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945" r:id="rId2"/>
    <p:sldId id="1026" r:id="rId3"/>
    <p:sldId id="1129" r:id="rId4"/>
    <p:sldId id="1130" r:id="rId5"/>
    <p:sldId id="1081" r:id="rId6"/>
    <p:sldId id="271" r:id="rId7"/>
    <p:sldId id="1104" r:id="rId8"/>
    <p:sldId id="1105" r:id="rId9"/>
    <p:sldId id="1107" r:id="rId10"/>
    <p:sldId id="1064" r:id="rId11"/>
    <p:sldId id="1013" r:id="rId12"/>
    <p:sldId id="1057" r:id="rId13"/>
    <p:sldId id="1093" r:id="rId14"/>
    <p:sldId id="1060" r:id="rId15"/>
    <p:sldId id="1138" r:id="rId16"/>
    <p:sldId id="1082" r:id="rId17"/>
    <p:sldId id="1083" r:id="rId18"/>
    <p:sldId id="1131" r:id="rId19"/>
    <p:sldId id="1096" r:id="rId20"/>
    <p:sldId id="1100" r:id="rId21"/>
    <p:sldId id="1132" r:id="rId22"/>
    <p:sldId id="320" r:id="rId23"/>
    <p:sldId id="1134" r:id="rId24"/>
    <p:sldId id="1002" r:id="rId25"/>
    <p:sldId id="1001" r:id="rId26"/>
    <p:sldId id="307" r:id="rId27"/>
    <p:sldId id="1087" r:id="rId28"/>
    <p:sldId id="1088" r:id="rId29"/>
    <p:sldId id="1034" r:id="rId30"/>
    <p:sldId id="1136" r:id="rId31"/>
  </p:sldIdLst>
  <p:sldSz cx="9144000" cy="6858000" type="screen4x3"/>
  <p:notesSz cx="6858000" cy="9144000"/>
  <p:defaultTextStyle>
    <a:defPPr>
      <a:defRPr lang="ja-JP"/>
    </a:defPPr>
    <a:lvl1pPr marL="0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880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817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758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4696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1635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8575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5514" algn="l" defTabSz="45693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F400"/>
    <a:srgbClr val="285A09"/>
    <a:srgbClr val="3B830F"/>
    <a:srgbClr val="98A110"/>
    <a:srgbClr val="3A8007"/>
    <a:srgbClr val="459604"/>
    <a:srgbClr val="54F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7"/>
    <p:restoredTop sz="92212"/>
  </p:normalViewPr>
  <p:slideViewPr>
    <p:cSldViewPr snapToGrid="0" snapToObjects="1">
      <p:cViewPr varScale="1">
        <p:scale>
          <a:sx n="69" d="100"/>
          <a:sy n="69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6006-64FE-1E43-9D5C-1586AA11D6A9}" type="datetime1">
              <a:rPr kumimoji="1" lang="ja-JP" altLang="en-US" smtClean="0"/>
              <a:t>2019/8/5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977A-E48A-6744-8295-E38BCADC8F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499B-36CC-5545-8257-FCE64AE29E31}" type="datetime1">
              <a:rPr kumimoji="1" lang="ja-JP" altLang="en-US" smtClean="0"/>
              <a:t>2019/8/5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DC15F-2CDC-EB49-AA69-8BE291B52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4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880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817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758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696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635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575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514" algn="l" defTabSz="45693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87B83-B810-4380-B38F-01D557C0EE3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86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DC15F-2CDC-EB49-AA69-8BE291B529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5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9FE13-A7EF-9B44-B809-3401DFCC132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ymbola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5" y="52388"/>
            <a:ext cx="10080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41438"/>
            <a:ext cx="79248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114800"/>
            <a:ext cx="6400800" cy="1676400"/>
          </a:xfrm>
        </p:spPr>
        <p:txBody>
          <a:bodyPr/>
          <a:lstStyle>
            <a:lvl1pPr marL="0" indent="0" algn="r">
              <a:buFont typeface="Monotype Sorts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ja-JP">
              <a:latin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>
              <a:latin typeface="Arial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A81EA2-0551-4443-928F-D2CFE7F98A9D}" type="slidenum">
              <a:rPr lang="en-US" altLang="ja-JP" smtClean="0">
                <a:latin typeface="Arial"/>
              </a:rPr>
              <a:pPr>
                <a:defRPr/>
              </a:pPr>
              <a:t>‹#›</a:t>
            </a:fld>
            <a:endParaRPr lang="en-US" altLang="ja-JP">
              <a:latin typeface="Arial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70C0"/>
              </a:gs>
              <a:gs pos="100000">
                <a:srgbClr val="99CCFF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386" tIns="45694" rIns="91386" bIns="45694" anchor="ctr"/>
          <a:lstStyle/>
          <a:p>
            <a:pPr defTabSz="913880">
              <a:defRPr/>
            </a:pPr>
            <a:endParaRPr lang="ja-JP" altLang="en-US" sz="180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 rot="-5400000">
            <a:off x="-2748757" y="3224892"/>
            <a:ext cx="594360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6" tIns="45694" rIns="91386" bIns="45694">
            <a:spAutoFit/>
          </a:bodyPr>
          <a:lstStyle/>
          <a:p>
            <a:pPr defTabSz="913880">
              <a:spcBef>
                <a:spcPct val="50000"/>
              </a:spcBef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Arial"/>
                <a:ea typeface="ＭＳ Ｐゴシック"/>
              </a:rPr>
              <a:t>Artificial Intelligence Research Center</a:t>
            </a:r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564"/>
            <a:ext cx="491376" cy="4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65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DA50-742E-4E83-9171-4BA90385C25E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416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1981200" cy="5562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791200" cy="5562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BB2A-6BEA-41EA-881B-436E419D6A4E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48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62000" y="533400"/>
            <a:ext cx="7924800" cy="5562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5F67-FABB-426F-9407-885976D58E96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9546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7007"/>
            <a:ext cx="3175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46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7007"/>
            <a:ext cx="3175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59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89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2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45797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879FE10-C03B-4A9D-B36E-BF049485CF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090F903-C39E-F24F-BE05-CBDFE417C386}" type="datetime1">
              <a:rPr lang="ja-JP" altLang="en-US" smtClean="0"/>
              <a:t>2019/8/5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8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EEB5885-1ADB-40E1-8780-76E4BEBE9BD0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51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9" indent="0">
              <a:buNone/>
              <a:defRPr sz="1800"/>
            </a:lvl2pPr>
            <a:lvl3pPr marL="913880" indent="0">
              <a:buNone/>
              <a:defRPr sz="1600"/>
            </a:lvl3pPr>
            <a:lvl4pPr marL="1370817" indent="0">
              <a:buNone/>
              <a:defRPr sz="1400"/>
            </a:lvl4pPr>
            <a:lvl5pPr marL="1827758" indent="0">
              <a:buNone/>
              <a:defRPr sz="1400"/>
            </a:lvl5pPr>
            <a:lvl6pPr marL="2284696" indent="0">
              <a:buNone/>
              <a:defRPr sz="1400"/>
            </a:lvl6pPr>
            <a:lvl7pPr marL="2741635" indent="0">
              <a:buNone/>
              <a:defRPr sz="1400"/>
            </a:lvl7pPr>
            <a:lvl8pPr marL="3198575" indent="0">
              <a:buNone/>
              <a:defRPr sz="1400"/>
            </a:lvl8pPr>
            <a:lvl9pPr marL="3655514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CC313E-24B1-4D6D-9BE2-E6901B7EB338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86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8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8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B6E0CFE-122D-421C-BB11-085781802C89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1033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80" indent="0">
              <a:buNone/>
              <a:defRPr sz="1800" b="1"/>
            </a:lvl3pPr>
            <a:lvl4pPr marL="1370817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4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880" indent="0">
              <a:buNone/>
              <a:defRPr sz="1800" b="1"/>
            </a:lvl3pPr>
            <a:lvl4pPr marL="1370817" indent="0">
              <a:buNone/>
              <a:defRPr sz="1600" b="1"/>
            </a:lvl4pPr>
            <a:lvl5pPr marL="1827758" indent="0">
              <a:buNone/>
              <a:defRPr sz="1600" b="1"/>
            </a:lvl5pPr>
            <a:lvl6pPr marL="2284696" indent="0">
              <a:buNone/>
              <a:defRPr sz="1600" b="1"/>
            </a:lvl6pPr>
            <a:lvl7pPr marL="2741635" indent="0">
              <a:buNone/>
              <a:defRPr sz="1600" b="1"/>
            </a:lvl7pPr>
            <a:lvl8pPr marL="3198575" indent="0">
              <a:buNone/>
              <a:defRPr sz="1600" b="1"/>
            </a:lvl8pPr>
            <a:lvl9pPr marL="3655514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513AB-28BD-40EF-A4F3-3D8C7E6DB6C0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013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5CF1-3DE7-446B-BB95-C7662CD57946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2723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12E2-9D9C-4D88-B5CB-0D9F91E4FE06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9215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80" indent="0">
              <a:buNone/>
              <a:defRPr sz="1000"/>
            </a:lvl3pPr>
            <a:lvl4pPr marL="1370817" indent="0">
              <a:buNone/>
              <a:defRPr sz="900"/>
            </a:lvl4pPr>
            <a:lvl5pPr marL="1827758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4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2C43-9160-41B8-9A26-687A1187ED55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0995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80" indent="0">
              <a:buNone/>
              <a:defRPr sz="2400"/>
            </a:lvl3pPr>
            <a:lvl4pPr marL="1370817" indent="0">
              <a:buNone/>
              <a:defRPr sz="2000"/>
            </a:lvl4pPr>
            <a:lvl5pPr marL="1827758" indent="0">
              <a:buNone/>
              <a:defRPr sz="2000"/>
            </a:lvl5pPr>
            <a:lvl6pPr marL="2284696" indent="0">
              <a:buNone/>
              <a:defRPr sz="2000"/>
            </a:lvl6pPr>
            <a:lvl7pPr marL="2741635" indent="0">
              <a:buNone/>
              <a:defRPr sz="2000"/>
            </a:lvl7pPr>
            <a:lvl8pPr marL="3198575" indent="0">
              <a:buNone/>
              <a:defRPr sz="2000"/>
            </a:lvl8pPr>
            <a:lvl9pPr marL="3655514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80" indent="0">
              <a:buNone/>
              <a:defRPr sz="1000"/>
            </a:lvl3pPr>
            <a:lvl4pPr marL="1370817" indent="0">
              <a:buNone/>
              <a:defRPr sz="900"/>
            </a:lvl4pPr>
            <a:lvl5pPr marL="1827758" indent="0">
              <a:buNone/>
              <a:defRPr sz="900"/>
            </a:lvl5pPr>
            <a:lvl6pPr marL="2284696" indent="0">
              <a:buNone/>
              <a:defRPr sz="900"/>
            </a:lvl6pPr>
            <a:lvl7pPr marL="2741635" indent="0">
              <a:buNone/>
              <a:defRPr sz="900"/>
            </a:lvl7pPr>
            <a:lvl8pPr marL="3198575" indent="0">
              <a:buNone/>
              <a:defRPr sz="900"/>
            </a:lvl8pPr>
            <a:lvl9pPr marL="3655514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4963-74D4-493D-B688-DB8E20A175BD}" type="slidenum">
              <a:rPr lang="en-US" altLang="ja-JP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540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ea typeface="ＭＳ ゴシック" pitchFamily="49" charset="-128"/>
              </a:defRPr>
            </a:lvl1pPr>
          </a:lstStyle>
          <a:p>
            <a:pPr defTabSz="913880">
              <a:defRPr/>
            </a:pPr>
            <a:endParaRPr lang="ja-JP" altLang="ja-JP">
              <a:solidFill>
                <a:prstClr val="black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ea typeface="ＭＳ ゴシック" pitchFamily="49" charset="-128"/>
              </a:defRPr>
            </a:lvl1pPr>
          </a:lstStyle>
          <a:p>
            <a:pPr defTabSz="913880"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ea typeface="ＭＳ ゴシック" pitchFamily="49" charset="-128"/>
              </a:defRPr>
            </a:lvl1pPr>
          </a:lstStyle>
          <a:p>
            <a:pPr defTabSz="913880">
              <a:defRPr/>
            </a:pPr>
            <a:fld id="{F4629D4B-2CC7-45AB-B40B-D5E8682E202D}" type="slidenum">
              <a:rPr lang="en-US" altLang="ja-JP" smtClean="0">
                <a:solidFill>
                  <a:prstClr val="black"/>
                </a:solidFill>
              </a:rPr>
              <a:pPr defTabSz="913880"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80000">
                <a:srgbClr val="0070C0"/>
              </a:gs>
              <a:gs pos="100000">
                <a:srgbClr val="99CCFF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386" tIns="45694" rIns="91386" bIns="45694" anchor="ctr"/>
          <a:lstStyle/>
          <a:p>
            <a:pPr defTabSz="913880">
              <a:defRPr/>
            </a:pPr>
            <a:endParaRPr lang="ja-JP" altLang="en-US" sz="180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 rot="-5400000">
            <a:off x="-2748757" y="3224892"/>
            <a:ext cx="594360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6" tIns="45694" rIns="91386" bIns="45694">
            <a:spAutoFit/>
          </a:bodyPr>
          <a:lstStyle/>
          <a:p>
            <a:pPr defTabSz="913880">
              <a:spcBef>
                <a:spcPct val="50000"/>
              </a:spcBef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Arial"/>
                <a:ea typeface="ＭＳ Ｐゴシック"/>
              </a:rPr>
              <a:t>Artificial Intelligence Research Center</a:t>
            </a:r>
          </a:p>
        </p:txBody>
      </p:sp>
      <p:pic>
        <p:nvPicPr>
          <p:cNvPr id="1033" name="Picture 9" descr="symbolaist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5" y="52388"/>
            <a:ext cx="10080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564"/>
            <a:ext cx="491376" cy="4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5" r:id="rId16"/>
    <p:sldLayoutId id="2147483686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5pPr>
      <a:lvl6pPr marL="456939" algn="l" rtl="0" fontAlgn="base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6pPr>
      <a:lvl7pPr marL="913880" algn="l" rtl="0" fontAlgn="base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7pPr>
      <a:lvl8pPr marL="1370817" algn="l" rtl="0" fontAlgn="base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8pPr>
      <a:lvl9pPr marL="1827758" algn="l" rtl="0" fontAlgn="base">
        <a:spcBef>
          <a:spcPct val="0"/>
        </a:spcBef>
        <a:spcAft>
          <a:spcPct val="0"/>
        </a:spcAft>
        <a:defRPr kumimoji="1" sz="3200" b="1">
          <a:solidFill>
            <a:srgbClr val="003366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705" indent="-34270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Font typeface="Monotype Sorts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529" indent="-28558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2347" indent="-2284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599287" indent="-2284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6226" indent="-2284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3166" indent="-22847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0105" indent="-22847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7045" indent="-22847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3982" indent="-22847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0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6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5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5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4" algn="l" defTabSz="91388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iu8az3eL4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youtu.be/qpXJ71dDWr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551" y="1590445"/>
            <a:ext cx="8784001" cy="1431702"/>
          </a:xfrm>
        </p:spPr>
        <p:txBody>
          <a:bodyPr/>
          <a:lstStyle/>
          <a:p>
            <a:pPr algn="ctr"/>
            <a:r>
              <a:rPr lang="ja-JP" altLang="en-US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万博のインパクトを活かした</a:t>
            </a:r>
            <a: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大阪の将来に向けたビジョン</a:t>
            </a:r>
            <a: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有識者ワーキンググループ</a:t>
            </a:r>
            <a: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8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32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〜AI for Society5.0〜</a:t>
            </a:r>
            <a:r>
              <a:rPr lang="en-US" altLang="ja-JP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32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200" b="0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b="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2267746" y="5733256"/>
            <a:ext cx="6876256" cy="11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3880"/>
            <a:endParaRPr lang="en-US" altLang="ja-JP" sz="1600" kern="0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94" y="273598"/>
            <a:ext cx="1579623" cy="1469145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1464551" y="3498891"/>
            <a:ext cx="7042574" cy="181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  <a:noAutofit/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ja-JP" altLang="en-US" dirty="0"/>
              <a:t>国立研究開発法人産業技術総合研究所</a:t>
            </a:r>
            <a:endParaRPr lang="en-US" altLang="ja-JP" dirty="0"/>
          </a:p>
          <a:p>
            <a:pPr algn="ctr"/>
            <a:r>
              <a:rPr lang="ja-JP" altLang="en-US" dirty="0"/>
              <a:t>人工知能研究センター</a:t>
            </a:r>
            <a:r>
              <a:rPr lang="en-US" altLang="ja-JP" dirty="0"/>
              <a:t> </a:t>
            </a:r>
            <a:r>
              <a:rPr lang="ja-JP" altLang="en-US" dirty="0"/>
              <a:t>首席研究員</a:t>
            </a:r>
            <a:endParaRPr lang="en-US" altLang="ja-JP" dirty="0"/>
          </a:p>
          <a:p>
            <a:pPr algn="ctr"/>
            <a:r>
              <a:rPr lang="ja-JP" altLang="en-US" dirty="0"/>
              <a:t>人工知能技術コンソーシアム会長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東京工業大学特定教授</a:t>
            </a:r>
            <a:endParaRPr lang="en-US" altLang="ja-JP" dirty="0"/>
          </a:p>
          <a:p>
            <a:pPr algn="ctr"/>
            <a:r>
              <a:rPr lang="ja-JP" altLang="en-US" dirty="0"/>
              <a:t>神戸大学客員教授</a:t>
            </a:r>
            <a:endParaRPr lang="en-US" altLang="ja-JP" dirty="0"/>
          </a:p>
          <a:p>
            <a:pPr algn="ctr"/>
            <a:r>
              <a:rPr lang="ja-JP" altLang="en-US" dirty="0"/>
              <a:t>統計数理研究所客員教授</a:t>
            </a:r>
            <a:endParaRPr lang="en-US" altLang="ja-JP" dirty="0"/>
          </a:p>
          <a:p>
            <a:pPr algn="ctr"/>
            <a:r>
              <a:rPr lang="ja-JP" altLang="en-US" sz="2800" dirty="0"/>
              <a:t>本村 　陽一</a:t>
            </a:r>
            <a:endParaRPr lang="en-US" altLang="ja-JP" sz="2800" dirty="0"/>
          </a:p>
          <a:p>
            <a:pPr algn="ctr"/>
            <a:r>
              <a:rPr lang="en-US" altLang="ja-JP" sz="2800" dirty="0"/>
              <a:t>Yoichi Motomura</a:t>
            </a:r>
            <a:endParaRPr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6529838" y="95253"/>
            <a:ext cx="1147026" cy="356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資料４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68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88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chemeClr val="tx1"/>
                </a:solidFill>
              </a:rPr>
              <a:t>人のフレームを理解する人工知能技術に向けて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人の認知・評価構造の</a:t>
            </a:r>
            <a:r>
              <a:rPr lang="ja-JP" altLang="en-US">
                <a:solidFill>
                  <a:schemeClr val="tx1"/>
                </a:solidFill>
              </a:rPr>
              <a:t>計算モデル化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データ・知識融合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43075" name="AutoShape 3"/>
          <p:cNvSpPr>
            <a:spLocks noChangeArrowheads="1"/>
          </p:cNvSpPr>
          <p:nvPr/>
        </p:nvSpPr>
        <p:spPr bwMode="auto">
          <a:xfrm>
            <a:off x="827110" y="2462264"/>
            <a:ext cx="1296987" cy="1368425"/>
          </a:xfrm>
          <a:prstGeom prst="can">
            <a:avLst>
              <a:gd name="adj" fmla="val 2637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定量</a:t>
            </a:r>
            <a:endParaRPr lang="en-US" altLang="ja-JP" sz="24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データ</a:t>
            </a:r>
          </a:p>
        </p:txBody>
      </p:sp>
      <p:sp>
        <p:nvSpPr>
          <p:cNvPr id="160772" name="Oval 4"/>
          <p:cNvSpPr>
            <a:spLocks noChangeArrowheads="1"/>
          </p:cNvSpPr>
          <p:nvPr/>
        </p:nvSpPr>
        <p:spPr bwMode="auto">
          <a:xfrm>
            <a:off x="3635377" y="3686187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3635377" y="469428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4283077" y="419101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5075242" y="419101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160776" name="AutoShape 8"/>
          <p:cNvCxnSpPr>
            <a:cxnSpLocks noChangeShapeType="1"/>
            <a:stCxn id="160772" idx="5"/>
            <a:endCxn id="160774" idx="1"/>
          </p:cNvCxnSpPr>
          <p:nvPr/>
        </p:nvCxnSpPr>
        <p:spPr bwMode="auto">
          <a:xfrm>
            <a:off x="4065588" y="4116399"/>
            <a:ext cx="292100" cy="14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0777" name="AutoShape 9"/>
          <p:cNvCxnSpPr>
            <a:cxnSpLocks noChangeShapeType="1"/>
            <a:stCxn id="160773" idx="7"/>
            <a:endCxn id="160774" idx="3"/>
          </p:cNvCxnSpPr>
          <p:nvPr/>
        </p:nvCxnSpPr>
        <p:spPr bwMode="auto">
          <a:xfrm flipV="1">
            <a:off x="4065588" y="4621264"/>
            <a:ext cx="292100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0778" name="AutoShape 10"/>
          <p:cNvCxnSpPr>
            <a:cxnSpLocks noChangeShapeType="1"/>
            <a:stCxn id="160774" idx="6"/>
            <a:endCxn id="160775" idx="2"/>
          </p:cNvCxnSpPr>
          <p:nvPr/>
        </p:nvCxnSpPr>
        <p:spPr bwMode="auto">
          <a:xfrm>
            <a:off x="4787905" y="4443422"/>
            <a:ext cx="287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3083" name="Oval 11"/>
          <p:cNvSpPr>
            <a:spLocks noChangeArrowheads="1"/>
          </p:cNvSpPr>
          <p:nvPr/>
        </p:nvSpPr>
        <p:spPr bwMode="auto">
          <a:xfrm>
            <a:off x="827097" y="4981626"/>
            <a:ext cx="2160587" cy="9366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rPr>
              <a:t>ラダリング</a:t>
            </a:r>
            <a:endParaRPr lang="en-US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rPr>
              <a:t>（定性調査）</a:t>
            </a:r>
          </a:p>
        </p:txBody>
      </p:sp>
      <p:sp>
        <p:nvSpPr>
          <p:cNvPr id="643084" name="AutoShape 12"/>
          <p:cNvSpPr>
            <a:spLocks noChangeArrowheads="1"/>
          </p:cNvSpPr>
          <p:nvPr/>
        </p:nvSpPr>
        <p:spPr bwMode="auto">
          <a:xfrm rot="-698085">
            <a:off x="2339997" y="5773747"/>
            <a:ext cx="2449513" cy="863600"/>
          </a:xfrm>
          <a:prstGeom prst="curvedUpArrow">
            <a:avLst>
              <a:gd name="adj1" fmla="val 56728"/>
              <a:gd name="adj2" fmla="val 113456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43085" name="AutoShape 13"/>
          <p:cNvSpPr>
            <a:spLocks noChangeArrowheads="1"/>
          </p:cNvSpPr>
          <p:nvPr/>
        </p:nvSpPr>
        <p:spPr bwMode="auto">
          <a:xfrm rot="977173" flipV="1">
            <a:off x="2339997" y="2462222"/>
            <a:ext cx="2449513" cy="863600"/>
          </a:xfrm>
          <a:prstGeom prst="curvedUpArrow">
            <a:avLst>
              <a:gd name="adj1" fmla="val 56728"/>
              <a:gd name="adj2" fmla="val 113456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3851297" y="5199072"/>
            <a:ext cx="1739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ベイジアンネット</a:t>
            </a:r>
            <a:endParaRPr lang="en-US" altLang="ja-JP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43087" name="AutoShape 15"/>
          <p:cNvSpPr>
            <a:spLocks noChangeArrowheads="1"/>
          </p:cNvSpPr>
          <p:nvPr/>
        </p:nvSpPr>
        <p:spPr bwMode="auto">
          <a:xfrm>
            <a:off x="5795985" y="4262450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643088" name="Picture 16" descr="_rrdymez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614752"/>
            <a:ext cx="15811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89" name="Text Box 17"/>
          <p:cNvSpPr txBox="1">
            <a:spLocks noChangeArrowheads="1"/>
          </p:cNvSpPr>
          <p:nvPr/>
        </p:nvSpPr>
        <p:spPr bwMode="auto">
          <a:xfrm>
            <a:off x="6105549" y="5630913"/>
            <a:ext cx="3066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認知・評価構造モデル</a:t>
            </a: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4264033" y="2246363"/>
            <a:ext cx="3475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統計的学習（頻度データ）</a:t>
            </a:r>
          </a:p>
        </p:txBody>
      </p:sp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4232297" y="6253213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初期構造（潜在変数）</a:t>
            </a:r>
          </a:p>
        </p:txBody>
      </p:sp>
      <p:sp>
        <p:nvSpPr>
          <p:cNvPr id="643092" name="Rectangle 20"/>
          <p:cNvSpPr>
            <a:spLocks noChangeArrowheads="1"/>
          </p:cNvSpPr>
          <p:nvPr/>
        </p:nvSpPr>
        <p:spPr bwMode="auto">
          <a:xfrm>
            <a:off x="900113" y="4046547"/>
            <a:ext cx="18716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Garamond" pitchFamily="18" charset="0"/>
                <a:ea typeface="ＭＳ Ｐゴシック" pitchFamily="50" charset="-128"/>
              </a:rPr>
              <a:t>統計的言語処理</a:t>
            </a: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500589" y="2606726"/>
            <a:ext cx="38010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srgbClr val="0000FD"/>
                </a:solidFill>
                <a:latin typeface="Arial" pitchFamily="34" charset="0"/>
                <a:ea typeface="ＭＳ Ｐゴシック" pitchFamily="50" charset="-128"/>
              </a:rPr>
              <a:t>欠損（未回答）データの場合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srgbClr val="0000FD"/>
                </a:solidFill>
                <a:latin typeface="Arial" pitchFamily="34" charset="0"/>
                <a:ea typeface="ＭＳ Ｐゴシック" pitchFamily="50" charset="-128"/>
              </a:rPr>
              <a:t>→</a:t>
            </a:r>
            <a:r>
              <a:rPr lang="en-US" altLang="ja-JP" sz="2400" b="1">
                <a:solidFill>
                  <a:srgbClr val="0000FD"/>
                </a:solidFill>
                <a:latin typeface="Arial" pitchFamily="34" charset="0"/>
                <a:ea typeface="ＭＳ Ｐゴシック" pitchFamily="50" charset="-128"/>
              </a:rPr>
              <a:t>EM</a:t>
            </a:r>
            <a:r>
              <a:rPr lang="ja-JP" altLang="en-US" sz="2400" b="1">
                <a:solidFill>
                  <a:srgbClr val="0000FD"/>
                </a:solidFill>
                <a:latin typeface="Arial" pitchFamily="34" charset="0"/>
                <a:ea typeface="ＭＳ Ｐゴシック" pitchFamily="50" charset="-128"/>
              </a:rPr>
              <a:t>アルゴリズム</a:t>
            </a:r>
          </a:p>
        </p:txBody>
      </p:sp>
      <p:sp>
        <p:nvSpPr>
          <p:cNvPr id="160790" name="正方形/長方形 23"/>
          <p:cNvSpPr>
            <a:spLocks noChangeArrowheads="1"/>
          </p:cNvSpPr>
          <p:nvPr/>
        </p:nvSpPr>
        <p:spPr bwMode="auto">
          <a:xfrm>
            <a:off x="785813" y="1471622"/>
            <a:ext cx="7929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”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Y.Motomura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T.Kanade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 :Probabilistic Human Modeling based on </a:t>
            </a:r>
            <a:b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</a:b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Personal Construct Theory”, </a:t>
            </a:r>
            <a:r>
              <a:rPr lang="en-US" altLang="ja-JP" sz="20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J.Robot&amp;Mechatronics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, 17/6, (2005).</a:t>
            </a:r>
            <a:endParaRPr lang="ja-JP" altLang="en-US" sz="20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78079" y="3437721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41014" y="46268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rgbClr val="FF0000"/>
                </a:solidFill>
              </a:rPr>
              <a:t>人の暗黙知</a:t>
            </a:r>
          </a:p>
        </p:txBody>
      </p:sp>
    </p:spTree>
    <p:extLst>
      <p:ext uri="{BB962C8B-B14F-4D97-AF65-F5344CB8AC3E}">
        <p14:creationId xmlns:p14="http://schemas.microsoft.com/office/powerpoint/2010/main" val="18842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animBg="1"/>
      <p:bldP spid="643083" grpId="0" animBg="1"/>
      <p:bldP spid="643084" grpId="0" animBg="1"/>
      <p:bldP spid="643085" grpId="0" animBg="1"/>
      <p:bldP spid="643087" grpId="0" animBg="1"/>
      <p:bldP spid="643089" grpId="0"/>
      <p:bldP spid="643090" grpId="0"/>
      <p:bldP spid="643091" grpId="0"/>
      <p:bldP spid="643092" grpId="0" animBg="1"/>
      <p:bldP spid="6430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6635" y="333382"/>
            <a:ext cx="8856786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1" tIns="45632" rIns="91261" bIns="45632" anchor="ctr"/>
          <a:lstStyle/>
          <a:p>
            <a:pPr algn="r" eaLnBrk="0" hangingPunct="0"/>
            <a:endParaRPr lang="ja-JP" alt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590550" y="1169757"/>
            <a:ext cx="4629150" cy="22860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1261" tIns="45632" rIns="91261" bIns="45632" anchor="ctr"/>
          <a:lstStyle/>
          <a:p>
            <a:pPr algn="r" eaLnBrk="0" hangingPunct="0"/>
            <a:endParaRPr lang="ja-JP" altLang="en-US" sz="16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6732240" y="2238401"/>
            <a:ext cx="1727426" cy="1262063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61" tIns="45632" rIns="91261" bIns="45632" anchor="ctr"/>
          <a:lstStyle/>
          <a:p>
            <a:pPr algn="ctr" eaLnBrk="0" hangingPunct="0"/>
            <a:r>
              <a:rPr lang="ja-JP" altLang="en-US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分散データ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  <a:p>
            <a:pPr algn="ctr" eaLnBrk="0" hangingPunct="0"/>
            <a:r>
              <a:rPr lang="ja-JP" altLang="en-US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統合システム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  <a:p>
            <a:pPr algn="ctr" eaLnBrk="0" hangingPunct="0"/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(</a:t>
            </a:r>
            <a:r>
              <a:rPr lang="en-US" altLang="ja-JP" dirty="0" err="1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MCDataBinder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)</a:t>
            </a:r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1723463" y="1715758"/>
            <a:ext cx="1584096" cy="911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61" tIns="45632" rIns="91261" bIns="45632" anchor="ctr"/>
          <a:lstStyle/>
          <a:p>
            <a:pPr algn="ctr" eaLnBrk="0" hangingPunct="0"/>
            <a:r>
              <a:rPr lang="ja-JP" altLang="en-US" sz="2000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ユースケース</a:t>
            </a:r>
            <a:endParaRPr lang="en-US" altLang="ja-JP" sz="2000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 flipV="1">
            <a:off x="1985597" y="3286127"/>
            <a:ext cx="46892" cy="1138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61" tIns="45632" rIns="91261" bIns="45632"/>
          <a:lstStyle/>
          <a:p>
            <a:endParaRPr lang="ja-JP" alt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5201754" y="1341452"/>
            <a:ext cx="937846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261" tIns="45632" rIns="91261" bIns="45632"/>
          <a:lstStyle/>
          <a:p>
            <a:endParaRPr lang="ja-JP" alt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83569" y="2850297"/>
            <a:ext cx="1464154" cy="71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1" tIns="45632" rIns="91261" bIns="45632">
            <a:spAutoFit/>
          </a:bodyPr>
          <a:lstStyle/>
          <a:p>
            <a:pPr algn="r" eaLnBrk="0" hangingPunct="0"/>
            <a:r>
              <a:rPr lang="ja-JP" altLang="en-US" sz="2000" dirty="0">
                <a:solidFill>
                  <a:srgbClr val="003366"/>
                </a:solidFill>
                <a:latin typeface="Times New Roman" pitchFamily="18" charset="0"/>
                <a:ea typeface="Osaka"/>
                <a:cs typeface="Osaka"/>
              </a:rPr>
              <a:t>確率モデル</a:t>
            </a:r>
            <a:endParaRPr lang="en-US" altLang="ja-JP" sz="2000" dirty="0">
              <a:solidFill>
                <a:srgbClr val="003366"/>
              </a:solidFill>
              <a:latin typeface="Times New Roman" pitchFamily="18" charset="0"/>
              <a:ea typeface="Osaka"/>
              <a:cs typeface="Osaka"/>
            </a:endParaRPr>
          </a:p>
          <a:p>
            <a:pPr algn="r" eaLnBrk="0" hangingPunct="0"/>
            <a:r>
              <a:rPr lang="ja-JP" altLang="en-US" sz="2000" dirty="0">
                <a:solidFill>
                  <a:srgbClr val="003366"/>
                </a:solidFill>
                <a:latin typeface="Times New Roman" pitchFamily="18" charset="0"/>
                <a:ea typeface="Osaka"/>
                <a:cs typeface="Osaka"/>
              </a:rPr>
              <a:t>確率推論</a:t>
            </a:r>
            <a:endParaRPr lang="en-US" altLang="ja-JP" sz="2000" dirty="0">
              <a:solidFill>
                <a:srgbClr val="003366"/>
              </a:solidFill>
              <a:latin typeface="Times New Roman" pitchFamily="18" charset="0"/>
              <a:ea typeface="Osaka"/>
              <a:cs typeface="Osaka"/>
            </a:endParaRP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>
            <a:off x="4031274" y="3656005"/>
            <a:ext cx="2917580" cy="1376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61" tIns="45632" rIns="91261" bIns="45632"/>
          <a:lstStyle/>
          <a:p>
            <a:endParaRPr lang="ja-JP" altLang="en-US"/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 rot="936154">
            <a:off x="4183674" y="5062538"/>
            <a:ext cx="1981200" cy="685800"/>
          </a:xfrm>
          <a:prstGeom prst="leftRightArrow">
            <a:avLst>
              <a:gd name="adj1" fmla="val 50000"/>
              <a:gd name="adj2" fmla="val 57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1" tIns="45632" rIns="91261" bIns="45632" anchor="ctr"/>
          <a:lstStyle/>
          <a:p>
            <a:pPr algn="ctr" eaLnBrk="0" hangingPunct="0"/>
            <a:endParaRPr lang="en-US" altLang="ja-JP" i="1" dirty="0">
              <a:solidFill>
                <a:srgbClr val="3366CC"/>
              </a:solidFill>
              <a:latin typeface="Times New Roman" pitchFamily="18" charset="0"/>
              <a:ea typeface="Osaka"/>
              <a:cs typeface="Osaka"/>
            </a:endParaRPr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 rot="-1814449">
            <a:off x="5292969" y="2101876"/>
            <a:ext cx="1314450" cy="1014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261" tIns="45632" rIns="91261" bIns="45632"/>
          <a:lstStyle/>
          <a:p>
            <a:endParaRPr lang="ja-JP" altLang="en-US"/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5033815" y="3291847"/>
            <a:ext cx="1668685" cy="83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1" tIns="45632" rIns="91261" bIns="45632">
            <a:spAutoFit/>
          </a:bodyPr>
          <a:lstStyle/>
          <a:p>
            <a:pPr algn="ctr" eaLnBrk="0" hangingPunct="0"/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アクティブ</a:t>
            </a:r>
            <a:endParaRPr lang="en-US" altLang="ja-JP" sz="1600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  <a:p>
            <a:pPr algn="ctr" eaLnBrk="0" hangingPunct="0"/>
            <a:r>
              <a:rPr lang="ja-JP" altLang="en-US" sz="1600" dirty="0">
                <a:solidFill>
                  <a:srgbClr val="000000"/>
                </a:solidFill>
                <a:latin typeface="Times New Roman" pitchFamily="18" charset="0"/>
                <a:ea typeface="Osaka"/>
                <a:cs typeface="Osaka"/>
              </a:rPr>
              <a:t>ビッグデータ収集</a:t>
            </a:r>
            <a:endParaRPr lang="en-US" altLang="ja-JP" sz="1600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  <a:p>
            <a:pPr algn="ctr" eaLnBrk="0" hangingPunct="0"/>
            <a:endParaRPr lang="en-US" altLang="ja-JP" sz="1600" dirty="0">
              <a:solidFill>
                <a:srgbClr val="000000"/>
              </a:solidFill>
              <a:latin typeface="Times New Roman" pitchFamily="18" charset="0"/>
              <a:ea typeface="Osaka"/>
              <a:cs typeface="Osaka"/>
            </a:endParaRPr>
          </a:p>
        </p:txBody>
      </p:sp>
      <p:pic>
        <p:nvPicPr>
          <p:cNvPr id="14354" name="Picture 20" descr="j0343447"/>
          <p:cNvPicPr preferRelativeResize="0"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64" t="-6809" r="-6004" b="-1281"/>
          <a:stretch/>
        </p:blipFill>
        <p:spPr>
          <a:xfrm>
            <a:off x="6049820" y="3865974"/>
            <a:ext cx="2770333" cy="2417835"/>
          </a:xfrm>
        </p:spPr>
      </p:pic>
      <p:pic>
        <p:nvPicPr>
          <p:cNvPr id="14355" name="Picture 2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0773" y="3270231"/>
            <a:ext cx="1113266" cy="857714"/>
          </a:xfrm>
        </p:spPr>
      </p:pic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5780371" y="6220123"/>
            <a:ext cx="3095463" cy="3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1" tIns="45632" rIns="91261" bIns="45632">
            <a:spAutoFit/>
          </a:bodyPr>
          <a:lstStyle/>
          <a:p>
            <a:pPr algn="r" eaLnBrk="0" hangingPunct="0"/>
            <a:r>
              <a:rPr lang="ja-JP" altLang="en-US" dirty="0">
                <a:solidFill>
                  <a:srgbClr val="000000"/>
                </a:solidFill>
                <a:ea typeface="Osaka"/>
                <a:cs typeface="Osaka"/>
              </a:rPr>
              <a:t>コントロール・マネジメント支援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443242" y="6288668"/>
            <a:ext cx="7419942" cy="64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61" tIns="45632" rIns="91261" bIns="45632">
            <a:spAutoFit/>
          </a:bodyPr>
          <a:lstStyle/>
          <a:p>
            <a:pPr eaLnBrk="0" hangingPunct="0"/>
            <a:r>
              <a:rPr lang="ja-JP" altLang="en-US" b="1" i="1" dirty="0">
                <a:solidFill>
                  <a:srgbClr val="3366CC"/>
                </a:solidFill>
                <a:ea typeface="Osaka"/>
                <a:cs typeface="Osaka"/>
              </a:rPr>
              <a:t>先進中核モジュール開発</a:t>
            </a:r>
            <a:endParaRPr lang="en-US" altLang="ja-JP" b="1" i="1" dirty="0">
              <a:solidFill>
                <a:srgbClr val="3366CC"/>
              </a:solidFill>
              <a:ea typeface="Osaka"/>
              <a:cs typeface="Osaka"/>
            </a:endParaRPr>
          </a:p>
          <a:p>
            <a:pPr eaLnBrk="0" hangingPunct="0"/>
            <a:r>
              <a:rPr lang="ja-JP" altLang="en-US" i="1" dirty="0">
                <a:solidFill>
                  <a:srgbClr val="3366CC"/>
                </a:solidFill>
                <a:ea typeface="Osaka"/>
                <a:cs typeface="Osaka"/>
              </a:rPr>
              <a:t>（</a:t>
            </a:r>
            <a:r>
              <a:rPr lang="en-US" altLang="ja-JP" i="1" dirty="0">
                <a:solidFill>
                  <a:srgbClr val="3366CC"/>
                </a:solidFill>
                <a:ea typeface="Osaka"/>
                <a:cs typeface="Osaka"/>
              </a:rPr>
              <a:t>PLASMA: PLSA+BN</a:t>
            </a:r>
            <a:r>
              <a:rPr lang="ja-JP" altLang="en-US" i="1" dirty="0">
                <a:solidFill>
                  <a:srgbClr val="3366CC"/>
                </a:solidFill>
                <a:ea typeface="Osaka"/>
                <a:cs typeface="Osaka"/>
              </a:rPr>
              <a:t>）</a:t>
            </a:r>
            <a:r>
              <a:rPr lang="en-US" altLang="ja-JP" i="1" dirty="0">
                <a:solidFill>
                  <a:srgbClr val="3366CC"/>
                </a:solidFill>
                <a:ea typeface="Osaka"/>
                <a:cs typeface="Osaka"/>
              </a:rPr>
              <a:t>NEDO</a:t>
            </a:r>
            <a:r>
              <a:rPr lang="ja-JP" altLang="en-US" i="1" dirty="0">
                <a:solidFill>
                  <a:srgbClr val="3366CC"/>
                </a:solidFill>
                <a:ea typeface="Osaka"/>
                <a:cs typeface="Osaka"/>
              </a:rPr>
              <a:t>次世代人工知能の研究開発の成果</a:t>
            </a:r>
            <a:endParaRPr lang="en-US" altLang="ja-JP" b="1" i="1" dirty="0">
              <a:solidFill>
                <a:srgbClr val="3366CC"/>
              </a:solidFill>
              <a:ea typeface="Osaka"/>
              <a:cs typeface="Osaka"/>
            </a:endParaRPr>
          </a:p>
        </p:txBody>
      </p:sp>
      <p:pic>
        <p:nvPicPr>
          <p:cNvPr id="2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55" y="3786204"/>
            <a:ext cx="3146478" cy="25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1850667" y="2700218"/>
            <a:ext cx="2557743" cy="646206"/>
          </a:xfrm>
          <a:prstGeom prst="rect">
            <a:avLst/>
          </a:prstGeom>
          <a:noFill/>
        </p:spPr>
        <p:txBody>
          <a:bodyPr wrap="none" lIns="91261" tIns="45632" rIns="91261" bIns="45632" rtlCol="0">
            <a:spAutoFit/>
          </a:bodyPr>
          <a:lstStyle/>
          <a:p>
            <a:pPr algn="ctr"/>
            <a:r>
              <a:rPr lang="en-US" altLang="ja-JP" dirty="0"/>
              <a:t>AI</a:t>
            </a:r>
            <a:r>
              <a:rPr lang="ja-JP" altLang="en-US" dirty="0"/>
              <a:t>クラウドやネットワーク</a:t>
            </a:r>
            <a:endParaRPr lang="en-US" altLang="ja-JP" dirty="0"/>
          </a:p>
          <a:p>
            <a:pPr algn="ctr"/>
            <a:r>
              <a:rPr lang="ja-JP" altLang="en-US" dirty="0"/>
              <a:t>を通じて提供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51940" y="602420"/>
            <a:ext cx="1710363" cy="923152"/>
          </a:xfrm>
          <a:prstGeom prst="rect">
            <a:avLst/>
          </a:prstGeom>
          <a:noFill/>
        </p:spPr>
        <p:txBody>
          <a:bodyPr wrap="none" lIns="91261" tIns="45632" rIns="91261" bIns="45632" rtlCol="0">
            <a:spAutoFit/>
          </a:bodyPr>
          <a:lstStyle/>
          <a:p>
            <a:r>
              <a:rPr lang="en-US" altLang="ja-JP" dirty="0"/>
              <a:t>AI</a:t>
            </a:r>
            <a:r>
              <a:rPr lang="ja-JP" altLang="en-US"/>
              <a:t>応用システム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using IoT, DL, </a:t>
            </a:r>
            <a:br>
              <a:rPr lang="en-US" altLang="ja-JP" dirty="0"/>
            </a:br>
            <a:r>
              <a:rPr lang="en-US" altLang="ja-JP" dirty="0"/>
              <a:t>RPA, </a:t>
            </a:r>
            <a:r>
              <a:rPr lang="en-US" altLang="ja-JP" dirty="0" err="1"/>
              <a:t>etc</a:t>
            </a:r>
            <a:r>
              <a:rPr lang="en-US" altLang="ja-JP" dirty="0"/>
              <a:t>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38" y="5972450"/>
            <a:ext cx="1941238" cy="646206"/>
          </a:xfrm>
          <a:prstGeom prst="rect">
            <a:avLst/>
          </a:prstGeom>
          <a:noFill/>
        </p:spPr>
        <p:txBody>
          <a:bodyPr wrap="none" lIns="91261" tIns="45632" rIns="91261" bIns="45632" rtlCol="0">
            <a:spAutoFit/>
          </a:bodyPr>
          <a:lstStyle/>
          <a:p>
            <a:r>
              <a:rPr lang="ja-JP" altLang="en-US" dirty="0"/>
              <a:t>人が</a:t>
            </a:r>
            <a:r>
              <a:rPr lang="en-US" altLang="ja-JP" dirty="0"/>
              <a:t>AI(</a:t>
            </a:r>
            <a:r>
              <a:rPr lang="ja-JP" altLang="en-US" dirty="0"/>
              <a:t>計算過程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 dirty="0"/>
              <a:t>を理解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29678" y="1649161"/>
            <a:ext cx="3608319" cy="830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261" tIns="45632" rIns="91261" bIns="45632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まず、使い始める</a:t>
            </a:r>
            <a:r>
              <a:rPr lang="en-US" altLang="ja-JP" sz="2400" dirty="0">
                <a:solidFill>
                  <a:srgbClr val="FF0000"/>
                </a:solidFill>
              </a:rPr>
              <a:t>(AI1.0)</a:t>
            </a:r>
          </a:p>
          <a:p>
            <a:r>
              <a:rPr lang="ja-JP" altLang="en-US" sz="2400">
                <a:solidFill>
                  <a:srgbClr val="FF0000"/>
                </a:solidFill>
              </a:rPr>
              <a:t>フィジカル空間へ</a:t>
            </a:r>
            <a:r>
              <a:rPr lang="ja-JP" altLang="en-US" sz="2400" dirty="0">
                <a:solidFill>
                  <a:srgbClr val="FF0000"/>
                </a:solidFill>
              </a:rPr>
              <a:t>の</a:t>
            </a:r>
            <a:r>
              <a:rPr lang="en-US" altLang="ja-JP" sz="2400" dirty="0">
                <a:solidFill>
                  <a:srgbClr val="FF0000"/>
                </a:solidFill>
              </a:rPr>
              <a:t>AI</a:t>
            </a:r>
            <a:r>
              <a:rPr lang="ja-JP" altLang="en-US" sz="2400" dirty="0">
                <a:solidFill>
                  <a:srgbClr val="FF0000"/>
                </a:solidFill>
              </a:rPr>
              <a:t>実装</a:t>
            </a:r>
          </a:p>
        </p:txBody>
      </p:sp>
      <p:sp>
        <p:nvSpPr>
          <p:cNvPr id="5" name="テキスト ボックス 4"/>
          <p:cNvSpPr txBox="1"/>
          <p:nvPr/>
        </p:nvSpPr>
        <p:spPr>
          <a:xfrm rot="20275138">
            <a:off x="4841348" y="4357428"/>
            <a:ext cx="1843582" cy="646236"/>
          </a:xfrm>
          <a:prstGeom prst="rect">
            <a:avLst/>
          </a:prstGeom>
          <a:noFill/>
        </p:spPr>
        <p:txBody>
          <a:bodyPr wrap="none" lIns="91291" tIns="45648" rIns="91291" bIns="45648" rtlCol="0">
            <a:spAutoFit/>
          </a:bodyPr>
          <a:lstStyle/>
          <a:p>
            <a:r>
              <a:rPr lang="ja-JP" altLang="en-US" dirty="0"/>
              <a:t>データ・知識融合</a:t>
            </a:r>
            <a:endParaRPr lang="en-US" altLang="ja-JP" dirty="0"/>
          </a:p>
          <a:p>
            <a:r>
              <a:rPr lang="ja-JP" altLang="en-US" dirty="0"/>
              <a:t>機械学習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5441" y="4018632"/>
            <a:ext cx="646139" cy="646236"/>
          </a:xfrm>
          <a:prstGeom prst="rect">
            <a:avLst/>
          </a:prstGeom>
          <a:noFill/>
        </p:spPr>
        <p:txBody>
          <a:bodyPr wrap="none" lIns="91291" tIns="45648" rIns="91291" bIns="45648" rtlCol="0">
            <a:spAutoFit/>
          </a:bodyPr>
          <a:lstStyle/>
          <a:p>
            <a:r>
              <a:rPr lang="ja-JP" altLang="en-US" dirty="0"/>
              <a:t>価値</a:t>
            </a:r>
            <a:endParaRPr lang="en-US" altLang="ja-JP" dirty="0"/>
          </a:p>
          <a:p>
            <a:r>
              <a:rPr lang="ja-JP" altLang="en-US" dirty="0"/>
              <a:t>循環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4984" y="1261647"/>
            <a:ext cx="2623041" cy="362223"/>
          </a:xfrm>
          <a:prstGeom prst="rect">
            <a:avLst/>
          </a:prstGeom>
          <a:noFill/>
        </p:spPr>
        <p:txBody>
          <a:bodyPr wrap="none" lIns="84351" tIns="42176" rIns="84351" bIns="42176" rtlCol="0">
            <a:spAutoFit/>
          </a:bodyPr>
          <a:lstStyle/>
          <a:p>
            <a:r>
              <a:rPr lang="ja-JP" altLang="en-US" dirty="0"/>
              <a:t>実証フィールド・実証事業</a:t>
            </a: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478094" y="186294"/>
            <a:ext cx="7851290" cy="582736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人と相互理解できる次世代人工知能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[</a:t>
            </a:r>
            <a:r>
              <a:rPr lang="ja-JP" altLang="en-US" sz="2400" dirty="0"/>
              <a:t>社会実装と価値循環</a:t>
            </a:r>
            <a:r>
              <a:rPr lang="en-US" altLang="ja-JP" sz="2400" dirty="0"/>
              <a:t>]</a:t>
            </a:r>
            <a:endParaRPr lang="ja-JP" altLang="en-US" sz="2800" dirty="0"/>
          </a:p>
        </p:txBody>
      </p:sp>
      <p:sp>
        <p:nvSpPr>
          <p:cNvPr id="29" name="上下矢印 28"/>
          <p:cNvSpPr/>
          <p:nvPr/>
        </p:nvSpPr>
        <p:spPr bwMode="auto">
          <a:xfrm>
            <a:off x="8677024" y="2343880"/>
            <a:ext cx="432048" cy="2016224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386" tIns="45694" rIns="91386" bIns="45694" numCol="1" rtlCol="0" anchor="t" anchorCtr="0" compatLnSpc="1">
            <a:prstTxWarp prst="textNoShape">
              <a:avLst/>
            </a:prstTxWarp>
          </a:bodyPr>
          <a:lstStyle/>
          <a:p>
            <a:pPr algn="ctr" defTabSz="91388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75428" y="3647548"/>
            <a:ext cx="1535889" cy="307724"/>
          </a:xfrm>
          <a:prstGeom prst="rect">
            <a:avLst/>
          </a:prstGeom>
          <a:noFill/>
        </p:spPr>
        <p:txBody>
          <a:bodyPr wrap="none" lIns="91386" tIns="45694" rIns="91386" bIns="45694" rtlCol="0">
            <a:spAutoFit/>
          </a:bodyPr>
          <a:lstStyle/>
          <a:p>
            <a:pPr algn="r" defTabSz="913880"/>
            <a:r>
              <a:rPr lang="ja-JP" altLang="en-US" sz="1400">
                <a:solidFill>
                  <a:prstClr val="black"/>
                </a:solidFill>
                <a:latin typeface="Arial"/>
                <a:ea typeface="ＭＳ Ｐゴシック"/>
              </a:rPr>
              <a:t>よりよいアクション</a:t>
            </a:r>
            <a:endParaRPr lang="en-US" altLang="ja-JP" sz="1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4007" y="5021806"/>
            <a:ext cx="3722132" cy="830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261" tIns="45632" rIns="91261" bIns="45632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現象が計算モデル化される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サイバー化が進む</a:t>
            </a:r>
            <a:r>
              <a:rPr lang="en-US" altLang="ja-JP" sz="2400" dirty="0">
                <a:solidFill>
                  <a:srgbClr val="FF0000"/>
                </a:solidFill>
              </a:rPr>
              <a:t>(AI2.0)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62657" y="5218122"/>
            <a:ext cx="30973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人が現象を理解できる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気づきが増える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12696" y="2680780"/>
            <a:ext cx="1668685" cy="646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261" tIns="45632" rIns="91261" bIns="45632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高解像度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データ</a:t>
            </a:r>
            <a:r>
              <a:rPr lang="ja-JP" altLang="en-US" dirty="0">
                <a:solidFill>
                  <a:srgbClr val="FF0000"/>
                </a:solidFill>
              </a:rPr>
              <a:t>が集まる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13F5691-591F-F54E-9BCF-84ED1804EBC2}"/>
              </a:ext>
            </a:extLst>
          </p:cNvPr>
          <p:cNvGrpSpPr/>
          <p:nvPr/>
        </p:nvGrpSpPr>
        <p:grpSpPr>
          <a:xfrm>
            <a:off x="7340688" y="975551"/>
            <a:ext cx="1840510" cy="1396088"/>
            <a:chOff x="6421870" y="830265"/>
            <a:chExt cx="3604578" cy="1993567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F4AEFD46-1FFF-B043-8BC8-2CCBBDCA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5251" y="830265"/>
              <a:ext cx="2448270" cy="1795198"/>
            </a:xfrm>
            <a:prstGeom prst="rect">
              <a:avLst/>
            </a:pr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8A51548A-9D7E-0A40-8AE4-1844B99A3BD0}"/>
                </a:ext>
              </a:extLst>
            </p:cNvPr>
            <p:cNvSpPr/>
            <p:nvPr/>
          </p:nvSpPr>
          <p:spPr bwMode="gray">
            <a:xfrm>
              <a:off x="6421870" y="2330113"/>
              <a:ext cx="3604578" cy="493719"/>
            </a:xfrm>
            <a:prstGeom prst="rect">
              <a:avLst/>
            </a:prstGeom>
          </p:spPr>
          <p:txBody>
            <a:bodyPr wrap="none" lIns="98555" tIns="49283" rIns="98555" bIns="49283">
              <a:spAutoFit/>
            </a:bodyPr>
            <a:lstStyle/>
            <a:p>
              <a:r>
                <a:rPr lang="ja-JP" altLang="en-US" sz="1600">
                  <a:solidFill>
                    <a:srgbClr val="FFFFFF"/>
                  </a:solidFill>
                  <a:effectLst>
                    <a:glow rad="215900">
                      <a:srgbClr val="000000">
                        <a:satMod val="175000"/>
                        <a:alpha val="60000"/>
                      </a:srgb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イベント空間支援</a:t>
              </a:r>
              <a:endParaRPr lang="en-US" altLang="ja-JP" sz="1600" dirty="0">
                <a:solidFill>
                  <a:srgbClr val="FFFFFF"/>
                </a:solidFill>
                <a:effectLst>
                  <a:glow rad="215900">
                    <a:srgbClr val="000000">
                      <a:satMod val="175000"/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6" name="図形グループ 1">
            <a:extLst>
              <a:ext uri="{FF2B5EF4-FFF2-40B4-BE49-F238E27FC236}">
                <a16:creationId xmlns:a16="http://schemas.microsoft.com/office/drawing/2014/main" id="{98E07D9D-CADF-3847-9BC4-754C27A9CAC7}"/>
              </a:ext>
            </a:extLst>
          </p:cNvPr>
          <p:cNvGrpSpPr/>
          <p:nvPr/>
        </p:nvGrpSpPr>
        <p:grpSpPr>
          <a:xfrm>
            <a:off x="6241468" y="339957"/>
            <a:ext cx="2094361" cy="1487584"/>
            <a:chOff x="551987" y="5592964"/>
            <a:chExt cx="2958490" cy="1868418"/>
          </a:xfrm>
        </p:grpSpPr>
        <p:pic>
          <p:nvPicPr>
            <p:cNvPr id="37" name="図 3" descr="小売サービス.png">
              <a:extLst>
                <a:ext uri="{FF2B5EF4-FFF2-40B4-BE49-F238E27FC236}">
                  <a16:creationId xmlns:a16="http://schemas.microsoft.com/office/drawing/2014/main" id="{8EFA9BA9-2C32-E14C-A84F-31C06C3D2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79" y="5592964"/>
              <a:ext cx="2226890" cy="163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416002E8-FC08-E646-AE8C-064367FDC3B6}"/>
                </a:ext>
              </a:extLst>
            </p:cNvPr>
            <p:cNvSpPr/>
            <p:nvPr/>
          </p:nvSpPr>
          <p:spPr bwMode="gray">
            <a:xfrm>
              <a:off x="910576" y="7027117"/>
              <a:ext cx="2599901" cy="434265"/>
            </a:xfrm>
            <a:prstGeom prst="rect">
              <a:avLst/>
            </a:prstGeom>
          </p:spPr>
          <p:txBody>
            <a:bodyPr wrap="none" lIns="98555" tIns="49283" rIns="98555" bIns="49283">
              <a:spAutoFit/>
            </a:bodyPr>
            <a:lstStyle/>
            <a:p>
              <a:r>
                <a:rPr lang="ja-JP" altLang="en-US" sz="1600" dirty="0">
                  <a:solidFill>
                    <a:srgbClr val="FFFFFF"/>
                  </a:solidFill>
                  <a:effectLst>
                    <a:glow rad="215900">
                      <a:srgbClr val="000000">
                        <a:satMod val="175000"/>
                        <a:alpha val="60000"/>
                      </a:srgb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サービス現場支援</a:t>
              </a:r>
              <a:endParaRPr lang="en-US" altLang="ja-JP" sz="1600" dirty="0">
                <a:solidFill>
                  <a:srgbClr val="FFFFFF"/>
                </a:solidFill>
                <a:effectLst>
                  <a:glow rad="215900">
                    <a:srgbClr val="000000">
                      <a:satMod val="175000"/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39" name="図 38" descr="SV_KIRIN_A_0910.png">
              <a:extLst>
                <a:ext uri="{FF2B5EF4-FFF2-40B4-BE49-F238E27FC236}">
                  <a16:creationId xmlns:a16="http://schemas.microsoft.com/office/drawing/2014/main" id="{CD0B02E5-9E56-F543-BE20-0EBE9BF9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87" y="5826993"/>
              <a:ext cx="727154" cy="1118949"/>
            </a:xfrm>
            <a:prstGeom prst="rect">
              <a:avLst/>
            </a:prstGeom>
          </p:spPr>
        </p:pic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C485FA9-1518-784A-AB10-6972FF6F8A79}"/>
              </a:ext>
            </a:extLst>
          </p:cNvPr>
          <p:cNvSpPr/>
          <p:nvPr/>
        </p:nvSpPr>
        <p:spPr bwMode="gray">
          <a:xfrm>
            <a:off x="6954697" y="1762195"/>
            <a:ext cx="989316" cy="345750"/>
          </a:xfrm>
          <a:prstGeom prst="rect">
            <a:avLst/>
          </a:prstGeom>
        </p:spPr>
        <p:txBody>
          <a:bodyPr wrap="none" lIns="98555" tIns="49283" rIns="98555" bIns="49283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effectLst>
                  <a:glow rad="215900">
                    <a:srgbClr val="000000">
                      <a:satMod val="175000"/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 t c ….</a:t>
            </a:r>
          </a:p>
        </p:txBody>
      </p:sp>
    </p:spTree>
    <p:extLst>
      <p:ext uri="{BB962C8B-B14F-4D97-AF65-F5344CB8AC3E}">
        <p14:creationId xmlns:p14="http://schemas.microsoft.com/office/powerpoint/2010/main" val="3987787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3716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5532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7150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800600" y="2895600"/>
            <a:ext cx="12192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2860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200400" y="28956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038600" y="2895393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7901" name="テキスト ボックス 12"/>
          <p:cNvSpPr txBox="1">
            <a:spLocks noChangeArrowheads="1"/>
          </p:cNvSpPr>
          <p:nvPr/>
        </p:nvSpPr>
        <p:spPr bwMode="auto">
          <a:xfrm>
            <a:off x="589668" y="3094445"/>
            <a:ext cx="10182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製品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製造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プロセス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524000" y="4495800"/>
            <a:ext cx="624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3" name="テキスト ボックス 15"/>
          <p:cNvSpPr txBox="1">
            <a:spLocks noChangeArrowheads="1"/>
          </p:cNvSpPr>
          <p:nvPr/>
        </p:nvSpPr>
        <p:spPr bwMode="auto">
          <a:xfrm>
            <a:off x="7083423" y="41529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日常生活</a:t>
            </a:r>
          </a:p>
        </p:txBody>
      </p:sp>
      <p:sp>
        <p:nvSpPr>
          <p:cNvPr id="37904" name="テキスト ボックス 16"/>
          <p:cNvSpPr txBox="1">
            <a:spLocks noChangeArrowheads="1"/>
          </p:cNvSpPr>
          <p:nvPr/>
        </p:nvSpPr>
        <p:spPr bwMode="auto">
          <a:xfrm>
            <a:off x="1295401" y="415290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バックヤード</a:t>
            </a:r>
          </a:p>
        </p:txBody>
      </p:sp>
      <p:sp>
        <p:nvSpPr>
          <p:cNvPr id="37905" name="テキスト ボックス 17"/>
          <p:cNvSpPr txBox="1">
            <a:spLocks noChangeArrowheads="1"/>
          </p:cNvSpPr>
          <p:nvPr/>
        </p:nvSpPr>
        <p:spPr bwMode="auto">
          <a:xfrm>
            <a:off x="2971801" y="4152900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フロントヤード</a:t>
            </a:r>
          </a:p>
        </p:txBody>
      </p:sp>
      <p:sp>
        <p:nvSpPr>
          <p:cNvPr id="37906" name="テキスト ボックス 18"/>
          <p:cNvSpPr txBox="1">
            <a:spLocks noChangeArrowheads="1"/>
          </p:cNvSpPr>
          <p:nvPr/>
        </p:nvSpPr>
        <p:spPr bwMode="auto">
          <a:xfrm>
            <a:off x="7928499" y="4437112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経験価値</a:t>
            </a:r>
          </a:p>
        </p:txBody>
      </p:sp>
      <p:sp>
        <p:nvSpPr>
          <p:cNvPr id="37907" name="テキスト ボックス 19"/>
          <p:cNvSpPr txBox="1">
            <a:spLocks noChangeArrowheads="1"/>
          </p:cNvSpPr>
          <p:nvPr/>
        </p:nvSpPr>
        <p:spPr bwMode="auto">
          <a:xfrm>
            <a:off x="4987923" y="41529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購買行動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558099" y="5428397"/>
            <a:ext cx="84784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</a:rPr>
              <a:t>「製品（モノ）を伝える」から「経験価値（コト）を伝える」へ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供給側だけではなく利用者側の情報も積極的に扱う</a:t>
            </a:r>
            <a:endParaRPr lang="en-US" altLang="ja-JP" sz="28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sz="2800" dirty="0">
                <a:solidFill>
                  <a:srgbClr val="0000FF"/>
                </a:solidFill>
                <a:latin typeface="Calibri"/>
                <a:ea typeface="ＭＳ Ｐゴシック"/>
              </a:rPr>
              <a:t>ビッグデータによる循環型バリューチェーンの実現</a:t>
            </a:r>
          </a:p>
        </p:txBody>
      </p:sp>
      <p:sp>
        <p:nvSpPr>
          <p:cNvPr id="37911" name="テキスト ボックス 35"/>
          <p:cNvSpPr txBox="1">
            <a:spLocks noChangeArrowheads="1"/>
          </p:cNvSpPr>
          <p:nvPr/>
        </p:nvSpPr>
        <p:spPr bwMode="auto">
          <a:xfrm>
            <a:off x="449305" y="181161"/>
            <a:ext cx="8779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/>
              </a:rPr>
              <a:t>データ／サービスプラットフォーム（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>Demand chain</a:t>
            </a: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/>
              </a:rPr>
              <a:t>）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  <a:t/>
            </a:r>
            <a:br>
              <a:rPr lang="en-US" altLang="ja-JP" sz="3200" dirty="0">
                <a:solidFill>
                  <a:prstClr val="black"/>
                </a:solidFill>
                <a:latin typeface="Calibri"/>
                <a:ea typeface="ＭＳ Ｐゴシック"/>
              </a:rPr>
            </a:br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ビッグデータを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/>
              </a:rPr>
              <a:t>AI</a:t>
            </a:r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技術で幅広く活用するための共有基盤</a:t>
            </a:r>
            <a:endParaRPr lang="en-US" altLang="ja-JP" sz="2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1466850" y="3652846"/>
            <a:ext cx="6248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13" name="テキスト ボックス 12"/>
          <p:cNvSpPr txBox="1">
            <a:spLocks noChangeArrowheads="1"/>
          </p:cNvSpPr>
          <p:nvPr/>
        </p:nvSpPr>
        <p:spPr bwMode="auto">
          <a:xfrm>
            <a:off x="7964487" y="31527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製品利用</a:t>
            </a:r>
          </a:p>
        </p:txBody>
      </p:sp>
      <p:sp>
        <p:nvSpPr>
          <p:cNvPr id="37914" name="テキスト ボックス 12"/>
          <p:cNvSpPr txBox="1">
            <a:spLocks noChangeArrowheads="1"/>
          </p:cNvSpPr>
          <p:nvPr/>
        </p:nvSpPr>
        <p:spPr bwMode="auto">
          <a:xfrm>
            <a:off x="541593" y="3868267"/>
            <a:ext cx="1043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サービス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設計</a:t>
            </a:r>
          </a:p>
        </p:txBody>
      </p:sp>
      <p:sp>
        <p:nvSpPr>
          <p:cNvPr id="37915" name="テキスト ボックス 12"/>
          <p:cNvSpPr txBox="1">
            <a:spLocks noChangeArrowheads="1"/>
          </p:cNvSpPr>
          <p:nvPr/>
        </p:nvSpPr>
        <p:spPr bwMode="auto">
          <a:xfrm>
            <a:off x="7643815" y="3568700"/>
            <a:ext cx="1506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サービス利用</a:t>
            </a:r>
          </a:p>
        </p:txBody>
      </p:sp>
      <p:sp>
        <p:nvSpPr>
          <p:cNvPr id="2" name="上矢印吹き出し 1"/>
          <p:cNvSpPr/>
          <p:nvPr/>
        </p:nvSpPr>
        <p:spPr>
          <a:xfrm>
            <a:off x="4211962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" name="右矢印吹き出し 2"/>
          <p:cNvSpPr/>
          <p:nvPr/>
        </p:nvSpPr>
        <p:spPr>
          <a:xfrm>
            <a:off x="323534" y="4653136"/>
            <a:ext cx="1584176" cy="432048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>
                <a:solidFill>
                  <a:srgbClr val="660066"/>
                </a:solidFill>
                <a:latin typeface="Calibri"/>
                <a:ea typeface="ＭＳ Ｐゴシック"/>
              </a:rPr>
              <a:t>供給側の視座</a:t>
            </a:r>
          </a:p>
        </p:txBody>
      </p:sp>
      <p:sp>
        <p:nvSpPr>
          <p:cNvPr id="12" name="左矢印吹き出し 11"/>
          <p:cNvSpPr/>
          <p:nvPr/>
        </p:nvSpPr>
        <p:spPr>
          <a:xfrm>
            <a:off x="7452322" y="4797152"/>
            <a:ext cx="1656184" cy="432048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>
                <a:solidFill>
                  <a:srgbClr val="C0504D"/>
                </a:solidFill>
                <a:latin typeface="Calibri"/>
                <a:ea typeface="ＭＳ Ｐゴシック"/>
              </a:rPr>
              <a:t>顧客からの視座</a:t>
            </a:r>
          </a:p>
        </p:txBody>
      </p:sp>
      <p:sp>
        <p:nvSpPr>
          <p:cNvPr id="30" name="上矢印吹き出し 29"/>
          <p:cNvSpPr/>
          <p:nvPr/>
        </p:nvSpPr>
        <p:spPr>
          <a:xfrm>
            <a:off x="6660238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1" name="上矢印吹き出し 30"/>
          <p:cNvSpPr/>
          <p:nvPr/>
        </p:nvSpPr>
        <p:spPr>
          <a:xfrm>
            <a:off x="1907710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3275856" y="2132856"/>
            <a:ext cx="2952328" cy="64807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46000"/>
                </a:srgbClr>
              </a:gs>
              <a:gs pos="80000">
                <a:srgbClr val="FF66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4" name="テキスト ボックス 10"/>
          <p:cNvSpPr txBox="1">
            <a:spLocks noChangeArrowheads="1"/>
          </p:cNvSpPr>
          <p:nvPr/>
        </p:nvSpPr>
        <p:spPr bwMode="auto">
          <a:xfrm>
            <a:off x="4067943" y="212301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顧客接点</a:t>
            </a:r>
          </a:p>
        </p:txBody>
      </p:sp>
      <p:sp>
        <p:nvSpPr>
          <p:cNvPr id="35" name="テキスト ボックス 11"/>
          <p:cNvSpPr txBox="1">
            <a:spLocks noChangeArrowheads="1"/>
          </p:cNvSpPr>
          <p:nvPr/>
        </p:nvSpPr>
        <p:spPr bwMode="auto">
          <a:xfrm>
            <a:off x="3851929" y="2420888"/>
            <a:ext cx="1644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Point of Service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7394828" y="270892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srgbClr val="FF0000"/>
                </a:solidFill>
                <a:latin typeface="Calibri"/>
                <a:ea typeface="ＭＳ Ｐゴシック"/>
              </a:rPr>
              <a:t>利用者（顧客）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7555" y="1124760"/>
            <a:ext cx="337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サービス利用者のビッグデータを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サービス事業者が共有し連携</a:t>
            </a:r>
            <a:endParaRPr lang="en-US" altLang="ja-JP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6228184" y="2375201"/>
            <a:ext cx="1368152" cy="1177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40468" y="2132856"/>
            <a:ext cx="11079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生活現場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5578" y="2132856"/>
            <a:ext cx="15696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企画開発現場</a:t>
            </a:r>
          </a:p>
        </p:txBody>
      </p:sp>
      <p:sp>
        <p:nvSpPr>
          <p:cNvPr id="42" name="右矢印 41"/>
          <p:cNvSpPr/>
          <p:nvPr/>
        </p:nvSpPr>
        <p:spPr>
          <a:xfrm>
            <a:off x="2483770" y="2348912"/>
            <a:ext cx="792088" cy="14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下カーブ矢印 10"/>
          <p:cNvSpPr/>
          <p:nvPr/>
        </p:nvSpPr>
        <p:spPr>
          <a:xfrm flipH="1">
            <a:off x="2339758" y="1628800"/>
            <a:ext cx="5112568" cy="43204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41879" y="1207597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ja-JP" altLang="en-US" b="1" dirty="0">
                <a:solidFill>
                  <a:srgbClr val="0000FF"/>
                </a:solidFill>
                <a:latin typeface="Calibri"/>
                <a:ea typeface="ＭＳ Ｐゴシック"/>
              </a:rPr>
              <a:t>ユーザ側（</a:t>
            </a:r>
            <a:r>
              <a:rPr lang="en-US" altLang="ja-JP" b="1" dirty="0">
                <a:solidFill>
                  <a:srgbClr val="0000FF"/>
                </a:solidFill>
                <a:latin typeface="Calibri"/>
                <a:ea typeface="ＭＳ Ｐゴシック"/>
              </a:rPr>
              <a:t>demand</a:t>
            </a:r>
            <a:r>
              <a:rPr lang="ja-JP" altLang="en-US" b="1" dirty="0">
                <a:solidFill>
                  <a:srgbClr val="0000FF"/>
                </a:solidFill>
                <a:latin typeface="Calibri"/>
                <a:ea typeface="ＭＳ Ｐゴシック"/>
              </a:rPr>
              <a:t>）</a:t>
            </a:r>
            <a:endParaRPr lang="en-US" altLang="ja-JP" b="1" dirty="0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b="1" dirty="0">
                <a:solidFill>
                  <a:srgbClr val="0000FF"/>
                </a:solidFill>
                <a:latin typeface="Calibri"/>
                <a:ea typeface="ＭＳ Ｐゴシック"/>
              </a:rPr>
              <a:t>　　からのフィードバック</a:t>
            </a: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454486" y="284364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提供側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9990" y="1189444"/>
            <a:ext cx="10583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/>
              <a:t>サイバー</a:t>
            </a:r>
            <a:endParaRPr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628723" y="1892853"/>
            <a:ext cx="11496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/>
              <a:t>フィジカル</a:t>
            </a:r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 bwMode="auto">
          <a:xfrm>
            <a:off x="589666" y="1892855"/>
            <a:ext cx="4668134" cy="2544259"/>
          </a:xfrm>
          <a:prstGeom prst="roundRect">
            <a:avLst/>
          </a:prstGeom>
          <a:noFill/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 bwMode="auto">
          <a:xfrm>
            <a:off x="595762" y="1892855"/>
            <a:ext cx="7260726" cy="2696659"/>
          </a:xfrm>
          <a:prstGeom prst="roundRect">
            <a:avLst/>
          </a:prstGeom>
          <a:noFill/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5463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7934" y="233276"/>
            <a:ext cx="8299779" cy="4616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86" tIns="45694" rIns="91386" bIns="45694" rtlCol="0">
            <a:spAutoFit/>
          </a:bodyPr>
          <a:lstStyle/>
          <a:p>
            <a:r>
              <a:rPr lang="ja-JP" altLang="en-US" sz="2400" dirty="0"/>
              <a:t>次世代</a:t>
            </a:r>
            <a:r>
              <a:rPr lang="en-US" altLang="ja-JP" sz="2400" dirty="0"/>
              <a:t>AI</a:t>
            </a:r>
            <a:r>
              <a:rPr lang="ja-JP" altLang="en-US" sz="2400" dirty="0"/>
              <a:t>技術の社会実装シナリオ：</a:t>
            </a:r>
            <a:r>
              <a:rPr lang="en-US" altLang="ja-JP" sz="2400" dirty="0"/>
              <a:t>2023</a:t>
            </a:r>
            <a:r>
              <a:rPr lang="ja-JP" altLang="en-US" sz="2400" dirty="0"/>
              <a:t>年を想定したビジョン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7393" y="761349"/>
            <a:ext cx="5738107" cy="307777"/>
          </a:xfrm>
          <a:prstGeom prst="rect">
            <a:avLst/>
          </a:prstGeom>
          <a:noFill/>
        </p:spPr>
        <p:txBody>
          <a:bodyPr wrap="none" lIns="91386" tIns="45694" rIns="91386" bIns="45694" rtlCol="0">
            <a:spAutoFit/>
          </a:bodyPr>
          <a:lstStyle/>
          <a:p>
            <a:r>
              <a:rPr lang="en-US" altLang="ja-JP" sz="1400" dirty="0"/>
              <a:t>NEDO</a:t>
            </a:r>
            <a:r>
              <a:rPr lang="ja-JP" altLang="en-US" sz="1400" dirty="0"/>
              <a:t>「人間と相互理解できる次世代人工知能の研究開発」の支援による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9615" y="1453405"/>
            <a:ext cx="8138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AI for your life </a:t>
            </a:r>
            <a:r>
              <a:rPr lang="ja-JP" altLang="en-US" sz="2000" dirty="0"/>
              <a:t>～暮らしに広がる人工知能～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>
              <a:hlinkClick r:id="rId2"/>
            </a:endParaRPr>
          </a:p>
          <a:p>
            <a:endParaRPr lang="en-US" altLang="ja-JP" sz="2000" dirty="0">
              <a:hlinkClick r:id="rId2"/>
            </a:endParaRPr>
          </a:p>
          <a:p>
            <a:endParaRPr lang="en-US" altLang="ja-JP" sz="2000" dirty="0">
              <a:hlinkClick r:id="rId2"/>
            </a:endParaRPr>
          </a:p>
          <a:p>
            <a:endParaRPr lang="en-US" altLang="ja-JP" sz="2000" dirty="0">
              <a:hlinkClick r:id="rId2"/>
            </a:endParaRPr>
          </a:p>
          <a:p>
            <a:endParaRPr lang="en-US" altLang="ja-JP" sz="2000" dirty="0"/>
          </a:p>
          <a:p>
            <a:r>
              <a:rPr lang="en-US" altLang="ja-JP" sz="2000" dirty="0"/>
              <a:t>2023</a:t>
            </a:r>
            <a:r>
              <a:rPr lang="ja-JP" altLang="en-US" sz="2000" dirty="0"/>
              <a:t>年頃の次世代</a:t>
            </a:r>
            <a:r>
              <a:rPr lang="en-US" altLang="ja-JP" sz="2000" dirty="0"/>
              <a:t>AI</a:t>
            </a:r>
            <a:r>
              <a:rPr lang="ja-JP" altLang="en-US" sz="2000" dirty="0"/>
              <a:t>で広がる暮らし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8" y="4100044"/>
            <a:ext cx="576311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AI: Dynamic value creation</a:t>
            </a:r>
          </a:p>
          <a:p>
            <a:endParaRPr lang="en-US" altLang="ja-JP" sz="2000" dirty="0"/>
          </a:p>
          <a:p>
            <a:endParaRPr lang="en-US" altLang="ja-JP" sz="2000" dirty="0">
              <a:hlinkClick r:id="rId3"/>
            </a:endParaRPr>
          </a:p>
          <a:p>
            <a:endParaRPr lang="en-US" altLang="ja-JP" sz="2000" dirty="0">
              <a:hlinkClick r:id="rId3"/>
            </a:endParaRPr>
          </a:p>
          <a:p>
            <a:endParaRPr lang="en-US" altLang="ja-JP" sz="2000" dirty="0">
              <a:hlinkClick r:id="rId3"/>
            </a:endParaRPr>
          </a:p>
          <a:p>
            <a:r>
              <a:rPr lang="en-US" altLang="ja-JP" sz="2000" dirty="0">
                <a:hlinkClick r:id="rId3"/>
              </a:rPr>
              <a:t/>
            </a:r>
            <a:br>
              <a:rPr lang="en-US" altLang="ja-JP" sz="2000" dirty="0">
                <a:hlinkClick r:id="rId3"/>
              </a:rPr>
            </a:br>
            <a:r>
              <a:rPr lang="en-US" altLang="ja-JP" sz="2000" dirty="0">
                <a:hlinkClick r:id="rId3"/>
              </a:rPr>
              <a:t/>
            </a:r>
            <a:br>
              <a:rPr lang="en-US" altLang="ja-JP" sz="2000" dirty="0">
                <a:hlinkClick r:id="rId3"/>
              </a:rPr>
            </a:br>
            <a:r>
              <a:rPr lang="ja-JP" altLang="en-US" sz="2000" dirty="0"/>
              <a:t>外食と農家、製造業を題材にした新たな異業種連携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726" y="1854816"/>
            <a:ext cx="2227542" cy="16149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789" y="4185310"/>
            <a:ext cx="3187310" cy="19199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839" y="4549171"/>
            <a:ext cx="2158643" cy="1711759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699" y="1865693"/>
            <a:ext cx="3140527" cy="19256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89617" y="1029307"/>
            <a:ext cx="436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公開動画：</a:t>
            </a:r>
            <a:r>
              <a:rPr lang="en-US" altLang="ja-JP" dirty="0"/>
              <a:t>http://</a:t>
            </a:r>
            <a:r>
              <a:rPr lang="en-US" altLang="ja-JP" dirty="0" err="1"/>
              <a:t>www.ai</a:t>
            </a:r>
            <a:r>
              <a:rPr lang="en-US" altLang="ja-JP" dirty="0"/>
              <a:t>-tech-</a:t>
            </a:r>
            <a:r>
              <a:rPr lang="en-US" altLang="ja-JP" dirty="0" err="1"/>
              <a:t>c.jp</a:t>
            </a:r>
            <a:r>
              <a:rPr lang="en-US" altLang="ja-JP" dirty="0"/>
              <a:t>/movies/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3052" y="91190"/>
            <a:ext cx="8363167" cy="1200316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Arial"/>
                <a:ea typeface="ＭＳ Ｐゴシック"/>
              </a:rPr>
              <a:t>次世代</a:t>
            </a: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AI</a:t>
            </a:r>
            <a:r>
              <a:rPr lang="ja-JP" altLang="en-US" sz="2400" dirty="0">
                <a:solidFill>
                  <a:prstClr val="black"/>
                </a:solidFill>
                <a:latin typeface="Arial"/>
                <a:ea typeface="ＭＳ Ｐゴシック"/>
              </a:rPr>
              <a:t>技術の社会実装シナリオ：</a:t>
            </a:r>
            <a:endParaRPr lang="en-US" altLang="ja-JP" sz="240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914400"/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AI for the future 2030</a:t>
            </a:r>
            <a:r>
              <a:rPr lang="ja-JP" altLang="en-US" sz="2400" dirty="0">
                <a:solidFill>
                  <a:prstClr val="black"/>
                </a:solidFill>
                <a:latin typeface="Arial"/>
                <a:ea typeface="ＭＳ Ｐゴシック"/>
              </a:rPr>
              <a:t>年頃の新しい社会像</a:t>
            </a:r>
            <a:endParaRPr lang="en-US" altLang="ja-JP" sz="240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914400"/>
            <a:r>
              <a:rPr lang="en-US" altLang="ja-JP" sz="2400" dirty="0">
                <a:solidFill>
                  <a:srgbClr val="FF0000"/>
                </a:solidFill>
                <a:latin typeface="Arial"/>
                <a:ea typeface="ＭＳ Ｐゴシック"/>
              </a:rPr>
              <a:t>AI</a:t>
            </a:r>
            <a:r>
              <a:rPr lang="ja-JP" altLang="en-US" sz="2400" dirty="0">
                <a:solidFill>
                  <a:srgbClr val="FF0000"/>
                </a:solidFill>
                <a:latin typeface="Arial"/>
                <a:ea typeface="ＭＳ Ｐゴシック"/>
              </a:rPr>
              <a:t>とビッグデータでサイバー化し、物理限界を越えて価値を創出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2728" y="2324036"/>
            <a:ext cx="7550445" cy="1015651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pPr defTabSz="914400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NEDO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「人間と相互理解できる次世代人工知能の研究開発」の支援による　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algn="r" defTabSz="914400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産総研公式</a:t>
            </a:r>
            <a:r>
              <a:rPr lang="en-US" altLang="ja-JP" dirty="0" err="1">
                <a:solidFill>
                  <a:prstClr val="black"/>
                </a:solidFill>
                <a:latin typeface="Arial"/>
                <a:ea typeface="ＭＳ Ｐゴシック"/>
              </a:rPr>
              <a:t>Youtube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から公開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:</a:t>
            </a:r>
          </a:p>
          <a:p>
            <a:pPr algn="r" defTabSz="914400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  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「</a:t>
            </a: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AI for the future</a:t>
            </a:r>
            <a:r>
              <a:rPr lang="ja-JP" altLang="en-US" sz="2400" dirty="0">
                <a:solidFill>
                  <a:prstClr val="black"/>
                </a:solidFill>
                <a:latin typeface="Arial"/>
                <a:ea typeface="ＭＳ Ｐゴシック"/>
              </a:rPr>
              <a:t>」より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0" y="2798644"/>
            <a:ext cx="4204581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498" y="3829407"/>
            <a:ext cx="4212825" cy="2160000"/>
          </a:xfrm>
          <a:prstGeom prst="rect">
            <a:avLst/>
          </a:prstGeom>
        </p:spPr>
      </p:pic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619382" y="1235067"/>
            <a:ext cx="8342956" cy="6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コンサルティング</a:t>
            </a:r>
            <a:r>
              <a:rPr kumimoji="0"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AI</a:t>
            </a:r>
            <a:r>
              <a:rPr kumimoji="0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のシミュレータとビッグデータ可視化により、意思決定や議論の場においてより良い気づきが得られ、人の共創力を増幅</a:t>
            </a:r>
            <a:endParaRPr kumimoji="0"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2273" y="6350831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将来</a:t>
            </a:r>
            <a:r>
              <a:rPr lang="ja-JP" altLang="en-US" sz="2400"/>
              <a:t>の</a:t>
            </a:r>
            <a:r>
              <a:rPr lang="en-US" altLang="ja-JP" sz="2400" dirty="0"/>
              <a:t>AI</a:t>
            </a:r>
            <a:r>
              <a:rPr lang="ja-JP" altLang="en-US" sz="2400"/>
              <a:t>・</a:t>
            </a:r>
            <a:r>
              <a:rPr lang="en-US" altLang="ja-JP" sz="2400" dirty="0"/>
              <a:t>IoT</a:t>
            </a:r>
            <a:r>
              <a:rPr lang="ja-JP" altLang="en-US" sz="2400"/>
              <a:t>活用</a:t>
            </a:r>
            <a:r>
              <a:rPr lang="ja-JP" altLang="en-US" sz="2400" dirty="0"/>
              <a:t>のシナリオ検討：「フレーム」の設定が重要</a:t>
            </a:r>
          </a:p>
        </p:txBody>
      </p:sp>
    </p:spTree>
    <p:extLst>
      <p:ext uri="{BB962C8B-B14F-4D97-AF65-F5344CB8AC3E}">
        <p14:creationId xmlns:p14="http://schemas.microsoft.com/office/powerpoint/2010/main" val="26733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371602"/>
            <a:ext cx="7924800" cy="19716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/>
              <a:t>現在のフレーム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/>
              <a:t>マスプロダクション、マスマーケット、マス広告・マスメディア</a:t>
            </a:r>
            <a:endParaRPr lang="en-US" altLang="ja-JP" dirty="0"/>
          </a:p>
          <a:p>
            <a:pPr lvl="1"/>
            <a:r>
              <a:rPr lang="ja-JP" altLang="en-US"/>
              <a:t>高性能、ヒット商品、大量生産、モノ中心、エクスクルーシブ</a:t>
            </a:r>
            <a:endParaRPr lang="en-US" altLang="ja-JP" dirty="0"/>
          </a:p>
          <a:p>
            <a:pPr lvl="1"/>
            <a:r>
              <a:rPr lang="ja-JP" altLang="en-US"/>
              <a:t>現金主義、</a:t>
            </a:r>
            <a:r>
              <a:rPr lang="en-US" altLang="ja-JP" dirty="0"/>
              <a:t>ATM</a:t>
            </a:r>
            <a:r>
              <a:rPr lang="ja-JP" altLang="en-US"/>
              <a:t>、現金型自動販売機、自動両替機</a:t>
            </a:r>
            <a:endParaRPr lang="en-US" altLang="ja-JP" dirty="0"/>
          </a:p>
          <a:p>
            <a:pPr lvl="1"/>
            <a:r>
              <a:rPr lang="ja-JP" altLang="en-US"/>
              <a:t>価値＝「モノを物理的に所有すること」を前提とした社会</a:t>
            </a:r>
            <a:endParaRPr lang="en-US" altLang="ja-JP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60996FD-237F-FF4C-837F-72495E26FF8B}"/>
              </a:ext>
            </a:extLst>
          </p:cNvPr>
          <p:cNvSpPr txBox="1">
            <a:spLocks/>
          </p:cNvSpPr>
          <p:nvPr/>
        </p:nvSpPr>
        <p:spPr bwMode="auto">
          <a:xfrm>
            <a:off x="762000" y="3700463"/>
            <a:ext cx="7924800" cy="2700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>
            <a:lvl1pPr marL="342705" indent="-34270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/>
              <a:buChar char="n"/>
              <a:defRPr kumimoji="1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529" indent="-28558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34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928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6226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166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10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04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3982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kern="0">
                <a:solidFill>
                  <a:srgbClr val="FF0000"/>
                </a:solidFill>
              </a:rPr>
              <a:t>サイバーフィジカル社会のフレーム</a:t>
            </a:r>
            <a:endParaRPr lang="en-US" altLang="ja-JP" kern="0" dirty="0">
              <a:solidFill>
                <a:srgbClr val="FF0000"/>
              </a:solidFill>
            </a:endParaRPr>
          </a:p>
          <a:p>
            <a:pPr lvl="1" defTabSz="914400"/>
            <a:r>
              <a:rPr lang="ja-JP" altLang="en-US" kern="0"/>
              <a:t>シェアリングエコノミー、スマホ、インスタ、メルカリ、インフルエンサー</a:t>
            </a:r>
            <a:endParaRPr lang="en-US" altLang="ja-JP" kern="0" dirty="0"/>
          </a:p>
          <a:p>
            <a:pPr lvl="1" defTabSz="914400"/>
            <a:r>
              <a:rPr lang="ja-JP" altLang="en-US" kern="0"/>
              <a:t>共感、エコプロダクツ、エシカル消費、コト中心、インクルーシブ</a:t>
            </a:r>
            <a:endParaRPr lang="en-US" altLang="ja-JP" kern="0" dirty="0"/>
          </a:p>
          <a:p>
            <a:pPr lvl="1" defTabSz="914400"/>
            <a:r>
              <a:rPr lang="ja-JP" altLang="en-US" kern="0"/>
              <a:t>キャッシュレス、</a:t>
            </a:r>
            <a:r>
              <a:rPr lang="en-US" altLang="ja-JP" kern="0" dirty="0"/>
              <a:t>QR</a:t>
            </a:r>
            <a:r>
              <a:rPr lang="ja-JP" altLang="en-US" kern="0"/>
              <a:t>決済、虹彩・指紋認証、</a:t>
            </a:r>
            <a:r>
              <a:rPr lang="en-US" altLang="ja-JP" kern="0" dirty="0"/>
              <a:t>AI</a:t>
            </a:r>
            <a:r>
              <a:rPr lang="ja-JP" altLang="en-US" kern="0"/>
              <a:t>スコア</a:t>
            </a:r>
            <a:endParaRPr lang="en-US" altLang="ja-JP" kern="0" dirty="0"/>
          </a:p>
          <a:p>
            <a:pPr lvl="1" defTabSz="914400"/>
            <a:r>
              <a:rPr lang="ja-JP" altLang="en-US" kern="0"/>
              <a:t>価値＝「心を豊かにすること」を目指した社会？</a:t>
            </a:r>
            <a:endParaRPr lang="en-US" altLang="ja-JP" kern="0" dirty="0"/>
          </a:p>
          <a:p>
            <a:pPr lvl="1" defTabSz="914400"/>
            <a:endParaRPr lang="en-US" altLang="ja-JP" kern="0" dirty="0"/>
          </a:p>
          <a:p>
            <a:pPr marL="0" indent="0" defTabSz="914400">
              <a:buNone/>
            </a:pPr>
            <a:r>
              <a:rPr lang="ja-JP" altLang="en-US" kern="0"/>
              <a:t>　　「社会」のフレーム（誰の、何のため）を軸に考える</a:t>
            </a:r>
            <a:endParaRPr lang="ja-JP" altLang="en-US" kern="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4F3405D-4005-5645-A369-EA878BA6FDB2}"/>
              </a:ext>
            </a:extLst>
          </p:cNvPr>
          <p:cNvSpPr txBox="1">
            <a:spLocks/>
          </p:cNvSpPr>
          <p:nvPr/>
        </p:nvSpPr>
        <p:spPr bwMode="auto">
          <a:xfrm>
            <a:off x="762000" y="376238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4" rIns="91386" bIns="4569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6939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388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0817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7758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kern="0"/>
              <a:t>現在のフレームと、サイバーフィジカル社会のフレーム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5977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887176" y="1464224"/>
            <a:ext cx="4097040" cy="1607631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5" tIns="45673" rIns="91345" bIns="45673"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１）既存業務・活動の効率化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（例）定型業務の自動化を通じた業務時間の短縮など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887176" y="3161781"/>
            <a:ext cx="4097040" cy="1607631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5" tIns="45673" rIns="91345" bIns="45673"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２）サービスの付加価値向上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（例）ユーザーが求める商品を自動発注する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EC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など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887176" y="4859345"/>
            <a:ext cx="4097040" cy="1607631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5" tIns="45673" rIns="91345" bIns="45673" rtlCol="0" anchor="ctr"/>
          <a:lstStyle/>
          <a:p>
            <a:pPr algn="ctr"/>
            <a:r>
              <a:rPr lang="ja-JP" altLang="en-US" sz="2400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３）新規サービス・産業創造</a:t>
            </a:r>
            <a:endParaRPr lang="en-US" altLang="ja-JP" sz="2400" dirty="0">
              <a:solidFill>
                <a:srgbClr val="00009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（例）新しいユースケースと次世代</a:t>
            </a:r>
            <a:r>
              <a:rPr lang="en-US" altLang="ja-JP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AI</a:t>
            </a:r>
            <a:r>
              <a:rPr lang="ja-JP" altLang="en-US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応用システム </a:t>
            </a:r>
            <a:r>
              <a:rPr lang="en-US" altLang="ja-JP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ja-JP" altLang="en-US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新規シーズ・ニーズ</a:t>
            </a:r>
            <a:r>
              <a:rPr lang="en-US" altLang="ja-JP" dirty="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endParaRPr lang="ja-JP" altLang="en-US" dirty="0">
              <a:solidFill>
                <a:srgbClr val="00009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98269" y="1988849"/>
            <a:ext cx="1497333" cy="369237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ja-JP" altLang="en-US" dirty="0"/>
              <a:t>既存ビジネス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63644" y="3501017"/>
            <a:ext cx="1497333" cy="369237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ja-JP" altLang="en-US" dirty="0"/>
              <a:t>新規ビジネス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1021" y="4699829"/>
            <a:ext cx="2569742" cy="1200234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事業変革、異業種連携、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産官連携共同体、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コンソーシアム、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オープン・イノベーション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47136" y="6507509"/>
            <a:ext cx="1569574" cy="369289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ja-JP" altLang="en-US" dirty="0"/>
              <a:t>構造変革性大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31833" y="2195581"/>
            <a:ext cx="1569574" cy="369289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ja-JP" altLang="en-US" dirty="0"/>
              <a:t>構造変革性小</a:t>
            </a: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>
            <a:off x="8712968" y="2564867"/>
            <a:ext cx="35496" cy="38071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730105" y="1844831"/>
            <a:ext cx="1244060" cy="923235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を既存</a:t>
            </a:r>
            <a:endParaRPr lang="en-US" altLang="ja-JP" dirty="0"/>
          </a:p>
          <a:p>
            <a:r>
              <a:rPr lang="ja-JP" altLang="en-US" dirty="0"/>
              <a:t>ビジネスへ</a:t>
            </a:r>
            <a:endParaRPr lang="en-US" altLang="ja-JP" dirty="0"/>
          </a:p>
          <a:p>
            <a:r>
              <a:rPr lang="ja-JP" altLang="en-US" dirty="0"/>
              <a:t>導入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09" y="3502754"/>
            <a:ext cx="1274516" cy="923235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による</a:t>
            </a:r>
            <a:endParaRPr lang="en-US" altLang="ja-JP" dirty="0"/>
          </a:p>
          <a:p>
            <a:r>
              <a:rPr lang="ja-JP" altLang="en-US" dirty="0"/>
              <a:t>新サービス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9" y="5158938"/>
            <a:ext cx="1547027" cy="923235"/>
          </a:xfrm>
          <a:prstGeom prst="rect">
            <a:avLst/>
          </a:prstGeom>
          <a:noFill/>
        </p:spPr>
        <p:txBody>
          <a:bodyPr wrap="none" lIns="91345" tIns="45673" rIns="91345" bIns="45673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AI</a:t>
            </a:r>
            <a:r>
              <a:rPr lang="ja-JP" altLang="en-US" dirty="0">
                <a:solidFill>
                  <a:srgbClr val="FF0000"/>
                </a:solidFill>
              </a:rPr>
              <a:t>による新た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な産業連携が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生まれる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7217" y="2358086"/>
            <a:ext cx="1149565" cy="3692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r>
              <a:rPr lang="ja-JP" altLang="en-US" dirty="0"/>
              <a:t>フィジカル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87215" y="3915443"/>
            <a:ext cx="1058194" cy="3692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r>
              <a:rPr lang="ja-JP" altLang="en-US" dirty="0"/>
              <a:t>サイバー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3141" y="5873210"/>
            <a:ext cx="2364641" cy="6462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r>
              <a:rPr lang="en-US" altLang="ja-JP" dirty="0"/>
              <a:t>Connected Industries</a:t>
            </a:r>
          </a:p>
          <a:p>
            <a:r>
              <a:rPr lang="ja-JP" altLang="en-US" dirty="0"/>
              <a:t>サイバーフィジカル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26199" y="35794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6939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388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0817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7758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600" dirty="0"/>
          </a:p>
        </p:txBody>
      </p:sp>
      <p:sp>
        <p:nvSpPr>
          <p:cNvPr id="19" name="右カーブ矢印 18"/>
          <p:cNvSpPr/>
          <p:nvPr/>
        </p:nvSpPr>
        <p:spPr bwMode="auto">
          <a:xfrm>
            <a:off x="583923" y="2358086"/>
            <a:ext cx="205662" cy="2679429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1080657" y="4139738"/>
            <a:ext cx="66501" cy="8645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テキスト プレースホルダー 4"/>
          <p:cNvSpPr txBox="1">
            <a:spLocks/>
          </p:cNvSpPr>
          <p:nvPr/>
        </p:nvSpPr>
        <p:spPr>
          <a:xfrm>
            <a:off x="621815" y="305878"/>
            <a:ext cx="8774723" cy="10797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705" indent="-34270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29" indent="-28558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34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28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6226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166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10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04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982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ja-JP" altLang="en-US" sz="3500" kern="0"/>
              <a:t>サイバーフィジカル社会での第四次</a:t>
            </a:r>
            <a:r>
              <a:rPr lang="ja-JP" altLang="en-US" sz="3500" kern="0" dirty="0"/>
              <a:t>産業構造変革</a:t>
            </a:r>
            <a:r>
              <a:rPr lang="en-US" altLang="ja-JP" sz="2800" kern="0" dirty="0"/>
              <a:t/>
            </a:r>
            <a:br>
              <a:rPr lang="en-US" altLang="ja-JP" sz="2800" kern="0" dirty="0"/>
            </a:br>
            <a:r>
              <a:rPr lang="ja-JP" altLang="en-US" sz="2800" kern="0">
                <a:latin typeface="+mj-ea"/>
                <a:ea typeface="+mj-ea"/>
              </a:rPr>
              <a:t>産業分野、経済区分の境界がなくなり、連携がはじまる</a:t>
            </a:r>
            <a:endParaRPr lang="ja-JP" altLang="en-US" sz="2800" kern="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3278" y="6436982"/>
            <a:ext cx="29225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Cyber=Physical Innovation</a:t>
            </a:r>
            <a:endParaRPr lang="ja-JP" altLang="en-US" dirty="0"/>
          </a:p>
        </p:txBody>
      </p:sp>
      <p:sp>
        <p:nvSpPr>
          <p:cNvPr id="23" name="下矢印 22"/>
          <p:cNvSpPr/>
          <p:nvPr/>
        </p:nvSpPr>
        <p:spPr bwMode="auto">
          <a:xfrm>
            <a:off x="995990" y="6082173"/>
            <a:ext cx="271480" cy="35481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782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カギ線コネクタ 24"/>
          <p:cNvCxnSpPr/>
          <p:nvPr/>
        </p:nvCxnSpPr>
        <p:spPr>
          <a:xfrm rot="10800000" flipV="1">
            <a:off x="2123486" y="5535086"/>
            <a:ext cx="5944773" cy="403121"/>
          </a:xfrm>
          <a:prstGeom prst="bentConnector3">
            <a:avLst>
              <a:gd name="adj1" fmla="val -41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7216093" y="2842102"/>
            <a:ext cx="1676400" cy="937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実証プロジェクト</a:t>
            </a:r>
            <a:r>
              <a:rPr lang="en-US" altLang="ja-JP" sz="1400" dirty="0"/>
              <a:t>A</a:t>
            </a:r>
            <a:endParaRPr lang="ja-JP" altLang="en-US" sz="1400" dirty="0"/>
          </a:p>
        </p:txBody>
      </p:sp>
      <p:sp>
        <p:nvSpPr>
          <p:cNvPr id="8" name="角丸四角形 7"/>
          <p:cNvSpPr/>
          <p:nvPr/>
        </p:nvSpPr>
        <p:spPr>
          <a:xfrm>
            <a:off x="7217288" y="4718467"/>
            <a:ext cx="1676400" cy="937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実証プロジェクト</a:t>
            </a:r>
            <a:r>
              <a:rPr lang="en-US" altLang="ja-JP" sz="1400" dirty="0"/>
              <a:t>Z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5609" y="3718024"/>
            <a:ext cx="33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:</a:t>
            </a:r>
            <a:endParaRPr lang="ja-JP" altLang="en-US" sz="3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86803" y="4082139"/>
            <a:ext cx="33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:</a:t>
            </a:r>
            <a:endParaRPr lang="ja-JP" altLang="en-US" sz="36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3477029" y="2961900"/>
            <a:ext cx="2570701" cy="13924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19872" y="2708924"/>
            <a:ext cx="2634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2000" b="1" dirty="0"/>
          </a:p>
          <a:p>
            <a:r>
              <a:rPr lang="ja-JP" altLang="en-US" sz="2000" b="1" dirty="0"/>
              <a:t>人工知能研究センター</a:t>
            </a:r>
            <a:endParaRPr lang="en-US" altLang="ja-JP" sz="2000" b="1" dirty="0"/>
          </a:p>
          <a:p>
            <a:r>
              <a:rPr lang="ja-JP" altLang="en-US" sz="2000" b="1" dirty="0"/>
              <a:t>人工知能技術コンソ</a:t>
            </a:r>
            <a:endParaRPr lang="en-US" altLang="ja-JP" sz="2000" b="1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6124890" y="3386514"/>
            <a:ext cx="1029533" cy="106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048924" y="4215740"/>
            <a:ext cx="1168371" cy="1075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615921" y="5136735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成功事例を</a:t>
            </a:r>
            <a:endParaRPr lang="en-US" altLang="ja-JP" sz="1600" dirty="0"/>
          </a:p>
          <a:p>
            <a:r>
              <a:rPr lang="ja-JP" altLang="en-US" sz="1600" dirty="0"/>
              <a:t>フィードバック</a:t>
            </a:r>
            <a:endParaRPr lang="en-US" altLang="ja-JP" sz="1600" dirty="0"/>
          </a:p>
          <a:p>
            <a:r>
              <a:rPr lang="ja-JP" altLang="en-US" sz="1600" dirty="0"/>
              <a:t>標準問題化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510493" y="2326767"/>
            <a:ext cx="2083010" cy="7943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シーズ</a:t>
            </a:r>
          </a:p>
        </p:txBody>
      </p:sp>
      <p:cxnSp>
        <p:nvCxnSpPr>
          <p:cNvPr id="32" name="直線矢印コネクタ 31"/>
          <p:cNvCxnSpPr>
            <a:stCxn id="28" idx="5"/>
          </p:cNvCxnSpPr>
          <p:nvPr/>
        </p:nvCxnSpPr>
        <p:spPr>
          <a:xfrm>
            <a:off x="2288456" y="3004787"/>
            <a:ext cx="1188573" cy="42672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695030" y="28255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応用</a:t>
            </a:r>
            <a:endParaRPr lang="en-US" altLang="ja-JP" dirty="0"/>
          </a:p>
        </p:txBody>
      </p:sp>
      <p:sp>
        <p:nvSpPr>
          <p:cNvPr id="35" name="円/楕円 34"/>
          <p:cNvSpPr/>
          <p:nvPr/>
        </p:nvSpPr>
        <p:spPr>
          <a:xfrm>
            <a:off x="527243" y="5291899"/>
            <a:ext cx="1992287" cy="6455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008000"/>
                </a:solidFill>
              </a:rPr>
              <a:t>共有基盤</a:t>
            </a:r>
            <a:endParaRPr lang="en-US" altLang="ja-JP" sz="1600" dirty="0">
              <a:solidFill>
                <a:srgbClr val="008000"/>
              </a:solidFill>
            </a:endParaRPr>
          </a:p>
        </p:txBody>
      </p:sp>
      <p:cxnSp>
        <p:nvCxnSpPr>
          <p:cNvPr id="37" name="直線矢印コネクタ 36"/>
          <p:cNvCxnSpPr>
            <a:stCxn id="35" idx="7"/>
          </p:cNvCxnSpPr>
          <p:nvPr/>
        </p:nvCxnSpPr>
        <p:spPr>
          <a:xfrm flipV="1">
            <a:off x="2227763" y="4229476"/>
            <a:ext cx="1254792" cy="1156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582746" y="3977115"/>
            <a:ext cx="1870574" cy="5918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ニーズ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dirty="0">
                <a:solidFill>
                  <a:srgbClr val="FF0000"/>
                </a:solidFill>
              </a:rPr>
              <a:t>ユースケース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5" name="直線矢印コネクタ 44"/>
          <p:cNvCxnSpPr>
            <a:stCxn id="43" idx="6"/>
          </p:cNvCxnSpPr>
          <p:nvPr/>
        </p:nvCxnSpPr>
        <p:spPr>
          <a:xfrm flipV="1">
            <a:off x="2453323" y="4070809"/>
            <a:ext cx="1029235" cy="202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555779" y="334479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評価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事例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23479" y="472225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水平　展開　</a:t>
            </a:r>
          </a:p>
        </p:txBody>
      </p:sp>
      <p:sp>
        <p:nvSpPr>
          <p:cNvPr id="54" name="円/楕円 53"/>
          <p:cNvSpPr/>
          <p:nvPr/>
        </p:nvSpPr>
        <p:spPr>
          <a:xfrm>
            <a:off x="573507" y="3329043"/>
            <a:ext cx="1870574" cy="5918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12821" y="4359773"/>
            <a:ext cx="1945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産総研他ユニット</a:t>
            </a:r>
            <a:r>
              <a:rPr lang="en-US" altLang="ja-JP" sz="1400" dirty="0"/>
              <a:t>, </a:t>
            </a:r>
            <a:r>
              <a:rPr lang="ja-JP" altLang="en-US" sz="1400" dirty="0"/>
              <a:t>大学</a:t>
            </a:r>
            <a:endParaRPr lang="en-US" altLang="ja-JP" sz="1400" dirty="0"/>
          </a:p>
          <a:p>
            <a:r>
              <a:rPr lang="ja-JP" altLang="en-US" sz="1400" dirty="0"/>
              <a:t>異業種からも適宜参加</a:t>
            </a:r>
            <a:endParaRPr lang="en-US" altLang="ja-JP" sz="1400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538370" y="4439569"/>
            <a:ext cx="0" cy="1473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030939" y="3578099"/>
            <a:ext cx="92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プロジェクト</a:t>
            </a:r>
            <a:endParaRPr lang="en-US" altLang="ja-JP" sz="1200" dirty="0"/>
          </a:p>
          <a:p>
            <a:r>
              <a:rPr lang="ja-JP" altLang="en-US" sz="1200" dirty="0"/>
              <a:t>スタート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7302603" y="2028041"/>
            <a:ext cx="1270000" cy="3834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外部</a:t>
            </a:r>
            <a:endParaRPr lang="en-US" altLang="ja-JP" sz="1200" dirty="0"/>
          </a:p>
          <a:p>
            <a:pPr algn="ctr"/>
            <a:r>
              <a:rPr lang="ja-JP" altLang="en-US" sz="1200" dirty="0"/>
              <a:t>リソース</a:t>
            </a:r>
          </a:p>
        </p:txBody>
      </p:sp>
      <p:sp>
        <p:nvSpPr>
          <p:cNvPr id="30" name="下矢印 29"/>
          <p:cNvSpPr/>
          <p:nvPr/>
        </p:nvSpPr>
        <p:spPr>
          <a:xfrm>
            <a:off x="7886809" y="2459106"/>
            <a:ext cx="181449" cy="3096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285616"/>
            <a:ext cx="8997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産総研人工知能技術コンソーシアム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シーズ</a:t>
            </a:r>
            <a:r>
              <a:rPr lang="en-US" altLang="ja-JP" sz="2400" dirty="0"/>
              <a:t>/</a:t>
            </a:r>
            <a:r>
              <a:rPr lang="ja-JP" altLang="en-US" sz="2400" dirty="0"/>
              <a:t>データ</a:t>
            </a:r>
            <a:r>
              <a:rPr lang="en-US" altLang="ja-JP" sz="2400" dirty="0"/>
              <a:t>/</a:t>
            </a:r>
            <a:r>
              <a:rPr lang="ja-JP" altLang="en-US" sz="2400" dirty="0"/>
              <a:t>ニーズをマッチングして</a:t>
            </a:r>
            <a:endParaRPr lang="en-US" altLang="ja-JP" sz="2400" dirty="0"/>
          </a:p>
          <a:p>
            <a:pPr algn="ctr"/>
            <a:r>
              <a:rPr lang="ja-JP" altLang="en-US" sz="2400" dirty="0"/>
              <a:t>ビッグデータの成長スパイラルを回す</a:t>
            </a:r>
            <a:endParaRPr lang="en-US" altLang="ja-JP" sz="2400" dirty="0"/>
          </a:p>
          <a:p>
            <a:pPr algn="ctr"/>
            <a:r>
              <a:rPr lang="ja-JP" altLang="en-US" sz="2400" dirty="0"/>
              <a:t>人工知能技術の社会実装の場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79912" y="3614246"/>
            <a:ext cx="21485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研究チーム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, </a:t>
            </a: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客員研究員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,</a:t>
            </a:r>
            <a:b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</a:b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連携企業・大学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(</a:t>
            </a: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兼業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), </a:t>
            </a:r>
            <a:b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</a:b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病院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, </a:t>
            </a: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施設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, </a:t>
            </a:r>
            <a:r>
              <a:rPr lang="ja-JP" altLang="en-US" sz="1400" dirty="0">
                <a:solidFill>
                  <a:prstClr val="black"/>
                </a:solidFill>
                <a:latin typeface="News Gothic MT"/>
                <a:ea typeface="メイリオ"/>
              </a:rPr>
              <a:t>自治体</a:t>
            </a:r>
            <a:r>
              <a:rPr lang="en-US" altLang="ja-JP" sz="1400" dirty="0">
                <a:solidFill>
                  <a:prstClr val="black"/>
                </a:solidFill>
                <a:latin typeface="News Gothic MT"/>
                <a:ea typeface="メイリオ"/>
              </a:rPr>
              <a:t>, etc.</a:t>
            </a:r>
            <a:endParaRPr lang="ja-JP" altLang="en-US" sz="1400" dirty="0">
              <a:solidFill>
                <a:prstClr val="black"/>
              </a:solidFill>
              <a:latin typeface="News Gothic MT"/>
              <a:ea typeface="メイリオ"/>
            </a:endParaRPr>
          </a:p>
        </p:txBody>
      </p:sp>
      <p:cxnSp>
        <p:nvCxnSpPr>
          <p:cNvPr id="31" name="直線矢印コネクタ 30"/>
          <p:cNvCxnSpPr>
            <a:stCxn id="54" idx="6"/>
          </p:cNvCxnSpPr>
          <p:nvPr/>
        </p:nvCxnSpPr>
        <p:spPr>
          <a:xfrm>
            <a:off x="2444084" y="3624953"/>
            <a:ext cx="992029" cy="79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コンソロゴ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9897"/>
            <a:ext cx="2808312" cy="14009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8732" y="6153312"/>
            <a:ext cx="884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2020</a:t>
            </a:r>
            <a:r>
              <a:rPr lang="ja-JP" altLang="en-US" sz="2000" dirty="0"/>
              <a:t>年度：幅広い業種から約</a:t>
            </a:r>
            <a:r>
              <a:rPr lang="en-US" altLang="ja-JP" sz="2000" dirty="0"/>
              <a:t>200</a:t>
            </a:r>
            <a:r>
              <a:rPr lang="ja-JP" altLang="en-US" sz="2000" dirty="0"/>
              <a:t>社が参加、関西・九州・東海・神戸、中部支部も</a:t>
            </a:r>
            <a:endParaRPr lang="en-US" altLang="ja-JP" sz="20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競争社会から共創、協調社会への実証実験</a:t>
            </a:r>
            <a:r>
              <a:rPr lang="en-US" altLang="ja-JP" sz="2000" dirty="0"/>
              <a:t>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2108" y="2106636"/>
            <a:ext cx="36679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AI</a:t>
            </a:r>
            <a:r>
              <a:rPr lang="ja-JP" altLang="en-US" sz="2000" dirty="0"/>
              <a:t>社会実装のためのコミュニティ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0232" y="67513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価値共創のための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3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二等辺三角形 12"/>
          <p:cNvSpPr/>
          <p:nvPr/>
        </p:nvSpPr>
        <p:spPr>
          <a:xfrm>
            <a:off x="808200" y="1387653"/>
            <a:ext cx="1332000" cy="4455220"/>
          </a:xfrm>
          <a:prstGeom prst="triangle">
            <a:avLst/>
          </a:prstGeom>
          <a:gradFill>
            <a:gsLst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7135" y="922381"/>
            <a:ext cx="2052842" cy="6325089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6936"/>
            <a:endParaRPr lang="en-US" altLang="ja-JP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地域展開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↑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アプリケーション</a:t>
            </a:r>
            <a:r>
              <a:rPr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フィールド実証など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 defTabSz="456936"/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↑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共通基盤技術</a:t>
            </a:r>
            <a:endParaRPr lang="en-US" altLang="ja-JP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データ共有・標準化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プラットフォーム化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 defTabSz="456936"/>
            <a:endParaRPr lang="en-US" altLang="ja-JP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↑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シーズ技術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活用ノウハウ化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↑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産総研</a:t>
            </a:r>
            <a:endParaRPr lang="en-US" altLang="ja-JP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AIRC</a:t>
            </a:r>
            <a:endParaRPr lang="en-US" altLang="ja-JP" sz="1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456936"/>
            <a:endParaRPr lang="ja-JP" altLang="en-US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379630" y="837140"/>
            <a:ext cx="6391200" cy="530119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36"/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474709" y="3080275"/>
            <a:ext cx="3069327" cy="11053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データ・知識</a:t>
            </a:r>
            <a: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融合</a:t>
            </a:r>
            <a: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783526" y="3080275"/>
            <a:ext cx="3098116" cy="1105366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データプラット</a:t>
            </a:r>
            <a: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フォーム</a:t>
            </a:r>
            <a:r>
              <a:rPr lang="en-US" altLang="ja-JP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474707" y="5283672"/>
            <a:ext cx="3168000" cy="57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リビングラボ</a:t>
            </a:r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474707" y="1735313"/>
            <a:ext cx="2088000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Human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Life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38361" y="1735313"/>
            <a:ext cx="2088000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ものづくり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109724" y="2343407"/>
            <a:ext cx="1406829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ユースケース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713642" y="4629141"/>
            <a:ext cx="3168000" cy="57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ツール</a:t>
            </a:r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474707" y="4628214"/>
            <a:ext cx="3168000" cy="57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データマイニング</a:t>
            </a:r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下カーブ矢印 23"/>
          <p:cNvSpPr/>
          <p:nvPr/>
        </p:nvSpPr>
        <p:spPr>
          <a:xfrm rot="1924790">
            <a:off x="5005329" y="4196100"/>
            <a:ext cx="1613725" cy="254403"/>
          </a:xfrm>
          <a:prstGeom prst="curvedDownArrow">
            <a:avLst>
              <a:gd name="adj1" fmla="val 29200"/>
              <a:gd name="adj2" fmla="val 93197"/>
              <a:gd name="adj3" fmla="val 31376"/>
            </a:avLst>
          </a:prstGeom>
          <a:gradFill>
            <a:gsLst>
              <a:gs pos="0">
                <a:schemeClr val="accent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1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下カーブ矢印 22"/>
          <p:cNvSpPr/>
          <p:nvPr/>
        </p:nvSpPr>
        <p:spPr>
          <a:xfrm rot="1924790" flipH="1" flipV="1">
            <a:off x="4799188" y="4376097"/>
            <a:ext cx="1613725" cy="254403"/>
          </a:xfrm>
          <a:prstGeom prst="curvedDownArrow">
            <a:avLst>
              <a:gd name="adj1" fmla="val 29200"/>
              <a:gd name="adj2" fmla="val 93197"/>
              <a:gd name="adj3" fmla="val 31376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3175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下カーブ矢印 21"/>
          <p:cNvSpPr/>
          <p:nvPr/>
        </p:nvSpPr>
        <p:spPr>
          <a:xfrm rot="18697102" flipH="1" flipV="1">
            <a:off x="5195008" y="4427875"/>
            <a:ext cx="1081644" cy="274320"/>
          </a:xfrm>
          <a:prstGeom prst="curvedDownArrow">
            <a:avLst>
              <a:gd name="adj1" fmla="val 29200"/>
              <a:gd name="adj2" fmla="val 93197"/>
              <a:gd name="adj3" fmla="val 31376"/>
            </a:avLst>
          </a:prstGeom>
          <a:gradFill>
            <a:gsLst>
              <a:gs pos="0">
                <a:schemeClr val="accent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175"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下カーブ矢印 3"/>
          <p:cNvSpPr/>
          <p:nvPr/>
        </p:nvSpPr>
        <p:spPr>
          <a:xfrm rot="18697102">
            <a:off x="5058969" y="4147242"/>
            <a:ext cx="1081644" cy="274320"/>
          </a:xfrm>
          <a:prstGeom prst="curvedDownArrow">
            <a:avLst>
              <a:gd name="adj1" fmla="val 29200"/>
              <a:gd name="adj2" fmla="val 93197"/>
              <a:gd name="adj3" fmla="val 31376"/>
            </a:avLst>
          </a:prstGeom>
          <a:gradFill>
            <a:gsLst>
              <a:gs pos="0">
                <a:schemeClr val="accent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3175"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474707" y="2343407"/>
            <a:ext cx="1617988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スマートフード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8">
            <a:extLst>
              <a:ext uri="{FF2B5EF4-FFF2-40B4-BE49-F238E27FC236}">
                <a16:creationId xmlns:a16="http://schemas.microsoft.com/office/drawing/2014/main" id="{B7650D3C-76F2-4D22-A25A-CE60180B5DF4}"/>
              </a:ext>
            </a:extLst>
          </p:cNvPr>
          <p:cNvSpPr/>
          <p:nvPr/>
        </p:nvSpPr>
        <p:spPr>
          <a:xfrm>
            <a:off x="5713642" y="5279605"/>
            <a:ext cx="3168000" cy="57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深層学習</a:t>
            </a:r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角丸四角形 18">
            <a:extLst>
              <a:ext uri="{FF2B5EF4-FFF2-40B4-BE49-F238E27FC236}">
                <a16:creationId xmlns:a16="http://schemas.microsoft.com/office/drawing/2014/main" id="{C9DC4AF9-A2BC-4ED9-A31D-46CEDE2FEA62}"/>
              </a:ext>
            </a:extLst>
          </p:cNvPr>
          <p:cNvSpPr/>
          <p:nvPr/>
        </p:nvSpPr>
        <p:spPr>
          <a:xfrm>
            <a:off x="6793642" y="1740726"/>
            <a:ext cx="2088000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社会課題解決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6">
            <a:extLst>
              <a:ext uri="{FF2B5EF4-FFF2-40B4-BE49-F238E27FC236}">
                <a16:creationId xmlns:a16="http://schemas.microsoft.com/office/drawing/2014/main" id="{F42D84C8-C7A9-488F-8FA7-BC1061B2E6C0}"/>
              </a:ext>
            </a:extLst>
          </p:cNvPr>
          <p:cNvSpPr/>
          <p:nvPr/>
        </p:nvSpPr>
        <p:spPr>
          <a:xfrm>
            <a:off x="6893659" y="2348382"/>
            <a:ext cx="1987984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医用画像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タイトル 1"/>
          <p:cNvSpPr>
            <a:spLocks noGrp="1"/>
          </p:cNvSpPr>
          <p:nvPr>
            <p:ph type="title"/>
          </p:nvPr>
        </p:nvSpPr>
        <p:spPr>
          <a:xfrm>
            <a:off x="2613988" y="-173350"/>
            <a:ext cx="6136745" cy="1143000"/>
          </a:xfrm>
        </p:spPr>
        <p:txBody>
          <a:bodyPr>
            <a:noAutofit/>
          </a:bodyPr>
          <a:lstStyle/>
          <a:p>
            <a:r>
              <a:rPr lang="ja-JP" altLang="en-US" sz="2585"/>
              <a:t>新たなユースケースの開拓、産業応用：</a:t>
            </a:r>
            <a:r>
              <a:rPr lang="en-US" altLang="ja-JP" sz="2585" dirty="0"/>
              <a:t/>
            </a:r>
            <a:br>
              <a:rPr lang="en-US" altLang="ja-JP" sz="2585" dirty="0"/>
            </a:br>
            <a:r>
              <a:rPr lang="ja-JP" altLang="en-US" sz="2585"/>
              <a:t>産総研人工</a:t>
            </a:r>
            <a:r>
              <a:rPr lang="ja-JP" altLang="en-US" sz="2585" dirty="0"/>
              <a:t>知能</a:t>
            </a:r>
            <a:r>
              <a:rPr lang="ja-JP" altLang="en-US" sz="2585"/>
              <a:t>技術コンソーシアム</a:t>
            </a:r>
            <a:endParaRPr lang="ja-JP" altLang="en-US" sz="2585" dirty="0"/>
          </a:p>
        </p:txBody>
      </p:sp>
      <p:pic>
        <p:nvPicPr>
          <p:cNvPr id="35" name="図 34" descr="コンソロゴ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6" y="58102"/>
            <a:ext cx="1958535" cy="953671"/>
          </a:xfrm>
          <a:prstGeom prst="rect">
            <a:avLst/>
          </a:prstGeom>
        </p:spPr>
      </p:pic>
      <p:grpSp>
        <p:nvGrpSpPr>
          <p:cNvPr id="36" name="図形グループ 35"/>
          <p:cNvGrpSpPr/>
          <p:nvPr/>
        </p:nvGrpSpPr>
        <p:grpSpPr>
          <a:xfrm>
            <a:off x="2530776" y="822668"/>
            <a:ext cx="4732692" cy="724783"/>
            <a:chOff x="2474707" y="5548713"/>
            <a:chExt cx="4732692" cy="724783"/>
          </a:xfrm>
        </p:grpSpPr>
        <p:sp>
          <p:nvSpPr>
            <p:cNvPr id="37" name="角丸四角形 36"/>
            <p:cNvSpPr/>
            <p:nvPr/>
          </p:nvSpPr>
          <p:spPr>
            <a:xfrm>
              <a:off x="2474707" y="5563187"/>
              <a:ext cx="1561919" cy="710309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36"/>
              <a:r>
                <a:rPr lang="ja-JP" altLang="en-US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関西支部</a:t>
              </a:r>
              <a:r>
                <a:rPr lang="en-US" altLang="ja-JP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WG</a:t>
              </a:r>
              <a:endPara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4107577" y="5563187"/>
              <a:ext cx="1619880" cy="710309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36"/>
              <a:r>
                <a:rPr lang="ja-JP" altLang="en-US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九州支部</a:t>
              </a:r>
              <a:r>
                <a:rPr lang="en-US" altLang="ja-JP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WG</a:t>
              </a:r>
              <a:endPara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5823207" y="5548713"/>
              <a:ext cx="1384192" cy="710309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36"/>
              <a:r>
                <a:rPr lang="ja-JP" altLang="en-US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東海支部</a:t>
              </a:r>
              <a:r>
                <a:rPr lang="en-US" altLang="ja-JP" sz="2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WG</a:t>
              </a:r>
              <a:endParaRPr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577932" y="6035473"/>
            <a:ext cx="432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95"/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月（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数社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)〜2020</a:t>
            </a:r>
            <a:r>
              <a:rPr lang="ja-JP" altLang="en-US" sz="160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年（約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160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395"/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</a:t>
            </a:r>
            <a:r>
              <a:rPr lang="en-US" altLang="ja-JP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内では複数のプロジェクトを同時に推進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395"/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協業支援、ベンチャー支援コンテストなども実施</a:t>
            </a:r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9E607637-01ED-6C47-AE7A-1889CB0DA2E6}"/>
              </a:ext>
            </a:extLst>
          </p:cNvPr>
          <p:cNvSpPr/>
          <p:nvPr/>
        </p:nvSpPr>
        <p:spPr>
          <a:xfrm>
            <a:off x="7346122" y="846476"/>
            <a:ext cx="1507363" cy="71030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 sz="200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神戸支部</a:t>
            </a:r>
            <a:r>
              <a:rPr lang="en-US" altLang="ja-JP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25E8E0A5-115A-E841-B1A3-658E6FE54B6F}"/>
              </a:ext>
            </a:extLst>
          </p:cNvPr>
          <p:cNvSpPr/>
          <p:nvPr/>
        </p:nvSpPr>
        <p:spPr>
          <a:xfrm>
            <a:off x="5548009" y="2352927"/>
            <a:ext cx="1331362" cy="54000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7DF400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6"/>
            <a:r>
              <a:rPr lang="ja-JP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WG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55F2B5A-C2C1-DE4D-9463-A947442373D6}"/>
              </a:ext>
            </a:extLst>
          </p:cNvPr>
          <p:cNvSpPr txBox="1"/>
          <p:nvPr/>
        </p:nvSpPr>
        <p:spPr>
          <a:xfrm>
            <a:off x="6736382" y="5930069"/>
            <a:ext cx="2281394" cy="859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62" dirty="0"/>
              <a:t>2017〜2019</a:t>
            </a:r>
            <a:r>
              <a:rPr lang="ja-JP" altLang="en-US" sz="1662"/>
              <a:t>大阪にて</a:t>
            </a:r>
            <a:endParaRPr lang="en-US" altLang="ja-JP" sz="1662" dirty="0"/>
          </a:p>
          <a:p>
            <a:r>
              <a:rPr lang="ja-JP" altLang="en-US" sz="1662"/>
              <a:t>毎年、ビジネスアイデア</a:t>
            </a:r>
            <a:endParaRPr lang="en-US" altLang="ja-JP" sz="1662" dirty="0"/>
          </a:p>
          <a:p>
            <a:r>
              <a:rPr lang="ja-JP" altLang="en-US" sz="1662"/>
              <a:t>創出コンテスト実施</a:t>
            </a:r>
            <a:endParaRPr lang="ja-JP" altLang="en-US" sz="1662" dirty="0"/>
          </a:p>
        </p:txBody>
      </p:sp>
    </p:spTree>
    <p:extLst>
      <p:ext uri="{BB962C8B-B14F-4D97-AF65-F5344CB8AC3E}">
        <p14:creationId xmlns:p14="http://schemas.microsoft.com/office/powerpoint/2010/main" val="4182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95388" cy="685800"/>
          </a:xfrm>
        </p:spPr>
        <p:txBody>
          <a:bodyPr/>
          <a:lstStyle/>
          <a:p>
            <a:r>
              <a:rPr lang="ja-JP" altLang="en-US" dirty="0"/>
              <a:t>サイバーフィジカル社会</a:t>
            </a:r>
            <a:r>
              <a:rPr lang="en-US" altLang="ja-JP" dirty="0"/>
              <a:t>(Society5.0)</a:t>
            </a:r>
            <a:r>
              <a:rPr lang="ja-JP" altLang="en-US" dirty="0"/>
              <a:t>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371600"/>
            <a:ext cx="8195388" cy="4724400"/>
          </a:xfrm>
        </p:spPr>
        <p:txBody>
          <a:bodyPr/>
          <a:lstStyle/>
          <a:p>
            <a:r>
              <a:rPr lang="ja-JP" altLang="en-US" sz="2800" dirty="0"/>
              <a:t>本来の目的（</a:t>
            </a:r>
            <a:r>
              <a:rPr lang="ja-JP" altLang="en-US" sz="2800" dirty="0">
                <a:solidFill>
                  <a:srgbClr val="FF0000"/>
                </a:solidFill>
              </a:rPr>
              <a:t>価値の創出</a:t>
            </a:r>
            <a:r>
              <a:rPr lang="ja-JP" altLang="en-US" sz="2800" dirty="0"/>
              <a:t>）、新しい</a:t>
            </a:r>
            <a:r>
              <a:rPr lang="en-US" altLang="ja-JP" sz="2800" dirty="0"/>
              <a:t>AI</a:t>
            </a:r>
            <a:r>
              <a:rPr lang="ja-JP" altLang="en-US" sz="2800" dirty="0"/>
              <a:t>の使い方</a:t>
            </a:r>
          </a:p>
          <a:p>
            <a:r>
              <a:rPr lang="ja-JP" altLang="en-US" sz="2800" dirty="0">
                <a:solidFill>
                  <a:srgbClr val="FF0000"/>
                </a:solidFill>
              </a:rPr>
              <a:t>持続的なデータ収集</a:t>
            </a:r>
            <a:r>
              <a:rPr lang="ja-JP" altLang="en-US" sz="2800" dirty="0"/>
              <a:t>のために</a:t>
            </a:r>
            <a:r>
              <a:rPr lang="en-US" altLang="ja-JP" sz="2800" dirty="0"/>
              <a:t>AI</a:t>
            </a:r>
            <a:r>
              <a:rPr lang="ja-JP" altLang="en-US" sz="2800" dirty="0"/>
              <a:t>技術を実装する</a:t>
            </a:r>
          </a:p>
          <a:p>
            <a:r>
              <a:rPr lang="ja-JP" altLang="en-US" sz="2800" dirty="0"/>
              <a:t>ビッグデータを収集するための</a:t>
            </a:r>
            <a:r>
              <a:rPr lang="ja-JP" altLang="en-US" sz="2800" dirty="0">
                <a:solidFill>
                  <a:srgbClr val="FF0000"/>
                </a:solidFill>
              </a:rPr>
              <a:t>データ活用サービス</a:t>
            </a:r>
          </a:p>
          <a:p>
            <a:r>
              <a:rPr lang="ja-JP" altLang="en-US" sz="2800" dirty="0"/>
              <a:t>日常のビッグデータと</a:t>
            </a:r>
            <a:r>
              <a:rPr lang="ja-JP" altLang="en-US" sz="2800" dirty="0">
                <a:solidFill>
                  <a:srgbClr val="FF0000"/>
                </a:solidFill>
              </a:rPr>
              <a:t>フレーム・知識</a:t>
            </a:r>
            <a:r>
              <a:rPr lang="ja-JP" altLang="en-US" sz="2800" dirty="0"/>
              <a:t>とを融合</a:t>
            </a:r>
          </a:p>
          <a:p>
            <a:r>
              <a:rPr lang="ja-JP" altLang="en-US" sz="2800" dirty="0">
                <a:solidFill>
                  <a:srgbClr val="FF0000"/>
                </a:solidFill>
              </a:rPr>
              <a:t>日常的プロセス</a:t>
            </a:r>
            <a:r>
              <a:rPr lang="ja-JP" altLang="en-US" sz="2800" dirty="0"/>
              <a:t>としての埋込みと持続的運用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（価値：効用と損失、リスクを考慮、社会的妥当性）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endParaRPr lang="ja-JP" altLang="en-US" sz="2800" dirty="0"/>
          </a:p>
          <a:p>
            <a:r>
              <a:rPr lang="ja-JP" altLang="en-US" sz="2800" dirty="0"/>
              <a:t>以上のために、</a:t>
            </a:r>
            <a:r>
              <a:rPr lang="ja-JP" altLang="en-US" sz="2800" dirty="0">
                <a:solidFill>
                  <a:srgbClr val="FF0000"/>
                </a:solidFill>
              </a:rPr>
              <a:t>先導的なユーザー</a:t>
            </a:r>
            <a:r>
              <a:rPr lang="ja-JP" altLang="en-US" sz="2800" dirty="0"/>
              <a:t>の発掘と、協働、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価値ある</a:t>
            </a:r>
            <a:r>
              <a:rPr lang="ja-JP" altLang="en-US" sz="2800" dirty="0">
                <a:solidFill>
                  <a:srgbClr val="FF0000"/>
                </a:solidFill>
              </a:rPr>
              <a:t>ユースケース</a:t>
            </a:r>
            <a:r>
              <a:rPr lang="ja-JP" altLang="en-US" sz="2800" dirty="0"/>
              <a:t>を設計し、実証、継続へ</a:t>
            </a:r>
          </a:p>
          <a:p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885-1ADB-40E1-8780-76E4BEBE9BD0}" type="slidenum">
              <a:rPr lang="en-US" altLang="ja-JP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endParaRPr lang="en-US" altLang="ja-JP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47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585" y="-144476"/>
            <a:ext cx="7924800" cy="685800"/>
          </a:xfrm>
        </p:spPr>
        <p:txBody>
          <a:bodyPr/>
          <a:lstStyle/>
          <a:p>
            <a:r>
              <a:rPr kumimoji="1" lang="ja-JP" altLang="en-US" dirty="0"/>
              <a:t>自己紹介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7030A0"/>
                </a:solidFill>
              </a:rPr>
              <a:t>+ </a:t>
            </a:r>
            <a:r>
              <a:rPr kumimoji="1" lang="ja-JP" altLang="en-US" dirty="0">
                <a:solidFill>
                  <a:srgbClr val="7030A0"/>
                </a:solidFill>
              </a:rPr>
              <a:t>社会の</a:t>
            </a:r>
            <a:r>
              <a:rPr kumimoji="1" lang="en-US" altLang="ja-JP" dirty="0">
                <a:solidFill>
                  <a:srgbClr val="7030A0"/>
                </a:solidFill>
              </a:rPr>
              <a:t>IT</a:t>
            </a:r>
            <a:r>
              <a:rPr kumimoji="1" lang="ja-JP" altLang="en-US" dirty="0">
                <a:solidFill>
                  <a:srgbClr val="7030A0"/>
                </a:solidFill>
              </a:rPr>
              <a:t>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153" y="516296"/>
            <a:ext cx="8842023" cy="6561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7030A0"/>
                </a:solidFill>
              </a:rPr>
              <a:t>1990 DOS/V, Windows3.0</a:t>
            </a:r>
            <a:r>
              <a:rPr lang="ja-JP" altLang="en-US" dirty="0">
                <a:solidFill>
                  <a:srgbClr val="7030A0"/>
                </a:solidFill>
              </a:rPr>
              <a:t>普及、情報化社会本格化</a:t>
            </a:r>
            <a:endParaRPr lang="en-US" altLang="ja-JP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1993 </a:t>
            </a:r>
            <a:r>
              <a:rPr kumimoji="1" lang="ja-JP" altLang="en-US" dirty="0"/>
              <a:t>通産省（現経産省）</a:t>
            </a:r>
            <a:r>
              <a:rPr lang="ja-JP" altLang="en-US" dirty="0"/>
              <a:t>工業技術院</a:t>
            </a:r>
            <a:r>
              <a:rPr lang="en-US" altLang="ja-JP" dirty="0"/>
              <a:t> </a:t>
            </a:r>
            <a:r>
              <a:rPr kumimoji="1" lang="ja-JP" altLang="en-US" dirty="0"/>
              <a:t>電子技術総合研究所入所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>
                <a:latin typeface="+mj-lt"/>
              </a:rPr>
              <a:t>1993 〜2001 </a:t>
            </a:r>
            <a:r>
              <a:rPr kumimoji="1" lang="ja-JP" altLang="en-US" dirty="0">
                <a:latin typeface="+mj-lt"/>
              </a:rPr>
              <a:t>通産省</a:t>
            </a:r>
            <a:r>
              <a:rPr kumimoji="1" lang="en-US" altLang="ja-JP" dirty="0">
                <a:latin typeface="+mj-lt"/>
              </a:rPr>
              <a:t> Real World Computing project(</a:t>
            </a:r>
            <a:r>
              <a:rPr kumimoji="1" lang="ja-JP" altLang="en-US" dirty="0">
                <a:latin typeface="+mj-lt"/>
              </a:rPr>
              <a:t>第５世代コン</a:t>
            </a:r>
            <a:r>
              <a:rPr kumimoji="1" lang="en-US" altLang="ja-JP" dirty="0">
                <a:latin typeface="+mj-lt"/>
              </a:rPr>
              <a:t/>
            </a:r>
            <a:br>
              <a:rPr kumimoji="1" lang="en-US" altLang="ja-JP" dirty="0">
                <a:latin typeface="+mj-lt"/>
              </a:rPr>
            </a:br>
            <a:r>
              <a:rPr kumimoji="1" lang="en-US" altLang="ja-JP" dirty="0">
                <a:latin typeface="+mj-lt"/>
              </a:rPr>
              <a:t>  </a:t>
            </a:r>
            <a:r>
              <a:rPr kumimoji="1" lang="ja-JP" altLang="en-US" dirty="0">
                <a:latin typeface="+mj-lt"/>
              </a:rPr>
              <a:t>ピューティングの次の大型</a:t>
            </a:r>
            <a:r>
              <a:rPr lang="ja-JP" altLang="en-US" dirty="0">
                <a:latin typeface="+mj-lt"/>
              </a:rPr>
              <a:t>プロジェクト</a:t>
            </a:r>
            <a:r>
              <a:rPr kumimoji="1" lang="en-US" altLang="ja-JP" dirty="0">
                <a:latin typeface="+mj-lt"/>
              </a:rPr>
              <a:t>)</a:t>
            </a:r>
            <a:r>
              <a:rPr kumimoji="1" lang="ja-JP" altLang="en-US" dirty="0">
                <a:latin typeface="+mj-lt"/>
              </a:rPr>
              <a:t>　に従事</a:t>
            </a:r>
            <a:endParaRPr lang="en-US" altLang="ja-JP" dirty="0">
              <a:latin typeface="+mj-lt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7030A0"/>
                </a:solidFill>
                <a:latin typeface="+mj-lt"/>
              </a:rPr>
              <a:t>1995  Windows95</a:t>
            </a:r>
            <a:r>
              <a:rPr lang="ja-JP" altLang="en-US" dirty="0">
                <a:solidFill>
                  <a:srgbClr val="7030A0"/>
                </a:solidFill>
                <a:latin typeface="+mj-lt"/>
              </a:rPr>
              <a:t>普及、ネット社会本格化</a:t>
            </a:r>
            <a:endParaRPr lang="en-US" altLang="ja-JP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altLang="ja-JP" dirty="0"/>
              <a:t>2001〜</a:t>
            </a:r>
            <a:r>
              <a:rPr lang="ja-JP" altLang="en-US" dirty="0"/>
              <a:t>産総研</a:t>
            </a:r>
            <a:r>
              <a:rPr lang="en-US" altLang="ja-JP" dirty="0"/>
              <a:t> </a:t>
            </a:r>
            <a:r>
              <a:rPr lang="ja-JP" altLang="en-US" dirty="0"/>
              <a:t>情報処理研究部門</a:t>
            </a:r>
            <a:r>
              <a:rPr lang="en-US" altLang="ja-JP" dirty="0"/>
              <a:t> (</a:t>
            </a:r>
            <a:r>
              <a:rPr lang="ja-JP" altLang="en-US" dirty="0"/>
              <a:t>ベイジアンネットの実用化研究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2002    IPA </a:t>
            </a:r>
            <a:r>
              <a:rPr lang="ja-JP" altLang="en-US" dirty="0"/>
              <a:t>未踏ソフトウェアスーパークリエーター</a:t>
            </a:r>
            <a:r>
              <a:rPr lang="en-US" altLang="ja-JP" dirty="0"/>
              <a:t>(</a:t>
            </a:r>
            <a:r>
              <a:rPr lang="ja-JP" altLang="en-US" dirty="0"/>
              <a:t>ユーザーモデリング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2003〜</a:t>
            </a:r>
            <a:r>
              <a:rPr kumimoji="1" lang="ja-JP" altLang="en-US" dirty="0"/>
              <a:t>デジタルヒューマン研究センター</a:t>
            </a:r>
            <a:r>
              <a:rPr lang="en-US" altLang="ja-JP" sz="2000" dirty="0"/>
              <a:t>(</a:t>
            </a:r>
            <a:r>
              <a:rPr lang="ja-JP" altLang="en-US" sz="2000" dirty="0"/>
              <a:t>確率的人間行動モデル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7030A0"/>
                </a:solidFill>
              </a:rPr>
              <a:t>2007  </a:t>
            </a:r>
            <a:r>
              <a:rPr lang="ja-JP" altLang="en-US" dirty="0">
                <a:solidFill>
                  <a:srgbClr val="7030A0"/>
                </a:solidFill>
              </a:rPr>
              <a:t>　</a:t>
            </a:r>
            <a:r>
              <a:rPr lang="en-US" altLang="ja-JP" dirty="0">
                <a:solidFill>
                  <a:srgbClr val="7030A0"/>
                </a:solidFill>
              </a:rPr>
              <a:t>iPhone</a:t>
            </a:r>
            <a:r>
              <a:rPr lang="ja-JP" altLang="en-US" dirty="0">
                <a:solidFill>
                  <a:srgbClr val="7030A0"/>
                </a:solidFill>
              </a:rPr>
              <a:t>普及、スマホ社会本格化</a:t>
            </a:r>
            <a:endParaRPr lang="en-US" altLang="ja-JP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2008</a:t>
            </a:r>
            <a:r>
              <a:rPr lang="en-US" altLang="ja-JP" sz="2000" dirty="0"/>
              <a:t>〜</a:t>
            </a:r>
            <a:r>
              <a:rPr lang="ja-JP" altLang="en-US" dirty="0"/>
              <a:t>サービス工学研究センター</a:t>
            </a:r>
            <a:r>
              <a:rPr lang="ja-JP" altLang="en-US" sz="2000" dirty="0"/>
              <a:t>大規模データモデリング研究チーム長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dirty="0"/>
              <a:t>2011〜</a:t>
            </a:r>
            <a:r>
              <a:rPr lang="ja-JP" altLang="en-US" dirty="0"/>
              <a:t>サービス工学研究センター副研究センター長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2015</a:t>
            </a:r>
            <a:r>
              <a:rPr lang="en-US" altLang="ja-JP" sz="2000" dirty="0"/>
              <a:t>〜 </a:t>
            </a:r>
            <a:r>
              <a:rPr lang="ja-JP" altLang="en-US" dirty="0"/>
              <a:t>人工知能研究センター副研究センター長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2016〜 </a:t>
            </a:r>
            <a:r>
              <a:rPr lang="ja-JP" altLang="en-US" dirty="0"/>
              <a:t>首席研究員</a:t>
            </a:r>
            <a:r>
              <a:rPr lang="en-US" altLang="ja-JP" dirty="0"/>
              <a:t> </a:t>
            </a:r>
            <a:r>
              <a:rPr lang="ja-JP" altLang="en-US" dirty="0"/>
              <a:t>兼</a:t>
            </a:r>
            <a:r>
              <a:rPr lang="en-US" altLang="ja-JP" dirty="0"/>
              <a:t> </a:t>
            </a:r>
            <a:r>
              <a:rPr lang="ja-JP" altLang="en-US" dirty="0"/>
              <a:t>確率モデリング研究チーム長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東京工業大学特定教授</a:t>
            </a:r>
            <a:r>
              <a:rPr lang="en-US" altLang="ja-JP" dirty="0"/>
              <a:t>, </a:t>
            </a:r>
            <a:r>
              <a:rPr lang="ja-JP" altLang="en-US" dirty="0"/>
              <a:t>神戸大学客員、統計数理研究所客員教授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人工知能学会理事、サービス学会理事、行動計量学会理事も歴任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通算</a:t>
            </a:r>
            <a:r>
              <a:rPr lang="en-US" altLang="ja-JP" dirty="0"/>
              <a:t> 200</a:t>
            </a:r>
            <a:r>
              <a:rPr lang="ja-JP" altLang="en-US" dirty="0"/>
              <a:t>件以上</a:t>
            </a:r>
            <a:r>
              <a:rPr lang="ja-JP" altLang="en-US"/>
              <a:t>の企業などと</a:t>
            </a:r>
            <a:r>
              <a:rPr lang="ja-JP" altLang="en-US" dirty="0"/>
              <a:t>の共同研究</a:t>
            </a:r>
            <a:r>
              <a:rPr lang="en-US" altLang="ja-JP" dirty="0"/>
              <a:t>, </a:t>
            </a:r>
            <a:r>
              <a:rPr lang="ja-JP" altLang="en-US" dirty="0"/>
              <a:t>連携研究室の推進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2018   Society5.0(</a:t>
            </a:r>
            <a:r>
              <a:rPr lang="ja-JP" altLang="en-US" dirty="0">
                <a:solidFill>
                  <a:srgbClr val="FF0000"/>
                </a:solidFill>
              </a:rPr>
              <a:t>サイバーフィジカル社会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の実現に向けた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NEDO</a:t>
            </a:r>
            <a:r>
              <a:rPr lang="ja-JP" altLang="en-US" dirty="0">
                <a:solidFill>
                  <a:srgbClr val="FF0000"/>
                </a:solidFill>
              </a:rPr>
              <a:t>プロ「人と相互理解できる次世代人工知能技術の研究開発</a:t>
            </a:r>
            <a:r>
              <a:rPr lang="ja-JP" altLang="en-US">
                <a:solidFill>
                  <a:srgbClr val="FF0000"/>
                </a:solidFill>
              </a:rPr>
              <a:t>」</a:t>
            </a:r>
            <a:r>
              <a:rPr lang="en-US" altLang="ja-JP" sz="2200" dirty="0">
                <a:solidFill>
                  <a:srgbClr val="FF0000"/>
                </a:solidFill>
              </a:rPr>
              <a:t>,</a:t>
            </a:r>
            <a:br>
              <a:rPr lang="en-US" altLang="ja-JP" sz="2200" dirty="0">
                <a:solidFill>
                  <a:srgbClr val="FF0000"/>
                </a:solidFill>
              </a:rPr>
            </a:br>
            <a:r>
              <a:rPr lang="ja-JP" altLang="en-US" sz="2200">
                <a:solidFill>
                  <a:srgbClr val="FF0000"/>
                </a:solidFill>
              </a:rPr>
              <a:t>「</a:t>
            </a:r>
            <a:r>
              <a:rPr lang="ja-JP" altLang="en-US" sz="2200" dirty="0">
                <a:solidFill>
                  <a:srgbClr val="FF0000"/>
                </a:solidFill>
              </a:rPr>
              <a:t>インテグレート技術開発」、</a:t>
            </a:r>
            <a:r>
              <a:rPr lang="en-US" altLang="ja-JP" sz="2200" dirty="0">
                <a:solidFill>
                  <a:srgbClr val="FF0000"/>
                </a:solidFill>
              </a:rPr>
              <a:t> PRISM</a:t>
            </a:r>
            <a:r>
              <a:rPr lang="ja-JP" altLang="en-US" sz="2200" dirty="0">
                <a:solidFill>
                  <a:srgbClr val="FF0000"/>
                </a:solidFill>
              </a:rPr>
              <a:t>　「スマートフードチェーン」</a:t>
            </a:r>
            <a:r>
              <a:rPr lang="en-US" altLang="ja-JP" sz="2200" dirty="0">
                <a:solidFill>
                  <a:srgbClr val="FF0000"/>
                </a:solidFill>
              </a:rPr>
              <a:t>, </a:t>
            </a:r>
            <a:br>
              <a:rPr lang="en-US" altLang="ja-JP" sz="2200" dirty="0">
                <a:solidFill>
                  <a:srgbClr val="FF0000"/>
                </a:solidFill>
              </a:rPr>
            </a:br>
            <a:r>
              <a:rPr lang="en-US" altLang="ja-JP" sz="2200" dirty="0">
                <a:solidFill>
                  <a:srgbClr val="FF0000"/>
                </a:solidFill>
              </a:rPr>
              <a:t>JST COI</a:t>
            </a:r>
            <a:r>
              <a:rPr lang="ja-JP" altLang="en-US" sz="2200" dirty="0">
                <a:solidFill>
                  <a:srgbClr val="FF0000"/>
                </a:solidFill>
              </a:rPr>
              <a:t>「感性イノベーション拠点」等、国の</a:t>
            </a:r>
            <a:r>
              <a:rPr lang="en-US" altLang="ja-JP" sz="2200" dirty="0">
                <a:solidFill>
                  <a:srgbClr val="FF0000"/>
                </a:solidFill>
              </a:rPr>
              <a:t>AI</a:t>
            </a:r>
            <a:r>
              <a:rPr lang="ja-JP" altLang="en-US" sz="2200" dirty="0">
                <a:solidFill>
                  <a:srgbClr val="FF0000"/>
                </a:solidFill>
              </a:rPr>
              <a:t>研究プロジェクト</a:t>
            </a:r>
            <a:r>
              <a:rPr lang="ja-JP" altLang="en-US" sz="2200" b="1" dirty="0">
                <a:solidFill>
                  <a:srgbClr val="FF0000"/>
                </a:solidFill>
              </a:rPr>
              <a:t>推進</a:t>
            </a:r>
            <a:endParaRPr lang="en-US" altLang="ja-JP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200" b="1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56558" y="193132"/>
            <a:ext cx="201208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2</a:t>
            </a:r>
            <a:r>
              <a:rPr lang="ja-JP" altLang="en-US" dirty="0">
                <a:solidFill>
                  <a:srgbClr val="7030A0"/>
                </a:solidFill>
              </a:rPr>
              <a:t>次</a:t>
            </a:r>
            <a:r>
              <a:rPr lang="en-US" altLang="ja-JP" dirty="0">
                <a:solidFill>
                  <a:srgbClr val="7030A0"/>
                </a:solidFill>
              </a:rPr>
              <a:t>AI</a:t>
            </a:r>
            <a:r>
              <a:rPr lang="ja-JP" altLang="en-US" dirty="0">
                <a:solidFill>
                  <a:srgbClr val="7030A0"/>
                </a:solidFill>
              </a:rPr>
              <a:t>ブーム</a:t>
            </a:r>
            <a:r>
              <a:rPr lang="en-US" altLang="ja-JP" dirty="0">
                <a:solidFill>
                  <a:srgbClr val="7030A0"/>
                </a:solidFill>
              </a:rPr>
              <a:t> </a:t>
            </a:r>
            <a:r>
              <a:rPr lang="ja-JP" altLang="en-US" dirty="0">
                <a:solidFill>
                  <a:srgbClr val="7030A0"/>
                </a:solidFill>
              </a:rPr>
              <a:t>≠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en-US" altLang="ja-JP" dirty="0">
                <a:solidFill>
                  <a:srgbClr val="7030A0"/>
                </a:solidFill>
              </a:rPr>
              <a:t>2</a:t>
            </a:r>
            <a:r>
              <a:rPr lang="ja-JP" altLang="en-US" dirty="0">
                <a:solidFill>
                  <a:srgbClr val="7030A0"/>
                </a:solidFill>
              </a:rPr>
              <a:t>次ニューロブーム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56556" y="3842393"/>
            <a:ext cx="21467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3</a:t>
            </a:r>
            <a:r>
              <a:rPr lang="ja-JP" altLang="en-US" dirty="0">
                <a:solidFill>
                  <a:srgbClr val="7030A0"/>
                </a:solidFill>
              </a:rPr>
              <a:t>次</a:t>
            </a:r>
            <a:r>
              <a:rPr lang="en-US" altLang="ja-JP" dirty="0">
                <a:solidFill>
                  <a:srgbClr val="7030A0"/>
                </a:solidFill>
              </a:rPr>
              <a:t>AI</a:t>
            </a:r>
            <a:r>
              <a:rPr lang="ja-JP" altLang="en-US" dirty="0">
                <a:solidFill>
                  <a:srgbClr val="7030A0"/>
                </a:solidFill>
              </a:rPr>
              <a:t>ブーム</a:t>
            </a:r>
            <a:endParaRPr lang="en-US" altLang="ja-JP" dirty="0">
              <a:solidFill>
                <a:srgbClr val="7030A0"/>
              </a:solidFill>
            </a:endParaRPr>
          </a:p>
          <a:p>
            <a:r>
              <a:rPr lang="en-US" altLang="ja-JP" dirty="0">
                <a:solidFill>
                  <a:srgbClr val="7030A0"/>
                </a:solidFill>
              </a:rPr>
              <a:t>=3</a:t>
            </a:r>
            <a:r>
              <a:rPr lang="ja-JP" altLang="en-US" dirty="0">
                <a:solidFill>
                  <a:srgbClr val="7030A0"/>
                </a:solidFill>
              </a:rPr>
              <a:t>次ニューロブーム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9101" y="6488668"/>
            <a:ext cx="16123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44736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図形グループ 51"/>
          <p:cNvGrpSpPr/>
          <p:nvPr/>
        </p:nvGrpSpPr>
        <p:grpSpPr>
          <a:xfrm>
            <a:off x="814192" y="1803324"/>
            <a:ext cx="6258829" cy="3148949"/>
            <a:chOff x="156583" y="1768782"/>
            <a:chExt cx="7849187" cy="3529631"/>
          </a:xfrm>
        </p:grpSpPr>
        <p:pic>
          <p:nvPicPr>
            <p:cNvPr id="5" name="図 4" descr="Glid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3411" y="2399301"/>
              <a:ext cx="1501695" cy="1424081"/>
            </a:xfrm>
            <a:prstGeom prst="rect">
              <a:avLst/>
            </a:prstGeom>
          </p:spPr>
        </p:pic>
        <p:sp>
          <p:nvSpPr>
            <p:cNvPr id="6" name="円/楕円 5"/>
            <p:cNvSpPr/>
            <p:nvPr/>
          </p:nvSpPr>
          <p:spPr>
            <a:xfrm>
              <a:off x="4658781" y="2539643"/>
              <a:ext cx="453699" cy="4587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400" dirty="0">
                  <a:solidFill>
                    <a:prstClr val="white"/>
                  </a:solidFill>
                  <a:latin typeface="News Gothic MT"/>
                  <a:ea typeface="メイリオ"/>
                </a:rPr>
                <a:t>時</a:t>
              </a:r>
            </a:p>
          </p:txBody>
        </p:sp>
        <p:sp>
          <p:nvSpPr>
            <p:cNvPr id="7" name="円/楕円 6"/>
            <p:cNvSpPr/>
            <p:nvPr/>
          </p:nvSpPr>
          <p:spPr>
            <a:xfrm>
              <a:off x="5280192" y="2160130"/>
              <a:ext cx="453699" cy="4587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400" dirty="0">
                  <a:solidFill>
                    <a:prstClr val="white"/>
                  </a:solidFill>
                  <a:latin typeface="News Gothic MT"/>
                  <a:ea typeface="メイリオ"/>
                </a:rPr>
                <a:t>主</a:t>
              </a:r>
            </a:p>
          </p:txBody>
        </p:sp>
        <p:sp>
          <p:nvSpPr>
            <p:cNvPr id="8" name="円/楕円 7"/>
            <p:cNvSpPr/>
            <p:nvPr/>
          </p:nvSpPr>
          <p:spPr>
            <a:xfrm>
              <a:off x="5870852" y="2576045"/>
              <a:ext cx="453699" cy="4587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400" dirty="0">
                  <a:solidFill>
                    <a:prstClr val="white"/>
                  </a:solidFill>
                  <a:latin typeface="News Gothic MT"/>
                  <a:ea typeface="メイリオ"/>
                </a:rPr>
                <a:t>客</a:t>
              </a:r>
            </a:p>
          </p:txBody>
        </p:sp>
        <p:sp>
          <p:nvSpPr>
            <p:cNvPr id="9" name="円/楕円 8"/>
            <p:cNvSpPr/>
            <p:nvPr/>
          </p:nvSpPr>
          <p:spPr>
            <a:xfrm>
              <a:off x="4808197" y="3282293"/>
              <a:ext cx="453699" cy="4587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400" dirty="0">
                  <a:solidFill>
                    <a:prstClr val="white"/>
                  </a:solidFill>
                  <a:latin typeface="News Gothic MT"/>
                  <a:ea typeface="メイリオ"/>
                </a:rPr>
                <a:t>場</a:t>
              </a: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733891" y="3281178"/>
              <a:ext cx="453699" cy="4587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400" dirty="0">
                  <a:solidFill>
                    <a:prstClr val="white"/>
                  </a:solidFill>
                  <a:latin typeface="News Gothic MT"/>
                  <a:ea typeface="メイリオ"/>
                </a:rPr>
                <a:t>動</a:t>
              </a:r>
            </a:p>
          </p:txBody>
        </p:sp>
        <p:cxnSp>
          <p:nvCxnSpPr>
            <p:cNvPr id="11" name="直線矢印コネクタ 10"/>
            <p:cNvCxnSpPr>
              <a:stCxn id="7" idx="5"/>
              <a:endCxn id="8" idx="1"/>
            </p:cNvCxnSpPr>
            <p:nvPr/>
          </p:nvCxnSpPr>
          <p:spPr>
            <a:xfrm>
              <a:off x="5667448" y="2551702"/>
              <a:ext cx="269847" cy="915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endCxn id="10" idx="1"/>
            </p:cNvCxnSpPr>
            <p:nvPr/>
          </p:nvCxnSpPr>
          <p:spPr>
            <a:xfrm>
              <a:off x="5567734" y="2643230"/>
              <a:ext cx="232600" cy="7051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7" idx="3"/>
              <a:endCxn id="6" idx="7"/>
            </p:cNvCxnSpPr>
            <p:nvPr/>
          </p:nvCxnSpPr>
          <p:spPr>
            <a:xfrm flipH="1">
              <a:off x="5046032" y="2551702"/>
              <a:ext cx="300598" cy="551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6" idx="4"/>
            </p:cNvCxnSpPr>
            <p:nvPr/>
          </p:nvCxnSpPr>
          <p:spPr>
            <a:xfrm>
              <a:off x="4885626" y="2998400"/>
              <a:ext cx="47081" cy="2827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8" idx="4"/>
              <a:endCxn id="10" idx="0"/>
            </p:cNvCxnSpPr>
            <p:nvPr/>
          </p:nvCxnSpPr>
          <p:spPr>
            <a:xfrm flipH="1">
              <a:off x="5960740" y="3034802"/>
              <a:ext cx="136961" cy="2463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10" idx="2"/>
              <a:endCxn id="9" idx="6"/>
            </p:cNvCxnSpPr>
            <p:nvPr/>
          </p:nvCxnSpPr>
          <p:spPr>
            <a:xfrm flipH="1">
              <a:off x="5261891" y="3510562"/>
              <a:ext cx="471995" cy="11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9" idx="7"/>
              <a:endCxn id="8" idx="3"/>
            </p:cNvCxnSpPr>
            <p:nvPr/>
          </p:nvCxnSpPr>
          <p:spPr>
            <a:xfrm flipV="1">
              <a:off x="5195448" y="2967627"/>
              <a:ext cx="741842" cy="38185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9" idx="0"/>
              <a:endCxn id="7" idx="4"/>
            </p:cNvCxnSpPr>
            <p:nvPr/>
          </p:nvCxnSpPr>
          <p:spPr>
            <a:xfrm flipV="1">
              <a:off x="5035042" y="2618887"/>
              <a:ext cx="471995" cy="6633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6" idx="5"/>
              <a:endCxn id="10" idx="1"/>
            </p:cNvCxnSpPr>
            <p:nvPr/>
          </p:nvCxnSpPr>
          <p:spPr>
            <a:xfrm>
              <a:off x="5046037" y="2931215"/>
              <a:ext cx="754297" cy="4171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6" idx="6"/>
              <a:endCxn id="8" idx="2"/>
            </p:cNvCxnSpPr>
            <p:nvPr/>
          </p:nvCxnSpPr>
          <p:spPr>
            <a:xfrm>
              <a:off x="5112475" y="2769017"/>
              <a:ext cx="758372" cy="36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フローチャート: 磁気ディスク 22"/>
            <p:cNvSpPr/>
            <p:nvPr/>
          </p:nvSpPr>
          <p:spPr>
            <a:xfrm>
              <a:off x="369869" y="2999498"/>
              <a:ext cx="799606" cy="454580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ja-JP" altLang="en-US" sz="1000" dirty="0">
                  <a:solidFill>
                    <a:prstClr val="black"/>
                  </a:solidFill>
                  <a:latin typeface="News Gothic MT"/>
                  <a:ea typeface="メイリオ"/>
                </a:rPr>
                <a:t>センサ</a:t>
              </a:r>
            </a:p>
          </p:txBody>
        </p:sp>
        <p:sp>
          <p:nvSpPr>
            <p:cNvPr id="25" name="フローチャート: 磁気ディスク 24"/>
            <p:cNvSpPr/>
            <p:nvPr/>
          </p:nvSpPr>
          <p:spPr>
            <a:xfrm>
              <a:off x="369868" y="2385391"/>
              <a:ext cx="811799" cy="400138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r>
                <a:rPr lang="en-US" altLang="ja-JP" sz="1600" dirty="0" err="1">
                  <a:solidFill>
                    <a:prstClr val="black"/>
                  </a:solidFill>
                  <a:latin typeface="News Gothic MT"/>
                  <a:ea typeface="メイリオ"/>
                </a:rPr>
                <a:t>IoT</a:t>
              </a:r>
              <a:endParaRPr lang="ja-JP" altLang="en-US" sz="1600" dirty="0">
                <a:solidFill>
                  <a:prstClr val="black"/>
                </a:solidFill>
                <a:latin typeface="News Gothic MT"/>
                <a:ea typeface="メイリオ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1334242" y="2399302"/>
              <a:ext cx="659924" cy="332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1334242" y="3220265"/>
              <a:ext cx="6878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1309083" y="3702579"/>
              <a:ext cx="685086" cy="498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ストライプ矢印 28"/>
            <p:cNvSpPr/>
            <p:nvPr/>
          </p:nvSpPr>
          <p:spPr>
            <a:xfrm>
              <a:off x="3874348" y="3022350"/>
              <a:ext cx="510507" cy="314666"/>
            </a:xfrm>
            <a:prstGeom prst="striped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0" name="ストライプ矢印 29"/>
            <p:cNvSpPr/>
            <p:nvPr/>
          </p:nvSpPr>
          <p:spPr>
            <a:xfrm>
              <a:off x="6492121" y="3036671"/>
              <a:ext cx="510507" cy="314666"/>
            </a:xfrm>
            <a:prstGeom prst="stripedRightArrow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624915" y="3877038"/>
              <a:ext cx="2764597" cy="58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ja-JP" altLang="en-US" sz="1400" dirty="0">
                  <a:solidFill>
                    <a:srgbClr val="1F497D">
                      <a:lumMod val="75000"/>
                    </a:srgbClr>
                  </a:solidFill>
                  <a:latin typeface="News Gothic MT"/>
                  <a:ea typeface="メイリオ"/>
                </a:rPr>
                <a:t>潜在クラス・状態・特徴</a:t>
              </a:r>
              <a:endParaRPr lang="en-US" altLang="ja-JP" sz="1400" dirty="0">
                <a:solidFill>
                  <a:srgbClr val="1F497D">
                    <a:lumMod val="75000"/>
                  </a:srgbClr>
                </a:solidFill>
                <a:latin typeface="News Gothic MT"/>
                <a:ea typeface="メイリオ"/>
              </a:endParaRPr>
            </a:p>
            <a:p>
              <a:pPr defTabSz="912320"/>
              <a:r>
                <a:rPr lang="en-US" altLang="ja-JP" sz="1400" dirty="0">
                  <a:solidFill>
                    <a:srgbClr val="1F497D">
                      <a:lumMod val="75000"/>
                    </a:srgbClr>
                  </a:solidFill>
                  <a:latin typeface="News Gothic MT"/>
                  <a:ea typeface="メイリオ"/>
                </a:rPr>
                <a:t>Latent class, state, feature</a:t>
              </a: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429968" y="2635164"/>
              <a:ext cx="1006705" cy="1038784"/>
            </a:xfrm>
            <a:prstGeom prst="ellipse">
              <a:avLst/>
            </a:prstGeom>
            <a:gradFill flip="none" rotWithShape="1">
              <a:gsLst>
                <a:gs pos="90000">
                  <a:srgbClr val="FFFF00"/>
                </a:gs>
                <a:gs pos="47000">
                  <a:srgbClr val="C1C77B"/>
                </a:gs>
                <a:gs pos="5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542026" y="2993475"/>
              <a:ext cx="420122" cy="420122"/>
            </a:xfrm>
            <a:prstGeom prst="ellipse">
              <a:avLst/>
            </a:prstGeom>
            <a:gradFill flip="none" rotWithShape="1">
              <a:gsLst>
                <a:gs pos="90000">
                  <a:srgbClr val="FFFF00"/>
                </a:gs>
                <a:gs pos="47000">
                  <a:srgbClr val="C1C77B"/>
                </a:gs>
                <a:gs pos="5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731779" y="3195683"/>
              <a:ext cx="420122" cy="420122"/>
            </a:xfrm>
            <a:prstGeom prst="ellipse">
              <a:avLst/>
            </a:prstGeom>
            <a:gradFill flip="none" rotWithShape="1">
              <a:gsLst>
                <a:gs pos="90000">
                  <a:srgbClr val="FFFF00"/>
                </a:gs>
                <a:gs pos="47000">
                  <a:srgbClr val="C1C77B"/>
                </a:gs>
                <a:gs pos="5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921288" y="2991852"/>
              <a:ext cx="420122" cy="420122"/>
            </a:xfrm>
            <a:prstGeom prst="ellipse">
              <a:avLst/>
            </a:prstGeom>
            <a:gradFill flip="none" rotWithShape="1">
              <a:gsLst>
                <a:gs pos="90000">
                  <a:srgbClr val="FFFF00"/>
                </a:gs>
                <a:gs pos="47000">
                  <a:srgbClr val="C1C77B"/>
                </a:gs>
                <a:gs pos="5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731779" y="2772315"/>
              <a:ext cx="420122" cy="420122"/>
            </a:xfrm>
            <a:prstGeom prst="ellipse">
              <a:avLst/>
            </a:prstGeom>
            <a:gradFill flip="none" rotWithShape="1">
              <a:gsLst>
                <a:gs pos="90000">
                  <a:srgbClr val="FFFF00"/>
                </a:gs>
                <a:gs pos="47000">
                  <a:srgbClr val="C1C77B"/>
                </a:gs>
                <a:gs pos="5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758183" y="3805406"/>
              <a:ext cx="2483151" cy="82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ja-JP" altLang="en-US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確率的潜在構造モデル</a:t>
              </a:r>
              <a:endParaRPr lang="en-US" altLang="ja-JP" sz="1400" dirty="0">
                <a:solidFill>
                  <a:prstClr val="black"/>
                </a:solidFill>
                <a:latin typeface="News Gothic MT"/>
                <a:ea typeface="メイリオ"/>
              </a:endParaRPr>
            </a:p>
            <a:p>
              <a:pPr defTabSz="912320"/>
              <a:r>
                <a:rPr lang="en-US" altLang="ja-JP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Probabilistic Latent</a:t>
              </a:r>
            </a:p>
            <a:p>
              <a:pPr defTabSz="912320"/>
              <a:r>
                <a:rPr lang="en-US" altLang="ja-JP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Structure Models</a:t>
              </a:r>
              <a:endParaRPr lang="ja-JP" altLang="en-US" sz="1400" dirty="0">
                <a:solidFill>
                  <a:prstClr val="black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41" name="屈折矢印 40"/>
            <p:cNvSpPr/>
            <p:nvPr/>
          </p:nvSpPr>
          <p:spPr>
            <a:xfrm rot="10800000">
              <a:off x="910899" y="1768782"/>
              <a:ext cx="6387571" cy="336207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42" name="上矢印 41"/>
            <p:cNvSpPr/>
            <p:nvPr/>
          </p:nvSpPr>
          <p:spPr>
            <a:xfrm>
              <a:off x="7298465" y="1831046"/>
              <a:ext cx="112062" cy="54335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320"/>
              <a:endParaRPr lang="ja-JP" altLang="en-US" sz="1400">
                <a:solidFill>
                  <a:prstClr val="white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81625" y="1866706"/>
              <a:ext cx="2060984" cy="82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en-US" altLang="en-US" sz="1400" dirty="0">
                  <a:solidFill>
                    <a:prstClr val="black"/>
                  </a:solidFill>
                  <a:latin typeface="News Gothic MT"/>
                  <a:ea typeface="ＭＳ Ｐゴシック"/>
                </a:rPr>
                <a:t>確率潜在意味解析</a:t>
              </a:r>
            </a:p>
            <a:p>
              <a:pPr defTabSz="912320"/>
              <a:r>
                <a:rPr lang="en-US" altLang="ja-JP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Probabilistic Latent</a:t>
              </a:r>
            </a:p>
            <a:p>
              <a:pPr defTabSz="912320"/>
              <a:r>
                <a:rPr lang="en-US" altLang="ja-JP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Semantic Analysis</a:t>
              </a:r>
              <a:endParaRPr lang="ja-JP" altLang="en-US" sz="1400" dirty="0">
                <a:solidFill>
                  <a:prstClr val="black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017102" y="1869797"/>
              <a:ext cx="3245065" cy="344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ja-JP" altLang="en-US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ベイジアンネット</a:t>
              </a:r>
              <a:r>
                <a:rPr lang="en-US" altLang="ja-JP" sz="1400" dirty="0">
                  <a:solidFill>
                    <a:prstClr val="black"/>
                  </a:solidFill>
                  <a:latin typeface="News Gothic MT"/>
                  <a:ea typeface="メイリオ"/>
                </a:rPr>
                <a:t>Bayesian net</a:t>
              </a:r>
              <a:endParaRPr lang="ja-JP" altLang="en-US" sz="1400" dirty="0">
                <a:solidFill>
                  <a:prstClr val="black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56583" y="4470451"/>
              <a:ext cx="1582527" cy="82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ja-JP" altLang="en-US" sz="1400" b="1" dirty="0">
                  <a:solidFill>
                    <a:srgbClr val="FF0000"/>
                  </a:solidFill>
                  <a:latin typeface="News Gothic MT"/>
                  <a:ea typeface="メイリオ"/>
                </a:rPr>
                <a:t>実世界データ</a:t>
              </a:r>
              <a:endParaRPr lang="en-US" altLang="ja-JP" sz="1400" b="1" dirty="0">
                <a:solidFill>
                  <a:srgbClr val="FF0000"/>
                </a:solidFill>
                <a:latin typeface="News Gothic MT"/>
                <a:ea typeface="メイリオ"/>
              </a:endParaRPr>
            </a:p>
            <a:p>
              <a:pPr defTabSz="912320"/>
              <a:r>
                <a:rPr lang="en-US" altLang="ja-JP" sz="1400" b="1" dirty="0">
                  <a:solidFill>
                    <a:srgbClr val="FF0000"/>
                  </a:solidFill>
                  <a:latin typeface="News Gothic MT"/>
                  <a:ea typeface="メイリオ"/>
                </a:rPr>
                <a:t>Physical data </a:t>
              </a:r>
            </a:p>
            <a:p>
              <a:pPr defTabSz="912320"/>
              <a:endParaRPr lang="ja-JP" altLang="en-US" sz="1400" b="1" dirty="0">
                <a:solidFill>
                  <a:srgbClr val="FF0000"/>
                </a:solidFill>
                <a:latin typeface="News Gothic MT"/>
                <a:ea typeface="メイリオ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590100" y="4614453"/>
              <a:ext cx="1415670" cy="58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320"/>
              <a:r>
                <a:rPr lang="ja-JP" altLang="en-US" sz="1400" b="1" dirty="0">
                  <a:solidFill>
                    <a:srgbClr val="FF0000"/>
                  </a:solidFill>
                  <a:latin typeface="News Gothic MT"/>
                  <a:ea typeface="メイリオ"/>
                </a:rPr>
                <a:t>計算空間</a:t>
              </a:r>
              <a:endParaRPr lang="en-US" altLang="ja-JP" sz="1400" b="1" dirty="0">
                <a:solidFill>
                  <a:srgbClr val="FF0000"/>
                </a:solidFill>
                <a:latin typeface="News Gothic MT"/>
                <a:ea typeface="メイリオ"/>
              </a:endParaRPr>
            </a:p>
            <a:p>
              <a:pPr defTabSz="912320"/>
              <a:r>
                <a:rPr lang="en-US" altLang="ja-JP" sz="1400" b="1" dirty="0">
                  <a:solidFill>
                    <a:srgbClr val="FF0000"/>
                  </a:solidFill>
                  <a:latin typeface="News Gothic MT"/>
                  <a:ea typeface="メイリオ"/>
                </a:rPr>
                <a:t>Cyber space</a:t>
              </a:r>
              <a:endParaRPr lang="ja-JP" altLang="en-US" sz="1400" b="1" dirty="0">
                <a:solidFill>
                  <a:srgbClr val="FF0000"/>
                </a:solidFill>
                <a:latin typeface="News Gothic MT"/>
                <a:ea typeface="メイリオ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1641183" y="4633369"/>
              <a:ext cx="5064145" cy="1103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6400953" y="4015706"/>
            <a:ext cx="2646452" cy="338346"/>
          </a:xfrm>
          <a:prstGeom prst="rect">
            <a:avLst/>
          </a:prstGeom>
          <a:noFill/>
        </p:spPr>
        <p:txBody>
          <a:bodyPr wrap="none" lIns="91229" tIns="45617" rIns="91229" bIns="45617" rtlCol="0">
            <a:spAutoFit/>
          </a:bodyPr>
          <a:lstStyle/>
          <a:p>
            <a:pPr defTabSz="912320"/>
            <a:r>
              <a:rPr lang="ja-JP" altLang="en-US" sz="1600" dirty="0">
                <a:solidFill>
                  <a:srgbClr val="7030A0"/>
                </a:solidFill>
                <a:latin typeface="News Gothic MT"/>
                <a:ea typeface="メイリオ"/>
              </a:rPr>
              <a:t>社会現象シミュレーション</a:t>
            </a:r>
            <a:endParaRPr lang="en-US" altLang="ja-JP" sz="1600" dirty="0">
              <a:solidFill>
                <a:srgbClr val="7030A0"/>
              </a:solidFill>
              <a:latin typeface="News Gothic MT"/>
              <a:ea typeface="メイリオ"/>
            </a:endParaRPr>
          </a:p>
        </p:txBody>
      </p:sp>
      <p:sp>
        <p:nvSpPr>
          <p:cNvPr id="66" name="タイトル 1"/>
          <p:cNvSpPr>
            <a:spLocks noGrp="1"/>
          </p:cNvSpPr>
          <p:nvPr>
            <p:ph type="title"/>
          </p:nvPr>
        </p:nvSpPr>
        <p:spPr>
          <a:xfrm>
            <a:off x="526212" y="341295"/>
            <a:ext cx="8686800" cy="1143000"/>
          </a:xfrm>
        </p:spPr>
        <p:txBody>
          <a:bodyPr>
            <a:noAutofit/>
          </a:bodyPr>
          <a:lstStyle/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2800" dirty="0">
                <a:solidFill>
                  <a:srgbClr val="FF0000"/>
                </a:solidFill>
              </a:rPr>
              <a:t>実データ</a:t>
            </a:r>
            <a:r>
              <a:rPr lang="ja-JP" altLang="en-US" sz="2800" dirty="0"/>
              <a:t>からの</a:t>
            </a:r>
            <a:r>
              <a:rPr lang="ja-JP" altLang="en-US" sz="2800" dirty="0">
                <a:solidFill>
                  <a:srgbClr val="FF0000"/>
                </a:solidFill>
              </a:rPr>
              <a:t>計算モデル</a:t>
            </a:r>
            <a:r>
              <a:rPr lang="ja-JP" altLang="en-US" sz="2800" dirty="0"/>
              <a:t>構築と</a:t>
            </a:r>
            <a:r>
              <a:rPr lang="ja-JP" altLang="en-US" sz="2800" dirty="0">
                <a:solidFill>
                  <a:srgbClr val="7030A0"/>
                </a:solidFill>
              </a:rPr>
              <a:t>現象制御</a:t>
            </a:r>
            <a:r>
              <a:rPr lang="en-US" altLang="ja-JP" sz="2800" dirty="0">
                <a:solidFill>
                  <a:srgbClr val="7030A0"/>
                </a:solidFill>
              </a:rPr>
              <a:t/>
            </a:r>
            <a:br>
              <a:rPr lang="en-US" altLang="ja-JP" sz="2800" dirty="0">
                <a:solidFill>
                  <a:srgbClr val="7030A0"/>
                </a:solidFill>
              </a:rPr>
            </a:br>
            <a:r>
              <a:rPr lang="ja-JP" altLang="en-US" sz="2800" dirty="0"/>
              <a:t>（</a:t>
            </a:r>
            <a:r>
              <a:rPr lang="ja-JP" altLang="en-US" sz="2400" dirty="0"/>
              <a:t>背景、状況、その変化＝</a:t>
            </a:r>
            <a:r>
              <a:rPr lang="ja-JP" altLang="en-US" sz="2400" dirty="0">
                <a:solidFill>
                  <a:srgbClr val="FF0000"/>
                </a:solidFill>
              </a:rPr>
              <a:t>「コト」</a:t>
            </a:r>
            <a:r>
              <a:rPr lang="ja-JP" altLang="en-US" sz="2400" dirty="0"/>
              <a:t>の確率推論を可能に）</a:t>
            </a:r>
          </a:p>
        </p:txBody>
      </p:sp>
      <p:sp>
        <p:nvSpPr>
          <p:cNvPr id="67" name="タイトル 1"/>
          <p:cNvSpPr txBox="1">
            <a:spLocks/>
          </p:cNvSpPr>
          <p:nvPr/>
        </p:nvSpPr>
        <p:spPr>
          <a:xfrm>
            <a:off x="517396" y="105555"/>
            <a:ext cx="7171028" cy="518838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84255" tIns="42128" rIns="84255" bIns="4212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600" dirty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「サービス」のデジタルトランスフォーメーション</a:t>
            </a:r>
          </a:p>
        </p:txBody>
      </p:sp>
      <p:sp>
        <p:nvSpPr>
          <p:cNvPr id="68" name="フローチャート: 磁気ディスク 67"/>
          <p:cNvSpPr/>
          <p:nvPr/>
        </p:nvSpPr>
        <p:spPr>
          <a:xfrm>
            <a:off x="1001197" y="3527832"/>
            <a:ext cx="637594" cy="40555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20"/>
            <a:r>
              <a:rPr lang="ja-JP" altLang="en-US" sz="1000" dirty="0">
                <a:solidFill>
                  <a:prstClr val="black"/>
                </a:solidFill>
                <a:latin typeface="News Gothic MT"/>
                <a:ea typeface="メイリオ"/>
              </a:rPr>
              <a:t>ログ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6" y="2287774"/>
            <a:ext cx="2032564" cy="16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角丸四角形 44"/>
          <p:cNvSpPr/>
          <p:nvPr/>
        </p:nvSpPr>
        <p:spPr>
          <a:xfrm>
            <a:off x="4683430" y="4894520"/>
            <a:ext cx="1604304" cy="13608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r>
              <a:rPr lang="ja-JP" altLang="en-US" sz="2000" dirty="0">
                <a:solidFill>
                  <a:prstClr val="white"/>
                </a:solidFill>
                <a:latin typeface="News Gothic MT"/>
                <a:ea typeface="メイリオ"/>
              </a:rPr>
              <a:t>計算モデル</a:t>
            </a:r>
            <a:endParaRPr lang="en-US" altLang="ja-JP" sz="2000" dirty="0">
              <a:solidFill>
                <a:prstClr val="white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en-US" altLang="ja-JP" sz="1400" dirty="0">
                <a:solidFill>
                  <a:prstClr val="white"/>
                </a:solidFill>
                <a:latin typeface="News Gothic MT"/>
                <a:ea typeface="メイリオ"/>
              </a:rPr>
              <a:t>Computational models</a:t>
            </a:r>
          </a:p>
          <a:p>
            <a:pPr algn="ctr" defTabSz="912320"/>
            <a:r>
              <a:rPr lang="ja-JP" altLang="en-US" sz="1400" dirty="0">
                <a:solidFill>
                  <a:srgbClr val="FFFF00"/>
                </a:solidFill>
                <a:latin typeface="News Gothic MT"/>
                <a:ea typeface="メイリオ"/>
              </a:rPr>
              <a:t>＋制御変数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826330" y="4894520"/>
            <a:ext cx="1250644" cy="13608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r>
              <a:rPr lang="en-US" altLang="ja-JP" sz="1600" dirty="0">
                <a:solidFill>
                  <a:prstClr val="white"/>
                </a:solidFill>
                <a:latin typeface="News Gothic MT"/>
                <a:ea typeface="メイリオ"/>
              </a:rPr>
              <a:t>AI</a:t>
            </a:r>
            <a:r>
              <a:rPr lang="ja-JP" altLang="en-US" sz="1600" dirty="0">
                <a:solidFill>
                  <a:prstClr val="white"/>
                </a:solidFill>
                <a:latin typeface="News Gothic MT"/>
                <a:ea typeface="メイリオ"/>
              </a:rPr>
              <a:t>応用</a:t>
            </a:r>
            <a:endParaRPr lang="en-US" altLang="ja-JP" sz="1600" dirty="0">
              <a:solidFill>
                <a:prstClr val="white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ja-JP" altLang="en-US" sz="1600" dirty="0">
                <a:solidFill>
                  <a:prstClr val="white"/>
                </a:solidFill>
                <a:latin typeface="News Gothic MT"/>
                <a:ea typeface="メイリオ"/>
              </a:rPr>
              <a:t>システム</a:t>
            </a:r>
            <a:endParaRPr lang="en-US" altLang="ja-JP" sz="1600" dirty="0">
              <a:solidFill>
                <a:prstClr val="white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en-US" altLang="ja-JP" sz="1600" dirty="0">
                <a:solidFill>
                  <a:prstClr val="white"/>
                </a:solidFill>
                <a:latin typeface="News Gothic MT"/>
                <a:ea typeface="メイリオ"/>
              </a:rPr>
              <a:t>AI systems</a:t>
            </a:r>
            <a:r>
              <a:rPr lang="ja-JP" altLang="en-US" sz="1600" dirty="0">
                <a:solidFill>
                  <a:srgbClr val="FFFF00"/>
                </a:solidFill>
                <a:latin typeface="News Gothic MT"/>
                <a:ea typeface="メイリオ"/>
              </a:rPr>
              <a:t>＋価値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06603" y="4871840"/>
            <a:ext cx="1434390" cy="13608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lumMod val="81000"/>
                  <a:lumOff val="19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r>
              <a:rPr lang="ja-JP" altLang="en-US" sz="2000" dirty="0">
                <a:solidFill>
                  <a:srgbClr val="FF0000"/>
                </a:solidFill>
                <a:latin typeface="News Gothic MT"/>
                <a:ea typeface="メイリオ"/>
              </a:rPr>
              <a:t>データ</a:t>
            </a:r>
            <a:endParaRPr lang="en-US" altLang="ja-JP" sz="2000" dirty="0">
              <a:solidFill>
                <a:srgbClr val="FF0000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ja-JP" altLang="en-US" sz="2000" dirty="0">
                <a:solidFill>
                  <a:srgbClr val="FF0000"/>
                </a:solidFill>
                <a:latin typeface="News Gothic MT"/>
                <a:ea typeface="メイリオ"/>
              </a:rPr>
              <a:t>＋知識</a:t>
            </a:r>
            <a:endParaRPr lang="en-US" altLang="ja-JP" sz="2000" dirty="0">
              <a:solidFill>
                <a:srgbClr val="FF0000"/>
              </a:solidFill>
              <a:latin typeface="News Gothic MT"/>
              <a:ea typeface="メイリオ"/>
            </a:endParaRPr>
          </a:p>
          <a:p>
            <a:pPr algn="ctr" defTabSz="912320"/>
            <a:endParaRPr lang="en-US" altLang="ja-JP" sz="1300" dirty="0">
              <a:solidFill>
                <a:srgbClr val="FFFF00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ja-JP" altLang="en-US" sz="1300" dirty="0">
                <a:solidFill>
                  <a:srgbClr val="FFFF00"/>
                </a:solidFill>
                <a:latin typeface="News Gothic MT"/>
                <a:ea typeface="メイリオ"/>
              </a:rPr>
              <a:t>ユースケース</a:t>
            </a:r>
            <a:endParaRPr lang="en-US" altLang="ja-JP" sz="1300" dirty="0">
              <a:solidFill>
                <a:srgbClr val="FFFF00"/>
              </a:solidFill>
              <a:latin typeface="News Gothic MT"/>
              <a:ea typeface="メイリオ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2551569" y="4871840"/>
            <a:ext cx="1604304" cy="13608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r>
              <a:rPr lang="ja-JP" altLang="en-US" sz="2000" dirty="0">
                <a:solidFill>
                  <a:prstClr val="white"/>
                </a:solidFill>
                <a:latin typeface="News Gothic MT"/>
                <a:ea typeface="メイリオ"/>
              </a:rPr>
              <a:t>現象モデル</a:t>
            </a:r>
            <a:endParaRPr lang="en-US" altLang="ja-JP" sz="1400" dirty="0">
              <a:solidFill>
                <a:prstClr val="white"/>
              </a:solidFill>
              <a:latin typeface="News Gothic MT"/>
              <a:ea typeface="メイリオ"/>
            </a:endParaRPr>
          </a:p>
          <a:p>
            <a:pPr algn="ctr" defTabSz="912320"/>
            <a:r>
              <a:rPr lang="en-US" altLang="ja-JP" sz="1400" dirty="0">
                <a:solidFill>
                  <a:prstClr val="white"/>
                </a:solidFill>
                <a:latin typeface="News Gothic MT"/>
                <a:ea typeface="メイリオ"/>
              </a:rPr>
              <a:t>Phenomenon models</a:t>
            </a:r>
          </a:p>
          <a:p>
            <a:pPr algn="ctr" defTabSz="912320"/>
            <a:r>
              <a:rPr lang="ja-JP" altLang="en-US" sz="1400" dirty="0">
                <a:solidFill>
                  <a:srgbClr val="FFFF00"/>
                </a:solidFill>
                <a:latin typeface="News Gothic MT"/>
                <a:ea typeface="メイリオ"/>
              </a:rPr>
              <a:t>目的・説明変数</a:t>
            </a:r>
            <a:endParaRPr lang="en-US" altLang="ja-JP" sz="2000" dirty="0">
              <a:solidFill>
                <a:srgbClr val="FFFF00"/>
              </a:solidFill>
              <a:latin typeface="News Gothic MT"/>
              <a:ea typeface="メイリオ"/>
            </a:endParaRPr>
          </a:p>
        </p:txBody>
      </p:sp>
      <p:cxnSp>
        <p:nvCxnSpPr>
          <p:cNvPr id="55" name="カギ線コネクタ 54"/>
          <p:cNvCxnSpPr/>
          <p:nvPr/>
        </p:nvCxnSpPr>
        <p:spPr>
          <a:xfrm flipH="1">
            <a:off x="1323794" y="5574941"/>
            <a:ext cx="6753180" cy="657733"/>
          </a:xfrm>
          <a:prstGeom prst="bentConnector4">
            <a:avLst>
              <a:gd name="adj1" fmla="val -3385"/>
              <a:gd name="adj2" fmla="val 13820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右矢印 55"/>
          <p:cNvSpPr/>
          <p:nvPr/>
        </p:nvSpPr>
        <p:spPr>
          <a:xfrm>
            <a:off x="2092363" y="5574963"/>
            <a:ext cx="352695" cy="22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endParaRPr lang="ja-JP" altLang="en-US">
              <a:solidFill>
                <a:prstClr val="white"/>
              </a:solidFill>
              <a:latin typeface="News Gothic MT"/>
              <a:ea typeface="メイリオ"/>
            </a:endParaRPr>
          </a:p>
        </p:txBody>
      </p:sp>
      <p:sp>
        <p:nvSpPr>
          <p:cNvPr id="57" name="右矢印 56"/>
          <p:cNvSpPr/>
          <p:nvPr/>
        </p:nvSpPr>
        <p:spPr>
          <a:xfrm>
            <a:off x="4235626" y="5568600"/>
            <a:ext cx="352695" cy="22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endParaRPr lang="ja-JP" altLang="en-US">
              <a:solidFill>
                <a:prstClr val="white"/>
              </a:solidFill>
              <a:latin typeface="News Gothic MT"/>
              <a:ea typeface="メイリオ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6428109" y="5574963"/>
            <a:ext cx="352695" cy="2268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9" tIns="45617" rIns="91229" bIns="45617" rtlCol="0" anchor="ctr"/>
          <a:lstStyle/>
          <a:p>
            <a:pPr algn="ctr" defTabSz="912320"/>
            <a:endParaRPr lang="ja-JP" altLang="en-US">
              <a:solidFill>
                <a:prstClr val="white"/>
              </a:solidFill>
              <a:latin typeface="News Gothic MT"/>
              <a:ea typeface="メイリオ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066686" y="4617844"/>
            <a:ext cx="1107614" cy="923142"/>
          </a:xfrm>
          <a:prstGeom prst="rect">
            <a:avLst/>
          </a:prstGeom>
          <a:noFill/>
        </p:spPr>
        <p:txBody>
          <a:bodyPr wrap="none" lIns="91229" tIns="45617" rIns="91229" bIns="45617" rtlCol="0">
            <a:spAutoFit/>
          </a:bodyPr>
          <a:lstStyle/>
          <a:p>
            <a:pPr defTabSz="912320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未来の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912320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現象生成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912320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・制御へ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8743" y="6552515"/>
            <a:ext cx="8203907" cy="369144"/>
          </a:xfrm>
          <a:prstGeom prst="rect">
            <a:avLst/>
          </a:prstGeom>
          <a:noFill/>
        </p:spPr>
        <p:txBody>
          <a:bodyPr wrap="none" lIns="91229" tIns="45617" rIns="91229" bIns="45617" rtlCol="0">
            <a:spAutoFit/>
          </a:bodyPr>
          <a:lstStyle/>
          <a:p>
            <a:pPr defTabSz="912320"/>
            <a:r>
              <a:rPr lang="ja-JP" altLang="en-US" dirty="0">
                <a:solidFill>
                  <a:srgbClr val="FF0000"/>
                </a:solidFill>
                <a:latin typeface="Arial"/>
                <a:ea typeface="ＭＳ Ｐゴシック"/>
              </a:rPr>
              <a:t>社会実装：製造現場・生活現場データと知識の融合、水平統合プラットフォーム構築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717284" y="4466308"/>
            <a:ext cx="30396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サイバーフィジカルモデリング</a:t>
            </a:r>
          </a:p>
        </p:txBody>
      </p:sp>
    </p:spTree>
    <p:extLst>
      <p:ext uri="{BB962C8B-B14F-4D97-AF65-F5344CB8AC3E}">
        <p14:creationId xmlns:p14="http://schemas.microsoft.com/office/powerpoint/2010/main" val="4709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3" descr="小売サービス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3" y="4359565"/>
            <a:ext cx="2719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FEBD65-ED3F-3243-AF39-D1D3221AC4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16" y="1267620"/>
            <a:ext cx="2708031" cy="27783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3271" y="346734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altLang="ja-JP" sz="3600" dirty="0"/>
              <a:t>AI</a:t>
            </a:r>
            <a:r>
              <a:rPr lang="ja-JP" altLang="en-US" sz="3600"/>
              <a:t>応用アプリケーション社会実装の生産性向上</a:t>
            </a:r>
            <a:endParaRPr lang="ja-JP" altLang="en-US" sz="3600" dirty="0"/>
          </a:p>
        </p:txBody>
      </p:sp>
      <p:pic>
        <p:nvPicPr>
          <p:cNvPr id="3" name="図 2" descr="SV_KIRIN_A_09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8" y="1348366"/>
            <a:ext cx="3385976" cy="5210360"/>
          </a:xfrm>
          <a:prstGeom prst="rect">
            <a:avLst/>
          </a:prstGeom>
        </p:spPr>
      </p:pic>
      <p:pic>
        <p:nvPicPr>
          <p:cNvPr id="5" name="図 4" descr="CIMG42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29" y="3636891"/>
            <a:ext cx="2191375" cy="2921834"/>
          </a:xfrm>
          <a:prstGeom prst="rect">
            <a:avLst/>
          </a:prstGeom>
        </p:spPr>
      </p:pic>
      <p:pic>
        <p:nvPicPr>
          <p:cNvPr id="7" name="図 6" descr="PASP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4" y="2133353"/>
            <a:ext cx="1344153" cy="8881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985" y="3802380"/>
            <a:ext cx="1008112" cy="6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作品イメージ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731" y="3844872"/>
            <a:ext cx="1046187" cy="647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897355" y="222571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交通系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電子マネー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27380" y="3196973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RF-ID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リスト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バンド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93773" y="3426046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会員カード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RF-ID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シール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80033" y="6220697"/>
            <a:ext cx="25346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6936"/>
            <a:r>
              <a:rPr lang="ja-JP" altLang="en-US">
                <a:solidFill>
                  <a:prstClr val="black"/>
                </a:solidFill>
                <a:latin typeface="Arial"/>
                <a:ea typeface="ＭＳ Ｐゴシック"/>
              </a:rPr>
              <a:t>ビッグサイト、モールや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>
                <a:solidFill>
                  <a:prstClr val="black"/>
                </a:solidFill>
                <a:latin typeface="Arial"/>
                <a:ea typeface="ＭＳ Ｐゴシック"/>
              </a:rPr>
              <a:t>百貨店内で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イベント実施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7819" y="2872047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27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インチ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タッチパネル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Core i7 </a:t>
            </a:r>
          </a:p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Windows PC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75063" y="1302186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カメラ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en-US" altLang="ja-JP" dirty="0" err="1">
                <a:solidFill>
                  <a:prstClr val="black"/>
                </a:solidFill>
                <a:latin typeface="Arial"/>
                <a:ea typeface="ＭＳ Ｐゴシック"/>
              </a:rPr>
              <a:t>Kinect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21245" y="4281387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 dirty="0" err="1">
                <a:solidFill>
                  <a:prstClr val="black"/>
                </a:solidFill>
                <a:latin typeface="Arial"/>
                <a:ea typeface="ＭＳ Ｐゴシック"/>
              </a:rPr>
              <a:t>Rf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-ID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カード</a:t>
            </a:r>
            <a:endParaRPr lang="en-US" altLang="ja-JP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リーダ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68141" y="283474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プリンタ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85993" y="5657334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30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種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 x 20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個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ベンダーマシン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F103FFF-1D92-B644-8B4B-A5A21DA788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43" y="1309195"/>
            <a:ext cx="2879285" cy="2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42101" y="1187084"/>
            <a:ext cx="8831381" cy="45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48" lvl="1" indent="0" defTabSz="914395">
              <a:buNone/>
            </a:pPr>
            <a:r>
              <a:rPr lang="en-US" altLang="ja-JP" sz="2400" kern="0" dirty="0"/>
              <a:t>(</a:t>
            </a:r>
            <a:r>
              <a:rPr lang="ja-JP" altLang="en-US" sz="2400" kern="0" dirty="0"/>
              <a:t>売り場やイベント空間での行動データ観測・分析・推論・推薦</a:t>
            </a:r>
            <a:r>
              <a:rPr lang="en-US" altLang="ja-JP" sz="2400" kern="0" dirty="0"/>
              <a:t>)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583866" y="539040"/>
            <a:ext cx="9166025" cy="80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3366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914395"/>
            <a:r>
              <a:rPr lang="en-US" altLang="ja-JP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応用システム開発と実証実験</a:t>
            </a:r>
            <a:endParaRPr lang="ja-JP" altLang="en-US" sz="2000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 descr="コンソロゴ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44799"/>
            <a:ext cx="1025195" cy="49919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77" y="4343662"/>
            <a:ext cx="1171764" cy="192690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38" y="1638885"/>
            <a:ext cx="3127542" cy="234565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83866" y="6373556"/>
            <a:ext cx="8559568" cy="376956"/>
          </a:xfrm>
          <a:prstGeom prst="rect">
            <a:avLst/>
          </a:prstGeom>
          <a:noFill/>
        </p:spPr>
        <p:txBody>
          <a:bodyPr wrap="none" lIns="98987" tIns="49495" rIns="98987" bIns="49495" rtlCol="0">
            <a:spAutoFit/>
          </a:bodyPr>
          <a:lstStyle/>
          <a:p>
            <a:r>
              <a:rPr lang="ja-JP" altLang="en-US" dirty="0"/>
              <a:t>実フィールドの環境デザイン、リサーチデザイン、ユースケースデザインのノウハウ集積</a:t>
            </a:r>
            <a:endParaRPr lang="en-US" altLang="ja-JP" dirty="0"/>
          </a:p>
        </p:txBody>
      </p:sp>
      <p:pic>
        <p:nvPicPr>
          <p:cNvPr id="32" name="図 31" descr="poseidon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"/>
          <a:stretch/>
        </p:blipFill>
        <p:spPr>
          <a:xfrm>
            <a:off x="2861047" y="1675003"/>
            <a:ext cx="2043615" cy="23095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589184" y="4044882"/>
            <a:ext cx="278313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62" dirty="0"/>
              <a:t>科学未来館でのイベント支援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5700" y="4068400"/>
            <a:ext cx="1737976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62" dirty="0"/>
              <a:t>健康イベント支援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3135" y="4464633"/>
            <a:ext cx="1007484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2"/>
              <a:t>店舗内買物行動分析</a:t>
            </a:r>
            <a:endParaRPr lang="ja-JP" altLang="en-US" sz="1662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30200" y="4030300"/>
            <a:ext cx="145264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62" dirty="0"/>
              <a:t>AI</a:t>
            </a:r>
            <a:r>
              <a:rPr lang="ja-JP" altLang="en-US" sz="1662"/>
              <a:t>自動</a:t>
            </a:r>
            <a:r>
              <a:rPr lang="ja-JP" altLang="en-US" sz="1662" dirty="0"/>
              <a:t>販売機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708B3487-12D1-3241-AFC1-474BCDAC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738" y="4416416"/>
            <a:ext cx="3127542" cy="175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C3EE3-FCA4-F041-8E93-A95661E30B3A}"/>
              </a:ext>
            </a:extLst>
          </p:cNvPr>
          <p:cNvSpPr txBox="1"/>
          <p:nvPr/>
        </p:nvSpPr>
        <p:spPr>
          <a:xfrm>
            <a:off x="5408828" y="6121181"/>
            <a:ext cx="268535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62"/>
              <a:t>ビール記念館での実証実験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7B34E58-2FEC-F942-942D-FFD775A4B5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586" y="4450925"/>
            <a:ext cx="1802514" cy="163683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2B478F-46E7-C843-87D3-B971982E46BC}"/>
              </a:ext>
            </a:extLst>
          </p:cNvPr>
          <p:cNvSpPr txBox="1"/>
          <p:nvPr/>
        </p:nvSpPr>
        <p:spPr>
          <a:xfrm>
            <a:off x="3061980" y="6087757"/>
            <a:ext cx="2377077" cy="347866"/>
          </a:xfrm>
          <a:prstGeom prst="rect">
            <a:avLst/>
          </a:prstGeom>
          <a:noFill/>
        </p:spPr>
        <p:txBody>
          <a:bodyPr wrap="none" lIns="91194" tIns="45600" rIns="91194" bIns="45600" rtlCol="0">
            <a:spAutoFit/>
          </a:bodyPr>
          <a:lstStyle/>
          <a:p>
            <a:pPr defTabSz="455998"/>
            <a:r>
              <a:rPr lang="ja-JP" altLang="en-US" sz="1662">
                <a:solidFill>
                  <a:prstClr val="black"/>
                </a:solidFill>
                <a:latin typeface="Arial"/>
                <a:ea typeface="ＭＳ Ｐゴシック"/>
              </a:rPr>
              <a:t>大規模展示イベント出展</a:t>
            </a:r>
            <a:endParaRPr lang="ja-JP" altLang="en-US" sz="1662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D8EED7-7208-F347-A7F0-649654033FE1}"/>
              </a:ext>
            </a:extLst>
          </p:cNvPr>
          <p:cNvSpPr txBox="1"/>
          <p:nvPr/>
        </p:nvSpPr>
        <p:spPr>
          <a:xfrm>
            <a:off x="525548" y="5377638"/>
            <a:ext cx="1016625" cy="1115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62" dirty="0"/>
              <a:t>2019</a:t>
            </a:r>
            <a:r>
              <a:rPr lang="ja-JP" altLang="en-US" sz="1662"/>
              <a:t>年</a:t>
            </a:r>
            <a:endParaRPr lang="en-US" altLang="ja-JP" sz="1662" dirty="0"/>
          </a:p>
          <a:p>
            <a:r>
              <a:rPr lang="ja-JP" altLang="en-US" sz="1662"/>
              <a:t>百貨店で</a:t>
            </a:r>
            <a:endParaRPr lang="en-US" altLang="ja-JP" sz="1662" dirty="0"/>
          </a:p>
          <a:p>
            <a:r>
              <a:rPr lang="ja-JP" altLang="en-US" sz="1662"/>
              <a:t>実証</a:t>
            </a:r>
            <a:endParaRPr lang="en-US" altLang="ja-JP" sz="1662" dirty="0"/>
          </a:p>
          <a:p>
            <a:endParaRPr lang="ja-JP" altLang="en-US" sz="1662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FD4A81-1D04-7341-ABF2-7382F3B92F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05" y="1634287"/>
            <a:ext cx="1801887" cy="24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5D263A-E3E1-4739-9EA3-1095E34B5C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7" y="1268764"/>
            <a:ext cx="6800913" cy="44459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8F800E-7EED-46F9-B59A-3A21F21E2A30}"/>
              </a:ext>
            </a:extLst>
          </p:cNvPr>
          <p:cNvSpPr txBox="1"/>
          <p:nvPr/>
        </p:nvSpPr>
        <p:spPr>
          <a:xfrm>
            <a:off x="6147841" y="1376585"/>
            <a:ext cx="1598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3000" dirty="0">
                <a:solidFill>
                  <a:srgbClr val="FFFD92"/>
                </a:solidFill>
                <a:latin typeface="Arial"/>
                <a:ea typeface="ＭＳ Ｐゴシック"/>
              </a:rPr>
              <a:t>受付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C37663-4285-45CF-A26E-FB7864A0D26F}"/>
              </a:ext>
            </a:extLst>
          </p:cNvPr>
          <p:cNvSpPr txBox="1"/>
          <p:nvPr/>
        </p:nvSpPr>
        <p:spPr>
          <a:xfrm>
            <a:off x="556201" y="4188110"/>
            <a:ext cx="278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2400" dirty="0">
                <a:solidFill>
                  <a:srgbClr val="FFFD92"/>
                </a:solidFill>
                <a:latin typeface="Arial"/>
                <a:ea typeface="ＭＳ Ｐゴシック"/>
              </a:rPr>
              <a:t>おすすめスポット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1CB559-7413-441C-9BAE-42A9B9DCE5A9}"/>
              </a:ext>
            </a:extLst>
          </p:cNvPr>
          <p:cNvSpPr txBox="1"/>
          <p:nvPr/>
        </p:nvSpPr>
        <p:spPr>
          <a:xfrm>
            <a:off x="5592569" y="2810880"/>
            <a:ext cx="16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2400" dirty="0">
                <a:solidFill>
                  <a:srgbClr val="FFFD92"/>
                </a:solidFill>
                <a:latin typeface="Arial"/>
                <a:ea typeface="ＭＳ Ｐゴシック"/>
              </a:rPr>
              <a:t>ふりかえり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7CDD7-9E85-45F7-A927-7048132D5293}"/>
              </a:ext>
            </a:extLst>
          </p:cNvPr>
          <p:cNvSpPr txBox="1"/>
          <p:nvPr/>
        </p:nvSpPr>
        <p:spPr>
          <a:xfrm>
            <a:off x="2220154" y="5504184"/>
            <a:ext cx="190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Xperia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　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Touch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49EC83A-ABAC-4E78-8598-861678EDF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42" y="451399"/>
            <a:ext cx="9144000" cy="576064"/>
          </a:xfrm>
        </p:spPr>
        <p:txBody>
          <a:bodyPr/>
          <a:lstStyle/>
          <a:p>
            <a:r>
              <a:rPr lang="ja-JP" altLang="en-US"/>
              <a:t>イベント来場者の行動観測：</a:t>
            </a:r>
            <a:r>
              <a:rPr kumimoji="1" lang="ja-JP" altLang="en-US"/>
              <a:t>タッチラリー</a:t>
            </a:r>
            <a:endParaRPr kumimoji="1" lang="en-US" altLang="ja-JP" dirty="0"/>
          </a:p>
          <a:p>
            <a:r>
              <a:rPr lang="ja-JP" altLang="en-US"/>
              <a:t>（展示ブースの定量評価、誘客、ピークシフトの効果評価）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C9624B-48CA-402A-AD72-C84B30CFD88C}"/>
              </a:ext>
            </a:extLst>
          </p:cNvPr>
          <p:cNvSpPr txBox="1"/>
          <p:nvPr/>
        </p:nvSpPr>
        <p:spPr>
          <a:xfrm>
            <a:off x="559856" y="5511328"/>
            <a:ext cx="21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Xperia</a:t>
            </a:r>
            <a:r>
              <a:rPr lang="ja-JP" altLang="en-US" dirty="0">
                <a:solidFill>
                  <a:prstClr val="black"/>
                </a:solidFill>
                <a:latin typeface="Arial"/>
                <a:ea typeface="ＭＳ Ｐゴシック"/>
              </a:rPr>
              <a:t>　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Hello!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E43E5B-AB72-490B-A5E5-29877C800B2C}"/>
              </a:ext>
            </a:extLst>
          </p:cNvPr>
          <p:cNvSpPr txBox="1"/>
          <p:nvPr/>
        </p:nvSpPr>
        <p:spPr>
          <a:xfrm>
            <a:off x="7105798" y="3747335"/>
            <a:ext cx="19641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1350">
                <a:solidFill>
                  <a:prstClr val="black"/>
                </a:solidFill>
                <a:latin typeface="Arial"/>
                <a:ea typeface="ＭＳ Ｐゴシック"/>
              </a:rPr>
              <a:t>開場</a:t>
            </a:r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から</a:t>
            </a:r>
            <a:r>
              <a:rPr lang="en-US" altLang="ja-JP" sz="1350" dirty="0">
                <a:solidFill>
                  <a:prstClr val="black"/>
                </a:solidFill>
                <a:latin typeface="Arial"/>
                <a:ea typeface="ＭＳ Ｐゴシック"/>
              </a:rPr>
              <a:t>1</a:t>
            </a:r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時間ほど、</a:t>
            </a:r>
            <a:r>
              <a:rPr lang="en-US" altLang="ja-JP" sz="1350" dirty="0">
                <a:solidFill>
                  <a:prstClr val="black"/>
                </a:solidFill>
                <a:latin typeface="Arial"/>
                <a:ea typeface="ＭＳ Ｐゴシック"/>
              </a:rPr>
              <a:t>1</a:t>
            </a:r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階は混雑、</a:t>
            </a:r>
            <a:r>
              <a:rPr lang="en-US" altLang="ja-JP" sz="1350" dirty="0">
                <a:solidFill>
                  <a:prstClr val="black"/>
                </a:solidFill>
                <a:latin typeface="Arial"/>
                <a:ea typeface="ＭＳ Ｐゴシック"/>
              </a:rPr>
              <a:t>5</a:t>
            </a:r>
            <a:r>
              <a:rPr lang="ja-JP" altLang="en-US" sz="1350">
                <a:solidFill>
                  <a:prstClr val="black"/>
                </a:solidFill>
                <a:latin typeface="Arial"/>
                <a:ea typeface="ＭＳ Ｐゴシック"/>
              </a:rPr>
              <a:t>階が閑散</a:t>
            </a:r>
            <a:endParaRPr lang="en-US" altLang="ja-JP" sz="105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→</a:t>
            </a:r>
            <a:r>
              <a:rPr lang="en-US" altLang="ja-JP" sz="1350" dirty="0">
                <a:solidFill>
                  <a:prstClr val="black"/>
                </a:solidFill>
                <a:latin typeface="Arial"/>
                <a:ea typeface="ＭＳ Ｐゴシック"/>
              </a:rPr>
              <a:t>5</a:t>
            </a:r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階に人気</a:t>
            </a:r>
            <a:r>
              <a:rPr lang="ja-JP" altLang="en-US" sz="1350">
                <a:solidFill>
                  <a:prstClr val="black"/>
                </a:solidFill>
                <a:latin typeface="Arial"/>
                <a:ea typeface="ＭＳ Ｐゴシック"/>
              </a:rPr>
              <a:t>ブースを移設、さらにレコメンドで</a:t>
            </a:r>
            <a:r>
              <a:rPr lang="en-US" altLang="ja-JP" sz="1350" dirty="0">
                <a:solidFill>
                  <a:prstClr val="black"/>
                </a:solidFill>
                <a:latin typeface="Arial"/>
                <a:ea typeface="ＭＳ Ｐゴシック"/>
              </a:rPr>
              <a:t>5</a:t>
            </a:r>
            <a:r>
              <a:rPr lang="ja-JP" altLang="en-US" sz="1350" dirty="0">
                <a:solidFill>
                  <a:prstClr val="black"/>
                </a:solidFill>
                <a:latin typeface="Arial"/>
                <a:ea typeface="ＭＳ Ｐゴシック"/>
              </a:rPr>
              <a:t>階提示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D61E0-6FB5-4AB0-A6A9-3881D0E06B66}"/>
              </a:ext>
            </a:extLst>
          </p:cNvPr>
          <p:cNvSpPr txBox="1"/>
          <p:nvPr/>
        </p:nvSpPr>
        <p:spPr>
          <a:xfrm>
            <a:off x="7141298" y="3458006"/>
            <a:ext cx="2158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135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人流の最適化</a:t>
            </a:r>
            <a:endParaRPr lang="ja-JP" altLang="en-US" sz="135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1EFBF3-12C7-4AC1-83C8-48F58BC44AC0}"/>
              </a:ext>
            </a:extLst>
          </p:cNvPr>
          <p:cNvSpPr txBox="1"/>
          <p:nvPr/>
        </p:nvSpPr>
        <p:spPr>
          <a:xfrm>
            <a:off x="7105796" y="2487675"/>
            <a:ext cx="213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lang="ja-JP" altLang="en-US" sz="1200" dirty="0">
                <a:solidFill>
                  <a:prstClr val="black"/>
                </a:solidFill>
                <a:latin typeface="Arial"/>
                <a:ea typeface="ＭＳ Ｐゴシック"/>
              </a:rPr>
              <a:t>近藤 等</a:t>
            </a:r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2016,</a:t>
            </a:r>
            <a:r>
              <a:rPr lang="ja-JP" altLang="en-US" sz="1200" dirty="0">
                <a:solidFill>
                  <a:prstClr val="black"/>
                </a:solidFill>
                <a:latin typeface="Arial"/>
                <a:ea typeface="ＭＳ Ｐゴシック"/>
              </a:rPr>
              <a:t>近藤　等</a:t>
            </a:r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2017,</a:t>
            </a:r>
            <a:r>
              <a:rPr lang="ja-JP" altLang="en-US" sz="1200" dirty="0">
                <a:solidFill>
                  <a:prstClr val="black"/>
                </a:solidFill>
                <a:latin typeface="Arial"/>
                <a:ea typeface="ＭＳ Ｐゴシック"/>
              </a:rPr>
              <a:t>近藤　等</a:t>
            </a:r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2018,</a:t>
            </a:r>
            <a:r>
              <a:rPr lang="ja-JP" altLang="en-US" sz="1200" dirty="0">
                <a:solidFill>
                  <a:prstClr val="black"/>
                </a:solidFill>
                <a:latin typeface="Arial"/>
                <a:ea typeface="ＭＳ Ｐゴシック"/>
              </a:rPr>
              <a:t>大和田</a:t>
            </a:r>
            <a:r>
              <a:rPr lang="ja-JP" altLang="en-US" sz="1200">
                <a:solidFill>
                  <a:prstClr val="black"/>
                </a:solidFill>
                <a:latin typeface="Arial"/>
                <a:ea typeface="ＭＳ Ｐゴシック"/>
              </a:rPr>
              <a:t>　等</a:t>
            </a:r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2018, </a:t>
            </a:r>
            <a:r>
              <a:rPr lang="ja-JP" altLang="en-US" sz="1200">
                <a:solidFill>
                  <a:prstClr val="black"/>
                </a:solidFill>
                <a:latin typeface="Arial"/>
                <a:ea typeface="ＭＳ Ｐゴシック"/>
              </a:rPr>
              <a:t>人工知能学会、サービス学会などで発表</a:t>
            </a:r>
            <a:endParaRPr lang="en-US" altLang="ja-JP" sz="120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6936"/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2019</a:t>
            </a:r>
            <a:r>
              <a:rPr lang="ja-JP" altLang="en-US" sz="1200">
                <a:solidFill>
                  <a:prstClr val="black"/>
                </a:solidFill>
                <a:latin typeface="Arial"/>
                <a:ea typeface="ＭＳ Ｐゴシック"/>
              </a:rPr>
              <a:t>年もお台場で開催予定</a:t>
            </a:r>
            <a:r>
              <a:rPr lang="en-US" altLang="ja-JP" sz="1200" dirty="0">
                <a:solidFill>
                  <a:prstClr val="black"/>
                </a:solidFill>
                <a:latin typeface="Arial"/>
                <a:ea typeface="ＭＳ Ｐゴシック"/>
              </a:rPr>
              <a:t>)</a:t>
            </a:r>
            <a:endParaRPr lang="ja-JP" altLang="en-US" sz="12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795B4D-1045-4882-9D4A-D85765B20621}"/>
              </a:ext>
            </a:extLst>
          </p:cNvPr>
          <p:cNvSpPr txBox="1"/>
          <p:nvPr/>
        </p:nvSpPr>
        <p:spPr>
          <a:xfrm>
            <a:off x="7124334" y="1343473"/>
            <a:ext cx="20196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1500">
                <a:solidFill>
                  <a:srgbClr val="FF0000"/>
                </a:solidFill>
                <a:latin typeface="Arial"/>
                <a:ea typeface="ＭＳ Ｐゴシック"/>
              </a:rPr>
              <a:t>サイエンスアゴラ</a:t>
            </a:r>
            <a:endParaRPr lang="en-US" altLang="ja-JP" sz="15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defTabSz="456936"/>
            <a:r>
              <a:rPr lang="en-US" altLang="ja-JP" sz="1500" dirty="0">
                <a:solidFill>
                  <a:srgbClr val="FF0000"/>
                </a:solidFill>
                <a:latin typeface="Arial"/>
                <a:ea typeface="ＭＳ Ｐゴシック"/>
              </a:rPr>
              <a:t>2016-2019</a:t>
            </a:r>
          </a:p>
          <a:p>
            <a:pPr defTabSz="456936"/>
            <a:r>
              <a:rPr lang="ja-JP" altLang="en-US" sz="1500">
                <a:solidFill>
                  <a:srgbClr val="FF0000"/>
                </a:solidFill>
                <a:latin typeface="Arial"/>
                <a:ea typeface="ＭＳ Ｐゴシック"/>
              </a:rPr>
              <a:t>スマートセンシング</a:t>
            </a:r>
            <a:r>
              <a:rPr lang="en-US" altLang="ja-JP" sz="1500" dirty="0">
                <a:solidFill>
                  <a:srgbClr val="FF0000"/>
                </a:solidFill>
                <a:latin typeface="Arial"/>
                <a:ea typeface="ＭＳ Ｐゴシック"/>
              </a:rPr>
              <a:t>2019</a:t>
            </a:r>
          </a:p>
          <a:p>
            <a:pPr defTabSz="456936"/>
            <a:r>
              <a:rPr lang="ja-JP" altLang="en-US" sz="1500">
                <a:solidFill>
                  <a:srgbClr val="FF0000"/>
                </a:solidFill>
                <a:latin typeface="Arial"/>
                <a:ea typeface="ＭＳ Ｐゴシック"/>
              </a:rPr>
              <a:t>などで実証</a:t>
            </a:r>
            <a:endParaRPr lang="ja-JP" altLang="en-US" sz="15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06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801100" cy="685800"/>
          </a:xfrm>
        </p:spPr>
        <p:txBody>
          <a:bodyPr/>
          <a:lstStyle/>
          <a:p>
            <a:r>
              <a:rPr lang="ja-JP" altLang="en-US" dirty="0"/>
              <a:t>サービス分野で</a:t>
            </a:r>
            <a:r>
              <a:rPr lang="ja-JP" altLang="en-US"/>
              <a:t>のサイバーフィジカル化（</a:t>
            </a:r>
            <a:r>
              <a:rPr lang="en-US" altLang="ja-JP" dirty="0"/>
              <a:t>AI</a:t>
            </a:r>
            <a:r>
              <a:rPr lang="ja-JP" altLang="en-US"/>
              <a:t>技術コンソ）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190618" y="2186527"/>
            <a:ext cx="0" cy="37394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590324" y="2204435"/>
            <a:ext cx="0" cy="372158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8" name="正方形/長方形 7"/>
          <p:cNvSpPr/>
          <p:nvPr/>
        </p:nvSpPr>
        <p:spPr>
          <a:xfrm>
            <a:off x="1406501" y="1593136"/>
            <a:ext cx="1080120" cy="53175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生活場面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562695" y="1700810"/>
            <a:ext cx="1318198" cy="53175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>
                <a:solidFill>
                  <a:srgbClr val="000000"/>
                </a:solidFill>
                <a:latin typeface="Arial"/>
                <a:ea typeface="ＭＳ Ｐゴシック"/>
              </a:rPr>
              <a:t>ショッピング</a:t>
            </a:r>
            <a:endParaRPr lang="ja-JP" altLang="en-US" sz="1662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18375" y="1661088"/>
            <a:ext cx="1080120" cy="53175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旅行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57202" y="2723108"/>
            <a:ext cx="1984957" cy="8011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時間の</a:t>
            </a:r>
            <a:endParaRPr lang="en-US" altLang="ja-JP" sz="1662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過ごし方</a:t>
            </a:r>
            <a:endParaRPr lang="en-US" altLang="ja-JP" sz="1662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など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941924" y="4829817"/>
            <a:ext cx="1517694" cy="5981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行動の</a:t>
            </a:r>
            <a:endParaRPr lang="en-US" altLang="ja-JP" sz="1662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時間変化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3616762" y="2842082"/>
            <a:ext cx="1227559" cy="6919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嗜好性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6352412" y="3343507"/>
            <a:ext cx="1604938" cy="6334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旅行時の</a:t>
            </a:r>
            <a:endParaRPr lang="en-US" altLang="ja-JP" sz="1662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行動傾向</a:t>
            </a:r>
          </a:p>
        </p:txBody>
      </p:sp>
      <p:sp>
        <p:nvSpPr>
          <p:cNvPr id="19" name="左矢印 18"/>
          <p:cNvSpPr/>
          <p:nvPr/>
        </p:nvSpPr>
        <p:spPr>
          <a:xfrm flipH="1">
            <a:off x="2341938" y="2958495"/>
            <a:ext cx="1375042" cy="332345"/>
          </a:xfrm>
          <a:prstGeom prst="lef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endParaRPr lang="ja-JP" altLang="en-US" sz="166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左矢印 19"/>
          <p:cNvSpPr/>
          <p:nvPr/>
        </p:nvSpPr>
        <p:spPr>
          <a:xfrm>
            <a:off x="2411475" y="4939811"/>
            <a:ext cx="3902515" cy="332345"/>
          </a:xfrm>
          <a:prstGeom prst="lef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endParaRPr lang="ja-JP" altLang="en-US" sz="166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左矢印 20"/>
          <p:cNvSpPr/>
          <p:nvPr/>
        </p:nvSpPr>
        <p:spPr>
          <a:xfrm>
            <a:off x="2326576" y="3326106"/>
            <a:ext cx="1244286" cy="332345"/>
          </a:xfrm>
          <a:prstGeom prst="lef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endParaRPr lang="ja-JP" altLang="en-US" sz="166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" name="左矢印 21"/>
          <p:cNvSpPr/>
          <p:nvPr/>
        </p:nvSpPr>
        <p:spPr>
          <a:xfrm flipH="1">
            <a:off x="4999599" y="2963719"/>
            <a:ext cx="1244286" cy="332345"/>
          </a:xfrm>
          <a:prstGeom prst="lef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endParaRPr lang="ja-JP" altLang="en-US" sz="1662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26261" y="2361023"/>
            <a:ext cx="1236434" cy="596770"/>
          </a:xfrm>
          <a:prstGeom prst="rect">
            <a:avLst/>
          </a:prstGeom>
          <a:solidFill>
            <a:srgbClr val="FFCCFF"/>
          </a:solidFill>
        </p:spPr>
        <p:txBody>
          <a:bodyPr wrap="none" lIns="84394" tIns="42198" rIns="84394" bIns="42198" rtlCol="0">
            <a:spAutoFit/>
          </a:bodyPr>
          <a:lstStyle/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食生活への</a:t>
            </a:r>
            <a:endParaRPr lang="en-US" altLang="ja-JP" sz="1662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ニーズ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72147" y="2315952"/>
            <a:ext cx="2363344" cy="596770"/>
          </a:xfrm>
          <a:prstGeom prst="rect">
            <a:avLst/>
          </a:prstGeom>
          <a:solidFill>
            <a:srgbClr val="FFCCFF"/>
          </a:solidFill>
        </p:spPr>
        <p:txBody>
          <a:bodyPr wrap="none" lIns="84394" tIns="42198" rIns="84394" bIns="42198" rtlCol="0">
            <a:spAutoFit/>
          </a:bodyPr>
          <a:lstStyle/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生活者の深層ニーズを</a:t>
            </a:r>
            <a:endParaRPr lang="en-US" altLang="ja-JP" sz="1662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予測</a:t>
            </a:r>
            <a:r>
              <a:rPr lang="ja-JP" altLang="en-US" sz="1662">
                <a:solidFill>
                  <a:srgbClr val="000000"/>
                </a:solidFill>
                <a:latin typeface="Arial"/>
                <a:ea typeface="ＭＳ Ｐゴシック"/>
              </a:rPr>
              <a:t>し、家族旅行</a:t>
            </a:r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を提案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60286" y="3718114"/>
            <a:ext cx="1347040" cy="340996"/>
          </a:xfrm>
          <a:prstGeom prst="rect">
            <a:avLst/>
          </a:prstGeom>
          <a:solidFill>
            <a:srgbClr val="FFCCFF"/>
          </a:solidFill>
        </p:spPr>
        <p:txBody>
          <a:bodyPr wrap="none" lIns="84394" tIns="42198" rIns="84394" bIns="42198" rtlCol="0">
            <a:spAutoFit/>
          </a:bodyPr>
          <a:lstStyle/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チラシで訴求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67274" y="4369808"/>
            <a:ext cx="1787867" cy="596770"/>
          </a:xfrm>
          <a:prstGeom prst="rect">
            <a:avLst/>
          </a:prstGeom>
          <a:solidFill>
            <a:srgbClr val="FFCCFF"/>
          </a:solidFill>
        </p:spPr>
        <p:txBody>
          <a:bodyPr wrap="none" lIns="84394" tIns="42198" rIns="84394" bIns="42198" rtlCol="0">
            <a:spAutoFit/>
          </a:bodyPr>
          <a:lstStyle/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家族のステージに</a:t>
            </a:r>
            <a:endParaRPr lang="en-US" altLang="ja-JP" sz="1662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あった店舗情報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23876" y="3540486"/>
            <a:ext cx="1425048" cy="332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プロフィール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960781" y="5428002"/>
            <a:ext cx="1338763" cy="332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購買履歴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825944" y="3540486"/>
            <a:ext cx="1026114" cy="332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購買履歴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438370" y="4013428"/>
            <a:ext cx="1518195" cy="5229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行動データ</a:t>
            </a:r>
            <a:endParaRPr lang="en-US" altLang="ja-JP" sz="1662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843861"/>
            <a:r>
              <a:rPr lang="ja-JP" altLang="en-US" sz="1662" b="1" dirty="0">
                <a:solidFill>
                  <a:srgbClr val="000000"/>
                </a:solidFill>
                <a:latin typeface="Arial"/>
                <a:ea typeface="ＭＳ Ｐゴシック"/>
              </a:rPr>
              <a:t>・アンケート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E76D4D-CD70-44BD-AE84-319BF1526D37}"/>
              </a:ext>
            </a:extLst>
          </p:cNvPr>
          <p:cNvSpPr txBox="1"/>
          <p:nvPr/>
        </p:nvSpPr>
        <p:spPr>
          <a:xfrm>
            <a:off x="3302169" y="5593675"/>
            <a:ext cx="2031523" cy="596770"/>
          </a:xfrm>
          <a:prstGeom prst="rect">
            <a:avLst/>
          </a:prstGeom>
          <a:solidFill>
            <a:srgbClr val="FFCCFF"/>
          </a:solidFill>
        </p:spPr>
        <p:txBody>
          <a:bodyPr wrap="none" lIns="84394" tIns="42198" rIns="84394" bIns="42198" rtlCol="0">
            <a:spAutoFit/>
          </a:bodyPr>
          <a:lstStyle/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旅行に満足</a:t>
            </a:r>
            <a:endParaRPr lang="en-US" altLang="ja-JP" sz="1662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843861"/>
            <a:r>
              <a:rPr lang="ja-JP" altLang="en-US" sz="1662" dirty="0">
                <a:solidFill>
                  <a:srgbClr val="000000"/>
                </a:solidFill>
                <a:latin typeface="Arial"/>
                <a:ea typeface="ＭＳ Ｐゴシック"/>
              </a:rPr>
              <a:t>次のサービスへ継続</a:t>
            </a:r>
          </a:p>
        </p:txBody>
      </p:sp>
      <p:sp>
        <p:nvSpPr>
          <p:cNvPr id="36" name="左矢印 19">
            <a:extLst>
              <a:ext uri="{FF2B5EF4-FFF2-40B4-BE49-F238E27FC236}">
                <a16:creationId xmlns:a16="http://schemas.microsoft.com/office/drawing/2014/main" id="{83DB1B36-70EC-46CF-A1E8-2698F7B6F8E1}"/>
              </a:ext>
            </a:extLst>
          </p:cNvPr>
          <p:cNvSpPr/>
          <p:nvPr/>
        </p:nvSpPr>
        <p:spPr>
          <a:xfrm flipH="1">
            <a:off x="2446526" y="5257756"/>
            <a:ext cx="3902515" cy="332345"/>
          </a:xfrm>
          <a:prstGeom prst="lef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4" tIns="42198" rIns="84394" bIns="42198" rtlCol="0" anchor="ctr"/>
          <a:lstStyle/>
          <a:p>
            <a:pPr algn="ctr" defTabSz="843861"/>
            <a:endParaRPr lang="ja-JP" altLang="en-US" sz="1662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152899FF-71CC-4D36-A229-9E18847245EA}"/>
              </a:ext>
            </a:extLst>
          </p:cNvPr>
          <p:cNvSpPr/>
          <p:nvPr/>
        </p:nvSpPr>
        <p:spPr>
          <a:xfrm>
            <a:off x="4773888" y="1252648"/>
            <a:ext cx="2706678" cy="521764"/>
          </a:xfrm>
          <a:prstGeom prst="wedgeRectCallout">
            <a:avLst>
              <a:gd name="adj1" fmla="val -19286"/>
              <a:gd name="adj2" fmla="val 15074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〈</a:t>
            </a:r>
            <a:r>
              <a:rPr lang="ja-JP" altLang="en-US" sz="1400" b="1" dirty="0">
                <a:solidFill>
                  <a:schemeClr val="tx1"/>
                </a:solidFill>
              </a:rPr>
              <a:t>ポイント</a:t>
            </a:r>
            <a:r>
              <a:rPr lang="en-US" altLang="ja-JP" sz="1400" b="1" dirty="0">
                <a:solidFill>
                  <a:schemeClr val="tx1"/>
                </a:solidFill>
              </a:rPr>
              <a:t>〉</a:t>
            </a:r>
          </a:p>
          <a:p>
            <a:r>
              <a:rPr lang="ja-JP" altLang="en-US" sz="1400" b="1" dirty="0">
                <a:solidFill>
                  <a:schemeClr val="tx1"/>
                </a:solidFill>
              </a:rPr>
              <a:t>データ共有による新しい価値創造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05602" y="5257754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従来のサービスの</a:t>
            </a:r>
            <a:endParaRPr lang="en-US" altLang="ja-JP" dirty="0"/>
          </a:p>
          <a:p>
            <a:r>
              <a:rPr lang="ja-JP" altLang="en-US" dirty="0"/>
              <a:t>範囲、物理限界を</a:t>
            </a:r>
            <a:endParaRPr lang="en-US" altLang="ja-JP" dirty="0"/>
          </a:p>
          <a:p>
            <a:r>
              <a:rPr lang="ja-JP" altLang="en-US" dirty="0"/>
              <a:t>越えて、価値を増大</a:t>
            </a:r>
          </a:p>
        </p:txBody>
      </p:sp>
    </p:spTree>
    <p:extLst>
      <p:ext uri="{BB962C8B-B14F-4D97-AF65-F5344CB8AC3E}">
        <p14:creationId xmlns:p14="http://schemas.microsoft.com/office/powerpoint/2010/main" val="144904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684" y="204142"/>
            <a:ext cx="7951510" cy="528002"/>
          </a:xfrm>
        </p:spPr>
        <p:txBody>
          <a:bodyPr/>
          <a:lstStyle/>
          <a:p>
            <a:r>
              <a:rPr lang="ja-JP" altLang="en-US" dirty="0"/>
              <a:t>製造分野でのサイバーフィジカル化（共同研究）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1684" y="807232"/>
            <a:ext cx="7924800" cy="4724400"/>
          </a:xfrm>
        </p:spPr>
        <p:txBody>
          <a:bodyPr/>
          <a:lstStyle/>
          <a:p>
            <a:r>
              <a:rPr lang="ja-JP" altLang="en-US" sz="2000" dirty="0"/>
              <a:t>従来</a:t>
            </a:r>
            <a:endParaRPr lang="en-US" altLang="ja-JP" sz="20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sz="2000" b="1" dirty="0">
                <a:solidFill>
                  <a:srgbClr val="000090"/>
                </a:solidFill>
              </a:rPr>
              <a:t>IoT</a:t>
            </a:r>
            <a:r>
              <a:rPr lang="ja-JP" altLang="en-US" sz="2000" b="1">
                <a:solidFill>
                  <a:srgbClr val="000090"/>
                </a:solidFill>
              </a:rPr>
              <a:t>・</a:t>
            </a:r>
            <a:r>
              <a:rPr lang="en-US" altLang="ja-JP" sz="2000" b="1" dirty="0">
                <a:solidFill>
                  <a:srgbClr val="000090"/>
                </a:solidFill>
              </a:rPr>
              <a:t>AI</a:t>
            </a:r>
            <a:r>
              <a:rPr lang="ja-JP" altLang="en-US" sz="2000" b="1" dirty="0">
                <a:solidFill>
                  <a:srgbClr val="000090"/>
                </a:solidFill>
              </a:rPr>
              <a:t>・ビッグデータ活用</a:t>
            </a:r>
            <a:endParaRPr lang="en-US" altLang="ja-JP" sz="2000" b="1" dirty="0">
              <a:solidFill>
                <a:srgbClr val="00009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0198" y="1351280"/>
            <a:ext cx="7938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プレス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4407" y="1351280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溶接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1140" y="1351280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塗装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77873" y="1351280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組立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56046" y="1351280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検査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7398" y="1378188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出荷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936996" y="1193800"/>
            <a:ext cx="0" cy="110744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257796" y="1193800"/>
            <a:ext cx="0" cy="110744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639556" y="1193800"/>
            <a:ext cx="0" cy="110744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967366" y="1193800"/>
            <a:ext cx="0" cy="110744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331956" y="1193800"/>
            <a:ext cx="0" cy="110744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二等辺三角形 16"/>
          <p:cNvSpPr>
            <a:spLocks noChangeAspect="1"/>
          </p:cNvSpPr>
          <p:nvPr/>
        </p:nvSpPr>
        <p:spPr>
          <a:xfrm rot="5400000">
            <a:off x="1727700" y="1390693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二等辺三角形 17"/>
          <p:cNvSpPr>
            <a:spLocks noChangeAspect="1"/>
          </p:cNvSpPr>
          <p:nvPr/>
        </p:nvSpPr>
        <p:spPr>
          <a:xfrm rot="5400000">
            <a:off x="3038340" y="1403901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二等辺三角形 18"/>
          <p:cNvSpPr>
            <a:spLocks noChangeAspect="1"/>
          </p:cNvSpPr>
          <p:nvPr/>
        </p:nvSpPr>
        <p:spPr>
          <a:xfrm rot="5400000">
            <a:off x="4414137" y="1390693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二等辺三角形 19"/>
          <p:cNvSpPr>
            <a:spLocks noChangeAspect="1"/>
          </p:cNvSpPr>
          <p:nvPr/>
        </p:nvSpPr>
        <p:spPr>
          <a:xfrm rot="5400000">
            <a:off x="5851609" y="1349807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7118596" y="1308116"/>
            <a:ext cx="558800" cy="50036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上矢印吹き出し 21"/>
          <p:cNvSpPr/>
          <p:nvPr/>
        </p:nvSpPr>
        <p:spPr>
          <a:xfrm>
            <a:off x="651179" y="1778000"/>
            <a:ext cx="1231843" cy="1280160"/>
          </a:xfrm>
          <a:prstGeom prst="upArrowCallout">
            <a:avLst>
              <a:gd name="adj1" fmla="val 19048"/>
              <a:gd name="adj2" fmla="val 25000"/>
              <a:gd name="adj3" fmla="val 20536"/>
              <a:gd name="adj4" fmla="val 70333"/>
            </a:avLst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工程管理</a:t>
            </a:r>
            <a:endParaRPr lang="en-US" altLang="ja-JP" sz="1600" dirty="0"/>
          </a:p>
          <a:p>
            <a:pPr algn="ctr"/>
            <a:r>
              <a:rPr lang="ja-JP" altLang="en-US" sz="1600" dirty="0"/>
              <a:t>品質管理</a:t>
            </a:r>
            <a:endParaRPr lang="en-US" altLang="ja-JP" sz="1600" dirty="0"/>
          </a:p>
          <a:p>
            <a:pPr algn="ctr"/>
            <a:r>
              <a:rPr lang="en-US" altLang="en-US" sz="1600" dirty="0">
                <a:solidFill>
                  <a:srgbClr val="FF0000"/>
                </a:solidFill>
              </a:rPr>
              <a:t>（独立）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4" name="上矢印吹き出し 23"/>
          <p:cNvSpPr/>
          <p:nvPr/>
        </p:nvSpPr>
        <p:spPr>
          <a:xfrm>
            <a:off x="1987798" y="1778000"/>
            <a:ext cx="1231843" cy="1280160"/>
          </a:xfrm>
          <a:prstGeom prst="upArrowCallout">
            <a:avLst>
              <a:gd name="adj1" fmla="val 19048"/>
              <a:gd name="adj2" fmla="val 25000"/>
              <a:gd name="adj3" fmla="val 20536"/>
              <a:gd name="adj4" fmla="val 70333"/>
            </a:avLst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工程管理</a:t>
            </a:r>
            <a:endParaRPr lang="en-US" altLang="ja-JP" sz="1600" dirty="0"/>
          </a:p>
          <a:p>
            <a:pPr algn="ctr"/>
            <a:r>
              <a:rPr lang="ja-JP" altLang="en-US" sz="1600" dirty="0"/>
              <a:t>品質管理</a:t>
            </a:r>
            <a:endParaRPr lang="en-US" altLang="ja-JP" sz="1600" dirty="0"/>
          </a:p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（独立）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5" name="上矢印吹き出し 24"/>
          <p:cNvSpPr/>
          <p:nvPr/>
        </p:nvSpPr>
        <p:spPr>
          <a:xfrm>
            <a:off x="3328084" y="1778000"/>
            <a:ext cx="1231843" cy="1280160"/>
          </a:xfrm>
          <a:prstGeom prst="upArrowCallout">
            <a:avLst>
              <a:gd name="adj1" fmla="val 19048"/>
              <a:gd name="adj2" fmla="val 25000"/>
              <a:gd name="adj3" fmla="val 20536"/>
              <a:gd name="adj4" fmla="val 70333"/>
            </a:avLst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工程管理</a:t>
            </a:r>
            <a:endParaRPr lang="en-US" altLang="ja-JP" sz="1600" dirty="0"/>
          </a:p>
          <a:p>
            <a:pPr algn="ctr"/>
            <a:r>
              <a:rPr lang="ja-JP" altLang="en-US" sz="1600" dirty="0"/>
              <a:t>品質管理</a:t>
            </a:r>
            <a:endParaRPr lang="en-US" altLang="ja-JP" sz="1600" dirty="0"/>
          </a:p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（独立）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6" name="上矢印吹き出し 25"/>
          <p:cNvSpPr/>
          <p:nvPr/>
        </p:nvSpPr>
        <p:spPr>
          <a:xfrm>
            <a:off x="4677715" y="1778000"/>
            <a:ext cx="1231843" cy="1280160"/>
          </a:xfrm>
          <a:prstGeom prst="upArrowCallout">
            <a:avLst>
              <a:gd name="adj1" fmla="val 19048"/>
              <a:gd name="adj2" fmla="val 25000"/>
              <a:gd name="adj3" fmla="val 20536"/>
              <a:gd name="adj4" fmla="val 70333"/>
            </a:avLst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工程管理</a:t>
            </a:r>
            <a:endParaRPr lang="en-US" altLang="ja-JP" sz="1600" dirty="0"/>
          </a:p>
          <a:p>
            <a:pPr algn="ctr"/>
            <a:r>
              <a:rPr lang="ja-JP" altLang="en-US" sz="1600" dirty="0"/>
              <a:t>品質管理</a:t>
            </a:r>
            <a:endParaRPr lang="en-US" altLang="ja-JP" sz="1600" dirty="0"/>
          </a:p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（独立）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7" name="上矢印吹き出し 26"/>
          <p:cNvSpPr/>
          <p:nvPr/>
        </p:nvSpPr>
        <p:spPr>
          <a:xfrm>
            <a:off x="6002483" y="1778000"/>
            <a:ext cx="1231843" cy="1280160"/>
          </a:xfrm>
          <a:prstGeom prst="upArrowCallout">
            <a:avLst>
              <a:gd name="adj1" fmla="val 19048"/>
              <a:gd name="adj2" fmla="val 25000"/>
              <a:gd name="adj3" fmla="val 20536"/>
              <a:gd name="adj4" fmla="val 70333"/>
            </a:avLst>
          </a:prstGeom>
          <a:solidFill>
            <a:srgbClr val="FFC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工程管理</a:t>
            </a:r>
            <a:endParaRPr lang="en-US" altLang="ja-JP" sz="1600" dirty="0"/>
          </a:p>
          <a:p>
            <a:pPr algn="ctr"/>
            <a:r>
              <a:rPr lang="ja-JP" altLang="en-US" sz="1600" dirty="0"/>
              <a:t>品質管理</a:t>
            </a:r>
            <a:endParaRPr lang="en-US" altLang="ja-JP" sz="1600" dirty="0"/>
          </a:p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（独立）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34349" y="5024120"/>
            <a:ext cx="6463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/>
              <a:t>生産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21082" y="5024120"/>
            <a:ext cx="59503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600" dirty="0"/>
              <a:t>販売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63377" y="5024120"/>
            <a:ext cx="95090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600" dirty="0"/>
              <a:t>サービス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72097" y="4895217"/>
            <a:ext cx="59503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600" dirty="0"/>
              <a:t>研究</a:t>
            </a:r>
            <a:endParaRPr lang="en-US" altLang="ja-JP" sz="1600" dirty="0"/>
          </a:p>
          <a:p>
            <a:r>
              <a:rPr lang="ja-JP" altLang="en-US" sz="1600" dirty="0"/>
              <a:t>開発</a:t>
            </a:r>
          </a:p>
        </p:txBody>
      </p:sp>
      <p:sp>
        <p:nvSpPr>
          <p:cNvPr id="32" name="二等辺三角形 31"/>
          <p:cNvSpPr>
            <a:spLocks noChangeAspect="1"/>
          </p:cNvSpPr>
          <p:nvPr/>
        </p:nvSpPr>
        <p:spPr>
          <a:xfrm rot="5400000">
            <a:off x="3335899" y="5037117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二等辺三角形 32"/>
          <p:cNvSpPr>
            <a:spLocks noChangeAspect="1"/>
          </p:cNvSpPr>
          <p:nvPr/>
        </p:nvSpPr>
        <p:spPr>
          <a:xfrm rot="5400000">
            <a:off x="4612308" y="5046711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二等辺三角形 33"/>
          <p:cNvSpPr>
            <a:spLocks noChangeAspect="1"/>
          </p:cNvSpPr>
          <p:nvPr/>
        </p:nvSpPr>
        <p:spPr>
          <a:xfrm rot="5400000">
            <a:off x="5908619" y="5046711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上カーブ矢印 34"/>
          <p:cNvSpPr/>
          <p:nvPr/>
        </p:nvSpPr>
        <p:spPr>
          <a:xfrm flipH="1" flipV="1">
            <a:off x="1497578" y="4368592"/>
            <a:ext cx="5435279" cy="644584"/>
          </a:xfrm>
          <a:prstGeom prst="curvedUpArrow">
            <a:avLst>
              <a:gd name="adj1" fmla="val 47252"/>
              <a:gd name="adj2" fmla="val 83272"/>
              <a:gd name="adj3" fmla="val 3050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000371" y="3197227"/>
            <a:ext cx="7132270" cy="6572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従来：データや作業は各工程内で独立、完結し、閉じている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83678" y="5527677"/>
            <a:ext cx="8452818" cy="873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生産工程内だけでなく、企画・販売・サービスも連携した循環型バリューチェーン実現</a:t>
            </a:r>
            <a:endParaRPr lang="en-US" altLang="ja-JP" dirty="0"/>
          </a:p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これまでの物理限界を越えた連携、データ・知識循環と全体の最適化へ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20125" y="5049103"/>
            <a:ext cx="59503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600" dirty="0"/>
              <a:t>企画</a:t>
            </a:r>
          </a:p>
        </p:txBody>
      </p:sp>
      <p:sp>
        <p:nvSpPr>
          <p:cNvPr id="39" name="二等辺三角形 38"/>
          <p:cNvSpPr>
            <a:spLocks noChangeAspect="1"/>
          </p:cNvSpPr>
          <p:nvPr/>
        </p:nvSpPr>
        <p:spPr>
          <a:xfrm rot="5400000">
            <a:off x="2097649" y="5076570"/>
            <a:ext cx="398272" cy="343338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602978" y="4069656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IoT</a:t>
            </a:r>
            <a:r>
              <a:rPr lang="ja-JP" altLang="en-US"/>
              <a:t>・</a:t>
            </a:r>
            <a:r>
              <a:rPr lang="en-US" altLang="ja-JP" dirty="0"/>
              <a:t>AI</a:t>
            </a:r>
            <a:r>
              <a:rPr lang="ja-JP" altLang="en-US" dirty="0"/>
              <a:t>・ビッグデータによる</a:t>
            </a:r>
            <a:endParaRPr lang="en-US" altLang="ja-JP" dirty="0"/>
          </a:p>
          <a:p>
            <a:r>
              <a:rPr lang="ja-JP" altLang="en-US" dirty="0"/>
              <a:t>デマンドサイド、結果</a:t>
            </a:r>
            <a:endParaRPr lang="en-US" altLang="ja-JP" dirty="0"/>
          </a:p>
          <a:p>
            <a:r>
              <a:rPr lang="ja-JP" altLang="en-US" dirty="0"/>
              <a:t>　　からのフィードバック</a:t>
            </a:r>
          </a:p>
        </p:txBody>
      </p:sp>
    </p:spTree>
    <p:extLst>
      <p:ext uri="{BB962C8B-B14F-4D97-AF65-F5344CB8AC3E}">
        <p14:creationId xmlns:p14="http://schemas.microsoft.com/office/powerpoint/2010/main" val="390906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矢印: 下カーブ 6">
            <a:extLst>
              <a:ext uri="{FF2B5EF4-FFF2-40B4-BE49-F238E27FC236}">
                <a16:creationId xmlns:a16="http://schemas.microsoft.com/office/drawing/2014/main" id="{AFD6E779-F1A1-4755-9E20-FBED750857CB}"/>
              </a:ext>
            </a:extLst>
          </p:cNvPr>
          <p:cNvSpPr/>
          <p:nvPr/>
        </p:nvSpPr>
        <p:spPr bwMode="auto">
          <a:xfrm>
            <a:off x="2660568" y="3082153"/>
            <a:ext cx="3441022" cy="383774"/>
          </a:xfrm>
          <a:prstGeom prst="curvedDownArrow">
            <a:avLst>
              <a:gd name="adj1" fmla="val 52776"/>
              <a:gd name="adj2" fmla="val 151331"/>
              <a:gd name="adj3" fmla="val 25000"/>
            </a:avLst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215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4180" y="959744"/>
            <a:ext cx="8318166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46" dirty="0">
                <a:latin typeface="+mj-lt"/>
                <a:ea typeface="Meiryo UI" panose="020B0604030504040204" pitchFamily="50" charset="-128"/>
              </a:rPr>
              <a:t>＜</a:t>
            </a:r>
            <a:r>
              <a:rPr lang="en-US" altLang="ja-JP" sz="1846" dirty="0">
                <a:latin typeface="+mj-lt"/>
                <a:ea typeface="Meiryo UI" panose="020B0604030504040204" pitchFamily="50" charset="-128"/>
              </a:rPr>
              <a:t>PDEM</a:t>
            </a:r>
            <a:r>
              <a:rPr lang="ja-JP" altLang="en-US" sz="1846">
                <a:latin typeface="+mj-lt"/>
                <a:ea typeface="Meiryo UI" panose="020B0604030504040204" pitchFamily="50" charset="-128"/>
              </a:rPr>
              <a:t>スパイラル＞</a:t>
            </a:r>
            <a:r>
              <a:rPr lang="en-US" altLang="ja-JP" sz="1846" dirty="0">
                <a:latin typeface="+mj-lt"/>
                <a:ea typeface="Meiryo UI" panose="020B0604030504040204" pitchFamily="50" charset="-128"/>
              </a:rPr>
              <a:t/>
            </a:r>
            <a:br>
              <a:rPr lang="en-US" altLang="ja-JP" sz="1846" dirty="0">
                <a:latin typeface="+mj-lt"/>
                <a:ea typeface="Meiryo UI" panose="020B0604030504040204" pitchFamily="50" charset="-128"/>
              </a:rPr>
            </a:br>
            <a:r>
              <a:rPr lang="ja-JP" altLang="en-US" sz="1846">
                <a:latin typeface="+mj-lt"/>
                <a:ea typeface="Meiryo UI" panose="020B0604030504040204" pitchFamily="50" charset="-128"/>
              </a:rPr>
              <a:t>既存の評価指標だけにとらわれない</a:t>
            </a:r>
            <a:endParaRPr lang="en-US" altLang="ja-JP" sz="1846" dirty="0">
              <a:latin typeface="+mj-lt"/>
              <a:ea typeface="Meiryo UI" panose="020B0604030504040204" pitchFamily="50" charset="-128"/>
            </a:endParaRPr>
          </a:p>
          <a:p>
            <a:r>
              <a:rPr lang="ja-JP" altLang="en-US" sz="1846">
                <a:latin typeface="+mj-lt"/>
                <a:ea typeface="Meiryo UI" panose="020B0604030504040204" pitchFamily="50" charset="-128"/>
              </a:rPr>
              <a:t>新たな価値評価探索</a:t>
            </a:r>
            <a:endParaRPr lang="ja-JP" altLang="en-US" sz="1846" dirty="0">
              <a:latin typeface="+mj-lt"/>
              <a:ea typeface="Meiryo UI" panose="020B0604030504040204" pitchFamily="50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74C29711-20A2-453B-8B51-5AF1E47D471A}"/>
              </a:ext>
            </a:extLst>
          </p:cNvPr>
          <p:cNvCxnSpPr>
            <a:cxnSpLocks/>
          </p:cNvCxnSpPr>
          <p:nvPr/>
        </p:nvCxnSpPr>
        <p:spPr>
          <a:xfrm flipV="1">
            <a:off x="979481" y="3781411"/>
            <a:ext cx="1557314" cy="1837214"/>
          </a:xfrm>
          <a:prstGeom prst="straightConnector1">
            <a:avLst/>
          </a:prstGeom>
          <a:noFill/>
          <a:ln w="25400" cap="flat" cmpd="sng" algn="ctr">
            <a:solidFill>
              <a:srgbClr val="333399">
                <a:lumMod val="60000"/>
                <a:lumOff val="40000"/>
              </a:srgbClr>
            </a:solidFill>
            <a:prstDash val="sysDash"/>
            <a:tailEnd type="triangle"/>
          </a:ln>
          <a:effectLst/>
        </p:spPr>
      </p:cxnSp>
      <p:sp>
        <p:nvSpPr>
          <p:cNvPr id="36" name="右カーブ矢印 4">
            <a:extLst>
              <a:ext uri="{FF2B5EF4-FFF2-40B4-BE49-F238E27FC236}">
                <a16:creationId xmlns:a16="http://schemas.microsoft.com/office/drawing/2014/main" id="{DF5558F5-A84B-4517-96F5-F7A51630F4D5}"/>
              </a:ext>
            </a:extLst>
          </p:cNvPr>
          <p:cNvSpPr/>
          <p:nvPr/>
        </p:nvSpPr>
        <p:spPr bwMode="auto">
          <a:xfrm flipV="1">
            <a:off x="1351789" y="3401314"/>
            <a:ext cx="1078405" cy="3052041"/>
          </a:xfrm>
          <a:prstGeom prst="curvedRightArrow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 cap="flat" cmpd="sng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6881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/>
            <a:endParaRPr lang="ja-JP" altLang="en-US" sz="10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右カーブ矢印 5">
            <a:extLst>
              <a:ext uri="{FF2B5EF4-FFF2-40B4-BE49-F238E27FC236}">
                <a16:creationId xmlns:a16="http://schemas.microsoft.com/office/drawing/2014/main" id="{95C1CCE1-36CF-4C8F-A7B9-3F11994462A7}"/>
              </a:ext>
            </a:extLst>
          </p:cNvPr>
          <p:cNvSpPr/>
          <p:nvPr/>
        </p:nvSpPr>
        <p:spPr bwMode="auto">
          <a:xfrm flipH="1">
            <a:off x="2767358" y="5848342"/>
            <a:ext cx="428206" cy="521648"/>
          </a:xfrm>
          <a:prstGeom prst="curvedRightArrow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 cap="flat" cmpd="sng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6881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/>
            <a:endParaRPr lang="ja-JP" altLang="en-US" sz="10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2">
            <a:extLst>
              <a:ext uri="{FF2B5EF4-FFF2-40B4-BE49-F238E27FC236}">
                <a16:creationId xmlns:a16="http://schemas.microsoft.com/office/drawing/2014/main" id="{C37504A2-155C-4C31-A91C-39E4CB37DCC6}"/>
              </a:ext>
            </a:extLst>
          </p:cNvPr>
          <p:cNvSpPr txBox="1"/>
          <p:nvPr/>
        </p:nvSpPr>
        <p:spPr>
          <a:xfrm>
            <a:off x="2410414" y="5553109"/>
            <a:ext cx="457176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0" lang="en-US" altLang="ja-JP" sz="1292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13">
            <a:extLst>
              <a:ext uri="{FF2B5EF4-FFF2-40B4-BE49-F238E27FC236}">
                <a16:creationId xmlns:a16="http://schemas.microsoft.com/office/drawing/2014/main" id="{A3B9F325-6D1A-4FDB-A6EF-EF0FAA636FB3}"/>
              </a:ext>
            </a:extLst>
          </p:cNvPr>
          <p:cNvSpPr txBox="1"/>
          <p:nvPr/>
        </p:nvSpPr>
        <p:spPr>
          <a:xfrm>
            <a:off x="2412745" y="6126986"/>
            <a:ext cx="476412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14">
            <a:extLst>
              <a:ext uri="{FF2B5EF4-FFF2-40B4-BE49-F238E27FC236}">
                <a16:creationId xmlns:a16="http://schemas.microsoft.com/office/drawing/2014/main" id="{03B43BCF-BBBF-4AC0-A014-D0873388D9C0}"/>
              </a:ext>
            </a:extLst>
          </p:cNvPr>
          <p:cNvSpPr txBox="1"/>
          <p:nvPr/>
        </p:nvSpPr>
        <p:spPr>
          <a:xfrm>
            <a:off x="2380022" y="3481115"/>
            <a:ext cx="537327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右カーブ矢印 13">
            <a:extLst>
              <a:ext uri="{FF2B5EF4-FFF2-40B4-BE49-F238E27FC236}">
                <a16:creationId xmlns:a16="http://schemas.microsoft.com/office/drawing/2014/main" id="{5FBBAC72-08FF-4183-B18E-891128FD7056}"/>
              </a:ext>
            </a:extLst>
          </p:cNvPr>
          <p:cNvSpPr/>
          <p:nvPr/>
        </p:nvSpPr>
        <p:spPr bwMode="auto">
          <a:xfrm flipH="1">
            <a:off x="4535405" y="3645539"/>
            <a:ext cx="383535" cy="631243"/>
          </a:xfrm>
          <a:prstGeom prst="curvedRightArrow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 cap="flat" cmpd="sng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6881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/>
            <a:endParaRPr lang="ja-JP" altLang="en-US" sz="10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24">
            <a:extLst>
              <a:ext uri="{FF2B5EF4-FFF2-40B4-BE49-F238E27FC236}">
                <a16:creationId xmlns:a16="http://schemas.microsoft.com/office/drawing/2014/main" id="{D284C037-BC61-4A60-8595-A6CC46134ABA}"/>
              </a:ext>
            </a:extLst>
          </p:cNvPr>
          <p:cNvSpPr txBox="1"/>
          <p:nvPr/>
        </p:nvSpPr>
        <p:spPr>
          <a:xfrm>
            <a:off x="4128532" y="3514061"/>
            <a:ext cx="463240" cy="6605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25">
            <a:extLst>
              <a:ext uri="{FF2B5EF4-FFF2-40B4-BE49-F238E27FC236}">
                <a16:creationId xmlns:a16="http://schemas.microsoft.com/office/drawing/2014/main" id="{D99B6C77-A3F3-4ABA-BF77-CDD782BE3B9D}"/>
              </a:ext>
            </a:extLst>
          </p:cNvPr>
          <p:cNvSpPr txBox="1"/>
          <p:nvPr/>
        </p:nvSpPr>
        <p:spPr>
          <a:xfrm>
            <a:off x="4875826" y="3748081"/>
            <a:ext cx="514885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26">
            <a:extLst>
              <a:ext uri="{FF2B5EF4-FFF2-40B4-BE49-F238E27FC236}">
                <a16:creationId xmlns:a16="http://schemas.microsoft.com/office/drawing/2014/main" id="{573D3B51-5C2A-49DB-8787-FA7868AB14D9}"/>
              </a:ext>
            </a:extLst>
          </p:cNvPr>
          <p:cNvSpPr txBox="1"/>
          <p:nvPr/>
        </p:nvSpPr>
        <p:spPr>
          <a:xfrm>
            <a:off x="4126851" y="4028296"/>
            <a:ext cx="476412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27">
            <a:extLst>
              <a:ext uri="{FF2B5EF4-FFF2-40B4-BE49-F238E27FC236}">
                <a16:creationId xmlns:a16="http://schemas.microsoft.com/office/drawing/2014/main" id="{BF4B9C44-2579-4B6B-B2C6-F5296AB5D4C3}"/>
              </a:ext>
            </a:extLst>
          </p:cNvPr>
          <p:cNvSpPr txBox="1"/>
          <p:nvPr/>
        </p:nvSpPr>
        <p:spPr>
          <a:xfrm>
            <a:off x="4125599" y="1390443"/>
            <a:ext cx="537327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0" lang="en-US" altLang="ja-JP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右カーブ矢印 4">
            <a:extLst>
              <a:ext uri="{FF2B5EF4-FFF2-40B4-BE49-F238E27FC236}">
                <a16:creationId xmlns:a16="http://schemas.microsoft.com/office/drawing/2014/main" id="{BEFB24C1-DA36-4EDD-8F0E-A84B2709B597}"/>
              </a:ext>
            </a:extLst>
          </p:cNvPr>
          <p:cNvSpPr/>
          <p:nvPr/>
        </p:nvSpPr>
        <p:spPr bwMode="auto">
          <a:xfrm flipV="1">
            <a:off x="3098225" y="1315126"/>
            <a:ext cx="1044069" cy="3026400"/>
          </a:xfrm>
          <a:prstGeom prst="curvedRightArrow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 cap="flat" cmpd="sng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6881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/>
            <a:endParaRPr lang="ja-JP" altLang="en-US" sz="10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0E424E1-0AC3-48E9-BA90-1833CBCC27CB}"/>
              </a:ext>
            </a:extLst>
          </p:cNvPr>
          <p:cNvSpPr txBox="1"/>
          <p:nvPr/>
        </p:nvSpPr>
        <p:spPr>
          <a:xfrm>
            <a:off x="2352516" y="5810999"/>
            <a:ext cx="73406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292" kern="0" dirty="0">
                <a:solidFill>
                  <a:srgbClr val="000000"/>
                </a:solidFill>
              </a:rPr>
              <a:t>計画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92D5147-4659-47DB-8B9F-212F258C3102}"/>
              </a:ext>
            </a:extLst>
          </p:cNvPr>
          <p:cNvSpPr txBox="1"/>
          <p:nvPr/>
        </p:nvSpPr>
        <p:spPr>
          <a:xfrm>
            <a:off x="3190545" y="6169251"/>
            <a:ext cx="73406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292" kern="0" dirty="0">
                <a:solidFill>
                  <a:srgbClr val="000000"/>
                </a:solidFill>
              </a:rPr>
              <a:t>実行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4E65D9D-7C00-49FB-A82D-5E62E5F39137}"/>
              </a:ext>
            </a:extLst>
          </p:cNvPr>
          <p:cNvSpPr txBox="1"/>
          <p:nvPr/>
        </p:nvSpPr>
        <p:spPr>
          <a:xfrm>
            <a:off x="3168213" y="6365686"/>
            <a:ext cx="113939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108" kern="0" dirty="0">
                <a:solidFill>
                  <a:srgbClr val="000000"/>
                </a:solidFill>
              </a:rPr>
              <a:t>タッチラリーなど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3EE360F-A258-4C41-8BC0-D7D084C1EED3}"/>
              </a:ext>
            </a:extLst>
          </p:cNvPr>
          <p:cNvSpPr txBox="1"/>
          <p:nvPr/>
        </p:nvSpPr>
        <p:spPr>
          <a:xfrm>
            <a:off x="2387143" y="6401876"/>
            <a:ext cx="73406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292" kern="0" dirty="0">
                <a:solidFill>
                  <a:srgbClr val="000000"/>
                </a:solidFill>
              </a:rPr>
              <a:t>評価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4BD86AC-B247-44B1-8B35-3790E207BD5E}"/>
              </a:ext>
            </a:extLst>
          </p:cNvPr>
          <p:cNvSpPr txBox="1"/>
          <p:nvPr/>
        </p:nvSpPr>
        <p:spPr>
          <a:xfrm>
            <a:off x="459427" y="4093692"/>
            <a:ext cx="2052039" cy="31963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477" kern="0" dirty="0">
                <a:solidFill>
                  <a:srgbClr val="000000"/>
                </a:solidFill>
              </a:rPr>
              <a:t>データによるモデリング</a:t>
            </a:r>
            <a:endParaRPr kumimoji="0" lang="en-US" altLang="ja-JP" sz="1477" kern="0" dirty="0">
              <a:solidFill>
                <a:srgbClr val="00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ABB9CE2-25E7-4315-A0AF-DBF0D999F21D}"/>
              </a:ext>
            </a:extLst>
          </p:cNvPr>
          <p:cNvSpPr txBox="1"/>
          <p:nvPr/>
        </p:nvSpPr>
        <p:spPr>
          <a:xfrm>
            <a:off x="603657" y="5519798"/>
            <a:ext cx="601314" cy="6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</a:rPr>
              <a:t>M</a:t>
            </a:r>
            <a:r>
              <a:rPr kumimoji="0" lang="en-US" altLang="ja-JP" sz="1292" kern="0" dirty="0">
                <a:solidFill>
                  <a:srgbClr val="000000"/>
                </a:solidFill>
              </a:rPr>
              <a:t>0</a:t>
            </a:r>
            <a:endParaRPr kumimoji="0" lang="en-US" altLang="ja-JP" sz="1477" kern="0" dirty="0">
              <a:solidFill>
                <a:srgbClr val="000000"/>
              </a:solidFill>
            </a:endParaRPr>
          </a:p>
          <a:p>
            <a:pPr defTabSz="844083">
              <a:defRPr/>
            </a:pPr>
            <a:r>
              <a:rPr kumimoji="0" lang="ja-JP" altLang="en-US" sz="1292" kern="0" dirty="0">
                <a:solidFill>
                  <a:srgbClr val="000000"/>
                </a:solidFill>
              </a:rPr>
              <a:t>仮説</a:t>
            </a:r>
            <a:endParaRPr kumimoji="0" lang="en-US" altLang="ja-JP" sz="1292" kern="0" dirty="0">
              <a:solidFill>
                <a:srgbClr val="000000"/>
              </a:solidFill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022DA64-81D2-4F84-89D8-B306D5C801D0}"/>
              </a:ext>
            </a:extLst>
          </p:cNvPr>
          <p:cNvCxnSpPr>
            <a:cxnSpLocks/>
          </p:cNvCxnSpPr>
          <p:nvPr/>
        </p:nvCxnSpPr>
        <p:spPr>
          <a:xfrm flipV="1">
            <a:off x="2810890" y="1709835"/>
            <a:ext cx="1496714" cy="1842097"/>
          </a:xfrm>
          <a:prstGeom prst="straightConnector1">
            <a:avLst/>
          </a:prstGeom>
          <a:noFill/>
          <a:ln w="25400" cap="flat" cmpd="sng" algn="ctr">
            <a:solidFill>
              <a:srgbClr val="333399">
                <a:lumMod val="60000"/>
                <a:lumOff val="40000"/>
              </a:srgbClr>
            </a:solidFill>
            <a:prstDash val="sysDash"/>
            <a:tailEnd type="triangle"/>
          </a:ln>
          <a:effectLst/>
        </p:spPr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0A752B9-0403-42D0-B121-ED7D4FA45105}"/>
              </a:ext>
            </a:extLst>
          </p:cNvPr>
          <p:cNvSpPr txBox="1"/>
          <p:nvPr/>
        </p:nvSpPr>
        <p:spPr>
          <a:xfrm>
            <a:off x="3481663" y="2133713"/>
            <a:ext cx="1321263" cy="348109"/>
          </a:xfrm>
          <a:prstGeom prst="rect">
            <a:avLst/>
          </a:prstGeom>
          <a:solidFill>
            <a:srgbClr val="FFFFFF"/>
          </a:solidFill>
          <a:ln>
            <a:solidFill>
              <a:srgbClr val="333399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kumimoji="0" lang="ja-JP" altLang="en-US" sz="1662" kern="0" dirty="0">
                <a:solidFill>
                  <a:srgbClr val="333399">
                    <a:lumMod val="60000"/>
                    <a:lumOff val="40000"/>
                  </a:srgbClr>
                </a:solidFill>
              </a:rPr>
              <a:t>リモデリング</a:t>
            </a:r>
          </a:p>
        </p:txBody>
      </p:sp>
      <p:sp>
        <p:nvSpPr>
          <p:cNvPr id="63" name="矢印: 右 59">
            <a:extLst>
              <a:ext uri="{FF2B5EF4-FFF2-40B4-BE49-F238E27FC236}">
                <a16:creationId xmlns:a16="http://schemas.microsoft.com/office/drawing/2014/main" id="{ED8C5C7E-10BE-4199-88DC-B02DBE5E2980}"/>
              </a:ext>
            </a:extLst>
          </p:cNvPr>
          <p:cNvSpPr/>
          <p:nvPr/>
        </p:nvSpPr>
        <p:spPr>
          <a:xfrm>
            <a:off x="1083622" y="5622276"/>
            <a:ext cx="1326795" cy="260474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kumimoji="0" lang="ja-JP" altLang="en-US" sz="1662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矢印: 右 60">
            <a:extLst>
              <a:ext uri="{FF2B5EF4-FFF2-40B4-BE49-F238E27FC236}">
                <a16:creationId xmlns:a16="http://schemas.microsoft.com/office/drawing/2014/main" id="{C640F81D-135F-4D94-AD3E-18EF85654244}"/>
              </a:ext>
            </a:extLst>
          </p:cNvPr>
          <p:cNvSpPr/>
          <p:nvPr/>
        </p:nvSpPr>
        <p:spPr>
          <a:xfrm>
            <a:off x="2847587" y="3520936"/>
            <a:ext cx="1326795" cy="260474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kumimoji="0" lang="ja-JP" altLang="en-US" sz="1662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吹き出し: 四角形 63">
            <a:extLst>
              <a:ext uri="{FF2B5EF4-FFF2-40B4-BE49-F238E27FC236}">
                <a16:creationId xmlns:a16="http://schemas.microsoft.com/office/drawing/2014/main" id="{B8B89182-AC23-421A-871D-6A124B846D6E}"/>
              </a:ext>
            </a:extLst>
          </p:cNvPr>
          <p:cNvSpPr/>
          <p:nvPr/>
        </p:nvSpPr>
        <p:spPr>
          <a:xfrm>
            <a:off x="208848" y="2215654"/>
            <a:ext cx="2827026" cy="830454"/>
          </a:xfrm>
          <a:prstGeom prst="wedgeRectCallout">
            <a:avLst>
              <a:gd name="adj1" fmla="val 33485"/>
              <a:gd name="adj2" fmla="val 100623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844083">
              <a:defRPr/>
            </a:pPr>
            <a:r>
              <a:rPr kumimoji="0" lang="en-US" altLang="ja-JP" sz="1108" kern="0" dirty="0"/>
              <a:t>MODELING</a:t>
            </a:r>
          </a:p>
          <a:p>
            <a:pPr defTabSz="844083">
              <a:defRPr/>
            </a:pPr>
            <a:r>
              <a:rPr kumimoji="0" lang="ja-JP" altLang="en-US" sz="1108" kern="0" dirty="0"/>
              <a:t>・</a:t>
            </a:r>
            <a:r>
              <a:rPr kumimoji="0" lang="en-US" altLang="ja-JP" sz="1108" kern="0" dirty="0"/>
              <a:t>D</a:t>
            </a:r>
            <a:r>
              <a:rPr kumimoji="0" lang="ja-JP" altLang="en-US" sz="1108" kern="0" dirty="0"/>
              <a:t>の主体も含んだ上位のマネージャー視座</a:t>
            </a:r>
            <a:endParaRPr kumimoji="0" lang="en-US" altLang="ja-JP" sz="1108" kern="0" dirty="0"/>
          </a:p>
          <a:p>
            <a:pPr defTabSz="844083">
              <a:defRPr/>
            </a:pPr>
            <a:r>
              <a:rPr kumimoji="0" lang="ja-JP" altLang="en-US" sz="1108" kern="0" dirty="0"/>
              <a:t>・気づいていなかった新たな</a:t>
            </a:r>
            <a:r>
              <a:rPr kumimoji="0" lang="en-US" altLang="ja-JP" sz="1108" kern="0" dirty="0"/>
              <a:t>KPI</a:t>
            </a:r>
          </a:p>
          <a:p>
            <a:pPr defTabSz="844083">
              <a:defRPr/>
            </a:pPr>
            <a:r>
              <a:rPr kumimoji="0" lang="en-US" altLang="ja-JP" sz="1108" kern="0" dirty="0"/>
              <a:t>	</a:t>
            </a:r>
            <a:r>
              <a:rPr kumimoji="0" lang="ja-JP" altLang="en-US" sz="1108" kern="0" dirty="0"/>
              <a:t>＝新しいものさしの獲得</a:t>
            </a:r>
          </a:p>
        </p:txBody>
      </p:sp>
      <p:sp>
        <p:nvSpPr>
          <p:cNvPr id="66" name="吹き出し: 四角形 64">
            <a:extLst>
              <a:ext uri="{FF2B5EF4-FFF2-40B4-BE49-F238E27FC236}">
                <a16:creationId xmlns:a16="http://schemas.microsoft.com/office/drawing/2014/main" id="{8F14BA2F-C771-4F40-9982-F1885EA3132E}"/>
              </a:ext>
            </a:extLst>
          </p:cNvPr>
          <p:cNvSpPr/>
          <p:nvPr/>
        </p:nvSpPr>
        <p:spPr>
          <a:xfrm>
            <a:off x="1979712" y="4582908"/>
            <a:ext cx="2195164" cy="830454"/>
          </a:xfrm>
          <a:prstGeom prst="wedgeRectCallout">
            <a:avLst>
              <a:gd name="adj1" fmla="val -20985"/>
              <a:gd name="adj2" fmla="val 65019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844083">
              <a:defRPr/>
            </a:pPr>
            <a:r>
              <a:rPr kumimoji="0" lang="en-US" altLang="ja-JP" sz="1108" kern="0" dirty="0"/>
              <a:t>PLAN</a:t>
            </a:r>
          </a:p>
          <a:p>
            <a:pPr defTabSz="844083">
              <a:defRPr/>
            </a:pPr>
            <a:r>
              <a:rPr kumimoji="0" lang="ja-JP" altLang="en-US" sz="1108" kern="0" dirty="0"/>
              <a:t>・評価基準</a:t>
            </a:r>
            <a:r>
              <a:rPr kumimoji="0" lang="en-US" altLang="ja-JP" sz="1108" kern="0" dirty="0"/>
              <a:t>(KPI)</a:t>
            </a:r>
            <a:r>
              <a:rPr kumimoji="0" lang="ja-JP" altLang="en-US" sz="1108" kern="0" dirty="0"/>
              <a:t>を定める</a:t>
            </a:r>
          </a:p>
          <a:p>
            <a:pPr defTabSz="844083">
              <a:defRPr/>
            </a:pPr>
            <a:r>
              <a:rPr kumimoji="0" lang="ja-JP" altLang="en-US" sz="1108" kern="0" dirty="0"/>
              <a:t>　＝暗黙の了解の明示化</a:t>
            </a:r>
          </a:p>
          <a:p>
            <a:pPr defTabSz="844083">
              <a:defRPr/>
            </a:pPr>
            <a:r>
              <a:rPr kumimoji="0" lang="ja-JP" altLang="en-US" sz="1108" kern="0" dirty="0"/>
              <a:t>・</a:t>
            </a:r>
            <a:r>
              <a:rPr kumimoji="0" lang="en-US" altLang="ja-JP" sz="1108" kern="0" dirty="0"/>
              <a:t>KPI</a:t>
            </a:r>
            <a:r>
              <a:rPr kumimoji="0" lang="ja-JP" altLang="en-US" sz="1108" kern="0" dirty="0"/>
              <a:t>が評価できるデータを定める</a:t>
            </a:r>
          </a:p>
        </p:txBody>
      </p:sp>
      <p:sp>
        <p:nvSpPr>
          <p:cNvPr id="67" name="矢印: 右 65">
            <a:extLst>
              <a:ext uri="{FF2B5EF4-FFF2-40B4-BE49-F238E27FC236}">
                <a16:creationId xmlns:a16="http://schemas.microsoft.com/office/drawing/2014/main" id="{9E49AD6F-3011-45DF-B69C-87DCCCD103D0}"/>
              </a:ext>
            </a:extLst>
          </p:cNvPr>
          <p:cNvSpPr/>
          <p:nvPr/>
        </p:nvSpPr>
        <p:spPr>
          <a:xfrm>
            <a:off x="4620750" y="1425661"/>
            <a:ext cx="1326795" cy="260474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kumimoji="0" lang="ja-JP" altLang="en-US" sz="1662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9A0EB3F-1FBB-4D42-AF2D-F24DF255386A}"/>
              </a:ext>
            </a:extLst>
          </p:cNvPr>
          <p:cNvSpPr txBox="1"/>
          <p:nvPr/>
        </p:nvSpPr>
        <p:spPr>
          <a:xfrm>
            <a:off x="3531196" y="2759722"/>
            <a:ext cx="177196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2" dirty="0">
                <a:solidFill>
                  <a:srgbClr val="FF0000"/>
                </a:solidFill>
              </a:rPr>
              <a:t>水平方向の展開</a:t>
            </a:r>
          </a:p>
        </p:txBody>
      </p:sp>
      <p:sp>
        <p:nvSpPr>
          <p:cNvPr id="72" name="テキスト ボックス 14">
            <a:extLst>
              <a:ext uri="{FF2B5EF4-FFF2-40B4-BE49-F238E27FC236}">
                <a16:creationId xmlns:a16="http://schemas.microsoft.com/office/drawing/2014/main" id="{03B43BCF-BBBF-4AC0-A014-D0873388D9C0}"/>
              </a:ext>
            </a:extLst>
          </p:cNvPr>
          <p:cNvSpPr txBox="1"/>
          <p:nvPr/>
        </p:nvSpPr>
        <p:spPr>
          <a:xfrm>
            <a:off x="5549948" y="3508840"/>
            <a:ext cx="611065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M’</a:t>
            </a:r>
            <a:r>
              <a:rPr kumimoji="0" lang="en-US" altLang="ja-JP" sz="1477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0" lang="ja-JP" altLang="en-US" sz="2215" kern="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矢印: 右 60">
            <a:extLst>
              <a:ext uri="{FF2B5EF4-FFF2-40B4-BE49-F238E27FC236}">
                <a16:creationId xmlns:a16="http://schemas.microsoft.com/office/drawing/2014/main" id="{C640F81D-135F-4D94-AD3E-18EF85654244}"/>
              </a:ext>
            </a:extLst>
          </p:cNvPr>
          <p:cNvSpPr/>
          <p:nvPr/>
        </p:nvSpPr>
        <p:spPr>
          <a:xfrm>
            <a:off x="6101592" y="3548660"/>
            <a:ext cx="729543" cy="260474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kumimoji="0" lang="ja-JP" altLang="en-US" sz="1662" kern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9A0EB3F-1FBB-4D42-AF2D-F24DF255386A}"/>
              </a:ext>
            </a:extLst>
          </p:cNvPr>
          <p:cNvSpPr txBox="1"/>
          <p:nvPr/>
        </p:nvSpPr>
        <p:spPr>
          <a:xfrm>
            <a:off x="6831133" y="3429003"/>
            <a:ext cx="186194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展開先領域で新たな</a:t>
            </a:r>
            <a:r>
              <a:rPr lang="en-US" altLang="ja-JP" sz="147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PDEM</a:t>
            </a:r>
            <a:r>
              <a:rPr lang="ja-JP" altLang="en-US" sz="147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スパイラル</a:t>
            </a:r>
          </a:p>
        </p:txBody>
      </p:sp>
      <p:sp>
        <p:nvSpPr>
          <p:cNvPr id="41" name="線吹き出し 1 (枠付き) 40"/>
          <p:cNvSpPr/>
          <p:nvPr/>
        </p:nvSpPr>
        <p:spPr bwMode="auto">
          <a:xfrm>
            <a:off x="4671514" y="4489879"/>
            <a:ext cx="4340430" cy="1010208"/>
          </a:xfrm>
          <a:prstGeom prst="borderCallout1">
            <a:avLst>
              <a:gd name="adj1" fmla="val 18881"/>
              <a:gd name="adj2" fmla="val -1526"/>
              <a:gd name="adj3" fmla="val -11884"/>
              <a:gd name="adj4" fmla="val -645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PDEM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スパイラルでは</a:t>
            </a:r>
            <a:r>
              <a:rPr lang="en-US" altLang="ja-JP" sz="1477" u="sng" dirty="0">
                <a:solidFill>
                  <a:srgbClr val="C00000"/>
                </a:solidFill>
                <a:latin typeface="ＭＳ Ｐゴシック" charset="-128"/>
                <a:ea typeface="ＭＳ Ｐゴシック" charset="-128"/>
              </a:rPr>
              <a:t>Evaluation</a:t>
            </a:r>
            <a:r>
              <a:rPr lang="ja-JP" altLang="en-US" sz="1477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も多様な視座からのリフレクション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によって現時点のモデルの評価（</a:t>
            </a:r>
            <a:r>
              <a:rPr lang="en-US" altLang="ja-JP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</a:t>
            </a:r>
            <a:r>
              <a:rPr lang="en-US" altLang="ja-JP" sz="923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2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における</a:t>
            </a:r>
            <a:r>
              <a:rPr lang="en-US" altLang="ja-JP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M</a:t>
            </a:r>
            <a:r>
              <a:rPr lang="en-US" altLang="ja-JP" sz="969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1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の評価）を越え、自己拡張する可能性がある。</a:t>
            </a:r>
          </a:p>
        </p:txBody>
      </p:sp>
      <p:sp>
        <p:nvSpPr>
          <p:cNvPr id="3" name="二等辺三角形 2"/>
          <p:cNvSpPr/>
          <p:nvPr/>
        </p:nvSpPr>
        <p:spPr bwMode="auto">
          <a:xfrm>
            <a:off x="5645290" y="5625948"/>
            <a:ext cx="2392881" cy="389567"/>
          </a:xfrm>
          <a:prstGeom prst="triangle">
            <a:avLst/>
          </a:prstGeom>
          <a:gradFill flip="none" rotWithShape="1">
            <a:gsLst>
              <a:gs pos="50000">
                <a:srgbClr val="7DE3C9"/>
              </a:gs>
              <a:gs pos="0">
                <a:schemeClr val="accent1"/>
              </a:gs>
              <a:gs pos="100000">
                <a:srgbClr val="F9F9F9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662" b="1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981475" y="6139270"/>
            <a:ext cx="3926998" cy="5352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1477" dirty="0"/>
              <a:t>従来の</a:t>
            </a:r>
            <a:r>
              <a:rPr lang="en-US" altLang="ja-JP" sz="1477" dirty="0"/>
              <a:t>PDCA</a:t>
            </a:r>
            <a:r>
              <a:rPr lang="ja-JP" altLang="en-US" sz="1477" dirty="0"/>
              <a:t>サイクルにおいては</a:t>
            </a:r>
            <a:r>
              <a:rPr lang="en-US" altLang="ja-JP" sz="1477" dirty="0"/>
              <a:t>Check</a:t>
            </a:r>
            <a:r>
              <a:rPr lang="ja-JP" altLang="en-US" sz="1477" dirty="0"/>
              <a:t>した結果に基づいた</a:t>
            </a:r>
            <a:r>
              <a:rPr lang="en-US" altLang="ja-JP" sz="1477" dirty="0"/>
              <a:t>Action</a:t>
            </a:r>
            <a:r>
              <a:rPr lang="ja-JP" altLang="en-US" sz="1477" dirty="0"/>
              <a:t>として</a:t>
            </a:r>
            <a:r>
              <a:rPr lang="en-US" altLang="ja-JP" sz="1477" u="sng" dirty="0">
                <a:solidFill>
                  <a:schemeClr val="tx1"/>
                </a:solidFill>
              </a:rPr>
              <a:t>Plan</a:t>
            </a:r>
            <a:r>
              <a:rPr lang="ja-JP" altLang="en-US" sz="1477" u="sng" dirty="0">
                <a:solidFill>
                  <a:schemeClr val="tx1"/>
                </a:solidFill>
              </a:rPr>
              <a:t>と</a:t>
            </a:r>
            <a:r>
              <a:rPr lang="en-US" altLang="ja-JP" sz="1477" u="sng" dirty="0">
                <a:solidFill>
                  <a:schemeClr val="tx1"/>
                </a:solidFill>
              </a:rPr>
              <a:t>Do</a:t>
            </a:r>
            <a:r>
              <a:rPr lang="ja-JP" altLang="en-US" sz="1477" u="sng" dirty="0">
                <a:solidFill>
                  <a:schemeClr val="tx1"/>
                </a:solidFill>
              </a:rPr>
              <a:t>を修正</a:t>
            </a:r>
            <a:r>
              <a:rPr lang="ja-JP" altLang="en-US" sz="1477" dirty="0"/>
              <a:t>。</a:t>
            </a:r>
          </a:p>
        </p:txBody>
      </p:sp>
      <p:sp>
        <p:nvSpPr>
          <p:cNvPr id="42" name="テキスト ボックス 12">
            <a:extLst>
              <a:ext uri="{FF2B5EF4-FFF2-40B4-BE49-F238E27FC236}">
                <a16:creationId xmlns:a16="http://schemas.microsoft.com/office/drawing/2014/main" id="{16139E7C-ABE2-440A-912D-00AD809C823C}"/>
              </a:ext>
            </a:extLst>
          </p:cNvPr>
          <p:cNvSpPr txBox="1"/>
          <p:nvPr/>
        </p:nvSpPr>
        <p:spPr>
          <a:xfrm>
            <a:off x="3152160" y="5918522"/>
            <a:ext cx="514885" cy="4331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kumimoji="0" lang="en-US" altLang="ja-JP" sz="2215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0" lang="en-US" altLang="ja-JP" sz="147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0" lang="ja-JP" altLang="en-US" sz="2215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線吹き出し 1 (枠付き) 53"/>
          <p:cNvSpPr/>
          <p:nvPr/>
        </p:nvSpPr>
        <p:spPr bwMode="auto">
          <a:xfrm>
            <a:off x="5578793" y="1829760"/>
            <a:ext cx="3445309" cy="1200426"/>
          </a:xfrm>
          <a:prstGeom prst="borderCallout1">
            <a:avLst>
              <a:gd name="adj1" fmla="val 18881"/>
              <a:gd name="adj2" fmla="val -1526"/>
              <a:gd name="adj3" fmla="val 40075"/>
              <a:gd name="adj4" fmla="val -19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評価ステージ（</a:t>
            </a:r>
            <a:r>
              <a:rPr lang="en-US" altLang="ja-JP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Evaluation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）で自己拡張し新たな視座を得ることで、</a:t>
            </a:r>
            <a:r>
              <a:rPr lang="ja-JP" altLang="en-US" sz="1477" u="sng" dirty="0">
                <a:solidFill>
                  <a:srgbClr val="C00000"/>
                </a:solidFill>
                <a:latin typeface="ＭＳ Ｐゴシック" charset="-128"/>
                <a:ea typeface="ＭＳ Ｐゴシック" charset="-128"/>
              </a:rPr>
              <a:t>リモデリング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し、新たな評価指標・</a:t>
            </a:r>
            <a:r>
              <a:rPr lang="en-US" altLang="ja-JP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KPI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の探索が可能となる。（</a:t>
            </a:r>
            <a:r>
              <a:rPr lang="ja-JP" altLang="en-US" sz="1477" u="sng" dirty="0">
                <a:solidFill>
                  <a:srgbClr val="C00000"/>
                </a:solidFill>
                <a:latin typeface="ＭＳ Ｐゴシック" charset="-128"/>
                <a:ea typeface="ＭＳ Ｐゴシック" charset="-128"/>
              </a:rPr>
              <a:t>ラテラル・シンキング</a:t>
            </a:r>
            <a:r>
              <a:rPr lang="ja-JP" altLang="en-US" sz="1477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）</a:t>
            </a:r>
          </a:p>
        </p:txBody>
      </p:sp>
      <p:sp>
        <p:nvSpPr>
          <p:cNvPr id="57" name="角丸四角形 56"/>
          <p:cNvSpPr/>
          <p:nvPr/>
        </p:nvSpPr>
        <p:spPr bwMode="auto">
          <a:xfrm>
            <a:off x="603658" y="160591"/>
            <a:ext cx="6725831" cy="7858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価値デザインのための思考方法（</a:t>
            </a:r>
            <a:r>
              <a:rPr lang="en-US" altLang="ja-JP" sz="2400" b="1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AI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スパイラルアップ）</a:t>
            </a:r>
            <a:endParaRPr lang="ja-JP" altLang="en-US" sz="2400" b="1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48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3716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5532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7150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6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6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800600" y="2895600"/>
            <a:ext cx="1219200" cy="1219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286000" y="2895600"/>
            <a:ext cx="1219200" cy="1219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200400" y="28956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038600" y="2895393"/>
            <a:ext cx="1219200" cy="1219200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7901" name="テキスト ボックス 12"/>
          <p:cNvSpPr txBox="1">
            <a:spLocks noChangeArrowheads="1"/>
          </p:cNvSpPr>
          <p:nvPr/>
        </p:nvSpPr>
        <p:spPr bwMode="auto">
          <a:xfrm>
            <a:off x="541298" y="284364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経営者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524000" y="4495800"/>
            <a:ext cx="624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6" name="テキスト ボックス 18"/>
          <p:cNvSpPr txBox="1">
            <a:spLocks noChangeArrowheads="1"/>
          </p:cNvSpPr>
          <p:nvPr/>
        </p:nvSpPr>
        <p:spPr bwMode="auto">
          <a:xfrm>
            <a:off x="7928499" y="4437112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経験価値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323531" y="5733262"/>
            <a:ext cx="8479455" cy="95410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0000FF"/>
                </a:solidFill>
                <a:latin typeface="Calibri"/>
                <a:ea typeface="ＭＳ Ｐゴシック"/>
              </a:rPr>
              <a:t>製造者側の情報</a:t>
            </a:r>
            <a:r>
              <a:rPr lang="en-US" altLang="ja-JP" sz="2800" dirty="0">
                <a:solidFill>
                  <a:srgbClr val="0000FF"/>
                </a:solidFill>
                <a:latin typeface="Calibri"/>
                <a:ea typeface="ＭＳ Ｐゴシック"/>
              </a:rPr>
              <a:t>→</a:t>
            </a:r>
            <a:r>
              <a:rPr lang="ja-JP" altLang="en-US" sz="2800" dirty="0">
                <a:solidFill>
                  <a:srgbClr val="0000FF"/>
                </a:solidFill>
                <a:latin typeface="Calibri"/>
                <a:ea typeface="ＭＳ Ｐゴシック"/>
              </a:rPr>
              <a:t>コモデティ化、情報入手容易（</a:t>
            </a:r>
            <a:r>
              <a:rPr lang="en-US" altLang="ja-JP" sz="2800" dirty="0">
                <a:solidFill>
                  <a:srgbClr val="0000FF"/>
                </a:solidFill>
                <a:latin typeface="Calibri"/>
                <a:ea typeface="ＭＳ Ｐゴシック"/>
              </a:rPr>
              <a:t>easy</a:t>
            </a:r>
            <a:r>
              <a:rPr lang="ja-JP" altLang="en-US" sz="2800" dirty="0">
                <a:solidFill>
                  <a:srgbClr val="0000FF"/>
                </a:solidFill>
                <a:latin typeface="Calibri"/>
                <a:ea typeface="ＭＳ Ｐゴシック"/>
              </a:rPr>
              <a:t>）</a:t>
            </a:r>
            <a:endParaRPr lang="en-US" altLang="ja-JP" sz="2800" dirty="0">
              <a:solidFill>
                <a:srgbClr val="0000FF"/>
              </a:solidFill>
              <a:latin typeface="Calibri"/>
              <a:ea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消費者側の情報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/>
              </a:rPr>
              <a:t>→</a:t>
            </a:r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ハイコンテクスト化、多様化（</a:t>
            </a:r>
            <a:r>
              <a:rPr lang="en-US" altLang="ja-JP" sz="2800" dirty="0">
                <a:solidFill>
                  <a:srgbClr val="FF0000"/>
                </a:solidFill>
                <a:latin typeface="Calibri"/>
                <a:ea typeface="ＭＳ Ｐゴシック"/>
              </a:rPr>
              <a:t>hard</a:t>
            </a:r>
            <a:r>
              <a:rPr lang="ja-JP" alt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）</a:t>
            </a:r>
            <a:endParaRPr lang="en-US" altLang="ja-JP" sz="28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37911" name="テキスト ボックス 35"/>
          <p:cNvSpPr txBox="1">
            <a:spLocks noChangeArrowheads="1"/>
          </p:cNvSpPr>
          <p:nvPr/>
        </p:nvSpPr>
        <p:spPr bwMode="auto">
          <a:xfrm>
            <a:off x="539552" y="116632"/>
            <a:ext cx="87030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AI</a:t>
            </a:r>
            <a:r>
              <a:rPr lang="ja-JP" altLang="en-US" sz="320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IoT</a:t>
            </a:r>
            <a:r>
              <a:rPr lang="ja-JP" altLang="en-US" sz="320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社会</a:t>
            </a:r>
            <a:r>
              <a:rPr lang="ja-JP" altLang="en-US" sz="3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実装が進むと何が起こるか？</a:t>
            </a:r>
            <a:endParaRPr lang="en-US" altLang="ja-JP" sz="3200" dirty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イノベーションの民主化：視座と視点、情報粘着性</a:t>
            </a:r>
            <a:endParaRPr lang="en-US" altLang="ja-JP" sz="3200" dirty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　（</a:t>
            </a:r>
            <a:r>
              <a:rPr lang="en-US" altLang="ja-JP" sz="24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AI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技術の民主化、社会実装が進んだ後のイノベーションの姿）</a:t>
            </a:r>
            <a:endParaRPr lang="en-US" altLang="ja-JP" sz="2400" dirty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1466850" y="3652846"/>
            <a:ext cx="6248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13" name="テキスト ボックス 12"/>
          <p:cNvSpPr txBox="1">
            <a:spLocks noChangeArrowheads="1"/>
          </p:cNvSpPr>
          <p:nvPr/>
        </p:nvSpPr>
        <p:spPr bwMode="auto">
          <a:xfrm>
            <a:off x="7668344" y="3152775"/>
            <a:ext cx="1506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サービス利用</a:t>
            </a:r>
          </a:p>
        </p:txBody>
      </p:sp>
      <p:sp>
        <p:nvSpPr>
          <p:cNvPr id="37914" name="テキスト ボックス 12"/>
          <p:cNvSpPr txBox="1">
            <a:spLocks noChangeArrowheads="1"/>
          </p:cNvSpPr>
          <p:nvPr/>
        </p:nvSpPr>
        <p:spPr bwMode="auto">
          <a:xfrm>
            <a:off x="405972" y="3995772"/>
            <a:ext cx="158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オペレーション</a:t>
            </a:r>
          </a:p>
        </p:txBody>
      </p:sp>
      <p:sp>
        <p:nvSpPr>
          <p:cNvPr id="37915" name="テキスト ボックス 12"/>
          <p:cNvSpPr txBox="1">
            <a:spLocks noChangeArrowheads="1"/>
          </p:cNvSpPr>
          <p:nvPr/>
        </p:nvSpPr>
        <p:spPr bwMode="auto">
          <a:xfrm>
            <a:off x="7784484" y="35687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経験価値</a:t>
            </a:r>
          </a:p>
        </p:txBody>
      </p:sp>
      <p:sp>
        <p:nvSpPr>
          <p:cNvPr id="2" name="上矢印吹き出し 1"/>
          <p:cNvSpPr/>
          <p:nvPr/>
        </p:nvSpPr>
        <p:spPr>
          <a:xfrm>
            <a:off x="4211962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" name="右矢印吹き出し 2"/>
          <p:cNvSpPr/>
          <p:nvPr/>
        </p:nvSpPr>
        <p:spPr>
          <a:xfrm>
            <a:off x="323531" y="4653136"/>
            <a:ext cx="1584176" cy="432048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660066"/>
                </a:solidFill>
                <a:latin typeface="Calibri"/>
                <a:ea typeface="ＭＳ Ｐゴシック"/>
              </a:rPr>
              <a:t>供給側の視座</a:t>
            </a:r>
          </a:p>
        </p:txBody>
      </p:sp>
      <p:sp>
        <p:nvSpPr>
          <p:cNvPr id="12" name="左矢印吹き出し 11"/>
          <p:cNvSpPr/>
          <p:nvPr/>
        </p:nvSpPr>
        <p:spPr>
          <a:xfrm>
            <a:off x="7452322" y="4797152"/>
            <a:ext cx="1656184" cy="432048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C0504D"/>
                </a:solidFill>
                <a:latin typeface="Calibri"/>
                <a:ea typeface="ＭＳ Ｐゴシック"/>
              </a:rPr>
              <a:t>生活者の視座</a:t>
            </a:r>
          </a:p>
        </p:txBody>
      </p:sp>
      <p:sp>
        <p:nvSpPr>
          <p:cNvPr id="30" name="上矢印吹き出し 29"/>
          <p:cNvSpPr/>
          <p:nvPr/>
        </p:nvSpPr>
        <p:spPr>
          <a:xfrm>
            <a:off x="6660235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1" name="上矢印吹き出し 30"/>
          <p:cNvSpPr/>
          <p:nvPr/>
        </p:nvSpPr>
        <p:spPr>
          <a:xfrm>
            <a:off x="1907707" y="4509120"/>
            <a:ext cx="792088" cy="64807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90"/>
                </a:solidFill>
                <a:latin typeface="Calibri"/>
                <a:ea typeface="ＭＳ Ｐゴシック"/>
              </a:rPr>
              <a:t>視点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3275856" y="2132856"/>
            <a:ext cx="2952328" cy="64807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46000"/>
                </a:srgbClr>
              </a:gs>
              <a:gs pos="80000">
                <a:srgbClr val="FF66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4" name="テキスト ボックス 10"/>
          <p:cNvSpPr txBox="1">
            <a:spLocks noChangeArrowheads="1"/>
          </p:cNvSpPr>
          <p:nvPr/>
        </p:nvSpPr>
        <p:spPr bwMode="auto">
          <a:xfrm>
            <a:off x="4067943" y="212301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顧客接点</a:t>
            </a:r>
          </a:p>
        </p:txBody>
      </p:sp>
      <p:sp>
        <p:nvSpPr>
          <p:cNvPr id="35" name="テキスト ボックス 11"/>
          <p:cNvSpPr txBox="1">
            <a:spLocks noChangeArrowheads="1"/>
          </p:cNvSpPr>
          <p:nvPr/>
        </p:nvSpPr>
        <p:spPr bwMode="auto">
          <a:xfrm>
            <a:off x="3851921" y="2420888"/>
            <a:ext cx="1801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Point of Service</a:t>
            </a:r>
            <a:endParaRPr lang="ja-JP" altLang="en-US" dirty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6890399" y="255505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受容者（利用者）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7549" y="1539173"/>
            <a:ext cx="200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「モノ」から「コト」へ</a:t>
            </a:r>
            <a:endParaRPr lang="en-US" altLang="ja-JP" dirty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のパラダイムシフト</a:t>
            </a:r>
          </a:p>
        </p:txBody>
      </p:sp>
      <p:sp>
        <p:nvSpPr>
          <p:cNvPr id="39" name="右矢印 38"/>
          <p:cNvSpPr/>
          <p:nvPr/>
        </p:nvSpPr>
        <p:spPr>
          <a:xfrm>
            <a:off x="6228184" y="2375177"/>
            <a:ext cx="1368152" cy="1177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40473" y="2132856"/>
            <a:ext cx="14106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Demand side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5582" y="2132856"/>
            <a:ext cx="12435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Supply side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2483770" y="2348888"/>
            <a:ext cx="792088" cy="14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二等辺三角形 10"/>
          <p:cNvSpPr/>
          <p:nvPr/>
        </p:nvSpPr>
        <p:spPr>
          <a:xfrm>
            <a:off x="467544" y="3212976"/>
            <a:ext cx="864096" cy="7200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23528" y="5373216"/>
            <a:ext cx="4464496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white"/>
                </a:solidFill>
                <a:latin typeface="Calibri"/>
                <a:ea typeface="ＭＳ Ｐゴシック"/>
              </a:rPr>
              <a:t>情報粘着性</a:t>
            </a:r>
            <a:r>
              <a:rPr lang="en-US" altLang="ja-JP" sz="1600" dirty="0">
                <a:solidFill>
                  <a:prstClr val="white"/>
                </a:solidFill>
                <a:latin typeface="Calibri"/>
                <a:ea typeface="ＭＳ Ｐゴシック"/>
              </a:rPr>
              <a:t>   [</a:t>
            </a:r>
            <a:r>
              <a:rPr lang="ja-JP" altLang="en-US" sz="1600" dirty="0">
                <a:solidFill>
                  <a:prstClr val="white"/>
                </a:solidFill>
                <a:latin typeface="Calibri"/>
                <a:ea typeface="ＭＳ Ｐゴシック"/>
              </a:rPr>
              <a:t>エリック・フォン・ヒッペル</a:t>
            </a:r>
            <a:r>
              <a:rPr lang="en-US" altLang="ja-JP" sz="1600" dirty="0">
                <a:solidFill>
                  <a:prstClr val="white"/>
                </a:solidFill>
                <a:latin typeface="Calibri"/>
                <a:ea typeface="ＭＳ Ｐゴシック"/>
              </a:rPr>
              <a:t> 1994]</a:t>
            </a:r>
            <a:endParaRPr lang="ja-JP" altLang="en-US" sz="1600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3" name="下カーブ矢印 42"/>
          <p:cNvSpPr/>
          <p:nvPr/>
        </p:nvSpPr>
        <p:spPr>
          <a:xfrm flipH="1">
            <a:off x="2339752" y="1628800"/>
            <a:ext cx="5112568" cy="43204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685800"/>
          </a:xfrm>
        </p:spPr>
        <p:txBody>
          <a:bodyPr/>
          <a:lstStyle/>
          <a:p>
            <a:r>
              <a:rPr lang="en-US" altLang="ja-JP" dirty="0"/>
              <a:t>AI</a:t>
            </a:r>
            <a:r>
              <a:rPr lang="ja-JP" altLang="en-US"/>
              <a:t>・</a:t>
            </a:r>
            <a:r>
              <a:rPr lang="en-US" altLang="ja-JP" dirty="0"/>
              <a:t>IoT</a:t>
            </a:r>
            <a:r>
              <a:rPr lang="ja-JP" altLang="en-US"/>
              <a:t>技術</a:t>
            </a:r>
            <a:r>
              <a:rPr lang="ja-JP" altLang="en-US" dirty="0"/>
              <a:t>はイノベーションの民主化を加速する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268762"/>
            <a:ext cx="907300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800" dirty="0"/>
              <a:t>イノベーション：技術情報とニーズ情報の接する所で生まれる＝重心</a:t>
            </a:r>
            <a:endParaRPr lang="en-US" altLang="ja-JP" sz="28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800" dirty="0"/>
              <a:t>価値創造の「重心」が製造者側から消費者側へと相対的に移動している</a:t>
            </a:r>
            <a:endParaRPr lang="en-US" altLang="ja-JP" sz="28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800" dirty="0"/>
              <a:t>ただし、全てのユーザを対象にするのではなく、</a:t>
            </a:r>
            <a:r>
              <a:rPr lang="en-US" altLang="ja-JP" sz="2800" dirty="0">
                <a:solidFill>
                  <a:srgbClr val="660066"/>
                </a:solidFill>
              </a:rPr>
              <a:t>Lead user(</a:t>
            </a:r>
            <a:r>
              <a:rPr lang="ja-JP" altLang="en-US" sz="2800" dirty="0">
                <a:solidFill>
                  <a:srgbClr val="660066"/>
                </a:solidFill>
              </a:rPr>
              <a:t>先行利用者</a:t>
            </a:r>
            <a:r>
              <a:rPr lang="en-US" altLang="ja-JP" sz="2800" dirty="0">
                <a:solidFill>
                  <a:srgbClr val="660066"/>
                </a:solidFill>
              </a:rPr>
              <a:t>)</a:t>
            </a:r>
            <a:br>
              <a:rPr lang="en-US" altLang="ja-JP" sz="2800" dirty="0">
                <a:solidFill>
                  <a:srgbClr val="660066"/>
                </a:solidFill>
              </a:rPr>
            </a:br>
            <a:r>
              <a:rPr lang="ja-JP" altLang="en-US" sz="2800" dirty="0">
                <a:solidFill>
                  <a:srgbClr val="660066"/>
                </a:solidFill>
              </a:rPr>
              <a:t>を抽出</a:t>
            </a:r>
            <a:r>
              <a:rPr lang="ja-JP" altLang="en-US" sz="2800" dirty="0"/>
              <a:t>してからスタートする（ただやみくもにユーザーの言うことを聞くと失敗）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endParaRPr lang="en-US" altLang="ja-JP" sz="28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altLang="ja-JP" sz="2800" dirty="0"/>
              <a:t>LU (Lead User): </a:t>
            </a:r>
            <a:r>
              <a:rPr lang="ja-JP" altLang="en-US" sz="2800" dirty="0"/>
              <a:t>新しいニーズに先行して直面し、成果から得られる利益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が十分大きい利用者集団</a:t>
            </a:r>
            <a:endParaRPr lang="en-US" altLang="ja-JP" sz="28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altLang="ja-JP" sz="2800" dirty="0">
                <a:solidFill>
                  <a:srgbClr val="008000"/>
                </a:solidFill>
              </a:rPr>
              <a:t>1: </a:t>
            </a:r>
            <a:r>
              <a:rPr lang="ja-JP" altLang="en-US" sz="2800" dirty="0">
                <a:solidFill>
                  <a:srgbClr val="008000"/>
                </a:solidFill>
              </a:rPr>
              <a:t>共創的サービス改善と</a:t>
            </a:r>
            <a:r>
              <a:rPr lang="en-US" altLang="ja-JP" sz="2800" dirty="0">
                <a:solidFill>
                  <a:srgbClr val="008000"/>
                </a:solidFill>
              </a:rPr>
              <a:t>LU</a:t>
            </a:r>
            <a:r>
              <a:rPr lang="ja-JP" altLang="en-US" sz="2800" dirty="0">
                <a:solidFill>
                  <a:srgbClr val="008000"/>
                </a:solidFill>
              </a:rPr>
              <a:t>の選定を小規模で繰り返した後</a:t>
            </a:r>
            <a:endParaRPr lang="en-US" altLang="ja-JP" sz="2800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altLang="ja-JP" sz="2800" dirty="0">
                <a:solidFill>
                  <a:srgbClr val="0000FF"/>
                </a:solidFill>
              </a:rPr>
              <a:t>2: LU</a:t>
            </a:r>
            <a:r>
              <a:rPr lang="ja-JP" altLang="en-US" sz="2800" dirty="0">
                <a:solidFill>
                  <a:srgbClr val="0000FF"/>
                </a:solidFill>
              </a:rPr>
              <a:t>に対するプロダクトマーケットフィット</a:t>
            </a:r>
            <a:r>
              <a:rPr lang="en-US" altLang="ja-JP" sz="2800" dirty="0">
                <a:solidFill>
                  <a:srgbClr val="0000FF"/>
                </a:solidFill>
              </a:rPr>
              <a:t>(PMF)</a:t>
            </a:r>
            <a:r>
              <a:rPr lang="ja-JP" altLang="en-US" sz="2800" dirty="0">
                <a:solidFill>
                  <a:srgbClr val="0000FF"/>
                </a:solidFill>
              </a:rPr>
              <a:t>を達成し、</a:t>
            </a:r>
            <a:r>
              <a:rPr lang="en-US" altLang="ja-JP" sz="2800" dirty="0">
                <a:solidFill>
                  <a:srgbClr val="0000FF"/>
                </a:solidFill>
              </a:rPr>
              <a:t/>
            </a:r>
            <a:br>
              <a:rPr lang="en-US" altLang="ja-JP" sz="2800" dirty="0">
                <a:solidFill>
                  <a:srgbClr val="0000FF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3: </a:t>
            </a:r>
            <a:r>
              <a:rPr lang="ja-JP" altLang="en-US" sz="2800" dirty="0">
                <a:solidFill>
                  <a:srgbClr val="FF0000"/>
                </a:solidFill>
              </a:rPr>
              <a:t>さらに多数のユーザを集め成長させる。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>
                <a:solidFill>
                  <a:srgbClr val="000000"/>
                </a:solidFill>
              </a:rPr>
              <a:t>参考：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800" dirty="0"/>
              <a:t>・ユーザイノベーション</a:t>
            </a:r>
            <a:r>
              <a:rPr lang="en-US" altLang="ja-JP" sz="2800" dirty="0"/>
              <a:t>, </a:t>
            </a:r>
            <a:r>
              <a:rPr lang="ja-JP" altLang="en-US" sz="2800" dirty="0"/>
              <a:t>小川進</a:t>
            </a:r>
            <a:r>
              <a:rPr lang="en-US" altLang="ja-JP" sz="2800" dirty="0"/>
              <a:t>, </a:t>
            </a:r>
            <a:r>
              <a:rPr lang="ja-JP" altLang="en-US" sz="2800" dirty="0"/>
              <a:t>東洋経済新報社</a:t>
            </a:r>
            <a:r>
              <a:rPr lang="en-US" altLang="ja-JP" sz="2800" dirty="0"/>
              <a:t>, 2013.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ja-JP" altLang="en-US" sz="2800" dirty="0"/>
              <a:t>・グロースハッカー</a:t>
            </a:r>
            <a:r>
              <a:rPr lang="en-US" altLang="ja-JP" sz="2800" dirty="0"/>
              <a:t>,  </a:t>
            </a:r>
            <a:r>
              <a:rPr lang="ja-JP" altLang="en-US" sz="2800" dirty="0"/>
              <a:t>ライアンホリディ</a:t>
            </a:r>
            <a:r>
              <a:rPr lang="en-US" altLang="ja-JP" sz="2800" dirty="0"/>
              <a:t>, </a:t>
            </a:r>
            <a:r>
              <a:rPr lang="ja-JP" altLang="en-US" sz="2800" dirty="0"/>
              <a:t>日経</a:t>
            </a:r>
            <a:r>
              <a:rPr lang="en-US" altLang="ja-JP" sz="2800" dirty="0"/>
              <a:t>BP</a:t>
            </a:r>
            <a:r>
              <a:rPr lang="ja-JP" altLang="en-US" sz="2800" dirty="0"/>
              <a:t>社</a:t>
            </a:r>
            <a:r>
              <a:rPr lang="en-US" altLang="ja-JP" sz="2800" dirty="0"/>
              <a:t>, 2013.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8234" y="5746041"/>
            <a:ext cx="7780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→</a:t>
            </a:r>
            <a:r>
              <a:rPr lang="ja-JP" altLang="en-US" sz="2400" dirty="0">
                <a:solidFill>
                  <a:srgbClr val="FF0000"/>
                </a:solidFill>
              </a:rPr>
              <a:t>　モノとサービスを通じたユーザーに対する制御、</a:t>
            </a:r>
            <a:r>
              <a:rPr lang="en-US" altLang="ja-JP" sz="2400" dirty="0">
                <a:solidFill>
                  <a:srgbClr val="FF0000"/>
                </a:solidFill>
              </a:rPr>
              <a:t/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ja-JP" altLang="en-US" sz="2400" dirty="0">
                <a:solidFill>
                  <a:srgbClr val="FF0000"/>
                </a:solidFill>
              </a:rPr>
              <a:t>マネジメントという発想：サービス工学、人間行動モデリング</a:t>
            </a:r>
          </a:p>
        </p:txBody>
      </p:sp>
    </p:spTree>
    <p:extLst>
      <p:ext uri="{BB962C8B-B14F-4D97-AF65-F5344CB8AC3E}">
        <p14:creationId xmlns:p14="http://schemas.microsoft.com/office/powerpoint/2010/main" val="54061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http://newbizdevelop.img.jugem.jp/20070516_280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5" y="744538"/>
            <a:ext cx="7650163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テキスト ボックス 4"/>
          <p:cNvSpPr txBox="1">
            <a:spLocks noChangeArrowheads="1"/>
          </p:cNvSpPr>
          <p:nvPr/>
        </p:nvSpPr>
        <p:spPr bwMode="auto">
          <a:xfrm>
            <a:off x="7961318" y="3716339"/>
            <a:ext cx="1044877" cy="369332"/>
          </a:xfrm>
          <a:prstGeom prst="rect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srgbClr val="000000"/>
                </a:solidFill>
              </a:rPr>
              <a:t>サービス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32575" y="3429000"/>
            <a:ext cx="11079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ja-JP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社会実装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4440" y="3429000"/>
            <a:ext cx="3195637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ja-JP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</a:rPr>
              <a:t>研究開発（基礎から応用まで）</a:t>
            </a:r>
          </a:p>
        </p:txBody>
      </p:sp>
      <p:sp>
        <p:nvSpPr>
          <p:cNvPr id="9" name="下カーブ矢印 8"/>
          <p:cNvSpPr/>
          <p:nvPr/>
        </p:nvSpPr>
        <p:spPr>
          <a:xfrm>
            <a:off x="5103816" y="2997208"/>
            <a:ext cx="2259012" cy="360363"/>
          </a:xfrm>
          <a:prstGeom prst="curvedDownArrow">
            <a:avLst>
              <a:gd name="adj1" fmla="val 251919"/>
              <a:gd name="adj2" fmla="val 25191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下カーブ矢印 9"/>
          <p:cNvSpPr/>
          <p:nvPr/>
        </p:nvSpPr>
        <p:spPr>
          <a:xfrm rot="10800000">
            <a:off x="4905380" y="3860806"/>
            <a:ext cx="2259013" cy="360363"/>
          </a:xfrm>
          <a:prstGeom prst="curvedDownArrow">
            <a:avLst>
              <a:gd name="adj1" fmla="val 251919"/>
              <a:gd name="adj2" fmla="val 251919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11623" name="テキスト ボックス 12"/>
          <p:cNvSpPr txBox="1">
            <a:spLocks noChangeArrowheads="1"/>
          </p:cNvSpPr>
          <p:nvPr/>
        </p:nvSpPr>
        <p:spPr bwMode="auto">
          <a:xfrm>
            <a:off x="7932738" y="4149725"/>
            <a:ext cx="1107996" cy="369332"/>
          </a:xfrm>
          <a:prstGeom prst="rect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srgbClr val="000000"/>
                </a:solidFill>
              </a:rPr>
              <a:t>社会受容</a:t>
            </a:r>
          </a:p>
        </p:txBody>
      </p:sp>
      <p:sp>
        <p:nvSpPr>
          <p:cNvPr id="111624" name="テキスト ボックス 13"/>
          <p:cNvSpPr txBox="1">
            <a:spLocks noChangeArrowheads="1"/>
          </p:cNvSpPr>
          <p:nvPr/>
        </p:nvSpPr>
        <p:spPr bwMode="auto">
          <a:xfrm>
            <a:off x="7954968" y="4581525"/>
            <a:ext cx="992579" cy="369332"/>
          </a:xfrm>
          <a:prstGeom prst="rect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srgbClr val="000000"/>
                </a:solidFill>
              </a:rPr>
              <a:t>法・制度</a:t>
            </a:r>
          </a:p>
        </p:txBody>
      </p:sp>
      <p:sp>
        <p:nvSpPr>
          <p:cNvPr id="111625" name="テキスト ボックス 14"/>
          <p:cNvSpPr txBox="1">
            <a:spLocks noChangeArrowheads="1"/>
          </p:cNvSpPr>
          <p:nvPr/>
        </p:nvSpPr>
        <p:spPr bwMode="auto">
          <a:xfrm>
            <a:off x="8139117" y="5013325"/>
            <a:ext cx="646331" cy="369332"/>
          </a:xfrm>
          <a:prstGeom prst="rect">
            <a:avLst/>
          </a:prstGeom>
          <a:solidFill>
            <a:srgbClr val="FFC000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srgbClr val="000000"/>
                </a:solidFill>
              </a:rPr>
              <a:t>認証</a:t>
            </a:r>
          </a:p>
        </p:txBody>
      </p:sp>
      <p:sp>
        <p:nvSpPr>
          <p:cNvPr id="111626" name="テキスト ボックス 1"/>
          <p:cNvSpPr txBox="1">
            <a:spLocks noChangeArrowheads="1"/>
          </p:cNvSpPr>
          <p:nvPr/>
        </p:nvSpPr>
        <p:spPr bwMode="auto">
          <a:xfrm>
            <a:off x="856940" y="116634"/>
            <a:ext cx="7303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altLang="ja-JP" sz="3200" dirty="0">
                <a:solidFill>
                  <a:srgbClr val="000000"/>
                </a:solidFill>
              </a:rPr>
              <a:t>AI</a:t>
            </a:r>
            <a:r>
              <a:rPr lang="ja-JP" altLang="en-US" sz="3200" dirty="0">
                <a:solidFill>
                  <a:srgbClr val="000000"/>
                </a:solidFill>
              </a:rPr>
              <a:t>の</a:t>
            </a:r>
            <a:r>
              <a:rPr lang="ja-JP" altLang="en-US" sz="3200" dirty="0">
                <a:solidFill>
                  <a:srgbClr val="FF0000"/>
                </a:solidFill>
              </a:rPr>
              <a:t>社会実装</a:t>
            </a:r>
            <a:r>
              <a:rPr lang="ja-JP" altLang="en-US" sz="3200" dirty="0"/>
              <a:t>の</a:t>
            </a:r>
            <a:r>
              <a:rPr lang="ja-JP" altLang="en-US" sz="3200"/>
              <a:t>本質</a:t>
            </a:r>
            <a:r>
              <a:rPr lang="ja-JP" altLang="en-US" sz="3200">
                <a:solidFill>
                  <a:srgbClr val="000000"/>
                </a:solidFill>
              </a:rPr>
              <a:t>：現場での実証実験</a:t>
            </a:r>
            <a:endParaRPr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3" name="曲折矢印 2"/>
          <p:cNvSpPr/>
          <p:nvPr/>
        </p:nvSpPr>
        <p:spPr>
          <a:xfrm rot="7978071">
            <a:off x="7423686" y="1766993"/>
            <a:ext cx="992188" cy="15113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1628" name="テキスト ボックス 3"/>
          <p:cNvSpPr txBox="1">
            <a:spLocks noChangeArrowheads="1"/>
          </p:cNvSpPr>
          <p:nvPr/>
        </p:nvSpPr>
        <p:spPr bwMode="auto">
          <a:xfrm>
            <a:off x="5113969" y="601444"/>
            <a:ext cx="38843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altLang="ja-JP" sz="1800" dirty="0">
                <a:solidFill>
                  <a:srgbClr val="000000"/>
                </a:solidFill>
              </a:rPr>
              <a:t>AI</a:t>
            </a:r>
            <a:r>
              <a:rPr lang="ja-JP" altLang="en-US" sz="1800" dirty="0">
                <a:solidFill>
                  <a:srgbClr val="000000"/>
                </a:solidFill>
              </a:rPr>
              <a:t>に学習させるためには、初期の課題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defTabSz="914400"/>
            <a:r>
              <a:rPr lang="ja-JP" altLang="en-US" sz="1800" dirty="0">
                <a:solidFill>
                  <a:srgbClr val="000000"/>
                </a:solidFill>
              </a:rPr>
              <a:t>解決をしながら社会実装と研究開発、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defTabSz="914400"/>
            <a:r>
              <a:rPr lang="ja-JP" altLang="en-US" sz="1800" dirty="0">
                <a:solidFill>
                  <a:srgbClr val="000000"/>
                </a:solidFill>
              </a:rPr>
              <a:t>学習を同時に推進する必要がある</a:t>
            </a:r>
          </a:p>
        </p:txBody>
      </p:sp>
      <p:sp>
        <p:nvSpPr>
          <p:cNvPr id="111629" name="テキスト ボックス 10"/>
          <p:cNvSpPr txBox="1">
            <a:spLocks noChangeArrowheads="1"/>
          </p:cNvSpPr>
          <p:nvPr/>
        </p:nvSpPr>
        <p:spPr bwMode="auto">
          <a:xfrm>
            <a:off x="4660900" y="2276483"/>
            <a:ext cx="3079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srgbClr val="000000"/>
                </a:solidFill>
              </a:rPr>
              <a:t>結果として死の谷とダーウィン</a:t>
            </a:r>
            <a:r>
              <a:rPr lang="en-US" altLang="ja-JP" sz="1800">
                <a:solidFill>
                  <a:srgbClr val="000000"/>
                </a:solidFill>
              </a:rPr>
              <a:t/>
            </a:r>
            <a:br>
              <a:rPr lang="en-US" altLang="ja-JP" sz="1800">
                <a:solidFill>
                  <a:srgbClr val="000000"/>
                </a:solidFill>
              </a:rPr>
            </a:br>
            <a:r>
              <a:rPr lang="ja-JP" altLang="en-US" sz="1800">
                <a:solidFill>
                  <a:srgbClr val="000000"/>
                </a:solidFill>
              </a:rPr>
              <a:t>の海を先に渡ってしまう</a:t>
            </a:r>
          </a:p>
        </p:txBody>
      </p:sp>
      <p:sp>
        <p:nvSpPr>
          <p:cNvPr id="111630" name="テキスト ボックス 5"/>
          <p:cNvSpPr txBox="1">
            <a:spLocks noChangeArrowheads="1"/>
          </p:cNvSpPr>
          <p:nvPr/>
        </p:nvSpPr>
        <p:spPr bwMode="auto">
          <a:xfrm>
            <a:off x="7812092" y="5445133"/>
            <a:ext cx="1325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ja-JP" altLang="en-US" sz="1800">
                <a:solidFill>
                  <a:prstClr val="black"/>
                </a:solidFill>
              </a:rPr>
              <a:t>合わせて</a:t>
            </a:r>
            <a:endParaRPr lang="en-US" altLang="ja-JP" sz="1800">
              <a:solidFill>
                <a:prstClr val="black"/>
              </a:solidFill>
            </a:endParaRPr>
          </a:p>
          <a:p>
            <a:pPr defTabSz="914400"/>
            <a:r>
              <a:rPr lang="ja-JP" altLang="en-US" sz="1800">
                <a:solidFill>
                  <a:prstClr val="black"/>
                </a:solidFill>
              </a:rPr>
              <a:t>同時に検討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6259" y="6180593"/>
            <a:ext cx="2837743" cy="646331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ja-JP" altLang="en-US" dirty="0"/>
              <a:t>現場の現象</a:t>
            </a:r>
            <a:r>
              <a:rPr lang="en-US" altLang="ja-JP" dirty="0"/>
              <a:t>(</a:t>
            </a:r>
            <a:r>
              <a:rPr lang="ja-JP" altLang="en-US" dirty="0"/>
              <a:t>使われ方</a:t>
            </a:r>
            <a:r>
              <a:rPr lang="en-US" altLang="ja-JP" dirty="0"/>
              <a:t>)</a:t>
            </a:r>
            <a:r>
              <a:rPr lang="ja-JP" altLang="en-US" dirty="0"/>
              <a:t>、</a:t>
            </a:r>
            <a:endParaRPr lang="en-US" altLang="ja-JP" dirty="0"/>
          </a:p>
          <a:p>
            <a:r>
              <a:rPr lang="ja-JP" altLang="en-US" dirty="0"/>
              <a:t>相互作用を含めてモデル化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5030" y="5572842"/>
            <a:ext cx="8643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自体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7132" y="5572844"/>
            <a:ext cx="17732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AI+</a:t>
            </a:r>
            <a:r>
              <a:rPr lang="ja-JP" altLang="en-US" dirty="0"/>
              <a:t>テストユーザ</a:t>
            </a:r>
            <a:endParaRPr lang="en-US" altLang="ja-JP" dirty="0"/>
          </a:p>
          <a:p>
            <a:r>
              <a:rPr lang="en-US" altLang="ja-JP" dirty="0"/>
              <a:t>    +</a:t>
            </a:r>
            <a:r>
              <a:rPr lang="ja-JP" altLang="en-US" dirty="0"/>
              <a:t>テストデータ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6387" y="5215992"/>
            <a:ext cx="147348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AI+</a:t>
            </a:r>
            <a:r>
              <a:rPr lang="ja-JP" altLang="en-US" dirty="0"/>
              <a:t>実ユーザ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 +</a:t>
            </a:r>
            <a:r>
              <a:rPr lang="ja-JP" altLang="en-US" dirty="0"/>
              <a:t>実データ</a:t>
            </a:r>
            <a:endParaRPr lang="en-US" altLang="ja-JP" dirty="0"/>
          </a:p>
          <a:p>
            <a:r>
              <a:rPr lang="en-US" altLang="ja-JP" dirty="0"/>
              <a:t>    +</a:t>
            </a:r>
            <a:r>
              <a:rPr lang="ja-JP" altLang="en-US" dirty="0"/>
              <a:t>実評価</a:t>
            </a:r>
          </a:p>
        </p:txBody>
      </p:sp>
    </p:spTree>
    <p:extLst>
      <p:ext uri="{BB962C8B-B14F-4D97-AF65-F5344CB8AC3E}">
        <p14:creationId xmlns:p14="http://schemas.microsoft.com/office/powerpoint/2010/main" val="3065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3" y="-182523"/>
            <a:ext cx="8614787" cy="1462087"/>
          </a:xfrm>
        </p:spPr>
        <p:txBody>
          <a:bodyPr/>
          <a:lstStyle/>
          <a:p>
            <a:pPr eaLnBrk="1" hangingPunct="1"/>
            <a:r>
              <a:rPr lang="en-US" altLang="ja-JP" sz="3600" b="0" dirty="0"/>
              <a:t>Society5.0, </a:t>
            </a:r>
            <a:r>
              <a:rPr lang="ja-JP" altLang="en-US" sz="3600" b="0"/>
              <a:t>社会のサイバーフィジカル化</a:t>
            </a:r>
            <a:endParaRPr lang="ja-JP" altLang="en-US" sz="3600" b="0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613953" y="5979425"/>
            <a:ext cx="8424167" cy="129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ja-JP" sz="2800" dirty="0"/>
              <a:t>   </a:t>
            </a:r>
            <a:r>
              <a:rPr lang="ja-JP" altLang="en-US" sz="2800" dirty="0"/>
              <a:t>情報システムと社会・人々が融合する時代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dirty="0">
                <a:solidFill>
                  <a:srgbClr val="FF0000"/>
                </a:solidFill>
              </a:rPr>
              <a:t>→</a:t>
            </a:r>
            <a:r>
              <a:rPr lang="ja-JP" altLang="en-US" dirty="0">
                <a:solidFill>
                  <a:srgbClr val="FF0000"/>
                </a:solidFill>
              </a:rPr>
              <a:t>実生活の中で常時ビッグデータ観測・活用を行うことが可能に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 flipH="1">
            <a:off x="683576" y="2780928"/>
            <a:ext cx="5329237" cy="2160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pPr algn="ctr" defTabSz="456936"/>
            <a:endParaRPr lang="ja-JP" altLang="ja-JP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16797" y="853133"/>
            <a:ext cx="9262534" cy="132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6" tIns="45694" rIns="91386" bIns="45694">
            <a:spAutoFit/>
          </a:bodyPr>
          <a:lstStyle/>
          <a:p>
            <a:pPr defTabSz="456936"/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リアルな実空間の活動が、デジタル化され、ネット空間と融合する社会・生活</a:t>
            </a:r>
            <a:r>
              <a:rPr lang="ja-JP" altLang="en-US" sz="2000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の</a:t>
            </a:r>
            <a:endParaRPr lang="en-US" altLang="ja-JP" sz="2000" dirty="0" smtClean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56936"/>
            <a:r>
              <a:rPr lang="ja-JP" altLang="en-US" sz="2000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変革（</a:t>
            </a:r>
            <a:r>
              <a:rPr lang="ja-JP" alt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イノベーション）が進行</a:t>
            </a:r>
            <a:endParaRPr lang="en-US" altLang="ja-JP" sz="2000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56936"/>
            <a:r>
              <a:rPr lang="ja-JP" altLang="en-US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実社会現象を計算モデル化、サイバー・フィジカル空間での産業変革、生活変革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</a:b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超スマート社会、</a:t>
            </a:r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Society5.0)</a:t>
            </a:r>
            <a:endParaRPr lang="ja-JP" altLang="en-US" sz="2000" dirty="0">
              <a:solidFill>
                <a:srgbClr val="FF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 flipH="1">
            <a:off x="1692275" y="3140081"/>
            <a:ext cx="2592388" cy="1439863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pPr algn="ctr" defTabSz="456936"/>
            <a:r>
              <a:rPr lang="en-US" altLang="ja-JP" sz="24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IT</a:t>
            </a:r>
            <a:r>
              <a:rPr lang="ja-JP" altLang="en-US" sz="24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システム</a:t>
            </a:r>
            <a:r>
              <a:rPr lang="en-US" altLang="ja-JP" sz="24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/>
            </a:r>
            <a:br>
              <a:rPr lang="en-US" altLang="ja-JP" sz="24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</a:br>
            <a:r>
              <a:rPr lang="ja-JP" altLang="en-US" sz="240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（計算可能空間</a:t>
            </a:r>
            <a:r>
              <a:rPr lang="ja-JP" altLang="en-US" sz="24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）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 flipH="1">
            <a:off x="4415321" y="4487438"/>
            <a:ext cx="1737867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4" rIns="91386" bIns="45694">
            <a:spAutoFit/>
          </a:bodyPr>
          <a:lstStyle/>
          <a:p>
            <a:pPr defTabSz="456936"/>
            <a:r>
              <a:rPr lang="ja-JP" altLang="en-US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ユーザーモデル</a:t>
            </a:r>
            <a:endParaRPr lang="ja-JP" alt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 flipH="1">
            <a:off x="5580076" y="3934329"/>
            <a:ext cx="935037" cy="358775"/>
          </a:xfrm>
          <a:prstGeom prst="leftRightArrow">
            <a:avLst>
              <a:gd name="adj1" fmla="val 50000"/>
              <a:gd name="adj2" fmla="val 521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4" rIns="91386" bIns="45694" anchor="ctr"/>
          <a:lstStyle/>
          <a:p>
            <a:pPr defTabSz="456936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スマイル 17"/>
          <p:cNvSpPr/>
          <p:nvPr/>
        </p:nvSpPr>
        <p:spPr>
          <a:xfrm flipH="1">
            <a:off x="4901168" y="3182104"/>
            <a:ext cx="822960" cy="82296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4" rIns="91386" bIns="45694"/>
          <a:lstStyle/>
          <a:p>
            <a:pPr defTabSz="456936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9" name="スマイル 18"/>
          <p:cNvSpPr/>
          <p:nvPr/>
        </p:nvSpPr>
        <p:spPr>
          <a:xfrm flipH="1">
            <a:off x="4325104" y="3182104"/>
            <a:ext cx="822960" cy="82296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4" rIns="91386" bIns="45694"/>
          <a:lstStyle/>
          <a:p>
            <a:pPr defTabSz="456936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7" name="スマイル 16"/>
          <p:cNvSpPr/>
          <p:nvPr/>
        </p:nvSpPr>
        <p:spPr>
          <a:xfrm flipH="1">
            <a:off x="4514062" y="3648956"/>
            <a:ext cx="822960" cy="82296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4" rIns="91386" bIns="45694"/>
          <a:lstStyle/>
          <a:p>
            <a:pPr defTabSz="456936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" name="右矢印 2"/>
          <p:cNvSpPr/>
          <p:nvPr/>
        </p:nvSpPr>
        <p:spPr>
          <a:xfrm flipH="1">
            <a:off x="2452897" y="5135850"/>
            <a:ext cx="24482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4" rIns="91386" bIns="45694" rtlCol="0" anchor="ctr"/>
          <a:lstStyle/>
          <a:p>
            <a:pPr algn="ctr" defTabSz="456936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flipH="1">
            <a:off x="1070205" y="5079232"/>
            <a:ext cx="1244142" cy="3692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Cyber 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空間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 flipH="1">
            <a:off x="7129115" y="5466274"/>
            <a:ext cx="1386489" cy="3692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Physical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空間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5013497" y="5037893"/>
            <a:ext cx="2596243" cy="3692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386" tIns="45694" rIns="91386" bIns="45694" rtlCol="0">
            <a:spAutoFit/>
          </a:bodyPr>
          <a:lstStyle/>
          <a:p>
            <a:pPr defTabSz="456936"/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センサ・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IoT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・スマホ・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/>
              </a:rPr>
              <a:t>etc</a:t>
            </a:r>
            <a:r>
              <a:rPr lang="mr-IN" altLang="ja-JP" dirty="0">
                <a:solidFill>
                  <a:prstClr val="black"/>
                </a:solidFill>
                <a:latin typeface="Calibri"/>
                <a:ea typeface="ＭＳ Ｐゴシック"/>
              </a:rPr>
              <a:t>…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flipH="1">
            <a:off x="7896630" y="4826025"/>
            <a:ext cx="1019265" cy="369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86" tIns="45694" rIns="91386" bIns="45694" rtlCol="0">
            <a:spAutoFit/>
          </a:bodyPr>
          <a:lstStyle/>
          <a:p>
            <a:pPr defTabSz="456936"/>
            <a:r>
              <a:rPr lang="ja-JP" altLang="en-US">
                <a:solidFill>
                  <a:prstClr val="black"/>
                </a:solidFill>
                <a:latin typeface="Calibri"/>
                <a:ea typeface="ＭＳ Ｐゴシック"/>
              </a:rPr>
              <a:t>生活者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" name="図 9" descr="200387759-0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5101" y="3155111"/>
            <a:ext cx="617198" cy="1639983"/>
          </a:xfrm>
          <a:prstGeom prst="rect">
            <a:avLst/>
          </a:prstGeom>
        </p:spPr>
      </p:pic>
      <p:pic>
        <p:nvPicPr>
          <p:cNvPr id="11" name="図 10" descr="rbrb_27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3172" y="3071805"/>
            <a:ext cx="1521074" cy="1754219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 bwMode="auto">
          <a:xfrm flipV="1">
            <a:off x="5312649" y="5294160"/>
            <a:ext cx="1511052" cy="43089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左右矢印 14"/>
          <p:cNvSpPr/>
          <p:nvPr/>
        </p:nvSpPr>
        <p:spPr bwMode="auto">
          <a:xfrm>
            <a:off x="5595522" y="5554286"/>
            <a:ext cx="1263737" cy="18464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95" eaLnBrk="0" hangingPunct="0"/>
            <a:endParaRPr kumimoji="0" lang="ja-JP" altLang="en-US" sz="2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2481726" y="5436534"/>
            <a:ext cx="24482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6" tIns="45694" rIns="91386" bIns="45694" rtlCol="0" anchor="ctr"/>
          <a:lstStyle/>
          <a:p>
            <a:pPr algn="ctr" defTabSz="456936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2" name="U ターン矢印 21">
            <a:extLst>
              <a:ext uri="{FF2B5EF4-FFF2-40B4-BE49-F238E27FC236}">
                <a16:creationId xmlns:a16="http://schemas.microsoft.com/office/drawing/2014/main" id="{74C6CFF5-D0F9-8146-9639-E102876FC215}"/>
              </a:ext>
            </a:extLst>
          </p:cNvPr>
          <p:cNvSpPr/>
          <p:nvPr/>
        </p:nvSpPr>
        <p:spPr bwMode="auto">
          <a:xfrm>
            <a:off x="3829050" y="1979462"/>
            <a:ext cx="3957638" cy="70659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rgbClr val="FF0000"/>
              </a:gs>
              <a:gs pos="63000">
                <a:schemeClr val="accent4">
                  <a:shade val="93000"/>
                  <a:satMod val="130000"/>
                </a:schemeClr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DA6DBB2-E410-E145-A7FF-E38173844933}"/>
              </a:ext>
            </a:extLst>
          </p:cNvPr>
          <p:cNvSpPr txBox="1"/>
          <p:nvPr/>
        </p:nvSpPr>
        <p:spPr>
          <a:xfrm>
            <a:off x="4546832" y="2318925"/>
            <a:ext cx="2568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/>
              <a:t>価値共創・イノベーション</a:t>
            </a:r>
          </a:p>
        </p:txBody>
      </p:sp>
    </p:spTree>
    <p:extLst>
      <p:ext uri="{BB962C8B-B14F-4D97-AF65-F5344CB8AC3E}">
        <p14:creationId xmlns:p14="http://schemas.microsoft.com/office/powerpoint/2010/main" val="36339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  <p:bldP spid="354308" grpId="0" animBg="1"/>
      <p:bldP spid="3543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852" y="4505197"/>
            <a:ext cx="8929530" cy="958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>
                <a:latin typeface="Calibri" charset="0"/>
                <a:ea typeface="ＭＳ Ｐゴシック" charset="0"/>
              </a:rPr>
              <a:t>AI</a:t>
            </a:r>
            <a:r>
              <a:rPr lang="ja-JP" altLang="en-US" dirty="0">
                <a:latin typeface="Calibri" charset="0"/>
                <a:ea typeface="ＭＳ Ｐゴシック" charset="0"/>
              </a:rPr>
              <a:t>技術と標準的な課題、タスクを一体で提供し、効果評価、</a:t>
            </a:r>
            <a:r>
              <a:rPr lang="en-US" altLang="ja-JP" dirty="0">
                <a:latin typeface="Calibri" charset="0"/>
                <a:ea typeface="ＭＳ Ｐゴシック" charset="0"/>
              </a:rPr>
              <a:t/>
            </a:r>
            <a:br>
              <a:rPr lang="en-US" altLang="ja-JP" dirty="0">
                <a:latin typeface="Calibri" charset="0"/>
                <a:ea typeface="ＭＳ Ｐゴシック" charset="0"/>
              </a:rPr>
            </a:br>
            <a:r>
              <a:rPr lang="ja-JP" altLang="en-US" dirty="0">
                <a:latin typeface="Calibri" charset="0"/>
                <a:ea typeface="ＭＳ Ｐゴシック" charset="0"/>
              </a:rPr>
              <a:t>サービスデザイン手法を実証実験できるコミュニティを確立、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altLang="ja-JP" dirty="0">
                <a:latin typeface="Calibri" charset="0"/>
                <a:ea typeface="ＭＳ Ｐゴシック" charset="0"/>
              </a:rPr>
              <a:t>AI</a:t>
            </a:r>
            <a:r>
              <a:rPr lang="ja-JP" altLang="en-US" dirty="0">
                <a:latin typeface="Calibri" charset="0"/>
                <a:ea typeface="ＭＳ Ｐゴシック" charset="0"/>
              </a:rPr>
              <a:t>技術の社会実装を通じて実社会を変革する仕組みとして実現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ja-JP" altLang="en-US" dirty="0">
                <a:latin typeface="Calibri" charset="0"/>
                <a:ea typeface="ＭＳ Ｐゴシック" charset="0"/>
              </a:rPr>
              <a:t>その活動、人材育成や仕組みとしても地域支部を通じ全国に波及</a:t>
            </a:r>
            <a:r>
              <a:rPr lang="en-US" altLang="ja-JP" dirty="0">
                <a:latin typeface="Calibri" charset="0"/>
                <a:ea typeface="ＭＳ Ｐゴシック" charset="0"/>
              </a:rPr>
              <a:t/>
            </a:r>
            <a:br>
              <a:rPr lang="en-US" altLang="ja-JP" dirty="0">
                <a:latin typeface="Calibri" charset="0"/>
                <a:ea typeface="ＭＳ Ｐゴシック" charset="0"/>
              </a:rPr>
            </a:br>
            <a:r>
              <a:rPr lang="en-US" altLang="ja-JP" dirty="0">
                <a:latin typeface="Calibri" charset="0"/>
                <a:ea typeface="ＭＳ Ｐゴシック" charset="0"/>
              </a:rPr>
              <a:t> </a:t>
            </a:r>
            <a:br>
              <a:rPr lang="en-US" altLang="ja-JP" dirty="0">
                <a:latin typeface="Calibri" charset="0"/>
                <a:ea typeface="ＭＳ Ｐゴシック" charset="0"/>
              </a:rPr>
            </a:b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→ Society5.0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の実現に向けた技術と社会の共進化</a:t>
            </a:r>
            <a:endParaRPr lang="en-US" altLang="ja-JP" sz="2800" b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altLang="ja-JP" dirty="0">
              <a:latin typeface="Calibri" charset="0"/>
              <a:ea typeface="ＭＳ Ｐゴシック" charset="0"/>
            </a:endParaRPr>
          </a:p>
        </p:txBody>
      </p:sp>
      <p:grpSp>
        <p:nvGrpSpPr>
          <p:cNvPr id="215044" name="Group 3"/>
          <p:cNvGrpSpPr>
            <a:grpSpLocks/>
          </p:cNvGrpSpPr>
          <p:nvPr/>
        </p:nvGrpSpPr>
        <p:grpSpPr bwMode="auto">
          <a:xfrm>
            <a:off x="2109653" y="1907569"/>
            <a:ext cx="4824046" cy="2011363"/>
            <a:chOff x="990" y="1458"/>
            <a:chExt cx="3790" cy="1886"/>
          </a:xfrm>
        </p:grpSpPr>
        <p:sp>
          <p:nvSpPr>
            <p:cNvPr id="215053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1893 w 21600"/>
                <a:gd name="T1" fmla="*/ 0 h 21600"/>
                <a:gd name="T2" fmla="*/ 554 w 21600"/>
                <a:gd name="T3" fmla="*/ 257 h 21600"/>
                <a:gd name="T4" fmla="*/ 0 w 21600"/>
                <a:gd name="T5" fmla="*/ 878 h 21600"/>
                <a:gd name="T6" fmla="*/ 554 w 21600"/>
                <a:gd name="T7" fmla="*/ 1499 h 21600"/>
                <a:gd name="T8" fmla="*/ 1893 w 21600"/>
                <a:gd name="T9" fmla="*/ 1756 h 21600"/>
                <a:gd name="T10" fmla="*/ 3231 w 21600"/>
                <a:gd name="T11" fmla="*/ 1499 h 21600"/>
                <a:gd name="T12" fmla="*/ 3785 w 21600"/>
                <a:gd name="T13" fmla="*/ 878 h 21600"/>
                <a:gd name="T14" fmla="*/ 3231 w 21600"/>
                <a:gd name="T15" fmla="*/ 25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990" y="145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117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55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56" name="Line 7"/>
            <p:cNvSpPr>
              <a:spLocks noChangeShapeType="1"/>
            </p:cNvSpPr>
            <p:nvPr/>
          </p:nvSpPr>
          <p:spPr bwMode="gray">
            <a:xfrm>
              <a:off x="1947" y="1870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57" name="Line 8"/>
            <p:cNvSpPr>
              <a:spLocks noChangeShapeType="1"/>
            </p:cNvSpPr>
            <p:nvPr/>
          </p:nvSpPr>
          <p:spPr bwMode="gray">
            <a:xfrm>
              <a:off x="3940" y="1925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58" name="Line 9"/>
            <p:cNvSpPr>
              <a:spLocks noChangeShapeType="1"/>
            </p:cNvSpPr>
            <p:nvPr/>
          </p:nvSpPr>
          <p:spPr bwMode="gray">
            <a:xfrm flipV="1">
              <a:off x="3956" y="1736"/>
              <a:ext cx="328" cy="16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59" name="Line 10"/>
            <p:cNvSpPr>
              <a:spLocks noChangeShapeType="1"/>
            </p:cNvSpPr>
            <p:nvPr/>
          </p:nvSpPr>
          <p:spPr bwMode="gray">
            <a:xfrm flipH="1" flipV="1">
              <a:off x="1657" y="1625"/>
              <a:ext cx="278" cy="2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60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61" name="Line 12"/>
            <p:cNvSpPr>
              <a:spLocks noChangeShapeType="1"/>
            </p:cNvSpPr>
            <p:nvPr/>
          </p:nvSpPr>
          <p:spPr bwMode="gray">
            <a:xfrm>
              <a:off x="3435" y="2903"/>
              <a:ext cx="278" cy="2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62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063" name="Line 14"/>
            <p:cNvSpPr>
              <a:spLocks noChangeShapeType="1"/>
            </p:cNvSpPr>
            <p:nvPr/>
          </p:nvSpPr>
          <p:spPr bwMode="gray">
            <a:xfrm flipH="1">
              <a:off x="3712" y="3127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5045" name="Text Box 21"/>
          <p:cNvSpPr txBox="1">
            <a:spLocks noChangeArrowheads="1"/>
          </p:cNvSpPr>
          <p:nvPr/>
        </p:nvSpPr>
        <p:spPr bwMode="black">
          <a:xfrm>
            <a:off x="6599959" y="2686083"/>
            <a:ext cx="2615712" cy="58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3" tIns="45560" rIns="91113" bIns="455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1171">
              <a:spcBef>
                <a:spcPct val="50000"/>
              </a:spcBef>
            </a:pP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アプリケーション・サービス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altLang="ja-JP" sz="1600" dirty="0">
                <a:solidFill>
                  <a:srgbClr val="FF0000"/>
                </a:solidFill>
                <a:cs typeface="Arial" charset="0"/>
              </a:rPr>
            </a:b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>AI</a:t>
            </a: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活用サービスデザイン</a:t>
            </a:r>
            <a:r>
              <a:rPr lang="ja-JP" altLang="en-US" sz="1600" dirty="0">
                <a:solidFill>
                  <a:srgbClr val="FF0000"/>
                </a:solidFill>
                <a:cs typeface="Arial" charset="0"/>
              </a:rPr>
              <a:t>）</a:t>
            </a:r>
            <a:endParaRPr lang="en-US" altLang="ja-JP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046" name="Text Box 21"/>
          <p:cNvSpPr txBox="1">
            <a:spLocks noChangeArrowheads="1"/>
          </p:cNvSpPr>
          <p:nvPr/>
        </p:nvSpPr>
        <p:spPr bwMode="black">
          <a:xfrm>
            <a:off x="3117842" y="3851832"/>
            <a:ext cx="2879984" cy="58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3" tIns="45560" rIns="91113" bIns="455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1171">
              <a:spcBef>
                <a:spcPct val="50000"/>
              </a:spcBef>
            </a:pP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メタレベルでの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altLang="ja-JP" sz="1600" dirty="0">
                <a:solidFill>
                  <a:srgbClr val="FF0000"/>
                </a:solidFill>
                <a:cs typeface="Arial" charset="0"/>
              </a:rPr>
            </a:b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リモデリング（スパイラルアップ）</a:t>
            </a:r>
            <a:endParaRPr lang="en-US" altLang="ja-JP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047" name="Text Box 21"/>
          <p:cNvSpPr txBox="1">
            <a:spLocks noChangeArrowheads="1"/>
          </p:cNvSpPr>
          <p:nvPr/>
        </p:nvSpPr>
        <p:spPr bwMode="black">
          <a:xfrm>
            <a:off x="274995" y="2482225"/>
            <a:ext cx="2266950" cy="8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3" tIns="45560" rIns="91113" bIns="455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1171">
              <a:spcBef>
                <a:spcPct val="50000"/>
              </a:spcBef>
            </a:pP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現象の観測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altLang="ja-JP" sz="1600" dirty="0">
                <a:solidFill>
                  <a:srgbClr val="FF0000"/>
                </a:solidFill>
                <a:cs typeface="Arial" charset="0"/>
              </a:rPr>
            </a:br>
            <a:r>
              <a:rPr lang="ja-JP" altLang="en-US" sz="1600" dirty="0">
                <a:solidFill>
                  <a:srgbClr val="FF0000"/>
                </a:solidFill>
                <a:cs typeface="Arial" charset="0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>AI</a:t>
            </a: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技術活用</a:t>
            </a:r>
            <a:r>
              <a:rPr lang="en-US" altLang="ja-JP" sz="16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altLang="ja-JP" sz="1600" dirty="0">
                <a:solidFill>
                  <a:srgbClr val="FF0000"/>
                </a:solidFill>
                <a:cs typeface="Arial" charset="0"/>
              </a:rPr>
            </a:br>
            <a:r>
              <a:rPr lang="ja-JP" altLang="en-US" sz="1600" dirty="0">
                <a:solidFill>
                  <a:srgbClr val="FF0000"/>
                </a:solidFill>
                <a:cs typeface="Arial" charset="0"/>
              </a:rPr>
              <a:t>によるデータ収集）</a:t>
            </a:r>
            <a:endParaRPr lang="en-US" altLang="ja-JP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048" name="Text Box 21"/>
          <p:cNvSpPr txBox="1">
            <a:spLocks noChangeArrowheads="1"/>
          </p:cNvSpPr>
          <p:nvPr/>
        </p:nvSpPr>
        <p:spPr bwMode="black">
          <a:xfrm>
            <a:off x="1340447" y="1655976"/>
            <a:ext cx="2592266" cy="8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3" tIns="45560" rIns="91113" bIns="455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1171">
              <a:spcBef>
                <a:spcPct val="50000"/>
              </a:spcBef>
            </a:pP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現象の潜在的</a:t>
            </a:r>
            <a:r>
              <a:rPr lang="ja-JP" altLang="en-US" sz="1600" dirty="0">
                <a:solidFill>
                  <a:srgbClr val="FF0000"/>
                </a:solidFill>
                <a:cs typeface="Arial" charset="0"/>
              </a:rPr>
              <a:t>構造</a:t>
            </a: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・ダイナミクスの構造を計算</a:t>
            </a:r>
            <a:r>
              <a:rPr lang="ja-JP" altLang="en-US" sz="1600" dirty="0">
                <a:solidFill>
                  <a:srgbClr val="FF0000"/>
                </a:solidFill>
                <a:cs typeface="Arial" charset="0"/>
              </a:rPr>
              <a:t>モデル化</a:t>
            </a:r>
            <a:endParaRPr lang="en-US" altLang="ja-JP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049" name="Text Box 21"/>
          <p:cNvSpPr txBox="1">
            <a:spLocks noChangeArrowheads="1"/>
          </p:cNvSpPr>
          <p:nvPr/>
        </p:nvSpPr>
        <p:spPr bwMode="black">
          <a:xfrm>
            <a:off x="4774111" y="1744894"/>
            <a:ext cx="3515270" cy="3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3" tIns="45560" rIns="91113" bIns="455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1171">
              <a:spcBef>
                <a:spcPct val="50000"/>
              </a:spcBef>
            </a:pPr>
            <a:r>
              <a:rPr lang="ja-JP" altLang="en-US" sz="1600">
                <a:solidFill>
                  <a:srgbClr val="FF0000"/>
                </a:solidFill>
                <a:cs typeface="Arial" charset="0"/>
              </a:rPr>
              <a:t>効果評価 ・シミュレーション</a:t>
            </a:r>
            <a:endParaRPr lang="en-US" altLang="ja-JP" sz="16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3414190" y="2491991"/>
            <a:ext cx="2079585" cy="855799"/>
            <a:chOff x="990" y="1458"/>
            <a:chExt cx="3790" cy="1886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1893 w 21600"/>
                <a:gd name="T1" fmla="*/ 0 h 21600"/>
                <a:gd name="T2" fmla="*/ 554 w 21600"/>
                <a:gd name="T3" fmla="*/ 257 h 21600"/>
                <a:gd name="T4" fmla="*/ 0 w 21600"/>
                <a:gd name="T5" fmla="*/ 878 h 21600"/>
                <a:gd name="T6" fmla="*/ 554 w 21600"/>
                <a:gd name="T7" fmla="*/ 1499 h 21600"/>
                <a:gd name="T8" fmla="*/ 1893 w 21600"/>
                <a:gd name="T9" fmla="*/ 1756 h 21600"/>
                <a:gd name="T10" fmla="*/ 3231 w 21600"/>
                <a:gd name="T11" fmla="*/ 1499 h 21600"/>
                <a:gd name="T12" fmla="*/ 3785 w 21600"/>
                <a:gd name="T13" fmla="*/ 878 h 21600"/>
                <a:gd name="T14" fmla="*/ 3231 w 21600"/>
                <a:gd name="T15" fmla="*/ 25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990" y="1458"/>
              <a:ext cx="3785" cy="1756"/>
            </a:xfrm>
            <a:custGeom>
              <a:avLst/>
              <a:gdLst>
                <a:gd name="G0" fmla="+- 3013 0 0"/>
                <a:gd name="G1" fmla="+- 21600 0 3013"/>
                <a:gd name="G2" fmla="+- 21600 0 301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1171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gray">
            <a:xfrm>
              <a:off x="1947" y="1870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3940" y="1925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gray">
            <a:xfrm flipV="1">
              <a:off x="3956" y="1736"/>
              <a:ext cx="328" cy="16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gray">
            <a:xfrm flipH="1" flipV="1">
              <a:off x="1657" y="1625"/>
              <a:ext cx="278" cy="2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gray">
            <a:xfrm>
              <a:off x="3435" y="2903"/>
              <a:ext cx="278" cy="2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gray">
            <a:xfrm flipH="1">
              <a:off x="3712" y="3127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1171"/>
              <a:endParaRPr lang="ja-JP" altLang="en-US">
                <a:solidFill>
                  <a:prstClr val="black"/>
                </a:solidFill>
                <a:latin typeface="Arial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125639" y="2762432"/>
            <a:ext cx="645670" cy="36900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113" tIns="45560" rIns="91113" bIns="45560" rtlCol="0">
            <a:spAutoFit/>
          </a:bodyPr>
          <a:lstStyle/>
          <a:p>
            <a:pPr defTabSz="911171"/>
            <a:r>
              <a:rPr lang="ja-JP" altLang="en-US" dirty="0">
                <a:solidFill>
                  <a:srgbClr val="FF0000"/>
                </a:solidFill>
                <a:latin typeface="Arial"/>
                <a:ea typeface="ＭＳ Ｐゴシック"/>
              </a:rPr>
              <a:t>事例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59620" y="3635833"/>
            <a:ext cx="1304505" cy="64600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113" tIns="45560" rIns="91113" bIns="45560" rtlCol="0">
            <a:spAutoFit/>
          </a:bodyPr>
          <a:lstStyle/>
          <a:p>
            <a:pPr defTabSz="911171"/>
            <a:r>
              <a:rPr lang="ja-JP" altLang="en-US" dirty="0">
                <a:solidFill>
                  <a:srgbClr val="FF0000"/>
                </a:solidFill>
                <a:latin typeface="Arial"/>
                <a:ea typeface="ＭＳ Ｐゴシック"/>
              </a:rPr>
              <a:t>事例を生成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ＭＳ Ｐゴシック"/>
              </a:rPr>
              <a:t/>
            </a:r>
            <a:br>
              <a:rPr lang="en-US" altLang="ja-JP" dirty="0">
                <a:solidFill>
                  <a:srgbClr val="FF0000"/>
                </a:solidFill>
                <a:latin typeface="Arial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Arial"/>
                <a:ea typeface="ＭＳ Ｐゴシック"/>
              </a:rPr>
              <a:t>する</a:t>
            </a:r>
            <a:r>
              <a:rPr lang="en-US" altLang="en-US" dirty="0">
                <a:solidFill>
                  <a:srgbClr val="FF0000"/>
                </a:solidFill>
                <a:latin typeface="Arial"/>
                <a:ea typeface="ＭＳ Ｐゴシック"/>
              </a:rPr>
              <a:t>方法論</a:t>
            </a:r>
            <a:endParaRPr lang="ja-JP" altLang="en-US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285" y="303855"/>
            <a:ext cx="8676715" cy="584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113" tIns="45560" rIns="91113" bIns="45560" rtlCol="0">
            <a:spAutoFit/>
          </a:bodyPr>
          <a:lstStyle/>
          <a:p>
            <a:pPr defTabSz="911171"/>
            <a:r>
              <a:rPr lang="ja-JP" altLang="en-US" sz="3200" dirty="0">
                <a:solidFill>
                  <a:prstClr val="black"/>
                </a:solidFill>
                <a:latin typeface="Arial"/>
                <a:ea typeface="ＭＳ Ｐゴシック"/>
              </a:rPr>
              <a:t>実社会の中でのサイバーフィジカルイノベーション</a:t>
            </a:r>
            <a:endParaRPr lang="en-US" altLang="ja-JP" sz="32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gray">
          <a:xfrm rot="20783967">
            <a:off x="3296614" y="2310794"/>
            <a:ext cx="2340220" cy="663575"/>
          </a:xfrm>
          <a:custGeom>
            <a:avLst/>
            <a:gdLst>
              <a:gd name="G0" fmla="+- 13742 0 0"/>
              <a:gd name="G1" fmla="+- -11677937 0 0"/>
              <a:gd name="G2" fmla="+- 13742 0 -11677937"/>
              <a:gd name="G3" fmla="+- 10800 0 0"/>
              <a:gd name="G4" fmla="+- 0 0 137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70 0 0"/>
              <a:gd name="G9" fmla="+- 0 0 -11677937"/>
              <a:gd name="G10" fmla="+- 8470 0 2700"/>
              <a:gd name="G11" fmla="cos G10 13742"/>
              <a:gd name="G12" fmla="sin G10 13742"/>
              <a:gd name="G13" fmla="cos 13500 13742"/>
              <a:gd name="G14" fmla="sin 13500 13742"/>
              <a:gd name="G15" fmla="+- G11 10800 0"/>
              <a:gd name="G16" fmla="+- G12 10800 0"/>
              <a:gd name="G17" fmla="+- G13 10800 0"/>
              <a:gd name="G18" fmla="+- G14 10800 0"/>
              <a:gd name="G19" fmla="*/ 8470 1 2"/>
              <a:gd name="G20" fmla="+- G19 5400 0"/>
              <a:gd name="G21" fmla="cos G20 13742"/>
              <a:gd name="G22" fmla="sin G20 13742"/>
              <a:gd name="G23" fmla="+- G21 10800 0"/>
              <a:gd name="G24" fmla="+- G12 G23 G22"/>
              <a:gd name="G25" fmla="+- G22 G23 G11"/>
              <a:gd name="G26" fmla="cos 10800 13742"/>
              <a:gd name="G27" fmla="sin 10800 13742"/>
              <a:gd name="G28" fmla="cos 8470 13742"/>
              <a:gd name="G29" fmla="sin 8470 137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137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70 G39"/>
              <a:gd name="G43" fmla="sin 84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90 w 21600"/>
              <a:gd name="T5" fmla="*/ 1 h 21600"/>
              <a:gd name="T6" fmla="*/ 1169 w 21600"/>
              <a:gd name="T7" fmla="*/ 10495 h 21600"/>
              <a:gd name="T8" fmla="*/ 10949 w 21600"/>
              <a:gd name="T9" fmla="*/ 2331 h 21600"/>
              <a:gd name="T10" fmla="*/ 24299 w 21600"/>
              <a:gd name="T11" fmla="*/ 10849 h 21600"/>
              <a:gd name="T12" fmla="*/ 20420 w 21600"/>
              <a:gd name="T13" fmla="*/ 14700 h 21600"/>
              <a:gd name="T14" fmla="*/ 16569 w 21600"/>
              <a:gd name="T15" fmla="*/ 1082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69" y="10830"/>
                </a:moveTo>
                <a:cubicBezTo>
                  <a:pt x="19269" y="10820"/>
                  <a:pt x="19270" y="10810"/>
                  <a:pt x="19270" y="10800"/>
                </a:cubicBezTo>
                <a:cubicBezTo>
                  <a:pt x="19270" y="6122"/>
                  <a:pt x="15477" y="2330"/>
                  <a:pt x="10800" y="2330"/>
                </a:cubicBezTo>
                <a:cubicBezTo>
                  <a:pt x="6226" y="2329"/>
                  <a:pt x="2478" y="5961"/>
                  <a:pt x="2334" y="10532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3"/>
                  <a:pt x="21599" y="10826"/>
                  <a:pt x="21599" y="10839"/>
                </a:cubicBezTo>
                <a:lnTo>
                  <a:pt x="24299" y="10849"/>
                </a:lnTo>
                <a:lnTo>
                  <a:pt x="20420" y="14700"/>
                </a:lnTo>
                <a:lnTo>
                  <a:pt x="16569" y="10821"/>
                </a:lnTo>
                <a:lnTo>
                  <a:pt x="19269" y="108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7451"/>
                  <a:invGamma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113" tIns="45560" rIns="91113" bIns="45560" anchor="ctr"/>
          <a:lstStyle/>
          <a:p>
            <a:pPr defTabSz="91117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gray">
          <a:xfrm rot="20066212" flipH="1" flipV="1">
            <a:off x="3492248" y="3067579"/>
            <a:ext cx="2039437" cy="620713"/>
          </a:xfrm>
          <a:custGeom>
            <a:avLst/>
            <a:gdLst>
              <a:gd name="G0" fmla="+- -14015 0 0"/>
              <a:gd name="G1" fmla="+- -11677937 0 0"/>
              <a:gd name="G2" fmla="+- -14015 0 -11677937"/>
              <a:gd name="G3" fmla="+- 10800 0 0"/>
              <a:gd name="G4" fmla="+- 0 0 -140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74 0 0"/>
              <a:gd name="G9" fmla="+- 0 0 -11677937"/>
              <a:gd name="G10" fmla="+- 8574 0 2700"/>
              <a:gd name="G11" fmla="cos G10 -14015"/>
              <a:gd name="G12" fmla="sin G10 -14015"/>
              <a:gd name="G13" fmla="cos 13500 -14015"/>
              <a:gd name="G14" fmla="sin 13500 -14015"/>
              <a:gd name="G15" fmla="+- G11 10800 0"/>
              <a:gd name="G16" fmla="+- G12 10800 0"/>
              <a:gd name="G17" fmla="+- G13 10800 0"/>
              <a:gd name="G18" fmla="+- G14 10800 0"/>
              <a:gd name="G19" fmla="*/ 8574 1 2"/>
              <a:gd name="G20" fmla="+- G19 5400 0"/>
              <a:gd name="G21" fmla="cos G20 -14015"/>
              <a:gd name="G22" fmla="sin G20 -14015"/>
              <a:gd name="G23" fmla="+- G21 10800 0"/>
              <a:gd name="G24" fmla="+- G12 G23 G22"/>
              <a:gd name="G25" fmla="+- G22 G23 G11"/>
              <a:gd name="G26" fmla="cos 10800 -14015"/>
              <a:gd name="G27" fmla="sin 10800 -14015"/>
              <a:gd name="G28" fmla="cos 8574 -14015"/>
              <a:gd name="G29" fmla="sin 8574 -140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77937"/>
              <a:gd name="G36" fmla="sin G34 -11677937"/>
              <a:gd name="G37" fmla="+/ -11677937 -140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74 G39"/>
              <a:gd name="G43" fmla="sin 85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50 w 21600"/>
              <a:gd name="T5" fmla="*/ 1 h 21600"/>
              <a:gd name="T6" fmla="*/ 1117 w 21600"/>
              <a:gd name="T7" fmla="*/ 10494 h 21600"/>
              <a:gd name="T8" fmla="*/ 10919 w 21600"/>
              <a:gd name="T9" fmla="*/ 2226 h 21600"/>
              <a:gd name="T10" fmla="*/ 24299 w 21600"/>
              <a:gd name="T11" fmla="*/ 10749 h 21600"/>
              <a:gd name="T12" fmla="*/ 20501 w 21600"/>
              <a:gd name="T13" fmla="*/ 14576 h 21600"/>
              <a:gd name="T14" fmla="*/ 16673 w 21600"/>
              <a:gd name="T15" fmla="*/ 107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73" y="10767"/>
                </a:moveTo>
                <a:cubicBezTo>
                  <a:pt x="19356" y="6045"/>
                  <a:pt x="15522" y="2226"/>
                  <a:pt x="10800" y="2226"/>
                </a:cubicBezTo>
                <a:cubicBezTo>
                  <a:pt x="6170" y="2225"/>
                  <a:pt x="2376" y="5901"/>
                  <a:pt x="2230" y="10529"/>
                </a:cubicBezTo>
                <a:lnTo>
                  <a:pt x="5" y="10459"/>
                </a:lnTo>
                <a:cubicBezTo>
                  <a:pt x="189" y="4630"/>
                  <a:pt x="4968" y="-1"/>
                  <a:pt x="10800" y="0"/>
                </a:cubicBezTo>
                <a:cubicBezTo>
                  <a:pt x="16748" y="0"/>
                  <a:pt x="21577" y="4810"/>
                  <a:pt x="21599" y="10759"/>
                </a:cubicBezTo>
                <a:lnTo>
                  <a:pt x="24299" y="10749"/>
                </a:lnTo>
                <a:lnTo>
                  <a:pt x="20501" y="14576"/>
                </a:lnTo>
                <a:lnTo>
                  <a:pt x="16673" y="10778"/>
                </a:lnTo>
                <a:lnTo>
                  <a:pt x="19373" y="1076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118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113" tIns="45560" rIns="91113" bIns="45560" anchor="ctr"/>
          <a:lstStyle/>
          <a:p>
            <a:pPr defTabSz="911171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76312" y="2566823"/>
            <a:ext cx="4139904" cy="5844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113" tIns="45560" rIns="91113" bIns="45560" rtlCol="0" anchor="ctr" anchorCtr="1">
            <a:spAutoFit/>
          </a:bodyPr>
          <a:lstStyle/>
          <a:p>
            <a:pPr defTabSz="911171"/>
            <a:r>
              <a:rPr lang="en-US" altLang="ja-JP" sz="3200" dirty="0">
                <a:solidFill>
                  <a:prstClr val="white"/>
                </a:solidFill>
                <a:latin typeface="Arial"/>
                <a:ea typeface="ＭＳ Ｐゴシック"/>
              </a:rPr>
              <a:t>AI for Society5.0</a:t>
            </a:r>
            <a:endParaRPr lang="ja-JP" altLang="en-US" sz="320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07103" y="987644"/>
            <a:ext cx="8098032" cy="646008"/>
          </a:xfrm>
          <a:prstGeom prst="rect">
            <a:avLst/>
          </a:prstGeom>
          <a:noFill/>
        </p:spPr>
        <p:txBody>
          <a:bodyPr wrap="none" lIns="91113" tIns="45560" rIns="91113" bIns="45560" rtlCol="0">
            <a:spAutoFit/>
          </a:bodyPr>
          <a:lstStyle/>
          <a:p>
            <a:pPr defTabSz="456936"/>
            <a:r>
              <a:rPr lang="ja-JP" altLang="en-US">
                <a:solidFill>
                  <a:srgbClr val="000090"/>
                </a:solidFill>
                <a:latin typeface="Arial"/>
                <a:ea typeface="ＭＳ Ｐゴシック"/>
              </a:rPr>
              <a:t>具体的な生活</a:t>
            </a:r>
            <a:r>
              <a:rPr lang="ja-JP" altLang="en-US" dirty="0">
                <a:solidFill>
                  <a:srgbClr val="000090"/>
                </a:solidFill>
                <a:latin typeface="Arial"/>
                <a:ea typeface="ＭＳ Ｐゴシック"/>
              </a:rPr>
              <a:t>の品質</a:t>
            </a:r>
            <a:r>
              <a:rPr lang="en-US" altLang="ja-JP" dirty="0">
                <a:solidFill>
                  <a:srgbClr val="000090"/>
                </a:solidFill>
                <a:latin typeface="Arial"/>
                <a:ea typeface="ＭＳ Ｐゴシック"/>
              </a:rPr>
              <a:t>(QoL</a:t>
            </a:r>
            <a:r>
              <a:rPr lang="ja-JP" altLang="en-US">
                <a:solidFill>
                  <a:srgbClr val="000090"/>
                </a:solidFill>
                <a:latin typeface="Arial"/>
                <a:ea typeface="ＭＳ Ｐゴシック"/>
              </a:rPr>
              <a:t>、生活価値</a:t>
            </a:r>
            <a:r>
              <a:rPr lang="en-US" altLang="ja-JP" dirty="0">
                <a:solidFill>
                  <a:srgbClr val="000090"/>
                </a:solidFill>
                <a:latin typeface="Arial"/>
                <a:ea typeface="ＭＳ Ｐゴシック"/>
              </a:rPr>
              <a:t>)</a:t>
            </a:r>
            <a:r>
              <a:rPr lang="ja-JP" altLang="en-US" dirty="0">
                <a:solidFill>
                  <a:srgbClr val="000090"/>
                </a:solidFill>
                <a:latin typeface="Arial"/>
                <a:ea typeface="ＭＳ Ｐゴシック"/>
              </a:rPr>
              <a:t>、産業の価値創出・生産性を</a:t>
            </a:r>
            <a:r>
              <a:rPr lang="ja-JP" altLang="en-US">
                <a:solidFill>
                  <a:srgbClr val="000090"/>
                </a:solidFill>
                <a:latin typeface="Arial"/>
                <a:ea typeface="ＭＳ Ｐゴシック"/>
              </a:rPr>
              <a:t>向上しながら、</a:t>
            </a:r>
            <a:r>
              <a:rPr lang="en-US" altLang="ja-JP" dirty="0">
                <a:solidFill>
                  <a:srgbClr val="000090"/>
                </a:solidFill>
                <a:latin typeface="Arial"/>
                <a:ea typeface="ＭＳ Ｐゴシック"/>
              </a:rPr>
              <a:t/>
            </a:r>
            <a:br>
              <a:rPr lang="en-US" altLang="ja-JP" dirty="0">
                <a:solidFill>
                  <a:srgbClr val="000090"/>
                </a:solidFill>
                <a:latin typeface="Arial"/>
                <a:ea typeface="ＭＳ Ｐゴシック"/>
              </a:rPr>
            </a:br>
            <a:r>
              <a:rPr lang="en-US" altLang="ja-JP" dirty="0">
                <a:solidFill>
                  <a:srgbClr val="000090"/>
                </a:solidFill>
                <a:latin typeface="Arial"/>
                <a:ea typeface="ＭＳ Ｐゴシック"/>
              </a:rPr>
              <a:t>AI</a:t>
            </a:r>
            <a:r>
              <a:rPr lang="ja-JP" altLang="en-US" dirty="0">
                <a:solidFill>
                  <a:srgbClr val="000090"/>
                </a:solidFill>
                <a:latin typeface="Arial"/>
                <a:ea typeface="ＭＳ Ｐゴシック"/>
              </a:rPr>
              <a:t>技術の</a:t>
            </a:r>
            <a:r>
              <a:rPr lang="ja-JP" altLang="en-US">
                <a:solidFill>
                  <a:srgbClr val="000090"/>
                </a:solidFill>
                <a:latin typeface="Arial"/>
                <a:ea typeface="ＭＳ Ｐゴシック"/>
              </a:rPr>
              <a:t>活用を広げる</a:t>
            </a:r>
            <a:r>
              <a:rPr lang="ja-JP" altLang="en-US" dirty="0">
                <a:solidFill>
                  <a:srgbClr val="000090"/>
                </a:solidFill>
                <a:latin typeface="Arial"/>
                <a:ea typeface="ＭＳ Ｐゴシック"/>
              </a:rPr>
              <a:t>仕組みの構築　→　人材育成と仕組み自体も</a:t>
            </a:r>
            <a:r>
              <a:rPr lang="ja-JP" altLang="en-US">
                <a:solidFill>
                  <a:srgbClr val="000090"/>
                </a:solidFill>
                <a:latin typeface="Arial"/>
                <a:ea typeface="ＭＳ Ｐゴシック"/>
              </a:rPr>
              <a:t>広く波及</a:t>
            </a:r>
            <a:endParaRPr lang="ja-JP" altLang="en-US" dirty="0">
              <a:solidFill>
                <a:srgbClr val="00009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04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6199" y="-17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/>
              <a:t>課題：人工</a:t>
            </a:r>
            <a:r>
              <a:rPr lang="ja-JP" altLang="en-US" sz="3600" dirty="0"/>
              <a:t>知能とビッグデータの成長スパイラル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65722" y="1562924"/>
            <a:ext cx="450155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価値の増大（ニーズに応える・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高ベネフィット・低リスク・低コスト）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1443" y="3397627"/>
            <a:ext cx="36519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データが大量に生成される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742" y="4731007"/>
            <a:ext cx="337945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シーズ（機械学習）により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人工知能が高性能化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536" y="3376454"/>
            <a:ext cx="44791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95"/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高度なサービス・アプリケーション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曲折矢印 7"/>
          <p:cNvSpPr/>
          <p:nvPr/>
        </p:nvSpPr>
        <p:spPr>
          <a:xfrm rot="5400000">
            <a:off x="7090832" y="1920519"/>
            <a:ext cx="1172633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曲折矢印 8"/>
          <p:cNvSpPr/>
          <p:nvPr/>
        </p:nvSpPr>
        <p:spPr>
          <a:xfrm rot="10800000">
            <a:off x="6942663" y="4234218"/>
            <a:ext cx="1172633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" name="曲折矢印 9"/>
          <p:cNvSpPr/>
          <p:nvPr/>
        </p:nvSpPr>
        <p:spPr>
          <a:xfrm rot="16200000">
            <a:off x="935562" y="4073348"/>
            <a:ext cx="1172633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曲折矢印 10"/>
          <p:cNvSpPr/>
          <p:nvPr/>
        </p:nvSpPr>
        <p:spPr>
          <a:xfrm>
            <a:off x="1087972" y="1702681"/>
            <a:ext cx="1172633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18996" y="5588247"/>
            <a:ext cx="8895072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>
            <a:lvl1pPr algn="ctr" defTabSz="91341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405"/>
            <a:r>
              <a:rPr lang="ja-JP" altLang="en-US" sz="3200" dirty="0">
                <a:solidFill>
                  <a:srgbClr val="FF0000"/>
                </a:solidFill>
                <a:latin typeface="Arial"/>
                <a:ea typeface="ＭＳ Ｐゴシック"/>
              </a:rPr>
              <a:t>そこで必要とされる</a:t>
            </a:r>
            <a:r>
              <a:rPr lang="en-US" altLang="ja-JP" sz="3200" dirty="0">
                <a:solidFill>
                  <a:srgbClr val="FF0000"/>
                </a:solidFill>
                <a:latin typeface="Arial"/>
                <a:ea typeface="ＭＳ Ｐゴシック"/>
              </a:rPr>
              <a:t>AI</a:t>
            </a:r>
            <a:r>
              <a:rPr lang="ja-JP" altLang="en-US" sz="3200" dirty="0">
                <a:solidFill>
                  <a:srgbClr val="FF0000"/>
                </a:solidFill>
                <a:latin typeface="Arial"/>
                <a:ea typeface="ＭＳ Ｐゴシック"/>
              </a:rPr>
              <a:t>技術は性能評価だけでなく、</a:t>
            </a:r>
            <a:endParaRPr lang="en-US" altLang="ja-JP" sz="32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defTabSz="913405"/>
            <a:r>
              <a:rPr lang="ja-JP" altLang="en-US" sz="3200" dirty="0">
                <a:solidFill>
                  <a:srgbClr val="FF0000"/>
                </a:solidFill>
                <a:latin typeface="Arial"/>
                <a:ea typeface="ＭＳ Ｐゴシック"/>
              </a:rPr>
              <a:t>社会での効果評価、社会的妥当性も求められる</a:t>
            </a:r>
            <a:endParaRPr lang="en-US" altLang="ja-JP" sz="32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19" y="1071678"/>
            <a:ext cx="860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936"/>
            <a:r>
              <a:rPr lang="ja-JP" altLang="en-US" sz="2000" dirty="0">
                <a:solidFill>
                  <a:prstClr val="black"/>
                </a:solidFill>
                <a:latin typeface="Arial"/>
                <a:ea typeface="ＭＳ Ｐゴシック"/>
              </a:rPr>
              <a:t>アプリケーションとデータを駆動できる</a:t>
            </a:r>
            <a:r>
              <a:rPr lang="ja-JP" altLang="en-US" sz="2000" dirty="0">
                <a:solidFill>
                  <a:srgbClr val="FF0000"/>
                </a:solidFill>
                <a:latin typeface="Arial"/>
                <a:ea typeface="ＭＳ Ｐゴシック"/>
              </a:rPr>
              <a:t>価値の創出・増大</a:t>
            </a:r>
            <a:r>
              <a:rPr lang="ja-JP" altLang="en-US" sz="2000" dirty="0">
                <a:solidFill>
                  <a:prstClr val="black"/>
                </a:solidFill>
                <a:latin typeface="Arial"/>
                <a:ea typeface="ＭＳ Ｐゴシック"/>
              </a:rPr>
              <a:t>が、成長スパイラルのため必須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1972" y="3946352"/>
            <a:ext cx="125066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6936"/>
            <a:r>
              <a:rPr lang="ja-JP" altLang="en-US">
                <a:solidFill>
                  <a:prstClr val="black"/>
                </a:solidFill>
                <a:latin typeface="Arial"/>
                <a:ea typeface="ＭＳ Ｐゴシック"/>
              </a:rPr>
              <a:t>デジタル化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9615" y="2950759"/>
            <a:ext cx="10246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6936"/>
            <a:r>
              <a:rPr lang="ja-JP" altLang="en-US">
                <a:solidFill>
                  <a:prstClr val="black"/>
                </a:solidFill>
                <a:latin typeface="Arial"/>
                <a:ea typeface="ＭＳ Ｐゴシック"/>
              </a:rPr>
              <a:t>リアル化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25334" y="284568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Physical side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0800" y="40818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936"/>
            <a:r>
              <a:rPr lang="en-US" altLang="ja-JP">
                <a:solidFill>
                  <a:prstClr val="black"/>
                </a:solidFill>
                <a:latin typeface="Arial"/>
                <a:ea typeface="ＭＳ Ｐゴシック"/>
              </a:rPr>
              <a:t>Cyber </a:t>
            </a:r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side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931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ネット上のデータとサイバーフィジカルデータ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371602"/>
            <a:ext cx="7924800" cy="19716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現在</a:t>
            </a:r>
            <a:r>
              <a:rPr lang="en-US" altLang="ja-JP" dirty="0"/>
              <a:t>AI</a:t>
            </a:r>
            <a:r>
              <a:rPr lang="ja-JP" altLang="en-US" dirty="0"/>
              <a:t>活用が進んでいる</a:t>
            </a:r>
            <a:r>
              <a:rPr lang="ja-JP" altLang="en-US" dirty="0">
                <a:solidFill>
                  <a:srgbClr val="FF0000"/>
                </a:solidFill>
              </a:rPr>
              <a:t>ネット上のビッグデータ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/>
              <a:t>ビッグデータ：ストック型</a:t>
            </a:r>
            <a:r>
              <a:rPr kumimoji="1" lang="en-US" altLang="ja-JP" dirty="0"/>
              <a:t>(Web</a:t>
            </a:r>
            <a:r>
              <a:rPr kumimoji="1" lang="ja-JP" altLang="en-US" dirty="0"/>
              <a:t>ページ</a:t>
            </a:r>
            <a:r>
              <a:rPr kumimoji="1" lang="en-US" altLang="ja-JP" dirty="0"/>
              <a:t>, </a:t>
            </a:r>
            <a:r>
              <a:rPr kumimoji="1" lang="ja-JP" altLang="en-US" dirty="0"/>
              <a:t>クラウド</a:t>
            </a:r>
            <a:r>
              <a:rPr kumimoji="1" lang="en-US" altLang="ja-JP" dirty="0"/>
              <a:t>, SQL</a:t>
            </a:r>
            <a:r>
              <a:rPr lang="en-US" altLang="ja-JP" dirty="0"/>
              <a:t>-DB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状況非依存：いつでも、どこでも、だれでも</a:t>
            </a:r>
            <a:endParaRPr lang="en-US" altLang="ja-JP" dirty="0"/>
          </a:p>
          <a:p>
            <a:pPr lvl="1"/>
            <a:r>
              <a:rPr lang="ja-JP" altLang="en-US" dirty="0"/>
              <a:t>同質性、ユニバーサルな知識が特徴。時空間解像度が低い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 dirty="0"/>
              <a:t>応用：クイズ、ゲーム、</a:t>
            </a:r>
            <a:r>
              <a:rPr lang="ja-JP" altLang="en-US"/>
              <a:t>博識型インテリジェンス</a:t>
            </a:r>
            <a:endParaRPr lang="en-US" altLang="ja-JP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60996FD-237F-FF4C-837F-72495E26FF8B}"/>
              </a:ext>
            </a:extLst>
          </p:cNvPr>
          <p:cNvSpPr txBox="1">
            <a:spLocks/>
          </p:cNvSpPr>
          <p:nvPr/>
        </p:nvSpPr>
        <p:spPr bwMode="auto">
          <a:xfrm>
            <a:off x="762000" y="3700463"/>
            <a:ext cx="7924800" cy="2700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386" tIns="45694" rIns="91386" bIns="45694" numCol="1" anchor="t" anchorCtr="0" compatLnSpc="1">
            <a:prstTxWarp prst="textNoShape">
              <a:avLst/>
            </a:prstTxWarp>
          </a:bodyPr>
          <a:lstStyle>
            <a:lvl1pPr marL="342705" indent="-34270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Monotype Sorts"/>
              <a:buChar char="n"/>
              <a:defRPr kumimoji="1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529" indent="-28558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34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•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9287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–"/>
              <a:defRPr kumimoj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6226" indent="-22847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166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10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045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3982" indent="-22847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kumimoji="1"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kern="0"/>
              <a:t>今後</a:t>
            </a:r>
            <a:r>
              <a:rPr lang="en-US" altLang="ja-JP" kern="0" dirty="0"/>
              <a:t>AI</a:t>
            </a:r>
            <a:r>
              <a:rPr lang="ja-JP" altLang="en-US" kern="0"/>
              <a:t>活用が期待される</a:t>
            </a:r>
            <a:r>
              <a:rPr lang="ja-JP" altLang="en-US" kern="0">
                <a:solidFill>
                  <a:srgbClr val="FF0000"/>
                </a:solidFill>
              </a:rPr>
              <a:t>サイバーフィジカルデータ</a:t>
            </a:r>
            <a:endParaRPr lang="en-US" altLang="ja-JP" kern="0" dirty="0">
              <a:solidFill>
                <a:srgbClr val="FF0000"/>
              </a:solidFill>
            </a:endParaRPr>
          </a:p>
          <a:p>
            <a:pPr lvl="1" defTabSz="914400"/>
            <a:r>
              <a:rPr lang="ja-JP" altLang="en-US" kern="0"/>
              <a:t>ビッグデータ：フロー型</a:t>
            </a:r>
            <a:r>
              <a:rPr lang="en-US" altLang="ja-JP" kern="0" dirty="0"/>
              <a:t>(</a:t>
            </a:r>
            <a:r>
              <a:rPr lang="ja-JP" altLang="en-US" kern="0"/>
              <a:t>モバイル</a:t>
            </a:r>
            <a:r>
              <a:rPr lang="en-US" altLang="ja-JP" kern="0" dirty="0"/>
              <a:t>, IoT, </a:t>
            </a:r>
            <a:r>
              <a:rPr lang="ja-JP" altLang="en-US" kern="0"/>
              <a:t>センサ</a:t>
            </a:r>
            <a:r>
              <a:rPr lang="en-US" altLang="ja-JP" kern="0" dirty="0"/>
              <a:t>, Fog-DB)</a:t>
            </a:r>
          </a:p>
          <a:p>
            <a:pPr lvl="1" defTabSz="914400"/>
            <a:r>
              <a:rPr lang="ja-JP" altLang="en-US" kern="0"/>
              <a:t>状況依存：そのとき、その場で、その人へ</a:t>
            </a:r>
            <a:endParaRPr lang="en-US" altLang="ja-JP" kern="0" dirty="0"/>
          </a:p>
          <a:p>
            <a:pPr lvl="1" defTabSz="914400"/>
            <a:r>
              <a:rPr lang="ja-JP" altLang="en-US" kern="0"/>
              <a:t>時間、場所、人などの「異質性」、時空間高解像度が特徴</a:t>
            </a:r>
            <a:endParaRPr lang="en-US" altLang="ja-JP" kern="0" dirty="0"/>
          </a:p>
          <a:p>
            <a:pPr lvl="1" defTabSz="914400"/>
            <a:r>
              <a:rPr lang="en-US" altLang="ja-JP" kern="0" dirty="0"/>
              <a:t>AI</a:t>
            </a:r>
            <a:r>
              <a:rPr lang="ja-JP" altLang="en-US" kern="0"/>
              <a:t>応用：現場の問題解決、実践型インテリジェンス</a:t>
            </a:r>
            <a:endParaRPr lang="en-US" altLang="ja-JP" kern="0" dirty="0"/>
          </a:p>
          <a:p>
            <a:pPr lvl="1" defTabSz="914400"/>
            <a:endParaRPr lang="en-US" altLang="ja-JP" kern="0" dirty="0"/>
          </a:p>
          <a:p>
            <a:pPr marL="0" indent="0" defTabSz="914400">
              <a:buNone/>
            </a:pPr>
            <a:r>
              <a:rPr lang="ja-JP" altLang="en-US" kern="0"/>
              <a:t>　　</a:t>
            </a:r>
            <a:r>
              <a:rPr lang="en-US" altLang="ja-JP" kern="0" dirty="0"/>
              <a:t>AI</a:t>
            </a:r>
            <a:r>
              <a:rPr lang="ja-JP" altLang="en-US" kern="0"/>
              <a:t>が使われる「社会」のフレーム（誰の、何のため）が重要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5914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7703" y="1984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dirty="0"/>
              <a:t>Cyber=Physical</a:t>
            </a:r>
            <a:r>
              <a:rPr lang="ja-JP" altLang="en-US" dirty="0"/>
              <a:t>時代の</a:t>
            </a:r>
            <a:r>
              <a:rPr lang="en-US" altLang="ja-JP" dirty="0"/>
              <a:t>AI</a:t>
            </a:r>
            <a:r>
              <a:rPr lang="ja-JP" altLang="en-US" dirty="0"/>
              <a:t>とフレーム問題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085" y="1279360"/>
            <a:ext cx="8858213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altLang="ja-JP" dirty="0"/>
              <a:t>Deep Learning (</a:t>
            </a:r>
            <a:r>
              <a:rPr lang="ja-JP" altLang="en-US" dirty="0"/>
              <a:t>多段の階層型ニューラルネット</a:t>
            </a:r>
            <a:r>
              <a:rPr lang="en-US" altLang="ja-JP" dirty="0"/>
              <a:t>)→</a:t>
            </a:r>
            <a:r>
              <a:rPr lang="ja-JP" altLang="en-US" dirty="0"/>
              <a:t>画像系</a:t>
            </a: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/>
              <a:t>自動運転（</a:t>
            </a:r>
            <a:r>
              <a:rPr lang="en-US" altLang="ja-JP" dirty="0"/>
              <a:t>Probabilistic robotics</a:t>
            </a:r>
            <a:r>
              <a:rPr lang="ja-JP" altLang="en-US" dirty="0"/>
              <a:t>：環境モデリング）</a:t>
            </a:r>
            <a:r>
              <a:rPr lang="en-US" altLang="ja-JP" dirty="0"/>
              <a:t>→</a:t>
            </a:r>
            <a:r>
              <a:rPr lang="ja-JP" altLang="en-US" dirty="0"/>
              <a:t>空間系</a:t>
            </a: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/>
              <a:t>言語処理技術、対話Ｑ＆Ａシステム</a:t>
            </a:r>
            <a:r>
              <a:rPr lang="en-US" altLang="ja-JP" dirty="0"/>
              <a:t>→</a:t>
            </a:r>
            <a:r>
              <a:rPr lang="ja-JP" altLang="en-US" dirty="0"/>
              <a:t>テキスト系</a:t>
            </a: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/>
              <a:t>しかし、</a:t>
            </a:r>
            <a:r>
              <a:rPr lang="en-US" altLang="ja-JP" dirty="0" err="1"/>
              <a:t>IoT</a:t>
            </a:r>
            <a:r>
              <a:rPr lang="en-US" altLang="ja-JP" dirty="0"/>
              <a:t>, </a:t>
            </a:r>
            <a:r>
              <a:rPr lang="ja-JP" altLang="en-US" dirty="0"/>
              <a:t>ウェアラブルデバイス</a:t>
            </a:r>
            <a:r>
              <a:rPr lang="en-US" altLang="ja-JP" dirty="0"/>
              <a:t>, </a:t>
            </a:r>
            <a:r>
              <a:rPr lang="ja-JP" altLang="en-US" dirty="0"/>
              <a:t>行動履歴など今後は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センサ系データが増大し、実社会</a:t>
            </a:r>
            <a:r>
              <a:rPr lang="en-US" altLang="ja-JP" dirty="0"/>
              <a:t>, </a:t>
            </a:r>
            <a:r>
              <a:rPr lang="ja-JP" altLang="en-US" dirty="0"/>
              <a:t>生活中での展開が想定される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/>
              <a:t>データそのものだけでは解釈が困難</a:t>
            </a:r>
            <a:r>
              <a:rPr lang="en-US" altLang="ja-JP" dirty="0"/>
              <a:t>→</a:t>
            </a:r>
            <a:r>
              <a:rPr lang="ja-JP" altLang="en-US" dirty="0"/>
              <a:t>「現象のモデル化」の必要</a:t>
            </a: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現象：生活現場やビジネス現場などにおける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「良し悪し（目的変数）」とその関係（説明変数）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現象のモデル化におけるフレーム問題：人と</a:t>
            </a:r>
            <a:r>
              <a:rPr lang="en-US" altLang="ja-JP" dirty="0">
                <a:solidFill>
                  <a:srgbClr val="FF0000"/>
                </a:solidFill>
              </a:rPr>
              <a:t>AI</a:t>
            </a:r>
            <a:r>
              <a:rPr lang="ja-JP" altLang="en-US" dirty="0">
                <a:solidFill>
                  <a:srgbClr val="FF0000"/>
                </a:solidFill>
              </a:rPr>
              <a:t>、</a:t>
            </a:r>
            <a:r>
              <a:rPr lang="en-US" altLang="ja-JP" dirty="0">
                <a:solidFill>
                  <a:srgbClr val="FF0000"/>
                </a:solidFill>
              </a:rPr>
              <a:t>AI</a:t>
            </a:r>
            <a:r>
              <a:rPr lang="ja-JP" altLang="en-US" dirty="0">
                <a:solidFill>
                  <a:srgbClr val="FF0000"/>
                </a:solidFill>
              </a:rPr>
              <a:t>間、人の間にも存在</a:t>
            </a:r>
            <a:endParaRPr lang="en-US" altLang="ja-JP" dirty="0"/>
          </a:p>
          <a:p>
            <a:pPr>
              <a:buFont typeface="Arial"/>
              <a:buChar char="•"/>
            </a:pP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/>
              <a:t>広義フレーム問題：「背景」（前提知識、公理、背景）に気づけない問題</a:t>
            </a:r>
            <a:endParaRPr lang="en-US" altLang="ja-JP" dirty="0"/>
          </a:p>
          <a:p>
            <a:pPr>
              <a:buFont typeface="Arial"/>
              <a:buChar char="•"/>
            </a:pPr>
            <a:endParaRPr lang="en-US" altLang="ja-JP" dirty="0"/>
          </a:p>
          <a:p>
            <a:pPr>
              <a:buFont typeface="Arial"/>
              <a:buChar char="•"/>
            </a:pPr>
            <a:r>
              <a:rPr lang="en-US" altLang="ja-JP" dirty="0"/>
              <a:t>AI</a:t>
            </a:r>
            <a:r>
              <a:rPr lang="ja-JP" altLang="en-US" dirty="0"/>
              <a:t>だけでなく、ビッグデータ解析を行う人にとっても問題になる。</a:t>
            </a:r>
            <a:endParaRPr lang="en-US" altLang="ja-JP" dirty="0"/>
          </a:p>
          <a:p>
            <a:pPr>
              <a:buFont typeface="Arial"/>
              <a:buChar char="•"/>
            </a:pPr>
            <a:r>
              <a:rPr lang="en-US" altLang="ja-JP" dirty="0"/>
              <a:t> </a:t>
            </a:r>
            <a:r>
              <a:rPr lang="ja-JP" altLang="en-US" dirty="0">
                <a:solidFill>
                  <a:srgbClr val="FF0000"/>
                </a:solidFill>
              </a:rPr>
              <a:t>→</a:t>
            </a:r>
            <a:r>
              <a:rPr lang="en-US" altLang="ja-JP" dirty="0">
                <a:solidFill>
                  <a:srgbClr val="FF0000"/>
                </a:solidFill>
              </a:rPr>
              <a:t> AI</a:t>
            </a:r>
            <a:r>
              <a:rPr lang="ja-JP" altLang="en-US" dirty="0">
                <a:solidFill>
                  <a:srgbClr val="FF0000"/>
                </a:solidFill>
              </a:rPr>
              <a:t>が広く社会実装された後におこる「フレーム問題」をどう扱うか？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62903" y="1512901"/>
            <a:ext cx="1037463" cy="6038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662" dirty="0"/>
              <a:t>自己完結</a:t>
            </a:r>
            <a:endParaRPr lang="en-US" altLang="ja-JP" sz="1662" dirty="0"/>
          </a:p>
          <a:p>
            <a:r>
              <a:rPr lang="ja-JP" altLang="en-US" sz="1662" dirty="0"/>
              <a:t>型データ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0852" y="2921501"/>
            <a:ext cx="2228851" cy="3481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62" dirty="0"/>
              <a:t>非自己完結型データ</a:t>
            </a:r>
          </a:p>
        </p:txBody>
      </p:sp>
    </p:spTree>
    <p:extLst>
      <p:ext uri="{BB962C8B-B14F-4D97-AF65-F5344CB8AC3E}">
        <p14:creationId xmlns:p14="http://schemas.microsoft.com/office/powerpoint/2010/main" val="70923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431802"/>
            <a:ext cx="7924800" cy="685800"/>
          </a:xfrm>
        </p:spPr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も人にもあるフレーム問題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フレームの例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92575" y="1762309"/>
            <a:ext cx="3623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0" dirty="0"/>
              <a:t>C  </a:t>
            </a:r>
            <a:r>
              <a:rPr lang="ja-JP" altLang="en-US" sz="8000" dirty="0"/>
              <a:t>　</a:t>
            </a:r>
            <a:r>
              <a:rPr lang="en-US" altLang="ja-JP" sz="8000" dirty="0"/>
              <a:t>  T </a:t>
            </a:r>
            <a:endParaRPr lang="ja-JP" altLang="en-US" sz="8000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317076" y="2091606"/>
            <a:ext cx="767542" cy="791432"/>
            <a:chOff x="762000" y="2294314"/>
            <a:chExt cx="767542" cy="791432"/>
          </a:xfrm>
        </p:grpSpPr>
        <p:cxnSp>
          <p:nvCxnSpPr>
            <p:cNvPr id="7" name="直線コネクタ 6"/>
            <p:cNvCxnSpPr/>
            <p:nvPr/>
          </p:nvCxnSpPr>
          <p:spPr bwMode="auto">
            <a:xfrm flipH="1" flipV="1">
              <a:off x="1246903" y="2294314"/>
              <a:ext cx="282639" cy="791432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直線コネクタ 7"/>
            <p:cNvCxnSpPr/>
            <p:nvPr/>
          </p:nvCxnSpPr>
          <p:spPr bwMode="auto">
            <a:xfrm flipV="1">
              <a:off x="762000" y="2313713"/>
              <a:ext cx="238299" cy="772033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>
              <a:off x="881149" y="2699729"/>
              <a:ext cx="482138" cy="0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図形グループ 18"/>
          <p:cNvGrpSpPr/>
          <p:nvPr/>
        </p:nvGrpSpPr>
        <p:grpSpPr>
          <a:xfrm>
            <a:off x="3092332" y="4106477"/>
            <a:ext cx="3299814" cy="1446550"/>
            <a:chOff x="3092332" y="4106477"/>
            <a:chExt cx="3299814" cy="144655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092332" y="4106477"/>
              <a:ext cx="329981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800" dirty="0"/>
                <a:t>T  </a:t>
              </a:r>
              <a:r>
                <a:rPr lang="ja-JP" altLang="en-US" sz="8800" dirty="0"/>
                <a:t>　</a:t>
              </a:r>
              <a:r>
                <a:rPr lang="en-US" altLang="ja-JP" sz="8800" dirty="0"/>
                <a:t> E</a:t>
              </a:r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4340629" y="4434036"/>
              <a:ext cx="767542" cy="791432"/>
              <a:chOff x="762000" y="2294314"/>
              <a:chExt cx="767542" cy="791432"/>
            </a:xfrm>
          </p:grpSpPr>
          <p:cxnSp>
            <p:nvCxnSpPr>
              <p:cNvPr id="16" name="直線コネクタ 15"/>
              <p:cNvCxnSpPr/>
              <p:nvPr/>
            </p:nvCxnSpPr>
            <p:spPr bwMode="auto">
              <a:xfrm flipH="1" flipV="1">
                <a:off x="1246903" y="2294314"/>
                <a:ext cx="282639" cy="791432"/>
              </a:xfrm>
              <a:prstGeom prst="line">
                <a:avLst/>
              </a:prstGeom>
              <a:noFill/>
              <a:ln w="793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線コネクタ 16"/>
              <p:cNvCxnSpPr/>
              <p:nvPr/>
            </p:nvCxnSpPr>
            <p:spPr bwMode="auto">
              <a:xfrm flipV="1">
                <a:off x="762000" y="2313713"/>
                <a:ext cx="238299" cy="772033"/>
              </a:xfrm>
              <a:prstGeom prst="line">
                <a:avLst/>
              </a:prstGeom>
              <a:noFill/>
              <a:ln w="793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>
                <a:off x="881149" y="2699729"/>
                <a:ext cx="482138" cy="0"/>
              </a:xfrm>
              <a:prstGeom prst="line">
                <a:avLst/>
              </a:prstGeom>
              <a:noFill/>
              <a:ln w="793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角丸四角形 19"/>
          <p:cNvSpPr/>
          <p:nvPr/>
        </p:nvSpPr>
        <p:spPr bwMode="auto">
          <a:xfrm>
            <a:off x="4006736" y="1762307"/>
            <a:ext cx="1379912" cy="1512908"/>
          </a:xfrm>
          <a:prstGeom prst="roundRect">
            <a:avLst/>
          </a:prstGeom>
          <a:noFill/>
          <a:ln w="635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4026136" y="4042763"/>
            <a:ext cx="1379912" cy="1512908"/>
          </a:xfrm>
          <a:prstGeom prst="roundRect">
            <a:avLst/>
          </a:prstGeom>
          <a:noFill/>
          <a:ln w="635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2599112" y="1421484"/>
            <a:ext cx="4016504" cy="2103112"/>
          </a:xfrm>
          <a:prstGeom prst="roundRect">
            <a:avLst/>
          </a:prstGeom>
          <a:noFill/>
          <a:ln w="635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2685012" y="3751824"/>
            <a:ext cx="4016504" cy="2103112"/>
          </a:xfrm>
          <a:prstGeom prst="roundRect">
            <a:avLst/>
          </a:prstGeom>
          <a:noFill/>
          <a:ln w="635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0901" y="6336350"/>
            <a:ext cx="875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前提とするフレームがあるとその中で適切な認識・判断が行われる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425" y="1608420"/>
            <a:ext cx="20537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この文字列は</a:t>
            </a:r>
            <a:endParaRPr lang="en-US" altLang="ja-JP" dirty="0"/>
          </a:p>
          <a:p>
            <a:r>
              <a:rPr lang="ja-JP" altLang="en-US" dirty="0"/>
              <a:t>英語であり、</a:t>
            </a:r>
            <a:endParaRPr lang="en-US" altLang="ja-JP" dirty="0"/>
          </a:p>
          <a:p>
            <a:r>
              <a:rPr lang="ja-JP" altLang="en-US" dirty="0"/>
              <a:t>単語であり、</a:t>
            </a:r>
            <a:endParaRPr lang="en-US" altLang="ja-JP" dirty="0"/>
          </a:p>
          <a:p>
            <a:r>
              <a:rPr lang="ja-JP" altLang="en-US" dirty="0"/>
              <a:t>意味があるはず、</a:t>
            </a:r>
            <a:endParaRPr lang="en-US" altLang="ja-JP" dirty="0"/>
          </a:p>
          <a:p>
            <a:r>
              <a:rPr lang="ja-JP" altLang="en-US" dirty="0"/>
              <a:t>というフレーム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そのため、上の例</a:t>
            </a:r>
            <a:endParaRPr lang="en-US" altLang="ja-JP" dirty="0"/>
          </a:p>
          <a:p>
            <a:r>
              <a:rPr lang="ja-JP" altLang="en-US" dirty="0"/>
              <a:t>は</a:t>
            </a:r>
            <a:r>
              <a:rPr lang="en-US" altLang="ja-JP" dirty="0"/>
              <a:t>C</a:t>
            </a:r>
            <a:r>
              <a:rPr lang="ja-JP" altLang="en-US" dirty="0"/>
              <a:t>と</a:t>
            </a:r>
            <a:r>
              <a:rPr lang="en-US" altLang="ja-JP" dirty="0"/>
              <a:t>T</a:t>
            </a:r>
            <a:r>
              <a:rPr lang="ja-JP" altLang="en-US" dirty="0"/>
              <a:t>の間の文字</a:t>
            </a:r>
            <a:endParaRPr lang="en-US" altLang="ja-JP" dirty="0"/>
          </a:p>
          <a:p>
            <a:r>
              <a:rPr lang="ja-JP" altLang="en-US" dirty="0"/>
              <a:t>は</a:t>
            </a:r>
            <a:r>
              <a:rPr lang="en-US" altLang="ja-JP" dirty="0"/>
              <a:t> ‘ A ‘ </a:t>
            </a:r>
            <a:r>
              <a:rPr lang="ja-JP" altLang="en-US" dirty="0"/>
              <a:t>であり、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下の例は</a:t>
            </a:r>
            <a:r>
              <a:rPr lang="en-US" altLang="ja-JP" dirty="0"/>
              <a:t>T</a:t>
            </a:r>
            <a:r>
              <a:rPr lang="ja-JP" altLang="en-US" dirty="0"/>
              <a:t>と</a:t>
            </a:r>
            <a:r>
              <a:rPr lang="en-US" altLang="ja-JP" dirty="0"/>
              <a:t>H</a:t>
            </a:r>
            <a:r>
              <a:rPr lang="ja-JP" altLang="en-US" dirty="0"/>
              <a:t>の間</a:t>
            </a:r>
            <a:endParaRPr lang="en-US" altLang="ja-JP" dirty="0"/>
          </a:p>
          <a:p>
            <a:r>
              <a:rPr lang="ja-JP" altLang="en-US" dirty="0"/>
              <a:t>の文字は</a:t>
            </a:r>
            <a:r>
              <a:rPr lang="en-US" altLang="ja-JP" dirty="0"/>
              <a:t> ‘ H ‘</a:t>
            </a:r>
            <a:r>
              <a:rPr lang="ja-JP" altLang="en-US" dirty="0"/>
              <a:t>だと</a:t>
            </a:r>
            <a:endParaRPr lang="en-US" altLang="ja-JP" dirty="0"/>
          </a:p>
          <a:p>
            <a:r>
              <a:rPr lang="ja-JP" altLang="en-US" dirty="0"/>
              <a:t>推定される</a:t>
            </a:r>
          </a:p>
        </p:txBody>
      </p:sp>
    </p:spTree>
    <p:extLst>
      <p:ext uri="{BB962C8B-B14F-4D97-AF65-F5344CB8AC3E}">
        <p14:creationId xmlns:p14="http://schemas.microsoft.com/office/powerpoint/2010/main" val="143925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フレームの例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317076" y="2091606"/>
            <a:ext cx="767542" cy="791432"/>
            <a:chOff x="762000" y="2294314"/>
            <a:chExt cx="767542" cy="791432"/>
          </a:xfrm>
        </p:grpSpPr>
        <p:cxnSp>
          <p:nvCxnSpPr>
            <p:cNvPr id="7" name="直線コネクタ 6"/>
            <p:cNvCxnSpPr/>
            <p:nvPr/>
          </p:nvCxnSpPr>
          <p:spPr bwMode="auto">
            <a:xfrm flipH="1" flipV="1">
              <a:off x="1246903" y="2294314"/>
              <a:ext cx="282639" cy="791432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直線コネクタ 7"/>
            <p:cNvCxnSpPr/>
            <p:nvPr/>
          </p:nvCxnSpPr>
          <p:spPr bwMode="auto">
            <a:xfrm flipV="1">
              <a:off x="762000" y="2313713"/>
              <a:ext cx="238299" cy="772033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>
              <a:off x="881149" y="2699729"/>
              <a:ext cx="482138" cy="0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図形グループ 14"/>
          <p:cNvGrpSpPr/>
          <p:nvPr/>
        </p:nvGrpSpPr>
        <p:grpSpPr>
          <a:xfrm>
            <a:off x="4340629" y="4434036"/>
            <a:ext cx="767542" cy="791432"/>
            <a:chOff x="762000" y="2294314"/>
            <a:chExt cx="767542" cy="791432"/>
          </a:xfrm>
        </p:grpSpPr>
        <p:cxnSp>
          <p:nvCxnSpPr>
            <p:cNvPr id="16" name="直線コネクタ 15"/>
            <p:cNvCxnSpPr/>
            <p:nvPr/>
          </p:nvCxnSpPr>
          <p:spPr bwMode="auto">
            <a:xfrm flipH="1" flipV="1">
              <a:off x="1246903" y="2294314"/>
              <a:ext cx="282639" cy="791432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 bwMode="auto">
            <a:xfrm flipV="1">
              <a:off x="762000" y="2313713"/>
              <a:ext cx="238299" cy="772033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>
              <a:off x="881149" y="2699729"/>
              <a:ext cx="482138" cy="0"/>
            </a:xfrm>
            <a:prstGeom prst="line">
              <a:avLst/>
            </a:prstGeom>
            <a:noFill/>
            <a:ln w="793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テキスト ボックス 18"/>
          <p:cNvSpPr txBox="1"/>
          <p:nvPr/>
        </p:nvSpPr>
        <p:spPr>
          <a:xfrm>
            <a:off x="1685343" y="5913208"/>
            <a:ext cx="70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フレームがないとあらゆる可能性が生じて、適切な決定ができない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→　人もディープラーニングも、この文字だけでは正しい推定はできない</a:t>
            </a:r>
          </a:p>
        </p:txBody>
      </p:sp>
    </p:spTree>
    <p:extLst>
      <p:ext uri="{BB962C8B-B14F-4D97-AF65-F5344CB8AC3E}">
        <p14:creationId xmlns:p14="http://schemas.microsoft.com/office/powerpoint/2010/main" val="54581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7924800" cy="685800"/>
          </a:xfrm>
        </p:spPr>
        <p:txBody>
          <a:bodyPr/>
          <a:lstStyle/>
          <a:p>
            <a:r>
              <a:rPr kumimoji="1" lang="ja-JP" altLang="en-US"/>
              <a:t>実社会応用のために：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/>
              <a:t>フレーム</a:t>
            </a:r>
            <a:r>
              <a:rPr kumimoji="1" lang="ja-JP" altLang="en-US" dirty="0"/>
              <a:t>の積極的なマネジメント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リフレーム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371600"/>
            <a:ext cx="8178800" cy="4724400"/>
          </a:xfrm>
        </p:spPr>
        <p:txBody>
          <a:bodyPr/>
          <a:lstStyle/>
          <a:p>
            <a:r>
              <a:rPr kumimoji="1" lang="ja-JP" altLang="en-US" dirty="0"/>
              <a:t>フレームを適切に設定するには、ステークホルダーの視座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価値観、生活環境、歴史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に立った共感が重要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フレームは認識の他、行動、評価のためにも使われ、同じ視座でも異なるフレームとなることもある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例：消費者</a:t>
            </a:r>
            <a:r>
              <a:rPr kumimoji="1" lang="en-US" altLang="ja-JP" dirty="0"/>
              <a:t>AIDMA)</a:t>
            </a:r>
          </a:p>
          <a:p>
            <a:endParaRPr lang="en-US" altLang="ja-JP" dirty="0"/>
          </a:p>
          <a:p>
            <a:r>
              <a:rPr kumimoji="1" lang="ja-JP" altLang="en-US" dirty="0"/>
              <a:t>評価時のフレームは関心（便益、コスト、リスク）に</a:t>
            </a:r>
            <a:r>
              <a:rPr lang="ja-JP" altLang="en-US" dirty="0"/>
              <a:t>より異なる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こうした動的に変わり得る適切なフレームを積極的に意識して、</a:t>
            </a:r>
            <a:r>
              <a:rPr kumimoji="1" lang="en-US" altLang="ja-JP" dirty="0"/>
              <a:t>Cyber=Physical</a:t>
            </a:r>
            <a:r>
              <a:rPr kumimoji="1" lang="ja-JP" altLang="en-US" dirty="0"/>
              <a:t>系データ</a:t>
            </a:r>
            <a:r>
              <a:rPr kumimoji="1" lang="ja-JP" altLang="en-US"/>
              <a:t>からの社会現象</a:t>
            </a:r>
            <a:r>
              <a:rPr kumimoji="1" lang="ja-JP" altLang="en-US" dirty="0"/>
              <a:t>モデリングに活用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110009" y="5513351"/>
            <a:ext cx="6867270" cy="73505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Frame  conscious approach</a:t>
            </a:r>
            <a:endParaRPr lang="ja-JP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1371" y="6400800"/>
            <a:ext cx="690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ユースケース（利用方法）、</a:t>
            </a:r>
            <a:r>
              <a:rPr lang="ja-JP" altLang="en-US"/>
              <a:t>ユーザー、価値・評価基準を具体的に設定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1831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H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HR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ea"/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lnDef>
  </a:objectDefaults>
  <a:extraClrSchemeLst>
    <a:extraClrScheme>
      <a:clrScheme name="DHR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R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R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R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R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R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28095</TotalTime>
  <Words>2563</Words>
  <Application>Microsoft Office PowerPoint</Application>
  <PresentationFormat>画面に合わせる (4:3)</PresentationFormat>
  <Paragraphs>615</Paragraphs>
  <Slides>30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4" baseType="lpstr">
      <vt:lpstr>HGP創英角ｺﾞｼｯｸUB</vt:lpstr>
      <vt:lpstr>Meiryo UI</vt:lpstr>
      <vt:lpstr>Monotype Sorts</vt:lpstr>
      <vt:lpstr>ＭＳ Ｐゴシック</vt:lpstr>
      <vt:lpstr>ＭＳ ゴシック</vt:lpstr>
      <vt:lpstr>News Gothic MT</vt:lpstr>
      <vt:lpstr>Osaka</vt:lpstr>
      <vt:lpstr>メイリオ</vt:lpstr>
      <vt:lpstr>Yu Gothic</vt:lpstr>
      <vt:lpstr>Arial</vt:lpstr>
      <vt:lpstr>Calibri</vt:lpstr>
      <vt:lpstr>Garamond</vt:lpstr>
      <vt:lpstr>Times New Roman</vt:lpstr>
      <vt:lpstr>3_DHRC</vt:lpstr>
      <vt:lpstr>万博のインパクトを活かした 大阪の将来に向けたビジョン 有識者ワーキンググループ   〜AI for Society5.0〜  </vt:lpstr>
      <vt:lpstr>自己紹介 + 社会のIT化</vt:lpstr>
      <vt:lpstr>Society5.0, 社会のサイバーフィジカル化</vt:lpstr>
      <vt:lpstr>課題：人工知能とビッグデータの成長スパイラル</vt:lpstr>
      <vt:lpstr>ネット上のデータとサイバーフィジカルデータ</vt:lpstr>
      <vt:lpstr>Cyber=Physical時代のAIとフレーム問題</vt:lpstr>
      <vt:lpstr>AIも人にもあるフレーム問題 フレームの例 </vt:lpstr>
      <vt:lpstr>フレームの例</vt:lpstr>
      <vt:lpstr>実社会応用のために： フレームの積極的なマネジメント(リフレーム)</vt:lpstr>
      <vt:lpstr>人のフレームを理解する人工知能技術に向けて 人の認知・評価構造の計算モデル化 データ・知識融合</vt:lpstr>
      <vt:lpstr>人と相互理解できる次世代人工知能 [社会実装と価値循環]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新たなユースケースの開拓、産業応用： 産総研人工知能技術コンソーシアム</vt:lpstr>
      <vt:lpstr>サイバーフィジカル社会(Society5.0)のために</vt:lpstr>
      <vt:lpstr> 実データからの計算モデル構築と現象制御 （背景、状況、その変化＝「コト」の確率推論を可能に）</vt:lpstr>
      <vt:lpstr>AI応用アプリケーション社会実装の生産性向上</vt:lpstr>
      <vt:lpstr>PowerPoint プレゼンテーション</vt:lpstr>
      <vt:lpstr>PowerPoint プレゼンテーション</vt:lpstr>
      <vt:lpstr>サービス分野でのサイバーフィジカル化（AI技術コンソ）</vt:lpstr>
      <vt:lpstr>製造分野でのサイバーフィジカル化（共同研究）</vt:lpstr>
      <vt:lpstr>PowerPoint プレゼンテーション</vt:lpstr>
      <vt:lpstr>PowerPoint プレゼンテーション</vt:lpstr>
      <vt:lpstr>AI・IoT技術はイノベーションの民主化を加速する</vt:lpstr>
      <vt:lpstr>PowerPoint プレゼンテーション</vt:lpstr>
      <vt:lpstr>PowerPoint プレゼンテーション</vt:lpstr>
    </vt:vector>
  </TitlesOfParts>
  <Manager/>
  <Company>AIST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AIRC2016</dc:title>
  <dc:subject/>
  <dc:creator>motomura</dc:creator>
  <cp:keywords/>
  <dc:description/>
  <cp:lastModifiedBy>清水　浩章</cp:lastModifiedBy>
  <cp:revision>366</cp:revision>
  <cp:lastPrinted>2019-07-08T04:07:51Z</cp:lastPrinted>
  <dcterms:created xsi:type="dcterms:W3CDTF">2016-03-08T01:42:47Z</dcterms:created>
  <dcterms:modified xsi:type="dcterms:W3CDTF">2019-08-05T03:34:47Z</dcterms:modified>
  <cp:category/>
</cp:coreProperties>
</file>