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774" r:id="rId1"/>
    <p:sldMasterId id="2147483786" r:id="rId2"/>
  </p:sldMasterIdLst>
  <p:notesMasterIdLst>
    <p:notesMasterId r:id="rId4"/>
  </p:notesMasterIdLst>
  <p:handoutMasterIdLst>
    <p:handoutMasterId r:id="rId5"/>
  </p:handoutMasterIdLst>
  <p:sldIdLst>
    <p:sldId id="1060" r:id="rId3"/>
  </p:sldIdLst>
  <p:sldSz cx="9906000" cy="6858000" type="A4"/>
  <p:notesSz cx="6807200" cy="9939338"/>
  <p:defaultTextStyle>
    <a:defPPr>
      <a:defRPr lang="ja-JP"/>
    </a:defPPr>
    <a:lvl1pPr marL="0" algn="l" defTabSz="91426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131" algn="l" defTabSz="91426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266" algn="l" defTabSz="91426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397" algn="l" defTabSz="91426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530" algn="l" defTabSz="91426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5662" algn="l" defTabSz="91426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2795" algn="l" defTabSz="91426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199927" algn="l" defTabSz="91426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061" algn="l" defTabSz="91426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9" userDrawn="1">
          <p15:clr>
            <a:srgbClr val="A4A3A4"/>
          </p15:clr>
        </p15:guide>
        <p15:guide id="2" pos="2151" userDrawn="1">
          <p15:clr>
            <a:srgbClr val="A4A3A4"/>
          </p15:clr>
        </p15:guide>
        <p15:guide id="3" orient="horz" pos="3135" userDrawn="1">
          <p15:clr>
            <a:srgbClr val="A4A3A4"/>
          </p15:clr>
        </p15:guide>
        <p15:guide id="4" pos="2148" userDrawn="1">
          <p15:clr>
            <a:srgbClr val="A4A3A4"/>
          </p15:clr>
        </p15:guide>
        <p15:guide id="5" orient="horz" pos="3131" userDrawn="1">
          <p15:clr>
            <a:srgbClr val="A4A3A4"/>
          </p15:clr>
        </p15:guide>
        <p15:guide id="6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FFCC"/>
    <a:srgbClr val="FF9900"/>
    <a:srgbClr val="4BACC6"/>
    <a:srgbClr val="FF0000"/>
    <a:srgbClr val="99FFCC"/>
    <a:srgbClr val="0000FF"/>
    <a:srgbClr val="CCFF99"/>
    <a:srgbClr val="CCFFCC"/>
    <a:srgbClr val="00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EC20E35-A176-4012-BC5E-935CFFF8708E}" styleName="スタイル (中間)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DBED569-4797-4DF1-A0F4-6AAB3CD982D8}" styleName="淡色スタイル 3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250" autoAdjust="0"/>
    <p:restoredTop sz="98415" autoAdjust="0"/>
  </p:normalViewPr>
  <p:slideViewPr>
    <p:cSldViewPr>
      <p:cViewPr varScale="1">
        <p:scale>
          <a:sx n="57" d="100"/>
          <a:sy n="57" d="100"/>
        </p:scale>
        <p:origin x="96" y="456"/>
      </p:cViewPr>
      <p:guideLst>
        <p:guide orient="horz" pos="2160"/>
        <p:guide pos="3121"/>
      </p:guideLst>
    </p:cSldViewPr>
  </p:slideViewPr>
  <p:outlineViewPr>
    <p:cViewPr>
      <p:scale>
        <a:sx n="33" d="100"/>
        <a:sy n="33" d="100"/>
      </p:scale>
      <p:origin x="0" y="-3354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72"/>
      </p:cViewPr>
      <p:guideLst>
        <p:guide orient="horz" pos="3139"/>
        <p:guide pos="2151"/>
        <p:guide orient="horz" pos="3135"/>
        <p:guide pos="2148"/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0"/>
            <a:ext cx="2949575" cy="496888"/>
          </a:xfrm>
          <a:prstGeom prst="rect">
            <a:avLst/>
          </a:prstGeom>
        </p:spPr>
        <p:txBody>
          <a:bodyPr vert="horz" lIns="91399" tIns="45701" rIns="91399" bIns="45701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44" y="0"/>
            <a:ext cx="2949575" cy="496888"/>
          </a:xfrm>
          <a:prstGeom prst="rect">
            <a:avLst/>
          </a:prstGeom>
        </p:spPr>
        <p:txBody>
          <a:bodyPr vert="horz" lIns="91399" tIns="45701" rIns="91399" bIns="45701" rtlCol="0"/>
          <a:lstStyle>
            <a:lvl1pPr algn="r">
              <a:defRPr sz="1200"/>
            </a:lvl1pPr>
          </a:lstStyle>
          <a:p>
            <a:fld id="{5AA3F54B-2833-45B3-AE85-A5B2483667C7}" type="datetimeFigureOut">
              <a:rPr kumimoji="1" lang="ja-JP" altLang="en-US" smtClean="0"/>
              <a:t>2019/11/25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440865"/>
            <a:ext cx="2949575" cy="496887"/>
          </a:xfrm>
          <a:prstGeom prst="rect">
            <a:avLst/>
          </a:prstGeom>
        </p:spPr>
        <p:txBody>
          <a:bodyPr vert="horz" lIns="91399" tIns="45701" rIns="91399" bIns="45701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44" y="9440865"/>
            <a:ext cx="2949575" cy="496887"/>
          </a:xfrm>
          <a:prstGeom prst="rect">
            <a:avLst/>
          </a:prstGeom>
        </p:spPr>
        <p:txBody>
          <a:bodyPr vert="horz" lIns="91399" tIns="45701" rIns="91399" bIns="45701" rtlCol="0" anchor="b"/>
          <a:lstStyle>
            <a:lvl1pPr algn="r">
              <a:defRPr sz="1200"/>
            </a:lvl1pPr>
          </a:lstStyle>
          <a:p>
            <a:fld id="{9FCC8515-EABC-45E8-A8D7-9A980EECFDF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9740445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3"/>
            <a:ext cx="2949786" cy="496967"/>
          </a:xfrm>
          <a:prstGeom prst="rect">
            <a:avLst/>
          </a:prstGeom>
        </p:spPr>
        <p:txBody>
          <a:bodyPr vert="horz" lIns="91399" tIns="45701" rIns="91399" bIns="45701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3" y="3"/>
            <a:ext cx="2949786" cy="496967"/>
          </a:xfrm>
          <a:prstGeom prst="rect">
            <a:avLst/>
          </a:prstGeom>
        </p:spPr>
        <p:txBody>
          <a:bodyPr vert="horz" lIns="91399" tIns="45701" rIns="91399" bIns="45701" rtlCol="0"/>
          <a:lstStyle>
            <a:lvl1pPr algn="r">
              <a:defRPr sz="1200"/>
            </a:lvl1pPr>
          </a:lstStyle>
          <a:p>
            <a:fld id="{8A024897-80D4-4620-B0CE-5C9E5E376D5A}" type="datetimeFigureOut">
              <a:rPr kumimoji="1" lang="ja-JP" altLang="en-US" smtClean="0"/>
              <a:t>2019/11/25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9" tIns="45701" rIns="91399" bIns="45701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2121376" y="4721186"/>
            <a:ext cx="2515139" cy="4472702"/>
          </a:xfrm>
          <a:prstGeom prst="rect">
            <a:avLst/>
          </a:prstGeom>
        </p:spPr>
        <p:txBody>
          <a:bodyPr vert="horz" lIns="91399" tIns="45701" rIns="91399" bIns="4570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652"/>
            <a:ext cx="2949786" cy="496967"/>
          </a:xfrm>
          <a:prstGeom prst="rect">
            <a:avLst/>
          </a:prstGeom>
        </p:spPr>
        <p:txBody>
          <a:bodyPr vert="horz" lIns="91399" tIns="45701" rIns="91399" bIns="45701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3" y="9440652"/>
            <a:ext cx="2949786" cy="496967"/>
          </a:xfrm>
          <a:prstGeom prst="rect">
            <a:avLst/>
          </a:prstGeom>
        </p:spPr>
        <p:txBody>
          <a:bodyPr vert="horz" lIns="91399" tIns="45701" rIns="91399" bIns="45701" rtlCol="0" anchor="b"/>
          <a:lstStyle>
            <a:lvl1pPr algn="r">
              <a:defRPr sz="1200"/>
            </a:lvl1pPr>
          </a:lstStyle>
          <a:p>
            <a:fld id="{A0C3B56F-56AB-411F-8724-511B22958D1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0309900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26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131" algn="l" defTabSz="91426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266" algn="l" defTabSz="91426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397" algn="l" defTabSz="91426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530" algn="l" defTabSz="91426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5662" algn="l" defTabSz="91426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2795" algn="l" defTabSz="91426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199927" algn="l" defTabSz="91426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061" algn="l" defTabSz="914266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>
          <a:xfrm>
            <a:off x="739306" y="4753645"/>
            <a:ext cx="5400600" cy="4472702"/>
          </a:xfrm>
        </p:spPr>
        <p:txBody>
          <a:bodyPr/>
          <a:lstStyle/>
          <a:p>
            <a:pPr marL="286091" indent="-286091">
              <a:buFont typeface="Wingdings" panose="05000000000000000000" pitchFamily="2" charset="2"/>
              <a:buChar char="l"/>
            </a:pP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過去の国際博覧会とそのテーマです。　</a:t>
            </a:r>
            <a:endParaRPr lang="en-US" altLang="ja-JP" sz="1600" dirty="0">
              <a:latin typeface="+mn-ea"/>
              <a:cs typeface="Meiryo UI" panose="020B0604030504040204" pitchFamily="50" charset="-128"/>
            </a:endParaRPr>
          </a:p>
          <a:p>
            <a:pPr marL="286091" indent="-286091">
              <a:buFont typeface="Wingdings" panose="05000000000000000000" pitchFamily="2" charset="2"/>
              <a:buChar char="l"/>
            </a:pP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歴史的には、１８５１年のイギリスのロンドンで開催された万博が、第１回の国際博覧会として位置づけられており、網掛けをしておりますのが、１９７０年以降に開催された大規模博です。</a:t>
            </a:r>
            <a:endParaRPr lang="en-US" altLang="ja-JP" sz="1600" dirty="0">
              <a:latin typeface="+mn-ea"/>
              <a:cs typeface="Meiryo UI" panose="020B0604030504040204" pitchFamily="50" charset="-128"/>
            </a:endParaRPr>
          </a:p>
          <a:p>
            <a:pPr marL="286091" indent="-286091">
              <a:buFont typeface="Wingdings" panose="05000000000000000000" pitchFamily="2" charset="2"/>
              <a:buChar char="l"/>
            </a:pPr>
            <a:endParaRPr lang="en-US" altLang="ja-JP" sz="1600" dirty="0">
              <a:latin typeface="+mn-ea"/>
              <a:cs typeface="Meiryo UI" panose="020B0604030504040204" pitchFamily="50" charset="-128"/>
            </a:endParaRPr>
          </a:p>
          <a:p>
            <a:pPr marL="286091" indent="-286091">
              <a:buFont typeface="Wingdings" panose="05000000000000000000" pitchFamily="2" charset="2"/>
              <a:buChar char="l"/>
            </a:pPr>
            <a:r>
              <a:rPr lang="en-US" altLang="ja-JP" sz="1600" dirty="0">
                <a:latin typeface="+mn-ea"/>
                <a:cs typeface="Meiryo UI" panose="020B0604030504040204" pitchFamily="50" charset="-128"/>
              </a:rPr>
              <a:t>1970</a:t>
            </a: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年の大阪の後は、</a:t>
            </a:r>
            <a:endParaRPr lang="en-US" altLang="ja-JP" sz="1600" dirty="0">
              <a:latin typeface="+mn-ea"/>
              <a:cs typeface="Meiryo UI" panose="020B0604030504040204" pitchFamily="50" charset="-128"/>
            </a:endParaRPr>
          </a:p>
          <a:p>
            <a:pPr marL="286091" indent="-200265">
              <a:buFont typeface="Arial" panose="020B0604020202020204" pitchFamily="34" charset="0"/>
              <a:buChar char="•"/>
            </a:pPr>
            <a:r>
              <a:rPr lang="en-US" altLang="ja-JP" sz="1600" dirty="0">
                <a:latin typeface="+mn-ea"/>
                <a:cs typeface="Meiryo UI" panose="020B0604030504040204" pitchFamily="50" charset="-128"/>
              </a:rPr>
              <a:t>1992</a:t>
            </a: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年　スペイン・セビリア、</a:t>
            </a:r>
            <a:endParaRPr lang="en-US" altLang="ja-JP" sz="1600" dirty="0">
              <a:latin typeface="+mn-ea"/>
              <a:cs typeface="Meiryo UI" panose="020B0604030504040204" pitchFamily="50" charset="-128"/>
            </a:endParaRPr>
          </a:p>
          <a:p>
            <a:pPr marL="286091" indent="-200265">
              <a:buFont typeface="Arial" panose="020B0604020202020204" pitchFamily="34" charset="0"/>
              <a:buChar char="•"/>
            </a:pPr>
            <a:r>
              <a:rPr lang="en-US" altLang="ja-JP" sz="1600" dirty="0">
                <a:latin typeface="+mn-ea"/>
                <a:cs typeface="Meiryo UI" panose="020B0604030504040204" pitchFamily="50" charset="-128"/>
              </a:rPr>
              <a:t>2000</a:t>
            </a: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年　ドイツ・ハノーバー、</a:t>
            </a:r>
            <a:endParaRPr lang="en-US" altLang="ja-JP" sz="1600" dirty="0">
              <a:latin typeface="+mn-ea"/>
              <a:cs typeface="Meiryo UI" panose="020B0604030504040204" pitchFamily="50" charset="-128"/>
            </a:endParaRPr>
          </a:p>
          <a:p>
            <a:pPr marL="286091" indent="-200265">
              <a:buFont typeface="Arial" panose="020B0604020202020204" pitchFamily="34" charset="0"/>
              <a:buChar char="•"/>
            </a:pPr>
            <a:r>
              <a:rPr lang="en-US" altLang="ja-JP" sz="1600" dirty="0">
                <a:latin typeface="+mn-ea"/>
                <a:cs typeface="Meiryo UI" panose="020B0604030504040204" pitchFamily="50" charset="-128"/>
              </a:rPr>
              <a:t>2005</a:t>
            </a: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年　愛知、</a:t>
            </a:r>
            <a:endParaRPr lang="en-US" altLang="ja-JP" sz="1600" dirty="0">
              <a:latin typeface="+mn-ea"/>
              <a:cs typeface="Meiryo UI" panose="020B0604030504040204" pitchFamily="50" charset="-128"/>
            </a:endParaRPr>
          </a:p>
          <a:p>
            <a:pPr marL="286091" indent="-200265">
              <a:buFont typeface="Arial" panose="020B0604020202020204" pitchFamily="34" charset="0"/>
              <a:buChar char="•"/>
            </a:pPr>
            <a:r>
              <a:rPr lang="en-US" altLang="ja-JP" sz="1600" dirty="0">
                <a:latin typeface="+mn-ea"/>
                <a:cs typeface="Meiryo UI" panose="020B0604030504040204" pitchFamily="50" charset="-128"/>
              </a:rPr>
              <a:t>2010</a:t>
            </a: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年　中国・上海万博、</a:t>
            </a:r>
            <a:endParaRPr lang="en-US" altLang="ja-JP" sz="1600" dirty="0">
              <a:latin typeface="+mn-ea"/>
              <a:cs typeface="Meiryo UI" panose="020B0604030504040204" pitchFamily="50" charset="-128"/>
            </a:endParaRPr>
          </a:p>
          <a:p>
            <a:pPr marL="286091" indent="-200265">
              <a:buFont typeface="Arial" panose="020B0604020202020204" pitchFamily="34" charset="0"/>
              <a:buChar char="•"/>
            </a:pPr>
            <a:r>
              <a:rPr lang="en-US" altLang="ja-JP" sz="1600" dirty="0">
                <a:latin typeface="+mn-ea"/>
                <a:cs typeface="Meiryo UI" panose="020B0604030504040204" pitchFamily="50" charset="-128"/>
              </a:rPr>
              <a:t>2015</a:t>
            </a: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年　イタリア・ミラノ、そして、</a:t>
            </a:r>
            <a:endParaRPr lang="en-US" altLang="ja-JP" sz="1600" dirty="0">
              <a:latin typeface="+mn-ea"/>
              <a:cs typeface="Meiryo UI" panose="020B0604030504040204" pitchFamily="50" charset="-128"/>
            </a:endParaRPr>
          </a:p>
          <a:p>
            <a:pPr marL="286091" indent="-200265">
              <a:buFont typeface="Arial" panose="020B0604020202020204" pitchFamily="34" charset="0"/>
              <a:buChar char="•"/>
            </a:pPr>
            <a:r>
              <a:rPr lang="en-US" altLang="ja-JP" sz="1600" dirty="0">
                <a:latin typeface="+mn-ea"/>
                <a:cs typeface="Meiryo UI" panose="020B0604030504040204" pitchFamily="50" charset="-128"/>
              </a:rPr>
              <a:t>2020</a:t>
            </a:r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年　アラブ首長国連邦・ドバイ</a:t>
            </a:r>
            <a:endParaRPr lang="en-US" altLang="ja-JP" sz="1600" dirty="0">
              <a:latin typeface="+mn-ea"/>
              <a:cs typeface="Meiryo UI" panose="020B0604030504040204" pitchFamily="50" charset="-128"/>
            </a:endParaRPr>
          </a:p>
          <a:p>
            <a:pPr lvl="0"/>
            <a:r>
              <a:rPr lang="ja-JP" altLang="en-US" sz="1600" dirty="0">
                <a:latin typeface="+mn-ea"/>
                <a:cs typeface="Meiryo UI" panose="020B0604030504040204" pitchFamily="50" charset="-128"/>
              </a:rPr>
              <a:t>と開催が続きます。</a:t>
            </a:r>
            <a:endParaRPr lang="en-US" altLang="ja-JP" sz="1600" dirty="0">
              <a:latin typeface="+mn-ea"/>
              <a:cs typeface="Meiryo UI" panose="020B0604030504040204" pitchFamily="50" charset="-128"/>
            </a:endParaRPr>
          </a:p>
          <a:p>
            <a:pPr marL="286091" indent="-286091">
              <a:buFont typeface="Wingdings" panose="05000000000000000000" pitchFamily="2" charset="2"/>
              <a:buChar char="l"/>
            </a:pPr>
            <a:endParaRPr lang="ja-JP" altLang="en-US" sz="1600" dirty="0">
              <a:latin typeface="+mn-ea"/>
              <a:cs typeface="Meiryo UI" panose="020B0604030504040204" pitchFamily="50" charset="-128"/>
            </a:endParaRPr>
          </a:p>
          <a:p>
            <a:pPr marL="286091" indent="-286091">
              <a:buFont typeface="Wingdings" panose="05000000000000000000" pitchFamily="2" charset="2"/>
              <a:buChar char="l"/>
            </a:pP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6091" indent="-286091">
              <a:buFont typeface="Wingdings" panose="05000000000000000000" pitchFamily="2" charset="2"/>
              <a:buChar char="l"/>
            </a:pPr>
            <a:endParaRPr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1800154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1" y="2130530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1C0E8-2E9A-4F34-958F-032A2CCC3E44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18CB1-DA94-4310-AAB5-D51306661CC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3402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C022D9-8345-4DE5-8AEF-3CB920822BB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18CB1-DA94-4310-AAB5-D51306661CC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9640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274656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0" y="274656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6199-FD15-40B9-97CD-1C1139F194A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18CB1-DA94-4310-AAB5-D51306661CC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95652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ChangeArrowheads="1"/>
          </p:cNvSpPr>
          <p:nvPr/>
        </p:nvSpPr>
        <p:spPr bwMode="auto">
          <a:xfrm>
            <a:off x="495301" y="115888"/>
            <a:ext cx="8915400" cy="576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defTabSz="914400" eaLnBrk="1" hangingPunct="1"/>
            <a:endParaRPr lang="ja-JP" altLang="ja-JP" sz="3323" b="0" dirty="0">
              <a:solidFill>
                <a:srgbClr val="000000"/>
              </a:solidFill>
              <a:latin typeface="ＭＳ Ｐゴシック" pitchFamily="50" charset="-128"/>
            </a:endParaRPr>
          </a:p>
        </p:txBody>
      </p:sp>
      <p:sp>
        <p:nvSpPr>
          <p:cNvPr id="4" name="Rectangle 26"/>
          <p:cNvSpPr>
            <a:spLocks noChangeArrowheads="1"/>
          </p:cNvSpPr>
          <p:nvPr/>
        </p:nvSpPr>
        <p:spPr bwMode="auto">
          <a:xfrm>
            <a:off x="9244063" y="6559550"/>
            <a:ext cx="70167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4338" tIns="42170" rIns="84338" bIns="42170"/>
          <a:lstStyle>
            <a:lvl1pPr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defTabSz="914400"/>
            <a:fld id="{215D69D8-B765-4D05-84FF-9BE101A6E3E9}" type="slidenum">
              <a:rPr lang="en-US" altLang="ja-JP" sz="1292">
                <a:solidFill>
                  <a:srgbClr val="000000"/>
                </a:solidFill>
              </a:rPr>
              <a:pPr algn="ctr" defTabSz="914400"/>
              <a:t>‹#›</a:t>
            </a:fld>
            <a:endParaRPr lang="en-US" altLang="ja-JP" sz="1292" dirty="0">
              <a:solidFill>
                <a:srgbClr val="000000"/>
              </a:solidFill>
            </a:endParaRPr>
          </a:p>
        </p:txBody>
      </p:sp>
      <p:sp>
        <p:nvSpPr>
          <p:cNvPr id="7" name="Rectangle 18"/>
          <p:cNvSpPr>
            <a:spLocks noChangeArrowheads="1"/>
          </p:cNvSpPr>
          <p:nvPr userDrawn="1"/>
        </p:nvSpPr>
        <p:spPr bwMode="auto">
          <a:xfrm>
            <a:off x="429683" y="610744"/>
            <a:ext cx="9156700" cy="36000"/>
          </a:xfrm>
          <a:prstGeom prst="rect">
            <a:avLst/>
          </a:prstGeom>
          <a:solidFill>
            <a:schemeClr val="tx1"/>
          </a:solidFill>
          <a:ln w="19050">
            <a:solidFill>
              <a:schemeClr val="tx1"/>
            </a:solidFill>
          </a:ln>
          <a:effectLst>
            <a:outerShdw dist="35921" dir="2700000" algn="ctr" rotWithShape="0">
              <a:schemeClr val="bg2"/>
            </a:outerShdw>
          </a:effectLst>
          <a:extLst/>
        </p:spPr>
        <p:txBody>
          <a:bodyPr wrap="none" anchor="ctr"/>
          <a:lstStyle>
            <a:lvl1pPr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defTabSz="914400" eaLnBrk="1" hangingPunct="1"/>
            <a:endParaRPr lang="ja-JP" altLang="en-US" sz="1662" dirty="0">
              <a:solidFill>
                <a:srgbClr val="000000"/>
              </a:solidFill>
            </a:endParaRPr>
          </a:p>
        </p:txBody>
      </p:sp>
      <p:pic>
        <p:nvPicPr>
          <p:cNvPr id="8" name="図 7" descr="E:\morikawa\ＳＤ業務\KDRロゴ\201409_納品データ\KEIDANREN_CI-1.gi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0215" y="102616"/>
            <a:ext cx="1529858" cy="44405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16"/>
          <p:cNvSpPr>
            <a:spLocks noChangeArrowheads="1"/>
          </p:cNvSpPr>
          <p:nvPr userDrawn="1"/>
        </p:nvSpPr>
        <p:spPr bwMode="auto">
          <a:xfrm>
            <a:off x="9289277" y="6551221"/>
            <a:ext cx="701675" cy="287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4338" tIns="42170" rIns="84338" bIns="42170"/>
          <a:lstStyle>
            <a:lvl1pPr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b="1"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algn="ctr" defTabSz="914400"/>
            <a:fld id="{447825AA-624B-45DA-9CE8-B5281069D861}" type="slidenum">
              <a:rPr lang="en-US" altLang="ja-JP">
                <a:solidFill>
                  <a:srgbClr val="000000"/>
                </a:solidFill>
              </a:rPr>
              <a:pPr algn="ctr" defTabSz="914400"/>
              <a:t>‹#›</a:t>
            </a:fld>
            <a:endParaRPr lang="en-US" altLang="ja-JP" sz="2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83061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1" y="1600206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78699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46" y="4407008"/>
            <a:ext cx="8420100" cy="1362075"/>
          </a:xfrm>
        </p:spPr>
        <p:txBody>
          <a:bodyPr anchor="t"/>
          <a:lstStyle>
            <a:lvl1pPr algn="l">
              <a:defRPr sz="3692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46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46"/>
            </a:lvl1pPr>
            <a:lvl2pPr marL="422037" indent="0">
              <a:buNone/>
              <a:defRPr sz="1662"/>
            </a:lvl2pPr>
            <a:lvl3pPr marL="844073" indent="0">
              <a:buNone/>
              <a:defRPr sz="1477"/>
            </a:lvl3pPr>
            <a:lvl4pPr marL="1266110" indent="0">
              <a:buNone/>
              <a:defRPr sz="1292"/>
            </a:lvl4pPr>
            <a:lvl5pPr marL="1688145" indent="0">
              <a:buNone/>
              <a:defRPr sz="1292"/>
            </a:lvl5pPr>
            <a:lvl6pPr marL="2110183" indent="0">
              <a:buNone/>
              <a:defRPr sz="1292"/>
            </a:lvl6pPr>
            <a:lvl7pPr marL="2532218" indent="0">
              <a:buNone/>
              <a:defRPr sz="1292"/>
            </a:lvl7pPr>
            <a:lvl8pPr marL="2954255" indent="0">
              <a:buNone/>
              <a:defRPr sz="1292"/>
            </a:lvl8pPr>
            <a:lvl9pPr marL="3376292" indent="0">
              <a:buNone/>
              <a:defRPr sz="129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2635436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52" y="1600206"/>
            <a:ext cx="4381501" cy="4525963"/>
          </a:xfrm>
          <a:prstGeom prst="rect">
            <a:avLst/>
          </a:prstGeo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48" y="1600206"/>
            <a:ext cx="4381501" cy="4525963"/>
          </a:xfrm>
          <a:prstGeom prst="rect">
            <a:avLst/>
          </a:prstGeom>
        </p:spPr>
        <p:txBody>
          <a:bodyPr/>
          <a:lstStyle>
            <a:lvl1pPr>
              <a:defRPr sz="2585"/>
            </a:lvl1pPr>
            <a:lvl2pPr>
              <a:defRPr sz="2215"/>
            </a:lvl2pPr>
            <a:lvl3pPr>
              <a:defRPr sz="1846"/>
            </a:lvl3pPr>
            <a:lvl4pPr>
              <a:defRPr sz="1662"/>
            </a:lvl4pPr>
            <a:lvl5pPr>
              <a:defRPr sz="1662"/>
            </a:lvl5pPr>
            <a:lvl6pPr>
              <a:defRPr sz="1662"/>
            </a:lvl6pPr>
            <a:lvl7pPr>
              <a:defRPr sz="1662"/>
            </a:lvl7pPr>
            <a:lvl8pPr>
              <a:defRPr sz="1662"/>
            </a:lvl8pPr>
            <a:lvl9pPr>
              <a:defRPr sz="1662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812481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15" b="1"/>
            </a:lvl1pPr>
            <a:lvl2pPr marL="422037" indent="0">
              <a:buNone/>
              <a:defRPr sz="1846" b="1"/>
            </a:lvl2pPr>
            <a:lvl3pPr marL="844073" indent="0">
              <a:buNone/>
              <a:defRPr sz="1662" b="1"/>
            </a:lvl3pPr>
            <a:lvl4pPr marL="1266110" indent="0">
              <a:buNone/>
              <a:defRPr sz="1477" b="1"/>
            </a:lvl4pPr>
            <a:lvl5pPr marL="1688145" indent="0">
              <a:buNone/>
              <a:defRPr sz="1477" b="1"/>
            </a:lvl5pPr>
            <a:lvl6pPr marL="2110183" indent="0">
              <a:buNone/>
              <a:defRPr sz="1477" b="1"/>
            </a:lvl6pPr>
            <a:lvl7pPr marL="2532218" indent="0">
              <a:buNone/>
              <a:defRPr sz="1477" b="1"/>
            </a:lvl7pPr>
            <a:lvl8pPr marL="2954255" indent="0">
              <a:buNone/>
              <a:defRPr sz="1477" b="1"/>
            </a:lvl8pPr>
            <a:lvl9pPr marL="3376292" indent="0">
              <a:buNone/>
              <a:defRPr sz="1477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94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215" b="1"/>
            </a:lvl1pPr>
            <a:lvl2pPr marL="422037" indent="0">
              <a:buNone/>
              <a:defRPr sz="1846" b="1"/>
            </a:lvl2pPr>
            <a:lvl3pPr marL="844073" indent="0">
              <a:buNone/>
              <a:defRPr sz="1662" b="1"/>
            </a:lvl3pPr>
            <a:lvl4pPr marL="1266110" indent="0">
              <a:buNone/>
              <a:defRPr sz="1477" b="1"/>
            </a:lvl4pPr>
            <a:lvl5pPr marL="1688145" indent="0">
              <a:buNone/>
              <a:defRPr sz="1477" b="1"/>
            </a:lvl5pPr>
            <a:lvl6pPr marL="2110183" indent="0">
              <a:buNone/>
              <a:defRPr sz="1477" b="1"/>
            </a:lvl6pPr>
            <a:lvl7pPr marL="2532218" indent="0">
              <a:buNone/>
              <a:defRPr sz="1477" b="1"/>
            </a:lvl7pPr>
            <a:lvl8pPr marL="2954255" indent="0">
              <a:buNone/>
              <a:defRPr sz="1477" b="1"/>
            </a:lvl8pPr>
            <a:lvl9pPr marL="3376292" indent="0">
              <a:buNone/>
              <a:defRPr sz="1477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94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215"/>
            </a:lvl1pPr>
            <a:lvl2pPr>
              <a:defRPr sz="1846"/>
            </a:lvl2pPr>
            <a:lvl3pPr>
              <a:defRPr sz="1662"/>
            </a:lvl3pPr>
            <a:lvl4pPr>
              <a:defRPr sz="1477"/>
            </a:lvl4pPr>
            <a:lvl5pPr>
              <a:defRPr sz="1477"/>
            </a:lvl5pPr>
            <a:lvl6pPr>
              <a:defRPr sz="1477"/>
            </a:lvl6pPr>
            <a:lvl7pPr>
              <a:defRPr sz="1477"/>
            </a:lvl7pPr>
            <a:lvl8pPr>
              <a:defRPr sz="1477"/>
            </a:lvl8pPr>
            <a:lvl9pPr>
              <a:defRPr sz="147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9857199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684982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65518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8" y="273050"/>
            <a:ext cx="3259138" cy="1162050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48" y="273076"/>
            <a:ext cx="5537201" cy="5853113"/>
          </a:xfrm>
          <a:prstGeom prst="rect">
            <a:avLst/>
          </a:prstGeo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8" y="1435103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92"/>
            </a:lvl1pPr>
            <a:lvl2pPr marL="422037" indent="0">
              <a:buNone/>
              <a:defRPr sz="1108"/>
            </a:lvl2pPr>
            <a:lvl3pPr marL="844073" indent="0">
              <a:buNone/>
              <a:defRPr sz="923"/>
            </a:lvl3pPr>
            <a:lvl4pPr marL="1266110" indent="0">
              <a:buNone/>
              <a:defRPr sz="831"/>
            </a:lvl4pPr>
            <a:lvl5pPr marL="1688145" indent="0">
              <a:buNone/>
              <a:defRPr sz="831"/>
            </a:lvl5pPr>
            <a:lvl6pPr marL="2110183" indent="0">
              <a:buNone/>
              <a:defRPr sz="831"/>
            </a:lvl6pPr>
            <a:lvl7pPr marL="2532218" indent="0">
              <a:buNone/>
              <a:defRPr sz="831"/>
            </a:lvl7pPr>
            <a:lvl8pPr marL="2954255" indent="0">
              <a:buNone/>
              <a:defRPr sz="831"/>
            </a:lvl8pPr>
            <a:lvl9pPr marL="3376292" indent="0">
              <a:buNone/>
              <a:defRPr sz="83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575758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C80A0-5D53-420F-AE04-7EE0A8BF41F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18CB1-DA94-4310-AAB5-D51306661CC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57194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23" y="4800600"/>
            <a:ext cx="5943600" cy="566738"/>
          </a:xfrm>
        </p:spPr>
        <p:txBody>
          <a:bodyPr anchor="b"/>
          <a:lstStyle>
            <a:lvl1pPr algn="l">
              <a:defRPr sz="1846" b="1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2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954"/>
            </a:lvl1pPr>
            <a:lvl2pPr marL="422037" indent="0">
              <a:buNone/>
              <a:defRPr sz="2585"/>
            </a:lvl2pPr>
            <a:lvl3pPr marL="844073" indent="0">
              <a:buNone/>
              <a:defRPr sz="2215"/>
            </a:lvl3pPr>
            <a:lvl4pPr marL="1266110" indent="0">
              <a:buNone/>
              <a:defRPr sz="1846"/>
            </a:lvl4pPr>
            <a:lvl5pPr marL="1688145" indent="0">
              <a:buNone/>
              <a:defRPr sz="1846"/>
            </a:lvl5pPr>
            <a:lvl6pPr marL="2110183" indent="0">
              <a:buNone/>
              <a:defRPr sz="1846"/>
            </a:lvl6pPr>
            <a:lvl7pPr marL="2532218" indent="0">
              <a:buNone/>
              <a:defRPr sz="1846"/>
            </a:lvl7pPr>
            <a:lvl8pPr marL="2954255" indent="0">
              <a:buNone/>
              <a:defRPr sz="1846"/>
            </a:lvl8pPr>
            <a:lvl9pPr marL="3376292" indent="0">
              <a:buNone/>
              <a:defRPr sz="1846"/>
            </a:lvl9pPr>
          </a:lstStyle>
          <a:p>
            <a:pPr lvl="0"/>
            <a:r>
              <a:rPr lang="ja-JP" altLang="en-US" noProof="0" dirty="0" smtClean="0"/>
              <a:t>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2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92"/>
            </a:lvl1pPr>
            <a:lvl2pPr marL="422037" indent="0">
              <a:buNone/>
              <a:defRPr sz="1108"/>
            </a:lvl2pPr>
            <a:lvl3pPr marL="844073" indent="0">
              <a:buNone/>
              <a:defRPr sz="923"/>
            </a:lvl3pPr>
            <a:lvl4pPr marL="1266110" indent="0">
              <a:buNone/>
              <a:defRPr sz="831"/>
            </a:lvl4pPr>
            <a:lvl5pPr marL="1688145" indent="0">
              <a:buNone/>
              <a:defRPr sz="831"/>
            </a:lvl5pPr>
            <a:lvl6pPr marL="2110183" indent="0">
              <a:buNone/>
              <a:defRPr sz="831"/>
            </a:lvl6pPr>
            <a:lvl7pPr marL="2532218" indent="0">
              <a:buNone/>
              <a:defRPr sz="831"/>
            </a:lvl7pPr>
            <a:lvl8pPr marL="2954255" indent="0">
              <a:buNone/>
              <a:defRPr sz="831"/>
            </a:lvl8pPr>
            <a:lvl9pPr marL="3376292" indent="0">
              <a:buNone/>
              <a:defRPr sz="83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40896522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01" y="1600206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982085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4" y="115916"/>
            <a:ext cx="2228850" cy="601027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95313" y="115916"/>
            <a:ext cx="6534151" cy="601027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3298517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コンテンツ プレースホルダー 1"/>
          <p:cNvSpPr>
            <a:spLocks noGrp="1"/>
          </p:cNvSpPr>
          <p:nvPr>
            <p:ph/>
          </p:nvPr>
        </p:nvSpPr>
        <p:spPr>
          <a:xfrm>
            <a:off x="495301" y="115916"/>
            <a:ext cx="8915400" cy="60102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28526927"/>
      </p:ext>
    </p:extLst>
  </p:cSld>
  <p:clrMapOvr>
    <a:masterClrMapping/>
  </p:clrMapOvr>
  <p:timing>
    <p:tnLst>
      <p:par>
        <p:cTn id="1" dur="indefinite" restart="never" nodeType="tmRoot"/>
      </p:par>
    </p:tnLst>
  </p:timing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7005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1A502-7D00-4EDD-94D4-59FCFB822266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18CB1-DA94-4310-AAB5-D51306661CC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4681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95301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35551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01B6F-EE39-4071-91B6-2B5EF41853EB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18CB1-DA94-4310-AAB5-D51306661CC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120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68B753-3402-4733-8375-C708F5D314FE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18CB1-DA94-4310-AAB5-D51306661CC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5454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CF2EF-18E1-4062-B4FC-3B1D5AF70A8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18CB1-DA94-4310-AAB5-D51306661CC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020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FA1C3-5458-4C04-8CE4-FF3016FDCA99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18CB1-DA94-4310-AAB5-D51306661CC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036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8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2" y="273070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8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D3996-8F1E-494A-9490-BF45189F686C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18CB1-DA94-4310-AAB5-D51306661CC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7378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50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50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50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17372E-CC87-42DE-A78C-61C36C60946A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2019/11/25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418CB1-DA94-4310-AAB5-D51306661CC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319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1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1" y="1600206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1" y="63564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DFB1CC5B-1EF8-473D-A527-71E457BA317F}" type="datetime1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2019/11/25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1" y="635645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1" y="635645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/>
            <a:fld id="{A4418CB1-DA94-4310-AAB5-D51306661CC2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 defTabSz="914400"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270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1" y="115888"/>
            <a:ext cx="8915400" cy="417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 smtClean="0"/>
              <a:t>マスタ タイトルの書式設定</a:t>
            </a:r>
          </a:p>
        </p:txBody>
      </p:sp>
      <p:cxnSp>
        <p:nvCxnSpPr>
          <p:cNvPr id="7" name="直線コネクタ 6"/>
          <p:cNvCxnSpPr/>
          <p:nvPr userDrawn="1"/>
        </p:nvCxnSpPr>
        <p:spPr bwMode="auto">
          <a:xfrm>
            <a:off x="299724" y="525032"/>
            <a:ext cx="9324000" cy="0"/>
          </a:xfrm>
          <a:prstGeom prst="line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scene3d>
            <a:camera prst="orthographicFront"/>
            <a:lightRig rig="threePt" dir="t"/>
          </a:scene3d>
          <a:sp3d>
            <a:bevelT/>
          </a:sp3d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329736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3323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3323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3323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3323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3323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5pPr>
      <a:lvl6pPr marL="422037" algn="l" rtl="0" eaLnBrk="1" fontAlgn="base" hangingPunct="1">
        <a:spcBef>
          <a:spcPct val="0"/>
        </a:spcBef>
        <a:spcAft>
          <a:spcPct val="0"/>
        </a:spcAft>
        <a:defRPr kumimoji="1" sz="3323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6pPr>
      <a:lvl7pPr marL="844073" algn="l" rtl="0" eaLnBrk="1" fontAlgn="base" hangingPunct="1">
        <a:spcBef>
          <a:spcPct val="0"/>
        </a:spcBef>
        <a:spcAft>
          <a:spcPct val="0"/>
        </a:spcAft>
        <a:defRPr kumimoji="1" sz="3323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7pPr>
      <a:lvl8pPr marL="1266110" algn="l" rtl="0" eaLnBrk="1" fontAlgn="base" hangingPunct="1">
        <a:spcBef>
          <a:spcPct val="0"/>
        </a:spcBef>
        <a:spcAft>
          <a:spcPct val="0"/>
        </a:spcAft>
        <a:defRPr kumimoji="1" sz="3323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8pPr>
      <a:lvl9pPr marL="1688145" algn="l" rtl="0" eaLnBrk="1" fontAlgn="base" hangingPunct="1">
        <a:spcBef>
          <a:spcPct val="0"/>
        </a:spcBef>
        <a:spcAft>
          <a:spcPct val="0"/>
        </a:spcAft>
        <a:defRPr kumimoji="1" sz="3323">
          <a:solidFill>
            <a:schemeClr val="tx2"/>
          </a:solidFill>
          <a:latin typeface="ＭＳ Ｐゴシック" pitchFamily="50" charset="-128"/>
          <a:ea typeface="ＭＳ Ｐゴシック" pitchFamily="50" charset="-128"/>
        </a:defRPr>
      </a:lvl9pPr>
    </p:titleStyle>
    <p:bodyStyle>
      <a:lvl1pPr marL="316527" indent="-316527" algn="l" rtl="0" eaLnBrk="1" fontAlgn="base" hangingPunct="1">
        <a:spcBef>
          <a:spcPct val="20000"/>
        </a:spcBef>
        <a:spcAft>
          <a:spcPct val="0"/>
        </a:spcAft>
        <a:buChar char="•"/>
        <a:defRPr kumimoji="1" sz="2954">
          <a:solidFill>
            <a:schemeClr val="tx1"/>
          </a:solidFill>
          <a:latin typeface="+mn-lt"/>
          <a:ea typeface="+mn-ea"/>
          <a:cs typeface="+mn-cs"/>
        </a:defRPr>
      </a:lvl1pPr>
      <a:lvl2pPr marL="685809" indent="-263773" algn="l" rtl="0" eaLnBrk="1" fontAlgn="base" hangingPunct="1">
        <a:spcBef>
          <a:spcPct val="20000"/>
        </a:spcBef>
        <a:spcAft>
          <a:spcPct val="0"/>
        </a:spcAft>
        <a:buChar char="–"/>
        <a:defRPr kumimoji="1" sz="2585">
          <a:solidFill>
            <a:schemeClr val="tx1"/>
          </a:solidFill>
          <a:latin typeface="+mn-lt"/>
          <a:ea typeface="+mn-ea"/>
        </a:defRPr>
      </a:lvl2pPr>
      <a:lvl3pPr marL="1055091" indent="-211019" algn="l" rtl="0" eaLnBrk="1" fontAlgn="base" hangingPunct="1">
        <a:spcBef>
          <a:spcPct val="20000"/>
        </a:spcBef>
        <a:spcAft>
          <a:spcPct val="0"/>
        </a:spcAft>
        <a:buChar char="•"/>
        <a:defRPr kumimoji="1" sz="2215">
          <a:solidFill>
            <a:schemeClr val="tx1"/>
          </a:solidFill>
          <a:latin typeface="+mn-lt"/>
          <a:ea typeface="+mn-ea"/>
        </a:defRPr>
      </a:lvl3pPr>
      <a:lvl4pPr marL="1477127" indent="-211019" algn="l" rtl="0" eaLnBrk="1" fontAlgn="base" hangingPunct="1">
        <a:spcBef>
          <a:spcPct val="20000"/>
        </a:spcBef>
        <a:spcAft>
          <a:spcPct val="0"/>
        </a:spcAft>
        <a:buChar char="–"/>
        <a:defRPr kumimoji="1" sz="2215">
          <a:solidFill>
            <a:schemeClr val="tx1"/>
          </a:solidFill>
          <a:latin typeface="+mn-lt"/>
          <a:ea typeface="+mn-ea"/>
        </a:defRPr>
      </a:lvl4pPr>
      <a:lvl5pPr marL="1899164" indent="-211019" algn="l" rtl="0" eaLnBrk="1" fontAlgn="base" hangingPunct="1">
        <a:spcBef>
          <a:spcPct val="20000"/>
        </a:spcBef>
        <a:spcAft>
          <a:spcPct val="0"/>
        </a:spcAft>
        <a:buChar char="»"/>
        <a:defRPr kumimoji="1" sz="2215">
          <a:solidFill>
            <a:schemeClr val="tx1"/>
          </a:solidFill>
          <a:latin typeface="+mn-lt"/>
          <a:ea typeface="+mn-ea"/>
        </a:defRPr>
      </a:lvl5pPr>
      <a:lvl6pPr marL="2321200" indent="-211019" algn="l" rtl="0" eaLnBrk="1" fontAlgn="base" hangingPunct="1">
        <a:spcBef>
          <a:spcPct val="20000"/>
        </a:spcBef>
        <a:spcAft>
          <a:spcPct val="0"/>
        </a:spcAft>
        <a:buChar char="»"/>
        <a:defRPr kumimoji="1" sz="2215">
          <a:solidFill>
            <a:schemeClr val="tx1"/>
          </a:solidFill>
          <a:latin typeface="+mn-lt"/>
          <a:ea typeface="+mn-ea"/>
        </a:defRPr>
      </a:lvl6pPr>
      <a:lvl7pPr marL="2743237" indent="-211019" algn="l" rtl="0" eaLnBrk="1" fontAlgn="base" hangingPunct="1">
        <a:spcBef>
          <a:spcPct val="20000"/>
        </a:spcBef>
        <a:spcAft>
          <a:spcPct val="0"/>
        </a:spcAft>
        <a:buChar char="»"/>
        <a:defRPr kumimoji="1" sz="2215">
          <a:solidFill>
            <a:schemeClr val="tx1"/>
          </a:solidFill>
          <a:latin typeface="+mn-lt"/>
          <a:ea typeface="+mn-ea"/>
        </a:defRPr>
      </a:lvl7pPr>
      <a:lvl8pPr marL="3165273" indent="-211019" algn="l" rtl="0" eaLnBrk="1" fontAlgn="base" hangingPunct="1">
        <a:spcBef>
          <a:spcPct val="20000"/>
        </a:spcBef>
        <a:spcAft>
          <a:spcPct val="0"/>
        </a:spcAft>
        <a:buChar char="»"/>
        <a:defRPr kumimoji="1" sz="2215">
          <a:solidFill>
            <a:schemeClr val="tx1"/>
          </a:solidFill>
          <a:latin typeface="+mn-lt"/>
          <a:ea typeface="+mn-ea"/>
        </a:defRPr>
      </a:lvl8pPr>
      <a:lvl9pPr marL="3587310" indent="-211019" algn="l" rtl="0" eaLnBrk="1" fontAlgn="base" hangingPunct="1">
        <a:spcBef>
          <a:spcPct val="20000"/>
        </a:spcBef>
        <a:spcAft>
          <a:spcPct val="0"/>
        </a:spcAft>
        <a:buChar char="»"/>
        <a:defRPr kumimoji="1" sz="2215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84407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37" algn="l" defTabSz="84407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73" algn="l" defTabSz="84407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10" algn="l" defTabSz="84407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45" algn="l" defTabSz="84407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183" algn="l" defTabSz="84407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18" algn="l" defTabSz="84407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55" algn="l" defTabSz="84407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292" algn="l" defTabSz="84407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9703" y="4525865"/>
            <a:ext cx="9806000" cy="399225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l"/>
            <a:r>
              <a:rPr lang="ja-JP" altLang="en-US" sz="2000" b="1" dirty="0"/>
              <a:t>３</a:t>
            </a:r>
            <a:r>
              <a:rPr lang="ja-JP" altLang="en-US" sz="2000" b="1" dirty="0" smtClean="0"/>
              <a:t>．共通する課題での東京・大阪の連携</a:t>
            </a:r>
            <a:endParaRPr kumimoji="1" lang="ja-JP" altLang="en-US" sz="2000" b="1" dirty="0"/>
          </a:p>
        </p:txBody>
      </p:sp>
      <p:sp>
        <p:nvSpPr>
          <p:cNvPr id="14" name="正方形/長方形 13"/>
          <p:cNvSpPr/>
          <p:nvPr/>
        </p:nvSpPr>
        <p:spPr bwMode="white">
          <a:xfrm>
            <a:off x="69703" y="5013176"/>
            <a:ext cx="9806000" cy="1709874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defTabSz="914400">
              <a:lnSpc>
                <a:spcPts val="2500"/>
              </a:lnSpc>
            </a:pPr>
            <a:r>
              <a:rPr lang="ja-JP" altLang="en-US" sz="14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共通する課題について、テレビ会議を実施し、担当所属間で情報や知見の共有を開始</a:t>
            </a:r>
            <a:r>
              <a:rPr lang="en-US" altLang="ja-JP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(8</a:t>
            </a:r>
            <a:r>
              <a:rPr lang="ja-JP" altLang="en-US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月～</a:t>
            </a:r>
            <a:r>
              <a:rPr lang="en-US" altLang="ja-JP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pPr defTabSz="914400">
              <a:lnSpc>
                <a:spcPts val="25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・バリアフリー化の取組（宿泊施設のバリアフリー化に向けた取組）</a:t>
            </a:r>
            <a:endParaRPr lang="en-US" altLang="ja-JP" sz="13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914400">
              <a:lnSpc>
                <a:spcPts val="25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・交通輸送対策（東京</a:t>
            </a:r>
            <a:r>
              <a:rPr lang="en-US" altLang="ja-JP" sz="13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2020</a:t>
            </a:r>
            <a:r>
              <a:rPr lang="ja-JP" altLang="en-US" sz="13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大会に向けた交通需要抑制の取組、</a:t>
            </a:r>
            <a:r>
              <a:rPr lang="en-US" altLang="ja-JP" sz="13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G20</a:t>
            </a:r>
            <a:r>
              <a:rPr lang="ja-JP" altLang="en-US" sz="13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サミットで</a:t>
            </a:r>
            <a:r>
              <a:rPr lang="ja-JP" altLang="en-US" sz="13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ja-JP" altLang="en-US" sz="13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交通</a:t>
            </a:r>
            <a:r>
              <a:rPr lang="ja-JP" altLang="en-US" sz="13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総量抑制対策</a:t>
            </a:r>
            <a:r>
              <a:rPr lang="ja-JP" altLang="en-US" sz="13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</a:t>
            </a:r>
            <a:endParaRPr lang="en-US" altLang="ja-JP" sz="13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914400">
              <a:lnSpc>
                <a:spcPts val="25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・受動喫煙対策（受動喫煙防止条例の制定、環境整備、周知啓発）</a:t>
            </a:r>
            <a:endParaRPr lang="en-US" altLang="ja-JP" sz="13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914400">
              <a:lnSpc>
                <a:spcPts val="2500"/>
              </a:lnSpc>
            </a:pPr>
            <a:r>
              <a:rPr lang="ja-JP" altLang="en-US" sz="13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・</a:t>
            </a:r>
            <a:r>
              <a:rPr lang="ja-JP" altLang="en-US" sz="13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暑さ対策</a:t>
            </a:r>
            <a:r>
              <a:rPr lang="ja-JP" altLang="en-US" sz="13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（クールエリア・クールスポットの創出、猛暑に備える普及啓発）</a:t>
            </a:r>
            <a:endParaRPr lang="en-US" altLang="ja-JP" sz="13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914400">
              <a:lnSpc>
                <a:spcPts val="2500"/>
              </a:lnSpc>
            </a:pPr>
            <a:endParaRPr lang="en-US" altLang="ja-JP" sz="13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 bwMode="white">
          <a:xfrm>
            <a:off x="69703" y="1121077"/>
            <a:ext cx="9846641" cy="165985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defTabSz="914400">
              <a:lnSpc>
                <a:spcPts val="2500"/>
              </a:lnSpc>
            </a:pPr>
            <a:r>
              <a:rPr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G20</a:t>
            </a:r>
            <a:r>
              <a:rPr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大阪</a:t>
            </a:r>
            <a:r>
              <a:rPr lang="ja-JP" altLang="en-US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サミットの開催、交通規制の</a:t>
            </a:r>
            <a:r>
              <a:rPr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東京での</a:t>
            </a:r>
            <a:r>
              <a:rPr lang="ja-JP" altLang="en-US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発信</a:t>
            </a:r>
            <a:r>
              <a:rPr lang="en-US" altLang="ja-JP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(5</a:t>
            </a:r>
            <a:r>
              <a:rPr lang="ja-JP" altLang="en-US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月～</a:t>
            </a:r>
            <a:r>
              <a:rPr lang="en-US" altLang="ja-JP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  <a:endParaRPr lang="en-US" altLang="ja-JP" sz="1400" b="1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914400">
              <a:lnSpc>
                <a:spcPts val="2500"/>
              </a:lnSpc>
            </a:pPr>
            <a:r>
              <a:rPr lang="ja-JP" altLang="en-US" sz="13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・都営地下鉄全駅でのＧ</a:t>
            </a:r>
            <a:r>
              <a:rPr lang="en-US" altLang="ja-JP" sz="13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13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ポスター</a:t>
            </a:r>
            <a:r>
              <a:rPr lang="ja-JP" altLang="en-US" sz="13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掲示</a:t>
            </a:r>
            <a:endParaRPr lang="en-US" altLang="ja-JP" sz="13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914400">
              <a:lnSpc>
                <a:spcPts val="2500"/>
              </a:lnSpc>
            </a:pPr>
            <a:r>
              <a:rPr lang="ja-JP" altLang="en-US" sz="13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3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</a:t>
            </a:r>
            <a:r>
              <a:rPr lang="ja-JP" altLang="en-US" sz="13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東京都庁のデジタルサイネージ、大型ビジョン等で</a:t>
            </a:r>
            <a:r>
              <a:rPr lang="ja-JP" altLang="en-US" sz="13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endParaRPr lang="en-US" altLang="ja-JP" sz="1300" dirty="0" smtClean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914400">
              <a:lnSpc>
                <a:spcPts val="2500"/>
              </a:lnSpc>
            </a:pPr>
            <a:r>
              <a:rPr lang="ja-JP" altLang="en-US" sz="13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3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en-US" altLang="ja-JP" sz="13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G20</a:t>
            </a:r>
            <a:r>
              <a:rPr lang="ja-JP" altLang="en-US" sz="13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en-US" altLang="ja-JP" sz="13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PR</a:t>
            </a:r>
            <a:r>
              <a:rPr lang="ja-JP" altLang="en-US" sz="13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動画放映</a:t>
            </a:r>
            <a:endParaRPr lang="ja-JP" altLang="en-US" sz="13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defTabSz="914400">
              <a:lnSpc>
                <a:spcPts val="2500"/>
              </a:lnSpc>
            </a:pPr>
            <a:r>
              <a:rPr lang="ja-JP" altLang="en-US" sz="13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</a:t>
            </a:r>
            <a:r>
              <a:rPr lang="ja-JP" altLang="en-US" sz="13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東京都主催</a:t>
            </a:r>
            <a:r>
              <a:rPr lang="ja-JP" altLang="en-US" sz="13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イベントや窓口等で</a:t>
            </a:r>
            <a:r>
              <a:rPr lang="ja-JP" altLang="en-US" sz="13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の</a:t>
            </a:r>
            <a:r>
              <a:rPr lang="en-US" altLang="ja-JP" sz="13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G20</a:t>
            </a:r>
            <a:r>
              <a:rPr lang="ja-JP" altLang="en-US" sz="13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チラシ配布</a:t>
            </a:r>
            <a:endParaRPr lang="en-US" altLang="ja-JP" sz="13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タイトル 1"/>
          <p:cNvSpPr txBox="1">
            <a:spLocks/>
          </p:cNvSpPr>
          <p:nvPr/>
        </p:nvSpPr>
        <p:spPr>
          <a:xfrm>
            <a:off x="69703" y="620688"/>
            <a:ext cx="9806000" cy="3996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b="1" dirty="0">
                <a:latin typeface="+mn-ea"/>
                <a:ea typeface="+mn-ea"/>
              </a:rPr>
              <a:t>１</a:t>
            </a:r>
            <a:r>
              <a:rPr lang="ja-JP" altLang="en-US" sz="2000" b="1" dirty="0" smtClean="0">
                <a:latin typeface="+mn-ea"/>
                <a:ea typeface="+mn-ea"/>
              </a:rPr>
              <a:t>．</a:t>
            </a:r>
            <a:r>
              <a:rPr lang="en-US" altLang="ja-JP" sz="2000" b="1" dirty="0" smtClean="0">
                <a:latin typeface="+mn-ea"/>
                <a:ea typeface="+mn-ea"/>
              </a:rPr>
              <a:t>G20</a:t>
            </a:r>
            <a:r>
              <a:rPr lang="ja-JP" altLang="en-US" sz="2000" b="1" dirty="0">
                <a:latin typeface="+mn-ea"/>
                <a:ea typeface="+mn-ea"/>
              </a:rPr>
              <a:t>大阪</a:t>
            </a:r>
            <a:r>
              <a:rPr lang="ja-JP" altLang="en-US" sz="2000" b="1" dirty="0" smtClean="0">
                <a:latin typeface="+mn-ea"/>
                <a:ea typeface="+mn-ea"/>
              </a:rPr>
              <a:t>サミットにおける東京・大阪の連携</a:t>
            </a:r>
            <a:endParaRPr lang="ja-JP" altLang="en-US" sz="2000" b="1" dirty="0">
              <a:latin typeface="+mn-ea"/>
              <a:ea typeface="+mn-ea"/>
            </a:endParaRPr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69703" y="44624"/>
            <a:ext cx="9923857" cy="528741"/>
          </a:xfrm>
          <a:prstGeom prst="rect">
            <a:avLst/>
          </a:prstGeom>
          <a:solidFill>
            <a:srgbClr val="006600"/>
          </a:solidFill>
          <a:ln>
            <a:noFill/>
          </a:ln>
          <a:extLst/>
        </p:spPr>
        <p:txBody>
          <a:bodyPr wrap="none" lIns="91421" tIns="45712" rIns="91421" bIns="45712" anchor="ctr"/>
          <a:lstStyle>
            <a:defPPr>
              <a:defRPr lang="ja-JP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ＭＳ Ｐゴシック" pitchFamily="50" charset="-128"/>
                <a:cs typeface="+mn-cs"/>
              </a:defRPr>
            </a:lvl9pPr>
          </a:lstStyle>
          <a:p>
            <a:r>
              <a:rPr lang="ja-JP" altLang="en-US" sz="2800" b="1" dirty="0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第１回東京・大阪連携会議</a:t>
            </a:r>
            <a:r>
              <a:rPr lang="ja-JP" altLang="en-US" sz="2800" b="1" smtClean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以降の取組状況</a:t>
            </a:r>
            <a:endParaRPr lang="en-US" altLang="ja-JP" sz="28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7" name="図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97" r="9892" b="42347"/>
          <a:stretch/>
        </p:blipFill>
        <p:spPr>
          <a:xfrm>
            <a:off x="7594338" y="1143971"/>
            <a:ext cx="1872000" cy="1404000"/>
          </a:xfrm>
          <a:prstGeom prst="rect">
            <a:avLst/>
          </a:prstGeom>
        </p:spPr>
      </p:pic>
      <p:sp>
        <p:nvSpPr>
          <p:cNvPr id="10" name="テキスト ボックス 10"/>
          <p:cNvSpPr txBox="1"/>
          <p:nvPr/>
        </p:nvSpPr>
        <p:spPr>
          <a:xfrm>
            <a:off x="7481369" y="2507535"/>
            <a:ext cx="2228719" cy="2880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ja-JP" altLang="en-US" sz="1200" dirty="0">
                <a:solidFill>
                  <a:srgbClr val="000000"/>
                </a:solidFill>
                <a:latin typeface="ＭＳ Ｐゴシック" panose="020B0600070205080204" pitchFamily="50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　　</a:t>
            </a:r>
            <a:r>
              <a:rPr lang="ja-JP" sz="1200" kern="1200" dirty="0" smtClean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都庁デジタルサイネージ</a:t>
            </a:r>
            <a:endParaRPr lang="ja-JP" sz="24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pic>
        <p:nvPicPr>
          <p:cNvPr id="11" name="図 10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60" r="1" b="6889"/>
          <a:stretch/>
        </p:blipFill>
        <p:spPr bwMode="auto">
          <a:xfrm>
            <a:off x="5351192" y="1132495"/>
            <a:ext cx="1872000" cy="140400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3" name="テキスト ボックス 10"/>
          <p:cNvSpPr txBox="1"/>
          <p:nvPr/>
        </p:nvSpPr>
        <p:spPr>
          <a:xfrm>
            <a:off x="5254255" y="2503929"/>
            <a:ext cx="222711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0"/>
              </a:spcAft>
            </a:pPr>
            <a:r>
              <a:rPr lang="ja-JP" sz="12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UD デジタル 教科書体 NK-R" panose="02020400000000000000" pitchFamily="18" charset="-128"/>
                <a:cs typeface="Times New Roman" panose="02020603050405020304" pitchFamily="18" charset="0"/>
              </a:rPr>
              <a:t>都営地下鉄でのポスター掲示</a:t>
            </a:r>
            <a:endParaRPr lang="ja-JP" sz="24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15" name="タイトル 1"/>
          <p:cNvSpPr txBox="1">
            <a:spLocks/>
          </p:cNvSpPr>
          <p:nvPr/>
        </p:nvSpPr>
        <p:spPr>
          <a:xfrm>
            <a:off x="69703" y="2852936"/>
            <a:ext cx="9806000" cy="39922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ja-JP" altLang="en-US" sz="2000" b="1" dirty="0" smtClean="0">
                <a:latin typeface="+mn-ea"/>
                <a:ea typeface="+mn-ea"/>
              </a:rPr>
              <a:t>２．東京</a:t>
            </a:r>
            <a:r>
              <a:rPr lang="en-US" altLang="ja-JP" sz="2000" b="1" dirty="0" smtClean="0">
                <a:latin typeface="+mn-ea"/>
                <a:ea typeface="+mn-ea"/>
              </a:rPr>
              <a:t>2020</a:t>
            </a:r>
            <a:r>
              <a:rPr lang="ja-JP" altLang="en-US" sz="2000" b="1" dirty="0" smtClean="0">
                <a:latin typeface="+mn-ea"/>
                <a:ea typeface="+mn-ea"/>
              </a:rPr>
              <a:t>大会における東京・大阪の連携</a:t>
            </a:r>
            <a:endParaRPr lang="ja-JP" altLang="en-US" sz="2000" b="1" dirty="0">
              <a:latin typeface="+mn-ea"/>
              <a:ea typeface="+mn-ea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0" y="3356992"/>
            <a:ext cx="9777536" cy="10541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ts val="2500"/>
              </a:lnSpc>
            </a:pPr>
            <a:r>
              <a:rPr lang="ja-JP" altLang="en-US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東京</a:t>
            </a:r>
            <a:r>
              <a:rPr lang="en-US" altLang="ja-JP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2020</a:t>
            </a:r>
            <a:r>
              <a:rPr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大会における交通</a:t>
            </a:r>
            <a:r>
              <a:rPr lang="ja-JP" altLang="en-US" sz="1400" b="1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需要抑制</a:t>
            </a:r>
            <a:r>
              <a:rPr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</a:t>
            </a:r>
            <a:r>
              <a:rPr lang="en-US" altLang="ja-JP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TDM</a:t>
            </a:r>
            <a:r>
              <a:rPr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）についての連携</a:t>
            </a:r>
            <a:r>
              <a:rPr lang="en-US" altLang="ja-JP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(6</a:t>
            </a:r>
            <a:r>
              <a:rPr lang="ja-JP" altLang="en-US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月～</a:t>
            </a:r>
            <a:r>
              <a:rPr lang="en-US" altLang="ja-JP" sz="1400" b="1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pPr defTabSz="914400">
              <a:lnSpc>
                <a:spcPts val="2500"/>
              </a:lnSpc>
            </a:pPr>
            <a:r>
              <a:rPr lang="ja-JP" altLang="en-US" sz="13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・大阪の企業等に東京での</a:t>
            </a:r>
            <a:r>
              <a:rPr lang="en-US" altLang="ja-JP" sz="13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TDM</a:t>
            </a:r>
            <a:r>
              <a:rPr lang="ja-JP" altLang="en-US" sz="13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協議会の会員登録を</a:t>
            </a:r>
            <a:r>
              <a:rPr lang="en-US" altLang="ja-JP" sz="13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PR(</a:t>
            </a:r>
            <a:r>
              <a:rPr lang="ja-JP" altLang="en-US" sz="13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ネット配信、チラシ配布　等</a:t>
            </a:r>
            <a:r>
              <a:rPr lang="en-US" altLang="ja-JP" sz="13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)</a:t>
            </a:r>
          </a:p>
          <a:p>
            <a:pPr defTabSz="914400">
              <a:lnSpc>
                <a:spcPts val="2500"/>
              </a:lnSpc>
            </a:pPr>
            <a:r>
              <a:rPr lang="ja-JP" altLang="en-US" sz="13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・東京都オリンピック・</a:t>
            </a:r>
            <a:r>
              <a:rPr lang="ja-JP" altLang="en-US" sz="13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パラリンピック</a:t>
            </a:r>
            <a:r>
              <a:rPr lang="ja-JP" altLang="en-US" sz="13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準備局によるＧ</a:t>
            </a:r>
            <a:r>
              <a:rPr lang="en-US" altLang="ja-JP" sz="13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1300" dirty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交通規制現場の</a:t>
            </a:r>
            <a:r>
              <a:rPr lang="ja-JP" altLang="en-US" sz="1300" dirty="0" smtClean="0">
                <a:solidFill>
                  <a:prstClr val="black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視察</a:t>
            </a:r>
            <a:endParaRPr lang="en-US" altLang="ja-JP" sz="1300" dirty="0">
              <a:solidFill>
                <a:prstClr val="black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24672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ビジョンテンプレ">
  <a:themeElements>
    <a:clrScheme name="~7425395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~7425395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CCFFCC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587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CCFFCC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~7425395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7425395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7425395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7425395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7425395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~7425395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7425395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7425395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7425395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7425395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7425395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~7425395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プレゼンテーション1" id="{4AE98D9A-9077-4572-B54B-889BAD4CAA19}" vid="{0A362F11-FC69-44A7-AE68-7D19D4CC1BD2}"/>
    </a:ext>
  </a:extLst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A4 210 x 297 mm</PresentationFormat>
  <Paragraphs>31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Meiryo UI</vt:lpstr>
      <vt:lpstr>ＭＳ Ｐゴシック</vt:lpstr>
      <vt:lpstr>UD デジタル 教科書体 NK-R</vt:lpstr>
      <vt:lpstr>メイリオ</vt:lpstr>
      <vt:lpstr>Arial</vt:lpstr>
      <vt:lpstr>Calibri</vt:lpstr>
      <vt:lpstr>Times New Roman</vt:lpstr>
      <vt:lpstr>Wingdings</vt:lpstr>
      <vt:lpstr>3_Office ​​テーマ</vt:lpstr>
      <vt:lpstr>ビジョンテンプレ</vt:lpstr>
      <vt:lpstr>３．共通する課題での東京・大阪の連携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2017-07-03T05:38:15Z</dcterms:created>
  <dcterms:modified xsi:type="dcterms:W3CDTF">2019-11-25T06:07:44Z</dcterms:modified>
</cp:coreProperties>
</file>