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6" r:id="rId2"/>
    <p:sldId id="257" r:id="rId3"/>
    <p:sldId id="261" r:id="rId4"/>
    <p:sldId id="262" r:id="rId5"/>
    <p:sldId id="263" r:id="rId6"/>
    <p:sldId id="259" r:id="rId7"/>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60"/>
  </p:normalViewPr>
  <p:slideViewPr>
    <p:cSldViewPr snapToGrid="0">
      <p:cViewPr varScale="1">
        <p:scale>
          <a:sx n="70" d="100"/>
          <a:sy n="70" d="100"/>
        </p:scale>
        <p:origin x="7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1C80C28B-4EB9-4974-819F-995B2A500015}" type="datetimeFigureOut">
              <a:rPr kumimoji="1" lang="ja-JP" altLang="en-US" smtClean="0"/>
              <a:t>2020/10/6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A170EB55-09A1-44DB-8E47-B8AE056F7323}" type="slidenum">
              <a:rPr kumimoji="1" lang="ja-JP" altLang="en-US" smtClean="0"/>
              <a:t>‹#›</a:t>
            </a:fld>
            <a:endParaRPr kumimoji="1" lang="ja-JP" altLang="en-US"/>
          </a:p>
        </p:txBody>
      </p:sp>
    </p:spTree>
    <p:extLst>
      <p:ext uri="{BB962C8B-B14F-4D97-AF65-F5344CB8AC3E}">
        <p14:creationId xmlns:p14="http://schemas.microsoft.com/office/powerpoint/2010/main" val="5784295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http://maps.gsi.go.jp/#13/34.598384/135.616350/&amp;base=std&amp;ls=std&amp;disp=1&amp;vs=c1j0h0k0l0u0t0z0r0s0m0f1</a:t>
            </a:r>
          </a:p>
          <a:p>
            <a:endParaRPr kumimoji="1" lang="ja-JP" altLang="en-US" dirty="0"/>
          </a:p>
        </p:txBody>
      </p:sp>
      <p:sp>
        <p:nvSpPr>
          <p:cNvPr id="4" name="スライド番号プレースホルダー 3"/>
          <p:cNvSpPr>
            <a:spLocks noGrp="1"/>
          </p:cNvSpPr>
          <p:nvPr>
            <p:ph type="sldNum" sz="quarter" idx="10"/>
          </p:nvPr>
        </p:nvSpPr>
        <p:spPr/>
        <p:txBody>
          <a:bodyPr/>
          <a:lstStyle/>
          <a:p>
            <a:fld id="{A170EB55-09A1-44DB-8E47-B8AE056F7323}" type="slidenum">
              <a:rPr kumimoji="1" lang="ja-JP" altLang="en-US" smtClean="0"/>
              <a:t>4</a:t>
            </a:fld>
            <a:endParaRPr kumimoji="1" lang="ja-JP" altLang="en-US"/>
          </a:p>
        </p:txBody>
      </p:sp>
    </p:spTree>
    <p:extLst>
      <p:ext uri="{BB962C8B-B14F-4D97-AF65-F5344CB8AC3E}">
        <p14:creationId xmlns:p14="http://schemas.microsoft.com/office/powerpoint/2010/main" val="1234070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170EB55-09A1-44DB-8E47-B8AE056F7323}" type="slidenum">
              <a:rPr kumimoji="1" lang="ja-JP" altLang="en-US" smtClean="0"/>
              <a:t>5</a:t>
            </a:fld>
            <a:endParaRPr kumimoji="1" lang="ja-JP" altLang="en-US"/>
          </a:p>
        </p:txBody>
      </p:sp>
    </p:spTree>
    <p:extLst>
      <p:ext uri="{BB962C8B-B14F-4D97-AF65-F5344CB8AC3E}">
        <p14:creationId xmlns:p14="http://schemas.microsoft.com/office/powerpoint/2010/main" val="2065393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10/6/2020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10/6/2020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257300" y="2909102"/>
            <a:ext cx="4800600" cy="29963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633864" y="2909102"/>
            <a:ext cx="4800600" cy="29963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10/6/2020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10/6/2020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10/6/2020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10/6/2020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10/6/2020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10/6/2020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mlit.go.jp/river/toukei_chousa/kankyo/kankyou/research/index.html" TargetMode="External"/><Relationship Id="rId2" Type="http://schemas.openxmlformats.org/officeDocument/2006/relationships/hyperlink" Target="http://www.japan-mizumap.org/"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flipH="1">
            <a:off x="8770513" y="141676"/>
            <a:ext cx="3104881" cy="78561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p:cNvSpPr txBox="1">
            <a:spLocks/>
          </p:cNvSpPr>
          <p:nvPr/>
        </p:nvSpPr>
        <p:spPr>
          <a:xfrm>
            <a:off x="300252" y="141676"/>
            <a:ext cx="7772400" cy="8167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10000" kern="1200" cap="all" spc="800" baseline="0">
                <a:solidFill>
                  <a:schemeClr val="tx2"/>
                </a:solidFill>
                <a:latin typeface="+mj-lt"/>
                <a:ea typeface="+mj-ea"/>
                <a:cs typeface="+mj-cs"/>
              </a:defRPr>
            </a:lvl1pPr>
          </a:lstStyle>
          <a:p>
            <a:r>
              <a:rPr lang="ja-JP" altLang="en-US" sz="4000" b="1" dirty="0" smtClean="0">
                <a:solidFill>
                  <a:srgbClr val="002060"/>
                </a:solidFill>
              </a:rPr>
              <a:t>身近な水環境を調べよう！</a:t>
            </a:r>
            <a:endParaRPr lang="ja-JP" altLang="en-US" sz="4000" b="1" dirty="0">
              <a:solidFill>
                <a:srgbClr val="002060"/>
              </a:solidFill>
            </a:endParaRPr>
          </a:p>
        </p:txBody>
      </p:sp>
      <p:sp>
        <p:nvSpPr>
          <p:cNvPr id="5" name="サブタイトル 4"/>
          <p:cNvSpPr txBox="1">
            <a:spLocks/>
          </p:cNvSpPr>
          <p:nvPr/>
        </p:nvSpPr>
        <p:spPr>
          <a:xfrm>
            <a:off x="8674994" y="141676"/>
            <a:ext cx="3200400" cy="816727"/>
          </a:xfrm>
          <a:prstGeom prst="rect">
            <a:avLst/>
          </a:prstGeom>
        </p:spPr>
        <p:txBody>
          <a:bodyPr vert="horz" lIns="91440" tIns="45720" rIns="91440" bIns="45720" rtlCol="0" anchor="t">
            <a:normAutofit/>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kumimoji="1" sz="2000" b="1" i="0" kern="1200" cap="all" spc="400" baseline="0">
                <a:solidFill>
                  <a:schemeClr val="tx2"/>
                </a:solidFill>
                <a:latin typeface="+mn-lt"/>
                <a:ea typeface="+mn-ea"/>
                <a:cs typeface="+mn-cs"/>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kumimoji="1"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kumimoji="1"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kumimoji="1"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kumimoji="1"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kumimoji="1"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kumimoji="1"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kumimoji="1"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kumimoji="1" sz="1600" kern="1200" baseline="0">
                <a:solidFill>
                  <a:schemeClr val="tx1">
                    <a:lumMod val="65000"/>
                    <a:lumOff val="35000"/>
                  </a:schemeClr>
                </a:solidFill>
                <a:latin typeface="+mn-lt"/>
                <a:ea typeface="+mn-ea"/>
                <a:cs typeface="+mn-cs"/>
              </a:defRPr>
            </a:lvl9pPr>
          </a:lstStyle>
          <a:p>
            <a:r>
              <a:rPr lang="en-US" altLang="ja-JP" dirty="0" smtClean="0"/>
              <a:t>2020</a:t>
            </a:r>
            <a:r>
              <a:rPr lang="ja-JP" altLang="en-US" dirty="0" smtClean="0"/>
              <a:t>年</a:t>
            </a:r>
            <a:r>
              <a:rPr lang="en-US" altLang="ja-JP" dirty="0"/>
              <a:t>9</a:t>
            </a:r>
            <a:r>
              <a:rPr lang="ja-JP" altLang="en-US" dirty="0" smtClean="0"/>
              <a:t>月</a:t>
            </a:r>
            <a:endParaRPr lang="en-US" altLang="ja-JP" dirty="0" smtClean="0"/>
          </a:p>
          <a:p>
            <a:r>
              <a:rPr lang="ja-JP" altLang="en-US" dirty="0" smtClean="0"/>
              <a:t>中河内水辺だより</a:t>
            </a:r>
            <a:endParaRPr lang="ja-JP" altLang="en-US" dirty="0"/>
          </a:p>
        </p:txBody>
      </p:sp>
      <p:sp>
        <p:nvSpPr>
          <p:cNvPr id="6" name="テキスト ボックス 5"/>
          <p:cNvSpPr txBox="1"/>
          <p:nvPr/>
        </p:nvSpPr>
        <p:spPr>
          <a:xfrm>
            <a:off x="300252" y="1679768"/>
            <a:ext cx="11353800" cy="4832092"/>
          </a:xfrm>
          <a:prstGeom prst="rect">
            <a:avLst/>
          </a:prstGeom>
          <a:noFill/>
        </p:spPr>
        <p:txBody>
          <a:bodyPr wrap="square" rtlCol="0">
            <a:spAutoFit/>
          </a:bodyPr>
          <a:lstStyle/>
          <a:p>
            <a:r>
              <a:rPr lang="ja-JP" altLang="en-US" dirty="0" smtClean="0">
                <a:solidFill>
                  <a:schemeClr val="accent2">
                    <a:lumMod val="50000"/>
                  </a:schemeClr>
                </a:solidFill>
              </a:rPr>
              <a:t>　●実施日　　</a:t>
            </a:r>
            <a:r>
              <a:rPr lang="en-US" altLang="ja-JP" dirty="0" smtClean="0">
                <a:solidFill>
                  <a:schemeClr val="accent2">
                    <a:lumMod val="50000"/>
                  </a:schemeClr>
                </a:solidFill>
              </a:rPr>
              <a:t>2020</a:t>
            </a:r>
            <a:r>
              <a:rPr lang="ja-JP" altLang="en-US" dirty="0" smtClean="0">
                <a:solidFill>
                  <a:schemeClr val="accent2">
                    <a:lumMod val="50000"/>
                  </a:schemeClr>
                </a:solidFill>
              </a:rPr>
              <a:t>年</a:t>
            </a:r>
            <a:r>
              <a:rPr lang="en-US" altLang="ja-JP" dirty="0" smtClean="0">
                <a:solidFill>
                  <a:schemeClr val="accent2">
                    <a:lumMod val="50000"/>
                  </a:schemeClr>
                </a:solidFill>
              </a:rPr>
              <a:t>6</a:t>
            </a:r>
            <a:r>
              <a:rPr lang="ja-JP" altLang="en-US" dirty="0" smtClean="0">
                <a:solidFill>
                  <a:schemeClr val="accent2">
                    <a:lumMod val="50000"/>
                  </a:schemeClr>
                </a:solidFill>
              </a:rPr>
              <a:t>月</a:t>
            </a:r>
            <a:r>
              <a:rPr lang="en-US" altLang="ja-JP" dirty="0" smtClean="0">
                <a:solidFill>
                  <a:schemeClr val="accent2">
                    <a:lumMod val="50000"/>
                  </a:schemeClr>
                </a:solidFill>
              </a:rPr>
              <a:t>7</a:t>
            </a:r>
            <a:r>
              <a:rPr lang="ja-JP" altLang="en-US" dirty="0" smtClean="0">
                <a:solidFill>
                  <a:schemeClr val="accent2">
                    <a:lumMod val="50000"/>
                  </a:schemeClr>
                </a:solidFill>
              </a:rPr>
              <a:t>日</a:t>
            </a:r>
            <a:r>
              <a:rPr lang="en-US" altLang="ja-JP" dirty="0" smtClean="0">
                <a:solidFill>
                  <a:schemeClr val="accent2">
                    <a:lumMod val="50000"/>
                  </a:schemeClr>
                </a:solidFill>
              </a:rPr>
              <a:t>(</a:t>
            </a:r>
            <a:r>
              <a:rPr lang="ja-JP" altLang="en-US" dirty="0" smtClean="0">
                <a:solidFill>
                  <a:schemeClr val="accent2">
                    <a:lumMod val="50000"/>
                  </a:schemeClr>
                </a:solidFill>
              </a:rPr>
              <a:t>日</a:t>
            </a:r>
            <a:r>
              <a:rPr lang="en-US" altLang="ja-JP" dirty="0" smtClean="0">
                <a:solidFill>
                  <a:schemeClr val="accent2">
                    <a:lumMod val="50000"/>
                  </a:schemeClr>
                </a:solidFill>
              </a:rPr>
              <a:t>)</a:t>
            </a:r>
          </a:p>
          <a:p>
            <a:endParaRPr lang="en-US" altLang="ja-JP" dirty="0" smtClean="0">
              <a:solidFill>
                <a:schemeClr val="accent2">
                  <a:lumMod val="50000"/>
                </a:schemeClr>
              </a:solidFill>
            </a:endParaRPr>
          </a:p>
          <a:p>
            <a:r>
              <a:rPr lang="ja-JP" altLang="en-US" dirty="0" smtClean="0">
                <a:solidFill>
                  <a:schemeClr val="accent2">
                    <a:lumMod val="50000"/>
                  </a:schemeClr>
                </a:solidFill>
              </a:rPr>
              <a:t>　●実施河川</a:t>
            </a:r>
            <a:endParaRPr lang="en-US" altLang="ja-JP" dirty="0" smtClean="0">
              <a:solidFill>
                <a:schemeClr val="accent2">
                  <a:lumMod val="50000"/>
                </a:schemeClr>
              </a:solidFill>
            </a:endParaRPr>
          </a:p>
          <a:p>
            <a:r>
              <a:rPr lang="ja-JP" altLang="en-US" dirty="0">
                <a:solidFill>
                  <a:schemeClr val="accent2">
                    <a:lumMod val="50000"/>
                  </a:schemeClr>
                </a:solidFill>
              </a:rPr>
              <a:t>　</a:t>
            </a:r>
            <a:r>
              <a:rPr lang="ja-JP" altLang="en-US" dirty="0" smtClean="0">
                <a:solidFill>
                  <a:schemeClr val="accent2">
                    <a:lumMod val="50000"/>
                  </a:schemeClr>
                </a:solidFill>
              </a:rPr>
              <a:t>　〇大和川</a:t>
            </a:r>
            <a:r>
              <a:rPr lang="ja-JP" altLang="en-US" dirty="0">
                <a:solidFill>
                  <a:schemeClr val="accent2">
                    <a:lumMod val="50000"/>
                  </a:schemeClr>
                </a:solidFill>
              </a:rPr>
              <a:t>　リビエール</a:t>
            </a:r>
            <a:r>
              <a:rPr lang="ja-JP" altLang="en-US" dirty="0" smtClean="0">
                <a:solidFill>
                  <a:schemeClr val="accent2">
                    <a:lumMod val="50000"/>
                  </a:schemeClr>
                </a:solidFill>
              </a:rPr>
              <a:t>ホール前</a:t>
            </a:r>
            <a:endParaRPr lang="en-US" altLang="ja-JP" dirty="0" smtClean="0">
              <a:solidFill>
                <a:schemeClr val="accent2">
                  <a:lumMod val="50000"/>
                </a:schemeClr>
              </a:solidFill>
            </a:endParaRPr>
          </a:p>
          <a:p>
            <a:r>
              <a:rPr lang="ja-JP" altLang="en-US" dirty="0" smtClean="0">
                <a:solidFill>
                  <a:schemeClr val="accent2">
                    <a:lumMod val="50000"/>
                  </a:schemeClr>
                </a:solidFill>
              </a:rPr>
              <a:t>　　〇長瀬川　二俣</a:t>
            </a:r>
            <a:endParaRPr lang="en-US" altLang="ja-JP" dirty="0" smtClean="0">
              <a:solidFill>
                <a:schemeClr val="accent2">
                  <a:lumMod val="50000"/>
                </a:schemeClr>
              </a:solidFill>
            </a:endParaRPr>
          </a:p>
          <a:p>
            <a:r>
              <a:rPr lang="ja-JP" altLang="en-US" dirty="0">
                <a:solidFill>
                  <a:schemeClr val="accent2">
                    <a:lumMod val="50000"/>
                  </a:schemeClr>
                </a:solidFill>
              </a:rPr>
              <a:t>　</a:t>
            </a:r>
            <a:r>
              <a:rPr lang="ja-JP" altLang="en-US" dirty="0" smtClean="0">
                <a:solidFill>
                  <a:schemeClr val="accent2">
                    <a:lumMod val="50000"/>
                  </a:schemeClr>
                </a:solidFill>
              </a:rPr>
              <a:t>　〇玉串川　曙川東小学校前</a:t>
            </a:r>
            <a:endParaRPr lang="en-US" altLang="ja-JP" dirty="0" smtClean="0">
              <a:solidFill>
                <a:schemeClr val="accent2">
                  <a:lumMod val="50000"/>
                </a:schemeClr>
              </a:solidFill>
            </a:endParaRPr>
          </a:p>
          <a:p>
            <a:r>
              <a:rPr lang="ja-JP" altLang="en-US" dirty="0">
                <a:solidFill>
                  <a:schemeClr val="accent2">
                    <a:lumMod val="50000"/>
                  </a:schemeClr>
                </a:solidFill>
              </a:rPr>
              <a:t>　</a:t>
            </a:r>
            <a:r>
              <a:rPr lang="ja-JP" altLang="en-US" dirty="0" smtClean="0">
                <a:solidFill>
                  <a:schemeClr val="accent2">
                    <a:lumMod val="50000"/>
                  </a:schemeClr>
                </a:solidFill>
              </a:rPr>
              <a:t>　〇恩智川　</a:t>
            </a:r>
            <a:r>
              <a:rPr lang="zh-CN" altLang="en-US" dirty="0">
                <a:solidFill>
                  <a:schemeClr val="accent2">
                    <a:lumMod val="50000"/>
                  </a:schemeClr>
                </a:solidFill>
                <a:latin typeface="メイリオ" panose="020B0604030504040204" pitchFamily="50" charset="-128"/>
                <a:ea typeface="メイリオ" panose="020B0604030504040204" pitchFamily="50" charset="-128"/>
              </a:rPr>
              <a:t>八尾翠翔高等</a:t>
            </a:r>
            <a:r>
              <a:rPr lang="zh-CN" altLang="en-US" dirty="0" smtClean="0">
                <a:solidFill>
                  <a:schemeClr val="accent2">
                    <a:lumMod val="50000"/>
                  </a:schemeClr>
                </a:solidFill>
                <a:latin typeface="メイリオ" panose="020B0604030504040204" pitchFamily="50" charset="-128"/>
                <a:ea typeface="メイリオ" panose="020B0604030504040204" pitchFamily="50" charset="-128"/>
              </a:rPr>
              <a:t>学校</a:t>
            </a:r>
            <a:r>
              <a:rPr lang="ja-JP" altLang="en-US" dirty="0" smtClean="0">
                <a:solidFill>
                  <a:schemeClr val="accent2">
                    <a:lumMod val="50000"/>
                  </a:schemeClr>
                </a:solidFill>
                <a:latin typeface="メイリオ" panose="020B0604030504040204" pitchFamily="50" charset="-128"/>
                <a:ea typeface="メイリオ" panose="020B0604030504040204" pitchFamily="50" charset="-128"/>
              </a:rPr>
              <a:t>前</a:t>
            </a:r>
            <a:endParaRPr lang="en-US" altLang="ja-JP" dirty="0" smtClean="0">
              <a:solidFill>
                <a:schemeClr val="accent2">
                  <a:lumMod val="50000"/>
                </a:schemeClr>
              </a:solidFill>
            </a:endParaRPr>
          </a:p>
          <a:p>
            <a:r>
              <a:rPr lang="ja-JP" altLang="en-US" dirty="0">
                <a:solidFill>
                  <a:schemeClr val="accent2">
                    <a:lumMod val="50000"/>
                  </a:schemeClr>
                </a:solidFill>
              </a:rPr>
              <a:t>　</a:t>
            </a:r>
            <a:r>
              <a:rPr lang="ja-JP" altLang="en-US" dirty="0" smtClean="0">
                <a:solidFill>
                  <a:schemeClr val="accent2">
                    <a:lumMod val="50000"/>
                  </a:schemeClr>
                </a:solidFill>
              </a:rPr>
              <a:t>　〇八</a:t>
            </a:r>
            <a:r>
              <a:rPr lang="ja-JP" altLang="en-US" dirty="0">
                <a:solidFill>
                  <a:schemeClr val="accent2">
                    <a:lumMod val="50000"/>
                  </a:schemeClr>
                </a:solidFill>
              </a:rPr>
              <a:t>尾第</a:t>
            </a:r>
            <a:r>
              <a:rPr lang="en-US" altLang="ja-JP" dirty="0" smtClean="0">
                <a:solidFill>
                  <a:schemeClr val="accent2">
                    <a:lumMod val="50000"/>
                  </a:schemeClr>
                </a:solidFill>
              </a:rPr>
              <a:t>220</a:t>
            </a:r>
            <a:r>
              <a:rPr lang="ja-JP" altLang="en-US" dirty="0" smtClean="0">
                <a:solidFill>
                  <a:schemeClr val="accent2">
                    <a:lumMod val="50000"/>
                  </a:schemeClr>
                </a:solidFill>
              </a:rPr>
              <a:t>号水路</a:t>
            </a:r>
            <a:r>
              <a:rPr lang="en-US" altLang="ja-JP" dirty="0" smtClean="0">
                <a:solidFill>
                  <a:schemeClr val="accent2">
                    <a:lumMod val="50000"/>
                  </a:schemeClr>
                </a:solidFill>
              </a:rPr>
              <a:t>(</a:t>
            </a:r>
            <a:r>
              <a:rPr lang="ja-JP" altLang="en-US" dirty="0" smtClean="0">
                <a:solidFill>
                  <a:schemeClr val="accent2">
                    <a:lumMod val="50000"/>
                  </a:schemeClr>
                </a:solidFill>
              </a:rPr>
              <a:t>成法せせらぎの小径</a:t>
            </a:r>
            <a:r>
              <a:rPr lang="en-US" altLang="ja-JP" dirty="0" smtClean="0">
                <a:solidFill>
                  <a:schemeClr val="accent2">
                    <a:lumMod val="50000"/>
                  </a:schemeClr>
                </a:solidFill>
              </a:rPr>
              <a:t>)</a:t>
            </a:r>
            <a:r>
              <a:rPr lang="ja-JP" altLang="en-US" dirty="0" smtClean="0">
                <a:solidFill>
                  <a:schemeClr val="accent2">
                    <a:lumMod val="50000"/>
                  </a:schemeClr>
                </a:solidFill>
              </a:rPr>
              <a:t>　八尾商工会議所横</a:t>
            </a:r>
            <a:endParaRPr lang="ja-JP" altLang="en-US" dirty="0">
              <a:solidFill>
                <a:schemeClr val="accent2">
                  <a:lumMod val="50000"/>
                </a:schemeClr>
              </a:solidFill>
            </a:endParaRPr>
          </a:p>
          <a:p>
            <a:endParaRPr lang="en-US" altLang="ja-JP" dirty="0" smtClean="0">
              <a:solidFill>
                <a:schemeClr val="accent2">
                  <a:lumMod val="50000"/>
                </a:schemeClr>
              </a:solidFill>
            </a:endParaRPr>
          </a:p>
          <a:p>
            <a:r>
              <a:rPr lang="ja-JP" altLang="en-US" b="1" dirty="0">
                <a:solidFill>
                  <a:srgbClr val="002060"/>
                </a:solidFill>
              </a:rPr>
              <a:t>「身近な水環境の全国一斉調査</a:t>
            </a:r>
            <a:r>
              <a:rPr lang="ja-JP" altLang="en-US" b="1" dirty="0" smtClean="0">
                <a:solidFill>
                  <a:srgbClr val="002060"/>
                </a:solidFill>
              </a:rPr>
              <a:t>」とは・・・</a:t>
            </a:r>
            <a:endParaRPr lang="en-US" altLang="ja-JP" b="1" dirty="0" smtClean="0">
              <a:solidFill>
                <a:schemeClr val="accent2">
                  <a:lumMod val="50000"/>
                </a:schemeClr>
              </a:solidFill>
            </a:endParaRPr>
          </a:p>
          <a:p>
            <a:r>
              <a:rPr lang="ja-JP" altLang="en-US" sz="1600" dirty="0" smtClean="0">
                <a:solidFill>
                  <a:schemeClr val="accent2">
                    <a:lumMod val="50000"/>
                  </a:schemeClr>
                </a:solidFill>
              </a:rPr>
              <a:t>「</a:t>
            </a:r>
            <a:r>
              <a:rPr lang="ja-JP" altLang="en-US" sz="1600" dirty="0">
                <a:solidFill>
                  <a:schemeClr val="accent2">
                    <a:lumMod val="50000"/>
                  </a:schemeClr>
                </a:solidFill>
              </a:rPr>
              <a:t>身近な水環境の一斉調査」は世界環境デーに準じて基本的</a:t>
            </a:r>
            <a:r>
              <a:rPr lang="ja-JP" altLang="en-US" sz="1600" dirty="0" smtClean="0">
                <a:solidFill>
                  <a:schemeClr val="accent2">
                    <a:lumMod val="50000"/>
                  </a:schemeClr>
                </a:solidFill>
              </a:rPr>
              <a:t>に毎年</a:t>
            </a:r>
            <a:r>
              <a:rPr lang="en-US" altLang="ja-JP" sz="1600" dirty="0">
                <a:solidFill>
                  <a:schemeClr val="accent2">
                    <a:lumMod val="50000"/>
                  </a:schemeClr>
                </a:solidFill>
              </a:rPr>
              <a:t>6</a:t>
            </a:r>
            <a:r>
              <a:rPr lang="ja-JP" altLang="en-US" sz="1600" dirty="0" smtClean="0">
                <a:solidFill>
                  <a:schemeClr val="accent2">
                    <a:lumMod val="50000"/>
                  </a:schemeClr>
                </a:solidFill>
              </a:rPr>
              <a:t>月第</a:t>
            </a:r>
            <a:r>
              <a:rPr lang="en-US" altLang="ja-JP" sz="1600" dirty="0" smtClean="0">
                <a:solidFill>
                  <a:schemeClr val="accent2">
                    <a:lumMod val="50000"/>
                  </a:schemeClr>
                </a:solidFill>
              </a:rPr>
              <a:t>1</a:t>
            </a:r>
            <a:r>
              <a:rPr lang="ja-JP" altLang="en-US" sz="1600" dirty="0">
                <a:solidFill>
                  <a:schemeClr val="accent2">
                    <a:lumMod val="50000"/>
                  </a:schemeClr>
                </a:solidFill>
              </a:rPr>
              <a:t>日曜日に実施されます。</a:t>
            </a:r>
            <a:endParaRPr lang="en-US" altLang="ja-JP" sz="1600" dirty="0">
              <a:solidFill>
                <a:schemeClr val="accent2">
                  <a:lumMod val="50000"/>
                </a:schemeClr>
              </a:solidFill>
            </a:endParaRPr>
          </a:p>
          <a:p>
            <a:r>
              <a:rPr lang="ja-JP" altLang="en-US" sz="1600" dirty="0">
                <a:solidFill>
                  <a:schemeClr val="accent2">
                    <a:lumMod val="50000"/>
                  </a:schemeClr>
                </a:solidFill>
              </a:rPr>
              <a:t>調査は全国統一の手法で行い、その結果は分かりやすいマップにまとめられます。</a:t>
            </a:r>
            <a:endParaRPr lang="en-US" altLang="ja-JP" sz="1600" dirty="0">
              <a:solidFill>
                <a:schemeClr val="accent2">
                  <a:lumMod val="50000"/>
                </a:schemeClr>
              </a:solidFill>
            </a:endParaRPr>
          </a:p>
          <a:p>
            <a:r>
              <a:rPr lang="ja-JP" altLang="en-US" sz="1600" dirty="0">
                <a:solidFill>
                  <a:schemeClr val="accent2">
                    <a:lumMod val="50000"/>
                  </a:schemeClr>
                </a:solidFill>
              </a:rPr>
              <a:t>調査結果をわかりやすいマップとして表現することで</a:t>
            </a:r>
            <a:r>
              <a:rPr lang="ja-JP" altLang="en-US" sz="1600" dirty="0" smtClean="0">
                <a:solidFill>
                  <a:schemeClr val="accent2">
                    <a:lumMod val="50000"/>
                  </a:schemeClr>
                </a:solidFill>
              </a:rPr>
              <a:t>、身近</a:t>
            </a:r>
            <a:r>
              <a:rPr lang="ja-JP" altLang="en-US" sz="1600" dirty="0">
                <a:solidFill>
                  <a:schemeClr val="accent2">
                    <a:lumMod val="50000"/>
                  </a:schemeClr>
                </a:solidFill>
              </a:rPr>
              <a:t>な水環境の様子が良くわかります</a:t>
            </a:r>
            <a:r>
              <a:rPr lang="ja-JP" altLang="en-US" sz="1600" dirty="0" smtClean="0">
                <a:solidFill>
                  <a:schemeClr val="accent2">
                    <a:lumMod val="50000"/>
                  </a:schemeClr>
                </a:solidFill>
              </a:rPr>
              <a:t>。</a:t>
            </a:r>
            <a:endParaRPr lang="en-US" altLang="ja-JP" sz="1600" dirty="0" smtClean="0">
              <a:solidFill>
                <a:schemeClr val="accent2">
                  <a:lumMod val="50000"/>
                </a:schemeClr>
              </a:solidFill>
            </a:endParaRPr>
          </a:p>
          <a:p>
            <a:endParaRPr lang="en-US" altLang="ja-JP" sz="1600" dirty="0" smtClean="0">
              <a:solidFill>
                <a:schemeClr val="accent2">
                  <a:lumMod val="50000"/>
                </a:schemeClr>
              </a:solidFill>
            </a:endParaRPr>
          </a:p>
          <a:p>
            <a:r>
              <a:rPr lang="ja-JP" altLang="en-US" sz="1600" dirty="0" smtClean="0">
                <a:solidFill>
                  <a:srgbClr val="FFC000"/>
                </a:solidFill>
              </a:rPr>
              <a:t>✓</a:t>
            </a:r>
            <a:r>
              <a:rPr lang="ja-JP" altLang="en-US" sz="1600" dirty="0" smtClean="0">
                <a:solidFill>
                  <a:schemeClr val="accent2">
                    <a:lumMod val="50000"/>
                  </a:schemeClr>
                </a:solidFill>
              </a:rPr>
              <a:t>調査結果詳細は、</a:t>
            </a:r>
            <a:endParaRPr lang="en-US" altLang="ja-JP" sz="1600" dirty="0" smtClean="0">
              <a:solidFill>
                <a:schemeClr val="accent2">
                  <a:lumMod val="50000"/>
                </a:schemeClr>
              </a:solidFill>
            </a:endParaRPr>
          </a:p>
          <a:p>
            <a:r>
              <a:rPr lang="ja-JP" altLang="en-US" sz="1600" dirty="0" smtClean="0">
                <a:solidFill>
                  <a:schemeClr val="accent2">
                    <a:lumMod val="50000"/>
                  </a:schemeClr>
                </a:solidFill>
              </a:rPr>
              <a:t>全国</a:t>
            </a:r>
            <a:r>
              <a:rPr lang="ja-JP" altLang="en-US" sz="1600" dirty="0">
                <a:solidFill>
                  <a:schemeClr val="accent2">
                    <a:lumMod val="50000"/>
                  </a:schemeClr>
                </a:solidFill>
              </a:rPr>
              <a:t>水環境マップ実行</a:t>
            </a:r>
            <a:r>
              <a:rPr lang="ja-JP" altLang="en-US" sz="1600" dirty="0" smtClean="0">
                <a:solidFill>
                  <a:schemeClr val="accent2">
                    <a:lumMod val="50000"/>
                  </a:schemeClr>
                </a:solidFill>
              </a:rPr>
              <a:t>委員会ホームページ</a:t>
            </a:r>
            <a:r>
              <a:rPr lang="en-US" altLang="ja-JP" sz="1600" dirty="0">
                <a:solidFill>
                  <a:schemeClr val="accent2">
                    <a:lumMod val="50000"/>
                  </a:schemeClr>
                </a:solidFill>
              </a:rPr>
              <a:t>(</a:t>
            </a:r>
            <a:r>
              <a:rPr lang="en-US" altLang="ja-JP" sz="1600" dirty="0">
                <a:solidFill>
                  <a:schemeClr val="accent2">
                    <a:lumMod val="50000"/>
                  </a:schemeClr>
                </a:solidFill>
                <a:hlinkClick r:id="rId2"/>
              </a:rPr>
              <a:t>http://www.japan-mizumap.org</a:t>
            </a:r>
            <a:r>
              <a:rPr lang="en-US" altLang="ja-JP" sz="1600" dirty="0" smtClean="0">
                <a:solidFill>
                  <a:schemeClr val="accent2">
                    <a:lumMod val="50000"/>
                  </a:schemeClr>
                </a:solidFill>
                <a:hlinkClick r:id="rId2"/>
              </a:rPr>
              <a:t>/</a:t>
            </a:r>
            <a:r>
              <a:rPr lang="en-US" altLang="ja-JP" sz="1600" dirty="0" smtClean="0">
                <a:solidFill>
                  <a:schemeClr val="accent2">
                    <a:lumMod val="50000"/>
                  </a:schemeClr>
                </a:solidFill>
              </a:rPr>
              <a:t>)</a:t>
            </a:r>
            <a:r>
              <a:rPr lang="ja-JP" altLang="en-US" sz="1600" dirty="0">
                <a:solidFill>
                  <a:schemeClr val="accent2">
                    <a:lumMod val="50000"/>
                  </a:schemeClr>
                </a:solidFill>
              </a:rPr>
              <a:t>や</a:t>
            </a:r>
          </a:p>
          <a:p>
            <a:r>
              <a:rPr lang="ja-JP" altLang="en-US" sz="1600" dirty="0">
                <a:solidFill>
                  <a:schemeClr val="accent2">
                    <a:lumMod val="50000"/>
                  </a:schemeClr>
                </a:solidFill>
              </a:rPr>
              <a:t>国土交通省水管理・国土保全局の</a:t>
            </a:r>
            <a:r>
              <a:rPr lang="ja-JP" altLang="en-US" sz="1600" dirty="0" smtClean="0">
                <a:solidFill>
                  <a:schemeClr val="accent2">
                    <a:lumMod val="50000"/>
                  </a:schemeClr>
                </a:solidFill>
              </a:rPr>
              <a:t>ホームページ</a:t>
            </a:r>
            <a:endParaRPr lang="en-US" altLang="ja-JP" sz="1600" dirty="0" smtClean="0">
              <a:solidFill>
                <a:schemeClr val="accent2">
                  <a:lumMod val="50000"/>
                </a:schemeClr>
              </a:solidFill>
            </a:endParaRPr>
          </a:p>
          <a:p>
            <a:r>
              <a:rPr lang="en-US" altLang="ja-JP" sz="1600" dirty="0" smtClean="0">
                <a:solidFill>
                  <a:schemeClr val="accent2">
                    <a:lumMod val="50000"/>
                  </a:schemeClr>
                </a:solidFill>
              </a:rPr>
              <a:t>(</a:t>
            </a:r>
            <a:r>
              <a:rPr lang="en-US" altLang="ja-JP" sz="1600" dirty="0" smtClean="0">
                <a:solidFill>
                  <a:schemeClr val="accent2">
                    <a:lumMod val="50000"/>
                  </a:schemeClr>
                </a:solidFill>
                <a:hlinkClick r:id="rId3"/>
              </a:rPr>
              <a:t>https</a:t>
            </a:r>
            <a:r>
              <a:rPr lang="en-US" altLang="ja-JP" sz="1600" dirty="0">
                <a:solidFill>
                  <a:schemeClr val="accent2">
                    <a:lumMod val="50000"/>
                  </a:schemeClr>
                </a:solidFill>
                <a:hlinkClick r:id="rId3"/>
              </a:rPr>
              <a:t>://</a:t>
            </a:r>
            <a:r>
              <a:rPr lang="en-US" altLang="ja-JP" sz="1600" dirty="0" smtClean="0">
                <a:solidFill>
                  <a:schemeClr val="accent2">
                    <a:lumMod val="50000"/>
                  </a:schemeClr>
                </a:solidFill>
                <a:hlinkClick r:id="rId3"/>
              </a:rPr>
              <a:t>www.mlit.go.jp/river/toukei_chousa/kankyo/kankyou/research/index.html</a:t>
            </a:r>
            <a:r>
              <a:rPr lang="en-US" altLang="ja-JP" sz="1600" dirty="0" smtClean="0">
                <a:solidFill>
                  <a:schemeClr val="accent2">
                    <a:lumMod val="50000"/>
                  </a:schemeClr>
                </a:solidFill>
              </a:rPr>
              <a:t>)</a:t>
            </a:r>
            <a:r>
              <a:rPr lang="ja-JP" altLang="en-US" sz="1600" dirty="0">
                <a:solidFill>
                  <a:schemeClr val="accent2">
                    <a:lumMod val="50000"/>
                  </a:schemeClr>
                </a:solidFill>
              </a:rPr>
              <a:t>で公表されています</a:t>
            </a:r>
            <a:r>
              <a:rPr lang="ja-JP" altLang="en-US" sz="1600" dirty="0" smtClean="0">
                <a:solidFill>
                  <a:schemeClr val="accent2">
                    <a:lumMod val="50000"/>
                  </a:schemeClr>
                </a:solidFill>
              </a:rPr>
              <a:t>。</a:t>
            </a:r>
            <a:endParaRPr lang="en-US" altLang="ja-JP" sz="1600" dirty="0">
              <a:solidFill>
                <a:schemeClr val="accent2">
                  <a:lumMod val="50000"/>
                </a:schemeClr>
              </a:solidFill>
            </a:endParaRPr>
          </a:p>
        </p:txBody>
      </p:sp>
      <p:sp>
        <p:nvSpPr>
          <p:cNvPr id="8" name="タイトル 3"/>
          <p:cNvSpPr txBox="1">
            <a:spLocks/>
          </p:cNvSpPr>
          <p:nvPr/>
        </p:nvSpPr>
        <p:spPr>
          <a:xfrm>
            <a:off x="300252" y="818586"/>
            <a:ext cx="12050972" cy="97468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10000" kern="1200" cap="all" spc="800" baseline="0">
                <a:solidFill>
                  <a:schemeClr val="tx2"/>
                </a:solidFill>
                <a:latin typeface="+mj-lt"/>
                <a:ea typeface="+mj-ea"/>
                <a:cs typeface="+mj-cs"/>
              </a:defRPr>
            </a:lvl1pPr>
          </a:lstStyle>
          <a:p>
            <a:pPr algn="l"/>
            <a:r>
              <a:rPr lang="ja-JP" altLang="en-US" sz="2200" b="1" dirty="0">
                <a:solidFill>
                  <a:schemeClr val="accent2">
                    <a:lumMod val="50000"/>
                  </a:schemeClr>
                </a:solidFill>
              </a:rPr>
              <a:t>「私の水辺」推進協議会　中河内委員会の市民</a:t>
            </a:r>
            <a:r>
              <a:rPr lang="ja-JP" altLang="en-US" sz="2200" b="1" dirty="0" smtClean="0">
                <a:solidFill>
                  <a:schemeClr val="accent2">
                    <a:lumMod val="50000"/>
                  </a:schemeClr>
                </a:solidFill>
              </a:rPr>
              <a:t>グループ</a:t>
            </a:r>
            <a:endParaRPr lang="en-US" altLang="ja-JP" sz="2200" b="1" dirty="0" smtClean="0">
              <a:solidFill>
                <a:schemeClr val="accent2">
                  <a:lumMod val="50000"/>
                </a:schemeClr>
              </a:solidFill>
            </a:endParaRPr>
          </a:p>
          <a:p>
            <a:pPr algn="l"/>
            <a:r>
              <a:rPr lang="ja-JP" altLang="en-US" sz="2200" b="1" dirty="0" smtClean="0">
                <a:solidFill>
                  <a:schemeClr val="accent2">
                    <a:lumMod val="50000"/>
                  </a:schemeClr>
                </a:solidFill>
              </a:rPr>
              <a:t>アクアフレンズが</a:t>
            </a:r>
            <a:r>
              <a:rPr lang="ja-JP" altLang="en-US" sz="2200" b="1" dirty="0" smtClean="0">
                <a:solidFill>
                  <a:srgbClr val="002060"/>
                </a:solidFill>
              </a:rPr>
              <a:t>第</a:t>
            </a:r>
            <a:r>
              <a:rPr lang="en-US" altLang="ja-JP" sz="2200" b="1" dirty="0" smtClean="0">
                <a:solidFill>
                  <a:srgbClr val="002060"/>
                </a:solidFill>
              </a:rPr>
              <a:t>17</a:t>
            </a:r>
            <a:r>
              <a:rPr lang="ja-JP" altLang="en-US" sz="2200" b="1" dirty="0" smtClean="0">
                <a:solidFill>
                  <a:srgbClr val="002060"/>
                </a:solidFill>
              </a:rPr>
              <a:t>回「身近な水環境の全国一斉調査」に参加！</a:t>
            </a:r>
            <a:endParaRPr lang="ja-JP" altLang="en-US" sz="2200" b="1" dirty="0">
              <a:solidFill>
                <a:srgbClr val="002060"/>
              </a:solidFill>
            </a:endParaRPr>
          </a:p>
        </p:txBody>
      </p:sp>
      <p:pic>
        <p:nvPicPr>
          <p:cNvPr id="2" name="図 1"/>
          <p:cNvPicPr>
            <a:picLocks noChangeAspect="1"/>
          </p:cNvPicPr>
          <p:nvPr/>
        </p:nvPicPr>
        <p:blipFill>
          <a:blip r:embed="rId4"/>
          <a:stretch>
            <a:fillRect/>
          </a:stretch>
        </p:blipFill>
        <p:spPr>
          <a:xfrm>
            <a:off x="9434388" y="3034618"/>
            <a:ext cx="2568250" cy="2931791"/>
          </a:xfrm>
          <a:prstGeom prst="rect">
            <a:avLst/>
          </a:prstGeom>
        </p:spPr>
      </p:pic>
      <p:sp>
        <p:nvSpPr>
          <p:cNvPr id="9" name="テキスト ボックス 8"/>
          <p:cNvSpPr txBox="1"/>
          <p:nvPr/>
        </p:nvSpPr>
        <p:spPr>
          <a:xfrm>
            <a:off x="9282949" y="5966409"/>
            <a:ext cx="2715904" cy="438582"/>
          </a:xfrm>
          <a:prstGeom prst="rect">
            <a:avLst/>
          </a:prstGeom>
          <a:noFill/>
        </p:spPr>
        <p:txBody>
          <a:bodyPr wrap="square" rtlCol="0">
            <a:spAutoFit/>
          </a:bodyPr>
          <a:lstStyle/>
          <a:p>
            <a:pPr algn="ctr"/>
            <a:r>
              <a:rPr lang="ja-JP" altLang="en-US" sz="1200" dirty="0" smtClean="0">
                <a:solidFill>
                  <a:schemeClr val="accent2">
                    <a:lumMod val="50000"/>
                  </a:schemeClr>
                </a:solidFill>
              </a:rPr>
              <a:t>去年の調査結果</a:t>
            </a:r>
            <a:endParaRPr lang="en-US" altLang="ja-JP" sz="1200" dirty="0" smtClean="0">
              <a:solidFill>
                <a:schemeClr val="accent2">
                  <a:lumMod val="50000"/>
                </a:schemeClr>
              </a:solidFill>
            </a:endParaRPr>
          </a:p>
          <a:p>
            <a:pPr algn="ctr"/>
            <a:r>
              <a:rPr lang="en-US" altLang="ja-JP" sz="1050" dirty="0" smtClean="0">
                <a:solidFill>
                  <a:schemeClr val="accent2">
                    <a:lumMod val="50000"/>
                  </a:schemeClr>
                </a:solidFill>
              </a:rPr>
              <a:t>(</a:t>
            </a:r>
            <a:r>
              <a:rPr lang="ja-JP" altLang="en-US" sz="1050" dirty="0" smtClean="0">
                <a:solidFill>
                  <a:schemeClr val="accent2">
                    <a:lumMod val="50000"/>
                  </a:schemeClr>
                </a:solidFill>
              </a:rPr>
              <a:t>第１６回</a:t>
            </a:r>
            <a:r>
              <a:rPr lang="ja-JP" altLang="en-US" sz="1050" dirty="0">
                <a:solidFill>
                  <a:schemeClr val="accent2">
                    <a:lumMod val="50000"/>
                  </a:schemeClr>
                </a:solidFill>
              </a:rPr>
              <a:t>調査結果</a:t>
            </a:r>
            <a:r>
              <a:rPr lang="ja-JP" altLang="en-US" sz="1050" dirty="0" smtClean="0">
                <a:solidFill>
                  <a:schemeClr val="accent2">
                    <a:lumMod val="50000"/>
                  </a:schemeClr>
                </a:solidFill>
              </a:rPr>
              <a:t>概要パンフレットより</a:t>
            </a:r>
            <a:r>
              <a:rPr lang="en-US" altLang="ja-JP" sz="1050" dirty="0" smtClean="0">
                <a:solidFill>
                  <a:schemeClr val="accent2">
                    <a:lumMod val="50000"/>
                  </a:schemeClr>
                </a:solidFill>
              </a:rPr>
              <a:t>)</a:t>
            </a:r>
            <a:endParaRPr lang="ja-JP" altLang="ja-JP" sz="1050" dirty="0">
              <a:solidFill>
                <a:schemeClr val="accent2">
                  <a:lumMod val="50000"/>
                </a:schemeClr>
              </a:solidFill>
            </a:endParaRPr>
          </a:p>
        </p:txBody>
      </p:sp>
      <p:pic>
        <p:nvPicPr>
          <p:cNvPr id="12" name="図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9355" y="1679768"/>
            <a:ext cx="2439434" cy="1829047"/>
          </a:xfrm>
          <a:prstGeom prst="rect">
            <a:avLst/>
          </a:prstGeom>
          <a:noFill/>
          <a:ln>
            <a:noFill/>
          </a:ln>
        </p:spPr>
      </p:pic>
      <p:sp>
        <p:nvSpPr>
          <p:cNvPr id="3" name="角丸四角形 2"/>
          <p:cNvSpPr/>
          <p:nvPr/>
        </p:nvSpPr>
        <p:spPr>
          <a:xfrm>
            <a:off x="7629099" y="1878538"/>
            <a:ext cx="4369755" cy="1021556"/>
          </a:xfrm>
          <a:prstGeom prst="roundRect">
            <a:avLst/>
          </a:prstGeom>
          <a:solidFill>
            <a:schemeClr val="bg1">
              <a:alpha val="80000"/>
            </a:schemeClr>
          </a:solidFill>
        </p:spPr>
        <p:txBody>
          <a:bodyPr wrap="square">
            <a:spAutoFit/>
          </a:bodyPr>
          <a:lstStyle/>
          <a:p>
            <a:pPr algn="ctr"/>
            <a:r>
              <a:rPr lang="ja-JP" altLang="en-US" dirty="0">
                <a:solidFill>
                  <a:schemeClr val="tx2"/>
                </a:solidFill>
                <a:latin typeface="メイリオ" panose="020B0604030504040204" pitchFamily="50" charset="-128"/>
              </a:rPr>
              <a:t>アクアフレンズ</a:t>
            </a:r>
            <a:r>
              <a:rPr lang="ja-JP" altLang="en-US" dirty="0" smtClean="0">
                <a:solidFill>
                  <a:schemeClr val="tx2"/>
                </a:solidFill>
                <a:latin typeface="メイリオ" panose="020B0604030504040204" pitchFamily="50" charset="-128"/>
              </a:rPr>
              <a:t>は</a:t>
            </a:r>
            <a:endParaRPr lang="en-US" altLang="ja-JP" dirty="0" smtClean="0">
              <a:solidFill>
                <a:schemeClr val="tx2"/>
              </a:solidFill>
              <a:latin typeface="メイリオ" panose="020B0604030504040204" pitchFamily="50" charset="-128"/>
            </a:endParaRPr>
          </a:p>
          <a:p>
            <a:pPr algn="ctr"/>
            <a:r>
              <a:rPr lang="en-US" altLang="ja-JP" dirty="0" smtClean="0">
                <a:solidFill>
                  <a:schemeClr val="tx2"/>
                </a:solidFill>
                <a:latin typeface="メイリオ" panose="020B0604030504040204" pitchFamily="50" charset="-128"/>
              </a:rPr>
              <a:t>2006</a:t>
            </a:r>
            <a:r>
              <a:rPr lang="ja-JP" altLang="en-US" dirty="0">
                <a:solidFill>
                  <a:schemeClr val="tx2"/>
                </a:solidFill>
                <a:latin typeface="メイリオ" panose="020B0604030504040204" pitchFamily="50" charset="-128"/>
              </a:rPr>
              <a:t>年から調査に参加しています</a:t>
            </a:r>
            <a:r>
              <a:rPr lang="ja-JP" altLang="en-US" dirty="0" smtClean="0">
                <a:solidFill>
                  <a:schemeClr val="tx2"/>
                </a:solidFill>
                <a:latin typeface="メイリオ" panose="020B0604030504040204" pitchFamily="50" charset="-128"/>
              </a:rPr>
              <a:t>。</a:t>
            </a:r>
            <a:endParaRPr lang="en-US" altLang="ja-JP" dirty="0" smtClean="0">
              <a:solidFill>
                <a:schemeClr val="tx2"/>
              </a:solidFill>
              <a:latin typeface="メイリオ" panose="020B0604030504040204" pitchFamily="50" charset="-128"/>
            </a:endParaRPr>
          </a:p>
          <a:p>
            <a:pPr algn="ctr"/>
            <a:r>
              <a:rPr lang="ja-JP" altLang="en-US" dirty="0" smtClean="0">
                <a:solidFill>
                  <a:schemeClr val="tx2"/>
                </a:solidFill>
                <a:latin typeface="メイリオ" panose="020B0604030504040204" pitchFamily="50" charset="-128"/>
              </a:rPr>
              <a:t>今年</a:t>
            </a:r>
            <a:r>
              <a:rPr lang="ja-JP" altLang="en-US" dirty="0">
                <a:solidFill>
                  <a:schemeClr val="tx2"/>
                </a:solidFill>
                <a:latin typeface="メイリオ" panose="020B0604030504040204" pitchFamily="50" charset="-128"/>
              </a:rPr>
              <a:t>で</a:t>
            </a:r>
            <a:r>
              <a:rPr lang="en-US" altLang="ja-JP" dirty="0">
                <a:solidFill>
                  <a:schemeClr val="tx2"/>
                </a:solidFill>
                <a:latin typeface="メイリオ" panose="020B0604030504040204" pitchFamily="50" charset="-128"/>
              </a:rPr>
              <a:t>15</a:t>
            </a:r>
            <a:r>
              <a:rPr lang="ja-JP" altLang="en-US" dirty="0">
                <a:solidFill>
                  <a:schemeClr val="tx2"/>
                </a:solidFill>
                <a:latin typeface="メイリオ" panose="020B0604030504040204" pitchFamily="50" charset="-128"/>
              </a:rPr>
              <a:t>回目の</a:t>
            </a:r>
            <a:r>
              <a:rPr lang="ja-JP" altLang="en-US" dirty="0" smtClean="0">
                <a:solidFill>
                  <a:schemeClr val="tx2"/>
                </a:solidFill>
                <a:latin typeface="メイリオ" panose="020B0604030504040204" pitchFamily="50" charset="-128"/>
              </a:rPr>
              <a:t>参加となりました。</a:t>
            </a:r>
            <a:endParaRPr lang="en-US" altLang="ja-JP" dirty="0">
              <a:solidFill>
                <a:schemeClr val="tx2"/>
              </a:solidFill>
              <a:latin typeface="メイリオ" panose="020B0604030504040204" pitchFamily="50" charset="-128"/>
            </a:endParaRPr>
          </a:p>
        </p:txBody>
      </p:sp>
      <p:sp>
        <p:nvSpPr>
          <p:cNvPr id="10" name="正方形/長方形 9"/>
          <p:cNvSpPr/>
          <p:nvPr/>
        </p:nvSpPr>
        <p:spPr>
          <a:xfrm>
            <a:off x="300252" y="6488668"/>
            <a:ext cx="4108817" cy="369332"/>
          </a:xfrm>
          <a:prstGeom prst="rect">
            <a:avLst/>
          </a:prstGeom>
        </p:spPr>
        <p:txBody>
          <a:bodyPr wrap="none">
            <a:spAutoFit/>
          </a:bodyPr>
          <a:lstStyle/>
          <a:p>
            <a:r>
              <a:rPr lang="ja-JP" altLang="en-US" dirty="0">
                <a:solidFill>
                  <a:schemeClr val="accent2">
                    <a:lumMod val="50000"/>
                  </a:schemeClr>
                </a:solidFill>
              </a:rPr>
              <a:t>　</a:t>
            </a:r>
            <a:r>
              <a:rPr lang="ja-JP" altLang="en-US" b="1" dirty="0">
                <a:solidFill>
                  <a:schemeClr val="accent2">
                    <a:lumMod val="50000"/>
                  </a:schemeClr>
                </a:solidFill>
              </a:rPr>
              <a:t>調査の様子は次のページを見てね！</a:t>
            </a:r>
            <a:endParaRPr lang="en-US" altLang="ja-JP" b="1" dirty="0">
              <a:solidFill>
                <a:schemeClr val="accent2">
                  <a:lumMod val="50000"/>
                </a:schemeClr>
              </a:solidFill>
            </a:endParaRPr>
          </a:p>
        </p:txBody>
      </p:sp>
    </p:spTree>
    <p:extLst>
      <p:ext uri="{BB962C8B-B14F-4D97-AF65-F5344CB8AC3E}">
        <p14:creationId xmlns:p14="http://schemas.microsoft.com/office/powerpoint/2010/main" val="979661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1227" y="673699"/>
            <a:ext cx="5580000" cy="6119162"/>
          </a:xfrm>
          <a:prstGeom prst="roundRect">
            <a:avLst/>
          </a:prstGeom>
          <a:solidFill>
            <a:schemeClr val="accent3">
              <a:alpha val="20000"/>
            </a:schemeClr>
          </a:solidFill>
        </p:spPr>
        <p:txBody>
          <a:bodyPr>
            <a:normAutofit lnSpcReduction="10000"/>
          </a:bodyPr>
          <a:lstStyle/>
          <a:p>
            <a:pPr>
              <a:buFont typeface="Wingdings" panose="05000000000000000000" pitchFamily="2" charset="2"/>
              <a:buChar char="l"/>
            </a:pPr>
            <a:r>
              <a:rPr lang="ja-JP" altLang="en-US" sz="2400" dirty="0" smtClean="0">
                <a:solidFill>
                  <a:schemeClr val="accent2">
                    <a:lumMod val="50000"/>
                  </a:schemeClr>
                </a:solidFill>
              </a:rPr>
              <a:t>大和</a:t>
            </a:r>
            <a:r>
              <a:rPr lang="ja-JP" altLang="en-US" sz="2400" dirty="0">
                <a:solidFill>
                  <a:schemeClr val="accent2">
                    <a:lumMod val="50000"/>
                  </a:schemeClr>
                </a:solidFill>
              </a:rPr>
              <a:t>川　リビエール</a:t>
            </a:r>
            <a:r>
              <a:rPr lang="ja-JP" altLang="en-US" sz="2400" dirty="0" smtClean="0">
                <a:solidFill>
                  <a:schemeClr val="accent2">
                    <a:lumMod val="50000"/>
                  </a:schemeClr>
                </a:solidFill>
              </a:rPr>
              <a:t>ホール前</a:t>
            </a:r>
            <a:endParaRPr lang="en-US" altLang="ja-JP" sz="2400" dirty="0">
              <a:solidFill>
                <a:schemeClr val="accent2">
                  <a:lumMod val="50000"/>
                </a:schemeClr>
              </a:solidFill>
            </a:endParaRPr>
          </a:p>
          <a:p>
            <a:pPr marL="0" indent="0">
              <a:buNone/>
            </a:pPr>
            <a:r>
              <a:rPr lang="ja-JP" altLang="en-US" sz="1800" dirty="0" smtClean="0">
                <a:solidFill>
                  <a:schemeClr val="accent2">
                    <a:lumMod val="50000"/>
                  </a:schemeClr>
                </a:solidFill>
                <a:latin typeface="+mn-ea"/>
              </a:rPr>
              <a:t>調査結果　</a:t>
            </a:r>
            <a:r>
              <a:rPr lang="en-US" altLang="ja-JP" sz="1800" dirty="0" smtClean="0">
                <a:solidFill>
                  <a:schemeClr val="accent2">
                    <a:lumMod val="50000"/>
                  </a:schemeClr>
                </a:solidFill>
                <a:latin typeface="+mn-ea"/>
              </a:rPr>
              <a:t>COD</a:t>
            </a:r>
            <a:r>
              <a:rPr lang="ja-JP" altLang="en-US" sz="1800" dirty="0" smtClean="0">
                <a:solidFill>
                  <a:schemeClr val="accent2">
                    <a:lumMod val="50000"/>
                  </a:schemeClr>
                </a:solidFill>
                <a:latin typeface="+mn-ea"/>
              </a:rPr>
              <a:t>値</a:t>
            </a:r>
            <a:r>
              <a:rPr lang="en-US" altLang="ja-JP" sz="1800" dirty="0" smtClean="0">
                <a:solidFill>
                  <a:schemeClr val="accent2">
                    <a:lumMod val="50000"/>
                  </a:schemeClr>
                </a:solidFill>
                <a:latin typeface="+mn-ea"/>
              </a:rPr>
              <a:t>(mg/L)</a:t>
            </a:r>
            <a:endParaRPr lang="en-US" altLang="ja-JP" sz="1800" dirty="0">
              <a:solidFill>
                <a:schemeClr val="accent2">
                  <a:lumMod val="50000"/>
                </a:schemeClr>
              </a:solidFill>
              <a:latin typeface="+mn-ea"/>
            </a:endParaRPr>
          </a:p>
          <a:p>
            <a:pPr marL="0" indent="0">
              <a:buNone/>
            </a:pPr>
            <a:r>
              <a:rPr lang="ja-JP" altLang="en-US" sz="1800" dirty="0" smtClean="0">
                <a:solidFill>
                  <a:schemeClr val="accent2">
                    <a:lumMod val="50000"/>
                  </a:schemeClr>
                </a:solidFill>
                <a:latin typeface="+mn-ea"/>
              </a:rPr>
              <a:t>　</a:t>
            </a:r>
            <a:r>
              <a:rPr lang="en-US" altLang="ja-JP" sz="1800" dirty="0" smtClean="0">
                <a:solidFill>
                  <a:schemeClr val="accent2">
                    <a:lumMod val="50000"/>
                  </a:schemeClr>
                </a:solidFill>
                <a:latin typeface="+mn-ea"/>
              </a:rPr>
              <a:t>1</a:t>
            </a:r>
            <a:r>
              <a:rPr lang="ja-JP" altLang="en-US" sz="1800" dirty="0">
                <a:solidFill>
                  <a:schemeClr val="accent2">
                    <a:lumMod val="50000"/>
                  </a:schemeClr>
                </a:solidFill>
                <a:latin typeface="+mn-ea"/>
              </a:rPr>
              <a:t>回目：</a:t>
            </a:r>
            <a:r>
              <a:rPr lang="en-US" altLang="ja-JP" sz="1800" dirty="0">
                <a:solidFill>
                  <a:schemeClr val="accent2">
                    <a:lumMod val="50000"/>
                  </a:schemeClr>
                </a:solidFill>
                <a:latin typeface="+mn-ea"/>
              </a:rPr>
              <a:t>5</a:t>
            </a:r>
            <a:r>
              <a:rPr lang="ja-JP" altLang="en-US" sz="1800" dirty="0">
                <a:solidFill>
                  <a:schemeClr val="accent2">
                    <a:lumMod val="50000"/>
                  </a:schemeClr>
                </a:solidFill>
                <a:latin typeface="+mn-ea"/>
              </a:rPr>
              <a:t>　　</a:t>
            </a:r>
            <a:r>
              <a:rPr lang="en-US" altLang="ja-JP" sz="1800" dirty="0">
                <a:solidFill>
                  <a:schemeClr val="accent2">
                    <a:lumMod val="50000"/>
                  </a:schemeClr>
                </a:solidFill>
                <a:latin typeface="+mn-ea"/>
              </a:rPr>
              <a:t>2</a:t>
            </a:r>
            <a:r>
              <a:rPr lang="ja-JP" altLang="en-US" sz="1800" dirty="0">
                <a:solidFill>
                  <a:schemeClr val="accent2">
                    <a:lumMod val="50000"/>
                  </a:schemeClr>
                </a:solidFill>
                <a:latin typeface="+mn-ea"/>
              </a:rPr>
              <a:t>回目：</a:t>
            </a:r>
            <a:r>
              <a:rPr lang="en-US" altLang="ja-JP" sz="1800" dirty="0">
                <a:solidFill>
                  <a:schemeClr val="accent2">
                    <a:lumMod val="50000"/>
                  </a:schemeClr>
                </a:solidFill>
                <a:latin typeface="+mn-ea"/>
              </a:rPr>
              <a:t>5</a:t>
            </a:r>
            <a:r>
              <a:rPr lang="ja-JP" altLang="en-US" sz="1800" dirty="0">
                <a:solidFill>
                  <a:schemeClr val="accent2">
                    <a:lumMod val="50000"/>
                  </a:schemeClr>
                </a:solidFill>
                <a:latin typeface="+mn-ea"/>
              </a:rPr>
              <a:t>　　</a:t>
            </a:r>
            <a:r>
              <a:rPr lang="en-US" altLang="ja-JP" sz="1800" dirty="0">
                <a:solidFill>
                  <a:schemeClr val="accent2">
                    <a:lumMod val="50000"/>
                  </a:schemeClr>
                </a:solidFill>
                <a:latin typeface="+mn-ea"/>
              </a:rPr>
              <a:t>3</a:t>
            </a:r>
            <a:r>
              <a:rPr lang="ja-JP" altLang="en-US" sz="1800" dirty="0">
                <a:solidFill>
                  <a:schemeClr val="accent2">
                    <a:lumMod val="50000"/>
                  </a:schemeClr>
                </a:solidFill>
                <a:latin typeface="+mn-ea"/>
              </a:rPr>
              <a:t>回目：</a:t>
            </a:r>
            <a:r>
              <a:rPr lang="en-US" altLang="ja-JP" sz="1800" dirty="0" smtClean="0">
                <a:solidFill>
                  <a:schemeClr val="accent2">
                    <a:lumMod val="50000"/>
                  </a:schemeClr>
                </a:solidFill>
                <a:latin typeface="+mn-ea"/>
              </a:rPr>
              <a:t>5</a:t>
            </a:r>
            <a:endParaRPr lang="en-US" altLang="ja-JP" sz="1800" dirty="0">
              <a:solidFill>
                <a:schemeClr val="accent2">
                  <a:lumMod val="50000"/>
                </a:schemeClr>
              </a:solidFill>
              <a:latin typeface="+mn-ea"/>
            </a:endParaRPr>
          </a:p>
          <a:p>
            <a:pPr marL="0" indent="0">
              <a:buNone/>
            </a:pPr>
            <a:endParaRPr lang="en-US" altLang="ja-JP" sz="1800" dirty="0" smtClean="0">
              <a:solidFill>
                <a:schemeClr val="accent2">
                  <a:lumMod val="50000"/>
                </a:schemeClr>
              </a:solidFill>
            </a:endParaRPr>
          </a:p>
          <a:p>
            <a:pPr marL="0" indent="0">
              <a:buNone/>
            </a:pPr>
            <a:endParaRPr lang="en-US" altLang="ja-JP" sz="1800" dirty="0" smtClean="0">
              <a:solidFill>
                <a:schemeClr val="accent2">
                  <a:lumMod val="50000"/>
                </a:schemeClr>
              </a:solidFill>
            </a:endParaRPr>
          </a:p>
          <a:p>
            <a:pPr marL="0" indent="0">
              <a:buNone/>
            </a:pPr>
            <a:endParaRPr lang="en-US" altLang="ja-JP" sz="1800" dirty="0" smtClean="0">
              <a:solidFill>
                <a:schemeClr val="accent2">
                  <a:lumMod val="50000"/>
                </a:schemeClr>
              </a:solidFill>
            </a:endParaRPr>
          </a:p>
          <a:p>
            <a:pPr marL="0" indent="0">
              <a:buNone/>
            </a:pPr>
            <a:endParaRPr lang="en-US" altLang="ja-JP" sz="1800" dirty="0" smtClean="0">
              <a:solidFill>
                <a:schemeClr val="accent2">
                  <a:lumMod val="50000"/>
                </a:schemeClr>
              </a:solidFill>
            </a:endParaRPr>
          </a:p>
          <a:p>
            <a:pPr marL="0" indent="0">
              <a:buNone/>
            </a:pPr>
            <a:endParaRPr lang="en-US" altLang="ja-JP" sz="1800" dirty="0" smtClean="0">
              <a:solidFill>
                <a:schemeClr val="accent2">
                  <a:lumMod val="50000"/>
                </a:schemeClr>
              </a:solidFill>
            </a:endParaRPr>
          </a:p>
          <a:p>
            <a:pPr marL="0" indent="0">
              <a:buNone/>
            </a:pPr>
            <a:endParaRPr lang="en-US" altLang="ja-JP" sz="1800" dirty="0" smtClean="0">
              <a:solidFill>
                <a:schemeClr val="accent2">
                  <a:lumMod val="50000"/>
                </a:schemeClr>
              </a:solidFill>
            </a:endParaRPr>
          </a:p>
          <a:p>
            <a:pPr>
              <a:buFont typeface="Yu Gothic" panose="020B0400000000000000" pitchFamily="50" charset="-128"/>
              <a:buChar char="○"/>
            </a:pPr>
            <a:r>
              <a:rPr lang="ja-JP" altLang="ja-JP" sz="1800" dirty="0" smtClean="0"/>
              <a:t>この</a:t>
            </a:r>
            <a:r>
              <a:rPr lang="ja-JP" altLang="ja-JP" sz="1800" dirty="0"/>
              <a:t>辺りの河川敷では釣り人の姿をよく見かけます。（コイ釣り）</a:t>
            </a:r>
          </a:p>
          <a:p>
            <a:pPr>
              <a:buFont typeface="Yu Gothic" panose="020B0400000000000000" pitchFamily="50" charset="-128"/>
              <a:buChar char="○"/>
            </a:pPr>
            <a:r>
              <a:rPr lang="ja-JP" altLang="ja-JP" sz="1800" dirty="0"/>
              <a:t>すぐそばの堤には樋門（築留二番</a:t>
            </a:r>
            <a:r>
              <a:rPr lang="ja-JP" altLang="ja-JP" sz="1800" dirty="0" smtClean="0"/>
              <a:t>樋</a:t>
            </a:r>
            <a:r>
              <a:rPr lang="ja-JP" altLang="en-US" sz="1800" dirty="0" smtClean="0"/>
              <a:t>）</a:t>
            </a:r>
            <a:r>
              <a:rPr lang="ja-JP" altLang="ja-JP" sz="1800" dirty="0" smtClean="0"/>
              <a:t>があ</a:t>
            </a:r>
            <a:r>
              <a:rPr lang="ja-JP" altLang="en-US" sz="1800" dirty="0" smtClean="0"/>
              <a:t>り</a:t>
            </a:r>
            <a:r>
              <a:rPr lang="ja-JP" altLang="ja-JP" sz="1800" dirty="0" smtClean="0"/>
              <a:t>、</a:t>
            </a:r>
            <a:r>
              <a:rPr lang="ja-JP" altLang="ja-JP" sz="1800" dirty="0"/>
              <a:t>ここから大和川の水が長瀬川に引き込まれています。</a:t>
            </a:r>
          </a:p>
          <a:p>
            <a:pPr>
              <a:buFont typeface="Yu Gothic" panose="020B0400000000000000" pitchFamily="50" charset="-128"/>
              <a:buChar char="○"/>
            </a:pPr>
            <a:r>
              <a:rPr lang="ja-JP" altLang="ja-JP" sz="1800" dirty="0"/>
              <a:t>見かけた生き物：シラサギ、</a:t>
            </a:r>
            <a:r>
              <a:rPr lang="ja-JP" altLang="ja-JP" sz="1800" dirty="0" smtClean="0"/>
              <a:t>コイ</a:t>
            </a:r>
            <a:endParaRPr lang="en-US" altLang="ja-JP" sz="1800" dirty="0">
              <a:solidFill>
                <a:schemeClr val="accent2">
                  <a:lumMod val="50000"/>
                </a:schemeClr>
              </a:solidFill>
            </a:endParaRPr>
          </a:p>
          <a:p>
            <a:pPr>
              <a:buFont typeface="Wingdings" panose="05000000000000000000" pitchFamily="2" charset="2"/>
              <a:buChar char="l"/>
            </a:pPr>
            <a:endParaRPr lang="en-US" altLang="ja-JP" sz="1800" dirty="0" smtClean="0">
              <a:solidFill>
                <a:schemeClr val="accent2">
                  <a:lumMod val="50000"/>
                </a:schemeClr>
              </a:solidFill>
            </a:endParaRPr>
          </a:p>
          <a:p>
            <a:pPr>
              <a:buFont typeface="Wingdings" panose="05000000000000000000" pitchFamily="2" charset="2"/>
              <a:buChar char="l"/>
            </a:pPr>
            <a:endParaRPr lang="en-US" altLang="ja-JP" sz="1800" dirty="0" smtClean="0">
              <a:solidFill>
                <a:schemeClr val="accent2">
                  <a:lumMod val="50000"/>
                </a:schemeClr>
              </a:solidFill>
            </a:endParaRPr>
          </a:p>
          <a:p>
            <a:pPr marL="0" indent="0">
              <a:buNone/>
            </a:pPr>
            <a:endParaRPr lang="en-US" altLang="ja-JP" sz="1800" dirty="0" smtClean="0">
              <a:solidFill>
                <a:schemeClr val="accent2">
                  <a:lumMod val="50000"/>
                </a:schemeClr>
              </a:solidFill>
            </a:endParaRPr>
          </a:p>
        </p:txBody>
      </p:sp>
      <p:sp>
        <p:nvSpPr>
          <p:cNvPr id="2" name="タイトル 1"/>
          <p:cNvSpPr>
            <a:spLocks noGrp="1"/>
          </p:cNvSpPr>
          <p:nvPr>
            <p:ph type="title"/>
          </p:nvPr>
        </p:nvSpPr>
        <p:spPr>
          <a:xfrm>
            <a:off x="929703" y="141676"/>
            <a:ext cx="10178322" cy="480500"/>
          </a:xfrm>
        </p:spPr>
        <p:txBody>
          <a:bodyPr>
            <a:normAutofit/>
          </a:bodyPr>
          <a:lstStyle/>
          <a:p>
            <a:r>
              <a:rPr lang="en-US" altLang="ja-JP" sz="2800" b="1" dirty="0" smtClean="0">
                <a:latin typeface="+mj-ea"/>
              </a:rPr>
              <a:t>2020</a:t>
            </a:r>
            <a:r>
              <a:rPr lang="ja-JP" altLang="en-US" sz="2800" b="1" dirty="0" smtClean="0">
                <a:latin typeface="+mj-ea"/>
              </a:rPr>
              <a:t>年</a:t>
            </a:r>
            <a:r>
              <a:rPr lang="en-US" altLang="ja-JP" sz="2800" b="1" dirty="0" smtClean="0">
                <a:latin typeface="+mj-ea"/>
              </a:rPr>
              <a:t>6</a:t>
            </a:r>
            <a:r>
              <a:rPr lang="ja-JP" altLang="en-US" sz="2800" b="1" dirty="0" smtClean="0">
                <a:latin typeface="+mj-ea"/>
              </a:rPr>
              <a:t>月</a:t>
            </a:r>
            <a:r>
              <a:rPr lang="en-US" altLang="ja-JP" sz="2800" b="1" dirty="0" smtClean="0">
                <a:latin typeface="+mj-ea"/>
              </a:rPr>
              <a:t>7</a:t>
            </a:r>
            <a:r>
              <a:rPr lang="ja-JP" altLang="en-US" sz="2800" b="1" dirty="0" smtClean="0">
                <a:latin typeface="+mj-ea"/>
              </a:rPr>
              <a:t>日</a:t>
            </a:r>
            <a:r>
              <a:rPr lang="en-US" altLang="ja-JP" sz="2800" b="1" dirty="0">
                <a:latin typeface="+mj-ea"/>
              </a:rPr>
              <a:t>(</a:t>
            </a:r>
            <a:r>
              <a:rPr lang="ja-JP" altLang="en-US" sz="2800" b="1" dirty="0">
                <a:latin typeface="+mj-ea"/>
              </a:rPr>
              <a:t>日</a:t>
            </a:r>
            <a:r>
              <a:rPr lang="en-US" altLang="ja-JP" sz="2800" b="1" dirty="0">
                <a:latin typeface="+mj-ea"/>
              </a:rPr>
              <a:t>)</a:t>
            </a:r>
            <a:r>
              <a:rPr lang="ja-JP" altLang="en-US" sz="2800" b="1" dirty="0" smtClean="0">
                <a:latin typeface="+mj-ea"/>
              </a:rPr>
              <a:t>　調査の様子①</a:t>
            </a:r>
            <a:endParaRPr kumimoji="1" lang="ja-JP" altLang="en-US" sz="2800" b="1" dirty="0">
              <a:latin typeface="+mj-ea"/>
            </a:endParaRPr>
          </a:p>
        </p:txBody>
      </p:sp>
      <p:sp>
        <p:nvSpPr>
          <p:cNvPr id="17" name="コンテンツ プレースホルダー 2"/>
          <p:cNvSpPr txBox="1">
            <a:spLocks/>
          </p:cNvSpPr>
          <p:nvPr/>
        </p:nvSpPr>
        <p:spPr>
          <a:xfrm>
            <a:off x="6463558" y="673699"/>
            <a:ext cx="5580000" cy="6120000"/>
          </a:xfrm>
          <a:prstGeom prst="roundRect">
            <a:avLst/>
          </a:prstGeom>
          <a:solidFill>
            <a:schemeClr val="accent3">
              <a:alpha val="20000"/>
            </a:schemeClr>
          </a:solidFill>
          <a:effectLst>
            <a:softEdge rad="12700"/>
          </a:effectLst>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a:lstStyle>
          <a:p>
            <a:pPr>
              <a:buFont typeface="Wingdings" panose="05000000000000000000" pitchFamily="2" charset="2"/>
              <a:buChar char="l"/>
            </a:pPr>
            <a:r>
              <a:rPr lang="ja-JP" altLang="en-US" sz="2400" dirty="0">
                <a:solidFill>
                  <a:schemeClr val="accent2">
                    <a:lumMod val="50000"/>
                  </a:schemeClr>
                </a:solidFill>
              </a:rPr>
              <a:t>長瀬川　二俣</a:t>
            </a:r>
            <a:endParaRPr lang="en-US" altLang="ja-JP" sz="2400" dirty="0">
              <a:solidFill>
                <a:schemeClr val="accent2">
                  <a:lumMod val="50000"/>
                </a:schemeClr>
              </a:solidFill>
            </a:endParaRPr>
          </a:p>
          <a:p>
            <a:pPr marL="0" indent="0">
              <a:buNone/>
            </a:pPr>
            <a:r>
              <a:rPr lang="ja-JP" altLang="en-US" sz="1800" dirty="0" smtClean="0">
                <a:solidFill>
                  <a:schemeClr val="accent2">
                    <a:lumMod val="50000"/>
                  </a:schemeClr>
                </a:solidFill>
                <a:latin typeface="+mn-ea"/>
              </a:rPr>
              <a:t>調査結果　</a:t>
            </a:r>
            <a:r>
              <a:rPr lang="en-US" altLang="ja-JP" sz="1800" dirty="0" smtClean="0">
                <a:solidFill>
                  <a:schemeClr val="accent2">
                    <a:lumMod val="50000"/>
                  </a:schemeClr>
                </a:solidFill>
                <a:latin typeface="+mn-ea"/>
              </a:rPr>
              <a:t>COD</a:t>
            </a:r>
            <a:r>
              <a:rPr lang="ja-JP" altLang="en-US" sz="1800" dirty="0" smtClean="0">
                <a:solidFill>
                  <a:schemeClr val="accent2">
                    <a:lumMod val="50000"/>
                  </a:schemeClr>
                </a:solidFill>
                <a:latin typeface="+mn-ea"/>
              </a:rPr>
              <a:t>値</a:t>
            </a:r>
            <a:r>
              <a:rPr lang="en-US" altLang="ja-JP" sz="1800" dirty="0" smtClean="0">
                <a:solidFill>
                  <a:schemeClr val="accent2">
                    <a:lumMod val="50000"/>
                  </a:schemeClr>
                </a:solidFill>
                <a:latin typeface="+mn-ea"/>
              </a:rPr>
              <a:t>(mg/L)</a:t>
            </a:r>
          </a:p>
          <a:p>
            <a:pPr marL="0" indent="0">
              <a:buNone/>
            </a:pPr>
            <a:r>
              <a:rPr lang="ja-JP" altLang="en-US" sz="1800" dirty="0" smtClean="0">
                <a:solidFill>
                  <a:schemeClr val="accent2">
                    <a:lumMod val="50000"/>
                  </a:schemeClr>
                </a:solidFill>
                <a:latin typeface="+mn-ea"/>
              </a:rPr>
              <a:t>　</a:t>
            </a:r>
            <a:r>
              <a:rPr lang="en-US" altLang="ja-JP" sz="1800" dirty="0" smtClean="0">
                <a:solidFill>
                  <a:schemeClr val="accent2">
                    <a:lumMod val="50000"/>
                  </a:schemeClr>
                </a:solidFill>
                <a:latin typeface="+mn-ea"/>
              </a:rPr>
              <a:t>1</a:t>
            </a:r>
            <a:r>
              <a:rPr lang="ja-JP" altLang="en-US" sz="1800" dirty="0">
                <a:solidFill>
                  <a:schemeClr val="accent2">
                    <a:lumMod val="50000"/>
                  </a:schemeClr>
                </a:solidFill>
                <a:latin typeface="+mn-ea"/>
              </a:rPr>
              <a:t>回目：</a:t>
            </a:r>
            <a:r>
              <a:rPr lang="en-US" altLang="ja-JP" sz="1800" dirty="0">
                <a:solidFill>
                  <a:schemeClr val="accent2">
                    <a:lumMod val="50000"/>
                  </a:schemeClr>
                </a:solidFill>
                <a:latin typeface="+mn-ea"/>
              </a:rPr>
              <a:t>5</a:t>
            </a:r>
            <a:r>
              <a:rPr lang="ja-JP" altLang="en-US" sz="1800" dirty="0">
                <a:solidFill>
                  <a:schemeClr val="accent2">
                    <a:lumMod val="50000"/>
                  </a:schemeClr>
                </a:solidFill>
                <a:latin typeface="+mn-ea"/>
              </a:rPr>
              <a:t>　　</a:t>
            </a:r>
            <a:r>
              <a:rPr lang="en-US" altLang="ja-JP" sz="1800" dirty="0">
                <a:solidFill>
                  <a:schemeClr val="accent2">
                    <a:lumMod val="50000"/>
                  </a:schemeClr>
                </a:solidFill>
                <a:latin typeface="+mn-ea"/>
              </a:rPr>
              <a:t>2</a:t>
            </a:r>
            <a:r>
              <a:rPr lang="ja-JP" altLang="en-US" sz="1800" dirty="0">
                <a:solidFill>
                  <a:schemeClr val="accent2">
                    <a:lumMod val="50000"/>
                  </a:schemeClr>
                </a:solidFill>
                <a:latin typeface="+mn-ea"/>
              </a:rPr>
              <a:t>回目：</a:t>
            </a:r>
            <a:r>
              <a:rPr lang="en-US" altLang="ja-JP" sz="1800" dirty="0">
                <a:solidFill>
                  <a:schemeClr val="accent2">
                    <a:lumMod val="50000"/>
                  </a:schemeClr>
                </a:solidFill>
                <a:latin typeface="+mn-ea"/>
              </a:rPr>
              <a:t>5</a:t>
            </a:r>
            <a:r>
              <a:rPr lang="ja-JP" altLang="en-US" sz="1800" dirty="0">
                <a:solidFill>
                  <a:schemeClr val="accent2">
                    <a:lumMod val="50000"/>
                  </a:schemeClr>
                </a:solidFill>
                <a:latin typeface="+mn-ea"/>
              </a:rPr>
              <a:t>　　</a:t>
            </a:r>
            <a:r>
              <a:rPr lang="en-US" altLang="ja-JP" sz="1800" dirty="0">
                <a:solidFill>
                  <a:schemeClr val="accent2">
                    <a:lumMod val="50000"/>
                  </a:schemeClr>
                </a:solidFill>
                <a:latin typeface="+mn-ea"/>
              </a:rPr>
              <a:t>3</a:t>
            </a:r>
            <a:r>
              <a:rPr lang="ja-JP" altLang="en-US" sz="1800" dirty="0">
                <a:solidFill>
                  <a:schemeClr val="accent2">
                    <a:lumMod val="50000"/>
                  </a:schemeClr>
                </a:solidFill>
                <a:latin typeface="+mn-ea"/>
              </a:rPr>
              <a:t>回目：</a:t>
            </a:r>
            <a:r>
              <a:rPr lang="en-US" altLang="ja-JP" sz="1800" dirty="0" smtClean="0">
                <a:solidFill>
                  <a:schemeClr val="accent2">
                    <a:lumMod val="50000"/>
                  </a:schemeClr>
                </a:solidFill>
                <a:latin typeface="+mn-ea"/>
              </a:rPr>
              <a:t>5</a:t>
            </a:r>
            <a:endParaRPr lang="en-US" altLang="ja-JP" sz="1800" dirty="0">
              <a:solidFill>
                <a:schemeClr val="accent2">
                  <a:lumMod val="50000"/>
                </a:schemeClr>
              </a:solidFill>
              <a:latin typeface="+mn-ea"/>
            </a:endParaRPr>
          </a:p>
          <a:p>
            <a:pPr marL="0" indent="0">
              <a:buNone/>
            </a:pPr>
            <a:endParaRPr lang="en-US" altLang="ja-JP" sz="1800" dirty="0">
              <a:solidFill>
                <a:schemeClr val="accent2">
                  <a:lumMod val="50000"/>
                </a:schemeClr>
              </a:solidFill>
            </a:endParaRPr>
          </a:p>
          <a:p>
            <a:pPr marL="0" indent="0">
              <a:buNone/>
            </a:pPr>
            <a:endParaRPr lang="en-US" altLang="ja-JP" sz="1800" dirty="0" smtClean="0">
              <a:solidFill>
                <a:schemeClr val="accent2">
                  <a:lumMod val="50000"/>
                </a:schemeClr>
              </a:solidFill>
            </a:endParaRPr>
          </a:p>
          <a:p>
            <a:pPr marL="0" indent="0">
              <a:buNone/>
            </a:pPr>
            <a:endParaRPr lang="en-US" altLang="ja-JP" sz="1800" dirty="0">
              <a:solidFill>
                <a:schemeClr val="accent2">
                  <a:lumMod val="50000"/>
                </a:schemeClr>
              </a:solidFill>
            </a:endParaRPr>
          </a:p>
          <a:p>
            <a:pPr marL="0" indent="0">
              <a:buNone/>
            </a:pPr>
            <a:endParaRPr lang="en-US" altLang="ja-JP" sz="1800" dirty="0" smtClean="0">
              <a:solidFill>
                <a:schemeClr val="accent2">
                  <a:lumMod val="50000"/>
                </a:schemeClr>
              </a:solidFill>
            </a:endParaRPr>
          </a:p>
          <a:p>
            <a:pPr marL="0" indent="0">
              <a:buNone/>
            </a:pPr>
            <a:endParaRPr lang="en-US" altLang="ja-JP" sz="1800" dirty="0" smtClean="0">
              <a:solidFill>
                <a:schemeClr val="accent2">
                  <a:lumMod val="50000"/>
                </a:schemeClr>
              </a:solidFill>
            </a:endParaRPr>
          </a:p>
          <a:p>
            <a:pPr marL="0" indent="0">
              <a:buNone/>
            </a:pPr>
            <a:endParaRPr lang="en-US" altLang="ja-JP" sz="1800" dirty="0">
              <a:solidFill>
                <a:schemeClr val="accent2">
                  <a:lumMod val="50000"/>
                </a:schemeClr>
              </a:solidFill>
            </a:endParaRPr>
          </a:p>
          <a:p>
            <a:pPr>
              <a:buFont typeface="Yu Gothic" panose="020B0400000000000000" pitchFamily="50" charset="-128"/>
              <a:buChar char="○"/>
            </a:pPr>
            <a:r>
              <a:rPr lang="ja-JP" altLang="ja-JP" sz="1800" dirty="0"/>
              <a:t>大和川から引き込まれた長瀬川の水は二俣</a:t>
            </a:r>
            <a:r>
              <a:rPr lang="ja-JP" altLang="ja-JP" sz="1800" dirty="0" smtClean="0"/>
              <a:t>から玉串</a:t>
            </a:r>
            <a:r>
              <a:rPr lang="ja-JP" altLang="ja-JP" sz="1800" dirty="0"/>
              <a:t>川（左</a:t>
            </a:r>
            <a:r>
              <a:rPr lang="ja-JP" altLang="ja-JP" sz="1800" dirty="0" smtClean="0"/>
              <a:t>）</a:t>
            </a:r>
            <a:r>
              <a:rPr lang="ja-JP" altLang="ja-JP" sz="1800" dirty="0"/>
              <a:t>長瀬川（右）</a:t>
            </a:r>
            <a:r>
              <a:rPr lang="ja-JP" altLang="ja-JP" sz="1800" dirty="0" smtClean="0"/>
              <a:t>に</a:t>
            </a:r>
            <a:r>
              <a:rPr lang="ja-JP" altLang="ja-JP" sz="1800" dirty="0"/>
              <a:t>分けられて流れていきます。この付近には長瀬川の水を使うことを目的につくられた会社もあります</a:t>
            </a:r>
            <a:r>
              <a:rPr lang="ja-JP" altLang="ja-JP" dirty="0" smtClean="0"/>
              <a:t>。</a:t>
            </a:r>
            <a:endParaRPr lang="ja-JP" altLang="ja-JP" dirty="0"/>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7078" y="2450152"/>
            <a:ext cx="2592000" cy="1732655"/>
          </a:xfrm>
          <a:prstGeom prst="rect">
            <a:avLst/>
          </a:prstGeom>
          <a:noFill/>
          <a:ln>
            <a:noFill/>
          </a:ln>
        </p:spPr>
      </p:pic>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543" y="2435003"/>
            <a:ext cx="2592000" cy="1745651"/>
          </a:xfrm>
          <a:prstGeom prst="rect">
            <a:avLst/>
          </a:prstGeom>
          <a:noFill/>
          <a:ln>
            <a:noFill/>
          </a:ln>
        </p:spPr>
      </p:pic>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0223" y="2435003"/>
            <a:ext cx="2592000" cy="1954700"/>
          </a:xfrm>
          <a:prstGeom prst="rect">
            <a:avLst/>
          </a:prstGeom>
          <a:noFill/>
          <a:ln>
            <a:noFill/>
          </a:ln>
        </p:spPr>
      </p:pic>
      <p:pic>
        <p:nvPicPr>
          <p:cNvPr id="13" name="図 12"/>
          <p:cNvPicPr/>
          <p:nvPr/>
        </p:nvPicPr>
        <p:blipFill>
          <a:blip r:embed="rId5" cstate="print">
            <a:extLst>
              <a:ext uri="{28A0092B-C50C-407E-A947-70E740481C1C}">
                <a14:useLocalDpi xmlns:a14="http://schemas.microsoft.com/office/drawing/2010/main" val="0"/>
              </a:ext>
            </a:extLst>
          </a:blip>
          <a:stretch>
            <a:fillRect/>
          </a:stretch>
        </p:blipFill>
        <p:spPr>
          <a:xfrm>
            <a:off x="6560226" y="2450152"/>
            <a:ext cx="2591637" cy="1943554"/>
          </a:xfrm>
          <a:prstGeom prst="rect">
            <a:avLst/>
          </a:prstGeom>
        </p:spPr>
      </p:pic>
      <p:sp>
        <p:nvSpPr>
          <p:cNvPr id="21" name="テキスト ボックス 20"/>
          <p:cNvSpPr txBox="1"/>
          <p:nvPr/>
        </p:nvSpPr>
        <p:spPr>
          <a:xfrm>
            <a:off x="6560226" y="4112704"/>
            <a:ext cx="2593329" cy="276999"/>
          </a:xfrm>
          <a:prstGeom prst="rect">
            <a:avLst/>
          </a:prstGeom>
          <a:solidFill>
            <a:schemeClr val="bg1">
              <a:alpha val="60000"/>
            </a:schemeClr>
          </a:solidFill>
        </p:spPr>
        <p:txBody>
          <a:bodyPr wrap="square" rtlCol="0">
            <a:spAutoFit/>
          </a:bodyPr>
          <a:lstStyle/>
          <a:p>
            <a:r>
              <a:rPr lang="zh-TW" altLang="en-US" sz="1200" dirty="0" smtClean="0">
                <a:latin typeface="+mn-ea"/>
              </a:rPr>
              <a:t>玉串</a:t>
            </a:r>
            <a:r>
              <a:rPr lang="zh-TW" altLang="en-US" sz="1200" dirty="0">
                <a:latin typeface="+mn-ea"/>
              </a:rPr>
              <a:t>川（左）</a:t>
            </a:r>
            <a:r>
              <a:rPr lang="ja-JP" altLang="ja-JP" sz="1200" dirty="0">
                <a:latin typeface="+mn-ea"/>
              </a:rPr>
              <a:t>　</a:t>
            </a:r>
            <a:r>
              <a:rPr lang="ja-JP" altLang="en-US" sz="1200" dirty="0" smtClean="0">
                <a:latin typeface="+mn-ea"/>
              </a:rPr>
              <a:t>　　</a:t>
            </a:r>
            <a:r>
              <a:rPr lang="zh-TW" altLang="en-US" sz="1200" dirty="0" smtClean="0">
                <a:latin typeface="+mn-ea"/>
              </a:rPr>
              <a:t>長瀬川</a:t>
            </a:r>
            <a:r>
              <a:rPr lang="zh-TW" altLang="en-US" sz="1200" dirty="0">
                <a:latin typeface="+mn-ea"/>
              </a:rPr>
              <a:t>（右）</a:t>
            </a:r>
            <a:r>
              <a:rPr lang="ja-JP" altLang="en-US" sz="1200" dirty="0">
                <a:latin typeface="+mn-ea"/>
              </a:rPr>
              <a:t>　</a:t>
            </a:r>
            <a:endParaRPr kumimoji="1" lang="ja-JP" altLang="en-US" sz="1200" dirty="0">
              <a:latin typeface="+mn-ea"/>
            </a:endParaRPr>
          </a:p>
        </p:txBody>
      </p:sp>
    </p:spTree>
    <p:extLst>
      <p:ext uri="{BB962C8B-B14F-4D97-AF65-F5344CB8AC3E}">
        <p14:creationId xmlns:p14="http://schemas.microsoft.com/office/powerpoint/2010/main" val="3998796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1228" y="673699"/>
            <a:ext cx="5580000" cy="6119162"/>
          </a:xfrm>
          <a:prstGeom prst="roundRect">
            <a:avLst/>
          </a:prstGeom>
          <a:solidFill>
            <a:schemeClr val="accent3">
              <a:alpha val="20000"/>
            </a:schemeClr>
          </a:solidFill>
        </p:spPr>
        <p:txBody>
          <a:bodyPr>
            <a:normAutofit/>
          </a:bodyPr>
          <a:lstStyle/>
          <a:p>
            <a:pPr>
              <a:buFont typeface="Wingdings" panose="05000000000000000000" pitchFamily="2" charset="2"/>
              <a:buChar char="l"/>
            </a:pPr>
            <a:r>
              <a:rPr lang="ja-JP" altLang="en-US" sz="2400" dirty="0">
                <a:solidFill>
                  <a:schemeClr val="accent2">
                    <a:lumMod val="50000"/>
                  </a:schemeClr>
                </a:solidFill>
              </a:rPr>
              <a:t>玉串川　曙川東小学校前</a:t>
            </a:r>
          </a:p>
          <a:p>
            <a:pPr marL="0" indent="0">
              <a:buNone/>
            </a:pPr>
            <a:r>
              <a:rPr lang="ja-JP" altLang="en-US" sz="1800" dirty="0" smtClean="0">
                <a:solidFill>
                  <a:schemeClr val="accent2">
                    <a:lumMod val="50000"/>
                  </a:schemeClr>
                </a:solidFill>
                <a:latin typeface="+mn-ea"/>
              </a:rPr>
              <a:t>調査結果　</a:t>
            </a:r>
            <a:r>
              <a:rPr lang="en-US" altLang="ja-JP" sz="1800" dirty="0" smtClean="0">
                <a:solidFill>
                  <a:schemeClr val="accent2">
                    <a:lumMod val="50000"/>
                  </a:schemeClr>
                </a:solidFill>
                <a:latin typeface="+mn-ea"/>
              </a:rPr>
              <a:t>COD</a:t>
            </a:r>
            <a:r>
              <a:rPr lang="ja-JP" altLang="en-US" sz="1800" dirty="0" smtClean="0">
                <a:solidFill>
                  <a:schemeClr val="accent2">
                    <a:lumMod val="50000"/>
                  </a:schemeClr>
                </a:solidFill>
                <a:latin typeface="+mn-ea"/>
              </a:rPr>
              <a:t>値</a:t>
            </a:r>
            <a:r>
              <a:rPr lang="en-US" altLang="ja-JP" sz="1800" dirty="0" smtClean="0">
                <a:solidFill>
                  <a:schemeClr val="accent2">
                    <a:lumMod val="50000"/>
                  </a:schemeClr>
                </a:solidFill>
                <a:latin typeface="+mn-ea"/>
              </a:rPr>
              <a:t>(mg/L)</a:t>
            </a:r>
            <a:endParaRPr lang="en-US" altLang="ja-JP" sz="1800" dirty="0">
              <a:solidFill>
                <a:schemeClr val="accent2">
                  <a:lumMod val="50000"/>
                </a:schemeClr>
              </a:solidFill>
              <a:latin typeface="+mn-ea"/>
            </a:endParaRPr>
          </a:p>
          <a:p>
            <a:pPr marL="0" indent="0">
              <a:buNone/>
            </a:pPr>
            <a:r>
              <a:rPr lang="ja-JP" altLang="en-US" sz="1800" dirty="0" smtClean="0">
                <a:solidFill>
                  <a:schemeClr val="accent2">
                    <a:lumMod val="50000"/>
                  </a:schemeClr>
                </a:solidFill>
                <a:latin typeface="+mn-ea"/>
              </a:rPr>
              <a:t>　</a:t>
            </a:r>
            <a:r>
              <a:rPr lang="en-US" altLang="ja-JP" sz="1800" dirty="0" smtClean="0">
                <a:solidFill>
                  <a:schemeClr val="accent2">
                    <a:lumMod val="50000"/>
                  </a:schemeClr>
                </a:solidFill>
                <a:latin typeface="+mn-ea"/>
              </a:rPr>
              <a:t>1</a:t>
            </a:r>
            <a:r>
              <a:rPr lang="ja-JP" altLang="en-US" sz="1800" dirty="0">
                <a:solidFill>
                  <a:schemeClr val="accent2">
                    <a:lumMod val="50000"/>
                  </a:schemeClr>
                </a:solidFill>
                <a:latin typeface="+mn-ea"/>
              </a:rPr>
              <a:t>回目：</a:t>
            </a:r>
            <a:r>
              <a:rPr lang="en-US" altLang="ja-JP" sz="1800" dirty="0">
                <a:solidFill>
                  <a:schemeClr val="accent2">
                    <a:lumMod val="50000"/>
                  </a:schemeClr>
                </a:solidFill>
                <a:latin typeface="+mn-ea"/>
              </a:rPr>
              <a:t>4</a:t>
            </a:r>
            <a:r>
              <a:rPr lang="ja-JP" altLang="en-US" sz="1800" dirty="0">
                <a:solidFill>
                  <a:schemeClr val="accent2">
                    <a:lumMod val="50000"/>
                  </a:schemeClr>
                </a:solidFill>
                <a:latin typeface="+mn-ea"/>
              </a:rPr>
              <a:t>　　</a:t>
            </a:r>
            <a:r>
              <a:rPr lang="en-US" altLang="ja-JP" sz="1800" dirty="0">
                <a:solidFill>
                  <a:schemeClr val="accent2">
                    <a:lumMod val="50000"/>
                  </a:schemeClr>
                </a:solidFill>
                <a:latin typeface="+mn-ea"/>
              </a:rPr>
              <a:t>2</a:t>
            </a:r>
            <a:r>
              <a:rPr lang="ja-JP" altLang="en-US" sz="1800" dirty="0">
                <a:solidFill>
                  <a:schemeClr val="accent2">
                    <a:lumMod val="50000"/>
                  </a:schemeClr>
                </a:solidFill>
                <a:latin typeface="+mn-ea"/>
              </a:rPr>
              <a:t>回目：</a:t>
            </a:r>
            <a:r>
              <a:rPr lang="en-US" altLang="ja-JP" sz="1800" dirty="0">
                <a:solidFill>
                  <a:schemeClr val="accent2">
                    <a:lumMod val="50000"/>
                  </a:schemeClr>
                </a:solidFill>
                <a:latin typeface="+mn-ea"/>
              </a:rPr>
              <a:t>4</a:t>
            </a:r>
            <a:r>
              <a:rPr lang="ja-JP" altLang="en-US" sz="1800" dirty="0">
                <a:solidFill>
                  <a:schemeClr val="accent2">
                    <a:lumMod val="50000"/>
                  </a:schemeClr>
                </a:solidFill>
                <a:latin typeface="+mn-ea"/>
              </a:rPr>
              <a:t>　　</a:t>
            </a:r>
            <a:r>
              <a:rPr lang="en-US" altLang="ja-JP" sz="1800" dirty="0">
                <a:solidFill>
                  <a:schemeClr val="accent2">
                    <a:lumMod val="50000"/>
                  </a:schemeClr>
                </a:solidFill>
                <a:latin typeface="+mn-ea"/>
              </a:rPr>
              <a:t>3</a:t>
            </a:r>
            <a:r>
              <a:rPr lang="ja-JP" altLang="en-US" sz="1800" dirty="0">
                <a:solidFill>
                  <a:schemeClr val="accent2">
                    <a:lumMod val="50000"/>
                  </a:schemeClr>
                </a:solidFill>
                <a:latin typeface="+mn-ea"/>
              </a:rPr>
              <a:t>回目：</a:t>
            </a:r>
            <a:r>
              <a:rPr lang="en-US" altLang="ja-JP" sz="1800" dirty="0">
                <a:solidFill>
                  <a:schemeClr val="accent2">
                    <a:lumMod val="50000"/>
                  </a:schemeClr>
                </a:solidFill>
                <a:latin typeface="+mn-ea"/>
              </a:rPr>
              <a:t>4</a:t>
            </a:r>
            <a:endParaRPr lang="en-US" altLang="ja-JP" sz="1800" dirty="0" smtClean="0">
              <a:solidFill>
                <a:schemeClr val="accent2">
                  <a:lumMod val="50000"/>
                </a:schemeClr>
              </a:solidFill>
              <a:latin typeface="+mn-ea"/>
            </a:endParaRPr>
          </a:p>
          <a:p>
            <a:pPr marL="0" indent="0">
              <a:buNone/>
            </a:pPr>
            <a:endParaRPr lang="en-US" altLang="ja-JP" sz="1900" dirty="0" smtClean="0">
              <a:solidFill>
                <a:schemeClr val="accent2">
                  <a:lumMod val="50000"/>
                </a:schemeClr>
              </a:solidFill>
            </a:endParaRPr>
          </a:p>
          <a:p>
            <a:pPr marL="0" indent="0">
              <a:buNone/>
            </a:pPr>
            <a:endParaRPr lang="en-US" altLang="ja-JP" sz="1900" dirty="0" smtClean="0">
              <a:solidFill>
                <a:schemeClr val="accent2">
                  <a:lumMod val="50000"/>
                </a:schemeClr>
              </a:solidFill>
            </a:endParaRPr>
          </a:p>
          <a:p>
            <a:pPr marL="0" indent="0">
              <a:buNone/>
            </a:pPr>
            <a:endParaRPr lang="en-US" altLang="ja-JP" sz="1900" dirty="0" smtClean="0">
              <a:solidFill>
                <a:schemeClr val="accent2">
                  <a:lumMod val="50000"/>
                </a:schemeClr>
              </a:solidFill>
            </a:endParaRPr>
          </a:p>
          <a:p>
            <a:pPr marL="0" indent="0">
              <a:buNone/>
            </a:pPr>
            <a:endParaRPr lang="en-US" altLang="ja-JP" sz="1900" dirty="0" smtClean="0">
              <a:solidFill>
                <a:schemeClr val="accent2">
                  <a:lumMod val="50000"/>
                </a:schemeClr>
              </a:solidFill>
            </a:endParaRPr>
          </a:p>
          <a:p>
            <a:pPr marL="0" indent="0">
              <a:buNone/>
            </a:pPr>
            <a:endParaRPr lang="en-US" altLang="ja-JP" sz="1900" dirty="0" smtClean="0">
              <a:solidFill>
                <a:schemeClr val="accent2">
                  <a:lumMod val="50000"/>
                </a:schemeClr>
              </a:solidFill>
            </a:endParaRPr>
          </a:p>
          <a:p>
            <a:pPr>
              <a:buFont typeface="Yu Gothic" panose="020B0400000000000000" pitchFamily="50" charset="-128"/>
              <a:buChar char="○"/>
            </a:pPr>
            <a:r>
              <a:rPr lang="ja-JP" altLang="en-US" sz="1900" dirty="0"/>
              <a:t>この付近には多くの樋門が</a:t>
            </a:r>
            <a:r>
              <a:rPr lang="ja-JP" altLang="en-US" sz="1900" dirty="0" smtClean="0"/>
              <a:t>あり、</a:t>
            </a:r>
            <a:r>
              <a:rPr lang="ja-JP" altLang="en-US" sz="1900" dirty="0"/>
              <a:t>玉串川の水が畑やたんぼに引かれています。</a:t>
            </a:r>
          </a:p>
          <a:p>
            <a:pPr>
              <a:buFont typeface="Yu Gothic" panose="020B0400000000000000" pitchFamily="50" charset="-128"/>
              <a:buChar char="○"/>
            </a:pPr>
            <a:r>
              <a:rPr lang="ja-JP" altLang="en-US" sz="1900" dirty="0"/>
              <a:t>学校の対岸には広い農地が広がっていましたが、宅地と大型商業施設に変わり風景が一変しました。</a:t>
            </a:r>
          </a:p>
          <a:p>
            <a:pPr>
              <a:buFont typeface="Yu Gothic" panose="020B0400000000000000" pitchFamily="50" charset="-128"/>
              <a:buChar char="○"/>
            </a:pPr>
            <a:r>
              <a:rPr lang="ja-JP" altLang="en-US" sz="1900" dirty="0"/>
              <a:t>見かけた生き物：コイ、</a:t>
            </a:r>
            <a:r>
              <a:rPr lang="ja-JP" altLang="en-US" sz="1900" dirty="0" smtClean="0"/>
              <a:t>ニシキゴイ</a:t>
            </a:r>
            <a:endParaRPr lang="en-US" altLang="ja-JP" sz="1900" dirty="0" smtClean="0">
              <a:solidFill>
                <a:schemeClr val="accent2">
                  <a:lumMod val="50000"/>
                </a:schemeClr>
              </a:solidFill>
            </a:endParaRPr>
          </a:p>
          <a:p>
            <a:pPr>
              <a:buFont typeface="Wingdings" panose="05000000000000000000" pitchFamily="2" charset="2"/>
              <a:buChar char="l"/>
            </a:pPr>
            <a:endParaRPr lang="en-US" altLang="ja-JP" sz="1800" dirty="0">
              <a:solidFill>
                <a:schemeClr val="accent2">
                  <a:lumMod val="50000"/>
                </a:schemeClr>
              </a:solidFill>
            </a:endParaRPr>
          </a:p>
          <a:p>
            <a:pPr>
              <a:buFont typeface="Wingdings" panose="05000000000000000000" pitchFamily="2" charset="2"/>
              <a:buChar char="l"/>
            </a:pPr>
            <a:endParaRPr lang="en-US" altLang="ja-JP" sz="1800" dirty="0" smtClean="0">
              <a:solidFill>
                <a:schemeClr val="accent2">
                  <a:lumMod val="50000"/>
                </a:schemeClr>
              </a:solidFill>
            </a:endParaRPr>
          </a:p>
          <a:p>
            <a:pPr>
              <a:buFont typeface="Wingdings" panose="05000000000000000000" pitchFamily="2" charset="2"/>
              <a:buChar char="l"/>
            </a:pPr>
            <a:endParaRPr lang="en-US" altLang="ja-JP" sz="1800" dirty="0" smtClean="0">
              <a:solidFill>
                <a:schemeClr val="accent2">
                  <a:lumMod val="50000"/>
                </a:schemeClr>
              </a:solidFill>
            </a:endParaRPr>
          </a:p>
          <a:p>
            <a:pPr marL="0" indent="0">
              <a:buNone/>
            </a:pPr>
            <a:endParaRPr lang="en-US" altLang="ja-JP" sz="1800" dirty="0" smtClean="0">
              <a:solidFill>
                <a:schemeClr val="accent2">
                  <a:lumMod val="50000"/>
                </a:schemeClr>
              </a:solidFill>
            </a:endParaRPr>
          </a:p>
        </p:txBody>
      </p:sp>
      <p:sp>
        <p:nvSpPr>
          <p:cNvPr id="2" name="タイトル 1"/>
          <p:cNvSpPr>
            <a:spLocks noGrp="1"/>
          </p:cNvSpPr>
          <p:nvPr>
            <p:ph type="title"/>
          </p:nvPr>
        </p:nvSpPr>
        <p:spPr>
          <a:xfrm>
            <a:off x="929703" y="141676"/>
            <a:ext cx="10178322" cy="480500"/>
          </a:xfrm>
        </p:spPr>
        <p:txBody>
          <a:bodyPr>
            <a:normAutofit/>
          </a:bodyPr>
          <a:lstStyle/>
          <a:p>
            <a:r>
              <a:rPr lang="en-US" altLang="ja-JP" sz="2800" b="1" dirty="0" smtClean="0">
                <a:latin typeface="+mj-ea"/>
              </a:rPr>
              <a:t>2020</a:t>
            </a:r>
            <a:r>
              <a:rPr lang="ja-JP" altLang="en-US" sz="2800" b="1" dirty="0" smtClean="0">
                <a:latin typeface="+mj-ea"/>
              </a:rPr>
              <a:t>年</a:t>
            </a:r>
            <a:r>
              <a:rPr lang="en-US" altLang="ja-JP" sz="2800" b="1" dirty="0" smtClean="0">
                <a:latin typeface="+mj-ea"/>
              </a:rPr>
              <a:t>6</a:t>
            </a:r>
            <a:r>
              <a:rPr lang="ja-JP" altLang="en-US" sz="2800" b="1" dirty="0" smtClean="0">
                <a:latin typeface="+mj-ea"/>
              </a:rPr>
              <a:t>月</a:t>
            </a:r>
            <a:r>
              <a:rPr lang="en-US" altLang="ja-JP" sz="2800" b="1" dirty="0" smtClean="0">
                <a:latin typeface="+mj-ea"/>
              </a:rPr>
              <a:t>7</a:t>
            </a:r>
            <a:r>
              <a:rPr lang="ja-JP" altLang="en-US" sz="2800" b="1" dirty="0" smtClean="0">
                <a:latin typeface="+mj-ea"/>
              </a:rPr>
              <a:t>日</a:t>
            </a:r>
            <a:r>
              <a:rPr lang="en-US" altLang="ja-JP" sz="2800" b="1" dirty="0">
                <a:latin typeface="+mj-ea"/>
              </a:rPr>
              <a:t>(</a:t>
            </a:r>
            <a:r>
              <a:rPr lang="ja-JP" altLang="en-US" sz="2800" b="1" dirty="0">
                <a:latin typeface="+mj-ea"/>
              </a:rPr>
              <a:t>日</a:t>
            </a:r>
            <a:r>
              <a:rPr lang="en-US" altLang="ja-JP" sz="2800" b="1" dirty="0">
                <a:latin typeface="+mj-ea"/>
              </a:rPr>
              <a:t>)</a:t>
            </a:r>
            <a:r>
              <a:rPr lang="ja-JP" altLang="en-US" sz="2800" b="1" dirty="0" smtClean="0">
                <a:latin typeface="+mj-ea"/>
              </a:rPr>
              <a:t>　調査の様子</a:t>
            </a:r>
            <a:r>
              <a:rPr lang="ja-JP" altLang="en-US" sz="2800" b="1" dirty="0">
                <a:latin typeface="+mj-ea"/>
              </a:rPr>
              <a:t>②</a:t>
            </a:r>
            <a:endParaRPr kumimoji="1" lang="ja-JP" altLang="en-US" sz="2800" b="1" dirty="0">
              <a:latin typeface="+mj-ea"/>
            </a:endParaRPr>
          </a:p>
        </p:txBody>
      </p:sp>
      <p:sp>
        <p:nvSpPr>
          <p:cNvPr id="17" name="コンテンツ プレースホルダー 2"/>
          <p:cNvSpPr txBox="1">
            <a:spLocks/>
          </p:cNvSpPr>
          <p:nvPr/>
        </p:nvSpPr>
        <p:spPr>
          <a:xfrm>
            <a:off x="6463559" y="673699"/>
            <a:ext cx="5580000" cy="6120000"/>
          </a:xfrm>
          <a:prstGeom prst="roundRect">
            <a:avLst/>
          </a:prstGeom>
          <a:solidFill>
            <a:schemeClr val="accent3">
              <a:alpha val="20000"/>
            </a:schemeClr>
          </a:solidFill>
          <a:effectLst>
            <a:softEdge rad="12700"/>
          </a:effectLst>
        </p:spPr>
        <p:txBody>
          <a:bodyPr vert="horz" lIns="91440" tIns="45720" rIns="91440" bIns="45720" rtlCol="0">
            <a:normAutofit fontScale="475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a:lstStyle>
          <a:p>
            <a:pPr>
              <a:buFont typeface="Wingdings" panose="05000000000000000000" pitchFamily="2" charset="2"/>
              <a:buChar char="l"/>
            </a:pPr>
            <a:r>
              <a:rPr lang="zh-CN" altLang="en-US" sz="5100" dirty="0">
                <a:solidFill>
                  <a:schemeClr val="accent2">
                    <a:lumMod val="50000"/>
                  </a:schemeClr>
                </a:solidFill>
                <a:latin typeface="メイリオ" panose="020B0604030504040204" pitchFamily="50" charset="-128"/>
                <a:ea typeface="メイリオ" panose="020B0604030504040204" pitchFamily="50" charset="-128"/>
              </a:rPr>
              <a:t>恩智川　八尾翠翔高等学前</a:t>
            </a:r>
          </a:p>
          <a:p>
            <a:pPr marL="0" indent="0">
              <a:buNone/>
            </a:pPr>
            <a:r>
              <a:rPr lang="ja-JP" altLang="en-US" sz="3800" dirty="0" smtClean="0">
                <a:solidFill>
                  <a:schemeClr val="accent2">
                    <a:lumMod val="50000"/>
                  </a:schemeClr>
                </a:solidFill>
                <a:latin typeface="メイリオ" panose="020B0604030504040204" pitchFamily="50" charset="-128"/>
                <a:ea typeface="メイリオ" panose="020B0604030504040204" pitchFamily="50" charset="-128"/>
              </a:rPr>
              <a:t>調査結果　</a:t>
            </a:r>
            <a:r>
              <a:rPr lang="en-US" altLang="ja-JP" sz="3800" dirty="0" smtClean="0">
                <a:solidFill>
                  <a:schemeClr val="accent2">
                    <a:lumMod val="50000"/>
                  </a:schemeClr>
                </a:solidFill>
                <a:latin typeface="メイリオ" panose="020B0604030504040204" pitchFamily="50" charset="-128"/>
                <a:ea typeface="メイリオ" panose="020B0604030504040204" pitchFamily="50" charset="-128"/>
              </a:rPr>
              <a:t>COD</a:t>
            </a:r>
            <a:r>
              <a:rPr lang="ja-JP" altLang="en-US" sz="3800" dirty="0" smtClean="0">
                <a:solidFill>
                  <a:schemeClr val="accent2">
                    <a:lumMod val="50000"/>
                  </a:schemeClr>
                </a:solidFill>
                <a:latin typeface="メイリオ" panose="020B0604030504040204" pitchFamily="50" charset="-128"/>
                <a:ea typeface="メイリオ" panose="020B0604030504040204" pitchFamily="50" charset="-128"/>
              </a:rPr>
              <a:t>値</a:t>
            </a:r>
            <a:r>
              <a:rPr lang="en-US" altLang="ja-JP" sz="3800" dirty="0" smtClean="0">
                <a:solidFill>
                  <a:schemeClr val="accent2">
                    <a:lumMod val="50000"/>
                  </a:schemeClr>
                </a:solidFill>
                <a:latin typeface="メイリオ" panose="020B0604030504040204" pitchFamily="50" charset="-128"/>
                <a:ea typeface="メイリオ" panose="020B0604030504040204" pitchFamily="50" charset="-128"/>
              </a:rPr>
              <a:t>(mg/L)</a:t>
            </a:r>
          </a:p>
          <a:p>
            <a:pPr marL="0" indent="0">
              <a:buNone/>
            </a:pPr>
            <a:r>
              <a:rPr lang="en-US" altLang="ja-JP" sz="3800" dirty="0" smtClean="0">
                <a:solidFill>
                  <a:schemeClr val="accent2">
                    <a:lumMod val="50000"/>
                  </a:schemeClr>
                </a:solidFill>
                <a:latin typeface="メイリオ" panose="020B0604030504040204" pitchFamily="50" charset="-128"/>
              </a:rPr>
              <a:t>1</a:t>
            </a:r>
            <a:r>
              <a:rPr lang="ja-JP" altLang="en-US" sz="3800" dirty="0" smtClean="0">
                <a:solidFill>
                  <a:schemeClr val="accent2">
                    <a:lumMod val="50000"/>
                  </a:schemeClr>
                </a:solidFill>
                <a:latin typeface="メイリオ" panose="020B0604030504040204" pitchFamily="50" charset="-128"/>
              </a:rPr>
              <a:t>回目</a:t>
            </a:r>
            <a:r>
              <a:rPr lang="ja-JP" altLang="en-US" sz="3800" dirty="0">
                <a:solidFill>
                  <a:schemeClr val="accent2">
                    <a:lumMod val="50000"/>
                  </a:schemeClr>
                </a:solidFill>
                <a:latin typeface="メイリオ" panose="020B0604030504040204" pitchFamily="50" charset="-128"/>
              </a:rPr>
              <a:t>：</a:t>
            </a:r>
            <a:r>
              <a:rPr lang="en-US" altLang="ja-JP" sz="3800" dirty="0" smtClean="0">
                <a:solidFill>
                  <a:schemeClr val="accent2">
                    <a:lumMod val="50000"/>
                  </a:schemeClr>
                </a:solidFill>
                <a:latin typeface="メイリオ" panose="020B0604030504040204" pitchFamily="50" charset="-128"/>
              </a:rPr>
              <a:t>3</a:t>
            </a:r>
            <a:r>
              <a:rPr lang="ja-JP" altLang="en-US" sz="3800" dirty="0" smtClean="0">
                <a:solidFill>
                  <a:schemeClr val="accent2">
                    <a:lumMod val="50000"/>
                  </a:schemeClr>
                </a:solidFill>
                <a:latin typeface="メイリオ" panose="020B0604030504040204" pitchFamily="50" charset="-128"/>
              </a:rPr>
              <a:t>　</a:t>
            </a:r>
            <a:r>
              <a:rPr lang="en-US" altLang="ja-JP" sz="3800" dirty="0" smtClean="0">
                <a:solidFill>
                  <a:schemeClr val="accent2">
                    <a:lumMod val="50000"/>
                  </a:schemeClr>
                </a:solidFill>
                <a:latin typeface="メイリオ" panose="020B0604030504040204" pitchFamily="50" charset="-128"/>
              </a:rPr>
              <a:t>2</a:t>
            </a:r>
            <a:r>
              <a:rPr lang="ja-JP" altLang="en-US" sz="3800" dirty="0">
                <a:solidFill>
                  <a:schemeClr val="accent2">
                    <a:lumMod val="50000"/>
                  </a:schemeClr>
                </a:solidFill>
                <a:latin typeface="メイリオ" panose="020B0604030504040204" pitchFamily="50" charset="-128"/>
              </a:rPr>
              <a:t>回目：</a:t>
            </a:r>
            <a:r>
              <a:rPr lang="en-US" altLang="ja-JP" sz="3800" dirty="0" smtClean="0">
                <a:solidFill>
                  <a:schemeClr val="accent2">
                    <a:lumMod val="50000"/>
                  </a:schemeClr>
                </a:solidFill>
                <a:latin typeface="メイリオ" panose="020B0604030504040204" pitchFamily="50" charset="-128"/>
              </a:rPr>
              <a:t>4</a:t>
            </a:r>
          </a:p>
          <a:p>
            <a:pPr marL="0" indent="0">
              <a:buNone/>
            </a:pPr>
            <a:r>
              <a:rPr lang="en-US" altLang="ja-JP" sz="3800" dirty="0" smtClean="0">
                <a:solidFill>
                  <a:schemeClr val="accent2">
                    <a:lumMod val="50000"/>
                  </a:schemeClr>
                </a:solidFill>
                <a:latin typeface="メイリオ" panose="020B0604030504040204" pitchFamily="50" charset="-128"/>
              </a:rPr>
              <a:t>3</a:t>
            </a:r>
            <a:r>
              <a:rPr lang="ja-JP" altLang="en-US" sz="3800" dirty="0">
                <a:solidFill>
                  <a:schemeClr val="accent2">
                    <a:lumMod val="50000"/>
                  </a:schemeClr>
                </a:solidFill>
                <a:latin typeface="メイリオ" panose="020B0604030504040204" pitchFamily="50" charset="-128"/>
              </a:rPr>
              <a:t>回目：</a:t>
            </a:r>
            <a:r>
              <a:rPr lang="en-US" altLang="ja-JP" sz="3800" dirty="0">
                <a:solidFill>
                  <a:schemeClr val="accent2">
                    <a:lumMod val="50000"/>
                  </a:schemeClr>
                </a:solidFill>
                <a:latin typeface="メイリオ" panose="020B0604030504040204" pitchFamily="50" charset="-128"/>
              </a:rPr>
              <a:t>4</a:t>
            </a:r>
            <a:endParaRPr lang="en-US" altLang="ja-JP" sz="3800" dirty="0">
              <a:solidFill>
                <a:schemeClr val="accent2">
                  <a:lumMod val="50000"/>
                </a:schemeClr>
              </a:solidFill>
              <a:latin typeface="メイリオ" panose="020B0604030504040204" pitchFamily="50" charset="-128"/>
              <a:ea typeface="メイリオ" panose="020B0604030504040204" pitchFamily="50" charset="-128"/>
            </a:endParaRPr>
          </a:p>
          <a:p>
            <a:pPr marL="0" indent="0">
              <a:buNone/>
            </a:pPr>
            <a:endParaRPr lang="en-US" altLang="ja-JP" sz="2600" dirty="0" smtClean="0">
              <a:solidFill>
                <a:schemeClr val="accent2">
                  <a:lumMod val="50000"/>
                </a:schemeClr>
              </a:solidFill>
              <a:latin typeface="メイリオ" panose="020B0604030504040204" pitchFamily="50" charset="-128"/>
              <a:ea typeface="メイリオ" panose="020B0604030504040204" pitchFamily="50" charset="-128"/>
            </a:endParaRPr>
          </a:p>
          <a:p>
            <a:pPr marL="0" indent="0">
              <a:buNone/>
            </a:pPr>
            <a:endParaRPr lang="en-US" altLang="ja-JP" sz="2600" dirty="0">
              <a:solidFill>
                <a:schemeClr val="accent2">
                  <a:lumMod val="50000"/>
                </a:schemeClr>
              </a:solidFill>
              <a:latin typeface="メイリオ" panose="020B0604030504040204" pitchFamily="50" charset="-128"/>
              <a:ea typeface="メイリオ" panose="020B0604030504040204" pitchFamily="50" charset="-128"/>
            </a:endParaRPr>
          </a:p>
          <a:p>
            <a:pPr marL="0" indent="0">
              <a:buNone/>
            </a:pPr>
            <a:endParaRPr lang="en-US" altLang="ja-JP" sz="2600" dirty="0" smtClean="0">
              <a:solidFill>
                <a:schemeClr val="accent2">
                  <a:lumMod val="50000"/>
                </a:schemeClr>
              </a:solidFill>
              <a:latin typeface="メイリオ" panose="020B0604030504040204" pitchFamily="50" charset="-128"/>
              <a:ea typeface="メイリオ" panose="020B0604030504040204" pitchFamily="50" charset="-128"/>
            </a:endParaRPr>
          </a:p>
          <a:p>
            <a:pPr marL="0" indent="0">
              <a:buNone/>
            </a:pPr>
            <a:endParaRPr lang="en-US" altLang="ja-JP" sz="2600" dirty="0" smtClean="0">
              <a:solidFill>
                <a:schemeClr val="accent2">
                  <a:lumMod val="50000"/>
                </a:schemeClr>
              </a:solidFill>
              <a:latin typeface="メイリオ" panose="020B0604030504040204" pitchFamily="50" charset="-128"/>
              <a:ea typeface="メイリオ" panose="020B0604030504040204" pitchFamily="50" charset="-128"/>
            </a:endParaRPr>
          </a:p>
          <a:p>
            <a:pPr marL="0" indent="0">
              <a:buNone/>
            </a:pPr>
            <a:endParaRPr lang="en-US" altLang="ja-JP" sz="2600" dirty="0" smtClean="0">
              <a:solidFill>
                <a:schemeClr val="accent2">
                  <a:lumMod val="50000"/>
                </a:schemeClr>
              </a:solidFill>
              <a:latin typeface="メイリオ" panose="020B0604030504040204" pitchFamily="50" charset="-128"/>
              <a:ea typeface="メイリオ" panose="020B0604030504040204" pitchFamily="50" charset="-128"/>
            </a:endParaRPr>
          </a:p>
          <a:p>
            <a:pPr marL="0" indent="0">
              <a:buNone/>
            </a:pPr>
            <a:endParaRPr lang="en-US" altLang="ja-JP" sz="2600" dirty="0" smtClean="0">
              <a:solidFill>
                <a:schemeClr val="accent2">
                  <a:lumMod val="50000"/>
                </a:schemeClr>
              </a:solidFill>
              <a:latin typeface="メイリオ" panose="020B0604030504040204" pitchFamily="50" charset="-128"/>
              <a:ea typeface="メイリオ" panose="020B0604030504040204" pitchFamily="50" charset="-128"/>
            </a:endParaRPr>
          </a:p>
          <a:p>
            <a:pPr marL="0" indent="0">
              <a:buNone/>
            </a:pPr>
            <a:endParaRPr lang="en-US" altLang="ja-JP" sz="2600" dirty="0" smtClean="0">
              <a:solidFill>
                <a:schemeClr val="accent2">
                  <a:lumMod val="50000"/>
                </a:schemeClr>
              </a:solidFill>
              <a:latin typeface="メイリオ" panose="020B0604030504040204" pitchFamily="50" charset="-128"/>
              <a:ea typeface="メイリオ" panose="020B0604030504040204" pitchFamily="50" charset="-128"/>
            </a:endParaRPr>
          </a:p>
          <a:p>
            <a:pPr marL="0" indent="0">
              <a:buNone/>
            </a:pPr>
            <a:endParaRPr lang="en-US" altLang="ja-JP" sz="2600" dirty="0">
              <a:solidFill>
                <a:schemeClr val="accent2">
                  <a:lumMod val="50000"/>
                </a:schemeClr>
              </a:solidFill>
              <a:latin typeface="メイリオ" panose="020B0604030504040204" pitchFamily="50" charset="-128"/>
              <a:ea typeface="メイリオ" panose="020B0604030504040204" pitchFamily="50" charset="-128"/>
            </a:endParaRPr>
          </a:p>
          <a:p>
            <a:pPr>
              <a:buFont typeface="Yu Gothic" panose="020B0400000000000000" pitchFamily="50" charset="-128"/>
              <a:buChar char="○"/>
            </a:pPr>
            <a:r>
              <a:rPr lang="ja-JP" altLang="en-US" sz="3300" dirty="0" smtClean="0">
                <a:latin typeface="メイリオ" panose="020B0604030504040204" pitchFamily="50" charset="-128"/>
              </a:rPr>
              <a:t>橋</a:t>
            </a:r>
            <a:r>
              <a:rPr lang="ja-JP" altLang="en-US" sz="3300" dirty="0">
                <a:latin typeface="メイリオ" panose="020B0604030504040204" pitchFamily="50" charset="-128"/>
              </a:rPr>
              <a:t>のそばには玉串川の水が田畑を通って恩智川へと入っていく</a:t>
            </a:r>
            <a:r>
              <a:rPr lang="ja-JP" altLang="en-US" sz="3300" dirty="0" smtClean="0">
                <a:latin typeface="メイリオ" panose="020B0604030504040204" pitchFamily="50" charset="-128"/>
              </a:rPr>
              <a:t>落口</a:t>
            </a:r>
            <a:r>
              <a:rPr lang="en-US" altLang="ja-JP" sz="3300" dirty="0" smtClean="0">
                <a:latin typeface="メイリオ" panose="020B0604030504040204" pitchFamily="50" charset="-128"/>
              </a:rPr>
              <a:t>(</a:t>
            </a:r>
            <a:r>
              <a:rPr lang="ja-JP" altLang="en-US" sz="3300" smtClean="0">
                <a:latin typeface="メイリオ" panose="020B0604030504040204" pitchFamily="50" charset="-128"/>
              </a:rPr>
              <a:t>おちぐち</a:t>
            </a:r>
            <a:r>
              <a:rPr lang="en-US" altLang="ja-JP" sz="3300" smtClean="0">
                <a:latin typeface="メイリオ" panose="020B0604030504040204" pitchFamily="50" charset="-128"/>
              </a:rPr>
              <a:t>)</a:t>
            </a:r>
            <a:r>
              <a:rPr lang="ja-JP" altLang="en-US" sz="3300" dirty="0" smtClean="0">
                <a:latin typeface="メイリオ" panose="020B0604030504040204" pitchFamily="50" charset="-128"/>
              </a:rPr>
              <a:t>が</a:t>
            </a:r>
            <a:r>
              <a:rPr lang="ja-JP" altLang="en-US" sz="3300" dirty="0">
                <a:latin typeface="メイリオ" panose="020B0604030504040204" pitchFamily="50" charset="-128"/>
              </a:rPr>
              <a:t>あります。</a:t>
            </a:r>
          </a:p>
          <a:p>
            <a:pPr>
              <a:buFont typeface="Yu Gothic" panose="020B0400000000000000" pitchFamily="50" charset="-128"/>
              <a:buChar char="○"/>
            </a:pPr>
            <a:r>
              <a:rPr lang="en-US" altLang="ja-JP" sz="3300" dirty="0">
                <a:latin typeface="メイリオ" panose="020B0604030504040204" pitchFamily="50" charset="-128"/>
              </a:rPr>
              <a:t>6</a:t>
            </a:r>
            <a:r>
              <a:rPr lang="ja-JP" altLang="en-US" sz="3300" dirty="0">
                <a:latin typeface="メイリオ" panose="020B0604030504040204" pitchFamily="50" charset="-128"/>
              </a:rPr>
              <a:t>月は田植えの後でたくさんの水が使われるため、恩智川に入る水の量も多くなります。</a:t>
            </a:r>
          </a:p>
          <a:p>
            <a:pPr>
              <a:buFont typeface="Yu Gothic" panose="020B0400000000000000" pitchFamily="50" charset="-128"/>
              <a:buChar char="○"/>
            </a:pPr>
            <a:r>
              <a:rPr lang="ja-JP" altLang="en-US" sz="3300" dirty="0" smtClean="0">
                <a:latin typeface="メイリオ" panose="020B0604030504040204" pitchFamily="50" charset="-128"/>
              </a:rPr>
              <a:t>下流</a:t>
            </a:r>
            <a:r>
              <a:rPr lang="ja-JP" altLang="en-US" sz="3300" dirty="0">
                <a:latin typeface="メイリオ" panose="020B0604030504040204" pitchFamily="50" charset="-128"/>
              </a:rPr>
              <a:t>には生き物がたくさんいました。</a:t>
            </a:r>
          </a:p>
          <a:p>
            <a:pPr>
              <a:buFont typeface="Yu Gothic" panose="020B0400000000000000" pitchFamily="50" charset="-128"/>
              <a:buChar char="○"/>
            </a:pPr>
            <a:r>
              <a:rPr lang="ja-JP" altLang="en-US" sz="3300" dirty="0">
                <a:latin typeface="メイリオ" panose="020B0604030504040204" pitchFamily="50" charset="-128"/>
              </a:rPr>
              <a:t>見かけた生き物：コイ、ミシシッピアカミミガメ、</a:t>
            </a:r>
            <a:r>
              <a:rPr lang="ja-JP" altLang="en-US" sz="3300" dirty="0" smtClean="0">
                <a:latin typeface="メイリオ" panose="020B0604030504040204" pitchFamily="50" charset="-128"/>
              </a:rPr>
              <a:t>アメンボトンボ</a:t>
            </a:r>
            <a:r>
              <a:rPr lang="ja-JP" altLang="en-US" sz="3300" dirty="0">
                <a:latin typeface="メイリオ" panose="020B0604030504040204" pitchFamily="50" charset="-128"/>
              </a:rPr>
              <a:t>（ギンヤンマ、シオカラトンボ、イトトンボ</a:t>
            </a:r>
            <a:r>
              <a:rPr lang="ja-JP" altLang="en-US" sz="3300" dirty="0" smtClean="0">
                <a:latin typeface="メイリオ" panose="020B0604030504040204" pitchFamily="50" charset="-128"/>
              </a:rPr>
              <a:t>）</a:t>
            </a:r>
            <a:endParaRPr lang="ja-JP" altLang="ja-JP" sz="3300" dirty="0">
              <a:latin typeface="メイリオ" panose="020B0604030504040204" pitchFamily="50" charset="-128"/>
              <a:ea typeface="メイリオ" panose="020B0604030504040204" pitchFamily="50" charset="-128"/>
            </a:endParaRPr>
          </a:p>
        </p:txBody>
      </p:sp>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4096" y="2239299"/>
            <a:ext cx="2592000" cy="1954199"/>
          </a:xfrm>
          <a:prstGeom prst="rect">
            <a:avLst/>
          </a:prstGeom>
          <a:noFill/>
          <a:ln>
            <a:noFill/>
          </a:ln>
        </p:spPr>
      </p:pic>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964" y="2239299"/>
            <a:ext cx="2592000" cy="1943270"/>
          </a:xfrm>
          <a:prstGeom prst="rect">
            <a:avLst/>
          </a:prstGeom>
          <a:noFill/>
          <a:ln>
            <a:noFill/>
          </a:ln>
        </p:spPr>
      </p:pic>
      <p:sp>
        <p:nvSpPr>
          <p:cNvPr id="4" name="テキスト ボックス 3"/>
          <p:cNvSpPr txBox="1"/>
          <p:nvPr/>
        </p:nvSpPr>
        <p:spPr>
          <a:xfrm>
            <a:off x="4674779" y="3905570"/>
            <a:ext cx="1590780" cy="276999"/>
          </a:xfrm>
          <a:prstGeom prst="rect">
            <a:avLst/>
          </a:prstGeom>
          <a:solidFill>
            <a:schemeClr val="bg1">
              <a:alpha val="60000"/>
            </a:schemeClr>
          </a:solidFill>
        </p:spPr>
        <p:txBody>
          <a:bodyPr wrap="square" rtlCol="0">
            <a:spAutoFit/>
          </a:bodyPr>
          <a:lstStyle/>
          <a:p>
            <a:r>
              <a:rPr lang="ja-JP" altLang="ja-JP" sz="1200" dirty="0">
                <a:latin typeface="+mn-ea"/>
              </a:rPr>
              <a:t>　</a:t>
            </a:r>
            <a:r>
              <a:rPr lang="ja-JP" altLang="ja-JP" sz="1200" dirty="0">
                <a:solidFill>
                  <a:schemeClr val="accent2">
                    <a:lumMod val="50000"/>
                  </a:schemeClr>
                </a:solidFill>
                <a:latin typeface="+mn-ea"/>
              </a:rPr>
              <a:t>（</a:t>
            </a:r>
            <a:r>
              <a:rPr lang="en-US" altLang="ja-JP" sz="1200" dirty="0">
                <a:solidFill>
                  <a:schemeClr val="accent2">
                    <a:lumMod val="50000"/>
                  </a:schemeClr>
                </a:solidFill>
                <a:latin typeface="+mn-ea"/>
              </a:rPr>
              <a:t>2017</a:t>
            </a:r>
            <a:r>
              <a:rPr lang="ja-JP" altLang="ja-JP" sz="1200" dirty="0">
                <a:solidFill>
                  <a:schemeClr val="accent2">
                    <a:lumMod val="50000"/>
                  </a:schemeClr>
                </a:solidFill>
                <a:latin typeface="+mn-ea"/>
              </a:rPr>
              <a:t>年</a:t>
            </a:r>
            <a:r>
              <a:rPr lang="en-US" altLang="ja-JP" sz="1200" dirty="0">
                <a:solidFill>
                  <a:schemeClr val="accent2">
                    <a:lumMod val="50000"/>
                  </a:schemeClr>
                </a:solidFill>
                <a:latin typeface="+mn-ea"/>
              </a:rPr>
              <a:t>6</a:t>
            </a:r>
            <a:r>
              <a:rPr lang="ja-JP" altLang="ja-JP" sz="1200" dirty="0">
                <a:solidFill>
                  <a:schemeClr val="accent2">
                    <a:lumMod val="50000"/>
                  </a:schemeClr>
                </a:solidFill>
                <a:latin typeface="+mn-ea"/>
              </a:rPr>
              <a:t>月）</a:t>
            </a:r>
            <a:r>
              <a:rPr lang="ja-JP" altLang="ja-JP" sz="1200" dirty="0">
                <a:latin typeface="+mn-ea"/>
              </a:rPr>
              <a:t>　</a:t>
            </a:r>
            <a:endParaRPr kumimoji="1" lang="ja-JP" altLang="en-US" sz="1200" dirty="0">
              <a:latin typeface="+mn-ea"/>
            </a:endParaRPr>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2299" y="2414161"/>
            <a:ext cx="2592000" cy="1943089"/>
          </a:xfrm>
          <a:prstGeom prst="rect">
            <a:avLst/>
          </a:prstGeom>
          <a:noFill/>
          <a:ln>
            <a:noFill/>
          </a:ln>
        </p:spPr>
      </p:pic>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94327" y="1716258"/>
            <a:ext cx="2551231" cy="2640992"/>
          </a:xfrm>
          <a:prstGeom prst="rect">
            <a:avLst/>
          </a:prstGeom>
          <a:noFill/>
          <a:ln>
            <a:noFill/>
          </a:ln>
        </p:spPr>
      </p:pic>
    </p:spTree>
    <p:extLst>
      <p:ext uri="{BB962C8B-B14F-4D97-AF65-F5344CB8AC3E}">
        <p14:creationId xmlns:p14="http://schemas.microsoft.com/office/powerpoint/2010/main" val="145120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29702" y="686262"/>
            <a:ext cx="9860217" cy="5423349"/>
          </a:xfrm>
          <a:prstGeom prst="roundRect">
            <a:avLst/>
          </a:prstGeom>
          <a:solidFill>
            <a:schemeClr val="accent3">
              <a:alpha val="20000"/>
            </a:schemeClr>
          </a:solidFill>
        </p:spPr>
        <p:txBody>
          <a:bodyPr>
            <a:normAutofit/>
          </a:bodyPr>
          <a:lstStyle/>
          <a:p>
            <a:pPr>
              <a:buFont typeface="Wingdings" panose="05000000000000000000" pitchFamily="2" charset="2"/>
              <a:buChar char="l"/>
            </a:pPr>
            <a:r>
              <a:rPr lang="ja-JP" altLang="en-US" sz="2200" dirty="0">
                <a:solidFill>
                  <a:schemeClr val="accent2">
                    <a:lumMod val="50000"/>
                  </a:schemeClr>
                </a:solidFill>
              </a:rPr>
              <a:t>八尾第</a:t>
            </a:r>
            <a:r>
              <a:rPr lang="en-US" altLang="ja-JP" sz="2200" dirty="0" smtClean="0">
                <a:solidFill>
                  <a:schemeClr val="accent2">
                    <a:lumMod val="50000"/>
                  </a:schemeClr>
                </a:solidFill>
              </a:rPr>
              <a:t>220</a:t>
            </a:r>
            <a:r>
              <a:rPr lang="ja-JP" altLang="en-US" sz="2200" dirty="0">
                <a:solidFill>
                  <a:schemeClr val="accent2">
                    <a:lumMod val="50000"/>
                  </a:schemeClr>
                </a:solidFill>
              </a:rPr>
              <a:t>号</a:t>
            </a:r>
            <a:r>
              <a:rPr lang="ja-JP" altLang="en-US" sz="2200" dirty="0" smtClean="0">
                <a:solidFill>
                  <a:schemeClr val="accent2">
                    <a:lumMod val="50000"/>
                  </a:schemeClr>
                </a:solidFill>
              </a:rPr>
              <a:t>水路</a:t>
            </a:r>
            <a:r>
              <a:rPr lang="en-US" altLang="ja-JP" sz="2200" dirty="0" smtClean="0">
                <a:solidFill>
                  <a:schemeClr val="accent2">
                    <a:lumMod val="50000"/>
                  </a:schemeClr>
                </a:solidFill>
              </a:rPr>
              <a:t>(</a:t>
            </a:r>
            <a:r>
              <a:rPr lang="ja-JP" altLang="en-US" sz="2200" dirty="0">
                <a:solidFill>
                  <a:schemeClr val="accent2">
                    <a:lumMod val="50000"/>
                  </a:schemeClr>
                </a:solidFill>
              </a:rPr>
              <a:t>成法せせらぎの</a:t>
            </a:r>
            <a:r>
              <a:rPr lang="ja-JP" altLang="en-US" sz="2200" dirty="0" smtClean="0">
                <a:solidFill>
                  <a:schemeClr val="accent2">
                    <a:lumMod val="50000"/>
                  </a:schemeClr>
                </a:solidFill>
              </a:rPr>
              <a:t>小径</a:t>
            </a:r>
            <a:r>
              <a:rPr lang="en-US" altLang="ja-JP" dirty="0" smtClean="0">
                <a:solidFill>
                  <a:schemeClr val="accent2">
                    <a:lumMod val="50000"/>
                  </a:schemeClr>
                </a:solidFill>
              </a:rPr>
              <a:t>(</a:t>
            </a:r>
            <a:r>
              <a:rPr lang="ja-JP" altLang="en-US" dirty="0" smtClean="0">
                <a:solidFill>
                  <a:schemeClr val="accent2">
                    <a:lumMod val="50000"/>
                  </a:schemeClr>
                </a:solidFill>
              </a:rPr>
              <a:t>こみち</a:t>
            </a:r>
            <a:r>
              <a:rPr lang="en-US" altLang="ja-JP" dirty="0" smtClean="0">
                <a:solidFill>
                  <a:schemeClr val="accent2">
                    <a:lumMod val="50000"/>
                  </a:schemeClr>
                </a:solidFill>
              </a:rPr>
              <a:t>)</a:t>
            </a:r>
            <a:r>
              <a:rPr lang="ja-JP" altLang="en-US" sz="2200" dirty="0" smtClean="0">
                <a:solidFill>
                  <a:schemeClr val="accent2">
                    <a:lumMod val="50000"/>
                  </a:schemeClr>
                </a:solidFill>
              </a:rPr>
              <a:t>）八尾</a:t>
            </a:r>
            <a:r>
              <a:rPr lang="ja-JP" altLang="en-US" sz="2200" dirty="0">
                <a:solidFill>
                  <a:schemeClr val="accent2">
                    <a:lumMod val="50000"/>
                  </a:schemeClr>
                </a:solidFill>
              </a:rPr>
              <a:t>商工会議所横</a:t>
            </a:r>
          </a:p>
          <a:p>
            <a:pPr marL="0" indent="0">
              <a:buNone/>
            </a:pPr>
            <a:r>
              <a:rPr lang="ja-JP" altLang="en-US" sz="1800" dirty="0" smtClean="0">
                <a:solidFill>
                  <a:schemeClr val="accent2">
                    <a:lumMod val="50000"/>
                  </a:schemeClr>
                </a:solidFill>
              </a:rPr>
              <a:t>調査結果　</a:t>
            </a:r>
            <a:r>
              <a:rPr lang="en-US" altLang="ja-JP" sz="1800" dirty="0" smtClean="0">
                <a:solidFill>
                  <a:schemeClr val="accent2">
                    <a:lumMod val="50000"/>
                  </a:schemeClr>
                </a:solidFill>
              </a:rPr>
              <a:t>COD</a:t>
            </a:r>
            <a:r>
              <a:rPr lang="ja-JP" altLang="en-US" sz="1800" dirty="0" smtClean="0">
                <a:solidFill>
                  <a:schemeClr val="accent2">
                    <a:lumMod val="50000"/>
                  </a:schemeClr>
                </a:solidFill>
              </a:rPr>
              <a:t>値</a:t>
            </a:r>
            <a:r>
              <a:rPr lang="en-US" altLang="ja-JP" sz="1800" dirty="0" smtClean="0">
                <a:solidFill>
                  <a:schemeClr val="accent2">
                    <a:lumMod val="50000"/>
                  </a:schemeClr>
                </a:solidFill>
              </a:rPr>
              <a:t>(mg/L)</a:t>
            </a:r>
            <a:endParaRPr lang="en-US" altLang="ja-JP" sz="1800" dirty="0">
              <a:solidFill>
                <a:schemeClr val="accent2">
                  <a:lumMod val="50000"/>
                </a:schemeClr>
              </a:solidFill>
            </a:endParaRPr>
          </a:p>
          <a:p>
            <a:pPr marL="0" indent="0">
              <a:buNone/>
            </a:pPr>
            <a:r>
              <a:rPr lang="en-US" altLang="ja-JP" sz="1800" dirty="0">
                <a:solidFill>
                  <a:schemeClr val="accent2">
                    <a:lumMod val="50000"/>
                  </a:schemeClr>
                </a:solidFill>
              </a:rPr>
              <a:t>1</a:t>
            </a:r>
            <a:r>
              <a:rPr lang="ja-JP" altLang="en-US" sz="1800" dirty="0">
                <a:solidFill>
                  <a:schemeClr val="accent2">
                    <a:lumMod val="50000"/>
                  </a:schemeClr>
                </a:solidFill>
              </a:rPr>
              <a:t>回目：</a:t>
            </a:r>
            <a:r>
              <a:rPr lang="en-US" altLang="ja-JP" sz="1800" dirty="0">
                <a:solidFill>
                  <a:schemeClr val="accent2">
                    <a:lumMod val="50000"/>
                  </a:schemeClr>
                </a:solidFill>
              </a:rPr>
              <a:t>8</a:t>
            </a:r>
            <a:r>
              <a:rPr lang="ja-JP" altLang="en-US" sz="1800" dirty="0">
                <a:solidFill>
                  <a:schemeClr val="accent2">
                    <a:lumMod val="50000"/>
                  </a:schemeClr>
                </a:solidFill>
              </a:rPr>
              <a:t>　　</a:t>
            </a:r>
            <a:r>
              <a:rPr lang="en-US" altLang="ja-JP" sz="1800" dirty="0">
                <a:solidFill>
                  <a:schemeClr val="accent2">
                    <a:lumMod val="50000"/>
                  </a:schemeClr>
                </a:solidFill>
              </a:rPr>
              <a:t>2</a:t>
            </a:r>
            <a:r>
              <a:rPr lang="ja-JP" altLang="en-US" sz="1800" dirty="0">
                <a:solidFill>
                  <a:schemeClr val="accent2">
                    <a:lumMod val="50000"/>
                  </a:schemeClr>
                </a:solidFill>
              </a:rPr>
              <a:t>回目：</a:t>
            </a:r>
            <a:r>
              <a:rPr lang="en-US" altLang="ja-JP" sz="1800" dirty="0">
                <a:solidFill>
                  <a:schemeClr val="accent2">
                    <a:lumMod val="50000"/>
                  </a:schemeClr>
                </a:solidFill>
              </a:rPr>
              <a:t>5</a:t>
            </a:r>
            <a:r>
              <a:rPr lang="ja-JP" altLang="en-US" sz="1800" dirty="0">
                <a:solidFill>
                  <a:schemeClr val="accent2">
                    <a:lumMod val="50000"/>
                  </a:schemeClr>
                </a:solidFill>
              </a:rPr>
              <a:t>　　</a:t>
            </a:r>
            <a:r>
              <a:rPr lang="en-US" altLang="ja-JP" sz="1800" dirty="0">
                <a:solidFill>
                  <a:schemeClr val="accent2">
                    <a:lumMod val="50000"/>
                  </a:schemeClr>
                </a:solidFill>
              </a:rPr>
              <a:t>3</a:t>
            </a:r>
            <a:r>
              <a:rPr lang="ja-JP" altLang="en-US" sz="1800" dirty="0">
                <a:solidFill>
                  <a:schemeClr val="accent2">
                    <a:lumMod val="50000"/>
                  </a:schemeClr>
                </a:solidFill>
              </a:rPr>
              <a:t>回目：</a:t>
            </a:r>
            <a:r>
              <a:rPr lang="en-US" altLang="ja-JP" sz="1800" dirty="0">
                <a:solidFill>
                  <a:schemeClr val="accent2">
                    <a:lumMod val="50000"/>
                  </a:schemeClr>
                </a:solidFill>
              </a:rPr>
              <a:t>5</a:t>
            </a:r>
            <a:endParaRPr lang="en-US" altLang="ja-JP" sz="1800" dirty="0" smtClean="0">
              <a:solidFill>
                <a:schemeClr val="accent2">
                  <a:lumMod val="50000"/>
                </a:schemeClr>
              </a:solidFill>
            </a:endParaRPr>
          </a:p>
          <a:p>
            <a:pPr marL="0" indent="0">
              <a:buNone/>
            </a:pPr>
            <a:endParaRPr lang="en-US" altLang="ja-JP" sz="1900" dirty="0" smtClean="0">
              <a:solidFill>
                <a:schemeClr val="accent2">
                  <a:lumMod val="50000"/>
                </a:schemeClr>
              </a:solidFill>
            </a:endParaRPr>
          </a:p>
          <a:p>
            <a:pPr marL="0" indent="0">
              <a:buNone/>
            </a:pPr>
            <a:endParaRPr lang="en-US" altLang="ja-JP" sz="1900" dirty="0" smtClean="0">
              <a:solidFill>
                <a:schemeClr val="accent2">
                  <a:lumMod val="50000"/>
                </a:schemeClr>
              </a:solidFill>
            </a:endParaRPr>
          </a:p>
          <a:p>
            <a:pPr marL="0" indent="0">
              <a:buNone/>
            </a:pPr>
            <a:endParaRPr lang="en-US" altLang="ja-JP" sz="1900" dirty="0" smtClean="0">
              <a:solidFill>
                <a:schemeClr val="accent2">
                  <a:lumMod val="50000"/>
                </a:schemeClr>
              </a:solidFill>
            </a:endParaRPr>
          </a:p>
          <a:p>
            <a:pPr marL="0" indent="0">
              <a:buNone/>
            </a:pPr>
            <a:endParaRPr lang="en-US" altLang="ja-JP" sz="1900" dirty="0" smtClean="0">
              <a:solidFill>
                <a:schemeClr val="accent2">
                  <a:lumMod val="50000"/>
                </a:schemeClr>
              </a:solidFill>
            </a:endParaRPr>
          </a:p>
          <a:p>
            <a:pPr marL="0" indent="0">
              <a:buNone/>
            </a:pPr>
            <a:endParaRPr lang="en-US" altLang="ja-JP" sz="1900" dirty="0" smtClean="0">
              <a:solidFill>
                <a:schemeClr val="accent2">
                  <a:lumMod val="50000"/>
                </a:schemeClr>
              </a:solidFill>
            </a:endParaRPr>
          </a:p>
          <a:p>
            <a:pPr marL="0" indent="0">
              <a:buNone/>
            </a:pPr>
            <a:endParaRPr lang="en-US" altLang="ja-JP" sz="1900" dirty="0" smtClean="0">
              <a:solidFill>
                <a:schemeClr val="accent2">
                  <a:lumMod val="50000"/>
                </a:schemeClr>
              </a:solidFill>
            </a:endParaRPr>
          </a:p>
          <a:p>
            <a:pPr>
              <a:buFont typeface="Yu Gothic" panose="020B0400000000000000" pitchFamily="50" charset="-128"/>
              <a:buChar char="○"/>
            </a:pPr>
            <a:r>
              <a:rPr lang="ja-JP" altLang="en-US" sz="1800" dirty="0"/>
              <a:t>長瀬川（安中町</a:t>
            </a:r>
            <a:r>
              <a:rPr lang="en-US" altLang="ja-JP" sz="1800" dirty="0"/>
              <a:t>5</a:t>
            </a:r>
            <a:r>
              <a:rPr lang="ja-JP" altLang="en-US" sz="1800" dirty="0"/>
              <a:t>丁目公園）の上流部の樋門から引き込まれた水路です。</a:t>
            </a:r>
          </a:p>
          <a:p>
            <a:pPr>
              <a:buFont typeface="Yu Gothic" panose="020B0400000000000000" pitchFamily="50" charset="-128"/>
              <a:buChar char="○"/>
            </a:pPr>
            <a:r>
              <a:rPr lang="ja-JP" altLang="en-US" sz="1800" dirty="0"/>
              <a:t>大和川の水は長瀬川</a:t>
            </a:r>
            <a:r>
              <a:rPr lang="ja-JP" altLang="en-US" sz="1800" dirty="0" smtClean="0"/>
              <a:t>から八尾第</a:t>
            </a:r>
            <a:r>
              <a:rPr lang="en-US" altLang="ja-JP" sz="1800" dirty="0" smtClean="0"/>
              <a:t>220</a:t>
            </a:r>
            <a:r>
              <a:rPr lang="ja-JP" altLang="en-US" sz="1800" dirty="0"/>
              <a:t>号水路に</a:t>
            </a:r>
            <a:r>
              <a:rPr lang="ja-JP" altLang="en-US" sz="1800" dirty="0"/>
              <a:t>流れています。</a:t>
            </a:r>
          </a:p>
          <a:p>
            <a:pPr>
              <a:buFont typeface="Yu Gothic" panose="020B0400000000000000" pitchFamily="50" charset="-128"/>
              <a:buChar char="○"/>
            </a:pPr>
            <a:r>
              <a:rPr lang="ja-JP" altLang="en-US" sz="1800" dirty="0"/>
              <a:t>見つけた生き物：ザリガニ、カワニナ、シジミ、タニシ、ヤゴ（オニヤンマ</a:t>
            </a:r>
            <a:r>
              <a:rPr lang="ja-JP" altLang="en-US" sz="1900" dirty="0" smtClean="0"/>
              <a:t>）</a:t>
            </a:r>
            <a:endParaRPr lang="en-US" altLang="ja-JP" sz="1900" dirty="0" smtClean="0">
              <a:solidFill>
                <a:schemeClr val="accent2">
                  <a:lumMod val="50000"/>
                </a:schemeClr>
              </a:solidFill>
            </a:endParaRPr>
          </a:p>
          <a:p>
            <a:pPr>
              <a:buFont typeface="Wingdings" panose="05000000000000000000" pitchFamily="2" charset="2"/>
              <a:buChar char="l"/>
            </a:pPr>
            <a:endParaRPr lang="en-US" altLang="ja-JP" sz="1800" dirty="0" smtClean="0">
              <a:solidFill>
                <a:schemeClr val="accent2">
                  <a:lumMod val="50000"/>
                </a:schemeClr>
              </a:solidFill>
            </a:endParaRPr>
          </a:p>
          <a:p>
            <a:pPr marL="0" indent="0">
              <a:buNone/>
            </a:pPr>
            <a:endParaRPr lang="en-US" altLang="ja-JP" sz="1800" dirty="0" smtClean="0">
              <a:solidFill>
                <a:schemeClr val="accent2">
                  <a:lumMod val="50000"/>
                </a:schemeClr>
              </a:solidFill>
            </a:endParaRPr>
          </a:p>
        </p:txBody>
      </p:sp>
      <p:sp>
        <p:nvSpPr>
          <p:cNvPr id="2" name="タイトル 1"/>
          <p:cNvSpPr>
            <a:spLocks noGrp="1"/>
          </p:cNvSpPr>
          <p:nvPr>
            <p:ph type="title"/>
          </p:nvPr>
        </p:nvSpPr>
        <p:spPr>
          <a:xfrm>
            <a:off x="929703" y="141676"/>
            <a:ext cx="10178322" cy="480500"/>
          </a:xfrm>
        </p:spPr>
        <p:txBody>
          <a:bodyPr>
            <a:normAutofit/>
          </a:bodyPr>
          <a:lstStyle/>
          <a:p>
            <a:r>
              <a:rPr lang="en-US" altLang="ja-JP" sz="2800" b="1" dirty="0" smtClean="0">
                <a:latin typeface="+mj-ea"/>
              </a:rPr>
              <a:t>2020</a:t>
            </a:r>
            <a:r>
              <a:rPr lang="ja-JP" altLang="en-US" sz="2800" b="1" dirty="0" smtClean="0">
                <a:latin typeface="+mj-ea"/>
              </a:rPr>
              <a:t>年</a:t>
            </a:r>
            <a:r>
              <a:rPr lang="en-US" altLang="ja-JP" sz="2800" b="1" dirty="0" smtClean="0">
                <a:latin typeface="+mj-ea"/>
              </a:rPr>
              <a:t>6</a:t>
            </a:r>
            <a:r>
              <a:rPr lang="ja-JP" altLang="en-US" sz="2800" b="1" dirty="0" smtClean="0">
                <a:latin typeface="+mj-ea"/>
              </a:rPr>
              <a:t>月</a:t>
            </a:r>
            <a:r>
              <a:rPr lang="en-US" altLang="ja-JP" sz="2800" b="1" dirty="0" smtClean="0">
                <a:latin typeface="+mj-ea"/>
              </a:rPr>
              <a:t>7</a:t>
            </a:r>
            <a:r>
              <a:rPr lang="ja-JP" altLang="en-US" sz="2800" b="1" dirty="0" smtClean="0">
                <a:latin typeface="+mj-ea"/>
              </a:rPr>
              <a:t>日</a:t>
            </a:r>
            <a:r>
              <a:rPr lang="en-US" altLang="ja-JP" sz="2800" b="1" dirty="0">
                <a:latin typeface="+mj-ea"/>
              </a:rPr>
              <a:t>(</a:t>
            </a:r>
            <a:r>
              <a:rPr lang="ja-JP" altLang="en-US" sz="2800" b="1" dirty="0">
                <a:latin typeface="+mj-ea"/>
              </a:rPr>
              <a:t>日</a:t>
            </a:r>
            <a:r>
              <a:rPr lang="en-US" altLang="ja-JP" sz="2800" b="1" dirty="0">
                <a:latin typeface="+mj-ea"/>
              </a:rPr>
              <a:t>)</a:t>
            </a:r>
            <a:r>
              <a:rPr lang="ja-JP" altLang="en-US" sz="2800" b="1" dirty="0" smtClean="0">
                <a:latin typeface="+mj-ea"/>
              </a:rPr>
              <a:t>　調査の様子③</a:t>
            </a:r>
            <a:endParaRPr kumimoji="1" lang="ja-JP" altLang="en-US" sz="2800" b="1" dirty="0">
              <a:latin typeface="+mj-ea"/>
            </a:endParaRP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639" y="2337683"/>
            <a:ext cx="2872449" cy="2153877"/>
          </a:xfrm>
          <a:prstGeom prst="rect">
            <a:avLst/>
          </a:prstGeom>
          <a:noFill/>
          <a:ln>
            <a:noFill/>
          </a:ln>
        </p:spPr>
      </p:pic>
      <p:pic>
        <p:nvPicPr>
          <p:cNvPr id="15" name="図 14"/>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3470" t="2271" r="2271" b="3470"/>
          <a:stretch/>
        </p:blipFill>
        <p:spPr bwMode="auto">
          <a:xfrm>
            <a:off x="4506049" y="2337682"/>
            <a:ext cx="2871834" cy="2153877"/>
          </a:xfrm>
          <a:prstGeom prst="rect">
            <a:avLst/>
          </a:prstGeom>
          <a:noFill/>
          <a:ln>
            <a:noFill/>
          </a:ln>
        </p:spPr>
      </p:pic>
      <p:sp>
        <p:nvSpPr>
          <p:cNvPr id="24" name="タイトル 1"/>
          <p:cNvSpPr txBox="1">
            <a:spLocks/>
          </p:cNvSpPr>
          <p:nvPr/>
        </p:nvSpPr>
        <p:spPr>
          <a:xfrm>
            <a:off x="991207" y="6317731"/>
            <a:ext cx="9390750" cy="5402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5100" kern="1200" cap="all" spc="200" baseline="0">
                <a:solidFill>
                  <a:schemeClr val="tx2"/>
                </a:solidFill>
                <a:latin typeface="+mj-lt"/>
                <a:ea typeface="+mj-ea"/>
                <a:cs typeface="+mj-cs"/>
              </a:defRPr>
            </a:lvl1pPr>
          </a:lstStyle>
          <a:p>
            <a:r>
              <a:rPr lang="ja-JP" altLang="en-US" sz="1800" b="1" dirty="0"/>
              <a:t>　調査の場所や調査結果については次のページを見てね</a:t>
            </a:r>
            <a:r>
              <a:rPr lang="ja-JP" altLang="en-US" sz="1800" b="1" dirty="0" smtClean="0"/>
              <a:t>！</a:t>
            </a:r>
            <a:endParaRPr lang="ja-JP" altLang="en-US" sz="1800" b="1" dirty="0"/>
          </a:p>
        </p:txBody>
      </p:sp>
    </p:spTree>
    <p:extLst>
      <p:ext uri="{BB962C8B-B14F-4D97-AF65-F5344CB8AC3E}">
        <p14:creationId xmlns:p14="http://schemas.microsoft.com/office/powerpoint/2010/main" val="333545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a:xfrm>
            <a:off x="929704" y="622176"/>
            <a:ext cx="5034997" cy="5819424"/>
          </a:xfrm>
          <a:prstGeom prst="roundRect">
            <a:avLst/>
          </a:prstGeom>
          <a:solidFill>
            <a:schemeClr val="accent3">
              <a:alpha val="20000"/>
            </a:schemeClr>
          </a:solidFill>
          <a:effectLst>
            <a:softEdge rad="12700"/>
          </a:effectLst>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a:lstStyle>
          <a:p>
            <a:pPr>
              <a:buFont typeface="Wingdings" panose="05000000000000000000" pitchFamily="2" charset="2"/>
              <a:buChar char="ü"/>
            </a:pPr>
            <a:r>
              <a:rPr lang="zh-CN" altLang="en-US" sz="2400" dirty="0" smtClean="0">
                <a:solidFill>
                  <a:schemeClr val="accent2">
                    <a:lumMod val="50000"/>
                  </a:schemeClr>
                </a:solidFill>
                <a:latin typeface="メイリオ" panose="020B0604030504040204" pitchFamily="50" charset="-128"/>
                <a:ea typeface="メイリオ" panose="020B0604030504040204" pitchFamily="50" charset="-128"/>
              </a:rPr>
              <a:t>調査</a:t>
            </a:r>
            <a:r>
              <a:rPr lang="ja-JP" altLang="en-US" sz="2400" dirty="0" smtClean="0">
                <a:solidFill>
                  <a:schemeClr val="accent2">
                    <a:lumMod val="50000"/>
                  </a:schemeClr>
                </a:solidFill>
                <a:latin typeface="メイリオ" panose="020B0604030504040204" pitchFamily="50" charset="-128"/>
                <a:ea typeface="メイリオ" panose="020B0604030504040204" pitchFamily="50" charset="-128"/>
              </a:rPr>
              <a:t>した場所</a:t>
            </a:r>
            <a:endParaRPr lang="zh-CN" altLang="en-US" sz="2400" dirty="0">
              <a:solidFill>
                <a:schemeClr val="accent2">
                  <a:lumMod val="50000"/>
                </a:schemeClr>
              </a:solidFill>
              <a:latin typeface="メイリオ" panose="020B0604030504040204" pitchFamily="50" charset="-128"/>
              <a:ea typeface="メイリオ" panose="020B0604030504040204" pitchFamily="50" charset="-128"/>
            </a:endParaRPr>
          </a:p>
          <a:p>
            <a:pPr marL="0" indent="0">
              <a:buNone/>
            </a:pPr>
            <a:endParaRPr lang="en-US" altLang="ja-JP" sz="1800" dirty="0" smtClean="0">
              <a:solidFill>
                <a:schemeClr val="accent2">
                  <a:lumMod val="50000"/>
                </a:schemeClr>
              </a:solidFill>
              <a:latin typeface="メイリオ" panose="020B0604030504040204" pitchFamily="50" charset="-128"/>
              <a:ea typeface="メイリオ" panose="020B0604030504040204" pitchFamily="50" charset="-128"/>
            </a:endParaRPr>
          </a:p>
          <a:p>
            <a:pPr marL="0" indent="0">
              <a:buNone/>
            </a:pPr>
            <a:endParaRPr lang="en-US" altLang="ja-JP" sz="1800" dirty="0">
              <a:solidFill>
                <a:schemeClr val="accent2">
                  <a:lumMod val="50000"/>
                </a:schemeClr>
              </a:solidFill>
              <a:latin typeface="メイリオ" panose="020B0604030504040204" pitchFamily="50" charset="-128"/>
              <a:ea typeface="メイリオ" panose="020B0604030504040204" pitchFamily="50" charset="-128"/>
            </a:endParaRPr>
          </a:p>
          <a:p>
            <a:pPr marL="0" indent="0">
              <a:buNone/>
            </a:pPr>
            <a:endParaRPr lang="en-US" altLang="ja-JP" sz="1800" dirty="0" smtClean="0">
              <a:solidFill>
                <a:schemeClr val="accent2">
                  <a:lumMod val="50000"/>
                </a:schemeClr>
              </a:solidFill>
              <a:latin typeface="メイリオ" panose="020B0604030504040204" pitchFamily="50" charset="-128"/>
              <a:ea typeface="メイリオ" panose="020B0604030504040204" pitchFamily="50" charset="-128"/>
            </a:endParaRPr>
          </a:p>
          <a:p>
            <a:pPr marL="0" indent="0">
              <a:buNone/>
            </a:pPr>
            <a:endParaRPr lang="en-US" altLang="ja-JP" sz="1800" dirty="0" smtClean="0">
              <a:solidFill>
                <a:schemeClr val="accent2">
                  <a:lumMod val="50000"/>
                </a:schemeClr>
              </a:solidFill>
              <a:latin typeface="メイリオ" panose="020B0604030504040204" pitchFamily="50" charset="-128"/>
              <a:ea typeface="メイリオ" panose="020B0604030504040204" pitchFamily="50" charset="-128"/>
            </a:endParaRPr>
          </a:p>
          <a:p>
            <a:pPr marL="0" indent="0">
              <a:buNone/>
            </a:pPr>
            <a:endParaRPr lang="en-US" altLang="ja-JP" sz="1800" dirty="0" smtClean="0">
              <a:solidFill>
                <a:schemeClr val="accent2">
                  <a:lumMod val="50000"/>
                </a:schemeClr>
              </a:solidFill>
              <a:latin typeface="メイリオ" panose="020B0604030504040204" pitchFamily="50" charset="-128"/>
              <a:ea typeface="メイリオ" panose="020B0604030504040204" pitchFamily="50" charset="-128"/>
            </a:endParaRPr>
          </a:p>
        </p:txBody>
      </p:sp>
      <p:sp>
        <p:nvSpPr>
          <p:cNvPr id="2" name="タイトル 1"/>
          <p:cNvSpPr>
            <a:spLocks noGrp="1"/>
          </p:cNvSpPr>
          <p:nvPr>
            <p:ph type="title"/>
          </p:nvPr>
        </p:nvSpPr>
        <p:spPr>
          <a:xfrm>
            <a:off x="929703" y="141676"/>
            <a:ext cx="10898670" cy="480500"/>
          </a:xfrm>
        </p:spPr>
        <p:txBody>
          <a:bodyPr>
            <a:normAutofit/>
          </a:bodyPr>
          <a:lstStyle/>
          <a:p>
            <a:r>
              <a:rPr lang="en-US" altLang="ja-JP" sz="2800" b="1" dirty="0" smtClean="0">
                <a:latin typeface="+mj-ea"/>
              </a:rPr>
              <a:t>2020</a:t>
            </a:r>
            <a:r>
              <a:rPr lang="ja-JP" altLang="en-US" sz="2800" b="1" dirty="0" smtClean="0">
                <a:latin typeface="+mj-ea"/>
              </a:rPr>
              <a:t>年</a:t>
            </a:r>
            <a:r>
              <a:rPr lang="en-US" altLang="ja-JP" sz="2800" b="1" dirty="0" smtClean="0">
                <a:latin typeface="+mj-ea"/>
              </a:rPr>
              <a:t>6</a:t>
            </a:r>
            <a:r>
              <a:rPr lang="ja-JP" altLang="en-US" sz="2800" b="1" dirty="0" smtClean="0">
                <a:latin typeface="+mj-ea"/>
              </a:rPr>
              <a:t>月</a:t>
            </a:r>
            <a:r>
              <a:rPr lang="en-US" altLang="ja-JP" sz="2800" b="1" dirty="0" smtClean="0">
                <a:latin typeface="+mj-ea"/>
              </a:rPr>
              <a:t>7</a:t>
            </a:r>
            <a:r>
              <a:rPr lang="ja-JP" altLang="en-US" sz="2800" b="1" dirty="0" smtClean="0">
                <a:latin typeface="+mj-ea"/>
              </a:rPr>
              <a:t>日</a:t>
            </a:r>
            <a:r>
              <a:rPr lang="en-US" altLang="ja-JP" sz="2800" b="1" dirty="0">
                <a:latin typeface="+mj-ea"/>
              </a:rPr>
              <a:t>(</a:t>
            </a:r>
            <a:r>
              <a:rPr lang="ja-JP" altLang="en-US" sz="2800" b="1" dirty="0">
                <a:latin typeface="+mj-ea"/>
              </a:rPr>
              <a:t>日</a:t>
            </a:r>
            <a:r>
              <a:rPr lang="en-US" altLang="ja-JP" sz="2800" b="1" dirty="0">
                <a:latin typeface="+mj-ea"/>
              </a:rPr>
              <a:t>)</a:t>
            </a:r>
            <a:r>
              <a:rPr lang="ja-JP" altLang="en-US" sz="2800" b="1" dirty="0" smtClean="0">
                <a:latin typeface="+mj-ea"/>
              </a:rPr>
              <a:t>　調査した場所・近年の調査結果</a:t>
            </a:r>
            <a:endParaRPr kumimoji="1" lang="ja-JP" altLang="en-US" sz="2800" b="1" dirty="0">
              <a:latin typeface="+mj-ea"/>
            </a:endParaRPr>
          </a:p>
        </p:txBody>
      </p:sp>
      <p:grpSp>
        <p:nvGrpSpPr>
          <p:cNvPr id="11" name="グループ化 10"/>
          <p:cNvGrpSpPr/>
          <p:nvPr/>
        </p:nvGrpSpPr>
        <p:grpSpPr>
          <a:xfrm>
            <a:off x="1446980" y="1312682"/>
            <a:ext cx="4304903" cy="4723416"/>
            <a:chOff x="1183854" y="1311683"/>
            <a:chExt cx="4304903" cy="4723416"/>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854" y="1594126"/>
              <a:ext cx="4164223" cy="4164223"/>
            </a:xfrm>
            <a:prstGeom prst="rect">
              <a:avLst/>
            </a:prstGeom>
          </p:spPr>
        </p:pic>
        <p:sp>
          <p:nvSpPr>
            <p:cNvPr id="5" name="線吹き出し 2 (枠付き) 4"/>
            <p:cNvSpPr/>
            <p:nvPr/>
          </p:nvSpPr>
          <p:spPr>
            <a:xfrm>
              <a:off x="1498092" y="5624281"/>
              <a:ext cx="1654630" cy="410818"/>
            </a:xfrm>
            <a:prstGeom prst="borderCallout2">
              <a:avLst>
                <a:gd name="adj1" fmla="val 18750"/>
                <a:gd name="adj2" fmla="val 169"/>
                <a:gd name="adj3" fmla="val 18750"/>
                <a:gd name="adj4" fmla="val -16667"/>
                <a:gd name="adj5" fmla="val -327362"/>
                <a:gd name="adj6" fmla="val 118691"/>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t>長瀬川</a:t>
              </a:r>
              <a:endParaRPr kumimoji="1" lang="ja-JP" altLang="en-US" sz="1400" dirty="0"/>
            </a:p>
          </p:txBody>
        </p:sp>
        <p:sp>
          <p:nvSpPr>
            <p:cNvPr id="18" name="線吹き出し 2 (枠付き) 17"/>
            <p:cNvSpPr/>
            <p:nvPr/>
          </p:nvSpPr>
          <p:spPr>
            <a:xfrm>
              <a:off x="3343970" y="5624281"/>
              <a:ext cx="1654630" cy="410818"/>
            </a:xfrm>
            <a:prstGeom prst="borderCallout2">
              <a:avLst>
                <a:gd name="adj1" fmla="val 31653"/>
                <a:gd name="adj2" fmla="val 98990"/>
                <a:gd name="adj3" fmla="val 34879"/>
                <a:gd name="adj4" fmla="val 116285"/>
                <a:gd name="adj5" fmla="val -41349"/>
                <a:gd name="adj6" fmla="val 45887"/>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t>大和川</a:t>
              </a:r>
              <a:endParaRPr kumimoji="1" lang="ja-JP" altLang="en-US" sz="1400" dirty="0"/>
            </a:p>
          </p:txBody>
        </p:sp>
        <p:sp>
          <p:nvSpPr>
            <p:cNvPr id="19" name="線吹き出し 2 (枠付き) 18"/>
            <p:cNvSpPr/>
            <p:nvPr/>
          </p:nvSpPr>
          <p:spPr>
            <a:xfrm>
              <a:off x="1425058" y="1311683"/>
              <a:ext cx="1627631" cy="410818"/>
            </a:xfrm>
            <a:prstGeom prst="borderCallout2">
              <a:avLst>
                <a:gd name="adj1" fmla="val 18750"/>
                <a:gd name="adj2" fmla="val 931"/>
                <a:gd name="adj3" fmla="val 18750"/>
                <a:gd name="adj4" fmla="val -16667"/>
                <a:gd name="adj5" fmla="val 249972"/>
                <a:gd name="adj6" fmla="val 67451"/>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latin typeface="+mn-ea"/>
                </a:rPr>
                <a:t>八尾第</a:t>
              </a:r>
              <a:r>
                <a:rPr lang="en-US" altLang="ja-JP" sz="1400" dirty="0" smtClean="0">
                  <a:latin typeface="+mn-ea"/>
                </a:rPr>
                <a:t>220</a:t>
              </a:r>
              <a:r>
                <a:rPr lang="ja-JP" altLang="en-US" sz="1400" dirty="0">
                  <a:latin typeface="+mn-ea"/>
                </a:rPr>
                <a:t>号水路</a:t>
              </a:r>
              <a:endParaRPr kumimoji="1" lang="ja-JP" altLang="en-US" sz="1400" dirty="0">
                <a:latin typeface="+mn-ea"/>
              </a:endParaRPr>
            </a:p>
          </p:txBody>
        </p:sp>
        <p:sp>
          <p:nvSpPr>
            <p:cNvPr id="22" name="線吹き出し 2 (枠付き) 21"/>
            <p:cNvSpPr/>
            <p:nvPr/>
          </p:nvSpPr>
          <p:spPr>
            <a:xfrm>
              <a:off x="3607472" y="1311683"/>
              <a:ext cx="1654630" cy="410818"/>
            </a:xfrm>
            <a:prstGeom prst="borderCallout2">
              <a:avLst>
                <a:gd name="adj1" fmla="val 18750"/>
                <a:gd name="adj2" fmla="val -681"/>
                <a:gd name="adj3" fmla="val 18750"/>
                <a:gd name="adj4" fmla="val -16667"/>
                <a:gd name="adj5" fmla="val 647313"/>
                <a:gd name="adj6" fmla="val 1683"/>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t>玉串</a:t>
              </a:r>
              <a:r>
                <a:rPr kumimoji="1" lang="ja-JP" altLang="en-US" sz="1400" dirty="0"/>
                <a:t>川</a:t>
              </a:r>
            </a:p>
          </p:txBody>
        </p:sp>
        <p:sp>
          <p:nvSpPr>
            <p:cNvPr id="23" name="線吹き出し 2 (枠付き) 22"/>
            <p:cNvSpPr/>
            <p:nvPr/>
          </p:nvSpPr>
          <p:spPr>
            <a:xfrm>
              <a:off x="3926695" y="4449179"/>
              <a:ext cx="1562062" cy="410818"/>
            </a:xfrm>
            <a:prstGeom prst="borderCallout2">
              <a:avLst>
                <a:gd name="adj1" fmla="val 18750"/>
                <a:gd name="adj2" fmla="val 1019"/>
                <a:gd name="adj3" fmla="val 18750"/>
                <a:gd name="adj4" fmla="val -7315"/>
                <a:gd name="adj5" fmla="val -112998"/>
                <a:gd name="adj6" fmla="val 2808"/>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t>恩智川</a:t>
              </a:r>
              <a:endParaRPr kumimoji="1" lang="ja-JP" altLang="en-US" sz="1400" dirty="0"/>
            </a:p>
          </p:txBody>
        </p:sp>
      </p:grpSp>
      <p:sp>
        <p:nvSpPr>
          <p:cNvPr id="24" name="タイトル 1"/>
          <p:cNvSpPr txBox="1">
            <a:spLocks/>
          </p:cNvSpPr>
          <p:nvPr/>
        </p:nvSpPr>
        <p:spPr>
          <a:xfrm>
            <a:off x="182880" y="6477834"/>
            <a:ext cx="11645493" cy="312476"/>
          </a:xfrm>
          <a:prstGeom prst="rect">
            <a:avLst/>
          </a:prstGeom>
          <a:solidFill>
            <a:schemeClr val="bg2">
              <a:alpha val="80000"/>
            </a:schemeClr>
          </a:solidFill>
        </p:spPr>
        <p:txBody>
          <a:bodyPr vert="horz" lIns="91440" tIns="45720" rIns="91440" bIns="45720" rtlCol="0" anchor="t">
            <a:noAutofit/>
          </a:bodyPr>
          <a:lstStyle>
            <a:lvl1pPr algn="l" defTabSz="914400" rtl="0" eaLnBrk="1" latinLnBrk="0" hangingPunct="1">
              <a:lnSpc>
                <a:spcPct val="90000"/>
              </a:lnSpc>
              <a:spcBef>
                <a:spcPct val="0"/>
              </a:spcBef>
              <a:buNone/>
              <a:defRPr kumimoji="1" sz="5100" kern="1200" cap="all" spc="200" baseline="0">
                <a:solidFill>
                  <a:schemeClr val="tx2"/>
                </a:solidFill>
                <a:latin typeface="+mj-lt"/>
                <a:ea typeface="+mj-ea"/>
                <a:cs typeface="+mj-cs"/>
              </a:defRPr>
            </a:lvl1pPr>
          </a:lstStyle>
          <a:p>
            <a:r>
              <a:rPr lang="ja-JP" altLang="en-US" sz="1800" dirty="0" smtClean="0"/>
              <a:t>調査は簡単な調査キットをもちいて行います。</a:t>
            </a:r>
            <a:r>
              <a:rPr lang="ja-JP" altLang="en-US" sz="1800" b="1" dirty="0" smtClean="0"/>
              <a:t>調査キット・</a:t>
            </a:r>
            <a:r>
              <a:rPr lang="en-US" altLang="ja-JP" sz="1800" b="1" dirty="0" smtClean="0"/>
              <a:t>COD</a:t>
            </a:r>
            <a:r>
              <a:rPr lang="ja-JP" altLang="en-US" sz="1800" b="1" dirty="0" smtClean="0"/>
              <a:t>値については次のページを見てね！</a:t>
            </a:r>
            <a:endParaRPr lang="ja-JP" altLang="en-US" sz="1800" b="1" dirty="0"/>
          </a:p>
        </p:txBody>
      </p:sp>
      <p:sp>
        <p:nvSpPr>
          <p:cNvPr id="20" name="コンテンツ プレースホルダー 2"/>
          <p:cNvSpPr txBox="1">
            <a:spLocks/>
          </p:cNvSpPr>
          <p:nvPr/>
        </p:nvSpPr>
        <p:spPr>
          <a:xfrm>
            <a:off x="6076677" y="622176"/>
            <a:ext cx="5751697" cy="5805356"/>
          </a:xfrm>
          <a:prstGeom prst="roundRect">
            <a:avLst/>
          </a:prstGeom>
          <a:solidFill>
            <a:schemeClr val="accent3">
              <a:alpha val="20000"/>
            </a:schemeClr>
          </a:solidFill>
          <a:effectLst>
            <a:softEdge rad="12700"/>
          </a:effectLst>
        </p:spPr>
        <p:txBody>
          <a:bodyPr vert="horz" lIns="91440" tIns="45720" rIns="91440" bIns="45720" rtlCol="0">
            <a:normAutofit fontScale="700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a:lstStyle>
          <a:p>
            <a:pPr>
              <a:buFont typeface="Wingdings" panose="05000000000000000000" pitchFamily="2" charset="2"/>
              <a:buChar char="ü"/>
            </a:pPr>
            <a:r>
              <a:rPr lang="ja-JP" altLang="en-US" sz="3400" dirty="0" smtClean="0">
                <a:solidFill>
                  <a:schemeClr val="accent2">
                    <a:lumMod val="50000"/>
                  </a:schemeClr>
                </a:solidFill>
                <a:latin typeface="メイリオ" panose="020B0604030504040204" pitchFamily="50" charset="-128"/>
                <a:ea typeface="メイリオ" panose="020B0604030504040204" pitchFamily="50" charset="-128"/>
              </a:rPr>
              <a:t>近年の調査結果</a:t>
            </a:r>
            <a:endParaRPr lang="en-US" altLang="ja-JP" sz="3400" dirty="0">
              <a:solidFill>
                <a:schemeClr val="accent2">
                  <a:lumMod val="50000"/>
                </a:schemeClr>
              </a:solidFill>
              <a:latin typeface="メイリオ" panose="020B0604030504040204" pitchFamily="50" charset="-128"/>
              <a:ea typeface="メイリオ" panose="020B0604030504040204" pitchFamily="50" charset="-128"/>
            </a:endParaRPr>
          </a:p>
          <a:p>
            <a:pPr marL="0" indent="0">
              <a:buNone/>
            </a:pPr>
            <a:r>
              <a:rPr lang="ja-JP" altLang="en-US" sz="2100" dirty="0" smtClean="0">
                <a:solidFill>
                  <a:schemeClr val="accent2">
                    <a:lumMod val="50000"/>
                  </a:schemeClr>
                </a:solidFill>
                <a:latin typeface="メイリオ" panose="020B0604030504040204" pitchFamily="50" charset="-128"/>
              </a:rPr>
              <a:t>　</a:t>
            </a:r>
            <a:r>
              <a:rPr lang="en-US" altLang="ja-JP" sz="2600" dirty="0" smtClean="0">
                <a:solidFill>
                  <a:schemeClr val="accent2">
                    <a:lumMod val="50000"/>
                  </a:schemeClr>
                </a:solidFill>
                <a:latin typeface="+mn-ea"/>
              </a:rPr>
              <a:t>30</a:t>
            </a:r>
            <a:r>
              <a:rPr lang="ja-JP" altLang="en-US" sz="2600" dirty="0">
                <a:solidFill>
                  <a:schemeClr val="accent2">
                    <a:lumMod val="50000"/>
                  </a:schemeClr>
                </a:solidFill>
                <a:latin typeface="+mn-ea"/>
              </a:rPr>
              <a:t>年前の大和川の水質は全国でワースト</a:t>
            </a:r>
            <a:r>
              <a:rPr lang="en-US" altLang="ja-JP" sz="2600" dirty="0">
                <a:solidFill>
                  <a:schemeClr val="accent2">
                    <a:lumMod val="50000"/>
                  </a:schemeClr>
                </a:solidFill>
                <a:latin typeface="+mn-ea"/>
              </a:rPr>
              <a:t>1</a:t>
            </a:r>
            <a:r>
              <a:rPr lang="ja-JP" altLang="en-US" sz="2600" dirty="0">
                <a:solidFill>
                  <a:schemeClr val="accent2">
                    <a:lumMod val="50000"/>
                  </a:schemeClr>
                </a:solidFill>
                <a:latin typeface="+mn-ea"/>
              </a:rPr>
              <a:t>と言われていましたが、下水道の整備や啓発活動の成果</a:t>
            </a:r>
            <a:r>
              <a:rPr lang="ja-JP" altLang="en-US" sz="2600" dirty="0" smtClean="0">
                <a:solidFill>
                  <a:schemeClr val="accent2">
                    <a:lumMod val="50000"/>
                  </a:schemeClr>
                </a:solidFill>
                <a:latin typeface="+mn-ea"/>
              </a:rPr>
              <a:t>で少しずつ水質</a:t>
            </a:r>
            <a:r>
              <a:rPr lang="ja-JP" altLang="en-US" sz="2600" dirty="0">
                <a:solidFill>
                  <a:schemeClr val="accent2">
                    <a:lumMod val="50000"/>
                  </a:schemeClr>
                </a:solidFill>
                <a:latin typeface="+mn-ea"/>
              </a:rPr>
              <a:t>改善が進みました。</a:t>
            </a:r>
          </a:p>
          <a:p>
            <a:pPr marL="0" indent="0">
              <a:buNone/>
            </a:pPr>
            <a:r>
              <a:rPr lang="ja-JP" altLang="en-US" sz="2600" dirty="0" smtClean="0">
                <a:solidFill>
                  <a:schemeClr val="accent2">
                    <a:lumMod val="50000"/>
                  </a:schemeClr>
                </a:solidFill>
                <a:latin typeface="+mn-ea"/>
              </a:rPr>
              <a:t>　アクアフレンズが調査</a:t>
            </a:r>
            <a:r>
              <a:rPr lang="ja-JP" altLang="en-US" sz="2600" dirty="0">
                <a:solidFill>
                  <a:schemeClr val="accent2">
                    <a:lumMod val="50000"/>
                  </a:schemeClr>
                </a:solidFill>
                <a:latin typeface="+mn-ea"/>
              </a:rPr>
              <a:t>を始めた</a:t>
            </a:r>
            <a:r>
              <a:rPr lang="en-US" altLang="ja-JP" sz="2600" dirty="0">
                <a:solidFill>
                  <a:schemeClr val="accent2">
                    <a:lumMod val="50000"/>
                  </a:schemeClr>
                </a:solidFill>
                <a:latin typeface="+mn-ea"/>
              </a:rPr>
              <a:t>2006</a:t>
            </a:r>
            <a:r>
              <a:rPr lang="ja-JP" altLang="en-US" sz="2600" dirty="0">
                <a:solidFill>
                  <a:schemeClr val="accent2">
                    <a:lumMod val="50000"/>
                  </a:schemeClr>
                </a:solidFill>
                <a:latin typeface="+mn-ea"/>
              </a:rPr>
              <a:t>年頃からは大和川で天然アユの</a:t>
            </a:r>
            <a:r>
              <a:rPr lang="ja-JP" altLang="en-US" sz="2600" dirty="0" smtClean="0">
                <a:solidFill>
                  <a:schemeClr val="accent2">
                    <a:lumMod val="50000"/>
                  </a:schemeClr>
                </a:solidFill>
                <a:latin typeface="+mn-ea"/>
              </a:rPr>
              <a:t>遡上</a:t>
            </a:r>
            <a:r>
              <a:rPr lang="en-US" altLang="ja-JP" sz="2600" dirty="0" smtClean="0">
                <a:solidFill>
                  <a:schemeClr val="accent2">
                    <a:lumMod val="50000"/>
                  </a:schemeClr>
                </a:solidFill>
                <a:latin typeface="+mn-ea"/>
              </a:rPr>
              <a:t>(</a:t>
            </a:r>
            <a:r>
              <a:rPr lang="ja-JP" altLang="en-US" sz="2600" dirty="0" smtClean="0">
                <a:solidFill>
                  <a:schemeClr val="accent2">
                    <a:lumMod val="50000"/>
                  </a:schemeClr>
                </a:solidFill>
                <a:latin typeface="+mn-ea"/>
              </a:rPr>
              <a:t>そじょう</a:t>
            </a:r>
            <a:r>
              <a:rPr lang="en-US" altLang="ja-JP" sz="2600" dirty="0" smtClean="0">
                <a:solidFill>
                  <a:schemeClr val="accent2">
                    <a:lumMod val="50000"/>
                  </a:schemeClr>
                </a:solidFill>
                <a:latin typeface="+mn-ea"/>
              </a:rPr>
              <a:t>)</a:t>
            </a:r>
            <a:r>
              <a:rPr lang="ja-JP" altLang="en-US" sz="2600" dirty="0" smtClean="0">
                <a:solidFill>
                  <a:schemeClr val="accent2">
                    <a:lumMod val="50000"/>
                  </a:schemeClr>
                </a:solidFill>
                <a:latin typeface="+mn-ea"/>
              </a:rPr>
              <a:t>や孵化</a:t>
            </a:r>
            <a:r>
              <a:rPr lang="en-US" altLang="ja-JP" sz="2600" dirty="0" smtClean="0">
                <a:solidFill>
                  <a:schemeClr val="accent2">
                    <a:lumMod val="50000"/>
                  </a:schemeClr>
                </a:solidFill>
                <a:latin typeface="+mn-ea"/>
              </a:rPr>
              <a:t>(</a:t>
            </a:r>
            <a:r>
              <a:rPr lang="ja-JP" altLang="en-US" sz="2600" dirty="0" smtClean="0">
                <a:solidFill>
                  <a:schemeClr val="accent2">
                    <a:lumMod val="50000"/>
                  </a:schemeClr>
                </a:solidFill>
                <a:latin typeface="+mn-ea"/>
              </a:rPr>
              <a:t>ふか</a:t>
            </a:r>
            <a:r>
              <a:rPr lang="en-US" altLang="ja-JP" sz="2600" dirty="0" smtClean="0">
                <a:solidFill>
                  <a:schemeClr val="accent2">
                    <a:lumMod val="50000"/>
                  </a:schemeClr>
                </a:solidFill>
                <a:latin typeface="+mn-ea"/>
              </a:rPr>
              <a:t>)</a:t>
            </a:r>
            <a:r>
              <a:rPr lang="ja-JP" altLang="en-US" sz="2600" dirty="0" smtClean="0">
                <a:solidFill>
                  <a:schemeClr val="accent2">
                    <a:lumMod val="50000"/>
                  </a:schemeClr>
                </a:solidFill>
                <a:latin typeface="+mn-ea"/>
              </a:rPr>
              <a:t>の</a:t>
            </a:r>
            <a:r>
              <a:rPr lang="ja-JP" altLang="en-US" sz="2600" dirty="0">
                <a:solidFill>
                  <a:schemeClr val="accent2">
                    <a:lumMod val="50000"/>
                  </a:schemeClr>
                </a:solidFill>
                <a:latin typeface="+mn-ea"/>
              </a:rPr>
              <a:t>ニュースを耳にするようになりました。そんな状況の中で、大和川を水源としている長瀬川や玉串川の</a:t>
            </a:r>
            <a:r>
              <a:rPr lang="en-US" altLang="ja-JP" sz="2600" dirty="0" smtClean="0">
                <a:solidFill>
                  <a:schemeClr val="accent2">
                    <a:lumMod val="50000"/>
                  </a:schemeClr>
                </a:solidFill>
                <a:latin typeface="+mn-ea"/>
              </a:rPr>
              <a:t>COD</a:t>
            </a:r>
            <a:r>
              <a:rPr lang="ja-JP" altLang="en-US" sz="2600" dirty="0" smtClean="0">
                <a:solidFill>
                  <a:schemeClr val="accent2">
                    <a:lumMod val="50000"/>
                  </a:schemeClr>
                </a:solidFill>
                <a:latin typeface="+mn-ea"/>
              </a:rPr>
              <a:t>値は</a:t>
            </a:r>
            <a:r>
              <a:rPr lang="en-US" altLang="ja-JP" sz="2600" dirty="0">
                <a:solidFill>
                  <a:schemeClr val="accent2">
                    <a:lumMod val="50000"/>
                  </a:schemeClr>
                </a:solidFill>
                <a:latin typeface="+mn-ea"/>
              </a:rPr>
              <a:t>8</a:t>
            </a:r>
            <a:r>
              <a:rPr lang="ja-JP" altLang="en-US" sz="2600" dirty="0">
                <a:solidFill>
                  <a:schemeClr val="accent2">
                    <a:lumMod val="50000"/>
                  </a:schemeClr>
                </a:solidFill>
                <a:latin typeface="+mn-ea"/>
              </a:rPr>
              <a:t>以上が続きました。</a:t>
            </a:r>
          </a:p>
          <a:p>
            <a:pPr marL="0" indent="0">
              <a:buNone/>
            </a:pPr>
            <a:r>
              <a:rPr lang="ja-JP" altLang="en-US" sz="2600" dirty="0" smtClean="0">
                <a:solidFill>
                  <a:schemeClr val="accent2">
                    <a:lumMod val="50000"/>
                  </a:schemeClr>
                </a:solidFill>
                <a:latin typeface="+mn-ea"/>
              </a:rPr>
              <a:t>　変化</a:t>
            </a:r>
            <a:r>
              <a:rPr lang="ja-JP" altLang="en-US" sz="2600" dirty="0">
                <a:solidFill>
                  <a:schemeClr val="accent2">
                    <a:lumMod val="50000"/>
                  </a:schemeClr>
                </a:solidFill>
                <a:latin typeface="+mn-ea"/>
              </a:rPr>
              <a:t>は</a:t>
            </a:r>
            <a:r>
              <a:rPr lang="en-US" altLang="ja-JP" sz="2600" dirty="0">
                <a:solidFill>
                  <a:schemeClr val="accent2">
                    <a:lumMod val="50000"/>
                  </a:schemeClr>
                </a:solidFill>
                <a:latin typeface="+mn-ea"/>
              </a:rPr>
              <a:t>2014</a:t>
            </a:r>
            <a:r>
              <a:rPr lang="ja-JP" altLang="en-US" sz="2600" dirty="0">
                <a:solidFill>
                  <a:schemeClr val="accent2">
                    <a:lumMod val="50000"/>
                  </a:schemeClr>
                </a:solidFill>
                <a:latin typeface="+mn-ea"/>
              </a:rPr>
              <a:t>年頃からで</a:t>
            </a:r>
            <a:r>
              <a:rPr lang="ja-JP" altLang="en-US" sz="2600" dirty="0" smtClean="0">
                <a:solidFill>
                  <a:schemeClr val="accent2">
                    <a:lumMod val="50000"/>
                  </a:schemeClr>
                </a:solidFill>
                <a:latin typeface="+mn-ea"/>
              </a:rPr>
              <a:t>、長瀬川で</a:t>
            </a:r>
            <a:r>
              <a:rPr lang="ja-JP" altLang="en-US" sz="2600" dirty="0">
                <a:solidFill>
                  <a:schemeClr val="accent2">
                    <a:lumMod val="50000"/>
                  </a:schemeClr>
                </a:solidFill>
                <a:latin typeface="+mn-ea"/>
              </a:rPr>
              <a:t>の</a:t>
            </a:r>
            <a:r>
              <a:rPr lang="en-US" altLang="ja-JP" sz="2600" dirty="0" smtClean="0">
                <a:solidFill>
                  <a:schemeClr val="accent2">
                    <a:lumMod val="50000"/>
                  </a:schemeClr>
                </a:solidFill>
                <a:latin typeface="+mn-ea"/>
              </a:rPr>
              <a:t>COD</a:t>
            </a:r>
            <a:r>
              <a:rPr lang="ja-JP" altLang="en-US" sz="2600" dirty="0" smtClean="0">
                <a:solidFill>
                  <a:schemeClr val="accent2">
                    <a:lumMod val="50000"/>
                  </a:schemeClr>
                </a:solidFill>
                <a:latin typeface="+mn-ea"/>
              </a:rPr>
              <a:t>値の</a:t>
            </a:r>
            <a:r>
              <a:rPr lang="ja-JP" altLang="en-US" sz="2600" dirty="0">
                <a:solidFill>
                  <a:schemeClr val="accent2">
                    <a:lumMod val="50000"/>
                  </a:schemeClr>
                </a:solidFill>
                <a:latin typeface="+mn-ea"/>
              </a:rPr>
              <a:t>結果が初めて</a:t>
            </a:r>
            <a:r>
              <a:rPr lang="en-US" altLang="ja-JP" sz="2600" dirty="0">
                <a:solidFill>
                  <a:schemeClr val="accent2">
                    <a:lumMod val="50000"/>
                  </a:schemeClr>
                </a:solidFill>
                <a:latin typeface="+mn-ea"/>
              </a:rPr>
              <a:t>6</a:t>
            </a:r>
            <a:r>
              <a:rPr lang="ja-JP" altLang="en-US" sz="2600" dirty="0">
                <a:solidFill>
                  <a:schemeClr val="accent2">
                    <a:lumMod val="50000"/>
                  </a:schemeClr>
                </a:solidFill>
                <a:latin typeface="+mn-ea"/>
              </a:rPr>
              <a:t>になりました。</a:t>
            </a:r>
          </a:p>
          <a:p>
            <a:pPr marL="0" indent="0">
              <a:buNone/>
            </a:pPr>
            <a:r>
              <a:rPr lang="ja-JP" altLang="en-US" sz="2600" dirty="0" smtClean="0">
                <a:solidFill>
                  <a:schemeClr val="accent2">
                    <a:lumMod val="50000"/>
                  </a:schemeClr>
                </a:solidFill>
                <a:latin typeface="+mn-ea"/>
              </a:rPr>
              <a:t>　その後はすべての</a:t>
            </a:r>
            <a:r>
              <a:rPr lang="ja-JP" altLang="en-US" sz="2600" dirty="0">
                <a:solidFill>
                  <a:schemeClr val="accent2">
                    <a:lumMod val="50000"/>
                  </a:schemeClr>
                </a:solidFill>
                <a:latin typeface="+mn-ea"/>
              </a:rPr>
              <a:t>地点で</a:t>
            </a:r>
            <a:r>
              <a:rPr lang="en-US" altLang="ja-JP" sz="2600" dirty="0">
                <a:solidFill>
                  <a:schemeClr val="accent2">
                    <a:lumMod val="50000"/>
                  </a:schemeClr>
                </a:solidFill>
                <a:latin typeface="+mn-ea"/>
              </a:rPr>
              <a:t>8</a:t>
            </a:r>
            <a:r>
              <a:rPr lang="ja-JP" altLang="en-US" sz="2600" dirty="0">
                <a:solidFill>
                  <a:schemeClr val="accent2">
                    <a:lumMod val="50000"/>
                  </a:schemeClr>
                </a:solidFill>
                <a:latin typeface="+mn-ea"/>
              </a:rPr>
              <a:t>を超えることはあまり</a:t>
            </a:r>
            <a:r>
              <a:rPr lang="ja-JP" altLang="en-US" sz="2600" dirty="0" smtClean="0">
                <a:solidFill>
                  <a:schemeClr val="accent2">
                    <a:lumMod val="50000"/>
                  </a:schemeClr>
                </a:solidFill>
                <a:latin typeface="+mn-ea"/>
              </a:rPr>
              <a:t>なくなり水質</a:t>
            </a:r>
            <a:r>
              <a:rPr lang="ja-JP" altLang="en-US" sz="2600" dirty="0">
                <a:solidFill>
                  <a:schemeClr val="accent2">
                    <a:lumMod val="50000"/>
                  </a:schemeClr>
                </a:solidFill>
                <a:latin typeface="+mn-ea"/>
              </a:rPr>
              <a:t>が改善され、水の透明度が高くなったと感じます。</a:t>
            </a:r>
          </a:p>
          <a:p>
            <a:pPr marL="0" indent="0">
              <a:buNone/>
            </a:pPr>
            <a:r>
              <a:rPr lang="ja-JP" altLang="en-US" sz="2600" dirty="0" smtClean="0">
                <a:solidFill>
                  <a:schemeClr val="accent2">
                    <a:lumMod val="50000"/>
                  </a:schemeClr>
                </a:solidFill>
                <a:latin typeface="+mn-ea"/>
              </a:rPr>
              <a:t>　</a:t>
            </a:r>
            <a:r>
              <a:rPr lang="ja-JP" altLang="en-US" sz="2600" dirty="0" smtClean="0">
                <a:solidFill>
                  <a:schemeClr val="accent2">
                    <a:lumMod val="50000"/>
                  </a:schemeClr>
                </a:solidFill>
                <a:latin typeface="+mn-ea"/>
              </a:rPr>
              <a:t>八尾第</a:t>
            </a:r>
            <a:r>
              <a:rPr lang="en-US" altLang="ja-JP" sz="2600" dirty="0" smtClean="0">
                <a:solidFill>
                  <a:schemeClr val="accent2">
                    <a:lumMod val="50000"/>
                  </a:schemeClr>
                </a:solidFill>
                <a:latin typeface="+mn-ea"/>
              </a:rPr>
              <a:t>220</a:t>
            </a:r>
            <a:r>
              <a:rPr lang="ja-JP" altLang="en-US" sz="2600" dirty="0">
                <a:solidFill>
                  <a:schemeClr val="accent2">
                    <a:lumMod val="50000"/>
                  </a:schemeClr>
                </a:solidFill>
                <a:latin typeface="+mn-ea"/>
              </a:rPr>
              <a:t>号水路は長瀬川から引き込まれた小水路ですが、昨年からカワニナを見かけるように</a:t>
            </a:r>
            <a:r>
              <a:rPr lang="ja-JP" altLang="en-US" sz="2600" dirty="0" smtClean="0">
                <a:solidFill>
                  <a:schemeClr val="accent2">
                    <a:lumMod val="50000"/>
                  </a:schemeClr>
                </a:solidFill>
                <a:latin typeface="+mn-ea"/>
              </a:rPr>
              <a:t>なり、さらなる</a:t>
            </a:r>
            <a:r>
              <a:rPr lang="ja-JP" altLang="en-US" sz="2600" dirty="0">
                <a:solidFill>
                  <a:schemeClr val="accent2">
                    <a:lumMod val="50000"/>
                  </a:schemeClr>
                </a:solidFill>
                <a:latin typeface="+mn-ea"/>
              </a:rPr>
              <a:t>水質改善と水路の環境の変化を感じています</a:t>
            </a:r>
            <a:r>
              <a:rPr lang="ja-JP" altLang="en-US" sz="2600" dirty="0" smtClean="0">
                <a:solidFill>
                  <a:schemeClr val="accent2">
                    <a:lumMod val="50000"/>
                  </a:schemeClr>
                </a:solidFill>
                <a:latin typeface="+mn-ea"/>
              </a:rPr>
              <a:t>。</a:t>
            </a:r>
            <a:r>
              <a:rPr lang="en-US" altLang="ja-JP" sz="2600" dirty="0" smtClean="0">
                <a:solidFill>
                  <a:schemeClr val="accent2">
                    <a:lumMod val="50000"/>
                  </a:schemeClr>
                </a:solidFill>
                <a:latin typeface="+mn-ea"/>
              </a:rPr>
              <a:t>(</a:t>
            </a:r>
            <a:r>
              <a:rPr lang="ja-JP" altLang="en-US" sz="2600" dirty="0" smtClean="0">
                <a:solidFill>
                  <a:schemeClr val="accent2">
                    <a:lumMod val="50000"/>
                  </a:schemeClr>
                </a:solidFill>
                <a:latin typeface="+mn-ea"/>
              </a:rPr>
              <a:t>アクアフレンズより</a:t>
            </a:r>
            <a:r>
              <a:rPr lang="en-US" altLang="ja-JP" sz="2600" dirty="0" smtClean="0">
                <a:solidFill>
                  <a:schemeClr val="accent2">
                    <a:lumMod val="50000"/>
                  </a:schemeClr>
                </a:solidFill>
                <a:latin typeface="+mn-ea"/>
              </a:rPr>
              <a:t>)</a:t>
            </a:r>
          </a:p>
        </p:txBody>
      </p:sp>
      <p:sp>
        <p:nvSpPr>
          <p:cNvPr id="21" name="テキスト ボックス 20"/>
          <p:cNvSpPr txBox="1"/>
          <p:nvPr/>
        </p:nvSpPr>
        <p:spPr>
          <a:xfrm>
            <a:off x="1171345" y="6111891"/>
            <a:ext cx="4164223" cy="253916"/>
          </a:xfrm>
          <a:prstGeom prst="rect">
            <a:avLst/>
          </a:prstGeom>
          <a:noFill/>
        </p:spPr>
        <p:txBody>
          <a:bodyPr wrap="square" rtlCol="0">
            <a:spAutoFit/>
          </a:bodyPr>
          <a:lstStyle/>
          <a:p>
            <a:pPr algn="r"/>
            <a:r>
              <a:rPr lang="ja-JP" altLang="en-US" sz="1050" dirty="0">
                <a:solidFill>
                  <a:schemeClr val="accent2">
                    <a:lumMod val="50000"/>
                  </a:schemeClr>
                </a:solidFill>
                <a:latin typeface="メイリオ" panose="020B0604030504040204" pitchFamily="50" charset="-128"/>
              </a:rPr>
              <a:t>国土地理院　地理院地図を加工して作成</a:t>
            </a:r>
            <a:endParaRPr lang="en-US" altLang="ja-JP" sz="1050" dirty="0">
              <a:solidFill>
                <a:schemeClr val="accent2">
                  <a:lumMod val="50000"/>
                </a:schemeClr>
              </a:solidFill>
              <a:latin typeface="メイリオ" panose="020B0604030504040204" pitchFamily="50" charset="-128"/>
            </a:endParaRPr>
          </a:p>
        </p:txBody>
      </p:sp>
    </p:spTree>
    <p:extLst>
      <p:ext uri="{BB962C8B-B14F-4D97-AF65-F5344CB8AC3E}">
        <p14:creationId xmlns:p14="http://schemas.microsoft.com/office/powerpoint/2010/main" val="2637146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521593" y="69105"/>
            <a:ext cx="7475995" cy="480501"/>
          </a:xfrm>
          <a:prstGeom prst="rect">
            <a:avLst/>
          </a:prstGeom>
          <a:solidFill>
            <a:schemeClr val="tx2">
              <a:alpha val="60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kumimoji="1" sz="8400" kern="1200" cap="all" spc="800" baseline="0">
                <a:solidFill>
                  <a:schemeClr val="tx2"/>
                </a:solidFill>
                <a:latin typeface="+mj-lt"/>
                <a:ea typeface="+mj-ea"/>
                <a:cs typeface="+mj-cs"/>
              </a:defRPr>
            </a:lvl1pPr>
          </a:lstStyle>
          <a:p>
            <a:r>
              <a:rPr lang="ja-JP" altLang="en-US" sz="2800" b="1" dirty="0" smtClean="0">
                <a:solidFill>
                  <a:srgbClr val="002060"/>
                </a:solidFill>
                <a:latin typeface="+mj-ea"/>
              </a:rPr>
              <a:t>水質調査キット・</a:t>
            </a:r>
            <a:r>
              <a:rPr lang="en-US" altLang="ja-JP" sz="2800" b="1" dirty="0" smtClean="0">
                <a:solidFill>
                  <a:srgbClr val="002060"/>
                </a:solidFill>
                <a:latin typeface="+mj-ea"/>
              </a:rPr>
              <a:t>COD</a:t>
            </a:r>
            <a:r>
              <a:rPr lang="ja-JP" altLang="en-US" sz="2800" b="1" dirty="0" smtClean="0">
                <a:solidFill>
                  <a:srgbClr val="002060"/>
                </a:solidFill>
                <a:latin typeface="+mj-ea"/>
              </a:rPr>
              <a:t>値について</a:t>
            </a:r>
            <a:endParaRPr lang="ja-JP" altLang="en-US" sz="2800" b="1" dirty="0">
              <a:solidFill>
                <a:srgbClr val="002060"/>
              </a:solidFill>
              <a:latin typeface="+mj-ea"/>
            </a:endParaRPr>
          </a:p>
        </p:txBody>
      </p:sp>
      <p:sp>
        <p:nvSpPr>
          <p:cNvPr id="5" name="コンテンツ プレースホルダー 2"/>
          <p:cNvSpPr txBox="1">
            <a:spLocks/>
          </p:cNvSpPr>
          <p:nvPr/>
        </p:nvSpPr>
        <p:spPr>
          <a:xfrm>
            <a:off x="521594" y="604538"/>
            <a:ext cx="11353800" cy="772283"/>
          </a:xfrm>
          <a:prstGeom prst="rect">
            <a:avLst/>
          </a:prstGeom>
          <a:solidFill>
            <a:schemeClr val="tx2">
              <a:alpha val="60000"/>
            </a:schemeClr>
          </a:solidFill>
        </p:spPr>
        <p:txBody>
          <a:bodyPr vert="horz" lIns="91440" tIns="45720" rIns="91440" bIns="45720" rtlCol="0">
            <a:normAutofit/>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kumimoji="1" sz="2000" b="1" i="0" kern="1200" cap="all" spc="400" baseline="0">
                <a:solidFill>
                  <a:schemeClr val="accent1"/>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kumimoji="1" sz="1600" kern="1200" baseline="0">
                <a:solidFill>
                  <a:schemeClr val="tx1">
                    <a:tint val="7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kumimoji="1" sz="1600" kern="1200" baseline="0">
                <a:solidFill>
                  <a:schemeClr val="tx1">
                    <a:tint val="75000"/>
                  </a:schemeClr>
                </a:solidFill>
                <a:latin typeface="+mn-lt"/>
                <a:ea typeface="+mn-ea"/>
                <a:cs typeface="+mn-cs"/>
              </a:defRPr>
            </a:lvl9pPr>
          </a:lstStyle>
          <a:p>
            <a:r>
              <a:rPr lang="ja-JP" altLang="en-US" sz="1800" b="0" dirty="0" smtClean="0"/>
              <a:t>✓</a:t>
            </a:r>
            <a:r>
              <a:rPr lang="ja-JP" altLang="en-US" sz="1800" b="0" dirty="0" smtClean="0">
                <a:solidFill>
                  <a:srgbClr val="002060"/>
                </a:solidFill>
              </a:rPr>
              <a:t>調査した</a:t>
            </a:r>
            <a:r>
              <a:rPr lang="ja-JP" altLang="en-US" sz="1800" b="0" dirty="0">
                <a:solidFill>
                  <a:srgbClr val="002060"/>
                </a:solidFill>
              </a:rPr>
              <a:t>結果</a:t>
            </a:r>
            <a:r>
              <a:rPr lang="ja-JP" altLang="en-US" sz="1800" b="0" dirty="0" smtClean="0">
                <a:solidFill>
                  <a:srgbClr val="002060"/>
                </a:solidFill>
              </a:rPr>
              <a:t>を比べて、身近な水環境の状態を知り、評価する事ができます。</a:t>
            </a:r>
            <a:endParaRPr lang="en-US" altLang="ja-JP" sz="1800" b="0" dirty="0" smtClean="0">
              <a:solidFill>
                <a:srgbClr val="002060"/>
              </a:solidFill>
            </a:endParaRPr>
          </a:p>
          <a:p>
            <a:r>
              <a:rPr lang="ja-JP" altLang="en-US" sz="1800" b="0" dirty="0" smtClean="0">
                <a:solidFill>
                  <a:schemeClr val="accent3"/>
                </a:solidFill>
              </a:rPr>
              <a:t>✓</a:t>
            </a:r>
            <a:r>
              <a:rPr lang="ja-JP" altLang="en-US" sz="1800" b="0" dirty="0" smtClean="0">
                <a:solidFill>
                  <a:srgbClr val="002060"/>
                </a:solidFill>
              </a:rPr>
              <a:t>毎年同じ方法なので、去年との違いを知ることができます。</a:t>
            </a:r>
            <a:endParaRPr lang="en-US" altLang="ja-JP" sz="1800" b="0" dirty="0" smtClean="0">
              <a:solidFill>
                <a:srgbClr val="002060"/>
              </a:solidFill>
            </a:endParaRPr>
          </a:p>
        </p:txBody>
      </p:sp>
      <p:sp>
        <p:nvSpPr>
          <p:cNvPr id="7" name="コンテンツ プレースホルダー 2"/>
          <p:cNvSpPr txBox="1">
            <a:spLocks/>
          </p:cNvSpPr>
          <p:nvPr/>
        </p:nvSpPr>
        <p:spPr>
          <a:xfrm>
            <a:off x="521594" y="5523835"/>
            <a:ext cx="11353800" cy="700017"/>
          </a:xfrm>
          <a:prstGeom prst="rect">
            <a:avLst/>
          </a:prstGeom>
          <a:solidFill>
            <a:schemeClr val="tx2">
              <a:alpha val="60000"/>
            </a:schemeClr>
          </a:solidFill>
          <a:ln>
            <a:solidFill>
              <a:schemeClr val="accent1"/>
            </a:solidFill>
          </a:ln>
        </p:spPr>
        <p:txBody>
          <a:bodyPr vert="horz" lIns="91440" tIns="45720" rIns="91440" bIns="45720" rtlCol="0">
            <a:noAutofit/>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kumimoji="1" sz="2000" b="1" i="0" kern="1200" cap="all" spc="400" baseline="0">
                <a:solidFill>
                  <a:schemeClr val="accent1"/>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kumimoji="1" sz="1600" kern="1200" baseline="0">
                <a:solidFill>
                  <a:schemeClr val="tx1">
                    <a:tint val="7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kumimoji="1" sz="1600" kern="1200" baseline="0">
                <a:solidFill>
                  <a:schemeClr val="tx1">
                    <a:tint val="75000"/>
                  </a:schemeClr>
                </a:solidFill>
                <a:latin typeface="+mn-lt"/>
                <a:ea typeface="+mn-ea"/>
                <a:cs typeface="+mn-cs"/>
              </a:defRPr>
            </a:lvl9pPr>
          </a:lstStyle>
          <a:p>
            <a:r>
              <a:rPr lang="ja-JP" altLang="en-US" sz="1800" dirty="0" smtClean="0">
                <a:solidFill>
                  <a:schemeClr val="accent3"/>
                </a:solidFill>
              </a:rPr>
              <a:t>◎</a:t>
            </a:r>
            <a:r>
              <a:rPr lang="ja-JP" altLang="en-US" sz="1800" dirty="0" smtClean="0">
                <a:solidFill>
                  <a:srgbClr val="002060"/>
                </a:solidFill>
              </a:rPr>
              <a:t>科学的な調査以外にも、においやごみ、生物や植物から水環境を知る事もできます。</a:t>
            </a:r>
            <a:endParaRPr lang="en-US" altLang="ja-JP" sz="1800" dirty="0" smtClean="0">
              <a:solidFill>
                <a:srgbClr val="002060"/>
              </a:solidFill>
            </a:endParaRPr>
          </a:p>
          <a:p>
            <a:r>
              <a:rPr lang="ja-JP" altLang="en-US" sz="1800" dirty="0" smtClean="0">
                <a:solidFill>
                  <a:srgbClr val="002060"/>
                </a:solidFill>
              </a:rPr>
              <a:t>　汚れている</a:t>
            </a:r>
            <a:r>
              <a:rPr lang="ja-JP" altLang="en-US" sz="1800" dirty="0">
                <a:solidFill>
                  <a:srgbClr val="002060"/>
                </a:solidFill>
              </a:rPr>
              <a:t>水辺</a:t>
            </a:r>
            <a:r>
              <a:rPr lang="ja-JP" altLang="en-US" sz="1800" dirty="0" smtClean="0">
                <a:solidFill>
                  <a:srgbClr val="002060"/>
                </a:solidFill>
              </a:rPr>
              <a:t>は原因を知って、地域の方と対策をする必要があります。</a:t>
            </a:r>
            <a:endParaRPr lang="en-US" altLang="ja-JP" sz="1800" dirty="0" smtClean="0">
              <a:solidFill>
                <a:srgbClr val="002060"/>
              </a:solidFill>
            </a:endParaRPr>
          </a:p>
        </p:txBody>
      </p:sp>
      <p:sp>
        <p:nvSpPr>
          <p:cNvPr id="8" name="コンテンツ プレースホルダー 2"/>
          <p:cNvSpPr txBox="1">
            <a:spLocks/>
          </p:cNvSpPr>
          <p:nvPr/>
        </p:nvSpPr>
        <p:spPr>
          <a:xfrm>
            <a:off x="521594" y="1404072"/>
            <a:ext cx="11353800" cy="3994420"/>
          </a:xfrm>
          <a:prstGeom prst="rect">
            <a:avLst/>
          </a:prstGeom>
          <a:solidFill>
            <a:schemeClr val="tx2">
              <a:alpha val="60000"/>
            </a:schemeClr>
          </a:solidFill>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kumimoji="1" sz="2000" b="1" i="0" kern="1200" cap="all" spc="400" baseline="0">
                <a:solidFill>
                  <a:schemeClr val="accent1"/>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kumimoji="1" sz="1600" kern="1200" baseline="0">
                <a:solidFill>
                  <a:schemeClr val="tx1">
                    <a:tint val="7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kumimoji="1" sz="1600" kern="1200" baseline="0">
                <a:solidFill>
                  <a:schemeClr val="tx1">
                    <a:tint val="75000"/>
                  </a:schemeClr>
                </a:solidFill>
                <a:latin typeface="+mn-lt"/>
                <a:ea typeface="+mn-ea"/>
                <a:cs typeface="+mn-cs"/>
              </a:defRPr>
            </a:lvl9pPr>
          </a:lstStyle>
          <a:p>
            <a:r>
              <a:rPr lang="ja-JP" altLang="en-US" sz="1800" b="0" dirty="0" smtClean="0">
                <a:solidFill>
                  <a:srgbClr val="002060"/>
                </a:solidFill>
                <a:latin typeface="+mn-ea"/>
              </a:rPr>
              <a:t>調査キットはパックテスト</a:t>
            </a:r>
            <a:r>
              <a:rPr lang="en-US" altLang="ja-JP" sz="1800" b="0" dirty="0" smtClean="0">
                <a:solidFill>
                  <a:srgbClr val="002060"/>
                </a:solidFill>
                <a:latin typeface="+mn-ea"/>
              </a:rPr>
              <a:t>COD</a:t>
            </a:r>
            <a:r>
              <a:rPr lang="ja-JP" altLang="en-US" sz="1800" b="0" dirty="0" smtClean="0">
                <a:solidFill>
                  <a:srgbClr val="002060"/>
                </a:solidFill>
                <a:latin typeface="+mn-ea"/>
              </a:rPr>
              <a:t>を使います。</a:t>
            </a:r>
            <a:endParaRPr lang="en-US" altLang="ja-JP" sz="1800" b="0" dirty="0" smtClean="0">
              <a:solidFill>
                <a:srgbClr val="002060"/>
              </a:solidFill>
              <a:latin typeface="+mn-ea"/>
            </a:endParaRPr>
          </a:p>
          <a:p>
            <a:r>
              <a:rPr lang="ja-JP" altLang="en-US" sz="1800" b="0" dirty="0" smtClean="0">
                <a:solidFill>
                  <a:srgbClr val="002060"/>
                </a:solidFill>
                <a:latin typeface="+mn-ea"/>
              </a:rPr>
              <a:t>水をパックテストの中に入れると、</a:t>
            </a:r>
            <a:endParaRPr lang="en-US" altLang="ja-JP" sz="1800" b="0" dirty="0" smtClean="0">
              <a:solidFill>
                <a:srgbClr val="002060"/>
              </a:solidFill>
              <a:latin typeface="+mn-ea"/>
            </a:endParaRPr>
          </a:p>
          <a:p>
            <a:r>
              <a:rPr lang="ja-JP" altLang="en-US" sz="1800" b="0" dirty="0" smtClean="0">
                <a:solidFill>
                  <a:srgbClr val="002060"/>
                </a:solidFill>
                <a:latin typeface="+mn-ea"/>
              </a:rPr>
              <a:t>水の色が変化します。</a:t>
            </a:r>
            <a:endParaRPr lang="en-US" altLang="ja-JP" sz="1800" b="0" dirty="0" smtClean="0">
              <a:solidFill>
                <a:srgbClr val="002060"/>
              </a:solidFill>
              <a:latin typeface="+mn-ea"/>
            </a:endParaRPr>
          </a:p>
          <a:p>
            <a:endParaRPr lang="en-US" altLang="ja-JP" sz="1800" b="0" dirty="0" smtClean="0">
              <a:solidFill>
                <a:srgbClr val="002060"/>
              </a:solidFill>
              <a:latin typeface="+mn-ea"/>
            </a:endParaRPr>
          </a:p>
          <a:p>
            <a:r>
              <a:rPr lang="ja-JP" altLang="en-US" sz="1800" b="0" dirty="0" smtClean="0">
                <a:solidFill>
                  <a:srgbClr val="002060"/>
                </a:solidFill>
                <a:latin typeface="+mn-ea"/>
              </a:rPr>
              <a:t>見本の色と比べて近い色から数値を判断します。</a:t>
            </a:r>
            <a:endParaRPr lang="en-US" altLang="ja-JP" sz="1800" b="0" dirty="0" smtClean="0">
              <a:solidFill>
                <a:srgbClr val="002060"/>
              </a:solidFill>
              <a:latin typeface="+mn-ea"/>
            </a:endParaRPr>
          </a:p>
          <a:p>
            <a:r>
              <a:rPr lang="ja-JP" altLang="en-US" sz="1800" b="0" dirty="0">
                <a:solidFill>
                  <a:srgbClr val="002060"/>
                </a:solidFill>
                <a:latin typeface="+mn-ea"/>
              </a:rPr>
              <a:t>一般的</a:t>
            </a:r>
            <a:r>
              <a:rPr lang="ja-JP" altLang="en-US" sz="1800" b="0" dirty="0" smtClean="0">
                <a:solidFill>
                  <a:srgbClr val="002060"/>
                </a:solidFill>
                <a:latin typeface="+mn-ea"/>
              </a:rPr>
              <a:t>な河川水の</a:t>
            </a:r>
            <a:r>
              <a:rPr lang="en-US" altLang="ja-JP" sz="1800" b="0" dirty="0" smtClean="0">
                <a:solidFill>
                  <a:srgbClr val="002060"/>
                </a:solidFill>
                <a:latin typeface="+mn-ea"/>
              </a:rPr>
              <a:t>COD</a:t>
            </a:r>
            <a:r>
              <a:rPr lang="ja-JP" altLang="en-US" sz="1800" b="0" dirty="0" smtClean="0">
                <a:solidFill>
                  <a:srgbClr val="002060"/>
                </a:solidFill>
                <a:latin typeface="+mn-ea"/>
              </a:rPr>
              <a:t>値は</a:t>
            </a:r>
            <a:endParaRPr lang="en-US" altLang="ja-JP" sz="1800" b="0" dirty="0" smtClean="0">
              <a:solidFill>
                <a:srgbClr val="002060"/>
              </a:solidFill>
              <a:latin typeface="+mn-ea"/>
            </a:endParaRPr>
          </a:p>
          <a:p>
            <a:r>
              <a:rPr lang="ja-JP" altLang="en-US" sz="1800" b="0" dirty="0" smtClean="0">
                <a:solidFill>
                  <a:srgbClr val="002060"/>
                </a:solidFill>
                <a:latin typeface="+mn-ea"/>
              </a:rPr>
              <a:t>きれいな水で</a:t>
            </a:r>
            <a:r>
              <a:rPr lang="en-US" altLang="ja-JP" sz="1800" b="0" dirty="0" smtClean="0">
                <a:solidFill>
                  <a:srgbClr val="002060"/>
                </a:solidFill>
                <a:latin typeface="+mn-ea"/>
              </a:rPr>
              <a:t>1</a:t>
            </a:r>
            <a:r>
              <a:rPr lang="ja-JP" altLang="en-US" sz="1800" b="0" dirty="0" smtClean="0">
                <a:solidFill>
                  <a:srgbClr val="002060"/>
                </a:solidFill>
                <a:latin typeface="+mn-ea"/>
              </a:rPr>
              <a:t>～</a:t>
            </a:r>
            <a:r>
              <a:rPr lang="en-US" altLang="ja-JP" sz="1800" b="0" dirty="0" smtClean="0">
                <a:solidFill>
                  <a:srgbClr val="002060"/>
                </a:solidFill>
                <a:latin typeface="+mn-ea"/>
              </a:rPr>
              <a:t>2</a:t>
            </a:r>
            <a:r>
              <a:rPr lang="ja-JP" altLang="en-US" sz="1800" b="0" dirty="0" smtClean="0">
                <a:solidFill>
                  <a:srgbClr val="002060"/>
                </a:solidFill>
                <a:latin typeface="+mn-ea"/>
              </a:rPr>
              <a:t>㎎</a:t>
            </a:r>
            <a:r>
              <a:rPr lang="en-US" altLang="ja-JP" sz="1800" b="0" dirty="0" smtClean="0">
                <a:solidFill>
                  <a:srgbClr val="002060"/>
                </a:solidFill>
                <a:latin typeface="+mn-ea"/>
              </a:rPr>
              <a:t>/L</a:t>
            </a:r>
            <a:r>
              <a:rPr lang="ja-JP" altLang="en-US" sz="1800" b="0" dirty="0" smtClean="0">
                <a:solidFill>
                  <a:srgbClr val="002060"/>
                </a:solidFill>
                <a:latin typeface="+mn-ea"/>
              </a:rPr>
              <a:t>程度です。</a:t>
            </a:r>
            <a:endParaRPr lang="en-US" altLang="ja-JP" sz="1800" b="0" dirty="0" smtClean="0">
              <a:solidFill>
                <a:srgbClr val="002060"/>
              </a:solidFill>
              <a:latin typeface="+mn-ea"/>
            </a:endParaRPr>
          </a:p>
          <a:p>
            <a:r>
              <a:rPr lang="ja-JP" altLang="en-US" sz="1800" b="0" u="sng" dirty="0">
                <a:solidFill>
                  <a:srgbClr val="002060"/>
                </a:solidFill>
                <a:latin typeface="+mn-ea"/>
              </a:rPr>
              <a:t>水</a:t>
            </a:r>
            <a:r>
              <a:rPr lang="ja-JP" altLang="en-US" sz="1800" b="0" u="sng" dirty="0" smtClean="0">
                <a:solidFill>
                  <a:srgbClr val="002060"/>
                </a:solidFill>
                <a:latin typeface="+mn-ea"/>
              </a:rPr>
              <a:t>が</a:t>
            </a:r>
            <a:r>
              <a:rPr lang="ja-JP" altLang="en-US" sz="1800" b="0" u="sng" dirty="0">
                <a:solidFill>
                  <a:srgbClr val="002060"/>
                </a:solidFill>
                <a:latin typeface="+mn-ea"/>
              </a:rPr>
              <a:t>汚</a:t>
            </a:r>
            <a:r>
              <a:rPr lang="ja-JP" altLang="en-US" sz="1800" b="0" u="sng" dirty="0" smtClean="0">
                <a:solidFill>
                  <a:srgbClr val="002060"/>
                </a:solidFill>
                <a:latin typeface="+mn-ea"/>
              </a:rPr>
              <a:t>れるにつれて数値が大きく</a:t>
            </a:r>
            <a:r>
              <a:rPr lang="ja-JP" altLang="en-US" sz="1800" b="0" dirty="0" smtClean="0">
                <a:solidFill>
                  <a:srgbClr val="002060"/>
                </a:solidFill>
                <a:latin typeface="+mn-ea"/>
              </a:rPr>
              <a:t>なります。</a:t>
            </a:r>
            <a:endParaRPr lang="en-US" altLang="ja-JP" sz="1800" b="0" dirty="0" smtClean="0">
              <a:solidFill>
                <a:srgbClr val="002060"/>
              </a:solidFill>
              <a:latin typeface="+mn-ea"/>
            </a:endParaRPr>
          </a:p>
          <a:p>
            <a:r>
              <a:rPr lang="ja-JP" altLang="en-US" sz="1800" b="0" dirty="0">
                <a:solidFill>
                  <a:srgbClr val="002060"/>
                </a:solidFill>
                <a:latin typeface="+mn-ea"/>
              </a:rPr>
              <a:t>「身近な水環境の全国一斉調査」</a:t>
            </a:r>
            <a:r>
              <a:rPr lang="ja-JP" altLang="en-US" sz="1800" b="0" dirty="0" smtClean="0">
                <a:solidFill>
                  <a:srgbClr val="002060"/>
                </a:solidFill>
                <a:latin typeface="+mn-ea"/>
              </a:rPr>
              <a:t>のときには、</a:t>
            </a:r>
            <a:endParaRPr lang="en-US" altLang="ja-JP" sz="1800" b="0" dirty="0" smtClean="0">
              <a:solidFill>
                <a:srgbClr val="002060"/>
              </a:solidFill>
              <a:latin typeface="+mn-ea"/>
            </a:endParaRPr>
          </a:p>
          <a:p>
            <a:r>
              <a:rPr lang="en-US" altLang="ja-JP" sz="1800" b="0" dirty="0" smtClean="0">
                <a:solidFill>
                  <a:srgbClr val="002060"/>
                </a:solidFill>
                <a:latin typeface="+mn-ea"/>
              </a:rPr>
              <a:t>3</a:t>
            </a:r>
            <a:r>
              <a:rPr lang="ja-JP" altLang="en-US" sz="1800" b="0" dirty="0" smtClean="0">
                <a:solidFill>
                  <a:srgbClr val="002060"/>
                </a:solidFill>
                <a:latin typeface="+mn-ea"/>
              </a:rPr>
              <a:t>回測定し、精度を高めます。</a:t>
            </a:r>
            <a:endParaRPr lang="en-US" altLang="ja-JP" sz="1800" b="0" dirty="0">
              <a:solidFill>
                <a:srgbClr val="002060"/>
              </a:solidFill>
              <a:latin typeface="+mn-ea"/>
            </a:endParaRPr>
          </a:p>
          <a:p>
            <a:endParaRPr lang="en-US" altLang="ja-JP" sz="1800" b="0" dirty="0" smtClean="0">
              <a:solidFill>
                <a:srgbClr val="002060"/>
              </a:solidFill>
              <a:latin typeface="+mn-ea"/>
            </a:endParaRPr>
          </a:p>
          <a:p>
            <a:r>
              <a:rPr lang="ja-JP" altLang="en-US" sz="1800" b="0" dirty="0">
                <a:solidFill>
                  <a:srgbClr val="FFC000"/>
                </a:solidFill>
                <a:latin typeface="+mn-ea"/>
              </a:rPr>
              <a:t>✓</a:t>
            </a:r>
            <a:r>
              <a:rPr lang="ja-JP" altLang="en-US" sz="1800" b="0" dirty="0">
                <a:solidFill>
                  <a:srgbClr val="002060"/>
                </a:solidFill>
                <a:latin typeface="+mn-ea"/>
              </a:rPr>
              <a:t>安全に気を付けて調査を行っています</a:t>
            </a:r>
            <a:r>
              <a:rPr lang="ja-JP" altLang="en-US" sz="1800" b="0" dirty="0" smtClean="0">
                <a:solidFill>
                  <a:srgbClr val="002060"/>
                </a:solidFill>
                <a:latin typeface="+mn-ea"/>
              </a:rPr>
              <a:t>。</a:t>
            </a:r>
            <a:endParaRPr lang="en-US" altLang="ja-JP" sz="1800" b="0" dirty="0">
              <a:solidFill>
                <a:srgbClr val="002060"/>
              </a:solidFill>
              <a:latin typeface="+mn-ea"/>
            </a:endParaRPr>
          </a:p>
        </p:txBody>
      </p:sp>
      <p:sp>
        <p:nvSpPr>
          <p:cNvPr id="12" name="タイトル 1"/>
          <p:cNvSpPr txBox="1">
            <a:spLocks/>
          </p:cNvSpPr>
          <p:nvPr/>
        </p:nvSpPr>
        <p:spPr>
          <a:xfrm>
            <a:off x="7353837" y="6323930"/>
            <a:ext cx="4521557" cy="480501"/>
          </a:xfrm>
          <a:prstGeom prst="rect">
            <a:avLst/>
          </a:prstGeom>
          <a:solidFill>
            <a:schemeClr val="tx2">
              <a:alpha val="60000"/>
            </a:schemeClr>
          </a:solidFill>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kumimoji="1" sz="8400" kern="1200" cap="all" spc="800" baseline="0">
                <a:solidFill>
                  <a:schemeClr val="tx2"/>
                </a:solidFill>
                <a:latin typeface="+mj-lt"/>
                <a:ea typeface="+mj-ea"/>
                <a:cs typeface="+mj-cs"/>
              </a:defRPr>
            </a:lvl1pPr>
          </a:lstStyle>
          <a:p>
            <a:pPr algn="ctr">
              <a:lnSpc>
                <a:spcPct val="50000"/>
              </a:lnSpc>
            </a:pPr>
            <a:r>
              <a:rPr lang="ja-JP" altLang="en-US" sz="1200" dirty="0" smtClean="0">
                <a:solidFill>
                  <a:srgbClr val="002060"/>
                </a:solidFill>
                <a:latin typeface="+mn-ea"/>
                <a:ea typeface="+mn-ea"/>
              </a:rPr>
              <a:t>「私の水辺」推進協議会中河内委員会</a:t>
            </a:r>
            <a:endParaRPr lang="ja-JP" altLang="en-US" sz="1200" dirty="0">
              <a:solidFill>
                <a:srgbClr val="002060"/>
              </a:solidFill>
              <a:latin typeface="+mn-ea"/>
              <a:ea typeface="+mn-ea"/>
            </a:endParaRPr>
          </a:p>
        </p:txBody>
      </p:sp>
      <p:pic>
        <p:nvPicPr>
          <p:cNvPr id="13" name="図 1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515910" y="2248719"/>
            <a:ext cx="2520000" cy="2730475"/>
          </a:xfrm>
          <a:prstGeom prst="rect">
            <a:avLst/>
          </a:prstGeom>
          <a:noFill/>
          <a:ln>
            <a:noFill/>
          </a:ln>
        </p:spPr>
      </p:pic>
      <p:pic>
        <p:nvPicPr>
          <p:cNvPr id="14" name="図 13"/>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15000"/>
                    </a14:imgEffect>
                    <a14:imgEffect>
                      <a14:brightnessContrast bright="20000" contrast="20000"/>
                    </a14:imgEffect>
                  </a14:imgLayer>
                </a14:imgProps>
              </a:ext>
              <a:ext uri="{28A0092B-C50C-407E-A947-70E740481C1C}">
                <a14:useLocalDpi xmlns:a14="http://schemas.microsoft.com/office/drawing/2010/main" val="0"/>
              </a:ext>
            </a:extLst>
          </a:blip>
          <a:srcRect l="1" t="87" r="6313" b="1"/>
          <a:stretch/>
        </p:blipFill>
        <p:spPr bwMode="auto">
          <a:xfrm>
            <a:off x="9195652" y="2203529"/>
            <a:ext cx="2520000" cy="2775665"/>
          </a:xfrm>
          <a:prstGeom prst="rect">
            <a:avLst/>
          </a:prstGeom>
          <a:noFill/>
          <a:ln>
            <a:noFill/>
          </a:ln>
        </p:spPr>
      </p:pic>
      <p:sp>
        <p:nvSpPr>
          <p:cNvPr id="15" name="テキスト ボックス 14"/>
          <p:cNvSpPr txBox="1"/>
          <p:nvPr/>
        </p:nvSpPr>
        <p:spPr>
          <a:xfrm>
            <a:off x="6515910" y="1969240"/>
            <a:ext cx="2519466" cy="279479"/>
          </a:xfrm>
          <a:prstGeom prst="rect">
            <a:avLst/>
          </a:prstGeom>
          <a:solidFill>
            <a:schemeClr val="tx1">
              <a:alpha val="60000"/>
            </a:schemeClr>
          </a:solidFill>
        </p:spPr>
        <p:txBody>
          <a:bodyPr wrap="square" rtlCol="0">
            <a:spAutoFit/>
          </a:bodyPr>
          <a:lstStyle/>
          <a:p>
            <a:pPr algn="ctr"/>
            <a:r>
              <a:rPr lang="ja-JP" altLang="en-US" sz="1200" dirty="0">
                <a:solidFill>
                  <a:schemeClr val="accent2">
                    <a:lumMod val="50000"/>
                  </a:schemeClr>
                </a:solidFill>
                <a:latin typeface="+mn-ea"/>
              </a:rPr>
              <a:t>調査キット</a:t>
            </a:r>
            <a:endParaRPr kumimoji="1" lang="ja-JP" altLang="en-US" sz="1200" dirty="0">
              <a:solidFill>
                <a:schemeClr val="accent2">
                  <a:lumMod val="50000"/>
                </a:schemeClr>
              </a:solidFill>
              <a:latin typeface="+mn-ea"/>
            </a:endParaRPr>
          </a:p>
        </p:txBody>
      </p:sp>
      <p:sp>
        <p:nvSpPr>
          <p:cNvPr id="17" name="テキスト ボックス 16"/>
          <p:cNvSpPr txBox="1"/>
          <p:nvPr/>
        </p:nvSpPr>
        <p:spPr>
          <a:xfrm>
            <a:off x="9195118" y="1969240"/>
            <a:ext cx="2520534" cy="279479"/>
          </a:xfrm>
          <a:prstGeom prst="rect">
            <a:avLst/>
          </a:prstGeom>
          <a:solidFill>
            <a:schemeClr val="tx1">
              <a:alpha val="60000"/>
            </a:schemeClr>
          </a:solidFill>
        </p:spPr>
        <p:txBody>
          <a:bodyPr wrap="square" rtlCol="0">
            <a:spAutoFit/>
          </a:bodyPr>
          <a:lstStyle/>
          <a:p>
            <a:pPr algn="ctr"/>
            <a:r>
              <a:rPr lang="ja-JP" altLang="ja-JP" sz="1200" dirty="0" smtClean="0">
                <a:latin typeface="+mn-ea"/>
              </a:rPr>
              <a:t>　</a:t>
            </a:r>
            <a:r>
              <a:rPr lang="ja-JP" altLang="en-US" sz="1200" dirty="0">
                <a:solidFill>
                  <a:schemeClr val="accent2">
                    <a:lumMod val="50000"/>
                  </a:schemeClr>
                </a:solidFill>
                <a:latin typeface="+mn-ea"/>
              </a:rPr>
              <a:t>玉串川</a:t>
            </a:r>
            <a:r>
              <a:rPr lang="en-US" altLang="ja-JP" sz="1200" dirty="0">
                <a:solidFill>
                  <a:schemeClr val="accent2">
                    <a:lumMod val="50000"/>
                  </a:schemeClr>
                </a:solidFill>
                <a:latin typeface="+mn-ea"/>
              </a:rPr>
              <a:t>COD</a:t>
            </a:r>
            <a:r>
              <a:rPr lang="ja-JP" altLang="en-US" sz="1200" dirty="0">
                <a:solidFill>
                  <a:schemeClr val="accent2">
                    <a:lumMod val="50000"/>
                  </a:schemeClr>
                </a:solidFill>
                <a:latin typeface="+mn-ea"/>
              </a:rPr>
              <a:t>結果</a:t>
            </a:r>
            <a:endParaRPr kumimoji="1" lang="ja-JP" altLang="en-US" sz="1200" dirty="0">
              <a:latin typeface="+mn-ea"/>
            </a:endParaRPr>
          </a:p>
        </p:txBody>
      </p:sp>
      <p:sp>
        <p:nvSpPr>
          <p:cNvPr id="19" name="テキスト ボックス 18"/>
          <p:cNvSpPr txBox="1"/>
          <p:nvPr/>
        </p:nvSpPr>
        <p:spPr>
          <a:xfrm>
            <a:off x="8199356" y="3757218"/>
            <a:ext cx="706343" cy="461665"/>
          </a:xfrm>
          <a:prstGeom prst="rect">
            <a:avLst/>
          </a:prstGeom>
          <a:solidFill>
            <a:schemeClr val="tx1">
              <a:alpha val="60000"/>
            </a:schemeClr>
          </a:solidFill>
        </p:spPr>
        <p:txBody>
          <a:bodyPr wrap="square" rtlCol="0">
            <a:spAutoFit/>
          </a:bodyPr>
          <a:lstStyle/>
          <a:p>
            <a:pPr algn="ctr"/>
            <a:r>
              <a:rPr lang="ja-JP" altLang="en-US" sz="1200" dirty="0" smtClean="0">
                <a:solidFill>
                  <a:schemeClr val="accent2">
                    <a:lumMod val="50000"/>
                  </a:schemeClr>
                </a:solidFill>
                <a:latin typeface="+mn-ea"/>
              </a:rPr>
              <a:t>パック</a:t>
            </a:r>
            <a:endParaRPr lang="en-US" altLang="ja-JP" sz="1200" dirty="0" smtClean="0">
              <a:solidFill>
                <a:schemeClr val="accent2">
                  <a:lumMod val="50000"/>
                </a:schemeClr>
              </a:solidFill>
              <a:latin typeface="+mn-ea"/>
            </a:endParaRPr>
          </a:p>
          <a:p>
            <a:pPr algn="ctr"/>
            <a:r>
              <a:rPr lang="ja-JP" altLang="en-US" sz="1200" dirty="0" smtClean="0">
                <a:solidFill>
                  <a:schemeClr val="accent2">
                    <a:lumMod val="50000"/>
                  </a:schemeClr>
                </a:solidFill>
                <a:latin typeface="+mn-ea"/>
              </a:rPr>
              <a:t>テスト</a:t>
            </a:r>
            <a:endParaRPr kumimoji="1" lang="ja-JP" altLang="en-US" sz="1200" dirty="0">
              <a:solidFill>
                <a:schemeClr val="accent2">
                  <a:lumMod val="50000"/>
                </a:schemeClr>
              </a:solidFill>
              <a:latin typeface="+mn-ea"/>
            </a:endParaRPr>
          </a:p>
        </p:txBody>
      </p:sp>
      <p:sp>
        <p:nvSpPr>
          <p:cNvPr id="20" name="テキスト ボックス 19"/>
          <p:cNvSpPr txBox="1"/>
          <p:nvPr/>
        </p:nvSpPr>
        <p:spPr>
          <a:xfrm>
            <a:off x="7008112" y="4274801"/>
            <a:ext cx="873028" cy="276999"/>
          </a:xfrm>
          <a:prstGeom prst="rect">
            <a:avLst/>
          </a:prstGeom>
          <a:solidFill>
            <a:schemeClr val="tx1">
              <a:alpha val="60000"/>
            </a:schemeClr>
          </a:solidFill>
        </p:spPr>
        <p:txBody>
          <a:bodyPr wrap="square" rtlCol="0">
            <a:spAutoFit/>
          </a:bodyPr>
          <a:lstStyle/>
          <a:p>
            <a:pPr algn="ctr"/>
            <a:r>
              <a:rPr lang="ja-JP" altLang="en-US" sz="1200" dirty="0" smtClean="0">
                <a:solidFill>
                  <a:schemeClr val="accent2">
                    <a:lumMod val="50000"/>
                  </a:schemeClr>
                </a:solidFill>
                <a:latin typeface="+mn-ea"/>
              </a:rPr>
              <a:t>スポイト</a:t>
            </a:r>
            <a:endParaRPr kumimoji="1" lang="ja-JP" altLang="en-US" sz="1200" dirty="0">
              <a:solidFill>
                <a:schemeClr val="accent2">
                  <a:lumMod val="50000"/>
                </a:schemeClr>
              </a:solidFill>
              <a:latin typeface="+mn-ea"/>
            </a:endParaRPr>
          </a:p>
        </p:txBody>
      </p:sp>
      <p:sp>
        <p:nvSpPr>
          <p:cNvPr id="21" name="テキスト ボックス 20"/>
          <p:cNvSpPr txBox="1"/>
          <p:nvPr/>
        </p:nvSpPr>
        <p:spPr>
          <a:xfrm>
            <a:off x="6547605" y="3489140"/>
            <a:ext cx="865326" cy="461665"/>
          </a:xfrm>
          <a:prstGeom prst="rect">
            <a:avLst/>
          </a:prstGeom>
          <a:solidFill>
            <a:schemeClr val="tx1">
              <a:alpha val="60000"/>
            </a:schemeClr>
          </a:solidFill>
        </p:spPr>
        <p:txBody>
          <a:bodyPr wrap="square" rtlCol="0">
            <a:spAutoFit/>
          </a:bodyPr>
          <a:lstStyle/>
          <a:p>
            <a:pPr algn="ctr"/>
            <a:r>
              <a:rPr lang="ja-JP" altLang="en-US" sz="1200" dirty="0" smtClean="0">
                <a:solidFill>
                  <a:schemeClr val="accent2">
                    <a:lumMod val="50000"/>
                  </a:schemeClr>
                </a:solidFill>
                <a:latin typeface="+mn-ea"/>
              </a:rPr>
              <a:t>水を入れる容器</a:t>
            </a:r>
            <a:endParaRPr kumimoji="1" lang="ja-JP" altLang="en-US" sz="1200" dirty="0">
              <a:solidFill>
                <a:schemeClr val="accent2">
                  <a:lumMod val="50000"/>
                </a:schemeClr>
              </a:solidFill>
              <a:latin typeface="+mn-ea"/>
            </a:endParaRPr>
          </a:p>
        </p:txBody>
      </p:sp>
      <p:cxnSp>
        <p:nvCxnSpPr>
          <p:cNvPr id="3" name="直線コネクタ 2"/>
          <p:cNvCxnSpPr>
            <a:stCxn id="21" idx="0"/>
          </p:cNvCxnSpPr>
          <p:nvPr/>
        </p:nvCxnSpPr>
        <p:spPr>
          <a:xfrm flipV="1">
            <a:off x="6980268" y="3247593"/>
            <a:ext cx="93775" cy="241547"/>
          </a:xfrm>
          <a:prstGeom prst="line">
            <a:avLst/>
          </a:prstGeom>
          <a:ln w="28575">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22" name="直線コネクタ 21"/>
          <p:cNvCxnSpPr>
            <a:stCxn id="19" idx="0"/>
          </p:cNvCxnSpPr>
          <p:nvPr/>
        </p:nvCxnSpPr>
        <p:spPr>
          <a:xfrm flipH="1" flipV="1">
            <a:off x="8431368" y="3428040"/>
            <a:ext cx="121160" cy="329178"/>
          </a:xfrm>
          <a:prstGeom prst="line">
            <a:avLst/>
          </a:prstGeom>
          <a:ln w="28575">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23" name="直線コネクタ 22"/>
          <p:cNvCxnSpPr>
            <a:stCxn id="20" idx="0"/>
          </p:cNvCxnSpPr>
          <p:nvPr/>
        </p:nvCxnSpPr>
        <p:spPr>
          <a:xfrm flipV="1">
            <a:off x="7444626" y="3868358"/>
            <a:ext cx="506051" cy="406443"/>
          </a:xfrm>
          <a:prstGeom prst="line">
            <a:avLst/>
          </a:prstGeom>
          <a:ln w="28575">
            <a:headEnd type="none" w="med" len="med"/>
            <a:tailEnd type="arrow"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92206140"/>
      </p:ext>
    </p:extLst>
  </p:cSld>
  <p:clrMapOvr>
    <a:masterClrMapping/>
  </p:clrMapOvr>
</p:sld>
</file>

<file path=ppt/theme/theme1.xml><?xml version="1.0" encoding="utf-8"?>
<a:theme xmlns:a="http://schemas.openxmlformats.org/drawingml/2006/main" name="Badge">
  <a:themeElements>
    <a:clrScheme name="ユーザー定義 8">
      <a:dk1>
        <a:sysClr val="windowText" lastClr="000000"/>
      </a:dk1>
      <a:lt1>
        <a:sysClr val="window" lastClr="FFFFFF"/>
      </a:lt1>
      <a:dk2>
        <a:srgbClr val="2683C6"/>
      </a:dk2>
      <a:lt2>
        <a:srgbClr val="DFE3E5"/>
      </a:lt2>
      <a:accent1>
        <a:srgbClr val="1CADE4"/>
      </a:accent1>
      <a:accent2>
        <a:srgbClr val="2683C6"/>
      </a:accent2>
      <a:accent3>
        <a:srgbClr val="27CED7"/>
      </a:accent3>
      <a:accent4>
        <a:srgbClr val="42BA97"/>
      </a:accent4>
      <a:accent5>
        <a:srgbClr val="00B050"/>
      </a:accent5>
      <a:accent6>
        <a:srgbClr val="62A39F"/>
      </a:accent6>
      <a:hlink>
        <a:srgbClr val="6EAC1C"/>
      </a:hlink>
      <a:folHlink>
        <a:srgbClr val="B26B02"/>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バッジ</Template>
  <TotalTime>1057</TotalTime>
  <Words>1265</Words>
  <Application>Microsoft Office PowerPoint</Application>
  <PresentationFormat>ワイド画面</PresentationFormat>
  <Paragraphs>144</Paragraphs>
  <Slides>6</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vt:i4>
      </vt:variant>
    </vt:vector>
  </HeadingPairs>
  <TitlesOfParts>
    <vt:vector size="15" baseType="lpstr">
      <vt:lpstr>微軟正黑體</vt:lpstr>
      <vt:lpstr>メイリオ</vt:lpstr>
      <vt:lpstr>Yu Gothic</vt:lpstr>
      <vt:lpstr>Yu Gothic</vt:lpstr>
      <vt:lpstr>Arial</vt:lpstr>
      <vt:lpstr>Gill Sans MT</vt:lpstr>
      <vt:lpstr>Impact</vt:lpstr>
      <vt:lpstr>Wingdings</vt:lpstr>
      <vt:lpstr>Badge</vt:lpstr>
      <vt:lpstr>PowerPoint プレゼンテーション</vt:lpstr>
      <vt:lpstr>2020年6月7日(日)　調査の様子①</vt:lpstr>
      <vt:lpstr>2020年6月7日(日)　調査の様子②</vt:lpstr>
      <vt:lpstr>2020年6月7日(日)　調査の様子③</vt:lpstr>
      <vt:lpstr>2020年6月7日(日)　調査した場所・近年の調査結果</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岡野幸恵</dc:creator>
  <cp:lastModifiedBy>岡野幸恵</cp:lastModifiedBy>
  <cp:revision>91</cp:revision>
  <cp:lastPrinted>2020-09-25T08:49:07Z</cp:lastPrinted>
  <dcterms:created xsi:type="dcterms:W3CDTF">2020-09-07T07:34:36Z</dcterms:created>
  <dcterms:modified xsi:type="dcterms:W3CDTF">2020-10-06T06:01:50Z</dcterms:modified>
</cp:coreProperties>
</file>