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4199" r:id="rId1"/>
  </p:sldMasterIdLst>
  <p:notesMasterIdLst>
    <p:notesMasterId r:id="rId17"/>
  </p:notesMasterIdLst>
  <p:handoutMasterIdLst>
    <p:handoutMasterId r:id="rId18"/>
  </p:handoutMasterIdLst>
  <p:sldIdLst>
    <p:sldId id="1128" r:id="rId2"/>
    <p:sldId id="1179" r:id="rId3"/>
    <p:sldId id="1180" r:id="rId4"/>
    <p:sldId id="1181" r:id="rId5"/>
    <p:sldId id="1182" r:id="rId6"/>
    <p:sldId id="1183" r:id="rId7"/>
    <p:sldId id="1184" r:id="rId8"/>
    <p:sldId id="1159" r:id="rId9"/>
    <p:sldId id="1141" r:id="rId10"/>
    <p:sldId id="1167" r:id="rId11"/>
    <p:sldId id="1142" r:id="rId12"/>
    <p:sldId id="1185" r:id="rId13"/>
    <p:sldId id="1144" r:id="rId14"/>
    <p:sldId id="1166" r:id="rId15"/>
    <p:sldId id="1151" r:id="rId16"/>
  </p:sldIdLst>
  <p:sldSz cx="9906000" cy="6858000" type="A4"/>
  <p:notesSz cx="6646863" cy="9777413"/>
  <p:defaultTex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919" userDrawn="1">
          <p15:clr>
            <a:srgbClr val="A4A3A4"/>
          </p15:clr>
        </p15:guide>
        <p15:guide id="2" pos="209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FF3300"/>
    <a:srgbClr val="FF9999"/>
    <a:srgbClr val="FFCCCC"/>
    <a:srgbClr val="0033CC"/>
    <a:srgbClr val="CCFFFF"/>
    <a:srgbClr val="FFFFFF"/>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72531" autoAdjust="0"/>
  </p:normalViewPr>
  <p:slideViewPr>
    <p:cSldViewPr>
      <p:cViewPr varScale="1">
        <p:scale>
          <a:sx n="74" d="100"/>
          <a:sy n="74" d="100"/>
        </p:scale>
        <p:origin x="1152" y="72"/>
      </p:cViewPr>
      <p:guideLst>
        <p:guide orient="horz" pos="2069"/>
        <p:guide pos="312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3" d="100"/>
          <a:sy n="53" d="100"/>
        </p:scale>
        <p:origin x="2958" y="84"/>
      </p:cViewPr>
      <p:guideLst>
        <p:guide orient="horz" pos="2919"/>
        <p:guide pos="209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2454256765303579"/>
          <c:w val="0.88218145093268374"/>
          <c:h val="0.76966731238852459"/>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1.0165508126028849E-2"/>
                  <c:y val="-8.78363200931986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873-45C0-92B8-B93EBE5C104C}"/>
                </c:ext>
              </c:extLst>
            </c:dLbl>
            <c:dLbl>
              <c:idx val="1"/>
              <c:layout>
                <c:manualLayout>
                  <c:x val="-3.1017862368041948E-2"/>
                  <c:y val="-0.14753276297066878"/>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8.7360504213610232E-2"/>
                      <c:h val="8.7876248896086029E-2"/>
                    </c:manualLayout>
                  </c15:layout>
                </c:ext>
                <c:ext xmlns:c16="http://schemas.microsoft.com/office/drawing/2014/chart" uri="{C3380CC4-5D6E-409C-BE32-E72D297353CC}">
                  <c16:uniqueId val="{00000001-A873-45C0-92B8-B93EBE5C104C}"/>
                </c:ext>
              </c:extLst>
            </c:dLbl>
            <c:dLbl>
              <c:idx val="2"/>
              <c:layout>
                <c:manualLayout>
                  <c:x val="3.42710071877047E-3"/>
                  <c:y val="-0.158294215917884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873-45C0-92B8-B93EBE5C104C}"/>
                </c:ext>
              </c:extLst>
            </c:dLbl>
            <c:dLbl>
              <c:idx val="3"/>
              <c:layout>
                <c:manualLayout>
                  <c:x val="-7.3049824062995346E-3"/>
                  <c:y val="-0.1960643011733517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873-45C0-92B8-B93EBE5C104C}"/>
                </c:ext>
              </c:extLst>
            </c:dLbl>
            <c:dLbl>
              <c:idx val="4"/>
              <c:layout>
                <c:manualLayout>
                  <c:x val="-2.8885260511142184E-2"/>
                  <c:y val="-0.1973704214260946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24107745019E-2"/>
                      <c:h val="8.6538759907515264E-2"/>
                    </c:manualLayout>
                  </c15:layout>
                </c:ext>
                <c:ext xmlns:c16="http://schemas.microsoft.com/office/drawing/2014/chart" uri="{C3380CC4-5D6E-409C-BE32-E72D297353CC}">
                  <c16:uniqueId val="{00000004-A873-45C0-92B8-B93EBE5C104C}"/>
                </c:ext>
              </c:extLst>
            </c:dLbl>
            <c:dLbl>
              <c:idx val="5"/>
              <c:layout>
                <c:manualLayout>
                  <c:x val="2.8339344099387372E-3"/>
                  <c:y val="-0.1708673048442392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873-45C0-92B8-B93EBE5C104C}"/>
                </c:ext>
              </c:extLst>
            </c:dLbl>
            <c:dLbl>
              <c:idx val="6"/>
              <c:layout>
                <c:manualLayout>
                  <c:x val="-1.7490937236669325E-2"/>
                  <c:y val="-0.1116031393007036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873-45C0-92B8-B93EBE5C104C}"/>
                </c:ext>
              </c:extLst>
            </c:dLbl>
            <c:dLbl>
              <c:idx val="7"/>
              <c:layout>
                <c:manualLayout>
                  <c:x val="-6.7272835525650871E-3"/>
                  <c:y val="-0.1057579468993896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873-45C0-92B8-B93EBE5C104C}"/>
                </c:ext>
              </c:extLst>
            </c:dLbl>
            <c:dLbl>
              <c:idx val="8"/>
              <c:layout>
                <c:manualLayout>
                  <c:x val="-3.2290961052312418E-2"/>
                  <c:y val="-0.1057579468993896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873-45C0-92B8-B93EBE5C104C}"/>
                </c:ext>
              </c:extLst>
            </c:dLbl>
            <c:dLbl>
              <c:idx val="9"/>
              <c:layout>
                <c:manualLayout>
                  <c:x val="-2.8254590920773363E-2"/>
                  <c:y val="-0.12474014249671601"/>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873-45C0-92B8-B93EBE5C104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Sheet1!$B$2:$B$11</c:f>
              <c:numCache>
                <c:formatCode>0.0"%"</c:formatCode>
                <c:ptCount val="10"/>
                <c:pt idx="0">
                  <c:v>17.899999999999999</c:v>
                </c:pt>
                <c:pt idx="1">
                  <c:v>14.7</c:v>
                </c:pt>
                <c:pt idx="2">
                  <c:v>25.4</c:v>
                </c:pt>
                <c:pt idx="3">
                  <c:v>31.4</c:v>
                </c:pt>
                <c:pt idx="4">
                  <c:v>43.5</c:v>
                </c:pt>
                <c:pt idx="5">
                  <c:v>53.4</c:v>
                </c:pt>
                <c:pt idx="6">
                  <c:v>72.3</c:v>
                </c:pt>
                <c:pt idx="7">
                  <c:v>79.5</c:v>
                </c:pt>
                <c:pt idx="8">
                  <c:v>81.8</c:v>
                </c:pt>
                <c:pt idx="9">
                  <c:v>84.1</c:v>
                </c:pt>
              </c:numCache>
            </c:numRef>
          </c:val>
          <c:smooth val="0"/>
          <c:extLst>
            <c:ext xmlns:c16="http://schemas.microsoft.com/office/drawing/2014/chart" uri="{C3380CC4-5D6E-409C-BE32-E72D297353CC}">
              <c16:uniqueId val="{0000000A-A873-45C0-92B8-B93EBE5C104C}"/>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dLbl>
              <c:idx val="7"/>
              <c:layout>
                <c:manualLayout>
                  <c:x val="-3.8190841698648635E-2"/>
                  <c:y val="-4.69265924973138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873-45C0-92B8-B93EBE5C104C}"/>
                </c:ext>
              </c:extLst>
            </c:dLbl>
            <c:dLbl>
              <c:idx val="8"/>
              <c:layout>
                <c:manualLayout>
                  <c:x val="-3.6922086614782183E-2"/>
                  <c:y val="-3.607962358455596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altLang="ja-JP" dirty="0"/>
                      <a:t>83.9%</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6.9970423259492834E-2"/>
                      <c:h val="4.2330296182037763E-2"/>
                    </c:manualLayout>
                  </c15:layout>
                </c:ext>
                <c:ext xmlns:c16="http://schemas.microsoft.com/office/drawing/2014/chart" uri="{C3380CC4-5D6E-409C-BE32-E72D297353CC}">
                  <c16:uniqueId val="{0000000C-A873-45C0-92B8-B93EBE5C104C}"/>
                </c:ext>
              </c:extLst>
            </c:dLbl>
            <c:dLbl>
              <c:idx val="9"/>
              <c:layout>
                <c:manualLayout>
                  <c:x val="-1.0048124973647059E-2"/>
                  <c:y val="-4.69265924973138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873-45C0-92B8-B93EBE5C10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Sheet1!$C$2:$C$11</c:f>
              <c:numCache>
                <c:formatCode>0.0"%"</c:formatCode>
                <c:ptCount val="10"/>
                <c:pt idx="0">
                  <c:v>19.399999999999999</c:v>
                </c:pt>
                <c:pt idx="1">
                  <c:v>17.399999999999999</c:v>
                </c:pt>
                <c:pt idx="2">
                  <c:v>33.1</c:v>
                </c:pt>
                <c:pt idx="3">
                  <c:v>39.1</c:v>
                </c:pt>
                <c:pt idx="4">
                  <c:v>52.4</c:v>
                </c:pt>
                <c:pt idx="5">
                  <c:v>62.1</c:v>
                </c:pt>
                <c:pt idx="6">
                  <c:v>74.7</c:v>
                </c:pt>
                <c:pt idx="7">
                  <c:v>82.8</c:v>
                </c:pt>
                <c:pt idx="8">
                  <c:v>83.9</c:v>
                </c:pt>
                <c:pt idx="9">
                  <c:v>85.3</c:v>
                </c:pt>
              </c:numCache>
            </c:numRef>
          </c:val>
          <c:smooth val="0"/>
          <c:extLst>
            <c:ext xmlns:c16="http://schemas.microsoft.com/office/drawing/2014/chart" uri="{C3380CC4-5D6E-409C-BE32-E72D297353CC}">
              <c16:uniqueId val="{0000000E-A873-45C0-92B8-B93EBE5C104C}"/>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dLbl>
              <c:idx val="9"/>
              <c:layout>
                <c:manualLayout>
                  <c:x val="-2.2045361172492423E-2"/>
                  <c:y val="3.879157933575551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A873-45C0-92B8-B93EBE5C10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Sheet1!$D$2:$D$11</c:f>
              <c:numCache>
                <c:formatCode>0.0"%"</c:formatCode>
                <c:ptCount val="10"/>
                <c:pt idx="0">
                  <c:v>16.600000000000001</c:v>
                </c:pt>
                <c:pt idx="1">
                  <c:v>12.2</c:v>
                </c:pt>
                <c:pt idx="2">
                  <c:v>18.5</c:v>
                </c:pt>
                <c:pt idx="3">
                  <c:v>24.4</c:v>
                </c:pt>
                <c:pt idx="4">
                  <c:v>35.4</c:v>
                </c:pt>
                <c:pt idx="5">
                  <c:v>45.5</c:v>
                </c:pt>
                <c:pt idx="6">
                  <c:v>70.099999999999994</c:v>
                </c:pt>
                <c:pt idx="7">
                  <c:v>76.5</c:v>
                </c:pt>
                <c:pt idx="8">
                  <c:v>80</c:v>
                </c:pt>
                <c:pt idx="9">
                  <c:v>83</c:v>
                </c:pt>
              </c:numCache>
            </c:numRef>
          </c:val>
          <c:smooth val="0"/>
          <c:extLst>
            <c:ext xmlns:c16="http://schemas.microsoft.com/office/drawing/2014/chart" uri="{C3380CC4-5D6E-409C-BE32-E72D297353CC}">
              <c16:uniqueId val="{00000010-A873-45C0-92B8-B93EBE5C104C}"/>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90"/>
          <c:min val="5"/>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880101" cy="488793"/>
          </a:xfrm>
          <a:prstGeom prst="rect">
            <a:avLst/>
          </a:prstGeom>
        </p:spPr>
        <p:txBody>
          <a:bodyPr vert="horz" lIns="89623" tIns="44812" rIns="89623" bIns="448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21" y="0"/>
            <a:ext cx="2880101" cy="488793"/>
          </a:xfrm>
          <a:prstGeom prst="rect">
            <a:avLst/>
          </a:prstGeom>
        </p:spPr>
        <p:txBody>
          <a:bodyPr vert="horz" lIns="89623" tIns="44812" rIns="89623" bIns="44812" rtlCol="0"/>
          <a:lstStyle>
            <a:lvl1pPr algn="r">
              <a:defRPr sz="1200"/>
            </a:lvl1pPr>
          </a:lstStyle>
          <a:p>
            <a:fld id="{5AA3F54B-2833-45B3-AE85-A5B2483667C7}" type="datetimeFigureOut">
              <a:rPr kumimoji="1" lang="ja-JP" altLang="en-US" smtClean="0"/>
              <a:t>2023/6/28</a:t>
            </a:fld>
            <a:endParaRPr kumimoji="1" lang="ja-JP" altLang="en-US"/>
          </a:p>
        </p:txBody>
      </p:sp>
      <p:sp>
        <p:nvSpPr>
          <p:cNvPr id="4" name="フッター プレースホルダー 3"/>
          <p:cNvSpPr>
            <a:spLocks noGrp="1"/>
          </p:cNvSpPr>
          <p:nvPr>
            <p:ph type="ftr" sz="quarter" idx="2"/>
          </p:nvPr>
        </p:nvSpPr>
        <p:spPr>
          <a:xfrm>
            <a:off x="8" y="9287061"/>
            <a:ext cx="2880101" cy="488792"/>
          </a:xfrm>
          <a:prstGeom prst="rect">
            <a:avLst/>
          </a:prstGeom>
        </p:spPr>
        <p:txBody>
          <a:bodyPr vert="horz" lIns="89623" tIns="44812" rIns="89623" bIns="448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1" y="9287061"/>
            <a:ext cx="2880101" cy="488792"/>
          </a:xfrm>
          <a:prstGeom prst="rect">
            <a:avLst/>
          </a:prstGeom>
        </p:spPr>
        <p:txBody>
          <a:bodyPr vert="horz" lIns="89623" tIns="44812" rIns="89623" bIns="44812"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900681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496888" y="23813"/>
            <a:ext cx="3956050" cy="2740025"/>
          </a:xfrm>
          <a:prstGeom prst="rect">
            <a:avLst/>
          </a:prstGeom>
          <a:noFill/>
          <a:ln w="12700">
            <a:solidFill>
              <a:prstClr val="black"/>
            </a:solidFill>
          </a:ln>
        </p:spPr>
        <p:txBody>
          <a:bodyPr vert="horz" lIns="89668" tIns="44835" rIns="89668" bIns="44835" rtlCol="0" anchor="ctr"/>
          <a:lstStyle/>
          <a:p>
            <a:endParaRPr lang="ja-JP" altLang="en-US"/>
          </a:p>
        </p:txBody>
      </p:sp>
      <p:sp>
        <p:nvSpPr>
          <p:cNvPr id="9" name="ノート プレースホルダー 8"/>
          <p:cNvSpPr>
            <a:spLocks noGrp="1"/>
          </p:cNvSpPr>
          <p:nvPr>
            <p:ph type="body" sz="quarter" idx="3"/>
          </p:nvPr>
        </p:nvSpPr>
        <p:spPr>
          <a:xfrm>
            <a:off x="434141" y="4268142"/>
            <a:ext cx="5778582" cy="5171377"/>
          </a:xfrm>
          <a:prstGeom prst="rect">
            <a:avLst/>
          </a:prstGeom>
        </p:spPr>
        <p:txBody>
          <a:bodyPr vert="horz" lIns="89668" tIns="44835" rIns="89668" bIns="44835"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スライド番号プレースホルダー 9"/>
          <p:cNvSpPr>
            <a:spLocks noGrp="1"/>
          </p:cNvSpPr>
          <p:nvPr>
            <p:ph type="sldNum" sz="quarter" idx="5"/>
          </p:nvPr>
        </p:nvSpPr>
        <p:spPr>
          <a:xfrm>
            <a:off x="3764540" y="9287175"/>
            <a:ext cx="2881263" cy="490238"/>
          </a:xfrm>
          <a:prstGeom prst="rect">
            <a:avLst/>
          </a:prstGeom>
        </p:spPr>
        <p:txBody>
          <a:bodyPr vert="horz" lIns="89668" tIns="44835" rIns="89668" bIns="44835" rtlCol="0" anchor="b"/>
          <a:lstStyle>
            <a:lvl1pPr algn="r">
              <a:defRPr sz="1200"/>
            </a:lvl1pPr>
          </a:lstStyle>
          <a:p>
            <a:fld id="{D9B69352-BB07-4763-A132-249470DE6BA5}" type="slidenum">
              <a:rPr kumimoji="1" lang="ja-JP" altLang="en-US" smtClean="0"/>
              <a:t>‹#›</a:t>
            </a:fld>
            <a:endParaRPr kumimoji="1" lang="ja-JP" altLang="en-US"/>
          </a:p>
        </p:txBody>
      </p:sp>
    </p:spTree>
    <p:extLst>
      <p:ext uri="{BB962C8B-B14F-4D97-AF65-F5344CB8AC3E}">
        <p14:creationId xmlns:p14="http://schemas.microsoft.com/office/powerpoint/2010/main" val="62714613"/>
      </p:ext>
    </p:extLst>
  </p:cSld>
  <p:clrMap bg1="lt1" tx1="dk1" bg2="lt2" tx2="dk2" accent1="accent1" accent2="accent2" accent3="accent3" accent4="accent4" accent5="accent5" accent6="accent6" hlink="hlink" folHlink="folHlink"/>
  <p:hf hdr="0" ftr="0" dt="0"/>
  <p:notesStyle>
    <a:lvl1pPr marL="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165"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5365" algn="l" defTabSz="913765" rtl="0" eaLnBrk="1" latinLnBrk="0" hangingPunct="1">
      <a:defRPr kumimoji="1" sz="1200" kern="1200">
        <a:solidFill>
          <a:schemeClr val="tx1"/>
        </a:solidFill>
        <a:latin typeface="+mn-lt"/>
        <a:ea typeface="+mn-ea"/>
        <a:cs typeface="+mn-cs"/>
      </a:defRPr>
    </a:lvl6pPr>
    <a:lvl7pPr marL="2742565" algn="l" defTabSz="913765" rtl="0" eaLnBrk="1" latinLnBrk="0" hangingPunct="1">
      <a:defRPr kumimoji="1" sz="1200" kern="1200">
        <a:solidFill>
          <a:schemeClr val="tx1"/>
        </a:solidFill>
        <a:latin typeface="+mn-lt"/>
        <a:ea typeface="+mn-ea"/>
        <a:cs typeface="+mn-cs"/>
      </a:defRPr>
    </a:lvl7pPr>
    <a:lvl8pPr marL="3199765" algn="l" defTabSz="913765" rtl="0" eaLnBrk="1" latinLnBrk="0" hangingPunct="1">
      <a:defRPr kumimoji="1" sz="1200" kern="1200">
        <a:solidFill>
          <a:schemeClr val="tx1"/>
        </a:solidFill>
        <a:latin typeface="+mn-lt"/>
        <a:ea typeface="+mn-ea"/>
        <a:cs typeface="+mn-cs"/>
      </a:defRPr>
    </a:lvl8pPr>
    <a:lvl9pPr marL="3656965" algn="l" defTabSz="9137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427038"/>
            <a:ext cx="4108450" cy="2846387"/>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55560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8475" y="25400"/>
            <a:ext cx="3952875" cy="27384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420714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5388" y="284163"/>
            <a:ext cx="4252912" cy="2944812"/>
          </a:xfrm>
          <a:prstGeom prst="rect">
            <a:avLst/>
          </a:prstGeom>
        </p:spPr>
      </p:sp>
      <p:sp>
        <p:nvSpPr>
          <p:cNvPr id="3" name="ノート プレースホルダー 2"/>
          <p:cNvSpPr>
            <a:spLocks noGrp="1"/>
          </p:cNvSpPr>
          <p:nvPr>
            <p:ph type="body" idx="1"/>
          </p:nvPr>
        </p:nvSpPr>
        <p:spPr>
          <a:xfrm>
            <a:off x="664687" y="3401175"/>
            <a:ext cx="5317490" cy="6376239"/>
          </a:xfrm>
          <a:prstGeom prst="rect">
            <a:avLst/>
          </a:prstGeom>
        </p:spPr>
        <p:txBody>
          <a:bodyPr/>
          <a:lstStyle/>
          <a:p>
            <a:pPr marL="263089" marR="78460" indent="-263089" algn="just">
              <a:lnSpc>
                <a:spcPts val="2158"/>
              </a:lnSpc>
            </a:pPr>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756767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1775" cy="279876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3664523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568325"/>
            <a:ext cx="4216400" cy="291941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494801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1388" y="427038"/>
            <a:ext cx="4764087" cy="32988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461466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6138" y="214313"/>
            <a:ext cx="4622800" cy="3201987"/>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14</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327451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41189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2774538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1761403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355600"/>
            <a:ext cx="4446587" cy="3079750"/>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pPr marR="78460" algn="just">
              <a:lnSpc>
                <a:spcPts val="2158"/>
              </a:lnSpc>
              <a:spcBef>
                <a:spcPts val="588"/>
              </a:spcBef>
            </a:pPr>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293365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3638" y="427038"/>
            <a:ext cx="4319587" cy="2990850"/>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solidFill>
                  <a:prstClr val="black"/>
                </a:solidFill>
                <a:latin typeface="Calibri"/>
                <a:ea typeface="ＭＳ Ｐゴシック"/>
              </a:rPr>
              <a:pPr/>
              <a:t>6</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402246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1775" cy="279876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312495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6975" y="638175"/>
            <a:ext cx="4252913" cy="2946400"/>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pPr marL="263089" marR="78460" indent="-263089" algn="just">
              <a:lnSpc>
                <a:spcPts val="2158"/>
              </a:lnSpc>
            </a:pPr>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383817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51407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AAEF7F-927D-4C2E-8CBF-59DCC33CF152}"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6727832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AAEF7F-927D-4C2E-8CBF-59DCC33CF152}"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40358113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771506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8483750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extLst>
      <p:ext uri="{BB962C8B-B14F-4D97-AF65-F5344CB8AC3E}">
        <p14:creationId xmlns:p14="http://schemas.microsoft.com/office/powerpoint/2010/main" val="184468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782334" y="6492240"/>
            <a:ext cx="1123666" cy="365760"/>
          </a:xfrm>
        </p:spPr>
        <p:txBody>
          <a:bodyPr/>
          <a:lstStyle>
            <a:lvl1pPr defTabSz="914400">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95300" y="214290"/>
            <a:ext cx="8910638"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smtClean="0"/>
              <a:t>タイトルテキストの書式を編集するにはクリックします。</a:t>
            </a:r>
          </a:p>
        </p:txBody>
      </p:sp>
    </p:spTree>
    <p:extLst>
      <p:ext uri="{BB962C8B-B14F-4D97-AF65-F5344CB8AC3E}">
        <p14:creationId xmlns:p14="http://schemas.microsoft.com/office/powerpoint/2010/main" val="1353031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4908423" y="6329135"/>
            <a:ext cx="2476500" cy="365760"/>
          </a:xfrm>
        </p:spPr>
        <p:txBody>
          <a:bodyPr/>
          <a:lstStyle>
            <a:lvl1pPr>
              <a:defRPr sz="1400"/>
            </a:lvl1pPr>
          </a:lstStyle>
          <a:p>
            <a:pPr>
              <a:defRPr/>
            </a:pPr>
            <a:fld id="{FBA22BA5-9FE1-4ACC-9D4A-E058C1440C35}" type="datetime1">
              <a:rPr lang="en-US" altLang="ja-JP" smtClean="0"/>
              <a:t>6/28/2023</a:t>
            </a:fld>
            <a:endParaRPr lang="en-US" dirty="0"/>
          </a:p>
        </p:txBody>
      </p:sp>
      <p:sp>
        <p:nvSpPr>
          <p:cNvPr id="17" name="フッター プレースホルダー 16"/>
          <p:cNvSpPr>
            <a:spLocks noGrp="1"/>
          </p:cNvSpPr>
          <p:nvPr>
            <p:ph type="ftr" sz="quarter" idx="11"/>
          </p:nvPr>
        </p:nvSpPr>
        <p:spPr>
          <a:xfrm>
            <a:off x="1114425" y="6329135"/>
            <a:ext cx="376428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8915400" y="6369594"/>
            <a:ext cx="1320800" cy="365760"/>
          </a:xfrm>
          <a:prstGeom prst="rect">
            <a:avLst/>
          </a:prstGeom>
        </p:spPr>
        <p:txBody>
          <a:bodyPr/>
          <a:lstStyle/>
          <a:p>
            <a:pPr>
              <a:defRPr/>
            </a:pPr>
            <a:r>
              <a:rPr lang="ja-JP" altLang="en-US" smtClean="0"/>
              <a:t>Ｐ</a:t>
            </a:r>
            <a:r>
              <a:rPr lang="ja-JP" altLang="en-US" sz="1800" smtClean="0"/>
              <a:t>　</a:t>
            </a:r>
            <a:fld id="{79BE7158-2AB0-4E92-A3E1-C43B793C7752}" type="slidenum">
              <a:rPr lang="ja-JP" altLang="en-US" sz="1800" smtClean="0"/>
              <a:pPr>
                <a:defRPr/>
              </a:pPr>
              <a:t>‹#›</a:t>
            </a:fld>
            <a:endParaRPr lang="ja-JP" altLang="en-US" sz="1800"/>
          </a:p>
        </p:txBody>
      </p:sp>
    </p:spTree>
    <p:extLst>
      <p:ext uri="{BB962C8B-B14F-4D97-AF65-F5344CB8AC3E}">
        <p14:creationId xmlns:p14="http://schemas.microsoft.com/office/powerpoint/2010/main" val="3288191342"/>
      </p:ext>
    </p:extLst>
  </p:cSld>
  <p:clrMapOvr>
    <a:masterClrMapping/>
  </p:clrMapOvr>
  <p:transition spd="med">
    <p:pul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62678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146B5D-AC21-421A-B8E6-B7C78BEC4669}"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45929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AD5BB7E-BEB8-4AF6-B714-72676ED53D9C}"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3568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22735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8C6417A-0290-4F4C-A619-13D5E60C9DB3}"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93065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55210E1-7510-4139-A653-1480721F8E66}"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37455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AEC3700-F350-497D-8C31-25F14E3E2EE6}"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06827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2AAEF7F-927D-4C2E-8CBF-59DCC33CF152}"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5338445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2CA08AD-8667-479F-BB99-989F2A23BE1A}"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0480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2AAEF7F-927D-4C2E-8CBF-59DCC33CF152}"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481086705"/>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 id="2147484108" r:id="rId14"/>
    <p:sldLayoutId id="2147484195" r:id="rId15"/>
    <p:sldLayoutId id="2147484196" r:id="rId16"/>
    <p:sldLayoutId id="2147483673" r:id="rId17"/>
    <p:sldLayoutId id="2147483660" r:id="rId18"/>
    <p:sldLayoutId id="2147484198" r:id="rId19"/>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9.png"/><Relationship Id="rId1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21.png"/><Relationship Id="rId5" Type="http://schemas.openxmlformats.org/officeDocument/2006/relationships/image" Target="../media/image8.png"/><Relationship Id="rId15" Type="http://schemas.openxmlformats.org/officeDocument/2006/relationships/image" Target="../media/image23.png"/><Relationship Id="rId10" Type="http://schemas.openxmlformats.org/officeDocument/2006/relationships/image" Target="../media/image20.png"/><Relationship Id="rId19"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960" y="620688"/>
            <a:ext cx="9906001" cy="1938992"/>
          </a:xfrm>
          <a:prstGeom prst="rect">
            <a:avLst/>
          </a:prstGeom>
          <a:noFill/>
        </p:spPr>
        <p:txBody>
          <a:bodyPr wrap="square" rtlCol="0">
            <a:spAutoFit/>
          </a:bodyPr>
          <a:lstStyle/>
          <a:p>
            <a:pPr algn="ctr"/>
            <a:r>
              <a:rPr kumimoji="1" lang="ja-JP" altLang="en-US" sz="4400" b="1" dirty="0" smtClean="0">
                <a:latin typeface="Meiryo UI" panose="020B0604030504040204" pitchFamily="50" charset="-128"/>
                <a:ea typeface="Meiryo UI" panose="020B0604030504040204" pitchFamily="50" charset="-128"/>
              </a:rPr>
              <a:t>大阪府における</a:t>
            </a:r>
            <a:endParaRPr kumimoji="1" lang="en-US" altLang="ja-JP" sz="4400" b="1" dirty="0" smtClean="0">
              <a:latin typeface="Meiryo UI" panose="020B0604030504040204" pitchFamily="50" charset="-128"/>
              <a:ea typeface="Meiryo UI" panose="020B0604030504040204" pitchFamily="50" charset="-128"/>
            </a:endParaRPr>
          </a:p>
          <a:p>
            <a:pPr algn="ctr"/>
            <a:r>
              <a:rPr lang="en-US" altLang="ja-JP" sz="4400" b="1" dirty="0" smtClean="0">
                <a:latin typeface="Meiryo UI" panose="020B0604030504040204" pitchFamily="50" charset="-128"/>
                <a:ea typeface="Meiryo UI" panose="020B0604030504040204" pitchFamily="50" charset="-128"/>
              </a:rPr>
              <a:t>SDGs</a:t>
            </a:r>
            <a:r>
              <a:rPr lang="ja-JP" altLang="en-US" sz="4400" b="1" dirty="0" smtClean="0">
                <a:latin typeface="Meiryo UI" panose="020B0604030504040204" pitchFamily="50" charset="-128"/>
                <a:ea typeface="Meiryo UI" panose="020B0604030504040204" pitchFamily="50" charset="-128"/>
              </a:rPr>
              <a:t>の取り組み</a:t>
            </a:r>
            <a:r>
              <a:rPr kumimoji="1" lang="ja-JP" altLang="en-US" sz="4400" b="1" dirty="0" smtClean="0">
                <a:latin typeface="Meiryo UI" panose="020B0604030504040204" pitchFamily="50" charset="-128"/>
                <a:ea typeface="Meiryo UI" panose="020B0604030504040204" pitchFamily="50" charset="-128"/>
              </a:rPr>
              <a:t>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2023</a:t>
            </a:r>
            <a:r>
              <a:rPr kumimoji="1" lang="ja-JP" altLang="en-US" sz="2000" dirty="0" smtClean="0">
                <a:latin typeface="Meiryo UI" panose="020B0604030504040204" pitchFamily="50" charset="-128"/>
                <a:ea typeface="Meiryo UI" panose="020B0604030504040204" pitchFamily="50" charset="-128"/>
              </a:rPr>
              <a:t>年</a:t>
            </a:r>
            <a:r>
              <a:rPr lang="ja-JP" altLang="en-US" sz="2000" dirty="0" smtClean="0">
                <a:latin typeface="Meiryo UI" panose="020B0604030504040204" pitchFamily="50" charset="-128"/>
                <a:ea typeface="Meiryo UI" panose="020B0604030504040204" pitchFamily="50" charset="-128"/>
              </a:rPr>
              <a:t>５</a:t>
            </a:r>
            <a:r>
              <a:rPr kumimoji="1" lang="ja-JP" altLang="en-US" sz="2000" dirty="0" smtClean="0">
                <a:latin typeface="Meiryo UI" panose="020B0604030504040204" pitchFamily="50" charset="-128"/>
                <a:ea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rPr>
              <a:t>19</a:t>
            </a:r>
            <a:r>
              <a:rPr kumimoji="1" lang="ja-JP" altLang="en-US" sz="2000" dirty="0" smtClean="0">
                <a:latin typeface="Meiryo UI" panose="020B0604030504040204" pitchFamily="50" charset="-128"/>
                <a:ea typeface="Meiryo UI" panose="020B0604030504040204" pitchFamily="50" charset="-128"/>
              </a:rPr>
              <a:t>日</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大阪府 政策企画部 企画室</a:t>
            </a:r>
            <a:endParaRPr kumimoji="1" lang="ja-JP" altLang="en-US" sz="2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9" y="2146044"/>
            <a:ext cx="5173637" cy="3657601"/>
          </a:xfrm>
          <a:prstGeom prst="rect">
            <a:avLst/>
          </a:prstGeom>
        </p:spPr>
      </p:pic>
    </p:spTree>
    <p:extLst>
      <p:ext uri="{BB962C8B-B14F-4D97-AF65-F5344CB8AC3E}">
        <p14:creationId xmlns:p14="http://schemas.microsoft.com/office/powerpoint/2010/main" val="51053339"/>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6166" y="966080"/>
            <a:ext cx="9415997" cy="1220847"/>
          </a:xfrm>
          <a:prstGeom prst="rect">
            <a:avLst/>
          </a:prstGeom>
          <a:solidFill>
            <a:schemeClr val="accent1">
              <a:lumMod val="20000"/>
              <a:lumOff val="80000"/>
            </a:schemeClr>
          </a:solidFill>
        </p:spPr>
        <p:txBody>
          <a:bodyPr wrap="square" rtlCol="0">
            <a:spAutoFit/>
          </a:bodyPr>
          <a:lstStyle/>
          <a:p>
            <a:pPr>
              <a:lnSpc>
                <a:spcPts val="2200"/>
              </a:lnSpc>
            </a:pPr>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74533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9</a:t>
            </a:fld>
            <a:endParaRPr kumimoji="1" lang="ja-JP" altLang="en-US" sz="1200"/>
          </a:p>
        </p:txBody>
      </p:sp>
      <p:sp>
        <p:nvSpPr>
          <p:cNvPr id="88" name="テキスト ボックス 87">
            <a:extLst>
              <a:ext uri="{FF2B5EF4-FFF2-40B4-BE49-F238E27FC236}">
                <a16:creationId xmlns:a16="http://schemas.microsoft.com/office/drawing/2014/main" id="{F62F1D56-6369-49CC-A8F8-420579CB73EB}"/>
              </a:ext>
            </a:extLst>
          </p:cNvPr>
          <p:cNvSpPr txBox="1"/>
          <p:nvPr/>
        </p:nvSpPr>
        <p:spPr>
          <a:xfrm>
            <a:off x="85188" y="99090"/>
            <a:ext cx="6091948"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SDGs</a:t>
            </a:r>
            <a:r>
              <a:rPr lang="ja-JP" altLang="en-US" sz="2000" b="1" dirty="0" smtClean="0">
                <a:latin typeface="Meiryo UI" panose="020B0604030504040204" pitchFamily="50" charset="-128"/>
                <a:ea typeface="Meiryo UI" panose="020B0604030504040204" pitchFamily="50" charset="-128"/>
              </a:rPr>
              <a:t>先進都市をめざして</a:t>
            </a:r>
            <a:endParaRPr kumimoji="1" lang="ja-JP" altLang="en-US" sz="2000" b="1" dirty="0">
              <a:latin typeface="Meiryo UI" panose="020B0604030504040204" pitchFamily="50" charset="-128"/>
              <a:ea typeface="Meiryo UI" panose="020B0604030504040204" pitchFamily="50" charset="-128"/>
            </a:endParaRPr>
          </a:p>
          <a:p>
            <a:endParaRPr kumimoji="1" lang="ja-JP" altLang="en-US" sz="2000" b="1" dirty="0">
              <a:latin typeface="Meiryo UI" panose="020B0604030504040204" pitchFamily="50" charset="-128"/>
              <a:ea typeface="Meiryo UI" panose="020B0604030504040204" pitchFamily="50" charset="-128"/>
            </a:endParaRPr>
          </a:p>
        </p:txBody>
      </p:sp>
      <p:cxnSp>
        <p:nvCxnSpPr>
          <p:cNvPr id="101" name="直線コネクタ 100">
            <a:extLst>
              <a:ext uri="{FF2B5EF4-FFF2-40B4-BE49-F238E27FC236}">
                <a16:creationId xmlns:a16="http://schemas.microsoft.com/office/drawing/2014/main" id="{36663B4E-1F48-422C-B9CF-0A4F2A24FCAA}"/>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10769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61655" y="980728"/>
            <a:ext cx="9815672" cy="5486180"/>
            <a:chOff x="1639295" y="2913958"/>
            <a:chExt cx="806798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199030" y="4751737"/>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79439" y="4682167"/>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866254" y="2913958"/>
              <a:ext cx="5843118"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6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10</a:t>
            </a:fld>
            <a:endParaRPr kumimoji="1" lang="ja-JP" altLang="en-US" sz="1200"/>
          </a:p>
        </p:txBody>
      </p:sp>
      <p:sp>
        <p:nvSpPr>
          <p:cNvPr id="66" name="テキスト ボックス 65">
            <a:extLst>
              <a:ext uri="{FF2B5EF4-FFF2-40B4-BE49-F238E27FC236}">
                <a16:creationId xmlns:a16="http://schemas.microsoft.com/office/drawing/2014/main" id="{38B09320-ACED-4E48-A8F3-BA70326570A4}"/>
              </a:ext>
            </a:extLst>
          </p:cNvPr>
          <p:cNvSpPr txBox="1"/>
          <p:nvPr/>
        </p:nvSpPr>
        <p:spPr>
          <a:xfrm>
            <a:off x="85188" y="99091"/>
            <a:ext cx="736949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年大阪・関西万博に向けて取り組む「重点ゴール」</a:t>
            </a:r>
          </a:p>
        </p:txBody>
      </p:sp>
      <p:cxnSp>
        <p:nvCxnSpPr>
          <p:cNvPr id="70" name="直線コネクタ 69">
            <a:extLst>
              <a:ext uri="{FF2B5EF4-FFF2-40B4-BE49-F238E27FC236}">
                <a16:creationId xmlns:a16="http://schemas.microsoft.com/office/drawing/2014/main" id="{7C5D7425-653A-45FE-B007-C2602D6655B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520973"/>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852991" y="5157192"/>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
        <p:nvSpPr>
          <p:cNvPr id="7" name="正方形/長方形 6"/>
          <p:cNvSpPr/>
          <p:nvPr/>
        </p:nvSpPr>
        <p:spPr>
          <a:xfrm>
            <a:off x="-303584" y="177075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5400" b="1" u="sng" dirty="0">
                <a:latin typeface="Meiryo UI" panose="020B0604030504040204" pitchFamily="50" charset="-128"/>
                <a:ea typeface="Meiryo UI" panose="020B0604030504040204" pitchFamily="50" charset="-128"/>
              </a:rPr>
              <a:t>大阪府</a:t>
            </a:r>
            <a:r>
              <a:rPr lang="ja-JP" altLang="en-US" sz="5400" b="1" u="sng" dirty="0" smtClean="0">
                <a:latin typeface="Meiryo UI" panose="020B0604030504040204" pitchFamily="50" charset="-128"/>
                <a:ea typeface="Meiryo UI" panose="020B0604030504040204" pitchFamily="50" charset="-128"/>
              </a:rPr>
              <a:t>の取り組み</a:t>
            </a:r>
            <a:endParaRPr lang="en-US" altLang="ja-JP" sz="5400" b="1" u="sng"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7977797"/>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107520" y="752238"/>
            <a:ext cx="7342334" cy="324875"/>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〇大阪</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行動憲章の策定（令和３年１月）</a:t>
            </a:r>
            <a:endParaRPr lang="en-US" altLang="ja-JP" sz="2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3" y="1719337"/>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78" y="5391134"/>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5" y="5391134"/>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153" y="5391134"/>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42" y="5391134"/>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0" y="5391134"/>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317" y="5391134"/>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9705" y="5391134"/>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4094" y="5391134"/>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8482" y="5391134"/>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2870" y="5391134"/>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7257" y="5391134"/>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1645" y="5391134"/>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6034" y="5391134"/>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422" y="5391134"/>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4809" y="5391134"/>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9197" y="5391134"/>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591" y="5391134"/>
            <a:ext cx="533821" cy="533821"/>
          </a:xfrm>
          <a:prstGeom prst="rect">
            <a:avLst/>
          </a:prstGeom>
        </p:spPr>
      </p:pic>
      <p:sp>
        <p:nvSpPr>
          <p:cNvPr id="71" name="正方形/長方形 70"/>
          <p:cNvSpPr/>
          <p:nvPr/>
        </p:nvSpPr>
        <p:spPr>
          <a:xfrm>
            <a:off x="173670" y="1355993"/>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12</a:t>
            </a:fld>
            <a:endParaRPr kumimoji="1" lang="ja-JP" altLang="en-US" sz="1200"/>
          </a:p>
        </p:txBody>
      </p:sp>
      <p:sp>
        <p:nvSpPr>
          <p:cNvPr id="50" name="テキスト ボックス 49">
            <a:extLst>
              <a:ext uri="{FF2B5EF4-FFF2-40B4-BE49-F238E27FC236}">
                <a16:creationId xmlns:a16="http://schemas.microsoft.com/office/drawing/2014/main" id="{38B09320-ACED-4E48-A8F3-BA70326570A4}"/>
              </a:ext>
            </a:extLst>
          </p:cNvPr>
          <p:cNvSpPr txBox="1"/>
          <p:nvPr/>
        </p:nvSpPr>
        <p:spPr>
          <a:xfrm>
            <a:off x="85188" y="99091"/>
            <a:ext cx="736949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大阪府の取り組み①</a:t>
            </a:r>
            <a:endParaRPr kumimoji="1" lang="ja-JP" altLang="en-US" sz="2000" b="1" dirty="0">
              <a:latin typeface="Meiryo UI" panose="020B0604030504040204" pitchFamily="50" charset="-128"/>
              <a:ea typeface="Meiryo UI" panose="020B0604030504040204" pitchFamily="50" charset="-128"/>
            </a:endParaRPr>
          </a:p>
        </p:txBody>
      </p:sp>
      <p:cxnSp>
        <p:nvCxnSpPr>
          <p:cNvPr id="54" name="直線コネクタ 53">
            <a:extLst>
              <a:ext uri="{FF2B5EF4-FFF2-40B4-BE49-F238E27FC236}">
                <a16:creationId xmlns:a16="http://schemas.microsoft.com/office/drawing/2014/main" id="{7C5D7425-653A-45FE-B007-C2602D6655B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801929"/>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82348" y="4011124"/>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7" y="403215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1"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4601145"/>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609639"/>
            <a:ext cx="607102" cy="607102"/>
          </a:xfrm>
          <a:prstGeom prst="rect">
            <a:avLst/>
          </a:prstGeom>
        </p:spPr>
      </p:pic>
      <p:sp>
        <p:nvSpPr>
          <p:cNvPr id="80" name="角丸四角形 79"/>
          <p:cNvSpPr/>
          <p:nvPr/>
        </p:nvSpPr>
        <p:spPr>
          <a:xfrm>
            <a:off x="7403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619757"/>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464160"/>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717067"/>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365409"/>
            <a:ext cx="2125242" cy="1259236"/>
          </a:xfrm>
          <a:prstGeom prst="rect">
            <a:avLst/>
          </a:prstGeom>
        </p:spPr>
      </p:pic>
      <p:sp>
        <p:nvSpPr>
          <p:cNvPr id="86" name="正方形/長方形 85"/>
          <p:cNvSpPr/>
          <p:nvPr/>
        </p:nvSpPr>
        <p:spPr bwMode="white">
          <a:xfrm>
            <a:off x="4548941" y="5177430"/>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7" y="5462642"/>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4" y="5354999"/>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20" y="5812354"/>
            <a:ext cx="1006981" cy="903766"/>
          </a:xfrm>
          <a:prstGeom prst="rect">
            <a:avLst/>
          </a:prstGeom>
          <a:noFill/>
          <a:extLst>
            <a:ext uri="{909E8E84-426E-40dd-AFC4-6F175D3DCCD1}">
              <a14:hiddenFill xmlns="" xmlns:a14="http://schemas.microsoft.com/office/drawing/2010/main">
                <a:solidFill>
                  <a:srgbClr val="FFFFFF"/>
                </a:solidFill>
              </a14:hiddenFill>
            </a:ext>
          </a:extLst>
        </p:spPr>
      </p:pic>
      <p:sp>
        <p:nvSpPr>
          <p:cNvPr id="57" name="角丸四角形 56"/>
          <p:cNvSpPr/>
          <p:nvPr/>
        </p:nvSpPr>
        <p:spPr>
          <a:xfrm>
            <a:off x="137220" y="2215353"/>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24855" y="3393231"/>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500279" y="3372918"/>
            <a:ext cx="7577117" cy="477054"/>
          </a:xfrm>
          <a:prstGeom prst="rect">
            <a:avLst/>
          </a:prstGeom>
        </p:spPr>
        <p:txBody>
          <a:bodyPr wrap="square">
            <a:spAutoFit/>
          </a:bodyPr>
          <a:lstStyle/>
          <a:p>
            <a:pPr lvl="0">
              <a:lnSpc>
                <a:spcPts val="3000"/>
              </a:lnSpc>
              <a:defRPr/>
            </a:pPr>
            <a:r>
              <a:rPr kumimoji="1" lang="ja-JP" altLang="en-US" sz="1600" b="1" dirty="0">
                <a:latin typeface="Meiryo UI" panose="020B0604030504040204" pitchFamily="50" charset="-128"/>
                <a:ea typeface="Meiryo UI" panose="020B0604030504040204" pitchFamily="50" charset="-128"/>
              </a:rPr>
              <a:t>大阪府</a:t>
            </a:r>
            <a:r>
              <a:rPr kumimoji="1" lang="ja-JP" altLang="en-US" sz="1600" b="1" dirty="0" smtClean="0">
                <a:latin typeface="Meiryo UI" panose="020B0604030504040204" pitchFamily="50" charset="-128"/>
                <a:ea typeface="Meiryo UI" panose="020B0604030504040204" pitchFamily="50" charset="-128"/>
              </a:rPr>
              <a:t>ホームページ、</a:t>
            </a:r>
            <a:r>
              <a:rPr kumimoji="1" lang="ja-JP" altLang="en-US" sz="1600" b="1" dirty="0" smtClean="0">
                <a:solidFill>
                  <a:prstClr val="black"/>
                </a:solidFill>
                <a:latin typeface="Meiryo UI" panose="020B0604030504040204" pitchFamily="50" charset="-128"/>
                <a:ea typeface="Meiryo UI" panose="020B0604030504040204" pitchFamily="50" charset="-128"/>
              </a:rPr>
              <a:t>大阪府</a:t>
            </a:r>
            <a:r>
              <a:rPr kumimoji="1" lang="en-US" altLang="ja-JP" sz="1600" b="1" dirty="0">
                <a:solidFill>
                  <a:prstClr val="black"/>
                </a:solidFill>
                <a:latin typeface="Meiryo UI" panose="020B0604030504040204" pitchFamily="50" charset="-128"/>
                <a:ea typeface="Meiryo UI" panose="020B0604030504040204" pitchFamily="50" charset="-128"/>
              </a:rPr>
              <a:t>SDGs【</a:t>
            </a:r>
            <a:r>
              <a:rPr kumimoji="1" lang="ja-JP" altLang="en-US" sz="1600" b="1" dirty="0">
                <a:solidFill>
                  <a:prstClr val="black"/>
                </a:solidFill>
                <a:latin typeface="Meiryo UI" panose="020B0604030504040204" pitchFamily="50" charset="-128"/>
                <a:ea typeface="Meiryo UI" panose="020B0604030504040204" pitchFamily="50" charset="-128"/>
              </a:rPr>
              <a:t>公式</a:t>
            </a:r>
            <a:r>
              <a:rPr kumimoji="1" lang="en-US" altLang="ja-JP" sz="16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137220" y="2811789"/>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1542376" y="2826701"/>
            <a:ext cx="7083032" cy="477054"/>
          </a:xfrm>
          <a:prstGeom prst="rect">
            <a:avLst/>
          </a:prstGeom>
        </p:spPr>
        <p:txBody>
          <a:bodyPr wrap="square">
            <a:spAutoFit/>
          </a:bodyPr>
          <a:lstStyle/>
          <a:p>
            <a:pPr lvl="0">
              <a:lnSpc>
                <a:spcPts val="3000"/>
              </a:lnSpc>
              <a:defRPr/>
            </a:pP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の達成に向けた</a:t>
            </a:r>
            <a:r>
              <a:rPr kumimoji="1" lang="ja-JP" altLang="en-US" sz="1600" b="1" dirty="0" smtClean="0">
                <a:latin typeface="Meiryo UI" panose="020B0604030504040204" pitchFamily="50" charset="-128"/>
                <a:ea typeface="Meiryo UI" panose="020B0604030504040204" pitchFamily="50" charset="-128"/>
              </a:rPr>
              <a:t>取組み、</a:t>
            </a:r>
            <a:r>
              <a:rPr kumimoji="1" lang="ja-JP" altLang="en-US" sz="1600" b="1" dirty="0" smtClean="0">
                <a:solidFill>
                  <a:prstClr val="black"/>
                </a:solidFill>
                <a:latin typeface="Meiryo UI" panose="020B0604030504040204" pitchFamily="50" charset="-128"/>
                <a:ea typeface="Meiryo UI" panose="020B0604030504040204" pitchFamily="50" charset="-128"/>
              </a:rPr>
              <a:t>関連</a:t>
            </a:r>
            <a:r>
              <a:rPr kumimoji="1" lang="ja-JP" altLang="en-US" sz="1600" b="1" dirty="0">
                <a:solidFill>
                  <a:prstClr val="black"/>
                </a:solidFill>
                <a:latin typeface="Meiryo UI" panose="020B0604030504040204" pitchFamily="50" charset="-128"/>
                <a:ea typeface="Meiryo UI" panose="020B0604030504040204" pitchFamily="50" charset="-128"/>
              </a:rPr>
              <a:t>するゴール</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525811" y="2148176"/>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16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89585" y="972722"/>
            <a:ext cx="9635098" cy="11820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ct val="150000"/>
              </a:lnSpc>
              <a:defRPr/>
            </a:pPr>
            <a:r>
              <a:rPr lang="ja-JP" altLang="en-US" b="1" dirty="0" smtClean="0">
                <a:solidFill>
                  <a:schemeClr val="tx1"/>
                </a:solidFill>
                <a:latin typeface="Meiryo UI" panose="020B0604030504040204" pitchFamily="50" charset="-128"/>
                <a:ea typeface="Meiryo UI" panose="020B0604030504040204" pitchFamily="50" charset="-128"/>
              </a:rPr>
              <a:t>府</a:t>
            </a:r>
            <a:r>
              <a:rPr lang="ja-JP" altLang="en-US" b="1" dirty="0">
                <a:solidFill>
                  <a:schemeClr val="tx1"/>
                </a:solidFill>
                <a:latin typeface="Meiryo UI" panose="020B0604030504040204" pitchFamily="50" charset="-128"/>
                <a:ea typeface="Meiryo UI" panose="020B0604030504040204" pitchFamily="50" charset="-128"/>
              </a:rPr>
              <a:t>⺠や府内企業・団体などあらゆるステークホルダーに </a:t>
            </a:r>
            <a:r>
              <a:rPr lang="en-US" altLang="ja-JP" b="1" dirty="0">
                <a:solidFill>
                  <a:schemeClr val="tx1"/>
                </a:solidFill>
                <a:latin typeface="Meiryo UI" panose="020B0604030504040204" pitchFamily="50" charset="-128"/>
                <a:ea typeface="Meiryo UI" panose="020B0604030504040204" pitchFamily="50" charset="-128"/>
              </a:rPr>
              <a:t>SDGs </a:t>
            </a:r>
            <a:r>
              <a:rPr lang="ja-JP" altLang="en-US" b="1" dirty="0" smtClean="0">
                <a:solidFill>
                  <a:schemeClr val="tx1"/>
                </a:solidFill>
                <a:latin typeface="Meiryo UI" panose="020B0604030504040204" pitchFamily="50" charset="-128"/>
                <a:ea typeface="Meiryo UI" panose="020B0604030504040204" pitchFamily="50" charset="-128"/>
              </a:rPr>
              <a:t>を知って</a:t>
            </a:r>
            <a:r>
              <a:rPr lang="ja-JP" altLang="en-US" b="1" dirty="0">
                <a:solidFill>
                  <a:schemeClr val="tx1"/>
                </a:solidFill>
                <a:latin typeface="Meiryo UI" panose="020B0604030504040204" pitchFamily="50" charset="-128"/>
                <a:ea typeface="Meiryo UI" panose="020B0604030504040204" pitchFamily="50" charset="-128"/>
              </a:rPr>
              <a:t>もらい、具体的な⾏動につなげるために策定</a:t>
            </a:r>
            <a:r>
              <a:rPr lang="ja-JP" altLang="en-US" dirty="0">
                <a:solidFill>
                  <a:schemeClr val="tx1"/>
                </a:solidFill>
                <a:latin typeface="Meiryo UI" panose="020B0604030504040204" pitchFamily="50" charset="-128"/>
                <a:ea typeface="Meiryo UI" panose="020B0604030504040204" pitchFamily="50" charset="-128"/>
              </a:rPr>
              <a:t>した「大阪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動憲章」の趣旨に沿って、自ら</a:t>
            </a:r>
            <a:r>
              <a:rPr lang="ja-JP" altLang="en-US" dirty="0" smtClean="0">
                <a:solidFill>
                  <a:schemeClr val="tx1"/>
                </a:solidFill>
                <a:latin typeface="Meiryo UI" panose="020B0604030504040204" pitchFamily="50" charset="-128"/>
                <a:ea typeface="Meiryo UI" panose="020B0604030504040204" pitchFamily="50" charset="-128"/>
              </a:rPr>
              <a:t>が⾏</a:t>
            </a:r>
            <a:r>
              <a:rPr lang="ja-JP" altLang="en-US" dirty="0" err="1">
                <a:solidFill>
                  <a:schemeClr val="tx1"/>
                </a:solidFill>
                <a:latin typeface="Meiryo UI" panose="020B0604030504040204" pitchFamily="50" charset="-128"/>
                <a:ea typeface="Meiryo UI" panose="020B0604030504040204" pitchFamily="50" charset="-128"/>
              </a:rPr>
              <a:t>う</a:t>
            </a: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の達成に向けた⾏動を宣言するプロジェクトです。</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82347" y="715965"/>
            <a:ext cx="7342334" cy="297517"/>
          </a:xfrm>
          <a:prstGeom prst="rect">
            <a:avLst/>
          </a:prstGeom>
          <a:noFill/>
        </p:spPr>
        <p:txBody>
          <a:bodyPr wrap="square">
            <a:spAutoFit/>
          </a:bodyPr>
          <a:lstStyle/>
          <a:p>
            <a:pPr marL="174625" indent="-174625">
              <a:lnSpc>
                <a:spcPts val="1600"/>
              </a:lnSpc>
            </a:pPr>
            <a:r>
              <a:rPr lang="ja-JP" altLang="en-US" sz="2400" b="1" dirty="0" smtClean="0">
                <a:latin typeface="Meiryo UI" panose="020B0604030504040204" pitchFamily="50" charset="-128"/>
                <a:ea typeface="Meiryo UI" panose="020B0604030504040204" pitchFamily="50" charset="-128"/>
              </a:rPr>
              <a:t>〇</a:t>
            </a:r>
            <a:r>
              <a:rPr lang="ja-JP" altLang="en-US" sz="2400" b="1" dirty="0">
                <a:latin typeface="Meiryo UI" panose="020B0604030504040204" pitchFamily="50" charset="-128"/>
                <a:ea typeface="Meiryo UI" panose="020B0604030504040204" pitchFamily="50" charset="-128"/>
              </a:rPr>
              <a:t>私</a:t>
            </a:r>
            <a:r>
              <a:rPr lang="ja-JP" altLang="en-US" sz="2400" b="1" dirty="0" smtClean="0">
                <a:latin typeface="Meiryo UI" panose="020B0604030504040204" pitchFamily="50" charset="-128"/>
                <a:ea typeface="Meiryo UI" panose="020B0604030504040204" pitchFamily="50" charset="-128"/>
              </a:rPr>
              <a:t>の</a:t>
            </a:r>
            <a:r>
              <a:rPr lang="en-US" altLang="ja-JP" sz="2400" b="1" dirty="0" smtClean="0">
                <a:latin typeface="Meiryo UI" panose="020B0604030504040204" pitchFamily="50" charset="-128"/>
                <a:ea typeface="Meiryo UI" panose="020B0604030504040204" pitchFamily="50" charset="-128"/>
              </a:rPr>
              <a:t>SDGs</a:t>
            </a:r>
            <a:r>
              <a:rPr lang="ja-JP" altLang="en-US" sz="2400" b="1" dirty="0" smtClean="0">
                <a:latin typeface="Meiryo UI" panose="020B0604030504040204" pitchFamily="50" charset="-128"/>
                <a:ea typeface="Meiryo UI" panose="020B0604030504040204" pitchFamily="50" charset="-128"/>
              </a:rPr>
              <a:t>宣言プロジェクトの開始（</a:t>
            </a:r>
            <a:r>
              <a:rPr lang="ja-JP" altLang="en-US" sz="2400" b="1" dirty="0">
                <a:latin typeface="Meiryo UI" panose="020B0604030504040204" pitchFamily="50" charset="-128"/>
                <a:ea typeface="Meiryo UI" panose="020B0604030504040204" pitchFamily="50" charset="-128"/>
              </a:rPr>
              <a:t>令和</a:t>
            </a:r>
            <a:r>
              <a:rPr lang="ja-JP" altLang="en-US" sz="2400" b="1" dirty="0" smtClean="0">
                <a:latin typeface="Meiryo UI" panose="020B0604030504040204" pitchFamily="50" charset="-128"/>
                <a:ea typeface="Meiryo UI" panose="020B0604030504040204" pitchFamily="50" charset="-128"/>
              </a:rPr>
              <a:t>３年２月</a:t>
            </a:r>
            <a:r>
              <a:rPr lang="ja-JP" altLang="en-US" sz="2400" b="1" dirty="0">
                <a:latin typeface="Meiryo UI" panose="020B0604030504040204" pitchFamily="50" charset="-128"/>
                <a:ea typeface="Meiryo UI" panose="020B0604030504040204" pitchFamily="50" charset="-128"/>
              </a:rPr>
              <a:t>）</a:t>
            </a:r>
            <a:endParaRPr lang="en-US" altLang="ja-JP" sz="24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38B09320-ACED-4E48-A8F3-BA70326570A4}"/>
              </a:ext>
            </a:extLst>
          </p:cNvPr>
          <p:cNvSpPr txBox="1"/>
          <p:nvPr/>
        </p:nvSpPr>
        <p:spPr>
          <a:xfrm>
            <a:off x="85188" y="99091"/>
            <a:ext cx="736949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大阪府の取り組み②</a:t>
            </a:r>
            <a:endParaRPr kumimoji="1" lang="ja-JP" altLang="en-US" sz="2000" b="1" dirty="0">
              <a:latin typeface="Meiryo UI" panose="020B0604030504040204" pitchFamily="50" charset="-128"/>
              <a:ea typeface="Meiryo UI" panose="020B0604030504040204" pitchFamily="50" charset="-128"/>
            </a:endParaRPr>
          </a:p>
        </p:txBody>
      </p:sp>
      <p:cxnSp>
        <p:nvCxnSpPr>
          <p:cNvPr id="28" name="直線コネクタ 27">
            <a:extLst>
              <a:ext uri="{FF2B5EF4-FFF2-40B4-BE49-F238E27FC236}">
                <a16:creationId xmlns:a16="http://schemas.microsoft.com/office/drawing/2014/main" id="{7C5D7425-653A-45FE-B007-C2602D6655B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816801"/>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509210" y="2805937"/>
            <a:ext cx="360000" cy="358635"/>
          </a:xfrm>
          <a:prstGeom prst="rect">
            <a:avLst/>
          </a:prstGeom>
        </p:spPr>
      </p:pic>
      <p:sp>
        <p:nvSpPr>
          <p:cNvPr id="9" name="正方形/長方形 8"/>
          <p:cNvSpPr/>
          <p:nvPr/>
        </p:nvSpPr>
        <p:spPr>
          <a:xfrm>
            <a:off x="1202134" y="2750659"/>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097266" y="2833555"/>
            <a:ext cx="5256163"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98462" y="1443672"/>
            <a:ext cx="11726287" cy="1015663"/>
          </a:xfrm>
          <a:prstGeom prst="rect">
            <a:avLst/>
          </a:prstGeom>
        </p:spPr>
        <p:txBody>
          <a:bodyPr wrap="none">
            <a:spAutoFit/>
          </a:bodyPr>
          <a:lstStyle/>
          <a:p>
            <a:pPr defTabSz="914400"/>
            <a:r>
              <a:rPr kumimoji="1" lang="ja-JP" altLang="en-US" sz="6000" dirty="0" smtClean="0">
                <a:solidFill>
                  <a:prstClr val="black"/>
                </a:solidFill>
                <a:latin typeface="Calibri"/>
                <a:ea typeface="Meiryo UI"/>
              </a:rPr>
              <a:t>ご清聴ありがとうございました。</a:t>
            </a:r>
            <a:endParaRPr kumimoji="1" lang="ja-JP" altLang="en-US" sz="6000" dirty="0">
              <a:solidFill>
                <a:prstClr val="black"/>
              </a:solidFill>
              <a:latin typeface="Calibri"/>
              <a:ea typeface="Meiryo UI"/>
            </a:endParaRPr>
          </a:p>
        </p:txBody>
      </p:sp>
      <p:sp>
        <p:nvSpPr>
          <p:cNvPr id="5" name="テキスト ボックス 4"/>
          <p:cNvSpPr txBox="1"/>
          <p:nvPr/>
        </p:nvSpPr>
        <p:spPr>
          <a:xfrm>
            <a:off x="946641" y="3455895"/>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a:t>
            </a:r>
            <a:r>
              <a:rPr lang="ja-JP" altLang="en-US" sz="2400" b="1" dirty="0">
                <a:solidFill>
                  <a:prstClr val="black"/>
                </a:solidFill>
                <a:latin typeface="Meiryo UI" panose="020B0604030504040204" pitchFamily="50" charset="-128"/>
                <a:ea typeface="Meiryo UI" panose="020B0604030504040204" pitchFamily="50" charset="-128"/>
              </a:rPr>
              <a:t>連携</a:t>
            </a:r>
            <a:r>
              <a:rPr kumimoji="1" lang="ja-JP" altLang="en-US" sz="2400" b="1" dirty="0" smtClean="0">
                <a:solidFill>
                  <a:prstClr val="black"/>
                </a:solidFill>
                <a:latin typeface="Meiryo UI" panose="020B0604030504040204" pitchFamily="50" charset="-128"/>
                <a:ea typeface="Meiryo UI" panose="020B0604030504040204" pitchFamily="50" charset="-128"/>
              </a:rPr>
              <a:t>課</a:t>
            </a:r>
            <a:endParaRPr kumimoji="1" lang="ja-JP" altLang="en-US"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en-US" altLang="ja-JP" sz="2400" b="1" dirty="0" smtClean="0">
                <a:solidFill>
                  <a:prstClr val="black"/>
                </a:solidFill>
                <a:latin typeface="Meiryo UI" panose="020B0604030504040204" pitchFamily="50" charset="-128"/>
                <a:ea typeface="Meiryo UI" panose="020B0604030504040204" pitchFamily="50" charset="-128"/>
              </a:rPr>
              <a:t>TEL:06-6944-9006</a:t>
            </a: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
        <p:nvSpPr>
          <p:cNvPr id="12" name="スライド番号プレースホルダー 1"/>
          <p:cNvSpPr txBox="1">
            <a:spLocks/>
          </p:cNvSpPr>
          <p:nvPr/>
        </p:nvSpPr>
        <p:spPr>
          <a:xfrm>
            <a:off x="6996113" y="64452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14</a:t>
            </a:fld>
            <a:endParaRPr kumimoji="1" lang="ja-JP" altLang="en-US" sz="1200"/>
          </a:p>
        </p:txBody>
      </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728006" y="6164728"/>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6" name="スライド番号プレースホルダー 3"/>
          <p:cNvSpPr>
            <a:spLocks noGrp="1"/>
          </p:cNvSpPr>
          <p:nvPr>
            <p:ph type="sldNum" sz="quarter" idx="12"/>
          </p:nvPr>
        </p:nvSpPr>
        <p:spPr>
          <a:xfrm>
            <a:off x="6899251" y="6356354"/>
            <a:ext cx="2123182" cy="365125"/>
          </a:xfrm>
        </p:spPr>
        <p:txBody>
          <a:bodyPr/>
          <a:lstStyle/>
          <a:p>
            <a:fld id="{B357E563-2009-4710-851A-B3BABD306212}" type="slidenum">
              <a:rPr kumimoji="1" lang="ja-JP" altLang="en-US" smtClean="0"/>
              <a:t>1</a:t>
            </a:fld>
            <a:endParaRPr kumimoji="1" lang="ja-JP" altLang="en-US"/>
          </a:p>
        </p:txBody>
      </p:sp>
      <p:sp>
        <p:nvSpPr>
          <p:cNvPr id="8" name="テキスト ボックス 7">
            <a:extLst>
              <a:ext uri="{FF2B5EF4-FFF2-40B4-BE49-F238E27FC236}">
                <a16:creationId xmlns:a16="http://schemas.microsoft.com/office/drawing/2014/main" id="{3802ACBF-F4F6-4901-A507-9D074B3D4E03}"/>
              </a:ext>
            </a:extLst>
          </p:cNvPr>
          <p:cNvSpPr txBox="1"/>
          <p:nvPr/>
        </p:nvSpPr>
        <p:spPr>
          <a:xfrm>
            <a:off x="85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a:t>
            </a:r>
            <a:r>
              <a:rPr kumimoji="1" lang="ja-JP" altLang="en-US" sz="2000" b="1" dirty="0" smtClean="0">
                <a:latin typeface="Meiryo UI" panose="020B0604030504040204" pitchFamily="50" charset="-128"/>
                <a:ea typeface="Meiryo UI" panose="020B0604030504040204" pitchFamily="50" charset="-128"/>
              </a:rPr>
              <a:t>に①（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cxnSp>
        <p:nvCxnSpPr>
          <p:cNvPr id="9" name="直線コネクタ 8">
            <a:extLst>
              <a:ext uri="{FF2B5EF4-FFF2-40B4-BE49-F238E27FC236}">
                <a16:creationId xmlns:a16="http://schemas.microsoft.com/office/drawing/2014/main" id="{0E755B18-F5BF-4759-8AB6-7D516EB0F281}"/>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10" name="コンテンツ プレースホルダー 8"/>
          <p:cNvGraphicFramePr>
            <a:graphicFrameLocks/>
          </p:cNvGraphicFramePr>
          <p:nvPr>
            <p:extLst/>
          </p:nvPr>
        </p:nvGraphicFramePr>
        <p:xfrm>
          <a:off x="168791" y="1434754"/>
          <a:ext cx="9439174" cy="4683336"/>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168791" y="763505"/>
            <a:ext cx="5978496"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84.1%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年３月時点）。</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025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220134" y="847472"/>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56268" y="1018265"/>
            <a:ext cx="7768695" cy="769441"/>
          </a:xfrm>
          <a:prstGeom prst="rect">
            <a:avLst/>
          </a:prstGeom>
          <a:noFill/>
        </p:spPr>
        <p:txBody>
          <a:bodyPr wrap="square" rtlCol="0">
            <a:spAutoFit/>
          </a:bodyPr>
          <a:lstStyle/>
          <a:p>
            <a:r>
              <a:rPr kumimoji="1" lang="ja-JP" altLang="en-US" sz="4400" b="1" dirty="0">
                <a:latin typeface="Meiryo UI" panose="020B0604030504040204" pitchFamily="50" charset="-128"/>
                <a:ea typeface="Meiryo UI" panose="020B0604030504040204" pitchFamily="50" charset="-128"/>
              </a:rPr>
              <a:t>「</a:t>
            </a:r>
            <a:r>
              <a:rPr kumimoji="1" lang="en-US" altLang="ja-JP" sz="4400" b="1" dirty="0">
                <a:latin typeface="Meiryo UI" panose="020B0604030504040204" pitchFamily="50" charset="-128"/>
                <a:ea typeface="Meiryo UI" panose="020B0604030504040204" pitchFamily="50" charset="-128"/>
              </a:rPr>
              <a:t>SDGs</a:t>
            </a:r>
            <a:r>
              <a:rPr kumimoji="1" lang="ja-JP" altLang="en-US" sz="4400" b="1" dirty="0">
                <a:latin typeface="Meiryo UI" panose="020B0604030504040204" pitchFamily="50" charset="-128"/>
                <a:ea typeface="Meiryo UI" panose="020B0604030504040204" pitchFamily="50" charset="-128"/>
              </a:rPr>
              <a:t>ウォッシュ」とは？</a:t>
            </a:r>
            <a:endParaRPr kumimoji="1" lang="en-US" altLang="ja-JP" sz="4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29116" y="2174905"/>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pic>
        <p:nvPicPr>
          <p:cNvPr id="7" name="図 6"/>
          <p:cNvPicPr>
            <a:picLocks noChangeAspect="1"/>
          </p:cNvPicPr>
          <p:nvPr/>
        </p:nvPicPr>
        <p:blipFill>
          <a:blip r:embed="rId4"/>
          <a:stretch>
            <a:fillRect/>
          </a:stretch>
        </p:blipFill>
        <p:spPr>
          <a:xfrm>
            <a:off x="220134" y="4247656"/>
            <a:ext cx="5305425" cy="2076450"/>
          </a:xfrm>
          <a:prstGeom prst="rect">
            <a:avLst/>
          </a:prstGeom>
        </p:spPr>
      </p:pic>
      <p:sp>
        <p:nvSpPr>
          <p:cNvPr id="8" name="テキスト ボックス 7"/>
          <p:cNvSpPr txBox="1"/>
          <p:nvPr/>
        </p:nvSpPr>
        <p:spPr>
          <a:xfrm>
            <a:off x="329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5882752"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2</a:t>
            </a:fld>
            <a:endParaRPr kumimoji="1" lang="ja-JP" altLang="en-US" dirty="0"/>
          </a:p>
        </p:txBody>
      </p:sp>
      <p:sp>
        <p:nvSpPr>
          <p:cNvPr id="11" name="テキスト ボックス 10">
            <a:extLst>
              <a:ext uri="{FF2B5EF4-FFF2-40B4-BE49-F238E27FC236}">
                <a16:creationId xmlns:a16="http://schemas.microsoft.com/office/drawing/2014/main" id="{DBF1D935-52D0-4A09-8946-287522259B94}"/>
              </a:ext>
            </a:extLst>
          </p:cNvPr>
          <p:cNvSpPr txBox="1"/>
          <p:nvPr/>
        </p:nvSpPr>
        <p:spPr>
          <a:xfrm>
            <a:off x="85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a:t>
            </a:r>
            <a:r>
              <a:rPr kumimoji="1" lang="ja-JP" altLang="en-US" sz="2000" b="1" dirty="0" smtClean="0">
                <a:latin typeface="Meiryo UI" panose="020B0604030504040204" pitchFamily="50" charset="-128"/>
                <a:ea typeface="Meiryo UI" panose="020B0604030504040204" pitchFamily="50" charset="-128"/>
              </a:rPr>
              <a:t>に②（</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p>
        </p:txBody>
      </p:sp>
      <p:cxnSp>
        <p:nvCxnSpPr>
          <p:cNvPr id="12" name="直線コネクタ 11">
            <a:extLst>
              <a:ext uri="{FF2B5EF4-FFF2-40B4-BE49-F238E27FC236}">
                <a16:creationId xmlns:a16="http://schemas.microsoft.com/office/drawing/2014/main" id="{27B74224-DF56-479B-81A5-6479E66509F9}"/>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20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9481" y="934096"/>
            <a:ext cx="9108844" cy="186204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232926" y="3146813"/>
            <a:ext cx="4562795" cy="3034259"/>
          </a:xfrm>
          <a:prstGeom prst="rect">
            <a:avLst/>
          </a:prstGeom>
          <a:noFill/>
          <a:ln>
            <a:noFill/>
          </a:ln>
        </p:spPr>
      </p:pic>
      <p:sp>
        <p:nvSpPr>
          <p:cNvPr id="9" name="テキスト ボックス 8"/>
          <p:cNvSpPr txBox="1"/>
          <p:nvPr/>
        </p:nvSpPr>
        <p:spPr>
          <a:xfrm>
            <a:off x="0" y="6347075"/>
            <a:ext cx="3526963" cy="369332"/>
          </a:xfrm>
          <a:prstGeom prst="rect">
            <a:avLst/>
          </a:prstGeom>
          <a:noFill/>
        </p:spPr>
        <p:txBody>
          <a:bodyPr wrap="square" rtlCol="0">
            <a:spAutoFit/>
          </a:bodyPr>
          <a:lstStyle/>
          <a:p>
            <a:r>
              <a:rPr kumimoji="1" lang="ja-JP" altLang="en-US" dirty="0"/>
              <a:t>（出典）国連広報センター</a:t>
            </a:r>
          </a:p>
        </p:txBody>
      </p:sp>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134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a:t>
            </a:fld>
            <a:endParaRPr kumimoji="1" lang="ja-JP" altLang="en-US" sz="1200"/>
          </a:p>
        </p:txBody>
      </p:sp>
      <p:sp>
        <p:nvSpPr>
          <p:cNvPr id="11" name="テキスト ボックス 10">
            <a:extLst>
              <a:ext uri="{FF2B5EF4-FFF2-40B4-BE49-F238E27FC236}">
                <a16:creationId xmlns:a16="http://schemas.microsoft.com/office/drawing/2014/main" id="{C546B35A-0761-4892-8904-89916309FE67}"/>
              </a:ext>
            </a:extLst>
          </p:cNvPr>
          <p:cNvSpPr txBox="1"/>
          <p:nvPr/>
        </p:nvSpPr>
        <p:spPr>
          <a:xfrm>
            <a:off x="85188" y="99090"/>
            <a:ext cx="7028051"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Sustainable Development Goals</a:t>
            </a:r>
            <a:r>
              <a:rPr kumimoji="1" lang="ja-JP" altLang="en-US" sz="2000" b="1" dirty="0">
                <a:latin typeface="Meiryo UI" panose="020B0604030504040204" pitchFamily="50" charset="-128"/>
                <a:ea typeface="Meiryo UI" panose="020B0604030504040204" pitchFamily="50" charset="-128"/>
              </a:rPr>
              <a:t>）とは</a:t>
            </a:r>
          </a:p>
        </p:txBody>
      </p:sp>
      <p:cxnSp>
        <p:nvCxnSpPr>
          <p:cNvPr id="13" name="直線コネクタ 12">
            <a:extLst>
              <a:ext uri="{FF2B5EF4-FFF2-40B4-BE49-F238E27FC236}">
                <a16:creationId xmlns:a16="http://schemas.microsoft.com/office/drawing/2014/main" id="{FF0C4294-B3E3-4409-858D-C052985F25BF}"/>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053200"/>
            <a:ext cx="4672276" cy="3303154"/>
          </a:xfrm>
          <a:prstGeom prst="rect">
            <a:avLst/>
          </a:prstGeom>
        </p:spPr>
      </p:pic>
    </p:spTree>
    <p:extLst>
      <p:ext uri="{BB962C8B-B14F-4D97-AF65-F5344CB8AC3E}">
        <p14:creationId xmlns:p14="http://schemas.microsoft.com/office/powerpoint/2010/main" val="213116205"/>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6247" y="2243189"/>
            <a:ext cx="4536000" cy="4324261"/>
          </a:xfrm>
          <a:prstGeom prst="rect">
            <a:avLst/>
          </a:prstGeom>
        </p:spPr>
        <p:txBody>
          <a:bodyPr wrap="square">
            <a:spAutoFit/>
          </a:bodyPr>
          <a:lstStyle/>
          <a:p>
            <a:pPr>
              <a:lnSpc>
                <a:spcPts val="2200"/>
              </a:lnSpc>
              <a:spcAft>
                <a:spcPts val="0"/>
              </a:spcAft>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spcAft>
                <a:spcPts val="0"/>
              </a:spcAft>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523088" y="776534"/>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5185349" y="2525070"/>
            <a:ext cx="4536000" cy="3195747"/>
          </a:xfrm>
          <a:prstGeom prst="rect">
            <a:avLst/>
          </a:prstGeom>
        </p:spPr>
        <p:txBody>
          <a:bodyPr wrap="square">
            <a:spAutoFit/>
          </a:bodyPr>
          <a:lstStyle/>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今日我々が発表する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a:solidFill>
                  <a:srgbClr val="FF0000"/>
                </a:solidFill>
                <a:latin typeface="Meiryo UI" panose="020B0604030504040204" pitchFamily="50" charset="-128"/>
                <a:ea typeface="Meiryo UI" panose="020B0604030504040204" pitchFamily="50" charset="-128"/>
              </a:rPr>
              <a:t>これらの目標及びターゲットは、統合され不可分のものであり、持続可能な開発の三側面、すなわち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72028" y="1330729"/>
            <a:ext cx="9554408" cy="723275"/>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96521" y="6029217"/>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出典：国際連合広報センターホームページ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0"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a:t>
            </a:fld>
            <a:endParaRPr kumimoji="1" lang="ja-JP" altLang="en-US" sz="1200"/>
          </a:p>
        </p:txBody>
      </p:sp>
      <p:sp>
        <p:nvSpPr>
          <p:cNvPr id="11" name="テキスト ボックス 10">
            <a:extLst>
              <a:ext uri="{FF2B5EF4-FFF2-40B4-BE49-F238E27FC236}">
                <a16:creationId xmlns:a16="http://schemas.microsoft.com/office/drawing/2014/main" id="{F62F1D56-6369-49CC-A8F8-420579CB73EB}"/>
              </a:ext>
            </a:extLst>
          </p:cNvPr>
          <p:cNvSpPr txBox="1"/>
          <p:nvPr/>
        </p:nvSpPr>
        <p:spPr>
          <a:xfrm>
            <a:off x="85188" y="99090"/>
            <a:ext cx="6091948"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持続可能な開発のための２０３０アジェンダ</a:t>
            </a:r>
          </a:p>
          <a:p>
            <a:endParaRPr kumimoji="1" lang="ja-JP" altLang="en-US" sz="2000" b="1"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36663B4E-1F48-422C-B9CF-0A4F2A24FCAA}"/>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286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a:t>
            </a:fld>
            <a:endParaRPr kumimoji="1" lang="ja-JP" altLang="en-US" sz="1200"/>
          </a:p>
        </p:txBody>
      </p:sp>
      <p:sp>
        <p:nvSpPr>
          <p:cNvPr id="32" name="テキスト ボックス 31">
            <a:extLst>
              <a:ext uri="{FF2B5EF4-FFF2-40B4-BE49-F238E27FC236}">
                <a16:creationId xmlns:a16="http://schemas.microsoft.com/office/drawing/2014/main" id="{F62F1D56-6369-49CC-A8F8-420579CB73EB}"/>
              </a:ext>
            </a:extLst>
          </p:cNvPr>
          <p:cNvSpPr txBox="1"/>
          <p:nvPr/>
        </p:nvSpPr>
        <p:spPr>
          <a:xfrm>
            <a:off x="85188" y="99090"/>
            <a:ext cx="6091948"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SDGs</a:t>
            </a:r>
            <a:r>
              <a:rPr lang="ja-JP" altLang="en-US" sz="2000" b="1" dirty="0" smtClean="0">
                <a:latin typeface="Meiryo UI" panose="020B0604030504040204" pitchFamily="50" charset="-128"/>
                <a:ea typeface="Meiryo UI" panose="020B0604030504040204" pitchFamily="50" charset="-128"/>
              </a:rPr>
              <a:t>と大阪関西万博の関係性①</a:t>
            </a:r>
            <a:endParaRPr kumimoji="1" lang="ja-JP" altLang="en-US" sz="2000" b="1" dirty="0">
              <a:latin typeface="Meiryo UI" panose="020B0604030504040204" pitchFamily="50" charset="-128"/>
              <a:ea typeface="Meiryo UI" panose="020B0604030504040204" pitchFamily="50" charset="-128"/>
            </a:endParaRPr>
          </a:p>
          <a:p>
            <a:endParaRPr kumimoji="1" lang="ja-JP" altLang="en-US" sz="2000" b="1" dirty="0">
              <a:latin typeface="Meiryo UI" panose="020B0604030504040204" pitchFamily="50" charset="-128"/>
              <a:ea typeface="Meiryo UI" panose="020B0604030504040204" pitchFamily="50" charset="-128"/>
            </a:endParaRPr>
          </a:p>
        </p:txBody>
      </p:sp>
      <p:cxnSp>
        <p:nvCxnSpPr>
          <p:cNvPr id="33" name="直線コネクタ 32">
            <a:extLst>
              <a:ext uri="{FF2B5EF4-FFF2-40B4-BE49-F238E27FC236}">
                <a16:creationId xmlns:a16="http://schemas.microsoft.com/office/drawing/2014/main" id="{36663B4E-1F48-422C-B9CF-0A4F2A24FCAA}"/>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617129"/>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4" name="スライド番号プレースホルダー 1"/>
          <p:cNvSpPr txBox="1">
            <a:spLocks/>
          </p:cNvSpPr>
          <p:nvPr/>
        </p:nvSpPr>
        <p:spPr>
          <a:xfrm>
            <a:off x="6996113" y="65341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a:p>
        </p:txBody>
      </p:sp>
      <p:sp>
        <p:nvSpPr>
          <p:cNvPr id="28" name="角丸四角形 27"/>
          <p:cNvSpPr/>
          <p:nvPr/>
        </p:nvSpPr>
        <p:spPr>
          <a:xfrm>
            <a:off x="192718" y="646061"/>
            <a:ext cx="2699737" cy="413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a:solidFill>
                  <a:prstClr val="black"/>
                </a:solidFill>
                <a:latin typeface="Meiryo UI" panose="020B0604030504040204" pitchFamily="50" charset="-128"/>
                <a:ea typeface="Meiryo UI" panose="020B0604030504040204" pitchFamily="50" charset="-128"/>
              </a:rPr>
              <a:t>取り組み工程</a:t>
            </a: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F62F1D56-6369-49CC-A8F8-420579CB73EB}"/>
              </a:ext>
            </a:extLst>
          </p:cNvPr>
          <p:cNvSpPr txBox="1"/>
          <p:nvPr/>
        </p:nvSpPr>
        <p:spPr>
          <a:xfrm>
            <a:off x="85188" y="99090"/>
            <a:ext cx="6091948"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SDGs</a:t>
            </a:r>
            <a:r>
              <a:rPr lang="ja-JP" altLang="en-US" sz="2000" b="1" dirty="0" smtClean="0">
                <a:latin typeface="Meiryo UI" panose="020B0604030504040204" pitchFamily="50" charset="-128"/>
                <a:ea typeface="Meiryo UI" panose="020B0604030504040204" pitchFamily="50" charset="-128"/>
              </a:rPr>
              <a:t>と大阪関西万博の関係性②</a:t>
            </a:r>
            <a:endParaRPr kumimoji="1" lang="ja-JP" altLang="en-US" sz="2000" b="1" dirty="0">
              <a:latin typeface="Meiryo UI" panose="020B0604030504040204" pitchFamily="50" charset="-128"/>
              <a:ea typeface="Meiryo UI" panose="020B0604030504040204" pitchFamily="50" charset="-128"/>
            </a:endParaRPr>
          </a:p>
          <a:p>
            <a:endParaRPr kumimoji="1" lang="ja-JP" altLang="en-US" sz="2000" b="1" dirty="0">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36663B4E-1F48-422C-B9CF-0A4F2A24FCAA}"/>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443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852991" y="5157192"/>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
        <p:nvSpPr>
          <p:cNvPr id="7" name="正方形/長方形 6"/>
          <p:cNvSpPr/>
          <p:nvPr/>
        </p:nvSpPr>
        <p:spPr>
          <a:xfrm>
            <a:off x="-303584" y="177075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en-US" altLang="ja-JP" sz="5400" b="1" u="sng" dirty="0" smtClean="0">
                <a:latin typeface="Meiryo UI" panose="020B0604030504040204" pitchFamily="50" charset="-128"/>
                <a:ea typeface="Meiryo UI" panose="020B0604030504040204" pitchFamily="50" charset="-128"/>
              </a:rPr>
              <a:t>OSAKA</a:t>
            </a:r>
            <a:r>
              <a:rPr lang="ja-JP" altLang="en-US" sz="5400" b="1" u="sng" dirty="0">
                <a:latin typeface="Meiryo UI" panose="020B0604030504040204" pitchFamily="50" charset="-128"/>
                <a:ea typeface="Meiryo UI" panose="020B0604030504040204" pitchFamily="50" charset="-128"/>
              </a:rPr>
              <a:t>　</a:t>
            </a:r>
            <a:r>
              <a:rPr lang="en-US" altLang="ja-JP" sz="5400" b="1" u="sng" dirty="0">
                <a:latin typeface="Meiryo UI" panose="020B0604030504040204" pitchFamily="50" charset="-128"/>
                <a:ea typeface="Meiryo UI" panose="020B0604030504040204" pitchFamily="50" charset="-128"/>
              </a:rPr>
              <a:t>SDGs</a:t>
            </a:r>
            <a:r>
              <a:rPr lang="ja-JP" altLang="en-US" sz="5400" b="1" u="sng" dirty="0">
                <a:latin typeface="Meiryo UI" panose="020B0604030504040204" pitchFamily="50" charset="-128"/>
                <a:ea typeface="Meiryo UI" panose="020B0604030504040204" pitchFamily="50" charset="-128"/>
              </a:rPr>
              <a:t>　</a:t>
            </a:r>
            <a:r>
              <a:rPr lang="ja-JP" altLang="en-US" sz="5400" b="1" u="sng" dirty="0" smtClean="0">
                <a:latin typeface="Meiryo UI" panose="020B0604030504040204" pitchFamily="50" charset="-128"/>
                <a:ea typeface="Meiryo UI" panose="020B0604030504040204" pitchFamily="50" charset="-128"/>
              </a:rPr>
              <a:t>ビジョン</a:t>
            </a:r>
            <a:endParaRPr lang="en-US" altLang="ja-JP" sz="5400" b="1" u="sng"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666929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15900" y="2754000"/>
            <a:ext cx="9512300" cy="3881411"/>
          </a:xfrm>
          <a:prstGeom prst="roundRect">
            <a:avLst>
              <a:gd name="adj" fmla="val 6633"/>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defRPr/>
            </a:pPr>
            <a:endParaRPr lang="en-US" altLang="ja-JP" dirty="0">
              <a:solidFill>
                <a:prstClr val="black"/>
              </a:solidFill>
              <a:latin typeface="Meiryo UI" panose="020B0604030504040204" pitchFamily="50" charset="-128"/>
              <a:ea typeface="Meiryo UI" panose="020B0604030504040204" pitchFamily="50" charset="-128"/>
            </a:endParaRPr>
          </a:p>
          <a:p>
            <a:pPr lvl="0">
              <a:defRPr/>
            </a:pP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7" name="正方形/長方形 66"/>
          <p:cNvSpPr/>
          <p:nvPr/>
        </p:nvSpPr>
        <p:spPr>
          <a:xfrm>
            <a:off x="335765" y="2839500"/>
            <a:ext cx="9361040" cy="3795911"/>
          </a:xfrm>
          <a:prstGeom prst="rect">
            <a:avLst/>
          </a:prstGeom>
        </p:spPr>
        <p:txBody>
          <a:bodyPr wrap="square">
            <a:spAutoFit/>
          </a:bodyPr>
          <a:lstStyle/>
          <a:p>
            <a:pPr marL="150912" indent="-150912">
              <a:tabLst>
                <a:tab pos="150912" algn="l"/>
              </a:tabLst>
            </a:pPr>
            <a:r>
              <a:rPr lang="ja-JP" altLang="en-US" b="1" dirty="0">
                <a:solidFill>
                  <a:prstClr val="black"/>
                </a:solidFill>
                <a:latin typeface="Meiryo UI" panose="020B0604030504040204" pitchFamily="50" charset="-128"/>
                <a:ea typeface="Meiryo UI" panose="020B0604030504040204" pitchFamily="50" charset="-128"/>
              </a:rPr>
              <a:t>大阪府の役割</a:t>
            </a:r>
            <a:endParaRPr lang="en-US" altLang="ja-JP" b="1" dirty="0">
              <a:solidFill>
                <a:prstClr val="black"/>
              </a:solidFill>
              <a:latin typeface="Meiryo UI" panose="020B0604030504040204" pitchFamily="50" charset="-128"/>
              <a:ea typeface="Meiryo UI" panose="020B0604030504040204" pitchFamily="50" charset="-128"/>
            </a:endParaRPr>
          </a:p>
          <a:p>
            <a:pPr marL="150912" indent="-150912">
              <a:tabLst>
                <a:tab pos="150912"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になじみの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なかった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なステークホルダー</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の掘り起こし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や具体的な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につなげる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813" indent="209550">
              <a:spcBef>
                <a:spcPts val="488"/>
              </a:spcBef>
              <a:tabLst>
                <a:tab pos="150912"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関西</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ステークホルダー間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③　</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庁内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各部局の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できる施策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を幅広く展開して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813" indent="209550">
              <a:spcBef>
                <a:spcPts val="488"/>
              </a:spcBef>
              <a:tabLst>
                <a:tab pos="150912"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の持続的成長や、府民の豊かさ、安全・安心の実現に向け、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沿った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システムや価値観の変革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8</a:t>
            </a:fld>
            <a:endParaRPr kumimoji="1" lang="ja-JP" altLang="en-US" sz="1200"/>
          </a:p>
        </p:txBody>
      </p:sp>
      <p:sp>
        <p:nvSpPr>
          <p:cNvPr id="14" name="テキスト ボックス 13"/>
          <p:cNvSpPr txBox="1"/>
          <p:nvPr/>
        </p:nvSpPr>
        <p:spPr>
          <a:xfrm>
            <a:off x="270893" y="1106135"/>
            <a:ext cx="9361040" cy="1569660"/>
          </a:xfrm>
          <a:prstGeom prst="rect">
            <a:avLst/>
          </a:prstGeom>
          <a:noFill/>
          <a:ln>
            <a:solidFill>
              <a:schemeClr val="tx1"/>
            </a:solidFill>
          </a:ln>
        </p:spPr>
        <p:txBody>
          <a:bodyPr wrap="square" rtlCol="0">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Osaka SDGs </a:t>
            </a:r>
            <a:r>
              <a:rPr lang="ja-JP" altLang="en-US" sz="1600" dirty="0">
                <a:latin typeface="Meiryo UI" panose="020B0604030504040204" pitchFamily="50" charset="-128"/>
                <a:ea typeface="Meiryo UI" panose="020B0604030504040204" pitchFamily="50" charset="-128"/>
              </a:rPr>
              <a:t>ビジョン」は、</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年大阪・関西万博の開催都市として、世界の先頭に立って</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の達成に貢献する「</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先進都市」を実現するため、大阪がめざす</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先進都市の姿を明確にし、府民や企業、市町村など、様々なステークホルダーと共有することで、オール大阪で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の新たな取組みの創出を図っていくことを目的に</a:t>
            </a:r>
            <a:r>
              <a:rPr lang="ja-JP" altLang="en-US" sz="1600" dirty="0" smtClean="0">
                <a:latin typeface="Meiryo UI" panose="020B0604030504040204" pitchFamily="50" charset="-128"/>
                <a:ea typeface="Meiryo UI" panose="020B0604030504040204" pitchFamily="50" charset="-128"/>
              </a:rPr>
              <a:t>策定</a:t>
            </a:r>
            <a:r>
              <a:rPr lang="ja-JP" altLang="en-US"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月策定）</a:t>
            </a:r>
            <a:endParaRPr kumimoji="1" lang="en-US" altLang="ja-JP" sz="1600" dirty="0" smtClean="0">
              <a:latin typeface="Meiryo UI" panose="020B0604030504040204" pitchFamily="50" charset="-128"/>
              <a:ea typeface="Meiryo UI" panose="020B0604030504040204" pitchFamily="50" charset="-128"/>
            </a:endParaRPr>
          </a:p>
        </p:txBody>
      </p:sp>
      <p:sp>
        <p:nvSpPr>
          <p:cNvPr id="15" name="角丸四角形 14"/>
          <p:cNvSpPr/>
          <p:nvPr/>
        </p:nvSpPr>
        <p:spPr>
          <a:xfrm>
            <a:off x="19001" y="654458"/>
            <a:ext cx="4292724" cy="4314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smtClean="0">
                <a:solidFill>
                  <a:prstClr val="black"/>
                </a:solidFill>
                <a:latin typeface="Meiryo UI" panose="020B0604030504040204" pitchFamily="50" charset="-128"/>
                <a:ea typeface="Meiryo UI" panose="020B0604030504040204" pitchFamily="50" charset="-128"/>
              </a:rPr>
              <a:t>OSAKA</a:t>
            </a:r>
            <a:r>
              <a:rPr lang="ja-JP" altLang="en-US" dirty="0" smtClean="0">
                <a:solidFill>
                  <a:prstClr val="black"/>
                </a:solidFill>
                <a:latin typeface="Meiryo UI" panose="020B0604030504040204" pitchFamily="50" charset="-128"/>
                <a:ea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rPr>
              <a:t>SDGs</a:t>
            </a:r>
            <a:r>
              <a:rPr lang="ja-JP" altLang="en-US" dirty="0" smtClean="0">
                <a:solidFill>
                  <a:prstClr val="black"/>
                </a:solidFill>
                <a:latin typeface="Meiryo UI" panose="020B0604030504040204" pitchFamily="50" charset="-128"/>
                <a:ea typeface="Meiryo UI" panose="020B0604030504040204" pitchFamily="50" charset="-128"/>
              </a:rPr>
              <a:t>　ビジョン策定の意義</a:t>
            </a: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F62F1D56-6369-49CC-A8F8-420579CB73EB}"/>
              </a:ext>
            </a:extLst>
          </p:cNvPr>
          <p:cNvSpPr txBox="1"/>
          <p:nvPr/>
        </p:nvSpPr>
        <p:spPr>
          <a:xfrm>
            <a:off x="85188" y="99090"/>
            <a:ext cx="6091948"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Osaka</a:t>
            </a:r>
            <a:r>
              <a:rPr lang="ja-JP" altLang="en-US" sz="2000" b="1" dirty="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SDGs </a:t>
            </a:r>
            <a:r>
              <a:rPr lang="ja-JP" altLang="en-US" sz="2000" b="1" dirty="0" smtClean="0">
                <a:latin typeface="Meiryo UI" panose="020B0604030504040204" pitchFamily="50" charset="-128"/>
                <a:ea typeface="Meiryo UI" panose="020B0604030504040204" pitchFamily="50" charset="-128"/>
              </a:rPr>
              <a:t>ビジョン</a:t>
            </a:r>
            <a:endParaRPr kumimoji="1" lang="ja-JP" altLang="en-US" sz="2000" b="1" dirty="0">
              <a:latin typeface="Meiryo UI" panose="020B0604030504040204" pitchFamily="50" charset="-128"/>
              <a:ea typeface="Meiryo UI" panose="020B0604030504040204" pitchFamily="50" charset="-128"/>
            </a:endParaRPr>
          </a:p>
          <a:p>
            <a:endParaRPr kumimoji="1" lang="ja-JP" altLang="en-US" sz="2000" b="1" dirty="0">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36663B4E-1F48-422C-B9CF-0A4F2A24FCAA}"/>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603983"/>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2047</Words>
  <Application>Microsoft Office PowerPoint</Application>
  <PresentationFormat>A4 210 x 297 mm</PresentationFormat>
  <Paragraphs>231</Paragraphs>
  <Slides>15</Slides>
  <Notes>15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15</vt:i4>
      </vt:variant>
    </vt:vector>
  </HeadingPairs>
  <TitlesOfParts>
    <vt:vector size="27" baseType="lpstr">
      <vt:lpstr>HGS創英角ｺﾞｼｯｸUB</vt:lpstr>
      <vt:lpstr>Meiryo UI</vt:lpstr>
      <vt:lpstr>ＭＳ Ｐゴシック</vt:lpstr>
      <vt:lpstr>ＭＳ 明朝</vt:lpstr>
      <vt:lpstr>UD デジタル 教科書体 NK-B</vt:lpstr>
      <vt:lpstr>游ゴシック</vt:lpstr>
      <vt:lpstr>游ゴシック Light</vt:lpstr>
      <vt:lpstr>Arial</vt:lpstr>
      <vt:lpstr>Bauhaus 93</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2022-11-24T02:48:16Z</dcterms:created>
  <dcterms:modified xsi:type="dcterms:W3CDTF">2023-06-28T04:06:32Z</dcterms:modified>
</cp:coreProperties>
</file>