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 id="2147483680" r:id="rId2"/>
    <p:sldMasterId id="2147483668" r:id="rId3"/>
    <p:sldMasterId id="2147483697" r:id="rId4"/>
  </p:sldMasterIdLst>
  <p:notesMasterIdLst>
    <p:notesMasterId r:id="rId52"/>
  </p:notesMasterIdLst>
  <p:handoutMasterIdLst>
    <p:handoutMasterId r:id="rId53"/>
  </p:handoutMasterIdLst>
  <p:sldIdLst>
    <p:sldId id="564" r:id="rId5"/>
    <p:sldId id="1097" r:id="rId6"/>
    <p:sldId id="1394" r:id="rId7"/>
    <p:sldId id="1388" r:id="rId8"/>
    <p:sldId id="1389" r:id="rId9"/>
    <p:sldId id="1098" r:id="rId10"/>
    <p:sldId id="1303" r:id="rId11"/>
    <p:sldId id="1316" r:id="rId12"/>
    <p:sldId id="1236" r:id="rId13"/>
    <p:sldId id="1201" r:id="rId14"/>
    <p:sldId id="1307" r:id="rId15"/>
    <p:sldId id="1278" r:id="rId16"/>
    <p:sldId id="1310" r:id="rId17"/>
    <p:sldId id="1390" r:id="rId18"/>
    <p:sldId id="1391" r:id="rId19"/>
    <p:sldId id="1363" r:id="rId20"/>
    <p:sldId id="1364" r:id="rId21"/>
    <p:sldId id="1365" r:id="rId22"/>
    <p:sldId id="1366" r:id="rId23"/>
    <p:sldId id="1367" r:id="rId24"/>
    <p:sldId id="1368" r:id="rId25"/>
    <p:sldId id="1369" r:id="rId26"/>
    <p:sldId id="1405" r:id="rId27"/>
    <p:sldId id="1395" r:id="rId28"/>
    <p:sldId id="1099" r:id="rId29"/>
    <p:sldId id="1373" r:id="rId30"/>
    <p:sldId id="1062" r:id="rId31"/>
    <p:sldId id="1392" r:id="rId32"/>
    <p:sldId id="1128" r:id="rId33"/>
    <p:sldId id="1219" r:id="rId34"/>
    <p:sldId id="1238" r:id="rId35"/>
    <p:sldId id="1130" r:id="rId36"/>
    <p:sldId id="1396" r:id="rId37"/>
    <p:sldId id="1398" r:id="rId38"/>
    <p:sldId id="1399" r:id="rId39"/>
    <p:sldId id="1400" r:id="rId40"/>
    <p:sldId id="1401" r:id="rId41"/>
    <p:sldId id="1402" r:id="rId42"/>
    <p:sldId id="1403" r:id="rId43"/>
    <p:sldId id="1245" r:id="rId44"/>
    <p:sldId id="1247" r:id="rId45"/>
    <p:sldId id="1249" r:id="rId46"/>
    <p:sldId id="1284" r:id="rId47"/>
    <p:sldId id="1350" r:id="rId48"/>
    <p:sldId id="1404" r:id="rId49"/>
    <p:sldId id="1397" r:id="rId50"/>
    <p:sldId id="1272" r:id="rId51"/>
  </p:sldIdLst>
  <p:sldSz cx="9906000" cy="6858000" type="A4"/>
  <p:notesSz cx="6646863" cy="97774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EEBF7"/>
    <a:srgbClr val="FF1919"/>
    <a:srgbClr val="283F19"/>
    <a:srgbClr val="517D33"/>
    <a:srgbClr val="C5180B"/>
    <a:srgbClr val="F44B3E"/>
    <a:srgbClr val="FF3333"/>
    <a:srgbClr val="FF7575"/>
    <a:srgbClr val="FF3F3F"/>
    <a:srgbClr val="700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40215" autoAdjust="0"/>
  </p:normalViewPr>
  <p:slideViewPr>
    <p:cSldViewPr snapToGrid="0" showGuides="1">
      <p:cViewPr varScale="1">
        <p:scale>
          <a:sx n="74" d="100"/>
          <a:sy n="74" d="100"/>
        </p:scale>
        <p:origin x="1110" y="72"/>
      </p:cViewPr>
      <p:guideLst>
        <p:guide orient="horz" pos="2636"/>
        <p:guide pos="312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11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kahira family" userId="77e22ccb780c0f4f" providerId="LiveId" clId="{DE622EAA-0F40-4A91-89A7-A12A6C485916}"/>
    <pc:docChg chg="undo custSel addSld delSld modSld">
      <pc:chgData name="Nakahira family" userId="77e22ccb780c0f4f" providerId="LiveId" clId="{DE622EAA-0F40-4A91-89A7-A12A6C485916}" dt="2021-04-30T06:14:16.686" v="3549" actId="6549"/>
      <pc:docMkLst>
        <pc:docMk/>
      </pc:docMkLst>
      <pc:sldChg chg="modSp mod">
        <pc:chgData name="Nakahira family" userId="77e22ccb780c0f4f" providerId="LiveId" clId="{DE622EAA-0F40-4A91-89A7-A12A6C485916}" dt="2021-04-30T04:46:00.838" v="628" actId="20577"/>
        <pc:sldMkLst>
          <pc:docMk/>
          <pc:sldMk cId="4216756302" sldId="1019"/>
        </pc:sldMkLst>
        <pc:spChg chg="mod">
          <ac:chgData name="Nakahira family" userId="77e22ccb780c0f4f" providerId="LiveId" clId="{DE622EAA-0F40-4A91-89A7-A12A6C485916}" dt="2021-04-30T04:46:00.838" v="628" actId="20577"/>
          <ac:spMkLst>
            <pc:docMk/>
            <pc:sldMk cId="4216756302" sldId="1019"/>
            <ac:spMk id="3" creationId="{00000000-0000-0000-0000-000000000000}"/>
          </ac:spMkLst>
        </pc:spChg>
      </pc:sldChg>
      <pc:sldChg chg="modSp mod">
        <pc:chgData name="Nakahira family" userId="77e22ccb780c0f4f" providerId="LiveId" clId="{DE622EAA-0F40-4A91-89A7-A12A6C485916}" dt="2021-04-30T04:29:17.206" v="444" actId="20577"/>
        <pc:sldMkLst>
          <pc:docMk/>
          <pc:sldMk cId="3035114158" sldId="1056"/>
        </pc:sldMkLst>
        <pc:spChg chg="mod">
          <ac:chgData name="Nakahira family" userId="77e22ccb780c0f4f" providerId="LiveId" clId="{DE622EAA-0F40-4A91-89A7-A12A6C485916}" dt="2021-04-30T04:29:17.206" v="444" actId="20577"/>
          <ac:spMkLst>
            <pc:docMk/>
            <pc:sldMk cId="3035114158" sldId="1056"/>
            <ac:spMk id="3" creationId="{00000000-0000-0000-0000-000000000000}"/>
          </ac:spMkLst>
        </pc:spChg>
      </pc:sldChg>
      <pc:sldChg chg="modSp mod">
        <pc:chgData name="Nakahira family" userId="77e22ccb780c0f4f" providerId="LiveId" clId="{DE622EAA-0F40-4A91-89A7-A12A6C485916}" dt="2021-04-30T06:02:06.584" v="3347" actId="20577"/>
        <pc:sldMkLst>
          <pc:docMk/>
          <pc:sldMk cId="1205253809" sldId="1059"/>
        </pc:sldMkLst>
        <pc:spChg chg="mod">
          <ac:chgData name="Nakahira family" userId="77e22ccb780c0f4f" providerId="LiveId" clId="{DE622EAA-0F40-4A91-89A7-A12A6C485916}" dt="2021-04-30T06:02:06.584" v="3347" actId="20577"/>
          <ac:spMkLst>
            <pc:docMk/>
            <pc:sldMk cId="1205253809" sldId="1059"/>
            <ac:spMk id="3" creationId="{00000000-0000-0000-0000-000000000000}"/>
          </ac:spMkLst>
        </pc:spChg>
      </pc:sldChg>
      <pc:sldChg chg="modSp mod">
        <pc:chgData name="Nakahira family" userId="77e22ccb780c0f4f" providerId="LiveId" clId="{DE622EAA-0F40-4A91-89A7-A12A6C485916}" dt="2021-04-30T04:53:59.599" v="902" actId="6549"/>
        <pc:sldMkLst>
          <pc:docMk/>
          <pc:sldMk cId="2678264283" sldId="1063"/>
        </pc:sldMkLst>
        <pc:spChg chg="mod">
          <ac:chgData name="Nakahira family" userId="77e22ccb780c0f4f" providerId="LiveId" clId="{DE622EAA-0F40-4A91-89A7-A12A6C485916}" dt="2021-04-30T04:53:59.599" v="902" actId="6549"/>
          <ac:spMkLst>
            <pc:docMk/>
            <pc:sldMk cId="2678264283" sldId="1063"/>
            <ac:spMk id="3" creationId="{00000000-0000-0000-0000-000000000000}"/>
          </ac:spMkLst>
        </pc:spChg>
      </pc:sldChg>
      <pc:sldChg chg="modSp mod">
        <pc:chgData name="Nakahira family" userId="77e22ccb780c0f4f" providerId="LiveId" clId="{DE622EAA-0F40-4A91-89A7-A12A6C485916}" dt="2021-04-30T04:34:14.008" v="586" actId="20577"/>
        <pc:sldMkLst>
          <pc:docMk/>
          <pc:sldMk cId="3933608509" sldId="1117"/>
        </pc:sldMkLst>
        <pc:spChg chg="mod">
          <ac:chgData name="Nakahira family" userId="77e22ccb780c0f4f" providerId="LiveId" clId="{DE622EAA-0F40-4A91-89A7-A12A6C485916}" dt="2021-04-30T04:34:14.008" v="586" actId="20577"/>
          <ac:spMkLst>
            <pc:docMk/>
            <pc:sldMk cId="3933608509" sldId="1117"/>
            <ac:spMk id="3" creationId="{00000000-0000-0000-0000-000000000000}"/>
          </ac:spMkLst>
        </pc:spChg>
      </pc:sldChg>
      <pc:sldChg chg="modSp mod">
        <pc:chgData name="Nakahira family" userId="77e22ccb780c0f4f" providerId="LiveId" clId="{DE622EAA-0F40-4A91-89A7-A12A6C485916}" dt="2021-04-30T06:08:15.965" v="3455" actId="6549"/>
        <pc:sldMkLst>
          <pc:docMk/>
          <pc:sldMk cId="1519763661" sldId="1131"/>
        </pc:sldMkLst>
        <pc:spChg chg="mod">
          <ac:chgData name="Nakahira family" userId="77e22ccb780c0f4f" providerId="LiveId" clId="{DE622EAA-0F40-4A91-89A7-A12A6C485916}" dt="2021-04-30T06:08:15.965" v="3455" actId="6549"/>
          <ac:spMkLst>
            <pc:docMk/>
            <pc:sldMk cId="1519763661" sldId="1131"/>
            <ac:spMk id="3" creationId="{00000000-0000-0000-0000-000000000000}"/>
          </ac:spMkLst>
        </pc:spChg>
      </pc:sldChg>
      <pc:sldChg chg="modSp mod">
        <pc:chgData name="Nakahira family" userId="77e22ccb780c0f4f" providerId="LiveId" clId="{DE622EAA-0F40-4A91-89A7-A12A6C485916}" dt="2021-04-30T05:27:47.897" v="1586" actId="6549"/>
        <pc:sldMkLst>
          <pc:docMk/>
          <pc:sldMk cId="1683115818" sldId="1141"/>
        </pc:sldMkLst>
        <pc:spChg chg="mod">
          <ac:chgData name="Nakahira family" userId="77e22ccb780c0f4f" providerId="LiveId" clId="{DE622EAA-0F40-4A91-89A7-A12A6C485916}" dt="2021-04-30T05:27:47.897" v="1586" actId="6549"/>
          <ac:spMkLst>
            <pc:docMk/>
            <pc:sldMk cId="1683115818" sldId="1141"/>
            <ac:spMk id="3" creationId="{00000000-0000-0000-0000-000000000000}"/>
          </ac:spMkLst>
        </pc:spChg>
      </pc:sldChg>
      <pc:sldChg chg="modSp mod">
        <pc:chgData name="Nakahira family" userId="77e22ccb780c0f4f" providerId="LiveId" clId="{DE622EAA-0F40-4A91-89A7-A12A6C485916}" dt="2021-04-30T05:31:52.935" v="1912" actId="6549"/>
        <pc:sldMkLst>
          <pc:docMk/>
          <pc:sldMk cId="1454481192" sldId="1143"/>
        </pc:sldMkLst>
        <pc:spChg chg="mod">
          <ac:chgData name="Nakahira family" userId="77e22ccb780c0f4f" providerId="LiveId" clId="{DE622EAA-0F40-4A91-89A7-A12A6C485916}" dt="2021-04-30T05:31:52.935" v="1912" actId="6549"/>
          <ac:spMkLst>
            <pc:docMk/>
            <pc:sldMk cId="1454481192" sldId="1143"/>
            <ac:spMk id="3" creationId="{00000000-0000-0000-0000-000000000000}"/>
          </ac:spMkLst>
        </pc:spChg>
      </pc:sldChg>
      <pc:sldChg chg="modSp mod">
        <pc:chgData name="Nakahira family" userId="77e22ccb780c0f4f" providerId="LiveId" clId="{DE622EAA-0F40-4A91-89A7-A12A6C485916}" dt="2021-04-30T05:46:06.926" v="3323" actId="20577"/>
        <pc:sldMkLst>
          <pc:docMk/>
          <pc:sldMk cId="4119697536" sldId="1151"/>
        </pc:sldMkLst>
        <pc:spChg chg="mod">
          <ac:chgData name="Nakahira family" userId="77e22ccb780c0f4f" providerId="LiveId" clId="{DE622EAA-0F40-4A91-89A7-A12A6C485916}" dt="2021-04-30T05:46:06.926" v="3323" actId="20577"/>
          <ac:spMkLst>
            <pc:docMk/>
            <pc:sldMk cId="4119697536" sldId="1151"/>
            <ac:spMk id="3" creationId="{00000000-0000-0000-0000-000000000000}"/>
          </ac:spMkLst>
        </pc:spChg>
      </pc:sldChg>
      <pc:sldChg chg="modSp mod">
        <pc:chgData name="Nakahira family" userId="77e22ccb780c0f4f" providerId="LiveId" clId="{DE622EAA-0F40-4A91-89A7-A12A6C485916}" dt="2021-04-30T06:05:11.008" v="3377" actId="20577"/>
        <pc:sldMkLst>
          <pc:docMk/>
          <pc:sldMk cId="196364753" sldId="1166"/>
        </pc:sldMkLst>
        <pc:spChg chg="mod">
          <ac:chgData name="Nakahira family" userId="77e22ccb780c0f4f" providerId="LiveId" clId="{DE622EAA-0F40-4A91-89A7-A12A6C485916}" dt="2021-04-30T06:05:11.008" v="3377" actId="20577"/>
          <ac:spMkLst>
            <pc:docMk/>
            <pc:sldMk cId="196364753" sldId="1166"/>
            <ac:spMk id="3" creationId="{00000000-0000-0000-0000-000000000000}"/>
          </ac:spMkLst>
        </pc:spChg>
      </pc:sldChg>
      <pc:sldChg chg="modSp mod">
        <pc:chgData name="Nakahira family" userId="77e22ccb780c0f4f" providerId="LiveId" clId="{DE622EAA-0F40-4A91-89A7-A12A6C485916}" dt="2021-04-30T05:38:23.497" v="2716" actId="6549"/>
        <pc:sldMkLst>
          <pc:docMk/>
          <pc:sldMk cId="702383389" sldId="1169"/>
        </pc:sldMkLst>
        <pc:spChg chg="mod">
          <ac:chgData name="Nakahira family" userId="77e22ccb780c0f4f" providerId="LiveId" clId="{DE622EAA-0F40-4A91-89A7-A12A6C485916}" dt="2021-04-30T05:38:23.497" v="2716" actId="6549"/>
          <ac:spMkLst>
            <pc:docMk/>
            <pc:sldMk cId="702383389" sldId="1169"/>
            <ac:spMk id="3" creationId="{00000000-0000-0000-0000-000000000000}"/>
          </ac:spMkLst>
        </pc:spChg>
      </pc:sldChg>
      <pc:sldChg chg="addSp modSp mod">
        <pc:chgData name="Nakahira family" userId="77e22ccb780c0f4f" providerId="LiveId" clId="{DE622EAA-0F40-4A91-89A7-A12A6C485916}" dt="2021-04-30T05:42:17.405" v="2871" actId="113"/>
        <pc:sldMkLst>
          <pc:docMk/>
          <pc:sldMk cId="1871955504" sldId="1170"/>
        </pc:sldMkLst>
        <pc:spChg chg="add mod">
          <ac:chgData name="Nakahira family" userId="77e22ccb780c0f4f" providerId="LiveId" clId="{DE622EAA-0F40-4A91-89A7-A12A6C485916}" dt="2021-04-30T05:42:17.405" v="2871" actId="113"/>
          <ac:spMkLst>
            <pc:docMk/>
            <pc:sldMk cId="1871955504" sldId="1170"/>
            <ac:spMk id="2" creationId="{00595010-A8A4-415D-9D90-81619A9C7D7B}"/>
          </ac:spMkLst>
        </pc:spChg>
        <pc:spChg chg="mod">
          <ac:chgData name="Nakahira family" userId="77e22ccb780c0f4f" providerId="LiveId" clId="{DE622EAA-0F40-4A91-89A7-A12A6C485916}" dt="2021-04-30T05:41:53.273" v="2869" actId="1076"/>
          <ac:spMkLst>
            <pc:docMk/>
            <pc:sldMk cId="1871955504" sldId="1170"/>
            <ac:spMk id="13" creationId="{00000000-0000-0000-0000-000000000000}"/>
          </ac:spMkLst>
        </pc:spChg>
        <pc:spChg chg="mod">
          <ac:chgData name="Nakahira family" userId="77e22ccb780c0f4f" providerId="LiveId" clId="{DE622EAA-0F40-4A91-89A7-A12A6C485916}" dt="2021-04-30T05:42:08.237" v="2870" actId="1076"/>
          <ac:spMkLst>
            <pc:docMk/>
            <pc:sldMk cId="1871955504" sldId="1170"/>
            <ac:spMk id="14" creationId="{00000000-0000-0000-0000-000000000000}"/>
          </ac:spMkLst>
        </pc:spChg>
        <pc:spChg chg="mod">
          <ac:chgData name="Nakahira family" userId="77e22ccb780c0f4f" providerId="LiveId" clId="{DE622EAA-0F40-4A91-89A7-A12A6C485916}" dt="2021-04-30T05:41:53.273" v="2869" actId="1076"/>
          <ac:spMkLst>
            <pc:docMk/>
            <pc:sldMk cId="1871955504" sldId="1170"/>
            <ac:spMk id="17" creationId="{00000000-0000-0000-0000-000000000000}"/>
          </ac:spMkLst>
        </pc:spChg>
        <pc:picChg chg="mod">
          <ac:chgData name="Nakahira family" userId="77e22ccb780c0f4f" providerId="LiveId" clId="{DE622EAA-0F40-4A91-89A7-A12A6C485916}" dt="2021-04-30T05:41:53.273" v="2869" actId="1076"/>
          <ac:picMkLst>
            <pc:docMk/>
            <pc:sldMk cId="1871955504" sldId="1170"/>
            <ac:picMk id="4"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15" creationId="{00000000-0000-0000-0000-000000000000}"/>
          </ac:picMkLst>
        </pc:picChg>
        <pc:picChg chg="mod">
          <ac:chgData name="Nakahira family" userId="77e22ccb780c0f4f" providerId="LiveId" clId="{DE622EAA-0F40-4A91-89A7-A12A6C485916}" dt="2021-04-30T05:42:08.237" v="2870" actId="1076"/>
          <ac:picMkLst>
            <pc:docMk/>
            <pc:sldMk cId="1871955504" sldId="1170"/>
            <ac:picMk id="34" creationId="{00000000-0000-0000-0000-000000000000}"/>
          </ac:picMkLst>
        </pc:picChg>
        <pc:picChg chg="mod">
          <ac:chgData name="Nakahira family" userId="77e22ccb780c0f4f" providerId="LiveId" clId="{DE622EAA-0F40-4A91-89A7-A12A6C485916}" dt="2021-04-30T05:41:53.273" v="2869" actId="1076"/>
          <ac:picMkLst>
            <pc:docMk/>
            <pc:sldMk cId="1871955504" sldId="1170"/>
            <ac:picMk id="35" creationId="{00000000-0000-0000-0000-000000000000}"/>
          </ac:picMkLst>
        </pc:picChg>
      </pc:sldChg>
      <pc:sldChg chg="modSp mod">
        <pc:chgData name="Nakahira family" userId="77e22ccb780c0f4f" providerId="LiveId" clId="{DE622EAA-0F40-4A91-89A7-A12A6C485916}" dt="2021-04-30T06:14:16.686" v="3549" actId="6549"/>
        <pc:sldMkLst>
          <pc:docMk/>
          <pc:sldMk cId="878858011" sldId="1171"/>
        </pc:sldMkLst>
        <pc:spChg chg="mod">
          <ac:chgData name="Nakahira family" userId="77e22ccb780c0f4f" providerId="LiveId" clId="{DE622EAA-0F40-4A91-89A7-A12A6C485916}" dt="2021-04-30T06:14:16.686" v="3549" actId="6549"/>
          <ac:spMkLst>
            <pc:docMk/>
            <pc:sldMk cId="878858011" sldId="1171"/>
            <ac:spMk id="3" creationId="{00000000-0000-0000-0000-000000000000}"/>
          </ac:spMkLst>
        </pc:spChg>
      </pc:sldChg>
      <pc:sldChg chg="modSp mod">
        <pc:chgData name="Nakahira family" userId="77e22ccb780c0f4f" providerId="LiveId" clId="{DE622EAA-0F40-4A91-89A7-A12A6C485916}" dt="2021-04-30T05:22:19.262" v="1199" actId="6549"/>
        <pc:sldMkLst>
          <pc:docMk/>
          <pc:sldMk cId="106971759" sldId="1173"/>
        </pc:sldMkLst>
        <pc:spChg chg="mod">
          <ac:chgData name="Nakahira family" userId="77e22ccb780c0f4f" providerId="LiveId" clId="{DE622EAA-0F40-4A91-89A7-A12A6C485916}" dt="2021-04-30T05:22:19.262" v="1199" actId="6549"/>
          <ac:spMkLst>
            <pc:docMk/>
            <pc:sldMk cId="106971759" sldId="1173"/>
            <ac:spMk id="3" creationId="{00000000-0000-0000-0000-000000000000}"/>
          </ac:spMkLst>
        </pc:spChg>
      </pc:sldChg>
      <pc:sldChg chg="modSp mod">
        <pc:chgData name="Nakahira family" userId="77e22ccb780c0f4f" providerId="LiveId" clId="{DE622EAA-0F40-4A91-89A7-A12A6C485916}" dt="2021-04-30T05:37:00.381" v="2577" actId="20577"/>
        <pc:sldMkLst>
          <pc:docMk/>
          <pc:sldMk cId="1420574423" sldId="1176"/>
        </pc:sldMkLst>
        <pc:spChg chg="mod">
          <ac:chgData name="Nakahira family" userId="77e22ccb780c0f4f" providerId="LiveId" clId="{DE622EAA-0F40-4A91-89A7-A12A6C485916}" dt="2021-04-30T05:37:00.381" v="2577" actId="20577"/>
          <ac:spMkLst>
            <pc:docMk/>
            <pc:sldMk cId="1420574423" sldId="1176"/>
            <ac:spMk id="3" creationId="{00000000-0000-0000-0000-000000000000}"/>
          </ac:spMkLst>
        </pc:spChg>
      </pc:sldChg>
      <pc:sldChg chg="new del">
        <pc:chgData name="Nakahira family" userId="77e22ccb780c0f4f" providerId="LiveId" clId="{DE622EAA-0F40-4A91-89A7-A12A6C485916}" dt="2021-04-30T06:03:05.374" v="3353" actId="680"/>
        <pc:sldMkLst>
          <pc:docMk/>
          <pc:sldMk cId="22531383" sldId="1178"/>
        </pc:sldMkLst>
      </pc:sldChg>
      <pc:sldChg chg="new del">
        <pc:chgData name="Nakahira family" userId="77e22ccb780c0f4f" providerId="LiveId" clId="{DE622EAA-0F40-4A91-89A7-A12A6C485916}" dt="2021-04-30T06:03:23.061" v="3355" actId="47"/>
        <pc:sldMkLst>
          <pc:docMk/>
          <pc:sldMk cId="2950519531" sldId="1178"/>
        </pc:sldMkLst>
      </pc:sldChg>
      <pc:sldChg chg="new del">
        <pc:chgData name="Nakahira family" userId="77e22ccb780c0f4f" providerId="LiveId" clId="{DE622EAA-0F40-4A91-89A7-A12A6C485916}" dt="2021-04-30T06:03:04.438" v="3352" actId="680"/>
        <pc:sldMkLst>
          <pc:docMk/>
          <pc:sldMk cId="3352977711" sldId="1179"/>
        </pc:sldMkLst>
      </pc:sldChg>
      <pc:sldChg chg="new del">
        <pc:chgData name="Nakahira family" userId="77e22ccb780c0f4f" providerId="LiveId" clId="{DE622EAA-0F40-4A91-89A7-A12A6C485916}" dt="2021-04-30T06:03:03.430" v="3351" actId="680"/>
        <pc:sldMkLst>
          <pc:docMk/>
          <pc:sldMk cId="3177238216" sldId="11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B0-408F-8313-4A460EEDA83F}"/>
                </c:ext>
              </c:extLst>
            </c:dLbl>
            <c:dLbl>
              <c:idx val="1"/>
              <c:layout>
                <c:manualLayout>
                  <c:x val="-1.6217838552398757E-2"/>
                  <c:y val="-0.1502443984373532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D6B0-408F-8313-4A460EEDA83F}"/>
                </c:ext>
              </c:extLst>
            </c:dLbl>
            <c:dLbl>
              <c:idx val="2"/>
              <c:layout>
                <c:manualLayout>
                  <c:x val="3.42710071877047E-3"/>
                  <c:y val="-0.158294215917884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B0-408F-8313-4A460EEDA83F}"/>
                </c:ext>
              </c:extLst>
            </c:dLbl>
            <c:dLbl>
              <c:idx val="3"/>
              <c:layout>
                <c:manualLayout>
                  <c:x val="-7.3049824062995346E-3"/>
                  <c:y val="-0.1960643011733517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B0-408F-8313-4A460EEDA83F}"/>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D6B0-408F-8313-4A460EEDA83F}"/>
                </c:ext>
              </c:extLst>
            </c:dLbl>
            <c:dLbl>
              <c:idx val="5"/>
              <c:layout>
                <c:manualLayout>
                  <c:x val="2.8339344099387372E-3"/>
                  <c:y val="-0.17086730484423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B0-408F-8313-4A460EEDA83F}"/>
                </c:ext>
              </c:extLst>
            </c:dLbl>
            <c:dLbl>
              <c:idx val="6"/>
              <c:layout>
                <c:manualLayout>
                  <c:x val="8.0727402630782034E-3"/>
                  <c:y val="-0.11160313930070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B0-408F-8313-4A460EEDA83F}"/>
                </c:ext>
              </c:extLst>
            </c:dLbl>
            <c:dLbl>
              <c:idx val="7"/>
              <c:layout>
                <c:manualLayout>
                  <c:x val="0"/>
                  <c:y val="-9.4910977986631756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6B0-408F-8313-4A460EEDA83F}"/>
                </c:ext>
              </c:extLst>
            </c:dLbl>
            <c:dLbl>
              <c:idx val="8"/>
              <c:layout>
                <c:manualLayout>
                  <c:x val="-8.0727402630783006E-3"/>
                  <c:y val="-0.111181431355768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7B-4088-80FE-26F3E80DFD8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Sheet1!$B$2:$B$10</c:f>
              <c:numCache>
                <c:formatCode>0.0_);[Red]\(0.0\)</c:formatCode>
                <c:ptCount val="9"/>
                <c:pt idx="0">
                  <c:v>17.899999999999999</c:v>
                </c:pt>
                <c:pt idx="1">
                  <c:v>14.7</c:v>
                </c:pt>
                <c:pt idx="2">
                  <c:v>25.4</c:v>
                </c:pt>
                <c:pt idx="3">
                  <c:v>31.4</c:v>
                </c:pt>
                <c:pt idx="4">
                  <c:v>43.5</c:v>
                </c:pt>
                <c:pt idx="5">
                  <c:v>53.4</c:v>
                </c:pt>
                <c:pt idx="6">
                  <c:v>72.3</c:v>
                </c:pt>
                <c:pt idx="7">
                  <c:v>79.5</c:v>
                </c:pt>
                <c:pt idx="8">
                  <c:v>81.8</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全体</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9"/>
                      <c:pt idx="0">
                        <c:v>2018.11</c:v>
                      </c:pt>
                      <c:pt idx="1">
                        <c:v>2019.3</c:v>
                      </c:pt>
                      <c:pt idx="2">
                        <c:v>2019.10</c:v>
                      </c:pt>
                      <c:pt idx="3">
                        <c:v>2020.3</c:v>
                      </c:pt>
                      <c:pt idx="4">
                        <c:v>2020.10</c:v>
                      </c:pt>
                      <c:pt idx="5">
                        <c:v>2021.3</c:v>
                      </c:pt>
                      <c:pt idx="6">
                        <c:v>2021.9</c:v>
                      </c:pt>
                      <c:pt idx="7">
                        <c:v>2022.3</c:v>
                      </c:pt>
                      <c:pt idx="8">
                        <c:v>2022.9</c:v>
                      </c:pt>
                    </c:strCache>
                  </c:strRef>
                </c15:cat>
              </c15:filteredCategoryTitle>
            </c:ext>
            <c:ext xmlns:c16="http://schemas.microsoft.com/office/drawing/2014/chart" uri="{C3380CC4-5D6E-409C-BE32-E72D297353CC}">
              <c16:uniqueId val="{00000008-D6B0-408F-8313-4A460EEDA83F}"/>
            </c:ext>
          </c:extLst>
        </c:ser>
        <c:ser>
          <c:idx val="1"/>
          <c:order val="1"/>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Sheet1!$C$2:$C$10</c:f>
              <c:numCache>
                <c:formatCode>0.0_);[Red]\(0.0\)</c:formatCode>
                <c:ptCount val="9"/>
                <c:pt idx="0">
                  <c:v>19.399999999999999</c:v>
                </c:pt>
                <c:pt idx="1">
                  <c:v>17.399999999999999</c:v>
                </c:pt>
                <c:pt idx="2">
                  <c:v>33.1</c:v>
                </c:pt>
                <c:pt idx="3">
                  <c:v>39.1</c:v>
                </c:pt>
                <c:pt idx="4">
                  <c:v>52.4</c:v>
                </c:pt>
                <c:pt idx="5">
                  <c:v>62.1</c:v>
                </c:pt>
                <c:pt idx="6">
                  <c:v>74.7</c:v>
                </c:pt>
                <c:pt idx="7">
                  <c:v>82.8</c:v>
                </c:pt>
                <c:pt idx="8">
                  <c:v>83.9</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男性</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9"/>
                      <c:pt idx="0">
                        <c:v>2018.11</c:v>
                      </c:pt>
                      <c:pt idx="1">
                        <c:v>2019.3</c:v>
                      </c:pt>
                      <c:pt idx="2">
                        <c:v>2019.10</c:v>
                      </c:pt>
                      <c:pt idx="3">
                        <c:v>2020.3</c:v>
                      </c:pt>
                      <c:pt idx="4">
                        <c:v>2020.10</c:v>
                      </c:pt>
                      <c:pt idx="5">
                        <c:v>2021.3</c:v>
                      </c:pt>
                      <c:pt idx="6">
                        <c:v>2021.9</c:v>
                      </c:pt>
                      <c:pt idx="7">
                        <c:v>2022.3</c:v>
                      </c:pt>
                      <c:pt idx="8">
                        <c:v>2022.9</c:v>
                      </c:pt>
                    </c:strCache>
                  </c:strRef>
                </c15:cat>
              </c15:filteredCategoryTitle>
            </c:ext>
            <c:ext xmlns:c16="http://schemas.microsoft.com/office/drawing/2014/chart" uri="{C3380CC4-5D6E-409C-BE32-E72D297353CC}">
              <c16:uniqueId val="{00000009-D6B0-408F-8313-4A460EEDA83F}"/>
            </c:ext>
          </c:extLst>
        </c:ser>
        <c:ser>
          <c:idx val="2"/>
          <c:order val="2"/>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Sheet1!$D$2:$D$10</c:f>
              <c:numCache>
                <c:formatCode>0.0_);[Red]\(0.0\)</c:formatCode>
                <c:ptCount val="9"/>
                <c:pt idx="0">
                  <c:v>16.600000000000001</c:v>
                </c:pt>
                <c:pt idx="1">
                  <c:v>12.2</c:v>
                </c:pt>
                <c:pt idx="2">
                  <c:v>18.5</c:v>
                </c:pt>
                <c:pt idx="3">
                  <c:v>24.4</c:v>
                </c:pt>
                <c:pt idx="4">
                  <c:v>35.4</c:v>
                </c:pt>
                <c:pt idx="5">
                  <c:v>45.5</c:v>
                </c:pt>
                <c:pt idx="6">
                  <c:v>70.099999999999994</c:v>
                </c:pt>
                <c:pt idx="7">
                  <c:v>76.5</c:v>
                </c:pt>
                <c:pt idx="8">
                  <c:v>80</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女性</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9"/>
                      <c:pt idx="0">
                        <c:v>2018.11</c:v>
                      </c:pt>
                      <c:pt idx="1">
                        <c:v>2019.3</c:v>
                      </c:pt>
                      <c:pt idx="2">
                        <c:v>2019.10</c:v>
                      </c:pt>
                      <c:pt idx="3">
                        <c:v>2020.3</c:v>
                      </c:pt>
                      <c:pt idx="4">
                        <c:v>2020.10</c:v>
                      </c:pt>
                      <c:pt idx="5">
                        <c:v>2021.3</c:v>
                      </c:pt>
                      <c:pt idx="6">
                        <c:v>2021.9</c:v>
                      </c:pt>
                      <c:pt idx="7">
                        <c:v>2022.3</c:v>
                      </c:pt>
                      <c:pt idx="8">
                        <c:v>2022.9</c:v>
                      </c:pt>
                    </c:strCache>
                  </c:strRef>
                </c15:cat>
              </c15:filteredCategoryTitle>
            </c:ext>
            <c:ext xmlns:c16="http://schemas.microsoft.com/office/drawing/2014/chart" uri="{C3380CC4-5D6E-409C-BE32-E72D297353CC}">
              <c16:uniqueId val="{0000000A-D6B0-408F-8313-4A460EEDA83F}"/>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Sheet1!$D$2:$D$10</c:f>
              <c:numCache>
                <c:formatCode>0.0"%"</c:formatCode>
                <c:ptCount val="9"/>
                <c:pt idx="0">
                  <c:v>27.5</c:v>
                </c:pt>
                <c:pt idx="1">
                  <c:v>27.7</c:v>
                </c:pt>
                <c:pt idx="2">
                  <c:v>27.7</c:v>
                </c:pt>
                <c:pt idx="3">
                  <c:v>24.2</c:v>
                </c:pt>
                <c:pt idx="4">
                  <c:v>9.5</c:v>
                </c:pt>
                <c:pt idx="5">
                  <c:v>5.3</c:v>
                </c:pt>
                <c:pt idx="6">
                  <c:v>6.5</c:v>
                </c:pt>
                <c:pt idx="7">
                  <c:v>0.1</c:v>
                </c:pt>
                <c:pt idx="8">
                  <c:v>48</c:v>
                </c:pt>
              </c:numCache>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2022年9月</c:v>
                      </c:pt>
                    </c:strCache>
                  </c:strRef>
                </c15:tx>
              </c15:filteredSeriesTitle>
            </c:ext>
            <c:ext xmlns:c15="http://schemas.microsoft.com/office/drawing/2012/chart" uri="{02D57815-91ED-43cb-92C2-25804820EDAC}">
              <c15:filteredCategoryTitle>
                <c15:cat>
                  <c:strRef>
                    <c:extLst>
                      <c:ext uri="{02D57815-91ED-43cb-92C2-25804820EDAC}">
                        <c15:formulaRef>
                          <c15:sqref>Sheet1!$A$2:$A$10</c15:sqref>
                        </c15:formulaRef>
                      </c:ext>
                    </c:extLst>
                    <c:strCache>
                      <c:ptCount val="9"/>
                      <c:pt idx="0">
                        <c:v>国</c:v>
                      </c:pt>
                      <c:pt idx="1">
                        <c:v>大阪府庁</c:v>
                      </c:pt>
                      <c:pt idx="2">
                        <c:v>市町村</c:v>
                      </c:pt>
                      <c:pt idx="3">
                        <c:v>企業</c:v>
                      </c:pt>
                      <c:pt idx="4">
                        <c:v>非営利団体（ＮＰＯ・ＮＧＯ等）</c:v>
                      </c:pt>
                      <c:pt idx="5">
                        <c:v>有名人</c:v>
                      </c:pt>
                      <c:pt idx="6">
                        <c:v>個人</c:v>
                      </c:pt>
                      <c:pt idx="7">
                        <c:v>その他</c:v>
                      </c:pt>
                      <c:pt idx="8">
                        <c:v>特にない</c:v>
                      </c:pt>
                    </c:strCache>
                  </c:strRef>
                </c15:cat>
              </c15:filteredCategoryTitle>
            </c:ext>
            <c:ext xmlns:c16="http://schemas.microsoft.com/office/drawing/2014/chart" uri="{C3380CC4-5D6E-409C-BE32-E72D297353CC}">
              <c16:uniqueId val="{00000004-3093-4A02-A657-C298A12DF6E2}"/>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dirty="0" smtClean="0"/>
              <a:t>■</a:t>
            </a:r>
            <a:r>
              <a:rPr lang="en-US" altLang="ja-JP" sz="1600" dirty="0" smtClean="0"/>
              <a:t>SDGs</a:t>
            </a:r>
            <a:r>
              <a:rPr lang="ja-JP" altLang="en-US" sz="1600" dirty="0" smtClean="0"/>
              <a:t>認知度（全体）</a:t>
            </a:r>
            <a:endParaRPr lang="ja-JP" sz="1600" dirty="0"/>
          </a:p>
        </c:rich>
      </c:tx>
      <c:layout>
        <c:manualLayout>
          <c:xMode val="edge"/>
          <c:yMode val="edge"/>
          <c:x val="2.4542474999977842E-2"/>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699368695709204"/>
          <c:y val="0.1225263040959802"/>
          <c:w val="0.68020865922951279"/>
          <c:h val="0.76095484815421122"/>
        </c:manualLayout>
      </c:layout>
      <c:barChart>
        <c:barDir val="bar"/>
        <c:grouping val="stacked"/>
        <c:varyColors val="0"/>
        <c:ser>
          <c:idx val="0"/>
          <c:order val="0"/>
          <c:spPr>
            <a:pattFill prst="ltVert">
              <a:fgClr>
                <a:schemeClr val="accent1"/>
              </a:fgClr>
              <a:bgClr>
                <a:schemeClr val="bg1"/>
              </a:bgClr>
            </a:pattFill>
            <a:ln w="3175">
              <a:solidFill>
                <a:schemeClr val="tx1"/>
              </a:solidFill>
            </a:ln>
            <a:effectLst/>
          </c:spPr>
          <c:invertIfNegative val="0"/>
          <c:dLbls>
            <c:dLbl>
              <c:idx val="0"/>
              <c:layout>
                <c:manualLayout>
                  <c:x val="2.9546689308419128E-2"/>
                  <c:y val="-3.9580497091129388E-2"/>
                </c:manualLayout>
              </c:layout>
              <c:spPr>
                <a:solidFill>
                  <a:schemeClr val="bg1"/>
                </a:solid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555203009131443"/>
                      <c:h val="3.1070853837080498E-2"/>
                    </c:manualLayout>
                  </c15:layout>
                </c:ext>
                <c:ext xmlns:c16="http://schemas.microsoft.com/office/drawing/2014/chart" uri="{C3380CC4-5D6E-409C-BE32-E72D297353CC}">
                  <c16:uniqueId val="{00000003-A728-4C88-9D1D-B461743369F6}"/>
                </c:ext>
              </c:extLst>
            </c:dLbl>
            <c:dLbl>
              <c:idx val="1"/>
              <c:layout>
                <c:manualLayout>
                  <c:x val="1.9697792872279421E-2"/>
                  <c:y val="-4.190885868208197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728-4C88-9D1D-B461743369F6}"/>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Sheet1!$B$2:$B$10</c:f>
              <c:numCache>
                <c:formatCode>General\%</c:formatCode>
                <c:ptCount val="9"/>
                <c:pt idx="0">
                  <c:v>5.7</c:v>
                </c:pt>
                <c:pt idx="1">
                  <c:v>4.0999999999999996</c:v>
                </c:pt>
                <c:pt idx="2">
                  <c:v>10.7</c:v>
                </c:pt>
                <c:pt idx="3">
                  <c:v>16</c:v>
                </c:pt>
                <c:pt idx="4">
                  <c:v>20.399999999999999</c:v>
                </c:pt>
                <c:pt idx="5">
                  <c:v>29.8</c:v>
                </c:pt>
                <c:pt idx="6">
                  <c:v>36.200000000000003</c:v>
                </c:pt>
                <c:pt idx="7">
                  <c:v>35.6</c:v>
                </c:pt>
                <c:pt idx="8">
                  <c:v>37.1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SDGsを知っている</c:v>
                      </c:pt>
                    </c:strCache>
                  </c:strRef>
                </c15:tx>
              </c15:filteredSeriesTitle>
            </c:ext>
            <c:ext xmlns:c15="http://schemas.microsoft.com/office/drawing/2012/chart" uri="{02D57815-91ED-43cb-92C2-25804820EDAC}">
              <c15:filteredCategoryTitle>
                <c15:cat>
                  <c:numRef>
                    <c:extLst>
                      <c:ext uri="{02D57815-91ED-43cb-92C2-25804820EDAC}">
                        <c15:formulaRef>
                          <c15:sqref>Sheet1!$A$2:$A$10</c15:sqref>
                        </c15:formulaRef>
                      </c:ext>
                    </c:extLst>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15:cat>
              </c15:filteredCategoryTitle>
            </c:ext>
            <c:ext xmlns:c16="http://schemas.microsoft.com/office/drawing/2014/chart" uri="{C3380CC4-5D6E-409C-BE32-E72D297353CC}">
              <c16:uniqueId val="{00000000-899F-415F-8B62-398EA72457AD}"/>
            </c:ext>
          </c:extLst>
        </c:ser>
        <c:ser>
          <c:idx val="1"/>
          <c:order val="1"/>
          <c:spPr>
            <a:pattFill prst="ltHorz">
              <a:fgClr>
                <a:schemeClr val="accent1"/>
              </a:fgClr>
              <a:bgClr>
                <a:schemeClr val="bg1"/>
              </a:bgClr>
            </a:pattFill>
            <a:ln w="3175">
              <a:solidFill>
                <a:schemeClr val="tx1"/>
              </a:solidFill>
            </a:ln>
            <a:effectLst/>
          </c:spPr>
          <c:invertIfNegative val="0"/>
          <c:dLbls>
            <c:dLbl>
              <c:idx val="0"/>
              <c:layout>
                <c:manualLayout>
                  <c:x val="0.13507057969563033"/>
                  <c:y val="-2.5610969194605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5D-4F0D-B955-56C99B7886FC}"/>
                </c:ext>
              </c:extLst>
            </c:dLbl>
            <c:dLbl>
              <c:idx val="1"/>
              <c:layout>
                <c:manualLayout>
                  <c:x val="0.11818675723367648"/>
                  <c:y val="-1.164134963391172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728-4C88-9D1D-B461743369F6}"/>
                </c:ext>
              </c:extLst>
            </c:dLbl>
            <c:dLbl>
              <c:idx val="2"/>
              <c:layout>
                <c:manualLayout>
                  <c:x val="1.3802857221357052E-2"/>
                  <c:y val="-2.26153841077069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95D-4F0D-B955-56C99B7886FC}"/>
                </c:ext>
              </c:extLst>
            </c:dLbl>
            <c:dLbl>
              <c:idx val="3"/>
              <c:layout>
                <c:manualLayout>
                  <c:x val="0"/>
                  <c:y val="2.361645244808747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5D-4F0D-B955-56C99B7886F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Sheet1!$C$2:$C$10</c:f>
              <c:numCache>
                <c:formatCode>General\%</c:formatCode>
                <c:ptCount val="9"/>
                <c:pt idx="0">
                  <c:v>12.2</c:v>
                </c:pt>
                <c:pt idx="1">
                  <c:v>10.6</c:v>
                </c:pt>
                <c:pt idx="2">
                  <c:v>14.7</c:v>
                </c:pt>
                <c:pt idx="3">
                  <c:v>15.4</c:v>
                </c:pt>
                <c:pt idx="4">
                  <c:v>23.1</c:v>
                </c:pt>
                <c:pt idx="5">
                  <c:v>23.6</c:v>
                </c:pt>
                <c:pt idx="6">
                  <c:v>36.1</c:v>
                </c:pt>
                <c:pt idx="7">
                  <c:v>43.9</c:v>
                </c:pt>
                <c:pt idx="8">
                  <c:v>44.7</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SDGsという言葉を聞いたことがある、または、ロゴを見たことがある</c:v>
                      </c:pt>
                    </c:strCache>
                  </c:strRef>
                </c15:tx>
              </c15:filteredSeriesTitle>
            </c:ext>
            <c:ext xmlns:c15="http://schemas.microsoft.com/office/drawing/2012/chart" uri="{02D57815-91ED-43cb-92C2-25804820EDAC}">
              <c15:filteredCategoryTitle>
                <c15:cat>
                  <c:numRef>
                    <c:extLst>
                      <c:ext uri="{02D57815-91ED-43cb-92C2-25804820EDAC}">
                        <c15:formulaRef>
                          <c15:sqref>Sheet1!$A$2:$A$10</c15:sqref>
                        </c15:formulaRef>
                      </c:ext>
                    </c:extLst>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15:cat>
              </c15:filteredCategoryTitle>
            </c:ext>
            <c:ext xmlns:c16="http://schemas.microsoft.com/office/drawing/2014/chart" uri="{C3380CC4-5D6E-409C-BE32-E72D297353CC}">
              <c16:uniqueId val="{00000001-899F-415F-8B62-398EA72457AD}"/>
            </c:ext>
          </c:extLst>
        </c:ser>
        <c:dLbls>
          <c:dLblPos val="ctr"/>
          <c:showLegendKey val="0"/>
          <c:showVal val="1"/>
          <c:showCatName val="0"/>
          <c:showSerName val="0"/>
          <c:showPercent val="0"/>
          <c:showBubbleSize val="0"/>
        </c:dLbls>
        <c:gapWidth val="150"/>
        <c:overlap val="100"/>
        <c:axId val="249676831"/>
        <c:axId val="249673087"/>
      </c:barChart>
      <c:barChart>
        <c:barDir val="bar"/>
        <c:grouping val="stacked"/>
        <c:varyColors val="0"/>
        <c:ser>
          <c:idx val="2"/>
          <c:order val="2"/>
          <c:spPr>
            <a:noFill/>
            <a:ln>
              <a:noFill/>
            </a:ln>
            <a:effectLst/>
          </c:spPr>
          <c:invertIfNegative val="0"/>
          <c:dLbls>
            <c:dLbl>
              <c:idx val="0"/>
              <c:layout>
                <c:manualLayout>
                  <c:x val="0.64871669081791794"/>
                  <c:y val="-4.6658591498372662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99F-415F-8B62-398EA72457AD}"/>
                </c:ext>
              </c:extLst>
            </c:dLbl>
            <c:dLbl>
              <c:idx val="1"/>
              <c:layout>
                <c:manualLayout>
                  <c:x val="0.66397853859406875"/>
                  <c:y val="-6.9538618325135193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99F-415F-8B62-398EA72457AD}"/>
                </c:ext>
              </c:extLst>
            </c:dLbl>
            <c:dLbl>
              <c:idx val="2"/>
              <c:layout>
                <c:manualLayout>
                  <c:x val="0.61674082910380557"/>
                  <c:y val="-3.387499749879079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99F-415F-8B62-398EA72457AD}"/>
                </c:ext>
              </c:extLst>
            </c:dLbl>
            <c:dLbl>
              <c:idx val="3"/>
              <c:layout>
                <c:manualLayout>
                  <c:x val="0.58558024116390683"/>
                  <c:y val="-2.795420406693174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99F-415F-8B62-398EA72457AD}"/>
                </c:ext>
              </c:extLst>
            </c:dLbl>
            <c:dLbl>
              <c:idx val="4"/>
              <c:layout>
                <c:manualLayout>
                  <c:x val="0.5353880980074992"/>
                  <c:y val="2.144933516134351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99F-415F-8B62-398EA72457AD}"/>
                </c:ext>
              </c:extLst>
            </c:dLbl>
            <c:dLbl>
              <c:idx val="5"/>
              <c:layout>
                <c:manualLayout>
                  <c:x val="0.49420518083944337"/>
                  <c:y val="4.83095620710426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FB-443F-BC46-D841B9E0F824}"/>
                </c:ext>
              </c:extLst>
            </c:dLbl>
            <c:dLbl>
              <c:idx val="6"/>
              <c:layout>
                <c:manualLayout>
                  <c:x val="0.41567731541293745"/>
                  <c:y val="-2.76323243167907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A3-4A67-B4E7-0929B8F9991F}"/>
                </c:ext>
              </c:extLst>
            </c:dLbl>
            <c:dLbl>
              <c:idx val="7"/>
              <c:layout>
                <c:manualLayout>
                  <c:x val="0.38446031516449147"/>
                  <c:y val="1.576796782444478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728-4C88-9D1D-B461743369F6}"/>
                </c:ext>
              </c:extLst>
            </c:dLbl>
            <c:dLbl>
              <c:idx val="8"/>
              <c:layout>
                <c:manualLayout>
                  <c:x val="0.37130375413609756"/>
                  <c:y val="4.1623571119555017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A98-432E-88C5-888EAC7754C9}"/>
                </c:ext>
              </c:extLst>
            </c:dLbl>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Sheet1!$D$2:$D$10</c:f>
              <c:numCache>
                <c:formatCode>General\%</c:formatCode>
                <c:ptCount val="9"/>
                <c:pt idx="0">
                  <c:v>17.899999999999999</c:v>
                </c:pt>
                <c:pt idx="1">
                  <c:v>14.7</c:v>
                </c:pt>
                <c:pt idx="2">
                  <c:v>25.4</c:v>
                </c:pt>
                <c:pt idx="3">
                  <c:v>31.4</c:v>
                </c:pt>
                <c:pt idx="4">
                  <c:v>43.5</c:v>
                </c:pt>
                <c:pt idx="5">
                  <c:v>53.400000000000006</c:v>
                </c:pt>
                <c:pt idx="6">
                  <c:v>72.300000000000011</c:v>
                </c:pt>
                <c:pt idx="7">
                  <c:v>79.5</c:v>
                </c:pt>
                <c:pt idx="8">
                  <c:v>81.800000000000011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列1</c:v>
                      </c:pt>
                    </c:strCache>
                  </c:strRef>
                </c15:tx>
              </c15:filteredSeriesTitle>
            </c:ext>
            <c:ext xmlns:c15="http://schemas.microsoft.com/office/drawing/2012/chart" uri="{02D57815-91ED-43cb-92C2-25804820EDAC}">
              <c15:filteredCategoryTitle>
                <c15:cat>
                  <c:numRef>
                    <c:extLst>
                      <c:ext uri="{02D57815-91ED-43cb-92C2-25804820EDAC}">
                        <c15:formulaRef>
                          <c15:sqref>Sheet1!$A$2:$A$10</c15:sqref>
                        </c15:formulaRef>
                      </c:ext>
                    </c:extLst>
                    <c:numCache>
                      <c:formatCode>yyyy"年"m"月"</c:formatCode>
                      <c:ptCount val="9"/>
                      <c:pt idx="0">
                        <c:v>43405</c:v>
                      </c:pt>
                      <c:pt idx="1">
                        <c:v>43525</c:v>
                      </c:pt>
                      <c:pt idx="2">
                        <c:v>43770</c:v>
                      </c:pt>
                      <c:pt idx="3">
                        <c:v>43891</c:v>
                      </c:pt>
                      <c:pt idx="4">
                        <c:v>44105</c:v>
                      </c:pt>
                      <c:pt idx="5">
                        <c:v>44256</c:v>
                      </c:pt>
                      <c:pt idx="6">
                        <c:v>44440</c:v>
                      </c:pt>
                      <c:pt idx="7">
                        <c:v>44621</c:v>
                      </c:pt>
                      <c:pt idx="8">
                        <c:v>44805</c:v>
                      </c:pt>
                    </c:numCache>
                  </c:numRef>
                </c15:cat>
              </c15:filteredCategoryTitle>
            </c:ext>
            <c:ext xmlns:c16="http://schemas.microsoft.com/office/drawing/2014/chart" uri="{C3380CC4-5D6E-409C-BE32-E72D297353CC}">
              <c16:uniqueId val="{00000004-899F-415F-8B62-398EA72457AD}"/>
            </c:ext>
          </c:extLst>
        </c:ser>
        <c:dLbls>
          <c:showLegendKey val="0"/>
          <c:showVal val="0"/>
          <c:showCatName val="0"/>
          <c:showSerName val="0"/>
          <c:showPercent val="0"/>
          <c:showBubbleSize val="0"/>
        </c:dLbls>
        <c:gapWidth val="182"/>
        <c:overlap val="100"/>
        <c:axId val="225146719"/>
        <c:axId val="225131327"/>
      </c:barChart>
      <c:catAx>
        <c:axId val="249676831"/>
        <c:scaling>
          <c:orientation val="minMax"/>
        </c:scaling>
        <c:delete val="0"/>
        <c:axPos val="l"/>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49673087"/>
        <c:crosses val="autoZero"/>
        <c:auto val="0"/>
        <c:lblAlgn val="ctr"/>
        <c:lblOffset val="100"/>
        <c:noMultiLvlLbl val="0"/>
      </c:catAx>
      <c:valAx>
        <c:axId val="249673087"/>
        <c:scaling>
          <c:orientation val="minMax"/>
        </c:scaling>
        <c:delete val="1"/>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crossAx val="249676831"/>
        <c:crosses val="autoZero"/>
        <c:crossBetween val="between"/>
      </c:valAx>
      <c:valAx>
        <c:axId val="225131327"/>
        <c:scaling>
          <c:orientation val="minMax"/>
          <c:max val="8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5146719"/>
        <c:crosses val="max"/>
        <c:crossBetween val="between"/>
      </c:valAx>
      <c:catAx>
        <c:axId val="225146719"/>
        <c:scaling>
          <c:orientation val="minMax"/>
        </c:scaling>
        <c:delete val="1"/>
        <c:axPos val="l"/>
        <c:numFmt formatCode="yyyy&quot;年&quot;m&quot;月&quot;" sourceLinked="1"/>
        <c:majorTickMark val="out"/>
        <c:minorTickMark val="none"/>
        <c:tickLblPos val="nextTo"/>
        <c:crossAx val="225131327"/>
        <c:crosses val="autoZero"/>
        <c:auto val="1"/>
        <c:lblAlgn val="ctr"/>
        <c:lblOffset val="100"/>
        <c:noMultiLvlLbl val="1"/>
      </c:catAx>
      <c:spPr>
        <a:noFill/>
        <a:ln>
          <a:noFill/>
        </a:ln>
        <a:effectLst/>
      </c:spPr>
    </c:plotArea>
    <c:legend>
      <c:legendPos val="b"/>
      <c:legendEntry>
        <c:idx val="2"/>
        <c:delete val="1"/>
      </c:legendEntry>
      <c:layout>
        <c:manualLayout>
          <c:xMode val="edge"/>
          <c:yMode val="edge"/>
          <c:x val="3.0542879148169059E-2"/>
          <c:y val="0.88452020597544057"/>
          <c:w val="0.93284310327230846"/>
          <c:h val="0.101166745729094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074816654971E-2"/>
          <c:y val="2.1580082105991257E-3"/>
          <c:w val="0.84334784205972024"/>
          <c:h val="0.46639295772669304"/>
        </c:manualLayout>
      </c:layout>
      <c:barChart>
        <c:barDir val="bar"/>
        <c:grouping val="stacked"/>
        <c:varyColors val="0"/>
        <c:ser>
          <c:idx val="0"/>
          <c:order val="0"/>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'Q6'!$B$2</c:f>
              <c:numCache>
                <c:formatCode>0.0"%"</c:formatCode>
                <c:ptCount val="1"/>
                <c:pt idx="0">
                  <c:v>14.3</c:v>
                </c:pt>
              </c:numCache>
            </c:numRef>
          </c:val>
          <c:extLst>
            <c:ext xmlns:c15="http://schemas.microsoft.com/office/drawing/2012/chart" uri="{02D57815-91ED-43cb-92C2-25804820EDAC}">
              <c15:filteredSeriesTitle>
                <c15:tx>
                  <c:strRef>
                    <c:extLst>
                      <c:ext uri="{02D57815-91ED-43cb-92C2-25804820EDAC}">
                        <c15:formulaRef>
                          <c15:sqref>'Q6'!$B$1</c15:sqref>
                        </c15:formulaRef>
                      </c:ext>
                    </c:extLst>
                    <c:strCache>
                      <c:ptCount val="1"/>
                      <c:pt idx="0">
                        <c:v>ＳＤＧｓについて、家族や知人に教えることができる程に理解している。</c:v>
                      </c:pt>
                    </c:strCache>
                  </c:strRef>
                </c15:tx>
              </c15:filteredSeriesTitle>
            </c:ext>
            <c:ext xmlns:c15="http://schemas.microsoft.com/office/drawing/2012/chart" uri="{02D57815-91ED-43cb-92C2-25804820EDAC}">
              <c15:filteredCategoryTitle>
                <c15:cat>
                  <c:strRef>
                    <c:extLst>
                      <c:ext uri="{02D57815-91ED-43cb-92C2-25804820EDAC}">
                        <c15:formulaRef>
                          <c15:sqref>'Q6'!$A$2</c15:sqref>
                        </c15:formulaRef>
                      </c:ext>
                    </c:extLst>
                    <c:strCache>
                      <c:ptCount val="1"/>
                      <c:pt idx="0">
                        <c:v>2022年９月</c:v>
                      </c:pt>
                    </c:strCache>
                  </c:strRef>
                </c15:cat>
              </c15:filteredCategoryTitle>
            </c:ext>
            <c:ext xmlns:c16="http://schemas.microsoft.com/office/drawing/2014/chart" uri="{C3380CC4-5D6E-409C-BE32-E72D297353CC}">
              <c16:uniqueId val="{00000000-67C1-4E63-8094-2AE025F638F7}"/>
            </c:ext>
          </c:extLst>
        </c:ser>
        <c:ser>
          <c:idx val="1"/>
          <c:order val="1"/>
          <c:spPr>
            <a:solidFill>
              <a:schemeClr val="accent1">
                <a:lumMod val="40000"/>
                <a:lumOff val="60000"/>
              </a:schemeClr>
            </a:solidFill>
            <a:ln>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'Q6'!$C$2</c:f>
              <c:numCache>
                <c:formatCode>0.0"%"</c:formatCode>
                <c:ptCount val="1"/>
                <c:pt idx="0">
                  <c:v>73.599999999999994</c:v>
                </c:pt>
              </c:numCache>
            </c:numRef>
          </c:val>
          <c:extLst>
            <c:ext xmlns:c15="http://schemas.microsoft.com/office/drawing/2012/chart" uri="{02D57815-91ED-43cb-92C2-25804820EDAC}">
              <c15:filteredSeriesTitle>
                <c15:tx>
                  <c:strRef>
                    <c:extLst>
                      <c:ext uri="{02D57815-91ED-43cb-92C2-25804820EDAC}">
                        <c15:formulaRef>
                          <c15:sqref>'Q6'!$C$1</c15:sqref>
                        </c15:formulaRef>
                      </c:ext>
                    </c:extLst>
                    <c:strCache>
                      <c:ptCount val="1"/>
                      <c:pt idx="0">
                        <c:v>ＳＤＧｓについて、自分なりに理解している。</c:v>
                      </c:pt>
                    </c:strCache>
                  </c:strRef>
                </c15:tx>
              </c15:filteredSeriesTitle>
            </c:ext>
            <c:ext xmlns:c15="http://schemas.microsoft.com/office/drawing/2012/chart" uri="{02D57815-91ED-43cb-92C2-25804820EDAC}">
              <c15:filteredCategoryTitle>
                <c15:cat>
                  <c:strRef>
                    <c:extLst>
                      <c:ext uri="{02D57815-91ED-43cb-92C2-25804820EDAC}">
                        <c15:formulaRef>
                          <c15:sqref>'Q6'!$A$2</c15:sqref>
                        </c15:formulaRef>
                      </c:ext>
                    </c:extLst>
                    <c:strCache>
                      <c:ptCount val="1"/>
                      <c:pt idx="0">
                        <c:v>2022年９月</c:v>
                      </c:pt>
                    </c:strCache>
                  </c:strRef>
                </c15:cat>
              </c15:filteredCategoryTitle>
            </c:ext>
            <c:ext xmlns:c16="http://schemas.microsoft.com/office/drawing/2014/chart" uri="{C3380CC4-5D6E-409C-BE32-E72D297353CC}">
              <c16:uniqueId val="{00000001-67C1-4E63-8094-2AE025F638F7}"/>
            </c:ext>
          </c:extLst>
        </c:ser>
        <c:ser>
          <c:idx val="2"/>
          <c:order val="2"/>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'Q6'!$D$2</c:f>
              <c:numCache>
                <c:formatCode>0.0"%"</c:formatCode>
                <c:ptCount val="1"/>
                <c:pt idx="0">
                  <c:v>10.8</c:v>
                </c:pt>
              </c:numCache>
            </c:numRef>
          </c:val>
          <c:extLst>
            <c:ext xmlns:c15="http://schemas.microsoft.com/office/drawing/2012/chart" uri="{02D57815-91ED-43cb-92C2-25804820EDAC}">
              <c15:filteredSeriesTitle>
                <c15:tx>
                  <c:strRef>
                    <c:extLst>
                      <c:ext uri="{02D57815-91ED-43cb-92C2-25804820EDAC}">
                        <c15:formulaRef>
                          <c15:sqref>'Q6'!$D$1</c15:sqref>
                        </c15:formulaRef>
                      </c:ext>
                    </c:extLst>
                    <c:strCache>
                      <c:ptCount val="1"/>
                      <c:pt idx="0">
                        <c:v>学校や職場、講習などでＳＤＧｓについて学んだことがある。</c:v>
                      </c:pt>
                    </c:strCache>
                  </c:strRef>
                </c15:tx>
              </c15:filteredSeriesTitle>
            </c:ext>
            <c:ext xmlns:c15="http://schemas.microsoft.com/office/drawing/2012/chart" uri="{02D57815-91ED-43cb-92C2-25804820EDAC}">
              <c15:filteredCategoryTitle>
                <c15:cat>
                  <c:strRef>
                    <c:extLst>
                      <c:ext uri="{02D57815-91ED-43cb-92C2-25804820EDAC}">
                        <c15:formulaRef>
                          <c15:sqref>'Q6'!$A$2</c15:sqref>
                        </c15:formulaRef>
                      </c:ext>
                    </c:extLst>
                    <c:strCache>
                      <c:ptCount val="1"/>
                      <c:pt idx="0">
                        <c:v>2022年９月</c:v>
                      </c:pt>
                    </c:strCache>
                  </c:strRef>
                </c15:cat>
              </c15:filteredCategoryTitle>
            </c:ext>
            <c:ext xmlns:c16="http://schemas.microsoft.com/office/drawing/2014/chart" uri="{C3380CC4-5D6E-409C-BE32-E72D297353CC}">
              <c16:uniqueId val="{00000002-67C1-4E63-8094-2AE025F638F7}"/>
            </c:ext>
          </c:extLst>
        </c:ser>
        <c:ser>
          <c:idx val="3"/>
          <c:order val="3"/>
          <c:spPr>
            <a:pattFill prst="divot">
              <a:fgClr>
                <a:schemeClr val="accent1"/>
              </a:fgClr>
              <a:bgClr>
                <a:schemeClr val="bg1"/>
              </a:bgClr>
            </a:pattFill>
            <a:ln>
              <a:solidFill>
                <a:schemeClr val="tx1"/>
              </a:solidFill>
            </a:ln>
            <a:effectLst/>
          </c:spPr>
          <c:invertIfNegative val="0"/>
          <c:dLbls>
            <c:dLbl>
              <c:idx val="0"/>
              <c:layout>
                <c:manualLayout>
                  <c:x val="1.2986704047707543E-2"/>
                  <c:y val="3.4078443051936663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dirty="0" smtClean="0"/>
                      <a:t>1.3%</a:t>
                    </a:r>
                    <a:endParaRPr lang="en-US" altLang="ja-JP"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9711789892889026E-2"/>
                      <c:h val="0.1962460657997333"/>
                    </c:manualLayout>
                  </c15:layout>
                </c:ext>
                <c:ext xmlns:c16="http://schemas.microsoft.com/office/drawing/2014/chart" uri="{C3380CC4-5D6E-409C-BE32-E72D297353CC}">
                  <c16:uniqueId val="{00000001-5E15-453B-8CD7-432DF4A08E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'Q6'!$E$2</c:f>
              <c:numCache>
                <c:formatCode>0.0"%"</c:formatCode>
                <c:ptCount val="1"/>
                <c:pt idx="0">
                  <c:v>1.3</c:v>
                </c:pt>
              </c:numCache>
            </c:numRef>
          </c:val>
          <c:extLst>
            <c:ext xmlns:c15="http://schemas.microsoft.com/office/drawing/2012/chart" uri="{02D57815-91ED-43cb-92C2-25804820EDAC}">
              <c15:filteredSeriesTitle>
                <c15:tx>
                  <c:strRef>
                    <c:extLst>
                      <c:ext uri="{02D57815-91ED-43cb-92C2-25804820EDAC}">
                        <c15:formulaRef>
                          <c15:sqref>'Q6'!$E$1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'Q6'!$A$2</c15:sqref>
                        </c15:formulaRef>
                      </c:ext>
                    </c:extLst>
                    <c:strCache>
                      <c:ptCount val="1"/>
                      <c:pt idx="0">
                        <c:v>2022年９月</c:v>
                      </c:pt>
                    </c:strCache>
                  </c:strRef>
                </c15:cat>
              </c15:filteredCategoryTitle>
            </c:ext>
            <c:ext xmlns:c16="http://schemas.microsoft.com/office/drawing/2014/chart" uri="{C3380CC4-5D6E-409C-BE32-E72D297353CC}">
              <c16:uniqueId val="{00000000-5E15-453B-8CD7-432DF4A08E68}"/>
            </c:ext>
          </c:extLst>
        </c:ser>
        <c:dLbls>
          <c:showLegendKey val="0"/>
          <c:showVal val="0"/>
          <c:showCatName val="0"/>
          <c:showSerName val="0"/>
          <c:showPercent val="0"/>
          <c:showBubbleSize val="0"/>
        </c:dLbls>
        <c:gapWidth val="25"/>
        <c:overlap val="100"/>
        <c:axId val="501151519"/>
        <c:axId val="501151103"/>
      </c:barChart>
      <c:catAx>
        <c:axId val="501151519"/>
        <c:scaling>
          <c:orientation val="minMax"/>
        </c:scaling>
        <c:delete val="1"/>
        <c:axPos val="l"/>
        <c:numFmt formatCode="General" sourceLinked="1"/>
        <c:majorTickMark val="out"/>
        <c:minorTickMark val="none"/>
        <c:tickLblPos val="nextTo"/>
        <c:crossAx val="501151103"/>
        <c:crosses val="autoZero"/>
        <c:auto val="1"/>
        <c:lblAlgn val="ctr"/>
        <c:lblOffset val="100"/>
        <c:noMultiLvlLbl val="0"/>
      </c:catAx>
      <c:valAx>
        <c:axId val="501151103"/>
        <c:scaling>
          <c:orientation val="minMax"/>
          <c:max val="100"/>
        </c:scaling>
        <c:delete val="1"/>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crossAx val="501151519"/>
        <c:crosses val="autoZero"/>
        <c:crossBetween val="between"/>
      </c:valAx>
      <c:spPr>
        <a:noFill/>
        <a:ln>
          <a:noFill/>
        </a:ln>
        <a:effectLst/>
      </c:spPr>
    </c:plotArea>
    <c:legend>
      <c:legendPos val="b"/>
      <c:layout>
        <c:manualLayout>
          <c:xMode val="edge"/>
          <c:yMode val="edge"/>
          <c:x val="1.9710296933211097E-2"/>
          <c:y val="0.52679790266797233"/>
          <c:w val="0.97912925690420083"/>
          <c:h val="0.31547992938643932"/>
        </c:manualLayout>
      </c:layout>
      <c:overlay val="0"/>
      <c:spPr>
        <a:noFill/>
        <a:ln>
          <a:noFill/>
        </a:ln>
        <a:effectLst/>
      </c:spPr>
      <c:txPr>
        <a:bodyPr rot="0" spcFirstLastPara="1" vertOverflow="ellipsis" vert="horz" wrap="square" anchor="t" anchorCtr="0"/>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99096462776016E-2"/>
          <c:y val="2.1575881235256344E-3"/>
          <c:w val="0.46929110129503476"/>
          <c:h val="0.97687732452469511"/>
        </c:manualLayout>
      </c:layout>
      <c:pieChart>
        <c:varyColors val="1"/>
        <c:ser>
          <c:idx val="0"/>
          <c:order val="0"/>
          <c:spPr>
            <a:ln>
              <a:solidFill>
                <a:schemeClr val="tx1"/>
              </a:solidFill>
            </a:ln>
          </c:spPr>
          <c:dPt>
            <c:idx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0-C0EA-41DF-94ED-BC31C640127F}"/>
              </c:ext>
            </c:extLst>
          </c:dPt>
          <c:dPt>
            <c:idx val="1"/>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1-C0EA-41DF-94ED-BC31C640127F}"/>
              </c:ext>
            </c:extLst>
          </c:dPt>
          <c:dPt>
            <c:idx val="2"/>
            <c:bubble3D val="0"/>
            <c:spPr>
              <a:pattFill prst="ltVer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2-C0EA-41DF-94ED-BC31C640127F}"/>
              </c:ext>
            </c:extLst>
          </c:dPt>
          <c:dPt>
            <c:idx val="3"/>
            <c:bubble3D val="0"/>
            <c:spPr>
              <a:pattFill prst="divo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3-C0EA-41DF-94ED-BC31C640127F}"/>
              </c:ext>
            </c:extLst>
          </c:dPt>
          <c:dLbls>
            <c:dLbl>
              <c:idx val="0"/>
              <c:layout>
                <c:manualLayout>
                  <c:x val="-5.737937196496877E-2"/>
                  <c:y val="0.1524321295068968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EA-41DF-94ED-BC31C640127F}"/>
                </c:ext>
              </c:extLst>
            </c:dLbl>
            <c:dLbl>
              <c:idx val="2"/>
              <c:layout>
                <c:manualLayout>
                  <c:x val="9.4424926842034282E-2"/>
                  <c:y val="0.1594384351362791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0EA-41DF-94ED-BC31C640127F}"/>
                </c:ext>
              </c:extLst>
            </c:dLbl>
            <c:dLbl>
              <c:idx val="3"/>
              <c:layout>
                <c:manualLayout>
                  <c:x val="1.1179224459476963E-2"/>
                  <c:y val="1.9351114167101872E-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smtClean="0">
                        <a:solidFill>
                          <a:schemeClr val="tx1"/>
                        </a:solidFill>
                      </a:rPr>
                      <a:t>1.3%</a:t>
                    </a:r>
                    <a:endParaRPr lang="en-US" altLang="ja-JP" sz="1000" b="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0342699139022604"/>
                      <c:h val="0.18894238732355484"/>
                    </c:manualLayout>
                  </c15:layout>
                </c:ext>
                <c:ext xmlns:c16="http://schemas.microsoft.com/office/drawing/2014/chart" uri="{C3380CC4-5D6E-409C-BE32-E72D297353CC}">
                  <c16:uniqueId val="{00000003-C0EA-41DF-94ED-BC31C640127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'Q6'!$B$2:$E$2</c:f>
              <c:numCache>
                <c:formatCode>0.0"%"</c:formatCode>
                <c:ptCount val="4"/>
                <c:pt idx="0">
                  <c:v>14.3</c:v>
                </c:pt>
                <c:pt idx="1">
                  <c:v>73.599999999999994</c:v>
                </c:pt>
                <c:pt idx="2">
                  <c:v>10.8</c:v>
                </c:pt>
                <c:pt idx="3">
                  <c:v>1.3</c:v>
                </c:pt>
              </c:numCache>
            </c:numRef>
          </c:val>
          <c:extLst>
            <c:ext xmlns:c15="http://schemas.microsoft.com/office/drawing/2012/chart" uri="{02D57815-91ED-43cb-92C2-25804820EDAC}">
              <c15:filteredSeriesTitle>
                <c15:tx>
                  <c:strRef>
                    <c:extLst>
                      <c:ext uri="{02D57815-91ED-43cb-92C2-25804820EDAC}">
                        <c15:formulaRef>
                          <c15:sqref>'Q6'!$A$2</c15:sqref>
                        </c15:formulaRef>
                      </c:ext>
                    </c:extLst>
                    <c:strCache>
                      <c:ptCount val="1"/>
                      <c:pt idx="0">
                        <c:v>2022年９月</c:v>
                      </c:pt>
                    </c:strCache>
                  </c:strRef>
                </c15:tx>
              </c15:filteredSeriesTitle>
            </c:ext>
            <c:ext xmlns:c15="http://schemas.microsoft.com/office/drawing/2012/chart" uri="{02D57815-91ED-43cb-92C2-25804820EDAC}">
              <c15:filteredCategoryTitle>
                <c15:cat>
                  <c:strRef>
                    <c:extLst>
                      <c:ext uri="{02D57815-91ED-43cb-92C2-25804820EDAC}">
                        <c15:formulaRef>
                          <c15:sqref>'Q6'!$B$1:$E$1</c15:sqref>
                        </c15:formulaRef>
                      </c:ext>
                    </c:extLst>
                    <c:strCache>
                      <c:ptCount val="4"/>
                      <c:pt idx="0">
                        <c:v>ＳＤＧｓについて、家族や知人に教えることができる程に理解している。</c:v>
                      </c:pt>
                      <c:pt idx="1">
                        <c:v>ＳＤＧｓについて、自分なりに理解している。</c:v>
                      </c:pt>
                      <c:pt idx="2">
                        <c:v>学校や職場、講習などでＳＤＧｓについて学んだことがある。</c:v>
                      </c:pt>
                      <c:pt idx="3">
                        <c:v>その他</c:v>
                      </c:pt>
                    </c:strCache>
                  </c:strRef>
                </c15:cat>
              </c15:filteredCategoryTitle>
            </c:ext>
            <c:ext xmlns:c16="http://schemas.microsoft.com/office/drawing/2014/chart" uri="{C3380CC4-5D6E-409C-BE32-E72D297353CC}">
              <c16:uniqueId val="{00000000-67C1-4E63-8094-2AE025F638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05072387142484"/>
          <c:y val="4.4200173354952264E-2"/>
          <c:w val="0.43548101153418572"/>
          <c:h val="0.6175374163704741"/>
        </c:manualLayout>
      </c:layout>
      <c:pieChart>
        <c:varyColors val="1"/>
        <c:ser>
          <c:idx val="0"/>
          <c:order val="0"/>
          <c:spPr>
            <a:ln>
              <a:solidFill>
                <a:schemeClr val="tx1"/>
              </a:solidFill>
            </a:ln>
          </c:spPr>
          <c:dPt>
            <c:idx val="0"/>
            <c:bubble3D val="0"/>
            <c:spPr>
              <a:solidFill>
                <a:schemeClr val="accent1">
                  <a:lumMod val="50000"/>
                </a:schemeClr>
              </a:solidFill>
              <a:ln>
                <a:solidFill>
                  <a:schemeClr val="tx1"/>
                </a:solidFill>
              </a:ln>
              <a:effectLst/>
            </c:spPr>
            <c:extLst>
              <c:ext xmlns:c16="http://schemas.microsoft.com/office/drawing/2014/chart" uri="{C3380CC4-5D6E-409C-BE32-E72D297353CC}">
                <c16:uniqueId val="{00000001-F3AB-45F8-B7B0-FC0D67A7F34C}"/>
              </c:ext>
            </c:extLst>
          </c:dPt>
          <c:dPt>
            <c:idx val="1"/>
            <c:bubble3D val="0"/>
            <c:spPr>
              <a:solidFill>
                <a:schemeClr val="accent1">
                  <a:lumMod val="60000"/>
                  <a:lumOff val="40000"/>
                </a:schemeClr>
              </a:solidFill>
              <a:ln>
                <a:solidFill>
                  <a:schemeClr val="tx1"/>
                </a:solidFill>
              </a:ln>
              <a:effectLst/>
            </c:spPr>
            <c:extLst>
              <c:ext xmlns:c16="http://schemas.microsoft.com/office/drawing/2014/chart" uri="{C3380CC4-5D6E-409C-BE32-E72D297353CC}">
                <c16:uniqueId val="{00000003-F3AB-45F8-B7B0-FC0D67A7F34C}"/>
              </c:ext>
            </c:extLst>
          </c:dPt>
          <c:dPt>
            <c:idx val="2"/>
            <c:bubble3D val="0"/>
            <c:spPr>
              <a:pattFill prst="ltVer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5-F3AB-45F8-B7B0-FC0D67A7F34C}"/>
              </c:ext>
            </c:extLst>
          </c:dPt>
          <c:dPt>
            <c:idx val="3"/>
            <c:bubble3D val="0"/>
            <c:spPr>
              <a:pattFill prst="divot">
                <a:fgClr>
                  <a:schemeClr val="accent1">
                    <a:lumMod val="60000"/>
                    <a:lumOff val="40000"/>
                  </a:schemeClr>
                </a:fgClr>
                <a:bgClr>
                  <a:schemeClr val="bg1"/>
                </a:bgClr>
              </a:pattFill>
              <a:ln>
                <a:solidFill>
                  <a:schemeClr val="tx1"/>
                </a:solidFill>
              </a:ln>
              <a:effectLst/>
            </c:spPr>
            <c:extLst>
              <c:ext xmlns:c16="http://schemas.microsoft.com/office/drawing/2014/chart" uri="{C3380CC4-5D6E-409C-BE32-E72D297353CC}">
                <c16:uniqueId val="{00000007-F3AB-45F8-B7B0-FC0D67A7F34C}"/>
              </c:ext>
            </c:extLst>
          </c:dPt>
          <c:dLbls>
            <c:dLbl>
              <c:idx val="0"/>
              <c:layout>
                <c:manualLayout>
                  <c:x val="-5.737937196496877E-2"/>
                  <c:y val="0.15243212950689686"/>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AB-45F8-B7B0-FC0D67A7F34C}"/>
                </c:ext>
              </c:extLst>
            </c:dLbl>
            <c:dLbl>
              <c:idx val="2"/>
              <c:layout>
                <c:manualLayout>
                  <c:x val="9.4424926842034282E-2"/>
                  <c:y val="0.1594384351362791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3AB-45F8-B7B0-FC0D67A7F34C}"/>
                </c:ext>
              </c:extLst>
            </c:dLbl>
            <c:dLbl>
              <c:idx val="3"/>
              <c:layout>
                <c:manualLayout>
                  <c:x val="1.1179224459476963E-2"/>
                  <c:y val="1.9351114167101872E-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r>
                      <a:rPr lang="en-US" altLang="ja-JP" sz="1000" b="0" dirty="0" smtClean="0">
                        <a:solidFill>
                          <a:schemeClr val="tx1"/>
                        </a:solidFill>
                      </a:rPr>
                      <a:t>1.3%</a:t>
                    </a:r>
                    <a:endParaRPr lang="en-US" altLang="ja-JP" sz="1000" b="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manualLayout>
                      <c:w val="0.10342699139022604"/>
                      <c:h val="0.18894238732355484"/>
                    </c:manualLayout>
                  </c15:layout>
                </c:ext>
                <c:ext xmlns:c16="http://schemas.microsoft.com/office/drawing/2014/chart" uri="{C3380CC4-5D6E-409C-BE32-E72D297353CC}">
                  <c16:uniqueId val="{00000007-F3AB-45F8-B7B0-FC0D67A7F34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'Q6'!$B$2:$E$2</c:f>
              <c:numCache>
                <c:formatCode>0.0"%"</c:formatCode>
                <c:ptCount val="4"/>
                <c:pt idx="0">
                  <c:v>9.1</c:v>
                </c:pt>
                <c:pt idx="1">
                  <c:v>80.599999999999994</c:v>
                </c:pt>
                <c:pt idx="2">
                  <c:v>8.6</c:v>
                </c:pt>
                <c:pt idx="3">
                  <c:v>1.6</c:v>
                </c:pt>
              </c:numCache>
            </c:numRef>
          </c:val>
          <c:extLst>
            <c:ext xmlns:c15="http://schemas.microsoft.com/office/drawing/2012/chart" uri="{02D57815-91ED-43cb-92C2-25804820EDAC}">
              <c15:filteredSeriesTitle>
                <c15:tx>
                  <c:strRef>
                    <c:extLst>
                      <c:ext uri="{02D57815-91ED-43cb-92C2-25804820EDAC}">
                        <c15:formulaRef>
                          <c15:sqref>'Q6'!$A$2</c15:sqref>
                        </c15:formulaRef>
                      </c:ext>
                    </c:extLst>
                    <c:strCache>
                      <c:ptCount val="1"/>
                      <c:pt idx="0">
                        <c:v>2022年９月</c:v>
                      </c:pt>
                    </c:strCache>
                  </c:strRef>
                </c15:tx>
              </c15:filteredSeriesTitle>
            </c:ext>
            <c:ext xmlns:c15="http://schemas.microsoft.com/office/drawing/2012/chart" uri="{02D57815-91ED-43cb-92C2-25804820EDAC}">
              <c15:filteredCategoryTitle>
                <c15:cat>
                  <c:strRef>
                    <c:extLst>
                      <c:ext uri="{02D57815-91ED-43cb-92C2-25804820EDAC}">
                        <c15:formulaRef>
                          <c15:sqref>'Q6'!$B$1:$E$1</c15:sqref>
                        </c15:formulaRef>
                      </c:ext>
                    </c:extLst>
                    <c:strCache>
                      <c:ptCount val="4"/>
                      <c:pt idx="0">
                        <c:v>ＳＤＧｓについて、家族や知人に教えることができる程に理解している。</c:v>
                      </c:pt>
                      <c:pt idx="1">
                        <c:v>ＳＤＧｓについて、自分なりに理解している。</c:v>
                      </c:pt>
                      <c:pt idx="2">
                        <c:v>学校や職場、講習などでＳＤＧｓについて学んだことがある。</c:v>
                      </c:pt>
                      <c:pt idx="3">
                        <c:v>その他</c:v>
                      </c:pt>
                    </c:strCache>
                  </c:strRef>
                </c15:cat>
              </c15:filteredCategoryTitle>
            </c:ext>
            <c:ext xmlns:c16="http://schemas.microsoft.com/office/drawing/2014/chart" uri="{C3380CC4-5D6E-409C-BE32-E72D297353CC}">
              <c16:uniqueId val="{00000008-F3AB-45F8-B7B0-FC0D67A7F34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5.3348535217518277E-2"/>
          <c:y val="0.70681966635401072"/>
          <c:w val="0.89330292956496349"/>
          <c:h val="0.2931803336459892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074816654971E-2"/>
          <c:y val="2.1580082105991257E-3"/>
          <c:w val="0.84334784205972024"/>
          <c:h val="0.46639295772669304"/>
        </c:manualLayout>
      </c:layout>
      <c:barChart>
        <c:barDir val="bar"/>
        <c:grouping val="stacked"/>
        <c:varyColors val="0"/>
        <c:ser>
          <c:idx val="0"/>
          <c:order val="0"/>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'Q6'!$B$2:$B$6</c:f>
              <c:numCache>
                <c:formatCode>0.0"%"</c:formatCode>
                <c:ptCount val="5"/>
                <c:pt idx="0">
                  <c:v>14.3</c:v>
                </c:pt>
                <c:pt idx="1">
                  <c:v>10.4</c:v>
                </c:pt>
                <c:pt idx="2">
                  <c:v>17.2</c:v>
                </c:pt>
                <c:pt idx="3">
                  <c:v>15</c:v>
                </c:pt>
                <c:pt idx="4">
                  <c:v>9.1</c:v>
                </c:pt>
              </c:numCache>
            </c:numRef>
          </c:val>
          <c:extLst>
            <c:ext xmlns:c15="http://schemas.microsoft.com/office/drawing/2012/chart" uri="{02D57815-91ED-43cb-92C2-25804820EDAC}">
              <c15:filteredSeriesTitle>
                <c15:tx>
                  <c:strRef>
                    <c:extLst>
                      <c:ext uri="{02D57815-91ED-43cb-92C2-25804820EDAC}">
                        <c15:formulaRef>
                          <c15:sqref>'Q6'!$B$1</c15:sqref>
                        </c15:formulaRef>
                      </c:ext>
                    </c:extLst>
                    <c:strCache>
                      <c:ptCount val="1"/>
                      <c:pt idx="0">
                        <c:v>ＳＤＧｓについて、家族や知人に教えることができる程に理解している。</c:v>
                      </c:pt>
                    </c:strCache>
                  </c:strRef>
                </c15:tx>
              </c15:filteredSeriesTitle>
            </c:ext>
            <c:ext xmlns:c15="http://schemas.microsoft.com/office/drawing/2012/chart" uri="{02D57815-91ED-43cb-92C2-25804820EDAC}">
              <c15:filteredCategoryTitle>
                <c15:cat>
                  <c:strRef>
                    <c:extLst>
                      <c:ext uri="{02D57815-91ED-43cb-92C2-25804820EDAC}">
                        <c15:formulaRef>
                          <c15:sqref>'Q6'!$A$2:$A$6</c15:sqref>
                        </c15:formulaRef>
                      </c:ext>
                    </c:extLst>
                    <c:strCache>
                      <c:ptCount val="5"/>
                      <c:pt idx="0">
                        <c:v>18歳以上～20歳代</c:v>
                      </c:pt>
                      <c:pt idx="1">
                        <c:v>30歳代</c:v>
                      </c:pt>
                      <c:pt idx="2">
                        <c:v>40歳代</c:v>
                      </c:pt>
                      <c:pt idx="3">
                        <c:v>50歳代</c:v>
                      </c:pt>
                      <c:pt idx="4">
                        <c:v>60歳代以上</c:v>
                      </c:pt>
                    </c:strCache>
                  </c:strRef>
                </c15:cat>
              </c15:filteredCategoryTitle>
            </c:ext>
            <c:ext xmlns:c16="http://schemas.microsoft.com/office/drawing/2014/chart" uri="{C3380CC4-5D6E-409C-BE32-E72D297353CC}">
              <c16:uniqueId val="{00000000-A996-4AC6-BCD4-A81E6D78DFBC}"/>
            </c:ext>
          </c:extLst>
        </c:ser>
        <c:ser>
          <c:idx val="1"/>
          <c:order val="1"/>
          <c:spPr>
            <a:solidFill>
              <a:schemeClr val="accent1">
                <a:lumMod val="40000"/>
                <a:lumOff val="60000"/>
              </a:schemeClr>
            </a:solidFill>
            <a:ln>
              <a:solidFill>
                <a:schemeClr val="tx1">
                  <a:alpha val="98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'Q6'!$C$2:$C$6</c:f>
              <c:numCache>
                <c:formatCode>0.0"%"</c:formatCode>
                <c:ptCount val="5"/>
                <c:pt idx="0">
                  <c:v>73.599999999999994</c:v>
                </c:pt>
                <c:pt idx="1">
                  <c:v>77.099999999999994</c:v>
                </c:pt>
                <c:pt idx="2">
                  <c:v>71.900000000000006</c:v>
                </c:pt>
                <c:pt idx="3">
                  <c:v>73.3</c:v>
                </c:pt>
                <c:pt idx="4">
                  <c:v>81.099999999999994</c:v>
                </c:pt>
              </c:numCache>
            </c:numRef>
          </c:val>
          <c:extLst>
            <c:ext xmlns:c15="http://schemas.microsoft.com/office/drawing/2012/chart" uri="{02D57815-91ED-43cb-92C2-25804820EDAC}">
              <c15:filteredSeriesTitle>
                <c15:tx>
                  <c:strRef>
                    <c:extLst>
                      <c:ext uri="{02D57815-91ED-43cb-92C2-25804820EDAC}">
                        <c15:formulaRef>
                          <c15:sqref>'Q6'!$C$1</c15:sqref>
                        </c15:formulaRef>
                      </c:ext>
                    </c:extLst>
                    <c:strCache>
                      <c:ptCount val="1"/>
                      <c:pt idx="0">
                        <c:v>ＳＤＧｓについて、自分なりに理解している。</c:v>
                      </c:pt>
                    </c:strCache>
                  </c:strRef>
                </c15:tx>
              </c15:filteredSeriesTitle>
            </c:ext>
            <c:ext xmlns:c15="http://schemas.microsoft.com/office/drawing/2012/chart" uri="{02D57815-91ED-43cb-92C2-25804820EDAC}">
              <c15:filteredCategoryTitle>
                <c15:cat>
                  <c:strRef>
                    <c:extLst>
                      <c:ext uri="{02D57815-91ED-43cb-92C2-25804820EDAC}">
                        <c15:formulaRef>
                          <c15:sqref>'Q6'!$A$2:$A$6</c15:sqref>
                        </c15:formulaRef>
                      </c:ext>
                    </c:extLst>
                    <c:strCache>
                      <c:ptCount val="5"/>
                      <c:pt idx="0">
                        <c:v>18歳以上～20歳代</c:v>
                      </c:pt>
                      <c:pt idx="1">
                        <c:v>30歳代</c:v>
                      </c:pt>
                      <c:pt idx="2">
                        <c:v>40歳代</c:v>
                      </c:pt>
                      <c:pt idx="3">
                        <c:v>50歳代</c:v>
                      </c:pt>
                      <c:pt idx="4">
                        <c:v>60歳代以上</c:v>
                      </c:pt>
                    </c:strCache>
                  </c:strRef>
                </c15:cat>
              </c15:filteredCategoryTitle>
            </c:ext>
            <c:ext xmlns:c16="http://schemas.microsoft.com/office/drawing/2014/chart" uri="{C3380CC4-5D6E-409C-BE32-E72D297353CC}">
              <c16:uniqueId val="{00000001-A996-4AC6-BCD4-A81E6D78DFBC}"/>
            </c:ext>
          </c:extLst>
        </c:ser>
        <c:ser>
          <c:idx val="2"/>
          <c:order val="2"/>
          <c:spPr>
            <a:pattFill prst="narHorz">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'Q6'!$D$2:$D$6</c:f>
              <c:numCache>
                <c:formatCode>0.0"%"</c:formatCode>
                <c:ptCount val="5"/>
                <c:pt idx="0">
                  <c:v>10.8</c:v>
                </c:pt>
                <c:pt idx="1">
                  <c:v>6.3</c:v>
                </c:pt>
                <c:pt idx="2">
                  <c:v>10.9</c:v>
                </c:pt>
                <c:pt idx="3">
                  <c:v>10</c:v>
                </c:pt>
                <c:pt idx="4">
                  <c:v>9.8000000000000007</c:v>
                </c:pt>
              </c:numCache>
            </c:numRef>
          </c:val>
          <c:extLst>
            <c:ext xmlns:c15="http://schemas.microsoft.com/office/drawing/2012/chart" uri="{02D57815-91ED-43cb-92C2-25804820EDAC}">
              <c15:filteredSeriesTitle>
                <c15:tx>
                  <c:strRef>
                    <c:extLst>
                      <c:ext uri="{02D57815-91ED-43cb-92C2-25804820EDAC}">
                        <c15:formulaRef>
                          <c15:sqref>'Q6'!$D$1</c15:sqref>
                        </c15:formulaRef>
                      </c:ext>
                    </c:extLst>
                    <c:strCache>
                      <c:ptCount val="1"/>
                      <c:pt idx="0">
                        <c:v>学校や職場、講習などでＳＤＧｓについて学んだことがある。</c:v>
                      </c:pt>
                    </c:strCache>
                  </c:strRef>
                </c15:tx>
              </c15:filteredSeriesTitle>
            </c:ext>
            <c:ext xmlns:c15="http://schemas.microsoft.com/office/drawing/2012/chart" uri="{02D57815-91ED-43cb-92C2-25804820EDAC}">
              <c15:filteredCategoryTitle>
                <c15:cat>
                  <c:strRef>
                    <c:extLst>
                      <c:ext uri="{02D57815-91ED-43cb-92C2-25804820EDAC}">
                        <c15:formulaRef>
                          <c15:sqref>'Q6'!$A$2:$A$6</c15:sqref>
                        </c15:formulaRef>
                      </c:ext>
                    </c:extLst>
                    <c:strCache>
                      <c:ptCount val="5"/>
                      <c:pt idx="0">
                        <c:v>18歳以上～20歳代</c:v>
                      </c:pt>
                      <c:pt idx="1">
                        <c:v>30歳代</c:v>
                      </c:pt>
                      <c:pt idx="2">
                        <c:v>40歳代</c:v>
                      </c:pt>
                      <c:pt idx="3">
                        <c:v>50歳代</c:v>
                      </c:pt>
                      <c:pt idx="4">
                        <c:v>60歳代以上</c:v>
                      </c:pt>
                    </c:strCache>
                  </c:strRef>
                </c15:cat>
              </c15:filteredCategoryTitle>
            </c:ext>
            <c:ext xmlns:c16="http://schemas.microsoft.com/office/drawing/2014/chart" uri="{C3380CC4-5D6E-409C-BE32-E72D297353CC}">
              <c16:uniqueId val="{00000002-A996-4AC6-BCD4-A81E6D78DFBC}"/>
            </c:ext>
          </c:extLst>
        </c:ser>
        <c:ser>
          <c:idx val="3"/>
          <c:order val="3"/>
          <c:spPr>
            <a:pattFill prst="divot">
              <a:fgClr>
                <a:schemeClr val="accent1"/>
              </a:fgClr>
              <a:bgClr>
                <a:schemeClr val="bg1"/>
              </a:bgClr>
            </a:pattFill>
            <a:ln>
              <a:solidFill>
                <a:schemeClr val="tx1"/>
              </a:solidFill>
            </a:ln>
            <a:effectLst/>
          </c:spPr>
          <c:invertIfNegative val="0"/>
          <c:dLbls>
            <c:dLbl>
              <c:idx val="0"/>
              <c:layout>
                <c:manualLayout>
                  <c:x val="1.8978866457684596E-2"/>
                  <c:y val="3.4078471151203757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r>
                      <a:rPr lang="en-US" altLang="ja-JP" dirty="0" smtClean="0"/>
                      <a:t>1.3%</a:t>
                    </a:r>
                    <a:endParaRPr lang="en-US" altLang="ja-JP" dirty="0"/>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6.1696114712843135E-2"/>
                      <c:h val="0.19624612199826749"/>
                    </c:manualLayout>
                  </c15:layout>
                </c:ext>
                <c:ext xmlns:c16="http://schemas.microsoft.com/office/drawing/2014/chart" uri="{C3380CC4-5D6E-409C-BE32-E72D297353CC}">
                  <c16:uniqueId val="{00000003-A996-4AC6-BCD4-A81E6D78DFB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'Q6'!$E$2:$E$6</c:f>
              <c:numCache>
                <c:formatCode>0.0"%"</c:formatCode>
                <c:ptCount val="5"/>
                <c:pt idx="0">
                  <c:v>1.3</c:v>
                </c:pt>
                <c:pt idx="1">
                  <c:v>6.3</c:v>
                </c:pt>
                <c:pt idx="2">
                  <c:v>0</c:v>
                </c:pt>
                <c:pt idx="3">
                  <c:v>1.7</c:v>
                </c:pt>
                <c:pt idx="4">
                  <c:v>0</c:v>
                </c:pt>
              </c:numCache>
            </c:numRef>
          </c:val>
          <c:extLst>
            <c:ext xmlns:c15="http://schemas.microsoft.com/office/drawing/2012/chart" uri="{02D57815-91ED-43cb-92C2-25804820EDAC}">
              <c15:filteredSeriesTitle>
                <c15:tx>
                  <c:strRef>
                    <c:extLst>
                      <c:ext uri="{02D57815-91ED-43cb-92C2-25804820EDAC}">
                        <c15:formulaRef>
                          <c15:sqref>'Q6'!$E$1</c15:sqref>
                        </c15:formulaRef>
                      </c:ext>
                    </c:extLst>
                    <c:strCache>
                      <c:ptCount val="1"/>
                      <c:pt idx="0">
                        <c:v>その他</c:v>
                      </c:pt>
                    </c:strCache>
                  </c:strRef>
                </c15:tx>
              </c15:filteredSeriesTitle>
            </c:ext>
            <c:ext xmlns:c15="http://schemas.microsoft.com/office/drawing/2012/chart" uri="{02D57815-91ED-43cb-92C2-25804820EDAC}">
              <c15:filteredCategoryTitle>
                <c15:cat>
                  <c:strRef>
                    <c:extLst>
                      <c:ext uri="{02D57815-91ED-43cb-92C2-25804820EDAC}">
                        <c15:formulaRef>
                          <c15:sqref>'Q6'!$A$2:$A$6</c15:sqref>
                        </c15:formulaRef>
                      </c:ext>
                    </c:extLst>
                    <c:strCache>
                      <c:ptCount val="5"/>
                      <c:pt idx="0">
                        <c:v>18歳以上～20歳代</c:v>
                      </c:pt>
                      <c:pt idx="1">
                        <c:v>30歳代</c:v>
                      </c:pt>
                      <c:pt idx="2">
                        <c:v>40歳代</c:v>
                      </c:pt>
                      <c:pt idx="3">
                        <c:v>50歳代</c:v>
                      </c:pt>
                      <c:pt idx="4">
                        <c:v>60歳代以上</c:v>
                      </c:pt>
                    </c:strCache>
                  </c:strRef>
                </c15:cat>
              </c15:filteredCategoryTitle>
            </c:ext>
            <c:ext xmlns:c16="http://schemas.microsoft.com/office/drawing/2014/chart" uri="{C3380CC4-5D6E-409C-BE32-E72D297353CC}">
              <c16:uniqueId val="{00000004-A996-4AC6-BCD4-A81E6D78DFBC}"/>
            </c:ext>
          </c:extLst>
        </c:ser>
        <c:dLbls>
          <c:showLegendKey val="0"/>
          <c:showVal val="0"/>
          <c:showCatName val="0"/>
          <c:showSerName val="0"/>
          <c:showPercent val="0"/>
          <c:showBubbleSize val="0"/>
        </c:dLbls>
        <c:gapWidth val="25"/>
        <c:overlap val="100"/>
        <c:axId val="501151519"/>
        <c:axId val="501151103"/>
      </c:barChart>
      <c:dateAx>
        <c:axId val="50115151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1151103"/>
        <c:crosses val="autoZero"/>
        <c:auto val="0"/>
        <c:lblOffset val="100"/>
        <c:baseTimeUnit val="days"/>
      </c:dateAx>
      <c:valAx>
        <c:axId val="501151103"/>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1151519"/>
        <c:crosses val="autoZero"/>
        <c:crossBetween val="between"/>
      </c:valAx>
      <c:spPr>
        <a:noFill/>
        <a:ln>
          <a:noFill/>
        </a:ln>
        <a:effectLst/>
      </c:spPr>
    </c:plotArea>
    <c:legend>
      <c:legendPos val="r"/>
      <c:layout>
        <c:manualLayout>
          <c:xMode val="edge"/>
          <c:yMode val="edge"/>
          <c:x val="1.0931464878304716E-2"/>
          <c:y val="0.63139735368759564"/>
          <c:w val="0.98906853512169512"/>
          <c:h val="0.1799066012970727"/>
        </c:manualLayout>
      </c:layout>
      <c:overlay val="0"/>
      <c:spPr>
        <a:noFill/>
        <a:ln>
          <a:noFill/>
        </a:ln>
        <a:effectLst/>
      </c:spPr>
      <c:txPr>
        <a:bodyPr rot="0" spcFirstLastPara="1" vertOverflow="ellipsis" vert="horz" wrap="square" anchor="t" anchorCtr="0"/>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4"/>
          <c:order val="0"/>
          <c:spPr>
            <a:pattFill prst="ltHorz">
              <a:fgClr>
                <a:schemeClr val="accent1"/>
              </a:fgClr>
              <a:bgClr>
                <a:schemeClr val="bg1"/>
              </a:bgClr>
            </a:pattFill>
            <a:ln>
              <a:solidFill>
                <a:schemeClr val="tx1"/>
              </a:solidFill>
            </a:ln>
            <a:effectLst/>
          </c:spPr>
          <c:invertIfNegative val="0"/>
          <c:dLbls>
            <c:dLbl>
              <c:idx val="0"/>
              <c:layout>
                <c:manualLayout>
                  <c:x val="-2.563190245387606E-3"/>
                  <c:y val="4.272266089409883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88-442E-8784-F477F6932AFB}"/>
                </c:ext>
              </c:extLst>
            </c:dLbl>
            <c:dLbl>
              <c:idx val="1"/>
              <c:layout>
                <c:manualLayout>
                  <c:x val="-2.6274070381303E-17"/>
                  <c:y val="8.693763713428219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632-4C13-9B90-B7413ACB803F}"/>
                </c:ext>
              </c:extLst>
            </c:dLbl>
            <c:dLbl>
              <c:idx val="2"/>
              <c:layout>
                <c:manualLayout>
                  <c:x val="-3.9562210626891518E-3"/>
                  <c:y val="3.7502979924422444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5.1549057494751596E-2"/>
                      <c:h val="3.1640924809325691E-2"/>
                    </c:manualLayout>
                  </c15:layout>
                </c:ext>
                <c:ext xmlns:c16="http://schemas.microsoft.com/office/drawing/2014/chart" uri="{C3380CC4-5D6E-409C-BE32-E72D297353CC}">
                  <c16:uniqueId val="{00000006-5D88-442E-8784-F477F6932AFB}"/>
                </c:ext>
              </c:extLst>
            </c:dLbl>
            <c:dLbl>
              <c:idx val="4"/>
              <c:layout>
                <c:manualLayout>
                  <c:x val="-5.7727639426366287E-3"/>
                  <c:y val="-7.4615767304226453E-5"/>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5D88-442E-8784-F477F6932AFB}"/>
                </c:ext>
              </c:extLst>
            </c:dLbl>
            <c:dLbl>
              <c:idx val="5"/>
              <c:layout>
                <c:manualLayout>
                  <c:x val="-7.5691637628499987E-3"/>
                  <c:y val="2.173440928357054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D88-442E-8784-F477F6932AFB}"/>
                </c:ext>
              </c:extLst>
            </c:dLbl>
            <c:dLbl>
              <c:idx val="6"/>
              <c:layout>
                <c:manualLayout>
                  <c:x val="-3.8333878945063387E-4"/>
                  <c:y val="6.74399894990279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5D88-442E-8784-F477F6932AFB}"/>
                </c:ext>
              </c:extLst>
            </c:dLbl>
            <c:dLbl>
              <c:idx val="8"/>
              <c:layout>
                <c:manualLayout>
                  <c:x val="-8.0685085209667036E-4"/>
                  <c:y val="-2.397117093188761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88-442E-8784-F477F6932AFB}"/>
                </c:ext>
              </c:extLst>
            </c:dLbl>
            <c:dLbl>
              <c:idx val="9"/>
              <c:layout>
                <c:manualLayout>
                  <c:x val="-1.2898329006243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B50-46D9-8181-90B8C14FDD3A}"/>
                </c:ext>
              </c:extLst>
            </c:dLbl>
            <c:dLbl>
              <c:idx val="10"/>
              <c:layout>
                <c:manualLayout>
                  <c:x val="-8.982224793612735E-3"/>
                  <c:y val="-2.6954090253247737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5D88-442E-8784-F477F6932AFB}"/>
                </c:ext>
              </c:extLst>
            </c:dLbl>
            <c:dLbl>
              <c:idx val="11"/>
              <c:layout>
                <c:manualLayout>
                  <c:x val="-5.7325906694413306E-3"/>
                  <c:y val="5.77450738619092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5D88-442E-8784-F477F6932AFB}"/>
                </c:ext>
              </c:extLst>
            </c:dLbl>
            <c:dLbl>
              <c:idx val="12"/>
              <c:layout>
                <c:manualLayout>
                  <c:x val="-1.289832900624299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B50-46D9-8181-90B8C14FDD3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Sheet1!$F$2:$F$15</c:f>
              <c:numCache>
                <c:formatCode>0.0"%"</c:formatCode>
                <c:ptCount val="14"/>
                <c:pt idx="0">
                  <c:v>19.899999999999999</c:v>
                </c:pt>
                <c:pt idx="1">
                  <c:v>16.7</c:v>
                </c:pt>
                <c:pt idx="2">
                  <c:v>9.6999999999999993</c:v>
                </c:pt>
                <c:pt idx="3">
                  <c:v>38.700000000000003</c:v>
                </c:pt>
                <c:pt idx="4">
                  <c:v>4.8</c:v>
                </c:pt>
                <c:pt idx="5">
                  <c:v>12.6</c:v>
                </c:pt>
                <c:pt idx="6">
                  <c:v>2</c:v>
                </c:pt>
                <c:pt idx="7">
                  <c:v>23.1</c:v>
                </c:pt>
                <c:pt idx="8">
                  <c:v>55.2</c:v>
                </c:pt>
                <c:pt idx="9">
                  <c:v>7.7</c:v>
                </c:pt>
                <c:pt idx="10">
                  <c:v>5</c:v>
                </c:pt>
                <c:pt idx="11">
                  <c:v>2.8</c:v>
                </c:pt>
                <c:pt idx="12">
                  <c:v>0.6</c:v>
                </c:pt>
                <c:pt idx="13">
                  <c:v>6.5</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2022年3月</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15:cat>
              </c15:filteredCategoryTitle>
            </c:ext>
            <c:ext xmlns:c16="http://schemas.microsoft.com/office/drawing/2014/chart" uri="{C3380CC4-5D6E-409C-BE32-E72D297353CC}">
              <c16:uniqueId val="{00000000-5D88-442E-8784-F477F6932AFB}"/>
            </c:ext>
          </c:extLst>
        </c:ser>
        <c:ser>
          <c:idx val="5"/>
          <c:order val="1"/>
          <c:spPr>
            <a:solidFill>
              <a:schemeClr val="accent1"/>
            </a:solidFill>
            <a:ln>
              <a:noFill/>
            </a:ln>
            <a:effectLst/>
          </c:spPr>
          <c:invertIfNegative val="0"/>
          <c:dLbls>
            <c:dLbl>
              <c:idx val="0"/>
              <c:layout>
                <c:manualLayout>
                  <c:x val="8.5988860041619954E-3"/>
                  <c:y val="1.086720464178527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DB50-46D9-8181-90B8C14FDD3A}"/>
                </c:ext>
              </c:extLst>
            </c:dLbl>
            <c:dLbl>
              <c:idx val="2"/>
              <c:layout>
                <c:manualLayout>
                  <c:x val="1.146518133888260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B50-46D9-8181-90B8C14FDD3A}"/>
                </c:ext>
              </c:extLst>
            </c:dLbl>
            <c:dLbl>
              <c:idx val="4"/>
              <c:layout>
                <c:manualLayout>
                  <c:x val="2.866351757857123E-3"/>
                  <c:y val="-1.195401067450436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4.3066087404177993E-2"/>
                      <c:h val="2.7407090106582457E-2"/>
                    </c:manualLayout>
                  </c15:layout>
                </c:ext>
                <c:ext xmlns:c16="http://schemas.microsoft.com/office/drawing/2014/chart" uri="{C3380CC4-5D6E-409C-BE32-E72D297353CC}">
                  <c16:uniqueId val="{00000000-DB50-46D9-8181-90B8C14FDD3A}"/>
                </c:ext>
              </c:extLst>
            </c:dLbl>
            <c:dLbl>
              <c:idx val="5"/>
              <c:layout>
                <c:manualLayout>
                  <c:x val="8.5988860041619434E-3"/>
                  <c:y val="-2.39078502119276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B50-46D9-8181-90B8C14FDD3A}"/>
                </c:ext>
              </c:extLst>
            </c:dLbl>
            <c:dLbl>
              <c:idx val="7"/>
              <c:layout>
                <c:manualLayout>
                  <c:x val="8.5988860041619954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B50-46D9-8181-90B8C14FDD3A}"/>
                </c:ext>
              </c:extLst>
            </c:dLbl>
            <c:dLbl>
              <c:idx val="10"/>
              <c:layout>
                <c:manualLayout>
                  <c:x val="1.003203367152232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B50-46D9-8181-90B8C14FDD3A}"/>
                </c:ext>
              </c:extLst>
            </c:dLbl>
            <c:dLbl>
              <c:idx val="11"/>
              <c:layout>
                <c:manualLayout>
                  <c:x val="1.0032033671522328E-2"/>
                  <c:y val="7.969191343197433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32-4C13-9B90-B7413ACB803F}"/>
                </c:ext>
              </c:extLst>
            </c:dLbl>
            <c:dLbl>
              <c:idx val="12"/>
              <c:layout>
                <c:manualLayout>
                  <c:x val="1.1465181338882661E-2"/>
                  <c:y val="-2.173440928356975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B50-46D9-8181-90B8C14FDD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Sheet1!$G$2:$G$15</c:f>
              <c:numCache>
                <c:formatCode>0.0"%"</c:formatCode>
                <c:ptCount val="14"/>
                <c:pt idx="0">
                  <c:v>18.092909535452321</c:v>
                </c:pt>
                <c:pt idx="1">
                  <c:v>19.804400977995112</c:v>
                </c:pt>
                <c:pt idx="2">
                  <c:v>11.246943765281173</c:v>
                </c:pt>
                <c:pt idx="3">
                  <c:v>36.552567237163814</c:v>
                </c:pt>
                <c:pt idx="4">
                  <c:v>5.8679706601466997</c:v>
                </c:pt>
                <c:pt idx="5">
                  <c:v>12.469437652811736</c:v>
                </c:pt>
                <c:pt idx="6">
                  <c:v>4.7677261613691932</c:v>
                </c:pt>
                <c:pt idx="7">
                  <c:v>21.393643031784841</c:v>
                </c:pt>
                <c:pt idx="8">
                  <c:v>50.733496332518335</c:v>
                </c:pt>
                <c:pt idx="9">
                  <c:v>7.5794621026894866</c:v>
                </c:pt>
                <c:pt idx="10">
                  <c:v>4.5232273838630803</c:v>
                </c:pt>
                <c:pt idx="11">
                  <c:v>2.8117359413202934</c:v>
                </c:pt>
                <c:pt idx="12">
                  <c:v>0.61124694376528121</c:v>
                </c:pt>
                <c:pt idx="13">
                  <c:v>11.858190709046454</c:v>
                </c:pt>
              </c:numCache>
            </c:numRef>
          </c:val>
          <c:extLst>
            <c:ext xmlns:c15="http://schemas.microsoft.com/office/drawing/2012/chart" uri="{02D57815-91ED-43cb-92C2-25804820EDAC}">
              <c15:filteredSeriesTitle>
                <c15:tx>
                  <c:strRef>
                    <c:extLst>
                      <c:ext uri="{02D57815-91ED-43cb-92C2-25804820EDAC}">
                        <c15:formulaRef>
                          <c15:sqref>Sheet1!$G$1</c15:sqref>
                        </c15:formulaRef>
                      </c:ext>
                    </c:extLst>
                    <c:strCache>
                      <c:ptCount val="1"/>
                      <c:pt idx="0">
                        <c:v>2022年9月</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4"/>
                      <c:pt idx="0">
                        <c:v>職場・学校</c:v>
                      </c:pt>
                      <c:pt idx="1">
                        <c:v>ポスター・チラシ</c:v>
                      </c:pt>
                      <c:pt idx="2">
                        <c:v>SNS</c:v>
                      </c:pt>
                      <c:pt idx="3">
                        <c:v>ニュースサイト・ニュースアプリ</c:v>
                      </c:pt>
                      <c:pt idx="4">
                        <c:v>動画サイト・動画アプリ</c:v>
                      </c:pt>
                      <c:pt idx="5">
                        <c:v>その他インターネット</c:v>
                      </c:pt>
                      <c:pt idx="6">
                        <c:v>イベント・セミナー等</c:v>
                      </c:pt>
                      <c:pt idx="7">
                        <c:v>新聞・雑誌</c:v>
                      </c:pt>
                      <c:pt idx="8">
                        <c:v>テレビ・ラジオ</c:v>
                      </c:pt>
                      <c:pt idx="9">
                        <c:v>府政だより</c:v>
                      </c:pt>
                      <c:pt idx="10">
                        <c:v>家族・友達から聞いた</c:v>
                      </c:pt>
                      <c:pt idx="11">
                        <c:v>ピンバッジ・缶バッジ</c:v>
                      </c:pt>
                      <c:pt idx="12">
                        <c:v>その他</c:v>
                      </c:pt>
                      <c:pt idx="13">
                        <c:v>わからない・覚えていない</c:v>
                      </c:pt>
                    </c:strCache>
                  </c:strRef>
                </c15:cat>
              </c15:filteredCategoryTitle>
            </c:ext>
            <c:ext xmlns:c16="http://schemas.microsoft.com/office/drawing/2014/chart" uri="{C3380CC4-5D6E-409C-BE32-E72D297353CC}">
              <c16:uniqueId val="{00000000-44AE-4C43-8063-103CDC0AC378}"/>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26714452167592584"/>
          <c:y val="0.95503921293680938"/>
          <c:w val="0.23187437772333322"/>
          <c:h val="4.44771582482339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ltHorz">
              <a:fgClr>
                <a:schemeClr val="accent1"/>
              </a:fgClr>
              <a:bgClr>
                <a:schemeClr val="bg1"/>
              </a:bgClr>
            </a:pattFill>
            <a:ln>
              <a:solidFill>
                <a:schemeClr val="accent1"/>
              </a:solidFill>
            </a:ln>
            <a:effectLst/>
          </c:spPr>
          <c:invertIfNegative val="0"/>
          <c:dLbls>
            <c:dLbl>
              <c:idx val="4"/>
              <c:layout>
                <c:manualLayout>
                  <c:x val="-3.9368178959269086E-3"/>
                  <c:y val="-7.322877187277151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36DD-4468-A32B-F80D86FFF13E}"/>
                </c:ext>
              </c:extLst>
            </c:dLbl>
            <c:dLbl>
              <c:idx val="6"/>
              <c:layout>
                <c:manualLayout>
                  <c:x val="-2.6245452639512405E-3"/>
                  <c:y val="-1.952767249940563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36DD-4468-A32B-F80D86FFF13E}"/>
                </c:ext>
              </c:extLst>
            </c:dLbl>
            <c:dLbl>
              <c:idx val="7"/>
              <c:layout>
                <c:manualLayout>
                  <c:x val="-9.6232214662123228E-17"/>
                  <c:y val="7.32287718727710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6DD-4468-A32B-F80D86FFF13E}"/>
                </c:ext>
              </c:extLst>
            </c:dLbl>
            <c:dLbl>
              <c:idx val="11"/>
              <c:layout>
                <c:manualLayout>
                  <c:x val="-1.3122726319756202E-3"/>
                  <c:y val="4.881918124851404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5F-44F4-ADB3-DEA0A21E4BF7}"/>
                </c:ext>
              </c:extLst>
            </c:dLbl>
            <c:dLbl>
              <c:idx val="12"/>
              <c:layout>
                <c:manualLayout>
                  <c:x val="0"/>
                  <c:y val="1.220479531212851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6DD-4468-A32B-F80D86FFF13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Sheet1!$E$2:$E$18</c:f>
              <c:numCache>
                <c:formatCode>0.0"%"</c:formatCode>
                <c:ptCount val="17"/>
                <c:pt idx="0">
                  <c:v>42.2</c:v>
                </c:pt>
                <c:pt idx="1">
                  <c:v>22</c:v>
                </c:pt>
                <c:pt idx="2">
                  <c:v>47.3</c:v>
                </c:pt>
                <c:pt idx="3">
                  <c:v>32.9</c:v>
                </c:pt>
                <c:pt idx="4">
                  <c:v>23.4</c:v>
                </c:pt>
                <c:pt idx="5">
                  <c:v>19.5</c:v>
                </c:pt>
                <c:pt idx="6">
                  <c:v>26.7</c:v>
                </c:pt>
                <c:pt idx="7">
                  <c:v>31</c:v>
                </c:pt>
                <c:pt idx="8">
                  <c:v>20.9</c:v>
                </c:pt>
                <c:pt idx="9">
                  <c:v>23.6</c:v>
                </c:pt>
                <c:pt idx="10">
                  <c:v>38.5</c:v>
                </c:pt>
                <c:pt idx="11">
                  <c:v>20.9</c:v>
                </c:pt>
                <c:pt idx="12">
                  <c:v>22.9</c:v>
                </c:pt>
                <c:pt idx="13">
                  <c:v>23</c:v>
                </c:pt>
                <c:pt idx="14">
                  <c:v>19.7</c:v>
                </c:pt>
                <c:pt idx="15">
                  <c:v>26.2</c:v>
                </c:pt>
                <c:pt idx="16">
                  <c:v>20.5</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2022年3月</c:v>
                      </c:pt>
                    </c:strCache>
                  </c:strRef>
                </c15:tx>
              </c15:filteredSeriesTitle>
            </c:ext>
            <c:ext xmlns:c15="http://schemas.microsoft.com/office/drawing/2012/chart" uri="{02D57815-91ED-43cb-92C2-25804820EDAC}">
              <c15:filteredCategoryTitle>
                <c15:cat>
                  <c:strRef>
                    <c:extLst>
                      <c:ext uri="{02D57815-91ED-43cb-92C2-25804820EDAC}">
                        <c15:formulaRef>
                          <c15:sqref>Sheet1!$A$2:$A$18</c15:sqref>
                        </c15:formulaRef>
                      </c:ext>
                    </c:extLst>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15:cat>
              </c15:filteredCategoryTitle>
            </c:ext>
            <c:ext xmlns:c16="http://schemas.microsoft.com/office/drawing/2014/chart" uri="{C3380CC4-5D6E-409C-BE32-E72D297353CC}">
              <c16:uniqueId val="{00000000-3CCF-49D1-9073-116185566A85}"/>
            </c:ext>
          </c:extLst>
        </c:ser>
        <c:ser>
          <c:idx val="1"/>
          <c:order val="1"/>
          <c:spPr>
            <a:solidFill>
              <a:schemeClr val="accent1"/>
            </a:solidFill>
            <a:ln>
              <a:solidFill>
                <a:schemeClr val="accent1"/>
              </a:solidFill>
            </a:ln>
            <a:effectLst/>
          </c:spPr>
          <c:invertIfNegative val="0"/>
          <c:dLbls>
            <c:dLbl>
              <c:idx val="0"/>
              <c:layout>
                <c:manualLayout>
                  <c:x val="2.2308634743585545E-2"/>
                  <c:y val="-4.881918124851409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6DD-4468-A32B-F80D86FFF13E}"/>
                </c:ext>
              </c:extLst>
            </c:dLbl>
            <c:dLbl>
              <c:idx val="2"/>
              <c:layout>
                <c:manualLayout>
                  <c:x val="1.0498181055804986E-2"/>
                  <c:y val="9.763836249702803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6DD-4468-A32B-F80D86FFF13E}"/>
                </c:ext>
              </c:extLst>
            </c:dLbl>
            <c:dLbl>
              <c:idx val="3"/>
              <c:layout>
                <c:manualLayout>
                  <c:x val="2.6245452639512405E-3"/>
                  <c:y val="-9.763836249702808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36DD-4468-A32B-F80D86FFF13E}"/>
                </c:ext>
              </c:extLst>
            </c:dLbl>
            <c:dLbl>
              <c:idx val="6"/>
              <c:layout>
                <c:manualLayout>
                  <c:x val="2.6245452639511442E-3"/>
                  <c:y val="1.46457543745541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36DD-4468-A32B-F80D86FFF13E}"/>
                </c:ext>
              </c:extLst>
            </c:dLbl>
            <c:dLbl>
              <c:idx val="7"/>
              <c:layout>
                <c:manualLayout>
                  <c:x val="1.312272631975610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36DD-4468-A32B-F80D86FFF13E}"/>
                </c:ext>
              </c:extLst>
            </c:dLbl>
            <c:dLbl>
              <c:idx val="9"/>
              <c:layout>
                <c:manualLayout>
                  <c:x val="1.3122726319756202E-3"/>
                  <c:y val="1.4645754374554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36DD-4468-A32B-F80D86FFF13E}"/>
                </c:ext>
              </c:extLst>
            </c:dLbl>
            <c:dLbl>
              <c:idx val="11"/>
              <c:layout>
                <c:manualLayout>
                  <c:x val="3.9368178959267646E-3"/>
                  <c:y val="-7.322877187277106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36DD-4468-A32B-F80D86FFF13E}"/>
                </c:ext>
              </c:extLst>
            </c:dLbl>
            <c:dLbl>
              <c:idx val="12"/>
              <c:layout>
                <c:manualLayout>
                  <c:x val="1.312272631975524E-3"/>
                  <c:y val="-1.464575437455421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05F-44F4-ADB3-DEA0A21E4BF7}"/>
                </c:ext>
              </c:extLst>
            </c:dLbl>
            <c:dLbl>
              <c:idx val="13"/>
              <c:layout>
                <c:manualLayout>
                  <c:x val="-9.6232214662123228E-17"/>
                  <c:y val="-1.9527672499405617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D8B-49FA-94F6-20FF2C5AEEDF}"/>
                </c:ext>
              </c:extLst>
            </c:dLbl>
            <c:dLbl>
              <c:idx val="14"/>
              <c:layout>
                <c:manualLayout>
                  <c:x val="3.9368178959267646E-3"/>
                  <c:y val="-4.8819181248514493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36DD-4468-A32B-F80D86FFF13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Sheet1!$F$2:$F$18</c:f>
              <c:numCache>
                <c:formatCode>0.0"%"</c:formatCode>
                <c:ptCount val="17"/>
                <c:pt idx="0">
                  <c:v>43.3</c:v>
                </c:pt>
                <c:pt idx="1">
                  <c:v>26</c:v>
                </c:pt>
                <c:pt idx="2">
                  <c:v>45.5</c:v>
                </c:pt>
                <c:pt idx="3">
                  <c:v>34</c:v>
                </c:pt>
                <c:pt idx="4">
                  <c:v>21.6</c:v>
                </c:pt>
                <c:pt idx="5">
                  <c:v>21.8</c:v>
                </c:pt>
                <c:pt idx="6">
                  <c:v>26.5</c:v>
                </c:pt>
                <c:pt idx="7">
                  <c:v>32</c:v>
                </c:pt>
                <c:pt idx="8">
                  <c:v>23.6</c:v>
                </c:pt>
                <c:pt idx="9">
                  <c:v>22.4</c:v>
                </c:pt>
                <c:pt idx="10">
                  <c:v>40.299999999999997</c:v>
                </c:pt>
                <c:pt idx="11">
                  <c:v>21.8</c:v>
                </c:pt>
                <c:pt idx="12">
                  <c:v>24.2</c:v>
                </c:pt>
                <c:pt idx="13">
                  <c:v>23.5</c:v>
                </c:pt>
                <c:pt idx="14">
                  <c:v>21.1</c:v>
                </c:pt>
                <c:pt idx="15">
                  <c:v>29.1</c:v>
                </c:pt>
                <c:pt idx="16">
                  <c:v>23.1</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2022年9月</c:v>
                      </c:pt>
                    </c:strCache>
                  </c:strRef>
                </c15:tx>
              </c15:filteredSeriesTitle>
            </c:ext>
            <c:ext xmlns:c15="http://schemas.microsoft.com/office/drawing/2012/chart" uri="{02D57815-91ED-43cb-92C2-25804820EDAC}">
              <c15:filteredCategoryTitle>
                <c15:cat>
                  <c:strRef>
                    <c:extLst>
                      <c:ext uri="{02D57815-91ED-43cb-92C2-25804820EDAC}">
                        <c15:formulaRef>
                          <c15:sqref>Sheet1!$A$2:$A$18</c15:sqref>
                        </c15:formulaRef>
                      </c:ext>
                    </c:extLst>
                    <c:strCache>
                      <c:ptCount val="17"/>
                      <c:pt idx="0">
                        <c:v>貧困をなくそう（ゴール1）</c:v>
                      </c:pt>
                      <c:pt idx="1">
                        <c:v>飢餓をゼロに（ゴール2）</c:v>
                      </c:pt>
                      <c:pt idx="2">
                        <c:v>すべての人に健康と福祉を（ゴール3）</c:v>
                      </c:pt>
                      <c:pt idx="3">
                        <c:v>質の高い教育をみんなに（ゴール4）</c:v>
                      </c:pt>
                      <c:pt idx="4">
                        <c:v>ジェンダー平等を実現しよう（ゴール5）</c:v>
                      </c:pt>
                      <c:pt idx="5">
                        <c:v>安全な水とトイレを世界中に（ゴール6）</c:v>
                      </c:pt>
                      <c:pt idx="6">
                        <c:v>ｴﾈﾙｷﾞｰをみんなに、そしてｸﾘｰﾝに（ゴール7）</c:v>
                      </c:pt>
                      <c:pt idx="7">
                        <c:v>働きがいも経済成長も（ゴール8）</c:v>
                      </c:pt>
                      <c:pt idx="8">
                        <c:v>産業と技術革新の基盤をつくろう（ゴール9）</c:v>
                      </c:pt>
                      <c:pt idx="9">
                        <c:v>人や国の不平等をなくそう（ゴール10）</c:v>
                      </c:pt>
                      <c:pt idx="10">
                        <c:v>住み続けられるまちづくりを（ゴール11）</c:v>
                      </c:pt>
                      <c:pt idx="11">
                        <c:v>つくる責任、つかう責任（ゴール12）</c:v>
                      </c:pt>
                      <c:pt idx="12">
                        <c:v>気候変動に具体的な対策を（ゴール13）</c:v>
                      </c:pt>
                      <c:pt idx="13">
                        <c:v>海の豊かさを守ろう（ゴール14）</c:v>
                      </c:pt>
                      <c:pt idx="14">
                        <c:v>陸の豊かさも守ろう（ゴール15）</c:v>
                      </c:pt>
                      <c:pt idx="15">
                        <c:v>平和と公正をすべての人に（ゴール16）</c:v>
                      </c:pt>
                      <c:pt idx="16">
                        <c:v>パートナーシップで目標を達成しよう（ゴール17）</c:v>
                      </c:pt>
                    </c:strCache>
                  </c:strRef>
                </c15:cat>
              </c15:filteredCategoryTitle>
            </c:ext>
            <c:ext xmlns:c16="http://schemas.microsoft.com/office/drawing/2014/chart" uri="{C3380CC4-5D6E-409C-BE32-E72D297353CC}">
              <c16:uniqueId val="{00000001-3CCF-49D1-9073-116185566A85}"/>
            </c:ext>
          </c:extLst>
        </c:ser>
        <c:dLbls>
          <c:dLblPos val="outEnd"/>
          <c:showLegendKey val="0"/>
          <c:showVal val="1"/>
          <c:showCatName val="0"/>
          <c:showSerName val="0"/>
          <c:showPercent val="0"/>
          <c:showBubbleSize val="0"/>
        </c:dLbls>
        <c:gapWidth val="219"/>
        <c:overlap val="-27"/>
        <c:axId val="93577936"/>
        <c:axId val="93571280"/>
      </c:barChart>
      <c:catAx>
        <c:axId val="9357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legend>
      <c:legendPos val="b"/>
      <c:layout>
        <c:manualLayout>
          <c:xMode val="edge"/>
          <c:yMode val="edge"/>
          <c:x val="0.37880919421603954"/>
          <c:y val="0.93655659094504129"/>
          <c:w val="0.21809371837823355"/>
          <c:h val="4.69552110920254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dirty="0" smtClean="0"/>
              <a:t>■大阪府に期待する取組み</a:t>
            </a:r>
            <a:endParaRPr lang="ja-JP" altLang="en-US" sz="1600" b="1" dirty="0"/>
          </a:p>
        </c:rich>
      </c:tx>
      <c:layout>
        <c:manualLayout>
          <c:xMode val="edge"/>
          <c:yMode val="edge"/>
          <c:x val="2.2568305598910231E-2"/>
          <c:y val="0"/>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5357060925626787E-2"/>
          <c:y val="0.10371091452693519"/>
          <c:w val="0.91244368509336859"/>
          <c:h val="0.64659487613893973"/>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Sheet1!$D$2:$D$9</c:f>
              <c:numCache>
                <c:formatCode>0.0"%"</c:formatCode>
                <c:ptCount val="8"/>
                <c:pt idx="0">
                  <c:v>13.7</c:v>
                </c:pt>
                <c:pt idx="1">
                  <c:v>13.8</c:v>
                </c:pt>
                <c:pt idx="2">
                  <c:v>24.5</c:v>
                </c:pt>
                <c:pt idx="3">
                  <c:v>22</c:v>
                </c:pt>
                <c:pt idx="4">
                  <c:v>14</c:v>
                </c:pt>
                <c:pt idx="5">
                  <c:v>6.8</c:v>
                </c:pt>
                <c:pt idx="6">
                  <c:v>0.4</c:v>
                </c:pt>
                <c:pt idx="7">
                  <c:v>52.8</c:v>
                </c:pt>
              </c:numCache>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2022年9月</c:v>
                      </c:pt>
                    </c:strCache>
                  </c:strRef>
                </c15:tx>
              </c15:filteredSeriesTitle>
            </c:ext>
            <c:ext xmlns:c15="http://schemas.microsoft.com/office/drawing/2012/chart" uri="{02D57815-91ED-43cb-92C2-25804820EDAC}">
              <c15:filteredCategoryTitle>
                <c15:cat>
                  <c:strRef>
                    <c:extLst>
                      <c:ext uri="{02D57815-91ED-43cb-92C2-25804820EDAC}">
                        <c15:formulaRef>
                          <c15:sqref>Sheet1!$A$2:$A$9</c15:sqref>
                        </c15:formulaRef>
                      </c:ext>
                    </c:extLst>
                    <c:strCache>
                      <c:ptCount val="8"/>
                      <c:pt idx="0">
                        <c:v>職場・学校などでの
講演、授業</c:v>
                      </c:pt>
                      <c:pt idx="1">
                        <c:v>イベント・セミナーの開催</c:v>
                      </c:pt>
                      <c:pt idx="2">
                        <c:v>情報提供・広報活動</c:v>
                      </c:pt>
                      <c:pt idx="3">
                        <c:v>具体的な行動を考える
ためのヒントの提示</c:v>
                      </c:pt>
                      <c:pt idx="4">
                        <c:v>ＳＤＧｓに関する
教材の提供</c:v>
                      </c:pt>
                      <c:pt idx="5">
                        <c:v>先進的な取組みに
対する表彰制度</c:v>
                      </c:pt>
                      <c:pt idx="6">
                        <c:v>その他</c:v>
                      </c:pt>
                      <c:pt idx="7">
                        <c:v>特にない</c:v>
                      </c:pt>
                    </c:strCache>
                  </c:strRef>
                </c15:cat>
              </c15:filteredCategoryTitle>
            </c:ext>
            <c:ext xmlns:c16="http://schemas.microsoft.com/office/drawing/2014/chart" uri="{C3380CC4-5D6E-409C-BE32-E72D297353CC}">
              <c16:uniqueId val="{00000000-3CCF-49D1-9073-116185566A85}"/>
            </c:ext>
          </c:extLst>
        </c:ser>
        <c:dLbls>
          <c:dLblPos val="outEnd"/>
          <c:showLegendKey val="0"/>
          <c:showVal val="1"/>
          <c:showCatName val="0"/>
          <c:showSerName val="0"/>
          <c:showPercent val="0"/>
          <c:showBubbleSize val="0"/>
        </c:dLbls>
        <c:gapWidth val="219"/>
        <c:overlap val="-27"/>
        <c:axId val="93577936"/>
        <c:axId val="93571280"/>
        <c:extLst/>
      </c:barChart>
      <c:catAx>
        <c:axId val="93577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93571280"/>
        <c:crosses val="autoZero"/>
        <c:auto val="1"/>
        <c:lblAlgn val="ctr"/>
        <c:lblOffset val="100"/>
        <c:noMultiLvlLbl val="0"/>
      </c:catAx>
      <c:valAx>
        <c:axId val="93571280"/>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577936"/>
        <c:crosses val="autoZero"/>
        <c:crossBetween val="between"/>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0.36867</cdr:y>
    </cdr:from>
    <cdr:to>
      <cdr:x>0.09604</cdr:x>
      <cdr:y>0.4822</cdr:y>
    </cdr:to>
    <cdr:sp macro="" textlink="">
      <cdr:nvSpPr>
        <cdr:cNvPr id="2" name="テキスト ボックス 1"/>
        <cdr:cNvSpPr txBox="1"/>
      </cdr:nvSpPr>
      <cdr:spPr>
        <a:xfrm xmlns:a="http://schemas.openxmlformats.org/drawingml/2006/main">
          <a:off x="0" y="1332137"/>
          <a:ext cx="712438" cy="41021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altLang="ja-JP" sz="800" dirty="0" smtClean="0"/>
            <a:t>18</a:t>
          </a:r>
          <a:r>
            <a:rPr lang="ja-JP" altLang="en-US" sz="800" dirty="0" smtClean="0"/>
            <a:t>歳以上</a:t>
          </a:r>
          <a:endParaRPr lang="en-US" altLang="ja-JP" sz="800" dirty="0" smtClean="0"/>
        </a:p>
        <a:p xmlns:a="http://schemas.openxmlformats.org/drawingml/2006/main">
          <a:r>
            <a:rPr lang="ja-JP" altLang="en-US" sz="800" dirty="0" smtClean="0"/>
            <a:t>から</a:t>
          </a:r>
          <a:r>
            <a:rPr lang="en-US" altLang="ja-JP" sz="800" dirty="0" smtClean="0"/>
            <a:t>20</a:t>
          </a:r>
          <a:r>
            <a:rPr lang="ja-JP" altLang="en-US" sz="800" dirty="0" smtClean="0"/>
            <a:t>歳代</a:t>
          </a:r>
          <a:endParaRPr lang="ja-JP" alt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880101" cy="490354"/>
          </a:xfrm>
          <a:prstGeom prst="rect">
            <a:avLst/>
          </a:prstGeom>
        </p:spPr>
        <p:txBody>
          <a:bodyPr vert="horz" lIns="89670" tIns="44836" rIns="89670" bIns="4483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17" y="4"/>
            <a:ext cx="2880101" cy="490354"/>
          </a:xfrm>
          <a:prstGeom prst="rect">
            <a:avLst/>
          </a:prstGeom>
        </p:spPr>
        <p:txBody>
          <a:bodyPr vert="horz" lIns="89670" tIns="44836" rIns="89670" bIns="44836" rtlCol="0"/>
          <a:lstStyle>
            <a:lvl1pPr algn="r">
              <a:defRPr sz="1200"/>
            </a:lvl1pPr>
          </a:lstStyle>
          <a:p>
            <a:fld id="{B10D2460-EA33-4F64-A101-1AAC1F82BEBC}" type="datetimeFigureOut">
              <a:rPr kumimoji="1" lang="ja-JP" altLang="en-US" smtClean="0"/>
              <a:t>2022/11/7</a:t>
            </a:fld>
            <a:endParaRPr kumimoji="1" lang="ja-JP" altLang="en-US"/>
          </a:p>
        </p:txBody>
      </p:sp>
      <p:sp>
        <p:nvSpPr>
          <p:cNvPr id="4" name="フッター プレースホルダー 3"/>
          <p:cNvSpPr>
            <a:spLocks noGrp="1"/>
          </p:cNvSpPr>
          <p:nvPr>
            <p:ph type="ftr" sz="quarter" idx="2"/>
          </p:nvPr>
        </p:nvSpPr>
        <p:spPr>
          <a:xfrm>
            <a:off x="3" y="9287060"/>
            <a:ext cx="2880101" cy="490354"/>
          </a:xfrm>
          <a:prstGeom prst="rect">
            <a:avLst/>
          </a:prstGeom>
        </p:spPr>
        <p:txBody>
          <a:bodyPr vert="horz" lIns="89670" tIns="44836" rIns="89670" bIns="4483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7" y="9287060"/>
            <a:ext cx="2880101" cy="490354"/>
          </a:xfrm>
          <a:prstGeom prst="rect">
            <a:avLst/>
          </a:prstGeom>
        </p:spPr>
        <p:txBody>
          <a:bodyPr vert="horz" lIns="89670" tIns="44836" rIns="89670" bIns="44836"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2880101" cy="490354"/>
          </a:xfrm>
          <a:prstGeom prst="rect">
            <a:avLst/>
          </a:prstGeom>
        </p:spPr>
        <p:txBody>
          <a:bodyPr vert="horz" lIns="89670" tIns="44836" rIns="89670" bIns="448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7" y="4"/>
            <a:ext cx="2880101" cy="490354"/>
          </a:xfrm>
          <a:prstGeom prst="rect">
            <a:avLst/>
          </a:prstGeom>
        </p:spPr>
        <p:txBody>
          <a:bodyPr vert="horz" lIns="89670" tIns="44836" rIns="89670" bIns="44836" rtlCol="0"/>
          <a:lstStyle>
            <a:lvl1pPr algn="r">
              <a:defRPr sz="1200"/>
            </a:lvl1pPr>
          </a:lstStyle>
          <a:p>
            <a:fld id="{ADC004DA-1050-4399-AC60-3F835403D04A}"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939800" y="1222375"/>
            <a:ext cx="4767263" cy="3300413"/>
          </a:xfrm>
          <a:prstGeom prst="rect">
            <a:avLst/>
          </a:prstGeom>
          <a:noFill/>
          <a:ln w="12700">
            <a:solidFill>
              <a:prstClr val="black"/>
            </a:solidFill>
          </a:ln>
        </p:spPr>
        <p:txBody>
          <a:bodyPr vert="horz" lIns="89670" tIns="44836" rIns="89670" bIns="44836" rtlCol="0" anchor="ctr"/>
          <a:lstStyle/>
          <a:p>
            <a:endParaRPr lang="ja-JP" altLang="en-US"/>
          </a:p>
        </p:txBody>
      </p:sp>
      <p:sp>
        <p:nvSpPr>
          <p:cNvPr id="5" name="ノート プレースホルダー 4"/>
          <p:cNvSpPr>
            <a:spLocks noGrp="1"/>
          </p:cNvSpPr>
          <p:nvPr>
            <p:ph type="body" sz="quarter" idx="3"/>
          </p:nvPr>
        </p:nvSpPr>
        <p:spPr>
          <a:xfrm>
            <a:off x="664997" y="4705218"/>
            <a:ext cx="5316870" cy="3849436"/>
          </a:xfrm>
          <a:prstGeom prst="rect">
            <a:avLst/>
          </a:prstGeom>
        </p:spPr>
        <p:txBody>
          <a:bodyPr vert="horz" lIns="89670" tIns="44836" rIns="89670" bIns="4483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287060"/>
            <a:ext cx="2880101" cy="490354"/>
          </a:xfrm>
          <a:prstGeom prst="rect">
            <a:avLst/>
          </a:prstGeom>
        </p:spPr>
        <p:txBody>
          <a:bodyPr vert="horz" lIns="89670" tIns="44836" rIns="89670" bIns="448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7" y="9287060"/>
            <a:ext cx="2880101" cy="490354"/>
          </a:xfrm>
          <a:prstGeom prst="rect">
            <a:avLst/>
          </a:prstGeom>
        </p:spPr>
        <p:txBody>
          <a:bodyPr vert="horz" lIns="89670" tIns="44836" rIns="89670" bIns="44836"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9</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89" indent="-263089"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10</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309829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58237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4212750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2474252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687226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2069448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061600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370255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2979851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8032" marR="76952" indent="-25803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3557447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89" marR="78460" indent="-263089" algn="just">
              <a:lnSpc>
                <a:spcPts val="2158"/>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52795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89" marR="78460" indent="-263089" algn="just">
              <a:lnSpc>
                <a:spcPts val="2158"/>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2427129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3489714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1759930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9012" cy="3322637"/>
          </a:xfrm>
        </p:spPr>
      </p:sp>
      <p:sp>
        <p:nvSpPr>
          <p:cNvPr id="3" name="ノート プレースホルダー 2"/>
          <p:cNvSpPr>
            <a:spLocks noGrp="1"/>
          </p:cNvSpPr>
          <p:nvPr>
            <p:ph type="body" idx="1"/>
          </p:nvPr>
        </p:nvSpPr>
        <p:spPr/>
        <p:txBody>
          <a:bodyPr/>
          <a:lstStyle/>
          <a:p>
            <a:pPr marR="78460" algn="just">
              <a:lnSpc>
                <a:spcPts val="2158"/>
              </a:lnSpc>
              <a:spcBef>
                <a:spcPts val="588"/>
              </a:spcBef>
            </a:pPr>
            <a:endParaRPr lang="en-US" altLang="ja-JP" dirty="0"/>
          </a:p>
        </p:txBody>
      </p:sp>
    </p:spTree>
    <p:extLst>
      <p:ext uri="{BB962C8B-B14F-4D97-AF65-F5344CB8AC3E}">
        <p14:creationId xmlns:p14="http://schemas.microsoft.com/office/powerpoint/2010/main" val="3783423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1230313"/>
            <a:ext cx="4799012" cy="3322637"/>
          </a:xfrm>
        </p:spPr>
      </p:sp>
      <p:sp>
        <p:nvSpPr>
          <p:cNvPr id="3" name="ノート プレースホルダー 2"/>
          <p:cNvSpPr>
            <a:spLocks noGrp="1"/>
          </p:cNvSpPr>
          <p:nvPr>
            <p:ph type="body" idx="1"/>
          </p:nvPr>
        </p:nvSpPr>
        <p:spPr/>
        <p:txBody>
          <a:bodyPr/>
          <a:lstStyle/>
          <a:p>
            <a:pPr marL="263089" marR="78460" indent="-263089" algn="just" defTabSz="896681">
              <a:lnSpc>
                <a:spcPts val="2158"/>
              </a:lnSpc>
              <a:spcBef>
                <a:spcPts val="588"/>
              </a:spcBef>
              <a:defRPr/>
            </a:pPr>
            <a:endParaRPr lang="en-US" altLang="ja-JP" dirty="0"/>
          </a:p>
        </p:txBody>
      </p:sp>
    </p:spTree>
    <p:extLst>
      <p:ext uri="{BB962C8B-B14F-4D97-AF65-F5344CB8AC3E}">
        <p14:creationId xmlns:p14="http://schemas.microsoft.com/office/powerpoint/2010/main" val="623081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26</a:t>
            </a:fld>
            <a:endParaRPr kumimoji="1" lang="ja-JP" altLang="en-US"/>
          </a:p>
        </p:txBody>
      </p:sp>
    </p:spTree>
    <p:extLst>
      <p:ext uri="{BB962C8B-B14F-4D97-AF65-F5344CB8AC3E}">
        <p14:creationId xmlns:p14="http://schemas.microsoft.com/office/powerpoint/2010/main" val="2321002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27</a:t>
            </a:fld>
            <a:endParaRPr kumimoji="1" lang="ja-JP" altLang="en-US"/>
          </a:p>
        </p:txBody>
      </p:sp>
    </p:spTree>
    <p:extLst>
      <p:ext uri="{BB962C8B-B14F-4D97-AF65-F5344CB8AC3E}">
        <p14:creationId xmlns:p14="http://schemas.microsoft.com/office/powerpoint/2010/main" val="3074617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28</a:t>
            </a:fld>
            <a:endParaRPr kumimoji="1" lang="ja-JP" altLang="en-US"/>
          </a:p>
        </p:txBody>
      </p:sp>
    </p:spTree>
    <p:extLst>
      <p:ext uri="{BB962C8B-B14F-4D97-AF65-F5344CB8AC3E}">
        <p14:creationId xmlns:p14="http://schemas.microsoft.com/office/powerpoint/2010/main" val="2617913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243691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89" marR="78460" indent="-263089" algn="just">
              <a:lnSpc>
                <a:spcPts val="2158"/>
              </a:lnSpc>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29</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solidFill>
                  <a:prstClr val="black"/>
                </a:solidFill>
                <a:latin typeface="Calibri"/>
                <a:ea typeface="ＭＳ Ｐゴシック"/>
              </a:rPr>
              <a:pPr/>
              <a:t>30</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14623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71089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2118930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3219108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1058563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96681">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1987134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6265758-DF64-4FEF-BF39-5B494A79E479}" type="slidenum">
              <a:rPr kumimoji="1" lang="ja-JP" altLang="en-US" smtClean="0"/>
              <a:t>37</a:t>
            </a:fld>
            <a:endParaRPr kumimoji="1" lang="ja-JP" altLang="en-US"/>
          </a:p>
        </p:txBody>
      </p:sp>
    </p:spTree>
    <p:extLst>
      <p:ext uri="{BB962C8B-B14F-4D97-AF65-F5344CB8AC3E}">
        <p14:creationId xmlns:p14="http://schemas.microsoft.com/office/powerpoint/2010/main" val="42554153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42761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4562910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3162437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pPr defTabSz="896681">
              <a:defRPr/>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40</a:t>
            </a:fld>
            <a:endParaRPr kumimoji="1" lang="ja-JP" altLang="en-US"/>
          </a:p>
        </p:txBody>
      </p:sp>
    </p:spTree>
    <p:extLst>
      <p:ext uri="{BB962C8B-B14F-4D97-AF65-F5344CB8AC3E}">
        <p14:creationId xmlns:p14="http://schemas.microsoft.com/office/powerpoint/2010/main" val="4082245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1389037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2447746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44</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45</a:t>
            </a:fld>
            <a:endParaRPr kumimoji="1" lang="ja-JP" altLang="en-US"/>
          </a:p>
        </p:txBody>
      </p:sp>
    </p:spTree>
    <p:extLst>
      <p:ext uri="{BB962C8B-B14F-4D97-AF65-F5344CB8AC3E}">
        <p14:creationId xmlns:p14="http://schemas.microsoft.com/office/powerpoint/2010/main" val="1887620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46</a:t>
            </a:fld>
            <a:endParaRPr kumimoji="1" lang="ja-JP" altLang="en-US"/>
          </a:p>
        </p:txBody>
      </p:sp>
    </p:spTree>
    <p:extLst>
      <p:ext uri="{BB962C8B-B14F-4D97-AF65-F5344CB8AC3E}">
        <p14:creationId xmlns:p14="http://schemas.microsoft.com/office/powerpoint/2010/main" val="421398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53381" indent="-353381"/>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12929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40339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2022/11/7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81038" y="1825626"/>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29202" y="1825626"/>
            <a:ext cx="41957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9" y="365127"/>
            <a:ext cx="8543925"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2625" y="1681163"/>
            <a:ext cx="4191000"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625" y="2505076"/>
            <a:ext cx="419100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14915" y="1681163"/>
            <a:ext cx="4211637"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4915" y="2505076"/>
            <a:ext cx="42116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2022/11/7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2022/11/7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4211638" y="987427"/>
            <a:ext cx="5014912"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4211638" y="987427"/>
            <a:ext cx="5014912"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682625" y="2057400"/>
            <a:ext cx="3194050"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2022/11/7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9775" y="365126"/>
            <a:ext cx="2135188"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1040" y="365126"/>
            <a:ext cx="625633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2022/11/7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09"/>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312878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173395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2"/>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9586912-7F68-4813-9D58-AD7E9C1AF93F}" type="datetime1">
              <a:rPr kumimoji="1" lang="ja-JP" altLang="en-US" smtClean="0"/>
              <a:t>2022/11/7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10537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4"/>
            <a:ext cx="8420100" cy="2387600"/>
          </a:xfrm>
        </p:spPr>
        <p:txBody>
          <a:bodyPr anchor="b"/>
          <a:lstStyle>
            <a:lvl1pPr algn="ctr">
              <a:defRPr sz="5716"/>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286"/>
            </a:lvl1pPr>
            <a:lvl2pPr marL="435529" indent="0" algn="ctr">
              <a:buNone/>
              <a:defRPr sz="1905"/>
            </a:lvl2pPr>
            <a:lvl3pPr marL="871057" indent="0" algn="ctr">
              <a:buNone/>
              <a:defRPr sz="1715"/>
            </a:lvl3pPr>
            <a:lvl4pPr marL="1306586" indent="0" algn="ctr">
              <a:buNone/>
              <a:defRPr sz="1524"/>
            </a:lvl4pPr>
            <a:lvl5pPr marL="1742115" indent="0" algn="ctr">
              <a:buNone/>
              <a:defRPr sz="1524"/>
            </a:lvl5pPr>
            <a:lvl6pPr marL="2177644" indent="0" algn="ctr">
              <a:buNone/>
              <a:defRPr sz="1524"/>
            </a:lvl6pPr>
            <a:lvl7pPr marL="2613172" indent="0" algn="ctr">
              <a:buNone/>
              <a:defRPr sz="1524"/>
            </a:lvl7pPr>
            <a:lvl8pPr marL="3048701" indent="0" algn="ctr">
              <a:buNone/>
              <a:defRPr sz="1524"/>
            </a:lvl8pPr>
            <a:lvl9pPr marL="3484230" indent="0" algn="ctr">
              <a:buNone/>
              <a:defRPr sz="152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76221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41500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56E39F-BDA8-46DB-ADA3-DC040D7AC81B}" type="datetime1">
              <a:rPr kumimoji="1" lang="ja-JP" altLang="en-US" smtClean="0"/>
              <a:t>2022/11/7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5834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319954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4"/>
            <a:ext cx="74295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9" y="1709740"/>
            <a:ext cx="8543925"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76279" y="4589464"/>
            <a:ext cx="8543925"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2022/11/7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96113" y="6356352"/>
            <a:ext cx="222885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1" y="365129"/>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2022/11/7</a:t>
            </a:fld>
            <a:endParaRPr kumimoji="1" lang="ja-JP" altLang="en-US"/>
          </a:p>
        </p:txBody>
      </p:sp>
      <p:sp>
        <p:nvSpPr>
          <p:cNvPr id="5" name="Footer Placeholder 4"/>
          <p:cNvSpPr>
            <a:spLocks noGrp="1"/>
          </p:cNvSpPr>
          <p:nvPr>
            <p:ph type="ftr" sz="quarter" idx="3"/>
          </p:nvPr>
        </p:nvSpPr>
        <p:spPr>
          <a:xfrm>
            <a:off x="3281366"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935539220"/>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69" r:id="rId3"/>
    <p:sldLayoutId id="2147483670" r:id="rId4"/>
    <p:sldLayoutId id="2147483695" r:id="rId5"/>
    <p:sldLayoutId id="2147483703" r:id="rId6"/>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2022/11/7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1" y="365127"/>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41" y="1825626"/>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2022/11/7</a:t>
            </a:fld>
            <a:endParaRPr kumimoji="1" lang="ja-JP" altLang="en-US"/>
          </a:p>
        </p:txBody>
      </p:sp>
      <p:sp>
        <p:nvSpPr>
          <p:cNvPr id="5" name="フッター プレースホルダー 4"/>
          <p:cNvSpPr>
            <a:spLocks noGrp="1"/>
          </p:cNvSpPr>
          <p:nvPr>
            <p:ph type="ftr" sz="quarter" idx="3"/>
          </p:nvPr>
        </p:nvSpPr>
        <p:spPr>
          <a:xfrm>
            <a:off x="3281366"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6E462-7917-4EE3-8488-E247D2A64489}" type="datetime1">
              <a:rPr kumimoji="1" lang="ja-JP" altLang="en-US" smtClean="0"/>
              <a:t>2022/11/7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3885930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8" r:id="rId5"/>
    <p:sldLayoutId id="2147483709" r:id="rId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gindex.or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48.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0.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1.png"/><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0.xml"/><Relationship Id="rId16" Type="http://schemas.openxmlformats.org/officeDocument/2006/relationships/image" Target="../media/image21.png"/><Relationship Id="rId1" Type="http://schemas.openxmlformats.org/officeDocument/2006/relationships/slideLayout" Target="../slideLayouts/slideLayout2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9.xml"/><Relationship Id="rId6" Type="http://schemas.openxmlformats.org/officeDocument/2006/relationships/image" Target="../media/image21.png"/><Relationship Id="rId11" Type="http://schemas.openxmlformats.org/officeDocument/2006/relationships/image" Target="../media/image20.png"/><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9.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9.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7" y="2332656"/>
            <a:ext cx="5173637" cy="3657601"/>
          </a:xfrm>
          <a:prstGeom prst="rect">
            <a:avLst/>
          </a:prstGeom>
        </p:spPr>
      </p:pic>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月</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 y="1176548"/>
            <a:ext cx="9906001" cy="1938992"/>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dirty="0"/>
          </a:p>
        </p:txBody>
      </p: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のゴール（５つの</a:t>
            </a:r>
            <a:r>
              <a:rPr kumimoji="1" lang="en-US" altLang="ja-JP" sz="2000" b="1" dirty="0" smtClean="0">
                <a:latin typeface="Meiryo UI" panose="020B0604030504040204" pitchFamily="50" charset="-128"/>
                <a:ea typeface="Meiryo UI" panose="020B0604030504040204" pitchFamily="50" charset="-128"/>
              </a:rPr>
              <a:t>P)</a:t>
            </a:r>
            <a:endParaRPr kumimoji="1" lang="en-US" altLang="ja-JP" sz="20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3397" y="5884081"/>
            <a:ext cx="765888" cy="765888"/>
          </a:xfrm>
          <a:prstGeom prst="rect">
            <a:avLst/>
          </a:prstGeom>
        </p:spPr>
      </p:pic>
      <p:grpSp>
        <p:nvGrpSpPr>
          <p:cNvPr id="7" name="グループ化 6"/>
          <p:cNvGrpSpPr/>
          <p:nvPr/>
        </p:nvGrpSpPr>
        <p:grpSpPr>
          <a:xfrm>
            <a:off x="694489" y="779545"/>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7307969" y="1493167"/>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81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922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0496"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dirty="0"/>
          </a:p>
        </p:txBody>
      </p:sp>
    </p:spTree>
    <p:extLst>
      <p:ext uri="{BB962C8B-B14F-4D97-AF65-F5344CB8AC3E}">
        <p14:creationId xmlns:p14="http://schemas.microsoft.com/office/powerpoint/2010/main" val="4119708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のターゲット</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17116" y="708310"/>
            <a:ext cx="9840940" cy="467500"/>
          </a:xfrm>
          <a:prstGeom prst="rect">
            <a:avLst/>
          </a:prstGeom>
        </p:spPr>
        <p:txBody>
          <a:bodyPr wrap="square">
            <a:spAutoFit/>
          </a:bodyPr>
          <a:lstStyle/>
          <a:p>
            <a:pPr>
              <a:lnSpc>
                <a:spcPct val="150000"/>
              </a:lnSpc>
            </a:pPr>
            <a:r>
              <a:rPr lang="ja-JP" altLang="ja-JP" b="1" dirty="0"/>
              <a:t>あらゆる年齢のすべての人々の健康的な生活を確保し、福祉を促進する</a:t>
            </a:r>
            <a:endParaRPr lang="ja-JP" altLang="en-US" sz="2400" b="1" dirty="0"/>
          </a:p>
        </p:txBody>
      </p:sp>
      <p:graphicFrame>
        <p:nvGraphicFramePr>
          <p:cNvPr id="10" name="表 9"/>
          <p:cNvGraphicFramePr>
            <a:graphicFrameLocks noGrp="1"/>
          </p:cNvGraphicFramePr>
          <p:nvPr>
            <p:extLst>
              <p:ext uri="{D42A27DB-BD31-4B8C-83A1-F6EECF244321}">
                <p14:modId xmlns:p14="http://schemas.microsoft.com/office/powerpoint/2010/main" val="970851105"/>
              </p:ext>
            </p:extLst>
          </p:nvPr>
        </p:nvGraphicFramePr>
        <p:xfrm>
          <a:off x="2364623" y="1293387"/>
          <a:ext cx="7397942" cy="5171285"/>
        </p:xfrm>
        <a:graphic>
          <a:graphicData uri="http://schemas.openxmlformats.org/drawingml/2006/table">
            <a:tbl>
              <a:tblPr>
                <a:tableStyleId>{69C7853C-536D-4A76-A0AE-DD22124D55A5}</a:tableStyleId>
              </a:tblPr>
              <a:tblGrid>
                <a:gridCol w="728200">
                  <a:extLst>
                    <a:ext uri="{9D8B030D-6E8A-4147-A177-3AD203B41FA5}">
                      <a16:colId xmlns:a16="http://schemas.microsoft.com/office/drawing/2014/main" val="1173897209"/>
                    </a:ext>
                  </a:extLst>
                </a:gridCol>
                <a:gridCol w="6669742">
                  <a:extLst>
                    <a:ext uri="{9D8B030D-6E8A-4147-A177-3AD203B41FA5}">
                      <a16:colId xmlns:a16="http://schemas.microsoft.com/office/drawing/2014/main" val="2315538763"/>
                    </a:ext>
                  </a:extLst>
                </a:gridCol>
              </a:tblGrid>
              <a:tr h="270082">
                <a:tc>
                  <a:txBody>
                    <a:bodyPr/>
                    <a:lstStyle/>
                    <a:p>
                      <a:pPr algn="ctr"/>
                      <a:r>
                        <a:rPr lang="en-US" altLang="ja-JP" sz="1400" dirty="0" smtClean="0">
                          <a:latin typeface="+mn-ea"/>
                          <a:ea typeface="+mn-ea"/>
                        </a:rPr>
                        <a:t>3.1</a:t>
                      </a:r>
                      <a:endParaRPr lang="en-US" altLang="ja-JP"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年までに、世界の妊産婦の死亡率を出生</a:t>
                      </a:r>
                      <a:r>
                        <a:rPr kumimoji="1" lang="en-US" altLang="ja-JP" sz="1100" kern="1200" dirty="0" smtClean="0">
                          <a:solidFill>
                            <a:schemeClr val="dk1"/>
                          </a:solidFill>
                          <a:effectLst/>
                          <a:latin typeface="+mn-lt"/>
                          <a:ea typeface="+mn-ea"/>
                          <a:cs typeface="+mn-cs"/>
                        </a:rPr>
                        <a:t>10</a:t>
                      </a:r>
                      <a:r>
                        <a:rPr kumimoji="1" lang="ja-JP" altLang="ja-JP" sz="1100" kern="1200" dirty="0" smtClean="0">
                          <a:solidFill>
                            <a:schemeClr val="dk1"/>
                          </a:solidFill>
                          <a:effectLst/>
                          <a:latin typeface="+mn-lt"/>
                          <a:ea typeface="+mn-ea"/>
                          <a:cs typeface="+mn-cs"/>
                        </a:rPr>
                        <a:t>万人当たり</a:t>
                      </a:r>
                      <a:r>
                        <a:rPr kumimoji="1" lang="en-US" altLang="ja-JP" sz="1100" kern="1200" dirty="0" smtClean="0">
                          <a:solidFill>
                            <a:schemeClr val="dk1"/>
                          </a:solidFill>
                          <a:effectLst/>
                          <a:latin typeface="+mn-lt"/>
                          <a:ea typeface="+mn-ea"/>
                          <a:cs typeface="+mn-cs"/>
                        </a:rPr>
                        <a:t>70</a:t>
                      </a:r>
                      <a:r>
                        <a:rPr kumimoji="1" lang="ja-JP" altLang="ja-JP" sz="1100" kern="1200" dirty="0" smtClean="0">
                          <a:solidFill>
                            <a:schemeClr val="dk1"/>
                          </a:solidFill>
                          <a:effectLst/>
                          <a:latin typeface="+mn-lt"/>
                          <a:ea typeface="+mn-ea"/>
                          <a:cs typeface="+mn-cs"/>
                        </a:rPr>
                        <a:t>人未満に削減する。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958742302"/>
                  </a:ext>
                </a:extLst>
              </a:tr>
              <a:tr h="540846">
                <a:tc>
                  <a:txBody>
                    <a:bodyPr/>
                    <a:lstStyle/>
                    <a:p>
                      <a:pPr algn="ctr"/>
                      <a:r>
                        <a:rPr lang="en-US" altLang="ja-JP" sz="1400" dirty="0" smtClean="0">
                          <a:latin typeface="+mn-ea"/>
                          <a:ea typeface="+mn-ea"/>
                        </a:rPr>
                        <a:t>3.2</a:t>
                      </a:r>
                      <a:endParaRPr lang="en-US" altLang="ja-JP"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すべての国が新生児死亡率を少なくとも出生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12</a:t>
                      </a:r>
                      <a:r>
                        <a:rPr kumimoji="1" lang="ja-JP" altLang="ja-JP" sz="1100" kern="1200" dirty="0" smtClean="0">
                          <a:solidFill>
                            <a:schemeClr val="dk1"/>
                          </a:solidFill>
                          <a:effectLst/>
                          <a:latin typeface="+mn-lt"/>
                          <a:ea typeface="+mn-ea"/>
                          <a:cs typeface="+mn-cs"/>
                        </a:rPr>
                        <a:t>件以下まで減らし、</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歳以下死亡率を少なくとも出生</a:t>
                      </a:r>
                      <a:r>
                        <a:rPr kumimoji="1" lang="en-US" altLang="ja-JP" sz="1100" kern="1200" dirty="0" smtClean="0">
                          <a:solidFill>
                            <a:schemeClr val="dk1"/>
                          </a:solidFill>
                          <a:effectLst/>
                          <a:latin typeface="+mn-lt"/>
                          <a:ea typeface="+mn-ea"/>
                          <a:cs typeface="+mn-cs"/>
                        </a:rPr>
                        <a:t>1,000</a:t>
                      </a:r>
                      <a:r>
                        <a:rPr kumimoji="1" lang="ja-JP" altLang="ja-JP" sz="1100" kern="1200" dirty="0" smtClean="0">
                          <a:solidFill>
                            <a:schemeClr val="dk1"/>
                          </a:solidFill>
                          <a:effectLst/>
                          <a:latin typeface="+mn-lt"/>
                          <a:ea typeface="+mn-ea"/>
                          <a:cs typeface="+mn-cs"/>
                        </a:rPr>
                        <a:t>件中</a:t>
                      </a:r>
                      <a:r>
                        <a:rPr kumimoji="1" lang="en-US" altLang="ja-JP" sz="1100" kern="1200" dirty="0" smtClean="0">
                          <a:solidFill>
                            <a:schemeClr val="dk1"/>
                          </a:solidFill>
                          <a:effectLst/>
                          <a:latin typeface="+mn-lt"/>
                          <a:ea typeface="+mn-ea"/>
                          <a:cs typeface="+mn-cs"/>
                        </a:rPr>
                        <a:t>25</a:t>
                      </a:r>
                      <a:r>
                        <a:rPr kumimoji="1" lang="ja-JP" altLang="ja-JP" sz="1100" kern="1200" dirty="0" smtClean="0">
                          <a:solidFill>
                            <a:schemeClr val="dk1"/>
                          </a:solidFill>
                          <a:effectLst/>
                          <a:latin typeface="+mn-lt"/>
                          <a:ea typeface="+mn-ea"/>
                          <a:cs typeface="+mn-cs"/>
                        </a:rPr>
                        <a:t>件以下まで減らすことを目指し、</a:t>
                      </a:r>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年までに、新生児及び</a:t>
                      </a:r>
                      <a:r>
                        <a:rPr kumimoji="1" lang="en-US" altLang="ja-JP" sz="1100" kern="1200" dirty="0" smtClean="0">
                          <a:solidFill>
                            <a:schemeClr val="dk1"/>
                          </a:solidFill>
                          <a:effectLst/>
                          <a:latin typeface="+mn-lt"/>
                          <a:ea typeface="+mn-ea"/>
                          <a:cs typeface="+mn-cs"/>
                        </a:rPr>
                        <a:t>5</a:t>
                      </a:r>
                      <a:r>
                        <a:rPr kumimoji="1" lang="ja-JP" altLang="ja-JP" sz="1100" kern="1200" dirty="0" smtClean="0">
                          <a:solidFill>
                            <a:schemeClr val="dk1"/>
                          </a:solidFill>
                          <a:effectLst/>
                          <a:latin typeface="+mn-lt"/>
                          <a:ea typeface="+mn-ea"/>
                          <a:cs typeface="+mn-cs"/>
                        </a:rPr>
                        <a:t>歳未満児の予防可能な死亡を根絶する。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2233256950"/>
                  </a:ext>
                </a:extLst>
              </a:tr>
              <a:tr h="336176">
                <a:tc>
                  <a:txBody>
                    <a:bodyPr/>
                    <a:lstStyle/>
                    <a:p>
                      <a:pPr algn="ctr"/>
                      <a:r>
                        <a:rPr lang="en-US" altLang="ja-JP" sz="1400" dirty="0" smtClean="0">
                          <a:latin typeface="+mn-ea"/>
                          <a:ea typeface="+mn-ea"/>
                        </a:rPr>
                        <a:t>3.3</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年までに、エイズ、結核、マラリア及び顧みられない熱帯病といった伝染病を根絶するとともに肝炎、水系感染症及びその他の感染症に対処する。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0">
                <a:tc>
                  <a:txBody>
                    <a:bodyPr/>
                    <a:lstStyle/>
                    <a:p>
                      <a:pPr algn="ctr"/>
                      <a:r>
                        <a:rPr lang="en-US" altLang="ja-JP" sz="1400" dirty="0" smtClean="0">
                          <a:latin typeface="+mn-ea"/>
                          <a:ea typeface="+mn-ea"/>
                        </a:rPr>
                        <a:t>3.4</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年までに、非感染性疾患による若年死亡率を、予防や治療を通じて</a:t>
                      </a:r>
                      <a:r>
                        <a:rPr kumimoji="1" lang="en-US" altLang="ja-JP" sz="1100" b="0" kern="1200" dirty="0" smtClean="0">
                          <a:solidFill>
                            <a:schemeClr val="tx1"/>
                          </a:solidFill>
                          <a:effectLst/>
                          <a:latin typeface="+mn-lt"/>
                          <a:ea typeface="+mn-ea"/>
                          <a:cs typeface="+mn-cs"/>
                        </a:rPr>
                        <a:t>3</a:t>
                      </a:r>
                      <a:r>
                        <a:rPr kumimoji="1" lang="ja-JP" altLang="ja-JP" sz="1100" b="0" kern="1200" dirty="0" smtClean="0">
                          <a:solidFill>
                            <a:schemeClr val="tx1"/>
                          </a:solidFill>
                          <a:effectLst/>
                          <a:latin typeface="+mn-lt"/>
                          <a:ea typeface="+mn-ea"/>
                          <a:cs typeface="+mn-cs"/>
                        </a:rPr>
                        <a:t>分の</a:t>
                      </a:r>
                      <a:r>
                        <a:rPr kumimoji="1" lang="en-US" altLang="ja-JP" sz="1100" b="0" kern="1200" dirty="0" smtClean="0">
                          <a:solidFill>
                            <a:schemeClr val="tx1"/>
                          </a:solidFill>
                          <a:effectLst/>
                          <a:latin typeface="+mn-lt"/>
                          <a:ea typeface="+mn-ea"/>
                          <a:cs typeface="+mn-cs"/>
                        </a:rPr>
                        <a:t>1</a:t>
                      </a:r>
                      <a:r>
                        <a:rPr kumimoji="1" lang="ja-JP" altLang="ja-JP" sz="1100" b="0" kern="1200" dirty="0" smtClean="0">
                          <a:solidFill>
                            <a:schemeClr val="tx1"/>
                          </a:solidFill>
                          <a:effectLst/>
                          <a:latin typeface="+mn-lt"/>
                          <a:ea typeface="+mn-ea"/>
                          <a:cs typeface="+mn-cs"/>
                        </a:rPr>
                        <a:t>減少させ、精神保健及び福祉を促進する。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765084258"/>
                  </a:ext>
                </a:extLst>
              </a:tr>
              <a:tr h="247775">
                <a:tc>
                  <a:txBody>
                    <a:bodyPr/>
                    <a:lstStyle/>
                    <a:p>
                      <a:pPr algn="ctr"/>
                      <a:r>
                        <a:rPr lang="en-US" altLang="ja-JP" sz="1400" dirty="0" smtClean="0">
                          <a:latin typeface="+mn-ea"/>
                          <a:ea typeface="+mn-ea"/>
                        </a:rPr>
                        <a:t>3.5</a:t>
                      </a:r>
                      <a:endParaRPr lang="en-US" altLang="ja-JP" sz="1400" dirty="0">
                        <a:latin typeface="+mn-ea"/>
                        <a:ea typeface="+mn-ea"/>
                      </a:endParaRPr>
                    </a:p>
                  </a:txBody>
                  <a:tcPr marL="31650" marR="31650" marT="15825" marB="15825" anchor="ctr"/>
                </a:tc>
                <a:tc>
                  <a:txBody>
                    <a:bodyPr/>
                    <a:lstStyle/>
                    <a:p>
                      <a:r>
                        <a:rPr kumimoji="1" lang="ja-JP" altLang="ja-JP" sz="1100" b="0" kern="1200" dirty="0" smtClean="0">
                          <a:solidFill>
                            <a:schemeClr val="tx1"/>
                          </a:solidFill>
                          <a:effectLst/>
                          <a:latin typeface="+mn-lt"/>
                          <a:ea typeface="+mn-ea"/>
                          <a:cs typeface="+mn-cs"/>
                        </a:rPr>
                        <a:t>薬物乱用やアルコールの有害な摂取を含む、物質乱用の防止・治療を強化する。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663298110"/>
                  </a:ext>
                </a:extLst>
              </a:tr>
              <a:tr h="242047">
                <a:tc>
                  <a:txBody>
                    <a:bodyPr/>
                    <a:lstStyle/>
                    <a:p>
                      <a:pPr algn="ctr"/>
                      <a:r>
                        <a:rPr lang="en-US" altLang="ja-JP" sz="1400" dirty="0" smtClean="0">
                          <a:latin typeface="+mn-ea"/>
                          <a:ea typeface="+mn-ea"/>
                        </a:rPr>
                        <a:t>3.6</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2020</a:t>
                      </a:r>
                      <a:r>
                        <a:rPr kumimoji="1" lang="ja-JP" altLang="ja-JP" sz="1100" b="0" kern="1200" dirty="0" smtClean="0">
                          <a:solidFill>
                            <a:schemeClr val="tx1"/>
                          </a:solidFill>
                          <a:effectLst/>
                          <a:latin typeface="+mn-lt"/>
                          <a:ea typeface="+mn-ea"/>
                          <a:cs typeface="+mn-cs"/>
                        </a:rPr>
                        <a:t>年までに、世界の道路交通事故による死傷者を半減させる。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158402">
                <a:tc>
                  <a:txBody>
                    <a:bodyPr/>
                    <a:lstStyle/>
                    <a:p>
                      <a:pPr algn="ctr"/>
                      <a:r>
                        <a:rPr lang="en-US" altLang="ja-JP" sz="1400" dirty="0" smtClean="0">
                          <a:latin typeface="+mn-ea"/>
                          <a:ea typeface="+mn-ea"/>
                        </a:rPr>
                        <a:t>3.7</a:t>
                      </a:r>
                      <a:endParaRPr lang="en-US" altLang="ja-JP" sz="1400" dirty="0">
                        <a:latin typeface="+mn-ea"/>
                        <a:ea typeface="+mn-ea"/>
                      </a:endParaRPr>
                    </a:p>
                  </a:txBody>
                  <a:tcPr marL="31650" marR="31650" marT="15825" marB="15825" anchor="ctr"/>
                </a:tc>
                <a:tc>
                  <a:txBody>
                    <a:bodyPr/>
                    <a:lstStyle/>
                    <a:p>
                      <a:r>
                        <a:rPr kumimoji="1" lang="en-US" altLang="ja-JP" sz="1100" b="0" kern="1200" dirty="0" smtClean="0">
                          <a:solidFill>
                            <a:schemeClr val="tx1"/>
                          </a:solidFill>
                          <a:effectLst/>
                          <a:latin typeface="+mn-lt"/>
                          <a:ea typeface="+mn-ea"/>
                          <a:cs typeface="+mn-cs"/>
                        </a:rPr>
                        <a:t>2030</a:t>
                      </a:r>
                      <a:r>
                        <a:rPr kumimoji="1" lang="ja-JP" altLang="ja-JP" sz="1100" b="0" kern="1200" dirty="0" smtClean="0">
                          <a:solidFill>
                            <a:schemeClr val="tx1"/>
                          </a:solidFill>
                          <a:effectLst/>
                          <a:latin typeface="+mn-lt"/>
                          <a:ea typeface="+mn-ea"/>
                          <a:cs typeface="+mn-cs"/>
                        </a:rPr>
                        <a:t>年までに、家族計画、情報・教育及び性と生殖に関する健康の国家戦略・計画への組み入れを含む、性と生殖に関する保健サービスをすべての人々が利用できるようにする。</a:t>
                      </a:r>
                      <a:endParaRPr lang="ja-JP" altLang="en-US" sz="11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3996177413"/>
                  </a:ext>
                </a:extLst>
              </a:tr>
              <a:tr h="547012">
                <a:tc>
                  <a:txBody>
                    <a:bodyPr/>
                    <a:lstStyle/>
                    <a:p>
                      <a:pPr algn="ctr"/>
                      <a:r>
                        <a:rPr lang="en-US" altLang="ja-JP" sz="1400" dirty="0" smtClean="0">
                          <a:latin typeface="+mn-ea"/>
                          <a:ea typeface="+mn-ea"/>
                        </a:rPr>
                        <a:t>3.8</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人々に対する財政リスクからの保護、質の高い基礎的な保健サービスへのアクセス及び安全で効果的かつ質が高く安価な必須医薬品とワクチンへのアクセスを含む、ユニバーサル・ヘルス・カバレッジ（</a:t>
                      </a:r>
                      <a:r>
                        <a:rPr kumimoji="1" lang="en-US" altLang="ja-JP" sz="1100" kern="1200" dirty="0" smtClean="0">
                          <a:solidFill>
                            <a:schemeClr val="dk1"/>
                          </a:solidFill>
                          <a:effectLst/>
                          <a:latin typeface="+mn-lt"/>
                          <a:ea typeface="+mn-ea"/>
                          <a:cs typeface="+mn-cs"/>
                        </a:rPr>
                        <a:t>UHC</a:t>
                      </a:r>
                      <a:r>
                        <a:rPr kumimoji="1" lang="ja-JP" altLang="ja-JP" sz="1100" kern="1200" dirty="0" smtClean="0">
                          <a:solidFill>
                            <a:schemeClr val="dk1"/>
                          </a:solidFill>
                          <a:effectLst/>
                          <a:latin typeface="+mn-lt"/>
                          <a:ea typeface="+mn-ea"/>
                          <a:cs typeface="+mn-cs"/>
                        </a:rPr>
                        <a:t>）を達成する。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808434611"/>
                  </a:ext>
                </a:extLst>
              </a:tr>
              <a:tr h="243057">
                <a:tc>
                  <a:txBody>
                    <a:bodyPr/>
                    <a:lstStyle/>
                    <a:p>
                      <a:pPr algn="ctr"/>
                      <a:r>
                        <a:rPr lang="en-US" altLang="ja-JP" sz="1400" dirty="0" smtClean="0">
                          <a:latin typeface="+mn-ea"/>
                          <a:ea typeface="+mn-ea"/>
                        </a:rPr>
                        <a:t>3.9</a:t>
                      </a:r>
                      <a:endParaRPr lang="en-US" sz="1400" dirty="0">
                        <a:latin typeface="+mn-ea"/>
                        <a:ea typeface="+mn-ea"/>
                      </a:endParaRPr>
                    </a:p>
                  </a:txBody>
                  <a:tcPr marL="31650" marR="31650" marT="15825" marB="15825" anchor="ctr"/>
                </a:tc>
                <a:tc>
                  <a:txBody>
                    <a:bodyPr/>
                    <a:lstStyle/>
                    <a:p>
                      <a:r>
                        <a:rPr kumimoji="1" lang="en-US" altLang="ja-JP" sz="1100" kern="1200" dirty="0" smtClean="0">
                          <a:solidFill>
                            <a:schemeClr val="dk1"/>
                          </a:solidFill>
                          <a:effectLst/>
                          <a:latin typeface="+mn-lt"/>
                          <a:ea typeface="+mn-ea"/>
                          <a:cs typeface="+mn-cs"/>
                        </a:rPr>
                        <a:t>2030</a:t>
                      </a:r>
                      <a:r>
                        <a:rPr kumimoji="1" lang="ja-JP" altLang="ja-JP" sz="1100" kern="1200" dirty="0" smtClean="0">
                          <a:solidFill>
                            <a:schemeClr val="dk1"/>
                          </a:solidFill>
                          <a:effectLst/>
                          <a:latin typeface="+mn-lt"/>
                          <a:ea typeface="+mn-ea"/>
                          <a:cs typeface="+mn-cs"/>
                        </a:rPr>
                        <a:t>年までに、有害化学物質、ならびに大気、水質及び土壌の汚染による死亡及び疾病の件数を大幅に減少させる。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3291983375"/>
                  </a:ext>
                </a:extLst>
              </a:tr>
              <a:tr h="249130">
                <a:tc>
                  <a:txBody>
                    <a:bodyPr/>
                    <a:lstStyle/>
                    <a:p>
                      <a:pPr algn="ctr"/>
                      <a:r>
                        <a:rPr lang="en-US" altLang="ja-JP" sz="1400" dirty="0" smtClean="0">
                          <a:latin typeface="+mn-ea"/>
                          <a:ea typeface="+mn-ea"/>
                        </a:rPr>
                        <a:t>3.a</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すべての国々において、たばこの規制に関する世界保健機関枠組条約の実施を適宜強化する。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47695677"/>
                  </a:ext>
                </a:extLst>
              </a:tr>
              <a:tr h="547012">
                <a:tc>
                  <a:txBody>
                    <a:bodyPr/>
                    <a:lstStyle/>
                    <a:p>
                      <a:pPr algn="ctr"/>
                      <a:r>
                        <a:rPr lang="en-US" altLang="ja-JP" sz="1400" dirty="0" smtClean="0">
                          <a:latin typeface="+mn-ea"/>
                          <a:ea typeface="+mn-ea"/>
                        </a:rPr>
                        <a:t>3.b</a:t>
                      </a: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主に開発途上国に影響を及ぼす感染性及び非感染性疾患のワクチン及び医薬品の研究開発を支援する。また、知的所有権の貿易関連の側面に関する協定（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及び公衆の健康に関するドーハ宣言に従い、安価な必須医薬品及びワクチンへのアクセスを提供する。同宣言は公衆衛生保護及び、特にすべての人々への医薬品のアクセス提供にかかわる「知的所有権の貿易関連の側面に関する協定（</a:t>
                      </a:r>
                      <a:r>
                        <a:rPr kumimoji="1" lang="en-US" altLang="ja-JP" sz="1100" kern="1200" dirty="0" smtClean="0">
                          <a:solidFill>
                            <a:schemeClr val="dk1"/>
                          </a:solidFill>
                          <a:effectLst/>
                          <a:latin typeface="+mn-lt"/>
                          <a:ea typeface="+mn-ea"/>
                          <a:cs typeface="+mn-cs"/>
                        </a:rPr>
                        <a:t>TRIPS</a:t>
                      </a:r>
                      <a:r>
                        <a:rPr kumimoji="1" lang="ja-JP" altLang="ja-JP" sz="1100" kern="1200" dirty="0" smtClean="0">
                          <a:solidFill>
                            <a:schemeClr val="dk1"/>
                          </a:solidFill>
                          <a:effectLst/>
                          <a:latin typeface="+mn-lt"/>
                          <a:ea typeface="+mn-ea"/>
                          <a:cs typeface="+mn-cs"/>
                        </a:rPr>
                        <a:t>協定）」の柔軟性に関する規定を最大限に行使する開発途上国の権利を確約したものである。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448756211"/>
                  </a:ext>
                </a:extLst>
              </a:tr>
              <a:tr h="246255">
                <a:tc>
                  <a:txBody>
                    <a:bodyPr/>
                    <a:lstStyle/>
                    <a:p>
                      <a:pPr algn="ctr"/>
                      <a:r>
                        <a:rPr lang="en-US" altLang="ja-JP" sz="1400" dirty="0" smtClean="0">
                          <a:latin typeface="+mn-ea"/>
                          <a:ea typeface="+mn-ea"/>
                        </a:rPr>
                        <a:t>3.c</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開発途上国、特に後発開発途上国及び小島嶼開発途上国において保健財政及び保健人材の採用、能力開発・訓練及び定着を大幅に拡大させる。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1780406314"/>
                  </a:ext>
                </a:extLst>
              </a:tr>
              <a:tr h="0">
                <a:tc>
                  <a:txBody>
                    <a:bodyPr/>
                    <a:lstStyle/>
                    <a:p>
                      <a:pPr algn="ctr"/>
                      <a:r>
                        <a:rPr lang="en-US" altLang="ja-JP" sz="1400" dirty="0" smtClean="0">
                          <a:latin typeface="+mn-ea"/>
                          <a:ea typeface="+mn-ea"/>
                        </a:rPr>
                        <a:t>3.d</a:t>
                      </a:r>
                      <a:endParaRPr lang="en-US" sz="1400" dirty="0">
                        <a:latin typeface="+mn-ea"/>
                        <a:ea typeface="+mn-ea"/>
                      </a:endParaRPr>
                    </a:p>
                  </a:txBody>
                  <a:tcPr marL="31650" marR="31650" marT="15825" marB="15825" anchor="ctr"/>
                </a:tc>
                <a:tc>
                  <a:txBody>
                    <a:bodyPr/>
                    <a:lstStyle/>
                    <a:p>
                      <a:r>
                        <a:rPr kumimoji="1" lang="ja-JP" altLang="ja-JP" sz="1100" kern="1200" dirty="0" smtClean="0">
                          <a:solidFill>
                            <a:schemeClr val="dk1"/>
                          </a:solidFill>
                          <a:effectLst/>
                          <a:latin typeface="+mn-lt"/>
                          <a:ea typeface="+mn-ea"/>
                          <a:cs typeface="+mn-cs"/>
                        </a:rPr>
                        <a:t>すべての国々、特に開発途上国の国家・世界規模な健康危険因子の早期警告、危険因子緩和及び危険因子管理のための能力を強化する。</a:t>
                      </a:r>
                      <a:endParaRPr lang="ja-JP" altLang="en-US" sz="1100" dirty="0">
                        <a:latin typeface="+mn-ea"/>
                        <a:ea typeface="+mn-ea"/>
                      </a:endParaRPr>
                    </a:p>
                  </a:txBody>
                  <a:tcPr marL="31650" marR="31650" marT="15825" marB="15825" anchor="ctr"/>
                </a:tc>
                <a:extLst>
                  <a:ext uri="{0D108BD9-81ED-4DB2-BD59-A6C34878D82A}">
                    <a16:rowId xmlns:a16="http://schemas.microsoft.com/office/drawing/2014/main" val="4018919202"/>
                  </a:ext>
                </a:extLst>
              </a:tr>
            </a:tbl>
          </a:graphicData>
        </a:graphic>
      </p:graphicFrame>
      <p:sp>
        <p:nvSpPr>
          <p:cNvPr id="12" name="正方形/長方形 11"/>
          <p:cNvSpPr/>
          <p:nvPr/>
        </p:nvSpPr>
        <p:spPr>
          <a:xfrm>
            <a:off x="2410804" y="6538916"/>
            <a:ext cx="3652790"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481" y="1293386"/>
            <a:ext cx="1805926" cy="1805926"/>
          </a:xfrm>
          <a:prstGeom prst="rect">
            <a:avLst/>
          </a:prstGeom>
        </p:spPr>
      </p:pic>
      <p:sp>
        <p:nvSpPr>
          <p:cNvPr id="2" name="スライド番号プレースホルダー 1"/>
          <p:cNvSpPr>
            <a:spLocks noGrp="1"/>
          </p:cNvSpPr>
          <p:nvPr>
            <p:ph type="sldNum" sz="quarter" idx="12"/>
          </p:nvPr>
        </p:nvSpPr>
        <p:spPr>
          <a:xfrm>
            <a:off x="7108080" y="6450790"/>
            <a:ext cx="2228850" cy="365125"/>
          </a:xfrm>
        </p:spPr>
        <p:txBody>
          <a:bodyPr/>
          <a:lstStyle/>
          <a:p>
            <a:fld id="{D2D8002D-B5B0-4BAC-B1F6-782DDCCE6D9C}" type="slidenum">
              <a:rPr kumimoji="1" lang="ja-JP" altLang="en-US" smtClean="0"/>
              <a:t>11</a:t>
            </a:fld>
            <a:endParaRPr kumimoji="1" lang="ja-JP" altLang="en-US" dirty="0"/>
          </a:p>
        </p:txBody>
      </p:sp>
    </p:spTree>
    <p:extLst>
      <p:ext uri="{BB962C8B-B14F-4D97-AF65-F5344CB8AC3E}">
        <p14:creationId xmlns:p14="http://schemas.microsoft.com/office/powerpoint/2010/main" val="2610570477"/>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の達成状況（世界との比較）</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75609" y="6618519"/>
            <a:ext cx="2956259" cy="253916"/>
          </a:xfrm>
          <a:prstGeom prst="rect">
            <a:avLst/>
          </a:prstGeom>
        </p:spPr>
        <p:txBody>
          <a:bodyPr wrap="none">
            <a:spAutoFit/>
          </a:bodyPr>
          <a:lstStyle/>
          <a:p>
            <a:r>
              <a:rPr lang="ja-JP" altLang="en-US" sz="1050" dirty="0"/>
              <a:t>参照：</a:t>
            </a:r>
            <a:r>
              <a:rPr lang="en-US" altLang="ja-JP" sz="1050" dirty="0">
                <a:hlinkClick r:id="rId3"/>
              </a:rPr>
              <a:t>Sustainable Development Report</a:t>
            </a:r>
            <a:r>
              <a:rPr lang="ja-JP" altLang="en-US" sz="1050" dirty="0"/>
              <a:t>（</a:t>
            </a:r>
            <a:r>
              <a:rPr lang="en-US" altLang="ja-JP" sz="1050" dirty="0"/>
              <a:t>SDSN</a:t>
            </a:r>
            <a:r>
              <a:rPr lang="ja-JP" altLang="en-US" sz="1050" dirty="0"/>
              <a:t>）</a:t>
            </a:r>
          </a:p>
        </p:txBody>
      </p:sp>
      <p:graphicFrame>
        <p:nvGraphicFramePr>
          <p:cNvPr id="9" name="表 8"/>
          <p:cNvGraphicFramePr>
            <a:graphicFrameLocks noGrp="1"/>
          </p:cNvGraphicFramePr>
          <p:nvPr>
            <p:extLst>
              <p:ext uri="{D42A27DB-BD31-4B8C-83A1-F6EECF244321}">
                <p14:modId xmlns:p14="http://schemas.microsoft.com/office/powerpoint/2010/main" val="3093792305"/>
              </p:ext>
            </p:extLst>
          </p:nvPr>
        </p:nvGraphicFramePr>
        <p:xfrm>
          <a:off x="167973" y="923737"/>
          <a:ext cx="2241396" cy="5699760"/>
        </p:xfrm>
        <a:graphic>
          <a:graphicData uri="http://schemas.openxmlformats.org/drawingml/2006/table">
            <a:tbl>
              <a:tblPr firstRow="1" bandRow="1">
                <a:tableStyleId>{5C22544A-7EE6-4342-B048-85BDC9FD1C3A}</a:tableStyleId>
              </a:tblPr>
              <a:tblGrid>
                <a:gridCol w="451934">
                  <a:extLst>
                    <a:ext uri="{9D8B030D-6E8A-4147-A177-3AD203B41FA5}">
                      <a16:colId xmlns:a16="http://schemas.microsoft.com/office/drawing/2014/main" val="1482000897"/>
                    </a:ext>
                  </a:extLst>
                </a:gridCol>
                <a:gridCol w="1252434">
                  <a:extLst>
                    <a:ext uri="{9D8B030D-6E8A-4147-A177-3AD203B41FA5}">
                      <a16:colId xmlns:a16="http://schemas.microsoft.com/office/drawing/2014/main" val="1771672345"/>
                    </a:ext>
                  </a:extLst>
                </a:gridCol>
                <a:gridCol w="537028">
                  <a:extLst>
                    <a:ext uri="{9D8B030D-6E8A-4147-A177-3AD203B41FA5}">
                      <a16:colId xmlns:a16="http://schemas.microsoft.com/office/drawing/2014/main" val="3923809610"/>
                    </a:ext>
                  </a:extLst>
                </a:gridCol>
              </a:tblGrid>
              <a:tr h="15930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7146">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2584904070"/>
                  </a:ext>
                </a:extLst>
              </a:tr>
              <a:tr h="267146">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85.0</a:t>
                      </a:r>
                      <a:endParaRPr kumimoji="1" lang="ja-JP" altLang="en-US" sz="1200" dirty="0"/>
                    </a:p>
                  </a:txBody>
                  <a:tcPr anchor="ctr"/>
                </a:tc>
                <a:extLst>
                  <a:ext uri="{0D108BD9-81ED-4DB2-BD59-A6C34878D82A}">
                    <a16:rowId xmlns:a16="http://schemas.microsoft.com/office/drawing/2014/main" val="308662215"/>
                  </a:ext>
                </a:extLst>
              </a:tr>
              <a:tr h="267146">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82.8</a:t>
                      </a:r>
                      <a:endParaRPr kumimoji="1" lang="ja-JP" altLang="en-US" sz="1200" dirty="0"/>
                    </a:p>
                  </a:txBody>
                  <a:tcPr anchor="ctr"/>
                </a:tc>
                <a:extLst>
                  <a:ext uri="{0D108BD9-81ED-4DB2-BD59-A6C34878D82A}">
                    <a16:rowId xmlns:a16="http://schemas.microsoft.com/office/drawing/2014/main" val="4115681085"/>
                  </a:ext>
                </a:extLst>
              </a:tr>
              <a:tr h="267146">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81.5</a:t>
                      </a:r>
                      <a:endParaRPr kumimoji="1" lang="ja-JP" altLang="en-US" sz="1200" dirty="0"/>
                    </a:p>
                  </a:txBody>
                  <a:tcPr anchor="ctr"/>
                </a:tc>
                <a:extLst>
                  <a:ext uri="{0D108BD9-81ED-4DB2-BD59-A6C34878D82A}">
                    <a16:rowId xmlns:a16="http://schemas.microsoft.com/office/drawing/2014/main" val="2072378900"/>
                  </a:ext>
                </a:extLst>
              </a:tr>
              <a:tr h="267146">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4141010223"/>
                  </a:ext>
                </a:extLst>
              </a:tr>
              <a:tr h="267146">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3417304281"/>
                  </a:ext>
                </a:extLst>
              </a:tr>
              <a:tr h="267146">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7146">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26439131"/>
                  </a:ext>
                </a:extLst>
              </a:tr>
              <a:tr h="267146">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7146">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1623698966"/>
                  </a:ext>
                </a:extLst>
              </a:tr>
              <a:tr h="267146">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050" dirty="0" smtClean="0"/>
                        <a:t>ニュージーランド</a:t>
                      </a:r>
                      <a:endParaRPr kumimoji="1" lang="ja-JP" altLang="en-US" sz="105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2941938319"/>
                  </a:ext>
                </a:extLst>
              </a:tr>
              <a:tr h="267146">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733932455"/>
                  </a:ext>
                </a:extLst>
              </a:tr>
              <a:tr h="267146">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475457468"/>
                  </a:ext>
                </a:extLst>
              </a:tr>
              <a:tr h="267146">
                <a:tc>
                  <a:txBody>
                    <a:bodyPr/>
                    <a:lstStyle/>
                    <a:p>
                      <a:pPr algn="ctr"/>
                      <a:r>
                        <a:rPr kumimoji="1" lang="en-US" altLang="ja-JP" sz="1200" dirty="0" smtClean="0"/>
                        <a:t>14</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アイルランド</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453105"/>
                  </a:ext>
                </a:extLst>
              </a:tr>
              <a:tr h="267146">
                <a:tc>
                  <a:txBody>
                    <a:bodyPr/>
                    <a:lstStyle/>
                    <a:p>
                      <a:pPr algn="ctr"/>
                      <a:r>
                        <a:rPr kumimoji="1" lang="en-US" altLang="ja-JP" sz="1200" b="1" dirty="0" smtClean="0">
                          <a:solidFill>
                            <a:srgbClr val="FF0000"/>
                          </a:solidFill>
                        </a:rPr>
                        <a:t>15</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78.9</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2878044"/>
                  </a:ext>
                </a:extLst>
              </a:tr>
              <a:tr h="267146">
                <a:tc>
                  <a:txBody>
                    <a:bodyPr/>
                    <a:lstStyle/>
                    <a:p>
                      <a:pPr algn="ctr"/>
                      <a:r>
                        <a:rPr kumimoji="1" lang="en-US" altLang="ja-JP" sz="1200" dirty="0" smtClean="0"/>
                        <a:t>16</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ベルギー</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78.9</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4629390"/>
                  </a:ext>
                </a:extLst>
              </a:tr>
              <a:tr h="267146">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78.8</a:t>
                      </a:r>
                      <a:endParaRPr kumimoji="1" lang="ja-JP" altLang="en-US" sz="1200" dirty="0"/>
                    </a:p>
                  </a:txBody>
                  <a:tcPr anchor="ctr"/>
                </a:tc>
                <a:extLst>
                  <a:ext uri="{0D108BD9-81ED-4DB2-BD59-A6C34878D82A}">
                    <a16:rowId xmlns:a16="http://schemas.microsoft.com/office/drawing/2014/main" val="2473264146"/>
                  </a:ext>
                </a:extLst>
              </a:tr>
              <a:tr h="267146">
                <a:tc>
                  <a:txBody>
                    <a:bodyPr/>
                    <a:lstStyle/>
                    <a:p>
                      <a:pPr algn="ctr"/>
                      <a:r>
                        <a:rPr kumimoji="1" lang="en-US" altLang="ja-JP" sz="1200" dirty="0" smtClean="0"/>
                        <a:t>18</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3292551605"/>
                  </a:ext>
                </a:extLst>
              </a:tr>
              <a:tr h="267146">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78.2</a:t>
                      </a:r>
                      <a:endParaRPr kumimoji="1" lang="ja-JP" altLang="en-US" sz="1200" dirty="0"/>
                    </a:p>
                  </a:txBody>
                  <a:tcPr anchor="ctr"/>
                </a:tc>
                <a:extLst>
                  <a:ext uri="{0D108BD9-81ED-4DB2-BD59-A6C34878D82A}">
                    <a16:rowId xmlns:a16="http://schemas.microsoft.com/office/drawing/2014/main" val="325666014"/>
                  </a:ext>
                </a:extLst>
              </a:tr>
              <a:tr h="267146">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カナダ</a:t>
                      </a:r>
                      <a:endParaRPr kumimoji="1" lang="ja-JP" altLang="en-US" sz="1200" dirty="0"/>
                    </a:p>
                  </a:txBody>
                  <a:tcPr anchor="ctr"/>
                </a:tc>
                <a:tc>
                  <a:txBody>
                    <a:bodyPr/>
                    <a:lstStyle/>
                    <a:p>
                      <a:pPr algn="ctr"/>
                      <a:r>
                        <a:rPr kumimoji="1" lang="en-US" altLang="ja-JP" sz="1200" dirty="0" smtClean="0"/>
                        <a:t>77.9</a:t>
                      </a:r>
                      <a:endParaRPr kumimoji="1" lang="ja-JP" altLang="en-US" sz="1200" dirty="0"/>
                    </a:p>
                  </a:txBody>
                  <a:tcPr anchor="ctr"/>
                </a:tc>
                <a:extLst>
                  <a:ext uri="{0D108BD9-81ED-4DB2-BD59-A6C34878D82A}">
                    <a16:rowId xmlns:a16="http://schemas.microsoft.com/office/drawing/2014/main" val="1293322776"/>
                  </a:ext>
                </a:extLst>
              </a:tr>
            </a:tbl>
          </a:graphicData>
        </a:graphic>
      </p:graphicFrame>
      <p:sp>
        <p:nvSpPr>
          <p:cNvPr id="10" name="テキスト ボックス 9"/>
          <p:cNvSpPr txBox="1"/>
          <p:nvPr/>
        </p:nvSpPr>
        <p:spPr>
          <a:xfrm>
            <a:off x="81260" y="638560"/>
            <a:ext cx="1082348" cy="307777"/>
          </a:xfrm>
          <a:prstGeom prst="rect">
            <a:avLst/>
          </a:prstGeom>
          <a:noFill/>
        </p:spPr>
        <p:txBody>
          <a:bodyPr wrap="none" rtlCol="0">
            <a:spAutoFit/>
          </a:bodyPr>
          <a:lstStyle/>
          <a:p>
            <a:r>
              <a:rPr kumimoji="1" lang="ja-JP" altLang="en-US" sz="1400" dirty="0" smtClean="0"/>
              <a:t>２０１９年</a:t>
            </a:r>
            <a:endParaRPr kumimoji="1" lang="ja-JP" altLang="en-US" sz="1400" dirty="0"/>
          </a:p>
        </p:txBody>
      </p:sp>
      <p:graphicFrame>
        <p:nvGraphicFramePr>
          <p:cNvPr id="12" name="表 11"/>
          <p:cNvGraphicFramePr>
            <a:graphicFrameLocks noGrp="1"/>
          </p:cNvGraphicFramePr>
          <p:nvPr>
            <p:extLst>
              <p:ext uri="{D42A27DB-BD31-4B8C-83A1-F6EECF244321}">
                <p14:modId xmlns:p14="http://schemas.microsoft.com/office/powerpoint/2010/main" val="242509297"/>
              </p:ext>
            </p:extLst>
          </p:nvPr>
        </p:nvGraphicFramePr>
        <p:xfrm>
          <a:off x="2731662" y="888272"/>
          <a:ext cx="2194275" cy="5699760"/>
        </p:xfrm>
        <a:graphic>
          <a:graphicData uri="http://schemas.openxmlformats.org/drawingml/2006/table">
            <a:tbl>
              <a:tblPr firstRow="1" bandRow="1">
                <a:tableStyleId>{93296810-A885-4BE3-A3E7-6D5BEEA58F35}</a:tableStyleId>
              </a:tblPr>
              <a:tblGrid>
                <a:gridCol w="396000">
                  <a:extLst>
                    <a:ext uri="{9D8B030D-6E8A-4147-A177-3AD203B41FA5}">
                      <a16:colId xmlns:a16="http://schemas.microsoft.com/office/drawing/2014/main" val="1482000897"/>
                    </a:ext>
                  </a:extLst>
                </a:gridCol>
                <a:gridCol w="1258143">
                  <a:extLst>
                    <a:ext uri="{9D8B030D-6E8A-4147-A177-3AD203B41FA5}">
                      <a16:colId xmlns:a16="http://schemas.microsoft.com/office/drawing/2014/main" val="1771672345"/>
                    </a:ext>
                  </a:extLst>
                </a:gridCol>
                <a:gridCol w="540132">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84.7</a:t>
                      </a:r>
                      <a:endParaRPr kumimoji="1" lang="ja-JP" altLang="en-US" sz="1200"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dirty="0" smtClean="0"/>
                        <a:t>83.8</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81.1</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598356872"/>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79.8</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79.4</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050" dirty="0" smtClean="0"/>
                        <a:t>ニュージーランド</a:t>
                      </a:r>
                      <a:endParaRPr kumimoji="1" lang="ja-JP" altLang="en-US" sz="105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79.2</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59404"/>
                  </a:ext>
                </a:extLst>
              </a:tr>
              <a:tr h="266939">
                <a:tc>
                  <a:txBody>
                    <a:bodyPr/>
                    <a:lstStyle/>
                    <a:p>
                      <a:pPr algn="ctr"/>
                      <a:r>
                        <a:rPr kumimoji="1" lang="en-US" altLang="ja-JP" sz="1200" b="1" dirty="0" smtClean="0">
                          <a:solidFill>
                            <a:srgbClr val="FF0000"/>
                          </a:solidFill>
                        </a:rPr>
                        <a:t>17</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79.2</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ベラルーシ</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78.8</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78.4</a:t>
                      </a:r>
                      <a:endParaRPr kumimoji="1" lang="ja-JP" altLang="en-US" sz="1200" dirty="0"/>
                    </a:p>
                  </a:txBody>
                  <a:tcPr anchor="ct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韓国</a:t>
                      </a:r>
                      <a:endParaRPr kumimoji="1" lang="ja-JP" altLang="en-US" sz="1200" dirty="0"/>
                    </a:p>
                  </a:txBody>
                  <a:tcPr anchor="ctr"/>
                </a:tc>
                <a:tc>
                  <a:txBody>
                    <a:bodyPr/>
                    <a:lstStyle/>
                    <a:p>
                      <a:pPr algn="ctr"/>
                      <a:r>
                        <a:rPr kumimoji="1" lang="en-US" altLang="ja-JP" sz="1200" dirty="0" smtClean="0"/>
                        <a:t>78.3</a:t>
                      </a:r>
                      <a:endParaRPr kumimoji="1" lang="ja-JP" altLang="en-US" sz="1200" dirty="0"/>
                    </a:p>
                  </a:txBody>
                  <a:tcPr anchor="ctr"/>
                </a:tc>
                <a:extLst>
                  <a:ext uri="{0D108BD9-81ED-4DB2-BD59-A6C34878D82A}">
                    <a16:rowId xmlns:a16="http://schemas.microsoft.com/office/drawing/2014/main" val="4219424393"/>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792968120"/>
              </p:ext>
            </p:extLst>
          </p:nvPr>
        </p:nvGraphicFramePr>
        <p:xfrm>
          <a:off x="5279244" y="888272"/>
          <a:ext cx="2068080" cy="5699760"/>
        </p:xfrm>
        <a:graphic>
          <a:graphicData uri="http://schemas.openxmlformats.org/drawingml/2006/table">
            <a:tbl>
              <a:tblPr firstRow="1" bandRow="1">
                <a:tableStyleId>{21E4AEA4-8DFA-4A89-87EB-49C32662AFE0}</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85.9</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84.9</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82.5</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ベルギー</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82.1</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82.0</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81.7</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スロベニア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81.6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81.4</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81.0</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クロアチア</a:t>
                      </a:r>
                      <a:endParaRPr kumimoji="1" lang="ja-JP" altLang="en-US" sz="1200" dirty="0"/>
                    </a:p>
                  </a:txBody>
                  <a:tcPr anchor="ctr"/>
                </a:tc>
                <a:tc>
                  <a:txBody>
                    <a:bodyPr/>
                    <a:lstStyle/>
                    <a:p>
                      <a:pPr algn="ctr"/>
                      <a:r>
                        <a:rPr kumimoji="1" lang="en-US" altLang="ja-JP" sz="1200" dirty="0" smtClean="0"/>
                        <a:t>80.4</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80.2</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80.1</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イギリス</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80.0</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1240283"/>
                  </a:ext>
                </a:extLst>
              </a:tr>
              <a:tr h="266939">
                <a:tc>
                  <a:txBody>
                    <a:bodyPr/>
                    <a:lstStyle/>
                    <a:p>
                      <a:pPr algn="ctr"/>
                      <a:r>
                        <a:rPr kumimoji="1" lang="en-US" altLang="ja-JP" sz="1200" b="1" dirty="0" smtClean="0">
                          <a:solidFill>
                            <a:srgbClr val="FF0000"/>
                          </a:solidFill>
                        </a:rPr>
                        <a:t>18</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79.8</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dirty="0" smtClean="0"/>
                        <a:t>19</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スロバキア</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79.6</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79.5</a:t>
                      </a:r>
                      <a:endParaRPr kumimoji="1" lang="ja-JP" altLang="en-US" sz="1200" dirty="0"/>
                    </a:p>
                  </a:txBody>
                  <a:tcPr anchor="ctr"/>
                </a:tc>
                <a:extLst>
                  <a:ext uri="{0D108BD9-81ED-4DB2-BD59-A6C34878D82A}">
                    <a16:rowId xmlns:a16="http://schemas.microsoft.com/office/drawing/2014/main" val="4219424393"/>
                  </a:ext>
                </a:extLst>
              </a:tr>
            </a:tbl>
          </a:graphicData>
        </a:graphic>
      </p:graphicFrame>
      <p:sp>
        <p:nvSpPr>
          <p:cNvPr id="14" name="テキスト ボックス 13"/>
          <p:cNvSpPr txBox="1"/>
          <p:nvPr/>
        </p:nvSpPr>
        <p:spPr>
          <a:xfrm>
            <a:off x="2678372" y="617204"/>
            <a:ext cx="1082348" cy="307777"/>
          </a:xfrm>
          <a:prstGeom prst="rect">
            <a:avLst/>
          </a:prstGeom>
          <a:noFill/>
        </p:spPr>
        <p:txBody>
          <a:bodyPr wrap="none" rtlCol="0">
            <a:spAutoFit/>
          </a:bodyPr>
          <a:lstStyle/>
          <a:p>
            <a:r>
              <a:rPr kumimoji="1" lang="ja-JP" altLang="en-US" sz="1400" dirty="0" smtClean="0"/>
              <a:t>２０２０年</a:t>
            </a:r>
            <a:endParaRPr kumimoji="1" lang="ja-JP" altLang="en-US" sz="1400" dirty="0"/>
          </a:p>
        </p:txBody>
      </p:sp>
      <p:sp>
        <p:nvSpPr>
          <p:cNvPr id="15" name="テキスト ボックス 14"/>
          <p:cNvSpPr txBox="1"/>
          <p:nvPr/>
        </p:nvSpPr>
        <p:spPr>
          <a:xfrm>
            <a:off x="5275484" y="610982"/>
            <a:ext cx="1082348" cy="307777"/>
          </a:xfrm>
          <a:prstGeom prst="rect">
            <a:avLst/>
          </a:prstGeom>
          <a:noFill/>
        </p:spPr>
        <p:txBody>
          <a:bodyPr wrap="none" rtlCol="0">
            <a:spAutoFit/>
          </a:bodyPr>
          <a:lstStyle/>
          <a:p>
            <a:r>
              <a:rPr kumimoji="1" lang="ja-JP" altLang="en-US" sz="1400" dirty="0" smtClean="0"/>
              <a:t>２０２１年</a:t>
            </a:r>
            <a:endParaRPr kumimoji="1" lang="ja-JP" altLang="en-US" sz="1400" dirty="0"/>
          </a:p>
        </p:txBody>
      </p:sp>
      <p:sp>
        <p:nvSpPr>
          <p:cNvPr id="16" name="二等辺三角形 15"/>
          <p:cNvSpPr/>
          <p:nvPr/>
        </p:nvSpPr>
        <p:spPr>
          <a:xfrm rot="5400000">
            <a:off x="4342060"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1815433"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p:cNvGraphicFramePr>
            <a:graphicFrameLocks noGrp="1"/>
          </p:cNvGraphicFramePr>
          <p:nvPr>
            <p:extLst>
              <p:ext uri="{D42A27DB-BD31-4B8C-83A1-F6EECF244321}">
                <p14:modId xmlns:p14="http://schemas.microsoft.com/office/powerpoint/2010/main" val="4183792842"/>
              </p:ext>
            </p:extLst>
          </p:nvPr>
        </p:nvGraphicFramePr>
        <p:xfrm>
          <a:off x="7658746" y="918759"/>
          <a:ext cx="2068080" cy="5699760"/>
        </p:xfrm>
        <a:graphic>
          <a:graphicData uri="http://schemas.openxmlformats.org/drawingml/2006/table">
            <a:tbl>
              <a:tblPr firstRow="1" bandRow="1">
                <a:tableStyleId>{00A15C55-8517-42AA-B614-E9B94910E393}</a:tableStyleId>
              </a:tblPr>
              <a:tblGrid>
                <a:gridCol w="396000">
                  <a:extLst>
                    <a:ext uri="{9D8B030D-6E8A-4147-A177-3AD203B41FA5}">
                      <a16:colId xmlns:a16="http://schemas.microsoft.com/office/drawing/2014/main" val="1482000897"/>
                    </a:ext>
                  </a:extLst>
                </a:gridCol>
                <a:gridCol w="1155039">
                  <a:extLst>
                    <a:ext uri="{9D8B030D-6E8A-4147-A177-3AD203B41FA5}">
                      <a16:colId xmlns:a16="http://schemas.microsoft.com/office/drawing/2014/main" val="1771672345"/>
                    </a:ext>
                  </a:extLst>
                </a:gridCol>
                <a:gridCol w="517041">
                  <a:extLst>
                    <a:ext uri="{9D8B030D-6E8A-4147-A177-3AD203B41FA5}">
                      <a16:colId xmlns:a16="http://schemas.microsoft.com/office/drawing/2014/main" val="3923809610"/>
                    </a:ext>
                  </a:extLst>
                </a:gridCol>
              </a:tblGrid>
              <a:tr h="200022">
                <a:tc>
                  <a:txBody>
                    <a:bodyPr/>
                    <a:lstStyle/>
                    <a:p>
                      <a:pPr algn="ctr"/>
                      <a:r>
                        <a:rPr kumimoji="1" lang="ja-JP" altLang="en-US" sz="800" dirty="0" smtClean="0"/>
                        <a:t>順位</a:t>
                      </a:r>
                      <a:endParaRPr kumimoji="1" lang="ja-JP" altLang="en-US" sz="800" dirty="0"/>
                    </a:p>
                  </a:txBody>
                  <a:tcPr anchor="ctr"/>
                </a:tc>
                <a:tc>
                  <a:txBody>
                    <a:bodyPr/>
                    <a:lstStyle/>
                    <a:p>
                      <a:pPr algn="ctr"/>
                      <a:r>
                        <a:rPr kumimoji="1" lang="ja-JP" altLang="en-US" sz="800" dirty="0" smtClean="0"/>
                        <a:t>国名</a:t>
                      </a:r>
                      <a:endParaRPr kumimoji="1" lang="ja-JP" altLang="en-US" sz="800" dirty="0"/>
                    </a:p>
                  </a:txBody>
                  <a:tcPr anchor="ctr"/>
                </a:tc>
                <a:tc>
                  <a:txBody>
                    <a:bodyPr/>
                    <a:lstStyle/>
                    <a:p>
                      <a:pPr algn="ctr"/>
                      <a:r>
                        <a:rPr kumimoji="1" lang="ja-JP" altLang="en-US" sz="800" dirty="0" smtClean="0"/>
                        <a:t>スコア</a:t>
                      </a:r>
                      <a:endParaRPr kumimoji="1" lang="ja-JP" altLang="en-US" sz="800" dirty="0"/>
                    </a:p>
                  </a:txBody>
                  <a:tcPr anchor="ctr"/>
                </a:tc>
                <a:extLst>
                  <a:ext uri="{0D108BD9-81ED-4DB2-BD59-A6C34878D82A}">
                    <a16:rowId xmlns:a16="http://schemas.microsoft.com/office/drawing/2014/main" val="2186887047"/>
                  </a:ext>
                </a:extLst>
              </a:tr>
              <a:tr h="266939">
                <a:tc>
                  <a:txBody>
                    <a:bodyPr/>
                    <a:lstStyle/>
                    <a:p>
                      <a:pPr algn="ctr"/>
                      <a:r>
                        <a:rPr kumimoji="1" lang="ja-JP" altLang="en-US" sz="1200" dirty="0" smtClean="0"/>
                        <a:t>１</a:t>
                      </a:r>
                      <a:endParaRPr kumimoji="1" lang="en-US" altLang="ja-JP" sz="1200" dirty="0" smtClean="0"/>
                    </a:p>
                  </a:txBody>
                  <a:tcPr anchor="ctr"/>
                </a:tc>
                <a:tc>
                  <a:txBody>
                    <a:bodyPr/>
                    <a:lstStyle/>
                    <a:p>
                      <a:r>
                        <a:rPr kumimoji="1" lang="ja-JP" altLang="en-US" sz="1200" dirty="0" smtClean="0"/>
                        <a:t>フィンランド</a:t>
                      </a:r>
                      <a:endParaRPr kumimoji="1" lang="ja-JP" altLang="en-US" sz="1200" dirty="0"/>
                    </a:p>
                  </a:txBody>
                  <a:tcPr anchor="ctr"/>
                </a:tc>
                <a:tc>
                  <a:txBody>
                    <a:bodyPr/>
                    <a:lstStyle/>
                    <a:p>
                      <a:pPr algn="ctr"/>
                      <a:r>
                        <a:rPr kumimoji="1" lang="en-US" altLang="ja-JP" sz="1200" u="none" dirty="0" smtClean="0"/>
                        <a:t>86.5</a:t>
                      </a:r>
                      <a:endParaRPr kumimoji="1" lang="ja-JP" altLang="en-US" sz="1200" u="none" dirty="0"/>
                    </a:p>
                  </a:txBody>
                  <a:tcPr anchor="ctr"/>
                </a:tc>
                <a:extLst>
                  <a:ext uri="{0D108BD9-81ED-4DB2-BD59-A6C34878D82A}">
                    <a16:rowId xmlns:a16="http://schemas.microsoft.com/office/drawing/2014/main" val="2584904070"/>
                  </a:ext>
                </a:extLst>
              </a:tr>
              <a:tr h="266939">
                <a:tc>
                  <a:txBody>
                    <a:bodyPr/>
                    <a:lstStyle/>
                    <a:p>
                      <a:pPr algn="ctr"/>
                      <a:r>
                        <a:rPr kumimoji="1" lang="ja-JP" altLang="en-US" sz="1200" dirty="0" smtClean="0"/>
                        <a:t>２</a:t>
                      </a:r>
                      <a:endParaRPr kumimoji="1" lang="ja-JP" altLang="en-US" sz="1200" dirty="0"/>
                    </a:p>
                  </a:txBody>
                  <a:tcPr anchor="ctr"/>
                </a:tc>
                <a:tc>
                  <a:txBody>
                    <a:bodyPr/>
                    <a:lstStyle/>
                    <a:p>
                      <a:r>
                        <a:rPr kumimoji="1" lang="ja-JP" altLang="en-US" sz="1200" dirty="0" smtClean="0"/>
                        <a:t>デンマーク</a:t>
                      </a:r>
                      <a:endParaRPr kumimoji="1" lang="ja-JP" altLang="en-US" sz="1200" dirty="0"/>
                    </a:p>
                  </a:txBody>
                  <a:tcPr anchor="ctr"/>
                </a:tc>
                <a:tc>
                  <a:txBody>
                    <a:bodyPr/>
                    <a:lstStyle/>
                    <a:p>
                      <a:pPr algn="ctr"/>
                      <a:r>
                        <a:rPr kumimoji="1" lang="en-US" altLang="ja-JP" sz="1200" dirty="0" smtClean="0"/>
                        <a:t>85.6</a:t>
                      </a:r>
                      <a:endParaRPr kumimoji="1" lang="ja-JP" altLang="en-US" sz="1200" dirty="0"/>
                    </a:p>
                  </a:txBody>
                  <a:tcPr anchor="ctr"/>
                </a:tc>
                <a:extLst>
                  <a:ext uri="{0D108BD9-81ED-4DB2-BD59-A6C34878D82A}">
                    <a16:rowId xmlns:a16="http://schemas.microsoft.com/office/drawing/2014/main" val="308662215"/>
                  </a:ext>
                </a:extLst>
              </a:tr>
              <a:tr h="266939">
                <a:tc>
                  <a:txBody>
                    <a:bodyPr/>
                    <a:lstStyle/>
                    <a:p>
                      <a:pPr algn="ctr"/>
                      <a:r>
                        <a:rPr kumimoji="1" lang="ja-JP" altLang="en-US" sz="1200" dirty="0" smtClean="0"/>
                        <a:t>３</a:t>
                      </a:r>
                      <a:endParaRPr kumimoji="1" lang="ja-JP" altLang="en-US" sz="1200" dirty="0"/>
                    </a:p>
                  </a:txBody>
                  <a:tcPr anchor="ctr"/>
                </a:tc>
                <a:tc>
                  <a:txBody>
                    <a:bodyPr/>
                    <a:lstStyle/>
                    <a:p>
                      <a:r>
                        <a:rPr kumimoji="1" lang="ja-JP" altLang="en-US" sz="1200" dirty="0" smtClean="0"/>
                        <a:t>スウェーデン</a:t>
                      </a:r>
                      <a:endParaRPr kumimoji="1" lang="ja-JP" altLang="en-US" sz="1200" dirty="0"/>
                    </a:p>
                  </a:txBody>
                  <a:tcPr anchor="ctr"/>
                </a:tc>
                <a:tc>
                  <a:txBody>
                    <a:bodyPr/>
                    <a:lstStyle/>
                    <a:p>
                      <a:pPr algn="ctr"/>
                      <a:r>
                        <a:rPr kumimoji="1" lang="en-US" altLang="ja-JP" sz="1200" dirty="0" smtClean="0"/>
                        <a:t>85.2</a:t>
                      </a:r>
                      <a:endParaRPr kumimoji="1" lang="ja-JP" altLang="en-US" sz="1200" dirty="0"/>
                    </a:p>
                  </a:txBody>
                  <a:tcPr anchor="ctr"/>
                </a:tc>
                <a:extLst>
                  <a:ext uri="{0D108BD9-81ED-4DB2-BD59-A6C34878D82A}">
                    <a16:rowId xmlns:a16="http://schemas.microsoft.com/office/drawing/2014/main" val="4115681085"/>
                  </a:ext>
                </a:extLst>
              </a:tr>
              <a:tr h="266939">
                <a:tc>
                  <a:txBody>
                    <a:bodyPr/>
                    <a:lstStyle/>
                    <a:p>
                      <a:pPr algn="ctr"/>
                      <a:r>
                        <a:rPr kumimoji="1" lang="ja-JP" altLang="en-US" sz="1200" dirty="0" smtClean="0"/>
                        <a:t>４</a:t>
                      </a:r>
                      <a:endParaRPr kumimoji="1" lang="ja-JP" altLang="en-US" sz="1200" dirty="0"/>
                    </a:p>
                  </a:txBody>
                  <a:tcPr anchor="ctr"/>
                </a:tc>
                <a:tc>
                  <a:txBody>
                    <a:bodyPr/>
                    <a:lstStyle/>
                    <a:p>
                      <a:r>
                        <a:rPr kumimoji="1" lang="ja-JP" altLang="en-US" sz="1200" dirty="0" smtClean="0"/>
                        <a:t>ノルウェー</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072378900"/>
                  </a:ext>
                </a:extLst>
              </a:tr>
              <a:tr h="266939">
                <a:tc>
                  <a:txBody>
                    <a:bodyPr/>
                    <a:lstStyle/>
                    <a:p>
                      <a:pPr algn="ctr"/>
                      <a:r>
                        <a:rPr kumimoji="1" lang="ja-JP" altLang="en-US" sz="1200" dirty="0" smtClean="0"/>
                        <a:t>５</a:t>
                      </a:r>
                      <a:endParaRPr kumimoji="1" lang="ja-JP" altLang="en-US" sz="1200" dirty="0"/>
                    </a:p>
                  </a:txBody>
                  <a:tcPr anchor="ctr"/>
                </a:tc>
                <a:tc>
                  <a:txBody>
                    <a:bodyPr/>
                    <a:lstStyle/>
                    <a:p>
                      <a:r>
                        <a:rPr kumimoji="1" lang="ja-JP" altLang="en-US" sz="1200" dirty="0" smtClean="0"/>
                        <a:t>オーストリア</a:t>
                      </a:r>
                      <a:endParaRPr kumimoji="1" lang="ja-JP" altLang="en-US" sz="1200" dirty="0"/>
                    </a:p>
                  </a:txBody>
                  <a:tcPr anchor="ctr"/>
                </a:tc>
                <a:tc>
                  <a:txBody>
                    <a:bodyPr/>
                    <a:lstStyle/>
                    <a:p>
                      <a:pPr algn="ctr"/>
                      <a:r>
                        <a:rPr kumimoji="1" lang="en-US" altLang="ja-JP" sz="1200" dirty="0" smtClean="0"/>
                        <a:t>82.3</a:t>
                      </a:r>
                      <a:endParaRPr kumimoji="1" lang="ja-JP" altLang="en-US" sz="1200" dirty="0"/>
                    </a:p>
                  </a:txBody>
                  <a:tcPr anchor="ctr"/>
                </a:tc>
                <a:extLst>
                  <a:ext uri="{0D108BD9-81ED-4DB2-BD59-A6C34878D82A}">
                    <a16:rowId xmlns:a16="http://schemas.microsoft.com/office/drawing/2014/main" val="2337457612"/>
                  </a:ext>
                </a:extLst>
              </a:tr>
              <a:tr h="266939">
                <a:tc>
                  <a:txBody>
                    <a:bodyPr/>
                    <a:lstStyle/>
                    <a:p>
                      <a:pPr algn="ctr"/>
                      <a:r>
                        <a:rPr kumimoji="1" lang="ja-JP" altLang="en-US" sz="1200" dirty="0" smtClean="0"/>
                        <a:t>６</a:t>
                      </a:r>
                      <a:endParaRPr kumimoji="1" lang="ja-JP" altLang="en-US" sz="1200" dirty="0"/>
                    </a:p>
                  </a:txBody>
                  <a:tcPr anchor="ctr"/>
                </a:tc>
                <a:tc>
                  <a:txBody>
                    <a:bodyPr/>
                    <a:lstStyle/>
                    <a:p>
                      <a:r>
                        <a:rPr kumimoji="1" lang="ja-JP" altLang="en-US" sz="1200" dirty="0" smtClean="0"/>
                        <a:t>ドイツ</a:t>
                      </a:r>
                      <a:endParaRPr kumimoji="1" lang="ja-JP" altLang="en-US" sz="1200" dirty="0"/>
                    </a:p>
                  </a:txBody>
                  <a:tcPr anchor="ctr"/>
                </a:tc>
                <a:tc>
                  <a:txBody>
                    <a:bodyPr/>
                    <a:lstStyle/>
                    <a:p>
                      <a:pPr algn="ctr"/>
                      <a:r>
                        <a:rPr kumimoji="1" lang="en-US" altLang="ja-JP" sz="1200" dirty="0" smtClean="0"/>
                        <a:t>82.2</a:t>
                      </a:r>
                      <a:endParaRPr kumimoji="1" lang="ja-JP" altLang="en-US" sz="1200" dirty="0"/>
                    </a:p>
                  </a:txBody>
                  <a:tcPr anchor="ctr"/>
                </a:tc>
                <a:extLst>
                  <a:ext uri="{0D108BD9-81ED-4DB2-BD59-A6C34878D82A}">
                    <a16:rowId xmlns:a16="http://schemas.microsoft.com/office/drawing/2014/main" val="3417304281"/>
                  </a:ext>
                </a:extLst>
              </a:tr>
              <a:tr h="266939">
                <a:tc>
                  <a:txBody>
                    <a:bodyPr/>
                    <a:lstStyle/>
                    <a:p>
                      <a:pPr algn="ctr"/>
                      <a:r>
                        <a:rPr kumimoji="1" lang="ja-JP" altLang="en-US" sz="1200" dirty="0" smtClean="0"/>
                        <a:t>７</a:t>
                      </a:r>
                      <a:endParaRPr kumimoji="1" lang="ja-JP" altLang="en-US" sz="1200" dirty="0"/>
                    </a:p>
                  </a:txBody>
                  <a:tcPr anchor="ctr"/>
                </a:tc>
                <a:tc>
                  <a:txBody>
                    <a:bodyPr/>
                    <a:lstStyle/>
                    <a:p>
                      <a:r>
                        <a:rPr kumimoji="1" lang="ja-JP" altLang="en-US" sz="1200" dirty="0" smtClean="0"/>
                        <a:t>フランス</a:t>
                      </a:r>
                      <a:endParaRPr kumimoji="1" lang="ja-JP" altLang="en-US" sz="1200" dirty="0"/>
                    </a:p>
                  </a:txBody>
                  <a:tcPr anchor="ctr"/>
                </a:tc>
                <a:tc>
                  <a:txBody>
                    <a:bodyPr/>
                    <a:lstStyle/>
                    <a:p>
                      <a:pPr algn="ctr"/>
                      <a:r>
                        <a:rPr kumimoji="1" lang="en-US" altLang="ja-JP" sz="1200" dirty="0" smtClean="0"/>
                        <a:t>81.2</a:t>
                      </a:r>
                      <a:endParaRPr kumimoji="1" lang="ja-JP" altLang="en-US" sz="1200" dirty="0"/>
                    </a:p>
                  </a:txBody>
                  <a:tcPr anchor="ctr"/>
                </a:tc>
                <a:extLst>
                  <a:ext uri="{0D108BD9-81ED-4DB2-BD59-A6C34878D82A}">
                    <a16:rowId xmlns:a16="http://schemas.microsoft.com/office/drawing/2014/main" val="3741702604"/>
                  </a:ext>
                </a:extLst>
              </a:tr>
              <a:tr h="266939">
                <a:tc>
                  <a:txBody>
                    <a:bodyPr/>
                    <a:lstStyle/>
                    <a:p>
                      <a:pPr algn="ctr"/>
                      <a:r>
                        <a:rPr kumimoji="1" lang="ja-JP" altLang="en-US" sz="1200" dirty="0" smtClean="0"/>
                        <a:t>８</a:t>
                      </a:r>
                      <a:endParaRPr kumimoji="1" lang="ja-JP" altLang="en-US" sz="1200" dirty="0"/>
                    </a:p>
                  </a:txBody>
                  <a:tcPr anchor="ctr"/>
                </a:tc>
                <a:tc>
                  <a:txBody>
                    <a:bodyPr/>
                    <a:lstStyle/>
                    <a:p>
                      <a:r>
                        <a:rPr kumimoji="1" lang="ja-JP" altLang="en-US" sz="1200" dirty="0" smtClean="0"/>
                        <a:t>スイス</a:t>
                      </a:r>
                      <a:endParaRPr kumimoji="1" lang="ja-JP" altLang="en-US" sz="1200" dirty="0"/>
                    </a:p>
                  </a:txBody>
                  <a:tcPr anchor="ctr"/>
                </a:tc>
                <a:tc>
                  <a:txBody>
                    <a:bodyPr/>
                    <a:lstStyle/>
                    <a:p>
                      <a:pPr algn="ctr"/>
                      <a:r>
                        <a:rPr kumimoji="1" lang="en-US" altLang="ja-JP" sz="1200" dirty="0" smtClean="0"/>
                        <a:t>80.8</a:t>
                      </a:r>
                      <a:endParaRPr kumimoji="1" lang="ja-JP" altLang="en-US" sz="1200" dirty="0"/>
                    </a:p>
                  </a:txBody>
                  <a:tcPr anchor="ctr"/>
                </a:tc>
                <a:extLst>
                  <a:ext uri="{0D108BD9-81ED-4DB2-BD59-A6C34878D82A}">
                    <a16:rowId xmlns:a16="http://schemas.microsoft.com/office/drawing/2014/main" val="4026439131"/>
                  </a:ext>
                </a:extLst>
              </a:tr>
              <a:tr h="266939">
                <a:tc>
                  <a:txBody>
                    <a:bodyPr/>
                    <a:lstStyle/>
                    <a:p>
                      <a:pPr algn="ctr"/>
                      <a:r>
                        <a:rPr kumimoji="1" lang="ja-JP" altLang="en-US" sz="1200" dirty="0" smtClean="0"/>
                        <a:t>９</a:t>
                      </a:r>
                      <a:endParaRPr kumimoji="1" lang="ja-JP" altLang="en-US" sz="1200" dirty="0"/>
                    </a:p>
                  </a:txBody>
                  <a:tcPr anchor="ctr"/>
                </a:tc>
                <a:tc>
                  <a:txBody>
                    <a:bodyPr/>
                    <a:lstStyle/>
                    <a:p>
                      <a:r>
                        <a:rPr kumimoji="1" lang="ja-JP" altLang="en-US" sz="1200" dirty="0" smtClean="0"/>
                        <a:t>アイルランド</a:t>
                      </a:r>
                      <a:endParaRPr kumimoji="1" lang="ja-JP" altLang="en-US" sz="1200" dirty="0"/>
                    </a:p>
                  </a:txBody>
                  <a:tcPr anchor="ctr"/>
                </a:tc>
                <a:tc>
                  <a:txBody>
                    <a:bodyPr/>
                    <a:lstStyle/>
                    <a:p>
                      <a:pPr algn="ctr"/>
                      <a:r>
                        <a:rPr kumimoji="1" lang="en-US" altLang="ja-JP" sz="1200" dirty="0" smtClean="0"/>
                        <a:t>80.7</a:t>
                      </a:r>
                      <a:endParaRPr kumimoji="1" lang="ja-JP" altLang="en-US" sz="1200" dirty="0"/>
                    </a:p>
                  </a:txBody>
                  <a:tcPr anchor="ctr"/>
                </a:tc>
                <a:extLst>
                  <a:ext uri="{0D108BD9-81ED-4DB2-BD59-A6C34878D82A}">
                    <a16:rowId xmlns:a16="http://schemas.microsoft.com/office/drawing/2014/main" val="4079222872"/>
                  </a:ext>
                </a:extLst>
              </a:tr>
              <a:tr h="266939">
                <a:tc>
                  <a:txBody>
                    <a:bodyPr/>
                    <a:lstStyle/>
                    <a:p>
                      <a:pPr algn="ctr"/>
                      <a:r>
                        <a:rPr kumimoji="1" lang="en-US" altLang="ja-JP" sz="1200" dirty="0" smtClean="0"/>
                        <a:t>10</a:t>
                      </a:r>
                      <a:endParaRPr kumimoji="1" lang="ja-JP" altLang="en-US" sz="1200" dirty="0"/>
                    </a:p>
                  </a:txBody>
                  <a:tcPr anchor="ctr"/>
                </a:tc>
                <a:tc>
                  <a:txBody>
                    <a:bodyPr/>
                    <a:lstStyle/>
                    <a:p>
                      <a:r>
                        <a:rPr kumimoji="1" lang="ja-JP" altLang="en-US" sz="1200" dirty="0" smtClean="0"/>
                        <a:t>エストニア</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1623698966"/>
                  </a:ext>
                </a:extLst>
              </a:tr>
              <a:tr h="266939">
                <a:tc>
                  <a:txBody>
                    <a:bodyPr/>
                    <a:lstStyle/>
                    <a:p>
                      <a:pPr algn="ctr"/>
                      <a:r>
                        <a:rPr kumimoji="1" lang="en-US" altLang="ja-JP" sz="1200" dirty="0" smtClean="0"/>
                        <a:t>11</a:t>
                      </a:r>
                      <a:endParaRPr kumimoji="1" lang="ja-JP" altLang="en-US" sz="1200" dirty="0"/>
                    </a:p>
                  </a:txBody>
                  <a:tcPr anchor="ctr"/>
                </a:tc>
                <a:tc>
                  <a:txBody>
                    <a:bodyPr/>
                    <a:lstStyle/>
                    <a:p>
                      <a:r>
                        <a:rPr kumimoji="1" lang="ja-JP" altLang="en-US" sz="1200" dirty="0" smtClean="0"/>
                        <a:t>イギリス</a:t>
                      </a:r>
                      <a:endParaRPr kumimoji="1" lang="ja-JP" altLang="en-US" sz="1200" dirty="0"/>
                    </a:p>
                  </a:txBody>
                  <a:tcPr anchor="ctr"/>
                </a:tc>
                <a:tc>
                  <a:txBody>
                    <a:bodyPr/>
                    <a:lstStyle/>
                    <a:p>
                      <a:pPr algn="ctr"/>
                      <a:r>
                        <a:rPr kumimoji="1" lang="en-US" altLang="ja-JP" sz="1200" dirty="0" smtClean="0"/>
                        <a:t>80.6</a:t>
                      </a:r>
                      <a:endParaRPr kumimoji="1" lang="ja-JP" altLang="en-US" sz="1200" dirty="0"/>
                    </a:p>
                  </a:txBody>
                  <a:tcPr anchor="ctr"/>
                </a:tc>
                <a:extLst>
                  <a:ext uri="{0D108BD9-81ED-4DB2-BD59-A6C34878D82A}">
                    <a16:rowId xmlns:a16="http://schemas.microsoft.com/office/drawing/2014/main" val="2252392675"/>
                  </a:ext>
                </a:extLst>
              </a:tr>
              <a:tr h="266939">
                <a:tc>
                  <a:txBody>
                    <a:bodyPr/>
                    <a:lstStyle/>
                    <a:p>
                      <a:pPr algn="ctr"/>
                      <a:r>
                        <a:rPr kumimoji="1" lang="en-US" altLang="ja-JP" sz="1200" dirty="0" smtClean="0"/>
                        <a:t>12</a:t>
                      </a:r>
                      <a:endParaRPr kumimoji="1" lang="ja-JP" altLang="en-US" sz="1200" dirty="0"/>
                    </a:p>
                  </a:txBody>
                  <a:tcPr anchor="ctr"/>
                </a:tc>
                <a:tc>
                  <a:txBody>
                    <a:bodyPr/>
                    <a:lstStyle/>
                    <a:p>
                      <a:r>
                        <a:rPr kumimoji="1" lang="ja-JP" altLang="en-US" sz="1200" dirty="0" smtClean="0"/>
                        <a:t>ポーランド</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299853181"/>
                  </a:ext>
                </a:extLst>
              </a:tr>
              <a:tr h="266939">
                <a:tc>
                  <a:txBody>
                    <a:bodyPr/>
                    <a:lstStyle/>
                    <a:p>
                      <a:pPr algn="ctr"/>
                      <a:r>
                        <a:rPr kumimoji="1" lang="en-US" altLang="ja-JP" sz="1200" dirty="0" smtClean="0"/>
                        <a:t>13</a:t>
                      </a:r>
                      <a:endParaRPr kumimoji="1" lang="ja-JP" altLang="en-US" sz="1200" dirty="0"/>
                    </a:p>
                  </a:txBody>
                  <a:tcPr anchor="ctr"/>
                </a:tc>
                <a:tc>
                  <a:txBody>
                    <a:bodyPr/>
                    <a:lstStyle/>
                    <a:p>
                      <a:r>
                        <a:rPr kumimoji="1" lang="ja-JP" altLang="en-US" sz="1200" dirty="0" smtClean="0"/>
                        <a:t>チェコ</a:t>
                      </a:r>
                      <a:endParaRPr kumimoji="1" lang="ja-JP" altLang="en-US" sz="1200" dirty="0"/>
                    </a:p>
                  </a:txBody>
                  <a:tcPr anchor="ctr"/>
                </a:tc>
                <a:tc>
                  <a:txBody>
                    <a:bodyPr/>
                    <a:lstStyle/>
                    <a:p>
                      <a:pPr algn="ctr"/>
                      <a:r>
                        <a:rPr kumimoji="1" lang="en-US" altLang="ja-JP" sz="1200" dirty="0" smtClean="0"/>
                        <a:t>80.5</a:t>
                      </a:r>
                      <a:endParaRPr kumimoji="1" lang="ja-JP" altLang="en-US" sz="1200" dirty="0"/>
                    </a:p>
                  </a:txBody>
                  <a:tcPr anchor="ctr"/>
                </a:tc>
                <a:extLst>
                  <a:ext uri="{0D108BD9-81ED-4DB2-BD59-A6C34878D82A}">
                    <a16:rowId xmlns:a16="http://schemas.microsoft.com/office/drawing/2014/main" val="2446057372"/>
                  </a:ext>
                </a:extLst>
              </a:tr>
              <a:tr h="266939">
                <a:tc>
                  <a:txBody>
                    <a:bodyPr/>
                    <a:lstStyle/>
                    <a:p>
                      <a:pPr algn="ctr"/>
                      <a:r>
                        <a:rPr kumimoji="1" lang="en-US" altLang="ja-JP" sz="1200" dirty="0" smtClean="0"/>
                        <a:t>14</a:t>
                      </a:r>
                      <a:endParaRPr kumimoji="1" lang="ja-JP" altLang="en-US" sz="1200" dirty="0"/>
                    </a:p>
                  </a:txBody>
                  <a:tcPr anchor="ctr"/>
                </a:tc>
                <a:tc>
                  <a:txBody>
                    <a:bodyPr/>
                    <a:lstStyle/>
                    <a:p>
                      <a:r>
                        <a:rPr kumimoji="1" lang="ja-JP" altLang="en-US" sz="1200" dirty="0" smtClean="0"/>
                        <a:t>ラトビア</a:t>
                      </a:r>
                      <a:endParaRPr kumimoji="1" lang="ja-JP" altLang="en-US" sz="1200" dirty="0"/>
                    </a:p>
                  </a:txBody>
                  <a:tcPr anchor="ctr"/>
                </a:tc>
                <a:tc>
                  <a:txBody>
                    <a:bodyPr/>
                    <a:lstStyle/>
                    <a:p>
                      <a:pPr algn="ctr"/>
                      <a:r>
                        <a:rPr kumimoji="1" lang="en-US" altLang="ja-JP" sz="1200" dirty="0" smtClean="0"/>
                        <a:t>80.3</a:t>
                      </a:r>
                      <a:endParaRPr kumimoji="1" lang="ja-JP" altLang="en-US" sz="1200" dirty="0"/>
                    </a:p>
                  </a:txBody>
                  <a:tcPr anchor="ctr"/>
                </a:tc>
                <a:extLst>
                  <a:ext uri="{0D108BD9-81ED-4DB2-BD59-A6C34878D82A}">
                    <a16:rowId xmlns:a16="http://schemas.microsoft.com/office/drawing/2014/main" val="2947056269"/>
                  </a:ext>
                </a:extLst>
              </a:tr>
              <a:tr h="266939">
                <a:tc>
                  <a:txBody>
                    <a:bodyPr/>
                    <a:lstStyle/>
                    <a:p>
                      <a:pPr algn="ctr"/>
                      <a:r>
                        <a:rPr kumimoji="1" lang="en-US" altLang="ja-JP" sz="1200" dirty="0" smtClean="0"/>
                        <a:t>15</a:t>
                      </a:r>
                      <a:endParaRPr kumimoji="1" lang="ja-JP" altLang="en-US" sz="1200" dirty="0"/>
                    </a:p>
                  </a:txBody>
                  <a:tcPr anchor="ctr"/>
                </a:tc>
                <a:tc>
                  <a:txBody>
                    <a:bodyPr/>
                    <a:lstStyle/>
                    <a:p>
                      <a:r>
                        <a:rPr kumimoji="1" lang="ja-JP" altLang="en-US" sz="1200" dirty="0" smtClean="0"/>
                        <a:t>スロバキア</a:t>
                      </a:r>
                      <a:endParaRPr kumimoji="1" lang="ja-JP" altLang="en-US" sz="1200" dirty="0"/>
                    </a:p>
                  </a:txBody>
                  <a:tcPr anchor="ctr"/>
                </a:tc>
                <a:tc>
                  <a:txBody>
                    <a:bodyPr/>
                    <a:lstStyle/>
                    <a:p>
                      <a:pPr algn="ctr"/>
                      <a:r>
                        <a:rPr kumimoji="1" lang="en-US" altLang="ja-JP" sz="1200" dirty="0" smtClean="0"/>
                        <a:t>80.0</a:t>
                      </a:r>
                      <a:endParaRPr kumimoji="1" lang="ja-JP" altLang="en-US" sz="1200" dirty="0"/>
                    </a:p>
                  </a:txBody>
                  <a:tcPr anchor="ctr"/>
                </a:tc>
                <a:extLst>
                  <a:ext uri="{0D108BD9-81ED-4DB2-BD59-A6C34878D82A}">
                    <a16:rowId xmlns:a16="http://schemas.microsoft.com/office/drawing/2014/main" val="3158205728"/>
                  </a:ext>
                </a:extLst>
              </a:tr>
              <a:tr h="266939">
                <a:tc>
                  <a:txBody>
                    <a:bodyPr/>
                    <a:lstStyle/>
                    <a:p>
                      <a:pPr algn="ctr"/>
                      <a:r>
                        <a:rPr kumimoji="1" lang="en-US" altLang="ja-JP" sz="1200" dirty="0" smtClean="0"/>
                        <a:t>16</a:t>
                      </a:r>
                      <a:endParaRPr kumimoji="1" lang="ja-JP" altLang="en-US" sz="1200" dirty="0"/>
                    </a:p>
                  </a:txBody>
                  <a:tcPr anchor="ctr"/>
                </a:tc>
                <a:tc>
                  <a:txBody>
                    <a:bodyPr/>
                    <a:lstStyle/>
                    <a:p>
                      <a:r>
                        <a:rPr kumimoji="1" lang="ja-JP" altLang="en-US" sz="1200" dirty="0" smtClean="0"/>
                        <a:t>スペイン</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3724559404"/>
                  </a:ext>
                </a:extLst>
              </a:tr>
              <a:tr h="266939">
                <a:tc>
                  <a:txBody>
                    <a:bodyPr/>
                    <a:lstStyle/>
                    <a:p>
                      <a:pPr algn="ctr"/>
                      <a:r>
                        <a:rPr kumimoji="1" lang="en-US" altLang="ja-JP" sz="1200" dirty="0" smtClean="0"/>
                        <a:t>17</a:t>
                      </a:r>
                      <a:endParaRPr kumimoji="1" lang="ja-JP" altLang="en-US" sz="1200" dirty="0"/>
                    </a:p>
                  </a:txBody>
                  <a:tcPr anchor="ctr"/>
                </a:tc>
                <a:tc>
                  <a:txBody>
                    <a:bodyPr/>
                    <a:lstStyle/>
                    <a:p>
                      <a:r>
                        <a:rPr kumimoji="1" lang="ja-JP" altLang="en-US" sz="1200" dirty="0" smtClean="0"/>
                        <a:t>オランダ</a:t>
                      </a:r>
                      <a:endParaRPr kumimoji="1" lang="ja-JP" altLang="en-US" sz="1200" dirty="0"/>
                    </a:p>
                  </a:txBody>
                  <a:tcPr anchor="ctr"/>
                </a:tc>
                <a:tc>
                  <a:txBody>
                    <a:bodyPr/>
                    <a:lstStyle/>
                    <a:p>
                      <a:pPr algn="ctr"/>
                      <a:r>
                        <a:rPr kumimoji="1" lang="en-US" altLang="ja-JP" sz="1200" dirty="0" smtClean="0"/>
                        <a:t>79.9</a:t>
                      </a:r>
                      <a:endParaRPr kumimoji="1" lang="ja-JP" altLang="en-US" sz="1200" dirty="0"/>
                    </a:p>
                  </a:txBody>
                  <a:tcPr anchor="ctr"/>
                </a:tc>
                <a:extLst>
                  <a:ext uri="{0D108BD9-81ED-4DB2-BD59-A6C34878D82A}">
                    <a16:rowId xmlns:a16="http://schemas.microsoft.com/office/drawing/2014/main" val="2671240283"/>
                  </a:ext>
                </a:extLst>
              </a:tr>
              <a:tr h="266939">
                <a:tc>
                  <a:txBody>
                    <a:bodyPr/>
                    <a:lstStyle/>
                    <a:p>
                      <a:pPr algn="ctr"/>
                      <a:r>
                        <a:rPr kumimoji="1" lang="en-US" altLang="ja-JP" sz="1200" dirty="0" smtClean="0"/>
                        <a:t>18</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r>
                        <a:rPr kumimoji="1" lang="ja-JP" altLang="en-US" sz="1200" dirty="0" smtClean="0"/>
                        <a:t>ベルギー</a:t>
                      </a:r>
                      <a:endParaRPr kumimoji="1" lang="ja-JP" altLang="en-US" sz="12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200" dirty="0" smtClean="0"/>
                        <a:t>79.7</a:t>
                      </a:r>
                      <a:endParaRPr kumimoji="1" lang="ja-JP" altLang="en-US" sz="1200" dirty="0"/>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9516240"/>
                  </a:ext>
                </a:extLst>
              </a:tr>
              <a:tr h="266939">
                <a:tc>
                  <a:txBody>
                    <a:bodyPr/>
                    <a:lstStyle/>
                    <a:p>
                      <a:pPr algn="ctr"/>
                      <a:r>
                        <a:rPr kumimoji="1" lang="en-US" altLang="ja-JP" sz="1200" b="1" dirty="0" smtClean="0">
                          <a:solidFill>
                            <a:srgbClr val="FF0000"/>
                          </a:solidFill>
                        </a:rPr>
                        <a:t>19</a:t>
                      </a:r>
                      <a:endParaRPr kumimoji="1" lang="ja-JP" altLang="en-US" sz="1200" b="1" dirty="0">
                        <a:solidFill>
                          <a:srgbClr val="FF0000"/>
                        </a:solidFill>
                      </a:endParaRP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200" b="1" dirty="0" smtClean="0">
                          <a:solidFill>
                            <a:srgbClr val="FF0000"/>
                          </a:solidFill>
                        </a:rPr>
                        <a:t>日本</a:t>
                      </a:r>
                      <a:endParaRPr kumimoji="1" lang="ja-JP" altLang="en-US" sz="1200" b="1" dirty="0">
                        <a:solidFill>
                          <a:srgbClr val="FF0000"/>
                        </a:solidFill>
                      </a:endParaRPr>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en-US" altLang="ja-JP" sz="1200" b="1" dirty="0" smtClean="0">
                          <a:solidFill>
                            <a:srgbClr val="FF0000"/>
                          </a:solidFill>
                        </a:rPr>
                        <a:t>79.6</a:t>
                      </a:r>
                      <a:endParaRPr kumimoji="1" lang="ja-JP" altLang="en-US" sz="1200" b="1" dirty="0">
                        <a:solidFill>
                          <a:srgbClr val="FF00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52272"/>
                  </a:ext>
                </a:extLst>
              </a:tr>
              <a:tr h="266939">
                <a:tc>
                  <a:txBody>
                    <a:bodyPr/>
                    <a:lstStyle/>
                    <a:p>
                      <a:pPr algn="ctr"/>
                      <a:r>
                        <a:rPr kumimoji="1" lang="en-US" altLang="ja-JP" sz="1200" dirty="0" smtClean="0"/>
                        <a:t>20</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r>
                        <a:rPr kumimoji="1" lang="ja-JP" altLang="en-US" sz="1200" dirty="0" smtClean="0"/>
                        <a:t>ポルトガル</a:t>
                      </a:r>
                      <a:endParaRPr kumimoji="1" lang="ja-JP" altLang="en-US" sz="12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200" dirty="0" smtClean="0"/>
                        <a:t>79.2</a:t>
                      </a:r>
                      <a:endParaRPr kumimoji="1" lang="ja-JP" altLang="en-US" sz="1200" dirty="0"/>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19424393"/>
                  </a:ext>
                </a:extLst>
              </a:tr>
            </a:tbl>
          </a:graphicData>
        </a:graphic>
      </p:graphicFrame>
      <p:sp>
        <p:nvSpPr>
          <p:cNvPr id="19" name="二等辺三角形 18"/>
          <p:cNvSpPr/>
          <p:nvPr/>
        </p:nvSpPr>
        <p:spPr>
          <a:xfrm rot="5400000">
            <a:off x="6779246" y="3509614"/>
            <a:ext cx="1521062" cy="17988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7658746" y="610982"/>
            <a:ext cx="1082348" cy="307777"/>
          </a:xfrm>
          <a:prstGeom prst="rect">
            <a:avLst/>
          </a:prstGeom>
          <a:noFill/>
        </p:spPr>
        <p:txBody>
          <a:bodyPr wrap="none" rtlCol="0">
            <a:spAutoFit/>
          </a:bodyPr>
          <a:lstStyle/>
          <a:p>
            <a:r>
              <a:rPr kumimoji="1" lang="ja-JP" altLang="en-US" sz="1400" dirty="0" smtClean="0"/>
              <a:t>２０２２年</a:t>
            </a:r>
            <a:endParaRPr kumimoji="1" lang="ja-JP" altLang="en-US" sz="1400" dirty="0"/>
          </a:p>
        </p:txBody>
      </p:sp>
      <p:sp>
        <p:nvSpPr>
          <p:cNvPr id="21" name="スライド番号プレースホルダー 1"/>
          <p:cNvSpPr txBox="1">
            <a:spLocks/>
          </p:cNvSpPr>
          <p:nvPr/>
        </p:nvSpPr>
        <p:spPr>
          <a:xfrm>
            <a:off x="7085495" y="6541088"/>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Tree>
    <p:extLst>
      <p:ext uri="{BB962C8B-B14F-4D97-AF65-F5344CB8AC3E}">
        <p14:creationId xmlns:p14="http://schemas.microsoft.com/office/powerpoint/2010/main" val="4181012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正方形/長方形 2"/>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日本の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658399" y="6581001"/>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795337" y="744402"/>
            <a:ext cx="3933825" cy="5676900"/>
          </a:xfrm>
          <a:prstGeom prst="rect">
            <a:avLst/>
          </a:prstGeom>
        </p:spPr>
      </p:pic>
      <p:pic>
        <p:nvPicPr>
          <p:cNvPr id="6" name="図 5"/>
          <p:cNvPicPr>
            <a:picLocks noChangeAspect="1"/>
          </p:cNvPicPr>
          <p:nvPr/>
        </p:nvPicPr>
        <p:blipFill>
          <a:blip r:embed="rId4"/>
          <a:stretch>
            <a:fillRect/>
          </a:stretch>
        </p:blipFill>
        <p:spPr>
          <a:xfrm>
            <a:off x="4949232" y="744402"/>
            <a:ext cx="3981450" cy="5676900"/>
          </a:xfrm>
          <a:prstGeom prst="rect">
            <a:avLst/>
          </a:prstGeom>
        </p:spPr>
      </p:pic>
      <p:sp>
        <p:nvSpPr>
          <p:cNvPr id="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Tree>
    <p:extLst>
      <p:ext uri="{BB962C8B-B14F-4D97-AF65-F5344CB8AC3E}">
        <p14:creationId xmlns:p14="http://schemas.microsoft.com/office/powerpoint/2010/main" val="661762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317129" y="1257300"/>
            <a:ext cx="3197716" cy="4776437"/>
          </a:xfrm>
          <a:prstGeom prst="rect">
            <a:avLst/>
          </a:prstGeom>
        </p:spPr>
      </p:pic>
      <p:pic>
        <p:nvPicPr>
          <p:cNvPr id="5" name="図 4"/>
          <p:cNvPicPr>
            <a:picLocks noChangeAspect="1"/>
          </p:cNvPicPr>
          <p:nvPr/>
        </p:nvPicPr>
        <p:blipFill>
          <a:blip r:embed="rId4"/>
          <a:stretch>
            <a:fillRect/>
          </a:stretch>
        </p:blipFill>
        <p:spPr>
          <a:xfrm>
            <a:off x="6628664" y="1270468"/>
            <a:ext cx="3197715" cy="4768382"/>
          </a:xfrm>
          <a:prstGeom prst="rect">
            <a:avLst/>
          </a:prstGeom>
        </p:spPr>
      </p:pic>
      <p:pic>
        <p:nvPicPr>
          <p:cNvPr id="7" name="図 6"/>
          <p:cNvPicPr>
            <a:picLocks noChangeAspect="1"/>
          </p:cNvPicPr>
          <p:nvPr/>
        </p:nvPicPr>
        <p:blipFill>
          <a:blip r:embed="rId5"/>
          <a:stretch>
            <a:fillRect/>
          </a:stretch>
        </p:blipFill>
        <p:spPr>
          <a:xfrm>
            <a:off x="57150" y="1232368"/>
            <a:ext cx="3195030" cy="4857750"/>
          </a:xfrm>
          <a:prstGeom prst="rect">
            <a:avLst/>
          </a:prstGeom>
        </p:spPr>
      </p:pic>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参考</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上位国の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スコア</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sp>
        <p:nvSpPr>
          <p:cNvPr id="9" name="正方形/長方形 8"/>
          <p:cNvSpPr/>
          <p:nvPr/>
        </p:nvSpPr>
        <p:spPr>
          <a:xfrm>
            <a:off x="57150" y="6217854"/>
            <a:ext cx="6572250" cy="276999"/>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SUSTAINABLE</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DEVELOPMENT REPORT 2022</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5883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に取組む際のポイント</a:t>
            </a:r>
            <a:endParaRPr kumimoji="1" lang="en-US" altLang="ja-JP"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15</a:t>
            </a:fld>
            <a:endParaRPr kumimoji="1" lang="ja-JP" altLang="en-US" sz="1200"/>
          </a:p>
        </p:txBody>
      </p:sp>
    </p:spTree>
    <p:extLst>
      <p:ext uri="{BB962C8B-B14F-4D97-AF65-F5344CB8AC3E}">
        <p14:creationId xmlns:p14="http://schemas.microsoft.com/office/powerpoint/2010/main" val="4266194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①</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smtClean="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国連</a:t>
            </a:r>
            <a:r>
              <a:rPr kumimoji="1" lang="ja-JP" altLang="en-US" sz="2000" b="1" dirty="0">
                <a:latin typeface="Meiryo UI" panose="020B0604030504040204" pitchFamily="50" charset="-128"/>
                <a:ea typeface="Meiryo UI" panose="020B0604030504040204" pitchFamily="50" charset="-128"/>
              </a:rPr>
              <a:t>の全加盟国で合意。「誰も否定できない」明確な価値とゴールの</a:t>
            </a:r>
            <a:r>
              <a:rPr kumimoji="1" lang="ja-JP" altLang="en-US" sz="2000" b="1" dirty="0" smtClean="0">
                <a:latin typeface="Meiryo UI" panose="020B0604030504040204" pitchFamily="50" charset="-128"/>
                <a:ea typeface="Meiryo UI" panose="020B0604030504040204" pitchFamily="50" charset="-128"/>
              </a:rPr>
              <a:t>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Tree>
    <p:extLst>
      <p:ext uri="{BB962C8B-B14F-4D97-AF65-F5344CB8AC3E}">
        <p14:creationId xmlns:p14="http://schemas.microsoft.com/office/powerpoint/2010/main" val="743626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②経済、社会、環境の統合による課題解決と新しい価値の創造</a:t>
            </a:r>
            <a:endParaRPr kumimoji="1" lang="en-US" altLang="ja-JP" sz="2000" b="1"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社会</a:t>
            </a:r>
            <a:r>
              <a:rPr kumimoji="1" lang="ja-JP" altLang="en-US" b="1" dirty="0">
                <a:latin typeface="Meiryo UI" panose="020B0604030504040204" pitchFamily="50" charset="-128"/>
                <a:ea typeface="Meiryo UI" panose="020B0604030504040204" pitchFamily="50" charset="-128"/>
              </a:rPr>
              <a:t>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これ</a:t>
            </a:r>
            <a:r>
              <a:rPr kumimoji="1" lang="ja-JP" altLang="en-US" dirty="0">
                <a:latin typeface="Meiryo UI" panose="020B0604030504040204" pitchFamily="50" charset="-128"/>
                <a:ea typeface="Meiryo UI" panose="020B0604030504040204" pitchFamily="50" charset="-128"/>
              </a:rPr>
              <a:t>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経済的</a:t>
            </a:r>
            <a:r>
              <a:rPr kumimoji="1" lang="ja-JP" altLang="en-US" b="1" dirty="0">
                <a:latin typeface="Meiryo UI" panose="020B0604030504040204" pitchFamily="50" charset="-128"/>
                <a:ea typeface="Meiryo UI" panose="020B0604030504040204" pitchFamily="50" charset="-128"/>
              </a:rPr>
              <a:t>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Tree>
    <p:extLst>
      <p:ext uri="{BB962C8B-B14F-4D97-AF65-F5344CB8AC3E}">
        <p14:creationId xmlns:p14="http://schemas.microsoft.com/office/powerpoint/2010/main" val="399183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③誰一人取り残さない</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a:t>
            </a:r>
            <a:r>
              <a:rPr lang="ja-JP" altLang="ja-JP" dirty="0" smtClean="0">
                <a:latin typeface="Meiryo UI" panose="020B0604030504040204" pitchFamily="50" charset="-128"/>
                <a:ea typeface="Meiryo UI" panose="020B0604030504040204" pitchFamily="50" charset="-128"/>
              </a:rPr>
              <a:t>を含め</a:t>
            </a:r>
            <a:r>
              <a:rPr lang="ja-JP" altLang="en-US" dirty="0" smtClean="0">
                <a:latin typeface="Meiryo UI" panose="020B0604030504040204" pitchFamily="50" charset="-128"/>
                <a:ea typeface="Meiryo UI" panose="020B0604030504040204" pitchFamily="50" charset="-128"/>
              </a:rPr>
              <a:t>、あらゆる人を</a:t>
            </a:r>
            <a:r>
              <a:rPr lang="ja-JP" altLang="ja-JP" dirty="0" smtClean="0">
                <a:latin typeface="Meiryo UI" panose="020B0604030504040204" pitchFamily="50" charset="-128"/>
                <a:ea typeface="Meiryo UI" panose="020B0604030504040204" pitchFamily="50" charset="-128"/>
              </a:rPr>
              <a:t>、</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野心的</a:t>
            </a:r>
            <a:r>
              <a:rPr kumimoji="1" lang="ja-JP" altLang="en-US" b="1" dirty="0">
                <a:latin typeface="Meiryo UI" panose="020B0604030504040204" pitchFamily="50" charset="-128"/>
                <a:ea typeface="Meiryo UI" panose="020B0604030504040204" pitchFamily="50" charset="-128"/>
              </a:rPr>
              <a:t>（背伸び）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全て</a:t>
            </a:r>
            <a:r>
              <a:rPr kumimoji="1" lang="ja-JP" altLang="en-US" dirty="0">
                <a:latin typeface="Meiryo UI" panose="020B0604030504040204" pitchFamily="50" charset="-128"/>
                <a:ea typeface="Meiryo UI" panose="020B0604030504040204" pitchFamily="50" charset="-128"/>
              </a:rPr>
              <a:t>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支えあい</a:t>
            </a:r>
            <a:r>
              <a:rPr kumimoji="1" lang="ja-JP" altLang="en-US" b="1" dirty="0">
                <a:latin typeface="Meiryo UI" panose="020B0604030504040204" pitchFamily="50" charset="-128"/>
                <a:ea typeface="Meiryo UI" panose="020B0604030504040204" pitchFamily="50" charset="-128"/>
              </a:rPr>
              <a:t>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smtClean="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Tree>
    <p:extLst>
      <p:ext uri="{BB962C8B-B14F-4D97-AF65-F5344CB8AC3E}">
        <p14:creationId xmlns:p14="http://schemas.microsoft.com/office/powerpoint/2010/main" val="323685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本日の内容</a:t>
            </a:r>
            <a:endParaRPr kumimoji="1" lang="en-US" altLang="ja-JP" sz="32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i="1" dirty="0" smtClean="0">
                <a:latin typeface="Meiryo UI" panose="020B0604030504040204" pitchFamily="50" charset="-128"/>
                <a:ea typeface="Meiryo UI" panose="020B0604030504040204" pitchFamily="50" charset="-128"/>
              </a:rPr>
              <a:t>① </a:t>
            </a:r>
            <a:r>
              <a:rPr kumimoji="1" lang="en-US" altLang="ja-JP" sz="3200" b="1" dirty="0" smtClean="0">
                <a:latin typeface="Meiryo UI" panose="020B0604030504040204" pitchFamily="50" charset="-128"/>
                <a:ea typeface="Meiryo UI" panose="020B0604030504040204" pitchFamily="50" charset="-128"/>
              </a:rPr>
              <a:t>SDGs</a:t>
            </a:r>
            <a:r>
              <a:rPr kumimoji="1" lang="ja-JP" altLang="en-US" sz="3200" b="1" i="1" dirty="0" smtClean="0">
                <a:latin typeface="Meiryo UI" panose="020B0604030504040204" pitchFamily="50" charset="-128"/>
                <a:ea typeface="Meiryo UI" panose="020B0604030504040204" pitchFamily="50" charset="-128"/>
              </a:rPr>
              <a:t>とは</a:t>
            </a:r>
            <a:r>
              <a:rPr kumimoji="1" lang="en-US" altLang="ja-JP" sz="3200" b="1" dirty="0">
                <a:latin typeface="Meiryo UI" panose="020B0604030504040204" pitchFamily="50" charset="-128"/>
                <a:ea typeface="Meiryo UI" panose="020B0604030504040204" pitchFamily="50" charset="-128"/>
              </a:rPr>
              <a:t>	</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② 大阪</a:t>
            </a:r>
            <a:r>
              <a:rPr kumimoji="1" lang="ja-JP" altLang="en-US" sz="3200" b="1" dirty="0">
                <a:latin typeface="Meiryo UI" panose="020B0604030504040204" pitchFamily="50" charset="-128"/>
                <a:ea typeface="Meiryo UI" panose="020B0604030504040204" pitchFamily="50" charset="-128"/>
              </a:rPr>
              <a:t>と</a:t>
            </a:r>
            <a:r>
              <a:rPr kumimoji="1" lang="en-US" altLang="ja-JP" sz="3200" b="1" dirty="0">
                <a:latin typeface="Meiryo UI" panose="020B0604030504040204" pitchFamily="50" charset="-128"/>
                <a:ea typeface="Meiryo UI" panose="020B0604030504040204" pitchFamily="50" charset="-128"/>
              </a:rPr>
              <a:t>SDGs</a:t>
            </a:r>
            <a:endParaRPr kumimoji="1" lang="en-US" altLang="ja-JP" sz="32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200" b="1" dirty="0" smtClean="0">
                <a:latin typeface="Meiryo UI" panose="020B0604030504040204" pitchFamily="50" charset="-128"/>
                <a:ea typeface="Meiryo UI" panose="020B0604030504040204" pitchFamily="50" charset="-128"/>
              </a:rPr>
              <a:t>③ </a:t>
            </a:r>
            <a:r>
              <a:rPr lang="ja-JP" altLang="en-US" sz="3200" b="1" dirty="0" smtClean="0">
                <a:latin typeface="メイリオ" panose="020B0604030504040204" pitchFamily="50" charset="-128"/>
                <a:ea typeface="メイリオ" panose="020B0604030504040204" pitchFamily="50" charset="-128"/>
              </a:rPr>
              <a:t>みんな</a:t>
            </a:r>
            <a:r>
              <a:rPr lang="ja-JP" altLang="en-US" sz="3200" b="1" dirty="0">
                <a:latin typeface="メイリオ" panose="020B0604030504040204" pitchFamily="50" charset="-128"/>
                <a:ea typeface="メイリオ" panose="020B0604030504040204" pitchFamily="50" charset="-128"/>
              </a:rPr>
              <a:t>で取組もう</a:t>
            </a:r>
            <a:r>
              <a:rPr lang="en-US" altLang="ja-JP" sz="3200" b="1" dirty="0" smtClean="0">
                <a:latin typeface="メイリオ" panose="020B0604030504040204" pitchFamily="50" charset="-128"/>
                <a:ea typeface="メイリオ" panose="020B0604030504040204" pitchFamily="50" charset="-128"/>
              </a:rPr>
              <a:t>SDGs</a:t>
            </a:r>
            <a:r>
              <a:rPr kumimoji="1" lang="en-US" altLang="ja-JP" sz="3200" b="1" dirty="0">
                <a:latin typeface="Meiryo UI" panose="020B0604030504040204" pitchFamily="50" charset="-128"/>
                <a:ea typeface="Meiryo UI" panose="020B0604030504040204" pitchFamily="50" charset="-128"/>
              </a:rPr>
              <a:t>		</a:t>
            </a:r>
            <a:r>
              <a:rPr kumimoji="1" lang="ja-JP" altLang="en-US" sz="32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108417658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④横串の視点</a:t>
            </a:r>
            <a:endParaRPr kumimoji="1" lang="en-US" altLang="ja-JP" sz="2000" b="1" dirty="0" smtClean="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同時解決</a:t>
            </a:r>
            <a:r>
              <a:rPr kumimoji="1" lang="ja-JP" altLang="en-US" dirty="0" smtClean="0">
                <a:latin typeface="Meiryo UI" panose="020B0604030504040204" pitchFamily="50" charset="-128"/>
                <a:ea typeface="Meiryo UI" panose="020B0604030504040204" pitchFamily="50" charset="-128"/>
              </a:rPr>
              <a:t>（ある</a:t>
            </a:r>
            <a:r>
              <a:rPr kumimoji="1" lang="ja-JP" altLang="en-US" dirty="0">
                <a:latin typeface="Meiryo UI" panose="020B0604030504040204" pitchFamily="50" charset="-128"/>
                <a:ea typeface="Meiryo UI" panose="020B0604030504040204" pitchFamily="50" charset="-128"/>
              </a:rPr>
              <a:t>ゴールの解決のための取組みを、別のゴールの課題解決に</a:t>
            </a:r>
            <a:r>
              <a:rPr kumimoji="1" lang="ja-JP" altLang="en-US" dirty="0" smtClean="0">
                <a:latin typeface="Meiryo UI" panose="020B0604030504040204" pitchFamily="50" charset="-128"/>
                <a:ea typeface="Meiryo UI" panose="020B0604030504040204" pitchFamily="50" charset="-128"/>
              </a:rPr>
              <a:t>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インパクト</a:t>
            </a:r>
            <a:r>
              <a:rPr kumimoji="1" lang="ja-JP" altLang="en-US" b="1" dirty="0">
                <a:latin typeface="Meiryo UI" panose="020B0604030504040204" pitchFamily="50" charset="-128"/>
                <a:ea typeface="Meiryo UI" panose="020B0604030504040204" pitchFamily="50" charset="-128"/>
              </a:rPr>
              <a:t>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（社会</a:t>
            </a:r>
            <a:r>
              <a:rPr kumimoji="1" lang="ja-JP" altLang="en-US" dirty="0">
                <a:latin typeface="Meiryo UI" panose="020B0604030504040204" pitchFamily="50" charset="-128"/>
                <a:ea typeface="Meiryo UI" panose="020B0604030504040204" pitchFamily="50" charset="-128"/>
              </a:rPr>
              <a:t>に悪影響を及ぼすアクションに工夫を加え、別のゴールのポジティブアクションに</a:t>
            </a:r>
            <a:r>
              <a:rPr kumimoji="1" lang="ja-JP" altLang="en-US" dirty="0" smtClean="0">
                <a:latin typeface="Meiryo UI" panose="020B0604030504040204" pitchFamily="50" charset="-128"/>
                <a:ea typeface="Meiryo UI" panose="020B0604030504040204" pitchFamily="50" charset="-128"/>
              </a:rPr>
              <a:t>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smtClean="0">
                <a:latin typeface="Meiryo UI" panose="020B0604030504040204" pitchFamily="50" charset="-128"/>
                <a:ea typeface="Meiryo UI" panose="020B0604030504040204" pitchFamily="50" charset="-128"/>
              </a:rPr>
              <a:t>　○　トレードオフ</a:t>
            </a:r>
            <a:r>
              <a:rPr kumimoji="1" lang="ja-JP" altLang="en-US" b="1" dirty="0">
                <a:latin typeface="Meiryo UI" panose="020B0604030504040204" pitchFamily="50" charset="-128"/>
                <a:ea typeface="Meiryo UI" panose="020B0604030504040204" pitchFamily="50" charset="-128"/>
              </a:rPr>
              <a:t>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（社会</a:t>
            </a:r>
            <a:r>
              <a:rPr kumimoji="1" lang="ja-JP" altLang="en-US" dirty="0">
                <a:latin typeface="Meiryo UI" panose="020B0604030504040204" pitchFamily="50" charset="-128"/>
                <a:ea typeface="Meiryo UI" panose="020B0604030504040204" pitchFamily="50" charset="-128"/>
              </a:rPr>
              <a:t>のためにしていることが、他のゴールの視点で見ると悪影響を及ぼす可能性を考慮</a:t>
            </a:r>
            <a:r>
              <a:rPr kumimoji="1" lang="ja-JP" altLang="en-US" dirty="0" smtClean="0">
                <a:latin typeface="Meiryo UI" panose="020B0604030504040204" pitchFamily="50" charset="-128"/>
                <a:ea typeface="Meiryo UI" panose="020B0604030504040204" pitchFamily="50" charset="-128"/>
              </a:rPr>
              <a:t>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Tree>
    <p:extLst>
      <p:ext uri="{BB962C8B-B14F-4D97-AF65-F5344CB8AC3E}">
        <p14:creationId xmlns:p14="http://schemas.microsoft.com/office/powerpoint/2010/main" val="267515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⑤バックキャスティング</a:t>
            </a:r>
            <a:endParaRPr kumimoji="1" lang="en-US" altLang="ja-JP" sz="2000" b="1" dirty="0" smtClean="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社会</a:t>
            </a:r>
            <a:r>
              <a:rPr kumimoji="1" lang="ja-JP" altLang="en-US" b="1" dirty="0">
                <a:latin typeface="Meiryo UI" panose="020B0604030504040204" pitchFamily="50" charset="-128"/>
                <a:ea typeface="Meiryo UI" panose="020B0604030504040204" pitchFamily="50" charset="-128"/>
              </a:rPr>
              <a:t>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できない</a:t>
            </a:r>
            <a:r>
              <a:rPr kumimoji="1" lang="ja-JP" altLang="en-US" b="1" dirty="0">
                <a:latin typeface="Meiryo UI" panose="020B0604030504040204" pitchFamily="50" charset="-128"/>
                <a:ea typeface="Meiryo UI" panose="020B0604030504040204" pitchFamily="50" charset="-128"/>
              </a:rPr>
              <a:t>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Tree>
    <p:extLst>
      <p:ext uri="{BB962C8B-B14F-4D97-AF65-F5344CB8AC3E}">
        <p14:creationId xmlns:p14="http://schemas.microsoft.com/office/powerpoint/2010/main" val="99655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⑥ルールを決めた必達目標ではなく、各主体がめざすべき目標を作る</a:t>
            </a:r>
            <a:endParaRPr kumimoji="1" lang="en-US" altLang="ja-JP" sz="2000" b="1" dirty="0" smtClean="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smtClean="0">
                <a:latin typeface="Meiryo UI" panose="020B0604030504040204" pitchFamily="50" charset="-128"/>
                <a:ea typeface="Meiryo UI" panose="020B0604030504040204" pitchFamily="50" charset="-128"/>
              </a:rPr>
              <a:t>＜ポイント＞</a:t>
            </a:r>
            <a:endParaRPr kumimoji="1" lang="en-US" altLang="ja-JP" b="1" dirty="0" smtClean="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　　例：「リサイクルを心がける」、「困っている人には声をかける」、「</a:t>
            </a:r>
            <a:r>
              <a:rPr kumimoji="1" lang="ja-JP" altLang="en-US" dirty="0">
                <a:latin typeface="Meiryo UI" panose="020B0604030504040204" pitchFamily="50" charset="-128"/>
                <a:ea typeface="Meiryo UI" panose="020B0604030504040204" pitchFamily="50" charset="-128"/>
              </a:rPr>
              <a:t>健康のために走る</a:t>
            </a:r>
            <a:r>
              <a:rPr kumimoji="1" lang="ja-JP" altLang="en-US" dirty="0" smtClean="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　世界</a:t>
            </a:r>
            <a:r>
              <a:rPr kumimoji="1" lang="ja-JP" altLang="en-US" b="1" dirty="0">
                <a:latin typeface="Meiryo UI" panose="020B0604030504040204" pitchFamily="50" charset="-128"/>
                <a:ea typeface="Meiryo UI" panose="020B0604030504040204" pitchFamily="50" charset="-128"/>
              </a:rPr>
              <a:t>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Tree>
    <p:extLst>
      <p:ext uri="{BB962C8B-B14F-4D97-AF65-F5344CB8AC3E}">
        <p14:creationId xmlns:p14="http://schemas.microsoft.com/office/powerpoint/2010/main" val="236424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79182" y="1131174"/>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73886" y="717191"/>
            <a:ext cx="9516533" cy="1200329"/>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横</a:t>
            </a:r>
            <a:r>
              <a:rPr kumimoji="1" lang="ja-JP" altLang="en-US" sz="4400" b="1" dirty="0" err="1">
                <a:latin typeface="Meiryo UI" panose="020B0604030504040204" pitchFamily="50" charset="-128"/>
                <a:ea typeface="Meiryo UI" panose="020B0604030504040204" pitchFamily="50" charset="-128"/>
              </a:rPr>
              <a:t>ぐしの</a:t>
            </a:r>
            <a:r>
              <a:rPr kumimoji="1" lang="ja-JP" altLang="en-US" sz="4400" b="1" dirty="0" smtClean="0">
                <a:latin typeface="Meiryo UI" panose="020B0604030504040204" pitchFamily="50" charset="-128"/>
                <a:ea typeface="Meiryo UI" panose="020B0604030504040204" pitchFamily="50" charset="-128"/>
              </a:rPr>
              <a:t>視点をふまえ考えてみましょう</a:t>
            </a:r>
            <a:endParaRPr kumimoji="1" lang="en-US" altLang="ja-JP" sz="4400" b="1" dirty="0" smtClean="0">
              <a:latin typeface="Meiryo UI" panose="020B0604030504040204" pitchFamily="50" charset="-128"/>
              <a:ea typeface="Meiryo UI" panose="020B0604030504040204" pitchFamily="50" charset="-128"/>
            </a:endParaRPr>
          </a:p>
          <a:p>
            <a:r>
              <a:rPr kumimoji="1" lang="ja-JP" altLang="en-US" sz="2800" b="1" dirty="0" smtClean="0">
                <a:solidFill>
                  <a:srgbClr val="FF0000"/>
                </a:solidFill>
                <a:latin typeface="Meiryo UI" panose="020B0604030504040204" pitchFamily="50" charset="-128"/>
                <a:ea typeface="Meiryo UI" panose="020B0604030504040204" pitchFamily="50" charset="-128"/>
              </a:rPr>
              <a:t>（なんでも構いません）</a:t>
            </a:r>
            <a:endParaRPr kumimoji="1" lang="ja-JP" altLang="en-US" sz="4400" dirty="0">
              <a:solidFill>
                <a:srgbClr val="FF0000"/>
              </a:solidFill>
            </a:endParaRPr>
          </a:p>
        </p:txBody>
      </p:sp>
      <p:sp>
        <p:nvSpPr>
          <p:cNvPr id="4" name="正方形/長方形 3"/>
          <p:cNvSpPr/>
          <p:nvPr/>
        </p:nvSpPr>
        <p:spPr>
          <a:xfrm>
            <a:off x="389467" y="2840849"/>
            <a:ext cx="8835496" cy="35155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800" dirty="0" smtClean="0"/>
          </a:p>
          <a:p>
            <a:endParaRPr kumimoji="1" lang="en-US" altLang="ja-JP" sz="2800" dirty="0" smtClean="0"/>
          </a:p>
          <a:p>
            <a:endParaRPr kumimoji="1" lang="en-US" altLang="ja-JP" sz="2800" dirty="0"/>
          </a:p>
          <a:p>
            <a:endParaRPr kumimoji="1" lang="en-US" altLang="ja-JP" sz="2800" dirty="0" smtClean="0"/>
          </a:p>
          <a:p>
            <a:r>
              <a:rPr kumimoji="1" lang="ja-JP" altLang="en-US" sz="2800" dirty="0" smtClean="0"/>
              <a:t>①同時解決</a:t>
            </a:r>
            <a:endParaRPr kumimoji="1" lang="en-US" altLang="ja-JP" sz="2800" dirty="0" smtClean="0"/>
          </a:p>
          <a:p>
            <a:r>
              <a:rPr kumimoji="1" lang="ja-JP" altLang="en-US" sz="1600" dirty="0" smtClean="0"/>
              <a:t>（例：</a:t>
            </a:r>
            <a:r>
              <a:rPr kumimoji="1" lang="en-US" altLang="ja-JP" sz="1600" dirty="0" smtClean="0"/>
              <a:t>A</a:t>
            </a:r>
            <a:r>
              <a:rPr kumimoji="1" lang="ja-JP" altLang="en-US" sz="1600" dirty="0" err="1" smtClean="0"/>
              <a:t>を解</a:t>
            </a:r>
            <a:r>
              <a:rPr kumimoji="1" lang="ja-JP" altLang="en-US" sz="1600" dirty="0" smtClean="0"/>
              <a:t>決すれば</a:t>
            </a:r>
            <a:r>
              <a:rPr kumimoji="1" lang="en-US" altLang="ja-JP" sz="1600" dirty="0" smtClean="0"/>
              <a:t>B</a:t>
            </a:r>
            <a:r>
              <a:rPr kumimoji="1" lang="ja-JP" altLang="en-US" sz="1600" dirty="0" err="1" smtClean="0"/>
              <a:t>も解</a:t>
            </a:r>
            <a:r>
              <a:rPr kumimoji="1" lang="ja-JP" altLang="en-US" sz="1600" dirty="0" smtClean="0"/>
              <a:t>決（改善）する）</a:t>
            </a:r>
            <a:endParaRPr kumimoji="1" lang="en-US" altLang="ja-JP" sz="2800" dirty="0" smtClean="0"/>
          </a:p>
          <a:p>
            <a:endParaRPr kumimoji="1" lang="en-US" altLang="ja-JP" sz="2800" dirty="0" smtClean="0"/>
          </a:p>
          <a:p>
            <a:r>
              <a:rPr kumimoji="1" lang="ja-JP" altLang="en-US" sz="2800" dirty="0" smtClean="0"/>
              <a:t>②</a:t>
            </a:r>
            <a:r>
              <a:rPr kumimoji="1" lang="ja-JP" altLang="en-US" sz="2800" dirty="0"/>
              <a:t>インパクトのベクトルを</a:t>
            </a:r>
            <a:r>
              <a:rPr kumimoji="1" lang="ja-JP" altLang="en-US" sz="2800" dirty="0" smtClean="0"/>
              <a:t>変える</a:t>
            </a:r>
            <a:endParaRPr kumimoji="1" lang="en-US" altLang="ja-JP" sz="2800" dirty="0" smtClean="0"/>
          </a:p>
          <a:p>
            <a:r>
              <a:rPr kumimoji="1" lang="ja-JP" altLang="en-US" sz="1600" dirty="0" smtClean="0"/>
              <a:t>（</a:t>
            </a:r>
            <a:r>
              <a:rPr kumimoji="1" lang="ja-JP" altLang="en-US" sz="1600" dirty="0"/>
              <a:t>例：</a:t>
            </a:r>
            <a:r>
              <a:rPr kumimoji="1" lang="en-US" altLang="ja-JP" sz="1600" dirty="0" smtClean="0"/>
              <a:t>A</a:t>
            </a:r>
            <a:r>
              <a:rPr kumimoji="1" lang="ja-JP" altLang="en-US" sz="1600" dirty="0" smtClean="0"/>
              <a:t>で発生する問題</a:t>
            </a:r>
            <a:r>
              <a:rPr kumimoji="1" lang="en-US" altLang="ja-JP" sz="1600" dirty="0" smtClean="0"/>
              <a:t>B</a:t>
            </a:r>
            <a:r>
              <a:rPr kumimoji="1" lang="ja-JP" altLang="en-US" sz="1600" dirty="0" smtClean="0"/>
              <a:t>を利用（改良）すれば</a:t>
            </a:r>
            <a:r>
              <a:rPr kumimoji="1" lang="en-US" altLang="ja-JP" sz="1600" dirty="0" smtClean="0"/>
              <a:t>C</a:t>
            </a:r>
            <a:r>
              <a:rPr kumimoji="1" lang="ja-JP" altLang="en-US" sz="1600" dirty="0" err="1" smtClean="0"/>
              <a:t>も解</a:t>
            </a:r>
            <a:r>
              <a:rPr kumimoji="1" lang="ja-JP" altLang="en-US" sz="1600" dirty="0" smtClean="0"/>
              <a:t>決（改善）する</a:t>
            </a:r>
            <a:r>
              <a:rPr kumimoji="1" lang="ja-JP" altLang="en-US" sz="1600" dirty="0"/>
              <a:t>）</a:t>
            </a:r>
          </a:p>
          <a:p>
            <a:endParaRPr kumimoji="1" lang="en-US" altLang="ja-JP" sz="2800" dirty="0" smtClean="0"/>
          </a:p>
          <a:p>
            <a:r>
              <a:rPr kumimoji="1" lang="ja-JP" altLang="en-US" sz="2800" dirty="0" smtClean="0"/>
              <a:t>③</a:t>
            </a:r>
            <a:r>
              <a:rPr kumimoji="1" lang="ja-JP" altLang="en-US" sz="2800" dirty="0"/>
              <a:t>トレードオフの</a:t>
            </a:r>
            <a:r>
              <a:rPr kumimoji="1" lang="ja-JP" altLang="en-US" sz="2800" dirty="0" smtClean="0"/>
              <a:t>考慮</a:t>
            </a:r>
            <a:endParaRPr kumimoji="1" lang="en-US" altLang="ja-JP" sz="2800" dirty="0" smtClean="0"/>
          </a:p>
          <a:p>
            <a:r>
              <a:rPr kumimoji="1" lang="ja-JP" altLang="en-US" sz="1600" dirty="0" smtClean="0"/>
              <a:t>（</a:t>
            </a:r>
            <a:r>
              <a:rPr kumimoji="1" lang="ja-JP" altLang="en-US" sz="1600" dirty="0"/>
              <a:t>例：</a:t>
            </a:r>
            <a:r>
              <a:rPr kumimoji="1" lang="en-US" altLang="ja-JP" sz="1600" dirty="0" smtClean="0"/>
              <a:t>A</a:t>
            </a:r>
            <a:r>
              <a:rPr kumimoji="1" lang="ja-JP" altLang="en-US" sz="1600" dirty="0" err="1" smtClean="0"/>
              <a:t>を解</a:t>
            </a:r>
            <a:r>
              <a:rPr kumimoji="1" lang="ja-JP" altLang="en-US" sz="1600" dirty="0" smtClean="0"/>
              <a:t>決（改善）すると</a:t>
            </a:r>
            <a:r>
              <a:rPr kumimoji="1" lang="en-US" altLang="ja-JP" sz="1600" dirty="0" smtClean="0"/>
              <a:t>B</a:t>
            </a:r>
            <a:r>
              <a:rPr kumimoji="1" lang="ja-JP" altLang="en-US" sz="1600" dirty="0" smtClean="0"/>
              <a:t>に悪影響を与える）</a:t>
            </a:r>
            <a:endParaRPr kumimoji="1" lang="ja-JP" altLang="en-US" sz="2800" dirty="0"/>
          </a:p>
          <a:p>
            <a:endParaRPr kumimoji="1" lang="en-US" altLang="ja-JP" sz="2800" dirty="0" smtClean="0"/>
          </a:p>
          <a:p>
            <a:endParaRPr kumimoji="1" lang="en-US" altLang="ja-JP" sz="2800" dirty="0"/>
          </a:p>
          <a:p>
            <a:endParaRPr kumimoji="1" lang="en-US" altLang="ja-JP" sz="2800" dirty="0" smtClean="0"/>
          </a:p>
          <a:p>
            <a:endParaRPr kumimoji="1" lang="en-US" altLang="ja-JP" sz="2800" dirty="0" smtClean="0"/>
          </a:p>
          <a:p>
            <a:endParaRPr kumimoji="1" lang="en-US" altLang="ja-JP" sz="2800" dirty="0" smtClean="0"/>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a:latin typeface="Meiryo UI" panose="020B0604030504040204" pitchFamily="50" charset="-128"/>
                <a:ea typeface="Meiryo UI" panose="020B0604030504040204" pitchFamily="50" charset="-128"/>
              </a:rPr>
              <a:t>横ぐしの視点をふまえ考えてみましょう</a:t>
            </a:r>
            <a:endParaRPr kumimoji="1" lang="ja-JP" altLang="en-US" sz="20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Tree>
    <p:extLst>
      <p:ext uri="{BB962C8B-B14F-4D97-AF65-F5344CB8AC3E}">
        <p14:creationId xmlns:p14="http://schemas.microsoft.com/office/powerpoint/2010/main" val="3602366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9407310"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②　大阪</a:t>
            </a:r>
            <a:r>
              <a:rPr kumimoji="1" lang="ja-JP" altLang="en-US" sz="6600" b="1" i="1" dirty="0">
                <a:latin typeface="Meiryo UI" panose="020B0604030504040204" pitchFamily="50" charset="-128"/>
                <a:ea typeface="Meiryo UI" panose="020B0604030504040204" pitchFamily="50" charset="-128"/>
              </a:rPr>
              <a:t>と</a:t>
            </a:r>
            <a:r>
              <a:rPr kumimoji="1" lang="en-US" altLang="ja-JP" sz="6600" b="1" dirty="0">
                <a:latin typeface="Meiryo UI" panose="020B0604030504040204" pitchFamily="50" charset="-128"/>
                <a:ea typeface="Meiryo UI" panose="020B0604030504040204" pitchFamily="50" charset="-128"/>
              </a:rPr>
              <a:t>SDGs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301399608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年日本国際博覧会（大阪・関西万博）</a:t>
            </a:r>
          </a:p>
        </p:txBody>
      </p:sp>
      <p:sp>
        <p:nvSpPr>
          <p:cNvPr id="12" name="テキスト ボックス 11"/>
          <p:cNvSpPr txBox="1"/>
          <p:nvPr/>
        </p:nvSpPr>
        <p:spPr>
          <a:xfrm>
            <a:off x="0" y="880360"/>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Tree>
    <p:extLst>
      <p:ext uri="{BB962C8B-B14F-4D97-AF65-F5344CB8AC3E}">
        <p14:creationId xmlns:p14="http://schemas.microsoft.com/office/powerpoint/2010/main" val="17731294"/>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8" name="正方形/長方形 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万博会場のイメージ</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3944340222"/>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Tree>
    <p:extLst>
      <p:ext uri="{BB962C8B-B14F-4D97-AF65-F5344CB8AC3E}">
        <p14:creationId xmlns:p14="http://schemas.microsoft.com/office/powerpoint/2010/main" val="3129540630"/>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参考</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に関するこれまでの主な経過</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695416131"/>
              </p:ext>
            </p:extLst>
          </p:nvPr>
        </p:nvGraphicFramePr>
        <p:xfrm>
          <a:off x="58601" y="862582"/>
          <a:ext cx="9788797" cy="5195317"/>
        </p:xfrm>
        <a:graphic>
          <a:graphicData uri="http://schemas.openxmlformats.org/drawingml/2006/table">
            <a:tbl>
              <a:tblPr firstRow="1" bandRow="1">
                <a:tableStyleId>{69012ECD-51FC-41F1-AA8D-1B2483CD663E}</a:tableStyleId>
              </a:tblPr>
              <a:tblGrid>
                <a:gridCol w="3429000">
                  <a:extLst>
                    <a:ext uri="{9D8B030D-6E8A-4147-A177-3AD203B41FA5}">
                      <a16:colId xmlns:a16="http://schemas.microsoft.com/office/drawing/2014/main" val="1335284285"/>
                    </a:ext>
                  </a:extLst>
                </a:gridCol>
                <a:gridCol w="3681833">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行動憲章策定</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2021</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2</a:t>
                      </a:r>
                      <a:r>
                        <a:rPr kumimoji="1" lang="ja-JP" altLang="en-US" sz="1400" b="0" dirty="0" smtClean="0">
                          <a:latin typeface="Meiryo UI" panose="020B0604030504040204" pitchFamily="50" charset="-128"/>
                          <a:ea typeface="Meiryo UI" panose="020B0604030504040204" pitchFamily="50" charset="-128"/>
                        </a:rPr>
                        <a:t>月～　私の</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宣言プロジェクト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ja-JP" altLang="en-US" sz="1400" b="0" dirty="0" smtClean="0">
                          <a:latin typeface="Meiryo UI" panose="020B0604030504040204" pitchFamily="50" charset="-128"/>
                          <a:ea typeface="Meiryo UI" panose="020B0604030504040204" pitchFamily="50" charset="-128"/>
                        </a:rPr>
                        <a:t>開始</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3381964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193183" y="2228593"/>
            <a:ext cx="9712817" cy="4303742"/>
          </a:xfrm>
          <a:prstGeom prst="rect">
            <a:avLst/>
          </a:prstGeom>
        </p:spPr>
        <p:txBody>
          <a:bodyPr wrap="square">
            <a:spAutoFit/>
          </a:bodyPr>
          <a:lstStyle/>
          <a:p>
            <a:pPr marL="150912" indent="-150912">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a:t>
            </a:r>
            <a:r>
              <a:rPr lang="ja-JP" altLang="en-US" sz="16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いただく</a:t>
            </a:r>
            <a:endParaRPr lang="en-US" altLang="ja-JP" sz="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掘り起こし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や具体的な行動に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つなげる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ネットワーク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1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③　</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施策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沿った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社会</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
        <p:nvSpPr>
          <p:cNvPr id="2" name="正方形/長方形 1"/>
          <p:cNvSpPr/>
          <p:nvPr/>
        </p:nvSpPr>
        <p:spPr>
          <a:xfrm>
            <a:off x="0" y="1773509"/>
            <a:ext cx="1595309" cy="461665"/>
          </a:xfrm>
          <a:prstGeom prst="rect">
            <a:avLst/>
          </a:prstGeom>
        </p:spPr>
        <p:txBody>
          <a:bodyPr wrap="none">
            <a:spAutoFit/>
          </a:bodyPr>
          <a:lstStyle/>
          <a:p>
            <a:r>
              <a:rPr kumimoji="1" lang="ja-JP" altLang="en-US" sz="2400" dirty="0">
                <a:latin typeface="Meiryo UI" panose="020B0604030504040204" pitchFamily="50" charset="-128"/>
                <a:ea typeface="Meiryo UI" panose="020B0604030504040204" pitchFamily="50" charset="-128"/>
              </a:rPr>
              <a:t>　</a:t>
            </a:r>
            <a:r>
              <a:rPr kumimoji="1" lang="ja-JP" altLang="en-US" sz="2400" dirty="0" smtClean="0">
                <a:latin typeface="Meiryo UI" panose="020B0604030504040204" pitchFamily="50" charset="-128"/>
                <a:ea typeface="Meiryo UI" panose="020B0604030504040204" pitchFamily="50" charset="-128"/>
              </a:rPr>
              <a:t>府の役割</a:t>
            </a:r>
            <a:endParaRPr kumimoji="1" lang="ja-JP" altLang="en-US" sz="24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3183" y="690840"/>
            <a:ext cx="9361040" cy="1082669"/>
          </a:xfrm>
          <a:prstGeom prst="rect">
            <a:avLst/>
          </a:prstGeom>
          <a:noFill/>
          <a:ln>
            <a:solidFill>
              <a:schemeClr val="tx1"/>
            </a:solidFill>
          </a:ln>
        </p:spPr>
        <p:txBody>
          <a:bodyPr wrap="square" rtlCol="0">
            <a:spAutoFit/>
          </a:bodyPr>
          <a:lstStyle/>
          <a:p>
            <a:pPr>
              <a:lnSpc>
                <a:spcPct val="150000"/>
              </a:lnSpc>
            </a:pPr>
            <a:r>
              <a:rPr lang="ja-JP" altLang="en-US" sz="1500" dirty="0" smtClean="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Osaka SDGs </a:t>
            </a:r>
            <a:r>
              <a:rPr lang="ja-JP" altLang="en-US" sz="1500" dirty="0">
                <a:latin typeface="Meiryo UI" panose="020B0604030504040204" pitchFamily="50" charset="-128"/>
                <a:ea typeface="Meiryo UI" panose="020B0604030504040204" pitchFamily="50" charset="-128"/>
              </a:rPr>
              <a:t>ビジョン」は、</a:t>
            </a:r>
            <a:r>
              <a:rPr lang="en-US" altLang="ja-JP" sz="1500" dirty="0">
                <a:latin typeface="Meiryo UI" panose="020B0604030504040204" pitchFamily="50" charset="-128"/>
                <a:ea typeface="Meiryo UI" panose="020B0604030504040204" pitchFamily="50" charset="-128"/>
              </a:rPr>
              <a:t>2025</a:t>
            </a:r>
            <a:r>
              <a:rPr lang="ja-JP" altLang="en-US" sz="1500" dirty="0">
                <a:latin typeface="Meiryo UI" panose="020B0604030504040204" pitchFamily="50" charset="-128"/>
                <a:ea typeface="Meiryo UI" panose="020B0604030504040204" pitchFamily="50" charset="-128"/>
              </a:rPr>
              <a:t>年大阪・関西万博の開催都市として、世界の先頭に立って</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の達成に貢献する「</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先進都市」を実現するため、大阪がめざす</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500" dirty="0">
                <a:latin typeface="Meiryo UI" panose="020B0604030504040204" pitchFamily="50" charset="-128"/>
                <a:ea typeface="Meiryo UI" panose="020B0604030504040204" pitchFamily="50" charset="-128"/>
              </a:rPr>
              <a:t>SDGs</a:t>
            </a:r>
            <a:r>
              <a:rPr lang="ja-JP" altLang="en-US" sz="1500" dirty="0">
                <a:latin typeface="Meiryo UI" panose="020B0604030504040204" pitchFamily="50" charset="-128"/>
                <a:ea typeface="Meiryo UI" panose="020B0604030504040204" pitchFamily="50" charset="-128"/>
              </a:rPr>
              <a:t>の新たな取組みの創出を図っていくことを目的に策定</a:t>
            </a:r>
            <a:r>
              <a:rPr lang="ja-JP" altLang="en-US" sz="1500" dirty="0" smtClean="0">
                <a:latin typeface="Meiryo UI" panose="020B0604030504040204" pitchFamily="50" charset="-128"/>
                <a:ea typeface="Meiryo UI" panose="020B0604030504040204" pitchFamily="50" charset="-128"/>
              </a:rPr>
              <a:t>。</a:t>
            </a:r>
            <a:endParaRPr kumimoji="1" lang="en-US" altLang="ja-JP" sz="15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47430579"/>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8690" y="426424"/>
            <a:ext cx="8628611" cy="4752460"/>
          </a:xfrm>
          <a:prstGeom prst="rect">
            <a:avLst/>
          </a:prstGeom>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smtClean="0">
                <a:latin typeface="Meiryo UI" panose="020B0604030504040204" pitchFamily="50" charset="-128"/>
                <a:ea typeface="Meiryo UI" panose="020B0604030504040204" pitchFamily="50" charset="-128"/>
              </a:rPr>
              <a:t>① </a:t>
            </a:r>
            <a:r>
              <a:rPr kumimoji="1" lang="en-US" altLang="ja-JP" sz="6600" b="1" dirty="0" smtClean="0">
                <a:latin typeface="Meiryo UI" panose="020B0604030504040204" pitchFamily="50" charset="-128"/>
                <a:ea typeface="Meiryo UI" panose="020B0604030504040204" pitchFamily="50" charset="-128"/>
              </a:rPr>
              <a:t>SDGs</a:t>
            </a:r>
            <a:r>
              <a:rPr kumimoji="1" lang="ja-JP" altLang="en-US" sz="6600" b="1" i="1" dirty="0" smtClean="0">
                <a:latin typeface="Meiryo UI" panose="020B0604030504040204" pitchFamily="50" charset="-128"/>
                <a:ea typeface="Meiryo UI" panose="020B0604030504040204" pitchFamily="50" charset="-128"/>
              </a:rPr>
              <a:t>とは</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Tree>
    <p:extLst>
      <p:ext uri="{BB962C8B-B14F-4D97-AF65-F5344CB8AC3E}">
        <p14:creationId xmlns:p14="http://schemas.microsoft.com/office/powerpoint/2010/main" val="31340318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smtClean="0">
                <a:latin typeface="Meiryo UI" panose="020B0604030504040204" pitchFamily="50" charset="-128"/>
                <a:ea typeface="Meiryo UI" panose="020B0604030504040204" pitchFamily="50" charset="-128"/>
              </a:rPr>
              <a:t>ビジョン</a:t>
            </a:r>
            <a:endParaRPr kumimoji="1" lang="ja-JP" altLang="en-US" sz="2000" b="1" dirty="0">
              <a:latin typeface="Meiryo UI" panose="020B0604030504040204" pitchFamily="50" charset="-128"/>
              <a:ea typeface="Meiryo UI" panose="020B0604030504040204" pitchFamily="50" charset="-128"/>
            </a:endParaRPr>
          </a:p>
        </p:txBody>
      </p:sp>
      <p:grpSp>
        <p:nvGrpSpPr>
          <p:cNvPr id="3" name="グループ化 2"/>
          <p:cNvGrpSpPr>
            <a:grpSpLocks noChangeAspect="1"/>
          </p:cNvGrpSpPr>
          <p:nvPr/>
        </p:nvGrpSpPr>
        <p:grpSpPr>
          <a:xfrm>
            <a:off x="270573" y="1384917"/>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17651" y="74288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年までの</a:t>
            </a:r>
            <a:r>
              <a:rPr lang="ja-JP" altLang="en-US" sz="2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工程</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30</a:t>
            </a:fld>
            <a:endParaRPr kumimoji="1" lang="ja-JP" altLang="en-US" sz="1200"/>
          </a:p>
        </p:txBody>
      </p:sp>
    </p:spTree>
    <p:extLst>
      <p:ext uri="{BB962C8B-B14F-4D97-AF65-F5344CB8AC3E}">
        <p14:creationId xmlns:p14="http://schemas.microsoft.com/office/powerpoint/2010/main" val="2453112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a:t>
            </a:r>
          </a:p>
        </p:txBody>
      </p: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349199" y="966080"/>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31</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27045" y="801647"/>
            <a:ext cx="10434735"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6600" b="1" i="1" dirty="0">
                <a:latin typeface="Meiryo UI" panose="020B0604030504040204" pitchFamily="50" charset="-128"/>
                <a:ea typeface="Meiryo UI" panose="020B0604030504040204" pitchFamily="50" charset="-128"/>
              </a:rPr>
              <a:t>③　</a:t>
            </a:r>
            <a:r>
              <a:rPr kumimoji="1" lang="ja-JP" altLang="en-US" sz="6000" b="1" dirty="0">
                <a:latin typeface="Meiryo UI" panose="020B0604030504040204" pitchFamily="50" charset="-128"/>
                <a:ea typeface="Meiryo UI" panose="020B0604030504040204" pitchFamily="50" charset="-128"/>
              </a:rPr>
              <a:t>みんなで取組もう</a:t>
            </a:r>
            <a:r>
              <a:rPr kumimoji="1" lang="en-US" altLang="ja-JP" sz="6000" b="1" dirty="0">
                <a:latin typeface="Meiryo UI" panose="020B0604030504040204" pitchFamily="50" charset="-128"/>
                <a:ea typeface="Meiryo UI" panose="020B0604030504040204" pitchFamily="50" charset="-128"/>
              </a:rPr>
              <a:t>SDGs	</a:t>
            </a:r>
            <a:r>
              <a:rPr kumimoji="1"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　</a:t>
            </a:r>
            <a:r>
              <a:rPr kumimoji="1" lang="en-US" altLang="ja-JP" sz="6600" b="1" dirty="0">
                <a:latin typeface="Meiryo UI" panose="020B0604030504040204" pitchFamily="50" charset="-128"/>
                <a:ea typeface="Meiryo UI" panose="020B0604030504040204" pitchFamily="50" charset="-128"/>
              </a:rPr>
              <a:t>	</a:t>
            </a: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1022487" y="4987333"/>
            <a:ext cx="7581016" cy="113354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Tree>
    <p:extLst>
      <p:ext uri="{BB962C8B-B14F-4D97-AF65-F5344CB8AC3E}">
        <p14:creationId xmlns:p14="http://schemas.microsoft.com/office/powerpoint/2010/main" val="270591469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コンテンツ プレースホルダー 8"/>
          <p:cNvGraphicFramePr>
            <a:graphicFrameLocks/>
          </p:cNvGraphicFramePr>
          <p:nvPr>
            <p:extLst/>
          </p:nvPr>
        </p:nvGraphicFramePr>
        <p:xfrm>
          <a:off x="395606" y="1584497"/>
          <a:ext cx="8991672" cy="4461304"/>
        </p:xfrm>
        <a:graphic>
          <a:graphicData uri="http://schemas.openxmlformats.org/drawingml/2006/chart">
            <c:chart xmlns:c="http://schemas.openxmlformats.org/drawingml/2006/chart" xmlns:r="http://schemas.openxmlformats.org/officeDocument/2006/relationships" r:id="rId3"/>
          </a:graphicData>
        </a:graphic>
      </p:graphicFrame>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31" name="正方形/長方形 30"/>
          <p:cNvSpPr/>
          <p:nvPr/>
        </p:nvSpPr>
        <p:spPr>
          <a:xfrm>
            <a:off x="395606" y="904865"/>
            <a:ext cx="5902578"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府民全体の認知度は、８１</a:t>
            </a:r>
            <a:r>
              <a:rPr lang="en-US" altLang="ja-JP" sz="2286" b="1" u="sng" dirty="0">
                <a:latin typeface="Meiryo UI" panose="020B0604030504040204" pitchFamily="50" charset="-128"/>
                <a:ea typeface="Meiryo UI" panose="020B0604030504040204" pitchFamily="50" charset="-128"/>
              </a:rPr>
              <a:t>.</a:t>
            </a:r>
            <a:r>
              <a:rPr lang="ja-JP" altLang="en-US" sz="2286" b="1" u="sng" dirty="0">
                <a:latin typeface="Meiryo UI" panose="020B0604030504040204" pitchFamily="50" charset="-128"/>
                <a:ea typeface="Meiryo UI" panose="020B0604030504040204" pitchFamily="50" charset="-128"/>
              </a:rPr>
              <a:t>８</a:t>
            </a:r>
            <a:r>
              <a:rPr lang="en-US" altLang="ja-JP" sz="2286" b="1" u="sng" dirty="0">
                <a:latin typeface="Meiryo UI" panose="020B0604030504040204" pitchFamily="50" charset="-128"/>
                <a:ea typeface="Meiryo UI" panose="020B0604030504040204" pitchFamily="50" charset="-128"/>
              </a:rPr>
              <a:t>%</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2022</a:t>
            </a:r>
            <a:r>
              <a:rPr lang="ja-JP" altLang="en-US" sz="1334" dirty="0">
                <a:latin typeface="Meiryo UI" panose="020B0604030504040204" pitchFamily="50" charset="-128"/>
                <a:ea typeface="Meiryo UI" panose="020B0604030504040204" pitchFamily="50" charset="-128"/>
              </a:rPr>
              <a:t>年９月時点）</a:t>
            </a:r>
            <a:endParaRPr lang="en-US" altLang="ja-JP" sz="1334" dirty="0">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33</a:t>
            </a:fld>
            <a:endParaRPr kumimoji="1" lang="ja-JP" altLang="en-US"/>
          </a:p>
        </p:txBody>
      </p:sp>
      <p:sp>
        <p:nvSpPr>
          <p:cNvPr id="7" name="正方形/長方形 6"/>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5632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11567" y="766727"/>
            <a:ext cx="9047970" cy="391037"/>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の認知度の内訳をみると、「 </a:t>
            </a:r>
            <a:r>
              <a:rPr lang="en-US" altLang="ja-JP" sz="1334" dirty="0">
                <a:latin typeface="+mn-ea"/>
              </a:rPr>
              <a:t>SDGs</a:t>
            </a:r>
            <a:r>
              <a:rPr lang="ja-JP" altLang="en-US" sz="1334" dirty="0">
                <a:latin typeface="+mn-ea"/>
              </a:rPr>
              <a:t>という言葉を聞いたことがある、または、ロゴを見た</a:t>
            </a:r>
            <a:r>
              <a:rPr lang="ja-JP" altLang="en-US" sz="1334" dirty="0" err="1">
                <a:latin typeface="+mn-ea"/>
              </a:rPr>
              <a:t>ことがあ</a:t>
            </a:r>
            <a:endParaRPr lang="en-US" altLang="ja-JP" sz="1334" dirty="0">
              <a:latin typeface="+mn-ea"/>
            </a:endParaRPr>
          </a:p>
          <a:p>
            <a:pPr>
              <a:lnSpc>
                <a:spcPts val="1997"/>
              </a:lnSpc>
            </a:pPr>
            <a:r>
              <a:rPr lang="ja-JP" altLang="en-US" sz="1334" dirty="0">
                <a:latin typeface="+mn-ea"/>
              </a:rPr>
              <a:t>　る」の割合が高い。</a:t>
            </a:r>
            <a:endParaRPr lang="en-US" altLang="ja-JP" sz="1334" dirty="0">
              <a:latin typeface="+mn-ea"/>
            </a:endParaRPr>
          </a:p>
        </p:txBody>
      </p:sp>
      <p:graphicFrame>
        <p:nvGraphicFramePr>
          <p:cNvPr id="4" name="グラフ 3"/>
          <p:cNvGraphicFramePr/>
          <p:nvPr>
            <p:extLst/>
          </p:nvPr>
        </p:nvGraphicFramePr>
        <p:xfrm>
          <a:off x="882773" y="1233308"/>
          <a:ext cx="7396167" cy="5522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5730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95606" y="1482868"/>
            <a:ext cx="4289729"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の理解度</a:t>
            </a:r>
          </a:p>
        </p:txBody>
      </p:sp>
      <p:sp>
        <p:nvSpPr>
          <p:cNvPr id="8" name="テキスト ボックス 7"/>
          <p:cNvSpPr txBox="1"/>
          <p:nvPr/>
        </p:nvSpPr>
        <p:spPr>
          <a:xfrm>
            <a:off x="395607" y="2851782"/>
            <a:ext cx="2106501"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■男女別の理解度</a:t>
            </a:r>
          </a:p>
        </p:txBody>
      </p:sp>
      <p:sp>
        <p:nvSpPr>
          <p:cNvPr id="11" name="正方形/長方形 10"/>
          <p:cNvSpPr/>
          <p:nvPr/>
        </p:nvSpPr>
        <p:spPr>
          <a:xfrm>
            <a:off x="511568" y="813052"/>
            <a:ext cx="8866344" cy="473280"/>
          </a:xfrm>
          <a:prstGeom prst="rect">
            <a:avLst/>
          </a:prstGeom>
          <a:ln w="12700">
            <a:noFill/>
          </a:ln>
        </p:spPr>
        <p:txBody>
          <a:bodyPr wrap="square" anchor="ctr">
            <a:noAutofit/>
          </a:bodyPr>
          <a:lstStyle/>
          <a:p>
            <a:pPr>
              <a:lnSpc>
                <a:spcPts val="1997"/>
              </a:lnSpc>
            </a:pPr>
            <a:r>
              <a:rPr lang="ja-JP" altLang="en-US" sz="1334" dirty="0">
                <a:latin typeface="+mn-ea"/>
              </a:rPr>
              <a:t>〇「 </a:t>
            </a:r>
            <a:r>
              <a:rPr lang="en-US" altLang="ja-JP" sz="1334" dirty="0">
                <a:latin typeface="+mn-ea"/>
              </a:rPr>
              <a:t>SDGs</a:t>
            </a:r>
            <a:r>
              <a:rPr lang="ja-JP" altLang="en-US" sz="1334" dirty="0">
                <a:latin typeface="+mn-ea"/>
              </a:rPr>
              <a:t>を知っている」と回答した方のうち、「</a:t>
            </a:r>
            <a:r>
              <a:rPr lang="en-US" altLang="ja-JP" sz="1334" dirty="0">
                <a:latin typeface="+mn-ea"/>
              </a:rPr>
              <a:t>SDGs</a:t>
            </a:r>
            <a:r>
              <a:rPr lang="ja-JP" altLang="en-US" sz="1334" dirty="0">
                <a:latin typeface="+mn-ea"/>
              </a:rPr>
              <a:t>について自分なりに理解している」の割合は</a:t>
            </a:r>
            <a:r>
              <a:rPr lang="en-US" altLang="ja-JP" sz="1334" dirty="0">
                <a:latin typeface="+mn-ea"/>
              </a:rPr>
              <a:t>73.6%</a:t>
            </a:r>
            <a:r>
              <a:rPr lang="ja-JP" altLang="en-US" sz="1334" dirty="0">
                <a:latin typeface="+mn-ea"/>
              </a:rPr>
              <a:t>と</a:t>
            </a:r>
            <a:r>
              <a:rPr lang="ja-JP" altLang="en-US" sz="1334" dirty="0" smtClean="0">
                <a:latin typeface="+mn-ea"/>
              </a:rPr>
              <a:t>最も高い</a:t>
            </a:r>
            <a:r>
              <a:rPr lang="ja-JP" altLang="en-US" sz="1334" dirty="0">
                <a:latin typeface="+mn-ea"/>
              </a:rPr>
              <a:t>。</a:t>
            </a:r>
            <a:endParaRPr lang="en-US" altLang="ja-JP" sz="1334" dirty="0">
              <a:latin typeface="+mn-ea"/>
            </a:endParaRPr>
          </a:p>
          <a:p>
            <a:pPr>
              <a:lnSpc>
                <a:spcPts val="1997"/>
              </a:lnSpc>
            </a:pPr>
            <a:r>
              <a:rPr lang="ja-JP" altLang="en-US" sz="1334" dirty="0">
                <a:latin typeface="+mn-ea"/>
              </a:rPr>
              <a:t>〇男女別、年齢別ともに傾向の差は見受けられない。</a:t>
            </a:r>
            <a:endParaRPr lang="en-US" altLang="ja-JP" sz="1334" dirty="0">
              <a:latin typeface="+mj-ea"/>
              <a:ea typeface="+mj-ea"/>
            </a:endParaRPr>
          </a:p>
        </p:txBody>
      </p:sp>
      <p:graphicFrame>
        <p:nvGraphicFramePr>
          <p:cNvPr id="10" name="グラフ 9"/>
          <p:cNvGraphicFramePr>
            <a:graphicFrameLocks/>
          </p:cNvGraphicFramePr>
          <p:nvPr>
            <p:extLst/>
          </p:nvPr>
        </p:nvGraphicFramePr>
        <p:xfrm>
          <a:off x="528084" y="1758374"/>
          <a:ext cx="8849828" cy="987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nvPr>
        </p:nvGraphicFramePr>
        <p:xfrm>
          <a:off x="292888" y="3203606"/>
          <a:ext cx="3142022" cy="1244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nvPr>
        </p:nvGraphicFramePr>
        <p:xfrm>
          <a:off x="247619" y="4607099"/>
          <a:ext cx="3035870" cy="2140864"/>
        </p:xfrm>
        <a:graphic>
          <a:graphicData uri="http://schemas.openxmlformats.org/drawingml/2006/chart">
            <c:chart xmlns:c="http://schemas.openxmlformats.org/drawingml/2006/chart" xmlns:r="http://schemas.openxmlformats.org/officeDocument/2006/relationships" r:id="rId5"/>
          </a:graphicData>
        </a:graphic>
      </p:graphicFrame>
      <p:sp>
        <p:nvSpPr>
          <p:cNvPr id="19" name="テキスト ボックス 18"/>
          <p:cNvSpPr txBox="1"/>
          <p:nvPr/>
        </p:nvSpPr>
        <p:spPr>
          <a:xfrm>
            <a:off x="292887" y="3265492"/>
            <a:ext cx="2106501" cy="26821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0" name="テキスト ボックス 19"/>
          <p:cNvSpPr txBox="1"/>
          <p:nvPr/>
        </p:nvSpPr>
        <p:spPr>
          <a:xfrm>
            <a:off x="292887" y="4476540"/>
            <a:ext cx="2106501" cy="26821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14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p>
        </p:txBody>
      </p:sp>
      <p:graphicFrame>
        <p:nvGraphicFramePr>
          <p:cNvPr id="23" name="グラフ 22"/>
          <p:cNvGraphicFramePr>
            <a:graphicFrameLocks/>
          </p:cNvGraphicFramePr>
          <p:nvPr>
            <p:extLst/>
          </p:nvPr>
        </p:nvGraphicFramePr>
        <p:xfrm>
          <a:off x="2604827" y="3203606"/>
          <a:ext cx="7066354" cy="3442025"/>
        </p:xfrm>
        <a:graphic>
          <a:graphicData uri="http://schemas.openxmlformats.org/drawingml/2006/chart">
            <c:chart xmlns:c="http://schemas.openxmlformats.org/drawingml/2006/chart" xmlns:r="http://schemas.openxmlformats.org/officeDocument/2006/relationships" r:id="rId6"/>
          </a:graphicData>
        </a:graphic>
      </p:graphicFrame>
      <p:sp>
        <p:nvSpPr>
          <p:cNvPr id="24" name="テキスト ボックス 23"/>
          <p:cNvSpPr txBox="1"/>
          <p:nvPr/>
        </p:nvSpPr>
        <p:spPr>
          <a:xfrm>
            <a:off x="2754698" y="2827589"/>
            <a:ext cx="2106501" cy="356251"/>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71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■年代別の理解度</a:t>
            </a:r>
          </a:p>
        </p:txBody>
      </p:sp>
      <p:sp>
        <p:nvSpPr>
          <p:cNvPr id="15" name="正方形/長方形 14"/>
          <p:cNvSpPr/>
          <p:nvPr/>
        </p:nvSpPr>
        <p:spPr>
          <a:xfrm>
            <a:off x="0" y="1209"/>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ＳＤＧｓの認知度（大阪）</a:t>
            </a: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6307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12437" y="772681"/>
            <a:ext cx="9147100" cy="336162"/>
          </a:xfrm>
          <a:prstGeom prst="rect">
            <a:avLst/>
          </a:prstGeom>
          <a:ln w="12700">
            <a:noFill/>
          </a:ln>
        </p:spPr>
        <p:txBody>
          <a:bodyPr wrap="square" anchor="ctr">
            <a:noAutofit/>
          </a:bodyPr>
          <a:lstStyle/>
          <a:p>
            <a:pPr>
              <a:lnSpc>
                <a:spcPts val="1997"/>
              </a:lnSpc>
            </a:pPr>
            <a:r>
              <a:rPr lang="ja-JP" altLang="en-US" sz="1334" dirty="0">
                <a:latin typeface="+mn-ea"/>
              </a:rPr>
              <a:t>〇</a:t>
            </a:r>
            <a:r>
              <a:rPr lang="en-US" altLang="ja-JP" sz="1334" dirty="0">
                <a:latin typeface="+mn-ea"/>
              </a:rPr>
              <a:t>SDGs</a:t>
            </a:r>
            <a:r>
              <a:rPr lang="ja-JP" altLang="en-US" sz="1334" dirty="0">
                <a:latin typeface="+mn-ea"/>
              </a:rPr>
              <a:t>を知るきっかけは、 「テレビ・ラジオ」が最も高く、次いで「ニュースサイト・ニュースアプリ」が高い。</a:t>
            </a:r>
            <a:endParaRPr lang="en-US" altLang="ja-JP" sz="1334" dirty="0">
              <a:latin typeface="+mn-ea"/>
            </a:endParaRPr>
          </a:p>
          <a:p>
            <a:pPr>
              <a:lnSpc>
                <a:spcPts val="1997"/>
              </a:lnSpc>
            </a:pPr>
            <a:r>
              <a:rPr lang="ja-JP" altLang="en-US" sz="1334" dirty="0">
                <a:latin typeface="+mn-ea"/>
              </a:rPr>
              <a:t>○前回調査と比較すると「わからない・覚えていない」が、</a:t>
            </a:r>
            <a:r>
              <a:rPr lang="en-US" altLang="ja-JP" sz="1334" dirty="0">
                <a:latin typeface="+mn-ea"/>
              </a:rPr>
              <a:t>5.4%</a:t>
            </a:r>
            <a:r>
              <a:rPr lang="ja-JP" altLang="en-US" sz="1334" dirty="0">
                <a:latin typeface="+mn-ea"/>
              </a:rPr>
              <a:t>増加している。</a:t>
            </a:r>
            <a:endParaRPr lang="en-US" altLang="ja-JP" sz="1334" dirty="0">
              <a:latin typeface="+mn-ea"/>
            </a:endParaRPr>
          </a:p>
        </p:txBody>
      </p:sp>
      <p:graphicFrame>
        <p:nvGraphicFramePr>
          <p:cNvPr id="5" name="グラフ 4"/>
          <p:cNvGraphicFramePr/>
          <p:nvPr>
            <p:extLst/>
          </p:nvPr>
        </p:nvGraphicFramePr>
        <p:xfrm>
          <a:off x="708770" y="1184387"/>
          <a:ext cx="8441492" cy="5566245"/>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a:xfrm>
            <a:off x="0" y="13261"/>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SDGs</a:t>
            </a:r>
            <a:r>
              <a:rPr kumimoji="1" lang="ja-JP" altLang="en-US" sz="1905" b="1" dirty="0">
                <a:solidFill>
                  <a:prstClr val="white"/>
                </a:solidFill>
                <a:latin typeface="Meiryo UI" panose="020B0604030504040204" pitchFamily="50" charset="-128"/>
                <a:ea typeface="Meiryo UI" panose="020B0604030504040204" pitchFamily="50" charset="-128"/>
              </a:rPr>
              <a:t>を知ったきっかけ</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3415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628188" y="605982"/>
            <a:ext cx="8753884" cy="448449"/>
          </a:xfrm>
          <a:prstGeom prst="rect">
            <a:avLst/>
          </a:prstGeom>
          <a:ln w="12700">
            <a:noFill/>
          </a:ln>
        </p:spPr>
        <p:txBody>
          <a:bodyPr wrap="square" anchor="ctr">
            <a:noAutofit/>
          </a:bodyPr>
          <a:lstStyle/>
          <a:p>
            <a:pPr>
              <a:lnSpc>
                <a:spcPts val="1997"/>
              </a:lnSpc>
            </a:pPr>
            <a:r>
              <a:rPr lang="ja-JP" altLang="en-US" sz="1334" dirty="0">
                <a:latin typeface="+mn-ea"/>
              </a:rPr>
              <a:t>〇重要だと思う高いゴールの順位は、昨年度と大きな変化は見られず、依然、大阪</a:t>
            </a:r>
            <a:r>
              <a:rPr lang="en-US" altLang="ja-JP" sz="1334" dirty="0">
                <a:latin typeface="+mn-ea"/>
              </a:rPr>
              <a:t>SDGs</a:t>
            </a:r>
            <a:r>
              <a:rPr lang="ja-JP" altLang="en-US" sz="1334" dirty="0">
                <a:latin typeface="+mn-ea"/>
              </a:rPr>
              <a:t>ビジョンに掲げる重点ゴール３・ゴール１１、および関連ゴールのうちゴール１・ゴール４への関心は高い傾向にある。</a:t>
            </a:r>
            <a:endParaRPr lang="en-US" altLang="ja-JP" sz="1334" dirty="0">
              <a:latin typeface="+mn-ea"/>
            </a:endParaRPr>
          </a:p>
        </p:txBody>
      </p:sp>
      <p:graphicFrame>
        <p:nvGraphicFramePr>
          <p:cNvPr id="5" name="グラフ 4"/>
          <p:cNvGraphicFramePr/>
          <p:nvPr>
            <p:extLst/>
          </p:nvPr>
        </p:nvGraphicFramePr>
        <p:xfrm>
          <a:off x="395606" y="1598503"/>
          <a:ext cx="9219049" cy="4956210"/>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flipH="1">
            <a:off x="2281915" y="1415647"/>
            <a:ext cx="493595" cy="356251"/>
          </a:xfrm>
          <a:prstGeom prst="rect">
            <a:avLst/>
          </a:prstGeom>
          <a:noFill/>
        </p:spPr>
        <p:txBody>
          <a:bodyPr wrap="square" rtlCol="0">
            <a:spAutoFit/>
          </a:bodyPr>
          <a:lstStyle/>
          <a:p>
            <a:r>
              <a:rPr kumimoji="1" lang="ja-JP" altLang="en-US" sz="1715" dirty="0"/>
              <a:t>❶</a:t>
            </a:r>
          </a:p>
        </p:txBody>
      </p:sp>
      <p:sp>
        <p:nvSpPr>
          <p:cNvPr id="11" name="テキスト ボックス 10"/>
          <p:cNvSpPr txBox="1"/>
          <p:nvPr/>
        </p:nvSpPr>
        <p:spPr>
          <a:xfrm>
            <a:off x="1500937" y="1572530"/>
            <a:ext cx="343284" cy="356251"/>
          </a:xfrm>
          <a:prstGeom prst="rect">
            <a:avLst/>
          </a:prstGeom>
          <a:noFill/>
        </p:spPr>
        <p:txBody>
          <a:bodyPr wrap="square" rtlCol="0">
            <a:spAutoFit/>
          </a:bodyPr>
          <a:lstStyle/>
          <a:p>
            <a:r>
              <a:rPr kumimoji="1" lang="ja-JP" altLang="en-US" sz="1715" dirty="0"/>
              <a:t>❷</a:t>
            </a:r>
          </a:p>
        </p:txBody>
      </p:sp>
      <p:sp>
        <p:nvSpPr>
          <p:cNvPr id="12" name="テキスト ボックス 11"/>
          <p:cNvSpPr txBox="1"/>
          <p:nvPr/>
        </p:nvSpPr>
        <p:spPr>
          <a:xfrm>
            <a:off x="6297904" y="1710261"/>
            <a:ext cx="522630" cy="356251"/>
          </a:xfrm>
          <a:prstGeom prst="rect">
            <a:avLst/>
          </a:prstGeom>
          <a:noFill/>
        </p:spPr>
        <p:txBody>
          <a:bodyPr wrap="square" rtlCol="0">
            <a:spAutoFit/>
          </a:bodyPr>
          <a:lstStyle/>
          <a:p>
            <a:r>
              <a:rPr kumimoji="1" lang="ja-JP" altLang="en-US" sz="1715" dirty="0"/>
              <a:t>❸</a:t>
            </a:r>
          </a:p>
        </p:txBody>
      </p:sp>
      <p:sp>
        <p:nvSpPr>
          <p:cNvPr id="14" name="テキスト ボックス 13"/>
          <p:cNvSpPr txBox="1"/>
          <p:nvPr/>
        </p:nvSpPr>
        <p:spPr>
          <a:xfrm>
            <a:off x="4848567" y="2139139"/>
            <a:ext cx="292551" cy="356251"/>
          </a:xfrm>
          <a:prstGeom prst="rect">
            <a:avLst/>
          </a:prstGeom>
          <a:noFill/>
        </p:spPr>
        <p:txBody>
          <a:bodyPr wrap="square" rtlCol="0">
            <a:spAutoFit/>
          </a:bodyPr>
          <a:lstStyle/>
          <a:p>
            <a:r>
              <a:rPr kumimoji="1" lang="ja-JP" altLang="en-US" sz="1715" dirty="0"/>
              <a:t>❺</a:t>
            </a:r>
          </a:p>
        </p:txBody>
      </p:sp>
      <p:sp>
        <p:nvSpPr>
          <p:cNvPr id="15" name="テキスト ボックス 14"/>
          <p:cNvSpPr txBox="1"/>
          <p:nvPr/>
        </p:nvSpPr>
        <p:spPr>
          <a:xfrm>
            <a:off x="2918531" y="1999715"/>
            <a:ext cx="350483" cy="356251"/>
          </a:xfrm>
          <a:prstGeom prst="rect">
            <a:avLst/>
          </a:prstGeom>
          <a:noFill/>
        </p:spPr>
        <p:txBody>
          <a:bodyPr wrap="square" rtlCol="0">
            <a:spAutoFit/>
          </a:bodyPr>
          <a:lstStyle/>
          <a:p>
            <a:r>
              <a:rPr kumimoji="1" lang="ja-JP" altLang="en-US" sz="1715" dirty="0"/>
              <a:t>❹</a:t>
            </a:r>
          </a:p>
        </p:txBody>
      </p:sp>
      <p:sp>
        <p:nvSpPr>
          <p:cNvPr id="16" name="テキスト ボックス 15"/>
          <p:cNvSpPr txBox="1"/>
          <p:nvPr/>
        </p:nvSpPr>
        <p:spPr>
          <a:xfrm flipH="1">
            <a:off x="1988946" y="1415647"/>
            <a:ext cx="330187" cy="356251"/>
          </a:xfrm>
          <a:prstGeom prst="rect">
            <a:avLst/>
          </a:prstGeom>
          <a:noFill/>
        </p:spPr>
        <p:txBody>
          <a:bodyPr wrap="square" rtlCol="0">
            <a:spAutoFit/>
          </a:bodyPr>
          <a:lstStyle/>
          <a:p>
            <a:r>
              <a:rPr kumimoji="1" lang="ja-JP" altLang="en-US" sz="1715" dirty="0"/>
              <a:t>①</a:t>
            </a:r>
          </a:p>
        </p:txBody>
      </p:sp>
      <p:sp>
        <p:nvSpPr>
          <p:cNvPr id="17" name="テキスト ボックス 16"/>
          <p:cNvSpPr txBox="1"/>
          <p:nvPr/>
        </p:nvSpPr>
        <p:spPr>
          <a:xfrm>
            <a:off x="5959086" y="1710261"/>
            <a:ext cx="370195" cy="356251"/>
          </a:xfrm>
          <a:prstGeom prst="rect">
            <a:avLst/>
          </a:prstGeom>
          <a:noFill/>
        </p:spPr>
        <p:txBody>
          <a:bodyPr wrap="square" rtlCol="0">
            <a:spAutoFit/>
          </a:bodyPr>
          <a:lstStyle/>
          <a:p>
            <a:r>
              <a:rPr kumimoji="1" lang="ja-JP" altLang="en-US" sz="1715" dirty="0"/>
              <a:t>③</a:t>
            </a:r>
          </a:p>
        </p:txBody>
      </p:sp>
      <p:sp>
        <p:nvSpPr>
          <p:cNvPr id="18" name="テキスト ボックス 17"/>
          <p:cNvSpPr txBox="1"/>
          <p:nvPr/>
        </p:nvSpPr>
        <p:spPr>
          <a:xfrm>
            <a:off x="1144473" y="1630712"/>
            <a:ext cx="353220" cy="356251"/>
          </a:xfrm>
          <a:prstGeom prst="rect">
            <a:avLst/>
          </a:prstGeom>
          <a:noFill/>
        </p:spPr>
        <p:txBody>
          <a:bodyPr wrap="square" rtlCol="0">
            <a:spAutoFit/>
          </a:bodyPr>
          <a:lstStyle/>
          <a:p>
            <a:r>
              <a:rPr kumimoji="1" lang="ja-JP" altLang="en-US" sz="1715" dirty="0"/>
              <a:t>②</a:t>
            </a:r>
          </a:p>
        </p:txBody>
      </p:sp>
      <p:sp>
        <p:nvSpPr>
          <p:cNvPr id="19" name="テキスト ボックス 18"/>
          <p:cNvSpPr txBox="1"/>
          <p:nvPr/>
        </p:nvSpPr>
        <p:spPr>
          <a:xfrm>
            <a:off x="2616653" y="2005231"/>
            <a:ext cx="369416" cy="356251"/>
          </a:xfrm>
          <a:prstGeom prst="rect">
            <a:avLst/>
          </a:prstGeom>
          <a:noFill/>
        </p:spPr>
        <p:txBody>
          <a:bodyPr wrap="square" rtlCol="0">
            <a:spAutoFit/>
          </a:bodyPr>
          <a:lstStyle/>
          <a:p>
            <a:r>
              <a:rPr kumimoji="1" lang="ja-JP" altLang="en-US" sz="1715" dirty="0"/>
              <a:t>④</a:t>
            </a:r>
          </a:p>
        </p:txBody>
      </p:sp>
      <p:sp>
        <p:nvSpPr>
          <p:cNvPr id="20" name="テキスト ボックス 19"/>
          <p:cNvSpPr txBox="1"/>
          <p:nvPr/>
        </p:nvSpPr>
        <p:spPr>
          <a:xfrm>
            <a:off x="4565620" y="2165111"/>
            <a:ext cx="356170" cy="356251"/>
          </a:xfrm>
          <a:prstGeom prst="rect">
            <a:avLst/>
          </a:prstGeom>
          <a:noFill/>
        </p:spPr>
        <p:txBody>
          <a:bodyPr wrap="square" rtlCol="0">
            <a:spAutoFit/>
          </a:bodyPr>
          <a:lstStyle/>
          <a:p>
            <a:r>
              <a:rPr kumimoji="1" lang="ja-JP" altLang="en-US" sz="1715" dirty="0"/>
              <a:t>⑤</a:t>
            </a:r>
          </a:p>
        </p:txBody>
      </p:sp>
      <p:sp>
        <p:nvSpPr>
          <p:cNvPr id="2" name="角丸四角形 1"/>
          <p:cNvSpPr/>
          <p:nvPr/>
        </p:nvSpPr>
        <p:spPr>
          <a:xfrm rot="18893057">
            <a:off x="258096" y="4702689"/>
            <a:ext cx="1386371" cy="28905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1" name="角丸四角形 20"/>
          <p:cNvSpPr/>
          <p:nvPr/>
        </p:nvSpPr>
        <p:spPr>
          <a:xfrm rot="18893057">
            <a:off x="798399" y="4893148"/>
            <a:ext cx="1900131" cy="2316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2" name="角丸四角形 21"/>
          <p:cNvSpPr/>
          <p:nvPr/>
        </p:nvSpPr>
        <p:spPr>
          <a:xfrm rot="18893057">
            <a:off x="1255098" y="4919538"/>
            <a:ext cx="1949937" cy="23597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4" name="角丸四角形 23"/>
          <p:cNvSpPr/>
          <p:nvPr/>
        </p:nvSpPr>
        <p:spPr>
          <a:xfrm rot="18893057">
            <a:off x="4521788" y="4956961"/>
            <a:ext cx="2146836" cy="2313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6" name="角丸四角形 25"/>
          <p:cNvSpPr/>
          <p:nvPr/>
        </p:nvSpPr>
        <p:spPr>
          <a:xfrm rot="18893057">
            <a:off x="5169214" y="4910153"/>
            <a:ext cx="1949937" cy="235979"/>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7" name="角丸四角形 26"/>
          <p:cNvSpPr/>
          <p:nvPr/>
        </p:nvSpPr>
        <p:spPr>
          <a:xfrm>
            <a:off x="460642" y="6166031"/>
            <a:ext cx="683831" cy="23598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8" name="角丸四角形 27"/>
          <p:cNvSpPr/>
          <p:nvPr/>
        </p:nvSpPr>
        <p:spPr>
          <a:xfrm>
            <a:off x="460642" y="6489520"/>
            <a:ext cx="683831" cy="226936"/>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15"/>
          </a:p>
        </p:txBody>
      </p:sp>
      <p:sp>
        <p:nvSpPr>
          <p:cNvPr id="29" name="正方形/長方形 28"/>
          <p:cNvSpPr/>
          <p:nvPr/>
        </p:nvSpPr>
        <p:spPr>
          <a:xfrm>
            <a:off x="1209509" y="6166031"/>
            <a:ext cx="937986" cy="200007"/>
          </a:xfrm>
          <a:prstGeom prst="rect">
            <a:avLst/>
          </a:prstGeom>
          <a:ln w="12700">
            <a:noFill/>
          </a:ln>
        </p:spPr>
        <p:txBody>
          <a:bodyPr wrap="square" anchor="ctr">
            <a:noAutofit/>
          </a:bodyPr>
          <a:lstStyle/>
          <a:p>
            <a:pPr>
              <a:lnSpc>
                <a:spcPts val="1997"/>
              </a:lnSpc>
            </a:pPr>
            <a:r>
              <a:rPr lang="ja-JP" altLang="en-US" sz="953" dirty="0">
                <a:latin typeface="+mn-ea"/>
              </a:rPr>
              <a:t>：重点ゴール</a:t>
            </a:r>
            <a:endParaRPr lang="en-US" altLang="ja-JP" sz="762" dirty="0">
              <a:latin typeface="+mn-ea"/>
            </a:endParaRPr>
          </a:p>
        </p:txBody>
      </p:sp>
      <p:sp>
        <p:nvSpPr>
          <p:cNvPr id="30" name="正方形/長方形 29"/>
          <p:cNvSpPr/>
          <p:nvPr/>
        </p:nvSpPr>
        <p:spPr>
          <a:xfrm>
            <a:off x="1236241" y="6486918"/>
            <a:ext cx="937986" cy="200007"/>
          </a:xfrm>
          <a:prstGeom prst="rect">
            <a:avLst/>
          </a:prstGeom>
          <a:ln w="12700">
            <a:noFill/>
          </a:ln>
        </p:spPr>
        <p:txBody>
          <a:bodyPr wrap="square" anchor="ctr">
            <a:noAutofit/>
          </a:bodyPr>
          <a:lstStyle/>
          <a:p>
            <a:pPr>
              <a:lnSpc>
                <a:spcPts val="1997"/>
              </a:lnSpc>
            </a:pPr>
            <a:r>
              <a:rPr lang="ja-JP" altLang="en-US" sz="953" dirty="0">
                <a:latin typeface="+mn-ea"/>
              </a:rPr>
              <a:t>：関連ゴール</a:t>
            </a:r>
            <a:endParaRPr lang="en-US" altLang="ja-JP" sz="762" dirty="0">
              <a:latin typeface="+mn-ea"/>
            </a:endParaRPr>
          </a:p>
        </p:txBody>
      </p:sp>
      <p:sp>
        <p:nvSpPr>
          <p:cNvPr id="25" name="正方形/長方形 24"/>
          <p:cNvSpPr/>
          <p:nvPr/>
        </p:nvSpPr>
        <p:spPr>
          <a:xfrm>
            <a:off x="0" y="13261"/>
            <a:ext cx="9906000"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ja-JP" altLang="en-US" sz="1905" b="1" dirty="0">
                <a:solidFill>
                  <a:prstClr val="white"/>
                </a:solidFill>
                <a:latin typeface="Meiryo UI" panose="020B0604030504040204" pitchFamily="50" charset="-128"/>
                <a:ea typeface="Meiryo UI" panose="020B0604030504040204" pitchFamily="50" charset="-128"/>
              </a:rPr>
              <a:t>大阪で重要と思うゴール</a:t>
            </a:r>
            <a:r>
              <a:rPr kumimoji="1" lang="ja-JP" altLang="en-US" sz="1524" b="1" dirty="0">
                <a:solidFill>
                  <a:prstClr val="white"/>
                </a:solidFill>
                <a:latin typeface="Meiryo UI" panose="020B0604030504040204" pitchFamily="50" charset="-128"/>
                <a:ea typeface="Meiryo UI" panose="020B0604030504040204" pitchFamily="50" charset="-128"/>
              </a:rPr>
              <a:t>（複数選択可）</a:t>
            </a:r>
            <a:endParaRPr kumimoji="1" lang="zh-TW" altLang="en-US" sz="1524"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3017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37164" y="671848"/>
            <a:ext cx="9568835" cy="674530"/>
          </a:xfrm>
          <a:prstGeom prst="rect">
            <a:avLst/>
          </a:prstGeom>
          <a:ln w="12700">
            <a:noFill/>
          </a:ln>
        </p:spPr>
        <p:txBody>
          <a:bodyPr wrap="square" anchor="ctr">
            <a:noAutofit/>
          </a:bodyPr>
          <a:lstStyle/>
          <a:p>
            <a:pPr>
              <a:lnSpc>
                <a:spcPts val="1997"/>
              </a:lnSpc>
            </a:pPr>
            <a:r>
              <a:rPr lang="ja-JP" altLang="en-US" sz="1334" dirty="0">
                <a:latin typeface="+mn-ea"/>
              </a:rPr>
              <a:t>〇どういった団体等が行う取組みについて興味があるかについては、「国」、「市町村」、「大阪府庁」の割合が高い。</a:t>
            </a:r>
            <a:endParaRPr lang="en-US" altLang="ja-JP" sz="1334" dirty="0">
              <a:latin typeface="+mn-ea"/>
            </a:endParaRPr>
          </a:p>
          <a:p>
            <a:pPr>
              <a:lnSpc>
                <a:spcPts val="1997"/>
              </a:lnSpc>
            </a:pPr>
            <a:r>
              <a:rPr lang="ja-JP" altLang="en-US" sz="1334" dirty="0">
                <a:latin typeface="+mn-ea"/>
              </a:rPr>
              <a:t>〇</a:t>
            </a:r>
            <a:r>
              <a:rPr lang="en-US" altLang="ja-JP" sz="1334" dirty="0">
                <a:latin typeface="+mn-ea"/>
              </a:rPr>
              <a:t>SDGs</a:t>
            </a:r>
            <a:r>
              <a:rPr lang="ja-JP" altLang="en-US" sz="1334" dirty="0">
                <a:latin typeface="+mn-ea"/>
              </a:rPr>
              <a:t>を広めるため大阪府に期待する取組みは、「情報提供・広報活動」、「具体的な行動を考えるためのヒントの掲</a:t>
            </a:r>
            <a:endParaRPr lang="en-US" altLang="ja-JP" sz="1334" dirty="0">
              <a:latin typeface="+mn-ea"/>
            </a:endParaRPr>
          </a:p>
          <a:p>
            <a:pPr>
              <a:lnSpc>
                <a:spcPts val="1997"/>
              </a:lnSpc>
            </a:pPr>
            <a:r>
              <a:rPr lang="ja-JP" altLang="en-US" sz="1334" dirty="0">
                <a:latin typeface="+mn-ea"/>
              </a:rPr>
              <a:t>　示」の割合が高い。</a:t>
            </a:r>
            <a:endParaRPr lang="en-US" altLang="ja-JP" sz="1334" dirty="0">
              <a:latin typeface="+mn-ea"/>
            </a:endParaRPr>
          </a:p>
        </p:txBody>
      </p:sp>
      <p:graphicFrame>
        <p:nvGraphicFramePr>
          <p:cNvPr id="5" name="グラフ 4"/>
          <p:cNvGraphicFramePr/>
          <p:nvPr>
            <p:extLst/>
          </p:nvPr>
        </p:nvGraphicFramePr>
        <p:xfrm>
          <a:off x="5122969" y="1490567"/>
          <a:ext cx="4548214" cy="5381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nvPr>
        </p:nvGraphicFramePr>
        <p:xfrm>
          <a:off x="412437" y="1490567"/>
          <a:ext cx="4408721" cy="5381590"/>
        </p:xfrm>
        <a:graphic>
          <a:graphicData uri="http://schemas.openxmlformats.org/drawingml/2006/chart">
            <c:chart xmlns:c="http://schemas.openxmlformats.org/drawingml/2006/chart" xmlns:r="http://schemas.openxmlformats.org/officeDocument/2006/relationships" r:id="rId4"/>
          </a:graphicData>
        </a:graphic>
      </p:graphicFrame>
      <p:sp>
        <p:nvSpPr>
          <p:cNvPr id="2" name="テキスト ボックス 1"/>
          <p:cNvSpPr txBox="1"/>
          <p:nvPr/>
        </p:nvSpPr>
        <p:spPr>
          <a:xfrm>
            <a:off x="580546" y="1495226"/>
            <a:ext cx="3900427" cy="561436"/>
          </a:xfrm>
          <a:prstGeom prst="rect">
            <a:avLst/>
          </a:prstGeom>
          <a:noFill/>
        </p:spPr>
        <p:txBody>
          <a:bodyPr wrap="none" rtlCol="0">
            <a:spAutoFit/>
          </a:bodyPr>
          <a:lstStyle/>
          <a:p>
            <a:r>
              <a:rPr kumimoji="1" lang="ja-JP" altLang="en-US" sz="1524" b="1" dirty="0">
                <a:solidFill>
                  <a:schemeClr val="accent3">
                    <a:lumMod val="50000"/>
                  </a:schemeClr>
                </a:solidFill>
              </a:rPr>
              <a:t>■どういった団体等が行う取組みについて</a:t>
            </a:r>
            <a:endParaRPr kumimoji="1" lang="en-US" altLang="ja-JP" sz="1524" b="1" dirty="0">
              <a:solidFill>
                <a:schemeClr val="accent3">
                  <a:lumMod val="50000"/>
                </a:schemeClr>
              </a:solidFill>
            </a:endParaRPr>
          </a:p>
          <a:p>
            <a:r>
              <a:rPr kumimoji="1" lang="ja-JP" altLang="en-US" sz="1524" b="1" dirty="0">
                <a:solidFill>
                  <a:schemeClr val="accent3">
                    <a:lumMod val="50000"/>
                  </a:schemeClr>
                </a:solidFill>
              </a:rPr>
              <a:t>　興味があるか</a:t>
            </a:r>
          </a:p>
        </p:txBody>
      </p:sp>
      <p:sp>
        <p:nvSpPr>
          <p:cNvPr id="10" name="正方形/長方形 9"/>
          <p:cNvSpPr/>
          <p:nvPr/>
        </p:nvSpPr>
        <p:spPr>
          <a:xfrm>
            <a:off x="0" y="13261"/>
            <a:ext cx="9905999" cy="514399"/>
          </a:xfrm>
          <a:prstGeom prst="rect">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1905" b="1" dirty="0">
                <a:solidFill>
                  <a:prstClr val="white"/>
                </a:solidFill>
                <a:latin typeface="Meiryo UI" panose="020B0604030504040204" pitchFamily="50" charset="-128"/>
                <a:ea typeface="Meiryo UI" panose="020B0604030504040204" pitchFamily="50" charset="-128"/>
              </a:rPr>
              <a:t> </a:t>
            </a:r>
            <a:r>
              <a:rPr kumimoji="1" lang="ja-JP" altLang="en-US" sz="1905" b="1" dirty="0" smtClean="0">
                <a:solidFill>
                  <a:prstClr val="white"/>
                </a:solidFill>
                <a:latin typeface="Meiryo UI" panose="020B0604030504040204" pitchFamily="50" charset="-128"/>
                <a:ea typeface="Meiryo UI" panose="020B0604030504040204" pitchFamily="50" charset="-128"/>
              </a:rPr>
              <a:t>その他</a:t>
            </a:r>
            <a:endParaRPr kumimoji="1" lang="zh-TW" altLang="en-US" sz="1905"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11948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79182" y="1131174"/>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73886" y="963412"/>
            <a:ext cx="9516533" cy="1446550"/>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」と聞いて思いつくものを</a:t>
            </a:r>
            <a:endParaRPr kumimoji="1" lang="en-US" altLang="ja-JP" sz="4400" b="1" dirty="0" smtClean="0">
              <a:latin typeface="Meiryo UI" panose="020B0604030504040204" pitchFamily="50" charset="-128"/>
              <a:ea typeface="Meiryo UI" panose="020B0604030504040204" pitchFamily="50" charset="-128"/>
            </a:endParaRPr>
          </a:p>
          <a:p>
            <a:r>
              <a:rPr kumimoji="1" lang="ja-JP" altLang="en-US" sz="4400" b="1" dirty="0" smtClean="0">
                <a:latin typeface="Meiryo UI" panose="020B0604030504040204" pitchFamily="50" charset="-128"/>
                <a:ea typeface="Meiryo UI" panose="020B0604030504040204" pitchFamily="50" charset="-128"/>
              </a:rPr>
              <a:t>書き出してみてください</a:t>
            </a:r>
            <a:r>
              <a:rPr kumimoji="1" lang="ja-JP" altLang="en-US" sz="2800" b="1" dirty="0" smtClean="0">
                <a:solidFill>
                  <a:srgbClr val="FF0000"/>
                </a:solidFill>
                <a:latin typeface="Meiryo UI" panose="020B0604030504040204" pitchFamily="50" charset="-128"/>
                <a:ea typeface="Meiryo UI" panose="020B0604030504040204" pitchFamily="50" charset="-128"/>
              </a:rPr>
              <a:t>（なんでも構いません）</a:t>
            </a:r>
            <a:endParaRPr kumimoji="1" lang="ja-JP" altLang="en-US" sz="4400" dirty="0">
              <a:solidFill>
                <a:srgbClr val="FF0000"/>
              </a:solidFill>
            </a:endParaRPr>
          </a:p>
        </p:txBody>
      </p:sp>
      <p:sp>
        <p:nvSpPr>
          <p:cNvPr id="4" name="正方形/長方形 3"/>
          <p:cNvSpPr/>
          <p:nvPr/>
        </p:nvSpPr>
        <p:spPr>
          <a:xfrm>
            <a:off x="389467" y="3071287"/>
            <a:ext cx="8835496" cy="32850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smtClean="0"/>
              <a:t>・</a:t>
            </a:r>
            <a:endParaRPr kumimoji="1" lang="en-US" altLang="ja-JP" sz="2800" dirty="0" smtClean="0"/>
          </a:p>
          <a:p>
            <a:r>
              <a:rPr kumimoji="1" lang="ja-JP" altLang="en-US" sz="2800" dirty="0"/>
              <a:t>・</a:t>
            </a: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smtClean="0">
                <a:latin typeface="Meiryo UI" panose="020B0604030504040204" pitchFamily="50" charset="-128"/>
                <a:ea typeface="Meiryo UI" panose="020B0604030504040204" pitchFamily="50" charset="-128"/>
              </a:rPr>
              <a:t>　まずはじめに（アイスブレイク①）</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a:t>
            </a:fld>
            <a:endParaRPr kumimoji="1" lang="ja-JP" altLang="en-US"/>
          </a:p>
        </p:txBody>
      </p:sp>
    </p:spTree>
    <p:extLst>
      <p:ext uri="{BB962C8B-B14F-4D97-AF65-F5344CB8AC3E}">
        <p14:creationId xmlns:p14="http://schemas.microsoft.com/office/powerpoint/2010/main" val="2954226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39</a:t>
            </a:fld>
            <a:endParaRPr kumimoji="1" lang="ja-JP" altLang="en-US" sz="1200"/>
          </a:p>
        </p:txBody>
      </p:sp>
    </p:spTree>
    <p:extLst>
      <p:ext uri="{BB962C8B-B14F-4D97-AF65-F5344CB8AC3E}">
        <p14:creationId xmlns:p14="http://schemas.microsoft.com/office/powerpoint/2010/main" val="4119123177"/>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ja-JP" altLang="en-US" sz="2000" b="1" dirty="0" smtClean="0">
                <a:latin typeface="Meiryo UI" panose="020B0604030504040204" pitchFamily="50" charset="-128"/>
                <a:ea typeface="Meiryo UI" panose="020B0604030504040204" pitchFamily="50" charset="-128"/>
              </a:rPr>
              <a:t>取組</a:t>
            </a:r>
            <a:endParaRPr kumimoji="1" lang="ja-JP" altLang="en-US" sz="2000" b="1" dirty="0">
              <a:latin typeface="Meiryo UI" panose="020B0604030504040204" pitchFamily="50" charset="-128"/>
              <a:ea typeface="Meiryo UI" panose="020B0604030504040204" pitchFamily="50" charset="-128"/>
            </a:endParaRPr>
          </a:p>
        </p:txBody>
      </p:sp>
      <p:sp>
        <p:nvSpPr>
          <p:cNvPr id="45" name="正方形/長方形 44"/>
          <p:cNvSpPr/>
          <p:nvPr/>
        </p:nvSpPr>
        <p:spPr>
          <a:xfrm>
            <a:off x="107521" y="790874"/>
            <a:ext cx="4335691" cy="530060"/>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grpSp>
        <p:nvGrpSpPr>
          <p:cNvPr id="56" name="グループ化 55"/>
          <p:cNvGrpSpPr/>
          <p:nvPr/>
        </p:nvGrpSpPr>
        <p:grpSpPr>
          <a:xfrm>
            <a:off x="5679441" y="2795907"/>
            <a:ext cx="3799086" cy="792859"/>
            <a:chOff x="7387792" y="5589156"/>
            <a:chExt cx="4150908" cy="989737"/>
          </a:xfrm>
        </p:grpSpPr>
        <p:sp>
          <p:nvSpPr>
            <p:cNvPr id="69" name="正方形/長方形 68"/>
            <p:cNvSpPr/>
            <p:nvPr/>
          </p:nvSpPr>
          <p:spPr>
            <a:xfrm>
              <a:off x="7387792" y="5589156"/>
              <a:ext cx="4150908" cy="989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詳しくは、府</a:t>
              </a:r>
              <a:r>
                <a:rPr kumimoji="1" lang="en-US" altLang="ja-JP" sz="1600" b="1" dirty="0">
                  <a:latin typeface="Meiryo UI" panose="020B0604030504040204" pitchFamily="50" charset="-128"/>
                  <a:ea typeface="Meiryo UI" panose="020B0604030504040204" pitchFamily="50" charset="-128"/>
                </a:rPr>
                <a:t>HP</a:t>
              </a:r>
              <a:r>
                <a:rPr kumimoji="1" lang="ja-JP" altLang="en-US" sz="1600" b="1" dirty="0">
                  <a:latin typeface="Meiryo UI" panose="020B0604030504040204" pitchFamily="50" charset="-128"/>
                  <a:ea typeface="Meiryo UI" panose="020B0604030504040204" pitchFamily="50" charset="-128"/>
                </a:rPr>
                <a:t>をご覧ください</a:t>
              </a:r>
            </a:p>
          </p:txBody>
        </p:sp>
        <p:sp>
          <p:nvSpPr>
            <p:cNvPr id="70" name="正方形/長方形 69"/>
            <p:cNvSpPr/>
            <p:nvPr/>
          </p:nvSpPr>
          <p:spPr>
            <a:xfrm>
              <a:off x="7612656" y="6133722"/>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大阪府　</a:t>
              </a:r>
              <a:r>
                <a:rPr kumimoji="1" lang="en-US" altLang="ja-JP" b="1" dirty="0">
                  <a:solidFill>
                    <a:schemeClr val="tx1"/>
                  </a:solidFill>
                  <a:latin typeface="Meiryo UI" panose="020B0604030504040204" pitchFamily="50" charset="-128"/>
                  <a:ea typeface="Meiryo UI" panose="020B0604030504040204" pitchFamily="50" charset="-128"/>
                </a:rPr>
                <a:t>SDGs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10957891" y="6109446"/>
              <a:ext cx="418825"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Meiryo UI" panose="020B0604030504040204" pitchFamily="50" charset="-128"/>
                  <a:ea typeface="Meiryo UI" panose="020B0604030504040204" pitchFamily="50" charset="-128"/>
                </a:rPr>
                <a:t>🔍</a:t>
              </a:r>
            </a:p>
          </p:txBody>
        </p:sp>
      </p:grpSp>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26292" y="172728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6292" y="268877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30334" y="2496962"/>
            <a:ext cx="3546130" cy="848950"/>
          </a:xfrm>
          <a:prstGeom prst="rect">
            <a:avLst/>
          </a:prstGeom>
        </p:spPr>
        <p:txBody>
          <a:bodyPr wrap="square">
            <a:spAutoFit/>
          </a:bodyPr>
          <a:lstStyle/>
          <a:p>
            <a:pPr lvl="0">
              <a:lnSpc>
                <a:spcPts val="3000"/>
              </a:lnSpc>
              <a:defRPr/>
            </a:pPr>
            <a:r>
              <a:rPr kumimoji="1" lang="ja-JP" altLang="en-US" sz="2000" b="1" dirty="0">
                <a:latin typeface="Meiryo UI" panose="020B0604030504040204" pitchFamily="50" charset="-128"/>
                <a:ea typeface="Meiryo UI" panose="020B0604030504040204" pitchFamily="50" charset="-128"/>
              </a:rPr>
              <a:t>大阪府ホームページ</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大阪府</a:t>
            </a:r>
            <a:r>
              <a:rPr kumimoji="1" lang="en-US" altLang="ja-JP" sz="2000" b="1" dirty="0">
                <a:solidFill>
                  <a:prstClr val="black"/>
                </a:solidFill>
                <a:latin typeface="Meiryo UI" panose="020B0604030504040204" pitchFamily="50" charset="-128"/>
                <a:ea typeface="Meiryo UI" panose="020B0604030504040204" pitchFamily="50" charset="-128"/>
              </a:rPr>
              <a:t>SDGs【</a:t>
            </a:r>
            <a:r>
              <a:rPr kumimoji="1" lang="ja-JP" altLang="en-US" sz="2000" b="1" dirty="0">
                <a:solidFill>
                  <a:prstClr val="black"/>
                </a:solidFill>
                <a:latin typeface="Meiryo UI" panose="020B0604030504040204" pitchFamily="50" charset="-128"/>
                <a:ea typeface="Meiryo UI" panose="020B0604030504040204" pitchFamily="50" charset="-128"/>
              </a:rPr>
              <a:t>公式</a:t>
            </a:r>
            <a:r>
              <a:rPr kumimoji="1" lang="en-US" altLang="ja-JP" sz="20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5237987" y="1799644"/>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6684814" y="1629440"/>
            <a:ext cx="3438282" cy="8489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30334" y="1634197"/>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30" name="スライド番号プレースホルダー 1"/>
          <p:cNvSpPr txBox="1">
            <a:spLocks/>
          </p:cNvSpPr>
          <p:nvPr/>
        </p:nvSpPr>
        <p:spPr>
          <a:xfrm>
            <a:off x="7516813" y="64706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40</a:t>
            </a:fld>
            <a:endParaRPr kumimoji="1" lang="ja-JP" altLang="en-US" sz="1200"/>
          </a:p>
        </p:txBody>
      </p:sp>
    </p:spTree>
    <p:extLst>
      <p:ext uri="{BB962C8B-B14F-4D97-AF65-F5344CB8AC3E}">
        <p14:creationId xmlns:p14="http://schemas.microsoft.com/office/powerpoint/2010/main" val="1570212082"/>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514" y="758284"/>
            <a:ext cx="4093114" cy="5792270"/>
          </a:xfrm>
          <a:prstGeom prst="rect">
            <a:avLst/>
          </a:prstGeom>
        </p:spPr>
      </p:pic>
      <p:sp>
        <p:nvSpPr>
          <p:cNvPr id="12" name="正方形/長方形 11"/>
          <p:cNvSpPr/>
          <p:nvPr/>
        </p:nvSpPr>
        <p:spPr>
          <a:xfrm>
            <a:off x="482932" y="879240"/>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41</a:t>
            </a:fld>
            <a:endParaRPr kumimoji="1" lang="ja-JP" altLang="en-US" sz="1200"/>
          </a:p>
        </p:txBody>
      </p:sp>
    </p:spTree>
    <p:extLst>
      <p:ext uri="{BB962C8B-B14F-4D97-AF65-F5344CB8AC3E}">
        <p14:creationId xmlns:p14="http://schemas.microsoft.com/office/powerpoint/2010/main" val="1083726506"/>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個人の皆さまから寄せられた“私の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宣言”①</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1716887" y="5977820"/>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42</a:t>
            </a:fld>
            <a:endParaRPr kumimoji="1" lang="ja-JP" altLang="en-US" sz="1200"/>
          </a:p>
        </p:txBody>
      </p:sp>
    </p:spTree>
    <p:extLst>
      <p:ext uri="{BB962C8B-B14F-4D97-AF65-F5344CB8AC3E}">
        <p14:creationId xmlns:p14="http://schemas.microsoft.com/office/powerpoint/2010/main" val="200905338"/>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（参考）企業や団体から寄せられた“私の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43</a:t>
            </a:fld>
            <a:endParaRPr kumimoji="1" lang="ja-JP" altLang="en-US" sz="1200"/>
          </a:p>
        </p:txBody>
      </p:sp>
    </p:spTree>
    <p:extLst>
      <p:ext uri="{BB962C8B-B14F-4D97-AF65-F5344CB8AC3E}">
        <p14:creationId xmlns:p14="http://schemas.microsoft.com/office/powerpoint/2010/main" val="189063290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950200" y="166009"/>
            <a:ext cx="1673498" cy="360000"/>
          </a:xfrm>
        </p:spPr>
        <p:txBody>
          <a:bodyPr/>
          <a:lstStyle/>
          <a:p>
            <a:r>
              <a:rPr kumimoji="1" lang="ja-JP" altLang="en-US" dirty="0" smtClean="0"/>
              <a:t>スライドのみ</a:t>
            </a:r>
            <a:endParaRPr kumimoji="1" lang="ja-JP" altLang="en-US" dirty="0"/>
          </a:p>
        </p:txBody>
      </p:sp>
      <p:pic>
        <p:nvPicPr>
          <p:cNvPr id="3" name="図 2"/>
          <p:cNvPicPr>
            <a:picLocks noChangeAspect="1"/>
          </p:cNvPicPr>
          <p:nvPr/>
        </p:nvPicPr>
        <p:blipFill>
          <a:blip r:embed="rId3"/>
          <a:stretch>
            <a:fillRect/>
          </a:stretch>
        </p:blipFill>
        <p:spPr>
          <a:xfrm>
            <a:off x="203200" y="346009"/>
            <a:ext cx="4533900" cy="2875012"/>
          </a:xfrm>
          <a:prstGeom prst="rect">
            <a:avLst/>
          </a:prstGeom>
        </p:spPr>
      </p:pic>
      <p:pic>
        <p:nvPicPr>
          <p:cNvPr id="4" name="図 3"/>
          <p:cNvPicPr>
            <a:picLocks noChangeAspect="1"/>
          </p:cNvPicPr>
          <p:nvPr/>
        </p:nvPicPr>
        <p:blipFill>
          <a:blip r:embed="rId4"/>
          <a:stretch>
            <a:fillRect/>
          </a:stretch>
        </p:blipFill>
        <p:spPr>
          <a:xfrm>
            <a:off x="203200" y="3221021"/>
            <a:ext cx="4533900" cy="3524399"/>
          </a:xfrm>
          <a:prstGeom prst="rect">
            <a:avLst/>
          </a:prstGeom>
        </p:spPr>
      </p:pic>
      <p:sp>
        <p:nvSpPr>
          <p:cNvPr id="5" name="角丸四角形吹き出し 4"/>
          <p:cNvSpPr/>
          <p:nvPr/>
        </p:nvSpPr>
        <p:spPr>
          <a:xfrm>
            <a:off x="5105400" y="1676400"/>
            <a:ext cx="4518298" cy="1117600"/>
          </a:xfrm>
          <a:prstGeom prst="wedgeRoundRectCallout">
            <a:avLst>
              <a:gd name="adj1" fmla="val -61212"/>
              <a:gd name="adj2" fmla="val 6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①愛称・ニックネームを</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ご入力ください</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（空白でも構いません）</a:t>
            </a:r>
            <a:endParaRPr kumimoji="1" lang="ja-JP" altLang="en-US" sz="1400" dirty="0">
              <a:latin typeface="Meiryo UI" panose="020B0604030504040204" pitchFamily="50" charset="-128"/>
              <a:ea typeface="Meiryo UI" panose="020B0604030504040204" pitchFamily="50" charset="-128"/>
            </a:endParaRPr>
          </a:p>
        </p:txBody>
      </p:sp>
      <p:sp>
        <p:nvSpPr>
          <p:cNvPr id="6" name="角丸四角形吹き出し 5"/>
          <p:cNvSpPr/>
          <p:nvPr/>
        </p:nvSpPr>
        <p:spPr>
          <a:xfrm>
            <a:off x="5105400" y="3060700"/>
            <a:ext cx="4518298" cy="1117600"/>
          </a:xfrm>
          <a:prstGeom prst="wedgeRoundRectCallout">
            <a:avLst>
              <a:gd name="adj1" fmla="val -60931"/>
              <a:gd name="adj2" fmla="val 30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②</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宣言を入力ください</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（個人としてでも、従業員としてでもどちらでも構いません）</a:t>
            </a:r>
            <a:endParaRPr kumimoji="1" lang="ja-JP" altLang="en-US" sz="1400" dirty="0">
              <a:latin typeface="Meiryo UI" panose="020B0604030504040204" pitchFamily="50" charset="-128"/>
              <a:ea typeface="Meiryo UI" panose="020B0604030504040204" pitchFamily="50" charset="-128"/>
            </a:endParaRPr>
          </a:p>
        </p:txBody>
      </p:sp>
      <p:sp>
        <p:nvSpPr>
          <p:cNvPr id="7" name="角丸四角形吹き出し 6"/>
          <p:cNvSpPr/>
          <p:nvPr/>
        </p:nvSpPr>
        <p:spPr>
          <a:xfrm>
            <a:off x="5105400" y="4457700"/>
            <a:ext cx="4518298" cy="1117600"/>
          </a:xfrm>
          <a:prstGeom prst="wedgeRoundRectCallout">
            <a:avLst>
              <a:gd name="adj1" fmla="val -61958"/>
              <a:gd name="adj2" fmla="val -79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latin typeface="Meiryo UI" panose="020B0604030504040204" pitchFamily="50" charset="-128"/>
                <a:ea typeface="Meiryo UI" panose="020B0604030504040204" pitchFamily="50" charset="-128"/>
              </a:rPr>
              <a:t>③記載した</a:t>
            </a:r>
            <a:r>
              <a:rPr kumimoji="1" lang="en-US" altLang="ja-JP" b="1" dirty="0" smtClean="0">
                <a:latin typeface="Meiryo UI" panose="020B0604030504040204" pitchFamily="50" charset="-128"/>
                <a:ea typeface="Meiryo UI" panose="020B0604030504040204" pitchFamily="50" charset="-128"/>
              </a:rPr>
              <a:t>SDGs</a:t>
            </a:r>
            <a:r>
              <a:rPr kumimoji="1" lang="ja-JP" altLang="en-US" b="1" dirty="0" smtClean="0">
                <a:latin typeface="Meiryo UI" panose="020B0604030504040204" pitchFamily="50" charset="-128"/>
                <a:ea typeface="Meiryo UI" panose="020B0604030504040204" pitchFamily="50" charset="-128"/>
              </a:rPr>
              <a:t>宣言に</a:t>
            </a:r>
            <a:endParaRPr kumimoji="1" lang="en-US" altLang="ja-JP" b="1" dirty="0" smtClean="0">
              <a:latin typeface="Meiryo UI" panose="020B0604030504040204" pitchFamily="50" charset="-128"/>
              <a:ea typeface="Meiryo UI" panose="020B0604030504040204" pitchFamily="50" charset="-128"/>
            </a:endParaRPr>
          </a:p>
          <a:p>
            <a:pPr algn="ctr"/>
            <a:r>
              <a:rPr kumimoji="1" lang="ja-JP" altLang="en-US" b="1" dirty="0" smtClean="0">
                <a:latin typeface="Meiryo UI" panose="020B0604030504040204" pitchFamily="50" charset="-128"/>
                <a:ea typeface="Meiryo UI" panose="020B0604030504040204" pitchFamily="50" charset="-128"/>
              </a:rPr>
              <a:t>関連すると思うゴールを入力ください</a:t>
            </a:r>
            <a:endParaRPr kumimoji="1" lang="en-US" altLang="ja-JP"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6806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953000" y="4184650"/>
            <a:ext cx="4738052" cy="1481901"/>
          </a:xfrm>
          <a:prstGeom prst="rect">
            <a:avLst/>
          </a:prstGeom>
        </p:spPr>
      </p:pic>
      <p:pic>
        <p:nvPicPr>
          <p:cNvPr id="4" name="図 3"/>
          <p:cNvPicPr>
            <a:picLocks noChangeAspect="1"/>
          </p:cNvPicPr>
          <p:nvPr/>
        </p:nvPicPr>
        <p:blipFill>
          <a:blip r:embed="rId4"/>
          <a:stretch>
            <a:fillRect/>
          </a:stretch>
        </p:blipFill>
        <p:spPr>
          <a:xfrm>
            <a:off x="278752" y="1079531"/>
            <a:ext cx="4533900" cy="4848225"/>
          </a:xfrm>
          <a:prstGeom prst="rect">
            <a:avLst/>
          </a:prstGeom>
        </p:spPr>
      </p:pic>
      <p:sp>
        <p:nvSpPr>
          <p:cNvPr id="5" name="正方形/長方形 4"/>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個人の皆さまから寄せられた“私の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宣言”②</a:t>
            </a:r>
            <a:endParaRPr kumimoji="1" lang="ja-JP" altLang="en-US" sz="2000" b="1" dirty="0">
              <a:latin typeface="Meiryo UI" panose="020B0604030504040204" pitchFamily="50" charset="-128"/>
              <a:ea typeface="Meiryo UI" panose="020B0604030504040204" pitchFamily="50" charset="-128"/>
            </a:endParaRPr>
          </a:p>
        </p:txBody>
      </p:sp>
      <p:sp>
        <p:nvSpPr>
          <p:cNvPr id="8" name="角丸四角形吹き出し 7"/>
          <p:cNvSpPr/>
          <p:nvPr/>
        </p:nvSpPr>
        <p:spPr>
          <a:xfrm>
            <a:off x="679579" y="5523725"/>
            <a:ext cx="3732245" cy="808062"/>
          </a:xfrm>
          <a:prstGeom prst="wedgeRoundRectCallout">
            <a:avLst>
              <a:gd name="adj1" fmla="val -26993"/>
              <a:gd name="adj2" fmla="val -1622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の講義を掲載いたします。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8751" y="556761"/>
            <a:ext cx="5730163" cy="477054"/>
          </a:xfrm>
          <a:prstGeom prst="rect">
            <a:avLst/>
          </a:prstGeom>
        </p:spPr>
        <p:txBody>
          <a:bodyPr wrap="square">
            <a:spAutoFit/>
          </a:bodyPr>
          <a:lstStyle/>
          <a:p>
            <a:pPr lvl="0">
              <a:lnSpc>
                <a:spcPts val="3000"/>
              </a:lnSpc>
              <a:defRPr/>
            </a:pPr>
            <a:r>
              <a:rPr kumimoji="1" lang="ja-JP" altLang="en-US" sz="2000" b="1" u="sng" dirty="0" smtClean="0">
                <a:latin typeface="Meiryo UI" panose="020B0604030504040204" pitchFamily="50" charset="-128"/>
                <a:ea typeface="Meiryo UI" panose="020B0604030504040204" pitchFamily="50" charset="-128"/>
              </a:rPr>
              <a:t>大阪府ホームページへの掲載に関するお願い</a:t>
            </a:r>
            <a:endParaRPr kumimoji="1" lang="en-US" altLang="ja-JP" sz="20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166475" y="1079531"/>
            <a:ext cx="4246465" cy="2912420"/>
          </a:xfrm>
          <a:prstGeom prst="rect">
            <a:avLst/>
          </a:prstGeom>
        </p:spPr>
      </p:pic>
      <p:sp>
        <p:nvSpPr>
          <p:cNvPr id="12" name="正方形/長方形 11"/>
          <p:cNvSpPr/>
          <p:nvPr/>
        </p:nvSpPr>
        <p:spPr>
          <a:xfrm>
            <a:off x="6660329" y="3821774"/>
            <a:ext cx="1854849" cy="431785"/>
          </a:xfrm>
          <a:prstGeom prst="rect">
            <a:avLst/>
          </a:prstGeom>
        </p:spPr>
        <p:txBody>
          <a:bodyPr wrap="square">
            <a:spAutoFit/>
          </a:bodyPr>
          <a:lstStyle/>
          <a:p>
            <a:pPr lvl="0">
              <a:lnSpc>
                <a:spcPts val="3000"/>
              </a:lnSpc>
              <a:defRPr/>
            </a:pPr>
            <a:r>
              <a:rPr kumimoji="1" lang="ja-JP" altLang="en-US" sz="2000" dirty="0" smtClean="0">
                <a:latin typeface="Meiryo UI" panose="020B0604030504040204" pitchFamily="50" charset="-128"/>
                <a:ea typeface="Meiryo UI" panose="020B0604030504040204" pitchFamily="50" charset="-128"/>
              </a:rPr>
              <a:t>～中略～</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 13"/>
          <p:cNvSpPr/>
          <p:nvPr/>
        </p:nvSpPr>
        <p:spPr>
          <a:xfrm>
            <a:off x="8150514" y="4524315"/>
            <a:ext cx="1438938" cy="897937"/>
          </a:xfrm>
          <a:prstGeom prst="roundRect">
            <a:avLst/>
          </a:prstGeom>
          <a:solidFill>
            <a:srgbClr val="DEEBF7">
              <a:alpha val="3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5750661" y="5663897"/>
            <a:ext cx="3732245" cy="808062"/>
          </a:xfrm>
          <a:prstGeom prst="wedgeRoundRectCallout">
            <a:avLst>
              <a:gd name="adj1" fmla="val 32918"/>
              <a:gd name="adj2" fmla="val -95308"/>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皆様の</a:t>
            </a:r>
            <a:r>
              <a:rPr kumimoji="1" lang="en-US" altLang="ja-JP" dirty="0" smtClean="0">
                <a:solidFill>
                  <a:srgbClr val="FF0000"/>
                </a:solidFill>
                <a:latin typeface="Meiryo UI" panose="020B0604030504040204" pitchFamily="50" charset="-128"/>
                <a:ea typeface="Meiryo UI" panose="020B0604030504040204" pitchFamily="50" charset="-128"/>
              </a:rPr>
              <a:t>SDGs</a:t>
            </a:r>
            <a:r>
              <a:rPr kumimoji="1" lang="ja-JP" altLang="en-US" dirty="0" smtClean="0">
                <a:solidFill>
                  <a:srgbClr val="FF0000"/>
                </a:solidFill>
                <a:latin typeface="Meiryo UI" panose="020B0604030504040204" pitchFamily="50" charset="-128"/>
                <a:ea typeface="Meiryo UI" panose="020B0604030504040204" pitchFamily="50" charset="-128"/>
              </a:rPr>
              <a:t>宣言を掲載します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708551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79801" y="2221495"/>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pic>
        <p:nvPicPr>
          <p:cNvPr id="11" name="図 1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46</a:t>
            </a:fld>
            <a:endParaRPr kumimoji="1" lang="ja-JP" altLang="en-US" sz="1200"/>
          </a:p>
        </p:txBody>
      </p:sp>
    </p:spTree>
    <p:extLst>
      <p:ext uri="{BB962C8B-B14F-4D97-AF65-F5344CB8AC3E}">
        <p14:creationId xmlns:p14="http://schemas.microsoft.com/office/powerpoint/2010/main" val="3254602549"/>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smtClean="0">
                <a:latin typeface="Meiryo UI" panose="020B0604030504040204" pitchFamily="50" charset="-128"/>
                <a:ea typeface="Meiryo UI" panose="020B0604030504040204" pitchFamily="50" charset="-128"/>
              </a:rPr>
              <a:t>「</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ウォッシュ」とは？</a:t>
            </a:r>
            <a:endParaRPr kumimoji="1" lang="en-US" altLang="ja-JP" sz="44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Meiryo UI" panose="020B0604030504040204" pitchFamily="50" charset="-128"/>
                <a:ea typeface="Meiryo UI" panose="020B0604030504040204" pitchFamily="50" charset="-128"/>
              </a:rPr>
              <a:t>⇒</a:t>
            </a:r>
            <a:r>
              <a:rPr kumimoji="1" lang="en-US" altLang="ja-JP" sz="2800" dirty="0" smtClean="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a:t>
            </a:r>
            <a:r>
              <a:rPr kumimoji="1" lang="ja-JP" altLang="en-US" sz="2800" dirty="0" smtClean="0">
                <a:latin typeface="Meiryo UI" panose="020B0604030504040204" pitchFamily="50" charset="-128"/>
                <a:ea typeface="Meiryo UI" panose="020B0604030504040204" pitchFamily="50" charset="-128"/>
              </a:rPr>
              <a:t>、実態</a:t>
            </a:r>
            <a:r>
              <a:rPr kumimoji="1" lang="ja-JP" altLang="en-US" sz="2800" dirty="0">
                <a:latin typeface="Meiryo UI" panose="020B0604030504040204" pitchFamily="50" charset="-128"/>
                <a:ea typeface="Meiryo UI" panose="020B0604030504040204" pitchFamily="50" charset="-128"/>
              </a:rPr>
              <a:t>が伴って</a:t>
            </a:r>
            <a:r>
              <a:rPr kumimoji="1" lang="ja-JP" altLang="en-US" sz="2800" dirty="0" smtClean="0">
                <a:latin typeface="Meiryo UI" panose="020B0604030504040204" pitchFamily="50" charset="-128"/>
                <a:ea typeface="Meiryo UI" panose="020B0604030504040204" pitchFamily="50" charset="-128"/>
              </a:rPr>
              <a:t>いないこと</a:t>
            </a:r>
            <a:endParaRPr kumimoji="1" lang="en-US" altLang="ja-JP" sz="2800" dirty="0" smtClean="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a:t>
            </a:r>
            <a:r>
              <a:rPr kumimoji="1" lang="ja-JP" altLang="en-US" sz="2800" dirty="0" smtClean="0">
                <a:latin typeface="Meiryo UI" panose="020B0604030504040204" pitchFamily="50" charset="-128"/>
                <a:ea typeface="Meiryo UI" panose="020B0604030504040204" pitchFamily="50" charset="-128"/>
              </a:rPr>
              <a:t>を揶揄する言葉</a:t>
            </a:r>
            <a:endParaRPr kumimoji="1" lang="ja-JP" altLang="en-US" sz="2800" dirty="0">
              <a:latin typeface="Meiryo UI" panose="020B0604030504040204" pitchFamily="50" charset="-128"/>
              <a:ea typeface="Meiryo UI" panose="020B0604030504040204" pitchFamily="50" charset="-128"/>
            </a:endParaRPr>
          </a:p>
        </p:txBody>
      </p:sp>
      <p:sp>
        <p:nvSpPr>
          <p:cNvPr id="6" name="正方形/長方形 5"/>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まずはじめに（</a:t>
            </a:r>
            <a:r>
              <a:rPr kumimoji="1" lang="ja-JP" altLang="en-US" sz="2000" b="1" dirty="0" smtClean="0">
                <a:latin typeface="Meiryo UI" panose="020B0604030504040204" pitchFamily="50" charset="-128"/>
                <a:ea typeface="Meiryo UI" panose="020B0604030504040204" pitchFamily="50" charset="-128"/>
              </a:rPr>
              <a:t>アイスブレイク②）</a:t>
            </a:r>
            <a:endParaRPr kumimoji="1" lang="en-US" altLang="ja-JP" sz="20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出展：株式会社電通「</a:t>
            </a:r>
            <a:r>
              <a:rPr kumimoji="1" lang="en-US" altLang="ja-JP" sz="1100" dirty="0" smtClean="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Communication</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Guide</a:t>
            </a:r>
            <a:r>
              <a:rPr kumimoji="1"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rPr>
              <a:t>SDGs</a:t>
            </a:r>
            <a:r>
              <a:rPr kumimoji="1" lang="ja-JP" altLang="en-US" sz="1400" dirty="0" smtClean="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Tree>
    <p:extLst>
      <p:ext uri="{BB962C8B-B14F-4D97-AF65-F5344CB8AC3E}">
        <p14:creationId xmlns:p14="http://schemas.microsoft.com/office/powerpoint/2010/main" val="248468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sz="2800" dirty="0"/>
          </a:p>
        </p:txBody>
      </p:sp>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sp>
        <p:nvSpPr>
          <p:cNvPr id="10" name="正方形/長方形 9"/>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rPr>
              <a:t>Sustainable </a:t>
            </a:r>
            <a:r>
              <a:rPr lang="en-US" altLang="ja-JP" sz="2000" b="1" dirty="0">
                <a:latin typeface="Meiryo UI" panose="020B0604030504040204" pitchFamily="50" charset="-128"/>
                <a:ea typeface="Meiryo UI" panose="020B0604030504040204" pitchFamily="50" charset="-128"/>
              </a:rPr>
              <a:t>Development </a:t>
            </a:r>
            <a:r>
              <a:rPr lang="en-US" altLang="ja-JP" sz="2000" b="1" dirty="0" smtClean="0">
                <a:latin typeface="Meiryo UI" panose="020B0604030504040204" pitchFamily="50" charset="-128"/>
                <a:ea typeface="Meiryo UI" panose="020B0604030504040204" pitchFamily="50" charset="-128"/>
              </a:rPr>
              <a:t>Goals</a:t>
            </a:r>
            <a:r>
              <a:rPr lang="ja-JP" altLang="en-US" sz="2000" b="1" dirty="0" smtClean="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17</a:t>
            </a:r>
            <a:r>
              <a:rPr kumimoji="1" lang="ja-JP" altLang="en-US" sz="2000" b="1" dirty="0" smtClean="0">
                <a:latin typeface="Meiryo UI" panose="020B0604030504040204" pitchFamily="50" charset="-128"/>
                <a:ea typeface="Meiryo UI" panose="020B0604030504040204" pitchFamily="50" charset="-128"/>
              </a:rPr>
              <a:t>のゴール</a:t>
            </a:r>
            <a:endParaRPr kumimoji="1" lang="en-US" altLang="ja-JP" sz="20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endPar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r>
              <a:rPr lang="ja-JP"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r>
              <a:rPr lang="ja-JP"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spc="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仮 訳</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smtClean="0">
                <a:solidFill>
                  <a:srgbClr val="000000"/>
                </a:solidFill>
                <a:latin typeface="Meiryo UI" panose="020B0604030504040204" pitchFamily="50" charset="-128"/>
                <a:ea typeface="Meiryo UI" panose="020B0604030504040204" pitchFamily="50" charset="-128"/>
              </a:rPr>
              <a:t>今日</a:t>
            </a:r>
            <a:r>
              <a:rPr lang="ja-JP" altLang="en-US" sz="1200" dirty="0">
                <a:solidFill>
                  <a:srgbClr val="000000"/>
                </a:solidFill>
                <a:latin typeface="Meiryo UI" panose="020B0604030504040204" pitchFamily="50" charset="-128"/>
                <a:ea typeface="Meiryo UI" panose="020B0604030504040204" pitchFamily="50" charset="-128"/>
              </a:rPr>
              <a:t>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r>
              <a:rPr lang="ja-JP" altLang="en-US" sz="1200" dirty="0" smtClean="0">
                <a:solidFill>
                  <a:srgbClr val="000000"/>
                </a:solidFill>
                <a:latin typeface="Meiryo UI" panose="020B0604030504040204" pitchFamily="50" charset="-128"/>
                <a:ea typeface="Meiryo UI" panose="020B0604030504040204" pitchFamily="50" charset="-128"/>
              </a:rPr>
              <a:t>。</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smtClean="0">
                <a:solidFill>
                  <a:srgbClr val="FF0000"/>
                </a:solidFill>
                <a:latin typeface="Meiryo UI" panose="020B0604030504040204" pitchFamily="50" charset="-128"/>
                <a:ea typeface="Meiryo UI" panose="020B0604030504040204" pitchFamily="50" charset="-128"/>
              </a:rPr>
              <a:t>これら</a:t>
            </a:r>
            <a:r>
              <a:rPr lang="ja-JP" altLang="en-US" sz="1200" dirty="0">
                <a:solidFill>
                  <a:srgbClr val="FF0000"/>
                </a:solidFill>
                <a:latin typeface="Meiryo UI" panose="020B0604030504040204" pitchFamily="50" charset="-128"/>
                <a:ea typeface="Meiryo UI" panose="020B0604030504040204" pitchFamily="50" charset="-128"/>
              </a:rPr>
              <a:t>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の世界を変革する</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：持続</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smtClean="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sz="1050"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：国際連合広報センターホーム</a:t>
            </a: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持続可能とは</a:t>
            </a:r>
            <a:endParaRPr kumimoji="1" lang="en-US" altLang="ja-JP"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4949232" y="4828023"/>
            <a:ext cx="4852554" cy="261610"/>
          </a:xfrm>
          <a:prstGeom prst="rect">
            <a:avLst/>
          </a:prstGeom>
        </p:spPr>
        <p:txBody>
          <a:bodyPr wrap="square">
            <a:spAutoFit/>
          </a:bodyPr>
          <a:lstStyle/>
          <a:p>
            <a:r>
              <a:rPr lang="ja-JP" altLang="en-US" sz="1100" dirty="0"/>
              <a:t>「ブルントラント報告」（国連環境と開発に関する世界委員会、</a:t>
            </a:r>
            <a:r>
              <a:rPr lang="en-US" altLang="ja-JP" sz="1100" dirty="0"/>
              <a:t>1987</a:t>
            </a:r>
            <a:r>
              <a:rPr lang="ja-JP" altLang="en-US" sz="1100" dirty="0"/>
              <a:t>年）</a:t>
            </a:r>
          </a:p>
        </p:txBody>
      </p:sp>
      <p:sp>
        <p:nvSpPr>
          <p:cNvPr id="19" name="正方形/長方形 18"/>
          <p:cNvSpPr/>
          <p:nvPr/>
        </p:nvSpPr>
        <p:spPr>
          <a:xfrm>
            <a:off x="586782" y="2671531"/>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a:p>
        </p:txBody>
      </p:sp>
    </p:spTree>
    <p:extLst>
      <p:ext uri="{BB962C8B-B14F-4D97-AF65-F5344CB8AC3E}">
        <p14:creationId xmlns:p14="http://schemas.microsoft.com/office/powerpoint/2010/main" val="3081019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383"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について</a:t>
            </a:r>
            <a:endParaRPr kumimoji="1" lang="en-US" altLang="ja-JP" sz="20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299636" y="783382"/>
            <a:ext cx="9321491" cy="2369880"/>
          </a:xfrm>
          <a:prstGeom prst="rect">
            <a:avLst/>
          </a:prstGeom>
        </p:spPr>
        <p:txBody>
          <a:bodyPr wrap="square">
            <a:spAutoFit/>
          </a:bodyPr>
          <a:lstStyle/>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〇地球温暖化、大規模な自然災害、格差社会の拡大など、様々な社会問題が噴出</a:t>
            </a:r>
            <a:endParaRPr kumimoji="1" lang="en-US" altLang="ja-JP" sz="2000" dirty="0" smtClean="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smtClean="0">
                <a:solidFill>
                  <a:prstClr val="black"/>
                </a:solidFill>
                <a:latin typeface="Meiryo UI" panose="020B0604030504040204" pitchFamily="50" charset="-128"/>
                <a:ea typeface="Meiryo UI" panose="020B0604030504040204" pitchFamily="50" charset="-128"/>
              </a:rPr>
              <a:t>〇新型コロナウイルスの感染拡大により新たな課題も顕在化</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〇社会経済の持続可能性そのものが脅かされ、人々の分断・孤立化・不安が高まる中、</a:t>
            </a:r>
            <a:endParaRPr kumimoji="1" lang="en-US" altLang="ja-JP" sz="2000" dirty="0">
              <a:solidFill>
                <a:prstClr val="black"/>
              </a:solidFill>
              <a:latin typeface="Meiryo UI" panose="020B0604030504040204" pitchFamily="50" charset="-128"/>
              <a:ea typeface="Meiryo UI" panose="020B0604030504040204" pitchFamily="50" charset="-128"/>
            </a:endParaRPr>
          </a:p>
          <a:p>
            <a:pPr marL="271463" indent="-271463"/>
            <a:r>
              <a:rPr kumimoji="1" lang="ja-JP" altLang="en-US" sz="2000" dirty="0">
                <a:solidFill>
                  <a:prstClr val="black"/>
                </a:solidFill>
                <a:latin typeface="Meiryo UI" panose="020B0604030504040204" pitchFamily="50" charset="-128"/>
                <a:ea typeface="Meiryo UI" panose="020B0604030504040204" pitchFamily="50" charset="-128"/>
              </a:rPr>
              <a:t>　人と人とのつながりや支え合う心を取り戻すとともに、</a:t>
            </a:r>
            <a:r>
              <a:rPr kumimoji="1" lang="ja-JP" altLang="en-US" sz="2400" b="1" u="sng" dirty="0">
                <a:solidFill>
                  <a:srgbClr val="FF0000"/>
                </a:solidFill>
                <a:latin typeface="Meiryo UI" panose="020B0604030504040204" pitchFamily="50" charset="-128"/>
                <a:ea typeface="Meiryo UI" panose="020B0604030504040204" pitchFamily="50" charset="-128"/>
              </a:rPr>
              <a:t>「誰一人取り残さない」という</a:t>
            </a:r>
            <a:r>
              <a:rPr kumimoji="1" lang="en-US" altLang="ja-JP" sz="2400" b="1" u="sng" dirty="0">
                <a:solidFill>
                  <a:srgbClr val="FF0000"/>
                </a:solidFill>
                <a:latin typeface="Meiryo UI" panose="020B0604030504040204" pitchFamily="50" charset="-128"/>
                <a:ea typeface="Meiryo UI" panose="020B0604030504040204" pitchFamily="50" charset="-128"/>
              </a:rPr>
              <a:t>SDGs</a:t>
            </a:r>
            <a:r>
              <a:rPr kumimoji="1" lang="ja-JP" altLang="en-US" sz="2400" b="1" u="sng" dirty="0">
                <a:solidFill>
                  <a:srgbClr val="FF0000"/>
                </a:solidFill>
                <a:latin typeface="Meiryo UI" panose="020B0604030504040204" pitchFamily="50" charset="-128"/>
                <a:ea typeface="Meiryo UI" panose="020B0604030504040204" pitchFamily="50" charset="-128"/>
              </a:rPr>
              <a:t>の理念の具体化がまさに求められている</a:t>
            </a:r>
            <a:r>
              <a:rPr kumimoji="1" lang="ja-JP" altLang="en-US" sz="2000" dirty="0">
                <a:solidFill>
                  <a:prstClr val="black"/>
                </a:solidFill>
                <a:latin typeface="Meiryo UI" panose="020B0604030504040204" pitchFamily="50" charset="-128"/>
                <a:ea typeface="Meiryo UI" panose="020B0604030504040204" pitchFamily="50" charset="-128"/>
              </a:rPr>
              <a:t>。</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001574" y="3305580"/>
            <a:ext cx="5917617" cy="3401434"/>
          </a:xfrm>
          <a:prstGeom prst="rect">
            <a:avLst/>
          </a:prstGeom>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Tree>
    <p:extLst>
      <p:ext uri="{BB962C8B-B14F-4D97-AF65-F5344CB8AC3E}">
        <p14:creationId xmlns:p14="http://schemas.microsoft.com/office/powerpoint/2010/main" val="3675234566"/>
      </p:ext>
    </p:extLst>
  </p:cSld>
  <p:clrMapOvr>
    <a:masterClrMapping/>
  </p:clrMapOvr>
  <mc:AlternateContent xmlns:mc="http://schemas.openxmlformats.org/markup-compatibility/2006" xmlns:p14="http://schemas.microsoft.com/office/powerpoint/2010/main">
    <mc:Choice Requires="p14">
      <p:transition spd="slow" p14:dur="2000" advTm="1814"/>
    </mc:Choice>
    <mc:Fallback xmlns="">
      <p:transition spd="slow" advTm="1814"/>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5432</Words>
  <Application>Microsoft Office PowerPoint</Application>
  <PresentationFormat>A4 210 x 297 mm</PresentationFormat>
  <Paragraphs>922</Paragraphs>
  <Slides>47</Slides>
  <Notes>47</Notes>
  <HiddenSlides>0</HiddenSlides>
  <MMClips>0</MMClips>
  <ScaleCrop>false</ScaleCrop>
  <HeadingPairs>
    <vt:vector size="6" baseType="variant">
      <vt:variant>
        <vt:lpstr>使用されているフォント</vt:lpstr>
      </vt:variant>
      <vt:variant>
        <vt:i4>15</vt:i4>
      </vt:variant>
      <vt:variant>
        <vt:lpstr>テーマ</vt:lpstr>
      </vt:variant>
      <vt:variant>
        <vt:i4>4</vt:i4>
      </vt:variant>
      <vt:variant>
        <vt:lpstr>スライド タイトル</vt:lpstr>
      </vt:variant>
      <vt:variant>
        <vt:i4>47</vt:i4>
      </vt:variant>
    </vt:vector>
  </HeadingPairs>
  <TitlesOfParts>
    <vt:vector size="66" baseType="lpstr">
      <vt:lpstr>等线</vt:lpstr>
      <vt:lpstr>HGS創英角ｺﾞｼｯｸUB</vt:lpstr>
      <vt:lpstr>HGｺﾞｼｯｸM</vt:lpstr>
      <vt:lpstr>Meiryo UI</vt:lpstr>
      <vt:lpstr>ＭＳ Ｐゴシック</vt:lpstr>
      <vt:lpstr>ＭＳ 明朝</vt:lpstr>
      <vt:lpstr>UD デジタル 教科書体 NK-B</vt:lpstr>
      <vt:lpstr>メイリオ</vt:lpstr>
      <vt:lpstr>游ゴシック</vt:lpstr>
      <vt:lpstr>游ゴシック Light</vt:lpstr>
      <vt:lpstr>Arial</vt:lpstr>
      <vt:lpstr>Bauhaus 93</vt:lpstr>
      <vt:lpstr>Calibri</vt:lpstr>
      <vt:lpstr>Calibri Light</vt:lpstr>
      <vt:lpstr>Times New Roman</vt:lpstr>
      <vt:lpstr>Office テーマ</vt:lpstr>
      <vt:lpstr>1_デザインの設定</vt:lpstr>
      <vt:lpstr>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2022-06-10T04:24:38Z</dcterms:created>
  <dcterms:modified xsi:type="dcterms:W3CDTF">2022-11-07T10:11:57Z</dcterms:modified>
</cp:coreProperties>
</file>