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3.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14.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16.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theme/themeOverride19.xml" ContentType="application/vnd.openxmlformats-officedocument.themeOverride+xml"/>
  <Override PartName="/ppt/charts/chart36.xml" ContentType="application/vnd.openxmlformats-officedocument.drawingml.chart+xml"/>
  <Override PartName="/ppt/theme/themeOverride20.xml" ContentType="application/vnd.openxmlformats-officedocument.themeOverride+xml"/>
  <Override PartName="/ppt/charts/chart37.xml" ContentType="application/vnd.openxmlformats-officedocument.drawingml.chart+xml"/>
  <Override PartName="/ppt/theme/themeOverride21.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theme/themeOverride22.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theme/themeOverride23.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8.xml" ContentType="application/vnd.openxmlformats-officedocument.drawingml.chart+xml"/>
  <Override PartName="/ppt/charts/chart4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0.xml" ContentType="application/vnd.openxmlformats-officedocument.drawingml.chart+xml"/>
  <Override PartName="/ppt/charts/chart51.xml" ContentType="application/vnd.openxmlformats-officedocument.drawingml.chart+xml"/>
  <Override PartName="/ppt/theme/themeOverride24.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theme/themeOverride25.xml" ContentType="application/vnd.openxmlformats-officedocument.themeOverride+xml"/>
  <Override PartName="/ppt/drawings/drawing1.xml" ContentType="application/vnd.openxmlformats-officedocument.drawingml.chartshapes+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theme/themeOverride27.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6.xml" ContentType="application/vnd.openxmlformats-officedocument.drawingml.chart+xml"/>
  <Override PartName="/ppt/charts/chart67.xml" ContentType="application/vnd.openxmlformats-officedocument.drawingml.chart+xml"/>
  <Override PartName="/ppt/theme/themeOverride28.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theme/themeOverride29.xml" ContentType="application/vnd.openxmlformats-officedocument.themeOverr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chart75.xml" ContentType="application/vnd.openxmlformats-officedocument.drawingml.chart+xml"/>
  <Override PartName="/ppt/theme/themeOverride30.xml" ContentType="application/vnd.openxmlformats-officedocument.themeOverride+xml"/>
  <Override PartName="/ppt/charts/chart76.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1.xml" ContentType="application/vnd.openxmlformats-officedocument.themeOverride+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2.xml" ContentType="application/vnd.openxmlformats-officedocument.themeOverrid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3.xml" ContentType="application/vnd.openxmlformats-officedocument.themeOverride+xml"/>
  <Override PartName="/ppt/charts/chart79.xml" ContentType="application/vnd.openxmlformats-officedocument.drawingml.chart+xml"/>
  <Override PartName="/ppt/theme/themeOverride34.xml" ContentType="application/vnd.openxmlformats-officedocument.themeOverride+xml"/>
  <Override PartName="/ppt/charts/chart80.xml" ContentType="application/vnd.openxmlformats-officedocument.drawingml.chart+xml"/>
  <Override PartName="/ppt/theme/themeOverride35.xml" ContentType="application/vnd.openxmlformats-officedocument.themeOverride+xml"/>
  <Override PartName="/ppt/charts/chart8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82.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1"/>
    <p:sldMasterId id="2147483668" r:id="rId2"/>
    <p:sldMasterId id="2147483694" r:id="rId3"/>
  </p:sldMasterIdLst>
  <p:notesMasterIdLst>
    <p:notesMasterId r:id="rId85"/>
  </p:notesMasterIdLst>
  <p:handoutMasterIdLst>
    <p:handoutMasterId r:id="rId86"/>
  </p:handoutMasterIdLst>
  <p:sldIdLst>
    <p:sldId id="569" r:id="rId4"/>
    <p:sldId id="689" r:id="rId5"/>
    <p:sldId id="591" r:id="rId6"/>
    <p:sldId id="575" r:id="rId7"/>
    <p:sldId id="579" r:id="rId8"/>
    <p:sldId id="577" r:id="rId9"/>
    <p:sldId id="592" r:id="rId10"/>
    <p:sldId id="593" r:id="rId11"/>
    <p:sldId id="594" r:id="rId12"/>
    <p:sldId id="595" r:id="rId13"/>
    <p:sldId id="596" r:id="rId14"/>
    <p:sldId id="597" r:id="rId15"/>
    <p:sldId id="598" r:id="rId16"/>
    <p:sldId id="580" r:id="rId17"/>
    <p:sldId id="672" r:id="rId18"/>
    <p:sldId id="671" r:id="rId19"/>
    <p:sldId id="664" r:id="rId20"/>
    <p:sldId id="665" r:id="rId21"/>
    <p:sldId id="666" r:id="rId22"/>
    <p:sldId id="667" r:id="rId23"/>
    <p:sldId id="668" r:id="rId24"/>
    <p:sldId id="669" r:id="rId25"/>
    <p:sldId id="614" r:id="rId26"/>
    <p:sldId id="658" r:id="rId27"/>
    <p:sldId id="690" r:id="rId28"/>
    <p:sldId id="691" r:id="rId29"/>
    <p:sldId id="692" r:id="rId30"/>
    <p:sldId id="693" r:id="rId31"/>
    <p:sldId id="694" r:id="rId32"/>
    <p:sldId id="695" r:id="rId33"/>
    <p:sldId id="696" r:id="rId34"/>
    <p:sldId id="697" r:id="rId35"/>
    <p:sldId id="600" r:id="rId36"/>
    <p:sldId id="602" r:id="rId37"/>
    <p:sldId id="603" r:id="rId38"/>
    <p:sldId id="605" r:id="rId39"/>
    <p:sldId id="606" r:id="rId40"/>
    <p:sldId id="613" r:id="rId41"/>
    <p:sldId id="663" r:id="rId42"/>
    <p:sldId id="659" r:id="rId43"/>
    <p:sldId id="657" r:id="rId44"/>
    <p:sldId id="644" r:id="rId45"/>
    <p:sldId id="645" r:id="rId46"/>
    <p:sldId id="646" r:id="rId47"/>
    <p:sldId id="647" r:id="rId48"/>
    <p:sldId id="648" r:id="rId49"/>
    <p:sldId id="649" r:id="rId50"/>
    <p:sldId id="660" r:id="rId51"/>
    <p:sldId id="650" r:id="rId52"/>
    <p:sldId id="651" r:id="rId53"/>
    <p:sldId id="652" r:id="rId54"/>
    <p:sldId id="653" r:id="rId55"/>
    <p:sldId id="654" r:id="rId56"/>
    <p:sldId id="655" r:id="rId57"/>
    <p:sldId id="656" r:id="rId58"/>
    <p:sldId id="680" r:id="rId59"/>
    <p:sldId id="673" r:id="rId60"/>
    <p:sldId id="674" r:id="rId61"/>
    <p:sldId id="675" r:id="rId62"/>
    <p:sldId id="676" r:id="rId63"/>
    <p:sldId id="677" r:id="rId64"/>
    <p:sldId id="678" r:id="rId65"/>
    <p:sldId id="679" r:id="rId66"/>
    <p:sldId id="661" r:id="rId67"/>
    <p:sldId id="681" r:id="rId68"/>
    <p:sldId id="683" r:id="rId69"/>
    <p:sldId id="684" r:id="rId70"/>
    <p:sldId id="685" r:id="rId71"/>
    <p:sldId id="686" r:id="rId72"/>
    <p:sldId id="687" r:id="rId73"/>
    <p:sldId id="688" r:id="rId74"/>
    <p:sldId id="682" r:id="rId75"/>
    <p:sldId id="601" r:id="rId76"/>
    <p:sldId id="638" r:id="rId77"/>
    <p:sldId id="640" r:id="rId78"/>
    <p:sldId id="641" r:id="rId79"/>
    <p:sldId id="642" r:id="rId80"/>
    <p:sldId id="662" r:id="rId81"/>
    <p:sldId id="628" r:id="rId82"/>
    <p:sldId id="633" r:id="rId83"/>
    <p:sldId id="636" r:id="rId84"/>
  </p:sldIdLst>
  <p:sldSz cx="99060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A2"/>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9" autoAdjust="0"/>
    <p:restoredTop sz="94434" autoAdjust="0"/>
  </p:normalViewPr>
  <p:slideViewPr>
    <p:cSldViewPr snapToGrid="0" showGuides="1">
      <p:cViewPr varScale="1">
        <p:scale>
          <a:sx n="64" d="100"/>
          <a:sy n="64" d="100"/>
        </p:scale>
        <p:origin x="1374" y="78"/>
      </p:cViewPr>
      <p:guideLst>
        <p:guide orient="horz" pos="217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___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21336;&#32020;&#38598;&#35336;&#34920;.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2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s>
</file>

<file path=ppt/charts/_rels/chart3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029_&#22823;&#38442;&#65329;&#12493;&#12483;&#12488;\&#12304;191029-1&#12305;&#12304;&#24180;&#38291;14&#12305;&#12300;SDGs&#12301;&#12395;&#38306;&#12377;&#12427;&#12450;&#12531;&#12465;&#12540;&#12488;_&#12463;&#12525;&#12473;&#38598;&#35336;&#34920;&#65288;&#24615;&#24180;&#20195;&#65289;.xlsx" TargetMode="External"/><Relationship Id="rId1" Type="http://schemas.openxmlformats.org/officeDocument/2006/relationships/themeOverride" Target="../theme/themeOverride19.xml"/></Relationships>
</file>

<file path=ppt/charts/_rels/chart36.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0.xml"/></Relationships>
</file>

<file path=ppt/charts/_rels/chart3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1.xml"/></Relationships>
</file>

<file path=ppt/charts/_rels/chart3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18.xml"/><Relationship Id="rId1" Type="http://schemas.microsoft.com/office/2011/relationships/chartStyle" Target="style18.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2" Type="http://schemas.microsoft.com/office/2011/relationships/chartColorStyle" Target="colors19.xml"/><Relationship Id="rId1" Type="http://schemas.microsoft.com/office/2011/relationships/chartStyle" Target="style19.xml"/></Relationships>
</file>

<file path=ppt/charts/_rels/chart4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s>
</file>

<file path=ppt/charts/_rels/chart43.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4_&#9733;&#23398;&#29983;&#32113;&#21512;\&#12450;&#12531;&#12465;&#12540;&#12488;&#65288;SDGs&#65289;&#12525;&#12540;&#12487;&#12540;&#12479;&#25913;%20&#65288;&#24066;&#38306;&#25104;&#22235;&#65289;.xlsx" TargetMode="External"/><Relationship Id="rId1" Type="http://schemas.openxmlformats.org/officeDocument/2006/relationships/themeOverride" Target="../theme/themeOverride22.xml"/></Relationships>
</file>

<file path=ppt/charts/_rels/chart4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3.xml"/></Relationships>
</file>

<file path=ppt/charts/_rels/chart4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20.xml"/><Relationship Id="rId1" Type="http://schemas.microsoft.com/office/2011/relationships/chartStyle" Target="style20.xml"/></Relationships>
</file>

<file path=ppt/charts/_rels/chart4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2" Type="http://schemas.microsoft.com/office/2011/relationships/chartColorStyle" Target="colors21.xml"/><Relationship Id="rId1" Type="http://schemas.microsoft.com/office/2011/relationships/chartStyle" Target="style21.xml"/></Relationships>
</file>

<file path=ppt/charts/_rels/chart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s>
</file>

<file path=ppt/charts/_rels/chart5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5_&#24066;&#31435;&#22823;&#23398;\&#12450;&#12531;&#12465;&#12540;&#12488;&#65288;SDGs&#65289;&#12525;&#12540;&#12487;&#12540;&#12479;&#25913;.xlsx" TargetMode="External"/><Relationship Id="rId1" Type="http://schemas.openxmlformats.org/officeDocument/2006/relationships/themeOverride" Target="../theme/themeOverride24.xml"/></Relationships>
</file>

<file path=ppt/charts/_rels/chart5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5.xml"/></Relationships>
</file>

<file path=ppt/charts/_rels/chart5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s>
</file>

<file path=ppt/charts/_rels/chart5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12_&#38306;&#22823;&#29992;\&#12450;&#12531;&#12465;&#12540;&#12488;&#65288;SDGs&#65289;&#12525;&#12540;&#12487;&#12540;&#12479;&#38306;&#22823;&#29992;.xlsx" TargetMode="External"/><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1.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7.xml"/></Relationships>
</file>

<file path=ppt/charts/_rels/chart6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24.xml"/><Relationship Id="rId1" Type="http://schemas.microsoft.com/office/2011/relationships/chartStyle" Target="style24.xml"/></Relationships>
</file>

<file path=ppt/charts/_rels/chart6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2" Type="http://schemas.microsoft.com/office/2011/relationships/chartColorStyle" Target="colors25.xml"/><Relationship Id="rId1" Type="http://schemas.microsoft.com/office/2011/relationships/chartStyle" Target="style25.xml"/></Relationships>
</file>

<file path=ppt/charts/_rels/chart6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s>
</file>

<file path=ppt/charts/_rels/chart67.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6_&#22235;&#22825;&#29579;&#23546;&#22823;&#23398;\&#12450;&#12531;&#12465;&#12540;&#12488;&#65288;SDGs&#65289;&#12525;&#12540;&#12487;&#12540;&#12479;&#22235;&#22825;&#29579;&#23546;&#29992;.xlsx" TargetMode="External"/><Relationship Id="rId1" Type="http://schemas.openxmlformats.org/officeDocument/2006/relationships/themeOverride" Target="../theme/themeOverride28.xml"/></Relationships>
</file>

<file path=ppt/charts/_rels/chart6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6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2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xlsx"/></Relationships>
</file>

<file path=ppt/charts/_rels/chart7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s>
</file>

<file path=ppt/charts/_rels/chart75.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0_&#20840;&#20307;\190607_&#12450;&#12531;&#12465;&#12540;&#12488;&#35519;&#26619;\191120_&#22823;&#38442;&#25104;&#36426;&#22823;&#23398;\&#12450;&#12531;&#12465;&#12540;&#12488;&#65288;SDGs&#65289;&#12525;&#12540;&#12487;&#12540;&#12479;&#22823;&#38442;&#25104;&#36426;&#22823;&#23398;&#29992;.xlsx" TargetMode="External"/><Relationship Id="rId1" Type="http://schemas.openxmlformats.org/officeDocument/2006/relationships/themeOverride" Target="../theme/themeOverride30.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______3.xlsx"/></Relationships>
</file>

<file path=ppt/charts/_rels/chart79.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1.xlsx"/></Relationships>
</file>

<file path=ppt/charts/_rels/chart80.xml.rels><?xml version="1.0" encoding="UTF-8" standalone="yes"?>
<Relationships xmlns="http://schemas.openxmlformats.org/package/2006/relationships"><Relationship Id="rId2"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 Id="rId1" Type="http://schemas.openxmlformats.org/officeDocument/2006/relationships/themeOverride" Target="../theme/themeOverride35.xml"/></Relationships>
</file>

<file path=ppt/charts/_rels/chart8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38306;&#35199;SDGs&#12503;&#12521;&#12483;&#12488;&#12501;&#12457;&#12540;&#12512;\&#12450;&#12531;&#12465;&#12540;&#12488;&#65288;SDGs&#65289;&#12525;&#12540;&#12487;&#12540;&#12479;&#25913;.xlsx" TargetMode="External"/><Relationship Id="rId2" Type="http://schemas.microsoft.com/office/2011/relationships/chartColorStyle" Target="colors30.xml"/><Relationship Id="rId1" Type="http://schemas.microsoft.com/office/2011/relationships/chartStyle" Target="style30.xml"/></Relationships>
</file>

<file path=ppt/charts/_rels/chart8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38306;&#35199;SDGs&#12503;&#12521;&#12483;&#12488;&#12501;&#12457;&#12540;&#12512;\&#12450;&#12531;&#12465;&#12540;&#12488;&#65288;SDGs&#65289;&#12525;&#12540;&#12487;&#12540;&#12479;&#25913;.xlsx" TargetMode="External"/><Relationship Id="rId2" Type="http://schemas.microsoft.com/office/2011/relationships/chartColorStyle" Target="colors31.xml"/><Relationship Id="rId1" Type="http://schemas.microsoft.com/office/2011/relationships/chartStyle" Target="style31.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35.21\kikaku\10&#35336;&#30011;&#12464;&#12523;&#12540;&#12503;&#65288;23.7.12&#65374;&#65289;\18.SDGs\2019&#24180;&#24230;\00_&#20840;&#20307;\190607_&#12450;&#12531;&#12465;&#12540;&#12488;&#35519;&#26619;\&#22823;&#38442;&#65329;&#12493;&#12483;&#12488;\&#12464;&#12521;&#12501;&#20316;&#25104;&#29992;&#38598;&#320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'n%表'!$B$77:$B$101</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'n%表'!$D$77:$D$101</c:f>
              <c:numCache>
                <c:formatCode>0.0</c:formatCode>
                <c:ptCount val="25"/>
                <c:pt idx="0">
                  <c:v>53.9</c:v>
                </c:pt>
                <c:pt idx="1">
                  <c:v>18.8</c:v>
                </c:pt>
                <c:pt idx="2">
                  <c:v>48.4</c:v>
                </c:pt>
                <c:pt idx="3">
                  <c:v>38.6</c:v>
                </c:pt>
                <c:pt idx="4">
                  <c:v>42.7</c:v>
                </c:pt>
                <c:pt idx="5">
                  <c:v>20</c:v>
                </c:pt>
                <c:pt idx="6">
                  <c:v>5.6</c:v>
                </c:pt>
                <c:pt idx="7">
                  <c:v>21.6</c:v>
                </c:pt>
                <c:pt idx="8">
                  <c:v>22</c:v>
                </c:pt>
                <c:pt idx="9">
                  <c:v>13.9</c:v>
                </c:pt>
                <c:pt idx="10">
                  <c:v>35.1</c:v>
                </c:pt>
                <c:pt idx="11">
                  <c:v>29.7</c:v>
                </c:pt>
                <c:pt idx="12">
                  <c:v>30.2</c:v>
                </c:pt>
                <c:pt idx="13">
                  <c:v>13</c:v>
                </c:pt>
                <c:pt idx="14">
                  <c:v>14.2</c:v>
                </c:pt>
                <c:pt idx="15">
                  <c:v>17.2</c:v>
                </c:pt>
                <c:pt idx="16">
                  <c:v>12.9</c:v>
                </c:pt>
                <c:pt idx="17">
                  <c:v>10.199999999999999</c:v>
                </c:pt>
                <c:pt idx="18">
                  <c:v>15.9</c:v>
                </c:pt>
                <c:pt idx="19">
                  <c:v>27.8</c:v>
                </c:pt>
                <c:pt idx="20">
                  <c:v>25.5</c:v>
                </c:pt>
                <c:pt idx="21">
                  <c:v>24.2</c:v>
                </c:pt>
                <c:pt idx="22">
                  <c:v>5.6</c:v>
                </c:pt>
                <c:pt idx="23">
                  <c:v>1.1000000000000001</c:v>
                </c:pt>
                <c:pt idx="24">
                  <c:v>11.8</c:v>
                </c:pt>
              </c:numCache>
            </c:numRef>
          </c:val>
          <c:extLst>
            <c:ext xmlns:c16="http://schemas.microsoft.com/office/drawing/2014/chart" uri="{C3380CC4-5D6E-409C-BE32-E72D297353CC}">
              <c16:uniqueId val="{00000000-AB49-4301-B468-835A12F9697F}"/>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30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E67-40F2-B16E-34D1998703C6}"/>
            </c:ext>
          </c:extLst>
        </c:ser>
        <c:ser>
          <c:idx val="1"/>
          <c:order val="1"/>
          <c:tx>
            <c:strRef>
              <c:f>元データ!$F$2</c:f>
              <c:strCache>
                <c:ptCount val="1"/>
                <c:pt idx="0">
                  <c:v>30代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元データ!$F$3:$F$19</c:f>
              <c:numCache>
                <c:formatCode>0.0</c:formatCode>
                <c:ptCount val="17"/>
                <c:pt idx="0">
                  <c:v>40.268456375839001</c:v>
                </c:pt>
                <c:pt idx="1">
                  <c:v>22.818791946308998</c:v>
                </c:pt>
                <c:pt idx="2">
                  <c:v>44.295302013422997</c:v>
                </c:pt>
                <c:pt idx="3">
                  <c:v>47.651006711409003</c:v>
                </c:pt>
                <c:pt idx="4">
                  <c:v>24.832214765101</c:v>
                </c:pt>
                <c:pt idx="5">
                  <c:v>26.845637583893001</c:v>
                </c:pt>
                <c:pt idx="6">
                  <c:v>28.187919463086999</c:v>
                </c:pt>
                <c:pt idx="7">
                  <c:v>40.939597315435996</c:v>
                </c:pt>
                <c:pt idx="8">
                  <c:v>29.530201342282002</c:v>
                </c:pt>
                <c:pt idx="9">
                  <c:v>23.489932885906001</c:v>
                </c:pt>
                <c:pt idx="10">
                  <c:v>43.624161073826002</c:v>
                </c:pt>
                <c:pt idx="11">
                  <c:v>26.174496644295001</c:v>
                </c:pt>
                <c:pt idx="12">
                  <c:v>24.161073825502999</c:v>
                </c:pt>
                <c:pt idx="13">
                  <c:v>23.489932885906001</c:v>
                </c:pt>
                <c:pt idx="14">
                  <c:v>19.463087248322001</c:v>
                </c:pt>
                <c:pt idx="15">
                  <c:v>25.503355704697999</c:v>
                </c:pt>
                <c:pt idx="16">
                  <c:v>24.161073825502999</c:v>
                </c:pt>
              </c:numCache>
            </c:numRef>
          </c:val>
          <c:extLst>
            <c:ext xmlns:c16="http://schemas.microsoft.com/office/drawing/2014/chart" uri="{C3380CC4-5D6E-409C-BE32-E72D297353CC}">
              <c16:uniqueId val="{00000001-7E67-40F2-B16E-34D1998703C6}"/>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40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F457-4969-8244-00172894AE0F}"/>
            </c:ext>
          </c:extLst>
        </c:ser>
        <c:ser>
          <c:idx val="1"/>
          <c:order val="1"/>
          <c:tx>
            <c:strRef>
              <c:f>元データ!$G$2</c:f>
              <c:strCache>
                <c:ptCount val="1"/>
                <c:pt idx="0">
                  <c:v>40代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元データ!$G$3:$G$19</c:f>
              <c:numCache>
                <c:formatCode>0.0</c:formatCode>
                <c:ptCount val="17"/>
                <c:pt idx="0">
                  <c:v>37.297297297297</c:v>
                </c:pt>
                <c:pt idx="1">
                  <c:v>16.216216216216001</c:v>
                </c:pt>
                <c:pt idx="2">
                  <c:v>48.108108108107999</c:v>
                </c:pt>
                <c:pt idx="3">
                  <c:v>35.675675675675997</c:v>
                </c:pt>
                <c:pt idx="4">
                  <c:v>16.216216216216001</c:v>
                </c:pt>
                <c:pt idx="5">
                  <c:v>20.540540540540999</c:v>
                </c:pt>
                <c:pt idx="6">
                  <c:v>21.621621621622001</c:v>
                </c:pt>
                <c:pt idx="7">
                  <c:v>32.972972972972997</c:v>
                </c:pt>
                <c:pt idx="8">
                  <c:v>18.378378378377999</c:v>
                </c:pt>
                <c:pt idx="9">
                  <c:v>22.702702702703</c:v>
                </c:pt>
                <c:pt idx="10">
                  <c:v>37.837837837838002</c:v>
                </c:pt>
                <c:pt idx="11">
                  <c:v>16.756756756756999</c:v>
                </c:pt>
                <c:pt idx="12">
                  <c:v>19.459459459459001</c:v>
                </c:pt>
                <c:pt idx="13">
                  <c:v>16.756756756756999</c:v>
                </c:pt>
                <c:pt idx="14">
                  <c:v>15.675675675676001</c:v>
                </c:pt>
                <c:pt idx="15">
                  <c:v>22.702702702703</c:v>
                </c:pt>
                <c:pt idx="16">
                  <c:v>16.216216216216001</c:v>
                </c:pt>
              </c:numCache>
            </c:numRef>
          </c:val>
          <c:extLst>
            <c:ext xmlns:c16="http://schemas.microsoft.com/office/drawing/2014/chart" uri="{C3380CC4-5D6E-409C-BE32-E72D297353CC}">
              <c16:uniqueId val="{00000001-F457-4969-8244-00172894AE0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50</a:t>
            </a:r>
            <a:r>
              <a:rPr lang="ja-JP" altLang="en-US" b="1"/>
              <a:t>代</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E6AE-4AF5-AA12-06EF9B461AFB}"/>
            </c:ext>
          </c:extLst>
        </c:ser>
        <c:ser>
          <c:idx val="1"/>
          <c:order val="1"/>
          <c:tx>
            <c:strRef>
              <c:f>元データ!$H$2</c:f>
              <c:strCache>
                <c:ptCount val="1"/>
                <c:pt idx="0">
                  <c:v>50代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元データ!$H$3:$H$19</c:f>
              <c:numCache>
                <c:formatCode>0.0</c:formatCode>
                <c:ptCount val="17"/>
                <c:pt idx="0">
                  <c:v>39.416058394160999</c:v>
                </c:pt>
                <c:pt idx="1">
                  <c:v>27.007299270072998</c:v>
                </c:pt>
                <c:pt idx="2">
                  <c:v>49.635036496349997</c:v>
                </c:pt>
                <c:pt idx="3">
                  <c:v>33.576642335766003</c:v>
                </c:pt>
                <c:pt idx="4">
                  <c:v>20.437956204380001</c:v>
                </c:pt>
                <c:pt idx="5">
                  <c:v>32.116788321168002</c:v>
                </c:pt>
                <c:pt idx="6">
                  <c:v>29.927007299269999</c:v>
                </c:pt>
                <c:pt idx="7">
                  <c:v>39.416058394160999</c:v>
                </c:pt>
                <c:pt idx="8">
                  <c:v>27.737226277371999</c:v>
                </c:pt>
                <c:pt idx="9">
                  <c:v>27.737226277371999</c:v>
                </c:pt>
                <c:pt idx="10">
                  <c:v>41.605839416057997</c:v>
                </c:pt>
                <c:pt idx="11">
                  <c:v>18.978102189781001</c:v>
                </c:pt>
                <c:pt idx="12">
                  <c:v>27.737226277371999</c:v>
                </c:pt>
                <c:pt idx="13">
                  <c:v>26.277372262774001</c:v>
                </c:pt>
                <c:pt idx="14">
                  <c:v>25.547445255473999</c:v>
                </c:pt>
                <c:pt idx="15">
                  <c:v>32.116788321168002</c:v>
                </c:pt>
                <c:pt idx="16">
                  <c:v>16.788321167883002</c:v>
                </c:pt>
              </c:numCache>
            </c:numRef>
          </c:val>
          <c:extLst>
            <c:ext xmlns:c16="http://schemas.microsoft.com/office/drawing/2014/chart" uri="{C3380CC4-5D6E-409C-BE32-E72D297353CC}">
              <c16:uniqueId val="{00000001-E6AE-4AF5-AA12-06EF9B461AF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60</a:t>
            </a:r>
            <a:r>
              <a:rPr lang="ja-JP" altLang="en-US" b="1"/>
              <a:t>代以上</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655A-4223-9267-65228074FDDF}"/>
            </c:ext>
          </c:extLst>
        </c:ser>
        <c:ser>
          <c:idx val="1"/>
          <c:order val="1"/>
          <c:tx>
            <c:strRef>
              <c:f>元データ!$I$2</c:f>
              <c:strCache>
                <c:ptCount val="1"/>
                <c:pt idx="0">
                  <c:v>60代以上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元データ!$I$3:$I$19</c:f>
              <c:numCache>
                <c:formatCode>0.0</c:formatCode>
                <c:ptCount val="17"/>
                <c:pt idx="0">
                  <c:v>38.320209973753002</c:v>
                </c:pt>
                <c:pt idx="1">
                  <c:v>20.472440944881999</c:v>
                </c:pt>
                <c:pt idx="2">
                  <c:v>56.692913385826998</c:v>
                </c:pt>
                <c:pt idx="3">
                  <c:v>34.645669291338997</c:v>
                </c:pt>
                <c:pt idx="4">
                  <c:v>14.173228346457</c:v>
                </c:pt>
                <c:pt idx="5">
                  <c:v>30.446194225722</c:v>
                </c:pt>
                <c:pt idx="6">
                  <c:v>30.446194225722</c:v>
                </c:pt>
                <c:pt idx="7">
                  <c:v>27.296587926509002</c:v>
                </c:pt>
                <c:pt idx="8">
                  <c:v>22.572178477689999</c:v>
                </c:pt>
                <c:pt idx="9">
                  <c:v>20.209973753281002</c:v>
                </c:pt>
                <c:pt idx="10">
                  <c:v>49.343832020996999</c:v>
                </c:pt>
                <c:pt idx="11">
                  <c:v>21.784776902887</c:v>
                </c:pt>
                <c:pt idx="12">
                  <c:v>38.057742782151998</c:v>
                </c:pt>
                <c:pt idx="13">
                  <c:v>28.083989501312001</c:v>
                </c:pt>
                <c:pt idx="14">
                  <c:v>23.359580052493001</c:v>
                </c:pt>
                <c:pt idx="15">
                  <c:v>33.333333333333002</c:v>
                </c:pt>
                <c:pt idx="16">
                  <c:v>14.960629921260001</c:v>
                </c:pt>
              </c:numCache>
            </c:numRef>
          </c:val>
          <c:extLst>
            <c:ext xmlns:c16="http://schemas.microsoft.com/office/drawing/2014/chart" uri="{C3380CC4-5D6E-409C-BE32-E72D297353CC}">
              <c16:uniqueId val="{00000001-655A-4223-9267-65228074FDDF}"/>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大阪市域</a:t>
            </a:r>
          </a:p>
        </c:rich>
      </c:tx>
      <c:layout>
        <c:manualLayout>
          <c:xMode val="edge"/>
          <c:yMode val="edge"/>
          <c:x val="0.1635042735042735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7306-464F-864E-70B748347707}"/>
            </c:ext>
          </c:extLst>
        </c:ser>
        <c:ser>
          <c:idx val="1"/>
          <c:order val="1"/>
          <c:tx>
            <c:strRef>
              <c:f>元データ!$J$2</c:f>
              <c:strCache>
                <c:ptCount val="1"/>
                <c:pt idx="0">
                  <c:v>大阪市域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元データ!$J$3:$J$19</c:f>
              <c:numCache>
                <c:formatCode>0.0</c:formatCode>
                <c:ptCount val="17"/>
                <c:pt idx="0">
                  <c:v>37.741935483871003</c:v>
                </c:pt>
                <c:pt idx="1">
                  <c:v>20.645161290322999</c:v>
                </c:pt>
                <c:pt idx="2">
                  <c:v>48.387096774193999</c:v>
                </c:pt>
                <c:pt idx="3">
                  <c:v>37.096774193548001</c:v>
                </c:pt>
                <c:pt idx="4">
                  <c:v>17.419354838709999</c:v>
                </c:pt>
                <c:pt idx="5">
                  <c:v>28.064516129032</c:v>
                </c:pt>
                <c:pt idx="6">
                  <c:v>26.129032258064999</c:v>
                </c:pt>
                <c:pt idx="7">
                  <c:v>33.225806451613003</c:v>
                </c:pt>
                <c:pt idx="8">
                  <c:v>23.225806451613</c:v>
                </c:pt>
                <c:pt idx="9">
                  <c:v>20.645161290322999</c:v>
                </c:pt>
                <c:pt idx="10">
                  <c:v>45.483870967742</c:v>
                </c:pt>
                <c:pt idx="11">
                  <c:v>20.967741935484</c:v>
                </c:pt>
                <c:pt idx="12">
                  <c:v>25.483870967742</c:v>
                </c:pt>
                <c:pt idx="13">
                  <c:v>22.580645161290001</c:v>
                </c:pt>
                <c:pt idx="14">
                  <c:v>18.064516129032</c:v>
                </c:pt>
                <c:pt idx="15">
                  <c:v>27.419354838709999</c:v>
                </c:pt>
                <c:pt idx="16">
                  <c:v>19.677419354839</c:v>
                </c:pt>
              </c:numCache>
            </c:numRef>
          </c:val>
          <c:extLst>
            <c:ext xmlns:c16="http://schemas.microsoft.com/office/drawing/2014/chart" uri="{C3380CC4-5D6E-409C-BE32-E72D297353CC}">
              <c16:uniqueId val="{00000001-7306-464F-864E-70B74834770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dirty="0"/>
              <a:t>北部大阪地域</a:t>
            </a:r>
          </a:p>
        </c:rich>
      </c:tx>
      <c:layout>
        <c:manualLayout>
          <c:xMode val="edge"/>
          <c:yMode val="edge"/>
          <c:x val="0.17164529914529914"/>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24D-454B-9A12-4C643A1AF317}"/>
            </c:ext>
          </c:extLst>
        </c:ser>
        <c:ser>
          <c:idx val="1"/>
          <c:order val="1"/>
          <c:tx>
            <c:strRef>
              <c:f>元データ!$K$2</c:f>
              <c:strCache>
                <c:ptCount val="1"/>
                <c:pt idx="0">
                  <c:v>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元データ!$K$3:$K$19</c:f>
              <c:numCache>
                <c:formatCode>0.0</c:formatCode>
                <c:ptCount val="17"/>
                <c:pt idx="0">
                  <c:v>41.206030150754003</c:v>
                </c:pt>
                <c:pt idx="1">
                  <c:v>20.603015075377002</c:v>
                </c:pt>
                <c:pt idx="2">
                  <c:v>52.763819095476997</c:v>
                </c:pt>
                <c:pt idx="3">
                  <c:v>44.221105527638002</c:v>
                </c:pt>
                <c:pt idx="4">
                  <c:v>19.597989949749</c:v>
                </c:pt>
                <c:pt idx="5">
                  <c:v>27.638190954774</c:v>
                </c:pt>
                <c:pt idx="6">
                  <c:v>29.648241206030001</c:v>
                </c:pt>
                <c:pt idx="7">
                  <c:v>34.170854271357001</c:v>
                </c:pt>
                <c:pt idx="8">
                  <c:v>29.145728643216</c:v>
                </c:pt>
                <c:pt idx="9">
                  <c:v>23.618090452261001</c:v>
                </c:pt>
                <c:pt idx="10">
                  <c:v>41.708542713568001</c:v>
                </c:pt>
                <c:pt idx="11">
                  <c:v>22.110552763819001</c:v>
                </c:pt>
                <c:pt idx="12">
                  <c:v>32.160804020100002</c:v>
                </c:pt>
                <c:pt idx="13">
                  <c:v>25.125628140703999</c:v>
                </c:pt>
                <c:pt idx="14">
                  <c:v>25.125628140703999</c:v>
                </c:pt>
                <c:pt idx="15">
                  <c:v>27.638190954774</c:v>
                </c:pt>
                <c:pt idx="16">
                  <c:v>16.080402010050001</c:v>
                </c:pt>
              </c:numCache>
            </c:numRef>
          </c:val>
          <c:extLst>
            <c:ext xmlns:c16="http://schemas.microsoft.com/office/drawing/2014/chart" uri="{C3380CC4-5D6E-409C-BE32-E72D297353CC}">
              <c16:uniqueId val="{00000001-A24D-454B-9A12-4C643A1AF31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東部大阪地域</a:t>
            </a:r>
          </a:p>
        </c:rich>
      </c:tx>
      <c:layout>
        <c:manualLayout>
          <c:xMode val="edge"/>
          <c:yMode val="edge"/>
          <c:x val="0.11465811965811966"/>
          <c:y val="1.8814814814814815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DC4-49EF-A055-9DF860275867}"/>
            </c:ext>
          </c:extLst>
        </c:ser>
        <c:ser>
          <c:idx val="1"/>
          <c:order val="1"/>
          <c:tx>
            <c:strRef>
              <c:f>元データ!$L$2</c:f>
              <c:strCache>
                <c:ptCount val="1"/>
                <c:pt idx="0">
                  <c:v>東部大阪地域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元データ!$L$3:$L$19</c:f>
              <c:numCache>
                <c:formatCode>0.0</c:formatCode>
                <c:ptCount val="17"/>
                <c:pt idx="0">
                  <c:v>37.777777777777999</c:v>
                </c:pt>
                <c:pt idx="1">
                  <c:v>18.666666666666998</c:v>
                </c:pt>
                <c:pt idx="2">
                  <c:v>50.222222222222001</c:v>
                </c:pt>
                <c:pt idx="3">
                  <c:v>30.666666666666998</c:v>
                </c:pt>
                <c:pt idx="4">
                  <c:v>17.777777777777999</c:v>
                </c:pt>
                <c:pt idx="5">
                  <c:v>24.888888888888999</c:v>
                </c:pt>
                <c:pt idx="6">
                  <c:v>23.111111111111001</c:v>
                </c:pt>
                <c:pt idx="7">
                  <c:v>29.777777777777999</c:v>
                </c:pt>
                <c:pt idx="8">
                  <c:v>18.222222222222001</c:v>
                </c:pt>
                <c:pt idx="9">
                  <c:v>18.666666666666998</c:v>
                </c:pt>
                <c:pt idx="10">
                  <c:v>41.333333333333002</c:v>
                </c:pt>
                <c:pt idx="11">
                  <c:v>19.111111111111001</c:v>
                </c:pt>
                <c:pt idx="12">
                  <c:v>22.222222222222001</c:v>
                </c:pt>
                <c:pt idx="13">
                  <c:v>20</c:v>
                </c:pt>
                <c:pt idx="14">
                  <c:v>16</c:v>
                </c:pt>
                <c:pt idx="15">
                  <c:v>23.111111111111001</c:v>
                </c:pt>
                <c:pt idx="16">
                  <c:v>12.888888888888999</c:v>
                </c:pt>
              </c:numCache>
            </c:numRef>
          </c:val>
          <c:extLst>
            <c:ext xmlns:c16="http://schemas.microsoft.com/office/drawing/2014/chart" uri="{C3380CC4-5D6E-409C-BE32-E72D297353CC}">
              <c16:uniqueId val="{00000001-DDC4-49EF-A055-9DF86027586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南部大阪地域</a:t>
            </a:r>
          </a:p>
        </c:rich>
      </c:tx>
      <c:layout>
        <c:manualLayout>
          <c:xMode val="edge"/>
          <c:yMode val="edge"/>
          <c:x val="4.6816239316239315E-2"/>
          <c:y val="1.6462962962962964E-2"/>
        </c:manualLayout>
      </c:layout>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394-4F3B-B174-20E09DC76EC9}"/>
            </c:ext>
          </c:extLst>
        </c:ser>
        <c:ser>
          <c:idx val="1"/>
          <c:order val="1"/>
          <c:tx>
            <c:strRef>
              <c:f>元データ!$M$2</c:f>
              <c:strCache>
                <c:ptCount val="1"/>
                <c:pt idx="0">
                  <c:v>南部大阪地域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元データ!$M$3:$M$19</c:f>
              <c:numCache>
                <c:formatCode>0.0</c:formatCode>
                <c:ptCount val="17"/>
                <c:pt idx="0">
                  <c:v>35.338345864662003</c:v>
                </c:pt>
                <c:pt idx="1">
                  <c:v>21.428571428571001</c:v>
                </c:pt>
                <c:pt idx="2">
                  <c:v>49.248120300751999</c:v>
                </c:pt>
                <c:pt idx="3">
                  <c:v>37.969924812030001</c:v>
                </c:pt>
                <c:pt idx="4">
                  <c:v>19.548872180450999</c:v>
                </c:pt>
                <c:pt idx="5">
                  <c:v>27.443609022556</c:v>
                </c:pt>
                <c:pt idx="6">
                  <c:v>28.571428571428999</c:v>
                </c:pt>
                <c:pt idx="7">
                  <c:v>36.842105263157997</c:v>
                </c:pt>
                <c:pt idx="8">
                  <c:v>24.436090225564001</c:v>
                </c:pt>
                <c:pt idx="9">
                  <c:v>26.315789473683999</c:v>
                </c:pt>
                <c:pt idx="10">
                  <c:v>42.857142857143003</c:v>
                </c:pt>
                <c:pt idx="11">
                  <c:v>20.300751879699</c:v>
                </c:pt>
                <c:pt idx="12">
                  <c:v>31.954887218044998</c:v>
                </c:pt>
                <c:pt idx="13">
                  <c:v>25.939849624059999</c:v>
                </c:pt>
                <c:pt idx="14">
                  <c:v>23.308270676692</c:v>
                </c:pt>
                <c:pt idx="15">
                  <c:v>31.203007518797001</c:v>
                </c:pt>
                <c:pt idx="16">
                  <c:v>17.669172932331001</c:v>
                </c:pt>
              </c:numCache>
            </c:numRef>
          </c:val>
          <c:extLst>
            <c:ext xmlns:c16="http://schemas.microsoft.com/office/drawing/2014/chart" uri="{C3380CC4-5D6E-409C-BE32-E72D297353CC}">
              <c16:uniqueId val="{00000001-3394-4F3B-B174-20E09DC76EC9}"/>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'n%表'!$B$238:$B$246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'n%表'!$D$238:$D$246</c:f>
              <c:numCache>
                <c:formatCode>0.0</c:formatCode>
                <c:ptCount val="9"/>
                <c:pt idx="0">
                  <c:v>79.7</c:v>
                </c:pt>
                <c:pt idx="1">
                  <c:v>51</c:v>
                </c:pt>
                <c:pt idx="2">
                  <c:v>63.3</c:v>
                </c:pt>
                <c:pt idx="3">
                  <c:v>23.1</c:v>
                </c:pt>
                <c:pt idx="4">
                  <c:v>16.399999999999999</c:v>
                </c:pt>
                <c:pt idx="5">
                  <c:v>29.7</c:v>
                </c:pt>
                <c:pt idx="6">
                  <c:v>23.3</c:v>
                </c:pt>
                <c:pt idx="7">
                  <c:v>0.2</c:v>
                </c:pt>
                <c:pt idx="8">
                  <c:v>9.8000000000000007</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8815210991706"/>
          <c:y val="9.4001236858379716E-2"/>
          <c:w val="0.65141187540236711"/>
          <c:h val="0.90599876314162031"/>
        </c:manualLayout>
      </c:layout>
      <c:barChart>
        <c:barDir val="bar"/>
        <c:grouping val="percentStacked"/>
        <c:varyColors val="0"/>
        <c:ser>
          <c:idx val="0"/>
          <c:order val="0"/>
          <c:tx>
            <c:strRef>
              <c:f>'n%表'!$D$286</c:f>
              <c:strCache>
                <c:ptCount val="1"/>
                <c:pt idx="0">
                  <c:v>いつも実践している</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D$285,'n%表'!$D$288,'n%表'!$D$290,'n%表'!$D$292,'n%表'!$D$294,'n%表'!$D$296,'n%表'!$D$298,'n%表'!$D$300,'n%表'!$D$302,'n%表'!$D$304,'n%表'!$D$306,'n%表'!$D$308,'n%表'!$D$310,'n%表'!$D$312,'n%表'!$D$314,'n%表'!$D$316,'n%表'!$D$318,'n%表'!$D$320,'n%表'!$D$322,'n%表'!$D$324)</c:f>
              <c:numCache>
                <c:formatCode>0.0</c:formatCode>
                <c:ptCount val="19"/>
                <c:pt idx="0">
                  <c:v>27.1</c:v>
                </c:pt>
                <c:pt idx="1">
                  <c:v>2.2999999999999998</c:v>
                </c:pt>
                <c:pt idx="2">
                  <c:v>54.7</c:v>
                </c:pt>
                <c:pt idx="3">
                  <c:v>4.5999999999999996</c:v>
                </c:pt>
                <c:pt idx="4">
                  <c:v>45.8</c:v>
                </c:pt>
                <c:pt idx="5">
                  <c:v>5.3</c:v>
                </c:pt>
                <c:pt idx="6">
                  <c:v>3.1</c:v>
                </c:pt>
                <c:pt idx="7">
                  <c:v>6.3</c:v>
                </c:pt>
                <c:pt idx="8">
                  <c:v>5.9</c:v>
                </c:pt>
                <c:pt idx="9">
                  <c:v>37.5</c:v>
                </c:pt>
                <c:pt idx="10">
                  <c:v>28.5</c:v>
                </c:pt>
                <c:pt idx="11">
                  <c:v>10.7</c:v>
                </c:pt>
                <c:pt idx="12">
                  <c:v>20</c:v>
                </c:pt>
                <c:pt idx="13">
                  <c:v>17.100000000000001</c:v>
                </c:pt>
                <c:pt idx="14">
                  <c:v>28</c:v>
                </c:pt>
                <c:pt idx="15">
                  <c:v>5.3</c:v>
                </c:pt>
                <c:pt idx="16">
                  <c:v>5.5</c:v>
                </c:pt>
                <c:pt idx="17">
                  <c:v>40.200000000000003</c:v>
                </c:pt>
                <c:pt idx="18">
                  <c:v>14.5</c:v>
                </c:pt>
              </c:numCache>
            </c:numRef>
          </c:val>
          <c:extLst>
            <c:ext xmlns:c16="http://schemas.microsoft.com/office/drawing/2014/chart" uri="{C3380CC4-5D6E-409C-BE32-E72D297353CC}">
              <c16:uniqueId val="{00000000-2AE8-44A4-815B-1ABB2F99E1CD}"/>
            </c:ext>
          </c:extLst>
        </c:ser>
        <c:ser>
          <c:idx val="1"/>
          <c:order val="1"/>
          <c:tx>
            <c:strRef>
              <c:f>'n%表'!$E$286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E$285,'n%表'!$E$288,'n%表'!$E$290,'n%表'!$E$292,'n%表'!$E$294,'n%表'!$E$296,'n%表'!$E$298,'n%表'!$E$300,'n%表'!$E$302,'n%表'!$E$304,'n%表'!$E$306,'n%表'!$E$308,'n%表'!$E$310,'n%表'!$E$312,'n%表'!$E$314,'n%表'!$E$316,'n%表'!$E$318,'n%表'!$E$320,'n%表'!$E$322,'n%表'!$E$324)</c:f>
              <c:numCache>
                <c:formatCode>0.0</c:formatCode>
                <c:ptCount val="19"/>
                <c:pt idx="0">
                  <c:v>33.299999999999997</c:v>
                </c:pt>
                <c:pt idx="1">
                  <c:v>11.5</c:v>
                </c:pt>
                <c:pt idx="2">
                  <c:v>17.8</c:v>
                </c:pt>
                <c:pt idx="3">
                  <c:v>13.8</c:v>
                </c:pt>
                <c:pt idx="4">
                  <c:v>16.600000000000001</c:v>
                </c:pt>
                <c:pt idx="5">
                  <c:v>17.600000000000001</c:v>
                </c:pt>
                <c:pt idx="6">
                  <c:v>10.1</c:v>
                </c:pt>
                <c:pt idx="7">
                  <c:v>14.6</c:v>
                </c:pt>
                <c:pt idx="8">
                  <c:v>19.600000000000001</c:v>
                </c:pt>
                <c:pt idx="9">
                  <c:v>31.5</c:v>
                </c:pt>
                <c:pt idx="10">
                  <c:v>29.5</c:v>
                </c:pt>
                <c:pt idx="11">
                  <c:v>28.9</c:v>
                </c:pt>
                <c:pt idx="12">
                  <c:v>28.9</c:v>
                </c:pt>
                <c:pt idx="13">
                  <c:v>31.7</c:v>
                </c:pt>
                <c:pt idx="14">
                  <c:v>39.1</c:v>
                </c:pt>
                <c:pt idx="15">
                  <c:v>14.7</c:v>
                </c:pt>
                <c:pt idx="16">
                  <c:v>19.8</c:v>
                </c:pt>
                <c:pt idx="17">
                  <c:v>38.200000000000003</c:v>
                </c:pt>
                <c:pt idx="18">
                  <c:v>37.1</c:v>
                </c:pt>
              </c:numCache>
            </c:numRef>
          </c:val>
          <c:extLst>
            <c:ext xmlns:c16="http://schemas.microsoft.com/office/drawing/2014/chart" uri="{C3380CC4-5D6E-409C-BE32-E72D297353CC}">
              <c16:uniqueId val="{00000001-2AE8-44A4-815B-1ABB2F99E1CD}"/>
            </c:ext>
          </c:extLst>
        </c:ser>
        <c:ser>
          <c:idx val="2"/>
          <c:order val="2"/>
          <c:tx>
            <c:strRef>
              <c:f>'n%表'!$F$286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F$285,'n%表'!$F$288,'n%表'!$F$290,'n%表'!$F$292,'n%表'!$F$294,'n%表'!$F$296,'n%表'!$F$298,'n%表'!$F$300,'n%表'!$F$302,'n%表'!$F$304,'n%表'!$F$306,'n%表'!$F$308,'n%表'!$F$310,'n%表'!$F$312,'n%表'!$F$314,'n%表'!$F$316,'n%表'!$F$318,'n%表'!$F$320,'n%表'!$F$322,'n%表'!$F$324)</c:f>
              <c:numCache>
                <c:formatCode>0.0</c:formatCode>
                <c:ptCount val="19"/>
                <c:pt idx="0">
                  <c:v>24</c:v>
                </c:pt>
                <c:pt idx="1">
                  <c:v>29</c:v>
                </c:pt>
                <c:pt idx="2">
                  <c:v>16.8</c:v>
                </c:pt>
                <c:pt idx="3">
                  <c:v>30.9</c:v>
                </c:pt>
                <c:pt idx="4">
                  <c:v>20</c:v>
                </c:pt>
                <c:pt idx="5">
                  <c:v>31.1</c:v>
                </c:pt>
                <c:pt idx="6">
                  <c:v>16.5</c:v>
                </c:pt>
                <c:pt idx="7">
                  <c:v>22.6</c:v>
                </c:pt>
                <c:pt idx="8">
                  <c:v>32.6</c:v>
                </c:pt>
                <c:pt idx="9">
                  <c:v>20.100000000000001</c:v>
                </c:pt>
                <c:pt idx="10">
                  <c:v>20.399999999999999</c:v>
                </c:pt>
                <c:pt idx="11">
                  <c:v>41.6</c:v>
                </c:pt>
                <c:pt idx="12">
                  <c:v>32.5</c:v>
                </c:pt>
                <c:pt idx="13">
                  <c:v>38.5</c:v>
                </c:pt>
                <c:pt idx="14">
                  <c:v>25.6</c:v>
                </c:pt>
                <c:pt idx="15">
                  <c:v>26.5</c:v>
                </c:pt>
                <c:pt idx="16">
                  <c:v>39.4</c:v>
                </c:pt>
                <c:pt idx="17">
                  <c:v>16.399999999999999</c:v>
                </c:pt>
                <c:pt idx="18">
                  <c:v>38.4</c:v>
                </c:pt>
              </c:numCache>
            </c:numRef>
          </c:val>
          <c:extLst>
            <c:ext xmlns:c16="http://schemas.microsoft.com/office/drawing/2014/chart" uri="{C3380CC4-5D6E-409C-BE32-E72D297353CC}">
              <c16:uniqueId val="{00000002-2AE8-44A4-815B-1ABB2F99E1CD}"/>
            </c:ext>
          </c:extLst>
        </c:ser>
        <c:ser>
          <c:idx val="3"/>
          <c:order val="3"/>
          <c:tx>
            <c:strRef>
              <c:f>'n%表'!$G$286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$286,'n%表'!$B$287,'n%表'!$B$289,'n%表'!$B$291,'n%表'!$B$293,'n%表'!$B$295,'n%表'!$B$297,'n%表'!$B$299,'n%表'!$B$301,'n%表'!$B$303,'n%表'!$B$305,'n%表'!$B$307,'n%表'!$B$309,'n%表'!$B$311,'n%表'!$B$313,'n%表'!$B$315,'n%表'!$B$317,'n%表'!$B$319,'n%表'!$B$321,'n%表'!$B$323,'n%表'!$B$325,'n%表'!$B$327,'n%表'!$B$329,'n%表'!$B$331,'n%表'!$B$333,'n%表'!$B$335)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n%表'!$G$285,'n%表'!$G$288,'n%表'!$G$290,'n%表'!$G$292,'n%表'!$G$294,'n%表'!$G$296,'n%表'!$G$298,'n%表'!$G$300,'n%表'!$G$302,'n%表'!$G$304,'n%表'!$G$306,'n%表'!$G$308,'n%表'!$G$310,'n%表'!$G$312,'n%表'!$G$314,'n%表'!$G$316,'n%表'!$G$318,'n%表'!$G$320,'n%表'!$G$322,'n%表'!$G$324)</c:f>
              <c:numCache>
                <c:formatCode>0.0</c:formatCode>
                <c:ptCount val="19"/>
                <c:pt idx="0">
                  <c:v>15.6</c:v>
                </c:pt>
                <c:pt idx="1">
                  <c:v>57.2</c:v>
                </c:pt>
                <c:pt idx="2">
                  <c:v>10.7</c:v>
                </c:pt>
                <c:pt idx="3">
                  <c:v>50.7</c:v>
                </c:pt>
                <c:pt idx="4">
                  <c:v>17.600000000000001</c:v>
                </c:pt>
                <c:pt idx="5">
                  <c:v>46</c:v>
                </c:pt>
                <c:pt idx="6">
                  <c:v>70.3</c:v>
                </c:pt>
                <c:pt idx="7">
                  <c:v>56.5</c:v>
                </c:pt>
                <c:pt idx="8">
                  <c:v>41.9</c:v>
                </c:pt>
                <c:pt idx="9">
                  <c:v>10.9</c:v>
                </c:pt>
                <c:pt idx="10">
                  <c:v>21.6</c:v>
                </c:pt>
                <c:pt idx="11">
                  <c:v>18.8</c:v>
                </c:pt>
                <c:pt idx="12">
                  <c:v>18.600000000000001</c:v>
                </c:pt>
                <c:pt idx="13">
                  <c:v>12.7</c:v>
                </c:pt>
                <c:pt idx="14">
                  <c:v>7.3</c:v>
                </c:pt>
                <c:pt idx="15">
                  <c:v>53.5</c:v>
                </c:pt>
                <c:pt idx="16">
                  <c:v>35.299999999999997</c:v>
                </c:pt>
                <c:pt idx="17">
                  <c:v>5.2</c:v>
                </c:pt>
                <c:pt idx="18">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out"/>
        <c:minorTickMark val="none"/>
        <c:tickLblPos val="nextTo"/>
        <c:spPr>
          <a:ln>
            <a:noFill/>
          </a:ln>
        </c:spPr>
        <c:txPr>
          <a:bodyPr rot="0" vert="horz" anchor="ctr" anchorCtr="0"/>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out"/>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'n%表'!$D$119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('n%表'!$D$118,'n%表'!$D$121,'n%表'!$D$123,'n%表'!$D$125,'n%表'!$D$127,'n%表'!$D$129,'n%表'!$D$131,'n%表'!$D$133,'n%表'!$D$135,'n%表'!$D$137,'n%表'!$D$139,'n%表'!$D$141,'n%表'!$D$143)</c:f>
              <c:numCache>
                <c:formatCode>0.0</c:formatCode>
                <c:ptCount val="12"/>
                <c:pt idx="0">
                  <c:v>3.1</c:v>
                </c:pt>
                <c:pt idx="1">
                  <c:v>3.4</c:v>
                </c:pt>
                <c:pt idx="2">
                  <c:v>3.8</c:v>
                </c:pt>
                <c:pt idx="3">
                  <c:v>3.6</c:v>
                </c:pt>
                <c:pt idx="4">
                  <c:v>3.6</c:v>
                </c:pt>
                <c:pt idx="5">
                  <c:v>2.1</c:v>
                </c:pt>
                <c:pt idx="6">
                  <c:v>6.5</c:v>
                </c:pt>
                <c:pt idx="7">
                  <c:v>13.5</c:v>
                </c:pt>
                <c:pt idx="8">
                  <c:v>19.399999999999999</c:v>
                </c:pt>
                <c:pt idx="9">
                  <c:v>14.3</c:v>
                </c:pt>
                <c:pt idx="10">
                  <c:v>7.2</c:v>
                </c:pt>
                <c:pt idx="11">
                  <c:v>6.3</c:v>
                </c:pt>
              </c:numCache>
            </c:numRef>
          </c:val>
          <c:extLst>
            <c:ext xmlns:c16="http://schemas.microsoft.com/office/drawing/2014/chart" uri="{C3380CC4-5D6E-409C-BE32-E72D297353CC}">
              <c16:uniqueId val="{00000000-2AE8-44A4-815B-1ABB2F99E1CD}"/>
            </c:ext>
          </c:extLst>
        </c:ser>
        <c:ser>
          <c:idx val="1"/>
          <c:order val="1"/>
          <c:tx>
            <c:strRef>
              <c:f>'n%表'!$E$119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('n%表'!$E$118,'n%表'!$E$121,'n%表'!$E$123,'n%表'!$E$125,'n%表'!$E$127,'n%表'!$E$129,'n%表'!$E$131,'n%表'!$E$133,'n%表'!$E$135,'n%表'!$E$137,'n%表'!$E$139,'n%表'!$E$141,'n%表'!$E$143)</c:f>
              <c:numCache>
                <c:formatCode>0.0</c:formatCode>
                <c:ptCount val="12"/>
                <c:pt idx="0">
                  <c:v>23.3</c:v>
                </c:pt>
                <c:pt idx="1">
                  <c:v>28.2</c:v>
                </c:pt>
                <c:pt idx="2">
                  <c:v>28.4</c:v>
                </c:pt>
                <c:pt idx="3">
                  <c:v>26</c:v>
                </c:pt>
                <c:pt idx="4">
                  <c:v>34.200000000000003</c:v>
                </c:pt>
                <c:pt idx="5">
                  <c:v>24.8</c:v>
                </c:pt>
                <c:pt idx="6">
                  <c:v>44.4</c:v>
                </c:pt>
                <c:pt idx="7">
                  <c:v>55</c:v>
                </c:pt>
                <c:pt idx="8">
                  <c:v>46</c:v>
                </c:pt>
                <c:pt idx="9">
                  <c:v>44.6</c:v>
                </c:pt>
                <c:pt idx="10">
                  <c:v>41.3</c:v>
                </c:pt>
                <c:pt idx="11">
                  <c:v>41.5</c:v>
                </c:pt>
              </c:numCache>
            </c:numRef>
          </c:val>
          <c:extLst>
            <c:ext xmlns:c16="http://schemas.microsoft.com/office/drawing/2014/chart" uri="{C3380CC4-5D6E-409C-BE32-E72D297353CC}">
              <c16:uniqueId val="{00000001-2AE8-44A4-815B-1ABB2F99E1CD}"/>
            </c:ext>
          </c:extLst>
        </c:ser>
        <c:ser>
          <c:idx val="2"/>
          <c:order val="2"/>
          <c:tx>
            <c:strRef>
              <c:f>'n%表'!$F$119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('n%表'!$F$118,'n%表'!$F$121,'n%表'!$F$123,'n%表'!$F$125,'n%表'!$F$127,'n%表'!$F$129,'n%表'!$F$131,'n%表'!$F$133,'n%表'!$F$135,'n%表'!$F$137,'n%表'!$F$139,'n%表'!$F$141,'n%表'!$F$143)</c:f>
              <c:numCache>
                <c:formatCode>0.0</c:formatCode>
                <c:ptCount val="12"/>
                <c:pt idx="0">
                  <c:v>55.9</c:v>
                </c:pt>
                <c:pt idx="1">
                  <c:v>53.2</c:v>
                </c:pt>
                <c:pt idx="2">
                  <c:v>52</c:v>
                </c:pt>
                <c:pt idx="3">
                  <c:v>49.1</c:v>
                </c:pt>
                <c:pt idx="4">
                  <c:v>47.5</c:v>
                </c:pt>
                <c:pt idx="5">
                  <c:v>49.8</c:v>
                </c:pt>
                <c:pt idx="6">
                  <c:v>41.4</c:v>
                </c:pt>
                <c:pt idx="7">
                  <c:v>24.8</c:v>
                </c:pt>
                <c:pt idx="8">
                  <c:v>27.9</c:v>
                </c:pt>
                <c:pt idx="9">
                  <c:v>33.5</c:v>
                </c:pt>
                <c:pt idx="10">
                  <c:v>42.9</c:v>
                </c:pt>
                <c:pt idx="11">
                  <c:v>42.2</c:v>
                </c:pt>
              </c:numCache>
            </c:numRef>
          </c:val>
          <c:extLst>
            <c:ext xmlns:c16="http://schemas.microsoft.com/office/drawing/2014/chart" uri="{C3380CC4-5D6E-409C-BE32-E72D297353CC}">
              <c16:uniqueId val="{00000002-2AE8-44A4-815B-1ABB2F99E1CD}"/>
            </c:ext>
          </c:extLst>
        </c:ser>
        <c:ser>
          <c:idx val="3"/>
          <c:order val="3"/>
          <c:tx>
            <c:strRef>
              <c:f>'n%表'!$G$119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('n%表'!$B$119,'n%表'!$B$120,'n%表'!$B$122,'n%表'!$B$124,'n%表'!$B$126,'n%表'!$B$128,'n%表'!$B$130,'n%表'!$B$132,'n%表'!$B$134,'n%表'!$B$136,'n%表'!$B$138,'n%表'!$B$140,'n%表'!$B$142)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('n%表'!$G$118,'n%表'!$G$121,'n%表'!$G$123,'n%表'!$G$125,'n%表'!$G$127,'n%表'!$G$129,'n%表'!$G$131,'n%表'!$G$133,'n%表'!$G$135,'n%表'!$G$137,'n%表'!$G$139,'n%表'!$G$141,'n%表'!$G$143)</c:f>
              <c:numCache>
                <c:formatCode>0.0</c:formatCode>
                <c:ptCount val="12"/>
                <c:pt idx="0">
                  <c:v>17.7</c:v>
                </c:pt>
                <c:pt idx="1">
                  <c:v>15.2</c:v>
                </c:pt>
                <c:pt idx="2">
                  <c:v>15.8</c:v>
                </c:pt>
                <c:pt idx="3">
                  <c:v>21.3</c:v>
                </c:pt>
                <c:pt idx="4">
                  <c:v>14.7</c:v>
                </c:pt>
                <c:pt idx="5">
                  <c:v>23.3</c:v>
                </c:pt>
                <c:pt idx="6">
                  <c:v>7.7</c:v>
                </c:pt>
                <c:pt idx="7">
                  <c:v>6.7</c:v>
                </c:pt>
                <c:pt idx="8">
                  <c:v>6.7</c:v>
                </c:pt>
                <c:pt idx="9">
                  <c:v>7.6</c:v>
                </c:pt>
                <c:pt idx="10">
                  <c:v>8.6</c:v>
                </c:pt>
                <c:pt idx="11">
                  <c:v>10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'n%表'!$E$107:$AC$107</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'n%表'!$E$115:$AC$115</c:f>
              <c:numCache>
                <c:formatCode>0.0</c:formatCode>
                <c:ptCount val="25"/>
                <c:pt idx="0">
                  <c:v>43.243243243243001</c:v>
                </c:pt>
                <c:pt idx="1">
                  <c:v>14.864864864865</c:v>
                </c:pt>
                <c:pt idx="2">
                  <c:v>36.486486486486001</c:v>
                </c:pt>
                <c:pt idx="3">
                  <c:v>28.378378378377999</c:v>
                </c:pt>
                <c:pt idx="4">
                  <c:v>32.432432432432002</c:v>
                </c:pt>
                <c:pt idx="5">
                  <c:v>18.918918918919001</c:v>
                </c:pt>
                <c:pt idx="6">
                  <c:v>6.7567567567567997</c:v>
                </c:pt>
                <c:pt idx="7">
                  <c:v>14.864864864865</c:v>
                </c:pt>
                <c:pt idx="8">
                  <c:v>11.486486486485999</c:v>
                </c:pt>
                <c:pt idx="9">
                  <c:v>16.216216216216001</c:v>
                </c:pt>
                <c:pt idx="10">
                  <c:v>23.648648648649001</c:v>
                </c:pt>
                <c:pt idx="11">
                  <c:v>32.432432432432002</c:v>
                </c:pt>
                <c:pt idx="12">
                  <c:v>40.540540540541002</c:v>
                </c:pt>
                <c:pt idx="13">
                  <c:v>10.135135135135</c:v>
                </c:pt>
                <c:pt idx="14">
                  <c:v>12.162162162162</c:v>
                </c:pt>
                <c:pt idx="15">
                  <c:v>15.540540540541</c:v>
                </c:pt>
                <c:pt idx="16">
                  <c:v>10.810810810811001</c:v>
                </c:pt>
                <c:pt idx="17">
                  <c:v>9.4594594594595005</c:v>
                </c:pt>
                <c:pt idx="18">
                  <c:v>14.864864864865</c:v>
                </c:pt>
                <c:pt idx="19">
                  <c:v>19.594594594595002</c:v>
                </c:pt>
                <c:pt idx="20">
                  <c:v>15.540540540541</c:v>
                </c:pt>
                <c:pt idx="21">
                  <c:v>13.513513513514001</c:v>
                </c:pt>
                <c:pt idx="22">
                  <c:v>11.486486486485999</c:v>
                </c:pt>
                <c:pt idx="23">
                  <c:v>1.3513513513513999</c:v>
                </c:pt>
                <c:pt idx="24">
                  <c:v>13.513513513514001</c:v>
                </c:pt>
              </c:numCache>
            </c:numRef>
          </c:val>
          <c:extLst>
            <c:ext xmlns:c16="http://schemas.microsoft.com/office/drawing/2014/chart" uri="{C3380CC4-5D6E-409C-BE32-E72D297353CC}">
              <c16:uniqueId val="{00000000-0405-4FCB-B0B3-64D9B0750748}"/>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6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若い人抜粋!$J$150</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若い人抜粋!$J$151:$J$162</c:f>
              <c:numCache>
                <c:formatCode>0.0</c:formatCode>
                <c:ptCount val="12"/>
                <c:pt idx="0">
                  <c:v>8.1081081081080999</c:v>
                </c:pt>
                <c:pt idx="1">
                  <c:v>8.1081081081080999</c:v>
                </c:pt>
                <c:pt idx="2">
                  <c:v>6.7567567567567997</c:v>
                </c:pt>
                <c:pt idx="3">
                  <c:v>7.4324324324323996</c:v>
                </c:pt>
                <c:pt idx="4">
                  <c:v>7.4324324324323996</c:v>
                </c:pt>
                <c:pt idx="5">
                  <c:v>5.4054054054053999</c:v>
                </c:pt>
                <c:pt idx="6">
                  <c:v>11.486486486485999</c:v>
                </c:pt>
                <c:pt idx="7">
                  <c:v>16.216216216216001</c:v>
                </c:pt>
                <c:pt idx="8">
                  <c:v>20.945945945946001</c:v>
                </c:pt>
                <c:pt idx="9">
                  <c:v>17.567567567567998</c:v>
                </c:pt>
                <c:pt idx="10">
                  <c:v>12.837837837838</c:v>
                </c:pt>
                <c:pt idx="11">
                  <c:v>12.162162162162</c:v>
                </c:pt>
              </c:numCache>
            </c:numRef>
          </c:val>
          <c:extLst>
            <c:ext xmlns:c16="http://schemas.microsoft.com/office/drawing/2014/chart" uri="{C3380CC4-5D6E-409C-BE32-E72D297353CC}">
              <c16:uniqueId val="{00000000-2AE8-44A4-815B-1ABB2F99E1CD}"/>
            </c:ext>
          </c:extLst>
        </c:ser>
        <c:ser>
          <c:idx val="1"/>
          <c:order val="1"/>
          <c:tx>
            <c:strRef>
              <c:f>若い人抜粋!$K$150</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若い人抜粋!$K$151:$K$162</c:f>
              <c:numCache>
                <c:formatCode>0.0</c:formatCode>
                <c:ptCount val="12"/>
                <c:pt idx="0">
                  <c:v>25.675675675676001</c:v>
                </c:pt>
                <c:pt idx="1">
                  <c:v>27.027027027027</c:v>
                </c:pt>
                <c:pt idx="2">
                  <c:v>20.27027027027</c:v>
                </c:pt>
                <c:pt idx="3">
                  <c:v>29.054054054053999</c:v>
                </c:pt>
                <c:pt idx="4">
                  <c:v>35.135135135135002</c:v>
                </c:pt>
                <c:pt idx="5">
                  <c:v>28.378378378377999</c:v>
                </c:pt>
                <c:pt idx="6">
                  <c:v>37.837837837838002</c:v>
                </c:pt>
                <c:pt idx="7">
                  <c:v>41.216216216215997</c:v>
                </c:pt>
                <c:pt idx="8">
                  <c:v>38.513513513513999</c:v>
                </c:pt>
                <c:pt idx="9">
                  <c:v>35.810810810810999</c:v>
                </c:pt>
                <c:pt idx="10">
                  <c:v>36.486486486486001</c:v>
                </c:pt>
                <c:pt idx="11">
                  <c:v>34.459459459458998</c:v>
                </c:pt>
              </c:numCache>
            </c:numRef>
          </c:val>
          <c:extLst>
            <c:ext xmlns:c16="http://schemas.microsoft.com/office/drawing/2014/chart" uri="{C3380CC4-5D6E-409C-BE32-E72D297353CC}">
              <c16:uniqueId val="{00000001-2AE8-44A4-815B-1ABB2F99E1CD}"/>
            </c:ext>
          </c:extLst>
        </c:ser>
        <c:ser>
          <c:idx val="2"/>
          <c:order val="2"/>
          <c:tx>
            <c:strRef>
              <c:f>若い人抜粋!$L$150</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若い人抜粋!$L$151:$L$162</c:f>
              <c:numCache>
                <c:formatCode>0.0</c:formatCode>
                <c:ptCount val="12"/>
                <c:pt idx="0">
                  <c:v>47.297297297297</c:v>
                </c:pt>
                <c:pt idx="1">
                  <c:v>48.648648648649001</c:v>
                </c:pt>
                <c:pt idx="2">
                  <c:v>45.270270270269997</c:v>
                </c:pt>
                <c:pt idx="3">
                  <c:v>37.162162162161998</c:v>
                </c:pt>
                <c:pt idx="4">
                  <c:v>40.540540540541002</c:v>
                </c:pt>
                <c:pt idx="5">
                  <c:v>38.513513513513999</c:v>
                </c:pt>
                <c:pt idx="6">
                  <c:v>41.891891891892001</c:v>
                </c:pt>
                <c:pt idx="7">
                  <c:v>33.108108108107999</c:v>
                </c:pt>
                <c:pt idx="8">
                  <c:v>31.756756756756999</c:v>
                </c:pt>
                <c:pt idx="9">
                  <c:v>36.486486486486001</c:v>
                </c:pt>
                <c:pt idx="10">
                  <c:v>40.540540540541002</c:v>
                </c:pt>
                <c:pt idx="11">
                  <c:v>40.540540540541002</c:v>
                </c:pt>
              </c:numCache>
            </c:numRef>
          </c:val>
          <c:extLst>
            <c:ext xmlns:c16="http://schemas.microsoft.com/office/drawing/2014/chart" uri="{C3380CC4-5D6E-409C-BE32-E72D297353CC}">
              <c16:uniqueId val="{00000002-2AE8-44A4-815B-1ABB2F99E1CD}"/>
            </c:ext>
          </c:extLst>
        </c:ser>
        <c:ser>
          <c:idx val="3"/>
          <c:order val="3"/>
          <c:tx>
            <c:strRef>
              <c:f>若い人抜粋!$M$150</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若い人抜粋!$M$151:$M$162</c:f>
              <c:numCache>
                <c:formatCode>0.0</c:formatCode>
                <c:ptCount val="12"/>
                <c:pt idx="0">
                  <c:v>18.918918918919001</c:v>
                </c:pt>
                <c:pt idx="1">
                  <c:v>16.216216216216001</c:v>
                </c:pt>
                <c:pt idx="2">
                  <c:v>27.702702702703</c:v>
                </c:pt>
                <c:pt idx="3">
                  <c:v>26.351351351350999</c:v>
                </c:pt>
                <c:pt idx="4">
                  <c:v>16.891891891892001</c:v>
                </c:pt>
                <c:pt idx="5">
                  <c:v>27.702702702703</c:v>
                </c:pt>
                <c:pt idx="6">
                  <c:v>8.7837837837838002</c:v>
                </c:pt>
                <c:pt idx="7">
                  <c:v>9.4594594594595005</c:v>
                </c:pt>
                <c:pt idx="8">
                  <c:v>8.7837837837838002</c:v>
                </c:pt>
                <c:pt idx="9">
                  <c:v>10.135135135135</c:v>
                </c:pt>
                <c:pt idx="10">
                  <c:v>10.135135135135</c:v>
                </c:pt>
                <c:pt idx="11">
                  <c:v>12.837837837838</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73E6-4009-B01B-F620679A9D8D}"/>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'n%表'!$E$680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'n%表'!$E$688</c:f>
              <c:numCache>
                <c:formatCode>0.0</c:formatCode>
                <c:ptCount val="1"/>
                <c:pt idx="0">
                  <c:v>19.594594594595002</c:v>
                </c:pt>
              </c:numCache>
            </c:numRef>
          </c:val>
          <c:extLst>
            <c:ext xmlns:c16="http://schemas.microsoft.com/office/drawing/2014/chart" uri="{C3380CC4-5D6E-409C-BE32-E72D297353CC}">
              <c16:uniqueId val="{00000000-ABCB-456F-863B-D59B94B4EE66}"/>
            </c:ext>
          </c:extLst>
        </c:ser>
        <c:ser>
          <c:idx val="1"/>
          <c:order val="1"/>
          <c:tx>
            <c:strRef>
              <c:f>'n%表'!$F$680</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'n%表'!$F$688</c:f>
              <c:numCache>
                <c:formatCode>0.0</c:formatCode>
                <c:ptCount val="1"/>
                <c:pt idx="0">
                  <c:v>14.864864864865</c:v>
                </c:pt>
              </c:numCache>
            </c:numRef>
          </c:val>
          <c:extLst>
            <c:ext xmlns:c16="http://schemas.microsoft.com/office/drawing/2014/chart" uri="{C3380CC4-5D6E-409C-BE32-E72D297353CC}">
              <c16:uniqueId val="{00000001-ABCB-456F-863B-D59B94B4EE66}"/>
            </c:ext>
          </c:extLst>
        </c:ser>
        <c:ser>
          <c:idx val="2"/>
          <c:order val="2"/>
          <c:tx>
            <c:strRef>
              <c:f>'n%表'!$G$680</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'n%表'!$G$688</c:f>
              <c:numCache>
                <c:formatCode>0.0</c:formatCode>
                <c:ptCount val="1"/>
                <c:pt idx="0">
                  <c:v>65.540540540541002</c:v>
                </c:pt>
              </c:numCache>
            </c:numRef>
          </c:val>
          <c:extLst>
            <c:ext xmlns:c16="http://schemas.microsoft.com/office/drawing/2014/chart" uri="{C3380CC4-5D6E-409C-BE32-E72D297353CC}">
              <c16:uniqueId val="{00000002-ABCB-456F-863B-D59B94B4EE66}"/>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'n%表'!$E$760:$O$760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'n%表'!$E$768:$O$768</c:f>
              <c:numCache>
                <c:formatCode>0.0</c:formatCode>
                <c:ptCount val="11"/>
                <c:pt idx="0">
                  <c:v>11.764705882353001</c:v>
                </c:pt>
                <c:pt idx="1">
                  <c:v>29.411764705882</c:v>
                </c:pt>
                <c:pt idx="2">
                  <c:v>19.607843137254999</c:v>
                </c:pt>
                <c:pt idx="3">
                  <c:v>15.686274509804001</c:v>
                </c:pt>
                <c:pt idx="4">
                  <c:v>13.725490196078001</c:v>
                </c:pt>
                <c:pt idx="5">
                  <c:v>17.647058823529001</c:v>
                </c:pt>
                <c:pt idx="6">
                  <c:v>39.215686274509999</c:v>
                </c:pt>
                <c:pt idx="7">
                  <c:v>7.8431372549020004</c:v>
                </c:pt>
                <c:pt idx="8">
                  <c:v>3.9215686274510002</c:v>
                </c:pt>
                <c:pt idx="9">
                  <c:v>3.9215686274510002</c:v>
                </c:pt>
                <c:pt idx="10">
                  <c:v>7.8431372549020004</c:v>
                </c:pt>
              </c:numCache>
            </c:numRef>
          </c:val>
          <c:extLst>
            <c:ext xmlns:c16="http://schemas.microsoft.com/office/drawing/2014/chart" uri="{C3380CC4-5D6E-409C-BE32-E72D297353CC}">
              <c16:uniqueId val="{00000000-EE7D-4CDC-8147-CFA5CF5BF6DF}"/>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89D0-4944-B930-A4AA28ACB2F7}"/>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89D0-4944-B930-A4AA28ACB2F7}"/>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'n%表'!$E$840:$M$840</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'n%表'!$E$848:$M$848</c:f>
              <c:numCache>
                <c:formatCode>0.0</c:formatCode>
                <c:ptCount val="9"/>
                <c:pt idx="0">
                  <c:v>69.594594594594994</c:v>
                </c:pt>
                <c:pt idx="1">
                  <c:v>41.891891891892001</c:v>
                </c:pt>
                <c:pt idx="2">
                  <c:v>52.027027027027003</c:v>
                </c:pt>
                <c:pt idx="3">
                  <c:v>24.324324324323999</c:v>
                </c:pt>
                <c:pt idx="4">
                  <c:v>19.594594594595002</c:v>
                </c:pt>
                <c:pt idx="5">
                  <c:v>25.675675675676001</c:v>
                </c:pt>
                <c:pt idx="6">
                  <c:v>17.567567567567998</c:v>
                </c:pt>
                <c:pt idx="7">
                  <c:v>0</c:v>
                </c:pt>
                <c:pt idx="8">
                  <c:v>14.189189189188999</c:v>
                </c:pt>
              </c:numCache>
            </c:numRef>
          </c:val>
          <c:extLst>
            <c:ext xmlns:c16="http://schemas.microsoft.com/office/drawing/2014/chart" uri="{C3380CC4-5D6E-409C-BE32-E72D297353CC}">
              <c16:uniqueId val="{00000000-5413-4026-B557-3B24FD6C9A3D}"/>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若い人抜粋!$L$883</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若い人抜粋!$L$884:$L$908</c:f>
              <c:numCache>
                <c:formatCode>0.0</c:formatCode>
                <c:ptCount val="25"/>
                <c:pt idx="0">
                  <c:v>39.189189189189001</c:v>
                </c:pt>
                <c:pt idx="1">
                  <c:v>3.3783783783783998</c:v>
                </c:pt>
                <c:pt idx="2">
                  <c:v>31.081081081080999</c:v>
                </c:pt>
                <c:pt idx="3">
                  <c:v>6.7567567567567997</c:v>
                </c:pt>
                <c:pt idx="4">
                  <c:v>39.189189189189001</c:v>
                </c:pt>
                <c:pt idx="5">
                  <c:v>8.1081081081080999</c:v>
                </c:pt>
                <c:pt idx="6">
                  <c:v>3.3783783783783998</c:v>
                </c:pt>
                <c:pt idx="7">
                  <c:v>6.7567567567567997</c:v>
                </c:pt>
                <c:pt idx="8">
                  <c:v>5.4054054054053999</c:v>
                </c:pt>
                <c:pt idx="9">
                  <c:v>16.216216216216001</c:v>
                </c:pt>
                <c:pt idx="10">
                  <c:v>25.675675675676001</c:v>
                </c:pt>
                <c:pt idx="11">
                  <c:v>12.837837837838</c:v>
                </c:pt>
                <c:pt idx="12">
                  <c:v>20.945945945946001</c:v>
                </c:pt>
                <c:pt idx="13">
                  <c:v>18.918918918919001</c:v>
                </c:pt>
                <c:pt idx="14">
                  <c:v>20.945945945946001</c:v>
                </c:pt>
                <c:pt idx="15">
                  <c:v>6.7567567567567997</c:v>
                </c:pt>
                <c:pt idx="16">
                  <c:v>6.7567567567567997</c:v>
                </c:pt>
                <c:pt idx="17">
                  <c:v>40.540540540541002</c:v>
                </c:pt>
                <c:pt idx="18">
                  <c:v>14.189189189188999</c:v>
                </c:pt>
                <c:pt idx="19">
                  <c:v>25</c:v>
                </c:pt>
                <c:pt idx="20">
                  <c:v>47.972972972972997</c:v>
                </c:pt>
                <c:pt idx="21">
                  <c:v>22.297297297297</c:v>
                </c:pt>
                <c:pt idx="22">
                  <c:v>16.216216216216001</c:v>
                </c:pt>
                <c:pt idx="23">
                  <c:v>24.324324324323999</c:v>
                </c:pt>
                <c:pt idx="24">
                  <c:v>22.297297297297</c:v>
                </c:pt>
              </c:numCache>
            </c:numRef>
          </c:val>
          <c:extLst>
            <c:ext xmlns:c16="http://schemas.microsoft.com/office/drawing/2014/chart" uri="{C3380CC4-5D6E-409C-BE32-E72D297353CC}">
              <c16:uniqueId val="{00000000-2AE8-44A4-815B-1ABB2F99E1CD}"/>
            </c:ext>
          </c:extLst>
        </c:ser>
        <c:ser>
          <c:idx val="1"/>
          <c:order val="1"/>
          <c:tx>
            <c:strRef>
              <c:f>若い人抜粋!$M$883</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若い人抜粋!$M$884:$M$908</c:f>
              <c:numCache>
                <c:formatCode>0.0</c:formatCode>
                <c:ptCount val="25"/>
                <c:pt idx="0">
                  <c:v>28.378378378377999</c:v>
                </c:pt>
                <c:pt idx="1">
                  <c:v>15.540540540541</c:v>
                </c:pt>
                <c:pt idx="2">
                  <c:v>20.945945945946001</c:v>
                </c:pt>
                <c:pt idx="3">
                  <c:v>12.162162162162</c:v>
                </c:pt>
                <c:pt idx="4">
                  <c:v>16.216216216216001</c:v>
                </c:pt>
                <c:pt idx="5">
                  <c:v>25.675675675676001</c:v>
                </c:pt>
                <c:pt idx="6">
                  <c:v>18.918918918919001</c:v>
                </c:pt>
                <c:pt idx="7">
                  <c:v>20.27027027027</c:v>
                </c:pt>
                <c:pt idx="8">
                  <c:v>24.324324324323999</c:v>
                </c:pt>
                <c:pt idx="9">
                  <c:v>33.108108108107999</c:v>
                </c:pt>
                <c:pt idx="10">
                  <c:v>25.675675675676001</c:v>
                </c:pt>
                <c:pt idx="11">
                  <c:v>28.378378378377999</c:v>
                </c:pt>
                <c:pt idx="12">
                  <c:v>29.72972972973</c:v>
                </c:pt>
                <c:pt idx="13">
                  <c:v>31.081081081080999</c:v>
                </c:pt>
                <c:pt idx="14">
                  <c:v>31.756756756756999</c:v>
                </c:pt>
                <c:pt idx="15">
                  <c:v>17.567567567567998</c:v>
                </c:pt>
                <c:pt idx="16">
                  <c:v>16.891891891892001</c:v>
                </c:pt>
                <c:pt idx="17">
                  <c:v>29.72972972973</c:v>
                </c:pt>
                <c:pt idx="18">
                  <c:v>30.405405405404998</c:v>
                </c:pt>
                <c:pt idx="19">
                  <c:v>33.783783783784003</c:v>
                </c:pt>
                <c:pt idx="20">
                  <c:v>20.945945945946001</c:v>
                </c:pt>
                <c:pt idx="21">
                  <c:v>29.72972972973</c:v>
                </c:pt>
                <c:pt idx="22">
                  <c:v>26.351351351350999</c:v>
                </c:pt>
                <c:pt idx="23">
                  <c:v>22.972972972973</c:v>
                </c:pt>
                <c:pt idx="24">
                  <c:v>27.027027027027</c:v>
                </c:pt>
              </c:numCache>
            </c:numRef>
          </c:val>
          <c:extLst>
            <c:ext xmlns:c16="http://schemas.microsoft.com/office/drawing/2014/chart" uri="{C3380CC4-5D6E-409C-BE32-E72D297353CC}">
              <c16:uniqueId val="{00000001-2AE8-44A4-815B-1ABB2F99E1CD}"/>
            </c:ext>
          </c:extLst>
        </c:ser>
        <c:ser>
          <c:idx val="2"/>
          <c:order val="2"/>
          <c:tx>
            <c:strRef>
              <c:f>若い人抜粋!$N$883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若い人抜粋!$N$884:$N$908</c:f>
              <c:numCache>
                <c:formatCode>0.0</c:formatCode>
                <c:ptCount val="25"/>
                <c:pt idx="0">
                  <c:v>22.972972972973</c:v>
                </c:pt>
                <c:pt idx="1">
                  <c:v>22.297297297297</c:v>
                </c:pt>
                <c:pt idx="2">
                  <c:v>22.297297297297</c:v>
                </c:pt>
                <c:pt idx="3">
                  <c:v>30.405405405404998</c:v>
                </c:pt>
                <c:pt idx="4">
                  <c:v>20.945945945946001</c:v>
                </c:pt>
                <c:pt idx="5">
                  <c:v>19.594594594595002</c:v>
                </c:pt>
                <c:pt idx="6">
                  <c:v>9.4594594594595005</c:v>
                </c:pt>
                <c:pt idx="7">
                  <c:v>20.27027027027</c:v>
                </c:pt>
                <c:pt idx="8">
                  <c:v>29.054054054053999</c:v>
                </c:pt>
                <c:pt idx="9">
                  <c:v>25</c:v>
                </c:pt>
                <c:pt idx="10">
                  <c:v>19.594594594595002</c:v>
                </c:pt>
                <c:pt idx="11">
                  <c:v>38.513513513513999</c:v>
                </c:pt>
                <c:pt idx="12">
                  <c:v>27.027027027027</c:v>
                </c:pt>
                <c:pt idx="13">
                  <c:v>29.054054054053999</c:v>
                </c:pt>
                <c:pt idx="14">
                  <c:v>29.054054054053999</c:v>
                </c:pt>
                <c:pt idx="15">
                  <c:v>20.945945945946001</c:v>
                </c:pt>
                <c:pt idx="16">
                  <c:v>32.432432432432002</c:v>
                </c:pt>
                <c:pt idx="17">
                  <c:v>18.918918918919001</c:v>
                </c:pt>
                <c:pt idx="18">
                  <c:v>35.810810810810999</c:v>
                </c:pt>
                <c:pt idx="19">
                  <c:v>24.324324324323999</c:v>
                </c:pt>
                <c:pt idx="20">
                  <c:v>14.189189189188999</c:v>
                </c:pt>
                <c:pt idx="21">
                  <c:v>21.621621621622001</c:v>
                </c:pt>
                <c:pt idx="22">
                  <c:v>27.702702702703</c:v>
                </c:pt>
                <c:pt idx="23">
                  <c:v>24.324324324323999</c:v>
                </c:pt>
                <c:pt idx="24">
                  <c:v>29.054054054053999</c:v>
                </c:pt>
              </c:numCache>
            </c:numRef>
          </c:val>
          <c:extLst>
            <c:ext xmlns:c16="http://schemas.microsoft.com/office/drawing/2014/chart" uri="{C3380CC4-5D6E-409C-BE32-E72D297353CC}">
              <c16:uniqueId val="{00000002-2AE8-44A4-815B-1ABB2F99E1CD}"/>
            </c:ext>
          </c:extLst>
        </c:ser>
        <c:ser>
          <c:idx val="3"/>
          <c:order val="3"/>
          <c:tx>
            <c:strRef>
              <c:f>若い人抜粋!$O$883</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若い人抜粋!$K$884:$K$908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若い人抜粋!$O$884:$O$908</c:f>
              <c:numCache>
                <c:formatCode>0.0</c:formatCode>
                <c:ptCount val="25"/>
                <c:pt idx="0">
                  <c:v>9.4594594594595005</c:v>
                </c:pt>
                <c:pt idx="1">
                  <c:v>58.783783783784003</c:v>
                </c:pt>
                <c:pt idx="2">
                  <c:v>25.675675675676001</c:v>
                </c:pt>
                <c:pt idx="3">
                  <c:v>50.675675675675997</c:v>
                </c:pt>
                <c:pt idx="4">
                  <c:v>23.648648648649001</c:v>
                </c:pt>
                <c:pt idx="5">
                  <c:v>46.621621621621998</c:v>
                </c:pt>
                <c:pt idx="6">
                  <c:v>68.243243243243001</c:v>
                </c:pt>
                <c:pt idx="7">
                  <c:v>52.702702702703</c:v>
                </c:pt>
                <c:pt idx="8">
                  <c:v>41.216216216215997</c:v>
                </c:pt>
                <c:pt idx="9">
                  <c:v>25.675675675676001</c:v>
                </c:pt>
                <c:pt idx="10">
                  <c:v>29.054054054053999</c:v>
                </c:pt>
                <c:pt idx="11">
                  <c:v>20.27027027027</c:v>
                </c:pt>
                <c:pt idx="12">
                  <c:v>22.297297297297</c:v>
                </c:pt>
                <c:pt idx="13">
                  <c:v>20.945945945946001</c:v>
                </c:pt>
                <c:pt idx="14">
                  <c:v>18.243243243243001</c:v>
                </c:pt>
                <c:pt idx="15">
                  <c:v>54.729729729730003</c:v>
                </c:pt>
                <c:pt idx="16">
                  <c:v>43.918918918918997</c:v>
                </c:pt>
                <c:pt idx="17">
                  <c:v>10.810810810811001</c:v>
                </c:pt>
                <c:pt idx="18">
                  <c:v>19.594594594595002</c:v>
                </c:pt>
                <c:pt idx="19">
                  <c:v>16.891891891892001</c:v>
                </c:pt>
                <c:pt idx="20">
                  <c:v>16.891891891892001</c:v>
                </c:pt>
                <c:pt idx="21">
                  <c:v>26.351351351350999</c:v>
                </c:pt>
                <c:pt idx="22">
                  <c:v>29.72972972973</c:v>
                </c:pt>
                <c:pt idx="23">
                  <c:v>28.378378378377999</c:v>
                </c:pt>
                <c:pt idx="24">
                  <c:v>21.621621621622001</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若い人以外!$D$2:$AB$2</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若い人以外!$D$40:$AB$40</c:f>
              <c:numCache>
                <c:formatCode>0.0%</c:formatCode>
                <c:ptCount val="25"/>
                <c:pt idx="0">
                  <c:v>0.55751173708920188</c:v>
                </c:pt>
                <c:pt idx="1">
                  <c:v>0.19483568075117372</c:v>
                </c:pt>
                <c:pt idx="2">
                  <c:v>0.50469483568075113</c:v>
                </c:pt>
                <c:pt idx="3">
                  <c:v>0.40375586854460094</c:v>
                </c:pt>
                <c:pt idx="4">
                  <c:v>0.44483568075117369</c:v>
                </c:pt>
                <c:pt idx="5">
                  <c:v>0.20187793427230047</c:v>
                </c:pt>
                <c:pt idx="6">
                  <c:v>5.39906103286385E-2</c:v>
                </c:pt>
                <c:pt idx="7">
                  <c:v>0.22769953051643194</c:v>
                </c:pt>
                <c:pt idx="8">
                  <c:v>0.23826291079812206</c:v>
                </c:pt>
                <c:pt idx="9">
                  <c:v>0.13497652582159625</c:v>
                </c:pt>
                <c:pt idx="10">
                  <c:v>0.37089201877934275</c:v>
                </c:pt>
                <c:pt idx="11">
                  <c:v>0.29225352112676056</c:v>
                </c:pt>
                <c:pt idx="12">
                  <c:v>0.284037558685446</c:v>
                </c:pt>
                <c:pt idx="13">
                  <c:v>0.13497652582159625</c:v>
                </c:pt>
                <c:pt idx="14">
                  <c:v>0.14553990610328638</c:v>
                </c:pt>
                <c:pt idx="15">
                  <c:v>0.17488262910798122</c:v>
                </c:pt>
                <c:pt idx="16">
                  <c:v>0.13262910798122066</c:v>
                </c:pt>
                <c:pt idx="17">
                  <c:v>0.10328638497652583</c:v>
                </c:pt>
                <c:pt idx="18">
                  <c:v>0.16079812206572769</c:v>
                </c:pt>
                <c:pt idx="19">
                  <c:v>0.29225352112676056</c:v>
                </c:pt>
                <c:pt idx="20">
                  <c:v>0.27230046948356806</c:v>
                </c:pt>
                <c:pt idx="21">
                  <c:v>0.26056338028169013</c:v>
                </c:pt>
                <c:pt idx="22">
                  <c:v>4.5774647887323945E-2</c:v>
                </c:pt>
                <c:pt idx="23">
                  <c:v>1.0563380281690141E-2</c:v>
                </c:pt>
                <c:pt idx="24">
                  <c:v>0.11502347417840375</c:v>
                </c:pt>
              </c:numCache>
            </c:numRef>
          </c:val>
          <c:extLst>
            <c:ext xmlns:c16="http://schemas.microsoft.com/office/drawing/2014/chart" uri="{C3380CC4-5D6E-409C-BE32-E72D297353CC}">
              <c16:uniqueId val="{00000000-1C09-4267-9F4C-37C0B794838B}"/>
            </c:ext>
          </c:extLst>
        </c:ser>
        <c:dLbls>
          <c:showLegendKey val="0"/>
          <c:showVal val="0"/>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8"/>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136421685117363"/>
          <c:y val="9.4001236858379716E-2"/>
          <c:w val="0.43191158475851421"/>
          <c:h val="0.90599876314162031"/>
        </c:manualLayout>
      </c:layout>
      <c:barChart>
        <c:barDir val="bar"/>
        <c:grouping val="percentStacked"/>
        <c:varyColors val="0"/>
        <c:ser>
          <c:idx val="0"/>
          <c:order val="0"/>
          <c:tx>
            <c:strRef>
              <c:f>若い人以外!$D$46</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J$151:$J$162,若い人以外!$D$84,若い人以外!$D$127,若い人以外!$D$170,若い人以外!$D$213,若い人以外!$D$256,若い人以外!$D$299,若い人以外!$D$342,若い人以外!$D$385,若い人以外!$D$428,若い人以外!$D$471,若い人以外!$D$514,若い人以外!$D$557)</c:f>
              <c:numCache>
                <c:formatCode>0.0%</c:formatCode>
                <c:ptCount val="12"/>
                <c:pt idx="0">
                  <c:v>2.2300469483568074E-2</c:v>
                </c:pt>
                <c:pt idx="1">
                  <c:v>2.5821596244131457E-2</c:v>
                </c:pt>
                <c:pt idx="2">
                  <c:v>3.2863849765258218E-2</c:v>
                </c:pt>
                <c:pt idx="3">
                  <c:v>2.9342723004694836E-2</c:v>
                </c:pt>
                <c:pt idx="4">
                  <c:v>2.9342723004694836E-2</c:v>
                </c:pt>
                <c:pt idx="5">
                  <c:v>1.5258215962441314E-2</c:v>
                </c:pt>
                <c:pt idx="6">
                  <c:v>5.6338028169014086E-2</c:v>
                </c:pt>
                <c:pt idx="7">
                  <c:v>0.13028169014084506</c:v>
                </c:pt>
                <c:pt idx="8">
                  <c:v>0.19131455399061034</c:v>
                </c:pt>
                <c:pt idx="9">
                  <c:v>0.13732394366197184</c:v>
                </c:pt>
                <c:pt idx="10">
                  <c:v>6.2206572769953054E-2</c:v>
                </c:pt>
                <c:pt idx="11">
                  <c:v>5.2816901408450703E-2</c:v>
                </c:pt>
              </c:numCache>
            </c:numRef>
          </c:val>
          <c:extLst>
            <c:ext xmlns:c16="http://schemas.microsoft.com/office/drawing/2014/chart" uri="{C3380CC4-5D6E-409C-BE32-E72D297353CC}">
              <c16:uniqueId val="{00000000-C19F-45D4-BFDB-66903543E8FD}"/>
            </c:ext>
          </c:extLst>
        </c:ser>
        <c:ser>
          <c:idx val="1"/>
          <c:order val="1"/>
          <c:tx>
            <c:strRef>
              <c:f>若い人以外!$E$46</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(若い人以外!$E$84,若い人以外!$E$127,若い人以外!$E$170,若い人以外!$E$213,若い人以外!$E$256,若い人以外!$E$299,若い人以外!$E$342,若い人以外!$E$385,若い人以外!$E$428,若い人以外!$E$471,若い人以外!$E$514,若い人以外!$E$557)</c:f>
              <c:numCache>
                <c:formatCode>0.0%</c:formatCode>
                <c:ptCount val="12"/>
                <c:pt idx="0">
                  <c:v>0.22887323943661972</c:v>
                </c:pt>
                <c:pt idx="1">
                  <c:v>0.284037558685446</c:v>
                </c:pt>
                <c:pt idx="2">
                  <c:v>0.2981220657276995</c:v>
                </c:pt>
                <c:pt idx="3">
                  <c:v>0.25469483568075119</c:v>
                </c:pt>
                <c:pt idx="4">
                  <c:v>0.34037558685446012</c:v>
                </c:pt>
                <c:pt idx="5">
                  <c:v>0.24178403755868544</c:v>
                </c:pt>
                <c:pt idx="6">
                  <c:v>0.45539906103286387</c:v>
                </c:pt>
                <c:pt idx="7">
                  <c:v>0.573943661971831</c:v>
                </c:pt>
                <c:pt idx="8">
                  <c:v>0.47300469483568075</c:v>
                </c:pt>
                <c:pt idx="9">
                  <c:v>0.46126760563380281</c:v>
                </c:pt>
                <c:pt idx="10">
                  <c:v>0.42136150234741782</c:v>
                </c:pt>
                <c:pt idx="11">
                  <c:v>0.42723004694835681</c:v>
                </c:pt>
              </c:numCache>
            </c:numRef>
          </c:val>
          <c:extLst>
            <c:ext xmlns:c16="http://schemas.microsoft.com/office/drawing/2014/chart" uri="{C3380CC4-5D6E-409C-BE32-E72D297353CC}">
              <c16:uniqueId val="{00000001-C19F-45D4-BFDB-66903543E8FD}"/>
            </c:ext>
          </c:extLst>
        </c:ser>
        <c:ser>
          <c:idx val="2"/>
          <c:order val="2"/>
          <c:tx>
            <c:strRef>
              <c:f>若い人以外!$F$46</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L$151:$L$162,若い人以外!$F$84,若い人以外!$F$127,若い人以外!$F$170,若い人以外!$F$213,若い人以外!$F$256,若い人以外!$F$299,若い人以外!$F$342,若い人以外!$F$385,若い人以外!$F$428,若い人以外!$F$471,若い人以外!$F$514,若い人以外!$F$557)</c:f>
              <c:numCache>
                <c:formatCode>0.0%</c:formatCode>
                <c:ptCount val="12"/>
                <c:pt idx="0">
                  <c:v>0.573943661971831</c:v>
                </c:pt>
                <c:pt idx="1">
                  <c:v>0.539906103286385</c:v>
                </c:pt>
                <c:pt idx="2">
                  <c:v>0.53169014084507038</c:v>
                </c:pt>
                <c:pt idx="3">
                  <c:v>0.51173708920187788</c:v>
                </c:pt>
                <c:pt idx="4">
                  <c:v>0.48708920187793425</c:v>
                </c:pt>
                <c:pt idx="5">
                  <c:v>0.51760563380281688</c:v>
                </c:pt>
                <c:pt idx="6">
                  <c:v>0.41314553990610331</c:v>
                </c:pt>
                <c:pt idx="7">
                  <c:v>0.2335680751173709</c:v>
                </c:pt>
                <c:pt idx="8">
                  <c:v>0.27230046948356806</c:v>
                </c:pt>
                <c:pt idx="9">
                  <c:v>0.32981220657276994</c:v>
                </c:pt>
                <c:pt idx="10">
                  <c:v>0.43309859154929575</c:v>
                </c:pt>
                <c:pt idx="11">
                  <c:v>0.42488262910798125</c:v>
                </c:pt>
              </c:numCache>
            </c:numRef>
          </c:val>
          <c:extLst>
            <c:ext xmlns:c16="http://schemas.microsoft.com/office/drawing/2014/chart" uri="{C3380CC4-5D6E-409C-BE32-E72D297353CC}">
              <c16:uniqueId val="{00000002-C19F-45D4-BFDB-66903543E8FD}"/>
            </c:ext>
          </c:extLst>
        </c:ser>
        <c:ser>
          <c:idx val="3"/>
          <c:order val="3"/>
          <c:tx>
            <c:strRef>
              <c:f>若い人以外!$G$46</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若い人抜粋!$I$151:$I$162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若い人以外!$M$151:$M$162,若い人以外!$G$84,若い人以外!$G$127,若い人以外!$G$170,若い人以外!$G$213,若い人以外!$G$256,若い人以外!$G$299,若い人以外!$G$342,若い人以外!$G$385,若い人以外!$G$428,若い人以外!$G$471,若い人以外!$G$514,若い人以外!$G$557)</c:f>
              <c:numCache>
                <c:formatCode>0.0%</c:formatCode>
                <c:ptCount val="12"/>
                <c:pt idx="0">
                  <c:v>0.17488262910798122</c:v>
                </c:pt>
                <c:pt idx="1">
                  <c:v>0.15023474178403756</c:v>
                </c:pt>
                <c:pt idx="2">
                  <c:v>0.13732394366197184</c:v>
                </c:pt>
                <c:pt idx="3">
                  <c:v>0.20422535211267606</c:v>
                </c:pt>
                <c:pt idx="4">
                  <c:v>0.14319248826291081</c:v>
                </c:pt>
                <c:pt idx="5">
                  <c:v>0.22535211267605634</c:v>
                </c:pt>
                <c:pt idx="6">
                  <c:v>7.5117370892018781E-2</c:v>
                </c:pt>
                <c:pt idx="7">
                  <c:v>6.2206572769953054E-2</c:v>
                </c:pt>
                <c:pt idx="8">
                  <c:v>6.3380281690140844E-2</c:v>
                </c:pt>
                <c:pt idx="9">
                  <c:v>7.1596244131455405E-2</c:v>
                </c:pt>
                <c:pt idx="10">
                  <c:v>8.3333333333333329E-2</c:v>
                </c:pt>
                <c:pt idx="11">
                  <c:v>9.5070422535211266E-2</c:v>
                </c:pt>
              </c:numCache>
            </c:numRef>
          </c:val>
          <c:extLst>
            <c:ext xmlns:c16="http://schemas.microsoft.com/office/drawing/2014/chart" uri="{C3380CC4-5D6E-409C-BE32-E72D297353CC}">
              <c16:uniqueId val="{00000003-C19F-45D4-BFDB-66903543E8F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sz="800"/>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1"/>
    <c:dispBlanksAs val="gap"/>
    <c:showDLblsOverMax val="0"/>
  </c:chart>
  <c:spPr>
    <a:ln>
      <a:noFill/>
    </a:ln>
  </c:spPr>
  <c:txPr>
    <a:bodyPr rot="0" vert="horz"/>
    <a:lstStyle/>
    <a:p>
      <a:pPr>
        <a:defRPr lang="en-US" sz="900" u="none" baseline="0">
          <a:latin typeface="Meiryo UI"/>
          <a:ea typeface="Meiryo UI"/>
          <a:cs typeface="Meiryo UI"/>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'n%表'!$B$180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'n%表'!$D$180</c:f>
              <c:numCache>
                <c:formatCode>0.0</c:formatCode>
                <c:ptCount val="1"/>
                <c:pt idx="0">
                  <c:v>10.7</c:v>
                </c:pt>
              </c:numCache>
            </c:numRef>
          </c:val>
          <c:extLst>
            <c:ext xmlns:c16="http://schemas.microsoft.com/office/drawing/2014/chart" uri="{C3380CC4-5D6E-409C-BE32-E72D297353CC}">
              <c16:uniqueId val="{00000000-BEA3-4887-A8DB-3D25FD3C0359}"/>
            </c:ext>
          </c:extLst>
        </c:ser>
        <c:ser>
          <c:idx val="1"/>
          <c:order val="1"/>
          <c:tx>
            <c:strRef>
              <c:f>'n%表'!$B$181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'n%表'!$D$181</c:f>
              <c:numCache>
                <c:formatCode>0.0</c:formatCode>
                <c:ptCount val="1"/>
                <c:pt idx="0">
                  <c:v>14.7</c:v>
                </c:pt>
              </c:numCache>
            </c:numRef>
          </c:val>
          <c:extLst>
            <c:ext xmlns:c16="http://schemas.microsoft.com/office/drawing/2014/chart" uri="{C3380CC4-5D6E-409C-BE32-E72D297353CC}">
              <c16:uniqueId val="{00000001-BEA3-4887-A8DB-3D25FD3C0359}"/>
            </c:ext>
          </c:extLst>
        </c:ser>
        <c:ser>
          <c:idx val="2"/>
          <c:order val="2"/>
          <c:tx>
            <c:strRef>
              <c:f>'n%表'!$B$182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'n%表'!$D$182</c:f>
              <c:numCache>
                <c:formatCode>0.0</c:formatCode>
                <c:ptCount val="1"/>
                <c:pt idx="0">
                  <c:v>74.599999999999994</c:v>
                </c:pt>
              </c:numCache>
            </c:numRef>
          </c:val>
          <c:extLst>
            <c:ext xmlns:c16="http://schemas.microsoft.com/office/drawing/2014/chart" uri="{C3380CC4-5D6E-409C-BE32-E72D297353CC}">
              <c16:uniqueId val="{00000002-BEA3-4887-A8DB-3D25FD3C035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37277922667773"/>
          <c:y val="0.17874999999999999"/>
          <c:w val="0.5243772677702534"/>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若い人以外!$D$643:$N$643</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若い人以外!$D$681:$N$681</c:f>
              <c:numCache>
                <c:formatCode>0.0%</c:formatCode>
                <c:ptCount val="11"/>
                <c:pt idx="0">
                  <c:v>0.15270935960591134</c:v>
                </c:pt>
                <c:pt idx="1">
                  <c:v>0.29064039408866993</c:v>
                </c:pt>
                <c:pt idx="2">
                  <c:v>0.34975369458128081</c:v>
                </c:pt>
                <c:pt idx="3">
                  <c:v>0.14778325123152711</c:v>
                </c:pt>
                <c:pt idx="4">
                  <c:v>0.10837438423645321</c:v>
                </c:pt>
                <c:pt idx="5">
                  <c:v>6.4039408866995079E-2</c:v>
                </c:pt>
                <c:pt idx="6">
                  <c:v>0.19211822660098521</c:v>
                </c:pt>
                <c:pt idx="7">
                  <c:v>6.8965517241379309E-2</c:v>
                </c:pt>
                <c:pt idx="8">
                  <c:v>8.3743842364532015E-2</c:v>
                </c:pt>
                <c:pt idx="9">
                  <c:v>4.4334975369458129E-2</c:v>
                </c:pt>
                <c:pt idx="10">
                  <c:v>0.11822660098522167</c:v>
                </c:pt>
              </c:numCache>
            </c:numRef>
          </c:val>
          <c:extLst>
            <c:ext xmlns:c16="http://schemas.microsoft.com/office/drawing/2014/chart" uri="{C3380CC4-5D6E-409C-BE32-E72D297353CC}">
              <c16:uniqueId val="{00000000-E4A5-4371-BD32-31D979C45742}"/>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'n%表'!$E$720:$H$720</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'n%表'!$E$728:$H$728</c:f>
              <c:numCache>
                <c:formatCode>0.0</c:formatCode>
                <c:ptCount val="4"/>
                <c:pt idx="0">
                  <c:v>82.758620689655004</c:v>
                </c:pt>
                <c:pt idx="1">
                  <c:v>41.379310344827999</c:v>
                </c:pt>
                <c:pt idx="2">
                  <c:v>44.827586206897003</c:v>
                </c:pt>
                <c:pt idx="3">
                  <c:v>3.4482758620689999</c:v>
                </c:pt>
              </c:numCache>
            </c:numRef>
          </c:val>
          <c:extLst>
            <c:ext xmlns:c16="http://schemas.microsoft.com/office/drawing/2014/chart" uri="{C3380CC4-5D6E-409C-BE32-E72D297353CC}">
              <c16:uniqueId val="{00000000-5C90-46DD-9F83-4DC21918E5E5}"/>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若い人以外!$D$559</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若い人以外!$D$597</c:f>
              <c:numCache>
                <c:formatCode>0.0%</c:formatCode>
                <c:ptCount val="1"/>
                <c:pt idx="0">
                  <c:v>9.154929577464789E-2</c:v>
                </c:pt>
              </c:numCache>
            </c:numRef>
          </c:val>
          <c:extLst>
            <c:ext xmlns:c16="http://schemas.microsoft.com/office/drawing/2014/chart" uri="{C3380CC4-5D6E-409C-BE32-E72D297353CC}">
              <c16:uniqueId val="{00000000-640C-42F3-99B6-92BEED54EAFC}"/>
            </c:ext>
          </c:extLst>
        </c:ser>
        <c:ser>
          <c:idx val="1"/>
          <c:order val="1"/>
          <c:tx>
            <c:strRef>
              <c:f>若い人以外!$E$559</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若い人以外!$E$597</c:f>
              <c:numCache>
                <c:formatCode>0.0%</c:formatCode>
                <c:ptCount val="1"/>
                <c:pt idx="0">
                  <c:v>0.14671361502347419</c:v>
                </c:pt>
              </c:numCache>
            </c:numRef>
          </c:val>
          <c:extLst>
            <c:ext xmlns:c16="http://schemas.microsoft.com/office/drawing/2014/chart" uri="{C3380CC4-5D6E-409C-BE32-E72D297353CC}">
              <c16:uniqueId val="{00000001-640C-42F3-99B6-92BEED54EAFC}"/>
            </c:ext>
          </c:extLst>
        </c:ser>
        <c:ser>
          <c:idx val="2"/>
          <c:order val="2"/>
          <c:tx>
            <c:strRef>
              <c:f>若い人以外!$F$559</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若い人以外!$F$597</c:f>
              <c:numCache>
                <c:formatCode>0.0%</c:formatCode>
                <c:ptCount val="1"/>
                <c:pt idx="0">
                  <c:v>0.76173708920187788</c:v>
                </c:pt>
              </c:numCache>
            </c:numRef>
          </c:val>
          <c:extLst>
            <c:ext xmlns:c16="http://schemas.microsoft.com/office/drawing/2014/chart" uri="{C3380CC4-5D6E-409C-BE32-E72D297353CC}">
              <c16:uniqueId val="{00000002-640C-42F3-99B6-92BEED54EAFC}"/>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numFmt formatCode="General" sourceLinked="0"/>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F81BD"/>
            </a:solidFill>
            <a:ln>
              <a:solidFill>
                <a:schemeClr val="accent1">
                  <a:lumMod val="60000"/>
                  <a:lumOff val="40000"/>
                </a:schemeClr>
              </a:solidFill>
            </a:ln>
            <a:effectLst/>
          </c:spPr>
          <c:invertIfNegative val="0"/>
          <c:dLbls>
            <c:spPr>
              <a:solidFill>
                <a:sysClr val="window" lastClr="FFFFFF"/>
              </a:solidFill>
              <a:ln w="12700" cap="flat" cmpd="sng" algn="ctr">
                <a:solidFill>
                  <a:srgbClr val="5B9BD5"/>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若い人以外!$D$722:$T$722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若い人以外!$D$721:$T$721</c:f>
              <c:numCache>
                <c:formatCode>0.0%</c:formatCode>
                <c:ptCount val="17"/>
                <c:pt idx="0">
                  <c:v>0.38615023474178406</c:v>
                </c:pt>
                <c:pt idx="1">
                  <c:v>0.21009389671361503</c:v>
                </c:pt>
                <c:pt idx="2">
                  <c:v>0.51525821596244137</c:v>
                </c:pt>
                <c:pt idx="3">
                  <c:v>0.36971830985915494</c:v>
                </c:pt>
                <c:pt idx="4">
                  <c:v>0.17488262910798122</c:v>
                </c:pt>
                <c:pt idx="5">
                  <c:v>0.27934272300469482</c:v>
                </c:pt>
                <c:pt idx="6">
                  <c:v>0.28051643192488263</c:v>
                </c:pt>
                <c:pt idx="7">
                  <c:v>0.32863849765258218</c:v>
                </c:pt>
                <c:pt idx="8">
                  <c:v>0.23708920187793428</c:v>
                </c:pt>
                <c:pt idx="9">
                  <c:v>0.22535211267605634</c:v>
                </c:pt>
                <c:pt idx="10">
                  <c:v>0.4460093896713615</c:v>
                </c:pt>
                <c:pt idx="11">
                  <c:v>0.21009389671361503</c:v>
                </c:pt>
                <c:pt idx="12">
                  <c:v>0.29929577464788731</c:v>
                </c:pt>
                <c:pt idx="13">
                  <c:v>0.24530516431924881</c:v>
                </c:pt>
                <c:pt idx="14">
                  <c:v>0.21361502347417841</c:v>
                </c:pt>
                <c:pt idx="15">
                  <c:v>0.29460093896713613</c:v>
                </c:pt>
                <c:pt idx="16">
                  <c:v>0.17136150234741784</c:v>
                </c:pt>
              </c:numCache>
            </c:numRef>
          </c:val>
          <c:extLst>
            <c:ext xmlns:c16="http://schemas.microsoft.com/office/drawing/2014/chart" uri="{C3380CC4-5D6E-409C-BE32-E72D297353CC}">
              <c16:uniqueId val="{00000000-6DCB-46B4-93CE-C4A90236EBE4}"/>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54218980383293"/>
          <c:y val="0.23875008840794965"/>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若い人以外!$D$724:$L$724</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若い人以外!$D$762:$L$762</c:f>
              <c:numCache>
                <c:formatCode>0.0%</c:formatCode>
                <c:ptCount val="9"/>
                <c:pt idx="0">
                  <c:v>0.81455399061032863</c:v>
                </c:pt>
                <c:pt idx="1">
                  <c:v>0.5258215962441315</c:v>
                </c:pt>
                <c:pt idx="2">
                  <c:v>0.65258215962441313</c:v>
                </c:pt>
                <c:pt idx="3">
                  <c:v>0.22887323943661972</c:v>
                </c:pt>
                <c:pt idx="4">
                  <c:v>0.15845070422535212</c:v>
                </c:pt>
                <c:pt idx="5">
                  <c:v>0.3039906103286385</c:v>
                </c:pt>
                <c:pt idx="6">
                  <c:v>0.24295774647887325</c:v>
                </c:pt>
                <c:pt idx="7">
                  <c:v>2.3474178403755869E-3</c:v>
                </c:pt>
                <c:pt idx="8">
                  <c:v>9.0375586854460094E-2</c:v>
                </c:pt>
              </c:numCache>
            </c:numRef>
          </c:val>
          <c:extLst>
            <c:ext xmlns:c16="http://schemas.microsoft.com/office/drawing/2014/chart" uri="{C3380CC4-5D6E-409C-BE32-E72D297353CC}">
              <c16:uniqueId val="{00000000-7EB2-4B15-BF84-C370ADB7D976}"/>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2"/>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70833902782839"/>
          <c:y val="9.4001236858379716E-2"/>
          <c:w val="0.64229162471334611"/>
          <c:h val="0.90599876314162031"/>
        </c:manualLayout>
      </c:layout>
      <c:barChart>
        <c:barDir val="bar"/>
        <c:grouping val="percentStacked"/>
        <c:varyColors val="0"/>
        <c:ser>
          <c:idx val="0"/>
          <c:order val="0"/>
          <c:tx>
            <c:strRef>
              <c:f>若い人以外!$E$767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E$805,若い人以外!$E$848,若い人以外!$E$891,若い人以外!$E$934,若い人以外!$E$977,若い人以外!$E$1020,若い人以外!$E$1063,若い人以外!$E$1106,若い人以外!$E$1149,若い人以外!$E$1192,若い人以外!$E$1235,若い人以外!$E$1278,若い人以外!$E$1321,若い人以外!$E$1364,若い人以外!$E$1407,若い人以外!$E$1450,若い人以外!$E$1493,若い人以外!$E$1536,若い人以外!$E$1579,若い人以外!$E$1623,若い人以外!$E$1666,若い人以外!$E$1709,若い人以外!$E$1752,若い人以外!$E$1795,若い人以外!$E$1838)</c:f>
              <c:numCache>
                <c:formatCode>0.0%</c:formatCode>
                <c:ptCount val="25"/>
                <c:pt idx="0">
                  <c:v>0.25</c:v>
                </c:pt>
                <c:pt idx="1">
                  <c:v>2.1126760563380281E-2</c:v>
                </c:pt>
                <c:pt idx="2">
                  <c:v>0.5880281690140845</c:v>
                </c:pt>
                <c:pt idx="3">
                  <c:v>4.2253521126760563E-2</c:v>
                </c:pt>
                <c:pt idx="4">
                  <c:v>0.46948356807511737</c:v>
                </c:pt>
                <c:pt idx="5">
                  <c:v>4.8122065727699531E-2</c:v>
                </c:pt>
                <c:pt idx="6">
                  <c:v>3.0516431924882629E-2</c:v>
                </c:pt>
                <c:pt idx="7">
                  <c:v>6.2206572769953054E-2</c:v>
                </c:pt>
                <c:pt idx="8">
                  <c:v>5.9859154929577461E-2</c:v>
                </c:pt>
                <c:pt idx="9">
                  <c:v>0.4119718309859155</c:v>
                </c:pt>
                <c:pt idx="10">
                  <c:v>0.289906103286385</c:v>
                </c:pt>
                <c:pt idx="11">
                  <c:v>0.10328638497652583</c:v>
                </c:pt>
                <c:pt idx="12">
                  <c:v>0.19835680751173709</c:v>
                </c:pt>
                <c:pt idx="13">
                  <c:v>0.16784037558685447</c:v>
                </c:pt>
                <c:pt idx="14">
                  <c:v>0.29225352112676056</c:v>
                </c:pt>
                <c:pt idx="15">
                  <c:v>5.0469483568075117E-2</c:v>
                </c:pt>
                <c:pt idx="16">
                  <c:v>5.2816901408450703E-2</c:v>
                </c:pt>
                <c:pt idx="17">
                  <c:v>0.40140845070422537</c:v>
                </c:pt>
                <c:pt idx="18">
                  <c:v>0.14553990610328638</c:v>
                </c:pt>
                <c:pt idx="19">
                  <c:v>0.41431924882629106</c:v>
                </c:pt>
                <c:pt idx="20">
                  <c:v>0.47300469483568075</c:v>
                </c:pt>
                <c:pt idx="21">
                  <c:v>0.28638497652582162</c:v>
                </c:pt>
                <c:pt idx="22">
                  <c:v>0.1960093896713615</c:v>
                </c:pt>
                <c:pt idx="23">
                  <c:v>0.13145539906103287</c:v>
                </c:pt>
                <c:pt idx="24">
                  <c:v>0.16549295774647887</c:v>
                </c:pt>
              </c:numCache>
            </c:numRef>
          </c:val>
          <c:extLst>
            <c:ext xmlns:c16="http://schemas.microsoft.com/office/drawing/2014/chart" uri="{C3380CC4-5D6E-409C-BE32-E72D297353CC}">
              <c16:uniqueId val="{00000000-D797-4E57-9EFE-FE837AE66C03}"/>
            </c:ext>
          </c:extLst>
        </c:ser>
        <c:ser>
          <c:idx val="1"/>
          <c:order val="1"/>
          <c:tx>
            <c:strRef>
              <c:f>若い人以外!$F$767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F$805,若い人以外!$F$848,若い人以外!$F$891,若い人以外!$F$934,若い人以外!$F$977,若い人以外!$F$1020,若い人以外!$F$1063,若い人以外!$F$1106,若い人以外!$F$1149,若い人以外!$F$1192,若い人以外!$F$1235,若い人以外!$F$1278,若い人以外!$F$1321,若い人以外!$F$1364,若い人以外!$F$1407,若い人以外!$F$1450,若い人以外!$F$1493,若い人以外!$F$1536,若い人以外!$F$1579,若い人以外!$F$1623,若い人以外!$F$1666,若い人以外!$F$1709,若い人以外!$F$1752,若い人以外!$F$1795,若い人以外!$F$1838)</c:f>
              <c:numCache>
                <c:formatCode>0.0%</c:formatCode>
                <c:ptCount val="25"/>
                <c:pt idx="0">
                  <c:v>0.34154929577464788</c:v>
                </c:pt>
                <c:pt idx="1">
                  <c:v>0.107981220657277</c:v>
                </c:pt>
                <c:pt idx="2">
                  <c:v>0.17253521126760563</c:v>
                </c:pt>
                <c:pt idx="3">
                  <c:v>0.14084507042253522</c:v>
                </c:pt>
                <c:pt idx="4">
                  <c:v>0.16666666666666666</c:v>
                </c:pt>
                <c:pt idx="5">
                  <c:v>0.1619718309859155</c:v>
                </c:pt>
                <c:pt idx="6">
                  <c:v>8.5680751173708922E-2</c:v>
                </c:pt>
                <c:pt idx="7">
                  <c:v>0.13615023474178403</c:v>
                </c:pt>
                <c:pt idx="8">
                  <c:v>0.18779342723004694</c:v>
                </c:pt>
                <c:pt idx="9">
                  <c:v>0.31220657276995306</c:v>
                </c:pt>
                <c:pt idx="10">
                  <c:v>0.30164319248826293</c:v>
                </c:pt>
                <c:pt idx="11">
                  <c:v>0.289906103286385</c:v>
                </c:pt>
                <c:pt idx="12">
                  <c:v>0.28755868544600938</c:v>
                </c:pt>
                <c:pt idx="13">
                  <c:v>0.318075117370892</c:v>
                </c:pt>
                <c:pt idx="14">
                  <c:v>0.40375586854460094</c:v>
                </c:pt>
                <c:pt idx="15">
                  <c:v>0.142018779342723</c:v>
                </c:pt>
                <c:pt idx="16">
                  <c:v>0.20305164319248825</c:v>
                </c:pt>
                <c:pt idx="17">
                  <c:v>0.39671361502347419</c:v>
                </c:pt>
                <c:pt idx="18">
                  <c:v>0.38262910798122068</c:v>
                </c:pt>
                <c:pt idx="19">
                  <c:v>0.29107981220657275</c:v>
                </c:pt>
                <c:pt idx="20">
                  <c:v>0.21948356807511737</c:v>
                </c:pt>
                <c:pt idx="21">
                  <c:v>0.26643192488262912</c:v>
                </c:pt>
                <c:pt idx="22">
                  <c:v>0.289906103286385</c:v>
                </c:pt>
                <c:pt idx="23">
                  <c:v>0.19835680751173709</c:v>
                </c:pt>
                <c:pt idx="24">
                  <c:v>0.31338028169014087</c:v>
                </c:pt>
              </c:numCache>
            </c:numRef>
          </c:val>
          <c:extLst>
            <c:ext xmlns:c16="http://schemas.microsoft.com/office/drawing/2014/chart" uri="{C3380CC4-5D6E-409C-BE32-E72D297353CC}">
              <c16:uniqueId val="{00000001-D797-4E57-9EFE-FE837AE66C03}"/>
            </c:ext>
          </c:extLst>
        </c:ser>
        <c:ser>
          <c:idx val="2"/>
          <c:order val="2"/>
          <c:tx>
            <c:strRef>
              <c:f>若い人以外!$G$810</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G$805,若い人以外!$G$848,若い人以外!$G$891,若い人以外!$G$934,若い人以外!$G$977,若い人以外!$G$1020,若い人以外!$G$1063,若い人以外!$G$1106,若い人以外!$G$1149,若い人以外!$G$1192,若い人以外!$G$1235,若い人以外!$G$1278,若い人以外!$G$1321,若い人以外!$G$1364,若い人以外!$G$1407,若い人以外!$G$1450,若い人以外!$G$1493,若い人以外!$G$1536,若い人以外!$G$1579,若い人以外!$G$1623,若い人以外!$G$1666,若い人以外!$G$1709,若い人以外!$G$1752,若い人以外!$G$1795,若い人以外!$G$1838)</c:f>
              <c:numCache>
                <c:formatCode>0.0%</c:formatCode>
                <c:ptCount val="25"/>
                <c:pt idx="0">
                  <c:v>0.24178403755868544</c:v>
                </c:pt>
                <c:pt idx="1">
                  <c:v>0.30164319248826293</c:v>
                </c:pt>
                <c:pt idx="2">
                  <c:v>0.15845070422535212</c:v>
                </c:pt>
                <c:pt idx="3">
                  <c:v>0.30985915492957744</c:v>
                </c:pt>
                <c:pt idx="4">
                  <c:v>0.19835680751173709</c:v>
                </c:pt>
                <c:pt idx="5">
                  <c:v>0.33098591549295775</c:v>
                </c:pt>
                <c:pt idx="6">
                  <c:v>0.17723004694835681</c:v>
                </c:pt>
                <c:pt idx="7">
                  <c:v>0.2300469483568075</c:v>
                </c:pt>
                <c:pt idx="8">
                  <c:v>0.33215962441314556</c:v>
                </c:pt>
                <c:pt idx="9">
                  <c:v>0.19248826291079812</c:v>
                </c:pt>
                <c:pt idx="10">
                  <c:v>0.20539906103286384</c:v>
                </c:pt>
                <c:pt idx="11">
                  <c:v>0.42136150234741782</c:v>
                </c:pt>
                <c:pt idx="12">
                  <c:v>0.33450704225352113</c:v>
                </c:pt>
                <c:pt idx="13">
                  <c:v>0.40140845070422537</c:v>
                </c:pt>
                <c:pt idx="14">
                  <c:v>0.25</c:v>
                </c:pt>
                <c:pt idx="15">
                  <c:v>0.27464788732394368</c:v>
                </c:pt>
                <c:pt idx="16">
                  <c:v>0.4061032863849765</c:v>
                </c:pt>
                <c:pt idx="17">
                  <c:v>0.15962441314553991</c:v>
                </c:pt>
                <c:pt idx="18">
                  <c:v>0.38849765258215962</c:v>
                </c:pt>
                <c:pt idx="19">
                  <c:v>0.16666666666666666</c:v>
                </c:pt>
                <c:pt idx="20">
                  <c:v>0.18309859154929578</c:v>
                </c:pt>
                <c:pt idx="21">
                  <c:v>0.24647887323943662</c:v>
                </c:pt>
                <c:pt idx="22">
                  <c:v>0.31455399061032863</c:v>
                </c:pt>
                <c:pt idx="23">
                  <c:v>0.36032863849765256</c:v>
                </c:pt>
                <c:pt idx="24">
                  <c:v>0.37323943661971831</c:v>
                </c:pt>
              </c:numCache>
            </c:numRef>
          </c:val>
          <c:extLst>
            <c:ext xmlns:c16="http://schemas.microsoft.com/office/drawing/2014/chart" uri="{C3380CC4-5D6E-409C-BE32-E72D297353CC}">
              <c16:uniqueId val="{00000002-D797-4E57-9EFE-FE837AE66C03}"/>
            </c:ext>
          </c:extLst>
        </c:ser>
        <c:ser>
          <c:idx val="3"/>
          <c:order val="3"/>
          <c:tx>
            <c:strRef>
              <c:f>若い人以外!$H$810</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若い人以外!$B$765,若い人以外!$B$808,若い人以外!$B$851,若い人以外!$B$894,若い人以外!$B$937,若い人以外!$B$980,若い人以外!$B$1023,若い人以外!$B$1066,若い人以外!$B$1109,若い人以外!$B$1152,若い人以外!$B$1195,若い人以外!$B$1238,若い人以外!$B$1281,若い人以外!$B$1324,若い人以外!$B$1367,若い人以外!$B$1410,若い人以外!$B$1453,若い人以外!$B$1496,若い人以外!$B$1539,若い人以外!$B$1582,若い人以外!$B$1626,若い人以外!$B$1669,若い人以外!$B$1712,若い人以外!$B$1755,若い人以外!$B$1798)</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若い人以外!$H$805,若い人以外!$H$848,若い人以外!$H$891,若い人以外!$H$934,若い人以外!$H$977,若い人以外!$H$1020,若い人以外!$H$1063,若い人以外!$H$1106,若い人以外!$H$1149,若い人以外!$H$1192,若い人以外!$H$1235,若い人以外!$H$1278,若い人以外!$H$1321,若い人以外!$H$1364,若い人以外!$H$1407,若い人以外!$H$1450,若い人以外!$H$1493,若い人以外!$H$1536,若い人以外!$H$1579,若い人以外!$H$1623,若い人以外!$H$1666,若い人以外!$H$1709,若い人以外!$H$1752,若い人以外!$H$1795,若い人以外!$H$1838)</c:f>
              <c:numCache>
                <c:formatCode>0.0%</c:formatCode>
                <c:ptCount val="25"/>
                <c:pt idx="0">
                  <c:v>0.16666666666666666</c:v>
                </c:pt>
                <c:pt idx="1">
                  <c:v>0.56924882629107976</c:v>
                </c:pt>
                <c:pt idx="2">
                  <c:v>8.098591549295775E-2</c:v>
                </c:pt>
                <c:pt idx="3">
                  <c:v>0.50704225352112675</c:v>
                </c:pt>
                <c:pt idx="4">
                  <c:v>0.16549295774647887</c:v>
                </c:pt>
                <c:pt idx="5">
                  <c:v>0.45892018779342725</c:v>
                </c:pt>
                <c:pt idx="6">
                  <c:v>0.70657276995305163</c:v>
                </c:pt>
                <c:pt idx="7">
                  <c:v>0.57159624413145538</c:v>
                </c:pt>
                <c:pt idx="8">
                  <c:v>0.42018779342723006</c:v>
                </c:pt>
                <c:pt idx="9">
                  <c:v>8.3333333333333329E-2</c:v>
                </c:pt>
                <c:pt idx="10">
                  <c:v>0.20305164319248825</c:v>
                </c:pt>
                <c:pt idx="11">
                  <c:v>0.18544600938967137</c:v>
                </c:pt>
                <c:pt idx="12">
                  <c:v>0.1795774647887324</c:v>
                </c:pt>
                <c:pt idx="13">
                  <c:v>0.11267605633802817</c:v>
                </c:pt>
                <c:pt idx="14">
                  <c:v>5.39906103286385E-2</c:v>
                </c:pt>
                <c:pt idx="15">
                  <c:v>0.53286384976525825</c:v>
                </c:pt>
                <c:pt idx="16">
                  <c:v>0.3380281690140845</c:v>
                </c:pt>
                <c:pt idx="17">
                  <c:v>4.2253521126760563E-2</c:v>
                </c:pt>
                <c:pt idx="18">
                  <c:v>8.3333333333333329E-2</c:v>
                </c:pt>
                <c:pt idx="19">
                  <c:v>0.12793427230046947</c:v>
                </c:pt>
                <c:pt idx="20">
                  <c:v>0.12441314553990611</c:v>
                </c:pt>
                <c:pt idx="21">
                  <c:v>0.20070422535211269</c:v>
                </c:pt>
                <c:pt idx="22">
                  <c:v>0.19953051643192488</c:v>
                </c:pt>
                <c:pt idx="23">
                  <c:v>0.30985915492957744</c:v>
                </c:pt>
                <c:pt idx="24">
                  <c:v>0.14788732394366197</c:v>
                </c:pt>
              </c:numCache>
            </c:numRef>
          </c:val>
          <c:extLst>
            <c:ext xmlns:c16="http://schemas.microsoft.com/office/drawing/2014/chart" uri="{C3380CC4-5D6E-409C-BE32-E72D297353CC}">
              <c16:uniqueId val="{00000003-D797-4E57-9EFE-FE837AE66C03}"/>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0.39926739926739929</c:v>
                </c:pt>
                <c:pt idx="1">
                  <c:v>0.11721611721611722</c:v>
                </c:pt>
                <c:pt idx="2">
                  <c:v>0.36996336996336998</c:v>
                </c:pt>
                <c:pt idx="3">
                  <c:v>0.2857142857142857</c:v>
                </c:pt>
                <c:pt idx="4">
                  <c:v>0.31135531135531136</c:v>
                </c:pt>
                <c:pt idx="5">
                  <c:v>0.17582417582417584</c:v>
                </c:pt>
                <c:pt idx="6">
                  <c:v>0.12087912087912088</c:v>
                </c:pt>
                <c:pt idx="7">
                  <c:v>0.17216117216117216</c:v>
                </c:pt>
                <c:pt idx="8">
                  <c:v>0.16849816849816851</c:v>
                </c:pt>
                <c:pt idx="9">
                  <c:v>0.1391941391941392</c:v>
                </c:pt>
                <c:pt idx="10">
                  <c:v>0.17582417582417584</c:v>
                </c:pt>
                <c:pt idx="11">
                  <c:v>0.27106227106227104</c:v>
                </c:pt>
                <c:pt idx="12">
                  <c:v>0.57875457875457881</c:v>
                </c:pt>
                <c:pt idx="13">
                  <c:v>0.26373626373626374</c:v>
                </c:pt>
                <c:pt idx="14">
                  <c:v>0.17216117216117216</c:v>
                </c:pt>
                <c:pt idx="15">
                  <c:v>0.12087912087912088</c:v>
                </c:pt>
                <c:pt idx="16">
                  <c:v>0.1391941391941392</c:v>
                </c:pt>
                <c:pt idx="17">
                  <c:v>0.1391941391941392</c:v>
                </c:pt>
                <c:pt idx="18">
                  <c:v>0.21978021978021978</c:v>
                </c:pt>
                <c:pt idx="19">
                  <c:v>0.16849816849816851</c:v>
                </c:pt>
                <c:pt idx="20">
                  <c:v>0.16117216117216118</c:v>
                </c:pt>
                <c:pt idx="21">
                  <c:v>0.17216117216117216</c:v>
                </c:pt>
                <c:pt idx="22">
                  <c:v>0.17582417582417584</c:v>
                </c:pt>
                <c:pt idx="23">
                  <c:v>1.8315018315018316E-2</c:v>
                </c:pt>
                <c:pt idx="24">
                  <c:v>0</c:v>
                </c:pt>
              </c:numCache>
            </c:numRef>
          </c:val>
          <c:extLst>
            <c:ext xmlns:c16="http://schemas.microsoft.com/office/drawing/2014/chart" uri="{C3380CC4-5D6E-409C-BE32-E72D297353CC}">
              <c16:uniqueId val="{00000000-4543-4EB6-A087-CCA398901489}"/>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9.4001236858379716E-2"/>
          <c:w val="0.49068511129344566"/>
          <c:h val="0.9059987631416203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2.564102564102564E-2</c:v>
                </c:pt>
                <c:pt idx="1">
                  <c:v>4.7619047619047616E-2</c:v>
                </c:pt>
                <c:pt idx="2">
                  <c:v>5.4945054945054944E-2</c:v>
                </c:pt>
                <c:pt idx="3">
                  <c:v>8.0586080586080591E-2</c:v>
                </c:pt>
                <c:pt idx="4">
                  <c:v>8.4249084249084255E-2</c:v>
                </c:pt>
                <c:pt idx="5">
                  <c:v>8.4249084249084255E-2</c:v>
                </c:pt>
                <c:pt idx="6">
                  <c:v>0.18315018315018314</c:v>
                </c:pt>
                <c:pt idx="7">
                  <c:v>0.27106227106227104</c:v>
                </c:pt>
                <c:pt idx="8">
                  <c:v>0.43223443223443225</c:v>
                </c:pt>
                <c:pt idx="9">
                  <c:v>0.21611721611721613</c:v>
                </c:pt>
                <c:pt idx="10">
                  <c:v>8.4249084249084255E-2</c:v>
                </c:pt>
                <c:pt idx="11">
                  <c:v>8.4249084249084255E-2</c:v>
                </c:pt>
              </c:numCache>
            </c:numRef>
          </c:val>
          <c:extLst>
            <c:ext xmlns:c16="http://schemas.microsoft.com/office/drawing/2014/chart" uri="{C3380CC4-5D6E-409C-BE32-E72D297353CC}">
              <c16:uniqueId val="{00000000-2AE8-44A4-815B-1ABB2F99E1CD}"/>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0.2087912087912088</c:v>
                </c:pt>
                <c:pt idx="1">
                  <c:v>0.34065934065934067</c:v>
                </c:pt>
                <c:pt idx="2">
                  <c:v>0.33699633699633702</c:v>
                </c:pt>
                <c:pt idx="3">
                  <c:v>0.37728937728937728</c:v>
                </c:pt>
                <c:pt idx="4">
                  <c:v>0.58974358974358976</c:v>
                </c:pt>
                <c:pt idx="5">
                  <c:v>0.35531135531135533</c:v>
                </c:pt>
                <c:pt idx="6">
                  <c:v>0.52380952380952384</c:v>
                </c:pt>
                <c:pt idx="7">
                  <c:v>0.5714285714285714</c:v>
                </c:pt>
                <c:pt idx="8">
                  <c:v>0.40659340659340659</c:v>
                </c:pt>
                <c:pt idx="9">
                  <c:v>0.4175824175824176</c:v>
                </c:pt>
                <c:pt idx="10">
                  <c:v>0.45054945054945056</c:v>
                </c:pt>
                <c:pt idx="11">
                  <c:v>0.44688644688644691</c:v>
                </c:pt>
              </c:numCache>
            </c:numRef>
          </c:val>
          <c:extLst>
            <c:ext xmlns:c16="http://schemas.microsoft.com/office/drawing/2014/chart" uri="{C3380CC4-5D6E-409C-BE32-E72D297353CC}">
              <c16:uniqueId val="{00000001-2AE8-44A4-815B-1ABB2F99E1CD}"/>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0.52014652014652019</c:v>
                </c:pt>
                <c:pt idx="1">
                  <c:v>0.49816849816849818</c:v>
                </c:pt>
                <c:pt idx="2">
                  <c:v>0.44688644688644691</c:v>
                </c:pt>
                <c:pt idx="3">
                  <c:v>0.37728937728937728</c:v>
                </c:pt>
                <c:pt idx="4">
                  <c:v>0.25641025641025639</c:v>
                </c:pt>
                <c:pt idx="5">
                  <c:v>0.41391941391941389</c:v>
                </c:pt>
                <c:pt idx="6">
                  <c:v>0.23076923076923078</c:v>
                </c:pt>
                <c:pt idx="7">
                  <c:v>0.12087912087912088</c:v>
                </c:pt>
                <c:pt idx="8">
                  <c:v>0.11355311355311355</c:v>
                </c:pt>
                <c:pt idx="9">
                  <c:v>0.29304029304029305</c:v>
                </c:pt>
                <c:pt idx="10">
                  <c:v>0.36996336996336998</c:v>
                </c:pt>
                <c:pt idx="11">
                  <c:v>0.37728937728937728</c:v>
                </c:pt>
              </c:numCache>
            </c:numRef>
          </c:val>
          <c:extLst>
            <c:ext xmlns:c16="http://schemas.microsoft.com/office/drawing/2014/chart" uri="{C3380CC4-5D6E-409C-BE32-E72D297353CC}">
              <c16:uniqueId val="{00000002-2AE8-44A4-815B-1ABB2F99E1CD}"/>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0.21978021978021978</c:v>
                </c:pt>
                <c:pt idx="1">
                  <c:v>8.4249084249084255E-2</c:v>
                </c:pt>
                <c:pt idx="2">
                  <c:v>0.13186813186813187</c:v>
                </c:pt>
                <c:pt idx="3">
                  <c:v>0.13553113553113552</c:v>
                </c:pt>
                <c:pt idx="4">
                  <c:v>4.0293040293040296E-2</c:v>
                </c:pt>
                <c:pt idx="5">
                  <c:v>0.11721611721611722</c:v>
                </c:pt>
                <c:pt idx="6">
                  <c:v>3.2967032967032968E-2</c:v>
                </c:pt>
                <c:pt idx="7">
                  <c:v>7.326007326007326E-3</c:v>
                </c:pt>
                <c:pt idx="8">
                  <c:v>1.4652014652014652E-2</c:v>
                </c:pt>
                <c:pt idx="9">
                  <c:v>4.3956043956043959E-2</c:v>
                </c:pt>
                <c:pt idx="10">
                  <c:v>6.5934065934065936E-2</c:v>
                </c:pt>
                <c:pt idx="11">
                  <c:v>6.2271062271062272E-2</c:v>
                </c:pt>
              </c:numCache>
            </c:numRef>
          </c:val>
          <c:extLst>
            <c:ext xmlns:c16="http://schemas.microsoft.com/office/drawing/2014/chart" uri="{C3380CC4-5D6E-409C-BE32-E72D297353CC}">
              <c16:uniqueId val="{00000003-2AE8-44A4-815B-1ABB2F99E1CD}"/>
            </c:ext>
          </c:extLst>
        </c:ser>
        <c:ser>
          <c:idx val="4"/>
          <c:order val="4"/>
          <c:tx>
            <c:strRef>
              <c:f>集計!$G$39</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(集計!$G$41,集計!$G$43,集計!$G$45,集計!$G$47,集計!$G$49,集計!$G$51,集計!$G$53,集計!$G$55,集計!$G$57,集計!$G$59,集計!$G$61,集計!$G$63)</c:f>
              <c:numCache>
                <c:formatCode>0.0%</c:formatCode>
                <c:ptCount val="12"/>
                <c:pt idx="0">
                  <c:v>2.564102564102564E-2</c:v>
                </c:pt>
                <c:pt idx="1">
                  <c:v>2.9304029304029304E-2</c:v>
                </c:pt>
                <c:pt idx="2">
                  <c:v>2.9304029304029304E-2</c:v>
                </c:pt>
                <c:pt idx="3">
                  <c:v>2.9304029304029304E-2</c:v>
                </c:pt>
                <c:pt idx="4">
                  <c:v>2.9304029304029304E-2</c:v>
                </c:pt>
                <c:pt idx="5">
                  <c:v>2.9304029304029304E-2</c:v>
                </c:pt>
                <c:pt idx="6">
                  <c:v>2.9304029304029304E-2</c:v>
                </c:pt>
                <c:pt idx="7">
                  <c:v>2.9304029304029304E-2</c:v>
                </c:pt>
                <c:pt idx="8">
                  <c:v>3.2967032967032968E-2</c:v>
                </c:pt>
                <c:pt idx="9">
                  <c:v>2.9304029304029304E-2</c:v>
                </c:pt>
                <c:pt idx="10">
                  <c:v>2.9304029304029304E-2</c:v>
                </c:pt>
                <c:pt idx="11">
                  <c:v>2.9304029304029304E-2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292948531570146"/>
          <c:y val="0.17874999999999999"/>
          <c:w val="0.49082055047847295"/>
          <c:h val="0.79800000000000004"/>
        </c:manualLayout>
      </c:layout>
      <c:barChart>
        <c:barDir val="bar"/>
        <c:grouping val="clustered"/>
        <c:varyColors val="0"/>
        <c:ser>
          <c:idx val="0"/>
          <c:order val="0"/>
          <c:spPr>
            <a:solidFill>
              <a:srgbClr val="2044A2"/>
            </a:solidFill>
          </c:spPr>
          <c:invertIfNegative val="0"/>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7.326007326007326E-3</c:v>
                </c:pt>
                <c:pt idx="1">
                  <c:v>9.8901098901098897E-2</c:v>
                </c:pt>
                <c:pt idx="2">
                  <c:v>4.7619047619047616E-2</c:v>
                </c:pt>
                <c:pt idx="3">
                  <c:v>0.10256410256410256</c:v>
                </c:pt>
                <c:pt idx="4">
                  <c:v>5.4945054945054944E-2</c:v>
                </c:pt>
                <c:pt idx="5">
                  <c:v>5.8608058608058608E-2</c:v>
                </c:pt>
                <c:pt idx="6">
                  <c:v>0.31501831501831501</c:v>
                </c:pt>
                <c:pt idx="7">
                  <c:v>0.41025641025641024</c:v>
                </c:pt>
                <c:pt idx="8">
                  <c:v>0.21611721611721613</c:v>
                </c:pt>
                <c:pt idx="9">
                  <c:v>0.24542124542124541</c:v>
                </c:pt>
                <c:pt idx="10">
                  <c:v>0.45787545787545786</c:v>
                </c:pt>
              </c:numCache>
            </c:numRef>
          </c:val>
          <c:extLst>
            <c:ext xmlns:c16="http://schemas.microsoft.com/office/drawing/2014/chart" uri="{C3380CC4-5D6E-409C-BE32-E72D297353CC}">
              <c16:uniqueId val="{00000000-7E54-4168-BAAC-5C0E3562B85D}"/>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0.27472527472527475</c:v>
                </c:pt>
                <c:pt idx="1">
                  <c:v>0.16117216117216118</c:v>
                </c:pt>
                <c:pt idx="2">
                  <c:v>0.13553113553113552</c:v>
                </c:pt>
                <c:pt idx="3">
                  <c:v>2.564102564102564E-2</c:v>
                </c:pt>
              </c:numCache>
            </c:numRef>
          </c:val>
          <c:extLst>
            <c:ext xmlns:c16="http://schemas.microsoft.com/office/drawing/2014/chart" uri="{C3380CC4-5D6E-409C-BE32-E72D297353CC}">
              <c16:uniqueId val="{00000000-2945-4494-A7F1-2791094F5CF1}"/>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'n%表'!$B$191:$B$194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'n%表'!$D$191:$D$194</c:f>
              <c:numCache>
                <c:formatCode>0.0</c:formatCode>
                <c:ptCount val="4"/>
                <c:pt idx="0">
                  <c:v>84.112149532710006</c:v>
                </c:pt>
                <c:pt idx="1">
                  <c:v>48.598130841120998</c:v>
                </c:pt>
                <c:pt idx="2">
                  <c:v>47.663551401869</c:v>
                </c:pt>
                <c:pt idx="3">
                  <c:v>0.93457943925233999</c:v>
                </c:pt>
              </c:numCache>
            </c:numRef>
          </c:val>
          <c:extLst>
            <c:ext xmlns:c16="http://schemas.microsoft.com/office/drawing/2014/chart" uri="{C3380CC4-5D6E-409C-BE32-E72D297353CC}">
              <c16:uniqueId val="{00000000-C472-4E34-B08C-6EDC417A0BA6}"/>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20"/>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0.2783882783882784</c:v>
                </c:pt>
              </c:numCache>
            </c:numRef>
          </c:val>
          <c:extLst>
            <c:ext xmlns:c16="http://schemas.microsoft.com/office/drawing/2014/chart" uri="{C3380CC4-5D6E-409C-BE32-E72D297353CC}">
              <c16:uniqueId val="{00000000-DAE5-432F-AFCF-D1AEBCD673A0}"/>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0.25641025641025639</c:v>
                </c:pt>
              </c:numCache>
            </c:numRef>
          </c:val>
          <c:extLst>
            <c:ext xmlns:c16="http://schemas.microsoft.com/office/drawing/2014/chart" uri="{C3380CC4-5D6E-409C-BE32-E72D297353CC}">
              <c16:uniqueId val="{00000001-DAE5-432F-AFCF-D1AEBCD673A0}"/>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0.4358974358974359</c:v>
                </c:pt>
              </c:numCache>
            </c:numRef>
          </c:val>
          <c:extLst>
            <c:ext xmlns:c16="http://schemas.microsoft.com/office/drawing/2014/chart" uri="{C3380CC4-5D6E-409C-BE32-E72D297353CC}">
              <c16:uniqueId val="{00000002-DAE5-432F-AFCF-D1AEBCD673A0}"/>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c:formatCode>
                <c:ptCount val="17"/>
                <c:pt idx="0">
                  <c:v>0.4175824175824176</c:v>
                </c:pt>
                <c:pt idx="1">
                  <c:v>0.14652014652014653</c:v>
                </c:pt>
                <c:pt idx="2">
                  <c:v>0.43956043956043955</c:v>
                </c:pt>
                <c:pt idx="3">
                  <c:v>0.41025641025641024</c:v>
                </c:pt>
                <c:pt idx="4">
                  <c:v>0.29304029304029305</c:v>
                </c:pt>
                <c:pt idx="5">
                  <c:v>0.17948717948717949</c:v>
                </c:pt>
                <c:pt idx="6">
                  <c:v>0.20512820512820512</c:v>
                </c:pt>
                <c:pt idx="7">
                  <c:v>0.41025641025641024</c:v>
                </c:pt>
                <c:pt idx="8">
                  <c:v>0.21611721611721613</c:v>
                </c:pt>
                <c:pt idx="9">
                  <c:v>0.24542124542124541</c:v>
                </c:pt>
                <c:pt idx="10">
                  <c:v>0.45787545787545786</c:v>
                </c:pt>
                <c:pt idx="11">
                  <c:v>0.2967032967032967</c:v>
                </c:pt>
                <c:pt idx="12">
                  <c:v>0.16849816849816851</c:v>
                </c:pt>
                <c:pt idx="13">
                  <c:v>0.23809523809523808</c:v>
                </c:pt>
                <c:pt idx="14">
                  <c:v>0.19780219780219779</c:v>
                </c:pt>
                <c:pt idx="15">
                  <c:v>0.23809523809523808</c:v>
                </c:pt>
                <c:pt idx="16">
                  <c:v>0.20512820512820512</c:v>
                </c:pt>
              </c:numCache>
            </c:numRef>
          </c:val>
          <c:extLst>
            <c:ext xmlns:c16="http://schemas.microsoft.com/office/drawing/2014/chart" uri="{C3380CC4-5D6E-409C-BE32-E72D297353CC}">
              <c16:uniqueId val="{00000000-E995-4F1A-A1B8-F6A02D9A620D}"/>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0.80952380952380953</c:v>
                </c:pt>
                <c:pt idx="1">
                  <c:v>0.66666666666666663</c:v>
                </c:pt>
                <c:pt idx="2">
                  <c:v>0.67399267399267404</c:v>
                </c:pt>
                <c:pt idx="3">
                  <c:v>0.30769230769230771</c:v>
                </c:pt>
                <c:pt idx="4">
                  <c:v>0.18681318681318682</c:v>
                </c:pt>
                <c:pt idx="5">
                  <c:v>0.31868131868131866</c:v>
                </c:pt>
                <c:pt idx="6">
                  <c:v>0.17948717948717949</c:v>
                </c:pt>
                <c:pt idx="7">
                  <c:v>2.197802197802198E-2</c:v>
                </c:pt>
                <c:pt idx="8">
                  <c:v>3.663003663003663E-3</c:v>
                </c:pt>
              </c:numCache>
            </c:numRef>
          </c:val>
          <c:extLst>
            <c:ext xmlns:c16="http://schemas.microsoft.com/office/drawing/2014/chart" uri="{C3380CC4-5D6E-409C-BE32-E72D297353CC}">
              <c16:uniqueId val="{00000000-A4BB-455A-AB1A-670E46ECDD87}"/>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53678757155637"/>
          <c:y val="9.4001236858379716E-2"/>
          <c:w val="0.65146318855270491"/>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9.5238095238095233E-2</c:v>
                </c:pt>
                <c:pt idx="1">
                  <c:v>7.326007326007326E-3</c:v>
                </c:pt>
                <c:pt idx="2">
                  <c:v>0.33699633699633702</c:v>
                </c:pt>
                <c:pt idx="3">
                  <c:v>2.197802197802198E-2</c:v>
                </c:pt>
                <c:pt idx="4">
                  <c:v>0.2087912087912088</c:v>
                </c:pt>
                <c:pt idx="5">
                  <c:v>7.6923076923076927E-2</c:v>
                </c:pt>
                <c:pt idx="6">
                  <c:v>2.564102564102564E-2</c:v>
                </c:pt>
                <c:pt idx="7">
                  <c:v>3.6630036630036632E-2</c:v>
                </c:pt>
                <c:pt idx="8">
                  <c:v>7.6923076923076927E-2</c:v>
                </c:pt>
                <c:pt idx="9">
                  <c:v>0.17948717948717949</c:v>
                </c:pt>
                <c:pt idx="10">
                  <c:v>0.13186813186813187</c:v>
                </c:pt>
                <c:pt idx="11">
                  <c:v>6.2271062271062272E-2</c:v>
                </c:pt>
                <c:pt idx="12">
                  <c:v>0.25274725274725274</c:v>
                </c:pt>
                <c:pt idx="13">
                  <c:v>0.13553113553113552</c:v>
                </c:pt>
                <c:pt idx="14">
                  <c:v>0.16117216117216118</c:v>
                </c:pt>
                <c:pt idx="15">
                  <c:v>2.9304029304029304E-2</c:v>
                </c:pt>
                <c:pt idx="16">
                  <c:v>5.4945054945054944E-2</c:v>
                </c:pt>
                <c:pt idx="17">
                  <c:v>0.304029304029304</c:v>
                </c:pt>
                <c:pt idx="18">
                  <c:v>0.12820512820512819</c:v>
                </c:pt>
                <c:pt idx="19">
                  <c:v>0.12087912087912088</c:v>
                </c:pt>
                <c:pt idx="20">
                  <c:v>0.67032967032967028</c:v>
                </c:pt>
                <c:pt idx="21">
                  <c:v>0.17582417582417584</c:v>
                </c:pt>
                <c:pt idx="22">
                  <c:v>0.10622710622710622</c:v>
                </c:pt>
                <c:pt idx="23">
                  <c:v>5.4945054945054944E-2</c:v>
                </c:pt>
                <c:pt idx="24">
                  <c:v>0.27472527472527475</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0.30036630036630035</c:v>
                </c:pt>
                <c:pt idx="1">
                  <c:v>5.4945054945054944E-2</c:v>
                </c:pt>
                <c:pt idx="2">
                  <c:v>0.18315018315018314</c:v>
                </c:pt>
                <c:pt idx="3">
                  <c:v>8.7912087912087919E-2</c:v>
                </c:pt>
                <c:pt idx="4">
                  <c:v>0.15018315018315018</c:v>
                </c:pt>
                <c:pt idx="5">
                  <c:v>0.12454212454212454</c:v>
                </c:pt>
                <c:pt idx="6">
                  <c:v>6.5934065934065936E-2</c:v>
                </c:pt>
                <c:pt idx="7">
                  <c:v>9.1575091575091569E-2</c:v>
                </c:pt>
                <c:pt idx="8">
                  <c:v>0.21245421245421245</c:v>
                </c:pt>
                <c:pt idx="9">
                  <c:v>0.31501831501831501</c:v>
                </c:pt>
                <c:pt idx="10">
                  <c:v>0.22344322344322345</c:v>
                </c:pt>
                <c:pt idx="11">
                  <c:v>0.26739926739926739</c:v>
                </c:pt>
                <c:pt idx="12">
                  <c:v>0.2893772893772894</c:v>
                </c:pt>
                <c:pt idx="13">
                  <c:v>0.38827838827838829</c:v>
                </c:pt>
                <c:pt idx="14">
                  <c:v>0.32600732600732601</c:v>
                </c:pt>
                <c:pt idx="15">
                  <c:v>8.4249084249084255E-2</c:v>
                </c:pt>
                <c:pt idx="16">
                  <c:v>0.13553113553113552</c:v>
                </c:pt>
                <c:pt idx="17">
                  <c:v>0.39560439560439559</c:v>
                </c:pt>
                <c:pt idx="18">
                  <c:v>0.2967032967032967</c:v>
                </c:pt>
                <c:pt idx="19">
                  <c:v>0.23809523809523808</c:v>
                </c:pt>
                <c:pt idx="20">
                  <c:v>0.16117216117216118</c:v>
                </c:pt>
                <c:pt idx="21">
                  <c:v>0.23443223443223443</c:v>
                </c:pt>
                <c:pt idx="22">
                  <c:v>0.21611721611721613</c:v>
                </c:pt>
                <c:pt idx="23">
                  <c:v>0.16849816849816851</c:v>
                </c:pt>
                <c:pt idx="24">
                  <c:v>0.34798534798534797</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0.34065934065934067</c:v>
                </c:pt>
                <c:pt idx="1">
                  <c:v>0.27106227106227104</c:v>
                </c:pt>
                <c:pt idx="2">
                  <c:v>0.2271062271062271</c:v>
                </c:pt>
                <c:pt idx="3">
                  <c:v>0.31135531135531136</c:v>
                </c:pt>
                <c:pt idx="4">
                  <c:v>0.23076923076923078</c:v>
                </c:pt>
                <c:pt idx="5">
                  <c:v>0.2783882783882784</c:v>
                </c:pt>
                <c:pt idx="6">
                  <c:v>7.3260073260073263E-2</c:v>
                </c:pt>
                <c:pt idx="7">
                  <c:v>0.14652014652014653</c:v>
                </c:pt>
                <c:pt idx="8">
                  <c:v>0.4175824175824176</c:v>
                </c:pt>
                <c:pt idx="9">
                  <c:v>0.2967032967032967</c:v>
                </c:pt>
                <c:pt idx="10">
                  <c:v>0.25274725274725274</c:v>
                </c:pt>
                <c:pt idx="11">
                  <c:v>0.49816849816849818</c:v>
                </c:pt>
                <c:pt idx="12">
                  <c:v>0.2857142857142857</c:v>
                </c:pt>
                <c:pt idx="13">
                  <c:v>0.33333333333333331</c:v>
                </c:pt>
                <c:pt idx="14">
                  <c:v>0.34065934065934067</c:v>
                </c:pt>
                <c:pt idx="15">
                  <c:v>0.21978021978021978</c:v>
                </c:pt>
                <c:pt idx="16">
                  <c:v>0.37362637362637363</c:v>
                </c:pt>
                <c:pt idx="17">
                  <c:v>0.16849816849816851</c:v>
                </c:pt>
                <c:pt idx="18">
                  <c:v>0.29304029304029305</c:v>
                </c:pt>
                <c:pt idx="19">
                  <c:v>0.29304029304029305</c:v>
                </c:pt>
                <c:pt idx="20">
                  <c:v>6.95970695970696E-2</c:v>
                </c:pt>
                <c:pt idx="21">
                  <c:v>0.26739926739926739</c:v>
                </c:pt>
                <c:pt idx="22">
                  <c:v>0.37362637362637363</c:v>
                </c:pt>
                <c:pt idx="23">
                  <c:v>0.30769230769230771</c:v>
                </c:pt>
                <c:pt idx="24">
                  <c:v>0.25641025641025639</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0.19780219780219779</c:v>
                </c:pt>
                <c:pt idx="1">
                  <c:v>0.58974358974358976</c:v>
                </c:pt>
                <c:pt idx="2">
                  <c:v>0.17948717948717949</c:v>
                </c:pt>
                <c:pt idx="3">
                  <c:v>0.50915750915750912</c:v>
                </c:pt>
                <c:pt idx="4">
                  <c:v>0.34065934065934067</c:v>
                </c:pt>
                <c:pt idx="5">
                  <c:v>0.45054945054945056</c:v>
                </c:pt>
                <c:pt idx="6">
                  <c:v>0.76556776556776551</c:v>
                </c:pt>
                <c:pt idx="7">
                  <c:v>0.65567765567765568</c:v>
                </c:pt>
                <c:pt idx="8">
                  <c:v>0.2271062271062271</c:v>
                </c:pt>
                <c:pt idx="9">
                  <c:v>0.1391941391941392</c:v>
                </c:pt>
                <c:pt idx="10">
                  <c:v>0.31868131868131866</c:v>
                </c:pt>
                <c:pt idx="11">
                  <c:v>0.10622710622710622</c:v>
                </c:pt>
                <c:pt idx="12">
                  <c:v>0.10256410256410256</c:v>
                </c:pt>
                <c:pt idx="13">
                  <c:v>6.95970695970696E-2</c:v>
                </c:pt>
                <c:pt idx="14">
                  <c:v>9.8901098901098897E-2</c:v>
                </c:pt>
                <c:pt idx="15">
                  <c:v>0.60073260073260071</c:v>
                </c:pt>
                <c:pt idx="16">
                  <c:v>0.36996336996336998</c:v>
                </c:pt>
                <c:pt idx="17">
                  <c:v>6.2271062271062272E-2</c:v>
                </c:pt>
                <c:pt idx="18">
                  <c:v>0.21245421245421245</c:v>
                </c:pt>
                <c:pt idx="19">
                  <c:v>0.28205128205128205</c:v>
                </c:pt>
                <c:pt idx="20">
                  <c:v>2.9304029304029304E-2</c:v>
                </c:pt>
                <c:pt idx="21">
                  <c:v>0.25274725274725274</c:v>
                </c:pt>
                <c:pt idx="22">
                  <c:v>0.23809523809523808</c:v>
                </c:pt>
                <c:pt idx="23">
                  <c:v>0.39926739926739929</c:v>
                </c:pt>
                <c:pt idx="24">
                  <c:v>5.128205128205128E-2</c:v>
                </c:pt>
              </c:numCache>
            </c:numRef>
          </c:val>
          <c:extLst>
            <c:ext xmlns:c16="http://schemas.microsoft.com/office/drawing/2014/chart" uri="{C3380CC4-5D6E-409C-BE32-E72D297353CC}">
              <c16:uniqueId val="{00000003-2AE8-44A4-815B-1ABB2F99E1CD}"/>
            </c:ext>
          </c:extLst>
        </c:ser>
        <c:ser>
          <c:idx val="4"/>
          <c:order val="4"/>
          <c:tx>
            <c:strRef>
              <c:f>集計!$G$206</c:f>
              <c:strCache>
                <c:ptCount val="1"/>
                <c:pt idx="0">
                  <c:v>無回答</c:v>
                </c:pt>
              </c:strCache>
            </c:strRef>
          </c:tx>
          <c:spPr>
            <a:no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G$208,集計!$G$210,集計!$G$212,集計!$G$214,集計!$G$216,集計!$G$218,集計!$G$220,集計!$G$222,集計!$G$224,集計!$G$226,集計!$G$234,集計!$G$236,集計!$G$238,集計!$G$240,集計!$G$244,集計!$G$246,集計!$G$248,集計!$G$250,集計!$G$252,集計!$G$254,集計!$G$256,集計!$G$228,集計!$G$230,集計!$G$232,集計!$G$242)</c:f>
              <c:numCache>
                <c:formatCode>0.0%</c:formatCode>
                <c:ptCount val="25"/>
                <c:pt idx="0">
                  <c:v>6.5934065934065936E-2</c:v>
                </c:pt>
                <c:pt idx="1">
                  <c:v>7.6923076923076927E-2</c:v>
                </c:pt>
                <c:pt idx="2">
                  <c:v>7.3260073260073263E-2</c:v>
                </c:pt>
                <c:pt idx="3">
                  <c:v>6.95970695970696E-2</c:v>
                </c:pt>
                <c:pt idx="4">
                  <c:v>6.95970695970696E-2</c:v>
                </c:pt>
                <c:pt idx="5">
                  <c:v>6.95970695970696E-2</c:v>
                </c:pt>
                <c:pt idx="6">
                  <c:v>6.95970695970696E-2</c:v>
                </c:pt>
                <c:pt idx="7">
                  <c:v>6.95970695970696E-2</c:v>
                </c:pt>
                <c:pt idx="8">
                  <c:v>6.5934065934065936E-2</c:v>
                </c:pt>
                <c:pt idx="9">
                  <c:v>6.95970695970696E-2</c:v>
                </c:pt>
                <c:pt idx="10">
                  <c:v>7.3260073260073263E-2</c:v>
                </c:pt>
                <c:pt idx="11">
                  <c:v>7.3260073260073263E-2</c:v>
                </c:pt>
                <c:pt idx="12">
                  <c:v>6.5934065934065936E-2</c:v>
                </c:pt>
                <c:pt idx="13">
                  <c:v>6.5934065934065936E-2</c:v>
                </c:pt>
                <c:pt idx="14">
                  <c:v>6.95970695970696E-2</c:v>
                </c:pt>
                <c:pt idx="15">
                  <c:v>6.5934065934065936E-2</c:v>
                </c:pt>
                <c:pt idx="16">
                  <c:v>6.95970695970696E-2</c:v>
                </c:pt>
                <c:pt idx="17">
                  <c:v>6.95970695970696E-2</c:v>
                </c:pt>
                <c:pt idx="18">
                  <c:v>6.5934065934065936E-2</c:v>
                </c:pt>
                <c:pt idx="19">
                  <c:v>6.95970695970696E-2</c:v>
                </c:pt>
                <c:pt idx="20">
                  <c:v>6.95970695970696E-2</c:v>
                </c:pt>
                <c:pt idx="21">
                  <c:v>7.3260073260073263E-2</c:v>
                </c:pt>
                <c:pt idx="22">
                  <c:v>6.5934065934065936E-2</c:v>
                </c:pt>
                <c:pt idx="23">
                  <c:v>6.95970695970696E-2</c:v>
                </c:pt>
                <c:pt idx="24">
                  <c:v>6.95970695970696E-2</c:v>
                </c:pt>
              </c:numCache>
            </c:numRef>
          </c:val>
          <c:extLst>
            <c:ext xmlns:c16="http://schemas.microsoft.com/office/drawing/2014/chart" uri="{C3380CC4-5D6E-409C-BE32-E72D297353CC}">
              <c16:uniqueId val="{00000004-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6452392378908336"/>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0.42105263157894735</c:v>
                </c:pt>
                <c:pt idx="1">
                  <c:v>0.15037593984962405</c:v>
                </c:pt>
                <c:pt idx="2">
                  <c:v>0.43609022556390975</c:v>
                </c:pt>
                <c:pt idx="3">
                  <c:v>0.35338345864661652</c:v>
                </c:pt>
                <c:pt idx="4">
                  <c:v>0.36842105263157893</c:v>
                </c:pt>
                <c:pt idx="5">
                  <c:v>0.22556390977443608</c:v>
                </c:pt>
                <c:pt idx="6">
                  <c:v>0.17293233082706766</c:v>
                </c:pt>
                <c:pt idx="7">
                  <c:v>0.17293233082706766</c:v>
                </c:pt>
                <c:pt idx="8">
                  <c:v>0.20300751879699247</c:v>
                </c:pt>
                <c:pt idx="9">
                  <c:v>0.12030075187969924</c:v>
                </c:pt>
                <c:pt idx="10">
                  <c:v>0.20300751879699247</c:v>
                </c:pt>
                <c:pt idx="11">
                  <c:v>0.33834586466165412</c:v>
                </c:pt>
                <c:pt idx="12">
                  <c:v>0.69172932330827064</c:v>
                </c:pt>
                <c:pt idx="13">
                  <c:v>0.3007518796992481</c:v>
                </c:pt>
                <c:pt idx="14">
                  <c:v>0.17293233082706766</c:v>
                </c:pt>
                <c:pt idx="15">
                  <c:v>0.17293233082706766</c:v>
                </c:pt>
                <c:pt idx="16">
                  <c:v>0.19548872180451127</c:v>
                </c:pt>
                <c:pt idx="17">
                  <c:v>0.18796992481203006</c:v>
                </c:pt>
                <c:pt idx="18">
                  <c:v>0.27067669172932329</c:v>
                </c:pt>
                <c:pt idx="19">
                  <c:v>0.18796992481203006</c:v>
                </c:pt>
                <c:pt idx="20">
                  <c:v>0.21052631578947367</c:v>
                </c:pt>
                <c:pt idx="21">
                  <c:v>0.21804511278195488</c:v>
                </c:pt>
                <c:pt idx="22">
                  <c:v>0.18796992481203006</c:v>
                </c:pt>
                <c:pt idx="23">
                  <c:v>3.007518796992481E-2</c:v>
                </c:pt>
                <c:pt idx="24">
                  <c:v>0</c:v>
                </c:pt>
              </c:numCache>
            </c:numRef>
          </c:val>
          <c:extLst>
            <c:ext xmlns:c16="http://schemas.microsoft.com/office/drawing/2014/chart" uri="{C3380CC4-5D6E-409C-BE32-E72D297353CC}">
              <c16:uniqueId val="{00000000-52C5-4B7A-96A1-45E8A1ED95C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31513071974588"/>
          <c:y val="6.4697718576817609E-2"/>
          <c:w val="0.49268486928025418"/>
          <c:h val="0.93462949510152715"/>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3.6809815950920248E-2</c:v>
                </c:pt>
                <c:pt idx="1">
                  <c:v>6.7484662576687116E-2</c:v>
                </c:pt>
                <c:pt idx="2">
                  <c:v>3.0674846625766871E-2</c:v>
                </c:pt>
                <c:pt idx="3">
                  <c:v>7.9754601226993863E-2</c:v>
                </c:pt>
                <c:pt idx="4">
                  <c:v>6.7484662576687116E-2</c:v>
                </c:pt>
                <c:pt idx="5">
                  <c:v>0.10429447852760736</c:v>
                </c:pt>
                <c:pt idx="6">
                  <c:v>0.17177914110429449</c:v>
                </c:pt>
                <c:pt idx="7">
                  <c:v>0.26993865030674846</c:v>
                </c:pt>
                <c:pt idx="8">
                  <c:v>0.43558282208588955</c:v>
                </c:pt>
                <c:pt idx="9">
                  <c:v>0.20245398773006135</c:v>
                </c:pt>
                <c:pt idx="10">
                  <c:v>7.3619631901840496E-2</c:v>
                </c:pt>
                <c:pt idx="11">
                  <c:v>7.3619631901840496E-2</c:v>
                </c:pt>
              </c:numCache>
            </c:numRef>
          </c:val>
          <c:extLst>
            <c:ext xmlns:c16="http://schemas.microsoft.com/office/drawing/2014/chart" uri="{C3380CC4-5D6E-409C-BE32-E72D297353CC}">
              <c16:uniqueId val="{00000000-5E53-4F12-BCFD-D5244B2E5A59}"/>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0.20858895705521471</c:v>
                </c:pt>
                <c:pt idx="1">
                  <c:v>0.31288343558282211</c:v>
                </c:pt>
                <c:pt idx="2">
                  <c:v>0.33128834355828218</c:v>
                </c:pt>
                <c:pt idx="3">
                  <c:v>0.42944785276073622</c:v>
                </c:pt>
                <c:pt idx="4">
                  <c:v>0.61963190184049077</c:v>
                </c:pt>
                <c:pt idx="5">
                  <c:v>0.38650306748466257</c:v>
                </c:pt>
                <c:pt idx="6">
                  <c:v>0.49693251533742333</c:v>
                </c:pt>
                <c:pt idx="7">
                  <c:v>0.55828220858895705</c:v>
                </c:pt>
                <c:pt idx="8">
                  <c:v>0.44171779141104295</c:v>
                </c:pt>
                <c:pt idx="9">
                  <c:v>0.46625766871165641</c:v>
                </c:pt>
                <c:pt idx="10">
                  <c:v>0.46012269938650308</c:v>
                </c:pt>
                <c:pt idx="11">
                  <c:v>0.44785276073619634</c:v>
                </c:pt>
              </c:numCache>
            </c:numRef>
          </c:val>
          <c:extLst>
            <c:ext xmlns:c16="http://schemas.microsoft.com/office/drawing/2014/chart" uri="{C3380CC4-5D6E-409C-BE32-E72D297353CC}">
              <c16:uniqueId val="{00000001-5E53-4F12-BCFD-D5244B2E5A59}"/>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0.49079754601226994</c:v>
                </c:pt>
                <c:pt idx="1">
                  <c:v>0.51533742331288346</c:v>
                </c:pt>
                <c:pt idx="2">
                  <c:v>0.46625766871165641</c:v>
                </c:pt>
                <c:pt idx="3">
                  <c:v>0.35582822085889571</c:v>
                </c:pt>
                <c:pt idx="4">
                  <c:v>0.2392638036809816</c:v>
                </c:pt>
                <c:pt idx="5">
                  <c:v>0.36809815950920244</c:v>
                </c:pt>
                <c:pt idx="6">
                  <c:v>0.26993865030674846</c:v>
                </c:pt>
                <c:pt idx="7">
                  <c:v>0.12269938650306748</c:v>
                </c:pt>
                <c:pt idx="8">
                  <c:v>6.7484662576687116E-2</c:v>
                </c:pt>
                <c:pt idx="9">
                  <c:v>0.25766871165644173</c:v>
                </c:pt>
                <c:pt idx="10">
                  <c:v>0.38036809815950923</c:v>
                </c:pt>
                <c:pt idx="11">
                  <c:v>0.39263803680981596</c:v>
                </c:pt>
              </c:numCache>
            </c:numRef>
          </c:val>
          <c:extLst>
            <c:ext xmlns:c16="http://schemas.microsoft.com/office/drawing/2014/chart" uri="{C3380CC4-5D6E-409C-BE32-E72D297353CC}">
              <c16:uniqueId val="{00000002-5E53-4F12-BCFD-D5244B2E5A59}"/>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0.22699386503067484</c:v>
                </c:pt>
                <c:pt idx="1">
                  <c:v>6.1349693251533742E-2</c:v>
                </c:pt>
                <c:pt idx="2">
                  <c:v>0.12883435582822086</c:v>
                </c:pt>
                <c:pt idx="3">
                  <c:v>9.202453987730061E-2</c:v>
                </c:pt>
                <c:pt idx="4">
                  <c:v>3.0674846625766871E-2</c:v>
                </c:pt>
                <c:pt idx="5">
                  <c:v>9.815950920245399E-2</c:v>
                </c:pt>
                <c:pt idx="6">
                  <c:v>1.8404907975460124E-2</c:v>
                </c:pt>
                <c:pt idx="7">
                  <c:v>6.1349693251533744E-3</c:v>
                </c:pt>
                <c:pt idx="8">
                  <c:v>6.1349693251533744E-3</c:v>
                </c:pt>
                <c:pt idx="9">
                  <c:v>3.0674846625766871E-2</c:v>
                </c:pt>
                <c:pt idx="10">
                  <c:v>4.2944785276073622E-2</c:v>
                </c:pt>
                <c:pt idx="11">
                  <c:v>4.2944785276073622E-2</c:v>
                </c:pt>
              </c:numCache>
            </c:numRef>
          </c:val>
          <c:extLst>
            <c:ext xmlns:c16="http://schemas.microsoft.com/office/drawing/2014/chart" uri="{C3380CC4-5D6E-409C-BE32-E72D297353CC}">
              <c16:uniqueId val="{00000003-5E53-4F12-BCFD-D5244B2E5A59}"/>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800" u="none" baseline="0">
          <a:latin typeface="Meiryo UI"/>
          <a:ea typeface="Meiryo UI"/>
          <a:cs typeface="Meiryo UI"/>
        </a:defRPr>
      </a:pPr>
      <a:endParaRPr lang="ja-JP"/>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集計!$A$111:$A$114</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集計!$C$111:$C$114</c:f>
              <c:numCache>
                <c:formatCode>0.0%</c:formatCode>
                <c:ptCount val="4"/>
                <c:pt idx="0">
                  <c:v>0.29447852760736198</c:v>
                </c:pt>
                <c:pt idx="1">
                  <c:v>0.17177914110429449</c:v>
                </c:pt>
                <c:pt idx="2">
                  <c:v>0.12269938650306748</c:v>
                </c:pt>
                <c:pt idx="3">
                  <c:v>3.0674846625766871E-2</c:v>
                </c:pt>
              </c:numCache>
            </c:numRef>
          </c:val>
          <c:extLst>
            <c:ext xmlns:c16="http://schemas.microsoft.com/office/drawing/2014/chart" uri="{C3380CC4-5D6E-409C-BE32-E72D297353CC}">
              <c16:uniqueId val="{00000000-FB60-42D2-8A1C-7FE84FF900F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集計!$A$100</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集計!$C$100</c:f>
              <c:numCache>
                <c:formatCode>0.0%</c:formatCode>
                <c:ptCount val="1"/>
                <c:pt idx="0">
                  <c:v>0.26993865030674846</c:v>
                </c:pt>
              </c:numCache>
            </c:numRef>
          </c:val>
          <c:extLst>
            <c:ext xmlns:c16="http://schemas.microsoft.com/office/drawing/2014/chart" uri="{C3380CC4-5D6E-409C-BE32-E72D297353CC}">
              <c16:uniqueId val="{00000000-27C9-4DFF-8B1E-A26C40CE8D39}"/>
            </c:ext>
          </c:extLst>
        </c:ser>
        <c:ser>
          <c:idx val="1"/>
          <c:order val="1"/>
          <c:tx>
            <c:strRef>
              <c:f>集計!$A$101</c:f>
              <c:strCache>
                <c:ptCount val="1"/>
                <c:pt idx="0">
                  <c:v>SDGsという言葉は聞いたことがあった、又はロゴを見たことがあった</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集計!$C$101</c:f>
              <c:numCache>
                <c:formatCode>0.0%</c:formatCode>
                <c:ptCount val="1"/>
                <c:pt idx="0">
                  <c:v>0.31288343558282211</c:v>
                </c:pt>
              </c:numCache>
            </c:numRef>
          </c:val>
          <c:extLst>
            <c:ext xmlns:c16="http://schemas.microsoft.com/office/drawing/2014/chart" uri="{C3380CC4-5D6E-409C-BE32-E72D297353CC}">
              <c16:uniqueId val="{00000001-27C9-4DFF-8B1E-A26C40CE8D39}"/>
            </c:ext>
          </c:extLst>
        </c:ser>
        <c:ser>
          <c:idx val="2"/>
          <c:order val="2"/>
          <c:tx>
            <c:strRef>
              <c:f>集計!$A$102</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集計!$C$102</c:f>
              <c:numCache>
                <c:formatCode>0.0%</c:formatCode>
                <c:ptCount val="1"/>
                <c:pt idx="0">
                  <c:v>0.37423312883435583</c:v>
                </c:pt>
              </c:numCache>
            </c:numRef>
          </c:val>
          <c:extLst>
            <c:ext xmlns:c16="http://schemas.microsoft.com/office/drawing/2014/chart" uri="{C3380CC4-5D6E-409C-BE32-E72D297353CC}">
              <c16:uniqueId val="{00000002-27C9-4DFF-8B1E-A26C40CE8D3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58175607682444"/>
          <c:y val="0.17874999999999999"/>
          <c:w val="0.51616829092010674"/>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集計!$A$120:$A$130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集計!$C$120:$C$130</c:f>
              <c:numCache>
                <c:formatCode>0%</c:formatCode>
                <c:ptCount val="11"/>
                <c:pt idx="0">
                  <c:v>1.2269938650306749E-2</c:v>
                </c:pt>
                <c:pt idx="1">
                  <c:v>9.202453987730061E-2</c:v>
                </c:pt>
                <c:pt idx="2">
                  <c:v>4.9079754601226995E-2</c:v>
                </c:pt>
                <c:pt idx="3">
                  <c:v>9.815950920245399E-2</c:v>
                </c:pt>
                <c:pt idx="4">
                  <c:v>6.7484662576687116E-2</c:v>
                </c:pt>
                <c:pt idx="5">
                  <c:v>4.2944785276073622E-2</c:v>
                </c:pt>
                <c:pt idx="6">
                  <c:v>0.33742331288343558</c:v>
                </c:pt>
                <c:pt idx="7">
                  <c:v>0.37423312883435583</c:v>
                </c:pt>
                <c:pt idx="8">
                  <c:v>0.25766871165644173</c:v>
                </c:pt>
                <c:pt idx="9">
                  <c:v>0.16564417177914109</c:v>
                </c:pt>
                <c:pt idx="10">
                  <c:v>0.39263803680981596</c:v>
                </c:pt>
              </c:numCache>
            </c:numRef>
          </c:val>
          <c:extLst>
            <c:ext xmlns:c16="http://schemas.microsoft.com/office/drawing/2014/chart" uri="{C3380CC4-5D6E-409C-BE32-E72D297353CC}">
              <c16:uniqueId val="{00000000-7C96-4CED-9E9B-1BB8DB380C6D}"/>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c:formatCode>
                <c:ptCount val="17"/>
                <c:pt idx="0">
                  <c:v>0.3619631901840491</c:v>
                </c:pt>
                <c:pt idx="1">
                  <c:v>8.5889570552147243E-2</c:v>
                </c:pt>
                <c:pt idx="2">
                  <c:v>0.39263803680981596</c:v>
                </c:pt>
                <c:pt idx="3">
                  <c:v>0.44171779141104295</c:v>
                </c:pt>
                <c:pt idx="4">
                  <c:v>0.28834355828220859</c:v>
                </c:pt>
                <c:pt idx="5">
                  <c:v>0.12883435582822086</c:v>
                </c:pt>
                <c:pt idx="6">
                  <c:v>0.17791411042944785</c:v>
                </c:pt>
                <c:pt idx="7">
                  <c:v>0.37423312883435583</c:v>
                </c:pt>
                <c:pt idx="8">
                  <c:v>0.25766871165644173</c:v>
                </c:pt>
                <c:pt idx="9">
                  <c:v>0.16564417177914109</c:v>
                </c:pt>
                <c:pt idx="10">
                  <c:v>0.39263803680981596</c:v>
                </c:pt>
                <c:pt idx="11">
                  <c:v>0.29447852760736198</c:v>
                </c:pt>
                <c:pt idx="12">
                  <c:v>0.15337423312883436</c:v>
                </c:pt>
                <c:pt idx="13">
                  <c:v>0.21472392638036811</c:v>
                </c:pt>
                <c:pt idx="14">
                  <c:v>0.16564417177914109</c:v>
                </c:pt>
                <c:pt idx="15">
                  <c:v>0.20245398773006135</c:v>
                </c:pt>
                <c:pt idx="16">
                  <c:v>0.19018404907975461</c:v>
                </c:pt>
              </c:numCache>
            </c:numRef>
          </c:val>
          <c:extLst>
            <c:ext xmlns:c16="http://schemas.microsoft.com/office/drawing/2014/chart" uri="{C3380CC4-5D6E-409C-BE32-E72D297353CC}">
              <c16:uniqueId val="{00000000-D833-40FB-AF7D-E73C753F030C}"/>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'n%表'!$B$200:$B$210</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'n%表'!$D$200:$D$210</c:f>
              <c:numCache>
                <c:formatCode>0.0</c:formatCode>
                <c:ptCount val="11"/>
                <c:pt idx="0">
                  <c:v>14.566929133858</c:v>
                </c:pt>
                <c:pt idx="1">
                  <c:v>29.133858267716999</c:v>
                </c:pt>
                <c:pt idx="2">
                  <c:v>31.889763779528</c:v>
                </c:pt>
                <c:pt idx="3">
                  <c:v>14.960629921260001</c:v>
                </c:pt>
                <c:pt idx="4">
                  <c:v>11.417322834646001</c:v>
                </c:pt>
                <c:pt idx="5">
                  <c:v>8.6614173228346001</c:v>
                </c:pt>
                <c:pt idx="6">
                  <c:v>23.228346456693</c:v>
                </c:pt>
                <c:pt idx="7">
                  <c:v>7.0866141732283001</c:v>
                </c:pt>
                <c:pt idx="8">
                  <c:v>7.4803149606299</c:v>
                </c:pt>
                <c:pt idx="9">
                  <c:v>4.3307086614173</c:v>
                </c:pt>
                <c:pt idx="10">
                  <c:v>11.023622047244</c:v>
                </c:pt>
              </c:numCache>
            </c:numRef>
          </c:val>
          <c:extLst>
            <c:ext xmlns:c16="http://schemas.microsoft.com/office/drawing/2014/chart" uri="{C3380CC4-5D6E-409C-BE32-E72D297353CC}">
              <c16:uniqueId val="{00000000-E118-45C0-A458-F34DC024466C}"/>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4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1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集計!$C$158</c:f>
              <c:strCache>
                <c:ptCount val="1"/>
                <c:pt idx="0">
                  <c:v>81.0%</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集計!$A$158:$A$166</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集計!$C$158:$C$166</c:f>
              <c:numCache>
                <c:formatCode>0.0%</c:formatCode>
                <c:ptCount val="9"/>
                <c:pt idx="0">
                  <c:v>0.80981595092024539</c:v>
                </c:pt>
                <c:pt idx="1">
                  <c:v>0.64417177914110424</c:v>
                </c:pt>
                <c:pt idx="2">
                  <c:v>0.71165644171779141</c:v>
                </c:pt>
                <c:pt idx="3">
                  <c:v>0.32515337423312884</c:v>
                </c:pt>
                <c:pt idx="4">
                  <c:v>0.16564417177914109</c:v>
                </c:pt>
                <c:pt idx="5">
                  <c:v>0.31288343558282211</c:v>
                </c:pt>
                <c:pt idx="6">
                  <c:v>0.15337423312883436</c:v>
                </c:pt>
                <c:pt idx="7">
                  <c:v>1.8404907975460124E-2</c:v>
                </c:pt>
                <c:pt idx="8">
                  <c:v>0</c:v>
                </c:pt>
              </c:numCache>
            </c:numRef>
          </c:val>
          <c:extLst>
            <c:ext xmlns:c16="http://schemas.microsoft.com/office/drawing/2014/chart" uri="{C3380CC4-5D6E-409C-BE32-E72D297353CC}">
              <c16:uniqueId val="{00000000-355C-4665-AF94-061647D4226E}"/>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68214384912155"/>
          <c:y val="9.4001236858379716E-2"/>
          <c:w val="0.64531786707788275"/>
          <c:h val="0.90599876314162031"/>
        </c:manualLayout>
      </c:layout>
      <c:barChart>
        <c:barDir val="bar"/>
        <c:grouping val="percentStacked"/>
        <c:varyColors val="0"/>
        <c:ser>
          <c:idx val="0"/>
          <c:order val="0"/>
          <c:tx>
            <c:strRef>
              <c:f>集計!$C$206</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$208,集計!$C$210,集計!$C$212,集計!$C$214,集計!$C$216,集計!$C$218,集計!$C$220,集計!$C$222,集計!$C$224,集計!$C$226,集計!$C$228,集計!$C$230,集計!$C$232,集計!$C$234,集計!$C$236,集計!$C$238,集計!$C$240,集計!$C$242,集計!$C$244,集計!$C$246,集計!$C$248,集計!$C$250,集計!$C$252,集計!$C$254,集計!$C$256)</c:f>
              <c:numCache>
                <c:formatCode>0.0%</c:formatCode>
                <c:ptCount val="25"/>
                <c:pt idx="0">
                  <c:v>9.815950920245399E-2</c:v>
                </c:pt>
                <c:pt idx="1">
                  <c:v>6.1349693251533744E-3</c:v>
                </c:pt>
                <c:pt idx="2">
                  <c:v>0.32515337423312884</c:v>
                </c:pt>
                <c:pt idx="3">
                  <c:v>1.8404907975460124E-2</c:v>
                </c:pt>
                <c:pt idx="4">
                  <c:v>0.27607361963190186</c:v>
                </c:pt>
                <c:pt idx="5">
                  <c:v>7.9754601226993863E-2</c:v>
                </c:pt>
                <c:pt idx="6">
                  <c:v>2.4539877300613498E-2</c:v>
                </c:pt>
                <c:pt idx="7">
                  <c:v>2.4539877300613498E-2</c:v>
                </c:pt>
                <c:pt idx="8">
                  <c:v>8.5889570552147243E-2</c:v>
                </c:pt>
                <c:pt idx="9">
                  <c:v>0.20858895705521471</c:v>
                </c:pt>
                <c:pt idx="10">
                  <c:v>0.15337423312883436</c:v>
                </c:pt>
                <c:pt idx="11">
                  <c:v>4.2944785276073622E-2</c:v>
                </c:pt>
                <c:pt idx="12">
                  <c:v>0.2392638036809816</c:v>
                </c:pt>
                <c:pt idx="13">
                  <c:v>0.1411042944785276</c:v>
                </c:pt>
                <c:pt idx="14">
                  <c:v>0.17177914110429449</c:v>
                </c:pt>
                <c:pt idx="15">
                  <c:v>2.4539877300613498E-2</c:v>
                </c:pt>
                <c:pt idx="16">
                  <c:v>5.5214723926380369E-2</c:v>
                </c:pt>
                <c:pt idx="17">
                  <c:v>0.26993865030674846</c:v>
                </c:pt>
                <c:pt idx="18">
                  <c:v>0.13496932515337423</c:v>
                </c:pt>
                <c:pt idx="19">
                  <c:v>0.11042944785276074</c:v>
                </c:pt>
                <c:pt idx="20">
                  <c:v>0.68711656441717794</c:v>
                </c:pt>
                <c:pt idx="21">
                  <c:v>0.15950920245398773</c:v>
                </c:pt>
                <c:pt idx="22">
                  <c:v>7.3619631901840496E-2</c:v>
                </c:pt>
                <c:pt idx="23">
                  <c:v>5.5214723926380369E-2</c:v>
                </c:pt>
                <c:pt idx="24">
                  <c:v>0.22699386503067484</c:v>
                </c:pt>
              </c:numCache>
            </c:numRef>
          </c:val>
          <c:extLst>
            <c:ext xmlns:c16="http://schemas.microsoft.com/office/drawing/2014/chart" uri="{C3380CC4-5D6E-409C-BE32-E72D297353CC}">
              <c16:uniqueId val="{00000000-2AE8-44A4-815B-1ABB2F99E1CD}"/>
            </c:ext>
          </c:extLst>
        </c:ser>
        <c:ser>
          <c:idx val="1"/>
          <c:order val="1"/>
          <c:tx>
            <c:strRef>
              <c:f>集計!$D$206</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$208,集計!$D$210,集計!$D$212,集計!$D$214,集計!$D$216,集計!$D$218,集計!$D$220,集計!$D$222,集計!$D$224,集計!$D$226,集計!$D$228,集計!$D$230,集計!$D$232,集計!$D$234,集計!$D$236,集計!$D$238,集計!$D$240,集計!$D$242,集計!$D$244,集計!$D$246,集計!$D$248,集計!$D$250,集計!$D$252,集計!$D$254,集計!$D$256)</c:f>
              <c:numCache>
                <c:formatCode>0.0%</c:formatCode>
                <c:ptCount val="25"/>
                <c:pt idx="0">
                  <c:v>0.30674846625766872</c:v>
                </c:pt>
                <c:pt idx="1">
                  <c:v>5.5214723926380369E-2</c:v>
                </c:pt>
                <c:pt idx="2">
                  <c:v>0.20245398773006135</c:v>
                </c:pt>
                <c:pt idx="3">
                  <c:v>7.3619631901840496E-2</c:v>
                </c:pt>
                <c:pt idx="4">
                  <c:v>0.14723926380368099</c:v>
                </c:pt>
                <c:pt idx="5">
                  <c:v>0.12883435582822086</c:v>
                </c:pt>
                <c:pt idx="6">
                  <c:v>5.5214723926380369E-2</c:v>
                </c:pt>
                <c:pt idx="7">
                  <c:v>6.1349693251533742E-2</c:v>
                </c:pt>
                <c:pt idx="8">
                  <c:v>0.21472392638036811</c:v>
                </c:pt>
                <c:pt idx="9">
                  <c:v>0.31901840490797545</c:v>
                </c:pt>
                <c:pt idx="10">
                  <c:v>0.22085889570552147</c:v>
                </c:pt>
                <c:pt idx="11">
                  <c:v>0.24539877300613497</c:v>
                </c:pt>
                <c:pt idx="12">
                  <c:v>0.27607361963190186</c:v>
                </c:pt>
                <c:pt idx="13">
                  <c:v>0.30674846625766872</c:v>
                </c:pt>
                <c:pt idx="14">
                  <c:v>0.31901840490797545</c:v>
                </c:pt>
                <c:pt idx="15">
                  <c:v>9.202453987730061E-2</c:v>
                </c:pt>
                <c:pt idx="16">
                  <c:v>0.13496932515337423</c:v>
                </c:pt>
                <c:pt idx="17">
                  <c:v>0.3987730061349693</c:v>
                </c:pt>
                <c:pt idx="18">
                  <c:v>0.2822085889570552</c:v>
                </c:pt>
                <c:pt idx="19">
                  <c:v>0.21472392638036811</c:v>
                </c:pt>
                <c:pt idx="20">
                  <c:v>0.18404907975460122</c:v>
                </c:pt>
                <c:pt idx="21">
                  <c:v>0.24539877300613497</c:v>
                </c:pt>
                <c:pt idx="22">
                  <c:v>0.19018404907975461</c:v>
                </c:pt>
                <c:pt idx="23">
                  <c:v>0.14723926380368099</c:v>
                </c:pt>
                <c:pt idx="24">
                  <c:v>0.34969325153374231</c:v>
                </c:pt>
              </c:numCache>
            </c:numRef>
          </c:val>
          <c:extLst>
            <c:ext xmlns:c16="http://schemas.microsoft.com/office/drawing/2014/chart" uri="{C3380CC4-5D6E-409C-BE32-E72D297353CC}">
              <c16:uniqueId val="{00000001-2AE8-44A4-815B-1ABB2F99E1CD}"/>
            </c:ext>
          </c:extLst>
        </c:ser>
        <c:ser>
          <c:idx val="2"/>
          <c:order val="2"/>
          <c:tx>
            <c:strRef>
              <c:f>集計!$E$206</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$208,集計!$E$210,集計!$E$212,集計!$E$214,集計!$E$216,集計!$E$218,集計!$E$220,集計!$E$222,集計!$E$224,集計!$E$226,集計!$E$228,集計!$E$230,集計!$E$232,集計!$E$234,集計!$E$236,集計!$E$238,集計!$E$240,集計!$E$242,集計!$E$244,集計!$E$246,集計!$E$248,集計!$E$250,集計!$E$252,集計!$E$254,集計!$E$256)</c:f>
              <c:numCache>
                <c:formatCode>0.0%</c:formatCode>
                <c:ptCount val="25"/>
                <c:pt idx="0">
                  <c:v>0.34969325153374231</c:v>
                </c:pt>
                <c:pt idx="1">
                  <c:v>0.30061349693251532</c:v>
                </c:pt>
                <c:pt idx="2">
                  <c:v>0.22085889570552147</c:v>
                </c:pt>
                <c:pt idx="3">
                  <c:v>0.30674846625766872</c:v>
                </c:pt>
                <c:pt idx="4">
                  <c:v>0.22085889570552147</c:v>
                </c:pt>
                <c:pt idx="5">
                  <c:v>0.25766871165644173</c:v>
                </c:pt>
                <c:pt idx="6">
                  <c:v>6.1349693251533742E-2</c:v>
                </c:pt>
                <c:pt idx="7">
                  <c:v>0.14723926380368099</c:v>
                </c:pt>
                <c:pt idx="8">
                  <c:v>0.44171779141104295</c:v>
                </c:pt>
                <c:pt idx="9">
                  <c:v>0.30061349693251532</c:v>
                </c:pt>
                <c:pt idx="10">
                  <c:v>0.28834355828220859</c:v>
                </c:pt>
                <c:pt idx="11">
                  <c:v>0.5214723926380368</c:v>
                </c:pt>
                <c:pt idx="12">
                  <c:v>0.29447852760736198</c:v>
                </c:pt>
                <c:pt idx="13">
                  <c:v>0.38650306748466257</c:v>
                </c:pt>
                <c:pt idx="14">
                  <c:v>0.33742331288343558</c:v>
                </c:pt>
                <c:pt idx="15">
                  <c:v>0.21472392638036811</c:v>
                </c:pt>
                <c:pt idx="16">
                  <c:v>0.38650306748466257</c:v>
                </c:pt>
                <c:pt idx="17">
                  <c:v>0.17177914110429449</c:v>
                </c:pt>
                <c:pt idx="18">
                  <c:v>0.30674846625766872</c:v>
                </c:pt>
                <c:pt idx="19">
                  <c:v>0.31288343558282211</c:v>
                </c:pt>
                <c:pt idx="20">
                  <c:v>3.6809815950920248E-2</c:v>
                </c:pt>
                <c:pt idx="21">
                  <c:v>0.2822085889570552</c:v>
                </c:pt>
                <c:pt idx="22">
                  <c:v>0.40490797546012269</c:v>
                </c:pt>
                <c:pt idx="23">
                  <c:v>0.27607361963190186</c:v>
                </c:pt>
                <c:pt idx="24">
                  <c:v>0.27607361963190186</c:v>
                </c:pt>
              </c:numCache>
            </c:numRef>
          </c:val>
          <c:extLst>
            <c:ext xmlns:c16="http://schemas.microsoft.com/office/drawing/2014/chart" uri="{C3380CC4-5D6E-409C-BE32-E72D297353CC}">
              <c16:uniqueId val="{00000002-2AE8-44A4-815B-1ABB2F99E1CD}"/>
            </c:ext>
          </c:extLst>
        </c:ser>
        <c:ser>
          <c:idx val="3"/>
          <c:order val="3"/>
          <c:tx>
            <c:strRef>
              <c:f>集計!$F$206</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$207,集計!$A$209,集計!$A$211,集計!$A$213,集計!$A$215,集計!$A$217,集計!$A$219,集計!$A$221,集計!$A$223,集計!$A$225,集計!$A$227,集計!$A$229,集計!$A$231,集計!$A$233,集計!$A$235,集計!$A$237,集計!$A$239,集計!$A$241,集計!$A$243,集計!$A$245,集計!$A$247,集計!$A$249,集計!$A$251,集計!$A$253,集計!$A$255)</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$208,集計!$F$210,集計!$F$212,集計!$F$214,集計!$F$216,集計!$F$218,集計!$F$220,集計!$F$222,集計!$F$224,集計!$F$226,集計!$F$228,集計!$F$230,集計!$F$232,集計!$F$234,集計!$F$236,集計!$F$238,集計!$F$240,集計!$F$242,集計!$F$244,集計!$F$246,集計!$F$248,集計!$F$250,集計!$F$252,集計!$F$254,集計!$F$256)</c:f>
              <c:numCache>
                <c:formatCode>0.0%</c:formatCode>
                <c:ptCount val="25"/>
                <c:pt idx="0">
                  <c:v>0.16564417177914109</c:v>
                </c:pt>
                <c:pt idx="1">
                  <c:v>0.55828220858895705</c:v>
                </c:pt>
                <c:pt idx="2">
                  <c:v>0.16564417177914109</c:v>
                </c:pt>
                <c:pt idx="3">
                  <c:v>0.5214723926380368</c:v>
                </c:pt>
                <c:pt idx="4">
                  <c:v>0.27607361963190186</c:v>
                </c:pt>
                <c:pt idx="5">
                  <c:v>0.44785276073619634</c:v>
                </c:pt>
                <c:pt idx="6">
                  <c:v>0.77300613496932513</c:v>
                </c:pt>
                <c:pt idx="7">
                  <c:v>0.68098159509202449</c:v>
                </c:pt>
                <c:pt idx="8">
                  <c:v>0.17791411042944785</c:v>
                </c:pt>
                <c:pt idx="9">
                  <c:v>9.202453987730061E-2</c:v>
                </c:pt>
                <c:pt idx="10">
                  <c:v>0.25153374233128833</c:v>
                </c:pt>
                <c:pt idx="11">
                  <c:v>0.11042944785276074</c:v>
                </c:pt>
                <c:pt idx="12">
                  <c:v>0.10429447852760736</c:v>
                </c:pt>
                <c:pt idx="13">
                  <c:v>7.9754601226993863E-2</c:v>
                </c:pt>
                <c:pt idx="14">
                  <c:v>7.9754601226993863E-2</c:v>
                </c:pt>
                <c:pt idx="15">
                  <c:v>0.58895705521472397</c:v>
                </c:pt>
                <c:pt idx="16">
                  <c:v>0.34355828220858897</c:v>
                </c:pt>
                <c:pt idx="17">
                  <c:v>7.3619631901840496E-2</c:v>
                </c:pt>
                <c:pt idx="18">
                  <c:v>0.19018404907975461</c:v>
                </c:pt>
                <c:pt idx="19">
                  <c:v>0.2822085889570552</c:v>
                </c:pt>
                <c:pt idx="20">
                  <c:v>6.1349693251533744E-3</c:v>
                </c:pt>
                <c:pt idx="21">
                  <c:v>0.23312883435582821</c:v>
                </c:pt>
                <c:pt idx="22">
                  <c:v>0.25153374233128833</c:v>
                </c:pt>
                <c:pt idx="23">
                  <c:v>0.43558282208588955</c:v>
                </c:pt>
                <c:pt idx="24">
                  <c:v>6.7484662576687116E-2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0.52</c:v>
                </c:pt>
                <c:pt idx="1">
                  <c:v>0.14000000000000001</c:v>
                </c:pt>
                <c:pt idx="2">
                  <c:v>0.48</c:v>
                </c:pt>
                <c:pt idx="3">
                  <c:v>0.26</c:v>
                </c:pt>
                <c:pt idx="4">
                  <c:v>0.44</c:v>
                </c:pt>
                <c:pt idx="5">
                  <c:v>0.16</c:v>
                </c:pt>
                <c:pt idx="6">
                  <c:v>0.12</c:v>
                </c:pt>
                <c:pt idx="7">
                  <c:v>0.2</c:v>
                </c:pt>
                <c:pt idx="8">
                  <c:v>0.2</c:v>
                </c:pt>
                <c:pt idx="9">
                  <c:v>0.24</c:v>
                </c:pt>
                <c:pt idx="10">
                  <c:v>0.28000000000000003</c:v>
                </c:pt>
                <c:pt idx="11">
                  <c:v>0.26</c:v>
                </c:pt>
                <c:pt idx="12">
                  <c:v>0.66</c:v>
                </c:pt>
                <c:pt idx="13">
                  <c:v>0.42</c:v>
                </c:pt>
                <c:pt idx="14">
                  <c:v>0.22</c:v>
                </c:pt>
                <c:pt idx="15">
                  <c:v>0.12</c:v>
                </c:pt>
                <c:pt idx="16">
                  <c:v>0.12</c:v>
                </c:pt>
                <c:pt idx="17">
                  <c:v>0.18</c:v>
                </c:pt>
                <c:pt idx="18">
                  <c:v>0.28000000000000003</c:v>
                </c:pt>
                <c:pt idx="19">
                  <c:v>0.14000000000000001</c:v>
                </c:pt>
                <c:pt idx="20">
                  <c:v>0.2</c:v>
                </c:pt>
                <c:pt idx="21">
                  <c:v>0.14000000000000001</c:v>
                </c:pt>
                <c:pt idx="22">
                  <c:v>0.26</c:v>
                </c:pt>
                <c:pt idx="23">
                  <c:v>0.02</c:v>
                </c:pt>
                <c:pt idx="24">
                  <c:v>0</c:v>
                </c:pt>
              </c:numCache>
            </c:numRef>
          </c:val>
          <c:extLst>
            <c:ext xmlns:c16="http://schemas.microsoft.com/office/drawing/2014/chart" uri="{C3380CC4-5D6E-409C-BE32-E72D297353CC}">
              <c16:uniqueId val="{00000000-001B-424E-9A95-74DB495089A2}"/>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1737786023500311E-2"/>
          <c:w val="0.49068511129344566"/>
          <c:h val="0.92826221397649966"/>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0.02</c:v>
                </c:pt>
                <c:pt idx="1">
                  <c:v>0.02</c:v>
                </c:pt>
                <c:pt idx="2">
                  <c:v>0.14000000000000001</c:v>
                </c:pt>
                <c:pt idx="3">
                  <c:v>0.12</c:v>
                </c:pt>
                <c:pt idx="4">
                  <c:v>0.2</c:v>
                </c:pt>
                <c:pt idx="5">
                  <c:v>0.1</c:v>
                </c:pt>
                <c:pt idx="6">
                  <c:v>0.26</c:v>
                </c:pt>
                <c:pt idx="7">
                  <c:v>0.36</c:v>
                </c:pt>
                <c:pt idx="8">
                  <c:v>0.48</c:v>
                </c:pt>
                <c:pt idx="9">
                  <c:v>0.24</c:v>
                </c:pt>
                <c:pt idx="10">
                  <c:v>0.04</c:v>
                </c:pt>
                <c:pt idx="11">
                  <c:v>0.04</c:v>
                </c:pt>
              </c:numCache>
            </c:numRef>
          </c:val>
          <c:extLst>
            <c:ext xmlns:c16="http://schemas.microsoft.com/office/drawing/2014/chart" uri="{C3380CC4-5D6E-409C-BE32-E72D297353CC}">
              <c16:uniqueId val="{00000000-7593-48FB-A545-6530B46A627F}"/>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0.14000000000000001</c:v>
                </c:pt>
                <c:pt idx="1">
                  <c:v>0.42</c:v>
                </c:pt>
                <c:pt idx="2">
                  <c:v>0.36</c:v>
                </c:pt>
                <c:pt idx="3">
                  <c:v>0.38</c:v>
                </c:pt>
                <c:pt idx="4">
                  <c:v>0.57999999999999996</c:v>
                </c:pt>
                <c:pt idx="5">
                  <c:v>0.4</c:v>
                </c:pt>
                <c:pt idx="6">
                  <c:v>0.52</c:v>
                </c:pt>
                <c:pt idx="7">
                  <c:v>0.56000000000000005</c:v>
                </c:pt>
                <c:pt idx="8">
                  <c:v>0.34</c:v>
                </c:pt>
                <c:pt idx="9">
                  <c:v>0.32</c:v>
                </c:pt>
                <c:pt idx="10">
                  <c:v>0.38</c:v>
                </c:pt>
                <c:pt idx="11">
                  <c:v>0.46</c:v>
                </c:pt>
              </c:numCache>
            </c:numRef>
          </c:val>
          <c:extLst>
            <c:ext xmlns:c16="http://schemas.microsoft.com/office/drawing/2014/chart" uri="{C3380CC4-5D6E-409C-BE32-E72D297353CC}">
              <c16:uniqueId val="{00000001-7593-48FB-A545-6530B46A627F}"/>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0.66</c:v>
                </c:pt>
                <c:pt idx="1">
                  <c:v>0.48</c:v>
                </c:pt>
                <c:pt idx="2">
                  <c:v>0.38</c:v>
                </c:pt>
                <c:pt idx="3">
                  <c:v>0.36</c:v>
                </c:pt>
                <c:pt idx="4">
                  <c:v>0.2</c:v>
                </c:pt>
                <c:pt idx="5">
                  <c:v>0.44</c:v>
                </c:pt>
                <c:pt idx="6">
                  <c:v>0.14000000000000001</c:v>
                </c:pt>
                <c:pt idx="7">
                  <c:v>0.06</c:v>
                </c:pt>
                <c:pt idx="8">
                  <c:v>0.14000000000000001</c:v>
                </c:pt>
                <c:pt idx="9">
                  <c:v>0.38</c:v>
                </c:pt>
                <c:pt idx="10">
                  <c:v>0.46</c:v>
                </c:pt>
                <c:pt idx="11">
                  <c:v>0.38</c:v>
                </c:pt>
              </c:numCache>
            </c:numRef>
          </c:val>
          <c:extLst>
            <c:ext xmlns:c16="http://schemas.microsoft.com/office/drawing/2014/chart" uri="{C3380CC4-5D6E-409C-BE32-E72D297353CC}">
              <c16:uniqueId val="{00000002-7593-48FB-A545-6530B46A627F}"/>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0.18</c:v>
                </c:pt>
                <c:pt idx="1">
                  <c:v>0.08</c:v>
                </c:pt>
                <c:pt idx="2">
                  <c:v>0.12</c:v>
                </c:pt>
                <c:pt idx="3">
                  <c:v>0.14000000000000001</c:v>
                </c:pt>
                <c:pt idx="4">
                  <c:v>0.02</c:v>
                </c:pt>
                <c:pt idx="5">
                  <c:v>0.06</c:v>
                </c:pt>
                <c:pt idx="6">
                  <c:v>0.08</c:v>
                </c:pt>
                <c:pt idx="7">
                  <c:v>0.02</c:v>
                </c:pt>
                <c:pt idx="8">
                  <c:v>0.04</c:v>
                </c:pt>
                <c:pt idx="9">
                  <c:v>0.06</c:v>
                </c:pt>
                <c:pt idx="10">
                  <c:v>0.12</c:v>
                </c:pt>
                <c:pt idx="11">
                  <c:v>0.12</c:v>
                </c:pt>
              </c:numCache>
            </c:numRef>
          </c:val>
          <c:extLst>
            <c:ext xmlns:c16="http://schemas.microsoft.com/office/drawing/2014/chart" uri="{C3380CC4-5D6E-409C-BE32-E72D297353CC}">
              <c16:uniqueId val="{00000003-7593-48FB-A545-6530B46A627F}"/>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399970977711764"/>
          <c:y val="0.17874999999999999"/>
          <c:w val="0.49975033721981343"/>
          <c:h val="0.79800000000000004"/>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0.12</c:v>
                </c:pt>
                <c:pt idx="2">
                  <c:v>0.08</c:v>
                </c:pt>
                <c:pt idx="3">
                  <c:v>0.24</c:v>
                </c:pt>
                <c:pt idx="4">
                  <c:v>0.08</c:v>
                </c:pt>
                <c:pt idx="5">
                  <c:v>0.14000000000000001</c:v>
                </c:pt>
                <c:pt idx="6">
                  <c:v>0.5</c:v>
                </c:pt>
                <c:pt idx="7">
                  <c:v>0.04</c:v>
                </c:pt>
                <c:pt idx="8">
                  <c:v>0.04</c:v>
                </c:pt>
                <c:pt idx="9">
                  <c:v>0.04</c:v>
                </c:pt>
                <c:pt idx="10">
                  <c:v>0.04</c:v>
                </c:pt>
              </c:numCache>
            </c:numRef>
          </c:val>
          <c:extLst>
            <c:ext xmlns:c16="http://schemas.microsoft.com/office/drawing/2014/chart" uri="{C3380CC4-5D6E-409C-BE32-E72D297353CC}">
              <c16:uniqueId val="{00000000-4187-4F46-8858-D35F4D900D84}"/>
            </c:ext>
          </c:extLst>
        </c:ser>
        <c:dLbls>
          <c:dLblPos val="outEnd"/>
          <c:showLegendKey val="0"/>
          <c:showVal val="1"/>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0.44</c:v>
                </c:pt>
                <c:pt idx="1">
                  <c:v>0.26</c:v>
                </c:pt>
                <c:pt idx="2">
                  <c:v>0.28000000000000003</c:v>
                </c:pt>
                <c:pt idx="3">
                  <c:v>0.04</c:v>
                </c:pt>
              </c:numCache>
            </c:numRef>
          </c:val>
          <c:extLst>
            <c:ext xmlns:c16="http://schemas.microsoft.com/office/drawing/2014/chart" uri="{C3380CC4-5D6E-409C-BE32-E72D297353CC}">
              <c16:uniqueId val="{00000000-7814-43EE-8B35-201438DCDF2C}"/>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0.52</c:v>
                </c:pt>
              </c:numCache>
            </c:numRef>
          </c:val>
          <c:extLst>
            <c:ext xmlns:c16="http://schemas.microsoft.com/office/drawing/2014/chart" uri="{C3380CC4-5D6E-409C-BE32-E72D297353CC}">
              <c16:uniqueId val="{00000000-79BC-4EC0-99B6-6004402FDECB}"/>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1.3382402141184342E-2"/>
                  <c:y val="-1.2192031211599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E7-421C-9095-4481A7E8D23B}"/>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0.16</c:v>
                </c:pt>
              </c:numCache>
            </c:numRef>
          </c:val>
          <c:extLst>
            <c:ext xmlns:c16="http://schemas.microsoft.com/office/drawing/2014/chart" uri="{C3380CC4-5D6E-409C-BE32-E72D297353CC}">
              <c16:uniqueId val="{00000001-79BC-4EC0-99B6-6004402FDECB}"/>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0.32</c:v>
                </c:pt>
              </c:numCache>
            </c:numRef>
          </c:val>
          <c:extLst>
            <c:ext xmlns:c16="http://schemas.microsoft.com/office/drawing/2014/chart" uri="{C3380CC4-5D6E-409C-BE32-E72D297353CC}">
              <c16:uniqueId val="{00000002-79BC-4EC0-99B6-6004402FDECB}"/>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0.6</c:v>
                </c:pt>
                <c:pt idx="1">
                  <c:v>0.22</c:v>
                </c:pt>
                <c:pt idx="2">
                  <c:v>0.6</c:v>
                </c:pt>
                <c:pt idx="3">
                  <c:v>0.48</c:v>
                </c:pt>
                <c:pt idx="4">
                  <c:v>0.46</c:v>
                </c:pt>
                <c:pt idx="5">
                  <c:v>0.26</c:v>
                </c:pt>
                <c:pt idx="6">
                  <c:v>0.34</c:v>
                </c:pt>
                <c:pt idx="7">
                  <c:v>0.54</c:v>
                </c:pt>
                <c:pt idx="8">
                  <c:v>0.26</c:v>
                </c:pt>
                <c:pt idx="9">
                  <c:v>0.3</c:v>
                </c:pt>
                <c:pt idx="10">
                  <c:v>0.8</c:v>
                </c:pt>
                <c:pt idx="11">
                  <c:v>0.38</c:v>
                </c:pt>
                <c:pt idx="12">
                  <c:v>0.26</c:v>
                </c:pt>
                <c:pt idx="13">
                  <c:v>0.4</c:v>
                </c:pt>
                <c:pt idx="14">
                  <c:v>0.34</c:v>
                </c:pt>
                <c:pt idx="15">
                  <c:v>0.36</c:v>
                </c:pt>
                <c:pt idx="16">
                  <c:v>0.38</c:v>
                </c:pt>
              </c:numCache>
            </c:numRef>
          </c:val>
          <c:extLst>
            <c:ext xmlns:c16="http://schemas.microsoft.com/office/drawing/2014/chart" uri="{C3380CC4-5D6E-409C-BE32-E72D297353CC}">
              <c16:uniqueId val="{00000000-ABF9-4855-A2E5-9521C2BD6C64}"/>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2956241307002431"/>
          <c:w val="0.64084125751920007"/>
          <c:h val="0.77043734579273382"/>
        </c:manualLayout>
      </c:layout>
      <c:barChart>
        <c:barDir val="bar"/>
        <c:grouping val="clustered"/>
        <c:varyColors val="0"/>
        <c:ser>
          <c:idx val="0"/>
          <c:order val="0"/>
          <c:tx>
            <c:strRef>
              <c:f>集計!$C$129</c:f>
              <c:strCache>
                <c:ptCount val="1"/>
                <c:pt idx="0">
                  <c:v>94.0%</c:v>
                </c:pt>
              </c:strCache>
            </c:strRef>
          </c:tx>
          <c:spPr>
            <a:solidFill>
              <a:srgbClr val="2044A2"/>
            </a:solidFill>
          </c:spPr>
          <c:invertIfNegative val="0"/>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0.94</c:v>
                </c:pt>
                <c:pt idx="1">
                  <c:v>0.8</c:v>
                </c:pt>
                <c:pt idx="2">
                  <c:v>0.78</c:v>
                </c:pt>
                <c:pt idx="3">
                  <c:v>0.38</c:v>
                </c:pt>
                <c:pt idx="4">
                  <c:v>0.38</c:v>
                </c:pt>
                <c:pt idx="5">
                  <c:v>0.52</c:v>
                </c:pt>
                <c:pt idx="6">
                  <c:v>0.34</c:v>
                </c:pt>
                <c:pt idx="7">
                  <c:v>0.04</c:v>
                </c:pt>
                <c:pt idx="8">
                  <c:v>0</c:v>
                </c:pt>
              </c:numCache>
            </c:numRef>
          </c:val>
          <c:extLst>
            <c:ext xmlns:c16="http://schemas.microsoft.com/office/drawing/2014/chart" uri="{C3380CC4-5D6E-409C-BE32-E72D297353CC}">
              <c16:uniqueId val="{00000000-7428-4E12-B333-2EC2DFA53104}"/>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0.06</c:v>
                </c:pt>
                <c:pt idx="1">
                  <c:v>0.02</c:v>
                </c:pt>
                <c:pt idx="2">
                  <c:v>0.52</c:v>
                </c:pt>
                <c:pt idx="3">
                  <c:v>0.04</c:v>
                </c:pt>
                <c:pt idx="4">
                  <c:v>0.14000000000000001</c:v>
                </c:pt>
                <c:pt idx="5">
                  <c:v>0.06</c:v>
                </c:pt>
                <c:pt idx="6">
                  <c:v>0</c:v>
                </c:pt>
                <c:pt idx="7">
                  <c:v>0.02</c:v>
                </c:pt>
                <c:pt idx="8">
                  <c:v>0.06</c:v>
                </c:pt>
                <c:pt idx="9">
                  <c:v>0.16</c:v>
                </c:pt>
                <c:pt idx="10">
                  <c:v>0.08</c:v>
                </c:pt>
                <c:pt idx="11">
                  <c:v>0.04</c:v>
                </c:pt>
                <c:pt idx="12">
                  <c:v>0.24</c:v>
                </c:pt>
                <c:pt idx="13">
                  <c:v>0.1</c:v>
                </c:pt>
                <c:pt idx="14">
                  <c:v>0.12</c:v>
                </c:pt>
                <c:pt idx="15">
                  <c:v>0</c:v>
                </c:pt>
                <c:pt idx="16">
                  <c:v>0.04</c:v>
                </c:pt>
                <c:pt idx="17">
                  <c:v>0.34</c:v>
                </c:pt>
                <c:pt idx="18">
                  <c:v>0.12</c:v>
                </c:pt>
                <c:pt idx="19">
                  <c:v>0.22</c:v>
                </c:pt>
                <c:pt idx="20">
                  <c:v>0.8</c:v>
                </c:pt>
                <c:pt idx="21">
                  <c:v>0.22</c:v>
                </c:pt>
                <c:pt idx="22">
                  <c:v>0.24</c:v>
                </c:pt>
                <c:pt idx="23">
                  <c:v>0.08</c:v>
                </c:pt>
                <c:pt idx="24">
                  <c:v>0.44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0.38</c:v>
                </c:pt>
                <c:pt idx="1">
                  <c:v>0.08</c:v>
                </c:pt>
                <c:pt idx="2">
                  <c:v>0.16</c:v>
                </c:pt>
                <c:pt idx="3">
                  <c:v>0.12</c:v>
                </c:pt>
                <c:pt idx="4">
                  <c:v>0.22</c:v>
                </c:pt>
                <c:pt idx="5">
                  <c:v>0.12</c:v>
                </c:pt>
                <c:pt idx="6">
                  <c:v>0.1</c:v>
                </c:pt>
                <c:pt idx="7">
                  <c:v>0.16</c:v>
                </c:pt>
                <c:pt idx="8">
                  <c:v>0.26</c:v>
                </c:pt>
                <c:pt idx="9">
                  <c:v>0.36</c:v>
                </c:pt>
                <c:pt idx="10">
                  <c:v>0.28000000000000003</c:v>
                </c:pt>
                <c:pt idx="11">
                  <c:v>0.34</c:v>
                </c:pt>
                <c:pt idx="12">
                  <c:v>0.42</c:v>
                </c:pt>
                <c:pt idx="13">
                  <c:v>0.57999999999999996</c:v>
                </c:pt>
                <c:pt idx="14">
                  <c:v>0.42</c:v>
                </c:pt>
                <c:pt idx="15">
                  <c:v>0.08</c:v>
                </c:pt>
                <c:pt idx="16">
                  <c:v>0.16</c:v>
                </c:pt>
                <c:pt idx="17">
                  <c:v>0.4</c:v>
                </c:pt>
                <c:pt idx="18">
                  <c:v>0.36</c:v>
                </c:pt>
                <c:pt idx="19">
                  <c:v>0.36</c:v>
                </c:pt>
                <c:pt idx="20">
                  <c:v>0.16</c:v>
                </c:pt>
                <c:pt idx="21">
                  <c:v>0.3</c:v>
                </c:pt>
                <c:pt idx="22">
                  <c:v>0.28000000000000003</c:v>
                </c:pt>
                <c:pt idx="23">
                  <c:v>0.2</c:v>
                </c:pt>
                <c:pt idx="24">
                  <c:v>0.34</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0.34</c:v>
                </c:pt>
                <c:pt idx="1">
                  <c:v>0.24</c:v>
                </c:pt>
                <c:pt idx="2">
                  <c:v>0.22</c:v>
                </c:pt>
                <c:pt idx="3">
                  <c:v>0.38</c:v>
                </c:pt>
                <c:pt idx="4">
                  <c:v>0.22</c:v>
                </c:pt>
                <c:pt idx="5">
                  <c:v>0.38</c:v>
                </c:pt>
                <c:pt idx="6">
                  <c:v>0.08</c:v>
                </c:pt>
                <c:pt idx="7">
                  <c:v>0.16</c:v>
                </c:pt>
                <c:pt idx="8">
                  <c:v>0.48</c:v>
                </c:pt>
                <c:pt idx="9">
                  <c:v>0.32</c:v>
                </c:pt>
                <c:pt idx="10">
                  <c:v>0.22</c:v>
                </c:pt>
                <c:pt idx="11">
                  <c:v>0.56000000000000005</c:v>
                </c:pt>
                <c:pt idx="12">
                  <c:v>0.28000000000000003</c:v>
                </c:pt>
                <c:pt idx="13">
                  <c:v>0.28000000000000003</c:v>
                </c:pt>
                <c:pt idx="14">
                  <c:v>0.4</c:v>
                </c:pt>
                <c:pt idx="15">
                  <c:v>0.3</c:v>
                </c:pt>
                <c:pt idx="16">
                  <c:v>0.4</c:v>
                </c:pt>
                <c:pt idx="17">
                  <c:v>0.24</c:v>
                </c:pt>
                <c:pt idx="18">
                  <c:v>0.28000000000000003</c:v>
                </c:pt>
                <c:pt idx="19">
                  <c:v>0.24</c:v>
                </c:pt>
                <c:pt idx="20">
                  <c:v>0.04</c:v>
                </c:pt>
                <c:pt idx="21">
                  <c:v>0.22</c:v>
                </c:pt>
                <c:pt idx="22">
                  <c:v>0.3</c:v>
                </c:pt>
                <c:pt idx="23">
                  <c:v>0.42</c:v>
                </c:pt>
                <c:pt idx="24">
                  <c:v>0.18</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0.22</c:v>
                </c:pt>
                <c:pt idx="1">
                  <c:v>0.66</c:v>
                </c:pt>
                <c:pt idx="2">
                  <c:v>0.1</c:v>
                </c:pt>
                <c:pt idx="3">
                  <c:v>0.46</c:v>
                </c:pt>
                <c:pt idx="4">
                  <c:v>0.42</c:v>
                </c:pt>
                <c:pt idx="5">
                  <c:v>0.44</c:v>
                </c:pt>
                <c:pt idx="6">
                  <c:v>0.82</c:v>
                </c:pt>
                <c:pt idx="7">
                  <c:v>0.66</c:v>
                </c:pt>
                <c:pt idx="8">
                  <c:v>0.2</c:v>
                </c:pt>
                <c:pt idx="9">
                  <c:v>0.16</c:v>
                </c:pt>
                <c:pt idx="10">
                  <c:v>0.42</c:v>
                </c:pt>
                <c:pt idx="11">
                  <c:v>0.06</c:v>
                </c:pt>
                <c:pt idx="12">
                  <c:v>0.06</c:v>
                </c:pt>
                <c:pt idx="13">
                  <c:v>0.04</c:v>
                </c:pt>
                <c:pt idx="14">
                  <c:v>0.06</c:v>
                </c:pt>
                <c:pt idx="15">
                  <c:v>0.62</c:v>
                </c:pt>
                <c:pt idx="16">
                  <c:v>0.4</c:v>
                </c:pt>
                <c:pt idx="17">
                  <c:v>0.02</c:v>
                </c:pt>
                <c:pt idx="18">
                  <c:v>0.24</c:v>
                </c:pt>
                <c:pt idx="19">
                  <c:v>0.18</c:v>
                </c:pt>
                <c:pt idx="20">
                  <c:v>0</c:v>
                </c:pt>
                <c:pt idx="21">
                  <c:v>0.26</c:v>
                </c:pt>
                <c:pt idx="22">
                  <c:v>0.18</c:v>
                </c:pt>
                <c:pt idx="23">
                  <c:v>0.3</c:v>
                </c:pt>
                <c:pt idx="24">
                  <c:v>0.02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0.46666666666666667</c:v>
                </c:pt>
                <c:pt idx="1">
                  <c:v>0.1111111111111111</c:v>
                </c:pt>
                <c:pt idx="2">
                  <c:v>0.35555555555555557</c:v>
                </c:pt>
                <c:pt idx="3">
                  <c:v>0.33333333333333331</c:v>
                </c:pt>
                <c:pt idx="4">
                  <c:v>0.22222222222222221</c:v>
                </c:pt>
                <c:pt idx="5">
                  <c:v>0.17777777777777778</c:v>
                </c:pt>
                <c:pt idx="6">
                  <c:v>6.6666666666666666E-2</c:v>
                </c:pt>
                <c:pt idx="7">
                  <c:v>0.22222222222222221</c:v>
                </c:pt>
                <c:pt idx="8">
                  <c:v>0.1111111111111111</c:v>
                </c:pt>
                <c:pt idx="9">
                  <c:v>8.8888888888888892E-2</c:v>
                </c:pt>
                <c:pt idx="10">
                  <c:v>0.13333333333333333</c:v>
                </c:pt>
                <c:pt idx="11">
                  <c:v>0.26666666666666666</c:v>
                </c:pt>
                <c:pt idx="12">
                  <c:v>0.51111111111111107</c:v>
                </c:pt>
                <c:pt idx="13">
                  <c:v>0.13333333333333333</c:v>
                </c:pt>
                <c:pt idx="14">
                  <c:v>0.15555555555555556</c:v>
                </c:pt>
                <c:pt idx="15">
                  <c:v>4.4444444444444446E-2</c:v>
                </c:pt>
                <c:pt idx="16">
                  <c:v>8.8888888888888892E-2</c:v>
                </c:pt>
                <c:pt idx="17">
                  <c:v>2.2222222222222223E-2</c:v>
                </c:pt>
                <c:pt idx="18">
                  <c:v>0.15555555555555556</c:v>
                </c:pt>
                <c:pt idx="19">
                  <c:v>0.24444444444444444</c:v>
                </c:pt>
                <c:pt idx="20">
                  <c:v>0.1111111111111111</c:v>
                </c:pt>
                <c:pt idx="21">
                  <c:v>0.22222222222222221</c:v>
                </c:pt>
                <c:pt idx="22">
                  <c:v>0.13333333333333333</c:v>
                </c:pt>
                <c:pt idx="23">
                  <c:v>0</c:v>
                </c:pt>
                <c:pt idx="24">
                  <c:v>0</c:v>
                </c:pt>
              </c:numCache>
            </c:numRef>
          </c:val>
          <c:extLst>
            <c:ext xmlns:c16="http://schemas.microsoft.com/office/drawing/2014/chart" uri="{C3380CC4-5D6E-409C-BE32-E72D297353CC}">
              <c16:uniqueId val="{00000000-15FA-4FB3-BD76-4E5369687D30}"/>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7.9158936301793451E-2"/>
          <c:w val="0.49068511129344566"/>
          <c:h val="0.92084106369820651"/>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2.2222222222222223E-2</c:v>
                </c:pt>
                <c:pt idx="2">
                  <c:v>4.4444444444444446E-2</c:v>
                </c:pt>
                <c:pt idx="3">
                  <c:v>4.4444444444444446E-2</c:v>
                </c:pt>
                <c:pt idx="4">
                  <c:v>2.2222222222222223E-2</c:v>
                </c:pt>
                <c:pt idx="5">
                  <c:v>0</c:v>
                </c:pt>
                <c:pt idx="6">
                  <c:v>0.1111111111111111</c:v>
                </c:pt>
                <c:pt idx="7">
                  <c:v>0.17777777777777778</c:v>
                </c:pt>
                <c:pt idx="8">
                  <c:v>0.33333333333333331</c:v>
                </c:pt>
                <c:pt idx="9">
                  <c:v>0.15555555555555556</c:v>
                </c:pt>
                <c:pt idx="10">
                  <c:v>0.13333333333333333</c:v>
                </c:pt>
                <c:pt idx="11">
                  <c:v>0.13333333333333333</c:v>
                </c:pt>
              </c:numCache>
            </c:numRef>
          </c:val>
          <c:extLst>
            <c:ext xmlns:c16="http://schemas.microsoft.com/office/drawing/2014/chart" uri="{C3380CC4-5D6E-409C-BE32-E72D297353CC}">
              <c16:uniqueId val="{00000000-66C5-45AF-9672-1A54FF6B3EB5}"/>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0.28888888888888886</c:v>
                </c:pt>
                <c:pt idx="1">
                  <c:v>0.44444444444444442</c:v>
                </c:pt>
                <c:pt idx="2">
                  <c:v>0.35555555555555557</c:v>
                </c:pt>
                <c:pt idx="3">
                  <c:v>0.24444444444444444</c:v>
                </c:pt>
                <c:pt idx="4">
                  <c:v>0.51111111111111107</c:v>
                </c:pt>
                <c:pt idx="5">
                  <c:v>0.24444444444444444</c:v>
                </c:pt>
                <c:pt idx="6">
                  <c:v>0.57777777777777772</c:v>
                </c:pt>
                <c:pt idx="7">
                  <c:v>0.64444444444444449</c:v>
                </c:pt>
                <c:pt idx="8">
                  <c:v>0.37777777777777777</c:v>
                </c:pt>
                <c:pt idx="9">
                  <c:v>0.44444444444444442</c:v>
                </c:pt>
                <c:pt idx="10">
                  <c:v>0.53333333333333333</c:v>
                </c:pt>
                <c:pt idx="11">
                  <c:v>0.51111111111111107</c:v>
                </c:pt>
              </c:numCache>
            </c:numRef>
          </c:val>
          <c:extLst>
            <c:ext xmlns:c16="http://schemas.microsoft.com/office/drawing/2014/chart" uri="{C3380CC4-5D6E-409C-BE32-E72D297353CC}">
              <c16:uniqueId val="{00000001-66C5-45AF-9672-1A54FF6B3EB5}"/>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0.48888888888888887</c:v>
                </c:pt>
                <c:pt idx="1">
                  <c:v>0.4</c:v>
                </c:pt>
                <c:pt idx="2">
                  <c:v>0.44444444444444442</c:v>
                </c:pt>
                <c:pt idx="3">
                  <c:v>0.44444444444444442</c:v>
                </c:pt>
                <c:pt idx="4">
                  <c:v>0.33333333333333331</c:v>
                </c:pt>
                <c:pt idx="5">
                  <c:v>0.48888888888888887</c:v>
                </c:pt>
                <c:pt idx="6">
                  <c:v>0.24444444444444444</c:v>
                </c:pt>
                <c:pt idx="7">
                  <c:v>0.15555555555555556</c:v>
                </c:pt>
                <c:pt idx="8">
                  <c:v>0.24444444444444444</c:v>
                </c:pt>
                <c:pt idx="9">
                  <c:v>0.31111111111111112</c:v>
                </c:pt>
                <c:pt idx="10">
                  <c:v>0.24444444444444444</c:v>
                </c:pt>
                <c:pt idx="11">
                  <c:v>0.26666666666666666</c:v>
                </c:pt>
              </c:numCache>
            </c:numRef>
          </c:val>
          <c:extLst>
            <c:ext xmlns:c16="http://schemas.microsoft.com/office/drawing/2014/chart" uri="{C3380CC4-5D6E-409C-BE32-E72D297353CC}">
              <c16:uniqueId val="{00000002-66C5-45AF-9672-1A54FF6B3EB5}"/>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0.2</c:v>
                </c:pt>
                <c:pt idx="1">
                  <c:v>0.1111111111111111</c:v>
                </c:pt>
                <c:pt idx="2">
                  <c:v>0.13333333333333333</c:v>
                </c:pt>
                <c:pt idx="3">
                  <c:v>0.24444444444444444</c:v>
                </c:pt>
                <c:pt idx="4">
                  <c:v>0.1111111111111111</c:v>
                </c:pt>
                <c:pt idx="5">
                  <c:v>0.24444444444444444</c:v>
                </c:pt>
                <c:pt idx="6">
                  <c:v>4.4444444444444446E-2</c:v>
                </c:pt>
                <c:pt idx="7">
                  <c:v>0</c:v>
                </c:pt>
                <c:pt idx="8">
                  <c:v>2.2222222222222223E-2</c:v>
                </c:pt>
                <c:pt idx="9">
                  <c:v>6.6666666666666666E-2</c:v>
                </c:pt>
                <c:pt idx="10">
                  <c:v>6.6666666666666666E-2</c:v>
                </c:pt>
                <c:pt idx="11">
                  <c:v>6.6666666666666666E-2</c:v>
                </c:pt>
              </c:numCache>
            </c:numRef>
          </c:val>
          <c:extLst>
            <c:ext xmlns:c16="http://schemas.microsoft.com/office/drawing/2014/chart" uri="{C3380CC4-5D6E-409C-BE32-E72D297353CC}">
              <c16:uniqueId val="{00000003-66C5-45AF-9672-1A54FF6B3EB5}"/>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55159174969818"/>
          <c:y val="0.17874999999999999"/>
          <c:w val="0.63519845524723295"/>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6.6666666666666666E-2</c:v>
                </c:pt>
                <c:pt idx="2">
                  <c:v>0</c:v>
                </c:pt>
                <c:pt idx="3">
                  <c:v>0</c:v>
                </c:pt>
                <c:pt idx="4">
                  <c:v>0</c:v>
                </c:pt>
                <c:pt idx="5">
                  <c:v>4.4444444444444446E-2</c:v>
                </c:pt>
                <c:pt idx="6">
                  <c:v>2.2222222222222223E-2</c:v>
                </c:pt>
                <c:pt idx="7">
                  <c:v>0</c:v>
                </c:pt>
                <c:pt idx="8">
                  <c:v>2.2222222222222223E-2</c:v>
                </c:pt>
                <c:pt idx="9">
                  <c:v>0</c:v>
                </c:pt>
                <c:pt idx="10">
                  <c:v>2.2222222222222223E-2</c:v>
                </c:pt>
              </c:numCache>
            </c:numRef>
          </c:val>
          <c:extLst>
            <c:ext xmlns:c16="http://schemas.microsoft.com/office/drawing/2014/chart" uri="{C3380CC4-5D6E-409C-BE32-E72D297353CC}">
              <c16:uniqueId val="{00000000-378B-4EFC-BFD7-F1CF6A3451A5}"/>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2.2222222222222223E-2</c:v>
                </c:pt>
                <c:pt idx="1">
                  <c:v>0</c:v>
                </c:pt>
                <c:pt idx="2">
                  <c:v>2.2222222222222223E-2</c:v>
                </c:pt>
                <c:pt idx="3">
                  <c:v>0</c:v>
                </c:pt>
              </c:numCache>
            </c:numRef>
          </c:val>
          <c:extLst>
            <c:ext xmlns:c16="http://schemas.microsoft.com/office/drawing/2014/chart" uri="{C3380CC4-5D6E-409C-BE32-E72D297353CC}">
              <c16:uniqueId val="{00000000-46F3-4C92-A264-6B92714D992A}"/>
            </c:ext>
          </c:extLst>
        </c:ser>
        <c:dLbls>
          <c:showLegendKey val="0"/>
          <c:showVal val="0"/>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279781579"/>
        <c:crosses val="autoZero"/>
        <c:auto val="0"/>
        <c:lblAlgn val="ctr"/>
        <c:lblOffset val="100"/>
        <c:tickLblSkip val="1"/>
        <c:noMultiLvlLbl val="0"/>
      </c:catAx>
      <c:valAx>
        <c:axId val="279781579"/>
        <c:scaling>
          <c:orientation val="minMax"/>
          <c:max val="0.5"/>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5">
                <a:shade val="65000"/>
              </a:schemeClr>
            </a:solidFill>
            <a:ln>
              <a:noFill/>
            </a:ln>
            <a:effectLst/>
          </c:spPr>
          <c:invertIfNegative val="0"/>
          <c:dLbls>
            <c:dLbl>
              <c:idx val="0"/>
              <c:layout>
                <c:manualLayout>
                  <c:x val="0"/>
                  <c:y val="8.53442184811993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集計!$C$71</c:f>
              <c:numCache>
                <c:formatCode>0.0%</c:formatCode>
                <c:ptCount val="1"/>
                <c:pt idx="0">
                  <c:v>2.2222222222222223E-2</c:v>
                </c:pt>
              </c:numCache>
            </c:numRef>
          </c:val>
          <c:extLst>
            <c:ext xmlns:c16="http://schemas.microsoft.com/office/drawing/2014/chart" uri="{C3380CC4-5D6E-409C-BE32-E72D297353CC}">
              <c16:uniqueId val="{00000000-293D-4324-869D-7DDA87359389}"/>
            </c:ext>
          </c:extLst>
        </c:ser>
        <c:ser>
          <c:idx val="1"/>
          <c:order val="1"/>
          <c:tx>
            <c:strRef>
              <c:f>集計!$A$72</c:f>
              <c:strCache>
                <c:ptCount val="1"/>
                <c:pt idx="0">
                  <c:v>SDGsという言葉は聞いたことがあった、又はロゴを見たことがあった</c:v>
                </c:pt>
              </c:strCache>
            </c:strRef>
          </c:tx>
          <c:spPr>
            <a:solidFill>
              <a:schemeClr val="accent5"/>
            </a:solidFill>
            <a:ln>
              <a:noFill/>
            </a:ln>
            <a:effectLst/>
          </c:spPr>
          <c:invertIfNegative val="0"/>
          <c:dLbls>
            <c:dLbl>
              <c:idx val="0"/>
              <c:layout>
                <c:manualLayout>
                  <c:x val="-2.6764804282368685E-3"/>
                  <c:y val="-0.109728280904399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3D-4324-869D-7DDA87359389}"/>
                </c:ext>
              </c:extLst>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集計!$C$72</c:f>
              <c:numCache>
                <c:formatCode>0.0%</c:formatCode>
                <c:ptCount val="1"/>
                <c:pt idx="0">
                  <c:v>8.8888888888888892E-2</c:v>
                </c:pt>
              </c:numCache>
            </c:numRef>
          </c:val>
          <c:extLst>
            <c:ext xmlns:c16="http://schemas.microsoft.com/office/drawing/2014/chart" uri="{C3380CC4-5D6E-409C-BE32-E72D297353CC}">
              <c16:uniqueId val="{00000001-293D-4324-869D-7DDA87359389}"/>
            </c:ext>
          </c:extLst>
        </c:ser>
        <c:ser>
          <c:idx val="2"/>
          <c:order val="2"/>
          <c:tx>
            <c:strRef>
              <c:f>集計!$A$73</c:f>
              <c:strCache>
                <c:ptCount val="1"/>
                <c:pt idx="0">
                  <c:v>SDGsを知らなかった（今回の調査で初めて知った）</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集計!$C$73</c:f>
              <c:numCache>
                <c:formatCode>0.0%</c:formatCode>
                <c:ptCount val="1"/>
                <c:pt idx="0">
                  <c:v>0.8666666666666667</c:v>
                </c:pt>
              </c:numCache>
            </c:numRef>
          </c:val>
          <c:extLst>
            <c:ext xmlns:c16="http://schemas.microsoft.com/office/drawing/2014/chart" uri="{C3380CC4-5D6E-409C-BE32-E72D297353CC}">
              <c16:uniqueId val="{00000002-293D-4324-869D-7DDA87359389}"/>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75754769"/>
        <c:crosses val="autoZero"/>
        <c:crossBetween val="between"/>
      </c:valAx>
      <c:spPr>
        <a:noFill/>
        <a:ln w="12700">
          <a:noFill/>
        </a:ln>
        <a:effectLst/>
      </c:spPr>
    </c:plotArea>
    <c:legend>
      <c:legendPos val="r"/>
      <c:legendEntry>
        <c:idx val="1"/>
        <c:txPr>
          <a:bodyPr rot="0" spcFirstLastPara="1" vertOverflow="ellipsis" vert="horz" wrap="square" anchor="ctr" anchorCtr="1"/>
          <a:lstStyle/>
          <a:p>
            <a:pPr>
              <a:defRPr lang="en-US"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60139682773845304"/>
          <c:y val="0.32918515873175874"/>
          <c:w val="0.38254428969212578"/>
          <c:h val="0.5251621685708335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0"/>
    <c:dispBlanksAs val="gap"/>
    <c:showDLblsOverMax val="0"/>
  </c:chart>
  <c:spPr>
    <a:noFill/>
    <a:ln w="6350" cap="flat" cmpd="sng" algn="ctr">
      <a:noFill/>
      <a:prstDash val="solid"/>
      <a:miter lim="800000"/>
    </a:ln>
    <a:effectLst/>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0.44444444444444442</c:v>
                </c:pt>
                <c:pt idx="1">
                  <c:v>0.24444444444444444</c:v>
                </c:pt>
                <c:pt idx="2">
                  <c:v>0.37777777777777777</c:v>
                </c:pt>
                <c:pt idx="3">
                  <c:v>0.2</c:v>
                </c:pt>
                <c:pt idx="4">
                  <c:v>0.15555555555555556</c:v>
                </c:pt>
                <c:pt idx="5">
                  <c:v>0.24444444444444444</c:v>
                </c:pt>
                <c:pt idx="6">
                  <c:v>0.17777777777777778</c:v>
                </c:pt>
                <c:pt idx="7">
                  <c:v>0.4</c:v>
                </c:pt>
                <c:pt idx="8">
                  <c:v>6.6666666666666666E-2</c:v>
                </c:pt>
                <c:pt idx="9">
                  <c:v>0.35555555555555557</c:v>
                </c:pt>
                <c:pt idx="10">
                  <c:v>0.35555555555555557</c:v>
                </c:pt>
                <c:pt idx="11">
                  <c:v>0.2</c:v>
                </c:pt>
                <c:pt idx="12">
                  <c:v>6.6666666666666666E-2</c:v>
                </c:pt>
                <c:pt idx="13">
                  <c:v>0.13333333333333333</c:v>
                </c:pt>
                <c:pt idx="14">
                  <c:v>0.13333333333333333</c:v>
                </c:pt>
                <c:pt idx="15">
                  <c:v>0.17777777777777778</c:v>
                </c:pt>
                <c:pt idx="16">
                  <c:v>0.1111111111111111</c:v>
                </c:pt>
              </c:numCache>
            </c:numRef>
          </c:val>
          <c:extLst>
            <c:ext xmlns:c16="http://schemas.microsoft.com/office/drawing/2014/chart" uri="{C3380CC4-5D6E-409C-BE32-E72D297353CC}">
              <c16:uniqueId val="{00000000-30B9-47DB-A3D9-B7EB6C0866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62.2%</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0.62222222222222223</c:v>
                </c:pt>
                <c:pt idx="1">
                  <c:v>0.53333333333333333</c:v>
                </c:pt>
                <c:pt idx="2">
                  <c:v>0.42222222222222222</c:v>
                </c:pt>
                <c:pt idx="3">
                  <c:v>0.13333333333333333</c:v>
                </c:pt>
                <c:pt idx="4">
                  <c:v>8.8888888888888892E-2</c:v>
                </c:pt>
                <c:pt idx="5">
                  <c:v>0.13333333333333333</c:v>
                </c:pt>
                <c:pt idx="6">
                  <c:v>6.6666666666666666E-2</c:v>
                </c:pt>
                <c:pt idx="7">
                  <c:v>2.2222222222222223E-2</c:v>
                </c:pt>
                <c:pt idx="8">
                  <c:v>2.2222222222222223E-2</c:v>
                </c:pt>
              </c:numCache>
            </c:numRef>
          </c:val>
          <c:extLst>
            <c:ext xmlns:c16="http://schemas.microsoft.com/office/drawing/2014/chart" uri="{C3380CC4-5D6E-409C-BE32-E72D297353CC}">
              <c16:uniqueId val="{00000000-C5A4-4A9F-B78A-E4BA45A865E7}"/>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40042238742612"/>
          <c:y val="9.4001236858379716E-2"/>
          <c:w val="0.67159957761257394"/>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8.8888888888888892E-2</c:v>
                </c:pt>
                <c:pt idx="1">
                  <c:v>0</c:v>
                </c:pt>
                <c:pt idx="2">
                  <c:v>0.24444444444444444</c:v>
                </c:pt>
                <c:pt idx="3">
                  <c:v>2.2222222222222223E-2</c:v>
                </c:pt>
                <c:pt idx="4">
                  <c:v>8.8888888888888892E-2</c:v>
                </c:pt>
                <c:pt idx="5">
                  <c:v>6.6666666666666666E-2</c:v>
                </c:pt>
                <c:pt idx="6">
                  <c:v>0</c:v>
                </c:pt>
                <c:pt idx="7">
                  <c:v>8.8888888888888892E-2</c:v>
                </c:pt>
                <c:pt idx="8">
                  <c:v>6.6666666666666666E-2</c:v>
                </c:pt>
                <c:pt idx="9">
                  <c:v>0.13333333333333333</c:v>
                </c:pt>
                <c:pt idx="10">
                  <c:v>0.13333333333333333</c:v>
                </c:pt>
                <c:pt idx="11">
                  <c:v>0.13333333333333333</c:v>
                </c:pt>
                <c:pt idx="12">
                  <c:v>0.28888888888888886</c:v>
                </c:pt>
                <c:pt idx="13">
                  <c:v>0.1111111111111111</c:v>
                </c:pt>
                <c:pt idx="14">
                  <c:v>0.17777777777777778</c:v>
                </c:pt>
                <c:pt idx="15">
                  <c:v>4.4444444444444446E-2</c:v>
                </c:pt>
                <c:pt idx="16">
                  <c:v>4.4444444444444446E-2</c:v>
                </c:pt>
                <c:pt idx="17">
                  <c:v>0.31111111111111112</c:v>
                </c:pt>
                <c:pt idx="18">
                  <c:v>6.6666666666666666E-2</c:v>
                </c:pt>
                <c:pt idx="19">
                  <c:v>8.8888888888888892E-2</c:v>
                </c:pt>
                <c:pt idx="20">
                  <c:v>0.4</c:v>
                </c:pt>
                <c:pt idx="21">
                  <c:v>0.2</c:v>
                </c:pt>
                <c:pt idx="22">
                  <c:v>8.8888888888888892E-2</c:v>
                </c:pt>
                <c:pt idx="23">
                  <c:v>4.4444444444444446E-2</c:v>
                </c:pt>
                <c:pt idx="24">
                  <c:v>0.22222222222222221</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0.17777777777777778</c:v>
                </c:pt>
                <c:pt idx="1">
                  <c:v>4.4444444444444446E-2</c:v>
                </c:pt>
                <c:pt idx="2">
                  <c:v>0.17777777777777778</c:v>
                </c:pt>
                <c:pt idx="3">
                  <c:v>0.1111111111111111</c:v>
                </c:pt>
                <c:pt idx="4">
                  <c:v>0.1111111111111111</c:v>
                </c:pt>
                <c:pt idx="5">
                  <c:v>0.1111111111111111</c:v>
                </c:pt>
                <c:pt idx="6">
                  <c:v>4.4444444444444446E-2</c:v>
                </c:pt>
                <c:pt idx="7">
                  <c:v>8.8888888888888892E-2</c:v>
                </c:pt>
                <c:pt idx="8">
                  <c:v>0.17777777777777778</c:v>
                </c:pt>
                <c:pt idx="9">
                  <c:v>0.26666666666666666</c:v>
                </c:pt>
                <c:pt idx="10">
                  <c:v>0.17777777777777778</c:v>
                </c:pt>
                <c:pt idx="11">
                  <c:v>0.2</c:v>
                </c:pt>
                <c:pt idx="12">
                  <c:v>0.15555555555555556</c:v>
                </c:pt>
                <c:pt idx="13">
                  <c:v>0.42222222222222222</c:v>
                </c:pt>
                <c:pt idx="14">
                  <c:v>0.28888888888888886</c:v>
                </c:pt>
                <c:pt idx="15">
                  <c:v>8.8888888888888892E-2</c:v>
                </c:pt>
                <c:pt idx="16">
                  <c:v>0.13333333333333333</c:v>
                </c:pt>
                <c:pt idx="17">
                  <c:v>0.37777777777777777</c:v>
                </c:pt>
                <c:pt idx="18">
                  <c:v>0.31111111111111112</c:v>
                </c:pt>
                <c:pt idx="19">
                  <c:v>0.2</c:v>
                </c:pt>
                <c:pt idx="20">
                  <c:v>0.1111111111111111</c:v>
                </c:pt>
                <c:pt idx="21">
                  <c:v>0.15555555555555556</c:v>
                </c:pt>
                <c:pt idx="22">
                  <c:v>0.24444444444444444</c:v>
                </c:pt>
                <c:pt idx="23">
                  <c:v>0.2</c:v>
                </c:pt>
                <c:pt idx="24">
                  <c:v>0.31111111111111112</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0.31111111111111112</c:v>
                </c:pt>
                <c:pt idx="1">
                  <c:v>0.22222222222222221</c:v>
                </c:pt>
                <c:pt idx="2">
                  <c:v>0.24444444444444444</c:v>
                </c:pt>
                <c:pt idx="3">
                  <c:v>0.28888888888888886</c:v>
                </c:pt>
                <c:pt idx="4">
                  <c:v>0.22222222222222221</c:v>
                </c:pt>
                <c:pt idx="5">
                  <c:v>0.22222222222222221</c:v>
                </c:pt>
                <c:pt idx="6">
                  <c:v>0.13333333333333333</c:v>
                </c:pt>
                <c:pt idx="7">
                  <c:v>0.17777777777777778</c:v>
                </c:pt>
                <c:pt idx="8">
                  <c:v>0.26666666666666666</c:v>
                </c:pt>
                <c:pt idx="9">
                  <c:v>0.24444444444444444</c:v>
                </c:pt>
                <c:pt idx="10">
                  <c:v>0.2</c:v>
                </c:pt>
                <c:pt idx="11">
                  <c:v>0.42222222222222222</c:v>
                </c:pt>
                <c:pt idx="12">
                  <c:v>0.28888888888888886</c:v>
                </c:pt>
                <c:pt idx="13">
                  <c:v>0.24444444444444444</c:v>
                </c:pt>
                <c:pt idx="14">
                  <c:v>0.28888888888888886</c:v>
                </c:pt>
                <c:pt idx="15">
                  <c:v>0.17777777777777778</c:v>
                </c:pt>
                <c:pt idx="16">
                  <c:v>0.31111111111111112</c:v>
                </c:pt>
                <c:pt idx="17">
                  <c:v>0.13333333333333333</c:v>
                </c:pt>
                <c:pt idx="18">
                  <c:v>0.28888888888888886</c:v>
                </c:pt>
                <c:pt idx="19">
                  <c:v>0.24444444444444444</c:v>
                </c:pt>
                <c:pt idx="20">
                  <c:v>0.22222222222222221</c:v>
                </c:pt>
                <c:pt idx="21">
                  <c:v>0.22222222222222221</c:v>
                </c:pt>
                <c:pt idx="22">
                  <c:v>0.4</c:v>
                </c:pt>
                <c:pt idx="23">
                  <c:v>0.33333333333333331</c:v>
                </c:pt>
                <c:pt idx="24">
                  <c:v>0.31111111111111112</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0.31111111111111112</c:v>
                </c:pt>
                <c:pt idx="1">
                  <c:v>0.55555555555555558</c:v>
                </c:pt>
                <c:pt idx="2">
                  <c:v>0.2</c:v>
                </c:pt>
                <c:pt idx="3">
                  <c:v>0.44444444444444442</c:v>
                </c:pt>
                <c:pt idx="4">
                  <c:v>0.44444444444444442</c:v>
                </c:pt>
                <c:pt idx="5">
                  <c:v>0.48888888888888887</c:v>
                </c:pt>
                <c:pt idx="6">
                  <c:v>0.71111111111111114</c:v>
                </c:pt>
                <c:pt idx="7">
                  <c:v>0.53333333333333333</c:v>
                </c:pt>
                <c:pt idx="8">
                  <c:v>0.37777777777777777</c:v>
                </c:pt>
                <c:pt idx="9">
                  <c:v>0.22222222222222221</c:v>
                </c:pt>
                <c:pt idx="10">
                  <c:v>0.35555555555555557</c:v>
                </c:pt>
                <c:pt idx="11">
                  <c:v>0.13333333333333333</c:v>
                </c:pt>
                <c:pt idx="12">
                  <c:v>0.15555555555555556</c:v>
                </c:pt>
                <c:pt idx="13">
                  <c:v>8.8888888888888892E-2</c:v>
                </c:pt>
                <c:pt idx="14">
                  <c:v>0.13333333333333333</c:v>
                </c:pt>
                <c:pt idx="15">
                  <c:v>0.57777777777777772</c:v>
                </c:pt>
                <c:pt idx="16">
                  <c:v>0.4</c:v>
                </c:pt>
                <c:pt idx="17">
                  <c:v>6.6666666666666666E-2</c:v>
                </c:pt>
                <c:pt idx="18">
                  <c:v>0.22222222222222221</c:v>
                </c:pt>
                <c:pt idx="19">
                  <c:v>0.35555555555555557</c:v>
                </c:pt>
                <c:pt idx="20">
                  <c:v>0.15555555555555556</c:v>
                </c:pt>
                <c:pt idx="21">
                  <c:v>0.28888888888888886</c:v>
                </c:pt>
                <c:pt idx="22">
                  <c:v>0.15555555555555556</c:v>
                </c:pt>
                <c:pt idx="23">
                  <c:v>0.31111111111111112</c:v>
                </c:pt>
                <c:pt idx="24">
                  <c:v>4.4444444444444446E-2</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311643426967304"/>
          <c:y val="7.7839506172839509E-2"/>
          <c:w val="0.48599903604147154"/>
          <c:h val="0.9027500000000000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集計!$A$12:$A$36</c:f>
              <c:strCache>
                <c:ptCount val="25"/>
                <c:pt idx="0">
                  <c:v>高齢化</c:v>
                </c:pt>
                <c:pt idx="1">
                  <c:v>憲法改正</c:v>
                </c:pt>
                <c:pt idx="2">
                  <c:v>地球温暖化・気象変動</c:v>
                </c:pt>
                <c:pt idx="3">
                  <c:v>災害支援・防災</c:v>
                </c:pt>
                <c:pt idx="4">
                  <c:v>社会保障</c:v>
                </c:pt>
                <c:pt idx="5">
                  <c:v>経済再生・アベノミクス</c:v>
                </c:pt>
                <c:pt idx="6">
                  <c:v>途上国の経済発展</c:v>
                </c:pt>
                <c:pt idx="7">
                  <c:v>国際平和</c:v>
                </c:pt>
                <c:pt idx="8">
                  <c:v>日本の外交政策</c:v>
                </c:pt>
                <c:pt idx="9">
                  <c:v>人権保護・差別の撤廃（性や年齢・国籍・障がい等）</c:v>
                </c:pt>
                <c:pt idx="10">
                  <c:v>食の安全性</c:v>
                </c:pt>
                <c:pt idx="11">
                  <c:v>所得格差</c:v>
                </c:pt>
                <c:pt idx="12">
                  <c:v>働き方改革・ブラック企業対策</c:v>
                </c:pt>
                <c:pt idx="13">
                  <c:v>地方創生・地方活性化</c:v>
                </c:pt>
                <c:pt idx="14">
                  <c:v>フリーターやニートの増大</c:v>
                </c:pt>
                <c:pt idx="15">
                  <c:v>財政政策</c:v>
                </c:pt>
                <c:pt idx="16">
                  <c:v>紛争・テロ・難民問題</c:v>
                </c:pt>
                <c:pt idx="17">
                  <c:v>飢餓・貧困問題</c:v>
                </c:pt>
                <c:pt idx="18">
                  <c:v>文化芸術・スポーツの振興</c:v>
                </c:pt>
                <c:pt idx="19">
                  <c:v>治安・犯罪の防止</c:v>
                </c:pt>
                <c:pt idx="20">
                  <c:v>資源・エネルギー</c:v>
                </c:pt>
                <c:pt idx="21">
                  <c:v>水・食糧問題</c:v>
                </c:pt>
                <c:pt idx="22">
                  <c:v>LGBT</c:v>
                </c:pt>
                <c:pt idx="23">
                  <c:v>その他：</c:v>
                </c:pt>
                <c:pt idx="24">
                  <c:v>この中にはない</c:v>
                </c:pt>
              </c:strCache>
            </c:strRef>
          </c:cat>
          <c:val>
            <c:numRef>
              <c:f>集計!$C$12:$C$36</c:f>
              <c:numCache>
                <c:formatCode>0.0%</c:formatCode>
                <c:ptCount val="25"/>
                <c:pt idx="0">
                  <c:v>0.4</c:v>
                </c:pt>
                <c:pt idx="1">
                  <c:v>0</c:v>
                </c:pt>
                <c:pt idx="2">
                  <c:v>0.2</c:v>
                </c:pt>
                <c:pt idx="3">
                  <c:v>0.2</c:v>
                </c:pt>
                <c:pt idx="4">
                  <c:v>0.26666666666666666</c:v>
                </c:pt>
                <c:pt idx="5">
                  <c:v>0.13333333333333333</c:v>
                </c:pt>
                <c:pt idx="6">
                  <c:v>6.6666666666666666E-2</c:v>
                </c:pt>
                <c:pt idx="7">
                  <c:v>0.26666666666666666</c:v>
                </c:pt>
                <c:pt idx="8">
                  <c:v>0.26666666666666666</c:v>
                </c:pt>
                <c:pt idx="9">
                  <c:v>0.4</c:v>
                </c:pt>
                <c:pt idx="10">
                  <c:v>6.6666666666666666E-2</c:v>
                </c:pt>
                <c:pt idx="11">
                  <c:v>0.26666666666666666</c:v>
                </c:pt>
                <c:pt idx="12">
                  <c:v>0.66666666666666663</c:v>
                </c:pt>
                <c:pt idx="13">
                  <c:v>0.33333333333333331</c:v>
                </c:pt>
                <c:pt idx="14">
                  <c:v>0.4</c:v>
                </c:pt>
                <c:pt idx="15">
                  <c:v>0.13333333333333333</c:v>
                </c:pt>
                <c:pt idx="16">
                  <c:v>0.13333333333333333</c:v>
                </c:pt>
                <c:pt idx="17">
                  <c:v>0.2</c:v>
                </c:pt>
                <c:pt idx="18">
                  <c:v>0.2</c:v>
                </c:pt>
                <c:pt idx="19">
                  <c:v>0.2</c:v>
                </c:pt>
                <c:pt idx="20">
                  <c:v>6.6666666666666666E-2</c:v>
                </c:pt>
                <c:pt idx="21">
                  <c:v>6.6666666666666666E-2</c:v>
                </c:pt>
                <c:pt idx="22">
                  <c:v>0.26666666666666666</c:v>
                </c:pt>
                <c:pt idx="23">
                  <c:v>0</c:v>
                </c:pt>
                <c:pt idx="24">
                  <c:v>0</c:v>
                </c:pt>
              </c:numCache>
            </c:numRef>
          </c:val>
          <c:extLst>
            <c:ext xmlns:c16="http://schemas.microsoft.com/office/drawing/2014/chart" uri="{C3380CC4-5D6E-409C-BE32-E72D297353CC}">
              <c16:uniqueId val="{00000000-DB26-4EFB-8C13-EAB82EB58BDF}"/>
            </c:ext>
          </c:extLst>
        </c:ser>
        <c:dLbls>
          <c:dLblPos val="outEnd"/>
          <c:showLegendKey val="0"/>
          <c:showVal val="1"/>
          <c:showCatName val="0"/>
          <c:showSerName val="0"/>
          <c:showPercent val="0"/>
          <c:showBubbleSize val="0"/>
        </c:dLbls>
        <c:gapWidth val="40"/>
        <c:axId val="664839586"/>
        <c:axId val="1989332276"/>
      </c:barChart>
      <c:catAx>
        <c:axId val="664839586"/>
        <c:scaling>
          <c:orientation val="maxMin"/>
        </c:scaling>
        <c:delete val="0"/>
        <c:axPos val="l"/>
        <c:numFmt formatCode="General" sourceLinked="1"/>
        <c:majorTickMark val="in"/>
        <c:minorTickMark val="none"/>
        <c:tickLblPos val="nextTo"/>
        <c:spPr>
          <a:ln>
            <a:noFill/>
          </a:ln>
        </c:spPr>
        <c:txPr>
          <a:bodyPr rot="0" vert="horz"/>
          <a:lstStyle/>
          <a:p>
            <a:pPr>
              <a:spcAft>
                <a:spcPts val="200"/>
              </a:spcAft>
              <a:defRPr sz="1050"/>
            </a:pPr>
            <a:endParaRPr lang="ja-JP"/>
          </a:p>
        </c:txPr>
        <c:crossAx val="1989332276"/>
        <c:crosses val="autoZero"/>
        <c:auto val="0"/>
        <c:lblAlgn val="ctr"/>
        <c:lblOffset val="100"/>
        <c:tickLblSkip val="1"/>
        <c:noMultiLvlLbl val="0"/>
      </c:catAx>
      <c:valAx>
        <c:axId val="1989332276"/>
        <c:scaling>
          <c:orientation val="minMax"/>
          <c:max val="0.70000000000000007"/>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64839586"/>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31490550141678"/>
          <c:y val="6.4316635745207171E-2"/>
          <c:w val="0.49068511129344566"/>
          <c:h val="0.93568336425479282"/>
        </c:manualLayout>
      </c:layout>
      <c:barChart>
        <c:barDir val="bar"/>
        <c:grouping val="percentStacked"/>
        <c:varyColors val="0"/>
        <c:ser>
          <c:idx val="0"/>
          <c:order val="0"/>
          <c:tx>
            <c:strRef>
              <c:f>集計!$C$39</c:f>
              <c:strCache>
                <c:ptCount val="1"/>
                <c:pt idx="0">
                  <c:v>そう思う</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(集計!$A$40,集計!$A$42,集計!$A$44,集計!$A$46,集計!$A$48,集計!$A$50,集計!$A$52,集計!$A$54,集計!$A$56,集計!$A$58,集計!$A$60,集計!$A$62)</c:f>
              <c:strCache>
                <c:ptCount val="12"/>
                <c:pt idx="0">
                  <c:v>1.私は社会問題や環境問題などについて、世の中一般よりは解決の手助けをしているほうだと思う</c:v>
                </c:pt>
                <c:pt idx="1">
                  <c:v>2.私の住んでいる町・勤めている企業・通っている学校は、他のところより解決の手助けをしている方だと思う</c:v>
                </c:pt>
                <c:pt idx="2">
                  <c:v>3.社会問題や環境問題などについて、私は、地球の資源問題や環境問題を解決するために、今の生活レベルを落としてもよい</c:v>
                </c:pt>
                <c:pt idx="3">
                  <c:v>4.私は、地球の資源問題や環境問題の解決にあてるため、物の値段や税金を高くしてもよいと思っている</c:v>
                </c:pt>
                <c:pt idx="4">
                  <c:v>5.世界の貧困問題や格差問題を解決するために、私も時間や手間をかけてよい</c:v>
                </c:pt>
                <c:pt idx="5">
                  <c:v>6.私は、世界の貧困問題や格差問題を解決するために、物の値段や税金を高くしてもよいと思っている</c:v>
                </c:pt>
                <c:pt idx="6">
                  <c:v>7.社会問題や環境問題に取り組めば取り組むほど、国や企業の経済やビジネスは成長すると思う</c:v>
                </c:pt>
                <c:pt idx="7">
                  <c:v>8.国や企業が社会問題や環境問題の解決に取り組むことは、科学技術やテクノロジーの発展につながると思う</c:v>
                </c:pt>
                <c:pt idx="8">
                  <c:v>9.社会問題や環境問題を軽視する国や企業は、世界からバッシングや批判にあうと思う</c:v>
                </c:pt>
                <c:pt idx="9">
                  <c:v>10.社会問題や環境問題を軽視する企業は優秀な人材や資金が集まらないと思う</c:v>
                </c:pt>
                <c:pt idx="10">
                  <c:v>11.地球の問題や環境問題などについて、日本は他の国よりも解決の手助けをしているほうだと思う</c:v>
                </c:pt>
                <c:pt idx="11">
                  <c:v>12.世界の貧困問題や格差問題などについて、日本は他の国よりも解決の手助けをしているほうだと思う</c:v>
                </c:pt>
              </c:strCache>
            </c:strRef>
          </c:cat>
          <c:val>
            <c:numRef>
              <c:f>(集計!$C$41,集計!$C$43,集計!$C$45,集計!$C$47,集計!$C$49,集計!$C$51,集計!$C$53,集計!$C$55,集計!$C$57,集計!$C$59,集計!$C$61,集計!$C$63)</c:f>
              <c:numCache>
                <c:formatCode>0.0%</c:formatCode>
                <c:ptCount val="12"/>
                <c:pt idx="0">
                  <c:v>0</c:v>
                </c:pt>
                <c:pt idx="1">
                  <c:v>0</c:v>
                </c:pt>
                <c:pt idx="2">
                  <c:v>6.6666666666666666E-2</c:v>
                </c:pt>
                <c:pt idx="3">
                  <c:v>6.6666666666666666E-2</c:v>
                </c:pt>
                <c:pt idx="4">
                  <c:v>6.6666666666666666E-2</c:v>
                </c:pt>
                <c:pt idx="5">
                  <c:v>6.6666666666666666E-2</c:v>
                </c:pt>
                <c:pt idx="6">
                  <c:v>0.26666666666666666</c:v>
                </c:pt>
                <c:pt idx="7">
                  <c:v>0.26666666666666666</c:v>
                </c:pt>
                <c:pt idx="8">
                  <c:v>0.53333333333333333</c:v>
                </c:pt>
                <c:pt idx="9">
                  <c:v>0.46666666666666667</c:v>
                </c:pt>
                <c:pt idx="10">
                  <c:v>0.2</c:v>
                </c:pt>
                <c:pt idx="11">
                  <c:v>0.2</c:v>
                </c:pt>
              </c:numCache>
            </c:numRef>
          </c:val>
          <c:extLst>
            <c:ext xmlns:c16="http://schemas.microsoft.com/office/drawing/2014/chart" uri="{C3380CC4-5D6E-409C-BE32-E72D297353CC}">
              <c16:uniqueId val="{00000000-6AD9-46ED-A38D-C1E60A69BD5B}"/>
            </c:ext>
          </c:extLst>
        </c:ser>
        <c:ser>
          <c:idx val="1"/>
          <c:order val="1"/>
          <c:tx>
            <c:strRef>
              <c:f>集計!$D$39</c:f>
              <c:strCache>
                <c:ptCount val="1"/>
                <c:pt idx="0">
                  <c:v>ややそう思う</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(集計!$D$41,集計!$D$43,集計!$D$45,集計!$D$47,集計!$D$49,集計!$D$51,集計!$D$53,集計!$D$55,集計!$D$57,集計!$D$59,集計!$D$61,集計!$D$63)</c:f>
              <c:numCache>
                <c:formatCode>0.0%</c:formatCode>
                <c:ptCount val="12"/>
                <c:pt idx="0">
                  <c:v>0.2</c:v>
                </c:pt>
                <c:pt idx="1">
                  <c:v>6.6666666666666666E-2</c:v>
                </c:pt>
                <c:pt idx="2">
                  <c:v>0.26666666666666666</c:v>
                </c:pt>
                <c:pt idx="3">
                  <c:v>0.2</c:v>
                </c:pt>
                <c:pt idx="4">
                  <c:v>0.53333333333333333</c:v>
                </c:pt>
                <c:pt idx="5">
                  <c:v>0.2</c:v>
                </c:pt>
                <c:pt idx="6">
                  <c:v>0.66666666666666663</c:v>
                </c:pt>
                <c:pt idx="7">
                  <c:v>0.53333333333333333</c:v>
                </c:pt>
                <c:pt idx="8">
                  <c:v>0.33333333333333331</c:v>
                </c:pt>
                <c:pt idx="9">
                  <c:v>0.13333333333333333</c:v>
                </c:pt>
                <c:pt idx="10">
                  <c:v>0.33333333333333331</c:v>
                </c:pt>
                <c:pt idx="11">
                  <c:v>0.2</c:v>
                </c:pt>
              </c:numCache>
            </c:numRef>
          </c:val>
          <c:extLst>
            <c:ext xmlns:c16="http://schemas.microsoft.com/office/drawing/2014/chart" uri="{C3380CC4-5D6E-409C-BE32-E72D297353CC}">
              <c16:uniqueId val="{00000001-6AD9-46ED-A38D-C1E60A69BD5B}"/>
            </c:ext>
          </c:extLst>
        </c:ser>
        <c:ser>
          <c:idx val="2"/>
          <c:order val="2"/>
          <c:tx>
            <c:strRef>
              <c:f>集計!$E$39</c:f>
              <c:strCache>
                <c:ptCount val="1"/>
                <c:pt idx="0">
                  <c:v>あまりそう思わない</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(集計!$E$41,集計!$E$43,集計!$E$45,集計!$E$47,集計!$E$49,集計!$E$51,集計!$E$53,集計!$E$55,集計!$E$57,集計!$E$59,集計!$E$61,集計!$E$63)</c:f>
              <c:numCache>
                <c:formatCode>0.0%</c:formatCode>
                <c:ptCount val="12"/>
                <c:pt idx="0">
                  <c:v>0.46666666666666667</c:v>
                </c:pt>
                <c:pt idx="1">
                  <c:v>0.66666666666666663</c:v>
                </c:pt>
                <c:pt idx="2">
                  <c:v>0.46666666666666667</c:v>
                </c:pt>
                <c:pt idx="3">
                  <c:v>0.46666666666666667</c:v>
                </c:pt>
                <c:pt idx="4">
                  <c:v>0.4</c:v>
                </c:pt>
                <c:pt idx="5">
                  <c:v>0.6</c:v>
                </c:pt>
                <c:pt idx="6">
                  <c:v>6.6666666666666666E-2</c:v>
                </c:pt>
                <c:pt idx="7">
                  <c:v>0.2</c:v>
                </c:pt>
                <c:pt idx="8">
                  <c:v>0.13333333333333333</c:v>
                </c:pt>
                <c:pt idx="9">
                  <c:v>0.33333333333333331</c:v>
                </c:pt>
                <c:pt idx="10">
                  <c:v>0.33333333333333331</c:v>
                </c:pt>
                <c:pt idx="11">
                  <c:v>0.53333333333333333</c:v>
                </c:pt>
              </c:numCache>
            </c:numRef>
          </c:val>
          <c:extLst>
            <c:ext xmlns:c16="http://schemas.microsoft.com/office/drawing/2014/chart" uri="{C3380CC4-5D6E-409C-BE32-E72D297353CC}">
              <c16:uniqueId val="{00000002-6AD9-46ED-A38D-C1E60A69BD5B}"/>
            </c:ext>
          </c:extLst>
        </c:ser>
        <c:ser>
          <c:idx val="3"/>
          <c:order val="3"/>
          <c:tx>
            <c:strRef>
              <c:f>集計!$F$39</c:f>
              <c:strCache>
                <c:ptCount val="1"/>
                <c:pt idx="0">
                  <c:v>全くそう思わない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(集計!$F$41,集計!$F$43,集計!$F$45,集計!$F$47,集計!$F$49,集計!$F$51,集計!$F$53,集計!$F$55,集計!$F$57,集計!$F$59,集計!$F$61,集計!$F$63)</c:f>
              <c:numCache>
                <c:formatCode>0.0%</c:formatCode>
                <c:ptCount val="12"/>
                <c:pt idx="0">
                  <c:v>0.33333333333333331</c:v>
                </c:pt>
                <c:pt idx="1">
                  <c:v>0.26666666666666666</c:v>
                </c:pt>
                <c:pt idx="2">
                  <c:v>0.2</c:v>
                </c:pt>
                <c:pt idx="3">
                  <c:v>0.26666666666666666</c:v>
                </c:pt>
                <c:pt idx="4">
                  <c:v>0</c:v>
                </c:pt>
                <c:pt idx="5">
                  <c:v>0.13333333333333333</c:v>
                </c:pt>
                <c:pt idx="6">
                  <c:v>0</c:v>
                </c:pt>
                <c:pt idx="7">
                  <c:v>0</c:v>
                </c:pt>
                <c:pt idx="8">
                  <c:v>0</c:v>
                </c:pt>
                <c:pt idx="9">
                  <c:v>6.6666666666666666E-2</c:v>
                </c:pt>
                <c:pt idx="10">
                  <c:v>0.13333333333333333</c:v>
                </c:pt>
                <c:pt idx="11">
                  <c:v>6.6666666666666666E-2</c:v>
                </c:pt>
              </c:numCache>
            </c:numRef>
          </c:val>
          <c:extLst>
            <c:ext xmlns:c16="http://schemas.microsoft.com/office/drawing/2014/chart" uri="{C3380CC4-5D6E-409C-BE32-E72D297353CC}">
              <c16:uniqueId val="{00000003-6AD9-46ED-A38D-C1E60A69BD5B}"/>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sz="1800" b="1" u="sng" dirty="0"/>
              <a:t>男性</a:t>
            </a:r>
          </a:p>
        </c:rich>
      </c:tx>
      <c:overlay val="0"/>
      <c:spPr>
        <a:noFill/>
        <a:ln>
          <a:noFill/>
        </a:ln>
        <a:effectLst/>
      </c:spPr>
      <c:txPr>
        <a:bodyPr rot="0" spcFirstLastPara="1" vertOverflow="ellipsis" vert="horz" wrap="square" anchor="ctr" anchorCtr="1"/>
        <a:lstStyle/>
        <a:p>
          <a:pPr>
            <a:defRPr sz="1800" b="0"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DBE8-43EB-BDB5-2C2159DE5E5D}"/>
            </c:ext>
          </c:extLst>
        </c:ser>
        <c:ser>
          <c:idx val="1"/>
          <c:order val="1"/>
          <c:tx>
            <c:strRef>
              <c:f>元データ!$C$2</c:f>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元データ!$C$3:$C$19</c:f>
              <c:numCache>
                <c:formatCode>0.0</c:formatCode>
                <c:ptCount val="17"/>
                <c:pt idx="0">
                  <c:v>38.105263157895003</c:v>
                </c:pt>
                <c:pt idx="1">
                  <c:v>19.368421052632002</c:v>
                </c:pt>
                <c:pt idx="2">
                  <c:v>46.736842105263001</c:v>
                </c:pt>
                <c:pt idx="3">
                  <c:v>37.263157894736999</c:v>
                </c:pt>
                <c:pt idx="4">
                  <c:v>15.368421052632</c:v>
                </c:pt>
                <c:pt idx="5">
                  <c:v>25.473684210525999</c:v>
                </c:pt>
                <c:pt idx="6">
                  <c:v>26.315789473683999</c:v>
                </c:pt>
                <c:pt idx="7">
                  <c:v>34.105263157895003</c:v>
                </c:pt>
                <c:pt idx="8">
                  <c:v>26.736842105263001</c:v>
                </c:pt>
                <c:pt idx="9">
                  <c:v>20.210526315789</c:v>
                </c:pt>
                <c:pt idx="10">
                  <c:v>41.052631578947</c:v>
                </c:pt>
                <c:pt idx="11">
                  <c:v>19.789473684211</c:v>
                </c:pt>
                <c:pt idx="12">
                  <c:v>25.473684210525999</c:v>
                </c:pt>
                <c:pt idx="13">
                  <c:v>22.526315789474001</c:v>
                </c:pt>
                <c:pt idx="14">
                  <c:v>18.526315789474001</c:v>
                </c:pt>
                <c:pt idx="15">
                  <c:v>27.368421052632002</c:v>
                </c:pt>
                <c:pt idx="16">
                  <c:v>15.368421052632</c:v>
                </c:pt>
              </c:numCache>
            </c:numRef>
          </c:val>
          <c:extLst>
            <c:ext xmlns:c16="http://schemas.microsoft.com/office/drawing/2014/chart" uri="{C3380CC4-5D6E-409C-BE32-E72D297353CC}">
              <c16:uniqueId val="{00000001-DBE8-43EB-BDB5-2C2159DE5E5D}"/>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885033710131121"/>
          <c:y val="0.17874999999999999"/>
          <c:w val="0.54489970989561998"/>
          <c:h val="0.79800000000000004"/>
        </c:manualLayout>
      </c:layout>
      <c:barChart>
        <c:barDir val="bar"/>
        <c:grouping val="clustered"/>
        <c:varyColors val="0"/>
        <c:ser>
          <c:idx val="0"/>
          <c:order val="0"/>
          <c:spPr>
            <a:solidFill>
              <a:srgbClr val="2044A2"/>
            </a:solidFill>
          </c:spPr>
          <c:invertIfNegative val="0"/>
          <c:cat>
            <c:strRef>
              <c:f>集計!$A$91:$A$101</c:f>
              <c:strCache>
                <c:ptCount val="11"/>
                <c:pt idx="0">
                  <c:v>府政だより</c:v>
                </c:pt>
                <c:pt idx="1">
                  <c:v>テレビ・ラジオ</c:v>
                </c:pt>
                <c:pt idx="2">
                  <c:v>新聞・雑誌</c:v>
                </c:pt>
                <c:pt idx="3">
                  <c:v>ポスター、チラシ</c:v>
                </c:pt>
                <c:pt idx="4">
                  <c:v>イベント・セミナー等</c:v>
                </c:pt>
                <c:pt idx="5">
                  <c:v>SNS（Twitter、Facebook、Instagram、LINE 等）</c:v>
                </c:pt>
                <c:pt idx="6">
                  <c:v>職場・学校で聞いた</c:v>
                </c:pt>
                <c:pt idx="7">
                  <c:v>家族・友人などから聞いた</c:v>
                </c:pt>
                <c:pt idx="8">
                  <c:v>ピンバッジ、缶バッジ</c:v>
                </c:pt>
                <c:pt idx="9">
                  <c:v>その他：</c:v>
                </c:pt>
                <c:pt idx="10">
                  <c:v>わからない／覚えていない</c:v>
                </c:pt>
              </c:strCache>
            </c:strRef>
          </c:cat>
          <c:val>
            <c:numRef>
              <c:f>集計!$C$91:$C$101</c:f>
              <c:numCache>
                <c:formatCode>0%</c:formatCode>
                <c:ptCount val="11"/>
                <c:pt idx="0">
                  <c:v>0</c:v>
                </c:pt>
                <c:pt idx="1">
                  <c:v>0.2</c:v>
                </c:pt>
                <c:pt idx="2">
                  <c:v>6.6666666666666666E-2</c:v>
                </c:pt>
                <c:pt idx="3">
                  <c:v>0</c:v>
                </c:pt>
                <c:pt idx="4">
                  <c:v>0</c:v>
                </c:pt>
                <c:pt idx="5">
                  <c:v>0</c:v>
                </c:pt>
                <c:pt idx="6">
                  <c:v>0.33333333333333331</c:v>
                </c:pt>
                <c:pt idx="7">
                  <c:v>0</c:v>
                </c:pt>
                <c:pt idx="8">
                  <c:v>0</c:v>
                </c:pt>
                <c:pt idx="9">
                  <c:v>6.6666666666666666E-2</c:v>
                </c:pt>
                <c:pt idx="10">
                  <c:v>6.6666666666666666E-2</c:v>
                </c:pt>
              </c:numCache>
            </c:numRef>
          </c:val>
          <c:extLst>
            <c:ext xmlns:c16="http://schemas.microsoft.com/office/drawing/2014/chart" uri="{C3380CC4-5D6E-409C-BE32-E72D297353CC}">
              <c16:uniqueId val="{00000000-D989-44F1-92A1-CD99DFE6B19B}"/>
            </c:ext>
          </c:extLst>
        </c:ser>
        <c:dLbls>
          <c:showLegendKey val="0"/>
          <c:showVal val="0"/>
          <c:showCatName val="0"/>
          <c:showSerName val="0"/>
          <c:showPercent val="0"/>
          <c:showBubbleSize val="0"/>
        </c:dLbls>
        <c:gapWidth val="40"/>
        <c:axId val="2111247080"/>
        <c:axId val="740827140"/>
      </c:barChart>
      <c:catAx>
        <c:axId val="2111247080"/>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740827140"/>
        <c:crosses val="autoZero"/>
        <c:auto val="0"/>
        <c:lblAlgn val="ctr"/>
        <c:lblOffset val="100"/>
        <c:tickLblSkip val="1"/>
        <c:noMultiLvlLbl val="0"/>
      </c:catAx>
      <c:valAx>
        <c:axId val="740827140"/>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2111247080"/>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893929115556991"/>
          <c:y val="0.35825000000000001"/>
          <c:w val="0.40481066714115727"/>
          <c:h val="0.5625"/>
        </c:manualLayout>
      </c:layout>
      <c:barChart>
        <c:barDir val="bar"/>
        <c:grouping val="clustered"/>
        <c:varyColors val="0"/>
        <c:ser>
          <c:idx val="0"/>
          <c:order val="0"/>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集計!$A$82:$A$85</c:f>
              <c:strCache>
                <c:ptCount val="4"/>
                <c:pt idx="0">
                  <c:v>持続可能な開発をめざす上で、経済、社会、環境の統合が重要であることを知っていた</c:v>
                </c:pt>
                <c:pt idx="1">
                  <c:v>17のゴール、169のターゲットから構成されることを知っていた</c:v>
                </c:pt>
                <c:pt idx="2">
                  <c:v>2030年までに達成すべきゴールであるということを知っていた</c:v>
                </c:pt>
                <c:pt idx="3">
                  <c:v>上記以外のことでSDGsに関することを知っていた：</c:v>
                </c:pt>
              </c:strCache>
            </c:strRef>
          </c:cat>
          <c:val>
            <c:numRef>
              <c:f>集計!$C$82:$C$85</c:f>
              <c:numCache>
                <c:formatCode>0.0%</c:formatCode>
                <c:ptCount val="4"/>
                <c:pt idx="0">
                  <c:v>0.26666666666666666</c:v>
                </c:pt>
                <c:pt idx="1">
                  <c:v>0.2</c:v>
                </c:pt>
                <c:pt idx="2">
                  <c:v>0.13333333333333333</c:v>
                </c:pt>
                <c:pt idx="3">
                  <c:v>0</c:v>
                </c:pt>
              </c:numCache>
            </c:numRef>
          </c:val>
          <c:extLst>
            <c:ext xmlns:c16="http://schemas.microsoft.com/office/drawing/2014/chart" uri="{C3380CC4-5D6E-409C-BE32-E72D297353CC}">
              <c16:uniqueId val="{00000000-485D-4C57-B6C9-19E99EF6C0E7}"/>
            </c:ext>
          </c:extLst>
        </c:ser>
        <c:dLbls>
          <c:dLblPos val="outEnd"/>
          <c:showLegendKey val="0"/>
          <c:showVal val="1"/>
          <c:showCatName val="0"/>
          <c:showSerName val="0"/>
          <c:showPercent val="0"/>
          <c:showBubbleSize val="0"/>
        </c:dLbls>
        <c:gapWidth val="40"/>
        <c:axId val="651235118"/>
        <c:axId val="279781579"/>
      </c:barChart>
      <c:catAx>
        <c:axId val="651235118"/>
        <c:scaling>
          <c:orientation val="maxMin"/>
        </c:scaling>
        <c:delete val="0"/>
        <c:axPos val="l"/>
        <c:numFmt formatCode="General" sourceLinked="1"/>
        <c:majorTickMark val="in"/>
        <c:minorTickMark val="none"/>
        <c:tickLblPos val="nextTo"/>
        <c:spPr>
          <a:ln>
            <a:noFill/>
          </a:ln>
        </c:spPr>
        <c:txPr>
          <a:bodyPr rot="0" vert="horz"/>
          <a:lstStyle/>
          <a:p>
            <a:pPr>
              <a:defRPr sz="1000"/>
            </a:pPr>
            <a:endParaRPr lang="ja-JP"/>
          </a:p>
        </c:txPr>
        <c:crossAx val="279781579"/>
        <c:crosses val="autoZero"/>
        <c:auto val="0"/>
        <c:lblAlgn val="ctr"/>
        <c:lblOffset val="100"/>
        <c:tickLblSkip val="1"/>
        <c:noMultiLvlLbl val="0"/>
      </c:catAx>
      <c:valAx>
        <c:axId val="279781579"/>
        <c:scaling>
          <c:orientation val="minMax"/>
          <c:max val="0.30000000000000004"/>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651235118"/>
        <c:crosses val="autoZero"/>
        <c:crossBetween val="between"/>
        <c:majorUnit val="0.1"/>
      </c:valAx>
      <c:spPr>
        <a:noFill/>
        <a:ln w="12700">
          <a:noFill/>
        </a:ln>
      </c:spPr>
    </c:plotArea>
    <c:plotVisOnly val="0"/>
    <c:dispBlanksAs val="gap"/>
    <c:showDLblsOverMax val="0"/>
  </c:chart>
  <c:spPr>
    <a:solidFill>
      <a:srgbClr val="FFFFFF"/>
    </a:solidFill>
    <a:ln>
      <a:noFill/>
    </a:ln>
  </c:spPr>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9741677489377E-2"/>
          <c:y val="0.28338243750618003"/>
          <c:w val="0.56925893630977631"/>
          <c:h val="0.70411735849310186"/>
        </c:manualLayout>
      </c:layout>
      <c:barChart>
        <c:barDir val="bar"/>
        <c:grouping val="percentStacked"/>
        <c:varyColors val="0"/>
        <c:ser>
          <c:idx val="0"/>
          <c:order val="0"/>
          <c:tx>
            <c:strRef>
              <c:f>集計!$A$71</c:f>
              <c:strCache>
                <c:ptCount val="1"/>
                <c:pt idx="0">
                  <c:v>SDGsを知っていた</c:v>
                </c:pt>
              </c:strCache>
            </c:strRef>
          </c:tx>
          <c:spPr>
            <a:solidFill>
              <a:schemeClr val="accent1">
                <a:lumMod val="5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集計!$C$71</c:f>
              <c:numCache>
                <c:formatCode>0.0%</c:formatCode>
                <c:ptCount val="1"/>
                <c:pt idx="0">
                  <c:v>0.33333333333333331</c:v>
                </c:pt>
              </c:numCache>
            </c:numRef>
          </c:val>
          <c:extLst>
            <c:ext xmlns:c16="http://schemas.microsoft.com/office/drawing/2014/chart" uri="{C3380CC4-5D6E-409C-BE32-E72D297353CC}">
              <c16:uniqueId val="{00000000-1782-4892-988F-945360A13FBD}"/>
            </c:ext>
          </c:extLst>
        </c:ser>
        <c:ser>
          <c:idx val="1"/>
          <c:order val="1"/>
          <c:tx>
            <c:strRef>
              <c:f>集計!$A$72</c:f>
              <c:strCache>
                <c:ptCount val="1"/>
                <c:pt idx="0">
                  <c:v>SDGsという言葉は聞いたことがあった、又はロゴを見たことがあった</c:v>
                </c:pt>
              </c:strCache>
            </c:strRef>
          </c:tx>
          <c:spPr>
            <a:solidFill>
              <a:schemeClr val="accent5">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集計!$C$72</c:f>
              <c:numCache>
                <c:formatCode>0.0%</c:formatCode>
                <c:ptCount val="1"/>
                <c:pt idx="0">
                  <c:v>0.46666666666666667</c:v>
                </c:pt>
              </c:numCache>
            </c:numRef>
          </c:val>
          <c:extLst>
            <c:ext xmlns:c16="http://schemas.microsoft.com/office/drawing/2014/chart" uri="{C3380CC4-5D6E-409C-BE32-E72D297353CC}">
              <c16:uniqueId val="{00000001-1782-4892-988F-945360A13FBD}"/>
            </c:ext>
          </c:extLst>
        </c:ser>
        <c:ser>
          <c:idx val="2"/>
          <c:order val="2"/>
          <c:tx>
            <c:strRef>
              <c:f>集計!$A$73</c:f>
              <c:strCache>
                <c:ptCount val="1"/>
                <c:pt idx="0">
                  <c:v>SDGsを知らなかった（今回の調査で初めて知った）</c:v>
                </c:pt>
              </c:strCache>
            </c:strRef>
          </c:tx>
          <c:spPr>
            <a:solidFill>
              <a:schemeClr val="accent5">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集計!$C$73</c:f>
              <c:numCache>
                <c:formatCode>0.0%</c:formatCode>
                <c:ptCount val="1"/>
                <c:pt idx="0">
                  <c:v>0.2</c:v>
                </c:pt>
              </c:numCache>
            </c:numRef>
          </c:val>
          <c:extLst>
            <c:ext xmlns:c16="http://schemas.microsoft.com/office/drawing/2014/chart" uri="{C3380CC4-5D6E-409C-BE32-E72D297353CC}">
              <c16:uniqueId val="{00000002-1782-4892-988F-945360A13FBD}"/>
            </c:ext>
          </c:extLst>
        </c:ser>
        <c:dLbls>
          <c:showLegendKey val="0"/>
          <c:showVal val="0"/>
          <c:showCatName val="0"/>
          <c:showSerName val="0"/>
          <c:showPercent val="0"/>
          <c:showBubbleSize val="0"/>
        </c:dLbls>
        <c:gapWidth val="50"/>
        <c:overlap val="100"/>
        <c:axId val="275754769"/>
        <c:axId val="1895054149"/>
      </c:barChart>
      <c:catAx>
        <c:axId val="275754769"/>
        <c:scaling>
          <c:orientation val="maxMin"/>
        </c:scaling>
        <c:delete val="1"/>
        <c:axPos val="l"/>
        <c:majorTickMark val="in"/>
        <c:minorTickMark val="none"/>
        <c:tickLblPos val="nextTo"/>
        <c:crossAx val="1895054149"/>
        <c:crosses val="autoZero"/>
        <c:auto val="0"/>
        <c:lblAlgn val="ctr"/>
        <c:lblOffset val="100"/>
        <c:noMultiLvlLbl val="0"/>
      </c:catAx>
      <c:valAx>
        <c:axId val="1895054149"/>
        <c:scaling>
          <c:orientation val="minMax"/>
          <c:max val="1"/>
          <c:min val="0"/>
        </c:scaling>
        <c:delete val="0"/>
        <c:axPos val="t"/>
        <c:numFmt formatCode="0%" sourceLinked="1"/>
        <c:majorTickMark val="in"/>
        <c:minorTickMark val="none"/>
        <c:tickLblPos val="nextTo"/>
        <c:txPr>
          <a:bodyPr rot="0" vert="horz"/>
          <a:lstStyle/>
          <a:p>
            <a:pPr>
              <a:defRPr/>
            </a:pPr>
            <a:endParaRPr lang="ja-JP"/>
          </a:p>
        </c:txPr>
        <c:crossAx val="275754769"/>
        <c:crosses val="autoZero"/>
        <c:crossBetween val="between"/>
      </c:valAx>
      <c:spPr>
        <a:noFill/>
        <a:ln w="12700">
          <a:noFill/>
        </a:ln>
      </c:spPr>
    </c:plotArea>
    <c:legend>
      <c:legendPos val="r"/>
      <c:legendEntry>
        <c:idx val="1"/>
        <c:txPr>
          <a:bodyPr rot="0" vert="horz"/>
          <a:lstStyle/>
          <a:p>
            <a:pPr>
              <a:defRPr sz="1050"/>
            </a:pPr>
            <a:endParaRPr lang="ja-JP"/>
          </a:p>
        </c:txPr>
      </c:legendEntry>
      <c:layout>
        <c:manualLayout>
          <c:xMode val="edge"/>
          <c:yMode val="edge"/>
          <c:x val="0.60139682773845304"/>
          <c:y val="0.32918515873175874"/>
          <c:w val="0.38254428969212578"/>
          <c:h val="0.52516216857083353"/>
        </c:manualLayout>
      </c:layout>
      <c:overlay val="0"/>
      <c:spPr>
        <a:ln>
          <a:noFill/>
        </a:ln>
      </c:spPr>
      <c:txPr>
        <a:bodyPr rot="0" vert="horz"/>
        <a:lstStyle/>
        <a:p>
          <a:pPr>
            <a:defRPr/>
          </a:pPr>
          <a:endParaRPr lang="ja-JP"/>
        </a:p>
      </c:txPr>
    </c:legend>
    <c:plotVisOnly val="0"/>
    <c:dispBlanksAs val="gap"/>
    <c:showDLblsOverMax val="0"/>
  </c:chart>
  <c:txPr>
    <a:bodyPr rot="0" vert="horz"/>
    <a:lstStyle/>
    <a:p>
      <a:pPr>
        <a:defRPr lang="en-US" sz="11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集計!$B$107:$B$123</c:f>
              <c:strCache>
                <c:ptCount val="17"/>
                <c:pt idx="0">
                  <c:v>ゴール1</c:v>
                </c:pt>
                <c:pt idx="1">
                  <c:v>ゴール２</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集計!$D$107:$D$123</c:f>
              <c:numCache>
                <c:formatCode>0%</c:formatCode>
                <c:ptCount val="17"/>
                <c:pt idx="0">
                  <c:v>0.33333333333333331</c:v>
                </c:pt>
                <c:pt idx="1">
                  <c:v>0.26666666666666666</c:v>
                </c:pt>
                <c:pt idx="2">
                  <c:v>0.6</c:v>
                </c:pt>
                <c:pt idx="3">
                  <c:v>0.46666666666666667</c:v>
                </c:pt>
                <c:pt idx="4">
                  <c:v>0.2</c:v>
                </c:pt>
                <c:pt idx="5">
                  <c:v>0.26666666666666666</c:v>
                </c:pt>
                <c:pt idx="6">
                  <c:v>0.13333333333333333</c:v>
                </c:pt>
                <c:pt idx="7">
                  <c:v>0.4</c:v>
                </c:pt>
                <c:pt idx="8">
                  <c:v>6.6666666666666666E-2</c:v>
                </c:pt>
                <c:pt idx="9">
                  <c:v>0.6</c:v>
                </c:pt>
                <c:pt idx="10">
                  <c:v>0.33333333333333331</c:v>
                </c:pt>
                <c:pt idx="11">
                  <c:v>0.33333333333333331</c:v>
                </c:pt>
                <c:pt idx="12">
                  <c:v>0.33333333333333331</c:v>
                </c:pt>
                <c:pt idx="13">
                  <c:v>0.26666666666666666</c:v>
                </c:pt>
                <c:pt idx="14">
                  <c:v>0.26666666666666666</c:v>
                </c:pt>
                <c:pt idx="15">
                  <c:v>0.4</c:v>
                </c:pt>
                <c:pt idx="16">
                  <c:v>6.6666666666666666E-2</c:v>
                </c:pt>
              </c:numCache>
            </c:numRef>
          </c:val>
          <c:extLst>
            <c:ext xmlns:c16="http://schemas.microsoft.com/office/drawing/2014/chart" uri="{C3380CC4-5D6E-409C-BE32-E72D297353CC}">
              <c16:uniqueId val="{00000000-0C0B-4BEF-B51D-A4CBFEAE9B37}"/>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tx>
            <c:strRef>
              <c:f>集計!$C$129</c:f>
              <c:strCache>
                <c:ptCount val="1"/>
                <c:pt idx="0">
                  <c:v>93.3%</c:v>
                </c:pt>
              </c:strCache>
            </c:strRef>
          </c:tx>
          <c:spPr>
            <a:solidFill>
              <a:srgbClr val="2044A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集計!$A$129:$A$137</c:f>
              <c:strCache>
                <c:ptCount val="9"/>
                <c:pt idx="0">
                  <c:v>政府・行政</c:v>
                </c:pt>
                <c:pt idx="1">
                  <c:v>個人（府民または市民）</c:v>
                </c:pt>
                <c:pt idx="2">
                  <c:v>企業</c:v>
                </c:pt>
                <c:pt idx="3">
                  <c:v>NPO／NGO</c:v>
                </c:pt>
                <c:pt idx="4">
                  <c:v>株主・機関投資家</c:v>
                </c:pt>
                <c:pt idx="5">
                  <c:v>教育機関</c:v>
                </c:pt>
                <c:pt idx="6">
                  <c:v>医療機関</c:v>
                </c:pt>
                <c:pt idx="7">
                  <c:v>その他：</c:v>
                </c:pt>
                <c:pt idx="8">
                  <c:v>いずれでもない</c:v>
                </c:pt>
              </c:strCache>
            </c:strRef>
          </c:cat>
          <c:val>
            <c:numRef>
              <c:f>集計!$C$129:$C$137</c:f>
              <c:numCache>
                <c:formatCode>0.0%</c:formatCode>
                <c:ptCount val="9"/>
                <c:pt idx="0">
                  <c:v>0.93333333333333335</c:v>
                </c:pt>
                <c:pt idx="1">
                  <c:v>0.8666666666666667</c:v>
                </c:pt>
                <c:pt idx="2">
                  <c:v>0.66666666666666663</c:v>
                </c:pt>
                <c:pt idx="3">
                  <c:v>0.4</c:v>
                </c:pt>
                <c:pt idx="4">
                  <c:v>6.6666666666666666E-2</c:v>
                </c:pt>
                <c:pt idx="5">
                  <c:v>0.26666666666666666</c:v>
                </c:pt>
                <c:pt idx="6">
                  <c:v>0.26666666666666666</c:v>
                </c:pt>
                <c:pt idx="7">
                  <c:v>0</c:v>
                </c:pt>
                <c:pt idx="8">
                  <c:v>0</c:v>
                </c:pt>
              </c:numCache>
            </c:numRef>
          </c:val>
          <c:extLst>
            <c:ext xmlns:c16="http://schemas.microsoft.com/office/drawing/2014/chart" uri="{C3380CC4-5D6E-409C-BE32-E72D297353CC}">
              <c16:uniqueId val="{00000000-63BB-4C9B-96C9-BD5EE74A047B}"/>
            </c:ext>
          </c:extLst>
        </c:ser>
        <c:dLbls>
          <c:dLblPos val="outEnd"/>
          <c:showLegendKey val="0"/>
          <c:showVal val="1"/>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
          <c:min val="0"/>
        </c:scaling>
        <c:delete val="0"/>
        <c:axPos val="t"/>
        <c:numFmt formatCode="0%"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0.1"/>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95638900029956"/>
          <c:y val="9.4001236858379716E-2"/>
          <c:w val="0.65504357474087493"/>
          <c:h val="0.90599876314162031"/>
        </c:manualLayout>
      </c:layout>
      <c:barChart>
        <c:barDir val="bar"/>
        <c:grouping val="percentStacked"/>
        <c:varyColors val="0"/>
        <c:ser>
          <c:idx val="0"/>
          <c:order val="0"/>
          <c:tx>
            <c:strRef>
              <c:f>集計!$C$177</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C$179,集計!$C$181,集計!$C$183,集計!$C$185,集計!$C$187,集計!$C$189,集計!$C$191,集計!$C$193,集計!$C$195,集計!$C$197,集計!$C$199,集計!$C$201,集計!$C$203,集計!$C$205,集計!$C$207,集計!$C$209,集計!$C$211,集計!$C$213,集計!$C$215,集計!$C$217,集計!$C$219,集計!$C$221,集計!$C$223,集計!$C$225,集計!$C$227)</c:f>
              <c:numCache>
                <c:formatCode>0.0%</c:formatCode>
                <c:ptCount val="25"/>
                <c:pt idx="0">
                  <c:v>0.2</c:v>
                </c:pt>
                <c:pt idx="1">
                  <c:v>0</c:v>
                </c:pt>
                <c:pt idx="2">
                  <c:v>0.13333333333333333</c:v>
                </c:pt>
                <c:pt idx="3">
                  <c:v>0</c:v>
                </c:pt>
                <c:pt idx="4">
                  <c:v>6.6666666666666666E-2</c:v>
                </c:pt>
                <c:pt idx="5">
                  <c:v>0.13333333333333333</c:v>
                </c:pt>
                <c:pt idx="6">
                  <c:v>0.2</c:v>
                </c:pt>
                <c:pt idx="7">
                  <c:v>6.6666666666666666E-2</c:v>
                </c:pt>
                <c:pt idx="8">
                  <c:v>6.6666666666666666E-2</c:v>
                </c:pt>
                <c:pt idx="9">
                  <c:v>6.6666666666666666E-2</c:v>
                </c:pt>
                <c:pt idx="10">
                  <c:v>6.6666666666666666E-2</c:v>
                </c:pt>
                <c:pt idx="11">
                  <c:v>0.13333333333333333</c:v>
                </c:pt>
                <c:pt idx="12">
                  <c:v>0.33333333333333331</c:v>
                </c:pt>
                <c:pt idx="13">
                  <c:v>0.26666666666666666</c:v>
                </c:pt>
                <c:pt idx="14">
                  <c:v>0.13333333333333333</c:v>
                </c:pt>
                <c:pt idx="15">
                  <c:v>0.13333333333333333</c:v>
                </c:pt>
                <c:pt idx="16">
                  <c:v>0.13333333333333333</c:v>
                </c:pt>
                <c:pt idx="17">
                  <c:v>0.53333333333333333</c:v>
                </c:pt>
                <c:pt idx="18">
                  <c:v>0.26666666666666666</c:v>
                </c:pt>
                <c:pt idx="19">
                  <c:v>0</c:v>
                </c:pt>
                <c:pt idx="20">
                  <c:v>0.8666666666666667</c:v>
                </c:pt>
                <c:pt idx="21">
                  <c:v>0.13333333333333333</c:v>
                </c:pt>
                <c:pt idx="22">
                  <c:v>6.6666666666666666E-2</c:v>
                </c:pt>
                <c:pt idx="23">
                  <c:v>0</c:v>
                </c:pt>
                <c:pt idx="24">
                  <c:v>0.4</c:v>
                </c:pt>
              </c:numCache>
            </c:numRef>
          </c:val>
          <c:extLst>
            <c:ext xmlns:c16="http://schemas.microsoft.com/office/drawing/2014/chart" uri="{C3380CC4-5D6E-409C-BE32-E72D297353CC}">
              <c16:uniqueId val="{00000000-2AE8-44A4-815B-1ABB2F99E1CD}"/>
            </c:ext>
          </c:extLst>
        </c:ser>
        <c:ser>
          <c:idx val="1"/>
          <c:order val="1"/>
          <c:tx>
            <c:strRef>
              <c:f>集計!$D$177</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D$179,集計!$D$181,集計!$D$183,集計!$D$185,集計!$D$187,集計!$D$189,集計!$D$191,集計!$D$193,集計!$D$195,集計!$D$197,集計!$D$199,集計!$D$201,集計!$D$203,集計!$D$205,集計!$D$207,集計!$D$209,集計!$D$211,集計!$D$213,集計!$D$215,集計!$D$217,集計!$D$219,集計!$D$221,集計!$D$223,集計!$D$225,集計!$D$227)</c:f>
              <c:numCache>
                <c:formatCode>0.0%</c:formatCode>
                <c:ptCount val="25"/>
                <c:pt idx="0">
                  <c:v>0.33333333333333331</c:v>
                </c:pt>
                <c:pt idx="1">
                  <c:v>0</c:v>
                </c:pt>
                <c:pt idx="2">
                  <c:v>6.6666666666666666E-2</c:v>
                </c:pt>
                <c:pt idx="3">
                  <c:v>6.6666666666666666E-2</c:v>
                </c:pt>
                <c:pt idx="4">
                  <c:v>6.6666666666666666E-2</c:v>
                </c:pt>
                <c:pt idx="5">
                  <c:v>0.13333333333333333</c:v>
                </c:pt>
                <c:pt idx="6">
                  <c:v>0.13333333333333333</c:v>
                </c:pt>
                <c:pt idx="7">
                  <c:v>0.2</c:v>
                </c:pt>
                <c:pt idx="8">
                  <c:v>0.13333333333333333</c:v>
                </c:pt>
                <c:pt idx="9">
                  <c:v>0.26666666666666666</c:v>
                </c:pt>
                <c:pt idx="10">
                  <c:v>0.2</c:v>
                </c:pt>
                <c:pt idx="11">
                  <c:v>0.46666666666666667</c:v>
                </c:pt>
                <c:pt idx="12">
                  <c:v>0.4</c:v>
                </c:pt>
                <c:pt idx="13">
                  <c:v>0.53333333333333333</c:v>
                </c:pt>
                <c:pt idx="14">
                  <c:v>0.2</c:v>
                </c:pt>
                <c:pt idx="15">
                  <c:v>0</c:v>
                </c:pt>
                <c:pt idx="16">
                  <c:v>6.6666666666666666E-2</c:v>
                </c:pt>
                <c:pt idx="17">
                  <c:v>0.4</c:v>
                </c:pt>
                <c:pt idx="18">
                  <c:v>0.2</c:v>
                </c:pt>
                <c:pt idx="19">
                  <c:v>0.2</c:v>
                </c:pt>
                <c:pt idx="20">
                  <c:v>6.6666666666666666E-2</c:v>
                </c:pt>
                <c:pt idx="21">
                  <c:v>0.13333333333333333</c:v>
                </c:pt>
                <c:pt idx="22">
                  <c:v>0.2</c:v>
                </c:pt>
                <c:pt idx="23">
                  <c:v>0.2</c:v>
                </c:pt>
                <c:pt idx="24">
                  <c:v>0.46666666666666667</c:v>
                </c:pt>
              </c:numCache>
            </c:numRef>
          </c:val>
          <c:extLst>
            <c:ext xmlns:c16="http://schemas.microsoft.com/office/drawing/2014/chart" uri="{C3380CC4-5D6E-409C-BE32-E72D297353CC}">
              <c16:uniqueId val="{00000001-2AE8-44A4-815B-1ABB2F99E1CD}"/>
            </c:ext>
          </c:extLst>
        </c:ser>
        <c:ser>
          <c:idx val="2"/>
          <c:order val="2"/>
          <c:tx>
            <c:strRef>
              <c:f>集計!$E$177</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E$179,集計!$E$181,集計!$E$183,集計!$E$185,集計!$E$187,集計!$E$189,集計!$E$191,集計!$E$193,集計!$E$195,集計!$E$197,集計!$E$199,集計!$E$201,集計!$E$203,集計!$E$205,集計!$E$207,集計!$E$209,集計!$E$211,集計!$E$213,集計!$E$215,集計!$E$217,集計!$E$219,集計!$E$221,集計!$E$223,集計!$E$225,集計!$E$227)</c:f>
              <c:numCache>
                <c:formatCode>0.0%</c:formatCode>
                <c:ptCount val="25"/>
                <c:pt idx="0">
                  <c:v>0.33333333333333331</c:v>
                </c:pt>
                <c:pt idx="1">
                  <c:v>0.2</c:v>
                </c:pt>
                <c:pt idx="2">
                  <c:v>0.26666666666666666</c:v>
                </c:pt>
                <c:pt idx="3">
                  <c:v>0.2</c:v>
                </c:pt>
                <c:pt idx="4">
                  <c:v>0.4</c:v>
                </c:pt>
                <c:pt idx="5">
                  <c:v>0.33333333333333331</c:v>
                </c:pt>
                <c:pt idx="6">
                  <c:v>0</c:v>
                </c:pt>
                <c:pt idx="7">
                  <c:v>0</c:v>
                </c:pt>
                <c:pt idx="8">
                  <c:v>0.4</c:v>
                </c:pt>
                <c:pt idx="9">
                  <c:v>0.33333333333333331</c:v>
                </c:pt>
                <c:pt idx="10">
                  <c:v>0.13333333333333333</c:v>
                </c:pt>
                <c:pt idx="11">
                  <c:v>0.26666666666666666</c:v>
                </c:pt>
                <c:pt idx="12">
                  <c:v>0.2</c:v>
                </c:pt>
                <c:pt idx="13">
                  <c:v>0.2</c:v>
                </c:pt>
                <c:pt idx="14">
                  <c:v>0.33333333333333331</c:v>
                </c:pt>
                <c:pt idx="15">
                  <c:v>0.13333333333333333</c:v>
                </c:pt>
                <c:pt idx="16">
                  <c:v>0.33333333333333331</c:v>
                </c:pt>
                <c:pt idx="17">
                  <c:v>0</c:v>
                </c:pt>
                <c:pt idx="18">
                  <c:v>0.2</c:v>
                </c:pt>
                <c:pt idx="19">
                  <c:v>0.4</c:v>
                </c:pt>
                <c:pt idx="20">
                  <c:v>6.6666666666666666E-2</c:v>
                </c:pt>
                <c:pt idx="21">
                  <c:v>0.4</c:v>
                </c:pt>
                <c:pt idx="22">
                  <c:v>0.2</c:v>
                </c:pt>
                <c:pt idx="23">
                  <c:v>0.2</c:v>
                </c:pt>
                <c:pt idx="24">
                  <c:v>0.13333333333333333</c:v>
                </c:pt>
              </c:numCache>
            </c:numRef>
          </c:val>
          <c:extLst>
            <c:ext xmlns:c16="http://schemas.microsoft.com/office/drawing/2014/chart" uri="{C3380CC4-5D6E-409C-BE32-E72D297353CC}">
              <c16:uniqueId val="{00000002-2AE8-44A4-815B-1ABB2F99E1CD}"/>
            </c:ext>
          </c:extLst>
        </c:ser>
        <c:ser>
          <c:idx val="3"/>
          <c:order val="3"/>
          <c:tx>
            <c:strRef>
              <c:f>集計!$F$177</c:f>
              <c:strCache>
                <c:ptCount val="1"/>
                <c:pt idx="0">
                  <c:v>実践したことが無い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集計!$A$178,集計!$A$180,集計!$A$182,集計!$A$184,集計!$A$186,集計!$A$188,集計!$A$190,集計!$A$192,集計!$A$194,集計!$A$196,集計!$A$198,集計!$A$200,集計!$A$202,集計!$A$204,集計!$A$206,集計!$A$208,集計!$A$210,集計!$A$212,集計!$A$214,集計!$A$216,集計!$A$218,集計!$A$220,集計!$A$222,集計!$A$224,集計!$A$226)</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集計!$F$179,集計!$F$181,集計!$F$183,集計!$F$185,集計!$F$187,集計!$F$189,集計!$F$191,集計!$F$193,集計!$F$195,集計!$F$197,集計!$F$199,集計!$F$201,集計!$F$203,集計!$F$205,集計!$F$207,集計!$F$209,集計!$F$211,集計!$F$213,集計!$F$215,集計!$F$217,集計!$F$219,集計!$F$221,集計!$F$223,集計!$F$225,集計!$F$227)</c:f>
              <c:numCache>
                <c:formatCode>0.0%</c:formatCode>
                <c:ptCount val="25"/>
                <c:pt idx="0">
                  <c:v>0.13333333333333333</c:v>
                </c:pt>
                <c:pt idx="1">
                  <c:v>0.8</c:v>
                </c:pt>
                <c:pt idx="2">
                  <c:v>0.53333333333333333</c:v>
                </c:pt>
                <c:pt idx="3">
                  <c:v>0.73333333333333328</c:v>
                </c:pt>
                <c:pt idx="4">
                  <c:v>0.46666666666666667</c:v>
                </c:pt>
                <c:pt idx="5">
                  <c:v>0.4</c:v>
                </c:pt>
                <c:pt idx="6">
                  <c:v>0.66666666666666663</c:v>
                </c:pt>
                <c:pt idx="7">
                  <c:v>0.73333333333333328</c:v>
                </c:pt>
                <c:pt idx="8">
                  <c:v>0.4</c:v>
                </c:pt>
                <c:pt idx="9">
                  <c:v>0.33333333333333331</c:v>
                </c:pt>
                <c:pt idx="10">
                  <c:v>0.6</c:v>
                </c:pt>
                <c:pt idx="11">
                  <c:v>0.13333333333333333</c:v>
                </c:pt>
                <c:pt idx="12">
                  <c:v>6.6666666666666666E-2</c:v>
                </c:pt>
                <c:pt idx="13">
                  <c:v>0</c:v>
                </c:pt>
                <c:pt idx="14">
                  <c:v>0.33333333333333331</c:v>
                </c:pt>
                <c:pt idx="15">
                  <c:v>0.73333333333333328</c:v>
                </c:pt>
                <c:pt idx="16">
                  <c:v>0.46666666666666667</c:v>
                </c:pt>
                <c:pt idx="17">
                  <c:v>6.6666666666666666E-2</c:v>
                </c:pt>
                <c:pt idx="18">
                  <c:v>0.33333333333333331</c:v>
                </c:pt>
                <c:pt idx="19">
                  <c:v>0.4</c:v>
                </c:pt>
                <c:pt idx="20">
                  <c:v>0</c:v>
                </c:pt>
                <c:pt idx="21">
                  <c:v>0.33333333333333331</c:v>
                </c:pt>
                <c:pt idx="22">
                  <c:v>0.53333333333333333</c:v>
                </c:pt>
                <c:pt idx="23">
                  <c:v>0.6</c:v>
                </c:pt>
                <c:pt idx="24">
                  <c:v>0</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ゴールグラフ!$B$15</c:f>
              <c:strCache>
                <c:ptCount val="1"/>
                <c:pt idx="0">
                  <c:v>企業等に属する府内居住者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extLst>
          <c:ext xmlns:c15="http://schemas.microsoft.com/office/drawing/2012/chart" uri="{02D57815-91ED-43cb-92C2-25804820EDAC}">
            <c15:filteredBarSeries>
              <c15:ser>
                <c:idx val="0"/>
                <c:order val="0"/>
                <c:tx>
                  <c:strRef>
                    <c:extLst>
                      <c:ext uri="{02D57815-91ED-43cb-92C2-25804820EDAC}">
                        <c15:formulaRef>
                          <c15:sqref>ゴールグラフ!$B$14</c15:sqref>
                        </c15:formulaRef>
                      </c:ext>
                    </c:extLst>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extLst>
                      <c:ext uri="{02D57815-91ED-43cb-92C2-25804820EDAC}">
                        <c15:formulaRef>
                          <c15:sqref>ゴールグラフ!$C$13:$S$13</c15:sqref>
                        </c15:formulaRef>
                      </c:ext>
                    </c:extLst>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extLst>
                      <c:ext uri="{02D57815-91ED-43cb-92C2-25804820EDAC}">
                        <c15:formulaRef>
                          <c15:sqref>ゴールグラフ!$C$14:$S$14</c15:sqref>
                        </c15:formulaRef>
                      </c:ext>
                    </c:extLst>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15:ser>
            </c15:filteredBarSeries>
          </c:ext>
        </c:extLst>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企業等に属する府外居住者</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ゴールグラフ!$B$17</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ゴールグラフ!$C$17:$S$17</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E2A7-4942-B301-0EF48BA68AB5}"/>
            </c:ext>
          </c:extLst>
        </c:ser>
        <c:ser>
          <c:idx val="1"/>
          <c:order val="1"/>
          <c:tx>
            <c:strRef>
              <c:f>ゴールグラフ!$B$18</c:f>
              <c:strCache>
                <c:ptCount val="1"/>
                <c:pt idx="0">
                  <c:v>企業等に属する府外居住者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ゴールグラフ!$C$16:$S$16</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ゴールグラフ!$C$18:$S$18</c:f>
              <c:numCache>
                <c:formatCode>0.0</c:formatCode>
                <c:ptCount val="17"/>
                <c:pt idx="0">
                  <c:v>38.805970149253731</c:v>
                </c:pt>
                <c:pt idx="1">
                  <c:v>17.910447761194028</c:v>
                </c:pt>
                <c:pt idx="2">
                  <c:v>47.761194029850742</c:v>
                </c:pt>
                <c:pt idx="3">
                  <c:v>47.761194029850742</c:v>
                </c:pt>
                <c:pt idx="4">
                  <c:v>31.343283582089555</c:v>
                </c:pt>
                <c:pt idx="5">
                  <c:v>16.417910447761194</c:v>
                </c:pt>
                <c:pt idx="6">
                  <c:v>41.791044776119399</c:v>
                </c:pt>
                <c:pt idx="7">
                  <c:v>43.283582089552233</c:v>
                </c:pt>
                <c:pt idx="8">
                  <c:v>41.791044776119399</c:v>
                </c:pt>
                <c:pt idx="9">
                  <c:v>23.880597014925371</c:v>
                </c:pt>
                <c:pt idx="10">
                  <c:v>43.283582089552233</c:v>
                </c:pt>
                <c:pt idx="11">
                  <c:v>32.835820895522389</c:v>
                </c:pt>
                <c:pt idx="12">
                  <c:v>46.268656716417908</c:v>
                </c:pt>
                <c:pt idx="13">
                  <c:v>40.298507462686565</c:v>
                </c:pt>
                <c:pt idx="14">
                  <c:v>25.373134328358208</c:v>
                </c:pt>
                <c:pt idx="15">
                  <c:v>29.850746268656714</c:v>
                </c:pt>
                <c:pt idx="16">
                  <c:v>34.328358208955223</c:v>
                </c:pt>
              </c:numCache>
            </c:numRef>
          </c:val>
          <c:extLst>
            <c:ext xmlns:c16="http://schemas.microsoft.com/office/drawing/2014/chart" uri="{C3380CC4-5D6E-409C-BE32-E72D297353CC}">
              <c16:uniqueId val="{00000001-E2A7-4942-B301-0EF48BA68AB5}"/>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smtClean="0"/>
              <a:t>企業等に属する人</a:t>
            </a:r>
            <a:endParaRPr lang="ja-JP" altLang="en-US" dirty="0"/>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ゴールグラフ!$B$9</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ゴールグラフ!$C$9:$S$9</c:f>
              <c:numCache>
                <c:formatCode>0.0</c:formatCode>
                <c:ptCount val="17"/>
                <c:pt idx="0">
                  <c:v>44.978165938864628</c:v>
                </c:pt>
                <c:pt idx="1">
                  <c:v>25.76419213973799</c:v>
                </c:pt>
                <c:pt idx="2">
                  <c:v>59.388646288209614</c:v>
                </c:pt>
                <c:pt idx="3">
                  <c:v>53.711790393013104</c:v>
                </c:pt>
                <c:pt idx="4">
                  <c:v>34.497816593886469</c:v>
                </c:pt>
                <c:pt idx="5">
                  <c:v>23.144104803493452</c:v>
                </c:pt>
                <c:pt idx="6">
                  <c:v>40.611353711790393</c:v>
                </c:pt>
                <c:pt idx="7">
                  <c:v>49.78165938864629</c:v>
                </c:pt>
                <c:pt idx="8">
                  <c:v>37.117903930131</c:v>
                </c:pt>
                <c:pt idx="9">
                  <c:v>32.314410480349345</c:v>
                </c:pt>
                <c:pt idx="10">
                  <c:v>52.401746724890828</c:v>
                </c:pt>
                <c:pt idx="11">
                  <c:v>40.611353711790393</c:v>
                </c:pt>
                <c:pt idx="12">
                  <c:v>48.034934497816593</c:v>
                </c:pt>
                <c:pt idx="13">
                  <c:v>43.668122270742359</c:v>
                </c:pt>
                <c:pt idx="14">
                  <c:v>31.4410480349345</c:v>
                </c:pt>
                <c:pt idx="15">
                  <c:v>34.934497816593883</c:v>
                </c:pt>
                <c:pt idx="16">
                  <c:v>38.864628820960704</c:v>
                </c:pt>
              </c:numCache>
            </c:numRef>
          </c:val>
          <c:extLst>
            <c:ext xmlns:c16="http://schemas.microsoft.com/office/drawing/2014/chart" uri="{C3380CC4-5D6E-409C-BE32-E72D297353CC}">
              <c16:uniqueId val="{00000000-2732-41B9-BBDD-889FCCB5C4ED}"/>
            </c:ext>
          </c:extLst>
        </c:ser>
        <c:ser>
          <c:idx val="1"/>
          <c:order val="1"/>
          <c:tx>
            <c:strRef>
              <c:f>ゴールグラフ!$B$10</c:f>
              <c:strCache>
                <c:ptCount val="1"/>
                <c:pt idx="0">
                  <c:v>企業等に属する人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ゴールグラフ!$C$8:$S$8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ゴールグラフ!$C$10:$S$10</c:f>
              <c:numCache>
                <c:formatCode>0.0</c:formatCode>
                <c:ptCount val="17"/>
                <c:pt idx="0">
                  <c:v>44.444444444444443</c:v>
                </c:pt>
                <c:pt idx="1">
                  <c:v>20.74074074074074</c:v>
                </c:pt>
                <c:pt idx="2">
                  <c:v>56.296296296296298</c:v>
                </c:pt>
                <c:pt idx="3">
                  <c:v>54.814814814814817</c:v>
                </c:pt>
                <c:pt idx="4">
                  <c:v>36.296296296296298</c:v>
                </c:pt>
                <c:pt idx="5">
                  <c:v>17.777777777777779</c:v>
                </c:pt>
                <c:pt idx="6">
                  <c:v>41.481481481481481</c:v>
                </c:pt>
                <c:pt idx="7">
                  <c:v>51.851851851851848</c:v>
                </c:pt>
                <c:pt idx="8">
                  <c:v>42.222222222222221</c:v>
                </c:pt>
                <c:pt idx="9">
                  <c:v>29.629629629629626</c:v>
                </c:pt>
                <c:pt idx="10">
                  <c:v>54.074074074074076</c:v>
                </c:pt>
                <c:pt idx="11">
                  <c:v>42.962962962962962</c:v>
                </c:pt>
                <c:pt idx="12">
                  <c:v>46.666666666666664</c:v>
                </c:pt>
                <c:pt idx="13">
                  <c:v>38.518518518518519</c:v>
                </c:pt>
                <c:pt idx="14">
                  <c:v>27.407407407407408</c:v>
                </c:pt>
                <c:pt idx="15">
                  <c:v>32.592592592592595</c:v>
                </c:pt>
                <c:pt idx="16">
                  <c:v>42.962962962962962</c:v>
                </c:pt>
              </c:numCache>
            </c:numRef>
          </c:val>
          <c:extLst>
            <c:ext xmlns:c16="http://schemas.microsoft.com/office/drawing/2014/chart" uri="{C3380CC4-5D6E-409C-BE32-E72D297353CC}">
              <c16:uniqueId val="{00000001-2732-41B9-BBDD-889FCCB5C4ED}"/>
            </c:ext>
          </c:extLst>
        </c:ser>
        <c:dLbls>
          <c:showLegendKey val="0"/>
          <c:showVal val="0"/>
          <c:showCatName val="0"/>
          <c:showSerName val="0"/>
          <c:showPercent val="0"/>
          <c:showBubbleSize val="0"/>
        </c:dLbls>
        <c:gapWidth val="182"/>
        <c:axId val="1842148944"/>
        <c:axId val="1842141040"/>
      </c:barChart>
      <c:catAx>
        <c:axId val="184214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1040"/>
        <c:crosses val="autoZero"/>
        <c:auto val="1"/>
        <c:lblAlgn val="ctr"/>
        <c:lblOffset val="100"/>
        <c:noMultiLvlLbl val="0"/>
      </c:catAx>
      <c:valAx>
        <c:axId val="1842141040"/>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42148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260568081190146"/>
          <c:y val="0.23874970174182772"/>
          <c:w val="0.64084125751920007"/>
          <c:h val="0.76124999999999998"/>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ゴールグラフ!$G$39:$O$39</c:f>
              <c:strCache>
                <c:ptCount val="9"/>
                <c:pt idx="0">
                  <c:v>政府・行政</c:v>
                </c:pt>
                <c:pt idx="1">
                  <c:v>個人</c:v>
                </c:pt>
                <c:pt idx="2">
                  <c:v>企業</c:v>
                </c:pt>
                <c:pt idx="3">
                  <c:v>NPO/NGO</c:v>
                </c:pt>
                <c:pt idx="4">
                  <c:v>株主・機関投資家</c:v>
                </c:pt>
                <c:pt idx="5">
                  <c:v>教育機関</c:v>
                </c:pt>
                <c:pt idx="6">
                  <c:v>医療機関</c:v>
                </c:pt>
                <c:pt idx="7">
                  <c:v>その他</c:v>
                </c:pt>
                <c:pt idx="8">
                  <c:v>いずれでもない</c:v>
                </c:pt>
              </c:strCache>
            </c:strRef>
          </c:cat>
          <c:val>
            <c:numRef>
              <c:f>ゴールグラフ!$G$40:$O$40</c:f>
              <c:numCache>
                <c:formatCode>0.0</c:formatCode>
                <c:ptCount val="9"/>
                <c:pt idx="0">
                  <c:v>87.772925764192138</c:v>
                </c:pt>
                <c:pt idx="1">
                  <c:v>80.786026200873366</c:v>
                </c:pt>
                <c:pt idx="2">
                  <c:v>83.842794759825324</c:v>
                </c:pt>
                <c:pt idx="3">
                  <c:v>43.231441048034938</c:v>
                </c:pt>
                <c:pt idx="4">
                  <c:v>39.301310043668117</c:v>
                </c:pt>
                <c:pt idx="5">
                  <c:v>59.388646288209614</c:v>
                </c:pt>
                <c:pt idx="6">
                  <c:v>43.668122270742359</c:v>
                </c:pt>
                <c:pt idx="7">
                  <c:v>11.353711790393014</c:v>
                </c:pt>
                <c:pt idx="8">
                  <c:v>0.43668122270742354</c:v>
                </c:pt>
              </c:numCache>
            </c:numRef>
          </c:val>
          <c:extLst>
            <c:ext xmlns:c16="http://schemas.microsoft.com/office/drawing/2014/chart" uri="{C3380CC4-5D6E-409C-BE32-E72D297353CC}">
              <c16:uniqueId val="{00000000-F6C2-42BE-A1C5-408E7FA60198}"/>
            </c:ext>
          </c:extLst>
        </c:ser>
        <c:dLbls>
          <c:showLegendKey val="0"/>
          <c:showVal val="0"/>
          <c:showCatName val="0"/>
          <c:showSerName val="0"/>
          <c:showPercent val="0"/>
          <c:showBubbleSize val="0"/>
        </c:dLbls>
        <c:gapWidth val="40"/>
        <c:axId val="1048128739"/>
        <c:axId val="1404834600"/>
      </c:barChart>
      <c:catAx>
        <c:axId val="1048128739"/>
        <c:scaling>
          <c:orientation val="maxMin"/>
        </c:scaling>
        <c:delete val="0"/>
        <c:axPos val="l"/>
        <c:numFmt formatCode="General" sourceLinked="1"/>
        <c:majorTickMark val="in"/>
        <c:minorTickMark val="none"/>
        <c:tickLblPos val="nextTo"/>
        <c:spPr>
          <a:ln>
            <a:noFill/>
          </a:ln>
        </c:spPr>
        <c:txPr>
          <a:bodyPr rot="0" vert="horz"/>
          <a:lstStyle/>
          <a:p>
            <a:pPr>
              <a:defRPr/>
            </a:pPr>
            <a:endParaRPr lang="ja-JP"/>
          </a:p>
        </c:txPr>
        <c:crossAx val="1404834600"/>
        <c:crosses val="autoZero"/>
        <c:auto val="0"/>
        <c:lblAlgn val="ctr"/>
        <c:lblOffset val="100"/>
        <c:tickLblSkip val="1"/>
        <c:noMultiLvlLbl val="0"/>
      </c:catAx>
      <c:valAx>
        <c:axId val="1404834600"/>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a:pPr>
            <a:endParaRPr lang="ja-JP"/>
          </a:p>
        </c:txPr>
        <c:crossAx val="104812873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sz="1200" u="none" baseline="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ja-JP" altLang="en-US" b="1"/>
              <a:t>女性</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A84B-4880-9066-59CA159B46DB}"/>
            </c:ext>
          </c:extLst>
        </c:ser>
        <c:ser>
          <c:idx val="1"/>
          <c:order val="1"/>
          <c:tx>
            <c:strRef>
              <c:f>元データ!$D$2</c:f>
              <c:strCache>
                <c:ptCount val="1"/>
                <c:pt idx="0">
                  <c:v>女性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元データ!$D$3:$D$19</c:f>
              <c:numCache>
                <c:formatCode>0.0</c:formatCode>
                <c:ptCount val="17"/>
                <c:pt idx="0">
                  <c:v>37.523809523810002</c:v>
                </c:pt>
                <c:pt idx="1">
                  <c:v>21.333333333333002</c:v>
                </c:pt>
                <c:pt idx="2">
                  <c:v>52.761904761905001</c:v>
                </c:pt>
                <c:pt idx="3">
                  <c:v>37.333333333333002</c:v>
                </c:pt>
                <c:pt idx="4">
                  <c:v>21.333333333333002</c:v>
                </c:pt>
                <c:pt idx="5">
                  <c:v>28.571428571428999</c:v>
                </c:pt>
                <c:pt idx="6">
                  <c:v>27.238095238094999</c:v>
                </c:pt>
                <c:pt idx="7">
                  <c:v>33.142857142856997</c:v>
                </c:pt>
                <c:pt idx="8">
                  <c:v>20.761904761905001</c:v>
                </c:pt>
                <c:pt idx="9">
                  <c:v>24.190476190476002</c:v>
                </c:pt>
                <c:pt idx="10">
                  <c:v>44.952380952380999</c:v>
                </c:pt>
                <c:pt idx="11">
                  <c:v>21.333333333333002</c:v>
                </c:pt>
                <c:pt idx="12">
                  <c:v>29.904761904762001</c:v>
                </c:pt>
                <c:pt idx="13">
                  <c:v>24.190476190476002</c:v>
                </c:pt>
                <c:pt idx="14">
                  <c:v>22.095238095237999</c:v>
                </c:pt>
                <c:pt idx="15">
                  <c:v>27.619047619048001</c:v>
                </c:pt>
                <c:pt idx="16">
                  <c:v>18.285714285714</c:v>
                </c:pt>
              </c:numCache>
            </c:numRef>
          </c:val>
          <c:extLst>
            <c:ext xmlns:c16="http://schemas.microsoft.com/office/drawing/2014/chart" uri="{C3380CC4-5D6E-409C-BE32-E72D297353CC}">
              <c16:uniqueId val="{00000001-A84B-4880-9066-59CA159B46DB}"/>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2533417641249"/>
          <c:y val="9.4001236858379716E-2"/>
          <c:w val="0.64267467675059198"/>
          <c:h val="0.90599876314162031"/>
        </c:manualLayout>
      </c:layout>
      <c:barChart>
        <c:barDir val="bar"/>
        <c:grouping val="percentStacked"/>
        <c:varyColors val="0"/>
        <c:ser>
          <c:idx val="0"/>
          <c:order val="0"/>
          <c:tx>
            <c:strRef>
              <c:f>ゴールグラフ!$C$61</c:f>
              <c:strCache>
                <c:ptCount val="1"/>
                <c:pt idx="0">
                  <c:v>いつも実践している</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ゴールグラフ!$D$61:$AB$61</c:f>
              <c:numCache>
                <c:formatCode>0.0</c:formatCode>
                <c:ptCount val="25"/>
                <c:pt idx="0">
                  <c:v>21.397379912663755</c:v>
                </c:pt>
                <c:pt idx="1">
                  <c:v>2.1834061135371177</c:v>
                </c:pt>
                <c:pt idx="2">
                  <c:v>72.925764192139738</c:v>
                </c:pt>
                <c:pt idx="3">
                  <c:v>7.860262008733625</c:v>
                </c:pt>
                <c:pt idx="4">
                  <c:v>62.008733624454152</c:v>
                </c:pt>
                <c:pt idx="5">
                  <c:v>15.72052401746725</c:v>
                </c:pt>
                <c:pt idx="6">
                  <c:v>4.3668122270742353</c:v>
                </c:pt>
                <c:pt idx="7">
                  <c:v>10.480349344978166</c:v>
                </c:pt>
                <c:pt idx="8">
                  <c:v>12.22707423580786</c:v>
                </c:pt>
                <c:pt idx="9">
                  <c:v>47.161572052401745</c:v>
                </c:pt>
                <c:pt idx="10">
                  <c:v>46.288209606986904</c:v>
                </c:pt>
                <c:pt idx="11">
                  <c:v>20.960698689956331</c:v>
                </c:pt>
                <c:pt idx="12">
                  <c:v>21.397379912663755</c:v>
                </c:pt>
                <c:pt idx="13">
                  <c:v>21.397379912663755</c:v>
                </c:pt>
                <c:pt idx="14">
                  <c:v>34.934497816593883</c:v>
                </c:pt>
                <c:pt idx="15">
                  <c:v>7.4235807860262017</c:v>
                </c:pt>
                <c:pt idx="16">
                  <c:v>10.480349344978166</c:v>
                </c:pt>
                <c:pt idx="17">
                  <c:v>32.314410480349345</c:v>
                </c:pt>
                <c:pt idx="18">
                  <c:v>23.580786026200872</c:v>
                </c:pt>
                <c:pt idx="19">
                  <c:v>43.668122270742359</c:v>
                </c:pt>
                <c:pt idx="20">
                  <c:v>58.515283842794766</c:v>
                </c:pt>
                <c:pt idx="21">
                  <c:v>31.877729257641924</c:v>
                </c:pt>
                <c:pt idx="22">
                  <c:v>25.327510917030565</c:v>
                </c:pt>
                <c:pt idx="23">
                  <c:v>10.91703056768559</c:v>
                </c:pt>
                <c:pt idx="24">
                  <c:v>25.76419213973799</c:v>
                </c:pt>
              </c:numCache>
            </c:numRef>
          </c:val>
          <c:extLst>
            <c:ext xmlns:c16="http://schemas.microsoft.com/office/drawing/2014/chart" uri="{C3380CC4-5D6E-409C-BE32-E72D297353CC}">
              <c16:uniqueId val="{00000000-2AE8-44A4-815B-1ABB2F99E1CD}"/>
            </c:ext>
          </c:extLst>
        </c:ser>
        <c:ser>
          <c:idx val="1"/>
          <c:order val="1"/>
          <c:tx>
            <c:strRef>
              <c:f>ゴールグラフ!$C$62</c:f>
              <c:strCache>
                <c:ptCount val="1"/>
                <c:pt idx="0">
                  <c:v>いつもではないが、よく実践している</c:v>
                </c:pt>
              </c:strCache>
            </c:strRef>
          </c:tx>
          <c:spPr>
            <a:solidFill>
              <a:srgbClr val="4472C4">
                <a:lumMod val="7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ゴールグラフ!$D$62:$AB$62</c:f>
              <c:numCache>
                <c:formatCode>0.0</c:formatCode>
                <c:ptCount val="25"/>
                <c:pt idx="0">
                  <c:v>23.144104803493452</c:v>
                </c:pt>
                <c:pt idx="1">
                  <c:v>12.663755458515283</c:v>
                </c:pt>
                <c:pt idx="2">
                  <c:v>9.606986899563319</c:v>
                </c:pt>
                <c:pt idx="3">
                  <c:v>15.283842794759824</c:v>
                </c:pt>
                <c:pt idx="4">
                  <c:v>8.2969432314410483</c:v>
                </c:pt>
                <c:pt idx="5">
                  <c:v>21.834061135371179</c:v>
                </c:pt>
                <c:pt idx="6">
                  <c:v>11.790393013100436</c:v>
                </c:pt>
                <c:pt idx="7">
                  <c:v>20.960698689956331</c:v>
                </c:pt>
                <c:pt idx="8">
                  <c:v>28.820960698689959</c:v>
                </c:pt>
                <c:pt idx="9">
                  <c:v>30.567685589519648</c:v>
                </c:pt>
                <c:pt idx="10">
                  <c:v>25.327510917030565</c:v>
                </c:pt>
                <c:pt idx="11">
                  <c:v>27.074235807860266</c:v>
                </c:pt>
                <c:pt idx="12">
                  <c:v>25.327510917030565</c:v>
                </c:pt>
                <c:pt idx="13">
                  <c:v>34.061135371179041</c:v>
                </c:pt>
                <c:pt idx="14">
                  <c:v>37.117903930131</c:v>
                </c:pt>
                <c:pt idx="15">
                  <c:v>22.707423580786028</c:v>
                </c:pt>
                <c:pt idx="16">
                  <c:v>29.257641921397383</c:v>
                </c:pt>
                <c:pt idx="17">
                  <c:v>38.864628820960704</c:v>
                </c:pt>
                <c:pt idx="18">
                  <c:v>28.820960698689959</c:v>
                </c:pt>
                <c:pt idx="19">
                  <c:v>19.650655021834059</c:v>
                </c:pt>
                <c:pt idx="20">
                  <c:v>19.213973799126638</c:v>
                </c:pt>
                <c:pt idx="21">
                  <c:v>26.637554585152838</c:v>
                </c:pt>
                <c:pt idx="22">
                  <c:v>23.144104803493452</c:v>
                </c:pt>
                <c:pt idx="23">
                  <c:v>20.52401746724891</c:v>
                </c:pt>
                <c:pt idx="24">
                  <c:v>29.257641921397383</c:v>
                </c:pt>
              </c:numCache>
            </c:numRef>
          </c:val>
          <c:extLst>
            <c:ext xmlns:c16="http://schemas.microsoft.com/office/drawing/2014/chart" uri="{C3380CC4-5D6E-409C-BE32-E72D297353CC}">
              <c16:uniqueId val="{00000001-2AE8-44A4-815B-1ABB2F99E1CD}"/>
            </c:ext>
          </c:extLst>
        </c:ser>
        <c:ser>
          <c:idx val="2"/>
          <c:order val="2"/>
          <c:tx>
            <c:strRef>
              <c:f>ゴールグラフ!$C$63</c:f>
              <c:strCache>
                <c:ptCount val="1"/>
                <c:pt idx="0">
                  <c:v>たまに実践している</c:v>
                </c:pt>
              </c:strCache>
            </c:strRef>
          </c:tx>
          <c:spPr>
            <a:solidFill>
              <a:srgbClr val="4472C4">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ゴールグラフ!$D$63:$AB$63</c:f>
              <c:numCache>
                <c:formatCode>0.0</c:formatCode>
                <c:ptCount val="25"/>
                <c:pt idx="0">
                  <c:v>24.017467248908297</c:v>
                </c:pt>
                <c:pt idx="1">
                  <c:v>34.497816593886469</c:v>
                </c:pt>
                <c:pt idx="2">
                  <c:v>5.2401746724890828</c:v>
                </c:pt>
                <c:pt idx="3">
                  <c:v>35.807860262008731</c:v>
                </c:pt>
                <c:pt idx="4">
                  <c:v>10.91703056768559</c:v>
                </c:pt>
                <c:pt idx="5">
                  <c:v>27.947598253275107</c:v>
                </c:pt>
                <c:pt idx="6">
                  <c:v>16.157205240174672</c:v>
                </c:pt>
                <c:pt idx="7">
                  <c:v>24.017467248908297</c:v>
                </c:pt>
                <c:pt idx="8">
                  <c:v>27.510917030567683</c:v>
                </c:pt>
                <c:pt idx="9">
                  <c:v>7.860262008733625</c:v>
                </c:pt>
                <c:pt idx="10">
                  <c:v>10.043668122270741</c:v>
                </c:pt>
                <c:pt idx="11">
                  <c:v>35.807860262008731</c:v>
                </c:pt>
                <c:pt idx="12">
                  <c:v>27.510917030567683</c:v>
                </c:pt>
                <c:pt idx="13">
                  <c:v>28.384279475982531</c:v>
                </c:pt>
                <c:pt idx="14">
                  <c:v>13.973799126637553</c:v>
                </c:pt>
                <c:pt idx="15">
                  <c:v>27.947598253275107</c:v>
                </c:pt>
                <c:pt idx="16">
                  <c:v>32.751091703056765</c:v>
                </c:pt>
                <c:pt idx="17">
                  <c:v>13.973799126637553</c:v>
                </c:pt>
                <c:pt idx="18">
                  <c:v>30.567685589519648</c:v>
                </c:pt>
                <c:pt idx="19">
                  <c:v>17.030567685589521</c:v>
                </c:pt>
                <c:pt idx="20">
                  <c:v>7.4235807860262017</c:v>
                </c:pt>
                <c:pt idx="21">
                  <c:v>19.650655021834059</c:v>
                </c:pt>
                <c:pt idx="22">
                  <c:v>29.257641921397383</c:v>
                </c:pt>
                <c:pt idx="23">
                  <c:v>36.244541484716159</c:v>
                </c:pt>
                <c:pt idx="24">
                  <c:v>27.947598253275107</c:v>
                </c:pt>
              </c:numCache>
            </c:numRef>
          </c:val>
          <c:extLst>
            <c:ext xmlns:c16="http://schemas.microsoft.com/office/drawing/2014/chart" uri="{C3380CC4-5D6E-409C-BE32-E72D297353CC}">
              <c16:uniqueId val="{00000002-2AE8-44A4-815B-1ABB2F99E1CD}"/>
            </c:ext>
          </c:extLst>
        </c:ser>
        <c:ser>
          <c:idx val="3"/>
          <c:order val="3"/>
          <c:tx>
            <c:strRef>
              <c:f>ゴールグラフ!$C$64</c:f>
              <c:strCache>
                <c:ptCount val="1"/>
                <c:pt idx="0">
                  <c:v>実践したことがない</c:v>
                </c:pt>
              </c:strCache>
            </c:strRef>
          </c:tx>
          <c:spPr>
            <a:solidFill>
              <a:srgbClr val="4472C4">
                <a:lumMod val="20000"/>
                <a:lumOff val="8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ゴールグラフ!$D$60:$AB$60</c:f>
              <c:strCache>
                <c:ptCount val="25"/>
                <c:pt idx="0">
                  <c:v>1.電子決済での支払いを行う。</c:v>
                </c:pt>
                <c:pt idx="1">
                  <c:v>2.フェアトレードに取り組んでいる企業の製品を買う。</c:v>
                </c:pt>
                <c:pt idx="2">
                  <c:v>3.選挙に行く。</c:v>
                </c:pt>
                <c:pt idx="3">
                  <c:v>4.使わないものを寄付する。</c:v>
                </c:pt>
                <c:pt idx="4">
                  <c:v>5.職場や自治体の健康診断を受ける。</c:v>
                </c:pt>
                <c:pt idx="5">
                  <c:v>6.若者の相談相手になる。</c:v>
                </c:pt>
                <c:pt idx="6">
                  <c:v>7.同一労働同一賃金を支持する声を上げる</c:v>
                </c:pt>
                <c:pt idx="7">
                  <c:v>8.職場で差別があったら声を上げる。</c:v>
                </c:pt>
                <c:pt idx="8">
                  <c:v>9.労働にまつわる権利について知る。</c:v>
                </c:pt>
                <c:pt idx="9">
                  <c:v>10.紙やプラスチック、ガラス、アルミをリサイクルする</c:v>
                </c:pt>
                <c:pt idx="10">
                  <c:v>11.クールビズに積極的に取り組む。</c:v>
                </c:pt>
                <c:pt idx="11">
                  <c:v>12.困っている人に声をかける。</c:v>
                </c:pt>
                <c:pt idx="12">
                  <c:v>13.家庭でコメディを見る。</c:v>
                </c:pt>
                <c:pt idx="13">
                  <c:v>14.公共交通機関で座席を譲る。</c:v>
                </c:pt>
                <c:pt idx="14">
                  <c:v>15.電気の節約に努める。</c:v>
                </c:pt>
                <c:pt idx="15">
                  <c:v>16.周囲の人たちに、地球にやさしい取り組みに参加するよう呼びかける。</c:v>
                </c:pt>
                <c:pt idx="16">
                  <c:v>17.資源や環境にやさしい取り組みをしている企業の製品を買う。</c:v>
                </c:pt>
                <c:pt idx="17">
                  <c:v>18.地元で買い物をする。</c:v>
                </c:pt>
                <c:pt idx="18">
                  <c:v>19.「訳あり品」を買う。</c:v>
                </c:pt>
                <c:pt idx="19">
                  <c:v>20.買い物にはマイバッグを持参する。</c:v>
                </c:pt>
                <c:pt idx="20">
                  <c:v>21.通勤、通学の際、自転車、徒歩または公共交通機関を利用する</c:v>
                </c:pt>
                <c:pt idx="21">
                  <c:v>22.マイボトルやマイカップを使う。</c:v>
                </c:pt>
                <c:pt idx="22">
                  <c:v>23.着なくなった古着を誰かにあげる、またはぞうきんにして使う。</c:v>
                </c:pt>
                <c:pt idx="23">
                  <c:v>24.リサイクルショップやフリーマーケットを利用する。</c:v>
                </c:pt>
                <c:pt idx="24">
                  <c:v>25.（健康にもいいので）よく笑うし、人を笑わせる。</c:v>
                </c:pt>
              </c:strCache>
            </c:strRef>
          </c:cat>
          <c:val>
            <c:numRef>
              <c:f>ゴールグラフ!$D$64:$AB$64</c:f>
              <c:numCache>
                <c:formatCode>0.0</c:formatCode>
                <c:ptCount val="25"/>
                <c:pt idx="0">
                  <c:v>17.467248908296941</c:v>
                </c:pt>
                <c:pt idx="1">
                  <c:v>27.947598253275107</c:v>
                </c:pt>
                <c:pt idx="2">
                  <c:v>1.3100436681222707</c:v>
                </c:pt>
                <c:pt idx="3">
                  <c:v>24.454148471615721</c:v>
                </c:pt>
                <c:pt idx="4">
                  <c:v>4.3668122270742353</c:v>
                </c:pt>
                <c:pt idx="5">
                  <c:v>18.340611353711793</c:v>
                </c:pt>
                <c:pt idx="6">
                  <c:v>47.161572052401745</c:v>
                </c:pt>
                <c:pt idx="7">
                  <c:v>24.454148471615721</c:v>
                </c:pt>
                <c:pt idx="8">
                  <c:v>9.606986899563319</c:v>
                </c:pt>
                <c:pt idx="9">
                  <c:v>1.3100436681222707</c:v>
                </c:pt>
                <c:pt idx="10">
                  <c:v>3.0567685589519651</c:v>
                </c:pt>
                <c:pt idx="11">
                  <c:v>3.0567685589519651</c:v>
                </c:pt>
                <c:pt idx="12">
                  <c:v>8.7336244541484707</c:v>
                </c:pt>
                <c:pt idx="13">
                  <c:v>1.3100436681222707</c:v>
                </c:pt>
                <c:pt idx="14">
                  <c:v>0.87336244541484709</c:v>
                </c:pt>
                <c:pt idx="15">
                  <c:v>24.890829694323145</c:v>
                </c:pt>
                <c:pt idx="16">
                  <c:v>13.537117903930133</c:v>
                </c:pt>
                <c:pt idx="17">
                  <c:v>2.1834061135371177</c:v>
                </c:pt>
                <c:pt idx="18">
                  <c:v>4.3668122270742353</c:v>
                </c:pt>
                <c:pt idx="19">
                  <c:v>5.2401746724890828</c:v>
                </c:pt>
                <c:pt idx="20">
                  <c:v>1.3100436681222707</c:v>
                </c:pt>
                <c:pt idx="21">
                  <c:v>7.860262008733625</c:v>
                </c:pt>
                <c:pt idx="22">
                  <c:v>7.4235807860262017</c:v>
                </c:pt>
                <c:pt idx="23">
                  <c:v>18.777292576419214</c:v>
                </c:pt>
                <c:pt idx="24">
                  <c:v>2.6200873362445414</c:v>
                </c:pt>
              </c:numCache>
            </c:numRef>
          </c:val>
          <c:extLst>
            <c:ext xmlns:c16="http://schemas.microsoft.com/office/drawing/2014/chart" uri="{C3380CC4-5D6E-409C-BE32-E72D297353CC}">
              <c16:uniqueId val="{00000003-2AE8-44A4-815B-1ABB2F99E1CD}"/>
            </c:ext>
          </c:extLst>
        </c:ser>
        <c:dLbls>
          <c:dLblPos val="ctr"/>
          <c:showLegendKey val="0"/>
          <c:showVal val="1"/>
          <c:showCatName val="0"/>
          <c:showSerName val="0"/>
          <c:showPercent val="0"/>
          <c:showBubbleSize val="0"/>
        </c:dLbls>
        <c:gapWidth val="50"/>
        <c:overlap val="100"/>
        <c:serLines>
          <c:spPr>
            <a:ln w="3175">
              <a:solidFill>
                <a:srgbClr val="C0C0C0"/>
              </a:solidFill>
              <a:prstDash val="sysDot"/>
            </a:ln>
          </c:spPr>
        </c:serLines>
        <c:axId val="331748029"/>
        <c:axId val="1056185446"/>
      </c:barChart>
      <c:catAx>
        <c:axId val="33174802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solidFill>
                  <a:srgbClr val="000000"/>
                </a:solidFill>
                <a:latin typeface="Meiryo UI"/>
                <a:ea typeface="Meiryo UI"/>
                <a:cs typeface="Meiryo UI"/>
              </a:defRPr>
            </a:pPr>
            <a:endParaRPr lang="ja-JP"/>
          </a:p>
        </c:txPr>
        <c:crossAx val="1056185446"/>
        <c:crosses val="autoZero"/>
        <c:auto val="0"/>
        <c:lblAlgn val="ctr"/>
        <c:lblOffset val="100"/>
        <c:tickLblSkip val="1"/>
        <c:noMultiLvlLbl val="0"/>
      </c:catAx>
      <c:valAx>
        <c:axId val="1056185446"/>
        <c:scaling>
          <c:orientation val="minMax"/>
          <c:max val="1"/>
          <c:min val="0"/>
        </c:scaling>
        <c:delete val="1"/>
        <c:axPos val="t"/>
        <c:numFmt formatCode="0%" sourceLinked="1"/>
        <c:majorTickMark val="in"/>
        <c:minorTickMark val="none"/>
        <c:tickLblPos val="nextTo"/>
        <c:crossAx val="331748029"/>
        <c:crosses val="autoZero"/>
        <c:crossBetween val="between"/>
      </c:valAx>
      <c:spPr>
        <a:noFill/>
        <a:ln w="12700">
          <a:noFill/>
        </a:ln>
      </c:spPr>
    </c:plotArea>
    <c:legend>
      <c:legendPos val="t"/>
      <c:overlay val="0"/>
    </c:legend>
    <c:plotVisOnly val="0"/>
    <c:dispBlanksAs val="gap"/>
    <c:showDLblsOverMax val="0"/>
  </c:chart>
  <c:spPr>
    <a:ln>
      <a:noFill/>
    </a:ln>
  </c:spPr>
  <c:txPr>
    <a:bodyPr rot="0" vert="horz"/>
    <a:lstStyle/>
    <a:p>
      <a:pPr>
        <a:defRPr lang="en-US" sz="700" u="none" baseline="0">
          <a:latin typeface="Meiryo UI"/>
          <a:ea typeface="Meiryo UI"/>
          <a:cs typeface="Meiryo UI"/>
        </a:defRPr>
      </a:pPr>
      <a:endParaRPr lang="ja-JP"/>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対象全体</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Sheet2!$B$2:$B$18</c:f>
              <c:numCache>
                <c:formatCode>General</c:formatCode>
                <c:ptCount val="17"/>
                <c:pt idx="0">
                  <c:v>22.2</c:v>
                </c:pt>
                <c:pt idx="1">
                  <c:v>19.3</c:v>
                </c:pt>
                <c:pt idx="2">
                  <c:v>49.1</c:v>
                </c:pt>
                <c:pt idx="3">
                  <c:v>45</c:v>
                </c:pt>
                <c:pt idx="4">
                  <c:v>45.6</c:v>
                </c:pt>
                <c:pt idx="5">
                  <c:v>31</c:v>
                </c:pt>
                <c:pt idx="6">
                  <c:v>46.2</c:v>
                </c:pt>
                <c:pt idx="7">
                  <c:v>65.5</c:v>
                </c:pt>
                <c:pt idx="8">
                  <c:v>48</c:v>
                </c:pt>
                <c:pt idx="9">
                  <c:v>29.8</c:v>
                </c:pt>
                <c:pt idx="10">
                  <c:v>48.5</c:v>
                </c:pt>
                <c:pt idx="11">
                  <c:v>50.3</c:v>
                </c:pt>
                <c:pt idx="12">
                  <c:v>51.5</c:v>
                </c:pt>
                <c:pt idx="13">
                  <c:v>26.3</c:v>
                </c:pt>
                <c:pt idx="14">
                  <c:v>39.799999999999997</c:v>
                </c:pt>
                <c:pt idx="15">
                  <c:v>23.4</c:v>
                </c:pt>
                <c:pt idx="16">
                  <c:v>46.2</c:v>
                </c:pt>
              </c:numCache>
            </c:numRef>
          </c:val>
          <c:extLst>
            <c:ext xmlns:c16="http://schemas.microsoft.com/office/drawing/2014/chart" uri="{C3380CC4-5D6E-409C-BE32-E72D297353CC}">
              <c16:uniqueId val="{00000000-D794-41B1-9E15-DC298CAF6D44}"/>
            </c:ext>
          </c:extLst>
        </c:ser>
        <c:ser>
          <c:idx val="1"/>
          <c:order val="1"/>
          <c:tx>
            <c:strRef>
              <c:f>Sheet2!$C$1</c:f>
              <c:strCache>
                <c:ptCount val="1"/>
                <c:pt idx="0">
                  <c:v>大阪企業</c:v>
                </c:pt>
              </c:strCache>
            </c:strRef>
          </c:tx>
          <c:spPr>
            <a:pattFill prst="ltVert">
              <a:fgClr>
                <a:schemeClr val="accent1">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Sheet2!$C$2:$C$18</c:f>
              <c:numCache>
                <c:formatCode>General</c:formatCode>
                <c:ptCount val="17"/>
                <c:pt idx="0">
                  <c:v>18.899999999999999</c:v>
                </c:pt>
                <c:pt idx="1">
                  <c:v>18.899999999999999</c:v>
                </c:pt>
                <c:pt idx="2">
                  <c:v>47.2</c:v>
                </c:pt>
                <c:pt idx="3">
                  <c:v>45.3</c:v>
                </c:pt>
                <c:pt idx="4">
                  <c:v>44.3</c:v>
                </c:pt>
                <c:pt idx="5">
                  <c:v>31.1</c:v>
                </c:pt>
                <c:pt idx="6">
                  <c:v>43.4</c:v>
                </c:pt>
                <c:pt idx="7">
                  <c:v>58.5</c:v>
                </c:pt>
                <c:pt idx="8">
                  <c:v>45.3</c:v>
                </c:pt>
                <c:pt idx="9">
                  <c:v>31.1</c:v>
                </c:pt>
                <c:pt idx="10">
                  <c:v>44.3</c:v>
                </c:pt>
                <c:pt idx="11">
                  <c:v>50.9</c:v>
                </c:pt>
                <c:pt idx="12">
                  <c:v>47.2</c:v>
                </c:pt>
                <c:pt idx="13">
                  <c:v>26.4</c:v>
                </c:pt>
                <c:pt idx="14">
                  <c:v>43.4</c:v>
                </c:pt>
                <c:pt idx="15">
                  <c:v>23.6</c:v>
                </c:pt>
                <c:pt idx="16">
                  <c:v>47.2</c:v>
                </c:pt>
              </c:numCache>
            </c:numRef>
          </c:val>
          <c:extLst>
            <c:ext xmlns:c16="http://schemas.microsoft.com/office/drawing/2014/chart" uri="{C3380CC4-5D6E-409C-BE32-E72D297353CC}">
              <c16:uniqueId val="{00000001-D794-41B1-9E15-DC298CAF6D44}"/>
            </c:ext>
          </c:extLst>
        </c:ser>
        <c:dLbls>
          <c:dLblPos val="outEnd"/>
          <c:showLegendKey val="0"/>
          <c:showVal val="1"/>
          <c:showCatName val="0"/>
          <c:showSerName val="0"/>
          <c:showPercent val="0"/>
          <c:showBubbleSize val="0"/>
        </c:dLbls>
        <c:gapWidth val="182"/>
        <c:axId val="692860512"/>
        <c:axId val="692854272"/>
      </c:barChart>
      <c:catAx>
        <c:axId val="692860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54272"/>
        <c:crosses val="autoZero"/>
        <c:auto val="1"/>
        <c:lblAlgn val="ctr"/>
        <c:lblOffset val="100"/>
        <c:noMultiLvlLbl val="0"/>
      </c:catAx>
      <c:valAx>
        <c:axId val="6928542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6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Sheet2!$D$1</c:f>
              <c:strCache>
                <c:ptCount val="1"/>
                <c:pt idx="0">
                  <c:v>対象全体</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Sheet2!$D$2:$D$18</c:f>
              <c:numCache>
                <c:formatCode>General</c:formatCode>
                <c:ptCount val="17"/>
                <c:pt idx="0">
                  <c:v>18.399999999999999</c:v>
                </c:pt>
                <c:pt idx="1">
                  <c:v>14.6</c:v>
                </c:pt>
                <c:pt idx="2">
                  <c:v>37.4</c:v>
                </c:pt>
                <c:pt idx="3">
                  <c:v>29.8</c:v>
                </c:pt>
                <c:pt idx="4">
                  <c:v>31.8</c:v>
                </c:pt>
                <c:pt idx="5">
                  <c:v>20.2</c:v>
                </c:pt>
                <c:pt idx="6">
                  <c:v>34.799999999999997</c:v>
                </c:pt>
                <c:pt idx="7">
                  <c:v>46.5</c:v>
                </c:pt>
                <c:pt idx="8">
                  <c:v>39.9</c:v>
                </c:pt>
                <c:pt idx="9">
                  <c:v>14.1</c:v>
                </c:pt>
                <c:pt idx="10">
                  <c:v>35.4</c:v>
                </c:pt>
                <c:pt idx="11">
                  <c:v>38.9</c:v>
                </c:pt>
                <c:pt idx="12">
                  <c:v>34.799999999999997</c:v>
                </c:pt>
                <c:pt idx="13">
                  <c:v>19.7</c:v>
                </c:pt>
                <c:pt idx="14">
                  <c:v>24.7</c:v>
                </c:pt>
                <c:pt idx="15">
                  <c:v>15.7</c:v>
                </c:pt>
                <c:pt idx="16">
                  <c:v>36.9</c:v>
                </c:pt>
              </c:numCache>
            </c:numRef>
          </c:val>
          <c:extLst>
            <c:ext xmlns:c16="http://schemas.microsoft.com/office/drawing/2014/chart" uri="{C3380CC4-5D6E-409C-BE32-E72D297353CC}">
              <c16:uniqueId val="{00000000-E381-4874-A8E7-E5812BBA4CDD}"/>
            </c:ext>
          </c:extLst>
        </c:ser>
        <c:ser>
          <c:idx val="1"/>
          <c:order val="1"/>
          <c:tx>
            <c:strRef>
              <c:f>Sheet2!$E$1</c:f>
              <c:strCache>
                <c:ptCount val="1"/>
                <c:pt idx="0">
                  <c:v>大阪企業</c:v>
                </c:pt>
              </c:strCache>
            </c:strRef>
          </c:tx>
          <c:spPr>
            <a:pattFill prst="ltVert">
              <a:fgClr>
                <a:schemeClr val="accent1">
                  <a:lumMod val="50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Sheet2!$A$2:$A$18</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Sheet2!$E$2:$E$18</c:f>
              <c:numCache>
                <c:formatCode>General</c:formatCode>
                <c:ptCount val="17"/>
                <c:pt idx="0">
                  <c:v>16</c:v>
                </c:pt>
                <c:pt idx="1">
                  <c:v>32</c:v>
                </c:pt>
                <c:pt idx="2">
                  <c:v>28</c:v>
                </c:pt>
                <c:pt idx="3">
                  <c:v>31.2</c:v>
                </c:pt>
                <c:pt idx="4">
                  <c:v>20</c:v>
                </c:pt>
                <c:pt idx="5">
                  <c:v>32.799999999999997</c:v>
                </c:pt>
                <c:pt idx="6">
                  <c:v>44.8</c:v>
                </c:pt>
                <c:pt idx="7">
                  <c:v>39.200000000000003</c:v>
                </c:pt>
                <c:pt idx="8">
                  <c:v>12.8</c:v>
                </c:pt>
                <c:pt idx="9">
                  <c:v>34.4</c:v>
                </c:pt>
                <c:pt idx="10">
                  <c:v>40</c:v>
                </c:pt>
                <c:pt idx="11">
                  <c:v>36</c:v>
                </c:pt>
                <c:pt idx="12">
                  <c:v>21.6</c:v>
                </c:pt>
                <c:pt idx="13">
                  <c:v>24.8</c:v>
                </c:pt>
                <c:pt idx="14">
                  <c:v>16</c:v>
                </c:pt>
                <c:pt idx="15">
                  <c:v>34.4</c:v>
                </c:pt>
                <c:pt idx="16">
                  <c:v>2.4</c:v>
                </c:pt>
              </c:numCache>
            </c:numRef>
          </c:val>
          <c:extLst>
            <c:ext xmlns:c16="http://schemas.microsoft.com/office/drawing/2014/chart" uri="{C3380CC4-5D6E-409C-BE32-E72D297353CC}">
              <c16:uniqueId val="{00000001-E381-4874-A8E7-E5812BBA4CDD}"/>
            </c:ext>
          </c:extLst>
        </c:ser>
        <c:dLbls>
          <c:dLblPos val="outEnd"/>
          <c:showLegendKey val="0"/>
          <c:showVal val="1"/>
          <c:showCatName val="0"/>
          <c:showSerName val="0"/>
          <c:showPercent val="0"/>
          <c:showBubbleSize val="0"/>
        </c:dLbls>
        <c:gapWidth val="182"/>
        <c:axId val="692860512"/>
        <c:axId val="692854272"/>
      </c:barChart>
      <c:catAx>
        <c:axId val="692860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54272"/>
        <c:crosses val="autoZero"/>
        <c:auto val="1"/>
        <c:lblAlgn val="ctr"/>
        <c:lblOffset val="100"/>
        <c:noMultiLvlLbl val="0"/>
      </c:catAx>
      <c:valAx>
        <c:axId val="6928542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28605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r>
              <a:rPr lang="en-US" altLang="ja-JP" b="1"/>
              <a:t>18</a:t>
            </a:r>
            <a:r>
              <a:rPr lang="ja-JP" altLang="en-US" b="1"/>
              <a:t>～</a:t>
            </a:r>
            <a:r>
              <a:rPr lang="en-US" altLang="ja-JP" b="1"/>
              <a:t>29</a:t>
            </a:r>
            <a:r>
              <a:rPr lang="ja-JP" altLang="en-US" b="1"/>
              <a:t>歳</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元データ!$B$2</c:f>
              <c:strCache>
                <c:ptCount val="1"/>
                <c:pt idx="0">
                  <c:v>全体</c:v>
                </c:pt>
              </c:strCache>
            </c:strRef>
          </c:tx>
          <c:spPr>
            <a:pattFill prst="pct5">
              <a:fgClr>
                <a:schemeClr val="accent1"/>
              </a:fgClr>
              <a:bgClr>
                <a:schemeClr val="bg1"/>
              </a:bgClr>
            </a:pattFill>
            <a:ln>
              <a:solidFill>
                <a:schemeClr val="accent1">
                  <a:lumMod val="60000"/>
                  <a:lumOff val="40000"/>
                </a:schemeClr>
              </a:solidFill>
            </a:ln>
            <a:effectLst/>
          </c:spPr>
          <c:invertIfNegative val="0"/>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元データ!$B$3:$B$19</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3C22-410C-881E-FD542DC13100}"/>
            </c:ext>
          </c:extLst>
        </c:ser>
        <c:ser>
          <c:idx val="1"/>
          <c:order val="1"/>
          <c:tx>
            <c:strRef>
              <c:f>元データ!$E$2</c:f>
              <c:strCache>
                <c:ptCount val="1"/>
                <c:pt idx="0">
                  <c:v>18～29才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元データ!$A$3:$A$19</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元データ!$E$3:$E$19</c:f>
              <c:numCache>
                <c:formatCode>0.0</c:formatCode>
                <c:ptCount val="17"/>
                <c:pt idx="0">
                  <c:v>33.108108108107999</c:v>
                </c:pt>
                <c:pt idx="1">
                  <c:v>16.891891891892001</c:v>
                </c:pt>
                <c:pt idx="2">
                  <c:v>40.540540540541002</c:v>
                </c:pt>
                <c:pt idx="3">
                  <c:v>39.189189189189001</c:v>
                </c:pt>
                <c:pt idx="4">
                  <c:v>24.324324324323999</c:v>
                </c:pt>
                <c:pt idx="5">
                  <c:v>22.297297297297</c:v>
                </c:pt>
                <c:pt idx="6">
                  <c:v>19.594594594595002</c:v>
                </c:pt>
                <c:pt idx="7">
                  <c:v>37.837837837838002</c:v>
                </c:pt>
                <c:pt idx="8">
                  <c:v>22.972972972973</c:v>
                </c:pt>
                <c:pt idx="9">
                  <c:v>20.945945945946001</c:v>
                </c:pt>
                <c:pt idx="10">
                  <c:v>34.459459459458998</c:v>
                </c:pt>
                <c:pt idx="11">
                  <c:v>18.243243243243001</c:v>
                </c:pt>
                <c:pt idx="12">
                  <c:v>15.540540540541</c:v>
                </c:pt>
                <c:pt idx="13">
                  <c:v>16.891891891892001</c:v>
                </c:pt>
                <c:pt idx="14">
                  <c:v>14.864864864865</c:v>
                </c:pt>
                <c:pt idx="15">
                  <c:v>16.216216216216001</c:v>
                </c:pt>
                <c:pt idx="16">
                  <c:v>15.540540540541</c:v>
                </c:pt>
              </c:numCache>
            </c:numRef>
          </c:val>
          <c:extLst>
            <c:ext xmlns:c16="http://schemas.microsoft.com/office/drawing/2014/chart" uri="{C3380CC4-5D6E-409C-BE32-E72D297353CC}">
              <c16:uniqueId val="{00000001-3C22-410C-881E-FD542DC13100}"/>
            </c:ext>
          </c:extLst>
        </c:ser>
        <c:dLbls>
          <c:showLegendKey val="0"/>
          <c:showVal val="0"/>
          <c:showCatName val="0"/>
          <c:showSerName val="0"/>
          <c:showPercent val="0"/>
          <c:showBubbleSize val="0"/>
        </c:dLbls>
        <c:gapWidth val="182"/>
        <c:axId val="1550668255"/>
        <c:axId val="1550660767"/>
      </c:barChart>
      <c:catAx>
        <c:axId val="15506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0767"/>
        <c:crosses val="autoZero"/>
        <c:auto val="1"/>
        <c:lblAlgn val="ctr"/>
        <c:lblOffset val="100"/>
        <c:noMultiLvlLbl val="0"/>
      </c:catAx>
      <c:valAx>
        <c:axId val="15506607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crossAx val="155066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5">
                  <a:lumMod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accent5">
              <a:lumMod val="50000"/>
            </a:schemeClr>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0.03041</cdr:x>
      <cdr:y>0.61708</cdr:y>
    </cdr:from>
    <cdr:to>
      <cdr:x>0.51044</cdr:x>
      <cdr:y>0.68019</cdr:y>
    </cdr:to>
    <cdr:sp macro="" textlink="">
      <cdr:nvSpPr>
        <cdr:cNvPr id="2" name="楕円 1"/>
        <cdr:cNvSpPr/>
      </cdr:nvSpPr>
      <cdr:spPr>
        <a:xfrm xmlns:a="http://schemas.openxmlformats.org/drawingml/2006/main">
          <a:off x="298746" y="3168071"/>
          <a:ext cx="4716000" cy="324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2019/12/18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2019/12/18</a:t>
            </a:fld>
            <a:endParaRPr kumimoji="1" lang="ja-JP" altLang="en-US"/>
          </a:p>
        </p:txBody>
      </p:sp>
      <p:sp>
        <p:nvSpPr>
          <p:cNvPr id="4" name="スライド イメージ プレースホルダー 3"/>
          <p:cNvSpPr>
            <a:spLocks noGrp="1" noRot="1" noChangeAspect="1"/>
          </p:cNvSpPr>
          <p:nvPr>
            <p:ph type="sldImg" idx="2"/>
          </p:nvPr>
        </p:nvSpPr>
        <p:spPr>
          <a:xfrm>
            <a:off x="1206500" y="1243013"/>
            <a:ext cx="43942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237197"/>
            <a:ext cx="7429500" cy="2631887"/>
          </a:xfrm>
        </p:spPr>
        <p:txBody>
          <a:bodyPr anchor="b"/>
          <a:lstStyle>
            <a:lvl1pPr algn="ctr">
              <a:defRPr sz="6614"/>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970580"/>
            <a:ext cx="742950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402483"/>
            <a:ext cx="2135188"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402483"/>
            <a:ext cx="6256337"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37197"/>
            <a:ext cx="8420100" cy="2631887"/>
          </a:xfrm>
        </p:spPr>
        <p:txBody>
          <a:bodyPr anchor="b"/>
          <a:lstStyle>
            <a:lvl1pPr algn="ctr">
              <a:defRPr sz="6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970580"/>
            <a:ext cx="7429500" cy="1825171"/>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42274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7187683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884671"/>
            <a:ext cx="8543925" cy="3144614"/>
          </a:xfrm>
        </p:spPr>
        <p:txBody>
          <a:bodyPr anchor="b"/>
          <a:lstStyle>
            <a:lvl1pPr>
              <a:defRPr sz="6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5059035"/>
            <a:ext cx="8543925" cy="1653678"/>
          </a:xfrm>
        </p:spPr>
        <p:txBody>
          <a:bodyPr/>
          <a:lstStyle>
            <a:lvl1pPr marL="0" indent="0">
              <a:buNone/>
              <a:defRPr sz="2600">
                <a:solidFill>
                  <a:schemeClr val="tx1"/>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511284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2012414"/>
            <a:ext cx="4210050"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652613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402484"/>
            <a:ext cx="8543925"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853171"/>
            <a:ext cx="4190702"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761381"/>
            <a:ext cx="4190702"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853171"/>
            <a:ext cx="4211340" cy="908210"/>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761381"/>
            <a:ext cx="4211340"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9600044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213720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1175972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1088455"/>
            <a:ext cx="5014913" cy="5372269"/>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5993079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503978"/>
            <a:ext cx="3194943" cy="1763924"/>
          </a:xfrm>
        </p:spPr>
        <p:txBody>
          <a:bodyPr anchor="b"/>
          <a:lstStyle>
            <a:lvl1pPr>
              <a:defRPr sz="34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1088455"/>
            <a:ext cx="5014913" cy="5372269"/>
          </a:xfrm>
        </p:spPr>
        <p:txBody>
          <a:bodyPr anchor="t"/>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ja-JP" altLang="en-US" smtClean="0"/>
              <a:t>図を追加</a:t>
            </a:r>
            <a:endParaRPr lang="en-US" dirty="0"/>
          </a:p>
        </p:txBody>
      </p:sp>
      <p:sp>
        <p:nvSpPr>
          <p:cNvPr id="4" name="Text Placeholder 3"/>
          <p:cNvSpPr>
            <a:spLocks noGrp="1"/>
          </p:cNvSpPr>
          <p:nvPr>
            <p:ph type="body" sz="half" idx="2"/>
          </p:nvPr>
        </p:nvSpPr>
        <p:spPr>
          <a:xfrm>
            <a:off x="682328" y="2267902"/>
            <a:ext cx="3194943" cy="4201570"/>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866749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884670"/>
            <a:ext cx="8543925" cy="3144614"/>
          </a:xfrm>
        </p:spPr>
        <p:txBody>
          <a:bodyPr anchor="b"/>
          <a:lstStyle>
            <a:lvl1pPr>
              <a:defRPr sz="66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5059034"/>
            <a:ext cx="8543925"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5973870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402483"/>
            <a:ext cx="2135981"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02483"/>
            <a:ext cx="62841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3927649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361073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7086696"/>
            <a:ext cx="697412" cy="402483"/>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7836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6997"/>
            <a:ext cx="682898" cy="396833"/>
          </a:xfrm>
          <a:solidFill>
            <a:schemeClr val="bg1"/>
          </a:solidFill>
          <a:ln>
            <a:solidFill>
              <a:schemeClr val="accent6"/>
            </a:solidFill>
          </a:ln>
        </p:spPr>
        <p:txBody>
          <a:bodyPr/>
          <a:lstStyle>
            <a:lvl1pPr algn="ctr">
              <a:defRPr sz="1543">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2012414"/>
            <a:ext cx="4195762"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2012414"/>
            <a:ext cx="4195763"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02483"/>
            <a:ext cx="8543925"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853171"/>
            <a:ext cx="4191000"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761381"/>
            <a:ext cx="4191000"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853171"/>
            <a:ext cx="42116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761381"/>
            <a:ext cx="4211637"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1088454"/>
            <a:ext cx="5014912"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503978"/>
            <a:ext cx="3194050" cy="1763924"/>
          </a:xfrm>
        </p:spPr>
        <p:txBody>
          <a:bodyPr anchor="b"/>
          <a:lstStyle>
            <a:lvl1pPr>
              <a:defRPr sz="352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1088454"/>
            <a:ext cx="5014912"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682625" y="2267902"/>
            <a:ext cx="3194050"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6FD42DC-5516-47CD-AFE8-6C793A6AAA45}"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402483"/>
            <a:ext cx="8543925"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2012414"/>
            <a:ext cx="8543925"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7006699"/>
            <a:ext cx="2228850"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F3C660F-58B9-4D87-9B50-76C2DEA65369}"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4" y="7006699"/>
            <a:ext cx="33432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7006699"/>
            <a:ext cx="2228850"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402484"/>
            <a:ext cx="8543925"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2012414"/>
            <a:ext cx="8543925"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7006700"/>
            <a:ext cx="2228850" cy="402483"/>
          </a:xfrm>
          <a:prstGeom prst="rect">
            <a:avLst/>
          </a:prstGeom>
        </p:spPr>
        <p:txBody>
          <a:bodyPr vert="horz" lIns="91440" tIns="45720" rIns="91440" bIns="45720" rtlCol="0" anchor="ctr"/>
          <a:lstStyle>
            <a:lvl1pPr algn="l">
              <a:defRPr sz="1300">
                <a:solidFill>
                  <a:schemeClr val="tx1">
                    <a:tint val="75000"/>
                  </a:schemeClr>
                </a:solidFill>
              </a:defRPr>
            </a:lvl1p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3"/>
          </p:nvPr>
        </p:nvSpPr>
        <p:spPr>
          <a:xfrm>
            <a:off x="3281363" y="7006700"/>
            <a:ext cx="3343275" cy="402483"/>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7006700"/>
            <a:ext cx="2228850" cy="402483"/>
          </a:xfrm>
          <a:prstGeom prst="rect">
            <a:avLst/>
          </a:prstGeom>
        </p:spPr>
        <p:txBody>
          <a:bodyPr vert="horz" lIns="91440" tIns="45720" rIns="91440" bIns="45720" rtlCol="0" anchor="ctr"/>
          <a:lstStyle>
            <a:lvl1pPr algn="r">
              <a:defRPr sz="13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95402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93" r:id="rId14"/>
    <p:sldLayoutId id="2147483669" r:id="rId15"/>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en-US"/>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3.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3.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3.xml"/><Relationship Id="rId4" Type="http://schemas.openxmlformats.org/officeDocument/2006/relationships/chart" Target="../charts/chart48.xml"/></Relationships>
</file>

<file path=ppt/slides/_rels/slide4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33.xml"/><Relationship Id="rId4" Type="http://schemas.openxmlformats.org/officeDocument/2006/relationships/chart" Target="../charts/chart56.xml"/></Relationships>
</file>

<file path=ppt/slides/_rels/slide5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3.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3.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3.xml"/><Relationship Id="rId4" Type="http://schemas.openxmlformats.org/officeDocument/2006/relationships/chart" Target="../charts/chart72.xml"/></Relationships>
</file>

<file path=ppt/slides/_rels/slide6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82602" y="3133038"/>
            <a:ext cx="8597360" cy="584775"/>
          </a:xfrm>
          <a:prstGeom prst="rect">
            <a:avLst/>
          </a:prstGeom>
          <a:noFill/>
        </p:spPr>
        <p:txBody>
          <a:bodyPr wrap="square" rtlCol="0">
            <a:spAutoFit/>
          </a:bodyPr>
          <a:lstStyle/>
          <a:p>
            <a:pPr algn="ctr"/>
            <a:r>
              <a:rPr kumimoji="1" lang="ja-JP" altLang="en-US" sz="3200" dirty="0" smtClean="0">
                <a:latin typeface="Meiryo UI" panose="020B0604030504040204" pitchFamily="50" charset="-128"/>
                <a:ea typeface="Meiryo UI" panose="020B0604030504040204" pitchFamily="50" charset="-128"/>
              </a:rPr>
              <a:t>アンケート調査</a:t>
            </a:r>
            <a:r>
              <a:rPr kumimoji="1" lang="ja-JP" altLang="en-US" sz="3200" dirty="0" smtClean="0">
                <a:latin typeface="Meiryo UI" panose="020B0604030504040204" pitchFamily="50" charset="-128"/>
                <a:ea typeface="Meiryo UI" panose="020B0604030504040204" pitchFamily="50" charset="-128"/>
              </a:rPr>
              <a:t>結果</a:t>
            </a:r>
            <a:r>
              <a:rPr kumimoji="1" lang="ja-JP" altLang="en-US" sz="3200" dirty="0" smtClean="0">
                <a:latin typeface="Meiryo UI" panose="020B0604030504040204" pitchFamily="50" charset="-128"/>
                <a:ea typeface="Meiryo UI" panose="020B0604030504040204" pitchFamily="50" charset="-128"/>
              </a:rPr>
              <a:t>　</a:t>
            </a:r>
            <a:endParaRPr kumimoji="1" lang="en-US" altLang="ja-JP"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8189258" y="769945"/>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参考</a:t>
            </a:r>
            <a:r>
              <a:rPr kumimoji="1" lang="ja-JP" altLang="en-US" sz="2000" dirty="0">
                <a:solidFill>
                  <a:schemeClr val="tx1"/>
                </a:solidFill>
                <a:latin typeface="Meiryo UI" panose="020B0604030504040204" pitchFamily="50" charset="-128"/>
                <a:ea typeface="Meiryo UI" panose="020B0604030504040204" pitchFamily="50" charset="-128"/>
              </a:rPr>
              <a:t>５</a:t>
            </a:r>
          </a:p>
        </p:txBody>
      </p:sp>
      <p:sp>
        <p:nvSpPr>
          <p:cNvPr id="2" name="大かっこ 1"/>
          <p:cNvSpPr/>
          <p:nvPr/>
        </p:nvSpPr>
        <p:spPr>
          <a:xfrm>
            <a:off x="1768839" y="3807507"/>
            <a:ext cx="6420420" cy="74950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400" dirty="0" smtClean="0">
                <a:latin typeface="Meiryo UI" panose="020B0604030504040204" pitchFamily="50" charset="-128"/>
                <a:ea typeface="Meiryo UI" panose="020B0604030504040204" pitchFamily="50" charset="-128"/>
              </a:rPr>
              <a:t>第５回</a:t>
            </a:r>
            <a:r>
              <a:rPr kumimoji="1" lang="ja-JP" altLang="en-US" sz="2400" dirty="0">
                <a:latin typeface="Meiryo UI" panose="020B0604030504040204" pitchFamily="50" charset="-128"/>
                <a:ea typeface="Meiryo UI" panose="020B0604030504040204" pitchFamily="50" charset="-128"/>
              </a:rPr>
              <a:t>「大阪がめざす</a:t>
            </a:r>
            <a:r>
              <a:rPr kumimoji="1" lang="en-US" altLang="ja-JP" sz="2400" dirty="0">
                <a:latin typeface="Meiryo UI" panose="020B0604030504040204" pitchFamily="50" charset="-128"/>
                <a:ea typeface="Meiryo UI" panose="020B0604030504040204" pitchFamily="50" charset="-128"/>
              </a:rPr>
              <a:t>SDGs</a:t>
            </a:r>
            <a:r>
              <a:rPr kumimoji="1" lang="ja-JP" altLang="en-US" sz="2400" dirty="0">
                <a:latin typeface="Meiryo UI" panose="020B0604030504040204" pitchFamily="50" charset="-128"/>
                <a:ea typeface="Meiryo UI" panose="020B0604030504040204" pitchFamily="50" charset="-128"/>
              </a:rPr>
              <a:t>先進都市の姿」検討</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有識者ワーキンググループ　資料</a:t>
            </a:r>
            <a:r>
              <a:rPr kumimoji="1" lang="ja-JP" altLang="en-US" sz="2400" dirty="0" smtClean="0">
                <a:latin typeface="Meiryo UI" panose="020B0604030504040204" pitchFamily="50" charset="-128"/>
                <a:ea typeface="Meiryo UI" panose="020B0604030504040204" pitchFamily="50" charset="-128"/>
              </a:rPr>
              <a:t>②</a:t>
            </a:r>
            <a:endParaRPr kumimoji="1" lang="ja-JP" altLang="en-US" sz="2400" dirty="0"/>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2295" y="653391"/>
            <a:ext cx="9625263" cy="123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社会を実現するために重要と考えるゴール（年齢別）</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〇４０代</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ゴール４（教育）」、「ゴール８（経済成長・雇用）」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〇５０代</a:t>
            </a:r>
          </a:p>
          <a:p>
            <a:r>
              <a:rPr kumimoji="1" lang="ja-JP" altLang="en-US" sz="1200" dirty="0" smtClean="0">
                <a:latin typeface="Meiryo UI" panose="020B0604030504040204" pitchFamily="50" charset="-128"/>
                <a:ea typeface="Meiryo UI" panose="020B0604030504040204" pitchFamily="50" charset="-128"/>
              </a:rPr>
              <a:t>「ゴール３（健康）」、 「ゴール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 、 「ゴール８（経済成長・雇用）」 、 「ゴール４（教育）」</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noGrp="1"/>
          </p:cNvGraphicFramePr>
          <p:nvPr>
            <p:extLst>
              <p:ext uri="{D42A27DB-BD31-4B8C-83A1-F6EECF244321}">
                <p14:modId xmlns:p14="http://schemas.microsoft.com/office/powerpoint/2010/main" val="276239135"/>
              </p:ext>
            </p:extLst>
          </p:nvPr>
        </p:nvGraphicFramePr>
        <p:xfrm>
          <a:off x="262576" y="212335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noGrp="1"/>
          </p:cNvGraphicFramePr>
          <p:nvPr>
            <p:extLst>
              <p:ext uri="{D42A27DB-BD31-4B8C-83A1-F6EECF244321}">
                <p14:modId xmlns:p14="http://schemas.microsoft.com/office/powerpoint/2010/main" val="1812178284"/>
              </p:ext>
            </p:extLst>
          </p:nvPr>
        </p:nvGraphicFramePr>
        <p:xfrm>
          <a:off x="4845050" y="212335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468223" y="34851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51398" y="37260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51397" y="467961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36988" y="537634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68224" y="300301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24418" y="35030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07593" y="37439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07592" y="469754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793183" y="5378229"/>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24419" y="30209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9</a:t>
            </a:fld>
            <a:endParaRPr kumimoji="1" lang="ja-JP" altLang="en-US"/>
          </a:p>
        </p:txBody>
      </p:sp>
      <p:sp>
        <p:nvSpPr>
          <p:cNvPr id="25" name="テキスト ボックス 24"/>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n=137</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n=185</a:t>
            </a:r>
            <a:endParaRPr kumimoji="1" lang="ja-JP" altLang="en-US" dirty="0">
              <a:latin typeface="Meiryo UI" panose="020B0604030504040204" pitchFamily="50" charset="-128"/>
              <a:ea typeface="Meiryo UI" panose="020B0604030504040204" pitchFamily="50" charset="-128"/>
            </a:endParaRPr>
          </a:p>
        </p:txBody>
      </p:sp>
      <p:sp>
        <p:nvSpPr>
          <p:cNvPr id="27" name="正方形/長方形 26"/>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014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28337" y="705477"/>
            <a:ext cx="9609221" cy="934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（年齢別）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〇６０代以上</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（気候変動）」、 </a:t>
            </a:r>
            <a:r>
              <a:rPr kumimoji="1" lang="ja-JP" altLang="en-US" sz="1200" dirty="0">
                <a:latin typeface="Meiryo UI" panose="020B0604030504040204" pitchFamily="50" charset="-128"/>
                <a:ea typeface="Meiryo UI" panose="020B0604030504040204" pitchFamily="50" charset="-128"/>
              </a:rPr>
              <a:t>「ゴール４（教育）</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6" name="グラフ 5"/>
          <p:cNvGraphicFramePr>
            <a:graphicFrameLocks noGrp="1"/>
          </p:cNvGraphicFramePr>
          <p:nvPr>
            <p:extLst>
              <p:ext uri="{D42A27DB-BD31-4B8C-83A1-F6EECF244321}">
                <p14:modId xmlns:p14="http://schemas.microsoft.com/office/powerpoint/2010/main" val="3658699910"/>
              </p:ext>
            </p:extLst>
          </p:nvPr>
        </p:nvGraphicFramePr>
        <p:xfrm>
          <a:off x="112295" y="1898767"/>
          <a:ext cx="468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320093" y="278796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0093" y="350033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05684" y="5133755"/>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0093" y="324848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28337" y="5604916"/>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10</a:t>
            </a:fld>
            <a:endParaRPr kumimoji="1" lang="ja-JP" altLang="en-US"/>
          </a:p>
        </p:txBody>
      </p:sp>
      <p:sp>
        <p:nvSpPr>
          <p:cNvPr id="18" name="テキスト ボックス 17"/>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n=381</a:t>
            </a:r>
            <a:endParaRPr kumimoji="1" lang="ja-JP" altLang="en-US" dirty="0">
              <a:latin typeface="Meiryo UI" panose="020B0604030504040204" pitchFamily="50" charset="-128"/>
              <a:ea typeface="Meiryo UI" panose="020B0604030504040204" pitchFamily="50" charset="-128"/>
            </a:endParaRPr>
          </a:p>
        </p:txBody>
      </p:sp>
      <p:sp>
        <p:nvSpPr>
          <p:cNvPr id="19" name="正方形/長方形 18"/>
          <p:cNvSpPr/>
          <p:nvPr/>
        </p:nvSpPr>
        <p:spPr>
          <a:xfrm>
            <a:off x="112294" y="17307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35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672981"/>
            <a:ext cx="9609221" cy="1244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地域</a:t>
            </a:r>
            <a:r>
              <a:rPr kumimoji="1" lang="ja-JP" altLang="en-US" sz="1600" b="1" dirty="0" smtClean="0">
                <a:latin typeface="Meiryo UI" panose="020B0604030504040204" pitchFamily="50" charset="-128"/>
                <a:ea typeface="Meiryo UI" panose="020B0604030504040204" pitchFamily="50" charset="-128"/>
              </a:rPr>
              <a:t>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〇大阪市域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「ゴール４（教育）」、「ゴール８（経済成長・雇用）」</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ja-JP" altLang="en-US" sz="1600" dirty="0" smtClean="0">
                <a:latin typeface="Meiryo UI" panose="020B0604030504040204" pitchFamily="50" charset="-128"/>
                <a:ea typeface="Meiryo UI" panose="020B0604030504040204" pitchFamily="50" charset="-128"/>
              </a:rPr>
              <a:t>北部大阪地域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「ゴール３（健康）」</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「ゴール４（教育）」、</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p>
        </p:txBody>
      </p:sp>
      <p:graphicFrame>
        <p:nvGraphicFramePr>
          <p:cNvPr id="5" name="グラフ 4"/>
          <p:cNvGraphicFramePr>
            <a:graphicFrameLocks noGrp="1"/>
          </p:cNvGraphicFramePr>
          <p:nvPr>
            <p:extLst>
              <p:ext uri="{D42A27DB-BD31-4B8C-83A1-F6EECF244321}">
                <p14:modId xmlns:p14="http://schemas.microsoft.com/office/powerpoint/2010/main" val="712790971"/>
              </p:ext>
            </p:extLst>
          </p:nvPr>
        </p:nvGraphicFramePr>
        <p:xfrm>
          <a:off x="184865" y="213099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noGrp="1"/>
          </p:cNvGraphicFramePr>
          <p:nvPr>
            <p:extLst>
              <p:ext uri="{D42A27DB-BD31-4B8C-83A1-F6EECF244321}">
                <p14:modId xmlns:p14="http://schemas.microsoft.com/office/powerpoint/2010/main" val="2052298638"/>
              </p:ext>
            </p:extLst>
          </p:nvPr>
        </p:nvGraphicFramePr>
        <p:xfrm>
          <a:off x="4910872" y="213099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112294" y="1964839"/>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320094"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0094"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0093"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2293"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20093"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074877"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74877"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74876"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867076"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074876"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11</a:t>
            </a:fld>
            <a:endParaRPr kumimoji="1" lang="ja-JP" altLang="en-US"/>
          </a:p>
        </p:txBody>
      </p:sp>
      <p:sp>
        <p:nvSpPr>
          <p:cNvPr id="24" name="テキスト ボックス 23"/>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n=199</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n=310</a:t>
            </a:r>
            <a:endParaRPr kumimoji="1" lang="ja-JP" altLang="en-US" dirty="0">
              <a:latin typeface="Meiryo UI" panose="020B0604030504040204" pitchFamily="50" charset="-128"/>
              <a:ea typeface="Meiryo UI" panose="020B0604030504040204" pitchFamily="50" charset="-128"/>
            </a:endParaRPr>
          </a:p>
        </p:txBody>
      </p:sp>
      <p:sp>
        <p:nvSpPr>
          <p:cNvPr id="2" name="大かっこ 1"/>
          <p:cNvSpPr/>
          <p:nvPr/>
        </p:nvSpPr>
        <p:spPr>
          <a:xfrm>
            <a:off x="2002266" y="2306097"/>
            <a:ext cx="551453" cy="229850"/>
          </a:xfrm>
          <a:prstGeom prst="bracketPair">
            <a:avLst/>
          </a:prstGeom>
          <a:ln w="6350">
            <a:solidFill>
              <a:schemeClr val="tx2">
                <a:lumMod val="50000"/>
              </a:schemeClr>
            </a:solidFill>
          </a:ln>
        </p:spPr>
        <p:txBody>
          <a:bodyPr wrap="none" anchor="ctr">
            <a:spAutoFit/>
          </a:bodyPr>
          <a:lstStyle/>
          <a:p>
            <a:pPr>
              <a:lnSpc>
                <a:spcPts val="900"/>
              </a:lnSpc>
            </a:pPr>
            <a:r>
              <a:rPr lang="ja-JP" altLang="ja-JP" sz="900" dirty="0">
                <a:latin typeface="Meiryo UI" panose="020B0604030504040204" pitchFamily="50" charset="-128"/>
                <a:ea typeface="Meiryo UI" panose="020B0604030504040204" pitchFamily="50" charset="-128"/>
                <a:cs typeface="Times New Roman" panose="02020603050405020304" pitchFamily="18" charset="0"/>
              </a:rPr>
              <a:t>大阪市</a:t>
            </a:r>
            <a:endParaRPr lang="ja-JP" altLang="en-US" sz="900" dirty="0">
              <a:latin typeface="Meiryo UI" panose="020B0604030504040204" pitchFamily="50" charset="-128"/>
              <a:ea typeface="Meiryo UI" panose="020B0604030504040204" pitchFamily="50" charset="-128"/>
            </a:endParaRPr>
          </a:p>
        </p:txBody>
      </p:sp>
      <p:sp>
        <p:nvSpPr>
          <p:cNvPr id="26" name="大かっこ 25"/>
          <p:cNvSpPr/>
          <p:nvPr/>
        </p:nvSpPr>
        <p:spPr>
          <a:xfrm>
            <a:off x="7277100" y="2239760"/>
            <a:ext cx="2463556" cy="401024"/>
          </a:xfrm>
          <a:prstGeom prst="bracketPair">
            <a:avLst/>
          </a:prstGeom>
          <a:ln w="6350">
            <a:solidFill>
              <a:schemeClr val="tx2">
                <a:lumMod val="50000"/>
              </a:schemeClr>
            </a:solidFill>
          </a:ln>
        </p:spPr>
        <p:txBody>
          <a:bodyPr wrap="none" anchor="ctr">
            <a:noAutofit/>
          </a:bodyPr>
          <a:lstStyle/>
          <a:p>
            <a:pPr>
              <a:lnSpc>
                <a:spcPts val="900"/>
              </a:lnSpc>
            </a:pPr>
            <a:r>
              <a:rPr lang="zh-TW" altLang="en-US" sz="900" dirty="0">
                <a:latin typeface="Meiryo UI" panose="020B0604030504040204" pitchFamily="50" charset="-128"/>
                <a:ea typeface="Meiryo UI" panose="020B0604030504040204" pitchFamily="50" charset="-128"/>
              </a:rPr>
              <a:t>豊中市、池田市、吹田市</a:t>
            </a:r>
            <a:r>
              <a:rPr lang="zh-TW" altLang="en-US" sz="900" dirty="0" smtClean="0">
                <a:latin typeface="Meiryo UI" panose="020B0604030504040204" pitchFamily="50" charset="-128"/>
                <a:ea typeface="Meiryo UI" panose="020B0604030504040204" pitchFamily="50" charset="-128"/>
              </a:rPr>
              <a:t>、高槻市</a:t>
            </a:r>
            <a:r>
              <a:rPr lang="zh-TW" altLang="en-US" sz="900" dirty="0">
                <a:latin typeface="Meiryo UI" panose="020B0604030504040204" pitchFamily="50" charset="-128"/>
                <a:ea typeface="Meiryo UI" panose="020B0604030504040204" pitchFamily="50" charset="-128"/>
              </a:rPr>
              <a:t>、茨木市</a:t>
            </a:r>
            <a:r>
              <a:rPr lang="zh-TW" altLang="en-US" sz="900" dirty="0" smtClean="0">
                <a:latin typeface="Meiryo UI" panose="020B0604030504040204" pitchFamily="50" charset="-128"/>
                <a:ea typeface="Meiryo UI" panose="020B0604030504040204" pitchFamily="50" charset="-128"/>
              </a:rPr>
              <a:t>、</a:t>
            </a:r>
            <a:endParaRPr lang="en-US" altLang="zh-TW" sz="900" dirty="0" smtClean="0">
              <a:latin typeface="Meiryo UI" panose="020B0604030504040204" pitchFamily="50" charset="-128"/>
              <a:ea typeface="Meiryo UI" panose="020B0604030504040204" pitchFamily="50" charset="-128"/>
            </a:endParaRPr>
          </a:p>
          <a:p>
            <a:pPr>
              <a:lnSpc>
                <a:spcPts val="900"/>
              </a:lnSpc>
            </a:pPr>
            <a:r>
              <a:rPr lang="zh-TW" altLang="en-US" sz="900" dirty="0" smtClean="0">
                <a:latin typeface="Meiryo UI" panose="020B0604030504040204" pitchFamily="50" charset="-128"/>
                <a:ea typeface="Meiryo UI" panose="020B0604030504040204" pitchFamily="50" charset="-128"/>
              </a:rPr>
              <a:t>箕面市、摂津市</a:t>
            </a:r>
            <a:r>
              <a:rPr lang="zh-TW" altLang="en-US" sz="900" dirty="0">
                <a:latin typeface="Meiryo UI" panose="020B0604030504040204" pitchFamily="50" charset="-128"/>
                <a:ea typeface="Meiryo UI" panose="020B0604030504040204" pitchFamily="50" charset="-128"/>
              </a:rPr>
              <a:t>、島本町、豊能町、能勢町</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50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グラフ 2"/>
          <p:cNvGraphicFramePr>
            <a:graphicFrameLocks noGrp="1"/>
          </p:cNvGraphicFramePr>
          <p:nvPr>
            <p:extLst>
              <p:ext uri="{D42A27DB-BD31-4B8C-83A1-F6EECF244321}">
                <p14:modId xmlns:p14="http://schemas.microsoft.com/office/powerpoint/2010/main" val="2357035266"/>
              </p:ext>
            </p:extLst>
          </p:nvPr>
        </p:nvGraphicFramePr>
        <p:xfrm>
          <a:off x="304800" y="2250716"/>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ext uri="{D42A27DB-BD31-4B8C-83A1-F6EECF244321}">
                <p14:modId xmlns:p14="http://schemas.microsoft.com/office/powerpoint/2010/main" val="379887661"/>
              </p:ext>
            </p:extLst>
          </p:nvPr>
        </p:nvGraphicFramePr>
        <p:xfrm>
          <a:off x="4984800" y="2250716"/>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12295" y="689023"/>
            <a:ext cx="9609221" cy="1244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地域</a:t>
            </a:r>
            <a:r>
              <a:rPr kumimoji="1" lang="ja-JP" altLang="en-US" sz="1600" b="1" dirty="0" smtClean="0">
                <a:latin typeface="Meiryo UI" panose="020B0604030504040204" pitchFamily="50" charset="-128"/>
                <a:ea typeface="Meiryo UI" panose="020B0604030504040204" pitchFamily="50" charset="-128"/>
              </a:rPr>
              <a:t>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〇東部大阪地域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（持続可能都市）」、「ゴール１（貧困）」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ゴール４（教育）」、「ゴール８（経済成長・雇用）」</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ja-JP" altLang="en-US" sz="1600" dirty="0" smtClean="0">
                <a:latin typeface="Meiryo UI" panose="020B0604030504040204" pitchFamily="50" charset="-128"/>
                <a:ea typeface="Meiryo UI" panose="020B0604030504040204" pitchFamily="50" charset="-128"/>
              </a:rPr>
              <a:t>南部大阪地域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「ゴール３（健康）」、 「ゴール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「ゴール１（貧困）」</a:t>
            </a:r>
          </a:p>
        </p:txBody>
      </p:sp>
      <p:sp>
        <p:nvSpPr>
          <p:cNvPr id="12" name="正方形/長方形 11"/>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519142" y="3624064"/>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19142" y="3865277"/>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19141" y="4829503"/>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34025" y="5531238"/>
            <a:ext cx="740398"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19141" y="3158960"/>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192533" y="3639536"/>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192533" y="3880749"/>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192532" y="4844975"/>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07416" y="5546710"/>
            <a:ext cx="740398"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192532" y="3174432"/>
            <a:ext cx="548673" cy="211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12</a:t>
            </a:fld>
            <a:endParaRPr kumimoji="1" lang="ja-JP" altLang="en-US"/>
          </a:p>
        </p:txBody>
      </p:sp>
      <p:sp>
        <p:nvSpPr>
          <p:cNvPr id="24" name="テキスト ボックス 23"/>
          <p:cNvSpPr txBox="1"/>
          <p:nvPr/>
        </p:nvSpPr>
        <p:spPr>
          <a:xfrm>
            <a:off x="8470433" y="6937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n=266</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615549" y="6889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n=225</a:t>
            </a:r>
            <a:endParaRPr kumimoji="1" lang="ja-JP" altLang="en-US" dirty="0">
              <a:latin typeface="Meiryo UI" panose="020B0604030504040204" pitchFamily="50" charset="-128"/>
              <a:ea typeface="Meiryo UI" panose="020B0604030504040204" pitchFamily="50" charset="-128"/>
            </a:endParaRPr>
          </a:p>
        </p:txBody>
      </p:sp>
      <p:sp>
        <p:nvSpPr>
          <p:cNvPr id="26" name="大かっこ 25"/>
          <p:cNvSpPr/>
          <p:nvPr/>
        </p:nvSpPr>
        <p:spPr>
          <a:xfrm>
            <a:off x="6667499" y="2282552"/>
            <a:ext cx="3204000" cy="485239"/>
          </a:xfrm>
          <a:prstGeom prst="bracketPair">
            <a:avLst/>
          </a:prstGeom>
          <a:ln w="6350">
            <a:solidFill>
              <a:schemeClr val="tx2">
                <a:lumMod val="50000"/>
              </a:schemeClr>
            </a:solidFill>
          </a:ln>
        </p:spPr>
        <p:txBody>
          <a:bodyPr wrap="none" anchor="ctr">
            <a:noAutofit/>
          </a:bodyPr>
          <a:lstStyle/>
          <a:p>
            <a:pPr>
              <a:lnSpc>
                <a:spcPts val="900"/>
              </a:lnSpc>
            </a:pPr>
            <a:r>
              <a:rPr lang="zh-TW" altLang="en-US" sz="800" dirty="0">
                <a:latin typeface="Meiryo UI" panose="020B0604030504040204" pitchFamily="50" charset="-128"/>
                <a:ea typeface="Meiryo UI" panose="020B0604030504040204" pitchFamily="50" charset="-128"/>
              </a:rPr>
              <a:t>堺市、岸和田市、泉大津市、貝塚市</a:t>
            </a:r>
            <a:r>
              <a:rPr lang="zh-TW" altLang="en-US" sz="800" dirty="0" smtClean="0">
                <a:latin typeface="Meiryo UI" panose="020B0604030504040204" pitchFamily="50" charset="-128"/>
                <a:ea typeface="Meiryo UI" panose="020B0604030504040204" pitchFamily="50" charset="-128"/>
              </a:rPr>
              <a:t>、泉佐野市</a:t>
            </a:r>
            <a:r>
              <a:rPr lang="zh-TW" altLang="en-US" sz="800" dirty="0">
                <a:latin typeface="Meiryo UI" panose="020B0604030504040204" pitchFamily="50" charset="-128"/>
                <a:ea typeface="Meiryo UI" panose="020B0604030504040204" pitchFamily="50" charset="-128"/>
              </a:rPr>
              <a:t>、富田林市、河内長野市</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pPr>
              <a:lnSpc>
                <a:spcPts val="900"/>
              </a:lnSpc>
            </a:pPr>
            <a:r>
              <a:rPr lang="zh-TW" altLang="en-US" sz="800" dirty="0" smtClean="0">
                <a:latin typeface="Meiryo UI" panose="020B0604030504040204" pitchFamily="50" charset="-128"/>
                <a:ea typeface="Meiryo UI" panose="020B0604030504040204" pitchFamily="50" charset="-128"/>
              </a:rPr>
              <a:t>松原市</a:t>
            </a:r>
            <a:r>
              <a:rPr lang="zh-TW" altLang="en-US" sz="800" dirty="0">
                <a:latin typeface="Meiryo UI" panose="020B0604030504040204" pitchFamily="50" charset="-128"/>
                <a:ea typeface="Meiryo UI" panose="020B0604030504040204" pitchFamily="50" charset="-128"/>
              </a:rPr>
              <a:t>、和泉市、羽曳野市</a:t>
            </a:r>
            <a:r>
              <a:rPr lang="zh-TW" altLang="en-US" sz="800" dirty="0" smtClean="0">
                <a:latin typeface="Meiryo UI" panose="020B0604030504040204" pitchFamily="50" charset="-128"/>
                <a:ea typeface="Meiryo UI" panose="020B0604030504040204" pitchFamily="50" charset="-128"/>
              </a:rPr>
              <a:t>、高石市、藤井寺市</a:t>
            </a:r>
            <a:r>
              <a:rPr lang="zh-TW" altLang="en-US" sz="800" dirty="0">
                <a:latin typeface="Meiryo UI" panose="020B0604030504040204" pitchFamily="50" charset="-128"/>
                <a:ea typeface="Meiryo UI" panose="020B0604030504040204" pitchFamily="50" charset="-128"/>
              </a:rPr>
              <a:t>、泉南市、大阪狭山市</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pPr>
              <a:lnSpc>
                <a:spcPts val="900"/>
              </a:lnSpc>
            </a:pPr>
            <a:r>
              <a:rPr lang="zh-TW" altLang="en-US" sz="800" dirty="0" smtClean="0">
                <a:latin typeface="Meiryo UI" panose="020B0604030504040204" pitchFamily="50" charset="-128"/>
                <a:ea typeface="Meiryo UI" panose="020B0604030504040204" pitchFamily="50" charset="-128"/>
              </a:rPr>
              <a:t>阪南市</a:t>
            </a:r>
            <a:r>
              <a:rPr lang="zh-TW" altLang="en-US" sz="800" dirty="0">
                <a:latin typeface="Meiryo UI" panose="020B0604030504040204" pitchFamily="50" charset="-128"/>
                <a:ea typeface="Meiryo UI" panose="020B0604030504040204" pitchFamily="50" charset="-128"/>
              </a:rPr>
              <a:t>、忠岡町、熊取町、田尻町</a:t>
            </a:r>
            <a:r>
              <a:rPr lang="zh-TW" altLang="en-US" sz="800" dirty="0" smtClean="0">
                <a:latin typeface="Meiryo UI" panose="020B0604030504040204" pitchFamily="50" charset="-128"/>
                <a:ea typeface="Meiryo UI" panose="020B0604030504040204" pitchFamily="50" charset="-128"/>
              </a:rPr>
              <a:t>、岬町</a:t>
            </a:r>
            <a:r>
              <a:rPr lang="zh-TW" altLang="en-US" sz="800" dirty="0">
                <a:latin typeface="Meiryo UI" panose="020B0604030504040204" pitchFamily="50" charset="-128"/>
                <a:ea typeface="Meiryo UI" panose="020B0604030504040204" pitchFamily="50" charset="-128"/>
              </a:rPr>
              <a:t>、太子町、河南町</a:t>
            </a:r>
            <a:r>
              <a:rPr lang="zh-TW" altLang="en-US" sz="800" dirty="0" smtClean="0">
                <a:latin typeface="Meiryo UI" panose="020B0604030504040204" pitchFamily="50" charset="-128"/>
                <a:ea typeface="Meiryo UI" panose="020B0604030504040204" pitchFamily="50" charset="-128"/>
              </a:rPr>
              <a:t>、千早赤阪村</a:t>
            </a:r>
            <a:endParaRPr lang="zh-TW" altLang="en-US" sz="800" dirty="0">
              <a:latin typeface="Meiryo UI" panose="020B0604030504040204" pitchFamily="50" charset="-128"/>
              <a:ea typeface="Meiryo UI" panose="020B0604030504040204" pitchFamily="50" charset="-128"/>
            </a:endParaRPr>
          </a:p>
        </p:txBody>
      </p:sp>
      <p:sp>
        <p:nvSpPr>
          <p:cNvPr id="27" name="大かっこ 26"/>
          <p:cNvSpPr/>
          <p:nvPr/>
        </p:nvSpPr>
        <p:spPr>
          <a:xfrm>
            <a:off x="2362200" y="2336908"/>
            <a:ext cx="2754132" cy="364567"/>
          </a:xfrm>
          <a:prstGeom prst="bracketPair">
            <a:avLst/>
          </a:prstGeom>
          <a:ln w="6350">
            <a:solidFill>
              <a:schemeClr val="tx2">
                <a:lumMod val="50000"/>
              </a:schemeClr>
            </a:solidFill>
          </a:ln>
        </p:spPr>
        <p:txBody>
          <a:bodyPr wrap="none" anchor="ctr">
            <a:noAutofit/>
          </a:bodyPr>
          <a:lstStyle/>
          <a:p>
            <a:pPr>
              <a:lnSpc>
                <a:spcPts val="900"/>
              </a:lnSpc>
            </a:pPr>
            <a:r>
              <a:rPr lang="zh-TW" altLang="en-US" sz="900" dirty="0">
                <a:latin typeface="Meiryo UI" panose="020B0604030504040204" pitchFamily="50" charset="-128"/>
                <a:ea typeface="Meiryo UI" panose="020B0604030504040204" pitchFamily="50" charset="-128"/>
              </a:rPr>
              <a:t>守口市、枚方市、八尾市、寝屋川市</a:t>
            </a:r>
            <a:r>
              <a:rPr lang="zh-TW" altLang="en-US" sz="900" dirty="0" smtClean="0">
                <a:latin typeface="Meiryo UI" panose="020B0604030504040204" pitchFamily="50" charset="-128"/>
                <a:ea typeface="Meiryo UI" panose="020B0604030504040204" pitchFamily="50" charset="-128"/>
              </a:rPr>
              <a:t>、大東市</a:t>
            </a:r>
            <a:r>
              <a:rPr lang="zh-TW" altLang="en-US" sz="900" dirty="0">
                <a:latin typeface="Meiryo UI" panose="020B0604030504040204" pitchFamily="50" charset="-128"/>
                <a:ea typeface="Meiryo UI" panose="020B0604030504040204" pitchFamily="50" charset="-128"/>
              </a:rPr>
              <a:t>、柏原市</a:t>
            </a:r>
            <a:r>
              <a:rPr lang="zh-TW" altLang="en-US" sz="900" dirty="0" smtClean="0">
                <a:latin typeface="Meiryo UI" panose="020B0604030504040204" pitchFamily="50" charset="-128"/>
                <a:ea typeface="Meiryo UI" panose="020B0604030504040204" pitchFamily="50" charset="-128"/>
              </a:rPr>
              <a:t>、</a:t>
            </a:r>
            <a:endParaRPr lang="en-US" altLang="zh-TW" sz="900" dirty="0" smtClean="0">
              <a:latin typeface="Meiryo UI" panose="020B0604030504040204" pitchFamily="50" charset="-128"/>
              <a:ea typeface="Meiryo UI" panose="020B0604030504040204" pitchFamily="50" charset="-128"/>
            </a:endParaRPr>
          </a:p>
          <a:p>
            <a:pPr>
              <a:lnSpc>
                <a:spcPts val="900"/>
              </a:lnSpc>
            </a:pPr>
            <a:r>
              <a:rPr lang="zh-TW" altLang="en-US" sz="900" dirty="0" smtClean="0">
                <a:latin typeface="Meiryo UI" panose="020B0604030504040204" pitchFamily="50" charset="-128"/>
                <a:ea typeface="Meiryo UI" panose="020B0604030504040204" pitchFamily="50" charset="-128"/>
              </a:rPr>
              <a:t>門真市、東大阪市</a:t>
            </a:r>
            <a:r>
              <a:rPr lang="zh-TW" altLang="en-US" sz="900" dirty="0">
                <a:latin typeface="Meiryo UI" panose="020B0604030504040204" pitchFamily="50" charset="-128"/>
                <a:ea typeface="Meiryo UI" panose="020B0604030504040204" pitchFamily="50" charset="-128"/>
              </a:rPr>
              <a:t>、四條畷市、交野市</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535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graphicFrame>
        <p:nvGraphicFramePr>
          <p:cNvPr id="7" name="Chart 9"/>
          <p:cNvGraphicFramePr>
            <a:graphicFrameLocks/>
          </p:cNvGraphicFramePr>
          <p:nvPr>
            <p:extLst>
              <p:ext uri="{D42A27DB-BD31-4B8C-83A1-F6EECF244321}">
                <p14:modId xmlns:p14="http://schemas.microsoft.com/office/powerpoint/2010/main" val="4089389494"/>
              </p:ext>
            </p:extLst>
          </p:nvPr>
        </p:nvGraphicFramePr>
        <p:xfrm>
          <a:off x="625642" y="2809174"/>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13</a:t>
            </a:fld>
            <a:endParaRPr kumimoji="1" lang="ja-JP" altLang="en-US"/>
          </a:p>
        </p:txBody>
      </p:sp>
      <p:sp>
        <p:nvSpPr>
          <p:cNvPr id="12" name="テキスト ボックス 11"/>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762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6"/>
          <p:cNvGraphicFramePr>
            <a:graphicFrameLocks/>
          </p:cNvGraphicFramePr>
          <p:nvPr>
            <p:extLst>
              <p:ext uri="{D42A27DB-BD31-4B8C-83A1-F6EECF244321}">
                <p14:modId xmlns:p14="http://schemas.microsoft.com/office/powerpoint/2010/main" val="3152072440"/>
              </p:ext>
            </p:extLst>
          </p:nvPr>
        </p:nvGraphicFramePr>
        <p:xfrm>
          <a:off x="409575" y="1615051"/>
          <a:ext cx="9086850" cy="590993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〇「選挙に行く」、「地元で買い物をする」、「リサイクルする」を実践している人が多い。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7" name="楕円 6"/>
          <p:cNvSpPr/>
          <p:nvPr/>
        </p:nvSpPr>
        <p:spPr>
          <a:xfrm>
            <a:off x="2199341" y="6932135"/>
            <a:ext cx="129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641599" y="2677120"/>
            <a:ext cx="1037973" cy="298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1141573" y="4652105"/>
            <a:ext cx="255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7540556" y="1928439"/>
            <a:ext cx="0" cy="55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557757" y="157368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14</a:t>
            </a:fld>
            <a:endParaRPr kumimoji="1" lang="ja-JP" altLang="en-US"/>
          </a:p>
        </p:txBody>
      </p:sp>
    </p:spTree>
    <p:extLst>
      <p:ext uri="{BB962C8B-B14F-4D97-AF65-F5344CB8AC3E}">
        <p14:creationId xmlns:p14="http://schemas.microsoft.com/office/powerpoint/2010/main" val="68913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15</a:t>
            </a:fld>
            <a:endParaRPr kumimoji="1" lang="ja-JP" altLang="en-US"/>
          </a:p>
        </p:txBody>
      </p:sp>
    </p:spTree>
    <p:extLst>
      <p:ext uri="{BB962C8B-B14F-4D97-AF65-F5344CB8AC3E}">
        <p14:creationId xmlns:p14="http://schemas.microsoft.com/office/powerpoint/2010/main" val="12910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16</a:t>
            </a:fld>
            <a:endParaRPr lang="ja-JP" altLang="en-US"/>
          </a:p>
        </p:txBody>
      </p:sp>
      <p:sp>
        <p:nvSpPr>
          <p:cNvPr id="3" name="正方形/長方形 2"/>
          <p:cNvSpPr/>
          <p:nvPr/>
        </p:nvSpPr>
        <p:spPr>
          <a:xfrm>
            <a:off x="1646070" y="2121435"/>
            <a:ext cx="6654800" cy="1200329"/>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１ー①．</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61263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p:cNvGraphicFramePr>
            <a:graphicFrameLocks/>
          </p:cNvGraphicFramePr>
          <p:nvPr>
            <p:extLst/>
          </p:nvPr>
        </p:nvGraphicFramePr>
        <p:xfrm>
          <a:off x="81567" y="2422356"/>
          <a:ext cx="9666590" cy="5005139"/>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7" name="直線コネクタ 6"/>
          <p:cNvCxnSpPr/>
          <p:nvPr/>
        </p:nvCxnSpPr>
        <p:spPr>
          <a:xfrm>
            <a:off x="7451185" y="2819617"/>
            <a:ext cx="0" cy="460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753537" y="2706640"/>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52063" y="3095208"/>
            <a:ext cx="176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803850" y="4828674"/>
            <a:ext cx="1752108" cy="434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17</a:t>
            </a:fld>
            <a:endParaRPr kumimoji="1" lang="ja-JP" altLang="en-US"/>
          </a:p>
        </p:txBody>
      </p:sp>
      <p:sp>
        <p:nvSpPr>
          <p:cNvPr id="13" name="テキスト ボックス 12"/>
          <p:cNvSpPr txBox="1"/>
          <p:nvPr/>
        </p:nvSpPr>
        <p:spPr>
          <a:xfrm>
            <a:off x="8306813" y="646728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975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0" name="Chart 15"/>
          <p:cNvGraphicFramePr>
            <a:graphicFrameLocks/>
          </p:cNvGraphicFramePr>
          <p:nvPr>
            <p:extLst>
              <p:ext uri="{D42A27DB-BD31-4B8C-83A1-F6EECF244321}">
                <p14:modId xmlns:p14="http://schemas.microsoft.com/office/powerpoint/2010/main" val="2893060124"/>
              </p:ext>
            </p:extLst>
          </p:nvPr>
        </p:nvGraphicFramePr>
        <p:xfrm>
          <a:off x="0" y="2224994"/>
          <a:ext cx="10001288" cy="5334681"/>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18854" y="843067"/>
            <a:ext cx="9447444" cy="90414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「社会問題や環境問題を軽視する国や企業は、世界からバッシングや批判にあう」と考える人が多い。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1900208"/>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428552" y="5932525"/>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18</a:t>
            </a:fld>
            <a:endParaRPr kumimoji="1" lang="ja-JP" altLang="en-US"/>
          </a:p>
        </p:txBody>
      </p:sp>
      <p:sp>
        <p:nvSpPr>
          <p:cNvPr id="15" name="テキスト ボックス 14"/>
          <p:cNvSpPr txBox="1"/>
          <p:nvPr/>
        </p:nvSpPr>
        <p:spPr>
          <a:xfrm>
            <a:off x="8473511" y="205409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7870285" y="2591017"/>
            <a:ext cx="0" cy="4932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69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a:t>
            </a:fld>
            <a:endParaRPr kumimoji="1" lang="ja-JP" altLang="en-US"/>
          </a:p>
        </p:txBody>
      </p:sp>
      <p:sp>
        <p:nvSpPr>
          <p:cNvPr id="3" name="正方形/長方形 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目　次</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正方形/長方形 3"/>
          <p:cNvSpPr/>
          <p:nvPr/>
        </p:nvSpPr>
        <p:spPr>
          <a:xfrm>
            <a:off x="422964" y="1020437"/>
            <a:ext cx="9060071" cy="5727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１．一般府民向け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rPr>
              <a:t>・</a:t>
            </a:r>
            <a:r>
              <a:rPr kumimoji="1" lang="ja-JP" altLang="en-US" sz="2600" dirty="0">
                <a:latin typeface="Meiryo UI" panose="020B0604030504040204" pitchFamily="50" charset="-128"/>
                <a:ea typeface="Meiryo UI" panose="020B0604030504040204" pitchFamily="50" charset="-128"/>
              </a:rPr>
              <a:t>・</a:t>
            </a:r>
            <a:r>
              <a:rPr kumimoji="1" lang="ja-JP" altLang="en-US" sz="2600" dirty="0" smtClean="0">
                <a:latin typeface="Meiryo UI" panose="020B0604030504040204" pitchFamily="50" charset="-128"/>
                <a:ea typeface="Meiryo UI" panose="020B0604030504040204" pitchFamily="50" charset="-128"/>
              </a:rPr>
              <a:t>・</a:t>
            </a:r>
            <a:r>
              <a:rPr kumimoji="1" lang="en-US" altLang="ja-JP" sz="2600" dirty="0" smtClean="0">
                <a:latin typeface="Meiryo UI" panose="020B0604030504040204" pitchFamily="50" charset="-128"/>
                <a:ea typeface="Meiryo UI" panose="020B0604030504040204" pitchFamily="50" charset="-128"/>
              </a:rPr>
              <a:t>P2</a:t>
            </a:r>
          </a:p>
          <a:p>
            <a:r>
              <a:rPr kumimoji="1" lang="ja-JP" altLang="en-US" sz="2000" dirty="0" smtClean="0">
                <a:latin typeface="Meiryo UI" panose="020B0604030504040204" pitchFamily="50" charset="-128"/>
                <a:ea typeface="Meiryo UI" panose="020B0604030504040204" pitchFamily="50" charset="-128"/>
              </a:rPr>
              <a:t>　①　</a:t>
            </a:r>
            <a:r>
              <a:rPr kumimoji="1" lang="en-US" altLang="ja-JP" sz="2000" dirty="0" smtClean="0">
                <a:latin typeface="Meiryo UI" panose="020B0604030504040204" pitchFamily="50" charset="-128"/>
                <a:ea typeface="Meiryo UI" panose="020B0604030504040204" pitchFamily="50" charset="-128"/>
              </a:rPr>
              <a:t>18</a:t>
            </a:r>
            <a:r>
              <a:rPr kumimoji="1" lang="ja-JP" altLang="en-US" sz="2000" dirty="0" smtClean="0">
                <a:latin typeface="Meiryo UI" panose="020B0604030504040204" pitchFamily="50" charset="-128"/>
                <a:ea typeface="Meiryo UI" panose="020B0604030504040204" pitchFamily="50" charset="-128"/>
              </a:rPr>
              <a:t>歳</a:t>
            </a:r>
            <a:r>
              <a:rPr kumimoji="1" lang="en-US" altLang="ja-JP" sz="2000" dirty="0" smtClean="0">
                <a:latin typeface="Meiryo UI" panose="020B0604030504040204" pitchFamily="50" charset="-128"/>
                <a:ea typeface="Meiryo UI" panose="020B0604030504040204" pitchFamily="50" charset="-128"/>
              </a:rPr>
              <a:t>~29</a:t>
            </a:r>
            <a:r>
              <a:rPr kumimoji="1" lang="ja-JP" altLang="en-US" sz="2000" dirty="0" smtClean="0">
                <a:latin typeface="Meiryo UI" panose="020B0604030504040204" pitchFamily="50" charset="-128"/>
                <a:ea typeface="Meiryo UI" panose="020B0604030504040204" pitchFamily="50" charset="-128"/>
              </a:rPr>
              <a:t>歳</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P16</a:t>
            </a:r>
          </a:p>
          <a:p>
            <a:r>
              <a:rPr kumimoji="1" lang="ja-JP" altLang="en-US" sz="2000" dirty="0" smtClean="0">
                <a:latin typeface="Meiryo UI" panose="020B0604030504040204" pitchFamily="50" charset="-128"/>
                <a:ea typeface="Meiryo UI" panose="020B0604030504040204" pitchFamily="50" charset="-128"/>
              </a:rPr>
              <a:t>　②　</a:t>
            </a:r>
            <a:r>
              <a:rPr kumimoji="1" lang="en-US" altLang="ja-JP" sz="2000" dirty="0" smtClean="0">
                <a:latin typeface="Meiryo UI" panose="020B0604030504040204" pitchFamily="50" charset="-128"/>
                <a:ea typeface="Meiryo UI" panose="020B0604030504040204" pitchFamily="50" charset="-128"/>
              </a:rPr>
              <a:t>30</a:t>
            </a:r>
            <a:r>
              <a:rPr kumimoji="1" lang="ja-JP" altLang="en-US" sz="2000" dirty="0" smtClean="0">
                <a:latin typeface="Meiryo UI" panose="020B0604030504040204" pitchFamily="50" charset="-128"/>
                <a:ea typeface="Meiryo UI" panose="020B0604030504040204" pitchFamily="50" charset="-128"/>
              </a:rPr>
              <a:t>歳以上</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P24</a:t>
            </a:r>
          </a:p>
          <a:p>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．若者（学生）向け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P32</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①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P40</a:t>
            </a: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B】</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P48</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③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P56</a:t>
            </a: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④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大学別の</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傾向</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P64</a:t>
            </a:r>
            <a:endPar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2600" dirty="0" smtClean="0"/>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３</a:t>
            </a:r>
            <a:r>
              <a:rPr kumimoji="1" lang="ja-JP" altLang="en-US" sz="2600" dirty="0">
                <a:latin typeface="Meiryo UI" panose="020B0604030504040204" pitchFamily="50" charset="-128"/>
                <a:ea typeface="Meiryo UI" panose="020B0604030504040204" pitchFamily="50" charset="-128"/>
                <a:cs typeface="Microsoft Himalaya" panose="01010100010101010101" pitchFamily="2" charset="0"/>
              </a:rPr>
              <a:t>．企業向け</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P72</a:t>
            </a:r>
          </a:p>
          <a:p>
            <a:endParaRPr kumimoji="1" lang="en-US" altLang="ja-JP" sz="2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４．（参考）関西</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プラットフォームによる調査</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600" dirty="0" smtClean="0">
                <a:latin typeface="Meiryo UI" panose="020B0604030504040204" pitchFamily="50" charset="-128"/>
                <a:ea typeface="Meiryo UI" panose="020B0604030504040204" pitchFamily="50" charset="-128"/>
                <a:cs typeface="Microsoft Himalaya" panose="01010100010101010101" pitchFamily="2" charset="0"/>
              </a:rPr>
              <a:t>P78</a:t>
            </a:r>
            <a:endParaRPr kumimoji="1" lang="en-US" altLang="ja-JP" sz="2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68387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6" name="Chart 6"/>
          <p:cNvGraphicFramePr>
            <a:graphicFrameLocks/>
          </p:cNvGraphicFramePr>
          <p:nvPr>
            <p:extLst>
              <p:ext uri="{D42A27DB-BD31-4B8C-83A1-F6EECF244321}">
                <p14:modId xmlns:p14="http://schemas.microsoft.com/office/powerpoint/2010/main" val="733466458"/>
              </p:ext>
            </p:extLst>
          </p:nvPr>
        </p:nvGraphicFramePr>
        <p:xfrm>
          <a:off x="280578" y="3897175"/>
          <a:ext cx="8992100" cy="1219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5"/>
          <p:cNvGraphicFramePr>
            <a:graphicFrameLocks/>
          </p:cNvGraphicFramePr>
          <p:nvPr>
            <p:extLst>
              <p:ext uri="{D42A27DB-BD31-4B8C-83A1-F6EECF244321}">
                <p14:modId xmlns:p14="http://schemas.microsoft.com/office/powerpoint/2010/main" val="824082551"/>
              </p:ext>
            </p:extLst>
          </p:nvPr>
        </p:nvGraphicFramePr>
        <p:xfrm>
          <a:off x="207962" y="2544775"/>
          <a:ext cx="9490075" cy="104166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34.5</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「職場・学校で聞いた」 </a:t>
            </a:r>
            <a:r>
              <a:rPr kumimoji="1" lang="ja-JP" altLang="en-US" sz="1600" dirty="0" smtClean="0">
                <a:latin typeface="Meiryo UI" panose="020B0604030504040204" pitchFamily="50" charset="-128"/>
                <a:ea typeface="Meiryo UI" panose="020B0604030504040204" pitchFamily="50" charset="-128"/>
              </a:rPr>
              <a:t>、「テレビ・ラジオ」</a:t>
            </a:r>
            <a:r>
              <a:rPr kumimoji="1" lang="ja-JP" altLang="en-US" sz="1600" dirty="0">
                <a:latin typeface="Meiryo UI" panose="020B0604030504040204" pitchFamily="50" charset="-128"/>
                <a:ea typeface="Meiryo UI" panose="020B0604030504040204" pitchFamily="50" charset="-128"/>
              </a:rPr>
              <a:t>、 「新聞・雑誌</a:t>
            </a:r>
            <a:r>
              <a:rPr kumimoji="1" lang="ja-JP" altLang="en-US" sz="1600" dirty="0" smtClean="0">
                <a:latin typeface="Meiryo UI" panose="020B0604030504040204" pitchFamily="50" charset="-128"/>
                <a:ea typeface="Meiryo UI" panose="020B0604030504040204" pitchFamily="50" charset="-128"/>
              </a:rPr>
              <a:t>」が多い。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30359" y="3621851"/>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25" y="2782310"/>
            <a:ext cx="2215536" cy="767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Chart 7"/>
          <p:cNvGraphicFramePr>
            <a:graphicFrameLocks/>
          </p:cNvGraphicFramePr>
          <p:nvPr>
            <p:extLst>
              <p:ext uri="{D42A27DB-BD31-4B8C-83A1-F6EECF244321}">
                <p14:modId xmlns:p14="http://schemas.microsoft.com/office/powerpoint/2010/main" val="206283615"/>
              </p:ext>
            </p:extLst>
          </p:nvPr>
        </p:nvGraphicFramePr>
        <p:xfrm>
          <a:off x="311739" y="5447315"/>
          <a:ext cx="928252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19</a:t>
            </a:fld>
            <a:endParaRPr kumimoji="1" lang="ja-JP" altLang="en-US"/>
          </a:p>
        </p:txBody>
      </p:sp>
      <p:sp>
        <p:nvSpPr>
          <p:cNvPr id="18" name="テキスト ボックス 17"/>
          <p:cNvSpPr txBox="1"/>
          <p:nvPr/>
        </p:nvSpPr>
        <p:spPr>
          <a:xfrm>
            <a:off x="8494826" y="22134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03745" y="4275683"/>
            <a:ext cx="4749199" cy="295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525486" y="6634621"/>
            <a:ext cx="1330530" cy="23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1661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7" name="グラフ 16"/>
          <p:cNvGraphicFramePr>
            <a:graphicFrameLocks noGrp="1"/>
          </p:cNvGraphicFramePr>
          <p:nvPr>
            <p:extLst/>
          </p:nvPr>
        </p:nvGraphicFramePr>
        <p:xfrm>
          <a:off x="128336" y="2123355"/>
          <a:ext cx="9593179"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793704"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のゴールは、「ゴール３（健康）」</a:t>
            </a:r>
            <a:r>
              <a:rPr kumimoji="1" lang="ja-JP" altLang="en-US" sz="1600" dirty="0">
                <a:latin typeface="Meiryo UI" panose="020B0604030504040204" pitchFamily="50" charset="-128"/>
                <a:ea typeface="Meiryo UI" panose="020B0604030504040204" pitchFamily="50" charset="-128"/>
              </a:rPr>
              <a:t>、 「ゴール４（教育）」、「ゴール８（経済成長・雇用）」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29136" y="30547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9135" y="33422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9136" y="25478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28336" y="5174551"/>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19778" y="4357641"/>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20</a:t>
            </a:fld>
            <a:endParaRPr kumimoji="1" lang="ja-JP" altLang="en-US"/>
          </a:p>
        </p:txBody>
      </p:sp>
      <p:sp>
        <p:nvSpPr>
          <p:cNvPr id="19" name="テキスト ボックス 18"/>
          <p:cNvSpPr txBox="1"/>
          <p:nvPr/>
        </p:nvSpPr>
        <p:spPr>
          <a:xfrm>
            <a:off x="8326247" y="6706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302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Chart 9"/>
          <p:cNvGraphicFramePr>
            <a:graphicFrameLocks/>
          </p:cNvGraphicFramePr>
          <p:nvPr>
            <p:extLst/>
          </p:nvPr>
        </p:nvGraphicFramePr>
        <p:xfrm>
          <a:off x="798094" y="2764387"/>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21</a:t>
            </a:fld>
            <a:endParaRPr kumimoji="1" lang="ja-JP" altLang="en-US"/>
          </a:p>
        </p:txBody>
      </p:sp>
      <p:sp>
        <p:nvSpPr>
          <p:cNvPr id="13" name="テキスト ボックス 12"/>
          <p:cNvSpPr txBox="1"/>
          <p:nvPr/>
        </p:nvSpPr>
        <p:spPr>
          <a:xfrm>
            <a:off x="8509506" y="68346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75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2" name="Chart 16"/>
          <p:cNvGraphicFramePr>
            <a:graphicFrameLocks/>
          </p:cNvGraphicFramePr>
          <p:nvPr>
            <p:extLst>
              <p:ext uri="{D42A27DB-BD31-4B8C-83A1-F6EECF244321}">
                <p14:modId xmlns:p14="http://schemas.microsoft.com/office/powerpoint/2010/main" val="1971786160"/>
              </p:ext>
            </p:extLst>
          </p:nvPr>
        </p:nvGraphicFramePr>
        <p:xfrm>
          <a:off x="331632" y="1707852"/>
          <a:ext cx="8963335" cy="576517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地元で買い物をする」</a:t>
            </a:r>
            <a:r>
              <a:rPr kumimoji="1" lang="ja-JP" altLang="en-US" sz="1600" dirty="0" smtClean="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a:latin typeface="Meiryo UI" panose="020B0604030504040204" pitchFamily="50" charset="-128"/>
                <a:ea typeface="Meiryo UI" panose="020B0604030504040204" pitchFamily="50" charset="-128"/>
              </a:rPr>
              <a:t>、 「電子決済での支払いを行う」、を</a:t>
            </a:r>
            <a:r>
              <a:rPr kumimoji="1" lang="ja-JP" altLang="en-US" sz="1600" dirty="0" smtClean="0">
                <a:latin typeface="Meiryo UI" panose="020B0604030504040204" pitchFamily="50" charset="-128"/>
                <a:ea typeface="Meiryo UI" panose="020B0604030504040204" pitchFamily="50" charset="-128"/>
              </a:rPr>
              <a:t>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124994" y="2031327"/>
            <a:ext cx="0" cy="54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09490" y="6374095"/>
            <a:ext cx="3564000" cy="26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754479" y="2075721"/>
            <a:ext cx="1876387"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087529" y="5755135"/>
            <a:ext cx="1404000" cy="23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22</a:t>
            </a:fld>
            <a:endParaRPr kumimoji="1" lang="ja-JP" altLang="en-US"/>
          </a:p>
        </p:txBody>
      </p:sp>
      <p:sp>
        <p:nvSpPr>
          <p:cNvPr id="14" name="テキスト ボックス 13"/>
          <p:cNvSpPr txBox="1"/>
          <p:nvPr/>
        </p:nvSpPr>
        <p:spPr>
          <a:xfrm>
            <a:off x="8468092" y="158553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5271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78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24</a:t>
            </a:fld>
            <a:endParaRPr lang="ja-JP" altLang="en-US"/>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646070" y="2121435"/>
            <a:ext cx="6654800" cy="1200329"/>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１ー②．</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68764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nvPr>
        </p:nvGraphicFramePr>
        <p:xfrm>
          <a:off x="133521" y="2375344"/>
          <a:ext cx="9614635" cy="501206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〇社会課題として、「高齢化」、「地球温暖化・気象変動」、「働き方改革・ブラック企業対策」に対する関心が高い。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楕円 3"/>
          <p:cNvSpPr/>
          <p:nvPr/>
        </p:nvSpPr>
        <p:spPr>
          <a:xfrm>
            <a:off x="3903200" y="2728013"/>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52063" y="3105516"/>
            <a:ext cx="176400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25</a:t>
            </a:fld>
            <a:endParaRPr kumimoji="1" lang="ja-JP" altLang="en-US"/>
          </a:p>
        </p:txBody>
      </p:sp>
      <p:sp>
        <p:nvSpPr>
          <p:cNvPr id="13" name="テキスト ボックス 12"/>
          <p:cNvSpPr txBox="1"/>
          <p:nvPr/>
        </p:nvSpPr>
        <p:spPr>
          <a:xfrm>
            <a:off x="8306813" y="646728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
        <p:nvSpPr>
          <p:cNvPr id="15" name="楕円 14"/>
          <p:cNvSpPr/>
          <p:nvPr/>
        </p:nvSpPr>
        <p:spPr>
          <a:xfrm>
            <a:off x="3429016" y="3283971"/>
            <a:ext cx="120483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2687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5"/>
          <p:cNvGraphicFramePr>
            <a:graphicFrameLocks/>
          </p:cNvGraphicFramePr>
          <p:nvPr>
            <p:extLst/>
          </p:nvPr>
        </p:nvGraphicFramePr>
        <p:xfrm>
          <a:off x="199159" y="2073034"/>
          <a:ext cx="9507682" cy="5402745"/>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218854" y="843067"/>
            <a:ext cx="9447444" cy="90414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「国や企業が社会問題や環境問題</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解決に取り組むことは、科学技術やテクノロジーの発展につながる」と考える人が多い。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1900208"/>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575489" y="5467830"/>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26</a:t>
            </a:fld>
            <a:endParaRPr kumimoji="1" lang="ja-JP" altLang="en-US"/>
          </a:p>
        </p:txBody>
      </p:sp>
      <p:sp>
        <p:nvSpPr>
          <p:cNvPr id="15" name="テキスト ボックス 14"/>
          <p:cNvSpPr txBox="1"/>
          <p:nvPr/>
        </p:nvSpPr>
        <p:spPr>
          <a:xfrm>
            <a:off x="8473511" y="205409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8005196" y="2543779"/>
            <a:ext cx="0" cy="4932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485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nvPr>
        </p:nvGraphicFramePr>
        <p:xfrm>
          <a:off x="244571" y="5458899"/>
          <a:ext cx="9282521"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nvPr>
        </p:nvGraphicFramePr>
        <p:xfrm>
          <a:off x="360711" y="3915911"/>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5"/>
          <p:cNvGraphicFramePr>
            <a:graphicFrameLocks/>
          </p:cNvGraphicFramePr>
          <p:nvPr>
            <p:extLst/>
          </p:nvPr>
        </p:nvGraphicFramePr>
        <p:xfrm>
          <a:off x="140795" y="2570471"/>
          <a:ext cx="9490075" cy="1041663"/>
        </p:xfrm>
        <a:graphic>
          <a:graphicData uri="http://schemas.openxmlformats.org/drawingml/2006/chart">
            <c:chart xmlns:c="http://schemas.openxmlformats.org/drawingml/2006/chart" xmlns:r="http://schemas.openxmlformats.org/officeDocument/2006/relationships" r:id="rId4"/>
          </a:graphicData>
        </a:graphic>
      </p:graphicFrame>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23.9</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「新聞・雑誌</a:t>
            </a:r>
            <a:r>
              <a:rPr kumimoji="1" lang="ja-JP" altLang="en-US" sz="1600" dirty="0" smtClean="0">
                <a:latin typeface="Meiryo UI" panose="020B0604030504040204" pitchFamily="50" charset="-128"/>
                <a:ea typeface="Meiryo UI" panose="020B0604030504040204" pitchFamily="50" charset="-128"/>
              </a:rPr>
              <a:t>」、「テレビ・ラジオ</a:t>
            </a:r>
            <a:r>
              <a:rPr kumimoji="1" lang="ja-JP" altLang="en-US" sz="1600" dirty="0">
                <a:latin typeface="Meiryo UI" panose="020B0604030504040204" pitchFamily="50" charset="-128"/>
                <a:ea typeface="Meiryo UI" panose="020B0604030504040204" pitchFamily="50" charset="-128"/>
              </a:rPr>
              <a:t>」 、 「職場・学校で聞いた」 、が</a:t>
            </a:r>
            <a:r>
              <a:rPr kumimoji="1" lang="ja-JP" altLang="en-US" sz="1600" dirty="0" smtClean="0">
                <a:latin typeface="Meiryo UI" panose="020B0604030504040204" pitchFamily="50" charset="-128"/>
                <a:ea typeface="Meiryo UI" panose="020B0604030504040204" pitchFamily="50" charset="-128"/>
              </a:rPr>
              <a:t>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30359" y="3621851"/>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25" y="2782310"/>
            <a:ext cx="2215536" cy="767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27</a:t>
            </a:fld>
            <a:endParaRPr kumimoji="1" lang="ja-JP" altLang="en-US"/>
          </a:p>
        </p:txBody>
      </p:sp>
      <p:sp>
        <p:nvSpPr>
          <p:cNvPr id="18" name="テキスト ボックス 17"/>
          <p:cNvSpPr txBox="1"/>
          <p:nvPr/>
        </p:nvSpPr>
        <p:spPr>
          <a:xfrm>
            <a:off x="8494826" y="22134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03745" y="4275683"/>
            <a:ext cx="4749199" cy="295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951258" y="6093915"/>
            <a:ext cx="939605" cy="222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2482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nvPr>
        </p:nvGraphicFramePr>
        <p:xfrm>
          <a:off x="188518" y="2115629"/>
          <a:ext cx="9593179"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793704"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のゴールは、「ゴール３（健康）」</a:t>
            </a:r>
            <a:r>
              <a:rPr kumimoji="1" lang="ja-JP" altLang="en-US" sz="1600" dirty="0">
                <a:latin typeface="Meiryo UI" panose="020B0604030504040204" pitchFamily="50" charset="-128"/>
                <a:ea typeface="Meiryo UI" panose="020B0604030504040204" pitchFamily="50" charset="-128"/>
              </a:rPr>
              <a:t>、 「ゴール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「ゴール１（貧困）」、 「ゴール４（教育）」、「ゴール８（経済成長・雇用）</a:t>
            </a:r>
            <a:r>
              <a:rPr kumimoji="1" lang="ja-JP" altLang="en-US" sz="1600" dirty="0" smtClean="0">
                <a:latin typeface="Meiryo UI" panose="020B0604030504040204" pitchFamily="50" charset="-128"/>
                <a:ea typeface="Meiryo UI" panose="020B0604030504040204" pitchFamily="50" charset="-128"/>
              </a:rPr>
              <a:t>」、が多い。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29136" y="305472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9135" y="33422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9136" y="25478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76075" y="5405089"/>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93781" y="451490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28</a:t>
            </a:fld>
            <a:endParaRPr kumimoji="1" lang="ja-JP" altLang="en-US"/>
          </a:p>
        </p:txBody>
      </p:sp>
      <p:sp>
        <p:nvSpPr>
          <p:cNvPr id="19" name="テキスト ボックス 18"/>
          <p:cNvSpPr txBox="1"/>
          <p:nvPr/>
        </p:nvSpPr>
        <p:spPr>
          <a:xfrm>
            <a:off x="8326247" y="6706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740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a:t>
            </a:fld>
            <a:endParaRPr kumimoji="1" lang="ja-JP" altLang="en-US"/>
          </a:p>
        </p:txBody>
      </p:sp>
      <p:sp>
        <p:nvSpPr>
          <p:cNvPr id="3" name="正方形/長方形 2"/>
          <p:cNvSpPr/>
          <p:nvPr/>
        </p:nvSpPr>
        <p:spPr>
          <a:xfrm>
            <a:off x="1646070" y="2602695"/>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１</a:t>
            </a: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．一般府民向け調査</a:t>
            </a:r>
          </a:p>
        </p:txBody>
      </p:sp>
      <p:sp>
        <p:nvSpPr>
          <p:cNvPr id="4" name="テキスト ボックス 3"/>
          <p:cNvSpPr txBox="1"/>
          <p:nvPr/>
        </p:nvSpPr>
        <p:spPr>
          <a:xfrm>
            <a:off x="827922" y="355950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4" y="6011829"/>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（インターネットアンケート（民間会社を通じて実施））</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対      象：</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 実施</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455424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9"/>
          <p:cNvGraphicFramePr>
            <a:graphicFrameLocks/>
          </p:cNvGraphicFramePr>
          <p:nvPr>
            <p:extLst/>
          </p:nvPr>
        </p:nvGraphicFramePr>
        <p:xfrm>
          <a:off x="798094" y="2764387"/>
          <a:ext cx="8422106" cy="3619584"/>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6" name="楕円 5"/>
          <p:cNvSpPr/>
          <p:nvPr/>
        </p:nvSpPr>
        <p:spPr>
          <a:xfrm>
            <a:off x="1201699" y="3967744"/>
            <a:ext cx="169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032972" y="364374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047699" y="4250179"/>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29</a:t>
            </a:fld>
            <a:endParaRPr kumimoji="1" lang="ja-JP" altLang="en-US"/>
          </a:p>
        </p:txBody>
      </p:sp>
      <p:sp>
        <p:nvSpPr>
          <p:cNvPr id="13" name="テキスト ボックス 12"/>
          <p:cNvSpPr txBox="1"/>
          <p:nvPr/>
        </p:nvSpPr>
        <p:spPr>
          <a:xfrm>
            <a:off x="8509506" y="68346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2719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6"/>
          <p:cNvGraphicFramePr>
            <a:graphicFrameLocks/>
          </p:cNvGraphicFramePr>
          <p:nvPr>
            <p:extLst>
              <p:ext uri="{D42A27DB-BD31-4B8C-83A1-F6EECF244321}">
                <p14:modId xmlns:p14="http://schemas.microsoft.com/office/powerpoint/2010/main" val="1670641208"/>
              </p:ext>
            </p:extLst>
          </p:nvPr>
        </p:nvGraphicFramePr>
        <p:xfrm>
          <a:off x="391238" y="1687312"/>
          <a:ext cx="9056111" cy="5780015"/>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歳以上）</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〇「地元で買い物をする」、 「選挙</a:t>
            </a:r>
            <a:r>
              <a:rPr kumimoji="1" lang="ja-JP" altLang="en-US" sz="1600" dirty="0" smtClean="0">
                <a:latin typeface="Meiryo UI" panose="020B0604030504040204" pitchFamily="50" charset="-128"/>
                <a:ea typeface="Meiryo UI" panose="020B0604030504040204" pitchFamily="50" charset="-128"/>
              </a:rPr>
              <a:t>に行く」、</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「紙やプラスチック、ガラス、アルミをリサイクルする」、をよく実践している人が多い。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720080" y="2031327"/>
            <a:ext cx="0" cy="54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191427" y="4014203"/>
            <a:ext cx="2434260" cy="26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771854" y="2525485"/>
            <a:ext cx="901636" cy="321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69490" y="5755135"/>
            <a:ext cx="1404000" cy="23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30</a:t>
            </a:fld>
            <a:endParaRPr kumimoji="1" lang="ja-JP" altLang="en-US"/>
          </a:p>
        </p:txBody>
      </p:sp>
      <p:sp>
        <p:nvSpPr>
          <p:cNvPr id="14" name="テキスト ボックス 13"/>
          <p:cNvSpPr txBox="1"/>
          <p:nvPr/>
        </p:nvSpPr>
        <p:spPr>
          <a:xfrm>
            <a:off x="8468092" y="164903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n=852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3647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31</a:t>
            </a:fld>
            <a:endParaRPr kumimoji="1" lang="ja-JP" altLang="en-US"/>
          </a:p>
        </p:txBody>
      </p:sp>
    </p:spTree>
    <p:extLst>
      <p:ext uri="{BB962C8B-B14F-4D97-AF65-F5344CB8AC3E}">
        <p14:creationId xmlns:p14="http://schemas.microsoft.com/office/powerpoint/2010/main" val="196098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lang="ja-JP" altLang="en-US" smtClean="0"/>
              <a:pPr/>
              <a:t>32</a:t>
            </a:fld>
            <a:endParaRPr lang="ja-JP" altLang="en-US"/>
          </a:p>
        </p:txBody>
      </p:sp>
      <p:sp>
        <p:nvSpPr>
          <p:cNvPr id="3" name="正方形/長方形 2"/>
          <p:cNvSpPr/>
          <p:nvPr/>
        </p:nvSpPr>
        <p:spPr>
          <a:xfrm>
            <a:off x="1646070" y="2445302"/>
            <a:ext cx="6654800" cy="646331"/>
          </a:xfrm>
          <a:prstGeom prst="rect">
            <a:avLst/>
          </a:prstGeom>
        </p:spPr>
        <p:txBody>
          <a:bodyPr wrap="square">
            <a:spAutoFit/>
          </a:bodyPr>
          <a:lstStyle/>
          <a:p>
            <a:pPr algn="ctr"/>
            <a:r>
              <a:rPr kumimoji="1" lang="ja-JP" altLang="en-US" sz="3600" dirty="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042737" y="3559509"/>
            <a:ext cx="7892716"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④大阪で</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社会を実現するために重要と考えるゴール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⑤</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⑥</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4" y="6011829"/>
            <a:ext cx="4906871" cy="1297791"/>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（府内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大学の授業等で実施）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象：学生</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〇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61206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3"/>
          <p:cNvGraphicFramePr>
            <a:graphicFrameLocks/>
          </p:cNvGraphicFramePr>
          <p:nvPr>
            <p:extLst>
              <p:ext uri="{D42A27DB-BD31-4B8C-83A1-F6EECF244321}">
                <p14:modId xmlns:p14="http://schemas.microsoft.com/office/powerpoint/2010/main" val="3940047793"/>
              </p:ext>
            </p:extLst>
          </p:nvPr>
        </p:nvGraphicFramePr>
        <p:xfrm>
          <a:off x="91583" y="2612595"/>
          <a:ext cx="9722833" cy="486302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81567" y="817549"/>
            <a:ext cx="9608533" cy="1203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 name="楕円 7"/>
          <p:cNvSpPr/>
          <p:nvPr/>
        </p:nvSpPr>
        <p:spPr>
          <a:xfrm>
            <a:off x="2752538" y="5081834"/>
            <a:ext cx="1908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184538" y="3347988"/>
            <a:ext cx="147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922538" y="2985963"/>
            <a:ext cx="792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33</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6971505" y="2819617"/>
            <a:ext cx="0" cy="460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45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5"/>
          <p:cNvGraphicFramePr>
            <a:graphicFrameLocks/>
          </p:cNvGraphicFramePr>
          <p:nvPr>
            <p:extLst>
              <p:ext uri="{D42A27DB-BD31-4B8C-83A1-F6EECF244321}">
                <p14:modId xmlns:p14="http://schemas.microsoft.com/office/powerpoint/2010/main" val="641630033"/>
              </p:ext>
            </p:extLst>
          </p:nvPr>
        </p:nvGraphicFramePr>
        <p:xfrm>
          <a:off x="0" y="2425700"/>
          <a:ext cx="9872459" cy="4932269"/>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a:t>
            </a:r>
            <a:r>
              <a:rPr kumimoji="1" lang="ja-JP" altLang="en-US" sz="1600" dirty="0">
                <a:latin typeface="Meiryo UI" panose="020B0604030504040204" pitchFamily="50" charset="-128"/>
                <a:ea typeface="Meiryo UI" panose="020B0604030504040204" pitchFamily="50" charset="-128"/>
              </a:rPr>
              <a:t>や企業が社会問題や環境問題の解決に取組むことは、科学技術やテクノロジーの発展につながる</a:t>
            </a:r>
            <a:r>
              <a:rPr kumimoji="1" lang="ja-JP" altLang="en-US" sz="1600" dirty="0" smtClean="0">
                <a:latin typeface="Meiryo UI" panose="020B0604030504040204" pitchFamily="50" charset="-128"/>
                <a:ea typeface="Meiryo UI" panose="020B0604030504040204" pitchFamily="50" charset="-128"/>
              </a:rPr>
              <a:t>」と考える人が多い。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8" name="楕円 7"/>
          <p:cNvSpPr/>
          <p:nvPr/>
        </p:nvSpPr>
        <p:spPr>
          <a:xfrm>
            <a:off x="214978" y="5475007"/>
            <a:ext cx="4766199" cy="346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34</a:t>
            </a:fld>
            <a:endParaRPr kumimoji="1" lang="ja-JP" altLang="en-US"/>
          </a:p>
        </p:txBody>
      </p:sp>
      <p:sp>
        <p:nvSpPr>
          <p:cNvPr id="12" name="テキスト ボックス 11"/>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9040342" y="2786990"/>
            <a:ext cx="0" cy="46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5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ext uri="{D42A27DB-BD31-4B8C-83A1-F6EECF244321}">
                <p14:modId xmlns:p14="http://schemas.microsoft.com/office/powerpoint/2010/main" val="3513095108"/>
              </p:ext>
            </p:extLst>
          </p:nvPr>
        </p:nvGraphicFramePr>
        <p:xfrm>
          <a:off x="302889" y="5457007"/>
          <a:ext cx="9324143" cy="1904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ext uri="{D42A27DB-BD31-4B8C-83A1-F6EECF244321}">
                <p14:modId xmlns:p14="http://schemas.microsoft.com/office/powerpoint/2010/main" val="520893645"/>
              </p:ext>
            </p:extLst>
          </p:nvPr>
        </p:nvGraphicFramePr>
        <p:xfrm>
          <a:off x="425715" y="3916060"/>
          <a:ext cx="9033722" cy="1181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ext uri="{D42A27DB-BD31-4B8C-83A1-F6EECF244321}">
                <p14:modId xmlns:p14="http://schemas.microsoft.com/office/powerpoint/2010/main" val="2799116507"/>
              </p:ext>
            </p:extLst>
          </p:nvPr>
        </p:nvGraphicFramePr>
        <p:xfrm>
          <a:off x="199113" y="2524507"/>
          <a:ext cx="9531697" cy="1003243"/>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671248"/>
            <a:ext cx="9608533"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53.4</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を知ったきっかけとして、「わからない</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覚えてない」、「家族・友人などから聞いた」、「職場・学校で聞いた」が多い。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456950" y="3002214"/>
            <a:ext cx="284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35</a:t>
            </a:fld>
            <a:endParaRPr kumimoji="1" lang="ja-JP" altLang="en-US"/>
          </a:p>
        </p:txBody>
      </p:sp>
      <p:sp>
        <p:nvSpPr>
          <p:cNvPr id="16" name="テキスト ボックス 15"/>
          <p:cNvSpPr txBox="1"/>
          <p:nvPr/>
        </p:nvSpPr>
        <p:spPr>
          <a:xfrm>
            <a:off x="8473511" y="218930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a:t>
            </a:r>
            <a:r>
              <a:rPr kumimoji="1" lang="en-US" altLang="ja-JP" dirty="0">
                <a:latin typeface="Meiryo UI" panose="020B0604030504040204" pitchFamily="50" charset="-128"/>
                <a:ea typeface="Meiryo UI" panose="020B0604030504040204" pitchFamily="50" charset="-128"/>
              </a:rPr>
              <a:t>7</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0" name="楕円 19"/>
          <p:cNvSpPr/>
          <p:nvPr/>
        </p:nvSpPr>
        <p:spPr>
          <a:xfrm>
            <a:off x="459108" y="4244685"/>
            <a:ext cx="4615541"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2527384" y="7162867"/>
            <a:ext cx="1814876" cy="201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2820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ext uri="{D42A27DB-BD31-4B8C-83A1-F6EECF244321}">
                <p14:modId xmlns:p14="http://schemas.microsoft.com/office/powerpoint/2010/main" val="926052772"/>
              </p:ext>
            </p:extLst>
          </p:nvPr>
        </p:nvGraphicFramePr>
        <p:xfrm>
          <a:off x="338534" y="2130325"/>
          <a:ext cx="9341224" cy="533309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 </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 </a:t>
            </a:r>
            <a:r>
              <a:rPr kumimoji="1" lang="ja-JP" altLang="en-US" sz="1600" dirty="0" smtClean="0">
                <a:latin typeface="Meiryo UI" panose="020B0604030504040204" pitchFamily="50" charset="-128"/>
                <a:ea typeface="Meiryo UI" panose="020B0604030504040204" pitchFamily="50" charset="-128"/>
              </a:rPr>
              <a:t>「ゴール３（健康）」</a:t>
            </a:r>
            <a:r>
              <a:rPr kumimoji="1" lang="ja-JP" altLang="en-US" sz="1600" dirty="0">
                <a:latin typeface="Meiryo UI" panose="020B0604030504040204" pitchFamily="50" charset="-128"/>
                <a:ea typeface="Meiryo UI" panose="020B0604030504040204" pitchFamily="50" charset="-128"/>
              </a:rPr>
              <a:t>、 「ゴール４（教育）」、 「ゴール１（貧困）」、 「ゴール８（経済成長・雇用）」 </a:t>
            </a:r>
            <a:r>
              <a:rPr kumimoji="1" lang="ja-JP" altLang="en-US" sz="1600" dirty="0" smtClean="0">
                <a:latin typeface="Meiryo UI" panose="020B0604030504040204" pitchFamily="50" charset="-128"/>
                <a:ea typeface="Meiryo UI" panose="020B0604030504040204" pitchFamily="50" charset="-128"/>
              </a:rPr>
              <a:t>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08446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28740" y="340681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33324" y="251345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8224" y="538332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06160" y="4475446"/>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2294" y="1761641"/>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36</a:t>
            </a:fld>
            <a:endParaRPr kumimoji="1" lang="ja-JP" altLang="en-US"/>
          </a:p>
        </p:txBody>
      </p:sp>
      <p:sp>
        <p:nvSpPr>
          <p:cNvPr id="20" name="テキスト ボックス 19"/>
          <p:cNvSpPr txBox="1"/>
          <p:nvPr/>
        </p:nvSpPr>
        <p:spPr>
          <a:xfrm>
            <a:off x="8509506" y="270001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368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9"/>
          <p:cNvGraphicFramePr>
            <a:graphicFrameLocks/>
          </p:cNvGraphicFramePr>
          <p:nvPr>
            <p:extLst>
              <p:ext uri="{D42A27DB-BD31-4B8C-83A1-F6EECF244321}">
                <p14:modId xmlns:p14="http://schemas.microsoft.com/office/powerpoint/2010/main" val="3530780487"/>
              </p:ext>
            </p:extLst>
          </p:nvPr>
        </p:nvGraphicFramePr>
        <p:xfrm>
          <a:off x="722737" y="2748183"/>
          <a:ext cx="8460526" cy="3979906"/>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441228" y="4332930"/>
            <a:ext cx="657418"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122948" y="3976526"/>
            <a:ext cx="1908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100506" y="362997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37</a:t>
            </a:fld>
            <a:endParaRPr kumimoji="1" lang="ja-JP" altLang="en-US"/>
          </a:p>
        </p:txBody>
      </p:sp>
      <p:sp>
        <p:nvSpPr>
          <p:cNvPr id="14" name="テキスト ボックス 13"/>
          <p:cNvSpPr txBox="1"/>
          <p:nvPr/>
        </p:nvSpPr>
        <p:spPr>
          <a:xfrm>
            <a:off x="8544771" y="6774487"/>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1915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ext uri="{D42A27DB-BD31-4B8C-83A1-F6EECF244321}">
                <p14:modId xmlns:p14="http://schemas.microsoft.com/office/powerpoint/2010/main" val="963722631"/>
              </p:ext>
            </p:extLst>
          </p:nvPr>
        </p:nvGraphicFramePr>
        <p:xfrm>
          <a:off x="440097" y="1691810"/>
          <a:ext cx="9004957" cy="5867475"/>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6936310" y="1928963"/>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99347" y="6427246"/>
            <a:ext cx="3564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42319" y="7264789"/>
            <a:ext cx="2664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13392" y="5810250"/>
            <a:ext cx="1404000" cy="252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38</a:t>
            </a:fld>
            <a:endParaRPr kumimoji="1" lang="ja-JP" altLang="en-US"/>
          </a:p>
        </p:txBody>
      </p:sp>
      <p:sp>
        <p:nvSpPr>
          <p:cNvPr id="13" name="テキスト ボックス 12"/>
          <p:cNvSpPr txBox="1"/>
          <p:nvPr/>
        </p:nvSpPr>
        <p:spPr>
          <a:xfrm>
            <a:off x="8596011" y="1595558"/>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n=273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744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3" name="Chart 3"/>
          <p:cNvGraphicFramePr>
            <a:graphicFrameLocks/>
          </p:cNvGraphicFramePr>
          <p:nvPr>
            <p:extLst>
              <p:ext uri="{D42A27DB-BD31-4B8C-83A1-F6EECF244321}">
                <p14:modId xmlns:p14="http://schemas.microsoft.com/office/powerpoint/2010/main" val="1325474948"/>
              </p:ext>
            </p:extLst>
          </p:nvPr>
        </p:nvGraphicFramePr>
        <p:xfrm>
          <a:off x="81567" y="2125784"/>
          <a:ext cx="9722833" cy="526879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1744291"/>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39623" y="848627"/>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　〇社会課題として、「高齢化」、「地球温暖化・気象変動」、「社会保障」に対する関心が高い。</a:t>
            </a:r>
            <a:endParaRPr kumimoji="1" lang="en-US" altLang="ja-JP" sz="16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7836195" y="2564107"/>
            <a:ext cx="0" cy="4788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939540" y="2499655"/>
            <a:ext cx="800100" cy="258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96355" y="2918459"/>
            <a:ext cx="1764000" cy="225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811203" y="3288395"/>
            <a:ext cx="962526" cy="247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3</a:t>
            </a:fld>
            <a:endParaRPr kumimoji="1" lang="ja-JP" altLang="en-US"/>
          </a:p>
        </p:txBody>
      </p:sp>
      <p:sp>
        <p:nvSpPr>
          <p:cNvPr id="12" name="テキスト ボックス 11"/>
          <p:cNvSpPr txBox="1"/>
          <p:nvPr/>
        </p:nvSpPr>
        <p:spPr>
          <a:xfrm>
            <a:off x="8306813" y="6467282"/>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9777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3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rPr>
              <a:t>A</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２－①．若者（学生）向け調査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848265"/>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40</a:t>
            </a:fld>
            <a:endParaRPr kumimoji="1" lang="ja-JP" altLang="en-US"/>
          </a:p>
        </p:txBody>
      </p:sp>
    </p:spTree>
    <p:extLst>
      <p:ext uri="{BB962C8B-B14F-4D97-AF65-F5344CB8AC3E}">
        <p14:creationId xmlns:p14="http://schemas.microsoft.com/office/powerpoint/2010/main" val="3302136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81567" y="817549"/>
            <a:ext cx="9608533" cy="1203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〇社会課題として、「働き方改革・ブラック企業対策」、「地球温暖化・気象変動」、「高齢化」に対する関心が高い。</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Chart 3"/>
          <p:cNvGraphicFramePr>
            <a:graphicFrameLocks/>
          </p:cNvGraphicFramePr>
          <p:nvPr>
            <p:extLst>
              <p:ext uri="{D42A27DB-BD31-4B8C-83A1-F6EECF244321}">
                <p14:modId xmlns:p14="http://schemas.microsoft.com/office/powerpoint/2010/main" val="320560596"/>
              </p:ext>
            </p:extLst>
          </p:nvPr>
        </p:nvGraphicFramePr>
        <p:xfrm>
          <a:off x="227991" y="2638407"/>
          <a:ext cx="9462109" cy="479438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p:cNvCxnSpPr/>
          <p:nvPr/>
        </p:nvCxnSpPr>
        <p:spPr>
          <a:xfrm>
            <a:off x="7202907"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2752923" y="5067681"/>
            <a:ext cx="2016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170018" y="3311761"/>
            <a:ext cx="1548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994923" y="2963439"/>
            <a:ext cx="720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41</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5120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「社会問題や環境問題を軽視する国や企業や、世界からバッシングや批判に合う」と考える人が多い。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graphicFrame>
        <p:nvGraphicFramePr>
          <p:cNvPr id="7" name="Chart 15"/>
          <p:cNvGraphicFramePr>
            <a:graphicFrameLocks/>
          </p:cNvGraphicFramePr>
          <p:nvPr>
            <p:extLst/>
          </p:nvPr>
        </p:nvGraphicFramePr>
        <p:xfrm>
          <a:off x="319314" y="2425700"/>
          <a:ext cx="9586686" cy="482619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a:off x="9387683" y="2632718"/>
            <a:ext cx="0" cy="46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1478790" y="5763490"/>
            <a:ext cx="385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42</a:t>
            </a:fld>
            <a:endParaRPr kumimoji="1" lang="ja-JP" altLang="en-US"/>
          </a:p>
        </p:txBody>
      </p:sp>
      <p:sp>
        <p:nvSpPr>
          <p:cNvPr id="11" name="テキスト ボックス 10"/>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893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5" name="Chart 6"/>
          <p:cNvGraphicFramePr>
            <a:graphicFrameLocks/>
          </p:cNvGraphicFramePr>
          <p:nvPr>
            <p:extLst>
              <p:ext uri="{D42A27DB-BD31-4B8C-83A1-F6EECF244321}">
                <p14:modId xmlns:p14="http://schemas.microsoft.com/office/powerpoint/2010/main" val="3104576385"/>
              </p:ext>
            </p:extLst>
          </p:nvPr>
        </p:nvGraphicFramePr>
        <p:xfrm>
          <a:off x="389783" y="3843398"/>
          <a:ext cx="8992100" cy="1219759"/>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30384" y="671248"/>
            <a:ext cx="9828000"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58.3</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を知ったきっかけとして、「わからない</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覚えてない」が多い。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4" name="Chart 5"/>
          <p:cNvGraphicFramePr>
            <a:graphicFrameLocks/>
          </p:cNvGraphicFramePr>
          <p:nvPr>
            <p:extLst>
              <p:ext uri="{D42A27DB-BD31-4B8C-83A1-F6EECF244321}">
                <p14:modId xmlns:p14="http://schemas.microsoft.com/office/powerpoint/2010/main" val="3998018290"/>
              </p:ext>
            </p:extLst>
          </p:nvPr>
        </p:nvGraphicFramePr>
        <p:xfrm>
          <a:off x="165155" y="2493958"/>
          <a:ext cx="9490075" cy="1041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7"/>
          <p:cNvGraphicFramePr>
            <a:graphicFrameLocks/>
          </p:cNvGraphicFramePr>
          <p:nvPr>
            <p:extLst>
              <p:ext uri="{D42A27DB-BD31-4B8C-83A1-F6EECF244321}">
                <p14:modId xmlns:p14="http://schemas.microsoft.com/office/powerpoint/2010/main" val="2804308070"/>
              </p:ext>
            </p:extLst>
          </p:nvPr>
        </p:nvGraphicFramePr>
        <p:xfrm>
          <a:off x="165155" y="5371115"/>
          <a:ext cx="9282521" cy="2037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楕円 11"/>
          <p:cNvSpPr/>
          <p:nvPr/>
        </p:nvSpPr>
        <p:spPr>
          <a:xfrm>
            <a:off x="592099" y="3002630"/>
            <a:ext cx="2772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43</a:t>
            </a:fld>
            <a:endParaRPr kumimoji="1" lang="ja-JP" altLang="en-US"/>
          </a:p>
        </p:txBody>
      </p:sp>
      <p:sp>
        <p:nvSpPr>
          <p:cNvPr id="19" name="テキスト ボックス 18"/>
          <p:cNvSpPr txBox="1"/>
          <p:nvPr/>
        </p:nvSpPr>
        <p:spPr>
          <a:xfrm>
            <a:off x="8473511" y="222139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1" name="楕円 20"/>
          <p:cNvSpPr/>
          <p:nvPr/>
        </p:nvSpPr>
        <p:spPr>
          <a:xfrm>
            <a:off x="299998" y="4146199"/>
            <a:ext cx="4653001" cy="361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943182" y="7165516"/>
            <a:ext cx="1872000" cy="2464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0061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正方形/長方形 16"/>
          <p:cNvSpPr/>
          <p:nvPr/>
        </p:nvSpPr>
        <p:spPr>
          <a:xfrm>
            <a:off x="112294" y="1964839"/>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noGrp="1"/>
          </p:cNvGraphicFramePr>
          <p:nvPr>
            <p:extLst/>
          </p:nvPr>
        </p:nvGraphicFramePr>
        <p:xfrm>
          <a:off x="348342" y="2426504"/>
          <a:ext cx="9296400" cy="4952393"/>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a:t>
            </a:r>
            <a:r>
              <a:rPr kumimoji="1" lang="ja-JP" altLang="en-US" sz="1600" dirty="0">
                <a:latin typeface="Meiryo UI" panose="020B0604030504040204" pitchFamily="50" charset="-128"/>
                <a:ea typeface="Meiryo UI" panose="020B0604030504040204" pitchFamily="50" charset="-128"/>
              </a:rPr>
              <a:t>、 「ゴール４（教育）」、 「</a:t>
            </a:r>
            <a:r>
              <a:rPr kumimoji="1" lang="ja-JP" altLang="en-US" sz="1600" dirty="0" smtClean="0">
                <a:latin typeface="Meiryo UI" panose="020B0604030504040204" pitchFamily="50" charset="-128"/>
                <a:ea typeface="Meiryo UI" panose="020B0604030504040204" pitchFamily="50" charset="-128"/>
              </a:rPr>
              <a:t>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持続可能都市）」、「ゴール８（経済成長・雇用）</a:t>
            </a:r>
            <a:r>
              <a:rPr kumimoji="1" lang="ja-JP" altLang="en-US" sz="1600" dirty="0">
                <a:latin typeface="Meiryo UI" panose="020B0604030504040204" pitchFamily="50" charset="-128"/>
                <a:ea typeface="Meiryo UI" panose="020B0604030504040204" pitchFamily="50" charset="-128"/>
              </a:rPr>
              <a:t>」 、「ゴール１（貧困）」が</a:t>
            </a:r>
            <a:r>
              <a:rPr kumimoji="1" lang="ja-JP" altLang="en-US" sz="1600" dirty="0" smtClean="0">
                <a:latin typeface="Meiryo UI" panose="020B0604030504040204" pitchFamily="50" charset="-128"/>
                <a:ea typeface="Meiryo UI" panose="020B0604030504040204" pitchFamily="50" charset="-128"/>
              </a:rPr>
              <a:t>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452802" y="329848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2802" y="355999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52802" y="281831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05367" y="5409143"/>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52802" y="4683869"/>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6857625" y="2680220"/>
            <a:ext cx="0" cy="471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44</a:t>
            </a:fld>
            <a:endParaRPr kumimoji="1" lang="ja-JP" altLang="en-US"/>
          </a:p>
        </p:txBody>
      </p:sp>
      <p:sp>
        <p:nvSpPr>
          <p:cNvPr id="19" name="テキスト ボックス 18"/>
          <p:cNvSpPr txBox="1"/>
          <p:nvPr/>
        </p:nvSpPr>
        <p:spPr>
          <a:xfrm>
            <a:off x="8494930" y="2874863"/>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9581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〇「政府・行政」、「企業」、「個人」の割合が高い。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graphicFrame>
        <p:nvGraphicFramePr>
          <p:cNvPr id="9" name="Chart 9"/>
          <p:cNvGraphicFramePr>
            <a:graphicFrameLocks/>
          </p:cNvGraphicFramePr>
          <p:nvPr>
            <p:extLst>
              <p:ext uri="{D42A27DB-BD31-4B8C-83A1-F6EECF244321}">
                <p14:modId xmlns:p14="http://schemas.microsoft.com/office/powerpoint/2010/main" val="2771621284"/>
              </p:ext>
            </p:extLst>
          </p:nvPr>
        </p:nvGraphicFramePr>
        <p:xfrm>
          <a:off x="741947" y="2684104"/>
          <a:ext cx="8422106" cy="4246085"/>
        </p:xfrm>
        <a:graphic>
          <a:graphicData uri="http://schemas.openxmlformats.org/drawingml/2006/chart">
            <c:chart xmlns:c="http://schemas.openxmlformats.org/drawingml/2006/chart" xmlns:r="http://schemas.openxmlformats.org/officeDocument/2006/relationships" r:id="rId2"/>
          </a:graphicData>
        </a:graphic>
      </p:graphicFrame>
      <p:sp>
        <p:nvSpPr>
          <p:cNvPr id="7" name="楕円 6"/>
          <p:cNvSpPr/>
          <p:nvPr/>
        </p:nvSpPr>
        <p:spPr>
          <a:xfrm>
            <a:off x="2083281" y="3676638"/>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93572" y="4099239"/>
            <a:ext cx="176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175572" y="4428224"/>
            <a:ext cx="962526"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45</a:t>
            </a:fld>
            <a:endParaRPr kumimoji="1" lang="ja-JP" altLang="en-US"/>
          </a:p>
        </p:txBody>
      </p:sp>
      <p:sp>
        <p:nvSpPr>
          <p:cNvPr id="14" name="テキスト ボックス 13"/>
          <p:cNvSpPr txBox="1"/>
          <p:nvPr/>
        </p:nvSpPr>
        <p:spPr>
          <a:xfrm>
            <a:off x="8509506" y="709717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9207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２．学生向け調査（大学Ａ）</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a:t>
            </a:r>
            <a:r>
              <a:rPr kumimoji="1" lang="ja-JP" altLang="en-US" sz="1600" b="1" dirty="0">
                <a:latin typeface="Meiryo UI" panose="020B0604030504040204" pitchFamily="50" charset="-128"/>
                <a:ea typeface="Meiryo UI" panose="020B0604030504040204" pitchFamily="50" charset="-128"/>
              </a:rPr>
              <a:t>で</a:t>
            </a:r>
            <a:r>
              <a:rPr kumimoji="1" lang="ja-JP" altLang="en-US" sz="1600" b="1" dirty="0" smtClean="0">
                <a:latin typeface="Meiryo UI" panose="020B0604030504040204" pitchFamily="50" charset="-128"/>
                <a:ea typeface="Meiryo UI" panose="020B0604030504040204" pitchFamily="50" charset="-128"/>
              </a:rPr>
              <a:t>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〇「通勤・通学の際、自転車、徒歩または公共交通機関を利用」、「地元で買い物をする」、「よく笑うし、人を笑わせる」をよく実践している人が多い。</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7" name="Chart 16"/>
          <p:cNvGraphicFramePr>
            <a:graphicFrameLocks/>
          </p:cNvGraphicFramePr>
          <p:nvPr>
            <p:extLst>
              <p:ext uri="{D42A27DB-BD31-4B8C-83A1-F6EECF244321}">
                <p14:modId xmlns:p14="http://schemas.microsoft.com/office/powerpoint/2010/main" val="428663457"/>
              </p:ext>
            </p:extLst>
          </p:nvPr>
        </p:nvGraphicFramePr>
        <p:xfrm>
          <a:off x="141323" y="1649735"/>
          <a:ext cx="9609221" cy="59099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コネクタ 7"/>
          <p:cNvCxnSpPr/>
          <p:nvPr/>
        </p:nvCxnSpPr>
        <p:spPr>
          <a:xfrm>
            <a:off x="7154025" y="2004361"/>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268224" y="6390350"/>
            <a:ext cx="338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249424" y="5697623"/>
            <a:ext cx="1368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085642" y="7252933"/>
            <a:ext cx="2556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46</a:t>
            </a:fld>
            <a:endParaRPr kumimoji="1" lang="ja-JP" altLang="en-US"/>
          </a:p>
        </p:txBody>
      </p:sp>
      <p:sp>
        <p:nvSpPr>
          <p:cNvPr id="13" name="テキスト ボックス 12"/>
          <p:cNvSpPr txBox="1"/>
          <p:nvPr/>
        </p:nvSpPr>
        <p:spPr>
          <a:xfrm>
            <a:off x="8596011" y="160160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16</a:t>
            </a: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9428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45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48</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rPr>
              <a:t>B</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２－②．若者（学生）向け調査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703887"/>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40812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Chart 15"/>
          <p:cNvGraphicFramePr>
            <a:graphicFrameLocks/>
          </p:cNvGraphicFramePr>
          <p:nvPr>
            <p:extLst>
              <p:ext uri="{D42A27DB-BD31-4B8C-83A1-F6EECF244321}">
                <p14:modId xmlns:p14="http://schemas.microsoft.com/office/powerpoint/2010/main" val="1065187285"/>
              </p:ext>
            </p:extLst>
          </p:nvPr>
        </p:nvGraphicFramePr>
        <p:xfrm>
          <a:off x="399151" y="2447994"/>
          <a:ext cx="9086850" cy="4899290"/>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18854" y="773532"/>
            <a:ext cx="9447444" cy="1094014"/>
          </a:xfrm>
          <a:prstGeom prst="rect">
            <a:avLst/>
          </a:prstGeom>
        </p:spPr>
        <p:style>
          <a:lnRef idx="2">
            <a:schemeClr val="accent6"/>
          </a:lnRef>
          <a:fillRef idx="1">
            <a:schemeClr val="lt1"/>
          </a:fillRef>
          <a:effectRef idx="0">
            <a:schemeClr val="accent6"/>
          </a:effectRef>
          <a:fontRef idx="minor">
            <a:schemeClr val="dk1"/>
          </a:fontRef>
        </p:style>
        <p:txBody>
          <a:bodyPr rIns="252000" rtlCol="0" anchor="ct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a:t>
            </a:r>
            <a:r>
              <a:rPr kumimoji="1" lang="ja-JP" altLang="en-US" sz="1600" dirty="0">
                <a:latin typeface="Meiryo UI" panose="020B0604030504040204" pitchFamily="50" charset="-128"/>
                <a:ea typeface="Meiryo UI" panose="020B0604030504040204" pitchFamily="50" charset="-128"/>
              </a:rPr>
              <a:t>技術</a:t>
            </a:r>
            <a:r>
              <a:rPr kumimoji="1" lang="ja-JP" altLang="en-US" sz="1600" dirty="0" smtClean="0">
                <a:latin typeface="Meiryo UI" panose="020B0604030504040204" pitchFamily="50" charset="-128"/>
                <a:ea typeface="Meiryo UI" panose="020B0604030504040204" pitchFamily="50" charset="-128"/>
              </a:rPr>
              <a:t>やテクノロジーの発展につながる」と考える人が多い。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楕円 6"/>
          <p:cNvSpPr/>
          <p:nvPr/>
        </p:nvSpPr>
        <p:spPr>
          <a:xfrm>
            <a:off x="209600" y="5501390"/>
            <a:ext cx="48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a:t>
            </a:fld>
            <a:endParaRPr kumimoji="1" lang="ja-JP" altLang="en-US"/>
          </a:p>
        </p:txBody>
      </p:sp>
      <p:sp>
        <p:nvSpPr>
          <p:cNvPr id="10" name="テキスト ボックス 9"/>
          <p:cNvSpPr txBox="1"/>
          <p:nvPr/>
        </p:nvSpPr>
        <p:spPr>
          <a:xfrm>
            <a:off x="8473511" y="2065526"/>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915643" y="2865086"/>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357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7" name="Chart 3"/>
          <p:cNvGraphicFramePr>
            <a:graphicFrameLocks/>
          </p:cNvGraphicFramePr>
          <p:nvPr>
            <p:extLst>
              <p:ext uri="{D42A27DB-BD31-4B8C-83A1-F6EECF244321}">
                <p14:modId xmlns:p14="http://schemas.microsoft.com/office/powerpoint/2010/main" val="1077796838"/>
              </p:ext>
            </p:extLst>
          </p:nvPr>
        </p:nvGraphicFramePr>
        <p:xfrm>
          <a:off x="113995" y="2648580"/>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「地球温暖化・気象変動」</a:t>
            </a:r>
            <a:r>
              <a:rPr kumimoji="1" lang="ja-JP" altLang="en-US" sz="1600" dirty="0">
                <a:latin typeface="Meiryo UI" panose="020B0604030504040204" pitchFamily="50" charset="-128"/>
                <a:ea typeface="Meiryo UI" panose="020B0604030504040204" pitchFamily="50" charset="-128"/>
              </a:rPr>
              <a:t>に対する関心が高い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7812509"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2727099" y="5122257"/>
            <a:ext cx="1952381"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91943" y="3012198"/>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14918" y="3361961"/>
            <a:ext cx="1613538"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49</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926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8" name="Chart 15"/>
          <p:cNvGraphicFramePr>
            <a:graphicFrameLocks/>
          </p:cNvGraphicFramePr>
          <p:nvPr>
            <p:extLst>
              <p:ext uri="{D42A27DB-BD31-4B8C-83A1-F6EECF244321}">
                <p14:modId xmlns:p14="http://schemas.microsoft.com/office/powerpoint/2010/main" val="4132823013"/>
              </p:ext>
            </p:extLst>
          </p:nvPr>
        </p:nvGraphicFramePr>
        <p:xfrm>
          <a:off x="40783" y="2391216"/>
          <a:ext cx="9824433"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50</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9072000" y="2736000"/>
            <a:ext cx="0" cy="482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3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9" name="Chart 7"/>
          <p:cNvGraphicFramePr>
            <a:graphicFrameLocks/>
          </p:cNvGraphicFramePr>
          <p:nvPr>
            <p:extLst>
              <p:ext uri="{D42A27DB-BD31-4B8C-83A1-F6EECF244321}">
                <p14:modId xmlns:p14="http://schemas.microsoft.com/office/powerpoint/2010/main" val="3158747982"/>
              </p:ext>
            </p:extLst>
          </p:nvPr>
        </p:nvGraphicFramePr>
        <p:xfrm>
          <a:off x="318149" y="5371115"/>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ext uri="{D42A27DB-BD31-4B8C-83A1-F6EECF244321}">
                <p14:modId xmlns:p14="http://schemas.microsoft.com/office/powerpoint/2010/main" val="952609415"/>
              </p:ext>
            </p:extLst>
          </p:nvPr>
        </p:nvGraphicFramePr>
        <p:xfrm>
          <a:off x="456950" y="3842881"/>
          <a:ext cx="8992100" cy="1219759"/>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10595" y="671248"/>
            <a:ext cx="9608533"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a:latin typeface="Meiryo UI" panose="020B0604030504040204" pitchFamily="50" charset="-128"/>
                <a:ea typeface="Meiryo UI" panose="020B0604030504040204" pitchFamily="50" charset="-128"/>
              </a:rPr>
              <a:t>68.0</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a:t>
            </a:r>
            <a:r>
              <a:rPr kumimoji="1" lang="ja-JP" altLang="en-US" sz="1600" dirty="0">
                <a:latin typeface="Meiryo UI" panose="020B0604030504040204" pitchFamily="50" charset="-128"/>
                <a:ea typeface="Meiryo UI" panose="020B0604030504040204" pitchFamily="50" charset="-128"/>
              </a:rPr>
              <a:t>、 「職場・学校で聞いた」 </a:t>
            </a:r>
            <a:r>
              <a:rPr kumimoji="1" lang="ja-JP" altLang="en-US" sz="1600" dirty="0" smtClean="0">
                <a:latin typeface="Meiryo UI" panose="020B0604030504040204" pitchFamily="50" charset="-128"/>
                <a:ea typeface="Meiryo UI" panose="020B0604030504040204" pitchFamily="50" charset="-128"/>
              </a:rPr>
              <a:t>、「ポスター・チラシ」が多い。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2" name="Chart 5"/>
          <p:cNvGraphicFramePr>
            <a:graphicFrameLocks/>
          </p:cNvGraphicFramePr>
          <p:nvPr>
            <p:extLst>
              <p:ext uri="{D42A27DB-BD31-4B8C-83A1-F6EECF244321}">
                <p14:modId xmlns:p14="http://schemas.microsoft.com/office/powerpoint/2010/main" val="269123248"/>
              </p:ext>
            </p:extLst>
          </p:nvPr>
        </p:nvGraphicFramePr>
        <p:xfrm>
          <a:off x="110595" y="2493958"/>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961604" y="2931886"/>
            <a:ext cx="3020822" cy="41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51</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
        <p:nvSpPr>
          <p:cNvPr id="20" name="楕円 19"/>
          <p:cNvSpPr/>
          <p:nvPr/>
        </p:nvSpPr>
        <p:spPr>
          <a:xfrm>
            <a:off x="246662" y="4198688"/>
            <a:ext cx="4945655" cy="314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2772228" y="6542250"/>
            <a:ext cx="1368573" cy="218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740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7" name="グラフ 16"/>
          <p:cNvGraphicFramePr>
            <a:graphicFrameLocks noGrp="1"/>
          </p:cNvGraphicFramePr>
          <p:nvPr>
            <p:extLst/>
          </p:nvPr>
        </p:nvGraphicFramePr>
        <p:xfrm>
          <a:off x="268705" y="2259303"/>
          <a:ext cx="9296400" cy="5172007"/>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「ゴール３（健康）</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「ゴール１（貧困）</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「ゴール８（経済成長・雇用）</a:t>
            </a:r>
            <a:r>
              <a:rPr kumimoji="1" lang="ja-JP" altLang="en-US" sz="1600" dirty="0" smtClean="0">
                <a:latin typeface="Meiryo UI" panose="020B0604030504040204" pitchFamily="50" charset="-128"/>
                <a:ea typeface="Meiryo UI" panose="020B0604030504040204" pitchFamily="50" charset="-128"/>
              </a:rPr>
              <a:t>」、「ゴール４（教育）」が</a:t>
            </a:r>
            <a:r>
              <a:rPr kumimoji="1" lang="ja-JP" altLang="en-US" sz="1600" dirty="0">
                <a:latin typeface="Meiryo UI" panose="020B0604030504040204" pitchFamily="50" charset="-128"/>
                <a:ea typeface="Meiryo UI" panose="020B0604030504040204" pitchFamily="50" charset="-128"/>
              </a:rPr>
              <a:t>多い</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2279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96656" y="26424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5157" y="54037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2255" y="45791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52</a:t>
            </a:fld>
            <a:endParaRPr kumimoji="1" lang="ja-JP" altLang="en-US"/>
          </a:p>
        </p:txBody>
      </p:sp>
      <p:sp>
        <p:nvSpPr>
          <p:cNvPr id="18" name="テキスト ボックス 17"/>
          <p:cNvSpPr txBox="1"/>
          <p:nvPr/>
        </p:nvSpPr>
        <p:spPr>
          <a:xfrm>
            <a:off x="8542765" y="2642457"/>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
        <p:nvSpPr>
          <p:cNvPr id="15" name="角丸四角形 14"/>
          <p:cNvSpPr/>
          <p:nvPr/>
        </p:nvSpPr>
        <p:spPr>
          <a:xfrm>
            <a:off x="390082" y="347032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206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7" name="Chart 9"/>
          <p:cNvGraphicFramePr>
            <a:graphicFrameLocks/>
          </p:cNvGraphicFramePr>
          <p:nvPr>
            <p:extLst>
              <p:ext uri="{D42A27DB-BD31-4B8C-83A1-F6EECF244321}">
                <p14:modId xmlns:p14="http://schemas.microsoft.com/office/powerpoint/2010/main" val="2729671656"/>
              </p:ext>
            </p:extLst>
          </p:nvPr>
        </p:nvGraphicFramePr>
        <p:xfrm>
          <a:off x="741947" y="2736862"/>
          <a:ext cx="8422106" cy="4147016"/>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789450"/>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60591" y="4135813"/>
            <a:ext cx="170517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65635" y="4482176"/>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53</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31383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２．学生向け調査（大学Ｂ）</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9" name="Chart 16"/>
          <p:cNvGraphicFramePr>
            <a:graphicFrameLocks/>
          </p:cNvGraphicFramePr>
          <p:nvPr>
            <p:extLst>
              <p:ext uri="{D42A27DB-BD31-4B8C-83A1-F6EECF244321}">
                <p14:modId xmlns:p14="http://schemas.microsoft.com/office/powerpoint/2010/main" val="3285334808"/>
              </p:ext>
            </p:extLst>
          </p:nvPr>
        </p:nvGraphicFramePr>
        <p:xfrm>
          <a:off x="471332" y="1778071"/>
          <a:ext cx="8963335" cy="566286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 </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61938" indent="-261938"/>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地元で買い物をする」を</a:t>
            </a:r>
            <a:r>
              <a:rPr kumimoji="1" lang="ja-JP" altLang="en-US" sz="1600" dirty="0" smtClean="0">
                <a:latin typeface="Meiryo UI" panose="020B0604030504040204" pitchFamily="50" charset="-128"/>
                <a:ea typeface="Meiryo UI" panose="020B0604030504040204" pitchFamily="50" charset="-128"/>
              </a:rPr>
              <a:t>よく実践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7800282" y="2027899"/>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168329" y="6380001"/>
            <a:ext cx="3322904"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69620" y="7212503"/>
            <a:ext cx="2496547"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12182" y="5722952"/>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54</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7187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55</a:t>
            </a:fld>
            <a:endParaRPr kumimoji="1" lang="ja-JP" altLang="en-US"/>
          </a:p>
        </p:txBody>
      </p:sp>
    </p:spTree>
    <p:extLst>
      <p:ext uri="{BB962C8B-B14F-4D97-AF65-F5344CB8AC3E}">
        <p14:creationId xmlns:p14="http://schemas.microsoft.com/office/powerpoint/2010/main" val="209327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56</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２－③．若者（学生）向け調査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88342" y="3719929"/>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506043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3"/>
          <p:cNvGraphicFramePr>
            <a:graphicFrameLocks/>
          </p:cNvGraphicFramePr>
          <p:nvPr>
            <p:extLst>
              <p:ext uri="{D42A27DB-BD31-4B8C-83A1-F6EECF244321}">
                <p14:modId xmlns:p14="http://schemas.microsoft.com/office/powerpoint/2010/main" val="1213759098"/>
              </p:ext>
            </p:extLst>
          </p:nvPr>
        </p:nvGraphicFramePr>
        <p:xfrm>
          <a:off x="129693" y="2648580"/>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「地球温暖化・気象変動」</a:t>
            </a:r>
            <a:r>
              <a:rPr kumimoji="1" lang="ja-JP" altLang="en-US" sz="1600" dirty="0">
                <a:latin typeface="Meiryo UI" panose="020B0604030504040204" pitchFamily="50" charset="-128"/>
                <a:ea typeface="Meiryo UI" panose="020B0604030504040204" pitchFamily="50" charset="-128"/>
              </a:rPr>
              <a:t>に対する関心が高い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8" name="楕円 7"/>
          <p:cNvSpPr/>
          <p:nvPr/>
        </p:nvSpPr>
        <p:spPr>
          <a:xfrm>
            <a:off x="2727099" y="5122257"/>
            <a:ext cx="1952381"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91943" y="3012198"/>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14918" y="3361961"/>
            <a:ext cx="1613538"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57</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6999710" y="2906960"/>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848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「国や企業が社会問題や環境問題の解決に取組むことは、科学技術やテクノロジーの発展につながる」と考える人が多い。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58</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graphicFrame>
        <p:nvGraphicFramePr>
          <p:cNvPr id="13" name="Chart 15"/>
          <p:cNvGraphicFramePr>
            <a:graphicFrameLocks/>
          </p:cNvGraphicFramePr>
          <p:nvPr>
            <p:extLst>
              <p:ext uri="{D42A27DB-BD31-4B8C-83A1-F6EECF244321}">
                <p14:modId xmlns:p14="http://schemas.microsoft.com/office/powerpoint/2010/main" val="4244125062"/>
              </p:ext>
            </p:extLst>
          </p:nvPr>
        </p:nvGraphicFramePr>
        <p:xfrm>
          <a:off x="81567" y="2425700"/>
          <a:ext cx="9824433"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14" name="楕円 13"/>
          <p:cNvSpPr/>
          <p:nvPr/>
        </p:nvSpPr>
        <p:spPr>
          <a:xfrm>
            <a:off x="422518" y="5609860"/>
            <a:ext cx="4695582"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8770449" y="2844000"/>
            <a:ext cx="0" cy="468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97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81567" y="758333"/>
            <a:ext cx="9608533" cy="13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300"/>
              </a:spcBef>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25.4</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endParaRPr kumimoji="1" lang="en-US" altLang="ja-JP" sz="1600" dirty="0" smtClean="0">
              <a:latin typeface="Meiryo UI" panose="020B0604030504040204" pitchFamily="50" charset="-128"/>
              <a:ea typeface="Meiryo UI" panose="020B0604030504040204" pitchFamily="50" charset="-128"/>
            </a:endParaRPr>
          </a:p>
          <a:p>
            <a:pPr marL="352425" indent="-352425">
              <a:tabLst>
                <a:tab pos="352425" algn="l"/>
              </a:tabLst>
            </a:pPr>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を知ったきっかけとして、「新聞・雑誌」、「テレビ・ラジオ」、「職場・学校で聞いた」が多い。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282433"/>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graphicFrame>
        <p:nvGraphicFramePr>
          <p:cNvPr id="6" name="Chart 5"/>
          <p:cNvGraphicFramePr>
            <a:graphicFrameLocks/>
          </p:cNvGraphicFramePr>
          <p:nvPr>
            <p:extLst>
              <p:ext uri="{D42A27DB-BD31-4B8C-83A1-F6EECF244321}">
                <p14:modId xmlns:p14="http://schemas.microsoft.com/office/powerpoint/2010/main" val="1591276883"/>
              </p:ext>
            </p:extLst>
          </p:nvPr>
        </p:nvGraphicFramePr>
        <p:xfrm>
          <a:off x="248745" y="2584877"/>
          <a:ext cx="9490075" cy="1041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6"/>
          <p:cNvGraphicFramePr>
            <a:graphicFrameLocks/>
          </p:cNvGraphicFramePr>
          <p:nvPr>
            <p:extLst>
              <p:ext uri="{D42A27DB-BD31-4B8C-83A1-F6EECF244321}">
                <p14:modId xmlns:p14="http://schemas.microsoft.com/office/powerpoint/2010/main" val="3976354246"/>
              </p:ext>
            </p:extLst>
          </p:nvPr>
        </p:nvGraphicFramePr>
        <p:xfrm>
          <a:off x="200025" y="3919779"/>
          <a:ext cx="8992100" cy="1219759"/>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1395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2" name="Chart 7"/>
          <p:cNvGraphicFramePr>
            <a:graphicFrameLocks/>
          </p:cNvGraphicFramePr>
          <p:nvPr>
            <p:extLst>
              <p:ext uri="{D42A27DB-BD31-4B8C-83A1-F6EECF244321}">
                <p14:modId xmlns:p14="http://schemas.microsoft.com/office/powerpoint/2010/main" val="189788026"/>
              </p:ext>
            </p:extLst>
          </p:nvPr>
        </p:nvGraphicFramePr>
        <p:xfrm>
          <a:off x="280578" y="5519951"/>
          <a:ext cx="928252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楕円 13"/>
          <p:cNvSpPr/>
          <p:nvPr/>
        </p:nvSpPr>
        <p:spPr>
          <a:xfrm>
            <a:off x="142653" y="2937898"/>
            <a:ext cx="1878652" cy="6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a:t>
            </a:fld>
            <a:endParaRPr kumimoji="1" lang="ja-JP" altLang="en-US"/>
          </a:p>
        </p:txBody>
      </p:sp>
      <p:sp>
        <p:nvSpPr>
          <p:cNvPr id="16" name="テキスト ボックス 15"/>
          <p:cNvSpPr txBox="1"/>
          <p:nvPr/>
        </p:nvSpPr>
        <p:spPr>
          <a:xfrm>
            <a:off x="8633001" y="2179005"/>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
        <p:nvSpPr>
          <p:cNvPr id="13" name="楕円 12"/>
          <p:cNvSpPr/>
          <p:nvPr/>
        </p:nvSpPr>
        <p:spPr>
          <a:xfrm>
            <a:off x="2021305" y="6132877"/>
            <a:ext cx="800100" cy="258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281878" y="4308892"/>
            <a:ext cx="4457761" cy="295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2861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7"/>
          <p:cNvGraphicFramePr>
            <a:graphicFrameLocks/>
          </p:cNvGraphicFramePr>
          <p:nvPr>
            <p:extLst>
              <p:ext uri="{D42A27DB-BD31-4B8C-83A1-F6EECF244321}">
                <p14:modId xmlns:p14="http://schemas.microsoft.com/office/powerpoint/2010/main" val="2897677816"/>
              </p:ext>
            </p:extLst>
          </p:nvPr>
        </p:nvGraphicFramePr>
        <p:xfrm>
          <a:off x="211744" y="5445539"/>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6"/>
          <p:cNvGraphicFramePr>
            <a:graphicFrameLocks/>
          </p:cNvGraphicFramePr>
          <p:nvPr>
            <p:extLst>
              <p:ext uri="{D42A27DB-BD31-4B8C-83A1-F6EECF244321}">
                <p14:modId xmlns:p14="http://schemas.microsoft.com/office/powerpoint/2010/main" val="2497987617"/>
              </p:ext>
            </p:extLst>
          </p:nvPr>
        </p:nvGraphicFramePr>
        <p:xfrm>
          <a:off x="277374" y="3871406"/>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5"/>
          <p:cNvGraphicFramePr>
            <a:graphicFrameLocks/>
          </p:cNvGraphicFramePr>
          <p:nvPr>
            <p:extLst>
              <p:ext uri="{D42A27DB-BD31-4B8C-83A1-F6EECF244321}">
                <p14:modId xmlns:p14="http://schemas.microsoft.com/office/powerpoint/2010/main" val="2336835459"/>
              </p:ext>
            </p:extLst>
          </p:nvPr>
        </p:nvGraphicFramePr>
        <p:xfrm>
          <a:off x="207962" y="2506600"/>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786631"/>
            <a:ext cx="9608533" cy="1219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11.1</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a:t>
            </a:r>
            <a:r>
              <a:rPr kumimoji="1" lang="ja-JP" altLang="en-US" sz="1600" dirty="0" err="1" smtClean="0">
                <a:latin typeface="Meiryo UI" panose="020B0604030504040204" pitchFamily="50" charset="-128"/>
                <a:ea typeface="Meiryo UI" panose="020B0604030504040204" pitchFamily="50" charset="-128"/>
              </a:rPr>
              <a:t>ｓ</a:t>
            </a:r>
            <a:r>
              <a:rPr kumimoji="1" lang="ja-JP" altLang="en-US" sz="1600" dirty="0" smtClean="0">
                <a:latin typeface="Meiryo UI" panose="020B0604030504040204" pitchFamily="50" charset="-128"/>
                <a:ea typeface="Meiryo UI" panose="020B0604030504040204" pitchFamily="50" charset="-128"/>
              </a:rPr>
              <a:t>を知ったきっかけとしては、「テレビ・ラジオ」が多い。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200066" y="2850532"/>
            <a:ext cx="875024" cy="557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59</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13" name="楕円 12"/>
          <p:cNvSpPr/>
          <p:nvPr/>
        </p:nvSpPr>
        <p:spPr>
          <a:xfrm>
            <a:off x="1861953" y="5921827"/>
            <a:ext cx="875024" cy="224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7491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noGrp="1"/>
          </p:cNvGraphicFramePr>
          <p:nvPr>
            <p:extLst>
              <p:ext uri="{D42A27DB-BD31-4B8C-83A1-F6EECF244321}">
                <p14:modId xmlns:p14="http://schemas.microsoft.com/office/powerpoint/2010/main" val="4216388613"/>
              </p:ext>
            </p:extLst>
          </p:nvPr>
        </p:nvGraphicFramePr>
        <p:xfrm>
          <a:off x="268705" y="2204018"/>
          <a:ext cx="9296400" cy="5197357"/>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「ゴール１（貧困）」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「ゴール８（経済成長・雇用）」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「ゴール３（健康）」、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（不平等）」、「</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（持続可能都市）</a:t>
            </a:r>
            <a:r>
              <a:rPr kumimoji="1" lang="ja-JP" altLang="en-US" sz="1600" dirty="0" smtClean="0">
                <a:latin typeface="Meiryo UI" panose="020B0604030504040204" pitchFamily="50" charset="-128"/>
                <a:ea typeface="Meiryo UI" panose="020B0604030504040204" pitchFamily="50" charset="-128"/>
              </a:rPr>
              <a:t>」 が</a:t>
            </a:r>
            <a:r>
              <a:rPr kumimoji="1" lang="ja-JP" altLang="en-US" sz="1600" dirty="0">
                <a:latin typeface="Meiryo UI" panose="020B0604030504040204" pitchFamily="50" charset="-128"/>
                <a:ea typeface="Meiryo UI" panose="020B0604030504040204" pitchFamily="50" charset="-128"/>
              </a:rPr>
              <a:t>多い</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1644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96656" y="261705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12457" y="53656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46855" y="45156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60</a:t>
            </a:fld>
            <a:endParaRPr kumimoji="1" lang="ja-JP" altLang="en-US"/>
          </a:p>
        </p:txBody>
      </p:sp>
      <p:sp>
        <p:nvSpPr>
          <p:cNvPr id="18" name="テキスト ボックス 17"/>
          <p:cNvSpPr txBox="1"/>
          <p:nvPr/>
        </p:nvSpPr>
        <p:spPr>
          <a:xfrm>
            <a:off x="8661516" y="290030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20" name="角丸四角形 19"/>
          <p:cNvSpPr/>
          <p:nvPr/>
        </p:nvSpPr>
        <p:spPr>
          <a:xfrm>
            <a:off x="212457" y="50735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703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789450"/>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60591" y="4135813"/>
            <a:ext cx="1705175"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65635" y="4482176"/>
            <a:ext cx="72316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61</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graphicFrame>
        <p:nvGraphicFramePr>
          <p:cNvPr id="16" name="Chart 9"/>
          <p:cNvGraphicFramePr>
            <a:graphicFrameLocks/>
          </p:cNvGraphicFramePr>
          <p:nvPr>
            <p:extLst>
              <p:ext uri="{D42A27DB-BD31-4B8C-83A1-F6EECF244321}">
                <p14:modId xmlns:p14="http://schemas.microsoft.com/office/powerpoint/2010/main" val="935971322"/>
              </p:ext>
            </p:extLst>
          </p:nvPr>
        </p:nvGraphicFramePr>
        <p:xfrm>
          <a:off x="741947" y="3141271"/>
          <a:ext cx="8422106" cy="2993570"/>
        </p:xfrm>
        <a:graphic>
          <a:graphicData uri="http://schemas.openxmlformats.org/drawingml/2006/chart">
            <c:chart xmlns:c="http://schemas.openxmlformats.org/drawingml/2006/chart" xmlns:r="http://schemas.openxmlformats.org/officeDocument/2006/relationships" r:id="rId2"/>
          </a:graphicData>
        </a:graphic>
      </p:graphicFrame>
      <p:sp>
        <p:nvSpPr>
          <p:cNvPr id="17" name="楕円 16"/>
          <p:cNvSpPr/>
          <p:nvPr/>
        </p:nvSpPr>
        <p:spPr>
          <a:xfrm>
            <a:off x="1792006" y="3783952"/>
            <a:ext cx="1396789"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260591" y="4065115"/>
            <a:ext cx="1815113" cy="33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2363192" y="4371248"/>
            <a:ext cx="846765" cy="248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89974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p:cNvGraphicFramePr>
            <a:graphicFrameLocks/>
          </p:cNvGraphicFramePr>
          <p:nvPr>
            <p:extLst>
              <p:ext uri="{D42A27DB-BD31-4B8C-83A1-F6EECF244321}">
                <p14:modId xmlns:p14="http://schemas.microsoft.com/office/powerpoint/2010/main" val="587273278"/>
              </p:ext>
            </p:extLst>
          </p:nvPr>
        </p:nvGraphicFramePr>
        <p:xfrm>
          <a:off x="623732" y="1579516"/>
          <a:ext cx="8963335" cy="5861422"/>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C</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地元で買い物をする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公共交通機関で座席を譲る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a:t>
            </a:r>
            <a:r>
              <a:rPr kumimoji="1" lang="ja-JP" altLang="en-US" sz="1600" dirty="0" smtClean="0">
                <a:latin typeface="Meiryo UI" panose="020B0604030504040204" pitchFamily="50" charset="-128"/>
                <a:ea typeface="Meiryo UI" panose="020B0604030504040204" pitchFamily="50" charset="-128"/>
              </a:rPr>
              <a:t>」、をよく実践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0" name="楕円 9"/>
          <p:cNvSpPr/>
          <p:nvPr/>
        </p:nvSpPr>
        <p:spPr>
          <a:xfrm>
            <a:off x="1124676" y="7200000"/>
            <a:ext cx="255600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75954" y="5686666"/>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62</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n=45</a:t>
            </a:r>
            <a:endParaRPr kumimoji="1"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1979080" y="4823708"/>
            <a:ext cx="1677997" cy="257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7068649" y="2051908"/>
            <a:ext cx="0" cy="540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211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52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64</a:t>
            </a:fld>
            <a:endParaRPr kumimoji="1" lang="ja-JP" altLang="en-US"/>
          </a:p>
        </p:txBody>
      </p:sp>
      <p:sp>
        <p:nvSpPr>
          <p:cNvPr id="5" name="正方形/長方形 4"/>
          <p:cNvSpPr/>
          <p:nvPr/>
        </p:nvSpPr>
        <p:spPr>
          <a:xfrm>
            <a:off x="1172143" y="2650962"/>
            <a:ext cx="7431314" cy="584775"/>
          </a:xfrm>
          <a:prstGeom prst="rect">
            <a:avLst/>
          </a:prstGeom>
        </p:spPr>
        <p:txBody>
          <a:bodyPr wrap="square">
            <a:spAutoFit/>
          </a:bodyPr>
          <a:lstStyle/>
          <a:p>
            <a:pPr algn="ct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（大学別の傾向　</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ja-JP" altLang="en-US" sz="3200" dirty="0">
                <a:latin typeface="Meiryo UI" panose="020B0604030504040204" pitchFamily="50" charset="-128"/>
                <a:ea typeface="Meiryo UI" panose="020B0604030504040204" pitchFamily="50" charset="-128"/>
                <a:cs typeface="Microsoft Himalaya" panose="01010100010101010101" pitchFamily="2" charset="0"/>
              </a:rPr>
              <a:t>Ｄ</a:t>
            </a:r>
            <a:r>
              <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1332564" y="168076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２－④．若者（学生）向け調査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テキスト ボックス 6"/>
          <p:cNvSpPr txBox="1"/>
          <p:nvPr/>
        </p:nvSpPr>
        <p:spPr>
          <a:xfrm>
            <a:off x="972300" y="3752013"/>
            <a:ext cx="7931067"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②社会問題、環境問題に関する認識</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2000" dirty="0">
                <a:latin typeface="Meiryo UI" panose="020B0604030504040204" pitchFamily="50" charset="-128"/>
                <a:ea typeface="Meiryo UI" panose="020B0604030504040204" pitchFamily="50" charset="-128"/>
              </a:rPr>
              <a:t>大阪で</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社会を実現するために重要と考える</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⑤ </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⑥日常生活で実践していること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071214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3"/>
          <p:cNvGraphicFramePr>
            <a:graphicFrameLocks/>
          </p:cNvGraphicFramePr>
          <p:nvPr>
            <p:extLst>
              <p:ext uri="{D42A27DB-BD31-4B8C-83A1-F6EECF244321}">
                <p14:modId xmlns:p14="http://schemas.microsoft.com/office/powerpoint/2010/main" val="1583455688"/>
              </p:ext>
            </p:extLst>
          </p:nvPr>
        </p:nvGraphicFramePr>
        <p:xfrm>
          <a:off x="129693" y="2692081"/>
          <a:ext cx="9678009" cy="47943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正方形/長方形 1"/>
          <p:cNvSpPr/>
          <p:nvPr/>
        </p:nvSpPr>
        <p:spPr>
          <a:xfrm>
            <a:off x="81567" y="2243263"/>
            <a:ext cx="9418033"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Qあなた</a:t>
            </a:r>
            <a:r>
              <a:rPr lang="ja-JP" altLang="en-US" sz="1400" dirty="0">
                <a:latin typeface="Meiryo UI" panose="020B0604030504040204" pitchFamily="50" charset="-128"/>
                <a:ea typeface="Meiryo UI" panose="020B0604030504040204" pitchFamily="50" charset="-128"/>
              </a:rPr>
              <a:t>が関心のある社会課題・時事問題について、次の中からあてはまるものをすべて選択してください。</a:t>
            </a:r>
          </a:p>
        </p:txBody>
      </p:sp>
      <p:sp>
        <p:nvSpPr>
          <p:cNvPr id="5" name="正方形/長方形 4"/>
          <p:cNvSpPr/>
          <p:nvPr/>
        </p:nvSpPr>
        <p:spPr>
          <a:xfrm>
            <a:off x="129693" y="960156"/>
            <a:ext cx="9608533" cy="821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◆関心のある社会課題、時事問題</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〇社会課題として、「働き方改革・ブラック企業対策」、</a:t>
            </a:r>
            <a:r>
              <a:rPr kumimoji="1" lang="ja-JP" altLang="en-US" sz="1600" dirty="0" smtClean="0">
                <a:latin typeface="Meiryo UI" panose="020B0604030504040204" pitchFamily="50" charset="-128"/>
                <a:ea typeface="Meiryo UI" panose="020B0604030504040204" pitchFamily="50" charset="-128"/>
              </a:rPr>
              <a:t>「高齢化」</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「人種保護・差別の撤廃」、「フリーターやニートの増大」に</a:t>
            </a:r>
            <a:r>
              <a:rPr kumimoji="1" lang="ja-JP" altLang="en-US" sz="1600" dirty="0">
                <a:latin typeface="Meiryo UI" panose="020B0604030504040204" pitchFamily="50" charset="-128"/>
                <a:ea typeface="Meiryo UI" panose="020B0604030504040204" pitchFamily="50" charset="-128"/>
              </a:rPr>
              <a:t>対する関心が高い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8" name="楕円 7"/>
          <p:cNvSpPr/>
          <p:nvPr/>
        </p:nvSpPr>
        <p:spPr>
          <a:xfrm>
            <a:off x="2736000" y="5122257"/>
            <a:ext cx="1952381"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965229" y="3047920"/>
            <a:ext cx="752727" cy="19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425818" y="4610884"/>
            <a:ext cx="3158882" cy="256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65</a:t>
            </a:fld>
            <a:endParaRPr kumimoji="1" lang="ja-JP" altLang="en-US"/>
          </a:p>
        </p:txBody>
      </p:sp>
      <p:sp>
        <p:nvSpPr>
          <p:cNvPr id="13" name="テキスト ボックス 12"/>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7" name="楕円 16"/>
          <p:cNvSpPr/>
          <p:nvPr/>
        </p:nvSpPr>
        <p:spPr>
          <a:xfrm>
            <a:off x="3204000" y="5472000"/>
            <a:ext cx="1440326"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7159365" y="2935988"/>
            <a:ext cx="0" cy="4536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2086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5"/>
          <p:cNvGraphicFramePr>
            <a:graphicFrameLocks/>
          </p:cNvGraphicFramePr>
          <p:nvPr>
            <p:extLst>
              <p:ext uri="{D42A27DB-BD31-4B8C-83A1-F6EECF244321}">
                <p14:modId xmlns:p14="http://schemas.microsoft.com/office/powerpoint/2010/main" val="2904433617"/>
              </p:ext>
            </p:extLst>
          </p:nvPr>
        </p:nvGraphicFramePr>
        <p:xfrm>
          <a:off x="205883" y="2425700"/>
          <a:ext cx="9582915"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 name="正方形/長方形 8"/>
          <p:cNvSpPr/>
          <p:nvPr/>
        </p:nvSpPr>
        <p:spPr>
          <a:xfrm>
            <a:off x="81567" y="872249"/>
            <a:ext cx="9608533" cy="109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◆社会問題、環境問題に関する認識</a:t>
            </a:r>
            <a:endParaRPr kumimoji="1" lang="en-US" altLang="ja-JP" sz="1600" b="1" dirty="0" smtClean="0">
              <a:latin typeface="Meiryo UI" panose="020B0604030504040204" pitchFamily="50" charset="-128"/>
              <a:ea typeface="Meiryo UI" panose="020B0604030504040204" pitchFamily="50" charset="-128"/>
            </a:endParaRPr>
          </a:p>
          <a:p>
            <a:pPr marL="266700" indent="-266700"/>
            <a:r>
              <a:rPr kumimoji="1" lang="ja-JP" altLang="en-US" sz="1600" dirty="0" smtClean="0">
                <a:latin typeface="Meiryo UI" panose="020B0604030504040204" pitchFamily="50" charset="-128"/>
                <a:ea typeface="Meiryo UI" panose="020B0604030504040204" pitchFamily="50" charset="-128"/>
              </a:rPr>
              <a:t>　〇　「社会問題や環境問題に取り組めば取り組むほど、国や企業の経済やビジネスは成長する」と考える人が多い。　</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81566" y="2117923"/>
            <a:ext cx="7683500"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次の各項目について、あなたご自身の考え方に近いものを選択して</a:t>
            </a:r>
            <a:r>
              <a:rPr lang="ja-JP" altLang="en-US" sz="1400" dirty="0" smtClean="0">
                <a:solidFill>
                  <a:srgbClr val="000000"/>
                </a:solidFill>
                <a:latin typeface="Meiryo UI" panose="020B0604030504040204" pitchFamily="50" charset="-128"/>
                <a:ea typeface="Meiryo UI" panose="020B0604030504040204" pitchFamily="50" charset="-128"/>
              </a:rPr>
              <a:t>ください。</a:t>
            </a:r>
            <a:endParaRPr lang="ja-JP" altLang="en-US" sz="1400" dirty="0"/>
          </a:p>
        </p:txBody>
      </p:sp>
      <p:sp>
        <p:nvSpPr>
          <p:cNvPr id="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66</a:t>
            </a:fld>
            <a:endParaRPr kumimoji="1" lang="ja-JP" altLang="en-US"/>
          </a:p>
        </p:txBody>
      </p:sp>
      <p:sp>
        <p:nvSpPr>
          <p:cNvPr id="10" name="テキスト ボックス 9"/>
          <p:cNvSpPr txBox="1"/>
          <p:nvPr/>
        </p:nvSpPr>
        <p:spPr>
          <a:xfrm>
            <a:off x="8473511" y="2102222"/>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4" name="楕円 13"/>
          <p:cNvSpPr/>
          <p:nvPr/>
        </p:nvSpPr>
        <p:spPr>
          <a:xfrm>
            <a:off x="562218" y="5190760"/>
            <a:ext cx="4695582" cy="30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9198400" y="2736000"/>
            <a:ext cx="0" cy="482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6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7"/>
          <p:cNvGraphicFramePr>
            <a:graphicFrameLocks/>
          </p:cNvGraphicFramePr>
          <p:nvPr>
            <p:extLst>
              <p:ext uri="{D42A27DB-BD31-4B8C-83A1-F6EECF244321}">
                <p14:modId xmlns:p14="http://schemas.microsoft.com/office/powerpoint/2010/main" val="3969580918"/>
              </p:ext>
            </p:extLst>
          </p:nvPr>
        </p:nvGraphicFramePr>
        <p:xfrm>
          <a:off x="268932" y="5365958"/>
          <a:ext cx="9282521" cy="1981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6"/>
          <p:cNvGraphicFramePr>
            <a:graphicFrameLocks/>
          </p:cNvGraphicFramePr>
          <p:nvPr>
            <p:extLst>
              <p:ext uri="{D42A27DB-BD31-4B8C-83A1-F6EECF244321}">
                <p14:modId xmlns:p14="http://schemas.microsoft.com/office/powerpoint/2010/main" val="3365993052"/>
              </p:ext>
            </p:extLst>
          </p:nvPr>
        </p:nvGraphicFramePr>
        <p:xfrm>
          <a:off x="414143" y="3884589"/>
          <a:ext cx="8992100" cy="1219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5"/>
          <p:cNvGraphicFramePr>
            <a:graphicFrameLocks/>
          </p:cNvGraphicFramePr>
          <p:nvPr>
            <p:extLst>
              <p:ext uri="{D42A27DB-BD31-4B8C-83A1-F6EECF244321}">
                <p14:modId xmlns:p14="http://schemas.microsoft.com/office/powerpoint/2010/main" val="3957859259"/>
              </p:ext>
            </p:extLst>
          </p:nvPr>
        </p:nvGraphicFramePr>
        <p:xfrm>
          <a:off x="197538" y="2493958"/>
          <a:ext cx="9490075" cy="1041664"/>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0595" y="786631"/>
            <a:ext cx="9608533" cy="1219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の認知度</a:t>
            </a:r>
            <a:endParaRPr kumimoji="1" lang="en-US" altLang="ja-JP" sz="1600" b="1" dirty="0" smtClean="0">
              <a:latin typeface="Meiryo UI" panose="020B0604030504040204" pitchFamily="50" charset="-128"/>
              <a:ea typeface="Meiryo UI" panose="020B0604030504040204" pitchFamily="50" charset="-128"/>
            </a:endParaRPr>
          </a:p>
          <a:p>
            <a:pPr marL="174625" indent="-174625"/>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の認知度は</a:t>
            </a:r>
            <a:r>
              <a:rPr kumimoji="1" lang="en-US" altLang="ja-JP" sz="1600" dirty="0" smtClean="0">
                <a:latin typeface="Meiryo UI" panose="020B0604030504040204" pitchFamily="50" charset="-128"/>
                <a:ea typeface="Meiryo UI" panose="020B0604030504040204" pitchFamily="50" charset="-128"/>
              </a:rPr>
              <a:t>80.0</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について認知している人は、持続可能な開発をめざすうえで、経済・社会・環境の統合が重要であることを理解している人の割合が高い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74625" indent="-174625"/>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a:t>
            </a:r>
            <a:r>
              <a:rPr kumimoji="1" lang="ja-JP" altLang="en-US" sz="1600" dirty="0" smtClean="0">
                <a:latin typeface="Meiryo UI" panose="020B0604030504040204" pitchFamily="50" charset="-128"/>
                <a:ea typeface="Meiryo UI" panose="020B0604030504040204" pitchFamily="50" charset="-128"/>
              </a:rPr>
              <a:t>を知ったきっかけとしては、「職場・学校で聞いた」が多い。</a:t>
            </a:r>
            <a:endParaRPr kumimoji="1"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81566" y="2186181"/>
            <a:ext cx="9110559"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あなたは、「SDGs」を知っていましたか。次の中からあてはまるものを一つ選択してください。</a:t>
            </a:r>
          </a:p>
        </p:txBody>
      </p:sp>
      <p:sp>
        <p:nvSpPr>
          <p:cNvPr id="10" name="正方形/長方形 9"/>
          <p:cNvSpPr/>
          <p:nvPr/>
        </p:nvSpPr>
        <p:spPr>
          <a:xfrm>
            <a:off x="81566" y="3622979"/>
            <a:ext cx="9657254" cy="523220"/>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rPr>
              <a:t>Q.（前問</a:t>
            </a:r>
            <a:r>
              <a:rPr lang="ja-JP" altLang="en-US" sz="1400" dirty="0">
                <a:latin typeface="Meiryo UI" panose="020B0604030504040204" pitchFamily="50" charset="-128"/>
                <a:ea typeface="Meiryo UI" panose="020B0604030504040204" pitchFamily="50" charset="-128"/>
              </a:rPr>
              <a:t>で「SDGsを知っていた」と答えた方にお伺い</a:t>
            </a:r>
            <a:r>
              <a:rPr lang="ja-JP" altLang="en-US" sz="1400" dirty="0" smtClean="0">
                <a:latin typeface="Meiryo UI" panose="020B0604030504040204" pitchFamily="50" charset="-128"/>
                <a:ea typeface="Meiryo UI" panose="020B0604030504040204" pitchFamily="50" charset="-128"/>
              </a:rPr>
              <a:t>します）あなた</a:t>
            </a:r>
            <a:r>
              <a:rPr lang="ja-JP" altLang="en-US" sz="1400" dirty="0">
                <a:latin typeface="Meiryo UI" panose="020B0604030504040204" pitchFamily="50" charset="-128"/>
                <a:ea typeface="Meiryo UI" panose="020B0604030504040204" pitchFamily="50" charset="-128"/>
              </a:rPr>
              <a:t>は、SDGsについて、どんなことを知っていましたか。次の中からあてはまるものをすべて選択して</a:t>
            </a:r>
            <a:r>
              <a:rPr lang="ja-JP" altLang="en-US" sz="1400" dirty="0" smtClean="0">
                <a:latin typeface="Meiryo UI" panose="020B0604030504040204" pitchFamily="50" charset="-128"/>
                <a:ea typeface="Meiryo UI" panose="020B0604030504040204" pitchFamily="50" charset="-128"/>
              </a:rPr>
              <a:t>ください。</a:t>
            </a:r>
            <a:endParaRPr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0359" y="5063338"/>
            <a:ext cx="98244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Q. あなた</a:t>
            </a:r>
            <a:r>
              <a:rPr lang="ja-JP" altLang="en-US" sz="1400" dirty="0">
                <a:latin typeface="Meiryo UI" panose="020B0604030504040204" pitchFamily="50" charset="-128"/>
                <a:ea typeface="Meiryo UI" panose="020B0604030504040204" pitchFamily="50" charset="-128"/>
              </a:rPr>
              <a:t>は、どこで（何で）</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を知りましたか。次の中からあてはまるものをすべて選択してください</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楕円 13"/>
          <p:cNvSpPr/>
          <p:nvPr/>
        </p:nvSpPr>
        <p:spPr>
          <a:xfrm>
            <a:off x="581653" y="2956272"/>
            <a:ext cx="3634160" cy="346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67</a:t>
            </a:fld>
            <a:endParaRPr kumimoji="1" lang="ja-JP" altLang="en-US"/>
          </a:p>
        </p:txBody>
      </p:sp>
      <p:sp>
        <p:nvSpPr>
          <p:cNvPr id="16" name="テキスト ボックス 15"/>
          <p:cNvSpPr txBox="1"/>
          <p:nvPr/>
        </p:nvSpPr>
        <p:spPr>
          <a:xfrm>
            <a:off x="8509506" y="219934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9" name="楕円 18"/>
          <p:cNvSpPr/>
          <p:nvPr/>
        </p:nvSpPr>
        <p:spPr>
          <a:xfrm>
            <a:off x="194277" y="4256916"/>
            <a:ext cx="4837067" cy="286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979484" y="6557545"/>
            <a:ext cx="1695362" cy="215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7263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noGrp="1"/>
          </p:cNvGraphicFramePr>
          <p:nvPr>
            <p:extLst>
              <p:ext uri="{D42A27DB-BD31-4B8C-83A1-F6EECF244321}">
                <p14:modId xmlns:p14="http://schemas.microsoft.com/office/powerpoint/2010/main" val="3197417028"/>
              </p:ext>
            </p:extLst>
          </p:nvPr>
        </p:nvGraphicFramePr>
        <p:xfrm>
          <a:off x="268705" y="2145830"/>
          <a:ext cx="9296400" cy="530907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600" dirty="0" smtClean="0">
                <a:latin typeface="Meiryo UI" panose="020B0604030504040204" pitchFamily="50" charset="-128"/>
                <a:ea typeface="Meiryo UI" panose="020B0604030504040204" pitchFamily="50" charset="-128"/>
              </a:rPr>
              <a:t>　〇関心</a:t>
            </a:r>
            <a:r>
              <a:rPr kumimoji="1" lang="ja-JP" altLang="en-US" sz="1600" dirty="0">
                <a:latin typeface="Meiryo UI" panose="020B0604030504040204" pitchFamily="50" charset="-128"/>
                <a:ea typeface="Meiryo UI" panose="020B0604030504040204" pitchFamily="50" charset="-128"/>
              </a:rPr>
              <a:t>のある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のゴールは、 「ゴール３（健康）」 、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（不平等）」</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「ゴール</a:t>
            </a:r>
            <a:r>
              <a:rPr kumimoji="1" lang="en-US" altLang="ja-JP" sz="1600" dirty="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（教育）」 、 「ゴール８（経済成長・雇用）」 、「ゴール</a:t>
            </a:r>
            <a:r>
              <a:rPr kumimoji="1" lang="en-US" altLang="ja-JP" sz="1600" dirty="0" smtClean="0">
                <a:latin typeface="Meiryo UI" panose="020B0604030504040204" pitchFamily="50" charset="-128"/>
                <a:ea typeface="Meiryo UI" panose="020B0604030504040204" pitchFamily="50" charset="-128"/>
              </a:rPr>
              <a:t>16</a:t>
            </a:r>
            <a:r>
              <a:rPr kumimoji="1" lang="ja-JP" altLang="en-US" sz="1600" dirty="0" smtClean="0">
                <a:latin typeface="Meiryo UI" panose="020B0604030504040204" pitchFamily="50" charset="-128"/>
                <a:ea typeface="Meiryo UI" panose="020B0604030504040204" pitchFamily="50" charset="-128"/>
              </a:rPr>
              <a:t>（平和）」が多い。</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372592" y="312638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46855" y="339816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46855" y="4515654"/>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294" y="1819694"/>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68</a:t>
            </a:fld>
            <a:endParaRPr kumimoji="1" lang="ja-JP" altLang="en-US"/>
          </a:p>
        </p:txBody>
      </p:sp>
      <p:sp>
        <p:nvSpPr>
          <p:cNvPr id="18" name="テキスト ボックス 17"/>
          <p:cNvSpPr txBox="1"/>
          <p:nvPr/>
        </p:nvSpPr>
        <p:spPr>
          <a:xfrm>
            <a:off x="8661516" y="290030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20" name="角丸四角形 19"/>
          <p:cNvSpPr/>
          <p:nvPr/>
        </p:nvSpPr>
        <p:spPr>
          <a:xfrm>
            <a:off x="212457" y="507359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11501" y="674902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652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a:t>
            </a:r>
            <a:r>
              <a:rPr kumimoji="1" lang="ja-JP" altLang="en-US" sz="1600" b="1" dirty="0" smtClean="0">
                <a:latin typeface="Meiryo UI" panose="020B0604030504040204" pitchFamily="50" charset="-128"/>
                <a:ea typeface="Meiryo UI" panose="020B0604030504040204" pitchFamily="50" charset="-128"/>
              </a:rPr>
              <a:t>考えるゴール</a:t>
            </a:r>
            <a:endParaRPr kumimoji="1" lang="en-US" altLang="ja-JP" sz="1600" b="1" dirty="0" smtClean="0">
              <a:latin typeface="Meiryo UI" panose="020B0604030504040204" pitchFamily="50" charset="-128"/>
              <a:ea typeface="Meiryo UI" panose="020B0604030504040204" pitchFamily="50" charset="-128"/>
            </a:endParaRPr>
          </a:p>
          <a:p>
            <a:pPr marL="352425" indent="-352425">
              <a:spcBef>
                <a:spcPts val="600"/>
              </a:spcBef>
            </a:pPr>
            <a:r>
              <a:rPr kumimoji="1" lang="ja-JP" altLang="en-US" sz="1600" dirty="0" smtClean="0">
                <a:latin typeface="Meiryo UI" panose="020B0604030504040204" pitchFamily="50" charset="-128"/>
                <a:ea typeface="Meiryo UI" panose="020B0604030504040204" pitchFamily="50" charset="-128"/>
              </a:rPr>
              <a:t>　〇　「ゴール３（健康）」、「ゴール</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（持続可能都市）」、「ゴール１（貧困）」、「ゴール４（教育）」、「ゴール８（経済成長・雇用）」が多い。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noGrp="1"/>
          </p:cNvGraphicFramePr>
          <p:nvPr>
            <p:extLst>
              <p:ext uri="{D42A27DB-BD31-4B8C-83A1-F6EECF244321}">
                <p14:modId xmlns:p14="http://schemas.microsoft.com/office/powerpoint/2010/main" val="36214851"/>
              </p:ext>
            </p:extLst>
          </p:nvPr>
        </p:nvGraphicFramePr>
        <p:xfrm>
          <a:off x="294376" y="2252786"/>
          <a:ext cx="9296400" cy="5110540"/>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456451" y="3168408"/>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48431" y="345867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0515" y="264704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21932" y="535108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8058" y="4534852"/>
            <a:ext cx="684297"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294" y="177615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a:t>
            </a:fld>
            <a:endParaRPr kumimoji="1" lang="ja-JP" altLang="en-US"/>
          </a:p>
        </p:txBody>
      </p:sp>
      <p:sp>
        <p:nvSpPr>
          <p:cNvPr id="18" name="テキスト ボックス 17"/>
          <p:cNvSpPr txBox="1"/>
          <p:nvPr/>
        </p:nvSpPr>
        <p:spPr>
          <a:xfrm>
            <a:off x="8470433" y="6810544"/>
            <a:ext cx="1192787"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n=1,000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1397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9"/>
          <p:cNvGraphicFramePr>
            <a:graphicFrameLocks/>
          </p:cNvGraphicFramePr>
          <p:nvPr>
            <p:extLst>
              <p:ext uri="{D42A27DB-BD31-4B8C-83A1-F6EECF244321}">
                <p14:modId xmlns:p14="http://schemas.microsoft.com/office/powerpoint/2010/main" val="4005090223"/>
              </p:ext>
            </p:extLst>
          </p:nvPr>
        </p:nvGraphicFramePr>
        <p:xfrm>
          <a:off x="721894" y="2998464"/>
          <a:ext cx="8422106" cy="3605535"/>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の達成や社会課題の解決に向け、行動すべきステークホルダー</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政府・行政」</a:t>
            </a:r>
            <a:r>
              <a:rPr kumimoji="1" lang="ja-JP" altLang="en-US" sz="1600" dirty="0" smtClean="0">
                <a:latin typeface="Meiryo UI" panose="020B0604030504040204" pitchFamily="50" charset="-128"/>
                <a:ea typeface="Meiryo UI" panose="020B0604030504040204" pitchFamily="50" charset="-128"/>
              </a:rPr>
              <a:t>、「個人」、 </a:t>
            </a:r>
            <a:r>
              <a:rPr kumimoji="1" lang="ja-JP" altLang="en-US" sz="1600" dirty="0">
                <a:latin typeface="Meiryo UI" panose="020B0604030504040204" pitchFamily="50" charset="-128"/>
                <a:ea typeface="Meiryo UI" panose="020B0604030504040204" pitchFamily="50" charset="-128"/>
              </a:rPr>
              <a:t>「企業」、 </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割合が高い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295" y="2209342"/>
            <a:ext cx="9793705" cy="307777"/>
          </a:xfrm>
          <a:prstGeom prst="rect">
            <a:avLst/>
          </a:prstGeom>
        </p:spPr>
        <p:txBody>
          <a:bodyPr wrap="square">
            <a:spAutoFit/>
          </a:bodyPr>
          <a:lstStyle/>
          <a:p>
            <a:r>
              <a:rPr lang="en-US" altLang="ja-JP" sz="1400" dirty="0" smtClean="0">
                <a:solidFill>
                  <a:srgbClr val="000000"/>
                </a:solidFill>
                <a:latin typeface="Meiryo UI" panose="020B0604030504040204" pitchFamily="50" charset="-128"/>
                <a:ea typeface="Meiryo UI" panose="020B0604030504040204" pitchFamily="50" charset="-128"/>
              </a:rPr>
              <a:t>Q.</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の達成」や国内外の「社会的課題」の解決に向けて、誰が行動すべきだと思いますか。あてはまるものをすべて選択してください</a:t>
            </a: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t> </a:t>
            </a:r>
            <a:endParaRPr lang="ja-JP" altLang="en-US" sz="1400" dirty="0"/>
          </a:p>
        </p:txBody>
      </p:sp>
      <p:sp>
        <p:nvSpPr>
          <p:cNvPr id="9" name="楕円 8"/>
          <p:cNvSpPr/>
          <p:nvPr/>
        </p:nvSpPr>
        <p:spPr>
          <a:xfrm>
            <a:off x="2113178" y="3907106"/>
            <a:ext cx="962526"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48000" y="4500000"/>
            <a:ext cx="64800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69</a:t>
            </a:fld>
            <a:endParaRPr kumimoji="1" lang="ja-JP" altLang="en-US"/>
          </a:p>
        </p:txBody>
      </p:sp>
      <p:sp>
        <p:nvSpPr>
          <p:cNvPr id="14" name="テキスト ボックス 13"/>
          <p:cNvSpPr txBox="1"/>
          <p:nvPr/>
        </p:nvSpPr>
        <p:spPr>
          <a:xfrm>
            <a:off x="8509506" y="7103621"/>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sp>
        <p:nvSpPr>
          <p:cNvPr id="18" name="楕円 17"/>
          <p:cNvSpPr/>
          <p:nvPr/>
        </p:nvSpPr>
        <p:spPr>
          <a:xfrm>
            <a:off x="1205621" y="4152083"/>
            <a:ext cx="1815113" cy="33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49662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4210158651"/>
              </p:ext>
            </p:extLst>
          </p:nvPr>
        </p:nvGraphicFramePr>
        <p:xfrm>
          <a:off x="471332" y="1649735"/>
          <a:ext cx="8963335" cy="5791203"/>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２．学生向け調査（大学</a:t>
            </a:r>
            <a:r>
              <a:rPr kumimoji="1" lang="en-US" altLang="ja-JP" sz="2000" b="1" dirty="0" smtClean="0">
                <a:latin typeface="Meiryo UI" panose="020B0604030504040204" pitchFamily="50" charset="-128"/>
                <a:ea typeface="Meiryo UI" panose="020B0604030504040204" pitchFamily="50" charset="-128"/>
                <a:cs typeface="Microsoft Himalaya" panose="01010100010101010101" pitchFamily="2" charset="0"/>
              </a:rPr>
              <a:t>D</a:t>
            </a:r>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◆日常生活で実践していること</a:t>
            </a:r>
            <a:endParaRPr kumimoji="1" lang="en-US" altLang="ja-JP" sz="1600" b="1" dirty="0" smtClean="0">
              <a:latin typeface="Meiryo UI" panose="020B0604030504040204" pitchFamily="50" charset="-128"/>
              <a:ea typeface="Meiryo UI" panose="020B0604030504040204" pitchFamily="50" charset="-128"/>
            </a:endParaRPr>
          </a:p>
          <a:p>
            <a:pPr marL="261938" indent="-261938"/>
            <a:r>
              <a:rPr kumimoji="1" lang="ja-JP" altLang="en-US" sz="1600" dirty="0" smtClean="0">
                <a:latin typeface="Meiryo UI" panose="020B0604030504040204" pitchFamily="50" charset="-128"/>
                <a:ea typeface="Meiryo UI" panose="020B0604030504040204" pitchFamily="50" charset="-128"/>
              </a:rPr>
              <a:t>　〇「</a:t>
            </a:r>
            <a:r>
              <a:rPr kumimoji="1" lang="ja-JP" altLang="en-US" sz="1600" dirty="0">
                <a:latin typeface="Meiryo UI" panose="020B0604030504040204" pitchFamily="50" charset="-128"/>
                <a:ea typeface="Meiryo UI" panose="020B0604030504040204" pitchFamily="50" charset="-128"/>
              </a:rPr>
              <a:t>通勤・通学の際、自転車、徒歩または公共交通機関を利用」</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「地元で買い物をする</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よく笑うし、人を笑わせる」 </a:t>
            </a:r>
            <a:r>
              <a:rPr kumimoji="1" lang="ja-JP" altLang="en-US" sz="1600" dirty="0" smtClean="0">
                <a:latin typeface="Meiryo UI" panose="020B0604030504040204" pitchFamily="50" charset="-128"/>
                <a:ea typeface="Meiryo UI" panose="020B0604030504040204" pitchFamily="50" charset="-128"/>
              </a:rPr>
              <a:t>をよ</a:t>
            </a:r>
            <a:r>
              <a:rPr kumimoji="1" lang="ja-JP" altLang="en-US" sz="1600" dirty="0">
                <a:latin typeface="Meiryo UI" panose="020B0604030504040204" pitchFamily="50" charset="-128"/>
                <a:ea typeface="Meiryo UI" panose="020B0604030504040204" pitchFamily="50" charset="-128"/>
              </a:rPr>
              <a:t>く</a:t>
            </a:r>
            <a:r>
              <a:rPr kumimoji="1" lang="ja-JP" altLang="en-US" sz="1600" dirty="0" smtClean="0">
                <a:latin typeface="Meiryo UI" panose="020B0604030504040204" pitchFamily="50" charset="-128"/>
                <a:ea typeface="Meiryo UI" panose="020B0604030504040204" pitchFamily="50" charset="-128"/>
              </a:rPr>
              <a:t>実践</a:t>
            </a:r>
            <a:r>
              <a:rPr kumimoji="1" lang="ja-JP" altLang="en-US" sz="1600" dirty="0">
                <a:latin typeface="Meiryo UI" panose="020B0604030504040204" pitchFamily="50" charset="-128"/>
                <a:ea typeface="Meiryo UI" panose="020B0604030504040204" pitchFamily="50" charset="-128"/>
              </a:rPr>
              <a:t>している人が多い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7" name="楕円 6"/>
          <p:cNvSpPr/>
          <p:nvPr/>
        </p:nvSpPr>
        <p:spPr>
          <a:xfrm>
            <a:off x="138345" y="6318791"/>
            <a:ext cx="3655194"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04753" y="7196263"/>
            <a:ext cx="2746202"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27173" y="5702132"/>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70</a:t>
            </a:fld>
            <a:endParaRPr kumimoji="1" lang="ja-JP" altLang="en-US"/>
          </a:p>
        </p:txBody>
      </p:sp>
      <p:sp>
        <p:nvSpPr>
          <p:cNvPr id="13" name="テキスト ボックス 12"/>
          <p:cNvSpPr txBox="1"/>
          <p:nvPr/>
        </p:nvSpPr>
        <p:spPr>
          <a:xfrm>
            <a:off x="8713213" y="1579516"/>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n=15</a:t>
            </a:r>
            <a:endParaRPr kumimoji="1" lang="ja-JP" altLang="en-US"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8259293" y="1911452"/>
            <a:ext cx="0" cy="5544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69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69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72</a:t>
            </a:fld>
            <a:endParaRPr kumimoji="1" lang="ja-JP" altLang="en-US"/>
          </a:p>
        </p:txBody>
      </p:sp>
      <p:sp>
        <p:nvSpPr>
          <p:cNvPr id="3" name="正方形/長方形 2"/>
          <p:cNvSpPr/>
          <p:nvPr/>
        </p:nvSpPr>
        <p:spPr>
          <a:xfrm>
            <a:off x="1625600" y="2538526"/>
            <a:ext cx="6654800"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３．企業向け調査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022684" y="3880351"/>
            <a:ext cx="7860632"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な調査事項</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①大阪で</a:t>
            </a:r>
            <a:r>
              <a:rPr kumimoji="1" lang="en-US" altLang="ja-JP" sz="20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社会を実現するために重要と</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考えるゴール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a:t>
            </a:r>
            <a:r>
              <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③日常生活で実践していること</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テキスト ボックス 4"/>
          <p:cNvSpPr txBox="1"/>
          <p:nvPr/>
        </p:nvSpPr>
        <p:spPr>
          <a:xfrm>
            <a:off x="2520035" y="5786977"/>
            <a:ext cx="5304832" cy="1579920"/>
          </a:xfrm>
          <a:prstGeom prst="rect">
            <a:avLst/>
          </a:prstGeom>
          <a:noFill/>
        </p:spPr>
        <p:txBody>
          <a:bodyPr wrap="square" rtlCol="0">
            <a:spAutoFit/>
          </a:bodyPr>
          <a:lstStyle/>
          <a:p>
            <a:pPr>
              <a:lnSpc>
                <a:spcPts val="2200"/>
              </a:lnSpc>
            </a:pP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概要＞</a:t>
            </a:r>
            <a:endParaRPr kumimoji="1"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spcBef>
                <a:spcPts val="600"/>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（「関西</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フォーラム」で実施）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対　　 象：企業等に属する府内外居住者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うち府内居住者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 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096785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745855085"/>
              </p:ext>
            </p:extLst>
          </p:nvPr>
        </p:nvGraphicFramePr>
        <p:xfrm>
          <a:off x="295200" y="2165244"/>
          <a:ext cx="9295200" cy="538903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◆大阪で</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社会を実現するために重要と考えるゴール</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（企業等に属する府内居住者）</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〇関心のある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のゴールは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、「ゴール３（健康）」、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 「ゴール４（教育）」、「ゴール８（経済成長・雇用）」 、「ゴール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（生産・消費）」</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が多い。</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327600" y="304436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27600" y="335067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 11"/>
          <p:cNvSpPr/>
          <p:nvPr/>
        </p:nvSpPr>
        <p:spPr>
          <a:xfrm>
            <a:off x="327600" y="5516286"/>
            <a:ext cx="792000" cy="2328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327600" y="5219053"/>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327600" y="439161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フォーラムでの</a:t>
            </a:r>
            <a:r>
              <a:rPr kumimoji="1" lang="ja-JP" altLang="en-US"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調査</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6" name="正方形/長方形 15"/>
          <p:cNvSpPr/>
          <p:nvPr/>
        </p:nvSpPr>
        <p:spPr>
          <a:xfrm>
            <a:off x="112294" y="1761635"/>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306813" y="6467282"/>
            <a:ext cx="970601" cy="369332"/>
          </a:xfrm>
          <a:prstGeom prst="rect">
            <a:avLst/>
          </a:prstGeom>
          <a:noFill/>
          <a:ln>
            <a:solidFill>
              <a:schemeClr val="tx1"/>
            </a:solidFill>
          </a:ln>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n=68</a:t>
            </a:r>
            <a:endParaRPr kumimoji="1" lang="ja-JP" altLang="en-US" dirty="0">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73</a:t>
            </a:fld>
            <a:endParaRPr kumimoji="1" lang="ja-JP" altLang="en-US"/>
          </a:p>
        </p:txBody>
      </p:sp>
    </p:spTree>
    <p:extLst>
      <p:ext uri="{BB962C8B-B14F-4D97-AF65-F5344CB8AC3E}">
        <p14:creationId xmlns:p14="http://schemas.microsoft.com/office/powerpoint/2010/main" val="195613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6809" y="693843"/>
            <a:ext cx="9609221" cy="1149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◆大阪で</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社会を実現するために重要と考える</a:t>
            </a:r>
            <a:r>
              <a:rPr kumimoji="1" lang="ja-JP" altLang="en-US" sz="1600" b="1" dirty="0" smtClean="0">
                <a:solidFill>
                  <a:prstClr val="black"/>
                </a:solidFill>
                <a:latin typeface="Meiryo UI" panose="020B0604030504040204" pitchFamily="50" charset="-128"/>
                <a:ea typeface="Meiryo UI" panose="020B0604030504040204" pitchFamily="50" charset="-128"/>
              </a:rPr>
              <a:t>ゴール（府外居住者、府内外の居住者全体）</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1600" dirty="0">
                <a:solidFill>
                  <a:prstClr val="black"/>
                </a:solidFill>
                <a:latin typeface="Meiryo UI" panose="020B0604030504040204" pitchFamily="50" charset="-128"/>
                <a:ea typeface="Meiryo UI" panose="020B0604030504040204" pitchFamily="50" charset="-128"/>
              </a:rPr>
              <a:t>　〇企業等に属する府外居住者</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1200" dirty="0" smtClean="0">
                <a:solidFill>
                  <a:prstClr val="black"/>
                </a:solidFill>
                <a:latin typeface="Meiryo UI" panose="020B0604030504040204" pitchFamily="50" charset="-128"/>
                <a:ea typeface="Meiryo UI" panose="020B0604030504040204" pitchFamily="50" charset="-128"/>
              </a:rPr>
              <a:t>　「</a:t>
            </a:r>
            <a:r>
              <a:rPr kumimoji="1" lang="ja-JP" altLang="en-US" sz="1200" dirty="0">
                <a:solidFill>
                  <a:prstClr val="black"/>
                </a:solidFill>
                <a:latin typeface="Meiryo UI" panose="020B0604030504040204" pitchFamily="50" charset="-128"/>
                <a:ea typeface="Meiryo UI" panose="020B0604030504040204" pitchFamily="50" charset="-128"/>
              </a:rPr>
              <a:t>ゴール３（健康）」 、 「ゴール４（教育）」 、「ゴール</a:t>
            </a:r>
            <a:r>
              <a:rPr kumimoji="1" lang="en-US" altLang="ja-JP" sz="1200" dirty="0">
                <a:solidFill>
                  <a:prstClr val="black"/>
                </a:solidFill>
                <a:latin typeface="Meiryo UI" panose="020B0604030504040204" pitchFamily="50" charset="-128"/>
                <a:ea typeface="Meiryo UI" panose="020B0604030504040204" pitchFamily="50" charset="-128"/>
              </a:rPr>
              <a:t>13</a:t>
            </a:r>
            <a:r>
              <a:rPr kumimoji="1" lang="ja-JP" altLang="en-US" sz="1200" dirty="0">
                <a:solidFill>
                  <a:prstClr val="black"/>
                </a:solidFill>
                <a:latin typeface="Meiryo UI" panose="020B0604030504040204" pitchFamily="50" charset="-128"/>
                <a:ea typeface="Meiryo UI" panose="020B0604030504040204" pitchFamily="50" charset="-128"/>
              </a:rPr>
              <a:t>（気候変動）」</a:t>
            </a:r>
            <a:r>
              <a:rPr kumimoji="1" lang="ja-JP" altLang="en-US" sz="11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「ゴール８（経済成長・雇用）」 、「ゴール</a:t>
            </a:r>
            <a:r>
              <a:rPr kumimoji="1" lang="en-US" altLang="ja-JP" sz="1200" dirty="0">
                <a:solidFill>
                  <a:prstClr val="black"/>
                </a:solidFill>
                <a:latin typeface="Meiryo UI" panose="020B0604030504040204" pitchFamily="50" charset="-128"/>
                <a:ea typeface="Meiryo UI" panose="020B0604030504040204" pitchFamily="50" charset="-128"/>
              </a:rPr>
              <a:t>11</a:t>
            </a:r>
            <a:r>
              <a:rPr kumimoji="1" lang="ja-JP" altLang="en-US" sz="1200" dirty="0">
                <a:solidFill>
                  <a:prstClr val="black"/>
                </a:solidFill>
                <a:latin typeface="Meiryo UI" panose="020B0604030504040204" pitchFamily="50" charset="-128"/>
                <a:ea typeface="Meiryo UI" panose="020B0604030504040204" pitchFamily="50" charset="-128"/>
              </a:rPr>
              <a:t>（持続可能都市）」</a:t>
            </a:r>
            <a:endParaRPr kumimoji="1" lang="ja-JP" altLang="en-US" sz="11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〇企業等に属する人</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「ゴール３（健康）」、 「ゴール４（教育）」、 「ゴール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（持続可能都市）」、「ゴール８（経済成長・雇用）」 、「ゴール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（気候変動）</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フォーラムでの</a:t>
            </a:r>
            <a:r>
              <a:rPr kumimoji="1" lang="ja-JP" altLang="en-US"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調査</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1" name="グラフ 10"/>
          <p:cNvGraphicFramePr>
            <a:graphicFrameLocks/>
          </p:cNvGraphicFramePr>
          <p:nvPr>
            <p:extLst>
              <p:ext uri="{D42A27DB-BD31-4B8C-83A1-F6EECF244321}">
                <p14:modId xmlns:p14="http://schemas.microsoft.com/office/powerpoint/2010/main" val="4263884414"/>
              </p:ext>
            </p:extLst>
          </p:nvPr>
        </p:nvGraphicFramePr>
        <p:xfrm>
          <a:off x="129600" y="2160000"/>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1622893515"/>
              </p:ext>
            </p:extLst>
          </p:nvPr>
        </p:nvGraphicFramePr>
        <p:xfrm>
          <a:off x="5090400" y="2160000"/>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83266" y="1906783"/>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733567" y="6712937"/>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n=67</a:t>
            </a:r>
            <a:endParaRPr kumimoji="1"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765429" y="6712937"/>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n=135</a:t>
            </a:r>
            <a:endParaRPr kumimoji="1" lang="ja-JP" altLang="en-US"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126809" y="344598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角丸四角形 14"/>
          <p:cNvSpPr/>
          <p:nvPr/>
        </p:nvSpPr>
        <p:spPr>
          <a:xfrm>
            <a:off x="126809" y="3664280"/>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角丸四角形 15"/>
          <p:cNvSpPr/>
          <p:nvPr/>
        </p:nvSpPr>
        <p:spPr>
          <a:xfrm>
            <a:off x="85231" y="5867153"/>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60831" y="4661720"/>
            <a:ext cx="720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角丸四角形 17"/>
          <p:cNvSpPr/>
          <p:nvPr/>
        </p:nvSpPr>
        <p:spPr>
          <a:xfrm>
            <a:off x="65473" y="5389545"/>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5131978" y="3424952"/>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5131978" y="3643251"/>
            <a:ext cx="792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5090400" y="5846124"/>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1"/>
          <p:cNvSpPr/>
          <p:nvPr/>
        </p:nvSpPr>
        <p:spPr>
          <a:xfrm>
            <a:off x="5166000" y="4640691"/>
            <a:ext cx="7200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角丸四角形 22"/>
          <p:cNvSpPr/>
          <p:nvPr/>
        </p:nvSpPr>
        <p:spPr>
          <a:xfrm>
            <a:off x="5070642" y="5368516"/>
            <a:ext cx="871200" cy="23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74</a:t>
            </a:fld>
            <a:endParaRPr kumimoji="1" lang="ja-JP" altLang="en-US"/>
          </a:p>
        </p:txBody>
      </p:sp>
    </p:spTree>
    <p:extLst>
      <p:ext uri="{BB962C8B-B14F-4D97-AF65-F5344CB8AC3E}">
        <p14:creationId xmlns:p14="http://schemas.microsoft.com/office/powerpoint/2010/main" val="792805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337" y="812574"/>
            <a:ext cx="9609221" cy="772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の達成や社会課題の解決に向け、行動すべきステークホルダー</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〇「政府・行政」、「企業」、「個人」の割合が高い。</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112295" y="2209342"/>
            <a:ext cx="979370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Q.</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の達成」や国内外の「社会的課題」の解決に向けて、誰が行動すべきだと思いますか。あてはまるものをすべて選択してください</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defRPr/>
            </a:pP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フォーラムでの調査</a:t>
            </a:r>
          </a:p>
        </p:txBody>
      </p:sp>
      <p:graphicFrame>
        <p:nvGraphicFramePr>
          <p:cNvPr id="6" name="グラフ 5"/>
          <p:cNvGraphicFramePr>
            <a:graphicFrameLocks/>
          </p:cNvGraphicFramePr>
          <p:nvPr>
            <p:extLst/>
          </p:nvPr>
        </p:nvGraphicFramePr>
        <p:xfrm>
          <a:off x="626400" y="2808000"/>
          <a:ext cx="8424000" cy="369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7894572" y="5987223"/>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n=229</a:t>
            </a:r>
            <a:endParaRPr kumimoji="1" lang="ja-JP" altLang="en-US" sz="1600" dirty="0">
              <a:latin typeface="Meiryo UI" panose="020B0604030504040204" pitchFamily="50" charset="-128"/>
              <a:ea typeface="Meiryo UI" panose="020B0604030504040204" pitchFamily="50" charset="-128"/>
            </a:endParaRPr>
          </a:p>
        </p:txBody>
      </p:sp>
      <p:sp>
        <p:nvSpPr>
          <p:cNvPr id="10" name="楕円 9"/>
          <p:cNvSpPr/>
          <p:nvPr/>
        </p:nvSpPr>
        <p:spPr>
          <a:xfrm>
            <a:off x="1723702" y="3719711"/>
            <a:ext cx="1281123"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293626" y="4350760"/>
            <a:ext cx="72316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2293626" y="4009498"/>
            <a:ext cx="723160" cy="243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75</a:t>
            </a:fld>
            <a:endParaRPr kumimoji="1" lang="ja-JP" altLang="en-US"/>
          </a:p>
        </p:txBody>
      </p:sp>
    </p:spTree>
    <p:extLst>
      <p:ext uri="{BB962C8B-B14F-4D97-AF65-F5344CB8AC3E}">
        <p14:creationId xmlns:p14="http://schemas.microsoft.com/office/powerpoint/2010/main" val="26158931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1323" y="697554"/>
            <a:ext cx="9609221" cy="84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◆日常生活で実践していること</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lvl="0" indent="-355600">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〇「選挙に行く」、「リサイクルする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dirty="0">
                <a:latin typeface="Meiryo UI" panose="020B0604030504040204" pitchFamily="50" charset="-128"/>
                <a:ea typeface="Meiryo UI" panose="020B0604030504040204" pitchFamily="50" charset="-128"/>
              </a:rPr>
              <a:t>通勤・通学の際、自転車、</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徒歩または公共</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機関を利用する」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をよく実践している人が多い。</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defRPr/>
            </a:pP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結果概要　３．関西</a:t>
            </a:r>
            <a:r>
              <a:rPr kumimoji="1" lang="en-US" altLang="ja-JP"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solidFill>
                  <a:prstClr val="white"/>
                </a:solidFill>
                <a:latin typeface="Meiryo UI" panose="020B0604030504040204" pitchFamily="50" charset="-128"/>
                <a:ea typeface="Meiryo UI" panose="020B0604030504040204" pitchFamily="50" charset="-128"/>
                <a:cs typeface="Microsoft Himalaya" panose="01010100010101010101" pitchFamily="2" charset="0"/>
              </a:rPr>
              <a:t>フォーラムでの調査</a:t>
            </a:r>
          </a:p>
        </p:txBody>
      </p:sp>
      <p:graphicFrame>
        <p:nvGraphicFramePr>
          <p:cNvPr id="13" name="グラフ 12"/>
          <p:cNvGraphicFramePr>
            <a:graphicFrameLocks/>
          </p:cNvGraphicFramePr>
          <p:nvPr>
            <p:extLst>
              <p:ext uri="{D42A27DB-BD31-4B8C-83A1-F6EECF244321}">
                <p14:modId xmlns:p14="http://schemas.microsoft.com/office/powerpoint/2010/main" val="3885922057"/>
              </p:ext>
            </p:extLst>
          </p:nvPr>
        </p:nvGraphicFramePr>
        <p:xfrm>
          <a:off x="141323" y="1649735"/>
          <a:ext cx="9609221" cy="590993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8547714" y="1734538"/>
            <a:ext cx="970601" cy="338554"/>
          </a:xfrm>
          <a:prstGeom prst="rect">
            <a:avLst/>
          </a:prstGeom>
          <a:noFill/>
          <a:ln>
            <a:solidFill>
              <a:schemeClr val="tx1"/>
            </a:solid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n=229</a:t>
            </a:r>
            <a:endParaRPr kumimoji="1" lang="ja-JP" altLang="en-US" sz="1600" dirty="0">
              <a:latin typeface="Meiryo UI" panose="020B0604030504040204" pitchFamily="50" charset="-128"/>
              <a:ea typeface="Meiryo UI" panose="020B0604030504040204" pitchFamily="50" charset="-128"/>
            </a:endParaRPr>
          </a:p>
        </p:txBody>
      </p:sp>
      <p:sp>
        <p:nvSpPr>
          <p:cNvPr id="8" name="楕円 7"/>
          <p:cNvSpPr/>
          <p:nvPr/>
        </p:nvSpPr>
        <p:spPr>
          <a:xfrm>
            <a:off x="2592000" y="2556000"/>
            <a:ext cx="972000"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94673" y="4064152"/>
            <a:ext cx="2496547"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04818" y="6449274"/>
            <a:ext cx="3322904" cy="221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76</a:t>
            </a:fld>
            <a:endParaRPr kumimoji="1" lang="ja-JP" altLang="en-US"/>
          </a:p>
        </p:txBody>
      </p:sp>
      <p:cxnSp>
        <p:nvCxnSpPr>
          <p:cNvPr id="17" name="直線コネクタ 16"/>
          <p:cNvCxnSpPr/>
          <p:nvPr/>
        </p:nvCxnSpPr>
        <p:spPr>
          <a:xfrm>
            <a:off x="8846649" y="2073092"/>
            <a:ext cx="0" cy="5400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818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790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78</a:t>
            </a:fld>
            <a:endParaRPr kumimoji="1" lang="ja-JP" altLang="en-US"/>
          </a:p>
        </p:txBody>
      </p:sp>
      <p:sp>
        <p:nvSpPr>
          <p:cNvPr id="3" name="正方形/長方形 2"/>
          <p:cNvSpPr/>
          <p:nvPr/>
        </p:nvSpPr>
        <p:spPr>
          <a:xfrm>
            <a:off x="96253" y="2725955"/>
            <a:ext cx="9761621" cy="646331"/>
          </a:xfrm>
          <a:prstGeom prst="rect">
            <a:avLst/>
          </a:prstGeom>
        </p:spPr>
        <p:txBody>
          <a:bodyPr wrap="square">
            <a:spAutoFit/>
          </a:bodyPr>
          <a:lstStyle/>
          <a:p>
            <a:pPr algn="ct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４．（参考）関西</a:t>
            </a:r>
            <a:r>
              <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3600" dirty="0" smtClean="0">
                <a:latin typeface="Meiryo UI" panose="020B0604030504040204" pitchFamily="50" charset="-128"/>
                <a:ea typeface="Meiryo UI" panose="020B0604030504040204" pitchFamily="50" charset="-128"/>
                <a:cs typeface="Microsoft Himalaya" panose="01010100010101010101" pitchFamily="2" charset="0"/>
              </a:rPr>
              <a:t>プラットフォームによる調査</a:t>
            </a:r>
            <a:endParaRPr kumimoji="1" lang="en-US" altLang="ja-JP" sz="36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2962945" y="4245203"/>
            <a:ext cx="403316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2000" dirty="0">
                <a:latin typeface="Meiryo UI" panose="020B0604030504040204" pitchFamily="50" charset="-128"/>
                <a:ea typeface="Meiryo UI" panose="020B0604030504040204" pitchFamily="50" charset="-128"/>
                <a:cs typeface="Microsoft Himalaya" panose="01010100010101010101" pitchFamily="2" charset="0"/>
              </a:rPr>
              <a:t>主</a:t>
            </a:r>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な事項（抜粋）</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①既に実践しているゴール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2000" dirty="0" smtClean="0">
                <a:latin typeface="Meiryo UI" panose="020B0604030504040204" pitchFamily="50" charset="-128"/>
                <a:ea typeface="Meiryo UI" panose="020B0604030504040204" pitchFamily="50" charset="-128"/>
                <a:cs typeface="Microsoft Himalaya" panose="01010100010101010101" pitchFamily="2" charset="0"/>
              </a:rPr>
              <a:t>　②今後取り組むべきゴール</a:t>
            </a:r>
            <a:endParaRPr kumimoji="1" lang="en-US" altLang="ja-JP" sz="20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2728694" y="5574411"/>
            <a:ext cx="4496737" cy="656590"/>
          </a:xfrm>
          <a:prstGeom prst="rect">
            <a:avLst/>
          </a:prstGeom>
        </p:spPr>
        <p:txBody>
          <a:bodyPr wrap="square">
            <a:spAutoFit/>
          </a:bodyPr>
          <a:lstStyle/>
          <a:p>
            <a:pPr>
              <a:lnSpc>
                <a:spcPts val="2200"/>
              </a:lnSpc>
            </a:pP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　〇対      象：</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198</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社</a:t>
            </a:r>
            <a:endParaRPr kumimoji="1" lang="en-US" altLang="ja-JP"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2200"/>
              </a:lnSpc>
            </a:pP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　〇実施期間：</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26</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日</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22</a:t>
            </a:r>
            <a:r>
              <a:rPr kumimoji="1" lang="ja-JP" altLang="en-US"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190794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正方形/長方形 2"/>
          <p:cNvSpPr/>
          <p:nvPr/>
        </p:nvSpPr>
        <p:spPr>
          <a:xfrm>
            <a:off x="33180" y="700316"/>
            <a:ext cx="9736462" cy="1178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◆大阪で</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社会を実現するために重要と考えるゴール</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男女別）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〇男性：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（持続可能都市）」、「ゴール１（貧困）」、「ゴール４（教育）」、「ゴール８（経済成長・雇用）」</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〇女性：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（持続可能都市）」、「ゴール１（貧困）」、「ゴール４（教育）」、「ゴール８（経済成長・雇用）」</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noGrp="1"/>
          </p:cNvGraphicFramePr>
          <p:nvPr>
            <p:extLst>
              <p:ext uri="{D42A27DB-BD31-4B8C-83A1-F6EECF244321}">
                <p14:modId xmlns:p14="http://schemas.microsoft.com/office/powerpoint/2010/main" val="429965928"/>
              </p:ext>
            </p:extLst>
          </p:nvPr>
        </p:nvGraphicFramePr>
        <p:xfrm>
          <a:off x="128336" y="2149038"/>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noGrp="1"/>
          </p:cNvGraphicFramePr>
          <p:nvPr>
            <p:extLst>
              <p:ext uri="{D42A27DB-BD31-4B8C-83A1-F6EECF244321}">
                <p14:modId xmlns:p14="http://schemas.microsoft.com/office/powerpoint/2010/main" val="4037463152"/>
              </p:ext>
            </p:extLst>
          </p:nvPr>
        </p:nvGraphicFramePr>
        <p:xfrm>
          <a:off x="4861090" y="2149037"/>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12294" y="1863237"/>
            <a:ext cx="9793705"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SDGs17のゴールのうち、「誰一人取り残さない持続可能な社会」を実現するために大阪で重要なゴールは何だと考えますか。次の中からあてはまるものをすべて選択してください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2" name="角丸四角形 11"/>
          <p:cNvSpPr/>
          <p:nvPr/>
        </p:nvSpPr>
        <p:spPr>
          <a:xfrm>
            <a:off x="288010" y="350386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28335" y="5405844"/>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95148" y="300677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95148" y="374476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88009" y="471822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19752" y="351482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860077" y="5416802"/>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26890" y="301773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026890" y="375572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19751" y="4729185"/>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a:t>
            </a:fld>
            <a:endParaRPr kumimoji="1" lang="ja-JP" altLang="en-US"/>
          </a:p>
        </p:txBody>
      </p:sp>
      <p:sp>
        <p:nvSpPr>
          <p:cNvPr id="25" name="テキスト ボックス 24"/>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n=525</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n=475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95182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401998446"/>
              </p:ext>
            </p:extLst>
          </p:nvPr>
        </p:nvGraphicFramePr>
        <p:xfrm>
          <a:off x="305366" y="2197767"/>
          <a:ext cx="9416149" cy="5410033"/>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◆自社で既に取り組んでいる</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200" dirty="0" smtClean="0">
                <a:latin typeface="Meiryo UI" panose="020B0604030504040204" pitchFamily="50" charset="-128"/>
                <a:ea typeface="Meiryo UI" panose="020B0604030504040204" pitchFamily="50" charset="-128"/>
              </a:rPr>
              <a:t>　〇調査</a:t>
            </a:r>
            <a:r>
              <a:rPr kumimoji="1" lang="ja-JP" altLang="en-US" sz="1200" dirty="0">
                <a:latin typeface="Meiryo UI" panose="020B0604030504040204" pitchFamily="50" charset="-128"/>
                <a:ea typeface="Meiryo UI" panose="020B0604030504040204" pitchFamily="50" charset="-128"/>
              </a:rPr>
              <a:t>対象</a:t>
            </a:r>
            <a:r>
              <a:rPr kumimoji="1" lang="ja-JP" altLang="en-US" sz="1200" dirty="0" smtClean="0">
                <a:latin typeface="Meiryo UI" panose="020B0604030504040204" pitchFamily="50" charset="-128"/>
                <a:ea typeface="Meiryo UI" panose="020B0604030504040204" pitchFamily="50" charset="-128"/>
              </a:rPr>
              <a:t>全体</a:t>
            </a:r>
            <a:r>
              <a:rPr kumimoji="1" lang="en-US"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「ゴール１３</a:t>
            </a:r>
            <a:r>
              <a:rPr kumimoji="1" lang="ja-JP" altLang="en-US" sz="1200" dirty="0" smtClean="0">
                <a:latin typeface="Meiryo UI" panose="020B0604030504040204" pitchFamily="50" charset="-128"/>
                <a:ea typeface="Meiryo UI" panose="020B0604030504040204" pitchFamily="50" charset="-128"/>
              </a:rPr>
              <a:t>（気候</a:t>
            </a:r>
            <a:r>
              <a:rPr kumimoji="1" lang="ja-JP" altLang="en-US" sz="1200" dirty="0">
                <a:latin typeface="Meiryo UI" panose="020B0604030504040204" pitchFamily="50" charset="-128"/>
                <a:ea typeface="Meiryo UI" panose="020B0604030504040204" pitchFamily="50" charset="-128"/>
              </a:rPr>
              <a:t>変動</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（生産と消費））</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〇大 阪 の 企 業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「ゴール８（経済成長・雇用）</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（生産と消費</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（健康）」、「ゴール</a:t>
            </a: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（気候変動）、</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（パートナーシップ）」</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４．関西</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プラットフォームの調査</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テキスト ボックス 3"/>
          <p:cNvSpPr txBox="1"/>
          <p:nvPr/>
        </p:nvSpPr>
        <p:spPr>
          <a:xfrm>
            <a:off x="112295" y="1898767"/>
            <a:ext cx="880655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Q.</a:t>
            </a:r>
            <a:r>
              <a:rPr lang="ja-JP" altLang="ja-JP" sz="1400" dirty="0">
                <a:latin typeface="Meiryo UI" panose="020B0604030504040204" pitchFamily="50" charset="-128"/>
                <a:ea typeface="Meiryo UI" panose="020B0604030504040204" pitchFamily="50" charset="-128"/>
              </a:rPr>
              <a:t>下記の</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17</a:t>
            </a:r>
            <a:r>
              <a:rPr lang="ja-JP" altLang="ja-JP" sz="1400" dirty="0">
                <a:latin typeface="Meiryo UI" panose="020B0604030504040204" pitchFamily="50" charset="-128"/>
                <a:ea typeface="Meiryo UI" panose="020B0604030504040204" pitchFamily="50" charset="-128"/>
              </a:rPr>
              <a:t>の開発目標</a:t>
            </a:r>
            <a:r>
              <a:rPr lang="ja-JP" altLang="ja-JP" sz="1400" dirty="0" smtClean="0">
                <a:latin typeface="Meiryo UI" panose="020B0604030504040204" pitchFamily="50" charset="-128"/>
                <a:ea typeface="Meiryo UI" panose="020B0604030504040204" pitchFamily="50" charset="-128"/>
              </a:rPr>
              <a:t>で取り組んでいる活動</a:t>
            </a:r>
            <a:r>
              <a:rPr lang="ja-JP" altLang="ja-JP" sz="1400" dirty="0">
                <a:latin typeface="Meiryo UI" panose="020B0604030504040204" pitchFamily="50" charset="-128"/>
                <a:ea typeface="Meiryo UI" panose="020B0604030504040204" pitchFamily="50" charset="-128"/>
              </a:rPr>
              <a:t>はございますか。</a:t>
            </a:r>
            <a:endParaRPr kumimoji="1" lang="ja-JP" altLang="en-US" sz="1400"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79</a:t>
            </a:fld>
            <a:endParaRPr kumimoji="1" lang="ja-JP" altLang="en-US"/>
          </a:p>
        </p:txBody>
      </p:sp>
      <p:sp>
        <p:nvSpPr>
          <p:cNvPr id="19" name="テキスト ボックス 18"/>
          <p:cNvSpPr txBox="1"/>
          <p:nvPr/>
        </p:nvSpPr>
        <p:spPr>
          <a:xfrm>
            <a:off x="8446872" y="245846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4745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2961026824"/>
              </p:ext>
            </p:extLst>
          </p:nvPr>
        </p:nvGraphicFramePr>
        <p:xfrm>
          <a:off x="244925" y="2101221"/>
          <a:ext cx="9416149" cy="5458454"/>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12295" y="732832"/>
            <a:ext cx="9609221" cy="1028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◆自社で今後取り組みたいと考える</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のゴール</a:t>
            </a:r>
            <a:endParaRPr kumimoji="1" lang="en-US" altLang="ja-JP" sz="1600" b="1" dirty="0" smtClean="0">
              <a:latin typeface="Meiryo UI" panose="020B0604030504040204" pitchFamily="50" charset="-128"/>
              <a:ea typeface="Meiryo UI" panose="020B0604030504040204" pitchFamily="50" charset="-128"/>
            </a:endParaRPr>
          </a:p>
          <a:p>
            <a:pPr marL="171450" indent="-171450"/>
            <a:r>
              <a:rPr kumimoji="1" lang="ja-JP" altLang="en-US" sz="1200" dirty="0" smtClean="0">
                <a:latin typeface="Meiryo UI" panose="020B0604030504040204" pitchFamily="50" charset="-128"/>
                <a:ea typeface="Meiryo UI" panose="020B0604030504040204" pitchFamily="50" charset="-128"/>
              </a:rPr>
              <a:t>　〇調査対象全体： 「ゴール８（経済成長・雇用）」、 「ゴール</a:t>
            </a:r>
            <a:r>
              <a:rPr kumimoji="1" lang="ja-JP" altLang="en-US" sz="1200" dirty="0">
                <a:latin typeface="Meiryo UI" panose="020B0604030504040204" pitchFamily="50" charset="-128"/>
                <a:ea typeface="Meiryo UI" panose="020B0604030504040204" pitchFamily="50" charset="-128"/>
              </a:rPr>
              <a:t>９</a:t>
            </a:r>
            <a:r>
              <a:rPr kumimoji="1" lang="ja-JP" altLang="en-US" sz="1200" dirty="0" smtClean="0">
                <a:latin typeface="Meiryo UI" panose="020B0604030504040204" pitchFamily="50" charset="-128"/>
                <a:ea typeface="Meiryo UI" panose="020B0604030504040204" pitchFamily="50" charset="-128"/>
              </a:rPr>
              <a:t>（インフラ・産業化・イノベーション）」、「ゴール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（生産と消費））</a:t>
            </a:r>
            <a:endParaRPr kumimoji="1" lang="en-US" altLang="ja-JP" sz="1200" dirty="0" smtClean="0">
              <a:latin typeface="Meiryo UI" panose="020B0604030504040204" pitchFamily="50" charset="-128"/>
              <a:ea typeface="Meiryo UI" panose="020B0604030504040204" pitchFamily="50" charset="-128"/>
            </a:endParaRPr>
          </a:p>
          <a:p>
            <a:pPr marL="171450" indent="-171450"/>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〇大 阪 の 企 業：「ゴール７（エネルギー）</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１（持続可能都市）」、「ゴール８（経済成長・雇用）」</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４．関西</a:t>
            </a:r>
            <a:r>
              <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2000" b="1" dirty="0">
                <a:latin typeface="Meiryo UI" panose="020B0604030504040204" pitchFamily="50" charset="-128"/>
                <a:ea typeface="Meiryo UI" panose="020B0604030504040204" pitchFamily="50" charset="-128"/>
                <a:cs typeface="Microsoft Himalaya" panose="01010100010101010101" pitchFamily="2" charset="0"/>
              </a:rPr>
              <a:t>プラットフォームの調査</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2" name="テキスト ボックス 11"/>
          <p:cNvSpPr txBox="1"/>
          <p:nvPr/>
        </p:nvSpPr>
        <p:spPr>
          <a:xfrm>
            <a:off x="112295" y="1850641"/>
            <a:ext cx="880655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Q.</a:t>
            </a:r>
            <a:r>
              <a:rPr kumimoji="1" lang="ja-JP" altLang="en-US" sz="1400" dirty="0">
                <a:latin typeface="Meiryo UI" panose="020B0604030504040204" pitchFamily="50" charset="-128"/>
                <a:ea typeface="Meiryo UI" panose="020B0604030504040204" pitchFamily="50" charset="-128"/>
              </a:rPr>
              <a:t>下記の</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の開発目標</a:t>
            </a:r>
            <a:r>
              <a:rPr kumimoji="1" lang="ja-JP" altLang="en-US" sz="1400" dirty="0" smtClean="0">
                <a:latin typeface="Meiryo UI" panose="020B0604030504040204" pitchFamily="50" charset="-128"/>
                <a:ea typeface="Meiryo UI" panose="020B0604030504040204" pitchFamily="50" charset="-128"/>
              </a:rPr>
              <a:t>で今後</a:t>
            </a:r>
            <a:r>
              <a:rPr kumimoji="1" lang="ja-JP" altLang="en-US" sz="1400" dirty="0">
                <a:latin typeface="Meiryo UI" panose="020B0604030504040204" pitchFamily="50" charset="-128"/>
                <a:ea typeface="Meiryo UI" panose="020B0604030504040204" pitchFamily="50" charset="-128"/>
              </a:rPr>
              <a:t>取り組むべき（更に取り組むべき</a:t>
            </a:r>
            <a:r>
              <a:rPr kumimoji="1" lang="ja-JP" altLang="en-US" sz="1400" dirty="0" smtClean="0">
                <a:latin typeface="Meiryo UI" panose="020B0604030504040204" pitchFamily="50" charset="-128"/>
                <a:ea typeface="Meiryo UI" panose="020B0604030504040204" pitchFamily="50" charset="-128"/>
              </a:rPr>
              <a:t>）活動</a:t>
            </a:r>
            <a:r>
              <a:rPr kumimoji="1" lang="ja-JP" altLang="en-US" sz="1400" dirty="0">
                <a:latin typeface="Meiryo UI" panose="020B0604030504040204" pitchFamily="50" charset="-128"/>
                <a:ea typeface="Meiryo UI" panose="020B0604030504040204" pitchFamily="50" charset="-128"/>
              </a:rPr>
              <a:t>はございますか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80</a:t>
            </a:fld>
            <a:endParaRPr kumimoji="1" lang="ja-JP" altLang="en-US"/>
          </a:p>
        </p:txBody>
      </p:sp>
      <p:sp>
        <p:nvSpPr>
          <p:cNvPr id="14" name="テキスト ボックス 13"/>
          <p:cNvSpPr txBox="1"/>
          <p:nvPr/>
        </p:nvSpPr>
        <p:spPr>
          <a:xfrm>
            <a:off x="8446872" y="2458460"/>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n=198</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0708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0847" y="0"/>
            <a:ext cx="9926847" cy="5952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cs typeface="Microsoft Himalaya" panose="01010100010101010101" pitchFamily="2" charset="0"/>
              </a:rPr>
              <a:t>結果概要　１．インターネットアンケート（結果全体）</a:t>
            </a:r>
            <a:endParaRPr kumimoji="1" lang="en-US" altLang="ja-JP" sz="20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 name="正方形/長方形 4"/>
          <p:cNvSpPr/>
          <p:nvPr/>
        </p:nvSpPr>
        <p:spPr>
          <a:xfrm>
            <a:off x="112295" y="766413"/>
            <a:ext cx="9609221" cy="1149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Meiryo UI" panose="020B0604030504040204" pitchFamily="50" charset="-128"/>
                <a:ea typeface="Meiryo UI" panose="020B0604030504040204" pitchFamily="50" charset="-128"/>
              </a:rPr>
              <a:t>◆大阪</a:t>
            </a:r>
            <a:r>
              <a:rPr kumimoji="1" lang="ja-JP" altLang="en-US" sz="1600" b="1" dirty="0">
                <a:latin typeface="Meiryo UI" panose="020B0604030504040204" pitchFamily="50" charset="-128"/>
                <a:ea typeface="Meiryo UI" panose="020B0604030504040204" pitchFamily="50" charset="-128"/>
              </a:rPr>
              <a:t>で</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社会を実現するために重要と考えるゴール（年齢別）</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18</a:t>
            </a:r>
            <a:r>
              <a:rPr kumimoji="1" lang="ja-JP" altLang="en-US" sz="1600" dirty="0" smtClean="0">
                <a:latin typeface="Meiryo UI" panose="020B0604030504040204" pitchFamily="50" charset="-128"/>
                <a:ea typeface="Meiryo UI" panose="020B0604030504040204" pitchFamily="50" charset="-128"/>
              </a:rPr>
              <a:t>歳</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歳</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「ゴール３（健康）」、 「ゴール４（教育）」、「ゴール８（経済成長・雇用）」、「ゴール</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（持続可能都市）」、「ゴール１（貧困）」</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代</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ゴール４（教育）」</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「ゴール３（健康）</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（持続可能都市）</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ゴール８（経済成長・雇用）</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「ゴール１（貧困）」</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noGrp="1"/>
          </p:cNvGraphicFramePr>
          <p:nvPr>
            <p:extLst>
              <p:ext uri="{D42A27DB-BD31-4B8C-83A1-F6EECF244321}">
                <p14:modId xmlns:p14="http://schemas.microsoft.com/office/powerpoint/2010/main" val="2888546663"/>
              </p:ext>
            </p:extLst>
          </p:nvPr>
        </p:nvGraphicFramePr>
        <p:xfrm>
          <a:off x="128337" y="2123355"/>
          <a:ext cx="46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noGrp="1"/>
          </p:cNvGraphicFramePr>
          <p:nvPr>
            <p:extLst>
              <p:ext uri="{D42A27DB-BD31-4B8C-83A1-F6EECF244321}">
                <p14:modId xmlns:p14="http://schemas.microsoft.com/office/powerpoint/2010/main" val="2527167063"/>
              </p:ext>
            </p:extLst>
          </p:nvPr>
        </p:nvGraphicFramePr>
        <p:xfrm>
          <a:off x="4861092" y="2123355"/>
          <a:ext cx="468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p:cNvSpPr/>
          <p:nvPr/>
        </p:nvSpPr>
        <p:spPr>
          <a:xfrm>
            <a:off x="320094" y="3467794"/>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0094" y="3709007"/>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20093" y="467323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2293" y="5374968"/>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20093" y="3002690"/>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48231" y="3465543"/>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048231" y="3706756"/>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48230" y="4670982"/>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840430" y="5372717"/>
            <a:ext cx="828000"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048230" y="3000439"/>
            <a:ext cx="613591" cy="241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9105900" y="126997"/>
            <a:ext cx="682898" cy="396833"/>
          </a:xfrm>
        </p:spPr>
        <p:txBody>
          <a:bodyPr/>
          <a:lstStyle/>
          <a:p>
            <a:fld id="{E61EF540-5CB6-483A-A4DA-F9E60F8B4EFB}" type="slidenum">
              <a:rPr kumimoji="1" lang="ja-JP" altLang="en-US" smtClean="0"/>
              <a:t>8</a:t>
            </a:fld>
            <a:endParaRPr kumimoji="1" lang="ja-JP" altLang="en-US"/>
          </a:p>
        </p:txBody>
      </p:sp>
      <p:sp>
        <p:nvSpPr>
          <p:cNvPr id="26" name="テキスト ボックス 25"/>
          <p:cNvSpPr txBox="1"/>
          <p:nvPr/>
        </p:nvSpPr>
        <p:spPr>
          <a:xfrm>
            <a:off x="8470433" y="6810544"/>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n=149</a:t>
            </a:r>
            <a:endParaRPr kumimoji="1" lang="ja-JP" altLang="en-US"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615549" y="6762369"/>
            <a:ext cx="1192787" cy="369332"/>
          </a:xfrm>
          <a:prstGeom prst="rect">
            <a:avLst/>
          </a:prstGeom>
          <a:noFill/>
          <a:ln>
            <a:solidFill>
              <a:schemeClr val="tx1"/>
            </a:solidFill>
          </a:ln>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n=148</a:t>
            </a:r>
            <a:endParaRPr kumimoji="1" lang="ja-JP" altLang="en-US" dirty="0">
              <a:latin typeface="Meiryo UI" panose="020B0604030504040204" pitchFamily="50" charset="-128"/>
              <a:ea typeface="Meiryo UI" panose="020B0604030504040204" pitchFamily="50" charset="-128"/>
            </a:endParaRPr>
          </a:p>
        </p:txBody>
      </p:sp>
      <p:sp>
        <p:nvSpPr>
          <p:cNvPr id="28" name="正方形/長方形 27"/>
          <p:cNvSpPr/>
          <p:nvPr/>
        </p:nvSpPr>
        <p:spPr>
          <a:xfrm>
            <a:off x="112294" y="1921297"/>
            <a:ext cx="9793705"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SDGs17のゴールのうち、「誰一人取り残さない持続可能な社会」を実現するために大阪で重要なゴールは何だと考えますか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418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13871</TotalTime>
  <Words>3454</Words>
  <Application>Microsoft Office PowerPoint</Application>
  <PresentationFormat>ユーザー設定</PresentationFormat>
  <Paragraphs>558</Paragraphs>
  <Slides>81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81</vt:i4>
      </vt:variant>
    </vt:vector>
  </HeadingPairs>
  <TitlesOfParts>
    <vt:vector size="92" baseType="lpstr">
      <vt:lpstr>Meiryo UI</vt:lpstr>
      <vt:lpstr>游ゴシック</vt:lpstr>
      <vt:lpstr>游ゴシック Light</vt:lpstr>
      <vt:lpstr>Arial</vt:lpstr>
      <vt:lpstr>Calibri</vt:lpstr>
      <vt:lpstr>Calibri Light</vt:lpstr>
      <vt:lpstr>Microsoft Himalaya</vt:lpstr>
      <vt:lpstr>Times New Roman</vt:lpstr>
      <vt:lpstr>1_デザインの設定</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1416</cp:revision>
  <cp:lastPrinted>2019-12-03T08:45:04Z</cp:lastPrinted>
  <dcterms:created xsi:type="dcterms:W3CDTF">2019-02-01T00:27:44Z</dcterms:created>
  <dcterms:modified xsi:type="dcterms:W3CDTF">2019-12-18T04:42:25Z</dcterms:modified>
</cp:coreProperties>
</file>