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84" r:id="rId1"/>
  </p:sldMasterIdLst>
  <p:notesMasterIdLst>
    <p:notesMasterId r:id="rId13"/>
  </p:notesMasterIdLst>
  <p:sldIdLst>
    <p:sldId id="289" r:id="rId2"/>
    <p:sldId id="326" r:id="rId3"/>
    <p:sldId id="310" r:id="rId4"/>
    <p:sldId id="306" r:id="rId5"/>
    <p:sldId id="320" r:id="rId6"/>
    <p:sldId id="323" r:id="rId7"/>
    <p:sldId id="319" r:id="rId8"/>
    <p:sldId id="318" r:id="rId9"/>
    <p:sldId id="324" r:id="rId10"/>
    <p:sldId id="314" r:id="rId11"/>
    <p:sldId id="325" r:id="rId12"/>
  </p:sldIdLst>
  <p:sldSz cx="99060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357" autoAdjust="0"/>
  </p:normalViewPr>
  <p:slideViewPr>
    <p:cSldViewPr snapToGrid="0" showGuides="1">
      <p:cViewPr varScale="1">
        <p:scale>
          <a:sx n="71" d="100"/>
          <a:sy n="71" d="100"/>
        </p:scale>
        <p:origin x="120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382-4663-890A-FF484B718EDB}"/>
                </c:ext>
              </c:extLst>
            </c:dLbl>
            <c:dLbl>
              <c:idx val="1"/>
              <c:layout>
                <c:manualLayout>
                  <c:x val="-3.1017862368041948E-2"/>
                  <c:y val="-0.14753276297066878"/>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8.7360504213610232E-2"/>
                      <c:h val="8.7876248896086029E-2"/>
                    </c:manualLayout>
                  </c15:layout>
                </c:ext>
                <c:ext xmlns:c16="http://schemas.microsoft.com/office/drawing/2014/chart" uri="{C3380CC4-5D6E-409C-BE32-E72D297353CC}">
                  <c16:uniqueId val="{00000001-6382-4663-890A-FF484B718EDB}"/>
                </c:ext>
              </c:extLst>
            </c:dLbl>
            <c:dLbl>
              <c:idx val="2"/>
              <c:layout>
                <c:manualLayout>
                  <c:x val="3.42710071877047E-3"/>
                  <c:y val="-0.158294215917884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382-4663-890A-FF484B718EDB}"/>
                </c:ext>
              </c:extLst>
            </c:dLbl>
            <c:dLbl>
              <c:idx val="3"/>
              <c:layout>
                <c:manualLayout>
                  <c:x val="-7.3049824062995346E-3"/>
                  <c:y val="-0.1960643011733517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382-4663-890A-FF484B718EDB}"/>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6382-4663-890A-FF484B718EDB}"/>
                </c:ext>
              </c:extLst>
            </c:dLbl>
            <c:dLbl>
              <c:idx val="5"/>
              <c:layout>
                <c:manualLayout>
                  <c:x val="2.8339344099387372E-3"/>
                  <c:y val="-0.17086730484423926"/>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445-4F67-BC12-3608826F3F22}"/>
                </c:ext>
              </c:extLst>
            </c:dLbl>
            <c:dLbl>
              <c:idx val="6"/>
              <c:layout>
                <c:manualLayout>
                  <c:x val="-1.7490937236669325E-2"/>
                  <c:y val="-0.111603139300703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EA-42A0-8C9C-FCA4E6DBD8DF}"/>
                </c:ext>
              </c:extLst>
            </c:dLbl>
            <c:dLbl>
              <c:idx val="7"/>
              <c:layout>
                <c:manualLayout>
                  <c:x val="-6.7272835525650871E-3"/>
                  <c:y val="-0.105757946899389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A51-49FA-9D50-9A9026513E1B}"/>
                </c:ext>
              </c:extLst>
            </c:dLbl>
            <c:dLbl>
              <c:idx val="8"/>
              <c:layout>
                <c:manualLayout>
                  <c:x val="-3.2290961052312418E-2"/>
                  <c:y val="-0.1057579468993896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FC9-4319-9288-6A0237D61DCC}"/>
                </c:ext>
              </c:extLst>
            </c:dLbl>
            <c:dLbl>
              <c:idx val="9"/>
              <c:layout>
                <c:manualLayout>
                  <c:x val="-2.8254590920773363E-2"/>
                  <c:y val="-0.12474014249671601"/>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026-4C99-AF58-70DE94E455D4}"/>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Sheet1!$B$2:$B$11</c:f>
              <c:numCache>
                <c:formatCode>0.0"%"</c:formatCode>
                <c:ptCount val="10"/>
                <c:pt idx="0">
                  <c:v>17.899999999999999</c:v>
                </c:pt>
                <c:pt idx="1">
                  <c:v>14.7</c:v>
                </c:pt>
                <c:pt idx="2">
                  <c:v>25.4</c:v>
                </c:pt>
                <c:pt idx="3">
                  <c:v>31.4</c:v>
                </c:pt>
                <c:pt idx="4">
                  <c:v>43.5</c:v>
                </c:pt>
                <c:pt idx="5">
                  <c:v>53.4</c:v>
                </c:pt>
                <c:pt idx="6">
                  <c:v>72.3</c:v>
                </c:pt>
                <c:pt idx="7">
                  <c:v>79.5</c:v>
                </c:pt>
                <c:pt idx="8">
                  <c:v>81.8</c:v>
                </c:pt>
                <c:pt idx="9">
                  <c:v>84.1</c:v>
                </c:pt>
              </c:numCache>
            </c:numRef>
          </c:val>
          <c:smooth val="0"/>
          <c:extLst>
            <c:ext xmlns:c16="http://schemas.microsoft.com/office/drawing/2014/chart" uri="{C3380CC4-5D6E-409C-BE32-E72D297353CC}">
              <c16:uniqueId val="{00000005-6382-4663-890A-FF484B718EDB}"/>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dLbl>
              <c:idx val="7"/>
              <c:layout>
                <c:manualLayout>
                  <c:x val="-3.8190841698648635E-2"/>
                  <c:y val="-4.69265924973138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077-4BDC-8BD6-E10E7FB3502C}"/>
                </c:ext>
              </c:extLst>
            </c:dLbl>
            <c:dLbl>
              <c:idx val="8"/>
              <c:layout>
                <c:manualLayout>
                  <c:x val="-3.6922086614782183E-2"/>
                  <c:y val="-3.6079623584555964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altLang="ja-JP" dirty="0"/>
                      <a:t>83.9%</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6.9970423259492834E-2"/>
                      <c:h val="4.2330296182037763E-2"/>
                    </c:manualLayout>
                  </c15:layout>
                </c:ext>
                <c:ext xmlns:c16="http://schemas.microsoft.com/office/drawing/2014/chart" uri="{C3380CC4-5D6E-409C-BE32-E72D297353CC}">
                  <c16:uniqueId val="{00000000-B19B-461A-B639-F8DA35D567FF}"/>
                </c:ext>
              </c:extLst>
            </c:dLbl>
            <c:dLbl>
              <c:idx val="9"/>
              <c:layout>
                <c:manualLayout>
                  <c:x val="-1.0048124973647059E-2"/>
                  <c:y val="-4.692659249731389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026-4C99-AF58-70DE94E455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Sheet1!$C$2:$C$11</c:f>
              <c:numCache>
                <c:formatCode>0.0"%"</c:formatCode>
                <c:ptCount val="10"/>
                <c:pt idx="0">
                  <c:v>19.399999999999999</c:v>
                </c:pt>
                <c:pt idx="1">
                  <c:v>17.399999999999999</c:v>
                </c:pt>
                <c:pt idx="2">
                  <c:v>33.1</c:v>
                </c:pt>
                <c:pt idx="3">
                  <c:v>39.1</c:v>
                </c:pt>
                <c:pt idx="4">
                  <c:v>52.4</c:v>
                </c:pt>
                <c:pt idx="5">
                  <c:v>62.1</c:v>
                </c:pt>
                <c:pt idx="6">
                  <c:v>74.7</c:v>
                </c:pt>
                <c:pt idx="7">
                  <c:v>82.8</c:v>
                </c:pt>
                <c:pt idx="8">
                  <c:v>83.9</c:v>
                </c:pt>
                <c:pt idx="9">
                  <c:v>85.3</c:v>
                </c:pt>
              </c:numCache>
            </c:numRef>
          </c:val>
          <c:smooth val="0"/>
          <c:extLst>
            <c:ext xmlns:c16="http://schemas.microsoft.com/office/drawing/2014/chart" uri="{C3380CC4-5D6E-409C-BE32-E72D297353CC}">
              <c16:uniqueId val="{00000006-6382-4663-890A-FF484B718EDB}"/>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dLbl>
              <c:idx val="9"/>
              <c:layout>
                <c:manualLayout>
                  <c:x val="-2.2045361172492423E-2"/>
                  <c:y val="3.879157933575551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026-4C99-AF58-70DE94E455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Sheet1!$A$2:$A$11</c:f>
              <c:numCache>
                <c:formatCode>yyyy"年"m"月"</c:formatCode>
                <c:ptCount val="10"/>
                <c:pt idx="0">
                  <c:v>43405</c:v>
                </c:pt>
                <c:pt idx="1">
                  <c:v>43525</c:v>
                </c:pt>
                <c:pt idx="2">
                  <c:v>43739</c:v>
                </c:pt>
                <c:pt idx="3">
                  <c:v>43891</c:v>
                </c:pt>
                <c:pt idx="4">
                  <c:v>44105</c:v>
                </c:pt>
                <c:pt idx="5">
                  <c:v>44256</c:v>
                </c:pt>
                <c:pt idx="6">
                  <c:v>44440</c:v>
                </c:pt>
                <c:pt idx="7">
                  <c:v>44621</c:v>
                </c:pt>
                <c:pt idx="8">
                  <c:v>44805</c:v>
                </c:pt>
                <c:pt idx="9">
                  <c:v>44986</c:v>
                </c:pt>
              </c:numCache>
            </c:numRef>
          </c:cat>
          <c:val>
            <c:numRef>
              <c:f>Sheet1!$D$2:$D$11</c:f>
              <c:numCache>
                <c:formatCode>0.0"%"</c:formatCode>
                <c:ptCount val="10"/>
                <c:pt idx="0">
                  <c:v>16.600000000000001</c:v>
                </c:pt>
                <c:pt idx="1">
                  <c:v>12.2</c:v>
                </c:pt>
                <c:pt idx="2">
                  <c:v>18.5</c:v>
                </c:pt>
                <c:pt idx="3">
                  <c:v>24.4</c:v>
                </c:pt>
                <c:pt idx="4">
                  <c:v>35.4</c:v>
                </c:pt>
                <c:pt idx="5">
                  <c:v>45.5</c:v>
                </c:pt>
                <c:pt idx="6">
                  <c:v>70.099999999999994</c:v>
                </c:pt>
                <c:pt idx="7">
                  <c:v>76.5</c:v>
                </c:pt>
                <c:pt idx="8">
                  <c:v>80</c:v>
                </c:pt>
                <c:pt idx="9">
                  <c:v>83</c:v>
                </c:pt>
              </c:numCache>
            </c:numRef>
          </c:val>
          <c:smooth val="0"/>
          <c:extLst>
            <c:ext xmlns:c16="http://schemas.microsoft.com/office/drawing/2014/chart" uri="{C3380CC4-5D6E-409C-BE32-E72D297353CC}">
              <c16:uniqueId val="{00000007-6382-4663-890A-FF484B718EDB}"/>
            </c:ext>
          </c:extLst>
        </c:ser>
        <c:dLbls>
          <c:showLegendKey val="0"/>
          <c:showVal val="0"/>
          <c:showCatName val="0"/>
          <c:showSerName val="0"/>
          <c:showPercent val="0"/>
          <c:showBubbleSize val="0"/>
        </c:dLbls>
        <c:marker val="1"/>
        <c:smooth val="0"/>
        <c:axId val="790140127"/>
        <c:axId val="790144287"/>
      </c:lineChart>
      <c:catAx>
        <c:axId val="790140127"/>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4287"/>
        <c:crosses val="autoZero"/>
        <c:auto val="0"/>
        <c:lblAlgn val="ctr"/>
        <c:lblOffset val="100"/>
        <c:noMultiLvlLbl val="0"/>
      </c:catAx>
      <c:valAx>
        <c:axId val="790144287"/>
        <c:scaling>
          <c:orientation val="minMax"/>
          <c:max val="90"/>
          <c:min val="5"/>
        </c:scaling>
        <c:delete val="0"/>
        <c:axPos val="l"/>
        <c:majorGridlines>
          <c:spPr>
            <a:ln w="9525" cap="flat" cmpd="sng" algn="ctr">
              <a:solidFill>
                <a:schemeClr val="tx1">
                  <a:lumMod val="15000"/>
                  <a:lumOff val="85000"/>
                </a:schemeClr>
              </a:solidFill>
              <a:round/>
            </a:ln>
            <a:effectLst/>
          </c:spPr>
        </c:majorGridlines>
        <c:numFmt formatCode="0.0&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790140127"/>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単年計</c:v>
                </c:pt>
              </c:strCache>
            </c:strRef>
          </c:tx>
          <c:spPr>
            <a:solidFill>
              <a:schemeClr val="accent1"/>
            </a:solidFill>
            <a:ln>
              <a:noFill/>
            </a:ln>
            <a:effectLst/>
          </c:spPr>
          <c:invertIfNegative val="0"/>
          <c:cat>
            <c:strRef>
              <c:f>Sheet1!$A$2:$A$4</c:f>
              <c:strCache>
                <c:ptCount val="3"/>
                <c:pt idx="0">
                  <c:v>R2</c:v>
                </c:pt>
                <c:pt idx="1">
                  <c:v>R3</c:v>
                </c:pt>
                <c:pt idx="2">
                  <c:v>R4（12月末）</c:v>
                </c:pt>
              </c:strCache>
            </c:strRef>
          </c:cat>
          <c:val>
            <c:numRef>
              <c:f>Sheet1!$B$2:$B$4</c:f>
              <c:numCache>
                <c:formatCode>General</c:formatCode>
                <c:ptCount val="3"/>
                <c:pt idx="0">
                  <c:v>200</c:v>
                </c:pt>
                <c:pt idx="1">
                  <c:v>1613</c:v>
                </c:pt>
                <c:pt idx="2">
                  <c:v>1444</c:v>
                </c:pt>
              </c:numCache>
            </c:numRef>
          </c:val>
          <c:extLst>
            <c:ext xmlns:c16="http://schemas.microsoft.com/office/drawing/2014/chart" uri="{C3380CC4-5D6E-409C-BE32-E72D297353CC}">
              <c16:uniqueId val="{00000000-A55D-4571-8868-E916DB1B2341}"/>
            </c:ext>
          </c:extLst>
        </c:ser>
        <c:ser>
          <c:idx val="1"/>
          <c:order val="1"/>
          <c:tx>
            <c:strRef>
              <c:f>Sheet1!$C$1</c:f>
              <c:strCache>
                <c:ptCount val="1"/>
                <c:pt idx="0">
                  <c:v>累計</c:v>
                </c:pt>
              </c:strCache>
            </c:strRef>
          </c:tx>
          <c:spPr>
            <a:solidFill>
              <a:schemeClr val="accent2"/>
            </a:solidFill>
            <a:ln>
              <a:noFill/>
            </a:ln>
            <a:effectLst/>
          </c:spPr>
          <c:invertIfNegative val="0"/>
          <c:cat>
            <c:strRef>
              <c:f>Sheet1!$A$2:$A$4</c:f>
              <c:strCache>
                <c:ptCount val="3"/>
                <c:pt idx="0">
                  <c:v>R2</c:v>
                </c:pt>
                <c:pt idx="1">
                  <c:v>R3</c:v>
                </c:pt>
                <c:pt idx="2">
                  <c:v>R4（12月末）</c:v>
                </c:pt>
              </c:strCache>
            </c:strRef>
          </c:cat>
          <c:val>
            <c:numRef>
              <c:f>Sheet1!$C$2:$C$4</c:f>
              <c:numCache>
                <c:formatCode>General</c:formatCode>
                <c:ptCount val="3"/>
                <c:pt idx="0">
                  <c:v>200</c:v>
                </c:pt>
                <c:pt idx="1">
                  <c:v>1813</c:v>
                </c:pt>
                <c:pt idx="2">
                  <c:v>3257</c:v>
                </c:pt>
              </c:numCache>
            </c:numRef>
          </c:val>
          <c:extLst>
            <c:ext xmlns:c16="http://schemas.microsoft.com/office/drawing/2014/chart" uri="{C3380CC4-5D6E-409C-BE32-E72D297353CC}">
              <c16:uniqueId val="{00000001-A55D-4571-8868-E916DB1B2341}"/>
            </c:ext>
          </c:extLst>
        </c:ser>
        <c:dLbls>
          <c:showLegendKey val="0"/>
          <c:showVal val="0"/>
          <c:showCatName val="0"/>
          <c:showSerName val="0"/>
          <c:showPercent val="0"/>
          <c:showBubbleSize val="0"/>
        </c:dLbls>
        <c:gapWidth val="219"/>
        <c:overlap val="-27"/>
        <c:axId val="1435209647"/>
        <c:axId val="1435216303"/>
      </c:barChart>
      <c:catAx>
        <c:axId val="143520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35216303"/>
        <c:crosses val="autoZero"/>
        <c:auto val="1"/>
        <c:lblAlgn val="ctr"/>
        <c:lblOffset val="100"/>
        <c:noMultiLvlLbl val="0"/>
      </c:catAx>
      <c:valAx>
        <c:axId val="1435216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352096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sz="1400" dirty="0" smtClean="0"/>
              <a:t>SDGs</a:t>
            </a:r>
            <a:r>
              <a:rPr lang="ja-JP" altLang="en-US" sz="1400" dirty="0" smtClean="0"/>
              <a:t>宣言件数</a:t>
            </a:r>
            <a:endParaRPr lang="ja-JP" altLang="en-US" sz="1400"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単年計</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R2</c:v>
                </c:pt>
                <c:pt idx="1">
                  <c:v>R3</c:v>
                </c:pt>
                <c:pt idx="2">
                  <c:v>R4（2月末）</c:v>
                </c:pt>
              </c:strCache>
            </c:strRef>
          </c:cat>
          <c:val>
            <c:numRef>
              <c:f>Sheet1!$B$2:$B$4</c:f>
              <c:numCache>
                <c:formatCode>General</c:formatCode>
                <c:ptCount val="3"/>
                <c:pt idx="0">
                  <c:v>200</c:v>
                </c:pt>
                <c:pt idx="1">
                  <c:v>1613</c:v>
                </c:pt>
                <c:pt idx="2">
                  <c:v>1555</c:v>
                </c:pt>
              </c:numCache>
            </c:numRef>
          </c:val>
          <c:extLst>
            <c:ext xmlns:c16="http://schemas.microsoft.com/office/drawing/2014/chart" uri="{C3380CC4-5D6E-409C-BE32-E72D297353CC}">
              <c16:uniqueId val="{00000000-A55D-4571-8868-E916DB1B2341}"/>
            </c:ext>
          </c:extLst>
        </c:ser>
        <c:ser>
          <c:idx val="1"/>
          <c:order val="1"/>
          <c:tx>
            <c:strRef>
              <c:f>Sheet1!$C$1</c:f>
              <c:strCache>
                <c:ptCount val="1"/>
                <c:pt idx="0">
                  <c:v>累計</c:v>
                </c:pt>
              </c:strCache>
            </c:strRef>
          </c:tx>
          <c:spPr>
            <a:pattFill prst="dkHorz">
              <a:fgClr>
                <a:schemeClr val="bg1">
                  <a:lumMod val="95000"/>
                </a:schemeClr>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R2</c:v>
                </c:pt>
                <c:pt idx="1">
                  <c:v>R3</c:v>
                </c:pt>
                <c:pt idx="2">
                  <c:v>R4（2月末）</c:v>
                </c:pt>
              </c:strCache>
            </c:strRef>
          </c:cat>
          <c:val>
            <c:numRef>
              <c:f>Sheet1!$C$2:$C$4</c:f>
              <c:numCache>
                <c:formatCode>General</c:formatCode>
                <c:ptCount val="3"/>
                <c:pt idx="0">
                  <c:v>200</c:v>
                </c:pt>
                <c:pt idx="1">
                  <c:v>1813</c:v>
                </c:pt>
                <c:pt idx="2">
                  <c:v>3368</c:v>
                </c:pt>
              </c:numCache>
            </c:numRef>
          </c:val>
          <c:extLst>
            <c:ext xmlns:c16="http://schemas.microsoft.com/office/drawing/2014/chart" uri="{C3380CC4-5D6E-409C-BE32-E72D297353CC}">
              <c16:uniqueId val="{00000001-A55D-4571-8868-E916DB1B2341}"/>
            </c:ext>
          </c:extLst>
        </c:ser>
        <c:dLbls>
          <c:showLegendKey val="0"/>
          <c:showVal val="0"/>
          <c:showCatName val="0"/>
          <c:showSerName val="0"/>
          <c:showPercent val="0"/>
          <c:showBubbleSize val="0"/>
        </c:dLbls>
        <c:gapWidth val="219"/>
        <c:overlap val="-27"/>
        <c:axId val="1435209647"/>
        <c:axId val="1435216303"/>
      </c:barChart>
      <c:catAx>
        <c:axId val="1435209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35216303"/>
        <c:crosses val="autoZero"/>
        <c:auto val="1"/>
        <c:lblAlgn val="ctr"/>
        <c:lblOffset val="100"/>
        <c:noMultiLvlLbl val="0"/>
      </c:catAx>
      <c:valAx>
        <c:axId val="14352163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352096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0F0C5879-C207-4D73-ADAE-F41AE4015053}" type="datetimeFigureOut">
              <a:rPr kumimoji="1" lang="ja-JP" altLang="en-US" smtClean="0"/>
              <a:t>2023/6/2</a:t>
            </a:fld>
            <a:endParaRPr kumimoji="1" lang="ja-JP" altLang="en-US"/>
          </a:p>
        </p:txBody>
      </p:sp>
      <p:sp>
        <p:nvSpPr>
          <p:cNvPr id="4" name="スライド イメージ プレースホルダー 3"/>
          <p:cNvSpPr>
            <a:spLocks noGrp="1" noRot="1" noChangeAspect="1"/>
          </p:cNvSpPr>
          <p:nvPr>
            <p:ph type="sldImg" idx="2"/>
          </p:nvPr>
        </p:nvSpPr>
        <p:spPr>
          <a:xfrm>
            <a:off x="1095375" y="1243013"/>
            <a:ext cx="46164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F6265758-DF64-4FEF-BF39-5B494A79E479}" type="slidenum">
              <a:rPr kumimoji="1" lang="ja-JP" altLang="en-US" smtClean="0"/>
              <a:t>‹#›</a:t>
            </a:fld>
            <a:endParaRPr kumimoji="1" lang="ja-JP" altLang="en-US"/>
          </a:p>
        </p:txBody>
      </p:sp>
    </p:spTree>
    <p:extLst>
      <p:ext uri="{BB962C8B-B14F-4D97-AF65-F5344CB8AC3E}">
        <p14:creationId xmlns:p14="http://schemas.microsoft.com/office/powerpoint/2010/main" val="38403261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78222"/>
            <a:ext cx="8420100" cy="2506427"/>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781306"/>
            <a:ext cx="7429500"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7FF42D-F74A-42BE-8D06-C930012C13DD}" type="datetime1">
              <a:rPr kumimoji="1" lang="ja-JP" altLang="en-US" smtClean="0"/>
              <a:t>2023/6/2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61500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AAF079-9333-4938-BEC4-B6AB0F987CBD}" type="datetime1">
              <a:rPr kumimoji="1" lang="ja-JP" altLang="en-US" smtClean="0"/>
              <a:t>2023/6/2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695799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83297"/>
            <a:ext cx="2135981"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9" y="383297"/>
            <a:ext cx="6284119"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3DF368-F80A-45E5-A0FC-B7931D351735}" type="datetime1">
              <a:rPr kumimoji="1" lang="ja-JP" altLang="en-US" smtClean="0"/>
              <a:t>2023/6/2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991276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E40889D2-C05A-4D6F-8B6E-8DCC05FAD8B5}" type="datetime1">
              <a:rPr kumimoji="1" lang="ja-JP" altLang="en-US" smtClean="0"/>
              <a:t>2023/6/2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20943"/>
            <a:ext cx="682898" cy="377917"/>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86303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3B777CC-B489-4C28-A286-E1F2CF2B55DD}" type="datetime1">
              <a:rPr kumimoji="1" lang="ja-JP" altLang="en-US" smtClean="0"/>
              <a:t>2023/6/2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4260712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80" y="1794832"/>
            <a:ext cx="8543925" cy="2994714"/>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80" y="4817877"/>
            <a:ext cx="8543925" cy="157484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02D1D0E-04E4-44B5-9C97-2C260AE41241}" type="datetime1">
              <a:rPr kumimoji="1" lang="ja-JP" altLang="en-US" smtClean="0"/>
              <a:t>2023/6/2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1422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916484"/>
            <a:ext cx="4210050"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D2FEF4-F996-4925-990D-10D8305610D6}" type="datetime1">
              <a:rPr kumimoji="1" lang="ja-JP" altLang="en-US" smtClean="0"/>
              <a:t>2023/6/2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333592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9" y="383300"/>
            <a:ext cx="8543925"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764832"/>
            <a:ext cx="4190702"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629749"/>
            <a:ext cx="4190702"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764832"/>
            <a:ext cx="4211340"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629749"/>
            <a:ext cx="4211340"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7A4F168-2FE4-4DB6-B7F5-4E333715E1F5}" type="datetime1">
              <a:rPr kumimoji="1" lang="ja-JP" altLang="en-US" smtClean="0"/>
              <a:t>2023/6/2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460895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D0CA839-F110-40EA-BBD2-2D14D396702C}" type="datetime1">
              <a:rPr kumimoji="1" lang="ja-JP" altLang="en-US" smtClean="0"/>
              <a:t>2023/6/2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04208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B2A5D-1070-4985-BB3E-10A9FC6D4507}" type="datetime1">
              <a:rPr kumimoji="1" lang="ja-JP" altLang="en-US" smtClean="0"/>
              <a:t>2023/6/2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135953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79954"/>
            <a:ext cx="3194943" cy="167984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1" y="1036571"/>
            <a:ext cx="5014913"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9" y="2159794"/>
            <a:ext cx="3194943"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3AD25C-54C3-4478-8F29-69E0612A9371}" type="datetime1">
              <a:rPr kumimoji="1" lang="ja-JP" altLang="en-US" smtClean="0"/>
              <a:t>2023/6/2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67620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79954"/>
            <a:ext cx="3194943" cy="167984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1" y="1036571"/>
            <a:ext cx="5014913"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9" y="2159794"/>
            <a:ext cx="3194943"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A7C8CF6-39F4-4AA6-99F9-A7EA700326B3}" type="datetime1">
              <a:rPr kumimoji="1" lang="ja-JP" altLang="en-US" smtClean="0"/>
              <a:t>2023/6/2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2951155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9" y="383300"/>
            <a:ext cx="8543925"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9" y="1916484"/>
            <a:ext cx="8543925"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672699"/>
            <a:ext cx="2228850"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31DDF8A9-5178-434A-87B5-6A444874AE77}" type="datetime1">
              <a:rPr kumimoji="1" lang="ja-JP" altLang="en-US" smtClean="0"/>
              <a:t>2023/6/2</a:t>
            </a:fld>
            <a:endParaRPr kumimoji="1" lang="ja-JP" altLang="en-US"/>
          </a:p>
        </p:txBody>
      </p:sp>
      <p:sp>
        <p:nvSpPr>
          <p:cNvPr id="5" name="Footer Placeholder 4"/>
          <p:cNvSpPr>
            <a:spLocks noGrp="1"/>
          </p:cNvSpPr>
          <p:nvPr>
            <p:ph type="ftr" sz="quarter" idx="3"/>
          </p:nvPr>
        </p:nvSpPr>
        <p:spPr>
          <a:xfrm>
            <a:off x="3281364" y="6672699"/>
            <a:ext cx="3343275"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672699"/>
            <a:ext cx="2228850"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B357E563-2009-4710-851A-B3BABD306212}" type="slidenum">
              <a:rPr kumimoji="1" lang="ja-JP" altLang="en-US" smtClean="0"/>
              <a:t>‹#›</a:t>
            </a:fld>
            <a:endParaRPr kumimoji="1" lang="ja-JP" altLang="en-US"/>
          </a:p>
        </p:txBody>
      </p:sp>
    </p:spTree>
    <p:extLst>
      <p:ext uri="{BB962C8B-B14F-4D97-AF65-F5344CB8AC3E}">
        <p14:creationId xmlns:p14="http://schemas.microsoft.com/office/powerpoint/2010/main" val="3214708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37.jpeg"/><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4.jpeg"/><Relationship Id="rId7" Type="http://schemas.openxmlformats.org/officeDocument/2006/relationships/image" Target="../media/image13.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7.png"/><Relationship Id="rId10" Type="http://schemas.openxmlformats.org/officeDocument/2006/relationships/image" Target="../media/image26.jpeg"/><Relationship Id="rId4" Type="http://schemas.openxmlformats.org/officeDocument/2006/relationships/image" Target="../media/image5.png"/><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9.png"/><Relationship Id="rId7"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6.png"/><Relationship Id="rId5" Type="http://schemas.openxmlformats.org/officeDocument/2006/relationships/image" Target="../media/image31.png"/><Relationship Id="rId10" Type="http://schemas.openxmlformats.org/officeDocument/2006/relationships/image" Target="../media/image13.png"/><Relationship Id="rId4" Type="http://schemas.openxmlformats.org/officeDocument/2006/relationships/image" Target="../media/image3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841995"/>
            <a:ext cx="9906000" cy="157930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lnSpc>
                <a:spcPct val="150000"/>
              </a:lnSpc>
            </a:pPr>
            <a:r>
              <a:rPr kumimoji="1" lang="ja-JP" altLang="en-US" sz="4000" b="1" dirty="0" smtClean="0">
                <a:solidFill>
                  <a:schemeClr val="tx1"/>
                </a:solidFill>
                <a:latin typeface="Meiryo UI" panose="020B0604030504040204" pitchFamily="50" charset="-128"/>
                <a:ea typeface="Meiryo UI" panose="020B0604030504040204" pitchFamily="50" charset="-128"/>
              </a:rPr>
              <a:t>令和４年度の事業報告</a:t>
            </a:r>
            <a:endParaRPr kumimoji="1" lang="en-US" altLang="ja-JP" sz="4000" b="1" dirty="0">
              <a:solidFill>
                <a:schemeClr val="tx1"/>
              </a:solidFill>
              <a:latin typeface="Meiryo UI" panose="020B0604030504040204" pitchFamily="50" charset="-128"/>
              <a:ea typeface="Meiryo UI" panose="020B0604030504040204" pitchFamily="50" charset="-128"/>
            </a:endParaRPr>
          </a:p>
        </p:txBody>
      </p:sp>
      <p:sp>
        <p:nvSpPr>
          <p:cNvPr id="3" name="正方形/長方形 2"/>
          <p:cNvSpPr/>
          <p:nvPr/>
        </p:nvSpPr>
        <p:spPr>
          <a:xfrm>
            <a:off x="4162690" y="6237659"/>
            <a:ext cx="1569660" cy="923330"/>
          </a:xfrm>
          <a:prstGeom prst="rect">
            <a:avLst/>
          </a:prstGeom>
        </p:spPr>
        <p:txBody>
          <a:bodyPr wrap="none">
            <a:spAutoFit/>
          </a:bodyPr>
          <a:lstStyle/>
          <a:p>
            <a:pPr algn="ctr">
              <a:lnSpc>
                <a:spcPct val="150000"/>
              </a:lnSpc>
            </a:pPr>
            <a:r>
              <a:rPr kumimoji="1" lang="ja-JP" altLang="en-US" dirty="0" smtClean="0">
                <a:latin typeface="Meiryo UI" panose="020B0604030504040204" pitchFamily="50" charset="-128"/>
                <a:ea typeface="Meiryo UI" panose="020B0604030504040204" pitchFamily="50" charset="-128"/>
              </a:rPr>
              <a:t>令和</a:t>
            </a:r>
            <a:r>
              <a:rPr kumimoji="1" lang="en-US" altLang="ja-JP" dirty="0">
                <a:latin typeface="Meiryo UI" panose="020B0604030504040204" pitchFamily="50" charset="-128"/>
                <a:ea typeface="Meiryo UI" panose="020B0604030504040204" pitchFamily="50" charset="-128"/>
              </a:rPr>
              <a:t>5</a:t>
            </a:r>
            <a:r>
              <a:rPr kumimoji="1" lang="ja-JP" altLang="en-US" dirty="0" smtClean="0">
                <a:latin typeface="Meiryo UI" panose="020B0604030504040204" pitchFamily="50" charset="-128"/>
                <a:ea typeface="Meiryo UI" panose="020B0604030504040204" pitchFamily="50" charset="-128"/>
              </a:rPr>
              <a:t>年</a:t>
            </a:r>
            <a:r>
              <a:rPr kumimoji="1" lang="ja-JP" altLang="en-US" dirty="0">
                <a:latin typeface="Meiryo UI" panose="020B0604030504040204" pitchFamily="50" charset="-128"/>
                <a:ea typeface="Meiryo UI" panose="020B0604030504040204" pitchFamily="50" charset="-128"/>
              </a:rPr>
              <a:t>３</a:t>
            </a:r>
            <a:r>
              <a:rPr kumimoji="1" lang="ja-JP" altLang="en-US" dirty="0" smtClean="0">
                <a:latin typeface="Meiryo UI" panose="020B0604030504040204" pitchFamily="50" charset="-128"/>
                <a:ea typeface="Meiryo UI" panose="020B0604030504040204" pitchFamily="50" charset="-128"/>
              </a:rPr>
              <a:t>月</a:t>
            </a:r>
            <a:endParaRPr kumimoji="1" lang="en-US" altLang="ja-JP" dirty="0" smtClean="0">
              <a:latin typeface="Meiryo UI" panose="020B0604030504040204" pitchFamily="50" charset="-128"/>
              <a:ea typeface="Meiryo UI" panose="020B0604030504040204" pitchFamily="50" charset="-128"/>
            </a:endParaRPr>
          </a:p>
          <a:p>
            <a:pPr algn="ctr">
              <a:lnSpc>
                <a:spcPct val="150000"/>
              </a:lnSpc>
            </a:pPr>
            <a:r>
              <a:rPr kumimoji="1" lang="ja-JP" altLang="en-US" dirty="0" smtClean="0">
                <a:latin typeface="Meiryo UI" panose="020B0604030504040204" pitchFamily="50" charset="-128"/>
                <a:ea typeface="Meiryo UI" panose="020B0604030504040204" pitchFamily="50" charset="-128"/>
              </a:rPr>
              <a:t>企画室</a:t>
            </a:r>
            <a:r>
              <a:rPr kumimoji="1" lang="ja-JP" altLang="en-US" dirty="0">
                <a:latin typeface="Meiryo UI" panose="020B0604030504040204" pitchFamily="50" charset="-128"/>
                <a:ea typeface="Meiryo UI" panose="020B0604030504040204" pitchFamily="50" charset="-128"/>
              </a:rPr>
              <a:t>推進課</a:t>
            </a:r>
            <a:endParaRPr kumimoji="1" lang="en-US" altLang="ja-JP"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0" y="2578552"/>
            <a:ext cx="9906000" cy="3516232"/>
            <a:chOff x="0" y="3470356"/>
            <a:chExt cx="9906000" cy="3516232"/>
          </a:xfrm>
        </p:grpSpPr>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8370" y="3699102"/>
              <a:ext cx="522149" cy="522149"/>
            </a:xfrm>
            <a:prstGeom prst="rect">
              <a:avLst/>
            </a:prstGeom>
          </p:spPr>
        </p:pic>
        <p:sp>
          <p:nvSpPr>
            <p:cNvPr id="6" name="テキスト ボックス 5"/>
            <p:cNvSpPr txBox="1"/>
            <p:nvPr/>
          </p:nvSpPr>
          <p:spPr>
            <a:xfrm>
              <a:off x="951066" y="5025821"/>
              <a:ext cx="8003873" cy="977191"/>
            </a:xfrm>
            <a:prstGeom prst="rect">
              <a:avLst/>
            </a:prstGeom>
            <a:noFill/>
          </p:spPr>
          <p:txBody>
            <a:bodyPr wrap="square" rtlCol="0">
              <a:spAutoFit/>
            </a:bodyPr>
            <a:lstStyle/>
            <a:p>
              <a:pPr>
                <a:lnSpc>
                  <a:spcPts val="2300"/>
                </a:lnSpc>
              </a:pPr>
              <a:r>
                <a:rPr kumimoji="1" lang="ja-JP" altLang="en-US" sz="1200"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kumimoji="1" lang="en-US" altLang="ja-JP" sz="1200" dirty="0">
                  <a:latin typeface="Meiryo UI" panose="020B0604030504040204" pitchFamily="50" charset="-128"/>
                  <a:ea typeface="Meiryo UI" panose="020B0604030504040204" pitchFamily="50" charset="-128"/>
                </a:rPr>
                <a:t>2030</a:t>
              </a:r>
              <a:r>
                <a:rPr kumimoji="1" lang="ja-JP" altLang="en-US" sz="1200" dirty="0">
                  <a:latin typeface="Meiryo UI" panose="020B0604030504040204" pitchFamily="50" charset="-128"/>
                  <a:ea typeface="Meiryo UI" panose="020B0604030504040204" pitchFamily="50" charset="-128"/>
                </a:rPr>
                <a:t>アジェンダ”（</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）の理念に賛同し、</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年大阪・関西万博の地元都市として、</a:t>
              </a:r>
              <a:endParaRPr kumimoji="1" lang="en-US" altLang="ja-JP" sz="1200" dirty="0">
                <a:latin typeface="Meiryo UI" panose="020B0604030504040204" pitchFamily="50" charset="-128"/>
                <a:ea typeface="Meiryo UI" panose="020B0604030504040204" pitchFamily="50" charset="-128"/>
              </a:endParaRPr>
            </a:p>
            <a:p>
              <a:pPr>
                <a:lnSpc>
                  <a:spcPts val="2300"/>
                </a:lnSpc>
              </a:pPr>
              <a:r>
                <a:rPr kumimoji="1" lang="ja-JP" altLang="en-US" sz="1200" dirty="0">
                  <a:latin typeface="Meiryo UI" panose="020B0604030504040204" pitchFamily="50" charset="-128"/>
                  <a:ea typeface="Meiryo UI" panose="020B0604030504040204" pitchFamily="50" charset="-128"/>
                </a:rPr>
                <a:t>万博のテーマである「いのち輝く未来社会のデザイン」に向けて、</a:t>
              </a:r>
              <a:r>
                <a:rPr kumimoji="1" lang="en-US" altLang="ja-JP" sz="1200" dirty="0">
                  <a:latin typeface="Meiryo UI" panose="020B0604030504040204" pitchFamily="50" charset="-128"/>
                  <a:ea typeface="Meiryo UI" panose="020B0604030504040204" pitchFamily="50" charset="-128"/>
                </a:rPr>
                <a:t>SDGs</a:t>
              </a:r>
              <a:r>
                <a:rPr kumimoji="1" lang="ja-JP" altLang="en-US" sz="1200" dirty="0">
                  <a:latin typeface="Meiryo UI" panose="020B0604030504040204" pitchFamily="50" charset="-128"/>
                  <a:ea typeface="Meiryo UI" panose="020B0604030504040204" pitchFamily="50" charset="-128"/>
                </a:rPr>
                <a:t>の</a:t>
              </a:r>
              <a:r>
                <a:rPr kumimoji="1" lang="en-US" altLang="ja-JP" sz="1200" dirty="0">
                  <a:latin typeface="Meiryo UI" panose="020B0604030504040204" pitchFamily="50" charset="-128"/>
                  <a:ea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rPr>
                <a:t>ゴールの達成をめざします。</a:t>
              </a:r>
            </a:p>
          </p:txBody>
        </p:sp>
        <p:sp>
          <p:nvSpPr>
            <p:cNvPr id="7" name="テキスト ボックス 6"/>
            <p:cNvSpPr txBox="1"/>
            <p:nvPr/>
          </p:nvSpPr>
          <p:spPr>
            <a:xfrm>
              <a:off x="1729359" y="6020470"/>
              <a:ext cx="5503702" cy="854080"/>
            </a:xfrm>
            <a:prstGeom prst="rect">
              <a:avLst/>
            </a:prstGeom>
            <a:noFill/>
          </p:spPr>
          <p:txBody>
            <a:bodyPr wrap="square" rtlCol="0">
              <a:spAutoFit/>
            </a:bodyPr>
            <a:lstStyle/>
            <a:p>
              <a:pPr>
                <a:lnSpc>
                  <a:spcPct val="150000"/>
                </a:lnSpc>
              </a:pPr>
              <a:r>
                <a:rPr kumimoji="1" lang="ja-JP" altLang="en-US" sz="1100" dirty="0">
                  <a:latin typeface="Meiryo UI" panose="020B0604030504040204" pitchFamily="50" charset="-128"/>
                  <a:ea typeface="Meiryo UI" panose="020B0604030504040204" pitchFamily="50" charset="-128"/>
                </a:rPr>
                <a:t>１．かけがえのない“いのち”を大切にし、地域社会や環境に配慮して行動します。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２．</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年に住みたい魅力あふれる大阪をイメージし、できることから意識して行動します。</a:t>
              </a:r>
              <a:endParaRPr kumimoji="1" lang="en-US" altLang="ja-JP" sz="1100" dirty="0">
                <a:latin typeface="Meiryo UI" panose="020B0604030504040204" pitchFamily="50" charset="-128"/>
                <a:ea typeface="Meiryo UI" panose="020B0604030504040204" pitchFamily="50" charset="-128"/>
              </a:endParaRPr>
            </a:p>
            <a:p>
              <a:pPr>
                <a:lnSpc>
                  <a:spcPct val="150000"/>
                </a:lnSpc>
              </a:pPr>
              <a:r>
                <a:rPr kumimoji="1" lang="ja-JP" altLang="en-US" sz="1100" dirty="0">
                  <a:latin typeface="Meiryo UI" panose="020B0604030504040204" pitchFamily="50" charset="-128"/>
                  <a:ea typeface="Meiryo UI" panose="020B0604030504040204" pitchFamily="50" charset="-128"/>
                </a:rPr>
                <a:t>３．人と人との出会い、つながりを大事にしながら、互いに学びあい協力して行動します。</a:t>
              </a:r>
            </a:p>
          </p:txBody>
        </p:sp>
        <p:sp>
          <p:nvSpPr>
            <p:cNvPr id="8" name="正方形/長方形 7"/>
            <p:cNvSpPr/>
            <p:nvPr/>
          </p:nvSpPr>
          <p:spPr>
            <a:xfrm>
              <a:off x="0" y="3765974"/>
              <a:ext cx="9906000" cy="438751"/>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1600" b="1" u="sng" spc="488" dirty="0">
                  <a:solidFill>
                    <a:schemeClr val="tx1"/>
                  </a:solidFill>
                  <a:latin typeface="Meiryo UI" panose="020B0604030504040204" pitchFamily="50" charset="-128"/>
                  <a:ea typeface="Meiryo UI" panose="020B0604030504040204" pitchFamily="50" charset="-128"/>
                </a:rPr>
                <a:t>大阪</a:t>
              </a:r>
              <a:r>
                <a:rPr kumimoji="1" lang="en-US" altLang="zh-TW" sz="1600" b="1" u="sng" spc="488" dirty="0">
                  <a:solidFill>
                    <a:schemeClr val="tx1"/>
                  </a:solidFill>
                  <a:latin typeface="Meiryo UI" panose="020B0604030504040204" pitchFamily="50" charset="-128"/>
                  <a:ea typeface="Meiryo UI" panose="020B0604030504040204" pitchFamily="50" charset="-128"/>
                </a:rPr>
                <a:t>SDGs</a:t>
              </a:r>
              <a:r>
                <a:rPr kumimoji="1" lang="zh-TW" altLang="en-US" sz="1600" b="1" u="sng" spc="488" dirty="0">
                  <a:solidFill>
                    <a:schemeClr val="tx1"/>
                  </a:solidFill>
                  <a:latin typeface="Meiryo UI" panose="020B0604030504040204" pitchFamily="50" charset="-128"/>
                  <a:ea typeface="Meiryo UI" panose="020B0604030504040204" pitchFamily="50" charset="-128"/>
                </a:rPr>
                <a:t>行動憲章</a:t>
              </a: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3970" y="3755733"/>
              <a:ext cx="522149" cy="464362"/>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1066" y="4346921"/>
              <a:ext cx="455228" cy="455228"/>
            </a:xfrm>
            <a:prstGeom prst="rect">
              <a:avLst/>
            </a:prstGeom>
          </p:spPr>
        </p:pic>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2856" y="4346921"/>
              <a:ext cx="455228" cy="455228"/>
            </a:xfrm>
            <a:prstGeom prst="rect">
              <a:avLst/>
            </a:prstGeom>
          </p:spPr>
        </p:pic>
        <p:pic>
          <p:nvPicPr>
            <p:cNvPr id="12" name="図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94646" y="4346921"/>
              <a:ext cx="455228" cy="455228"/>
            </a:xfrm>
            <a:prstGeom prst="rect">
              <a:avLst/>
            </a:prstGeom>
          </p:spPr>
        </p:pic>
        <p:pic>
          <p:nvPicPr>
            <p:cNvPr id="13" name="図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38226" y="4346921"/>
              <a:ext cx="455228" cy="455228"/>
            </a:xfrm>
            <a:prstGeom prst="rect">
              <a:avLst/>
            </a:prstGeom>
          </p:spPr>
        </p:pic>
        <p:pic>
          <p:nvPicPr>
            <p:cNvPr id="14" name="図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81806" y="4346921"/>
              <a:ext cx="455228" cy="455228"/>
            </a:xfrm>
            <a:prstGeom prst="rect">
              <a:avLst/>
            </a:prstGeom>
          </p:spPr>
        </p:pic>
        <p:pic>
          <p:nvPicPr>
            <p:cNvPr id="15" name="図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366436" y="4346921"/>
              <a:ext cx="455228" cy="455228"/>
            </a:xfrm>
            <a:prstGeom prst="rect">
              <a:avLst/>
            </a:prstGeom>
          </p:spPr>
        </p:pic>
        <p:pic>
          <p:nvPicPr>
            <p:cNvPr id="16" name="図 15"/>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10016" y="4346921"/>
              <a:ext cx="455228" cy="455228"/>
            </a:xfrm>
            <a:prstGeom prst="rect">
              <a:avLst/>
            </a:prstGeom>
          </p:spPr>
        </p:pic>
        <p:pic>
          <p:nvPicPr>
            <p:cNvPr id="17" name="図 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53596" y="4346921"/>
              <a:ext cx="455228" cy="455228"/>
            </a:xfrm>
            <a:prstGeom prst="rect">
              <a:avLst/>
            </a:prstGeom>
          </p:spPr>
        </p:pic>
        <p:pic>
          <p:nvPicPr>
            <p:cNvPr id="18" name="図 17"/>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25386" y="4346921"/>
              <a:ext cx="455228" cy="455228"/>
            </a:xfrm>
            <a:prstGeom prst="rect">
              <a:avLst/>
            </a:prstGeom>
          </p:spPr>
        </p:pic>
        <p:pic>
          <p:nvPicPr>
            <p:cNvPr id="19" name="図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197176" y="4346921"/>
              <a:ext cx="455228" cy="455228"/>
            </a:xfrm>
            <a:prstGeom prst="rect">
              <a:avLst/>
            </a:prstGeom>
          </p:spPr>
        </p:pic>
        <p:pic>
          <p:nvPicPr>
            <p:cNvPr id="20" name="図 19"/>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140756" y="4346921"/>
              <a:ext cx="455228" cy="455228"/>
            </a:xfrm>
            <a:prstGeom prst="rect">
              <a:avLst/>
            </a:prstGeom>
          </p:spPr>
        </p:pic>
        <p:pic>
          <p:nvPicPr>
            <p:cNvPr id="21" name="図 20"/>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084336" y="4346921"/>
              <a:ext cx="455228" cy="455228"/>
            </a:xfrm>
            <a:prstGeom prst="rect">
              <a:avLst/>
            </a:prstGeom>
          </p:spPr>
        </p:pic>
        <p:pic>
          <p:nvPicPr>
            <p:cNvPr id="22" name="図 21"/>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5668966" y="4346921"/>
              <a:ext cx="455228" cy="455228"/>
            </a:xfrm>
            <a:prstGeom prst="rect">
              <a:avLst/>
            </a:prstGeom>
          </p:spPr>
        </p:pic>
        <p:pic>
          <p:nvPicPr>
            <p:cNvPr id="23" name="図 22"/>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6612546" y="4346921"/>
              <a:ext cx="455228" cy="455228"/>
            </a:xfrm>
            <a:prstGeom prst="rect">
              <a:avLst/>
            </a:prstGeom>
          </p:spPr>
        </p:pic>
        <p:pic>
          <p:nvPicPr>
            <p:cNvPr id="24" name="図 23"/>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556126" y="4346921"/>
              <a:ext cx="455228" cy="455228"/>
            </a:xfrm>
            <a:prstGeom prst="rect">
              <a:avLst/>
            </a:prstGeom>
          </p:spPr>
        </p:pic>
        <p:pic>
          <p:nvPicPr>
            <p:cNvPr id="25" name="図 24"/>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027916" y="4346921"/>
              <a:ext cx="455228" cy="455228"/>
            </a:xfrm>
            <a:prstGeom prst="rect">
              <a:avLst/>
            </a:prstGeom>
          </p:spPr>
        </p:pic>
        <p:pic>
          <p:nvPicPr>
            <p:cNvPr id="26" name="図 25"/>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8499711" y="4346921"/>
              <a:ext cx="455228" cy="455228"/>
            </a:xfrm>
            <a:prstGeom prst="rect">
              <a:avLst/>
            </a:prstGeom>
          </p:spPr>
        </p:pic>
        <p:sp>
          <p:nvSpPr>
            <p:cNvPr id="27" name="正方形/長方形 26"/>
            <p:cNvSpPr/>
            <p:nvPr/>
          </p:nvSpPr>
          <p:spPr>
            <a:xfrm>
              <a:off x="657225" y="3470356"/>
              <a:ext cx="8580591" cy="3516232"/>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grpSp>
      <p:sp>
        <p:nvSpPr>
          <p:cNvPr id="28" name="正方形/長方形 27">
            <a:extLst>
              <a:ext uri="{FF2B5EF4-FFF2-40B4-BE49-F238E27FC236}">
                <a16:creationId xmlns:a16="http://schemas.microsoft.com/office/drawing/2014/main" id="{5C9DFC2F-892D-441D-B72B-2658157091AB}"/>
              </a:ext>
            </a:extLst>
          </p:cNvPr>
          <p:cNvSpPr/>
          <p:nvPr/>
        </p:nvSpPr>
        <p:spPr>
          <a:xfrm>
            <a:off x="7311950" y="6085744"/>
            <a:ext cx="1954381" cy="271036"/>
          </a:xfrm>
          <a:prstGeom prst="rect">
            <a:avLst/>
          </a:prstGeom>
        </p:spPr>
        <p:txBody>
          <a:bodyPr wrap="none">
            <a:spAutoFit/>
          </a:bodyPr>
          <a:lstStyle/>
          <a:p>
            <a:pPr>
              <a:lnSpc>
                <a:spcPct val="150000"/>
              </a:lnSpc>
            </a:pPr>
            <a:r>
              <a:rPr lang="en-US" altLang="ja-JP" sz="900" dirty="0">
                <a:latin typeface="+mn-ea"/>
              </a:rPr>
              <a:t>2021</a:t>
            </a:r>
            <a:r>
              <a:rPr lang="ja-JP" altLang="en-US" sz="900" dirty="0">
                <a:latin typeface="+mn-ea"/>
              </a:rPr>
              <a:t>年（令和</a:t>
            </a:r>
            <a:r>
              <a:rPr lang="en-US" altLang="ja-JP" sz="900" dirty="0">
                <a:latin typeface="+mn-ea"/>
              </a:rPr>
              <a:t>3</a:t>
            </a:r>
            <a:r>
              <a:rPr lang="ja-JP" altLang="en-US" sz="900" dirty="0">
                <a:latin typeface="+mn-ea"/>
              </a:rPr>
              <a:t>年）</a:t>
            </a:r>
            <a:r>
              <a:rPr lang="en-US" altLang="ja-JP" sz="900" dirty="0">
                <a:latin typeface="+mn-ea"/>
              </a:rPr>
              <a:t>1</a:t>
            </a:r>
            <a:r>
              <a:rPr lang="ja-JP" altLang="en-US" sz="900" dirty="0">
                <a:latin typeface="+mn-ea"/>
              </a:rPr>
              <a:t>月</a:t>
            </a:r>
            <a:r>
              <a:rPr lang="en-US" altLang="ja-JP" sz="900" dirty="0">
                <a:latin typeface="+mn-ea"/>
              </a:rPr>
              <a:t>22</a:t>
            </a:r>
            <a:r>
              <a:rPr lang="ja-JP" altLang="en-US" sz="900" dirty="0">
                <a:latin typeface="+mn-ea"/>
              </a:rPr>
              <a:t>日 策定</a:t>
            </a:r>
            <a:endParaRPr lang="en-US" altLang="ja-JP" sz="900" dirty="0">
              <a:latin typeface="+mn-ea"/>
            </a:endParaRPr>
          </a:p>
        </p:txBody>
      </p:sp>
      <p:graphicFrame>
        <p:nvGraphicFramePr>
          <p:cNvPr id="31" name="表 30"/>
          <p:cNvGraphicFramePr>
            <a:graphicFrameLocks noGrp="1"/>
          </p:cNvGraphicFramePr>
          <p:nvPr>
            <p:extLst>
              <p:ext uri="{D42A27DB-BD31-4B8C-83A1-F6EECF244321}">
                <p14:modId xmlns:p14="http://schemas.microsoft.com/office/powerpoint/2010/main" val="3002565330"/>
              </p:ext>
            </p:extLst>
          </p:nvPr>
        </p:nvGraphicFramePr>
        <p:xfrm>
          <a:off x="7233060" y="159994"/>
          <a:ext cx="2405336" cy="458571"/>
        </p:xfrm>
        <a:graphic>
          <a:graphicData uri="http://schemas.openxmlformats.org/drawingml/2006/table">
            <a:tbl>
              <a:tblPr firstRow="1" bandRow="1">
                <a:tableStyleId>{5C22544A-7EE6-4342-B048-85BDC9FD1C3A}</a:tableStyleId>
              </a:tblPr>
              <a:tblGrid>
                <a:gridCol w="1202668">
                  <a:extLst>
                    <a:ext uri="{9D8B030D-6E8A-4147-A177-3AD203B41FA5}">
                      <a16:colId xmlns:a16="http://schemas.microsoft.com/office/drawing/2014/main" val="526443587"/>
                    </a:ext>
                  </a:extLst>
                </a:gridCol>
                <a:gridCol w="1202668">
                  <a:extLst>
                    <a:ext uri="{9D8B030D-6E8A-4147-A177-3AD203B41FA5}">
                      <a16:colId xmlns:a16="http://schemas.microsoft.com/office/drawing/2014/main" val="3631240380"/>
                    </a:ext>
                  </a:extLst>
                </a:gridCol>
              </a:tblGrid>
              <a:tr h="243418">
                <a:tc gridSpan="2">
                  <a:txBody>
                    <a:bodyPr/>
                    <a:lstStyle/>
                    <a:p>
                      <a:pPr algn="ctr"/>
                      <a:r>
                        <a:rPr kumimoji="1" lang="zh-TW" altLang="en-US" sz="800" b="0" dirty="0" smtClean="0">
                          <a:solidFill>
                            <a:schemeClr val="tx1"/>
                          </a:solidFill>
                          <a:latin typeface="Meiryo UI" panose="020B0604030504040204" pitchFamily="50" charset="-128"/>
                          <a:ea typeface="Meiryo UI" panose="020B0604030504040204" pitchFamily="50" charset="-128"/>
                        </a:rPr>
                        <a:t>令和</a:t>
                      </a:r>
                      <a:r>
                        <a:rPr kumimoji="1" lang="en-US" altLang="zh-TW" sz="800" b="0" dirty="0" smtClean="0">
                          <a:solidFill>
                            <a:schemeClr val="tx1"/>
                          </a:solidFill>
                          <a:latin typeface="Meiryo UI" panose="020B0604030504040204" pitchFamily="50" charset="-128"/>
                          <a:ea typeface="Meiryo UI" panose="020B0604030504040204" pitchFamily="50" charset="-128"/>
                        </a:rPr>
                        <a:t>4</a:t>
                      </a:r>
                      <a:r>
                        <a:rPr kumimoji="1" lang="zh-TW" altLang="en-US" sz="800" b="0" dirty="0" smtClean="0">
                          <a:solidFill>
                            <a:schemeClr val="tx1"/>
                          </a:solidFill>
                          <a:latin typeface="Meiryo UI" panose="020B0604030504040204" pitchFamily="50" charset="-128"/>
                          <a:ea typeface="Meiryo UI" panose="020B0604030504040204" pitchFamily="50" charset="-128"/>
                        </a:rPr>
                        <a:t>年度 大阪府</a:t>
                      </a:r>
                      <a:r>
                        <a:rPr kumimoji="1" lang="en-US" altLang="zh-TW" sz="800" b="0" dirty="0" smtClean="0">
                          <a:solidFill>
                            <a:schemeClr val="tx1"/>
                          </a:solidFill>
                          <a:latin typeface="Meiryo UI" panose="020B0604030504040204" pitchFamily="50" charset="-128"/>
                          <a:ea typeface="Meiryo UI" panose="020B0604030504040204" pitchFamily="50" charset="-128"/>
                        </a:rPr>
                        <a:t>SDGs</a:t>
                      </a:r>
                      <a:r>
                        <a:rPr kumimoji="1" lang="zh-TW" altLang="en-US" sz="800" b="0" dirty="0" smtClean="0">
                          <a:solidFill>
                            <a:schemeClr val="tx1"/>
                          </a:solidFill>
                          <a:latin typeface="Meiryo UI" panose="020B0604030504040204" pitchFamily="50" charset="-128"/>
                          <a:ea typeface="Meiryo UI" panose="020B0604030504040204" pitchFamily="50" charset="-128"/>
                        </a:rPr>
                        <a:t>有識者会議（第２回）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tc>
                <a:extLst>
                  <a:ext uri="{0D108BD9-81ED-4DB2-BD59-A6C34878D82A}">
                    <a16:rowId xmlns:a16="http://schemas.microsoft.com/office/drawing/2014/main" val="935248060"/>
                  </a:ext>
                </a:extLst>
              </a:tr>
              <a:tr h="215153">
                <a:tc>
                  <a:txBody>
                    <a:bodyPr/>
                    <a:lstStyle/>
                    <a:p>
                      <a:pPr algn="ctr"/>
                      <a:r>
                        <a:rPr kumimoji="1" lang="ja-JP" altLang="en-US" sz="800" b="0" dirty="0" smtClean="0">
                          <a:latin typeface="Meiryo UI" panose="020B0604030504040204" pitchFamily="50" charset="-128"/>
                          <a:ea typeface="Meiryo UI" panose="020B0604030504040204" pitchFamily="50" charset="-128"/>
                        </a:rPr>
                        <a:t>令和</a:t>
                      </a:r>
                      <a:r>
                        <a:rPr kumimoji="1" lang="en-US" altLang="ja-JP" sz="800" b="0" dirty="0" smtClean="0">
                          <a:latin typeface="Meiryo UI" panose="020B0604030504040204" pitchFamily="50" charset="-128"/>
                          <a:ea typeface="Meiryo UI" panose="020B0604030504040204" pitchFamily="50" charset="-128"/>
                        </a:rPr>
                        <a:t>5</a:t>
                      </a:r>
                      <a:r>
                        <a:rPr kumimoji="1" lang="ja-JP" altLang="en-US" sz="800" b="0" dirty="0" smtClean="0">
                          <a:latin typeface="Meiryo UI" panose="020B0604030504040204" pitchFamily="50" charset="-128"/>
                          <a:ea typeface="Meiryo UI" panose="020B0604030504040204" pitchFamily="50" charset="-128"/>
                        </a:rPr>
                        <a:t>年</a:t>
                      </a:r>
                      <a:r>
                        <a:rPr kumimoji="1" lang="en-US" altLang="ja-JP" sz="800" b="0" dirty="0" smtClean="0">
                          <a:latin typeface="Meiryo UI" panose="020B0604030504040204" pitchFamily="50" charset="-128"/>
                          <a:ea typeface="Meiryo UI" panose="020B0604030504040204" pitchFamily="50" charset="-128"/>
                        </a:rPr>
                        <a:t>3</a:t>
                      </a:r>
                      <a:r>
                        <a:rPr kumimoji="1" lang="ja-JP" altLang="en-US" sz="800" b="0" dirty="0" smtClean="0">
                          <a:latin typeface="Meiryo UI" panose="020B0604030504040204" pitchFamily="50" charset="-128"/>
                          <a:ea typeface="Meiryo UI" panose="020B0604030504040204" pitchFamily="50" charset="-128"/>
                        </a:rPr>
                        <a:t>月</a:t>
                      </a:r>
                      <a:r>
                        <a:rPr kumimoji="1" lang="en-US" altLang="ja-JP" sz="800" b="0" dirty="0" smtClean="0">
                          <a:latin typeface="Meiryo UI" panose="020B0604030504040204" pitchFamily="50" charset="-128"/>
                          <a:ea typeface="Meiryo UI" panose="020B0604030504040204" pitchFamily="50" charset="-128"/>
                        </a:rPr>
                        <a:t>29</a:t>
                      </a:r>
                      <a:r>
                        <a:rPr kumimoji="1" lang="ja-JP" altLang="en-US" sz="800" b="0" dirty="0" smtClean="0">
                          <a:latin typeface="Meiryo UI" panose="020B0604030504040204" pitchFamily="50" charset="-128"/>
                          <a:ea typeface="Meiryo UI" panose="020B0604030504040204" pitchFamily="50" charset="-128"/>
                        </a:rPr>
                        <a:t>日</a:t>
                      </a:r>
                      <a:endParaRPr kumimoji="1" lang="ja-JP" altLang="en-US" sz="8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800" b="0" dirty="0" smtClean="0">
                          <a:latin typeface="Meiryo UI" panose="020B0604030504040204" pitchFamily="50" charset="-128"/>
                          <a:ea typeface="Meiryo UI" panose="020B0604030504040204" pitchFamily="50" charset="-128"/>
                        </a:rPr>
                        <a:t>参考資料１</a:t>
                      </a:r>
                      <a:endParaRPr kumimoji="1" lang="ja-JP" altLang="en-US" sz="8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7896554"/>
                  </a:ext>
                </a:extLst>
              </a:tr>
            </a:tbl>
          </a:graphicData>
        </a:graphic>
      </p:graphicFrame>
    </p:spTree>
    <p:extLst>
      <p:ext uri="{BB962C8B-B14F-4D97-AF65-F5344CB8AC3E}">
        <p14:creationId xmlns:p14="http://schemas.microsoft.com/office/powerpoint/2010/main" val="1646537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85736" y="774145"/>
            <a:ext cx="5364459" cy="584775"/>
          </a:xfrm>
          <a:prstGeom prst="rect">
            <a:avLst/>
          </a:prstGeom>
          <a:noFill/>
        </p:spPr>
        <p:txBody>
          <a:bodyPr wrap="square" rtlCol="0">
            <a:spAutoFit/>
          </a:bodyPr>
          <a:lstStyle/>
          <a:p>
            <a:r>
              <a:rPr lang="ja-JP" altLang="en-US" sz="1600" b="1" dirty="0"/>
              <a:t>３</a:t>
            </a:r>
            <a:r>
              <a:rPr lang="en-US" altLang="ja-JP" sz="1600" b="1" dirty="0"/>
              <a:t>.</a:t>
            </a:r>
            <a:r>
              <a:rPr lang="ja-JP" altLang="en-US" sz="1600" b="1" dirty="0"/>
              <a:t>府における取組の</a:t>
            </a:r>
            <a:r>
              <a:rPr lang="ja-JP" altLang="en-US" sz="1600" b="1" dirty="0" smtClean="0"/>
              <a:t>推進</a:t>
            </a:r>
            <a:endParaRPr kumimoji="1" lang="en-US" altLang="ja-JP" sz="1200" dirty="0"/>
          </a:p>
          <a:p>
            <a:endParaRPr kumimoji="1" lang="en-US" altLang="ja-JP" sz="1600" dirty="0"/>
          </a:p>
        </p:txBody>
      </p:sp>
      <p:sp>
        <p:nvSpPr>
          <p:cNvPr id="8" name="正方形/長方形 7"/>
          <p:cNvSpPr/>
          <p:nvPr/>
        </p:nvSpPr>
        <p:spPr>
          <a:xfrm>
            <a:off x="519394" y="1112699"/>
            <a:ext cx="8867211" cy="5845190"/>
          </a:xfrm>
          <a:prstGeom prst="rect">
            <a:avLst/>
          </a:prstGeom>
          <a:solidFill>
            <a:schemeClr val="bg1">
              <a:lumMod val="95000"/>
            </a:schemeClr>
          </a:solidFill>
        </p:spPr>
        <p:txBody>
          <a:bodyPr wrap="square">
            <a:spAutoFit/>
          </a:bodyPr>
          <a:lstStyle/>
          <a:p>
            <a:pPr indent="85725">
              <a:spcBef>
                <a:spcPts val="1200"/>
              </a:spcBef>
            </a:pPr>
            <a:r>
              <a:rPr lang="ja-JP" altLang="en-US" sz="1400" b="1" dirty="0" smtClean="0"/>
              <a:t>〇 </a:t>
            </a:r>
            <a:r>
              <a:rPr lang="en-US" altLang="ja-JP" sz="1400" b="1" dirty="0" smtClean="0"/>
              <a:t>SDGs</a:t>
            </a:r>
            <a:r>
              <a:rPr lang="ja-JP" altLang="en-US" sz="1400" b="1" dirty="0" smtClean="0"/>
              <a:t>未来都市の選定に向けた市町村への支援</a:t>
            </a:r>
            <a:endParaRPr lang="en-US" altLang="ja-JP" sz="1400" b="1" dirty="0" smtClean="0"/>
          </a:p>
          <a:p>
            <a:pPr indent="357188">
              <a:spcBef>
                <a:spcPts val="488"/>
              </a:spcBef>
            </a:pPr>
            <a:r>
              <a:rPr lang="ja-JP" altLang="en-US" sz="1200" dirty="0" smtClean="0"/>
              <a:t>⇒提案に向けサポートを実施</a:t>
            </a:r>
            <a:endParaRPr lang="en-US" altLang="ja-JP" sz="1200" dirty="0" smtClean="0"/>
          </a:p>
          <a:p>
            <a:pPr indent="542925">
              <a:spcBef>
                <a:spcPts val="488"/>
              </a:spcBef>
            </a:pPr>
            <a:r>
              <a:rPr lang="ja-JP" altLang="en-US" sz="1200" dirty="0" smtClean="0"/>
              <a:t>未来</a:t>
            </a:r>
            <a:r>
              <a:rPr lang="ja-JP" altLang="en-US" sz="1200" dirty="0"/>
              <a:t>都市への提案にあたって、大阪府の協力を希望する市町村に対して適宜サポートを</a:t>
            </a:r>
            <a:r>
              <a:rPr lang="ja-JP" altLang="en-US" sz="1200" dirty="0" smtClean="0"/>
              <a:t>実施中</a:t>
            </a:r>
            <a:endParaRPr lang="en-US" altLang="ja-JP" sz="1200" dirty="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1200"/>
              </a:spcBef>
            </a:pPr>
            <a:r>
              <a:rPr lang="ja-JP" altLang="en-US" sz="1400" b="1" u="sng" dirty="0"/>
              <a:t>〇 </a:t>
            </a:r>
            <a:r>
              <a:rPr lang="en-US" altLang="ja-JP" sz="1400" b="1" u="sng" dirty="0"/>
              <a:t>SDGs</a:t>
            </a:r>
            <a:r>
              <a:rPr lang="ja-JP" altLang="en-US" sz="1400" b="1" u="sng" dirty="0"/>
              <a:t>未来</a:t>
            </a:r>
            <a:r>
              <a:rPr lang="ja-JP" altLang="en-US" sz="1400" b="1" u="sng" dirty="0" smtClean="0"/>
              <a:t>都市意見交換会</a:t>
            </a:r>
            <a:endParaRPr lang="en-US" altLang="ja-JP" sz="1400" b="1" u="sng" dirty="0" smtClean="0"/>
          </a:p>
          <a:p>
            <a:pPr indent="357188">
              <a:spcBef>
                <a:spcPts val="600"/>
              </a:spcBef>
              <a:spcAft>
                <a:spcPts val="488"/>
              </a:spcAft>
            </a:pPr>
            <a:r>
              <a:rPr lang="ja-JP" altLang="en-US" sz="1200" u="sng" dirty="0" smtClean="0"/>
              <a:t>実施日　　</a:t>
            </a:r>
            <a:r>
              <a:rPr lang="en-US" altLang="ja-JP" sz="1200" u="sng" dirty="0" smtClean="0"/>
              <a:t>R5</a:t>
            </a:r>
            <a:r>
              <a:rPr lang="ja-JP" altLang="en-US" sz="1200" u="sng" dirty="0" smtClean="0"/>
              <a:t>年</a:t>
            </a:r>
            <a:r>
              <a:rPr lang="en-US" altLang="ja-JP" sz="1200" u="sng" dirty="0" smtClean="0"/>
              <a:t>1</a:t>
            </a:r>
            <a:r>
              <a:rPr lang="ja-JP" altLang="en-US" sz="1200" u="sng" dirty="0" smtClean="0"/>
              <a:t>月</a:t>
            </a:r>
            <a:r>
              <a:rPr lang="en-US" altLang="ja-JP" sz="1200" u="sng" dirty="0" smtClean="0"/>
              <a:t>16</a:t>
            </a:r>
            <a:r>
              <a:rPr lang="ja-JP" altLang="en-US" sz="1200" u="sng" dirty="0" smtClean="0"/>
              <a:t>日</a:t>
            </a:r>
            <a:endParaRPr lang="en-US" altLang="ja-JP" sz="1200" u="sng" dirty="0" smtClean="0"/>
          </a:p>
          <a:p>
            <a:pPr indent="357188">
              <a:spcAft>
                <a:spcPts val="488"/>
              </a:spcAft>
            </a:pPr>
            <a:r>
              <a:rPr lang="ja-JP" altLang="en-US" sz="1200" u="sng" dirty="0" smtClean="0"/>
              <a:t>参加者　　大阪府、大阪市、堺市、豊中市、富田林市、阪南市、能勢町（</a:t>
            </a:r>
            <a:r>
              <a:rPr lang="en-US" altLang="ja-JP" sz="1200" u="sng" dirty="0" smtClean="0"/>
              <a:t>SDGs</a:t>
            </a:r>
            <a:r>
              <a:rPr lang="ja-JP" altLang="en-US" sz="1200" u="sng" dirty="0" smtClean="0"/>
              <a:t>未来都市）</a:t>
            </a:r>
            <a:endParaRPr lang="en-US" altLang="ja-JP" sz="1200" u="sng" dirty="0" smtClean="0"/>
          </a:p>
          <a:p>
            <a:pPr indent="985838">
              <a:spcAft>
                <a:spcPts val="488"/>
              </a:spcAft>
            </a:pPr>
            <a:r>
              <a:rPr lang="en-US" altLang="ja-JP" sz="1200" u="sng" dirty="0" smtClean="0"/>
              <a:t> </a:t>
            </a:r>
            <a:r>
              <a:rPr lang="ja-JP" altLang="en-US" sz="1200" u="sng" dirty="0" smtClean="0"/>
              <a:t>門真市、枚方市、泉南市（他団体の取組に関心のある自治体）</a:t>
            </a:r>
            <a:endParaRPr lang="en-US" altLang="ja-JP" sz="1200" u="sng" dirty="0" smtClean="0"/>
          </a:p>
          <a:p>
            <a:pPr indent="985838">
              <a:spcAft>
                <a:spcPts val="488"/>
              </a:spcAft>
            </a:pPr>
            <a:r>
              <a:rPr lang="ja-JP" altLang="en-US" sz="1200" u="sng" dirty="0" smtClean="0"/>
              <a:t> 内閣府（参事官補佐）</a:t>
            </a:r>
            <a:endParaRPr lang="en-US" altLang="ja-JP" sz="1200" u="sng" dirty="0" smtClean="0"/>
          </a:p>
          <a:p>
            <a:pPr indent="985838"/>
            <a:endParaRPr lang="en-US" altLang="ja-JP" sz="1200" dirty="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a:p>
        </p:txBody>
      </p:sp>
      <p:graphicFrame>
        <p:nvGraphicFramePr>
          <p:cNvPr id="18" name="表 17"/>
          <p:cNvGraphicFramePr>
            <a:graphicFrameLocks noGrp="1"/>
          </p:cNvGraphicFramePr>
          <p:nvPr>
            <p:extLst>
              <p:ext uri="{D42A27DB-BD31-4B8C-83A1-F6EECF244321}">
                <p14:modId xmlns:p14="http://schemas.microsoft.com/office/powerpoint/2010/main" val="2442560979"/>
              </p:ext>
            </p:extLst>
          </p:nvPr>
        </p:nvGraphicFramePr>
        <p:xfrm>
          <a:off x="1073612" y="2044459"/>
          <a:ext cx="5328000" cy="1828800"/>
        </p:xfrm>
        <a:graphic>
          <a:graphicData uri="http://schemas.openxmlformats.org/drawingml/2006/table">
            <a:tbl>
              <a:tblPr firstRow="1" bandRow="1">
                <a:tableStyleId>{93296810-A885-4BE3-A3E7-6D5BEEA58F35}</a:tableStyleId>
              </a:tblPr>
              <a:tblGrid>
                <a:gridCol w="720000">
                  <a:extLst>
                    <a:ext uri="{9D8B030D-6E8A-4147-A177-3AD203B41FA5}">
                      <a16:colId xmlns:a16="http://schemas.microsoft.com/office/drawing/2014/main" val="3860438439"/>
                    </a:ext>
                  </a:extLst>
                </a:gridCol>
                <a:gridCol w="1044000">
                  <a:extLst>
                    <a:ext uri="{9D8B030D-6E8A-4147-A177-3AD203B41FA5}">
                      <a16:colId xmlns:a16="http://schemas.microsoft.com/office/drawing/2014/main" val="80126220"/>
                    </a:ext>
                  </a:extLst>
                </a:gridCol>
                <a:gridCol w="864000">
                  <a:extLst>
                    <a:ext uri="{9D8B030D-6E8A-4147-A177-3AD203B41FA5}">
                      <a16:colId xmlns:a16="http://schemas.microsoft.com/office/drawing/2014/main" val="3917699888"/>
                    </a:ext>
                  </a:extLst>
                </a:gridCol>
                <a:gridCol w="1404000">
                  <a:extLst>
                    <a:ext uri="{9D8B030D-6E8A-4147-A177-3AD203B41FA5}">
                      <a16:colId xmlns:a16="http://schemas.microsoft.com/office/drawing/2014/main" val="2088348492"/>
                    </a:ext>
                  </a:extLst>
                </a:gridCol>
                <a:gridCol w="648000">
                  <a:extLst>
                    <a:ext uri="{9D8B030D-6E8A-4147-A177-3AD203B41FA5}">
                      <a16:colId xmlns:a16="http://schemas.microsoft.com/office/drawing/2014/main" val="332229268"/>
                    </a:ext>
                  </a:extLst>
                </a:gridCol>
                <a:gridCol w="648000">
                  <a:extLst>
                    <a:ext uri="{9D8B030D-6E8A-4147-A177-3AD203B41FA5}">
                      <a16:colId xmlns:a16="http://schemas.microsoft.com/office/drawing/2014/main" val="2711062671"/>
                    </a:ext>
                  </a:extLst>
                </a:gridCol>
              </a:tblGrid>
              <a:tr h="165331">
                <a:tc>
                  <a:txBody>
                    <a:bodyPr/>
                    <a:lstStyle/>
                    <a:p>
                      <a:endParaRPr kumimoji="1" lang="ja-JP" altLang="en-US" sz="900" dirty="0"/>
                    </a:p>
                  </a:txBody>
                  <a:tcPr anchor="ctr"/>
                </a:tc>
                <a:tc>
                  <a:txBody>
                    <a:bodyPr/>
                    <a:lstStyle/>
                    <a:p>
                      <a:pPr algn="ctr"/>
                      <a:r>
                        <a:rPr kumimoji="1" lang="ja-JP" altLang="en-US" sz="800" dirty="0"/>
                        <a:t>未来都市 選定件数</a:t>
                      </a:r>
                      <a:endParaRPr kumimoji="1" lang="en-US" altLang="ja-JP" sz="800" dirty="0"/>
                    </a:p>
                  </a:txBody>
                  <a:tcPr anchor="ctr"/>
                </a:tc>
                <a:tc>
                  <a:txBody>
                    <a:bodyPr/>
                    <a:lstStyle/>
                    <a:p>
                      <a:pPr algn="ctr"/>
                      <a:r>
                        <a:rPr kumimoji="1" lang="ja-JP" altLang="en-US" sz="600" dirty="0"/>
                        <a:t>（うち、モデル事業）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800" dirty="0"/>
                        <a:t>府域の選定状況</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800" dirty="0"/>
                        <a:t>未来都市</a:t>
                      </a:r>
                    </a:p>
                  </a:txBody>
                  <a:tcPr anchor="ctr"/>
                </a:tc>
                <a:tc>
                  <a:txBody>
                    <a:bodyPr/>
                    <a:lstStyle/>
                    <a:p>
                      <a:pPr algn="ctr"/>
                      <a:r>
                        <a:rPr kumimoji="1" lang="ja-JP" altLang="en-US" sz="800" dirty="0"/>
                        <a:t>モデル事業</a:t>
                      </a:r>
                    </a:p>
                  </a:txBody>
                  <a:tcPr anchor="ctr"/>
                </a:tc>
                <a:extLst>
                  <a:ext uri="{0D108BD9-81ED-4DB2-BD59-A6C34878D82A}">
                    <a16:rowId xmlns:a16="http://schemas.microsoft.com/office/drawing/2014/main" val="1998978024"/>
                  </a:ext>
                </a:extLst>
              </a:tr>
              <a:tr h="165331">
                <a:tc>
                  <a:txBody>
                    <a:bodyPr/>
                    <a:lstStyle/>
                    <a:p>
                      <a:pPr algn="ctr"/>
                      <a:r>
                        <a:rPr kumimoji="1" lang="en-US" altLang="ja-JP" sz="900" dirty="0"/>
                        <a:t>2018</a:t>
                      </a:r>
                      <a:r>
                        <a:rPr kumimoji="1" lang="ja-JP" altLang="en-US" sz="900" dirty="0"/>
                        <a:t>年度</a:t>
                      </a:r>
                    </a:p>
                  </a:txBody>
                  <a:tcPr anchor="ctr"/>
                </a:tc>
                <a:tc>
                  <a:txBody>
                    <a:bodyPr/>
                    <a:lstStyle/>
                    <a:p>
                      <a:pPr algn="ctr"/>
                      <a:r>
                        <a:rPr kumimoji="1" lang="en-US" altLang="ja-JP" sz="900" dirty="0"/>
                        <a:t>29</a:t>
                      </a:r>
                      <a:r>
                        <a:rPr kumimoji="1" lang="ja-JP" altLang="en-US" sz="900" dirty="0"/>
                        <a:t>都市</a:t>
                      </a:r>
                    </a:p>
                  </a:txBody>
                  <a:tcPr anchor="ctr"/>
                </a:tc>
                <a:tc>
                  <a:txBody>
                    <a:bodyPr/>
                    <a:lstStyle/>
                    <a:p>
                      <a:pPr algn="ctr"/>
                      <a:r>
                        <a:rPr kumimoji="1" lang="ja-JP" altLang="en-US" sz="800" dirty="0"/>
                        <a:t>（</a:t>
                      </a:r>
                      <a:r>
                        <a:rPr kumimoji="1" lang="en-US" altLang="ja-JP" sz="800" dirty="0"/>
                        <a:t>10</a:t>
                      </a:r>
                      <a:r>
                        <a:rPr kumimoji="1" lang="ja-JP" altLang="en-US" sz="800" dirty="0"/>
                        <a:t>事業）</a:t>
                      </a: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900" dirty="0"/>
                        <a:t>堺市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endParaRPr kumimoji="1" lang="ja-JP" altLang="en-US" sz="900" dirty="0"/>
                    </a:p>
                  </a:txBody>
                  <a:tcPr anchor="ctr"/>
                </a:tc>
                <a:extLst>
                  <a:ext uri="{0D108BD9-81ED-4DB2-BD59-A6C34878D82A}">
                    <a16:rowId xmlns:a16="http://schemas.microsoft.com/office/drawing/2014/main" val="2315208469"/>
                  </a:ext>
                </a:extLst>
              </a:tr>
              <a:tr h="165331">
                <a:tc>
                  <a:txBody>
                    <a:bodyPr/>
                    <a:lstStyle/>
                    <a:p>
                      <a:pPr algn="ctr"/>
                      <a:r>
                        <a:rPr kumimoji="1" lang="en-US" altLang="ja-JP" sz="900" dirty="0"/>
                        <a:t>2019</a:t>
                      </a:r>
                      <a:r>
                        <a:rPr kumimoji="1" lang="ja-JP" altLang="en-US" sz="900" dirty="0"/>
                        <a:t>年度</a:t>
                      </a:r>
                    </a:p>
                  </a:txBody>
                  <a:tcPr anchor="ctr"/>
                </a:tc>
                <a:tc>
                  <a:txBody>
                    <a:bodyPr/>
                    <a:lstStyle/>
                    <a:p>
                      <a:pPr algn="ctr"/>
                      <a:r>
                        <a:rPr kumimoji="1" lang="en-US" altLang="ja-JP" sz="900" dirty="0"/>
                        <a:t>31</a:t>
                      </a:r>
                      <a:r>
                        <a:rPr kumimoji="1" lang="ja-JP" altLang="en-US" sz="900" dirty="0"/>
                        <a:t>都市</a:t>
                      </a:r>
                    </a:p>
                  </a:txBody>
                  <a:tcPr anchor="ctr"/>
                </a:tc>
                <a:tc>
                  <a:txBody>
                    <a:bodyPr/>
                    <a:lstStyle/>
                    <a:p>
                      <a:pPr algn="ctr"/>
                      <a:r>
                        <a:rPr kumimoji="1" lang="ja-JP" altLang="en-US" sz="800" dirty="0"/>
                        <a:t>（</a:t>
                      </a:r>
                      <a:r>
                        <a:rPr kumimoji="1" lang="en-US" altLang="ja-JP" sz="800" dirty="0"/>
                        <a:t>10</a:t>
                      </a:r>
                      <a:r>
                        <a:rPr kumimoji="1" lang="ja-JP" altLang="en-US" sz="800" dirty="0"/>
                        <a:t>事業）</a:t>
                      </a:r>
                    </a:p>
                  </a:txBody>
                  <a:tcPr anchor="ctr">
                    <a:lnR w="12700" cap="flat" cmpd="sng" algn="ctr">
                      <a:solidFill>
                        <a:schemeClr val="tx1"/>
                      </a:solidFill>
                      <a:prstDash val="solid"/>
                      <a:round/>
                      <a:headEnd type="none" w="med" len="med"/>
                      <a:tailEnd type="none" w="med" len="med"/>
                    </a:lnR>
                  </a:tcPr>
                </a:tc>
                <a:tc>
                  <a:txBody>
                    <a:bodyPr/>
                    <a:lstStyle/>
                    <a:p>
                      <a:pPr algn="ctr"/>
                      <a:r>
                        <a:rPr kumimoji="1" lang="ja-JP" altLang="en-US" sz="900" dirty="0" err="1"/>
                        <a:t>ー</a:t>
                      </a:r>
                      <a:endParaRPr kumimoji="1" lang="ja-JP" altLang="en-US" sz="900" dirty="0"/>
                    </a:p>
                  </a:txBody>
                  <a:tcPr anchor="ctr">
                    <a:lnL w="12700" cap="flat" cmpd="sng" algn="ctr">
                      <a:solidFill>
                        <a:schemeClr val="tx1"/>
                      </a:solidFill>
                      <a:prstDash val="solid"/>
                      <a:round/>
                      <a:headEnd type="none" w="med" len="med"/>
                      <a:tailEnd type="none" w="med" len="med"/>
                    </a:lnL>
                  </a:tcPr>
                </a:tc>
                <a:tc>
                  <a:txBody>
                    <a:bodyPr/>
                    <a:lstStyle/>
                    <a:p>
                      <a:pPr algn="ctr"/>
                      <a:endParaRPr kumimoji="1" lang="ja-JP" altLang="en-US" sz="90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2704144533"/>
                  </a:ext>
                </a:extLst>
              </a:tr>
              <a:tr h="165331">
                <a:tc rowSpan="3">
                  <a:txBody>
                    <a:bodyPr/>
                    <a:lstStyle/>
                    <a:p>
                      <a:pPr algn="ctr"/>
                      <a:r>
                        <a:rPr kumimoji="1" lang="en-US" altLang="ja-JP" sz="900" dirty="0"/>
                        <a:t>2020</a:t>
                      </a:r>
                      <a:r>
                        <a:rPr kumimoji="1" lang="ja-JP" altLang="en-US" sz="900" dirty="0"/>
                        <a:t>年度</a:t>
                      </a:r>
                    </a:p>
                  </a:txBody>
                  <a:tcPr anchor="ctr"/>
                </a:tc>
                <a:tc rowSpan="3">
                  <a:txBody>
                    <a:bodyPr/>
                    <a:lstStyle/>
                    <a:p>
                      <a:pPr algn="ctr"/>
                      <a:r>
                        <a:rPr kumimoji="1" lang="en-US" altLang="ja-JP" sz="900" dirty="0"/>
                        <a:t>33</a:t>
                      </a:r>
                      <a:r>
                        <a:rPr kumimoji="1" lang="ja-JP" altLang="en-US" sz="900" dirty="0"/>
                        <a:t>都市</a:t>
                      </a:r>
                    </a:p>
                  </a:txBody>
                  <a:tcPr anchor="ctr"/>
                </a:tc>
                <a:tc rowSpan="3">
                  <a:txBody>
                    <a:bodyPr/>
                    <a:lstStyle/>
                    <a:p>
                      <a:pPr algn="ctr"/>
                      <a:r>
                        <a:rPr kumimoji="1" lang="ja-JP" altLang="en-US" sz="800" dirty="0"/>
                        <a:t>（</a:t>
                      </a:r>
                      <a:r>
                        <a:rPr kumimoji="1" lang="en-US" altLang="ja-JP" sz="800" dirty="0"/>
                        <a:t>10</a:t>
                      </a:r>
                      <a:r>
                        <a:rPr kumimoji="1" lang="ja-JP" altLang="en-US" sz="800" dirty="0"/>
                        <a:t>事業）</a:t>
                      </a: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900" dirty="0"/>
                        <a:t>大阪府・大阪市（共同）</a:t>
                      </a:r>
                      <a:endParaRPr kumimoji="1" lang="en-US" altLang="ja-JP" sz="900" dirty="0"/>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r>
                        <a:rPr kumimoji="1" lang="ja-JP" altLang="en-US" sz="900" dirty="0"/>
                        <a:t>〇</a:t>
                      </a:r>
                    </a:p>
                  </a:txBody>
                  <a:tcPr anchor="ctr"/>
                </a:tc>
                <a:extLst>
                  <a:ext uri="{0D108BD9-81ED-4DB2-BD59-A6C34878D82A}">
                    <a16:rowId xmlns:a16="http://schemas.microsoft.com/office/drawing/2014/main" val="715841814"/>
                  </a:ext>
                </a:extLst>
              </a:tr>
              <a:tr h="1653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900" dirty="0"/>
                        <a:t>豊中市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endParaRPr kumimoji="1" lang="ja-JP" altLang="en-US" sz="900" dirty="0"/>
                    </a:p>
                  </a:txBody>
                  <a:tcPr anchor="ctr"/>
                </a:tc>
                <a:extLst>
                  <a:ext uri="{0D108BD9-81ED-4DB2-BD59-A6C34878D82A}">
                    <a16:rowId xmlns:a16="http://schemas.microsoft.com/office/drawing/2014/main" val="1134110404"/>
                  </a:ext>
                </a:extLst>
              </a:tr>
              <a:tr h="165331">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c>
                  <a:txBody>
                    <a:bodyPr/>
                    <a:lstStyle/>
                    <a:p>
                      <a:r>
                        <a:rPr kumimoji="1" lang="ja-JP" altLang="en-US" sz="900" dirty="0"/>
                        <a:t>富田林市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r>
                        <a:rPr kumimoji="1" lang="ja-JP" altLang="en-US" sz="900" dirty="0"/>
                        <a:t>〇</a:t>
                      </a:r>
                    </a:p>
                  </a:txBody>
                  <a:tcPr anchor="ctr"/>
                </a:tc>
                <a:extLst>
                  <a:ext uri="{0D108BD9-81ED-4DB2-BD59-A6C34878D82A}">
                    <a16:rowId xmlns:a16="http://schemas.microsoft.com/office/drawing/2014/main" val="2295543657"/>
                  </a:ext>
                </a:extLst>
              </a:tr>
              <a:tr h="165331">
                <a:tc>
                  <a:txBody>
                    <a:bodyPr/>
                    <a:lstStyle/>
                    <a:p>
                      <a:pPr algn="ctr"/>
                      <a:r>
                        <a:rPr kumimoji="1" lang="en-US" altLang="ja-JP" sz="900" dirty="0"/>
                        <a:t>2021</a:t>
                      </a:r>
                      <a:r>
                        <a:rPr kumimoji="1" lang="ja-JP" altLang="en-US" sz="900" dirty="0"/>
                        <a:t>年度</a:t>
                      </a:r>
                    </a:p>
                  </a:txBody>
                  <a:tcPr anchor="ctr"/>
                </a:tc>
                <a:tc>
                  <a:txBody>
                    <a:bodyPr/>
                    <a:lstStyle/>
                    <a:p>
                      <a:pPr algn="ctr"/>
                      <a:r>
                        <a:rPr kumimoji="1" lang="en-US" altLang="ja-JP" sz="900" dirty="0"/>
                        <a:t>31</a:t>
                      </a:r>
                      <a:r>
                        <a:rPr kumimoji="1" lang="ja-JP" altLang="en-US" sz="900" dirty="0"/>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800" dirty="0"/>
                        <a:t>（</a:t>
                      </a:r>
                      <a:r>
                        <a:rPr kumimoji="1" lang="en-US" altLang="ja-JP" sz="800" dirty="0"/>
                        <a:t>10</a:t>
                      </a:r>
                      <a:r>
                        <a:rPr kumimoji="1" lang="ja-JP" altLang="en-US" sz="800" dirty="0"/>
                        <a:t>事業）</a:t>
                      </a: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900" dirty="0"/>
                        <a:t>能勢町</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endParaRPr kumimoji="1" lang="ja-JP" altLang="en-US" sz="900" dirty="0"/>
                    </a:p>
                  </a:txBody>
                  <a:tcPr anchor="ctr"/>
                </a:tc>
                <a:extLst>
                  <a:ext uri="{0D108BD9-81ED-4DB2-BD59-A6C34878D82A}">
                    <a16:rowId xmlns:a16="http://schemas.microsoft.com/office/drawing/2014/main" val="3713906732"/>
                  </a:ext>
                </a:extLst>
              </a:tr>
              <a:tr h="165331">
                <a:tc>
                  <a:txBody>
                    <a:bodyPr/>
                    <a:lstStyle/>
                    <a:p>
                      <a:pPr algn="ctr"/>
                      <a:r>
                        <a:rPr kumimoji="1" lang="en-US" altLang="ja-JP" sz="900" dirty="0"/>
                        <a:t>2022</a:t>
                      </a:r>
                      <a:r>
                        <a:rPr kumimoji="1" lang="ja-JP" altLang="en-US" sz="900" dirty="0"/>
                        <a:t>年度</a:t>
                      </a:r>
                    </a:p>
                  </a:txBody>
                  <a:tcPr anchor="ctr"/>
                </a:tc>
                <a:tc>
                  <a:txBody>
                    <a:bodyPr/>
                    <a:lstStyle/>
                    <a:p>
                      <a:pPr algn="ctr"/>
                      <a:r>
                        <a:rPr kumimoji="1" lang="en-US" altLang="ja-JP" sz="900" dirty="0"/>
                        <a:t>30</a:t>
                      </a:r>
                      <a:r>
                        <a:rPr kumimoji="1" lang="ja-JP" altLang="en-US" sz="900" dirty="0"/>
                        <a:t>都市</a:t>
                      </a:r>
                    </a:p>
                  </a:txBody>
                  <a:tcPr anchor="ctr"/>
                </a:tc>
                <a:tc>
                  <a:txBody>
                    <a:bodyPr/>
                    <a:lstStyle/>
                    <a:p>
                      <a:pPr marL="0" marR="0" lvl="0" indent="0" algn="ctr" defTabSz="1280160" rtl="0" eaLnBrk="1" fontAlgn="auto" latinLnBrk="0" hangingPunct="1">
                        <a:lnSpc>
                          <a:spcPct val="100000"/>
                        </a:lnSpc>
                        <a:spcBef>
                          <a:spcPts val="0"/>
                        </a:spcBef>
                        <a:spcAft>
                          <a:spcPts val="0"/>
                        </a:spcAft>
                        <a:buClrTx/>
                        <a:buSzTx/>
                        <a:buFontTx/>
                        <a:buNone/>
                        <a:tabLst/>
                        <a:defRPr/>
                      </a:pPr>
                      <a:r>
                        <a:rPr kumimoji="1" lang="ja-JP" altLang="en-US" sz="800" dirty="0"/>
                        <a:t>（</a:t>
                      </a:r>
                      <a:r>
                        <a:rPr kumimoji="1" lang="en-US" altLang="ja-JP" sz="800" dirty="0"/>
                        <a:t>10</a:t>
                      </a:r>
                      <a:r>
                        <a:rPr kumimoji="1" lang="ja-JP" altLang="en-US" sz="800" dirty="0"/>
                        <a:t>事業）</a:t>
                      </a:r>
                    </a:p>
                  </a:txBody>
                  <a:tcPr anchor="ctr">
                    <a:lnR w="12700" cap="flat" cmpd="sng" algn="ctr">
                      <a:solidFill>
                        <a:schemeClr val="tx1"/>
                      </a:solidFill>
                      <a:prstDash val="solid"/>
                      <a:round/>
                      <a:headEnd type="none" w="med" len="med"/>
                      <a:tailEnd type="none" w="med" len="med"/>
                    </a:lnR>
                  </a:tcPr>
                </a:tc>
                <a:tc>
                  <a:txBody>
                    <a:bodyPr/>
                    <a:lstStyle/>
                    <a:p>
                      <a:r>
                        <a:rPr kumimoji="1" lang="ja-JP" altLang="en-US" sz="900" dirty="0"/>
                        <a:t>阪南市</a:t>
                      </a:r>
                    </a:p>
                  </a:txBody>
                  <a:tcPr anchor="ctr">
                    <a:lnL w="12700" cap="flat" cmpd="sng" algn="ctr">
                      <a:solidFill>
                        <a:schemeClr val="tx1"/>
                      </a:solidFill>
                      <a:prstDash val="solid"/>
                      <a:round/>
                      <a:headEnd type="none" w="med" len="med"/>
                      <a:tailEnd type="none" w="med" len="med"/>
                    </a:lnL>
                  </a:tcPr>
                </a:tc>
                <a:tc>
                  <a:txBody>
                    <a:bodyPr/>
                    <a:lstStyle/>
                    <a:p>
                      <a:pPr algn="ctr"/>
                      <a:r>
                        <a:rPr kumimoji="1" lang="ja-JP" altLang="en-US" sz="900" dirty="0"/>
                        <a:t>〇</a:t>
                      </a:r>
                    </a:p>
                  </a:txBody>
                  <a:tcPr anchor="ctr"/>
                </a:tc>
                <a:tc>
                  <a:txBody>
                    <a:bodyPr/>
                    <a:lstStyle/>
                    <a:p>
                      <a:pPr algn="ctr"/>
                      <a:r>
                        <a:rPr kumimoji="1" lang="ja-JP" altLang="en-US" sz="900" dirty="0"/>
                        <a:t>〇</a:t>
                      </a:r>
                    </a:p>
                  </a:txBody>
                  <a:tcPr anchor="ctr"/>
                </a:tc>
                <a:extLst>
                  <a:ext uri="{0D108BD9-81ED-4DB2-BD59-A6C34878D82A}">
                    <a16:rowId xmlns:a16="http://schemas.microsoft.com/office/drawing/2014/main" val="4155313155"/>
                  </a:ext>
                </a:extLst>
              </a:tr>
            </a:tbl>
          </a:graphicData>
        </a:graphic>
      </p:graphicFrame>
      <p:grpSp>
        <p:nvGrpSpPr>
          <p:cNvPr id="19" name="グループ化 18"/>
          <p:cNvGrpSpPr/>
          <p:nvPr/>
        </p:nvGrpSpPr>
        <p:grpSpPr>
          <a:xfrm>
            <a:off x="7226445" y="1378788"/>
            <a:ext cx="2256348" cy="2344970"/>
            <a:chOff x="8888112" y="2548884"/>
            <a:chExt cx="4396979" cy="4154258"/>
          </a:xfrm>
        </p:grpSpPr>
        <p:pic>
          <p:nvPicPr>
            <p:cNvPr id="20" name="図 19"/>
            <p:cNvPicPr>
              <a:picLocks noChangeAspect="1"/>
            </p:cNvPicPr>
            <p:nvPr/>
          </p:nvPicPr>
          <p:blipFill>
            <a:blip r:embed="rId2"/>
            <a:stretch>
              <a:fillRect/>
            </a:stretch>
          </p:blipFill>
          <p:spPr>
            <a:xfrm>
              <a:off x="9445838" y="2548884"/>
              <a:ext cx="2774979" cy="4154258"/>
            </a:xfrm>
            <a:prstGeom prst="rect">
              <a:avLst/>
            </a:prstGeom>
            <a:solidFill>
              <a:schemeClr val="accent1"/>
            </a:solidFill>
          </p:spPr>
        </p:pic>
        <p:cxnSp>
          <p:nvCxnSpPr>
            <p:cNvPr id="21" name="直線コネクタ 20"/>
            <p:cNvCxnSpPr/>
            <p:nvPr/>
          </p:nvCxnSpPr>
          <p:spPr>
            <a:xfrm flipH="1">
              <a:off x="10520469" y="3002280"/>
              <a:ext cx="109431" cy="160189"/>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p:cNvSpPr txBox="1"/>
            <p:nvPr/>
          </p:nvSpPr>
          <p:spPr>
            <a:xfrm>
              <a:off x="9712354" y="3123224"/>
              <a:ext cx="1120975" cy="436196"/>
            </a:xfrm>
            <a:prstGeom prst="rect">
              <a:avLst/>
            </a:prstGeom>
            <a:noFill/>
          </p:spPr>
          <p:txBody>
            <a:bodyPr wrap="square" rtlCol="0">
              <a:spAutoFit/>
            </a:bodyPr>
            <a:lstStyle/>
            <a:p>
              <a:r>
                <a:rPr kumimoji="1" lang="ja-JP" altLang="en-US" sz="1000" dirty="0" smtClean="0"/>
                <a:t>能勢町</a:t>
              </a:r>
              <a:endParaRPr kumimoji="1" lang="ja-JP" altLang="en-US" sz="1000" dirty="0"/>
            </a:p>
          </p:txBody>
        </p:sp>
        <p:cxnSp>
          <p:nvCxnSpPr>
            <p:cNvPr id="23" name="直線コネクタ 22"/>
            <p:cNvCxnSpPr/>
            <p:nvPr/>
          </p:nvCxnSpPr>
          <p:spPr>
            <a:xfrm flipH="1">
              <a:off x="10619528" y="3939750"/>
              <a:ext cx="225850" cy="68922"/>
            </a:xfrm>
            <a:prstGeom prst="line">
              <a:avLst/>
            </a:prstGeom>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9579781" y="3810351"/>
              <a:ext cx="1394578" cy="436196"/>
            </a:xfrm>
            <a:prstGeom prst="rect">
              <a:avLst/>
            </a:prstGeom>
            <a:noFill/>
          </p:spPr>
          <p:txBody>
            <a:bodyPr wrap="square" rtlCol="0">
              <a:spAutoFit/>
            </a:bodyPr>
            <a:lstStyle/>
            <a:p>
              <a:r>
                <a:rPr kumimoji="1" lang="ja-JP" altLang="en-US" sz="1000" dirty="0"/>
                <a:t>豊中市</a:t>
              </a:r>
            </a:p>
          </p:txBody>
        </p:sp>
        <p:cxnSp>
          <p:nvCxnSpPr>
            <p:cNvPr id="25" name="直線コネクタ 24"/>
            <p:cNvCxnSpPr/>
            <p:nvPr/>
          </p:nvCxnSpPr>
          <p:spPr>
            <a:xfrm flipH="1" flipV="1">
              <a:off x="10393680" y="4358595"/>
              <a:ext cx="338773" cy="91850"/>
            </a:xfrm>
            <a:prstGeom prst="line">
              <a:avLst/>
            </a:prstGeom>
          </p:spPr>
          <p:style>
            <a:lnRef idx="1">
              <a:schemeClr val="dk1"/>
            </a:lnRef>
            <a:fillRef idx="0">
              <a:schemeClr val="dk1"/>
            </a:fillRef>
            <a:effectRef idx="0">
              <a:schemeClr val="dk1"/>
            </a:effectRef>
            <a:fontRef idx="minor">
              <a:schemeClr val="tx1"/>
            </a:fontRef>
          </p:style>
        </p:cxnSp>
        <p:sp>
          <p:nvSpPr>
            <p:cNvPr id="26" name="テキスト ボックス 25"/>
            <p:cNvSpPr txBox="1"/>
            <p:nvPr/>
          </p:nvSpPr>
          <p:spPr>
            <a:xfrm>
              <a:off x="9381527" y="4207260"/>
              <a:ext cx="1138942" cy="436196"/>
            </a:xfrm>
            <a:prstGeom prst="rect">
              <a:avLst/>
            </a:prstGeom>
            <a:noFill/>
          </p:spPr>
          <p:txBody>
            <a:bodyPr wrap="square" rtlCol="0">
              <a:spAutoFit/>
            </a:bodyPr>
            <a:lstStyle/>
            <a:p>
              <a:r>
                <a:rPr kumimoji="1" lang="ja-JP" altLang="en-US" sz="1000" dirty="0" smtClean="0"/>
                <a:t>大阪市</a:t>
              </a:r>
              <a:endParaRPr kumimoji="1" lang="ja-JP" altLang="en-US" sz="1000" dirty="0"/>
            </a:p>
          </p:txBody>
        </p:sp>
        <p:sp>
          <p:nvSpPr>
            <p:cNvPr id="27" name="テキスト ボックス 26"/>
            <p:cNvSpPr txBox="1"/>
            <p:nvPr/>
          </p:nvSpPr>
          <p:spPr>
            <a:xfrm>
              <a:off x="8888112" y="5568971"/>
              <a:ext cx="1128664" cy="436196"/>
            </a:xfrm>
            <a:prstGeom prst="rect">
              <a:avLst/>
            </a:prstGeom>
            <a:noFill/>
          </p:spPr>
          <p:txBody>
            <a:bodyPr wrap="square" rtlCol="0">
              <a:spAutoFit/>
            </a:bodyPr>
            <a:lstStyle/>
            <a:p>
              <a:r>
                <a:rPr kumimoji="1" lang="ja-JP" altLang="en-US" sz="1000" dirty="0"/>
                <a:t>阪南</a:t>
              </a:r>
              <a:r>
                <a:rPr kumimoji="1" lang="ja-JP" altLang="en-US" sz="1000" dirty="0" smtClean="0"/>
                <a:t>市</a:t>
              </a:r>
              <a:endParaRPr kumimoji="1" lang="ja-JP" altLang="en-US" sz="1000" dirty="0"/>
            </a:p>
          </p:txBody>
        </p:sp>
        <p:cxnSp>
          <p:nvCxnSpPr>
            <p:cNvPr id="28" name="直線コネクタ 27"/>
            <p:cNvCxnSpPr/>
            <p:nvPr/>
          </p:nvCxnSpPr>
          <p:spPr>
            <a:xfrm flipH="1" flipV="1">
              <a:off x="9712353" y="5866246"/>
              <a:ext cx="254838" cy="171872"/>
            </a:xfrm>
            <a:prstGeom prst="line">
              <a:avLst/>
            </a:prstGeom>
          </p:spPr>
          <p:style>
            <a:lnRef idx="1">
              <a:schemeClr val="dk1"/>
            </a:lnRef>
            <a:fillRef idx="0">
              <a:schemeClr val="dk1"/>
            </a:fillRef>
            <a:effectRef idx="0">
              <a:schemeClr val="dk1"/>
            </a:effectRef>
            <a:fontRef idx="minor">
              <a:schemeClr val="tx1"/>
            </a:fontRef>
          </p:style>
        </p:cxnSp>
        <p:sp>
          <p:nvSpPr>
            <p:cNvPr id="29" name="テキスト ボックス 28"/>
            <p:cNvSpPr txBox="1"/>
            <p:nvPr/>
          </p:nvSpPr>
          <p:spPr>
            <a:xfrm>
              <a:off x="11764844" y="4735581"/>
              <a:ext cx="1520247" cy="451730"/>
            </a:xfrm>
            <a:prstGeom prst="rect">
              <a:avLst/>
            </a:prstGeom>
            <a:noFill/>
          </p:spPr>
          <p:txBody>
            <a:bodyPr wrap="square" rtlCol="0">
              <a:spAutoFit/>
            </a:bodyPr>
            <a:lstStyle/>
            <a:p>
              <a:r>
                <a:rPr kumimoji="1" lang="ja-JP" altLang="en-US" sz="1000" dirty="0"/>
                <a:t>富田林</a:t>
              </a:r>
              <a:r>
                <a:rPr kumimoji="1" lang="ja-JP" altLang="en-US" sz="1000" dirty="0" smtClean="0"/>
                <a:t>市</a:t>
              </a:r>
              <a:endParaRPr kumimoji="1" lang="ja-JP" altLang="en-US" sz="1000" dirty="0"/>
            </a:p>
          </p:txBody>
        </p:sp>
        <p:cxnSp>
          <p:nvCxnSpPr>
            <p:cNvPr id="30" name="直線コネクタ 29"/>
            <p:cNvCxnSpPr/>
            <p:nvPr/>
          </p:nvCxnSpPr>
          <p:spPr>
            <a:xfrm flipV="1">
              <a:off x="11529060" y="5106081"/>
              <a:ext cx="510733" cy="182478"/>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9599754" y="4811193"/>
              <a:ext cx="920717" cy="432032"/>
            </a:xfrm>
            <a:prstGeom prst="rect">
              <a:avLst/>
            </a:prstGeom>
            <a:noFill/>
          </p:spPr>
          <p:txBody>
            <a:bodyPr wrap="square" rtlCol="0">
              <a:spAutoFit/>
            </a:bodyPr>
            <a:lstStyle/>
            <a:p>
              <a:r>
                <a:rPr kumimoji="1" lang="ja-JP" altLang="en-US" sz="1000" dirty="0"/>
                <a:t>堺</a:t>
              </a:r>
              <a:r>
                <a:rPr kumimoji="1" lang="ja-JP" altLang="en-US" sz="1000" dirty="0" smtClean="0"/>
                <a:t>市</a:t>
              </a:r>
              <a:endParaRPr kumimoji="1" lang="ja-JP" altLang="en-US" sz="1000" dirty="0"/>
            </a:p>
          </p:txBody>
        </p:sp>
        <p:cxnSp>
          <p:nvCxnSpPr>
            <p:cNvPr id="32" name="直線コネクタ 31"/>
            <p:cNvCxnSpPr/>
            <p:nvPr/>
          </p:nvCxnSpPr>
          <p:spPr>
            <a:xfrm flipH="1" flipV="1">
              <a:off x="10390309" y="4937785"/>
              <a:ext cx="342144" cy="30455"/>
            </a:xfrm>
            <a:prstGeom prst="line">
              <a:avLst/>
            </a:prstGeom>
          </p:spPr>
          <p:style>
            <a:lnRef idx="1">
              <a:schemeClr val="dk1"/>
            </a:lnRef>
            <a:fillRef idx="0">
              <a:schemeClr val="dk1"/>
            </a:fillRef>
            <a:effectRef idx="0">
              <a:schemeClr val="dk1"/>
            </a:effectRef>
            <a:fontRef idx="minor">
              <a:schemeClr val="tx1"/>
            </a:fontRef>
          </p:style>
        </p:cxnSp>
      </p:grpSp>
      <p:sp>
        <p:nvSpPr>
          <p:cNvPr id="34" name="テキスト ボックス 33"/>
          <p:cNvSpPr txBox="1"/>
          <p:nvPr/>
        </p:nvSpPr>
        <p:spPr>
          <a:xfrm>
            <a:off x="633693" y="5467376"/>
            <a:ext cx="9272307" cy="1400383"/>
          </a:xfrm>
          <a:prstGeom prst="rect">
            <a:avLst/>
          </a:prstGeom>
          <a:noFill/>
          <a:ln w="3175">
            <a:solidFill>
              <a:schemeClr val="tx1"/>
            </a:solidFill>
            <a:prstDash val="sysDash"/>
          </a:ln>
        </p:spPr>
        <p:txBody>
          <a:bodyPr wrap="square" rtlCol="0">
            <a:spAutoFit/>
          </a:bodyPr>
          <a:lstStyle/>
          <a:p>
            <a:r>
              <a:rPr kumimoji="1" lang="ja-JP" altLang="en-US" sz="1000" b="1" dirty="0" smtClean="0">
                <a:latin typeface="Meiryo UI" panose="020B0604030504040204" pitchFamily="50" charset="-128"/>
                <a:ea typeface="Meiryo UI" panose="020B0604030504040204" pitchFamily="50" charset="-128"/>
              </a:rPr>
              <a:t>＜自治体からの意見＞</a:t>
            </a:r>
            <a:endParaRPr kumimoji="1" lang="en-US" altLang="ja-JP" sz="1000" b="1" dirty="0" smtClean="0">
              <a:latin typeface="Meiryo UI" panose="020B0604030504040204" pitchFamily="50" charset="-128"/>
              <a:ea typeface="Meiryo UI" panose="020B0604030504040204" pitchFamily="50" charset="-128"/>
            </a:endParaRPr>
          </a:p>
          <a:p>
            <a:pPr>
              <a:spcBef>
                <a:spcPts val="600"/>
              </a:spcBef>
            </a:pPr>
            <a:r>
              <a:rPr kumimoji="1" lang="en-US" altLang="ja-JP" sz="1000" b="1" dirty="0" smtClean="0">
                <a:latin typeface="Meiryo UI" panose="020B0604030504040204" pitchFamily="50" charset="-128"/>
                <a:ea typeface="Meiryo UI" panose="020B0604030504040204" pitchFamily="50" charset="-128"/>
              </a:rPr>
              <a:t>SDGs</a:t>
            </a:r>
            <a:r>
              <a:rPr kumimoji="1" lang="ja-JP" altLang="en-US" sz="1000" b="1" dirty="0" smtClean="0">
                <a:latin typeface="Meiryo UI" panose="020B0604030504040204" pitchFamily="50" charset="-128"/>
                <a:ea typeface="Meiryo UI" panose="020B0604030504040204" pitchFamily="50" charset="-128"/>
              </a:rPr>
              <a:t>の推進に向けた主な課題と意見</a:t>
            </a:r>
            <a:endParaRPr kumimoji="1" lang="en-US" altLang="ja-JP" sz="1000" b="1" dirty="0" smtClean="0">
              <a:latin typeface="Meiryo UI" panose="020B0604030504040204" pitchFamily="50" charset="-128"/>
              <a:ea typeface="Meiryo UI" panose="020B0604030504040204" pitchFamily="50" charset="-128"/>
            </a:endParaRPr>
          </a:p>
          <a:p>
            <a:r>
              <a:rPr kumimoji="1" lang="ja-JP" altLang="en-US" sz="1000" b="1" dirty="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・企業間連携が中々増えない。そもそも地元企業が少ないため連携が進まない。　　⇒市域外の企業も参画できる</a:t>
            </a:r>
            <a:r>
              <a:rPr kumimoji="1" lang="en-US" altLang="ja-JP" sz="1000" dirty="0" smtClean="0">
                <a:latin typeface="Meiryo UI" panose="020B0604030504040204" pitchFamily="50" charset="-128"/>
                <a:ea typeface="Meiryo UI" panose="020B0604030504040204" pitchFamily="50" charset="-128"/>
              </a:rPr>
              <a:t>SDGs</a:t>
            </a:r>
            <a:r>
              <a:rPr kumimoji="1" lang="ja-JP" altLang="en-US" sz="1000" dirty="0" smtClean="0">
                <a:latin typeface="Meiryo UI" panose="020B0604030504040204" pitchFamily="50" charset="-128"/>
                <a:ea typeface="Meiryo UI" panose="020B0604030504040204" pitchFamily="50" charset="-128"/>
              </a:rPr>
              <a:t>プラットフォームを設置</a:t>
            </a:r>
            <a:endParaRPr kumimoji="1" lang="en-US" altLang="ja-JP" sz="1000" dirty="0" smtClean="0">
              <a:latin typeface="Meiryo UI" panose="020B0604030504040204" pitchFamily="50" charset="-128"/>
              <a:ea typeface="Meiryo UI" panose="020B0604030504040204" pitchFamily="50" charset="-128"/>
            </a:endParaRPr>
          </a:p>
          <a:p>
            <a:pPr indent="85725"/>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SDGs</a:t>
            </a:r>
            <a:r>
              <a:rPr kumimoji="1" lang="ja-JP" altLang="en-US" sz="1000" dirty="0" smtClean="0">
                <a:latin typeface="Meiryo UI" panose="020B0604030504040204" pitchFamily="50" charset="-128"/>
                <a:ea typeface="Meiryo UI" panose="020B0604030504040204" pitchFamily="50" charset="-128"/>
              </a:rPr>
              <a:t>の認知が高まったことを受け、市民から具体的に何をすべきかといった声がある。　　⇒取組み事例を</a:t>
            </a:r>
            <a:r>
              <a:rPr kumimoji="1" lang="en-US" altLang="ja-JP" sz="1000" dirty="0" smtClean="0">
                <a:latin typeface="Meiryo UI" panose="020B0604030504040204" pitchFamily="50" charset="-128"/>
                <a:ea typeface="Meiryo UI" panose="020B0604030504040204" pitchFamily="50" charset="-128"/>
              </a:rPr>
              <a:t>HP</a:t>
            </a:r>
            <a:r>
              <a:rPr kumimoji="1" lang="ja-JP" altLang="en-US" sz="1000" dirty="0" smtClean="0">
                <a:latin typeface="Meiryo UI" panose="020B0604030504040204" pitchFamily="50" charset="-128"/>
                <a:ea typeface="Meiryo UI" panose="020B0604030504040204" pitchFamily="50" charset="-128"/>
              </a:rPr>
              <a:t>で紹介。要請に応じ出張講義を実施（学校・企業等）</a:t>
            </a:r>
            <a:endParaRPr kumimoji="1" lang="en-US" altLang="ja-JP" sz="1000" dirty="0" smtClean="0">
              <a:latin typeface="Meiryo UI" panose="020B0604030504040204" pitchFamily="50" charset="-128"/>
              <a:ea typeface="Meiryo UI" panose="020B0604030504040204" pitchFamily="50" charset="-128"/>
            </a:endParaRPr>
          </a:p>
          <a:p>
            <a:pPr indent="85725"/>
            <a:r>
              <a:rPr kumimoji="1" lang="ja-JP" altLang="en-US" sz="1000" dirty="0" smtClean="0">
                <a:latin typeface="Meiryo UI" panose="020B0604030504040204" pitchFamily="50" charset="-128"/>
                <a:ea typeface="Meiryo UI" panose="020B0604030504040204" pitchFamily="50" charset="-128"/>
              </a:rPr>
              <a:t>・周りの自治体では、</a:t>
            </a:r>
            <a:r>
              <a:rPr kumimoji="1" lang="en-US" altLang="ja-JP" sz="1000" dirty="0" smtClean="0">
                <a:latin typeface="Meiryo UI" panose="020B0604030504040204" pitchFamily="50" charset="-128"/>
                <a:ea typeface="Meiryo UI" panose="020B0604030504040204" pitchFamily="50" charset="-128"/>
              </a:rPr>
              <a:t>SDGs</a:t>
            </a:r>
            <a:r>
              <a:rPr kumimoji="1" lang="ja-JP" altLang="en-US" sz="1000" dirty="0" smtClean="0">
                <a:latin typeface="Meiryo UI" panose="020B0604030504040204" pitchFamily="50" charset="-128"/>
                <a:ea typeface="Meiryo UI" panose="020B0604030504040204" pitchFamily="50" charset="-128"/>
              </a:rPr>
              <a:t>の認知が高まっているようだが、地元ではまだまだ普及促進が必要と考える。　　⇒</a:t>
            </a:r>
            <a:r>
              <a:rPr kumimoji="1" lang="ja-JP" altLang="en-US" sz="1000" dirty="0">
                <a:latin typeface="Meiryo UI" panose="020B0604030504040204" pitchFamily="50" charset="-128"/>
                <a:ea typeface="Meiryo UI" panose="020B0604030504040204" pitchFamily="50" charset="-128"/>
              </a:rPr>
              <a:t>要請に応じ出張講義を</a:t>
            </a:r>
            <a:r>
              <a:rPr kumimoji="1" lang="ja-JP" altLang="en-US" sz="1000" dirty="0" smtClean="0">
                <a:latin typeface="Meiryo UI" panose="020B0604030504040204" pitchFamily="50" charset="-128"/>
                <a:ea typeface="Meiryo UI" panose="020B0604030504040204" pitchFamily="50" charset="-128"/>
              </a:rPr>
              <a:t>実施（学校・企業等）</a:t>
            </a:r>
            <a:endParaRPr kumimoji="1" lang="en-US" altLang="ja-JP" sz="1000" dirty="0" smtClean="0">
              <a:latin typeface="Meiryo UI" panose="020B0604030504040204" pitchFamily="50" charset="-128"/>
              <a:ea typeface="Meiryo UI" panose="020B0604030504040204" pitchFamily="50" charset="-128"/>
            </a:endParaRPr>
          </a:p>
          <a:p>
            <a:pPr indent="85725"/>
            <a:r>
              <a:rPr kumimoji="1" lang="ja-JP" altLang="en-US" sz="1000" dirty="0" smtClean="0">
                <a:latin typeface="Meiryo UI" panose="020B0604030504040204" pitchFamily="50" charset="-128"/>
                <a:ea typeface="Meiryo UI" panose="020B0604030504040204" pitchFamily="50" charset="-128"/>
              </a:rPr>
              <a:t>・庁内の機運が高まらない。　　⇒総合計画に</a:t>
            </a:r>
            <a:r>
              <a:rPr kumimoji="1" lang="en-US" altLang="ja-JP" sz="1000" dirty="0" smtClean="0">
                <a:latin typeface="Meiryo UI" panose="020B0604030504040204" pitchFamily="50" charset="-128"/>
                <a:ea typeface="Meiryo UI" panose="020B0604030504040204" pitchFamily="50" charset="-128"/>
              </a:rPr>
              <a:t>SDGs</a:t>
            </a:r>
            <a:r>
              <a:rPr kumimoji="1" lang="ja-JP" altLang="en-US" sz="1000" dirty="0" smtClean="0">
                <a:latin typeface="Meiryo UI" panose="020B0604030504040204" pitchFamily="50" charset="-128"/>
                <a:ea typeface="Meiryo UI" panose="020B0604030504040204" pitchFamily="50" charset="-128"/>
              </a:rPr>
              <a:t>を位置づけ。既存事業を整理し</a:t>
            </a:r>
            <a:r>
              <a:rPr kumimoji="1" lang="en-US" altLang="ja-JP" sz="1000" dirty="0" smtClean="0">
                <a:latin typeface="Meiryo UI" panose="020B0604030504040204" pitchFamily="50" charset="-128"/>
                <a:ea typeface="Meiryo UI" panose="020B0604030504040204" pitchFamily="50" charset="-128"/>
              </a:rPr>
              <a:t>SDGs</a:t>
            </a:r>
            <a:r>
              <a:rPr kumimoji="1" lang="ja-JP" altLang="en-US" sz="1000" dirty="0" smtClean="0">
                <a:latin typeface="Meiryo UI" panose="020B0604030504040204" pitchFamily="50" charset="-128"/>
                <a:ea typeface="Meiryo UI" panose="020B0604030504040204" pitchFamily="50" charset="-128"/>
              </a:rPr>
              <a:t>と紐づけ。</a:t>
            </a:r>
            <a:endParaRPr kumimoji="1" lang="en-US" altLang="ja-JP" sz="1000" dirty="0" smtClean="0">
              <a:latin typeface="Meiryo UI" panose="020B0604030504040204" pitchFamily="50" charset="-128"/>
              <a:ea typeface="Meiryo UI" panose="020B0604030504040204" pitchFamily="50" charset="-128"/>
            </a:endParaRPr>
          </a:p>
          <a:p>
            <a:pPr indent="85725"/>
            <a:r>
              <a:rPr kumimoji="1" lang="ja-JP" altLang="en-US" sz="1000" dirty="0" smtClean="0">
                <a:latin typeface="Meiryo UI" panose="020B0604030504040204" pitchFamily="50" charset="-128"/>
                <a:ea typeface="Meiryo UI" panose="020B0604030504040204" pitchFamily="50" charset="-128"/>
              </a:rPr>
              <a:t>・</a:t>
            </a:r>
            <a:r>
              <a:rPr kumimoji="1" lang="en-US" altLang="ja-JP" sz="1000" dirty="0" smtClean="0">
                <a:latin typeface="Meiryo UI" panose="020B0604030504040204" pitchFamily="50" charset="-128"/>
                <a:ea typeface="Meiryo UI" panose="020B0604030504040204" pitchFamily="50" charset="-128"/>
              </a:rPr>
              <a:t>SDGs</a:t>
            </a:r>
            <a:r>
              <a:rPr kumimoji="1" lang="ja-JP" altLang="en-US" sz="1000" dirty="0" smtClean="0">
                <a:latin typeface="Meiryo UI" panose="020B0604030504040204" pitchFamily="50" charset="-128"/>
                <a:ea typeface="Meiryo UI" panose="020B0604030504040204" pitchFamily="50" charset="-128"/>
              </a:rPr>
              <a:t>に対する職員の意識に差がある。　　⇒オンラインで実施できる研修素材を民間から提供を受けた。</a:t>
            </a:r>
            <a:endParaRPr kumimoji="1" lang="en-US" altLang="ja-JP" sz="1000" dirty="0">
              <a:latin typeface="Meiryo UI" panose="020B0604030504040204" pitchFamily="50" charset="-128"/>
              <a:ea typeface="Meiryo UI" panose="020B0604030504040204" pitchFamily="50" charset="-128"/>
            </a:endParaRPr>
          </a:p>
          <a:p>
            <a:pPr indent="85725"/>
            <a:r>
              <a:rPr kumimoji="1" lang="ja-JP" altLang="en-US" sz="1000" dirty="0" smtClean="0">
                <a:latin typeface="Meiryo UI" panose="020B0604030504040204" pitchFamily="50" charset="-128"/>
                <a:ea typeface="Meiryo UI" panose="020B0604030504040204" pitchFamily="50" charset="-128"/>
              </a:rPr>
              <a:t>・万博にどの</a:t>
            </a:r>
            <a:r>
              <a:rPr kumimoji="1" lang="ja-JP" altLang="en-US" sz="1000" dirty="0">
                <a:latin typeface="Meiryo UI" panose="020B0604030504040204" pitchFamily="50" charset="-128"/>
                <a:ea typeface="Meiryo UI" panose="020B0604030504040204" pitchFamily="50" charset="-128"/>
              </a:rPr>
              <a:t>ように参画すべきか悩んでいる</a:t>
            </a:r>
            <a:r>
              <a:rPr kumimoji="1" lang="ja-JP" altLang="en-US" sz="1000" dirty="0" smtClean="0">
                <a:latin typeface="Meiryo UI" panose="020B0604030504040204" pitchFamily="50" charset="-128"/>
                <a:ea typeface="Meiryo UI" panose="020B0604030504040204" pitchFamily="50" charset="-128"/>
              </a:rPr>
              <a:t>。　　⇒内閣府でも万博で</a:t>
            </a:r>
            <a:r>
              <a:rPr kumimoji="1" lang="en-US" altLang="ja-JP" sz="1000" dirty="0" smtClean="0">
                <a:latin typeface="Meiryo UI" panose="020B0604030504040204" pitchFamily="50" charset="-128"/>
                <a:ea typeface="Meiryo UI" panose="020B0604030504040204" pitchFamily="50" charset="-128"/>
              </a:rPr>
              <a:t>SDGs</a:t>
            </a:r>
            <a:r>
              <a:rPr kumimoji="1" lang="ja-JP" altLang="en-US" sz="1000" dirty="0" smtClean="0">
                <a:latin typeface="Meiryo UI" panose="020B0604030504040204" pitchFamily="50" charset="-128"/>
                <a:ea typeface="Meiryo UI" panose="020B0604030504040204" pitchFamily="50" charset="-128"/>
              </a:rPr>
              <a:t>の成果を披露したいと思っている。その際にコンテンツ</a:t>
            </a:r>
            <a:r>
              <a:rPr kumimoji="1" lang="ja-JP" altLang="en-US" sz="1000" dirty="0">
                <a:latin typeface="Meiryo UI" panose="020B0604030504040204" pitchFamily="50" charset="-128"/>
                <a:ea typeface="Meiryo UI" panose="020B0604030504040204" pitchFamily="50" charset="-128"/>
              </a:rPr>
              <a:t>の</a:t>
            </a:r>
            <a:r>
              <a:rPr kumimoji="1" lang="ja-JP" altLang="en-US" sz="1000" dirty="0" smtClean="0">
                <a:latin typeface="Meiryo UI" panose="020B0604030504040204" pitchFamily="50" charset="-128"/>
                <a:ea typeface="Meiryo UI" panose="020B0604030504040204" pitchFamily="50" charset="-128"/>
              </a:rPr>
              <a:t>提供があれば検討できる。</a:t>
            </a:r>
            <a:endParaRPr kumimoji="1" lang="en-US" altLang="ja-JP" sz="1000" dirty="0" smtClean="0">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26445" y="4041123"/>
            <a:ext cx="2377915" cy="1790432"/>
          </a:xfrm>
          <a:prstGeom prst="rect">
            <a:avLst/>
          </a:prstGeom>
        </p:spPr>
      </p:pic>
      <p:sp>
        <p:nvSpPr>
          <p:cNvPr id="33" name="スライド番号プレースホルダー 5"/>
          <p:cNvSpPr>
            <a:spLocks noGrp="1"/>
          </p:cNvSpPr>
          <p:nvPr>
            <p:ph type="sldNum" sz="quarter" idx="12"/>
          </p:nvPr>
        </p:nvSpPr>
        <p:spPr>
          <a:xfrm>
            <a:off x="9146241" y="239149"/>
            <a:ext cx="682898" cy="377917"/>
          </a:xfrm>
          <a:solidFill>
            <a:schemeClr val="bg1"/>
          </a:solidFill>
        </p:spPr>
        <p:txBody>
          <a:bodyPr/>
          <a:lstStyle/>
          <a:p>
            <a:pPr algn="ctr"/>
            <a:fld id="{7B20388F-A125-4D2E-BBF0-E240911E1C91}" type="slidenum">
              <a:rPr kumimoji="1" lang="ja-JP" altLang="en-US" sz="1400">
                <a:solidFill>
                  <a:prstClr val="black"/>
                </a:solidFill>
              </a:rPr>
              <a:pPr algn="ctr"/>
              <a:t>9</a:t>
            </a:fld>
            <a:endParaRPr kumimoji="1" lang="ja-JP" altLang="en-US" sz="1400">
              <a:solidFill>
                <a:prstClr val="black"/>
              </a:solidFill>
            </a:endParaRPr>
          </a:p>
        </p:txBody>
      </p:sp>
    </p:spTree>
    <p:extLst>
      <p:ext uri="{BB962C8B-B14F-4D97-AF65-F5344CB8AC3E}">
        <p14:creationId xmlns:p14="http://schemas.microsoft.com/office/powerpoint/2010/main" val="1715620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85736" y="774145"/>
            <a:ext cx="9107120" cy="338554"/>
          </a:xfrm>
          <a:prstGeom prst="rect">
            <a:avLst/>
          </a:prstGeom>
          <a:noFill/>
        </p:spPr>
        <p:txBody>
          <a:bodyPr wrap="square" rtlCol="0">
            <a:spAutoFit/>
          </a:bodyPr>
          <a:lstStyle/>
          <a:p>
            <a:r>
              <a:rPr lang="ja-JP" altLang="en-US" sz="1600" b="1" dirty="0"/>
              <a:t>４</a:t>
            </a:r>
            <a:r>
              <a:rPr lang="en-US" altLang="ja-JP" sz="1600" b="1" dirty="0" smtClean="0"/>
              <a:t>.SDGs</a:t>
            </a:r>
            <a:r>
              <a:rPr lang="ja-JP" altLang="en-US" sz="1600" b="1" dirty="0" smtClean="0"/>
              <a:t>を具現化した都市づくり（大阪・関西万博との連携）</a:t>
            </a:r>
            <a:endParaRPr lang="en-US" altLang="ja-JP" sz="1200" b="1" dirty="0" smtClean="0"/>
          </a:p>
        </p:txBody>
      </p:sp>
      <p:sp>
        <p:nvSpPr>
          <p:cNvPr id="8" name="正方形/長方形 7"/>
          <p:cNvSpPr/>
          <p:nvPr/>
        </p:nvSpPr>
        <p:spPr>
          <a:xfrm>
            <a:off x="519394" y="1112698"/>
            <a:ext cx="8867211" cy="3393237"/>
          </a:xfrm>
          <a:prstGeom prst="rect">
            <a:avLst/>
          </a:prstGeom>
          <a:solidFill>
            <a:schemeClr val="bg1">
              <a:lumMod val="95000"/>
            </a:schemeClr>
          </a:solidFill>
        </p:spPr>
        <p:txBody>
          <a:bodyPr wrap="square">
            <a:spAutoFit/>
          </a:bodyPr>
          <a:lstStyle/>
          <a:p>
            <a:r>
              <a:rPr lang="ja-JP" altLang="en-US" sz="1400" b="1" dirty="0" smtClean="0"/>
              <a:t>〇</a:t>
            </a:r>
            <a:r>
              <a:rPr lang="ja-JP" altLang="en-US" sz="1400" dirty="0" smtClean="0"/>
              <a:t> </a:t>
            </a:r>
            <a:r>
              <a:rPr lang="ja-JP" altLang="en-US" sz="1400" b="1" dirty="0"/>
              <a:t>「</a:t>
            </a:r>
            <a:r>
              <a:rPr lang="en-US" altLang="ja-JP" sz="1400" b="1" dirty="0"/>
              <a:t>TEAM EXPO 2025</a:t>
            </a:r>
            <a:r>
              <a:rPr lang="ja-JP" altLang="en-US" sz="1400" b="1" dirty="0"/>
              <a:t>」プログラム／共創</a:t>
            </a:r>
            <a:r>
              <a:rPr lang="ja-JP" altLang="en-US" sz="1400" b="1" dirty="0" smtClean="0"/>
              <a:t>チャレンジ</a:t>
            </a:r>
            <a:endParaRPr lang="en-US" altLang="ja-JP" sz="1400" dirty="0"/>
          </a:p>
          <a:p>
            <a:pPr indent="357188">
              <a:spcBef>
                <a:spcPts val="600"/>
              </a:spcBef>
            </a:pPr>
            <a:r>
              <a:rPr lang="ja-JP" altLang="en-US" sz="1200" dirty="0" smtClean="0"/>
              <a:t>⇒万博を機に</a:t>
            </a:r>
            <a:r>
              <a:rPr lang="en-US" altLang="ja-JP" sz="1200" dirty="0" smtClean="0"/>
              <a:t>SDGs</a:t>
            </a:r>
            <a:r>
              <a:rPr lang="ja-JP" altLang="en-US" sz="1200" dirty="0" smtClean="0"/>
              <a:t>の達成をめざすため、“私の</a:t>
            </a:r>
            <a:r>
              <a:rPr lang="en-US" altLang="ja-JP" sz="1200" dirty="0" smtClean="0"/>
              <a:t>SDGs</a:t>
            </a:r>
            <a:r>
              <a:rPr lang="ja-JP" altLang="en-US" sz="1200" dirty="0" smtClean="0"/>
              <a:t>宣言プロジェクト”を共創チャレンジとして登録</a:t>
            </a:r>
            <a:endParaRPr lang="en-US" altLang="ja-JP" sz="1200" dirty="0" smtClean="0"/>
          </a:p>
          <a:p>
            <a:pPr marL="714375" indent="-85725">
              <a:spcBef>
                <a:spcPts val="600"/>
              </a:spcBef>
            </a:pPr>
            <a:r>
              <a:rPr lang="en-US" altLang="ja-JP" sz="1050" dirty="0" smtClean="0"/>
              <a:t>※</a:t>
            </a:r>
            <a:r>
              <a:rPr lang="ja-JP" altLang="en-US" sz="1050" dirty="0" smtClean="0"/>
              <a:t>共創チャレンジ　</a:t>
            </a:r>
            <a:r>
              <a:rPr lang="ja-JP" altLang="en-US" sz="1050" dirty="0" smtClean="0">
                <a:latin typeface="CIDFont+F1"/>
              </a:rPr>
              <a:t>自ら</a:t>
            </a:r>
            <a:r>
              <a:rPr lang="ja-JP" altLang="en-US" sz="1050" dirty="0">
                <a:latin typeface="CIDFont+F1"/>
              </a:rPr>
              <a:t>が描く未来の実現に向けた１つ１つのアクション</a:t>
            </a:r>
          </a:p>
          <a:p>
            <a:pPr marL="1700213" indent="-85725"/>
            <a:r>
              <a:rPr lang="ja-JP" altLang="en-US" sz="1050" dirty="0" smtClean="0">
                <a:solidFill>
                  <a:srgbClr val="000000"/>
                </a:solidFill>
                <a:latin typeface="CIDFont+F2"/>
              </a:rPr>
              <a:t>（大阪</a:t>
            </a:r>
            <a:r>
              <a:rPr lang="ja-JP" altLang="en-US" sz="1050" dirty="0">
                <a:solidFill>
                  <a:srgbClr val="000000"/>
                </a:solidFill>
                <a:latin typeface="CIDFont+F2"/>
              </a:rPr>
              <a:t>・関西万博のテーマである「いのち輝く未来社会のデザイン」を実現するため</a:t>
            </a:r>
            <a:r>
              <a:rPr lang="ja-JP" altLang="en-US" sz="1050" dirty="0" smtClean="0">
                <a:solidFill>
                  <a:srgbClr val="000000"/>
                </a:solidFill>
                <a:latin typeface="CIDFont+F2"/>
              </a:rPr>
              <a:t>、</a:t>
            </a:r>
            <a:endParaRPr lang="en-US" altLang="ja-JP" sz="1050" dirty="0" smtClean="0">
              <a:solidFill>
                <a:srgbClr val="000000"/>
              </a:solidFill>
              <a:latin typeface="CIDFont+F2"/>
            </a:endParaRPr>
          </a:p>
          <a:p>
            <a:pPr marL="1700213"/>
            <a:r>
              <a:rPr lang="ja-JP" altLang="en-US" sz="1050" dirty="0" smtClean="0">
                <a:solidFill>
                  <a:srgbClr val="000000"/>
                </a:solidFill>
                <a:latin typeface="CIDFont+F2"/>
              </a:rPr>
              <a:t>自ら</a:t>
            </a:r>
            <a:r>
              <a:rPr lang="ja-JP" altLang="en-US" sz="1050" dirty="0">
                <a:solidFill>
                  <a:srgbClr val="000000"/>
                </a:solidFill>
                <a:latin typeface="CIDFont+F2"/>
              </a:rPr>
              <a:t>が主体となって未来に向けて行動を起こしている、または行動を起こそうとしている</a:t>
            </a:r>
            <a:r>
              <a:rPr lang="ja-JP" altLang="en-US" sz="1050" dirty="0" smtClean="0">
                <a:solidFill>
                  <a:srgbClr val="000000"/>
                </a:solidFill>
                <a:latin typeface="CIDFont+F2"/>
              </a:rPr>
              <a:t>チーム活動）</a:t>
            </a:r>
            <a:endParaRPr lang="en-US" altLang="ja-JP" sz="1050" dirty="0" smtClean="0">
              <a:solidFill>
                <a:srgbClr val="000000"/>
              </a:solidFill>
              <a:latin typeface="CIDFont+F2"/>
            </a:endParaRPr>
          </a:p>
          <a:p>
            <a:pPr marL="1700213" indent="-1700213"/>
            <a:endParaRPr lang="en-US" altLang="ja-JP" sz="1400" dirty="0">
              <a:solidFill>
                <a:srgbClr val="000000"/>
              </a:solidFill>
              <a:latin typeface="CIDFont+F2"/>
            </a:endParaRPr>
          </a:p>
          <a:p>
            <a:r>
              <a:rPr lang="ja-JP" altLang="en-US" sz="1400" b="1" dirty="0"/>
              <a:t>〇</a:t>
            </a:r>
            <a:r>
              <a:rPr lang="ja-JP" altLang="en-US" sz="1400" dirty="0"/>
              <a:t> </a:t>
            </a:r>
            <a:r>
              <a:rPr lang="ja-JP" altLang="en-US" sz="1400" b="1" dirty="0" smtClean="0"/>
              <a:t>大阪・関西万博との連携</a:t>
            </a:r>
            <a:endParaRPr lang="en-US" altLang="ja-JP" sz="1400" dirty="0"/>
          </a:p>
          <a:p>
            <a:pPr indent="357188">
              <a:spcBef>
                <a:spcPts val="600"/>
              </a:spcBef>
            </a:pPr>
            <a:r>
              <a:rPr lang="ja-JP" altLang="en-US" sz="1200" dirty="0" smtClean="0"/>
              <a:t>⇒</a:t>
            </a:r>
            <a:r>
              <a:rPr lang="en-US" altLang="ja-JP" sz="1200" dirty="0" err="1" smtClean="0"/>
              <a:t>Warai</a:t>
            </a:r>
            <a:r>
              <a:rPr lang="ja-JP" altLang="en-US" sz="1200" dirty="0" smtClean="0"/>
              <a:t> </a:t>
            </a:r>
            <a:r>
              <a:rPr lang="en-US" altLang="ja-JP" sz="1200" dirty="0" err="1"/>
              <a:t>Mirai</a:t>
            </a:r>
            <a:r>
              <a:rPr lang="ja-JP" altLang="en-US" sz="1200" dirty="0"/>
              <a:t> </a:t>
            </a:r>
            <a:r>
              <a:rPr lang="en-US" altLang="ja-JP" sz="1200" dirty="0"/>
              <a:t>Fes</a:t>
            </a:r>
            <a:r>
              <a:rPr lang="ja-JP" altLang="en-US" sz="1200" dirty="0"/>
              <a:t> </a:t>
            </a:r>
            <a:r>
              <a:rPr lang="en-US" altLang="ja-JP" sz="1200" dirty="0" smtClean="0"/>
              <a:t>2022</a:t>
            </a:r>
            <a:r>
              <a:rPr lang="ja-JP" altLang="en-US" sz="1200" dirty="0" smtClean="0"/>
              <a:t>（主催：チーム関西）の会場で大阪・関西万博と</a:t>
            </a:r>
            <a:r>
              <a:rPr lang="en-US" altLang="ja-JP" sz="1200" dirty="0" smtClean="0"/>
              <a:t>SDGs</a:t>
            </a:r>
            <a:r>
              <a:rPr lang="ja-JP" altLang="en-US" sz="1200" dirty="0" smtClean="0"/>
              <a:t>を</a:t>
            </a:r>
            <a:r>
              <a:rPr lang="en-US" altLang="ja-JP" sz="1200" dirty="0" smtClean="0"/>
              <a:t>PR</a:t>
            </a:r>
            <a:r>
              <a:rPr lang="ja-JP" altLang="en-US" sz="1200" dirty="0" smtClean="0"/>
              <a:t>（再掲）（</a:t>
            </a:r>
            <a:r>
              <a:rPr lang="en-US" altLang="ja-JP" sz="1200" dirty="0" smtClean="0"/>
              <a:t>4/29</a:t>
            </a:r>
            <a:r>
              <a:rPr lang="ja-JP" altLang="en-US" sz="1200" dirty="0" smtClean="0"/>
              <a:t>）</a:t>
            </a:r>
            <a:endParaRPr lang="en-US" altLang="ja-JP" sz="1200" dirty="0" smtClean="0"/>
          </a:p>
          <a:p>
            <a:pPr indent="357188">
              <a:spcBef>
                <a:spcPts val="600"/>
              </a:spcBef>
            </a:pPr>
            <a:r>
              <a:rPr lang="ja-JP" altLang="en-US" sz="1200" dirty="0" smtClean="0"/>
              <a:t>⇒（</a:t>
            </a:r>
            <a:r>
              <a:rPr lang="en-US" altLang="ja-JP" sz="1200" dirty="0"/>
              <a:t>EXPO</a:t>
            </a:r>
            <a:r>
              <a:rPr lang="ja-JP" altLang="en-US" sz="1200" dirty="0"/>
              <a:t>文化祭</a:t>
            </a:r>
            <a:r>
              <a:rPr lang="en-US" altLang="ja-JP" sz="1200" dirty="0" smtClean="0"/>
              <a:t>2022</a:t>
            </a:r>
            <a:r>
              <a:rPr lang="ja-JP" altLang="en-US" sz="1200" dirty="0" smtClean="0"/>
              <a:t>（主催ら</a:t>
            </a:r>
            <a:r>
              <a:rPr lang="ja-JP" altLang="en-US" sz="1200" dirty="0" err="1" smtClean="0"/>
              <a:t>ぽ</a:t>
            </a:r>
            <a:r>
              <a:rPr lang="ja-JP" altLang="en-US" sz="1200" dirty="0"/>
              <a:t>ーと</a:t>
            </a:r>
            <a:r>
              <a:rPr lang="en-US" altLang="ja-JP" sz="1200" dirty="0" smtClean="0"/>
              <a:t>EXPOCITY</a:t>
            </a:r>
            <a:r>
              <a:rPr lang="ja-JP" altLang="en-US" sz="1200" dirty="0" smtClean="0"/>
              <a:t>）の会場で</a:t>
            </a:r>
            <a:endParaRPr lang="en-US" altLang="ja-JP" sz="1200" dirty="0" smtClean="0"/>
          </a:p>
          <a:p>
            <a:pPr marL="361950" indent="180975">
              <a:spcBef>
                <a:spcPts val="600"/>
              </a:spcBef>
            </a:pPr>
            <a:r>
              <a:rPr lang="ja-JP" altLang="en-US" sz="1200" dirty="0" smtClean="0"/>
              <a:t>大阪・関西万博と</a:t>
            </a:r>
            <a:r>
              <a:rPr lang="en-US" altLang="ja-JP" sz="1200" dirty="0" smtClean="0"/>
              <a:t>SDGs</a:t>
            </a:r>
            <a:r>
              <a:rPr lang="ja-JP" altLang="en-US" sz="1200" dirty="0" smtClean="0"/>
              <a:t>を</a:t>
            </a:r>
            <a:r>
              <a:rPr lang="en-US" altLang="ja-JP" sz="1200" dirty="0" smtClean="0"/>
              <a:t>PR</a:t>
            </a:r>
            <a:r>
              <a:rPr lang="ja-JP" altLang="en-US" sz="1200" dirty="0" smtClean="0"/>
              <a:t>（再掲）（</a:t>
            </a:r>
            <a:r>
              <a:rPr lang="en-US" altLang="ja-JP" sz="1200" dirty="0" smtClean="0"/>
              <a:t>11/23</a:t>
            </a:r>
            <a:r>
              <a:rPr lang="ja-JP" altLang="en-US" sz="1200" dirty="0"/>
              <a:t>）</a:t>
            </a:r>
            <a:endParaRPr lang="en-US" altLang="ja-JP" sz="1200" dirty="0"/>
          </a:p>
          <a:p>
            <a:pPr indent="357188">
              <a:spcBef>
                <a:spcPts val="600"/>
              </a:spcBef>
            </a:pPr>
            <a:endParaRPr lang="en-US" altLang="ja-JP" sz="1200" dirty="0"/>
          </a:p>
          <a:p>
            <a:pPr indent="357188">
              <a:spcBef>
                <a:spcPts val="600"/>
              </a:spcBef>
            </a:pPr>
            <a:endParaRPr lang="en-US" altLang="ja-JP" sz="1200" dirty="0"/>
          </a:p>
          <a:p>
            <a:pPr indent="357188">
              <a:spcBef>
                <a:spcPts val="600"/>
              </a:spcBef>
            </a:pPr>
            <a:endParaRPr lang="en-US" altLang="ja-JP" sz="1200" dirty="0" smtClean="0"/>
          </a:p>
          <a:p>
            <a:pPr indent="357188">
              <a:spcBef>
                <a:spcPts val="600"/>
              </a:spcBef>
            </a:pPr>
            <a:endParaRPr lang="en-US" altLang="ja-JP" sz="1200" dirty="0"/>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69493" y="1112699"/>
            <a:ext cx="1917111" cy="887551"/>
          </a:xfrm>
          <a:prstGeom prst="rect">
            <a:avLst/>
          </a:prstGeom>
        </p:spPr>
      </p:pic>
      <p:pic>
        <p:nvPicPr>
          <p:cNvPr id="32" name="図 31"/>
          <p:cNvPicPr>
            <a:picLocks/>
          </p:cNvPicPr>
          <p:nvPr/>
        </p:nvPicPr>
        <p:blipFill>
          <a:blip r:embed="rId3" cstate="print">
            <a:extLst>
              <a:ext uri="{28A0092B-C50C-407E-A947-70E740481C1C}">
                <a14:useLocalDpi xmlns:a14="http://schemas.microsoft.com/office/drawing/2010/main"/>
              </a:ext>
            </a:extLst>
          </a:blip>
          <a:stretch>
            <a:fillRect/>
          </a:stretch>
        </p:blipFill>
        <p:spPr>
          <a:xfrm>
            <a:off x="6515137" y="4985893"/>
            <a:ext cx="2937600" cy="1881818"/>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9394" y="4978752"/>
            <a:ext cx="2670764" cy="1881674"/>
          </a:xfrm>
          <a:prstGeom prst="rect">
            <a:avLst/>
          </a:prstGeom>
        </p:spPr>
      </p:pic>
      <p:pic>
        <p:nvPicPr>
          <p:cNvPr id="34" name="図 33"/>
          <p:cNvPicPr>
            <a:picLocks/>
          </p:cNvPicPr>
          <p:nvPr/>
        </p:nvPicPr>
        <p:blipFill>
          <a:blip r:embed="rId5" cstate="print">
            <a:extLst>
              <a:ext uri="{28A0092B-C50C-407E-A947-70E740481C1C}">
                <a14:useLocalDpi xmlns:a14="http://schemas.microsoft.com/office/drawing/2010/main"/>
              </a:ext>
            </a:extLst>
          </a:blip>
          <a:stretch>
            <a:fillRect/>
          </a:stretch>
        </p:blipFill>
        <p:spPr>
          <a:xfrm>
            <a:off x="3397843" y="4978752"/>
            <a:ext cx="2937600" cy="1881818"/>
          </a:xfrm>
          <a:prstGeom prst="rect">
            <a:avLst/>
          </a:prstGeom>
        </p:spPr>
      </p:pic>
      <p:sp>
        <p:nvSpPr>
          <p:cNvPr id="13" name="テキスト ボックス 12"/>
          <p:cNvSpPr txBox="1"/>
          <p:nvPr/>
        </p:nvSpPr>
        <p:spPr>
          <a:xfrm>
            <a:off x="651560" y="4477422"/>
            <a:ext cx="7776488" cy="307777"/>
          </a:xfrm>
          <a:prstGeom prst="rect">
            <a:avLst/>
          </a:prstGeom>
          <a:noFill/>
        </p:spPr>
        <p:txBody>
          <a:bodyPr wrap="none" rtlCol="0">
            <a:spAutoFit/>
          </a:bodyPr>
          <a:lstStyle/>
          <a:p>
            <a:r>
              <a:rPr kumimoji="1" lang="ja-JP" altLang="en-US" sz="1400" dirty="0" smtClean="0"/>
              <a:t>引き続き、大阪・関西万博の取組みと連携し、万博のレガシーとして「</a:t>
            </a:r>
            <a:r>
              <a:rPr kumimoji="1" lang="en-US" altLang="ja-JP" sz="1400" dirty="0" smtClean="0"/>
              <a:t>SDGs</a:t>
            </a:r>
            <a:r>
              <a:rPr kumimoji="1" lang="ja-JP" altLang="en-US" sz="1400" dirty="0" smtClean="0"/>
              <a:t>先進都市」の実現をめざします。</a:t>
            </a:r>
            <a:endParaRPr kumimoji="1" lang="en-US" altLang="ja-JP" sz="1400" dirty="0" smtClean="0"/>
          </a:p>
        </p:txBody>
      </p:sp>
      <p:pic>
        <p:nvPicPr>
          <p:cNvPr id="3" name="図 2"/>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99006" y="2967243"/>
            <a:ext cx="1872873" cy="1410163"/>
          </a:xfrm>
          <a:prstGeom prst="rect">
            <a:avLst/>
          </a:prstGeom>
        </p:spPr>
      </p:pic>
      <p:pic>
        <p:nvPicPr>
          <p:cNvPr id="9" name="図 8"/>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404045" y="2967243"/>
            <a:ext cx="1233210" cy="1508547"/>
          </a:xfrm>
          <a:prstGeom prst="rect">
            <a:avLst/>
          </a:prstGeom>
        </p:spPr>
      </p:pic>
      <p:sp>
        <p:nvSpPr>
          <p:cNvPr id="12" name="スライド番号プレースホルダー 5"/>
          <p:cNvSpPr>
            <a:spLocks noGrp="1"/>
          </p:cNvSpPr>
          <p:nvPr>
            <p:ph type="sldNum" sz="quarter" idx="12"/>
          </p:nvPr>
        </p:nvSpPr>
        <p:spPr>
          <a:xfrm>
            <a:off x="9146241" y="239149"/>
            <a:ext cx="682898" cy="377917"/>
          </a:xfrm>
          <a:solidFill>
            <a:schemeClr val="bg1"/>
          </a:solidFill>
        </p:spPr>
        <p:txBody>
          <a:bodyPr/>
          <a:lstStyle/>
          <a:p>
            <a:pPr algn="ctr"/>
            <a:fld id="{7B20388F-A125-4D2E-BBF0-E240911E1C91}" type="slidenum">
              <a:rPr kumimoji="1" lang="ja-JP" altLang="en-US" sz="1400">
                <a:solidFill>
                  <a:prstClr val="black"/>
                </a:solidFill>
              </a:rPr>
              <a:pPr algn="ctr"/>
              <a:t>10</a:t>
            </a:fld>
            <a:endParaRPr kumimoji="1" lang="ja-JP" altLang="en-US" sz="1400">
              <a:solidFill>
                <a:prstClr val="black"/>
              </a:solidFill>
            </a:endParaRPr>
          </a:p>
        </p:txBody>
      </p:sp>
    </p:spTree>
    <p:extLst>
      <p:ext uri="{BB962C8B-B14F-4D97-AF65-F5344CB8AC3E}">
        <p14:creationId xmlns:p14="http://schemas.microsoft.com/office/powerpoint/2010/main" val="3835823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8"/>
          <p:cNvGraphicFramePr>
            <a:graphicFrameLocks/>
          </p:cNvGraphicFramePr>
          <p:nvPr>
            <p:extLst/>
          </p:nvPr>
        </p:nvGraphicFramePr>
        <p:xfrm>
          <a:off x="168791" y="1434754"/>
          <a:ext cx="9439174" cy="4683336"/>
        </p:xfrm>
        <a:graphic>
          <a:graphicData uri="http://schemas.openxmlformats.org/drawingml/2006/chart">
            <c:chart xmlns:c="http://schemas.openxmlformats.org/drawingml/2006/chart" xmlns:r="http://schemas.openxmlformats.org/officeDocument/2006/relationships" r:id="rId2"/>
          </a:graphicData>
        </a:graphic>
      </p:graphicFrame>
      <p:sp>
        <p:nvSpPr>
          <p:cNvPr id="16" name="正方形/長方形 15"/>
          <p:cNvSpPr/>
          <p:nvPr/>
        </p:nvSpPr>
        <p:spPr>
          <a:xfrm>
            <a:off x="168791" y="763505"/>
            <a:ext cx="5978496"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84.1%</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年３月時点）。</a:t>
            </a:r>
            <a:endParaRPr lang="en-US" altLang="ja-JP"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407724" y="6356058"/>
            <a:ext cx="9498274" cy="410498"/>
          </a:xfrm>
          <a:prstGeom prst="rect">
            <a:avLst/>
          </a:prstGeom>
          <a:ln w="12700">
            <a:noFill/>
          </a:ln>
        </p:spPr>
        <p:txBody>
          <a:bodyPr wrap="square" anchor="ctr">
            <a:noAutofit/>
          </a:bodyPr>
          <a:lstStyle/>
          <a:p>
            <a:pPr>
              <a:lnSpc>
                <a:spcPts val="2096"/>
              </a:lnSpc>
            </a:pPr>
            <a:r>
              <a:rPr lang="en-US" altLang="ja-JP" sz="1400" dirty="0">
                <a:latin typeface="+mn-ea"/>
              </a:rPr>
              <a:t>※</a:t>
            </a:r>
            <a:r>
              <a:rPr lang="ja-JP" altLang="en-US" sz="1400" dirty="0">
                <a:latin typeface="+mn-ea"/>
              </a:rPr>
              <a:t>「</a:t>
            </a:r>
            <a:r>
              <a:rPr lang="en-US" altLang="ja-JP" sz="1400" dirty="0">
                <a:latin typeface="+mn-ea"/>
              </a:rPr>
              <a:t>SDGs</a:t>
            </a:r>
            <a:r>
              <a:rPr lang="ja-JP" altLang="en-US" sz="1400" dirty="0">
                <a:latin typeface="+mn-ea"/>
              </a:rPr>
              <a:t>を知っている」と「 </a:t>
            </a:r>
            <a:r>
              <a:rPr lang="en-US" altLang="ja-JP" sz="1400" dirty="0">
                <a:latin typeface="+mn-ea"/>
              </a:rPr>
              <a:t>SDGs</a:t>
            </a:r>
            <a:r>
              <a:rPr lang="ja-JP" altLang="en-US" sz="1400" dirty="0">
                <a:latin typeface="+mn-ea"/>
              </a:rPr>
              <a:t>とういう言葉を聞いたことがある、または、ロゴを見たことがある」の合計を</a:t>
            </a:r>
            <a:endParaRPr lang="en-US" altLang="ja-JP" sz="1400" dirty="0">
              <a:latin typeface="+mn-ea"/>
            </a:endParaRPr>
          </a:p>
          <a:p>
            <a:pPr>
              <a:lnSpc>
                <a:spcPts val="2096"/>
              </a:lnSpc>
            </a:pPr>
            <a:r>
              <a:rPr lang="ja-JP" altLang="en-US" sz="1400" dirty="0">
                <a:latin typeface="+mn-ea"/>
              </a:rPr>
              <a:t>　　</a:t>
            </a:r>
            <a:r>
              <a:rPr lang="en-US" altLang="ja-JP" sz="1400" dirty="0">
                <a:latin typeface="+mn-ea"/>
              </a:rPr>
              <a:t>SDGs</a:t>
            </a:r>
            <a:r>
              <a:rPr lang="ja-JP" altLang="en-US" sz="1400" dirty="0">
                <a:latin typeface="+mn-ea"/>
              </a:rPr>
              <a:t>の認知度としている。</a:t>
            </a:r>
            <a:endParaRPr lang="en-US" altLang="ja-JP" sz="1400" dirty="0">
              <a:latin typeface="+mn-ea"/>
            </a:endParaRPr>
          </a:p>
        </p:txBody>
      </p:sp>
      <p:sp>
        <p:nvSpPr>
          <p:cNvPr id="11" name="正方形/長方形 10"/>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a:t>
            </a:r>
            <a:r>
              <a:rPr kumimoji="1" lang="en-US" altLang="zh-TW" sz="2400" b="1" dirty="0">
                <a:solidFill>
                  <a:prstClr val="white"/>
                </a:solidFill>
                <a:latin typeface="Meiryo UI" panose="020B0604030504040204" pitchFamily="50" charset="-128"/>
                <a:ea typeface="Meiryo UI" panose="020B0604030504040204" pitchFamily="50" charset="-128"/>
              </a:rPr>
              <a:t>SDGs</a:t>
            </a:r>
            <a:r>
              <a:rPr kumimoji="1" lang="zh-TW" altLang="en-US" sz="2400" b="1" dirty="0">
                <a:solidFill>
                  <a:prstClr val="white"/>
                </a:solidFill>
                <a:latin typeface="Meiryo UI" panose="020B0604030504040204" pitchFamily="50" charset="-128"/>
                <a:ea typeface="Meiryo UI" panose="020B0604030504040204" pitchFamily="50" charset="-128"/>
              </a:rPr>
              <a:t>認知度（大阪）</a:t>
            </a:r>
          </a:p>
        </p:txBody>
      </p:sp>
      <p:sp>
        <p:nvSpPr>
          <p:cNvPr id="12" name="スライド番号プレースホルダー 5"/>
          <p:cNvSpPr txBox="1">
            <a:spLocks/>
          </p:cNvSpPr>
          <p:nvPr/>
        </p:nvSpPr>
        <p:spPr>
          <a:xfrm>
            <a:off x="9119347" y="222184"/>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smtClean="0">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3914147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7711" y="1004633"/>
            <a:ext cx="9330578" cy="2272545"/>
          </a:xfrm>
          <a:prstGeom prst="rect">
            <a:avLst/>
          </a:prstGeom>
          <a:noFill/>
        </p:spPr>
        <p:txBody>
          <a:bodyPr wrap="square" rtlCol="0">
            <a:spAutoFit/>
          </a:bodyPr>
          <a:lstStyle/>
          <a:p>
            <a:pPr marL="271463" indent="-271463">
              <a:lnSpc>
                <a:spcPct val="150000"/>
              </a:lnSpc>
            </a:pPr>
            <a:r>
              <a:rPr kumimoji="1" lang="ja-JP" altLang="en-US" sz="1463" dirty="0"/>
              <a:t>〇　</a:t>
            </a:r>
            <a:r>
              <a:rPr lang="en-US" altLang="ja-JP" sz="1463" dirty="0">
                <a:latin typeface="+mn-ea"/>
                <a:cs typeface="Meiryo UI" panose="020B0604030504040204" pitchFamily="50" charset="-128"/>
              </a:rPr>
              <a:t>2025</a:t>
            </a:r>
            <a:r>
              <a:rPr kumimoji="1" lang="ja-JP" altLang="en-US" sz="1463" dirty="0"/>
              <a:t>年大阪・関西万博の開催都市として、</a:t>
            </a:r>
            <a:r>
              <a:rPr kumimoji="1" lang="ja-JP" altLang="en-US" sz="1463" b="1" dirty="0"/>
              <a:t>世界の先頭に立って</a:t>
            </a:r>
            <a:r>
              <a:rPr lang="en-US" altLang="ja-JP" sz="1463" b="1" dirty="0">
                <a:latin typeface="+mn-ea"/>
              </a:rPr>
              <a:t>SDGs</a:t>
            </a:r>
            <a:r>
              <a:rPr kumimoji="1" lang="ja-JP" altLang="en-US" sz="1463" b="1" dirty="0"/>
              <a:t>の達成に貢献する「</a:t>
            </a:r>
            <a:r>
              <a:rPr lang="en-US" altLang="ja-JP" sz="1463" b="1" dirty="0">
                <a:latin typeface="+mn-ea"/>
              </a:rPr>
              <a:t> SDGs</a:t>
            </a:r>
            <a:r>
              <a:rPr kumimoji="1" lang="ja-JP" altLang="en-US" sz="1463" b="1" dirty="0"/>
              <a:t>先進都市」の実現</a:t>
            </a:r>
            <a:r>
              <a:rPr kumimoji="1" lang="ja-JP" altLang="en-US" sz="1463" dirty="0"/>
              <a:t>に向け、</a:t>
            </a:r>
            <a:r>
              <a:rPr lang="ja-JP" altLang="en-US" sz="1463" dirty="0"/>
              <a:t>オール大阪で新たな取組みの創出を図るため</a:t>
            </a:r>
            <a:r>
              <a:rPr lang="en-US" altLang="ja-JP" sz="1463" b="1" dirty="0"/>
              <a:t>『Osaka</a:t>
            </a:r>
            <a:r>
              <a:rPr lang="ja-JP" altLang="en-US" sz="1463" b="1" dirty="0"/>
              <a:t> </a:t>
            </a:r>
            <a:r>
              <a:rPr lang="en-US" altLang="ja-JP" sz="1463" b="1" dirty="0"/>
              <a:t>SDGs</a:t>
            </a:r>
            <a:r>
              <a:rPr lang="ja-JP" altLang="en-US" sz="1463" b="1" dirty="0"/>
              <a:t> ビジョン</a:t>
            </a:r>
            <a:r>
              <a:rPr lang="en-US" altLang="ja-JP" sz="1463" b="1" dirty="0"/>
              <a:t>』</a:t>
            </a:r>
            <a:r>
              <a:rPr lang="ja-JP" altLang="en-US" sz="1463" dirty="0"/>
              <a:t>を策定</a:t>
            </a:r>
            <a:r>
              <a:rPr lang="ja-JP" altLang="en-US" sz="1200" dirty="0"/>
              <a:t>（ </a:t>
            </a:r>
            <a:r>
              <a:rPr lang="en-US" altLang="ja-JP" sz="1200" dirty="0">
                <a:latin typeface="+mn-ea"/>
                <a:cs typeface="Meiryo UI" panose="020B0604030504040204" pitchFamily="50" charset="-128"/>
              </a:rPr>
              <a:t>2020</a:t>
            </a:r>
            <a:r>
              <a:rPr lang="ja-JP" altLang="en-US" sz="1200" dirty="0"/>
              <a:t>年（令和</a:t>
            </a:r>
            <a:r>
              <a:rPr lang="en-US" altLang="ja-JP" sz="1200" dirty="0">
                <a:latin typeface="+mn-ea"/>
                <a:cs typeface="Meiryo UI" panose="020B0604030504040204" pitchFamily="50" charset="-128"/>
              </a:rPr>
              <a:t>2</a:t>
            </a:r>
            <a:r>
              <a:rPr lang="ja-JP" altLang="en-US" sz="1200" dirty="0"/>
              <a:t>年）</a:t>
            </a:r>
            <a:r>
              <a:rPr lang="ja-JP" altLang="en-US" sz="1200" dirty="0">
                <a:latin typeface="+mn-ea"/>
                <a:cs typeface="Meiryo UI" panose="020B0604030504040204" pitchFamily="50" charset="-128"/>
              </a:rPr>
              <a:t>３</a:t>
            </a:r>
            <a:r>
              <a:rPr lang="ja-JP" altLang="en-US" sz="1200" dirty="0"/>
              <a:t>月）</a:t>
            </a:r>
            <a:endParaRPr lang="en-US" altLang="ja-JP" sz="1200" dirty="0"/>
          </a:p>
          <a:p>
            <a:pPr marL="271463" indent="-271463">
              <a:lnSpc>
                <a:spcPct val="150000"/>
              </a:lnSpc>
              <a:spcBef>
                <a:spcPts val="600"/>
              </a:spcBef>
            </a:pPr>
            <a:r>
              <a:rPr lang="ja-JP" altLang="en-US" sz="1463" dirty="0"/>
              <a:t>〇　また、</a:t>
            </a:r>
            <a:r>
              <a:rPr lang="en-US" altLang="ja-JP" sz="1463" dirty="0"/>
              <a:t>SDGs</a:t>
            </a:r>
            <a:r>
              <a:rPr lang="ja-JP" altLang="en-US" sz="1463" dirty="0"/>
              <a:t>を意識した行動を広げていくため</a:t>
            </a:r>
            <a:r>
              <a:rPr lang="en-US" altLang="ja-JP" sz="1463" b="1" dirty="0"/>
              <a:t>『</a:t>
            </a:r>
            <a:r>
              <a:rPr lang="ja-JP" altLang="en-US" sz="1463" b="1" dirty="0"/>
              <a:t>大阪</a:t>
            </a:r>
            <a:r>
              <a:rPr lang="en-US" altLang="ja-JP" sz="1463" b="1" dirty="0"/>
              <a:t>SDGs</a:t>
            </a:r>
            <a:r>
              <a:rPr lang="ja-JP" altLang="en-US" sz="1463" b="1" dirty="0"/>
              <a:t>行動憲章</a:t>
            </a:r>
            <a:r>
              <a:rPr lang="en-US" altLang="ja-JP" sz="1463" b="1" dirty="0"/>
              <a:t>』</a:t>
            </a:r>
            <a:r>
              <a:rPr lang="ja-JP" altLang="en-US" sz="1463" dirty="0"/>
              <a:t>を策定</a:t>
            </a:r>
            <a:r>
              <a:rPr lang="ja-JP" altLang="en-US" sz="1200" dirty="0"/>
              <a:t>（ </a:t>
            </a:r>
            <a:r>
              <a:rPr lang="en-US" altLang="ja-JP" sz="1200" dirty="0">
                <a:latin typeface="+mn-ea"/>
                <a:cs typeface="Meiryo UI" panose="020B0604030504040204" pitchFamily="50" charset="-128"/>
              </a:rPr>
              <a:t>2021</a:t>
            </a:r>
            <a:r>
              <a:rPr lang="ja-JP" altLang="en-US" sz="1200" dirty="0"/>
              <a:t>年（令和</a:t>
            </a:r>
            <a:r>
              <a:rPr lang="en-US" altLang="ja-JP" sz="1200" dirty="0">
                <a:latin typeface="+mn-ea"/>
              </a:rPr>
              <a:t>3</a:t>
            </a:r>
            <a:r>
              <a:rPr lang="ja-JP" altLang="en-US" sz="1200" dirty="0"/>
              <a:t>年）</a:t>
            </a:r>
            <a:r>
              <a:rPr lang="en-US" altLang="ja-JP" sz="1200" dirty="0">
                <a:latin typeface="+mn-ea"/>
              </a:rPr>
              <a:t>1</a:t>
            </a:r>
            <a:r>
              <a:rPr lang="ja-JP" altLang="en-US" sz="1200" dirty="0"/>
              <a:t>月）</a:t>
            </a:r>
            <a:r>
              <a:rPr lang="ja-JP" altLang="en-US" sz="1463" dirty="0"/>
              <a:t>するとともに、府民一人ひとりの具体的行動を促すため</a:t>
            </a:r>
            <a:r>
              <a:rPr lang="en-US" altLang="ja-JP" sz="1463" dirty="0"/>
              <a:t>『</a:t>
            </a:r>
            <a:r>
              <a:rPr lang="ja-JP" altLang="en-US" sz="1463" dirty="0"/>
              <a:t>私の</a:t>
            </a:r>
            <a:r>
              <a:rPr lang="en-US" altLang="ja-JP" sz="1463" dirty="0"/>
              <a:t>SDGs</a:t>
            </a:r>
            <a:r>
              <a:rPr lang="ja-JP" altLang="en-US" sz="1463" dirty="0"/>
              <a:t>宣言プロジェクト</a:t>
            </a:r>
            <a:r>
              <a:rPr lang="en-US" altLang="ja-JP" sz="1463" dirty="0"/>
              <a:t>』</a:t>
            </a:r>
            <a:r>
              <a:rPr lang="ja-JP" altLang="en-US" sz="1463" dirty="0"/>
              <a:t>を開始</a:t>
            </a:r>
            <a:r>
              <a:rPr lang="ja-JP" altLang="en-US" sz="1200" dirty="0"/>
              <a:t>（ </a:t>
            </a:r>
            <a:r>
              <a:rPr lang="en-US" altLang="ja-JP" sz="1200" dirty="0">
                <a:latin typeface="+mn-ea"/>
                <a:cs typeface="Meiryo UI" panose="020B0604030504040204" pitchFamily="50" charset="-128"/>
              </a:rPr>
              <a:t>2021</a:t>
            </a:r>
            <a:r>
              <a:rPr lang="ja-JP" altLang="en-US" sz="1200" dirty="0"/>
              <a:t>年（令和</a:t>
            </a:r>
            <a:r>
              <a:rPr lang="en-US" altLang="ja-JP" sz="1200" dirty="0">
                <a:latin typeface="+mn-ea"/>
              </a:rPr>
              <a:t>3</a:t>
            </a:r>
            <a:r>
              <a:rPr lang="ja-JP" altLang="en-US" sz="1200" dirty="0"/>
              <a:t>年）</a:t>
            </a:r>
            <a:r>
              <a:rPr lang="en-US" altLang="ja-JP" sz="1200" dirty="0">
                <a:latin typeface="+mn-ea"/>
              </a:rPr>
              <a:t>2</a:t>
            </a:r>
            <a:r>
              <a:rPr lang="ja-JP" altLang="en-US" sz="1200" dirty="0"/>
              <a:t>月）</a:t>
            </a:r>
            <a:endParaRPr lang="en-US" altLang="ja-JP" sz="1200" dirty="0"/>
          </a:p>
          <a:p>
            <a:pPr marL="271463" indent="-271463">
              <a:lnSpc>
                <a:spcPct val="150000"/>
              </a:lnSpc>
              <a:spcBef>
                <a:spcPts val="600"/>
              </a:spcBef>
            </a:pPr>
            <a:r>
              <a:rPr lang="ja-JP" altLang="en-US" sz="1463" dirty="0"/>
              <a:t>〇　</a:t>
            </a:r>
            <a:r>
              <a:rPr lang="en-US" altLang="ja-JP" sz="1463" dirty="0"/>
              <a:t>SDGs</a:t>
            </a:r>
            <a:r>
              <a:rPr lang="ja-JP" altLang="en-US" sz="1463" dirty="0"/>
              <a:t>の認知度が着実に高まる中、</a:t>
            </a:r>
            <a:r>
              <a:rPr lang="en-US" altLang="ja-JP" sz="1463" dirty="0"/>
              <a:t> 『</a:t>
            </a:r>
            <a:r>
              <a:rPr lang="en-US" altLang="ja-JP" sz="1463" dirty="0">
                <a:latin typeface="+mn-ea"/>
              </a:rPr>
              <a:t>Osaka</a:t>
            </a:r>
            <a:r>
              <a:rPr lang="ja-JP" altLang="en-US" sz="1463" dirty="0"/>
              <a:t> </a:t>
            </a:r>
            <a:r>
              <a:rPr lang="en-US" altLang="ja-JP" sz="1463" dirty="0">
                <a:latin typeface="+mn-ea"/>
              </a:rPr>
              <a:t>SDGs</a:t>
            </a:r>
            <a:r>
              <a:rPr lang="ja-JP" altLang="en-US" sz="1463" dirty="0"/>
              <a:t> ビジョン</a:t>
            </a:r>
            <a:r>
              <a:rPr lang="en-US" altLang="ja-JP" sz="1463" dirty="0"/>
              <a:t>』</a:t>
            </a:r>
            <a:r>
              <a:rPr lang="ja-JP" altLang="en-US" sz="1463" dirty="0"/>
              <a:t>に掲げる大阪府の役割に沿って、</a:t>
            </a:r>
            <a:r>
              <a:rPr lang="ja-JP" altLang="en-US" sz="1463" b="1" dirty="0"/>
              <a:t>より理解を深める活動や、ステークホルダー間の連携を促す取組みを推進</a:t>
            </a:r>
            <a:r>
              <a:rPr lang="ja-JP" altLang="en-US" sz="1463" dirty="0"/>
              <a:t>する。</a:t>
            </a:r>
            <a:endParaRPr lang="en-US" altLang="ja-JP" sz="1463" dirty="0"/>
          </a:p>
        </p:txBody>
      </p:sp>
      <p:sp>
        <p:nvSpPr>
          <p:cNvPr id="5" name="正方形/長方形 4"/>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取組みの方向性</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621927" y="3723613"/>
            <a:ext cx="3977371" cy="317459"/>
          </a:xfrm>
          <a:prstGeom prst="rect">
            <a:avLst/>
          </a:prstGeom>
          <a:noFill/>
        </p:spPr>
        <p:txBody>
          <a:bodyPr wrap="none" rtlCol="0">
            <a:spAutoFit/>
          </a:bodyPr>
          <a:lstStyle/>
          <a:p>
            <a:r>
              <a:rPr lang="ja-JP" altLang="en-US" sz="1463" b="1" dirty="0"/>
              <a:t>◆</a:t>
            </a:r>
            <a:r>
              <a:rPr lang="en-US" altLang="ja-JP" sz="1463" b="1" dirty="0"/>
              <a:t>『</a:t>
            </a:r>
            <a:r>
              <a:rPr lang="en-US" altLang="ja-JP" sz="1463" b="1" dirty="0">
                <a:latin typeface="+mn-ea"/>
              </a:rPr>
              <a:t>Osaka</a:t>
            </a:r>
            <a:r>
              <a:rPr lang="ja-JP" altLang="en-US" sz="1463" b="1" dirty="0"/>
              <a:t> </a:t>
            </a:r>
            <a:r>
              <a:rPr lang="en-US" altLang="ja-JP" sz="1463" b="1" dirty="0">
                <a:latin typeface="+mn-ea"/>
              </a:rPr>
              <a:t>SDGs</a:t>
            </a:r>
            <a:r>
              <a:rPr lang="ja-JP" altLang="en-US" sz="1463" b="1" dirty="0"/>
              <a:t> ビジョン</a:t>
            </a:r>
            <a:r>
              <a:rPr kumimoji="1" lang="en-US" altLang="ja-JP" sz="1463" b="1" dirty="0"/>
              <a:t>』</a:t>
            </a:r>
            <a:r>
              <a:rPr kumimoji="1" lang="ja-JP" altLang="en-US" sz="1463" b="1" dirty="0"/>
              <a:t>掲げる大阪府の役割</a:t>
            </a:r>
          </a:p>
        </p:txBody>
      </p:sp>
      <p:sp>
        <p:nvSpPr>
          <p:cNvPr id="32" name="正方形/長方形 31"/>
          <p:cNvSpPr/>
          <p:nvPr/>
        </p:nvSpPr>
        <p:spPr>
          <a:xfrm>
            <a:off x="965106" y="4100682"/>
            <a:ext cx="7975787" cy="2661937"/>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34000" tIns="175500" bIns="0" rtlCol="0" anchor="ctr" anchorCtr="0"/>
          <a:lstStyle/>
          <a:p>
            <a:pPr marL="150912" indent="-150912">
              <a:tabLst>
                <a:tab pos="150912" algn="l"/>
              </a:tabLs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や具体的な行動につなげる</a:t>
            </a:r>
            <a:endPar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関西</a:t>
            </a:r>
            <a:r>
              <a:rPr lang="en-US" altLang="ja-JP"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し、それぞれのネットワークを活かしながら、ステーク</a:t>
            </a:r>
            <a:endPar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ホルダー間の</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tabLst>
                <a:tab pos="150912" algn="l"/>
              </a:tabLst>
            </a:pP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を図り、</a:t>
            </a:r>
            <a:r>
              <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975"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97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5"/>
          <p:cNvSpPr>
            <a:spLocks noGrp="1"/>
          </p:cNvSpPr>
          <p:nvPr>
            <p:ph type="sldNum" sz="quarter" idx="12"/>
          </p:nvPr>
        </p:nvSpPr>
        <p:spPr>
          <a:xfrm>
            <a:off x="9146241" y="239149"/>
            <a:ext cx="682898" cy="377917"/>
          </a:xfrm>
          <a:solidFill>
            <a:schemeClr val="bg1"/>
          </a:solidFill>
        </p:spPr>
        <p:txBody>
          <a:bodyPr/>
          <a:lstStyle/>
          <a:p>
            <a:pPr algn="ctr"/>
            <a:fld id="{7B20388F-A125-4D2E-BBF0-E240911E1C91}" type="slidenum">
              <a:rPr kumimoji="1" lang="ja-JP" altLang="en-US" sz="1400">
                <a:solidFill>
                  <a:prstClr val="black"/>
                </a:solidFill>
              </a:rPr>
              <a:pPr algn="ctr"/>
              <a:t>2</a:t>
            </a:fld>
            <a:endParaRPr kumimoji="1" lang="ja-JP" altLang="en-US" sz="1400">
              <a:solidFill>
                <a:prstClr val="black"/>
              </a:solidFill>
            </a:endParaRPr>
          </a:p>
        </p:txBody>
      </p:sp>
    </p:spTree>
    <p:extLst>
      <p:ext uri="{BB962C8B-B14F-4D97-AF65-F5344CB8AC3E}">
        <p14:creationId xmlns:p14="http://schemas.microsoft.com/office/powerpoint/2010/main" val="2269042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85736" y="832574"/>
            <a:ext cx="8201027" cy="338554"/>
          </a:xfrm>
          <a:prstGeom prst="rect">
            <a:avLst/>
          </a:prstGeom>
          <a:noFill/>
        </p:spPr>
        <p:txBody>
          <a:bodyPr wrap="square" rtlCol="0">
            <a:spAutoFit/>
          </a:bodyPr>
          <a:lstStyle/>
          <a:p>
            <a:r>
              <a:rPr lang="ja-JP" altLang="en-US" sz="1600" b="1" dirty="0"/>
              <a:t>１</a:t>
            </a:r>
            <a:r>
              <a:rPr lang="en-US" altLang="ja-JP" sz="1600" b="1" dirty="0"/>
              <a:t>.SDGs</a:t>
            </a:r>
            <a:r>
              <a:rPr lang="ja-JP" altLang="en-US" sz="1600" b="1" dirty="0"/>
              <a:t>の更なる浸透。具体的行動の</a:t>
            </a:r>
            <a:r>
              <a:rPr lang="ja-JP" altLang="en-US" sz="1600" b="1" dirty="0" smtClean="0"/>
              <a:t>促進</a:t>
            </a:r>
            <a:endParaRPr kumimoji="1" lang="en-US" altLang="ja-JP" sz="1200" dirty="0"/>
          </a:p>
        </p:txBody>
      </p:sp>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19394" y="1171128"/>
            <a:ext cx="8867211" cy="5339923"/>
          </a:xfrm>
          <a:prstGeom prst="rect">
            <a:avLst/>
          </a:prstGeom>
          <a:solidFill>
            <a:schemeClr val="bg1">
              <a:lumMod val="95000"/>
            </a:schemeClr>
          </a:solidFill>
        </p:spPr>
        <p:txBody>
          <a:bodyPr wrap="square">
            <a:spAutoFit/>
          </a:bodyPr>
          <a:lstStyle/>
          <a:p>
            <a:r>
              <a:rPr lang="ja-JP" altLang="en-US" sz="1400" b="1" dirty="0"/>
              <a:t>〇 府民や企業・団体に向けた機運醸成</a:t>
            </a:r>
            <a:endParaRPr lang="en-US" altLang="ja-JP" sz="1400" b="1" dirty="0"/>
          </a:p>
          <a:p>
            <a:pPr indent="271463">
              <a:spcBef>
                <a:spcPts val="600"/>
              </a:spcBef>
            </a:pPr>
            <a:r>
              <a:rPr lang="ja-JP" altLang="en-US" sz="1400" dirty="0" smtClean="0"/>
              <a:t>⇒大学や各種団体向け</a:t>
            </a:r>
            <a:r>
              <a:rPr lang="en-US" altLang="ja-JP" sz="1400" dirty="0" smtClean="0"/>
              <a:t>SDGs</a:t>
            </a:r>
            <a:r>
              <a:rPr lang="ja-JP" altLang="en-US" sz="1400" dirty="0" smtClean="0"/>
              <a:t>の講演・講義</a:t>
            </a:r>
            <a:endParaRPr lang="en-US" altLang="ja-JP" sz="1400" dirty="0" smtClean="0"/>
          </a:p>
          <a:p>
            <a:pPr indent="542925">
              <a:spcBef>
                <a:spcPts val="600"/>
              </a:spcBef>
            </a:pPr>
            <a:r>
              <a:rPr kumimoji="1" lang="ja-JP" altLang="en-US" sz="1200" dirty="0" smtClean="0"/>
              <a:t>近畿</a:t>
            </a:r>
            <a:r>
              <a:rPr kumimoji="1" lang="ja-JP" altLang="en-US" sz="1200" dirty="0"/>
              <a:t>大学（</a:t>
            </a:r>
            <a:r>
              <a:rPr kumimoji="1" lang="en-US" altLang="ja-JP" sz="1200" dirty="0"/>
              <a:t>4/7</a:t>
            </a:r>
            <a:r>
              <a:rPr kumimoji="1" lang="ja-JP" altLang="en-US" sz="1200" dirty="0"/>
              <a:t>）、立命館大学</a:t>
            </a:r>
            <a:r>
              <a:rPr kumimoji="1" lang="ja-JP" altLang="en-US" sz="1200" dirty="0">
                <a:solidFill>
                  <a:schemeClr val="dk1"/>
                </a:solidFill>
              </a:rPr>
              <a:t>（</a:t>
            </a:r>
            <a:r>
              <a:rPr kumimoji="1" lang="en-US" altLang="ja-JP" sz="1200" dirty="0">
                <a:solidFill>
                  <a:schemeClr val="dk1"/>
                </a:solidFill>
              </a:rPr>
              <a:t>4/28</a:t>
            </a:r>
            <a:r>
              <a:rPr kumimoji="1" lang="ja-JP" altLang="en-US" sz="1200" dirty="0" err="1">
                <a:solidFill>
                  <a:schemeClr val="dk1"/>
                </a:solidFill>
              </a:rPr>
              <a:t>、</a:t>
            </a:r>
            <a:r>
              <a:rPr kumimoji="1" lang="en-US" altLang="ja-JP" sz="1200" dirty="0">
                <a:solidFill>
                  <a:schemeClr val="dk1"/>
                </a:solidFill>
              </a:rPr>
              <a:t>5/12</a:t>
            </a:r>
            <a:r>
              <a:rPr kumimoji="1" lang="ja-JP" altLang="en-US" sz="1200" dirty="0">
                <a:solidFill>
                  <a:schemeClr val="dk1"/>
                </a:solidFill>
              </a:rPr>
              <a:t>）、大阪成蹊大学（</a:t>
            </a:r>
            <a:r>
              <a:rPr kumimoji="1" lang="en-US" altLang="ja-JP" sz="1200" dirty="0">
                <a:solidFill>
                  <a:schemeClr val="dk1"/>
                </a:solidFill>
              </a:rPr>
              <a:t>5/20</a:t>
            </a:r>
            <a:r>
              <a:rPr kumimoji="1" lang="ja-JP" altLang="en-US" sz="1200" dirty="0">
                <a:solidFill>
                  <a:schemeClr val="dk1"/>
                </a:solidFill>
              </a:rPr>
              <a:t>）、</a:t>
            </a:r>
            <a:endParaRPr kumimoji="1" lang="en-US" altLang="ja-JP" sz="1200" dirty="0">
              <a:solidFill>
                <a:schemeClr val="dk1"/>
              </a:solidFill>
            </a:endParaRPr>
          </a:p>
          <a:p>
            <a:pPr indent="542925">
              <a:spcBef>
                <a:spcPts val="600"/>
              </a:spcBef>
            </a:pPr>
            <a:r>
              <a:rPr kumimoji="1" lang="ja-JP" altLang="en-US" sz="1200" dirty="0">
                <a:solidFill>
                  <a:schemeClr val="dk1"/>
                </a:solidFill>
              </a:rPr>
              <a:t>金光八尾中高校・高等学校（</a:t>
            </a:r>
            <a:r>
              <a:rPr kumimoji="1" lang="en-US" altLang="ja-JP" sz="1200" dirty="0">
                <a:solidFill>
                  <a:schemeClr val="dk1"/>
                </a:solidFill>
              </a:rPr>
              <a:t>5/21</a:t>
            </a:r>
            <a:r>
              <a:rPr kumimoji="1" lang="ja-JP" altLang="en-US" sz="1200" dirty="0">
                <a:solidFill>
                  <a:schemeClr val="dk1"/>
                </a:solidFill>
              </a:rPr>
              <a:t>）、大阪公立大学（</a:t>
            </a:r>
            <a:r>
              <a:rPr kumimoji="1" lang="en-US" altLang="ja-JP" sz="1200" dirty="0">
                <a:solidFill>
                  <a:schemeClr val="dk1"/>
                </a:solidFill>
              </a:rPr>
              <a:t>6/13</a:t>
            </a:r>
            <a:r>
              <a:rPr kumimoji="1" lang="ja-JP" altLang="en-US" sz="1200" dirty="0">
                <a:solidFill>
                  <a:schemeClr val="dk1"/>
                </a:solidFill>
              </a:rPr>
              <a:t>）、</a:t>
            </a:r>
            <a:endParaRPr kumimoji="1" lang="en-US" altLang="ja-JP" sz="1200" dirty="0">
              <a:solidFill>
                <a:schemeClr val="dk1"/>
              </a:solidFill>
            </a:endParaRPr>
          </a:p>
          <a:p>
            <a:pPr indent="542925">
              <a:spcBef>
                <a:spcPts val="600"/>
              </a:spcBef>
            </a:pPr>
            <a:r>
              <a:rPr kumimoji="1" lang="ja-JP" altLang="en-US" sz="1200" dirty="0">
                <a:solidFill>
                  <a:schemeClr val="dk1"/>
                </a:solidFill>
              </a:rPr>
              <a:t>守口市：企業向けセミナー（</a:t>
            </a:r>
            <a:r>
              <a:rPr kumimoji="1" lang="en-US" altLang="ja-JP" sz="1200" dirty="0">
                <a:solidFill>
                  <a:schemeClr val="dk1"/>
                </a:solidFill>
              </a:rPr>
              <a:t>7/26</a:t>
            </a:r>
            <a:r>
              <a:rPr kumimoji="1" lang="ja-JP" altLang="en-US" sz="1200" dirty="0">
                <a:solidFill>
                  <a:schemeClr val="dk1"/>
                </a:solidFill>
              </a:rPr>
              <a:t>）、福島区女性会（</a:t>
            </a:r>
            <a:r>
              <a:rPr kumimoji="1" lang="en-US" altLang="ja-JP" sz="1200" dirty="0">
                <a:solidFill>
                  <a:schemeClr val="dk1"/>
                </a:solidFill>
              </a:rPr>
              <a:t>7/27</a:t>
            </a:r>
            <a:r>
              <a:rPr kumimoji="1" lang="ja-JP" altLang="en-US" sz="1200" dirty="0">
                <a:solidFill>
                  <a:schemeClr val="dk1"/>
                </a:solidFill>
              </a:rPr>
              <a:t>）</a:t>
            </a:r>
            <a:endParaRPr kumimoji="1" lang="en-US" altLang="ja-JP" sz="1200" dirty="0">
              <a:solidFill>
                <a:schemeClr val="dk1"/>
              </a:solidFill>
            </a:endParaRPr>
          </a:p>
          <a:p>
            <a:pPr indent="542925">
              <a:spcBef>
                <a:spcPts val="600"/>
              </a:spcBef>
            </a:pPr>
            <a:r>
              <a:rPr kumimoji="1" lang="ja-JP" altLang="en-US" sz="1200" dirty="0"/>
              <a:t>都市整備部：新規採用職員研修（</a:t>
            </a:r>
            <a:r>
              <a:rPr kumimoji="1" lang="en-US" altLang="ja-JP" sz="1200" dirty="0"/>
              <a:t>4/6</a:t>
            </a:r>
            <a:r>
              <a:rPr kumimoji="1" lang="ja-JP" altLang="en-US" sz="1200" dirty="0" smtClean="0"/>
              <a:t>）</a:t>
            </a:r>
            <a:endParaRPr kumimoji="1" lang="en-US" altLang="ja-JP" sz="1200" dirty="0"/>
          </a:p>
          <a:p>
            <a:pPr indent="542925">
              <a:spcBef>
                <a:spcPts val="600"/>
              </a:spcBef>
            </a:pPr>
            <a:r>
              <a:rPr kumimoji="1" lang="ja-JP" altLang="en-US" sz="1200" dirty="0" smtClean="0"/>
              <a:t>長居公園指定管理者（</a:t>
            </a:r>
            <a:r>
              <a:rPr kumimoji="1" lang="en-US" altLang="ja-JP" sz="1200" dirty="0" smtClean="0"/>
              <a:t>10/5</a:t>
            </a:r>
            <a:r>
              <a:rPr kumimoji="1" lang="ja-JP" altLang="en-US" sz="1200" dirty="0" smtClean="0"/>
              <a:t>）、リコージャパン㈱（</a:t>
            </a:r>
            <a:r>
              <a:rPr kumimoji="1" lang="en-US" altLang="ja-JP" sz="1200" dirty="0" smtClean="0"/>
              <a:t>10/19</a:t>
            </a:r>
            <a:r>
              <a:rPr kumimoji="1" lang="ja-JP" altLang="en-US" sz="1200" dirty="0" smtClean="0"/>
              <a:t>）、大和大学（</a:t>
            </a:r>
            <a:r>
              <a:rPr kumimoji="1" lang="en-US" altLang="ja-JP" sz="1200" dirty="0" smtClean="0"/>
              <a:t>10/24</a:t>
            </a:r>
            <a:r>
              <a:rPr kumimoji="1" lang="ja-JP" altLang="en-US" sz="1200" dirty="0" smtClean="0"/>
              <a:t>）</a:t>
            </a:r>
            <a:endParaRPr kumimoji="1" lang="en-US" altLang="ja-JP" sz="1200" dirty="0" smtClean="0"/>
          </a:p>
          <a:p>
            <a:pPr indent="542925">
              <a:spcBef>
                <a:spcPts val="600"/>
              </a:spcBef>
            </a:pPr>
            <a:r>
              <a:rPr kumimoji="1" lang="ja-JP" altLang="en-US" sz="1200" dirty="0" smtClean="0"/>
              <a:t>（公社）大阪建築士会（</a:t>
            </a:r>
            <a:r>
              <a:rPr kumimoji="1" lang="en-US" altLang="ja-JP" sz="1200" dirty="0" smtClean="0"/>
              <a:t>11/25</a:t>
            </a:r>
            <a:r>
              <a:rPr kumimoji="1" lang="ja-JP" altLang="en-US" sz="1200" dirty="0" smtClean="0"/>
              <a:t>）、大阪商業大学（</a:t>
            </a:r>
            <a:r>
              <a:rPr kumimoji="1" lang="en-US" altLang="ja-JP" sz="1200" dirty="0" smtClean="0"/>
              <a:t>12/8</a:t>
            </a:r>
            <a:r>
              <a:rPr kumimoji="1" lang="ja-JP" altLang="en-US" sz="1200" dirty="0" smtClean="0"/>
              <a:t>）、大阪高齢者大学（</a:t>
            </a:r>
            <a:r>
              <a:rPr kumimoji="1" lang="en-US" altLang="ja-JP" sz="1200" dirty="0" smtClean="0"/>
              <a:t>12/16</a:t>
            </a:r>
            <a:r>
              <a:rPr kumimoji="1" lang="ja-JP" altLang="en-US" sz="1200" dirty="0" smtClean="0"/>
              <a:t>）</a:t>
            </a:r>
            <a:endParaRPr kumimoji="1" lang="en-US" altLang="ja-JP" sz="1200" dirty="0" smtClean="0"/>
          </a:p>
          <a:p>
            <a:pPr indent="542925">
              <a:spcBef>
                <a:spcPts val="600"/>
              </a:spcBef>
            </a:pPr>
            <a:r>
              <a:rPr kumimoji="1" lang="ja-JP" altLang="en-US" sz="1200" dirty="0" smtClean="0"/>
              <a:t>グリーン購入ネットワーク（</a:t>
            </a:r>
            <a:r>
              <a:rPr kumimoji="1" lang="en-US" altLang="ja-JP" sz="1200" dirty="0" smtClean="0"/>
              <a:t>12/20</a:t>
            </a:r>
            <a:r>
              <a:rPr kumimoji="1" lang="ja-JP" altLang="en-US" sz="1200" dirty="0" smtClean="0"/>
              <a:t>）、藤井寺市幹部職員研修（</a:t>
            </a:r>
            <a:r>
              <a:rPr kumimoji="1" lang="en-US" altLang="ja-JP" sz="1200" dirty="0" smtClean="0"/>
              <a:t>1/20</a:t>
            </a:r>
            <a:r>
              <a:rPr kumimoji="1" lang="ja-JP" altLang="en-US" sz="1200" dirty="0" smtClean="0"/>
              <a:t>）</a:t>
            </a:r>
            <a:endParaRPr kumimoji="1" lang="en-US" altLang="ja-JP" sz="1200" dirty="0"/>
          </a:p>
          <a:p>
            <a:pPr indent="271463"/>
            <a:endParaRPr lang="en-US" altLang="ja-JP" sz="1400" dirty="0"/>
          </a:p>
          <a:p>
            <a:pPr indent="271463"/>
            <a:r>
              <a:rPr lang="ja-JP" altLang="en-US" sz="1400" dirty="0" smtClean="0"/>
              <a:t>⇒他のステークホルダーと連携した</a:t>
            </a:r>
            <a:r>
              <a:rPr lang="en-US" altLang="ja-JP" sz="1400" dirty="0" smtClean="0"/>
              <a:t>SDGs</a:t>
            </a:r>
            <a:r>
              <a:rPr lang="ja-JP" altLang="en-US" sz="1400" dirty="0" smtClean="0"/>
              <a:t>イベント</a:t>
            </a:r>
            <a:endParaRPr lang="en-US" altLang="ja-JP" sz="1400" dirty="0" smtClean="0"/>
          </a:p>
          <a:p>
            <a:pPr indent="542925">
              <a:spcBef>
                <a:spcPts val="600"/>
              </a:spcBef>
            </a:pPr>
            <a:r>
              <a:rPr lang="ja-JP" altLang="en-US" sz="1200" dirty="0" smtClean="0"/>
              <a:t>吉本</a:t>
            </a:r>
            <a:r>
              <a:rPr lang="ja-JP" altLang="en-US" sz="1200" dirty="0"/>
              <a:t>興業（</a:t>
            </a:r>
            <a:r>
              <a:rPr lang="en-US" altLang="ja-JP" sz="1200" dirty="0" err="1"/>
              <a:t>Warai</a:t>
            </a:r>
            <a:r>
              <a:rPr lang="ja-JP" altLang="en-US" sz="1200" dirty="0"/>
              <a:t> </a:t>
            </a:r>
            <a:r>
              <a:rPr lang="en-US" altLang="ja-JP" sz="1200" dirty="0" err="1"/>
              <a:t>Mirai</a:t>
            </a:r>
            <a:r>
              <a:rPr lang="ja-JP" altLang="en-US" sz="1200" dirty="0"/>
              <a:t> </a:t>
            </a:r>
            <a:r>
              <a:rPr lang="en-US" altLang="ja-JP" sz="1200" dirty="0"/>
              <a:t>Fes</a:t>
            </a:r>
            <a:r>
              <a:rPr lang="ja-JP" altLang="en-US" sz="1200" dirty="0"/>
              <a:t> </a:t>
            </a:r>
            <a:r>
              <a:rPr lang="en-US" altLang="ja-JP" sz="1200" dirty="0"/>
              <a:t>2022</a:t>
            </a:r>
            <a:r>
              <a:rPr lang="ja-JP" altLang="en-US" sz="1200" dirty="0"/>
              <a:t>　</a:t>
            </a:r>
            <a:r>
              <a:rPr lang="en-US" altLang="ja-JP" sz="1200" dirty="0" smtClean="0"/>
              <a:t>4/29</a:t>
            </a:r>
            <a:r>
              <a:rPr lang="ja-JP" altLang="en-US" sz="1200" dirty="0" smtClean="0"/>
              <a:t>）</a:t>
            </a:r>
            <a:r>
              <a:rPr lang="en-US" altLang="ja-JP" sz="1200" dirty="0" smtClean="0"/>
              <a:t> </a:t>
            </a:r>
          </a:p>
          <a:p>
            <a:pPr indent="542925">
              <a:spcBef>
                <a:spcPts val="600"/>
              </a:spcBef>
            </a:pPr>
            <a:r>
              <a:rPr lang="ja-JP" altLang="en-US" sz="1200" dirty="0" smtClean="0"/>
              <a:t>ガンバ大阪（</a:t>
            </a:r>
            <a:r>
              <a:rPr lang="en-US" altLang="ja-JP" sz="1200" dirty="0" smtClean="0"/>
              <a:t>THINK</a:t>
            </a:r>
            <a:r>
              <a:rPr lang="ja-JP" altLang="en-US" sz="1200" dirty="0" smtClean="0"/>
              <a:t> </a:t>
            </a:r>
            <a:r>
              <a:rPr lang="en-US" altLang="ja-JP" sz="1200" dirty="0" smtClean="0"/>
              <a:t>ECO</a:t>
            </a:r>
            <a:r>
              <a:rPr lang="ja-JP" altLang="en-US" sz="1200" dirty="0" smtClean="0"/>
              <a:t> </a:t>
            </a:r>
            <a:r>
              <a:rPr lang="en-US" altLang="ja-JP" sz="1200" dirty="0" smtClean="0"/>
              <a:t>SDGs</a:t>
            </a:r>
            <a:r>
              <a:rPr lang="ja-JP" altLang="en-US" sz="1200" dirty="0" smtClean="0"/>
              <a:t> </a:t>
            </a:r>
            <a:r>
              <a:rPr lang="en-US" altLang="ja-JP" sz="1200" dirty="0" smtClean="0"/>
              <a:t>smile</a:t>
            </a:r>
            <a:r>
              <a:rPr lang="ja-JP" altLang="en-US" sz="1200" dirty="0" smtClean="0"/>
              <a:t> マッチ　</a:t>
            </a:r>
            <a:r>
              <a:rPr lang="en-US" altLang="ja-JP" sz="1200" dirty="0" smtClean="0"/>
              <a:t>9/10</a:t>
            </a:r>
            <a:r>
              <a:rPr lang="ja-JP" altLang="en-US" sz="1200" dirty="0" smtClean="0"/>
              <a:t>）</a:t>
            </a:r>
            <a:endParaRPr lang="en-US" altLang="ja-JP" sz="1200" dirty="0" smtClean="0"/>
          </a:p>
          <a:p>
            <a:pPr indent="542925">
              <a:spcBef>
                <a:spcPts val="600"/>
              </a:spcBef>
            </a:pPr>
            <a:r>
              <a:rPr lang="ja-JP" altLang="en-US" sz="1200" dirty="0" smtClean="0"/>
              <a:t>商工労働部（合同企業説明会　</a:t>
            </a:r>
            <a:r>
              <a:rPr lang="en-US" altLang="ja-JP" sz="1200" dirty="0" smtClean="0"/>
              <a:t>9/15</a:t>
            </a:r>
            <a:r>
              <a:rPr lang="ja-JP" altLang="en-US" sz="1200" dirty="0" smtClean="0"/>
              <a:t>）</a:t>
            </a:r>
            <a:endParaRPr lang="en-US" altLang="ja-JP" sz="1200" dirty="0" smtClean="0"/>
          </a:p>
          <a:p>
            <a:pPr indent="542925">
              <a:spcBef>
                <a:spcPts val="600"/>
              </a:spcBef>
            </a:pPr>
            <a:r>
              <a:rPr lang="ja-JP" altLang="en-US" sz="1200" dirty="0" smtClean="0"/>
              <a:t>大阪商工会議所（カーボンニュートラルチャレンジフェア　</a:t>
            </a:r>
            <a:r>
              <a:rPr lang="en-US" altLang="ja-JP" sz="1200" dirty="0" smtClean="0"/>
              <a:t>10/12</a:t>
            </a:r>
            <a:r>
              <a:rPr lang="ja-JP" altLang="en-US" sz="1200" dirty="0" smtClean="0"/>
              <a:t>）</a:t>
            </a:r>
            <a:endParaRPr lang="en-US" altLang="ja-JP" sz="1200" dirty="0" smtClean="0"/>
          </a:p>
          <a:p>
            <a:pPr indent="542925">
              <a:spcBef>
                <a:spcPts val="600"/>
              </a:spcBef>
            </a:pPr>
            <a:r>
              <a:rPr lang="ja-JP" altLang="en-US" sz="1200" dirty="0" smtClean="0"/>
              <a:t>イオンモールりんくう泉南（</a:t>
            </a:r>
            <a:r>
              <a:rPr lang="en-US" altLang="ja-JP" sz="1200" dirty="0" smtClean="0"/>
              <a:t>SDGs</a:t>
            </a:r>
            <a:r>
              <a:rPr lang="ja-JP" altLang="en-US" sz="1200" dirty="0" smtClean="0"/>
              <a:t> </a:t>
            </a:r>
            <a:r>
              <a:rPr lang="en-US" altLang="ja-JP" sz="1200" dirty="0" smtClean="0"/>
              <a:t>DAY</a:t>
            </a:r>
            <a:r>
              <a:rPr lang="ja-JP" altLang="en-US" sz="1200" dirty="0" smtClean="0"/>
              <a:t> クイズに答えながら楽しく</a:t>
            </a:r>
            <a:r>
              <a:rPr lang="en-US" altLang="ja-JP" sz="1200" dirty="0" smtClean="0"/>
              <a:t>SDGs</a:t>
            </a:r>
            <a:r>
              <a:rPr lang="ja-JP" altLang="en-US" sz="1200" dirty="0" smtClean="0"/>
              <a:t>を学ぼう！ </a:t>
            </a:r>
            <a:r>
              <a:rPr lang="en-US" altLang="ja-JP" sz="1200" dirty="0" smtClean="0"/>
              <a:t>11/3</a:t>
            </a:r>
            <a:r>
              <a:rPr lang="ja-JP" altLang="en-US" sz="1200" dirty="0" smtClean="0"/>
              <a:t>）</a:t>
            </a:r>
            <a:endParaRPr lang="en-US" altLang="ja-JP" sz="1200" dirty="0" smtClean="0"/>
          </a:p>
          <a:p>
            <a:pPr indent="542925">
              <a:spcBef>
                <a:spcPts val="600"/>
              </a:spcBef>
            </a:pPr>
            <a:r>
              <a:rPr lang="ja-JP" altLang="en-US" sz="1200" dirty="0" smtClean="0"/>
              <a:t>ららぽーと</a:t>
            </a:r>
            <a:r>
              <a:rPr lang="en-US" altLang="ja-JP" sz="1200" dirty="0" smtClean="0"/>
              <a:t>EXPOCITY</a:t>
            </a:r>
            <a:r>
              <a:rPr lang="ja-JP" altLang="en-US" sz="1200" dirty="0" smtClean="0"/>
              <a:t>（</a:t>
            </a:r>
            <a:r>
              <a:rPr lang="en-US" altLang="ja-JP" sz="1200" dirty="0" smtClean="0"/>
              <a:t>EXPO</a:t>
            </a:r>
            <a:r>
              <a:rPr lang="ja-JP" altLang="en-US" sz="1200" dirty="0" smtClean="0"/>
              <a:t>文化祭</a:t>
            </a:r>
            <a:r>
              <a:rPr lang="en-US" altLang="ja-JP" sz="1200" dirty="0" smtClean="0"/>
              <a:t>2022</a:t>
            </a:r>
            <a:r>
              <a:rPr lang="ja-JP" altLang="en-US" sz="1200" dirty="0" smtClean="0"/>
              <a:t>　</a:t>
            </a:r>
            <a:r>
              <a:rPr lang="en-US" altLang="ja-JP" sz="1200" dirty="0" smtClean="0"/>
              <a:t>11/23</a:t>
            </a:r>
            <a:r>
              <a:rPr lang="ja-JP" altLang="en-US" sz="1200" dirty="0" smtClean="0"/>
              <a:t>）</a:t>
            </a:r>
            <a:endParaRPr lang="en-US" altLang="ja-JP" sz="1200" dirty="0" smtClean="0"/>
          </a:p>
          <a:p>
            <a:pPr indent="542925">
              <a:spcBef>
                <a:spcPts val="600"/>
              </a:spcBef>
            </a:pPr>
            <a:r>
              <a:rPr lang="ja-JP" altLang="en-US" sz="1200" dirty="0"/>
              <a:t>政策</a:t>
            </a:r>
            <a:r>
              <a:rPr lang="ja-JP" altLang="en-US" sz="1200" dirty="0" smtClean="0"/>
              <a:t>企画部（移住・定住イベント　</a:t>
            </a:r>
            <a:r>
              <a:rPr lang="en-US" altLang="ja-JP" sz="1200" dirty="0" smtClean="0"/>
              <a:t>1/29</a:t>
            </a:r>
            <a:r>
              <a:rPr lang="ja-JP" altLang="en-US" sz="1200" dirty="0" smtClean="0"/>
              <a:t>）</a:t>
            </a:r>
            <a:endParaRPr lang="en-US" altLang="ja-JP" sz="1200" dirty="0" smtClean="0"/>
          </a:p>
          <a:p>
            <a:endParaRPr lang="en-US" altLang="ja-JP" sz="1100" dirty="0"/>
          </a:p>
          <a:p>
            <a:pPr indent="271463"/>
            <a:r>
              <a:rPr lang="ja-JP" altLang="en-US" sz="1400" dirty="0"/>
              <a:t>⇒その他の啓発活動</a:t>
            </a:r>
            <a:endParaRPr lang="en-US" altLang="ja-JP" sz="1400" dirty="0"/>
          </a:p>
          <a:p>
            <a:pPr indent="542925">
              <a:spcBef>
                <a:spcPts val="600"/>
              </a:spcBef>
            </a:pPr>
            <a:r>
              <a:rPr lang="ja-JP" altLang="en-US" sz="1200" dirty="0"/>
              <a:t>商業施設（枚方ビオルネ）と連携</a:t>
            </a:r>
            <a:r>
              <a:rPr lang="ja-JP" altLang="en-US" sz="1200" dirty="0" smtClean="0"/>
              <a:t>し施設内</a:t>
            </a:r>
            <a:r>
              <a:rPr lang="ja-JP" altLang="en-US" sz="1200" dirty="0"/>
              <a:t>のサイネージで</a:t>
            </a:r>
            <a:r>
              <a:rPr lang="en-US" altLang="ja-JP" sz="1200" dirty="0"/>
              <a:t>SDGs</a:t>
            </a:r>
            <a:r>
              <a:rPr lang="ja-JP" altLang="en-US" sz="1200" dirty="0"/>
              <a:t>動画を</a:t>
            </a:r>
            <a:r>
              <a:rPr lang="ja-JP" altLang="en-US" sz="1200" dirty="0" smtClean="0"/>
              <a:t>放映（</a:t>
            </a:r>
            <a:r>
              <a:rPr lang="en-US" altLang="ja-JP" sz="1200" dirty="0"/>
              <a:t>R4.4.8~R4.5.8</a:t>
            </a:r>
            <a:r>
              <a:rPr lang="ja-JP" altLang="en-US" sz="1200" dirty="0" smtClean="0"/>
              <a:t>）</a:t>
            </a:r>
            <a:endParaRPr lang="en-US" altLang="ja-JP" sz="1200" dirty="0"/>
          </a:p>
        </p:txBody>
      </p:sp>
      <p:sp>
        <p:nvSpPr>
          <p:cNvPr id="10" name="正方形/長方形 9"/>
          <p:cNvSpPr/>
          <p:nvPr/>
        </p:nvSpPr>
        <p:spPr>
          <a:xfrm>
            <a:off x="8301037" y="3088276"/>
            <a:ext cx="1085568" cy="215444"/>
          </a:xfrm>
          <a:prstGeom prst="rect">
            <a:avLst/>
          </a:prstGeom>
          <a:solidFill>
            <a:schemeClr val="bg1">
              <a:lumMod val="95000"/>
            </a:schemeClr>
          </a:solidFill>
        </p:spPr>
        <p:txBody>
          <a:bodyPr wrap="square">
            <a:spAutoFit/>
          </a:bodyPr>
          <a:lstStyle/>
          <a:p>
            <a:pPr indent="76101">
              <a:spcBef>
                <a:spcPts val="488"/>
              </a:spcBef>
            </a:pPr>
            <a:r>
              <a:rPr lang="en-US" altLang="ja-JP" sz="800" dirty="0"/>
              <a:t>SDGs</a:t>
            </a:r>
            <a:r>
              <a:rPr lang="ja-JP" altLang="en-US" sz="800" dirty="0"/>
              <a:t>講演の様子</a:t>
            </a:r>
            <a:endParaRPr lang="en-US" altLang="ja-JP" sz="800" dirty="0"/>
          </a:p>
        </p:txBody>
      </p:sp>
      <p:sp>
        <p:nvSpPr>
          <p:cNvPr id="14" name="正方形/長方形 13"/>
          <p:cNvSpPr/>
          <p:nvPr/>
        </p:nvSpPr>
        <p:spPr>
          <a:xfrm>
            <a:off x="7658100" y="5778280"/>
            <a:ext cx="1854523" cy="215444"/>
          </a:xfrm>
          <a:prstGeom prst="rect">
            <a:avLst/>
          </a:prstGeom>
          <a:solidFill>
            <a:schemeClr val="bg1">
              <a:lumMod val="95000"/>
            </a:schemeClr>
          </a:solidFill>
        </p:spPr>
        <p:txBody>
          <a:bodyPr wrap="square">
            <a:spAutoFit/>
          </a:bodyPr>
          <a:lstStyle/>
          <a:p>
            <a:pPr indent="76101">
              <a:spcBef>
                <a:spcPts val="488"/>
              </a:spcBef>
            </a:pPr>
            <a:r>
              <a:rPr lang="ja-JP" altLang="en-US" sz="800" dirty="0" smtClean="0"/>
              <a:t>イオンモールりんくうと連携した</a:t>
            </a:r>
            <a:r>
              <a:rPr lang="en-US" altLang="ja-JP" sz="800" dirty="0" smtClean="0"/>
              <a:t>PR</a:t>
            </a:r>
            <a:r>
              <a:rPr lang="ja-JP" altLang="en-US" sz="800" dirty="0" smtClean="0"/>
              <a:t>活動</a:t>
            </a:r>
            <a:endParaRPr lang="en-US" altLang="ja-JP" sz="800" dirty="0"/>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48700" y="4748419"/>
            <a:ext cx="2114550" cy="1590675"/>
          </a:xfrm>
          <a:prstGeom prst="rect">
            <a:avLst/>
          </a:prstGeom>
        </p:spPr>
      </p:pic>
      <p:sp>
        <p:nvSpPr>
          <p:cNvPr id="13" name="正方形/長方形 12"/>
          <p:cNvSpPr/>
          <p:nvPr/>
        </p:nvSpPr>
        <p:spPr>
          <a:xfrm>
            <a:off x="12242251" y="6347046"/>
            <a:ext cx="1618826" cy="215444"/>
          </a:xfrm>
          <a:prstGeom prst="rect">
            <a:avLst/>
          </a:prstGeom>
          <a:solidFill>
            <a:schemeClr val="bg1">
              <a:lumMod val="95000"/>
            </a:schemeClr>
          </a:solidFill>
        </p:spPr>
        <p:txBody>
          <a:bodyPr wrap="square">
            <a:spAutoFit/>
          </a:bodyPr>
          <a:lstStyle/>
          <a:p>
            <a:pPr indent="76101">
              <a:spcBef>
                <a:spcPts val="488"/>
              </a:spcBef>
            </a:pPr>
            <a:r>
              <a:rPr lang="ja-JP" altLang="en-US" sz="800" dirty="0"/>
              <a:t>枚方ビオルネと連携した</a:t>
            </a:r>
            <a:r>
              <a:rPr lang="en-US" altLang="ja-JP" sz="800" dirty="0" smtClean="0"/>
              <a:t>PR</a:t>
            </a:r>
            <a:r>
              <a:rPr lang="ja-JP" altLang="en-US" sz="800" dirty="0" smtClean="0"/>
              <a:t>活動</a:t>
            </a:r>
            <a:endParaRPr lang="en-US" altLang="ja-JP" sz="800" dirty="0"/>
          </a:p>
        </p:txBody>
      </p:sp>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25822" y="3840685"/>
            <a:ext cx="2528879" cy="1895805"/>
          </a:xfrm>
          <a:prstGeom prst="rect">
            <a:avLst/>
          </a:prstGeom>
        </p:spPr>
      </p:pic>
      <p:graphicFrame>
        <p:nvGraphicFramePr>
          <p:cNvPr id="9" name="グラフ 8"/>
          <p:cNvGraphicFramePr/>
          <p:nvPr>
            <p:extLst>
              <p:ext uri="{D42A27DB-BD31-4B8C-83A1-F6EECF244321}">
                <p14:modId xmlns:p14="http://schemas.microsoft.com/office/powerpoint/2010/main" val="2458509346"/>
              </p:ext>
            </p:extLst>
          </p:nvPr>
        </p:nvGraphicFramePr>
        <p:xfrm>
          <a:off x="10031636" y="1779900"/>
          <a:ext cx="4168002" cy="3047639"/>
        </p:xfrm>
        <a:graphic>
          <a:graphicData uri="http://schemas.openxmlformats.org/drawingml/2006/chart">
            <c:chart xmlns:c="http://schemas.openxmlformats.org/drawingml/2006/chart" xmlns:r="http://schemas.openxmlformats.org/officeDocument/2006/relationships" r:id="rId4"/>
          </a:graphicData>
        </a:graphic>
      </p:graphicFrame>
      <p:pic>
        <p:nvPicPr>
          <p:cNvPr id="2" name="図 1"/>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04813" y="1324506"/>
            <a:ext cx="2608560" cy="1739040"/>
          </a:xfrm>
          <a:prstGeom prst="rect">
            <a:avLst/>
          </a:prstGeom>
        </p:spPr>
      </p:pic>
      <p:sp>
        <p:nvSpPr>
          <p:cNvPr id="15" name="スライド番号プレースホルダー 5"/>
          <p:cNvSpPr>
            <a:spLocks noGrp="1"/>
          </p:cNvSpPr>
          <p:nvPr>
            <p:ph type="sldNum" sz="quarter" idx="12"/>
          </p:nvPr>
        </p:nvSpPr>
        <p:spPr>
          <a:xfrm>
            <a:off x="9146241" y="239149"/>
            <a:ext cx="682898" cy="377917"/>
          </a:xfrm>
          <a:solidFill>
            <a:schemeClr val="bg1"/>
          </a:solidFill>
        </p:spPr>
        <p:txBody>
          <a:bodyPr/>
          <a:lstStyle/>
          <a:p>
            <a:pPr algn="ctr"/>
            <a:fld id="{7B20388F-A125-4D2E-BBF0-E240911E1C91}" type="slidenum">
              <a:rPr kumimoji="1" lang="ja-JP" altLang="en-US" sz="1400">
                <a:solidFill>
                  <a:prstClr val="black"/>
                </a:solidFill>
              </a:rPr>
              <a:pPr algn="ctr"/>
              <a:t>3</a:t>
            </a:fld>
            <a:endParaRPr kumimoji="1" lang="ja-JP" altLang="en-US" sz="1400">
              <a:solidFill>
                <a:prstClr val="black"/>
              </a:solidFill>
            </a:endParaRPr>
          </a:p>
        </p:txBody>
      </p:sp>
    </p:spTree>
    <p:extLst>
      <p:ext uri="{BB962C8B-B14F-4D97-AF65-F5344CB8AC3E}">
        <p14:creationId xmlns:p14="http://schemas.microsoft.com/office/powerpoint/2010/main" val="1823647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85736" y="832574"/>
            <a:ext cx="8201027" cy="338554"/>
          </a:xfrm>
          <a:prstGeom prst="rect">
            <a:avLst/>
          </a:prstGeom>
          <a:noFill/>
        </p:spPr>
        <p:txBody>
          <a:bodyPr wrap="square" rtlCol="0">
            <a:spAutoFit/>
          </a:bodyPr>
          <a:lstStyle/>
          <a:p>
            <a:r>
              <a:rPr lang="ja-JP" altLang="en-US" sz="1600" b="1" dirty="0"/>
              <a:t>１</a:t>
            </a:r>
            <a:r>
              <a:rPr lang="en-US" altLang="ja-JP" sz="1600" b="1" dirty="0"/>
              <a:t>.SDGs</a:t>
            </a:r>
            <a:r>
              <a:rPr lang="ja-JP" altLang="en-US" sz="1600" b="1" dirty="0"/>
              <a:t>の更なる浸透。具体的行動の</a:t>
            </a:r>
            <a:r>
              <a:rPr lang="ja-JP" altLang="en-US" sz="1600" b="1" dirty="0" smtClean="0"/>
              <a:t>促進</a:t>
            </a:r>
            <a:endParaRPr kumimoji="1" lang="en-US" altLang="ja-JP" sz="1200" dirty="0"/>
          </a:p>
        </p:txBody>
      </p:sp>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519394" y="1171128"/>
            <a:ext cx="8867211" cy="5493812"/>
          </a:xfrm>
          <a:prstGeom prst="rect">
            <a:avLst/>
          </a:prstGeom>
          <a:solidFill>
            <a:schemeClr val="bg1">
              <a:lumMod val="95000"/>
            </a:schemeClr>
          </a:solidFill>
        </p:spPr>
        <p:txBody>
          <a:bodyPr wrap="square">
            <a:spAutoFit/>
          </a:bodyPr>
          <a:lstStyle/>
          <a:p>
            <a:r>
              <a:rPr lang="ja-JP" altLang="en-US" sz="1400" b="1" dirty="0" smtClean="0"/>
              <a:t>〇 </a:t>
            </a:r>
            <a:r>
              <a:rPr lang="ja-JP" altLang="en-US" sz="1400" b="1" dirty="0"/>
              <a:t>具体的行動の促進</a:t>
            </a:r>
            <a:endParaRPr lang="en-US" altLang="ja-JP" sz="1400" b="1" dirty="0"/>
          </a:p>
          <a:p>
            <a:pPr indent="271463">
              <a:spcBef>
                <a:spcPts val="600"/>
              </a:spcBef>
            </a:pPr>
            <a:r>
              <a:rPr lang="ja-JP" altLang="en-US" sz="1400" dirty="0"/>
              <a:t>⇒私の</a:t>
            </a:r>
            <a:r>
              <a:rPr lang="en-US" altLang="ja-JP" sz="1400" dirty="0"/>
              <a:t>SDGs</a:t>
            </a:r>
            <a:r>
              <a:rPr lang="ja-JP" altLang="en-US" sz="1400" dirty="0"/>
              <a:t>宣言プロジェクトの推進</a:t>
            </a:r>
            <a:endParaRPr lang="en-US" altLang="ja-JP" sz="1400" dirty="0"/>
          </a:p>
          <a:p>
            <a:pPr indent="542925">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プロジェクトへの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参加者総数：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3,368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542925">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（企業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・団体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314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件、個人：</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3054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542925">
              <a:spcBef>
                <a:spcPts val="12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今年度の宣言数（</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月末）：</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1,555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542925">
              <a:spcBef>
                <a:spcPts val="600"/>
              </a:spcBef>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（企業・団体：</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165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件、個人：</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1390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542925">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上期（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961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indent="542925">
              <a:spcBef>
                <a:spcPts val="60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下期（</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594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indent="542925">
              <a:spcBef>
                <a:spcPts val="1200"/>
              </a:spcBef>
            </a:pPr>
            <a:r>
              <a:rPr kumimoji="1" lang="ja-JP" altLang="en-US" sz="1400" dirty="0">
                <a:latin typeface="Meiryo UI" panose="020B0604030504040204" pitchFamily="50" charset="-128"/>
                <a:ea typeface="Meiryo UI" panose="020B0604030504040204" pitchFamily="50" charset="-128"/>
              </a:rPr>
              <a:t>大阪</a:t>
            </a:r>
            <a:r>
              <a:rPr kumimoji="1" lang="en-US" altLang="ja-JP" sz="1400" dirty="0" err="1">
                <a:latin typeface="Meiryo UI" panose="020B0604030504040204" pitchFamily="50" charset="-128"/>
                <a:ea typeface="Meiryo UI" panose="020B0604030504040204" pitchFamily="50" charset="-128"/>
              </a:rPr>
              <a:t>SDGsTwitter</a:t>
            </a:r>
            <a:r>
              <a:rPr kumimoji="1" lang="ja-JP" altLang="en-US" sz="1400" dirty="0">
                <a:latin typeface="Meiryo UI" panose="020B0604030504040204" pitchFamily="50" charset="-128"/>
                <a:ea typeface="Meiryo UI" panose="020B0604030504040204" pitchFamily="50" charset="-128"/>
              </a:rPr>
              <a:t>　（フォロワー数</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354</a:t>
            </a:r>
            <a:r>
              <a:rPr kumimoji="1" lang="ja-JP" altLang="en-US" sz="1400" dirty="0" smtClean="0">
                <a:latin typeface="Meiryo UI" panose="020B0604030504040204" pitchFamily="50" charset="-128"/>
                <a:ea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endParaRPr>
          </a:p>
          <a:p>
            <a:pPr indent="542925">
              <a:spcBef>
                <a:spcPts val="1200"/>
              </a:spcBef>
            </a:pPr>
            <a:endParaRPr kumimoji="1" lang="en-US" altLang="ja-JP" sz="1200" dirty="0">
              <a:latin typeface="Meiryo UI" panose="020B0604030504040204" pitchFamily="50" charset="-128"/>
              <a:ea typeface="Meiryo UI" panose="020B0604030504040204" pitchFamily="50" charset="-128"/>
            </a:endParaRPr>
          </a:p>
          <a:p>
            <a:pPr indent="542925">
              <a:spcBef>
                <a:spcPts val="600"/>
              </a:spcBef>
            </a:pP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400" dirty="0">
                <a:latin typeface="Meiryo UI" panose="020B0604030504040204" pitchFamily="50" charset="-128"/>
                <a:ea typeface="Meiryo UI" panose="020B0604030504040204" pitchFamily="50" charset="-128"/>
              </a:rPr>
              <a:t>　≪プロジェクトの実施に向けた連携状況≫</a:t>
            </a:r>
            <a:endParaRPr kumimoji="1" lang="en-US" altLang="ja-JP" sz="1400" dirty="0">
              <a:latin typeface="Meiryo UI" panose="020B0604030504040204" pitchFamily="50" charset="-128"/>
              <a:ea typeface="Meiryo UI" panose="020B0604030504040204" pitchFamily="50" charset="-128"/>
            </a:endParaRPr>
          </a:p>
          <a:p>
            <a:pPr indent="180975"/>
            <a:r>
              <a:rPr kumimoji="1" lang="ja-JP" altLang="en-US" sz="1400" dirty="0">
                <a:latin typeface="Meiryo UI" panose="020B0604030504040204" pitchFamily="50" charset="-128"/>
                <a:ea typeface="Meiryo UI" panose="020B0604030504040204" pitchFamily="50" charset="-128"/>
              </a:rPr>
              <a:t>・企業、団体、学校等との連携</a:t>
            </a:r>
            <a:endParaRPr kumimoji="1" lang="en-US" altLang="ja-JP" sz="1400" dirty="0">
              <a:latin typeface="Meiryo UI" panose="020B0604030504040204" pitchFamily="50" charset="-128"/>
              <a:ea typeface="Meiryo UI" panose="020B0604030504040204" pitchFamily="50" charset="-128"/>
            </a:endParaRPr>
          </a:p>
          <a:p>
            <a:pPr indent="361950"/>
            <a:r>
              <a:rPr kumimoji="1" lang="ja-JP" altLang="en-US" sz="1400" dirty="0">
                <a:latin typeface="Meiryo UI" panose="020B0604030504040204" pitchFamily="50" charset="-128"/>
                <a:ea typeface="Meiryo UI" panose="020B0604030504040204" pitchFamily="50" charset="-128"/>
              </a:rPr>
              <a:t>本取組みに賛同いただいた企業・団体・学校</a:t>
            </a:r>
            <a:r>
              <a:rPr kumimoji="1" lang="ja-JP" altLang="en-US" sz="1400" dirty="0" smtClean="0">
                <a:latin typeface="Meiryo UI" panose="020B0604030504040204" pitchFamily="50" charset="-128"/>
                <a:ea typeface="Meiryo UI" panose="020B0604030504040204" pitchFamily="50" charset="-128"/>
              </a:rPr>
              <a:t>等に従業員</a:t>
            </a:r>
            <a:r>
              <a:rPr kumimoji="1" lang="ja-JP" altLang="en-US" sz="1400" dirty="0">
                <a:latin typeface="Meiryo UI" panose="020B0604030504040204" pitchFamily="50" charset="-128"/>
                <a:ea typeface="Meiryo UI" panose="020B0604030504040204" pitchFamily="50" charset="-128"/>
              </a:rPr>
              <a:t>や</a:t>
            </a:r>
            <a:r>
              <a:rPr kumimoji="1" lang="ja-JP" altLang="en-US" sz="1400" dirty="0" smtClean="0">
                <a:latin typeface="Meiryo UI" panose="020B0604030504040204" pitchFamily="50" charset="-128"/>
                <a:ea typeface="Meiryo UI" panose="020B0604030504040204" pitchFamily="50" charset="-128"/>
              </a:rPr>
              <a:t>生徒等の</a:t>
            </a:r>
            <a:r>
              <a:rPr kumimoji="1" lang="ja-JP" altLang="en-US" sz="1400" dirty="0">
                <a:latin typeface="Meiryo UI" panose="020B0604030504040204" pitchFamily="50" charset="-128"/>
                <a:ea typeface="Meiryo UI" panose="020B0604030504040204" pitchFamily="50" charset="-128"/>
              </a:rPr>
              <a:t>宣言を集約</a:t>
            </a:r>
            <a:r>
              <a:rPr kumimoji="1" lang="ja-JP" altLang="en-US" sz="1400" dirty="0" smtClean="0">
                <a:latin typeface="Meiryo UI" panose="020B0604030504040204" pitchFamily="50" charset="-128"/>
                <a:ea typeface="Meiryo UI" panose="020B0604030504040204" pitchFamily="50" charset="-128"/>
              </a:rPr>
              <a:t>していただき、</a:t>
            </a:r>
            <a:r>
              <a:rPr kumimoji="1" lang="ja-JP" altLang="en-US" sz="1400" dirty="0">
                <a:latin typeface="Meiryo UI" panose="020B0604030504040204" pitchFamily="50" charset="-128"/>
                <a:ea typeface="Meiryo UI" panose="020B0604030504040204" pitchFamily="50" charset="-128"/>
              </a:rPr>
              <a:t>大阪府の</a:t>
            </a:r>
            <a:r>
              <a:rPr kumimoji="1" lang="en-US" altLang="ja-JP" sz="1400" dirty="0">
                <a:latin typeface="Meiryo UI" panose="020B0604030504040204" pitchFamily="50" charset="-128"/>
                <a:ea typeface="Meiryo UI" panose="020B0604030504040204" pitchFamily="50" charset="-128"/>
              </a:rPr>
              <a:t>HP</a:t>
            </a:r>
            <a:r>
              <a:rPr kumimoji="1" lang="ja-JP" altLang="en-US" sz="1400" dirty="0">
                <a:latin typeface="Meiryo UI" panose="020B0604030504040204" pitchFamily="50" charset="-128"/>
                <a:ea typeface="Meiryo UI" panose="020B0604030504040204" pitchFamily="50" charset="-128"/>
              </a:rPr>
              <a:t>で紹介</a:t>
            </a:r>
            <a:endParaRPr kumimoji="1" lang="en-US" altLang="ja-JP" sz="1400" dirty="0">
              <a:latin typeface="Meiryo UI" panose="020B0604030504040204" pitchFamily="50" charset="-128"/>
              <a:ea typeface="Meiryo UI" panose="020B0604030504040204" pitchFamily="50" charset="-128"/>
            </a:endParaRPr>
          </a:p>
          <a:p>
            <a:pPr indent="542925">
              <a:spcBef>
                <a:spcPts val="600"/>
              </a:spcBef>
            </a:pPr>
            <a:endParaRPr kumimoji="1" lang="en-US" altLang="ja-JP" sz="1400" dirty="0" smtClean="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a:p>
            <a:pPr indent="542925"/>
            <a:endParaRPr kumimoji="1" lang="en-US" altLang="ja-JP" sz="1400" dirty="0" smtClean="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a:p>
            <a:pPr indent="542925"/>
            <a:endParaRPr kumimoji="1" lang="en-US" altLang="ja-JP" sz="1400" dirty="0" smtClean="0">
              <a:latin typeface="Meiryo UI" panose="020B0604030504040204" pitchFamily="50" charset="-128"/>
              <a:ea typeface="Meiryo UI" panose="020B0604030504040204" pitchFamily="50" charset="-128"/>
            </a:endParaRPr>
          </a:p>
          <a:p>
            <a:pPr indent="542925"/>
            <a:endParaRPr kumimoji="1" lang="en-US" altLang="ja-JP" sz="14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648700" y="4748419"/>
            <a:ext cx="2114550" cy="1590675"/>
          </a:xfrm>
          <a:prstGeom prst="rect">
            <a:avLst/>
          </a:prstGeom>
        </p:spPr>
      </p:pic>
      <p:sp>
        <p:nvSpPr>
          <p:cNvPr id="13" name="正方形/長方形 12"/>
          <p:cNvSpPr/>
          <p:nvPr/>
        </p:nvSpPr>
        <p:spPr>
          <a:xfrm>
            <a:off x="12242251" y="6347046"/>
            <a:ext cx="1618826" cy="215444"/>
          </a:xfrm>
          <a:prstGeom prst="rect">
            <a:avLst/>
          </a:prstGeom>
          <a:solidFill>
            <a:schemeClr val="bg1">
              <a:lumMod val="95000"/>
            </a:schemeClr>
          </a:solidFill>
        </p:spPr>
        <p:txBody>
          <a:bodyPr wrap="square">
            <a:spAutoFit/>
          </a:bodyPr>
          <a:lstStyle/>
          <a:p>
            <a:pPr indent="76101">
              <a:spcBef>
                <a:spcPts val="488"/>
              </a:spcBef>
            </a:pPr>
            <a:r>
              <a:rPr lang="ja-JP" altLang="en-US" sz="800" dirty="0"/>
              <a:t>枚方ビオルネと連携した</a:t>
            </a:r>
            <a:r>
              <a:rPr lang="en-US" altLang="ja-JP" sz="800" dirty="0" smtClean="0"/>
              <a:t>PR</a:t>
            </a:r>
            <a:r>
              <a:rPr lang="ja-JP" altLang="en-US" sz="800" dirty="0" smtClean="0"/>
              <a:t>活動</a:t>
            </a:r>
            <a:endParaRPr lang="en-US" altLang="ja-JP" sz="800" dirty="0"/>
          </a:p>
        </p:txBody>
      </p:sp>
      <p:graphicFrame>
        <p:nvGraphicFramePr>
          <p:cNvPr id="9" name="グラフ 8"/>
          <p:cNvGraphicFramePr/>
          <p:nvPr>
            <p:extLst>
              <p:ext uri="{D42A27DB-BD31-4B8C-83A1-F6EECF244321}">
                <p14:modId xmlns:p14="http://schemas.microsoft.com/office/powerpoint/2010/main" val="1954704254"/>
              </p:ext>
            </p:extLst>
          </p:nvPr>
        </p:nvGraphicFramePr>
        <p:xfrm>
          <a:off x="5117691" y="1171128"/>
          <a:ext cx="4268914" cy="3047639"/>
        </p:xfrm>
        <a:graphic>
          <a:graphicData uri="http://schemas.openxmlformats.org/drawingml/2006/chart">
            <c:chart xmlns:c="http://schemas.openxmlformats.org/drawingml/2006/chart" xmlns:r="http://schemas.openxmlformats.org/officeDocument/2006/relationships" r:id="rId3"/>
          </a:graphicData>
        </a:graphic>
      </p:graphicFrame>
      <p:sp>
        <p:nvSpPr>
          <p:cNvPr id="15" name="正方形/長方形 14"/>
          <p:cNvSpPr/>
          <p:nvPr/>
        </p:nvSpPr>
        <p:spPr>
          <a:xfrm>
            <a:off x="1046918" y="5272135"/>
            <a:ext cx="6050115" cy="1220847"/>
          </a:xfrm>
          <a:prstGeom prst="rect">
            <a:avLst/>
          </a:prstGeom>
          <a:ln>
            <a:solidFill>
              <a:schemeClr val="tx1"/>
            </a:solidFill>
            <a:prstDash val="sysDot"/>
          </a:ln>
        </p:spPr>
        <p:txBody>
          <a:bodyPr wrap="square">
            <a:spAutoFit/>
          </a:bodyPr>
          <a:lstStyle/>
          <a:p>
            <a:pPr fontAlgn="base"/>
            <a:r>
              <a:rPr lang="ja-JP" altLang="en-US" sz="1000" b="1" dirty="0" smtClean="0"/>
              <a:t>連携している企業・団体・学校等</a:t>
            </a:r>
            <a:endParaRPr lang="en-US" altLang="ja-JP" sz="1000" b="1" dirty="0" smtClean="0"/>
          </a:p>
          <a:p>
            <a:pPr indent="85725">
              <a:spcBef>
                <a:spcPts val="400"/>
              </a:spcBef>
            </a:pPr>
            <a:r>
              <a:rPr kumimoji="1" lang="ja-JP" altLang="en-US" sz="1000" dirty="0">
                <a:latin typeface="Meiryo UI" panose="020B0604030504040204" pitchFamily="50" charset="-128"/>
                <a:ea typeface="Meiryo UI" panose="020B0604030504040204" pitchFamily="50" charset="-128"/>
              </a:rPr>
              <a:t>近畿大学、大阪公立大学、大和大学</a:t>
            </a:r>
            <a:endParaRPr kumimoji="1" lang="en-US" altLang="ja-JP" sz="1000" dirty="0">
              <a:latin typeface="Meiryo UI" panose="020B0604030504040204" pitchFamily="50" charset="-128"/>
              <a:ea typeface="Meiryo UI" panose="020B0604030504040204" pitchFamily="50" charset="-128"/>
            </a:endParaRPr>
          </a:p>
          <a:p>
            <a:pPr indent="85725"/>
            <a:r>
              <a:rPr kumimoji="1" lang="ja-JP" altLang="en-US" sz="1000" dirty="0">
                <a:latin typeface="Meiryo UI" panose="020B0604030504040204" pitchFamily="50" charset="-128"/>
                <a:ea typeface="Meiryo UI" panose="020B0604030504040204" pitchFamily="50" charset="-128"/>
              </a:rPr>
              <a:t>金光八尾高等学校　金光八尾中学校、守口市立第一中学校、枚方市立招堤北中学校</a:t>
            </a:r>
            <a:endParaRPr kumimoji="1" lang="en-US" altLang="ja-JP" sz="1000" dirty="0">
              <a:latin typeface="Meiryo UI" panose="020B0604030504040204" pitchFamily="50" charset="-128"/>
              <a:ea typeface="Meiryo UI" panose="020B0604030504040204" pitchFamily="50" charset="-128"/>
            </a:endParaRPr>
          </a:p>
          <a:p>
            <a:pPr indent="85725"/>
            <a:r>
              <a:rPr kumimoji="1" lang="ja-JP" altLang="en-US" sz="1000" dirty="0">
                <a:latin typeface="Meiryo UI" panose="020B0604030504040204" pitchFamily="50" charset="-128"/>
                <a:ea typeface="Meiryo UI" panose="020B0604030504040204" pitchFamily="50" charset="-128"/>
              </a:rPr>
              <a:t>阪南市立上荘小学校、</a:t>
            </a:r>
            <a:endParaRPr kumimoji="1" lang="en-US" altLang="ja-JP" sz="1000" dirty="0">
              <a:latin typeface="Meiryo UI" panose="020B0604030504040204" pitchFamily="50" charset="-128"/>
              <a:ea typeface="Meiryo UI" panose="020B0604030504040204" pitchFamily="50" charset="-128"/>
            </a:endParaRPr>
          </a:p>
          <a:p>
            <a:pPr indent="85725"/>
            <a:r>
              <a:rPr kumimoji="1" lang="ja-JP" altLang="en-US" sz="1000" dirty="0">
                <a:latin typeface="Meiryo UI" panose="020B0604030504040204" pitchFamily="50" charset="-128"/>
                <a:ea typeface="Meiryo UI" panose="020B0604030504040204" pitchFamily="50" charset="-128"/>
              </a:rPr>
              <a:t>社会福祉法人隆生会　ゆめ玉造保育園、ゆめ中央保育園</a:t>
            </a:r>
            <a:endParaRPr kumimoji="1" lang="en-US" altLang="ja-JP" sz="1000" dirty="0">
              <a:latin typeface="Meiryo UI" panose="020B0604030504040204" pitchFamily="50" charset="-128"/>
              <a:ea typeface="Meiryo UI" panose="020B0604030504040204" pitchFamily="50" charset="-128"/>
            </a:endParaRPr>
          </a:p>
          <a:p>
            <a:pPr indent="85725"/>
            <a:r>
              <a:rPr kumimoji="1" lang="ja-JP" altLang="en-US" sz="1000" dirty="0">
                <a:latin typeface="Meiryo UI" panose="020B0604030504040204" pitchFamily="50" charset="-128"/>
                <a:ea typeface="Meiryo UI" panose="020B0604030504040204" pitchFamily="50" charset="-128"/>
              </a:rPr>
              <a:t>大同生命保険㈱大阪東支店、損保ジャパン㈱大阪南支店、長居わくわく</a:t>
            </a:r>
            <a:r>
              <a:rPr kumimoji="1" lang="ja-JP" altLang="en-US" sz="1000" dirty="0" smtClean="0">
                <a:latin typeface="Meiryo UI" panose="020B0604030504040204" pitchFamily="50" charset="-128"/>
                <a:ea typeface="Meiryo UI" panose="020B0604030504040204" pitchFamily="50" charset="-128"/>
              </a:rPr>
              <a:t>パークプロジェクト</a:t>
            </a:r>
            <a:endParaRPr kumimoji="1" lang="en-US" altLang="ja-JP" sz="1000" dirty="0" smtClean="0">
              <a:latin typeface="Meiryo UI" panose="020B0604030504040204" pitchFamily="50" charset="-128"/>
              <a:ea typeface="Meiryo UI" panose="020B0604030504040204" pitchFamily="50" charset="-128"/>
            </a:endParaRPr>
          </a:p>
          <a:p>
            <a:pPr indent="85725"/>
            <a:r>
              <a:rPr kumimoji="1" lang="ja-JP" altLang="en-US" sz="1000" dirty="0" smtClean="0">
                <a:latin typeface="Meiryo UI" panose="020B0604030504040204" pitchFamily="50" charset="-128"/>
                <a:ea typeface="Meiryo UI" panose="020B0604030504040204" pitchFamily="50" charset="-128"/>
              </a:rPr>
              <a:t>藤井寺市、</a:t>
            </a:r>
            <a:r>
              <a:rPr kumimoji="1" lang="en-US" altLang="ja-JP" sz="1000" dirty="0" smtClean="0">
                <a:latin typeface="Meiryo UI" panose="020B0604030504040204" pitchFamily="50" charset="-128"/>
                <a:ea typeface="Meiryo UI" panose="020B0604030504040204" pitchFamily="50" charset="-128"/>
              </a:rPr>
              <a:t>SDGs</a:t>
            </a:r>
            <a:r>
              <a:rPr kumimoji="1" lang="ja-JP" altLang="en-US" sz="1000" dirty="0" smtClean="0">
                <a:latin typeface="Meiryo UI" panose="020B0604030504040204" pitchFamily="50" charset="-128"/>
                <a:ea typeface="Meiryo UI" panose="020B0604030504040204" pitchFamily="50" charset="-128"/>
              </a:rPr>
              <a:t>研究会</a:t>
            </a:r>
            <a:r>
              <a:rPr kumimoji="1" lang="en-US" altLang="ja-JP" sz="1000" dirty="0" smtClean="0">
                <a:latin typeface="Meiryo UI" panose="020B0604030504040204" pitchFamily="50" charset="-128"/>
                <a:ea typeface="Meiryo UI" panose="020B0604030504040204" pitchFamily="50" charset="-128"/>
              </a:rPr>
              <a:t>in</a:t>
            </a:r>
            <a:r>
              <a:rPr kumimoji="1" lang="ja-JP" altLang="en-US" sz="1000" dirty="0" smtClean="0">
                <a:latin typeface="Meiryo UI" panose="020B0604030504040204" pitchFamily="50" charset="-128"/>
                <a:ea typeface="Meiryo UI" panose="020B0604030504040204" pitchFamily="50" charset="-128"/>
              </a:rPr>
              <a:t>大阪（リコージャパン（株））</a:t>
            </a:r>
            <a:endParaRPr kumimoji="1" lang="en-US" altLang="ja-JP" sz="1000" dirty="0">
              <a:latin typeface="Meiryo UI" panose="020B0604030504040204" pitchFamily="50" charset="-128"/>
              <a:ea typeface="Meiryo UI" panose="020B0604030504040204" pitchFamily="50" charset="-128"/>
            </a:endParaRPr>
          </a:p>
        </p:txBody>
      </p:sp>
      <p:sp>
        <p:nvSpPr>
          <p:cNvPr id="10" name="スライド番号プレースホルダー 5"/>
          <p:cNvSpPr>
            <a:spLocks noGrp="1"/>
          </p:cNvSpPr>
          <p:nvPr>
            <p:ph type="sldNum" sz="quarter" idx="12"/>
          </p:nvPr>
        </p:nvSpPr>
        <p:spPr>
          <a:xfrm>
            <a:off x="9146241" y="239149"/>
            <a:ext cx="682898" cy="377917"/>
          </a:xfrm>
          <a:solidFill>
            <a:schemeClr val="bg1"/>
          </a:solidFill>
        </p:spPr>
        <p:txBody>
          <a:bodyPr/>
          <a:lstStyle/>
          <a:p>
            <a:pPr algn="ctr"/>
            <a:fld id="{7B20388F-A125-4D2E-BBF0-E240911E1C91}" type="slidenum">
              <a:rPr kumimoji="1" lang="ja-JP" altLang="en-US" sz="1400">
                <a:solidFill>
                  <a:prstClr val="black"/>
                </a:solidFill>
              </a:rPr>
              <a:pPr algn="ctr"/>
              <a:t>4</a:t>
            </a:fld>
            <a:endParaRPr kumimoji="1" lang="ja-JP" altLang="en-US" sz="1400">
              <a:solidFill>
                <a:prstClr val="black"/>
              </a:solidFill>
            </a:endParaRPr>
          </a:p>
        </p:txBody>
      </p:sp>
    </p:spTree>
    <p:extLst>
      <p:ext uri="{BB962C8B-B14F-4D97-AF65-F5344CB8AC3E}">
        <p14:creationId xmlns:p14="http://schemas.microsoft.com/office/powerpoint/2010/main" val="82216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66" name="角丸四角形 65"/>
          <p:cNvSpPr/>
          <p:nvPr/>
        </p:nvSpPr>
        <p:spPr>
          <a:xfrm>
            <a:off x="1983276" y="8262899"/>
            <a:ext cx="5097704" cy="683405"/>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41883">
              <a:lnSpc>
                <a:spcPts val="1625"/>
              </a:lnSpc>
            </a:pPr>
            <a:r>
              <a:rPr lang="ja-JP" altLang="en-US" sz="1138" dirty="0">
                <a:solidFill>
                  <a:schemeClr val="tx1"/>
                </a:solidFill>
                <a:latin typeface="+mn-ea"/>
              </a:rPr>
              <a:t>給水スポットの紹介（マイボトルの推進）</a:t>
            </a:r>
            <a:endParaRPr lang="en-US" altLang="ja-JP" sz="1138" dirty="0">
              <a:solidFill>
                <a:schemeClr val="tx1"/>
              </a:solidFill>
              <a:latin typeface="+mn-ea"/>
            </a:endParaRPr>
          </a:p>
          <a:p>
            <a:pPr indent="141883">
              <a:lnSpc>
                <a:spcPts val="1625"/>
              </a:lnSpc>
            </a:pPr>
            <a:r>
              <a:rPr lang="ja-JP" altLang="en-US" sz="1138" dirty="0">
                <a:solidFill>
                  <a:schemeClr val="tx1"/>
                </a:solidFill>
                <a:latin typeface="+mn-ea"/>
              </a:rPr>
              <a:t>小型家電回収ボックスの紹介（リサイクルの推進）</a:t>
            </a:r>
            <a:endParaRPr lang="en-US" altLang="ja-JP" sz="1138" dirty="0">
              <a:solidFill>
                <a:schemeClr val="tx1"/>
              </a:solidFill>
              <a:latin typeface="+mn-ea"/>
            </a:endParaRPr>
          </a:p>
          <a:p>
            <a:pPr indent="141883">
              <a:lnSpc>
                <a:spcPts val="1625"/>
              </a:lnSpc>
            </a:pPr>
            <a:r>
              <a:rPr lang="ja-JP" altLang="en-US" sz="1138" dirty="0">
                <a:solidFill>
                  <a:schemeClr val="tx1"/>
                </a:solidFill>
                <a:latin typeface="+mn-ea"/>
              </a:rPr>
              <a:t>府営公園などで活躍されるボランティアの紹介（活動の紹介）　など</a:t>
            </a:r>
            <a:endParaRPr kumimoji="1" lang="ja-JP" altLang="en-US" sz="1138" dirty="0">
              <a:solidFill>
                <a:schemeClr val="tx1"/>
              </a:solidFill>
            </a:endParaRPr>
          </a:p>
        </p:txBody>
      </p:sp>
      <p:sp>
        <p:nvSpPr>
          <p:cNvPr id="67" name="正方形/長方形 66"/>
          <p:cNvSpPr/>
          <p:nvPr/>
        </p:nvSpPr>
        <p:spPr>
          <a:xfrm>
            <a:off x="1271130" y="8297862"/>
            <a:ext cx="569387" cy="267446"/>
          </a:xfrm>
          <a:prstGeom prst="rect">
            <a:avLst/>
          </a:prstGeom>
        </p:spPr>
        <p:txBody>
          <a:bodyPr wrap="none">
            <a:spAutoFit/>
          </a:bodyPr>
          <a:lstStyle/>
          <a:p>
            <a:r>
              <a:rPr lang="ja-JP" altLang="en-US" sz="1138" dirty="0">
                <a:latin typeface="+mn-ea"/>
              </a:rPr>
              <a:t>例えば</a:t>
            </a:r>
            <a:endParaRPr lang="en-US" altLang="ja-JP" sz="1138" dirty="0">
              <a:latin typeface="+mn-ea"/>
            </a:endParaRPr>
          </a:p>
        </p:txBody>
      </p:sp>
      <p:sp>
        <p:nvSpPr>
          <p:cNvPr id="7" name="テキスト ボックス 6"/>
          <p:cNvSpPr txBox="1"/>
          <p:nvPr/>
        </p:nvSpPr>
        <p:spPr>
          <a:xfrm>
            <a:off x="142873" y="817398"/>
            <a:ext cx="6661538" cy="338554"/>
          </a:xfrm>
          <a:prstGeom prst="rect">
            <a:avLst/>
          </a:prstGeom>
          <a:noFill/>
        </p:spPr>
        <p:txBody>
          <a:bodyPr wrap="square" rtlCol="0">
            <a:spAutoFit/>
          </a:bodyPr>
          <a:lstStyle/>
          <a:p>
            <a:r>
              <a:rPr lang="ja-JP" altLang="en-US" sz="1600" b="1" dirty="0"/>
              <a:t>２</a:t>
            </a:r>
            <a:r>
              <a:rPr lang="en-US" altLang="ja-JP" sz="1600" b="1" dirty="0"/>
              <a:t>.</a:t>
            </a:r>
            <a:r>
              <a:rPr lang="ja-JP" altLang="en-US" sz="1600" b="1" dirty="0"/>
              <a:t>ステークホルダーをつなぐ</a:t>
            </a:r>
            <a:r>
              <a:rPr lang="ja-JP" altLang="en-US" sz="1600" b="1" dirty="0" smtClean="0"/>
              <a:t>取組み</a:t>
            </a:r>
            <a:endParaRPr kumimoji="1" lang="en-US" altLang="ja-JP" sz="1600" dirty="0"/>
          </a:p>
        </p:txBody>
      </p:sp>
      <p:sp>
        <p:nvSpPr>
          <p:cNvPr id="8" name="正方形/長方形 7"/>
          <p:cNvSpPr/>
          <p:nvPr/>
        </p:nvSpPr>
        <p:spPr>
          <a:xfrm>
            <a:off x="419381" y="1155952"/>
            <a:ext cx="9386606" cy="5965736"/>
          </a:xfrm>
          <a:prstGeom prst="rect">
            <a:avLst/>
          </a:prstGeom>
          <a:solidFill>
            <a:schemeClr val="bg1">
              <a:lumMod val="95000"/>
            </a:schemeClr>
          </a:solidFill>
        </p:spPr>
        <p:txBody>
          <a:bodyPr wrap="square">
            <a:spAutoFit/>
          </a:bodyPr>
          <a:lstStyle/>
          <a:p>
            <a:pPr indent="76101">
              <a:spcBef>
                <a:spcPts val="488"/>
              </a:spcBef>
            </a:pPr>
            <a:r>
              <a:rPr lang="ja-JP" altLang="en-US" sz="1400" b="1" dirty="0"/>
              <a:t>〇市町村と企業のマッチング支援</a:t>
            </a:r>
            <a:endParaRPr lang="en-US" altLang="ja-JP" sz="1400" b="1" dirty="0"/>
          </a:p>
          <a:p>
            <a:pPr indent="185738">
              <a:spcBef>
                <a:spcPts val="600"/>
              </a:spcBef>
            </a:pPr>
            <a:r>
              <a:rPr lang="ja-JP" altLang="en-US" sz="1200" b="1" dirty="0" smtClean="0"/>
              <a:t>≪市町村課題提示型マッチング企画≫</a:t>
            </a:r>
            <a:endParaRPr lang="en-US" altLang="ja-JP" sz="1200" b="1" dirty="0" smtClean="0"/>
          </a:p>
          <a:p>
            <a:pPr marL="271463" indent="74613">
              <a:spcBef>
                <a:spcPts val="400"/>
              </a:spcBef>
            </a:pPr>
            <a:r>
              <a:rPr lang="ja-JP" altLang="en-US" sz="1200" dirty="0" smtClean="0"/>
              <a:t>市町村から企業に対し、自らが抱える課題を発表。ノウハウを持つ企業と</a:t>
            </a:r>
            <a:endParaRPr lang="en-US" altLang="ja-JP" sz="1200" dirty="0" smtClean="0"/>
          </a:p>
          <a:p>
            <a:pPr marL="271463" indent="74613">
              <a:spcBef>
                <a:spcPts val="400"/>
              </a:spcBef>
            </a:pPr>
            <a:r>
              <a:rPr lang="ja-JP" altLang="en-US" sz="1200" dirty="0" smtClean="0"/>
              <a:t>マッチングを模索（大阪商工会議所と連携し実施）</a:t>
            </a:r>
            <a:endParaRPr lang="en-US" altLang="ja-JP" sz="1200" dirty="0" smtClean="0"/>
          </a:p>
          <a:p>
            <a:pPr indent="542925">
              <a:spcBef>
                <a:spcPts val="400"/>
              </a:spcBef>
            </a:pPr>
            <a:r>
              <a:rPr lang="ja-JP" altLang="en-US" sz="1200" dirty="0" smtClean="0"/>
              <a:t>テーマ</a:t>
            </a:r>
            <a:r>
              <a:rPr lang="en-US" altLang="ja-JP" sz="1200" dirty="0" smtClean="0"/>
              <a:t>	</a:t>
            </a:r>
            <a:r>
              <a:rPr lang="ja-JP" altLang="en-US" sz="1200" dirty="0" smtClean="0"/>
              <a:t>　　カーボンニュートラル</a:t>
            </a:r>
            <a:endParaRPr lang="en-US" altLang="ja-JP" sz="1200" dirty="0" smtClean="0"/>
          </a:p>
          <a:p>
            <a:pPr indent="542925">
              <a:spcBef>
                <a:spcPts val="400"/>
              </a:spcBef>
            </a:pPr>
            <a:r>
              <a:rPr lang="ja-JP" altLang="en-US" sz="1200" dirty="0" smtClean="0"/>
              <a:t>実施日</a:t>
            </a:r>
            <a:r>
              <a:rPr lang="en-US" altLang="ja-JP" sz="1200" dirty="0" smtClean="0"/>
              <a:t>	</a:t>
            </a:r>
            <a:r>
              <a:rPr lang="ja-JP" altLang="en-US" sz="1200" dirty="0" smtClean="0"/>
              <a:t>　　</a:t>
            </a:r>
            <a:r>
              <a:rPr lang="en-US" altLang="ja-JP" sz="1200" dirty="0" smtClean="0"/>
              <a:t>R4</a:t>
            </a:r>
            <a:r>
              <a:rPr lang="ja-JP" altLang="en-US" sz="1200" dirty="0" smtClean="0"/>
              <a:t>年</a:t>
            </a:r>
            <a:r>
              <a:rPr lang="en-US" altLang="ja-JP" sz="1200" dirty="0" smtClean="0"/>
              <a:t>9</a:t>
            </a:r>
            <a:r>
              <a:rPr lang="ja-JP" altLang="en-US" sz="1200" dirty="0" smtClean="0"/>
              <a:t>月</a:t>
            </a:r>
            <a:r>
              <a:rPr lang="en-US" altLang="ja-JP" sz="1200" dirty="0" smtClean="0"/>
              <a:t>14</a:t>
            </a:r>
            <a:r>
              <a:rPr lang="ja-JP" altLang="en-US" sz="1200" dirty="0" smtClean="0"/>
              <a:t>日</a:t>
            </a:r>
            <a:endParaRPr lang="en-US" altLang="ja-JP" sz="1200" dirty="0" smtClean="0"/>
          </a:p>
          <a:p>
            <a:pPr indent="542925">
              <a:spcBef>
                <a:spcPts val="400"/>
              </a:spcBef>
            </a:pPr>
            <a:r>
              <a:rPr lang="ja-JP" altLang="en-US" sz="1200" dirty="0" smtClean="0"/>
              <a:t>参加市町村　　枚方市、阪南市、太子町</a:t>
            </a:r>
            <a:endParaRPr lang="en-US" altLang="ja-JP" sz="1200" dirty="0" smtClean="0"/>
          </a:p>
          <a:p>
            <a:pPr indent="542925">
              <a:spcBef>
                <a:spcPts val="400"/>
              </a:spcBef>
            </a:pPr>
            <a:r>
              <a:rPr lang="ja-JP" altLang="en-US" sz="1200" dirty="0" smtClean="0"/>
              <a:t>参加企業数　　</a:t>
            </a:r>
            <a:r>
              <a:rPr lang="en-US" altLang="ja-JP" sz="1200" dirty="0" smtClean="0"/>
              <a:t>68</a:t>
            </a:r>
            <a:r>
              <a:rPr lang="ja-JP" altLang="en-US" sz="1200" dirty="0" smtClean="0"/>
              <a:t>社</a:t>
            </a:r>
            <a:endParaRPr lang="en-US" altLang="ja-JP" sz="1200" dirty="0" smtClean="0"/>
          </a:p>
          <a:p>
            <a:pPr indent="542925">
              <a:spcBef>
                <a:spcPts val="400"/>
              </a:spcBef>
            </a:pPr>
            <a:endParaRPr lang="en-US" altLang="ja-JP" sz="1200" dirty="0" smtClean="0"/>
          </a:p>
          <a:p>
            <a:pPr indent="542925">
              <a:spcBef>
                <a:spcPts val="400"/>
              </a:spcBef>
            </a:pPr>
            <a:endParaRPr lang="en-US" altLang="ja-JP" sz="1200" dirty="0" smtClean="0"/>
          </a:p>
          <a:p>
            <a:pPr indent="185738"/>
            <a:r>
              <a:rPr lang="ja-JP" altLang="en-US" sz="1200" b="1" dirty="0"/>
              <a:t>≪企業ノウハウ提案型マッチング企画</a:t>
            </a:r>
            <a:r>
              <a:rPr lang="ja-JP" altLang="en-US" sz="1200" b="1" dirty="0" smtClean="0"/>
              <a:t>≫</a:t>
            </a:r>
            <a:endParaRPr lang="en-US" altLang="ja-JP" sz="1200" b="1" dirty="0" smtClean="0"/>
          </a:p>
          <a:p>
            <a:pPr indent="357188">
              <a:spcBef>
                <a:spcPts val="600"/>
              </a:spcBef>
            </a:pPr>
            <a:r>
              <a:rPr lang="ja-JP" altLang="en-US" sz="1200" dirty="0" smtClean="0"/>
              <a:t>企業</a:t>
            </a:r>
            <a:r>
              <a:rPr lang="ja-JP" altLang="en-US" sz="1200" dirty="0"/>
              <a:t>が自らが有するノウハウ</a:t>
            </a:r>
            <a:r>
              <a:rPr lang="ja-JP" altLang="en-US" sz="1200" dirty="0" smtClean="0"/>
              <a:t>を大阪</a:t>
            </a:r>
            <a:r>
              <a:rPr lang="en-US" altLang="ja-JP" sz="1200" dirty="0" smtClean="0"/>
              <a:t>SDGs</a:t>
            </a:r>
            <a:r>
              <a:rPr lang="ja-JP" altLang="en-US" sz="1200" dirty="0" smtClean="0"/>
              <a:t>ネットワークメンバー（</a:t>
            </a:r>
            <a:r>
              <a:rPr lang="en-US" altLang="ja-JP" sz="1200" dirty="0" smtClean="0"/>
              <a:t>※</a:t>
            </a:r>
            <a:r>
              <a:rPr lang="ja-JP" altLang="en-US" sz="1200" dirty="0" smtClean="0"/>
              <a:t>）に提案いただきマッチング</a:t>
            </a:r>
            <a:r>
              <a:rPr lang="ja-JP" altLang="en-US" sz="1200" dirty="0"/>
              <a:t>を模索</a:t>
            </a:r>
            <a:endParaRPr lang="en-US" altLang="ja-JP" sz="1200" dirty="0"/>
          </a:p>
          <a:p>
            <a:pPr indent="542925">
              <a:spcBef>
                <a:spcPts val="600"/>
              </a:spcBef>
            </a:pPr>
            <a:r>
              <a:rPr lang="ja-JP" altLang="en-US" sz="1200" dirty="0"/>
              <a:t>実施日</a:t>
            </a:r>
            <a:r>
              <a:rPr lang="en-US" altLang="ja-JP" sz="1200" dirty="0"/>
              <a:t>	</a:t>
            </a:r>
            <a:r>
              <a:rPr lang="ja-JP" altLang="en-US" sz="1200" dirty="0"/>
              <a:t>　</a:t>
            </a:r>
            <a:r>
              <a:rPr lang="en-US" altLang="ja-JP" sz="1200" dirty="0"/>
              <a:t>R5</a:t>
            </a:r>
            <a:r>
              <a:rPr lang="ja-JP" altLang="en-US" sz="1200" dirty="0"/>
              <a:t>年</a:t>
            </a:r>
            <a:r>
              <a:rPr lang="en-US" altLang="ja-JP" sz="1200" dirty="0"/>
              <a:t>1</a:t>
            </a:r>
            <a:r>
              <a:rPr lang="ja-JP" altLang="en-US" sz="1200" dirty="0"/>
              <a:t>月</a:t>
            </a:r>
            <a:r>
              <a:rPr lang="en-US" altLang="ja-JP" sz="1200" dirty="0"/>
              <a:t>16</a:t>
            </a:r>
            <a:r>
              <a:rPr lang="ja-JP" altLang="en-US" sz="1200" dirty="0"/>
              <a:t>日</a:t>
            </a:r>
            <a:endParaRPr lang="en-US" altLang="ja-JP" sz="1200" dirty="0"/>
          </a:p>
          <a:p>
            <a:pPr indent="542925"/>
            <a:r>
              <a:rPr lang="ja-JP" altLang="en-US" sz="1200" dirty="0"/>
              <a:t>講演者</a:t>
            </a:r>
            <a:r>
              <a:rPr lang="en-US" altLang="ja-JP" sz="1200" dirty="0"/>
              <a:t>	</a:t>
            </a:r>
            <a:r>
              <a:rPr lang="ja-JP" altLang="en-US" sz="1200" dirty="0"/>
              <a:t>　①内閣府：地方創生</a:t>
            </a:r>
            <a:r>
              <a:rPr lang="en-US" altLang="ja-JP" sz="1200" dirty="0"/>
              <a:t>SDGs</a:t>
            </a:r>
            <a:r>
              <a:rPr lang="ja-JP" altLang="en-US" sz="1200" dirty="0"/>
              <a:t>官民連携プラットフォームの</a:t>
            </a:r>
            <a:r>
              <a:rPr lang="ja-JP" altLang="en-US" sz="1200" dirty="0" smtClean="0"/>
              <a:t>説明</a:t>
            </a:r>
            <a:endParaRPr lang="en-US" altLang="ja-JP" sz="1200" dirty="0"/>
          </a:p>
          <a:p>
            <a:pPr indent="1428750"/>
            <a:r>
              <a:rPr lang="ja-JP" altLang="en-US" sz="1200" dirty="0" smtClean="0"/>
              <a:t> ②</a:t>
            </a:r>
            <a:r>
              <a:rPr lang="ja-JP" altLang="en-US" sz="1200" dirty="0"/>
              <a:t>花王グループカスタマーマーケティング㈱</a:t>
            </a:r>
            <a:endParaRPr lang="en-US" altLang="ja-JP" sz="1200" dirty="0"/>
          </a:p>
          <a:p>
            <a:pPr indent="1700213"/>
            <a:r>
              <a:rPr lang="ja-JP" altLang="en-US" sz="1200" dirty="0"/>
              <a:t>健康増進、女性の就労支援に向けた協力 等</a:t>
            </a:r>
            <a:endParaRPr lang="en-US" altLang="ja-JP" sz="1200" dirty="0"/>
          </a:p>
          <a:p>
            <a:pPr indent="1528763"/>
            <a:r>
              <a:rPr lang="en-US" altLang="ja-JP" sz="1200" dirty="0"/>
              <a:t>		</a:t>
            </a:r>
            <a:r>
              <a:rPr lang="ja-JP" altLang="en-US" sz="1200" dirty="0"/>
              <a:t>　</a:t>
            </a:r>
            <a:endParaRPr lang="en-US" altLang="ja-JP" sz="1200" dirty="0"/>
          </a:p>
          <a:p>
            <a:pPr indent="1428750"/>
            <a:r>
              <a:rPr lang="ja-JP" altLang="en-US" sz="1200" dirty="0" smtClean="0"/>
              <a:t> ③</a:t>
            </a:r>
            <a:r>
              <a:rPr lang="ja-JP" altLang="en-US" sz="1200" dirty="0"/>
              <a:t>三井住友海上火災保険㈱</a:t>
            </a:r>
            <a:endParaRPr lang="en-US" altLang="ja-JP" sz="1200" dirty="0"/>
          </a:p>
          <a:p>
            <a:pPr indent="1700213"/>
            <a:r>
              <a:rPr lang="en-US" altLang="ja-JP" sz="1200" dirty="0"/>
              <a:t> </a:t>
            </a:r>
            <a:r>
              <a:rPr lang="ja-JP" altLang="en-US" sz="1200" dirty="0"/>
              <a:t>市町村の</a:t>
            </a:r>
            <a:r>
              <a:rPr lang="en-US" altLang="ja-JP" sz="1200" dirty="0"/>
              <a:t>SDGs</a:t>
            </a:r>
            <a:r>
              <a:rPr lang="ja-JP" altLang="en-US" sz="1200" dirty="0"/>
              <a:t>人材の育成に向けた協力 等</a:t>
            </a:r>
            <a:endParaRPr lang="en-US" altLang="ja-JP" sz="1200" dirty="0"/>
          </a:p>
          <a:p>
            <a:pPr indent="1528763"/>
            <a:r>
              <a:rPr lang="en-US" altLang="ja-JP" sz="1200" dirty="0"/>
              <a:t>		</a:t>
            </a:r>
            <a:r>
              <a:rPr lang="ja-JP" altLang="en-US" sz="1200" dirty="0"/>
              <a:t>　</a:t>
            </a:r>
            <a:endParaRPr lang="en-US" altLang="ja-JP" sz="1200" dirty="0"/>
          </a:p>
          <a:p>
            <a:pPr indent="1428750"/>
            <a:r>
              <a:rPr lang="ja-JP" altLang="en-US" sz="1200" dirty="0" smtClean="0"/>
              <a:t> ④</a:t>
            </a:r>
            <a:r>
              <a:rPr lang="ja-JP" altLang="en-US" sz="1200" dirty="0"/>
              <a:t>吉本興業ホールディングス㈱</a:t>
            </a:r>
            <a:endParaRPr lang="en-US" altLang="ja-JP" sz="1200" dirty="0"/>
          </a:p>
          <a:p>
            <a:pPr indent="1700213"/>
            <a:r>
              <a:rPr lang="ja-JP" altLang="en-US" sz="1200" dirty="0"/>
              <a:t> </a:t>
            </a:r>
            <a:r>
              <a:rPr lang="en-US" altLang="ja-JP" sz="1200" dirty="0"/>
              <a:t>SDGs</a:t>
            </a:r>
            <a:r>
              <a:rPr lang="ja-JP" altLang="en-US" sz="1200" dirty="0"/>
              <a:t>イベントでの連携</a:t>
            </a:r>
            <a:endParaRPr lang="en-US" altLang="ja-JP" sz="1200" dirty="0"/>
          </a:p>
          <a:p>
            <a:pPr indent="1700213"/>
            <a:r>
              <a:rPr lang="ja-JP" altLang="en-US" sz="1200" dirty="0"/>
              <a:t> 各種イベントでの廃棄物削減協力 </a:t>
            </a:r>
            <a:r>
              <a:rPr lang="ja-JP" altLang="en-US" sz="1200" dirty="0" smtClean="0"/>
              <a:t>等</a:t>
            </a:r>
            <a:endParaRPr lang="en-US" altLang="ja-JP" sz="1200" dirty="0" smtClean="0"/>
          </a:p>
          <a:p>
            <a:pPr indent="1700213"/>
            <a:endParaRPr lang="en-US" altLang="ja-JP" sz="1200" dirty="0"/>
          </a:p>
          <a:p>
            <a:pPr indent="542925"/>
            <a:endParaRPr lang="en-US" altLang="ja-JP" sz="1200" dirty="0"/>
          </a:p>
          <a:p>
            <a:pPr indent="185738"/>
            <a:endParaRPr lang="en-US" altLang="ja-JP" sz="1200" b="1" dirty="0" smtClean="0"/>
          </a:p>
          <a:p>
            <a:pPr indent="185738"/>
            <a:endParaRPr lang="en-US" altLang="ja-JP" sz="1200" b="1" dirty="0"/>
          </a:p>
          <a:p>
            <a:pPr indent="185738"/>
            <a:endParaRPr lang="en-US" altLang="ja-JP" sz="1400" b="1" dirty="0"/>
          </a:p>
        </p:txBody>
      </p:sp>
      <p:pic>
        <p:nvPicPr>
          <p:cNvPr id="2" name="図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83686" y="1303037"/>
            <a:ext cx="2080880" cy="1566781"/>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51972" y="1303037"/>
            <a:ext cx="2080880" cy="1566781"/>
          </a:xfrm>
          <a:prstGeom prst="rect">
            <a:avLst/>
          </a:prstGeom>
        </p:spPr>
      </p:pic>
      <p:sp>
        <p:nvSpPr>
          <p:cNvPr id="10" name="正方形/長方形 9"/>
          <p:cNvSpPr/>
          <p:nvPr/>
        </p:nvSpPr>
        <p:spPr>
          <a:xfrm>
            <a:off x="10553548" y="6338592"/>
            <a:ext cx="4295467" cy="1377300"/>
          </a:xfrm>
          <a:prstGeom prst="rect">
            <a:avLst/>
          </a:prstGeom>
        </p:spPr>
        <p:txBody>
          <a:bodyPr wrap="square">
            <a:spAutoFit/>
          </a:bodyPr>
          <a:lstStyle/>
          <a:p>
            <a:pPr indent="76101"/>
            <a:r>
              <a:rPr lang="ja-JP" altLang="en-US" sz="1050" b="1" dirty="0" smtClean="0"/>
              <a:t>≪市町村課題提示型マッチング企画≫</a:t>
            </a:r>
            <a:endParaRPr lang="en-US" altLang="ja-JP" sz="1050" b="1" dirty="0" smtClean="0"/>
          </a:p>
          <a:p>
            <a:pPr indent="76101">
              <a:spcBef>
                <a:spcPts val="600"/>
              </a:spcBef>
            </a:pPr>
            <a:r>
              <a:rPr lang="ja-JP" altLang="en-US" sz="1050" dirty="0" smtClean="0"/>
              <a:t>市町村から企業に対し、自らが抱える課題を発表。ノウハウを持つ企業と</a:t>
            </a:r>
            <a:endParaRPr lang="en-US" altLang="ja-JP" sz="1050" dirty="0" smtClean="0"/>
          </a:p>
          <a:p>
            <a:pPr indent="76101"/>
            <a:r>
              <a:rPr lang="ja-JP" altLang="en-US" sz="1050" dirty="0" smtClean="0"/>
              <a:t>マッチングを模索（大阪商工会議所と連携のうえ実施）</a:t>
            </a:r>
            <a:endParaRPr lang="en-US" altLang="ja-JP" sz="1050" dirty="0"/>
          </a:p>
          <a:p>
            <a:pPr indent="265113">
              <a:spcBef>
                <a:spcPts val="600"/>
              </a:spcBef>
            </a:pPr>
            <a:r>
              <a:rPr lang="ja-JP" altLang="en-US" sz="1050" dirty="0" smtClean="0"/>
              <a:t>テーマ</a:t>
            </a:r>
            <a:r>
              <a:rPr lang="en-US" altLang="ja-JP" sz="1050" dirty="0" smtClean="0"/>
              <a:t>	</a:t>
            </a:r>
            <a:r>
              <a:rPr lang="ja-JP" altLang="en-US" sz="1050" dirty="0" smtClean="0"/>
              <a:t>　　カーボンニュートラル</a:t>
            </a:r>
            <a:endParaRPr lang="en-US" altLang="ja-JP" sz="1050" dirty="0" smtClean="0"/>
          </a:p>
          <a:p>
            <a:pPr indent="265113"/>
            <a:r>
              <a:rPr lang="ja-JP" altLang="en-US" sz="1050" dirty="0" smtClean="0"/>
              <a:t>実施日</a:t>
            </a:r>
            <a:r>
              <a:rPr lang="en-US" altLang="ja-JP" sz="1050" dirty="0" smtClean="0"/>
              <a:t>	</a:t>
            </a:r>
            <a:r>
              <a:rPr lang="ja-JP" altLang="en-US" sz="1050" dirty="0" smtClean="0"/>
              <a:t>　　</a:t>
            </a:r>
            <a:r>
              <a:rPr lang="en-US" altLang="ja-JP" sz="1050" dirty="0" smtClean="0"/>
              <a:t>R4</a:t>
            </a:r>
            <a:r>
              <a:rPr lang="ja-JP" altLang="en-US" sz="1050" dirty="0" smtClean="0"/>
              <a:t>年</a:t>
            </a:r>
            <a:r>
              <a:rPr lang="en-US" altLang="ja-JP" sz="1050" dirty="0" smtClean="0"/>
              <a:t>9</a:t>
            </a:r>
            <a:r>
              <a:rPr lang="ja-JP" altLang="en-US" sz="1050" dirty="0" smtClean="0"/>
              <a:t>月</a:t>
            </a:r>
            <a:r>
              <a:rPr lang="en-US" altLang="ja-JP" sz="1050" dirty="0"/>
              <a:t>14</a:t>
            </a:r>
            <a:r>
              <a:rPr lang="ja-JP" altLang="en-US" sz="1050" dirty="0" smtClean="0"/>
              <a:t>日</a:t>
            </a:r>
            <a:endParaRPr lang="en-US" altLang="ja-JP" sz="1050" dirty="0" smtClean="0"/>
          </a:p>
          <a:p>
            <a:pPr indent="265113"/>
            <a:r>
              <a:rPr lang="ja-JP" altLang="en-US" sz="1050" dirty="0" smtClean="0"/>
              <a:t>参加市町村　　枚方市、阪南市、太子町</a:t>
            </a:r>
            <a:endParaRPr lang="en-US" altLang="ja-JP" sz="1050" dirty="0" smtClean="0"/>
          </a:p>
          <a:p>
            <a:pPr indent="265113"/>
            <a:r>
              <a:rPr lang="ja-JP" altLang="en-US" sz="1050" dirty="0" smtClean="0"/>
              <a:t>参加企業数　　</a:t>
            </a:r>
            <a:r>
              <a:rPr lang="en-US" altLang="ja-JP" sz="1050" dirty="0" smtClean="0"/>
              <a:t>68</a:t>
            </a:r>
            <a:r>
              <a:rPr lang="ja-JP" altLang="en-US" sz="1050" dirty="0" smtClean="0"/>
              <a:t>社</a:t>
            </a:r>
            <a:endParaRPr lang="en-US" altLang="ja-JP" sz="1050" dirty="0" smtClean="0"/>
          </a:p>
        </p:txBody>
      </p:sp>
      <p:sp>
        <p:nvSpPr>
          <p:cNvPr id="11" name="正方形/長方形 10"/>
          <p:cNvSpPr/>
          <p:nvPr/>
        </p:nvSpPr>
        <p:spPr>
          <a:xfrm>
            <a:off x="10730283" y="3327662"/>
            <a:ext cx="4953000" cy="2508379"/>
          </a:xfrm>
          <a:prstGeom prst="rect">
            <a:avLst/>
          </a:prstGeom>
        </p:spPr>
        <p:txBody>
          <a:bodyPr>
            <a:spAutoFit/>
          </a:bodyPr>
          <a:lstStyle/>
          <a:p>
            <a:pPr indent="76101"/>
            <a:r>
              <a:rPr lang="ja-JP" altLang="en-US" sz="1050" b="1" dirty="0" smtClean="0"/>
              <a:t>≪企業ノウハウ提案型マッチング企画≫</a:t>
            </a:r>
            <a:endParaRPr lang="en-US" altLang="ja-JP" sz="1050" b="1" dirty="0" smtClean="0"/>
          </a:p>
          <a:p>
            <a:pPr indent="76101">
              <a:spcBef>
                <a:spcPts val="600"/>
              </a:spcBef>
            </a:pPr>
            <a:r>
              <a:rPr lang="ja-JP" altLang="en-US" sz="1050" dirty="0" smtClean="0"/>
              <a:t>企業が自らが有するノウハウを市町村に提案しマッチングを模索</a:t>
            </a:r>
            <a:endParaRPr lang="en-US" altLang="ja-JP" sz="1050" dirty="0"/>
          </a:p>
          <a:p>
            <a:pPr indent="265113">
              <a:spcBef>
                <a:spcPts val="600"/>
              </a:spcBef>
            </a:pPr>
            <a:r>
              <a:rPr lang="ja-JP" altLang="en-US" sz="1050" dirty="0"/>
              <a:t>実施</a:t>
            </a:r>
            <a:r>
              <a:rPr lang="ja-JP" altLang="en-US" sz="1050" dirty="0" smtClean="0"/>
              <a:t>日</a:t>
            </a:r>
            <a:r>
              <a:rPr lang="en-US" altLang="ja-JP" sz="1050" dirty="0" smtClean="0"/>
              <a:t>	</a:t>
            </a:r>
            <a:r>
              <a:rPr lang="ja-JP" altLang="en-US" sz="1050" dirty="0" smtClean="0"/>
              <a:t>　</a:t>
            </a:r>
            <a:r>
              <a:rPr lang="en-US" altLang="ja-JP" sz="1050" dirty="0" smtClean="0"/>
              <a:t>R5</a:t>
            </a:r>
            <a:r>
              <a:rPr lang="ja-JP" altLang="en-US" sz="1050" dirty="0" smtClean="0"/>
              <a:t>年</a:t>
            </a:r>
            <a:r>
              <a:rPr lang="en-US" altLang="ja-JP" sz="1050" dirty="0" smtClean="0"/>
              <a:t>1</a:t>
            </a:r>
            <a:r>
              <a:rPr lang="ja-JP" altLang="en-US" sz="1050" dirty="0" smtClean="0"/>
              <a:t>月</a:t>
            </a:r>
            <a:r>
              <a:rPr lang="en-US" altLang="ja-JP" sz="1050" dirty="0" smtClean="0"/>
              <a:t>16</a:t>
            </a:r>
            <a:r>
              <a:rPr lang="ja-JP" altLang="en-US" sz="1050" dirty="0" smtClean="0"/>
              <a:t>日</a:t>
            </a:r>
            <a:endParaRPr lang="en-US" altLang="ja-JP" sz="1050" dirty="0" smtClean="0"/>
          </a:p>
          <a:p>
            <a:pPr indent="265113"/>
            <a:r>
              <a:rPr lang="ja-JP" altLang="en-US" sz="1050" dirty="0"/>
              <a:t>講演</a:t>
            </a:r>
            <a:r>
              <a:rPr lang="ja-JP" altLang="en-US" sz="1050" dirty="0" smtClean="0"/>
              <a:t>者</a:t>
            </a:r>
            <a:r>
              <a:rPr lang="en-US" altLang="ja-JP" sz="1050" dirty="0" smtClean="0"/>
              <a:t>	</a:t>
            </a:r>
            <a:r>
              <a:rPr lang="ja-JP" altLang="en-US" sz="1050" dirty="0" smtClean="0"/>
              <a:t>　①内閣府：地方創生</a:t>
            </a:r>
            <a:r>
              <a:rPr lang="en-US" altLang="ja-JP" sz="1050" dirty="0" smtClean="0"/>
              <a:t>SDGs</a:t>
            </a:r>
            <a:r>
              <a:rPr lang="ja-JP" altLang="en-US" sz="1050" dirty="0" smtClean="0"/>
              <a:t>官民連携プラットフォームの説明</a:t>
            </a:r>
            <a:endParaRPr lang="en-US" altLang="ja-JP" sz="1050" dirty="0"/>
          </a:p>
          <a:p>
            <a:pPr indent="265113"/>
            <a:r>
              <a:rPr lang="en-US" altLang="ja-JP" sz="1050" dirty="0" smtClean="0"/>
              <a:t>		</a:t>
            </a:r>
            <a:r>
              <a:rPr lang="ja-JP" altLang="en-US" sz="1050" dirty="0" smtClean="0"/>
              <a:t>　</a:t>
            </a:r>
            <a:endParaRPr lang="en-US" altLang="ja-JP" sz="1050" dirty="0" smtClean="0"/>
          </a:p>
          <a:p>
            <a:pPr indent="989013"/>
            <a:r>
              <a:rPr lang="ja-JP" altLang="en-US" sz="1050" dirty="0" smtClean="0"/>
              <a:t>②花王グループカスタマーマーケティング㈱</a:t>
            </a:r>
            <a:endParaRPr lang="en-US" altLang="ja-JP" sz="1050" dirty="0" smtClean="0"/>
          </a:p>
          <a:p>
            <a:pPr indent="1169988"/>
            <a:r>
              <a:rPr lang="ja-JP" altLang="en-US" sz="1050" dirty="0" smtClean="0"/>
              <a:t>健康増進、女性の就労支援に向けた協力 等</a:t>
            </a:r>
            <a:endParaRPr lang="en-US" altLang="ja-JP" sz="1050" dirty="0"/>
          </a:p>
          <a:p>
            <a:r>
              <a:rPr lang="en-US" altLang="ja-JP" sz="1050" dirty="0" smtClean="0"/>
              <a:t>		</a:t>
            </a:r>
            <a:r>
              <a:rPr lang="ja-JP" altLang="en-US" sz="1050" dirty="0" smtClean="0"/>
              <a:t>　</a:t>
            </a:r>
            <a:endParaRPr lang="en-US" altLang="ja-JP" sz="1050" dirty="0" smtClean="0"/>
          </a:p>
          <a:p>
            <a:pPr indent="989013"/>
            <a:r>
              <a:rPr lang="ja-JP" altLang="en-US" sz="1050" dirty="0" smtClean="0"/>
              <a:t>③三井住友海上火災保険㈱</a:t>
            </a:r>
            <a:endParaRPr lang="en-US" altLang="ja-JP" sz="1050" dirty="0" smtClean="0"/>
          </a:p>
          <a:p>
            <a:pPr indent="1169988"/>
            <a:r>
              <a:rPr lang="en-US" altLang="ja-JP" sz="1050" dirty="0" smtClean="0"/>
              <a:t> </a:t>
            </a:r>
            <a:r>
              <a:rPr lang="ja-JP" altLang="en-US" sz="1050" dirty="0" smtClean="0"/>
              <a:t>市町村の</a:t>
            </a:r>
            <a:r>
              <a:rPr lang="en-US" altLang="ja-JP" sz="1050" dirty="0" smtClean="0"/>
              <a:t>SDGs</a:t>
            </a:r>
            <a:r>
              <a:rPr lang="ja-JP" altLang="en-US" sz="1050" dirty="0" smtClean="0"/>
              <a:t>人材の育成に向けた協力 等</a:t>
            </a:r>
            <a:endParaRPr lang="en-US" altLang="ja-JP" sz="1050" dirty="0"/>
          </a:p>
          <a:p>
            <a:r>
              <a:rPr lang="en-US" altLang="ja-JP" sz="1050" dirty="0" smtClean="0"/>
              <a:t>		</a:t>
            </a:r>
            <a:r>
              <a:rPr lang="ja-JP" altLang="en-US" sz="1050" dirty="0" smtClean="0"/>
              <a:t>　</a:t>
            </a:r>
            <a:endParaRPr lang="en-US" altLang="ja-JP" sz="1050" dirty="0" smtClean="0"/>
          </a:p>
          <a:p>
            <a:pPr indent="989013"/>
            <a:r>
              <a:rPr lang="ja-JP" altLang="en-US" sz="1050" dirty="0" smtClean="0"/>
              <a:t>④吉本興業ホールディングス㈱</a:t>
            </a:r>
            <a:endParaRPr lang="en-US" altLang="ja-JP" sz="1050" dirty="0" smtClean="0"/>
          </a:p>
          <a:p>
            <a:pPr indent="1169988"/>
            <a:r>
              <a:rPr lang="ja-JP" altLang="en-US" sz="1050" dirty="0" smtClean="0"/>
              <a:t> </a:t>
            </a:r>
            <a:r>
              <a:rPr lang="en-US" altLang="ja-JP" sz="1050" dirty="0" smtClean="0"/>
              <a:t>SDGs</a:t>
            </a:r>
            <a:r>
              <a:rPr lang="ja-JP" altLang="en-US" sz="1050" dirty="0" smtClean="0"/>
              <a:t>イベントでの連携</a:t>
            </a:r>
            <a:endParaRPr lang="en-US" altLang="ja-JP" sz="1050" dirty="0" smtClean="0"/>
          </a:p>
          <a:p>
            <a:pPr indent="1169988"/>
            <a:r>
              <a:rPr lang="ja-JP" altLang="en-US" sz="1050" dirty="0" smtClean="0"/>
              <a:t> 各種イベントでの廃棄物削減協力 等</a:t>
            </a:r>
            <a:endParaRPr lang="en-US" altLang="ja-JP" sz="1050" dirty="0" smtClean="0"/>
          </a:p>
        </p:txBody>
      </p:sp>
      <p:pic>
        <p:nvPicPr>
          <p:cNvPr id="12" name="図 1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21381" y="4487962"/>
            <a:ext cx="453841" cy="453841"/>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24809" y="4487962"/>
            <a:ext cx="453841" cy="453841"/>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65878" y="4067730"/>
            <a:ext cx="421942" cy="421942"/>
          </a:xfrm>
          <a:prstGeom prst="rect">
            <a:avLst/>
          </a:prstGeom>
        </p:spPr>
      </p:pic>
      <p:pic>
        <p:nvPicPr>
          <p:cNvPr id="15" name="図 14"/>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38409" y="5609120"/>
            <a:ext cx="453841" cy="453841"/>
          </a:xfrm>
          <a:prstGeom prst="rect">
            <a:avLst/>
          </a:prstGeom>
        </p:spPr>
      </p:pic>
      <p:pic>
        <p:nvPicPr>
          <p:cNvPr id="16" name="図 15"/>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141837" y="5609119"/>
            <a:ext cx="453841" cy="453841"/>
          </a:xfrm>
          <a:prstGeom prst="rect">
            <a:avLst/>
          </a:prstGeom>
        </p:spPr>
      </p:pic>
      <p:pic>
        <p:nvPicPr>
          <p:cNvPr id="17" name="図 1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112684" y="5013023"/>
            <a:ext cx="453841" cy="453841"/>
          </a:xfrm>
          <a:prstGeom prst="rect">
            <a:avLst/>
          </a:prstGeom>
        </p:spPr>
      </p:pic>
      <p:pic>
        <p:nvPicPr>
          <p:cNvPr id="4" name="図 3"/>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rot="10800000">
            <a:off x="6631832" y="4090781"/>
            <a:ext cx="2780514" cy="2085385"/>
          </a:xfrm>
          <a:prstGeom prst="rect">
            <a:avLst/>
          </a:prstGeom>
        </p:spPr>
      </p:pic>
      <p:sp>
        <p:nvSpPr>
          <p:cNvPr id="5" name="角丸四角形 4"/>
          <p:cNvSpPr/>
          <p:nvPr/>
        </p:nvSpPr>
        <p:spPr>
          <a:xfrm>
            <a:off x="800942" y="6262135"/>
            <a:ext cx="8582615" cy="75747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rPr>
              <a:t>大阪</a:t>
            </a:r>
            <a:r>
              <a:rPr kumimoji="1" lang="en-US" altLang="ja-JP" sz="1050" dirty="0" smtClean="0">
                <a:solidFill>
                  <a:schemeClr val="tx1"/>
                </a:solidFill>
              </a:rPr>
              <a:t>SDGs</a:t>
            </a:r>
            <a:r>
              <a:rPr kumimoji="1" lang="ja-JP" altLang="en-US" sz="1050" dirty="0" smtClean="0">
                <a:solidFill>
                  <a:schemeClr val="tx1"/>
                </a:solidFill>
              </a:rPr>
              <a:t>ネットワーク</a:t>
            </a:r>
            <a:endParaRPr kumimoji="1" lang="en-US" altLang="ja-JP" sz="1050" dirty="0" smtClean="0">
              <a:solidFill>
                <a:schemeClr val="tx1"/>
              </a:solidFill>
            </a:endParaRPr>
          </a:p>
          <a:p>
            <a:pPr marL="85725"/>
            <a:r>
              <a:rPr lang="ja-JP" altLang="ja-JP" sz="1050" dirty="0" smtClean="0">
                <a:solidFill>
                  <a:schemeClr val="tx1"/>
                </a:solidFill>
              </a:rPr>
              <a:t>ＳＤＧｓ</a:t>
            </a:r>
            <a:r>
              <a:rPr lang="ja-JP" altLang="ja-JP" sz="1050" dirty="0">
                <a:solidFill>
                  <a:schemeClr val="tx1"/>
                </a:solidFill>
              </a:rPr>
              <a:t>の取組みを先導する自治体、経済</a:t>
            </a:r>
            <a:r>
              <a:rPr lang="ja-JP" altLang="en-US" sz="1050" dirty="0">
                <a:solidFill>
                  <a:schemeClr val="tx1"/>
                </a:solidFill>
              </a:rPr>
              <a:t>団体</a:t>
            </a:r>
            <a:r>
              <a:rPr lang="ja-JP" altLang="ja-JP" sz="1050" dirty="0">
                <a:solidFill>
                  <a:schemeClr val="tx1"/>
                </a:solidFill>
              </a:rPr>
              <a:t>、国の関係機関及び金融機関などの協力関係の強化を図ることにより、会員間の連携促進</a:t>
            </a:r>
            <a:r>
              <a:rPr lang="ja-JP" altLang="ja-JP" sz="1050" dirty="0" smtClean="0">
                <a:solidFill>
                  <a:schemeClr val="tx1"/>
                </a:solidFill>
              </a:rPr>
              <a:t>や地域</a:t>
            </a:r>
            <a:r>
              <a:rPr lang="ja-JP" altLang="ja-JP" sz="1050" dirty="0">
                <a:solidFill>
                  <a:schemeClr val="tx1"/>
                </a:solidFill>
              </a:rPr>
              <a:t>の特性にあわせた取組みの推進につなげることを目的に</a:t>
            </a:r>
            <a:r>
              <a:rPr lang="ja-JP" altLang="en-US" sz="1050" dirty="0">
                <a:solidFill>
                  <a:schemeClr val="tx1"/>
                </a:solidFill>
              </a:rPr>
              <a:t>ネットワークを</a:t>
            </a:r>
            <a:r>
              <a:rPr lang="ja-JP" altLang="ja-JP" sz="1050" dirty="0">
                <a:solidFill>
                  <a:schemeClr val="tx1"/>
                </a:solidFill>
              </a:rPr>
              <a:t>設置</a:t>
            </a:r>
          </a:p>
          <a:p>
            <a:pPr indent="185738"/>
            <a:r>
              <a:rPr lang="ja-JP" altLang="en-US" sz="1050" dirty="0">
                <a:solidFill>
                  <a:schemeClr val="tx1"/>
                </a:solidFill>
              </a:rPr>
              <a:t>◆</a:t>
            </a:r>
            <a:r>
              <a:rPr lang="ja-JP" altLang="en-US" sz="1050" dirty="0" smtClean="0">
                <a:solidFill>
                  <a:schemeClr val="tx1"/>
                </a:solidFill>
              </a:rPr>
              <a:t>ネットワーク</a:t>
            </a:r>
            <a:r>
              <a:rPr lang="ja-JP" altLang="en-US" sz="1050" dirty="0">
                <a:solidFill>
                  <a:schemeClr val="tx1"/>
                </a:solidFill>
              </a:rPr>
              <a:t>参画</a:t>
            </a:r>
            <a:r>
              <a:rPr lang="ja-JP" altLang="en-US" sz="1050" dirty="0" smtClean="0">
                <a:solidFill>
                  <a:schemeClr val="tx1"/>
                </a:solidFill>
              </a:rPr>
              <a:t>団体　　　府内</a:t>
            </a:r>
            <a:r>
              <a:rPr lang="ja-JP" altLang="en-US" sz="1050" dirty="0">
                <a:solidFill>
                  <a:schemeClr val="tx1"/>
                </a:solidFill>
              </a:rPr>
              <a:t>の自治体（</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50" dirty="0">
                <a:solidFill>
                  <a:schemeClr val="tx1"/>
                </a:solidFill>
              </a:rPr>
              <a:t>市町村）国の関係機関（</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050" dirty="0">
                <a:solidFill>
                  <a:schemeClr val="tx1"/>
                </a:solidFill>
              </a:rPr>
              <a:t>機関）経済団体（</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050" dirty="0">
                <a:solidFill>
                  <a:schemeClr val="tx1"/>
                </a:solidFill>
              </a:rPr>
              <a:t>団体）金融機関（</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1050" dirty="0">
                <a:solidFill>
                  <a:schemeClr val="tx1"/>
                </a:solidFill>
              </a:rPr>
              <a:t>社</a:t>
            </a:r>
            <a:r>
              <a:rPr lang="ja-JP" altLang="en-US" sz="1050" dirty="0" smtClean="0">
                <a:solidFill>
                  <a:schemeClr val="tx1"/>
                </a:solidFill>
              </a:rPr>
              <a:t>）</a:t>
            </a:r>
            <a:endParaRPr lang="en-US" altLang="ja-JP" sz="1050" dirty="0">
              <a:solidFill>
                <a:schemeClr val="tx1"/>
              </a:solidFill>
            </a:endParaRPr>
          </a:p>
        </p:txBody>
      </p:sp>
      <p:sp>
        <p:nvSpPr>
          <p:cNvPr id="19" name="スライド番号プレースホルダー 5"/>
          <p:cNvSpPr>
            <a:spLocks noGrp="1"/>
          </p:cNvSpPr>
          <p:nvPr>
            <p:ph type="sldNum" sz="quarter" idx="12"/>
          </p:nvPr>
        </p:nvSpPr>
        <p:spPr>
          <a:xfrm>
            <a:off x="9146241" y="239149"/>
            <a:ext cx="682898" cy="377917"/>
          </a:xfrm>
          <a:solidFill>
            <a:schemeClr val="bg1"/>
          </a:solidFill>
        </p:spPr>
        <p:txBody>
          <a:bodyPr/>
          <a:lstStyle/>
          <a:p>
            <a:pPr algn="ctr"/>
            <a:fld id="{7B20388F-A125-4D2E-BBF0-E240911E1C91}" type="slidenum">
              <a:rPr kumimoji="1" lang="ja-JP" altLang="en-US" sz="1400">
                <a:solidFill>
                  <a:prstClr val="black"/>
                </a:solidFill>
              </a:rPr>
              <a:pPr algn="ctr"/>
              <a:t>5</a:t>
            </a:fld>
            <a:endParaRPr kumimoji="1" lang="ja-JP" altLang="en-US" sz="1400">
              <a:solidFill>
                <a:prstClr val="black"/>
              </a:solidFill>
            </a:endParaRPr>
          </a:p>
        </p:txBody>
      </p:sp>
    </p:spTree>
    <p:extLst>
      <p:ext uri="{BB962C8B-B14F-4D97-AF65-F5344CB8AC3E}">
        <p14:creationId xmlns:p14="http://schemas.microsoft.com/office/powerpoint/2010/main" val="6303857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85736" y="774145"/>
            <a:ext cx="4000501" cy="338554"/>
          </a:xfrm>
          <a:prstGeom prst="rect">
            <a:avLst/>
          </a:prstGeom>
          <a:noFill/>
        </p:spPr>
        <p:txBody>
          <a:bodyPr wrap="square" rtlCol="0">
            <a:spAutoFit/>
          </a:bodyPr>
          <a:lstStyle/>
          <a:p>
            <a:r>
              <a:rPr lang="ja-JP" altLang="en-US" sz="1600" b="1" dirty="0"/>
              <a:t>３</a:t>
            </a:r>
            <a:r>
              <a:rPr lang="en-US" altLang="ja-JP" sz="1600" b="1" dirty="0"/>
              <a:t>.</a:t>
            </a:r>
            <a:r>
              <a:rPr lang="ja-JP" altLang="en-US" sz="1600" b="1" dirty="0"/>
              <a:t>府における取組の推進</a:t>
            </a:r>
            <a:endParaRPr kumimoji="1" lang="en-US" altLang="ja-JP" sz="1600" dirty="0"/>
          </a:p>
        </p:txBody>
      </p:sp>
      <p:sp>
        <p:nvSpPr>
          <p:cNvPr id="8" name="正方形/長方形 7"/>
          <p:cNvSpPr/>
          <p:nvPr/>
        </p:nvSpPr>
        <p:spPr>
          <a:xfrm>
            <a:off x="519394" y="1112698"/>
            <a:ext cx="8867211" cy="5442516"/>
          </a:xfrm>
          <a:prstGeom prst="rect">
            <a:avLst/>
          </a:prstGeom>
          <a:solidFill>
            <a:schemeClr val="bg1">
              <a:lumMod val="95000"/>
            </a:schemeClr>
          </a:solidFill>
        </p:spPr>
        <p:txBody>
          <a:bodyPr wrap="square">
            <a:spAutoFit/>
          </a:bodyPr>
          <a:lstStyle/>
          <a:p>
            <a:pPr indent="76101">
              <a:spcBef>
                <a:spcPts val="488"/>
              </a:spcBef>
            </a:pPr>
            <a:r>
              <a:rPr lang="ja-JP" altLang="en-US" sz="1400" b="1" dirty="0"/>
              <a:t>〇 </a:t>
            </a:r>
            <a:r>
              <a:rPr lang="ja-JP" altLang="en-US" sz="1400" b="1" dirty="0" smtClean="0"/>
              <a:t>各部局の主な取組み（知事重点事業：</a:t>
            </a:r>
            <a:r>
              <a:rPr lang="en-US" altLang="ja-JP" sz="1400" b="1" dirty="0" smtClean="0"/>
              <a:t>SDGs</a:t>
            </a:r>
            <a:r>
              <a:rPr lang="ja-JP" altLang="en-US" sz="1400" b="1" dirty="0" smtClean="0"/>
              <a:t>先進都市をめざす取組みの加速）</a:t>
            </a:r>
            <a:endParaRPr lang="en-US" altLang="ja-JP" sz="1400" b="1" dirty="0" smtClean="0"/>
          </a:p>
          <a:p>
            <a:pPr indent="76101">
              <a:spcBef>
                <a:spcPts val="488"/>
              </a:spcBef>
            </a:pPr>
            <a:endParaRPr lang="en-US" altLang="ja-JP" sz="1200" dirty="0"/>
          </a:p>
          <a:p>
            <a:pPr indent="541338">
              <a:spcBef>
                <a:spcPts val="600"/>
              </a:spcBef>
            </a:pPr>
            <a:endParaRPr lang="en-US" altLang="ja-JP" sz="1200" dirty="0" smtClean="0"/>
          </a:p>
          <a:p>
            <a:pPr indent="541338">
              <a:spcBef>
                <a:spcPts val="600"/>
              </a:spcBef>
            </a:pPr>
            <a:endParaRPr lang="en-US" altLang="ja-JP" sz="1200" dirty="0"/>
          </a:p>
          <a:p>
            <a:pPr indent="541338">
              <a:spcBef>
                <a:spcPts val="600"/>
              </a:spcBef>
            </a:pPr>
            <a:endParaRPr lang="en-US" altLang="ja-JP" sz="1200" dirty="0" smtClean="0"/>
          </a:p>
          <a:p>
            <a:pPr indent="541338">
              <a:spcBef>
                <a:spcPts val="600"/>
              </a:spcBef>
            </a:pPr>
            <a:endParaRPr lang="en-US" altLang="ja-JP" sz="1200" dirty="0"/>
          </a:p>
          <a:p>
            <a:pPr indent="541338">
              <a:spcBef>
                <a:spcPts val="600"/>
              </a:spcBef>
            </a:pPr>
            <a:endParaRPr lang="en-US" altLang="ja-JP" sz="1200" dirty="0" smtClean="0"/>
          </a:p>
          <a:p>
            <a:pPr indent="541338">
              <a:spcBef>
                <a:spcPts val="600"/>
              </a:spcBef>
            </a:pPr>
            <a:endParaRPr lang="en-US" altLang="ja-JP" sz="1200" dirty="0"/>
          </a:p>
          <a:p>
            <a:pPr indent="357188">
              <a:spcBef>
                <a:spcPts val="600"/>
              </a:spcBef>
            </a:pPr>
            <a:endParaRPr lang="en-US" altLang="ja-JP" sz="1200" dirty="0"/>
          </a:p>
          <a:p>
            <a:pPr indent="357188">
              <a:spcBef>
                <a:spcPts val="600"/>
              </a:spcBef>
            </a:pPr>
            <a:endParaRPr lang="en-US" altLang="ja-JP" sz="12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p:txBody>
      </p:sp>
      <p:graphicFrame>
        <p:nvGraphicFramePr>
          <p:cNvPr id="5" name="表 4"/>
          <p:cNvGraphicFramePr>
            <a:graphicFrameLocks noGrp="1"/>
          </p:cNvGraphicFramePr>
          <p:nvPr>
            <p:extLst>
              <p:ext uri="{D42A27DB-BD31-4B8C-83A1-F6EECF244321}">
                <p14:modId xmlns:p14="http://schemas.microsoft.com/office/powerpoint/2010/main" val="233672663"/>
              </p:ext>
            </p:extLst>
          </p:nvPr>
        </p:nvGraphicFramePr>
        <p:xfrm>
          <a:off x="686999" y="1527289"/>
          <a:ext cx="8532000" cy="4897069"/>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3704190225"/>
                    </a:ext>
                  </a:extLst>
                </a:gridCol>
                <a:gridCol w="5760000">
                  <a:extLst>
                    <a:ext uri="{9D8B030D-6E8A-4147-A177-3AD203B41FA5}">
                      <a16:colId xmlns:a16="http://schemas.microsoft.com/office/drawing/2014/main" val="3921987013"/>
                    </a:ext>
                  </a:extLst>
                </a:gridCol>
                <a:gridCol w="792000">
                  <a:extLst>
                    <a:ext uri="{9D8B030D-6E8A-4147-A177-3AD203B41FA5}">
                      <a16:colId xmlns:a16="http://schemas.microsoft.com/office/drawing/2014/main" val="2334776461"/>
                    </a:ext>
                  </a:extLst>
                </a:gridCol>
                <a:gridCol w="792000">
                  <a:extLst>
                    <a:ext uri="{9D8B030D-6E8A-4147-A177-3AD203B41FA5}">
                      <a16:colId xmlns:a16="http://schemas.microsoft.com/office/drawing/2014/main" val="3563089792"/>
                    </a:ext>
                  </a:extLst>
                </a:gridCol>
              </a:tblGrid>
              <a:tr h="462229">
                <a:tc>
                  <a:txBody>
                    <a:bodyPr/>
                    <a:lstStyle/>
                    <a:p>
                      <a:pPr algn="ctr"/>
                      <a:r>
                        <a:rPr kumimoji="1" lang="ja-JP" altLang="en-US" sz="1050" dirty="0" smtClean="0"/>
                        <a:t>部局</a:t>
                      </a:r>
                      <a:endParaRPr kumimoji="1" lang="ja-JP" altLang="en-US" sz="1050" dirty="0"/>
                    </a:p>
                  </a:txBody>
                  <a:tcPr anchor="ctr"/>
                </a:tc>
                <a:tc>
                  <a:txBody>
                    <a:bodyPr/>
                    <a:lstStyle/>
                    <a:p>
                      <a:pPr algn="ctr"/>
                      <a:r>
                        <a:rPr kumimoji="1" lang="ja-JP" altLang="en-US" sz="1050" dirty="0" smtClean="0"/>
                        <a:t>項目</a:t>
                      </a:r>
                      <a:endParaRPr kumimoji="1" lang="ja-JP" altLang="en-US" sz="1050" dirty="0"/>
                    </a:p>
                  </a:txBody>
                  <a:tcPr anchor="ctr"/>
                </a:tc>
                <a:tc>
                  <a:txBody>
                    <a:bodyPr/>
                    <a:lstStyle/>
                    <a:p>
                      <a:pPr algn="ctr"/>
                      <a:r>
                        <a:rPr kumimoji="1" lang="ja-JP" altLang="en-US" sz="1050" dirty="0" smtClean="0"/>
                        <a:t>関係ゴール</a:t>
                      </a:r>
                      <a:endParaRPr kumimoji="1" lang="ja-JP" altLang="en-US" sz="1050" dirty="0"/>
                    </a:p>
                  </a:txBody>
                  <a:tcPr anchor="ctr"/>
                </a:tc>
                <a:tc>
                  <a:txBody>
                    <a:bodyPr/>
                    <a:lstStyle/>
                    <a:p>
                      <a:pPr algn="ctr"/>
                      <a:r>
                        <a:rPr kumimoji="1" lang="ja-JP" altLang="en-US" sz="1050" dirty="0" smtClean="0"/>
                        <a:t>備考</a:t>
                      </a:r>
                      <a:endParaRPr kumimoji="1" lang="ja-JP" altLang="en-US" sz="1050" dirty="0"/>
                    </a:p>
                  </a:txBody>
                  <a:tcPr anchor="ctr"/>
                </a:tc>
                <a:extLst>
                  <a:ext uri="{0D108BD9-81ED-4DB2-BD59-A6C34878D82A}">
                    <a16:rowId xmlns:a16="http://schemas.microsoft.com/office/drawing/2014/main" val="3236152042"/>
                  </a:ext>
                </a:extLst>
              </a:tr>
              <a:tr h="232591">
                <a:tc>
                  <a:txBody>
                    <a:bodyPr/>
                    <a:lstStyle/>
                    <a:p>
                      <a:r>
                        <a:rPr kumimoji="1" lang="ja-JP" altLang="en-US" sz="1050" dirty="0" smtClean="0"/>
                        <a:t>政策企画部</a:t>
                      </a:r>
                      <a:endParaRPr kumimoji="1" lang="ja-JP" altLang="en-US" sz="1050" dirty="0"/>
                    </a:p>
                  </a:txBody>
                  <a:tcPr anchor="ctr"/>
                </a:tc>
                <a:tc>
                  <a:txBody>
                    <a:bodyPr/>
                    <a:lstStyle/>
                    <a:p>
                      <a:r>
                        <a:rPr kumimoji="1" lang="en-US" altLang="ja-JP" sz="1050" dirty="0" smtClean="0"/>
                        <a:t>SDGs</a:t>
                      </a:r>
                      <a:r>
                        <a:rPr kumimoji="1" lang="ja-JP" altLang="en-US" sz="1050" dirty="0" smtClean="0"/>
                        <a:t>推進事業</a:t>
                      </a:r>
                      <a:endParaRPr kumimoji="1" lang="ja-JP" altLang="en-US" sz="1050" dirty="0"/>
                    </a:p>
                  </a:txBody>
                  <a:tcPr anchor="ctr"/>
                </a:tc>
                <a:tc>
                  <a:txBody>
                    <a:bodyPr/>
                    <a:lstStyle/>
                    <a:p>
                      <a:pPr algn="ctr"/>
                      <a:r>
                        <a:rPr kumimoji="1" lang="ja-JP" altLang="en-US" sz="1050" dirty="0" smtClean="0"/>
                        <a:t>全般</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2941497639"/>
                  </a:ext>
                </a:extLst>
              </a:tr>
              <a:tr h="232591">
                <a:tc>
                  <a:txBody>
                    <a:bodyPr/>
                    <a:lstStyle/>
                    <a:p>
                      <a:r>
                        <a:rPr kumimoji="1" lang="ja-JP" altLang="en-US" sz="1050" dirty="0" smtClean="0"/>
                        <a:t>福祉部</a:t>
                      </a:r>
                      <a:endParaRPr kumimoji="1" lang="ja-JP" altLang="en-US" sz="1050" dirty="0"/>
                    </a:p>
                  </a:txBody>
                  <a:tcPr anchor="ctr"/>
                </a:tc>
                <a:tc>
                  <a:txBody>
                    <a:bodyPr/>
                    <a:lstStyle/>
                    <a:p>
                      <a:r>
                        <a:rPr kumimoji="1" lang="ja-JP" altLang="en-US" sz="1050" dirty="0" smtClean="0"/>
                        <a:t>大阪ええまちプロジェクト事業</a:t>
                      </a:r>
                      <a:endParaRPr kumimoji="1" lang="ja-JP" altLang="en-US" sz="1050" dirty="0"/>
                    </a:p>
                  </a:txBody>
                  <a:tcPr anchor="ctr"/>
                </a:tc>
                <a:tc>
                  <a:txBody>
                    <a:bodyPr/>
                    <a:lstStyle/>
                    <a:p>
                      <a:pPr algn="ctr"/>
                      <a:r>
                        <a:rPr kumimoji="1" lang="ja-JP" altLang="en-US" sz="1050" dirty="0" smtClean="0"/>
                        <a:t>③⑪</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3639929392"/>
                  </a:ext>
                </a:extLst>
              </a:tr>
              <a:tr h="232591">
                <a:tc>
                  <a:txBody>
                    <a:bodyPr/>
                    <a:lstStyle/>
                    <a:p>
                      <a:r>
                        <a:rPr kumimoji="1" lang="ja-JP" altLang="en-US" sz="1050" dirty="0" smtClean="0"/>
                        <a:t>健康医療部</a:t>
                      </a:r>
                      <a:endParaRPr kumimoji="1" lang="ja-JP" altLang="en-US" sz="1050" dirty="0"/>
                    </a:p>
                  </a:txBody>
                  <a:tcPr anchor="ctr"/>
                </a:tc>
                <a:tc>
                  <a:txBody>
                    <a:bodyPr/>
                    <a:lstStyle/>
                    <a:p>
                      <a:r>
                        <a:rPr kumimoji="1" lang="ja-JP" altLang="en-US" sz="1050" dirty="0" smtClean="0"/>
                        <a:t>おおさか健活</a:t>
                      </a:r>
                      <a:r>
                        <a:rPr kumimoji="1" lang="en-US" altLang="ja-JP" sz="1050" dirty="0" smtClean="0"/>
                        <a:t>10</a:t>
                      </a:r>
                      <a:r>
                        <a:rPr kumimoji="1" lang="ja-JP" altLang="en-US" sz="1050" dirty="0" smtClean="0"/>
                        <a:t>推進プロジェクト</a:t>
                      </a:r>
                      <a:endParaRPr kumimoji="1" lang="ja-JP" altLang="en-US" sz="1050" dirty="0"/>
                    </a:p>
                  </a:txBody>
                  <a:tcPr anchor="ctr"/>
                </a:tc>
                <a:tc>
                  <a:txBody>
                    <a:bodyPr/>
                    <a:lstStyle/>
                    <a:p>
                      <a:pPr algn="ctr"/>
                      <a:r>
                        <a:rPr kumimoji="1" lang="ja-JP" altLang="en-US" sz="1050" dirty="0" smtClean="0"/>
                        <a:t>③⑪</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3100100089"/>
                  </a:ext>
                </a:extLst>
              </a:tr>
              <a:tr h="232591">
                <a:tc>
                  <a:txBody>
                    <a:bodyPr/>
                    <a:lstStyle/>
                    <a:p>
                      <a:r>
                        <a:rPr kumimoji="1" lang="ja-JP" altLang="en-US" sz="1050" dirty="0" smtClean="0"/>
                        <a:t>健康医療部</a:t>
                      </a:r>
                      <a:endParaRPr kumimoji="1" lang="ja-JP" altLang="en-US" sz="1050" dirty="0"/>
                    </a:p>
                  </a:txBody>
                  <a:tcPr anchor="ctr"/>
                </a:tc>
                <a:tc>
                  <a:txBody>
                    <a:bodyPr/>
                    <a:lstStyle/>
                    <a:p>
                      <a:r>
                        <a:rPr kumimoji="1" lang="ja-JP" altLang="en-US" sz="1050" dirty="0" smtClean="0"/>
                        <a:t>健康づくり支援プラットフォーム整備等事業</a:t>
                      </a:r>
                      <a:endParaRPr kumimoji="1" lang="ja-JP" altLang="en-US" sz="1050" dirty="0"/>
                    </a:p>
                  </a:txBody>
                  <a:tcPr anchor="ctr"/>
                </a:tc>
                <a:tc>
                  <a:txBody>
                    <a:bodyPr/>
                    <a:lstStyle/>
                    <a:p>
                      <a:pPr algn="ctr"/>
                      <a:r>
                        <a:rPr kumimoji="1" lang="ja-JP" altLang="en-US" sz="1050" dirty="0" smtClean="0"/>
                        <a:t>③</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210135424"/>
                  </a:ext>
                </a:extLst>
              </a:tr>
              <a:tr h="232591">
                <a:tc>
                  <a:txBody>
                    <a:bodyPr/>
                    <a:lstStyle/>
                    <a:p>
                      <a:r>
                        <a:rPr kumimoji="1" lang="ja-JP" altLang="en-US" sz="1050" dirty="0" smtClean="0"/>
                        <a:t>健康医療部</a:t>
                      </a:r>
                      <a:endParaRPr kumimoji="1" lang="ja-JP" altLang="en-US" sz="1050" dirty="0"/>
                    </a:p>
                  </a:txBody>
                  <a:tcPr anchor="ctr"/>
                </a:tc>
                <a:tc>
                  <a:txBody>
                    <a:bodyPr/>
                    <a:lstStyle/>
                    <a:p>
                      <a:r>
                        <a:rPr kumimoji="1" lang="ja-JP" altLang="en-US" sz="1050" dirty="0" smtClean="0"/>
                        <a:t>市町村国保予防・健康づくり支援事業の強化</a:t>
                      </a:r>
                      <a:endParaRPr kumimoji="1" lang="ja-JP" altLang="en-US" sz="1050" dirty="0"/>
                    </a:p>
                  </a:txBody>
                  <a:tcPr anchor="ctr"/>
                </a:tc>
                <a:tc>
                  <a:txBody>
                    <a:bodyPr/>
                    <a:lstStyle/>
                    <a:p>
                      <a:pPr algn="ctr"/>
                      <a:r>
                        <a:rPr kumimoji="1" lang="ja-JP" altLang="en-US" sz="1050" dirty="0" smtClean="0"/>
                        <a:t>③</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2429959119"/>
                  </a:ext>
                </a:extLst>
              </a:tr>
              <a:tr h="232591">
                <a:tc>
                  <a:txBody>
                    <a:bodyPr/>
                    <a:lstStyle/>
                    <a:p>
                      <a:r>
                        <a:rPr kumimoji="1" lang="ja-JP" altLang="en-US" sz="1050" dirty="0" smtClean="0"/>
                        <a:t>健康医療部</a:t>
                      </a:r>
                      <a:endParaRPr kumimoji="1" lang="ja-JP" altLang="en-US" sz="1050" dirty="0"/>
                    </a:p>
                  </a:txBody>
                  <a:tcPr anchor="ctr"/>
                </a:tc>
                <a:tc>
                  <a:txBody>
                    <a:bodyPr/>
                    <a:lstStyle/>
                    <a:p>
                      <a:r>
                        <a:rPr kumimoji="1" lang="ja-JP" altLang="en-US" sz="1050" dirty="0" smtClean="0"/>
                        <a:t>受動喫煙防止対策推進事業</a:t>
                      </a:r>
                      <a:endParaRPr kumimoji="1" lang="ja-JP" altLang="en-US" sz="1050" dirty="0"/>
                    </a:p>
                  </a:txBody>
                  <a:tcPr anchor="ctr"/>
                </a:tc>
                <a:tc>
                  <a:txBody>
                    <a:bodyPr/>
                    <a:lstStyle/>
                    <a:p>
                      <a:pPr algn="ctr"/>
                      <a:r>
                        <a:rPr kumimoji="1" lang="ja-JP" altLang="en-US" sz="1050" dirty="0" smtClean="0"/>
                        <a:t>③</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3512342125"/>
                  </a:ext>
                </a:extLst>
              </a:tr>
              <a:tr h="232591">
                <a:tc>
                  <a:txBody>
                    <a:bodyPr/>
                    <a:lstStyle/>
                    <a:p>
                      <a:r>
                        <a:rPr kumimoji="1" lang="ja-JP" altLang="en-US" sz="1050" dirty="0" smtClean="0"/>
                        <a:t>商工労働部</a:t>
                      </a:r>
                      <a:endParaRPr kumimoji="1" lang="en-US" altLang="ja-JP" sz="1050" dirty="0" smtClean="0"/>
                    </a:p>
                    <a:p>
                      <a:r>
                        <a:rPr kumimoji="1" lang="ja-JP" altLang="en-US" sz="1050" dirty="0" smtClean="0"/>
                        <a:t>環境農林水産部</a:t>
                      </a:r>
                      <a:endParaRPr kumimoji="1" lang="en-US" altLang="ja-JP" sz="1050" dirty="0" smtClean="0"/>
                    </a:p>
                    <a:p>
                      <a:r>
                        <a:rPr kumimoji="1" lang="ja-JP" altLang="en-US" sz="1050" dirty="0" smtClean="0"/>
                        <a:t>大阪港湾局</a:t>
                      </a:r>
                      <a:endParaRPr kumimoji="1" lang="ja-JP" altLang="en-US" sz="1050" dirty="0"/>
                    </a:p>
                  </a:txBody>
                  <a:tcPr anchor="ctr"/>
                </a:tc>
                <a:tc>
                  <a:txBody>
                    <a:bodyPr/>
                    <a:lstStyle/>
                    <a:p>
                      <a:r>
                        <a:rPr kumimoji="1" lang="ja-JP" altLang="en-US" sz="1050" dirty="0" smtClean="0"/>
                        <a:t>カーボンニュートラルの実現（消費行動促進インセンティブの検討等）</a:t>
                      </a:r>
                      <a:endParaRPr kumimoji="1" lang="en-US" altLang="ja-JP" sz="1050" dirty="0" smtClean="0"/>
                    </a:p>
                    <a:p>
                      <a:pPr marL="177800" indent="-82550"/>
                      <a:r>
                        <a:rPr kumimoji="1" lang="ja-JP" altLang="en-US" sz="1050" dirty="0" smtClean="0"/>
                        <a:t>・カーボンニュートラル技術開発・実証事業</a:t>
                      </a:r>
                      <a:endParaRPr kumimoji="1" lang="en-US" altLang="ja-JP" sz="1050" dirty="0" smtClean="0"/>
                    </a:p>
                    <a:p>
                      <a:pPr marL="177800" indent="-82550"/>
                      <a:r>
                        <a:rPr kumimoji="1" lang="ja-JP" altLang="en-US" sz="1050" dirty="0" smtClean="0"/>
                        <a:t>・自動車公害対策（万博を契機としたバス事業者の脱炭素化促進事業、充電インフラ拡充事業、乗車体験等を通じたゼロエミッション車普及促進事業）</a:t>
                      </a:r>
                      <a:endParaRPr kumimoji="1" lang="en-US" altLang="ja-JP" sz="1050" dirty="0" smtClean="0"/>
                    </a:p>
                    <a:p>
                      <a:pPr marL="177800" indent="-82550"/>
                      <a:r>
                        <a:rPr kumimoji="1" lang="ja-JP" altLang="en-US" sz="1050" dirty="0" smtClean="0"/>
                        <a:t>・新たなエネルギー社会の構築推進事業（中小事業者の脱炭素化促進事業）</a:t>
                      </a:r>
                      <a:endParaRPr kumimoji="1" lang="en-US" altLang="ja-JP" sz="1050" dirty="0" smtClean="0"/>
                    </a:p>
                    <a:p>
                      <a:pPr marL="177800" indent="-82550"/>
                      <a:r>
                        <a:rPr kumimoji="1" lang="ja-JP" altLang="en-US" sz="1050" dirty="0" smtClean="0"/>
                        <a:t>・環境保全基金事業（環境・エネルギー技術シーズ調査・普及促進事業、環境配慮消費者行動促進インセンティブ調査検討事業、脱炭素化に向けた消費行動促進事業）</a:t>
                      </a:r>
                      <a:endParaRPr kumimoji="1" lang="en-US" altLang="ja-JP" sz="1050" dirty="0" smtClean="0"/>
                    </a:p>
                    <a:p>
                      <a:pPr marL="177800" indent="-82550"/>
                      <a:r>
                        <a:rPr kumimoji="1" lang="ja-JP" altLang="en-US" sz="1050" dirty="0" smtClean="0"/>
                        <a:t>・森林整備促進事業（大阪府内産木材利用促進モデル事業、シンボル施設（大阪公立大学）木材利用促進事業）</a:t>
                      </a:r>
                      <a:endParaRPr kumimoji="1" lang="en-US" altLang="ja-JP" sz="1050" dirty="0" smtClean="0"/>
                    </a:p>
                    <a:p>
                      <a:pPr marL="177800" indent="-82550"/>
                      <a:r>
                        <a:rPr kumimoji="1" lang="ja-JP" altLang="en-US" sz="1050" dirty="0" smtClean="0"/>
                        <a:t>・自動車公害対策</a:t>
                      </a:r>
                      <a:endParaRPr kumimoji="1" lang="en-US" altLang="ja-JP" sz="1050" dirty="0" smtClean="0"/>
                    </a:p>
                    <a:p>
                      <a:pPr marL="177800" indent="-82550"/>
                      <a:r>
                        <a:rPr kumimoji="1" lang="ja-JP" altLang="en-US" sz="1050" dirty="0" smtClean="0"/>
                        <a:t>・港湾施設改修（大阪“みなと”カーボンニュートラル（</a:t>
                      </a:r>
                      <a:r>
                        <a:rPr kumimoji="1" lang="en-US" altLang="ja-JP" sz="1050" dirty="0" smtClean="0"/>
                        <a:t>CNP</a:t>
                      </a:r>
                      <a:r>
                        <a:rPr kumimoji="1" lang="ja-JP" altLang="en-US" sz="1050" dirty="0" smtClean="0"/>
                        <a:t>）形成計画策定事業）</a:t>
                      </a:r>
                      <a:endParaRPr kumimoji="1" lang="en-US" altLang="ja-JP" sz="1050" dirty="0" smtClean="0"/>
                    </a:p>
                  </a:txBody>
                  <a:tcPr anchor="ctr"/>
                </a:tc>
                <a:tc>
                  <a:txBody>
                    <a:bodyPr/>
                    <a:lstStyle/>
                    <a:p>
                      <a:pPr algn="ctr"/>
                      <a:r>
                        <a:rPr kumimoji="1" lang="ja-JP" altLang="en-US" sz="1050" dirty="0" smtClean="0"/>
                        <a:t>⑨⑪⑬</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4017592330"/>
                  </a:ext>
                </a:extLst>
              </a:tr>
              <a:tr h="232591">
                <a:tc>
                  <a:txBody>
                    <a:bodyPr/>
                    <a:lstStyle/>
                    <a:p>
                      <a:r>
                        <a:rPr kumimoji="1" lang="ja-JP" altLang="en-US" sz="1050" dirty="0" smtClean="0"/>
                        <a:t>環境農林水産部</a:t>
                      </a:r>
                      <a:endParaRPr kumimoji="1" lang="ja-JP" altLang="en-US" sz="1050" dirty="0"/>
                    </a:p>
                  </a:txBody>
                  <a:tcPr anchor="ctr"/>
                </a:tc>
                <a:tc>
                  <a:txBody>
                    <a:bodyPr/>
                    <a:lstStyle/>
                    <a:p>
                      <a:r>
                        <a:rPr kumimoji="1" lang="ja-JP" altLang="en-US" sz="1050" dirty="0" smtClean="0"/>
                        <a:t>都市緑化を活用した猛暑対策事業</a:t>
                      </a:r>
                      <a:endParaRPr kumimoji="1" lang="ja-JP" altLang="en-US" sz="1050" dirty="0"/>
                    </a:p>
                  </a:txBody>
                  <a:tcPr anchor="ctr"/>
                </a:tc>
                <a:tc>
                  <a:txBody>
                    <a:bodyPr/>
                    <a:lstStyle/>
                    <a:p>
                      <a:pPr algn="ctr"/>
                      <a:r>
                        <a:rPr kumimoji="1" lang="ja-JP" altLang="en-US" sz="1050" dirty="0" smtClean="0"/>
                        <a:t>⑪⑬</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1562437743"/>
                  </a:ext>
                </a:extLst>
              </a:tr>
              <a:tr h="232591">
                <a:tc>
                  <a:txBody>
                    <a:bodyPr/>
                    <a:lstStyle/>
                    <a:p>
                      <a:r>
                        <a:rPr kumimoji="1" lang="ja-JP" altLang="en-US" sz="1050" dirty="0" smtClean="0"/>
                        <a:t>環境農林水産部</a:t>
                      </a:r>
                      <a:endParaRPr kumimoji="1" lang="ja-JP" altLang="en-US" sz="1050" dirty="0"/>
                    </a:p>
                  </a:txBody>
                  <a:tcPr anchor="ctr"/>
                </a:tc>
                <a:tc>
                  <a:txBody>
                    <a:bodyPr/>
                    <a:lstStyle/>
                    <a:p>
                      <a:r>
                        <a:rPr kumimoji="1" lang="ja-JP" altLang="en-US" sz="1050" dirty="0" smtClean="0"/>
                        <a:t>プラスチックごみ対策の推進</a:t>
                      </a:r>
                      <a:endParaRPr kumimoji="1" lang="en-US" altLang="ja-JP" sz="1050" dirty="0" smtClean="0"/>
                    </a:p>
                    <a:p>
                      <a:pPr marL="0" indent="95250"/>
                      <a:r>
                        <a:rPr kumimoji="1" lang="ja-JP" altLang="en-US" sz="1050" dirty="0" smtClean="0"/>
                        <a:t>・環境保全基金事業（「大阪プラスチックごみゼロ宣言」推進事業）</a:t>
                      </a:r>
                      <a:endParaRPr kumimoji="1" lang="en-US" altLang="ja-JP" sz="1050" dirty="0" smtClean="0"/>
                    </a:p>
                    <a:p>
                      <a:pPr marL="0" indent="95250"/>
                      <a:r>
                        <a:rPr kumimoji="1" lang="ja-JP" altLang="en-US" sz="1050" dirty="0" smtClean="0"/>
                        <a:t>・リサイクル社会推進事業</a:t>
                      </a:r>
                      <a:endParaRPr kumimoji="1" lang="ja-JP" altLang="en-US" sz="1050" dirty="0"/>
                    </a:p>
                  </a:txBody>
                  <a:tcPr anchor="ctr"/>
                </a:tc>
                <a:tc>
                  <a:txBody>
                    <a:bodyPr/>
                    <a:lstStyle/>
                    <a:p>
                      <a:pPr algn="ctr"/>
                      <a:r>
                        <a:rPr kumimoji="1" lang="ja-JP" altLang="en-US" sz="1050" dirty="0" smtClean="0"/>
                        <a:t>⑫⑬⑭</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4133749360"/>
                  </a:ext>
                </a:extLst>
              </a:tr>
              <a:tr h="232591">
                <a:tc>
                  <a:txBody>
                    <a:bodyPr/>
                    <a:lstStyle/>
                    <a:p>
                      <a:r>
                        <a:rPr kumimoji="1" lang="ja-JP" altLang="en-US" sz="1050" dirty="0" smtClean="0"/>
                        <a:t>都市整備部</a:t>
                      </a:r>
                      <a:endParaRPr kumimoji="1" lang="ja-JP" altLang="en-US" sz="1050" dirty="0"/>
                    </a:p>
                  </a:txBody>
                  <a:tcPr anchor="ctr"/>
                </a:tc>
                <a:tc>
                  <a:txBody>
                    <a:bodyPr/>
                    <a:lstStyle/>
                    <a:p>
                      <a:r>
                        <a:rPr kumimoji="1" lang="ja-JP" altLang="en-US" sz="1050" dirty="0" smtClean="0"/>
                        <a:t>ユニバーサルデザインタクシー普及促進事業</a:t>
                      </a:r>
                      <a:endParaRPr kumimoji="1" lang="ja-JP" altLang="en-US" sz="1050" dirty="0"/>
                    </a:p>
                  </a:txBody>
                  <a:tcPr anchor="ctr"/>
                </a:tc>
                <a:tc>
                  <a:txBody>
                    <a:bodyPr/>
                    <a:lstStyle/>
                    <a:p>
                      <a:pPr algn="ctr"/>
                      <a:r>
                        <a:rPr kumimoji="1" lang="ja-JP" altLang="en-US" sz="1050" dirty="0" smtClean="0"/>
                        <a:t>⑨⑪</a:t>
                      </a:r>
                      <a:endParaRPr kumimoji="1" lang="ja-JP" altLang="en-US" sz="1050" dirty="0"/>
                    </a:p>
                  </a:txBody>
                  <a:tcPr anchor="ctr"/>
                </a:tc>
                <a:tc>
                  <a:txBody>
                    <a:bodyPr/>
                    <a:lstStyle/>
                    <a:p>
                      <a:pPr algn="ctr"/>
                      <a:endParaRPr kumimoji="1" lang="ja-JP" altLang="en-US" sz="1050" dirty="0"/>
                    </a:p>
                  </a:txBody>
                  <a:tcPr anchor="ctr"/>
                </a:tc>
                <a:extLst>
                  <a:ext uri="{0D108BD9-81ED-4DB2-BD59-A6C34878D82A}">
                    <a16:rowId xmlns:a16="http://schemas.microsoft.com/office/drawing/2014/main" val="3405738049"/>
                  </a:ext>
                </a:extLst>
              </a:tr>
            </a:tbl>
          </a:graphicData>
        </a:graphic>
      </p:graphicFrame>
      <p:sp>
        <p:nvSpPr>
          <p:cNvPr id="6" name="スライド番号プレースホルダー 5"/>
          <p:cNvSpPr>
            <a:spLocks noGrp="1"/>
          </p:cNvSpPr>
          <p:nvPr>
            <p:ph type="sldNum" sz="quarter" idx="12"/>
          </p:nvPr>
        </p:nvSpPr>
        <p:spPr>
          <a:xfrm>
            <a:off x="9146241" y="239149"/>
            <a:ext cx="682898" cy="377917"/>
          </a:xfrm>
          <a:solidFill>
            <a:schemeClr val="bg1"/>
          </a:solidFill>
        </p:spPr>
        <p:txBody>
          <a:bodyPr/>
          <a:lstStyle/>
          <a:p>
            <a:pPr algn="ctr"/>
            <a:fld id="{7B20388F-A125-4D2E-BBF0-E240911E1C91}" type="slidenum">
              <a:rPr kumimoji="1" lang="ja-JP" altLang="en-US" sz="1400">
                <a:solidFill>
                  <a:prstClr val="black"/>
                </a:solidFill>
              </a:rPr>
              <a:pPr algn="ctr"/>
              <a:t>6</a:t>
            </a:fld>
            <a:endParaRPr kumimoji="1" lang="ja-JP" altLang="en-US" sz="1400">
              <a:solidFill>
                <a:prstClr val="black"/>
              </a:solidFill>
            </a:endParaRPr>
          </a:p>
        </p:txBody>
      </p:sp>
    </p:spTree>
    <p:extLst>
      <p:ext uri="{BB962C8B-B14F-4D97-AF65-F5344CB8AC3E}">
        <p14:creationId xmlns:p14="http://schemas.microsoft.com/office/powerpoint/2010/main" val="4002701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85736" y="774145"/>
            <a:ext cx="4000501" cy="338554"/>
          </a:xfrm>
          <a:prstGeom prst="rect">
            <a:avLst/>
          </a:prstGeom>
          <a:noFill/>
        </p:spPr>
        <p:txBody>
          <a:bodyPr wrap="square" rtlCol="0">
            <a:spAutoFit/>
          </a:bodyPr>
          <a:lstStyle/>
          <a:p>
            <a:r>
              <a:rPr lang="ja-JP" altLang="en-US" sz="1600" b="1" dirty="0"/>
              <a:t>３</a:t>
            </a:r>
            <a:r>
              <a:rPr lang="en-US" altLang="ja-JP" sz="1600" b="1" dirty="0"/>
              <a:t>.</a:t>
            </a:r>
            <a:r>
              <a:rPr lang="ja-JP" altLang="en-US" sz="1600" b="1" dirty="0"/>
              <a:t>府における取組の推進</a:t>
            </a:r>
            <a:endParaRPr kumimoji="1" lang="en-US" altLang="ja-JP" sz="1600" dirty="0"/>
          </a:p>
        </p:txBody>
      </p:sp>
      <p:sp>
        <p:nvSpPr>
          <p:cNvPr id="8" name="正方形/長方形 7"/>
          <p:cNvSpPr/>
          <p:nvPr/>
        </p:nvSpPr>
        <p:spPr>
          <a:xfrm>
            <a:off x="519394" y="1112698"/>
            <a:ext cx="8867211" cy="5940000"/>
          </a:xfrm>
          <a:prstGeom prst="rect">
            <a:avLst/>
          </a:prstGeom>
          <a:solidFill>
            <a:schemeClr val="bg1">
              <a:lumMod val="95000"/>
            </a:schemeClr>
          </a:solidFill>
        </p:spPr>
        <p:txBody>
          <a:bodyPr wrap="square">
            <a:spAutoFit/>
          </a:bodyPr>
          <a:lstStyle/>
          <a:p>
            <a:pPr indent="76101">
              <a:spcBef>
                <a:spcPts val="488"/>
              </a:spcBef>
            </a:pPr>
            <a:r>
              <a:rPr lang="ja-JP" altLang="en-US" sz="1400" b="1" dirty="0"/>
              <a:t>〇 </a:t>
            </a:r>
            <a:r>
              <a:rPr lang="en-US" altLang="ja-JP" sz="1400" b="1" dirty="0" smtClean="0"/>
              <a:t>SDGs</a:t>
            </a:r>
            <a:r>
              <a:rPr lang="ja-JP" altLang="en-US" sz="1400" b="1" dirty="0" smtClean="0"/>
              <a:t>未来都市</a:t>
            </a:r>
            <a:endParaRPr lang="en-US" altLang="ja-JP" sz="1400" b="1" dirty="0" smtClean="0"/>
          </a:p>
          <a:p>
            <a:pPr indent="273050">
              <a:spcBef>
                <a:spcPts val="488"/>
              </a:spcBef>
            </a:pPr>
            <a:r>
              <a:rPr lang="ja-JP" altLang="en-US" sz="1200" dirty="0" smtClean="0"/>
              <a:t>⇒未来都市計画に掲げる各部局の取組み</a:t>
            </a:r>
            <a:endParaRPr lang="en-US" altLang="ja-JP" sz="1200" dirty="0" smtClean="0"/>
          </a:p>
          <a:p>
            <a:pPr indent="541338">
              <a:spcBef>
                <a:spcPts val="600"/>
              </a:spcBef>
            </a:pPr>
            <a:endParaRPr lang="en-US" altLang="ja-JP" sz="1200" dirty="0" smtClean="0"/>
          </a:p>
          <a:p>
            <a:pPr indent="541338">
              <a:spcBef>
                <a:spcPts val="600"/>
              </a:spcBef>
            </a:pPr>
            <a:endParaRPr lang="en-US" altLang="ja-JP" sz="1200" dirty="0"/>
          </a:p>
          <a:p>
            <a:pPr indent="541338">
              <a:spcBef>
                <a:spcPts val="600"/>
              </a:spcBef>
            </a:pPr>
            <a:endParaRPr lang="en-US" altLang="ja-JP" sz="1200" dirty="0" smtClean="0"/>
          </a:p>
          <a:p>
            <a:pPr indent="541338">
              <a:spcBef>
                <a:spcPts val="600"/>
              </a:spcBef>
            </a:pPr>
            <a:endParaRPr lang="en-US" altLang="ja-JP" sz="1200" dirty="0"/>
          </a:p>
          <a:p>
            <a:pPr indent="541338">
              <a:spcBef>
                <a:spcPts val="600"/>
              </a:spcBef>
            </a:pPr>
            <a:endParaRPr lang="en-US" altLang="ja-JP" sz="1200" dirty="0" smtClean="0"/>
          </a:p>
          <a:p>
            <a:pPr indent="541338">
              <a:spcBef>
                <a:spcPts val="600"/>
              </a:spcBef>
            </a:pPr>
            <a:endParaRPr lang="en-US" altLang="ja-JP" sz="1200" dirty="0"/>
          </a:p>
          <a:p>
            <a:pPr indent="357188">
              <a:spcBef>
                <a:spcPts val="600"/>
              </a:spcBef>
            </a:pPr>
            <a:endParaRPr lang="en-US" altLang="ja-JP" sz="1200" dirty="0"/>
          </a:p>
          <a:p>
            <a:pPr indent="357188">
              <a:spcBef>
                <a:spcPts val="600"/>
              </a:spcBef>
            </a:pPr>
            <a:endParaRPr lang="en-US" altLang="ja-JP" sz="12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smtClean="0"/>
          </a:p>
          <a:p>
            <a:pPr indent="76101">
              <a:spcBef>
                <a:spcPts val="488"/>
              </a:spcBef>
            </a:pPr>
            <a:endParaRPr lang="en-US" altLang="ja-JP" sz="1400" b="1" dirty="0" smtClean="0"/>
          </a:p>
          <a:p>
            <a:pPr indent="273050">
              <a:spcBef>
                <a:spcPts val="600"/>
              </a:spcBef>
            </a:pPr>
            <a:r>
              <a:rPr lang="ja-JP" altLang="en-US" sz="1200" dirty="0" smtClean="0"/>
              <a:t>⇒</a:t>
            </a:r>
            <a:r>
              <a:rPr lang="ja-JP" altLang="en-US" sz="1200" dirty="0"/>
              <a:t>モデル事業「大阪ブルー・オーシャン・ビジョン」推進プロジェクトの推進（主要事業：ペットボトルのリサイクルシステム）</a:t>
            </a:r>
            <a:endParaRPr lang="en-US" altLang="ja-JP" sz="1200" dirty="0"/>
          </a:p>
          <a:p>
            <a:pPr indent="541338">
              <a:spcBef>
                <a:spcPts val="600"/>
              </a:spcBef>
            </a:pPr>
            <a:r>
              <a:rPr lang="ja-JP" altLang="en-US" sz="1200" dirty="0"/>
              <a:t>・参加地域数：大阪市内の</a:t>
            </a:r>
            <a:r>
              <a:rPr lang="en-US" altLang="ja-JP" sz="1200" dirty="0"/>
              <a:t>79</a:t>
            </a:r>
            <a:r>
              <a:rPr lang="ja-JP" altLang="en-US" sz="1200" dirty="0"/>
              <a:t>地域      ・ペットボトル回収量：</a:t>
            </a:r>
            <a:r>
              <a:rPr lang="en-US" altLang="ja-JP" sz="1200" dirty="0"/>
              <a:t>652</a:t>
            </a:r>
            <a:r>
              <a:rPr lang="ja-JP" altLang="en-US" sz="1200" dirty="0"/>
              <a:t>トン</a:t>
            </a:r>
            <a:endParaRPr lang="en-US" altLang="ja-JP" sz="1200" dirty="0"/>
          </a:p>
          <a:p>
            <a:pPr indent="85725">
              <a:spcBef>
                <a:spcPts val="488"/>
              </a:spcBef>
            </a:pPr>
            <a:endParaRPr lang="en-US" altLang="ja-JP" sz="1200" dirty="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smtClean="0"/>
          </a:p>
          <a:p>
            <a:pPr indent="85725">
              <a:spcBef>
                <a:spcPts val="488"/>
              </a:spcBef>
            </a:pPr>
            <a:endParaRPr lang="en-US" altLang="ja-JP" sz="1600" dirty="0"/>
          </a:p>
          <a:p>
            <a:pPr indent="85725">
              <a:spcBef>
                <a:spcPts val="488"/>
              </a:spcBef>
            </a:pPr>
            <a:endParaRPr lang="en-US" altLang="ja-JP" sz="1600" dirty="0" smtClean="0"/>
          </a:p>
          <a:p>
            <a:pPr indent="85725">
              <a:spcBef>
                <a:spcPts val="488"/>
              </a:spcBef>
            </a:pPr>
            <a:endParaRPr lang="en-US" altLang="ja-JP" sz="1600" dirty="0"/>
          </a:p>
        </p:txBody>
      </p:sp>
      <p:graphicFrame>
        <p:nvGraphicFramePr>
          <p:cNvPr id="5" name="表 4"/>
          <p:cNvGraphicFramePr>
            <a:graphicFrameLocks noGrp="1"/>
          </p:cNvGraphicFramePr>
          <p:nvPr>
            <p:extLst>
              <p:ext uri="{D42A27DB-BD31-4B8C-83A1-F6EECF244321}">
                <p14:modId xmlns:p14="http://schemas.microsoft.com/office/powerpoint/2010/main" val="1242679633"/>
              </p:ext>
            </p:extLst>
          </p:nvPr>
        </p:nvGraphicFramePr>
        <p:xfrm>
          <a:off x="686999" y="1630320"/>
          <a:ext cx="8532000" cy="2976829"/>
        </p:xfrm>
        <a:graphic>
          <a:graphicData uri="http://schemas.openxmlformats.org/drawingml/2006/table">
            <a:tbl>
              <a:tblPr firstRow="1" bandRow="1">
                <a:tableStyleId>{5C22544A-7EE6-4342-B048-85BDC9FD1C3A}</a:tableStyleId>
              </a:tblPr>
              <a:tblGrid>
                <a:gridCol w="1188000">
                  <a:extLst>
                    <a:ext uri="{9D8B030D-6E8A-4147-A177-3AD203B41FA5}">
                      <a16:colId xmlns:a16="http://schemas.microsoft.com/office/drawing/2014/main" val="3704190225"/>
                    </a:ext>
                  </a:extLst>
                </a:gridCol>
                <a:gridCol w="5760000">
                  <a:extLst>
                    <a:ext uri="{9D8B030D-6E8A-4147-A177-3AD203B41FA5}">
                      <a16:colId xmlns:a16="http://schemas.microsoft.com/office/drawing/2014/main" val="3921987013"/>
                    </a:ext>
                  </a:extLst>
                </a:gridCol>
                <a:gridCol w="792000">
                  <a:extLst>
                    <a:ext uri="{9D8B030D-6E8A-4147-A177-3AD203B41FA5}">
                      <a16:colId xmlns:a16="http://schemas.microsoft.com/office/drawing/2014/main" val="2334776461"/>
                    </a:ext>
                  </a:extLst>
                </a:gridCol>
                <a:gridCol w="792000">
                  <a:extLst>
                    <a:ext uri="{9D8B030D-6E8A-4147-A177-3AD203B41FA5}">
                      <a16:colId xmlns:a16="http://schemas.microsoft.com/office/drawing/2014/main" val="3563089792"/>
                    </a:ext>
                  </a:extLst>
                </a:gridCol>
              </a:tblGrid>
              <a:tr h="462229">
                <a:tc>
                  <a:txBody>
                    <a:bodyPr/>
                    <a:lstStyle/>
                    <a:p>
                      <a:pPr algn="ctr"/>
                      <a:r>
                        <a:rPr kumimoji="1" lang="ja-JP" altLang="en-US" sz="1050" dirty="0" smtClean="0"/>
                        <a:t>部局</a:t>
                      </a:r>
                      <a:endParaRPr kumimoji="1" lang="ja-JP" altLang="en-US" sz="1050" dirty="0"/>
                    </a:p>
                  </a:txBody>
                  <a:tcPr anchor="ctr"/>
                </a:tc>
                <a:tc>
                  <a:txBody>
                    <a:bodyPr/>
                    <a:lstStyle/>
                    <a:p>
                      <a:pPr algn="ctr"/>
                      <a:r>
                        <a:rPr kumimoji="1" lang="ja-JP" altLang="en-US" sz="1050" dirty="0" smtClean="0"/>
                        <a:t>項目</a:t>
                      </a:r>
                      <a:endParaRPr kumimoji="1" lang="ja-JP" altLang="en-US" sz="1050" dirty="0"/>
                    </a:p>
                  </a:txBody>
                  <a:tcPr anchor="ctr"/>
                </a:tc>
                <a:tc>
                  <a:txBody>
                    <a:bodyPr/>
                    <a:lstStyle/>
                    <a:p>
                      <a:pPr algn="ctr"/>
                      <a:r>
                        <a:rPr kumimoji="1" lang="ja-JP" altLang="en-US" sz="1050" dirty="0" smtClean="0"/>
                        <a:t>関係ゴール</a:t>
                      </a:r>
                      <a:endParaRPr kumimoji="1" lang="ja-JP" altLang="en-US" sz="1050" dirty="0"/>
                    </a:p>
                  </a:txBody>
                  <a:tcPr anchor="ctr"/>
                </a:tc>
                <a:tc>
                  <a:txBody>
                    <a:bodyPr/>
                    <a:lstStyle/>
                    <a:p>
                      <a:pPr algn="ctr"/>
                      <a:r>
                        <a:rPr kumimoji="1" lang="ja-JP" altLang="en-US" sz="1050" dirty="0" smtClean="0"/>
                        <a:t>備考</a:t>
                      </a:r>
                      <a:endParaRPr kumimoji="1" lang="ja-JP" altLang="en-US" sz="1050" dirty="0"/>
                    </a:p>
                  </a:txBody>
                  <a:tcPr anchor="ctr"/>
                </a:tc>
                <a:extLst>
                  <a:ext uri="{0D108BD9-81ED-4DB2-BD59-A6C34878D82A}">
                    <a16:rowId xmlns:a16="http://schemas.microsoft.com/office/drawing/2014/main" val="3236152042"/>
                  </a:ext>
                </a:extLst>
              </a:tr>
              <a:tr h="232591">
                <a:tc>
                  <a:txBody>
                    <a:bodyPr/>
                    <a:lstStyle/>
                    <a:p>
                      <a:r>
                        <a:rPr kumimoji="1" lang="ja-JP" altLang="en-US" sz="1050" dirty="0" smtClean="0"/>
                        <a:t>政策企画部</a:t>
                      </a:r>
                      <a:endParaRPr kumimoji="1" lang="ja-JP" altLang="en-US" sz="1050" dirty="0"/>
                    </a:p>
                  </a:txBody>
                  <a:tcPr anchor="ctr"/>
                </a:tc>
                <a:tc>
                  <a:txBody>
                    <a:bodyPr/>
                    <a:lstStyle/>
                    <a:p>
                      <a:r>
                        <a:rPr kumimoji="1" lang="en-US" altLang="ja-JP" sz="1050" dirty="0" smtClean="0"/>
                        <a:t>SDGs</a:t>
                      </a:r>
                      <a:r>
                        <a:rPr kumimoji="1" lang="ja-JP" altLang="en-US" sz="1050" dirty="0" smtClean="0"/>
                        <a:t>推進事業</a:t>
                      </a:r>
                      <a:endParaRPr kumimoji="1" lang="ja-JP" altLang="en-US" sz="1050" dirty="0"/>
                    </a:p>
                  </a:txBody>
                  <a:tcPr anchor="ctr"/>
                </a:tc>
                <a:tc>
                  <a:txBody>
                    <a:bodyPr/>
                    <a:lstStyle/>
                    <a:p>
                      <a:pPr algn="ctr"/>
                      <a:r>
                        <a:rPr kumimoji="1" lang="ja-JP" altLang="en-US" sz="1050" dirty="0" smtClean="0"/>
                        <a:t>全般</a:t>
                      </a:r>
                      <a:endParaRPr kumimoji="1" lang="ja-JP" altLang="en-US" sz="1050" dirty="0"/>
                    </a:p>
                  </a:txBody>
                  <a:tcPr anchor="ctr"/>
                </a:tc>
                <a:tc>
                  <a:txBody>
                    <a:bodyPr/>
                    <a:lstStyle/>
                    <a:p>
                      <a:pPr algn="ctr"/>
                      <a:r>
                        <a:rPr kumimoji="1" lang="ja-JP" altLang="en-US" sz="900" dirty="0" smtClean="0"/>
                        <a:t>再掲</a:t>
                      </a:r>
                      <a:endParaRPr kumimoji="1" lang="ja-JP" altLang="en-US" sz="900" dirty="0"/>
                    </a:p>
                  </a:txBody>
                  <a:tcPr anchor="ctr"/>
                </a:tc>
                <a:extLst>
                  <a:ext uri="{0D108BD9-81ED-4DB2-BD59-A6C34878D82A}">
                    <a16:rowId xmlns:a16="http://schemas.microsoft.com/office/drawing/2014/main" val="2941497639"/>
                  </a:ext>
                </a:extLst>
              </a:tr>
              <a:tr h="232591">
                <a:tc>
                  <a:txBody>
                    <a:bodyPr/>
                    <a:lstStyle/>
                    <a:p>
                      <a:r>
                        <a:rPr kumimoji="1" lang="ja-JP" altLang="en-US" sz="1050" dirty="0" smtClean="0"/>
                        <a:t>福祉部</a:t>
                      </a:r>
                      <a:endParaRPr kumimoji="1" lang="ja-JP" altLang="en-US" sz="1050" dirty="0"/>
                    </a:p>
                  </a:txBody>
                  <a:tcPr anchor="ctr"/>
                </a:tc>
                <a:tc>
                  <a:txBody>
                    <a:bodyPr/>
                    <a:lstStyle/>
                    <a:p>
                      <a:r>
                        <a:rPr kumimoji="1" lang="ja-JP" altLang="en-US" sz="1050" u="none" dirty="0" smtClean="0"/>
                        <a:t>大阪ええまちプロジェクト事業</a:t>
                      </a:r>
                      <a:endParaRPr kumimoji="1" lang="ja-JP" altLang="en-US" sz="1050" u="none" dirty="0"/>
                    </a:p>
                  </a:txBody>
                  <a:tcPr anchor="ctr"/>
                </a:tc>
                <a:tc>
                  <a:txBody>
                    <a:bodyPr/>
                    <a:lstStyle/>
                    <a:p>
                      <a:pPr algn="ctr"/>
                      <a:r>
                        <a:rPr kumimoji="1" lang="ja-JP" altLang="en-US" sz="1050" dirty="0" smtClean="0"/>
                        <a:t>③⑪</a:t>
                      </a:r>
                      <a:endParaRPr kumimoji="1" lang="ja-JP" altLang="en-US" sz="1050" dirty="0"/>
                    </a:p>
                  </a:txBody>
                  <a:tcPr anchor="ctr"/>
                </a:tc>
                <a:tc>
                  <a:txBody>
                    <a:bodyPr/>
                    <a:lstStyle/>
                    <a:p>
                      <a:pPr algn="ctr"/>
                      <a:r>
                        <a:rPr kumimoji="1" lang="ja-JP" altLang="en-US" sz="900" dirty="0" smtClean="0"/>
                        <a:t>再掲</a:t>
                      </a:r>
                      <a:endParaRPr kumimoji="1" lang="ja-JP" altLang="en-US" sz="900" dirty="0"/>
                    </a:p>
                  </a:txBody>
                  <a:tcPr anchor="ctr"/>
                </a:tc>
                <a:extLst>
                  <a:ext uri="{0D108BD9-81ED-4DB2-BD59-A6C34878D82A}">
                    <a16:rowId xmlns:a16="http://schemas.microsoft.com/office/drawing/2014/main" val="3639929392"/>
                  </a:ext>
                </a:extLst>
              </a:tr>
              <a:tr h="232591">
                <a:tc>
                  <a:txBody>
                    <a:bodyPr/>
                    <a:lstStyle/>
                    <a:p>
                      <a:r>
                        <a:rPr kumimoji="1" lang="ja-JP" altLang="en-US" sz="1050" dirty="0" smtClean="0"/>
                        <a:t>福祉部</a:t>
                      </a:r>
                      <a:endParaRPr kumimoji="1" lang="ja-JP" altLang="en-US" sz="1050" dirty="0"/>
                    </a:p>
                  </a:txBody>
                  <a:tcPr anchor="ctr"/>
                </a:tc>
                <a:tc>
                  <a:txBody>
                    <a:bodyPr/>
                    <a:lstStyle/>
                    <a:p>
                      <a:r>
                        <a:rPr kumimoji="1" lang="ja-JP" altLang="en-US" sz="1050" u="none" dirty="0" smtClean="0"/>
                        <a:t>子どもの貧困対策事業</a:t>
                      </a:r>
                      <a:endParaRPr kumimoji="1" lang="ja-JP" altLang="en-US" sz="1050" u="none" dirty="0"/>
                    </a:p>
                  </a:txBody>
                  <a:tcPr anchor="ctr"/>
                </a:tc>
                <a:tc>
                  <a:txBody>
                    <a:bodyPr/>
                    <a:lstStyle/>
                    <a:p>
                      <a:pPr algn="ctr"/>
                      <a:r>
                        <a:rPr kumimoji="1" lang="ja-JP" altLang="en-US" sz="1050" dirty="0" smtClean="0"/>
                        <a:t>①</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1558692999"/>
                  </a:ext>
                </a:extLst>
              </a:tr>
              <a:tr h="232591">
                <a:tc>
                  <a:txBody>
                    <a:bodyPr/>
                    <a:lstStyle/>
                    <a:p>
                      <a:r>
                        <a:rPr kumimoji="1" lang="ja-JP" altLang="en-US" sz="1050" dirty="0" smtClean="0"/>
                        <a:t>健康医療部</a:t>
                      </a:r>
                      <a:endParaRPr kumimoji="1" lang="ja-JP" altLang="en-US" sz="1050" dirty="0"/>
                    </a:p>
                  </a:txBody>
                  <a:tcPr anchor="ctr"/>
                </a:tc>
                <a:tc>
                  <a:txBody>
                    <a:bodyPr/>
                    <a:lstStyle/>
                    <a:p>
                      <a:r>
                        <a:rPr kumimoji="1" lang="ja-JP" altLang="en-US" sz="1050" u="none" dirty="0" smtClean="0"/>
                        <a:t>健康寿命の延伸（おおさか健活</a:t>
                      </a:r>
                      <a:r>
                        <a:rPr kumimoji="1" lang="en-US" altLang="ja-JP" sz="1050" u="none" dirty="0" smtClean="0"/>
                        <a:t>10</a:t>
                      </a:r>
                      <a:r>
                        <a:rPr kumimoji="1" lang="ja-JP" altLang="en-US" sz="1050" u="none" dirty="0" err="1" smtClean="0"/>
                        <a:t>、</a:t>
                      </a:r>
                      <a:r>
                        <a:rPr kumimoji="1" lang="ja-JP" altLang="en-US" sz="1050" u="none" dirty="0" smtClean="0"/>
                        <a:t>アスマイル）</a:t>
                      </a:r>
                      <a:endParaRPr kumimoji="1" lang="ja-JP" altLang="en-US" sz="1050" u="none" dirty="0"/>
                    </a:p>
                  </a:txBody>
                  <a:tcPr anchor="ctr"/>
                </a:tc>
                <a:tc>
                  <a:txBody>
                    <a:bodyPr/>
                    <a:lstStyle/>
                    <a:p>
                      <a:pPr algn="ctr"/>
                      <a:r>
                        <a:rPr kumimoji="1" lang="ja-JP" altLang="en-US" sz="1050" dirty="0" smtClean="0"/>
                        <a:t>③⑪</a:t>
                      </a:r>
                      <a:endParaRPr kumimoji="1" lang="ja-JP" altLang="en-US" sz="1050" dirty="0"/>
                    </a:p>
                  </a:txBody>
                  <a:tcPr anchor="ctr"/>
                </a:tc>
                <a:tc>
                  <a:txBody>
                    <a:bodyPr/>
                    <a:lstStyle/>
                    <a:p>
                      <a:pPr algn="ctr"/>
                      <a:r>
                        <a:rPr kumimoji="1" lang="ja-JP" altLang="en-US" sz="900" dirty="0" smtClean="0"/>
                        <a:t>再掲</a:t>
                      </a:r>
                      <a:endParaRPr kumimoji="1" lang="ja-JP" altLang="en-US" sz="900" dirty="0"/>
                    </a:p>
                  </a:txBody>
                  <a:tcPr anchor="ctr"/>
                </a:tc>
                <a:extLst>
                  <a:ext uri="{0D108BD9-81ED-4DB2-BD59-A6C34878D82A}">
                    <a16:rowId xmlns:a16="http://schemas.microsoft.com/office/drawing/2014/main" val="3100100089"/>
                  </a:ext>
                </a:extLst>
              </a:tr>
              <a:tr h="232591">
                <a:tc>
                  <a:txBody>
                    <a:bodyPr/>
                    <a:lstStyle/>
                    <a:p>
                      <a:r>
                        <a:rPr kumimoji="1" lang="ja-JP" altLang="en-US" sz="1050" dirty="0" smtClean="0"/>
                        <a:t>商工労働部</a:t>
                      </a:r>
                      <a:endParaRPr kumimoji="1" lang="ja-JP" altLang="en-US" sz="1050" dirty="0"/>
                    </a:p>
                  </a:txBody>
                  <a:tcPr anchor="ctr"/>
                </a:tc>
                <a:tc>
                  <a:txBody>
                    <a:bodyPr/>
                    <a:lstStyle/>
                    <a:p>
                      <a:r>
                        <a:rPr kumimoji="1" lang="en-US" altLang="ja-JP" sz="1050" u="none" dirty="0" smtClean="0"/>
                        <a:t>SDGs</a:t>
                      </a:r>
                      <a:r>
                        <a:rPr kumimoji="1" lang="ja-JP" altLang="en-US" sz="1050" u="none" dirty="0" smtClean="0"/>
                        <a:t>ビジネス支援（ビジネスマッチング、ビジネス支援資金）</a:t>
                      </a:r>
                      <a:endParaRPr kumimoji="1" lang="ja-JP" altLang="en-US" sz="1050" u="none" dirty="0"/>
                    </a:p>
                  </a:txBody>
                  <a:tcPr anchor="ctr"/>
                </a:tc>
                <a:tc>
                  <a:txBody>
                    <a:bodyPr/>
                    <a:lstStyle/>
                    <a:p>
                      <a:pPr algn="ctr"/>
                      <a:r>
                        <a:rPr kumimoji="1" lang="ja-JP" altLang="en-US" sz="1050" dirty="0" smtClean="0"/>
                        <a:t>⑧⑨</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4065385183"/>
                  </a:ext>
                </a:extLst>
              </a:tr>
              <a:tr h="232591">
                <a:tc>
                  <a:txBody>
                    <a:bodyPr/>
                    <a:lstStyle/>
                    <a:p>
                      <a:r>
                        <a:rPr kumimoji="1" lang="ja-JP" altLang="en-US" sz="1050" dirty="0" smtClean="0"/>
                        <a:t>環境農林水産部</a:t>
                      </a:r>
                      <a:endParaRPr kumimoji="1" lang="ja-JP" altLang="en-US" sz="1050" dirty="0"/>
                    </a:p>
                  </a:txBody>
                  <a:tcPr anchor="ctr"/>
                </a:tc>
                <a:tc>
                  <a:txBody>
                    <a:bodyPr/>
                    <a:lstStyle/>
                    <a:p>
                      <a:r>
                        <a:rPr kumimoji="1" lang="ja-JP" altLang="en-US" sz="1050" u="none" dirty="0" smtClean="0"/>
                        <a:t>プラスチックごみ対策の推進</a:t>
                      </a:r>
                      <a:endParaRPr kumimoji="1" lang="ja-JP" altLang="en-US" sz="1050" u="none" dirty="0"/>
                    </a:p>
                  </a:txBody>
                  <a:tcPr anchor="ctr"/>
                </a:tc>
                <a:tc>
                  <a:txBody>
                    <a:bodyPr/>
                    <a:lstStyle/>
                    <a:p>
                      <a:pPr algn="ctr"/>
                      <a:r>
                        <a:rPr kumimoji="1" lang="ja-JP" altLang="en-US" sz="1050" dirty="0" smtClean="0"/>
                        <a:t>⑫⑬⑭</a:t>
                      </a:r>
                      <a:endParaRPr kumimoji="1" lang="ja-JP" altLang="en-US" sz="1050" dirty="0"/>
                    </a:p>
                  </a:txBody>
                  <a:tcPr anchor="ctr"/>
                </a:tc>
                <a:tc>
                  <a:txBody>
                    <a:bodyPr/>
                    <a:lstStyle/>
                    <a:p>
                      <a:pPr algn="ctr"/>
                      <a:r>
                        <a:rPr kumimoji="1" lang="ja-JP" altLang="en-US" sz="900" dirty="0" smtClean="0"/>
                        <a:t>再掲</a:t>
                      </a:r>
                      <a:endParaRPr kumimoji="1" lang="ja-JP" altLang="en-US" sz="900" dirty="0"/>
                    </a:p>
                  </a:txBody>
                  <a:tcPr anchor="ctr"/>
                </a:tc>
                <a:extLst>
                  <a:ext uri="{0D108BD9-81ED-4DB2-BD59-A6C34878D82A}">
                    <a16:rowId xmlns:a16="http://schemas.microsoft.com/office/drawing/2014/main" val="4133749360"/>
                  </a:ext>
                </a:extLst>
              </a:tr>
              <a:tr h="232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環境農林水産部</a:t>
                      </a:r>
                    </a:p>
                  </a:txBody>
                  <a:tcPr anchor="ctr"/>
                </a:tc>
                <a:tc>
                  <a:txBody>
                    <a:bodyPr/>
                    <a:lstStyle/>
                    <a:p>
                      <a:r>
                        <a:rPr kumimoji="1" lang="ja-JP" altLang="en-US" sz="1050" u="none" dirty="0" smtClean="0"/>
                        <a:t>マイボトル・マイ容器等の普及促進</a:t>
                      </a:r>
                      <a:endParaRPr kumimoji="1" lang="ja-JP" altLang="en-US" sz="1050" u="none" dirty="0"/>
                    </a:p>
                  </a:txBody>
                  <a:tcPr anchor="ctr"/>
                </a:tc>
                <a:tc>
                  <a:txBody>
                    <a:bodyPr/>
                    <a:lstStyle/>
                    <a:p>
                      <a:pPr algn="ctr"/>
                      <a:r>
                        <a:rPr kumimoji="1" lang="ja-JP" altLang="en-US" sz="1050" dirty="0" smtClean="0"/>
                        <a:t>⑫</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4043217924"/>
                  </a:ext>
                </a:extLst>
              </a:tr>
              <a:tr h="2325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smtClean="0"/>
                        <a:t>環境農林水産部</a:t>
                      </a:r>
                    </a:p>
                  </a:txBody>
                  <a:tcPr anchor="ctr"/>
                </a:tc>
                <a:tc>
                  <a:txBody>
                    <a:bodyPr/>
                    <a:lstStyle/>
                    <a:p>
                      <a:r>
                        <a:rPr kumimoji="1" lang="ja-JP" altLang="en-US" sz="1050" u="none" dirty="0" smtClean="0"/>
                        <a:t>公共空間における給水スポットの設置</a:t>
                      </a:r>
                      <a:endParaRPr kumimoji="1" lang="ja-JP" altLang="en-US" sz="1050" u="none" dirty="0"/>
                    </a:p>
                  </a:txBody>
                  <a:tcPr anchor="ctr"/>
                </a:tc>
                <a:tc>
                  <a:txBody>
                    <a:bodyPr/>
                    <a:lstStyle/>
                    <a:p>
                      <a:pPr algn="ctr"/>
                      <a:r>
                        <a:rPr kumimoji="1" lang="ja-JP" altLang="en-US" sz="1050" dirty="0" smtClean="0"/>
                        <a:t>⑫</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1004637461"/>
                  </a:ext>
                </a:extLst>
              </a:tr>
              <a:tr h="232591">
                <a:tc>
                  <a:txBody>
                    <a:bodyPr/>
                    <a:lstStyle/>
                    <a:p>
                      <a:r>
                        <a:rPr kumimoji="1" lang="ja-JP" altLang="en-US" sz="1050" dirty="0" smtClean="0"/>
                        <a:t>環境農林水産部</a:t>
                      </a:r>
                      <a:endParaRPr kumimoji="1" lang="ja-JP" altLang="en-US" sz="1050" dirty="0"/>
                    </a:p>
                  </a:txBody>
                  <a:tcPr anchor="ctr"/>
                </a:tc>
                <a:tc>
                  <a:txBody>
                    <a:bodyPr/>
                    <a:lstStyle/>
                    <a:p>
                      <a:r>
                        <a:rPr kumimoji="1" lang="ja-JP" altLang="en-US" sz="1050" u="none" dirty="0" smtClean="0"/>
                        <a:t>食品ロス対策の推進</a:t>
                      </a:r>
                      <a:endParaRPr kumimoji="1" lang="ja-JP" altLang="en-US" sz="1050" u="none" dirty="0"/>
                    </a:p>
                  </a:txBody>
                  <a:tcPr anchor="ctr"/>
                </a:tc>
                <a:tc>
                  <a:txBody>
                    <a:bodyPr/>
                    <a:lstStyle/>
                    <a:p>
                      <a:pPr algn="ctr"/>
                      <a:r>
                        <a:rPr kumimoji="1" lang="ja-JP" altLang="en-US" sz="1050" dirty="0" smtClean="0"/>
                        <a:t>①⑫</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3844638427"/>
                  </a:ext>
                </a:extLst>
              </a:tr>
              <a:tr h="232591">
                <a:tc>
                  <a:txBody>
                    <a:bodyPr/>
                    <a:lstStyle/>
                    <a:p>
                      <a:r>
                        <a:rPr kumimoji="1" lang="ja-JP" altLang="en-US" sz="1050" dirty="0" smtClean="0"/>
                        <a:t>教育庁</a:t>
                      </a:r>
                      <a:endParaRPr kumimoji="1" lang="ja-JP" altLang="en-US" sz="1050" dirty="0"/>
                    </a:p>
                  </a:txBody>
                  <a:tcPr anchor="ctr"/>
                </a:tc>
                <a:tc>
                  <a:txBody>
                    <a:bodyPr/>
                    <a:lstStyle/>
                    <a:p>
                      <a:r>
                        <a:rPr kumimoji="1" lang="ja-JP" altLang="en-US" sz="1050" u="none" dirty="0" smtClean="0"/>
                        <a:t>府立高校等のスマートスクール化</a:t>
                      </a:r>
                      <a:endParaRPr kumimoji="1" lang="ja-JP" altLang="en-US" sz="1050" u="none" dirty="0"/>
                    </a:p>
                  </a:txBody>
                  <a:tcPr anchor="ctr"/>
                </a:tc>
                <a:tc>
                  <a:txBody>
                    <a:bodyPr/>
                    <a:lstStyle/>
                    <a:p>
                      <a:pPr algn="ctr"/>
                      <a:r>
                        <a:rPr kumimoji="1" lang="ja-JP" altLang="en-US" sz="1050" dirty="0" smtClean="0"/>
                        <a:t>④</a:t>
                      </a:r>
                      <a:endParaRPr kumimoji="1" lang="ja-JP" altLang="en-US" sz="1050" dirty="0"/>
                    </a:p>
                  </a:txBody>
                  <a:tcPr anchor="ctr"/>
                </a:tc>
                <a:tc>
                  <a:txBody>
                    <a:bodyPr/>
                    <a:lstStyle/>
                    <a:p>
                      <a:pPr algn="ctr"/>
                      <a:endParaRPr kumimoji="1" lang="ja-JP" altLang="en-US" sz="900" dirty="0"/>
                    </a:p>
                  </a:txBody>
                  <a:tcPr anchor="ctr"/>
                </a:tc>
                <a:extLst>
                  <a:ext uri="{0D108BD9-81ED-4DB2-BD59-A6C34878D82A}">
                    <a16:rowId xmlns:a16="http://schemas.microsoft.com/office/drawing/2014/main" val="2253506119"/>
                  </a:ext>
                </a:extLst>
              </a:tr>
            </a:tbl>
          </a:graphicData>
        </a:graphic>
      </p:graphicFrame>
      <p:sp>
        <p:nvSpPr>
          <p:cNvPr id="19" name="テキスト ボックス 18">
            <a:extLst>
              <a:ext uri="{FF2B5EF4-FFF2-40B4-BE49-F238E27FC236}">
                <a16:creationId xmlns:a16="http://schemas.microsoft.com/office/drawing/2014/main" id="{2ECF9A80-34F4-4DD9-B84E-5D98C5E3E751}"/>
              </a:ext>
            </a:extLst>
          </p:cNvPr>
          <p:cNvSpPr txBox="1"/>
          <p:nvPr/>
        </p:nvSpPr>
        <p:spPr>
          <a:xfrm>
            <a:off x="6229647" y="5428538"/>
            <a:ext cx="2937905" cy="1374735"/>
          </a:xfrm>
          <a:prstGeom prst="rect">
            <a:avLst/>
          </a:prstGeom>
          <a:noFill/>
          <a:ln>
            <a:solidFill>
              <a:schemeClr val="tx1"/>
            </a:solidFill>
            <a:prstDash val="sysDot"/>
          </a:ln>
        </p:spPr>
        <p:txBody>
          <a:bodyPr wrap="square" rtlCol="0">
            <a:spAutoFit/>
          </a:bodyPr>
          <a:lstStyle/>
          <a:p>
            <a:r>
              <a:rPr kumimoji="1" lang="en-US" altLang="ja-JP" sz="1000" b="1" dirty="0" smtClean="0"/>
              <a:t>【R</a:t>
            </a:r>
            <a:r>
              <a:rPr kumimoji="1" lang="ja-JP" altLang="en-US" sz="1000" b="1" dirty="0" smtClean="0"/>
              <a:t>３年度</a:t>
            </a:r>
            <a:r>
              <a:rPr kumimoji="1" lang="en-US" altLang="ja-JP" sz="1000" b="1" dirty="0" smtClean="0"/>
              <a:t>】</a:t>
            </a:r>
            <a:r>
              <a:rPr kumimoji="1" lang="ja-JP" altLang="en-US" sz="1000" b="1" dirty="0" smtClean="0"/>
              <a:t>国</a:t>
            </a:r>
            <a:r>
              <a:rPr kumimoji="1" lang="ja-JP" altLang="en-US" sz="1000" b="1" dirty="0"/>
              <a:t>の評価委員の</a:t>
            </a:r>
            <a:r>
              <a:rPr kumimoji="1" lang="ja-JP" altLang="en-US" sz="1000" b="1" dirty="0" smtClean="0"/>
              <a:t>評価</a:t>
            </a:r>
            <a:endParaRPr kumimoji="1" lang="en-US" altLang="ja-JP" sz="1000" b="1" dirty="0" smtClean="0"/>
          </a:p>
          <a:p>
            <a:r>
              <a:rPr kumimoji="1" lang="ja-JP" altLang="en-US" sz="1000" b="1" dirty="0" smtClean="0"/>
              <a:t>（抜粋）</a:t>
            </a:r>
            <a:endParaRPr kumimoji="1" lang="en-US" altLang="ja-JP" sz="1000" b="1" dirty="0"/>
          </a:p>
          <a:p>
            <a:pPr>
              <a:spcBef>
                <a:spcPts val="400"/>
              </a:spcBef>
            </a:pPr>
            <a:r>
              <a:rPr kumimoji="1" lang="ja-JP" altLang="en-US" sz="1000" dirty="0" smtClean="0"/>
              <a:t>「大阪ブルー・オーシャン・ビジョン」の実現に向けて、ペットボトルのリサイクルが進んでいる。府と市が連携した取組は</a:t>
            </a:r>
            <a:r>
              <a:rPr kumimoji="1" lang="en-US" altLang="ja-JP" sz="1000" dirty="0" smtClean="0"/>
              <a:t>SDGs</a:t>
            </a:r>
            <a:r>
              <a:rPr kumimoji="1" lang="ja-JP" altLang="en-US" sz="1000" dirty="0" smtClean="0"/>
              <a:t>未来都市等の選定開始以来、初の試みであるため今後の展開に期待する。まずは大阪市から始めて、大阪府域に展開していく手法は、効果的であると評価できる。</a:t>
            </a:r>
            <a:endParaRPr kumimoji="1" lang="en-US" altLang="ja-JP" sz="1000" dirty="0"/>
          </a:p>
        </p:txBody>
      </p:sp>
      <p:grpSp>
        <p:nvGrpSpPr>
          <p:cNvPr id="20" name="グループ化 19"/>
          <p:cNvGrpSpPr/>
          <p:nvPr/>
        </p:nvGrpSpPr>
        <p:grpSpPr>
          <a:xfrm>
            <a:off x="686999" y="5428538"/>
            <a:ext cx="5444737" cy="1528624"/>
            <a:chOff x="6882985" y="3058664"/>
            <a:chExt cx="6123401" cy="2095050"/>
          </a:xfrm>
        </p:grpSpPr>
        <p:sp>
          <p:nvSpPr>
            <p:cNvPr id="21" name="二等辺三角形 20"/>
            <p:cNvSpPr/>
            <p:nvPr/>
          </p:nvSpPr>
          <p:spPr>
            <a:xfrm rot="10800000">
              <a:off x="9419138" y="3104248"/>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9412874" y="3116568"/>
              <a:ext cx="1040154" cy="147638"/>
            </a:xfrm>
            <a:prstGeom prst="rect">
              <a:avLst/>
            </a:prstGeom>
            <a:noFill/>
          </p:spPr>
          <p:txBody>
            <a:bodyPr wrap="square" lIns="0" tIns="0" rIns="0" bIns="0" rtlCol="0" anchor="ctr" anchorCtr="0">
              <a:spAutoFit/>
            </a:bodyPr>
            <a:lstStyle/>
            <a:p>
              <a:r>
                <a:rPr lang="ja-JP" altLang="en-US" sz="700" b="1" dirty="0" smtClean="0">
                  <a:latin typeface="+mn-ea"/>
                  <a:cs typeface="Meiryo UI" panose="020B0604030504040204" pitchFamily="50" charset="-128"/>
                </a:rPr>
                <a:t>事業連携協定</a:t>
              </a:r>
              <a:endParaRPr lang="en-US" altLang="ja-JP" sz="700" b="1" dirty="0">
                <a:latin typeface="+mn-ea"/>
                <a:cs typeface="Meiryo UI" panose="020B0604030504040204" pitchFamily="50" charset="-128"/>
              </a:endParaRPr>
            </a:p>
          </p:txBody>
        </p:sp>
        <p:sp>
          <p:nvSpPr>
            <p:cNvPr id="23" name="二等辺三角形 22"/>
            <p:cNvSpPr/>
            <p:nvPr/>
          </p:nvSpPr>
          <p:spPr>
            <a:xfrm>
              <a:off x="9446545" y="4830717"/>
              <a:ext cx="627259" cy="19690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9226378" y="4894407"/>
              <a:ext cx="1040154" cy="147638"/>
            </a:xfrm>
            <a:prstGeom prst="rect">
              <a:avLst/>
            </a:prstGeom>
            <a:noFill/>
          </p:spPr>
          <p:txBody>
            <a:bodyPr wrap="square" lIns="0" tIns="0" rIns="0" bIns="0" rtlCol="0" anchor="ctr" anchorCtr="0">
              <a:spAutoFit/>
            </a:bodyPr>
            <a:lstStyle/>
            <a:p>
              <a:pPr algn="ctr"/>
              <a:r>
                <a:rPr lang="ja-JP" altLang="en-US" sz="700" b="1" dirty="0" smtClean="0">
                  <a:latin typeface="+mn-ea"/>
                  <a:cs typeface="Meiryo UI" panose="020B0604030504040204" pitchFamily="50" charset="-128"/>
                </a:rPr>
                <a:t>制度融資</a:t>
              </a:r>
              <a:endParaRPr lang="en-US" altLang="ja-JP" sz="700" b="1" dirty="0">
                <a:latin typeface="+mn-ea"/>
                <a:cs typeface="Meiryo UI" panose="020B0604030504040204" pitchFamily="50" charset="-128"/>
              </a:endParaRPr>
            </a:p>
          </p:txBody>
        </p:sp>
        <p:sp>
          <p:nvSpPr>
            <p:cNvPr id="25" name="テキスト ボックス 24"/>
            <p:cNvSpPr txBox="1"/>
            <p:nvPr/>
          </p:nvSpPr>
          <p:spPr>
            <a:xfrm>
              <a:off x="10233884" y="3123562"/>
              <a:ext cx="1734105" cy="147638"/>
            </a:xfrm>
            <a:prstGeom prst="rect">
              <a:avLst/>
            </a:prstGeom>
            <a:noFill/>
          </p:spPr>
          <p:txBody>
            <a:bodyPr wrap="square" lIns="0" tIns="0" rIns="0" bIns="0" rtlCol="0" anchor="ctr" anchorCtr="0">
              <a:spAutoFit/>
            </a:bodyPr>
            <a:lstStyle/>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自治体（公募及び適否の判断）</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0236638" y="4901771"/>
              <a:ext cx="2769748" cy="147638"/>
            </a:xfrm>
            <a:prstGeom prst="rect">
              <a:avLst/>
            </a:prstGeom>
            <a:noFill/>
          </p:spPr>
          <p:txBody>
            <a:bodyPr wrap="square" lIns="0" tIns="0" rIns="0" bIns="0" rtlCol="0" anchor="ctr" anchorCtr="0">
              <a:spAutoFit/>
            </a:bodyPr>
            <a:lstStyle/>
            <a:p>
              <a:pPr algn="ct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地域の金融機関（設備投資支援</a:t>
              </a:r>
              <a:r>
                <a:rPr lang="en-US" altLang="ja-JP" sz="7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ビジネス支援資金</a:t>
              </a:r>
              <a:r>
                <a:rPr lang="en-US" altLang="ja-JP" sz="7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図 26"/>
            <p:cNvPicPr>
              <a:picLocks noChangeAspect="1"/>
            </p:cNvPicPr>
            <p:nvPr/>
          </p:nvPicPr>
          <p:blipFill>
            <a:blip r:embed="rId2"/>
            <a:stretch>
              <a:fillRect/>
            </a:stretch>
          </p:blipFill>
          <p:spPr>
            <a:xfrm>
              <a:off x="7062489" y="3354925"/>
              <a:ext cx="5684127" cy="1424773"/>
            </a:xfrm>
            <a:prstGeom prst="rect">
              <a:avLst/>
            </a:prstGeom>
            <a:ln>
              <a:solidFill>
                <a:schemeClr val="accent1"/>
              </a:solidFill>
            </a:ln>
          </p:spPr>
        </p:pic>
        <p:sp>
          <p:nvSpPr>
            <p:cNvPr id="28" name="正方形/長方形 27"/>
            <p:cNvSpPr/>
            <p:nvPr/>
          </p:nvSpPr>
          <p:spPr>
            <a:xfrm>
              <a:off x="6882985" y="3058664"/>
              <a:ext cx="6046029" cy="2095050"/>
            </a:xfrm>
            <a:prstGeom prst="rect">
              <a:avLst/>
            </a:prstGeom>
            <a:no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5"/>
          <p:cNvSpPr>
            <a:spLocks noGrp="1"/>
          </p:cNvSpPr>
          <p:nvPr>
            <p:ph type="sldNum" sz="quarter" idx="12"/>
          </p:nvPr>
        </p:nvSpPr>
        <p:spPr>
          <a:xfrm>
            <a:off x="9146241" y="239149"/>
            <a:ext cx="682898" cy="377917"/>
          </a:xfrm>
          <a:solidFill>
            <a:schemeClr val="bg1"/>
          </a:solidFill>
        </p:spPr>
        <p:txBody>
          <a:bodyPr/>
          <a:lstStyle/>
          <a:p>
            <a:pPr algn="ctr"/>
            <a:fld id="{7B20388F-A125-4D2E-BBF0-E240911E1C91}" type="slidenum">
              <a:rPr kumimoji="1" lang="ja-JP" altLang="en-US" sz="1400">
                <a:solidFill>
                  <a:prstClr val="black"/>
                </a:solidFill>
              </a:rPr>
              <a:pPr algn="ctr"/>
              <a:t>7</a:t>
            </a:fld>
            <a:endParaRPr kumimoji="1" lang="ja-JP" altLang="en-US" sz="1400">
              <a:solidFill>
                <a:prstClr val="black"/>
              </a:solidFill>
            </a:endParaRPr>
          </a:p>
        </p:txBody>
      </p:sp>
    </p:spTree>
    <p:extLst>
      <p:ext uri="{BB962C8B-B14F-4D97-AF65-F5344CB8AC3E}">
        <p14:creationId xmlns:p14="http://schemas.microsoft.com/office/powerpoint/2010/main" val="2782677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p:cNvSpPr/>
          <p:nvPr/>
        </p:nvSpPr>
        <p:spPr>
          <a:xfrm>
            <a:off x="0" y="158108"/>
            <a:ext cx="9906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400" b="1" dirty="0">
                <a:solidFill>
                  <a:prstClr val="white"/>
                </a:solidFill>
                <a:latin typeface="Meiryo UI" panose="020B0604030504040204" pitchFamily="50" charset="-128"/>
                <a:ea typeface="Meiryo UI" panose="020B0604030504040204" pitchFamily="50" charset="-128"/>
              </a:rPr>
              <a:t>　令和４年度の主な取り組み</a:t>
            </a:r>
            <a:endParaRPr kumimoji="1" lang="en-US" altLang="ja-JP" sz="2400" b="1" dirty="0">
              <a:solidFill>
                <a:prstClr val="white"/>
              </a:solidFill>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185736" y="774145"/>
            <a:ext cx="5893285" cy="584775"/>
          </a:xfrm>
          <a:prstGeom prst="rect">
            <a:avLst/>
          </a:prstGeom>
          <a:noFill/>
        </p:spPr>
        <p:txBody>
          <a:bodyPr wrap="square" rtlCol="0">
            <a:spAutoFit/>
          </a:bodyPr>
          <a:lstStyle/>
          <a:p>
            <a:r>
              <a:rPr lang="ja-JP" altLang="en-US" sz="1600" b="1" dirty="0"/>
              <a:t>３</a:t>
            </a:r>
            <a:r>
              <a:rPr lang="en-US" altLang="ja-JP" sz="1600" b="1" dirty="0"/>
              <a:t>.</a:t>
            </a:r>
            <a:r>
              <a:rPr lang="ja-JP" altLang="en-US" sz="1600" b="1" dirty="0"/>
              <a:t>府における取組の</a:t>
            </a:r>
            <a:r>
              <a:rPr lang="ja-JP" altLang="en-US" sz="1600" b="1" dirty="0" smtClean="0"/>
              <a:t>推進</a:t>
            </a:r>
            <a:endParaRPr kumimoji="1" lang="en-US" altLang="ja-JP" sz="1200" dirty="0"/>
          </a:p>
          <a:p>
            <a:endParaRPr kumimoji="1" lang="en-US" altLang="ja-JP" sz="1600" dirty="0"/>
          </a:p>
        </p:txBody>
      </p:sp>
      <p:sp>
        <p:nvSpPr>
          <p:cNvPr id="8" name="正方形/長方形 7"/>
          <p:cNvSpPr/>
          <p:nvPr/>
        </p:nvSpPr>
        <p:spPr>
          <a:xfrm>
            <a:off x="519394" y="1112698"/>
            <a:ext cx="8867211" cy="5727209"/>
          </a:xfrm>
          <a:prstGeom prst="rect">
            <a:avLst/>
          </a:prstGeom>
          <a:solidFill>
            <a:schemeClr val="bg1">
              <a:lumMod val="95000"/>
            </a:schemeClr>
          </a:solidFill>
        </p:spPr>
        <p:txBody>
          <a:bodyPr wrap="square">
            <a:spAutoFit/>
          </a:bodyPr>
          <a:lstStyle/>
          <a:p>
            <a:pPr indent="76101">
              <a:spcBef>
                <a:spcPts val="488"/>
              </a:spcBef>
            </a:pPr>
            <a:r>
              <a:rPr lang="ja-JP" altLang="en-US" sz="1400" b="1" dirty="0"/>
              <a:t>〇 </a:t>
            </a:r>
            <a:r>
              <a:rPr lang="en-US" altLang="ja-JP" sz="1400" b="1" dirty="0" smtClean="0"/>
              <a:t>NPO</a:t>
            </a:r>
            <a:r>
              <a:rPr lang="ja-JP" altLang="en-US" sz="1400" b="1" dirty="0" smtClean="0"/>
              <a:t>等活動支援による社会課題解決事業</a:t>
            </a:r>
            <a:endParaRPr lang="en-US" altLang="ja-JP" sz="1400" b="1" dirty="0" smtClean="0"/>
          </a:p>
          <a:p>
            <a:pPr marL="446088" indent="-173038">
              <a:spcBef>
                <a:spcPts val="488"/>
              </a:spcBef>
            </a:pPr>
            <a:r>
              <a:rPr lang="ja-JP" altLang="en-US" sz="1200" dirty="0" smtClean="0"/>
              <a:t>⇒</a:t>
            </a:r>
            <a:r>
              <a:rPr lang="en-US" altLang="ja-JP" sz="1200" dirty="0" smtClean="0"/>
              <a:t>R5</a:t>
            </a:r>
            <a:r>
              <a:rPr lang="ja-JP" altLang="en-US" sz="1200" dirty="0" smtClean="0"/>
              <a:t>年度から大阪・関西万博に向け、「</a:t>
            </a:r>
            <a:r>
              <a:rPr lang="en-US" altLang="ja-JP" sz="1200" dirty="0" smtClean="0"/>
              <a:t>SDGs</a:t>
            </a:r>
            <a:r>
              <a:rPr lang="ja-JP" altLang="en-US" sz="1200" dirty="0" smtClean="0"/>
              <a:t>」をテーマに</a:t>
            </a:r>
            <a:r>
              <a:rPr lang="en-US" altLang="ja-JP" sz="1200" dirty="0" smtClean="0"/>
              <a:t>NPO</a:t>
            </a:r>
            <a:r>
              <a:rPr lang="ja-JP" altLang="en-US" sz="1200" dirty="0" smtClean="0"/>
              <a:t>による社会課題解決に寄与する事業を支援。現在、</a:t>
            </a:r>
            <a:r>
              <a:rPr lang="en-US" altLang="ja-JP" sz="1200" dirty="0" smtClean="0"/>
              <a:t>R5</a:t>
            </a:r>
            <a:r>
              <a:rPr lang="ja-JP" altLang="en-US" sz="1200" dirty="0" smtClean="0"/>
              <a:t>年度事業者を公募中　</a:t>
            </a:r>
            <a:r>
              <a:rPr lang="en-US" altLang="ja-JP" sz="1200" dirty="0" smtClean="0"/>
              <a:t>※R2</a:t>
            </a:r>
            <a:r>
              <a:rPr lang="ja-JP" altLang="en-US" sz="1200" dirty="0" smtClean="0"/>
              <a:t>年度～</a:t>
            </a:r>
            <a:r>
              <a:rPr lang="en-US" altLang="ja-JP" sz="1200" dirty="0" smtClean="0"/>
              <a:t>R4</a:t>
            </a:r>
            <a:r>
              <a:rPr lang="ja-JP" altLang="en-US" sz="1200" dirty="0" smtClean="0"/>
              <a:t>年度のテーマ：コロナ</a:t>
            </a:r>
            <a:r>
              <a:rPr lang="ja-JP" altLang="en-US" sz="1200" dirty="0"/>
              <a:t>禍で生じた社会課題の</a:t>
            </a:r>
            <a:r>
              <a:rPr lang="ja-JP" altLang="en-US" sz="1200" dirty="0" smtClean="0"/>
              <a:t>解決</a:t>
            </a:r>
            <a:endParaRPr lang="en-US" altLang="ja-JP" sz="1200" dirty="0" smtClean="0"/>
          </a:p>
          <a:p>
            <a:pPr marL="446088" indent="-173038">
              <a:spcBef>
                <a:spcPts val="488"/>
              </a:spcBef>
            </a:pPr>
            <a:r>
              <a:rPr lang="ja-JP" altLang="en-US" sz="1200" b="1" dirty="0" smtClean="0"/>
              <a:t>◇事業スケジュール</a:t>
            </a:r>
            <a:endParaRPr lang="ja-JP" altLang="en-US" sz="1200" b="1" dirty="0">
              <a:latin typeface="+mn-ea"/>
            </a:endParaRPr>
          </a:p>
          <a:p>
            <a:pPr marL="446088" indent="96838">
              <a:spcBef>
                <a:spcPts val="488"/>
              </a:spcBef>
            </a:pPr>
            <a:endParaRPr lang="en-US" altLang="ja-JP" sz="1200" dirty="0" smtClean="0"/>
          </a:p>
          <a:p>
            <a:pPr algn="just">
              <a:spcBef>
                <a:spcPts val="600"/>
              </a:spcBef>
              <a:buClr>
                <a:srgbClr val="002060"/>
              </a:buClr>
            </a:pPr>
            <a:endParaRPr lang="en-US" altLang="ja-JP" sz="1200" dirty="0" smtClean="0">
              <a:latin typeface="+mn-ea"/>
            </a:endParaRPr>
          </a:p>
          <a:p>
            <a:pPr algn="just">
              <a:spcBef>
                <a:spcPts val="600"/>
              </a:spcBef>
              <a:buClr>
                <a:srgbClr val="002060"/>
              </a:buClr>
            </a:pPr>
            <a:endParaRPr lang="en-US" altLang="ja-JP" sz="1200" b="1" dirty="0">
              <a:latin typeface="+mn-ea"/>
            </a:endParaRPr>
          </a:p>
          <a:p>
            <a:pPr indent="265113" algn="just">
              <a:spcBef>
                <a:spcPts val="600"/>
              </a:spcBef>
              <a:buClr>
                <a:srgbClr val="002060"/>
              </a:buClr>
            </a:pPr>
            <a:r>
              <a:rPr lang="ja-JP" altLang="en-US" sz="1200" b="1" dirty="0" smtClean="0">
                <a:latin typeface="+mn-ea"/>
              </a:rPr>
              <a:t>◇対象</a:t>
            </a:r>
            <a:endParaRPr lang="en-US" altLang="ja-JP" sz="100" b="1" dirty="0">
              <a:latin typeface="+mn-ea"/>
            </a:endParaRPr>
          </a:p>
          <a:p>
            <a:pPr indent="446088" algn="just"/>
            <a:r>
              <a:rPr lang="en-US" altLang="ja-JP" sz="1200" dirty="0" smtClean="0">
                <a:solidFill>
                  <a:prstClr val="black"/>
                </a:solidFill>
                <a:latin typeface="+mn-ea"/>
              </a:rPr>
              <a:t>NPO</a:t>
            </a:r>
            <a:r>
              <a:rPr lang="ja-JP" altLang="ja-JP" sz="1200" dirty="0">
                <a:solidFill>
                  <a:prstClr val="black"/>
                </a:solidFill>
                <a:latin typeface="+mn-ea"/>
              </a:rPr>
              <a:t>法人</a:t>
            </a:r>
            <a:r>
              <a:rPr lang="ja-JP" altLang="en-US" sz="1200" dirty="0">
                <a:solidFill>
                  <a:prstClr val="black"/>
                </a:solidFill>
                <a:latin typeface="+mn-ea"/>
              </a:rPr>
              <a:t>のほか、一般社団法人・一般財団法人</a:t>
            </a:r>
            <a:r>
              <a:rPr lang="en-US" altLang="ja-JP" sz="1200" dirty="0">
                <a:solidFill>
                  <a:prstClr val="black"/>
                </a:solidFill>
                <a:latin typeface="+mn-ea"/>
              </a:rPr>
              <a:t>(</a:t>
            </a:r>
            <a:r>
              <a:rPr lang="ja-JP" altLang="en-US" sz="1200" dirty="0">
                <a:solidFill>
                  <a:prstClr val="black"/>
                </a:solidFill>
                <a:latin typeface="+mn-ea"/>
              </a:rPr>
              <a:t>非営利型</a:t>
            </a:r>
            <a:r>
              <a:rPr lang="en-US" altLang="ja-JP" sz="1200" dirty="0">
                <a:solidFill>
                  <a:prstClr val="black"/>
                </a:solidFill>
                <a:latin typeface="+mn-ea"/>
              </a:rPr>
              <a:t>)</a:t>
            </a:r>
            <a:r>
              <a:rPr lang="ja-JP" altLang="en-US" sz="1200" dirty="0" err="1">
                <a:solidFill>
                  <a:prstClr val="black"/>
                </a:solidFill>
                <a:latin typeface="+mn-ea"/>
              </a:rPr>
              <a:t>、</a:t>
            </a:r>
            <a:r>
              <a:rPr lang="ja-JP" altLang="en-US" sz="1200" dirty="0">
                <a:solidFill>
                  <a:prstClr val="black"/>
                </a:solidFill>
                <a:latin typeface="+mn-ea"/>
              </a:rPr>
              <a:t>公益法人</a:t>
            </a:r>
            <a:r>
              <a:rPr lang="ja-JP" altLang="en-US" sz="1200" dirty="0" smtClean="0">
                <a:solidFill>
                  <a:prstClr val="black"/>
                </a:solidFill>
                <a:latin typeface="+mn-ea"/>
              </a:rPr>
              <a:t>、社会</a:t>
            </a:r>
            <a:r>
              <a:rPr lang="ja-JP" altLang="en-US" sz="1200" dirty="0">
                <a:solidFill>
                  <a:prstClr val="black"/>
                </a:solidFill>
                <a:latin typeface="+mn-ea"/>
              </a:rPr>
              <a:t>福祉法人</a:t>
            </a:r>
            <a:r>
              <a:rPr lang="ja-JP" altLang="ja-JP" sz="1200" dirty="0">
                <a:latin typeface="+mn-ea"/>
              </a:rPr>
              <a:t>等、営利を目的としない法人</a:t>
            </a:r>
            <a:endParaRPr lang="en-US" altLang="ja-JP" sz="1200" dirty="0">
              <a:latin typeface="+mn-ea"/>
            </a:endParaRPr>
          </a:p>
          <a:p>
            <a:pPr indent="446088" algn="just">
              <a:spcBef>
                <a:spcPts val="300"/>
              </a:spcBef>
            </a:pPr>
            <a:r>
              <a:rPr lang="en-US" altLang="ja-JP" sz="1200" dirty="0" smtClean="0">
                <a:latin typeface="+mn-ea"/>
              </a:rPr>
              <a:t>SDGs17</a:t>
            </a:r>
            <a:r>
              <a:rPr lang="ja-JP" altLang="en-US" sz="1200" dirty="0">
                <a:latin typeface="+mn-ea"/>
              </a:rPr>
              <a:t>ゴールのうち、６つの重点</a:t>
            </a:r>
            <a:r>
              <a:rPr lang="ja-JP" altLang="en-US" sz="1200" dirty="0" smtClean="0">
                <a:latin typeface="+mn-ea"/>
              </a:rPr>
              <a:t>テーマの</a:t>
            </a:r>
            <a:r>
              <a:rPr lang="ja-JP" altLang="en-US" sz="1200" dirty="0">
                <a:latin typeface="+mn-ea"/>
              </a:rPr>
              <a:t>いずれかの達成に寄与する事業</a:t>
            </a:r>
            <a:endParaRPr lang="en-US" altLang="ja-JP" sz="1200" dirty="0">
              <a:latin typeface="+mn-ea"/>
            </a:endParaRPr>
          </a:p>
          <a:p>
            <a:pPr algn="just"/>
            <a:endParaRPr lang="en-US" altLang="ja-JP" sz="1200" u="sng" dirty="0">
              <a:latin typeface="+mn-ea"/>
            </a:endParaRPr>
          </a:p>
          <a:p>
            <a:pPr algn="just"/>
            <a:endParaRPr lang="en-US" altLang="ja-JP" sz="1200" b="1" u="sng" dirty="0">
              <a:solidFill>
                <a:srgbClr val="002060"/>
              </a:solidFill>
              <a:latin typeface="+mn-ea"/>
            </a:endParaRPr>
          </a:p>
          <a:p>
            <a:pPr lvl="0" algn="just">
              <a:spcBef>
                <a:spcPts val="600"/>
              </a:spcBef>
              <a:buClr>
                <a:srgbClr val="002060"/>
              </a:buClr>
            </a:pPr>
            <a:endParaRPr lang="en-US" altLang="zh-TW" sz="100" dirty="0">
              <a:solidFill>
                <a:prstClr val="black"/>
              </a:solidFill>
              <a:latin typeface="+mn-ea"/>
            </a:endParaRPr>
          </a:p>
          <a:p>
            <a:pPr lvl="0" algn="just">
              <a:spcBef>
                <a:spcPts val="600"/>
              </a:spcBef>
              <a:buClr>
                <a:srgbClr val="002060"/>
              </a:buClr>
            </a:pPr>
            <a:endParaRPr lang="en-US" altLang="zh-TW" sz="100" dirty="0">
              <a:solidFill>
                <a:prstClr val="black"/>
              </a:solidFill>
              <a:latin typeface="+mn-ea"/>
            </a:endParaRPr>
          </a:p>
          <a:p>
            <a:pPr lvl="0" algn="just">
              <a:spcBef>
                <a:spcPts val="600"/>
              </a:spcBef>
              <a:buClr>
                <a:srgbClr val="002060"/>
              </a:buClr>
            </a:pPr>
            <a:endParaRPr lang="en-US" altLang="zh-TW" sz="100" dirty="0">
              <a:solidFill>
                <a:prstClr val="black"/>
              </a:solidFill>
              <a:latin typeface="+mn-ea"/>
            </a:endParaRPr>
          </a:p>
          <a:p>
            <a:pPr marL="285750" indent="-285750" algn="just">
              <a:spcBef>
                <a:spcPts val="600"/>
              </a:spcBef>
              <a:buClr>
                <a:srgbClr val="002060"/>
              </a:buClr>
              <a:buFont typeface="Wingdings" panose="05000000000000000000" pitchFamily="2" charset="2"/>
              <a:buChar char="Ø"/>
            </a:pPr>
            <a:endParaRPr lang="en-US" altLang="ja-JP" sz="1200" dirty="0">
              <a:solidFill>
                <a:prstClr val="black"/>
              </a:solidFill>
              <a:latin typeface="+mn-ea"/>
            </a:endParaRPr>
          </a:p>
          <a:p>
            <a:pPr algn="just">
              <a:spcBef>
                <a:spcPts val="2400"/>
              </a:spcBef>
              <a:buClr>
                <a:srgbClr val="002060"/>
              </a:buClr>
            </a:pPr>
            <a:endParaRPr lang="en-US" altLang="ja-JP" sz="1200" dirty="0" smtClean="0">
              <a:solidFill>
                <a:prstClr val="black"/>
              </a:solidFill>
              <a:latin typeface="+mn-ea"/>
            </a:endParaRPr>
          </a:p>
          <a:p>
            <a:pPr algn="just">
              <a:spcBef>
                <a:spcPts val="2400"/>
              </a:spcBef>
              <a:buClr>
                <a:srgbClr val="002060"/>
              </a:buClr>
            </a:pPr>
            <a:endParaRPr lang="en-US" altLang="ja-JP" sz="1200" dirty="0" smtClean="0">
              <a:solidFill>
                <a:prstClr val="black"/>
              </a:solidFill>
              <a:latin typeface="+mn-ea"/>
            </a:endParaRPr>
          </a:p>
          <a:p>
            <a:pPr algn="just">
              <a:spcBef>
                <a:spcPts val="2400"/>
              </a:spcBef>
              <a:buClr>
                <a:srgbClr val="002060"/>
              </a:buClr>
            </a:pPr>
            <a:endParaRPr lang="en-US" altLang="ja-JP" sz="1200" dirty="0">
              <a:solidFill>
                <a:prstClr val="black"/>
              </a:solidFill>
              <a:latin typeface="+mn-ea"/>
            </a:endParaRPr>
          </a:p>
          <a:p>
            <a:pPr indent="265113" algn="just">
              <a:spcBef>
                <a:spcPts val="1800"/>
              </a:spcBef>
              <a:buClr>
                <a:srgbClr val="002060"/>
              </a:buClr>
            </a:pPr>
            <a:r>
              <a:rPr lang="ja-JP" altLang="en-US" sz="1200" b="1" dirty="0" smtClean="0">
                <a:solidFill>
                  <a:prstClr val="black"/>
                </a:solidFill>
                <a:latin typeface="+mn-ea"/>
              </a:rPr>
              <a:t>◇採択件数</a:t>
            </a:r>
            <a:endParaRPr lang="en-US" altLang="ja-JP" sz="1200" b="1" dirty="0" smtClean="0">
              <a:solidFill>
                <a:prstClr val="black"/>
              </a:solidFill>
              <a:latin typeface="+mn-ea"/>
            </a:endParaRPr>
          </a:p>
          <a:p>
            <a:pPr indent="446088" algn="just">
              <a:buClr>
                <a:srgbClr val="002060"/>
              </a:buClr>
            </a:pPr>
            <a:r>
              <a:rPr lang="ja-JP" altLang="en-US" sz="1200" dirty="0" smtClean="0">
                <a:solidFill>
                  <a:prstClr val="black"/>
                </a:solidFill>
                <a:latin typeface="+mn-ea"/>
              </a:rPr>
              <a:t>５件程度（提案内容を精査の上、採択件数を決定）</a:t>
            </a:r>
            <a:endParaRPr lang="en-US" altLang="ja-JP" sz="1600" dirty="0" smtClean="0"/>
          </a:p>
          <a:p>
            <a:pPr indent="85725">
              <a:spcBef>
                <a:spcPts val="488"/>
              </a:spcBef>
            </a:pPr>
            <a:endParaRPr lang="en-US" altLang="ja-JP" sz="1600" dirty="0"/>
          </a:p>
        </p:txBody>
      </p:sp>
      <p:grpSp>
        <p:nvGrpSpPr>
          <p:cNvPr id="2" name="グループ化 1"/>
          <p:cNvGrpSpPr/>
          <p:nvPr/>
        </p:nvGrpSpPr>
        <p:grpSpPr>
          <a:xfrm>
            <a:off x="4739909" y="3565563"/>
            <a:ext cx="4646696" cy="3249543"/>
            <a:chOff x="3348307" y="1816627"/>
            <a:chExt cx="6184753" cy="4757656"/>
          </a:xfrm>
        </p:grpSpPr>
        <p:sp>
          <p:nvSpPr>
            <p:cNvPr id="16" name="正方形/長方形 15"/>
            <p:cNvSpPr/>
            <p:nvPr/>
          </p:nvSpPr>
          <p:spPr>
            <a:xfrm>
              <a:off x="3712147" y="4836026"/>
              <a:ext cx="5820913" cy="1738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endParaRPr lang="en-US" altLang="ja-JP" sz="1600" b="1" dirty="0">
                <a:solidFill>
                  <a:prstClr val="black"/>
                </a:solidFill>
                <a:latin typeface="UD デジタル 教科書体 NK-R" panose="02020400000000000000" pitchFamily="18" charset="-128"/>
                <a:ea typeface="UD デジタル 教科書体 NK-R" panose="02020400000000000000" pitchFamily="18" charset="-128"/>
              </a:endParaRPr>
            </a:p>
            <a:p>
              <a:pPr lvl="0"/>
              <a:endPar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a:p>
              <a:pPr algn="just"/>
              <a:endParaRPr lang="en-US" altLang="ja-JP" sz="16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17" name="グループ化 16"/>
            <p:cNvGrpSpPr/>
            <p:nvPr/>
          </p:nvGrpSpPr>
          <p:grpSpPr>
            <a:xfrm>
              <a:off x="3411196" y="2190524"/>
              <a:ext cx="5994634" cy="4014561"/>
              <a:chOff x="3336448" y="1246820"/>
              <a:chExt cx="6594096" cy="4014561"/>
            </a:xfrm>
          </p:grpSpPr>
          <p:grpSp>
            <p:nvGrpSpPr>
              <p:cNvPr id="18" name="グループ化 17"/>
              <p:cNvGrpSpPr/>
              <p:nvPr/>
            </p:nvGrpSpPr>
            <p:grpSpPr>
              <a:xfrm>
                <a:off x="3336448" y="1246820"/>
                <a:ext cx="6594096" cy="4014561"/>
                <a:chOff x="3336448" y="1246820"/>
                <a:chExt cx="6594096" cy="4014561"/>
              </a:xfrm>
            </p:grpSpPr>
            <p:grpSp>
              <p:nvGrpSpPr>
                <p:cNvPr id="31" name="グループ化 30"/>
                <p:cNvGrpSpPr/>
                <p:nvPr/>
              </p:nvGrpSpPr>
              <p:grpSpPr>
                <a:xfrm>
                  <a:off x="3336448" y="1811171"/>
                  <a:ext cx="6594096" cy="2914498"/>
                  <a:chOff x="986211" y="1721824"/>
                  <a:chExt cx="10425050" cy="4658901"/>
                </a:xfrm>
              </p:grpSpPr>
              <p:pic>
                <p:nvPicPr>
                  <p:cNvPr id="40" name="図 3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86211" y="2233754"/>
                    <a:ext cx="1568016" cy="1568015"/>
                  </a:xfrm>
                  <a:prstGeom prst="rect">
                    <a:avLst/>
                  </a:prstGeom>
                  <a:ln>
                    <a:noFill/>
                    <a:prstDash val="sysDash"/>
                  </a:ln>
                </p:spPr>
              </p:pic>
              <p:grpSp>
                <p:nvGrpSpPr>
                  <p:cNvPr id="41" name="グループ化 40"/>
                  <p:cNvGrpSpPr/>
                  <p:nvPr/>
                </p:nvGrpSpPr>
                <p:grpSpPr>
                  <a:xfrm>
                    <a:off x="4016847" y="4341594"/>
                    <a:ext cx="2797718" cy="1254515"/>
                    <a:chOff x="5166482" y="3657447"/>
                    <a:chExt cx="2472922" cy="2280845"/>
                  </a:xfrm>
                </p:grpSpPr>
                <p:sp>
                  <p:nvSpPr>
                    <p:cNvPr id="55" name="フローチャート: 磁気ディスク 54"/>
                    <p:cNvSpPr/>
                    <p:nvPr/>
                  </p:nvSpPr>
                  <p:spPr>
                    <a:xfrm>
                      <a:off x="5166482" y="4553757"/>
                      <a:ext cx="2472922" cy="1384535"/>
                    </a:xfrm>
                    <a:prstGeom prst="flowChartMagneticDisk">
                      <a:avLst/>
                    </a:prstGeom>
                    <a:solidFill>
                      <a:srgbClr val="FF99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ts val="2200"/>
                        </a:lnSpc>
                        <a:spcBef>
                          <a:spcPts val="1200"/>
                        </a:spcBef>
                        <a:defRPr/>
                      </a:pP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マッチング寄附</a:t>
                      </a:r>
                    </a:p>
                  </p:txBody>
                </p:sp>
                <p:sp>
                  <p:nvSpPr>
                    <p:cNvPr id="56" name="フローチャート: 磁気ディスク 55"/>
                    <p:cNvSpPr/>
                    <p:nvPr/>
                  </p:nvSpPr>
                  <p:spPr>
                    <a:xfrm>
                      <a:off x="5166482" y="3657447"/>
                      <a:ext cx="2472922" cy="1367193"/>
                    </a:xfrm>
                    <a:prstGeom prst="flowChartMagneticDisk">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lnSpc>
                          <a:spcPts val="2000"/>
                        </a:lnSpc>
                        <a:defRPr/>
                      </a:pPr>
                      <a:r>
                        <a:rPr lang="ja-JP" altLang="en-US" sz="11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集めた寄附</a:t>
                      </a:r>
                    </a:p>
                  </p:txBody>
                </p:sp>
              </p:grpSp>
              <p:grpSp>
                <p:nvGrpSpPr>
                  <p:cNvPr id="42" name="グループ化 41"/>
                  <p:cNvGrpSpPr/>
                  <p:nvPr/>
                </p:nvGrpSpPr>
                <p:grpSpPr>
                  <a:xfrm>
                    <a:off x="6450275" y="1901360"/>
                    <a:ext cx="2391965" cy="1801535"/>
                    <a:chOff x="5951995" y="2196691"/>
                    <a:chExt cx="5854975" cy="1789972"/>
                  </a:xfrm>
                </p:grpSpPr>
                <p:sp>
                  <p:nvSpPr>
                    <p:cNvPr id="53" name="左矢印 52"/>
                    <p:cNvSpPr/>
                    <p:nvPr/>
                  </p:nvSpPr>
                  <p:spPr>
                    <a:xfrm>
                      <a:off x="7043438" y="2196691"/>
                      <a:ext cx="3625453" cy="718353"/>
                    </a:xfrm>
                    <a:prstGeom prst="leftArrow">
                      <a:avLst>
                        <a:gd name="adj1" fmla="val 50000"/>
                        <a:gd name="adj2" fmla="val 41805"/>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4" name="正方形/長方形 53"/>
                    <p:cNvSpPr/>
                    <p:nvPr/>
                  </p:nvSpPr>
                  <p:spPr>
                    <a:xfrm>
                      <a:off x="5951995" y="2970552"/>
                      <a:ext cx="5854975" cy="1016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資金調達の伴走、</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ファンドレイジング</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アドバイス</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pSp>
              <p:sp>
                <p:nvSpPr>
                  <p:cNvPr id="43" name="角丸四角形 42"/>
                  <p:cNvSpPr/>
                  <p:nvPr/>
                </p:nvSpPr>
                <p:spPr>
                  <a:xfrm>
                    <a:off x="8519484" y="1721824"/>
                    <a:ext cx="2891777" cy="636390"/>
                  </a:xfrm>
                  <a:prstGeom prst="roundRect">
                    <a:avLst>
                      <a:gd name="adj" fmla="val 11774"/>
                    </a:avLst>
                  </a:prstGeom>
                  <a:no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r>
                      <a:rPr kumimoji="1" lang="ja-JP" altLang="en-US"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rPr>
                      <a:t>クラウドファンディング</a:t>
                    </a:r>
                    <a:endParaRPr kumimoji="1" lang="en-US" altLang="ja-JP"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endParaRPr>
                  </a:p>
                  <a:p>
                    <a:pPr algn="ctr" defTabSz="371475">
                      <a:defRPr/>
                    </a:pPr>
                    <a:r>
                      <a:rPr kumimoji="1" lang="ja-JP" altLang="en-US"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rPr>
                      <a:t>取扱い事業者</a:t>
                    </a:r>
                    <a:endParaRPr kumimoji="1" lang="en-US" altLang="ja-JP" sz="800" b="1" dirty="0">
                      <a:solidFill>
                        <a:schemeClr val="accent2">
                          <a:lumMod val="75000"/>
                        </a:schemeClr>
                      </a:solidFill>
                      <a:latin typeface="UD デジタル 教科書体 NK-B" panose="02020700000000000000" pitchFamily="18" charset="-128"/>
                      <a:ea typeface="UD デジタル 教科書体 NK-B" panose="02020700000000000000" pitchFamily="18" charset="-128"/>
                    </a:endParaRPr>
                  </a:p>
                </p:txBody>
              </p:sp>
              <p:sp>
                <p:nvSpPr>
                  <p:cNvPr id="44" name="左矢印 43"/>
                  <p:cNvSpPr/>
                  <p:nvPr/>
                </p:nvSpPr>
                <p:spPr>
                  <a:xfrm rot="16200000">
                    <a:off x="5071280" y="3022248"/>
                    <a:ext cx="595848" cy="1815401"/>
                  </a:xfrm>
                  <a:prstGeom prst="leftArrow">
                    <a:avLst>
                      <a:gd name="adj1" fmla="val 50000"/>
                      <a:gd name="adj2" fmla="val 37205"/>
                    </a:avLst>
                  </a:prstGeom>
                  <a:solidFill>
                    <a:srgbClr val="FFDA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45" name="左矢印 44"/>
                  <p:cNvSpPr/>
                  <p:nvPr/>
                </p:nvSpPr>
                <p:spPr>
                  <a:xfrm rot="10800000">
                    <a:off x="2517475" y="2695057"/>
                    <a:ext cx="1459003" cy="713115"/>
                  </a:xfrm>
                  <a:prstGeom prst="leftArrow">
                    <a:avLst>
                      <a:gd name="adj1" fmla="val 50000"/>
                      <a:gd name="adj2" fmla="val 4180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46" name="正方形/長方形 45"/>
                  <p:cNvSpPr/>
                  <p:nvPr/>
                </p:nvSpPr>
                <p:spPr>
                  <a:xfrm>
                    <a:off x="2081473" y="3400030"/>
                    <a:ext cx="2293343"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情報発信・</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必要なサポート</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7" name="左矢印 46"/>
                  <p:cNvSpPr/>
                  <p:nvPr/>
                </p:nvSpPr>
                <p:spPr>
                  <a:xfrm rot="16200000">
                    <a:off x="5010258" y="5067729"/>
                    <a:ext cx="629051" cy="1996942"/>
                  </a:xfrm>
                  <a:prstGeom prst="leftArrow">
                    <a:avLst>
                      <a:gd name="adj1" fmla="val 50000"/>
                      <a:gd name="adj2" fmla="val 37205"/>
                    </a:avLst>
                  </a:prstGeom>
                  <a:solidFill>
                    <a:srgbClr val="FFCC0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srgbClr val="FFFF00"/>
                      </a:solidFill>
                      <a:latin typeface="UD デジタル 教科書体 NK-B" panose="02020700000000000000" pitchFamily="18" charset="-128"/>
                      <a:ea typeface="UD デジタル 教科書体 NK-B" panose="02020700000000000000" pitchFamily="18" charset="-128"/>
                    </a:endParaRPr>
                  </a:p>
                </p:txBody>
              </p:sp>
              <p:sp>
                <p:nvSpPr>
                  <p:cNvPr id="48" name="正方形/長方形 47"/>
                  <p:cNvSpPr/>
                  <p:nvPr/>
                </p:nvSpPr>
                <p:spPr>
                  <a:xfrm>
                    <a:off x="4124741" y="5734753"/>
                    <a:ext cx="2293340"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事業実施</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49" name="正方形/長方形 48"/>
                  <p:cNvSpPr/>
                  <p:nvPr/>
                </p:nvSpPr>
                <p:spPr>
                  <a:xfrm>
                    <a:off x="8545404" y="4182457"/>
                    <a:ext cx="2665269" cy="460009"/>
                  </a:xfrm>
                  <a:prstGeom prst="rect">
                    <a:avLst/>
                  </a:prstGeom>
                  <a:noFill/>
                </p:spPr>
                <p:txBody>
                  <a:bodyPr wrap="square" rtlCol="0">
                    <a:spAutoFit/>
                  </a:bodyPr>
                  <a:lstStyle/>
                  <a:p>
                    <a:pPr marL="148332" indent="-148332" algn="ctr" defTabSz="371475">
                      <a:defRPr/>
                    </a:pPr>
                    <a:r>
                      <a:rPr lang="ja-JP" altLang="en-US" sz="1100" b="1" dirty="0">
                        <a:solidFill>
                          <a:schemeClr val="accent6"/>
                        </a:solidFill>
                        <a:latin typeface="UD デジタル 教科書体 NK-B" panose="02020700000000000000" pitchFamily="18" charset="-128"/>
                        <a:ea typeface="UD デジタル 教科書体 NK-B" panose="02020700000000000000" pitchFamily="18" charset="-128"/>
                      </a:rPr>
                      <a:t>民間の資金提供者</a:t>
                    </a:r>
                  </a:p>
                </p:txBody>
              </p:sp>
              <p:sp>
                <p:nvSpPr>
                  <p:cNvPr id="50" name="左矢印 49"/>
                  <p:cNvSpPr/>
                  <p:nvPr/>
                </p:nvSpPr>
                <p:spPr>
                  <a:xfrm>
                    <a:off x="6991820" y="4849835"/>
                    <a:ext cx="1451954" cy="713118"/>
                  </a:xfrm>
                  <a:prstGeom prst="leftArrow">
                    <a:avLst>
                      <a:gd name="adj1" fmla="val 50000"/>
                      <a:gd name="adj2" fmla="val 4180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71475">
                      <a:defRPr/>
                    </a:pPr>
                    <a:endParaRPr kumimoji="1" lang="ja-JP" altLang="en-US" sz="1100">
                      <a:solidFill>
                        <a:prstClr val="white"/>
                      </a:solidFill>
                      <a:latin typeface="UD デジタル 教科書体 NK-B" panose="02020700000000000000" pitchFamily="18" charset="-128"/>
                      <a:ea typeface="UD デジタル 教科書体 NK-B" panose="02020700000000000000" pitchFamily="18" charset="-128"/>
                    </a:endParaRPr>
                  </a:p>
                </p:txBody>
              </p:sp>
              <p:sp>
                <p:nvSpPr>
                  <p:cNvPr id="51" name="正方形/長方形 50"/>
                  <p:cNvSpPr/>
                  <p:nvPr/>
                </p:nvSpPr>
                <p:spPr>
                  <a:xfrm>
                    <a:off x="6660099" y="5326760"/>
                    <a:ext cx="2293340" cy="52881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資金提供</a:t>
                    </a:r>
                    <a:endParaRPr lang="en-US" altLang="ja-JP"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正方形/長方形 51"/>
                  <p:cNvSpPr/>
                  <p:nvPr/>
                </p:nvSpPr>
                <p:spPr>
                  <a:xfrm>
                    <a:off x="3835611" y="3616097"/>
                    <a:ext cx="3052440" cy="52881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29250" rIns="0" bIns="29250" rtlCol="0" anchor="ctr"/>
                  <a:lstStyle/>
                  <a:p>
                    <a:pPr marL="55539" algn="ctr" defTabSz="371475">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事業に賛同</a:t>
                    </a:r>
                    <a:endParaRPr lang="en-US" altLang="ja-JP" sz="800" u="sng"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grpSp>
            <p:sp>
              <p:nvSpPr>
                <p:cNvPr id="32" name="角丸四角形 31"/>
                <p:cNvSpPr/>
                <p:nvPr/>
              </p:nvSpPr>
              <p:spPr>
                <a:xfrm>
                  <a:off x="4076042" y="1246820"/>
                  <a:ext cx="4095045" cy="316931"/>
                </a:xfrm>
                <a:prstGeom prst="roundRect">
                  <a:avLst>
                    <a:gd name="adj" fmla="val 11774"/>
                  </a:avLst>
                </a:prstGeom>
                <a:solidFill>
                  <a:srgbClr val="FFFF00"/>
                </a:solid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社会課題解決に向けた意欲とノウハウのある</a:t>
                  </a:r>
                  <a:r>
                    <a:rPr kumimoji="1" lang="en-US" altLang="ja-JP" sz="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NPO</a:t>
                  </a:r>
                  <a:endParaRPr kumimoji="1" lang="ja-JP" altLang="en-US" sz="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33" name="楕円 32"/>
                <p:cNvSpPr/>
                <p:nvPr/>
              </p:nvSpPr>
              <p:spPr>
                <a:xfrm>
                  <a:off x="5402401" y="2399673"/>
                  <a:ext cx="1289078" cy="481674"/>
                </a:xfrm>
                <a:prstGeom prst="ellipse">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68356"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府</a:t>
                  </a:r>
                  <a:r>
                    <a:rPr kumimoji="0" lang="ja-JP" altLang="en-US" sz="1400" b="1" dirty="0" smtClean="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 </a:t>
                  </a:r>
                  <a:r>
                    <a:rPr kumimoji="0" lang="ja-JP" altLang="en-US" sz="14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民</a:t>
                  </a:r>
                </a:p>
              </p:txBody>
            </p:sp>
            <p:sp>
              <p:nvSpPr>
                <p:cNvPr id="34" name="楕円 33"/>
                <p:cNvSpPr/>
                <p:nvPr/>
              </p:nvSpPr>
              <p:spPr>
                <a:xfrm>
                  <a:off x="5355218" y="2343650"/>
                  <a:ext cx="1486398" cy="591623"/>
                </a:xfrm>
                <a:prstGeom prst="ellipse">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5" name="左矢印 34"/>
                <p:cNvSpPr/>
                <p:nvPr/>
              </p:nvSpPr>
              <p:spPr>
                <a:xfrm rot="16200000">
                  <a:off x="5810561" y="1430908"/>
                  <a:ext cx="569742" cy="1107935"/>
                </a:xfrm>
                <a:prstGeom prst="leftArrow">
                  <a:avLst>
                    <a:gd name="adj1" fmla="val 50000"/>
                    <a:gd name="adj2" fmla="val 37205"/>
                  </a:avLst>
                </a:prstGeom>
                <a:solidFill>
                  <a:srgbClr val="FFCC00">
                    <a:alpha val="7176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36" name="正方形/長方形 35"/>
                <p:cNvSpPr/>
                <p:nvPr/>
              </p:nvSpPr>
              <p:spPr>
                <a:xfrm>
                  <a:off x="5119180" y="1794572"/>
                  <a:ext cx="1962025" cy="33649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68356" marR="0" lvl="0" indent="0" algn="ctr" defTabSz="4572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提案事業採択</a:t>
                  </a:r>
                  <a:endParaRPr kumimoji="0" lang="en-US" altLang="ja-JP" sz="800" b="1"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a:p>
                  <a:pPr marL="68356" marR="0" lvl="0" indent="0" algn="ctr" defTabSz="457200" rtl="0" eaLnBrk="1" fontAlgn="auto" latinLnBrk="0" hangingPunct="1">
                    <a:lnSpc>
                      <a:spcPct val="100000"/>
                    </a:lnSpc>
                    <a:spcBef>
                      <a:spcPts val="0"/>
                    </a:spcBef>
                    <a:spcAft>
                      <a:spcPts val="0"/>
                    </a:spcAft>
                    <a:buClrTx/>
                    <a:buSzTx/>
                    <a:buFontTx/>
                    <a:buNone/>
                    <a:tabLst/>
                    <a:defRPr/>
                  </a:pPr>
                  <a:r>
                    <a:rPr lang="ja-JP" altLang="en-US" sz="800" b="1" noProof="0" dirty="0">
                      <a:solidFill>
                        <a:prstClr val="black"/>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クラウドファンディング</a:t>
                  </a:r>
                  <a:endParaRPr kumimoji="0" lang="en-US" altLang="ja-JP" sz="800" b="0"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37" name="角丸四角形 36"/>
                <p:cNvSpPr/>
                <p:nvPr/>
              </p:nvSpPr>
              <p:spPr>
                <a:xfrm>
                  <a:off x="3959469" y="4749890"/>
                  <a:ext cx="4273062" cy="360181"/>
                </a:xfrm>
                <a:prstGeom prst="roundRect">
                  <a:avLst>
                    <a:gd name="adj" fmla="val 11774"/>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社会課題の解決</a:t>
                  </a:r>
                  <a:r>
                    <a:rPr lang="ja-JP" altLang="en-US" sz="1100" b="1" u="sng" dirty="0">
                      <a:solidFill>
                        <a:prstClr val="black"/>
                      </a:solidFill>
                      <a:latin typeface="UD デジタル 教科書体 NK-B" panose="02020700000000000000" pitchFamily="18" charset="-128"/>
                      <a:ea typeface="UD デジタル 教科書体 NK-B" panose="02020700000000000000" pitchFamily="18" charset="-128"/>
                    </a:rPr>
                    <a:t>・</a:t>
                  </a:r>
                  <a:r>
                    <a:rPr lang="en-US" altLang="ja-JP" sz="1100" b="1" u="sng" dirty="0">
                      <a:solidFill>
                        <a:prstClr val="black"/>
                      </a:solidFill>
                      <a:latin typeface="UD デジタル 教科書体 NK-B" panose="02020700000000000000" pitchFamily="18" charset="-128"/>
                      <a:ea typeface="UD デジタル 教科書体 NK-B" panose="02020700000000000000" pitchFamily="18" charset="-128"/>
                    </a:rPr>
                    <a:t>SDG</a:t>
                  </a:r>
                  <a:r>
                    <a:rPr lang="ja-JP" altLang="en-US" sz="1100" b="1" u="sng" dirty="0" err="1">
                      <a:solidFill>
                        <a:prstClr val="black"/>
                      </a:solidFill>
                      <a:latin typeface="UD デジタル 教科書体 NK-B" panose="02020700000000000000" pitchFamily="18" charset="-128"/>
                      <a:ea typeface="UD デジタル 教科書体 NK-B" panose="02020700000000000000" pitchFamily="18" charset="-128"/>
                    </a:rPr>
                    <a:t>ｓ</a:t>
                  </a:r>
                  <a:r>
                    <a:rPr lang="ja-JP" altLang="en-US" sz="1100" b="1" u="sng" dirty="0">
                      <a:solidFill>
                        <a:prstClr val="black"/>
                      </a:solidFill>
                      <a:latin typeface="UD デジタル 教科書体 NK-B" panose="02020700000000000000" pitchFamily="18" charset="-128"/>
                      <a:ea typeface="UD デジタル 教科書体 NK-B" panose="02020700000000000000" pitchFamily="18" charset="-128"/>
                    </a:rPr>
                    <a:t>の達成に貢献</a:t>
                  </a:r>
                  <a:endParaRPr kumimoji="1" lang="ja-JP" altLang="en-US" sz="1100" b="1" i="0" u="sng"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38" name="図 37">
                  <a:extLst>
                    <a:ext uri="{FF2B5EF4-FFF2-40B4-BE49-F238E27FC236}">
                      <a16:creationId xmlns:a16="http://schemas.microsoft.com/office/drawing/2014/main" id="{DFBDD7F1-265C-4E1D-8606-397A34EAC9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39344" y="4598579"/>
                  <a:ext cx="662802" cy="662802"/>
                </a:xfrm>
                <a:prstGeom prst="rect">
                  <a:avLst/>
                </a:prstGeom>
              </p:spPr>
            </p:pic>
            <p:pic>
              <p:nvPicPr>
                <p:cNvPr id="39" name="図 38">
                  <a:extLst>
                    <a:ext uri="{FF2B5EF4-FFF2-40B4-BE49-F238E27FC236}">
                      <a16:creationId xmlns:a16="http://schemas.microsoft.com/office/drawing/2014/main" id="{DFBDD7F1-265C-4E1D-8606-397A34EAC9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703956" y="4598579"/>
                  <a:ext cx="662802" cy="662802"/>
                </a:xfrm>
                <a:prstGeom prst="rect">
                  <a:avLst/>
                </a:prstGeom>
              </p:spPr>
            </p:pic>
          </p:grpSp>
          <p:pic>
            <p:nvPicPr>
              <p:cNvPr id="29" name="図 2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66193" y="2240121"/>
                <a:ext cx="1520307" cy="206762"/>
              </a:xfrm>
              <a:prstGeom prst="rect">
                <a:avLst/>
              </a:prstGeom>
            </p:spPr>
          </p:pic>
          <p:pic>
            <p:nvPicPr>
              <p:cNvPr id="30" name="図 2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87873" y="3567221"/>
                <a:ext cx="1676949" cy="929014"/>
              </a:xfrm>
              <a:prstGeom prst="rect">
                <a:avLst/>
              </a:prstGeom>
            </p:spPr>
          </p:pic>
        </p:grpSp>
        <p:sp>
          <p:nvSpPr>
            <p:cNvPr id="57" name="角丸四角形 56"/>
            <p:cNvSpPr/>
            <p:nvPr/>
          </p:nvSpPr>
          <p:spPr>
            <a:xfrm>
              <a:off x="3411196" y="1937429"/>
              <a:ext cx="5975409" cy="4375309"/>
            </a:xfrm>
            <a:prstGeom prst="roundRect">
              <a:avLst>
                <a:gd name="adj" fmla="val 2806"/>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3348307" y="1816627"/>
              <a:ext cx="1535132" cy="288000"/>
            </a:xfrm>
            <a:prstGeom prst="roundRect">
              <a:avLst/>
            </a:prstGeom>
            <a:solidFill>
              <a:schemeClr val="accent5">
                <a:lumMod val="75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vert="horz" lIns="36000" rIns="36000" rtlCol="0" anchor="ctr"/>
            <a:lstStyle/>
            <a:p>
              <a:pPr algn="ctr"/>
              <a:r>
                <a:rPr lang="ja-JP" altLang="en-US" sz="1200" b="1" dirty="0">
                  <a:solidFill>
                    <a:schemeClr val="bg1"/>
                  </a:solidFill>
                  <a:latin typeface="UD デジタル 教科書体 NK-B" panose="02020700000000000000" pitchFamily="18" charset="-128"/>
                  <a:ea typeface="UD デジタル 教科書体 NK-B" panose="02020700000000000000" pitchFamily="18" charset="-128"/>
                </a:rPr>
                <a:t>事業スキーム</a:t>
              </a:r>
              <a:endParaRPr lang="en-US" altLang="ja-JP" sz="1200"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59" name="テキスト ボックス 58"/>
            <p:cNvSpPr txBox="1"/>
            <p:nvPr/>
          </p:nvSpPr>
          <p:spPr>
            <a:xfrm>
              <a:off x="7694209" y="3343462"/>
              <a:ext cx="1779865" cy="315432"/>
            </a:xfrm>
            <a:prstGeom prst="rect">
              <a:avLst/>
            </a:prstGeom>
            <a:noFill/>
          </p:spPr>
          <p:txBody>
            <a:bodyPr wrap="square" rtlCol="0">
              <a:spAutoFit/>
            </a:bodyPr>
            <a:lstStyle/>
            <a:p>
              <a:pPr algn="ctr"/>
              <a:r>
                <a:rPr lang="ja-JP" altLang="en-US" sz="800" dirty="0">
                  <a:latin typeface="UD デジタル 教科書体 NK-B" panose="02020700000000000000" pitchFamily="18" charset="-128"/>
                  <a:ea typeface="UD デジタル 教科書体 NK-B" panose="02020700000000000000" pitchFamily="18" charset="-128"/>
                </a:rPr>
                <a:t>（令和</a:t>
              </a:r>
              <a:r>
                <a:rPr lang="en-US" altLang="ja-JP" sz="800" dirty="0">
                  <a:latin typeface="UD デジタル 教科書体 NK-B" panose="02020700000000000000" pitchFamily="18" charset="-128"/>
                  <a:ea typeface="UD デジタル 教科書体 NK-B" panose="02020700000000000000" pitchFamily="18" charset="-128"/>
                </a:rPr>
                <a:t>5</a:t>
              </a:r>
              <a:r>
                <a:rPr lang="ja-JP" altLang="en-US" sz="800" dirty="0">
                  <a:latin typeface="UD デジタル 教科書体 NK-B" panose="02020700000000000000" pitchFamily="18" charset="-128"/>
                  <a:ea typeface="UD デジタル 教科書体 NK-B" panose="02020700000000000000" pitchFamily="18" charset="-128"/>
                </a:rPr>
                <a:t>年度採択事業者）</a:t>
              </a:r>
            </a:p>
          </p:txBody>
        </p:sp>
      </p:grpSp>
      <p:grpSp>
        <p:nvGrpSpPr>
          <p:cNvPr id="60" name="グループ化 59"/>
          <p:cNvGrpSpPr/>
          <p:nvPr/>
        </p:nvGrpSpPr>
        <p:grpSpPr>
          <a:xfrm>
            <a:off x="897068" y="2132707"/>
            <a:ext cx="8489537" cy="547257"/>
            <a:chOff x="1242143" y="5695622"/>
            <a:chExt cx="8489537" cy="561343"/>
          </a:xfrm>
        </p:grpSpPr>
        <p:sp>
          <p:nvSpPr>
            <p:cNvPr id="61" name="ホームベース 60"/>
            <p:cNvSpPr/>
            <p:nvPr/>
          </p:nvSpPr>
          <p:spPr>
            <a:xfrm>
              <a:off x="1261908" y="5695622"/>
              <a:ext cx="8469772" cy="561343"/>
            </a:xfrm>
            <a:prstGeom prst="homePlate">
              <a:avLst>
                <a:gd name="adj" fmla="val 71514"/>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grpSp>
          <p:nvGrpSpPr>
            <p:cNvPr id="62" name="グループ化 61"/>
            <p:cNvGrpSpPr/>
            <p:nvPr/>
          </p:nvGrpSpPr>
          <p:grpSpPr>
            <a:xfrm>
              <a:off x="1242143" y="5779643"/>
              <a:ext cx="1771493" cy="405289"/>
              <a:chOff x="1242143" y="5779643"/>
              <a:chExt cx="1771493" cy="405289"/>
            </a:xfrm>
          </p:grpSpPr>
          <p:sp>
            <p:nvSpPr>
              <p:cNvPr id="76" name="角丸四角形 75"/>
              <p:cNvSpPr/>
              <p:nvPr/>
            </p:nvSpPr>
            <p:spPr>
              <a:xfrm>
                <a:off x="1399647" y="5779643"/>
                <a:ext cx="1435220" cy="40528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sp>
            <p:nvSpPr>
              <p:cNvPr id="77" name="テキスト ボックス 76"/>
              <p:cNvSpPr txBox="1"/>
              <p:nvPr/>
            </p:nvSpPr>
            <p:spPr>
              <a:xfrm>
                <a:off x="1242143" y="5780419"/>
                <a:ext cx="1771493" cy="377725"/>
              </a:xfrm>
              <a:prstGeom prst="rect">
                <a:avLst/>
              </a:prstGeom>
              <a:noFill/>
            </p:spPr>
            <p:txBody>
              <a:bodyPr wrap="square" rtlCol="0">
                <a:spAutoFit/>
              </a:bodyPr>
              <a:lstStyle/>
              <a:p>
                <a:pPr algn="ctr"/>
                <a:r>
                  <a:rPr lang="en-US" altLang="ja-JP" sz="1050" dirty="0">
                    <a:solidFill>
                      <a:schemeClr val="bg1"/>
                    </a:solidFill>
                    <a:latin typeface="+mj-ea"/>
                    <a:ea typeface="+mj-ea"/>
                  </a:rPr>
                  <a:t>R4.12.21</a:t>
                </a:r>
                <a:r>
                  <a:rPr lang="ja-JP" altLang="en-US" sz="1050" dirty="0">
                    <a:solidFill>
                      <a:schemeClr val="bg1"/>
                    </a:solidFill>
                    <a:latin typeface="+mj-ea"/>
                    <a:ea typeface="+mj-ea"/>
                  </a:rPr>
                  <a:t>～</a:t>
                </a:r>
                <a:r>
                  <a:rPr lang="en-US" altLang="ja-JP" sz="1050" dirty="0">
                    <a:solidFill>
                      <a:schemeClr val="bg1"/>
                    </a:solidFill>
                    <a:latin typeface="+mj-ea"/>
                    <a:ea typeface="+mj-ea"/>
                  </a:rPr>
                  <a:t>R5.2.22</a:t>
                </a:r>
              </a:p>
              <a:p>
                <a:pPr algn="ctr"/>
                <a:r>
                  <a:rPr lang="ja-JP" altLang="en-US" sz="1050" dirty="0">
                    <a:solidFill>
                      <a:schemeClr val="bg1"/>
                    </a:solidFill>
                    <a:latin typeface="+mj-ea"/>
                    <a:ea typeface="+mj-ea"/>
                  </a:rPr>
                  <a:t>公募</a:t>
                </a:r>
              </a:p>
            </p:txBody>
          </p:sp>
        </p:grpSp>
        <p:grpSp>
          <p:nvGrpSpPr>
            <p:cNvPr id="64" name="グループ化 63"/>
            <p:cNvGrpSpPr/>
            <p:nvPr/>
          </p:nvGrpSpPr>
          <p:grpSpPr>
            <a:xfrm>
              <a:off x="2891571" y="5768736"/>
              <a:ext cx="826754" cy="457048"/>
              <a:chOff x="452225" y="5768736"/>
              <a:chExt cx="1611108" cy="457048"/>
            </a:xfrm>
          </p:grpSpPr>
          <p:sp>
            <p:nvSpPr>
              <p:cNvPr id="74" name="角丸四角形 73"/>
              <p:cNvSpPr/>
              <p:nvPr/>
            </p:nvSpPr>
            <p:spPr>
              <a:xfrm>
                <a:off x="484591" y="5782183"/>
                <a:ext cx="1578742" cy="40529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sp>
            <p:nvSpPr>
              <p:cNvPr id="75" name="テキスト ボックス 74"/>
              <p:cNvSpPr txBox="1"/>
              <p:nvPr/>
            </p:nvSpPr>
            <p:spPr>
              <a:xfrm>
                <a:off x="452225" y="5768736"/>
                <a:ext cx="1610447" cy="457048"/>
              </a:xfrm>
              <a:prstGeom prst="rect">
                <a:avLst/>
              </a:prstGeom>
              <a:noFill/>
            </p:spPr>
            <p:txBody>
              <a:bodyPr wrap="square" rtlCol="0">
                <a:spAutoFit/>
              </a:bodyPr>
              <a:lstStyle/>
              <a:p>
                <a:pPr algn="ctr"/>
                <a:r>
                  <a:rPr lang="en-US" altLang="ja-JP" sz="1050" dirty="0">
                    <a:solidFill>
                      <a:schemeClr val="bg1"/>
                    </a:solidFill>
                    <a:latin typeface="+mj-ea"/>
                    <a:ea typeface="+mj-ea"/>
                  </a:rPr>
                  <a:t>R5.3</a:t>
                </a:r>
                <a:r>
                  <a:rPr lang="ja-JP" altLang="en-US" sz="1050" dirty="0">
                    <a:solidFill>
                      <a:schemeClr val="bg1"/>
                    </a:solidFill>
                    <a:latin typeface="+mj-ea"/>
                    <a:ea typeface="+mj-ea"/>
                  </a:rPr>
                  <a:t>～</a:t>
                </a:r>
                <a:endParaRPr lang="en-US" altLang="ja-JP" sz="1050" dirty="0">
                  <a:solidFill>
                    <a:schemeClr val="bg1"/>
                  </a:solidFill>
                  <a:latin typeface="+mj-ea"/>
                  <a:ea typeface="+mj-ea"/>
                </a:endParaRPr>
              </a:p>
              <a:p>
                <a:pPr algn="ctr"/>
                <a:r>
                  <a:rPr lang="ja-JP" altLang="en-US" sz="1050" dirty="0">
                    <a:solidFill>
                      <a:schemeClr val="bg1"/>
                    </a:solidFill>
                    <a:latin typeface="+mj-ea"/>
                    <a:ea typeface="+mj-ea"/>
                  </a:rPr>
                  <a:t>審査・選考</a:t>
                </a:r>
                <a:endParaRPr lang="en-US" altLang="ja-JP" sz="1050" dirty="0">
                  <a:solidFill>
                    <a:schemeClr val="bg1"/>
                  </a:solidFill>
                  <a:latin typeface="+mj-ea"/>
                  <a:ea typeface="+mj-ea"/>
                </a:endParaRPr>
              </a:p>
            </p:txBody>
          </p:sp>
        </p:grpSp>
        <p:grpSp>
          <p:nvGrpSpPr>
            <p:cNvPr id="65" name="グループ化 64"/>
            <p:cNvGrpSpPr/>
            <p:nvPr/>
          </p:nvGrpSpPr>
          <p:grpSpPr>
            <a:xfrm>
              <a:off x="3739860" y="5768736"/>
              <a:ext cx="909056" cy="415498"/>
              <a:chOff x="-39236" y="5769670"/>
              <a:chExt cx="1771492" cy="415498"/>
            </a:xfrm>
          </p:grpSpPr>
          <p:sp>
            <p:nvSpPr>
              <p:cNvPr id="72" name="角丸四角形 71"/>
              <p:cNvSpPr/>
              <p:nvPr/>
            </p:nvSpPr>
            <p:spPr>
              <a:xfrm>
                <a:off x="57140" y="5770368"/>
                <a:ext cx="1578743" cy="405289"/>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sp>
            <p:nvSpPr>
              <p:cNvPr id="73" name="テキスト ボックス 72"/>
              <p:cNvSpPr txBox="1"/>
              <p:nvPr/>
            </p:nvSpPr>
            <p:spPr>
              <a:xfrm>
                <a:off x="-39236" y="5769670"/>
                <a:ext cx="1771492" cy="415498"/>
              </a:xfrm>
              <a:prstGeom prst="rect">
                <a:avLst/>
              </a:prstGeom>
              <a:noFill/>
            </p:spPr>
            <p:txBody>
              <a:bodyPr wrap="square" rtlCol="0">
                <a:spAutoFit/>
              </a:bodyPr>
              <a:lstStyle/>
              <a:p>
                <a:pPr algn="ctr"/>
                <a:r>
                  <a:rPr lang="en-US" altLang="ja-JP" sz="1050" dirty="0">
                    <a:solidFill>
                      <a:schemeClr val="bg1"/>
                    </a:solidFill>
                    <a:latin typeface="+mj-ea"/>
                    <a:ea typeface="+mj-ea"/>
                  </a:rPr>
                  <a:t>R5.3</a:t>
                </a:r>
                <a:r>
                  <a:rPr lang="ja-JP" altLang="en-US" sz="1050" dirty="0">
                    <a:solidFill>
                      <a:schemeClr val="bg1"/>
                    </a:solidFill>
                    <a:latin typeface="+mj-ea"/>
                    <a:ea typeface="+mj-ea"/>
                  </a:rPr>
                  <a:t>下旬</a:t>
                </a:r>
                <a:endParaRPr lang="en-US" altLang="ja-JP" sz="1050" dirty="0">
                  <a:solidFill>
                    <a:schemeClr val="bg1"/>
                  </a:solidFill>
                  <a:latin typeface="+mj-ea"/>
                  <a:ea typeface="+mj-ea"/>
                </a:endParaRPr>
              </a:p>
              <a:p>
                <a:pPr algn="ctr"/>
                <a:r>
                  <a:rPr lang="ja-JP" altLang="en-US" sz="1050" dirty="0">
                    <a:solidFill>
                      <a:schemeClr val="bg1"/>
                    </a:solidFill>
                    <a:latin typeface="+mj-ea"/>
                    <a:ea typeface="+mj-ea"/>
                  </a:rPr>
                  <a:t>採否通知</a:t>
                </a:r>
                <a:endParaRPr lang="en-US" altLang="ja-JP" sz="1050" dirty="0">
                  <a:solidFill>
                    <a:schemeClr val="bg1"/>
                  </a:solidFill>
                  <a:latin typeface="+mj-ea"/>
                  <a:ea typeface="+mj-ea"/>
                </a:endParaRPr>
              </a:p>
            </p:txBody>
          </p:sp>
        </p:grpSp>
        <p:grpSp>
          <p:nvGrpSpPr>
            <p:cNvPr id="66" name="グループ化 65"/>
            <p:cNvGrpSpPr/>
            <p:nvPr/>
          </p:nvGrpSpPr>
          <p:grpSpPr>
            <a:xfrm>
              <a:off x="4470635" y="5749016"/>
              <a:ext cx="2357859" cy="426787"/>
              <a:chOff x="1087901" y="5736811"/>
              <a:chExt cx="1771492" cy="426787"/>
            </a:xfrm>
          </p:grpSpPr>
          <p:sp>
            <p:nvSpPr>
              <p:cNvPr id="70" name="角丸四角形 69"/>
              <p:cNvSpPr/>
              <p:nvPr/>
            </p:nvSpPr>
            <p:spPr>
              <a:xfrm>
                <a:off x="1232433" y="5746374"/>
                <a:ext cx="1480562" cy="417224"/>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sp>
            <p:nvSpPr>
              <p:cNvPr id="71" name="テキスト ボックス 70"/>
              <p:cNvSpPr txBox="1"/>
              <p:nvPr/>
            </p:nvSpPr>
            <p:spPr>
              <a:xfrm>
                <a:off x="1087901" y="5736811"/>
                <a:ext cx="1771492" cy="415498"/>
              </a:xfrm>
              <a:prstGeom prst="rect">
                <a:avLst/>
              </a:prstGeom>
              <a:noFill/>
            </p:spPr>
            <p:txBody>
              <a:bodyPr wrap="square" rtlCol="0">
                <a:spAutoFit/>
              </a:bodyPr>
              <a:lstStyle/>
              <a:p>
                <a:pPr algn="ctr"/>
                <a:r>
                  <a:rPr lang="en-US" altLang="ja-JP" sz="1050" dirty="0">
                    <a:solidFill>
                      <a:schemeClr val="bg1"/>
                    </a:solidFill>
                    <a:latin typeface="+mj-ea"/>
                    <a:ea typeface="+mj-ea"/>
                  </a:rPr>
                  <a:t>R5.5</a:t>
                </a:r>
                <a:r>
                  <a:rPr lang="ja-JP" altLang="en-US" sz="1050" dirty="0">
                    <a:solidFill>
                      <a:schemeClr val="bg1"/>
                    </a:solidFill>
                    <a:latin typeface="+mj-ea"/>
                    <a:ea typeface="+mj-ea"/>
                  </a:rPr>
                  <a:t>～</a:t>
                </a:r>
                <a:r>
                  <a:rPr lang="en-US" altLang="ja-JP" sz="1050" dirty="0">
                    <a:solidFill>
                      <a:schemeClr val="bg1"/>
                    </a:solidFill>
                    <a:latin typeface="+mj-ea"/>
                    <a:ea typeface="+mj-ea"/>
                  </a:rPr>
                  <a:t>6</a:t>
                </a:r>
              </a:p>
              <a:p>
                <a:pPr algn="ctr"/>
                <a:r>
                  <a:rPr lang="ja-JP" altLang="en-US" sz="1050" dirty="0">
                    <a:solidFill>
                      <a:schemeClr val="bg1"/>
                    </a:solidFill>
                    <a:latin typeface="+mj-ea"/>
                    <a:ea typeface="+mj-ea"/>
                  </a:rPr>
                  <a:t>資金調達（クラウドファンディング）</a:t>
                </a:r>
                <a:endParaRPr lang="en-US" altLang="ja-JP" sz="1050" dirty="0">
                  <a:solidFill>
                    <a:schemeClr val="bg1"/>
                  </a:solidFill>
                  <a:latin typeface="+mj-ea"/>
                  <a:ea typeface="+mj-ea"/>
                </a:endParaRPr>
              </a:p>
            </p:txBody>
          </p:sp>
        </p:grpSp>
        <p:grpSp>
          <p:nvGrpSpPr>
            <p:cNvPr id="67" name="グループ化 66"/>
            <p:cNvGrpSpPr/>
            <p:nvPr/>
          </p:nvGrpSpPr>
          <p:grpSpPr>
            <a:xfrm>
              <a:off x="6721532" y="5735128"/>
              <a:ext cx="2596134" cy="444919"/>
              <a:chOff x="-954883" y="5738387"/>
              <a:chExt cx="5059130" cy="444919"/>
            </a:xfrm>
          </p:grpSpPr>
          <p:sp>
            <p:nvSpPr>
              <p:cNvPr id="68" name="角丸四角形 67"/>
              <p:cNvSpPr/>
              <p:nvPr/>
            </p:nvSpPr>
            <p:spPr>
              <a:xfrm>
                <a:off x="-954883" y="5761839"/>
                <a:ext cx="5059130" cy="42146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latin typeface="+mj-ea"/>
                  <a:ea typeface="+mj-ea"/>
                </a:endParaRPr>
              </a:p>
            </p:txBody>
          </p:sp>
          <p:sp>
            <p:nvSpPr>
              <p:cNvPr id="69" name="テキスト ボックス 68"/>
              <p:cNvSpPr txBox="1"/>
              <p:nvPr/>
            </p:nvSpPr>
            <p:spPr>
              <a:xfrm>
                <a:off x="-775587" y="5738387"/>
                <a:ext cx="4129247" cy="426193"/>
              </a:xfrm>
              <a:prstGeom prst="rect">
                <a:avLst/>
              </a:prstGeom>
              <a:noFill/>
            </p:spPr>
            <p:txBody>
              <a:bodyPr wrap="square" rtlCol="0">
                <a:spAutoFit/>
              </a:bodyPr>
              <a:lstStyle/>
              <a:p>
                <a:pPr algn="ctr"/>
                <a:r>
                  <a:rPr lang="en-US" altLang="ja-JP" sz="1050" dirty="0" smtClean="0">
                    <a:solidFill>
                      <a:schemeClr val="bg1"/>
                    </a:solidFill>
                    <a:latin typeface="+mj-ea"/>
                    <a:ea typeface="+mj-ea"/>
                  </a:rPr>
                  <a:t>R5.7</a:t>
                </a:r>
                <a:r>
                  <a:rPr lang="ja-JP" altLang="en-US" sz="1050" dirty="0" smtClean="0">
                    <a:solidFill>
                      <a:schemeClr val="bg1"/>
                    </a:solidFill>
                    <a:latin typeface="+mj-ea"/>
                    <a:ea typeface="+mj-ea"/>
                  </a:rPr>
                  <a:t>～</a:t>
                </a:r>
                <a:r>
                  <a:rPr lang="en-US" altLang="ja-JP" sz="1050" dirty="0" smtClean="0">
                    <a:solidFill>
                      <a:schemeClr val="bg1"/>
                    </a:solidFill>
                    <a:latin typeface="+mj-ea"/>
                    <a:ea typeface="+mj-ea"/>
                  </a:rPr>
                  <a:t>R6</a:t>
                </a:r>
                <a:r>
                  <a:rPr lang="en-US" altLang="ja-JP" sz="1050" dirty="0">
                    <a:solidFill>
                      <a:schemeClr val="bg1"/>
                    </a:solidFill>
                    <a:latin typeface="+mj-ea"/>
                    <a:ea typeface="+mj-ea"/>
                  </a:rPr>
                  <a:t>.3</a:t>
                </a:r>
              </a:p>
              <a:p>
                <a:pPr algn="ctr"/>
                <a:r>
                  <a:rPr lang="ja-JP" altLang="en-US" sz="1050" dirty="0">
                    <a:solidFill>
                      <a:schemeClr val="bg1"/>
                    </a:solidFill>
                    <a:latin typeface="+mj-ea"/>
                    <a:ea typeface="+mj-ea"/>
                  </a:rPr>
                  <a:t>事業実施</a:t>
                </a:r>
                <a:endParaRPr lang="en-US" altLang="ja-JP" sz="1050" dirty="0">
                  <a:solidFill>
                    <a:schemeClr val="bg1"/>
                  </a:solidFill>
                  <a:latin typeface="+mj-ea"/>
                  <a:ea typeface="+mj-ea"/>
                </a:endParaRPr>
              </a:p>
            </p:txBody>
          </p:sp>
        </p:grpSp>
      </p:grpSp>
      <p:pic>
        <p:nvPicPr>
          <p:cNvPr id="78" name="図 77"/>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64252" y="3586162"/>
            <a:ext cx="678468" cy="737308"/>
          </a:xfrm>
          <a:prstGeom prst="rect">
            <a:avLst/>
          </a:prstGeom>
        </p:spPr>
      </p:pic>
      <p:pic>
        <p:nvPicPr>
          <p:cNvPr id="79" name="図 78"/>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920028" y="3578676"/>
            <a:ext cx="689660" cy="742525"/>
          </a:xfrm>
          <a:prstGeom prst="rect">
            <a:avLst/>
          </a:prstGeom>
        </p:spPr>
      </p:pic>
      <p:pic>
        <p:nvPicPr>
          <p:cNvPr id="80" name="図 7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29588" y="3584890"/>
            <a:ext cx="681520" cy="739853"/>
          </a:xfrm>
          <a:prstGeom prst="rect">
            <a:avLst/>
          </a:prstGeom>
        </p:spPr>
      </p:pic>
      <p:pic>
        <p:nvPicPr>
          <p:cNvPr id="81" name="図 80"/>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86274" y="4749109"/>
            <a:ext cx="707065" cy="742525"/>
          </a:xfrm>
          <a:prstGeom prst="rect">
            <a:avLst/>
          </a:prstGeom>
        </p:spPr>
      </p:pic>
      <p:pic>
        <p:nvPicPr>
          <p:cNvPr id="82" name="図 8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21159" y="4749109"/>
            <a:ext cx="715218" cy="747745"/>
          </a:xfrm>
          <a:prstGeom prst="rect">
            <a:avLst/>
          </a:prstGeom>
        </p:spPr>
      </p:pic>
      <p:pic>
        <p:nvPicPr>
          <p:cNvPr id="83" name="図 82"/>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991663" y="3578676"/>
            <a:ext cx="678468" cy="747061"/>
          </a:xfrm>
          <a:prstGeom prst="rect">
            <a:avLst/>
          </a:prstGeom>
        </p:spPr>
      </p:pic>
      <p:sp>
        <p:nvSpPr>
          <p:cNvPr id="84" name="テキスト ボックス 83"/>
          <p:cNvSpPr txBox="1"/>
          <p:nvPr/>
        </p:nvSpPr>
        <p:spPr>
          <a:xfrm>
            <a:off x="1156862" y="4321201"/>
            <a:ext cx="621125"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貧困</a:t>
            </a:r>
            <a:r>
              <a:rPr lang="ja-JP" altLang="en-US" sz="1050" dirty="0" smtClean="0">
                <a:solidFill>
                  <a:prstClr val="black"/>
                </a:solidFill>
                <a:latin typeface="UD デジタル 教科書体 NK-B" panose="02020700000000000000" pitchFamily="18" charset="-128"/>
                <a:ea typeface="UD デジタル 教科書体 NK-B" panose="02020700000000000000" pitchFamily="18" charset="-128"/>
              </a:rPr>
              <a:t>を</a:t>
            </a:r>
            <a:endParaRPr lang="en-US" altLang="ja-JP" sz="1050" dirty="0" smtClean="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smtClean="0">
                <a:solidFill>
                  <a:prstClr val="black"/>
                </a:solidFill>
                <a:latin typeface="UD デジタル 教科書体 NK-B" panose="02020700000000000000" pitchFamily="18" charset="-128"/>
                <a:ea typeface="UD デジタル 教科書体 NK-B" panose="02020700000000000000" pitchFamily="18" charset="-128"/>
              </a:rPr>
              <a:t>なくそう</a:t>
            </a:r>
            <a:endParaRPr lang="ja-JP" altLang="en-US" sz="105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85" name="テキスト ボックス 84"/>
          <p:cNvSpPr txBox="1"/>
          <p:nvPr/>
        </p:nvSpPr>
        <p:spPr>
          <a:xfrm>
            <a:off x="1888526" y="4320195"/>
            <a:ext cx="1029920" cy="415498"/>
          </a:xfrm>
          <a:prstGeom prst="rect">
            <a:avLst/>
          </a:prstGeom>
          <a:noFill/>
        </p:spPr>
        <p:txBody>
          <a:bodyPr wrap="square" rtlCol="0">
            <a:spAutoFit/>
          </a:bodyPr>
          <a:lstStyle/>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すべて</a:t>
            </a:r>
            <a:r>
              <a:rPr lang="ja-JP" altLang="en-US" sz="1050" dirty="0" smtClean="0">
                <a:solidFill>
                  <a:prstClr val="black"/>
                </a:solidFill>
                <a:latin typeface="UD デジタル 教科書体 NK-B" panose="02020700000000000000" pitchFamily="18" charset="-128"/>
                <a:ea typeface="UD デジタル 教科書体 NK-B" panose="02020700000000000000" pitchFamily="18" charset="-128"/>
              </a:rPr>
              <a:t>の人に健康と福祉を</a:t>
            </a:r>
            <a:endParaRPr lang="ja-JP" altLang="en-US" sz="105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86" name="テキスト ボックス 85"/>
          <p:cNvSpPr txBox="1"/>
          <p:nvPr/>
        </p:nvSpPr>
        <p:spPr>
          <a:xfrm>
            <a:off x="2753978" y="4325737"/>
            <a:ext cx="1159382" cy="415498"/>
          </a:xfrm>
          <a:prstGeom prst="rect">
            <a:avLst/>
          </a:prstGeom>
          <a:noFill/>
        </p:spPr>
        <p:txBody>
          <a:bodyPr wrap="square" rtlCol="0">
            <a:spAutoFit/>
          </a:bodyPr>
          <a:lstStyle/>
          <a:p>
            <a:pPr algn="ctr"/>
            <a:r>
              <a:rPr lang="ja-JP" altLang="en-US" sz="1050" dirty="0" smtClean="0">
                <a:solidFill>
                  <a:prstClr val="black"/>
                </a:solidFill>
                <a:latin typeface="UD デジタル 教科書体 NK-B" panose="02020700000000000000" pitchFamily="18" charset="-128"/>
                <a:ea typeface="UD デジタル 教科書体 NK-B" panose="02020700000000000000" pitchFamily="18" charset="-128"/>
              </a:rPr>
              <a:t>質の高い教育を</a:t>
            </a:r>
            <a:endParaRPr lang="en-US" altLang="ja-JP" sz="1050" dirty="0" smtClean="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みんなに</a:t>
            </a:r>
          </a:p>
        </p:txBody>
      </p:sp>
      <p:sp>
        <p:nvSpPr>
          <p:cNvPr id="87" name="テキスト ボックス 86"/>
          <p:cNvSpPr txBox="1"/>
          <p:nvPr/>
        </p:nvSpPr>
        <p:spPr>
          <a:xfrm>
            <a:off x="3688945" y="4327061"/>
            <a:ext cx="1159382" cy="415498"/>
          </a:xfrm>
          <a:prstGeom prst="rect">
            <a:avLst/>
          </a:prstGeom>
          <a:noFill/>
        </p:spPr>
        <p:txBody>
          <a:bodyPr wrap="square" rtlCol="0">
            <a:spAutoFit/>
          </a:bodyPr>
          <a:lstStyle/>
          <a:p>
            <a:pPr algn="ctr"/>
            <a:r>
              <a:rPr lang="ja-JP" altLang="en-US" sz="1050" dirty="0" smtClean="0">
                <a:solidFill>
                  <a:prstClr val="black"/>
                </a:solidFill>
                <a:latin typeface="UD デジタル 教科書体 NK-B" panose="02020700000000000000" pitchFamily="18" charset="-128"/>
                <a:ea typeface="UD デジタル 教科書体 NK-B" panose="02020700000000000000" pitchFamily="18" charset="-128"/>
              </a:rPr>
              <a:t>ジェンダー平等を実現しよう</a:t>
            </a:r>
            <a:endParaRPr lang="ja-JP" altLang="en-US" sz="1050"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88" name="テキスト ボックス 87"/>
          <p:cNvSpPr txBox="1"/>
          <p:nvPr/>
        </p:nvSpPr>
        <p:spPr>
          <a:xfrm>
            <a:off x="899077" y="5497494"/>
            <a:ext cx="1159382" cy="415498"/>
          </a:xfrm>
          <a:prstGeom prst="rect">
            <a:avLst/>
          </a:prstGeom>
          <a:noFill/>
        </p:spPr>
        <p:txBody>
          <a:bodyPr wrap="square" rtlCol="0">
            <a:spAutoFit/>
          </a:bodyPr>
          <a:lstStyle/>
          <a:p>
            <a:pPr algn="ctr"/>
            <a:r>
              <a:rPr lang="ja-JP" altLang="en-US" sz="1050" dirty="0" smtClean="0">
                <a:solidFill>
                  <a:prstClr val="black"/>
                </a:solidFill>
                <a:latin typeface="UD デジタル 教科書体 NK-B" panose="02020700000000000000" pitchFamily="18" charset="-128"/>
                <a:ea typeface="UD デジタル 教科書体 NK-B" panose="02020700000000000000" pitchFamily="18" charset="-128"/>
              </a:rPr>
              <a:t>住み続けられる</a:t>
            </a:r>
            <a:endParaRPr lang="en-US" altLang="ja-JP" sz="1050" dirty="0" smtClean="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まちづくりを</a:t>
            </a:r>
          </a:p>
        </p:txBody>
      </p:sp>
      <p:sp>
        <p:nvSpPr>
          <p:cNvPr id="89" name="テキスト ボックス 88"/>
          <p:cNvSpPr txBox="1"/>
          <p:nvPr/>
        </p:nvSpPr>
        <p:spPr>
          <a:xfrm>
            <a:off x="1857160" y="5489998"/>
            <a:ext cx="1159382" cy="415498"/>
          </a:xfrm>
          <a:prstGeom prst="rect">
            <a:avLst/>
          </a:prstGeom>
          <a:noFill/>
        </p:spPr>
        <p:txBody>
          <a:bodyPr wrap="square" rtlCol="0">
            <a:spAutoFit/>
          </a:bodyPr>
          <a:lstStyle/>
          <a:p>
            <a:pPr algn="ctr"/>
            <a:r>
              <a:rPr lang="ja-JP" altLang="en-US" sz="1050" dirty="0" smtClean="0">
                <a:solidFill>
                  <a:prstClr val="black"/>
                </a:solidFill>
                <a:latin typeface="UD デジタル 教科書体 NK-B" panose="02020700000000000000" pitchFamily="18" charset="-128"/>
                <a:ea typeface="UD デジタル 教科書体 NK-B" panose="02020700000000000000" pitchFamily="18" charset="-128"/>
              </a:rPr>
              <a:t>つかう責任</a:t>
            </a:r>
            <a:endParaRPr lang="en-US" altLang="ja-JP" sz="1050" dirty="0" smtClean="0">
              <a:solidFill>
                <a:prstClr val="black"/>
              </a:solidFill>
              <a:latin typeface="UD デジタル 教科書体 NK-B" panose="02020700000000000000" pitchFamily="18" charset="-128"/>
              <a:ea typeface="UD デジタル 教科書体 NK-B" panose="02020700000000000000" pitchFamily="18" charset="-128"/>
            </a:endParaRPr>
          </a:p>
          <a:p>
            <a:pPr algn="ctr"/>
            <a:r>
              <a:rPr lang="ja-JP" altLang="en-US" sz="1050" dirty="0" smtClean="0">
                <a:solidFill>
                  <a:prstClr val="black"/>
                </a:solidFill>
                <a:latin typeface="UD デジタル 教科書体 NK-B" panose="02020700000000000000" pitchFamily="18" charset="-128"/>
                <a:ea typeface="UD デジタル 教科書体 NK-B" panose="02020700000000000000" pitchFamily="18" charset="-128"/>
              </a:rPr>
              <a:t>つかう</a:t>
            </a:r>
            <a:r>
              <a:rPr lang="ja-JP" altLang="en-US" sz="1050" dirty="0">
                <a:solidFill>
                  <a:prstClr val="black"/>
                </a:solidFill>
                <a:latin typeface="UD デジタル 教科書体 NK-B" panose="02020700000000000000" pitchFamily="18" charset="-128"/>
                <a:ea typeface="UD デジタル 教科書体 NK-B" panose="02020700000000000000" pitchFamily="18" charset="-128"/>
              </a:rPr>
              <a:t>責任</a:t>
            </a:r>
          </a:p>
        </p:txBody>
      </p:sp>
      <p:sp>
        <p:nvSpPr>
          <p:cNvPr id="90" name="スライド番号プレースホルダー 5"/>
          <p:cNvSpPr>
            <a:spLocks noGrp="1"/>
          </p:cNvSpPr>
          <p:nvPr>
            <p:ph type="sldNum" sz="quarter" idx="12"/>
          </p:nvPr>
        </p:nvSpPr>
        <p:spPr>
          <a:xfrm>
            <a:off x="9146241" y="239149"/>
            <a:ext cx="682898" cy="377917"/>
          </a:xfrm>
          <a:solidFill>
            <a:schemeClr val="bg1"/>
          </a:solidFill>
        </p:spPr>
        <p:txBody>
          <a:bodyPr/>
          <a:lstStyle/>
          <a:p>
            <a:pPr algn="ctr"/>
            <a:fld id="{7B20388F-A125-4D2E-BBF0-E240911E1C91}" type="slidenum">
              <a:rPr kumimoji="1" lang="ja-JP" altLang="en-US" sz="1400">
                <a:solidFill>
                  <a:prstClr val="black"/>
                </a:solidFill>
              </a:rPr>
              <a:pPr algn="ctr"/>
              <a:t>8</a:t>
            </a:fld>
            <a:endParaRPr kumimoji="1" lang="ja-JP" altLang="en-US" sz="1400">
              <a:solidFill>
                <a:prstClr val="black"/>
              </a:solidFill>
            </a:endParaRPr>
          </a:p>
        </p:txBody>
      </p:sp>
    </p:spTree>
    <p:extLst>
      <p:ext uri="{BB962C8B-B14F-4D97-AF65-F5344CB8AC3E}">
        <p14:creationId xmlns:p14="http://schemas.microsoft.com/office/powerpoint/2010/main" val="4108139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3">
      <a:majorFont>
        <a:latin typeface="Arial"/>
        <a:ea typeface="Meiryo UI"/>
        <a:cs typeface=""/>
      </a:majorFont>
      <a:minorFont>
        <a:latin typeface="Arial"/>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3228</Words>
  <Application>Microsoft Office PowerPoint</Application>
  <PresentationFormat>ユーザー設定</PresentationFormat>
  <Paragraphs>451</Paragraphs>
  <Slides>11</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11</vt:i4>
      </vt:variant>
    </vt:vector>
  </HeadingPairs>
  <TitlesOfParts>
    <vt:vector size="20" baseType="lpstr">
      <vt:lpstr>CIDFont+F1</vt:lpstr>
      <vt:lpstr>CIDFont+F2</vt:lpstr>
      <vt:lpstr>Meiryo UI</vt:lpstr>
      <vt:lpstr>UD デジタル 教科書体 NK-B</vt:lpstr>
      <vt:lpstr>UD デジタル 教科書体 NK-R</vt:lpstr>
      <vt:lpstr>游ゴシック</vt:lpstr>
      <vt:lpstr>Arial</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2023-06-02T00:09:02Z</dcterms:created>
  <dcterms:modified xsi:type="dcterms:W3CDTF">2023-06-02T00:09:07Z</dcterms:modified>
</cp:coreProperties>
</file>