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2" r:id="rId2"/>
    <p:sldId id="271" r:id="rId3"/>
    <p:sldId id="279" r:id="rId4"/>
    <p:sldId id="257" r:id="rId5"/>
    <p:sldId id="272" r:id="rId6"/>
    <p:sldId id="280" r:id="rId7"/>
    <p:sldId id="275" r:id="rId8"/>
    <p:sldId id="276" r:id="rId9"/>
    <p:sldId id="277" r:id="rId10"/>
    <p:sldId id="278" r:id="rId1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2413AC9-F643-423C-A667-38DCBE08C535}" type="datetimeFigureOut">
              <a:rPr kumimoji="1" lang="ja-JP" altLang="en-US" smtClean="0"/>
              <a:t>2022/3/18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9B79C01-E39E-4649-8535-39D48D8E3B63}" type="slidenum">
              <a:rPr kumimoji="1" lang="ja-JP" altLang="en-US" smtClean="0"/>
              <a:t>‹#›</a:t>
            </a:fld>
            <a:endParaRPr kumimoji="1" lang="ja-JP" altLang="en-US"/>
          </a:p>
        </p:txBody>
      </p:sp>
    </p:spTree>
    <p:extLst>
      <p:ext uri="{BB962C8B-B14F-4D97-AF65-F5344CB8AC3E}">
        <p14:creationId xmlns:p14="http://schemas.microsoft.com/office/powerpoint/2010/main" val="25503310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84077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395757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39334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371738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76320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69050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81876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22871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81434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68404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105294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875321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0" y="2118815"/>
            <a:ext cx="9144000" cy="1310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spc="-100" dirty="0" smtClean="0">
                <a:latin typeface="Meiryo UI" panose="020B0604030504040204" pitchFamily="50" charset="-128"/>
                <a:ea typeface="Meiryo UI" panose="020B0604030504040204" pitchFamily="50" charset="-128"/>
              </a:rPr>
              <a:t>プラスチックごみ排出抑制事業スキーム分科会の取組み</a:t>
            </a:r>
            <a:endParaRPr lang="ja-JP" altLang="en-US" sz="3200" b="1" spc="-100" dirty="0">
              <a:latin typeface="Meiryo UI" panose="020B0604030504040204" pitchFamily="50" charset="-128"/>
              <a:ea typeface="Meiryo UI" panose="020B0604030504040204" pitchFamily="50" charset="-128"/>
            </a:endParaRPr>
          </a:p>
        </p:txBody>
      </p:sp>
      <p:sp>
        <p:nvSpPr>
          <p:cNvPr id="11" name="サブタイトル 2"/>
          <p:cNvSpPr txBox="1">
            <a:spLocks/>
          </p:cNvSpPr>
          <p:nvPr/>
        </p:nvSpPr>
        <p:spPr>
          <a:xfrm>
            <a:off x="1050843" y="3966274"/>
            <a:ext cx="6858000" cy="1568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endParaRPr lang="en-US" altLang="ja-JP" sz="2600" b="1" dirty="0">
              <a:latin typeface="Meiryo UI" panose="020B0604030504040204" pitchFamily="50" charset="-128"/>
              <a:ea typeface="Meiryo UI" panose="020B0604030504040204" pitchFamily="50" charset="-128"/>
            </a:endParaRPr>
          </a:p>
          <a:p>
            <a:pPr marL="0" indent="0" algn="ctr">
              <a:buNone/>
            </a:pPr>
            <a:r>
              <a:rPr lang="en-US" altLang="ja-JP" sz="2600" b="1" dirty="0" smtClean="0">
                <a:latin typeface="Meiryo UI" panose="020B0604030504040204" pitchFamily="50" charset="-128"/>
                <a:ea typeface="Meiryo UI" panose="020B0604030504040204" pitchFamily="50" charset="-128"/>
              </a:rPr>
              <a:t>2022</a:t>
            </a:r>
            <a:r>
              <a:rPr lang="ja-JP" altLang="en-US" sz="2600" b="1" dirty="0" smtClean="0">
                <a:latin typeface="Meiryo UI" panose="020B0604030504040204" pitchFamily="50" charset="-128"/>
                <a:ea typeface="Meiryo UI" panose="020B0604030504040204" pitchFamily="50" charset="-128"/>
              </a:rPr>
              <a:t>年</a:t>
            </a:r>
            <a:r>
              <a:rPr lang="ja-JP" altLang="en-US" sz="2600" b="1" dirty="0">
                <a:latin typeface="Meiryo UI" panose="020B0604030504040204" pitchFamily="50" charset="-128"/>
                <a:ea typeface="Meiryo UI" panose="020B0604030504040204" pitchFamily="50" charset="-128"/>
              </a:rPr>
              <a:t>３</a:t>
            </a:r>
            <a:r>
              <a:rPr lang="ja-JP" altLang="en-US" sz="2600" b="1" dirty="0" smtClean="0">
                <a:latin typeface="Meiryo UI" panose="020B0604030504040204" pitchFamily="50" charset="-128"/>
                <a:ea typeface="Meiryo UI" panose="020B0604030504040204" pitchFamily="50" charset="-128"/>
              </a:rPr>
              <a:t>月</a:t>
            </a:r>
            <a:r>
              <a:rPr lang="en-US" altLang="ja-JP" sz="2600" b="1" dirty="0" smtClean="0">
                <a:latin typeface="Meiryo UI" panose="020B0604030504040204" pitchFamily="50" charset="-128"/>
                <a:ea typeface="Meiryo UI" panose="020B0604030504040204" pitchFamily="50" charset="-128"/>
              </a:rPr>
              <a:t>22</a:t>
            </a:r>
            <a:r>
              <a:rPr lang="ja-JP" altLang="en-US" sz="2600" b="1" dirty="0" smtClean="0">
                <a:latin typeface="Meiryo UI" panose="020B0604030504040204" pitchFamily="50" charset="-128"/>
                <a:ea typeface="Meiryo UI" panose="020B0604030504040204" pitchFamily="50" charset="-128"/>
              </a:rPr>
              <a:t>日</a:t>
            </a:r>
            <a:endParaRPr lang="en-US" altLang="ja-JP" sz="2600" b="1" dirty="0">
              <a:latin typeface="Meiryo UI" panose="020B0604030504040204" pitchFamily="50" charset="-128"/>
              <a:ea typeface="Meiryo UI" panose="020B0604030504040204" pitchFamily="50" charset="-128"/>
            </a:endParaRPr>
          </a:p>
          <a:p>
            <a:pPr marL="0" indent="0" algn="ctr">
              <a:buNone/>
            </a:pPr>
            <a:r>
              <a:rPr lang="ja-JP" altLang="en-US" sz="2600" b="1" dirty="0">
                <a:latin typeface="Meiryo UI" panose="020B0604030504040204" pitchFamily="50" charset="-128"/>
                <a:ea typeface="Meiryo UI" panose="020B0604030504040204" pitchFamily="50" charset="-128"/>
              </a:rPr>
              <a:t>大阪府</a:t>
            </a:r>
            <a:endParaRPr lang="en-US" altLang="ja-JP" sz="2600" b="1"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67374" y="5710240"/>
            <a:ext cx="2082939" cy="803209"/>
          </a:xfrm>
          <a:prstGeom prst="rect">
            <a:avLst/>
          </a:prstGeom>
        </p:spPr>
      </p:pic>
      <p:pic>
        <p:nvPicPr>
          <p:cNvPr id="13" name="図 12"/>
          <p:cNvPicPr>
            <a:picLocks noChangeAspect="1"/>
          </p:cNvPicPr>
          <p:nvPr/>
        </p:nvPicPr>
        <p:blipFill>
          <a:blip r:embed="rId3"/>
          <a:stretch>
            <a:fillRect/>
          </a:stretch>
        </p:blipFill>
        <p:spPr>
          <a:xfrm>
            <a:off x="6867374" y="4005291"/>
            <a:ext cx="1910444" cy="1490416"/>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251163"/>
            <a:ext cx="2333842" cy="779613"/>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53" y="5422998"/>
            <a:ext cx="2194476" cy="1090451"/>
          </a:xfrm>
          <a:prstGeom prst="rect">
            <a:avLst/>
          </a:prstGeom>
        </p:spPr>
      </p:pic>
      <p:sp>
        <p:nvSpPr>
          <p:cNvPr id="8" name="サブタイトル 2"/>
          <p:cNvSpPr txBox="1">
            <a:spLocks/>
          </p:cNvSpPr>
          <p:nvPr/>
        </p:nvSpPr>
        <p:spPr>
          <a:xfrm>
            <a:off x="7073153" y="251163"/>
            <a:ext cx="1704666" cy="51643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2400"/>
              </a:spcBef>
              <a:buNone/>
            </a:pPr>
            <a:r>
              <a:rPr lang="ja-JP" altLang="en-US" sz="2600" b="1" dirty="0" smtClean="0">
                <a:latin typeface="Meiryo UI" panose="020B0604030504040204" pitchFamily="50" charset="-128"/>
                <a:ea typeface="Meiryo UI" panose="020B0604030504040204" pitchFamily="50" charset="-128"/>
              </a:rPr>
              <a:t>資料２</a:t>
            </a:r>
            <a:r>
              <a:rPr lang="en-US" altLang="ja-JP" sz="2600" b="1" dirty="0" smtClean="0">
                <a:latin typeface="Meiryo UI" panose="020B0604030504040204" pitchFamily="50" charset="-128"/>
                <a:ea typeface="Meiryo UI" panose="020B0604030504040204" pitchFamily="50" charset="-128"/>
              </a:rPr>
              <a:t>-1</a:t>
            </a:r>
            <a:endParaRPr lang="en-US" altLang="ja-JP" sz="2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8466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D57D7DA-13B3-48FB-BAFE-9F37BB1B2A59}"/>
              </a:ext>
            </a:extLst>
          </p:cNvPr>
          <p:cNvSpPr/>
          <p:nvPr/>
        </p:nvSpPr>
        <p:spPr>
          <a:xfrm>
            <a:off x="201386" y="646103"/>
            <a:ext cx="8924373" cy="597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③マイボトル洗浄機の実用化に向けた実証実験</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8781143" y="6519446"/>
            <a:ext cx="359130" cy="338554"/>
          </a:xfrm>
          <a:prstGeom prst="rect">
            <a:avLst/>
          </a:prstGeom>
          <a:noFill/>
        </p:spPr>
        <p:txBody>
          <a:bodyPr wrap="square" rtlCol="0">
            <a:spAutoFit/>
          </a:bodyPr>
          <a:lstStyle/>
          <a:p>
            <a:r>
              <a:rPr kumimoji="1" lang="ja-JP" altLang="en-US" sz="1600" dirty="0"/>
              <a:t>９</a:t>
            </a:r>
          </a:p>
        </p:txBody>
      </p:sp>
      <p:sp>
        <p:nvSpPr>
          <p:cNvPr id="9" name="正方形/長方形 8">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プラスチックフリー事業スキーム</a:t>
            </a:r>
          </a:p>
        </p:txBody>
      </p:sp>
      <p:pic>
        <p:nvPicPr>
          <p:cNvPr id="2" name="図 1"/>
          <p:cNvPicPr>
            <a:picLocks noChangeAspect="1"/>
          </p:cNvPicPr>
          <p:nvPr/>
        </p:nvPicPr>
        <p:blipFill>
          <a:blip r:embed="rId2"/>
          <a:stretch>
            <a:fillRect/>
          </a:stretch>
        </p:blipFill>
        <p:spPr>
          <a:xfrm>
            <a:off x="603894" y="1484442"/>
            <a:ext cx="3640571" cy="4864025"/>
          </a:xfrm>
          <a:prstGeom prst="rect">
            <a:avLst/>
          </a:prstGeom>
        </p:spPr>
      </p:pic>
      <p:pic>
        <p:nvPicPr>
          <p:cNvPr id="3" name="図 2"/>
          <p:cNvPicPr>
            <a:picLocks noChangeAspect="1"/>
          </p:cNvPicPr>
          <p:nvPr/>
        </p:nvPicPr>
        <p:blipFill>
          <a:blip r:embed="rId3"/>
          <a:stretch>
            <a:fillRect/>
          </a:stretch>
        </p:blipFill>
        <p:spPr>
          <a:xfrm>
            <a:off x="4638950" y="1484442"/>
            <a:ext cx="3682159" cy="2749239"/>
          </a:xfrm>
          <a:prstGeom prst="rect">
            <a:avLst/>
          </a:prstGeom>
        </p:spPr>
      </p:pic>
      <p:pic>
        <p:nvPicPr>
          <p:cNvPr id="11" name="図 10"/>
          <p:cNvPicPr>
            <a:picLocks noChangeAspect="1"/>
          </p:cNvPicPr>
          <p:nvPr/>
        </p:nvPicPr>
        <p:blipFill>
          <a:blip r:embed="rId4"/>
          <a:stretch>
            <a:fillRect/>
          </a:stretch>
        </p:blipFill>
        <p:spPr>
          <a:xfrm>
            <a:off x="4638951" y="4393676"/>
            <a:ext cx="3682158" cy="1954791"/>
          </a:xfrm>
          <a:prstGeom prst="rect">
            <a:avLst/>
          </a:prstGeom>
        </p:spPr>
      </p:pic>
      <p:sp>
        <p:nvSpPr>
          <p:cNvPr id="12" name="正方形/長方形 11">
            <a:extLst>
              <a:ext uri="{FF2B5EF4-FFF2-40B4-BE49-F238E27FC236}">
                <a16:creationId xmlns:a16="http://schemas.microsoft.com/office/drawing/2014/main" id="{58154435-FB2D-4381-8F42-9773E0C71930}"/>
              </a:ext>
            </a:extLst>
          </p:cNvPr>
          <p:cNvSpPr/>
          <p:nvPr/>
        </p:nvSpPr>
        <p:spPr>
          <a:xfrm>
            <a:off x="1404374" y="6362698"/>
            <a:ext cx="5780197" cy="41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smtClean="0">
                <a:solidFill>
                  <a:schemeClr val="tx1"/>
                </a:solidFill>
                <a:latin typeface="Meiryo UI" panose="020B0604030504040204" pitchFamily="50" charset="-128"/>
                <a:ea typeface="Meiryo UI" panose="020B0604030504040204" pitchFamily="50" charset="-128"/>
              </a:rPr>
              <a:t>＜参考＞象印マホービンによるマイボトル専用洗浄機の実証実験</a:t>
            </a:r>
            <a:endParaRPr kumimoji="1" lang="en-US" altLang="ja-JP" sz="1600" spc="-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413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739CE82-2373-4253-B370-6DE5812F4F4C}"/>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t>プラスチックごみ排出抑制事業スキーム分科会について</a:t>
            </a:r>
            <a:endParaRPr kumimoji="1" lang="ja-JP" altLang="en-US" sz="2800" b="1" dirty="0"/>
          </a:p>
        </p:txBody>
      </p:sp>
      <p:sp>
        <p:nvSpPr>
          <p:cNvPr id="5" name="テキスト ボックス 4">
            <a:extLst>
              <a:ext uri="{FF2B5EF4-FFF2-40B4-BE49-F238E27FC236}">
                <a16:creationId xmlns:a16="http://schemas.microsoft.com/office/drawing/2014/main" id="{EFCE87CF-EE60-4AE1-A28A-45512BBE6AA3}"/>
              </a:ext>
            </a:extLst>
          </p:cNvPr>
          <p:cNvSpPr txBox="1"/>
          <p:nvPr/>
        </p:nvSpPr>
        <p:spPr>
          <a:xfrm>
            <a:off x="8781143" y="6519446"/>
            <a:ext cx="359130" cy="338554"/>
          </a:xfrm>
          <a:prstGeom prst="rect">
            <a:avLst/>
          </a:prstGeom>
          <a:noFill/>
        </p:spPr>
        <p:txBody>
          <a:bodyPr wrap="square" rtlCol="0">
            <a:spAutoFit/>
          </a:bodyPr>
          <a:lstStyle/>
          <a:p>
            <a:r>
              <a:rPr kumimoji="1" lang="ja-JP" altLang="en-US" sz="1600" dirty="0"/>
              <a:t>１</a:t>
            </a:r>
          </a:p>
        </p:txBody>
      </p:sp>
      <p:sp>
        <p:nvSpPr>
          <p:cNvPr id="23" name="正方形/長方形 22"/>
          <p:cNvSpPr/>
          <p:nvPr/>
        </p:nvSpPr>
        <p:spPr>
          <a:xfrm>
            <a:off x="313764" y="848542"/>
            <a:ext cx="8601636" cy="57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Meiryo UI" panose="020B0604030504040204" pitchFamily="50" charset="-128"/>
                <a:ea typeface="Meiryo UI" panose="020B0604030504040204" pitchFamily="50" charset="-128"/>
              </a:rPr>
              <a:t>プラスチックごみ排出抑制事業スキーム分科会の位置付け</a:t>
            </a:r>
            <a:endParaRPr kumimoji="1" lang="ja-JP" altLang="en-US" sz="2800" b="1" dirty="0">
              <a:solidFill>
                <a:schemeClr val="tx1"/>
              </a:solidFill>
            </a:endParaRPr>
          </a:p>
        </p:txBody>
      </p:sp>
      <p:sp>
        <p:nvSpPr>
          <p:cNvPr id="18" name="正方形/長方形 17"/>
          <p:cNvSpPr/>
          <p:nvPr/>
        </p:nvSpPr>
        <p:spPr>
          <a:xfrm>
            <a:off x="275664" y="1962406"/>
            <a:ext cx="8639736" cy="43050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1842247" y="1673294"/>
            <a:ext cx="5459506" cy="578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eiryo UI" panose="020B0604030504040204" pitchFamily="50" charset="-128"/>
                <a:ea typeface="Meiryo UI" panose="020B0604030504040204" pitchFamily="50" charset="-128"/>
              </a:rPr>
              <a:t>プラットフォーム</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813547" y="3958172"/>
            <a:ext cx="3558988" cy="2050676"/>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eiryo UI" panose="020B0604030504040204" pitchFamily="50" charset="-128"/>
                <a:ea typeface="Meiryo UI" panose="020B0604030504040204" pitchFamily="50" charset="-128"/>
              </a:rPr>
              <a:t>分科会①</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プラスチック</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流出対策</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分科会</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4845423" y="3958172"/>
            <a:ext cx="3558988" cy="2050675"/>
          </a:xfrm>
          <a:prstGeom prst="rect">
            <a:avLst/>
          </a:prstGeom>
          <a:solidFill>
            <a:srgbClr val="FFCCFF"/>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eiryo UI" panose="020B0604030504040204" pitchFamily="50" charset="-128"/>
                <a:ea typeface="Meiryo UI" panose="020B0604030504040204" pitchFamily="50" charset="-128"/>
              </a:rPr>
              <a:t>分科会②</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プラスチックごみ</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排出抑制事業</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スキーム分科会</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813547" y="2535025"/>
            <a:ext cx="7590864" cy="98163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eiryo UI" panose="020B0604030504040204" pitchFamily="50" charset="-128"/>
                <a:ea typeface="Meiryo UI" panose="020B0604030504040204" pitchFamily="50" charset="-128"/>
              </a:rPr>
              <a:t>プラットフォーム会議</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（常設委員）</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4533901" y="3516661"/>
            <a:ext cx="0" cy="217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612217" y="3740413"/>
            <a:ext cx="0" cy="217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6351" y="3741033"/>
            <a:ext cx="0" cy="217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546351" y="3737417"/>
            <a:ext cx="40658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62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矢印 14"/>
          <p:cNvSpPr/>
          <p:nvPr/>
        </p:nvSpPr>
        <p:spPr>
          <a:xfrm>
            <a:off x="7380312" y="1760302"/>
            <a:ext cx="1559480" cy="673100"/>
          </a:xfrm>
          <a:prstGeom prst="rightArrow">
            <a:avLst>
              <a:gd name="adj1" fmla="val 50000"/>
              <a:gd name="adj2" fmla="val 50775"/>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　　</a:t>
            </a:r>
            <a:endParaRPr lang="en-US" altLang="ja-JP" sz="1200" b="1" spc="-100" dirty="0">
              <a:solidFill>
                <a:schemeClr val="tx1"/>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752845359"/>
              </p:ext>
            </p:extLst>
          </p:nvPr>
        </p:nvGraphicFramePr>
        <p:xfrm>
          <a:off x="179512" y="1052736"/>
          <a:ext cx="8784977" cy="519706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3369994917"/>
                    </a:ext>
                  </a:extLst>
                </a:gridCol>
                <a:gridCol w="1944216">
                  <a:extLst>
                    <a:ext uri="{9D8B030D-6E8A-4147-A177-3AD203B41FA5}">
                      <a16:colId xmlns:a16="http://schemas.microsoft.com/office/drawing/2014/main" val="1855256568"/>
                    </a:ext>
                  </a:extLst>
                </a:gridCol>
                <a:gridCol w="1656184">
                  <a:extLst>
                    <a:ext uri="{9D8B030D-6E8A-4147-A177-3AD203B41FA5}">
                      <a16:colId xmlns:a16="http://schemas.microsoft.com/office/drawing/2014/main" val="2038368187"/>
                    </a:ext>
                  </a:extLst>
                </a:gridCol>
                <a:gridCol w="1656184">
                  <a:extLst>
                    <a:ext uri="{9D8B030D-6E8A-4147-A177-3AD203B41FA5}">
                      <a16:colId xmlns:a16="http://schemas.microsoft.com/office/drawing/2014/main" val="1009135793"/>
                    </a:ext>
                  </a:extLst>
                </a:gridCol>
                <a:gridCol w="1656185">
                  <a:extLst>
                    <a:ext uri="{9D8B030D-6E8A-4147-A177-3AD203B41FA5}">
                      <a16:colId xmlns:a16="http://schemas.microsoft.com/office/drawing/2014/main" val="2955940623"/>
                    </a:ext>
                  </a:extLst>
                </a:gridCol>
              </a:tblGrid>
              <a:tr h="614316">
                <a:tc>
                  <a:txBody>
                    <a:bodyPr/>
                    <a:lstStyle/>
                    <a:p>
                      <a:pPr algn="ctr"/>
                      <a:endParaRPr kumimoji="1" lang="ja-JP" altLang="en-US" sz="180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solidFill>
                            <a:schemeClr val="tx1"/>
                          </a:solidFill>
                        </a:rPr>
                        <a:t>テーマ</a:t>
                      </a:r>
                      <a:endParaRPr kumimoji="1" lang="ja-JP" altLang="en-US" sz="180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2021</a:t>
                      </a:r>
                      <a:r>
                        <a:rPr kumimoji="1" lang="ja-JP" altLang="en-US" sz="1800" dirty="0" smtClean="0">
                          <a:solidFill>
                            <a:schemeClr val="tx1"/>
                          </a:solidFill>
                        </a:rPr>
                        <a:t>年度</a:t>
                      </a:r>
                      <a:endParaRPr kumimoji="1" lang="en-US" altLang="ja-JP" sz="180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solidFill>
                            <a:schemeClr val="tx1"/>
                          </a:solidFill>
                        </a:rPr>
                        <a:t>2022</a:t>
                      </a:r>
                      <a:r>
                        <a:rPr kumimoji="1" lang="ja-JP" altLang="en-US" sz="1800" dirty="0" smtClean="0">
                          <a:solidFill>
                            <a:schemeClr val="tx1"/>
                          </a:solidFill>
                        </a:rPr>
                        <a:t>年度</a:t>
                      </a:r>
                      <a:endParaRPr kumimoji="1" lang="ja-JP" altLang="en-US" sz="180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800" spc="-150" baseline="0" dirty="0" smtClean="0">
                          <a:solidFill>
                            <a:schemeClr val="tx1"/>
                          </a:solidFill>
                        </a:rPr>
                        <a:t>・・・</a:t>
                      </a:r>
                      <a:r>
                        <a:rPr kumimoji="1" lang="en-US" altLang="ja-JP" sz="1800" spc="-150" baseline="0" dirty="0" smtClean="0">
                          <a:solidFill>
                            <a:schemeClr val="tx1"/>
                          </a:solidFill>
                        </a:rPr>
                        <a:t>2030</a:t>
                      </a:r>
                      <a:r>
                        <a:rPr kumimoji="1" lang="ja-JP" altLang="en-US" sz="1800" spc="-150" baseline="0" dirty="0" smtClean="0">
                          <a:solidFill>
                            <a:schemeClr val="tx1"/>
                          </a:solidFill>
                        </a:rPr>
                        <a:t>年度</a:t>
                      </a:r>
                      <a:endParaRPr kumimoji="1" lang="ja-JP" altLang="en-US" sz="1800" spc="-150" baseline="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57045"/>
                  </a:ext>
                </a:extLst>
              </a:tr>
              <a:tr h="907063">
                <a:tc rowSpan="3">
                  <a:txBody>
                    <a:bodyPr/>
                    <a:lstStyle/>
                    <a:p>
                      <a:pPr algn="ctr"/>
                      <a:r>
                        <a:rPr kumimoji="1" lang="ja-JP" altLang="en-US" sz="1800" b="1" spc="-60" baseline="0" dirty="0" smtClean="0">
                          <a:solidFill>
                            <a:schemeClr val="tx1"/>
                          </a:solidFill>
                        </a:rPr>
                        <a:t>プラスチック</a:t>
                      </a:r>
                      <a:endParaRPr kumimoji="1" lang="en-US" altLang="ja-JP" sz="1800" b="1" spc="-60" baseline="0" dirty="0" smtClean="0">
                        <a:solidFill>
                          <a:schemeClr val="tx1"/>
                        </a:solidFill>
                      </a:endParaRPr>
                    </a:p>
                    <a:p>
                      <a:pPr algn="ctr"/>
                      <a:r>
                        <a:rPr kumimoji="1" lang="ja-JP" altLang="en-US" sz="1800" b="1" spc="-60" baseline="0" dirty="0" smtClean="0">
                          <a:solidFill>
                            <a:schemeClr val="tx1"/>
                          </a:solidFill>
                        </a:rPr>
                        <a:t>流出対策分科会</a:t>
                      </a:r>
                      <a:endParaRPr kumimoji="1" lang="ja-JP" altLang="en-US" sz="1800" b="1" spc="-60" baseline="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smtClean="0">
                          <a:solidFill>
                            <a:schemeClr val="tx1"/>
                          </a:solidFill>
                        </a:rPr>
                        <a:t>人工芝</a:t>
                      </a:r>
                      <a:endParaRPr kumimoji="1" lang="en-US" altLang="ja-JP" sz="1800" b="1"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pPr>
                      <a:endParaRPr kumimoji="1" lang="en-US" altLang="ja-JP" sz="1800" dirty="0">
                        <a:solidFill>
                          <a:schemeClr val="tx1"/>
                        </a:solidFill>
                      </a:endParaRPr>
                    </a:p>
                    <a:p>
                      <a:pPr algn="ctr">
                        <a:lnSpc>
                          <a:spcPts val="2000"/>
                        </a:lnSpc>
                      </a:pPr>
                      <a:endParaRPr kumimoji="1" lang="en-US" altLang="ja-JP" sz="180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26043"/>
                  </a:ext>
                </a:extLst>
              </a:tr>
              <a:tr h="898995">
                <a:tc vMerge="1">
                  <a:txBody>
                    <a:bodyPr/>
                    <a:lstStyle/>
                    <a:p>
                      <a:endParaRPr kumimoji="1" lang="ja-JP" altLang="en-US"/>
                    </a:p>
                  </a:txBody>
                  <a:tcPr/>
                </a:tc>
                <a:tc>
                  <a:txBody>
                    <a:bodyPr/>
                    <a:lstStyle/>
                    <a:p>
                      <a:pPr algn="ctr"/>
                      <a:r>
                        <a:rPr kumimoji="1" lang="ja-JP" altLang="en-US" sz="1800" b="1" dirty="0" smtClean="0"/>
                        <a:t>農業用肥料</a:t>
                      </a:r>
                      <a:endParaRPr kumimoji="1" lang="en-US" altLang="ja-JP" sz="1800" b="1" dirty="0" smtClean="0"/>
                    </a:p>
                    <a:p>
                      <a:pPr algn="ctr"/>
                      <a:r>
                        <a:rPr kumimoji="1" lang="ja-JP" altLang="en-US" sz="1800" b="1" baseline="0" dirty="0" smtClean="0"/>
                        <a:t>カプセル</a:t>
                      </a:r>
                      <a:endParaRPr kumimoji="1" lang="ja-JP" altLang="en-US" sz="1800" b="1" baseline="0"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361454"/>
                  </a:ext>
                </a:extLst>
              </a:tr>
              <a:tr h="414921">
                <a:tc vMerge="1">
                  <a:txBody>
                    <a:bodyPr/>
                    <a:lstStyle/>
                    <a:p>
                      <a:endParaRPr kumimoji="1" lang="ja-JP" altLang="en-US"/>
                    </a:p>
                  </a:txBody>
                  <a:tcPr/>
                </a:tc>
                <a:tc gridSpan="4">
                  <a:txBody>
                    <a:bodyPr/>
                    <a:lstStyle/>
                    <a:p>
                      <a:pPr algn="l"/>
                      <a:r>
                        <a:rPr kumimoji="1" lang="en-US" altLang="ja-JP" sz="1800" b="1" baseline="0" dirty="0" smtClean="0"/>
                        <a:t> </a:t>
                      </a:r>
                      <a:r>
                        <a:rPr kumimoji="1" lang="ja-JP" altLang="en-US" sz="1800" b="1" baseline="0" dirty="0" smtClean="0"/>
                        <a:t> </a:t>
                      </a:r>
                      <a:r>
                        <a:rPr kumimoji="1" lang="en-US" altLang="ja-JP" sz="1600" b="1" baseline="0" dirty="0" smtClean="0"/>
                        <a:t>※</a:t>
                      </a:r>
                      <a:r>
                        <a:rPr kumimoji="1" lang="ja-JP" altLang="en-US" sz="1600" b="1" baseline="0" dirty="0" smtClean="0"/>
                        <a:t>今後の議論を踏まえ追加設定</a:t>
                      </a:r>
                      <a:endParaRPr kumimoji="1" lang="ja-JP" altLang="en-US" sz="1800" b="1"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93985475"/>
                  </a:ext>
                </a:extLst>
              </a:tr>
              <a:tr h="909124">
                <a:tc rowSpan="3">
                  <a:txBody>
                    <a:bodyPr/>
                    <a:lstStyle/>
                    <a:p>
                      <a:pPr algn="ctr"/>
                      <a:r>
                        <a:rPr kumimoji="1" lang="ja-JP" altLang="en-US" sz="1800" b="1" spc="-180" baseline="0" dirty="0" smtClean="0">
                          <a:solidFill>
                            <a:schemeClr val="tx1"/>
                          </a:solidFill>
                        </a:rPr>
                        <a:t>プラスチックごみ</a:t>
                      </a:r>
                      <a:endParaRPr kumimoji="1" lang="en-US" altLang="ja-JP" sz="1800" b="1" spc="-180" baseline="0" dirty="0" smtClean="0">
                        <a:solidFill>
                          <a:schemeClr val="tx1"/>
                        </a:solidFill>
                      </a:endParaRPr>
                    </a:p>
                    <a:p>
                      <a:pPr algn="ctr"/>
                      <a:r>
                        <a:rPr kumimoji="1" lang="ja-JP" altLang="en-US" sz="1800" b="1" spc="-180" baseline="0" dirty="0" smtClean="0">
                          <a:solidFill>
                            <a:schemeClr val="tx1"/>
                          </a:solidFill>
                        </a:rPr>
                        <a:t>排出抑制事業</a:t>
                      </a:r>
                      <a:endParaRPr kumimoji="1" lang="en-US" altLang="ja-JP" sz="1800" b="1" spc="-180" baseline="0" dirty="0" smtClean="0">
                        <a:solidFill>
                          <a:schemeClr val="tx1"/>
                        </a:solidFill>
                      </a:endParaRPr>
                    </a:p>
                    <a:p>
                      <a:pPr algn="ctr"/>
                      <a:r>
                        <a:rPr kumimoji="1" lang="ja-JP" altLang="en-US" sz="1800" b="1" spc="-180" baseline="0" dirty="0" smtClean="0">
                          <a:solidFill>
                            <a:schemeClr val="tx1"/>
                          </a:solidFill>
                        </a:rPr>
                        <a:t>スキーム分科会</a:t>
                      </a:r>
                      <a:endParaRPr kumimoji="1" lang="ja-JP" altLang="en-US" sz="1800" b="1" spc="-150" baseline="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spc="-300" baseline="0" dirty="0" smtClean="0">
                          <a:solidFill>
                            <a:schemeClr val="tx1"/>
                          </a:solidFill>
                        </a:rPr>
                        <a:t>使用済プラスチック回収・リサイクル</a:t>
                      </a:r>
                      <a:endParaRPr kumimoji="1" lang="en-US" altLang="ja-JP" sz="1800" b="1" spc="-300" baseline="0" dirty="0" smtClean="0">
                        <a:solidFill>
                          <a:schemeClr val="tx1"/>
                        </a:solidFill>
                      </a:endParaRPr>
                    </a:p>
                    <a:p>
                      <a:pPr algn="ctr"/>
                      <a:r>
                        <a:rPr kumimoji="1" lang="ja-JP" altLang="en-US" sz="1800" b="1" spc="-300" baseline="0" dirty="0" smtClean="0">
                          <a:solidFill>
                            <a:schemeClr val="tx1"/>
                          </a:solidFill>
                        </a:rPr>
                        <a:t>システム</a:t>
                      </a:r>
                      <a:endParaRPr kumimoji="1" lang="en-US" altLang="ja-JP" sz="1800" b="1" spc="-300" baseline="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113158"/>
                  </a:ext>
                </a:extLst>
              </a:tr>
              <a:tr h="96814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spc="-150" baseline="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spc="-300" baseline="0" dirty="0" smtClean="0">
                          <a:solidFill>
                            <a:schemeClr val="tx1"/>
                          </a:solidFill>
                        </a:rPr>
                        <a:t>プラスチックフリー</a:t>
                      </a:r>
                      <a:endParaRPr kumimoji="1" lang="en-US" altLang="ja-JP" sz="1800" b="1" spc="-300" baseline="0" dirty="0" smtClean="0">
                        <a:solidFill>
                          <a:schemeClr val="tx1"/>
                        </a:solidFill>
                      </a:endParaRPr>
                    </a:p>
                    <a:p>
                      <a:pPr algn="ctr"/>
                      <a:r>
                        <a:rPr kumimoji="1" lang="ja-JP" altLang="en-US" sz="1800" b="1" spc="-300" baseline="0" dirty="0" smtClean="0">
                          <a:solidFill>
                            <a:schemeClr val="tx1"/>
                          </a:solidFill>
                        </a:rPr>
                        <a:t>事業スキーム</a:t>
                      </a:r>
                      <a:endParaRPr kumimoji="1" lang="en-US" altLang="ja-JP" sz="1800" b="1" spc="-300" baseline="0" dirty="0" smtClean="0">
                        <a:solidFill>
                          <a:schemeClr val="tx1"/>
                        </a:solidFill>
                      </a:endParaRPr>
                    </a:p>
                    <a:p>
                      <a:pPr algn="ctr"/>
                      <a:r>
                        <a:rPr kumimoji="1" lang="ja-JP" altLang="en-US" sz="1200" b="1" spc="-150" baseline="0" dirty="0" smtClean="0">
                          <a:solidFill>
                            <a:schemeClr val="tx1"/>
                          </a:solidFill>
                        </a:rPr>
                        <a:t>（量り売り・シェアリング）</a:t>
                      </a:r>
                      <a:endParaRPr kumimoji="1" lang="en-US" altLang="ja-JP" sz="1200" b="1" spc="-150" baseline="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1800" dirty="0" smtClean="0">
                        <a:solidFill>
                          <a:schemeClr val="tx1"/>
                        </a:solidFill>
                      </a:endParaRPr>
                    </a:p>
                    <a:p>
                      <a:pPr algn="ctr"/>
                      <a:endParaRPr kumimoji="1" lang="ja-JP" altLang="en-US" sz="180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1496265"/>
                  </a:ext>
                </a:extLst>
              </a:tr>
              <a:tr h="479287">
                <a:tc vMerge="1">
                  <a:txBody>
                    <a:bodyPr/>
                    <a:lstStyle/>
                    <a:p>
                      <a:pPr algn="ctr"/>
                      <a:endParaRPr kumimoji="1" lang="ja-JP" altLang="en-US" sz="1800" b="1" spc="-60" baseline="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a:r>
                        <a:rPr kumimoji="1" lang="en-US" altLang="ja-JP" sz="1800" b="1" baseline="0" dirty="0" smtClean="0">
                          <a:solidFill>
                            <a:schemeClr val="tx1"/>
                          </a:solidFill>
                        </a:rPr>
                        <a:t>  </a:t>
                      </a:r>
                      <a:r>
                        <a:rPr kumimoji="1" lang="en-US" altLang="ja-JP" sz="1600" b="1" baseline="0" dirty="0" smtClean="0"/>
                        <a:t>※</a:t>
                      </a:r>
                      <a:r>
                        <a:rPr kumimoji="1" lang="ja-JP" altLang="en-US" sz="1600" b="1" baseline="0" dirty="0" smtClean="0"/>
                        <a:t>今後の議論を踏まえ追加設定</a:t>
                      </a:r>
                      <a:endParaRPr kumimoji="1" lang="en-US" altLang="ja-JP" sz="1800" b="1"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0152267"/>
                  </a:ext>
                </a:extLst>
              </a:tr>
            </a:tbl>
          </a:graphicData>
        </a:graphic>
      </p:graphicFrame>
      <p:sp>
        <p:nvSpPr>
          <p:cNvPr id="17" name="右矢印 16"/>
          <p:cNvSpPr/>
          <p:nvPr/>
        </p:nvSpPr>
        <p:spPr>
          <a:xfrm>
            <a:off x="4067944" y="1772816"/>
            <a:ext cx="2808312" cy="673100"/>
          </a:xfrm>
          <a:prstGeom prst="rightArrow">
            <a:avLst>
              <a:gd name="adj1" fmla="val 50000"/>
              <a:gd name="adj2" fmla="val 5077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対策検討 ⇒ 調査・モデル事業 ⇒ 共有　　</a:t>
            </a:r>
            <a:endParaRPr lang="en-US" altLang="ja-JP" sz="1200" b="1" spc="-100" dirty="0">
              <a:solidFill>
                <a:schemeClr val="tx1"/>
              </a:solidFill>
            </a:endParaRPr>
          </a:p>
        </p:txBody>
      </p:sp>
      <p:sp>
        <p:nvSpPr>
          <p:cNvPr id="18" name="右矢印 17"/>
          <p:cNvSpPr/>
          <p:nvPr/>
        </p:nvSpPr>
        <p:spPr>
          <a:xfrm>
            <a:off x="4427042" y="2681076"/>
            <a:ext cx="2809254" cy="747924"/>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対策検討 ⇒ 調査・モデル事業 ⇒ 共有</a:t>
            </a:r>
            <a:endParaRPr lang="en-US" altLang="ja-JP" sz="1200" b="1" dirty="0">
              <a:solidFill>
                <a:schemeClr val="tx1"/>
              </a:solidFill>
            </a:endParaRPr>
          </a:p>
        </p:txBody>
      </p:sp>
      <p:sp>
        <p:nvSpPr>
          <p:cNvPr id="19" name="右矢印 18"/>
          <p:cNvSpPr/>
          <p:nvPr/>
        </p:nvSpPr>
        <p:spPr>
          <a:xfrm>
            <a:off x="4932041" y="4941168"/>
            <a:ext cx="2304255" cy="674939"/>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対策検討 ⇒ モデル事業 ⇒ 共有</a:t>
            </a:r>
            <a:endParaRPr lang="en-US" altLang="ja-JP" sz="1200" b="1" dirty="0">
              <a:solidFill>
                <a:schemeClr val="tx1"/>
              </a:solidFill>
            </a:endParaRPr>
          </a:p>
        </p:txBody>
      </p:sp>
      <p:sp>
        <p:nvSpPr>
          <p:cNvPr id="20" name="右矢印 19"/>
          <p:cNvSpPr/>
          <p:nvPr/>
        </p:nvSpPr>
        <p:spPr>
          <a:xfrm>
            <a:off x="4067945" y="4005064"/>
            <a:ext cx="3168351" cy="668338"/>
          </a:xfrm>
          <a:prstGeom prst="rightArrow">
            <a:avLst>
              <a:gd name="adj1" fmla="val 50000"/>
              <a:gd name="adj2" fmla="val 519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対策検討 ⇒ モデル事業 ⇒ 共有</a:t>
            </a:r>
            <a:endParaRPr lang="en-US" altLang="ja-JP" sz="1200" b="1" dirty="0">
              <a:solidFill>
                <a:schemeClr val="tx1"/>
              </a:solidFill>
            </a:endParaRPr>
          </a:p>
        </p:txBody>
      </p:sp>
      <p:sp>
        <p:nvSpPr>
          <p:cNvPr id="21" name="右矢印 20"/>
          <p:cNvSpPr/>
          <p:nvPr/>
        </p:nvSpPr>
        <p:spPr>
          <a:xfrm>
            <a:off x="7405009" y="2708920"/>
            <a:ext cx="1559480" cy="673100"/>
          </a:xfrm>
          <a:prstGeom prst="rightArrow">
            <a:avLst>
              <a:gd name="adj1" fmla="val 50000"/>
              <a:gd name="adj2" fmla="val 50775"/>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　　</a:t>
            </a:r>
            <a:endParaRPr lang="en-US" altLang="ja-JP" sz="1200" b="1" spc="-100" dirty="0">
              <a:solidFill>
                <a:schemeClr val="tx1"/>
              </a:solidFill>
            </a:endParaRPr>
          </a:p>
        </p:txBody>
      </p:sp>
      <p:sp>
        <p:nvSpPr>
          <p:cNvPr id="22" name="右矢印 21"/>
          <p:cNvSpPr/>
          <p:nvPr/>
        </p:nvSpPr>
        <p:spPr>
          <a:xfrm>
            <a:off x="7380312" y="4005064"/>
            <a:ext cx="1584177" cy="673100"/>
          </a:xfrm>
          <a:prstGeom prst="rightArrow">
            <a:avLst>
              <a:gd name="adj1" fmla="val 50000"/>
              <a:gd name="adj2" fmla="val 50775"/>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　　</a:t>
            </a:r>
            <a:endParaRPr lang="en-US" altLang="ja-JP" sz="1200" b="1" spc="-100" dirty="0">
              <a:solidFill>
                <a:schemeClr val="tx1"/>
              </a:solidFill>
            </a:endParaRPr>
          </a:p>
        </p:txBody>
      </p:sp>
      <p:sp>
        <p:nvSpPr>
          <p:cNvPr id="23" name="右矢印 22"/>
          <p:cNvSpPr/>
          <p:nvPr/>
        </p:nvSpPr>
        <p:spPr>
          <a:xfrm>
            <a:off x="7405009" y="4941168"/>
            <a:ext cx="1559480" cy="673100"/>
          </a:xfrm>
          <a:prstGeom prst="rightArrow">
            <a:avLst>
              <a:gd name="adj1" fmla="val 50000"/>
              <a:gd name="adj2" fmla="val 50775"/>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　　</a:t>
            </a:r>
            <a:endParaRPr lang="en-US" altLang="ja-JP" sz="1200" b="1" spc="-100" dirty="0">
              <a:solidFill>
                <a:schemeClr val="tx1"/>
              </a:solidFill>
            </a:endParaRPr>
          </a:p>
        </p:txBody>
      </p:sp>
      <p:sp>
        <p:nvSpPr>
          <p:cNvPr id="24" name="フローチャート: 処理 23"/>
          <p:cNvSpPr/>
          <p:nvPr/>
        </p:nvSpPr>
        <p:spPr>
          <a:xfrm>
            <a:off x="7795501" y="1788005"/>
            <a:ext cx="504056" cy="432048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大阪・関西万博</a:t>
            </a:r>
            <a:r>
              <a:rPr kumimoji="1" lang="en-US" altLang="ja-JP" sz="1600" b="1" dirty="0" smtClean="0">
                <a:solidFill>
                  <a:schemeClr val="tx1"/>
                </a:solidFill>
              </a:rPr>
              <a:t> </a:t>
            </a:r>
          </a:p>
          <a:p>
            <a:pPr algn="ctr"/>
            <a:endParaRPr kumimoji="1" lang="ja-JP" altLang="en-US" sz="1600" b="1" dirty="0">
              <a:solidFill>
                <a:schemeClr val="tx1"/>
              </a:solidFill>
            </a:endParaRPr>
          </a:p>
        </p:txBody>
      </p:sp>
      <p:sp>
        <p:nvSpPr>
          <p:cNvPr id="25" name="正方形/長方形 24"/>
          <p:cNvSpPr/>
          <p:nvPr/>
        </p:nvSpPr>
        <p:spPr>
          <a:xfrm>
            <a:off x="179198" y="3915786"/>
            <a:ext cx="8775107" cy="23474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8781143" y="6519446"/>
            <a:ext cx="359130" cy="338554"/>
          </a:xfrm>
          <a:prstGeom prst="rect">
            <a:avLst/>
          </a:prstGeom>
          <a:noFill/>
        </p:spPr>
        <p:txBody>
          <a:bodyPr wrap="square" rtlCol="0">
            <a:spAutoFit/>
          </a:bodyPr>
          <a:lstStyle/>
          <a:p>
            <a:r>
              <a:rPr kumimoji="1" lang="ja-JP" altLang="en-US" sz="1600" dirty="0"/>
              <a:t>２</a:t>
            </a:r>
          </a:p>
        </p:txBody>
      </p:sp>
      <p:sp>
        <p:nvSpPr>
          <p:cNvPr id="28" name="正方形/長方形 27">
            <a:extLst>
              <a:ext uri="{FF2B5EF4-FFF2-40B4-BE49-F238E27FC236}">
                <a16:creationId xmlns:a16="http://schemas.microsoft.com/office/drawing/2014/main" id="{5739CE82-2373-4253-B370-6DE5812F4F4C}"/>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t>プラスチックごみ排出抑制事業スキーム分科会について</a:t>
            </a:r>
            <a:endParaRPr kumimoji="1" lang="ja-JP" altLang="en-US" sz="2800" b="1" dirty="0"/>
          </a:p>
        </p:txBody>
      </p:sp>
    </p:spTree>
    <p:extLst>
      <p:ext uri="{BB962C8B-B14F-4D97-AF65-F5344CB8AC3E}">
        <p14:creationId xmlns:p14="http://schemas.microsoft.com/office/powerpoint/2010/main" val="188241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D57D7DA-13B3-48FB-BAFE-9F37BB1B2A59}"/>
              </a:ext>
            </a:extLst>
          </p:cNvPr>
          <p:cNvSpPr/>
          <p:nvPr/>
        </p:nvSpPr>
        <p:spPr>
          <a:xfrm>
            <a:off x="215900" y="685373"/>
            <a:ext cx="8924373" cy="61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○取組内容</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nSpc>
                <a:spcPts val="2500"/>
              </a:lnSpc>
              <a:spcBef>
                <a:spcPts val="300"/>
              </a:spcBef>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使用済みプラスチックのリサイクルや使い捨てプラスチック製品の使用削減に</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lnSpc>
                <a:spcPts val="2500"/>
              </a:lnSpc>
              <a:spcBef>
                <a:spcPts val="300"/>
              </a:spcBef>
            </a:pPr>
            <a:r>
              <a:rPr kumimoji="1" lang="ja-JP" altLang="en-US" sz="2200" dirty="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つながる新たな事業スキームの構築について検討</a:t>
            </a: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○分科会メンバー：</a:t>
            </a:r>
            <a:r>
              <a:rPr kumimoji="1" lang="ja-JP" altLang="en-US" sz="2400" b="1" dirty="0">
                <a:solidFill>
                  <a:schemeClr val="tx1"/>
                </a:solidFill>
                <a:latin typeface="Meiryo UI" panose="020B0604030504040204" pitchFamily="50" charset="-128"/>
                <a:ea typeface="Meiryo UI" panose="020B0604030504040204" pitchFamily="50" charset="-128"/>
              </a:rPr>
              <a:t>以下の</a:t>
            </a:r>
            <a:r>
              <a:rPr kumimoji="1" lang="ja-JP" altLang="en-US" sz="2400" b="1" dirty="0" smtClean="0">
                <a:solidFill>
                  <a:schemeClr val="tx1"/>
                </a:solidFill>
                <a:latin typeface="Meiryo UI" panose="020B0604030504040204" pitchFamily="50" charset="-128"/>
                <a:ea typeface="Meiryo UI" panose="020B0604030504040204" pitchFamily="50" charset="-128"/>
              </a:rPr>
              <a:t>とおり（</a:t>
            </a:r>
            <a:r>
              <a:rPr kumimoji="1" lang="en-US" altLang="ja-JP" sz="2400" b="1" dirty="0" smtClean="0">
                <a:solidFill>
                  <a:schemeClr val="tx1"/>
                </a:solidFill>
                <a:latin typeface="Meiryo UI" panose="020B0604030504040204" pitchFamily="50" charset="-128"/>
                <a:ea typeface="Meiryo UI" panose="020B0604030504040204" pitchFamily="50" charset="-128"/>
              </a:rPr>
              <a:t>R4.3.22</a:t>
            </a:r>
            <a:r>
              <a:rPr kumimoji="1" lang="ja-JP" altLang="en-US" sz="2400" b="1" dirty="0" smtClean="0">
                <a:solidFill>
                  <a:schemeClr val="tx1"/>
                </a:solidFill>
                <a:latin typeface="Meiryo UI" panose="020B0604030504040204" pitchFamily="50" charset="-128"/>
                <a:ea typeface="Meiryo UI" panose="020B0604030504040204" pitchFamily="50" charset="-128"/>
              </a:rPr>
              <a:t>現在）</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2000"/>
              </a:lnSpc>
              <a:spcBef>
                <a:spcPts val="300"/>
              </a:spcBef>
            </a:pPr>
            <a:r>
              <a:rPr kumimoji="1" lang="ja-JP" altLang="en-US" sz="2000" b="1" dirty="0" smtClean="0">
                <a:solidFill>
                  <a:schemeClr val="tx1"/>
                </a:solidFill>
                <a:latin typeface="Meiryo UI" panose="020B0604030504040204" pitchFamily="50" charset="-128"/>
                <a:ea typeface="Meiryo UI" panose="020B0604030504040204" pitchFamily="50" charset="-128"/>
              </a:rPr>
              <a:t> ＜有識者：３名＞</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smtClean="0">
                <a:solidFill>
                  <a:schemeClr val="tx1"/>
                </a:solidFill>
                <a:latin typeface="Meiryo UI" panose="020B0604030504040204" pitchFamily="50" charset="-128"/>
                <a:ea typeface="Meiryo UI" panose="020B0604030504040204" pitchFamily="50" charset="-128"/>
              </a:rPr>
              <a:t>　大阪大学工学研究科　宇山教授、大阪産業大学　花田教授、大阪</a:t>
            </a:r>
            <a:r>
              <a:rPr kumimoji="1" lang="ja-JP" altLang="en-US" spc="-100" dirty="0">
                <a:solidFill>
                  <a:schemeClr val="tx1"/>
                </a:solidFill>
                <a:latin typeface="Meiryo UI" panose="020B0604030504040204" pitchFamily="50" charset="-128"/>
                <a:ea typeface="Meiryo UI" panose="020B0604030504040204" pitchFamily="50" charset="-128"/>
              </a:rPr>
              <a:t>商業大学　</a:t>
            </a:r>
            <a:r>
              <a:rPr kumimoji="1" lang="ja-JP" altLang="en-US" spc="-100" dirty="0" smtClean="0">
                <a:solidFill>
                  <a:schemeClr val="tx1"/>
                </a:solidFill>
                <a:latin typeface="Meiryo UI" panose="020B0604030504040204" pitchFamily="50" charset="-128"/>
                <a:ea typeface="Meiryo UI" panose="020B0604030504040204" pitchFamily="50" charset="-128"/>
              </a:rPr>
              <a:t>原田准教授</a:t>
            </a:r>
            <a:endParaRPr kumimoji="1" lang="en-US" altLang="ja-JP" spc="-100" dirty="0">
              <a:solidFill>
                <a:schemeClr val="tx1"/>
              </a:solidFill>
              <a:latin typeface="Meiryo UI" panose="020B0604030504040204" pitchFamily="50" charset="-128"/>
              <a:ea typeface="Meiryo UI" panose="020B0604030504040204" pitchFamily="50" charset="-128"/>
            </a:endParaRPr>
          </a:p>
          <a:p>
            <a:pPr>
              <a:lnSpc>
                <a:spcPts val="2000"/>
              </a:lnSpc>
              <a:spcBef>
                <a:spcPts val="300"/>
              </a:spcBef>
            </a:pPr>
            <a:r>
              <a:rPr kumimoji="1" lang="ja-JP" altLang="en-US" sz="2000" b="1" dirty="0">
                <a:solidFill>
                  <a:schemeClr val="tx1"/>
                </a:solidFill>
                <a:latin typeface="Meiryo UI" panose="020B0604030504040204" pitchFamily="50" charset="-128"/>
                <a:ea typeface="Meiryo UI" panose="020B0604030504040204" pitchFamily="50" charset="-128"/>
              </a:rPr>
              <a:t> ＜業界</a:t>
            </a:r>
            <a:r>
              <a:rPr kumimoji="1" lang="ja-JP" altLang="en-US" sz="2000" b="1" dirty="0" smtClean="0">
                <a:solidFill>
                  <a:schemeClr val="tx1"/>
                </a:solidFill>
                <a:latin typeface="Meiryo UI" panose="020B0604030504040204" pitchFamily="50" charset="-128"/>
                <a:ea typeface="Meiryo UI" panose="020B0604030504040204" pitchFamily="50" charset="-128"/>
              </a:rPr>
              <a:t>団体：</a:t>
            </a:r>
            <a:r>
              <a:rPr kumimoji="1" lang="ja-JP" altLang="en-US" sz="2000" b="1" dirty="0">
                <a:solidFill>
                  <a:schemeClr val="tx1"/>
                </a:solidFill>
                <a:latin typeface="Meiryo UI" panose="020B0604030504040204" pitchFamily="50" charset="-128"/>
                <a:ea typeface="Meiryo UI" panose="020B0604030504040204" pitchFamily="50" charset="-128"/>
              </a:rPr>
              <a:t>６</a:t>
            </a:r>
            <a:r>
              <a:rPr kumimoji="1" lang="ja-JP" altLang="en-US" sz="2000" b="1" dirty="0" smtClean="0">
                <a:solidFill>
                  <a:schemeClr val="tx1"/>
                </a:solidFill>
                <a:latin typeface="Meiryo UI" panose="020B0604030504040204" pitchFamily="50" charset="-128"/>
                <a:ea typeface="Meiryo UI" panose="020B0604030504040204" pitchFamily="50" charset="-128"/>
              </a:rPr>
              <a:t>団体＞</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a:solidFill>
                  <a:schemeClr val="tx1"/>
                </a:solidFill>
                <a:latin typeface="Meiryo UI" panose="020B0604030504040204" pitchFamily="50" charset="-128"/>
                <a:ea typeface="Meiryo UI" panose="020B0604030504040204" pitchFamily="50" charset="-128"/>
              </a:rPr>
              <a:t>  日本プラスチック工業連盟（プラスチック産業全般）</a:t>
            </a:r>
            <a:endParaRPr kumimoji="1" lang="en-US" altLang="ja-JP" spc="-1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a:solidFill>
                  <a:schemeClr val="tx1"/>
                </a:solidFill>
                <a:latin typeface="Meiryo UI" panose="020B0604030504040204" pitchFamily="50" charset="-128"/>
                <a:ea typeface="Meiryo UI" panose="020B0604030504040204" pitchFamily="50" charset="-128"/>
              </a:rPr>
              <a:t>  一般社団法人西日本プラスチック製品工業協会（プラスチック製品製造業界</a:t>
            </a:r>
            <a:r>
              <a:rPr kumimoji="1" lang="ja-JP" altLang="en-US" spc="-100" dirty="0" smtClean="0">
                <a:solidFill>
                  <a:schemeClr val="tx1"/>
                </a:solidFill>
                <a:latin typeface="Meiryo UI" panose="020B0604030504040204" pitchFamily="50" charset="-128"/>
                <a:ea typeface="Meiryo UI" panose="020B0604030504040204" pitchFamily="50" charset="-128"/>
              </a:rPr>
              <a:t>）</a:t>
            </a:r>
            <a:endParaRPr kumimoji="1" lang="en-US" altLang="ja-JP" spc="-1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a:solidFill>
                  <a:schemeClr val="tx1"/>
                </a:solidFill>
                <a:latin typeface="Meiryo UI" panose="020B0604030504040204" pitchFamily="50" charset="-128"/>
                <a:ea typeface="Meiryo UI" panose="020B0604030504040204" pitchFamily="50" charset="-128"/>
              </a:rPr>
              <a:t>　</a:t>
            </a:r>
            <a:r>
              <a:rPr kumimoji="1" lang="ja-JP" altLang="en-US" spc="-100" dirty="0" smtClean="0">
                <a:solidFill>
                  <a:schemeClr val="tx1"/>
                </a:solidFill>
                <a:latin typeface="Meiryo UI" panose="020B0604030504040204" pitchFamily="50" charset="-128"/>
                <a:ea typeface="Meiryo UI" panose="020B0604030504040204" pitchFamily="50" charset="-128"/>
              </a:rPr>
              <a:t>日本チェーンストア協会関西支部（スーパー）</a:t>
            </a:r>
            <a:endParaRPr kumimoji="1" lang="en-US" altLang="ja-JP" spc="-1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smtClean="0">
                <a:solidFill>
                  <a:schemeClr val="tx1"/>
                </a:solidFill>
                <a:latin typeface="Meiryo UI" panose="020B0604030504040204" pitchFamily="50" charset="-128"/>
                <a:ea typeface="Meiryo UI" panose="020B0604030504040204" pitchFamily="50" charset="-128"/>
              </a:rPr>
              <a:t>　一般</a:t>
            </a:r>
            <a:r>
              <a:rPr kumimoji="1" lang="ja-JP" altLang="en-US" spc="-100" dirty="0">
                <a:solidFill>
                  <a:schemeClr val="tx1"/>
                </a:solidFill>
                <a:latin typeface="Meiryo UI" panose="020B0604030504040204" pitchFamily="50" charset="-128"/>
                <a:ea typeface="Meiryo UI" panose="020B0604030504040204" pitchFamily="50" charset="-128"/>
              </a:rPr>
              <a:t>社団法人日本フランチャイズチェーン協会（コンビニ・外食業界</a:t>
            </a:r>
            <a:r>
              <a:rPr kumimoji="1" lang="ja-JP" altLang="en-US" spc="-100" dirty="0" smtClean="0">
                <a:solidFill>
                  <a:schemeClr val="tx1"/>
                </a:solidFill>
                <a:latin typeface="Meiryo UI" panose="020B0604030504040204" pitchFamily="50" charset="-128"/>
                <a:ea typeface="Meiryo UI" panose="020B0604030504040204" pitchFamily="50" charset="-128"/>
              </a:rPr>
              <a:t>）</a:t>
            </a:r>
            <a:endParaRPr kumimoji="1" lang="en-US" altLang="ja-JP" spc="-1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a:solidFill>
                  <a:schemeClr val="tx1"/>
                </a:solidFill>
                <a:latin typeface="Meiryo UI" panose="020B0604030504040204" pitchFamily="50" charset="-128"/>
                <a:ea typeface="Meiryo UI" panose="020B0604030504040204" pitchFamily="50" charset="-128"/>
              </a:rPr>
              <a:t>　</a:t>
            </a:r>
            <a:r>
              <a:rPr kumimoji="1" lang="ja-JP" altLang="en-US" spc="-100" dirty="0" smtClean="0">
                <a:solidFill>
                  <a:schemeClr val="tx1"/>
                </a:solidFill>
                <a:latin typeface="Meiryo UI" panose="020B0604030504040204" pitchFamily="50" charset="-128"/>
                <a:ea typeface="Meiryo UI" panose="020B0604030504040204" pitchFamily="50" charset="-128"/>
              </a:rPr>
              <a:t>一般社団法人全国清涼飲料連合会（飲料メーカー業界）</a:t>
            </a:r>
            <a:endParaRPr kumimoji="1" lang="en-US" altLang="ja-JP" spc="-1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smtClean="0">
                <a:solidFill>
                  <a:schemeClr val="tx1"/>
                </a:solidFill>
                <a:latin typeface="Meiryo UI" panose="020B0604030504040204" pitchFamily="50" charset="-128"/>
                <a:ea typeface="Meiryo UI" panose="020B0604030504040204" pitchFamily="50" charset="-128"/>
              </a:rPr>
              <a:t>　大阪府</a:t>
            </a:r>
            <a:r>
              <a:rPr kumimoji="1" lang="ja-JP" altLang="en-US" spc="-100" dirty="0">
                <a:solidFill>
                  <a:schemeClr val="tx1"/>
                </a:solidFill>
                <a:latin typeface="Meiryo UI" panose="020B0604030504040204" pitchFamily="50" charset="-128"/>
                <a:ea typeface="Meiryo UI" panose="020B0604030504040204" pitchFamily="50" charset="-128"/>
              </a:rPr>
              <a:t>農業協同組合中央会（農業）</a:t>
            </a:r>
            <a:endParaRPr kumimoji="1" lang="en-US" altLang="ja-JP" spc="-100" dirty="0">
              <a:solidFill>
                <a:schemeClr val="tx1"/>
              </a:solidFill>
              <a:latin typeface="Meiryo UI" panose="020B0604030504040204" pitchFamily="50" charset="-128"/>
              <a:ea typeface="Meiryo UI" panose="020B0604030504040204" pitchFamily="50" charset="-128"/>
            </a:endParaRPr>
          </a:p>
          <a:p>
            <a:pPr>
              <a:lnSpc>
                <a:spcPts val="2000"/>
              </a:lnSpc>
              <a:spcBef>
                <a:spcPts val="300"/>
              </a:spcBef>
            </a:pPr>
            <a:r>
              <a:rPr kumimoji="1" lang="ja-JP" altLang="en-US" sz="2000" b="1" dirty="0">
                <a:solidFill>
                  <a:schemeClr val="tx1"/>
                </a:solidFill>
                <a:latin typeface="Meiryo UI" panose="020B0604030504040204" pitchFamily="50" charset="-128"/>
                <a:ea typeface="Meiryo UI" panose="020B0604030504040204" pitchFamily="50" charset="-128"/>
              </a:rPr>
              <a:t> ＜事</a:t>
            </a:r>
            <a:r>
              <a:rPr kumimoji="1" lang="ja-JP" altLang="en-US" sz="2000" b="1" dirty="0" smtClean="0">
                <a:solidFill>
                  <a:schemeClr val="tx1"/>
                </a:solidFill>
                <a:latin typeface="Meiryo UI" panose="020B0604030504040204" pitchFamily="50" charset="-128"/>
                <a:ea typeface="Meiryo UI" panose="020B0604030504040204" pitchFamily="50" charset="-128"/>
              </a:rPr>
              <a:t>業者：</a:t>
            </a:r>
            <a:r>
              <a:rPr kumimoji="1" lang="en-US" altLang="ja-JP" sz="2000" b="1" dirty="0" smtClean="0">
                <a:solidFill>
                  <a:schemeClr val="tx1"/>
                </a:solidFill>
                <a:latin typeface="Meiryo UI" panose="020B0604030504040204" pitchFamily="50" charset="-128"/>
                <a:ea typeface="Meiryo UI" panose="020B0604030504040204" pitchFamily="50" charset="-128"/>
              </a:rPr>
              <a:t>12</a:t>
            </a:r>
            <a:r>
              <a:rPr kumimoji="1" lang="ja-JP" altLang="en-US" sz="2000" b="1" dirty="0" smtClean="0">
                <a:solidFill>
                  <a:schemeClr val="tx1"/>
                </a:solidFill>
                <a:latin typeface="Meiryo UI" panose="020B0604030504040204" pitchFamily="50" charset="-128"/>
                <a:ea typeface="Meiryo UI" panose="020B0604030504040204" pitchFamily="50" charset="-128"/>
              </a:rPr>
              <a:t>社＞</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smtClean="0">
                <a:solidFill>
                  <a:schemeClr val="tx1"/>
                </a:solidFill>
                <a:latin typeface="Meiryo UI" panose="020B0604030504040204" pitchFamily="50" charset="-128"/>
                <a:ea typeface="Meiryo UI" panose="020B0604030504040204" pitchFamily="50" charset="-128"/>
              </a:rPr>
              <a:t>　三井化学株式会社、花王株式会社、小林製薬株式会社、サラヤ株式会社、味の素株式会社、</a:t>
            </a:r>
            <a:endParaRPr kumimoji="1" lang="en-US" altLang="ja-JP" spc="-1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smtClean="0">
                <a:solidFill>
                  <a:schemeClr val="tx1"/>
                </a:solidFill>
                <a:latin typeface="Meiryo UI" panose="020B0604030504040204" pitchFamily="50" charset="-128"/>
                <a:ea typeface="Meiryo UI" panose="020B0604030504040204" pitchFamily="50" charset="-128"/>
              </a:rPr>
              <a:t>　サントリーコーポレートビジネス株式会社、ネスレ日本株式会社、</a:t>
            </a:r>
            <a:r>
              <a:rPr kumimoji="1" lang="ja-JP" altLang="en-US" spc="-100" dirty="0">
                <a:solidFill>
                  <a:schemeClr val="tx1"/>
                </a:solidFill>
                <a:latin typeface="Meiryo UI" panose="020B0604030504040204" pitchFamily="50" charset="-128"/>
                <a:ea typeface="Meiryo UI" panose="020B0604030504040204" pitchFamily="50" charset="-128"/>
              </a:rPr>
              <a:t>ミズノ</a:t>
            </a:r>
            <a:r>
              <a:rPr kumimoji="1" lang="ja-JP" altLang="en-US" spc="-100" dirty="0" smtClean="0">
                <a:solidFill>
                  <a:schemeClr val="tx1"/>
                </a:solidFill>
                <a:latin typeface="Meiryo UI" panose="020B0604030504040204" pitchFamily="50" charset="-128"/>
                <a:ea typeface="Meiryo UI" panose="020B0604030504040204" pitchFamily="50" charset="-128"/>
              </a:rPr>
              <a:t>株式会社、凸版印刷株式会社、</a:t>
            </a:r>
            <a:endParaRPr kumimoji="1" lang="en-US" altLang="ja-JP" spc="-1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a:solidFill>
                  <a:schemeClr val="tx1"/>
                </a:solidFill>
                <a:latin typeface="Meiryo UI" panose="020B0604030504040204" pitchFamily="50" charset="-128"/>
                <a:ea typeface="Meiryo UI" panose="020B0604030504040204" pitchFamily="50" charset="-128"/>
              </a:rPr>
              <a:t>　</a:t>
            </a:r>
            <a:r>
              <a:rPr kumimoji="1" lang="en-US" altLang="ja-JP" spc="-100" dirty="0" smtClean="0">
                <a:solidFill>
                  <a:schemeClr val="tx1"/>
                </a:solidFill>
                <a:latin typeface="Meiryo UI" panose="020B0604030504040204" pitchFamily="50" charset="-128"/>
                <a:ea typeface="Meiryo UI" panose="020B0604030504040204" pitchFamily="50" charset="-128"/>
              </a:rPr>
              <a:t>J-GREEN</a:t>
            </a:r>
            <a:r>
              <a:rPr kumimoji="1" lang="ja-JP" altLang="en-US" spc="-100" dirty="0" smtClean="0">
                <a:solidFill>
                  <a:schemeClr val="tx1"/>
                </a:solidFill>
                <a:latin typeface="Meiryo UI" panose="020B0604030504040204" pitchFamily="50" charset="-128"/>
                <a:ea typeface="Meiryo UI" panose="020B0604030504040204" pitchFamily="50" charset="-128"/>
              </a:rPr>
              <a:t>堺　指定管理者 ジェイズパークグループ、川上産業株式会社、三菱ケミカル株式会社</a:t>
            </a:r>
            <a:endParaRPr kumimoji="1" lang="en-US" altLang="ja-JP" spc="-100" dirty="0">
              <a:solidFill>
                <a:schemeClr val="tx1"/>
              </a:solidFill>
              <a:latin typeface="Meiryo UI" panose="020B0604030504040204" pitchFamily="50" charset="-128"/>
              <a:ea typeface="Meiryo UI" panose="020B0604030504040204" pitchFamily="50" charset="-128"/>
            </a:endParaRPr>
          </a:p>
          <a:p>
            <a:pPr>
              <a:lnSpc>
                <a:spcPts val="2000"/>
              </a:lnSpc>
              <a:spcBef>
                <a:spcPts val="300"/>
              </a:spcBef>
            </a:pPr>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ja-JP" altLang="en-US" sz="2000" b="1" dirty="0" smtClean="0">
                <a:solidFill>
                  <a:schemeClr val="tx1"/>
                </a:solidFill>
                <a:latin typeface="Meiryo UI" panose="020B0604030504040204" pitchFamily="50" charset="-128"/>
                <a:ea typeface="Meiryo UI" panose="020B0604030504040204" pitchFamily="50" charset="-128"/>
              </a:rPr>
              <a:t>＜</a:t>
            </a:r>
            <a:r>
              <a:rPr kumimoji="1" lang="en-US" altLang="ja-JP" sz="2000" b="1" dirty="0" smtClean="0">
                <a:solidFill>
                  <a:schemeClr val="tx1"/>
                </a:solidFill>
                <a:latin typeface="Meiryo UI" panose="020B0604030504040204" pitchFamily="50" charset="-128"/>
                <a:ea typeface="Meiryo UI" panose="020B0604030504040204" pitchFamily="50" charset="-128"/>
              </a:rPr>
              <a:t>NPO</a:t>
            </a:r>
            <a:r>
              <a:rPr kumimoji="1" lang="ja-JP" altLang="en-US" sz="2000" b="1" dirty="0" smtClean="0">
                <a:solidFill>
                  <a:schemeClr val="tx1"/>
                </a:solidFill>
                <a:latin typeface="Meiryo UI" panose="020B0604030504040204" pitchFamily="50" charset="-128"/>
                <a:ea typeface="Meiryo UI" panose="020B0604030504040204" pitchFamily="50" charset="-128"/>
              </a:rPr>
              <a:t>法人：１団体＞</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a:solidFill>
                  <a:schemeClr val="tx1"/>
                </a:solidFill>
                <a:latin typeface="Meiryo UI" panose="020B0604030504040204" pitchFamily="50" charset="-128"/>
                <a:ea typeface="Meiryo UI" panose="020B0604030504040204" pitchFamily="50" charset="-128"/>
              </a:rPr>
              <a:t>  </a:t>
            </a:r>
            <a:r>
              <a:rPr kumimoji="1" lang="ja-JP" altLang="en-US" spc="-100" dirty="0" smtClean="0">
                <a:solidFill>
                  <a:schemeClr val="tx1"/>
                </a:solidFill>
                <a:latin typeface="Meiryo UI" panose="020B0604030504040204" pitchFamily="50" charset="-128"/>
                <a:ea typeface="Meiryo UI" panose="020B0604030504040204" pitchFamily="50" charset="-128"/>
              </a:rPr>
              <a:t>特定非営利活動法人ごみゼロネット大阪</a:t>
            </a:r>
            <a:endParaRPr kumimoji="1" lang="en-US" altLang="ja-JP" spc="-100" dirty="0">
              <a:solidFill>
                <a:schemeClr val="tx1"/>
              </a:solidFill>
              <a:latin typeface="Meiryo UI" panose="020B0604030504040204" pitchFamily="50" charset="-128"/>
              <a:ea typeface="Meiryo UI" panose="020B0604030504040204" pitchFamily="50" charset="-128"/>
            </a:endParaRPr>
          </a:p>
          <a:p>
            <a:pPr>
              <a:lnSpc>
                <a:spcPts val="2000"/>
              </a:lnSpc>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b="1" dirty="0">
                <a:solidFill>
                  <a:schemeClr val="tx1"/>
                </a:solidFill>
                <a:latin typeface="Meiryo UI" panose="020B0604030504040204" pitchFamily="50" charset="-128"/>
                <a:ea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rPr>
              <a:t>市町村：４市町＞</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pc="-100" dirty="0">
                <a:solidFill>
                  <a:schemeClr val="tx1"/>
                </a:solidFill>
                <a:latin typeface="Meiryo UI" panose="020B0604030504040204" pitchFamily="50" charset="-128"/>
                <a:ea typeface="Meiryo UI" panose="020B0604030504040204" pitchFamily="50" charset="-128"/>
              </a:rPr>
              <a:t>  大阪市、堺市、吹田市</a:t>
            </a:r>
            <a:r>
              <a:rPr kumimoji="1" lang="ja-JP" altLang="en-US" spc="-100" dirty="0" smtClean="0">
                <a:solidFill>
                  <a:schemeClr val="tx1"/>
                </a:solidFill>
                <a:latin typeface="Meiryo UI" panose="020B0604030504040204" pitchFamily="50" charset="-128"/>
                <a:ea typeface="Meiryo UI" panose="020B0604030504040204" pitchFamily="50" charset="-128"/>
              </a:rPr>
              <a:t>、東大阪市、熊取町</a:t>
            </a:r>
            <a:endParaRPr kumimoji="1" lang="en-US" altLang="ja-JP" spc="-1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8781143" y="6519446"/>
            <a:ext cx="359130" cy="338554"/>
          </a:xfrm>
          <a:prstGeom prst="rect">
            <a:avLst/>
          </a:prstGeom>
          <a:noFill/>
        </p:spPr>
        <p:txBody>
          <a:bodyPr wrap="square" rtlCol="0">
            <a:spAutoFit/>
          </a:bodyPr>
          <a:lstStyle/>
          <a:p>
            <a:r>
              <a:rPr kumimoji="1" lang="ja-JP" altLang="en-US" sz="1600" dirty="0"/>
              <a:t>３</a:t>
            </a:r>
          </a:p>
        </p:txBody>
      </p:sp>
      <p:sp>
        <p:nvSpPr>
          <p:cNvPr id="7" name="正方形/長方形 6">
            <a:extLst>
              <a:ext uri="{FF2B5EF4-FFF2-40B4-BE49-F238E27FC236}">
                <a16:creationId xmlns:a16="http://schemas.microsoft.com/office/drawing/2014/main" id="{5739CE82-2373-4253-B370-6DE5812F4F4C}"/>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t>プラスチックごみ排出抑制事業スキーム分科会について</a:t>
            </a:r>
            <a:endParaRPr kumimoji="1" lang="ja-JP" altLang="en-US" sz="2800" b="1" dirty="0"/>
          </a:p>
        </p:txBody>
      </p:sp>
    </p:spTree>
    <p:extLst>
      <p:ext uri="{BB962C8B-B14F-4D97-AF65-F5344CB8AC3E}">
        <p14:creationId xmlns:p14="http://schemas.microsoft.com/office/powerpoint/2010/main" val="581849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spc="-100" dirty="0" smtClean="0"/>
              <a:t>令和３年度プラスチック</a:t>
            </a:r>
            <a:r>
              <a:rPr kumimoji="1" lang="ja-JP" altLang="en-US" sz="2800" b="1" spc="-100" dirty="0"/>
              <a:t>ごみ排出抑制事業スキーム</a:t>
            </a:r>
            <a:r>
              <a:rPr kumimoji="1" lang="ja-JP" altLang="en-US" sz="2800" b="1" spc="-100" dirty="0" smtClean="0"/>
              <a:t>分科会</a:t>
            </a:r>
            <a:endParaRPr kumimoji="1" lang="ja-JP" altLang="en-US" sz="2800" b="1" spc="-100" dirty="0"/>
          </a:p>
        </p:txBody>
      </p:sp>
      <p:sp>
        <p:nvSpPr>
          <p:cNvPr id="5" name="正方形/長方形 4">
            <a:extLst>
              <a:ext uri="{FF2B5EF4-FFF2-40B4-BE49-F238E27FC236}">
                <a16:creationId xmlns:a16="http://schemas.microsoft.com/office/drawing/2014/main" id="{ED57D7DA-13B3-48FB-BAFE-9F37BB1B2A59}"/>
              </a:ext>
            </a:extLst>
          </p:cNvPr>
          <p:cNvSpPr/>
          <p:nvPr/>
        </p:nvSpPr>
        <p:spPr>
          <a:xfrm>
            <a:off x="215900" y="684946"/>
            <a:ext cx="8924373" cy="61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○日時</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r>
              <a:rPr kumimoji="1" lang="ja-JP" altLang="en-US" sz="2200" dirty="0" smtClean="0">
                <a:solidFill>
                  <a:schemeClr val="tx1"/>
                </a:solidFill>
                <a:latin typeface="Meiryo UI" panose="020B0604030504040204" pitchFamily="50" charset="-128"/>
                <a:ea typeface="Meiryo UI" panose="020B0604030504040204" pitchFamily="50" charset="-128"/>
              </a:rPr>
              <a:t>　  令和４年１月</a:t>
            </a:r>
            <a:r>
              <a:rPr kumimoji="1" lang="ja-JP" altLang="en-US" sz="2200" dirty="0">
                <a:solidFill>
                  <a:schemeClr val="tx1"/>
                </a:solidFill>
                <a:latin typeface="Meiryo UI" panose="020B0604030504040204" pitchFamily="50" charset="-128"/>
                <a:ea typeface="Meiryo UI" panose="020B0604030504040204" pitchFamily="50" charset="-128"/>
              </a:rPr>
              <a:t>６</a:t>
            </a:r>
            <a:r>
              <a:rPr kumimoji="1" lang="ja-JP" altLang="en-US" sz="2200" dirty="0" smtClean="0">
                <a:solidFill>
                  <a:schemeClr val="tx1"/>
                </a:solidFill>
                <a:latin typeface="Meiryo UI" panose="020B0604030504040204" pitchFamily="50" charset="-128"/>
                <a:ea typeface="Meiryo UI" panose="020B0604030504040204" pitchFamily="50" charset="-128"/>
              </a:rPr>
              <a:t>日（木） オンライン会議</a:t>
            </a: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○結果 </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当面は以下の２テーマについて、具体的な対策の検討・実証試験を実施</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b="1" dirty="0" smtClean="0">
                <a:solidFill>
                  <a:schemeClr val="tx1"/>
                </a:solidFill>
                <a:latin typeface="Meiryo UI" panose="020B0604030504040204" pitchFamily="50" charset="-128"/>
                <a:ea typeface="Meiryo UI" panose="020B0604030504040204" pitchFamily="50" charset="-128"/>
              </a:rPr>
              <a:t>  ① </a:t>
            </a:r>
            <a:r>
              <a:rPr kumimoji="1" lang="ja-JP" altLang="en-US" sz="2000" b="1" u="sng" dirty="0" smtClean="0">
                <a:solidFill>
                  <a:schemeClr val="tx1"/>
                </a:solidFill>
                <a:latin typeface="Meiryo UI" panose="020B0604030504040204" pitchFamily="50" charset="-128"/>
                <a:ea typeface="Meiryo UI" panose="020B0604030504040204" pitchFamily="50" charset="-128"/>
              </a:rPr>
              <a:t>使用済プラスチック回収・リサイクルシステム</a:t>
            </a:r>
            <a:endParaRPr kumimoji="1" lang="en-US" altLang="ja-JP" sz="2000" b="1" u="sng"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200" dirty="0">
                <a:solidFill>
                  <a:schemeClr val="tx1"/>
                </a:solidFill>
                <a:latin typeface="Meiryo UI" panose="020B0604030504040204" pitchFamily="50" charset="-128"/>
                <a:ea typeface="Meiryo UI" panose="020B0604030504040204" pitchFamily="50" charset="-128"/>
              </a:rPr>
              <a:t>　</a:t>
            </a:r>
            <a:r>
              <a:rPr kumimoji="1" lang="ja-JP" altLang="en-US" sz="2000" spc="-200" dirty="0" smtClean="0">
                <a:solidFill>
                  <a:schemeClr val="tx1"/>
                </a:solidFill>
                <a:latin typeface="Meiryo UI" panose="020B0604030504040204" pitchFamily="50" charset="-128"/>
                <a:ea typeface="Meiryo UI" panose="020B0604030504040204" pitchFamily="50" charset="-128"/>
              </a:rPr>
              <a:t>　・緩衝材（プチプチ）の個別回収リサイクルの取組紹介（川上産業</a:t>
            </a:r>
            <a:r>
              <a:rPr kumimoji="1" lang="en-US" altLang="ja-JP" sz="2000" spc="-100" dirty="0" smtClean="0">
                <a:solidFill>
                  <a:schemeClr val="tx1"/>
                </a:solidFill>
                <a:latin typeface="Meiryo UI" panose="020B0604030504040204" pitchFamily="50" charset="-128"/>
                <a:ea typeface="Meiryo UI" panose="020B0604030504040204" pitchFamily="50" charset="-128"/>
              </a:rPr>
              <a:t>)</a:t>
            </a: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50" dirty="0">
                <a:solidFill>
                  <a:schemeClr val="tx1"/>
                </a:solidFill>
                <a:latin typeface="Meiryo UI" panose="020B0604030504040204" pitchFamily="50" charset="-128"/>
                <a:ea typeface="Meiryo UI" panose="020B0604030504040204" pitchFamily="50" charset="-128"/>
              </a:rPr>
              <a:t> </a:t>
            </a:r>
            <a:r>
              <a:rPr kumimoji="1" lang="ja-JP" altLang="en-US" sz="2000" spc="-150" dirty="0" smtClean="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a:t>
            </a:r>
            <a:r>
              <a:rPr kumimoji="1" lang="ja-JP" altLang="en-US" sz="2000" spc="-100" dirty="0">
                <a:solidFill>
                  <a:schemeClr val="tx1"/>
                </a:solidFill>
                <a:latin typeface="Meiryo UI" panose="020B0604030504040204" pitchFamily="50" charset="-128"/>
                <a:ea typeface="Meiryo UI" panose="020B0604030504040204" pitchFamily="50" charset="-128"/>
              </a:rPr>
              <a:t>消毒</a:t>
            </a:r>
            <a:r>
              <a:rPr kumimoji="1" lang="ja-JP" altLang="en-US" sz="2000" spc="-100" dirty="0" smtClean="0">
                <a:solidFill>
                  <a:schemeClr val="tx1"/>
                </a:solidFill>
                <a:latin typeface="Meiryo UI" panose="020B0604030504040204" pitchFamily="50" charset="-128"/>
                <a:ea typeface="Meiryo UI" panose="020B0604030504040204" pitchFamily="50" charset="-128"/>
              </a:rPr>
              <a:t>液ボトルの回収・リサイクルモデルの提案（大阪大学宇山</a:t>
            </a:r>
            <a:r>
              <a:rPr kumimoji="1" lang="ja-JP" altLang="en-US" sz="2000" spc="-100" dirty="0">
                <a:solidFill>
                  <a:schemeClr val="tx1"/>
                </a:solidFill>
                <a:latin typeface="Meiryo UI" panose="020B0604030504040204" pitchFamily="50" charset="-128"/>
                <a:ea typeface="Meiryo UI" panose="020B0604030504040204" pitchFamily="50" charset="-128"/>
              </a:rPr>
              <a:t>教授</a:t>
            </a:r>
            <a:r>
              <a:rPr kumimoji="1" lang="ja-JP" altLang="en-US" sz="2000" spc="-100" dirty="0" smtClean="0">
                <a:solidFill>
                  <a:schemeClr val="tx1"/>
                </a:solidFill>
                <a:latin typeface="Meiryo UI" panose="020B0604030504040204" pitchFamily="50" charset="-128"/>
                <a:ea typeface="Meiryo UI" panose="020B0604030504040204" pitchFamily="50" charset="-128"/>
              </a:rPr>
              <a:t>）</a:t>
            </a:r>
            <a:endParaRPr kumimoji="1" lang="en-US" altLang="ja-JP" sz="2000" spc="-1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 ・異物が混入されにくいペットボトルリサイクルボックスの実証実験（</a:t>
            </a:r>
            <a:r>
              <a:rPr kumimoji="1" lang="ja-JP" altLang="en-US" sz="2000" u="sng" spc="-100" dirty="0" smtClean="0">
                <a:solidFill>
                  <a:schemeClr val="tx1"/>
                </a:solidFill>
                <a:latin typeface="Meiryo UI" panose="020B0604030504040204" pitchFamily="50" charset="-128"/>
                <a:ea typeface="Meiryo UI" panose="020B0604030504040204" pitchFamily="50" charset="-128"/>
              </a:rPr>
              <a:t>令和４年度～</a:t>
            </a:r>
            <a:r>
              <a:rPr kumimoji="1" lang="ja-JP" altLang="en-US" sz="2000" spc="-100" dirty="0" smtClean="0">
                <a:solidFill>
                  <a:schemeClr val="tx1"/>
                </a:solidFill>
                <a:latin typeface="Meiryo UI" panose="020B0604030504040204" pitchFamily="50" charset="-128"/>
                <a:ea typeface="Meiryo UI" panose="020B0604030504040204" pitchFamily="50" charset="-128"/>
              </a:rPr>
              <a:t>）</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　　　・消毒液ボトルの回収・リサイクルの実証実験（令和４年度～）</a:t>
            </a:r>
            <a:endParaRPr kumimoji="1" lang="en-US" altLang="ja-JP" sz="2000" spc="-1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a:t>
            </a:r>
            <a:r>
              <a:rPr kumimoji="1" lang="ja-JP" altLang="en-US" sz="2000" b="1" spc="-100" dirty="0" smtClean="0">
                <a:solidFill>
                  <a:schemeClr val="tx1"/>
                </a:solidFill>
                <a:latin typeface="Meiryo UI" panose="020B0604030504040204" pitchFamily="50" charset="-128"/>
                <a:ea typeface="Meiryo UI" panose="020B0604030504040204" pitchFamily="50" charset="-128"/>
              </a:rPr>
              <a:t>　②</a:t>
            </a:r>
            <a:r>
              <a:rPr kumimoji="1" lang="ja-JP" altLang="en-US" sz="2000" b="1" u="sng" spc="-100" dirty="0" smtClean="0">
                <a:solidFill>
                  <a:schemeClr val="tx1"/>
                </a:solidFill>
                <a:latin typeface="Meiryo UI" panose="020B0604030504040204" pitchFamily="50" charset="-128"/>
                <a:ea typeface="Meiryo UI" panose="020B0604030504040204" pitchFamily="50" charset="-128"/>
              </a:rPr>
              <a:t> プラスチックフリー事業スキーム（シェアリング・量り売り）</a:t>
            </a:r>
            <a:endParaRPr kumimoji="1" lang="en-US" altLang="ja-JP" sz="2000" b="1" u="sng"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・象印</a:t>
            </a:r>
            <a:r>
              <a:rPr kumimoji="1" lang="en-US" altLang="ja-JP" sz="2000" spc="-100" dirty="0" smtClean="0">
                <a:solidFill>
                  <a:schemeClr val="tx1"/>
                </a:solidFill>
                <a:latin typeface="Meiryo UI" panose="020B0604030504040204" pitchFamily="50" charset="-128"/>
                <a:ea typeface="Meiryo UI" panose="020B0604030504040204" pitchFamily="50" charset="-128"/>
              </a:rPr>
              <a:t>×</a:t>
            </a:r>
            <a:r>
              <a:rPr kumimoji="1" lang="ja-JP" altLang="en-US" sz="2000" spc="-100" dirty="0" smtClean="0">
                <a:solidFill>
                  <a:schemeClr val="tx1"/>
                </a:solidFill>
                <a:latin typeface="Meiryo UI" panose="020B0604030504040204" pitchFamily="50" charset="-128"/>
                <a:ea typeface="Meiryo UI" panose="020B0604030504040204" pitchFamily="50" charset="-128"/>
              </a:rPr>
              <a:t>近畿大学のマイボトル洗浄機の実証実験の紹介（象印マホービン</a:t>
            </a:r>
            <a:r>
              <a:rPr kumimoji="1" lang="en-US" altLang="ja-JP" sz="2000" spc="-100" dirty="0" smtClean="0">
                <a:solidFill>
                  <a:schemeClr val="tx1"/>
                </a:solidFill>
                <a:latin typeface="Meiryo UI" panose="020B0604030504040204" pitchFamily="50" charset="-128"/>
                <a:ea typeface="Meiryo UI" panose="020B0604030504040204" pitchFamily="50" charset="-128"/>
              </a:rPr>
              <a:t>)</a:t>
            </a:r>
          </a:p>
          <a:p>
            <a:pPr>
              <a:spcBef>
                <a:spcPts val="3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a:t>
            </a:r>
            <a:r>
              <a:rPr kumimoji="1" lang="ja-JP" altLang="en-US" sz="2000" spc="-100" dirty="0">
                <a:solidFill>
                  <a:schemeClr val="tx1"/>
                </a:solidFill>
                <a:latin typeface="Meiryo UI" panose="020B0604030504040204" pitchFamily="50" charset="-128"/>
                <a:ea typeface="Meiryo UI" panose="020B0604030504040204" pitchFamily="50" charset="-128"/>
              </a:rPr>
              <a:t>家具</a:t>
            </a:r>
            <a:r>
              <a:rPr kumimoji="1" lang="ja-JP" altLang="en-US" sz="2000" spc="-100" dirty="0" smtClean="0">
                <a:solidFill>
                  <a:schemeClr val="tx1"/>
                </a:solidFill>
                <a:latin typeface="Meiryo UI" panose="020B0604030504040204" pitchFamily="50" charset="-128"/>
                <a:ea typeface="Meiryo UI" panose="020B0604030504040204" pitchFamily="50" charset="-128"/>
              </a:rPr>
              <a:t>のレンタルサービスの紹介（良品計画）</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　・液体洗剤詰替えモデルの提案（大阪大学宇山教授）</a:t>
            </a:r>
            <a:endParaRPr kumimoji="1" lang="en-US" altLang="ja-JP" sz="2000" spc="-1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　⇒ ・スタジアムでの生分解性紙コップ利用及び堆肥化実証実験（三菱ケミカル）</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　　　（令和３年度～）</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　　　・液体洗剤詰替えモデルの実証実験の検討（令和４年度～）</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　　　・マイボトル洗浄機の実用化に向けた実証実験の検討（令和４年度～）</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8781143" y="6519446"/>
            <a:ext cx="359130" cy="338554"/>
          </a:xfrm>
          <a:prstGeom prst="rect">
            <a:avLst/>
          </a:prstGeom>
          <a:noFill/>
        </p:spPr>
        <p:txBody>
          <a:bodyPr wrap="square" rtlCol="0">
            <a:spAutoFit/>
          </a:bodyPr>
          <a:lstStyle/>
          <a:p>
            <a:r>
              <a:rPr kumimoji="1" lang="ja-JP" altLang="en-US" sz="1600" dirty="0"/>
              <a:t>４</a:t>
            </a:r>
          </a:p>
        </p:txBody>
      </p:sp>
    </p:spTree>
    <p:extLst>
      <p:ext uri="{BB962C8B-B14F-4D97-AF65-F5344CB8AC3E}">
        <p14:creationId xmlns:p14="http://schemas.microsoft.com/office/powerpoint/2010/main" val="150526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使用済プラスチック回収・リサイクルシステム</a:t>
            </a:r>
            <a:endParaRPr kumimoji="1" lang="ja-JP" altLang="en-US" sz="3200" b="1" dirty="0"/>
          </a:p>
        </p:txBody>
      </p:sp>
      <p:sp>
        <p:nvSpPr>
          <p:cNvPr id="15" name="テキスト ボックス 14"/>
          <p:cNvSpPr txBox="1"/>
          <p:nvPr/>
        </p:nvSpPr>
        <p:spPr>
          <a:xfrm>
            <a:off x="8781143" y="6519446"/>
            <a:ext cx="359130" cy="338554"/>
          </a:xfrm>
          <a:prstGeom prst="rect">
            <a:avLst/>
          </a:prstGeom>
          <a:noFill/>
        </p:spPr>
        <p:txBody>
          <a:bodyPr wrap="square" rtlCol="0">
            <a:spAutoFit/>
          </a:bodyPr>
          <a:lstStyle/>
          <a:p>
            <a:r>
              <a:rPr kumimoji="1" lang="ja-JP" altLang="en-US" sz="1600" dirty="0"/>
              <a:t>５</a:t>
            </a:r>
          </a:p>
        </p:txBody>
      </p:sp>
      <p:grpSp>
        <p:nvGrpSpPr>
          <p:cNvPr id="17" name="グループ化 16">
            <a:extLst>
              <a:ext uri="{FF2B5EF4-FFF2-40B4-BE49-F238E27FC236}">
                <a16:creationId xmlns:a16="http://schemas.microsoft.com/office/drawing/2014/main" id="{28A646D0-65D7-4D24-84D7-4DDC30CC70C8}"/>
              </a:ext>
            </a:extLst>
          </p:cNvPr>
          <p:cNvGrpSpPr/>
          <p:nvPr/>
        </p:nvGrpSpPr>
        <p:grpSpPr>
          <a:xfrm>
            <a:off x="140201" y="3022701"/>
            <a:ext cx="8902478" cy="2356123"/>
            <a:chOff x="98613" y="3776636"/>
            <a:chExt cx="8882827" cy="2190295"/>
          </a:xfrm>
        </p:grpSpPr>
        <p:pic>
          <p:nvPicPr>
            <p:cNvPr id="18" name="図 17">
              <a:extLst>
                <a:ext uri="{FF2B5EF4-FFF2-40B4-BE49-F238E27FC236}">
                  <a16:creationId xmlns:a16="http://schemas.microsoft.com/office/drawing/2014/main" id="{F14A9A56-D5C0-4B44-A7B9-34ECE2F0A932}"/>
                </a:ext>
              </a:extLst>
            </p:cNvPr>
            <p:cNvPicPr>
              <a:picLocks noChangeAspect="1"/>
            </p:cNvPicPr>
            <p:nvPr/>
          </p:nvPicPr>
          <p:blipFill>
            <a:blip r:embed="rId2"/>
            <a:stretch>
              <a:fillRect/>
            </a:stretch>
          </p:blipFill>
          <p:spPr>
            <a:xfrm>
              <a:off x="7338503" y="3776636"/>
              <a:ext cx="1642937" cy="2190295"/>
            </a:xfrm>
            <a:prstGeom prst="rect">
              <a:avLst/>
            </a:prstGeom>
          </p:spPr>
        </p:pic>
        <p:pic>
          <p:nvPicPr>
            <p:cNvPr id="19" name="図 18">
              <a:extLst>
                <a:ext uri="{FF2B5EF4-FFF2-40B4-BE49-F238E27FC236}">
                  <a16:creationId xmlns:a16="http://schemas.microsoft.com/office/drawing/2014/main" id="{ED6F009E-DF76-446D-9576-EADF0B7ADFC9}"/>
                </a:ext>
              </a:extLst>
            </p:cNvPr>
            <p:cNvPicPr>
              <a:picLocks noChangeAspect="1"/>
            </p:cNvPicPr>
            <p:nvPr/>
          </p:nvPicPr>
          <p:blipFill>
            <a:blip r:embed="rId3"/>
            <a:stretch>
              <a:fillRect/>
            </a:stretch>
          </p:blipFill>
          <p:spPr>
            <a:xfrm>
              <a:off x="3727502" y="3779906"/>
              <a:ext cx="3503129" cy="2173027"/>
            </a:xfrm>
            <a:prstGeom prst="rect">
              <a:avLst/>
            </a:prstGeom>
          </p:spPr>
        </p:pic>
        <p:pic>
          <p:nvPicPr>
            <p:cNvPr id="20" name="図 19">
              <a:extLst>
                <a:ext uri="{FF2B5EF4-FFF2-40B4-BE49-F238E27FC236}">
                  <a16:creationId xmlns:a16="http://schemas.microsoft.com/office/drawing/2014/main" id="{34FC53C1-76C2-4481-A41F-B28D84D52FF8}"/>
                </a:ext>
              </a:extLst>
            </p:cNvPr>
            <p:cNvPicPr>
              <a:picLocks noChangeAspect="1"/>
            </p:cNvPicPr>
            <p:nvPr/>
          </p:nvPicPr>
          <p:blipFill>
            <a:blip r:embed="rId4"/>
            <a:stretch>
              <a:fillRect/>
            </a:stretch>
          </p:blipFill>
          <p:spPr>
            <a:xfrm>
              <a:off x="98613" y="3778984"/>
              <a:ext cx="3580327" cy="2166026"/>
            </a:xfrm>
            <a:prstGeom prst="rect">
              <a:avLst/>
            </a:prstGeom>
          </p:spPr>
        </p:pic>
      </p:grpSp>
      <p:sp>
        <p:nvSpPr>
          <p:cNvPr id="21" name="正方形/長方形 20">
            <a:extLst>
              <a:ext uri="{FF2B5EF4-FFF2-40B4-BE49-F238E27FC236}">
                <a16:creationId xmlns:a16="http://schemas.microsoft.com/office/drawing/2014/main" id="{7AF610D0-F164-41D4-BBDE-BCC700AB7534}"/>
              </a:ext>
            </a:extLst>
          </p:cNvPr>
          <p:cNvSpPr/>
          <p:nvPr/>
        </p:nvSpPr>
        <p:spPr>
          <a:xfrm>
            <a:off x="234330" y="884476"/>
            <a:ext cx="8726378" cy="325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spc="-100" dirty="0" smtClean="0">
                <a:solidFill>
                  <a:schemeClr val="tx1"/>
                </a:solidFill>
                <a:latin typeface="Meiryo UI" panose="020B0604030504040204" pitchFamily="50" charset="-128"/>
                <a:ea typeface="Meiryo UI" panose="020B0604030504040204" pitchFamily="50" charset="-128"/>
              </a:rPr>
              <a:t>① リサイクルボックスの異物混入対策</a:t>
            </a:r>
            <a:endParaRPr kumimoji="1" lang="en-US" altLang="ja-JP" sz="2400" spc="-100" dirty="0" smtClean="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2400" spc="-100" dirty="0" smtClean="0">
                <a:solidFill>
                  <a:schemeClr val="tx1"/>
                </a:solidFill>
                <a:latin typeface="Meiryo UI" panose="020B0604030504040204" pitchFamily="50" charset="-128"/>
                <a:ea typeface="Meiryo UI" panose="020B0604030504040204" pitchFamily="50" charset="-128"/>
              </a:rPr>
              <a:t> ・ペットボトルのリサイクルの阻害要因となる異物が混入されにくいリサイクル</a:t>
            </a:r>
            <a:endParaRPr kumimoji="1" lang="en-US" altLang="ja-JP" sz="2400" spc="-100" dirty="0" smtClean="0">
              <a:solidFill>
                <a:schemeClr val="tx1"/>
              </a:solidFill>
              <a:latin typeface="Meiryo UI" panose="020B0604030504040204" pitchFamily="50" charset="-128"/>
              <a:ea typeface="Meiryo UI" panose="020B0604030504040204" pitchFamily="50" charset="-128"/>
            </a:endParaRPr>
          </a:p>
          <a:p>
            <a:r>
              <a:rPr kumimoji="1" lang="ja-JP" altLang="en-US" sz="2400" spc="-100" dirty="0" smtClean="0">
                <a:solidFill>
                  <a:schemeClr val="tx1"/>
                </a:solidFill>
                <a:latin typeface="Meiryo UI" panose="020B0604030504040204" pitchFamily="50" charset="-128"/>
                <a:ea typeface="Meiryo UI" panose="020B0604030504040204" pitchFamily="50" charset="-128"/>
              </a:rPr>
              <a:t>　ボックスを府内数か所に設置し、その効果を確認</a:t>
            </a:r>
            <a:endParaRPr kumimoji="1" lang="en-US" altLang="ja-JP" sz="2400" spc="-100" dirty="0" smtClean="0">
              <a:solidFill>
                <a:schemeClr val="tx1"/>
              </a:solidFill>
              <a:latin typeface="Meiryo UI" panose="020B0604030504040204" pitchFamily="50" charset="-128"/>
              <a:ea typeface="Meiryo UI" panose="020B0604030504040204" pitchFamily="50" charset="-128"/>
            </a:endParaRPr>
          </a:p>
          <a:p>
            <a:endParaRPr kumimoji="1" lang="en-US" altLang="ja-JP" sz="2400" spc="-100" dirty="0">
              <a:solidFill>
                <a:schemeClr val="tx1"/>
              </a:solidFill>
              <a:latin typeface="Meiryo UI" panose="020B0604030504040204" pitchFamily="50" charset="-128"/>
              <a:ea typeface="Meiryo UI" panose="020B0604030504040204" pitchFamily="50" charset="-128"/>
            </a:endParaRPr>
          </a:p>
          <a:p>
            <a:endParaRPr kumimoji="1" lang="en-US" altLang="ja-JP" sz="2400" spc="-100" dirty="0" smtClean="0">
              <a:solidFill>
                <a:schemeClr val="tx1"/>
              </a:solidFill>
              <a:latin typeface="Meiryo UI" panose="020B0604030504040204" pitchFamily="50" charset="-128"/>
              <a:ea typeface="Meiryo UI" panose="020B0604030504040204" pitchFamily="50" charset="-128"/>
            </a:endParaRPr>
          </a:p>
          <a:p>
            <a:endParaRPr kumimoji="1" lang="en-US" altLang="ja-JP" sz="2800" spc="-1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A722118E-E178-48B8-AD1C-723CD78BFC91}"/>
              </a:ext>
            </a:extLst>
          </p:cNvPr>
          <p:cNvSpPr/>
          <p:nvPr/>
        </p:nvSpPr>
        <p:spPr>
          <a:xfrm>
            <a:off x="2200854" y="5496804"/>
            <a:ext cx="4742291" cy="2365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（一般社団法人全国清涼飲料連合会　</a:t>
            </a:r>
            <a:r>
              <a:rPr kumimoji="1" lang="en-US" altLang="ja-JP" sz="1100" dirty="0">
                <a:solidFill>
                  <a:schemeClr val="tx1"/>
                </a:solidFill>
                <a:latin typeface="Meiryo UI" panose="020B0604030504040204" pitchFamily="50" charset="-128"/>
                <a:ea typeface="Meiryo UI" panose="020B0604030504040204" pitchFamily="50" charset="-128"/>
              </a:rPr>
              <a:t>2021</a:t>
            </a:r>
            <a:r>
              <a:rPr kumimoji="1" lang="ja-JP" altLang="en-US" sz="1100" dirty="0">
                <a:solidFill>
                  <a:schemeClr val="tx1"/>
                </a:solidFill>
                <a:latin typeface="Meiryo UI" panose="020B0604030504040204" pitchFamily="50" charset="-128"/>
                <a:ea typeface="Meiryo UI" panose="020B0604030504040204" pitchFamily="50" charset="-128"/>
              </a:rPr>
              <a:t>年４月報道提供資料　引用）</a:t>
            </a:r>
          </a:p>
        </p:txBody>
      </p:sp>
    </p:spTree>
    <p:extLst>
      <p:ext uri="{BB962C8B-B14F-4D97-AF65-F5344CB8AC3E}">
        <p14:creationId xmlns:p14="http://schemas.microsoft.com/office/powerpoint/2010/main" val="259266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BB69825A-ABBE-4E0F-9FAF-C24F1871C6E6}"/>
              </a:ext>
            </a:extLst>
          </p:cNvPr>
          <p:cNvGrpSpPr/>
          <p:nvPr/>
        </p:nvGrpSpPr>
        <p:grpSpPr>
          <a:xfrm>
            <a:off x="365108" y="2253042"/>
            <a:ext cx="3561514" cy="3620312"/>
            <a:chOff x="390854" y="2186661"/>
            <a:chExt cx="3838660" cy="3902034"/>
          </a:xfrm>
        </p:grpSpPr>
        <p:sp>
          <p:nvSpPr>
            <p:cNvPr id="27" name="楕円 26">
              <a:extLst>
                <a:ext uri="{FF2B5EF4-FFF2-40B4-BE49-F238E27FC236}">
                  <a16:creationId xmlns:a16="http://schemas.microsoft.com/office/drawing/2014/main" id="{AC006844-4B39-4F82-950A-5DA76E1BDF6A}"/>
                </a:ext>
              </a:extLst>
            </p:cNvPr>
            <p:cNvSpPr>
              <a:spLocks noChangeAspect="1"/>
            </p:cNvSpPr>
            <p:nvPr/>
          </p:nvSpPr>
          <p:spPr>
            <a:xfrm>
              <a:off x="653479" y="2650841"/>
              <a:ext cx="3060000" cy="3060000"/>
            </a:xfrm>
            <a:prstGeom prst="ellipse">
              <a:avLst/>
            </a:prstGeom>
            <a:solidFill>
              <a:srgbClr val="FFFF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Picture 2" descr="https://www.la-comic-illust.top/wp-content/uploads/2020/11/shodoku1.png">
              <a:extLst>
                <a:ext uri="{FF2B5EF4-FFF2-40B4-BE49-F238E27FC236}">
                  <a16:creationId xmlns:a16="http://schemas.microsoft.com/office/drawing/2014/main" id="{AC4BD1A9-76A8-4D37-911D-DF4777F77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5945" y="352211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ソース画像を表示">
              <a:extLst>
                <a:ext uri="{FF2B5EF4-FFF2-40B4-BE49-F238E27FC236}">
                  <a16:creationId xmlns:a16="http://schemas.microsoft.com/office/drawing/2014/main" id="{52259546-BE61-4A8F-A107-CBC1AE00C4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634" y="21866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ソース画像を表示">
              <a:extLst>
                <a:ext uri="{FF2B5EF4-FFF2-40B4-BE49-F238E27FC236}">
                  <a16:creationId xmlns:a16="http://schemas.microsoft.com/office/drawing/2014/main" id="{5C5C0AB1-0E86-4DDE-9FD0-EF2BC1DB76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0162" y="5177851"/>
              <a:ext cx="1260000" cy="9108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ソース画像を表示">
              <a:extLst>
                <a:ext uri="{FF2B5EF4-FFF2-40B4-BE49-F238E27FC236}">
                  <a16:creationId xmlns:a16="http://schemas.microsoft.com/office/drawing/2014/main" id="{0A58E72B-E56E-4204-AF0A-10C108490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2864" y="3522111"/>
              <a:ext cx="145665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ソース画像を表示">
              <a:extLst>
                <a:ext uri="{FF2B5EF4-FFF2-40B4-BE49-F238E27FC236}">
                  <a16:creationId xmlns:a16="http://schemas.microsoft.com/office/drawing/2014/main" id="{258A6864-764F-450E-B8E9-7A2428A251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854" y="3612111"/>
              <a:ext cx="1029968"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テキスト ボックス 22"/>
          <p:cNvSpPr txBox="1"/>
          <p:nvPr/>
        </p:nvSpPr>
        <p:spPr>
          <a:xfrm>
            <a:off x="8781143" y="6519446"/>
            <a:ext cx="359130" cy="338554"/>
          </a:xfrm>
          <a:prstGeom prst="rect">
            <a:avLst/>
          </a:prstGeom>
          <a:noFill/>
        </p:spPr>
        <p:txBody>
          <a:bodyPr wrap="square" rtlCol="0">
            <a:spAutoFit/>
          </a:bodyPr>
          <a:lstStyle/>
          <a:p>
            <a:r>
              <a:rPr kumimoji="1" lang="ja-JP" altLang="en-US" sz="1600" dirty="0"/>
              <a:t>６</a:t>
            </a:r>
          </a:p>
        </p:txBody>
      </p:sp>
      <p:sp>
        <p:nvSpPr>
          <p:cNvPr id="24" name="正方形/長方形 2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使用済プラスチック回収・リサイクルシステム</a:t>
            </a:r>
            <a:endParaRPr kumimoji="1" lang="ja-JP" altLang="en-US" sz="3200" b="1" dirty="0"/>
          </a:p>
        </p:txBody>
      </p:sp>
      <p:sp>
        <p:nvSpPr>
          <p:cNvPr id="25" name="テキスト ボックス 24">
            <a:extLst>
              <a:ext uri="{FF2B5EF4-FFF2-40B4-BE49-F238E27FC236}">
                <a16:creationId xmlns:a16="http://schemas.microsoft.com/office/drawing/2014/main" id="{9CC66EBA-1308-405E-A677-4AD06E11AE90}"/>
              </a:ext>
            </a:extLst>
          </p:cNvPr>
          <p:cNvSpPr txBox="1"/>
          <p:nvPr/>
        </p:nvSpPr>
        <p:spPr>
          <a:xfrm>
            <a:off x="30622" y="1211982"/>
            <a:ext cx="9140272" cy="1184940"/>
          </a:xfrm>
          <a:prstGeom prst="rect">
            <a:avLst/>
          </a:prstGeom>
          <a:noFill/>
        </p:spPr>
        <p:txBody>
          <a:bodyPr wrap="square" rtlCol="0">
            <a:spAutoFit/>
          </a:bodyPr>
          <a:lstStyle/>
          <a:p>
            <a:r>
              <a:rPr kumimoji="1" lang="ja-JP" altLang="en-US" sz="1600" dirty="0">
                <a:latin typeface="Arial" panose="020B0604020202020204" pitchFamily="34" charset="0"/>
                <a:cs typeface="Arial" panose="020B0604020202020204" pitchFamily="34" charset="0"/>
              </a:rPr>
              <a:t>消毒液ボトルは単一素材（</a:t>
            </a:r>
            <a:r>
              <a:rPr kumimoji="1" lang="en-US" altLang="ja-JP" sz="1600" dirty="0">
                <a:latin typeface="Arial" panose="020B0604020202020204" pitchFamily="34" charset="0"/>
                <a:cs typeface="Arial" panose="020B0604020202020204" pitchFamily="34" charset="0"/>
              </a:rPr>
              <a:t>PE</a:t>
            </a:r>
            <a:r>
              <a:rPr kumimoji="1" lang="ja-JP" altLang="en-US" sz="1600" dirty="0">
                <a:latin typeface="Arial" panose="020B0604020202020204" pitchFamily="34" charset="0"/>
                <a:cs typeface="Arial" panose="020B0604020202020204" pitchFamily="34" charset="0"/>
              </a:rPr>
              <a:t>）のため、リサイクルが容易。しかし、その多くが</a:t>
            </a:r>
            <a:r>
              <a:rPr kumimoji="1" lang="en-US" altLang="ja-JP" sz="1600" dirty="0">
                <a:latin typeface="Arial" panose="020B0604020202020204" pitchFamily="34" charset="0"/>
                <a:cs typeface="Arial" panose="020B0604020202020204" pitchFamily="34" charset="0"/>
              </a:rPr>
              <a:t>1</a:t>
            </a:r>
            <a:r>
              <a:rPr kumimoji="1" lang="ja-JP" altLang="en-US" sz="1600" dirty="0">
                <a:latin typeface="Arial" panose="020B0604020202020204" pitchFamily="34" charset="0"/>
                <a:cs typeface="Arial" panose="020B0604020202020204" pitchFamily="34" charset="0"/>
              </a:rPr>
              <a:t>回の使用で廃棄</a:t>
            </a:r>
            <a:endParaRPr kumimoji="1" lang="en-US" altLang="ja-JP" sz="1600" dirty="0">
              <a:latin typeface="Arial" panose="020B0604020202020204" pitchFamily="34" charset="0"/>
              <a:cs typeface="Arial" panose="020B0604020202020204" pitchFamily="34" charset="0"/>
            </a:endParaRPr>
          </a:p>
          <a:p>
            <a:pPr>
              <a:spcBef>
                <a:spcPts val="300"/>
              </a:spcBef>
              <a:spcAft>
                <a:spcPts val="300"/>
              </a:spcAft>
            </a:pPr>
            <a:r>
              <a:rPr kumimoji="1" lang="ja-JP" altLang="en-US" sz="1600" dirty="0">
                <a:latin typeface="Arial" panose="020B0604020202020204" pitchFamily="34" charset="0"/>
                <a:cs typeface="Arial" panose="020B0604020202020204" pitchFamily="34" charset="0"/>
              </a:rPr>
              <a:t>⇒</a:t>
            </a:r>
            <a:r>
              <a:rPr kumimoji="1" lang="ja-JP" altLang="en-US" dirty="0">
                <a:solidFill>
                  <a:srgbClr val="FF0000"/>
                </a:solidFill>
                <a:latin typeface="Arial" panose="020B0604020202020204" pitchFamily="34" charset="0"/>
                <a:cs typeface="Arial" panose="020B0604020202020204" pitchFamily="34" charset="0"/>
              </a:rPr>
              <a:t>回収する仕組みを作ることでプラとして再利用が可能に</a:t>
            </a:r>
            <a:endParaRPr kumimoji="1" lang="en-US" altLang="ja-JP" dirty="0">
              <a:solidFill>
                <a:srgbClr val="FF0000"/>
              </a:solidFill>
              <a:latin typeface="Arial" panose="020B0604020202020204" pitchFamily="34" charset="0"/>
              <a:cs typeface="Arial" panose="020B0604020202020204" pitchFamily="34" charset="0"/>
            </a:endParaRPr>
          </a:p>
          <a:p>
            <a:r>
              <a:rPr kumimoji="1" lang="en-US" altLang="ja-JP" sz="1600" dirty="0">
                <a:latin typeface="Arial" panose="020B0604020202020204" pitchFamily="34" charset="0"/>
                <a:cs typeface="Arial" panose="020B0604020202020204" pitchFamily="34" charset="0"/>
              </a:rPr>
              <a:t>※</a:t>
            </a:r>
            <a:r>
              <a:rPr kumimoji="1" lang="ja-JP" altLang="en-US" sz="1600" dirty="0">
                <a:latin typeface="Arial" panose="020B0604020202020204" pitchFamily="34" charset="0"/>
                <a:cs typeface="Arial" panose="020B0604020202020204" pitchFamily="34" charset="0"/>
              </a:rPr>
              <a:t>詰替え用消毒液が市販されているが、法律上は禁止（事実上の規制緩和）</a:t>
            </a:r>
            <a:endParaRPr kumimoji="1" lang="en-US" altLang="ja-JP" sz="1600" dirty="0">
              <a:latin typeface="Arial" panose="020B0604020202020204" pitchFamily="34" charset="0"/>
              <a:cs typeface="Arial" panose="020B0604020202020204" pitchFamily="34" charset="0"/>
            </a:endParaRPr>
          </a:p>
          <a:p>
            <a:r>
              <a:rPr kumimoji="1" lang="en-US" altLang="ja-JP" sz="1600" dirty="0">
                <a:latin typeface="Arial" panose="020B0604020202020204" pitchFamily="34" charset="0"/>
                <a:cs typeface="Arial" panose="020B0604020202020204" pitchFamily="34" charset="0"/>
              </a:rPr>
              <a:t>※</a:t>
            </a:r>
            <a:r>
              <a:rPr kumimoji="1" lang="ja-JP" altLang="en-US" sz="1600" dirty="0">
                <a:latin typeface="Arial" panose="020B0604020202020204" pitchFamily="34" charset="0"/>
                <a:cs typeface="Arial" panose="020B0604020202020204" pitchFamily="34" charset="0"/>
              </a:rPr>
              <a:t>病院をはじめ、詰替え用消毒液の使用はあまり進んでいない</a:t>
            </a:r>
          </a:p>
        </p:txBody>
      </p:sp>
      <p:grpSp>
        <p:nvGrpSpPr>
          <p:cNvPr id="33" name="グループ化 32">
            <a:extLst>
              <a:ext uri="{FF2B5EF4-FFF2-40B4-BE49-F238E27FC236}">
                <a16:creationId xmlns:a16="http://schemas.microsoft.com/office/drawing/2014/main" id="{B9AADE77-58AC-4785-A338-FA61720BD35E}"/>
              </a:ext>
            </a:extLst>
          </p:cNvPr>
          <p:cNvGrpSpPr/>
          <p:nvPr/>
        </p:nvGrpSpPr>
        <p:grpSpPr>
          <a:xfrm>
            <a:off x="3973316" y="3443595"/>
            <a:ext cx="2520000" cy="1659765"/>
            <a:chOff x="3973316" y="3267970"/>
            <a:chExt cx="2520000" cy="1659765"/>
          </a:xfrm>
        </p:grpSpPr>
        <p:sp>
          <p:nvSpPr>
            <p:cNvPr id="34" name="矢印: 右 8">
              <a:extLst>
                <a:ext uri="{FF2B5EF4-FFF2-40B4-BE49-F238E27FC236}">
                  <a16:creationId xmlns:a16="http://schemas.microsoft.com/office/drawing/2014/main" id="{0030B936-8650-46F3-9DC2-A52E8A91D689}"/>
                </a:ext>
              </a:extLst>
            </p:cNvPr>
            <p:cNvSpPr/>
            <p:nvPr/>
          </p:nvSpPr>
          <p:spPr>
            <a:xfrm>
              <a:off x="3973316" y="3809852"/>
              <a:ext cx="2520000" cy="576000"/>
            </a:xfrm>
            <a:prstGeom prst="rightArrow">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Picture 14" descr="ソース画像を表示">
              <a:extLst>
                <a:ext uri="{FF2B5EF4-FFF2-40B4-BE49-F238E27FC236}">
                  <a16:creationId xmlns:a16="http://schemas.microsoft.com/office/drawing/2014/main" id="{E2B76D2F-AE43-4768-AC06-CD1679F7CB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3316" y="3267970"/>
              <a:ext cx="1440000" cy="1659765"/>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テキスト ボックス 35">
            <a:extLst>
              <a:ext uri="{FF2B5EF4-FFF2-40B4-BE49-F238E27FC236}">
                <a16:creationId xmlns:a16="http://schemas.microsoft.com/office/drawing/2014/main" id="{712770A8-9FEC-4DCC-AD74-4FF1E6D6F19D}"/>
              </a:ext>
            </a:extLst>
          </p:cNvPr>
          <p:cNvSpPr txBox="1"/>
          <p:nvPr/>
        </p:nvSpPr>
        <p:spPr>
          <a:xfrm>
            <a:off x="6678040" y="5055398"/>
            <a:ext cx="2398725"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1600" dirty="0">
                <a:latin typeface="Arial" panose="020B0604020202020204" pitchFamily="34" charset="0"/>
                <a:cs typeface="Arial" panose="020B0604020202020204" pitchFamily="34" charset="0"/>
              </a:rPr>
              <a:t>プラ </a:t>
            </a:r>
            <a:r>
              <a:rPr kumimoji="1" lang="en-US" altLang="ja-JP" sz="1600" dirty="0">
                <a:latin typeface="Arial" panose="020B0604020202020204" pitchFamily="34" charset="0"/>
                <a:cs typeface="Arial" panose="020B0604020202020204" pitchFamily="34" charset="0"/>
              </a:rPr>
              <a:t>To </a:t>
            </a:r>
            <a:r>
              <a:rPr kumimoji="1" lang="ja-JP" altLang="en-US" sz="1600" dirty="0">
                <a:latin typeface="Arial" panose="020B0604020202020204" pitchFamily="34" charset="0"/>
                <a:cs typeface="Arial" panose="020B0604020202020204" pitchFamily="34" charset="0"/>
              </a:rPr>
              <a:t>プラ リサイクル</a:t>
            </a:r>
          </a:p>
        </p:txBody>
      </p:sp>
      <p:sp>
        <p:nvSpPr>
          <p:cNvPr id="37" name="テキスト ボックス 36">
            <a:extLst>
              <a:ext uri="{FF2B5EF4-FFF2-40B4-BE49-F238E27FC236}">
                <a16:creationId xmlns:a16="http://schemas.microsoft.com/office/drawing/2014/main" id="{7CCAF79D-D947-4FAA-9CD5-2BF890C5A32A}"/>
              </a:ext>
            </a:extLst>
          </p:cNvPr>
          <p:cNvSpPr txBox="1"/>
          <p:nvPr/>
        </p:nvSpPr>
        <p:spPr>
          <a:xfrm>
            <a:off x="4034198" y="2519457"/>
            <a:ext cx="2379763"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1600">
                <a:latin typeface="Arial" panose="020B0604020202020204" pitchFamily="34" charset="0"/>
                <a:cs typeface="Arial" panose="020B0604020202020204" pitchFamily="34" charset="0"/>
              </a:rPr>
              <a:t>専用回収</a:t>
            </a:r>
            <a:r>
              <a:rPr kumimoji="1" lang="en-US" altLang="ja-JP" sz="1600">
                <a:latin typeface="Arial" panose="020B0604020202020204" pitchFamily="34" charset="0"/>
                <a:cs typeface="Arial" panose="020B0604020202020204" pitchFamily="34" charset="0"/>
              </a:rPr>
              <a:t>BOX</a:t>
            </a:r>
            <a:r>
              <a:rPr kumimoji="1" lang="ja-JP" altLang="en-US" sz="1600">
                <a:latin typeface="Arial" panose="020B0604020202020204" pitchFamily="34" charset="0"/>
                <a:cs typeface="Arial" panose="020B0604020202020204" pitchFamily="34" charset="0"/>
              </a:rPr>
              <a:t>を大規模事業所に設置</a:t>
            </a:r>
            <a:endParaRPr kumimoji="1" lang="en-US" altLang="ja-JP" sz="1600">
              <a:latin typeface="Arial" panose="020B0604020202020204" pitchFamily="34" charset="0"/>
              <a:cs typeface="Arial" panose="020B0604020202020204" pitchFamily="34" charset="0"/>
            </a:endParaRPr>
          </a:p>
          <a:p>
            <a:r>
              <a:rPr kumimoji="1" lang="ja-JP" altLang="en-US" sz="1600">
                <a:latin typeface="Arial" panose="020B0604020202020204" pitchFamily="34" charset="0"/>
                <a:cs typeface="Arial" panose="020B0604020202020204" pitchFamily="34" charset="0"/>
              </a:rPr>
              <a:t>⇒回収・リサイクル</a:t>
            </a:r>
            <a:endParaRPr kumimoji="1" lang="en-US" altLang="ja-JP" sz="1600">
              <a:latin typeface="Arial" panose="020B0604020202020204" pitchFamily="34" charset="0"/>
              <a:cs typeface="Arial" panose="020B0604020202020204" pitchFamily="34" charset="0"/>
            </a:endParaRPr>
          </a:p>
        </p:txBody>
      </p:sp>
      <p:sp>
        <p:nvSpPr>
          <p:cNvPr id="38" name="テキスト ボックス 37">
            <a:extLst>
              <a:ext uri="{FF2B5EF4-FFF2-40B4-BE49-F238E27FC236}">
                <a16:creationId xmlns:a16="http://schemas.microsoft.com/office/drawing/2014/main" id="{86C1DD5F-3743-4881-BA28-88F92C9B23AF}"/>
              </a:ext>
            </a:extLst>
          </p:cNvPr>
          <p:cNvSpPr txBox="1"/>
          <p:nvPr/>
        </p:nvSpPr>
        <p:spPr>
          <a:xfrm>
            <a:off x="278368" y="5972659"/>
            <a:ext cx="3475169" cy="597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600" dirty="0"/>
              <a:t>大規模事業所の協力を得て、消毒液ボトルのリサイクルを府内で実施</a:t>
            </a:r>
          </a:p>
        </p:txBody>
      </p:sp>
      <p:sp>
        <p:nvSpPr>
          <p:cNvPr id="39" name="テキスト ボックス 38">
            <a:extLst>
              <a:ext uri="{FF2B5EF4-FFF2-40B4-BE49-F238E27FC236}">
                <a16:creationId xmlns:a16="http://schemas.microsoft.com/office/drawing/2014/main" id="{8A1CF664-5ED3-4CF3-80E4-36139A6650A6}"/>
              </a:ext>
            </a:extLst>
          </p:cNvPr>
          <p:cNvSpPr txBox="1"/>
          <p:nvPr/>
        </p:nvSpPr>
        <p:spPr>
          <a:xfrm>
            <a:off x="3906081" y="5489571"/>
            <a:ext cx="5170684"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1600" dirty="0">
                <a:solidFill>
                  <a:srgbClr val="FF0000"/>
                </a:solidFill>
                <a:latin typeface="Arial" panose="020B0604020202020204" pitchFamily="34" charset="0"/>
                <a:cs typeface="Arial" panose="020B0604020202020204" pitchFamily="34" charset="0"/>
              </a:rPr>
              <a:t>必要連携先</a:t>
            </a:r>
            <a:endParaRPr kumimoji="1" lang="ja-JP" altLang="en-US" sz="1600" dirty="0">
              <a:latin typeface="Arial" panose="020B0604020202020204" pitchFamily="34" charset="0"/>
              <a:cs typeface="Arial" panose="020B0604020202020204" pitchFamily="34" charset="0"/>
            </a:endParaRPr>
          </a:p>
          <a:p>
            <a:r>
              <a:rPr kumimoji="1" lang="ja-JP" altLang="en-US" sz="1600" dirty="0">
                <a:latin typeface="Arial" panose="020B0604020202020204" pitchFamily="34" charset="0"/>
                <a:cs typeface="Arial" panose="020B0604020202020204" pitchFamily="34" charset="0"/>
              </a:rPr>
              <a:t>回収業者、プラリサイクル・成形</a:t>
            </a:r>
            <a:r>
              <a:rPr kumimoji="1" lang="ja-JP" altLang="en-US" sz="1600" dirty="0" smtClean="0">
                <a:latin typeface="Arial" panose="020B0604020202020204" pitchFamily="34" charset="0"/>
                <a:cs typeface="Arial" panose="020B0604020202020204" pitchFamily="34" charset="0"/>
              </a:rPr>
              <a:t>企業</a:t>
            </a:r>
            <a:endParaRPr kumimoji="1" lang="en-US" altLang="ja-JP" sz="1600" dirty="0">
              <a:solidFill>
                <a:srgbClr val="FF0000"/>
              </a:solidFill>
              <a:latin typeface="Arial" panose="020B0604020202020204" pitchFamily="34" charset="0"/>
              <a:cs typeface="Arial" panose="020B0604020202020204" pitchFamily="34" charset="0"/>
            </a:endParaRPr>
          </a:p>
          <a:p>
            <a:r>
              <a:rPr kumimoji="1" lang="ja-JP" altLang="en-US" sz="1600" dirty="0">
                <a:solidFill>
                  <a:srgbClr val="FF0000"/>
                </a:solidFill>
                <a:latin typeface="Arial" panose="020B0604020202020204" pitchFamily="34" charset="0"/>
                <a:cs typeface="Arial" panose="020B0604020202020204" pitchFamily="34" charset="0"/>
              </a:rPr>
              <a:t>必要開発技術</a:t>
            </a:r>
            <a:endParaRPr kumimoji="1" lang="en-US" altLang="ja-JP" sz="1600" dirty="0">
              <a:solidFill>
                <a:srgbClr val="FF0000"/>
              </a:solidFill>
              <a:latin typeface="Arial" panose="020B0604020202020204" pitchFamily="34" charset="0"/>
              <a:cs typeface="Arial" panose="020B0604020202020204" pitchFamily="34" charset="0"/>
            </a:endParaRPr>
          </a:p>
          <a:p>
            <a:r>
              <a:rPr kumimoji="1" lang="ja-JP" altLang="en-US" sz="1600" dirty="0">
                <a:latin typeface="Arial" panose="020B0604020202020204" pitchFamily="34" charset="0"/>
                <a:cs typeface="Arial" panose="020B0604020202020204" pitchFamily="34" charset="0"/>
              </a:rPr>
              <a:t>ボトル用</a:t>
            </a:r>
            <a:r>
              <a:rPr kumimoji="1" lang="en-US" altLang="ja-JP" sz="1600" dirty="0">
                <a:latin typeface="Arial" panose="020B0604020202020204" pitchFamily="34" charset="0"/>
                <a:cs typeface="Arial" panose="020B0604020202020204" pitchFamily="34" charset="0"/>
              </a:rPr>
              <a:t>PE</a:t>
            </a:r>
            <a:r>
              <a:rPr kumimoji="1" lang="ja-JP" altLang="en-US" sz="1600" dirty="0">
                <a:latin typeface="Arial" panose="020B0604020202020204" pitchFamily="34" charset="0"/>
                <a:cs typeface="Arial" panose="020B0604020202020204" pitchFamily="34" charset="0"/>
              </a:rPr>
              <a:t>からのプラ製品開発（ボトル、容器類他）</a:t>
            </a:r>
          </a:p>
        </p:txBody>
      </p:sp>
      <p:pic>
        <p:nvPicPr>
          <p:cNvPr id="40" name="Picture 18" descr="ソース画像を表示">
            <a:extLst>
              <a:ext uri="{FF2B5EF4-FFF2-40B4-BE49-F238E27FC236}">
                <a16:creationId xmlns:a16="http://schemas.microsoft.com/office/drawing/2014/main" id="{E24E305F-46F2-478A-966B-F23B51CBC28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8343" y="3988323"/>
            <a:ext cx="1103186" cy="82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s://www.la-comic-illust.top/wp-content/uploads/2020/11/shodoku1.png">
            <a:extLst>
              <a:ext uri="{FF2B5EF4-FFF2-40B4-BE49-F238E27FC236}">
                <a16:creationId xmlns:a16="http://schemas.microsoft.com/office/drawing/2014/main" id="{640EB46C-3D64-46E2-9408-171C98B558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9637" y="3624542"/>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extLst>
              <a:ext uri="{FF2B5EF4-FFF2-40B4-BE49-F238E27FC236}">
                <a16:creationId xmlns:a16="http://schemas.microsoft.com/office/drawing/2014/main" id="{38B8B105-80DE-4280-9CA4-C3AF5105F60A}"/>
              </a:ext>
            </a:extLst>
          </p:cNvPr>
          <p:cNvSpPr txBox="1"/>
          <p:nvPr/>
        </p:nvSpPr>
        <p:spPr>
          <a:xfrm>
            <a:off x="7162439" y="1708784"/>
            <a:ext cx="191432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sz="1600" dirty="0"/>
              <a:t>プラリサイクルの大阪府独自モデル</a:t>
            </a:r>
          </a:p>
        </p:txBody>
      </p:sp>
      <p:sp>
        <p:nvSpPr>
          <p:cNvPr id="43" name="テキスト ボックス 42">
            <a:extLst>
              <a:ext uri="{FF2B5EF4-FFF2-40B4-BE49-F238E27FC236}">
                <a16:creationId xmlns:a16="http://schemas.microsoft.com/office/drawing/2014/main" id="{F9A43E84-A0D0-4E93-9A61-8316551FB9BD}"/>
              </a:ext>
            </a:extLst>
          </p:cNvPr>
          <p:cNvSpPr txBox="1"/>
          <p:nvPr/>
        </p:nvSpPr>
        <p:spPr>
          <a:xfrm>
            <a:off x="7199894" y="2954241"/>
            <a:ext cx="1876871"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ja-JP" altLang="en-US" sz="1600" dirty="0"/>
              <a:t>他のプラ製品</a:t>
            </a:r>
            <a:r>
              <a:rPr kumimoji="1" lang="ja-JP" altLang="en-US" sz="1600" dirty="0" smtClean="0"/>
              <a:t>の</a:t>
            </a:r>
            <a:endParaRPr kumimoji="1" lang="en-US" altLang="ja-JP" sz="1600" dirty="0" smtClean="0"/>
          </a:p>
          <a:p>
            <a:pPr algn="ctr"/>
            <a:r>
              <a:rPr kumimoji="1" lang="ja-JP" altLang="en-US" sz="1600" dirty="0" smtClean="0"/>
              <a:t>リサイクル</a:t>
            </a:r>
            <a:r>
              <a:rPr kumimoji="1" lang="ja-JP" altLang="en-US" sz="1600" dirty="0"/>
              <a:t>に展開</a:t>
            </a:r>
          </a:p>
        </p:txBody>
      </p:sp>
      <p:sp>
        <p:nvSpPr>
          <p:cNvPr id="44" name="テキスト ボックス 43">
            <a:extLst>
              <a:ext uri="{FF2B5EF4-FFF2-40B4-BE49-F238E27FC236}">
                <a16:creationId xmlns:a16="http://schemas.microsoft.com/office/drawing/2014/main" id="{17416EE3-D985-431F-813B-5CE8075B179F}"/>
              </a:ext>
            </a:extLst>
          </p:cNvPr>
          <p:cNvSpPr txBox="1"/>
          <p:nvPr/>
        </p:nvSpPr>
        <p:spPr>
          <a:xfrm>
            <a:off x="7788181" y="2465910"/>
            <a:ext cx="1005403" cy="338554"/>
          </a:xfrm>
          <a:prstGeom prst="rect">
            <a:avLst/>
          </a:prstGeom>
          <a:noFill/>
        </p:spPr>
        <p:txBody>
          <a:bodyPr wrap="none" rtlCol="0">
            <a:spAutoFit/>
          </a:bodyPr>
          <a:lstStyle/>
          <a:p>
            <a:r>
              <a:rPr kumimoji="1" lang="ja-JP" altLang="en-US" sz="1600"/>
              <a:t>将来構想</a:t>
            </a:r>
          </a:p>
        </p:txBody>
      </p:sp>
      <p:sp>
        <p:nvSpPr>
          <p:cNvPr id="45" name="矢印: 下 20">
            <a:extLst>
              <a:ext uri="{FF2B5EF4-FFF2-40B4-BE49-F238E27FC236}">
                <a16:creationId xmlns:a16="http://schemas.microsoft.com/office/drawing/2014/main" id="{8FFF7049-B9EF-402A-968D-A4B526776734}"/>
              </a:ext>
            </a:extLst>
          </p:cNvPr>
          <p:cNvSpPr/>
          <p:nvPr/>
        </p:nvSpPr>
        <p:spPr>
          <a:xfrm>
            <a:off x="7500772" y="2357501"/>
            <a:ext cx="350417" cy="584775"/>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Picture 24" descr="レジ袋のイラスト | 商用OKの無料イラスト素材サイト ツカッテ">
            <a:extLst>
              <a:ext uri="{FF2B5EF4-FFF2-40B4-BE49-F238E27FC236}">
                <a16:creationId xmlns:a16="http://schemas.microsoft.com/office/drawing/2014/main" id="{84F57459-530D-4344-97DF-041BEF54085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8179" y="3988323"/>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7AF610D0-F164-41D4-BBDE-BCC700AB7534}"/>
              </a:ext>
            </a:extLst>
          </p:cNvPr>
          <p:cNvSpPr/>
          <p:nvPr/>
        </p:nvSpPr>
        <p:spPr>
          <a:xfrm>
            <a:off x="54765" y="911774"/>
            <a:ext cx="8726378" cy="942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spc="-100" dirty="0" smtClean="0">
                <a:solidFill>
                  <a:schemeClr val="tx1"/>
                </a:solidFill>
                <a:latin typeface="Meiryo UI" panose="020B0604030504040204" pitchFamily="50" charset="-128"/>
                <a:ea typeface="Meiryo UI" panose="020B0604030504040204" pitchFamily="50" charset="-128"/>
              </a:rPr>
              <a:t>② 消毒液ボトルの回収・リサイクル（案）</a:t>
            </a:r>
            <a:endParaRPr kumimoji="1" lang="en-US" altLang="ja-JP" sz="2400" spc="-100" dirty="0">
              <a:solidFill>
                <a:schemeClr val="tx1"/>
              </a:solidFill>
              <a:latin typeface="Meiryo UI" panose="020B0604030504040204" pitchFamily="50" charset="-128"/>
              <a:ea typeface="Meiryo UI" panose="020B0604030504040204" pitchFamily="50" charset="-128"/>
            </a:endParaRPr>
          </a:p>
          <a:p>
            <a:endParaRPr kumimoji="1" lang="en-US" altLang="ja-JP" sz="2400" spc="-100" dirty="0" smtClean="0">
              <a:solidFill>
                <a:schemeClr val="tx1"/>
              </a:solidFill>
              <a:latin typeface="Meiryo UI" panose="020B0604030504040204" pitchFamily="50" charset="-128"/>
              <a:ea typeface="Meiryo UI" panose="020B0604030504040204" pitchFamily="50" charset="-128"/>
            </a:endParaRPr>
          </a:p>
          <a:p>
            <a:endParaRPr kumimoji="1" lang="en-US" altLang="ja-JP" sz="2800" spc="-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271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57D7DA-13B3-48FB-BAFE-9F37BB1B2A59}"/>
              </a:ext>
            </a:extLst>
          </p:cNvPr>
          <p:cNvSpPr/>
          <p:nvPr/>
        </p:nvSpPr>
        <p:spPr>
          <a:xfrm>
            <a:off x="215900" y="1005752"/>
            <a:ext cx="8924373" cy="597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①スタジアムでの生分解性紙コップ利用及び堆肥化実証実験</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○実証期間</a:t>
            </a:r>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ja-JP" altLang="en-US" sz="2400" b="1" dirty="0" smtClean="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令和４年２月</a:t>
            </a:r>
            <a:r>
              <a:rPr kumimoji="1" lang="en-US" altLang="ja-JP" sz="2200" dirty="0" smtClean="0">
                <a:solidFill>
                  <a:schemeClr val="tx1"/>
                </a:solidFill>
                <a:latin typeface="Meiryo UI" panose="020B0604030504040204" pitchFamily="50" charset="-128"/>
                <a:ea typeface="Meiryo UI" panose="020B0604030504040204" pitchFamily="50" charset="-128"/>
              </a:rPr>
              <a:t>19</a:t>
            </a:r>
            <a:r>
              <a:rPr kumimoji="1" lang="ja-JP" altLang="en-US" sz="2200" dirty="0" smtClean="0">
                <a:solidFill>
                  <a:schemeClr val="tx1"/>
                </a:solidFill>
                <a:latin typeface="Meiryo UI" panose="020B0604030504040204" pitchFamily="50" charset="-128"/>
                <a:ea typeface="Meiryo UI" panose="020B0604030504040204" pitchFamily="50" charset="-128"/>
              </a:rPr>
              <a:t>日（土）～　</a:t>
            </a:r>
            <a:r>
              <a:rPr kumimoji="1" lang="en-US" altLang="ja-JP" sz="2200" dirty="0" smtClean="0">
                <a:solidFill>
                  <a:schemeClr val="tx1"/>
                </a:solidFill>
                <a:latin typeface="Meiryo UI" panose="020B0604030504040204" pitchFamily="50" charset="-128"/>
                <a:ea typeface="Meiryo UI" panose="020B0604030504040204" pitchFamily="50" charset="-128"/>
              </a:rPr>
              <a:t>※2022</a:t>
            </a:r>
            <a:r>
              <a:rPr kumimoji="1" lang="ja-JP" altLang="en-US" sz="2200" dirty="0" smtClean="0">
                <a:solidFill>
                  <a:schemeClr val="tx1"/>
                </a:solidFill>
                <a:latin typeface="Meiryo UI" panose="020B0604030504040204" pitchFamily="50" charset="-128"/>
                <a:ea typeface="Meiryo UI" panose="020B0604030504040204" pitchFamily="50" charset="-128"/>
              </a:rPr>
              <a:t>　</a:t>
            </a:r>
            <a:r>
              <a:rPr kumimoji="1" lang="en-US" altLang="ja-JP" sz="2200" dirty="0" smtClean="0">
                <a:solidFill>
                  <a:schemeClr val="tx1"/>
                </a:solidFill>
                <a:latin typeface="Meiryo UI" panose="020B0604030504040204" pitchFamily="50" charset="-128"/>
                <a:ea typeface="Meiryo UI" panose="020B0604030504040204" pitchFamily="50" charset="-128"/>
              </a:rPr>
              <a:t>J</a:t>
            </a:r>
            <a:r>
              <a:rPr kumimoji="1" lang="ja-JP" altLang="en-US" sz="2200" dirty="0" smtClean="0">
                <a:solidFill>
                  <a:schemeClr val="tx1"/>
                </a:solidFill>
                <a:latin typeface="Meiryo UI" panose="020B0604030504040204" pitchFamily="50" charset="-128"/>
                <a:ea typeface="Meiryo UI" panose="020B0604030504040204" pitchFamily="50" charset="-128"/>
              </a:rPr>
              <a:t>リーグシーズン</a:t>
            </a: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○実証場所</a:t>
            </a:r>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ja-JP" altLang="en-US" sz="2400" b="1" dirty="0" smtClean="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パナソニックスタジアム吹田</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400" b="1" dirty="0">
                <a:solidFill>
                  <a:schemeClr val="tx1"/>
                </a:solidFill>
                <a:latin typeface="Meiryo UI" panose="020B0604030504040204" pitchFamily="50" charset="-128"/>
                <a:ea typeface="Meiryo UI" panose="020B0604030504040204" pitchFamily="50" charset="-128"/>
              </a:rPr>
              <a:t>○</a:t>
            </a:r>
            <a:r>
              <a:rPr kumimoji="1" lang="ja-JP" altLang="en-US" sz="2400" b="1" dirty="0" smtClean="0">
                <a:solidFill>
                  <a:schemeClr val="tx1"/>
                </a:solidFill>
                <a:latin typeface="Meiryo UI" panose="020B0604030504040204" pitchFamily="50" charset="-128"/>
                <a:ea typeface="Meiryo UI" panose="020B0604030504040204" pitchFamily="50" charset="-128"/>
              </a:rPr>
              <a:t>実証概要</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400" dirty="0" smtClean="0">
                <a:solidFill>
                  <a:schemeClr val="tx1"/>
                </a:solidFill>
                <a:latin typeface="Meiryo UI" panose="020B0604030504040204" pitchFamily="50" charset="-128"/>
                <a:ea typeface="Meiryo UI" panose="020B0604030504040204" pitchFamily="50" charset="-128"/>
              </a:rPr>
              <a:t>　</a:t>
            </a:r>
            <a:r>
              <a:rPr kumimoji="1"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スタジアム</a:t>
            </a:r>
            <a:r>
              <a:rPr lang="ja-JP" altLang="en-US" sz="2000" dirty="0">
                <a:solidFill>
                  <a:schemeClr val="tx1"/>
                </a:solidFill>
                <a:latin typeface="Meiryo UI" panose="020B0604030504040204" pitchFamily="50" charset="-128"/>
                <a:ea typeface="Meiryo UI" panose="020B0604030504040204" pitchFamily="50" charset="-128"/>
              </a:rPr>
              <a:t>のドリンク用コップを、生分解性樹脂「バイオ</a:t>
            </a:r>
            <a:r>
              <a:rPr lang="en-US" altLang="ja-JP" sz="2000" dirty="0">
                <a:solidFill>
                  <a:schemeClr val="tx1"/>
                </a:solidFill>
                <a:latin typeface="Meiryo UI" panose="020B0604030504040204" pitchFamily="50" charset="-128"/>
                <a:ea typeface="Meiryo UI" panose="020B0604030504040204" pitchFamily="50" charset="-128"/>
              </a:rPr>
              <a:t>PBS</a:t>
            </a:r>
            <a:r>
              <a:rPr lang="ja-JP" altLang="en-US" sz="2000" dirty="0">
                <a:solidFill>
                  <a:schemeClr val="tx1"/>
                </a:solidFill>
                <a:latin typeface="Meiryo UI" panose="020B0604030504040204" pitchFamily="50" charset="-128"/>
                <a:ea typeface="Meiryo UI" panose="020B0604030504040204" pitchFamily="50" charset="-128"/>
              </a:rPr>
              <a:t>」を用いた紙コップ</a:t>
            </a:r>
            <a:r>
              <a:rPr lang="ja-JP" altLang="en-US" sz="2000" dirty="0" smtClean="0">
                <a:solidFill>
                  <a:schemeClr val="tx1"/>
                </a:solidFill>
                <a:latin typeface="Meiryo UI" panose="020B0604030504040204" pitchFamily="50" charset="-128"/>
                <a:ea typeface="Meiryo UI" panose="020B0604030504040204" pitchFamily="50" charset="-128"/>
              </a:rPr>
              <a:t>に</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Bef>
                <a:spcPts val="300"/>
              </a:spcBef>
            </a:pPr>
            <a:r>
              <a:rPr lang="en-US" altLang="ja-JP" sz="2000" dirty="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変更し</a:t>
            </a:r>
            <a:r>
              <a:rPr lang="ja-JP" altLang="en-US" sz="2000" dirty="0">
                <a:solidFill>
                  <a:schemeClr val="tx1"/>
                </a:solidFill>
                <a:latin typeface="Meiryo UI" panose="020B0604030504040204" pitchFamily="50" charset="-128"/>
                <a:ea typeface="Meiryo UI" panose="020B0604030504040204" pitchFamily="50" charset="-128"/>
              </a:rPr>
              <a:t>、使用済みの紙コップを堆肥化する循環型システム実現に向けた実証実験</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プラスチックフリー事業スキーム</a:t>
            </a:r>
            <a:endParaRPr kumimoji="1" lang="ja-JP" altLang="en-US" sz="3200" b="1" dirty="0"/>
          </a:p>
        </p:txBody>
      </p:sp>
      <p:sp>
        <p:nvSpPr>
          <p:cNvPr id="9" name="正方形/長方形 8">
            <a:extLst>
              <a:ext uri="{FF2B5EF4-FFF2-40B4-BE49-F238E27FC236}">
                <a16:creationId xmlns:a16="http://schemas.microsoft.com/office/drawing/2014/main" id="{58154435-FB2D-4381-8F42-9773E0C71930}"/>
              </a:ext>
            </a:extLst>
          </p:cNvPr>
          <p:cNvSpPr/>
          <p:nvPr/>
        </p:nvSpPr>
        <p:spPr>
          <a:xfrm>
            <a:off x="4865457" y="6454946"/>
            <a:ext cx="3609714" cy="41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smtClean="0">
                <a:solidFill>
                  <a:schemeClr val="tx1"/>
                </a:solidFill>
                <a:latin typeface="Meiryo UI" panose="020B0604030504040204" pitchFamily="50" charset="-128"/>
                <a:ea typeface="Meiryo UI" panose="020B0604030504040204" pitchFamily="50" charset="-128"/>
              </a:rPr>
              <a:t>スタジアムで使用される「</a:t>
            </a:r>
            <a:r>
              <a:rPr kumimoji="1" lang="en-US" altLang="ja-JP" sz="1600" spc="-100" dirty="0" smtClean="0">
                <a:solidFill>
                  <a:schemeClr val="tx1"/>
                </a:solidFill>
                <a:latin typeface="Meiryo UI" panose="020B0604030504040204" pitchFamily="50" charset="-128"/>
                <a:ea typeface="Meiryo UI" panose="020B0604030504040204" pitchFamily="50" charset="-128"/>
              </a:rPr>
              <a:t>G</a:t>
            </a:r>
            <a:r>
              <a:rPr kumimoji="1" lang="ja-JP" altLang="en-US" sz="1600" spc="-100" dirty="0" smtClean="0">
                <a:solidFill>
                  <a:schemeClr val="tx1"/>
                </a:solidFill>
                <a:latin typeface="Meiryo UI" panose="020B0604030504040204" pitchFamily="50" charset="-128"/>
                <a:ea typeface="Meiryo UI" panose="020B0604030504040204" pitchFamily="50" charset="-128"/>
              </a:rPr>
              <a:t>スマイルカップ」</a:t>
            </a:r>
            <a:endParaRPr kumimoji="1" lang="en-US" altLang="ja-JP" sz="1600" spc="-1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8781143" y="6519446"/>
            <a:ext cx="359130" cy="338554"/>
          </a:xfrm>
          <a:prstGeom prst="rect">
            <a:avLst/>
          </a:prstGeom>
          <a:noFill/>
        </p:spPr>
        <p:txBody>
          <a:bodyPr wrap="square" rtlCol="0">
            <a:spAutoFit/>
          </a:bodyPr>
          <a:lstStyle/>
          <a:p>
            <a:r>
              <a:rPr kumimoji="1" lang="ja-JP" altLang="en-US" sz="1600" dirty="0"/>
              <a:t>７</a:t>
            </a:r>
          </a:p>
        </p:txBody>
      </p:sp>
      <p:pic>
        <p:nvPicPr>
          <p:cNvPr id="33" name="図 32">
            <a:extLst>
              <a:ext uri="{FF2B5EF4-FFF2-40B4-BE49-F238E27FC236}">
                <a16:creationId xmlns:a16="http://schemas.microsoft.com/office/drawing/2014/main" id="{2CFCE80B-3ABC-4EFF-82B5-744A4D427C81}"/>
              </a:ext>
            </a:extLst>
          </p:cNvPr>
          <p:cNvPicPr>
            <a:picLocks noChangeAspect="1"/>
          </p:cNvPicPr>
          <p:nvPr/>
        </p:nvPicPr>
        <p:blipFill>
          <a:blip r:embed="rId2"/>
          <a:stretch>
            <a:fillRect/>
          </a:stretch>
        </p:blipFill>
        <p:spPr>
          <a:xfrm>
            <a:off x="708305" y="3419794"/>
            <a:ext cx="3943084" cy="3214879"/>
          </a:xfrm>
          <a:prstGeom prst="rect">
            <a:avLst/>
          </a:prstGeom>
        </p:spPr>
      </p:pic>
      <p:pic>
        <p:nvPicPr>
          <p:cNvPr id="34" name="図 33">
            <a:extLst>
              <a:ext uri="{FF2B5EF4-FFF2-40B4-BE49-F238E27FC236}">
                <a16:creationId xmlns:a16="http://schemas.microsoft.com/office/drawing/2014/main" id="{B6C7591C-EAF6-46DD-B48C-8EC694BB831C}"/>
              </a:ext>
            </a:extLst>
          </p:cNvPr>
          <p:cNvPicPr>
            <a:picLocks noChangeAspect="1"/>
          </p:cNvPicPr>
          <p:nvPr/>
        </p:nvPicPr>
        <p:blipFill>
          <a:blip r:embed="rId3"/>
          <a:stretch>
            <a:fillRect/>
          </a:stretch>
        </p:blipFill>
        <p:spPr>
          <a:xfrm>
            <a:off x="5162744" y="3448823"/>
            <a:ext cx="2678688" cy="3041596"/>
          </a:xfrm>
          <a:prstGeom prst="rect">
            <a:avLst/>
          </a:prstGeom>
        </p:spPr>
      </p:pic>
      <p:sp>
        <p:nvSpPr>
          <p:cNvPr id="8" name="正方形/長方形 7">
            <a:extLst>
              <a:ext uri="{FF2B5EF4-FFF2-40B4-BE49-F238E27FC236}">
                <a16:creationId xmlns:a16="http://schemas.microsoft.com/office/drawing/2014/main" id="{58154435-FB2D-4381-8F42-9773E0C71930}"/>
              </a:ext>
            </a:extLst>
          </p:cNvPr>
          <p:cNvSpPr/>
          <p:nvPr/>
        </p:nvSpPr>
        <p:spPr>
          <a:xfrm>
            <a:off x="982024" y="6454946"/>
            <a:ext cx="3609714" cy="41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Meiryo UI" panose="020B0604030504040204" pitchFamily="50" charset="-128"/>
                <a:ea typeface="Meiryo UI" panose="020B0604030504040204" pitchFamily="50" charset="-128"/>
              </a:rPr>
              <a:t>生</a:t>
            </a:r>
            <a:r>
              <a:rPr kumimoji="1" lang="ja-JP" altLang="en-US" sz="1600" spc="-100" dirty="0" smtClean="0">
                <a:solidFill>
                  <a:schemeClr val="tx1"/>
                </a:solidFill>
                <a:latin typeface="Meiryo UI" panose="020B0604030504040204" pitchFamily="50" charset="-128"/>
                <a:ea typeface="Meiryo UI" panose="020B0604030504040204" pitchFamily="50" charset="-128"/>
              </a:rPr>
              <a:t>分解性紙コップを起点とする循環システム</a:t>
            </a:r>
            <a:endParaRPr kumimoji="1" lang="en-US" altLang="ja-JP" sz="1600" spc="-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812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プラスチックフリー事業スキーム</a:t>
            </a:r>
          </a:p>
        </p:txBody>
      </p:sp>
      <p:sp>
        <p:nvSpPr>
          <p:cNvPr id="15" name="テキスト ボックス 14"/>
          <p:cNvSpPr txBox="1"/>
          <p:nvPr/>
        </p:nvSpPr>
        <p:spPr>
          <a:xfrm>
            <a:off x="8781143" y="6519446"/>
            <a:ext cx="359130" cy="338554"/>
          </a:xfrm>
          <a:prstGeom prst="rect">
            <a:avLst/>
          </a:prstGeom>
          <a:noFill/>
        </p:spPr>
        <p:txBody>
          <a:bodyPr wrap="square" rtlCol="0">
            <a:spAutoFit/>
          </a:bodyPr>
          <a:lstStyle/>
          <a:p>
            <a:r>
              <a:rPr kumimoji="1" lang="ja-JP" altLang="en-US" sz="1600" dirty="0" smtClean="0"/>
              <a:t>８</a:t>
            </a:r>
            <a:endParaRPr kumimoji="1" lang="ja-JP" altLang="en-US" sz="1600" dirty="0"/>
          </a:p>
        </p:txBody>
      </p:sp>
      <p:grpSp>
        <p:nvGrpSpPr>
          <p:cNvPr id="69" name="グループ化 68">
            <a:extLst>
              <a:ext uri="{FF2B5EF4-FFF2-40B4-BE49-F238E27FC236}">
                <a16:creationId xmlns:a16="http://schemas.microsoft.com/office/drawing/2014/main" id="{F315E3F8-781B-481B-9113-B145DEBC4923}"/>
              </a:ext>
            </a:extLst>
          </p:cNvPr>
          <p:cNvGrpSpPr/>
          <p:nvPr/>
        </p:nvGrpSpPr>
        <p:grpSpPr>
          <a:xfrm>
            <a:off x="3685671" y="1787850"/>
            <a:ext cx="1528003" cy="2160000"/>
            <a:chOff x="4376870" y="1600797"/>
            <a:chExt cx="1528003" cy="2160000"/>
          </a:xfrm>
        </p:grpSpPr>
        <p:pic>
          <p:nvPicPr>
            <p:cNvPr id="70" name="Picture 2" descr="ソース画像を表示">
              <a:extLst>
                <a:ext uri="{FF2B5EF4-FFF2-40B4-BE49-F238E27FC236}">
                  <a16:creationId xmlns:a16="http://schemas.microsoft.com/office/drawing/2014/main" id="{511B6703-9371-49C9-A2D7-787454F695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870" y="1600797"/>
              <a:ext cx="1528003" cy="2160000"/>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a:extLst>
                <a:ext uri="{FF2B5EF4-FFF2-40B4-BE49-F238E27FC236}">
                  <a16:creationId xmlns:a16="http://schemas.microsoft.com/office/drawing/2014/main" id="{12775057-B28F-4EDF-9195-8DB694DA39E7}"/>
                </a:ext>
              </a:extLst>
            </p:cNvPr>
            <p:cNvSpPr txBox="1"/>
            <p:nvPr/>
          </p:nvSpPr>
          <p:spPr>
            <a:xfrm>
              <a:off x="4637355" y="2740473"/>
              <a:ext cx="1024043" cy="576293"/>
            </a:xfrm>
            <a:prstGeom prst="rect">
              <a:avLst/>
            </a:prstGeom>
          </p:spPr>
          <p:style>
            <a:lnRef idx="1">
              <a:schemeClr val="accent3"/>
            </a:lnRef>
            <a:fillRef idx="3">
              <a:schemeClr val="accent3"/>
            </a:fillRef>
            <a:effectRef idx="2">
              <a:schemeClr val="accent3"/>
            </a:effectRef>
            <a:fontRef idx="minor">
              <a:schemeClr val="lt1"/>
            </a:fontRef>
          </p:style>
          <p:txBody>
            <a:bodyPr wrap="square" lIns="36000" tIns="72000" rIns="36000" bIns="72000" rtlCol="0" anchor="ctr" anchorCtr="1">
              <a:spAutoFit/>
            </a:bodyPr>
            <a:lstStyle/>
            <a:p>
              <a:pPr algn="ctr"/>
              <a:r>
                <a:rPr kumimoji="1" lang="ja-JP" altLang="en-US" sz="1400">
                  <a:latin typeface="HGS創英角ｺﾞｼｯｸUB" panose="020B0900000000000000" pitchFamily="50" charset="-128"/>
                  <a:ea typeface="HGS創英角ｺﾞｼｯｸUB" panose="020B0900000000000000" pitchFamily="50" charset="-128"/>
                </a:rPr>
                <a:t>詰替え容器設置場所</a:t>
              </a:r>
            </a:p>
          </p:txBody>
        </p:sp>
      </p:grpSp>
      <p:sp>
        <p:nvSpPr>
          <p:cNvPr id="72" name="正方形/長方形 71">
            <a:extLst>
              <a:ext uri="{FF2B5EF4-FFF2-40B4-BE49-F238E27FC236}">
                <a16:creationId xmlns:a16="http://schemas.microsoft.com/office/drawing/2014/main" id="{793D46F9-80D6-4989-8B87-28FB10E7C9C8}"/>
              </a:ext>
            </a:extLst>
          </p:cNvPr>
          <p:cNvSpPr/>
          <p:nvPr/>
        </p:nvSpPr>
        <p:spPr>
          <a:xfrm>
            <a:off x="6107638" y="1059544"/>
            <a:ext cx="2772000" cy="38880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B4871F51-3C54-497F-BC9A-5094F392E9D8}"/>
              </a:ext>
            </a:extLst>
          </p:cNvPr>
          <p:cNvGrpSpPr/>
          <p:nvPr/>
        </p:nvGrpSpPr>
        <p:grpSpPr>
          <a:xfrm>
            <a:off x="6265010" y="1273221"/>
            <a:ext cx="2457257" cy="3460646"/>
            <a:chOff x="2643874" y="1321600"/>
            <a:chExt cx="2457257" cy="3460646"/>
          </a:xfrm>
        </p:grpSpPr>
        <p:grpSp>
          <p:nvGrpSpPr>
            <p:cNvPr id="74" name="グループ化 73">
              <a:extLst>
                <a:ext uri="{FF2B5EF4-FFF2-40B4-BE49-F238E27FC236}">
                  <a16:creationId xmlns:a16="http://schemas.microsoft.com/office/drawing/2014/main" id="{9E519D4B-3626-44CA-B5DF-B1365EF8BA0B}"/>
                </a:ext>
              </a:extLst>
            </p:cNvPr>
            <p:cNvGrpSpPr/>
            <p:nvPr/>
          </p:nvGrpSpPr>
          <p:grpSpPr>
            <a:xfrm>
              <a:off x="2643874" y="1321600"/>
              <a:ext cx="2457257" cy="691659"/>
              <a:chOff x="2644585" y="1321600"/>
              <a:chExt cx="2457257" cy="691659"/>
            </a:xfrm>
          </p:grpSpPr>
          <p:sp>
            <p:nvSpPr>
              <p:cNvPr id="99" name="テキスト ボックス 98">
                <a:extLst>
                  <a:ext uri="{FF2B5EF4-FFF2-40B4-BE49-F238E27FC236}">
                    <a16:creationId xmlns:a16="http://schemas.microsoft.com/office/drawing/2014/main" id="{9AD8582B-8AD9-4726-BDE7-B2B79EFDB32C}"/>
                  </a:ext>
                </a:extLst>
              </p:cNvPr>
              <p:cNvSpPr txBox="1"/>
              <p:nvPr/>
            </p:nvSpPr>
            <p:spPr>
              <a:xfrm>
                <a:off x="3321652" y="1321600"/>
                <a:ext cx="1082348"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kumimoji="1" lang="ja-JP" altLang="en-US" sz="1400"/>
                  <a:t>洗濯用洗剤</a:t>
                </a:r>
              </a:p>
            </p:txBody>
          </p:sp>
          <p:grpSp>
            <p:nvGrpSpPr>
              <p:cNvPr id="100" name="グループ化 99">
                <a:extLst>
                  <a:ext uri="{FF2B5EF4-FFF2-40B4-BE49-F238E27FC236}">
                    <a16:creationId xmlns:a16="http://schemas.microsoft.com/office/drawing/2014/main" id="{B741BDE4-D1AE-425B-A83D-88F1EE4C8A3D}"/>
                  </a:ext>
                </a:extLst>
              </p:cNvPr>
              <p:cNvGrpSpPr/>
              <p:nvPr/>
            </p:nvGrpSpPr>
            <p:grpSpPr>
              <a:xfrm>
                <a:off x="2644585" y="1736260"/>
                <a:ext cx="2457257" cy="276999"/>
                <a:chOff x="6364941" y="1792941"/>
                <a:chExt cx="2457257" cy="276999"/>
              </a:xfrm>
            </p:grpSpPr>
            <p:sp>
              <p:nvSpPr>
                <p:cNvPr id="101" name="テキスト ボックス 100">
                  <a:extLst>
                    <a:ext uri="{FF2B5EF4-FFF2-40B4-BE49-F238E27FC236}">
                      <a16:creationId xmlns:a16="http://schemas.microsoft.com/office/drawing/2014/main" id="{95E46A00-461E-4FE5-9F4C-2EEBDC8369B2}"/>
                    </a:ext>
                  </a:extLst>
                </p:cNvPr>
                <p:cNvSpPr txBox="1"/>
                <p:nvPr/>
              </p:nvSpPr>
              <p:spPr>
                <a:xfrm>
                  <a:off x="6364941" y="1792941"/>
                  <a:ext cx="45878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A</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102" name="テキスト ボックス 101">
                  <a:extLst>
                    <a:ext uri="{FF2B5EF4-FFF2-40B4-BE49-F238E27FC236}">
                      <a16:creationId xmlns:a16="http://schemas.microsoft.com/office/drawing/2014/main" id="{97D03D8C-06AD-478F-88EF-C7952E5EB4D1}"/>
                    </a:ext>
                  </a:extLst>
                </p:cNvPr>
                <p:cNvSpPr txBox="1"/>
                <p:nvPr/>
              </p:nvSpPr>
              <p:spPr>
                <a:xfrm>
                  <a:off x="6866965" y="1792941"/>
                  <a:ext cx="458780" cy="27699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B</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103" name="テキスト ボックス 102">
                  <a:extLst>
                    <a:ext uri="{FF2B5EF4-FFF2-40B4-BE49-F238E27FC236}">
                      <a16:creationId xmlns:a16="http://schemas.microsoft.com/office/drawing/2014/main" id="{504BD637-E31E-4023-B2B0-25129BC871B6}"/>
                    </a:ext>
                  </a:extLst>
                </p:cNvPr>
                <p:cNvSpPr txBox="1"/>
                <p:nvPr/>
              </p:nvSpPr>
              <p:spPr>
                <a:xfrm>
                  <a:off x="7368989" y="1792941"/>
                  <a:ext cx="458780" cy="27699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C</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104" name="テキスト ボックス 103">
                  <a:extLst>
                    <a:ext uri="{FF2B5EF4-FFF2-40B4-BE49-F238E27FC236}">
                      <a16:creationId xmlns:a16="http://schemas.microsoft.com/office/drawing/2014/main" id="{613B5906-4905-474A-95B0-A01F184824E0}"/>
                    </a:ext>
                  </a:extLst>
                </p:cNvPr>
                <p:cNvSpPr txBox="1"/>
                <p:nvPr/>
              </p:nvSpPr>
              <p:spPr>
                <a:xfrm>
                  <a:off x="7871013" y="1792941"/>
                  <a:ext cx="458780"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D</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105" name="テキスト ボックス 104">
                  <a:extLst>
                    <a:ext uri="{FF2B5EF4-FFF2-40B4-BE49-F238E27FC236}">
                      <a16:creationId xmlns:a16="http://schemas.microsoft.com/office/drawing/2014/main" id="{F75FC2DC-236F-4B82-BCC2-18A015E30F23}"/>
                    </a:ext>
                  </a:extLst>
                </p:cNvPr>
                <p:cNvSpPr txBox="1"/>
                <p:nvPr/>
              </p:nvSpPr>
              <p:spPr>
                <a:xfrm>
                  <a:off x="8373036" y="1792941"/>
                  <a:ext cx="449162"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E</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grpSp>
        </p:grpSp>
        <p:grpSp>
          <p:nvGrpSpPr>
            <p:cNvPr id="75" name="グループ化 74">
              <a:extLst>
                <a:ext uri="{FF2B5EF4-FFF2-40B4-BE49-F238E27FC236}">
                  <a16:creationId xmlns:a16="http://schemas.microsoft.com/office/drawing/2014/main" id="{C0B2EBA3-EE82-4F88-80DD-C35947087FD5}"/>
                </a:ext>
              </a:extLst>
            </p:cNvPr>
            <p:cNvGrpSpPr/>
            <p:nvPr/>
          </p:nvGrpSpPr>
          <p:grpSpPr>
            <a:xfrm>
              <a:off x="2643874" y="2244596"/>
              <a:ext cx="2457257" cy="691659"/>
              <a:chOff x="2644585" y="1321600"/>
              <a:chExt cx="2457257" cy="691659"/>
            </a:xfrm>
          </p:grpSpPr>
          <p:sp>
            <p:nvSpPr>
              <p:cNvPr id="92" name="テキスト ボックス 91">
                <a:extLst>
                  <a:ext uri="{FF2B5EF4-FFF2-40B4-BE49-F238E27FC236}">
                    <a16:creationId xmlns:a16="http://schemas.microsoft.com/office/drawing/2014/main" id="{3AE32C7A-00C9-4A98-8295-6CF940F0A02C}"/>
                  </a:ext>
                </a:extLst>
              </p:cNvPr>
              <p:cNvSpPr txBox="1"/>
              <p:nvPr/>
            </p:nvSpPr>
            <p:spPr>
              <a:xfrm>
                <a:off x="3362529" y="1321600"/>
                <a:ext cx="1000595"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kumimoji="1" lang="ja-JP" altLang="en-US" sz="1400"/>
                  <a:t>シャンプー</a:t>
                </a:r>
              </a:p>
            </p:txBody>
          </p:sp>
          <p:grpSp>
            <p:nvGrpSpPr>
              <p:cNvPr id="93" name="グループ化 92">
                <a:extLst>
                  <a:ext uri="{FF2B5EF4-FFF2-40B4-BE49-F238E27FC236}">
                    <a16:creationId xmlns:a16="http://schemas.microsoft.com/office/drawing/2014/main" id="{2067667A-0820-4930-8D1E-8FCF79C2EEAE}"/>
                  </a:ext>
                </a:extLst>
              </p:cNvPr>
              <p:cNvGrpSpPr/>
              <p:nvPr/>
            </p:nvGrpSpPr>
            <p:grpSpPr>
              <a:xfrm>
                <a:off x="2644585" y="1736260"/>
                <a:ext cx="2457257" cy="276999"/>
                <a:chOff x="6364941" y="1792941"/>
                <a:chExt cx="2457257" cy="276999"/>
              </a:xfrm>
            </p:grpSpPr>
            <p:sp>
              <p:nvSpPr>
                <p:cNvPr id="94" name="テキスト ボックス 93">
                  <a:extLst>
                    <a:ext uri="{FF2B5EF4-FFF2-40B4-BE49-F238E27FC236}">
                      <a16:creationId xmlns:a16="http://schemas.microsoft.com/office/drawing/2014/main" id="{3DBA5DC9-E7BE-4B1D-AD49-B11AF3FEFCDB}"/>
                    </a:ext>
                  </a:extLst>
                </p:cNvPr>
                <p:cNvSpPr txBox="1"/>
                <p:nvPr/>
              </p:nvSpPr>
              <p:spPr>
                <a:xfrm>
                  <a:off x="6364941" y="1792941"/>
                  <a:ext cx="45878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A</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95" name="テキスト ボックス 94">
                  <a:extLst>
                    <a:ext uri="{FF2B5EF4-FFF2-40B4-BE49-F238E27FC236}">
                      <a16:creationId xmlns:a16="http://schemas.microsoft.com/office/drawing/2014/main" id="{35BA22CF-839D-44DF-8DA0-34101571C5B1}"/>
                    </a:ext>
                  </a:extLst>
                </p:cNvPr>
                <p:cNvSpPr txBox="1"/>
                <p:nvPr/>
              </p:nvSpPr>
              <p:spPr>
                <a:xfrm>
                  <a:off x="6866965" y="1792941"/>
                  <a:ext cx="458780" cy="27699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B</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96" name="テキスト ボックス 95">
                  <a:extLst>
                    <a:ext uri="{FF2B5EF4-FFF2-40B4-BE49-F238E27FC236}">
                      <a16:creationId xmlns:a16="http://schemas.microsoft.com/office/drawing/2014/main" id="{6E45C0B3-0839-4982-BE8A-152D131282A4}"/>
                    </a:ext>
                  </a:extLst>
                </p:cNvPr>
                <p:cNvSpPr txBox="1"/>
                <p:nvPr/>
              </p:nvSpPr>
              <p:spPr>
                <a:xfrm>
                  <a:off x="7368989" y="1792941"/>
                  <a:ext cx="458780" cy="27699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C</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97" name="テキスト ボックス 96">
                  <a:extLst>
                    <a:ext uri="{FF2B5EF4-FFF2-40B4-BE49-F238E27FC236}">
                      <a16:creationId xmlns:a16="http://schemas.microsoft.com/office/drawing/2014/main" id="{0ED0E1A5-8707-4C2E-923C-AF0B8C1E274D}"/>
                    </a:ext>
                  </a:extLst>
                </p:cNvPr>
                <p:cNvSpPr txBox="1"/>
                <p:nvPr/>
              </p:nvSpPr>
              <p:spPr>
                <a:xfrm>
                  <a:off x="7871013" y="1792941"/>
                  <a:ext cx="458780"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D</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98" name="テキスト ボックス 97">
                  <a:extLst>
                    <a:ext uri="{FF2B5EF4-FFF2-40B4-BE49-F238E27FC236}">
                      <a16:creationId xmlns:a16="http://schemas.microsoft.com/office/drawing/2014/main" id="{39AC896A-7EDE-40EF-8990-CF684B41B853}"/>
                    </a:ext>
                  </a:extLst>
                </p:cNvPr>
                <p:cNvSpPr txBox="1"/>
                <p:nvPr/>
              </p:nvSpPr>
              <p:spPr>
                <a:xfrm>
                  <a:off x="8373036" y="1792941"/>
                  <a:ext cx="449162"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E</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grpSp>
        </p:grpSp>
        <p:grpSp>
          <p:nvGrpSpPr>
            <p:cNvPr id="76" name="グループ化 75">
              <a:extLst>
                <a:ext uri="{FF2B5EF4-FFF2-40B4-BE49-F238E27FC236}">
                  <a16:creationId xmlns:a16="http://schemas.microsoft.com/office/drawing/2014/main" id="{105AB374-F6B5-4222-AE10-05F72ACDB297}"/>
                </a:ext>
              </a:extLst>
            </p:cNvPr>
            <p:cNvGrpSpPr/>
            <p:nvPr/>
          </p:nvGrpSpPr>
          <p:grpSpPr>
            <a:xfrm>
              <a:off x="2643874" y="3167592"/>
              <a:ext cx="2457257" cy="691659"/>
              <a:chOff x="2644585" y="1321600"/>
              <a:chExt cx="2457257" cy="691659"/>
            </a:xfrm>
          </p:grpSpPr>
          <p:sp>
            <p:nvSpPr>
              <p:cNvPr id="85" name="テキスト ボックス 84">
                <a:extLst>
                  <a:ext uri="{FF2B5EF4-FFF2-40B4-BE49-F238E27FC236}">
                    <a16:creationId xmlns:a16="http://schemas.microsoft.com/office/drawing/2014/main" id="{63279274-EC43-409E-9EFD-B991BEFEFE04}"/>
                  </a:ext>
                </a:extLst>
              </p:cNvPr>
              <p:cNvSpPr txBox="1"/>
              <p:nvPr/>
            </p:nvSpPr>
            <p:spPr>
              <a:xfrm>
                <a:off x="3544470" y="1321600"/>
                <a:ext cx="636713"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ja-JP" altLang="en-US" sz="1400"/>
                  <a:t>リンス</a:t>
                </a:r>
              </a:p>
            </p:txBody>
          </p:sp>
          <p:grpSp>
            <p:nvGrpSpPr>
              <p:cNvPr id="86" name="グループ化 85">
                <a:extLst>
                  <a:ext uri="{FF2B5EF4-FFF2-40B4-BE49-F238E27FC236}">
                    <a16:creationId xmlns:a16="http://schemas.microsoft.com/office/drawing/2014/main" id="{56E1F56F-E35D-4B92-A99E-9837FCB65BC2}"/>
                  </a:ext>
                </a:extLst>
              </p:cNvPr>
              <p:cNvGrpSpPr/>
              <p:nvPr/>
            </p:nvGrpSpPr>
            <p:grpSpPr>
              <a:xfrm>
                <a:off x="2644585" y="1736260"/>
                <a:ext cx="2457257" cy="276999"/>
                <a:chOff x="6364941" y="1792941"/>
                <a:chExt cx="2457257" cy="276999"/>
              </a:xfrm>
            </p:grpSpPr>
            <p:sp>
              <p:nvSpPr>
                <p:cNvPr id="87" name="テキスト ボックス 86">
                  <a:extLst>
                    <a:ext uri="{FF2B5EF4-FFF2-40B4-BE49-F238E27FC236}">
                      <a16:creationId xmlns:a16="http://schemas.microsoft.com/office/drawing/2014/main" id="{C0863B7D-0AA3-429F-867D-488FD6BE095C}"/>
                    </a:ext>
                  </a:extLst>
                </p:cNvPr>
                <p:cNvSpPr txBox="1"/>
                <p:nvPr/>
              </p:nvSpPr>
              <p:spPr>
                <a:xfrm>
                  <a:off x="6364941" y="1792941"/>
                  <a:ext cx="45878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A</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88" name="テキスト ボックス 87">
                  <a:extLst>
                    <a:ext uri="{FF2B5EF4-FFF2-40B4-BE49-F238E27FC236}">
                      <a16:creationId xmlns:a16="http://schemas.microsoft.com/office/drawing/2014/main" id="{494958BD-92D7-49A8-87A6-3ADA51710633}"/>
                    </a:ext>
                  </a:extLst>
                </p:cNvPr>
                <p:cNvSpPr txBox="1"/>
                <p:nvPr/>
              </p:nvSpPr>
              <p:spPr>
                <a:xfrm>
                  <a:off x="6866965" y="1792941"/>
                  <a:ext cx="458780" cy="27699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B</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89" name="テキスト ボックス 88">
                  <a:extLst>
                    <a:ext uri="{FF2B5EF4-FFF2-40B4-BE49-F238E27FC236}">
                      <a16:creationId xmlns:a16="http://schemas.microsoft.com/office/drawing/2014/main" id="{809F0042-342B-4F7E-8CB7-F0B0CEE09B90}"/>
                    </a:ext>
                  </a:extLst>
                </p:cNvPr>
                <p:cNvSpPr txBox="1"/>
                <p:nvPr/>
              </p:nvSpPr>
              <p:spPr>
                <a:xfrm>
                  <a:off x="7368989" y="1792941"/>
                  <a:ext cx="458780" cy="27699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C</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90" name="テキスト ボックス 89">
                  <a:extLst>
                    <a:ext uri="{FF2B5EF4-FFF2-40B4-BE49-F238E27FC236}">
                      <a16:creationId xmlns:a16="http://schemas.microsoft.com/office/drawing/2014/main" id="{CE8C33A1-184D-4B19-AC90-9A3DE5AFC0E6}"/>
                    </a:ext>
                  </a:extLst>
                </p:cNvPr>
                <p:cNvSpPr txBox="1"/>
                <p:nvPr/>
              </p:nvSpPr>
              <p:spPr>
                <a:xfrm>
                  <a:off x="7871013" y="1792941"/>
                  <a:ext cx="458780"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D</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91" name="テキスト ボックス 90">
                  <a:extLst>
                    <a:ext uri="{FF2B5EF4-FFF2-40B4-BE49-F238E27FC236}">
                      <a16:creationId xmlns:a16="http://schemas.microsoft.com/office/drawing/2014/main" id="{D0967633-5DA0-4F9F-B680-3CDA13621009}"/>
                    </a:ext>
                  </a:extLst>
                </p:cNvPr>
                <p:cNvSpPr txBox="1"/>
                <p:nvPr/>
              </p:nvSpPr>
              <p:spPr>
                <a:xfrm>
                  <a:off x="8373036" y="1792941"/>
                  <a:ext cx="449162"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E</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grpSp>
        </p:grpSp>
        <p:grpSp>
          <p:nvGrpSpPr>
            <p:cNvPr id="77" name="グループ化 76">
              <a:extLst>
                <a:ext uri="{FF2B5EF4-FFF2-40B4-BE49-F238E27FC236}">
                  <a16:creationId xmlns:a16="http://schemas.microsoft.com/office/drawing/2014/main" id="{62F3D575-CFA9-480F-B7F1-B12F39BE4D9B}"/>
                </a:ext>
              </a:extLst>
            </p:cNvPr>
            <p:cNvGrpSpPr/>
            <p:nvPr/>
          </p:nvGrpSpPr>
          <p:grpSpPr>
            <a:xfrm>
              <a:off x="2643874" y="4090587"/>
              <a:ext cx="2457257" cy="691659"/>
              <a:chOff x="2644585" y="1321600"/>
              <a:chExt cx="2457257" cy="691659"/>
            </a:xfrm>
          </p:grpSpPr>
          <p:sp>
            <p:nvSpPr>
              <p:cNvPr id="78" name="テキスト ボックス 77">
                <a:extLst>
                  <a:ext uri="{FF2B5EF4-FFF2-40B4-BE49-F238E27FC236}">
                    <a16:creationId xmlns:a16="http://schemas.microsoft.com/office/drawing/2014/main" id="{4F0397A7-0CF9-4AAE-B6EC-D72417A2CF2D}"/>
                  </a:ext>
                </a:extLst>
              </p:cNvPr>
              <p:cNvSpPr txBox="1"/>
              <p:nvPr/>
            </p:nvSpPr>
            <p:spPr>
              <a:xfrm>
                <a:off x="3321656" y="1321600"/>
                <a:ext cx="1082348"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kumimoji="1" lang="ja-JP" altLang="en-US" sz="1400"/>
                  <a:t>食器用洗剤</a:t>
                </a:r>
              </a:p>
            </p:txBody>
          </p:sp>
          <p:grpSp>
            <p:nvGrpSpPr>
              <p:cNvPr id="79" name="グループ化 78">
                <a:extLst>
                  <a:ext uri="{FF2B5EF4-FFF2-40B4-BE49-F238E27FC236}">
                    <a16:creationId xmlns:a16="http://schemas.microsoft.com/office/drawing/2014/main" id="{31421DED-C32B-47B8-8032-1239B06D4AA8}"/>
                  </a:ext>
                </a:extLst>
              </p:cNvPr>
              <p:cNvGrpSpPr/>
              <p:nvPr/>
            </p:nvGrpSpPr>
            <p:grpSpPr>
              <a:xfrm>
                <a:off x="2644585" y="1736260"/>
                <a:ext cx="2457257" cy="276999"/>
                <a:chOff x="6364941" y="1792941"/>
                <a:chExt cx="2457257" cy="276999"/>
              </a:xfrm>
            </p:grpSpPr>
            <p:sp>
              <p:nvSpPr>
                <p:cNvPr id="80" name="テキスト ボックス 79">
                  <a:extLst>
                    <a:ext uri="{FF2B5EF4-FFF2-40B4-BE49-F238E27FC236}">
                      <a16:creationId xmlns:a16="http://schemas.microsoft.com/office/drawing/2014/main" id="{B32A0575-9929-41CB-BFF6-E71DFEB42921}"/>
                    </a:ext>
                  </a:extLst>
                </p:cNvPr>
                <p:cNvSpPr txBox="1"/>
                <p:nvPr/>
              </p:nvSpPr>
              <p:spPr>
                <a:xfrm>
                  <a:off x="6364941" y="1792941"/>
                  <a:ext cx="45878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A</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81" name="テキスト ボックス 80">
                  <a:extLst>
                    <a:ext uri="{FF2B5EF4-FFF2-40B4-BE49-F238E27FC236}">
                      <a16:creationId xmlns:a16="http://schemas.microsoft.com/office/drawing/2014/main" id="{E5392C98-8D42-4049-A942-AC0AF87D1856}"/>
                    </a:ext>
                  </a:extLst>
                </p:cNvPr>
                <p:cNvSpPr txBox="1"/>
                <p:nvPr/>
              </p:nvSpPr>
              <p:spPr>
                <a:xfrm>
                  <a:off x="6866965" y="1792941"/>
                  <a:ext cx="458780" cy="27699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B</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82" name="テキスト ボックス 81">
                  <a:extLst>
                    <a:ext uri="{FF2B5EF4-FFF2-40B4-BE49-F238E27FC236}">
                      <a16:creationId xmlns:a16="http://schemas.microsoft.com/office/drawing/2014/main" id="{C8B5F884-39B9-4185-BFF9-A431C76047A1}"/>
                    </a:ext>
                  </a:extLst>
                </p:cNvPr>
                <p:cNvSpPr txBox="1"/>
                <p:nvPr/>
              </p:nvSpPr>
              <p:spPr>
                <a:xfrm>
                  <a:off x="7368989" y="1792941"/>
                  <a:ext cx="458780" cy="27699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C</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83" name="テキスト ボックス 82">
                  <a:extLst>
                    <a:ext uri="{FF2B5EF4-FFF2-40B4-BE49-F238E27FC236}">
                      <a16:creationId xmlns:a16="http://schemas.microsoft.com/office/drawing/2014/main" id="{0E51FD80-C717-4F56-92A6-979FD59DD3C5}"/>
                    </a:ext>
                  </a:extLst>
                </p:cNvPr>
                <p:cNvSpPr txBox="1"/>
                <p:nvPr/>
              </p:nvSpPr>
              <p:spPr>
                <a:xfrm>
                  <a:off x="7871013" y="1792941"/>
                  <a:ext cx="458780"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D</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sp>
              <p:nvSpPr>
                <p:cNvPr id="84" name="テキスト ボックス 83">
                  <a:extLst>
                    <a:ext uri="{FF2B5EF4-FFF2-40B4-BE49-F238E27FC236}">
                      <a16:creationId xmlns:a16="http://schemas.microsoft.com/office/drawing/2014/main" id="{C7126A59-0725-47A8-93CC-DDF6D99E8280}"/>
                    </a:ext>
                  </a:extLst>
                </p:cNvPr>
                <p:cNvSpPr txBox="1"/>
                <p:nvPr/>
              </p:nvSpPr>
              <p:spPr>
                <a:xfrm>
                  <a:off x="8373036" y="1792941"/>
                  <a:ext cx="449162" cy="27699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kumimoji="1" lang="en-US" altLang="ja-JP" sz="1200">
                      <a:latin typeface="Arial Black" panose="020B0A04020102020204" pitchFamily="34" charset="0"/>
                      <a:ea typeface="HGS創英角ｺﾞｼｯｸUB" panose="020B0900000000000000" pitchFamily="50" charset="-128"/>
                      <a:cs typeface="Arial" panose="020B0604020202020204" pitchFamily="34" charset="0"/>
                    </a:rPr>
                    <a:t>E</a:t>
                  </a:r>
                  <a:r>
                    <a:rPr kumimoji="1" lang="ja-JP" altLang="en-US" sz="1200">
                      <a:latin typeface="Arial Black" panose="020B0A04020102020204" pitchFamily="34" charset="0"/>
                      <a:ea typeface="HGS創英角ｺﾞｼｯｸUB" panose="020B0900000000000000" pitchFamily="50" charset="-128"/>
                      <a:cs typeface="Arial" panose="020B0604020202020204" pitchFamily="34" charset="0"/>
                    </a:rPr>
                    <a:t>社</a:t>
                  </a:r>
                </a:p>
              </p:txBody>
            </p:sp>
          </p:grpSp>
        </p:grpSp>
      </p:grpSp>
      <p:cxnSp>
        <p:nvCxnSpPr>
          <p:cNvPr id="106" name="直線コネクタ 105">
            <a:extLst>
              <a:ext uri="{FF2B5EF4-FFF2-40B4-BE49-F238E27FC236}">
                <a16:creationId xmlns:a16="http://schemas.microsoft.com/office/drawing/2014/main" id="{6721302B-EFA5-478B-BD97-95F695621285}"/>
              </a:ext>
            </a:extLst>
          </p:cNvPr>
          <p:cNvCxnSpPr>
            <a:cxnSpLocks/>
          </p:cNvCxnSpPr>
          <p:nvPr/>
        </p:nvCxnSpPr>
        <p:spPr>
          <a:xfrm flipH="1">
            <a:off x="4972395" y="1059544"/>
            <a:ext cx="1140722" cy="1026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11ACF50F-F7EA-4CA4-92E5-3DB8881D8549}"/>
              </a:ext>
            </a:extLst>
          </p:cNvPr>
          <p:cNvCxnSpPr>
            <a:cxnSpLocks/>
          </p:cNvCxnSpPr>
          <p:nvPr/>
        </p:nvCxnSpPr>
        <p:spPr>
          <a:xfrm flipH="1" flipV="1">
            <a:off x="4972395" y="2749376"/>
            <a:ext cx="1140722" cy="21981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グループ化 107">
            <a:extLst>
              <a:ext uri="{FF2B5EF4-FFF2-40B4-BE49-F238E27FC236}">
                <a16:creationId xmlns:a16="http://schemas.microsoft.com/office/drawing/2014/main" id="{CE52E46F-16B7-4C9C-ACC7-00D31DF1957A}"/>
              </a:ext>
            </a:extLst>
          </p:cNvPr>
          <p:cNvGrpSpPr/>
          <p:nvPr/>
        </p:nvGrpSpPr>
        <p:grpSpPr>
          <a:xfrm>
            <a:off x="2179931" y="4470886"/>
            <a:ext cx="3751452" cy="2340000"/>
            <a:chOff x="2223473" y="4383802"/>
            <a:chExt cx="3751452" cy="2340000"/>
          </a:xfrm>
        </p:grpSpPr>
        <p:pic>
          <p:nvPicPr>
            <p:cNvPr id="109" name="Picture 8" descr="ソース画像を表示">
              <a:extLst>
                <a:ext uri="{FF2B5EF4-FFF2-40B4-BE49-F238E27FC236}">
                  <a16:creationId xmlns:a16="http://schemas.microsoft.com/office/drawing/2014/main" id="{368A4B91-AC16-4BF7-A28B-515E133CD3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4925" y="515053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10" name="テキスト ボックス 109">
              <a:extLst>
                <a:ext uri="{FF2B5EF4-FFF2-40B4-BE49-F238E27FC236}">
                  <a16:creationId xmlns:a16="http://schemas.microsoft.com/office/drawing/2014/main" id="{05AAA554-DDEC-4EA3-B882-D8393DC2DC2E}"/>
                </a:ext>
              </a:extLst>
            </p:cNvPr>
            <p:cNvSpPr txBox="1"/>
            <p:nvPr/>
          </p:nvSpPr>
          <p:spPr>
            <a:xfrm>
              <a:off x="2578007" y="4517072"/>
              <a:ext cx="720000" cy="50400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kumimoji="1" lang="ja-JP" altLang="en-US" sz="1400"/>
                <a:t>洗濯用</a:t>
              </a:r>
              <a:endParaRPr kumimoji="1" lang="en-US" altLang="ja-JP" sz="1400"/>
            </a:p>
            <a:p>
              <a:pPr algn="ctr"/>
              <a:r>
                <a:rPr kumimoji="1" lang="ja-JP" altLang="en-US" sz="1400"/>
                <a:t>洗剤</a:t>
              </a:r>
            </a:p>
          </p:txBody>
        </p:sp>
        <p:sp>
          <p:nvSpPr>
            <p:cNvPr id="111" name="テキスト ボックス 110">
              <a:extLst>
                <a:ext uri="{FF2B5EF4-FFF2-40B4-BE49-F238E27FC236}">
                  <a16:creationId xmlns:a16="http://schemas.microsoft.com/office/drawing/2014/main" id="{2C7F722F-E5ED-4F6E-BE0A-B5BDD461661D}"/>
                </a:ext>
              </a:extLst>
            </p:cNvPr>
            <p:cNvSpPr txBox="1"/>
            <p:nvPr/>
          </p:nvSpPr>
          <p:spPr>
            <a:xfrm>
              <a:off x="3612376" y="4517072"/>
              <a:ext cx="972000" cy="50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1400"/>
                <a:t>シャンプーリンス</a:t>
              </a:r>
            </a:p>
          </p:txBody>
        </p:sp>
        <p:sp>
          <p:nvSpPr>
            <p:cNvPr id="112" name="テキスト ボックス 111">
              <a:extLst>
                <a:ext uri="{FF2B5EF4-FFF2-40B4-BE49-F238E27FC236}">
                  <a16:creationId xmlns:a16="http://schemas.microsoft.com/office/drawing/2014/main" id="{6831B267-7D82-4014-B22C-56203FFD2522}"/>
                </a:ext>
              </a:extLst>
            </p:cNvPr>
            <p:cNvSpPr txBox="1"/>
            <p:nvPr/>
          </p:nvSpPr>
          <p:spPr>
            <a:xfrm>
              <a:off x="4898745" y="4517072"/>
              <a:ext cx="720000" cy="504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1400"/>
                <a:t>食器用洗剤</a:t>
              </a:r>
            </a:p>
          </p:txBody>
        </p:sp>
        <p:pic>
          <p:nvPicPr>
            <p:cNvPr id="113" name="Picture 10" descr="ソース画像を表示">
              <a:extLst>
                <a:ext uri="{FF2B5EF4-FFF2-40B4-BE49-F238E27FC236}">
                  <a16:creationId xmlns:a16="http://schemas.microsoft.com/office/drawing/2014/main" id="{DB24F2F3-439D-42FA-92AC-D38BFE008B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473" y="515053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ソース画像を表示">
              <a:extLst>
                <a:ext uri="{FF2B5EF4-FFF2-40B4-BE49-F238E27FC236}">
                  <a16:creationId xmlns:a16="http://schemas.microsoft.com/office/drawing/2014/main" id="{1DF1AB39-A829-47C1-80F1-765A24F976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9746" y="515053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15" name="正方形/長方形 114">
              <a:extLst>
                <a:ext uri="{FF2B5EF4-FFF2-40B4-BE49-F238E27FC236}">
                  <a16:creationId xmlns:a16="http://schemas.microsoft.com/office/drawing/2014/main" id="{48333B4A-918F-4B71-A73B-429867FEC629}"/>
                </a:ext>
              </a:extLst>
            </p:cNvPr>
            <p:cNvSpPr/>
            <p:nvPr/>
          </p:nvSpPr>
          <p:spPr>
            <a:xfrm>
              <a:off x="2356440" y="4383802"/>
              <a:ext cx="3485519" cy="23400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6" name="直線コネクタ 115">
            <a:extLst>
              <a:ext uri="{FF2B5EF4-FFF2-40B4-BE49-F238E27FC236}">
                <a16:creationId xmlns:a16="http://schemas.microsoft.com/office/drawing/2014/main" id="{561A73BF-8958-4EF3-99D1-4A899FDD8E61}"/>
              </a:ext>
            </a:extLst>
          </p:cNvPr>
          <p:cNvCxnSpPr>
            <a:cxnSpLocks/>
          </p:cNvCxnSpPr>
          <p:nvPr/>
        </p:nvCxnSpPr>
        <p:spPr>
          <a:xfrm flipV="1">
            <a:off x="2312898" y="3397672"/>
            <a:ext cx="1635454" cy="1059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A0EF3E65-194E-4BEA-BDEB-0497CF978523}"/>
              </a:ext>
            </a:extLst>
          </p:cNvPr>
          <p:cNvCxnSpPr>
            <a:cxnSpLocks/>
          </p:cNvCxnSpPr>
          <p:nvPr/>
        </p:nvCxnSpPr>
        <p:spPr>
          <a:xfrm>
            <a:off x="5018060" y="3397672"/>
            <a:ext cx="770860" cy="1073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ADD8C43A-DF48-4B2C-A06B-E53E871DAB3B}"/>
              </a:ext>
            </a:extLst>
          </p:cNvPr>
          <p:cNvSpPr txBox="1"/>
          <p:nvPr/>
        </p:nvSpPr>
        <p:spPr>
          <a:xfrm>
            <a:off x="115997" y="3059992"/>
            <a:ext cx="2789984" cy="1815882"/>
          </a:xfrm>
          <a:prstGeom prst="rect">
            <a:avLst/>
          </a:prstGeom>
          <a:noFill/>
        </p:spPr>
        <p:txBody>
          <a:bodyPr wrap="square" rtlCol="0">
            <a:spAutoFit/>
          </a:bodyPr>
          <a:lstStyle/>
          <a:p>
            <a:r>
              <a:rPr kumimoji="1" lang="ja-JP" altLang="en-US" sz="1600" dirty="0"/>
              <a:t>スーパー等小売店に洗剤企業が共同で液体洗剤を充填する装置を設置</a:t>
            </a:r>
            <a:endParaRPr kumimoji="1" lang="en-US" altLang="ja-JP" sz="1600" dirty="0"/>
          </a:p>
          <a:p>
            <a:r>
              <a:rPr kumimoji="1" lang="ja-JP" altLang="en-US" sz="1600" dirty="0"/>
              <a:t>★自治体が積極的に後押し</a:t>
            </a:r>
            <a:endParaRPr kumimoji="1" lang="en-US" altLang="ja-JP" sz="1600" dirty="0"/>
          </a:p>
          <a:p>
            <a:endParaRPr kumimoji="1" lang="en-US" altLang="ja-JP" sz="1600" dirty="0"/>
          </a:p>
          <a:p>
            <a:r>
              <a:rPr kumimoji="1" lang="ja-JP" altLang="en-US" sz="1600" dirty="0">
                <a:solidFill>
                  <a:srgbClr val="FF0000"/>
                </a:solidFill>
              </a:rPr>
              <a:t>必要開発技術・製品</a:t>
            </a:r>
            <a:endParaRPr kumimoji="1" lang="en-US" altLang="ja-JP" sz="1600" dirty="0">
              <a:solidFill>
                <a:srgbClr val="FF0000"/>
              </a:solidFill>
            </a:endParaRPr>
          </a:p>
          <a:p>
            <a:r>
              <a:rPr kumimoji="1" lang="ja-JP" altLang="en-US" sz="1600" dirty="0"/>
              <a:t>専用充填装置・ボトル</a:t>
            </a:r>
          </a:p>
        </p:txBody>
      </p:sp>
      <p:sp>
        <p:nvSpPr>
          <p:cNvPr id="119" name="テキスト ボックス 118">
            <a:extLst>
              <a:ext uri="{FF2B5EF4-FFF2-40B4-BE49-F238E27FC236}">
                <a16:creationId xmlns:a16="http://schemas.microsoft.com/office/drawing/2014/main" id="{917E65C6-7AA0-445E-B09D-4284D47118BF}"/>
              </a:ext>
            </a:extLst>
          </p:cNvPr>
          <p:cNvSpPr txBox="1"/>
          <p:nvPr/>
        </p:nvSpPr>
        <p:spPr>
          <a:xfrm>
            <a:off x="84680" y="1497166"/>
            <a:ext cx="3767378" cy="830997"/>
          </a:xfrm>
          <a:prstGeom prst="rect">
            <a:avLst/>
          </a:prstGeom>
          <a:noFill/>
        </p:spPr>
        <p:txBody>
          <a:bodyPr wrap="none" rtlCol="0">
            <a:spAutoFit/>
          </a:bodyPr>
          <a:lstStyle/>
          <a:p>
            <a:r>
              <a:rPr kumimoji="1" lang="ja-JP" altLang="en-US" sz="1600"/>
              <a:t>ボトルの共通化</a:t>
            </a:r>
            <a:endParaRPr kumimoji="1" lang="en-US" altLang="ja-JP" sz="1600"/>
          </a:p>
          <a:p>
            <a:r>
              <a:rPr kumimoji="1" lang="ja-JP" altLang="en-US" sz="1600"/>
              <a:t>⇒プラスチック製ボトルの再使用を可能に</a:t>
            </a:r>
            <a:endParaRPr kumimoji="1" lang="en-US" altLang="ja-JP" sz="1600"/>
          </a:p>
          <a:p>
            <a:r>
              <a:rPr kumimoji="1" lang="ja-JP" altLang="en-US" sz="1600"/>
              <a:t>⇒資源循環、減プラに貢献</a:t>
            </a:r>
          </a:p>
        </p:txBody>
      </p:sp>
      <p:sp>
        <p:nvSpPr>
          <p:cNvPr id="120" name="テキスト ボックス 119">
            <a:extLst>
              <a:ext uri="{FF2B5EF4-FFF2-40B4-BE49-F238E27FC236}">
                <a16:creationId xmlns:a16="http://schemas.microsoft.com/office/drawing/2014/main" id="{73FC8C0F-60C6-4E59-B339-01EA6AADBD5B}"/>
              </a:ext>
            </a:extLst>
          </p:cNvPr>
          <p:cNvSpPr txBox="1"/>
          <p:nvPr/>
        </p:nvSpPr>
        <p:spPr>
          <a:xfrm>
            <a:off x="403923" y="2438143"/>
            <a:ext cx="2757266" cy="422405"/>
          </a:xfrm>
          <a:prstGeom prst="rect">
            <a:avLst/>
          </a:prstGeom>
        </p:spPr>
        <p:style>
          <a:lnRef idx="0">
            <a:schemeClr val="accent2"/>
          </a:lnRef>
          <a:fillRef idx="3">
            <a:schemeClr val="accent2"/>
          </a:fillRef>
          <a:effectRef idx="3">
            <a:schemeClr val="accent2"/>
          </a:effectRef>
          <a:fontRef idx="minor">
            <a:schemeClr val="lt1"/>
          </a:fontRef>
        </p:style>
        <p:txBody>
          <a:bodyPr wrap="none" lIns="108000" tIns="72000" rIns="108000" bIns="72000" rtlCol="0" anchor="ctr" anchorCtr="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消費者の選択を拡げる！</a:t>
            </a:r>
          </a:p>
        </p:txBody>
      </p:sp>
      <p:sp>
        <p:nvSpPr>
          <p:cNvPr id="121" name="テキスト ボックス 120">
            <a:extLst>
              <a:ext uri="{FF2B5EF4-FFF2-40B4-BE49-F238E27FC236}">
                <a16:creationId xmlns:a16="http://schemas.microsoft.com/office/drawing/2014/main" id="{2E5ADEF4-B4BB-4D6C-8A5A-6DA6B1D7A25F}"/>
              </a:ext>
            </a:extLst>
          </p:cNvPr>
          <p:cNvSpPr txBox="1"/>
          <p:nvPr/>
        </p:nvSpPr>
        <p:spPr>
          <a:xfrm>
            <a:off x="511270" y="5085702"/>
            <a:ext cx="1415772" cy="156966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sz="1600">
                <a:latin typeface="Arial" panose="020B0604020202020204" pitchFamily="34" charset="0"/>
                <a:cs typeface="Arial" panose="020B0604020202020204" pitchFamily="34" charset="0"/>
              </a:rPr>
              <a:t>想定参加企業</a:t>
            </a:r>
            <a:endParaRPr kumimoji="1" lang="en-US" altLang="ja-JP" sz="1600">
              <a:latin typeface="Arial" panose="020B0604020202020204" pitchFamily="34" charset="0"/>
              <a:cs typeface="Arial" panose="020B0604020202020204" pitchFamily="34" charset="0"/>
            </a:endParaRPr>
          </a:p>
          <a:p>
            <a:pPr marL="176213" indent="-176213">
              <a:buFont typeface="Wingdings" panose="05000000000000000000" pitchFamily="2" charset="2"/>
              <a:buChar char="ü"/>
            </a:pPr>
            <a:r>
              <a:rPr kumimoji="1" lang="ja-JP" altLang="en-US" sz="1600">
                <a:latin typeface="Arial" panose="020B0604020202020204" pitchFamily="34" charset="0"/>
                <a:cs typeface="Arial" panose="020B0604020202020204" pitchFamily="34" charset="0"/>
              </a:rPr>
              <a:t>花王</a:t>
            </a:r>
            <a:endParaRPr kumimoji="1" lang="en-US" altLang="ja-JP" sz="1600">
              <a:latin typeface="Arial" panose="020B0604020202020204" pitchFamily="34" charset="0"/>
              <a:cs typeface="Arial" panose="020B0604020202020204" pitchFamily="34" charset="0"/>
            </a:endParaRPr>
          </a:p>
          <a:p>
            <a:pPr marL="176213" indent="-176213">
              <a:buFont typeface="Wingdings" panose="05000000000000000000" pitchFamily="2" charset="2"/>
              <a:buChar char="ü"/>
            </a:pPr>
            <a:r>
              <a:rPr kumimoji="1" lang="ja-JP" altLang="en-US" sz="1600">
                <a:latin typeface="Arial" panose="020B0604020202020204" pitchFamily="34" charset="0"/>
                <a:cs typeface="Arial" panose="020B0604020202020204" pitchFamily="34" charset="0"/>
              </a:rPr>
              <a:t>サラヤ</a:t>
            </a:r>
            <a:endParaRPr kumimoji="1" lang="en-US" altLang="ja-JP" sz="1600">
              <a:latin typeface="Arial" panose="020B0604020202020204" pitchFamily="34" charset="0"/>
              <a:cs typeface="Arial" panose="020B0604020202020204" pitchFamily="34" charset="0"/>
            </a:endParaRPr>
          </a:p>
          <a:p>
            <a:pPr marL="176213" indent="-176213">
              <a:buFont typeface="Wingdings" panose="05000000000000000000" pitchFamily="2" charset="2"/>
              <a:buChar char="ü"/>
            </a:pPr>
            <a:r>
              <a:rPr kumimoji="1" lang="ja-JP" altLang="en-US" sz="1600">
                <a:latin typeface="Arial" panose="020B0604020202020204" pitchFamily="34" charset="0"/>
                <a:cs typeface="Arial" panose="020B0604020202020204" pitchFamily="34" charset="0"/>
              </a:rPr>
              <a:t>ライオン</a:t>
            </a:r>
            <a:endParaRPr kumimoji="1" lang="en-US" altLang="ja-JP" sz="1600">
              <a:latin typeface="Arial" panose="020B0604020202020204" pitchFamily="34" charset="0"/>
              <a:cs typeface="Arial" panose="020B0604020202020204" pitchFamily="34" charset="0"/>
            </a:endParaRPr>
          </a:p>
          <a:p>
            <a:pPr marL="176213" indent="-176213">
              <a:buFont typeface="Wingdings" panose="05000000000000000000" pitchFamily="2" charset="2"/>
              <a:buChar char="ü"/>
            </a:pPr>
            <a:r>
              <a:rPr kumimoji="1" lang="en-US" altLang="ja-JP" sz="1600">
                <a:latin typeface="Arial" panose="020B0604020202020204" pitchFamily="34" charset="0"/>
                <a:cs typeface="Arial" panose="020B0604020202020204" pitchFamily="34" charset="0"/>
              </a:rPr>
              <a:t>P&amp;G</a:t>
            </a:r>
          </a:p>
          <a:p>
            <a:pPr marL="176213" indent="-176213">
              <a:buFont typeface="Wingdings" panose="05000000000000000000" pitchFamily="2" charset="2"/>
              <a:buChar char="ü"/>
            </a:pPr>
            <a:r>
              <a:rPr kumimoji="1" lang="ja-JP" altLang="en-US" sz="1600">
                <a:latin typeface="Arial" panose="020B0604020202020204" pitchFamily="34" charset="0"/>
                <a:cs typeface="Arial" panose="020B0604020202020204" pitchFamily="34" charset="0"/>
              </a:rPr>
              <a:t>ユニリーバ</a:t>
            </a:r>
          </a:p>
        </p:txBody>
      </p:sp>
      <p:sp>
        <p:nvSpPr>
          <p:cNvPr id="122" name="テキスト ボックス 121">
            <a:extLst>
              <a:ext uri="{FF2B5EF4-FFF2-40B4-BE49-F238E27FC236}">
                <a16:creationId xmlns:a16="http://schemas.microsoft.com/office/drawing/2014/main" id="{093F4681-7B9E-4699-9F8F-0F4B81106DC3}"/>
              </a:ext>
            </a:extLst>
          </p:cNvPr>
          <p:cNvSpPr txBox="1"/>
          <p:nvPr/>
        </p:nvSpPr>
        <p:spPr>
          <a:xfrm>
            <a:off x="6097396" y="5368242"/>
            <a:ext cx="293049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600" dirty="0"/>
              <a:t>大阪・関西万博で万博モデルボトルを販売</a:t>
            </a:r>
            <a:endParaRPr kumimoji="1" lang="en-US" altLang="ja-JP" sz="1600" dirty="0"/>
          </a:p>
          <a:p>
            <a:r>
              <a:rPr kumimoji="1" lang="ja-JP" altLang="en-US" sz="1600" dirty="0"/>
              <a:t>⇒世界に本モデルをアピール</a:t>
            </a:r>
            <a:endParaRPr kumimoji="1" lang="en-US" altLang="ja-JP" sz="1600" dirty="0"/>
          </a:p>
          <a:p>
            <a:r>
              <a:rPr kumimoji="1" lang="ja-JP" altLang="en-US" sz="1600" dirty="0"/>
              <a:t>⇒本モデルの社会普及を促進</a:t>
            </a:r>
          </a:p>
        </p:txBody>
      </p:sp>
      <p:sp>
        <p:nvSpPr>
          <p:cNvPr id="123" name="正方形/長方形 122">
            <a:extLst>
              <a:ext uri="{FF2B5EF4-FFF2-40B4-BE49-F238E27FC236}">
                <a16:creationId xmlns:a16="http://schemas.microsoft.com/office/drawing/2014/main" id="{7AF610D0-F164-41D4-BBDE-BCC700AB7534}"/>
              </a:ext>
            </a:extLst>
          </p:cNvPr>
          <p:cNvSpPr/>
          <p:nvPr/>
        </p:nvSpPr>
        <p:spPr>
          <a:xfrm>
            <a:off x="54765" y="911774"/>
            <a:ext cx="8726378" cy="942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spc="-100" dirty="0" smtClean="0">
                <a:solidFill>
                  <a:schemeClr val="tx1"/>
                </a:solidFill>
                <a:latin typeface="Meiryo UI" panose="020B0604030504040204" pitchFamily="50" charset="-128"/>
                <a:ea typeface="Meiryo UI" panose="020B0604030504040204" pitchFamily="50" charset="-128"/>
              </a:rPr>
              <a:t>② 液体洗剤詰替えモデル（案）</a:t>
            </a:r>
            <a:endParaRPr kumimoji="1" lang="en-US" altLang="ja-JP" sz="2400" spc="-100" dirty="0" smtClean="0">
              <a:solidFill>
                <a:schemeClr val="tx1"/>
              </a:solidFill>
              <a:latin typeface="Meiryo UI" panose="020B0604030504040204" pitchFamily="50" charset="-128"/>
              <a:ea typeface="Meiryo UI" panose="020B0604030504040204" pitchFamily="50" charset="-128"/>
            </a:endParaRPr>
          </a:p>
          <a:p>
            <a:endParaRPr kumimoji="1" lang="en-US" altLang="ja-JP" sz="2800" spc="-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99433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1112</TotalTime>
  <Words>1180</Words>
  <Application>Microsoft Office PowerPoint</Application>
  <PresentationFormat>画面に合わせる (4:3)</PresentationFormat>
  <Paragraphs>200</Paragraphs>
  <Slides>10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HGS創英角ｺﾞｼｯｸUB</vt:lpstr>
      <vt:lpstr>Meiryo UI</vt:lpstr>
      <vt:lpstr>游ゴシック</vt:lpstr>
      <vt:lpstr>游ゴシック Light</vt:lpstr>
      <vt:lpstr>Arial</vt:lpstr>
      <vt:lpstr>Arial Black</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奥野　博信</dc:creator>
  <cp:lastModifiedBy>上川　真依</cp:lastModifiedBy>
  <cp:revision>89</cp:revision>
  <cp:lastPrinted>2022-03-15T03:49:00Z</cp:lastPrinted>
  <dcterms:created xsi:type="dcterms:W3CDTF">2021-05-30T23:58:23Z</dcterms:created>
  <dcterms:modified xsi:type="dcterms:W3CDTF">2022-03-18T02:32:41Z</dcterms:modified>
</cp:coreProperties>
</file>