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72" r:id="rId2"/>
    <p:sldId id="263" r:id="rId3"/>
    <p:sldId id="270" r:id="rId4"/>
    <p:sldId id="273" r:id="rId5"/>
    <p:sldId id="266" r:id="rId6"/>
    <p:sldId id="268" r:id="rId7"/>
    <p:sldId id="271" r:id="rId8"/>
    <p:sldId id="269"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94613" autoAdjust="0"/>
  </p:normalViewPr>
  <p:slideViewPr>
    <p:cSldViewPr>
      <p:cViewPr varScale="1">
        <p:scale>
          <a:sx n="74" d="100"/>
          <a:sy n="74" d="100"/>
        </p:scale>
        <p:origin x="1092"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7B1B1769-CEFC-4B78-BA77-1D5C6514D96F}" type="datetimeFigureOut">
              <a:rPr kumimoji="1" lang="ja-JP" altLang="en-US" smtClean="0"/>
              <a:t>2019/4/26</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25E95EB-1A3B-481D-8B3A-CA9762F24871}" type="slidenum">
              <a:rPr kumimoji="1" lang="ja-JP" altLang="en-US" smtClean="0"/>
              <a:t>‹#›</a:t>
            </a:fld>
            <a:endParaRPr kumimoji="1" lang="ja-JP" altLang="en-US"/>
          </a:p>
        </p:txBody>
      </p:sp>
    </p:spTree>
    <p:extLst>
      <p:ext uri="{BB962C8B-B14F-4D97-AF65-F5344CB8AC3E}">
        <p14:creationId xmlns:p14="http://schemas.microsoft.com/office/powerpoint/2010/main" val="291804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2B659BB-616A-4A63-8636-4AE773029D4C}" type="datetimeFigureOut">
              <a:rPr kumimoji="1" lang="ja-JP" altLang="en-US" smtClean="0"/>
              <a:t>2019/4/26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49E3C9C-DDF9-4C2D-B483-466B481DE883}" type="slidenum">
              <a:rPr kumimoji="1" lang="ja-JP" altLang="en-US" smtClean="0"/>
              <a:t>‹#›</a:t>
            </a:fld>
            <a:endParaRPr kumimoji="1" lang="ja-JP" altLang="en-US"/>
          </a:p>
        </p:txBody>
      </p:sp>
    </p:spTree>
    <p:extLst>
      <p:ext uri="{BB962C8B-B14F-4D97-AF65-F5344CB8AC3E}">
        <p14:creationId xmlns:p14="http://schemas.microsoft.com/office/powerpoint/2010/main" val="28797288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9E3C9C-DDF9-4C2D-B483-466B481DE883}" type="slidenum">
              <a:rPr kumimoji="1" lang="ja-JP" altLang="en-US" smtClean="0"/>
              <a:t>1</a:t>
            </a:fld>
            <a:endParaRPr kumimoji="1" lang="ja-JP" altLang="en-US"/>
          </a:p>
        </p:txBody>
      </p:sp>
    </p:spTree>
    <p:extLst>
      <p:ext uri="{BB962C8B-B14F-4D97-AF65-F5344CB8AC3E}">
        <p14:creationId xmlns:p14="http://schemas.microsoft.com/office/powerpoint/2010/main" val="2219319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223240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134392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116596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252497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2006276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359353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1352930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46528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54335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326932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1BE419-AE8A-4EF1-A62D-0C89E959C57B}" type="datetimeFigureOut">
              <a:rPr kumimoji="1" lang="ja-JP" altLang="en-US" smtClean="0"/>
              <a:t>2019/4/26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197127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BE419-AE8A-4EF1-A62D-0C89E959C57B}" type="datetimeFigureOut">
              <a:rPr kumimoji="1" lang="ja-JP" altLang="en-US" smtClean="0"/>
              <a:t>2019/4/26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689475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3548" y="359951"/>
            <a:ext cx="8208912" cy="720000"/>
          </a:xfrm>
          <a:ln w="63500">
            <a:solidFill>
              <a:schemeClr val="accent1"/>
            </a:solidFill>
          </a:ln>
        </p:spPr>
        <p:txBody>
          <a:bodyPr>
            <a:normAutofit fontScale="90000"/>
          </a:bodyPr>
          <a:lstStyle/>
          <a:p>
            <a:r>
              <a:rPr kumimoji="1" lang="ja-JP" altLang="en-US" sz="3100" dirty="0" smtClean="0"/>
              <a:t>臨床研修医募集定員の決定方法について</a:t>
            </a:r>
            <a:r>
              <a:rPr kumimoji="1" lang="ja-JP" altLang="en-US" sz="2800" dirty="0" smtClean="0"/>
              <a:t> </a:t>
            </a:r>
            <a:r>
              <a:rPr kumimoji="1" lang="en-US" altLang="ja-JP" sz="2800" dirty="0" smtClean="0"/>
              <a:t/>
            </a:r>
            <a:br>
              <a:rPr kumimoji="1" lang="en-US" altLang="ja-JP" sz="2800" dirty="0" smtClean="0"/>
            </a:br>
            <a:r>
              <a:rPr lang="en-US" altLang="ja-JP" sz="1600" dirty="0" smtClean="0"/>
              <a:t>【2020</a:t>
            </a:r>
            <a:r>
              <a:rPr lang="ja-JP" altLang="en-US" sz="1600" dirty="0" smtClean="0"/>
              <a:t>年度に研修を開始する研修医から適用</a:t>
            </a:r>
            <a:r>
              <a:rPr kumimoji="1" lang="en-US" altLang="ja-JP" sz="1600" dirty="0" smtClean="0"/>
              <a:t>】</a:t>
            </a:r>
            <a:endParaRPr kumimoji="1" lang="ja-JP" altLang="en-US" sz="1600" dirty="0"/>
          </a:p>
        </p:txBody>
      </p:sp>
      <p:cxnSp>
        <p:nvCxnSpPr>
          <p:cNvPr id="5" name="直線コネクタ 4"/>
          <p:cNvCxnSpPr/>
          <p:nvPr/>
        </p:nvCxnSpPr>
        <p:spPr>
          <a:xfrm>
            <a:off x="0" y="1755958"/>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21441" y="1295757"/>
            <a:ext cx="9180512" cy="4570482"/>
          </a:xfrm>
          <a:prstGeom prst="rect">
            <a:avLst/>
          </a:prstGeom>
          <a:noFill/>
        </p:spPr>
        <p:txBody>
          <a:bodyPr wrap="square" rtlCol="0">
            <a:sp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厚労省からの通知事項</a:t>
            </a:r>
            <a:endParaRPr kumimoji="1" lang="en-US" altLang="ja-JP"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kumimoji="1"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大阪府の上限数設定</a:t>
            </a:r>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endParaRPr lang="en-US" altLang="ja-JP" sz="800"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・上限数の削減</a:t>
            </a:r>
            <a:endParaRPr lang="en-US" altLang="ja-JP" sz="1400"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年度から研修を開始する研修医の大阪府内病院の募集定員合計：</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654</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年度から研修を開始する研修医の大阪府内病院の募集定員上限（案）：</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637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u="sng" dirty="0">
                <a:latin typeface="メイリオ" panose="020B0604030504040204" pitchFamily="50" charset="-128"/>
                <a:ea typeface="メイリオ" panose="020B0604030504040204" pitchFamily="50" charset="-128"/>
                <a:cs typeface="メイリオ" panose="020B0604030504040204" pitchFamily="50" charset="-128"/>
              </a:rPr>
              <a:t>都道府県</a:t>
            </a:r>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調整枠</a:t>
            </a:r>
            <a:endParaRPr lang="en-US" altLang="ja-JP" sz="14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厚労省が設定する</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大阪府の仮上限で按分した募集定員（</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549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大阪府の上限数（</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637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の差分（</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88</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による調整が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可能</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各都道府県募集定員の上限算出方法の見直し</a:t>
            </a:r>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endParaRPr lang="en-US" altLang="ja-JP" sz="800"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・募集定員の倍率</a:t>
            </a:r>
            <a:endParaRPr lang="en-US" altLang="ja-JP" sz="14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1.12</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1.10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倍</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・上限の算出方法</a:t>
            </a:r>
            <a:endParaRPr lang="en-US" altLang="ja-JP" sz="1400"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年度研修開始分向けに都道府県が配りきれなかった上限と募集定員との差（</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736</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人）を加えて算出</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7634973" y="1509737"/>
            <a:ext cx="1545539" cy="246221"/>
          </a:xfrm>
          <a:prstGeom prst="rect">
            <a:avLst/>
          </a:prstGeom>
          <a:noFill/>
        </p:spPr>
        <p:txBody>
          <a:bodyPr wrap="square" rtlCol="0">
            <a:spAutoFit/>
          </a:bodyPr>
          <a:lstStyle/>
          <a:p>
            <a:pPr algn="r"/>
            <a:r>
              <a:rPr lang="en-US" altLang="ja-JP" sz="1000" dirty="0"/>
              <a:t>0</a:t>
            </a:r>
            <a:r>
              <a:rPr lang="en-US" altLang="ja-JP" sz="1000" dirty="0" smtClean="0"/>
              <a:t>1</a:t>
            </a:r>
            <a:r>
              <a:rPr kumimoji="1" lang="en-US" altLang="ja-JP" sz="1000" dirty="0" smtClean="0"/>
              <a:t>0507</a:t>
            </a:r>
            <a:endParaRPr kumimoji="1" lang="ja-JP" altLang="en-US" sz="1000" dirty="0"/>
          </a:p>
        </p:txBody>
      </p:sp>
      <p:sp>
        <p:nvSpPr>
          <p:cNvPr id="3" name="テキスト ボックス 2"/>
          <p:cNvSpPr txBox="1"/>
          <p:nvPr/>
        </p:nvSpPr>
        <p:spPr>
          <a:xfrm>
            <a:off x="8820472" y="6572969"/>
            <a:ext cx="504056" cy="369332"/>
          </a:xfrm>
          <a:prstGeom prst="rect">
            <a:avLst/>
          </a:prstGeom>
          <a:noFill/>
        </p:spPr>
        <p:txBody>
          <a:bodyPr wrap="square" rtlCol="0">
            <a:spAutoFit/>
          </a:bodyPr>
          <a:lstStyle/>
          <a:p>
            <a:pPr algn="ctr"/>
            <a:r>
              <a:rPr kumimoji="1" lang="ja-JP" altLang="en-US" dirty="0" smtClean="0"/>
              <a:t>１</a:t>
            </a:r>
            <a:endParaRPr kumimoji="1" lang="ja-JP" altLang="en-US" dirty="0"/>
          </a:p>
        </p:txBody>
      </p:sp>
      <p:sp>
        <p:nvSpPr>
          <p:cNvPr id="7" name="テキスト ボックス 3"/>
          <p:cNvSpPr txBox="1">
            <a:spLocks noChangeArrowheads="1"/>
          </p:cNvSpPr>
          <p:nvPr/>
        </p:nvSpPr>
        <p:spPr bwMode="auto">
          <a:xfrm>
            <a:off x="8100392" y="144145"/>
            <a:ext cx="914400" cy="4095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ts val="2000"/>
              </a:lnSpc>
              <a:spcAft>
                <a:spcPts val="0"/>
              </a:spcAft>
            </a:pPr>
            <a:r>
              <a:rPr lang="ja-JP" sz="1400" b="1"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資料</a:t>
            </a:r>
            <a:r>
              <a:rPr lang="ja-JP" altLang="en-US" sz="1400" b="1" dirty="0">
                <a:latin typeface="ＭＳ Ｐゴシック" panose="020B0600070205080204" pitchFamily="50" charset="-128"/>
                <a:ea typeface="ＭＳ Ｐゴシック" panose="020B0600070205080204" pitchFamily="50" charset="-128"/>
                <a:cs typeface="Times New Roman" panose="02020603050405020304" pitchFamily="18" charset="0"/>
              </a:rPr>
              <a:t>１</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924582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188639"/>
            <a:ext cx="9144000" cy="6384329"/>
          </a:xfrm>
          <a:prstGeom prst="rect">
            <a:avLst/>
          </a:prstGeom>
          <a:noFill/>
        </p:spPr>
        <p:txBody>
          <a:bodyPr wrap="square" rtlCol="0">
            <a:no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大阪府の募集定員設定方法（案）</a:t>
            </a:r>
            <a:endParaRPr kumimoji="1" lang="en-US" altLang="ja-JP"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kumimoji="1"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算定の考え方</a:t>
            </a:r>
            <a:r>
              <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① 大阪府ベース値（厚労省の募集定員設定方法に準拠）</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② 最終配分</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調整</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大阪府ベース値の府内病院合計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大阪府の上限数</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の差は</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医療対策協議会</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おいて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協議を行い配分先を</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調整</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　調査票による配分　　（従来から実施）</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　地域枠優先マッチング（</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年度マッチング実施分から導入）</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大阪府激変緩和措置</a:t>
            </a:r>
            <a:r>
              <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・前年度の募集定員からの増減は</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人以内</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年連続の増減はしない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・大阪府の上限数が前年度より増加する場合は、前年度マッチング実績を保障</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最終配分</a:t>
            </a:r>
            <a:r>
              <a:rPr lang="ja-JP" altLang="en-US"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調整（調査票による配分）</a:t>
            </a:r>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大阪府ベース値の府内病院合計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大阪府の上限数</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との間に差が生じた場合に実施</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配分を希望する病院から提出された調査票を基に配分</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調査票の評点の高い病院から順に配分することとする。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同一評点の配分対象の病院が複数ある場合、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年連続の配分は行わない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u="sng"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コネクタ 8"/>
          <p:cNvCxnSpPr/>
          <p:nvPr/>
        </p:nvCxnSpPr>
        <p:spPr>
          <a:xfrm>
            <a:off x="0" y="692696"/>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820472" y="6572969"/>
            <a:ext cx="504056" cy="369332"/>
          </a:xfrm>
          <a:prstGeom prst="rect">
            <a:avLst/>
          </a:prstGeom>
          <a:noFill/>
        </p:spPr>
        <p:txBody>
          <a:bodyPr wrap="square" rtlCol="0">
            <a:spAutoFit/>
          </a:bodyPr>
          <a:lstStyle/>
          <a:p>
            <a:pPr algn="ctr"/>
            <a:r>
              <a:rPr lang="ja-JP" altLang="en-US" dirty="0"/>
              <a:t>２</a:t>
            </a:r>
            <a:endParaRPr kumimoji="1" lang="ja-JP" altLang="en-US" dirty="0"/>
          </a:p>
        </p:txBody>
      </p:sp>
    </p:spTree>
    <p:extLst>
      <p:ext uri="{BB962C8B-B14F-4D97-AF65-F5344CB8AC3E}">
        <p14:creationId xmlns:p14="http://schemas.microsoft.com/office/powerpoint/2010/main" val="1109803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188639"/>
            <a:ext cx="9144000" cy="6384329"/>
          </a:xfrm>
          <a:prstGeom prst="rect">
            <a:avLst/>
          </a:prstGeom>
          <a:noFill/>
        </p:spPr>
        <p:txBody>
          <a:bodyPr wrap="square" rtlCol="0">
            <a:no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大阪府</a:t>
            </a:r>
            <a:r>
              <a:rPr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ベース値の考え方（案）</a:t>
            </a:r>
            <a:endParaRPr kumimoji="1"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地域枠優先マッチングの</a:t>
            </a:r>
            <a:r>
              <a:rPr lang="ja-JP" altLang="en-US"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導入</a:t>
            </a:r>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キャリア</a:t>
            </a:r>
            <a:r>
              <a:rPr lang="ja-JP" altLang="en-US" sz="1600" dirty="0">
                <a:latin typeface="メイリオ" panose="020B0604030504040204" pitchFamily="50" charset="-128"/>
                <a:ea typeface="メイリオ" panose="020B0604030504040204" pitchFamily="50" charset="-128"/>
              </a:rPr>
              <a:t>形成プログラムに同意した</a:t>
            </a:r>
            <a:r>
              <a:rPr lang="ja-JP" altLang="en-US" sz="1600" dirty="0" smtClean="0">
                <a:latin typeface="メイリオ" panose="020B0604030504040204" pitchFamily="50" charset="-128"/>
                <a:ea typeface="メイリオ" panose="020B0604030504040204" pitchFamily="50" charset="-128"/>
              </a:rPr>
              <a:t>地域枠学生等</a:t>
            </a:r>
            <a:r>
              <a:rPr lang="ja-JP" altLang="en-US" sz="1600" dirty="0">
                <a:latin typeface="メイリオ" panose="020B0604030504040204" pitchFamily="50" charset="-128"/>
                <a:ea typeface="メイリオ" panose="020B0604030504040204" pitchFamily="50" charset="-128"/>
              </a:rPr>
              <a:t>は優先的にマッチングを受ける制度</a:t>
            </a:r>
            <a:endParaRPr lang="en-US" altLang="ja-JP" sz="1600" dirty="0">
              <a:latin typeface="メイリオ" panose="020B0604030504040204" pitchFamily="50" charset="-128"/>
              <a:ea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・地域枠学生等と臨床研修病院は１次マッチング開始前に面接等を実施できる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・面接等の結果を踏まえて府に申請のあった臨床研修病院に募集定員を定数化して加算する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算定の考え方</a:t>
            </a:r>
            <a:r>
              <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①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大阪府の上限値</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（大阪府の募集定員総数）－２名</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（小児科・産科ＰＧ数）</a:t>
            </a:r>
            <a:r>
              <a:rPr lang="ja-JP" altLang="en-US" sz="1600" u="wavyHeavy"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wavyHeavy"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wavyHeavy" dirty="0">
                <a:latin typeface="メイリオ" panose="020B0604030504040204" pitchFamily="50" charset="-128"/>
                <a:ea typeface="メイリオ" panose="020B0604030504040204" pitchFamily="50" charset="-128"/>
                <a:cs typeface="メイリオ" panose="020B0604030504040204" pitchFamily="50" charset="-128"/>
              </a:rPr>
              <a:t>優先</a:t>
            </a:r>
            <a:r>
              <a:rPr lang="ja-JP" altLang="en-US" sz="1600" u="wavyHeavy" dirty="0" smtClean="0">
                <a:latin typeface="メイリオ" panose="020B0604030504040204" pitchFamily="50" charset="-128"/>
                <a:ea typeface="メイリオ" panose="020B0604030504040204" pitchFamily="50" charset="-128"/>
                <a:cs typeface="メイリオ" panose="020B0604030504040204" pitchFamily="50" charset="-128"/>
              </a:rPr>
              <a:t>マッチング調整</a:t>
            </a:r>
            <a:r>
              <a:rPr lang="ja-JP" altLang="en-US" sz="1600" u="wavyHeavy" dirty="0">
                <a:latin typeface="メイリオ" panose="020B0604030504040204" pitchFamily="50" charset="-128"/>
                <a:ea typeface="メイリオ" panose="020B0604030504040204" pitchFamily="50" charset="-128"/>
                <a:cs typeface="メイリオ" panose="020B0604030504040204" pitchFamily="50" charset="-128"/>
              </a:rPr>
              <a:t>枠</a:t>
            </a:r>
            <a:r>
              <a:rPr lang="ja-JP" altLang="en-US" sz="1600" u="wavyHeavy"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u="wavyHeavy"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② 大阪府の上限値を</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各病院が希望できる定員</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で按分</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③ 大阪府激変緩和措置を考慮して大阪府ベース値を算定</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留意点</a:t>
            </a:r>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・原則、５月</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日までに優先的な受け入れを調整できた分を別枠で定数化する。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u="sng"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コネクタ 8"/>
          <p:cNvCxnSpPr/>
          <p:nvPr/>
        </p:nvCxnSpPr>
        <p:spPr>
          <a:xfrm>
            <a:off x="0" y="692696"/>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820472" y="6572969"/>
            <a:ext cx="504056" cy="369332"/>
          </a:xfrm>
          <a:prstGeom prst="rect">
            <a:avLst/>
          </a:prstGeom>
          <a:noFill/>
        </p:spPr>
        <p:txBody>
          <a:bodyPr wrap="square" rtlCol="0">
            <a:spAutoFit/>
          </a:bodyPr>
          <a:lstStyle/>
          <a:p>
            <a:pPr algn="ctr"/>
            <a:r>
              <a:rPr kumimoji="1" lang="ja-JP" altLang="en-US" dirty="0" smtClean="0"/>
              <a:t>３</a:t>
            </a:r>
            <a:endParaRPr kumimoji="1" lang="ja-JP" altLang="en-US" dirty="0"/>
          </a:p>
        </p:txBody>
      </p:sp>
    </p:spTree>
    <p:extLst>
      <p:ext uri="{BB962C8B-B14F-4D97-AF65-F5344CB8AC3E}">
        <p14:creationId xmlns:p14="http://schemas.microsoft.com/office/powerpoint/2010/main" val="1795208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正方形/長方形 79"/>
          <p:cNvSpPr/>
          <p:nvPr/>
        </p:nvSpPr>
        <p:spPr>
          <a:xfrm>
            <a:off x="8036374" y="2343847"/>
            <a:ext cx="864000" cy="141520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1043608" y="116632"/>
            <a:ext cx="7043721" cy="36004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各研修病院の募集定員設定方法</a:t>
            </a:r>
            <a:endParaRPr kumimoji="1" lang="ja-JP" altLang="en-US" sz="2400" dirty="0">
              <a:solidFill>
                <a:schemeClr val="tx1"/>
              </a:solidFill>
            </a:endParaRPr>
          </a:p>
        </p:txBody>
      </p:sp>
      <p:sp>
        <p:nvSpPr>
          <p:cNvPr id="5" name="正方形/長方形 4"/>
          <p:cNvSpPr/>
          <p:nvPr/>
        </p:nvSpPr>
        <p:spPr>
          <a:xfrm>
            <a:off x="16063" y="2237091"/>
            <a:ext cx="772332" cy="151216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952719" y="2230790"/>
            <a:ext cx="864000" cy="1512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287649" y="2769894"/>
            <a:ext cx="864000" cy="97289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281797" y="2348715"/>
            <a:ext cx="864000" cy="1415941"/>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0754" y="1196752"/>
            <a:ext cx="988356" cy="461665"/>
          </a:xfrm>
          <a:prstGeom prst="rect">
            <a:avLst/>
          </a:prstGeom>
          <a:noFill/>
        </p:spPr>
        <p:txBody>
          <a:bodyPr wrap="square" rtlCol="0">
            <a:spAutoFit/>
          </a:bodyPr>
          <a:lstStyle/>
          <a:p>
            <a:r>
              <a:rPr kumimoji="1" lang="ja-JP" altLang="en-US" sz="1200" u="sng" dirty="0" smtClean="0"/>
              <a:t>前年度</a:t>
            </a:r>
            <a:endParaRPr kumimoji="1" lang="en-US" altLang="ja-JP" sz="1200" u="sng" dirty="0" smtClean="0"/>
          </a:p>
          <a:p>
            <a:r>
              <a:rPr kumimoji="1" lang="ja-JP" altLang="en-US" sz="1200" u="sng" dirty="0" smtClean="0"/>
              <a:t>募集定員</a:t>
            </a:r>
            <a:endParaRPr kumimoji="1" lang="ja-JP" altLang="en-US" sz="1200" u="sng" dirty="0"/>
          </a:p>
        </p:txBody>
      </p:sp>
      <p:sp>
        <p:nvSpPr>
          <p:cNvPr id="12" name="テキスト ボックス 11"/>
          <p:cNvSpPr txBox="1"/>
          <p:nvPr/>
        </p:nvSpPr>
        <p:spPr>
          <a:xfrm>
            <a:off x="763189" y="1340768"/>
            <a:ext cx="1224000" cy="276999"/>
          </a:xfrm>
          <a:prstGeom prst="rect">
            <a:avLst/>
          </a:prstGeom>
          <a:noFill/>
          <a:ln w="38100">
            <a:solidFill>
              <a:schemeClr val="accent1">
                <a:shade val="50000"/>
              </a:schemeClr>
            </a:solidFill>
          </a:ln>
        </p:spPr>
        <p:txBody>
          <a:bodyPr wrap="square" rtlCol="0">
            <a:spAutoFit/>
          </a:bodyPr>
          <a:lstStyle/>
          <a:p>
            <a:r>
              <a:rPr lang="ja-JP" altLang="en-US" sz="1200" spc="-150" dirty="0" smtClean="0"/>
              <a:t>希望できる上限値</a:t>
            </a:r>
            <a:endParaRPr kumimoji="1" lang="en-US" altLang="ja-JP" sz="1200" spc="-150" dirty="0" smtClean="0"/>
          </a:p>
        </p:txBody>
      </p:sp>
      <p:sp>
        <p:nvSpPr>
          <p:cNvPr id="13" name="テキスト ボックス 12"/>
          <p:cNvSpPr txBox="1"/>
          <p:nvPr/>
        </p:nvSpPr>
        <p:spPr>
          <a:xfrm>
            <a:off x="-167465" y="2636912"/>
            <a:ext cx="1143744" cy="415498"/>
          </a:xfrm>
          <a:prstGeom prst="rect">
            <a:avLst/>
          </a:prstGeom>
          <a:noFill/>
        </p:spPr>
        <p:txBody>
          <a:bodyPr wrap="square" rtlCol="0">
            <a:spAutoFit/>
          </a:bodyPr>
          <a:lstStyle/>
          <a:p>
            <a:pPr algn="ctr"/>
            <a:r>
              <a:rPr kumimoji="1" lang="ja-JP" altLang="en-US" sz="1200" dirty="0" smtClean="0"/>
              <a:t>３０人</a:t>
            </a:r>
            <a:endParaRPr kumimoji="1" lang="en-US" altLang="ja-JP" sz="1200" dirty="0" smtClean="0"/>
          </a:p>
          <a:p>
            <a:pPr algn="ctr"/>
            <a:r>
              <a:rPr lang="ja-JP" altLang="en-US" sz="900" dirty="0" smtClean="0"/>
              <a:t>定員増員実施</a:t>
            </a:r>
            <a:endParaRPr kumimoji="1" lang="ja-JP" altLang="en-US" sz="900" dirty="0"/>
          </a:p>
        </p:txBody>
      </p:sp>
      <p:sp>
        <p:nvSpPr>
          <p:cNvPr id="14" name="テキスト ボックス 13"/>
          <p:cNvSpPr txBox="1"/>
          <p:nvPr/>
        </p:nvSpPr>
        <p:spPr>
          <a:xfrm>
            <a:off x="856460" y="2241655"/>
            <a:ext cx="1143744" cy="276999"/>
          </a:xfrm>
          <a:prstGeom prst="rect">
            <a:avLst/>
          </a:prstGeom>
          <a:noFill/>
        </p:spPr>
        <p:txBody>
          <a:bodyPr wrap="square" rtlCol="0">
            <a:spAutoFit/>
          </a:bodyPr>
          <a:lstStyle/>
          <a:p>
            <a:pPr algn="ctr"/>
            <a:r>
              <a:rPr kumimoji="1" lang="ja-JP" altLang="en-US" sz="1200" dirty="0" smtClean="0"/>
              <a:t>３０人</a:t>
            </a:r>
            <a:endParaRPr kumimoji="1" lang="ja-JP" altLang="en-US" sz="1200" dirty="0"/>
          </a:p>
        </p:txBody>
      </p:sp>
      <p:sp>
        <p:nvSpPr>
          <p:cNvPr id="15" name="大かっこ 14"/>
          <p:cNvSpPr/>
          <p:nvPr/>
        </p:nvSpPr>
        <p:spPr>
          <a:xfrm>
            <a:off x="985921" y="2538370"/>
            <a:ext cx="792000" cy="1152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r>
              <a:rPr kumimoji="1" lang="ja-JP" altLang="en-US" sz="900" dirty="0" smtClean="0">
                <a:latin typeface="+mj-ea"/>
                <a:ea typeface="+mj-ea"/>
              </a:rPr>
              <a:t>過去</a:t>
            </a:r>
            <a:r>
              <a:rPr kumimoji="1" lang="en-US" altLang="ja-JP" sz="900" dirty="0" smtClean="0">
                <a:latin typeface="+mj-ea"/>
                <a:ea typeface="+mj-ea"/>
              </a:rPr>
              <a:t>3</a:t>
            </a:r>
            <a:r>
              <a:rPr kumimoji="1" lang="ja-JP" altLang="en-US" sz="900" dirty="0" smtClean="0">
                <a:latin typeface="+mj-ea"/>
                <a:ea typeface="+mj-ea"/>
              </a:rPr>
              <a:t>年間</a:t>
            </a:r>
            <a:endParaRPr kumimoji="1" lang="en-US" altLang="ja-JP" sz="900" dirty="0" smtClean="0">
              <a:latin typeface="+mj-ea"/>
              <a:ea typeface="+mj-ea"/>
            </a:endParaRPr>
          </a:p>
          <a:p>
            <a:r>
              <a:rPr lang="ja-JP" altLang="en-US" sz="900" dirty="0" smtClean="0">
                <a:latin typeface="+mj-ea"/>
                <a:ea typeface="+mj-ea"/>
              </a:rPr>
              <a:t>の受入実績</a:t>
            </a:r>
            <a:endParaRPr lang="en-US" altLang="ja-JP" sz="900" dirty="0" smtClean="0">
              <a:latin typeface="+mj-ea"/>
              <a:ea typeface="+mj-ea"/>
            </a:endParaRPr>
          </a:p>
          <a:p>
            <a:r>
              <a:rPr kumimoji="1" lang="ja-JP" altLang="en-US" sz="900" dirty="0" smtClean="0">
                <a:latin typeface="+mj-ea"/>
                <a:ea typeface="+mj-ea"/>
              </a:rPr>
              <a:t>の最大値</a:t>
            </a:r>
            <a:endParaRPr kumimoji="1" lang="en-US" altLang="ja-JP" sz="900" dirty="0" smtClean="0">
              <a:latin typeface="+mj-ea"/>
              <a:ea typeface="+mj-ea"/>
            </a:endParaRPr>
          </a:p>
          <a:p>
            <a:pPr algn="ctr"/>
            <a:r>
              <a:rPr lang="en-US" altLang="ja-JP" sz="900" dirty="0" smtClean="0">
                <a:latin typeface="+mj-ea"/>
                <a:ea typeface="+mj-ea"/>
              </a:rPr>
              <a:t>21</a:t>
            </a:r>
            <a:r>
              <a:rPr lang="ja-JP" altLang="en-US" sz="900" dirty="0" smtClean="0">
                <a:latin typeface="+mj-ea"/>
                <a:ea typeface="+mj-ea"/>
              </a:rPr>
              <a:t>人</a:t>
            </a:r>
            <a:endParaRPr lang="en-US" altLang="ja-JP" sz="900" dirty="0" smtClean="0">
              <a:latin typeface="+mj-ea"/>
              <a:ea typeface="+mj-ea"/>
            </a:endParaRPr>
          </a:p>
          <a:p>
            <a:pPr algn="ctr"/>
            <a:r>
              <a:rPr kumimoji="1" lang="ja-JP" altLang="en-US" sz="900" dirty="0" smtClean="0">
                <a:latin typeface="+mj-ea"/>
                <a:ea typeface="+mj-ea"/>
              </a:rPr>
              <a:t>＋</a:t>
            </a:r>
            <a:endParaRPr kumimoji="1" lang="en-US" altLang="ja-JP" sz="900" dirty="0" smtClean="0">
              <a:latin typeface="+mj-ea"/>
              <a:ea typeface="+mj-ea"/>
            </a:endParaRPr>
          </a:p>
          <a:p>
            <a:r>
              <a:rPr kumimoji="1" lang="ja-JP" altLang="en-US" sz="900" dirty="0" smtClean="0">
                <a:latin typeface="+mj-ea"/>
                <a:ea typeface="+mj-ea"/>
              </a:rPr>
              <a:t>医師派遣加算</a:t>
            </a:r>
            <a:endParaRPr kumimoji="1" lang="en-US" altLang="ja-JP" sz="900" dirty="0" smtClean="0">
              <a:latin typeface="+mj-ea"/>
              <a:ea typeface="+mj-ea"/>
            </a:endParaRPr>
          </a:p>
          <a:p>
            <a:pPr algn="ctr"/>
            <a:r>
              <a:rPr lang="en-US" altLang="ja-JP" sz="900" dirty="0">
                <a:latin typeface="+mj-ea"/>
                <a:ea typeface="+mj-ea"/>
              </a:rPr>
              <a:t>9</a:t>
            </a:r>
            <a:r>
              <a:rPr lang="ja-JP" altLang="en-US" sz="900" dirty="0" smtClean="0">
                <a:latin typeface="+mj-ea"/>
                <a:ea typeface="+mj-ea"/>
              </a:rPr>
              <a:t>人</a:t>
            </a:r>
            <a:endParaRPr kumimoji="1" lang="ja-JP" altLang="en-US" sz="900" dirty="0">
              <a:latin typeface="+mj-ea"/>
              <a:ea typeface="+mj-ea"/>
            </a:endParaRPr>
          </a:p>
        </p:txBody>
      </p:sp>
      <p:sp>
        <p:nvSpPr>
          <p:cNvPr id="2" name="テキスト ボックス 1"/>
          <p:cNvSpPr txBox="1"/>
          <p:nvPr/>
        </p:nvSpPr>
        <p:spPr>
          <a:xfrm>
            <a:off x="1857263" y="1452138"/>
            <a:ext cx="1957279" cy="507831"/>
          </a:xfrm>
          <a:prstGeom prst="rect">
            <a:avLst/>
          </a:prstGeom>
          <a:noFill/>
        </p:spPr>
        <p:txBody>
          <a:bodyPr wrap="square" rtlCol="0">
            <a:spAutoFit/>
          </a:bodyPr>
          <a:lstStyle/>
          <a:p>
            <a:endParaRPr lang="en-US" altLang="ja-JP" sz="900" dirty="0" smtClean="0">
              <a:latin typeface="+mj-ea"/>
              <a:ea typeface="+mj-ea"/>
            </a:endParaRPr>
          </a:p>
          <a:p>
            <a:r>
              <a:rPr lang="ja-JP" altLang="en-US" sz="900" dirty="0" smtClean="0">
                <a:latin typeface="+mj-ea"/>
                <a:ea typeface="+mj-ea"/>
              </a:rPr>
              <a:t>希望できる定員の上限　 </a:t>
            </a:r>
            <a:r>
              <a:rPr lang="en-US" altLang="ja-JP" sz="900" dirty="0" smtClean="0">
                <a:latin typeface="+mj-ea"/>
                <a:ea typeface="+mj-ea"/>
              </a:rPr>
              <a:t>637</a:t>
            </a:r>
            <a:r>
              <a:rPr lang="ja-JP" altLang="en-US" sz="900" dirty="0" smtClean="0">
                <a:latin typeface="+mj-ea"/>
                <a:ea typeface="+mj-ea"/>
              </a:rPr>
              <a:t>人</a:t>
            </a:r>
            <a:endParaRPr lang="en-US" altLang="ja-JP" sz="900" dirty="0" smtClean="0">
              <a:latin typeface="+mj-ea"/>
              <a:ea typeface="+mj-ea"/>
            </a:endParaRPr>
          </a:p>
          <a:p>
            <a:r>
              <a:rPr kumimoji="1" lang="ja-JP" altLang="en-US" sz="900" dirty="0" smtClean="0">
                <a:latin typeface="+mj-ea"/>
                <a:ea typeface="+mj-ea"/>
              </a:rPr>
              <a:t>大阪府基礎数</a:t>
            </a:r>
            <a:r>
              <a:rPr kumimoji="1" lang="en-US" altLang="ja-JP" sz="900" dirty="0" smtClean="0">
                <a:latin typeface="+mj-ea"/>
                <a:ea typeface="+mj-ea"/>
              </a:rPr>
              <a:t>(</a:t>
            </a:r>
            <a:r>
              <a:rPr kumimoji="1" lang="ja-JP" altLang="en-US" sz="900" dirty="0" smtClean="0">
                <a:latin typeface="+mj-ea"/>
                <a:ea typeface="+mj-ea"/>
              </a:rPr>
              <a:t>仮上限</a:t>
            </a:r>
            <a:r>
              <a:rPr kumimoji="1" lang="en-US" altLang="ja-JP" sz="900" dirty="0" smtClean="0">
                <a:latin typeface="+mj-ea"/>
                <a:ea typeface="+mj-ea"/>
              </a:rPr>
              <a:t>)</a:t>
            </a:r>
            <a:r>
              <a:rPr kumimoji="1" lang="ja-JP" altLang="en-US" sz="900" dirty="0" smtClean="0">
                <a:latin typeface="+mj-ea"/>
                <a:ea typeface="+mj-ea"/>
              </a:rPr>
              <a:t> 　</a:t>
            </a:r>
            <a:r>
              <a:rPr kumimoji="1" lang="en-US" altLang="ja-JP" sz="900" dirty="0" smtClean="0">
                <a:latin typeface="+mj-ea"/>
                <a:ea typeface="+mj-ea"/>
              </a:rPr>
              <a:t>549</a:t>
            </a:r>
            <a:r>
              <a:rPr lang="ja-JP" altLang="en-US" sz="900" dirty="0" smtClean="0">
                <a:latin typeface="+mj-ea"/>
                <a:ea typeface="+mj-ea"/>
              </a:rPr>
              <a:t>人</a:t>
            </a:r>
            <a:endParaRPr kumimoji="1" lang="ja-JP" altLang="en-US" sz="900" dirty="0">
              <a:latin typeface="+mj-ea"/>
              <a:ea typeface="+mj-ea"/>
            </a:endParaRPr>
          </a:p>
        </p:txBody>
      </p:sp>
      <p:sp>
        <p:nvSpPr>
          <p:cNvPr id="17" name="正方形/長方形 16"/>
          <p:cNvSpPr/>
          <p:nvPr/>
        </p:nvSpPr>
        <p:spPr>
          <a:xfrm>
            <a:off x="16063" y="1949091"/>
            <a:ext cx="772332" cy="2880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bg1"/>
                </a:solidFill>
              </a:rPr>
              <a:t>小・産加算　４人</a:t>
            </a:r>
            <a:endParaRPr kumimoji="1" lang="ja-JP" altLang="en-US" sz="1000" dirty="0">
              <a:solidFill>
                <a:schemeClr val="bg1"/>
              </a:solidFill>
            </a:endParaRPr>
          </a:p>
        </p:txBody>
      </p:sp>
      <p:sp>
        <p:nvSpPr>
          <p:cNvPr id="18" name="テキスト ボックス 17"/>
          <p:cNvSpPr txBox="1"/>
          <p:nvPr/>
        </p:nvSpPr>
        <p:spPr>
          <a:xfrm>
            <a:off x="2172862" y="2791961"/>
            <a:ext cx="1143744" cy="276999"/>
          </a:xfrm>
          <a:prstGeom prst="rect">
            <a:avLst/>
          </a:prstGeom>
          <a:noFill/>
        </p:spPr>
        <p:txBody>
          <a:bodyPr wrap="square" rtlCol="0">
            <a:spAutoFit/>
          </a:bodyPr>
          <a:lstStyle/>
          <a:p>
            <a:pPr algn="ctr"/>
            <a:r>
              <a:rPr lang="ja-JP" altLang="en-US" sz="1200" dirty="0" smtClean="0"/>
              <a:t>２</a:t>
            </a:r>
            <a:r>
              <a:rPr lang="ja-JP" altLang="en-US" sz="1200" dirty="0"/>
              <a:t>４</a:t>
            </a:r>
            <a:r>
              <a:rPr kumimoji="1" lang="ja-JP" altLang="en-US" sz="1200" dirty="0" smtClean="0"/>
              <a:t>人</a:t>
            </a:r>
            <a:endParaRPr kumimoji="1" lang="ja-JP" altLang="en-US" sz="1200" dirty="0"/>
          </a:p>
        </p:txBody>
      </p:sp>
      <p:sp>
        <p:nvSpPr>
          <p:cNvPr id="19" name="大かっこ 18"/>
          <p:cNvSpPr/>
          <p:nvPr/>
        </p:nvSpPr>
        <p:spPr>
          <a:xfrm>
            <a:off x="2327778" y="3110282"/>
            <a:ext cx="792000" cy="468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r>
              <a:rPr lang="en-US" altLang="ja-JP" sz="900" dirty="0" smtClean="0">
                <a:latin typeface="+mj-ea"/>
                <a:ea typeface="+mj-ea"/>
              </a:rPr>
              <a:t>30</a:t>
            </a:r>
            <a:r>
              <a:rPr kumimoji="1" lang="en-US" altLang="ja-JP" sz="900" dirty="0" smtClean="0">
                <a:latin typeface="+mj-ea"/>
                <a:ea typeface="+mj-ea"/>
              </a:rPr>
              <a:t> ×549/637</a:t>
            </a:r>
            <a:endParaRPr kumimoji="1" lang="ja-JP" altLang="en-US" sz="900" dirty="0">
              <a:latin typeface="+mj-ea"/>
              <a:ea typeface="+mj-ea"/>
            </a:endParaRPr>
          </a:p>
        </p:txBody>
      </p:sp>
      <p:sp>
        <p:nvSpPr>
          <p:cNvPr id="21" name="テキスト ボックス 20"/>
          <p:cNvSpPr txBox="1"/>
          <p:nvPr/>
        </p:nvSpPr>
        <p:spPr>
          <a:xfrm>
            <a:off x="5167114" y="2492896"/>
            <a:ext cx="1143744" cy="276999"/>
          </a:xfrm>
          <a:prstGeom prst="rect">
            <a:avLst/>
          </a:prstGeom>
          <a:noFill/>
        </p:spPr>
        <p:txBody>
          <a:bodyPr wrap="square" rtlCol="0">
            <a:spAutoFit/>
          </a:bodyPr>
          <a:lstStyle/>
          <a:p>
            <a:pPr algn="ctr"/>
            <a:r>
              <a:rPr lang="ja-JP" altLang="en-US" sz="1200" dirty="0" smtClean="0"/>
              <a:t>２９</a:t>
            </a:r>
            <a:r>
              <a:rPr kumimoji="1" lang="ja-JP" altLang="en-US" sz="1200" dirty="0" smtClean="0"/>
              <a:t>人</a:t>
            </a:r>
            <a:endParaRPr kumimoji="1" lang="ja-JP" altLang="en-US" sz="1200" dirty="0"/>
          </a:p>
        </p:txBody>
      </p:sp>
      <p:sp>
        <p:nvSpPr>
          <p:cNvPr id="22" name="大かっこ 21"/>
          <p:cNvSpPr/>
          <p:nvPr/>
        </p:nvSpPr>
        <p:spPr>
          <a:xfrm>
            <a:off x="5318338" y="3105016"/>
            <a:ext cx="792000" cy="468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r>
              <a:rPr kumimoji="1" lang="ja-JP" altLang="en-US" sz="900" dirty="0" smtClean="0">
                <a:latin typeface="+mj-ea"/>
                <a:ea typeface="+mj-ea"/>
              </a:rPr>
              <a:t>前年度の募集定員が</a:t>
            </a:r>
            <a:r>
              <a:rPr kumimoji="1" lang="en-US" altLang="ja-JP" sz="900" dirty="0" smtClean="0">
                <a:latin typeface="+mj-ea"/>
                <a:ea typeface="+mj-ea"/>
              </a:rPr>
              <a:t>30</a:t>
            </a:r>
            <a:r>
              <a:rPr kumimoji="1" lang="ja-JP" altLang="en-US" sz="900" dirty="0" smtClean="0">
                <a:latin typeface="+mj-ea"/>
                <a:ea typeface="+mj-ea"/>
              </a:rPr>
              <a:t>人</a:t>
            </a:r>
            <a:endParaRPr kumimoji="1" lang="en-US" altLang="ja-JP" sz="900" dirty="0" smtClean="0">
              <a:latin typeface="+mj-ea"/>
              <a:ea typeface="+mj-ea"/>
            </a:endParaRPr>
          </a:p>
        </p:txBody>
      </p:sp>
      <p:sp>
        <p:nvSpPr>
          <p:cNvPr id="26" name="テキスト ボックス 25"/>
          <p:cNvSpPr txBox="1"/>
          <p:nvPr/>
        </p:nvSpPr>
        <p:spPr>
          <a:xfrm>
            <a:off x="7926123" y="2495713"/>
            <a:ext cx="1143744" cy="276999"/>
          </a:xfrm>
          <a:prstGeom prst="rect">
            <a:avLst/>
          </a:prstGeom>
          <a:noFill/>
        </p:spPr>
        <p:txBody>
          <a:bodyPr wrap="square" rtlCol="0">
            <a:spAutoFit/>
          </a:bodyPr>
          <a:lstStyle/>
          <a:p>
            <a:pPr algn="ctr"/>
            <a:r>
              <a:rPr kumimoji="1" lang="ja-JP" altLang="en-US" sz="1200" dirty="0" smtClean="0"/>
              <a:t>２９人</a:t>
            </a:r>
            <a:endParaRPr kumimoji="1" lang="ja-JP" altLang="en-US" sz="1200" dirty="0"/>
          </a:p>
        </p:txBody>
      </p:sp>
      <p:sp>
        <p:nvSpPr>
          <p:cNvPr id="28" name="正方形/長方形 27"/>
          <p:cNvSpPr/>
          <p:nvPr/>
        </p:nvSpPr>
        <p:spPr>
          <a:xfrm>
            <a:off x="8028505" y="2054387"/>
            <a:ext cx="864000" cy="2880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bg1"/>
                </a:solidFill>
              </a:rPr>
              <a:t>小・産加算　４人</a:t>
            </a:r>
            <a:endParaRPr kumimoji="1" lang="ja-JP" altLang="en-US" sz="1000" dirty="0">
              <a:solidFill>
                <a:schemeClr val="bg1"/>
              </a:solidFill>
            </a:endParaRPr>
          </a:p>
        </p:txBody>
      </p:sp>
      <p:sp>
        <p:nvSpPr>
          <p:cNvPr id="29" name="正方形/長方形 28"/>
          <p:cNvSpPr/>
          <p:nvPr/>
        </p:nvSpPr>
        <p:spPr>
          <a:xfrm>
            <a:off x="16063" y="4325323"/>
            <a:ext cx="772332" cy="900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965782" y="4326467"/>
            <a:ext cx="864000" cy="900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287649" y="4640073"/>
            <a:ext cx="864000" cy="57624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275427" y="4414079"/>
            <a:ext cx="864000" cy="82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167465" y="4509120"/>
            <a:ext cx="1143744" cy="276999"/>
          </a:xfrm>
          <a:prstGeom prst="rect">
            <a:avLst/>
          </a:prstGeom>
          <a:noFill/>
        </p:spPr>
        <p:txBody>
          <a:bodyPr wrap="square" rtlCol="0">
            <a:spAutoFit/>
          </a:bodyPr>
          <a:lstStyle/>
          <a:p>
            <a:pPr algn="ctr"/>
            <a:r>
              <a:rPr lang="ja-JP" altLang="en-US" sz="1200" dirty="0" smtClean="0"/>
              <a:t>１２</a:t>
            </a:r>
            <a:r>
              <a:rPr kumimoji="1" lang="ja-JP" altLang="en-US" sz="1200" dirty="0" smtClean="0"/>
              <a:t>人</a:t>
            </a:r>
            <a:endParaRPr kumimoji="1" lang="ja-JP" altLang="en-US" sz="1200" dirty="0"/>
          </a:p>
        </p:txBody>
      </p:sp>
      <p:sp>
        <p:nvSpPr>
          <p:cNvPr id="36" name="テキスト ボックス 35"/>
          <p:cNvSpPr txBox="1"/>
          <p:nvPr/>
        </p:nvSpPr>
        <p:spPr>
          <a:xfrm>
            <a:off x="853342" y="4410957"/>
            <a:ext cx="1143744" cy="276999"/>
          </a:xfrm>
          <a:prstGeom prst="rect">
            <a:avLst/>
          </a:prstGeom>
          <a:noFill/>
        </p:spPr>
        <p:txBody>
          <a:bodyPr wrap="square" rtlCol="0">
            <a:spAutoFit/>
          </a:bodyPr>
          <a:lstStyle/>
          <a:p>
            <a:pPr algn="ctr"/>
            <a:r>
              <a:rPr lang="ja-JP" altLang="en-US" sz="1200" dirty="0" smtClean="0"/>
              <a:t>１２</a:t>
            </a:r>
            <a:r>
              <a:rPr kumimoji="1" lang="ja-JP" altLang="en-US" sz="1200" dirty="0" smtClean="0"/>
              <a:t>人</a:t>
            </a:r>
            <a:endParaRPr kumimoji="1" lang="ja-JP" altLang="en-US" sz="1200" dirty="0"/>
          </a:p>
        </p:txBody>
      </p:sp>
      <p:sp>
        <p:nvSpPr>
          <p:cNvPr id="37" name="大かっこ 36"/>
          <p:cNvSpPr/>
          <p:nvPr/>
        </p:nvSpPr>
        <p:spPr>
          <a:xfrm>
            <a:off x="1020431" y="4659845"/>
            <a:ext cx="756000" cy="504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r>
              <a:rPr kumimoji="1" lang="ja-JP" altLang="en-US" sz="900" dirty="0" smtClean="0">
                <a:latin typeface="+mj-ea"/>
                <a:ea typeface="+mj-ea"/>
              </a:rPr>
              <a:t>過去</a:t>
            </a:r>
            <a:r>
              <a:rPr kumimoji="1" lang="en-US" altLang="ja-JP" sz="900" dirty="0" smtClean="0">
                <a:latin typeface="+mj-ea"/>
                <a:ea typeface="+mj-ea"/>
              </a:rPr>
              <a:t>3</a:t>
            </a:r>
            <a:r>
              <a:rPr kumimoji="1" lang="ja-JP" altLang="en-US" sz="900" dirty="0" smtClean="0">
                <a:latin typeface="+mj-ea"/>
                <a:ea typeface="+mj-ea"/>
              </a:rPr>
              <a:t>年間</a:t>
            </a:r>
            <a:endParaRPr kumimoji="1" lang="en-US" altLang="ja-JP" sz="900" dirty="0" smtClean="0">
              <a:latin typeface="+mj-ea"/>
              <a:ea typeface="+mj-ea"/>
            </a:endParaRPr>
          </a:p>
          <a:p>
            <a:r>
              <a:rPr lang="ja-JP" altLang="en-US" sz="900" dirty="0" smtClean="0">
                <a:latin typeface="+mj-ea"/>
                <a:ea typeface="+mj-ea"/>
              </a:rPr>
              <a:t>の受入実績</a:t>
            </a:r>
            <a:endParaRPr lang="en-US" altLang="ja-JP" sz="900" dirty="0" smtClean="0">
              <a:latin typeface="+mj-ea"/>
              <a:ea typeface="+mj-ea"/>
            </a:endParaRPr>
          </a:p>
          <a:p>
            <a:r>
              <a:rPr kumimoji="1" lang="ja-JP" altLang="en-US" sz="900" dirty="0" smtClean="0">
                <a:latin typeface="+mj-ea"/>
                <a:ea typeface="+mj-ea"/>
              </a:rPr>
              <a:t>の最大値</a:t>
            </a:r>
            <a:endParaRPr kumimoji="1" lang="en-US" altLang="ja-JP" sz="900" dirty="0" smtClean="0">
              <a:latin typeface="+mj-ea"/>
              <a:ea typeface="+mj-ea"/>
            </a:endParaRPr>
          </a:p>
        </p:txBody>
      </p:sp>
      <p:sp>
        <p:nvSpPr>
          <p:cNvPr id="39" name="テキスト ボックス 38"/>
          <p:cNvSpPr txBox="1"/>
          <p:nvPr/>
        </p:nvSpPr>
        <p:spPr>
          <a:xfrm>
            <a:off x="2177054" y="4619736"/>
            <a:ext cx="1143744" cy="276999"/>
          </a:xfrm>
          <a:prstGeom prst="rect">
            <a:avLst/>
          </a:prstGeom>
          <a:noFill/>
        </p:spPr>
        <p:txBody>
          <a:bodyPr wrap="square" rtlCol="0">
            <a:spAutoFit/>
          </a:bodyPr>
          <a:lstStyle/>
          <a:p>
            <a:pPr algn="ctr"/>
            <a:r>
              <a:rPr lang="ja-JP" altLang="en-US" sz="1200" dirty="0"/>
              <a:t>１０</a:t>
            </a:r>
            <a:r>
              <a:rPr kumimoji="1" lang="ja-JP" altLang="en-US" sz="1200" dirty="0" smtClean="0"/>
              <a:t>人</a:t>
            </a:r>
            <a:endParaRPr kumimoji="1" lang="ja-JP" altLang="en-US" sz="1200" dirty="0"/>
          </a:p>
        </p:txBody>
      </p:sp>
      <p:sp>
        <p:nvSpPr>
          <p:cNvPr id="40" name="大かっこ 39"/>
          <p:cNvSpPr/>
          <p:nvPr/>
        </p:nvSpPr>
        <p:spPr>
          <a:xfrm>
            <a:off x="2327778" y="4826107"/>
            <a:ext cx="792000" cy="360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r>
              <a:rPr lang="en-US" altLang="ja-JP" sz="900" dirty="0" smtClean="0">
                <a:latin typeface="+mj-ea"/>
                <a:ea typeface="+mj-ea"/>
              </a:rPr>
              <a:t>12</a:t>
            </a:r>
            <a:r>
              <a:rPr kumimoji="1" lang="en-US" altLang="ja-JP" sz="900" dirty="0" smtClean="0">
                <a:latin typeface="+mj-ea"/>
                <a:ea typeface="+mj-ea"/>
              </a:rPr>
              <a:t> × 549/637</a:t>
            </a:r>
            <a:endParaRPr kumimoji="1" lang="ja-JP" altLang="en-US" sz="900" dirty="0">
              <a:latin typeface="+mj-ea"/>
              <a:ea typeface="+mj-ea"/>
            </a:endParaRPr>
          </a:p>
        </p:txBody>
      </p:sp>
      <p:sp>
        <p:nvSpPr>
          <p:cNvPr id="41" name="テキスト ボックス 40"/>
          <p:cNvSpPr txBox="1"/>
          <p:nvPr/>
        </p:nvSpPr>
        <p:spPr>
          <a:xfrm>
            <a:off x="5167114" y="4418062"/>
            <a:ext cx="1143744" cy="276999"/>
          </a:xfrm>
          <a:prstGeom prst="rect">
            <a:avLst/>
          </a:prstGeom>
          <a:noFill/>
        </p:spPr>
        <p:txBody>
          <a:bodyPr wrap="square" rtlCol="0">
            <a:spAutoFit/>
          </a:bodyPr>
          <a:lstStyle/>
          <a:p>
            <a:pPr algn="ctr"/>
            <a:r>
              <a:rPr lang="ja-JP" altLang="en-US" sz="1200" dirty="0"/>
              <a:t>１１</a:t>
            </a:r>
            <a:r>
              <a:rPr kumimoji="1" lang="ja-JP" altLang="en-US" sz="1200" dirty="0" smtClean="0"/>
              <a:t>人</a:t>
            </a:r>
            <a:endParaRPr kumimoji="1" lang="ja-JP" altLang="en-US" sz="1200" dirty="0"/>
          </a:p>
        </p:txBody>
      </p:sp>
      <p:cxnSp>
        <p:nvCxnSpPr>
          <p:cNvPr id="38" name="直線コネクタ 37"/>
          <p:cNvCxnSpPr/>
          <p:nvPr/>
        </p:nvCxnSpPr>
        <p:spPr>
          <a:xfrm>
            <a:off x="3488056" y="945216"/>
            <a:ext cx="0" cy="4428000"/>
          </a:xfrm>
          <a:prstGeom prst="line">
            <a:avLst/>
          </a:prstGeom>
          <a:ln w="76200">
            <a:prstDash val="dashDot"/>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134646" y="5628160"/>
            <a:ext cx="1143744" cy="415498"/>
          </a:xfrm>
          <a:prstGeom prst="rect">
            <a:avLst/>
          </a:prstGeom>
          <a:noFill/>
        </p:spPr>
        <p:txBody>
          <a:bodyPr wrap="square" rtlCol="0">
            <a:spAutoFit/>
          </a:bodyPr>
          <a:lstStyle/>
          <a:p>
            <a:pPr algn="ctr"/>
            <a:r>
              <a:rPr lang="ja-JP" altLang="en-US" sz="1200" dirty="0" smtClean="0"/>
              <a:t>６５４</a:t>
            </a:r>
            <a:r>
              <a:rPr kumimoji="1" lang="ja-JP" altLang="en-US" sz="1200" dirty="0" smtClean="0"/>
              <a:t>人</a:t>
            </a:r>
            <a:endParaRPr kumimoji="1" lang="en-US" altLang="ja-JP" sz="1200" dirty="0" smtClean="0"/>
          </a:p>
          <a:p>
            <a:pPr algn="ctr"/>
            <a:r>
              <a:rPr lang="ja-JP" altLang="en-US" sz="900" dirty="0" smtClean="0"/>
              <a:t>一般</a:t>
            </a:r>
            <a:r>
              <a:rPr lang="en-US" altLang="ja-JP" sz="900" dirty="0" smtClean="0">
                <a:latin typeface="+mn-ea"/>
              </a:rPr>
              <a:t>630</a:t>
            </a:r>
            <a:r>
              <a:rPr lang="ja-JP" altLang="en-US" sz="900" dirty="0" err="1" smtClean="0">
                <a:latin typeface="+mn-ea"/>
              </a:rPr>
              <a:t>、</a:t>
            </a:r>
            <a:r>
              <a:rPr lang="ja-JP" altLang="en-US" sz="900" dirty="0" smtClean="0">
                <a:latin typeface="+mn-ea"/>
              </a:rPr>
              <a:t>小・産</a:t>
            </a:r>
            <a:r>
              <a:rPr lang="en-US" altLang="ja-JP" sz="900" dirty="0" smtClean="0">
                <a:latin typeface="+mn-ea"/>
              </a:rPr>
              <a:t>24</a:t>
            </a:r>
            <a:endParaRPr kumimoji="1" lang="ja-JP" altLang="en-US" sz="900" dirty="0">
              <a:latin typeface="+mn-ea"/>
            </a:endParaRPr>
          </a:p>
        </p:txBody>
      </p:sp>
      <p:sp>
        <p:nvSpPr>
          <p:cNvPr id="52" name="テキスト ボックス 51"/>
          <p:cNvSpPr txBox="1"/>
          <p:nvPr/>
        </p:nvSpPr>
        <p:spPr>
          <a:xfrm>
            <a:off x="860955" y="5615281"/>
            <a:ext cx="1143744" cy="276999"/>
          </a:xfrm>
          <a:prstGeom prst="rect">
            <a:avLst/>
          </a:prstGeom>
          <a:noFill/>
        </p:spPr>
        <p:txBody>
          <a:bodyPr wrap="square" rtlCol="0">
            <a:spAutoFit/>
          </a:bodyPr>
          <a:lstStyle/>
          <a:p>
            <a:pPr algn="ctr"/>
            <a:r>
              <a:rPr lang="ja-JP" altLang="en-US" sz="1200" dirty="0" smtClean="0">
                <a:latin typeface="ＭＳ Ｐゴシック" panose="020B0600070205080204" pitchFamily="50" charset="-128"/>
                <a:ea typeface="ＭＳ Ｐゴシック" panose="020B0600070205080204" pitchFamily="50" charset="-128"/>
              </a:rPr>
              <a:t>６３７人</a:t>
            </a:r>
            <a:endParaRPr kumimoji="1" lang="ja-JP" altLang="en-US" sz="1000" dirty="0">
              <a:latin typeface="ＭＳ Ｐ明朝" panose="02020600040205080304" pitchFamily="18" charset="-128"/>
              <a:ea typeface="ＭＳ Ｐ明朝" panose="02020600040205080304" pitchFamily="18" charset="-128"/>
            </a:endParaRPr>
          </a:p>
        </p:txBody>
      </p:sp>
      <p:sp>
        <p:nvSpPr>
          <p:cNvPr id="55" name="テキスト ボックス 54"/>
          <p:cNvSpPr txBox="1"/>
          <p:nvPr/>
        </p:nvSpPr>
        <p:spPr>
          <a:xfrm>
            <a:off x="7965901" y="5628160"/>
            <a:ext cx="1143744" cy="446276"/>
          </a:xfrm>
          <a:prstGeom prst="rect">
            <a:avLst/>
          </a:prstGeom>
          <a:noFill/>
        </p:spPr>
        <p:txBody>
          <a:bodyPr wrap="square" rtlCol="0">
            <a:spAutoFit/>
          </a:bodyPr>
          <a:lstStyle/>
          <a:p>
            <a:pPr algn="ctr"/>
            <a:r>
              <a:rPr lang="ja-JP" altLang="en-US" sz="1200" dirty="0" smtClean="0">
                <a:latin typeface="ＭＳ Ｐゴシック" panose="020B0600070205080204" pitchFamily="50" charset="-128"/>
                <a:ea typeface="ＭＳ Ｐゴシック" panose="020B0600070205080204" pitchFamily="50" charset="-128"/>
              </a:rPr>
              <a:t>６３７</a:t>
            </a:r>
            <a:r>
              <a:rPr kumimoji="1" lang="ja-JP" altLang="en-US" sz="1200" dirty="0" smtClean="0">
                <a:latin typeface="ＭＳ Ｐゴシック" panose="020B0600070205080204" pitchFamily="50" charset="-128"/>
                <a:ea typeface="ＭＳ Ｐゴシック" panose="020B0600070205080204" pitchFamily="50" charset="-128"/>
              </a:rPr>
              <a:t>人</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lang="ja-JP" altLang="en-US" sz="1100" u="sng" dirty="0" smtClean="0">
                <a:latin typeface="+mj-ea"/>
                <a:ea typeface="+mj-ea"/>
              </a:rPr>
              <a:t>前年度比</a:t>
            </a:r>
            <a:r>
              <a:rPr lang="en-US" altLang="ja-JP" sz="1100" u="sng" dirty="0">
                <a:latin typeface="+mj-ea"/>
                <a:ea typeface="+mj-ea"/>
              </a:rPr>
              <a:t>-</a:t>
            </a:r>
            <a:r>
              <a:rPr lang="en-US" altLang="ja-JP" sz="1100" u="sng" dirty="0" smtClean="0">
                <a:latin typeface="+mj-ea"/>
                <a:ea typeface="+mj-ea"/>
              </a:rPr>
              <a:t>17</a:t>
            </a:r>
            <a:endParaRPr kumimoji="1" lang="ja-JP" altLang="en-US" sz="1100" u="sng" dirty="0">
              <a:latin typeface="+mj-ea"/>
              <a:ea typeface="+mj-ea"/>
            </a:endParaRPr>
          </a:p>
        </p:txBody>
      </p:sp>
      <p:cxnSp>
        <p:nvCxnSpPr>
          <p:cNvPr id="57" name="直線コネクタ 56"/>
          <p:cNvCxnSpPr/>
          <p:nvPr/>
        </p:nvCxnSpPr>
        <p:spPr>
          <a:xfrm>
            <a:off x="437226" y="5373216"/>
            <a:ext cx="0" cy="28800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1374536" y="5373216"/>
            <a:ext cx="0" cy="28800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8533581" y="5373216"/>
            <a:ext cx="0" cy="28800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sp>
        <p:nvSpPr>
          <p:cNvPr id="63" name="右矢印 62"/>
          <p:cNvSpPr/>
          <p:nvPr/>
        </p:nvSpPr>
        <p:spPr>
          <a:xfrm>
            <a:off x="1928196" y="2852936"/>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右矢印 63"/>
          <p:cNvSpPr/>
          <p:nvPr/>
        </p:nvSpPr>
        <p:spPr>
          <a:xfrm>
            <a:off x="1928196" y="4623866"/>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右矢印 64"/>
          <p:cNvSpPr/>
          <p:nvPr/>
        </p:nvSpPr>
        <p:spPr>
          <a:xfrm>
            <a:off x="3387473" y="2852936"/>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右矢印 65"/>
          <p:cNvSpPr/>
          <p:nvPr/>
        </p:nvSpPr>
        <p:spPr>
          <a:xfrm>
            <a:off x="3387473" y="4623866"/>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a:off x="7670414" y="2852936"/>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右矢印 67"/>
          <p:cNvSpPr/>
          <p:nvPr/>
        </p:nvSpPr>
        <p:spPr>
          <a:xfrm>
            <a:off x="7670414" y="4623866"/>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29819" y="6000858"/>
            <a:ext cx="9144000" cy="923330"/>
          </a:xfrm>
          <a:prstGeom prst="rect">
            <a:avLst/>
          </a:prstGeom>
          <a:noFill/>
        </p:spPr>
        <p:txBody>
          <a:bodyPr wrap="square" rtlCol="0">
            <a:spAutoFit/>
          </a:bodyPr>
          <a:lstStyle/>
          <a:p>
            <a:r>
              <a:rPr lang="en-US" altLang="ja-JP" sz="900" dirty="0" smtClean="0"/>
              <a:t>【</a:t>
            </a:r>
            <a:r>
              <a:rPr lang="ja-JP" altLang="en-US" sz="900" dirty="0" smtClean="0"/>
              <a:t>大阪府激変</a:t>
            </a:r>
            <a:r>
              <a:rPr lang="ja-JP" altLang="en-US" sz="900" dirty="0"/>
              <a:t>緩和措置</a:t>
            </a:r>
            <a:r>
              <a:rPr lang="en-US" altLang="ja-JP" sz="900" dirty="0"/>
              <a:t>】 </a:t>
            </a:r>
            <a:r>
              <a:rPr lang="ja-JP" altLang="en-US" sz="900" dirty="0"/>
              <a:t>前年度募集定員からの増減</a:t>
            </a:r>
            <a:r>
              <a:rPr lang="ja-JP" altLang="en-US" sz="900" dirty="0" smtClean="0"/>
              <a:t>は</a:t>
            </a:r>
            <a:r>
              <a:rPr lang="en-US" altLang="ja-JP" sz="900" dirty="0" smtClean="0"/>
              <a:t>±</a:t>
            </a:r>
            <a:r>
              <a:rPr lang="ja-JP" altLang="en-US" sz="900" dirty="0" smtClean="0"/>
              <a:t>１人</a:t>
            </a:r>
            <a:r>
              <a:rPr lang="ja-JP" altLang="en-US" sz="900" dirty="0"/>
              <a:t>以内とする</a:t>
            </a:r>
            <a:r>
              <a:rPr lang="ja-JP" altLang="en-US" sz="900" dirty="0" smtClean="0"/>
              <a:t>。</a:t>
            </a:r>
            <a:r>
              <a:rPr lang="en-US" altLang="ja-JP" sz="900" dirty="0"/>
              <a:t/>
            </a:r>
            <a:br>
              <a:rPr lang="en-US" altLang="ja-JP" sz="900" dirty="0"/>
            </a:br>
            <a:r>
              <a:rPr lang="en-US" altLang="ja-JP" sz="900" dirty="0" smtClean="0"/>
              <a:t>                                              </a:t>
            </a:r>
            <a:r>
              <a:rPr lang="ja-JP" altLang="en-US" sz="900" dirty="0" smtClean="0"/>
              <a:t>２</a:t>
            </a:r>
            <a:r>
              <a:rPr lang="ja-JP" altLang="en-US" sz="900" dirty="0" smtClean="0">
                <a:latin typeface="+mj-ea"/>
                <a:ea typeface="+mj-ea"/>
              </a:rPr>
              <a:t>年</a:t>
            </a:r>
            <a:r>
              <a:rPr lang="ja-JP" altLang="en-US" sz="900" dirty="0">
                <a:latin typeface="+mj-ea"/>
                <a:ea typeface="+mj-ea"/>
              </a:rPr>
              <a:t>連続の増減は</a:t>
            </a:r>
            <a:r>
              <a:rPr lang="ja-JP" altLang="en-US" sz="900" dirty="0" smtClean="0">
                <a:latin typeface="+mj-ea"/>
                <a:ea typeface="+mj-ea"/>
              </a:rPr>
              <a:t>しない。</a:t>
            </a:r>
            <a:r>
              <a:rPr lang="en-US" altLang="ja-JP" sz="900" dirty="0" smtClean="0">
                <a:latin typeface="+mj-ea"/>
                <a:ea typeface="+mj-ea"/>
              </a:rPr>
              <a:t/>
            </a:r>
            <a:br>
              <a:rPr lang="en-US" altLang="ja-JP" sz="900" dirty="0" smtClean="0">
                <a:latin typeface="+mj-ea"/>
                <a:ea typeface="+mj-ea"/>
              </a:rPr>
            </a:br>
            <a:r>
              <a:rPr lang="ja-JP" altLang="en-US" sz="900" dirty="0" smtClean="0">
                <a:latin typeface="+mj-ea"/>
                <a:ea typeface="+mj-ea"/>
              </a:rPr>
              <a:t>　　　　　　　　　　　　　　　</a:t>
            </a:r>
            <a:r>
              <a:rPr lang="ja-JP" altLang="en-US" sz="900" dirty="0">
                <a:latin typeface="+mj-ea"/>
                <a:ea typeface="+mj-ea"/>
              </a:rPr>
              <a:t>大阪府の上限数が前年度より増加する</a:t>
            </a:r>
            <a:r>
              <a:rPr lang="ja-JP" altLang="en-US" sz="900" dirty="0" smtClean="0">
                <a:latin typeface="+mj-ea"/>
                <a:ea typeface="+mj-ea"/>
              </a:rPr>
              <a:t>場合は、前年度</a:t>
            </a:r>
            <a:r>
              <a:rPr lang="ja-JP" altLang="en-US" sz="900" dirty="0">
                <a:latin typeface="+mj-ea"/>
                <a:ea typeface="+mj-ea"/>
              </a:rPr>
              <a:t>マッチング実績を</a:t>
            </a:r>
            <a:r>
              <a:rPr lang="ja-JP" altLang="en-US" sz="900" dirty="0" smtClean="0">
                <a:latin typeface="+mj-ea"/>
                <a:ea typeface="+mj-ea"/>
              </a:rPr>
              <a:t>保障</a:t>
            </a:r>
            <a:endParaRPr lang="en-US" altLang="ja-JP" sz="900" dirty="0" smtClean="0">
              <a:latin typeface="+mj-ea"/>
              <a:ea typeface="+mj-ea"/>
            </a:endParaRPr>
          </a:p>
          <a:p>
            <a:r>
              <a:rPr lang="en-US" altLang="ja-JP" sz="900" dirty="0" smtClean="0"/>
              <a:t>【</a:t>
            </a:r>
            <a:r>
              <a:rPr lang="ja-JP" altLang="en-US" sz="900" dirty="0" smtClean="0"/>
              <a:t>小児科</a:t>
            </a:r>
            <a:r>
              <a:rPr lang="ja-JP" altLang="en-US" sz="900" dirty="0"/>
              <a:t>・</a:t>
            </a:r>
            <a:r>
              <a:rPr lang="ja-JP" altLang="en-US" sz="900" dirty="0" smtClean="0"/>
              <a:t>産科プログラム</a:t>
            </a:r>
            <a:r>
              <a:rPr lang="ja-JP" altLang="en-US" sz="900" dirty="0"/>
              <a:t>特例加算</a:t>
            </a:r>
            <a:r>
              <a:rPr lang="en-US" altLang="ja-JP" sz="900" dirty="0" smtClean="0"/>
              <a:t>】</a:t>
            </a:r>
            <a:r>
              <a:rPr lang="ja-JP" altLang="en-US" sz="900" dirty="0" smtClean="0"/>
              <a:t>：前年度に当該加算を受けている病院</a:t>
            </a:r>
            <a:r>
              <a:rPr lang="ja-JP" altLang="en-US" sz="900" dirty="0"/>
              <a:t>のプログラムを</a:t>
            </a:r>
            <a:r>
              <a:rPr lang="ja-JP" altLang="en-US" sz="900" dirty="0" smtClean="0"/>
              <a:t>継続</a:t>
            </a:r>
            <a:endParaRPr lang="en-US" altLang="ja-JP" sz="900" dirty="0" smtClean="0"/>
          </a:p>
          <a:p>
            <a:r>
              <a:rPr lang="en-US" altLang="ja-JP" sz="900" dirty="0" smtClean="0"/>
              <a:t>【</a:t>
            </a:r>
            <a:r>
              <a:rPr lang="ja-JP" altLang="en-US" sz="900" dirty="0"/>
              <a:t>最終配分調整</a:t>
            </a:r>
            <a:r>
              <a:rPr lang="en-US" altLang="ja-JP" sz="900" dirty="0"/>
              <a:t>】 </a:t>
            </a:r>
            <a:r>
              <a:rPr lang="ja-JP" altLang="en-US" sz="900" dirty="0" smtClean="0"/>
              <a:t>①大阪府ベース値と</a:t>
            </a:r>
            <a:r>
              <a:rPr lang="ja-JP" altLang="en-US" sz="900" dirty="0"/>
              <a:t>大阪</a:t>
            </a:r>
            <a:r>
              <a:rPr lang="ja-JP" altLang="en-US" sz="900" dirty="0" smtClean="0"/>
              <a:t>府上限の</a:t>
            </a:r>
            <a:r>
              <a:rPr lang="ja-JP" altLang="en-US" sz="900" dirty="0"/>
              <a:t>差を調整する</a:t>
            </a:r>
            <a:r>
              <a:rPr lang="ja-JP" altLang="en-US" sz="900" dirty="0" smtClean="0"/>
              <a:t>。</a:t>
            </a:r>
            <a:endParaRPr lang="en-US" altLang="ja-JP" sz="900" dirty="0" smtClean="0"/>
          </a:p>
          <a:p>
            <a:r>
              <a:rPr lang="ja-JP" altLang="en-US" sz="900" dirty="0"/>
              <a:t>　　　　　　　　　　　⇒調整方法</a:t>
            </a:r>
            <a:r>
              <a:rPr lang="ja-JP" altLang="en-US" sz="900" dirty="0" smtClean="0"/>
              <a:t>：大阪府医療</a:t>
            </a:r>
            <a:r>
              <a:rPr lang="ja-JP" altLang="en-US" sz="900" dirty="0"/>
              <a:t>対策協議会における協議</a:t>
            </a:r>
            <a:r>
              <a:rPr lang="ja-JP" altLang="en-US" sz="900" dirty="0" smtClean="0"/>
              <a:t>（マッチング実績・指導体制・研修環境など</a:t>
            </a:r>
            <a:r>
              <a:rPr lang="ja-JP" altLang="en-US" sz="900" dirty="0"/>
              <a:t>を評価）をふまえ</a:t>
            </a:r>
            <a:r>
              <a:rPr lang="ja-JP" altLang="en-US" sz="900" dirty="0" smtClean="0"/>
              <a:t>、調整</a:t>
            </a:r>
            <a:r>
              <a:rPr lang="ja-JP" altLang="en-US" sz="900" dirty="0"/>
              <a:t>を実施</a:t>
            </a:r>
            <a:r>
              <a:rPr lang="ja-JP" altLang="en-US" sz="900" dirty="0" smtClean="0"/>
              <a:t>。</a:t>
            </a:r>
            <a:endParaRPr lang="en-US" altLang="ja-JP" sz="900" dirty="0" smtClean="0"/>
          </a:p>
        </p:txBody>
      </p:sp>
      <p:sp>
        <p:nvSpPr>
          <p:cNvPr id="72" name="正方形/長方形 71"/>
          <p:cNvSpPr/>
          <p:nvPr/>
        </p:nvSpPr>
        <p:spPr>
          <a:xfrm>
            <a:off x="3842211" y="2342388"/>
            <a:ext cx="864000" cy="14105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3563888" y="1351801"/>
            <a:ext cx="1368152" cy="276999"/>
          </a:xfrm>
          <a:prstGeom prst="rect">
            <a:avLst/>
          </a:prstGeom>
          <a:noFill/>
          <a:ln w="38100">
            <a:solidFill>
              <a:schemeClr val="accent1">
                <a:shade val="50000"/>
              </a:schemeClr>
            </a:solidFill>
          </a:ln>
        </p:spPr>
        <p:txBody>
          <a:bodyPr wrap="square" rtlCol="0">
            <a:spAutoFit/>
          </a:bodyPr>
          <a:lstStyle/>
          <a:p>
            <a:pPr algn="ctr"/>
            <a:r>
              <a:rPr lang="ja-JP" altLang="en-US" sz="1200" spc="-150" dirty="0" smtClean="0">
                <a:latin typeface="+mn-ea"/>
              </a:rPr>
              <a:t>府が持つ定数</a:t>
            </a:r>
            <a:r>
              <a:rPr kumimoji="1" lang="ja-JP" altLang="en-US" sz="1200" spc="-150" dirty="0" smtClean="0">
                <a:latin typeface="+mn-ea"/>
              </a:rPr>
              <a:t>を分配</a:t>
            </a:r>
            <a:endParaRPr kumimoji="1" lang="en-US" altLang="ja-JP" sz="800" spc="-150" dirty="0" smtClean="0">
              <a:latin typeface="+mn-ea"/>
            </a:endParaRPr>
          </a:p>
        </p:txBody>
      </p:sp>
      <p:sp>
        <p:nvSpPr>
          <p:cNvPr id="74" name="テキスト ボックス 73"/>
          <p:cNvSpPr txBox="1"/>
          <p:nvPr/>
        </p:nvSpPr>
        <p:spPr>
          <a:xfrm>
            <a:off x="3459046" y="1445253"/>
            <a:ext cx="1980000" cy="507831"/>
          </a:xfrm>
          <a:prstGeom prst="rect">
            <a:avLst/>
          </a:prstGeom>
          <a:noFill/>
        </p:spPr>
        <p:txBody>
          <a:bodyPr wrap="square" rtlCol="0">
            <a:spAutoFit/>
          </a:bodyPr>
          <a:lstStyle/>
          <a:p>
            <a:endParaRPr lang="en-US" altLang="ja-JP" sz="900" dirty="0" smtClean="0">
              <a:latin typeface="+mj-ea"/>
            </a:endParaRPr>
          </a:p>
          <a:p>
            <a:r>
              <a:rPr lang="ja-JP" altLang="en-US" sz="900" dirty="0" smtClean="0">
                <a:latin typeface="+mj-ea"/>
              </a:rPr>
              <a:t>希望</a:t>
            </a:r>
            <a:r>
              <a:rPr lang="ja-JP" altLang="en-US" sz="900" dirty="0">
                <a:latin typeface="+mj-ea"/>
              </a:rPr>
              <a:t>できる定員の上限　 </a:t>
            </a:r>
            <a:r>
              <a:rPr lang="en-US" altLang="ja-JP" sz="900" dirty="0" smtClean="0">
                <a:latin typeface="+mj-ea"/>
              </a:rPr>
              <a:t>637</a:t>
            </a:r>
            <a:r>
              <a:rPr lang="ja-JP" altLang="en-US" sz="900" dirty="0" smtClean="0">
                <a:latin typeface="+mj-ea"/>
              </a:rPr>
              <a:t>人</a:t>
            </a:r>
            <a:endParaRPr lang="en-US" altLang="ja-JP" sz="900" dirty="0">
              <a:latin typeface="+mj-ea"/>
            </a:endParaRPr>
          </a:p>
          <a:p>
            <a:r>
              <a:rPr kumimoji="1" lang="ja-JP" altLang="en-US" sz="900" dirty="0" smtClean="0">
                <a:latin typeface="+mj-ea"/>
                <a:ea typeface="+mj-ea"/>
              </a:rPr>
              <a:t>大阪府の上限（一般）　 　</a:t>
            </a:r>
            <a:r>
              <a:rPr lang="en-US" altLang="ja-JP" sz="900" dirty="0" smtClean="0">
                <a:latin typeface="+mj-ea"/>
                <a:ea typeface="+mj-ea"/>
              </a:rPr>
              <a:t>609</a:t>
            </a:r>
            <a:r>
              <a:rPr lang="ja-JP" altLang="en-US" sz="900" dirty="0" smtClean="0">
                <a:latin typeface="+mj-ea"/>
                <a:ea typeface="+mj-ea"/>
              </a:rPr>
              <a:t>人</a:t>
            </a:r>
            <a:endParaRPr kumimoji="1" lang="ja-JP" altLang="en-US" sz="900" dirty="0">
              <a:latin typeface="+mj-ea"/>
              <a:ea typeface="+mj-ea"/>
            </a:endParaRPr>
          </a:p>
        </p:txBody>
      </p:sp>
      <p:sp>
        <p:nvSpPr>
          <p:cNvPr id="75" name="テキスト ボックス 74"/>
          <p:cNvSpPr txBox="1"/>
          <p:nvPr/>
        </p:nvSpPr>
        <p:spPr>
          <a:xfrm>
            <a:off x="3757140" y="2492896"/>
            <a:ext cx="1143744" cy="276999"/>
          </a:xfrm>
          <a:prstGeom prst="rect">
            <a:avLst/>
          </a:prstGeom>
          <a:noFill/>
        </p:spPr>
        <p:txBody>
          <a:bodyPr wrap="square" rtlCol="0">
            <a:spAutoFit/>
          </a:bodyPr>
          <a:lstStyle/>
          <a:p>
            <a:pPr algn="ctr"/>
            <a:r>
              <a:rPr lang="ja-JP" altLang="en-US" sz="1200" dirty="0" smtClean="0"/>
              <a:t>２</a:t>
            </a:r>
            <a:r>
              <a:rPr lang="ja-JP" altLang="en-US" sz="1200" dirty="0"/>
              <a:t>９</a:t>
            </a:r>
            <a:r>
              <a:rPr kumimoji="1" lang="ja-JP" altLang="en-US" sz="1200" dirty="0" smtClean="0"/>
              <a:t>人</a:t>
            </a:r>
            <a:endParaRPr kumimoji="1" lang="ja-JP" altLang="en-US" sz="1200" dirty="0"/>
          </a:p>
        </p:txBody>
      </p:sp>
      <p:sp>
        <p:nvSpPr>
          <p:cNvPr id="76" name="大かっこ 75"/>
          <p:cNvSpPr/>
          <p:nvPr/>
        </p:nvSpPr>
        <p:spPr>
          <a:xfrm>
            <a:off x="3869227" y="3117895"/>
            <a:ext cx="792000" cy="468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pPr>
              <a:lnSpc>
                <a:spcPts val="900"/>
              </a:lnSpc>
            </a:pPr>
            <a:r>
              <a:rPr lang="en-US" altLang="ja-JP" sz="900" dirty="0" smtClean="0">
                <a:latin typeface="ＭＳ Ｐ明朝" panose="02020600040205080304" pitchFamily="18" charset="-128"/>
                <a:ea typeface="ＭＳ Ｐ明朝" panose="02020600040205080304" pitchFamily="18" charset="-128"/>
              </a:rPr>
              <a:t>※</a:t>
            </a:r>
          </a:p>
          <a:p>
            <a:pPr>
              <a:lnSpc>
                <a:spcPts val="900"/>
              </a:lnSpc>
            </a:pPr>
            <a:r>
              <a:rPr kumimoji="1" lang="en-US" altLang="ja-JP" sz="900" dirty="0" smtClean="0">
                <a:latin typeface="ＭＳ Ｐゴシック" panose="020B0600070205080204" pitchFamily="50" charset="-128"/>
                <a:ea typeface="ＭＳ Ｐゴシック" panose="020B0600070205080204" pitchFamily="50" charset="-128"/>
              </a:rPr>
              <a:t>30 ×609/637</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77" name="正方形/長方形 76"/>
          <p:cNvSpPr/>
          <p:nvPr/>
        </p:nvSpPr>
        <p:spPr>
          <a:xfrm>
            <a:off x="3856032" y="4414079"/>
            <a:ext cx="864000" cy="82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3783371" y="4410045"/>
            <a:ext cx="1039767" cy="276999"/>
          </a:xfrm>
          <a:prstGeom prst="rect">
            <a:avLst/>
          </a:prstGeom>
          <a:noFill/>
        </p:spPr>
        <p:txBody>
          <a:bodyPr wrap="square" rtlCol="0">
            <a:spAutoFit/>
          </a:bodyPr>
          <a:lstStyle/>
          <a:p>
            <a:pPr algn="ctr"/>
            <a:r>
              <a:rPr lang="ja-JP" altLang="en-US" sz="1200" dirty="0" smtClean="0"/>
              <a:t>１１</a:t>
            </a:r>
            <a:r>
              <a:rPr kumimoji="1" lang="ja-JP" altLang="en-US" sz="1200" dirty="0" smtClean="0"/>
              <a:t>人</a:t>
            </a:r>
            <a:endParaRPr kumimoji="1" lang="ja-JP" altLang="en-US" sz="1200" dirty="0"/>
          </a:p>
        </p:txBody>
      </p:sp>
      <p:sp>
        <p:nvSpPr>
          <p:cNvPr id="79" name="大かっこ 78"/>
          <p:cNvSpPr/>
          <p:nvPr/>
        </p:nvSpPr>
        <p:spPr>
          <a:xfrm>
            <a:off x="3881268" y="4833069"/>
            <a:ext cx="792000" cy="360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pPr>
              <a:lnSpc>
                <a:spcPts val="900"/>
              </a:lnSpc>
            </a:pPr>
            <a:r>
              <a:rPr lang="en-US" altLang="ja-JP" sz="900" dirty="0" smtClean="0">
                <a:latin typeface="ＭＳ Ｐ明朝" panose="02020600040205080304" pitchFamily="18" charset="-128"/>
                <a:ea typeface="ＭＳ Ｐ明朝" panose="02020600040205080304" pitchFamily="18" charset="-128"/>
              </a:rPr>
              <a:t>※</a:t>
            </a:r>
          </a:p>
          <a:p>
            <a:pPr>
              <a:lnSpc>
                <a:spcPts val="900"/>
              </a:lnSpc>
            </a:pPr>
            <a:r>
              <a:rPr lang="en-US" altLang="ja-JP" sz="900" dirty="0" smtClean="0">
                <a:latin typeface="+mj-ea"/>
                <a:ea typeface="+mj-ea"/>
              </a:rPr>
              <a:t>12</a:t>
            </a:r>
            <a:r>
              <a:rPr kumimoji="1" lang="en-US" altLang="ja-JP" sz="900" dirty="0" smtClean="0">
                <a:latin typeface="+mj-ea"/>
                <a:ea typeface="+mj-ea"/>
              </a:rPr>
              <a:t> × </a:t>
            </a:r>
            <a:r>
              <a:rPr lang="en-US" altLang="ja-JP" sz="900" dirty="0" smtClean="0">
                <a:latin typeface="ＭＳ Ｐゴシック" panose="020B0600070205080204" pitchFamily="50" charset="-128"/>
                <a:ea typeface="ＭＳ Ｐゴシック" panose="020B0600070205080204" pitchFamily="50" charset="-128"/>
              </a:rPr>
              <a:t>609</a:t>
            </a:r>
            <a:r>
              <a:rPr kumimoji="1" lang="en-US" altLang="ja-JP" sz="900" dirty="0" smtClean="0">
                <a:latin typeface="ＭＳ Ｐゴシック" panose="020B0600070205080204" pitchFamily="50" charset="-128"/>
                <a:ea typeface="ＭＳ Ｐゴシック" panose="020B0600070205080204" pitchFamily="50" charset="-128"/>
              </a:rPr>
              <a:t>/637</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82" name="右矢印 81"/>
          <p:cNvSpPr/>
          <p:nvPr/>
        </p:nvSpPr>
        <p:spPr>
          <a:xfrm>
            <a:off x="4870631" y="2859898"/>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右矢印 82"/>
          <p:cNvSpPr/>
          <p:nvPr/>
        </p:nvSpPr>
        <p:spPr>
          <a:xfrm>
            <a:off x="4870631" y="4630828"/>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8056580" y="4410045"/>
            <a:ext cx="864000" cy="86664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7905851" y="4391644"/>
            <a:ext cx="1143744" cy="276999"/>
          </a:xfrm>
          <a:prstGeom prst="rect">
            <a:avLst/>
          </a:prstGeom>
          <a:noFill/>
        </p:spPr>
        <p:txBody>
          <a:bodyPr wrap="square" rtlCol="0">
            <a:spAutoFit/>
          </a:bodyPr>
          <a:lstStyle/>
          <a:p>
            <a:pPr algn="ctr"/>
            <a:r>
              <a:rPr lang="ja-JP" altLang="en-US" sz="1200" dirty="0" smtClean="0"/>
              <a:t>１１</a:t>
            </a:r>
            <a:r>
              <a:rPr kumimoji="1" lang="ja-JP" altLang="en-US" sz="1200" dirty="0" smtClean="0"/>
              <a:t>人</a:t>
            </a:r>
            <a:endParaRPr kumimoji="1" lang="ja-JP" altLang="en-US" sz="1200" dirty="0"/>
          </a:p>
        </p:txBody>
      </p:sp>
      <p:sp>
        <p:nvSpPr>
          <p:cNvPr id="27" name="左中かっこ 26"/>
          <p:cNvSpPr/>
          <p:nvPr/>
        </p:nvSpPr>
        <p:spPr>
          <a:xfrm>
            <a:off x="7909474" y="1831761"/>
            <a:ext cx="111161" cy="87715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テキスト ボックス 32"/>
          <p:cNvSpPr txBox="1"/>
          <p:nvPr/>
        </p:nvSpPr>
        <p:spPr>
          <a:xfrm>
            <a:off x="7641388" y="1762150"/>
            <a:ext cx="353943" cy="989506"/>
          </a:xfrm>
          <a:prstGeom prst="rect">
            <a:avLst/>
          </a:prstGeom>
          <a:noFill/>
        </p:spPr>
        <p:txBody>
          <a:bodyPr vert="eaVert" wrap="square" rtlCol="0">
            <a:spAutoFit/>
          </a:bodyPr>
          <a:lstStyle/>
          <a:p>
            <a:r>
              <a:rPr kumimoji="1" lang="ja-JP" altLang="en-US" sz="1100" dirty="0" smtClean="0"/>
              <a:t>府による加算</a:t>
            </a:r>
            <a:endParaRPr kumimoji="1" lang="ja-JP" altLang="en-US" sz="1100" dirty="0"/>
          </a:p>
        </p:txBody>
      </p:sp>
      <p:sp>
        <p:nvSpPr>
          <p:cNvPr id="86" name="左中かっこ 85"/>
          <p:cNvSpPr/>
          <p:nvPr/>
        </p:nvSpPr>
        <p:spPr>
          <a:xfrm>
            <a:off x="7922454" y="3914024"/>
            <a:ext cx="121063" cy="73911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7" name="テキスト ボックス 86"/>
          <p:cNvSpPr txBox="1"/>
          <p:nvPr/>
        </p:nvSpPr>
        <p:spPr>
          <a:xfrm>
            <a:off x="7631008" y="3638051"/>
            <a:ext cx="353943" cy="1195018"/>
          </a:xfrm>
          <a:prstGeom prst="rect">
            <a:avLst/>
          </a:prstGeom>
          <a:noFill/>
        </p:spPr>
        <p:txBody>
          <a:bodyPr vert="eaVert" wrap="square" rtlCol="0">
            <a:spAutoFit/>
          </a:bodyPr>
          <a:lstStyle/>
          <a:p>
            <a:r>
              <a:rPr kumimoji="1" lang="ja-JP" altLang="en-US" sz="1100" dirty="0" smtClean="0"/>
              <a:t>府による加算</a:t>
            </a:r>
            <a:endParaRPr kumimoji="1" lang="ja-JP" altLang="en-US" sz="1100" dirty="0"/>
          </a:p>
        </p:txBody>
      </p:sp>
      <p:sp>
        <p:nvSpPr>
          <p:cNvPr id="81" name="テキスト ボックス 80"/>
          <p:cNvSpPr txBox="1"/>
          <p:nvPr/>
        </p:nvSpPr>
        <p:spPr>
          <a:xfrm>
            <a:off x="887526" y="3735411"/>
            <a:ext cx="1184686" cy="230832"/>
          </a:xfrm>
          <a:prstGeom prst="rect">
            <a:avLst/>
          </a:prstGeom>
          <a:noFill/>
        </p:spPr>
        <p:txBody>
          <a:bodyPr wrap="square" rtlCol="0">
            <a:spAutoFit/>
          </a:bodyPr>
          <a:lstStyle/>
          <a:p>
            <a:r>
              <a:rPr lang="en-US" altLang="ja-JP" sz="900" spc="-150" dirty="0" smtClean="0">
                <a:latin typeface="ＭＳ Ｐゴシック" panose="020B0600070205080204" pitchFamily="50" charset="-128"/>
                <a:ea typeface="ＭＳ Ｐゴシック" panose="020B0600070205080204" pitchFamily="50" charset="-128"/>
              </a:rPr>
              <a:t>※</a:t>
            </a:r>
            <a:r>
              <a:rPr lang="ja-JP" altLang="en-US" sz="900" spc="-150" dirty="0" smtClean="0">
                <a:latin typeface="ＭＳ Ｐゴシック" panose="020B0600070205080204" pitchFamily="50" charset="-128"/>
                <a:ea typeface="ＭＳ Ｐゴシック" panose="020B0600070205080204" pitchFamily="50" charset="-128"/>
              </a:rPr>
              <a:t>派遣加算：</a:t>
            </a:r>
            <a:r>
              <a:rPr lang="en-US" altLang="ja-JP" sz="900" spc="-150" dirty="0" smtClean="0">
                <a:latin typeface="ＭＳ Ｐゴシック" panose="020B0600070205080204" pitchFamily="50" charset="-128"/>
                <a:ea typeface="ＭＳ Ｐゴシック" panose="020B0600070205080204" pitchFamily="50" charset="-128"/>
              </a:rPr>
              <a:t>13</a:t>
            </a:r>
            <a:r>
              <a:rPr lang="ja-JP" altLang="en-US" sz="900" spc="-150" dirty="0" smtClean="0">
                <a:latin typeface="ＭＳ Ｐゴシック" panose="020B0600070205080204" pitchFamily="50" charset="-128"/>
                <a:ea typeface="ＭＳ Ｐゴシック" panose="020B0600070205080204" pitchFamily="50" charset="-128"/>
              </a:rPr>
              <a:t>人まで</a:t>
            </a:r>
            <a:endParaRPr lang="en-US" altLang="ja-JP" sz="900" spc="-150" dirty="0" smtClean="0">
              <a:latin typeface="ＭＳ Ｐゴシック" panose="020B0600070205080204" pitchFamily="50" charset="-128"/>
              <a:ea typeface="ＭＳ Ｐゴシック" panose="020B0600070205080204" pitchFamily="50" charset="-128"/>
            </a:endParaRPr>
          </a:p>
        </p:txBody>
      </p:sp>
      <p:sp>
        <p:nvSpPr>
          <p:cNvPr id="3" name="テキスト ボックス 2"/>
          <p:cNvSpPr txBox="1"/>
          <p:nvPr/>
        </p:nvSpPr>
        <p:spPr>
          <a:xfrm>
            <a:off x="7545312" y="2565484"/>
            <a:ext cx="498206" cy="215444"/>
          </a:xfrm>
          <a:prstGeom prst="rect">
            <a:avLst/>
          </a:prstGeom>
          <a:noFill/>
        </p:spPr>
        <p:txBody>
          <a:bodyPr wrap="square" rtlCol="0">
            <a:spAutoFit/>
          </a:bodyPr>
          <a:lstStyle/>
          <a:p>
            <a:r>
              <a:rPr lang="ja-JP" altLang="en-US" sz="800" dirty="0" smtClean="0">
                <a:latin typeface="+mj-ea"/>
                <a:ea typeface="+mj-ea"/>
              </a:rPr>
              <a:t>（</a:t>
            </a:r>
            <a:r>
              <a:rPr lang="en-US" altLang="ja-JP" sz="800" dirty="0" smtClean="0">
                <a:latin typeface="+mj-ea"/>
                <a:ea typeface="+mj-ea"/>
              </a:rPr>
              <a:t>10</a:t>
            </a:r>
            <a:r>
              <a:rPr lang="ja-JP" altLang="en-US" sz="800" dirty="0" smtClean="0">
                <a:latin typeface="+mj-ea"/>
                <a:ea typeface="+mj-ea"/>
              </a:rPr>
              <a:t>人）</a:t>
            </a:r>
            <a:endParaRPr kumimoji="1" lang="ja-JP" altLang="en-US" sz="800" dirty="0">
              <a:latin typeface="+mj-ea"/>
              <a:ea typeface="+mj-ea"/>
            </a:endParaRPr>
          </a:p>
        </p:txBody>
      </p:sp>
      <p:sp>
        <p:nvSpPr>
          <p:cNvPr id="88" name="テキスト ボックス 87"/>
          <p:cNvSpPr txBox="1"/>
          <p:nvPr/>
        </p:nvSpPr>
        <p:spPr>
          <a:xfrm>
            <a:off x="7608276" y="4437112"/>
            <a:ext cx="438925" cy="215444"/>
          </a:xfrm>
          <a:prstGeom prst="rect">
            <a:avLst/>
          </a:prstGeom>
          <a:noFill/>
        </p:spPr>
        <p:txBody>
          <a:bodyPr wrap="square" rtlCol="0">
            <a:spAutoFit/>
          </a:bodyPr>
          <a:lstStyle/>
          <a:p>
            <a:r>
              <a:rPr lang="ja-JP" altLang="en-US" sz="800" dirty="0" smtClean="0">
                <a:latin typeface="+mj-ea"/>
                <a:ea typeface="+mj-ea"/>
              </a:rPr>
              <a:t>（</a:t>
            </a:r>
            <a:r>
              <a:rPr lang="en-US" altLang="ja-JP" sz="800" dirty="0">
                <a:latin typeface="+mj-ea"/>
                <a:ea typeface="+mj-ea"/>
              </a:rPr>
              <a:t>3</a:t>
            </a:r>
            <a:r>
              <a:rPr lang="ja-JP" altLang="en-US" sz="800" dirty="0" smtClean="0">
                <a:latin typeface="+mj-ea"/>
                <a:ea typeface="+mj-ea"/>
              </a:rPr>
              <a:t>人）</a:t>
            </a:r>
            <a:endParaRPr kumimoji="1" lang="ja-JP" altLang="en-US" sz="800" dirty="0">
              <a:latin typeface="+mj-ea"/>
              <a:ea typeface="+mj-ea"/>
            </a:endParaRPr>
          </a:p>
        </p:txBody>
      </p:sp>
      <p:sp>
        <p:nvSpPr>
          <p:cNvPr id="20" name="テキスト ボックス 19"/>
          <p:cNvSpPr txBox="1"/>
          <p:nvPr/>
        </p:nvSpPr>
        <p:spPr>
          <a:xfrm>
            <a:off x="5063177" y="1351801"/>
            <a:ext cx="1224000" cy="276999"/>
          </a:xfrm>
          <a:prstGeom prst="rect">
            <a:avLst/>
          </a:prstGeom>
          <a:solidFill>
            <a:schemeClr val="bg1"/>
          </a:solidFill>
          <a:ln w="38100">
            <a:solidFill>
              <a:schemeClr val="accent1">
                <a:shade val="50000"/>
              </a:schemeClr>
            </a:solidFill>
          </a:ln>
        </p:spPr>
        <p:txBody>
          <a:bodyPr wrap="square" rtlCol="0">
            <a:spAutoFit/>
          </a:bodyPr>
          <a:lstStyle/>
          <a:p>
            <a:pPr algn="ctr"/>
            <a:r>
              <a:rPr lang="ja-JP" altLang="en-US" sz="1200" spc="-150" dirty="0" smtClean="0"/>
              <a:t>激変緩和措置①</a:t>
            </a:r>
            <a:endParaRPr kumimoji="1" lang="en-US" altLang="ja-JP" sz="1200" spc="-150" dirty="0" smtClean="0"/>
          </a:p>
        </p:txBody>
      </p:sp>
      <p:sp>
        <p:nvSpPr>
          <p:cNvPr id="23" name="正方形/長方形 22"/>
          <p:cNvSpPr/>
          <p:nvPr/>
        </p:nvSpPr>
        <p:spPr>
          <a:xfrm>
            <a:off x="5281797" y="2048963"/>
            <a:ext cx="864000" cy="2880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bg1"/>
                </a:solidFill>
              </a:rPr>
              <a:t>小・産加算　４人</a:t>
            </a:r>
            <a:endParaRPr kumimoji="1" lang="ja-JP" altLang="en-US" sz="1000" dirty="0">
              <a:solidFill>
                <a:schemeClr val="bg1"/>
              </a:solidFill>
            </a:endParaRPr>
          </a:p>
        </p:txBody>
      </p:sp>
      <p:sp>
        <p:nvSpPr>
          <p:cNvPr id="91" name="テキスト ボックス 90"/>
          <p:cNvSpPr txBox="1"/>
          <p:nvPr/>
        </p:nvSpPr>
        <p:spPr>
          <a:xfrm>
            <a:off x="8820472" y="6588060"/>
            <a:ext cx="504056" cy="369332"/>
          </a:xfrm>
          <a:prstGeom prst="rect">
            <a:avLst/>
          </a:prstGeom>
          <a:noFill/>
        </p:spPr>
        <p:txBody>
          <a:bodyPr wrap="square" rtlCol="0">
            <a:spAutoFit/>
          </a:bodyPr>
          <a:lstStyle/>
          <a:p>
            <a:pPr algn="ctr"/>
            <a:r>
              <a:rPr kumimoji="1" lang="ja-JP" altLang="en-US" dirty="0" smtClean="0"/>
              <a:t>４</a:t>
            </a:r>
            <a:endParaRPr kumimoji="1" lang="ja-JP" altLang="en-US" dirty="0"/>
          </a:p>
        </p:txBody>
      </p:sp>
      <p:sp>
        <p:nvSpPr>
          <p:cNvPr id="92" name="正方形/長方形 91"/>
          <p:cNvSpPr/>
          <p:nvPr/>
        </p:nvSpPr>
        <p:spPr>
          <a:xfrm>
            <a:off x="6701410" y="2333261"/>
            <a:ext cx="864000" cy="141843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6572998" y="2492896"/>
            <a:ext cx="1143744" cy="276999"/>
          </a:xfrm>
          <a:prstGeom prst="rect">
            <a:avLst/>
          </a:prstGeom>
          <a:noFill/>
        </p:spPr>
        <p:txBody>
          <a:bodyPr wrap="square" rtlCol="0">
            <a:spAutoFit/>
          </a:bodyPr>
          <a:lstStyle/>
          <a:p>
            <a:pPr algn="ctr"/>
            <a:r>
              <a:rPr lang="ja-JP" altLang="en-US" sz="1200" dirty="0" smtClean="0"/>
              <a:t>２</a:t>
            </a:r>
            <a:r>
              <a:rPr lang="ja-JP" altLang="en-US" sz="1200" dirty="0"/>
              <a:t>９</a:t>
            </a:r>
            <a:r>
              <a:rPr kumimoji="1" lang="ja-JP" altLang="en-US" sz="1200" dirty="0" smtClean="0"/>
              <a:t>人</a:t>
            </a:r>
            <a:endParaRPr kumimoji="1" lang="ja-JP" altLang="en-US" sz="1200" dirty="0"/>
          </a:p>
        </p:txBody>
      </p:sp>
      <p:sp>
        <p:nvSpPr>
          <p:cNvPr id="95" name="正方形/長方形 94"/>
          <p:cNvSpPr/>
          <p:nvPr/>
        </p:nvSpPr>
        <p:spPr>
          <a:xfrm>
            <a:off x="6681311" y="4425537"/>
            <a:ext cx="864000" cy="82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572998" y="4418062"/>
            <a:ext cx="1143744" cy="276999"/>
          </a:xfrm>
          <a:prstGeom prst="rect">
            <a:avLst/>
          </a:prstGeom>
          <a:noFill/>
        </p:spPr>
        <p:txBody>
          <a:bodyPr wrap="square" rtlCol="0">
            <a:spAutoFit/>
          </a:bodyPr>
          <a:lstStyle/>
          <a:p>
            <a:pPr algn="ctr"/>
            <a:r>
              <a:rPr lang="ja-JP" altLang="en-US" sz="1200" dirty="0" smtClean="0"/>
              <a:t>１１</a:t>
            </a:r>
            <a:r>
              <a:rPr kumimoji="1" lang="ja-JP" altLang="en-US" sz="1200" dirty="0" smtClean="0"/>
              <a:t>人</a:t>
            </a:r>
            <a:endParaRPr kumimoji="1" lang="ja-JP" altLang="en-US" sz="1200" dirty="0"/>
          </a:p>
        </p:txBody>
      </p:sp>
      <p:sp>
        <p:nvSpPr>
          <p:cNvPr id="98" name="テキスト ボックス 97"/>
          <p:cNvSpPr txBox="1"/>
          <p:nvPr/>
        </p:nvSpPr>
        <p:spPr>
          <a:xfrm>
            <a:off x="6337924" y="5628160"/>
            <a:ext cx="1620000" cy="461665"/>
          </a:xfrm>
          <a:prstGeom prst="rect">
            <a:avLst/>
          </a:prstGeom>
          <a:noFill/>
        </p:spPr>
        <p:txBody>
          <a:bodyPr wrap="square" rtlCol="0">
            <a:spAutoFit/>
          </a:bodyPr>
          <a:lstStyle/>
          <a:p>
            <a:pPr algn="ctr"/>
            <a:r>
              <a:rPr lang="ja-JP" altLang="en-US" sz="1200" dirty="0" smtClean="0">
                <a:latin typeface="ＭＳ Ｐゴシック" panose="020B0600070205080204" pitchFamily="50" charset="-128"/>
                <a:ea typeface="ＭＳ Ｐゴシック" panose="020B0600070205080204" pitchFamily="50" charset="-128"/>
              </a:rPr>
              <a:t>６３０</a:t>
            </a:r>
            <a:r>
              <a:rPr kumimoji="1" lang="ja-JP" altLang="en-US" sz="1200" dirty="0" smtClean="0">
                <a:latin typeface="ＭＳ Ｐゴシック" panose="020B0600070205080204" pitchFamily="50" charset="-128"/>
                <a:ea typeface="ＭＳ Ｐゴシック" panose="020B0600070205080204" pitchFamily="50" charset="-128"/>
              </a:rPr>
              <a:t>人</a:t>
            </a:r>
            <a:endParaRPr kumimoji="1" lang="en-US" altLang="ja-JP" sz="1200" i="1" dirty="0" smtClean="0">
              <a:latin typeface="ＭＳ Ｐ明朝" panose="02020600040205080304" pitchFamily="18" charset="-128"/>
              <a:ea typeface="ＭＳ Ｐ明朝" panose="02020600040205080304" pitchFamily="18" charset="-128"/>
            </a:endParaRPr>
          </a:p>
          <a:p>
            <a:pPr algn="ctr"/>
            <a:r>
              <a:rPr kumimoji="1" lang="ja-JP" altLang="en-US" sz="1200" u="sng" dirty="0" smtClean="0">
                <a:latin typeface="HGS創英角ｺﾞｼｯｸUB" panose="020B0900000000000000" pitchFamily="50" charset="-128"/>
                <a:ea typeface="HGS創英角ｺﾞｼｯｸUB" panose="020B0900000000000000" pitchFamily="50" charset="-128"/>
              </a:rPr>
              <a:t>①大阪府ベース値</a:t>
            </a:r>
            <a:endParaRPr kumimoji="1" lang="ja-JP" altLang="en-US" sz="1200" u="sng" dirty="0">
              <a:latin typeface="HGS創英角ｺﾞｼｯｸUB" panose="020B0900000000000000" pitchFamily="50" charset="-128"/>
              <a:ea typeface="HGS創英角ｺﾞｼｯｸUB" panose="020B0900000000000000" pitchFamily="50" charset="-128"/>
            </a:endParaRPr>
          </a:p>
        </p:txBody>
      </p:sp>
      <p:cxnSp>
        <p:nvCxnSpPr>
          <p:cNvPr id="99" name="直線コネクタ 98"/>
          <p:cNvCxnSpPr/>
          <p:nvPr/>
        </p:nvCxnSpPr>
        <p:spPr>
          <a:xfrm>
            <a:off x="7136705" y="5373216"/>
            <a:ext cx="0" cy="28800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6687681" y="2041676"/>
            <a:ext cx="864000" cy="2880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bg1"/>
                </a:solidFill>
              </a:rPr>
              <a:t>小・産加算　４人</a:t>
            </a:r>
            <a:endParaRPr kumimoji="1" lang="ja-JP" altLang="en-US" sz="1000" dirty="0">
              <a:solidFill>
                <a:schemeClr val="bg1"/>
              </a:solidFill>
            </a:endParaRPr>
          </a:p>
        </p:txBody>
      </p:sp>
      <p:sp>
        <p:nvSpPr>
          <p:cNvPr id="102" name="右矢印 101"/>
          <p:cNvSpPr/>
          <p:nvPr/>
        </p:nvSpPr>
        <p:spPr>
          <a:xfrm>
            <a:off x="6300192" y="2852936"/>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右矢印 102"/>
          <p:cNvSpPr/>
          <p:nvPr/>
        </p:nvSpPr>
        <p:spPr>
          <a:xfrm>
            <a:off x="6300192" y="4623866"/>
            <a:ext cx="288032" cy="4613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大かっこ 103"/>
          <p:cNvSpPr/>
          <p:nvPr/>
        </p:nvSpPr>
        <p:spPr>
          <a:xfrm>
            <a:off x="35496" y="3140968"/>
            <a:ext cx="720000" cy="360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r>
              <a:rPr kumimoji="1" lang="ja-JP" altLang="en-US" sz="900" dirty="0" smtClean="0">
                <a:latin typeface="+mj-ea"/>
                <a:ea typeface="+mj-ea"/>
              </a:rPr>
              <a:t>マッチング実績　</a:t>
            </a:r>
            <a:r>
              <a:rPr lang="en-US" altLang="ja-JP" sz="900" dirty="0" smtClean="0">
                <a:latin typeface="+mj-ea"/>
                <a:ea typeface="+mj-ea"/>
              </a:rPr>
              <a:t>29</a:t>
            </a:r>
            <a:r>
              <a:rPr kumimoji="1" lang="ja-JP" altLang="en-US" sz="900" dirty="0" smtClean="0">
                <a:latin typeface="+mj-ea"/>
                <a:ea typeface="+mj-ea"/>
              </a:rPr>
              <a:t>人</a:t>
            </a:r>
            <a:endParaRPr kumimoji="1" lang="en-US" altLang="ja-JP" sz="900" dirty="0" smtClean="0">
              <a:latin typeface="+mj-ea"/>
              <a:ea typeface="+mj-ea"/>
            </a:endParaRPr>
          </a:p>
        </p:txBody>
      </p:sp>
      <p:sp>
        <p:nvSpPr>
          <p:cNvPr id="105" name="大かっこ 104"/>
          <p:cNvSpPr/>
          <p:nvPr/>
        </p:nvSpPr>
        <p:spPr>
          <a:xfrm>
            <a:off x="35496" y="4758952"/>
            <a:ext cx="720000" cy="360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r>
              <a:rPr kumimoji="1" lang="ja-JP" altLang="en-US" sz="900" dirty="0" smtClean="0">
                <a:latin typeface="+mj-ea"/>
                <a:ea typeface="+mj-ea"/>
              </a:rPr>
              <a:t>マッチング実績　</a:t>
            </a:r>
            <a:r>
              <a:rPr lang="en-US" altLang="ja-JP" sz="900" dirty="0" smtClean="0">
                <a:latin typeface="+mj-ea"/>
                <a:ea typeface="+mj-ea"/>
              </a:rPr>
              <a:t>12</a:t>
            </a:r>
            <a:r>
              <a:rPr kumimoji="1" lang="ja-JP" altLang="en-US" sz="900" dirty="0" smtClean="0">
                <a:latin typeface="+mj-ea"/>
                <a:ea typeface="+mj-ea"/>
              </a:rPr>
              <a:t>人</a:t>
            </a:r>
            <a:endParaRPr kumimoji="1" lang="en-US" altLang="ja-JP" sz="900" dirty="0" smtClean="0">
              <a:latin typeface="+mj-ea"/>
              <a:ea typeface="+mj-ea"/>
            </a:endParaRPr>
          </a:p>
        </p:txBody>
      </p:sp>
      <p:cxnSp>
        <p:nvCxnSpPr>
          <p:cNvPr id="24" name="直線コネクタ 23"/>
          <p:cNvCxnSpPr/>
          <p:nvPr/>
        </p:nvCxnSpPr>
        <p:spPr>
          <a:xfrm>
            <a:off x="2592505" y="2769894"/>
            <a:ext cx="63000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2385938" y="4640073"/>
            <a:ext cx="65160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06" name="大かっこ 105"/>
          <p:cNvSpPr/>
          <p:nvPr/>
        </p:nvSpPr>
        <p:spPr>
          <a:xfrm>
            <a:off x="6719449" y="3088010"/>
            <a:ext cx="792000" cy="504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r>
              <a:rPr lang="ja-JP" altLang="en-US" sz="900" dirty="0">
                <a:latin typeface="+mj-ea"/>
                <a:ea typeface="+mj-ea"/>
              </a:rPr>
              <a:t>前年度に募集定員削減</a:t>
            </a:r>
            <a:r>
              <a:rPr lang="ja-JP" altLang="en-US" sz="900" dirty="0" smtClean="0">
                <a:latin typeface="+mj-ea"/>
                <a:ea typeface="+mj-ea"/>
              </a:rPr>
              <a:t>実施</a:t>
            </a:r>
            <a:endParaRPr kumimoji="1" lang="en-US" altLang="ja-JP" sz="900" dirty="0" smtClean="0">
              <a:latin typeface="+mj-ea"/>
              <a:ea typeface="+mj-ea"/>
            </a:endParaRPr>
          </a:p>
        </p:txBody>
      </p:sp>
      <p:sp>
        <p:nvSpPr>
          <p:cNvPr id="107" name="大かっこ 106"/>
          <p:cNvSpPr/>
          <p:nvPr/>
        </p:nvSpPr>
        <p:spPr>
          <a:xfrm>
            <a:off x="6719361" y="4738023"/>
            <a:ext cx="792000" cy="504000"/>
          </a:xfrm>
          <a:prstGeom prst="bracketPair">
            <a:avLst>
              <a:gd name="adj" fmla="val 10231"/>
            </a:avLst>
          </a:prstGeom>
        </p:spPr>
        <p:style>
          <a:lnRef idx="1">
            <a:schemeClr val="accent1"/>
          </a:lnRef>
          <a:fillRef idx="0">
            <a:schemeClr val="accent1"/>
          </a:fillRef>
          <a:effectRef idx="0">
            <a:schemeClr val="accent1"/>
          </a:effectRef>
          <a:fontRef idx="minor">
            <a:schemeClr val="tx1"/>
          </a:fontRef>
        </p:style>
        <p:txBody>
          <a:bodyPr lIns="36000" rIns="0" rtlCol="0" anchor="ctr"/>
          <a:lstStyle/>
          <a:p>
            <a:r>
              <a:rPr kumimoji="1" lang="ja-JP" altLang="en-US" sz="900" dirty="0" smtClean="0">
                <a:latin typeface="+mj-ea"/>
                <a:ea typeface="+mj-ea"/>
              </a:rPr>
              <a:t>前年度ﾏｯﾁﾝｸﾞ実績が</a:t>
            </a:r>
            <a:r>
              <a:rPr lang="en-US" altLang="ja-JP" sz="900" dirty="0">
                <a:latin typeface="+mj-ea"/>
                <a:ea typeface="+mj-ea"/>
              </a:rPr>
              <a:t>12</a:t>
            </a:r>
            <a:r>
              <a:rPr kumimoji="1" lang="ja-JP" altLang="en-US" sz="900" dirty="0" smtClean="0">
                <a:latin typeface="+mj-ea"/>
                <a:ea typeface="+mj-ea"/>
              </a:rPr>
              <a:t>人</a:t>
            </a:r>
            <a:endParaRPr kumimoji="1" lang="en-US" altLang="ja-JP" sz="900" dirty="0" smtClean="0">
              <a:latin typeface="+mj-ea"/>
              <a:ea typeface="+mj-ea"/>
            </a:endParaRPr>
          </a:p>
        </p:txBody>
      </p:sp>
      <p:sp>
        <p:nvSpPr>
          <p:cNvPr id="9" name="テキスト ボックス 8"/>
          <p:cNvSpPr txBox="1"/>
          <p:nvPr/>
        </p:nvSpPr>
        <p:spPr>
          <a:xfrm>
            <a:off x="35496" y="1628800"/>
            <a:ext cx="1584176" cy="307777"/>
          </a:xfrm>
          <a:prstGeom prst="rect">
            <a:avLst/>
          </a:prstGeom>
          <a:noFill/>
        </p:spPr>
        <p:txBody>
          <a:bodyPr wrap="square" rtlCol="0">
            <a:spAutoFit/>
          </a:bodyPr>
          <a:lstStyle/>
          <a:p>
            <a:r>
              <a:rPr lang="en-US" altLang="ja-JP" sz="1400" b="1" dirty="0" smtClean="0"/>
              <a:t>(</a:t>
            </a:r>
            <a:r>
              <a:rPr lang="ja-JP" altLang="en-US" sz="1400" b="1" dirty="0" smtClean="0"/>
              <a:t>例１</a:t>
            </a:r>
            <a:r>
              <a:rPr lang="en-US" altLang="ja-JP" sz="1400" b="1" dirty="0" smtClean="0"/>
              <a:t>)</a:t>
            </a:r>
            <a:r>
              <a:rPr kumimoji="1" lang="ja-JP" altLang="en-US" sz="1400" b="1" dirty="0" smtClean="0"/>
              <a:t>大学病院</a:t>
            </a:r>
            <a:endParaRPr kumimoji="1" lang="ja-JP" altLang="en-US" sz="1400" b="1" dirty="0"/>
          </a:p>
        </p:txBody>
      </p:sp>
      <p:sp>
        <p:nvSpPr>
          <p:cNvPr id="94" name="テキスト ボックス 93"/>
          <p:cNvSpPr txBox="1"/>
          <p:nvPr/>
        </p:nvSpPr>
        <p:spPr>
          <a:xfrm>
            <a:off x="35495" y="4005064"/>
            <a:ext cx="2035987" cy="307777"/>
          </a:xfrm>
          <a:prstGeom prst="rect">
            <a:avLst/>
          </a:prstGeom>
          <a:noFill/>
        </p:spPr>
        <p:txBody>
          <a:bodyPr wrap="square" rtlCol="0">
            <a:spAutoFit/>
          </a:bodyPr>
          <a:lstStyle/>
          <a:p>
            <a:r>
              <a:rPr lang="en-US" altLang="ja-JP" sz="1400" b="1" dirty="0" smtClean="0"/>
              <a:t>(</a:t>
            </a:r>
            <a:r>
              <a:rPr lang="ja-JP" altLang="en-US" sz="1400" b="1" dirty="0" smtClean="0"/>
              <a:t>例</a:t>
            </a:r>
            <a:r>
              <a:rPr lang="ja-JP" altLang="en-US" sz="1400" b="1" dirty="0"/>
              <a:t>２</a:t>
            </a:r>
            <a:r>
              <a:rPr lang="en-US" altLang="ja-JP" sz="1400" b="1" dirty="0" smtClean="0"/>
              <a:t>)</a:t>
            </a:r>
            <a:r>
              <a:rPr lang="ja-JP" altLang="en-US" sz="1400" b="1" dirty="0"/>
              <a:t>大学</a:t>
            </a:r>
            <a:r>
              <a:rPr kumimoji="1" lang="ja-JP" altLang="en-US" sz="1400" b="1" dirty="0" smtClean="0"/>
              <a:t>病院以外</a:t>
            </a:r>
            <a:endParaRPr kumimoji="1" lang="ja-JP" altLang="en-US" sz="1400" b="1" dirty="0"/>
          </a:p>
        </p:txBody>
      </p:sp>
      <p:sp>
        <p:nvSpPr>
          <p:cNvPr id="10" name="角丸四角形 9"/>
          <p:cNvSpPr/>
          <p:nvPr/>
        </p:nvSpPr>
        <p:spPr>
          <a:xfrm>
            <a:off x="755495" y="620688"/>
            <a:ext cx="2631977" cy="2880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t>厚生労働省</a:t>
            </a:r>
            <a:endParaRPr kumimoji="1" lang="ja-JP" altLang="en-US" dirty="0"/>
          </a:p>
        </p:txBody>
      </p:sp>
      <p:sp>
        <p:nvSpPr>
          <p:cNvPr id="97" name="テキスト ボックス 96"/>
          <p:cNvSpPr txBox="1"/>
          <p:nvPr/>
        </p:nvSpPr>
        <p:spPr>
          <a:xfrm>
            <a:off x="2172483" y="1340768"/>
            <a:ext cx="1224000" cy="276999"/>
          </a:xfrm>
          <a:prstGeom prst="rect">
            <a:avLst/>
          </a:prstGeom>
          <a:noFill/>
          <a:ln w="38100">
            <a:solidFill>
              <a:schemeClr val="accent1">
                <a:shade val="50000"/>
              </a:schemeClr>
            </a:solidFill>
          </a:ln>
        </p:spPr>
        <p:txBody>
          <a:bodyPr wrap="square" rtlCol="0">
            <a:spAutoFit/>
          </a:bodyPr>
          <a:lstStyle/>
          <a:p>
            <a:pPr algn="ctr"/>
            <a:r>
              <a:rPr lang="ja-JP" altLang="en-US" sz="1200" spc="-300" dirty="0" smtClean="0"/>
              <a:t>国  が 持つ    定 数 を  分 配</a:t>
            </a:r>
            <a:endParaRPr kumimoji="1" lang="en-US" altLang="ja-JP" sz="1200" spc="-300" dirty="0" smtClean="0"/>
          </a:p>
        </p:txBody>
      </p:sp>
      <p:sp>
        <p:nvSpPr>
          <p:cNvPr id="34" name="テキスト ボックス 33"/>
          <p:cNvSpPr txBox="1"/>
          <p:nvPr/>
        </p:nvSpPr>
        <p:spPr>
          <a:xfrm>
            <a:off x="2172483" y="1052736"/>
            <a:ext cx="1224000" cy="246221"/>
          </a:xfrm>
          <a:prstGeom prst="rect">
            <a:avLst/>
          </a:prstGeom>
          <a:noFill/>
        </p:spPr>
        <p:txBody>
          <a:bodyPr wrap="square" rtlCol="0">
            <a:spAutoFit/>
          </a:bodyPr>
          <a:lstStyle/>
          <a:p>
            <a:pPr algn="ctr"/>
            <a:r>
              <a:rPr kumimoji="1" lang="ja-JP" altLang="en-US" sz="1000" spc="-150" dirty="0" smtClean="0"/>
              <a:t>国が定める配分方法</a:t>
            </a:r>
            <a:endParaRPr kumimoji="1" lang="ja-JP" altLang="en-US" sz="1050" spc="-150" dirty="0"/>
          </a:p>
        </p:txBody>
      </p:sp>
      <p:sp>
        <p:nvSpPr>
          <p:cNvPr id="108" name="テキスト ボックス 107"/>
          <p:cNvSpPr txBox="1"/>
          <p:nvPr/>
        </p:nvSpPr>
        <p:spPr>
          <a:xfrm>
            <a:off x="3563888" y="1052736"/>
            <a:ext cx="1368152" cy="246221"/>
          </a:xfrm>
          <a:prstGeom prst="rect">
            <a:avLst/>
          </a:prstGeom>
          <a:noFill/>
        </p:spPr>
        <p:txBody>
          <a:bodyPr wrap="square" rtlCol="0">
            <a:spAutoFit/>
          </a:bodyPr>
          <a:lstStyle/>
          <a:p>
            <a:pPr algn="ctr"/>
            <a:r>
              <a:rPr kumimoji="1" lang="ja-JP" altLang="en-US" sz="1000" spc="-150" dirty="0" smtClean="0"/>
              <a:t>国に準拠する按分方法</a:t>
            </a:r>
            <a:endParaRPr kumimoji="1" lang="ja-JP" altLang="en-US" sz="1050" spc="-150" dirty="0"/>
          </a:p>
        </p:txBody>
      </p:sp>
      <p:sp>
        <p:nvSpPr>
          <p:cNvPr id="42" name="テキスト ボックス 41"/>
          <p:cNvSpPr txBox="1"/>
          <p:nvPr/>
        </p:nvSpPr>
        <p:spPr>
          <a:xfrm>
            <a:off x="4987162" y="908720"/>
            <a:ext cx="1313030" cy="400110"/>
          </a:xfrm>
          <a:prstGeom prst="rect">
            <a:avLst/>
          </a:prstGeom>
          <a:noFill/>
        </p:spPr>
        <p:txBody>
          <a:bodyPr wrap="square" rtlCol="0">
            <a:spAutoFit/>
          </a:bodyPr>
          <a:lstStyle/>
          <a:p>
            <a:pPr algn="ctr"/>
            <a:r>
              <a:rPr lang="ja-JP" altLang="en-US" sz="1000" dirty="0" smtClean="0"/>
              <a:t>前年度</a:t>
            </a:r>
            <a:r>
              <a:rPr lang="en-US" altLang="ja-JP" sz="1000" dirty="0"/>
              <a:t>±</a:t>
            </a:r>
            <a:r>
              <a:rPr lang="en-US" altLang="ja-JP" sz="1000" dirty="0">
                <a:latin typeface="+mj-ea"/>
              </a:rPr>
              <a:t>1</a:t>
            </a:r>
            <a:r>
              <a:rPr lang="ja-JP" altLang="en-US" sz="1000" dirty="0" smtClean="0"/>
              <a:t>以内</a:t>
            </a:r>
            <a:endParaRPr lang="en-US" altLang="ja-JP" sz="1000" dirty="0"/>
          </a:p>
          <a:p>
            <a:pPr algn="ctr"/>
            <a:r>
              <a:rPr lang="ja-JP" altLang="en-US" sz="1000" spc="-150" dirty="0" smtClean="0"/>
              <a:t>小産プログラム加算</a:t>
            </a:r>
            <a:endParaRPr lang="en-US" altLang="ja-JP" sz="1000" spc="-150" dirty="0"/>
          </a:p>
        </p:txBody>
      </p:sp>
      <p:sp>
        <p:nvSpPr>
          <p:cNvPr id="45" name="テキスト ボックス 44"/>
          <p:cNvSpPr txBox="1"/>
          <p:nvPr/>
        </p:nvSpPr>
        <p:spPr>
          <a:xfrm>
            <a:off x="6557369" y="908720"/>
            <a:ext cx="1199501" cy="400110"/>
          </a:xfrm>
          <a:prstGeom prst="rect">
            <a:avLst/>
          </a:prstGeom>
          <a:noFill/>
        </p:spPr>
        <p:txBody>
          <a:bodyPr wrap="square" rtlCol="0">
            <a:spAutoFit/>
          </a:bodyPr>
          <a:lstStyle/>
          <a:p>
            <a:pPr algn="ctr"/>
            <a:r>
              <a:rPr lang="en-US" altLang="ja-JP" sz="1000" dirty="0" smtClean="0">
                <a:latin typeface="+mn-ea"/>
              </a:rPr>
              <a:t>2</a:t>
            </a:r>
            <a:r>
              <a:rPr lang="ja-JP" altLang="en-US" sz="1000" dirty="0">
                <a:latin typeface="+mn-ea"/>
              </a:rPr>
              <a:t>年連続</a:t>
            </a:r>
            <a:r>
              <a:rPr lang="ja-JP" altLang="en-US" sz="1000" dirty="0" smtClean="0"/>
              <a:t>増減なし</a:t>
            </a:r>
            <a:endParaRPr lang="en-US" altLang="ja-JP" sz="1000" dirty="0"/>
          </a:p>
          <a:p>
            <a:pPr algn="ctr"/>
            <a:r>
              <a:rPr lang="ja-JP" altLang="en-US" sz="1000" strike="dblStrike" dirty="0" smtClean="0"/>
              <a:t>ﾏｯﾁﾝｸﾞ実績保障</a:t>
            </a:r>
            <a:endParaRPr lang="en-US" altLang="ja-JP" sz="1000" strike="dblStrike" dirty="0"/>
          </a:p>
        </p:txBody>
      </p:sp>
      <p:sp>
        <p:nvSpPr>
          <p:cNvPr id="109" name="テキスト ボックス 108"/>
          <p:cNvSpPr txBox="1"/>
          <p:nvPr/>
        </p:nvSpPr>
        <p:spPr>
          <a:xfrm>
            <a:off x="6532870" y="1365701"/>
            <a:ext cx="1224000" cy="276999"/>
          </a:xfrm>
          <a:prstGeom prst="rect">
            <a:avLst/>
          </a:prstGeom>
          <a:solidFill>
            <a:schemeClr val="bg1"/>
          </a:solidFill>
          <a:ln w="38100">
            <a:solidFill>
              <a:schemeClr val="accent1">
                <a:shade val="50000"/>
              </a:schemeClr>
            </a:solidFill>
          </a:ln>
        </p:spPr>
        <p:txBody>
          <a:bodyPr wrap="square" rtlCol="0">
            <a:spAutoFit/>
          </a:bodyPr>
          <a:lstStyle/>
          <a:p>
            <a:pPr algn="ctr"/>
            <a:r>
              <a:rPr lang="ja-JP" altLang="en-US" sz="1200" spc="-150" dirty="0" smtClean="0"/>
              <a:t>激変緩和措置②</a:t>
            </a:r>
            <a:endParaRPr kumimoji="1" lang="en-US" altLang="ja-JP" sz="1200" spc="-150" dirty="0" smtClean="0"/>
          </a:p>
        </p:txBody>
      </p:sp>
      <p:sp>
        <p:nvSpPr>
          <p:cNvPr id="110" name="テキスト ボックス 109"/>
          <p:cNvSpPr txBox="1"/>
          <p:nvPr/>
        </p:nvSpPr>
        <p:spPr>
          <a:xfrm>
            <a:off x="7884504" y="1351801"/>
            <a:ext cx="1224000" cy="276999"/>
          </a:xfrm>
          <a:prstGeom prst="rect">
            <a:avLst/>
          </a:prstGeom>
          <a:solidFill>
            <a:schemeClr val="bg1"/>
          </a:solidFill>
          <a:ln w="38100">
            <a:solidFill>
              <a:schemeClr val="accent1">
                <a:shade val="50000"/>
              </a:schemeClr>
            </a:solidFill>
          </a:ln>
        </p:spPr>
        <p:txBody>
          <a:bodyPr wrap="square" rtlCol="0">
            <a:spAutoFit/>
          </a:bodyPr>
          <a:lstStyle/>
          <a:p>
            <a:pPr algn="ctr"/>
            <a:r>
              <a:rPr lang="ja-JP" altLang="en-US" sz="1200" spc="-150" dirty="0" smtClean="0"/>
              <a:t>端数を別途配分</a:t>
            </a:r>
            <a:endParaRPr kumimoji="1" lang="en-US" altLang="ja-JP" sz="1200" spc="-150" dirty="0" smtClean="0"/>
          </a:p>
        </p:txBody>
      </p:sp>
      <p:sp>
        <p:nvSpPr>
          <p:cNvPr id="111" name="角丸四角形 110"/>
          <p:cNvSpPr/>
          <p:nvPr/>
        </p:nvSpPr>
        <p:spPr>
          <a:xfrm>
            <a:off x="3586979" y="620688"/>
            <a:ext cx="4225381" cy="2880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大阪府ベース値の作成</a:t>
            </a:r>
            <a:endParaRPr kumimoji="1" lang="ja-JP" altLang="en-US" dirty="0"/>
          </a:p>
        </p:txBody>
      </p:sp>
      <p:sp>
        <p:nvSpPr>
          <p:cNvPr id="112" name="角丸四角形 111"/>
          <p:cNvSpPr/>
          <p:nvPr/>
        </p:nvSpPr>
        <p:spPr>
          <a:xfrm>
            <a:off x="7827738" y="620688"/>
            <a:ext cx="1286443" cy="2880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最終配分調整</a:t>
            </a:r>
            <a:endParaRPr kumimoji="1" lang="ja-JP" altLang="en-US" dirty="0"/>
          </a:p>
        </p:txBody>
      </p:sp>
      <p:sp>
        <p:nvSpPr>
          <p:cNvPr id="113" name="テキスト ボックス 112"/>
          <p:cNvSpPr txBox="1"/>
          <p:nvPr/>
        </p:nvSpPr>
        <p:spPr>
          <a:xfrm>
            <a:off x="5870692" y="6085026"/>
            <a:ext cx="3283545" cy="246221"/>
          </a:xfrm>
          <a:prstGeom prst="rect">
            <a:avLst/>
          </a:prstGeom>
          <a:noFill/>
        </p:spPr>
        <p:txBody>
          <a:bodyPr wrap="square" rtlCol="0">
            <a:spAutoFit/>
          </a:bodyPr>
          <a:lstStyle/>
          <a:p>
            <a:pPr algn="ctr"/>
            <a:r>
              <a:rPr lang="en-US" altLang="ja-JP" sz="1000" dirty="0" smtClean="0"/>
              <a:t>※</a:t>
            </a:r>
            <a:r>
              <a:rPr lang="ja-JP" altLang="en-US" sz="1000" dirty="0" smtClean="0"/>
              <a:t>例の場合の最終配分調整：</a:t>
            </a:r>
            <a:r>
              <a:rPr lang="ja-JP" altLang="en-US" sz="1000" dirty="0"/>
              <a:t>７</a:t>
            </a:r>
            <a:r>
              <a:rPr lang="ja-JP" altLang="en-US" sz="1000" dirty="0" smtClean="0"/>
              <a:t>名（うち、地域枠２名）</a:t>
            </a:r>
            <a:endParaRPr kumimoji="1" lang="ja-JP" altLang="en-US" sz="1050" dirty="0"/>
          </a:p>
        </p:txBody>
      </p:sp>
      <p:sp>
        <p:nvSpPr>
          <p:cNvPr id="114" name="テキスト ボックス 113"/>
          <p:cNvSpPr txBox="1"/>
          <p:nvPr/>
        </p:nvSpPr>
        <p:spPr>
          <a:xfrm>
            <a:off x="769921" y="1052736"/>
            <a:ext cx="1224000" cy="246221"/>
          </a:xfrm>
          <a:prstGeom prst="rect">
            <a:avLst/>
          </a:prstGeom>
          <a:noFill/>
        </p:spPr>
        <p:txBody>
          <a:bodyPr wrap="square" rtlCol="0">
            <a:spAutoFit/>
          </a:bodyPr>
          <a:lstStyle/>
          <a:p>
            <a:pPr algn="ctr"/>
            <a:r>
              <a:rPr lang="ja-JP" altLang="en-US" sz="1000" spc="-150" dirty="0" smtClean="0"/>
              <a:t>実績等を反映</a:t>
            </a:r>
            <a:endParaRPr kumimoji="1" lang="ja-JP" altLang="en-US" sz="1050" spc="-150" dirty="0"/>
          </a:p>
        </p:txBody>
      </p:sp>
      <p:sp>
        <p:nvSpPr>
          <p:cNvPr id="100" name="テキスト ボックス 99"/>
          <p:cNvSpPr txBox="1"/>
          <p:nvPr/>
        </p:nvSpPr>
        <p:spPr>
          <a:xfrm>
            <a:off x="7884504" y="1052736"/>
            <a:ext cx="1224000" cy="276999"/>
          </a:xfrm>
          <a:prstGeom prst="rect">
            <a:avLst/>
          </a:prstGeom>
          <a:solidFill>
            <a:schemeClr val="bg1"/>
          </a:solidFill>
          <a:ln w="38100">
            <a:solidFill>
              <a:schemeClr val="accent1">
                <a:shade val="50000"/>
              </a:schemeClr>
            </a:solidFill>
          </a:ln>
        </p:spPr>
        <p:txBody>
          <a:bodyPr wrap="square" rtlCol="0">
            <a:spAutoFit/>
          </a:bodyPr>
          <a:lstStyle/>
          <a:p>
            <a:pPr algn="ctr"/>
            <a:r>
              <a:rPr lang="ja-JP" altLang="en-US" sz="1200" spc="-150" dirty="0" smtClean="0"/>
              <a:t>優先マッチング分</a:t>
            </a:r>
            <a:endParaRPr kumimoji="1" lang="en-US" altLang="ja-JP" sz="1200" spc="-150" dirty="0" smtClean="0"/>
          </a:p>
        </p:txBody>
      </p:sp>
      <p:sp>
        <p:nvSpPr>
          <p:cNvPr id="115" name="正方形/長方形 114"/>
          <p:cNvSpPr/>
          <p:nvPr/>
        </p:nvSpPr>
        <p:spPr>
          <a:xfrm>
            <a:off x="8062670" y="4149080"/>
            <a:ext cx="864000" cy="23601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spc="-150" dirty="0" smtClean="0">
                <a:solidFill>
                  <a:schemeClr val="tx1"/>
                </a:solidFill>
              </a:rPr>
              <a:t>端数の配分</a:t>
            </a:r>
            <a:endParaRPr kumimoji="1" lang="ja-JP" altLang="en-US" sz="1000" spc="-150" dirty="0">
              <a:solidFill>
                <a:schemeClr val="tx1"/>
              </a:solidFill>
            </a:endParaRPr>
          </a:p>
        </p:txBody>
      </p:sp>
      <p:sp>
        <p:nvSpPr>
          <p:cNvPr id="116" name="正方形/長方形 115"/>
          <p:cNvSpPr/>
          <p:nvPr/>
        </p:nvSpPr>
        <p:spPr>
          <a:xfrm>
            <a:off x="8031351" y="1823885"/>
            <a:ext cx="864000" cy="24073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spc="-150" dirty="0" smtClean="0">
                <a:solidFill>
                  <a:schemeClr val="tx1"/>
                </a:solidFill>
              </a:rPr>
              <a:t>優先マッチング</a:t>
            </a:r>
            <a:endParaRPr kumimoji="1" lang="ja-JP" altLang="en-US" sz="1000" spc="-150" dirty="0">
              <a:solidFill>
                <a:schemeClr val="tx1"/>
              </a:solidFill>
            </a:endParaRPr>
          </a:p>
        </p:txBody>
      </p:sp>
      <p:sp>
        <p:nvSpPr>
          <p:cNvPr id="117" name="正方形/長方形 116"/>
          <p:cNvSpPr/>
          <p:nvPr/>
        </p:nvSpPr>
        <p:spPr>
          <a:xfrm>
            <a:off x="8060120" y="3915523"/>
            <a:ext cx="864000" cy="24073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spc="-150" dirty="0" smtClean="0">
                <a:solidFill>
                  <a:schemeClr val="tx1"/>
                </a:solidFill>
              </a:rPr>
              <a:t>優先マッチング</a:t>
            </a:r>
            <a:endParaRPr kumimoji="1" lang="ja-JP" altLang="en-US" sz="1000" spc="-150" dirty="0">
              <a:solidFill>
                <a:schemeClr val="tx1"/>
              </a:solidFill>
            </a:endParaRPr>
          </a:p>
        </p:txBody>
      </p:sp>
    </p:spTree>
    <p:extLst>
      <p:ext uri="{BB962C8B-B14F-4D97-AF65-F5344CB8AC3E}">
        <p14:creationId xmlns:p14="http://schemas.microsoft.com/office/powerpoint/2010/main" val="3687259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188639"/>
            <a:ext cx="9144000" cy="6384329"/>
          </a:xfrm>
          <a:prstGeom prst="rect">
            <a:avLst/>
          </a:prstGeom>
          <a:noFill/>
        </p:spPr>
        <p:txBody>
          <a:bodyPr wrap="square" rtlCol="0">
            <a:no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スケジュール</a:t>
            </a:r>
            <a:r>
              <a:rPr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2400"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予定</a:t>
            </a:r>
            <a:r>
              <a:rPr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endParaRPr kumimoji="1"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地域枠優先マッチングのスケジュール</a:t>
            </a:r>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5/7</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大阪府による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臨床研修医募集定員の決定方法に関する説明会</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・大阪府定員調整スキームの説明</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・定員調整の希望調査事前検討開始の依頼</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末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厚労省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年度研修 募集定員の情報提供（都道府県・各臨床研修病院）</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５月中旬</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各臨床</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研修病院で地域枠学生の面接試験等を実施</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月上旬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大阪府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各病院へ募集定員（大阪府ベース値）の情報提供</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増減員希望の有無・臨床研修プログラム等調査票の回答を依頼</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締切は１週間程度の予定</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７月中旬</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大阪府</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医療対策協</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議会</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予定</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最終配分調整</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７月中旬</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大阪府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増減員を希望した病院へ定員調整結果の通知</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厚労省へ調整後の各病院定員の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通知</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月下旬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厚労省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年度研修 募集定員の決定通知（都道府県・各臨床研修病院</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８月以降　勤務環境改善支援センターが臨床研修病院の勤務環境を調査・確認）</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a:t>
            </a:r>
            <a:endPar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u="sng"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コネクタ 8"/>
          <p:cNvCxnSpPr/>
          <p:nvPr/>
        </p:nvCxnSpPr>
        <p:spPr>
          <a:xfrm>
            <a:off x="0" y="692696"/>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820472" y="6572969"/>
            <a:ext cx="504056" cy="369332"/>
          </a:xfrm>
          <a:prstGeom prst="rect">
            <a:avLst/>
          </a:prstGeom>
          <a:noFill/>
        </p:spPr>
        <p:txBody>
          <a:bodyPr wrap="square" rtlCol="0">
            <a:spAutoFit/>
          </a:bodyPr>
          <a:lstStyle/>
          <a:p>
            <a:pPr algn="ctr"/>
            <a:r>
              <a:rPr kumimoji="1" lang="ja-JP" altLang="en-US" dirty="0" smtClean="0"/>
              <a:t>５</a:t>
            </a:r>
            <a:endParaRPr kumimoji="1" lang="ja-JP" altLang="en-US" dirty="0"/>
          </a:p>
        </p:txBody>
      </p:sp>
    </p:spTree>
    <p:extLst>
      <p:ext uri="{BB962C8B-B14F-4D97-AF65-F5344CB8AC3E}">
        <p14:creationId xmlns:p14="http://schemas.microsoft.com/office/powerpoint/2010/main" val="3731828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188639"/>
            <a:ext cx="9144000" cy="6384329"/>
          </a:xfrm>
          <a:prstGeom prst="rect">
            <a:avLst/>
          </a:prstGeom>
          <a:noFill/>
        </p:spPr>
        <p:txBody>
          <a:bodyPr wrap="square" rtlCol="0">
            <a:no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2400" dirty="0" smtClean="0">
                <a:latin typeface="HGS創英角ｺﾞｼｯｸUB" panose="020B0900000000000000" pitchFamily="50" charset="-128"/>
                <a:ea typeface="HGS創英角ｺﾞｼｯｸUB" panose="020B0900000000000000" pitchFamily="50" charset="-128"/>
              </a:rPr>
              <a:t>在学生のキャリア形成プログラムの選択に</a:t>
            </a:r>
            <a:r>
              <a:rPr lang="ja-JP" altLang="en-US" sz="2400" dirty="0">
                <a:latin typeface="HGS創英角ｺﾞｼｯｸUB" panose="020B0900000000000000" pitchFamily="50" charset="-128"/>
                <a:ea typeface="HGS創英角ｺﾞｼｯｸUB" panose="020B0900000000000000" pitchFamily="50" charset="-128"/>
              </a:rPr>
              <a:t>ついて</a:t>
            </a:r>
            <a:endParaRPr lang="en-US" altLang="ja-JP" sz="2400" dirty="0">
              <a:latin typeface="HGS創英角ｺﾞｼｯｸUB" panose="020B0900000000000000" pitchFamily="50" charset="-128"/>
              <a:ea typeface="HGS創英角ｺﾞｼｯｸUB" panose="020B0900000000000000" pitchFamily="50" charset="-128"/>
            </a:endParaRPr>
          </a:p>
          <a:p>
            <a:endParaRPr kumimoji="1"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a:latin typeface="HGS創英角ｺﾞｼｯｸUB" panose="020B0900000000000000" pitchFamily="50" charset="-128"/>
                <a:ea typeface="HGS創英角ｺﾞｼｯｸUB" panose="020B0900000000000000" pitchFamily="50" charset="-128"/>
              </a:rPr>
              <a:t>キャリア形成プログラム運用指針（厚生労働省通知） </a:t>
            </a:r>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endPar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u="sng"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コネクタ 8"/>
          <p:cNvCxnSpPr/>
          <p:nvPr/>
        </p:nvCxnSpPr>
        <p:spPr>
          <a:xfrm>
            <a:off x="0" y="692696"/>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79512" y="1228082"/>
            <a:ext cx="8640958" cy="94641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350" u="sng" dirty="0">
                <a:latin typeface="+mn-ea"/>
              </a:rPr>
              <a:t>キャリア形成プログラム対象者及びその適用</a:t>
            </a:r>
            <a:endParaRPr lang="en-US" altLang="ja-JP" sz="1350" u="sng" dirty="0">
              <a:latin typeface="+mn-ea"/>
            </a:endParaRPr>
          </a:p>
          <a:p>
            <a:r>
              <a:rPr lang="ja-JP" altLang="en-US" sz="1400" dirty="0">
                <a:latin typeface="+mn-ea"/>
              </a:rPr>
              <a:t>都道府県は、改正法の施行の際現に大学医学部に地域枠として入学し、修学資金を貸与されている者に対しては、改正法の趣旨を十分に説明し、キャリア形成プログラムを適用することについて本人の同意を得るよう努め、柔軟に対応することとする。</a:t>
            </a:r>
            <a:endParaRPr lang="en-US" altLang="ja-JP" sz="1400" dirty="0">
              <a:latin typeface="+mn-ea"/>
            </a:endParaRPr>
          </a:p>
        </p:txBody>
      </p:sp>
      <p:sp>
        <p:nvSpPr>
          <p:cNvPr id="10" name="テキスト ボックス 9"/>
          <p:cNvSpPr txBox="1"/>
          <p:nvPr/>
        </p:nvSpPr>
        <p:spPr>
          <a:xfrm>
            <a:off x="179512" y="2217248"/>
            <a:ext cx="8640958" cy="431656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府の考え方</a:t>
            </a:r>
            <a:r>
              <a:rPr lang="ja-JP" altLang="en-US" sz="1050" b="1" dirty="0">
                <a:latin typeface="HG丸ｺﾞｼｯｸM-PRO" panose="020F0600000000000000" pitchFamily="50" charset="-128"/>
                <a:ea typeface="HG丸ｺﾞｼｯｸM-PRO" panose="020F0600000000000000" pitchFamily="50" charset="-128"/>
              </a:rPr>
              <a:t>（</a:t>
            </a:r>
            <a:r>
              <a:rPr lang="en-US" altLang="ja-JP" sz="1050" dirty="0">
                <a:latin typeface="HG丸ｺﾞｼｯｸM-PRO" panose="020F0600000000000000" pitchFamily="50" charset="-128"/>
                <a:ea typeface="HG丸ｺﾞｼｯｸM-PRO" panose="020F0600000000000000" pitchFamily="50" charset="-128"/>
              </a:rPr>
              <a:t>2019</a:t>
            </a:r>
            <a:r>
              <a:rPr lang="ja-JP" altLang="en-US" sz="1050" dirty="0">
                <a:latin typeface="HG丸ｺﾞｼｯｸM-PRO" panose="020F0600000000000000" pitchFamily="50" charset="-128"/>
                <a:ea typeface="HG丸ｺﾞｼｯｸM-PRO" panose="020F0600000000000000" pitchFamily="50" charset="-128"/>
              </a:rPr>
              <a:t>年度キャリア形成プログラム</a:t>
            </a:r>
            <a:r>
              <a:rPr lang="ja-JP" altLang="en-US" sz="1050" b="1" dirty="0" smtClean="0">
                <a:latin typeface="HG丸ｺﾞｼｯｸM-PRO" panose="020F0600000000000000" pitchFamily="50" charset="-128"/>
                <a:ea typeface="HG丸ｺﾞｼｯｸM-PRO" panose="020F0600000000000000" pitchFamily="50" charset="-128"/>
              </a:rPr>
              <a:t>）</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　</a:t>
            </a:r>
            <a:r>
              <a:rPr lang="ja-JP" altLang="en-US" sz="1050" b="1" dirty="0" smtClean="0">
                <a:latin typeface="HG丸ｺﾞｼｯｸM-PRO" panose="020F0600000000000000" pitchFamily="50" charset="-128"/>
                <a:ea typeface="HG丸ｺﾞｼｯｸM-PRO" panose="020F0600000000000000" pitchFamily="50" charset="-128"/>
              </a:rPr>
              <a:t>　</a:t>
            </a:r>
            <a:r>
              <a:rPr lang="en-US" altLang="ja-JP" sz="750" dirty="0" smtClean="0">
                <a:latin typeface="HG丸ｺﾞｼｯｸM-PRO" panose="020F0600000000000000" pitchFamily="50" charset="-128"/>
                <a:ea typeface="HG丸ｺﾞｼｯｸM-PRO" panose="020F0600000000000000" pitchFamily="50" charset="-128"/>
              </a:rPr>
              <a:t>※2019</a:t>
            </a:r>
            <a:r>
              <a:rPr lang="ja-JP" altLang="en-US" sz="750" dirty="0" smtClean="0">
                <a:latin typeface="HG丸ｺﾞｼｯｸM-PRO" panose="020F0600000000000000" pitchFamily="50" charset="-128"/>
                <a:ea typeface="HG丸ｺﾞｼｯｸM-PRO" panose="020F0600000000000000" pitchFamily="50" charset="-128"/>
              </a:rPr>
              <a:t>年度に実施する委託調査等に基づき、指定</a:t>
            </a:r>
            <a:r>
              <a:rPr lang="ja-JP" altLang="en-US" sz="750" dirty="0">
                <a:latin typeface="HG丸ｺﾞｼｯｸM-PRO" panose="020F0600000000000000" pitchFamily="50" charset="-128"/>
                <a:ea typeface="HG丸ｺﾞｼｯｸM-PRO" panose="020F0600000000000000" pitchFamily="50" charset="-128"/>
              </a:rPr>
              <a:t>診療業務の追加及び医師派遣先を検討（</a:t>
            </a:r>
            <a:r>
              <a:rPr lang="en-US" altLang="ja-JP" sz="750" dirty="0">
                <a:latin typeface="HG丸ｺﾞｼｯｸM-PRO" panose="020F0600000000000000" pitchFamily="50" charset="-128"/>
                <a:ea typeface="HG丸ｺﾞｼｯｸM-PRO" panose="020F0600000000000000" pitchFamily="50" charset="-128"/>
              </a:rPr>
              <a:t>2019</a:t>
            </a:r>
            <a:r>
              <a:rPr lang="ja-JP" altLang="en-US" sz="750" dirty="0">
                <a:latin typeface="HG丸ｺﾞｼｯｸM-PRO" panose="020F0600000000000000" pitchFamily="50" charset="-128"/>
                <a:ea typeface="HG丸ｺﾞｼｯｸM-PRO" panose="020F0600000000000000" pitchFamily="50" charset="-128"/>
              </a:rPr>
              <a:t>夏頃目途</a:t>
            </a:r>
            <a:r>
              <a:rPr lang="ja-JP" altLang="en-US" sz="750" dirty="0" smtClean="0">
                <a:latin typeface="HG丸ｺﾞｼｯｸM-PRO" panose="020F0600000000000000" pitchFamily="50" charset="-128"/>
                <a:ea typeface="HG丸ｺﾞｼｯｸM-PRO" panose="020F0600000000000000" pitchFamily="50" charset="-128"/>
              </a:rPr>
              <a:t>）</a:t>
            </a:r>
            <a:endParaRPr lang="en-US" altLang="ja-JP" sz="750" dirty="0" smtClean="0">
              <a:latin typeface="HG丸ｺﾞｼｯｸM-PRO" panose="020F0600000000000000" pitchFamily="50" charset="-128"/>
              <a:ea typeface="HG丸ｺﾞｼｯｸM-PRO" panose="020F0600000000000000" pitchFamily="50" charset="-128"/>
            </a:endParaRPr>
          </a:p>
          <a:p>
            <a:endParaRPr lang="en-US" altLang="ja-JP" sz="750" dirty="0">
              <a:latin typeface="HG丸ｺﾞｼｯｸM-PRO" panose="020F0600000000000000" pitchFamily="50" charset="-128"/>
              <a:ea typeface="HG丸ｺﾞｼｯｸM-PRO" panose="020F0600000000000000" pitchFamily="50" charset="-128"/>
            </a:endParaRPr>
          </a:p>
          <a:p>
            <a:endParaRPr lang="en-US" altLang="ja-JP" sz="750" dirty="0" smtClean="0">
              <a:latin typeface="HG丸ｺﾞｼｯｸM-PRO" panose="020F0600000000000000" pitchFamily="50" charset="-128"/>
              <a:ea typeface="HG丸ｺﾞｼｯｸM-PRO" panose="020F0600000000000000" pitchFamily="50" charset="-128"/>
            </a:endParaRPr>
          </a:p>
          <a:p>
            <a:endParaRPr lang="en-US" altLang="ja-JP" sz="750" dirty="0">
              <a:latin typeface="HG丸ｺﾞｼｯｸM-PRO" panose="020F0600000000000000" pitchFamily="50" charset="-128"/>
              <a:ea typeface="HG丸ｺﾞｼｯｸM-PRO" panose="020F0600000000000000" pitchFamily="50" charset="-128"/>
            </a:endParaRPr>
          </a:p>
          <a:p>
            <a:endParaRPr lang="en-US" altLang="ja-JP" sz="750" dirty="0" smtClean="0">
              <a:latin typeface="HG丸ｺﾞｼｯｸM-PRO" panose="020F0600000000000000" pitchFamily="50" charset="-128"/>
              <a:ea typeface="HG丸ｺﾞｼｯｸM-PRO" panose="020F0600000000000000" pitchFamily="50" charset="-128"/>
            </a:endParaRPr>
          </a:p>
          <a:p>
            <a:endParaRPr lang="en-US" altLang="ja-JP" sz="750" dirty="0">
              <a:latin typeface="HG丸ｺﾞｼｯｸM-PRO" panose="020F0600000000000000" pitchFamily="50" charset="-128"/>
              <a:ea typeface="HG丸ｺﾞｼｯｸM-PRO" panose="020F0600000000000000" pitchFamily="50" charset="-128"/>
            </a:endParaRPr>
          </a:p>
          <a:p>
            <a:endParaRPr lang="en-US" altLang="ja-JP" sz="750" dirty="0" smtClean="0">
              <a:latin typeface="HG丸ｺﾞｼｯｸM-PRO" panose="020F0600000000000000" pitchFamily="50" charset="-128"/>
              <a:ea typeface="HG丸ｺﾞｼｯｸM-PRO" panose="020F0600000000000000" pitchFamily="50" charset="-128"/>
            </a:endParaRPr>
          </a:p>
          <a:p>
            <a:endParaRPr lang="en-US" altLang="ja-JP" sz="750" dirty="0">
              <a:latin typeface="HG丸ｺﾞｼｯｸM-PRO" panose="020F0600000000000000" pitchFamily="50" charset="-128"/>
              <a:ea typeface="HG丸ｺﾞｼｯｸM-PRO" panose="020F0600000000000000" pitchFamily="50" charset="-128"/>
            </a:endParaRPr>
          </a:p>
          <a:p>
            <a:endParaRPr lang="en-US" altLang="ja-JP" sz="1050" b="1" dirty="0">
              <a:latin typeface="HGPｺﾞｼｯｸE" panose="020B0900000000000000" pitchFamily="50" charset="-128"/>
              <a:ea typeface="HGPｺﾞｼｯｸE" panose="020B0900000000000000" pitchFamily="50" charset="-128"/>
            </a:endParaRPr>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a:p>
            <a:endParaRPr lang="en-US" altLang="ja-JP" sz="1050" b="1" dirty="0"/>
          </a:p>
        </p:txBody>
      </p:sp>
      <p:sp>
        <p:nvSpPr>
          <p:cNvPr id="11" name="テキスト ボックス 10"/>
          <p:cNvSpPr txBox="1"/>
          <p:nvPr/>
        </p:nvSpPr>
        <p:spPr>
          <a:xfrm>
            <a:off x="323528" y="2473204"/>
            <a:ext cx="8424936" cy="2839239"/>
          </a:xfrm>
          <a:prstGeom prst="rect">
            <a:avLst/>
          </a:prstGeom>
          <a:ln>
            <a:solidFill>
              <a:srgbClr val="FF0000"/>
            </a:solidFill>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050" dirty="0">
                <a:latin typeface="HGPｺﾞｼｯｸE" panose="020B0900000000000000" pitchFamily="50" charset="-128"/>
                <a:ea typeface="HGPｺﾞｼｯｸE" panose="020B09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現４回生以上の学生及び医師のうち</a:t>
            </a:r>
            <a:r>
              <a:rPr lang="ja-JP" altLang="en-US" sz="1050" b="1" u="sng" dirty="0">
                <a:latin typeface="HG丸ｺﾞｼｯｸM-PRO" panose="020F0600000000000000" pitchFamily="50" charset="-128"/>
                <a:ea typeface="HG丸ｺﾞｼｯｸM-PRO" panose="020F0600000000000000" pitchFamily="50" charset="-128"/>
              </a:rPr>
              <a:t>新ＰＧへ移行に同意した者</a:t>
            </a:r>
            <a:r>
              <a:rPr lang="ja-JP" altLang="en-US" sz="1050" dirty="0">
                <a:latin typeface="HG丸ｺﾞｼｯｸM-PRO" panose="020F0600000000000000" pitchFamily="50" charset="-128"/>
                <a:ea typeface="HG丸ｺﾞｼｯｸM-PRO" panose="020F0600000000000000" pitchFamily="50" charset="-128"/>
              </a:rPr>
              <a:t>に対して作成する</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endParaRPr lang="en-US" altLang="ja-JP" sz="1050" dirty="0">
              <a:latin typeface="HG丸ｺﾞｼｯｸM-PRO" panose="020F0600000000000000" pitchFamily="50" charset="-128"/>
              <a:ea typeface="HG丸ｺﾞｼｯｸM-PRO" panose="020F0600000000000000" pitchFamily="50" charset="-128"/>
            </a:endParaRPr>
          </a:p>
          <a:p>
            <a:endParaRPr lang="en-US" altLang="ja-JP" sz="1050" dirty="0" smtClean="0">
              <a:latin typeface="HG丸ｺﾞｼｯｸM-PRO" panose="020F0600000000000000" pitchFamily="50" charset="-128"/>
              <a:ea typeface="HG丸ｺﾞｼｯｸM-PRO" panose="020F0600000000000000" pitchFamily="50" charset="-128"/>
            </a:endParaRPr>
          </a:p>
          <a:p>
            <a:endParaRPr lang="en-US" altLang="ja-JP" sz="1050" dirty="0">
              <a:latin typeface="HG丸ｺﾞｼｯｸM-PRO" panose="020F0600000000000000" pitchFamily="50" charset="-128"/>
              <a:ea typeface="HG丸ｺﾞｼｯｸM-PRO" panose="020F06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smtClean="0">
              <a:latin typeface="HGPｺﾞｼｯｸE" panose="020B0900000000000000" pitchFamily="50" charset="-128"/>
              <a:ea typeface="HGPｺﾞｼｯｸE" panose="020B09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smtClean="0">
              <a:latin typeface="HGPｺﾞｼｯｸE" panose="020B0900000000000000" pitchFamily="50" charset="-128"/>
              <a:ea typeface="HGPｺﾞｼｯｸE" panose="020B0900000000000000" pitchFamily="50" charset="-128"/>
            </a:endParaRPr>
          </a:p>
          <a:p>
            <a:endParaRPr lang="en-US" altLang="ja-JP" sz="1050" dirty="0" smtClean="0">
              <a:latin typeface="HGPｺﾞｼｯｸE" panose="020B0900000000000000" pitchFamily="50" charset="-128"/>
              <a:ea typeface="HGPｺﾞｼｯｸE" panose="020B09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a:latin typeface="HGPｺﾞｼｯｸE" panose="020B0900000000000000" pitchFamily="50" charset="-128"/>
              <a:ea typeface="HGPｺﾞｼｯｸE" panose="020B0900000000000000" pitchFamily="50" charset="-128"/>
            </a:endParaRPr>
          </a:p>
        </p:txBody>
      </p:sp>
      <p:pic>
        <p:nvPicPr>
          <p:cNvPr id="5" name="図 4"/>
          <p:cNvPicPr>
            <a:picLocks noChangeAspect="1"/>
          </p:cNvPicPr>
          <p:nvPr/>
        </p:nvPicPr>
        <p:blipFill>
          <a:blip r:embed="rId2"/>
          <a:stretch>
            <a:fillRect/>
          </a:stretch>
        </p:blipFill>
        <p:spPr>
          <a:xfrm>
            <a:off x="491523" y="2712702"/>
            <a:ext cx="8016935" cy="2588506"/>
          </a:xfrm>
          <a:prstGeom prst="rect">
            <a:avLst/>
          </a:prstGeom>
        </p:spPr>
      </p:pic>
      <p:sp>
        <p:nvSpPr>
          <p:cNvPr id="12" name="角丸四角形 11"/>
          <p:cNvSpPr/>
          <p:nvPr/>
        </p:nvSpPr>
        <p:spPr>
          <a:xfrm>
            <a:off x="1680514" y="3691939"/>
            <a:ext cx="6800045" cy="1152128"/>
          </a:xfrm>
          <a:prstGeom prst="roundRect">
            <a:avLst/>
          </a:prstGeom>
          <a:noFill/>
          <a:ln w="5715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p>
        </p:txBody>
      </p:sp>
      <p:sp>
        <p:nvSpPr>
          <p:cNvPr id="15" name="テキスト ボックス 14"/>
          <p:cNvSpPr txBox="1"/>
          <p:nvPr/>
        </p:nvSpPr>
        <p:spPr>
          <a:xfrm>
            <a:off x="323528" y="5411710"/>
            <a:ext cx="8424936" cy="9925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050" b="1" dirty="0" smtClean="0">
                <a:latin typeface="HG丸ｺﾞｼｯｸM-PRO" panose="020F0600000000000000" pitchFamily="50" charset="-128"/>
                <a:ea typeface="HG丸ｺﾞｼｯｸM-PRO" panose="020F0600000000000000" pitchFamily="50" charset="-128"/>
              </a:rPr>
              <a:t>≪</a:t>
            </a:r>
            <a:r>
              <a:rPr lang="ja-JP" altLang="en-US" sz="1050" b="1" dirty="0">
                <a:latin typeface="HG丸ｺﾞｼｯｸM-PRO" panose="020F0600000000000000" pitchFamily="50" charset="-128"/>
                <a:ea typeface="HG丸ｺﾞｼｯｸM-PRO" panose="020F0600000000000000" pitchFamily="50" charset="-128"/>
              </a:rPr>
              <a:t>備考</a:t>
            </a:r>
            <a:r>
              <a:rPr lang="ja-JP" altLang="en-US" sz="1050" b="1" dirty="0" smtClean="0">
                <a:latin typeface="HG丸ｺﾞｼｯｸM-PRO" panose="020F0600000000000000" pitchFamily="50" charset="-128"/>
                <a:ea typeface="HG丸ｺﾞｼｯｸM-PRO" panose="020F0600000000000000" pitchFamily="50" charset="-128"/>
              </a:rPr>
              <a:t>≫</a:t>
            </a:r>
            <a:endParaRPr lang="en-US" altLang="ja-JP" sz="105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2019</a:t>
            </a:r>
            <a:r>
              <a:rPr lang="ja-JP" altLang="en-US" sz="1200" dirty="0">
                <a:latin typeface="HG丸ｺﾞｼｯｸM-PRO" panose="020F0600000000000000" pitchFamily="50" charset="-128"/>
                <a:ea typeface="HG丸ｺﾞｼｯｸM-PRO" panose="020F0600000000000000" pitchFamily="50" charset="-128"/>
              </a:rPr>
              <a:t>年度キャリア形成</a:t>
            </a:r>
            <a:r>
              <a:rPr lang="en-US" altLang="ja-JP" sz="1200" dirty="0">
                <a:latin typeface="HG丸ｺﾞｼｯｸM-PRO" panose="020F0600000000000000" pitchFamily="50" charset="-128"/>
                <a:ea typeface="HG丸ｺﾞｼｯｸM-PRO" panose="020F0600000000000000" pitchFamily="50" charset="-128"/>
              </a:rPr>
              <a:t>PG</a:t>
            </a:r>
            <a:r>
              <a:rPr lang="ja-JP" altLang="en-US" sz="1200" dirty="0">
                <a:latin typeface="HG丸ｺﾞｼｯｸM-PRO" panose="020F0600000000000000" pitchFamily="50" charset="-128"/>
                <a:ea typeface="HG丸ｺﾞｼｯｸM-PRO" panose="020F0600000000000000" pitchFamily="50" charset="-128"/>
              </a:rPr>
              <a:t>策定時は、医師確保計画の未策定（医師少数区域等の未設定）　</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　</a:t>
            </a:r>
            <a:r>
              <a:rPr lang="en-US" altLang="ja-JP" sz="1200" spc="-113" dirty="0">
                <a:latin typeface="HG丸ｺﾞｼｯｸM-PRO" panose="020F0600000000000000" pitchFamily="50" charset="-128"/>
                <a:ea typeface="HG丸ｺﾞｼｯｸM-PRO" panose="020F0600000000000000" pitchFamily="50" charset="-128"/>
              </a:rPr>
              <a:t>『</a:t>
            </a:r>
            <a:r>
              <a:rPr lang="ja-JP" altLang="en-US" sz="1200" spc="-113" dirty="0">
                <a:latin typeface="HG丸ｺﾞｼｯｸM-PRO" panose="020F0600000000000000" pitchFamily="50" charset="-128"/>
                <a:ea typeface="HG丸ｺﾞｼｯｸM-PRO" panose="020F0600000000000000" pitchFamily="50" charset="-128"/>
              </a:rPr>
              <a:t>医師少数区域等</a:t>
            </a:r>
            <a:r>
              <a:rPr lang="en-US" altLang="ja-JP" sz="1200" spc="-113" dirty="0">
                <a:latin typeface="HG丸ｺﾞｼｯｸM-PRO" panose="020F0600000000000000" pitchFamily="50" charset="-128"/>
                <a:ea typeface="HG丸ｺﾞｼｯｸM-PRO" panose="020F0600000000000000" pitchFamily="50" charset="-128"/>
              </a:rPr>
              <a:t>』</a:t>
            </a:r>
            <a:r>
              <a:rPr lang="ja-JP" altLang="en-US" sz="1200" spc="-113" dirty="0">
                <a:latin typeface="HG丸ｺﾞｼｯｸM-PRO" panose="020F0600000000000000" pitchFamily="50" charset="-128"/>
                <a:ea typeface="HG丸ｺﾞｼｯｸM-PRO" panose="020F0600000000000000" pitchFamily="50" charset="-128"/>
              </a:rPr>
              <a:t>を</a:t>
            </a:r>
            <a:r>
              <a:rPr lang="en-US" altLang="ja-JP" sz="1200" spc="-113" dirty="0">
                <a:latin typeface="HG丸ｺﾞｼｯｸM-PRO" panose="020F0600000000000000" pitchFamily="50" charset="-128"/>
                <a:ea typeface="HG丸ｺﾞｼｯｸM-PRO" panose="020F0600000000000000" pitchFamily="50" charset="-128"/>
              </a:rPr>
              <a:t>『</a:t>
            </a:r>
            <a:r>
              <a:rPr lang="ja-JP" altLang="en-US" sz="1200" spc="-113" dirty="0">
                <a:latin typeface="HG丸ｺﾞｼｯｸM-PRO" panose="020F0600000000000000" pitchFamily="50" charset="-128"/>
                <a:ea typeface="HG丸ｺﾞｼｯｸM-PRO" panose="020F0600000000000000" pitchFamily="50" charset="-128"/>
              </a:rPr>
              <a:t>人口当たりの病院従事医師数が大阪府全体の数値を下回る二次医療圏</a:t>
            </a:r>
            <a:r>
              <a:rPr lang="en-US" altLang="ja-JP" sz="1200" spc="-113" dirty="0">
                <a:latin typeface="HG丸ｺﾞｼｯｸM-PRO" panose="020F0600000000000000" pitchFamily="50" charset="-128"/>
                <a:ea typeface="HG丸ｺﾞｼｯｸM-PRO" panose="020F0600000000000000" pitchFamily="50" charset="-128"/>
              </a:rPr>
              <a:t>』</a:t>
            </a:r>
            <a:r>
              <a:rPr lang="ja-JP" altLang="en-US" sz="1200" spc="-113" dirty="0">
                <a:latin typeface="HG丸ｺﾞｼｯｸM-PRO" panose="020F0600000000000000" pitchFamily="50" charset="-128"/>
                <a:ea typeface="HG丸ｺﾞｼｯｸM-PRO" panose="020F0600000000000000" pitchFamily="50" charset="-128"/>
              </a:rPr>
              <a:t>として策定</a:t>
            </a:r>
            <a:r>
              <a:rPr lang="ja-JP" altLang="en-US" sz="1200" spc="-113" dirty="0" smtClean="0">
                <a:latin typeface="HG丸ｺﾞｼｯｸM-PRO" panose="020F0600000000000000" pitchFamily="50" charset="-128"/>
                <a:ea typeface="HG丸ｺﾞｼｯｸM-PRO" panose="020F0600000000000000" pitchFamily="50" charset="-128"/>
              </a:rPr>
              <a:t>。</a:t>
            </a:r>
            <a:endParaRPr lang="en-US" altLang="ja-JP" sz="1200" spc="-113" dirty="0">
              <a:latin typeface="HG丸ｺﾞｼｯｸM-PRO" panose="020F0600000000000000" pitchFamily="50" charset="-128"/>
              <a:ea typeface="HG丸ｺﾞｼｯｸM-PRO" panose="020F0600000000000000" pitchFamily="50" charset="-128"/>
            </a:endParaRPr>
          </a:p>
          <a:p>
            <a:r>
              <a:rPr lang="ja-JP" altLang="en-US" sz="1200" spc="-113" dirty="0" smtClean="0">
                <a:latin typeface="HG丸ｺﾞｼｯｸM-PRO" panose="020F0600000000000000" pitchFamily="50" charset="-128"/>
                <a:ea typeface="HG丸ｺﾞｼｯｸM-PRO" panose="020F0600000000000000" pitchFamily="50" charset="-128"/>
              </a:rPr>
              <a:t>○ インセンティブ</a:t>
            </a:r>
            <a:r>
              <a:rPr lang="ja-JP" altLang="en-US" sz="1200" spc="-113" dirty="0">
                <a:latin typeface="HG丸ｺﾞｼｯｸM-PRO" panose="020F0600000000000000" pitchFamily="50" charset="-128"/>
                <a:ea typeface="HG丸ｺﾞｼｯｸM-PRO" panose="020F0600000000000000" pitchFamily="50" charset="-128"/>
              </a:rPr>
              <a:t>の対象者の確定　</a:t>
            </a:r>
            <a:endParaRPr lang="en-US" altLang="ja-JP" sz="1200" spc="-113" dirty="0">
              <a:latin typeface="HG丸ｺﾞｼｯｸM-PRO" panose="020F0600000000000000" pitchFamily="50" charset="-128"/>
              <a:ea typeface="HG丸ｺﾞｼｯｸM-PRO" panose="020F0600000000000000" pitchFamily="50" charset="-128"/>
            </a:endParaRPr>
          </a:p>
          <a:p>
            <a:r>
              <a:rPr lang="en-US" altLang="ja-JP" sz="1200" spc="-113" dirty="0">
                <a:latin typeface="HG丸ｺﾞｼｯｸM-PRO" panose="020F0600000000000000" pitchFamily="50" charset="-128"/>
                <a:ea typeface="HG丸ｺﾞｼｯｸM-PRO" panose="020F0600000000000000" pitchFamily="50" charset="-128"/>
              </a:rPr>
              <a:t>        </a:t>
            </a:r>
            <a:r>
              <a:rPr lang="ja-JP" altLang="en-US" sz="1200" spc="-113" dirty="0" smtClean="0">
                <a:latin typeface="HG丸ｺﾞｼｯｸM-PRO" panose="020F0600000000000000" pitchFamily="50" charset="-128"/>
                <a:ea typeface="HG丸ｺﾞｼｯｸM-PRO" panose="020F0600000000000000" pitchFamily="50" charset="-128"/>
              </a:rPr>
              <a:t>⇒</a:t>
            </a:r>
            <a:r>
              <a:rPr lang="ja-JP" altLang="en-US" sz="1200" spc="-113" dirty="0">
                <a:latin typeface="HG丸ｺﾞｼｯｸM-PRO" panose="020F0600000000000000" pitchFamily="50" charset="-128"/>
                <a:ea typeface="HG丸ｺﾞｼｯｸM-PRO" panose="020F0600000000000000" pitchFamily="50" charset="-128"/>
              </a:rPr>
              <a:t>　指定診療業務（産科・新生児科・救急）コースを選択し、医師少数区域に４年間以上の医師派遣を受けることに同意した者。</a:t>
            </a:r>
          </a:p>
        </p:txBody>
      </p:sp>
      <p:sp>
        <p:nvSpPr>
          <p:cNvPr id="16" name="テキスト ボックス 15"/>
          <p:cNvSpPr txBox="1"/>
          <p:nvPr/>
        </p:nvSpPr>
        <p:spPr>
          <a:xfrm>
            <a:off x="8762562" y="3239280"/>
            <a:ext cx="400110" cy="1609716"/>
          </a:xfrm>
          <a:prstGeom prst="rect">
            <a:avLst/>
          </a:prstGeom>
          <a:noFill/>
        </p:spPr>
        <p:txBody>
          <a:bodyPr vert="eaVert" wrap="square" rtlCol="0">
            <a:spAutoFit/>
          </a:bodyPr>
          <a:lstStyle/>
          <a:p>
            <a:pPr algn="ctr"/>
            <a:r>
              <a:rPr lang="ja-JP" altLang="en-US" sz="1400" dirty="0">
                <a:latin typeface="HGPｺﾞｼｯｸE" panose="020B0900000000000000" pitchFamily="50" charset="-128"/>
                <a:ea typeface="HGPｺﾞｼｯｸE" panose="020B0900000000000000" pitchFamily="50" charset="-128"/>
              </a:rPr>
              <a:t>インセンティブ対象</a:t>
            </a:r>
          </a:p>
        </p:txBody>
      </p:sp>
      <p:sp>
        <p:nvSpPr>
          <p:cNvPr id="17" name="四角形吹き出し 16"/>
          <p:cNvSpPr/>
          <p:nvPr/>
        </p:nvSpPr>
        <p:spPr>
          <a:xfrm>
            <a:off x="8781010" y="3239280"/>
            <a:ext cx="327494" cy="1609716"/>
          </a:xfrm>
          <a:prstGeom prst="wedgeRectCallout">
            <a:avLst>
              <a:gd name="adj1" fmla="val -125599"/>
              <a:gd name="adj2" fmla="val -87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 name="テキスト ボックス 3"/>
          <p:cNvSpPr txBox="1">
            <a:spLocks noChangeArrowheads="1"/>
          </p:cNvSpPr>
          <p:nvPr/>
        </p:nvSpPr>
        <p:spPr bwMode="auto">
          <a:xfrm>
            <a:off x="7629822" y="188639"/>
            <a:ext cx="1202432" cy="4095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ts val="2000"/>
              </a:lnSpc>
              <a:spcAft>
                <a:spcPts val="0"/>
              </a:spcAft>
            </a:pPr>
            <a:r>
              <a:rPr lang="ja-JP" altLang="en-US" sz="1400" b="1"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参考</a:t>
            </a:r>
            <a:r>
              <a:rPr lang="ja-JP" sz="1400" b="1"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資料</a:t>
            </a:r>
            <a:r>
              <a:rPr lang="ja-JP" altLang="en-US" sz="1400" b="1" dirty="0">
                <a:latin typeface="ＭＳ Ｐゴシック" panose="020B0600070205080204" pitchFamily="50" charset="-128"/>
                <a:ea typeface="ＭＳ Ｐゴシック" panose="020B0600070205080204" pitchFamily="50" charset="-128"/>
                <a:cs typeface="Times New Roman" panose="02020603050405020304" pitchFamily="18" charset="0"/>
              </a:rPr>
              <a:t>１</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 name="角丸四角形吹き出し 1"/>
          <p:cNvSpPr/>
          <p:nvPr/>
        </p:nvSpPr>
        <p:spPr>
          <a:xfrm>
            <a:off x="6217886" y="836712"/>
            <a:ext cx="2734433" cy="535386"/>
          </a:xfrm>
          <a:prstGeom prst="wedgeRoundRectCallout">
            <a:avLst>
              <a:gd name="adj1" fmla="val -32559"/>
              <a:gd name="adj2" fmla="val 6915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100" dirty="0" smtClean="0"/>
              <a:t>2019</a:t>
            </a:r>
            <a:r>
              <a:rPr lang="ja-JP" altLang="en-US" sz="1100" dirty="0" smtClean="0"/>
              <a:t>年度以前入学者：同意をした者のみ　</a:t>
            </a:r>
            <a:endParaRPr lang="en-US" altLang="ja-JP" sz="1100" dirty="0" smtClean="0"/>
          </a:p>
          <a:p>
            <a:r>
              <a:rPr lang="en-US" altLang="ja-JP" sz="1100" dirty="0" smtClean="0"/>
              <a:t>2020</a:t>
            </a:r>
            <a:r>
              <a:rPr lang="ja-JP" altLang="en-US" sz="1100" dirty="0" smtClean="0"/>
              <a:t>年度</a:t>
            </a:r>
            <a:r>
              <a:rPr lang="ja-JP" altLang="en-US" sz="1100" dirty="0"/>
              <a:t>以降</a:t>
            </a:r>
            <a:r>
              <a:rPr lang="ja-JP" altLang="en-US" sz="1100" dirty="0" smtClean="0"/>
              <a:t>入学者：全員が対象</a:t>
            </a:r>
            <a:endParaRPr lang="en-US" altLang="ja-JP" sz="1100" dirty="0" smtClean="0"/>
          </a:p>
        </p:txBody>
      </p:sp>
    </p:spTree>
    <p:extLst>
      <p:ext uri="{BB962C8B-B14F-4D97-AF65-F5344CB8AC3E}">
        <p14:creationId xmlns:p14="http://schemas.microsoft.com/office/powerpoint/2010/main" val="3047263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85900" y="1322767"/>
            <a:ext cx="6172200" cy="4129107"/>
          </a:xfrm>
        </p:spPr>
        <p:txBody>
          <a:bodyPr/>
          <a:lstStyle/>
          <a:p>
            <a:pPr marL="0" indent="0">
              <a:buNone/>
            </a:pPr>
            <a:endParaRPr lang="en-US" altLang="ja-JP" sz="1500" dirty="0">
              <a:latin typeface="HGPｺﾞｼｯｸE" panose="020B0900000000000000" pitchFamily="50" charset="-128"/>
              <a:ea typeface="HGPｺﾞｼｯｸE" panose="020B0900000000000000" pitchFamily="50" charset="-128"/>
            </a:endParaRPr>
          </a:p>
          <a:p>
            <a:pPr marL="0" indent="0">
              <a:buNone/>
            </a:pPr>
            <a:endParaRPr lang="en-US" altLang="ja-JP" sz="1350" dirty="0">
              <a:latin typeface="HGPｺﾞｼｯｸE" panose="020B0900000000000000" pitchFamily="50" charset="-128"/>
              <a:ea typeface="HGPｺﾞｼｯｸE" panose="020B0900000000000000" pitchFamily="50" charset="-128"/>
            </a:endParaRPr>
          </a:p>
          <a:p>
            <a:pPr marL="0" indent="0">
              <a:buNone/>
            </a:pPr>
            <a:endParaRPr lang="en-US" altLang="ja-JP" sz="1350" dirty="0">
              <a:latin typeface="HGPｺﾞｼｯｸE" panose="020B0900000000000000" pitchFamily="50" charset="-128"/>
              <a:ea typeface="HGPｺﾞｼｯｸE" panose="020B0900000000000000" pitchFamily="50" charset="-128"/>
            </a:endParaRPr>
          </a:p>
          <a:p>
            <a:pPr marL="0" indent="0">
              <a:buNone/>
            </a:pPr>
            <a:endParaRPr lang="en-US" altLang="ja-JP" sz="1350" dirty="0">
              <a:latin typeface="HGPｺﾞｼｯｸE" panose="020B0900000000000000" pitchFamily="50" charset="-128"/>
              <a:ea typeface="HGPｺﾞｼｯｸE" panose="020B0900000000000000" pitchFamily="50" charset="-128"/>
            </a:endParaRPr>
          </a:p>
          <a:p>
            <a:pPr marL="0" indent="0">
              <a:buNone/>
            </a:pPr>
            <a:endParaRPr lang="en-US" altLang="ja-JP" sz="1350" dirty="0">
              <a:latin typeface="HGPｺﾞｼｯｸE" panose="020B0900000000000000" pitchFamily="50" charset="-128"/>
              <a:ea typeface="HGPｺﾞｼｯｸE" panose="020B0900000000000000" pitchFamily="50" charset="-128"/>
            </a:endParaRPr>
          </a:p>
          <a:p>
            <a:pPr marL="0" indent="0">
              <a:buNone/>
            </a:pPr>
            <a:endParaRPr lang="en-US" altLang="ja-JP" dirty="0" smtClean="0"/>
          </a:p>
          <a:p>
            <a:pPr marL="0" indent="0">
              <a:buNone/>
            </a:pPr>
            <a:r>
              <a:rPr lang="ja-JP" altLang="en-US" dirty="0" smtClean="0"/>
              <a:t>　　　　　　　　　　　　　　　　　　　　　　　　　　　　　　　　　　　　　　　　　　　　　　　　　　　　　　　　　　　　　　　　　　　　　　　　　　　　　　　　　　　　　　　　　　　　　　　　　　　　　　　　　　　　　　　　　　　　　　　　　　　　　　　　　　　　　　　　　　　　　　　　　　　　　　　　　　　　　　　　　　　　　　　　　　　　　　　　　　　　　　　　　　　　　　　　　　　　　　　　　　　　　　　　　　　　　　　　　　　　　　　　　　　　　　　　　　　　　　　　　　　　　　　　　　　　　　　　　　　　　　　　　　　　　　　　　　　　　　　　　　　　　　　　　　　　　　　　　　　　　　　　　　　　　　　　　　　　　　　　　　　　　　　　　　　　　　　　　　　　　　　　　　　　　　</a:t>
            </a:r>
            <a:endParaRPr lang="en-US" altLang="ja-JP" dirty="0"/>
          </a:p>
        </p:txBody>
      </p:sp>
      <p:cxnSp>
        <p:nvCxnSpPr>
          <p:cNvPr id="6" name="直線コネクタ 5"/>
          <p:cNvCxnSpPr/>
          <p:nvPr/>
        </p:nvCxnSpPr>
        <p:spPr>
          <a:xfrm flipV="1">
            <a:off x="398504" y="631689"/>
            <a:ext cx="8368614" cy="7947"/>
          </a:xfrm>
          <a:prstGeom prst="line">
            <a:avLst/>
          </a:prstGeom>
          <a:ln/>
        </p:spPr>
        <p:style>
          <a:lnRef idx="1">
            <a:schemeClr val="dk1"/>
          </a:lnRef>
          <a:fillRef idx="0">
            <a:schemeClr val="dk1"/>
          </a:fillRef>
          <a:effectRef idx="0">
            <a:schemeClr val="dk1"/>
          </a:effectRef>
          <a:fontRef idx="minor">
            <a:schemeClr val="tx1"/>
          </a:fontRef>
        </p:style>
      </p:cxnSp>
      <p:sp>
        <p:nvSpPr>
          <p:cNvPr id="2" name="テキスト ボックス 1"/>
          <p:cNvSpPr txBox="1"/>
          <p:nvPr/>
        </p:nvSpPr>
        <p:spPr>
          <a:xfrm>
            <a:off x="398504" y="243441"/>
            <a:ext cx="4127306" cy="276999"/>
          </a:xfrm>
          <a:prstGeom prst="rect">
            <a:avLst/>
          </a:prstGeom>
          <a:noFill/>
        </p:spPr>
        <p:txBody>
          <a:bodyPr wrap="square" rtlCol="0">
            <a:spAutoFit/>
          </a:bodyPr>
          <a:lstStyle/>
          <a:p>
            <a:r>
              <a:rPr lang="ja-JP" altLang="en-US" sz="1200" dirty="0">
                <a:latin typeface="HGSｺﾞｼｯｸM" panose="020B0600000000000000" pitchFamily="50" charset="-128"/>
                <a:ea typeface="HGSｺﾞｼｯｸM" panose="020B0600000000000000" pitchFamily="50" charset="-128"/>
              </a:rPr>
              <a:t>救急科</a:t>
            </a:r>
            <a:r>
              <a:rPr lang="ja-JP" altLang="en-US" sz="1200" dirty="0" smtClean="0">
                <a:latin typeface="HGSｺﾞｼｯｸM" panose="020B0600000000000000" pitchFamily="50" charset="-128"/>
                <a:ea typeface="HGSｺﾞｼｯｸM" panose="020B0600000000000000" pitchFamily="50" charset="-128"/>
              </a:rPr>
              <a:t>のキャリア</a:t>
            </a:r>
            <a:r>
              <a:rPr lang="ja-JP" altLang="en-US" sz="1200" dirty="0">
                <a:latin typeface="HGSｺﾞｼｯｸM" panose="020B0600000000000000" pitchFamily="50" charset="-128"/>
                <a:ea typeface="HGSｺﾞｼｯｸM" panose="020B0600000000000000" pitchFamily="50" charset="-128"/>
              </a:rPr>
              <a:t>形成プログラムについて（案）</a:t>
            </a:r>
          </a:p>
        </p:txBody>
      </p:sp>
      <p:sp>
        <p:nvSpPr>
          <p:cNvPr id="8" name="テキスト ボックス 7"/>
          <p:cNvSpPr txBox="1"/>
          <p:nvPr/>
        </p:nvSpPr>
        <p:spPr>
          <a:xfrm>
            <a:off x="385997" y="709723"/>
            <a:ext cx="8368614" cy="369332"/>
          </a:xfrm>
          <a:prstGeom prst="rect">
            <a:avLst/>
          </a:prstGeom>
          <a:solidFill>
            <a:schemeClr val="bg1">
              <a:lumMod val="85000"/>
            </a:schemeClr>
          </a:solidFill>
        </p:spPr>
        <p:txBody>
          <a:bodyPr wrap="square" rtlCol="0">
            <a:spAutoFit/>
          </a:bodyPr>
          <a:lstStyle/>
          <a:p>
            <a:r>
              <a:rPr lang="ja-JP" altLang="en-US" dirty="0" smtClean="0">
                <a:latin typeface="HGPｺﾞｼｯｸE" panose="020B0900000000000000" pitchFamily="50" charset="-128"/>
                <a:ea typeface="HGPｺﾞｼｯｸE" panose="020B0900000000000000" pitchFamily="50" charset="-128"/>
              </a:rPr>
              <a:t>救急科コース</a:t>
            </a:r>
            <a:r>
              <a:rPr lang="ja-JP" altLang="en-US" dirty="0" smtClean="0">
                <a:latin typeface="HGPｺﾞｼｯｸE" panose="020B0900000000000000" pitchFamily="50" charset="-128"/>
                <a:ea typeface="HGPｺﾞｼｯｸE" panose="020B0900000000000000" pitchFamily="50" charset="-128"/>
              </a:rPr>
              <a:t>の例</a:t>
            </a:r>
            <a:endParaRPr lang="en-US" altLang="ja-JP" dirty="0" smtClean="0">
              <a:latin typeface="HGPｺﾞｼｯｸE" panose="020B0900000000000000" pitchFamily="50" charset="-128"/>
              <a:ea typeface="HGPｺﾞｼｯｸE" panose="020B09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116589525"/>
              </p:ext>
            </p:extLst>
          </p:nvPr>
        </p:nvGraphicFramePr>
        <p:xfrm>
          <a:off x="398509" y="3224221"/>
          <a:ext cx="8368398" cy="865854"/>
        </p:xfrm>
        <a:graphic>
          <a:graphicData uri="http://schemas.openxmlformats.org/drawingml/2006/table">
            <a:tbl>
              <a:tblPr firstRow="1" bandRow="1">
                <a:tableStyleId>{5C22544A-7EE6-4342-B048-85BDC9FD1C3A}</a:tableStyleId>
              </a:tblPr>
              <a:tblGrid>
                <a:gridCol w="929822">
                  <a:extLst>
                    <a:ext uri="{9D8B030D-6E8A-4147-A177-3AD203B41FA5}">
                      <a16:colId xmlns:a16="http://schemas.microsoft.com/office/drawing/2014/main" val="20000"/>
                    </a:ext>
                  </a:extLst>
                </a:gridCol>
                <a:gridCol w="929822">
                  <a:extLst>
                    <a:ext uri="{9D8B030D-6E8A-4147-A177-3AD203B41FA5}">
                      <a16:colId xmlns:a16="http://schemas.microsoft.com/office/drawing/2014/main" val="20001"/>
                    </a:ext>
                  </a:extLst>
                </a:gridCol>
                <a:gridCol w="929822">
                  <a:extLst>
                    <a:ext uri="{9D8B030D-6E8A-4147-A177-3AD203B41FA5}">
                      <a16:colId xmlns:a16="http://schemas.microsoft.com/office/drawing/2014/main" val="20002"/>
                    </a:ext>
                  </a:extLst>
                </a:gridCol>
                <a:gridCol w="929822">
                  <a:extLst>
                    <a:ext uri="{9D8B030D-6E8A-4147-A177-3AD203B41FA5}">
                      <a16:colId xmlns:a16="http://schemas.microsoft.com/office/drawing/2014/main" val="20003"/>
                    </a:ext>
                  </a:extLst>
                </a:gridCol>
                <a:gridCol w="929822">
                  <a:extLst>
                    <a:ext uri="{9D8B030D-6E8A-4147-A177-3AD203B41FA5}">
                      <a16:colId xmlns:a16="http://schemas.microsoft.com/office/drawing/2014/main" val="20004"/>
                    </a:ext>
                  </a:extLst>
                </a:gridCol>
                <a:gridCol w="929822">
                  <a:extLst>
                    <a:ext uri="{9D8B030D-6E8A-4147-A177-3AD203B41FA5}">
                      <a16:colId xmlns:a16="http://schemas.microsoft.com/office/drawing/2014/main" val="20005"/>
                    </a:ext>
                  </a:extLst>
                </a:gridCol>
                <a:gridCol w="929822">
                  <a:extLst>
                    <a:ext uri="{9D8B030D-6E8A-4147-A177-3AD203B41FA5}">
                      <a16:colId xmlns:a16="http://schemas.microsoft.com/office/drawing/2014/main" val="20006"/>
                    </a:ext>
                  </a:extLst>
                </a:gridCol>
                <a:gridCol w="929822">
                  <a:extLst>
                    <a:ext uri="{9D8B030D-6E8A-4147-A177-3AD203B41FA5}">
                      <a16:colId xmlns:a16="http://schemas.microsoft.com/office/drawing/2014/main" val="20007"/>
                    </a:ext>
                  </a:extLst>
                </a:gridCol>
                <a:gridCol w="929822">
                  <a:extLst>
                    <a:ext uri="{9D8B030D-6E8A-4147-A177-3AD203B41FA5}">
                      <a16:colId xmlns:a16="http://schemas.microsoft.com/office/drawing/2014/main" val="20008"/>
                    </a:ext>
                  </a:extLst>
                </a:gridCol>
              </a:tblGrid>
              <a:tr h="323708">
                <a:tc>
                  <a:txBody>
                    <a:bodyPr/>
                    <a:lstStyle/>
                    <a:p>
                      <a:pPr algn="ctr"/>
                      <a:r>
                        <a:rPr kumimoji="1" lang="ja-JP" altLang="en-US" sz="800" dirty="0" smtClean="0">
                          <a:latin typeface="HGｺﾞｼｯｸM" panose="020B0609000000000000" pitchFamily="49" charset="-128"/>
                          <a:ea typeface="HGｺﾞｼｯｸM" panose="020B0609000000000000" pitchFamily="49" charset="-128"/>
                        </a:rPr>
                        <a:t>具体例</a:t>
                      </a:r>
                      <a:endParaRPr kumimoji="1" lang="en-US" altLang="ja-JP" sz="800" dirty="0" smtClean="0">
                        <a:latin typeface="HGｺﾞｼｯｸM" panose="020B0609000000000000" pitchFamily="49" charset="-128"/>
                        <a:ea typeface="HGｺﾞｼｯｸM" panose="020B0609000000000000" pitchFamily="49" charset="-128"/>
                      </a:endParaRPr>
                    </a:p>
                    <a:p>
                      <a:pPr algn="ctr"/>
                      <a:r>
                        <a:rPr kumimoji="1" lang="ja-JP" altLang="en-US" sz="800" dirty="0" smtClean="0">
                          <a:latin typeface="HGｺﾞｼｯｸM" panose="020B0609000000000000" pitchFamily="49" charset="-128"/>
                          <a:ea typeface="HGｺﾞｼｯｸM" panose="020B0609000000000000" pitchFamily="49" charset="-128"/>
                        </a:rPr>
                        <a:t>（ＣＰ案）</a:t>
                      </a:r>
                      <a:endParaRPr kumimoji="1" lang="ja-JP" altLang="en-US" sz="8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100" dirty="0" smtClean="0">
                          <a:latin typeface="HGｺﾞｼｯｸM" panose="020B0609000000000000" pitchFamily="49" charset="-128"/>
                          <a:ea typeface="HGｺﾞｼｯｸM" panose="020B0609000000000000" pitchFamily="49" charset="-128"/>
                        </a:rPr>
                        <a:t>３年目</a:t>
                      </a:r>
                      <a:endParaRPr kumimoji="1" lang="ja-JP" altLang="en-US" sz="11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100" dirty="0" smtClean="0">
                          <a:latin typeface="HGｺﾞｼｯｸM" panose="020B0609000000000000" pitchFamily="49" charset="-128"/>
                          <a:ea typeface="HGｺﾞｼｯｸM" panose="020B0609000000000000" pitchFamily="49" charset="-128"/>
                        </a:rPr>
                        <a:t>４年目</a:t>
                      </a:r>
                      <a:endParaRPr kumimoji="1" lang="ja-JP" altLang="en-US" sz="11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100" dirty="0" smtClean="0">
                          <a:latin typeface="HGｺﾞｼｯｸM" panose="020B0609000000000000" pitchFamily="49" charset="-128"/>
                          <a:ea typeface="HGｺﾞｼｯｸM" panose="020B0609000000000000" pitchFamily="49" charset="-128"/>
                        </a:rPr>
                        <a:t>５年目</a:t>
                      </a:r>
                      <a:endParaRPr kumimoji="1" lang="ja-JP" altLang="en-US" sz="11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100" dirty="0" smtClean="0">
                          <a:latin typeface="HGｺﾞｼｯｸM" panose="020B0609000000000000" pitchFamily="49" charset="-128"/>
                          <a:ea typeface="HGｺﾞｼｯｸM" panose="020B0609000000000000" pitchFamily="49" charset="-128"/>
                        </a:rPr>
                        <a:t>６年目</a:t>
                      </a:r>
                      <a:endParaRPr kumimoji="1" lang="ja-JP" altLang="en-US" sz="11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100" dirty="0" smtClean="0">
                          <a:latin typeface="HGｺﾞｼｯｸM" panose="020B0609000000000000" pitchFamily="49" charset="-128"/>
                          <a:ea typeface="HGｺﾞｼｯｸM" panose="020B0609000000000000" pitchFamily="49" charset="-128"/>
                        </a:rPr>
                        <a:t>７年目</a:t>
                      </a:r>
                      <a:endParaRPr kumimoji="1" lang="ja-JP" altLang="en-US" sz="11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100" dirty="0" smtClean="0">
                          <a:latin typeface="HGｺﾞｼｯｸM" panose="020B0609000000000000" pitchFamily="49" charset="-128"/>
                          <a:ea typeface="HGｺﾞｼｯｸM" panose="020B0609000000000000" pitchFamily="49" charset="-128"/>
                        </a:rPr>
                        <a:t>８年目</a:t>
                      </a:r>
                      <a:endParaRPr kumimoji="1" lang="ja-JP" altLang="en-US" sz="11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100" dirty="0" smtClean="0">
                          <a:latin typeface="HGｺﾞｼｯｸM" panose="020B0609000000000000" pitchFamily="49" charset="-128"/>
                          <a:ea typeface="HGｺﾞｼｯｸM" panose="020B0609000000000000" pitchFamily="49" charset="-128"/>
                        </a:rPr>
                        <a:t>９年目</a:t>
                      </a:r>
                      <a:endParaRPr kumimoji="1" lang="ja-JP" altLang="en-US" sz="11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800" dirty="0" smtClean="0">
                          <a:latin typeface="HGｺﾞｼｯｸM" panose="020B0609000000000000" pitchFamily="49" charset="-128"/>
                          <a:ea typeface="HGｺﾞｼｯｸM" panose="020B0609000000000000" pitchFamily="49" charset="-128"/>
                        </a:rPr>
                        <a:t>義務年限</a:t>
                      </a:r>
                      <a:endParaRPr kumimoji="1" lang="ja-JP" altLang="en-US" sz="800" dirty="0">
                        <a:latin typeface="HGｺﾞｼｯｸM" panose="020B0609000000000000" pitchFamily="49" charset="-128"/>
                        <a:ea typeface="HGｺﾞｼｯｸM" panose="020B0609000000000000" pitchFamily="49" charset="-128"/>
                      </a:endParaRPr>
                    </a:p>
                  </a:txBody>
                  <a:tcPr marL="68580" marR="68580" marT="34290" marB="34290" anchor="ctr"/>
                </a:tc>
                <a:extLst>
                  <a:ext uri="{0D108BD9-81ED-4DB2-BD59-A6C34878D82A}">
                    <a16:rowId xmlns:a16="http://schemas.microsoft.com/office/drawing/2014/main" val="10000"/>
                  </a:ext>
                </a:extLst>
              </a:tr>
              <a:tr h="271073">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現行</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救命Ｃ</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救命Ｃ</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連携</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救命Ｃ</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救命Ｃ</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救命Ｃ</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連携</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満了</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extLst>
                  <a:ext uri="{0D108BD9-81ED-4DB2-BD59-A6C34878D82A}">
                    <a16:rowId xmlns:a16="http://schemas.microsoft.com/office/drawing/2014/main" val="10001"/>
                  </a:ext>
                </a:extLst>
              </a:tr>
              <a:tr h="271073">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現行</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救命Ｃ</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救命Ｃ</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連携</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救命Ｃ</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救命Ｃ</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連携</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連携</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未達</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517860410"/>
              </p:ext>
            </p:extLst>
          </p:nvPr>
        </p:nvGraphicFramePr>
        <p:xfrm>
          <a:off x="398504" y="4396076"/>
          <a:ext cx="8368407" cy="403860"/>
        </p:xfrm>
        <a:graphic>
          <a:graphicData uri="http://schemas.openxmlformats.org/drawingml/2006/table">
            <a:tbl>
              <a:tblPr bandRow="1">
                <a:tableStyleId>{5C22544A-7EE6-4342-B048-85BDC9FD1C3A}</a:tableStyleId>
              </a:tblPr>
              <a:tblGrid>
                <a:gridCol w="929823">
                  <a:extLst>
                    <a:ext uri="{9D8B030D-6E8A-4147-A177-3AD203B41FA5}">
                      <a16:colId xmlns:a16="http://schemas.microsoft.com/office/drawing/2014/main" val="396333277"/>
                    </a:ext>
                  </a:extLst>
                </a:gridCol>
                <a:gridCol w="929823">
                  <a:extLst>
                    <a:ext uri="{9D8B030D-6E8A-4147-A177-3AD203B41FA5}">
                      <a16:colId xmlns:a16="http://schemas.microsoft.com/office/drawing/2014/main" val="3883559712"/>
                    </a:ext>
                  </a:extLst>
                </a:gridCol>
                <a:gridCol w="929823">
                  <a:extLst>
                    <a:ext uri="{9D8B030D-6E8A-4147-A177-3AD203B41FA5}">
                      <a16:colId xmlns:a16="http://schemas.microsoft.com/office/drawing/2014/main" val="435757888"/>
                    </a:ext>
                  </a:extLst>
                </a:gridCol>
                <a:gridCol w="929823">
                  <a:extLst>
                    <a:ext uri="{9D8B030D-6E8A-4147-A177-3AD203B41FA5}">
                      <a16:colId xmlns:a16="http://schemas.microsoft.com/office/drawing/2014/main" val="3130525347"/>
                    </a:ext>
                  </a:extLst>
                </a:gridCol>
                <a:gridCol w="929823">
                  <a:extLst>
                    <a:ext uri="{9D8B030D-6E8A-4147-A177-3AD203B41FA5}">
                      <a16:colId xmlns:a16="http://schemas.microsoft.com/office/drawing/2014/main" val="202492683"/>
                    </a:ext>
                  </a:extLst>
                </a:gridCol>
                <a:gridCol w="929823">
                  <a:extLst>
                    <a:ext uri="{9D8B030D-6E8A-4147-A177-3AD203B41FA5}">
                      <a16:colId xmlns:a16="http://schemas.microsoft.com/office/drawing/2014/main" val="1502027251"/>
                    </a:ext>
                  </a:extLst>
                </a:gridCol>
                <a:gridCol w="929823">
                  <a:extLst>
                    <a:ext uri="{9D8B030D-6E8A-4147-A177-3AD203B41FA5}">
                      <a16:colId xmlns:a16="http://schemas.microsoft.com/office/drawing/2014/main" val="1146296609"/>
                    </a:ext>
                  </a:extLst>
                </a:gridCol>
                <a:gridCol w="929823">
                  <a:extLst>
                    <a:ext uri="{9D8B030D-6E8A-4147-A177-3AD203B41FA5}">
                      <a16:colId xmlns:a16="http://schemas.microsoft.com/office/drawing/2014/main" val="3962943679"/>
                    </a:ext>
                  </a:extLst>
                </a:gridCol>
                <a:gridCol w="929823">
                  <a:extLst>
                    <a:ext uri="{9D8B030D-6E8A-4147-A177-3AD203B41FA5}">
                      <a16:colId xmlns:a16="http://schemas.microsoft.com/office/drawing/2014/main" val="866844254"/>
                    </a:ext>
                  </a:extLst>
                </a:gridCol>
              </a:tblGrid>
              <a:tr h="388620">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新</a:t>
                      </a:r>
                      <a:r>
                        <a:rPr kumimoji="1" lang="en-US" altLang="ja-JP" sz="1200" dirty="0" smtClean="0">
                          <a:latin typeface="HGｺﾞｼｯｸM" panose="020B0609000000000000" pitchFamily="49" charset="-128"/>
                          <a:ea typeface="HGｺﾞｼｯｸM" panose="020B0609000000000000" pitchFamily="49" charset="-128"/>
                        </a:rPr>
                        <a:t>(</a:t>
                      </a:r>
                      <a:r>
                        <a:rPr kumimoji="1" lang="ja-JP" altLang="en-US" sz="1200" dirty="0" smtClean="0">
                          <a:latin typeface="HGｺﾞｼｯｸM" panose="020B0609000000000000" pitchFamily="49" charset="-128"/>
                          <a:ea typeface="HGｺﾞｼｯｸM" panose="020B0609000000000000" pitchFamily="49" charset="-128"/>
                        </a:rPr>
                        <a:t>例示</a:t>
                      </a:r>
                      <a:r>
                        <a:rPr kumimoji="1" lang="en-US" altLang="ja-JP" sz="1200" dirty="0" smtClean="0">
                          <a:latin typeface="HGｺﾞｼｯｸM" panose="020B0609000000000000" pitchFamily="49" charset="-128"/>
                          <a:ea typeface="HGｺﾞｼｯｸM" panose="020B0609000000000000" pitchFamily="49" charset="-128"/>
                        </a:rPr>
                        <a:t>)</a:t>
                      </a:r>
                      <a:r>
                        <a:rPr kumimoji="1" lang="ja-JP" altLang="en-US" sz="1200" dirty="0" smtClean="0">
                          <a:latin typeface="HGｺﾞｼｯｸM" panose="020B0609000000000000" pitchFamily="49" charset="-128"/>
                          <a:ea typeface="HGｺﾞｼｯｸM" panose="020B0609000000000000" pitchFamily="49" charset="-128"/>
                        </a:rPr>
                        <a:t>　 </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a:t>
                      </a:r>
                      <a:r>
                        <a:rPr kumimoji="1" lang="ja-JP" altLang="en-US" sz="1200" i="0" dirty="0" smtClean="0">
                          <a:latin typeface="HGｺﾞｼｯｸM" panose="020B0609000000000000" pitchFamily="49" charset="-128"/>
                          <a:ea typeface="HGｺﾞｼｯｸM" panose="020B0609000000000000" pitchFamily="49" charset="-128"/>
                        </a:rPr>
                        <a:t>Ｃ①</a:t>
                      </a:r>
                      <a:endParaRPr kumimoji="1" lang="ja-JP" altLang="en-US" sz="1200" i="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救命</a:t>
                      </a:r>
                      <a:r>
                        <a:rPr kumimoji="1" lang="ja-JP" altLang="en-US" sz="1200" i="0" spc="-150" dirty="0" smtClean="0">
                          <a:latin typeface="HGｺﾞｼｯｸM" panose="020B0609000000000000" pitchFamily="49" charset="-128"/>
                          <a:ea typeface="HGｺﾞｼｯｸM" panose="020B0609000000000000" pitchFamily="49" charset="-128"/>
                        </a:rPr>
                        <a:t>Ｃ②</a:t>
                      </a:r>
                      <a:endParaRPr kumimoji="1" lang="ja-JP" altLang="en-US" sz="1200" i="0" spc="-15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200" i="0" spc="0" dirty="0" smtClean="0">
                          <a:latin typeface="HGｺﾞｼｯｸM" panose="020B0609000000000000" pitchFamily="49" charset="-128"/>
                          <a:ea typeface="HGｺﾞｼｯｸM" panose="020B0609000000000000" pitchFamily="49" charset="-128"/>
                        </a:rPr>
                        <a:t>救急</a:t>
                      </a:r>
                      <a:endParaRPr kumimoji="1" lang="en-US" altLang="ja-JP" sz="1200" i="0" spc="-150" dirty="0" smtClean="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i="1" spc="-150" dirty="0" smtClean="0">
                          <a:latin typeface="HGｺﾞｼｯｸM" panose="020B0609000000000000" pitchFamily="49" charset="-128"/>
                          <a:ea typeface="HGｺﾞｼｯｸM" panose="020B0609000000000000" pitchFamily="49" charset="-128"/>
                        </a:rPr>
                        <a:t>少数区域</a:t>
                      </a:r>
                      <a:endParaRPr kumimoji="1" lang="en-US" altLang="ja-JP" sz="1100" i="1" dirty="0" smtClean="0">
                        <a:latin typeface="HGｺﾞｼｯｸM" panose="020B0609000000000000" pitchFamily="49" charset="-128"/>
                        <a:ea typeface="HGｺﾞｼｯｸM" panose="020B0609000000000000" pitchFamily="49" charset="-128"/>
                      </a:endParaRPr>
                    </a:p>
                    <a:p>
                      <a:pPr algn="ctr"/>
                      <a:r>
                        <a:rPr kumimoji="1" lang="ja-JP" altLang="en-US" sz="1100" dirty="0" smtClean="0">
                          <a:latin typeface="HGｺﾞｼｯｸM" panose="020B0609000000000000" pitchFamily="49" charset="-128"/>
                          <a:ea typeface="HGｺﾞｼｯｸM" panose="020B0609000000000000" pitchFamily="49" charset="-128"/>
                        </a:rPr>
                        <a:t>救命</a:t>
                      </a:r>
                      <a:r>
                        <a:rPr kumimoji="1" lang="ja-JP" altLang="en-US" sz="1100" i="1" dirty="0" smtClean="0">
                          <a:latin typeface="HGｺﾞｼｯｸM" panose="020B0609000000000000" pitchFamily="49" charset="-128"/>
                          <a:ea typeface="HGｺﾞｼｯｸM" panose="020B0609000000000000" pitchFamily="49" charset="-128"/>
                        </a:rPr>
                        <a:t>Ｃ③</a:t>
                      </a:r>
                      <a:endParaRPr kumimoji="1" lang="ja-JP" altLang="en-US" sz="1100" i="1"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100" i="1" spc="-300" dirty="0" smtClean="0">
                          <a:latin typeface="HGｺﾞｼｯｸM" panose="020B0609000000000000" pitchFamily="49" charset="-128"/>
                          <a:ea typeface="HGｺﾞｼｯｸM" panose="020B0609000000000000" pitchFamily="49" charset="-128"/>
                        </a:rPr>
                        <a:t>少数区域</a:t>
                      </a:r>
                      <a:endParaRPr kumimoji="1" lang="en-US" altLang="ja-JP" sz="1100" i="1" spc="-300" dirty="0" smtClean="0">
                        <a:latin typeface="HGｺﾞｼｯｸM" panose="020B0609000000000000" pitchFamily="49" charset="-128"/>
                        <a:ea typeface="HGｺﾞｼｯｸM" panose="020B0609000000000000"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ｺﾞｼｯｸM" panose="020B0609000000000000" pitchFamily="49" charset="-128"/>
                          <a:ea typeface="HGｺﾞｼｯｸM" panose="020B0609000000000000" pitchFamily="49" charset="-128"/>
                        </a:rPr>
                        <a:t>救命</a:t>
                      </a:r>
                      <a:r>
                        <a:rPr kumimoji="1" lang="ja-JP" altLang="en-US" sz="1100" i="1" spc="-150" dirty="0" smtClean="0">
                          <a:latin typeface="HGｺﾞｼｯｸM" panose="020B0609000000000000" pitchFamily="49" charset="-128"/>
                          <a:ea typeface="HGｺﾞｼｯｸM" panose="020B0609000000000000" pitchFamily="49" charset="-128"/>
                        </a:rPr>
                        <a:t>Ｃ④</a:t>
                      </a:r>
                      <a:endParaRPr kumimoji="1" lang="en-US" altLang="ja-JP" sz="1100" i="1" spc="-150" dirty="0" smtClean="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100" i="1" spc="-300" dirty="0" smtClean="0">
                          <a:latin typeface="HGｺﾞｼｯｸM" panose="020B0609000000000000" pitchFamily="49" charset="-128"/>
                          <a:ea typeface="HGｺﾞｼｯｸM" panose="020B0609000000000000" pitchFamily="49" charset="-128"/>
                        </a:rPr>
                        <a:t>少数区域</a:t>
                      </a:r>
                      <a:endParaRPr kumimoji="1" lang="en-US" altLang="ja-JP" sz="1100" i="1" spc="-300" dirty="0" smtClean="0">
                        <a:latin typeface="HGｺﾞｼｯｸM" panose="020B0609000000000000" pitchFamily="49" charset="-128"/>
                        <a:ea typeface="HGｺﾞｼｯｸM" panose="020B0609000000000000" pitchFamily="49" charset="-128"/>
                      </a:endParaRPr>
                    </a:p>
                    <a:p>
                      <a:pPr algn="ctr"/>
                      <a:r>
                        <a:rPr kumimoji="1" lang="ja-JP" altLang="en-US" sz="1100" dirty="0" smtClean="0">
                          <a:latin typeface="HGｺﾞｼｯｸM" panose="020B0609000000000000" pitchFamily="49" charset="-128"/>
                          <a:ea typeface="HGｺﾞｼｯｸM" panose="020B0609000000000000" pitchFamily="49" charset="-128"/>
                        </a:rPr>
                        <a:t>救命</a:t>
                      </a:r>
                      <a:r>
                        <a:rPr kumimoji="1" lang="ja-JP" altLang="en-US" sz="1100" i="1" spc="-300" dirty="0" smtClean="0">
                          <a:latin typeface="HGｺﾞｼｯｸM" panose="020B0609000000000000" pitchFamily="49" charset="-128"/>
                          <a:ea typeface="HGｺﾞｼｯｸM" panose="020B0609000000000000" pitchFamily="49" charset="-128"/>
                        </a:rPr>
                        <a:t>Ｃ⑤</a:t>
                      </a:r>
                      <a:endParaRPr kumimoji="1" lang="ja-JP" altLang="en-US" sz="1100" i="1" spc="-300" dirty="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i="1" spc="-150" dirty="0" smtClean="0">
                          <a:latin typeface="HGｺﾞｼｯｸM" panose="020B0609000000000000" pitchFamily="49" charset="-128"/>
                          <a:ea typeface="HGｺﾞｼｯｸM" panose="020B0609000000000000" pitchFamily="49" charset="-128"/>
                        </a:rPr>
                        <a:t>少数区域</a:t>
                      </a:r>
                      <a:endParaRPr kumimoji="1" lang="en-US" altLang="ja-JP" sz="1100" i="1" spc="-150" dirty="0" smtClean="0">
                        <a:latin typeface="HGｺﾞｼｯｸM" panose="020B0609000000000000" pitchFamily="49" charset="-128"/>
                        <a:ea typeface="HGｺﾞｼｯｸM" panose="020B0609000000000000"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i="0" spc="0" dirty="0" smtClean="0">
                          <a:latin typeface="HGｺﾞｼｯｸM" panose="020B0609000000000000" pitchFamily="49" charset="-128"/>
                          <a:ea typeface="HGｺﾞｼｯｸM" panose="020B0609000000000000" pitchFamily="49" charset="-128"/>
                        </a:rPr>
                        <a:t>救急</a:t>
                      </a:r>
                      <a:endParaRPr kumimoji="1" lang="en-US" altLang="ja-JP" sz="1100" i="1" spc="-150" dirty="0" smtClean="0">
                        <a:latin typeface="HGｺﾞｼｯｸM" panose="020B0609000000000000" pitchFamily="49" charset="-128"/>
                        <a:ea typeface="HGｺﾞｼｯｸM" panose="020B0609000000000000" pitchFamily="49" charset="-128"/>
                      </a:endParaRPr>
                    </a:p>
                  </a:txBody>
                  <a:tcPr marL="68580" marR="68580" marT="34290" marB="34290" anchor="ctr"/>
                </a:tc>
                <a:tc>
                  <a:txBody>
                    <a:bodyPr/>
                    <a:lstStyle/>
                    <a:p>
                      <a:pPr algn="ctr"/>
                      <a:r>
                        <a:rPr kumimoji="1" lang="ja-JP" altLang="en-US" sz="1200" dirty="0" smtClean="0">
                          <a:latin typeface="HGｺﾞｼｯｸM" panose="020B0609000000000000" pitchFamily="49" charset="-128"/>
                          <a:ea typeface="HGｺﾞｼｯｸM" panose="020B0609000000000000" pitchFamily="49" charset="-128"/>
                        </a:rPr>
                        <a:t>満了</a:t>
                      </a:r>
                      <a:endParaRPr kumimoji="1" lang="ja-JP" altLang="en-US" sz="1200" dirty="0">
                        <a:latin typeface="HGｺﾞｼｯｸM" panose="020B0609000000000000" pitchFamily="49" charset="-128"/>
                        <a:ea typeface="HGｺﾞｼｯｸM" panose="020B0609000000000000" pitchFamily="49" charset="-128"/>
                      </a:endParaRPr>
                    </a:p>
                  </a:txBody>
                  <a:tcPr marL="68580" marR="68580" marT="34290" marB="34290" anchor="ctr"/>
                </a:tc>
                <a:extLst>
                  <a:ext uri="{0D108BD9-81ED-4DB2-BD59-A6C34878D82A}">
                    <a16:rowId xmlns:a16="http://schemas.microsoft.com/office/drawing/2014/main" val="1969426144"/>
                  </a:ext>
                </a:extLst>
              </a:tr>
            </a:tbl>
          </a:graphicData>
        </a:graphic>
      </p:graphicFrame>
      <p:sp>
        <p:nvSpPr>
          <p:cNvPr id="11" name="角丸四角形 10"/>
          <p:cNvSpPr/>
          <p:nvPr/>
        </p:nvSpPr>
        <p:spPr>
          <a:xfrm>
            <a:off x="1303007" y="4406129"/>
            <a:ext cx="2834899" cy="40019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二等辺三角形 9"/>
          <p:cNvSpPr/>
          <p:nvPr/>
        </p:nvSpPr>
        <p:spPr>
          <a:xfrm rot="10800000">
            <a:off x="3902448" y="4199579"/>
            <a:ext cx="1014692" cy="108012"/>
          </a:xfrm>
          <a:prstGeom prst="triangl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 name="角丸四角形 14"/>
          <p:cNvSpPr/>
          <p:nvPr/>
        </p:nvSpPr>
        <p:spPr>
          <a:xfrm>
            <a:off x="4162823" y="4419554"/>
            <a:ext cx="3699785" cy="388619"/>
          </a:xfrm>
          <a:prstGeom prst="roundRect">
            <a:avLst/>
          </a:prstGeom>
          <a:noFill/>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p>
        </p:txBody>
      </p:sp>
      <p:sp>
        <p:nvSpPr>
          <p:cNvPr id="21" name="四角形吹き出し 20"/>
          <p:cNvSpPr/>
          <p:nvPr/>
        </p:nvSpPr>
        <p:spPr>
          <a:xfrm>
            <a:off x="1858107" y="4268574"/>
            <a:ext cx="1693045" cy="216110"/>
          </a:xfrm>
          <a:prstGeom prst="wedgeRectCallout">
            <a:avLst>
              <a:gd name="adj1" fmla="val 31569"/>
              <a:gd name="adj2" fmla="val 4942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lIns="27000" tIns="27000" rIns="27000" bIns="27000" rtlCol="0" anchor="ctr">
            <a:spAutoFit/>
          </a:bodyPr>
          <a:lstStyle/>
          <a:p>
            <a:r>
              <a:rPr lang="ja-JP" altLang="en-US" sz="1050" b="1" dirty="0">
                <a:solidFill>
                  <a:srgbClr val="FF0000"/>
                </a:solidFill>
              </a:rPr>
              <a:t>３～５年目で専門医を取得</a:t>
            </a:r>
          </a:p>
        </p:txBody>
      </p:sp>
      <p:sp>
        <p:nvSpPr>
          <p:cNvPr id="17" name="テキスト ボックス 16"/>
          <p:cNvSpPr txBox="1"/>
          <p:nvPr/>
        </p:nvSpPr>
        <p:spPr>
          <a:xfrm>
            <a:off x="385997" y="2394226"/>
            <a:ext cx="8380910" cy="738664"/>
          </a:xfrm>
          <a:prstGeom prst="rect">
            <a:avLst/>
          </a:prstGeom>
          <a:ln>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050" dirty="0">
                <a:latin typeface="HGｺﾞｼｯｸM" panose="020B0609000000000000" pitchFamily="49" charset="-128"/>
                <a:ea typeface="HGｺﾞｼｯｸM" panose="020B0609000000000000" pitchFamily="49" charset="-128"/>
              </a:rPr>
              <a:t>≪府の考え方≫</a:t>
            </a:r>
            <a:endParaRPr lang="en-US" altLang="ja-JP" sz="1050" dirty="0">
              <a:latin typeface="HGｺﾞｼｯｸM" panose="020B0609000000000000" pitchFamily="49" charset="-128"/>
              <a:ea typeface="HGｺﾞｼｯｸM" panose="020B0609000000000000" pitchFamily="49" charset="-128"/>
            </a:endParaRPr>
          </a:p>
          <a:p>
            <a:r>
              <a:rPr lang="ja-JP" altLang="en-US" sz="1050" dirty="0">
                <a:latin typeface="HGｺﾞｼｯｸM" panose="020B0609000000000000" pitchFamily="49" charset="-128"/>
                <a:ea typeface="HGｺﾞｼｯｸM" panose="020B0609000000000000" pitchFamily="49" charset="-128"/>
              </a:rPr>
              <a:t>○　指定診療科の従事要件　　　：初期臨床研修後、３年目～９年目のうち救命救急センターに５年間従事。</a:t>
            </a:r>
            <a:endParaRPr lang="en-US" altLang="ja-JP" sz="1050" dirty="0">
              <a:latin typeface="HGｺﾞｼｯｸM" panose="020B0609000000000000" pitchFamily="49" charset="-128"/>
              <a:ea typeface="HGｺﾞｼｯｸM" panose="020B0609000000000000" pitchFamily="49" charset="-128"/>
            </a:endParaRPr>
          </a:p>
          <a:p>
            <a:r>
              <a:rPr lang="ja-JP" altLang="en-US" sz="1050" dirty="0">
                <a:latin typeface="HGｺﾞｼｯｸM" panose="020B0609000000000000" pitchFamily="49" charset="-128"/>
                <a:ea typeface="HGｺﾞｼｯｸM" panose="020B0609000000000000" pitchFamily="49" charset="-128"/>
              </a:rPr>
              <a:t>○　医師少数区域の派遣モデル　：義務年限前半は大学病院等で充実した研修を受け、年限後半４年間で医師少数区域へ派遣。</a:t>
            </a:r>
            <a:endParaRPr lang="en-US" altLang="ja-JP" sz="1050" dirty="0">
              <a:latin typeface="HGｺﾞｼｯｸM" panose="020B0609000000000000" pitchFamily="49" charset="-128"/>
              <a:ea typeface="HGｺﾞｼｯｸM" panose="020B0609000000000000" pitchFamily="49" charset="-128"/>
            </a:endParaRPr>
          </a:p>
          <a:p>
            <a:r>
              <a:rPr lang="ja-JP" altLang="en-US" sz="1050" dirty="0">
                <a:latin typeface="HGｺﾞｼｯｸM" panose="020B0609000000000000" pitchFamily="49" charset="-128"/>
                <a:ea typeface="HGｺﾞｼｯｸM" panose="020B0609000000000000" pitchFamily="49" charset="-128"/>
              </a:rPr>
              <a:t>○　臨床研修・専門医研修　　　：キャリア形成プログラムを確実に履行できるよう優先マッチング（検討中）。</a:t>
            </a:r>
            <a:endParaRPr lang="en-US" altLang="ja-JP" sz="1050" dirty="0">
              <a:latin typeface="HGｺﾞｼｯｸM" panose="020B0609000000000000" pitchFamily="49" charset="-128"/>
              <a:ea typeface="HGｺﾞｼｯｸM" panose="020B0609000000000000" pitchFamily="49"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3800227077"/>
              </p:ext>
            </p:extLst>
          </p:nvPr>
        </p:nvGraphicFramePr>
        <p:xfrm>
          <a:off x="385997" y="1181562"/>
          <a:ext cx="8368614" cy="1087201"/>
        </p:xfrm>
        <a:graphic>
          <a:graphicData uri="http://schemas.openxmlformats.org/drawingml/2006/table">
            <a:tbl>
              <a:tblPr firstRow="1" bandRow="1">
                <a:tableStyleId>{5C22544A-7EE6-4342-B048-85BDC9FD1C3A}</a:tableStyleId>
              </a:tblPr>
              <a:tblGrid>
                <a:gridCol w="4184307">
                  <a:extLst>
                    <a:ext uri="{9D8B030D-6E8A-4147-A177-3AD203B41FA5}">
                      <a16:colId xmlns:a16="http://schemas.microsoft.com/office/drawing/2014/main" val="2823802488"/>
                    </a:ext>
                  </a:extLst>
                </a:gridCol>
                <a:gridCol w="4184307">
                  <a:extLst>
                    <a:ext uri="{9D8B030D-6E8A-4147-A177-3AD203B41FA5}">
                      <a16:colId xmlns:a16="http://schemas.microsoft.com/office/drawing/2014/main" val="3272005109"/>
                    </a:ext>
                  </a:extLst>
                </a:gridCol>
              </a:tblGrid>
              <a:tr h="299131">
                <a:tc gridSpan="2">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lang="ja-JP" altLang="en-US" sz="1200" u="sng" dirty="0" smtClean="0"/>
                        <a:t>国指針に沿った大阪府キャリア形成プログラムの改正</a:t>
                      </a:r>
                      <a:endParaRPr lang="en-US" altLang="ja-JP" sz="1200" u="sng" dirty="0" smtClean="0"/>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4251162146"/>
                  </a:ext>
                </a:extLst>
              </a:tr>
              <a:tr h="220612">
                <a:tc>
                  <a:txBody>
                    <a:bodyPr/>
                    <a:lstStyle/>
                    <a:p>
                      <a:pPr algn="ctr">
                        <a:lnSpc>
                          <a:spcPts val="1200"/>
                        </a:lnSpc>
                        <a:spcAft>
                          <a:spcPts val="0"/>
                        </a:spcAft>
                      </a:pPr>
                      <a:r>
                        <a:rPr lang="ja-JP" altLang="en-US" sz="800" dirty="0" smtClean="0">
                          <a:latin typeface="HGPｺﾞｼｯｸE" panose="020B0900000000000000" pitchFamily="50" charset="-128"/>
                          <a:ea typeface="HGPｺﾞｼｯｸE" panose="020B0900000000000000" pitchFamily="50" charset="-128"/>
                        </a:rPr>
                        <a:t>現行</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tcPr>
                </a:tc>
                <a:tc>
                  <a:txBody>
                    <a:bodyPr/>
                    <a:lstStyle/>
                    <a:p>
                      <a:pPr algn="ctr">
                        <a:lnSpc>
                          <a:spcPts val="1200"/>
                        </a:lnSpc>
                        <a:spcAft>
                          <a:spcPts val="0"/>
                        </a:spcAft>
                      </a:pPr>
                      <a:r>
                        <a:rPr lang="ja-JP" sz="800" kern="100" dirty="0" smtClean="0">
                          <a:effectLst/>
                        </a:rPr>
                        <a:t>改正後</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435" marR="51435"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0227159"/>
                  </a:ext>
                </a:extLst>
              </a:tr>
              <a:tr h="567458">
                <a:tc>
                  <a:txBody>
                    <a:bodyPr/>
                    <a:lstStyle/>
                    <a:p>
                      <a:r>
                        <a:rPr lang="ja-JP" altLang="en-US" sz="800" dirty="0" smtClean="0">
                          <a:latin typeface="HGPｺﾞｼｯｸE" panose="020B0900000000000000" pitchFamily="50" charset="-128"/>
                          <a:ea typeface="HGPｺﾞｼｯｸE" panose="020B0900000000000000" pitchFamily="50" charset="-128"/>
                        </a:rPr>
                        <a:t>　■</a:t>
                      </a:r>
                      <a:r>
                        <a:rPr lang="ja-JP" altLang="en-US" sz="800" dirty="0" smtClean="0">
                          <a:latin typeface="HGSｺﾞｼｯｸM" panose="020B0600000000000000" pitchFamily="50" charset="-128"/>
                          <a:ea typeface="HGSｺﾞｼｯｸM" panose="020B0600000000000000" pitchFamily="50" charset="-128"/>
                        </a:rPr>
                        <a:t>府内の医療機関で９年間（初期臨床研修を含む。）</a:t>
                      </a:r>
                      <a:endParaRPr lang="en-US" altLang="ja-JP" sz="800" dirty="0" smtClean="0">
                        <a:latin typeface="HGSｺﾞｼｯｸM" panose="020B0600000000000000" pitchFamily="50" charset="-128"/>
                        <a:ea typeface="HGSｺﾞｼｯｸM" panose="020B0600000000000000" pitchFamily="50" charset="-128"/>
                      </a:endParaRPr>
                    </a:p>
                    <a:p>
                      <a:r>
                        <a:rPr lang="en-US" altLang="ja-JP" sz="800" dirty="0" smtClean="0">
                          <a:latin typeface="HGSｺﾞｼｯｸM" panose="020B0600000000000000" pitchFamily="50" charset="-128"/>
                          <a:ea typeface="HGSｺﾞｼｯｸM" panose="020B0600000000000000" pitchFamily="50" charset="-128"/>
                        </a:rPr>
                        <a:t>  </a:t>
                      </a:r>
                      <a:r>
                        <a:rPr lang="ja-JP" altLang="en-US" sz="800" dirty="0" smtClean="0">
                          <a:latin typeface="HGSｺﾞｼｯｸM" panose="020B0600000000000000" pitchFamily="50" charset="-128"/>
                          <a:ea typeface="HGSｺﾞｼｯｸM" panose="020B0600000000000000" pitchFamily="50" charset="-128"/>
                        </a:rPr>
                        <a:t>■救命救急センターに５年間以上</a:t>
                      </a:r>
                      <a:endParaRPr lang="en-US" altLang="ja-JP" sz="800" dirty="0">
                        <a:latin typeface="HGSｺﾞｼｯｸM" panose="020B0600000000000000" pitchFamily="50" charset="-128"/>
                        <a:ea typeface="HGSｺﾞｼｯｸM" panose="020B0600000000000000" pitchFamily="50" charset="-128"/>
                      </a:endParaRPr>
                    </a:p>
                  </a:txBody>
                  <a:tcPr marL="27146" marR="27146" marT="0" marB="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just">
                        <a:lnSpc>
                          <a:spcPts val="1200"/>
                        </a:lnSpc>
                        <a:spcAft>
                          <a:spcPts val="0"/>
                        </a:spcAft>
                      </a:pPr>
                      <a:r>
                        <a:rPr lang="ja-JP" sz="800" kern="100" dirty="0">
                          <a:effectLst/>
                          <a:latin typeface="HGｺﾞｼｯｸM" panose="020B0609000000000000" pitchFamily="49" charset="-128"/>
                          <a:ea typeface="HGｺﾞｼｯｸM" panose="020B0609000000000000" pitchFamily="49" charset="-128"/>
                        </a:rPr>
                        <a:t>■</a:t>
                      </a:r>
                      <a:r>
                        <a:rPr lang="ja-JP" sz="800" kern="100" dirty="0" smtClean="0">
                          <a:effectLst/>
                          <a:latin typeface="HGｺﾞｼｯｸM" panose="020B0609000000000000" pitchFamily="49" charset="-128"/>
                          <a:ea typeface="HGｺﾞｼｯｸM" panose="020B0609000000000000" pitchFamily="49" charset="-128"/>
                        </a:rPr>
                        <a:t>府内</a:t>
                      </a:r>
                      <a:r>
                        <a:rPr lang="ja-JP" altLang="en-US" sz="800" kern="100" dirty="0" smtClean="0">
                          <a:effectLst/>
                          <a:latin typeface="HGｺﾞｼｯｸM" panose="020B0609000000000000" pitchFamily="49" charset="-128"/>
                          <a:ea typeface="HGｺﾞｼｯｸM" panose="020B0609000000000000" pitchFamily="49" charset="-128"/>
                        </a:rPr>
                        <a:t>の</a:t>
                      </a:r>
                      <a:r>
                        <a:rPr lang="ja-JP" sz="800" kern="100" dirty="0" smtClean="0">
                          <a:effectLst/>
                          <a:latin typeface="HGｺﾞｼｯｸM" panose="020B0609000000000000" pitchFamily="49" charset="-128"/>
                          <a:ea typeface="HGｺﾞｼｯｸM" panose="020B0609000000000000" pitchFamily="49" charset="-128"/>
                        </a:rPr>
                        <a:t>医療</a:t>
                      </a:r>
                      <a:r>
                        <a:rPr lang="ja-JP" sz="800" kern="100" dirty="0">
                          <a:effectLst/>
                          <a:latin typeface="HGｺﾞｼｯｸM" panose="020B0609000000000000" pitchFamily="49" charset="-128"/>
                          <a:ea typeface="HGｺﾞｼｯｸM" panose="020B0609000000000000" pitchFamily="49" charset="-128"/>
                        </a:rPr>
                        <a:t>機関で９年間（初期臨床研修</a:t>
                      </a:r>
                      <a:r>
                        <a:rPr lang="ja-JP" sz="800" kern="100" dirty="0" smtClean="0">
                          <a:effectLst/>
                          <a:latin typeface="HGｺﾞｼｯｸM" panose="020B0609000000000000" pitchFamily="49" charset="-128"/>
                          <a:ea typeface="HGｺﾞｼｯｸM" panose="020B0609000000000000" pitchFamily="49" charset="-128"/>
                        </a:rPr>
                        <a:t>含む</a:t>
                      </a:r>
                      <a:r>
                        <a:rPr lang="ja-JP" altLang="en-US" sz="800" kern="100" dirty="0" smtClean="0">
                          <a:effectLst/>
                          <a:latin typeface="HGｺﾞｼｯｸM" panose="020B0609000000000000" pitchFamily="49" charset="-128"/>
                          <a:ea typeface="HGｺﾞｼｯｸM" panose="020B0609000000000000" pitchFamily="49" charset="-128"/>
                        </a:rPr>
                        <a:t>。</a:t>
                      </a:r>
                      <a:r>
                        <a:rPr lang="ja-JP" sz="800" kern="100" dirty="0" smtClean="0">
                          <a:effectLst/>
                          <a:latin typeface="HGｺﾞｼｯｸM" panose="020B0609000000000000" pitchFamily="49" charset="-128"/>
                          <a:ea typeface="HGｺﾞｼｯｸM" panose="020B0609000000000000" pitchFamily="49" charset="-128"/>
                        </a:rPr>
                        <a:t>）</a:t>
                      </a:r>
                      <a:endParaRPr lang="ja-JP" sz="800" kern="100" dirty="0">
                        <a:effectLst/>
                        <a:latin typeface="HGｺﾞｼｯｸM" panose="020B0609000000000000" pitchFamily="49" charset="-128"/>
                        <a:ea typeface="HGｺﾞｼｯｸM" panose="020B0609000000000000" pitchFamily="49" charset="-128"/>
                      </a:endParaRPr>
                    </a:p>
                    <a:p>
                      <a:r>
                        <a:rPr lang="ja-JP" altLang="en-US" sz="800" dirty="0" smtClean="0">
                          <a:latin typeface="HGSｺﾞｼｯｸM" panose="020B0600000000000000" pitchFamily="50" charset="-128"/>
                          <a:ea typeface="HGSｺﾞｼｯｸM" panose="020B0600000000000000" pitchFamily="50" charset="-128"/>
                        </a:rPr>
                        <a:t>■救命救急センターに５年間以上</a:t>
                      </a:r>
                      <a:endParaRPr lang="en-US" altLang="ja-JP" sz="800" dirty="0" smtClean="0">
                        <a:latin typeface="HGｺﾞｼｯｸM" panose="020B0609000000000000" pitchFamily="49" charset="-128"/>
                        <a:ea typeface="HGｺﾞｼｯｸM" panose="020B0609000000000000" pitchFamily="49" charset="-128"/>
                      </a:endParaRPr>
                    </a:p>
                    <a:p>
                      <a:r>
                        <a:rPr lang="ja-JP" altLang="en-US" sz="800" dirty="0" smtClean="0">
                          <a:latin typeface="HGｺﾞｼｯｸM" panose="020B0609000000000000" pitchFamily="49" charset="-128"/>
                          <a:ea typeface="HGｺﾞｼｯｸM" panose="020B0609000000000000" pitchFamily="49" charset="-128"/>
                        </a:rPr>
                        <a:t>■医師少数区域等に４年間以上</a:t>
                      </a:r>
                      <a:endParaRPr lang="en-US" altLang="ja-JP" sz="800" dirty="0" smtClean="0">
                        <a:latin typeface="HGｺﾞｼｯｸM" panose="020B0609000000000000" pitchFamily="49" charset="-128"/>
                        <a:ea typeface="HGｺﾞｼｯｸM" panose="020B0609000000000000" pitchFamily="49" charset="-128"/>
                      </a:endParaRPr>
                    </a:p>
                    <a:p>
                      <a:r>
                        <a:rPr lang="ja-JP" altLang="en-US" sz="800" dirty="0" smtClean="0">
                          <a:latin typeface="HGｺﾞｼｯｸM" panose="020B0609000000000000" pitchFamily="49" charset="-128"/>
                          <a:ea typeface="HGｺﾞｼｯｸM" panose="020B0609000000000000" pitchFamily="49" charset="-128"/>
                        </a:rPr>
                        <a:t>■キャリア形成ＰＧ公表時に「専門医取得可」や「勤務可能性がある病院」等を明記</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7146" marR="27146"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1523070"/>
                  </a:ext>
                </a:extLst>
              </a:tr>
            </a:tbl>
          </a:graphicData>
        </a:graphic>
      </p:graphicFrame>
      <p:cxnSp>
        <p:nvCxnSpPr>
          <p:cNvPr id="9" name="直線矢印コネクタ 8"/>
          <p:cNvCxnSpPr/>
          <p:nvPr/>
        </p:nvCxnSpPr>
        <p:spPr>
          <a:xfrm flipV="1">
            <a:off x="1485900" y="4830085"/>
            <a:ext cx="223771" cy="25757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76717" y="5104131"/>
            <a:ext cx="1670645" cy="473206"/>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825" dirty="0">
                <a:latin typeface="HGｺﾞｼｯｸM" panose="020B0609000000000000" pitchFamily="49" charset="-128"/>
                <a:ea typeface="HGｺﾞｼｯｸM" panose="020B0609000000000000" pitchFamily="49" charset="-128"/>
              </a:rPr>
              <a:t>インセンティブ</a:t>
            </a:r>
            <a:r>
              <a:rPr lang="en-US" altLang="ja-JP" sz="825" dirty="0">
                <a:latin typeface="HGｺﾞｼｯｸM" panose="020B0609000000000000" pitchFamily="49" charset="-128"/>
                <a:ea typeface="HGｺﾞｼｯｸM" panose="020B0609000000000000" pitchFamily="49" charset="-128"/>
              </a:rPr>
              <a:t>(</a:t>
            </a:r>
            <a:r>
              <a:rPr lang="ja-JP" altLang="en-US" sz="825" dirty="0">
                <a:latin typeface="HGｺﾞｼｯｸM" panose="020B0609000000000000" pitchFamily="49" charset="-128"/>
                <a:ea typeface="HGｺﾞｼｯｸM" panose="020B0609000000000000" pitchFamily="49" charset="-128"/>
              </a:rPr>
              <a:t>案</a:t>
            </a:r>
            <a:r>
              <a:rPr lang="en-US" altLang="ja-JP" sz="825" dirty="0">
                <a:latin typeface="HGｺﾞｼｯｸM" panose="020B0609000000000000" pitchFamily="49" charset="-128"/>
                <a:ea typeface="HGｺﾞｼｯｸM" panose="020B0609000000000000" pitchFamily="49" charset="-128"/>
              </a:rPr>
              <a:t>)</a:t>
            </a:r>
          </a:p>
          <a:p>
            <a:r>
              <a:rPr lang="ja-JP" altLang="en-US" sz="825" dirty="0">
                <a:latin typeface="HGｺﾞｼｯｸM" panose="020B0609000000000000" pitchFamily="49" charset="-128"/>
                <a:ea typeface="HGｺﾞｼｯｸM" panose="020B0609000000000000" pitchFamily="49" charset="-128"/>
              </a:rPr>
              <a:t>優先的な専門医マッチング</a:t>
            </a:r>
            <a:endParaRPr lang="en-US" altLang="ja-JP" sz="825" dirty="0">
              <a:latin typeface="HGｺﾞｼｯｸM" panose="020B0609000000000000" pitchFamily="49" charset="-128"/>
              <a:ea typeface="HGｺﾞｼｯｸM" panose="020B0609000000000000" pitchFamily="49" charset="-128"/>
            </a:endParaRPr>
          </a:p>
          <a:p>
            <a:r>
              <a:rPr lang="ja-JP" altLang="en-US" sz="825" dirty="0">
                <a:latin typeface="HGｺﾞｼｯｸM" panose="020B0609000000000000" pitchFamily="49" charset="-128"/>
                <a:ea typeface="HGｺﾞｼｯｸM" panose="020B0609000000000000" pitchFamily="49" charset="-128"/>
              </a:rPr>
              <a:t>⇒府が基幹病院と医師を仲介</a:t>
            </a:r>
          </a:p>
        </p:txBody>
      </p:sp>
      <p:sp>
        <p:nvSpPr>
          <p:cNvPr id="24" name="テキスト ボックス 23"/>
          <p:cNvSpPr txBox="1"/>
          <p:nvPr/>
        </p:nvSpPr>
        <p:spPr>
          <a:xfrm>
            <a:off x="4409794" y="5104131"/>
            <a:ext cx="2034414" cy="473206"/>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825" dirty="0">
                <a:latin typeface="HGｺﾞｼｯｸM" panose="020B0609000000000000" pitchFamily="49" charset="-128"/>
                <a:ea typeface="HGｺﾞｼｯｸM" panose="020B0609000000000000" pitchFamily="49" charset="-128"/>
              </a:rPr>
              <a:t>離脱防止策</a:t>
            </a:r>
            <a:r>
              <a:rPr lang="en-US" altLang="ja-JP" sz="825" dirty="0">
                <a:latin typeface="HGｺﾞｼｯｸM" panose="020B0609000000000000" pitchFamily="49" charset="-128"/>
                <a:ea typeface="HGｺﾞｼｯｸM" panose="020B0609000000000000" pitchFamily="49" charset="-128"/>
              </a:rPr>
              <a:t>(</a:t>
            </a:r>
            <a:r>
              <a:rPr lang="ja-JP" altLang="en-US" sz="825" dirty="0">
                <a:latin typeface="HGｺﾞｼｯｸM" panose="020B0609000000000000" pitchFamily="49" charset="-128"/>
                <a:ea typeface="HGｺﾞｼｯｸM" panose="020B0609000000000000" pitchFamily="49" charset="-128"/>
              </a:rPr>
              <a:t>案</a:t>
            </a:r>
            <a:r>
              <a:rPr lang="en-US" altLang="ja-JP" sz="825" dirty="0">
                <a:latin typeface="HGｺﾞｼｯｸM" panose="020B0609000000000000" pitchFamily="49" charset="-128"/>
                <a:ea typeface="HGｺﾞｼｯｸM" panose="020B0609000000000000" pitchFamily="49" charset="-128"/>
              </a:rPr>
              <a:t>)</a:t>
            </a:r>
          </a:p>
          <a:p>
            <a:r>
              <a:rPr lang="ja-JP" altLang="en-US" sz="825" dirty="0">
                <a:latin typeface="HGｺﾞｼｯｸM" panose="020B0609000000000000" pitchFamily="49" charset="-128"/>
                <a:ea typeface="HGｺﾞｼｯｸM" panose="020B0609000000000000" pitchFamily="49" charset="-128"/>
              </a:rPr>
              <a:t>インセンティブを享受しながら</a:t>
            </a:r>
            <a:endParaRPr lang="en-US" altLang="ja-JP" sz="825" dirty="0">
              <a:latin typeface="HGｺﾞｼｯｸM" panose="020B0609000000000000" pitchFamily="49" charset="-128"/>
              <a:ea typeface="HGｺﾞｼｯｸM" panose="020B0609000000000000" pitchFamily="49" charset="-128"/>
            </a:endParaRPr>
          </a:p>
          <a:p>
            <a:r>
              <a:rPr lang="ja-JP" altLang="en-US" sz="825" dirty="0">
                <a:latin typeface="HGｺﾞｼｯｸM" panose="020B0609000000000000" pitchFamily="49" charset="-128"/>
                <a:ea typeface="HGｺﾞｼｯｸM" panose="020B0609000000000000" pitchFamily="49" charset="-128"/>
              </a:rPr>
              <a:t>義務離脱した場合</a:t>
            </a:r>
            <a:r>
              <a:rPr lang="ja-JP" altLang="en-US" sz="825" dirty="0" smtClean="0">
                <a:latin typeface="HGｺﾞｼｯｸM" panose="020B0609000000000000" pitchFamily="49" charset="-128"/>
                <a:ea typeface="HGｺﾞｼｯｸM" panose="020B0609000000000000" pitchFamily="49" charset="-128"/>
              </a:rPr>
              <a:t>の</a:t>
            </a:r>
            <a:r>
              <a:rPr lang="ja-JP" altLang="en-US" sz="825" dirty="0">
                <a:latin typeface="HGｺﾞｼｯｸM" panose="020B0609000000000000" pitchFamily="49" charset="-128"/>
                <a:ea typeface="HGｺﾞｼｯｸM" panose="020B0609000000000000" pitchFamily="49" charset="-128"/>
              </a:rPr>
              <a:t>ペナルティ</a:t>
            </a:r>
            <a:r>
              <a:rPr lang="ja-JP" altLang="en-US" sz="825" dirty="0" smtClean="0">
                <a:latin typeface="HGｺﾞｼｯｸM" panose="020B0609000000000000" pitchFamily="49" charset="-128"/>
                <a:ea typeface="HGｺﾞｼｯｸM" panose="020B0609000000000000" pitchFamily="49" charset="-128"/>
              </a:rPr>
              <a:t>の</a:t>
            </a:r>
            <a:r>
              <a:rPr lang="ja-JP" altLang="en-US" sz="825" dirty="0">
                <a:latin typeface="HGｺﾞｼｯｸM" panose="020B0609000000000000" pitchFamily="49" charset="-128"/>
                <a:ea typeface="HGｺﾞｼｯｸM" panose="020B0609000000000000" pitchFamily="49" charset="-128"/>
              </a:rPr>
              <a:t>検討</a:t>
            </a:r>
          </a:p>
        </p:txBody>
      </p:sp>
      <p:cxnSp>
        <p:nvCxnSpPr>
          <p:cNvPr id="25" name="直線矢印コネクタ 24"/>
          <p:cNvCxnSpPr/>
          <p:nvPr/>
        </p:nvCxnSpPr>
        <p:spPr>
          <a:xfrm flipV="1">
            <a:off x="5364354" y="4844896"/>
            <a:ext cx="131314" cy="22251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 name="角丸四角形吹き出し 6"/>
          <p:cNvSpPr/>
          <p:nvPr/>
        </p:nvSpPr>
        <p:spPr>
          <a:xfrm>
            <a:off x="2430256" y="5018151"/>
            <a:ext cx="1639880" cy="425899"/>
          </a:xfrm>
          <a:prstGeom prst="wedgeRoundRectCallout">
            <a:avLst>
              <a:gd name="adj1" fmla="val 31731"/>
              <a:gd name="adj2" fmla="val -82299"/>
              <a:gd name="adj3" fmla="val 16667"/>
            </a:avLst>
          </a:prstGeom>
          <a:ln w="28575"/>
        </p:spPr>
        <p:style>
          <a:lnRef idx="2">
            <a:schemeClr val="accent6"/>
          </a:lnRef>
          <a:fillRef idx="1">
            <a:schemeClr val="lt1"/>
          </a:fillRef>
          <a:effectRef idx="0">
            <a:schemeClr val="accent6"/>
          </a:effectRef>
          <a:fontRef idx="minor">
            <a:schemeClr val="dk1"/>
          </a:fontRef>
        </p:style>
        <p:txBody>
          <a:bodyPr rtlCol="0" anchor="ctr"/>
          <a:lstStyle/>
          <a:p>
            <a:r>
              <a:rPr lang="en-US" altLang="ja-JP" sz="825" dirty="0">
                <a:latin typeface="HGｺﾞｼｯｸM" panose="020B0609000000000000" pitchFamily="49" charset="-128"/>
                <a:ea typeface="HGｺﾞｼｯｸM" panose="020B0609000000000000" pitchFamily="49" charset="-128"/>
              </a:rPr>
              <a:t>※</a:t>
            </a:r>
            <a:r>
              <a:rPr lang="ja-JP" altLang="en-US" sz="825" dirty="0">
                <a:latin typeface="HGｺﾞｼｯｸM" panose="020B0609000000000000" pitchFamily="49" charset="-128"/>
                <a:ea typeface="HGｺﾞｼｯｸM" panose="020B0609000000000000" pitchFamily="49" charset="-128"/>
              </a:rPr>
              <a:t>専門医</a:t>
            </a:r>
            <a:r>
              <a:rPr lang="ja-JP" altLang="en-US" sz="825" dirty="0" smtClean="0">
                <a:latin typeface="HGｺﾞｼｯｸM" panose="020B0609000000000000" pitchFamily="49" charset="-128"/>
                <a:ea typeface="HGｺﾞｼｯｸM" panose="020B0609000000000000" pitchFamily="49" charset="-128"/>
              </a:rPr>
              <a:t>プログラム例：</a:t>
            </a:r>
            <a:endParaRPr lang="en-US" altLang="ja-JP" sz="825" dirty="0">
              <a:latin typeface="HGｺﾞｼｯｸM" panose="020B0609000000000000" pitchFamily="49" charset="-128"/>
              <a:ea typeface="HGｺﾞｼｯｸM" panose="020B0609000000000000" pitchFamily="49" charset="-128"/>
            </a:endParaRPr>
          </a:p>
          <a:p>
            <a:r>
              <a:rPr lang="ja-JP" altLang="en-US" sz="825" dirty="0">
                <a:latin typeface="HGｺﾞｼｯｸM" panose="020B0609000000000000" pitchFamily="49" charset="-128"/>
                <a:ea typeface="HGｺﾞｼｯｸM" panose="020B0609000000000000" pitchFamily="49" charset="-128"/>
              </a:rPr>
              <a:t>　地域の２次救急１年程度</a:t>
            </a:r>
          </a:p>
        </p:txBody>
      </p:sp>
      <p:sp>
        <p:nvSpPr>
          <p:cNvPr id="23" name="テキスト ボックス 3"/>
          <p:cNvSpPr txBox="1">
            <a:spLocks noChangeArrowheads="1"/>
          </p:cNvSpPr>
          <p:nvPr/>
        </p:nvSpPr>
        <p:spPr bwMode="auto">
          <a:xfrm>
            <a:off x="7629822" y="188639"/>
            <a:ext cx="1202432" cy="4095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ts val="2000"/>
              </a:lnSpc>
              <a:spcAft>
                <a:spcPts val="0"/>
              </a:spcAft>
            </a:pPr>
            <a:r>
              <a:rPr lang="ja-JP" altLang="en-US" sz="1400" b="1"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参考</a:t>
            </a:r>
            <a:r>
              <a:rPr lang="ja-JP" sz="1400" b="1"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資料</a:t>
            </a:r>
            <a:r>
              <a:rPr lang="ja-JP" altLang="en-US" sz="1400" b="1" dirty="0">
                <a:latin typeface="ＭＳ Ｐゴシック" panose="020B0600070205080204" pitchFamily="50" charset="-128"/>
                <a:ea typeface="ＭＳ Ｐゴシック" panose="020B0600070205080204" pitchFamily="50" charset="-128"/>
                <a:cs typeface="Times New Roman" panose="02020603050405020304" pitchFamily="18" charset="0"/>
              </a:rPr>
              <a:t>２</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8" name="テキスト ボックス 17"/>
          <p:cNvSpPr txBox="1"/>
          <p:nvPr/>
        </p:nvSpPr>
        <p:spPr>
          <a:xfrm>
            <a:off x="385997" y="5805264"/>
            <a:ext cx="8368614"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400" dirty="0" smtClean="0"/>
              <a:t>【</a:t>
            </a:r>
            <a:r>
              <a:rPr lang="ja-JP" altLang="en-US" sz="1400" dirty="0" smtClean="0"/>
              <a:t>初期臨床研修</a:t>
            </a:r>
            <a:r>
              <a:rPr lang="en-US" altLang="ja-JP" sz="1400" dirty="0" smtClean="0"/>
              <a:t>】</a:t>
            </a:r>
          </a:p>
          <a:p>
            <a:r>
              <a:rPr lang="ja-JP" altLang="en-US" sz="1400" u="sng" dirty="0" smtClean="0"/>
              <a:t>今後、大阪府からキャリア形成プログラム対象の地域枠医師についてお願いしたいこと。</a:t>
            </a:r>
            <a:endParaRPr lang="en-US" altLang="ja-JP" sz="1400" u="sng" dirty="0" smtClean="0"/>
          </a:p>
          <a:p>
            <a:r>
              <a:rPr lang="ja-JP" altLang="en-US" sz="1400" dirty="0" smtClean="0"/>
              <a:t>・大阪府や大阪府地域医療支援センターとの協力体制</a:t>
            </a:r>
            <a:endParaRPr lang="en-US" altLang="ja-JP" sz="1400" dirty="0" smtClean="0"/>
          </a:p>
          <a:p>
            <a:r>
              <a:rPr lang="ja-JP" altLang="en-US" sz="1400" dirty="0" smtClean="0"/>
              <a:t>・予定される専門研修プログラムや将来派遣される医療圏（地域医療）につながる教育</a:t>
            </a:r>
            <a:endParaRPr lang="en-US" altLang="ja-JP" sz="1400" dirty="0" smtClean="0"/>
          </a:p>
        </p:txBody>
      </p:sp>
    </p:spTree>
    <p:extLst>
      <p:ext uri="{BB962C8B-B14F-4D97-AF65-F5344CB8AC3E}">
        <p14:creationId xmlns:p14="http://schemas.microsoft.com/office/powerpoint/2010/main" val="2985023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188639"/>
            <a:ext cx="9144000" cy="6384329"/>
          </a:xfrm>
          <a:prstGeom prst="rect">
            <a:avLst/>
          </a:prstGeom>
          <a:noFill/>
        </p:spPr>
        <p:txBody>
          <a:bodyPr wrap="square" rtlCol="0">
            <a:no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a:t>
            </a:r>
            <a:r>
              <a:rPr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地域枠の義務離脱について</a:t>
            </a:r>
            <a:endParaRPr kumimoji="1" lang="en-US" altLang="ja-JP"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kumimoji="1"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地域枠の採用の流れ</a:t>
            </a:r>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地域枠の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研修希望者は、選考手続きの過程において病院にその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旨を申し出る。</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各都道府県は、マッチングに参加する地域枠学生について、氏名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、大学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及び義務要件の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リスト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作成し、厚生労働省を経由して、臨床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病院に情報提供</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p>
          <a:p>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臨床研修病院は、研修希望者が地域枠の場合に、該当する都道府県に照会できる。</a:t>
            </a:r>
            <a:endPar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初期臨床研修マッチング時におけるペナルティ（厚生労働省）</a:t>
            </a:r>
            <a:r>
              <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臨床研修病院が、義務履行要件に反する研修医を採用している場合</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、当該</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病院に対する臨床研修費補助金を減額することとする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29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年度から、補助金の目的に、地域における医師不足の是正を追加</a:t>
            </a:r>
          </a:p>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今後、当該病院の募集定員を削減することも検討</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義務年限中の大阪府地域枠医師を採用する際の留意点（大阪府独自）</a:t>
            </a:r>
            <a:r>
              <a:rPr lang="en-US" altLang="ja-JP"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endPar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インセンティブを受けた地域枠医師の義務離脱を防ぐ必要がある。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⇒地域枠医師及び採用した病院に対するペナルティを検討中。</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u="sng"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コネクタ 8"/>
          <p:cNvCxnSpPr/>
          <p:nvPr/>
        </p:nvCxnSpPr>
        <p:spPr>
          <a:xfrm>
            <a:off x="0" y="692696"/>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7804662" y="188639"/>
            <a:ext cx="1202432" cy="4095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ts val="2000"/>
              </a:lnSpc>
              <a:spcAft>
                <a:spcPts val="0"/>
              </a:spcAft>
            </a:pPr>
            <a:r>
              <a:rPr lang="ja-JP" altLang="en-US" sz="1400" b="1"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参考</a:t>
            </a:r>
            <a:r>
              <a:rPr lang="ja-JP" sz="1400" b="1"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資料</a:t>
            </a:r>
            <a:r>
              <a:rPr lang="ja-JP" altLang="en-US" sz="1400" b="1" dirty="0">
                <a:latin typeface="ＭＳ Ｐゴシック" panose="020B0600070205080204" pitchFamily="50" charset="-128"/>
                <a:ea typeface="ＭＳ Ｐゴシック" panose="020B0600070205080204" pitchFamily="50" charset="-128"/>
                <a:cs typeface="Times New Roman" panose="02020603050405020304" pitchFamily="18" charset="0"/>
              </a:rPr>
              <a:t>３</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4288494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5939</TotalTime>
  <Words>941</Words>
  <Application>Microsoft Office PowerPoint</Application>
  <PresentationFormat>画面に合わせる (4:3)</PresentationFormat>
  <Paragraphs>364</Paragraphs>
  <Slides>8</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8</vt:i4>
      </vt:variant>
    </vt:vector>
  </HeadingPairs>
  <TitlesOfParts>
    <vt:vector size="21" baseType="lpstr">
      <vt:lpstr>HGPｺﾞｼｯｸE</vt:lpstr>
      <vt:lpstr>HGSｺﾞｼｯｸM</vt:lpstr>
      <vt:lpstr>HGS創英角ｺﾞｼｯｸUB</vt:lpstr>
      <vt:lpstr>HGｺﾞｼｯｸM</vt:lpstr>
      <vt:lpstr>HG丸ｺﾞｼｯｸM-PRO</vt:lpstr>
      <vt:lpstr>ＭＳ Ｐゴシック</vt:lpstr>
      <vt:lpstr>ＭＳ Ｐ明朝</vt:lpstr>
      <vt:lpstr>メイリオ</vt:lpstr>
      <vt:lpstr>游明朝</vt:lpstr>
      <vt:lpstr>Arial</vt:lpstr>
      <vt:lpstr>Calibri</vt:lpstr>
      <vt:lpstr>Times New Roman</vt:lpstr>
      <vt:lpstr>Office ​​テーマ</vt:lpstr>
      <vt:lpstr>臨床研修医募集定員の決定方法について  【2020年度に研修を開始する研修医から適用】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臨床研修病院の募集定員設定方法の見直しについて</dc:title>
  <dc:creator>大阪府庁</dc:creator>
  <cp:lastModifiedBy>坂井　亮太</cp:lastModifiedBy>
  <cp:revision>335</cp:revision>
  <cp:lastPrinted>2019-04-26T09:36:49Z</cp:lastPrinted>
  <dcterms:created xsi:type="dcterms:W3CDTF">2014-02-14T08:11:32Z</dcterms:created>
  <dcterms:modified xsi:type="dcterms:W3CDTF">2019-04-26T11:43:43Z</dcterms:modified>
</cp:coreProperties>
</file>