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8"/>
  </p:notesMasterIdLst>
  <p:sldIdLst>
    <p:sldId id="308" r:id="rId2"/>
    <p:sldId id="313" r:id="rId3"/>
    <p:sldId id="271" r:id="rId4"/>
    <p:sldId id="282" r:id="rId5"/>
    <p:sldId id="309" r:id="rId6"/>
    <p:sldId id="286" r:id="rId7"/>
    <p:sldId id="310" r:id="rId8"/>
    <p:sldId id="296" r:id="rId9"/>
    <p:sldId id="311" r:id="rId10"/>
    <p:sldId id="260" r:id="rId11"/>
    <p:sldId id="264" r:id="rId12"/>
    <p:sldId id="314" r:id="rId13"/>
    <p:sldId id="265" r:id="rId14"/>
    <p:sldId id="268" r:id="rId15"/>
    <p:sldId id="266" r:id="rId16"/>
    <p:sldId id="262"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2" autoAdjust="0"/>
    <p:restoredTop sz="91173" autoAdjust="0"/>
  </p:normalViewPr>
  <p:slideViewPr>
    <p:cSldViewPr>
      <p:cViewPr>
        <p:scale>
          <a:sx n="80" d="100"/>
          <a:sy n="80" d="100"/>
        </p:scale>
        <p:origin x="206" y="10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7DE3F84-9C4F-41FC-B367-E80B660126CD}"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5BB4C62-7966-4631-8DB7-58AC6E8970A3}" type="slidenum">
              <a:rPr kumimoji="1" lang="ja-JP" altLang="en-US" smtClean="0"/>
              <a:t>‹#›</a:t>
            </a:fld>
            <a:endParaRPr kumimoji="1" lang="ja-JP" altLang="en-US"/>
          </a:p>
        </p:txBody>
      </p:sp>
    </p:spTree>
    <p:extLst>
      <p:ext uri="{BB962C8B-B14F-4D97-AF65-F5344CB8AC3E}">
        <p14:creationId xmlns:p14="http://schemas.microsoft.com/office/powerpoint/2010/main" val="1949288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1</a:t>
            </a:fld>
            <a:endParaRPr kumimoji="1" lang="ja-JP" altLang="en-US"/>
          </a:p>
        </p:txBody>
      </p:sp>
    </p:spTree>
    <p:extLst>
      <p:ext uri="{BB962C8B-B14F-4D97-AF65-F5344CB8AC3E}">
        <p14:creationId xmlns:p14="http://schemas.microsoft.com/office/powerpoint/2010/main" val="392138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BB4C62-7966-4631-8DB7-58AC6E8970A3}" type="slidenum">
              <a:rPr kumimoji="1" lang="ja-JP" altLang="en-US" smtClean="0"/>
              <a:t>15</a:t>
            </a:fld>
            <a:endParaRPr kumimoji="1" lang="ja-JP" altLang="en-US"/>
          </a:p>
        </p:txBody>
      </p:sp>
    </p:spTree>
    <p:extLst>
      <p:ext uri="{BB962C8B-B14F-4D97-AF65-F5344CB8AC3E}">
        <p14:creationId xmlns:p14="http://schemas.microsoft.com/office/powerpoint/2010/main" val="240919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2</a:t>
            </a:fld>
            <a:endParaRPr kumimoji="1" lang="ja-JP" altLang="en-US"/>
          </a:p>
        </p:txBody>
      </p:sp>
    </p:spTree>
    <p:extLst>
      <p:ext uri="{BB962C8B-B14F-4D97-AF65-F5344CB8AC3E}">
        <p14:creationId xmlns:p14="http://schemas.microsoft.com/office/powerpoint/2010/main" val="107255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3</a:t>
            </a:fld>
            <a:endParaRPr kumimoji="1" lang="ja-JP" altLang="en-US"/>
          </a:p>
        </p:txBody>
      </p:sp>
    </p:spTree>
    <p:extLst>
      <p:ext uri="{BB962C8B-B14F-4D97-AF65-F5344CB8AC3E}">
        <p14:creationId xmlns:p14="http://schemas.microsoft.com/office/powerpoint/2010/main" val="134805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5</a:t>
            </a:fld>
            <a:endParaRPr kumimoji="1" lang="ja-JP" altLang="en-US"/>
          </a:p>
        </p:txBody>
      </p:sp>
    </p:spTree>
    <p:extLst>
      <p:ext uri="{BB962C8B-B14F-4D97-AF65-F5344CB8AC3E}">
        <p14:creationId xmlns:p14="http://schemas.microsoft.com/office/powerpoint/2010/main" val="223986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6</a:t>
            </a:fld>
            <a:endParaRPr kumimoji="1" lang="ja-JP" altLang="en-US"/>
          </a:p>
        </p:txBody>
      </p:sp>
    </p:spTree>
    <p:extLst>
      <p:ext uri="{BB962C8B-B14F-4D97-AF65-F5344CB8AC3E}">
        <p14:creationId xmlns:p14="http://schemas.microsoft.com/office/powerpoint/2010/main" val="251625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7</a:t>
            </a:fld>
            <a:endParaRPr kumimoji="1" lang="ja-JP" altLang="en-US"/>
          </a:p>
        </p:txBody>
      </p:sp>
    </p:spTree>
    <p:extLst>
      <p:ext uri="{BB962C8B-B14F-4D97-AF65-F5344CB8AC3E}">
        <p14:creationId xmlns:p14="http://schemas.microsoft.com/office/powerpoint/2010/main" val="30736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8</a:t>
            </a:fld>
            <a:endParaRPr kumimoji="1" lang="ja-JP" altLang="en-US"/>
          </a:p>
        </p:txBody>
      </p:sp>
    </p:spTree>
    <p:extLst>
      <p:ext uri="{BB962C8B-B14F-4D97-AF65-F5344CB8AC3E}">
        <p14:creationId xmlns:p14="http://schemas.microsoft.com/office/powerpoint/2010/main" val="122342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9</a:t>
            </a:fld>
            <a:endParaRPr kumimoji="1" lang="ja-JP" altLang="en-US"/>
          </a:p>
        </p:txBody>
      </p:sp>
    </p:spTree>
    <p:extLst>
      <p:ext uri="{BB962C8B-B14F-4D97-AF65-F5344CB8AC3E}">
        <p14:creationId xmlns:p14="http://schemas.microsoft.com/office/powerpoint/2010/main" val="322303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BEC864-F18E-4570-9DC2-727892F53DF6}" type="slidenum">
              <a:rPr kumimoji="1" lang="ja-JP" altLang="en-US" smtClean="0"/>
              <a:t>10</a:t>
            </a:fld>
            <a:endParaRPr kumimoji="1" lang="ja-JP" altLang="en-US"/>
          </a:p>
        </p:txBody>
      </p:sp>
    </p:spTree>
    <p:extLst>
      <p:ext uri="{BB962C8B-B14F-4D97-AF65-F5344CB8AC3E}">
        <p14:creationId xmlns:p14="http://schemas.microsoft.com/office/powerpoint/2010/main" val="84807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2119C5-5200-43DF-AB12-05ED0AA5D7E6}" type="datetime1">
              <a:rPr kumimoji="1" lang="ja-JP" altLang="en-US" smtClean="0"/>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65511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934878-63BA-48CF-9EBC-D74FD6057575}" type="datetime1">
              <a:rPr kumimoji="1" lang="ja-JP" altLang="en-US" smtClean="0"/>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6906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AAE91-A8A6-4FC2-B95A-EB0966945340}" type="datetime1">
              <a:rPr kumimoji="1" lang="ja-JP" altLang="en-US" smtClean="0"/>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1265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8C3A8D-DE21-4223-8CB1-76FB71D540E4}" type="datetime1">
              <a:rPr kumimoji="1" lang="ja-JP" altLang="en-US" smtClean="0"/>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1002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65AACA-567A-4E4C-9501-B3E7CC642E09}" type="datetime1">
              <a:rPr kumimoji="1" lang="ja-JP" altLang="en-US" smtClean="0"/>
              <a:t>2024/2/27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7409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AF3175-BCE5-4BC2-88E7-1B20ADCC4039}" type="datetime1">
              <a:rPr kumimoji="1" lang="ja-JP" altLang="en-US" smtClean="0"/>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03343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93AE97-B085-471A-B87A-2C19F03B7F2D}" type="datetime1">
              <a:rPr kumimoji="1" lang="ja-JP" altLang="en-US" smtClean="0"/>
              <a:t>2024/2/27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80328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292D14-5D77-4C3A-BD03-C88E35C0E217}" type="datetime1">
              <a:rPr kumimoji="1" lang="ja-JP" altLang="en-US" smtClean="0"/>
              <a:t>2024/2/27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01073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58EDF9-0202-450F-84F3-D881B4B053F5}" type="datetime1">
              <a:rPr kumimoji="1" lang="ja-JP" altLang="en-US" smtClean="0"/>
              <a:t>2024/2/27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95817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4BC763-D562-4482-B79A-3292B0A1DBF7}" type="datetime1">
              <a:rPr kumimoji="1" lang="ja-JP" altLang="en-US" smtClean="0"/>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4460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81637F-E89E-46E3-8D10-D0B9A0D80222}" type="datetime1">
              <a:rPr kumimoji="1" lang="ja-JP" altLang="en-US" smtClean="0"/>
              <a:t>2024/2/27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0028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08745-D99D-4C3E-AD5A-35894F333135}" type="datetime1">
              <a:rPr kumimoji="1" lang="ja-JP" altLang="en-US" smtClean="0"/>
              <a:t>2024/2/27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7993338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hyperlink" Target="https://1.bp.blogspot.com/-LSCklp2fqOI/Vkcaeten8KI/AAAAAAAA0cM/r_CPwIofBVQ/s800/dai_byouin2.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0.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73491" y="4952213"/>
            <a:ext cx="5856228" cy="18764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77" name="正方形/長方形 76"/>
          <p:cNvSpPr/>
          <p:nvPr/>
        </p:nvSpPr>
        <p:spPr>
          <a:xfrm>
            <a:off x="71453" y="2613982"/>
            <a:ext cx="3055759" cy="22282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62" name="正方形/長方形 61"/>
          <p:cNvSpPr/>
          <p:nvPr/>
        </p:nvSpPr>
        <p:spPr>
          <a:xfrm>
            <a:off x="3217783" y="2687607"/>
            <a:ext cx="2787329" cy="21546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 name="タイトル 1"/>
          <p:cNvSpPr txBox="1">
            <a:spLocks/>
          </p:cNvSpPr>
          <p:nvPr/>
        </p:nvSpPr>
        <p:spPr>
          <a:xfrm>
            <a:off x="-6202" y="0"/>
            <a:ext cx="9144000" cy="43204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外国人医療体制整備事業</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令和</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6</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年予算案</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84,193</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千円うち一般財源</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4,730</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p>
          <a:p>
            <a:pPr algn="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（令和</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5</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年度予算要求</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17,122</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千円うち一般財源</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13,487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624686" y="6414789"/>
            <a:ext cx="2133600" cy="365125"/>
          </a:xfrm>
        </p:spPr>
        <p:txBody>
          <a:bodyPr/>
          <a:lstStyle/>
          <a:p>
            <a:fld id="{9B6EF87B-DB20-4253-9782-3C634FAD5830}" type="slidenum">
              <a:rPr kumimoji="1" lang="ja-JP" altLang="en-US" smtClean="0"/>
              <a:t>1</a:t>
            </a:fld>
            <a:endParaRPr kumimoji="1" lang="ja-JP" altLang="en-US" dirty="0"/>
          </a:p>
        </p:txBody>
      </p:sp>
      <p:sp>
        <p:nvSpPr>
          <p:cNvPr id="86" name="正方形/長方形 85"/>
          <p:cNvSpPr/>
          <p:nvPr/>
        </p:nvSpPr>
        <p:spPr>
          <a:xfrm>
            <a:off x="78637" y="3051368"/>
            <a:ext cx="3009204" cy="3429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体制構築</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89" name="正方形/長方形 88"/>
          <p:cNvSpPr/>
          <p:nvPr/>
        </p:nvSpPr>
        <p:spPr>
          <a:xfrm>
            <a:off x="132209" y="5302641"/>
            <a:ext cx="5791623" cy="3111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医療機関への支援</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90" name="正方形/長方形 89"/>
          <p:cNvSpPr/>
          <p:nvPr/>
        </p:nvSpPr>
        <p:spPr>
          <a:xfrm>
            <a:off x="3216416" y="3041181"/>
            <a:ext cx="2731323" cy="3613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実態把握</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91" name="角丸四角形 90"/>
          <p:cNvSpPr/>
          <p:nvPr/>
        </p:nvSpPr>
        <p:spPr>
          <a:xfrm>
            <a:off x="98068" y="560783"/>
            <a:ext cx="4592497" cy="1661128"/>
          </a:xfrm>
          <a:prstGeom prst="roundRect">
            <a:avLst>
              <a:gd name="adj" fmla="val 336"/>
            </a:avLst>
          </a:prstGeom>
          <a:ln/>
        </p:spPr>
        <p:style>
          <a:lnRef idx="1">
            <a:schemeClr val="accent5"/>
          </a:lnRef>
          <a:fillRef idx="2">
            <a:schemeClr val="accent5"/>
          </a:fillRef>
          <a:effectRef idx="1">
            <a:schemeClr val="accent5"/>
          </a:effectRef>
          <a:fontRef idx="minor">
            <a:schemeClr val="dk1"/>
          </a:fontRef>
        </p:style>
        <p:txBody>
          <a:bodyPr rtlCol="0" anchor="t" anchorCtr="0"/>
          <a:lstStyle/>
          <a:p>
            <a:endParaRPr kumimoji="1" lang="ja-JP" altLang="en-US" sz="1100" dirty="0">
              <a:latin typeface="HGPｺﾞｼｯｸE" panose="020B0900000000000000" pitchFamily="50" charset="-128"/>
              <a:ea typeface="HGPｺﾞｼｯｸE" panose="020B0900000000000000" pitchFamily="50" charset="-128"/>
            </a:endParaRPr>
          </a:p>
        </p:txBody>
      </p:sp>
      <p:sp>
        <p:nvSpPr>
          <p:cNvPr id="99" name="ホームベース 98"/>
          <p:cNvSpPr/>
          <p:nvPr/>
        </p:nvSpPr>
        <p:spPr>
          <a:xfrm>
            <a:off x="89841" y="441748"/>
            <a:ext cx="4612403" cy="320031"/>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背景・事業趣旨</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5" name="二等辺三角形 94"/>
          <p:cNvSpPr/>
          <p:nvPr/>
        </p:nvSpPr>
        <p:spPr>
          <a:xfrm rot="5400000">
            <a:off x="4873570" y="2516348"/>
            <a:ext cx="154539" cy="920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左矢印 75"/>
          <p:cNvSpPr/>
          <p:nvPr/>
        </p:nvSpPr>
        <p:spPr>
          <a:xfrm rot="10800000">
            <a:off x="4342136" y="4481574"/>
            <a:ext cx="621636" cy="152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06629" y="5645791"/>
            <a:ext cx="2703029" cy="1149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900" dirty="0">
                <a:latin typeface="Meiryo UI" panose="020B0604030504040204" pitchFamily="50" charset="-128"/>
                <a:ea typeface="Meiryo UI" panose="020B0604030504040204" pitchFamily="50" charset="-128"/>
              </a:rPr>
              <a:t>言語・コミュニケーショントラブル（通訳）を支援</a:t>
            </a:r>
          </a:p>
        </p:txBody>
      </p:sp>
      <p:sp>
        <p:nvSpPr>
          <p:cNvPr id="82" name="正方形/長方形 81"/>
          <p:cNvSpPr/>
          <p:nvPr/>
        </p:nvSpPr>
        <p:spPr>
          <a:xfrm>
            <a:off x="115956" y="3440632"/>
            <a:ext cx="3011256" cy="574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b="1" dirty="0">
                <a:latin typeface="Meiryo UI" panose="020B0604030504040204" pitchFamily="50" charset="-128"/>
                <a:ea typeface="Meiryo UI" panose="020B0604030504040204" pitchFamily="50" charset="-128"/>
              </a:rPr>
              <a:t>（１）地域における外国人医療対策協議会設置・運営事業</a:t>
            </a:r>
            <a:endParaRPr lang="en-US" altLang="ja-JP" sz="800" b="1"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　</a:t>
            </a:r>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国庫</a:t>
            </a:r>
            <a:r>
              <a:rPr lang="en-US" altLang="ja-JP" sz="900" u="sng" dirty="0">
                <a:latin typeface="Meiryo UI" panose="020B0604030504040204" pitchFamily="50" charset="-128"/>
                <a:ea typeface="Meiryo UI" panose="020B0604030504040204" pitchFamily="50" charset="-128"/>
              </a:rPr>
              <a:t>1/2】</a:t>
            </a:r>
            <a:r>
              <a:rPr lang="ja-JP" altLang="en-US" sz="900" u="sng" dirty="0">
                <a:latin typeface="Meiryo UI" panose="020B0604030504040204" pitchFamily="50" charset="-128"/>
                <a:ea typeface="Meiryo UI" panose="020B0604030504040204" pitchFamily="50" charset="-128"/>
              </a:rPr>
              <a:t>　予算要求：</a:t>
            </a:r>
            <a:r>
              <a:rPr lang="en-US" altLang="ja-JP" sz="900" u="sng" dirty="0">
                <a:latin typeface="Meiryo UI" panose="020B0604030504040204" pitchFamily="50" charset="-128"/>
                <a:ea typeface="Meiryo UI" panose="020B0604030504040204" pitchFamily="50" charset="-128"/>
              </a:rPr>
              <a:t>305</a:t>
            </a:r>
            <a:r>
              <a:rPr lang="ja-JP" altLang="en-US" sz="900" u="sng"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・分野横断的な会議体の運営・開催により外国人患者受入れに向けた連携体制を構築</a:t>
            </a:r>
            <a:endParaRPr lang="en-US" altLang="ja-JP"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111783" y="2684448"/>
            <a:ext cx="5903881" cy="3484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b="1" dirty="0">
                <a:latin typeface="Meiryo UI" panose="020B0604030504040204" pitchFamily="50" charset="-128"/>
                <a:ea typeface="Meiryo UI" panose="020B0604030504040204" pitchFamily="50" charset="-128"/>
              </a:rPr>
              <a:t>１　地域における外国人医療対策協議会設置等事業</a:t>
            </a:r>
            <a:endParaRPr lang="en-US" altLang="ja-JP" sz="900" b="1" dirty="0">
              <a:latin typeface="Meiryo UI" panose="020B0604030504040204" pitchFamily="50" charset="-128"/>
              <a:ea typeface="Meiryo UI" panose="020B0604030504040204" pitchFamily="50" charset="-128"/>
            </a:endParaRPr>
          </a:p>
          <a:p>
            <a:pPr algn="ctr"/>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国庫</a:t>
            </a:r>
            <a:r>
              <a:rPr lang="en-US" altLang="ja-JP" sz="900" u="sng" dirty="0">
                <a:latin typeface="Meiryo UI" panose="020B0604030504040204" pitchFamily="50" charset="-128"/>
                <a:ea typeface="Meiryo UI" panose="020B0604030504040204" pitchFamily="50" charset="-128"/>
              </a:rPr>
              <a:t>1/2】</a:t>
            </a:r>
            <a:r>
              <a:rPr lang="ja-JP" altLang="en-US" sz="900" u="sng" dirty="0">
                <a:latin typeface="Meiryo UI" panose="020B0604030504040204" pitchFamily="50" charset="-128"/>
                <a:ea typeface="Meiryo UI" panose="020B0604030504040204" pitchFamily="50" charset="-128"/>
              </a:rPr>
              <a:t>　予算要求：</a:t>
            </a:r>
            <a:r>
              <a:rPr lang="en-US" altLang="ja-JP" sz="900" u="sng" dirty="0">
                <a:latin typeface="Meiryo UI" panose="020B0604030504040204" pitchFamily="50" charset="-128"/>
                <a:ea typeface="Meiryo UI" panose="020B0604030504040204" pitchFamily="50" charset="-128"/>
              </a:rPr>
              <a:t>1,273</a:t>
            </a:r>
            <a:r>
              <a:rPr lang="ja-JP" altLang="en-US" sz="900" u="sng"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p:txBody>
      </p:sp>
      <p:sp>
        <p:nvSpPr>
          <p:cNvPr id="83" name="正方形/長方形 82"/>
          <p:cNvSpPr/>
          <p:nvPr/>
        </p:nvSpPr>
        <p:spPr>
          <a:xfrm>
            <a:off x="3226112" y="3399471"/>
            <a:ext cx="2789552" cy="7150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b="1" dirty="0">
                <a:latin typeface="Meiryo UI" panose="020B0604030504040204" pitchFamily="50" charset="-128"/>
                <a:ea typeface="Meiryo UI" panose="020B0604030504040204" pitchFamily="50" charset="-128"/>
              </a:rPr>
              <a:t>（３）外国人患者受入れ体制実態調査事業</a:t>
            </a:r>
            <a:endParaRPr lang="en-US" altLang="ja-JP" sz="900" b="1" dirty="0">
              <a:latin typeface="Meiryo UI" panose="020B0604030504040204" pitchFamily="50" charset="-128"/>
              <a:ea typeface="Meiryo UI" panose="020B0604030504040204" pitchFamily="50" charset="-128"/>
            </a:endParaRPr>
          </a:p>
          <a:p>
            <a:pPr algn="ctr"/>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国庫</a:t>
            </a:r>
            <a:r>
              <a:rPr lang="en-US" altLang="ja-JP" sz="900" u="sng" dirty="0">
                <a:latin typeface="Meiryo UI" panose="020B0604030504040204" pitchFamily="50" charset="-128"/>
                <a:ea typeface="Meiryo UI" panose="020B0604030504040204" pitchFamily="50" charset="-128"/>
              </a:rPr>
              <a:t>1/2】</a:t>
            </a:r>
            <a:r>
              <a:rPr lang="ja-JP" altLang="en-US" sz="900" u="sng" dirty="0">
                <a:latin typeface="Meiryo UI" panose="020B0604030504040204" pitchFamily="50" charset="-128"/>
                <a:ea typeface="Meiryo UI" panose="020B0604030504040204" pitchFamily="50" charset="-128"/>
              </a:rPr>
              <a:t>　予算要求：</a:t>
            </a:r>
            <a:r>
              <a:rPr lang="en-US" altLang="ja-JP" sz="900" u="sng" dirty="0">
                <a:latin typeface="Meiryo UI" panose="020B0604030504040204" pitchFamily="50" charset="-128"/>
                <a:ea typeface="Meiryo UI" panose="020B0604030504040204" pitchFamily="50" charset="-128"/>
              </a:rPr>
              <a:t>902</a:t>
            </a:r>
            <a:r>
              <a:rPr lang="ja-JP" altLang="en-US" sz="900" u="sng"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医療機関の外国人対応に係る適格性を確認及精査するため、大阪府の外国人患者受入れ可能な医療機関の受入れ体制を実態調査</a:t>
            </a:r>
          </a:p>
        </p:txBody>
      </p:sp>
      <p:pic>
        <p:nvPicPr>
          <p:cNvPr id="98" name="図 97">
            <a:extLst>
              <a:ext uri="{FF2B5EF4-FFF2-40B4-BE49-F238E27FC236}">
                <a16:creationId xmlns:a16="http://schemas.microsoft.com/office/drawing/2014/main" id="{9618C532-9719-4A86-A003-E72F4E47D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781" y="5924512"/>
            <a:ext cx="243814" cy="304768"/>
          </a:xfrm>
          <a:prstGeom prst="rect">
            <a:avLst/>
          </a:prstGeom>
        </p:spPr>
      </p:pic>
      <p:sp>
        <p:nvSpPr>
          <p:cNvPr id="101" name="上カーブ矢印 100"/>
          <p:cNvSpPr/>
          <p:nvPr/>
        </p:nvSpPr>
        <p:spPr>
          <a:xfrm flipV="1">
            <a:off x="1289942" y="5875696"/>
            <a:ext cx="1050088" cy="1759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2" name="上カーブ矢印 101"/>
          <p:cNvSpPr/>
          <p:nvPr/>
        </p:nvSpPr>
        <p:spPr>
          <a:xfrm rot="10800000" flipV="1">
            <a:off x="1302107" y="6411185"/>
            <a:ext cx="976987" cy="1644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ホームベース 64"/>
          <p:cNvSpPr/>
          <p:nvPr/>
        </p:nvSpPr>
        <p:spPr>
          <a:xfrm>
            <a:off x="96516" y="2441935"/>
            <a:ext cx="8918079" cy="225238"/>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具体的な対策事業</a:t>
            </a:r>
          </a:p>
        </p:txBody>
      </p:sp>
      <p:sp>
        <p:nvSpPr>
          <p:cNvPr id="127" name="サブタイトル 2"/>
          <p:cNvSpPr txBox="1">
            <a:spLocks/>
          </p:cNvSpPr>
          <p:nvPr/>
        </p:nvSpPr>
        <p:spPr>
          <a:xfrm>
            <a:off x="4690436" y="698812"/>
            <a:ext cx="3304501" cy="34927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900" b="1" dirty="0">
                <a:solidFill>
                  <a:schemeClr val="tx1"/>
                </a:solidFill>
                <a:latin typeface="Meiryo UI" panose="020B0604030504040204" pitchFamily="50" charset="-128"/>
                <a:ea typeface="Meiryo UI" panose="020B0604030504040204" pitchFamily="50" charset="-128"/>
              </a:rPr>
              <a:t>府全体での受入れ体制の構築</a:t>
            </a:r>
            <a:endParaRPr lang="en-US" altLang="ja-JP" sz="900" b="1" dirty="0">
              <a:solidFill>
                <a:schemeClr val="tx1"/>
              </a:solidFill>
              <a:latin typeface="Meiryo UI" panose="020B0604030504040204" pitchFamily="50" charset="-128"/>
              <a:ea typeface="Meiryo UI" panose="020B0604030504040204" pitchFamily="50" charset="-128"/>
            </a:endParaRPr>
          </a:p>
          <a:p>
            <a:pPr algn="l"/>
            <a:r>
              <a:rPr lang="ja-JP" altLang="en-US" sz="900" dirty="0">
                <a:solidFill>
                  <a:schemeClr val="tx1"/>
                </a:solidFill>
                <a:latin typeface="Meiryo UI" panose="020B0604030504040204" pitchFamily="50" charset="-128"/>
                <a:ea typeface="Meiryo UI" panose="020B0604030504040204" pitchFamily="50" charset="-128"/>
              </a:rPr>
              <a:t>関係各部局、関係団体等と分野横断的な連携体制の構築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8" name="サブタイトル 2"/>
          <p:cNvSpPr>
            <a:spLocks noGrp="1"/>
          </p:cNvSpPr>
          <p:nvPr>
            <p:ph type="subTitle" idx="1"/>
          </p:nvPr>
        </p:nvSpPr>
        <p:spPr>
          <a:xfrm>
            <a:off x="4688296" y="1421453"/>
            <a:ext cx="3308911" cy="338788"/>
          </a:xfrm>
        </p:spPr>
        <p:style>
          <a:lnRef idx="1">
            <a:schemeClr val="accent5"/>
          </a:lnRef>
          <a:fillRef idx="2">
            <a:schemeClr val="accent5"/>
          </a:fillRef>
          <a:effectRef idx="1">
            <a:schemeClr val="accent5"/>
          </a:effectRef>
          <a:fontRef idx="minor">
            <a:schemeClr val="dk1"/>
          </a:fontRef>
        </p:style>
        <p:txBody>
          <a:bodyPr>
            <a:noAutofit/>
          </a:bodyPr>
          <a:lstStyle/>
          <a:p>
            <a:pPr algn="l"/>
            <a:r>
              <a:rPr lang="ja-JP" altLang="en-US" sz="900" b="1" dirty="0">
                <a:solidFill>
                  <a:schemeClr val="tx1"/>
                </a:solidFill>
                <a:latin typeface="Meiryo UI" panose="020B0604030504040204" pitchFamily="50" charset="-128"/>
                <a:ea typeface="Meiryo UI" panose="020B0604030504040204" pitchFamily="50" charset="-128"/>
              </a:rPr>
              <a:t>情報発信</a:t>
            </a:r>
          </a:p>
          <a:p>
            <a:pPr algn="l"/>
            <a:r>
              <a:rPr lang="ja-JP" altLang="en-US" sz="900" dirty="0">
                <a:solidFill>
                  <a:schemeClr val="tx1"/>
                </a:solidFill>
                <a:latin typeface="Meiryo UI" panose="020B0604030504040204" pitchFamily="50" charset="-128"/>
                <a:ea typeface="Meiryo UI" panose="020B0604030504040204" pitchFamily="50" charset="-128"/>
              </a:rPr>
              <a:t>府内医療機関、来阪外国人等向け最新情報の発信</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9" name="サブタイトル 2"/>
          <p:cNvSpPr txBox="1">
            <a:spLocks/>
          </p:cNvSpPr>
          <p:nvPr/>
        </p:nvSpPr>
        <p:spPr>
          <a:xfrm>
            <a:off x="4688296" y="1767589"/>
            <a:ext cx="3304501" cy="34780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900" b="1" dirty="0">
                <a:solidFill>
                  <a:schemeClr val="tx1"/>
                </a:solidFill>
                <a:latin typeface="Meiryo UI" panose="020B0604030504040204" pitchFamily="50" charset="-128"/>
                <a:ea typeface="Meiryo UI" panose="020B0604030504040204" pitchFamily="50" charset="-128"/>
              </a:rPr>
              <a:t>医療機関への支援</a:t>
            </a:r>
          </a:p>
          <a:p>
            <a:pPr algn="l"/>
            <a:r>
              <a:rPr lang="ja-JP" altLang="en-US" sz="900" dirty="0">
                <a:solidFill>
                  <a:schemeClr val="tx1"/>
                </a:solidFill>
                <a:latin typeface="Meiryo UI" panose="020B0604030504040204" pitchFamily="50" charset="-128"/>
                <a:ea typeface="Meiryo UI" panose="020B0604030504040204" pitchFamily="50" charset="-128"/>
              </a:rPr>
              <a:t>①</a:t>
            </a:r>
            <a:r>
              <a:rPr lang="ja-JP" altLang="ja-JP" sz="900" dirty="0">
                <a:solidFill>
                  <a:schemeClr val="tx1"/>
                </a:solidFill>
                <a:latin typeface="Meiryo UI" panose="020B0604030504040204" pitchFamily="50" charset="-128"/>
                <a:ea typeface="Meiryo UI" panose="020B0604030504040204" pitchFamily="50" charset="-128"/>
              </a:rPr>
              <a:t>言語</a:t>
            </a:r>
            <a:r>
              <a:rPr lang="ja-JP" altLang="en-US" sz="900" dirty="0">
                <a:solidFill>
                  <a:schemeClr val="tx1"/>
                </a:solidFill>
                <a:latin typeface="Meiryo UI" panose="020B0604030504040204" pitchFamily="50" charset="-128"/>
                <a:ea typeface="Meiryo UI" panose="020B0604030504040204" pitchFamily="50" charset="-128"/>
              </a:rPr>
              <a:t>・</a:t>
            </a:r>
            <a:r>
              <a:rPr lang="ja-JP" altLang="ja-JP" sz="900" dirty="0">
                <a:solidFill>
                  <a:schemeClr val="tx1"/>
                </a:solidFill>
                <a:latin typeface="Meiryo UI" panose="020B0604030504040204" pitchFamily="50" charset="-128"/>
                <a:ea typeface="Meiryo UI" panose="020B0604030504040204" pitchFamily="50" charset="-128"/>
              </a:rPr>
              <a:t>コミュニケーション</a:t>
            </a:r>
            <a:r>
              <a:rPr lang="ja-JP" altLang="en-US" sz="900" dirty="0">
                <a:solidFill>
                  <a:schemeClr val="tx1"/>
                </a:solidFill>
                <a:latin typeface="Meiryo UI" panose="020B0604030504040204" pitchFamily="50" charset="-128"/>
                <a:ea typeface="Meiryo UI" panose="020B0604030504040204" pitchFamily="50" charset="-128"/>
              </a:rPr>
              <a:t>支援　　②トラブル</a:t>
            </a:r>
            <a:r>
              <a:rPr lang="ja-JP" altLang="ja-JP" sz="900" dirty="0">
                <a:solidFill>
                  <a:schemeClr val="tx1"/>
                </a:solidFill>
                <a:latin typeface="Meiryo UI" panose="020B0604030504040204" pitchFamily="50" charset="-128"/>
                <a:ea typeface="Meiryo UI" panose="020B0604030504040204" pitchFamily="50" charset="-128"/>
              </a:rPr>
              <a:t>相談</a:t>
            </a:r>
            <a:r>
              <a:rPr lang="ja-JP" altLang="en-US" sz="900" dirty="0">
                <a:solidFill>
                  <a:schemeClr val="tx1"/>
                </a:solidFill>
                <a:latin typeface="Meiryo UI" panose="020B0604030504040204" pitchFamily="50" charset="-128"/>
                <a:ea typeface="Meiryo UI" panose="020B0604030504040204" pitchFamily="50" charset="-128"/>
              </a:rPr>
              <a:t>支援</a:t>
            </a:r>
            <a:endParaRPr lang="ja-JP" altLang="ja-JP" sz="900" dirty="0">
              <a:solidFill>
                <a:schemeClr val="tx1"/>
              </a:solidFill>
              <a:latin typeface="Meiryo UI" panose="020B0604030504040204" pitchFamily="50" charset="-128"/>
              <a:ea typeface="Meiryo UI" panose="020B0604030504040204" pitchFamily="50" charset="-128"/>
            </a:endParaRPr>
          </a:p>
          <a:p>
            <a:pPr algn="l"/>
            <a:endParaRPr lang="ja-JP" altLang="ja-JP" sz="900" dirty="0">
              <a:solidFill>
                <a:schemeClr val="tx1"/>
              </a:solidFill>
              <a:latin typeface="Meiryo UI" panose="020B0604030504040204" pitchFamily="50" charset="-128"/>
              <a:ea typeface="Meiryo UI" panose="020B0604030504040204" pitchFamily="50" charset="-128"/>
            </a:endParaRPr>
          </a:p>
          <a:p>
            <a:pPr algn="l"/>
            <a:endParaRPr lang="ja-JP" altLang="ja-JP" sz="1000" dirty="0">
              <a:solidFill>
                <a:schemeClr val="tx1"/>
              </a:solidFill>
              <a:latin typeface="Meiryo UI" panose="020B0604030504040204" pitchFamily="50" charset="-128"/>
              <a:ea typeface="Meiryo UI" panose="020B0604030504040204" pitchFamily="50" charset="-128"/>
            </a:endParaRPr>
          </a:p>
        </p:txBody>
      </p:sp>
      <p:sp>
        <p:nvSpPr>
          <p:cNvPr id="106" name="正方形/長方形 105"/>
          <p:cNvSpPr/>
          <p:nvPr/>
        </p:nvSpPr>
        <p:spPr>
          <a:xfrm>
            <a:off x="111783" y="4070507"/>
            <a:ext cx="3028946" cy="6520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b="1" dirty="0">
                <a:latin typeface="Meiryo UI" panose="020B0604030504040204" pitchFamily="50" charset="-128"/>
                <a:ea typeface="Meiryo UI" panose="020B0604030504040204" pitchFamily="50" charset="-128"/>
              </a:rPr>
              <a:t>（２）拠点・地域拠点医療機関連絡調整会議設置・運営</a:t>
            </a:r>
            <a:endParaRPr lang="en-US" altLang="ja-JP" sz="900" b="1" dirty="0">
              <a:latin typeface="Meiryo UI" panose="020B0604030504040204" pitchFamily="50" charset="-128"/>
              <a:ea typeface="Meiryo UI" panose="020B0604030504040204" pitchFamily="50" charset="-128"/>
            </a:endParaRPr>
          </a:p>
          <a:p>
            <a:pPr algn="ctr"/>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国庫</a:t>
            </a:r>
            <a:r>
              <a:rPr lang="en-US" altLang="ja-JP" sz="900" u="sng" dirty="0">
                <a:latin typeface="Meiryo UI" panose="020B0604030504040204" pitchFamily="50" charset="-128"/>
                <a:ea typeface="Meiryo UI" panose="020B0604030504040204" pitchFamily="50" charset="-128"/>
              </a:rPr>
              <a:t>1/2】</a:t>
            </a:r>
            <a:r>
              <a:rPr lang="ja-JP" altLang="en-US" sz="900" u="sng" dirty="0">
                <a:latin typeface="Meiryo UI" panose="020B0604030504040204" pitchFamily="50" charset="-128"/>
                <a:ea typeface="Meiryo UI" panose="020B0604030504040204" pitchFamily="50" charset="-128"/>
              </a:rPr>
              <a:t>　予算要求：</a:t>
            </a:r>
            <a:r>
              <a:rPr lang="en-US" altLang="ja-JP" sz="900" u="sng" dirty="0">
                <a:latin typeface="Meiryo UI" panose="020B0604030504040204" pitchFamily="50" charset="-128"/>
                <a:ea typeface="Meiryo UI" panose="020B0604030504040204" pitchFamily="50" charset="-128"/>
              </a:rPr>
              <a:t>66</a:t>
            </a:r>
            <a:r>
              <a:rPr lang="ja-JP" altLang="en-US" sz="900" u="sng"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・大阪府外国人拠点・地域拠点医療機関としての外国人医療提供体制構築に向けた活動</a:t>
            </a:r>
            <a:endParaRPr lang="en-US" altLang="ja-JP" sz="900" dirty="0">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DC154438-B6E4-42D6-9539-A0F208512EAF}"/>
              </a:ext>
            </a:extLst>
          </p:cNvPr>
          <p:cNvGrpSpPr/>
          <p:nvPr/>
        </p:nvGrpSpPr>
        <p:grpSpPr>
          <a:xfrm>
            <a:off x="3087841" y="5619160"/>
            <a:ext cx="2750691" cy="1213652"/>
            <a:chOff x="6207761" y="5558571"/>
            <a:chExt cx="2750691" cy="1213652"/>
          </a:xfrm>
        </p:grpSpPr>
        <p:sp>
          <p:nvSpPr>
            <p:cNvPr id="80" name="正方形/長方形 79"/>
            <p:cNvSpPr/>
            <p:nvPr/>
          </p:nvSpPr>
          <p:spPr>
            <a:xfrm>
              <a:off x="6207761" y="5558571"/>
              <a:ext cx="2750691" cy="11509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000" dirty="0">
                  <a:latin typeface="Meiryo UI" panose="020B0604030504040204" pitchFamily="50" charset="-128"/>
                  <a:ea typeface="Meiryo UI" panose="020B0604030504040204" pitchFamily="50" charset="-128"/>
                </a:rPr>
                <a:t>外国人患者受入れに関するトラブル相談支援</a:t>
              </a:r>
              <a:endParaRPr kumimoji="1" lang="ja-JP" altLang="en-US" sz="1000" dirty="0">
                <a:latin typeface="Meiryo UI" panose="020B0604030504040204" pitchFamily="50" charset="-128"/>
                <a:ea typeface="Meiryo UI" panose="020B0604030504040204" pitchFamily="50" charset="-128"/>
              </a:endParaRPr>
            </a:p>
          </p:txBody>
        </p:sp>
        <p:pic>
          <p:nvPicPr>
            <p:cNvPr id="51" name="Picture 2" descr="D:\YamabeY\Desktop\job_call_cen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682" y="6000631"/>
              <a:ext cx="547100" cy="621704"/>
            </a:xfrm>
            <a:prstGeom prst="rect">
              <a:avLst/>
            </a:prstGeom>
            <a:noFill/>
            <a:extLst>
              <a:ext uri="{909E8E84-426E-40DD-AFC4-6F175D3DCCD1}">
                <a14:hiddenFill xmlns:a14="http://schemas.microsoft.com/office/drawing/2010/main">
                  <a:solidFill>
                    <a:srgbClr val="FFFFFF"/>
                  </a:solidFill>
                </a14:hiddenFill>
              </a:ext>
            </a:extLst>
          </p:spPr>
        </p:pic>
        <p:sp>
          <p:nvSpPr>
            <p:cNvPr id="52" name="右矢印 51"/>
            <p:cNvSpPr/>
            <p:nvPr/>
          </p:nvSpPr>
          <p:spPr>
            <a:xfrm>
              <a:off x="7091470" y="6117383"/>
              <a:ext cx="994397" cy="14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254231" y="5984631"/>
              <a:ext cx="648723" cy="275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相談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6976805" y="6382540"/>
              <a:ext cx="1293294" cy="389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トラブル対応の</a:t>
              </a:r>
              <a:r>
                <a:rPr kumimoji="1" lang="ja-JP" altLang="en-US" sz="900" dirty="0">
                  <a:solidFill>
                    <a:schemeClr val="tx1"/>
                  </a:solidFill>
                  <a:latin typeface="Meiryo UI" panose="020B0604030504040204" pitchFamily="50" charset="-128"/>
                  <a:ea typeface="Meiryo UI" panose="020B0604030504040204" pitchFamily="50" charset="-128"/>
                </a:rPr>
                <a:t>回答</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53" name="右矢印 52"/>
            <p:cNvSpPr/>
            <p:nvPr/>
          </p:nvSpPr>
          <p:spPr>
            <a:xfrm rot="10800000">
              <a:off x="7102023" y="6340480"/>
              <a:ext cx="994396" cy="146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図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8776" y="5950313"/>
              <a:ext cx="350134" cy="347733"/>
            </a:xfrm>
            <a:prstGeom prst="rect">
              <a:avLst/>
            </a:prstGeom>
          </p:spPr>
        </p:pic>
        <p:pic>
          <p:nvPicPr>
            <p:cNvPr id="131" name="図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2952" y="6323825"/>
              <a:ext cx="347999" cy="310966"/>
            </a:xfrm>
            <a:prstGeom prst="rect">
              <a:avLst/>
            </a:prstGeom>
          </p:spPr>
        </p:pic>
        <p:pic>
          <p:nvPicPr>
            <p:cNvPr id="132" name="図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6022" y="5959814"/>
              <a:ext cx="353403" cy="322922"/>
            </a:xfrm>
            <a:prstGeom prst="rect">
              <a:avLst/>
            </a:prstGeom>
          </p:spPr>
        </p:pic>
      </p:grpSp>
      <p:sp>
        <p:nvSpPr>
          <p:cNvPr id="124" name="正方形/長方形 123"/>
          <p:cNvSpPr/>
          <p:nvPr/>
        </p:nvSpPr>
        <p:spPr>
          <a:xfrm>
            <a:off x="4156651" y="4076049"/>
            <a:ext cx="932030" cy="253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調査</a:t>
            </a:r>
          </a:p>
        </p:txBody>
      </p:sp>
      <p:sp>
        <p:nvSpPr>
          <p:cNvPr id="137" name="左矢印 136"/>
          <p:cNvSpPr/>
          <p:nvPr/>
        </p:nvSpPr>
        <p:spPr>
          <a:xfrm>
            <a:off x="4325702" y="4305280"/>
            <a:ext cx="621636" cy="144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B468EF76-6839-4135-93D1-FE737123CA20}"/>
              </a:ext>
            </a:extLst>
          </p:cNvPr>
          <p:cNvGrpSpPr/>
          <p:nvPr/>
        </p:nvGrpSpPr>
        <p:grpSpPr>
          <a:xfrm>
            <a:off x="240713" y="5781148"/>
            <a:ext cx="2554685" cy="1047495"/>
            <a:chOff x="3313176" y="5813216"/>
            <a:chExt cx="2554685" cy="1047495"/>
          </a:xfrm>
        </p:grpSpPr>
        <p:pic>
          <p:nvPicPr>
            <p:cNvPr id="84" name="図 83" descr="オペレーターの表情イラスト「笑顔」">
              <a:extLst>
                <a:ext uri="{FF2B5EF4-FFF2-40B4-BE49-F238E27FC236}">
                  <a16:creationId xmlns:a16="http://schemas.microsoft.com/office/drawing/2014/main" id="{3559AF64-23D7-468E-8D09-62765725C65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537" y="5882454"/>
              <a:ext cx="496324" cy="669904"/>
            </a:xfrm>
            <a:prstGeom prst="rect">
              <a:avLst/>
            </a:prstGeom>
            <a:noFill/>
            <a:ln>
              <a:noFill/>
            </a:ln>
          </p:spPr>
        </p:pic>
        <p:pic>
          <p:nvPicPr>
            <p:cNvPr id="85" name="Picture 2" descr="フリーイラスト 病院受付 に対する画像結果">
              <a:extLst>
                <a:ext uri="{FF2B5EF4-FFF2-40B4-BE49-F238E27FC236}">
                  <a16:creationId xmlns:a16="http://schemas.microsoft.com/office/drawing/2014/main" id="{FDEC273D-21A0-4FCB-AAB7-DC84F090AA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8395" y="6108964"/>
              <a:ext cx="576195" cy="39626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7631" y="5885430"/>
              <a:ext cx="424580" cy="421668"/>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3176" y="5881326"/>
              <a:ext cx="347999" cy="310966"/>
            </a:xfrm>
            <a:prstGeom prst="rect">
              <a:avLst/>
            </a:prstGeom>
          </p:spPr>
        </p:pic>
        <p:pic>
          <p:nvPicPr>
            <p:cNvPr id="96" name="図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57058" y="6239520"/>
              <a:ext cx="445727" cy="407283"/>
            </a:xfrm>
            <a:prstGeom prst="rect">
              <a:avLst/>
            </a:prstGeom>
          </p:spPr>
        </p:pic>
        <p:pic>
          <p:nvPicPr>
            <p:cNvPr id="100" name="図 99">
              <a:extLst>
                <a:ext uri="{FF2B5EF4-FFF2-40B4-BE49-F238E27FC236}">
                  <a16:creationId xmlns:a16="http://schemas.microsoft.com/office/drawing/2014/main" id="{8A1B45B0-C43D-40F9-8774-6C2EC9DE08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2136" y="6151116"/>
              <a:ext cx="266225" cy="295510"/>
            </a:xfrm>
            <a:prstGeom prst="rect">
              <a:avLst/>
            </a:prstGeom>
          </p:spPr>
        </p:pic>
        <p:sp>
          <p:nvSpPr>
            <p:cNvPr id="103" name="正方形/長方形 102"/>
            <p:cNvSpPr/>
            <p:nvPr/>
          </p:nvSpPr>
          <p:spPr>
            <a:xfrm>
              <a:off x="3948776" y="5813216"/>
              <a:ext cx="648723" cy="275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依頼</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4893891" y="6573404"/>
              <a:ext cx="565279" cy="28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通訳</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5369940" y="6482354"/>
              <a:ext cx="457511" cy="201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PｺﾞｼｯｸM" panose="020B0600000000000000" pitchFamily="50" charset="-128"/>
                  <a:ea typeface="HGPｺﾞｼｯｸM" panose="020B0600000000000000" pitchFamily="50" charset="-128"/>
                </a:rPr>
                <a:t>２４</a:t>
              </a:r>
              <a:r>
                <a:rPr kumimoji="1" lang="en-US" altLang="ja-JP" sz="900" dirty="0">
                  <a:solidFill>
                    <a:schemeClr val="tx1"/>
                  </a:solidFill>
                  <a:latin typeface="HGPｺﾞｼｯｸM" panose="020B0600000000000000" pitchFamily="50" charset="-128"/>
                  <a:ea typeface="HGPｺﾞｼｯｸM" panose="020B0600000000000000" pitchFamily="50" charset="-128"/>
                </a:rPr>
                <a:t>H</a:t>
              </a:r>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pic>
          <p:nvPicPr>
            <p:cNvPr id="97" name="図 96" descr="携帯電話のイラスト（ガラパゴス携帯）">
              <a:extLst>
                <a:ext uri="{FF2B5EF4-FFF2-40B4-BE49-F238E27FC236}">
                  <a16:creationId xmlns:a16="http://schemas.microsoft.com/office/drawing/2014/main" id="{443FA3D8-7F3C-41F7-84AB-35F2741BD3C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06497" y="6064351"/>
              <a:ext cx="453422" cy="314635"/>
            </a:xfrm>
            <a:prstGeom prst="rect">
              <a:avLst/>
            </a:prstGeom>
            <a:noFill/>
            <a:ln>
              <a:noFill/>
            </a:ln>
          </p:spPr>
        </p:pic>
      </p:grpSp>
      <p:sp>
        <p:nvSpPr>
          <p:cNvPr id="126" name="ホームベース 125"/>
          <p:cNvSpPr/>
          <p:nvPr/>
        </p:nvSpPr>
        <p:spPr>
          <a:xfrm>
            <a:off x="4698792" y="457253"/>
            <a:ext cx="3302979" cy="239033"/>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主な課題・取り組み</a:t>
            </a:r>
          </a:p>
        </p:txBody>
      </p:sp>
      <p:sp>
        <p:nvSpPr>
          <p:cNvPr id="141" name="サブタイトル 2"/>
          <p:cNvSpPr txBox="1">
            <a:spLocks/>
          </p:cNvSpPr>
          <p:nvPr/>
        </p:nvSpPr>
        <p:spPr>
          <a:xfrm>
            <a:off x="4689005" y="1062842"/>
            <a:ext cx="3307362" cy="35545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b="1" dirty="0">
                <a:solidFill>
                  <a:schemeClr val="tx1"/>
                </a:solidFill>
                <a:latin typeface="Meiryo UI" panose="020B0604030504040204" pitchFamily="50" charset="-128"/>
                <a:ea typeface="Meiryo UI" panose="020B0604030504040204" pitchFamily="50" charset="-128"/>
              </a:rPr>
              <a:t>医療機関の受入れ体制実態把握</a:t>
            </a:r>
            <a:endParaRPr lang="en-US" altLang="ja-JP" sz="900" b="1" dirty="0">
              <a:solidFill>
                <a:schemeClr val="tx1"/>
              </a:solidFill>
              <a:latin typeface="Meiryo UI" panose="020B0604030504040204" pitchFamily="50" charset="-128"/>
              <a:ea typeface="Meiryo UI" panose="020B0604030504040204" pitchFamily="50" charset="-128"/>
            </a:endParaRPr>
          </a:p>
          <a:p>
            <a:pPr algn="l"/>
            <a:r>
              <a:rPr lang="ja-JP" altLang="en-US" sz="900" dirty="0">
                <a:solidFill>
                  <a:schemeClr val="tx1"/>
                </a:solidFill>
                <a:latin typeface="Meiryo UI" panose="020B0604030504040204" pitchFamily="50" charset="-128"/>
                <a:ea typeface="Meiryo UI" panose="020B0604030504040204" pitchFamily="50" charset="-128"/>
              </a:rPr>
              <a:t>府内外国人対応可能な医療機関の適格性の審査及び精査</a:t>
            </a:r>
            <a:endParaRPr lang="en-US" altLang="ja-JP" sz="900" dirty="0">
              <a:solidFill>
                <a:schemeClr val="tx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19794B49-7D16-404D-907E-6C87B8B0474A}"/>
              </a:ext>
            </a:extLst>
          </p:cNvPr>
          <p:cNvGrpSpPr/>
          <p:nvPr/>
        </p:nvGrpSpPr>
        <p:grpSpPr>
          <a:xfrm>
            <a:off x="6115827" y="4101730"/>
            <a:ext cx="2916496" cy="2756269"/>
            <a:chOff x="6103911" y="2701447"/>
            <a:chExt cx="2916496" cy="2107890"/>
          </a:xfrm>
        </p:grpSpPr>
        <p:sp>
          <p:nvSpPr>
            <p:cNvPr id="58" name="サブタイトル 2"/>
            <p:cNvSpPr txBox="1">
              <a:spLocks/>
            </p:cNvSpPr>
            <p:nvPr/>
          </p:nvSpPr>
          <p:spPr>
            <a:xfrm>
              <a:off x="6121689" y="3007295"/>
              <a:ext cx="2898612" cy="180204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113" name="正方形/長方形 112"/>
            <p:cNvSpPr/>
            <p:nvPr/>
          </p:nvSpPr>
          <p:spPr>
            <a:xfrm>
              <a:off x="6132554" y="3242144"/>
              <a:ext cx="2849578" cy="1512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900" b="1" dirty="0">
                  <a:latin typeface="Meiryo UI" panose="020B0604030504040204" pitchFamily="50" charset="-128"/>
                  <a:ea typeface="Meiryo UI" panose="020B0604030504040204" pitchFamily="50" charset="-128"/>
                </a:rPr>
                <a:t>（１）</a:t>
              </a:r>
              <a:r>
                <a:rPr kumimoji="1" lang="ja-JP" altLang="en-US" sz="900" dirty="0">
                  <a:latin typeface="Meiryo UI" panose="020B0604030504040204" pitchFamily="50" charset="-128"/>
                  <a:ea typeface="Meiryo UI" panose="020B0604030504040204" pitchFamily="50" charset="-128"/>
                </a:rPr>
                <a:t>外国人医療体制情報発信事業</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u="sng" dirty="0">
                  <a:latin typeface="Meiryo UI" panose="020B0604030504040204" pitchFamily="50" charset="-128"/>
                  <a:ea typeface="Meiryo UI" panose="020B0604030504040204" pitchFamily="50" charset="-128"/>
                </a:rPr>
                <a:t>予算要求：</a:t>
              </a:r>
              <a:r>
                <a:rPr lang="en-US" altLang="ja-JP" sz="900" u="sng" dirty="0">
                  <a:latin typeface="Meiryo UI" panose="020B0604030504040204" pitchFamily="50" charset="-128"/>
                  <a:ea typeface="Meiryo UI" panose="020B0604030504040204" pitchFamily="50" charset="-128"/>
                </a:rPr>
                <a:t>1,093</a:t>
              </a:r>
              <a:r>
                <a:rPr lang="ja-JP" altLang="en-US" sz="900" u="sng" dirty="0">
                  <a:latin typeface="Meiryo UI" panose="020B0604030504040204" pitchFamily="50" charset="-128"/>
                  <a:ea typeface="Meiryo UI" panose="020B0604030504040204" pitchFamily="50" charset="-128"/>
                </a:rPr>
                <a:t>千円</a:t>
              </a:r>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医療機関や来阪外国人等を対象に医療情報等の発信を目的とした多言語情報ポータルサイト「大阪メディカルネット　</a:t>
              </a:r>
              <a:r>
                <a:rPr lang="en-US" altLang="ja-JP" sz="900" dirty="0">
                  <a:latin typeface="Meiryo UI" panose="020B0604030504040204" pitchFamily="50" charset="-128"/>
                  <a:ea typeface="Meiryo UI" panose="020B0604030504040204" pitchFamily="50" charset="-128"/>
                </a:rPr>
                <a:t>for Foreigners</a:t>
              </a:r>
              <a:r>
                <a:rPr lang="ja-JP" altLang="en-US" sz="900" dirty="0">
                  <a:latin typeface="Meiryo UI" panose="020B0604030504040204" pitchFamily="50" charset="-128"/>
                  <a:ea typeface="Meiryo UI" panose="020B0604030504040204" pitchFamily="50" charset="-128"/>
                </a:rPr>
                <a:t>」の掲載内容をアップデート（追記・修正・削除等）するとともに、多言語（８言語）翻訳し掲載。</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（２）</a:t>
              </a:r>
              <a:r>
                <a:rPr kumimoji="1" lang="ja-JP" altLang="en-US" sz="900" dirty="0">
                  <a:latin typeface="Meiryo UI" panose="020B0604030504040204" pitchFamily="50" charset="-128"/>
                  <a:ea typeface="Meiryo UI" panose="020B0604030504040204" pitchFamily="50" charset="-128"/>
                </a:rPr>
                <a:t>外国人向け医療情報整備事業　　</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u="sng" dirty="0">
                  <a:latin typeface="Meiryo UI" panose="020B0604030504040204" pitchFamily="50" charset="-128"/>
                  <a:ea typeface="Meiryo UI" panose="020B0604030504040204" pitchFamily="50" charset="-128"/>
                </a:rPr>
                <a:t>予算要求：</a:t>
              </a:r>
              <a:r>
                <a:rPr lang="en-US" altLang="ja-JP" sz="900" u="sng" dirty="0">
                  <a:latin typeface="Meiryo UI" panose="020B0604030504040204" pitchFamily="50" charset="-128"/>
                  <a:ea typeface="Meiryo UI" panose="020B0604030504040204" pitchFamily="50" charset="-128"/>
                </a:rPr>
                <a:t>16,468</a:t>
              </a:r>
              <a:r>
                <a:rPr lang="ja-JP" altLang="en-US" sz="900" u="sng" dirty="0">
                  <a:latin typeface="Meiryo UI" panose="020B0604030504040204" pitchFamily="50" charset="-128"/>
                  <a:ea typeface="Meiryo UI" panose="020B0604030504040204" pitchFamily="50" charset="-128"/>
                </a:rPr>
                <a:t>千円</a:t>
              </a:r>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医療機関情報の入手に課題があるため、医療のかかり方動画の掲載や外国語で受診可能な医療機関の紹介窓口の案内等、外国人向け医療情報提供サイト「おおさかメディカルネット </a:t>
              </a:r>
              <a:r>
                <a:rPr lang="en-US" altLang="ja-JP" sz="900" dirty="0">
                  <a:latin typeface="Meiryo UI" panose="020B0604030504040204" pitchFamily="50" charset="-128"/>
                  <a:ea typeface="Meiryo UI" panose="020B0604030504040204" pitchFamily="50" charset="-128"/>
                </a:rPr>
                <a:t>for Foreigners</a:t>
              </a:r>
              <a:r>
                <a:rPr lang="ja-JP" altLang="en-US" sz="900" dirty="0">
                  <a:latin typeface="Meiryo UI" panose="020B0604030504040204" pitchFamily="50" charset="-128"/>
                  <a:ea typeface="Meiryo UI" panose="020B0604030504040204" pitchFamily="50" charset="-128"/>
                </a:rPr>
                <a:t>」の内容の充実及びサイトの周知を行う。</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endParaRPr>
            </a:p>
          </p:txBody>
        </p:sp>
        <p:sp>
          <p:nvSpPr>
            <p:cNvPr id="143" name="正方形/長方形 142"/>
            <p:cNvSpPr/>
            <p:nvPr/>
          </p:nvSpPr>
          <p:spPr>
            <a:xfrm>
              <a:off x="6116726" y="2997622"/>
              <a:ext cx="2892722" cy="2266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情報発信</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44" name="正方形/長方形 143"/>
            <p:cNvSpPr/>
            <p:nvPr/>
          </p:nvSpPr>
          <p:spPr>
            <a:xfrm>
              <a:off x="6103911" y="2701447"/>
              <a:ext cx="2916496" cy="29397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b="1" dirty="0">
                  <a:latin typeface="Meiryo UI" panose="020B0604030504040204" pitchFamily="50" charset="-128"/>
                  <a:ea typeface="Meiryo UI" panose="020B0604030504040204" pitchFamily="50" charset="-128"/>
                </a:rPr>
                <a:t>５　外国人医療体制情報発信事業</a:t>
              </a:r>
            </a:p>
            <a:p>
              <a:pPr algn="ctr"/>
              <a:r>
                <a:rPr kumimoji="1" lang="en-US" altLang="ja-JP" sz="900" u="sng"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予算要求：</a:t>
              </a:r>
              <a:r>
                <a:rPr lang="en-US" altLang="ja-JP" sz="900" u="sng" dirty="0">
                  <a:latin typeface="Meiryo UI" panose="020B0604030504040204" pitchFamily="50" charset="-128"/>
                  <a:ea typeface="Meiryo UI" panose="020B0604030504040204" pitchFamily="50" charset="-128"/>
                </a:rPr>
                <a:t>17,561</a:t>
              </a:r>
              <a:r>
                <a:rPr kumimoji="1" lang="ja-JP" altLang="en-US" sz="900" u="sng" dirty="0">
                  <a:latin typeface="Meiryo UI" panose="020B0604030504040204" pitchFamily="50" charset="-128"/>
                  <a:ea typeface="Meiryo UI" panose="020B0604030504040204" pitchFamily="50" charset="-128"/>
                </a:rPr>
                <a:t>千円</a:t>
              </a:r>
              <a:r>
                <a:rPr kumimoji="1" lang="en-US" altLang="ja-JP" sz="900" u="sng" dirty="0">
                  <a:latin typeface="Meiryo UI" panose="020B0604030504040204" pitchFamily="50" charset="-128"/>
                  <a:ea typeface="Meiryo UI" panose="020B0604030504040204" pitchFamily="50" charset="-128"/>
                </a:rPr>
                <a:t>】</a:t>
              </a:r>
            </a:p>
          </p:txBody>
        </p:sp>
      </p:grpSp>
      <p:sp>
        <p:nvSpPr>
          <p:cNvPr id="93" name="角丸四角形 92"/>
          <p:cNvSpPr/>
          <p:nvPr/>
        </p:nvSpPr>
        <p:spPr>
          <a:xfrm>
            <a:off x="8601635" y="484118"/>
            <a:ext cx="453224" cy="2003661"/>
          </a:xfrm>
          <a:prstGeom prst="roundRect">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ja-JP" altLang="en-US" sz="1100" b="1" dirty="0">
                <a:solidFill>
                  <a:schemeClr val="bg1"/>
                </a:solidFill>
                <a:latin typeface="HGPｺﾞｼｯｸM" panose="020B0600000000000000" pitchFamily="50" charset="-128"/>
                <a:ea typeface="HGPｺﾞｼｯｸM" panose="020B0600000000000000" pitchFamily="50" charset="-128"/>
              </a:rPr>
              <a:t>外国人受入れ</a:t>
            </a:r>
            <a:endParaRPr lang="en-US" altLang="ja-JP" sz="1100" b="1" dirty="0">
              <a:solidFill>
                <a:schemeClr val="bg1"/>
              </a:solidFill>
              <a:latin typeface="HGPｺﾞｼｯｸM" panose="020B0600000000000000" pitchFamily="50" charset="-128"/>
              <a:ea typeface="HGPｺﾞｼｯｸM" panose="020B0600000000000000" pitchFamily="50" charset="-128"/>
            </a:endParaRPr>
          </a:p>
          <a:p>
            <a:pPr algn="ctr"/>
            <a:r>
              <a:rPr lang="ja-JP" altLang="en-US" sz="1100" b="1" dirty="0">
                <a:solidFill>
                  <a:schemeClr val="bg1"/>
                </a:solidFill>
                <a:latin typeface="HGPｺﾞｼｯｸM" panose="020B0600000000000000" pitchFamily="50" charset="-128"/>
                <a:ea typeface="HGPｺﾞｼｯｸM" panose="020B0600000000000000" pitchFamily="50" charset="-128"/>
              </a:rPr>
              <a:t>体制整備が急務</a:t>
            </a:r>
            <a:endParaRPr kumimoji="1" lang="ja-JP" altLang="en-US" sz="1100" b="1" dirty="0">
              <a:solidFill>
                <a:schemeClr val="bg1"/>
              </a:solidFill>
              <a:latin typeface="HGPｺﾞｼｯｸM" panose="020B0600000000000000" pitchFamily="50" charset="-128"/>
              <a:ea typeface="HGPｺﾞｼｯｸM" panose="020B0600000000000000" pitchFamily="50" charset="-128"/>
            </a:endParaRPr>
          </a:p>
        </p:txBody>
      </p:sp>
      <p:pic>
        <p:nvPicPr>
          <p:cNvPr id="3" name="Picture 2" descr="大病院のイラスト">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2114" y="4124559"/>
            <a:ext cx="762107" cy="54398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16"/>
          <a:stretch>
            <a:fillRect/>
          </a:stretch>
        </p:blipFill>
        <p:spPr>
          <a:xfrm>
            <a:off x="5322181" y="4098543"/>
            <a:ext cx="590855" cy="694062"/>
          </a:xfrm>
          <a:prstGeom prst="rect">
            <a:avLst/>
          </a:prstGeom>
        </p:spPr>
      </p:pic>
      <p:pic>
        <p:nvPicPr>
          <p:cNvPr id="9" name="図 8"/>
          <p:cNvPicPr>
            <a:picLocks noChangeAspect="1"/>
          </p:cNvPicPr>
          <p:nvPr/>
        </p:nvPicPr>
        <p:blipFill>
          <a:blip r:embed="rId17"/>
          <a:stretch>
            <a:fillRect/>
          </a:stretch>
        </p:blipFill>
        <p:spPr>
          <a:xfrm>
            <a:off x="5159919" y="4398232"/>
            <a:ext cx="289746" cy="377590"/>
          </a:xfrm>
          <a:prstGeom prst="rect">
            <a:avLst/>
          </a:prstGeom>
        </p:spPr>
      </p:pic>
      <p:sp>
        <p:nvSpPr>
          <p:cNvPr id="147" name="正方形/長方形 146"/>
          <p:cNvSpPr/>
          <p:nvPr/>
        </p:nvSpPr>
        <p:spPr>
          <a:xfrm>
            <a:off x="4146790" y="4567699"/>
            <a:ext cx="932030" cy="253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集約</a:t>
            </a:r>
          </a:p>
        </p:txBody>
      </p:sp>
      <p:sp>
        <p:nvSpPr>
          <p:cNvPr id="94" name="角丸四角形 93"/>
          <p:cNvSpPr/>
          <p:nvPr/>
        </p:nvSpPr>
        <p:spPr>
          <a:xfrm>
            <a:off x="8024782" y="471671"/>
            <a:ext cx="571709" cy="2017872"/>
          </a:xfrm>
          <a:prstGeom prst="roundRect">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ja-JP" altLang="en-US" sz="1100" b="1" dirty="0">
                <a:solidFill>
                  <a:schemeClr val="bg1"/>
                </a:solidFill>
                <a:latin typeface="HGPｺﾞｼｯｸM" panose="020B0600000000000000" pitchFamily="50" charset="-128"/>
                <a:ea typeface="HGPｺﾞｼｯｸM" panose="020B0600000000000000" pitchFamily="50" charset="-128"/>
              </a:rPr>
              <a:t>外国人旅行者の伸びに比例して患者対応の重要性も増加</a:t>
            </a:r>
          </a:p>
        </p:txBody>
      </p:sp>
      <p:sp>
        <p:nvSpPr>
          <p:cNvPr id="104" name="右矢印 103"/>
          <p:cNvSpPr/>
          <p:nvPr/>
        </p:nvSpPr>
        <p:spPr>
          <a:xfrm>
            <a:off x="8495700" y="2181057"/>
            <a:ext cx="375937" cy="24305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123" name="図 1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1331" y="4312693"/>
            <a:ext cx="445727" cy="407283"/>
          </a:xfrm>
          <a:prstGeom prst="rect">
            <a:avLst/>
          </a:prstGeom>
        </p:spPr>
      </p:pic>
      <p:sp>
        <p:nvSpPr>
          <p:cNvPr id="61" name="正方形/長方形 60"/>
          <p:cNvSpPr/>
          <p:nvPr/>
        </p:nvSpPr>
        <p:spPr>
          <a:xfrm>
            <a:off x="96516" y="4952213"/>
            <a:ext cx="2811792" cy="36986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２　</a:t>
            </a:r>
            <a:r>
              <a:rPr kumimoji="1" lang="ja-JP" altLang="en-US" sz="800" b="1" dirty="0">
                <a:latin typeface="Meiryo UI" panose="020B0604030504040204" pitchFamily="50" charset="-128"/>
                <a:ea typeface="Meiryo UI" panose="020B0604030504040204" pitchFamily="50" charset="-128"/>
              </a:rPr>
              <a:t>多言語遠隔医療通訳コールセンター設置・運営事業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予算要求</a:t>
            </a:r>
            <a:r>
              <a:rPr kumimoji="1" lang="ja-JP" altLang="en-US" sz="900" u="sng" dirty="0">
                <a:latin typeface="Meiryo UI" panose="020B0604030504040204" pitchFamily="50" charset="-128"/>
                <a:ea typeface="Meiryo UI" panose="020B0604030504040204" pitchFamily="50" charset="-128"/>
              </a:rPr>
              <a:t>：</a:t>
            </a:r>
            <a:r>
              <a:rPr lang="en-US" altLang="ja-JP" sz="900" u="sng" dirty="0">
                <a:latin typeface="Meiryo UI" panose="020B0604030504040204" pitchFamily="50" charset="-128"/>
                <a:ea typeface="Meiryo UI" panose="020B0604030504040204" pitchFamily="50" charset="-128"/>
              </a:rPr>
              <a:t>9</a:t>
            </a:r>
            <a:r>
              <a:rPr kumimoji="1" lang="en-US" altLang="ja-JP" sz="900" u="sng" dirty="0">
                <a:latin typeface="Meiryo UI" panose="020B0604030504040204" pitchFamily="50" charset="-128"/>
                <a:ea typeface="Meiryo UI" panose="020B0604030504040204" pitchFamily="50" charset="-128"/>
              </a:rPr>
              <a:t>,359</a:t>
            </a:r>
            <a:r>
              <a:rPr kumimoji="1" lang="ja-JP" altLang="en-US" sz="900" u="sng" dirty="0">
                <a:latin typeface="Meiryo UI" panose="020B0604030504040204" pitchFamily="50" charset="-128"/>
                <a:ea typeface="Meiryo UI" panose="020B0604030504040204" pitchFamily="50" charset="-128"/>
              </a:rPr>
              <a:t>千円</a:t>
            </a:r>
            <a:r>
              <a:rPr kumimoji="1" lang="en-US" altLang="ja-JP" sz="900" u="sng"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p>
        </p:txBody>
      </p:sp>
      <p:sp>
        <p:nvSpPr>
          <p:cNvPr id="48" name="正方形/長方形 47"/>
          <p:cNvSpPr/>
          <p:nvPr/>
        </p:nvSpPr>
        <p:spPr>
          <a:xfrm>
            <a:off x="2987865" y="4956882"/>
            <a:ext cx="2933428" cy="3681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３　</a:t>
            </a:r>
            <a:r>
              <a:rPr kumimoji="1" lang="ja-JP" altLang="en-US" sz="800" b="1" dirty="0">
                <a:latin typeface="Meiryo UI" panose="020B0604030504040204" pitchFamily="50" charset="-128"/>
                <a:ea typeface="Meiryo UI" panose="020B0604030504040204" pitchFamily="50" charset="-128"/>
              </a:rPr>
              <a:t>外国人患者受入れワンストップ相談窓口設置・運営事業</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900" u="sng"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国庫</a:t>
            </a:r>
            <a:r>
              <a:rPr kumimoji="1" lang="en-US" altLang="ja-JP" sz="900" u="sng" dirty="0">
                <a:latin typeface="Meiryo UI" panose="020B0604030504040204" pitchFamily="50" charset="-128"/>
                <a:ea typeface="Meiryo UI" panose="020B0604030504040204" pitchFamily="50" charset="-128"/>
              </a:rPr>
              <a:t>1/</a:t>
            </a:r>
            <a:r>
              <a:rPr lang="en-US" altLang="ja-JP" sz="900" u="sng" dirty="0">
                <a:latin typeface="Meiryo UI" panose="020B0604030504040204" pitchFamily="50" charset="-128"/>
                <a:ea typeface="Meiryo UI" panose="020B0604030504040204" pitchFamily="50" charset="-128"/>
              </a:rPr>
              <a:t>2</a:t>
            </a:r>
            <a:r>
              <a:rPr kumimoji="1" lang="en-US" altLang="ja-JP" sz="900" u="sng"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予算要求：</a:t>
            </a:r>
            <a:r>
              <a:rPr kumimoji="1" lang="en-US" altLang="ja-JP" sz="900" u="sng" dirty="0">
                <a:latin typeface="Meiryo UI" panose="020B0604030504040204" pitchFamily="50" charset="-128"/>
                <a:ea typeface="Meiryo UI" panose="020B0604030504040204" pitchFamily="50" charset="-128"/>
              </a:rPr>
              <a:t>6</a:t>
            </a:r>
            <a:r>
              <a:rPr lang="en-US" altLang="ja-JP" sz="900" u="sng" dirty="0">
                <a:latin typeface="Meiryo UI" panose="020B0604030504040204" pitchFamily="50" charset="-128"/>
                <a:ea typeface="Meiryo UI" panose="020B0604030504040204" pitchFamily="50" charset="-128"/>
              </a:rPr>
              <a:t>,000</a:t>
            </a:r>
            <a:r>
              <a:rPr kumimoji="1" lang="ja-JP" altLang="en-US" sz="900" u="sng" dirty="0">
                <a:latin typeface="Meiryo UI" panose="020B0604030504040204" pitchFamily="50" charset="-128"/>
                <a:ea typeface="Meiryo UI" panose="020B0604030504040204" pitchFamily="50" charset="-128"/>
              </a:rPr>
              <a:t>千円</a:t>
            </a:r>
            <a:endParaRPr kumimoji="1" lang="en-US" altLang="ja-JP" sz="900" u="sng" dirty="0">
              <a:latin typeface="Meiryo UI" panose="020B0604030504040204" pitchFamily="50" charset="-128"/>
              <a:ea typeface="Meiryo UI" panose="020B0604030504040204" pitchFamily="50" charset="-128"/>
            </a:endParaRPr>
          </a:p>
        </p:txBody>
      </p:sp>
      <p:sp>
        <p:nvSpPr>
          <p:cNvPr id="70" name="コンテンツ プレースホルダー 2">
            <a:extLst>
              <a:ext uri="{FF2B5EF4-FFF2-40B4-BE49-F238E27FC236}">
                <a16:creationId xmlns:a16="http://schemas.microsoft.com/office/drawing/2014/main" id="{D5EC8B53-2D10-446E-B66C-E03AB41EBD98}"/>
              </a:ext>
            </a:extLst>
          </p:cNvPr>
          <p:cNvSpPr txBox="1">
            <a:spLocks/>
          </p:cNvSpPr>
          <p:nvPr/>
        </p:nvSpPr>
        <p:spPr>
          <a:xfrm>
            <a:off x="17624" y="863178"/>
            <a:ext cx="4708839" cy="1508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・令和元年までの直近</a:t>
            </a:r>
            <a:r>
              <a:rPr lang="en-US" altLang="ja-JP" sz="900" dirty="0">
                <a:solidFill>
                  <a:schemeClr val="tx1"/>
                </a:solidFill>
                <a:latin typeface="Meiryo UI" panose="020B0604030504040204" pitchFamily="50" charset="-128"/>
                <a:ea typeface="Meiryo UI" panose="020B0604030504040204" pitchFamily="50" charset="-128"/>
              </a:rPr>
              <a:t>7</a:t>
            </a:r>
            <a:r>
              <a:rPr lang="ja-JP" altLang="en-US" sz="900" dirty="0">
                <a:solidFill>
                  <a:schemeClr val="tx1"/>
                </a:solidFill>
                <a:latin typeface="Meiryo UI" panose="020B0604030504040204" pitchFamily="50" charset="-128"/>
                <a:ea typeface="Meiryo UI" panose="020B0604030504040204" pitchFamily="50" charset="-128"/>
              </a:rPr>
              <a:t>年で来阪外国人数は、約４倍</a:t>
            </a:r>
            <a:r>
              <a:rPr lang="en-US" altLang="ja-JP" sz="900" dirty="0">
                <a:solidFill>
                  <a:schemeClr val="tx1"/>
                </a:solidFill>
                <a:latin typeface="Meiryo UI" panose="020B0604030504040204" pitchFamily="50" charset="-128"/>
                <a:ea typeface="Meiryo UI" panose="020B0604030504040204" pitchFamily="50" charset="-128"/>
              </a:rPr>
              <a:t>1,231 </a:t>
            </a:r>
            <a:r>
              <a:rPr lang="ja-JP" altLang="en-US" sz="900" dirty="0">
                <a:solidFill>
                  <a:schemeClr val="tx1"/>
                </a:solidFill>
                <a:latin typeface="Meiryo UI" panose="020B0604030504040204" pitchFamily="50" charset="-128"/>
                <a:ea typeface="Meiryo UI" panose="020B0604030504040204" pitchFamily="50" charset="-128"/>
              </a:rPr>
              <a:t>万人に急増し、大阪府は全国水準を大きく上回る。</a:t>
            </a:r>
            <a:endParaRPr lang="en-US" altLang="ja-JP" sz="900" dirty="0">
              <a:solidFill>
                <a:schemeClr val="tx1"/>
              </a:solidFill>
              <a:latin typeface="Meiryo UI" panose="020B0604030504040204" pitchFamily="50" charset="-128"/>
              <a:ea typeface="Meiryo UI" panose="020B0604030504040204" pitchFamily="50" charset="-128"/>
            </a:endParaRPr>
          </a:p>
          <a:p>
            <a:pPr marL="82296" algn="l">
              <a:lnSpc>
                <a:spcPts val="1300"/>
              </a:lnSpc>
            </a:pP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令和</a:t>
            </a:r>
            <a:r>
              <a:rPr lang="en-US" altLang="ja-JP" sz="800" dirty="0">
                <a:solidFill>
                  <a:schemeClr val="tx1"/>
                </a:solidFill>
                <a:latin typeface="Meiryo UI" panose="020B0604030504040204" pitchFamily="50" charset="-128"/>
                <a:ea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rPr>
              <a:t>月時点速報値　「⽇本政府観光局（</a:t>
            </a:r>
            <a:r>
              <a:rPr lang="en-US" altLang="ja-JP" sz="800" dirty="0">
                <a:solidFill>
                  <a:schemeClr val="tx1"/>
                </a:solidFill>
                <a:latin typeface="Meiryo UI" panose="020B0604030504040204" pitchFamily="50" charset="-128"/>
                <a:ea typeface="Meiryo UI" panose="020B0604030504040204" pitchFamily="50" charset="-128"/>
              </a:rPr>
              <a:t>JNTO</a:t>
            </a:r>
            <a:r>
              <a:rPr lang="ja-JP" altLang="en-US" sz="800" dirty="0">
                <a:solidFill>
                  <a:schemeClr val="tx1"/>
                </a:solidFill>
                <a:latin typeface="Meiryo UI" panose="020B0604030504040204" pitchFamily="50" charset="-128"/>
                <a:ea typeface="Meiryo UI" panose="020B0604030504040204" pitchFamily="50" charset="-128"/>
              </a:rPr>
              <a:t>）」及び「観光庁」資料より府独自推計により作成</a:t>
            </a:r>
            <a:r>
              <a:rPr lang="en-US" altLang="ja-JP" sz="800" dirty="0">
                <a:solidFill>
                  <a:schemeClr val="tx1"/>
                </a:solidFill>
                <a:latin typeface="Meiryo UI" panose="020B0604030504040204" pitchFamily="50" charset="-128"/>
                <a:ea typeface="Meiryo UI" panose="020B0604030504040204" pitchFamily="50" charset="-128"/>
              </a:rPr>
              <a:t>】</a:t>
            </a:r>
          </a:p>
          <a:p>
            <a:pPr marL="82296" algn="l">
              <a:lnSpc>
                <a:spcPts val="1300"/>
              </a:lnSpc>
            </a:pPr>
            <a:r>
              <a:rPr lang="ja-JP" altLang="en-US" sz="900" dirty="0">
                <a:solidFill>
                  <a:schemeClr val="tx1"/>
                </a:solidFill>
                <a:latin typeface="Meiryo UI" panose="020B0604030504040204" pitchFamily="50" charset="-128"/>
                <a:ea typeface="Meiryo UI" panose="020B0604030504040204" pitchFamily="50" charset="-128"/>
              </a:rPr>
              <a:t>・また、令和</a:t>
            </a:r>
            <a:r>
              <a:rPr lang="en-US" altLang="ja-JP" sz="900" dirty="0">
                <a:solidFill>
                  <a:schemeClr val="tx1"/>
                </a:solidFill>
                <a:latin typeface="Meiryo UI" panose="020B0604030504040204" pitchFamily="50" charset="-128"/>
                <a:ea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rPr>
              <a:t>年</a:t>
            </a:r>
            <a:r>
              <a:rPr lang="en-US" altLang="ja-JP" sz="900" dirty="0">
                <a:solidFill>
                  <a:schemeClr val="tx1"/>
                </a:solidFill>
                <a:latin typeface="Meiryo UI" panose="020B0604030504040204" pitchFamily="50" charset="-128"/>
                <a:ea typeface="Meiryo UI" panose="020B0604030504040204" pitchFamily="50" charset="-128"/>
              </a:rPr>
              <a:t>9</a:t>
            </a:r>
            <a:r>
              <a:rPr lang="ja-JP" altLang="en-US" sz="900" dirty="0">
                <a:solidFill>
                  <a:schemeClr val="tx1"/>
                </a:solidFill>
                <a:latin typeface="Meiryo UI" panose="020B0604030504040204" pitchFamily="50" charset="-128"/>
                <a:ea typeface="Meiryo UI" panose="020B0604030504040204" pitchFamily="50" charset="-128"/>
              </a:rPr>
              <a:t>月の訪日客数は、令和元年同月比</a:t>
            </a:r>
            <a:r>
              <a:rPr lang="en-US" altLang="ja-JP" sz="900" dirty="0">
                <a:solidFill>
                  <a:schemeClr val="tx1"/>
                </a:solidFill>
                <a:latin typeface="Meiryo UI" panose="020B0604030504040204" pitchFamily="50" charset="-128"/>
                <a:ea typeface="Meiryo UI" panose="020B0604030504040204" pitchFamily="50" charset="-128"/>
              </a:rPr>
              <a:t>96.1</a:t>
            </a:r>
            <a:r>
              <a:rPr lang="ja-JP" altLang="en-US" sz="900" dirty="0">
                <a:solidFill>
                  <a:schemeClr val="tx1"/>
                </a:solidFill>
                <a:latin typeface="Meiryo UI" panose="020B0604030504040204" pitchFamily="50" charset="-128"/>
                <a:ea typeface="Meiryo UI" panose="020B0604030504040204" pitchFamily="50" charset="-128"/>
              </a:rPr>
              <a:t>％となり、新型コロナウイルス感染症拡大前の実績と同水準にまで回復している。インバウンドの回復基調に加え、大阪では関西万博開催を控えていることから、今後更なる来阪外国人の増加が見込まれ、それに伴う外国人医療需要への対応が求められる。</a:t>
            </a:r>
            <a:endParaRPr lang="en-US" altLang="ja-JP" sz="900" dirty="0">
              <a:solidFill>
                <a:schemeClr val="tx1"/>
              </a:solidFill>
              <a:latin typeface="Meiryo UI" panose="020B0604030504040204" pitchFamily="50" charset="-128"/>
              <a:ea typeface="Meiryo UI" panose="020B0604030504040204" pitchFamily="50" charset="-128"/>
            </a:endParaRPr>
          </a:p>
        </p:txBody>
      </p:sp>
      <p:pic>
        <p:nvPicPr>
          <p:cNvPr id="125" name="Picture 2" descr="フリーイラスト 病院受付 に対する画像結果">
            <a:extLst>
              <a:ext uri="{FF2B5EF4-FFF2-40B4-BE49-F238E27FC236}">
                <a16:creationId xmlns:a16="http://schemas.microsoft.com/office/drawing/2014/main" id="{FDEC273D-21A0-4FCB-AAB7-DC84F090AA9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4577" y="6370165"/>
            <a:ext cx="542497" cy="373093"/>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グループ化 78">
            <a:extLst>
              <a:ext uri="{FF2B5EF4-FFF2-40B4-BE49-F238E27FC236}">
                <a16:creationId xmlns:a16="http://schemas.microsoft.com/office/drawing/2014/main" id="{FE7A2E1D-D81C-4F4C-934B-CA01CD5D51E6}"/>
              </a:ext>
            </a:extLst>
          </p:cNvPr>
          <p:cNvGrpSpPr/>
          <p:nvPr/>
        </p:nvGrpSpPr>
        <p:grpSpPr>
          <a:xfrm>
            <a:off x="6104868" y="2658738"/>
            <a:ext cx="2916496" cy="1380258"/>
            <a:chOff x="6115122" y="3132010"/>
            <a:chExt cx="2916496" cy="1530934"/>
          </a:xfrm>
        </p:grpSpPr>
        <p:sp>
          <p:nvSpPr>
            <p:cNvPr id="92" name="サブタイトル 2">
              <a:extLst>
                <a:ext uri="{FF2B5EF4-FFF2-40B4-BE49-F238E27FC236}">
                  <a16:creationId xmlns:a16="http://schemas.microsoft.com/office/drawing/2014/main" id="{D2C3A23D-A0AF-40F7-8C94-34AA8C5EAB99}"/>
                </a:ext>
              </a:extLst>
            </p:cNvPr>
            <p:cNvSpPr txBox="1">
              <a:spLocks/>
            </p:cNvSpPr>
            <p:nvPr/>
          </p:nvSpPr>
          <p:spPr>
            <a:xfrm>
              <a:off x="6121009" y="3132010"/>
              <a:ext cx="2898612" cy="153093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108" name="正方形/長方形 107">
              <a:extLst>
                <a:ext uri="{FF2B5EF4-FFF2-40B4-BE49-F238E27FC236}">
                  <a16:creationId xmlns:a16="http://schemas.microsoft.com/office/drawing/2014/main" id="{F3E8A1B1-49EA-429B-88F8-8A831E9D6803}"/>
                </a:ext>
              </a:extLst>
            </p:cNvPr>
            <p:cNvSpPr/>
            <p:nvPr/>
          </p:nvSpPr>
          <p:spPr>
            <a:xfrm>
              <a:off x="6150621" y="3873626"/>
              <a:ext cx="2849578" cy="7106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900" dirty="0">
                  <a:latin typeface="Meiryo UI" panose="020B0604030504040204" pitchFamily="50" charset="-128"/>
                  <a:ea typeface="Meiryo UI" panose="020B0604030504040204" pitchFamily="50" charset="-128"/>
                </a:rPr>
                <a:t>　来阪外国人が不慮の怪我や病気の際に、府内医療機関で外国人患者の受け入れ環境整備に必要な費用を補助することで、外国人患者受入れ医療機関の拡充を図る</a:t>
              </a:r>
            </a:p>
          </p:txBody>
        </p:sp>
        <p:sp>
          <p:nvSpPr>
            <p:cNvPr id="109" name="正方形/長方形 108">
              <a:extLst>
                <a:ext uri="{FF2B5EF4-FFF2-40B4-BE49-F238E27FC236}">
                  <a16:creationId xmlns:a16="http://schemas.microsoft.com/office/drawing/2014/main" id="{3B097468-9852-4CB3-BB80-876051DC9B60}"/>
                </a:ext>
              </a:extLst>
            </p:cNvPr>
            <p:cNvSpPr/>
            <p:nvPr/>
          </p:nvSpPr>
          <p:spPr>
            <a:xfrm>
              <a:off x="6149296" y="3502564"/>
              <a:ext cx="2849578" cy="3542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受入れ医療機関の拡充</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10" name="正方形/長方形 109">
              <a:extLst>
                <a:ext uri="{FF2B5EF4-FFF2-40B4-BE49-F238E27FC236}">
                  <a16:creationId xmlns:a16="http://schemas.microsoft.com/office/drawing/2014/main" id="{28A19941-AEC5-48FF-82D8-DBFF1D11533E}"/>
                </a:ext>
              </a:extLst>
            </p:cNvPr>
            <p:cNvSpPr/>
            <p:nvPr/>
          </p:nvSpPr>
          <p:spPr>
            <a:xfrm>
              <a:off x="6115122" y="3165743"/>
              <a:ext cx="2916496" cy="3354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b="1" dirty="0">
                  <a:latin typeface="Meiryo UI" panose="020B0604030504040204" pitchFamily="50" charset="-128"/>
                  <a:ea typeface="Meiryo UI" panose="020B0604030504040204" pitchFamily="50" charset="-128"/>
                </a:rPr>
                <a:t>４　外国人受入れ医療機関拡充事業</a:t>
              </a:r>
            </a:p>
            <a:p>
              <a:pPr algn="ctr"/>
              <a:r>
                <a:rPr kumimoji="1" lang="en-US" altLang="ja-JP" sz="900" u="sng"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予算要求：</a:t>
              </a:r>
              <a:r>
                <a:rPr lang="en-US" altLang="ja-JP" sz="900" u="sng" dirty="0">
                  <a:latin typeface="Meiryo UI" panose="020B0604030504040204" pitchFamily="50" charset="-128"/>
                  <a:ea typeface="Meiryo UI" panose="020B0604030504040204" pitchFamily="50" charset="-128"/>
                </a:rPr>
                <a:t>50,000</a:t>
              </a:r>
              <a:r>
                <a:rPr kumimoji="1" lang="ja-JP" altLang="en-US" sz="900" u="sng" dirty="0">
                  <a:latin typeface="Meiryo UI" panose="020B0604030504040204" pitchFamily="50" charset="-128"/>
                  <a:ea typeface="Meiryo UI" panose="020B0604030504040204" pitchFamily="50" charset="-128"/>
                </a:rPr>
                <a:t>千円</a:t>
              </a:r>
              <a:r>
                <a:rPr kumimoji="1" lang="en-US" altLang="ja-JP" sz="900" u="sng" dirty="0">
                  <a:latin typeface="Meiryo UI" panose="020B0604030504040204" pitchFamily="50" charset="-128"/>
                  <a:ea typeface="Meiryo UI" panose="020B0604030504040204" pitchFamily="50" charset="-128"/>
                </a:rPr>
                <a:t>】</a:t>
              </a:r>
            </a:p>
          </p:txBody>
        </p:sp>
      </p:grpSp>
      <p:sp>
        <p:nvSpPr>
          <p:cNvPr id="111" name="サブタイトル 2">
            <a:extLst>
              <a:ext uri="{FF2B5EF4-FFF2-40B4-BE49-F238E27FC236}">
                <a16:creationId xmlns:a16="http://schemas.microsoft.com/office/drawing/2014/main" id="{8D3CB009-C385-40A5-A293-D1312508008C}"/>
              </a:ext>
            </a:extLst>
          </p:cNvPr>
          <p:cNvSpPr txBox="1">
            <a:spLocks/>
          </p:cNvSpPr>
          <p:nvPr/>
        </p:nvSpPr>
        <p:spPr>
          <a:xfrm>
            <a:off x="4698030" y="2123866"/>
            <a:ext cx="3304501" cy="34780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b="1" dirty="0">
                <a:solidFill>
                  <a:schemeClr val="tx1"/>
                </a:solidFill>
                <a:latin typeface="Meiryo UI" panose="020B0604030504040204" pitchFamily="50" charset="-128"/>
                <a:ea typeface="Meiryo UI" panose="020B0604030504040204" pitchFamily="50" charset="-128"/>
              </a:rPr>
              <a:t>受入れ医療機関の拡充</a:t>
            </a:r>
            <a:endParaRPr lang="ja-JP" altLang="ja-JP" sz="900" b="1" dirty="0">
              <a:solidFill>
                <a:schemeClr val="tx1"/>
              </a:solidFill>
              <a:latin typeface="Meiryo UI" panose="020B0604030504040204" pitchFamily="50" charset="-128"/>
              <a:ea typeface="Meiryo UI" panose="020B0604030504040204" pitchFamily="50" charset="-128"/>
            </a:endParaRPr>
          </a:p>
          <a:p>
            <a:pPr algn="l"/>
            <a:r>
              <a:rPr lang="ja-JP" altLang="en-US" sz="900" dirty="0">
                <a:solidFill>
                  <a:schemeClr val="tx1"/>
                </a:solidFill>
                <a:latin typeface="Meiryo UI" panose="020B0604030504040204" pitchFamily="50" charset="-128"/>
                <a:ea typeface="Meiryo UI" panose="020B0604030504040204" pitchFamily="50" charset="-128"/>
              </a:rPr>
              <a:t>外国人患者の受入れ環境整備に必要な支援</a:t>
            </a:r>
            <a:endParaRPr lang="ja-JP" altLang="ja-JP" sz="900" dirty="0">
              <a:solidFill>
                <a:schemeClr val="tx1"/>
              </a:solidFill>
              <a:latin typeface="Meiryo UI" panose="020B0604030504040204" pitchFamily="50" charset="-128"/>
              <a:ea typeface="Meiryo UI" panose="020B0604030504040204" pitchFamily="50" charset="-128"/>
            </a:endParaRPr>
          </a:p>
          <a:p>
            <a:pPr algn="l"/>
            <a:endParaRPr lang="ja-JP" altLang="ja-JP" sz="900" dirty="0">
              <a:solidFill>
                <a:schemeClr val="tx1"/>
              </a:solidFill>
              <a:latin typeface="Meiryo UI" panose="020B0604030504040204" pitchFamily="50" charset="-128"/>
              <a:ea typeface="Meiryo UI" panose="020B0604030504040204" pitchFamily="50" charset="-128"/>
            </a:endParaRPr>
          </a:p>
          <a:p>
            <a:pPr algn="l"/>
            <a:endParaRPr lang="ja-JP" altLang="ja-JP" sz="1000" dirty="0">
              <a:solidFill>
                <a:schemeClr val="tx1"/>
              </a:solidFill>
              <a:latin typeface="Meiryo UI" panose="020B0604030504040204" pitchFamily="50" charset="-128"/>
              <a:ea typeface="Meiryo UI" panose="020B0604030504040204" pitchFamily="50" charset="-128"/>
            </a:endParaRPr>
          </a:p>
        </p:txBody>
      </p:sp>
      <p:sp>
        <p:nvSpPr>
          <p:cNvPr id="115" name="正方形/長方形 114">
            <a:extLst>
              <a:ext uri="{FF2B5EF4-FFF2-40B4-BE49-F238E27FC236}">
                <a16:creationId xmlns:a16="http://schemas.microsoft.com/office/drawing/2014/main" id="{5EB32CF5-877D-4981-9DE6-108999351945}"/>
              </a:ext>
            </a:extLst>
          </p:cNvPr>
          <p:cNvSpPr/>
          <p:nvPr/>
        </p:nvSpPr>
        <p:spPr>
          <a:xfrm>
            <a:off x="8310636" y="5813834"/>
            <a:ext cx="435117" cy="20656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新規</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12" name="正方形/長方形 111">
            <a:extLst>
              <a:ext uri="{FF2B5EF4-FFF2-40B4-BE49-F238E27FC236}">
                <a16:creationId xmlns:a16="http://schemas.microsoft.com/office/drawing/2014/main" id="{308CD89D-847F-431F-B3B8-BD3115F218D7}"/>
              </a:ext>
            </a:extLst>
          </p:cNvPr>
          <p:cNvSpPr/>
          <p:nvPr/>
        </p:nvSpPr>
        <p:spPr>
          <a:xfrm>
            <a:off x="8506962" y="33379"/>
            <a:ext cx="595093" cy="2408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solidFill>
                <a:latin typeface="Meiryo UI" panose="020B0604030504040204" pitchFamily="50" charset="-128"/>
                <a:ea typeface="Meiryo UI" panose="020B0604030504040204" pitchFamily="50" charset="-128"/>
              </a:rPr>
              <a:t>資料</a:t>
            </a:r>
            <a:r>
              <a:rPr kumimoji="1" lang="en-US" altLang="ja-JP" sz="1200" dirty="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4" name="正方形/長方形 113">
            <a:extLst>
              <a:ext uri="{FF2B5EF4-FFF2-40B4-BE49-F238E27FC236}">
                <a16:creationId xmlns:a16="http://schemas.microsoft.com/office/drawing/2014/main" id="{2FA55D07-80F8-4939-8694-7E767926D76A}"/>
              </a:ext>
            </a:extLst>
          </p:cNvPr>
          <p:cNvSpPr/>
          <p:nvPr/>
        </p:nvSpPr>
        <p:spPr>
          <a:xfrm>
            <a:off x="2238727" y="5150460"/>
            <a:ext cx="447234" cy="162374"/>
          </a:xfrm>
          <a:prstGeom prst="rect">
            <a:avLst/>
          </a:prstGeom>
          <a:solidFill>
            <a:schemeClr val="tx2">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b="1" dirty="0">
                <a:solidFill>
                  <a:schemeClr val="bg1"/>
                </a:solidFill>
                <a:latin typeface="Meiryo UI" panose="020B0604030504040204" pitchFamily="50" charset="-128"/>
                <a:ea typeface="Meiryo UI" panose="020B0604030504040204" pitchFamily="50" charset="-128"/>
              </a:rPr>
              <a:t>拡充</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5B4860DD-958A-4B61-9FA0-6BFCC2BBE0D6}"/>
              </a:ext>
            </a:extLst>
          </p:cNvPr>
          <p:cNvSpPr/>
          <p:nvPr/>
        </p:nvSpPr>
        <p:spPr>
          <a:xfrm>
            <a:off x="8506962" y="2704583"/>
            <a:ext cx="481658" cy="163962"/>
          </a:xfrm>
          <a:prstGeom prst="rect">
            <a:avLst/>
          </a:prstGeom>
          <a:solidFill>
            <a:schemeClr val="tx2">
              <a:lumMod val="60000"/>
              <a:lumOff val="40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800" b="1" dirty="0">
                <a:solidFill>
                  <a:schemeClr val="bg1"/>
                </a:solidFill>
                <a:latin typeface="Meiryo UI" panose="020B0604030504040204" pitchFamily="50" charset="-128"/>
                <a:ea typeface="Meiryo UI" panose="020B0604030504040204" pitchFamily="50" charset="-128"/>
              </a:rPr>
              <a:t>新規</a:t>
            </a:r>
          </a:p>
        </p:txBody>
      </p:sp>
      <p:sp>
        <p:nvSpPr>
          <p:cNvPr id="78" name="object 14">
            <a:extLst>
              <a:ext uri="{FF2B5EF4-FFF2-40B4-BE49-F238E27FC236}">
                <a16:creationId xmlns:a16="http://schemas.microsoft.com/office/drawing/2014/main" id="{88B1C117-DB49-4EA3-9E40-89EE015BCF12}"/>
              </a:ext>
            </a:extLst>
          </p:cNvPr>
          <p:cNvSpPr txBox="1">
            <a:spLocks/>
          </p:cNvSpPr>
          <p:nvPr/>
        </p:nvSpPr>
        <p:spPr>
          <a:xfrm>
            <a:off x="9036496" y="6597352"/>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a:t>
            </a:fld>
            <a:endParaRPr lang="en-US" spc="-5" dirty="0"/>
          </a:p>
        </p:txBody>
      </p:sp>
    </p:spTree>
    <p:extLst>
      <p:ext uri="{BB962C8B-B14F-4D97-AF65-F5344CB8AC3E}">
        <p14:creationId xmlns:p14="http://schemas.microsoft.com/office/powerpoint/2010/main" val="421517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D950839-B4CD-4E00-8665-16B794234810}"/>
              </a:ext>
            </a:extLst>
          </p:cNvPr>
          <p:cNvGrpSpPr/>
          <p:nvPr/>
        </p:nvGrpSpPr>
        <p:grpSpPr>
          <a:xfrm>
            <a:off x="52050" y="527238"/>
            <a:ext cx="9036148" cy="6273611"/>
            <a:chOff x="52050" y="527239"/>
            <a:chExt cx="9036148" cy="6166748"/>
          </a:xfrm>
        </p:grpSpPr>
        <p:sp>
          <p:nvSpPr>
            <p:cNvPr id="2" name="object 2"/>
            <p:cNvSpPr/>
            <p:nvPr/>
          </p:nvSpPr>
          <p:spPr>
            <a:xfrm>
              <a:off x="52050" y="686831"/>
              <a:ext cx="9036148" cy="6007156"/>
            </a:xfrm>
            <a:custGeom>
              <a:avLst/>
              <a:gdLst/>
              <a:ahLst/>
              <a:cxnLst/>
              <a:rect l="l" t="t" r="r" b="b"/>
              <a:pathLst>
                <a:path w="9789160" h="5625465">
                  <a:moveTo>
                    <a:pt x="0" y="121157"/>
                  </a:moveTo>
                  <a:lnTo>
                    <a:pt x="9517" y="73991"/>
                  </a:lnTo>
                  <a:lnTo>
                    <a:pt x="35471" y="35480"/>
                  </a:lnTo>
                  <a:lnTo>
                    <a:pt x="73966" y="9519"/>
                  </a:lnTo>
                  <a:lnTo>
                    <a:pt x="121107" y="0"/>
                  </a:lnTo>
                  <a:lnTo>
                    <a:pt x="9667493" y="0"/>
                  </a:lnTo>
                  <a:lnTo>
                    <a:pt x="9714660" y="9519"/>
                  </a:lnTo>
                  <a:lnTo>
                    <a:pt x="9753171" y="35480"/>
                  </a:lnTo>
                  <a:lnTo>
                    <a:pt x="9779132" y="73991"/>
                  </a:lnTo>
                  <a:lnTo>
                    <a:pt x="9788652" y="121157"/>
                  </a:lnTo>
                  <a:lnTo>
                    <a:pt x="9788652" y="5503976"/>
                  </a:lnTo>
                  <a:lnTo>
                    <a:pt x="9779132" y="5551119"/>
                  </a:lnTo>
                  <a:lnTo>
                    <a:pt x="9753171" y="5589614"/>
                  </a:lnTo>
                  <a:lnTo>
                    <a:pt x="9714660" y="5615567"/>
                  </a:lnTo>
                  <a:lnTo>
                    <a:pt x="9667493" y="5625083"/>
                  </a:lnTo>
                  <a:lnTo>
                    <a:pt x="121107" y="5625083"/>
                  </a:lnTo>
                  <a:lnTo>
                    <a:pt x="73966" y="5615567"/>
                  </a:lnTo>
                  <a:lnTo>
                    <a:pt x="35471" y="5589614"/>
                  </a:lnTo>
                  <a:lnTo>
                    <a:pt x="9517" y="5551119"/>
                  </a:lnTo>
                  <a:lnTo>
                    <a:pt x="0" y="5503976"/>
                  </a:lnTo>
                  <a:lnTo>
                    <a:pt x="0" y="121157"/>
                  </a:lnTo>
                  <a:close/>
                </a:path>
              </a:pathLst>
            </a:custGeom>
            <a:ln w="12192">
              <a:solidFill>
                <a:srgbClr val="1F487C"/>
              </a:solidFill>
              <a:prstDash val="sysDash"/>
            </a:ln>
          </p:spPr>
          <p:txBody>
            <a:bodyPr wrap="square" lIns="0" tIns="0" rIns="0" bIns="0" rtlCol="0"/>
            <a:lstStyle/>
            <a:p>
              <a:endParaRPr sz="1662"/>
            </a:p>
          </p:txBody>
        </p:sp>
        <p:sp>
          <p:nvSpPr>
            <p:cNvPr id="3" name="object 3"/>
            <p:cNvSpPr/>
            <p:nvPr/>
          </p:nvSpPr>
          <p:spPr>
            <a:xfrm>
              <a:off x="203328" y="527239"/>
              <a:ext cx="1959596" cy="276078"/>
            </a:xfrm>
            <a:custGeom>
              <a:avLst/>
              <a:gdLst/>
              <a:ahLst/>
              <a:cxnLst/>
              <a:rect l="l" t="t" r="r" b="b"/>
              <a:pathLst>
                <a:path w="3115310" h="299084">
                  <a:moveTo>
                    <a:pt x="3090037" y="0"/>
                  </a:moveTo>
                  <a:lnTo>
                    <a:pt x="25031" y="0"/>
                  </a:lnTo>
                  <a:lnTo>
                    <a:pt x="15285" y="1962"/>
                  </a:lnTo>
                  <a:lnTo>
                    <a:pt x="7329" y="7318"/>
                  </a:lnTo>
                  <a:lnTo>
                    <a:pt x="1966" y="15269"/>
                  </a:lnTo>
                  <a:lnTo>
                    <a:pt x="0" y="25019"/>
                  </a:lnTo>
                  <a:lnTo>
                    <a:pt x="0" y="273685"/>
                  </a:lnTo>
                  <a:lnTo>
                    <a:pt x="1966" y="283434"/>
                  </a:lnTo>
                  <a:lnTo>
                    <a:pt x="7329" y="291385"/>
                  </a:lnTo>
                  <a:lnTo>
                    <a:pt x="15285" y="296741"/>
                  </a:lnTo>
                  <a:lnTo>
                    <a:pt x="25031" y="298704"/>
                  </a:lnTo>
                  <a:lnTo>
                    <a:pt x="3090037" y="298704"/>
                  </a:lnTo>
                  <a:lnTo>
                    <a:pt x="3099786" y="296741"/>
                  </a:lnTo>
                  <a:lnTo>
                    <a:pt x="3107737" y="291385"/>
                  </a:lnTo>
                  <a:lnTo>
                    <a:pt x="3113093" y="283434"/>
                  </a:lnTo>
                  <a:lnTo>
                    <a:pt x="3115055" y="273685"/>
                  </a:lnTo>
                  <a:lnTo>
                    <a:pt x="3115055" y="25019"/>
                  </a:lnTo>
                  <a:lnTo>
                    <a:pt x="3113093" y="15269"/>
                  </a:lnTo>
                  <a:lnTo>
                    <a:pt x="3107737" y="7318"/>
                  </a:lnTo>
                  <a:lnTo>
                    <a:pt x="3099786" y="1962"/>
                  </a:lnTo>
                  <a:lnTo>
                    <a:pt x="3090037" y="0"/>
                  </a:lnTo>
                  <a:close/>
                </a:path>
              </a:pathLst>
            </a:custGeom>
            <a:solidFill>
              <a:srgbClr val="FFFFFF"/>
            </a:solidFill>
          </p:spPr>
          <p:txBody>
            <a:bodyPr wrap="square" lIns="0" tIns="0" rIns="0" bIns="0" rtlCol="0"/>
            <a:lstStyle/>
            <a:p>
              <a:endParaRPr sz="1662"/>
            </a:p>
          </p:txBody>
        </p:sp>
      </p:grpSp>
      <p:sp>
        <p:nvSpPr>
          <p:cNvPr id="5" name="object 5"/>
          <p:cNvSpPr txBox="1"/>
          <p:nvPr/>
        </p:nvSpPr>
        <p:spPr>
          <a:xfrm>
            <a:off x="153279" y="933990"/>
            <a:ext cx="8837442" cy="5714050"/>
          </a:xfrm>
          <a:prstGeom prst="rect">
            <a:avLst/>
          </a:prstGeom>
        </p:spPr>
        <p:txBody>
          <a:bodyPr vert="horz" wrap="square" lIns="0" tIns="14654" rIns="0" bIns="0" rtlCol="0">
            <a:spAutoFit/>
          </a:bodyPr>
          <a:lstStyle/>
          <a:p>
            <a:pPr>
              <a:spcBef>
                <a:spcPts val="28"/>
              </a:spcBef>
            </a:pPr>
            <a:endParaRPr sz="1985" dirty="0">
              <a:latin typeface="Times New Roman"/>
              <a:cs typeface="Times New Roman"/>
            </a:endParaRPr>
          </a:p>
          <a:p>
            <a:pPr marL="11723"/>
            <a:r>
              <a:rPr lang="en-US" altLang="ja-JP" sz="1400" spc="-9" dirty="0">
                <a:latin typeface="メイリオ" panose="020B0604030504040204" pitchFamily="50" charset="-128"/>
                <a:ea typeface="メイリオ" panose="020B0604030504040204" pitchFamily="50" charset="-128"/>
                <a:cs typeface="メイリオ"/>
              </a:rPr>
              <a:t>【</a:t>
            </a:r>
            <a:r>
              <a:rPr lang="ja-JP" altLang="en-US" sz="1400" spc="-9" dirty="0">
                <a:latin typeface="メイリオ" panose="020B0604030504040204" pitchFamily="50" charset="-128"/>
                <a:ea typeface="メイリオ" panose="020B0604030504040204" pitchFamily="50" charset="-128"/>
                <a:cs typeface="メイリオ"/>
              </a:rPr>
              <a:t>経緯と目的</a:t>
            </a:r>
            <a:r>
              <a:rPr lang="en-US" altLang="ja-JP" sz="1400" spc="-5" dirty="0">
                <a:latin typeface="メイリオ" panose="020B0604030504040204" pitchFamily="50" charset="-128"/>
                <a:ea typeface="メイリオ" panose="020B0604030504040204" pitchFamily="50" charset="-128"/>
                <a:cs typeface="メイリオ"/>
              </a:rPr>
              <a:t>】</a:t>
            </a:r>
            <a:endParaRPr lang="ja-JP" altLang="en-US" sz="1400" dirty="0">
              <a:latin typeface="メイリオ" panose="020B0604030504040204" pitchFamily="50" charset="-128"/>
              <a:ea typeface="メイリオ" panose="020B0604030504040204" pitchFamily="50" charset="-128"/>
              <a:cs typeface="メイリオ"/>
            </a:endParaRPr>
          </a:p>
          <a:p>
            <a:pPr marL="11723">
              <a:spcBef>
                <a:spcPts val="918"/>
              </a:spcBef>
            </a:pPr>
            <a:r>
              <a:rPr lang="ja-JP" altLang="en-US" sz="1400" spc="-5" dirty="0">
                <a:latin typeface="メイリオ" panose="020B0604030504040204" pitchFamily="50" charset="-128"/>
                <a:ea typeface="メイリオ" panose="020B0604030504040204" pitchFamily="50" charset="-128"/>
                <a:cs typeface="メイリオ"/>
              </a:rPr>
              <a:t>○　外国人は、</a:t>
            </a:r>
            <a:r>
              <a:rPr lang="ja-JP" altLang="en-US" sz="1400" dirty="0">
                <a:latin typeface="メイリオ" panose="020B0604030504040204" pitchFamily="50" charset="-128"/>
                <a:ea typeface="メイリオ" panose="020B0604030504040204" pitchFamily="50" charset="-128"/>
              </a:rPr>
              <a:t>日本の医療の仕組みの知識が不足しているため、</a:t>
            </a:r>
            <a:r>
              <a:rPr kumimoji="1" lang="ja-JP" altLang="en-US" sz="1400" b="0" u="none" strike="noStrike" kern="1200" cap="none" spc="-5"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紹介状や、選定療養費等でトラブルになるこ　</a:t>
            </a:r>
            <a:r>
              <a:rPr lang="ja-JP" altLang="en-US" sz="1400" spc="-5" dirty="0">
                <a:solidFill>
                  <a:prstClr val="black"/>
                </a:solidFill>
                <a:latin typeface="メイリオ" panose="020B0604030504040204" pitchFamily="50" charset="-128"/>
                <a:ea typeface="メイリオ" panose="020B0604030504040204" pitchFamily="50" charset="-128"/>
                <a:cs typeface="メイリオ"/>
              </a:rPr>
              <a:t>　</a:t>
            </a:r>
            <a:endParaRPr lang="ja-JP" altLang="en-US" sz="1400" dirty="0">
              <a:latin typeface="メイリオ" panose="020B0604030504040204" pitchFamily="50" charset="-128"/>
              <a:ea typeface="メイリオ" panose="020B0604030504040204" pitchFamily="50" charset="-128"/>
              <a:cs typeface="メイリオ"/>
            </a:endParaRPr>
          </a:p>
          <a:p>
            <a:r>
              <a:rPr lang="ja-JP" altLang="en-US" sz="1400" spc="-374" dirty="0">
                <a:latin typeface="メイリオ" panose="020B0604030504040204" pitchFamily="50" charset="-128"/>
                <a:ea typeface="メイリオ" panose="020B0604030504040204" pitchFamily="50" charset="-128"/>
                <a:cs typeface="Times New Roman"/>
              </a:rPr>
              <a:t>　</a:t>
            </a:r>
            <a:r>
              <a:rPr lang="ja-JP" altLang="en-US" sz="1400" spc="-5" dirty="0">
                <a:latin typeface="メイリオ" panose="020B0604030504040204" pitchFamily="50" charset="-128"/>
                <a:ea typeface="メイリオ" panose="020B0604030504040204" pitchFamily="50" charset="-128"/>
                <a:cs typeface="Times New Roman"/>
              </a:rPr>
              <a:t> とがある。</a:t>
            </a:r>
            <a:r>
              <a:rPr lang="ja-JP" altLang="en-US" sz="1400" b="1" u="sng" spc="-5" dirty="0">
                <a:latin typeface="メイリオ" panose="020B0604030504040204" pitchFamily="50" charset="-128"/>
                <a:ea typeface="メイリオ" panose="020B0604030504040204" pitchFamily="50" charset="-128"/>
                <a:cs typeface="Times New Roman"/>
              </a:rPr>
              <a:t>医療機関を受診する前に必要な日本の医療の仕組みの他、海外旅行保険の加入勧奨や熱中症、感</a:t>
            </a:r>
            <a:endParaRPr lang="en-US" altLang="ja-JP" sz="1400" b="1" u="sng"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　</a:t>
            </a:r>
            <a:r>
              <a:rPr lang="ja-JP" altLang="en-US" sz="1400" b="1" u="sng" dirty="0">
                <a:latin typeface="メイリオ" panose="020B0604030504040204" pitchFamily="50" charset="-128"/>
                <a:ea typeface="メイリオ" panose="020B0604030504040204" pitchFamily="50" charset="-128"/>
              </a:rPr>
              <a:t>染症の予防についての動画を作成し、「おおさかメディカルネット</a:t>
            </a:r>
            <a:r>
              <a:rPr kumimoji="0" lang="en-US" altLang="ja-JP" sz="1400" b="1" u="sng"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a:t>
            </a:r>
            <a:r>
              <a:rPr kumimoji="0" lang="ja-JP" altLang="en-US" sz="1400" b="1" u="sng" kern="0" dirty="0">
                <a:solidFill>
                  <a:srgbClr val="000000"/>
                </a:solidFill>
                <a:latin typeface="メイリオ" panose="020B0604030504040204" pitchFamily="50" charset="-128"/>
                <a:ea typeface="メイリオ" panose="020B0604030504040204" pitchFamily="50" charset="-128"/>
              </a:rPr>
              <a:t> </a:t>
            </a:r>
            <a:r>
              <a:rPr kumimoji="0" lang="en-US" altLang="ja-JP" sz="1400" b="1" u="sng"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Foreigners</a:t>
            </a:r>
            <a:r>
              <a:rPr lang="ja-JP" altLang="en-US" sz="1400" b="1" u="sng" dirty="0">
                <a:latin typeface="メイリオ" panose="020B0604030504040204" pitchFamily="50" charset="-128"/>
                <a:ea typeface="メイリオ" panose="020B0604030504040204" pitchFamily="50" charset="-128"/>
              </a:rPr>
              <a:t>」に掲載し、事前に周知</a:t>
            </a:r>
            <a:endParaRPr lang="en-US" altLang="ja-JP" sz="1400" b="1" u="sng"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　</a:t>
            </a:r>
            <a:r>
              <a:rPr lang="ja-JP" altLang="en-US" sz="1400" b="1" u="sng" dirty="0">
                <a:latin typeface="メイリオ" panose="020B0604030504040204" pitchFamily="50" charset="-128"/>
                <a:ea typeface="メイリオ" panose="020B0604030504040204" pitchFamily="50" charset="-128"/>
              </a:rPr>
              <a:t>をはかることで、スムーズな医療機関の受診につなげる</a:t>
            </a:r>
            <a:r>
              <a:rPr lang="ja-JP" altLang="en-US"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a:endParaRPr>
          </a:p>
          <a:p>
            <a:endParaRPr lang="en-US" altLang="ja-JP" sz="1400" u="sng" spc="-5" dirty="0">
              <a:latin typeface="メイリオ" panose="020B0604030504040204" pitchFamily="50" charset="-128"/>
              <a:ea typeface="メイリオ" panose="020B0604030504040204" pitchFamily="50" charset="-128"/>
            </a:endParaRPr>
          </a:p>
          <a:p>
            <a:endParaRPr lang="en-US" altLang="ja-JP" sz="1400" u="sng" spc="-5" dirty="0">
              <a:latin typeface="メイリオ" panose="020B0604030504040204" pitchFamily="50" charset="-128"/>
              <a:ea typeface="メイリオ" panose="020B0604030504040204" pitchFamily="50" charset="-128"/>
            </a:endParaRPr>
          </a:p>
          <a:p>
            <a:pPr>
              <a:spcBef>
                <a:spcPts val="46"/>
              </a:spcBef>
            </a:pPr>
            <a:endParaRPr sz="1400" dirty="0">
              <a:latin typeface="メイリオ" panose="020B0604030504040204" pitchFamily="50" charset="-128"/>
              <a:ea typeface="メイリオ" panose="020B0604030504040204" pitchFamily="50" charset="-128"/>
              <a:cs typeface="Times New Roman"/>
            </a:endParaRPr>
          </a:p>
          <a:p>
            <a:pPr marL="11723"/>
            <a:r>
              <a:rPr sz="1400" spc="-5" dirty="0">
                <a:latin typeface="メイリオ" panose="020B0604030504040204" pitchFamily="50" charset="-128"/>
                <a:ea typeface="メイリオ" panose="020B0604030504040204" pitchFamily="50" charset="-128"/>
                <a:cs typeface="メイリオ"/>
              </a:rPr>
              <a:t>【</a:t>
            </a:r>
            <a:r>
              <a:rPr lang="ja-JP" altLang="en-US" sz="1400" spc="-5" dirty="0">
                <a:latin typeface="メイリオ" panose="020B0604030504040204" pitchFamily="50" charset="-128"/>
                <a:ea typeface="メイリオ" panose="020B0604030504040204" pitchFamily="50" charset="-128"/>
                <a:cs typeface="メイリオ"/>
              </a:rPr>
              <a:t>動画内容（イメージ）</a:t>
            </a:r>
            <a:r>
              <a:rPr sz="1400" spc="-5" dirty="0">
                <a:latin typeface="メイリオ" panose="020B0604030504040204" pitchFamily="50" charset="-128"/>
                <a:ea typeface="メイリオ" panose="020B0604030504040204" pitchFamily="50" charset="-128"/>
                <a:cs typeface="メイリオ"/>
              </a:rPr>
              <a:t>】</a:t>
            </a:r>
            <a:endParaRPr sz="1400"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a:p>
            <a:pPr marL="11724" marR="4689">
              <a:spcBef>
                <a:spcPts val="1772"/>
              </a:spcBef>
              <a:tabLst>
                <a:tab pos="385699" algn="l"/>
                <a:tab pos="386285" algn="l"/>
              </a:tabLst>
            </a:pPr>
            <a:endParaRPr lang="en-US" sz="1400" spc="-5" dirty="0">
              <a:latin typeface="メイリオ" panose="020B0604030504040204" pitchFamily="50" charset="-128"/>
              <a:ea typeface="メイリオ" panose="020B0604030504040204" pitchFamily="50" charset="-128"/>
              <a:cs typeface="メイリオ"/>
            </a:endParaRPr>
          </a:p>
        </p:txBody>
      </p:sp>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　　　　　　　　　５（２）①　</a:t>
            </a:r>
            <a:r>
              <a:rPr lang="ja-JP" altLang="en-US" sz="1662" b="1" dirty="0">
                <a:latin typeface="Meiryo UI" panose="020B0604030504040204" pitchFamily="50" charset="-128"/>
                <a:ea typeface="Meiryo UI" panose="020B0604030504040204" pitchFamily="50" charset="-128"/>
              </a:rPr>
              <a:t>医療のかかり方動画の作成</a:t>
            </a:r>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新規</a:t>
            </a:r>
            <a:r>
              <a:rPr lang="en-US" altLang="ja-JP" sz="1662" b="1" dirty="0">
                <a:latin typeface="Meiryo UI" panose="020B0604030504040204" pitchFamily="50" charset="-128"/>
                <a:ea typeface="Meiryo UI" panose="020B0604030504040204" pitchFamily="50" charset="-128"/>
              </a:rPr>
              <a:t>】</a:t>
            </a:r>
            <a:endParaRPr lang="en-US" sz="1662" b="1" dirty="0">
              <a:latin typeface="Meiryo UI" panose="020B0604030504040204" pitchFamily="50" charset="-128"/>
              <a:ea typeface="Meiryo UI" panose="020B0604030504040204" pitchFamily="50" charset="-128"/>
            </a:endParaRPr>
          </a:p>
        </p:txBody>
      </p:sp>
      <p:sp>
        <p:nvSpPr>
          <p:cNvPr id="4" name="object 4"/>
          <p:cNvSpPr/>
          <p:nvPr/>
        </p:nvSpPr>
        <p:spPr>
          <a:xfrm>
            <a:off x="214497" y="556158"/>
            <a:ext cx="1948426" cy="276078"/>
          </a:xfrm>
          <a:custGeom>
            <a:avLst/>
            <a:gdLst/>
            <a:ahLst/>
            <a:cxnLst/>
            <a:rect l="l" t="t" r="r" b="b"/>
            <a:pathLst>
              <a:path w="3115310" h="299084">
                <a:moveTo>
                  <a:pt x="0" y="25019"/>
                </a:moveTo>
                <a:lnTo>
                  <a:pt x="1966" y="15269"/>
                </a:lnTo>
                <a:lnTo>
                  <a:pt x="7329" y="7318"/>
                </a:lnTo>
                <a:lnTo>
                  <a:pt x="15285" y="1962"/>
                </a:lnTo>
                <a:lnTo>
                  <a:pt x="25031" y="0"/>
                </a:lnTo>
                <a:lnTo>
                  <a:pt x="3090037" y="0"/>
                </a:lnTo>
                <a:lnTo>
                  <a:pt x="3099786" y="1962"/>
                </a:lnTo>
                <a:lnTo>
                  <a:pt x="3107737" y="7318"/>
                </a:lnTo>
                <a:lnTo>
                  <a:pt x="3113093" y="15269"/>
                </a:lnTo>
                <a:lnTo>
                  <a:pt x="3115055" y="25019"/>
                </a:lnTo>
                <a:lnTo>
                  <a:pt x="3115055" y="273685"/>
                </a:lnTo>
                <a:lnTo>
                  <a:pt x="3113093" y="283434"/>
                </a:lnTo>
                <a:lnTo>
                  <a:pt x="3107737" y="291385"/>
                </a:lnTo>
                <a:lnTo>
                  <a:pt x="3099786" y="296741"/>
                </a:lnTo>
                <a:lnTo>
                  <a:pt x="3090037" y="298704"/>
                </a:lnTo>
                <a:lnTo>
                  <a:pt x="25031" y="298704"/>
                </a:lnTo>
                <a:lnTo>
                  <a:pt x="15285" y="296741"/>
                </a:lnTo>
                <a:lnTo>
                  <a:pt x="7329" y="291385"/>
                </a:lnTo>
                <a:lnTo>
                  <a:pt x="1966" y="283434"/>
                </a:lnTo>
                <a:lnTo>
                  <a:pt x="0" y="273685"/>
                </a:lnTo>
                <a:lnTo>
                  <a:pt x="0" y="25019"/>
                </a:lnTo>
                <a:close/>
              </a:path>
            </a:pathLst>
          </a:custGeom>
          <a:ln w="25908">
            <a:solidFill>
              <a:srgbClr val="000000"/>
            </a:solidFill>
          </a:ln>
        </p:spPr>
        <p:txBody>
          <a:bodyPr wrap="square" lIns="0" tIns="0" rIns="0" bIns="0" rtlCol="0" anchor="ctr"/>
          <a:lstStyle/>
          <a:p>
            <a:pPr algn="ctr"/>
            <a:r>
              <a:rPr lang="ja-JP" altLang="en-US" sz="1400" b="1" spc="14" dirty="0">
                <a:latin typeface="Meiryo UI" panose="020B0604030504040204" pitchFamily="50" charset="-128"/>
                <a:ea typeface="Meiryo UI" panose="020B0604030504040204" pitchFamily="50" charset="-128"/>
                <a:cs typeface="Meiryo UI"/>
              </a:rPr>
              <a:t>サー</a:t>
            </a:r>
            <a:r>
              <a:rPr lang="ja-JP" altLang="en-US" sz="1400" b="1" spc="9" dirty="0">
                <a:latin typeface="Meiryo UI" panose="020B0604030504040204" pitchFamily="50" charset="-128"/>
                <a:ea typeface="Meiryo UI" panose="020B0604030504040204" pitchFamily="50" charset="-128"/>
                <a:cs typeface="Meiryo UI"/>
              </a:rPr>
              <a:t>ビスの目</a:t>
            </a:r>
            <a:r>
              <a:rPr lang="ja-JP" altLang="en-US" sz="1400" b="1" spc="14" dirty="0">
                <a:latin typeface="Meiryo UI" panose="020B0604030504040204" pitchFamily="50" charset="-128"/>
                <a:ea typeface="Meiryo UI" panose="020B0604030504040204" pitchFamily="50" charset="-128"/>
                <a:cs typeface="Meiryo UI"/>
              </a:rPr>
              <a:t>的</a:t>
            </a:r>
            <a:r>
              <a:rPr lang="ja-JP" altLang="en-US" sz="1400" b="1" spc="9" dirty="0">
                <a:latin typeface="Meiryo UI" panose="020B0604030504040204" pitchFamily="50" charset="-128"/>
                <a:ea typeface="Meiryo UI" panose="020B0604030504040204" pitchFamily="50" charset="-128"/>
                <a:cs typeface="Meiryo UI"/>
              </a:rPr>
              <a:t>と</a:t>
            </a:r>
            <a:r>
              <a:rPr lang="ja-JP" altLang="en-US" sz="1400" b="1" spc="14" dirty="0">
                <a:latin typeface="Meiryo UI" panose="020B0604030504040204" pitchFamily="50" charset="-128"/>
                <a:ea typeface="Meiryo UI" panose="020B0604030504040204" pitchFamily="50" charset="-128"/>
                <a:cs typeface="Meiryo UI"/>
              </a:rPr>
              <a:t>概</a:t>
            </a:r>
            <a:r>
              <a:rPr lang="ja-JP" altLang="en-US" sz="1400" b="1" spc="23" dirty="0">
                <a:latin typeface="Meiryo UI" panose="020B0604030504040204" pitchFamily="50" charset="-128"/>
                <a:ea typeface="Meiryo UI" panose="020B0604030504040204" pitchFamily="50" charset="-128"/>
                <a:cs typeface="Meiryo UI"/>
              </a:rPr>
              <a:t>要</a:t>
            </a:r>
            <a:endParaRPr lang="ja-JP" altLang="en-US" sz="1400" dirty="0">
              <a:latin typeface="Meiryo UI" panose="020B0604030504040204" pitchFamily="50" charset="-128"/>
              <a:ea typeface="Meiryo UI" panose="020B0604030504040204" pitchFamily="50" charset="-128"/>
              <a:cs typeface="Meiryo UI"/>
            </a:endParaRPr>
          </a:p>
        </p:txBody>
      </p:sp>
      <p:pic>
        <p:nvPicPr>
          <p:cNvPr id="15" name="図 14">
            <a:extLst>
              <a:ext uri="{FF2B5EF4-FFF2-40B4-BE49-F238E27FC236}">
                <a16:creationId xmlns:a16="http://schemas.microsoft.com/office/drawing/2014/main" id="{883B6785-AC47-4C3D-BFA6-09BC980F3987}"/>
              </a:ext>
            </a:extLst>
          </p:cNvPr>
          <p:cNvPicPr>
            <a:picLocks noChangeAspect="1"/>
          </p:cNvPicPr>
          <p:nvPr/>
        </p:nvPicPr>
        <p:blipFill>
          <a:blip r:embed="rId3"/>
          <a:stretch>
            <a:fillRect/>
          </a:stretch>
        </p:blipFill>
        <p:spPr>
          <a:xfrm>
            <a:off x="1373512" y="3429000"/>
            <a:ext cx="6556510" cy="3199577"/>
          </a:xfrm>
          <a:prstGeom prst="rect">
            <a:avLst/>
          </a:prstGeom>
        </p:spPr>
      </p:pic>
      <p:sp>
        <p:nvSpPr>
          <p:cNvPr id="12" name="object 14">
            <a:extLst>
              <a:ext uri="{FF2B5EF4-FFF2-40B4-BE49-F238E27FC236}">
                <a16:creationId xmlns:a16="http://schemas.microsoft.com/office/drawing/2014/main" id="{4056562D-D03B-40B6-B484-A0D81CE435E4}"/>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10</a:t>
            </a:fld>
            <a:endParaRPr lang="en-US" spc="-5" dirty="0"/>
          </a:p>
        </p:txBody>
      </p:sp>
    </p:spTree>
    <p:extLst>
      <p:ext uri="{BB962C8B-B14F-4D97-AF65-F5344CB8AC3E}">
        <p14:creationId xmlns:p14="http://schemas.microsoft.com/office/powerpoint/2010/main" val="260298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５（２）②　</a:t>
            </a:r>
            <a:r>
              <a:rPr lang="ja-JP" altLang="en-US" sz="1662" b="1" dirty="0">
                <a:latin typeface="Meiryo UI" panose="020B0604030504040204" pitchFamily="50" charset="-128"/>
                <a:ea typeface="Meiryo UI" panose="020B0604030504040204" pitchFamily="50" charset="-128"/>
              </a:rPr>
              <a:t>外国人受入れ医療機関紹介窓口について</a:t>
            </a:r>
            <a:endParaRPr lang="en-US" sz="1662" b="1" dirty="0">
              <a:latin typeface="Meiryo UI" panose="020B0604030504040204" pitchFamily="50" charset="-128"/>
              <a:ea typeface="Meiryo UI" panose="020B0604030504040204" pitchFamily="50" charset="-128"/>
            </a:endParaRPr>
          </a:p>
        </p:txBody>
      </p:sp>
      <p:sp>
        <p:nvSpPr>
          <p:cNvPr id="14" name="object 14"/>
          <p:cNvSpPr txBox="1">
            <a:spLocks noGrp="1"/>
          </p:cNvSpPr>
          <p:nvPr>
            <p:ph type="sldNum" sz="quarter" idx="7"/>
          </p:nvPr>
        </p:nvSpPr>
        <p:spPr>
          <a:xfrm>
            <a:off x="9324528" y="6577749"/>
            <a:ext cx="212725" cy="284479"/>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11</a:t>
            </a:fld>
            <a:endParaRPr spc="-5" dirty="0"/>
          </a:p>
        </p:txBody>
      </p:sp>
      <p:sp>
        <p:nvSpPr>
          <p:cNvPr id="22" name="object 13">
            <a:extLst>
              <a:ext uri="{FF2B5EF4-FFF2-40B4-BE49-F238E27FC236}">
                <a16:creationId xmlns:a16="http://schemas.microsoft.com/office/drawing/2014/main" id="{7BE257D8-E895-4BB7-832F-F089E630AE50}"/>
              </a:ext>
            </a:extLst>
          </p:cNvPr>
          <p:cNvSpPr txBox="1"/>
          <p:nvPr/>
        </p:nvSpPr>
        <p:spPr>
          <a:xfrm>
            <a:off x="194868" y="70561"/>
            <a:ext cx="752189" cy="258404"/>
          </a:xfrm>
          <a:prstGeom prst="rect">
            <a:avLst/>
          </a:prstGeom>
          <a:ln>
            <a:solidFill>
              <a:schemeClr val="bg2"/>
            </a:solidFill>
          </a:ln>
        </p:spPr>
        <p:txBody>
          <a:bodyPr vert="horz" wrap="square" lIns="0" tIns="12065" rIns="0" bIns="0" rtlCol="0">
            <a:spAutoFit/>
          </a:bodyPr>
          <a:lstStyle/>
          <a:p>
            <a:pPr marL="12700" algn="ctr">
              <a:lnSpc>
                <a:spcPct val="100000"/>
              </a:lnSpc>
              <a:spcBef>
                <a:spcPts val="95"/>
              </a:spcBef>
              <a:tabLst>
                <a:tab pos="350520" algn="l"/>
              </a:tabLst>
            </a:pPr>
            <a:r>
              <a:rPr sz="1600" spc="-5" dirty="0">
                <a:solidFill>
                  <a:srgbClr val="FFFFFF"/>
                </a:solidFill>
                <a:latin typeface="ＭＳ Ｐゴシック"/>
                <a:cs typeface="ＭＳ Ｐゴシック"/>
              </a:rPr>
              <a:t>参	考</a:t>
            </a:r>
            <a:endParaRPr sz="1600" dirty="0">
              <a:latin typeface="ＭＳ Ｐゴシック"/>
              <a:cs typeface="ＭＳ Ｐゴシック"/>
            </a:endParaRPr>
          </a:p>
        </p:txBody>
      </p:sp>
      <p:sp>
        <p:nvSpPr>
          <p:cNvPr id="12" name="正方形/長方形 11">
            <a:extLst>
              <a:ext uri="{FF2B5EF4-FFF2-40B4-BE49-F238E27FC236}">
                <a16:creationId xmlns:a16="http://schemas.microsoft.com/office/drawing/2014/main" id="{95C6AB04-1F04-4123-B819-11BA7FC4D879}"/>
              </a:ext>
            </a:extLst>
          </p:cNvPr>
          <p:cNvSpPr/>
          <p:nvPr/>
        </p:nvSpPr>
        <p:spPr>
          <a:xfrm>
            <a:off x="947057" y="3885603"/>
            <a:ext cx="144016" cy="1591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tx1"/>
                </a:solidFill>
                <a:latin typeface="Meiryo UI" panose="020B0604030504040204" pitchFamily="50" charset="-128"/>
                <a:ea typeface="Meiryo UI" panose="020B0604030504040204" pitchFamily="50" charset="-128"/>
              </a:rPr>
              <a:t>A</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2ACCF37-1E6A-4F2F-9F4D-4BD8030704B4}"/>
              </a:ext>
            </a:extLst>
          </p:cNvPr>
          <p:cNvSpPr/>
          <p:nvPr/>
        </p:nvSpPr>
        <p:spPr>
          <a:xfrm>
            <a:off x="993606" y="5013176"/>
            <a:ext cx="97467" cy="19351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tx1"/>
                </a:solidFill>
                <a:latin typeface="Meiryo UI" panose="020B0604030504040204" pitchFamily="50" charset="-128"/>
                <a:ea typeface="Meiryo UI" panose="020B0604030504040204" pitchFamily="50" charset="-128"/>
              </a:rPr>
              <a:t>B</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51B56F6-0B14-4443-AC11-1A481E749541}"/>
              </a:ext>
            </a:extLst>
          </p:cNvPr>
          <p:cNvPicPr>
            <a:picLocks noChangeAspect="1"/>
          </p:cNvPicPr>
          <p:nvPr/>
        </p:nvPicPr>
        <p:blipFill>
          <a:blip r:embed="rId2"/>
          <a:stretch>
            <a:fillRect/>
          </a:stretch>
        </p:blipFill>
        <p:spPr>
          <a:xfrm>
            <a:off x="1259632" y="612674"/>
            <a:ext cx="7170299" cy="5632651"/>
          </a:xfrm>
          <a:prstGeom prst="rect">
            <a:avLst/>
          </a:prstGeom>
        </p:spPr>
      </p:pic>
      <p:sp>
        <p:nvSpPr>
          <p:cNvPr id="8" name="object 14">
            <a:extLst>
              <a:ext uri="{FF2B5EF4-FFF2-40B4-BE49-F238E27FC236}">
                <a16:creationId xmlns:a16="http://schemas.microsoft.com/office/drawing/2014/main" id="{15F3CA0F-425E-4841-AB00-AFBDE5370F7D}"/>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11</a:t>
            </a:fld>
            <a:endParaRPr lang="en-US" spc="-5" dirty="0"/>
          </a:p>
        </p:txBody>
      </p:sp>
    </p:spTree>
    <p:extLst>
      <p:ext uri="{BB962C8B-B14F-4D97-AF65-F5344CB8AC3E}">
        <p14:creationId xmlns:p14="http://schemas.microsoft.com/office/powerpoint/2010/main" val="386995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５（２）②　</a:t>
            </a:r>
            <a:r>
              <a:rPr lang="ja-JP" altLang="en-US" sz="1662" b="1" dirty="0">
                <a:latin typeface="Meiryo UI" panose="020B0604030504040204" pitchFamily="50" charset="-128"/>
                <a:ea typeface="Meiryo UI" panose="020B0604030504040204" pitchFamily="50" charset="-128"/>
              </a:rPr>
              <a:t>外国人受入れ医療機関紹介窓口について</a:t>
            </a:r>
            <a:endParaRPr lang="en-US" sz="1662" b="1" dirty="0">
              <a:latin typeface="Meiryo UI" panose="020B0604030504040204" pitchFamily="50" charset="-128"/>
              <a:ea typeface="Meiryo UI" panose="020B0604030504040204" pitchFamily="50" charset="-128"/>
            </a:endParaRPr>
          </a:p>
        </p:txBody>
      </p:sp>
      <p:sp>
        <p:nvSpPr>
          <p:cNvPr id="14" name="object 14"/>
          <p:cNvSpPr txBox="1">
            <a:spLocks noGrp="1"/>
          </p:cNvSpPr>
          <p:nvPr>
            <p:ph type="sldNum" sz="quarter" idx="7"/>
          </p:nvPr>
        </p:nvSpPr>
        <p:spPr>
          <a:xfrm>
            <a:off x="9616313" y="6524038"/>
            <a:ext cx="212725" cy="284479"/>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12</a:t>
            </a:fld>
            <a:endParaRPr spc="-5" dirty="0"/>
          </a:p>
        </p:txBody>
      </p:sp>
      <p:pic>
        <p:nvPicPr>
          <p:cNvPr id="7" name="図 6">
            <a:extLst>
              <a:ext uri="{FF2B5EF4-FFF2-40B4-BE49-F238E27FC236}">
                <a16:creationId xmlns:a16="http://schemas.microsoft.com/office/drawing/2014/main" id="{22F2810B-FFB9-4F5F-9E56-2DA0EEACA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4" y="1214484"/>
            <a:ext cx="8893260" cy="4278014"/>
          </a:xfrm>
          <a:prstGeom prst="rect">
            <a:avLst/>
          </a:prstGeom>
        </p:spPr>
      </p:pic>
      <p:sp>
        <p:nvSpPr>
          <p:cNvPr id="22" name="object 13">
            <a:extLst>
              <a:ext uri="{FF2B5EF4-FFF2-40B4-BE49-F238E27FC236}">
                <a16:creationId xmlns:a16="http://schemas.microsoft.com/office/drawing/2014/main" id="{7BE257D8-E895-4BB7-832F-F089E630AE50}"/>
              </a:ext>
            </a:extLst>
          </p:cNvPr>
          <p:cNvSpPr txBox="1"/>
          <p:nvPr/>
        </p:nvSpPr>
        <p:spPr>
          <a:xfrm>
            <a:off x="194868" y="70561"/>
            <a:ext cx="752189" cy="258404"/>
          </a:xfrm>
          <a:prstGeom prst="rect">
            <a:avLst/>
          </a:prstGeom>
          <a:ln>
            <a:solidFill>
              <a:schemeClr val="bg2"/>
            </a:solidFill>
          </a:ln>
        </p:spPr>
        <p:txBody>
          <a:bodyPr vert="horz" wrap="square" lIns="0" tIns="12065" rIns="0" bIns="0" rtlCol="0">
            <a:spAutoFit/>
          </a:bodyPr>
          <a:lstStyle/>
          <a:p>
            <a:pPr marL="12700" algn="ctr">
              <a:lnSpc>
                <a:spcPct val="100000"/>
              </a:lnSpc>
              <a:spcBef>
                <a:spcPts val="95"/>
              </a:spcBef>
              <a:tabLst>
                <a:tab pos="350520" algn="l"/>
              </a:tabLst>
            </a:pPr>
            <a:r>
              <a:rPr sz="1600" spc="-5" dirty="0">
                <a:solidFill>
                  <a:srgbClr val="FFFFFF"/>
                </a:solidFill>
                <a:latin typeface="ＭＳ Ｐゴシック"/>
                <a:cs typeface="ＭＳ Ｐゴシック"/>
              </a:rPr>
              <a:t>参	考</a:t>
            </a:r>
            <a:endParaRPr sz="1600" dirty="0">
              <a:latin typeface="ＭＳ Ｐゴシック"/>
              <a:cs typeface="ＭＳ Ｐゴシック"/>
            </a:endParaRPr>
          </a:p>
        </p:txBody>
      </p:sp>
      <p:sp>
        <p:nvSpPr>
          <p:cNvPr id="6" name="吹き出し: 角を丸めた四角形 5">
            <a:extLst>
              <a:ext uri="{FF2B5EF4-FFF2-40B4-BE49-F238E27FC236}">
                <a16:creationId xmlns:a16="http://schemas.microsoft.com/office/drawing/2014/main" id="{E5B4E5B8-F82F-4F10-9259-6B4D34D585C1}"/>
              </a:ext>
            </a:extLst>
          </p:cNvPr>
          <p:cNvSpPr/>
          <p:nvPr/>
        </p:nvSpPr>
        <p:spPr>
          <a:xfrm>
            <a:off x="2696040" y="5607412"/>
            <a:ext cx="2019976" cy="363766"/>
          </a:xfrm>
          <a:prstGeom prst="wedgeRoundRectCallout">
            <a:avLst>
              <a:gd name="adj1" fmla="val -752"/>
              <a:gd name="adj2" fmla="val -108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　</a:t>
            </a:r>
            <a:r>
              <a:rPr lang="ja-JP" altLang="en-US"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医療機関検索はこちら</a:t>
            </a:r>
          </a:p>
        </p:txBody>
      </p:sp>
      <p:sp>
        <p:nvSpPr>
          <p:cNvPr id="9" name="正方形/長方形 8">
            <a:extLst>
              <a:ext uri="{FF2B5EF4-FFF2-40B4-BE49-F238E27FC236}">
                <a16:creationId xmlns:a16="http://schemas.microsoft.com/office/drawing/2014/main" id="{3C5E19BF-0269-4425-86AB-DDE9EAA71129}"/>
              </a:ext>
            </a:extLst>
          </p:cNvPr>
          <p:cNvSpPr/>
          <p:nvPr/>
        </p:nvSpPr>
        <p:spPr>
          <a:xfrm>
            <a:off x="2766182" y="5697750"/>
            <a:ext cx="144016" cy="1591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tx1"/>
                </a:solidFill>
                <a:latin typeface="Meiryo UI" panose="020B0604030504040204" pitchFamily="50" charset="-128"/>
                <a:ea typeface="Meiryo UI" panose="020B0604030504040204" pitchFamily="50" charset="-128"/>
              </a:rPr>
              <a:t>A</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8" name="object 14">
            <a:extLst>
              <a:ext uri="{FF2B5EF4-FFF2-40B4-BE49-F238E27FC236}">
                <a16:creationId xmlns:a16="http://schemas.microsoft.com/office/drawing/2014/main" id="{2C96652F-35F3-449A-BFCB-152675A56911}"/>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12</a:t>
            </a:fld>
            <a:endParaRPr lang="en-US" spc="-5" dirty="0"/>
          </a:p>
        </p:txBody>
      </p:sp>
    </p:spTree>
    <p:extLst>
      <p:ext uri="{BB962C8B-B14F-4D97-AF65-F5344CB8AC3E}">
        <p14:creationId xmlns:p14="http://schemas.microsoft.com/office/powerpoint/2010/main" val="247340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５（２）②　</a:t>
            </a:r>
            <a:r>
              <a:rPr lang="ja-JP" altLang="en-US" sz="1662" b="1" dirty="0">
                <a:latin typeface="Meiryo UI" panose="020B0604030504040204" pitchFamily="50" charset="-128"/>
                <a:ea typeface="Meiryo UI" panose="020B0604030504040204" pitchFamily="50" charset="-128"/>
              </a:rPr>
              <a:t>外国人受入れ医療機関検索について</a:t>
            </a:r>
            <a:endParaRPr lang="en-US" sz="1662"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82F51B8-AF02-4DF7-8781-8220B95D4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6" y="538843"/>
            <a:ext cx="8703128" cy="6221186"/>
          </a:xfrm>
          <a:prstGeom prst="rect">
            <a:avLst/>
          </a:prstGeom>
        </p:spPr>
      </p:pic>
      <p:sp>
        <p:nvSpPr>
          <p:cNvPr id="11" name="object 13">
            <a:extLst>
              <a:ext uri="{FF2B5EF4-FFF2-40B4-BE49-F238E27FC236}">
                <a16:creationId xmlns:a16="http://schemas.microsoft.com/office/drawing/2014/main" id="{B3B45A12-9293-4374-8E8B-124E975EE59F}"/>
              </a:ext>
            </a:extLst>
          </p:cNvPr>
          <p:cNvSpPr txBox="1"/>
          <p:nvPr/>
        </p:nvSpPr>
        <p:spPr>
          <a:xfrm>
            <a:off x="194868" y="70561"/>
            <a:ext cx="752189" cy="258404"/>
          </a:xfrm>
          <a:prstGeom prst="rect">
            <a:avLst/>
          </a:prstGeom>
          <a:ln>
            <a:solidFill>
              <a:schemeClr val="bg2"/>
            </a:solidFill>
          </a:ln>
        </p:spPr>
        <p:txBody>
          <a:bodyPr vert="horz" wrap="square" lIns="0" tIns="12065" rIns="0" bIns="0" rtlCol="0">
            <a:spAutoFit/>
          </a:bodyPr>
          <a:lstStyle/>
          <a:p>
            <a:pPr marL="12700" algn="ctr">
              <a:lnSpc>
                <a:spcPct val="100000"/>
              </a:lnSpc>
              <a:spcBef>
                <a:spcPts val="95"/>
              </a:spcBef>
              <a:tabLst>
                <a:tab pos="350520" algn="l"/>
              </a:tabLst>
            </a:pPr>
            <a:r>
              <a:rPr sz="1600" spc="-5" dirty="0">
                <a:solidFill>
                  <a:srgbClr val="FFFFFF"/>
                </a:solidFill>
                <a:latin typeface="ＭＳ Ｐゴシック"/>
                <a:cs typeface="ＭＳ Ｐゴシック"/>
              </a:rPr>
              <a:t>参	考</a:t>
            </a:r>
            <a:endParaRPr sz="1600" dirty="0">
              <a:latin typeface="ＭＳ Ｐゴシック"/>
              <a:cs typeface="ＭＳ Ｐゴシック"/>
            </a:endParaRPr>
          </a:p>
        </p:txBody>
      </p:sp>
      <p:sp>
        <p:nvSpPr>
          <p:cNvPr id="5" name="テキスト ボックス 9">
            <a:extLst>
              <a:ext uri="{FF2B5EF4-FFF2-40B4-BE49-F238E27FC236}">
                <a16:creationId xmlns:a16="http://schemas.microsoft.com/office/drawing/2014/main" id="{9D4BDA24-F5CA-4A2D-BC5F-D7AA5E469914}"/>
              </a:ext>
            </a:extLst>
          </p:cNvPr>
          <p:cNvSpPr txBox="1">
            <a:spLocks noChangeArrowheads="1"/>
          </p:cNvSpPr>
          <p:nvPr/>
        </p:nvSpPr>
        <p:spPr bwMode="auto">
          <a:xfrm>
            <a:off x="0" y="468051"/>
            <a:ext cx="504056" cy="2880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object 14">
            <a:extLst>
              <a:ext uri="{FF2B5EF4-FFF2-40B4-BE49-F238E27FC236}">
                <a16:creationId xmlns:a16="http://schemas.microsoft.com/office/drawing/2014/main" id="{3298029B-5E7B-48D9-804C-5E3774A34C1D}"/>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13</a:t>
            </a:fld>
            <a:endParaRPr lang="en-US" spc="-5" dirty="0"/>
          </a:p>
        </p:txBody>
      </p:sp>
    </p:spTree>
    <p:extLst>
      <p:ext uri="{BB962C8B-B14F-4D97-AF65-F5344CB8AC3E}">
        <p14:creationId xmlns:p14="http://schemas.microsoft.com/office/powerpoint/2010/main" val="99002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５（２）②　</a:t>
            </a:r>
            <a:r>
              <a:rPr lang="ja-JP" altLang="en-US" sz="1662" b="1" dirty="0">
                <a:latin typeface="Meiryo UI" panose="020B0604030504040204" pitchFamily="50" charset="-128"/>
                <a:ea typeface="Meiryo UI" panose="020B0604030504040204" pitchFamily="50" charset="-128"/>
              </a:rPr>
              <a:t>外国人受入れ医療機関検索について</a:t>
            </a:r>
            <a:endParaRPr lang="en-US" sz="1662" b="1" dirty="0">
              <a:latin typeface="Meiryo UI" panose="020B0604030504040204" pitchFamily="50" charset="-128"/>
              <a:ea typeface="Meiryo UI" panose="020B0604030504040204" pitchFamily="50" charset="-128"/>
            </a:endParaRPr>
          </a:p>
        </p:txBody>
      </p:sp>
      <p:sp>
        <p:nvSpPr>
          <p:cNvPr id="11" name="object 13">
            <a:extLst>
              <a:ext uri="{FF2B5EF4-FFF2-40B4-BE49-F238E27FC236}">
                <a16:creationId xmlns:a16="http://schemas.microsoft.com/office/drawing/2014/main" id="{B3B45A12-9293-4374-8E8B-124E975EE59F}"/>
              </a:ext>
            </a:extLst>
          </p:cNvPr>
          <p:cNvSpPr txBox="1"/>
          <p:nvPr/>
        </p:nvSpPr>
        <p:spPr>
          <a:xfrm>
            <a:off x="194868" y="70561"/>
            <a:ext cx="752189" cy="258404"/>
          </a:xfrm>
          <a:prstGeom prst="rect">
            <a:avLst/>
          </a:prstGeom>
          <a:ln>
            <a:solidFill>
              <a:schemeClr val="bg2"/>
            </a:solidFill>
          </a:ln>
        </p:spPr>
        <p:txBody>
          <a:bodyPr vert="horz" wrap="square" lIns="0" tIns="12065" rIns="0" bIns="0" rtlCol="0">
            <a:spAutoFit/>
          </a:bodyPr>
          <a:lstStyle/>
          <a:p>
            <a:pPr marL="12700" algn="ctr">
              <a:lnSpc>
                <a:spcPct val="100000"/>
              </a:lnSpc>
              <a:spcBef>
                <a:spcPts val="95"/>
              </a:spcBef>
              <a:tabLst>
                <a:tab pos="350520" algn="l"/>
              </a:tabLst>
            </a:pPr>
            <a:r>
              <a:rPr sz="1600" spc="-5" dirty="0">
                <a:solidFill>
                  <a:srgbClr val="FFFFFF"/>
                </a:solidFill>
                <a:latin typeface="ＭＳ Ｐゴシック"/>
                <a:cs typeface="ＭＳ Ｐゴシック"/>
              </a:rPr>
              <a:t>参	考</a:t>
            </a:r>
            <a:endParaRPr sz="1600" dirty="0">
              <a:latin typeface="ＭＳ Ｐゴシック"/>
              <a:cs typeface="ＭＳ Ｐゴシック"/>
            </a:endParaRPr>
          </a:p>
        </p:txBody>
      </p:sp>
      <p:pic>
        <p:nvPicPr>
          <p:cNvPr id="3" name="図 2">
            <a:extLst>
              <a:ext uri="{FF2B5EF4-FFF2-40B4-BE49-F238E27FC236}">
                <a16:creationId xmlns:a16="http://schemas.microsoft.com/office/drawing/2014/main" id="{2616F3A9-D62B-435A-BFBF-C3E00857F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37" y="518887"/>
            <a:ext cx="5598784" cy="6339114"/>
          </a:xfrm>
          <a:prstGeom prst="rect">
            <a:avLst/>
          </a:prstGeom>
        </p:spPr>
      </p:pic>
      <p:sp>
        <p:nvSpPr>
          <p:cNvPr id="5" name="テキスト ボックス 9">
            <a:extLst>
              <a:ext uri="{FF2B5EF4-FFF2-40B4-BE49-F238E27FC236}">
                <a16:creationId xmlns:a16="http://schemas.microsoft.com/office/drawing/2014/main" id="{C377E4A6-D8DF-46A1-8242-FE5822755CA1}"/>
              </a:ext>
            </a:extLst>
          </p:cNvPr>
          <p:cNvSpPr txBox="1">
            <a:spLocks noChangeArrowheads="1"/>
          </p:cNvSpPr>
          <p:nvPr/>
        </p:nvSpPr>
        <p:spPr bwMode="auto">
          <a:xfrm>
            <a:off x="-1" y="468051"/>
            <a:ext cx="1414337" cy="2880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（検索結果）</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object 14">
            <a:extLst>
              <a:ext uri="{FF2B5EF4-FFF2-40B4-BE49-F238E27FC236}">
                <a16:creationId xmlns:a16="http://schemas.microsoft.com/office/drawing/2014/main" id="{B899E227-B39E-48B6-A595-4461E04FD91C}"/>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14</a:t>
            </a:fld>
            <a:endParaRPr lang="en-US" spc="-5" dirty="0"/>
          </a:p>
        </p:txBody>
      </p:sp>
    </p:spTree>
    <p:extLst>
      <p:ext uri="{BB962C8B-B14F-4D97-AF65-F5344CB8AC3E}">
        <p14:creationId xmlns:p14="http://schemas.microsoft.com/office/powerpoint/2010/main" val="151178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５（２）②　</a:t>
            </a:r>
            <a:r>
              <a:rPr lang="ja-JP" altLang="en-US" sz="1662" b="1" dirty="0">
                <a:latin typeface="Meiryo UI" panose="020B0604030504040204" pitchFamily="50" charset="-128"/>
                <a:ea typeface="Meiryo UI" panose="020B0604030504040204" pitchFamily="50" charset="-128"/>
              </a:rPr>
              <a:t>外国人受入れ医療機関紹介窓口について</a:t>
            </a:r>
            <a:endParaRPr lang="en-US" sz="1662" b="1" dirty="0">
              <a:latin typeface="Meiryo UI" panose="020B0604030504040204" pitchFamily="50" charset="-128"/>
              <a:ea typeface="Meiryo UI" panose="020B0604030504040204" pitchFamily="50" charset="-128"/>
            </a:endParaRPr>
          </a:p>
        </p:txBody>
      </p:sp>
      <p:sp>
        <p:nvSpPr>
          <p:cNvPr id="14" name="object 14"/>
          <p:cNvSpPr txBox="1">
            <a:spLocks noGrp="1"/>
          </p:cNvSpPr>
          <p:nvPr>
            <p:ph type="sldNum" sz="quarter" idx="7"/>
          </p:nvPr>
        </p:nvSpPr>
        <p:spPr>
          <a:xfrm>
            <a:off x="9616313" y="6524038"/>
            <a:ext cx="212725" cy="284479"/>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15</a:t>
            </a:fld>
            <a:endParaRPr spc="-5" dirty="0"/>
          </a:p>
        </p:txBody>
      </p:sp>
      <p:sp>
        <p:nvSpPr>
          <p:cNvPr id="7" name="object 13">
            <a:extLst>
              <a:ext uri="{FF2B5EF4-FFF2-40B4-BE49-F238E27FC236}">
                <a16:creationId xmlns:a16="http://schemas.microsoft.com/office/drawing/2014/main" id="{D63F9A4A-EC6F-4384-821A-C6FD47CCEE39}"/>
              </a:ext>
            </a:extLst>
          </p:cNvPr>
          <p:cNvSpPr txBox="1"/>
          <p:nvPr/>
        </p:nvSpPr>
        <p:spPr>
          <a:xfrm>
            <a:off x="194868" y="70561"/>
            <a:ext cx="752189" cy="258404"/>
          </a:xfrm>
          <a:prstGeom prst="rect">
            <a:avLst/>
          </a:prstGeom>
          <a:ln>
            <a:solidFill>
              <a:schemeClr val="bg2"/>
            </a:solidFill>
          </a:ln>
        </p:spPr>
        <p:txBody>
          <a:bodyPr vert="horz" wrap="square" lIns="0" tIns="12065" rIns="0" bIns="0" rtlCol="0">
            <a:spAutoFit/>
          </a:bodyPr>
          <a:lstStyle/>
          <a:p>
            <a:pPr marL="12700" algn="ctr">
              <a:lnSpc>
                <a:spcPct val="100000"/>
              </a:lnSpc>
              <a:spcBef>
                <a:spcPts val="95"/>
              </a:spcBef>
              <a:tabLst>
                <a:tab pos="350520" algn="l"/>
              </a:tabLst>
            </a:pPr>
            <a:r>
              <a:rPr sz="1600" spc="-5" dirty="0">
                <a:solidFill>
                  <a:srgbClr val="FFFFFF"/>
                </a:solidFill>
                <a:latin typeface="ＭＳ Ｐゴシック"/>
                <a:cs typeface="ＭＳ Ｐゴシック"/>
              </a:rPr>
              <a:t>参	考</a:t>
            </a:r>
            <a:endParaRPr sz="1600" dirty="0">
              <a:latin typeface="ＭＳ Ｐゴシック"/>
              <a:cs typeface="ＭＳ Ｐゴシック"/>
            </a:endParaRPr>
          </a:p>
        </p:txBody>
      </p:sp>
      <p:sp>
        <p:nvSpPr>
          <p:cNvPr id="6" name="テキスト ボックス 9">
            <a:extLst>
              <a:ext uri="{FF2B5EF4-FFF2-40B4-BE49-F238E27FC236}">
                <a16:creationId xmlns:a16="http://schemas.microsoft.com/office/drawing/2014/main" id="{D77AEF4F-2A50-474C-8B62-B2C81B5B346A}"/>
              </a:ext>
            </a:extLst>
          </p:cNvPr>
          <p:cNvSpPr txBox="1">
            <a:spLocks noChangeArrowheads="1"/>
          </p:cNvSpPr>
          <p:nvPr/>
        </p:nvSpPr>
        <p:spPr bwMode="auto">
          <a:xfrm>
            <a:off x="0" y="468051"/>
            <a:ext cx="504056" cy="2880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B</a:t>
            </a:r>
          </a:p>
        </p:txBody>
      </p:sp>
      <p:pic>
        <p:nvPicPr>
          <p:cNvPr id="4" name="図 3">
            <a:extLst>
              <a:ext uri="{FF2B5EF4-FFF2-40B4-BE49-F238E27FC236}">
                <a16:creationId xmlns:a16="http://schemas.microsoft.com/office/drawing/2014/main" id="{2DC1F0F0-EA9A-4CBE-862B-9A94E40DF9F6}"/>
              </a:ext>
            </a:extLst>
          </p:cNvPr>
          <p:cNvPicPr>
            <a:picLocks noChangeAspect="1"/>
          </p:cNvPicPr>
          <p:nvPr/>
        </p:nvPicPr>
        <p:blipFill>
          <a:blip r:embed="rId3"/>
          <a:stretch>
            <a:fillRect/>
          </a:stretch>
        </p:blipFill>
        <p:spPr>
          <a:xfrm>
            <a:off x="1103831" y="746381"/>
            <a:ext cx="6048672" cy="1285249"/>
          </a:xfrm>
          <a:prstGeom prst="rect">
            <a:avLst/>
          </a:prstGeom>
        </p:spPr>
      </p:pic>
      <p:pic>
        <p:nvPicPr>
          <p:cNvPr id="11" name="図 10">
            <a:extLst>
              <a:ext uri="{FF2B5EF4-FFF2-40B4-BE49-F238E27FC236}">
                <a16:creationId xmlns:a16="http://schemas.microsoft.com/office/drawing/2014/main" id="{80C9C387-65E4-4F66-998C-19E99703087B}"/>
              </a:ext>
            </a:extLst>
          </p:cNvPr>
          <p:cNvPicPr>
            <a:picLocks noChangeAspect="1"/>
          </p:cNvPicPr>
          <p:nvPr/>
        </p:nvPicPr>
        <p:blipFill>
          <a:blip r:embed="rId4"/>
          <a:stretch>
            <a:fillRect/>
          </a:stretch>
        </p:blipFill>
        <p:spPr>
          <a:xfrm>
            <a:off x="1835696" y="2337677"/>
            <a:ext cx="4584942" cy="4175158"/>
          </a:xfrm>
          <a:prstGeom prst="rect">
            <a:avLst/>
          </a:prstGeom>
        </p:spPr>
      </p:pic>
      <p:sp>
        <p:nvSpPr>
          <p:cNvPr id="8" name="object 14">
            <a:extLst>
              <a:ext uri="{FF2B5EF4-FFF2-40B4-BE49-F238E27FC236}">
                <a16:creationId xmlns:a16="http://schemas.microsoft.com/office/drawing/2014/main" id="{8147FDB5-B610-4155-9B91-54B0E6DA5E51}"/>
              </a:ext>
            </a:extLst>
          </p:cNvPr>
          <p:cNvSpPr txBox="1">
            <a:spLocks/>
          </p:cNvSpPr>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15</a:t>
            </a:fld>
            <a:endParaRPr lang="en-US" spc="-5" dirty="0"/>
          </a:p>
        </p:txBody>
      </p:sp>
    </p:spTree>
    <p:extLst>
      <p:ext uri="{BB962C8B-B14F-4D97-AF65-F5344CB8AC3E}">
        <p14:creationId xmlns:p14="http://schemas.microsoft.com/office/powerpoint/2010/main" val="82172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D950839-B4CD-4E00-8665-16B794234810}"/>
              </a:ext>
            </a:extLst>
          </p:cNvPr>
          <p:cNvGrpSpPr/>
          <p:nvPr/>
        </p:nvGrpSpPr>
        <p:grpSpPr>
          <a:xfrm>
            <a:off x="52050" y="527239"/>
            <a:ext cx="9036148" cy="6322232"/>
            <a:chOff x="52050" y="527239"/>
            <a:chExt cx="9036148" cy="6166748"/>
          </a:xfrm>
        </p:grpSpPr>
        <p:sp>
          <p:nvSpPr>
            <p:cNvPr id="2" name="object 2"/>
            <p:cNvSpPr/>
            <p:nvPr/>
          </p:nvSpPr>
          <p:spPr>
            <a:xfrm>
              <a:off x="52050" y="686831"/>
              <a:ext cx="9036148" cy="6007156"/>
            </a:xfrm>
            <a:custGeom>
              <a:avLst/>
              <a:gdLst/>
              <a:ahLst/>
              <a:cxnLst/>
              <a:rect l="l" t="t" r="r" b="b"/>
              <a:pathLst>
                <a:path w="9789160" h="5625465">
                  <a:moveTo>
                    <a:pt x="0" y="121157"/>
                  </a:moveTo>
                  <a:lnTo>
                    <a:pt x="9517" y="73991"/>
                  </a:lnTo>
                  <a:lnTo>
                    <a:pt x="35471" y="35480"/>
                  </a:lnTo>
                  <a:lnTo>
                    <a:pt x="73966" y="9519"/>
                  </a:lnTo>
                  <a:lnTo>
                    <a:pt x="121107" y="0"/>
                  </a:lnTo>
                  <a:lnTo>
                    <a:pt x="9667493" y="0"/>
                  </a:lnTo>
                  <a:lnTo>
                    <a:pt x="9714660" y="9519"/>
                  </a:lnTo>
                  <a:lnTo>
                    <a:pt x="9753171" y="35480"/>
                  </a:lnTo>
                  <a:lnTo>
                    <a:pt x="9779132" y="73991"/>
                  </a:lnTo>
                  <a:lnTo>
                    <a:pt x="9788652" y="121157"/>
                  </a:lnTo>
                  <a:lnTo>
                    <a:pt x="9788652" y="5503976"/>
                  </a:lnTo>
                  <a:lnTo>
                    <a:pt x="9779132" y="5551119"/>
                  </a:lnTo>
                  <a:lnTo>
                    <a:pt x="9753171" y="5589614"/>
                  </a:lnTo>
                  <a:lnTo>
                    <a:pt x="9714660" y="5615567"/>
                  </a:lnTo>
                  <a:lnTo>
                    <a:pt x="9667493" y="5625083"/>
                  </a:lnTo>
                  <a:lnTo>
                    <a:pt x="121107" y="5625083"/>
                  </a:lnTo>
                  <a:lnTo>
                    <a:pt x="73966" y="5615567"/>
                  </a:lnTo>
                  <a:lnTo>
                    <a:pt x="35471" y="5589614"/>
                  </a:lnTo>
                  <a:lnTo>
                    <a:pt x="9517" y="5551119"/>
                  </a:lnTo>
                  <a:lnTo>
                    <a:pt x="0" y="5503976"/>
                  </a:lnTo>
                  <a:lnTo>
                    <a:pt x="0" y="121157"/>
                  </a:lnTo>
                  <a:close/>
                </a:path>
              </a:pathLst>
            </a:custGeom>
            <a:ln w="12192">
              <a:solidFill>
                <a:srgbClr val="1F487C"/>
              </a:solidFill>
              <a:prstDash val="sysDash"/>
            </a:ln>
          </p:spPr>
          <p:txBody>
            <a:bodyPr wrap="square" lIns="0" tIns="0" rIns="0" bIns="0" rtlCol="0"/>
            <a:lstStyle/>
            <a:p>
              <a:endParaRPr sz="1662"/>
            </a:p>
          </p:txBody>
        </p:sp>
        <p:sp>
          <p:nvSpPr>
            <p:cNvPr id="3" name="object 3"/>
            <p:cNvSpPr/>
            <p:nvPr/>
          </p:nvSpPr>
          <p:spPr>
            <a:xfrm>
              <a:off x="203328" y="527239"/>
              <a:ext cx="1959596" cy="276078"/>
            </a:xfrm>
            <a:custGeom>
              <a:avLst/>
              <a:gdLst/>
              <a:ahLst/>
              <a:cxnLst/>
              <a:rect l="l" t="t" r="r" b="b"/>
              <a:pathLst>
                <a:path w="3115310" h="299084">
                  <a:moveTo>
                    <a:pt x="3090037" y="0"/>
                  </a:moveTo>
                  <a:lnTo>
                    <a:pt x="25031" y="0"/>
                  </a:lnTo>
                  <a:lnTo>
                    <a:pt x="15285" y="1962"/>
                  </a:lnTo>
                  <a:lnTo>
                    <a:pt x="7329" y="7318"/>
                  </a:lnTo>
                  <a:lnTo>
                    <a:pt x="1966" y="15269"/>
                  </a:lnTo>
                  <a:lnTo>
                    <a:pt x="0" y="25019"/>
                  </a:lnTo>
                  <a:lnTo>
                    <a:pt x="0" y="273685"/>
                  </a:lnTo>
                  <a:lnTo>
                    <a:pt x="1966" y="283434"/>
                  </a:lnTo>
                  <a:lnTo>
                    <a:pt x="7329" y="291385"/>
                  </a:lnTo>
                  <a:lnTo>
                    <a:pt x="15285" y="296741"/>
                  </a:lnTo>
                  <a:lnTo>
                    <a:pt x="25031" y="298704"/>
                  </a:lnTo>
                  <a:lnTo>
                    <a:pt x="3090037" y="298704"/>
                  </a:lnTo>
                  <a:lnTo>
                    <a:pt x="3099786" y="296741"/>
                  </a:lnTo>
                  <a:lnTo>
                    <a:pt x="3107737" y="291385"/>
                  </a:lnTo>
                  <a:lnTo>
                    <a:pt x="3113093" y="283434"/>
                  </a:lnTo>
                  <a:lnTo>
                    <a:pt x="3115055" y="273685"/>
                  </a:lnTo>
                  <a:lnTo>
                    <a:pt x="3115055" y="25019"/>
                  </a:lnTo>
                  <a:lnTo>
                    <a:pt x="3113093" y="15269"/>
                  </a:lnTo>
                  <a:lnTo>
                    <a:pt x="3107737" y="7318"/>
                  </a:lnTo>
                  <a:lnTo>
                    <a:pt x="3099786" y="1962"/>
                  </a:lnTo>
                  <a:lnTo>
                    <a:pt x="3090037" y="0"/>
                  </a:lnTo>
                  <a:close/>
                </a:path>
              </a:pathLst>
            </a:custGeom>
            <a:solidFill>
              <a:srgbClr val="FFFFFF"/>
            </a:solidFill>
          </p:spPr>
          <p:txBody>
            <a:bodyPr wrap="square" lIns="0" tIns="0" rIns="0" bIns="0" rtlCol="0"/>
            <a:lstStyle/>
            <a:p>
              <a:endParaRPr sz="1662"/>
            </a:p>
          </p:txBody>
        </p:sp>
      </p:grpSp>
      <p:sp>
        <p:nvSpPr>
          <p:cNvPr id="5" name="object 5"/>
          <p:cNvSpPr txBox="1"/>
          <p:nvPr/>
        </p:nvSpPr>
        <p:spPr>
          <a:xfrm>
            <a:off x="153279" y="933990"/>
            <a:ext cx="8837442" cy="5949050"/>
          </a:xfrm>
          <a:prstGeom prst="rect">
            <a:avLst/>
          </a:prstGeom>
        </p:spPr>
        <p:txBody>
          <a:bodyPr vert="horz" wrap="square" lIns="0" tIns="14654" rIns="0" bIns="0" rtlCol="0">
            <a:spAutoFit/>
          </a:bodyPr>
          <a:lstStyle/>
          <a:p>
            <a:pPr>
              <a:spcBef>
                <a:spcPts val="28"/>
              </a:spcBef>
            </a:pPr>
            <a:endParaRPr sz="1985" dirty="0">
              <a:latin typeface="Times New Roman"/>
              <a:cs typeface="Times New Roman"/>
            </a:endParaRPr>
          </a:p>
          <a:p>
            <a:pPr marL="11723"/>
            <a:r>
              <a:rPr sz="1400" spc="-9" dirty="0">
                <a:latin typeface="メイリオ" panose="020B0604030504040204" pitchFamily="50" charset="-128"/>
                <a:ea typeface="メイリオ" panose="020B0604030504040204" pitchFamily="50" charset="-128"/>
                <a:cs typeface="メイリオ"/>
              </a:rPr>
              <a:t>【経緯と目的</a:t>
            </a:r>
            <a:r>
              <a:rPr sz="1400" spc="-5" dirty="0">
                <a:latin typeface="メイリオ" panose="020B0604030504040204" pitchFamily="50" charset="-128"/>
                <a:ea typeface="メイリオ" panose="020B0604030504040204" pitchFamily="50" charset="-128"/>
                <a:cs typeface="メイリオ"/>
              </a:rPr>
              <a:t>】</a:t>
            </a:r>
            <a:endParaRPr sz="1400" dirty="0">
              <a:latin typeface="メイリオ" panose="020B0604030504040204" pitchFamily="50" charset="-128"/>
              <a:ea typeface="メイリオ" panose="020B0604030504040204" pitchFamily="50" charset="-128"/>
              <a:cs typeface="メイリオ"/>
            </a:endParaRPr>
          </a:p>
          <a:p>
            <a:pPr marL="11723">
              <a:spcBef>
                <a:spcPts val="918"/>
              </a:spcBef>
            </a:pPr>
            <a:r>
              <a:rPr sz="1400" spc="-5" dirty="0">
                <a:latin typeface="メイリオ" panose="020B0604030504040204" pitchFamily="50" charset="-128"/>
                <a:ea typeface="メイリオ" panose="020B0604030504040204" pitchFamily="50" charset="-128"/>
                <a:cs typeface="メイリオ"/>
              </a:rPr>
              <a:t>○</a:t>
            </a:r>
            <a:r>
              <a:rPr lang="ja-JP" altLang="en-US" sz="1400" spc="-5" dirty="0">
                <a:latin typeface="メイリオ" panose="020B0604030504040204" pitchFamily="50" charset="-128"/>
                <a:ea typeface="メイリオ" panose="020B0604030504040204" pitchFamily="50" charset="-128"/>
                <a:cs typeface="メイリオ"/>
              </a:rPr>
              <a:t>　令和</a:t>
            </a:r>
            <a:r>
              <a:rPr lang="en-US" altLang="ja-JP" sz="1400" spc="-5" dirty="0">
                <a:latin typeface="メイリオ" panose="020B0604030504040204" pitchFamily="50" charset="-128"/>
                <a:ea typeface="メイリオ" panose="020B0604030504040204" pitchFamily="50" charset="-128"/>
                <a:cs typeface="メイリオ"/>
              </a:rPr>
              <a:t>6</a:t>
            </a:r>
            <a:r>
              <a:rPr lang="ja-JP" altLang="en-US" sz="1400" spc="-5" dirty="0">
                <a:latin typeface="メイリオ" panose="020B0604030504040204" pitchFamily="50" charset="-128"/>
                <a:ea typeface="メイリオ" panose="020B0604030504040204" pitchFamily="50" charset="-128"/>
                <a:cs typeface="メイリオ"/>
              </a:rPr>
              <a:t>年度より新たに実施する、「</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Japan Visitor Hotline </a:t>
            </a:r>
            <a:r>
              <a:rPr lang="ja-JP" altLang="en-US" sz="1400" spc="-5" dirty="0">
                <a:latin typeface="メイリオ" panose="020B0604030504040204" pitchFamily="50" charset="-128"/>
                <a:ea typeface="メイリオ" panose="020B0604030504040204" pitchFamily="50" charset="-128"/>
                <a:cs typeface="メイリオ"/>
              </a:rPr>
              <a:t>」による多言語対応可能な医療機関の紹介や</a:t>
            </a:r>
            <a:endParaRPr lang="ja-JP" altLang="en-US" sz="1400" dirty="0">
              <a:latin typeface="メイリオ" panose="020B0604030504040204" pitchFamily="50" charset="-128"/>
              <a:ea typeface="メイリオ" panose="020B0604030504040204" pitchFamily="50" charset="-128"/>
              <a:cs typeface="メイリオ"/>
            </a:endParaRPr>
          </a:p>
          <a:p>
            <a:pPr marL="198124"/>
            <a:r>
              <a:rPr lang="ja-JP" altLang="en-US" sz="1400" spc="-374" dirty="0">
                <a:latin typeface="メイリオ" panose="020B0604030504040204" pitchFamily="50" charset="-128"/>
                <a:ea typeface="メイリオ" panose="020B0604030504040204" pitchFamily="50" charset="-128"/>
                <a:cs typeface="Times New Roman"/>
              </a:rPr>
              <a:t> </a:t>
            </a:r>
            <a:r>
              <a:rPr lang="ja-JP" altLang="en-US" sz="1400" spc="-5" dirty="0">
                <a:latin typeface="メイリオ" panose="020B0604030504040204" pitchFamily="50" charset="-128"/>
                <a:ea typeface="メイリオ" panose="020B0604030504040204" pitchFamily="50" charset="-128"/>
                <a:cs typeface="Times New Roman"/>
              </a:rPr>
              <a:t>医療のかかり方動画は</a:t>
            </a:r>
            <a:r>
              <a:rPr lang="ja-JP" altLang="en-US" sz="1400" spc="-5" dirty="0">
                <a:latin typeface="メイリオ" panose="020B0604030504040204" pitchFamily="50" charset="-128"/>
                <a:ea typeface="メイリオ" panose="020B0604030504040204" pitchFamily="50" charset="-128"/>
                <a:cs typeface="メイリオ"/>
              </a:rPr>
              <a:t>、「</a:t>
            </a:r>
            <a:r>
              <a:rPr lang="ja-JP" altLang="en-US" sz="1400" dirty="0">
                <a:latin typeface="メイリオ" panose="020B0604030504040204" pitchFamily="50" charset="-128"/>
                <a:ea typeface="メイリオ" panose="020B0604030504040204" pitchFamily="50" charset="-128"/>
              </a:rPr>
              <a:t>おおさかメディカルネット</a:t>
            </a:r>
            <a:r>
              <a:rPr kumimoji="0" lang="en-US" altLang="ja-JP" sz="140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a:t>
            </a:r>
            <a:r>
              <a:rPr kumimoji="0" lang="ja-JP" altLang="en-US" sz="1400" kern="0" dirty="0">
                <a:solidFill>
                  <a:srgbClr val="000000"/>
                </a:solidFill>
                <a:latin typeface="メイリオ" panose="020B0604030504040204" pitchFamily="50" charset="-128"/>
                <a:ea typeface="メイリオ" panose="020B0604030504040204" pitchFamily="50" charset="-128"/>
              </a:rPr>
              <a:t> </a:t>
            </a:r>
            <a:r>
              <a:rPr kumimoji="0" lang="en-US" altLang="ja-JP" sz="140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Foreigners </a:t>
            </a:r>
            <a:r>
              <a:rPr lang="ja-JP" altLang="en-US" sz="1400" spc="-5" dirty="0">
                <a:latin typeface="メイリオ" panose="020B0604030504040204" pitchFamily="50" charset="-128"/>
                <a:ea typeface="メイリオ" panose="020B0604030504040204" pitchFamily="50" charset="-128"/>
                <a:cs typeface="メイリオ"/>
              </a:rPr>
              <a:t>」を通じて発信を行うが、現状、　　外国人に対し、「</a:t>
            </a:r>
            <a:r>
              <a:rPr lang="ja-JP" altLang="en-US" sz="1400" dirty="0">
                <a:latin typeface="メイリオ" panose="020B0604030504040204" pitchFamily="50" charset="-128"/>
                <a:ea typeface="メイリオ" panose="020B0604030504040204" pitchFamily="50" charset="-128"/>
              </a:rPr>
              <a:t>おおさかメディカルネット</a:t>
            </a:r>
            <a:r>
              <a:rPr kumimoji="0" lang="en-US" altLang="ja-JP" sz="140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a:t>
            </a:r>
            <a:r>
              <a:rPr kumimoji="0" lang="ja-JP" altLang="en-US" sz="1400" kern="0" dirty="0">
                <a:solidFill>
                  <a:srgbClr val="000000"/>
                </a:solidFill>
                <a:latin typeface="メイリオ" panose="020B0604030504040204" pitchFamily="50" charset="-128"/>
                <a:ea typeface="メイリオ" panose="020B0604030504040204" pitchFamily="50" charset="-128"/>
              </a:rPr>
              <a:t> </a:t>
            </a:r>
            <a:r>
              <a:rPr kumimoji="0" lang="en-US" altLang="ja-JP" sz="140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Foreigners </a:t>
            </a:r>
            <a:r>
              <a:rPr lang="ja-JP" altLang="en-US" sz="1400" spc="-5" dirty="0">
                <a:latin typeface="メイリオ" panose="020B0604030504040204" pitchFamily="50" charset="-128"/>
                <a:ea typeface="メイリオ" panose="020B0604030504040204" pitchFamily="50" charset="-128"/>
                <a:cs typeface="メイリオ"/>
              </a:rPr>
              <a:t>」の周知が充分とは言えないため、</a:t>
            </a:r>
            <a:r>
              <a:rPr lang="ja-JP" altLang="en-US" sz="1400" b="1" u="sng" dirty="0">
                <a:latin typeface="メイリオ" panose="020B0604030504040204" pitchFamily="50" charset="-128"/>
                <a:ea typeface="メイリオ" panose="020B0604030504040204" pitchFamily="50" charset="-128"/>
              </a:rPr>
              <a:t>チラシや</a:t>
            </a:r>
            <a:endParaRPr lang="en-US" altLang="ja-JP" sz="1400" b="1" u="sng" dirty="0">
              <a:latin typeface="メイリオ" panose="020B0604030504040204" pitchFamily="50" charset="-128"/>
              <a:ea typeface="メイリオ" panose="020B0604030504040204" pitchFamily="50" charset="-128"/>
            </a:endParaRPr>
          </a:p>
          <a:p>
            <a:pPr marL="198124"/>
            <a:r>
              <a:rPr lang="ja-JP" altLang="en-US" sz="1400" b="1" u="sng" dirty="0">
                <a:latin typeface="メイリオ" panose="020B0604030504040204" pitchFamily="50" charset="-128"/>
                <a:ea typeface="メイリオ" panose="020B0604030504040204" pitchFamily="50" charset="-128"/>
              </a:rPr>
              <a:t>デジタル媒体の周知資材を作成し、宿泊施設、観光案内所の他、万博会場、交通広告、</a:t>
            </a:r>
            <a:r>
              <a:rPr lang="en-US" altLang="ja-JP" sz="1400" b="1" u="sng" dirty="0">
                <a:latin typeface="メイリオ" panose="020B0604030504040204" pitchFamily="50" charset="-128"/>
                <a:ea typeface="メイリオ" panose="020B0604030504040204" pitchFamily="50" charset="-128"/>
              </a:rPr>
              <a:t>WEB</a:t>
            </a:r>
            <a:r>
              <a:rPr lang="ja-JP" altLang="en-US" sz="1400" b="1" u="sng" dirty="0">
                <a:latin typeface="メイリオ" panose="020B0604030504040204" pitchFamily="50" charset="-128"/>
                <a:ea typeface="メイリオ" panose="020B0604030504040204" pitchFamily="50" charset="-128"/>
              </a:rPr>
              <a:t>広告など、</a:t>
            </a:r>
            <a:endParaRPr lang="en-US" altLang="ja-JP" sz="1400" b="1" u="sng" dirty="0">
              <a:latin typeface="メイリオ" panose="020B0604030504040204" pitchFamily="50" charset="-128"/>
              <a:ea typeface="メイリオ" panose="020B0604030504040204" pitchFamily="50" charset="-128"/>
            </a:endParaRPr>
          </a:p>
          <a:p>
            <a:pPr marL="198124"/>
            <a:r>
              <a:rPr lang="ja-JP" altLang="en-US" sz="1400" b="1" u="sng" dirty="0">
                <a:latin typeface="メイリオ" panose="020B0604030504040204" pitchFamily="50" charset="-128"/>
                <a:ea typeface="メイリオ" panose="020B0604030504040204" pitchFamily="50" charset="-128"/>
              </a:rPr>
              <a:t>様々な媒体を活用し情報発信を行う</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marL="198124"/>
            <a:r>
              <a:rPr lang="ja-JP" altLang="en-US" sz="1400" dirty="0">
                <a:latin typeface="メイリオ" panose="020B0604030504040204" pitchFamily="50" charset="-128"/>
                <a:ea typeface="メイリオ" panose="020B0604030504040204" pitchFamily="50" charset="-128"/>
              </a:rPr>
              <a:t>　 また、現在</a:t>
            </a:r>
            <a:r>
              <a:rPr lang="en-US" altLang="ja-JP" sz="1400" dirty="0">
                <a:latin typeface="メイリオ" panose="020B0604030504040204" pitchFamily="50" charset="-128"/>
                <a:ea typeface="メイリオ" panose="020B0604030504040204" pitchFamily="50" charset="-128"/>
              </a:rPr>
              <a:t>7</a:t>
            </a:r>
            <a:r>
              <a:rPr lang="ja-JP" altLang="en-US" sz="1400" dirty="0">
                <a:latin typeface="メイリオ" panose="020B0604030504040204" pitchFamily="50" charset="-128"/>
                <a:ea typeface="メイリオ" panose="020B0604030504040204" pitchFamily="50" charset="-128"/>
              </a:rPr>
              <a:t>か国語対応しているが、</a:t>
            </a:r>
            <a:r>
              <a:rPr lang="ja-JP" altLang="en-US" sz="1400" b="1" u="sng" spc="-5" dirty="0">
                <a:latin typeface="メイリオ" panose="020B0604030504040204" pitchFamily="50" charset="-128"/>
                <a:ea typeface="メイリオ" panose="020B0604030504040204" pitchFamily="50" charset="-128"/>
                <a:cs typeface="メイリオ"/>
              </a:rPr>
              <a:t>万博公式参加国の主要言語であるフランス語を追加する。</a:t>
            </a:r>
            <a:endParaRPr lang="en-US" altLang="ja-JP" sz="1400" b="1" u="sng" spc="-5" dirty="0">
              <a:latin typeface="メイリオ" panose="020B0604030504040204" pitchFamily="50" charset="-128"/>
              <a:ea typeface="メイリオ" panose="020B0604030504040204" pitchFamily="50" charset="-128"/>
              <a:cs typeface="メイリオ"/>
            </a:endParaRPr>
          </a:p>
          <a:p>
            <a:pPr marL="198124"/>
            <a:endParaRPr lang="en-US" altLang="ja-JP" sz="1400" b="1" u="sng" spc="-5" dirty="0">
              <a:latin typeface="メイリオ" panose="020B0604030504040204" pitchFamily="50" charset="-128"/>
              <a:ea typeface="メイリオ" panose="020B0604030504040204" pitchFamily="50" charset="-128"/>
              <a:cs typeface="メイリオ"/>
            </a:endParaRPr>
          </a:p>
          <a:p>
            <a:pPr marL="11723"/>
            <a:r>
              <a:rPr lang="en-US" altLang="ja-JP" sz="1400" spc="-9" dirty="0">
                <a:latin typeface="メイリオ" panose="020B0604030504040204" pitchFamily="50" charset="-128"/>
                <a:ea typeface="メイリオ" panose="020B0604030504040204" pitchFamily="50" charset="-128"/>
                <a:cs typeface="メイリオ"/>
              </a:rPr>
              <a:t>【</a:t>
            </a:r>
            <a:r>
              <a:rPr lang="ja-JP" altLang="en-US" sz="1400" spc="-9" dirty="0">
                <a:latin typeface="メイリオ" panose="020B0604030504040204" pitchFamily="50" charset="-128"/>
                <a:ea typeface="メイリオ" panose="020B0604030504040204" pitchFamily="50" charset="-128"/>
                <a:cs typeface="メイリオ"/>
              </a:rPr>
              <a:t>啓発資材イメージ（事業開始当初のチラシ等）</a:t>
            </a:r>
            <a:r>
              <a:rPr lang="en-US" altLang="ja-JP" sz="1400" spc="-5" dirty="0">
                <a:latin typeface="メイリオ" panose="020B0604030504040204" pitchFamily="50" charset="-128"/>
                <a:ea typeface="メイリオ" panose="020B0604030504040204" pitchFamily="50" charset="-128"/>
                <a:cs typeface="メイリオ"/>
              </a:rPr>
              <a:t>】</a:t>
            </a: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en-US" altLang="ja-JP" sz="1400" spc="-5" dirty="0">
              <a:latin typeface="メイリオ" panose="020B0604030504040204" pitchFamily="50" charset="-128"/>
              <a:ea typeface="メイリオ" panose="020B0604030504040204" pitchFamily="50" charset="-128"/>
              <a:cs typeface="メイリオ"/>
            </a:endParaRPr>
          </a:p>
          <a:p>
            <a:pPr marL="11723"/>
            <a:endParaRPr lang="ja-JP" altLang="en-US" sz="1400" dirty="0">
              <a:latin typeface="メイリオ" panose="020B0604030504040204" pitchFamily="50" charset="-128"/>
              <a:ea typeface="メイリオ" panose="020B0604030504040204" pitchFamily="50" charset="-128"/>
              <a:cs typeface="メイリオ"/>
            </a:endParaRPr>
          </a:p>
          <a:p>
            <a:pPr marL="11723">
              <a:spcBef>
                <a:spcPts val="918"/>
              </a:spcBef>
            </a:pPr>
            <a:endParaRPr lang="en-US" altLang="ja-JP" sz="1400" spc="-9" dirty="0">
              <a:latin typeface="メイリオ" panose="020B0604030504040204" pitchFamily="50" charset="-128"/>
              <a:ea typeface="メイリオ" panose="020B0604030504040204" pitchFamily="50" charset="-128"/>
              <a:cs typeface="メイリオ"/>
            </a:endParaRPr>
          </a:p>
          <a:p>
            <a:pPr marL="198124"/>
            <a:endParaRPr lang="ja-JP" altLang="en-US" sz="1400" dirty="0">
              <a:latin typeface="メイリオ" panose="020B0604030504040204" pitchFamily="50" charset="-128"/>
              <a:ea typeface="メイリオ" panose="020B0604030504040204" pitchFamily="50" charset="-128"/>
              <a:cs typeface="メイリオ"/>
            </a:endParaRPr>
          </a:p>
          <a:p>
            <a:pPr marL="198124"/>
            <a:endParaRPr lang="en-US" altLang="ja-JP" sz="1400" dirty="0">
              <a:latin typeface="Meiryo UI" panose="020B0604030504040204" pitchFamily="50" charset="-128"/>
              <a:ea typeface="Meiryo UI" panose="020B0604030504040204" pitchFamily="50" charset="-128"/>
            </a:endParaRPr>
          </a:p>
          <a:p>
            <a:pPr marL="198124"/>
            <a:r>
              <a:rPr lang="ja-JP" altLang="en-US" sz="1400" spc="-5" dirty="0">
                <a:latin typeface="メイリオ" panose="020B0604030504040204" pitchFamily="50" charset="-128"/>
                <a:ea typeface="メイリオ" panose="020B0604030504040204" pitchFamily="50" charset="-128"/>
                <a:cs typeface="メイリオ"/>
              </a:rPr>
              <a:t>	</a:t>
            </a:r>
          </a:p>
          <a:p>
            <a:pPr marL="198124"/>
            <a:endParaRPr lang="ja-JP" altLang="en-US" sz="1400" dirty="0">
              <a:latin typeface="メイリオ" panose="020B0604030504040204" pitchFamily="50" charset="-128"/>
              <a:ea typeface="メイリオ" panose="020B0604030504040204" pitchFamily="50" charset="-128"/>
              <a:cs typeface="メイリオ"/>
            </a:endParaRPr>
          </a:p>
          <a:p>
            <a:pPr>
              <a:spcBef>
                <a:spcPts val="46"/>
              </a:spcBef>
            </a:pPr>
            <a:endParaRPr sz="1400" dirty="0">
              <a:latin typeface="メイリオ" panose="020B0604030504040204" pitchFamily="50" charset="-128"/>
              <a:ea typeface="メイリオ" panose="020B0604030504040204" pitchFamily="50" charset="-128"/>
              <a:cs typeface="Times New Roman"/>
            </a:endParaRPr>
          </a:p>
          <a:p>
            <a:pPr marL="1324155"/>
            <a:endParaRPr sz="1477" dirty="0">
              <a:latin typeface="メイリオ"/>
              <a:cs typeface="メイリオ"/>
            </a:endParaRPr>
          </a:p>
        </p:txBody>
      </p:sp>
      <p:sp>
        <p:nvSpPr>
          <p:cNvPr id="10" name="object 10"/>
          <p:cNvSpPr/>
          <p:nvPr/>
        </p:nvSpPr>
        <p:spPr>
          <a:xfrm>
            <a:off x="-1876" y="8529"/>
            <a:ext cx="9144000" cy="399757"/>
          </a:xfrm>
          <a:custGeom>
            <a:avLst/>
            <a:gdLst/>
            <a:ahLst/>
            <a:cxnLst/>
            <a:rect l="l" t="t" r="r" b="b"/>
            <a:pathLst>
              <a:path w="9900285" h="433070">
                <a:moveTo>
                  <a:pt x="0" y="432815"/>
                </a:moveTo>
                <a:lnTo>
                  <a:pt x="9899904" y="432815"/>
                </a:lnTo>
                <a:lnTo>
                  <a:pt x="9899904" y="0"/>
                </a:lnTo>
                <a:lnTo>
                  <a:pt x="0" y="0"/>
                </a:lnTo>
                <a:lnTo>
                  <a:pt x="0" y="43281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５（２）③　</a:t>
            </a:r>
            <a:r>
              <a:rPr lang="ja-JP" altLang="en-US" sz="1662" b="1" dirty="0">
                <a:latin typeface="Meiryo UI" panose="020B0604030504040204" pitchFamily="50" charset="-128"/>
                <a:ea typeface="Meiryo UI" panose="020B0604030504040204" pitchFamily="50" charset="-128"/>
              </a:rPr>
              <a:t>おおさかメディカルネットの周知について（新規）</a:t>
            </a:r>
            <a:endParaRPr lang="en-US" sz="1662" b="1" dirty="0">
              <a:latin typeface="Meiryo UI" panose="020B0604030504040204" pitchFamily="50" charset="-128"/>
              <a:ea typeface="Meiryo UI" panose="020B0604030504040204" pitchFamily="50" charset="-128"/>
            </a:endParaRPr>
          </a:p>
        </p:txBody>
      </p:sp>
      <p:sp>
        <p:nvSpPr>
          <p:cNvPr id="14" name="object 14"/>
          <p:cNvSpPr txBox="1">
            <a:spLocks noGrp="1"/>
          </p:cNvSpPr>
          <p:nvPr>
            <p:ph type="sldNum" sz="quarter" idx="7"/>
          </p:nvPr>
        </p:nvSpPr>
        <p:spPr>
          <a:xfrm>
            <a:off x="8748464"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16</a:t>
            </a:fld>
            <a:endParaRPr spc="-5" dirty="0"/>
          </a:p>
        </p:txBody>
      </p:sp>
      <p:sp>
        <p:nvSpPr>
          <p:cNvPr id="4" name="object 4"/>
          <p:cNvSpPr/>
          <p:nvPr/>
        </p:nvSpPr>
        <p:spPr>
          <a:xfrm>
            <a:off x="214497" y="556158"/>
            <a:ext cx="1948426" cy="276078"/>
          </a:xfrm>
          <a:custGeom>
            <a:avLst/>
            <a:gdLst/>
            <a:ahLst/>
            <a:cxnLst/>
            <a:rect l="l" t="t" r="r" b="b"/>
            <a:pathLst>
              <a:path w="3115310" h="299084">
                <a:moveTo>
                  <a:pt x="0" y="25019"/>
                </a:moveTo>
                <a:lnTo>
                  <a:pt x="1966" y="15269"/>
                </a:lnTo>
                <a:lnTo>
                  <a:pt x="7329" y="7318"/>
                </a:lnTo>
                <a:lnTo>
                  <a:pt x="15285" y="1962"/>
                </a:lnTo>
                <a:lnTo>
                  <a:pt x="25031" y="0"/>
                </a:lnTo>
                <a:lnTo>
                  <a:pt x="3090037" y="0"/>
                </a:lnTo>
                <a:lnTo>
                  <a:pt x="3099786" y="1962"/>
                </a:lnTo>
                <a:lnTo>
                  <a:pt x="3107737" y="7318"/>
                </a:lnTo>
                <a:lnTo>
                  <a:pt x="3113093" y="15269"/>
                </a:lnTo>
                <a:lnTo>
                  <a:pt x="3115055" y="25019"/>
                </a:lnTo>
                <a:lnTo>
                  <a:pt x="3115055" y="273685"/>
                </a:lnTo>
                <a:lnTo>
                  <a:pt x="3113093" y="283434"/>
                </a:lnTo>
                <a:lnTo>
                  <a:pt x="3107737" y="291385"/>
                </a:lnTo>
                <a:lnTo>
                  <a:pt x="3099786" y="296741"/>
                </a:lnTo>
                <a:lnTo>
                  <a:pt x="3090037" y="298704"/>
                </a:lnTo>
                <a:lnTo>
                  <a:pt x="25031" y="298704"/>
                </a:lnTo>
                <a:lnTo>
                  <a:pt x="15285" y="296741"/>
                </a:lnTo>
                <a:lnTo>
                  <a:pt x="7329" y="291385"/>
                </a:lnTo>
                <a:lnTo>
                  <a:pt x="1966" y="283434"/>
                </a:lnTo>
                <a:lnTo>
                  <a:pt x="0" y="273685"/>
                </a:lnTo>
                <a:lnTo>
                  <a:pt x="0" y="25019"/>
                </a:lnTo>
                <a:close/>
              </a:path>
            </a:pathLst>
          </a:custGeom>
          <a:ln w="25908">
            <a:solidFill>
              <a:srgbClr val="000000"/>
            </a:solidFill>
          </a:ln>
        </p:spPr>
        <p:txBody>
          <a:bodyPr wrap="square" lIns="0" tIns="0" rIns="0" bIns="0" rtlCol="0" anchor="ctr"/>
          <a:lstStyle/>
          <a:p>
            <a:pPr algn="ctr"/>
            <a:r>
              <a:rPr lang="ja-JP" altLang="en-US" sz="1400" b="1" spc="14" dirty="0">
                <a:latin typeface="Meiryo UI" panose="020B0604030504040204" pitchFamily="50" charset="-128"/>
                <a:ea typeface="Meiryo UI" panose="020B0604030504040204" pitchFamily="50" charset="-128"/>
                <a:cs typeface="Meiryo UI"/>
              </a:rPr>
              <a:t>サー</a:t>
            </a:r>
            <a:r>
              <a:rPr lang="ja-JP" altLang="en-US" sz="1400" b="1" spc="9" dirty="0">
                <a:latin typeface="Meiryo UI" panose="020B0604030504040204" pitchFamily="50" charset="-128"/>
                <a:ea typeface="Meiryo UI" panose="020B0604030504040204" pitchFamily="50" charset="-128"/>
                <a:cs typeface="Meiryo UI"/>
              </a:rPr>
              <a:t>ビスの目</a:t>
            </a:r>
            <a:r>
              <a:rPr lang="ja-JP" altLang="en-US" sz="1400" b="1" spc="14" dirty="0">
                <a:latin typeface="Meiryo UI" panose="020B0604030504040204" pitchFamily="50" charset="-128"/>
                <a:ea typeface="Meiryo UI" panose="020B0604030504040204" pitchFamily="50" charset="-128"/>
                <a:cs typeface="Meiryo UI"/>
              </a:rPr>
              <a:t>的</a:t>
            </a:r>
            <a:r>
              <a:rPr lang="ja-JP" altLang="en-US" sz="1400" b="1" spc="9" dirty="0">
                <a:latin typeface="Meiryo UI" panose="020B0604030504040204" pitchFamily="50" charset="-128"/>
                <a:ea typeface="Meiryo UI" panose="020B0604030504040204" pitchFamily="50" charset="-128"/>
                <a:cs typeface="Meiryo UI"/>
              </a:rPr>
              <a:t>と</a:t>
            </a:r>
            <a:r>
              <a:rPr lang="ja-JP" altLang="en-US" sz="1400" b="1" spc="14" dirty="0">
                <a:latin typeface="Meiryo UI" panose="020B0604030504040204" pitchFamily="50" charset="-128"/>
                <a:ea typeface="Meiryo UI" panose="020B0604030504040204" pitchFamily="50" charset="-128"/>
                <a:cs typeface="Meiryo UI"/>
              </a:rPr>
              <a:t>概</a:t>
            </a:r>
            <a:r>
              <a:rPr lang="ja-JP" altLang="en-US" sz="1400" b="1" spc="23" dirty="0">
                <a:latin typeface="Meiryo UI" panose="020B0604030504040204" pitchFamily="50" charset="-128"/>
                <a:ea typeface="Meiryo UI" panose="020B0604030504040204" pitchFamily="50" charset="-128"/>
                <a:cs typeface="Meiryo UI"/>
              </a:rPr>
              <a:t>要</a:t>
            </a:r>
            <a:endParaRPr lang="ja-JP" altLang="en-US" sz="1400" dirty="0">
              <a:latin typeface="Meiryo UI" panose="020B0604030504040204" pitchFamily="50" charset="-128"/>
              <a:ea typeface="Meiryo UI" panose="020B0604030504040204" pitchFamily="50" charset="-128"/>
              <a:cs typeface="Meiryo UI"/>
            </a:endParaRPr>
          </a:p>
        </p:txBody>
      </p:sp>
      <p:pic>
        <p:nvPicPr>
          <p:cNvPr id="7" name="図 6">
            <a:extLst>
              <a:ext uri="{FF2B5EF4-FFF2-40B4-BE49-F238E27FC236}">
                <a16:creationId xmlns:a16="http://schemas.microsoft.com/office/drawing/2014/main" id="{DBF57A03-525E-4701-B35B-67411F1AB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27" y="3369334"/>
            <a:ext cx="2330793" cy="3296943"/>
          </a:xfrm>
          <a:prstGeom prst="rect">
            <a:avLst/>
          </a:prstGeom>
        </p:spPr>
      </p:pic>
      <p:pic>
        <p:nvPicPr>
          <p:cNvPr id="9" name="図 8">
            <a:extLst>
              <a:ext uri="{FF2B5EF4-FFF2-40B4-BE49-F238E27FC236}">
                <a16:creationId xmlns:a16="http://schemas.microsoft.com/office/drawing/2014/main" id="{F42D1F78-F09C-40E6-8963-8119CBAA1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531" y="3770163"/>
            <a:ext cx="3755136" cy="2627376"/>
          </a:xfrm>
          <a:prstGeom prst="rect">
            <a:avLst/>
          </a:prstGeom>
        </p:spPr>
      </p:pic>
    </p:spTree>
    <p:extLst>
      <p:ext uri="{BB962C8B-B14F-4D97-AF65-F5344CB8AC3E}">
        <p14:creationId xmlns:p14="http://schemas.microsoft.com/office/powerpoint/2010/main" val="197836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32363"/>
            <a:ext cx="9144000" cy="43204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000" dirty="0">
                <a:solidFill>
                  <a:schemeClr val="bg1"/>
                </a:solidFill>
                <a:latin typeface="HGS創英角ｺﾞｼｯｸUB" panose="020B0900000000000000" pitchFamily="50" charset="-128"/>
                <a:ea typeface="HGS創英角ｺﾞｼｯｸUB" panose="020B0900000000000000" pitchFamily="50" charset="-128"/>
              </a:rPr>
              <a:t>外国人医療体制整備事業各事業費内訳</a:t>
            </a:r>
          </a:p>
        </p:txBody>
      </p:sp>
      <p:graphicFrame>
        <p:nvGraphicFramePr>
          <p:cNvPr id="4" name="表 3"/>
          <p:cNvGraphicFramePr>
            <a:graphicFrameLocks noGrp="1"/>
          </p:cNvGraphicFramePr>
          <p:nvPr>
            <p:extLst>
              <p:ext uri="{D42A27DB-BD31-4B8C-83A1-F6EECF244321}">
                <p14:modId xmlns:p14="http://schemas.microsoft.com/office/powerpoint/2010/main" val="1557182538"/>
              </p:ext>
            </p:extLst>
          </p:nvPr>
        </p:nvGraphicFramePr>
        <p:xfrm>
          <a:off x="134098" y="533471"/>
          <a:ext cx="8758358" cy="2549543"/>
        </p:xfrm>
        <a:graphic>
          <a:graphicData uri="http://schemas.openxmlformats.org/drawingml/2006/table">
            <a:tbl>
              <a:tblPr firstRow="1" bandRow="1">
                <a:tableStyleId>{5C22544A-7EE6-4342-B048-85BDC9FD1C3A}</a:tableStyleId>
              </a:tblPr>
              <a:tblGrid>
                <a:gridCol w="584459">
                  <a:extLst>
                    <a:ext uri="{9D8B030D-6E8A-4147-A177-3AD203B41FA5}">
                      <a16:colId xmlns:a16="http://schemas.microsoft.com/office/drawing/2014/main" val="20000"/>
                    </a:ext>
                  </a:extLst>
                </a:gridCol>
                <a:gridCol w="4014588">
                  <a:extLst>
                    <a:ext uri="{9D8B030D-6E8A-4147-A177-3AD203B41FA5}">
                      <a16:colId xmlns:a16="http://schemas.microsoft.com/office/drawing/2014/main" val="20001"/>
                    </a:ext>
                  </a:extLst>
                </a:gridCol>
                <a:gridCol w="1341478">
                  <a:extLst>
                    <a:ext uri="{9D8B030D-6E8A-4147-A177-3AD203B41FA5}">
                      <a16:colId xmlns:a16="http://schemas.microsoft.com/office/drawing/2014/main" val="20002"/>
                    </a:ext>
                  </a:extLst>
                </a:gridCol>
                <a:gridCol w="1432002">
                  <a:extLst>
                    <a:ext uri="{9D8B030D-6E8A-4147-A177-3AD203B41FA5}">
                      <a16:colId xmlns:a16="http://schemas.microsoft.com/office/drawing/2014/main" val="20003"/>
                    </a:ext>
                  </a:extLst>
                </a:gridCol>
                <a:gridCol w="1385831">
                  <a:extLst>
                    <a:ext uri="{9D8B030D-6E8A-4147-A177-3AD203B41FA5}">
                      <a16:colId xmlns:a16="http://schemas.microsoft.com/office/drawing/2014/main" val="20004"/>
                    </a:ext>
                  </a:extLst>
                </a:gridCol>
              </a:tblGrid>
              <a:tr h="254199">
                <a:tc gridSpan="2">
                  <a:txBody>
                    <a:bodyPr/>
                    <a:lstStyle/>
                    <a:p>
                      <a:r>
                        <a:rPr kumimoji="1" lang="ja-JP" altLang="en-US" sz="1200" dirty="0">
                          <a:latin typeface="Meiryo UI" panose="020B0604030504040204" pitchFamily="50" charset="-128"/>
                          <a:ea typeface="Meiryo UI" panose="020B0604030504040204" pitchFamily="50" charset="-128"/>
                        </a:rPr>
                        <a:t>　１　　地域における外国人医療対策協議会設置等事業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６予算要求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latin typeface="Meiryo UI" panose="020B0604030504040204" pitchFamily="50" charset="-128"/>
                          <a:ea typeface="Meiryo UI" panose="020B0604030504040204" pitchFamily="50" charset="-128"/>
                        </a:rPr>
                        <a:t>うち一般財源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latin typeface="Meiryo UI" panose="020B0604030504040204" pitchFamily="50" charset="-128"/>
                          <a:ea typeface="Meiryo UI" panose="020B0604030504040204" pitchFamily="50" charset="-128"/>
                        </a:rPr>
                        <a:t>うち国庫・基金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7559">
                <a:tc rowSpan="3">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rPr>
                        <a:t>外国人受入れ体制の構築</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3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（１）地域における外国人医療対策協議会設置・運営事業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153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152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386705"/>
                  </a:ext>
                </a:extLst>
              </a:tr>
              <a:tr h="117255">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（２）拠点・地域拠点医療機関連絡調整会議設置・運営事業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8636610"/>
                  </a:ext>
                </a:extLst>
              </a:tr>
              <a:tr h="288032">
                <a:tc>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小計（</a:t>
                      </a:r>
                      <a:r>
                        <a:rPr kumimoji="1" lang="en-US" altLang="ja-JP" sz="1100" dirty="0">
                          <a:latin typeface="Meiryo UI" panose="020B0604030504040204" pitchFamily="50" charset="-128"/>
                          <a:ea typeface="Meiryo UI" panose="020B0604030504040204" pitchFamily="50" charset="-128"/>
                        </a:rPr>
                        <a:t>a)</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371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186 </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185</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864548"/>
                  </a:ext>
                </a:extLst>
              </a:tr>
              <a:tr h="261271">
                <a:tc rowSpan="2">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eiryo UI" panose="020B0604030504040204" pitchFamily="50" charset="-128"/>
                          <a:ea typeface="Meiryo UI" panose="020B0604030504040204" pitchFamily="50" charset="-128"/>
                        </a:rPr>
                        <a:t>外国人受入れ体制の実態把握</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pPr algn="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436153"/>
                  </a:ext>
                </a:extLst>
              </a:tr>
              <a:tr h="274983">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（３）外国人患者受入れ体制実態調査事業</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902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732910"/>
                  </a:ext>
                </a:extLst>
              </a:tr>
              <a:tr h="288032">
                <a:tc>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小計（</a:t>
                      </a:r>
                      <a:r>
                        <a:rPr kumimoji="1" lang="en-US" altLang="ja-JP" sz="1200" dirty="0">
                          <a:latin typeface="Meiryo UI" panose="020B0604030504040204" pitchFamily="50" charset="-128"/>
                          <a:ea typeface="Meiryo UI" panose="020B0604030504040204" pitchFamily="50" charset="-128"/>
                        </a:rPr>
                        <a:t>b)</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902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549118"/>
                  </a:ext>
                </a:extLst>
              </a:tr>
              <a:tr h="313184">
                <a:tc gridSpan="2">
                  <a:txBody>
                    <a:bodyPr/>
                    <a:lstStyle/>
                    <a:p>
                      <a:pPr algn="r"/>
                      <a:r>
                        <a:rPr kumimoji="1" lang="ja-JP" altLang="en-US" sz="1200" dirty="0">
                          <a:latin typeface="Meiryo UI" panose="020B0604030504040204" pitchFamily="50" charset="-128"/>
                          <a:ea typeface="Meiryo UI" panose="020B0604030504040204" pitchFamily="50" charset="-128"/>
                        </a:rPr>
                        <a:t>小計</a:t>
                      </a:r>
                      <a:r>
                        <a:rPr kumimoji="1" lang="en-US" altLang="ja-JP" sz="1200" dirty="0">
                          <a:latin typeface="Meiryo UI" panose="020B0604030504040204" pitchFamily="50" charset="-128"/>
                          <a:ea typeface="Meiryo UI" panose="020B0604030504040204" pitchFamily="50" charset="-128"/>
                        </a:rPr>
                        <a:t>(</a:t>
                      </a:r>
                      <a:r>
                        <a:rPr kumimoji="1" lang="en-US" altLang="ja-JP" sz="1200" dirty="0" err="1">
                          <a:latin typeface="Meiryo UI" panose="020B0604030504040204" pitchFamily="50" charset="-128"/>
                          <a:ea typeface="Meiryo UI" panose="020B0604030504040204" pitchFamily="50" charset="-128"/>
                        </a:rPr>
                        <a:t>a+b</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1,273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637</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636</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962183981"/>
              </p:ext>
            </p:extLst>
          </p:nvPr>
        </p:nvGraphicFramePr>
        <p:xfrm>
          <a:off x="145142" y="3183361"/>
          <a:ext cx="8758358" cy="1142106"/>
        </p:xfrm>
        <a:graphic>
          <a:graphicData uri="http://schemas.openxmlformats.org/drawingml/2006/table">
            <a:tbl>
              <a:tblPr firstRow="1" bandRow="1">
                <a:tableStyleId>{5C22544A-7EE6-4342-B048-85BDC9FD1C3A}</a:tableStyleId>
              </a:tblPr>
              <a:tblGrid>
                <a:gridCol w="4599047">
                  <a:extLst>
                    <a:ext uri="{9D8B030D-6E8A-4147-A177-3AD203B41FA5}">
                      <a16:colId xmlns:a16="http://schemas.microsoft.com/office/drawing/2014/main" val="20000"/>
                    </a:ext>
                  </a:extLst>
                </a:gridCol>
                <a:gridCol w="1358851">
                  <a:extLst>
                    <a:ext uri="{9D8B030D-6E8A-4147-A177-3AD203B41FA5}">
                      <a16:colId xmlns:a16="http://schemas.microsoft.com/office/drawing/2014/main" val="20002"/>
                    </a:ext>
                  </a:extLst>
                </a:gridCol>
                <a:gridCol w="1414629">
                  <a:extLst>
                    <a:ext uri="{9D8B030D-6E8A-4147-A177-3AD203B41FA5}">
                      <a16:colId xmlns:a16="http://schemas.microsoft.com/office/drawing/2014/main" val="20003"/>
                    </a:ext>
                  </a:extLst>
                </a:gridCol>
                <a:gridCol w="1385831">
                  <a:extLst>
                    <a:ext uri="{9D8B030D-6E8A-4147-A177-3AD203B41FA5}">
                      <a16:colId xmlns:a16="http://schemas.microsoft.com/office/drawing/2014/main" val="20004"/>
                    </a:ext>
                  </a:extLst>
                </a:gridCol>
              </a:tblGrid>
              <a:tr h="301210">
                <a:tc>
                  <a:txBody>
                    <a:bodyPr/>
                    <a:lstStyle/>
                    <a:p>
                      <a:r>
                        <a:rPr kumimoji="1" lang="ja-JP" altLang="en-US" sz="1200" dirty="0">
                          <a:latin typeface="Meiryo UI" panose="020B0604030504040204" pitchFamily="50" charset="-128"/>
                          <a:ea typeface="Meiryo UI" panose="020B0604030504040204" pitchFamily="50" charset="-128"/>
                        </a:rPr>
                        <a:t>　　　　　外国人受入れ医療機関への支援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en-US" altLang="ja-JP" sz="1200" dirty="0">
                          <a:latin typeface="Meiryo UI" panose="020B0604030504040204" pitchFamily="50" charset="-128"/>
                          <a:ea typeface="Meiryo UI" panose="020B0604030504040204" pitchFamily="50" charset="-128"/>
                        </a:rPr>
                        <a:t>R6</a:t>
                      </a:r>
                      <a:r>
                        <a:rPr kumimoji="1" lang="ja-JP" altLang="en-US" sz="1200" dirty="0">
                          <a:latin typeface="Meiryo UI" panose="020B0604030504040204" pitchFamily="50" charset="-128"/>
                          <a:ea typeface="Meiryo UI" panose="020B0604030504040204" pitchFamily="50" charset="-128"/>
                        </a:rPr>
                        <a:t>予算要求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うち一般財源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うち国庫・基金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78544">
                <a:tc>
                  <a:txBody>
                    <a:bodyPr/>
                    <a:lstStyle/>
                    <a:p>
                      <a:r>
                        <a:rPr kumimoji="1" lang="ja-JP" altLang="en-US" sz="1200" dirty="0">
                          <a:latin typeface="Meiryo UI" panose="020B0604030504040204" pitchFamily="50" charset="-128"/>
                          <a:ea typeface="Meiryo UI" panose="020B0604030504040204" pitchFamily="50" charset="-128"/>
                        </a:rPr>
                        <a:t>２　多言語遠隔医療通訳コールセンター設置・運営事業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拡充</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9,359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9,359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32">
                <a:tc>
                  <a:txBody>
                    <a:bodyPr/>
                    <a:lstStyle/>
                    <a:p>
                      <a:r>
                        <a:rPr kumimoji="1" lang="ja-JP" altLang="en-US" sz="1200" dirty="0">
                          <a:latin typeface="Meiryo UI" panose="020B0604030504040204" pitchFamily="50" charset="-128"/>
                          <a:ea typeface="Meiryo UI" panose="020B0604030504040204" pitchFamily="50" charset="-128"/>
                        </a:rPr>
                        <a:t>３　外国人患者受入れワンストップ相談窓口設置・運営事業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6,000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3,000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3,000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024">
                <a:tc>
                  <a:txBody>
                    <a:bodyPr/>
                    <a:lstStyle/>
                    <a:p>
                      <a:pPr algn="r"/>
                      <a:r>
                        <a:rPr kumimoji="1" lang="ja-JP" altLang="en-US" sz="1200" dirty="0">
                          <a:latin typeface="Meiryo UI" panose="020B0604030504040204" pitchFamily="50" charset="-128"/>
                          <a:ea typeface="Meiryo UI" panose="020B0604030504040204" pitchFamily="50" charset="-128"/>
                        </a:rPr>
                        <a:t>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15,359</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3,000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12,359</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259428361"/>
              </p:ext>
            </p:extLst>
          </p:nvPr>
        </p:nvGraphicFramePr>
        <p:xfrm>
          <a:off x="134098" y="6522343"/>
          <a:ext cx="8758357" cy="310859"/>
        </p:xfrm>
        <a:graphic>
          <a:graphicData uri="http://schemas.openxmlformats.org/drawingml/2006/table">
            <a:tbl>
              <a:tblPr firstRow="1" bandRow="1">
                <a:tableStyleId>{5C22544A-7EE6-4342-B048-85BDC9FD1C3A}</a:tableStyleId>
              </a:tblPr>
              <a:tblGrid>
                <a:gridCol w="4581894">
                  <a:extLst>
                    <a:ext uri="{9D8B030D-6E8A-4147-A177-3AD203B41FA5}">
                      <a16:colId xmlns:a16="http://schemas.microsoft.com/office/drawing/2014/main" val="20000"/>
                    </a:ext>
                  </a:extLst>
                </a:gridCol>
                <a:gridCol w="1358631">
                  <a:extLst>
                    <a:ext uri="{9D8B030D-6E8A-4147-A177-3AD203B41FA5}">
                      <a16:colId xmlns:a16="http://schemas.microsoft.com/office/drawing/2014/main" val="20001"/>
                    </a:ext>
                  </a:extLst>
                </a:gridCol>
                <a:gridCol w="1459726">
                  <a:extLst>
                    <a:ext uri="{9D8B030D-6E8A-4147-A177-3AD203B41FA5}">
                      <a16:colId xmlns:a16="http://schemas.microsoft.com/office/drawing/2014/main" val="20002"/>
                    </a:ext>
                  </a:extLst>
                </a:gridCol>
                <a:gridCol w="1358106">
                  <a:extLst>
                    <a:ext uri="{9D8B030D-6E8A-4147-A177-3AD203B41FA5}">
                      <a16:colId xmlns:a16="http://schemas.microsoft.com/office/drawing/2014/main" val="20003"/>
                    </a:ext>
                  </a:extLst>
                </a:gridCol>
              </a:tblGrid>
              <a:tr h="310859">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84,193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4,730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79,463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9" name="角丸四角形 8"/>
          <p:cNvSpPr/>
          <p:nvPr/>
        </p:nvSpPr>
        <p:spPr>
          <a:xfrm>
            <a:off x="8600349" y="332172"/>
            <a:ext cx="641472" cy="318966"/>
          </a:xfrm>
          <a:prstGeom prst="roundRect">
            <a:avLst>
              <a:gd name="adj" fmla="val 64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050" dirty="0">
                <a:solidFill>
                  <a:schemeClr val="tx1"/>
                </a:solidFill>
                <a:latin typeface="HGPｺﾞｼｯｸM" panose="020B0600000000000000" pitchFamily="50" charset="-128"/>
                <a:ea typeface="HGPｺﾞｼｯｸM" panose="020B0600000000000000" pitchFamily="50" charset="-128"/>
              </a:rPr>
              <a:t>（千円）</a:t>
            </a:r>
            <a:endParaRPr lang="en-US" altLang="ja-JP" sz="1050" dirty="0">
              <a:solidFill>
                <a:schemeClr val="tx1"/>
              </a:solidFill>
              <a:latin typeface="HGPｺﾞｼｯｸM" panose="020B0600000000000000" pitchFamily="50" charset="-128"/>
              <a:ea typeface="HGPｺﾞｼｯｸM" panose="020B06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582687675"/>
              </p:ext>
            </p:extLst>
          </p:nvPr>
        </p:nvGraphicFramePr>
        <p:xfrm>
          <a:off x="143022" y="5320020"/>
          <a:ext cx="8758358" cy="1134590"/>
        </p:xfrm>
        <a:graphic>
          <a:graphicData uri="http://schemas.openxmlformats.org/drawingml/2006/table">
            <a:tbl>
              <a:tblPr firstRow="1" bandRow="1">
                <a:tableStyleId>{5C22544A-7EE6-4342-B048-85BDC9FD1C3A}</a:tableStyleId>
              </a:tblPr>
              <a:tblGrid>
                <a:gridCol w="4599047">
                  <a:extLst>
                    <a:ext uri="{9D8B030D-6E8A-4147-A177-3AD203B41FA5}">
                      <a16:colId xmlns:a16="http://schemas.microsoft.com/office/drawing/2014/main" val="1623550578"/>
                    </a:ext>
                  </a:extLst>
                </a:gridCol>
                <a:gridCol w="1341478">
                  <a:extLst>
                    <a:ext uri="{9D8B030D-6E8A-4147-A177-3AD203B41FA5}">
                      <a16:colId xmlns:a16="http://schemas.microsoft.com/office/drawing/2014/main" val="3087482509"/>
                    </a:ext>
                  </a:extLst>
                </a:gridCol>
                <a:gridCol w="1432002">
                  <a:extLst>
                    <a:ext uri="{9D8B030D-6E8A-4147-A177-3AD203B41FA5}">
                      <a16:colId xmlns:a16="http://schemas.microsoft.com/office/drawing/2014/main" val="1448715013"/>
                    </a:ext>
                  </a:extLst>
                </a:gridCol>
                <a:gridCol w="1385831">
                  <a:extLst>
                    <a:ext uri="{9D8B030D-6E8A-4147-A177-3AD203B41FA5}">
                      <a16:colId xmlns:a16="http://schemas.microsoft.com/office/drawing/2014/main" val="1308336652"/>
                    </a:ext>
                  </a:extLst>
                </a:gridCol>
              </a:tblGrid>
              <a:tr h="216057">
                <a:tc>
                  <a:txBody>
                    <a:bodyPr/>
                    <a:lstStyle/>
                    <a:p>
                      <a:r>
                        <a:rPr kumimoji="1" lang="ja-JP" altLang="en-US" sz="1200" dirty="0">
                          <a:latin typeface="Meiryo UI" panose="020B0604030504040204" pitchFamily="50" charset="-128"/>
                          <a:ea typeface="Meiryo UI" panose="020B0604030504040204" pitchFamily="50" charset="-128"/>
                        </a:rPr>
                        <a:t>　５　　外国人受入れに関する情報発信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en-US" altLang="ja-JP" sz="1200" dirty="0">
                          <a:latin typeface="Meiryo UI" panose="020B0604030504040204" pitchFamily="50" charset="-128"/>
                          <a:ea typeface="Meiryo UI" panose="020B0604030504040204" pitchFamily="50" charset="-128"/>
                        </a:rPr>
                        <a:t>R6</a:t>
                      </a:r>
                      <a:r>
                        <a:rPr kumimoji="1" lang="ja-JP" altLang="en-US" sz="1200" dirty="0">
                          <a:latin typeface="Meiryo UI" panose="020B0604030504040204" pitchFamily="50" charset="-128"/>
                          <a:ea typeface="Meiryo UI" panose="020B0604030504040204" pitchFamily="50" charset="-128"/>
                        </a:rPr>
                        <a:t>予算要求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うち一般財源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うち国庫・基金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381924915"/>
                  </a:ext>
                </a:extLst>
              </a:tr>
              <a:tr h="288032">
                <a:tc>
                  <a:txBody>
                    <a:bodyPr/>
                    <a:lstStyle/>
                    <a:p>
                      <a:r>
                        <a:rPr kumimoji="1" lang="ja-JP" altLang="en-US" sz="1200" dirty="0">
                          <a:latin typeface="Meiryo UI" panose="020B0604030504040204" pitchFamily="50" charset="-128"/>
                          <a:ea typeface="Meiryo UI" panose="020B0604030504040204" pitchFamily="50" charset="-128"/>
                        </a:rPr>
                        <a:t>　 　（１）外国人医療体制情報発信事業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228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（２）外国人向け医療情報整備事業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新規</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16,468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ja-JP" altLang="en-US" sz="1200" dirty="0">
                          <a:latin typeface="Meiryo UI" panose="020B0604030504040204" pitchFamily="50" charset="-128"/>
                          <a:ea typeface="Meiryo UI" panose="020B0604030504040204" pitchFamily="50" charset="-128"/>
                        </a:rPr>
                        <a:t>０</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16,468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700039"/>
                  </a:ext>
                </a:extLst>
              </a:tr>
              <a:tr h="284206">
                <a:tc>
                  <a:txBody>
                    <a:bodyPr/>
                    <a:lstStyle/>
                    <a:p>
                      <a:pPr algn="r"/>
                      <a:r>
                        <a:rPr kumimoji="1" lang="ja-JP" altLang="en-US" sz="1200" dirty="0">
                          <a:latin typeface="Meiryo UI" panose="020B0604030504040204" pitchFamily="50" charset="-128"/>
                          <a:ea typeface="Meiryo UI" panose="020B0604030504040204" pitchFamily="50" charset="-128"/>
                        </a:rPr>
                        <a:t>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17,561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16,468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685249"/>
                  </a:ext>
                </a:extLst>
              </a:tr>
            </a:tbl>
          </a:graphicData>
        </a:graphic>
      </p:graphicFrame>
      <p:graphicFrame>
        <p:nvGraphicFramePr>
          <p:cNvPr id="8" name="表 7">
            <a:extLst>
              <a:ext uri="{FF2B5EF4-FFF2-40B4-BE49-F238E27FC236}">
                <a16:creationId xmlns:a16="http://schemas.microsoft.com/office/drawing/2014/main" id="{35A3C432-B07A-4C2E-ABD7-04DF499C4156}"/>
              </a:ext>
            </a:extLst>
          </p:cNvPr>
          <p:cNvGraphicFramePr>
            <a:graphicFrameLocks noGrp="1"/>
          </p:cNvGraphicFramePr>
          <p:nvPr>
            <p:extLst>
              <p:ext uri="{D42A27DB-BD31-4B8C-83A1-F6EECF244321}">
                <p14:modId xmlns:p14="http://schemas.microsoft.com/office/powerpoint/2010/main" val="3773923708"/>
              </p:ext>
            </p:extLst>
          </p:nvPr>
        </p:nvGraphicFramePr>
        <p:xfrm>
          <a:off x="145142" y="4408011"/>
          <a:ext cx="8758358" cy="846558"/>
        </p:xfrm>
        <a:graphic>
          <a:graphicData uri="http://schemas.openxmlformats.org/drawingml/2006/table">
            <a:tbl>
              <a:tblPr firstRow="1" bandRow="1">
                <a:tableStyleId>{5C22544A-7EE6-4342-B048-85BDC9FD1C3A}</a:tableStyleId>
              </a:tblPr>
              <a:tblGrid>
                <a:gridCol w="4599047">
                  <a:extLst>
                    <a:ext uri="{9D8B030D-6E8A-4147-A177-3AD203B41FA5}">
                      <a16:colId xmlns:a16="http://schemas.microsoft.com/office/drawing/2014/main" val="1623550578"/>
                    </a:ext>
                  </a:extLst>
                </a:gridCol>
                <a:gridCol w="1341478">
                  <a:extLst>
                    <a:ext uri="{9D8B030D-6E8A-4147-A177-3AD203B41FA5}">
                      <a16:colId xmlns:a16="http://schemas.microsoft.com/office/drawing/2014/main" val="3087482509"/>
                    </a:ext>
                  </a:extLst>
                </a:gridCol>
                <a:gridCol w="1432002">
                  <a:extLst>
                    <a:ext uri="{9D8B030D-6E8A-4147-A177-3AD203B41FA5}">
                      <a16:colId xmlns:a16="http://schemas.microsoft.com/office/drawing/2014/main" val="1448715013"/>
                    </a:ext>
                  </a:extLst>
                </a:gridCol>
                <a:gridCol w="1385831">
                  <a:extLst>
                    <a:ext uri="{9D8B030D-6E8A-4147-A177-3AD203B41FA5}">
                      <a16:colId xmlns:a16="http://schemas.microsoft.com/office/drawing/2014/main" val="1308336652"/>
                    </a:ext>
                  </a:extLst>
                </a:gridCol>
              </a:tblGrid>
              <a:tr h="216057">
                <a:tc>
                  <a:txBody>
                    <a:bodyPr/>
                    <a:lstStyle/>
                    <a:p>
                      <a:r>
                        <a:rPr kumimoji="1" lang="ja-JP" altLang="en-US" sz="1200" dirty="0">
                          <a:latin typeface="Meiryo UI" panose="020B0604030504040204" pitchFamily="50" charset="-128"/>
                          <a:ea typeface="Meiryo UI" panose="020B0604030504040204" pitchFamily="50" charset="-128"/>
                        </a:rPr>
                        <a:t>　　　　　外国人受入れ医療機関の拡充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en-US" altLang="ja-JP" sz="1200" dirty="0">
                          <a:latin typeface="Meiryo UI" panose="020B0604030504040204" pitchFamily="50" charset="-128"/>
                          <a:ea typeface="Meiryo UI" panose="020B0604030504040204" pitchFamily="50" charset="-128"/>
                        </a:rPr>
                        <a:t>R6</a:t>
                      </a:r>
                      <a:r>
                        <a:rPr kumimoji="1" lang="ja-JP" altLang="en-US" sz="1200" dirty="0">
                          <a:latin typeface="Meiryo UI" panose="020B0604030504040204" pitchFamily="50" charset="-128"/>
                          <a:ea typeface="Meiryo UI" panose="020B0604030504040204" pitchFamily="50" charset="-128"/>
                        </a:rPr>
                        <a:t>予算要求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うち一般財源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うち国庫・基金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381924915"/>
                  </a:ext>
                </a:extLst>
              </a:tr>
              <a:tr h="288032">
                <a:tc>
                  <a:txBody>
                    <a:bodyPr/>
                    <a:lstStyle/>
                    <a:p>
                      <a:r>
                        <a:rPr kumimoji="1" lang="ja-JP" altLang="en-US" sz="1200" dirty="0">
                          <a:latin typeface="Meiryo UI" panose="020B0604030504040204" pitchFamily="50" charset="-128"/>
                          <a:ea typeface="Meiryo UI" panose="020B0604030504040204" pitchFamily="50" charset="-128"/>
                        </a:rPr>
                        <a:t>４　</a:t>
                      </a:r>
                      <a:r>
                        <a:rPr lang="ja-JP" altLang="en-US" sz="1200" b="0" dirty="0">
                          <a:latin typeface="Meiryo UI" panose="020B0604030504040204" pitchFamily="50" charset="-128"/>
                          <a:ea typeface="Meiryo UI" panose="020B0604030504040204" pitchFamily="50" charset="-128"/>
                        </a:rPr>
                        <a:t>外国人受入れ医療機関拡充事業　</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新規</a:t>
                      </a:r>
                      <a:r>
                        <a:rPr lang="en-US" altLang="ja-JP" sz="1200" b="0" dirty="0">
                          <a:latin typeface="Meiryo UI" panose="020B0604030504040204" pitchFamily="50" charset="-128"/>
                          <a:ea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2282"/>
                  </a:ext>
                </a:extLst>
              </a:tr>
              <a:tr h="284206">
                <a:tc>
                  <a:txBody>
                    <a:bodyPr/>
                    <a:lstStyle/>
                    <a:p>
                      <a:pPr algn="r"/>
                      <a:r>
                        <a:rPr kumimoji="1" lang="ja-JP" altLang="en-US" sz="1200" dirty="0">
                          <a:latin typeface="Meiryo UI" panose="020B0604030504040204" pitchFamily="50" charset="-128"/>
                          <a:ea typeface="Meiryo UI" panose="020B0604030504040204" pitchFamily="50" charset="-128"/>
                        </a:rPr>
                        <a:t>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200" dirty="0">
                          <a:latin typeface="Meiryo UI" panose="020B0604030504040204" pitchFamily="50" charset="-128"/>
                          <a:ea typeface="Meiryo UI" panose="020B0604030504040204" pitchFamily="50" charset="-128"/>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685249"/>
                  </a:ext>
                </a:extLst>
              </a:tr>
            </a:tbl>
          </a:graphicData>
        </a:graphic>
      </p:graphicFrame>
      <p:sp>
        <p:nvSpPr>
          <p:cNvPr id="11" name="object 14">
            <a:extLst>
              <a:ext uri="{FF2B5EF4-FFF2-40B4-BE49-F238E27FC236}">
                <a16:creationId xmlns:a16="http://schemas.microsoft.com/office/drawing/2014/main" id="{F4450394-847F-47D1-ACA1-EB7C237BE67D}"/>
              </a:ext>
            </a:extLst>
          </p:cNvPr>
          <p:cNvSpPr txBox="1">
            <a:spLocks/>
          </p:cNvSpPr>
          <p:nvPr/>
        </p:nvSpPr>
        <p:spPr>
          <a:xfrm>
            <a:off x="8964488" y="663700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2</a:t>
            </a:fld>
            <a:endParaRPr lang="en-US" spc="-5" dirty="0"/>
          </a:p>
        </p:txBody>
      </p:sp>
    </p:spTree>
    <p:extLst>
      <p:ext uri="{BB962C8B-B14F-4D97-AF65-F5344CB8AC3E}">
        <p14:creationId xmlns:p14="http://schemas.microsoft.com/office/powerpoint/2010/main" val="262951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97" y="0"/>
            <a:ext cx="9144000" cy="43204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１　地域における外国人医療対対策協議会設置等事業</a:t>
            </a:r>
            <a:r>
              <a:rPr lang="en-US" altLang="ja-JP" sz="14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継続</a:t>
            </a:r>
            <a:r>
              <a:rPr lang="en-US" altLang="ja-JP" sz="1400" dirty="0">
                <a:solidFill>
                  <a:schemeClr val="bg1"/>
                </a:solidFill>
                <a:latin typeface="HGS創英角ｺﾞｼｯｸUB" panose="020B0900000000000000" pitchFamily="50" charset="-128"/>
                <a:ea typeface="HGS創英角ｺﾞｼｯｸUB" panose="020B0900000000000000" pitchFamily="50" charset="-128"/>
              </a:rPr>
              <a:t>】371</a:t>
            </a:r>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400" dirty="0">
              <a:solidFill>
                <a:schemeClr val="bg1"/>
              </a:solidFill>
              <a:latin typeface="HGS創英角ｺﾞｼｯｸUB" panose="020B0900000000000000" pitchFamily="50" charset="-128"/>
              <a:ea typeface="HGS創英角ｺﾞｼｯｸUB" panose="020B0900000000000000" pitchFamily="50" charset="-128"/>
            </a:endParaRPr>
          </a:p>
          <a:p>
            <a:r>
              <a:rPr lang="en-US" altLang="ja-JP" sz="14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国庫</a:t>
            </a:r>
            <a:r>
              <a:rPr lang="en-US" altLang="ja-JP" sz="1400" dirty="0">
                <a:solidFill>
                  <a:schemeClr val="bg1"/>
                </a:solidFill>
                <a:latin typeface="HGS創英角ｺﾞｼｯｸUB" panose="020B0900000000000000" pitchFamily="50" charset="-128"/>
                <a:ea typeface="HGS創英角ｺﾞｼｯｸUB" panose="020B0900000000000000" pitchFamily="50" charset="-128"/>
              </a:rPr>
              <a:t>1/2】</a:t>
            </a:r>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うち一般財源</a:t>
            </a:r>
            <a:r>
              <a:rPr lang="en-US" altLang="ja-JP" sz="1400" dirty="0">
                <a:solidFill>
                  <a:schemeClr val="bg1"/>
                </a:solidFill>
                <a:latin typeface="HGS創英角ｺﾞｼｯｸUB" panose="020B0900000000000000" pitchFamily="50" charset="-128"/>
                <a:ea typeface="HGS創英角ｺﾞｼｯｸUB" panose="020B0900000000000000" pitchFamily="50" charset="-128"/>
              </a:rPr>
              <a:t>186</a:t>
            </a:r>
            <a:r>
              <a:rPr lang="ja-JP" altLang="en-US" sz="1400" dirty="0">
                <a:solidFill>
                  <a:schemeClr val="bg1"/>
                </a:solidFill>
                <a:latin typeface="HGS創英角ｺﾞｼｯｸUB" panose="020B0900000000000000" pitchFamily="50" charset="-128"/>
                <a:ea typeface="HGS創英角ｺﾞｼｯｸUB" panose="020B0900000000000000" pitchFamily="50" charset="-128"/>
              </a:rPr>
              <a:t>千円　</a:t>
            </a:r>
          </a:p>
        </p:txBody>
      </p:sp>
      <p:sp>
        <p:nvSpPr>
          <p:cNvPr id="12" name="サブタイトル 2"/>
          <p:cNvSpPr txBox="1">
            <a:spLocks/>
          </p:cNvSpPr>
          <p:nvPr/>
        </p:nvSpPr>
        <p:spPr>
          <a:xfrm>
            <a:off x="127745" y="1701527"/>
            <a:ext cx="8856984" cy="503880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82847" y="671888"/>
            <a:ext cx="8947966" cy="730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「外国人患者受入れ環境整備等推進事業 実施要綱」</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５．地域における外国人患者受入れ体制整備等を協議する場の設置・運営事業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zh-CN" altLang="en-US" sz="1100" dirty="0">
                <a:latin typeface="Meiryo UI" panose="020B0604030504040204" pitchFamily="50" charset="-128"/>
                <a:ea typeface="Meiryo UI" panose="020B0604030504040204" pitchFamily="50" charset="-128"/>
              </a:rPr>
              <a:t>医政発</a:t>
            </a:r>
            <a:r>
              <a:rPr lang="en-US" altLang="zh-CN" sz="1100" dirty="0">
                <a:latin typeface="Meiryo UI" panose="020B0604030504040204" pitchFamily="50" charset="-128"/>
                <a:ea typeface="Meiryo UI" panose="020B0604030504040204" pitchFamily="50" charset="-128"/>
              </a:rPr>
              <a:t>0 8 2 0 </a:t>
            </a:r>
            <a:r>
              <a:rPr lang="zh-CN" altLang="en-US" sz="1100" dirty="0">
                <a:latin typeface="Meiryo UI" panose="020B0604030504040204" pitchFamily="50" charset="-128"/>
                <a:ea typeface="Meiryo UI" panose="020B0604030504040204" pitchFamily="50" charset="-128"/>
              </a:rPr>
              <a:t>第</a:t>
            </a:r>
            <a:r>
              <a:rPr lang="en-US" altLang="zh-CN" sz="1100" dirty="0">
                <a:latin typeface="Meiryo UI" panose="020B0604030504040204" pitchFamily="50" charset="-128"/>
                <a:ea typeface="Meiryo UI" panose="020B0604030504040204" pitchFamily="50" charset="-128"/>
              </a:rPr>
              <a:t>5 </a:t>
            </a:r>
            <a:r>
              <a:rPr lang="zh-CN" altLang="en-US" sz="1100" dirty="0">
                <a:latin typeface="Meiryo UI" panose="020B0604030504040204" pitchFamily="50" charset="-128"/>
                <a:ea typeface="Meiryo UI" panose="020B0604030504040204" pitchFamily="50" charset="-128"/>
              </a:rPr>
              <a:t>号令和元年</a:t>
            </a:r>
            <a:r>
              <a:rPr lang="en-US" altLang="zh-CN" sz="1100" dirty="0">
                <a:latin typeface="Meiryo UI" panose="020B0604030504040204" pitchFamily="50" charset="-128"/>
                <a:ea typeface="Meiryo UI" panose="020B0604030504040204" pitchFamily="50" charset="-128"/>
              </a:rPr>
              <a:t>8 </a:t>
            </a:r>
            <a:r>
              <a:rPr lang="zh-CN" altLang="en-US" sz="1100" dirty="0">
                <a:latin typeface="Meiryo UI" panose="020B0604030504040204" pitchFamily="50" charset="-128"/>
                <a:ea typeface="Meiryo UI" panose="020B0604030504040204" pitchFamily="50" charset="-128"/>
              </a:rPr>
              <a:t>月</a:t>
            </a:r>
            <a:r>
              <a:rPr lang="en-US" altLang="zh-CN" sz="1100" dirty="0">
                <a:latin typeface="Meiryo UI" panose="020B0604030504040204" pitchFamily="50" charset="-128"/>
                <a:ea typeface="Meiryo UI" panose="020B0604030504040204" pitchFamily="50" charset="-128"/>
              </a:rPr>
              <a:t>2 0 </a:t>
            </a:r>
            <a:r>
              <a:rPr lang="zh-CN" altLang="en-US" sz="1100" dirty="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「外国人患者受入れ環境整備等推進事業の実施について」にて通知）</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B6EF87B-DB20-4253-9782-3C634FAD5830}" type="slidenum">
              <a:rPr kumimoji="1" lang="ja-JP" altLang="en-US" smtClean="0"/>
              <a:t>3</a:t>
            </a:fld>
            <a:endParaRPr kumimoji="1" lang="ja-JP" altLang="en-US"/>
          </a:p>
        </p:txBody>
      </p:sp>
      <p:sp>
        <p:nvSpPr>
          <p:cNvPr id="13" name="ホームベース 12"/>
          <p:cNvSpPr/>
          <p:nvPr/>
        </p:nvSpPr>
        <p:spPr>
          <a:xfrm>
            <a:off x="75555" y="452993"/>
            <a:ext cx="1393579" cy="246091"/>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設置根拠</a:t>
            </a:r>
          </a:p>
        </p:txBody>
      </p:sp>
      <p:sp>
        <p:nvSpPr>
          <p:cNvPr id="2" name="角丸四角形 1"/>
          <p:cNvSpPr/>
          <p:nvPr/>
        </p:nvSpPr>
        <p:spPr>
          <a:xfrm>
            <a:off x="216113" y="1785982"/>
            <a:ext cx="8633043" cy="2108017"/>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〇大阪府外国人医療対策会議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行政</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医療、消防</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救急</a:t>
            </a:r>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観光、多文化共生等の部局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多分野の関係団体からなる会議等を設置・開催し、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情報共有や意見交換を通じて連携の強化を図るとともに、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外国人患者受入れ体制における課題の整理及び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課題に対する対応方針を検討する。</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委員構成</a:t>
            </a:r>
            <a:r>
              <a:rPr kumimoji="1" lang="en-US"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14</a:t>
            </a:r>
            <a:r>
              <a:rPr kumimoji="1" lang="ja-JP" altLang="en-US" sz="1400" dirty="0">
                <a:solidFill>
                  <a:schemeClr val="tx1"/>
                </a:solidFill>
                <a:latin typeface="Meiryo UI" panose="020B0604030504040204" pitchFamily="50" charset="-128"/>
                <a:ea typeface="Meiryo UI" panose="020B0604030504040204" pitchFamily="50" charset="-128"/>
              </a:rPr>
              <a:t>名予定</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開　　　催</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年２回予定</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17" name="ホームベース 16"/>
          <p:cNvSpPr/>
          <p:nvPr/>
        </p:nvSpPr>
        <p:spPr>
          <a:xfrm>
            <a:off x="68263" y="1434490"/>
            <a:ext cx="8871568" cy="246091"/>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　（１）</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　地域における外国人医療対策協議会設置・運営事業　</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305</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千円　</a:t>
            </a:r>
          </a:p>
        </p:txBody>
      </p:sp>
      <p:sp>
        <p:nvSpPr>
          <p:cNvPr id="14" name="角丸四角形 13"/>
          <p:cNvSpPr/>
          <p:nvPr/>
        </p:nvSpPr>
        <p:spPr>
          <a:xfrm>
            <a:off x="330390" y="5222036"/>
            <a:ext cx="8609441" cy="1420135"/>
          </a:xfrm>
          <a:prstGeom prst="roundRect">
            <a:avLst>
              <a:gd name="adj" fmla="val 476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0" name="ホームベース 19"/>
          <p:cNvSpPr/>
          <p:nvPr/>
        </p:nvSpPr>
        <p:spPr>
          <a:xfrm>
            <a:off x="3387279" y="5478821"/>
            <a:ext cx="2322861" cy="699621"/>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◆８月頃開催（予定）</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・今年度取組状況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・外国人医療体制について　など</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2605778" y="6181162"/>
            <a:ext cx="2293793" cy="455453"/>
          </a:xfrm>
          <a:prstGeom prst="homePlate">
            <a:avLst>
              <a:gd name="adj" fmla="val 22741"/>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◆７月頃開催（予定）</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・情報共有・意見交換</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ホームベース 22"/>
          <p:cNvSpPr/>
          <p:nvPr/>
        </p:nvSpPr>
        <p:spPr>
          <a:xfrm>
            <a:off x="330390" y="5182396"/>
            <a:ext cx="3206837" cy="306466"/>
          </a:xfrm>
          <a:prstGeom prst="homePlate">
            <a:avLst>
              <a:gd name="adj" fmla="val 22741"/>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solidFill>
                  <a:schemeClr val="tx1"/>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開催スケジュール（予定）</a:t>
            </a:r>
            <a:r>
              <a:rPr lang="en-US" altLang="ja-JP" sz="1200" dirty="0">
                <a:solidFill>
                  <a:schemeClr val="tx1"/>
                </a:solidFill>
                <a:latin typeface="HGPｺﾞｼｯｸM" panose="020B0600000000000000" pitchFamily="50" charset="-128"/>
                <a:ea typeface="HGPｺﾞｼｯｸM" panose="020B0600000000000000" pitchFamily="50" charset="-128"/>
              </a:rPr>
              <a:t>】</a:t>
            </a:r>
            <a:endParaRPr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5" name="角丸四角形 24"/>
          <p:cNvSpPr/>
          <p:nvPr/>
        </p:nvSpPr>
        <p:spPr>
          <a:xfrm>
            <a:off x="239715" y="4273725"/>
            <a:ext cx="8609441" cy="916951"/>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府内で選出された外国人患者受入れの拠点となる医療機関が一堂に会し、外国人患者受入れに向けた情報共有や意見交換を行うことで連携強化を図るとともに、現場の医療機関が抱える課題を抽出、大阪府外国人医療対策会議の基礎資料とする。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構成メンバー</a:t>
            </a:r>
            <a:r>
              <a:rPr kumimoji="1" lang="en-US" altLang="ja-JP" sz="1200" dirty="0">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３</a:t>
            </a:r>
            <a:r>
              <a:rPr kumimoji="1" lang="ja-JP" altLang="en-US" sz="1200" dirty="0">
                <a:solidFill>
                  <a:schemeClr val="tx1"/>
                </a:solidFill>
                <a:latin typeface="Meiryo UI" panose="020B0604030504040204" pitchFamily="50" charset="-128"/>
                <a:ea typeface="Meiryo UI" panose="020B0604030504040204" pitchFamily="50" charset="-128"/>
              </a:rPr>
              <a:t>病院</a:t>
            </a:r>
            <a:r>
              <a:rPr kumimoji="1" lang="ja-JP" altLang="en-US" sz="1200" dirty="0">
                <a:latin typeface="Meiryo UI" panose="020B0604030504040204" pitchFamily="50" charset="-128"/>
                <a:ea typeface="Meiryo UI" panose="020B0604030504040204" pitchFamily="50" charset="-128"/>
              </a:rPr>
              <a:t>（大阪府内外国人患者受入れ拠点医療機関・地域拠点医療機関）</a:t>
            </a:r>
            <a:endParaRPr kumimoji="1" lang="en-US" altLang="ja-JP" sz="1200" dirty="0">
              <a:latin typeface="Meiryo UI" panose="020B0604030504040204" pitchFamily="50" charset="-128"/>
              <a:ea typeface="Meiryo UI" panose="020B0604030504040204" pitchFamily="50" charset="-128"/>
            </a:endParaRPr>
          </a:p>
        </p:txBody>
      </p:sp>
      <p:sp>
        <p:nvSpPr>
          <p:cNvPr id="29" name="ホームベース 28"/>
          <p:cNvSpPr/>
          <p:nvPr/>
        </p:nvSpPr>
        <p:spPr>
          <a:xfrm>
            <a:off x="321145" y="5490222"/>
            <a:ext cx="1874591" cy="682386"/>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外国人医療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対策会議</a:t>
            </a:r>
          </a:p>
        </p:txBody>
      </p:sp>
      <p:sp>
        <p:nvSpPr>
          <p:cNvPr id="30" name="ホームベース 29"/>
          <p:cNvSpPr/>
          <p:nvPr/>
        </p:nvSpPr>
        <p:spPr>
          <a:xfrm>
            <a:off x="321145" y="6141263"/>
            <a:ext cx="1874591" cy="495352"/>
          </a:xfrm>
          <a:prstGeom prst="homePlate">
            <a:avLst>
              <a:gd name="adj" fmla="val 22741"/>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拠点・</a:t>
            </a:r>
            <a:r>
              <a:rPr lang="ja-JP" altLang="en-US" sz="1200" dirty="0">
                <a:solidFill>
                  <a:schemeClr val="tx1"/>
                </a:solidFill>
                <a:latin typeface="Meiryo UI" panose="020B0604030504040204" pitchFamily="50" charset="-128"/>
                <a:ea typeface="Meiryo UI" panose="020B0604030504040204" pitchFamily="50" charset="-128"/>
              </a:rPr>
              <a:t>地域拠点医療機関連絡調整会議</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角丸四角形 21"/>
          <p:cNvSpPr/>
          <p:nvPr/>
        </p:nvSpPr>
        <p:spPr>
          <a:xfrm>
            <a:off x="216113" y="4173936"/>
            <a:ext cx="7093902" cy="492912"/>
          </a:xfrm>
          <a:prstGeom prst="roundRect">
            <a:avLst>
              <a:gd name="adj" fmla="val 64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〇大阪府外国人患者受入れ拠点・地域拠点医療機関連絡調整会議</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4" name="ホームベース 23"/>
          <p:cNvSpPr/>
          <p:nvPr/>
        </p:nvSpPr>
        <p:spPr>
          <a:xfrm>
            <a:off x="68263" y="3927845"/>
            <a:ext cx="8871568" cy="246091"/>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　（２）　拠点・地域拠点医療機関連絡調整会議設置・運営事業　</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66</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千円　</a:t>
            </a:r>
          </a:p>
        </p:txBody>
      </p:sp>
      <p:sp>
        <p:nvSpPr>
          <p:cNvPr id="27" name="ホームベース 26"/>
          <p:cNvSpPr/>
          <p:nvPr/>
        </p:nvSpPr>
        <p:spPr>
          <a:xfrm>
            <a:off x="6734671" y="5441642"/>
            <a:ext cx="2078939" cy="739520"/>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◆３月頃開催（予定）</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・今年度取組状況</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・来年度取組予定検討　など</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3"/>
          <a:stretch>
            <a:fillRect/>
          </a:stretch>
        </p:blipFill>
        <p:spPr>
          <a:xfrm>
            <a:off x="4635110" y="1834776"/>
            <a:ext cx="4214046" cy="2013765"/>
          </a:xfrm>
          <a:prstGeom prst="rect">
            <a:avLst/>
          </a:prstGeom>
        </p:spPr>
      </p:pic>
      <p:sp>
        <p:nvSpPr>
          <p:cNvPr id="26" name="object 14">
            <a:extLst>
              <a:ext uri="{FF2B5EF4-FFF2-40B4-BE49-F238E27FC236}">
                <a16:creationId xmlns:a16="http://schemas.microsoft.com/office/drawing/2014/main" id="{439AC941-7DC5-4713-A82C-EF349C556E2E}"/>
              </a:ext>
            </a:extLst>
          </p:cNvPr>
          <p:cNvSpPr txBox="1">
            <a:spLocks/>
          </p:cNvSpPr>
          <p:nvPr/>
        </p:nvSpPr>
        <p:spPr>
          <a:xfrm>
            <a:off x="8964488" y="663700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3</a:t>
            </a:fld>
            <a:endParaRPr lang="en-US" spc="-5" dirty="0"/>
          </a:p>
        </p:txBody>
      </p:sp>
    </p:spTree>
    <p:extLst>
      <p:ext uri="{BB962C8B-B14F-4D97-AF65-F5344CB8AC3E}">
        <p14:creationId xmlns:p14="http://schemas.microsoft.com/office/powerpoint/2010/main" val="117619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サブタイトル 2"/>
          <p:cNvSpPr txBox="1">
            <a:spLocks/>
          </p:cNvSpPr>
          <p:nvPr/>
        </p:nvSpPr>
        <p:spPr>
          <a:xfrm>
            <a:off x="170901" y="363157"/>
            <a:ext cx="8793588" cy="392993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調査目的</a:t>
            </a:r>
            <a:r>
              <a:rPr lang="en-US" altLang="ja-JP" sz="1600" b="1" dirty="0">
                <a:solidFill>
                  <a:schemeClr val="tx1"/>
                </a:solidFill>
                <a:latin typeface="Meiryo UI" panose="020B0604030504040204" pitchFamily="50" charset="-128"/>
                <a:ea typeface="Meiryo UI" panose="020B0604030504040204" pitchFamily="50" charset="-128"/>
              </a:rPr>
              <a:t>】</a:t>
            </a: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調査内容</a:t>
            </a:r>
            <a:r>
              <a:rPr lang="en-US" altLang="ja-JP" sz="1600" b="1" dirty="0">
                <a:solidFill>
                  <a:schemeClr val="tx1"/>
                </a:solidFill>
                <a:latin typeface="Meiryo UI" panose="020B0604030504040204" pitchFamily="50" charset="-128"/>
                <a:ea typeface="Meiryo UI" panose="020B0604030504040204" pitchFamily="50" charset="-128"/>
              </a:rPr>
              <a:t>】</a:t>
            </a: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22" name="サブタイトル 2"/>
          <p:cNvSpPr txBox="1">
            <a:spLocks/>
          </p:cNvSpPr>
          <p:nvPr/>
        </p:nvSpPr>
        <p:spPr>
          <a:xfrm>
            <a:off x="168055" y="4437112"/>
            <a:ext cx="8793588" cy="230425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厚生労働省概算要求</a:t>
            </a:r>
            <a:r>
              <a:rPr lang="en-US" altLang="ja-JP" sz="1400" dirty="0">
                <a:solidFill>
                  <a:schemeClr val="tx1"/>
                </a:solidFill>
                <a:latin typeface="Meiryo UI" panose="020B0604030504040204" pitchFamily="50" charset="-128"/>
                <a:ea typeface="Meiryo UI" panose="020B0604030504040204" pitchFamily="50" charset="-128"/>
              </a:rPr>
              <a:t>】</a:t>
            </a:r>
          </a:p>
          <a:p>
            <a:pPr algn="l"/>
            <a:r>
              <a:rPr lang="ja-JP" altLang="en-US" sz="1400" dirty="0">
                <a:solidFill>
                  <a:schemeClr val="tx1"/>
                </a:solidFill>
                <a:latin typeface="Meiryo UI" panose="020B0604030504040204" pitchFamily="50" charset="-128"/>
                <a:ea typeface="Meiryo UI" panose="020B0604030504040204" pitchFamily="50" charset="-128"/>
              </a:rPr>
              <a:t>■外国人患者に対する医療提供体制整備等推進事業</a:t>
            </a:r>
          </a:p>
          <a:p>
            <a:pPr algn="l"/>
            <a:r>
              <a:rPr lang="ja-JP" altLang="en-US" sz="1400" dirty="0">
                <a:solidFill>
                  <a:schemeClr val="tx1"/>
                </a:solidFill>
                <a:latin typeface="Meiryo UI" panose="020B0604030504040204" pitchFamily="50" charset="-128"/>
                <a:ea typeface="Meiryo UI" panose="020B0604030504040204" pitchFamily="50" charset="-128"/>
              </a:rPr>
              <a:t>①地域の課題の協議等を行う分野横断的な関係者による協議会の運用に係る支援　</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b="1" u="sng" dirty="0">
                <a:solidFill>
                  <a:schemeClr val="tx1"/>
                </a:solidFill>
                <a:latin typeface="Meiryo UI" panose="020B0604030504040204" pitchFamily="50" charset="-128"/>
                <a:ea typeface="Meiryo UI" panose="020B0604030504040204" pitchFamily="50" charset="-128"/>
              </a:rPr>
              <a:t>　概算要求</a:t>
            </a:r>
            <a:r>
              <a:rPr lang="en-US" altLang="ja-JP" sz="1400" b="1" u="sng" dirty="0">
                <a:solidFill>
                  <a:schemeClr val="tx1"/>
                </a:solidFill>
                <a:latin typeface="Meiryo UI" panose="020B0604030504040204" pitchFamily="50" charset="-128"/>
                <a:ea typeface="Meiryo UI" panose="020B0604030504040204" pitchFamily="50" charset="-128"/>
              </a:rPr>
              <a:t>166,098</a:t>
            </a:r>
            <a:r>
              <a:rPr lang="ja-JP" altLang="en-US" sz="1400" b="1" u="sng" dirty="0">
                <a:solidFill>
                  <a:schemeClr val="tx1"/>
                </a:solidFill>
                <a:latin typeface="Meiryo UI" panose="020B0604030504040204" pitchFamily="50" charset="-128"/>
                <a:ea typeface="Meiryo UI" panose="020B0604030504040204" pitchFamily="50" charset="-128"/>
              </a:rPr>
              <a:t>千円（４７都道府県</a:t>
            </a:r>
            <a:r>
              <a:rPr lang="en-US" altLang="ja-JP" sz="1400" b="1" u="sng" dirty="0">
                <a:solidFill>
                  <a:schemeClr val="tx1"/>
                </a:solidFill>
                <a:latin typeface="Meiryo UI" panose="020B0604030504040204" pitchFamily="50" charset="-128"/>
                <a:ea typeface="Meiryo UI" panose="020B0604030504040204" pitchFamily="50" charset="-128"/>
              </a:rPr>
              <a:t>×3,534</a:t>
            </a:r>
            <a:r>
              <a:rPr lang="ja-JP" altLang="en-US" sz="1400" b="1" u="sng" dirty="0">
                <a:solidFill>
                  <a:schemeClr val="tx1"/>
                </a:solidFill>
                <a:latin typeface="Meiryo UI" panose="020B0604030504040204" pitchFamily="50" charset="-128"/>
                <a:ea typeface="Meiryo UI" panose="020B0604030504040204" pitchFamily="50" charset="-128"/>
              </a:rPr>
              <a:t>千円）予定</a:t>
            </a:r>
            <a:endParaRPr lang="ja-JP" altLang="en-US"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補助先</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都道府県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補助率</a:t>
            </a:r>
            <a:r>
              <a:rPr lang="en-US" altLang="ja-JP" sz="1400" dirty="0">
                <a:solidFill>
                  <a:schemeClr val="tx1"/>
                </a:solidFill>
                <a:latin typeface="Meiryo UI" panose="020B0604030504040204" pitchFamily="50" charset="-128"/>
                <a:ea typeface="Meiryo UI" panose="020B0604030504040204" pitchFamily="50" charset="-128"/>
              </a:rPr>
              <a:t>】 ½</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基準額</a:t>
            </a:r>
            <a:r>
              <a:rPr lang="en-US" altLang="ja-JP" sz="1400" dirty="0">
                <a:solidFill>
                  <a:schemeClr val="tx1"/>
                </a:solidFill>
                <a:latin typeface="Meiryo UI" panose="020B0604030504040204" pitchFamily="50" charset="-128"/>
                <a:ea typeface="Meiryo UI" panose="020B0604030504040204" pitchFamily="50" charset="-128"/>
              </a:rPr>
              <a:t>】7,068</a:t>
            </a:r>
            <a:r>
              <a:rPr lang="ja-JP" altLang="en-US" sz="1400" dirty="0">
                <a:solidFill>
                  <a:schemeClr val="tx1"/>
                </a:solidFill>
                <a:latin typeface="Meiryo UI" panose="020B0604030504040204" pitchFamily="50" charset="-128"/>
                <a:ea typeface="Meiryo UI" panose="020B0604030504040204" pitchFamily="50" charset="-128"/>
              </a:rPr>
              <a:t>千円（国</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都道府県</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令和５年度と同様、調査経費も含む。</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積算内訳</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謝金・旅費・会場借料等の会議運営費</a:t>
            </a:r>
            <a:r>
              <a:rPr lang="en-US" altLang="ja-JP" sz="1400" dirty="0">
                <a:solidFill>
                  <a:schemeClr val="tx1"/>
                </a:solidFill>
                <a:latin typeface="Meiryo UI" panose="020B0604030504040204" pitchFamily="50" charset="-128"/>
                <a:ea typeface="Meiryo UI" panose="020B0604030504040204" pitchFamily="50" charset="-128"/>
              </a:rPr>
              <a:t>3,034</a:t>
            </a:r>
            <a:r>
              <a:rPr lang="ja-JP" altLang="en-US" sz="1400" dirty="0">
                <a:solidFill>
                  <a:schemeClr val="tx1"/>
                </a:solidFill>
                <a:latin typeface="Meiryo UI" panose="020B0604030504040204" pitchFamily="50" charset="-128"/>
                <a:ea typeface="Meiryo UI" panose="020B0604030504040204" pitchFamily="50" charset="-128"/>
              </a:rPr>
              <a:t>千円、</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調査費や地域の関係者への周知・広報経費</a:t>
            </a:r>
            <a:r>
              <a:rPr lang="en-US" altLang="ja-JP" sz="1400" dirty="0">
                <a:solidFill>
                  <a:schemeClr val="tx1"/>
                </a:solidFill>
                <a:latin typeface="Meiryo UI" panose="020B0604030504040204" pitchFamily="50" charset="-128"/>
                <a:ea typeface="Meiryo UI" panose="020B0604030504040204" pitchFamily="50" charset="-128"/>
              </a:rPr>
              <a:t>4,034</a:t>
            </a:r>
            <a:r>
              <a:rPr lang="ja-JP" altLang="en-US" sz="1400" dirty="0">
                <a:solidFill>
                  <a:schemeClr val="tx1"/>
                </a:solidFill>
                <a:latin typeface="Meiryo UI" panose="020B0604030504040204" pitchFamily="50" charset="-128"/>
                <a:ea typeface="Meiryo UI" panose="020B0604030504040204" pitchFamily="50" charset="-128"/>
              </a:rPr>
              <a:t>千円</a:t>
            </a:r>
            <a:endParaRPr lang="en-US" altLang="ja-JP" sz="1400" dirty="0">
              <a:solidFill>
                <a:schemeClr val="tx1"/>
              </a:solidFill>
              <a:latin typeface="Meiryo UI" panose="020B0604030504040204" pitchFamily="50" charset="-128"/>
              <a:ea typeface="Meiryo UI" panose="020B0604030504040204" pitchFamily="50" charset="-128"/>
            </a:endParaRPr>
          </a:p>
          <a:p>
            <a:pPr algn="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厚生労働省概算要求ヒアリング</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HGPｺﾞｼｯｸM" panose="020B0600000000000000" pitchFamily="50" charset="-128"/>
              <a:ea typeface="HGPｺﾞｼｯｸM" panose="020B0600000000000000" pitchFamily="50" charset="-128"/>
            </a:endParaRPr>
          </a:p>
          <a:p>
            <a:pPr algn="r"/>
            <a:endParaRPr lang="en-US" altLang="ja-JP" sz="100"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274871" y="2478744"/>
            <a:ext cx="8585648" cy="1656184"/>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府内医療機関向け外国人受入れに係る調査</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調査項目：外国語対応可否（対応可能な受付時間・診療科、電話番号）、</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対応可能な言語、言語レベル、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医療コーディネーター・通訳者の配置有無・対応可能な時間、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通訳・翻訳手段（機械通訳・自動翻訳ツール等）など</a:t>
            </a:r>
            <a:endParaRPr kumimoji="1" lang="en-US" altLang="ja-JP" sz="1600" dirty="0">
              <a:latin typeface="Meiryo UI" panose="020B0604030504040204" pitchFamily="50" charset="-128"/>
              <a:ea typeface="Meiryo UI" panose="020B0604030504040204" pitchFamily="50" charset="-128"/>
            </a:endParaRPr>
          </a:p>
        </p:txBody>
      </p:sp>
      <p:sp>
        <p:nvSpPr>
          <p:cNvPr id="33" name="タイトル 1"/>
          <p:cNvSpPr txBox="1">
            <a:spLocks/>
          </p:cNvSpPr>
          <p:nvPr/>
        </p:nvSpPr>
        <p:spPr>
          <a:xfrm>
            <a:off x="-19860" y="13979"/>
            <a:ext cx="9144000" cy="60174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 地域における外国人医療対対策協議会設置等事業</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（３）外国人患者受入れ体制実態調査事業</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継続</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902</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国庫</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うち一般財源</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451</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6"/>
          <p:cNvSpPr/>
          <p:nvPr/>
        </p:nvSpPr>
        <p:spPr>
          <a:xfrm>
            <a:off x="241193" y="1029115"/>
            <a:ext cx="8606750" cy="100811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厚生労働省は、各都道府県において、外国人</a:t>
            </a:r>
            <a:r>
              <a:rPr kumimoji="1" lang="ja-JP" altLang="en-US" sz="1600" dirty="0">
                <a:latin typeface="Meiryo UI" panose="020B0604030504040204" pitchFamily="50" charset="-128"/>
                <a:ea typeface="Meiryo UI" panose="020B0604030504040204" pitchFamily="50" charset="-128"/>
              </a:rPr>
              <a:t>患者の受入れが可能な医療機関リストを作成し、定期的に更新するとともに、公開することとしているため、府内医療機関に対し、リスト更新に必要な情報を調査するもの。</a:t>
            </a:r>
            <a:endParaRPr lang="ja-JP" altLang="en-US" sz="1600" dirty="0">
              <a:latin typeface="Meiryo UI" panose="020B0604030504040204" pitchFamily="50" charset="-128"/>
              <a:ea typeface="Meiryo UI" panose="020B0604030504040204" pitchFamily="50" charset="-128"/>
            </a:endParaRPr>
          </a:p>
        </p:txBody>
      </p:sp>
      <p:sp>
        <p:nvSpPr>
          <p:cNvPr id="8" name="object 14">
            <a:extLst>
              <a:ext uri="{FF2B5EF4-FFF2-40B4-BE49-F238E27FC236}">
                <a16:creationId xmlns:a16="http://schemas.microsoft.com/office/drawing/2014/main" id="{4A9383F8-1E34-4699-86E8-1A0493508104}"/>
              </a:ext>
            </a:extLst>
          </p:cNvPr>
          <p:cNvSpPr txBox="1">
            <a:spLocks/>
          </p:cNvSpPr>
          <p:nvPr/>
        </p:nvSpPr>
        <p:spPr>
          <a:xfrm>
            <a:off x="8964488" y="666936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4</a:t>
            </a:fld>
            <a:endParaRPr lang="en-US" spc="-5" dirty="0"/>
          </a:p>
        </p:txBody>
      </p:sp>
    </p:spTree>
    <p:extLst>
      <p:ext uri="{BB962C8B-B14F-4D97-AF65-F5344CB8AC3E}">
        <p14:creationId xmlns:p14="http://schemas.microsoft.com/office/powerpoint/2010/main" val="111498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39329" y="694684"/>
            <a:ext cx="9064531" cy="188745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dirty="0"/>
          </a:p>
        </p:txBody>
      </p:sp>
      <p:sp>
        <p:nvSpPr>
          <p:cNvPr id="59" name="角丸四角形 58"/>
          <p:cNvSpPr/>
          <p:nvPr/>
        </p:nvSpPr>
        <p:spPr>
          <a:xfrm>
            <a:off x="102718" y="1864488"/>
            <a:ext cx="1499940" cy="269112"/>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翻訳</a:t>
            </a:r>
            <a:r>
              <a:rPr kumimoji="1" lang="ja-JP" altLang="en-US" sz="1400" dirty="0">
                <a:latin typeface="Meiryo UI" panose="020B0604030504040204" pitchFamily="50" charset="-128"/>
                <a:ea typeface="Meiryo UI" panose="020B0604030504040204" pitchFamily="50" charset="-128"/>
              </a:rPr>
              <a:t>言語の追加</a:t>
            </a:r>
          </a:p>
        </p:txBody>
      </p:sp>
      <p:sp>
        <p:nvSpPr>
          <p:cNvPr id="61" name="角丸四角形 60"/>
          <p:cNvSpPr/>
          <p:nvPr/>
        </p:nvSpPr>
        <p:spPr>
          <a:xfrm>
            <a:off x="92887" y="2250831"/>
            <a:ext cx="1532446" cy="239796"/>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ビデオ通訳の拡充</a:t>
            </a:r>
            <a:endParaRPr kumimoji="1" lang="ja-JP" altLang="en-US" sz="1400" dirty="0">
              <a:latin typeface="Meiryo UI" panose="020B0604030504040204" pitchFamily="50" charset="-128"/>
              <a:ea typeface="Meiryo UI" panose="020B0604030504040204" pitchFamily="50" charset="-128"/>
            </a:endParaRPr>
          </a:p>
        </p:txBody>
      </p:sp>
      <p:sp>
        <p:nvSpPr>
          <p:cNvPr id="63" name="ホームベース 62"/>
          <p:cNvSpPr/>
          <p:nvPr/>
        </p:nvSpPr>
        <p:spPr>
          <a:xfrm>
            <a:off x="33883" y="552306"/>
            <a:ext cx="1393579" cy="272986"/>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5" name="タイトル 1"/>
          <p:cNvSpPr txBox="1">
            <a:spLocks/>
          </p:cNvSpPr>
          <p:nvPr/>
        </p:nvSpPr>
        <p:spPr>
          <a:xfrm>
            <a:off x="0" y="14036"/>
            <a:ext cx="9144000" cy="44513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２　多言語遠隔医療通訳拡充事業</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拡充</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】9,359</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千円（総合確保基金</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9,359</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a:t>
            </a:r>
          </a:p>
        </p:txBody>
      </p:sp>
      <p:sp>
        <p:nvSpPr>
          <p:cNvPr id="67" name="テキスト ボックス 66"/>
          <p:cNvSpPr txBox="1"/>
          <p:nvPr/>
        </p:nvSpPr>
        <p:spPr>
          <a:xfrm>
            <a:off x="1625870" y="2215897"/>
            <a:ext cx="7261391" cy="292388"/>
          </a:xfrm>
          <a:prstGeom prst="rect">
            <a:avLst/>
          </a:prstGeom>
          <a:noFill/>
        </p:spPr>
        <p:txBody>
          <a:bodyPr wrap="square" rtlCol="0">
            <a:spAutoFit/>
          </a:bodyPr>
          <a:lstStyle/>
          <a:p>
            <a:r>
              <a:rPr lang="ja-JP" altLang="en-US"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既存の電話による医療通訳遠隔サービスにビデオ機能を付加し、より円滑なコミュニケーションを支援</a:t>
            </a:r>
            <a:endParaRPr lang="en-US" altLang="ja-JP"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615500" y="1855857"/>
            <a:ext cx="7568194"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既存７言語（英語・中国語・韓国語・スペイン語・ポルトガル語・ベトナム語・タイ語）にフランス語を追加</a:t>
            </a:r>
            <a:endParaRPr lang="en-US" altLang="ja-JP" sz="13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289532" y="869376"/>
            <a:ext cx="8778331" cy="892552"/>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既存の医療通訳サービスは、電話のみの対応となっているが、医療通訳の現場においては細かなニュアンスの伝達が必要となるため、サービス利用医療機関からビデオ通訳対応を求める意見が多く、また、医療通訳者の顔が見える環境整備は、外国人患者にとっても安心して医療を受けられることに繋がるため、ビデオによる遠隔通訳ができるように機能の拡充を図る。</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また、万博公式参加国の主要言語であるフランス語を通訳言語に追加する。</a:t>
            </a:r>
            <a:endParaRPr lang="en-US" altLang="ja-JP" sz="1300" dirty="0">
              <a:latin typeface="Meiryo UI" panose="020B0604030504040204" pitchFamily="50" charset="-128"/>
              <a:ea typeface="Meiryo UI" panose="020B0604030504040204" pitchFamily="50" charset="-128"/>
            </a:endParaRPr>
          </a:p>
        </p:txBody>
      </p:sp>
      <p:sp>
        <p:nvSpPr>
          <p:cNvPr id="78" name="角丸四角形 43">
            <a:extLst>
              <a:ext uri="{FF2B5EF4-FFF2-40B4-BE49-F238E27FC236}">
                <a16:creationId xmlns:a16="http://schemas.microsoft.com/office/drawing/2014/main" id="{94062AC3-2F67-4036-A1CA-D407C600E8DE}"/>
              </a:ext>
            </a:extLst>
          </p:cNvPr>
          <p:cNvSpPr/>
          <p:nvPr/>
        </p:nvSpPr>
        <p:spPr>
          <a:xfrm>
            <a:off x="151880" y="5792234"/>
            <a:ext cx="8804207" cy="982599"/>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翻訳言語追加及びビデオ通訳拡充</a:t>
            </a:r>
            <a:r>
              <a:rPr lang="en-US" altLang="ja-JP" sz="1300" b="1" dirty="0">
                <a:latin typeface="Meiryo UI" panose="020B0604030504040204" pitchFamily="50" charset="-128"/>
                <a:ea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rPr>
              <a:t> </a:t>
            </a:r>
            <a:r>
              <a:rPr lang="ja-JP" altLang="en-US" sz="1300" b="1" u="sng" dirty="0">
                <a:solidFill>
                  <a:schemeClr val="tx1"/>
                </a:solidFill>
                <a:latin typeface="Meiryo UI" panose="020B0604030504040204" pitchFamily="50" charset="-128"/>
                <a:ea typeface="Meiryo UI" panose="020B0604030504040204" pitchFamily="50" charset="-128"/>
              </a:rPr>
              <a:t>予算：</a:t>
            </a:r>
            <a:r>
              <a:rPr lang="en-US" altLang="ja-JP" sz="1300" b="1" u="sng" dirty="0">
                <a:solidFill>
                  <a:schemeClr val="tx1"/>
                </a:solidFill>
                <a:latin typeface="Meiryo UI" panose="020B0604030504040204" pitchFamily="50" charset="-128"/>
                <a:ea typeface="Meiryo UI" panose="020B0604030504040204" pitchFamily="50" charset="-128"/>
              </a:rPr>
              <a:t>9,359</a:t>
            </a:r>
            <a:r>
              <a:rPr lang="ja-JP" altLang="en-US" sz="1300" b="1" u="sng" dirty="0">
                <a:solidFill>
                  <a:schemeClr val="tx1"/>
                </a:solidFill>
                <a:latin typeface="Meiryo UI" panose="020B0604030504040204" pitchFamily="50" charset="-128"/>
                <a:ea typeface="Meiryo UI" panose="020B0604030504040204" pitchFamily="50" charset="-128"/>
              </a:rPr>
              <a:t>千円</a:t>
            </a:r>
            <a:endParaRPr lang="en-US" altLang="ja-JP" sz="1300" b="1" u="sng" dirty="0">
              <a:solidFill>
                <a:schemeClr val="tx1"/>
              </a:solidFill>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・フランス語通訳の通訳体制を追加（２４時間）（万博公式参加国の主要言語）</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・オンラインによる遠隔医療通訳サービスのビデオ対応（タブレット等の設備機器は医療機関にて準備）</a:t>
            </a:r>
            <a:endParaRPr lang="en-US" altLang="ja-JP" sz="1300" dirty="0">
              <a:latin typeface="Meiryo UI" panose="020B0604030504040204" pitchFamily="50" charset="-128"/>
              <a:ea typeface="Meiryo UI" panose="020B0604030504040204" pitchFamily="50" charset="-128"/>
            </a:endParaRPr>
          </a:p>
        </p:txBody>
      </p:sp>
      <p:sp>
        <p:nvSpPr>
          <p:cNvPr id="37" name="サブタイトル 2">
            <a:extLst>
              <a:ext uri="{FF2B5EF4-FFF2-40B4-BE49-F238E27FC236}">
                <a16:creationId xmlns:a16="http://schemas.microsoft.com/office/drawing/2014/main" id="{6D0FD011-3047-4AFA-924C-4013581142DE}"/>
              </a:ext>
            </a:extLst>
          </p:cNvPr>
          <p:cNvSpPr txBox="1">
            <a:spLocks/>
          </p:cNvSpPr>
          <p:nvPr/>
        </p:nvSpPr>
        <p:spPr>
          <a:xfrm>
            <a:off x="108907" y="2629392"/>
            <a:ext cx="8960087" cy="3078697"/>
          </a:xfrm>
          <a:prstGeom prst="rect">
            <a:avLst/>
          </a:prstGeom>
          <a:solidFill>
            <a:schemeClr val="accent3">
              <a:alpha val="12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ja-JP" altLang="ja-JP" sz="1400" dirty="0">
              <a:solidFill>
                <a:schemeClr val="tx1"/>
              </a:solidFill>
              <a:latin typeface="HGPｺﾞｼｯｸM" panose="020B0600000000000000" pitchFamily="50" charset="-128"/>
              <a:ea typeface="HGPｺﾞｼｯｸM" panose="020B0600000000000000" pitchFamily="50" charset="-128"/>
            </a:endParaRPr>
          </a:p>
        </p:txBody>
      </p:sp>
      <p:sp>
        <p:nvSpPr>
          <p:cNvPr id="38" name="テキスト ボックス 37">
            <a:extLst>
              <a:ext uri="{FF2B5EF4-FFF2-40B4-BE49-F238E27FC236}">
                <a16:creationId xmlns:a16="http://schemas.microsoft.com/office/drawing/2014/main" id="{3E4A2259-17FD-4E1A-B9D6-F43EE5CECEAC}"/>
              </a:ext>
            </a:extLst>
          </p:cNvPr>
          <p:cNvSpPr txBox="1"/>
          <p:nvPr/>
        </p:nvSpPr>
        <p:spPr>
          <a:xfrm>
            <a:off x="75005" y="2751463"/>
            <a:ext cx="1518028" cy="323165"/>
          </a:xfrm>
          <a:prstGeom prst="rect">
            <a:avLst/>
          </a:prstGeom>
          <a:noFill/>
        </p:spPr>
        <p:txBody>
          <a:bodyPr wrap="square" rtlCol="0">
            <a:spAutoFit/>
          </a:bodyPr>
          <a:lstStyle/>
          <a:p>
            <a:pPr marL="74250" algn="just">
              <a:lnSpc>
                <a:spcPts val="1800"/>
              </a:lnSpc>
              <a:spcAft>
                <a:spcPts val="0"/>
              </a:spcAft>
            </a:pPr>
            <a:r>
              <a:rPr lang="ja-JP" altLang="en-US" sz="1600" b="1" u="sng"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スキーム図</a:t>
            </a:r>
          </a:p>
        </p:txBody>
      </p:sp>
      <p:pic>
        <p:nvPicPr>
          <p:cNvPr id="39" name="図 38" descr="携帯電話のイラスト（ガラパゴス携帯）">
            <a:extLst>
              <a:ext uri="{FF2B5EF4-FFF2-40B4-BE49-F238E27FC236}">
                <a16:creationId xmlns:a16="http://schemas.microsoft.com/office/drawing/2014/main" id="{98A91BD2-C126-41B0-B3C4-FBFA759D32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037" y="3052363"/>
            <a:ext cx="639721" cy="721116"/>
          </a:xfrm>
          <a:prstGeom prst="rect">
            <a:avLst/>
          </a:prstGeom>
          <a:noFill/>
          <a:ln>
            <a:noFill/>
          </a:ln>
        </p:spPr>
      </p:pic>
      <p:pic>
        <p:nvPicPr>
          <p:cNvPr id="40" name="図 39">
            <a:extLst>
              <a:ext uri="{FF2B5EF4-FFF2-40B4-BE49-F238E27FC236}">
                <a16:creationId xmlns:a16="http://schemas.microsoft.com/office/drawing/2014/main" id="{A77EB403-F04B-4062-84FA-79DB60D5A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225" y="3060744"/>
            <a:ext cx="575883" cy="695650"/>
          </a:xfrm>
          <a:prstGeom prst="rect">
            <a:avLst/>
          </a:prstGeom>
        </p:spPr>
      </p:pic>
      <p:pic>
        <p:nvPicPr>
          <p:cNvPr id="41" name="図 40">
            <a:extLst>
              <a:ext uri="{FF2B5EF4-FFF2-40B4-BE49-F238E27FC236}">
                <a16:creationId xmlns:a16="http://schemas.microsoft.com/office/drawing/2014/main" id="{9F5C799F-922E-4C2D-9AD9-DFB8B218E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494" y="3152508"/>
            <a:ext cx="514700" cy="571317"/>
          </a:xfrm>
          <a:prstGeom prst="rect">
            <a:avLst/>
          </a:prstGeom>
        </p:spPr>
      </p:pic>
      <p:sp>
        <p:nvSpPr>
          <p:cNvPr id="43" name="正方形/長方形 42">
            <a:extLst>
              <a:ext uri="{FF2B5EF4-FFF2-40B4-BE49-F238E27FC236}">
                <a16:creationId xmlns:a16="http://schemas.microsoft.com/office/drawing/2014/main" id="{DB86E16D-168B-4F64-AB74-B21E7B6E9E03}"/>
              </a:ext>
            </a:extLst>
          </p:cNvPr>
          <p:cNvSpPr/>
          <p:nvPr/>
        </p:nvSpPr>
        <p:spPr>
          <a:xfrm>
            <a:off x="3262985" y="3858524"/>
            <a:ext cx="3229937" cy="276999"/>
          </a:xfrm>
          <a:prstGeom prst="rect">
            <a:avLst/>
          </a:prstGeom>
        </p:spPr>
        <p:txBody>
          <a:bodyPr wrap="square">
            <a:spAutoFit/>
          </a:bodyPr>
          <a:lstStyle/>
          <a:p>
            <a:pPr>
              <a:defRPr/>
            </a:pPr>
            <a:r>
              <a:rPr lang="ja-JP" altLang="en-US" sz="1200" dirty="0">
                <a:latin typeface="Meiryo UI" panose="020B0604030504040204" pitchFamily="50" charset="-128"/>
                <a:ea typeface="Meiryo UI" panose="020B0604030504040204" pitchFamily="50" charset="-128"/>
              </a:rPr>
              <a:t>従来の電話通訳に加えて、</a:t>
            </a:r>
            <a:r>
              <a:rPr lang="ja-JP" altLang="en-US" sz="1200" u="sng" dirty="0">
                <a:latin typeface="Meiryo UI" panose="020B0604030504040204" pitchFamily="50" charset="-128"/>
                <a:ea typeface="Meiryo UI" panose="020B0604030504040204" pitchFamily="50" charset="-128"/>
              </a:rPr>
              <a:t>ビデオ通訳機能を付加</a:t>
            </a:r>
            <a:endParaRPr lang="en-US" altLang="ja-JP" sz="1200" u="sng" dirty="0">
              <a:latin typeface="Meiryo UI" panose="020B0604030504040204" pitchFamily="50" charset="-128"/>
              <a:ea typeface="Meiryo UI" panose="020B0604030504040204" pitchFamily="50" charset="-128"/>
            </a:endParaRPr>
          </a:p>
        </p:txBody>
      </p:sp>
      <p:pic>
        <p:nvPicPr>
          <p:cNvPr id="49" name="Picture 2" descr="フリーイラスト 病院受付 に対する画像結果">
            <a:extLst>
              <a:ext uri="{FF2B5EF4-FFF2-40B4-BE49-F238E27FC236}">
                <a16:creationId xmlns:a16="http://schemas.microsoft.com/office/drawing/2014/main" id="{9E52A4C2-7F1D-4693-BCAC-754F2EA8AA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095" y="3371201"/>
            <a:ext cx="856466" cy="589019"/>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a:extLst>
              <a:ext uri="{FF2B5EF4-FFF2-40B4-BE49-F238E27FC236}">
                <a16:creationId xmlns:a16="http://schemas.microsoft.com/office/drawing/2014/main" id="{AE4B7D6F-5643-462B-9742-28DCB0792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210" y="4562674"/>
            <a:ext cx="595359" cy="707225"/>
          </a:xfrm>
          <a:prstGeom prst="rect">
            <a:avLst/>
          </a:prstGeom>
        </p:spPr>
      </p:pic>
      <p:pic>
        <p:nvPicPr>
          <p:cNvPr id="56" name="図 55">
            <a:extLst>
              <a:ext uri="{FF2B5EF4-FFF2-40B4-BE49-F238E27FC236}">
                <a16:creationId xmlns:a16="http://schemas.microsoft.com/office/drawing/2014/main" id="{691B756B-D681-47BD-A2FC-92D9726985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4" y="4611472"/>
            <a:ext cx="1007901" cy="729320"/>
          </a:xfrm>
          <a:prstGeom prst="rect">
            <a:avLst/>
          </a:prstGeom>
        </p:spPr>
      </p:pic>
      <p:pic>
        <p:nvPicPr>
          <p:cNvPr id="57" name="図 56">
            <a:extLst>
              <a:ext uri="{FF2B5EF4-FFF2-40B4-BE49-F238E27FC236}">
                <a16:creationId xmlns:a16="http://schemas.microsoft.com/office/drawing/2014/main" id="{EED6EFDC-CC6D-4B19-8F97-7B6CD4C11C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9310" y="4410970"/>
            <a:ext cx="750593" cy="898428"/>
          </a:xfrm>
          <a:prstGeom prst="rect">
            <a:avLst/>
          </a:prstGeom>
        </p:spPr>
      </p:pic>
      <p:pic>
        <p:nvPicPr>
          <p:cNvPr id="73" name="図 72">
            <a:extLst>
              <a:ext uri="{FF2B5EF4-FFF2-40B4-BE49-F238E27FC236}">
                <a16:creationId xmlns:a16="http://schemas.microsoft.com/office/drawing/2014/main" id="{E01684BC-8FF8-43C5-813A-434F244CF8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9574" y="4479583"/>
            <a:ext cx="689176" cy="684449"/>
          </a:xfrm>
          <a:prstGeom prst="rect">
            <a:avLst/>
          </a:prstGeom>
        </p:spPr>
      </p:pic>
      <p:pic>
        <p:nvPicPr>
          <p:cNvPr id="74" name="図 73">
            <a:extLst>
              <a:ext uri="{FF2B5EF4-FFF2-40B4-BE49-F238E27FC236}">
                <a16:creationId xmlns:a16="http://schemas.microsoft.com/office/drawing/2014/main" id="{BDB4056F-33F2-4221-AB38-0FEB3A8768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848" y="4430665"/>
            <a:ext cx="718210" cy="731174"/>
          </a:xfrm>
          <a:prstGeom prst="rect">
            <a:avLst/>
          </a:prstGeom>
        </p:spPr>
      </p:pic>
      <p:pic>
        <p:nvPicPr>
          <p:cNvPr id="75" name="図 74">
            <a:extLst>
              <a:ext uri="{FF2B5EF4-FFF2-40B4-BE49-F238E27FC236}">
                <a16:creationId xmlns:a16="http://schemas.microsoft.com/office/drawing/2014/main" id="{5185BE28-4FCC-43CF-BBB1-DEAA81BB34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894" y="3335083"/>
            <a:ext cx="800191" cy="731174"/>
          </a:xfrm>
          <a:prstGeom prst="rect">
            <a:avLst/>
          </a:prstGeom>
        </p:spPr>
      </p:pic>
      <p:sp>
        <p:nvSpPr>
          <p:cNvPr id="79" name="角丸四角形 72">
            <a:extLst>
              <a:ext uri="{FF2B5EF4-FFF2-40B4-BE49-F238E27FC236}">
                <a16:creationId xmlns:a16="http://schemas.microsoft.com/office/drawing/2014/main" id="{45434E70-51A4-4493-A01F-EA49568448C1}"/>
              </a:ext>
            </a:extLst>
          </p:cNvPr>
          <p:cNvSpPr/>
          <p:nvPr/>
        </p:nvSpPr>
        <p:spPr>
          <a:xfrm>
            <a:off x="3283990" y="2887070"/>
            <a:ext cx="3202251" cy="1342204"/>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上カーブ矢印 81">
            <a:extLst>
              <a:ext uri="{FF2B5EF4-FFF2-40B4-BE49-F238E27FC236}">
                <a16:creationId xmlns:a16="http://schemas.microsoft.com/office/drawing/2014/main" id="{4B95C8D0-7471-4C91-99E7-1ADF519DD6FD}"/>
              </a:ext>
            </a:extLst>
          </p:cNvPr>
          <p:cNvSpPr/>
          <p:nvPr/>
        </p:nvSpPr>
        <p:spPr>
          <a:xfrm rot="10800000" flipV="1">
            <a:off x="1887974" y="5229414"/>
            <a:ext cx="5987225" cy="5038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角丸四角形 53">
            <a:extLst>
              <a:ext uri="{FF2B5EF4-FFF2-40B4-BE49-F238E27FC236}">
                <a16:creationId xmlns:a16="http://schemas.microsoft.com/office/drawing/2014/main" id="{DC0771FE-1D0E-401A-9A89-FF45BE98E0C1}"/>
              </a:ext>
            </a:extLst>
          </p:cNvPr>
          <p:cNvSpPr/>
          <p:nvPr/>
        </p:nvSpPr>
        <p:spPr>
          <a:xfrm>
            <a:off x="4312673" y="2797021"/>
            <a:ext cx="893523" cy="2824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利用ツール</a:t>
            </a:r>
            <a:endParaRPr kumimoji="1" lang="ja-JP" altLang="en-US" sz="1200" dirty="0">
              <a:latin typeface="Meiryo UI" panose="020B0604030504040204" pitchFamily="50" charset="-128"/>
              <a:ea typeface="Meiryo UI" panose="020B0604030504040204" pitchFamily="50" charset="-128"/>
            </a:endParaRPr>
          </a:p>
        </p:txBody>
      </p:sp>
      <p:sp>
        <p:nvSpPr>
          <p:cNvPr id="82" name="角丸四角形 80">
            <a:extLst>
              <a:ext uri="{FF2B5EF4-FFF2-40B4-BE49-F238E27FC236}">
                <a16:creationId xmlns:a16="http://schemas.microsoft.com/office/drawing/2014/main" id="{B311F136-F556-4829-AE07-196E933E9DC7}"/>
              </a:ext>
            </a:extLst>
          </p:cNvPr>
          <p:cNvSpPr/>
          <p:nvPr/>
        </p:nvSpPr>
        <p:spPr>
          <a:xfrm>
            <a:off x="3262985" y="4334513"/>
            <a:ext cx="3229938" cy="1246324"/>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3" name="角丸四角形 55">
            <a:extLst>
              <a:ext uri="{FF2B5EF4-FFF2-40B4-BE49-F238E27FC236}">
                <a16:creationId xmlns:a16="http://schemas.microsoft.com/office/drawing/2014/main" id="{0319EB77-A658-46AE-9DDB-38F6A3D7B965}"/>
              </a:ext>
            </a:extLst>
          </p:cNvPr>
          <p:cNvSpPr/>
          <p:nvPr/>
        </p:nvSpPr>
        <p:spPr>
          <a:xfrm>
            <a:off x="4301140" y="4271794"/>
            <a:ext cx="964337" cy="285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利用シーン</a:t>
            </a:r>
            <a:endParaRPr kumimoji="1" lang="ja-JP" altLang="en-US" sz="1200" dirty="0">
              <a:latin typeface="Meiryo UI" panose="020B0604030504040204" pitchFamily="50" charset="-128"/>
              <a:ea typeface="Meiryo UI" panose="020B0604030504040204" pitchFamily="50" charset="-128"/>
            </a:endParaRPr>
          </a:p>
        </p:txBody>
      </p:sp>
      <p:sp>
        <p:nvSpPr>
          <p:cNvPr id="84" name="上カーブ矢印 27">
            <a:extLst>
              <a:ext uri="{FF2B5EF4-FFF2-40B4-BE49-F238E27FC236}">
                <a16:creationId xmlns:a16="http://schemas.microsoft.com/office/drawing/2014/main" id="{58E1E54C-EEE9-4356-96E8-1E6D030CA6B8}"/>
              </a:ext>
            </a:extLst>
          </p:cNvPr>
          <p:cNvSpPr/>
          <p:nvPr/>
        </p:nvSpPr>
        <p:spPr>
          <a:xfrm flipV="1">
            <a:off x="1912582" y="2734535"/>
            <a:ext cx="5987225" cy="6070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正方形/長方形 84">
            <a:extLst>
              <a:ext uri="{FF2B5EF4-FFF2-40B4-BE49-F238E27FC236}">
                <a16:creationId xmlns:a16="http://schemas.microsoft.com/office/drawing/2014/main" id="{A33B5612-57CB-4B34-908E-7BCD35199B7C}"/>
              </a:ext>
            </a:extLst>
          </p:cNvPr>
          <p:cNvSpPr/>
          <p:nvPr/>
        </p:nvSpPr>
        <p:spPr>
          <a:xfrm>
            <a:off x="-96134" y="4030852"/>
            <a:ext cx="2678924" cy="461665"/>
          </a:xfrm>
          <a:prstGeom prst="rect">
            <a:avLst/>
          </a:prstGeom>
        </p:spPr>
        <p:txBody>
          <a:bodyPr wrap="square">
            <a:spAutoFit/>
          </a:bodyPr>
          <a:lstStyle/>
          <a:p>
            <a:pPr algn="ctr">
              <a:defRPr/>
            </a:pPr>
            <a:r>
              <a:rPr lang="ja-JP" altLang="en-US" sz="1200" b="1" dirty="0">
                <a:solidFill>
                  <a:srgbClr val="0000FF"/>
                </a:solidFill>
                <a:latin typeface="Meiryo UI" panose="020B0604030504040204" pitchFamily="50" charset="-128"/>
                <a:ea typeface="Meiryo UI" panose="020B0604030504040204" pitchFamily="50" charset="-128"/>
              </a:rPr>
              <a:t>大阪府内</a:t>
            </a:r>
            <a:endParaRPr lang="en-US" altLang="ja-JP" sz="1200" b="1" dirty="0">
              <a:solidFill>
                <a:srgbClr val="0000FF"/>
              </a:solidFill>
              <a:latin typeface="Meiryo UI" panose="020B0604030504040204" pitchFamily="50" charset="-128"/>
              <a:ea typeface="Meiryo UI" panose="020B0604030504040204" pitchFamily="50" charset="-128"/>
            </a:endParaRPr>
          </a:p>
          <a:p>
            <a:pPr algn="ctr">
              <a:defRPr/>
            </a:pPr>
            <a:r>
              <a:rPr lang="ja-JP" altLang="en-US" sz="1200" b="1" dirty="0">
                <a:solidFill>
                  <a:srgbClr val="0000FF"/>
                </a:solidFill>
                <a:latin typeface="Meiryo UI" panose="020B0604030504040204" pitchFamily="50" charset="-128"/>
                <a:ea typeface="Meiryo UI" panose="020B0604030504040204" pitchFamily="50" charset="-128"/>
              </a:rPr>
              <a:t>全医療機関・全調剤薬局</a:t>
            </a:r>
            <a:endParaRPr lang="en-US" altLang="ja-JP" sz="1200" b="1" dirty="0">
              <a:solidFill>
                <a:srgbClr val="0000FF"/>
              </a:solidFill>
              <a:latin typeface="Meiryo UI" panose="020B0604030504040204" pitchFamily="50" charset="-128"/>
              <a:ea typeface="Meiryo UI" panose="020B0604030504040204" pitchFamily="50" charset="-128"/>
            </a:endParaRPr>
          </a:p>
        </p:txBody>
      </p:sp>
      <p:sp>
        <p:nvSpPr>
          <p:cNvPr id="86" name="テキスト ボックス 8">
            <a:extLst>
              <a:ext uri="{FF2B5EF4-FFF2-40B4-BE49-F238E27FC236}">
                <a16:creationId xmlns:a16="http://schemas.microsoft.com/office/drawing/2014/main" id="{58B7A197-2673-4278-9E40-8F8A228D5AEB}"/>
              </a:ext>
            </a:extLst>
          </p:cNvPr>
          <p:cNvSpPr txBox="1">
            <a:spLocks noChangeArrowheads="1"/>
          </p:cNvSpPr>
          <p:nvPr/>
        </p:nvSpPr>
        <p:spPr bwMode="auto">
          <a:xfrm>
            <a:off x="3437408" y="5260320"/>
            <a:ext cx="809614" cy="2462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窓口・会計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7" name="テキスト ボックス 8">
            <a:extLst>
              <a:ext uri="{FF2B5EF4-FFF2-40B4-BE49-F238E27FC236}">
                <a16:creationId xmlns:a16="http://schemas.microsoft.com/office/drawing/2014/main" id="{ED434098-F05C-4FD2-A1D5-949A6B32F957}"/>
              </a:ext>
            </a:extLst>
          </p:cNvPr>
          <p:cNvSpPr txBox="1">
            <a:spLocks noChangeArrowheads="1"/>
          </p:cNvSpPr>
          <p:nvPr/>
        </p:nvSpPr>
        <p:spPr bwMode="auto">
          <a:xfrm>
            <a:off x="5568116" y="5265487"/>
            <a:ext cx="742141" cy="2462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電話受付</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8" name="テキスト ボックス 8">
            <a:extLst>
              <a:ext uri="{FF2B5EF4-FFF2-40B4-BE49-F238E27FC236}">
                <a16:creationId xmlns:a16="http://schemas.microsoft.com/office/drawing/2014/main" id="{0397E6B9-C6A4-4174-868B-3C82142B00B7}"/>
              </a:ext>
            </a:extLst>
          </p:cNvPr>
          <p:cNvSpPr txBox="1">
            <a:spLocks noChangeArrowheads="1"/>
          </p:cNvSpPr>
          <p:nvPr/>
        </p:nvSpPr>
        <p:spPr bwMode="auto">
          <a:xfrm>
            <a:off x="4342820" y="5263894"/>
            <a:ext cx="1108319" cy="2462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医療機関の診療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9" name="図 88" descr="オペレーターの表情イラスト「笑顔」">
            <a:extLst>
              <a:ext uri="{FF2B5EF4-FFF2-40B4-BE49-F238E27FC236}">
                <a16:creationId xmlns:a16="http://schemas.microsoft.com/office/drawing/2014/main" id="{0AE1483B-EB00-442D-9B6A-CC24B6FED3E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72256" y="3372617"/>
            <a:ext cx="773100" cy="892118"/>
          </a:xfrm>
          <a:prstGeom prst="rect">
            <a:avLst/>
          </a:prstGeom>
          <a:noFill/>
          <a:ln>
            <a:noFill/>
          </a:ln>
        </p:spPr>
      </p:pic>
      <p:sp>
        <p:nvSpPr>
          <p:cNvPr id="90" name="テキスト ボックス 17">
            <a:extLst>
              <a:ext uri="{FF2B5EF4-FFF2-40B4-BE49-F238E27FC236}">
                <a16:creationId xmlns:a16="http://schemas.microsoft.com/office/drawing/2014/main" id="{7A7D19B5-EDA5-40DA-9461-9A10674F3F36}"/>
              </a:ext>
            </a:extLst>
          </p:cNvPr>
          <p:cNvSpPr txBox="1">
            <a:spLocks noChangeArrowheads="1"/>
          </p:cNvSpPr>
          <p:nvPr/>
        </p:nvSpPr>
        <p:spPr bwMode="auto">
          <a:xfrm>
            <a:off x="7146971" y="4414490"/>
            <a:ext cx="1809116" cy="5770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ja-JP" altLang="en-US" sz="1050" dirty="0">
                <a:latin typeface="Meiryo UI" panose="020B0604030504040204" pitchFamily="50" charset="-128"/>
                <a:ea typeface="Meiryo UI" panose="020B0604030504040204" pitchFamily="50" charset="-128"/>
              </a:rPr>
              <a:t>英語・仏語・中国語・韓国語</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ポルトガル語、スペイン語・</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タイ語、ベトナム語</a:t>
            </a:r>
          </a:p>
        </p:txBody>
      </p:sp>
      <p:sp>
        <p:nvSpPr>
          <p:cNvPr id="91" name="テキスト ボックス 90">
            <a:extLst>
              <a:ext uri="{FF2B5EF4-FFF2-40B4-BE49-F238E27FC236}">
                <a16:creationId xmlns:a16="http://schemas.microsoft.com/office/drawing/2014/main" id="{C77DA2FC-0C17-4D6A-BF41-DFE48366C615}"/>
              </a:ext>
            </a:extLst>
          </p:cNvPr>
          <p:cNvSpPr txBox="1"/>
          <p:nvPr/>
        </p:nvSpPr>
        <p:spPr>
          <a:xfrm>
            <a:off x="7867728" y="3095627"/>
            <a:ext cx="1114671" cy="276999"/>
          </a:xfrm>
          <a:prstGeom prst="rect">
            <a:avLst/>
          </a:prstGeom>
          <a:solidFill>
            <a:srgbClr val="FFFF00"/>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rPr>
              <a:t>２４時間対応</a:t>
            </a:r>
            <a:endParaRPr kumimoji="1" lang="ja-JP" altLang="en-US" sz="1200" dirty="0">
              <a:latin typeface="Meiryo UI" panose="020B0604030504040204" pitchFamily="50" charset="-128"/>
              <a:ea typeface="Meiryo UI" panose="020B0604030504040204" pitchFamily="50" charset="-128"/>
            </a:endParaRPr>
          </a:p>
        </p:txBody>
      </p:sp>
      <p:sp>
        <p:nvSpPr>
          <p:cNvPr id="92" name="テキスト ボックス 9">
            <a:extLst>
              <a:ext uri="{FF2B5EF4-FFF2-40B4-BE49-F238E27FC236}">
                <a16:creationId xmlns:a16="http://schemas.microsoft.com/office/drawing/2014/main" id="{FA0294D6-3698-484F-977D-9EC5A32491DB}"/>
              </a:ext>
            </a:extLst>
          </p:cNvPr>
          <p:cNvSpPr txBox="1">
            <a:spLocks noChangeArrowheads="1"/>
          </p:cNvSpPr>
          <p:nvPr/>
        </p:nvSpPr>
        <p:spPr bwMode="auto">
          <a:xfrm>
            <a:off x="6667345" y="5275564"/>
            <a:ext cx="992517" cy="2574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通訳</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 name="正方形/長方形 92">
            <a:extLst>
              <a:ext uri="{FF2B5EF4-FFF2-40B4-BE49-F238E27FC236}">
                <a16:creationId xmlns:a16="http://schemas.microsoft.com/office/drawing/2014/main" id="{9AB1E2C1-93CB-4B9F-9545-B97E72C46EC3}"/>
              </a:ext>
            </a:extLst>
          </p:cNvPr>
          <p:cNvSpPr/>
          <p:nvPr/>
        </p:nvSpPr>
        <p:spPr>
          <a:xfrm>
            <a:off x="7386100" y="4178972"/>
            <a:ext cx="1310413" cy="276999"/>
          </a:xfrm>
          <a:prstGeom prst="rect">
            <a:avLst/>
          </a:prstGeom>
        </p:spPr>
        <p:txBody>
          <a:bodyPr wrap="square">
            <a:spAutoFit/>
          </a:bodyPr>
          <a:lstStyle/>
          <a:p>
            <a:pPr algn="ctr">
              <a:defRPr/>
            </a:pPr>
            <a:r>
              <a:rPr lang="ja-JP" altLang="en-US" sz="1200" b="1" dirty="0">
                <a:solidFill>
                  <a:srgbClr val="0000FF"/>
                </a:solidFill>
                <a:latin typeface="Meiryo UI" panose="020B0604030504040204" pitchFamily="50" charset="-128"/>
                <a:ea typeface="Meiryo UI" panose="020B0604030504040204" pitchFamily="50" charset="-128"/>
              </a:rPr>
              <a:t>通訳センター</a:t>
            </a:r>
          </a:p>
        </p:txBody>
      </p:sp>
      <p:sp>
        <p:nvSpPr>
          <p:cNvPr id="3" name="加算記号 2">
            <a:extLst>
              <a:ext uri="{FF2B5EF4-FFF2-40B4-BE49-F238E27FC236}">
                <a16:creationId xmlns:a16="http://schemas.microsoft.com/office/drawing/2014/main" id="{088158D5-4804-4CDB-9321-EDF7E5527436}"/>
              </a:ext>
            </a:extLst>
          </p:cNvPr>
          <p:cNvSpPr/>
          <p:nvPr/>
        </p:nvSpPr>
        <p:spPr>
          <a:xfrm>
            <a:off x="5078083" y="3148151"/>
            <a:ext cx="436153" cy="52953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
            <a:extLst>
              <a:ext uri="{FF2B5EF4-FFF2-40B4-BE49-F238E27FC236}">
                <a16:creationId xmlns:a16="http://schemas.microsoft.com/office/drawing/2014/main" id="{43B41EA3-6233-489D-B300-89C3DAA7DC33}"/>
              </a:ext>
            </a:extLst>
          </p:cNvPr>
          <p:cNvSpPr txBox="1">
            <a:spLocks noChangeArrowheads="1"/>
          </p:cNvSpPr>
          <p:nvPr/>
        </p:nvSpPr>
        <p:spPr bwMode="auto">
          <a:xfrm>
            <a:off x="2045479" y="2708920"/>
            <a:ext cx="1155038" cy="2799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通訳依頼</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object 14">
            <a:extLst>
              <a:ext uri="{FF2B5EF4-FFF2-40B4-BE49-F238E27FC236}">
                <a16:creationId xmlns:a16="http://schemas.microsoft.com/office/drawing/2014/main" id="{702890EC-D384-4A2E-821B-184AE418FC87}"/>
              </a:ext>
            </a:extLst>
          </p:cNvPr>
          <p:cNvSpPr txBox="1">
            <a:spLocks/>
          </p:cNvSpPr>
          <p:nvPr/>
        </p:nvSpPr>
        <p:spPr>
          <a:xfrm>
            <a:off x="8964488" y="6564993"/>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5</a:t>
            </a:fld>
            <a:endParaRPr lang="en-US" spc="-5" dirty="0"/>
          </a:p>
        </p:txBody>
      </p:sp>
    </p:spTree>
    <p:extLst>
      <p:ext uri="{BB962C8B-B14F-4D97-AF65-F5344CB8AC3E}">
        <p14:creationId xmlns:p14="http://schemas.microsoft.com/office/powerpoint/2010/main" val="15368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97" y="0"/>
            <a:ext cx="9144000" cy="60120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３　外国人受入れワンストップ相談窓口設置事業</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継続</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6,000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　</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国庫１</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２</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うち一般財源</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3,000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a:t>
            </a:r>
          </a:p>
        </p:txBody>
      </p:sp>
      <p:sp>
        <p:nvSpPr>
          <p:cNvPr id="21" name="正方形/長方形 20"/>
          <p:cNvSpPr/>
          <p:nvPr/>
        </p:nvSpPr>
        <p:spPr>
          <a:xfrm>
            <a:off x="3891134" y="5433649"/>
            <a:ext cx="1679362" cy="74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HGPｺﾞｼｯｸM" panose="020B0600000000000000" pitchFamily="50" charset="-128"/>
                <a:ea typeface="HGPｺﾞｼｯｸM" panose="020B0600000000000000" pitchFamily="50" charset="-128"/>
              </a:rPr>
              <a:t>支払い請求</a:t>
            </a:r>
            <a:endParaRPr lang="en-US" altLang="ja-JP" sz="1050" dirty="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1050" dirty="0">
                <a:solidFill>
                  <a:schemeClr val="tx1"/>
                </a:solidFill>
                <a:latin typeface="HGPｺﾞｼｯｸM" panose="020B0600000000000000" pitchFamily="50" charset="-128"/>
                <a:ea typeface="HGPｺﾞｼｯｸM" panose="020B0600000000000000" pitchFamily="50" charset="-128"/>
              </a:rPr>
              <a:t>希望病院のみ</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p:txBody>
      </p:sp>
      <p:sp>
        <p:nvSpPr>
          <p:cNvPr id="20" name="サブタイトル 2"/>
          <p:cNvSpPr txBox="1">
            <a:spLocks/>
          </p:cNvSpPr>
          <p:nvPr/>
        </p:nvSpPr>
        <p:spPr>
          <a:xfrm>
            <a:off x="93253" y="2626364"/>
            <a:ext cx="8976466" cy="283887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トラブル相談窓口スキーム図</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4" name="上下矢印 3"/>
          <p:cNvSpPr/>
          <p:nvPr/>
        </p:nvSpPr>
        <p:spPr>
          <a:xfrm rot="5400000">
            <a:off x="2039490" y="2968282"/>
            <a:ext cx="338634" cy="1381018"/>
          </a:xfrm>
          <a:prstGeom prst="upDownArrow">
            <a:avLst>
              <a:gd name="adj1" fmla="val 50000"/>
              <a:gd name="adj2" fmla="val 36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9677" y="3108595"/>
            <a:ext cx="955033" cy="30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HGPｺﾞｼｯｸM" panose="020B0600000000000000" pitchFamily="50" charset="-128"/>
                <a:ea typeface="HGPｺﾞｼｯｸM" panose="020B0600000000000000" pitchFamily="50" charset="-128"/>
              </a:rPr>
              <a:t>外国人</a:t>
            </a:r>
          </a:p>
        </p:txBody>
      </p:sp>
      <p:sp>
        <p:nvSpPr>
          <p:cNvPr id="24" name="正方形/長方形 23"/>
          <p:cNvSpPr/>
          <p:nvPr/>
        </p:nvSpPr>
        <p:spPr>
          <a:xfrm>
            <a:off x="4873206" y="3028937"/>
            <a:ext cx="1660592" cy="74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トラブル対応の</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回答</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爆発 1 7"/>
          <p:cNvSpPr/>
          <p:nvPr/>
        </p:nvSpPr>
        <p:spPr>
          <a:xfrm>
            <a:off x="1627204" y="2884587"/>
            <a:ext cx="1166296" cy="755452"/>
          </a:xfrm>
          <a:prstGeom prst="irregularSeal1">
            <a:avLst/>
          </a:prstGeom>
          <a:solidFill>
            <a:schemeClr val="lt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p:cNvSpPr/>
          <p:nvPr/>
        </p:nvSpPr>
        <p:spPr>
          <a:xfrm>
            <a:off x="1745063" y="2779177"/>
            <a:ext cx="1099426" cy="839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ｺﾞｼｯｸM" panose="020B0600000000000000" pitchFamily="50" charset="-128"/>
                <a:ea typeface="HGPｺﾞｼｯｸM" panose="020B0600000000000000" pitchFamily="50" charset="-128"/>
              </a:rPr>
              <a:t>トラブル</a:t>
            </a:r>
          </a:p>
        </p:txBody>
      </p:sp>
      <p:sp>
        <p:nvSpPr>
          <p:cNvPr id="7" name="角丸四角形 6"/>
          <p:cNvSpPr/>
          <p:nvPr/>
        </p:nvSpPr>
        <p:spPr>
          <a:xfrm>
            <a:off x="58903" y="768263"/>
            <a:ext cx="9010816" cy="1826832"/>
          </a:xfrm>
          <a:prstGeom prst="roundRect">
            <a:avLst>
              <a:gd name="adj" fmla="val 887"/>
            </a:avLst>
          </a:prstGeom>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100" dirty="0">
              <a:latin typeface="HGPｺﾞｼｯｸM" panose="020B0600000000000000" pitchFamily="50" charset="-128"/>
              <a:ea typeface="HGPｺﾞｼｯｸM" panose="020B0600000000000000" pitchFamily="50" charset="-128"/>
            </a:endParaRPr>
          </a:p>
          <a:p>
            <a:r>
              <a:rPr lang="ja-JP" altLang="en-US" sz="1400" dirty="0">
                <a:latin typeface="HGPｺﾞｼｯｸM" panose="020B0600000000000000" pitchFamily="50" charset="-128"/>
                <a:ea typeface="HGPｺﾞｼｯｸM" panose="020B0600000000000000" pitchFamily="50" charset="-128"/>
              </a:rPr>
              <a:t>外国人患者受入に伴う、コミニュケーション・文化の違いによるトラブル、医療費未払い、未収金回収の方法といった金銭トラブル、法的トラブル、保険会社への請求方法等の相談も含めたトラブル相談窓口を設置。</a:t>
            </a:r>
          </a:p>
        </p:txBody>
      </p:sp>
      <p:sp>
        <p:nvSpPr>
          <p:cNvPr id="57" name="角丸四角形 56"/>
          <p:cNvSpPr/>
          <p:nvPr/>
        </p:nvSpPr>
        <p:spPr>
          <a:xfrm>
            <a:off x="148658" y="1482777"/>
            <a:ext cx="893523" cy="329877"/>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00" dirty="0">
                <a:latin typeface="HGPｺﾞｼｯｸM" panose="020B0600000000000000" pitchFamily="50" charset="-128"/>
                <a:ea typeface="HGPｺﾞｼｯｸM" panose="020B0600000000000000" pitchFamily="50" charset="-128"/>
              </a:rPr>
              <a:t>対象病院</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59" name="角丸四角形 58"/>
          <p:cNvSpPr/>
          <p:nvPr/>
        </p:nvSpPr>
        <p:spPr>
          <a:xfrm>
            <a:off x="161558" y="1927923"/>
            <a:ext cx="893523" cy="336936"/>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実施内容</a:t>
            </a:r>
          </a:p>
        </p:txBody>
      </p:sp>
      <p:sp>
        <p:nvSpPr>
          <p:cNvPr id="60" name="角丸四角形 59"/>
          <p:cNvSpPr/>
          <p:nvPr/>
        </p:nvSpPr>
        <p:spPr>
          <a:xfrm>
            <a:off x="4340874" y="1413815"/>
            <a:ext cx="936196" cy="391085"/>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200" dirty="0">
                <a:latin typeface="HGPｺﾞｼｯｸM" panose="020B0600000000000000" pitchFamily="50" charset="-128"/>
                <a:ea typeface="HGPｺﾞｼｯｸM" panose="020B0600000000000000" pitchFamily="50" charset="-128"/>
              </a:rPr>
              <a:t>実施方法</a:t>
            </a:r>
          </a:p>
        </p:txBody>
      </p:sp>
      <p:sp>
        <p:nvSpPr>
          <p:cNvPr id="2" name="正方形/長方形 1"/>
          <p:cNvSpPr/>
          <p:nvPr/>
        </p:nvSpPr>
        <p:spPr>
          <a:xfrm>
            <a:off x="148658" y="5520343"/>
            <a:ext cx="8903885" cy="13320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b="1" i="1" dirty="0">
                <a:solidFill>
                  <a:schemeClr val="tx1"/>
                </a:solidFill>
                <a:latin typeface="Meiryo UI" panose="020B0604030504040204" pitchFamily="50" charset="-128"/>
                <a:ea typeface="Meiryo UI" panose="020B0604030504040204" pitchFamily="50" charset="-128"/>
              </a:rPr>
              <a:t>厚生労働省概算要求内容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■外国人患者に対する医療提供体制整備等推進事業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②ワンストップ窓口の運用に係る支援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都道府県に日中のワンストップ窓口を設置補助。夜間休日の対応は国実施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令和５年度と同様</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基準額</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厚生労働大臣が必要と認めた額（国</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・都道府県</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厚生労働省概算要求ヒアリング</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63" name="テキスト ボックス 62"/>
          <p:cNvSpPr txBox="1"/>
          <p:nvPr/>
        </p:nvSpPr>
        <p:spPr>
          <a:xfrm>
            <a:off x="1081936" y="1810644"/>
            <a:ext cx="7693212" cy="738664"/>
          </a:xfrm>
          <a:prstGeom prst="rect">
            <a:avLst/>
          </a:prstGeom>
          <a:noFill/>
        </p:spPr>
        <p:txBody>
          <a:bodyPr wrap="square" rtlCol="0">
            <a:spAutoFit/>
          </a:bodyPr>
          <a:lstStyle/>
          <a:p>
            <a:r>
              <a:rPr lang="ja-JP" altLang="en-US" sz="1400" kern="1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診療場面等、必要に応じて専用回線に電話し（通話料は医療機関負担）医療機関との間で通話でのトラブル相談窓口を実施。厚生労働省が実施する夜間休日窓口とのサービスの連続性を考慮し、同等程度のサービスを実施</a:t>
            </a:r>
          </a:p>
        </p:txBody>
      </p:sp>
      <p:sp>
        <p:nvSpPr>
          <p:cNvPr id="64" name="テキスト ボックス 63"/>
          <p:cNvSpPr txBox="1"/>
          <p:nvPr/>
        </p:nvSpPr>
        <p:spPr>
          <a:xfrm>
            <a:off x="5330197" y="1350989"/>
            <a:ext cx="3536376" cy="461665"/>
          </a:xfrm>
          <a:prstGeom prst="rect">
            <a:avLst/>
          </a:prstGeom>
          <a:noFill/>
        </p:spPr>
        <p:txBody>
          <a:bodyPr wrap="square" rtlCol="0">
            <a:spAutoFit/>
          </a:bodyPr>
          <a:lstStyle/>
          <a:p>
            <a:r>
              <a:rPr lang="ja-JP" altLang="en-US" sz="1200" dirty="0">
                <a:latin typeface="HGPｺﾞｼｯｸM" panose="020B0600000000000000" pitchFamily="50" charset="-128"/>
                <a:ea typeface="HGPｺﾞｼｯｸM" panose="020B0600000000000000" pitchFamily="50" charset="-128"/>
              </a:rPr>
              <a:t>平日日中</a:t>
            </a:r>
            <a:r>
              <a:rPr lang="en-US" altLang="ja-JP" sz="1200" dirty="0">
                <a:latin typeface="HGPｺﾞｼｯｸM" panose="020B0600000000000000" pitchFamily="50" charset="-128"/>
                <a:ea typeface="HGPｺﾞｼｯｸM" panose="020B0600000000000000" pitchFamily="50" charset="-128"/>
              </a:rPr>
              <a:t>9</a:t>
            </a:r>
            <a:r>
              <a:rPr lang="ja-JP" altLang="en-US" sz="1200" dirty="0">
                <a:latin typeface="HGPｺﾞｼｯｸM" panose="020B0600000000000000" pitchFamily="50" charset="-128"/>
                <a:ea typeface="HGPｺﾞｼｯｸM" panose="020B0600000000000000" pitchFamily="50" charset="-128"/>
              </a:rPr>
              <a:t>時～</a:t>
            </a:r>
            <a:r>
              <a:rPr lang="en-US" altLang="ja-JP" sz="1200" dirty="0">
                <a:latin typeface="HGPｺﾞｼｯｸM" panose="020B0600000000000000" pitchFamily="50" charset="-128"/>
                <a:ea typeface="HGPｺﾞｼｯｸM" panose="020B0600000000000000" pitchFamily="50" charset="-128"/>
              </a:rPr>
              <a:t>17</a:t>
            </a:r>
            <a:r>
              <a:rPr lang="ja-JP" altLang="en-US" sz="1200" dirty="0">
                <a:latin typeface="HGPｺﾞｼｯｸM" panose="020B0600000000000000" pitchFamily="50" charset="-128"/>
                <a:ea typeface="HGPｺﾞｼｯｸM" panose="020B0600000000000000" pitchFamily="50" charset="-128"/>
              </a:rPr>
              <a:t>時</a:t>
            </a:r>
            <a:endParaRPr lang="en-US" altLang="ja-JP" sz="1200" dirty="0">
              <a:latin typeface="HGPｺﾞｼｯｸM" panose="020B0600000000000000" pitchFamily="50" charset="-128"/>
              <a:ea typeface="HGPｺﾞｼｯｸM" panose="020B0600000000000000" pitchFamily="50" charset="-128"/>
            </a:endParaRPr>
          </a:p>
          <a:p>
            <a:r>
              <a:rPr lang="en-US" altLang="ja-JP" sz="1200" dirty="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平日夜間、土・日祝は厚生労働省が全国一律実施</a:t>
            </a:r>
            <a:endParaRPr lang="en-US" altLang="ja-JP" sz="1200" dirty="0">
              <a:latin typeface="HGPｺﾞｼｯｸM" panose="020B0600000000000000" pitchFamily="50" charset="-128"/>
              <a:ea typeface="HGPｺﾞｼｯｸM" panose="020B0600000000000000" pitchFamily="50" charset="-128"/>
            </a:endParaRPr>
          </a:p>
        </p:txBody>
      </p:sp>
      <p:sp>
        <p:nvSpPr>
          <p:cNvPr id="65" name="テキスト ボックス 64"/>
          <p:cNvSpPr txBox="1"/>
          <p:nvPr/>
        </p:nvSpPr>
        <p:spPr>
          <a:xfrm>
            <a:off x="1096401" y="1417643"/>
            <a:ext cx="3270772" cy="307777"/>
          </a:xfrm>
          <a:prstGeom prst="rect">
            <a:avLst/>
          </a:prstGeom>
          <a:noFill/>
        </p:spPr>
        <p:txBody>
          <a:bodyPr wrap="square" rtlCol="0">
            <a:spAutoFit/>
          </a:bodyPr>
          <a:lstStyle/>
          <a:p>
            <a:r>
              <a:rPr kumimoji="1" lang="ja-JP" altLang="en-US" sz="1400" dirty="0">
                <a:latin typeface="HGPｺﾞｼｯｸM" panose="020B0600000000000000" pitchFamily="50" charset="-128"/>
                <a:ea typeface="HGPｺﾞｼｯｸM" panose="020B0600000000000000" pitchFamily="50" charset="-128"/>
              </a:rPr>
              <a:t>大阪府内全医療機関、全調剤薬局</a:t>
            </a:r>
            <a:endParaRPr kumimoji="1" lang="en-US" altLang="ja-JP" sz="1400" dirty="0">
              <a:latin typeface="HGPｺﾞｼｯｸM" panose="020B0600000000000000" pitchFamily="50" charset="-128"/>
              <a:ea typeface="HGPｺﾞｼｯｸM" panose="020B0600000000000000" pitchFamily="50" charset="-128"/>
            </a:endParaRPr>
          </a:p>
        </p:txBody>
      </p:sp>
      <p:sp>
        <p:nvSpPr>
          <p:cNvPr id="31" name="ホームベース 30"/>
          <p:cNvSpPr/>
          <p:nvPr/>
        </p:nvSpPr>
        <p:spPr>
          <a:xfrm>
            <a:off x="19148" y="632476"/>
            <a:ext cx="1627186" cy="339258"/>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3" name="右矢印 2"/>
          <p:cNvSpPr/>
          <p:nvPr/>
        </p:nvSpPr>
        <p:spPr>
          <a:xfrm>
            <a:off x="5277070" y="4017774"/>
            <a:ext cx="970011" cy="312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97339" y="2734441"/>
            <a:ext cx="2192929" cy="73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大阪府内</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全医療機関・全調剤薬局</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23" name="右矢印 22"/>
          <p:cNvSpPr/>
          <p:nvPr/>
        </p:nvSpPr>
        <p:spPr>
          <a:xfrm rot="10800000">
            <a:off x="5208908" y="3589027"/>
            <a:ext cx="1014230" cy="309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835747" y="4118181"/>
            <a:ext cx="1660592" cy="74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相談</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6" name="角丸四角形 45"/>
          <p:cNvSpPr/>
          <p:nvPr/>
        </p:nvSpPr>
        <p:spPr>
          <a:xfrm>
            <a:off x="6248325" y="3801041"/>
            <a:ext cx="2692649" cy="16193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1050" dirty="0">
              <a:latin typeface="HGPｺﾞｼｯｸM" panose="020B0600000000000000" pitchFamily="50" charset="-128"/>
              <a:ea typeface="HGPｺﾞｼｯｸM" panose="020B0600000000000000" pitchFamily="50" charset="-128"/>
            </a:endParaRPr>
          </a:p>
          <a:p>
            <a:r>
              <a:rPr lang="en-US" altLang="ja-JP" sz="1100" dirty="0">
                <a:latin typeface="HGPｺﾞｼｯｸM" panose="020B0600000000000000" pitchFamily="50" charset="-128"/>
                <a:ea typeface="HGPｺﾞｼｯｸM" panose="020B0600000000000000" pitchFamily="50" charset="-128"/>
              </a:rPr>
              <a:t>【</a:t>
            </a:r>
            <a:r>
              <a:rPr lang="ja-JP" altLang="en-US" sz="1100" dirty="0">
                <a:latin typeface="HGPｺﾞｼｯｸM" panose="020B0600000000000000" pitchFamily="50" charset="-128"/>
                <a:ea typeface="HGPｺﾞｼｯｸM" panose="020B0600000000000000" pitchFamily="50" charset="-128"/>
              </a:rPr>
              <a:t>考えられるアドバイス例</a:t>
            </a:r>
            <a:r>
              <a:rPr lang="en-US" altLang="ja-JP" sz="1100" dirty="0">
                <a:latin typeface="HGPｺﾞｼｯｸM" panose="020B0600000000000000" pitchFamily="50" charset="-128"/>
                <a:ea typeface="HGPｺﾞｼｯｸM" panose="020B0600000000000000" pitchFamily="50" charset="-128"/>
              </a:rPr>
              <a:t>】</a:t>
            </a:r>
          </a:p>
          <a:p>
            <a:r>
              <a:rPr lang="ja-JP" altLang="en-US" sz="1100" dirty="0">
                <a:latin typeface="HGPｺﾞｼｯｸM" panose="020B0600000000000000" pitchFamily="50" charset="-128"/>
                <a:ea typeface="HGPｺﾞｼｯｸM" panose="020B0600000000000000" pitchFamily="50" charset="-128"/>
              </a:rPr>
              <a:t>・言語の違いによるトラブル対応方法</a:t>
            </a:r>
            <a:endParaRPr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・日本の医療制度・受診方法の伝え方</a:t>
            </a:r>
            <a:endParaRPr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・未払いを防ぐための対応方法</a:t>
            </a:r>
            <a:endParaRPr lang="en-US" altLang="ja-JP" sz="1100" dirty="0">
              <a:latin typeface="HGPｺﾞｼｯｸM" panose="020B0600000000000000" pitchFamily="50" charset="-128"/>
              <a:ea typeface="HGPｺﾞｼｯｸM" panose="020B0600000000000000" pitchFamily="50" charset="-128"/>
            </a:endParaRPr>
          </a:p>
          <a:p>
            <a:r>
              <a:rPr kumimoji="1" lang="ja-JP" altLang="en-US" sz="1100" dirty="0">
                <a:latin typeface="HGPｺﾞｼｯｸM" panose="020B0600000000000000" pitchFamily="50" charset="-128"/>
                <a:ea typeface="HGPｺﾞｼｯｸM" panose="020B0600000000000000" pitchFamily="50" charset="-128"/>
              </a:rPr>
              <a:t>・未収金回収のための対応方法</a:t>
            </a:r>
            <a:endParaRPr kumimoji="1"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・大使館への連絡方法</a:t>
            </a:r>
            <a:endParaRPr kumimoji="1"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・保険会社とのやり取り方法　等</a:t>
            </a:r>
            <a:endParaRPr lang="en-US" altLang="ja-JP" sz="1100" dirty="0">
              <a:latin typeface="HGPｺﾞｼｯｸM" panose="020B0600000000000000" pitchFamily="50" charset="-128"/>
              <a:ea typeface="HGPｺﾞｼｯｸM" panose="020B0600000000000000" pitchFamily="50" charset="-128"/>
            </a:endParaRPr>
          </a:p>
          <a:p>
            <a:endParaRPr lang="ja-JP" altLang="en-US" sz="1100" dirty="0">
              <a:latin typeface="HGPｺﾞｼｯｸM" panose="020B0600000000000000" pitchFamily="50" charset="-128"/>
              <a:ea typeface="HGPｺﾞｼｯｸM" panose="020B0600000000000000" pitchFamily="50" charset="-128"/>
            </a:endParaRPr>
          </a:p>
        </p:txBody>
      </p:sp>
      <p:sp>
        <p:nvSpPr>
          <p:cNvPr id="14" name="角丸四角形 13"/>
          <p:cNvSpPr/>
          <p:nvPr/>
        </p:nvSpPr>
        <p:spPr>
          <a:xfrm>
            <a:off x="6247081" y="2686817"/>
            <a:ext cx="2595585" cy="73108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平日日中</a:t>
            </a:r>
            <a:r>
              <a:rPr kumimoji="1" lang="en-US" altLang="ja-JP" sz="1050" b="1" dirty="0">
                <a:latin typeface="Meiryo UI" panose="020B0604030504040204" pitchFamily="50" charset="-128"/>
                <a:ea typeface="Meiryo UI" panose="020B0604030504040204" pitchFamily="50" charset="-128"/>
              </a:rPr>
              <a:t>】</a:t>
            </a:r>
          </a:p>
          <a:p>
            <a:pPr algn="ctr"/>
            <a:r>
              <a:rPr kumimoji="1" lang="ja-JP" altLang="en-US" sz="1400" b="1" dirty="0">
                <a:latin typeface="Meiryo UI" panose="020B0604030504040204" pitchFamily="50" charset="-128"/>
                <a:ea typeface="Meiryo UI" panose="020B0604030504040204" pitchFamily="50" charset="-128"/>
              </a:rPr>
              <a:t>大阪府</a:t>
            </a:r>
            <a:r>
              <a:rPr lang="ja-JP" altLang="en-US" sz="1400" b="1" dirty="0">
                <a:latin typeface="Meiryo UI" panose="020B0604030504040204" pitchFamily="50" charset="-128"/>
                <a:ea typeface="Meiryo UI" panose="020B0604030504040204" pitchFamily="50" charset="-128"/>
              </a:rPr>
              <a:t>ワンストップ</a:t>
            </a:r>
            <a:r>
              <a:rPr kumimoji="1" lang="ja-JP" altLang="en-US" sz="1400" b="1" dirty="0">
                <a:latin typeface="Meiryo UI" panose="020B0604030504040204" pitchFamily="50" charset="-128"/>
                <a:ea typeface="Meiryo UI" panose="020B0604030504040204" pitchFamily="50" charset="-128"/>
              </a:rPr>
              <a:t>相談窓口</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（トラブル相談窓口）</a:t>
            </a:r>
            <a:endParaRPr kumimoji="1" lang="ja-JP" altLang="en-US" sz="1400" b="1" dirty="0">
              <a:latin typeface="Meiryo UI" panose="020B0604030504040204" pitchFamily="50" charset="-128"/>
              <a:ea typeface="Meiryo UI" panose="020B0604030504040204" pitchFamily="50" charset="-128"/>
            </a:endParaRPr>
          </a:p>
        </p:txBody>
      </p:sp>
      <p:pic>
        <p:nvPicPr>
          <p:cNvPr id="3074" name="Picture 2" descr="D:\YamabeY\Desktop\job_call_ce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427" y="3126381"/>
            <a:ext cx="939919" cy="864640"/>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991863" y="3890845"/>
            <a:ext cx="2383079" cy="15085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ja-JP" sz="1100" dirty="0">
                <a:latin typeface="HGPｺﾞｼｯｸM" panose="020B0600000000000000" pitchFamily="50" charset="-128"/>
                <a:ea typeface="HGPｺﾞｼｯｸM" panose="020B0600000000000000" pitchFamily="50" charset="-128"/>
              </a:rPr>
              <a:t>【</a:t>
            </a:r>
            <a:r>
              <a:rPr lang="ja-JP" altLang="en-US" sz="1100" dirty="0">
                <a:latin typeface="HGPｺﾞｼｯｸM" panose="020B0600000000000000" pitchFamily="50" charset="-128"/>
                <a:ea typeface="HGPｺﾞｼｯｸM" panose="020B0600000000000000" pitchFamily="50" charset="-128"/>
              </a:rPr>
              <a:t>考えられるトラブル発生ケース</a:t>
            </a:r>
            <a:r>
              <a:rPr lang="en-US" altLang="ja-JP" sz="1100" dirty="0">
                <a:latin typeface="HGPｺﾞｼｯｸM" panose="020B0600000000000000" pitchFamily="50" charset="-128"/>
                <a:ea typeface="HGPｺﾞｼｯｸM" panose="020B0600000000000000" pitchFamily="50" charset="-128"/>
              </a:rPr>
              <a:t>】</a:t>
            </a:r>
          </a:p>
          <a:p>
            <a:r>
              <a:rPr lang="ja-JP" altLang="en-US" sz="1100" dirty="0">
                <a:latin typeface="HGPｺﾞｼｯｸM" panose="020B0600000000000000" pitchFamily="50" charset="-128"/>
                <a:ea typeface="HGPｺﾞｼｯｸM" panose="020B0600000000000000" pitchFamily="50" charset="-128"/>
              </a:rPr>
              <a:t>・言語の違いによるコミニュケーションエラー</a:t>
            </a:r>
            <a:endParaRPr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・宗教・文化の違い等による医療常識の相違</a:t>
            </a:r>
            <a:endParaRPr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・支払い関係</a:t>
            </a:r>
            <a:endParaRPr lang="en-US" altLang="ja-JP" sz="1100" dirty="0">
              <a:latin typeface="HGPｺﾞｼｯｸM" panose="020B0600000000000000" pitchFamily="50" charset="-128"/>
              <a:ea typeface="HGPｺﾞｼｯｸM" panose="020B0600000000000000" pitchFamily="50" charset="-128"/>
            </a:endParaRPr>
          </a:p>
          <a:p>
            <a:r>
              <a:rPr kumimoji="1" lang="ja-JP" altLang="en-US" sz="1100" dirty="0">
                <a:latin typeface="HGPｺﾞｼｯｸM" panose="020B0600000000000000" pitchFamily="50" charset="-128"/>
                <a:ea typeface="HGPｺﾞｼｯｸM" panose="020B0600000000000000" pitchFamily="50" charset="-128"/>
              </a:rPr>
              <a:t>・法的トラブル・・等</a:t>
            </a:r>
          </a:p>
        </p:txBody>
      </p: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568" y="3288944"/>
            <a:ext cx="743438" cy="756857"/>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889" y="3365935"/>
            <a:ext cx="952351" cy="870210"/>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6850" y="3933048"/>
            <a:ext cx="828395" cy="822713"/>
          </a:xfrm>
          <a:prstGeom prst="rect">
            <a:avLst/>
          </a:prstGeom>
        </p:spPr>
      </p:pic>
      <p:pic>
        <p:nvPicPr>
          <p:cNvPr id="37" name="Picture 2" descr="フリーイラスト 病院受付 に対する画像結果">
            <a:extLst>
              <a:ext uri="{FF2B5EF4-FFF2-40B4-BE49-F238E27FC236}">
                <a16:creationId xmlns:a16="http://schemas.microsoft.com/office/drawing/2014/main" id="{FDEC273D-21A0-4FCB-AAB7-DC84F090AA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2197" y="4106151"/>
            <a:ext cx="824732" cy="56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YamabeY\Desktop\kankou_white_famil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2434" y="3152785"/>
            <a:ext cx="939964" cy="1177075"/>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7306474" y="3388218"/>
            <a:ext cx="1175683" cy="468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オペレーター</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5" name="object 14">
            <a:extLst>
              <a:ext uri="{FF2B5EF4-FFF2-40B4-BE49-F238E27FC236}">
                <a16:creationId xmlns:a16="http://schemas.microsoft.com/office/drawing/2014/main" id="{E0EF856A-FC98-4220-A1FA-862A6EF77B2F}"/>
              </a:ext>
            </a:extLst>
          </p:cNvPr>
          <p:cNvSpPr txBox="1">
            <a:spLocks/>
          </p:cNvSpPr>
          <p:nvPr/>
        </p:nvSpPr>
        <p:spPr>
          <a:xfrm>
            <a:off x="8892480" y="663700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6</a:t>
            </a:fld>
            <a:endParaRPr lang="en-US" spc="-5" dirty="0"/>
          </a:p>
        </p:txBody>
      </p:sp>
    </p:spTree>
    <p:extLst>
      <p:ext uri="{BB962C8B-B14F-4D97-AF65-F5344CB8AC3E}">
        <p14:creationId xmlns:p14="http://schemas.microsoft.com/office/powerpoint/2010/main" val="247543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96435" y="895368"/>
            <a:ext cx="9027723" cy="109047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dirty="0"/>
          </a:p>
        </p:txBody>
      </p:sp>
      <p:sp>
        <p:nvSpPr>
          <p:cNvPr id="63" name="ホームベース 62"/>
          <p:cNvSpPr/>
          <p:nvPr/>
        </p:nvSpPr>
        <p:spPr>
          <a:xfrm>
            <a:off x="96435" y="759106"/>
            <a:ext cx="1393579" cy="272986"/>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5" name="タイトル 1"/>
          <p:cNvSpPr txBox="1">
            <a:spLocks/>
          </p:cNvSpPr>
          <p:nvPr/>
        </p:nvSpPr>
        <p:spPr>
          <a:xfrm>
            <a:off x="0" y="14035"/>
            <a:ext cx="9144000" cy="63419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４　外国人患者受入れ医療機関拡充事業</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】50,000</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千円（総合確保基金</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50,000</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a:t>
            </a:r>
          </a:p>
        </p:txBody>
      </p:sp>
      <p:sp>
        <p:nvSpPr>
          <p:cNvPr id="70" name="テキスト ボックス 69"/>
          <p:cNvSpPr txBox="1"/>
          <p:nvPr/>
        </p:nvSpPr>
        <p:spPr>
          <a:xfrm>
            <a:off x="87125" y="1166328"/>
            <a:ext cx="894025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万博を契機に増加する来阪外国人の医療需要の増加が見込まれ、外国人患者を受入れる医療機関が不足することが想定されるため、院内</a:t>
            </a:r>
            <a:r>
              <a:rPr lang="en-US" altLang="ja-JP" sz="1300" dirty="0">
                <a:latin typeface="Meiryo UI" panose="020B0604030504040204" pitchFamily="50" charset="-128"/>
                <a:ea typeface="Meiryo UI" panose="020B0604030504040204" pitchFamily="50" charset="-128"/>
              </a:rPr>
              <a:t>Wi-Fi</a:t>
            </a:r>
            <a:r>
              <a:rPr lang="ja-JP" altLang="en-US" sz="1300" dirty="0">
                <a:latin typeface="Meiryo UI" panose="020B0604030504040204" pitchFamily="50" charset="-128"/>
                <a:ea typeface="Meiryo UI" panose="020B0604030504040204" pitchFamily="50" charset="-128"/>
              </a:rPr>
              <a:t>環境整備等、外国人患者の受け入れ環境整備に必要な費用を補助することで、大阪市内を中心に外国人患者受入れ</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医療機関の拡充を図る。</a:t>
            </a:r>
            <a:endParaRPr lang="en-US" altLang="ja-JP" sz="1300" dirty="0">
              <a:latin typeface="Meiryo UI" panose="020B0604030504040204" pitchFamily="50" charset="-128"/>
              <a:ea typeface="Meiryo UI" panose="020B0604030504040204" pitchFamily="50" charset="-128"/>
            </a:endParaRPr>
          </a:p>
        </p:txBody>
      </p:sp>
      <p:sp>
        <p:nvSpPr>
          <p:cNvPr id="77" name="角丸四角形 43">
            <a:extLst>
              <a:ext uri="{FF2B5EF4-FFF2-40B4-BE49-F238E27FC236}">
                <a16:creationId xmlns:a16="http://schemas.microsoft.com/office/drawing/2014/main" id="{5919F1CA-F8D9-4CF5-AAC2-130DB984AE58}"/>
              </a:ext>
            </a:extLst>
          </p:cNvPr>
          <p:cNvSpPr/>
          <p:nvPr/>
        </p:nvSpPr>
        <p:spPr>
          <a:xfrm>
            <a:off x="116706" y="2228623"/>
            <a:ext cx="6506544" cy="436608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補助対象機関</a:t>
            </a:r>
            <a:r>
              <a:rPr lang="en-US" altLang="ja-JP" sz="1300" b="1" dirty="0">
                <a:latin typeface="Meiryo UI" panose="020B0604030504040204" pitchFamily="50" charset="-128"/>
                <a:ea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rPr>
              <a:t> 外国人患者を受け入れるために院内環境整備等を行い、</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「外国人患者受入れ医療機関とりまとめリスト」に掲載する大阪市内を中心とした病院</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言語や疾病の状況により、対応言語や診療科が異なり、既存の「外国人患者　</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受入れ医療機関とりまとめリスト」に掲載されている医療機関だけでは受入れ</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可能な医療機関が限定されるため、より多くの外国人受入れ医療機関の確保が</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必要となることから、既存医療機関に該当のない診療科や対応言語を有する</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医療機関及び立地性を考慮し、大阪府において選定。　</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補助対象事業</a:t>
            </a:r>
            <a:r>
              <a:rPr lang="en-US" altLang="ja-JP" sz="1300" b="1" dirty="0">
                <a:latin typeface="Meiryo UI" panose="020B0604030504040204" pitchFamily="50" charset="-128"/>
                <a:ea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rPr>
              <a:t>　 ・院内において遠隔医療通訳サービスを利用するための</a:t>
            </a:r>
            <a:r>
              <a:rPr lang="en-US" altLang="ja-JP" sz="1300" dirty="0">
                <a:latin typeface="Meiryo UI" panose="020B0604030504040204" pitchFamily="50" charset="-128"/>
                <a:ea typeface="Meiryo UI" panose="020B0604030504040204" pitchFamily="50" charset="-128"/>
              </a:rPr>
              <a:t>Wi-Fi</a:t>
            </a:r>
            <a:r>
              <a:rPr lang="ja-JP" altLang="en-US" sz="1300" dirty="0">
                <a:latin typeface="Meiryo UI" panose="020B0604030504040204" pitchFamily="50" charset="-128"/>
                <a:ea typeface="Meiryo UI" panose="020B0604030504040204" pitchFamily="50" charset="-128"/>
              </a:rPr>
              <a:t>環境等の整備や</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多言語対応のデジタルサイネージ等の掲示板の整備等を実施した場合</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補助基準額</a:t>
            </a:r>
            <a:r>
              <a:rPr lang="en-US" altLang="ja-JP" sz="1300" b="1" dirty="0">
                <a:latin typeface="Meiryo UI" panose="020B0604030504040204" pitchFamily="50" charset="-128"/>
                <a:ea typeface="Meiryo UI" panose="020B0604030504040204" pitchFamily="50" charset="-128"/>
              </a:rPr>
              <a:t>】</a:t>
            </a:r>
          </a:p>
          <a:p>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1,000</a:t>
            </a:r>
            <a:r>
              <a:rPr lang="ja-JP" altLang="en-US" sz="1300" dirty="0">
                <a:latin typeface="Meiryo UI" panose="020B0604030504040204" pitchFamily="50" charset="-128"/>
                <a:ea typeface="Meiryo UI" panose="020B0604030504040204" pitchFamily="50" charset="-128"/>
              </a:rPr>
              <a:t>千円</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医療機関１カ所あたり</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補助対象医療機関上限数</a:t>
            </a:r>
            <a:r>
              <a:rPr lang="en-US" altLang="ja-JP" sz="1300" dirty="0">
                <a:latin typeface="Meiryo UI" panose="020B0604030504040204" pitchFamily="50" charset="-128"/>
                <a:ea typeface="Meiryo UI" panose="020B0604030504040204" pitchFamily="50" charset="-128"/>
              </a:rPr>
              <a:t>】</a:t>
            </a:r>
          </a:p>
          <a:p>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50</a:t>
            </a:r>
            <a:r>
              <a:rPr lang="ja-JP" altLang="en-US" sz="1300" dirty="0">
                <a:latin typeface="Meiryo UI" panose="020B0604030504040204" pitchFamily="50" charset="-128"/>
                <a:ea typeface="Meiryo UI" panose="020B0604030504040204" pitchFamily="50" charset="-128"/>
              </a:rPr>
              <a:t>病院</a:t>
            </a:r>
            <a:endParaRPr lang="en-US" altLang="ja-JP" sz="1300" dirty="0">
              <a:latin typeface="Meiryo UI" panose="020B0604030504040204" pitchFamily="50" charset="-128"/>
              <a:ea typeface="Meiryo UI" panose="020B0604030504040204" pitchFamily="50" charset="-128"/>
            </a:endParaRPr>
          </a:p>
          <a:p>
            <a:endParaRPr lang="en-US" altLang="ja-JP" sz="1400" dirty="0">
              <a:latin typeface="HGPｺﾞｼｯｸM" panose="020B0600000000000000" pitchFamily="50" charset="-128"/>
              <a:ea typeface="HGPｺﾞｼｯｸM" panose="020B0600000000000000" pitchFamily="50" charset="-128"/>
            </a:endParaRPr>
          </a:p>
        </p:txBody>
      </p:sp>
      <p:sp>
        <p:nvSpPr>
          <p:cNvPr id="57" name="楕円 56">
            <a:extLst>
              <a:ext uri="{FF2B5EF4-FFF2-40B4-BE49-F238E27FC236}">
                <a16:creationId xmlns:a16="http://schemas.microsoft.com/office/drawing/2014/main" id="{3D6D6F28-1CEF-4677-9665-2D1F7DE166FD}"/>
              </a:ext>
            </a:extLst>
          </p:cNvPr>
          <p:cNvSpPr/>
          <p:nvPr/>
        </p:nvSpPr>
        <p:spPr>
          <a:xfrm>
            <a:off x="7047609" y="2669167"/>
            <a:ext cx="1844339" cy="14688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0EF2D38D-3A6E-8B8E-DBB0-7FE162AD9C19}"/>
              </a:ext>
            </a:extLst>
          </p:cNvPr>
          <p:cNvGrpSpPr/>
          <p:nvPr/>
        </p:nvGrpSpPr>
        <p:grpSpPr>
          <a:xfrm>
            <a:off x="6693604" y="2305984"/>
            <a:ext cx="2381444" cy="4260666"/>
            <a:chOff x="6721585" y="2418354"/>
            <a:chExt cx="2381444" cy="4260666"/>
          </a:xfrm>
        </p:grpSpPr>
        <p:pic>
          <p:nvPicPr>
            <p:cNvPr id="37" name="図 36">
              <a:extLst>
                <a:ext uri="{FF2B5EF4-FFF2-40B4-BE49-F238E27FC236}">
                  <a16:creationId xmlns:a16="http://schemas.microsoft.com/office/drawing/2014/main" id="{3FB91612-02B2-476E-B8BE-E0A7D5BB2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935" y="2705172"/>
              <a:ext cx="828395" cy="822713"/>
            </a:xfrm>
            <a:prstGeom prst="rect">
              <a:avLst/>
            </a:prstGeom>
          </p:spPr>
        </p:pic>
        <p:pic>
          <p:nvPicPr>
            <p:cNvPr id="38" name="Picture 2" descr="フリーイラスト 病院受付 に対する画像結果">
              <a:extLst>
                <a:ext uri="{FF2B5EF4-FFF2-40B4-BE49-F238E27FC236}">
                  <a16:creationId xmlns:a16="http://schemas.microsoft.com/office/drawing/2014/main" id="{5DB0B243-F876-4D0B-B332-AAD15FBE1A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174" y="4291102"/>
              <a:ext cx="614397" cy="494163"/>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FE2C5D58-23F1-454E-A6C2-BE38151BD0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1044" y="2690649"/>
              <a:ext cx="952351" cy="870210"/>
            </a:xfrm>
            <a:prstGeom prst="rect">
              <a:avLst/>
            </a:prstGeom>
          </p:spPr>
        </p:pic>
        <p:sp>
          <p:nvSpPr>
            <p:cNvPr id="40" name="楕円 39">
              <a:extLst>
                <a:ext uri="{FF2B5EF4-FFF2-40B4-BE49-F238E27FC236}">
                  <a16:creationId xmlns:a16="http://schemas.microsoft.com/office/drawing/2014/main" id="{54606001-0707-49AD-963B-B84E880E361C}"/>
                </a:ext>
              </a:extLst>
            </p:cNvPr>
            <p:cNvSpPr/>
            <p:nvPr/>
          </p:nvSpPr>
          <p:spPr>
            <a:xfrm rot="5400000">
              <a:off x="6704289" y="2651988"/>
              <a:ext cx="2542103" cy="2198169"/>
            </a:xfrm>
            <a:prstGeom prst="ellipse">
              <a:avLst/>
            </a:prstGeom>
            <a:noFill/>
            <a:ln w="2857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Picture 2" descr="フリーイラスト 病院受付 に対する画像結果">
              <a:extLst>
                <a:ext uri="{FF2B5EF4-FFF2-40B4-BE49-F238E27FC236}">
                  <a16:creationId xmlns:a16="http://schemas.microsoft.com/office/drawing/2014/main" id="{A2231A50-6CD7-4467-9892-B466526573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3132" y="3964056"/>
              <a:ext cx="705198" cy="5671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フリーイラスト 病院受付 に対する画像結果">
              <a:extLst>
                <a:ext uri="{FF2B5EF4-FFF2-40B4-BE49-F238E27FC236}">
                  <a16:creationId xmlns:a16="http://schemas.microsoft.com/office/drawing/2014/main" id="{E35DA13B-3CC5-43D1-906A-20E0F8DCFF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8445" y="5327212"/>
              <a:ext cx="705198" cy="5671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フリーイラスト 病院受付 に対する画像結果">
              <a:extLst>
                <a:ext uri="{FF2B5EF4-FFF2-40B4-BE49-F238E27FC236}">
                  <a16:creationId xmlns:a16="http://schemas.microsoft.com/office/drawing/2014/main" id="{72F9EA6B-4583-4640-82E9-E3B7D5CE9C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5797" y="3849141"/>
              <a:ext cx="437377" cy="3517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フリーイラスト 病院受付 に対する画像結果">
              <a:extLst>
                <a:ext uri="{FF2B5EF4-FFF2-40B4-BE49-F238E27FC236}">
                  <a16:creationId xmlns:a16="http://schemas.microsoft.com/office/drawing/2014/main" id="{70A1F8F6-2C04-4854-BD9A-66D5CD8449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0184" y="5311515"/>
              <a:ext cx="705198" cy="567195"/>
            </a:xfrm>
            <a:prstGeom prst="rect">
              <a:avLst/>
            </a:prstGeom>
            <a:noFill/>
            <a:extLst>
              <a:ext uri="{909E8E84-426E-40DD-AFC4-6F175D3DCCD1}">
                <a14:hiddenFill xmlns:a14="http://schemas.microsoft.com/office/drawing/2010/main">
                  <a:solidFill>
                    <a:srgbClr val="FFFFFF"/>
                  </a:solidFill>
                </a14:hiddenFill>
              </a:ext>
            </a:extLst>
          </p:spPr>
        </p:pic>
        <p:sp>
          <p:nvSpPr>
            <p:cNvPr id="73" name="正方形/長方形 72">
              <a:extLst>
                <a:ext uri="{FF2B5EF4-FFF2-40B4-BE49-F238E27FC236}">
                  <a16:creationId xmlns:a16="http://schemas.microsoft.com/office/drawing/2014/main" id="{ECA316D8-83D2-4809-814D-219B862B0B75}"/>
                </a:ext>
              </a:extLst>
            </p:cNvPr>
            <p:cNvSpPr/>
            <p:nvPr/>
          </p:nvSpPr>
          <p:spPr>
            <a:xfrm>
              <a:off x="7088005" y="3501008"/>
              <a:ext cx="1804475" cy="167658"/>
            </a:xfrm>
            <a:prstGeom prst="rect">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latin typeface="HGPｺﾞｼｯｸM" panose="020B0600000000000000" pitchFamily="50" charset="-128"/>
                  <a:ea typeface="HGPｺﾞｼｯｸM" panose="020B0600000000000000" pitchFamily="50" charset="-128"/>
                </a:rPr>
                <a:t>【</a:t>
              </a:r>
              <a:r>
                <a:rPr lang="ja-JP" altLang="en-US" sz="1200" b="1" dirty="0">
                  <a:solidFill>
                    <a:schemeClr val="tx1"/>
                  </a:solidFill>
                  <a:latin typeface="HGPｺﾞｼｯｸM" panose="020B0600000000000000" pitchFamily="50" charset="-128"/>
                  <a:ea typeface="HGPｺﾞｼｯｸM" panose="020B0600000000000000" pitchFamily="50" charset="-128"/>
                </a:rPr>
                <a:t>拠点等医療機関</a:t>
              </a:r>
              <a:r>
                <a:rPr lang="en-US" altLang="ja-JP" sz="1200" b="1" dirty="0">
                  <a:solidFill>
                    <a:schemeClr val="tx1"/>
                  </a:solidFill>
                  <a:latin typeface="HGPｺﾞｼｯｸM" panose="020B0600000000000000" pitchFamily="50" charset="-128"/>
                  <a:ea typeface="HGPｺﾞｼｯｸM" panose="020B0600000000000000" pitchFamily="50" charset="-128"/>
                </a:rPr>
                <a:t>(33)】</a:t>
              </a:r>
            </a:p>
          </p:txBody>
        </p:sp>
        <p:sp>
          <p:nvSpPr>
            <p:cNvPr id="74" name="右矢印 61">
              <a:extLst>
                <a:ext uri="{FF2B5EF4-FFF2-40B4-BE49-F238E27FC236}">
                  <a16:creationId xmlns:a16="http://schemas.microsoft.com/office/drawing/2014/main" id="{F23FBB35-4CE2-45CF-B0FA-50C2FF7D3F1B}"/>
                </a:ext>
              </a:extLst>
            </p:cNvPr>
            <p:cNvSpPr/>
            <p:nvPr/>
          </p:nvSpPr>
          <p:spPr>
            <a:xfrm rot="15273242">
              <a:off x="7942408" y="4997160"/>
              <a:ext cx="539633" cy="217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吹き出し 63">
              <a:extLst>
                <a:ext uri="{FF2B5EF4-FFF2-40B4-BE49-F238E27FC236}">
                  <a16:creationId xmlns:a16="http://schemas.microsoft.com/office/drawing/2014/main" id="{091A04E6-FD7C-4A7F-BF78-3DCC932B38CB}"/>
                </a:ext>
              </a:extLst>
            </p:cNvPr>
            <p:cNvSpPr/>
            <p:nvPr/>
          </p:nvSpPr>
          <p:spPr>
            <a:xfrm>
              <a:off x="7903451" y="6050112"/>
              <a:ext cx="1038664" cy="201472"/>
            </a:xfrm>
            <a:prstGeom prst="wedgeRectCallout">
              <a:avLst>
                <a:gd name="adj1" fmla="val -12769"/>
                <a:gd name="adj2" fmla="val -122468"/>
              </a:avLst>
            </a:prstGeom>
            <a:solidFill>
              <a:schemeClr val="accent1">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a:t>
              </a:r>
              <a:r>
                <a:rPr kumimoji="1" lang="ja-JP" altLang="en-US" sz="1100" b="1" dirty="0">
                  <a:solidFill>
                    <a:schemeClr val="tx1"/>
                  </a:solidFill>
                </a:rPr>
                <a:t>新</a:t>
              </a:r>
              <a:r>
                <a:rPr kumimoji="1" lang="en-US" altLang="ja-JP" sz="1100" b="1" dirty="0">
                  <a:solidFill>
                    <a:schemeClr val="tx1"/>
                  </a:solidFill>
                </a:rPr>
                <a:t>】</a:t>
              </a:r>
              <a:r>
                <a:rPr kumimoji="1" lang="ja-JP" altLang="en-US" sz="1100" b="1" dirty="0">
                  <a:solidFill>
                    <a:schemeClr val="tx1"/>
                  </a:solidFill>
                </a:rPr>
                <a:t>補助金</a:t>
              </a:r>
            </a:p>
          </p:txBody>
        </p:sp>
        <p:sp>
          <p:nvSpPr>
            <p:cNvPr id="56" name="正方形/長方形 55">
              <a:extLst>
                <a:ext uri="{FF2B5EF4-FFF2-40B4-BE49-F238E27FC236}">
                  <a16:creationId xmlns:a16="http://schemas.microsoft.com/office/drawing/2014/main" id="{FBCD09F7-B6F4-4BF0-A6F5-FE726BC69DF7}"/>
                </a:ext>
              </a:extLst>
            </p:cNvPr>
            <p:cNvSpPr/>
            <p:nvPr/>
          </p:nvSpPr>
          <p:spPr>
            <a:xfrm>
              <a:off x="6834867" y="2418354"/>
              <a:ext cx="2268162" cy="282361"/>
            </a:xfrm>
            <a:prstGeom prst="rect">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latin typeface="HGPｺﾞｼｯｸM" panose="020B0600000000000000" pitchFamily="50" charset="-128"/>
                  <a:ea typeface="HGPｺﾞｼｯｸM" panose="020B0600000000000000" pitchFamily="50" charset="-128"/>
                </a:rPr>
                <a:t>【</a:t>
              </a:r>
              <a:r>
                <a:rPr lang="ja-JP" altLang="en-US" sz="1200" b="1" dirty="0">
                  <a:solidFill>
                    <a:schemeClr val="tx1"/>
                  </a:solidFill>
                  <a:latin typeface="HGPｺﾞｼｯｸM" panose="020B0600000000000000" pitchFamily="50" charset="-128"/>
                  <a:ea typeface="HGPｺﾞｼｯｸM" panose="020B0600000000000000" pitchFamily="50" charset="-128"/>
                </a:rPr>
                <a:t>外国人受入れ医療機関</a:t>
              </a:r>
              <a:r>
                <a:rPr lang="en-US" altLang="ja-JP" sz="1200" b="1" dirty="0">
                  <a:solidFill>
                    <a:schemeClr val="tx1"/>
                  </a:solidFill>
                  <a:latin typeface="HGPｺﾞｼｯｸM" panose="020B0600000000000000" pitchFamily="50" charset="-128"/>
                  <a:ea typeface="HGPｺﾞｼｯｸM" panose="020B0600000000000000" pitchFamily="50" charset="-128"/>
                </a:rPr>
                <a:t>(124)】</a:t>
              </a:r>
            </a:p>
          </p:txBody>
        </p:sp>
        <p:sp>
          <p:nvSpPr>
            <p:cNvPr id="80" name="右矢印 61">
              <a:extLst>
                <a:ext uri="{FF2B5EF4-FFF2-40B4-BE49-F238E27FC236}">
                  <a16:creationId xmlns:a16="http://schemas.microsoft.com/office/drawing/2014/main" id="{32A3E335-DC97-41C8-BA2B-EC8BEC7D7B99}"/>
                </a:ext>
              </a:extLst>
            </p:cNvPr>
            <p:cNvSpPr/>
            <p:nvPr/>
          </p:nvSpPr>
          <p:spPr>
            <a:xfrm rot="18238226">
              <a:off x="7321195" y="4992669"/>
              <a:ext cx="539633" cy="217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吹き出し 63">
              <a:extLst>
                <a:ext uri="{FF2B5EF4-FFF2-40B4-BE49-F238E27FC236}">
                  <a16:creationId xmlns:a16="http://schemas.microsoft.com/office/drawing/2014/main" id="{367CAD22-73E3-4E8F-B2F9-116178753E12}"/>
                </a:ext>
              </a:extLst>
            </p:cNvPr>
            <p:cNvSpPr/>
            <p:nvPr/>
          </p:nvSpPr>
          <p:spPr>
            <a:xfrm>
              <a:off x="6845704" y="6050112"/>
              <a:ext cx="1038664" cy="201472"/>
            </a:xfrm>
            <a:prstGeom prst="wedgeRectCallout">
              <a:avLst>
                <a:gd name="adj1" fmla="val -25149"/>
                <a:gd name="adj2" fmla="val -115376"/>
              </a:avLst>
            </a:prstGeom>
            <a:solidFill>
              <a:schemeClr val="accent1">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a:t>
              </a:r>
              <a:r>
                <a:rPr kumimoji="1" lang="ja-JP" altLang="en-US" sz="1100" b="1" dirty="0">
                  <a:solidFill>
                    <a:schemeClr val="tx1"/>
                  </a:solidFill>
                </a:rPr>
                <a:t>新</a:t>
              </a:r>
              <a:r>
                <a:rPr kumimoji="1" lang="en-US" altLang="ja-JP" sz="1100" b="1" dirty="0">
                  <a:solidFill>
                    <a:schemeClr val="tx1"/>
                  </a:solidFill>
                </a:rPr>
                <a:t>】</a:t>
              </a:r>
              <a:r>
                <a:rPr kumimoji="1" lang="ja-JP" altLang="en-US" sz="1100" b="1" dirty="0">
                  <a:solidFill>
                    <a:schemeClr val="tx1"/>
                  </a:solidFill>
                </a:rPr>
                <a:t>補助金</a:t>
              </a:r>
            </a:p>
          </p:txBody>
        </p:sp>
        <p:sp>
          <p:nvSpPr>
            <p:cNvPr id="2" name="正方形/長方形 1">
              <a:extLst>
                <a:ext uri="{FF2B5EF4-FFF2-40B4-BE49-F238E27FC236}">
                  <a16:creationId xmlns:a16="http://schemas.microsoft.com/office/drawing/2014/main" id="{AF14D0BF-663E-4176-9A72-FF6950B0061B}"/>
                </a:ext>
              </a:extLst>
            </p:cNvPr>
            <p:cNvSpPr/>
            <p:nvPr/>
          </p:nvSpPr>
          <p:spPr>
            <a:xfrm>
              <a:off x="6721585" y="5157839"/>
              <a:ext cx="2314911" cy="1367505"/>
            </a:xfrm>
            <a:prstGeom prst="rect">
              <a:avLst/>
            </a:prstGeom>
            <a:noFill/>
            <a:ln w="412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DD996F2-518C-4004-8740-CBD6764CFD1D}"/>
                </a:ext>
              </a:extLst>
            </p:cNvPr>
            <p:cNvSpPr/>
            <p:nvPr/>
          </p:nvSpPr>
          <p:spPr>
            <a:xfrm>
              <a:off x="6804248" y="6379863"/>
              <a:ext cx="2113583" cy="299157"/>
            </a:xfrm>
            <a:prstGeom prst="rect">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latin typeface="HGPｺﾞｼｯｸM" panose="020B0600000000000000" pitchFamily="50" charset="-128"/>
                  <a:ea typeface="HGPｺﾞｼｯｸM" panose="020B0600000000000000" pitchFamily="50" charset="-128"/>
                </a:rPr>
                <a:t>【</a:t>
              </a:r>
              <a:r>
                <a:rPr lang="ja-JP" altLang="en-US" sz="1200" b="1" dirty="0">
                  <a:solidFill>
                    <a:schemeClr val="tx1"/>
                  </a:solidFill>
                  <a:latin typeface="HGPｺﾞｼｯｸM" panose="020B0600000000000000" pitchFamily="50" charset="-128"/>
                  <a:ea typeface="HGPｺﾞｼｯｸM" panose="020B0600000000000000" pitchFamily="50" charset="-128"/>
                </a:rPr>
                <a:t>大阪市内未掲載病院</a:t>
              </a:r>
              <a:r>
                <a:rPr lang="en-US" altLang="ja-JP" sz="1200" b="1" dirty="0">
                  <a:solidFill>
                    <a:schemeClr val="tx1"/>
                  </a:solidFill>
                  <a:latin typeface="HGPｺﾞｼｯｸM" panose="020B0600000000000000" pitchFamily="50" charset="-128"/>
                  <a:ea typeface="HGPｺﾞｼｯｸM" panose="020B0600000000000000" pitchFamily="50" charset="-128"/>
                </a:rPr>
                <a:t>(157)】</a:t>
              </a:r>
            </a:p>
          </p:txBody>
        </p:sp>
      </p:grpSp>
      <p:sp>
        <p:nvSpPr>
          <p:cNvPr id="27" name="object 14">
            <a:extLst>
              <a:ext uri="{FF2B5EF4-FFF2-40B4-BE49-F238E27FC236}">
                <a16:creationId xmlns:a16="http://schemas.microsoft.com/office/drawing/2014/main" id="{C0FA64CC-8C74-4770-A725-1FCE8482A9B8}"/>
              </a:ext>
            </a:extLst>
          </p:cNvPr>
          <p:cNvSpPr txBox="1">
            <a:spLocks/>
          </p:cNvSpPr>
          <p:nvPr/>
        </p:nvSpPr>
        <p:spPr>
          <a:xfrm>
            <a:off x="8892480" y="663700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7</a:t>
            </a:fld>
            <a:endParaRPr lang="en-US" spc="-5" dirty="0"/>
          </a:p>
        </p:txBody>
      </p:sp>
    </p:spTree>
    <p:extLst>
      <p:ext uri="{BB962C8B-B14F-4D97-AF65-F5344CB8AC3E}">
        <p14:creationId xmlns:p14="http://schemas.microsoft.com/office/powerpoint/2010/main" val="66487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97" y="0"/>
            <a:ext cx="9144000" cy="42950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５（１）　外国人医療体制情報発信事業</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継続</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】1,093</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　（一般財源</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1,093</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千円）</a:t>
            </a:r>
          </a:p>
        </p:txBody>
      </p:sp>
      <p:sp>
        <p:nvSpPr>
          <p:cNvPr id="68" name="二等辺三角形 67"/>
          <p:cNvSpPr/>
          <p:nvPr/>
        </p:nvSpPr>
        <p:spPr>
          <a:xfrm rot="10800000">
            <a:off x="1892961" y="2032112"/>
            <a:ext cx="936104" cy="134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46152" y="2633373"/>
            <a:ext cx="9029871" cy="15807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b="1" dirty="0">
                <a:solidFill>
                  <a:schemeClr val="tx1"/>
                </a:solidFill>
                <a:latin typeface="HGPｺﾞｼｯｸM" panose="020B0600000000000000" pitchFamily="50" charset="-128"/>
                <a:ea typeface="HGPｺﾞｼｯｸM" panose="020B0600000000000000" pitchFamily="50" charset="-128"/>
              </a:rPr>
              <a:t>今後、ＩＲ・万博開催に向けて、</a:t>
            </a:r>
            <a:r>
              <a:rPr lang="ja-JP" altLang="en-US" sz="1400" b="1" u="sng" dirty="0">
                <a:solidFill>
                  <a:schemeClr val="tx1"/>
                </a:solidFill>
                <a:latin typeface="HGPｺﾞｼｯｸM" panose="020B0600000000000000" pitchFamily="50" charset="-128"/>
                <a:ea typeface="HGPｺﾞｼｯｸM" panose="020B0600000000000000" pitchFamily="50" charset="-128"/>
              </a:rPr>
              <a:t>相当数の訪日外国人の増加が予想される</a:t>
            </a:r>
            <a:r>
              <a:rPr lang="ja-JP" altLang="en-US" sz="1400" b="1" dirty="0">
                <a:solidFill>
                  <a:schemeClr val="tx1"/>
                </a:solidFill>
                <a:latin typeface="HGPｺﾞｼｯｸM" panose="020B0600000000000000" pitchFamily="50" charset="-128"/>
                <a:ea typeface="HGPｺﾞｼｯｸM" panose="020B0600000000000000" pitchFamily="50" charset="-128"/>
              </a:rPr>
              <a:t>。</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来阪する外国人に医療が必要となる場合に備え、外国人受入れ医療体制の整備が必要。</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r>
              <a:rPr lang="ja-JP" altLang="en-US" sz="1400" b="1" dirty="0">
                <a:latin typeface="HGPｺﾞｼｯｸM" panose="020B0600000000000000" pitchFamily="50" charset="-128"/>
                <a:ea typeface="HGPｺﾞｼｯｸM" panose="020B0600000000000000" pitchFamily="50" charset="-128"/>
              </a:rPr>
              <a:t>不慮の怪我や病気の際に、府内</a:t>
            </a:r>
            <a:r>
              <a:rPr lang="ja-JP" altLang="en-US" sz="1400" b="1" u="sng" dirty="0">
                <a:latin typeface="HGPｺﾞｼｯｸM" panose="020B0600000000000000" pitchFamily="50" charset="-128"/>
                <a:ea typeface="HGPｺﾞｼｯｸM" panose="020B0600000000000000" pitchFamily="50" charset="-128"/>
              </a:rPr>
              <a:t>医療機関に円滑に受診できるようにするためには、府内の医療情報等の発信が重要。　</a:t>
            </a:r>
            <a:endParaRPr lang="en-US" altLang="ja-JP" sz="1400" b="1" u="sng" dirty="0">
              <a:latin typeface="HGPｺﾞｼｯｸM" panose="020B0600000000000000" pitchFamily="50" charset="-128"/>
              <a:ea typeface="HGPｺﾞｼｯｸM" panose="020B0600000000000000" pitchFamily="50" charset="-128"/>
            </a:endParaRPr>
          </a:p>
          <a:p>
            <a:r>
              <a:rPr lang="ja-JP" altLang="en-US" sz="1400" b="1" dirty="0">
                <a:latin typeface="HGPｺﾞｼｯｸM" panose="020B0600000000000000" pitchFamily="50" charset="-128"/>
                <a:ea typeface="HGPｺﾞｼｯｸM" panose="020B0600000000000000" pitchFamily="50" charset="-128"/>
              </a:rPr>
              <a:t>役立つ医療情報等の掲載はもちろんのこと、多くの国・地域からの外国人が訪れることから、言葉の壁に対応した多言語対応が必要。</a:t>
            </a:r>
            <a:endParaRPr lang="en-US" altLang="ja-JP" sz="1400" b="1" dirty="0">
              <a:latin typeface="HGPｺﾞｼｯｸM" panose="020B0600000000000000" pitchFamily="50" charset="-128"/>
              <a:ea typeface="HGPｺﾞｼｯｸM" panose="020B0600000000000000" pitchFamily="50" charset="-128"/>
            </a:endParaRPr>
          </a:p>
          <a:p>
            <a:r>
              <a:rPr lang="ja-JP" altLang="en-US" sz="1400" b="1" dirty="0">
                <a:latin typeface="HGPｺﾞｼｯｸM" panose="020B0600000000000000" pitchFamily="50" charset="-128"/>
                <a:ea typeface="HGPｺﾞｼｯｸM" panose="020B0600000000000000" pitchFamily="50" charset="-128"/>
              </a:rPr>
              <a:t>しかしながら、</a:t>
            </a:r>
            <a:r>
              <a:rPr lang="ja-JP" altLang="en-US" sz="1400" b="1" u="sng" dirty="0">
                <a:latin typeface="HGPｺﾞｼｯｸM" panose="020B0600000000000000" pitchFamily="50" charset="-128"/>
                <a:ea typeface="HGPｺﾞｼｯｸM" panose="020B0600000000000000" pitchFamily="50" charset="-128"/>
              </a:rPr>
              <a:t>情報が古いままでは、正確な情報を提供できず、外国人が受診する際、医療機関等との間で、トラブル等に発展</a:t>
            </a:r>
            <a:r>
              <a:rPr lang="ja-JP" altLang="en-US" sz="1400" b="1" dirty="0">
                <a:latin typeface="HGPｺﾞｼｯｸM" panose="020B0600000000000000" pitchFamily="50" charset="-128"/>
                <a:ea typeface="HGPｺﾞｼｯｸM" panose="020B0600000000000000" pitchFamily="50" charset="-128"/>
              </a:rPr>
              <a:t>する可能性がある。</a:t>
            </a:r>
            <a:endParaRPr lang="en-US" altLang="ja-JP" sz="1400" b="1" dirty="0">
              <a:latin typeface="HGPｺﾞｼｯｸM" panose="020B0600000000000000" pitchFamily="50" charset="-128"/>
              <a:ea typeface="HGPｺﾞｼｯｸM" panose="020B0600000000000000" pitchFamily="50" charset="-128"/>
            </a:endParaRPr>
          </a:p>
        </p:txBody>
      </p:sp>
      <p:sp>
        <p:nvSpPr>
          <p:cNvPr id="48" name="サブタイトル 2"/>
          <p:cNvSpPr txBox="1">
            <a:spLocks/>
          </p:cNvSpPr>
          <p:nvPr/>
        </p:nvSpPr>
        <p:spPr>
          <a:xfrm>
            <a:off x="50732" y="685220"/>
            <a:ext cx="8948550" cy="173853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b="1" dirty="0">
                <a:solidFill>
                  <a:schemeClr val="tx1"/>
                </a:solidFill>
                <a:latin typeface="HGPｺﾞｼｯｸM" panose="020B0600000000000000" pitchFamily="50" charset="-128"/>
                <a:ea typeface="HGPｺﾞｼｯｸM" panose="020B0600000000000000" pitchFamily="50" charset="-128"/>
              </a:rPr>
              <a:t>医療機関や来阪外国人等を対象に医療情報等の発信を目的とした多言語情報ポータルサイト　</a:t>
            </a:r>
            <a:r>
              <a:rPr lang="en-US" altLang="ja-JP" sz="1400" b="1" dirty="0">
                <a:solidFill>
                  <a:schemeClr val="tx1"/>
                </a:solidFill>
                <a:latin typeface="HGPｺﾞｼｯｸM" panose="020B0600000000000000" pitchFamily="50" charset="-128"/>
                <a:ea typeface="HGPｺﾞｼｯｸM" panose="020B0600000000000000" pitchFamily="50" charset="-128"/>
              </a:rPr>
              <a:t>※</a:t>
            </a:r>
            <a:r>
              <a:rPr lang="ja-JP" altLang="en-US" sz="1400" b="1" dirty="0">
                <a:solidFill>
                  <a:schemeClr val="tx1"/>
                </a:solidFill>
                <a:latin typeface="HGPｺﾞｼｯｸM" panose="020B0600000000000000" pitchFamily="50" charset="-128"/>
                <a:ea typeface="HGPｺﾞｼｯｸM" panose="020B0600000000000000" pitchFamily="50" charset="-128"/>
              </a:rPr>
              <a:t>多言語（８言語）翻訳</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endParaRPr lang="en-US" altLang="ja-JP" sz="1400" dirty="0">
              <a:solidFill>
                <a:schemeClr val="tx1"/>
              </a:solidFill>
              <a:latin typeface="HGPｺﾞｼｯｸM" panose="020B0600000000000000" pitchFamily="50" charset="-128"/>
              <a:ea typeface="HGPｺﾞｼｯｸM" panose="020B0600000000000000" pitchFamily="50" charset="-128"/>
            </a:endParaRPr>
          </a:p>
        </p:txBody>
      </p:sp>
      <p:sp>
        <p:nvSpPr>
          <p:cNvPr id="49" name="ホームベース 48"/>
          <p:cNvSpPr/>
          <p:nvPr/>
        </p:nvSpPr>
        <p:spPr>
          <a:xfrm>
            <a:off x="78359" y="483691"/>
            <a:ext cx="5933801" cy="226195"/>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おおさか</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メディカルネット</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　</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for Foreigners</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600" dirty="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年度に整備）</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141301" y="1075510"/>
            <a:ext cx="7464900" cy="461665"/>
          </a:xfrm>
          <a:prstGeom prst="rect">
            <a:avLst/>
          </a:prstGeom>
          <a:noFill/>
          <a:ln>
            <a:solidFill>
              <a:schemeClr val="tx1"/>
            </a:solidFill>
            <a:prstDash val="sysDash"/>
          </a:ln>
        </p:spPr>
        <p:txBody>
          <a:bodyPr wrap="square" rtlCol="0">
            <a:spAutoFit/>
          </a:bodyPr>
          <a:lstStyle/>
          <a:p>
            <a:r>
              <a:rPr lang="ja-JP" altLang="en-US" sz="1200" dirty="0">
                <a:latin typeface="HGPｺﾞｼｯｸM" panose="020B0600000000000000" pitchFamily="50" charset="-128"/>
                <a:ea typeface="HGPｺﾞｼｯｸM" panose="020B0600000000000000" pitchFamily="50" charset="-128"/>
              </a:rPr>
              <a:t>・府や国などが実施する各種支援メニュー一覧</a:t>
            </a:r>
            <a:endParaRPr lang="en-US" altLang="ja-JP" sz="1200" dirty="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・外国人受入れ時に役立つ情報（外国人患者対応マニュアル、未収金マニュアル、多言語問診票等　など掲載</a:t>
            </a:r>
          </a:p>
        </p:txBody>
      </p:sp>
      <p:sp>
        <p:nvSpPr>
          <p:cNvPr id="50" name="テキスト ボックス 49"/>
          <p:cNvSpPr txBox="1"/>
          <p:nvPr/>
        </p:nvSpPr>
        <p:spPr>
          <a:xfrm>
            <a:off x="154999" y="1716099"/>
            <a:ext cx="7469074" cy="646331"/>
          </a:xfrm>
          <a:prstGeom prst="rect">
            <a:avLst/>
          </a:prstGeom>
          <a:noFill/>
          <a:ln>
            <a:solidFill>
              <a:schemeClr val="tx1"/>
            </a:solidFill>
            <a:prstDash val="sysDash"/>
          </a:ln>
        </p:spPr>
        <p:txBody>
          <a:bodyPr wrap="square" rtlCol="0">
            <a:spAutoFit/>
          </a:bodyPr>
          <a:lstStyle/>
          <a:p>
            <a:r>
              <a:rPr lang="ja-JP" altLang="en-US" sz="1200" dirty="0">
                <a:latin typeface="HGPｺﾞｼｯｸM" panose="020B0600000000000000" pitchFamily="50" charset="-128"/>
                <a:ea typeface="HGPｺﾞｼｯｸM" panose="020B0600000000000000" pitchFamily="50" charset="-128"/>
              </a:rPr>
              <a:t>・大阪府拠点・地域拠点医療機関の紹介（外国人対応が可能な診療時間、診療科、地図等の診療体制を掲載）</a:t>
            </a:r>
            <a:endParaRPr lang="en-US" altLang="ja-JP" sz="1200" dirty="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・外国人患者受入れ可能な病院・診療所・歯科診療所の検索サイト</a:t>
            </a:r>
            <a:endParaRPr lang="en-US" altLang="ja-JP" sz="1200" dirty="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・府内滞在中に役立つ情報（医療、生活、観光関連情報等）　など掲載</a:t>
            </a:r>
          </a:p>
        </p:txBody>
      </p:sp>
      <p:sp>
        <p:nvSpPr>
          <p:cNvPr id="59" name="角丸四角形 58"/>
          <p:cNvSpPr/>
          <p:nvPr/>
        </p:nvSpPr>
        <p:spPr>
          <a:xfrm>
            <a:off x="149797" y="1598649"/>
            <a:ext cx="2679268" cy="167413"/>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1100" dirty="0">
                <a:latin typeface="Meiryo UI" panose="020B0604030504040204" pitchFamily="50" charset="-128"/>
                <a:ea typeface="Meiryo UI" panose="020B0604030504040204" pitchFamily="50" charset="-128"/>
              </a:rPr>
              <a:t>来阪外国人、旅行業者・宿泊業者等向け</a:t>
            </a:r>
            <a:endParaRPr kumimoji="1" lang="ja-JP" altLang="en-US" sz="1100" dirty="0">
              <a:latin typeface="Meiryo UI" panose="020B0604030504040204" pitchFamily="50" charset="-128"/>
              <a:ea typeface="Meiryo UI" panose="020B0604030504040204" pitchFamily="50" charset="-128"/>
            </a:endParaRPr>
          </a:p>
        </p:txBody>
      </p:sp>
      <p:sp>
        <p:nvSpPr>
          <p:cNvPr id="70" name="角丸四角形 69"/>
          <p:cNvSpPr/>
          <p:nvPr/>
        </p:nvSpPr>
        <p:spPr>
          <a:xfrm>
            <a:off x="149798" y="980092"/>
            <a:ext cx="1177184" cy="159613"/>
          </a:xfrm>
          <a:prstGeom prst="roundRect">
            <a:avLst/>
          </a:prstGeom>
          <a:effectLst/>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r>
              <a:rPr lang="ja-JP" altLang="en-US" sz="1100" dirty="0">
                <a:latin typeface="Meiryo UI" panose="020B0604030504040204" pitchFamily="50" charset="-128"/>
                <a:ea typeface="Meiryo UI" panose="020B0604030504040204" pitchFamily="50" charset="-128"/>
              </a:rPr>
              <a:t>医療機関向け</a:t>
            </a:r>
            <a:endParaRPr kumimoji="1" lang="ja-JP" altLang="en-US" sz="1100" dirty="0">
              <a:latin typeface="Meiryo UI" panose="020B0604030504040204" pitchFamily="50" charset="-128"/>
              <a:ea typeface="Meiryo UI" panose="020B0604030504040204" pitchFamily="50" charset="-128"/>
            </a:endParaRPr>
          </a:p>
        </p:txBody>
      </p:sp>
      <p:sp>
        <p:nvSpPr>
          <p:cNvPr id="20" name="サブタイトル 2"/>
          <p:cNvSpPr txBox="1">
            <a:spLocks/>
          </p:cNvSpPr>
          <p:nvPr/>
        </p:nvSpPr>
        <p:spPr>
          <a:xfrm>
            <a:off x="78359" y="4835461"/>
            <a:ext cx="8976466" cy="185134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0"/>
              </a:spcBef>
            </a:pPr>
            <a:r>
              <a:rPr lang="ja-JP" altLang="en-US" sz="1400" b="1" dirty="0">
                <a:solidFill>
                  <a:schemeClr val="tx1"/>
                </a:solidFill>
                <a:latin typeface="HGPｺﾞｼｯｸM" panose="020B0600000000000000" pitchFamily="50" charset="-128"/>
                <a:ea typeface="HGPｺﾞｼｯｸM" panose="020B0600000000000000" pitchFamily="50" charset="-128"/>
              </a:rPr>
              <a:t>「大阪メディカルネット　</a:t>
            </a:r>
            <a:r>
              <a:rPr lang="en-US" altLang="ja-JP" sz="1400" b="1" dirty="0">
                <a:solidFill>
                  <a:schemeClr val="tx1"/>
                </a:solidFill>
                <a:latin typeface="HGPｺﾞｼｯｸM" panose="020B0600000000000000" pitchFamily="50" charset="-128"/>
                <a:ea typeface="HGPｺﾞｼｯｸM" panose="020B0600000000000000" pitchFamily="50" charset="-128"/>
              </a:rPr>
              <a:t>for Foreigners</a:t>
            </a:r>
            <a:r>
              <a:rPr lang="ja-JP" altLang="en-US" sz="1400" b="1" dirty="0">
                <a:solidFill>
                  <a:schemeClr val="tx1"/>
                </a:solidFill>
                <a:latin typeface="HGPｺﾞｼｯｸM" panose="020B0600000000000000" pitchFamily="50" charset="-128"/>
                <a:ea typeface="HGPｺﾞｼｯｸM" panose="020B0600000000000000" pitchFamily="50" charset="-128"/>
              </a:rPr>
              <a:t>」の掲載情報を更新</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pPr algn="l">
              <a:spcBef>
                <a:spcPts val="0"/>
              </a:spcBef>
            </a:pPr>
            <a:r>
              <a:rPr lang="ja-JP" altLang="en-US" sz="1400" b="1" dirty="0">
                <a:solidFill>
                  <a:schemeClr val="tx1"/>
                </a:solidFill>
                <a:latin typeface="HGPｺﾞｼｯｸM" panose="020B0600000000000000" pitchFamily="50" charset="-128"/>
                <a:ea typeface="HGPｺﾞｼｯｸM" panose="020B0600000000000000" pitchFamily="50" charset="-128"/>
              </a:rPr>
              <a:t>　⇒掲載内容の</a:t>
            </a:r>
            <a:r>
              <a:rPr lang="ja-JP" altLang="en-US" sz="1400" b="1" u="sng" dirty="0">
                <a:solidFill>
                  <a:schemeClr val="tx1"/>
                </a:solidFill>
                <a:latin typeface="HGPｺﾞｼｯｸM" panose="020B0600000000000000" pitchFamily="50" charset="-128"/>
                <a:ea typeface="HGPｺﾞｼｯｸM" panose="020B0600000000000000" pitchFamily="50" charset="-128"/>
              </a:rPr>
              <a:t>アップデート（追記・修正・削除等）するとともに</a:t>
            </a:r>
            <a:r>
              <a:rPr lang="ja-JP" altLang="en-US" sz="1400" b="1" dirty="0">
                <a:solidFill>
                  <a:schemeClr val="tx1"/>
                </a:solidFill>
                <a:latin typeface="HGPｺﾞｼｯｸM" panose="020B0600000000000000" pitchFamily="50" charset="-128"/>
                <a:ea typeface="HGPｺﾞｼｯｸM" panose="020B0600000000000000" pitchFamily="50" charset="-128"/>
              </a:rPr>
              <a:t>、多言語（８言語）へ翻訳し掲載する。</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pPr algn="l">
              <a:spcBef>
                <a:spcPts val="0"/>
              </a:spcBef>
            </a:pPr>
            <a:r>
              <a:rPr lang="ja-JP" altLang="en-US" sz="1400" b="1" dirty="0">
                <a:solidFill>
                  <a:schemeClr val="tx1"/>
                </a:solidFill>
                <a:latin typeface="HGPｺﾞｼｯｸM" panose="020B0600000000000000" pitchFamily="50" charset="-128"/>
                <a:ea typeface="HGPｺﾞｼｯｸM" panose="020B0600000000000000" pitchFamily="50" charset="-128"/>
              </a:rPr>
              <a:t>　　掲載情報は、翻訳（８か国語）とも適切な表現であるとともに正確性が求められることから、専門的な知識とスキルを持</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a:p>
            <a:pPr algn="l">
              <a:spcBef>
                <a:spcPts val="0"/>
              </a:spcBef>
            </a:pPr>
            <a:r>
              <a:rPr lang="ja-JP" altLang="en-US" sz="1400" b="1" dirty="0">
                <a:solidFill>
                  <a:schemeClr val="tx1"/>
                </a:solidFill>
                <a:latin typeface="HGPｺﾞｼｯｸM" panose="020B0600000000000000" pitchFamily="50" charset="-128"/>
                <a:ea typeface="HGPｺﾞｼｯｸM" panose="020B0600000000000000" pitchFamily="50" charset="-128"/>
              </a:rPr>
              <a:t>　　つ事業者に委託して実施する。</a:t>
            </a:r>
            <a:endParaRPr lang="en-US" altLang="ja-JP" sz="1400" b="1" dirty="0">
              <a:solidFill>
                <a:schemeClr val="tx1"/>
              </a:solidFill>
              <a:latin typeface="HGPｺﾞｼｯｸM" panose="020B0600000000000000" pitchFamily="50" charset="-128"/>
              <a:ea typeface="HGPｺﾞｼｯｸM" panose="020B0600000000000000" pitchFamily="50" charset="-128"/>
            </a:endParaRPr>
          </a:p>
        </p:txBody>
      </p:sp>
      <p:sp>
        <p:nvSpPr>
          <p:cNvPr id="75" name="テキスト ボックス 74"/>
          <p:cNvSpPr txBox="1"/>
          <p:nvPr/>
        </p:nvSpPr>
        <p:spPr>
          <a:xfrm>
            <a:off x="149797" y="5774996"/>
            <a:ext cx="8873415" cy="646331"/>
          </a:xfrm>
          <a:prstGeom prst="rect">
            <a:avLst/>
          </a:prstGeom>
          <a:noFill/>
          <a:ln>
            <a:solidFill>
              <a:schemeClr val="tx1"/>
            </a:solidFill>
            <a:prstDash val="sysDash"/>
          </a:ln>
        </p:spPr>
        <p:txBody>
          <a:bodyPr wrap="square" rtlCol="0">
            <a:spAutoFit/>
          </a:bodyPr>
          <a:lstStyle/>
          <a:p>
            <a:r>
              <a:rPr lang="ja-JP" altLang="en-US" sz="1200" dirty="0">
                <a:latin typeface="HGPｺﾞｼｯｸM" panose="020B0600000000000000" pitchFamily="50" charset="-128"/>
                <a:ea typeface="HGPｺﾞｼｯｸM" panose="020B0600000000000000" pitchFamily="50" charset="-128"/>
              </a:rPr>
              <a:t>・大阪府拠点・地域拠点医療機関の紹介一覧について、「３</a:t>
            </a:r>
            <a:r>
              <a:rPr lang="en-US" altLang="ja-JP" sz="1200" dirty="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外国人患者受入れ体制実態調査事業」での更新情報に修正し、多言語に翻訳</a:t>
            </a:r>
            <a:endParaRPr lang="en-US" altLang="ja-JP" sz="1200" dirty="0">
              <a:latin typeface="HGPｺﾞｼｯｸM" panose="020B0600000000000000" pitchFamily="50" charset="-128"/>
              <a:ea typeface="HGPｺﾞｼｯｸM" panose="020B0600000000000000" pitchFamily="50" charset="-128"/>
            </a:endParaRPr>
          </a:p>
          <a:p>
            <a:pPr indent="-540000"/>
            <a:r>
              <a:rPr lang="ja-JP" altLang="en-US" sz="1200" dirty="0">
                <a:latin typeface="HGPｺﾞｼｯｸM" panose="020B0600000000000000" pitchFamily="50" charset="-128"/>
                <a:ea typeface="HGPｺﾞｼｯｸM" panose="020B0600000000000000" pitchFamily="50" charset="-128"/>
              </a:rPr>
              <a:t>・外国人にとって役立つ医療等に関する情報について、必要に応じて時点修正を行い、多言語に翻訳</a:t>
            </a:r>
            <a:endParaRPr lang="en-US" altLang="ja-JP" sz="1200" dirty="0">
              <a:latin typeface="HGPｺﾞｼｯｸM" panose="020B0600000000000000" pitchFamily="50" charset="-128"/>
              <a:ea typeface="HGPｺﾞｼｯｸM" panose="020B0600000000000000" pitchFamily="50" charset="-128"/>
            </a:endParaRPr>
          </a:p>
          <a:p>
            <a:pPr indent="-540000"/>
            <a:r>
              <a:rPr lang="ja-JP" altLang="en-US" sz="1200" dirty="0">
                <a:latin typeface="HGPｺﾞｼｯｸM" panose="020B0600000000000000" pitchFamily="50" charset="-128"/>
                <a:ea typeface="HGPｺﾞｼｯｸM" panose="020B0600000000000000" pitchFamily="50" charset="-128"/>
              </a:rPr>
              <a:t>・府や国等が実施する各種支援メニュー、外国人患者対応マニュアル、多言語問診票等の役立つ情報を時点更新</a:t>
            </a:r>
          </a:p>
        </p:txBody>
      </p:sp>
      <p:sp>
        <p:nvSpPr>
          <p:cNvPr id="74" name="ホームベース 73"/>
          <p:cNvSpPr/>
          <p:nvPr/>
        </p:nvSpPr>
        <p:spPr>
          <a:xfrm>
            <a:off x="83289" y="4642576"/>
            <a:ext cx="3000791" cy="250398"/>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実施内容・実施方法</a:t>
            </a:r>
          </a:p>
        </p:txBody>
      </p:sp>
      <p:sp>
        <p:nvSpPr>
          <p:cNvPr id="81" name="角丸四角形 80"/>
          <p:cNvSpPr/>
          <p:nvPr/>
        </p:nvSpPr>
        <p:spPr>
          <a:xfrm>
            <a:off x="139214" y="4295456"/>
            <a:ext cx="8873415" cy="3089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latin typeface="HGPｺﾞｼｯｸM" panose="020B0600000000000000" pitchFamily="50" charset="-128"/>
                <a:ea typeface="HGPｺﾞｼｯｸM" panose="020B0600000000000000" pitchFamily="50" charset="-128"/>
              </a:rPr>
              <a:t>最新且つ正確な情報を発信していくためには、常に最新の情報を掲載する必要がある！</a:t>
            </a:r>
            <a:endParaRPr lang="en-US" altLang="ja-JP" b="1" dirty="0">
              <a:latin typeface="HGPｺﾞｼｯｸM" panose="020B0600000000000000" pitchFamily="50" charset="-128"/>
              <a:ea typeface="HGPｺﾞｼｯｸM" panose="020B0600000000000000" pitchFamily="50" charset="-128"/>
            </a:endParaRPr>
          </a:p>
        </p:txBody>
      </p:sp>
      <p:sp>
        <p:nvSpPr>
          <p:cNvPr id="73" name="二等辺三角形 72"/>
          <p:cNvSpPr/>
          <p:nvPr/>
        </p:nvSpPr>
        <p:spPr>
          <a:xfrm rot="10800000">
            <a:off x="3567787" y="4132270"/>
            <a:ext cx="1914440" cy="1767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1" name="ホームベース 30"/>
          <p:cNvSpPr/>
          <p:nvPr/>
        </p:nvSpPr>
        <p:spPr>
          <a:xfrm>
            <a:off x="83289" y="2432282"/>
            <a:ext cx="2966939" cy="237356"/>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更新の必要性</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8" name="object 14">
            <a:extLst>
              <a:ext uri="{FF2B5EF4-FFF2-40B4-BE49-F238E27FC236}">
                <a16:creationId xmlns:a16="http://schemas.microsoft.com/office/drawing/2014/main" id="{44119CC3-0175-4308-8530-857DD4ABB286}"/>
              </a:ext>
            </a:extLst>
          </p:cNvPr>
          <p:cNvSpPr txBox="1">
            <a:spLocks/>
          </p:cNvSpPr>
          <p:nvPr/>
        </p:nvSpPr>
        <p:spPr>
          <a:xfrm>
            <a:off x="8964488" y="666936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8</a:t>
            </a:fld>
            <a:endParaRPr lang="en-US" spc="-5" dirty="0"/>
          </a:p>
        </p:txBody>
      </p:sp>
    </p:spTree>
    <p:extLst>
      <p:ext uri="{BB962C8B-B14F-4D97-AF65-F5344CB8AC3E}">
        <p14:creationId xmlns:p14="http://schemas.microsoft.com/office/powerpoint/2010/main" val="44559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76137" y="700977"/>
            <a:ext cx="9027723" cy="691596"/>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dirty="0"/>
          </a:p>
        </p:txBody>
      </p:sp>
      <p:sp>
        <p:nvSpPr>
          <p:cNvPr id="63" name="ホームベース 62"/>
          <p:cNvSpPr/>
          <p:nvPr/>
        </p:nvSpPr>
        <p:spPr>
          <a:xfrm>
            <a:off x="65200" y="590399"/>
            <a:ext cx="1393579" cy="272986"/>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5" name="タイトル 1"/>
          <p:cNvSpPr txBox="1">
            <a:spLocks/>
          </p:cNvSpPr>
          <p:nvPr/>
        </p:nvSpPr>
        <p:spPr>
          <a:xfrm>
            <a:off x="0" y="14036"/>
            <a:ext cx="9144000" cy="49803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５（２）外国人向け医療情報整備事業</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】16,468</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千円（総合確保基金</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16,468</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千円）</a:t>
            </a:r>
          </a:p>
        </p:txBody>
      </p:sp>
      <p:sp>
        <p:nvSpPr>
          <p:cNvPr id="70" name="テキスト ボックス 69"/>
          <p:cNvSpPr txBox="1"/>
          <p:nvPr/>
        </p:nvSpPr>
        <p:spPr>
          <a:xfrm>
            <a:off x="91864" y="862028"/>
            <a:ext cx="9027723" cy="492443"/>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万博を契機に増加が見込まれる来阪外国人が、急なケガや疾病により医療機関の受診が必要となった際に必要となる情報の入手に</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課題があるため、外国人向け医療情報提供サイト「おおさかメディカルネット </a:t>
            </a:r>
            <a:r>
              <a:rPr lang="en-US" altLang="ja-JP" sz="1300" dirty="0">
                <a:latin typeface="Meiryo UI" panose="020B0604030504040204" pitchFamily="50" charset="-128"/>
                <a:ea typeface="Meiryo UI" panose="020B0604030504040204" pitchFamily="50" charset="-128"/>
              </a:rPr>
              <a:t>for Foreigners</a:t>
            </a:r>
            <a:r>
              <a:rPr lang="ja-JP" altLang="en-US" sz="1300" dirty="0">
                <a:latin typeface="Meiryo UI" panose="020B0604030504040204" pitchFamily="50" charset="-128"/>
                <a:ea typeface="Meiryo UI" panose="020B0604030504040204" pitchFamily="50" charset="-128"/>
              </a:rPr>
              <a:t>」の内容の充実及びサイトの周知を行う。</a:t>
            </a:r>
            <a:endParaRPr lang="en-US" altLang="ja-JP" sz="1300" dirty="0">
              <a:latin typeface="Meiryo UI" panose="020B0604030504040204" pitchFamily="50" charset="-128"/>
              <a:ea typeface="Meiryo UI" panose="020B0604030504040204" pitchFamily="50" charset="-128"/>
            </a:endParaRPr>
          </a:p>
        </p:txBody>
      </p:sp>
      <p:sp>
        <p:nvSpPr>
          <p:cNvPr id="6" name="ホームベース 16">
            <a:extLst>
              <a:ext uri="{FF2B5EF4-FFF2-40B4-BE49-F238E27FC236}">
                <a16:creationId xmlns:a16="http://schemas.microsoft.com/office/drawing/2014/main" id="{A193B107-FDEE-6259-E222-5BA1F037B745}"/>
              </a:ext>
            </a:extLst>
          </p:cNvPr>
          <p:cNvSpPr/>
          <p:nvPr/>
        </p:nvSpPr>
        <p:spPr>
          <a:xfrm>
            <a:off x="58496" y="1613628"/>
            <a:ext cx="8987357" cy="270425"/>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①　</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医療のかかり方動画作成（</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rPr>
              <a:t>2,145</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千円）　</a:t>
            </a:r>
          </a:p>
        </p:txBody>
      </p:sp>
      <p:sp>
        <p:nvSpPr>
          <p:cNvPr id="7" name="角丸四角形 24">
            <a:extLst>
              <a:ext uri="{FF2B5EF4-FFF2-40B4-BE49-F238E27FC236}">
                <a16:creationId xmlns:a16="http://schemas.microsoft.com/office/drawing/2014/main" id="{AAAF315C-E709-33B4-6280-0DB01A24CCE4}"/>
              </a:ext>
            </a:extLst>
          </p:cNvPr>
          <p:cNvSpPr/>
          <p:nvPr/>
        </p:nvSpPr>
        <p:spPr>
          <a:xfrm>
            <a:off x="66900" y="1897733"/>
            <a:ext cx="8987358" cy="493129"/>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300" dirty="0">
                <a:latin typeface="Meiryo UI" panose="020B0604030504040204" pitchFamily="50" charset="-128"/>
                <a:ea typeface="Meiryo UI" panose="020B0604030504040204" pitchFamily="50" charset="-128"/>
              </a:rPr>
              <a:t>〇諸外国と異なる医療機関の受診方法や海外旅行保険の加入勧奨の他、熱中症、感染症の予防についての動画を作成し、　</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事前に周知をはかることにより、スムーズな医療機関の受診につなげる。</a:t>
            </a:r>
            <a:endParaRPr lang="en-US" altLang="ja-JP" sz="1300" dirty="0">
              <a:latin typeface="Meiryo UI" panose="020B0604030504040204" pitchFamily="50" charset="-128"/>
              <a:ea typeface="Meiryo UI" panose="020B0604030504040204" pitchFamily="50" charset="-128"/>
            </a:endParaRPr>
          </a:p>
        </p:txBody>
      </p:sp>
      <p:sp>
        <p:nvSpPr>
          <p:cNvPr id="17" name="角丸四角形 24">
            <a:extLst>
              <a:ext uri="{FF2B5EF4-FFF2-40B4-BE49-F238E27FC236}">
                <a16:creationId xmlns:a16="http://schemas.microsoft.com/office/drawing/2014/main" id="{6016F957-6103-DB64-A86D-FDB84204474B}"/>
              </a:ext>
            </a:extLst>
          </p:cNvPr>
          <p:cNvSpPr/>
          <p:nvPr/>
        </p:nvSpPr>
        <p:spPr>
          <a:xfrm>
            <a:off x="60184" y="2786961"/>
            <a:ext cx="8987358" cy="1804870"/>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300" b="1" dirty="0">
                <a:latin typeface="Meiryo UI" panose="020B0604030504040204" pitchFamily="50" charset="-128"/>
                <a:ea typeface="Meiryo UI" panose="020B0604030504040204" pitchFamily="50" charset="-128"/>
              </a:rPr>
              <a:t>〇フランス語ページの追加（</a:t>
            </a:r>
            <a:r>
              <a:rPr lang="en-US" altLang="ja-JP" sz="1300" b="1" dirty="0">
                <a:latin typeface="Meiryo UI" panose="020B0604030504040204" pitchFamily="50" charset="-128"/>
                <a:ea typeface="Meiryo UI" panose="020B0604030504040204" pitchFamily="50" charset="-128"/>
              </a:rPr>
              <a:t>2,420</a:t>
            </a:r>
            <a:r>
              <a:rPr lang="ja-JP" altLang="en-US" sz="1300" b="1" dirty="0">
                <a:latin typeface="Meiryo UI" panose="020B0604030504040204" pitchFamily="50" charset="-128"/>
                <a:ea typeface="Meiryo UI" panose="020B0604030504040204" pitchFamily="50" charset="-128"/>
              </a:rPr>
              <a:t>千円）</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・現在７カ国語（英・中・韓・ｽﾍﾟｲﾝ・ﾎﾟﾙﾄｶﾞﾙ・ﾍﾞﾄﾅﾑ・ﾀｶﾞﾛｸﾞ）対応しているが、万博公式参加国の主要言語は英語、フランス語</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であるため、対応言語に新たにフランス語を追加</a:t>
            </a:r>
            <a:endParaRPr lang="en-US" altLang="ja-JP" sz="1300"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〇サイト更新費用等（</a:t>
            </a:r>
            <a:r>
              <a:rPr lang="en-US" altLang="ja-JP" sz="1300" b="1" dirty="0">
                <a:latin typeface="Meiryo UI" panose="020B0604030504040204" pitchFamily="50" charset="-128"/>
                <a:ea typeface="Meiryo UI" panose="020B0604030504040204" pitchFamily="50" charset="-128"/>
              </a:rPr>
              <a:t>1,348</a:t>
            </a:r>
            <a:r>
              <a:rPr lang="ja-JP" altLang="en-US" sz="1300" b="1" dirty="0">
                <a:latin typeface="Meiryo UI" panose="020B0604030504040204" pitchFamily="50" charset="-128"/>
                <a:ea typeface="Meiryo UI" panose="020B0604030504040204" pitchFamily="50" charset="-128"/>
              </a:rPr>
              <a:t>千円）</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外国人患者が受診に必要な情報を入手し、適切な医療機関を受診できるよう、次のとおりサイトの充実をはかる。</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外国語で受診可能な医療機関の検索（</a:t>
            </a:r>
            <a:r>
              <a:rPr kumimoji="1" lang="ja-JP" altLang="en-US" sz="1400" dirty="0">
                <a:solidFill>
                  <a:schemeClr val="tx1"/>
                </a:solidFill>
                <a:latin typeface="Meiryo UI" panose="020B0604030504040204" pitchFamily="50" charset="-128"/>
                <a:ea typeface="Meiryo UI" panose="020B0604030504040204" pitchFamily="50" charset="-128"/>
              </a:rPr>
              <a:t>日本政府観光局（</a:t>
            </a:r>
            <a:r>
              <a:rPr kumimoji="1" lang="en-US" altLang="ja-JP" sz="1400" dirty="0">
                <a:solidFill>
                  <a:schemeClr val="tx1"/>
                </a:solidFill>
                <a:latin typeface="Meiryo UI" panose="020B0604030504040204" pitchFamily="50" charset="-128"/>
                <a:ea typeface="Meiryo UI" panose="020B0604030504040204" pitchFamily="50" charset="-128"/>
              </a:rPr>
              <a:t>JNTO</a:t>
            </a:r>
            <a:r>
              <a:rPr kumimoji="1" lang="ja-JP" altLang="en-US" sz="1400" dirty="0">
                <a:solidFill>
                  <a:schemeClr val="tx1"/>
                </a:solidFill>
                <a:latin typeface="Meiryo UI" panose="020B0604030504040204" pitchFamily="50" charset="-128"/>
                <a:ea typeface="Meiryo UI" panose="020B0604030504040204" pitchFamily="50" charset="-128"/>
              </a:rPr>
              <a:t>）ホームページ（マップあり）</a:t>
            </a:r>
            <a:r>
              <a:rPr lang="ja-JP" altLang="en-US" sz="1300" dirty="0">
                <a:latin typeface="Meiryo UI" panose="020B0604030504040204" pitchFamily="50" charset="-128"/>
                <a:ea typeface="Meiryo UI" panose="020B0604030504040204" pitchFamily="50" charset="-128"/>
              </a:rPr>
              <a:t>）へ案内できるよう改修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外国語で受診可能な医療機関の紹介窓口（</a:t>
            </a:r>
            <a:r>
              <a:rPr lang="en-US" altLang="ja-JP" sz="1300" dirty="0">
                <a:latin typeface="Meiryo UI" panose="020B0604030504040204" pitchFamily="50" charset="-128"/>
                <a:ea typeface="Meiryo UI" panose="020B0604030504040204" pitchFamily="50" charset="-128"/>
              </a:rPr>
              <a:t> Japan Visitor Hotline </a:t>
            </a:r>
            <a:r>
              <a:rPr lang="ja-JP" altLang="en-US" sz="1300" dirty="0">
                <a:latin typeface="Meiryo UI" panose="020B0604030504040204" pitchFamily="50" charset="-128"/>
                <a:ea typeface="Meiryo UI" panose="020B0604030504040204" pitchFamily="50" charset="-128"/>
              </a:rPr>
              <a:t>）へ案内できるよう改修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万博開催にあたり拡充する医療機関情報の「外国人患者受入れ医療機関とりまとめリスト」への月次反映　など</a:t>
            </a:r>
            <a:endParaRPr lang="en-US" altLang="ja-JP" sz="13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p:txBody>
      </p:sp>
      <p:sp>
        <p:nvSpPr>
          <p:cNvPr id="16" name="ホームベース 16">
            <a:extLst>
              <a:ext uri="{FF2B5EF4-FFF2-40B4-BE49-F238E27FC236}">
                <a16:creationId xmlns:a16="http://schemas.microsoft.com/office/drawing/2014/main" id="{DCB41E56-8285-C321-74C9-3658F9BE215B}"/>
              </a:ext>
            </a:extLst>
          </p:cNvPr>
          <p:cNvSpPr/>
          <p:nvPr/>
        </p:nvSpPr>
        <p:spPr>
          <a:xfrm>
            <a:off x="66900" y="2516536"/>
            <a:ext cx="8987357" cy="270425"/>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②　「おおさか</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メディカルネット </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for Foreigners</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　の更新等　</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rPr>
              <a:t>3,768</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千円）　</a:t>
            </a:r>
          </a:p>
        </p:txBody>
      </p:sp>
      <p:sp>
        <p:nvSpPr>
          <p:cNvPr id="18" name="ホームベース 16">
            <a:extLst>
              <a:ext uri="{FF2B5EF4-FFF2-40B4-BE49-F238E27FC236}">
                <a16:creationId xmlns:a16="http://schemas.microsoft.com/office/drawing/2014/main" id="{A79AC32C-F599-74E1-7162-29574B00E9DF}"/>
              </a:ext>
            </a:extLst>
          </p:cNvPr>
          <p:cNvSpPr/>
          <p:nvPr/>
        </p:nvSpPr>
        <p:spPr>
          <a:xfrm>
            <a:off x="85382" y="4660070"/>
            <a:ext cx="8987357" cy="344822"/>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創英角ｺﾞｼｯｸUB" panose="020B0900000000000000" pitchFamily="50" charset="-128"/>
                <a:ea typeface="HGP創英角ｺﾞｼｯｸUB" panose="020B0900000000000000" pitchFamily="50" charset="-128"/>
              </a:rPr>
              <a:t>③　「おおさか</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メディカルネット </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for Foreigners</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　の周知　</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rPr>
              <a:t>10,555</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rPr>
              <a:t>千円）　</a:t>
            </a:r>
          </a:p>
        </p:txBody>
      </p:sp>
      <p:sp>
        <p:nvSpPr>
          <p:cNvPr id="19" name="角丸四角形 24">
            <a:extLst>
              <a:ext uri="{FF2B5EF4-FFF2-40B4-BE49-F238E27FC236}">
                <a16:creationId xmlns:a16="http://schemas.microsoft.com/office/drawing/2014/main" id="{96336427-2125-69A7-B18D-36A3868610D8}"/>
              </a:ext>
            </a:extLst>
          </p:cNvPr>
          <p:cNvSpPr/>
          <p:nvPr/>
        </p:nvSpPr>
        <p:spPr>
          <a:xfrm>
            <a:off x="105565" y="4974585"/>
            <a:ext cx="8987358" cy="1815176"/>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300" dirty="0">
                <a:latin typeface="Meiryo UI" panose="020B0604030504040204" pitchFamily="50" charset="-128"/>
                <a:ea typeface="Meiryo UI" panose="020B0604030504040204" pitchFamily="50" charset="-128"/>
              </a:rPr>
              <a:t>〇来阪外国人に「</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おおさか</a:t>
            </a:r>
            <a:r>
              <a:rPr lang="ja-JP" altLang="en-US" sz="1300" dirty="0">
                <a:latin typeface="Meiryo UI" panose="020B0604030504040204" pitchFamily="50" charset="-128"/>
                <a:ea typeface="Meiryo UI" panose="020B0604030504040204" pitchFamily="50" charset="-128"/>
              </a:rPr>
              <a:t>メディカルネット」を周知するため、チラシやデジタル媒体の周知資材を作成し、万博会場や宿泊施設、　</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観光案内所の他、交通広告、</a:t>
            </a:r>
            <a:r>
              <a:rPr lang="en-US" altLang="ja-JP" sz="1300" dirty="0">
                <a:latin typeface="Meiryo UI" panose="020B0604030504040204" pitchFamily="50" charset="-128"/>
                <a:ea typeface="Meiryo UI" panose="020B0604030504040204" pitchFamily="50" charset="-128"/>
              </a:rPr>
              <a:t>WEB</a:t>
            </a:r>
            <a:r>
              <a:rPr lang="ja-JP" altLang="en-US" sz="1300" dirty="0">
                <a:latin typeface="Meiryo UI" panose="020B0604030504040204" pitchFamily="50" charset="-128"/>
                <a:ea typeface="Meiryo UI" panose="020B0604030504040204" pitchFamily="50" charset="-128"/>
              </a:rPr>
              <a:t>広告など、様々な媒体を活用し情報発信を行う。</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HGPｺﾞｼｯｸM" panose="020B0600000000000000" pitchFamily="50" charset="-128"/>
                <a:ea typeface="HGPｺﾞｼｯｸM" panose="020B0600000000000000" pitchFamily="50" charset="-128"/>
              </a:rPr>
              <a:t>　　（周知資材作成費用：</a:t>
            </a:r>
            <a:r>
              <a:rPr lang="en-US" altLang="ja-JP" sz="1300" dirty="0">
                <a:latin typeface="HGPｺﾞｼｯｸM" panose="020B0600000000000000" pitchFamily="50" charset="-128"/>
                <a:ea typeface="HGPｺﾞｼｯｸM" panose="020B0600000000000000" pitchFamily="50" charset="-128"/>
              </a:rPr>
              <a:t>5,555</a:t>
            </a:r>
            <a:r>
              <a:rPr lang="ja-JP" altLang="en-US" sz="1300" dirty="0">
                <a:latin typeface="HGPｺﾞｼｯｸM" panose="020B0600000000000000" pitchFamily="50" charset="-128"/>
                <a:ea typeface="HGPｺﾞｼｯｸM" panose="020B0600000000000000" pitchFamily="50" charset="-128"/>
              </a:rPr>
              <a:t>千円、各種媒体への掲載費用：</a:t>
            </a:r>
            <a:r>
              <a:rPr lang="en-US" altLang="ja-JP" sz="1300" dirty="0">
                <a:latin typeface="HGPｺﾞｼｯｸM" panose="020B0600000000000000" pitchFamily="50" charset="-128"/>
                <a:ea typeface="HGPｺﾞｼｯｸM" panose="020B0600000000000000" pitchFamily="50" charset="-128"/>
              </a:rPr>
              <a:t>5,000</a:t>
            </a:r>
            <a:r>
              <a:rPr lang="ja-JP" altLang="en-US" sz="1300" dirty="0">
                <a:latin typeface="HGPｺﾞｼｯｸM" panose="020B0600000000000000" pitchFamily="50" charset="-128"/>
                <a:ea typeface="HGPｺﾞｼｯｸM" panose="020B0600000000000000" pitchFamily="50" charset="-128"/>
              </a:rPr>
              <a:t>千円）</a:t>
            </a:r>
            <a:endParaRPr lang="en-US" altLang="ja-JP" sz="13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a:p>
            <a:endParaRPr lang="en-US" altLang="ja-JP" sz="1400" dirty="0">
              <a:latin typeface="HGPｺﾞｼｯｸM" panose="020B0600000000000000" pitchFamily="50" charset="-128"/>
              <a:ea typeface="HGPｺﾞｼｯｸM" panose="020B0600000000000000" pitchFamily="50" charset="-128"/>
            </a:endParaRPr>
          </a:p>
        </p:txBody>
      </p:sp>
      <p:graphicFrame>
        <p:nvGraphicFramePr>
          <p:cNvPr id="21" name="表 21">
            <a:extLst>
              <a:ext uri="{FF2B5EF4-FFF2-40B4-BE49-F238E27FC236}">
                <a16:creationId xmlns:a16="http://schemas.microsoft.com/office/drawing/2014/main" id="{987FA479-8DAA-DC63-0ABD-B3795E673901}"/>
              </a:ext>
            </a:extLst>
          </p:cNvPr>
          <p:cNvGraphicFramePr>
            <a:graphicFrameLocks noGrp="1"/>
          </p:cNvGraphicFramePr>
          <p:nvPr/>
        </p:nvGraphicFramePr>
        <p:xfrm>
          <a:off x="105565" y="5730063"/>
          <a:ext cx="9021022" cy="1127937"/>
        </p:xfrm>
        <a:graphic>
          <a:graphicData uri="http://schemas.openxmlformats.org/drawingml/2006/table">
            <a:tbl>
              <a:tblPr firstRow="1" bandRow="1">
                <a:tableStyleId>{5C22544A-7EE6-4342-B048-85BDC9FD1C3A}</a:tableStyleId>
              </a:tblPr>
              <a:tblGrid>
                <a:gridCol w="5781604">
                  <a:extLst>
                    <a:ext uri="{9D8B030D-6E8A-4147-A177-3AD203B41FA5}">
                      <a16:colId xmlns:a16="http://schemas.microsoft.com/office/drawing/2014/main" val="1357839981"/>
                    </a:ext>
                  </a:extLst>
                </a:gridCol>
                <a:gridCol w="3239418">
                  <a:extLst>
                    <a:ext uri="{9D8B030D-6E8A-4147-A177-3AD203B41FA5}">
                      <a16:colId xmlns:a16="http://schemas.microsoft.com/office/drawing/2014/main" val="1283353573"/>
                    </a:ext>
                  </a:extLst>
                </a:gridCol>
              </a:tblGrid>
              <a:tr h="380237">
                <a:tc>
                  <a:txBody>
                    <a:bodyPr/>
                    <a:lstStyle/>
                    <a:p>
                      <a:pPr algn="ctr"/>
                      <a:r>
                        <a:rPr kumimoji="1" lang="en-US" altLang="ja-JP" sz="1400" dirty="0"/>
                        <a:t>R6</a:t>
                      </a:r>
                      <a:r>
                        <a:rPr kumimoji="1" lang="ja-JP" altLang="en-US" sz="1400" dirty="0"/>
                        <a:t>年度</a:t>
                      </a:r>
                    </a:p>
                  </a:txBody>
                  <a:tcPr/>
                </a:tc>
                <a:tc>
                  <a:txBody>
                    <a:bodyPr/>
                    <a:lstStyle/>
                    <a:p>
                      <a:pPr algn="ctr"/>
                      <a:r>
                        <a:rPr kumimoji="1" lang="en-US" altLang="ja-JP" sz="1400" dirty="0"/>
                        <a:t>R7</a:t>
                      </a:r>
                      <a:r>
                        <a:rPr kumimoji="1" lang="ja-JP" altLang="en-US" sz="1400" dirty="0"/>
                        <a:t>年度</a:t>
                      </a:r>
                    </a:p>
                  </a:txBody>
                  <a:tcPr/>
                </a:tc>
                <a:extLst>
                  <a:ext uri="{0D108BD9-81ED-4DB2-BD59-A6C34878D82A}">
                    <a16:rowId xmlns:a16="http://schemas.microsoft.com/office/drawing/2014/main" val="1534200683"/>
                  </a:ext>
                </a:extLst>
              </a:tr>
              <a:tr h="74770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499668063"/>
                  </a:ext>
                </a:extLst>
              </a:tr>
            </a:tbl>
          </a:graphicData>
        </a:graphic>
      </p:graphicFrame>
      <p:sp>
        <p:nvSpPr>
          <p:cNvPr id="23" name="ホームベース 28">
            <a:extLst>
              <a:ext uri="{FF2B5EF4-FFF2-40B4-BE49-F238E27FC236}">
                <a16:creationId xmlns:a16="http://schemas.microsoft.com/office/drawing/2014/main" id="{637254BE-1E1D-EFC5-BB43-3A5AE482A456}"/>
              </a:ext>
            </a:extLst>
          </p:cNvPr>
          <p:cNvSpPr/>
          <p:nvPr/>
        </p:nvSpPr>
        <p:spPr>
          <a:xfrm>
            <a:off x="105565" y="6128662"/>
            <a:ext cx="5042499" cy="194985"/>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　医療のかかり方動画作成（～公式参加国の来日（Ｒ</a:t>
            </a:r>
            <a:r>
              <a:rPr lang="en-US" altLang="ja-JP" sz="1200" dirty="0">
                <a:solidFill>
                  <a:schemeClr val="tx1"/>
                </a:solidFill>
                <a:latin typeface="Meiryo UI" panose="020B0604030504040204" pitchFamily="50" charset="-128"/>
                <a:ea typeface="Meiryo UI" panose="020B0604030504040204" pitchFamily="50" charset="-128"/>
              </a:rPr>
              <a:t>7.1</a:t>
            </a:r>
            <a:r>
              <a:rPr lang="ja-JP" altLang="en-US" sz="1200" dirty="0">
                <a:solidFill>
                  <a:schemeClr val="tx1"/>
                </a:solidFill>
                <a:latin typeface="Meiryo UI" panose="020B0604030504040204" pitchFamily="50" charset="-128"/>
                <a:ea typeface="Meiryo UI" panose="020B0604030504040204" pitchFamily="50" charset="-128"/>
              </a:rPr>
              <a:t>月）まで）</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4" name="ホームベース 28">
            <a:extLst>
              <a:ext uri="{FF2B5EF4-FFF2-40B4-BE49-F238E27FC236}">
                <a16:creationId xmlns:a16="http://schemas.microsoft.com/office/drawing/2014/main" id="{B97FF68C-1ADC-3402-3193-23339D7FD07D}"/>
              </a:ext>
            </a:extLst>
          </p:cNvPr>
          <p:cNvSpPr/>
          <p:nvPr/>
        </p:nvSpPr>
        <p:spPr>
          <a:xfrm>
            <a:off x="110493" y="6383410"/>
            <a:ext cx="5037571" cy="195125"/>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　フランス語ページの追加  （～公式参加国の来日（Ｒ</a:t>
            </a:r>
            <a:r>
              <a:rPr lang="en-US" altLang="ja-JP" sz="1200" dirty="0">
                <a:solidFill>
                  <a:schemeClr val="tx1"/>
                </a:solidFill>
                <a:latin typeface="Meiryo UI" panose="020B0604030504040204" pitchFamily="50" charset="-128"/>
                <a:ea typeface="Meiryo UI" panose="020B0604030504040204" pitchFamily="50" charset="-128"/>
              </a:rPr>
              <a:t>7.1</a:t>
            </a:r>
            <a:r>
              <a:rPr lang="ja-JP" altLang="en-US" sz="1200" dirty="0">
                <a:solidFill>
                  <a:schemeClr val="tx1"/>
                </a:solidFill>
                <a:latin typeface="Meiryo UI" panose="020B0604030504040204" pitchFamily="50" charset="-128"/>
                <a:ea typeface="Meiryo UI" panose="020B0604030504040204" pitchFamily="50" charset="-128"/>
              </a:rPr>
              <a:t>月）まで）</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5" name="ホームベース 28">
            <a:extLst>
              <a:ext uri="{FF2B5EF4-FFF2-40B4-BE49-F238E27FC236}">
                <a16:creationId xmlns:a16="http://schemas.microsoft.com/office/drawing/2014/main" id="{BD2AE3E8-AF97-5504-D915-9250E987FFDB}"/>
              </a:ext>
            </a:extLst>
          </p:cNvPr>
          <p:cNvSpPr/>
          <p:nvPr/>
        </p:nvSpPr>
        <p:spPr>
          <a:xfrm>
            <a:off x="4283968" y="6628915"/>
            <a:ext cx="4808955" cy="194985"/>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「おおさか</a:t>
            </a:r>
            <a:r>
              <a:rPr lang="ja-JP" altLang="en-US" sz="1100" dirty="0">
                <a:solidFill>
                  <a:schemeClr val="tx1"/>
                </a:solidFill>
                <a:latin typeface="Meiryo UI" panose="020B0604030504040204" pitchFamily="50" charset="-128"/>
                <a:ea typeface="Meiryo UI" panose="020B0604030504040204" pitchFamily="50" charset="-128"/>
              </a:rPr>
              <a:t>メディカルネット </a:t>
            </a:r>
            <a:r>
              <a:rPr lang="en-US" altLang="ja-JP" sz="1200" dirty="0">
                <a:solidFill>
                  <a:schemeClr val="tx1"/>
                </a:solidFill>
                <a:latin typeface="Meiryo UI" panose="020B0604030504040204" pitchFamily="50" charset="-128"/>
                <a:ea typeface="Meiryo UI" panose="020B0604030504040204" pitchFamily="50" charset="-128"/>
              </a:rPr>
              <a:t>for Foreigners </a:t>
            </a:r>
            <a:r>
              <a:rPr lang="ja-JP" altLang="en-US" sz="1200" dirty="0">
                <a:solidFill>
                  <a:schemeClr val="tx1"/>
                </a:solidFill>
                <a:latin typeface="Meiryo UI" panose="020B0604030504040204" pitchFamily="50" charset="-128"/>
                <a:ea typeface="Meiryo UI" panose="020B0604030504040204" pitchFamily="50" charset="-128"/>
              </a:rPr>
              <a:t>」の周知（～万博開催期間中）</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0" name="ホームベース 28">
            <a:extLst>
              <a:ext uri="{FF2B5EF4-FFF2-40B4-BE49-F238E27FC236}">
                <a16:creationId xmlns:a16="http://schemas.microsoft.com/office/drawing/2014/main" id="{28912EB1-03F7-4197-B182-1A4F9684508B}"/>
              </a:ext>
            </a:extLst>
          </p:cNvPr>
          <p:cNvSpPr/>
          <p:nvPr/>
        </p:nvSpPr>
        <p:spPr>
          <a:xfrm>
            <a:off x="5226119" y="6383410"/>
            <a:ext cx="3877741" cy="184006"/>
          </a:xfrm>
          <a:prstGeom prst="homePlate">
            <a:avLst>
              <a:gd name="adj" fmla="val 2274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サイト更新（～万博期間中）</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F67E7D48-E9B8-4939-865E-BA853F156D83}"/>
              </a:ext>
            </a:extLst>
          </p:cNvPr>
          <p:cNvSpPr/>
          <p:nvPr/>
        </p:nvSpPr>
        <p:spPr>
          <a:xfrm>
            <a:off x="323528" y="3855306"/>
            <a:ext cx="144016" cy="1591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tx1"/>
                </a:solidFill>
                <a:latin typeface="Meiryo UI" panose="020B0604030504040204" pitchFamily="50" charset="-128"/>
                <a:ea typeface="Meiryo UI" panose="020B0604030504040204" pitchFamily="50" charset="-128"/>
              </a:rPr>
              <a:t>A</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76D65966-DCEB-46DB-8091-568F5610DE4F}"/>
              </a:ext>
            </a:extLst>
          </p:cNvPr>
          <p:cNvSpPr/>
          <p:nvPr/>
        </p:nvSpPr>
        <p:spPr>
          <a:xfrm>
            <a:off x="323528" y="4051289"/>
            <a:ext cx="144016" cy="1591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tx1"/>
                </a:solidFill>
                <a:latin typeface="Meiryo UI" panose="020B0604030504040204" pitchFamily="50" charset="-128"/>
                <a:ea typeface="Meiryo UI" panose="020B0604030504040204" pitchFamily="50" charset="-128"/>
              </a:rPr>
              <a:t>B</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9076E3F-8429-40BF-A23F-AD58E8FCCE4C}"/>
              </a:ext>
            </a:extLst>
          </p:cNvPr>
          <p:cNvSpPr/>
          <p:nvPr/>
        </p:nvSpPr>
        <p:spPr>
          <a:xfrm>
            <a:off x="323528" y="4266160"/>
            <a:ext cx="144016" cy="1591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rPr>
              <a:t>C</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2" name="object 14">
            <a:extLst>
              <a:ext uri="{FF2B5EF4-FFF2-40B4-BE49-F238E27FC236}">
                <a16:creationId xmlns:a16="http://schemas.microsoft.com/office/drawing/2014/main" id="{62965713-624E-40AD-98CD-36E393B36008}"/>
              </a:ext>
            </a:extLst>
          </p:cNvPr>
          <p:cNvSpPr txBox="1">
            <a:spLocks/>
          </p:cNvSpPr>
          <p:nvPr/>
        </p:nvSpPr>
        <p:spPr>
          <a:xfrm>
            <a:off x="8892480" y="6637000"/>
            <a:ext cx="288032" cy="248384"/>
          </a:xfrm>
          <a:prstGeom prst="rect">
            <a:avLst/>
          </a:prstGeom>
        </p:spPr>
        <p:txBody>
          <a:bodyPr vert="horz" wrap="square" lIns="0" tIns="0" rIns="0" bIns="0" rtlCol="0">
            <a:spAutoFit/>
          </a:bodyPr>
          <a:lstStyle>
            <a:defPPr>
              <a:defRPr lang="ja-JP"/>
            </a:defPPr>
            <a:lvl1pPr marL="0" algn="l" defTabSz="914400" rtl="0" eaLnBrk="1" latinLnBrk="0" hangingPunct="1">
              <a:defRPr kumimoji="1" sz="1600" b="0" i="0" kern="1200">
                <a:solidFill>
                  <a:schemeClr val="tx1"/>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1864"/>
              </a:lnSpc>
            </a:pPr>
            <a:fld id="{81D60167-4931-47E6-BA6A-407CBD079E47}" type="slidenum">
              <a:rPr lang="en-US" altLang="ja-JP" spc="-5" smtClean="0"/>
              <a:pPr marL="25400">
                <a:lnSpc>
                  <a:spcPts val="1864"/>
                </a:lnSpc>
              </a:pPr>
              <a:t>9</a:t>
            </a:fld>
            <a:endParaRPr lang="en-US" spc="-5" dirty="0"/>
          </a:p>
        </p:txBody>
      </p:sp>
    </p:spTree>
    <p:extLst>
      <p:ext uri="{BB962C8B-B14F-4D97-AF65-F5344CB8AC3E}">
        <p14:creationId xmlns:p14="http://schemas.microsoft.com/office/powerpoint/2010/main" val="42738390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16245</TotalTime>
  <Words>4223</Words>
  <Application>Microsoft Office PowerPoint</Application>
  <PresentationFormat>画面に合わせる (4:3)</PresentationFormat>
  <Paragraphs>477</Paragraphs>
  <Slides>16</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HGPｺﾞｼｯｸE</vt:lpstr>
      <vt:lpstr>HGPｺﾞｼｯｸM</vt:lpstr>
      <vt:lpstr>HGP創英角ｺﾞｼｯｸUB</vt:lpstr>
      <vt:lpstr>HGS創英角ｺﾞｼｯｸUB</vt:lpstr>
      <vt:lpstr>Meiryo UI</vt:lpstr>
      <vt:lpstr>ＭＳ Ｐゴシック</vt:lpstr>
      <vt:lpstr>メイリオ</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資料２ 府・国のこれまでの取組みと 国の今後の動き</dc:title>
  <dc:creator>HOSTNAME</dc:creator>
  <cp:lastModifiedBy>山本　隼</cp:lastModifiedBy>
  <cp:revision>973</cp:revision>
  <cp:lastPrinted>2024-02-27T10:35:37Z</cp:lastPrinted>
  <dcterms:created xsi:type="dcterms:W3CDTF">2018-08-10T07:17:34Z</dcterms:created>
  <dcterms:modified xsi:type="dcterms:W3CDTF">2024-02-27T10:37:26Z</dcterms:modified>
</cp:coreProperties>
</file>