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279" r:id="rId25"/>
    <p:sldId id="281" r:id="rId26"/>
    <p:sldId id="290" r:id="rId27"/>
    <p:sldId id="294" r:id="rId28"/>
    <p:sldId id="278" r:id="rId29"/>
    <p:sldId id="280" r:id="rId30"/>
    <p:sldId id="282" r:id="rId31"/>
    <p:sldId id="304" r:id="rId32"/>
    <p:sldId id="301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2" autoAdjust="0"/>
    <p:restoredTop sz="92662" autoAdjust="0"/>
  </p:normalViewPr>
  <p:slideViewPr>
    <p:cSldViewPr snapToGrid="0">
      <p:cViewPr varScale="1">
        <p:scale>
          <a:sx n="69" d="100"/>
          <a:sy n="69" d="100"/>
        </p:scale>
        <p:origin x="15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6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/>
              <a:t>堺</a:t>
            </a:r>
            <a:r>
              <a:rPr lang="ja-JP" altLang="ja-JP" sz="4000" dirty="0" smtClean="0"/>
              <a:t>市</a:t>
            </a:r>
            <a:r>
              <a:rPr lang="ja-JP" altLang="ja-JP" sz="4000" dirty="0"/>
              <a:t>】</a:t>
            </a:r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おける堺市</a:t>
            </a:r>
            <a:r>
              <a:rPr lang="ja-JP" altLang="en-US" sz="2400" b="1" dirty="0"/>
              <a:t>の状況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各指標の大阪府平均との比較（</a:t>
            </a:r>
            <a:r>
              <a:rPr lang="en-US" altLang="ja-JP" sz="2400" dirty="0"/>
              <a:t>2016</a:t>
            </a:r>
            <a:r>
              <a:rPr lang="ja-JP" altLang="en-US" sz="2400" dirty="0"/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69789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</a:rPr>
                        <a:t>40</a:t>
                      </a:r>
                      <a:r>
                        <a:rPr lang="ja-JP" sz="1400" kern="100" dirty="0">
                          <a:effectLst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</a:rPr>
                        <a:t>100%</a:t>
                      </a:r>
                      <a:r>
                        <a:rPr lang="ja-JP" sz="1400" kern="100" dirty="0">
                          <a:effectLst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3412" y="6630525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</a:t>
            </a:r>
            <a:r>
              <a:rPr lang="ja-JP" altLang="en-US" sz="2400" b="1" dirty="0"/>
              <a:t>堺</a:t>
            </a:r>
            <a:r>
              <a:rPr lang="ja-JP" altLang="en-US" sz="2400" b="1" dirty="0" smtClean="0"/>
              <a:t>市</a:t>
            </a:r>
            <a:r>
              <a:rPr lang="ja-JP" altLang="en-US" sz="2400" b="1" dirty="0"/>
              <a:t>の各指標の状況（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/>
              <a:t>は</a:t>
            </a:r>
            <a:r>
              <a:rPr lang="en-US" altLang="ja-JP" dirty="0"/>
              <a:t>32.2%</a:t>
            </a:r>
            <a:r>
              <a:rPr lang="ja-JP" altLang="en-US" dirty="0"/>
              <a:t>であり、府平均</a:t>
            </a:r>
            <a:r>
              <a:rPr lang="en-US" altLang="ja-JP" dirty="0" smtClean="0"/>
              <a:t>25.6%</a:t>
            </a:r>
            <a:r>
              <a:rPr lang="ja-JP" altLang="en-US" dirty="0"/>
              <a:t>を上回っています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1" y="2679507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3736" y="3970851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32.6%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 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29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1" y="2575816"/>
            <a:ext cx="8434800" cy="367815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95688" y="3957500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95688" y="4234499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16.5%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0" y="2320080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14992" y="3499550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4992" y="4028070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1.42%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/>
              <a:t>を上回っています。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1" y="2665408"/>
            <a:ext cx="8434800" cy="365721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7938" y="4413638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4929" y="4719302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・堺市は大阪広域水道企業団からの受水のみのため、浄水場は存在して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9" y="2207909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15300" y="4303602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15300" y="3706445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1" y="2357387"/>
            <a:ext cx="8514000" cy="3675576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70.9%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29600" y="3963679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9600" y="3366522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1" y="2329321"/>
            <a:ext cx="8402099" cy="3646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153.8</a:t>
            </a:r>
            <a:r>
              <a:rPr lang="ja-JP" altLang="en-US" dirty="0">
                <a:latin typeface="+mn-ea"/>
              </a:rPr>
              <a:t>円であり、府平均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17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44073" y="3875722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44073" y="4152721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わずかに下回るものの、</a:t>
            </a:r>
            <a:r>
              <a:rPr lang="en-US" altLang="ja-JP" dirty="0">
                <a:latin typeface="+mn-ea"/>
              </a:rPr>
              <a:t>111.49%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を超えて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4" y="2488445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1326" y="3595208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3062" y="3344713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5" y="2543197"/>
            <a:ext cx="8416800" cy="320143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201.9%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8810" y="4372790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557" y="3990026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</a:t>
            </a:r>
            <a:r>
              <a:rPr lang="ja-JP" altLang="en-US" sz="1600" dirty="0">
                <a:latin typeface="+mn-ea"/>
              </a:rPr>
              <a:t>堺</a:t>
            </a:r>
            <a:r>
              <a:rPr lang="ja-JP" altLang="en-US" sz="1600" dirty="0" smtClean="0">
                <a:latin typeface="+mn-ea"/>
              </a:rPr>
              <a:t>市</a:t>
            </a:r>
            <a:r>
              <a:rPr lang="ja-JP" altLang="en-US" sz="1600" dirty="0">
                <a:latin typeface="+mn-ea"/>
              </a:rPr>
              <a:t>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</a:t>
            </a:r>
            <a:r>
              <a:rPr lang="ja-JP" altLang="en-US" sz="1600" dirty="0">
                <a:latin typeface="+mn-ea"/>
              </a:rPr>
              <a:t>堺</a:t>
            </a:r>
            <a:r>
              <a:rPr lang="ja-JP" altLang="en-US" sz="1600" dirty="0" smtClean="0">
                <a:latin typeface="+mn-ea"/>
              </a:rPr>
              <a:t>市</a:t>
            </a:r>
            <a:r>
              <a:rPr lang="ja-JP" altLang="en-US" sz="1600" dirty="0">
                <a:latin typeface="+mn-ea"/>
              </a:rPr>
              <a:t>の各指標の状況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smtClean="0">
                <a:latin typeface="+mn-ea"/>
              </a:rPr>
              <a:t>堺市</a:t>
            </a:r>
            <a:r>
              <a:rPr lang="ja-JP" altLang="en-US" b="1" dirty="0" smtClean="0">
                <a:latin typeface="+mn-ea"/>
              </a:rPr>
              <a:t>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堺</a:t>
            </a:r>
            <a:r>
              <a:rPr lang="ja-JP" altLang="en-US" sz="1600" dirty="0" smtClean="0">
                <a:latin typeface="+mn-ea"/>
              </a:rPr>
              <a:t>市</a:t>
            </a:r>
            <a:r>
              <a:rPr lang="ja-JP" altLang="en-US" sz="1600" dirty="0">
                <a:latin typeface="+mn-ea"/>
              </a:rPr>
              <a:t>の今後の計画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</a:t>
            </a:r>
            <a:r>
              <a:rPr lang="ja-JP" altLang="en-US" sz="1600" dirty="0">
                <a:latin typeface="+mn-ea"/>
              </a:rPr>
              <a:t>堺</a:t>
            </a:r>
            <a:r>
              <a:rPr lang="ja-JP" altLang="en-US" sz="1600" dirty="0" smtClean="0">
                <a:latin typeface="+mn-ea"/>
              </a:rPr>
              <a:t>市</a:t>
            </a:r>
            <a:r>
              <a:rPr lang="ja-JP" altLang="en-US" sz="1600" dirty="0">
                <a:latin typeface="+mn-ea"/>
              </a:rPr>
              <a:t>の今後の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64.9%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>
                <a:latin typeface="+mn-ea"/>
              </a:rPr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6" y="2582674"/>
            <a:ext cx="8434800" cy="3681665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6279" y="3892494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2365" y="3615495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堺市</a:t>
            </a:r>
            <a:r>
              <a:rPr lang="ja-JP" altLang="en-US" sz="2400" b="1" dirty="0"/>
              <a:t>の今後の計画</a:t>
            </a:r>
          </a:p>
          <a:p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dirty="0" smtClean="0"/>
              <a:t>・配水</a:t>
            </a:r>
            <a:r>
              <a:rPr lang="ja-JP" altLang="en-US" dirty="0"/>
              <a:t>池は２０２５年度に</a:t>
            </a:r>
            <a:r>
              <a:rPr lang="ja-JP" altLang="en-US" dirty="0" smtClean="0"/>
              <a:t>は耐震化率が８８％</a:t>
            </a:r>
            <a:r>
              <a:rPr lang="ja-JP" altLang="en-US" dirty="0"/>
              <a:t>と</a:t>
            </a:r>
            <a:r>
              <a:rPr lang="ja-JP" altLang="en-US" dirty="0" smtClean="0"/>
              <a:t>なります。</a:t>
            </a:r>
            <a:endParaRPr lang="en-US" altLang="ja-JP" dirty="0" smtClean="0"/>
          </a:p>
          <a:p>
            <a:endParaRPr lang="ja-JP" altLang="en-US" dirty="0"/>
          </a:p>
          <a:p>
            <a:pPr marL="179388" indent="-179388">
              <a:spcBef>
                <a:spcPts val="600"/>
              </a:spcBef>
            </a:pPr>
            <a:r>
              <a:rPr lang="ja-JP" altLang="en-US" dirty="0"/>
              <a:t>・基幹管路は、年平均２％で更新し、２０２５年度には</a:t>
            </a:r>
            <a:r>
              <a:rPr lang="ja-JP" altLang="en-US" dirty="0" smtClean="0"/>
              <a:t>耐震適合率が４３．８％となります。</a:t>
            </a:r>
            <a:endParaRPr lang="en-US" altLang="ja-JP" dirty="0" smtClean="0"/>
          </a:p>
          <a:p>
            <a:pPr>
              <a:spcBef>
                <a:spcPts val="600"/>
              </a:spcBef>
            </a:pPr>
            <a:endParaRPr lang="ja-JP" altLang="en-US" dirty="0"/>
          </a:p>
          <a:p>
            <a:pPr>
              <a:spcBef>
                <a:spcPts val="600"/>
              </a:spcBef>
            </a:pPr>
            <a:r>
              <a:rPr lang="ja-JP" altLang="en-US" dirty="0"/>
              <a:t>・また、全管路は２０２５年度には耐震化率が３３．８％と</a:t>
            </a:r>
            <a:r>
              <a:rPr lang="ja-JP" altLang="en-US" dirty="0" smtClean="0"/>
              <a:t>なります。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1403025" y="2504021"/>
            <a:ext cx="192379" cy="28334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" y="2483307"/>
            <a:ext cx="8879626" cy="28692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48115"/>
              </p:ext>
            </p:extLst>
          </p:nvPr>
        </p:nvGraphicFramePr>
        <p:xfrm>
          <a:off x="-1" y="940158"/>
          <a:ext cx="9053847" cy="1786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年周期で管更新するために必要な</a:t>
                      </a:r>
                      <a:r>
                        <a:rPr lang="ja-JP" sz="1800" kern="100" dirty="0" smtClean="0">
                          <a:effectLst/>
                        </a:rPr>
                        <a:t>管</a:t>
                      </a:r>
                      <a:r>
                        <a:rPr lang="ja-JP" altLang="en-US" sz="1800" kern="100" dirty="0" smtClean="0">
                          <a:effectLst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smtClean="0">
                          <a:effectLst/>
                        </a:rPr>
                        <a:t>管</a:t>
                      </a:r>
                      <a:r>
                        <a:rPr lang="ja-JP" altLang="en-US" sz="1800" kern="100" smtClean="0">
                          <a:effectLst/>
                        </a:rPr>
                        <a:t>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２５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ー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基幹管路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２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1" lang="ja-JP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配水支管</a:t>
                      </a:r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１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dirty="0" smtClean="0"/>
              <a:t>  </a:t>
            </a:r>
            <a:r>
              <a:rPr lang="ja-JP" altLang="ja-JP" sz="2000" dirty="0" smtClean="0"/>
              <a:t>（</a:t>
            </a:r>
            <a:r>
              <a:rPr lang="ja-JP" altLang="en-US" sz="2000" dirty="0" smtClean="0"/>
              <a:t>堺市水道ビジョン（２０１６年策定）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2016</a:t>
                      </a:r>
                      <a:r>
                        <a:rPr lang="ja-JP" sz="1800" kern="100" dirty="0">
                          <a:effectLst/>
                        </a:rPr>
                        <a:t>年度末時点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２０２５年度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８８％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施設容量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１９１，９００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２３９，９００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２０２５年度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耐震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適合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率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４３．８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７５，２５０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２０５ ｋ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・公表</a:t>
            </a:r>
            <a:r>
              <a:rPr lang="ja-JP" altLang="en-US" dirty="0"/>
              <a:t>可能なデータなし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63721"/>
            <a:ext cx="97990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  <a:r>
              <a:rPr lang="ja-JP" altLang="en-US" dirty="0"/>
              <a:t>（堺市水道ビジョン</a:t>
            </a:r>
            <a:r>
              <a:rPr lang="ja-JP" altLang="en-US" dirty="0" smtClean="0"/>
              <a:t>（</a:t>
            </a:r>
            <a:r>
              <a:rPr lang="ja-JP" altLang="en-US" dirty="0" smtClean="0">
                <a:latin typeface="+mn-ea"/>
              </a:rPr>
              <a:t>２０１６</a:t>
            </a:r>
            <a:r>
              <a:rPr lang="ja-JP" altLang="en-US" dirty="0" smtClean="0"/>
              <a:t>年</a:t>
            </a:r>
            <a:r>
              <a:rPr lang="ja-JP" altLang="en-US" dirty="0"/>
              <a:t>策定））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・計画</a:t>
            </a:r>
            <a:r>
              <a:rPr lang="ja-JP" altLang="en-US" dirty="0"/>
              <a:t>期間（２０１６年度から２０２５年度まで）では財源は確保される</a:t>
            </a:r>
            <a:r>
              <a:rPr lang="ja-JP" altLang="en-US" dirty="0" smtClean="0"/>
              <a:t>見通しです。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0" y="2357387"/>
            <a:ext cx="8489191" cy="3757652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6032312" y="1988055"/>
            <a:ext cx="3002540" cy="533400"/>
          </a:xfrm>
          <a:prstGeom prst="wedgeEllipseCallout">
            <a:avLst>
              <a:gd name="adj1" fmla="val -10164"/>
              <a:gd name="adj2" fmla="val 1581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見通しは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2025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年度まで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87617"/>
            <a:ext cx="9921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</a:t>
            </a:r>
            <a:r>
              <a:rPr lang="ja-JP" altLang="en-US" dirty="0"/>
              <a:t>（堺市水道ビジョン（</a:t>
            </a:r>
            <a:r>
              <a:rPr lang="ja-JP" altLang="en-US" dirty="0">
                <a:latin typeface="+mn-ea"/>
              </a:rPr>
              <a:t>２０１６</a:t>
            </a:r>
            <a:r>
              <a:rPr lang="ja-JP" altLang="en-US" dirty="0"/>
              <a:t>年策定））</a:t>
            </a:r>
            <a:endParaRPr lang="en-US" altLang="ja-JP" dirty="0"/>
          </a:p>
          <a:p>
            <a:endParaRPr lang="en-US" altLang="ja-JP" sz="1600" dirty="0" smtClean="0"/>
          </a:p>
          <a:p>
            <a:r>
              <a:rPr lang="ja-JP" altLang="en-US" sz="1600" dirty="0"/>
              <a:t>・計画期間（２０１６年度から２０２５年度まで）では財源は確保される見通しです。</a:t>
            </a:r>
            <a:endParaRPr lang="en-US" altLang="ja-JP" sz="1600" dirty="0"/>
          </a:p>
          <a:p>
            <a:endParaRPr lang="en-US" altLang="ja-JP" dirty="0" smtClean="0"/>
          </a:p>
          <a:p>
            <a:endParaRPr lang="ja-JP" altLang="en-US" sz="1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4" y="2507511"/>
            <a:ext cx="8761369" cy="3854288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12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0340" y="-60215"/>
            <a:ext cx="9472465" cy="7128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大阪府推計による堺市</a:t>
            </a:r>
            <a:r>
              <a:rPr lang="ja-JP" altLang="en-US" sz="2400" b="1" dirty="0">
                <a:latin typeface="+mn-ea"/>
              </a:rPr>
              <a:t>の今後の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（試算方法）</a:t>
            </a:r>
            <a:r>
              <a:rPr lang="ja-JP" altLang="ja-JP" sz="1370" u="sng" dirty="0">
                <a:latin typeface="+mn-ea"/>
              </a:rPr>
              <a:t>下線部分</a:t>
            </a:r>
            <a:r>
              <a:rPr lang="ja-JP" altLang="ja-JP" sz="1370" dirty="0">
                <a:latin typeface="+mn-ea"/>
              </a:rPr>
              <a:t>は</a:t>
            </a:r>
            <a:r>
              <a:rPr lang="ja-JP" altLang="ja-JP" sz="1370" dirty="0" smtClean="0">
                <a:latin typeface="+mn-ea"/>
              </a:rPr>
              <a:t>、</a:t>
            </a:r>
            <a:r>
              <a:rPr lang="ja-JP" altLang="en-US" sz="1370" dirty="0" smtClean="0">
                <a:latin typeface="+mn-ea"/>
              </a:rPr>
              <a:t>大阪府が</a:t>
            </a:r>
            <a:r>
              <a:rPr lang="ja-JP" altLang="ja-JP" sz="1370" dirty="0" smtClean="0">
                <a:latin typeface="+mn-ea"/>
              </a:rPr>
              <a:t>当該</a:t>
            </a:r>
            <a:r>
              <a:rPr lang="ja-JP" altLang="ja-JP" sz="1370" dirty="0">
                <a:latin typeface="+mn-ea"/>
              </a:rPr>
              <a:t>市の試算で行った箇所です。</a:t>
            </a: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１　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370" dirty="0">
                <a:latin typeface="+mn-ea"/>
              </a:rPr>
              <a:t>1.67</a:t>
            </a:r>
            <a:r>
              <a:rPr lang="ja-JP" altLang="ja-JP" sz="1370" dirty="0" smtClean="0">
                <a:latin typeface="+mn-ea"/>
              </a:rPr>
              <a:t>％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（</a:t>
            </a:r>
            <a:r>
              <a:rPr lang="en-US" altLang="ja-JP" sz="1370" dirty="0">
                <a:latin typeface="+mn-ea"/>
              </a:rPr>
              <a:t>60</a:t>
            </a:r>
            <a:r>
              <a:rPr lang="ja-JP" altLang="ja-JP" sz="137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370" dirty="0" smtClean="0">
                <a:latin typeface="+mn-ea"/>
              </a:rPr>
              <a:t>、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府</a:t>
            </a:r>
            <a:r>
              <a:rPr lang="ja-JP" altLang="ja-JP" sz="1370" dirty="0">
                <a:latin typeface="+mn-ea"/>
              </a:rPr>
              <a:t>での独自推計は行わず、市町村計画をもとに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年の水道料金を算出します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endParaRPr lang="ja-JP" altLang="ja-JP" sz="137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２　市町村計画がない場合は、大阪府で試算を行いました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○	推計期間は大阪府の将来推計人口の推計期間に合わせ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年度まで</a:t>
            </a:r>
            <a:r>
              <a:rPr lang="ja-JP" altLang="en-US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収入</a:t>
            </a:r>
            <a:r>
              <a:rPr lang="ja-JP" altLang="ja-JP" sz="1370" u="sng" dirty="0">
                <a:latin typeface="+mn-ea"/>
              </a:rPr>
              <a:t>は推計した料金収入に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年度決算統計のその他収益を加算しています</a:t>
            </a:r>
            <a:r>
              <a:rPr lang="ja-JP" altLang="ja-JP" sz="1370" u="sng" dirty="0" smtClean="0">
                <a:latin typeface="+mn-ea"/>
              </a:rPr>
              <a:t>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en-US" altLang="ja-JP" sz="1370" u="sng" dirty="0" smtClean="0">
                <a:latin typeface="+mn-ea"/>
              </a:rPr>
              <a:t>2016</a:t>
            </a:r>
            <a:r>
              <a:rPr lang="ja-JP" altLang="ja-JP" sz="1370" u="sng" dirty="0" smtClean="0">
                <a:latin typeface="+mn-ea"/>
              </a:rPr>
              <a:t>年度の供給単価</a:t>
            </a:r>
            <a:r>
              <a:rPr lang="en-US" altLang="ja-JP" sz="1370" u="sng" dirty="0" smtClean="0">
                <a:latin typeface="+mn-ea"/>
              </a:rPr>
              <a:t>165.1</a:t>
            </a:r>
            <a:r>
              <a:rPr lang="ja-JP" altLang="ja-JP" sz="1370" u="sng" dirty="0" smtClean="0">
                <a:latin typeface="+mn-ea"/>
              </a:rPr>
              <a:t>円</a:t>
            </a:r>
            <a:r>
              <a:rPr lang="en-US" altLang="ja-JP" sz="1370" u="sng" dirty="0" smtClean="0">
                <a:latin typeface="+mn-ea"/>
              </a:rPr>
              <a:t>/m</a:t>
            </a:r>
            <a:r>
              <a:rPr lang="en-US" altLang="ja-JP" sz="1370" u="sng" baseline="30000" dirty="0" smtClean="0">
                <a:latin typeface="+mn-ea"/>
              </a:rPr>
              <a:t>3</a:t>
            </a:r>
            <a:r>
              <a:rPr lang="ja-JP" altLang="ja-JP" sz="1370" u="sng" dirty="0" smtClean="0">
                <a:latin typeface="+mn-ea"/>
              </a:rPr>
              <a:t>を乗じて算出しています。</a:t>
            </a:r>
            <a:endParaRPr lang="ja-JP" altLang="ja-JP" sz="137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給水</a:t>
            </a:r>
            <a:r>
              <a:rPr lang="ja-JP" altLang="ja-JP" sz="1370" u="sng" dirty="0">
                <a:latin typeface="+mn-ea"/>
              </a:rPr>
              <a:t>人口の予測については、大阪府の将来推計人口（</a:t>
            </a:r>
            <a:r>
              <a:rPr lang="en-US" altLang="ja-JP" sz="1370" u="sng" dirty="0">
                <a:latin typeface="+mn-ea"/>
              </a:rPr>
              <a:t>2018</a:t>
            </a:r>
            <a:r>
              <a:rPr lang="ja-JP" altLang="ja-JP" sz="1370" u="sng" dirty="0">
                <a:latin typeface="+mn-ea"/>
              </a:rPr>
              <a:t>年</a:t>
            </a:r>
            <a:r>
              <a:rPr lang="en-US" altLang="ja-JP" sz="1370" u="sng" dirty="0">
                <a:latin typeface="+mn-ea"/>
              </a:rPr>
              <a:t>8</a:t>
            </a:r>
            <a:r>
              <a:rPr lang="ja-JP" altLang="ja-JP" sz="1370" u="sng" dirty="0">
                <a:latin typeface="+mn-ea"/>
              </a:rPr>
              <a:t>月大阪府政策企画部企画室計画課）を用い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府</a:t>
            </a:r>
            <a:r>
              <a:rPr lang="ja-JP" altLang="ja-JP" sz="137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37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有</a:t>
            </a:r>
            <a:r>
              <a:rPr lang="ja-JP" altLang="ja-JP" sz="1370" u="sng" dirty="0">
                <a:latin typeface="+mn-ea"/>
              </a:rPr>
              <a:t>収水量の推計は、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年度の年間有収水量と給水人口から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人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日平均有収水量を求め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予測</a:t>
            </a:r>
            <a:r>
              <a:rPr lang="ja-JP" altLang="ja-JP" sz="1370" u="sng" dirty="0">
                <a:latin typeface="+mn-ea"/>
              </a:rPr>
              <a:t>給水人口を乗じて算出しています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支出</a:t>
            </a:r>
            <a:r>
              <a:rPr lang="ja-JP" altLang="ja-JP" sz="1370" u="sng" dirty="0">
                <a:latin typeface="+mn-ea"/>
              </a:rPr>
              <a:t>は管路更新以外の費用について、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年度の経常費用の決算値の同額を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管</a:t>
            </a:r>
            <a:r>
              <a:rPr lang="ja-JP" altLang="ja-JP" sz="1370" u="sng" dirty="0">
                <a:latin typeface="+mn-ea"/>
              </a:rPr>
              <a:t>路については管路更新率を</a:t>
            </a:r>
            <a:r>
              <a:rPr lang="en-US" altLang="ja-JP" sz="1370" u="sng" dirty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％に引き上げた場合</a:t>
            </a:r>
            <a:r>
              <a:rPr lang="ja-JP" altLang="ja-JP" sz="1370" u="sng" dirty="0" smtClean="0">
                <a:latin typeface="+mn-ea"/>
              </a:rPr>
              <a:t>の</a:t>
            </a:r>
            <a:r>
              <a:rPr lang="ja-JP" altLang="en-US" sz="1370" u="sng" dirty="0">
                <a:latin typeface="+mn-ea"/>
              </a:rPr>
              <a:t>減価</a:t>
            </a:r>
            <a:r>
              <a:rPr lang="ja-JP" altLang="ja-JP" sz="1370" u="sng" dirty="0" smtClean="0">
                <a:latin typeface="+mn-ea"/>
              </a:rPr>
              <a:t>償却費</a:t>
            </a:r>
            <a:r>
              <a:rPr lang="ja-JP" altLang="ja-JP" sz="1370" u="sng" dirty="0">
                <a:latin typeface="+mn-ea"/>
              </a:rPr>
              <a:t>増加を見込んでいます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370" dirty="0" smtClean="0">
                <a:latin typeface="+mn-ea"/>
              </a:rPr>
              <a:t>（</a:t>
            </a:r>
            <a:r>
              <a:rPr lang="ja-JP" altLang="ja-JP" sz="1370" dirty="0">
                <a:latin typeface="+mn-ea"/>
              </a:rPr>
              <a:t>市町村実績の管路更新率が</a:t>
            </a:r>
            <a:r>
              <a:rPr lang="en-US" altLang="ja-JP" sz="1370" dirty="0">
                <a:latin typeface="+mn-ea"/>
              </a:rPr>
              <a:t>1.67%</a:t>
            </a:r>
            <a:r>
              <a:rPr lang="ja-JP" altLang="ja-JP" sz="1370" dirty="0">
                <a:latin typeface="+mn-ea"/>
              </a:rPr>
              <a:t>以上の場合は、その更新率とします。）</a:t>
            </a: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追加</a:t>
            </a:r>
            <a:r>
              <a:rPr lang="ja-JP" altLang="en-US" sz="1370" u="sng" dirty="0">
                <a:latin typeface="+mn-ea"/>
              </a:rPr>
              <a:t>減</a:t>
            </a:r>
            <a:r>
              <a:rPr lang="ja-JP" altLang="en-US" sz="1370" u="sng" dirty="0" smtClean="0">
                <a:latin typeface="+mn-ea"/>
              </a:rPr>
              <a:t>価</a:t>
            </a:r>
            <a:r>
              <a:rPr lang="ja-JP" altLang="ja-JP" sz="1370" u="sng" dirty="0" smtClean="0">
                <a:latin typeface="+mn-ea"/>
              </a:rPr>
              <a:t>償却費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年は、次のとおり算出し、年数経過とともに積み上げています。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①　</a:t>
            </a:r>
            <a:r>
              <a:rPr lang="en-US" altLang="ja-JP" sz="1370" u="sng" dirty="0" smtClean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％と管路更新率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>
                <a:latin typeface="+mn-ea"/>
              </a:rPr>
              <a:t>の比率を算出。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②　</a:t>
            </a:r>
            <a:r>
              <a:rPr lang="ja-JP" altLang="ja-JP" sz="1370" u="sng" dirty="0" smtClean="0">
                <a:latin typeface="+mn-ea"/>
              </a:rPr>
              <a:t>配水</a:t>
            </a:r>
            <a:r>
              <a:rPr lang="ja-JP" altLang="ja-JP" sz="137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年度の平均値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 err="1">
                <a:latin typeface="+mn-ea"/>
              </a:rPr>
              <a:t>。</a:t>
            </a:r>
            <a:endParaRPr lang="ja-JP" altLang="ja-JP" sz="137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※</a:t>
            </a:r>
            <a:r>
              <a:rPr lang="ja-JP" altLang="ja-JP" sz="1370" u="sng" dirty="0">
                <a:latin typeface="+mn-ea"/>
              </a:rPr>
              <a:t>布設替延長比率</a:t>
            </a:r>
            <a:r>
              <a:rPr lang="en-US" altLang="ja-JP" sz="1370" u="sng" dirty="0">
                <a:latin typeface="+mn-ea"/>
              </a:rPr>
              <a:t>=</a:t>
            </a:r>
            <a:r>
              <a:rPr lang="ja-JP" altLang="ja-JP" sz="1370" u="sng" dirty="0">
                <a:latin typeface="+mn-ea"/>
              </a:rPr>
              <a:t>配水管布設替延長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（配水管新設延長＋配水管布設替延長）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③　</a:t>
            </a:r>
            <a:r>
              <a:rPr lang="ja-JP" altLang="ja-JP" sz="1370" u="sng" dirty="0" smtClean="0">
                <a:latin typeface="+mn-ea"/>
              </a:rPr>
              <a:t>①</a:t>
            </a:r>
            <a:r>
              <a:rPr lang="ja-JP" altLang="ja-JP" sz="137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370" u="sng" dirty="0">
                <a:latin typeface="+mn-ea"/>
              </a:rPr>
              <a:t>40</a:t>
            </a:r>
            <a:r>
              <a:rPr lang="ja-JP" altLang="ja-JP" sz="1370" u="sng" dirty="0">
                <a:latin typeface="+mn-ea"/>
              </a:rPr>
              <a:t>年で割っています。</a:t>
            </a:r>
          </a:p>
          <a:p>
            <a:pPr indent="360363">
              <a:lnSpc>
                <a:spcPct val="105000"/>
              </a:lnSpc>
            </a:pPr>
            <a:r>
              <a:rPr lang="ja-JP" altLang="ja-JP" sz="1370" u="sng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（</a:t>
            </a:r>
            <a:r>
              <a:rPr lang="ja-JP" altLang="ja-JP" sz="1370" u="sng" dirty="0">
                <a:latin typeface="+mn-ea"/>
              </a:rPr>
              <a:t>管路更新率、各延長は大阪府の水道の現況による。）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なお</a:t>
            </a:r>
            <a:r>
              <a:rPr lang="ja-JP" altLang="ja-JP" sz="137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年度までの更新時期</a:t>
            </a:r>
            <a:r>
              <a:rPr lang="ja-JP" altLang="ja-JP" sz="1370" u="sng" dirty="0" smtClean="0">
                <a:latin typeface="+mn-ea"/>
              </a:rPr>
              <a:t>や</a:t>
            </a:r>
            <a:endParaRPr lang="en-US" altLang="ja-JP" sz="137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370" u="sng" spc="-30" dirty="0">
                <a:latin typeface="+mn-ea"/>
              </a:rPr>
              <a:t>　</a:t>
            </a:r>
            <a:r>
              <a:rPr lang="ja-JP" altLang="ja-JP" sz="1370" u="sng" spc="-30" dirty="0" smtClean="0">
                <a:latin typeface="+mn-ea"/>
              </a:rPr>
              <a:t>施設</a:t>
            </a:r>
            <a:r>
              <a:rPr lang="ja-JP" altLang="ja-JP" sz="1370" u="sng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370" u="sng" spc="-30" dirty="0">
                <a:latin typeface="+mn-ea"/>
              </a:rPr>
              <a:t>2016</a:t>
            </a:r>
            <a:r>
              <a:rPr lang="ja-JP" altLang="ja-JP" sz="1370" u="sng" spc="-30" dirty="0">
                <a:latin typeface="+mn-ea"/>
              </a:rPr>
              <a:t>年度の決算値を</a:t>
            </a:r>
            <a:r>
              <a:rPr lang="en-US" altLang="ja-JP" sz="1370" u="sng" spc="-30" dirty="0">
                <a:latin typeface="+mn-ea"/>
              </a:rPr>
              <a:t>2045</a:t>
            </a:r>
            <a:r>
              <a:rPr lang="ja-JP" altLang="ja-JP" sz="1370" u="sng" spc="-30" dirty="0">
                <a:latin typeface="+mn-ea"/>
              </a:rPr>
              <a:t>年度まで見込んでいます）。</a:t>
            </a:r>
          </a:p>
          <a:p>
            <a:pPr lvl="1" indent="-277813">
              <a:lnSpc>
                <a:spcPct val="105000"/>
              </a:lnSpc>
            </a:pPr>
            <a:endParaRPr lang="en-US" altLang="ja-JP" sz="1370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〇</a:t>
            </a:r>
            <a:r>
              <a:rPr lang="ja-JP" altLang="ja-JP" sz="1370" u="sng" dirty="0">
                <a:latin typeface="+mn-ea"/>
              </a:rPr>
              <a:t>水道料金は、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年度時点で赤字とならないように、収入が何％アップ必要かを求め、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その増加分を全て水道料金で補うと仮定し、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en-US" sz="1370" u="sng" dirty="0">
                <a:latin typeface="+mn-ea"/>
              </a:rPr>
              <a:t>年度の水道料金に加算して算出しています。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370" b="1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3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大阪府推計による堺市の今後の見通し　</a:t>
            </a:r>
            <a:endParaRPr lang="en-US" altLang="ja-JP" sz="2400" b="1" dirty="0" smtClean="0"/>
          </a:p>
          <a:p>
            <a:endParaRPr lang="en-US" altLang="ja-JP" dirty="0"/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000" dirty="0" smtClean="0"/>
              <a:t>　給水人口の減少に伴い有収水量も減少していき、水道料金収入についても減少していくことが見込まれます。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25188" y="1988055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165.1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・有収水量の推計は、２０１６年度の年間有収水量と給水人口から</a:t>
            </a:r>
            <a:r>
              <a:rPr lang="en-US" altLang="ja-JP" sz="1400" dirty="0"/>
              <a:t>1</a:t>
            </a:r>
            <a:r>
              <a:rPr lang="ja-JP" altLang="ja-JP" sz="1400" dirty="0"/>
              <a:t>人</a:t>
            </a:r>
            <a:r>
              <a:rPr lang="en-US" altLang="ja-JP" sz="1400" dirty="0"/>
              <a:t>1</a:t>
            </a:r>
            <a:r>
              <a:rPr lang="ja-JP" altLang="ja-JP" sz="1400" dirty="0"/>
              <a:t>日平均有収水量を求め、予測給水人口を乗じて算出しています。</a:t>
            </a:r>
          </a:p>
          <a:p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3" y="2611951"/>
            <a:ext cx="6657602" cy="401257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033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・試算</a:t>
            </a:r>
            <a:r>
              <a:rPr lang="ja-JP" altLang="en-US" dirty="0"/>
              <a:t>するために必要な精度の</a:t>
            </a:r>
            <a:r>
              <a:rPr lang="en-US" altLang="ja-JP" dirty="0"/>
              <a:t>2045</a:t>
            </a:r>
            <a:r>
              <a:rPr lang="ja-JP" altLang="en-US" dirty="0"/>
              <a:t>年度までの更新需要等のデータがないため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未推計です。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294361" y="1279610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9063"/>
            <a:ext cx="111402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堺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市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の基本情報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堺市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の現状（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96.1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百万㎥です。（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dirty="0">
              <a:latin typeface="+mn-ea"/>
            </a:endParaRPr>
          </a:p>
          <a:p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1" y="2511276"/>
            <a:ext cx="8535600" cy="373025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9" y="1582978"/>
            <a:ext cx="8357349" cy="3780705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 smtClean="0"/>
              <a:t>１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/>
              <a:t>約</a:t>
            </a:r>
            <a:r>
              <a:rPr lang="ja-JP" altLang="en-US" dirty="0" smtClean="0"/>
              <a:t>１</a:t>
            </a:r>
            <a:r>
              <a:rPr lang="ja-JP" altLang="ja-JP" dirty="0" smtClean="0"/>
              <a:t>割</a:t>
            </a:r>
            <a:r>
              <a:rPr lang="ja-JP" altLang="ja-JP" dirty="0"/>
              <a:t>アップが必要とな</a:t>
            </a:r>
            <a:r>
              <a:rPr lang="ja-JP" altLang="en-US" dirty="0"/>
              <a:t>ります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7010252" y="2142699"/>
            <a:ext cx="4698" cy="26521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形吹き出し 12"/>
          <p:cNvSpPr/>
          <p:nvPr/>
        </p:nvSpPr>
        <p:spPr>
          <a:xfrm>
            <a:off x="5702671" y="955343"/>
            <a:ext cx="3398520" cy="855493"/>
          </a:xfrm>
          <a:prstGeom prst="wedgeEllipseCallout">
            <a:avLst>
              <a:gd name="adj1" fmla="val -13073"/>
              <a:gd name="adj2" fmla="val 82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1.1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10</a:t>
            </a:r>
            <a:r>
              <a:rPr lang="en-US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0" y="678205"/>
            <a:ext cx="7999974" cy="56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52" y="702365"/>
            <a:ext cx="9182675" cy="33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/>
              <a:t>約</a:t>
            </a:r>
            <a:r>
              <a:rPr lang="en-US" altLang="ja-JP" dirty="0" smtClean="0"/>
              <a:t>2,408km</a:t>
            </a:r>
            <a:r>
              <a:rPr lang="ja-JP" altLang="en-US" dirty="0" smtClean="0"/>
              <a:t>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 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  <a:p>
            <a:endParaRPr lang="ja-JP" altLang="en-US" sz="135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39" y="1697222"/>
            <a:ext cx="8433694" cy="36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37" y="2348292"/>
            <a:ext cx="8613166" cy="3697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/>
              <a:t>約</a:t>
            </a:r>
            <a:r>
              <a:rPr lang="en-US" altLang="ja-JP" dirty="0">
                <a:latin typeface="+mn-ea"/>
              </a:rPr>
              <a:t>166</a:t>
            </a:r>
            <a:r>
              <a:rPr lang="ja-JP" altLang="en-US" dirty="0"/>
              <a:t>億円</a:t>
            </a:r>
            <a:r>
              <a:rPr lang="ja-JP" altLang="en-US" dirty="0" smtClean="0"/>
              <a:t>です。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 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473668" y="4364926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2,484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>
                <a:latin typeface="+mn-ea"/>
              </a:rPr>
              <a:t>を</a:t>
            </a:r>
            <a:r>
              <a:rPr lang="ja-JP" altLang="ja-JP" dirty="0" smtClean="0">
                <a:latin typeface="+mn-ea"/>
              </a:rPr>
              <a:t>下</a:t>
            </a:r>
            <a:r>
              <a:rPr lang="ja-JP" altLang="en-US" dirty="0" smtClean="0">
                <a:latin typeface="+mn-ea"/>
              </a:rPr>
              <a:t>回っています。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 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9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昇順）</a:t>
            </a:r>
            <a:endParaRPr lang="ja-JP" altLang="ja-JP" dirty="0">
              <a:latin typeface="+mn-ea"/>
            </a:endParaRPr>
          </a:p>
          <a:p>
            <a:endParaRPr lang="ja-JP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0" y="2262138"/>
            <a:ext cx="8550020" cy="372718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37692" y="3157429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66257" y="3542150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141</a:t>
            </a:r>
            <a:r>
              <a:rPr lang="ja-JP" altLang="en-US" dirty="0"/>
              <a:t>人であり、府平均を大きく上回っています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415532" y="4204046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2" y="2357387"/>
            <a:ext cx="8064000" cy="347798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3" y="257738"/>
            <a:ext cx="8963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</a:t>
            </a:r>
            <a:r>
              <a:rPr lang="ja-JP" altLang="ja-JP" sz="2400" b="1"/>
              <a:t>　</a:t>
            </a:r>
            <a:r>
              <a:rPr lang="ja-JP" altLang="en-US" sz="2400" b="1"/>
              <a:t>一日最大給水量と自己水率</a:t>
            </a:r>
            <a:r>
              <a:rPr lang="ja-JP" altLang="ja-JP" sz="2400" b="1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水源は</a:t>
            </a:r>
            <a:r>
              <a:rPr lang="ja-JP" altLang="en-US" dirty="0" smtClean="0"/>
              <a:t>、淀川</a:t>
            </a:r>
            <a:r>
              <a:rPr lang="ja-JP" altLang="en-US" dirty="0"/>
              <a:t>を水源とした大阪広域水道企業団からの浄水受水</a:t>
            </a:r>
            <a:r>
              <a:rPr lang="ja-JP" altLang="en-US" dirty="0" smtClean="0"/>
              <a:t>で１００％賄っています。</a:t>
            </a:r>
            <a:endParaRPr lang="ja-JP" altLang="ja-JP" dirty="0" smtClean="0"/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838128" y="2855495"/>
            <a:ext cx="332946" cy="40025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63" y="910372"/>
            <a:ext cx="6208072" cy="61240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89" y="5820952"/>
            <a:ext cx="3169307" cy="79408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993</Words>
  <Application>Microsoft Office PowerPoint</Application>
  <PresentationFormat>画面に合わせる (4:3)</PresentationFormat>
  <Paragraphs>318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2019-03-28T05:36:11Z</dcterms:modified>
</cp:coreProperties>
</file>