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1"/>
  </p:sldMasterIdLst>
  <p:notesMasterIdLst>
    <p:notesMasterId r:id="rId3"/>
  </p:notesMasterIdLst>
  <p:sldIdLst>
    <p:sldId id="269" r:id="rId2"/>
  </p:sldIdLst>
  <p:sldSz cx="12801600" cy="9601200" type="A3"/>
  <p:notesSz cx="6807200" cy="9939338"/>
  <p:defaultTextStyle>
    <a:defPPr>
      <a:defRPr lang="ja-JP"/>
    </a:defPPr>
    <a:lvl1pPr marL="0" algn="l" defTabSz="1244444" rtl="0" eaLnBrk="1" latinLnBrk="0" hangingPunct="1">
      <a:defRPr kumimoji="1" sz="2430" kern="1200">
        <a:solidFill>
          <a:schemeClr val="tx1"/>
        </a:solidFill>
        <a:latin typeface="+mn-lt"/>
        <a:ea typeface="+mn-ea"/>
        <a:cs typeface="+mn-cs"/>
      </a:defRPr>
    </a:lvl1pPr>
    <a:lvl2pPr marL="622222" algn="l" defTabSz="1244444" rtl="0" eaLnBrk="1" latinLnBrk="0" hangingPunct="1">
      <a:defRPr kumimoji="1" sz="2430" kern="1200">
        <a:solidFill>
          <a:schemeClr val="tx1"/>
        </a:solidFill>
        <a:latin typeface="+mn-lt"/>
        <a:ea typeface="+mn-ea"/>
        <a:cs typeface="+mn-cs"/>
      </a:defRPr>
    </a:lvl2pPr>
    <a:lvl3pPr marL="1244444" algn="l" defTabSz="1244444" rtl="0" eaLnBrk="1" latinLnBrk="0" hangingPunct="1">
      <a:defRPr kumimoji="1" sz="2430" kern="1200">
        <a:solidFill>
          <a:schemeClr val="tx1"/>
        </a:solidFill>
        <a:latin typeface="+mn-lt"/>
        <a:ea typeface="+mn-ea"/>
        <a:cs typeface="+mn-cs"/>
      </a:defRPr>
    </a:lvl3pPr>
    <a:lvl4pPr marL="1866665" algn="l" defTabSz="1244444" rtl="0" eaLnBrk="1" latinLnBrk="0" hangingPunct="1">
      <a:defRPr kumimoji="1" sz="2430" kern="1200">
        <a:solidFill>
          <a:schemeClr val="tx1"/>
        </a:solidFill>
        <a:latin typeface="+mn-lt"/>
        <a:ea typeface="+mn-ea"/>
        <a:cs typeface="+mn-cs"/>
      </a:defRPr>
    </a:lvl4pPr>
    <a:lvl5pPr marL="2488887" algn="l" defTabSz="1244444" rtl="0" eaLnBrk="1" latinLnBrk="0" hangingPunct="1">
      <a:defRPr kumimoji="1" sz="2430" kern="1200">
        <a:solidFill>
          <a:schemeClr val="tx1"/>
        </a:solidFill>
        <a:latin typeface="+mn-lt"/>
        <a:ea typeface="+mn-ea"/>
        <a:cs typeface="+mn-cs"/>
      </a:defRPr>
    </a:lvl5pPr>
    <a:lvl6pPr marL="3111109" algn="l" defTabSz="1244444" rtl="0" eaLnBrk="1" latinLnBrk="0" hangingPunct="1">
      <a:defRPr kumimoji="1" sz="2430" kern="1200">
        <a:solidFill>
          <a:schemeClr val="tx1"/>
        </a:solidFill>
        <a:latin typeface="+mn-lt"/>
        <a:ea typeface="+mn-ea"/>
        <a:cs typeface="+mn-cs"/>
      </a:defRPr>
    </a:lvl6pPr>
    <a:lvl7pPr marL="3733331" algn="l" defTabSz="1244444" rtl="0" eaLnBrk="1" latinLnBrk="0" hangingPunct="1">
      <a:defRPr kumimoji="1" sz="2430" kern="1200">
        <a:solidFill>
          <a:schemeClr val="tx1"/>
        </a:solidFill>
        <a:latin typeface="+mn-lt"/>
        <a:ea typeface="+mn-ea"/>
        <a:cs typeface="+mn-cs"/>
      </a:defRPr>
    </a:lvl7pPr>
    <a:lvl8pPr marL="4355552" algn="l" defTabSz="1244444" rtl="0" eaLnBrk="1" latinLnBrk="0" hangingPunct="1">
      <a:defRPr kumimoji="1" sz="2430" kern="1200">
        <a:solidFill>
          <a:schemeClr val="tx1"/>
        </a:solidFill>
        <a:latin typeface="+mn-lt"/>
        <a:ea typeface="+mn-ea"/>
        <a:cs typeface="+mn-cs"/>
      </a:defRPr>
    </a:lvl8pPr>
    <a:lvl9pPr marL="4977774" algn="l" defTabSz="1244444" rtl="0" eaLnBrk="1" latinLnBrk="0" hangingPunct="1">
      <a:defRPr kumimoji="1" sz="243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 userDrawn="1">
          <p15:clr>
            <a:srgbClr val="A4A3A4"/>
          </p15:clr>
        </p15:guide>
        <p15:guide id="2" pos="40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C0000"/>
    <a:srgbClr val="FF9933"/>
    <a:srgbClr val="FFCC66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E3FDE45-AF77-4B5C-9715-49D594BDF05E}" styleName="淡色スタイル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5BE263C-DBD7-4A20-BB59-AAB30ACAA65A}" styleName="中間スタイル 3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632" autoAdjust="0"/>
    <p:restoredTop sz="97350" autoAdjust="0"/>
  </p:normalViewPr>
  <p:slideViewPr>
    <p:cSldViewPr>
      <p:cViewPr varScale="1">
        <p:scale>
          <a:sx n="50" d="100"/>
          <a:sy n="50" d="100"/>
        </p:scale>
        <p:origin x="1812" y="66"/>
      </p:cViewPr>
      <p:guideLst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9" y="0"/>
            <a:ext cx="2949575" cy="496888"/>
          </a:xfrm>
          <a:prstGeom prst="rect">
            <a:avLst/>
          </a:prstGeom>
        </p:spPr>
        <p:txBody>
          <a:bodyPr vert="horz" lIns="91377" tIns="45687" rIns="91377" bIns="4568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47" y="0"/>
            <a:ext cx="2949575" cy="496888"/>
          </a:xfrm>
          <a:prstGeom prst="rect">
            <a:avLst/>
          </a:prstGeom>
        </p:spPr>
        <p:txBody>
          <a:bodyPr vert="horz" lIns="91377" tIns="45687" rIns="91377" bIns="45687" rtlCol="0"/>
          <a:lstStyle>
            <a:lvl1pPr algn="r">
              <a:defRPr sz="1200"/>
            </a:lvl1pPr>
          </a:lstStyle>
          <a:p>
            <a:fld id="{95BA0CBD-3C50-4B28-AB5E-56EAB90D4CD6}" type="datetimeFigureOut">
              <a:rPr kumimoji="1" lang="ja-JP" altLang="en-US" smtClean="0"/>
              <a:pPr/>
              <a:t>2018/11/11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77" tIns="45687" rIns="91377" bIns="4568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49" y="4721225"/>
            <a:ext cx="5445124" cy="4471988"/>
          </a:xfrm>
          <a:prstGeom prst="rect">
            <a:avLst/>
          </a:prstGeom>
        </p:spPr>
        <p:txBody>
          <a:bodyPr vert="horz" lIns="91377" tIns="45687" rIns="91377" bIns="4568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9" y="9440864"/>
            <a:ext cx="2949575" cy="496887"/>
          </a:xfrm>
          <a:prstGeom prst="rect">
            <a:avLst/>
          </a:prstGeom>
        </p:spPr>
        <p:txBody>
          <a:bodyPr vert="horz" lIns="91377" tIns="45687" rIns="91377" bIns="4568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47" y="9440864"/>
            <a:ext cx="2949575" cy="496887"/>
          </a:xfrm>
          <a:prstGeom prst="rect">
            <a:avLst/>
          </a:prstGeom>
        </p:spPr>
        <p:txBody>
          <a:bodyPr vert="horz" lIns="91377" tIns="45687" rIns="91377" bIns="45687" rtlCol="0" anchor="b"/>
          <a:lstStyle>
            <a:lvl1pPr algn="r">
              <a:defRPr sz="1200"/>
            </a:lvl1pPr>
          </a:lstStyle>
          <a:p>
            <a:fld id="{3DEE6372-690A-4981-8A2A-1467E1B08C2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8247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88888" rtl="0" eaLnBrk="1" latinLnBrk="0" hangingPunct="1">
      <a:defRPr kumimoji="1" sz="1167" kern="1200">
        <a:solidFill>
          <a:schemeClr val="tx1"/>
        </a:solidFill>
        <a:latin typeface="+mn-lt"/>
        <a:ea typeface="+mn-ea"/>
        <a:cs typeface="+mn-cs"/>
      </a:defRPr>
    </a:lvl1pPr>
    <a:lvl2pPr marL="444444" algn="l" defTabSz="888888" rtl="0" eaLnBrk="1" latinLnBrk="0" hangingPunct="1">
      <a:defRPr kumimoji="1" sz="1167" kern="1200">
        <a:solidFill>
          <a:schemeClr val="tx1"/>
        </a:solidFill>
        <a:latin typeface="+mn-lt"/>
        <a:ea typeface="+mn-ea"/>
        <a:cs typeface="+mn-cs"/>
      </a:defRPr>
    </a:lvl2pPr>
    <a:lvl3pPr marL="888888" algn="l" defTabSz="888888" rtl="0" eaLnBrk="1" latinLnBrk="0" hangingPunct="1">
      <a:defRPr kumimoji="1" sz="1167" kern="1200">
        <a:solidFill>
          <a:schemeClr val="tx1"/>
        </a:solidFill>
        <a:latin typeface="+mn-lt"/>
        <a:ea typeface="+mn-ea"/>
        <a:cs typeface="+mn-cs"/>
      </a:defRPr>
    </a:lvl3pPr>
    <a:lvl4pPr marL="1333332" algn="l" defTabSz="888888" rtl="0" eaLnBrk="1" latinLnBrk="0" hangingPunct="1">
      <a:defRPr kumimoji="1" sz="1167" kern="1200">
        <a:solidFill>
          <a:schemeClr val="tx1"/>
        </a:solidFill>
        <a:latin typeface="+mn-lt"/>
        <a:ea typeface="+mn-ea"/>
        <a:cs typeface="+mn-cs"/>
      </a:defRPr>
    </a:lvl4pPr>
    <a:lvl5pPr marL="1777776" algn="l" defTabSz="888888" rtl="0" eaLnBrk="1" latinLnBrk="0" hangingPunct="1">
      <a:defRPr kumimoji="1" sz="1167" kern="1200">
        <a:solidFill>
          <a:schemeClr val="tx1"/>
        </a:solidFill>
        <a:latin typeface="+mn-lt"/>
        <a:ea typeface="+mn-ea"/>
        <a:cs typeface="+mn-cs"/>
      </a:defRPr>
    </a:lvl5pPr>
    <a:lvl6pPr marL="2222221" algn="l" defTabSz="888888" rtl="0" eaLnBrk="1" latinLnBrk="0" hangingPunct="1">
      <a:defRPr kumimoji="1" sz="1167" kern="1200">
        <a:solidFill>
          <a:schemeClr val="tx1"/>
        </a:solidFill>
        <a:latin typeface="+mn-lt"/>
        <a:ea typeface="+mn-ea"/>
        <a:cs typeface="+mn-cs"/>
      </a:defRPr>
    </a:lvl6pPr>
    <a:lvl7pPr marL="2666665" algn="l" defTabSz="888888" rtl="0" eaLnBrk="1" latinLnBrk="0" hangingPunct="1">
      <a:defRPr kumimoji="1" sz="1167" kern="1200">
        <a:solidFill>
          <a:schemeClr val="tx1"/>
        </a:solidFill>
        <a:latin typeface="+mn-lt"/>
        <a:ea typeface="+mn-ea"/>
        <a:cs typeface="+mn-cs"/>
      </a:defRPr>
    </a:lvl7pPr>
    <a:lvl8pPr marL="3111109" algn="l" defTabSz="888888" rtl="0" eaLnBrk="1" latinLnBrk="0" hangingPunct="1">
      <a:defRPr kumimoji="1" sz="1167" kern="1200">
        <a:solidFill>
          <a:schemeClr val="tx1"/>
        </a:solidFill>
        <a:latin typeface="+mn-lt"/>
        <a:ea typeface="+mn-ea"/>
        <a:cs typeface="+mn-cs"/>
      </a:defRPr>
    </a:lvl8pPr>
    <a:lvl9pPr marL="3555553" algn="l" defTabSz="888888" rtl="0" eaLnBrk="1" latinLnBrk="0" hangingPunct="1">
      <a:defRPr kumimoji="1" sz="116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EE6372-690A-4981-8A2A-1467E1B08C28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5034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600200" y="1571308"/>
            <a:ext cx="9601200" cy="3342640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0A0C9-BDFD-4B34-816C-ED9EF33F067B}" type="datetime1">
              <a:rPr kumimoji="1" lang="ja-JP" altLang="en-US" smtClean="0"/>
              <a:pPr/>
              <a:t>2018/11/11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BC529-0699-4EBF-B055-ADEE2C0112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197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1AD47-AB6A-4222-A2C7-DC6FC65E17CA}" type="datetime1">
              <a:rPr kumimoji="1" lang="ja-JP" altLang="en-US" smtClean="0"/>
              <a:pPr/>
              <a:t>2018/11/11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BC529-0699-4EBF-B055-ADEE2C0112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9996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161145" y="511175"/>
            <a:ext cx="2760345" cy="813657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80110" y="511175"/>
            <a:ext cx="8121015" cy="813657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BFF7C-FA37-4E56-AF5D-EFF00EC8F3C3}" type="datetime1">
              <a:rPr kumimoji="1" lang="ja-JP" altLang="en-US" smtClean="0"/>
              <a:pPr/>
              <a:t>2018/11/11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BC529-0699-4EBF-B055-ADEE2C0112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7558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2BE28-B61F-4441-81DC-F32B70FE9953}" type="datetime1">
              <a:rPr kumimoji="1" lang="ja-JP" altLang="en-US" smtClean="0"/>
              <a:pPr/>
              <a:t>2018/11/11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BC529-0699-4EBF-B055-ADEE2C0112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9105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73443" y="2393634"/>
            <a:ext cx="11041380" cy="3993832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73443" y="6425249"/>
            <a:ext cx="11041380" cy="2100262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8BB2B-83C3-4BD0-A037-67D6C858439C}" type="datetime1">
              <a:rPr kumimoji="1" lang="ja-JP" altLang="en-US" smtClean="0"/>
              <a:pPr/>
              <a:t>2018/11/11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BC529-0699-4EBF-B055-ADEE2C0112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0292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60B1-2C39-4A9F-B41B-92BF8D5C9535}" type="datetime1">
              <a:rPr kumimoji="1" lang="ja-JP" altLang="en-US" smtClean="0"/>
              <a:pPr/>
              <a:t>2018/11/11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BC529-0699-4EBF-B055-ADEE2C0112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7164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81777" y="511176"/>
            <a:ext cx="11041380" cy="1855788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81778" y="2353628"/>
            <a:ext cx="5415676" cy="1153477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81778" y="3507105"/>
            <a:ext cx="5415676" cy="515842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480810" y="2353628"/>
            <a:ext cx="5442347" cy="1153477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480810" y="3507105"/>
            <a:ext cx="5442347" cy="515842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458D-05BE-4201-BB81-8F8BED736DBF}" type="datetime1">
              <a:rPr kumimoji="1" lang="ja-JP" altLang="en-US" smtClean="0"/>
              <a:pPr/>
              <a:t>2018/11/11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BC529-0699-4EBF-B055-ADEE2C0112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759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B2301-87B4-4559-BBF1-AD2CD1FB4E4B}" type="datetime1">
              <a:rPr kumimoji="1" lang="ja-JP" altLang="en-US" smtClean="0"/>
              <a:pPr/>
              <a:t>2018/11/11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BC529-0699-4EBF-B055-ADEE2C0112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6922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7DB93-9FFB-400B-A622-0B9AF7392956}" type="datetime1">
              <a:rPr kumimoji="1" lang="ja-JP" altLang="en-US" smtClean="0"/>
              <a:pPr/>
              <a:t>2018/11/11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BC529-0699-4EBF-B055-ADEE2C0112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1539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442347" y="1382396"/>
            <a:ext cx="6480810" cy="6823075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20480-335D-417B-AB17-92202FEDB374}" type="datetime1">
              <a:rPr kumimoji="1" lang="ja-JP" altLang="en-US" smtClean="0"/>
              <a:pPr/>
              <a:t>2018/11/11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BC529-0699-4EBF-B055-ADEE2C0112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5559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442347" y="1382396"/>
            <a:ext cx="6480810" cy="6823075"/>
          </a:xfrm>
        </p:spPr>
        <p:txBody>
          <a:bodyPr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4EE1C-7A7E-416B-91BF-AA85A885F2A0}" type="datetime1">
              <a:rPr kumimoji="1" lang="ja-JP" altLang="en-US" smtClean="0"/>
              <a:pPr/>
              <a:t>2018/11/11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BC529-0699-4EBF-B055-ADEE2C0112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6164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80110" y="511176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80110" y="8898891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70F84-EADF-4CC3-816C-80D4907AA53E}" type="datetime1">
              <a:rPr kumimoji="1" lang="ja-JP" altLang="en-US" smtClean="0"/>
              <a:pPr/>
              <a:t>2018/11/11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240530" y="8898891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041130" y="8898891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BC529-0699-4EBF-B055-ADEE2C0112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7332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hf hdr="0" ftr="0" dt="0"/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正方形/長方形 175">
            <a:extLst>
              <a:ext uri="{FF2B5EF4-FFF2-40B4-BE49-F238E27FC236}">
                <a16:creationId xmlns:a16="http://schemas.microsoft.com/office/drawing/2014/main" id="{3F9F28FC-64DB-4148-80B1-A96B35EFE9A9}"/>
              </a:ext>
            </a:extLst>
          </p:cNvPr>
          <p:cNvSpPr/>
          <p:nvPr/>
        </p:nvSpPr>
        <p:spPr>
          <a:xfrm>
            <a:off x="496145" y="1391084"/>
            <a:ext cx="11881319" cy="3619069"/>
          </a:xfrm>
          <a:prstGeom prst="rect">
            <a:avLst/>
          </a:prstGeom>
          <a:ln w="63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額縁 2"/>
          <p:cNvSpPr>
            <a:spLocks/>
          </p:cNvSpPr>
          <p:nvPr/>
        </p:nvSpPr>
        <p:spPr>
          <a:xfrm>
            <a:off x="2770029" y="472093"/>
            <a:ext cx="7737130" cy="440075"/>
          </a:xfrm>
          <a:prstGeom prst="bevel">
            <a:avLst/>
          </a:prstGeom>
          <a:solidFill>
            <a:sysClr val="window" lastClr="FFFFFF"/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/>
          <a:lstStyle/>
          <a:p>
            <a:pPr algn="ctr">
              <a:spcAft>
                <a:spcPts val="0"/>
              </a:spcAft>
            </a:pPr>
            <a:r>
              <a:rPr lang="ja-JP" altLang="en-US" sz="1400" b="1" dirty="0">
                <a:solidFill>
                  <a:srgbClr val="000000"/>
                </a:solidFill>
                <a:latin typeface="ＭＳ Ｐゴシック"/>
                <a:ea typeface="Meiryo UI"/>
                <a:cs typeface="ＭＳ Ｐゴシック"/>
              </a:rPr>
              <a:t>大阪府子どもの未来応援ネットワークモデル</a:t>
            </a:r>
            <a:r>
              <a:rPr lang="ja-JP" altLang="en-US" sz="1400" b="1" dirty="0" smtClean="0">
                <a:solidFill>
                  <a:srgbClr val="000000"/>
                </a:solidFill>
                <a:latin typeface="ＭＳ Ｐゴシック"/>
                <a:ea typeface="Meiryo UI"/>
                <a:cs typeface="ＭＳ Ｐゴシック"/>
              </a:rPr>
              <a:t>事業 ＜取組のポイントと成果＞</a:t>
            </a:r>
            <a:endParaRPr lang="ja-JP" altLang="en-US" sz="1400" b="1" dirty="0">
              <a:solidFill>
                <a:srgbClr val="000000"/>
              </a:solidFill>
              <a:latin typeface="ＭＳ Ｐゴシック"/>
              <a:ea typeface="Meiryo UI"/>
              <a:cs typeface="ＭＳ Ｐゴシック"/>
            </a:endParaRPr>
          </a:p>
        </p:txBody>
      </p:sp>
      <p:sp>
        <p:nvSpPr>
          <p:cNvPr id="77" name="正方形/長方形 76">
            <a:extLst>
              <a:ext uri="{FF2B5EF4-FFF2-40B4-BE49-F238E27FC236}">
                <a16:creationId xmlns:a16="http://schemas.microsoft.com/office/drawing/2014/main" id="{3F9F28FC-64DB-4148-80B1-A96B35EFE9A9}"/>
              </a:ext>
            </a:extLst>
          </p:cNvPr>
          <p:cNvSpPr/>
          <p:nvPr/>
        </p:nvSpPr>
        <p:spPr>
          <a:xfrm>
            <a:off x="496145" y="5310016"/>
            <a:ext cx="7446226" cy="3955080"/>
          </a:xfrm>
          <a:prstGeom prst="rect">
            <a:avLst/>
          </a:prstGeom>
          <a:ln w="63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3F9F28FC-64DB-4148-80B1-A96B35EFE9A9}"/>
              </a:ext>
            </a:extLst>
          </p:cNvPr>
          <p:cNvSpPr/>
          <p:nvPr/>
        </p:nvSpPr>
        <p:spPr>
          <a:xfrm>
            <a:off x="8128992" y="5310015"/>
            <a:ext cx="4248472" cy="3955081"/>
          </a:xfrm>
          <a:prstGeom prst="rect">
            <a:avLst/>
          </a:prstGeom>
          <a:noFill/>
          <a:ln w="63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endParaRPr kumimoji="1" lang="en-US" altLang="ja-JP" sz="1050" dirty="0" smtClean="0"/>
          </a:p>
          <a:p>
            <a:endParaRPr lang="en-US" altLang="ja-JP" sz="1050" dirty="0"/>
          </a:p>
          <a:p>
            <a:r>
              <a:rPr lang="ja-JP" altLang="en-US" sz="1050" dirty="0"/>
              <a:t> </a:t>
            </a:r>
            <a:r>
              <a:rPr lang="ja-JP" altLang="en-US" sz="1050" dirty="0" smtClean="0"/>
              <a:t>◆</a:t>
            </a:r>
            <a:r>
              <a:rPr lang="ja-JP" altLang="en-US" sz="1050" dirty="0"/>
              <a:t>応援団員の増加に伴い</a:t>
            </a:r>
            <a:r>
              <a:rPr lang="ja-JP" altLang="en-US" sz="1050" dirty="0" smtClean="0"/>
              <a:t>、寄せられる情報が</a:t>
            </a:r>
            <a:r>
              <a:rPr lang="ja-JP" altLang="en-US" sz="1050" dirty="0"/>
              <a:t>充実</a:t>
            </a:r>
            <a:r>
              <a:rPr lang="ja-JP" altLang="en-US" sz="1050" dirty="0" smtClean="0"/>
              <a:t>し、これまで見逃して</a:t>
            </a:r>
            <a:endParaRPr lang="en-US" altLang="ja-JP" sz="1050" dirty="0" smtClean="0"/>
          </a:p>
          <a:p>
            <a:r>
              <a:rPr lang="ja-JP" altLang="en-US" sz="1050" dirty="0"/>
              <a:t>　</a:t>
            </a:r>
            <a:r>
              <a:rPr lang="ja-JP" altLang="en-US" sz="1050" dirty="0" smtClean="0"/>
              <a:t>　いた潜在的</a:t>
            </a:r>
            <a:r>
              <a:rPr lang="ja-JP" altLang="en-US" sz="1050" dirty="0"/>
              <a:t>なケースを発見することができた</a:t>
            </a:r>
            <a:r>
              <a:rPr lang="ja-JP" altLang="en-US" sz="1050" dirty="0" smtClean="0"/>
              <a:t>。</a:t>
            </a:r>
            <a:endParaRPr lang="en-US" altLang="ja-JP" sz="1050" dirty="0" smtClean="0"/>
          </a:p>
          <a:p>
            <a:r>
              <a:rPr lang="ja-JP" altLang="en-US" sz="1050" dirty="0"/>
              <a:t>　</a:t>
            </a:r>
            <a:r>
              <a:rPr lang="ja-JP" altLang="en-US" sz="1050" dirty="0" smtClean="0"/>
              <a:t>　（対応ケース数：</a:t>
            </a:r>
            <a:r>
              <a:rPr lang="en-US" altLang="ja-JP" sz="1050" dirty="0" smtClean="0"/>
              <a:t>72</a:t>
            </a:r>
            <a:r>
              <a:rPr lang="ja-JP" altLang="en-US" sz="1050" dirty="0" smtClean="0"/>
              <a:t>ケース）</a:t>
            </a:r>
            <a:endParaRPr lang="en-US" altLang="ja-JP" sz="1050" dirty="0" smtClean="0"/>
          </a:p>
          <a:p>
            <a:pPr>
              <a:lnSpc>
                <a:spcPts val="600"/>
              </a:lnSpc>
            </a:pPr>
            <a:endParaRPr lang="en-US" altLang="ja-JP" sz="1050" dirty="0"/>
          </a:p>
          <a:p>
            <a:r>
              <a:rPr lang="ja-JP" altLang="en-US" sz="1050" dirty="0" smtClean="0"/>
              <a:t> ◆</a:t>
            </a:r>
            <a:r>
              <a:rPr lang="ja-JP" altLang="en-US" sz="1050" dirty="0"/>
              <a:t>連絡のあったケースについて、ケース会議を踏まえ、行政の</a:t>
            </a:r>
            <a:r>
              <a:rPr lang="ja-JP" altLang="en-US" sz="1050" dirty="0" smtClean="0"/>
              <a:t>支援や</a:t>
            </a:r>
            <a:endParaRPr lang="en-US" altLang="ja-JP" sz="1050" dirty="0" smtClean="0"/>
          </a:p>
          <a:p>
            <a:r>
              <a:rPr lang="ja-JP" altLang="en-US" sz="1050" dirty="0" smtClean="0"/>
              <a:t>　　推進員</a:t>
            </a:r>
            <a:r>
              <a:rPr lang="ja-JP" altLang="en-US" sz="1050" dirty="0"/>
              <a:t>の訪問等による見守りに</a:t>
            </a:r>
            <a:r>
              <a:rPr lang="ja-JP" altLang="en-US" sz="1050" dirty="0" smtClean="0"/>
              <a:t>つなぐことができた。</a:t>
            </a:r>
            <a:endParaRPr lang="en-US" altLang="ja-JP" sz="1050" dirty="0" smtClean="0"/>
          </a:p>
          <a:p>
            <a:pPr>
              <a:lnSpc>
                <a:spcPts val="600"/>
              </a:lnSpc>
            </a:pPr>
            <a:endParaRPr lang="en-US" altLang="ja-JP" sz="1050" dirty="0"/>
          </a:p>
          <a:p>
            <a:r>
              <a:rPr lang="ja-JP" altLang="en-US" sz="1050" dirty="0"/>
              <a:t> </a:t>
            </a:r>
            <a:r>
              <a:rPr lang="ja-JP" altLang="en-US" sz="1050" dirty="0" smtClean="0"/>
              <a:t>◆</a:t>
            </a:r>
            <a:r>
              <a:rPr lang="ja-JP" altLang="en-US" sz="1050" dirty="0"/>
              <a:t>応援団員の登録数が</a:t>
            </a:r>
            <a:r>
              <a:rPr lang="en-US" altLang="ja-JP" sz="1050" dirty="0"/>
              <a:t>1,000</a:t>
            </a:r>
            <a:r>
              <a:rPr lang="ja-JP" altLang="en-US" sz="1050" dirty="0"/>
              <a:t>人を超え、人口の約１％が子どもの</a:t>
            </a:r>
            <a:r>
              <a:rPr lang="ja-JP" altLang="en-US" sz="1050" dirty="0" smtClean="0"/>
              <a:t>ために</a:t>
            </a:r>
            <a:endParaRPr lang="en-US" altLang="ja-JP" sz="1050" dirty="0" smtClean="0"/>
          </a:p>
          <a:p>
            <a:r>
              <a:rPr lang="ja-JP" altLang="en-US" sz="1050" dirty="0"/>
              <a:t>　</a:t>
            </a:r>
            <a:r>
              <a:rPr lang="ja-JP" altLang="en-US" sz="1050" dirty="0" smtClean="0"/>
              <a:t>　活動</a:t>
            </a:r>
            <a:r>
              <a:rPr lang="ja-JP" altLang="en-US" sz="1050" dirty="0"/>
              <a:t>する状況となったことで、地域で子ども</a:t>
            </a:r>
            <a:r>
              <a:rPr lang="ja-JP" altLang="en-US" sz="1050"/>
              <a:t>を</a:t>
            </a:r>
            <a:r>
              <a:rPr lang="ja-JP" altLang="en-US" sz="1050" smtClean="0"/>
              <a:t>見守る</a:t>
            </a:r>
            <a:r>
              <a:rPr lang="ja-JP" altLang="en-US" sz="1050"/>
              <a:t>気運</a:t>
            </a:r>
            <a:r>
              <a:rPr lang="ja-JP" altLang="en-US" sz="1050" smtClean="0"/>
              <a:t>が</a:t>
            </a:r>
            <a:r>
              <a:rPr lang="ja-JP" altLang="en-US" sz="1050" dirty="0" smtClean="0"/>
              <a:t>高まった。</a:t>
            </a:r>
            <a:endParaRPr lang="en-US" altLang="ja-JP" sz="1050" dirty="0" smtClean="0"/>
          </a:p>
          <a:p>
            <a:pPr>
              <a:lnSpc>
                <a:spcPts val="600"/>
              </a:lnSpc>
            </a:pPr>
            <a:endParaRPr lang="en-US" altLang="ja-JP" sz="1050" dirty="0"/>
          </a:p>
          <a:p>
            <a:r>
              <a:rPr lang="ja-JP" altLang="en-US" sz="1050" dirty="0"/>
              <a:t> </a:t>
            </a:r>
            <a:r>
              <a:rPr lang="ja-JP" altLang="en-US" sz="1050" dirty="0" smtClean="0"/>
              <a:t>◆</a:t>
            </a:r>
            <a:r>
              <a:rPr lang="ja-JP" altLang="ja-JP" sz="1050" dirty="0"/>
              <a:t>庁内の連携体制について、「子どもの未来応援チーム」をハブとして、</a:t>
            </a:r>
            <a:endParaRPr lang="en-US" altLang="ja-JP" sz="1050" dirty="0"/>
          </a:p>
          <a:p>
            <a:r>
              <a:rPr lang="ja-JP" altLang="en-US" sz="1050" dirty="0" smtClean="0"/>
              <a:t>　</a:t>
            </a:r>
            <a:r>
              <a:rPr lang="ja-JP" altLang="en-US" sz="1050" dirty="0"/>
              <a:t>　</a:t>
            </a:r>
            <a:r>
              <a:rPr lang="ja-JP" altLang="ja-JP" sz="1050" dirty="0"/>
              <a:t>様々な関係機関が情報共有を行い、協力体制を</a:t>
            </a:r>
            <a:r>
              <a:rPr lang="ja-JP" altLang="ja-JP" sz="1050" dirty="0" smtClean="0"/>
              <a:t>築く</a:t>
            </a:r>
            <a:r>
              <a:rPr lang="ja-JP" altLang="en-US" sz="1050" dirty="0"/>
              <a:t>ことができた</a:t>
            </a:r>
            <a:r>
              <a:rPr lang="ja-JP" altLang="ja-JP" sz="1050" dirty="0" smtClean="0"/>
              <a:t>。</a:t>
            </a:r>
            <a:endParaRPr lang="en-US" altLang="ja-JP" sz="1050" dirty="0"/>
          </a:p>
          <a:p>
            <a:endParaRPr lang="en-US" altLang="ja-JP" sz="1050" dirty="0"/>
          </a:p>
          <a:p>
            <a:endParaRPr lang="ja-JP" altLang="en-US" sz="1050" dirty="0"/>
          </a:p>
          <a:p>
            <a:endParaRPr kumimoji="1" lang="en-US" altLang="ja-JP" sz="1050" dirty="0" smtClean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24136" y="1026567"/>
            <a:ext cx="12025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【</a:t>
            </a:r>
            <a:r>
              <a:rPr lang="ja-JP" altLang="en-US" sz="1200" dirty="0" smtClean="0"/>
              <a:t>概要</a:t>
            </a:r>
            <a:r>
              <a:rPr lang="en-US" altLang="ja-JP" sz="1200" dirty="0" smtClean="0"/>
              <a:t>】 </a:t>
            </a:r>
            <a:r>
              <a:rPr lang="ja-JP" altLang="ja-JP" sz="1200" dirty="0" smtClean="0"/>
              <a:t>地域</a:t>
            </a:r>
            <a:r>
              <a:rPr lang="ja-JP" altLang="en-US" sz="1200" dirty="0"/>
              <a:t>の方々の協力を得て</a:t>
            </a:r>
            <a:r>
              <a:rPr lang="ja-JP" altLang="ja-JP" sz="1200" dirty="0"/>
              <a:t>、課題を</a:t>
            </a:r>
            <a:r>
              <a:rPr lang="ja-JP" altLang="ja-JP" sz="1200" dirty="0" smtClean="0"/>
              <a:t>抱え</a:t>
            </a:r>
            <a:r>
              <a:rPr lang="ja-JP" altLang="en-US" sz="1200" dirty="0" smtClean="0"/>
              <a:t>る</a:t>
            </a:r>
            <a:r>
              <a:rPr lang="ja-JP" altLang="ja-JP" sz="1200" dirty="0" smtClean="0"/>
              <a:t>子ども</a:t>
            </a:r>
            <a:r>
              <a:rPr lang="ja-JP" altLang="ja-JP" sz="1200" dirty="0"/>
              <a:t>や保護者を早い段階で発見し、支援に</a:t>
            </a:r>
            <a:r>
              <a:rPr lang="ja-JP" altLang="ja-JP" sz="1200" dirty="0" smtClean="0"/>
              <a:t>つなぎ</a:t>
            </a:r>
            <a:r>
              <a:rPr lang="ja-JP" altLang="en-US" sz="1200" dirty="0" smtClean="0"/>
              <a:t>、</a:t>
            </a:r>
            <a:r>
              <a:rPr lang="ja-JP" altLang="ja-JP" sz="1200" dirty="0" smtClean="0"/>
              <a:t>見守る</a:t>
            </a:r>
            <a:r>
              <a:rPr lang="ja-JP" altLang="en-US" sz="1200" dirty="0"/>
              <a:t>ネットワーク</a:t>
            </a:r>
            <a:r>
              <a:rPr lang="ja-JP" altLang="ja-JP" sz="1200" dirty="0" smtClean="0"/>
              <a:t>を構築</a:t>
            </a:r>
            <a:r>
              <a:rPr lang="ja-JP" altLang="en-US" sz="1200" dirty="0"/>
              <a:t>する。</a:t>
            </a:r>
            <a:r>
              <a:rPr lang="ja-JP" altLang="en-US" sz="1200" dirty="0" smtClean="0"/>
              <a:t>（委託先：門真市、実施</a:t>
            </a:r>
            <a:r>
              <a:rPr lang="ja-JP" altLang="en-US" sz="1200" dirty="0"/>
              <a:t>期間：</a:t>
            </a:r>
            <a:r>
              <a:rPr lang="en-US" altLang="ja-JP" sz="1200" dirty="0" smtClean="0"/>
              <a:t>H29.10.1</a:t>
            </a:r>
            <a:r>
              <a:rPr lang="ja-JP" altLang="en-US" sz="1200" dirty="0" smtClean="0"/>
              <a:t>～</a:t>
            </a:r>
            <a:r>
              <a:rPr lang="en-US" altLang="ja-JP" sz="1200" dirty="0" smtClean="0"/>
              <a:t>H30.7.31</a:t>
            </a:r>
            <a:r>
              <a:rPr lang="ja-JP" altLang="en-US" sz="1200" dirty="0" smtClean="0"/>
              <a:t>）</a:t>
            </a:r>
            <a:endParaRPr lang="ja-JP" altLang="en-US" sz="1200" dirty="0"/>
          </a:p>
          <a:p>
            <a:endParaRPr kumimoji="1" lang="ja-JP" altLang="en-US" sz="1200" dirty="0"/>
          </a:p>
        </p:txBody>
      </p:sp>
      <p:sp>
        <p:nvSpPr>
          <p:cNvPr id="25" name="角丸四角形 24"/>
          <p:cNvSpPr/>
          <p:nvPr/>
        </p:nvSpPr>
        <p:spPr>
          <a:xfrm>
            <a:off x="8273008" y="7464897"/>
            <a:ext cx="3886342" cy="1728191"/>
          </a:xfrm>
          <a:prstGeom prst="roundRect">
            <a:avLst/>
          </a:prstGeom>
          <a:noFill/>
          <a:ln w="63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900" dirty="0">
                <a:solidFill>
                  <a:schemeClr val="tx1"/>
                </a:solidFill>
              </a:rPr>
              <a:t>　学校では把握されていなかった課題について、地域での発見を通じて</a:t>
            </a:r>
            <a:endParaRPr lang="en-US" altLang="ja-JP" sz="900" dirty="0">
              <a:solidFill>
                <a:schemeClr val="tx1"/>
              </a:solidFill>
            </a:endParaRPr>
          </a:p>
          <a:p>
            <a:r>
              <a:rPr lang="ja-JP" altLang="en-US" sz="900" dirty="0">
                <a:solidFill>
                  <a:schemeClr val="tx1"/>
                </a:solidFill>
              </a:rPr>
              <a:t>　</a:t>
            </a:r>
            <a:r>
              <a:rPr lang="ja-JP" altLang="en-US" sz="900" dirty="0" smtClean="0">
                <a:solidFill>
                  <a:schemeClr val="tx1"/>
                </a:solidFill>
              </a:rPr>
              <a:t>学校</a:t>
            </a:r>
            <a:r>
              <a:rPr lang="ja-JP" altLang="en-US" sz="900" dirty="0">
                <a:solidFill>
                  <a:schemeClr val="tx1"/>
                </a:solidFill>
              </a:rPr>
              <a:t>と共有し、学校と連携した見守りにつなげることが</a:t>
            </a:r>
            <a:r>
              <a:rPr lang="ja-JP" altLang="en-US" sz="900" dirty="0" smtClean="0">
                <a:solidFill>
                  <a:schemeClr val="tx1"/>
                </a:solidFill>
              </a:rPr>
              <a:t>できた</a:t>
            </a:r>
            <a:r>
              <a:rPr lang="ja-JP" altLang="en-US" sz="900" dirty="0">
                <a:solidFill>
                  <a:schemeClr val="tx1"/>
                </a:solidFill>
              </a:rPr>
              <a:t>事例</a:t>
            </a:r>
            <a:endParaRPr lang="en-US" altLang="ja-JP" sz="900" dirty="0" smtClean="0">
              <a:solidFill>
                <a:schemeClr val="tx1"/>
              </a:solidFill>
            </a:endParaRPr>
          </a:p>
          <a:p>
            <a:pPr>
              <a:lnSpc>
                <a:spcPts val="800"/>
              </a:lnSpc>
            </a:pPr>
            <a:endParaRPr lang="en-US" altLang="ja-JP" sz="900" dirty="0">
              <a:solidFill>
                <a:schemeClr val="tx1"/>
              </a:solidFill>
            </a:endParaRPr>
          </a:p>
          <a:p>
            <a:r>
              <a:rPr lang="ja-JP" altLang="en-US" sz="900" dirty="0" smtClean="0">
                <a:solidFill>
                  <a:schemeClr val="tx1"/>
                </a:solidFill>
              </a:rPr>
              <a:t>➢発見</a:t>
            </a:r>
            <a:endParaRPr lang="en-US" altLang="ja-JP" sz="900" dirty="0" smtClean="0">
              <a:solidFill>
                <a:schemeClr val="tx1"/>
              </a:solidFill>
            </a:endParaRPr>
          </a:p>
          <a:p>
            <a:r>
              <a:rPr lang="ja-JP" altLang="en-US" sz="900" dirty="0">
                <a:solidFill>
                  <a:schemeClr val="tx1"/>
                </a:solidFill>
              </a:rPr>
              <a:t>　</a:t>
            </a:r>
            <a:r>
              <a:rPr lang="ja-JP" altLang="en-US" sz="900" dirty="0" smtClean="0">
                <a:solidFill>
                  <a:schemeClr val="tx1"/>
                </a:solidFill>
              </a:rPr>
              <a:t>　応援</a:t>
            </a:r>
            <a:r>
              <a:rPr lang="ja-JP" altLang="en-US" sz="900" dirty="0">
                <a:solidFill>
                  <a:schemeClr val="tx1"/>
                </a:solidFill>
              </a:rPr>
              <a:t>団員</a:t>
            </a:r>
            <a:r>
              <a:rPr lang="ja-JP" altLang="en-US" sz="900" dirty="0" smtClean="0">
                <a:solidFill>
                  <a:schemeClr val="tx1"/>
                </a:solidFill>
              </a:rPr>
              <a:t>より、「</a:t>
            </a:r>
            <a:r>
              <a:rPr lang="ja-JP" altLang="en-US" sz="900" dirty="0">
                <a:solidFill>
                  <a:schemeClr val="tx1"/>
                </a:solidFill>
              </a:rPr>
              <a:t>夜遅くにコンビニで子どもが一人でいるのを見かける</a:t>
            </a:r>
            <a:r>
              <a:rPr lang="ja-JP" altLang="en-US" sz="900" dirty="0" smtClean="0">
                <a:solidFill>
                  <a:schemeClr val="tx1"/>
                </a:solidFill>
              </a:rPr>
              <a:t>」</a:t>
            </a:r>
            <a:endParaRPr lang="en-US" altLang="ja-JP" sz="900" dirty="0" smtClean="0">
              <a:solidFill>
                <a:schemeClr val="tx1"/>
              </a:solidFill>
            </a:endParaRPr>
          </a:p>
          <a:p>
            <a:r>
              <a:rPr lang="ja-JP" altLang="en-US" sz="900" dirty="0">
                <a:solidFill>
                  <a:schemeClr val="tx1"/>
                </a:solidFill>
              </a:rPr>
              <a:t>　</a:t>
            </a:r>
            <a:r>
              <a:rPr lang="ja-JP" altLang="en-US" sz="900" dirty="0" smtClean="0">
                <a:solidFill>
                  <a:schemeClr val="tx1"/>
                </a:solidFill>
              </a:rPr>
              <a:t>と</a:t>
            </a:r>
            <a:r>
              <a:rPr lang="ja-JP" altLang="en-US" sz="900" dirty="0">
                <a:solidFill>
                  <a:schemeClr val="tx1"/>
                </a:solidFill>
              </a:rPr>
              <a:t>の連絡が入る</a:t>
            </a:r>
            <a:r>
              <a:rPr lang="ja-JP" altLang="en-US" sz="900" dirty="0" smtClean="0">
                <a:solidFill>
                  <a:schemeClr val="tx1"/>
                </a:solidFill>
              </a:rPr>
              <a:t>。</a:t>
            </a:r>
            <a:endParaRPr lang="en-US" altLang="ja-JP" sz="900" dirty="0" smtClean="0">
              <a:solidFill>
                <a:schemeClr val="tx1"/>
              </a:solidFill>
            </a:endParaRPr>
          </a:p>
          <a:p>
            <a:pPr>
              <a:lnSpc>
                <a:spcPts val="400"/>
              </a:lnSpc>
            </a:pPr>
            <a:endParaRPr lang="en-US" altLang="ja-JP" sz="900" dirty="0" smtClean="0">
              <a:solidFill>
                <a:schemeClr val="tx1"/>
              </a:solidFill>
            </a:endParaRPr>
          </a:p>
          <a:p>
            <a:r>
              <a:rPr lang="ja-JP" altLang="en-US" sz="900" dirty="0" smtClean="0">
                <a:solidFill>
                  <a:schemeClr val="tx1"/>
                </a:solidFill>
              </a:rPr>
              <a:t>➢ケース</a:t>
            </a:r>
            <a:r>
              <a:rPr lang="ja-JP" altLang="en-US" sz="900" dirty="0">
                <a:solidFill>
                  <a:schemeClr val="tx1"/>
                </a:solidFill>
              </a:rPr>
              <a:t>の状況確認・</a:t>
            </a:r>
            <a:r>
              <a:rPr lang="ja-JP" altLang="en-US" sz="900" dirty="0" smtClean="0">
                <a:solidFill>
                  <a:schemeClr val="tx1"/>
                </a:solidFill>
              </a:rPr>
              <a:t>対応</a:t>
            </a:r>
            <a:endParaRPr lang="en-US" altLang="ja-JP" sz="900" dirty="0">
              <a:solidFill>
                <a:schemeClr val="tx1"/>
              </a:solidFill>
            </a:endParaRPr>
          </a:p>
          <a:p>
            <a:r>
              <a:rPr lang="ja-JP" altLang="en-US" sz="900" dirty="0" smtClean="0">
                <a:solidFill>
                  <a:schemeClr val="tx1"/>
                </a:solidFill>
              </a:rPr>
              <a:t>　　子ども</a:t>
            </a:r>
            <a:r>
              <a:rPr lang="ja-JP" altLang="en-US" sz="900" dirty="0">
                <a:solidFill>
                  <a:schemeClr val="tx1"/>
                </a:solidFill>
              </a:rPr>
              <a:t>は小学校低学年で、親が帰宅するまで、夜に一人で出歩くこと</a:t>
            </a:r>
            <a:r>
              <a:rPr lang="ja-JP" altLang="en-US" sz="900" dirty="0" smtClean="0">
                <a:solidFill>
                  <a:schemeClr val="tx1"/>
                </a:solidFill>
              </a:rPr>
              <a:t>が</a:t>
            </a:r>
            <a:endParaRPr lang="en-US" altLang="ja-JP" sz="900" dirty="0" smtClean="0">
              <a:solidFill>
                <a:schemeClr val="tx1"/>
              </a:solidFill>
            </a:endParaRPr>
          </a:p>
          <a:p>
            <a:r>
              <a:rPr lang="ja-JP" altLang="en-US" sz="900" dirty="0">
                <a:solidFill>
                  <a:schemeClr val="tx1"/>
                </a:solidFill>
              </a:rPr>
              <a:t>　</a:t>
            </a:r>
            <a:r>
              <a:rPr lang="ja-JP" altLang="en-US" sz="900" dirty="0" smtClean="0">
                <a:solidFill>
                  <a:schemeClr val="tx1"/>
                </a:solidFill>
              </a:rPr>
              <a:t>多い</a:t>
            </a:r>
            <a:r>
              <a:rPr lang="ja-JP" altLang="en-US" sz="900" dirty="0">
                <a:solidFill>
                  <a:schemeClr val="tx1"/>
                </a:solidFill>
              </a:rPr>
              <a:t>状況であったが、学校では、不登校もなく遅刻も少ないため、課題</a:t>
            </a:r>
            <a:r>
              <a:rPr lang="ja-JP" altLang="en-US" sz="900" dirty="0" smtClean="0">
                <a:solidFill>
                  <a:schemeClr val="tx1"/>
                </a:solidFill>
              </a:rPr>
              <a:t>を</a:t>
            </a:r>
            <a:endParaRPr lang="en-US" altLang="ja-JP" sz="900" dirty="0" smtClean="0">
              <a:solidFill>
                <a:schemeClr val="tx1"/>
              </a:solidFill>
            </a:endParaRPr>
          </a:p>
          <a:p>
            <a:r>
              <a:rPr lang="ja-JP" altLang="en-US" sz="900" dirty="0">
                <a:solidFill>
                  <a:schemeClr val="tx1"/>
                </a:solidFill>
              </a:rPr>
              <a:t>　</a:t>
            </a:r>
            <a:r>
              <a:rPr lang="ja-JP" altLang="en-US" sz="900" dirty="0" smtClean="0">
                <a:solidFill>
                  <a:schemeClr val="tx1"/>
                </a:solidFill>
              </a:rPr>
              <a:t>認識</a:t>
            </a:r>
            <a:r>
              <a:rPr lang="ja-JP" altLang="en-US" sz="900" dirty="0">
                <a:solidFill>
                  <a:schemeClr val="tx1"/>
                </a:solidFill>
              </a:rPr>
              <a:t>して</a:t>
            </a:r>
            <a:r>
              <a:rPr lang="ja-JP" altLang="en-US" sz="900" dirty="0" smtClean="0">
                <a:solidFill>
                  <a:schemeClr val="tx1"/>
                </a:solidFill>
              </a:rPr>
              <a:t>いなかった。</a:t>
            </a:r>
            <a:endParaRPr lang="en-US" altLang="ja-JP" sz="900" dirty="0" smtClean="0">
              <a:solidFill>
                <a:schemeClr val="tx1"/>
              </a:solidFill>
            </a:endParaRPr>
          </a:p>
          <a:p>
            <a:r>
              <a:rPr lang="ja-JP" altLang="en-US" sz="900" dirty="0">
                <a:solidFill>
                  <a:schemeClr val="tx1"/>
                </a:solidFill>
              </a:rPr>
              <a:t>　</a:t>
            </a:r>
            <a:r>
              <a:rPr lang="ja-JP" altLang="en-US" sz="900" dirty="0" smtClean="0">
                <a:solidFill>
                  <a:schemeClr val="tx1"/>
                </a:solidFill>
              </a:rPr>
              <a:t>→連絡を受け、推進員と学校</a:t>
            </a:r>
            <a:r>
              <a:rPr lang="ja-JP" altLang="en-US" sz="900" dirty="0">
                <a:solidFill>
                  <a:schemeClr val="tx1"/>
                </a:solidFill>
              </a:rPr>
              <a:t>が</a:t>
            </a:r>
            <a:r>
              <a:rPr lang="ja-JP" altLang="en-US" sz="900" dirty="0" smtClean="0">
                <a:solidFill>
                  <a:schemeClr val="tx1"/>
                </a:solidFill>
              </a:rPr>
              <a:t>連携し、見守りを行うこととした。</a:t>
            </a:r>
            <a:endParaRPr lang="en-US" altLang="ja-JP" sz="900" dirty="0" smtClean="0">
              <a:solidFill>
                <a:schemeClr val="tx1"/>
              </a:solidFill>
            </a:endParaRPr>
          </a:p>
          <a:p>
            <a:pPr>
              <a:lnSpc>
                <a:spcPts val="600"/>
              </a:lnSpc>
            </a:pPr>
            <a:endParaRPr lang="en-US" altLang="ja-JP" sz="900" dirty="0" smtClean="0">
              <a:solidFill>
                <a:schemeClr val="tx1"/>
              </a:solidFill>
            </a:endParaRPr>
          </a:p>
          <a:p>
            <a:pPr>
              <a:lnSpc>
                <a:spcPts val="600"/>
              </a:lnSpc>
            </a:pPr>
            <a:endParaRPr lang="en-US" altLang="ja-JP" sz="900" dirty="0">
              <a:solidFill>
                <a:schemeClr val="tx1"/>
              </a:solidFill>
            </a:endParaRPr>
          </a:p>
          <a:p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8345016" y="7392888"/>
            <a:ext cx="559629" cy="144016"/>
          </a:xfrm>
          <a:prstGeom prst="rect">
            <a:avLst/>
          </a:prstGeom>
          <a:solidFill>
            <a:schemeClr val="bg1"/>
          </a:solidFill>
          <a:ln w="63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</a:rPr>
              <a:t>事例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496144" y="1397555"/>
            <a:ext cx="1152128" cy="27699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accent5">
                <a:lumMod val="75000"/>
              </a:schemeClr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 smtClean="0"/>
              <a:t>事業フロー</a:t>
            </a:r>
            <a:endParaRPr kumimoji="1" lang="ja-JP" altLang="en-US" sz="1200" b="1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8128992" y="5310016"/>
            <a:ext cx="891742" cy="27699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accent5">
                <a:lumMod val="75000"/>
              </a:schemeClr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 smtClean="0"/>
              <a:t>成　果</a:t>
            </a:r>
            <a:endParaRPr kumimoji="1" lang="ja-JP" altLang="en-US" sz="1200" b="1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496144" y="5310016"/>
            <a:ext cx="1296144" cy="27699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accent5">
                <a:lumMod val="75000"/>
              </a:schemeClr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b="1" dirty="0"/>
              <a:t>取組</a:t>
            </a:r>
            <a:r>
              <a:rPr lang="ja-JP" altLang="en-US" sz="1200" b="1" dirty="0" smtClean="0"/>
              <a:t>のポイント</a:t>
            </a:r>
            <a:endParaRPr kumimoji="1" lang="ja-JP" altLang="en-US" sz="1200" dirty="0"/>
          </a:p>
        </p:txBody>
      </p:sp>
      <p:grpSp>
        <p:nvGrpSpPr>
          <p:cNvPr id="119" name="グループ化 118"/>
          <p:cNvGrpSpPr/>
          <p:nvPr/>
        </p:nvGrpSpPr>
        <p:grpSpPr>
          <a:xfrm>
            <a:off x="2547171" y="1488232"/>
            <a:ext cx="8174109" cy="3579273"/>
            <a:chOff x="107504" y="1586409"/>
            <a:chExt cx="8938465" cy="3913969"/>
          </a:xfrm>
        </p:grpSpPr>
        <p:grpSp>
          <p:nvGrpSpPr>
            <p:cNvPr id="120" name="グループ化 119"/>
            <p:cNvGrpSpPr/>
            <p:nvPr/>
          </p:nvGrpSpPr>
          <p:grpSpPr>
            <a:xfrm>
              <a:off x="107504" y="1586409"/>
              <a:ext cx="8938465" cy="3913969"/>
              <a:chOff x="86034" y="5769267"/>
              <a:chExt cx="6703849" cy="3288986"/>
            </a:xfrm>
          </p:grpSpPr>
          <p:sp>
            <p:nvSpPr>
              <p:cNvPr id="131" name="角丸四角形 130"/>
              <p:cNvSpPr/>
              <p:nvPr/>
            </p:nvSpPr>
            <p:spPr>
              <a:xfrm>
                <a:off x="86034" y="5769267"/>
                <a:ext cx="6703849" cy="3288986"/>
              </a:xfrm>
              <a:prstGeom prst="roundRect">
                <a:avLst>
                  <a:gd name="adj" fmla="val 5942"/>
                </a:avLst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endParaRPr kumimoji="1" lang="ja-JP" altLang="en-US" sz="10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2" name="正方形/長方形 131"/>
              <p:cNvSpPr/>
              <p:nvPr/>
            </p:nvSpPr>
            <p:spPr>
              <a:xfrm>
                <a:off x="158574" y="6110518"/>
                <a:ext cx="1599674" cy="2764621"/>
              </a:xfrm>
              <a:prstGeom prst="rect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en-US" altLang="ja-JP" dirty="0" smtClean="0"/>
              </a:p>
              <a:p>
                <a:pPr algn="ctr"/>
                <a:endParaRPr lang="en-US" altLang="ja-JP" dirty="0"/>
              </a:p>
              <a:p>
                <a:pPr algn="ctr"/>
                <a:endParaRPr kumimoji="1" lang="en-US" altLang="ja-JP" dirty="0" smtClean="0"/>
              </a:p>
              <a:p>
                <a:pPr algn="ctr"/>
                <a:endParaRPr lang="en-US" altLang="ja-JP" dirty="0"/>
              </a:p>
              <a:p>
                <a:pPr algn="ctr"/>
                <a:endParaRPr kumimoji="1" lang="en-US" altLang="ja-JP" dirty="0" smtClean="0"/>
              </a:p>
              <a:p>
                <a:pPr algn="ctr"/>
                <a:endParaRPr lang="en-US" altLang="ja-JP" dirty="0"/>
              </a:p>
              <a:p>
                <a:pPr algn="ctr"/>
                <a:endParaRPr kumimoji="1" lang="en-US" altLang="ja-JP" dirty="0" smtClean="0"/>
              </a:p>
              <a:p>
                <a:pPr algn="ctr"/>
                <a:endParaRPr kumimoji="1" lang="ja-JP" altLang="en-US" sz="1000" dirty="0"/>
              </a:p>
            </p:txBody>
          </p:sp>
          <p:sp>
            <p:nvSpPr>
              <p:cNvPr id="133" name="角丸四角形 132"/>
              <p:cNvSpPr/>
              <p:nvPr/>
            </p:nvSpPr>
            <p:spPr>
              <a:xfrm>
                <a:off x="199364" y="6677430"/>
                <a:ext cx="1502776" cy="483561"/>
              </a:xfrm>
              <a:prstGeom prst="roundRect">
                <a:avLst/>
              </a:prstGeom>
              <a:ln w="12700"/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050" b="1" dirty="0" smtClean="0">
                    <a:latin typeface="+mn-ea"/>
                  </a:rPr>
                  <a:t>教育・保育関連施設等</a:t>
                </a:r>
                <a:endParaRPr kumimoji="1" lang="ja-JP" altLang="en-US" sz="1050" b="1" dirty="0">
                  <a:latin typeface="+mn-ea"/>
                </a:endParaRPr>
              </a:p>
            </p:txBody>
          </p:sp>
          <p:sp>
            <p:nvSpPr>
              <p:cNvPr id="134" name="正方形/長方形 133"/>
              <p:cNvSpPr/>
              <p:nvPr/>
            </p:nvSpPr>
            <p:spPr>
              <a:xfrm>
                <a:off x="205746" y="7890287"/>
                <a:ext cx="1502776" cy="904467"/>
              </a:xfrm>
              <a:prstGeom prst="rect">
                <a:avLst/>
              </a:prstGeom>
              <a:ln w="127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r>
                  <a:rPr lang="ja-JP" altLang="en-US" sz="900" b="1" dirty="0" smtClean="0">
                    <a:latin typeface="+mj-ea"/>
                    <a:ea typeface="+mj-ea"/>
                  </a:rPr>
                  <a:t>・市民の方々が、各地域の子どもたちを見守る</a:t>
                </a:r>
                <a:endParaRPr lang="en-US" altLang="ja-JP" sz="900" b="1" dirty="0" smtClean="0">
                  <a:latin typeface="+mj-ea"/>
                  <a:ea typeface="+mj-ea"/>
                </a:endParaRPr>
              </a:p>
              <a:p>
                <a:endParaRPr lang="en-US" altLang="ja-JP" sz="900" b="1" dirty="0" smtClean="0">
                  <a:latin typeface="+mj-ea"/>
                  <a:ea typeface="+mj-ea"/>
                </a:endParaRPr>
              </a:p>
              <a:p>
                <a:r>
                  <a:rPr lang="ja-JP" altLang="en-US" sz="900" b="1" dirty="0" smtClean="0">
                    <a:latin typeface="+mj-ea"/>
                    <a:ea typeface="+mj-ea"/>
                  </a:rPr>
                  <a:t>・見守りの中で、軽微な異変に気づいたときに「子どもの未来応援推進員」に連絡</a:t>
                </a:r>
                <a:endParaRPr lang="en-US" altLang="ja-JP" sz="900" b="1" dirty="0" smtClean="0">
                  <a:latin typeface="+mj-ea"/>
                  <a:ea typeface="+mj-ea"/>
                </a:endParaRPr>
              </a:p>
            </p:txBody>
          </p:sp>
          <p:sp>
            <p:nvSpPr>
              <p:cNvPr id="135" name="正方形/長方形 134"/>
              <p:cNvSpPr/>
              <p:nvPr/>
            </p:nvSpPr>
            <p:spPr>
              <a:xfrm>
                <a:off x="2518292" y="6110518"/>
                <a:ext cx="1780210" cy="2764618"/>
              </a:xfrm>
              <a:prstGeom prst="rect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endParaRPr lang="en-US" altLang="ja-JP" sz="1200" dirty="0" smtClean="0"/>
              </a:p>
              <a:p>
                <a:endParaRPr lang="en-US" altLang="ja-JP" sz="1200" dirty="0"/>
              </a:p>
              <a:p>
                <a:endParaRPr lang="en-US" altLang="ja-JP" sz="1200" dirty="0" smtClean="0"/>
              </a:p>
              <a:p>
                <a:endParaRPr lang="en-US" altLang="ja-JP" sz="1200" dirty="0"/>
              </a:p>
              <a:p>
                <a:endParaRPr lang="en-US" altLang="ja-JP" sz="1200" dirty="0" smtClean="0"/>
              </a:p>
              <a:p>
                <a:endParaRPr lang="en-US" altLang="ja-JP" sz="1200" dirty="0"/>
              </a:p>
              <a:p>
                <a:endParaRPr lang="en-US" altLang="ja-JP" sz="1200" dirty="0" smtClean="0"/>
              </a:p>
              <a:p>
                <a:endParaRPr lang="en-US" altLang="ja-JP" sz="1200" dirty="0" smtClean="0"/>
              </a:p>
              <a:p>
                <a:endParaRPr lang="en-US" altLang="ja-JP" sz="1200" dirty="0"/>
              </a:p>
              <a:p>
                <a:endParaRPr lang="en-US" altLang="ja-JP" sz="1200" dirty="0" smtClean="0"/>
              </a:p>
              <a:p>
                <a:endParaRPr lang="en-US" altLang="ja-JP" sz="1200" dirty="0" smtClean="0"/>
              </a:p>
              <a:p>
                <a:endParaRPr lang="en-US" altLang="ja-JP" sz="1200" dirty="0" smtClean="0"/>
              </a:p>
            </p:txBody>
          </p:sp>
          <p:sp>
            <p:nvSpPr>
              <p:cNvPr id="136" name="角丸四角形 135"/>
              <p:cNvSpPr/>
              <p:nvPr/>
            </p:nvSpPr>
            <p:spPr>
              <a:xfrm>
                <a:off x="2623827" y="6903206"/>
                <a:ext cx="1525168" cy="1497844"/>
              </a:xfrm>
              <a:prstGeom prst="roundRect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7" name="角丸四角形 136"/>
              <p:cNvSpPr/>
              <p:nvPr/>
            </p:nvSpPr>
            <p:spPr>
              <a:xfrm>
                <a:off x="2570310" y="6269353"/>
                <a:ext cx="1656724" cy="208600"/>
              </a:xfrm>
              <a:prstGeom prst="round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1050" b="1" dirty="0" smtClean="0">
                    <a:solidFill>
                      <a:schemeClr val="tx1"/>
                    </a:solidFill>
                  </a:rPr>
                  <a:t>関係者会議</a:t>
                </a:r>
                <a:endParaRPr lang="en-US" altLang="ja-JP" sz="1050" b="1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8" name="正方形/長方形 137"/>
              <p:cNvSpPr/>
              <p:nvPr/>
            </p:nvSpPr>
            <p:spPr>
              <a:xfrm>
                <a:off x="4929677" y="6110518"/>
                <a:ext cx="1806200" cy="2764619"/>
              </a:xfrm>
              <a:prstGeom prst="rect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9" name="角丸四角形 138"/>
              <p:cNvSpPr/>
              <p:nvPr/>
            </p:nvSpPr>
            <p:spPr>
              <a:xfrm>
                <a:off x="4966134" y="6247733"/>
                <a:ext cx="1753630" cy="208600"/>
              </a:xfrm>
              <a:prstGeom prst="round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1050" b="1" dirty="0" smtClean="0">
                    <a:solidFill>
                      <a:schemeClr val="tx1"/>
                    </a:solidFill>
                  </a:rPr>
                  <a:t>既存の会議・支援体制・事業</a:t>
                </a:r>
                <a:endParaRPr lang="en-US" altLang="ja-JP" sz="1050" b="1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0" name="角丸四角形 139"/>
              <p:cNvSpPr/>
              <p:nvPr/>
            </p:nvSpPr>
            <p:spPr>
              <a:xfrm>
                <a:off x="2782010" y="6946287"/>
                <a:ext cx="1168944" cy="169986"/>
              </a:xfrm>
              <a:prstGeom prst="roundRect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>
                  <a:lnSpc>
                    <a:spcPts val="700"/>
                  </a:lnSpc>
                </a:pPr>
                <a:r>
                  <a:rPr kumimoji="1" lang="ja-JP" altLang="en-US" sz="800" b="1" dirty="0" smtClean="0">
                    <a:latin typeface="+mj-ea"/>
                    <a:ea typeface="+mj-ea"/>
                  </a:rPr>
                  <a:t>応援チーム</a:t>
                </a:r>
                <a:endParaRPr kumimoji="1" lang="en-US" altLang="ja-JP" sz="800" b="1" dirty="0" smtClean="0">
                  <a:latin typeface="+mj-ea"/>
                  <a:ea typeface="+mj-ea"/>
                </a:endParaRPr>
              </a:p>
            </p:txBody>
          </p:sp>
          <p:sp>
            <p:nvSpPr>
              <p:cNvPr id="141" name="円/楕円 140"/>
              <p:cNvSpPr/>
              <p:nvPr/>
            </p:nvSpPr>
            <p:spPr>
              <a:xfrm>
                <a:off x="3021012" y="7133073"/>
                <a:ext cx="690939" cy="216000"/>
              </a:xfrm>
              <a:prstGeom prst="ellipse">
                <a:avLst/>
              </a:prstGeom>
              <a:ln w="12700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vert="horz" rtlCol="0" anchor="ctr"/>
              <a:lstStyle/>
              <a:p>
                <a:pPr algn="ctr"/>
                <a:r>
                  <a:rPr kumimoji="1" lang="ja-JP" altLang="en-US" sz="900" b="1" dirty="0" smtClean="0"/>
                  <a:t>ＳＳＷ</a:t>
                </a:r>
                <a:endParaRPr kumimoji="1" lang="ja-JP" altLang="en-US" sz="900" b="1" dirty="0"/>
              </a:p>
            </p:txBody>
          </p:sp>
          <p:sp>
            <p:nvSpPr>
              <p:cNvPr id="142" name="角丸四角形 141"/>
              <p:cNvSpPr/>
              <p:nvPr/>
            </p:nvSpPr>
            <p:spPr>
              <a:xfrm>
                <a:off x="205746" y="7536964"/>
                <a:ext cx="1502777" cy="353322"/>
              </a:xfrm>
              <a:prstGeom prst="roundRect">
                <a:avLst/>
              </a:pr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050" b="1" dirty="0" smtClean="0">
                    <a:latin typeface="+mn-ea"/>
                  </a:rPr>
                  <a:t>子どもの未来応援団員</a:t>
                </a:r>
                <a:endParaRPr kumimoji="1" lang="en-US" altLang="ja-JP" sz="1050" b="1" dirty="0" smtClean="0">
                  <a:latin typeface="+mn-ea"/>
                </a:endParaRPr>
              </a:p>
              <a:p>
                <a:pPr algn="ctr"/>
                <a:r>
                  <a:rPr kumimoji="1" lang="ja-JP" altLang="en-US" sz="1050" b="1" dirty="0" smtClean="0">
                    <a:latin typeface="+mn-ea"/>
                  </a:rPr>
                  <a:t>（ボランティア）</a:t>
                </a:r>
                <a:endParaRPr kumimoji="1" lang="ja-JP" altLang="en-US" sz="1050" b="1" dirty="0">
                  <a:latin typeface="+mn-ea"/>
                </a:endParaRPr>
              </a:p>
            </p:txBody>
          </p:sp>
          <p:sp>
            <p:nvSpPr>
              <p:cNvPr id="143" name="円/楕円 142"/>
              <p:cNvSpPr/>
              <p:nvPr/>
            </p:nvSpPr>
            <p:spPr>
              <a:xfrm>
                <a:off x="2872100" y="6590808"/>
                <a:ext cx="917598" cy="286261"/>
              </a:xfrm>
              <a:prstGeom prst="ellipse">
                <a:avLst/>
              </a:prstGeom>
              <a:ln w="12700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vert="horz" rtlCol="0" anchor="ctr"/>
              <a:lstStyle/>
              <a:p>
                <a:pPr algn="ctr"/>
                <a:r>
                  <a:rPr kumimoji="1" lang="ja-JP" altLang="en-US" sz="900" b="1" dirty="0" smtClean="0">
                    <a:latin typeface="+mj-ea"/>
                    <a:ea typeface="+mj-ea"/>
                  </a:rPr>
                  <a:t>学識</a:t>
                </a:r>
                <a:endParaRPr kumimoji="1" lang="en-US" altLang="ja-JP" sz="900" b="1" dirty="0" smtClean="0">
                  <a:latin typeface="+mj-ea"/>
                  <a:ea typeface="+mj-ea"/>
                </a:endParaRPr>
              </a:p>
              <a:p>
                <a:pPr algn="ctr"/>
                <a:r>
                  <a:rPr lang="ja-JP" altLang="en-US" sz="900" b="1" dirty="0">
                    <a:latin typeface="+mj-ea"/>
                    <a:ea typeface="+mj-ea"/>
                  </a:rPr>
                  <a:t>経験者</a:t>
                </a:r>
                <a:endParaRPr kumimoji="1" lang="ja-JP" altLang="en-US" sz="900" b="1" dirty="0">
                  <a:latin typeface="+mj-ea"/>
                  <a:ea typeface="+mj-ea"/>
                </a:endParaRPr>
              </a:p>
            </p:txBody>
          </p:sp>
          <p:sp>
            <p:nvSpPr>
              <p:cNvPr id="144" name="角丸四角形 143"/>
              <p:cNvSpPr/>
              <p:nvPr/>
            </p:nvSpPr>
            <p:spPr>
              <a:xfrm>
                <a:off x="4962049" y="6921090"/>
                <a:ext cx="845395" cy="345577"/>
              </a:xfrm>
              <a:prstGeom prst="roundRect">
                <a:avLst/>
              </a:prstGeom>
              <a:ln w="31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vert="horz" rtlCol="0" anchor="ctr"/>
              <a:lstStyle/>
              <a:p>
                <a:pPr algn="ctr"/>
                <a:r>
                  <a:rPr kumimoji="1" lang="ja-JP" altLang="en-US" sz="1000" b="1" dirty="0" smtClean="0">
                    <a:latin typeface="+mn-ea"/>
                  </a:rPr>
                  <a:t>ひとり親家庭等相談事業</a:t>
                </a:r>
                <a:endParaRPr kumimoji="1" lang="ja-JP" altLang="en-US" sz="1000" b="1" dirty="0">
                  <a:latin typeface="+mn-ea"/>
                </a:endParaRPr>
              </a:p>
            </p:txBody>
          </p:sp>
          <p:sp>
            <p:nvSpPr>
              <p:cNvPr id="145" name="角丸四角形 144"/>
              <p:cNvSpPr/>
              <p:nvPr/>
            </p:nvSpPr>
            <p:spPr>
              <a:xfrm>
                <a:off x="5851839" y="6523194"/>
                <a:ext cx="845395" cy="345577"/>
              </a:xfrm>
              <a:prstGeom prst="roundRect">
                <a:avLst/>
              </a:prstGeom>
              <a:ln w="31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vert="horz" rtlCol="0" anchor="ctr"/>
              <a:lstStyle/>
              <a:p>
                <a:pPr algn="ctr"/>
                <a:r>
                  <a:rPr lang="ja-JP" altLang="en-US" sz="1000" b="1" dirty="0" smtClean="0">
                    <a:latin typeface="+mn-ea"/>
                  </a:rPr>
                  <a:t>子ども悩み</a:t>
                </a:r>
                <a:endParaRPr lang="en-US" altLang="ja-JP" sz="1000" b="1" dirty="0" smtClean="0">
                  <a:latin typeface="+mn-ea"/>
                </a:endParaRPr>
              </a:p>
              <a:p>
                <a:pPr algn="ctr"/>
                <a:r>
                  <a:rPr lang="ja-JP" altLang="en-US" sz="1000" b="1" dirty="0" smtClean="0">
                    <a:latin typeface="+mn-ea"/>
                  </a:rPr>
                  <a:t>サポート事業</a:t>
                </a:r>
                <a:endParaRPr kumimoji="1" lang="en-US" altLang="ja-JP" sz="1000" b="1" dirty="0" smtClean="0">
                  <a:latin typeface="+mn-ea"/>
                </a:endParaRPr>
              </a:p>
            </p:txBody>
          </p:sp>
          <p:sp>
            <p:nvSpPr>
              <p:cNvPr id="146" name="角丸四角形 145"/>
              <p:cNvSpPr/>
              <p:nvPr/>
            </p:nvSpPr>
            <p:spPr>
              <a:xfrm>
                <a:off x="4966134" y="6516843"/>
                <a:ext cx="845395" cy="345577"/>
              </a:xfrm>
              <a:prstGeom prst="roundRect">
                <a:avLst/>
              </a:prstGeom>
              <a:ln w="31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vert="horz" rtlCol="0" anchor="ctr"/>
              <a:lstStyle/>
              <a:p>
                <a:pPr algn="ctr"/>
                <a:r>
                  <a:rPr lang="ja-JP" altLang="en-US" sz="1000" b="1" dirty="0">
                    <a:latin typeface="+mn-ea"/>
                  </a:rPr>
                  <a:t>子ども</a:t>
                </a:r>
                <a:r>
                  <a:rPr lang="ja-JP" altLang="en-US" sz="1000" b="1" dirty="0" smtClean="0">
                    <a:latin typeface="+mn-ea"/>
                  </a:rPr>
                  <a:t>の健全</a:t>
                </a:r>
                <a:endParaRPr lang="en-US" altLang="ja-JP" sz="1000" b="1" dirty="0" smtClean="0">
                  <a:latin typeface="+mn-ea"/>
                </a:endParaRPr>
              </a:p>
              <a:p>
                <a:pPr algn="ctr"/>
                <a:r>
                  <a:rPr lang="ja-JP" altLang="en-US" sz="1000" b="1" dirty="0" smtClean="0">
                    <a:latin typeface="+mn-ea"/>
                  </a:rPr>
                  <a:t>育成事業</a:t>
                </a:r>
                <a:endParaRPr kumimoji="1" lang="ja-JP" altLang="en-US" sz="1000" b="1" dirty="0">
                  <a:latin typeface="+mn-ea"/>
                </a:endParaRPr>
              </a:p>
            </p:txBody>
          </p:sp>
          <p:sp>
            <p:nvSpPr>
              <p:cNvPr id="147" name="角丸四角形 146"/>
              <p:cNvSpPr/>
              <p:nvPr/>
            </p:nvSpPr>
            <p:spPr>
              <a:xfrm>
                <a:off x="4962049" y="7327079"/>
                <a:ext cx="845395" cy="345577"/>
              </a:xfrm>
              <a:prstGeom prst="roundRect">
                <a:avLst/>
              </a:prstGeom>
              <a:ln w="31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vert="horz" rtlCol="0" anchor="ctr"/>
              <a:lstStyle/>
              <a:p>
                <a:pPr algn="ctr"/>
                <a:r>
                  <a:rPr lang="en-US" altLang="ja-JP" sz="1000" b="1" dirty="0" err="1" smtClean="0">
                    <a:latin typeface="+mn-ea"/>
                  </a:rPr>
                  <a:t>Kadoma</a:t>
                </a:r>
                <a:r>
                  <a:rPr lang="ja-JP" altLang="en-US" sz="1000" b="1" dirty="0" smtClean="0">
                    <a:latin typeface="+mn-ea"/>
                  </a:rPr>
                  <a:t>塾</a:t>
                </a:r>
                <a:endParaRPr kumimoji="1" lang="en-US" altLang="ja-JP" sz="1000" b="1" dirty="0" smtClean="0">
                  <a:latin typeface="+mn-ea"/>
                </a:endParaRPr>
              </a:p>
            </p:txBody>
          </p:sp>
          <p:sp>
            <p:nvSpPr>
              <p:cNvPr id="148" name="正方形/長方形 147"/>
              <p:cNvSpPr/>
              <p:nvPr/>
            </p:nvSpPr>
            <p:spPr>
              <a:xfrm>
                <a:off x="6328542" y="7585594"/>
                <a:ext cx="368692" cy="240640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r>
                  <a:rPr lang="en-US" altLang="ja-JP" sz="1050" b="1" dirty="0">
                    <a:latin typeface="+mn-ea"/>
                  </a:rPr>
                  <a:t>etc.</a:t>
                </a:r>
                <a:endParaRPr lang="en-US" altLang="ja-JP" sz="1050" b="1" dirty="0" smtClean="0">
                  <a:latin typeface="+mn-ea"/>
                </a:endParaRPr>
              </a:p>
            </p:txBody>
          </p:sp>
          <p:sp>
            <p:nvSpPr>
              <p:cNvPr id="149" name="角丸四角形 148"/>
              <p:cNvSpPr/>
              <p:nvPr/>
            </p:nvSpPr>
            <p:spPr>
              <a:xfrm>
                <a:off x="5851839" y="7319545"/>
                <a:ext cx="845395" cy="345577"/>
              </a:xfrm>
              <a:prstGeom prst="roundRect">
                <a:avLst/>
              </a:prstGeom>
              <a:ln w="31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vert="horz" rtlCol="0" anchor="ctr"/>
              <a:lstStyle/>
              <a:p>
                <a:pPr algn="ctr"/>
                <a:r>
                  <a:rPr lang="ja-JP" altLang="en-US" sz="1000" b="1" dirty="0" smtClean="0">
                    <a:latin typeface="+mn-ea"/>
                  </a:rPr>
                  <a:t>就労支援</a:t>
                </a:r>
                <a:endParaRPr kumimoji="1" lang="en-US" altLang="ja-JP" sz="1000" b="1" dirty="0" smtClean="0">
                  <a:latin typeface="+mn-ea"/>
                </a:endParaRPr>
              </a:p>
            </p:txBody>
          </p:sp>
          <p:sp>
            <p:nvSpPr>
              <p:cNvPr id="150" name="角丸四角形 149"/>
              <p:cNvSpPr/>
              <p:nvPr/>
            </p:nvSpPr>
            <p:spPr>
              <a:xfrm>
                <a:off x="2959863" y="8439150"/>
                <a:ext cx="742069" cy="410059"/>
              </a:xfrm>
              <a:prstGeom prst="roundRect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r>
                  <a:rPr lang="ja-JP" altLang="en-US" sz="900" dirty="0" smtClean="0"/>
                  <a:t>市社</a:t>
                </a:r>
                <a:r>
                  <a:rPr lang="ja-JP" altLang="en-US" sz="900" dirty="0"/>
                  <a:t>協</a:t>
                </a:r>
                <a:endParaRPr kumimoji="1" lang="ja-JP" altLang="en-US" sz="900" dirty="0"/>
              </a:p>
            </p:txBody>
          </p:sp>
          <p:sp>
            <p:nvSpPr>
              <p:cNvPr id="151" name="円/楕円 150"/>
              <p:cNvSpPr/>
              <p:nvPr/>
            </p:nvSpPr>
            <p:spPr>
              <a:xfrm>
                <a:off x="3028169" y="8620036"/>
                <a:ext cx="612000" cy="183475"/>
              </a:xfrm>
              <a:prstGeom prst="ellipse">
                <a:avLst/>
              </a:prstGeom>
              <a:ln w="12700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vert="horz" rtlCol="0" anchor="ctr"/>
              <a:lstStyle/>
              <a:p>
                <a:pPr algn="ctr"/>
                <a:r>
                  <a:rPr kumimoji="1" lang="en-US" altLang="ja-JP" sz="900" dirty="0" smtClean="0">
                    <a:latin typeface="+mj-ea"/>
                    <a:ea typeface="+mj-ea"/>
                  </a:rPr>
                  <a:t>CSW</a:t>
                </a:r>
                <a:endParaRPr kumimoji="1" lang="ja-JP" altLang="en-US" sz="900" dirty="0">
                  <a:latin typeface="+mj-ea"/>
                  <a:ea typeface="+mj-ea"/>
                </a:endParaRPr>
              </a:p>
            </p:txBody>
          </p:sp>
          <p:sp>
            <p:nvSpPr>
              <p:cNvPr id="152" name="角丸四角形 151"/>
              <p:cNvSpPr/>
              <p:nvPr/>
            </p:nvSpPr>
            <p:spPr>
              <a:xfrm>
                <a:off x="2763668" y="7349073"/>
                <a:ext cx="624626" cy="982385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eaVert" rtlCol="0" anchor="ctr"/>
              <a:lstStyle/>
              <a:p>
                <a:pPr algn="ctr"/>
                <a:r>
                  <a:rPr kumimoji="1" lang="ja-JP" altLang="en-US" sz="900" b="1" dirty="0" smtClean="0"/>
                  <a:t>子どもの未来</a:t>
                </a:r>
                <a:endParaRPr kumimoji="1" lang="en-US" altLang="ja-JP" sz="900" b="1" dirty="0" smtClean="0"/>
              </a:p>
              <a:p>
                <a:pPr algn="ctr"/>
                <a:r>
                  <a:rPr kumimoji="1" lang="ja-JP" altLang="en-US" sz="900" b="1" dirty="0" smtClean="0"/>
                  <a:t>応援推進員</a:t>
                </a:r>
                <a:endParaRPr kumimoji="1" lang="en-US" altLang="ja-JP" sz="900" b="1" dirty="0" smtClean="0"/>
              </a:p>
              <a:p>
                <a:pPr algn="ctr"/>
                <a:r>
                  <a:rPr lang="ja-JP" altLang="en-US" sz="900" b="1" dirty="0" smtClean="0"/>
                  <a:t>（中学校区２名</a:t>
                </a:r>
                <a:endParaRPr lang="en-US" altLang="ja-JP" sz="900" b="1" dirty="0" smtClean="0"/>
              </a:p>
              <a:p>
                <a:pPr algn="ctr"/>
                <a:r>
                  <a:rPr lang="ja-JP" altLang="en-US" sz="900" b="1" dirty="0" smtClean="0"/>
                  <a:t>・教員ＯＢ）</a:t>
                </a:r>
                <a:endParaRPr kumimoji="1" lang="ja-JP" altLang="en-US" sz="900" b="1" dirty="0"/>
              </a:p>
            </p:txBody>
          </p:sp>
          <p:sp>
            <p:nvSpPr>
              <p:cNvPr id="153" name="角丸四角形 152"/>
              <p:cNvSpPr/>
              <p:nvPr/>
            </p:nvSpPr>
            <p:spPr>
              <a:xfrm>
                <a:off x="3440535" y="7334265"/>
                <a:ext cx="577973" cy="1004380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eaVert" rtlCol="0" anchor="ctr"/>
              <a:lstStyle/>
              <a:p>
                <a:pPr algn="ctr"/>
                <a:r>
                  <a:rPr kumimoji="1" lang="ja-JP" altLang="en-US" sz="900" b="1" dirty="0" smtClean="0"/>
                  <a:t>子どもの未来応援コーディネーター</a:t>
                </a:r>
                <a:endParaRPr kumimoji="1" lang="en-US" altLang="ja-JP" sz="900" b="1" dirty="0" smtClean="0"/>
              </a:p>
              <a:p>
                <a:pPr algn="ctr"/>
                <a:r>
                  <a:rPr lang="ja-JP" altLang="en-US" sz="900" b="1" dirty="0" smtClean="0"/>
                  <a:t>（１名・校長ＯＢ）</a:t>
                </a:r>
                <a:endParaRPr kumimoji="1" lang="ja-JP" altLang="en-US" sz="900" b="1" dirty="0"/>
              </a:p>
            </p:txBody>
          </p:sp>
          <p:sp>
            <p:nvSpPr>
              <p:cNvPr id="154" name="角丸四角形 153"/>
              <p:cNvSpPr/>
              <p:nvPr/>
            </p:nvSpPr>
            <p:spPr>
              <a:xfrm>
                <a:off x="5851839" y="6919988"/>
                <a:ext cx="845395" cy="345577"/>
              </a:xfrm>
              <a:prstGeom prst="roundRect">
                <a:avLst/>
              </a:prstGeom>
              <a:ln w="31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vert="horz" rtlCol="0" anchor="ctr"/>
              <a:lstStyle/>
              <a:p>
                <a:pPr algn="ctr"/>
                <a:r>
                  <a:rPr kumimoji="1" lang="ja-JP" altLang="en-US" sz="1000" b="1" dirty="0" smtClean="0">
                    <a:latin typeface="+mn-ea"/>
                  </a:rPr>
                  <a:t>要保護児童連絡調整会議</a:t>
                </a:r>
                <a:endParaRPr kumimoji="1" lang="ja-JP" altLang="en-US" sz="1000" b="1" dirty="0">
                  <a:latin typeface="+mn-ea"/>
                </a:endParaRPr>
              </a:p>
            </p:txBody>
          </p:sp>
        </p:grpSp>
        <p:sp>
          <p:nvSpPr>
            <p:cNvPr id="121" name="ホームベース 120"/>
            <p:cNvSpPr/>
            <p:nvPr/>
          </p:nvSpPr>
          <p:spPr>
            <a:xfrm>
              <a:off x="5988156" y="2505704"/>
              <a:ext cx="384044" cy="1052547"/>
            </a:xfrm>
            <a:prstGeom prst="homePlat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" name="角丸四角形 121"/>
            <p:cNvSpPr/>
            <p:nvPr/>
          </p:nvSpPr>
          <p:spPr>
            <a:xfrm>
              <a:off x="3350515" y="1862159"/>
              <a:ext cx="2373613" cy="248239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50" b="1" dirty="0" smtClean="0">
                  <a:solidFill>
                    <a:schemeClr val="bg1"/>
                  </a:solidFill>
                </a:rPr>
                <a:t>課題抽出・整理</a:t>
              </a:r>
              <a:endParaRPr lang="en-US" altLang="ja-JP" sz="1050" b="1" dirty="0" smtClean="0">
                <a:solidFill>
                  <a:schemeClr val="bg1"/>
                </a:solidFill>
              </a:endParaRPr>
            </a:p>
          </p:txBody>
        </p:sp>
        <p:sp>
          <p:nvSpPr>
            <p:cNvPr id="123" name="角丸四角形 122"/>
            <p:cNvSpPr/>
            <p:nvPr/>
          </p:nvSpPr>
          <p:spPr>
            <a:xfrm>
              <a:off x="204276" y="1862160"/>
              <a:ext cx="2132899" cy="248239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50" b="1" dirty="0" smtClean="0">
                  <a:solidFill>
                    <a:schemeClr val="bg1"/>
                  </a:solidFill>
                </a:rPr>
                <a:t>子どもの見守り・異変の発見</a:t>
              </a:r>
              <a:endParaRPr lang="en-US" altLang="ja-JP" sz="1050" b="1" dirty="0" smtClean="0">
                <a:solidFill>
                  <a:schemeClr val="bg1"/>
                </a:solidFill>
              </a:endParaRPr>
            </a:p>
          </p:txBody>
        </p:sp>
        <p:sp>
          <p:nvSpPr>
            <p:cNvPr id="124" name="角丸四角形 123"/>
            <p:cNvSpPr/>
            <p:nvPr/>
          </p:nvSpPr>
          <p:spPr>
            <a:xfrm>
              <a:off x="6626315" y="4293096"/>
              <a:ext cx="2338173" cy="248239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50" b="1" dirty="0">
                  <a:solidFill>
                    <a:schemeClr val="tx1"/>
                  </a:solidFill>
                </a:rPr>
                <a:t>ボランティア等の地域の支援活動</a:t>
              </a:r>
              <a:endParaRPr lang="en-US" altLang="ja-JP" sz="105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125" name="角丸四角形 124"/>
            <p:cNvSpPr/>
            <p:nvPr/>
          </p:nvSpPr>
          <p:spPr>
            <a:xfrm>
              <a:off x="6618339" y="4634146"/>
              <a:ext cx="1127193" cy="411245"/>
            </a:xfrm>
            <a:prstGeom prst="roundRect">
              <a:avLst/>
            </a:prstGeom>
            <a:ln w="31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rtlCol="0" anchor="ctr"/>
            <a:lstStyle/>
            <a:p>
              <a:pPr algn="ctr"/>
              <a:r>
                <a:rPr kumimoji="1" lang="ja-JP" altLang="en-US" sz="950" b="1" dirty="0" smtClean="0">
                  <a:latin typeface="+mn-ea"/>
                </a:rPr>
                <a:t>子ども食堂等の居場所づくり</a:t>
              </a:r>
              <a:endParaRPr kumimoji="1" lang="en-US" altLang="ja-JP" sz="950" b="1" dirty="0" smtClean="0">
                <a:latin typeface="+mn-ea"/>
              </a:endParaRPr>
            </a:p>
          </p:txBody>
        </p:sp>
        <p:sp>
          <p:nvSpPr>
            <p:cNvPr id="126" name="角丸四角形 125"/>
            <p:cNvSpPr/>
            <p:nvPr/>
          </p:nvSpPr>
          <p:spPr>
            <a:xfrm>
              <a:off x="7804726" y="4634146"/>
              <a:ext cx="1127193" cy="411245"/>
            </a:xfrm>
            <a:prstGeom prst="roundRect">
              <a:avLst/>
            </a:prstGeom>
            <a:ln w="31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rtlCol="0" anchor="ctr"/>
            <a:lstStyle/>
            <a:p>
              <a:pPr algn="ctr"/>
              <a:r>
                <a:rPr kumimoji="1" lang="ja-JP" altLang="en-US" sz="1000" b="1" dirty="0" smtClean="0">
                  <a:latin typeface="+mn-ea"/>
                </a:rPr>
                <a:t>無料塾等の</a:t>
              </a:r>
              <a:endParaRPr kumimoji="1" lang="en-US" altLang="ja-JP" sz="1000" b="1" dirty="0" smtClean="0">
                <a:latin typeface="+mn-ea"/>
              </a:endParaRPr>
            </a:p>
            <a:p>
              <a:pPr algn="ctr"/>
              <a:r>
                <a:rPr kumimoji="1" lang="ja-JP" altLang="en-US" sz="1000" b="1" dirty="0" smtClean="0">
                  <a:latin typeface="+mn-ea"/>
                </a:rPr>
                <a:t>教育支援活動</a:t>
              </a:r>
              <a:endParaRPr kumimoji="1" lang="en-US" altLang="ja-JP" sz="1000" b="1" dirty="0" smtClean="0">
                <a:latin typeface="+mn-ea"/>
              </a:endParaRPr>
            </a:p>
          </p:txBody>
        </p:sp>
        <p:sp>
          <p:nvSpPr>
            <p:cNvPr id="127" name="ホームベース 126"/>
            <p:cNvSpPr/>
            <p:nvPr/>
          </p:nvSpPr>
          <p:spPr>
            <a:xfrm>
              <a:off x="6007205" y="3988210"/>
              <a:ext cx="384044" cy="1052547"/>
            </a:xfrm>
            <a:prstGeom prst="homePlat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" name="角丸四角形 127"/>
            <p:cNvSpPr/>
            <p:nvPr/>
          </p:nvSpPr>
          <p:spPr>
            <a:xfrm>
              <a:off x="6544791" y="1842226"/>
              <a:ext cx="2431591" cy="248239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50" b="1" dirty="0" smtClean="0">
                  <a:solidFill>
                    <a:schemeClr val="bg1"/>
                  </a:solidFill>
                </a:rPr>
                <a:t>支援</a:t>
              </a:r>
              <a:endParaRPr lang="en-US" altLang="ja-JP" sz="1050" b="1" dirty="0" smtClean="0">
                <a:solidFill>
                  <a:schemeClr val="bg1"/>
                </a:solidFill>
              </a:endParaRPr>
            </a:p>
          </p:txBody>
        </p:sp>
        <p:sp>
          <p:nvSpPr>
            <p:cNvPr id="129" name="ホームベース 128"/>
            <p:cNvSpPr/>
            <p:nvPr/>
          </p:nvSpPr>
          <p:spPr>
            <a:xfrm>
              <a:off x="2699792" y="2509158"/>
              <a:ext cx="384044" cy="1052547"/>
            </a:xfrm>
            <a:prstGeom prst="homePlat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" name="ホームベース 129"/>
            <p:cNvSpPr/>
            <p:nvPr/>
          </p:nvSpPr>
          <p:spPr>
            <a:xfrm>
              <a:off x="2718841" y="3991664"/>
              <a:ext cx="384044" cy="1052547"/>
            </a:xfrm>
            <a:prstGeom prst="homePlat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" name="テキスト ボックス 3"/>
          <p:cNvSpPr txBox="1"/>
          <p:nvPr/>
        </p:nvSpPr>
        <p:spPr>
          <a:xfrm>
            <a:off x="712168" y="6395824"/>
            <a:ext cx="2167918" cy="86177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日頃から子どもとの関わりが深い保育園、放課後児童クラブや、業務のため日々地域を巡回している運送会社、清掃協議会等にも応援団員に登録してもらい、見守りを行ってもらった</a:t>
            </a:r>
            <a:r>
              <a:rPr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。</a:t>
            </a:r>
            <a:endParaRPr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59" name="テキスト ボックス 158"/>
          <p:cNvSpPr txBox="1"/>
          <p:nvPr/>
        </p:nvSpPr>
        <p:spPr>
          <a:xfrm>
            <a:off x="712168" y="7414954"/>
            <a:ext cx="2167918" cy="55399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応援団員のスキルアップのための研修会を開催し、見守り方法のアドバイスや応援団員どうしの交流を行った</a:t>
            </a:r>
            <a:r>
              <a:rPr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。</a:t>
            </a:r>
            <a:endParaRPr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60" name="テキスト ボックス 159"/>
          <p:cNvSpPr txBox="1"/>
          <p:nvPr/>
        </p:nvSpPr>
        <p:spPr>
          <a:xfrm>
            <a:off x="712168" y="8112968"/>
            <a:ext cx="2167917" cy="707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見守りのポイントをまとめた「見まもりシート」を作成し、各校区の活動状況等をまとめた情報誌とともに、全応援団員に配布した。</a:t>
            </a:r>
            <a:endParaRPr lang="ja-JP" altLang="en-US" sz="1000" dirty="0"/>
          </a:p>
        </p:txBody>
      </p:sp>
      <p:sp>
        <p:nvSpPr>
          <p:cNvPr id="167" name="テキスト ボックス 166"/>
          <p:cNvSpPr txBox="1"/>
          <p:nvPr/>
        </p:nvSpPr>
        <p:spPr>
          <a:xfrm>
            <a:off x="5608712" y="6395824"/>
            <a:ext cx="2119672" cy="707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週１回、子どもの未来応援チームによるケース会議を開催し、スクールソーシャルワーカーの助言を踏まえて、ケースに応じた支援につないだ</a:t>
            </a:r>
            <a:r>
              <a:rPr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。</a:t>
            </a:r>
            <a:endParaRPr lang="en-US" altLang="ja-JP" sz="10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68" name="テキスト ボックス 167"/>
          <p:cNvSpPr txBox="1"/>
          <p:nvPr/>
        </p:nvSpPr>
        <p:spPr>
          <a:xfrm>
            <a:off x="3160440" y="6395824"/>
            <a:ext cx="2180548" cy="707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教員ＯＢの「推進員」が学校との調整役となり、学校のケース会議にも参加するなど、学校と連携してケースに対応した</a:t>
            </a:r>
            <a:r>
              <a:rPr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。</a:t>
            </a:r>
            <a:endParaRPr lang="en-US" altLang="ja-JP" sz="10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69" name="テキスト ボックス 168"/>
          <p:cNvSpPr txBox="1"/>
          <p:nvPr/>
        </p:nvSpPr>
        <p:spPr>
          <a:xfrm>
            <a:off x="3160440" y="8112968"/>
            <a:ext cx="2180548" cy="707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個人情報の取扱いについて、市条例に基づく手続きにより、関係者間において問題なく共有が可能という整理を行った</a:t>
            </a:r>
            <a:r>
              <a:rPr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。</a:t>
            </a:r>
            <a:endParaRPr lang="en-US" altLang="ja-JP" sz="10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70" name="テキスト ボックス 169"/>
          <p:cNvSpPr txBox="1"/>
          <p:nvPr/>
        </p:nvSpPr>
        <p:spPr>
          <a:xfrm>
            <a:off x="3160440" y="7261066"/>
            <a:ext cx="2180548" cy="707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家庭訪問を行うにあたっては、学校を通じて保護者の了解を得た後に推進員が訪問を行い、保護者との信頼関係を築いたうえで支援につないだ。</a:t>
            </a:r>
          </a:p>
        </p:txBody>
      </p:sp>
      <p:sp>
        <p:nvSpPr>
          <p:cNvPr id="171" name="テキスト ボックス 170"/>
          <p:cNvSpPr txBox="1"/>
          <p:nvPr/>
        </p:nvSpPr>
        <p:spPr>
          <a:xfrm>
            <a:off x="5608712" y="8112968"/>
            <a:ext cx="2119672" cy="707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家庭児童相談センターで対応している案件についても、登校支援等の協力依頼があれば、子どもの未来応援チームが共同で見守りを行った。</a:t>
            </a:r>
          </a:p>
        </p:txBody>
      </p:sp>
      <p:sp>
        <p:nvSpPr>
          <p:cNvPr id="172" name="テキスト ボックス 171"/>
          <p:cNvSpPr txBox="1"/>
          <p:nvPr/>
        </p:nvSpPr>
        <p:spPr>
          <a:xfrm>
            <a:off x="5608712" y="7248872"/>
            <a:ext cx="2119672" cy="707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家庭児童相談センター等の庁内関係機関と情報共有を行うとともに、居場所づくりを行っている子ども食堂とも連携を行った。</a:t>
            </a:r>
          </a:p>
        </p:txBody>
      </p:sp>
      <p:sp>
        <p:nvSpPr>
          <p:cNvPr id="5" name="角丸四角形 4"/>
          <p:cNvSpPr/>
          <p:nvPr/>
        </p:nvSpPr>
        <p:spPr>
          <a:xfrm>
            <a:off x="712168" y="5880720"/>
            <a:ext cx="2167918" cy="360040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solidFill>
                  <a:schemeClr val="bg1"/>
                </a:solidFill>
              </a:rPr>
              <a:t>課題を抱える子どもの発見</a:t>
            </a:r>
            <a:endParaRPr kumimoji="1" lang="ja-JP" altLang="en-US" sz="1200" b="1" dirty="0">
              <a:solidFill>
                <a:schemeClr val="bg1"/>
              </a:solidFill>
            </a:endParaRPr>
          </a:p>
        </p:txBody>
      </p:sp>
      <p:sp>
        <p:nvSpPr>
          <p:cNvPr id="173" name="角丸四角形 172"/>
          <p:cNvSpPr/>
          <p:nvPr/>
        </p:nvSpPr>
        <p:spPr>
          <a:xfrm>
            <a:off x="3160440" y="5880720"/>
            <a:ext cx="2180548" cy="360040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solidFill>
                  <a:schemeClr val="bg1"/>
                </a:solidFill>
              </a:rPr>
              <a:t>学校との連携</a:t>
            </a:r>
            <a:endParaRPr kumimoji="1" lang="ja-JP" altLang="en-US" sz="1200" b="1" dirty="0">
              <a:solidFill>
                <a:schemeClr val="bg1"/>
              </a:solidFill>
            </a:endParaRPr>
          </a:p>
        </p:txBody>
      </p:sp>
      <p:sp>
        <p:nvSpPr>
          <p:cNvPr id="174" name="角丸四角形 173"/>
          <p:cNvSpPr/>
          <p:nvPr/>
        </p:nvSpPr>
        <p:spPr>
          <a:xfrm>
            <a:off x="5608712" y="5880720"/>
            <a:ext cx="2111994" cy="360040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>
                <a:solidFill>
                  <a:schemeClr val="bg1"/>
                </a:solidFill>
              </a:rPr>
              <a:t>支援へ</a:t>
            </a:r>
            <a:r>
              <a:rPr lang="ja-JP" altLang="en-US" sz="1200" b="1" dirty="0" smtClean="0">
                <a:solidFill>
                  <a:schemeClr val="bg1"/>
                </a:solidFill>
              </a:rPr>
              <a:t>のつなぎ・見守り</a:t>
            </a:r>
            <a:endParaRPr kumimoji="1" lang="ja-JP" alt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1144216" y="3720480"/>
            <a:ext cx="1368152" cy="712292"/>
          </a:xfrm>
          <a:prstGeom prst="wedgeRoundRectCallout">
            <a:avLst>
              <a:gd name="adj1" fmla="val 59747"/>
              <a:gd name="adj2" fmla="val -67333"/>
              <a:gd name="adj3" fmla="val 16667"/>
            </a:avLst>
          </a:prstGeom>
          <a:noFill/>
          <a:ln w="19050">
            <a:solidFill>
              <a:schemeClr val="accent5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50" dirty="0">
                <a:solidFill>
                  <a:schemeClr val="tx1"/>
                </a:solidFill>
                <a:latin typeface="+mn-ea"/>
              </a:rPr>
              <a:t>　当初目標　</a:t>
            </a:r>
            <a:r>
              <a:rPr lang="en-US" altLang="ja-JP" sz="1050" dirty="0">
                <a:solidFill>
                  <a:schemeClr val="tx1"/>
                </a:solidFill>
                <a:latin typeface="+mn-ea"/>
              </a:rPr>
              <a:t>600</a:t>
            </a:r>
            <a:r>
              <a:rPr lang="ja-JP" altLang="en-US" sz="1050" dirty="0">
                <a:solidFill>
                  <a:schemeClr val="tx1"/>
                </a:solidFill>
                <a:latin typeface="+mn-ea"/>
              </a:rPr>
              <a:t>名　　</a:t>
            </a:r>
            <a:endParaRPr lang="en-US" altLang="ja-JP" sz="1050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050" dirty="0" smtClean="0">
                <a:solidFill>
                  <a:schemeClr val="tx1"/>
                </a:solidFill>
                <a:latin typeface="+mn-ea"/>
              </a:rPr>
              <a:t>⇒ 実績</a:t>
            </a:r>
            <a:r>
              <a:rPr lang="ja-JP" altLang="en-US" sz="1050" dirty="0">
                <a:solidFill>
                  <a:schemeClr val="tx1"/>
                </a:solidFill>
                <a:latin typeface="+mn-ea"/>
              </a:rPr>
              <a:t>　</a:t>
            </a:r>
            <a:r>
              <a:rPr lang="en-US" altLang="ja-JP" sz="1050" b="1" dirty="0">
                <a:solidFill>
                  <a:schemeClr val="tx1"/>
                </a:solidFill>
                <a:latin typeface="+mn-ea"/>
              </a:rPr>
              <a:t>1,038</a:t>
            </a:r>
            <a:r>
              <a:rPr lang="ja-JP" altLang="en-US" sz="1050" b="1" dirty="0">
                <a:solidFill>
                  <a:schemeClr val="tx1"/>
                </a:solidFill>
                <a:latin typeface="+mn-ea"/>
              </a:rPr>
              <a:t>名</a:t>
            </a:r>
            <a:endParaRPr lang="en-US" altLang="ja-JP" sz="1050" b="1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050" dirty="0" smtClean="0">
                <a:solidFill>
                  <a:schemeClr val="tx1"/>
                </a:solidFill>
                <a:latin typeface="+mn-ea"/>
              </a:rPr>
              <a:t>　　（</a:t>
            </a:r>
            <a:r>
              <a:rPr lang="en-US" altLang="ja-JP" sz="1050" dirty="0">
                <a:solidFill>
                  <a:schemeClr val="tx1"/>
                </a:solidFill>
                <a:latin typeface="+mn-ea"/>
              </a:rPr>
              <a:t>H30.7</a:t>
            </a:r>
            <a:r>
              <a:rPr lang="ja-JP" altLang="en-US" sz="1050" dirty="0">
                <a:solidFill>
                  <a:schemeClr val="tx1"/>
                </a:solidFill>
                <a:latin typeface="+mn-ea"/>
              </a:rPr>
              <a:t>末時点</a:t>
            </a:r>
            <a:r>
              <a:rPr lang="ja-JP" altLang="en-US" sz="1050" dirty="0" smtClean="0">
                <a:solidFill>
                  <a:schemeClr val="tx1"/>
                </a:solidFill>
                <a:latin typeface="+mn-ea"/>
              </a:rPr>
              <a:t>）</a:t>
            </a:r>
            <a:endParaRPr kumimoji="1" lang="ja-JP" altLang="en-US" sz="105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6727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スリップストリーム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7628</TotalTime>
  <Words>541</Words>
  <Application>Microsoft Office PowerPoint</Application>
  <PresentationFormat>A3 297x420 mm</PresentationFormat>
  <Paragraphs>102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HOSTNAME</dc:creator>
  <cp:lastModifiedBy>加藤　美恵</cp:lastModifiedBy>
  <cp:revision>611</cp:revision>
  <cp:lastPrinted>2018-10-17T01:08:55Z</cp:lastPrinted>
  <dcterms:created xsi:type="dcterms:W3CDTF">2015-08-06T05:29:01Z</dcterms:created>
  <dcterms:modified xsi:type="dcterms:W3CDTF">2018-11-11T09:07:01Z</dcterms:modified>
</cp:coreProperties>
</file>