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72" r:id="rId5"/>
    <p:sldId id="260" r:id="rId6"/>
    <p:sldId id="273" r:id="rId7"/>
    <p:sldId id="261" r:id="rId8"/>
    <p:sldId id="274" r:id="rId9"/>
    <p:sldId id="262" r:id="rId10"/>
    <p:sldId id="263" r:id="rId11"/>
    <p:sldId id="264" r:id="rId12"/>
    <p:sldId id="257" r:id="rId13"/>
    <p:sldId id="256" r:id="rId1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0000"/>
    <a:srgbClr val="FF33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12" autoAdjust="0"/>
    <p:restoredTop sz="94660"/>
  </p:normalViewPr>
  <p:slideViewPr>
    <p:cSldViewPr>
      <p:cViewPr varScale="1">
        <p:scale>
          <a:sx n="69" d="100"/>
          <a:sy n="69" d="100"/>
        </p:scale>
        <p:origin x="-1182" y="-102"/>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6" cy="496967"/>
          </a:xfrm>
          <a:prstGeom prst="rect">
            <a:avLst/>
          </a:prstGeom>
        </p:spPr>
        <p:txBody>
          <a:bodyPr vert="horz" lIns="92162" tIns="46081" rIns="92162" bIns="4608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6" cy="496967"/>
          </a:xfrm>
          <a:prstGeom prst="rect">
            <a:avLst/>
          </a:prstGeom>
        </p:spPr>
        <p:txBody>
          <a:bodyPr vert="horz" lIns="92162" tIns="46081" rIns="92162" bIns="46081" rtlCol="0"/>
          <a:lstStyle>
            <a:lvl1pPr algn="r">
              <a:defRPr sz="1200"/>
            </a:lvl1pPr>
          </a:lstStyle>
          <a:p>
            <a:fld id="{65B0E319-3C46-44E9-B86D-9F998E0EE2C8}" type="datetimeFigureOut">
              <a:rPr kumimoji="1" lang="ja-JP" altLang="en-US" smtClean="0"/>
              <a:t>2018/7/25</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92162" tIns="46081" rIns="92162" bIns="46081"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2162" tIns="46081" rIns="92162" bIns="4608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6" cy="496967"/>
          </a:xfrm>
          <a:prstGeom prst="rect">
            <a:avLst/>
          </a:prstGeom>
        </p:spPr>
        <p:txBody>
          <a:bodyPr vert="horz" lIns="92162" tIns="46081" rIns="92162" bIns="4608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6"/>
            <a:ext cx="2949786" cy="496967"/>
          </a:xfrm>
          <a:prstGeom prst="rect">
            <a:avLst/>
          </a:prstGeom>
        </p:spPr>
        <p:txBody>
          <a:bodyPr vert="horz" lIns="92162" tIns="46081" rIns="92162" bIns="46081" rtlCol="0" anchor="b"/>
          <a:lstStyle>
            <a:lvl1pPr algn="r">
              <a:defRPr sz="1200"/>
            </a:lvl1pPr>
          </a:lstStyle>
          <a:p>
            <a:fld id="{7ABA651A-DEA3-44C4-BAC3-ACC035C31CF3}" type="slidenum">
              <a:rPr kumimoji="1" lang="ja-JP" altLang="en-US" smtClean="0"/>
              <a:t>‹#›</a:t>
            </a:fld>
            <a:endParaRPr kumimoji="1" lang="ja-JP" altLang="en-US"/>
          </a:p>
        </p:txBody>
      </p:sp>
    </p:spTree>
    <p:extLst>
      <p:ext uri="{BB962C8B-B14F-4D97-AF65-F5344CB8AC3E}">
        <p14:creationId xmlns:p14="http://schemas.microsoft.com/office/powerpoint/2010/main" val="221230325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p:cNvSpPr>
            <a:spLocks noGrp="1" noRot="1" noChangeAspect="1" noTextEdit="1"/>
          </p:cNvSpPr>
          <p:nvPr>
            <p:ph type="sldImg"/>
          </p:nvPr>
        </p:nvSpPr>
        <p:spPr>
          <a:ln/>
        </p:spPr>
      </p:sp>
      <p:sp>
        <p:nvSpPr>
          <p:cNvPr id="31747" name="ノート プレースホルダー 2"/>
          <p:cNvSpPr>
            <a:spLocks noGrp="1"/>
          </p:cNvSpPr>
          <p:nvPr>
            <p:ph type="body" idx="1"/>
          </p:nvPr>
        </p:nvSpPr>
        <p:spPr>
          <a:noFill/>
        </p:spPr>
        <p:txBody>
          <a:bodyPr/>
          <a:lstStyle/>
          <a:p>
            <a:endParaRPr lang="ja-JP" altLang="en-US" smtClean="0"/>
          </a:p>
        </p:txBody>
      </p:sp>
      <p:sp>
        <p:nvSpPr>
          <p:cNvPr id="31748" name="スライド番号プレースホルダー 3"/>
          <p:cNvSpPr>
            <a:spLocks noGrp="1"/>
          </p:cNvSpPr>
          <p:nvPr>
            <p:ph type="sldNum" sz="quarter" idx="5"/>
          </p:nvPr>
        </p:nvSpPr>
        <p:spPr>
          <a:noFill/>
        </p:spPr>
        <p:txBody>
          <a:bodyPr/>
          <a:lstStyle>
            <a:lvl1pPr defTabSz="909564" eaLnBrk="0" hangingPunct="0">
              <a:spcBef>
                <a:spcPct val="30000"/>
              </a:spcBef>
              <a:defRPr kumimoji="1" sz="1200">
                <a:solidFill>
                  <a:schemeClr val="tx1"/>
                </a:solidFill>
                <a:latin typeface="Arial" charset="0"/>
                <a:ea typeface="ＭＳ Ｐ明朝" pitchFamily="18" charset="-128"/>
              </a:defRPr>
            </a:lvl1pPr>
            <a:lvl2pPr marL="739628" indent="-283228" defTabSz="909564" eaLnBrk="0" hangingPunct="0">
              <a:spcBef>
                <a:spcPct val="30000"/>
              </a:spcBef>
              <a:defRPr kumimoji="1" sz="1200">
                <a:solidFill>
                  <a:schemeClr val="tx1"/>
                </a:solidFill>
                <a:latin typeface="Arial" charset="0"/>
                <a:ea typeface="ＭＳ Ｐ明朝" pitchFamily="18" charset="-128"/>
              </a:defRPr>
            </a:lvl2pPr>
            <a:lvl3pPr marL="1141002" indent="-226582" defTabSz="909564" eaLnBrk="0" hangingPunct="0">
              <a:spcBef>
                <a:spcPct val="30000"/>
              </a:spcBef>
              <a:defRPr kumimoji="1" sz="1200">
                <a:solidFill>
                  <a:schemeClr val="tx1"/>
                </a:solidFill>
                <a:latin typeface="Arial" charset="0"/>
                <a:ea typeface="ＭＳ Ｐ明朝" pitchFamily="18" charset="-128"/>
              </a:defRPr>
            </a:lvl3pPr>
            <a:lvl4pPr marL="1597403" indent="-226582" defTabSz="909564" eaLnBrk="0" hangingPunct="0">
              <a:spcBef>
                <a:spcPct val="30000"/>
              </a:spcBef>
              <a:defRPr kumimoji="1" sz="1200">
                <a:solidFill>
                  <a:schemeClr val="tx1"/>
                </a:solidFill>
                <a:latin typeface="Arial" charset="0"/>
                <a:ea typeface="ＭＳ Ｐ明朝" pitchFamily="18" charset="-128"/>
              </a:defRPr>
            </a:lvl4pPr>
            <a:lvl5pPr marL="2053803" indent="-226582" defTabSz="909564" eaLnBrk="0" hangingPunct="0">
              <a:spcBef>
                <a:spcPct val="30000"/>
              </a:spcBef>
              <a:defRPr kumimoji="1" sz="1200">
                <a:solidFill>
                  <a:schemeClr val="tx1"/>
                </a:solidFill>
                <a:latin typeface="Arial" charset="0"/>
                <a:ea typeface="ＭＳ Ｐ明朝" pitchFamily="18" charset="-128"/>
              </a:defRPr>
            </a:lvl5pPr>
            <a:lvl6pPr marL="2519914" indent="-226582" defTabSz="909564"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86026" indent="-226582" defTabSz="909564"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52137" indent="-226582" defTabSz="909564"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18248" indent="-226582" defTabSz="909564"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210BE6A4-ED69-4E05-A823-8E853CAD420B}" type="slidenum">
              <a:rPr lang="ja-JP" altLang="en-US" smtClean="0">
                <a:ea typeface="ＭＳ Ｐゴシック" charset="-128"/>
              </a:rPr>
              <a:pPr eaLnBrk="1" hangingPunct="1">
                <a:spcBef>
                  <a:spcPct val="0"/>
                </a:spcBef>
              </a:pPr>
              <a:t>1</a:t>
            </a:fld>
            <a:endParaRPr lang="ja-JP" altLang="en-US" smtClean="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ABA651A-DEA3-44C4-BAC3-ACC035C31CF3}" type="slidenum">
              <a:rPr kumimoji="1" lang="ja-JP" altLang="en-US" smtClean="0"/>
              <a:t>2</a:t>
            </a:fld>
            <a:endParaRPr kumimoji="1" lang="ja-JP" altLang="en-US"/>
          </a:p>
        </p:txBody>
      </p:sp>
    </p:spTree>
    <p:extLst>
      <p:ext uri="{BB962C8B-B14F-4D97-AF65-F5344CB8AC3E}">
        <p14:creationId xmlns:p14="http://schemas.microsoft.com/office/powerpoint/2010/main" val="3448776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ABA651A-DEA3-44C4-BAC3-ACC035C31CF3}" type="slidenum">
              <a:rPr kumimoji="1" lang="ja-JP" altLang="en-US" smtClean="0"/>
              <a:t>10</a:t>
            </a:fld>
            <a:endParaRPr kumimoji="1" lang="ja-JP" altLang="en-US"/>
          </a:p>
        </p:txBody>
      </p:sp>
    </p:spTree>
    <p:extLst>
      <p:ext uri="{BB962C8B-B14F-4D97-AF65-F5344CB8AC3E}">
        <p14:creationId xmlns:p14="http://schemas.microsoft.com/office/powerpoint/2010/main" val="2041530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8BCF95C-D0D4-427C-8D36-AAB1C6F48663}" type="datetime1">
              <a:rPr kumimoji="1" lang="ja-JP" altLang="en-US" smtClean="0"/>
              <a:t>2018/7/25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8D5E586-C83F-49BA-8FE6-9501CDEF4DCC}" type="slidenum">
              <a:rPr kumimoji="1" lang="ja-JP" altLang="en-US" smtClean="0"/>
              <a:t>‹#›</a:t>
            </a:fld>
            <a:endParaRPr kumimoji="1" lang="ja-JP" altLang="en-US"/>
          </a:p>
        </p:txBody>
      </p:sp>
    </p:spTree>
    <p:extLst>
      <p:ext uri="{BB962C8B-B14F-4D97-AF65-F5344CB8AC3E}">
        <p14:creationId xmlns:p14="http://schemas.microsoft.com/office/powerpoint/2010/main" val="1903750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F3ACA18-EFCC-4798-BA39-343CE8730D85}" type="datetime1">
              <a:rPr kumimoji="1" lang="ja-JP" altLang="en-US" smtClean="0"/>
              <a:t>2018/7/25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8D5E586-C83F-49BA-8FE6-9501CDEF4DCC}" type="slidenum">
              <a:rPr kumimoji="1" lang="ja-JP" altLang="en-US" smtClean="0"/>
              <a:t>‹#›</a:t>
            </a:fld>
            <a:endParaRPr kumimoji="1" lang="ja-JP" altLang="en-US"/>
          </a:p>
        </p:txBody>
      </p:sp>
    </p:spTree>
    <p:extLst>
      <p:ext uri="{BB962C8B-B14F-4D97-AF65-F5344CB8AC3E}">
        <p14:creationId xmlns:p14="http://schemas.microsoft.com/office/powerpoint/2010/main" val="2698801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58288AC-4A51-412C-A1FF-5D04A18E7041}" type="datetime1">
              <a:rPr kumimoji="1" lang="ja-JP" altLang="en-US" smtClean="0"/>
              <a:t>2018/7/25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8D5E586-C83F-49BA-8FE6-9501CDEF4DCC}" type="slidenum">
              <a:rPr kumimoji="1" lang="ja-JP" altLang="en-US" smtClean="0"/>
              <a:t>‹#›</a:t>
            </a:fld>
            <a:endParaRPr kumimoji="1" lang="ja-JP" altLang="en-US"/>
          </a:p>
        </p:txBody>
      </p:sp>
    </p:spTree>
    <p:extLst>
      <p:ext uri="{BB962C8B-B14F-4D97-AF65-F5344CB8AC3E}">
        <p14:creationId xmlns:p14="http://schemas.microsoft.com/office/powerpoint/2010/main" val="631596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B9B86B4-C3A7-4352-BD46-604B95EE5FF2}" type="datetime1">
              <a:rPr kumimoji="1" lang="ja-JP" altLang="en-US" smtClean="0"/>
              <a:t>2018/7/25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8D5E586-C83F-49BA-8FE6-9501CDEF4DCC}" type="slidenum">
              <a:rPr kumimoji="1" lang="ja-JP" altLang="en-US" smtClean="0"/>
              <a:t>‹#›</a:t>
            </a:fld>
            <a:endParaRPr kumimoji="1" lang="ja-JP" altLang="en-US"/>
          </a:p>
        </p:txBody>
      </p:sp>
    </p:spTree>
    <p:extLst>
      <p:ext uri="{BB962C8B-B14F-4D97-AF65-F5344CB8AC3E}">
        <p14:creationId xmlns:p14="http://schemas.microsoft.com/office/powerpoint/2010/main" val="211040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68C682D-A17D-4D32-8D65-8F6A43C0A190}" type="datetime1">
              <a:rPr kumimoji="1" lang="ja-JP" altLang="en-US" smtClean="0"/>
              <a:t>2018/7/25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8D5E586-C83F-49BA-8FE6-9501CDEF4DCC}" type="slidenum">
              <a:rPr kumimoji="1" lang="ja-JP" altLang="en-US" smtClean="0"/>
              <a:t>‹#›</a:t>
            </a:fld>
            <a:endParaRPr kumimoji="1" lang="ja-JP" altLang="en-US"/>
          </a:p>
        </p:txBody>
      </p:sp>
    </p:spTree>
    <p:extLst>
      <p:ext uri="{BB962C8B-B14F-4D97-AF65-F5344CB8AC3E}">
        <p14:creationId xmlns:p14="http://schemas.microsoft.com/office/powerpoint/2010/main" val="3580925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81FCAE9-7A85-424E-A666-DCA9385F58FA}" type="datetime1">
              <a:rPr kumimoji="1" lang="ja-JP" altLang="en-US" smtClean="0"/>
              <a:t>2018/7/25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8D5E586-C83F-49BA-8FE6-9501CDEF4DCC}" type="slidenum">
              <a:rPr kumimoji="1" lang="ja-JP" altLang="en-US" smtClean="0"/>
              <a:t>‹#›</a:t>
            </a:fld>
            <a:endParaRPr kumimoji="1" lang="ja-JP" altLang="en-US"/>
          </a:p>
        </p:txBody>
      </p:sp>
    </p:spTree>
    <p:extLst>
      <p:ext uri="{BB962C8B-B14F-4D97-AF65-F5344CB8AC3E}">
        <p14:creationId xmlns:p14="http://schemas.microsoft.com/office/powerpoint/2010/main" val="1508647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4A483B4-37E4-4E8B-BC57-91C062E2651D}" type="datetime1">
              <a:rPr kumimoji="1" lang="ja-JP" altLang="en-US" smtClean="0"/>
              <a:t>2018/7/25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8D5E586-C83F-49BA-8FE6-9501CDEF4DCC}" type="slidenum">
              <a:rPr kumimoji="1" lang="ja-JP" altLang="en-US" smtClean="0"/>
              <a:t>‹#›</a:t>
            </a:fld>
            <a:endParaRPr kumimoji="1" lang="ja-JP" altLang="en-US"/>
          </a:p>
        </p:txBody>
      </p:sp>
    </p:spTree>
    <p:extLst>
      <p:ext uri="{BB962C8B-B14F-4D97-AF65-F5344CB8AC3E}">
        <p14:creationId xmlns:p14="http://schemas.microsoft.com/office/powerpoint/2010/main" val="3533534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EE43FD4-3753-4CE8-86CE-E74C9BA5B8E9}" type="datetime1">
              <a:rPr kumimoji="1" lang="ja-JP" altLang="en-US" smtClean="0"/>
              <a:t>2018/7/25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8D5E586-C83F-49BA-8FE6-9501CDEF4DCC}" type="slidenum">
              <a:rPr kumimoji="1" lang="ja-JP" altLang="en-US" smtClean="0"/>
              <a:t>‹#›</a:t>
            </a:fld>
            <a:endParaRPr kumimoji="1" lang="ja-JP" altLang="en-US"/>
          </a:p>
        </p:txBody>
      </p:sp>
    </p:spTree>
    <p:extLst>
      <p:ext uri="{BB962C8B-B14F-4D97-AF65-F5344CB8AC3E}">
        <p14:creationId xmlns:p14="http://schemas.microsoft.com/office/powerpoint/2010/main" val="533866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4A07F45-0885-45BD-8E61-E9A4B9947D5E}" type="datetime1">
              <a:rPr kumimoji="1" lang="ja-JP" altLang="en-US" smtClean="0"/>
              <a:t>2018/7/25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8D5E586-C83F-49BA-8FE6-9501CDEF4DCC}" type="slidenum">
              <a:rPr kumimoji="1" lang="ja-JP" altLang="en-US" smtClean="0"/>
              <a:t>‹#›</a:t>
            </a:fld>
            <a:endParaRPr kumimoji="1" lang="ja-JP" altLang="en-US"/>
          </a:p>
        </p:txBody>
      </p:sp>
    </p:spTree>
    <p:extLst>
      <p:ext uri="{BB962C8B-B14F-4D97-AF65-F5344CB8AC3E}">
        <p14:creationId xmlns:p14="http://schemas.microsoft.com/office/powerpoint/2010/main" val="3538236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C61847E-BEC2-4528-9EFB-43DC53A64225}" type="datetime1">
              <a:rPr kumimoji="1" lang="ja-JP" altLang="en-US" smtClean="0"/>
              <a:t>2018/7/25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8D5E586-C83F-49BA-8FE6-9501CDEF4DCC}" type="slidenum">
              <a:rPr kumimoji="1" lang="ja-JP" altLang="en-US" smtClean="0"/>
              <a:t>‹#›</a:t>
            </a:fld>
            <a:endParaRPr kumimoji="1" lang="ja-JP" altLang="en-US"/>
          </a:p>
        </p:txBody>
      </p:sp>
    </p:spTree>
    <p:extLst>
      <p:ext uri="{BB962C8B-B14F-4D97-AF65-F5344CB8AC3E}">
        <p14:creationId xmlns:p14="http://schemas.microsoft.com/office/powerpoint/2010/main" val="713656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2257DB3-6589-4C40-86BF-9F3B81D2D818}" type="datetime1">
              <a:rPr kumimoji="1" lang="ja-JP" altLang="en-US" smtClean="0"/>
              <a:t>2018/7/25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8D5E586-C83F-49BA-8FE6-9501CDEF4DCC}" type="slidenum">
              <a:rPr kumimoji="1" lang="ja-JP" altLang="en-US" smtClean="0"/>
              <a:t>‹#›</a:t>
            </a:fld>
            <a:endParaRPr kumimoji="1" lang="ja-JP" altLang="en-US"/>
          </a:p>
        </p:txBody>
      </p:sp>
    </p:spTree>
    <p:extLst>
      <p:ext uri="{BB962C8B-B14F-4D97-AF65-F5344CB8AC3E}">
        <p14:creationId xmlns:p14="http://schemas.microsoft.com/office/powerpoint/2010/main" val="3208685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E0E55-157C-4254-B69C-60750F1112D9}" type="datetime1">
              <a:rPr kumimoji="1" lang="ja-JP" altLang="en-US" smtClean="0"/>
              <a:t>2018/7/25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5E586-C83F-49BA-8FE6-9501CDEF4DCC}" type="slidenum">
              <a:rPr kumimoji="1" lang="ja-JP" altLang="en-US" smtClean="0"/>
              <a:t>‹#›</a:t>
            </a:fld>
            <a:endParaRPr kumimoji="1" lang="ja-JP" altLang="en-US"/>
          </a:p>
        </p:txBody>
      </p:sp>
    </p:spTree>
    <p:extLst>
      <p:ext uri="{BB962C8B-B14F-4D97-AF65-F5344CB8AC3E}">
        <p14:creationId xmlns:p14="http://schemas.microsoft.com/office/powerpoint/2010/main" val="1428821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554038"/>
          </a:xfrm>
          <a:prstGeom prst="rect">
            <a:avLst/>
          </a:prstGeom>
          <a:gradFill flip="none" rotWithShape="1">
            <a:gsLst>
              <a:gs pos="0">
                <a:schemeClr val="accent1"/>
              </a:gs>
              <a:gs pos="50000">
                <a:schemeClr val="bg1"/>
              </a:gs>
              <a:gs pos="100000">
                <a:schemeClr val="accent1"/>
              </a:gs>
            </a:gsLst>
            <a:lin ang="5400000" scaled="0"/>
            <a:tileRect/>
          </a:gradFill>
          <a:ln>
            <a:noFill/>
          </a:ln>
          <a:effectLst/>
          <a:extLst/>
        </p:spPr>
        <p:txBody>
          <a:bodyPr wrap="none" lIns="91435" tIns="45717" rIns="91435" bIns="45717" anchor="ctr"/>
          <a:lstStyle>
            <a:defPPr>
              <a:defRPr lang="ja-JP"/>
            </a:defPPr>
            <a:lvl1pPr algn="ctr" rtl="0" fontAlgn="base">
              <a:spcBef>
                <a:spcPct val="0"/>
              </a:spcBef>
              <a:spcAft>
                <a:spcPct val="0"/>
              </a:spcAft>
              <a:defRPr kumimoji="1"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l">
              <a:defRPr/>
            </a:pPr>
            <a:r>
              <a:rPr lang="ja-JP" altLang="en-US" sz="2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2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年度建設事業評価（道路改良事業）　</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316" name="テキスト ボックス 4"/>
          <p:cNvSpPr txBox="1">
            <a:spLocks noChangeArrowheads="1"/>
          </p:cNvSpPr>
          <p:nvPr/>
        </p:nvSpPr>
        <p:spPr bwMode="auto">
          <a:xfrm>
            <a:off x="230188" y="1844675"/>
            <a:ext cx="86455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3600" dirty="0"/>
              <a:t>主要地方道　茨木摂津線（仮称　佐保橋梁）</a:t>
            </a:r>
            <a:endParaRPr lang="en-US" altLang="zh-TW" sz="3600" dirty="0"/>
          </a:p>
          <a:p>
            <a:pPr algn="ctr" eaLnBrk="1" hangingPunct="1">
              <a:spcBef>
                <a:spcPct val="0"/>
              </a:spcBef>
              <a:buFontTx/>
              <a:buNone/>
            </a:pPr>
            <a:r>
              <a:rPr lang="ja-JP" altLang="en-US" sz="3600" dirty="0"/>
              <a:t>道路改良</a:t>
            </a:r>
            <a:r>
              <a:rPr lang="ja-JP" altLang="ja-JP" sz="3600" dirty="0"/>
              <a:t>事業</a:t>
            </a:r>
            <a:endParaRPr lang="en-US" altLang="ja-JP" sz="3600" dirty="0"/>
          </a:p>
          <a:p>
            <a:pPr algn="ctr" eaLnBrk="1" hangingPunct="1">
              <a:spcBef>
                <a:spcPct val="0"/>
              </a:spcBef>
              <a:buFontTx/>
              <a:buNone/>
            </a:pPr>
            <a:r>
              <a:rPr lang="ja-JP" altLang="en-US" sz="3600" dirty="0">
                <a:latin typeface="Arial" charset="0"/>
              </a:rPr>
              <a:t>［茨木市］</a:t>
            </a:r>
            <a:endParaRPr lang="en-US" altLang="ja-JP" sz="3600" dirty="0">
              <a:latin typeface="Arial" charset="0"/>
            </a:endParaRPr>
          </a:p>
          <a:p>
            <a:pPr algn="ctr" eaLnBrk="1" hangingPunct="1">
              <a:spcBef>
                <a:spcPct val="0"/>
              </a:spcBef>
              <a:buFontTx/>
              <a:buNone/>
            </a:pPr>
            <a:endParaRPr lang="en-US" altLang="ja-JP" sz="3600" dirty="0" smtClean="0">
              <a:latin typeface="Arial" charset="0"/>
            </a:endParaRPr>
          </a:p>
          <a:p>
            <a:pPr algn="ctr" eaLnBrk="1" hangingPunct="1">
              <a:spcBef>
                <a:spcPct val="0"/>
              </a:spcBef>
              <a:buFont typeface="Arial" charset="0"/>
              <a:buNone/>
            </a:pPr>
            <a:r>
              <a:rPr lang="en-US" altLang="ja-JP" sz="3600" dirty="0" smtClean="0">
                <a:latin typeface="Arial" charset="0"/>
              </a:rPr>
              <a:t>【</a:t>
            </a:r>
            <a:r>
              <a:rPr lang="ja-JP" altLang="en-US" sz="3600" dirty="0">
                <a:latin typeface="Arial" charset="0"/>
              </a:rPr>
              <a:t>事前</a:t>
            </a:r>
            <a:r>
              <a:rPr lang="ja-JP" altLang="en-US" sz="3600" dirty="0" smtClean="0">
                <a:latin typeface="Arial" charset="0"/>
              </a:rPr>
              <a:t>評価（補足説明）</a:t>
            </a:r>
            <a:r>
              <a:rPr lang="en-US" altLang="ja-JP" sz="3600" dirty="0" smtClean="0">
                <a:latin typeface="Arial" charset="0"/>
              </a:rPr>
              <a:t>】</a:t>
            </a:r>
          </a:p>
          <a:p>
            <a:pPr algn="ctr" eaLnBrk="1" hangingPunct="1">
              <a:spcBef>
                <a:spcPct val="0"/>
              </a:spcBef>
              <a:buFontTx/>
              <a:buNone/>
            </a:pPr>
            <a:endParaRPr lang="ja-JP" altLang="en-US" sz="3600" dirty="0">
              <a:latin typeface="Arial" charset="0"/>
            </a:endParaRPr>
          </a:p>
        </p:txBody>
      </p:sp>
      <p:sp>
        <p:nvSpPr>
          <p:cNvPr id="13317" name="Text Box 18"/>
          <p:cNvSpPr txBox="1">
            <a:spLocks noChangeArrowheads="1"/>
          </p:cNvSpPr>
          <p:nvPr/>
        </p:nvSpPr>
        <p:spPr bwMode="auto">
          <a:xfrm>
            <a:off x="7596188" y="106363"/>
            <a:ext cx="1397000" cy="369887"/>
          </a:xfrm>
          <a:prstGeom prst="rect">
            <a:avLst/>
          </a:prstGeom>
          <a:solidFill>
            <a:schemeClr val="bg1"/>
          </a:solidFill>
          <a:ln w="9525" algn="ctr">
            <a:solidFill>
              <a:schemeClr val="tx1"/>
            </a:solidFill>
            <a:miter lim="800000"/>
            <a:headEnd/>
            <a:tailEnd/>
          </a:ln>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50000"/>
              </a:spcBef>
              <a:buFontTx/>
              <a:buNone/>
            </a:pPr>
            <a:r>
              <a:rPr lang="ja-JP" altLang="en-US" sz="1800" dirty="0">
                <a:solidFill>
                  <a:srgbClr val="000000"/>
                </a:solidFill>
                <a:latin typeface="HG丸ｺﾞｼｯｸM-PRO" pitchFamily="50" charset="-128"/>
                <a:ea typeface="HG丸ｺﾞｼｯｸM-PRO" pitchFamily="50" charset="-128"/>
              </a:rPr>
              <a:t>資料１</a:t>
            </a:r>
            <a:r>
              <a:rPr lang="ja-JP" altLang="en-US" sz="1800" dirty="0" smtClean="0">
                <a:solidFill>
                  <a:srgbClr val="000000"/>
                </a:solidFill>
                <a:latin typeface="HG丸ｺﾞｼｯｸM-PRO" pitchFamily="50" charset="-128"/>
                <a:ea typeface="HG丸ｺﾞｼｯｸM-PRO" pitchFamily="50" charset="-128"/>
              </a:rPr>
              <a:t>－</a:t>
            </a:r>
            <a:r>
              <a:rPr lang="en-US" altLang="ja-JP" sz="1800" dirty="0" smtClean="0">
                <a:solidFill>
                  <a:srgbClr val="000000"/>
                </a:solidFill>
                <a:latin typeface="HG丸ｺﾞｼｯｸM-PRO" pitchFamily="50" charset="-128"/>
                <a:ea typeface="HG丸ｺﾞｼｯｸM-PRO" pitchFamily="50" charset="-128"/>
              </a:rPr>
              <a:t>2</a:t>
            </a:r>
            <a:r>
              <a:rPr lang="ja-JP" altLang="en-US" sz="1800" dirty="0">
                <a:solidFill>
                  <a:srgbClr val="000000"/>
                </a:solidFill>
                <a:latin typeface="HG丸ｺﾞｼｯｸM-PRO" pitchFamily="50" charset="-128"/>
                <a:ea typeface="HG丸ｺﾞｼｯｸM-PRO" pitchFamily="50" charset="-128"/>
              </a:rPr>
              <a:t>　</a:t>
            </a:r>
          </a:p>
        </p:txBody>
      </p:sp>
      <p:sp>
        <p:nvSpPr>
          <p:cNvPr id="13318" name="Rectangle 2"/>
          <p:cNvSpPr>
            <a:spLocks noChangeArrowheads="1"/>
          </p:cNvSpPr>
          <p:nvPr/>
        </p:nvSpPr>
        <p:spPr bwMode="hidden">
          <a:xfrm>
            <a:off x="6624638" y="620713"/>
            <a:ext cx="2476500" cy="6480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ts val="1300"/>
              </a:lnSpc>
              <a:spcBef>
                <a:spcPct val="0"/>
              </a:spcBef>
              <a:buFontTx/>
              <a:buNone/>
            </a:pPr>
            <a:r>
              <a:rPr lang="ja-JP" altLang="en-US" sz="1200" dirty="0">
                <a:solidFill>
                  <a:srgbClr val="000000"/>
                </a:solidFill>
                <a:latin typeface="HGPｺﾞｼｯｸM" pitchFamily="50" charset="-128"/>
                <a:ea typeface="HGPｺﾞｼｯｸM" pitchFamily="50" charset="-128"/>
              </a:rPr>
              <a:t>平成</a:t>
            </a:r>
            <a:r>
              <a:rPr lang="en-US" altLang="ja-JP" sz="1200" dirty="0">
                <a:solidFill>
                  <a:srgbClr val="000000"/>
                </a:solidFill>
                <a:latin typeface="HGPｺﾞｼｯｸM" pitchFamily="50" charset="-128"/>
                <a:ea typeface="HGPｺﾞｼｯｸM" pitchFamily="50" charset="-128"/>
              </a:rPr>
              <a:t>30</a:t>
            </a:r>
            <a:r>
              <a:rPr lang="ja-JP" altLang="en-US" sz="1200" dirty="0" smtClean="0">
                <a:solidFill>
                  <a:srgbClr val="000000"/>
                </a:solidFill>
                <a:latin typeface="HGPｺﾞｼｯｸM" pitchFamily="50" charset="-128"/>
                <a:ea typeface="HGPｺﾞｼｯｸM" pitchFamily="50" charset="-128"/>
              </a:rPr>
              <a:t>年度第</a:t>
            </a:r>
            <a:r>
              <a:rPr lang="en-US" altLang="ja-JP" sz="1200" dirty="0">
                <a:solidFill>
                  <a:srgbClr val="000000"/>
                </a:solidFill>
                <a:latin typeface="HGPｺﾞｼｯｸM" pitchFamily="50" charset="-128"/>
                <a:ea typeface="HGPｺﾞｼｯｸM" pitchFamily="50" charset="-128"/>
              </a:rPr>
              <a:t>3</a:t>
            </a:r>
            <a:r>
              <a:rPr lang="ja-JP" altLang="en-US" sz="1200" dirty="0" smtClean="0">
                <a:solidFill>
                  <a:srgbClr val="000000"/>
                </a:solidFill>
                <a:latin typeface="HGPｺﾞｼｯｸM" pitchFamily="50" charset="-128"/>
                <a:ea typeface="HGPｺﾞｼｯｸM" pitchFamily="50" charset="-128"/>
              </a:rPr>
              <a:t>回</a:t>
            </a:r>
            <a:r>
              <a:rPr lang="ja-JP" altLang="en-US" sz="1200" dirty="0">
                <a:solidFill>
                  <a:srgbClr val="000000"/>
                </a:solidFill>
                <a:latin typeface="HGPｺﾞｼｯｸM" pitchFamily="50" charset="-128"/>
                <a:ea typeface="HGPｺﾞｼｯｸM" pitchFamily="50" charset="-128"/>
              </a:rPr>
              <a:t>（</a:t>
            </a:r>
            <a:r>
              <a:rPr lang="en-US" altLang="ja-JP" sz="1200" dirty="0" smtClean="0">
                <a:solidFill>
                  <a:srgbClr val="000000"/>
                </a:solidFill>
                <a:latin typeface="HGPｺﾞｼｯｸM" pitchFamily="50" charset="-128"/>
                <a:ea typeface="HGPｺﾞｼｯｸM" pitchFamily="50" charset="-128"/>
              </a:rPr>
              <a:t>H30.7.27</a:t>
            </a:r>
            <a:r>
              <a:rPr lang="ja-JP" altLang="en-US" sz="1200" dirty="0" smtClean="0">
                <a:solidFill>
                  <a:srgbClr val="000000"/>
                </a:solidFill>
                <a:latin typeface="HGPｺﾞｼｯｸM" pitchFamily="50" charset="-128"/>
                <a:ea typeface="HGPｺﾞｼｯｸM" pitchFamily="50" charset="-128"/>
              </a:rPr>
              <a:t>）</a:t>
            </a:r>
            <a:r>
              <a:rPr lang="ja-JP" altLang="en-US" sz="1200" dirty="0">
                <a:solidFill>
                  <a:srgbClr val="000000"/>
                </a:solidFill>
                <a:latin typeface="HGPｺﾞｼｯｸM" pitchFamily="50" charset="-128"/>
                <a:ea typeface="HGPｺﾞｼｯｸM" pitchFamily="50" charset="-128"/>
              </a:rPr>
              <a:t>　</a:t>
            </a:r>
            <a:endParaRPr lang="ja-JP" altLang="en-US" sz="1200" dirty="0">
              <a:solidFill>
                <a:srgbClr val="000000"/>
              </a:solidFill>
              <a:latin typeface="HGPｺﾞｼｯｸM" pitchFamily="50" charset="-128"/>
              <a:ea typeface="HGPｺﾞｼｯｸM" pitchFamily="50" charset="-128"/>
              <a:cs typeface="Times New Roman" pitchFamily="18" charset="0"/>
            </a:endParaRPr>
          </a:p>
          <a:p>
            <a:pPr eaLnBrk="1" hangingPunct="1">
              <a:lnSpc>
                <a:spcPts val="1300"/>
              </a:lnSpc>
              <a:spcBef>
                <a:spcPct val="0"/>
              </a:spcBef>
              <a:buFontTx/>
              <a:buNone/>
            </a:pPr>
            <a:r>
              <a:rPr lang="ja-JP" altLang="en-US" sz="1200" dirty="0">
                <a:solidFill>
                  <a:srgbClr val="000000"/>
                </a:solidFill>
                <a:latin typeface="HGPｺﾞｼｯｸM" pitchFamily="50" charset="-128"/>
                <a:ea typeface="HGPｺﾞｼｯｸM" pitchFamily="50" charset="-128"/>
              </a:rPr>
              <a:t>大阪府建設事業評価審</a:t>
            </a:r>
            <a:r>
              <a:rPr lang="ja-JP" altLang="en-US" sz="1200" dirty="0" smtClean="0">
                <a:solidFill>
                  <a:srgbClr val="000000"/>
                </a:solidFill>
                <a:latin typeface="HGPｺﾞｼｯｸM" pitchFamily="50" charset="-128"/>
                <a:ea typeface="HGPｺﾞｼｯｸM" pitchFamily="50" charset="-128"/>
              </a:rPr>
              <a:t>議会</a:t>
            </a:r>
            <a:endParaRPr lang="en-US" altLang="ja-JP" sz="1200" dirty="0" smtClean="0">
              <a:solidFill>
                <a:srgbClr val="000000"/>
              </a:solidFill>
              <a:latin typeface="HGPｺﾞｼｯｸM" pitchFamily="50" charset="-128"/>
              <a:ea typeface="HGPｺﾞｼｯｸM" pitchFamily="50" charset="-128"/>
            </a:endParaRPr>
          </a:p>
          <a:p>
            <a:pPr eaLnBrk="1" hangingPunct="1">
              <a:lnSpc>
                <a:spcPts val="1300"/>
              </a:lnSpc>
              <a:spcBef>
                <a:spcPct val="0"/>
              </a:spcBef>
              <a:buFontTx/>
              <a:buNone/>
            </a:pPr>
            <a:r>
              <a:rPr lang="ja-JP" altLang="en-US" sz="1200" dirty="0">
                <a:solidFill>
                  <a:srgbClr val="000000"/>
                </a:solidFill>
                <a:latin typeface="HGPｺﾞｼｯｸM" pitchFamily="50" charset="-128"/>
                <a:ea typeface="HGPｺﾞｼｯｸM" pitchFamily="50" charset="-128"/>
              </a:rPr>
              <a:t>都市</a:t>
            </a:r>
            <a:r>
              <a:rPr lang="ja-JP" altLang="en-US" sz="1200" dirty="0" smtClean="0">
                <a:solidFill>
                  <a:srgbClr val="000000"/>
                </a:solidFill>
                <a:latin typeface="HGPｺﾞｼｯｸM" pitchFamily="50" charset="-128"/>
                <a:ea typeface="HGPｺﾞｼｯｸM" pitchFamily="50" charset="-128"/>
              </a:rPr>
              <a:t>整備部会</a:t>
            </a:r>
            <a:endParaRPr lang="en-US" altLang="ja-JP" sz="1200" dirty="0">
              <a:solidFill>
                <a:srgbClr val="000000"/>
              </a:solidFill>
              <a:latin typeface="HGPｺﾞｼｯｸM" pitchFamily="50" charset="-128"/>
              <a:ea typeface="HGPｺﾞｼｯｸM" pitchFamily="50" charset="-128"/>
            </a:endParaRPr>
          </a:p>
        </p:txBody>
      </p:sp>
      <p:sp>
        <p:nvSpPr>
          <p:cNvPr id="2" name="スライド番号プレースホルダー 1"/>
          <p:cNvSpPr>
            <a:spLocks noGrp="1"/>
          </p:cNvSpPr>
          <p:nvPr>
            <p:ph type="sldNum" sz="quarter" idx="12"/>
          </p:nvPr>
        </p:nvSpPr>
        <p:spPr/>
        <p:txBody>
          <a:bodyPr/>
          <a:lstStyle/>
          <a:p>
            <a:fld id="{F8D5E586-C83F-49BA-8FE6-9501CDEF4DCC}" type="slidenum">
              <a:rPr kumimoji="1" lang="ja-JP" altLang="en-US" smtClean="0"/>
              <a:t>1</a:t>
            </a:fld>
            <a:endParaRPr kumimoji="1" lang="ja-JP" altLang="en-US"/>
          </a:p>
        </p:txBody>
      </p:sp>
    </p:spTree>
    <p:extLst>
      <p:ext uri="{BB962C8B-B14F-4D97-AF65-F5344CB8AC3E}">
        <p14:creationId xmlns:p14="http://schemas.microsoft.com/office/powerpoint/2010/main" val="1290633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0000sv0ns501\d10219$\doc\彩都プロジェクト推進Ｇ\東部地区関連\東部地区　先行地区以外\茨木箕面丘陵線（上郡佐保、佐保道路含む）\事業評価\03_20180727再審議用\スキャンデータ\20180706132305-2.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t="5096" b="2012"/>
          <a:stretch/>
        </p:blipFill>
        <p:spPr bwMode="auto">
          <a:xfrm>
            <a:off x="29839" y="3246157"/>
            <a:ext cx="9061335" cy="2930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0000sv0ns501\d10219$\doc\彩都プロジェクト推進Ｇ\東部地区関連\東部地区　先行地区以外\茨木箕面丘陵線（上郡佐保、佐保道路含む）\事業評価\03_20180727再審議用\スキャンデータ\20180706132305-2 - コピー.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462" b="38342"/>
          <a:stretch/>
        </p:blipFill>
        <p:spPr bwMode="auto">
          <a:xfrm>
            <a:off x="29840" y="693908"/>
            <a:ext cx="9064170" cy="248024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グループ化 9"/>
          <p:cNvGrpSpPr/>
          <p:nvPr/>
        </p:nvGrpSpPr>
        <p:grpSpPr>
          <a:xfrm>
            <a:off x="523875" y="2924945"/>
            <a:ext cx="8429625" cy="2174875"/>
            <a:chOff x="523875" y="3546475"/>
            <a:chExt cx="8429625" cy="2174875"/>
          </a:xfrm>
        </p:grpSpPr>
        <p:sp>
          <p:nvSpPr>
            <p:cNvPr id="3" name="フリーフォーム 2"/>
            <p:cNvSpPr/>
            <p:nvPr/>
          </p:nvSpPr>
          <p:spPr>
            <a:xfrm>
              <a:off x="523875" y="3546475"/>
              <a:ext cx="2209800" cy="1441450"/>
            </a:xfrm>
            <a:custGeom>
              <a:avLst/>
              <a:gdLst>
                <a:gd name="connsiteX0" fmla="*/ 0 w 2209800"/>
                <a:gd name="connsiteY0" fmla="*/ 901700 h 1441450"/>
                <a:gd name="connsiteX1" fmla="*/ 82550 w 2209800"/>
                <a:gd name="connsiteY1" fmla="*/ 720725 h 1441450"/>
                <a:gd name="connsiteX2" fmla="*/ 107950 w 2209800"/>
                <a:gd name="connsiteY2" fmla="*/ 609600 h 1441450"/>
                <a:gd name="connsiteX3" fmla="*/ 206375 w 2209800"/>
                <a:gd name="connsiteY3" fmla="*/ 479425 h 1441450"/>
                <a:gd name="connsiteX4" fmla="*/ 282575 w 2209800"/>
                <a:gd name="connsiteY4" fmla="*/ 355600 h 1441450"/>
                <a:gd name="connsiteX5" fmla="*/ 330200 w 2209800"/>
                <a:gd name="connsiteY5" fmla="*/ 231775 h 1441450"/>
                <a:gd name="connsiteX6" fmla="*/ 463550 w 2209800"/>
                <a:gd name="connsiteY6" fmla="*/ 57150 h 1441450"/>
                <a:gd name="connsiteX7" fmla="*/ 508000 w 2209800"/>
                <a:gd name="connsiteY7" fmla="*/ 15875 h 1441450"/>
                <a:gd name="connsiteX8" fmla="*/ 552450 w 2209800"/>
                <a:gd name="connsiteY8" fmla="*/ 0 h 1441450"/>
                <a:gd name="connsiteX9" fmla="*/ 584200 w 2209800"/>
                <a:gd name="connsiteY9" fmla="*/ 0 h 1441450"/>
                <a:gd name="connsiteX10" fmla="*/ 622300 w 2209800"/>
                <a:gd name="connsiteY10" fmla="*/ 22225 h 1441450"/>
                <a:gd name="connsiteX11" fmla="*/ 657225 w 2209800"/>
                <a:gd name="connsiteY11" fmla="*/ 85725 h 1441450"/>
                <a:gd name="connsiteX12" fmla="*/ 723900 w 2209800"/>
                <a:gd name="connsiteY12" fmla="*/ 209550 h 1441450"/>
                <a:gd name="connsiteX13" fmla="*/ 803275 w 2209800"/>
                <a:gd name="connsiteY13" fmla="*/ 317500 h 1441450"/>
                <a:gd name="connsiteX14" fmla="*/ 831850 w 2209800"/>
                <a:gd name="connsiteY14" fmla="*/ 342900 h 1441450"/>
                <a:gd name="connsiteX15" fmla="*/ 869950 w 2209800"/>
                <a:gd name="connsiteY15" fmla="*/ 355600 h 1441450"/>
                <a:gd name="connsiteX16" fmla="*/ 895350 w 2209800"/>
                <a:gd name="connsiteY16" fmla="*/ 355600 h 1441450"/>
                <a:gd name="connsiteX17" fmla="*/ 923925 w 2209800"/>
                <a:gd name="connsiteY17" fmla="*/ 346075 h 1441450"/>
                <a:gd name="connsiteX18" fmla="*/ 965200 w 2209800"/>
                <a:gd name="connsiteY18" fmla="*/ 330200 h 1441450"/>
                <a:gd name="connsiteX19" fmla="*/ 977900 w 2209800"/>
                <a:gd name="connsiteY19" fmla="*/ 317500 h 1441450"/>
                <a:gd name="connsiteX20" fmla="*/ 1025525 w 2209800"/>
                <a:gd name="connsiteY20" fmla="*/ 266700 h 1441450"/>
                <a:gd name="connsiteX21" fmla="*/ 1060450 w 2209800"/>
                <a:gd name="connsiteY21" fmla="*/ 225425 h 1441450"/>
                <a:gd name="connsiteX22" fmla="*/ 1098550 w 2209800"/>
                <a:gd name="connsiteY22" fmla="*/ 200025 h 1441450"/>
                <a:gd name="connsiteX23" fmla="*/ 1133475 w 2209800"/>
                <a:gd name="connsiteY23" fmla="*/ 180975 h 1441450"/>
                <a:gd name="connsiteX24" fmla="*/ 1133475 w 2209800"/>
                <a:gd name="connsiteY24" fmla="*/ 180975 h 1441450"/>
                <a:gd name="connsiteX25" fmla="*/ 1184275 w 2209800"/>
                <a:gd name="connsiteY25" fmla="*/ 203200 h 1441450"/>
                <a:gd name="connsiteX26" fmla="*/ 1235075 w 2209800"/>
                <a:gd name="connsiteY26" fmla="*/ 279400 h 1441450"/>
                <a:gd name="connsiteX27" fmla="*/ 1381125 w 2209800"/>
                <a:gd name="connsiteY27" fmla="*/ 508000 h 1441450"/>
                <a:gd name="connsiteX28" fmla="*/ 1454150 w 2209800"/>
                <a:gd name="connsiteY28" fmla="*/ 628650 h 1441450"/>
                <a:gd name="connsiteX29" fmla="*/ 1482725 w 2209800"/>
                <a:gd name="connsiteY29" fmla="*/ 666750 h 1441450"/>
                <a:gd name="connsiteX30" fmla="*/ 1508125 w 2209800"/>
                <a:gd name="connsiteY30" fmla="*/ 682625 h 1441450"/>
                <a:gd name="connsiteX31" fmla="*/ 1539875 w 2209800"/>
                <a:gd name="connsiteY31" fmla="*/ 692150 h 1441450"/>
                <a:gd name="connsiteX32" fmla="*/ 1568450 w 2209800"/>
                <a:gd name="connsiteY32" fmla="*/ 701675 h 1441450"/>
                <a:gd name="connsiteX33" fmla="*/ 1568450 w 2209800"/>
                <a:gd name="connsiteY33" fmla="*/ 701675 h 1441450"/>
                <a:gd name="connsiteX34" fmla="*/ 1603375 w 2209800"/>
                <a:gd name="connsiteY34" fmla="*/ 692150 h 1441450"/>
                <a:gd name="connsiteX35" fmla="*/ 1641475 w 2209800"/>
                <a:gd name="connsiteY35" fmla="*/ 663575 h 1441450"/>
                <a:gd name="connsiteX36" fmla="*/ 1714500 w 2209800"/>
                <a:gd name="connsiteY36" fmla="*/ 631825 h 1441450"/>
                <a:gd name="connsiteX37" fmla="*/ 1749425 w 2209800"/>
                <a:gd name="connsiteY37" fmla="*/ 628650 h 1441450"/>
                <a:gd name="connsiteX38" fmla="*/ 1790700 w 2209800"/>
                <a:gd name="connsiteY38" fmla="*/ 628650 h 1441450"/>
                <a:gd name="connsiteX39" fmla="*/ 1851025 w 2209800"/>
                <a:gd name="connsiteY39" fmla="*/ 641350 h 1441450"/>
                <a:gd name="connsiteX40" fmla="*/ 1882775 w 2209800"/>
                <a:gd name="connsiteY40" fmla="*/ 692150 h 1441450"/>
                <a:gd name="connsiteX41" fmla="*/ 1949450 w 2209800"/>
                <a:gd name="connsiteY41" fmla="*/ 771525 h 1441450"/>
                <a:gd name="connsiteX42" fmla="*/ 1981200 w 2209800"/>
                <a:gd name="connsiteY42" fmla="*/ 822325 h 1441450"/>
                <a:gd name="connsiteX43" fmla="*/ 1993900 w 2209800"/>
                <a:gd name="connsiteY43" fmla="*/ 1012825 h 1441450"/>
                <a:gd name="connsiteX44" fmla="*/ 2089150 w 2209800"/>
                <a:gd name="connsiteY44" fmla="*/ 1212850 h 1441450"/>
                <a:gd name="connsiteX45" fmla="*/ 2209800 w 2209800"/>
                <a:gd name="connsiteY45" fmla="*/ 1441450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209800" h="1441450">
                  <a:moveTo>
                    <a:pt x="0" y="901700"/>
                  </a:moveTo>
                  <a:lnTo>
                    <a:pt x="82550" y="720725"/>
                  </a:lnTo>
                  <a:lnTo>
                    <a:pt x="107950" y="609600"/>
                  </a:lnTo>
                  <a:lnTo>
                    <a:pt x="206375" y="479425"/>
                  </a:lnTo>
                  <a:lnTo>
                    <a:pt x="282575" y="355600"/>
                  </a:lnTo>
                  <a:lnTo>
                    <a:pt x="330200" y="231775"/>
                  </a:lnTo>
                  <a:lnTo>
                    <a:pt x="463550" y="57150"/>
                  </a:lnTo>
                  <a:lnTo>
                    <a:pt x="508000" y="15875"/>
                  </a:lnTo>
                  <a:lnTo>
                    <a:pt x="552450" y="0"/>
                  </a:lnTo>
                  <a:lnTo>
                    <a:pt x="584200" y="0"/>
                  </a:lnTo>
                  <a:lnTo>
                    <a:pt x="622300" y="22225"/>
                  </a:lnTo>
                  <a:lnTo>
                    <a:pt x="657225" y="85725"/>
                  </a:lnTo>
                  <a:lnTo>
                    <a:pt x="723900" y="209550"/>
                  </a:lnTo>
                  <a:lnTo>
                    <a:pt x="803275" y="317500"/>
                  </a:lnTo>
                  <a:lnTo>
                    <a:pt x="831850" y="342900"/>
                  </a:lnTo>
                  <a:lnTo>
                    <a:pt x="869950" y="355600"/>
                  </a:lnTo>
                  <a:lnTo>
                    <a:pt x="895350" y="355600"/>
                  </a:lnTo>
                  <a:lnTo>
                    <a:pt x="923925" y="346075"/>
                  </a:lnTo>
                  <a:lnTo>
                    <a:pt x="965200" y="330200"/>
                  </a:lnTo>
                  <a:lnTo>
                    <a:pt x="977900" y="317500"/>
                  </a:lnTo>
                  <a:lnTo>
                    <a:pt x="1025525" y="266700"/>
                  </a:lnTo>
                  <a:lnTo>
                    <a:pt x="1060450" y="225425"/>
                  </a:lnTo>
                  <a:lnTo>
                    <a:pt x="1098550" y="200025"/>
                  </a:lnTo>
                  <a:lnTo>
                    <a:pt x="1133475" y="180975"/>
                  </a:lnTo>
                  <a:lnTo>
                    <a:pt x="1133475" y="180975"/>
                  </a:lnTo>
                  <a:lnTo>
                    <a:pt x="1184275" y="203200"/>
                  </a:lnTo>
                  <a:lnTo>
                    <a:pt x="1235075" y="279400"/>
                  </a:lnTo>
                  <a:lnTo>
                    <a:pt x="1381125" y="508000"/>
                  </a:lnTo>
                  <a:lnTo>
                    <a:pt x="1454150" y="628650"/>
                  </a:lnTo>
                  <a:lnTo>
                    <a:pt x="1482725" y="666750"/>
                  </a:lnTo>
                  <a:lnTo>
                    <a:pt x="1508125" y="682625"/>
                  </a:lnTo>
                  <a:lnTo>
                    <a:pt x="1539875" y="692150"/>
                  </a:lnTo>
                  <a:lnTo>
                    <a:pt x="1568450" y="701675"/>
                  </a:lnTo>
                  <a:lnTo>
                    <a:pt x="1568450" y="701675"/>
                  </a:lnTo>
                  <a:lnTo>
                    <a:pt x="1603375" y="692150"/>
                  </a:lnTo>
                  <a:lnTo>
                    <a:pt x="1641475" y="663575"/>
                  </a:lnTo>
                  <a:lnTo>
                    <a:pt x="1714500" y="631825"/>
                  </a:lnTo>
                  <a:lnTo>
                    <a:pt x="1749425" y="628650"/>
                  </a:lnTo>
                  <a:lnTo>
                    <a:pt x="1790700" y="628650"/>
                  </a:lnTo>
                  <a:lnTo>
                    <a:pt x="1851025" y="641350"/>
                  </a:lnTo>
                  <a:lnTo>
                    <a:pt x="1882775" y="692150"/>
                  </a:lnTo>
                  <a:lnTo>
                    <a:pt x="1949450" y="771525"/>
                  </a:lnTo>
                  <a:lnTo>
                    <a:pt x="1981200" y="822325"/>
                  </a:lnTo>
                  <a:lnTo>
                    <a:pt x="1993900" y="1012825"/>
                  </a:lnTo>
                  <a:lnTo>
                    <a:pt x="2089150" y="1212850"/>
                  </a:lnTo>
                  <a:lnTo>
                    <a:pt x="2209800" y="1441450"/>
                  </a:lnTo>
                </a:path>
              </a:pathLst>
            </a:cu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リーフォーム 3"/>
            <p:cNvSpPr/>
            <p:nvPr/>
          </p:nvSpPr>
          <p:spPr>
            <a:xfrm>
              <a:off x="2743200" y="4972050"/>
              <a:ext cx="787400" cy="476250"/>
            </a:xfrm>
            <a:custGeom>
              <a:avLst/>
              <a:gdLst>
                <a:gd name="connsiteX0" fmla="*/ 0 w 787400"/>
                <a:gd name="connsiteY0" fmla="*/ 0 h 476250"/>
                <a:gd name="connsiteX1" fmla="*/ 95250 w 787400"/>
                <a:gd name="connsiteY1" fmla="*/ 228600 h 476250"/>
                <a:gd name="connsiteX2" fmla="*/ 152400 w 787400"/>
                <a:gd name="connsiteY2" fmla="*/ 304800 h 476250"/>
                <a:gd name="connsiteX3" fmla="*/ 177800 w 787400"/>
                <a:gd name="connsiteY3" fmla="*/ 336550 h 476250"/>
                <a:gd name="connsiteX4" fmla="*/ 279400 w 787400"/>
                <a:gd name="connsiteY4" fmla="*/ 330200 h 476250"/>
                <a:gd name="connsiteX5" fmla="*/ 381000 w 787400"/>
                <a:gd name="connsiteY5" fmla="*/ 330200 h 476250"/>
                <a:gd name="connsiteX6" fmla="*/ 393700 w 787400"/>
                <a:gd name="connsiteY6" fmla="*/ 323850 h 476250"/>
                <a:gd name="connsiteX7" fmla="*/ 419100 w 787400"/>
                <a:gd name="connsiteY7" fmla="*/ 323850 h 476250"/>
                <a:gd name="connsiteX8" fmla="*/ 469900 w 787400"/>
                <a:gd name="connsiteY8" fmla="*/ 323850 h 476250"/>
                <a:gd name="connsiteX9" fmla="*/ 476250 w 787400"/>
                <a:gd name="connsiteY9" fmla="*/ 279400 h 476250"/>
                <a:gd name="connsiteX10" fmla="*/ 527050 w 787400"/>
                <a:gd name="connsiteY10" fmla="*/ 279400 h 476250"/>
                <a:gd name="connsiteX11" fmla="*/ 539750 w 787400"/>
                <a:gd name="connsiteY11" fmla="*/ 419100 h 476250"/>
                <a:gd name="connsiteX12" fmla="*/ 628650 w 787400"/>
                <a:gd name="connsiteY12" fmla="*/ 431800 h 476250"/>
                <a:gd name="connsiteX13" fmla="*/ 647700 w 787400"/>
                <a:gd name="connsiteY13" fmla="*/ 476250 h 476250"/>
                <a:gd name="connsiteX14" fmla="*/ 787400 w 787400"/>
                <a:gd name="connsiteY14" fmla="*/ 469900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7400" h="476250">
                  <a:moveTo>
                    <a:pt x="0" y="0"/>
                  </a:moveTo>
                  <a:lnTo>
                    <a:pt x="95250" y="228600"/>
                  </a:lnTo>
                  <a:lnTo>
                    <a:pt x="152400" y="304800"/>
                  </a:lnTo>
                  <a:lnTo>
                    <a:pt x="177800" y="336550"/>
                  </a:lnTo>
                  <a:lnTo>
                    <a:pt x="279400" y="330200"/>
                  </a:lnTo>
                  <a:lnTo>
                    <a:pt x="381000" y="330200"/>
                  </a:lnTo>
                  <a:lnTo>
                    <a:pt x="393700" y="323850"/>
                  </a:lnTo>
                  <a:lnTo>
                    <a:pt x="419100" y="323850"/>
                  </a:lnTo>
                  <a:lnTo>
                    <a:pt x="469900" y="323850"/>
                  </a:lnTo>
                  <a:lnTo>
                    <a:pt x="476250" y="279400"/>
                  </a:lnTo>
                  <a:lnTo>
                    <a:pt x="527050" y="279400"/>
                  </a:lnTo>
                  <a:lnTo>
                    <a:pt x="539750" y="419100"/>
                  </a:lnTo>
                  <a:lnTo>
                    <a:pt x="628650" y="431800"/>
                  </a:lnTo>
                  <a:lnTo>
                    <a:pt x="647700" y="476250"/>
                  </a:lnTo>
                  <a:lnTo>
                    <a:pt x="787400" y="469900"/>
                  </a:lnTo>
                </a:path>
              </a:pathLst>
            </a:cu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5"/>
            <p:cNvSpPr/>
            <p:nvPr/>
          </p:nvSpPr>
          <p:spPr>
            <a:xfrm>
              <a:off x="3562350" y="5435600"/>
              <a:ext cx="2451100" cy="285750"/>
            </a:xfrm>
            <a:custGeom>
              <a:avLst/>
              <a:gdLst>
                <a:gd name="connsiteX0" fmla="*/ 0 w 2451100"/>
                <a:gd name="connsiteY0" fmla="*/ 0 h 285750"/>
                <a:gd name="connsiteX1" fmla="*/ 0 w 2451100"/>
                <a:gd name="connsiteY1" fmla="*/ 0 h 285750"/>
                <a:gd name="connsiteX2" fmla="*/ 311150 w 2451100"/>
                <a:gd name="connsiteY2" fmla="*/ 0 h 285750"/>
                <a:gd name="connsiteX3" fmla="*/ 476250 w 2451100"/>
                <a:gd name="connsiteY3" fmla="*/ 12700 h 285750"/>
                <a:gd name="connsiteX4" fmla="*/ 755650 w 2451100"/>
                <a:gd name="connsiteY4" fmla="*/ 19050 h 285750"/>
                <a:gd name="connsiteX5" fmla="*/ 806450 w 2451100"/>
                <a:gd name="connsiteY5" fmla="*/ 63500 h 285750"/>
                <a:gd name="connsiteX6" fmla="*/ 869950 w 2451100"/>
                <a:gd name="connsiteY6" fmla="*/ 82550 h 285750"/>
                <a:gd name="connsiteX7" fmla="*/ 889000 w 2451100"/>
                <a:gd name="connsiteY7" fmla="*/ 158750 h 285750"/>
                <a:gd name="connsiteX8" fmla="*/ 952500 w 2451100"/>
                <a:gd name="connsiteY8" fmla="*/ 184150 h 285750"/>
                <a:gd name="connsiteX9" fmla="*/ 952500 w 2451100"/>
                <a:gd name="connsiteY9" fmla="*/ 215900 h 285750"/>
                <a:gd name="connsiteX10" fmla="*/ 1168400 w 2451100"/>
                <a:gd name="connsiteY10" fmla="*/ 196850 h 285750"/>
                <a:gd name="connsiteX11" fmla="*/ 1238250 w 2451100"/>
                <a:gd name="connsiteY11" fmla="*/ 234950 h 285750"/>
                <a:gd name="connsiteX12" fmla="*/ 1492250 w 2451100"/>
                <a:gd name="connsiteY12" fmla="*/ 234950 h 285750"/>
                <a:gd name="connsiteX13" fmla="*/ 1587500 w 2451100"/>
                <a:gd name="connsiteY13" fmla="*/ 260350 h 285750"/>
                <a:gd name="connsiteX14" fmla="*/ 1682750 w 2451100"/>
                <a:gd name="connsiteY14" fmla="*/ 279400 h 285750"/>
                <a:gd name="connsiteX15" fmla="*/ 1739900 w 2451100"/>
                <a:gd name="connsiteY15" fmla="*/ 285750 h 285750"/>
                <a:gd name="connsiteX16" fmla="*/ 1803400 w 2451100"/>
                <a:gd name="connsiteY16" fmla="*/ 107950 h 285750"/>
                <a:gd name="connsiteX17" fmla="*/ 1866900 w 2451100"/>
                <a:gd name="connsiteY17" fmla="*/ 107950 h 285750"/>
                <a:gd name="connsiteX18" fmla="*/ 1892300 w 2451100"/>
                <a:gd name="connsiteY18" fmla="*/ 57150 h 285750"/>
                <a:gd name="connsiteX19" fmla="*/ 2057400 w 2451100"/>
                <a:gd name="connsiteY19" fmla="*/ 6350 h 285750"/>
                <a:gd name="connsiteX20" fmla="*/ 2070100 w 2451100"/>
                <a:gd name="connsiteY20" fmla="*/ 6350 h 285750"/>
                <a:gd name="connsiteX21" fmla="*/ 2070100 w 2451100"/>
                <a:gd name="connsiteY21" fmla="*/ 6350 h 285750"/>
                <a:gd name="connsiteX22" fmla="*/ 2076450 w 2451100"/>
                <a:gd name="connsiteY22" fmla="*/ 57150 h 285750"/>
                <a:gd name="connsiteX23" fmla="*/ 2419350 w 2451100"/>
                <a:gd name="connsiteY23" fmla="*/ 69850 h 285750"/>
                <a:gd name="connsiteX24" fmla="*/ 2451100 w 2451100"/>
                <a:gd name="connsiteY24" fmla="*/ 15240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51100" h="285750">
                  <a:moveTo>
                    <a:pt x="0" y="0"/>
                  </a:moveTo>
                  <a:lnTo>
                    <a:pt x="0" y="0"/>
                  </a:lnTo>
                  <a:lnTo>
                    <a:pt x="311150" y="0"/>
                  </a:lnTo>
                  <a:lnTo>
                    <a:pt x="476250" y="12700"/>
                  </a:lnTo>
                  <a:lnTo>
                    <a:pt x="755650" y="19050"/>
                  </a:lnTo>
                  <a:lnTo>
                    <a:pt x="806450" y="63500"/>
                  </a:lnTo>
                  <a:lnTo>
                    <a:pt x="869950" y="82550"/>
                  </a:lnTo>
                  <a:lnTo>
                    <a:pt x="889000" y="158750"/>
                  </a:lnTo>
                  <a:lnTo>
                    <a:pt x="952500" y="184150"/>
                  </a:lnTo>
                  <a:lnTo>
                    <a:pt x="952500" y="215900"/>
                  </a:lnTo>
                  <a:lnTo>
                    <a:pt x="1168400" y="196850"/>
                  </a:lnTo>
                  <a:lnTo>
                    <a:pt x="1238250" y="234950"/>
                  </a:lnTo>
                  <a:lnTo>
                    <a:pt x="1492250" y="234950"/>
                  </a:lnTo>
                  <a:lnTo>
                    <a:pt x="1587500" y="260350"/>
                  </a:lnTo>
                  <a:lnTo>
                    <a:pt x="1682750" y="279400"/>
                  </a:lnTo>
                  <a:lnTo>
                    <a:pt x="1739900" y="285750"/>
                  </a:lnTo>
                  <a:lnTo>
                    <a:pt x="1803400" y="107950"/>
                  </a:lnTo>
                  <a:lnTo>
                    <a:pt x="1866900" y="107950"/>
                  </a:lnTo>
                  <a:lnTo>
                    <a:pt x="1892300" y="57150"/>
                  </a:lnTo>
                  <a:lnTo>
                    <a:pt x="2057400" y="6350"/>
                  </a:lnTo>
                  <a:lnTo>
                    <a:pt x="2070100" y="6350"/>
                  </a:lnTo>
                  <a:lnTo>
                    <a:pt x="2070100" y="6350"/>
                  </a:lnTo>
                  <a:lnTo>
                    <a:pt x="2076450" y="57150"/>
                  </a:lnTo>
                  <a:lnTo>
                    <a:pt x="2419350" y="69850"/>
                  </a:lnTo>
                  <a:lnTo>
                    <a:pt x="2451100" y="152400"/>
                  </a:lnTo>
                </a:path>
              </a:pathLst>
            </a:cu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7"/>
            <p:cNvSpPr/>
            <p:nvPr/>
          </p:nvSpPr>
          <p:spPr>
            <a:xfrm>
              <a:off x="6015038" y="5386388"/>
              <a:ext cx="652462" cy="309562"/>
            </a:xfrm>
            <a:custGeom>
              <a:avLst/>
              <a:gdLst>
                <a:gd name="connsiteX0" fmla="*/ 0 w 652462"/>
                <a:gd name="connsiteY0" fmla="*/ 190500 h 309562"/>
                <a:gd name="connsiteX1" fmla="*/ 42862 w 652462"/>
                <a:gd name="connsiteY1" fmla="*/ 261937 h 309562"/>
                <a:gd name="connsiteX2" fmla="*/ 114300 w 652462"/>
                <a:gd name="connsiteY2" fmla="*/ 285750 h 309562"/>
                <a:gd name="connsiteX3" fmla="*/ 195262 w 652462"/>
                <a:gd name="connsiteY3" fmla="*/ 309562 h 309562"/>
                <a:gd name="connsiteX4" fmla="*/ 223837 w 652462"/>
                <a:gd name="connsiteY4" fmla="*/ 252412 h 309562"/>
                <a:gd name="connsiteX5" fmla="*/ 376237 w 652462"/>
                <a:gd name="connsiteY5" fmla="*/ 238125 h 309562"/>
                <a:gd name="connsiteX6" fmla="*/ 404812 w 652462"/>
                <a:gd name="connsiteY6" fmla="*/ 185737 h 309562"/>
                <a:gd name="connsiteX7" fmla="*/ 452437 w 652462"/>
                <a:gd name="connsiteY7" fmla="*/ 147637 h 309562"/>
                <a:gd name="connsiteX8" fmla="*/ 504825 w 652462"/>
                <a:gd name="connsiteY8" fmla="*/ 104775 h 309562"/>
                <a:gd name="connsiteX9" fmla="*/ 533400 w 652462"/>
                <a:gd name="connsiteY9" fmla="*/ 19050 h 309562"/>
                <a:gd name="connsiteX10" fmla="*/ 652462 w 652462"/>
                <a:gd name="connsiteY10" fmla="*/ 0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2462" h="309562">
                  <a:moveTo>
                    <a:pt x="0" y="190500"/>
                  </a:moveTo>
                  <a:lnTo>
                    <a:pt x="42862" y="261937"/>
                  </a:lnTo>
                  <a:lnTo>
                    <a:pt x="114300" y="285750"/>
                  </a:lnTo>
                  <a:lnTo>
                    <a:pt x="195262" y="309562"/>
                  </a:lnTo>
                  <a:lnTo>
                    <a:pt x="223837" y="252412"/>
                  </a:lnTo>
                  <a:lnTo>
                    <a:pt x="376237" y="238125"/>
                  </a:lnTo>
                  <a:lnTo>
                    <a:pt x="404812" y="185737"/>
                  </a:lnTo>
                  <a:lnTo>
                    <a:pt x="452437" y="147637"/>
                  </a:lnTo>
                  <a:lnTo>
                    <a:pt x="504825" y="104775"/>
                  </a:lnTo>
                  <a:lnTo>
                    <a:pt x="533400" y="19050"/>
                  </a:lnTo>
                  <a:lnTo>
                    <a:pt x="652462" y="0"/>
                  </a:lnTo>
                </a:path>
              </a:pathLst>
            </a:cu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8"/>
            <p:cNvSpPr/>
            <p:nvPr/>
          </p:nvSpPr>
          <p:spPr>
            <a:xfrm>
              <a:off x="6672263" y="4681538"/>
              <a:ext cx="2281237" cy="695325"/>
            </a:xfrm>
            <a:custGeom>
              <a:avLst/>
              <a:gdLst>
                <a:gd name="connsiteX0" fmla="*/ 0 w 2281237"/>
                <a:gd name="connsiteY0" fmla="*/ 695325 h 695325"/>
                <a:gd name="connsiteX1" fmla="*/ 0 w 2281237"/>
                <a:gd name="connsiteY1" fmla="*/ 695325 h 695325"/>
                <a:gd name="connsiteX2" fmla="*/ 52387 w 2281237"/>
                <a:gd name="connsiteY2" fmla="*/ 695325 h 695325"/>
                <a:gd name="connsiteX3" fmla="*/ 266700 w 2281237"/>
                <a:gd name="connsiteY3" fmla="*/ 695325 h 695325"/>
                <a:gd name="connsiteX4" fmla="*/ 300037 w 2281237"/>
                <a:gd name="connsiteY4" fmla="*/ 619125 h 695325"/>
                <a:gd name="connsiteX5" fmla="*/ 371475 w 2281237"/>
                <a:gd name="connsiteY5" fmla="*/ 604837 h 695325"/>
                <a:gd name="connsiteX6" fmla="*/ 400050 w 2281237"/>
                <a:gd name="connsiteY6" fmla="*/ 547687 h 695325"/>
                <a:gd name="connsiteX7" fmla="*/ 500062 w 2281237"/>
                <a:gd name="connsiteY7" fmla="*/ 538162 h 695325"/>
                <a:gd name="connsiteX8" fmla="*/ 561975 w 2281237"/>
                <a:gd name="connsiteY8" fmla="*/ 485775 h 695325"/>
                <a:gd name="connsiteX9" fmla="*/ 590550 w 2281237"/>
                <a:gd name="connsiteY9" fmla="*/ 485775 h 695325"/>
                <a:gd name="connsiteX10" fmla="*/ 619125 w 2281237"/>
                <a:gd name="connsiteY10" fmla="*/ 447675 h 695325"/>
                <a:gd name="connsiteX11" fmla="*/ 838200 w 2281237"/>
                <a:gd name="connsiteY11" fmla="*/ 419100 h 695325"/>
                <a:gd name="connsiteX12" fmla="*/ 852487 w 2281237"/>
                <a:gd name="connsiteY12" fmla="*/ 390525 h 695325"/>
                <a:gd name="connsiteX13" fmla="*/ 1081087 w 2281237"/>
                <a:gd name="connsiteY13" fmla="*/ 300037 h 695325"/>
                <a:gd name="connsiteX14" fmla="*/ 1114425 w 2281237"/>
                <a:gd name="connsiteY14" fmla="*/ 257175 h 695325"/>
                <a:gd name="connsiteX15" fmla="*/ 1204912 w 2281237"/>
                <a:gd name="connsiteY15" fmla="*/ 185737 h 695325"/>
                <a:gd name="connsiteX16" fmla="*/ 1409700 w 2281237"/>
                <a:gd name="connsiteY16" fmla="*/ 80962 h 695325"/>
                <a:gd name="connsiteX17" fmla="*/ 1514475 w 2281237"/>
                <a:gd name="connsiteY17" fmla="*/ 47625 h 695325"/>
                <a:gd name="connsiteX18" fmla="*/ 1643062 w 2281237"/>
                <a:gd name="connsiteY18" fmla="*/ 0 h 695325"/>
                <a:gd name="connsiteX19" fmla="*/ 1700212 w 2281237"/>
                <a:gd name="connsiteY19" fmla="*/ 23812 h 695325"/>
                <a:gd name="connsiteX20" fmla="*/ 1785937 w 2281237"/>
                <a:gd name="connsiteY20" fmla="*/ 90487 h 695325"/>
                <a:gd name="connsiteX21" fmla="*/ 1809750 w 2281237"/>
                <a:gd name="connsiteY21" fmla="*/ 123825 h 695325"/>
                <a:gd name="connsiteX22" fmla="*/ 1843087 w 2281237"/>
                <a:gd name="connsiteY22" fmla="*/ 157162 h 695325"/>
                <a:gd name="connsiteX23" fmla="*/ 1881187 w 2281237"/>
                <a:gd name="connsiteY23" fmla="*/ 157162 h 695325"/>
                <a:gd name="connsiteX24" fmla="*/ 1909762 w 2281237"/>
                <a:gd name="connsiteY24" fmla="*/ 142875 h 695325"/>
                <a:gd name="connsiteX25" fmla="*/ 1957387 w 2281237"/>
                <a:gd name="connsiteY25" fmla="*/ 133350 h 695325"/>
                <a:gd name="connsiteX26" fmla="*/ 2066925 w 2281237"/>
                <a:gd name="connsiteY26" fmla="*/ 85725 h 695325"/>
                <a:gd name="connsiteX27" fmla="*/ 2095500 w 2281237"/>
                <a:gd name="connsiteY27" fmla="*/ 57150 h 695325"/>
                <a:gd name="connsiteX28" fmla="*/ 2166937 w 2281237"/>
                <a:gd name="connsiteY28" fmla="*/ 57150 h 695325"/>
                <a:gd name="connsiteX29" fmla="*/ 2243137 w 2281237"/>
                <a:gd name="connsiteY29" fmla="*/ 61912 h 695325"/>
                <a:gd name="connsiteX30" fmla="*/ 2281237 w 2281237"/>
                <a:gd name="connsiteY30" fmla="*/ 95250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81237" h="695325">
                  <a:moveTo>
                    <a:pt x="0" y="695325"/>
                  </a:moveTo>
                  <a:lnTo>
                    <a:pt x="0" y="695325"/>
                  </a:lnTo>
                  <a:lnTo>
                    <a:pt x="52387" y="695325"/>
                  </a:lnTo>
                  <a:lnTo>
                    <a:pt x="266700" y="695325"/>
                  </a:lnTo>
                  <a:lnTo>
                    <a:pt x="300037" y="619125"/>
                  </a:lnTo>
                  <a:lnTo>
                    <a:pt x="371475" y="604837"/>
                  </a:lnTo>
                  <a:lnTo>
                    <a:pt x="400050" y="547687"/>
                  </a:lnTo>
                  <a:lnTo>
                    <a:pt x="500062" y="538162"/>
                  </a:lnTo>
                  <a:lnTo>
                    <a:pt x="561975" y="485775"/>
                  </a:lnTo>
                  <a:lnTo>
                    <a:pt x="590550" y="485775"/>
                  </a:lnTo>
                  <a:lnTo>
                    <a:pt x="619125" y="447675"/>
                  </a:lnTo>
                  <a:lnTo>
                    <a:pt x="838200" y="419100"/>
                  </a:lnTo>
                  <a:lnTo>
                    <a:pt x="852487" y="390525"/>
                  </a:lnTo>
                  <a:lnTo>
                    <a:pt x="1081087" y="300037"/>
                  </a:lnTo>
                  <a:lnTo>
                    <a:pt x="1114425" y="257175"/>
                  </a:lnTo>
                  <a:lnTo>
                    <a:pt x="1204912" y="185737"/>
                  </a:lnTo>
                  <a:lnTo>
                    <a:pt x="1409700" y="80962"/>
                  </a:lnTo>
                  <a:lnTo>
                    <a:pt x="1514475" y="47625"/>
                  </a:lnTo>
                  <a:lnTo>
                    <a:pt x="1643062" y="0"/>
                  </a:lnTo>
                  <a:lnTo>
                    <a:pt x="1700212" y="23812"/>
                  </a:lnTo>
                  <a:lnTo>
                    <a:pt x="1785937" y="90487"/>
                  </a:lnTo>
                  <a:lnTo>
                    <a:pt x="1809750" y="123825"/>
                  </a:lnTo>
                  <a:lnTo>
                    <a:pt x="1843087" y="157162"/>
                  </a:lnTo>
                  <a:lnTo>
                    <a:pt x="1881187" y="157162"/>
                  </a:lnTo>
                  <a:lnTo>
                    <a:pt x="1909762" y="142875"/>
                  </a:lnTo>
                  <a:lnTo>
                    <a:pt x="1957387" y="133350"/>
                  </a:lnTo>
                  <a:lnTo>
                    <a:pt x="2066925" y="85725"/>
                  </a:lnTo>
                  <a:lnTo>
                    <a:pt x="2095500" y="57150"/>
                  </a:lnTo>
                  <a:lnTo>
                    <a:pt x="2166937" y="57150"/>
                  </a:lnTo>
                  <a:lnTo>
                    <a:pt x="2243137" y="61912"/>
                  </a:lnTo>
                  <a:lnTo>
                    <a:pt x="2281237" y="95250"/>
                  </a:lnTo>
                </a:path>
              </a:pathLst>
            </a:cu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フリーフォーム 10"/>
          <p:cNvSpPr/>
          <p:nvPr/>
        </p:nvSpPr>
        <p:spPr>
          <a:xfrm>
            <a:off x="85725" y="3636145"/>
            <a:ext cx="2409825" cy="98425"/>
          </a:xfrm>
          <a:custGeom>
            <a:avLst/>
            <a:gdLst>
              <a:gd name="connsiteX0" fmla="*/ 0 w 2409825"/>
              <a:gd name="connsiteY0" fmla="*/ 0 h 98425"/>
              <a:gd name="connsiteX1" fmla="*/ 0 w 2409825"/>
              <a:gd name="connsiteY1" fmla="*/ 0 h 98425"/>
              <a:gd name="connsiteX2" fmla="*/ 120650 w 2409825"/>
              <a:gd name="connsiteY2" fmla="*/ 34925 h 98425"/>
              <a:gd name="connsiteX3" fmla="*/ 625475 w 2409825"/>
              <a:gd name="connsiteY3" fmla="*/ 76200 h 98425"/>
              <a:gd name="connsiteX4" fmla="*/ 1635125 w 2409825"/>
              <a:gd name="connsiteY4" fmla="*/ 76200 h 98425"/>
              <a:gd name="connsiteX5" fmla="*/ 2409825 w 2409825"/>
              <a:gd name="connsiteY5" fmla="*/ 98425 h 9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9825" h="98425">
                <a:moveTo>
                  <a:pt x="0" y="0"/>
                </a:moveTo>
                <a:lnTo>
                  <a:pt x="0" y="0"/>
                </a:lnTo>
                <a:lnTo>
                  <a:pt x="120650" y="34925"/>
                </a:lnTo>
                <a:lnTo>
                  <a:pt x="625475" y="76200"/>
                </a:lnTo>
                <a:lnTo>
                  <a:pt x="1635125" y="76200"/>
                </a:lnTo>
                <a:lnTo>
                  <a:pt x="2409825" y="98425"/>
                </a:lnTo>
              </a:path>
            </a:pathLst>
          </a:cu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11"/>
          <p:cNvSpPr/>
          <p:nvPr/>
        </p:nvSpPr>
        <p:spPr>
          <a:xfrm>
            <a:off x="2489200" y="3734570"/>
            <a:ext cx="5194300" cy="57150"/>
          </a:xfrm>
          <a:custGeom>
            <a:avLst/>
            <a:gdLst>
              <a:gd name="connsiteX0" fmla="*/ 0 w 5194300"/>
              <a:gd name="connsiteY0" fmla="*/ 0 h 57150"/>
              <a:gd name="connsiteX1" fmla="*/ 3441700 w 5194300"/>
              <a:gd name="connsiteY1" fmla="*/ 25400 h 57150"/>
              <a:gd name="connsiteX2" fmla="*/ 5194300 w 5194300"/>
              <a:gd name="connsiteY2" fmla="*/ 57150 h 57150"/>
            </a:gdLst>
            <a:ahLst/>
            <a:cxnLst>
              <a:cxn ang="0">
                <a:pos x="connsiteX0" y="connsiteY0"/>
              </a:cxn>
              <a:cxn ang="0">
                <a:pos x="connsiteX1" y="connsiteY1"/>
              </a:cxn>
              <a:cxn ang="0">
                <a:pos x="connsiteX2" y="connsiteY2"/>
              </a:cxn>
            </a:cxnLst>
            <a:rect l="l" t="t" r="r" b="b"/>
            <a:pathLst>
              <a:path w="5194300" h="57150">
                <a:moveTo>
                  <a:pt x="0" y="0"/>
                </a:moveTo>
                <a:lnTo>
                  <a:pt x="3441700" y="25400"/>
                </a:lnTo>
                <a:lnTo>
                  <a:pt x="5194300" y="57150"/>
                </a:lnTo>
              </a:path>
            </a:pathLst>
          </a:cu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12"/>
          <p:cNvSpPr/>
          <p:nvPr/>
        </p:nvSpPr>
        <p:spPr>
          <a:xfrm>
            <a:off x="7689850" y="3740919"/>
            <a:ext cx="1270000" cy="53975"/>
          </a:xfrm>
          <a:custGeom>
            <a:avLst/>
            <a:gdLst>
              <a:gd name="connsiteX0" fmla="*/ 0 w 1282700"/>
              <a:gd name="connsiteY0" fmla="*/ 57150 h 57150"/>
              <a:gd name="connsiteX1" fmla="*/ 266700 w 1282700"/>
              <a:gd name="connsiteY1" fmla="*/ 44450 h 57150"/>
              <a:gd name="connsiteX2" fmla="*/ 1187450 w 1282700"/>
              <a:gd name="connsiteY2" fmla="*/ 6350 h 57150"/>
              <a:gd name="connsiteX3" fmla="*/ 1282700 w 1282700"/>
              <a:gd name="connsiteY3" fmla="*/ 0 h 57150"/>
              <a:gd name="connsiteX0" fmla="*/ 0 w 1266825"/>
              <a:gd name="connsiteY0" fmla="*/ 53975 h 53975"/>
              <a:gd name="connsiteX1" fmla="*/ 250825 w 1266825"/>
              <a:gd name="connsiteY1" fmla="*/ 44450 h 53975"/>
              <a:gd name="connsiteX2" fmla="*/ 1171575 w 1266825"/>
              <a:gd name="connsiteY2" fmla="*/ 6350 h 53975"/>
              <a:gd name="connsiteX3" fmla="*/ 1266825 w 1266825"/>
              <a:gd name="connsiteY3" fmla="*/ 0 h 53975"/>
              <a:gd name="connsiteX0" fmla="*/ 0 w 1270000"/>
              <a:gd name="connsiteY0" fmla="*/ 53975 h 53975"/>
              <a:gd name="connsiteX1" fmla="*/ 254000 w 1270000"/>
              <a:gd name="connsiteY1" fmla="*/ 44450 h 53975"/>
              <a:gd name="connsiteX2" fmla="*/ 1174750 w 1270000"/>
              <a:gd name="connsiteY2" fmla="*/ 6350 h 53975"/>
              <a:gd name="connsiteX3" fmla="*/ 1270000 w 1270000"/>
              <a:gd name="connsiteY3" fmla="*/ 0 h 53975"/>
            </a:gdLst>
            <a:ahLst/>
            <a:cxnLst>
              <a:cxn ang="0">
                <a:pos x="connsiteX0" y="connsiteY0"/>
              </a:cxn>
              <a:cxn ang="0">
                <a:pos x="connsiteX1" y="connsiteY1"/>
              </a:cxn>
              <a:cxn ang="0">
                <a:pos x="connsiteX2" y="connsiteY2"/>
              </a:cxn>
              <a:cxn ang="0">
                <a:pos x="connsiteX3" y="connsiteY3"/>
              </a:cxn>
            </a:cxnLst>
            <a:rect l="l" t="t" r="r" b="b"/>
            <a:pathLst>
              <a:path w="1270000" h="53975">
                <a:moveTo>
                  <a:pt x="0" y="53975"/>
                </a:moveTo>
                <a:cubicBezTo>
                  <a:pt x="84667" y="50800"/>
                  <a:pt x="58208" y="52387"/>
                  <a:pt x="254000" y="44450"/>
                </a:cubicBezTo>
                <a:lnTo>
                  <a:pt x="1174750" y="6350"/>
                </a:lnTo>
                <a:lnTo>
                  <a:pt x="1270000" y="0"/>
                </a:lnTo>
              </a:path>
            </a:pathLst>
          </a:cu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768367" y="5960313"/>
            <a:ext cx="686792" cy="276999"/>
          </a:xfrm>
          <a:prstGeom prst="rect">
            <a:avLst/>
          </a:prstGeom>
          <a:solidFill>
            <a:schemeClr val="bg1"/>
          </a:solidFill>
        </p:spPr>
        <p:txBody>
          <a:bodyPr wrap="square" rtlCol="0">
            <a:spAutoFit/>
          </a:bodyPr>
          <a:lstStyle/>
          <a:p>
            <a:pPr algn="ctr"/>
            <a:r>
              <a:rPr kumimoji="1" lang="ja-JP" altLang="en-US" sz="1200" dirty="0" smtClean="0">
                <a:solidFill>
                  <a:srgbClr val="FF0000"/>
                </a:solidFill>
              </a:rPr>
              <a:t>破砕帯</a:t>
            </a:r>
            <a:endParaRPr kumimoji="1" lang="ja-JP" altLang="en-US" sz="1200" dirty="0">
              <a:solidFill>
                <a:srgbClr val="FF0000"/>
              </a:solidFill>
            </a:endParaRPr>
          </a:p>
        </p:txBody>
      </p:sp>
      <p:sp>
        <p:nvSpPr>
          <p:cNvPr id="19" name="テキスト ボックス 18"/>
          <p:cNvSpPr txBox="1"/>
          <p:nvPr/>
        </p:nvSpPr>
        <p:spPr>
          <a:xfrm>
            <a:off x="2743200" y="2814110"/>
            <a:ext cx="686792" cy="276999"/>
          </a:xfrm>
          <a:prstGeom prst="rect">
            <a:avLst/>
          </a:prstGeom>
          <a:solidFill>
            <a:schemeClr val="bg1"/>
          </a:solidFill>
        </p:spPr>
        <p:txBody>
          <a:bodyPr wrap="square" rtlCol="0">
            <a:spAutoFit/>
          </a:bodyPr>
          <a:lstStyle/>
          <a:p>
            <a:pPr algn="ctr"/>
            <a:r>
              <a:rPr kumimoji="1" lang="ja-JP" altLang="en-US" sz="1200" dirty="0" smtClean="0">
                <a:solidFill>
                  <a:srgbClr val="FF0000"/>
                </a:solidFill>
              </a:rPr>
              <a:t>破砕帯</a:t>
            </a:r>
            <a:endParaRPr kumimoji="1" lang="ja-JP" altLang="en-US" sz="1200" dirty="0">
              <a:solidFill>
                <a:srgbClr val="FF0000"/>
              </a:solidFill>
            </a:endParaRPr>
          </a:p>
        </p:txBody>
      </p:sp>
      <p:sp>
        <p:nvSpPr>
          <p:cNvPr id="16" name="フリーフォーム 15"/>
          <p:cNvSpPr/>
          <p:nvPr/>
        </p:nvSpPr>
        <p:spPr>
          <a:xfrm>
            <a:off x="139700" y="2145574"/>
            <a:ext cx="8699500" cy="215900"/>
          </a:xfrm>
          <a:custGeom>
            <a:avLst/>
            <a:gdLst>
              <a:gd name="connsiteX0" fmla="*/ 0 w 8407400"/>
              <a:gd name="connsiteY0" fmla="*/ 0 h 203200"/>
              <a:gd name="connsiteX1" fmla="*/ 8407400 w 8407400"/>
              <a:gd name="connsiteY1" fmla="*/ 203200 h 203200"/>
              <a:gd name="connsiteX0" fmla="*/ 0 w 8699500"/>
              <a:gd name="connsiteY0" fmla="*/ 0 h 215900"/>
              <a:gd name="connsiteX1" fmla="*/ 8699500 w 8699500"/>
              <a:gd name="connsiteY1" fmla="*/ 215900 h 215900"/>
            </a:gdLst>
            <a:ahLst/>
            <a:cxnLst>
              <a:cxn ang="0">
                <a:pos x="connsiteX0" y="connsiteY0"/>
              </a:cxn>
              <a:cxn ang="0">
                <a:pos x="connsiteX1" y="connsiteY1"/>
              </a:cxn>
            </a:cxnLst>
            <a:rect l="l" t="t" r="r" b="b"/>
            <a:pathLst>
              <a:path w="8699500" h="215900">
                <a:moveTo>
                  <a:pt x="0" y="0"/>
                </a:moveTo>
                <a:lnTo>
                  <a:pt x="8699500" y="215900"/>
                </a:lnTo>
              </a:path>
            </a:pathLst>
          </a:cu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p:cNvCxnSpPr/>
          <p:nvPr/>
        </p:nvCxnSpPr>
        <p:spPr>
          <a:xfrm flipV="1">
            <a:off x="8172400" y="2401422"/>
            <a:ext cx="72008" cy="465336"/>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7308304" y="2827876"/>
            <a:ext cx="1368152" cy="288147"/>
          </a:xfrm>
          <a:prstGeom prst="rect">
            <a:avLst/>
          </a:prstGeom>
          <a:solidFill>
            <a:schemeClr val="bg1"/>
          </a:solidFill>
          <a:ln>
            <a:solidFill>
              <a:srgbClr val="FF0000"/>
            </a:solidFill>
          </a:ln>
        </p:spPr>
        <p:txBody>
          <a:bodyPr wrap="square" lIns="0" tIns="36000" rIns="0" bIns="36000" rtlCol="0">
            <a:spAutoFit/>
          </a:bodyPr>
          <a:lstStyle/>
          <a:p>
            <a:pPr algn="ctr"/>
            <a:r>
              <a:rPr lang="ja-JP" altLang="en-US" sz="1400" dirty="0">
                <a:latin typeface="HGSｺﾞｼｯｸE" panose="020B0900000000000000" pitchFamily="50" charset="-128"/>
                <a:ea typeface="HGSｺﾞｼｯｸE" panose="020B0900000000000000" pitchFamily="50" charset="-128"/>
              </a:rPr>
              <a:t>計画</a:t>
            </a:r>
            <a:r>
              <a:rPr lang="ja-JP" altLang="en-US" sz="1400" dirty="0" smtClean="0">
                <a:latin typeface="HGSｺﾞｼｯｸE" panose="020B0900000000000000" pitchFamily="50" charset="-128"/>
                <a:ea typeface="HGSｺﾞｼｯｸE" panose="020B0900000000000000" pitchFamily="50" charset="-128"/>
              </a:rPr>
              <a:t>道路中心</a:t>
            </a:r>
            <a:endParaRPr kumimoji="1" lang="ja-JP" altLang="en-US" sz="1400" dirty="0">
              <a:latin typeface="HGSｺﾞｼｯｸE" panose="020B0900000000000000" pitchFamily="50" charset="-128"/>
              <a:ea typeface="HGSｺﾞｼｯｸE" panose="020B0900000000000000" pitchFamily="50" charset="-128"/>
            </a:endParaRPr>
          </a:p>
        </p:txBody>
      </p:sp>
      <p:cxnSp>
        <p:nvCxnSpPr>
          <p:cNvPr id="24" name="直線コネクタ 23"/>
          <p:cNvCxnSpPr/>
          <p:nvPr/>
        </p:nvCxnSpPr>
        <p:spPr>
          <a:xfrm flipV="1">
            <a:off x="3203848" y="2454071"/>
            <a:ext cx="358502" cy="360039"/>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139700" y="3309658"/>
            <a:ext cx="975916" cy="369332"/>
          </a:xfrm>
          <a:prstGeom prst="rect">
            <a:avLst/>
          </a:prstGeom>
          <a:solidFill>
            <a:schemeClr val="bg1"/>
          </a:solidFill>
        </p:spPr>
        <p:txBody>
          <a:bodyPr wrap="square" rtlCol="0">
            <a:spAutoFit/>
          </a:bodyPr>
          <a:lstStyle/>
          <a:p>
            <a:pPr algn="ctr"/>
            <a:r>
              <a:rPr kumimoji="1" lang="ja-JP" altLang="en-US" dirty="0" smtClean="0">
                <a:latin typeface="HGSｺﾞｼｯｸE" panose="020B0900000000000000" pitchFamily="50" charset="-128"/>
                <a:ea typeface="HGSｺﾞｼｯｸE" panose="020B0900000000000000" pitchFamily="50" charset="-128"/>
              </a:rPr>
              <a:t>断面図</a:t>
            </a:r>
            <a:endParaRPr kumimoji="1" lang="ja-JP" altLang="en-US" dirty="0">
              <a:latin typeface="HGSｺﾞｼｯｸE" panose="020B0900000000000000" pitchFamily="50" charset="-128"/>
              <a:ea typeface="HGSｺﾞｼｯｸE" panose="020B0900000000000000" pitchFamily="50" charset="-128"/>
            </a:endParaRPr>
          </a:p>
        </p:txBody>
      </p:sp>
      <p:sp>
        <p:nvSpPr>
          <p:cNvPr id="29" name="テキスト ボックス 28"/>
          <p:cNvSpPr txBox="1"/>
          <p:nvPr/>
        </p:nvSpPr>
        <p:spPr>
          <a:xfrm>
            <a:off x="85725" y="716585"/>
            <a:ext cx="975916" cy="369332"/>
          </a:xfrm>
          <a:prstGeom prst="rect">
            <a:avLst/>
          </a:prstGeom>
          <a:solidFill>
            <a:schemeClr val="bg1"/>
          </a:solidFill>
        </p:spPr>
        <p:txBody>
          <a:bodyPr wrap="square" rtlCol="0">
            <a:spAutoFit/>
          </a:bodyPr>
          <a:lstStyle/>
          <a:p>
            <a:pPr algn="ctr"/>
            <a:r>
              <a:rPr lang="ja-JP" altLang="en-US" dirty="0">
                <a:latin typeface="HGSｺﾞｼｯｸE" panose="020B0900000000000000" pitchFamily="50" charset="-128"/>
                <a:ea typeface="HGSｺﾞｼｯｸE" panose="020B0900000000000000" pitchFamily="50" charset="-128"/>
              </a:rPr>
              <a:t>平面</a:t>
            </a:r>
            <a:r>
              <a:rPr kumimoji="1" lang="ja-JP" altLang="en-US" dirty="0" smtClean="0">
                <a:latin typeface="HGSｺﾞｼｯｸE" panose="020B0900000000000000" pitchFamily="50" charset="-128"/>
                <a:ea typeface="HGSｺﾞｼｯｸE" panose="020B0900000000000000" pitchFamily="50" charset="-128"/>
              </a:rPr>
              <a:t>図</a:t>
            </a:r>
            <a:endParaRPr kumimoji="1" lang="ja-JP" altLang="en-US" dirty="0">
              <a:latin typeface="HGSｺﾞｼｯｸE" panose="020B0900000000000000" pitchFamily="50" charset="-128"/>
              <a:ea typeface="HGSｺﾞｼｯｸE" panose="020B0900000000000000" pitchFamily="50" charset="-128"/>
            </a:endParaRPr>
          </a:p>
        </p:txBody>
      </p:sp>
      <p:sp>
        <p:nvSpPr>
          <p:cNvPr id="26" name="テキスト ボックス 25"/>
          <p:cNvSpPr txBox="1"/>
          <p:nvPr/>
        </p:nvSpPr>
        <p:spPr>
          <a:xfrm>
            <a:off x="5148064" y="5877272"/>
            <a:ext cx="3873938" cy="246221"/>
          </a:xfrm>
          <a:prstGeom prst="rect">
            <a:avLst/>
          </a:prstGeom>
          <a:solidFill>
            <a:schemeClr val="bg1"/>
          </a:solidFill>
        </p:spPr>
        <p:txBody>
          <a:bodyPr wrap="square" rtlCol="0">
            <a:spAutoFit/>
          </a:bodyPr>
          <a:lstStyle/>
          <a:p>
            <a:pPr algn="r"/>
            <a:r>
              <a:rPr kumimoji="1" lang="en-US" altLang="ja-JP" sz="1000" dirty="0" smtClean="0"/>
              <a:t>※</a:t>
            </a:r>
            <a:r>
              <a:rPr kumimoji="1" lang="ja-JP" altLang="en-US" sz="1000" dirty="0" smtClean="0"/>
              <a:t>本断面図の表示位置は計画道路中心位置直下とは多少異なる</a:t>
            </a:r>
            <a:endParaRPr kumimoji="1" lang="ja-JP" altLang="en-US" sz="1000" dirty="0"/>
          </a:p>
        </p:txBody>
      </p:sp>
      <p:sp>
        <p:nvSpPr>
          <p:cNvPr id="14" name="フリーフォーム 13"/>
          <p:cNvSpPr/>
          <p:nvPr/>
        </p:nvSpPr>
        <p:spPr>
          <a:xfrm>
            <a:off x="3086100" y="5696623"/>
            <a:ext cx="1463040" cy="303759"/>
          </a:xfrm>
          <a:custGeom>
            <a:avLst/>
            <a:gdLst>
              <a:gd name="connsiteX0" fmla="*/ 0 w 1463040"/>
              <a:gd name="connsiteY0" fmla="*/ 68580 h 396240"/>
              <a:gd name="connsiteX1" fmla="*/ 22860 w 1463040"/>
              <a:gd name="connsiteY1" fmla="*/ 396240 h 396240"/>
              <a:gd name="connsiteX2" fmla="*/ 1463040 w 1463040"/>
              <a:gd name="connsiteY2" fmla="*/ 0 h 396240"/>
              <a:gd name="connsiteX0" fmla="*/ 0 w 1463040"/>
              <a:gd name="connsiteY0" fmla="*/ 68580 h 381000"/>
              <a:gd name="connsiteX1" fmla="*/ 22860 w 1463040"/>
              <a:gd name="connsiteY1" fmla="*/ 381000 h 381000"/>
              <a:gd name="connsiteX2" fmla="*/ 1463040 w 1463040"/>
              <a:gd name="connsiteY2" fmla="*/ 0 h 381000"/>
            </a:gdLst>
            <a:ahLst/>
            <a:cxnLst>
              <a:cxn ang="0">
                <a:pos x="connsiteX0" y="connsiteY0"/>
              </a:cxn>
              <a:cxn ang="0">
                <a:pos x="connsiteX1" y="connsiteY1"/>
              </a:cxn>
              <a:cxn ang="0">
                <a:pos x="connsiteX2" y="connsiteY2"/>
              </a:cxn>
            </a:cxnLst>
            <a:rect l="l" t="t" r="r" b="b"/>
            <a:pathLst>
              <a:path w="1463040" h="381000">
                <a:moveTo>
                  <a:pt x="0" y="68580"/>
                </a:moveTo>
                <a:lnTo>
                  <a:pt x="22860" y="381000"/>
                </a:lnTo>
                <a:lnTo>
                  <a:pt x="1463040" y="0"/>
                </a:lnTo>
              </a:path>
            </a:pathLst>
          </a:custGeom>
          <a:noFill/>
          <a:ln w="19050">
            <a:solidFill>
              <a:srgbClr val="FF0000"/>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p:cNvSpPr/>
          <p:nvPr/>
        </p:nvSpPr>
        <p:spPr>
          <a:xfrm>
            <a:off x="85725" y="6469661"/>
            <a:ext cx="8874126" cy="3375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600" dirty="0" smtClean="0">
                <a:latin typeface="HG丸ｺﾞｼｯｸM-PRO" panose="020F0600000000000000" pitchFamily="50" charset="-128"/>
                <a:ea typeface="HG丸ｺﾞｼｯｸM-PRO" panose="020F0600000000000000" pitchFamily="50" charset="-128"/>
              </a:rPr>
              <a:t>○橋脚の位置について、破砕帯などの地盤物性を把握するため、詳細な地質調査を行っていく。</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28" name="Rectangle 2"/>
          <p:cNvSpPr>
            <a:spLocks noChangeArrowheads="1"/>
          </p:cNvSpPr>
          <p:nvPr/>
        </p:nvSpPr>
        <p:spPr bwMode="auto">
          <a:xfrm>
            <a:off x="-38304" y="0"/>
            <a:ext cx="9182303" cy="638780"/>
          </a:xfrm>
          <a:prstGeom prst="rect">
            <a:avLst/>
          </a:prstGeom>
          <a:gradFill flip="none" rotWithShape="1">
            <a:gsLst>
              <a:gs pos="0">
                <a:schemeClr val="accent1"/>
              </a:gs>
              <a:gs pos="50000">
                <a:schemeClr val="bg1"/>
              </a:gs>
              <a:gs pos="100000">
                <a:schemeClr val="accent1"/>
              </a:gs>
            </a:gsLst>
            <a:lin ang="5400000" scaled="0"/>
            <a:tileRect/>
          </a:gradFill>
          <a:ln>
            <a:noFill/>
          </a:ln>
          <a:effectLst/>
          <a:extLst/>
        </p:spPr>
        <p:txBody>
          <a:bodyPr wrap="none" lIns="91435" tIns="45717" rIns="91435" bIns="45717" anchor="ctr"/>
          <a:lstStyle>
            <a:defPPr>
              <a:defRPr lang="ja-JP"/>
            </a:defPPr>
            <a:lvl1pPr algn="ctr" rtl="0" fontAlgn="base">
              <a:spcBef>
                <a:spcPct val="0"/>
              </a:spcBef>
              <a:spcAft>
                <a:spcPct val="0"/>
              </a:spcAft>
              <a:defRPr kumimoji="1"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l"/>
            <a:r>
              <a:rPr lang="ja-JP" altLang="en-US" sz="2000" dirty="0" smtClean="0">
                <a:latin typeface="HG丸ｺﾞｼｯｸM-PRO" panose="020F0600000000000000" pitchFamily="50" charset="-128"/>
                <a:ea typeface="HG丸ｺﾞｼｯｸM-PRO" panose="020F0600000000000000" pitchFamily="50" charset="-128"/>
              </a:rPr>
              <a:t>調書</a:t>
            </a:r>
            <a:r>
              <a:rPr lang="en-US" altLang="ja-JP" sz="2000" dirty="0" smtClean="0">
                <a:latin typeface="HG丸ｺﾞｼｯｸM-PRO" panose="020F0600000000000000" pitchFamily="50" charset="-128"/>
                <a:ea typeface="HG丸ｺﾞｼｯｸM-PRO" panose="020F0600000000000000" pitchFamily="50" charset="-128"/>
              </a:rPr>
              <a:t>5 </a:t>
            </a:r>
            <a:r>
              <a:rPr lang="ja-JP" altLang="en-US" sz="2000" dirty="0" smtClean="0">
                <a:latin typeface="HG丸ｺﾞｼｯｸM-PRO" panose="020F0600000000000000" pitchFamily="50" charset="-128"/>
                <a:ea typeface="HG丸ｺﾞｼｯｸM-PRO" panose="020F0600000000000000" pitchFamily="50" charset="-128"/>
              </a:rPr>
              <a:t>特記事項 その他特記事項</a:t>
            </a:r>
            <a:endParaRPr lang="en-US" altLang="ja-JP" sz="2000" dirty="0" smtClean="0">
              <a:latin typeface="HG丸ｺﾞｼｯｸM-PRO" panose="020F0600000000000000" pitchFamily="50" charset="-128"/>
              <a:ea typeface="HG丸ｺﾞｼｯｸM-PRO" panose="020F0600000000000000" pitchFamily="50" charset="-128"/>
            </a:endParaRPr>
          </a:p>
          <a:p>
            <a:pPr algn="l"/>
            <a:r>
              <a:rPr lang="ja-JP" altLang="en-US" sz="2000" dirty="0" smtClean="0">
                <a:latin typeface="HG丸ｺﾞｼｯｸM-PRO" panose="020F0600000000000000" pitchFamily="50" charset="-128"/>
                <a:ea typeface="HG丸ｺﾞｼｯｸM-PRO" panose="020F0600000000000000" pitchFamily="50" charset="-128"/>
              </a:rPr>
              <a:t>（補足説明）事業箇所周辺の地質について</a:t>
            </a:r>
            <a:endParaRPr lang="en-US" altLang="ja-JP" sz="2000" dirty="0" smtClean="0">
              <a:latin typeface="HG丸ｺﾞｼｯｸM-PRO" panose="020F0600000000000000" pitchFamily="50" charset="-128"/>
              <a:ea typeface="HG丸ｺﾞｼｯｸM-PRO" panose="020F0600000000000000" pitchFamily="50" charset="-128"/>
            </a:endParaRPr>
          </a:p>
        </p:txBody>
      </p:sp>
      <p:sp>
        <p:nvSpPr>
          <p:cNvPr id="30" name="テキスト ボックス 29"/>
          <p:cNvSpPr txBox="1"/>
          <p:nvPr/>
        </p:nvSpPr>
        <p:spPr>
          <a:xfrm>
            <a:off x="2840375" y="6237892"/>
            <a:ext cx="6340137" cy="215444"/>
          </a:xfrm>
          <a:prstGeom prst="rect">
            <a:avLst/>
          </a:prstGeom>
          <a:noFill/>
        </p:spPr>
        <p:txBody>
          <a:bodyPr wrap="square" rtlCol="0">
            <a:spAutoFit/>
          </a:bodyPr>
          <a:lstStyle/>
          <a:p>
            <a:r>
              <a:rPr lang="ja-JP" altLang="en-US" sz="800" dirty="0" smtClean="0"/>
              <a:t>出典：大阪モノレール土質調査委託（その</a:t>
            </a:r>
            <a:r>
              <a:rPr lang="en-US" altLang="ja-JP" sz="800" dirty="0" smtClean="0"/>
              <a:t>26</a:t>
            </a:r>
            <a:r>
              <a:rPr lang="ja-JP" altLang="en-US" sz="800" dirty="0" smtClean="0"/>
              <a:t>）報告書 平成</a:t>
            </a:r>
            <a:r>
              <a:rPr lang="en-US" altLang="ja-JP" sz="800" dirty="0" smtClean="0"/>
              <a:t>8</a:t>
            </a:r>
            <a:r>
              <a:rPr lang="ja-JP" altLang="en-US" sz="800" dirty="0" smtClean="0"/>
              <a:t>年</a:t>
            </a:r>
            <a:r>
              <a:rPr lang="en-US" altLang="ja-JP" sz="800" dirty="0" smtClean="0"/>
              <a:t>3</a:t>
            </a:r>
            <a:r>
              <a:rPr lang="ja-JP" altLang="en-US" sz="800" dirty="0" smtClean="0"/>
              <a:t>月 </a:t>
            </a:r>
            <a:r>
              <a:rPr lang="en-US" altLang="ja-JP" sz="800" dirty="0" smtClean="0"/>
              <a:t>, </a:t>
            </a:r>
            <a:r>
              <a:rPr kumimoji="1" lang="ja-JP" altLang="en-US" sz="800" dirty="0" smtClean="0"/>
              <a:t>国際文化公園都市モノレール土質調査委託（その</a:t>
            </a:r>
            <a:r>
              <a:rPr kumimoji="1" lang="en-US" altLang="ja-JP" sz="800" dirty="0" smtClean="0"/>
              <a:t>19</a:t>
            </a:r>
            <a:r>
              <a:rPr kumimoji="1" lang="ja-JP" altLang="en-US" sz="800" dirty="0" smtClean="0"/>
              <a:t>）報告書 平成</a:t>
            </a:r>
            <a:r>
              <a:rPr kumimoji="1" lang="en-US" altLang="ja-JP" sz="800" dirty="0" smtClean="0"/>
              <a:t>7</a:t>
            </a:r>
            <a:r>
              <a:rPr kumimoji="1" lang="ja-JP" altLang="en-US" sz="800" dirty="0" smtClean="0"/>
              <a:t>年</a:t>
            </a:r>
            <a:r>
              <a:rPr kumimoji="1" lang="en-US" altLang="ja-JP" sz="800" dirty="0" smtClean="0"/>
              <a:t>3</a:t>
            </a:r>
            <a:r>
              <a:rPr kumimoji="1" lang="ja-JP" altLang="en-US" sz="800" dirty="0" smtClean="0"/>
              <a:t>月</a:t>
            </a:r>
            <a:endParaRPr kumimoji="1" lang="ja-JP" altLang="en-US" sz="800" dirty="0"/>
          </a:p>
        </p:txBody>
      </p:sp>
      <p:sp>
        <p:nvSpPr>
          <p:cNvPr id="2" name="スライド番号プレースホルダー 1"/>
          <p:cNvSpPr>
            <a:spLocks noGrp="1"/>
          </p:cNvSpPr>
          <p:nvPr>
            <p:ph type="sldNum" sz="quarter" idx="12"/>
          </p:nvPr>
        </p:nvSpPr>
        <p:spPr>
          <a:xfrm>
            <a:off x="7092280" y="6592267"/>
            <a:ext cx="2133600" cy="365125"/>
          </a:xfrm>
        </p:spPr>
        <p:txBody>
          <a:bodyPr/>
          <a:lstStyle/>
          <a:p>
            <a:fld id="{F8D5E586-C83F-49BA-8FE6-9501CDEF4DCC}" type="slidenum">
              <a:rPr kumimoji="1" lang="ja-JP" altLang="en-US" smtClean="0"/>
              <a:t>10</a:t>
            </a:fld>
            <a:endParaRPr kumimoji="1" lang="ja-JP" altLang="en-US"/>
          </a:p>
        </p:txBody>
      </p:sp>
    </p:spTree>
    <p:extLst>
      <p:ext uri="{BB962C8B-B14F-4D97-AF65-F5344CB8AC3E}">
        <p14:creationId xmlns:p14="http://schemas.microsoft.com/office/powerpoint/2010/main" val="1115322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mizuihi\Desktop\航空写真\27\AH8A0751.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6512" y="116632"/>
            <a:ext cx="9180512" cy="6090981"/>
          </a:xfrm>
          <a:prstGeom prst="rect">
            <a:avLst/>
          </a:prstGeom>
          <a:noFill/>
          <a:extLst>
            <a:ext uri="{909E8E84-426E-40DD-AFC4-6F175D3DCCD1}">
              <a14:hiddenFill xmlns:a14="http://schemas.microsoft.com/office/drawing/2010/main">
                <a:solidFill>
                  <a:srgbClr val="FFFFFF"/>
                </a:solidFill>
              </a14:hiddenFill>
            </a:ext>
          </a:extLst>
        </p:spPr>
      </p:pic>
      <p:sp>
        <p:nvSpPr>
          <p:cNvPr id="3" name="フリーフォーム 2"/>
          <p:cNvSpPr/>
          <p:nvPr/>
        </p:nvSpPr>
        <p:spPr>
          <a:xfrm>
            <a:off x="1127270" y="4210547"/>
            <a:ext cx="1892794" cy="265216"/>
          </a:xfrm>
          <a:custGeom>
            <a:avLst/>
            <a:gdLst>
              <a:gd name="connsiteX0" fmla="*/ 4835236 w 4835236"/>
              <a:gd name="connsiteY0" fmla="*/ 0 h 623455"/>
              <a:gd name="connsiteX1" fmla="*/ 2826327 w 4835236"/>
              <a:gd name="connsiteY1" fmla="*/ 249382 h 623455"/>
              <a:gd name="connsiteX2" fmla="*/ 1122218 w 4835236"/>
              <a:gd name="connsiteY2" fmla="*/ 471055 h 623455"/>
              <a:gd name="connsiteX3" fmla="*/ 0 w 4835236"/>
              <a:gd name="connsiteY3" fmla="*/ 623455 h 623455"/>
              <a:gd name="connsiteX0" fmla="*/ 2826327 w 2826327"/>
              <a:gd name="connsiteY0" fmla="*/ 0 h 374073"/>
              <a:gd name="connsiteX1" fmla="*/ 1122218 w 2826327"/>
              <a:gd name="connsiteY1" fmla="*/ 221673 h 374073"/>
              <a:gd name="connsiteX2" fmla="*/ 0 w 2826327"/>
              <a:gd name="connsiteY2" fmla="*/ 374073 h 374073"/>
              <a:gd name="connsiteX0" fmla="*/ 3015012 w 3015012"/>
              <a:gd name="connsiteY0" fmla="*/ 0 h 417616"/>
              <a:gd name="connsiteX1" fmla="*/ 1122218 w 3015012"/>
              <a:gd name="connsiteY1" fmla="*/ 265216 h 417616"/>
              <a:gd name="connsiteX2" fmla="*/ 0 w 3015012"/>
              <a:gd name="connsiteY2" fmla="*/ 417616 h 417616"/>
              <a:gd name="connsiteX0" fmla="*/ 1892794 w 1892794"/>
              <a:gd name="connsiteY0" fmla="*/ 0 h 265216"/>
              <a:gd name="connsiteX1" fmla="*/ 0 w 1892794"/>
              <a:gd name="connsiteY1" fmla="*/ 265216 h 265216"/>
            </a:gdLst>
            <a:ahLst/>
            <a:cxnLst>
              <a:cxn ang="0">
                <a:pos x="connsiteX0" y="connsiteY0"/>
              </a:cxn>
              <a:cxn ang="0">
                <a:pos x="connsiteX1" y="connsiteY1"/>
              </a:cxn>
            </a:cxnLst>
            <a:rect l="l" t="t" r="r" b="b"/>
            <a:pathLst>
              <a:path w="1892794" h="265216">
                <a:moveTo>
                  <a:pt x="1892794" y="0"/>
                </a:moveTo>
                <a:lnTo>
                  <a:pt x="0" y="265216"/>
                </a:lnTo>
              </a:path>
            </a:pathLst>
          </a:custGeom>
          <a:noFill/>
          <a:ln w="76200">
            <a:solidFill>
              <a:srgbClr val="FF0000">
                <a:alpha val="89804"/>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6623720" y="1815126"/>
            <a:ext cx="1080120" cy="338554"/>
          </a:xfrm>
          <a:prstGeom prst="rect">
            <a:avLst/>
          </a:prstGeom>
          <a:solidFill>
            <a:schemeClr val="bg1"/>
          </a:solidFill>
          <a:ln>
            <a:solidFill>
              <a:schemeClr val="tx1"/>
            </a:solidFill>
          </a:ln>
        </p:spPr>
        <p:txBody>
          <a:bodyPr wrap="square" rtlCol="0">
            <a:spAutoFit/>
          </a:bodyPr>
          <a:lstStyle/>
          <a:p>
            <a:pPr algn="ctr"/>
            <a:r>
              <a:rPr kumimoji="1" lang="ja-JP" altLang="en-US" sz="1600" dirty="0" smtClean="0">
                <a:solidFill>
                  <a:sysClr val="windowText" lastClr="000000"/>
                </a:solidFill>
              </a:rPr>
              <a:t>彩都西部</a:t>
            </a:r>
            <a:endParaRPr kumimoji="1" lang="ja-JP" altLang="en-US" sz="1600" dirty="0">
              <a:solidFill>
                <a:sysClr val="windowText" lastClr="000000"/>
              </a:solidFill>
            </a:endParaRPr>
          </a:p>
        </p:txBody>
      </p:sp>
      <p:sp>
        <p:nvSpPr>
          <p:cNvPr id="6" name="テキスト ボックス 5"/>
          <p:cNvSpPr txBox="1"/>
          <p:nvPr/>
        </p:nvSpPr>
        <p:spPr>
          <a:xfrm>
            <a:off x="2807296" y="1991616"/>
            <a:ext cx="1080120" cy="338554"/>
          </a:xfrm>
          <a:prstGeom prst="rect">
            <a:avLst/>
          </a:prstGeom>
          <a:solidFill>
            <a:schemeClr val="bg1"/>
          </a:solidFill>
          <a:ln>
            <a:solidFill>
              <a:schemeClr val="tx1"/>
            </a:solidFill>
          </a:ln>
        </p:spPr>
        <p:txBody>
          <a:bodyPr wrap="square" rtlCol="0">
            <a:spAutoFit/>
          </a:bodyPr>
          <a:lstStyle/>
          <a:p>
            <a:pPr algn="ctr"/>
            <a:r>
              <a:rPr kumimoji="1" lang="ja-JP" altLang="en-US" sz="1600" dirty="0" smtClean="0">
                <a:solidFill>
                  <a:sysClr val="windowText" lastClr="000000"/>
                </a:solidFill>
              </a:rPr>
              <a:t>彩都中部</a:t>
            </a:r>
            <a:endParaRPr kumimoji="1" lang="ja-JP" altLang="en-US" sz="1600" dirty="0">
              <a:solidFill>
                <a:sysClr val="windowText" lastClr="000000"/>
              </a:solidFill>
            </a:endParaRPr>
          </a:p>
        </p:txBody>
      </p:sp>
      <p:cxnSp>
        <p:nvCxnSpPr>
          <p:cNvPr id="5" name="直線コネクタ 4"/>
          <p:cNvCxnSpPr/>
          <p:nvPr/>
        </p:nvCxnSpPr>
        <p:spPr>
          <a:xfrm>
            <a:off x="671380" y="3151461"/>
            <a:ext cx="455890" cy="123939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2542694" y="2838544"/>
            <a:ext cx="455890" cy="123939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H="1">
            <a:off x="899325" y="3151461"/>
            <a:ext cx="1643369" cy="306780"/>
          </a:xfrm>
          <a:prstGeom prst="line">
            <a:avLst/>
          </a:prstGeom>
          <a:ln w="28575">
            <a:solidFill>
              <a:srgbClr val="00B0F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rot="20987879">
            <a:off x="985000" y="2612852"/>
            <a:ext cx="1695970" cy="1077218"/>
          </a:xfrm>
          <a:prstGeom prst="rect">
            <a:avLst/>
          </a:prstGeom>
          <a:noFill/>
          <a:ln>
            <a:noFill/>
          </a:ln>
        </p:spPr>
        <p:txBody>
          <a:bodyPr wrap="square" rtlCol="0">
            <a:spAutoFit/>
          </a:bodyPr>
          <a:lstStyle/>
          <a:p>
            <a:r>
              <a:rPr kumimoji="1" lang="ja-JP" altLang="en-US" sz="16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茨木摂津線</a:t>
            </a:r>
            <a:endParaRPr kumimoji="1" lang="en-US" altLang="ja-JP" sz="16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endParaRPr>
          </a:p>
          <a:p>
            <a:r>
              <a:rPr kumimoji="1" lang="ja-JP" altLang="en-US" sz="16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（仮称）佐保橋梁</a:t>
            </a:r>
            <a:endParaRPr kumimoji="1" lang="en-US" altLang="ja-JP" sz="16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endParaRPr>
          </a:p>
          <a:p>
            <a:endParaRPr lang="en-US" altLang="ja-JP" sz="16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endParaRPr>
          </a:p>
          <a:p>
            <a:r>
              <a:rPr lang="ja-JP" altLang="en-US" sz="16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延長</a:t>
            </a:r>
            <a:r>
              <a:rPr lang="en-US" altLang="ja-JP" sz="16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L=</a:t>
            </a:r>
            <a:r>
              <a:rPr lang="ja-JP" altLang="en-US" sz="16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約</a:t>
            </a:r>
            <a:r>
              <a:rPr lang="en-US" altLang="ja-JP" sz="1600" b="1"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400m</a:t>
            </a:r>
            <a:endParaRPr kumimoji="1" lang="ja-JP" altLang="en-US" sz="1600" b="1" dirty="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endParaRPr>
          </a:p>
        </p:txBody>
      </p:sp>
      <p:sp>
        <p:nvSpPr>
          <p:cNvPr id="8" name="フリーフォーム 7"/>
          <p:cNvSpPr/>
          <p:nvPr/>
        </p:nvSpPr>
        <p:spPr>
          <a:xfrm>
            <a:off x="3020762" y="3945331"/>
            <a:ext cx="1892794" cy="265216"/>
          </a:xfrm>
          <a:custGeom>
            <a:avLst/>
            <a:gdLst>
              <a:gd name="connsiteX0" fmla="*/ 4835236 w 4835236"/>
              <a:gd name="connsiteY0" fmla="*/ 0 h 623455"/>
              <a:gd name="connsiteX1" fmla="*/ 2826327 w 4835236"/>
              <a:gd name="connsiteY1" fmla="*/ 249382 h 623455"/>
              <a:gd name="connsiteX2" fmla="*/ 1122218 w 4835236"/>
              <a:gd name="connsiteY2" fmla="*/ 471055 h 623455"/>
              <a:gd name="connsiteX3" fmla="*/ 0 w 4835236"/>
              <a:gd name="connsiteY3" fmla="*/ 623455 h 623455"/>
              <a:gd name="connsiteX0" fmla="*/ 2826327 w 2826327"/>
              <a:gd name="connsiteY0" fmla="*/ 0 h 374073"/>
              <a:gd name="connsiteX1" fmla="*/ 1122218 w 2826327"/>
              <a:gd name="connsiteY1" fmla="*/ 221673 h 374073"/>
              <a:gd name="connsiteX2" fmla="*/ 0 w 2826327"/>
              <a:gd name="connsiteY2" fmla="*/ 374073 h 374073"/>
              <a:gd name="connsiteX0" fmla="*/ 3015012 w 3015012"/>
              <a:gd name="connsiteY0" fmla="*/ 0 h 417616"/>
              <a:gd name="connsiteX1" fmla="*/ 1122218 w 3015012"/>
              <a:gd name="connsiteY1" fmla="*/ 265216 h 417616"/>
              <a:gd name="connsiteX2" fmla="*/ 0 w 3015012"/>
              <a:gd name="connsiteY2" fmla="*/ 417616 h 417616"/>
              <a:gd name="connsiteX0" fmla="*/ 1892794 w 1892794"/>
              <a:gd name="connsiteY0" fmla="*/ 0 h 265216"/>
              <a:gd name="connsiteX1" fmla="*/ 0 w 1892794"/>
              <a:gd name="connsiteY1" fmla="*/ 265216 h 265216"/>
            </a:gdLst>
            <a:ahLst/>
            <a:cxnLst>
              <a:cxn ang="0">
                <a:pos x="connsiteX0" y="connsiteY0"/>
              </a:cxn>
              <a:cxn ang="0">
                <a:pos x="connsiteX1" y="connsiteY1"/>
              </a:cxn>
            </a:cxnLst>
            <a:rect l="l" t="t" r="r" b="b"/>
            <a:pathLst>
              <a:path w="1892794" h="265216">
                <a:moveTo>
                  <a:pt x="1892794" y="0"/>
                </a:moveTo>
                <a:lnTo>
                  <a:pt x="0" y="265216"/>
                </a:lnTo>
              </a:path>
            </a:pathLst>
          </a:custGeom>
          <a:noFill/>
          <a:ln w="76200">
            <a:solidFill>
              <a:schemeClr val="tx1">
                <a:alpha val="89804"/>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8"/>
          <p:cNvSpPr/>
          <p:nvPr/>
        </p:nvSpPr>
        <p:spPr>
          <a:xfrm>
            <a:off x="8344" y="4475763"/>
            <a:ext cx="1118926" cy="132608"/>
          </a:xfrm>
          <a:custGeom>
            <a:avLst/>
            <a:gdLst>
              <a:gd name="connsiteX0" fmla="*/ 4835236 w 4835236"/>
              <a:gd name="connsiteY0" fmla="*/ 0 h 623455"/>
              <a:gd name="connsiteX1" fmla="*/ 2826327 w 4835236"/>
              <a:gd name="connsiteY1" fmla="*/ 249382 h 623455"/>
              <a:gd name="connsiteX2" fmla="*/ 1122218 w 4835236"/>
              <a:gd name="connsiteY2" fmla="*/ 471055 h 623455"/>
              <a:gd name="connsiteX3" fmla="*/ 0 w 4835236"/>
              <a:gd name="connsiteY3" fmla="*/ 623455 h 623455"/>
              <a:gd name="connsiteX0" fmla="*/ 2826327 w 2826327"/>
              <a:gd name="connsiteY0" fmla="*/ 0 h 374073"/>
              <a:gd name="connsiteX1" fmla="*/ 1122218 w 2826327"/>
              <a:gd name="connsiteY1" fmla="*/ 221673 h 374073"/>
              <a:gd name="connsiteX2" fmla="*/ 0 w 2826327"/>
              <a:gd name="connsiteY2" fmla="*/ 374073 h 374073"/>
              <a:gd name="connsiteX0" fmla="*/ 3015012 w 3015012"/>
              <a:gd name="connsiteY0" fmla="*/ 0 h 417616"/>
              <a:gd name="connsiteX1" fmla="*/ 1122218 w 3015012"/>
              <a:gd name="connsiteY1" fmla="*/ 265216 h 417616"/>
              <a:gd name="connsiteX2" fmla="*/ 0 w 3015012"/>
              <a:gd name="connsiteY2" fmla="*/ 417616 h 417616"/>
              <a:gd name="connsiteX0" fmla="*/ 1892794 w 1892794"/>
              <a:gd name="connsiteY0" fmla="*/ 0 h 265216"/>
              <a:gd name="connsiteX1" fmla="*/ 0 w 1892794"/>
              <a:gd name="connsiteY1" fmla="*/ 265216 h 265216"/>
            </a:gdLst>
            <a:ahLst/>
            <a:cxnLst>
              <a:cxn ang="0">
                <a:pos x="connsiteX0" y="connsiteY0"/>
              </a:cxn>
              <a:cxn ang="0">
                <a:pos x="connsiteX1" y="connsiteY1"/>
              </a:cxn>
            </a:cxnLst>
            <a:rect l="l" t="t" r="r" b="b"/>
            <a:pathLst>
              <a:path w="1892794" h="265216">
                <a:moveTo>
                  <a:pt x="1892794" y="0"/>
                </a:moveTo>
                <a:lnTo>
                  <a:pt x="0" y="265216"/>
                </a:lnTo>
              </a:path>
            </a:pathLst>
          </a:custGeom>
          <a:noFill/>
          <a:ln w="76200">
            <a:solidFill>
              <a:schemeClr val="tx1">
                <a:alpha val="89804"/>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31320" y="4743964"/>
            <a:ext cx="1080120" cy="338554"/>
          </a:xfrm>
          <a:prstGeom prst="rect">
            <a:avLst/>
          </a:prstGeom>
          <a:solidFill>
            <a:schemeClr val="bg1"/>
          </a:solidFill>
          <a:ln>
            <a:solidFill>
              <a:schemeClr val="tx1"/>
            </a:solidFill>
          </a:ln>
        </p:spPr>
        <p:txBody>
          <a:bodyPr wrap="square" rtlCol="0">
            <a:spAutoFit/>
          </a:bodyPr>
          <a:lstStyle/>
          <a:p>
            <a:pPr algn="ctr"/>
            <a:r>
              <a:rPr kumimoji="1" lang="ja-JP" altLang="en-US" sz="1600" dirty="0" smtClean="0">
                <a:solidFill>
                  <a:sysClr val="windowText" lastClr="000000"/>
                </a:solidFill>
              </a:rPr>
              <a:t>彩都東部</a:t>
            </a:r>
            <a:endParaRPr kumimoji="1" lang="ja-JP" altLang="en-US" sz="1600" dirty="0">
              <a:solidFill>
                <a:sysClr val="windowText" lastClr="000000"/>
              </a:solidFill>
            </a:endParaRPr>
          </a:p>
        </p:txBody>
      </p:sp>
      <p:sp>
        <p:nvSpPr>
          <p:cNvPr id="20" name="角丸四角形 19"/>
          <p:cNvSpPr/>
          <p:nvPr/>
        </p:nvSpPr>
        <p:spPr>
          <a:xfrm rot="21012085">
            <a:off x="860606" y="2268615"/>
            <a:ext cx="1259899" cy="357414"/>
          </a:xfrm>
          <a:prstGeom prst="roundRect">
            <a:avLst>
              <a:gd name="adj" fmla="val 50000"/>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ysClr val="windowText" lastClr="000000"/>
                </a:solidFill>
                <a:latin typeface="HG丸ｺﾞｼｯｸM-PRO" panose="020F0600000000000000" pitchFamily="50" charset="-128"/>
                <a:ea typeface="HG丸ｺﾞｼｯｸM-PRO" panose="020F0600000000000000" pitchFamily="50" charset="-128"/>
              </a:rPr>
              <a:t>事業</a:t>
            </a:r>
            <a:r>
              <a:rPr lang="ja-JP" altLang="en-US" sz="1600" b="1" dirty="0" smtClean="0">
                <a:solidFill>
                  <a:sysClr val="windowText" lastClr="000000"/>
                </a:solidFill>
                <a:latin typeface="HG丸ｺﾞｼｯｸM-PRO" panose="020F0600000000000000" pitchFamily="50" charset="-128"/>
                <a:ea typeface="HG丸ｺﾞｼｯｸM-PRO" panose="020F0600000000000000" pitchFamily="50" charset="-128"/>
              </a:rPr>
              <a:t>箇所</a:t>
            </a:r>
            <a:endParaRPr kumimoji="1" lang="ja-JP" altLang="en-US" sz="1600" b="1"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22" name="角丸四角形 21"/>
          <p:cNvSpPr/>
          <p:nvPr/>
        </p:nvSpPr>
        <p:spPr>
          <a:xfrm>
            <a:off x="131320" y="5322032"/>
            <a:ext cx="8905176" cy="14193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b="1" dirty="0" smtClean="0">
                <a:solidFill>
                  <a:srgbClr val="FF0000"/>
                </a:solidFill>
                <a:latin typeface="HG丸ｺﾞｼｯｸM-PRO" panose="020F0600000000000000" pitchFamily="50" charset="-128"/>
                <a:ea typeface="HG丸ｺﾞｼｯｸM-PRO" panose="020F0600000000000000" pitchFamily="50" charset="-128"/>
              </a:rPr>
              <a:t>中部地区と東部地区間の</a:t>
            </a:r>
            <a:r>
              <a:rPr kumimoji="1" lang="ja-JP" altLang="en-US" sz="2000" b="1" u="sng" dirty="0" smtClean="0">
                <a:solidFill>
                  <a:srgbClr val="FF0000"/>
                </a:solidFill>
                <a:latin typeface="HG丸ｺﾞｼｯｸM-PRO" panose="020F0600000000000000" pitchFamily="50" charset="-128"/>
                <a:ea typeface="HG丸ｺﾞｼｯｸM-PRO" panose="020F0600000000000000" pitchFamily="50" charset="-128"/>
              </a:rPr>
              <a:t>谷部分</a:t>
            </a:r>
            <a:r>
              <a:rPr kumimoji="1" lang="ja-JP" altLang="en-US" sz="2000" b="1" dirty="0" smtClean="0">
                <a:solidFill>
                  <a:srgbClr val="FF0000"/>
                </a:solidFill>
                <a:latin typeface="HG丸ｺﾞｼｯｸM-PRO" panose="020F0600000000000000" pitchFamily="50" charset="-128"/>
                <a:ea typeface="HG丸ｺﾞｼｯｸM-PRO" panose="020F0600000000000000" pitchFamily="50" charset="-128"/>
              </a:rPr>
              <a:t>を結ぶ区間となるため橋梁形式となる。</a:t>
            </a:r>
            <a:endParaRPr lang="en-US" altLang="ja-JP" sz="2000" b="1"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b="1"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b="1" dirty="0" smtClean="0">
                <a:solidFill>
                  <a:srgbClr val="FF0000"/>
                </a:solidFill>
                <a:latin typeface="HG丸ｺﾞｼｯｸM-PRO" panose="020F0600000000000000" pitchFamily="50" charset="-128"/>
                <a:ea typeface="HG丸ｺﾞｼｯｸM-PRO" panose="020F0600000000000000" pitchFamily="50" charset="-128"/>
              </a:rPr>
              <a:t>盛土形式の場合は膨大な土量となり、用地及び環境への</a:t>
            </a:r>
            <a:r>
              <a:rPr lang="ja-JP" altLang="en-US" b="1" dirty="0">
                <a:solidFill>
                  <a:srgbClr val="FF0000"/>
                </a:solidFill>
                <a:latin typeface="HG丸ｺﾞｼｯｸM-PRO" panose="020F0600000000000000" pitchFamily="50" charset="-128"/>
                <a:ea typeface="HG丸ｺﾞｼｯｸM-PRO" panose="020F0600000000000000" pitchFamily="50" charset="-128"/>
              </a:rPr>
              <a:t>影響</a:t>
            </a:r>
            <a:r>
              <a:rPr kumimoji="1" lang="ja-JP" altLang="en-US" b="1" dirty="0" smtClean="0">
                <a:solidFill>
                  <a:srgbClr val="FF0000"/>
                </a:solidFill>
                <a:latin typeface="HG丸ｺﾞｼｯｸM-PRO" panose="020F0600000000000000" pitchFamily="50" charset="-128"/>
                <a:ea typeface="HG丸ｺﾞｼｯｸM-PRO" panose="020F0600000000000000" pitchFamily="50" charset="-128"/>
              </a:rPr>
              <a:t>範囲</a:t>
            </a:r>
            <a:r>
              <a:rPr lang="ja-JP" altLang="en-US" b="1" dirty="0">
                <a:solidFill>
                  <a:srgbClr val="FF0000"/>
                </a:solidFill>
                <a:latin typeface="HG丸ｺﾞｼｯｸM-PRO" panose="020F0600000000000000" pitchFamily="50" charset="-128"/>
                <a:ea typeface="HG丸ｺﾞｼｯｸM-PRO" panose="020F0600000000000000" pitchFamily="50" charset="-128"/>
              </a:rPr>
              <a:t>ともに</a:t>
            </a:r>
            <a:r>
              <a:rPr kumimoji="1" lang="ja-JP" altLang="en-US" b="1" dirty="0" smtClean="0">
                <a:solidFill>
                  <a:srgbClr val="FF0000"/>
                </a:solidFill>
                <a:latin typeface="HG丸ｺﾞｼｯｸM-PRO" panose="020F0600000000000000" pitchFamily="50" charset="-128"/>
                <a:ea typeface="HG丸ｺﾞｼｯｸM-PRO" panose="020F0600000000000000" pitchFamily="50" charset="-128"/>
              </a:rPr>
              <a:t>広大に</a:t>
            </a:r>
            <a:endParaRPr kumimoji="1" lang="en-US" altLang="ja-JP" b="1"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b="1" dirty="0">
                <a:solidFill>
                  <a:srgbClr val="FF0000"/>
                </a:solidFill>
                <a:latin typeface="HG丸ｺﾞｼｯｸM-PRO" panose="020F0600000000000000" pitchFamily="50" charset="-128"/>
                <a:ea typeface="HG丸ｺﾞｼｯｸM-PRO" panose="020F0600000000000000" pitchFamily="50" charset="-128"/>
              </a:rPr>
              <a:t>　</a:t>
            </a:r>
            <a:r>
              <a:rPr kumimoji="1" lang="ja-JP" altLang="en-US" b="1" dirty="0" smtClean="0">
                <a:solidFill>
                  <a:srgbClr val="FF0000"/>
                </a:solidFill>
                <a:latin typeface="HG丸ｺﾞｼｯｸM-PRO" panose="020F0600000000000000" pitchFamily="50" charset="-128"/>
                <a:ea typeface="HG丸ｺﾞｼｯｸM-PRO" panose="020F0600000000000000" pitchFamily="50" charset="-128"/>
              </a:rPr>
              <a:t>な</a:t>
            </a:r>
            <a:r>
              <a:rPr lang="ja-JP" altLang="en-US" b="1" dirty="0" smtClean="0">
                <a:solidFill>
                  <a:srgbClr val="FF0000"/>
                </a:solidFill>
                <a:latin typeface="HG丸ｺﾞｼｯｸM-PRO" panose="020F0600000000000000" pitchFamily="50" charset="-128"/>
                <a:ea typeface="HG丸ｺﾞｼｯｸM-PRO" panose="020F0600000000000000" pitchFamily="50" charset="-128"/>
              </a:rPr>
              <a:t>る。また、谷筋にある河川や道路の付け替え等も生じ、費用を含め影響が</a:t>
            </a:r>
            <a:endParaRPr lang="en-US" altLang="ja-JP" b="1"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b="1" dirty="0">
                <a:solidFill>
                  <a:srgbClr val="FF0000"/>
                </a:solidFill>
                <a:latin typeface="HG丸ｺﾞｼｯｸM-PRO" panose="020F0600000000000000" pitchFamily="50" charset="-128"/>
                <a:ea typeface="HG丸ｺﾞｼｯｸM-PRO" panose="020F0600000000000000" pitchFamily="50" charset="-128"/>
              </a:rPr>
              <a:t>　</a:t>
            </a:r>
            <a:r>
              <a:rPr lang="ja-JP" altLang="en-US" b="1" dirty="0" smtClean="0">
                <a:solidFill>
                  <a:srgbClr val="FF0000"/>
                </a:solidFill>
                <a:latin typeface="HG丸ｺﾞｼｯｸM-PRO" panose="020F0600000000000000" pitchFamily="50" charset="-128"/>
                <a:ea typeface="HG丸ｺﾞｼｯｸM-PRO" panose="020F0600000000000000" pitchFamily="50" charset="-128"/>
              </a:rPr>
              <a:t>非常に大きくなる。</a:t>
            </a:r>
            <a:endParaRPr kumimoji="1" lang="en-US" altLang="ja-JP" b="1"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b="1" dirty="0" smtClean="0">
                <a:solidFill>
                  <a:srgbClr val="FF0000"/>
                </a:solidFill>
                <a:latin typeface="HG丸ｺﾞｼｯｸM-PRO" panose="020F0600000000000000" pitchFamily="50" charset="-128"/>
                <a:ea typeface="HG丸ｺﾞｼｯｸM-PRO" panose="020F0600000000000000" pitchFamily="50" charset="-128"/>
              </a:rPr>
              <a:t>・谷の低い所を渡そうとすると、造成地の切土が膨大に発生してしまう。</a:t>
            </a:r>
            <a:endParaRPr kumimoji="1" lang="ja-JP" altLang="en-US"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9" name="テキスト ボックス 18"/>
          <p:cNvSpPr txBox="1"/>
          <p:nvPr/>
        </p:nvSpPr>
        <p:spPr>
          <a:xfrm>
            <a:off x="4067944" y="4581128"/>
            <a:ext cx="1800200" cy="584775"/>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kumimoji="1" lang="ja-JP" altLang="en-US" sz="1600" b="1" dirty="0" smtClean="0">
                <a:solidFill>
                  <a:sysClr val="windowText" lastClr="000000"/>
                </a:solidFill>
              </a:rPr>
              <a:t>最大橋脚高さ</a:t>
            </a:r>
            <a:endParaRPr kumimoji="1" lang="en-US" altLang="ja-JP" sz="1600" b="1" dirty="0" smtClean="0">
              <a:solidFill>
                <a:sysClr val="windowText" lastClr="000000"/>
              </a:solidFill>
            </a:endParaRPr>
          </a:p>
          <a:p>
            <a:pPr algn="ctr"/>
            <a:r>
              <a:rPr kumimoji="1" lang="ja-JP" altLang="en-US" sz="1600" b="1" dirty="0" smtClean="0">
                <a:solidFill>
                  <a:sysClr val="windowText" lastClr="000000"/>
                </a:solidFill>
              </a:rPr>
              <a:t>約</a:t>
            </a:r>
            <a:r>
              <a:rPr kumimoji="1" lang="en-US" altLang="ja-JP" sz="1600" b="1" dirty="0" smtClean="0">
                <a:solidFill>
                  <a:sysClr val="windowText" lastClr="000000"/>
                </a:solidFill>
              </a:rPr>
              <a:t>39m</a:t>
            </a:r>
          </a:p>
        </p:txBody>
      </p:sp>
      <p:sp>
        <p:nvSpPr>
          <p:cNvPr id="21" name="Rectangle 2"/>
          <p:cNvSpPr>
            <a:spLocks noChangeArrowheads="1"/>
          </p:cNvSpPr>
          <p:nvPr/>
        </p:nvSpPr>
        <p:spPr bwMode="auto">
          <a:xfrm>
            <a:off x="-38304" y="0"/>
            <a:ext cx="9182303" cy="683404"/>
          </a:xfrm>
          <a:prstGeom prst="rect">
            <a:avLst/>
          </a:prstGeom>
          <a:gradFill flip="none" rotWithShape="1">
            <a:gsLst>
              <a:gs pos="0">
                <a:schemeClr val="accent1"/>
              </a:gs>
              <a:gs pos="50000">
                <a:schemeClr val="bg1"/>
              </a:gs>
              <a:gs pos="100000">
                <a:schemeClr val="accent1"/>
              </a:gs>
            </a:gsLst>
            <a:lin ang="5400000" scaled="0"/>
            <a:tileRect/>
          </a:gradFill>
          <a:ln>
            <a:noFill/>
          </a:ln>
          <a:effectLst/>
          <a:extLst/>
        </p:spPr>
        <p:txBody>
          <a:bodyPr wrap="none" lIns="91435" tIns="45717" rIns="91435" bIns="45717" anchor="ctr"/>
          <a:lstStyle>
            <a:defPPr>
              <a:defRPr lang="ja-JP"/>
            </a:defPPr>
            <a:lvl1pPr algn="ctr" rtl="0" fontAlgn="base">
              <a:spcBef>
                <a:spcPct val="0"/>
              </a:spcBef>
              <a:spcAft>
                <a:spcPct val="0"/>
              </a:spcAft>
              <a:defRPr kumimoji="1"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l"/>
            <a:r>
              <a:rPr lang="ja-JP" altLang="en-US" sz="2000" dirty="0">
                <a:latin typeface="HG丸ｺﾞｼｯｸM-PRO" panose="020F0600000000000000" pitchFamily="50" charset="-128"/>
                <a:ea typeface="HG丸ｺﾞｼｯｸM-PRO" panose="020F0600000000000000" pitchFamily="50" charset="-128"/>
              </a:rPr>
              <a:t>調書</a:t>
            </a:r>
            <a:r>
              <a:rPr lang="en-US" altLang="ja-JP" sz="2000" dirty="0">
                <a:latin typeface="HG丸ｺﾞｼｯｸM-PRO" panose="020F0600000000000000" pitchFamily="50" charset="-128"/>
                <a:ea typeface="HG丸ｺﾞｼｯｸM-PRO" panose="020F0600000000000000" pitchFamily="50" charset="-128"/>
              </a:rPr>
              <a:t>4 </a:t>
            </a:r>
            <a:r>
              <a:rPr lang="ja-JP" altLang="en-US" sz="2000" dirty="0">
                <a:latin typeface="HG丸ｺﾞｼｯｸM-PRO" panose="020F0600000000000000" pitchFamily="50" charset="-128"/>
                <a:ea typeface="HG丸ｺﾞｼｯｸM-PRO" panose="020F0600000000000000" pitchFamily="50" charset="-128"/>
              </a:rPr>
              <a:t>コスト縮減や代替案立案等の可能性の</a:t>
            </a:r>
            <a:r>
              <a:rPr lang="ja-JP" altLang="en-US" sz="2000" dirty="0" smtClean="0">
                <a:latin typeface="HG丸ｺﾞｼｯｸM-PRO" panose="020F0600000000000000" pitchFamily="50" charset="-128"/>
                <a:ea typeface="HG丸ｺﾞｼｯｸM-PRO" panose="020F0600000000000000" pitchFamily="50" charset="-128"/>
              </a:rPr>
              <a:t>視点</a:t>
            </a:r>
            <a:endParaRPr lang="en-US" altLang="ja-JP" sz="2000" dirty="0" smtClean="0">
              <a:latin typeface="HG丸ｺﾞｼｯｸM-PRO" panose="020F0600000000000000" pitchFamily="50" charset="-128"/>
              <a:ea typeface="HG丸ｺﾞｼｯｸM-PRO" panose="020F0600000000000000" pitchFamily="50" charset="-128"/>
            </a:endParaRPr>
          </a:p>
          <a:p>
            <a:pPr algn="l"/>
            <a:r>
              <a:rPr lang="ja-JP" altLang="en-US" sz="2000" dirty="0" smtClean="0">
                <a:latin typeface="HG丸ｺﾞｼｯｸM-PRO" panose="020F0600000000000000" pitchFamily="50" charset="-128"/>
                <a:ea typeface="HG丸ｺﾞｼｯｸM-PRO" panose="020F0600000000000000" pitchFamily="50" charset="-128"/>
              </a:rPr>
              <a:t>（補足説明）橋梁</a:t>
            </a:r>
            <a:r>
              <a:rPr lang="ja-JP" altLang="en-US" sz="2000" dirty="0">
                <a:latin typeface="HG丸ｺﾞｼｯｸM-PRO" panose="020F0600000000000000" pitchFamily="50" charset="-128"/>
                <a:ea typeface="HG丸ｺﾞｼｯｸM-PRO" panose="020F0600000000000000" pitchFamily="50" charset="-128"/>
              </a:rPr>
              <a:t>形式とした</a:t>
            </a:r>
            <a:r>
              <a:rPr lang="ja-JP" altLang="en-US" sz="2000" dirty="0" smtClean="0">
                <a:latin typeface="HG丸ｺﾞｼｯｸM-PRO" panose="020F0600000000000000" pitchFamily="50" charset="-128"/>
                <a:ea typeface="HG丸ｺﾞｼｯｸM-PRO" panose="020F0600000000000000" pitchFamily="50" charset="-128"/>
              </a:rPr>
              <a:t>理由</a:t>
            </a:r>
            <a:endParaRPr lang="ja-JP" altLang="en-US" sz="2000" dirty="0">
              <a:latin typeface="HG丸ｺﾞｼｯｸM-PRO" panose="020F0600000000000000" pitchFamily="50" charset="-128"/>
              <a:ea typeface="HG丸ｺﾞｼｯｸM-PRO" panose="020F0600000000000000" pitchFamily="50" charset="-128"/>
            </a:endParaRPr>
          </a:p>
        </p:txBody>
      </p:sp>
      <p:cxnSp>
        <p:nvCxnSpPr>
          <p:cNvPr id="23" name="直線コネクタ 22"/>
          <p:cNvCxnSpPr/>
          <p:nvPr/>
        </p:nvCxnSpPr>
        <p:spPr>
          <a:xfrm flipH="1" flipV="1">
            <a:off x="2073669" y="4390857"/>
            <a:ext cx="1893490" cy="24616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3779912" y="4637021"/>
            <a:ext cx="0" cy="445497"/>
          </a:xfrm>
          <a:prstGeom prst="line">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H="1" flipV="1">
            <a:off x="2074017" y="4836354"/>
            <a:ext cx="1893490" cy="24616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7046912" y="6525344"/>
            <a:ext cx="2133600" cy="365125"/>
          </a:xfrm>
        </p:spPr>
        <p:txBody>
          <a:bodyPr/>
          <a:lstStyle/>
          <a:p>
            <a:fld id="{F8D5E586-C83F-49BA-8FE6-9501CDEF4DCC}" type="slidenum">
              <a:rPr kumimoji="1" lang="ja-JP" altLang="en-US" smtClean="0"/>
              <a:t>2</a:t>
            </a:fld>
            <a:endParaRPr kumimoji="1" lang="ja-JP" altLang="en-US" dirty="0"/>
          </a:p>
        </p:txBody>
      </p:sp>
    </p:spTree>
    <p:extLst>
      <p:ext uri="{BB962C8B-B14F-4D97-AF65-F5344CB8AC3E}">
        <p14:creationId xmlns:p14="http://schemas.microsoft.com/office/powerpoint/2010/main" val="4213058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8304" y="0"/>
            <a:ext cx="9182303" cy="683404"/>
          </a:xfrm>
          <a:prstGeom prst="rect">
            <a:avLst/>
          </a:prstGeom>
          <a:gradFill flip="none" rotWithShape="1">
            <a:gsLst>
              <a:gs pos="0">
                <a:schemeClr val="accent1"/>
              </a:gs>
              <a:gs pos="50000">
                <a:schemeClr val="bg1"/>
              </a:gs>
              <a:gs pos="100000">
                <a:schemeClr val="accent1"/>
              </a:gs>
            </a:gsLst>
            <a:lin ang="5400000" scaled="0"/>
            <a:tileRect/>
          </a:gradFill>
          <a:ln>
            <a:noFill/>
          </a:ln>
          <a:effectLst/>
          <a:extLst/>
        </p:spPr>
        <p:txBody>
          <a:bodyPr wrap="none" lIns="91435" tIns="45717" rIns="91435" bIns="45717" anchor="ctr"/>
          <a:lstStyle>
            <a:defPPr>
              <a:defRPr lang="ja-JP"/>
            </a:defPPr>
            <a:lvl1pPr algn="ctr" rtl="0" fontAlgn="base">
              <a:spcBef>
                <a:spcPct val="0"/>
              </a:spcBef>
              <a:spcAft>
                <a:spcPct val="0"/>
              </a:spcAft>
              <a:defRPr kumimoji="1"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l"/>
            <a:r>
              <a:rPr lang="ja-JP" altLang="en-US" sz="2000" dirty="0">
                <a:latin typeface="HG丸ｺﾞｼｯｸM-PRO" panose="020F0600000000000000" pitchFamily="50" charset="-128"/>
                <a:ea typeface="HG丸ｺﾞｼｯｸM-PRO" panose="020F0600000000000000" pitchFamily="50" charset="-128"/>
              </a:rPr>
              <a:t>調書</a:t>
            </a:r>
            <a:r>
              <a:rPr lang="en-US" altLang="ja-JP" sz="2000" dirty="0">
                <a:latin typeface="HG丸ｺﾞｼｯｸM-PRO" panose="020F0600000000000000" pitchFamily="50" charset="-128"/>
                <a:ea typeface="HG丸ｺﾞｼｯｸM-PRO" panose="020F0600000000000000" pitchFamily="50" charset="-128"/>
              </a:rPr>
              <a:t>4 </a:t>
            </a:r>
            <a:r>
              <a:rPr lang="ja-JP" altLang="en-US" sz="2000" dirty="0">
                <a:latin typeface="HG丸ｺﾞｼｯｸM-PRO" panose="020F0600000000000000" pitchFamily="50" charset="-128"/>
                <a:ea typeface="HG丸ｺﾞｼｯｸM-PRO" panose="020F0600000000000000" pitchFamily="50" charset="-128"/>
              </a:rPr>
              <a:t>コスト縮減や代替案立案等の可能性の</a:t>
            </a:r>
            <a:r>
              <a:rPr lang="ja-JP" altLang="en-US" sz="2000" dirty="0" smtClean="0">
                <a:latin typeface="HG丸ｺﾞｼｯｸM-PRO" panose="020F0600000000000000" pitchFamily="50" charset="-128"/>
                <a:ea typeface="HG丸ｺﾞｼｯｸM-PRO" panose="020F0600000000000000" pitchFamily="50" charset="-128"/>
              </a:rPr>
              <a:t>視点（調書修正）</a:t>
            </a:r>
            <a:endParaRPr lang="en-US" altLang="ja-JP" sz="2000" dirty="0" smtClean="0">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bwMode="hidden">
          <a:xfrm>
            <a:off x="7764" y="1258115"/>
            <a:ext cx="6940500" cy="461665"/>
          </a:xfrm>
          <a:prstGeom prst="rect">
            <a:avLst/>
          </a:prstGeom>
          <a:solidFill>
            <a:schemeClr val="bg1"/>
          </a:solidFill>
          <a:ln>
            <a:noFill/>
          </a:ln>
        </p:spPr>
        <p:txBody>
          <a:bodyPr wrap="square" rtlCol="0">
            <a:spAutoFit/>
          </a:bodyPr>
          <a:lstStyle/>
          <a:p>
            <a:pPr algn="ctr"/>
            <a:r>
              <a:rPr kumimoji="1" lang="ja-JP" altLang="en-US" sz="2400" dirty="0" smtClean="0">
                <a:solidFill>
                  <a:sysClr val="windowText" lastClr="000000"/>
                </a:solidFill>
              </a:rPr>
              <a:t>調書４　コスト縮減や代替案立案等の可能性の視点</a:t>
            </a:r>
            <a:endParaRPr kumimoji="1" lang="ja-JP" altLang="en-US" sz="2400" dirty="0">
              <a:solidFill>
                <a:sysClr val="windowText" lastClr="000000"/>
              </a:solidFill>
            </a:endParaRPr>
          </a:p>
        </p:txBody>
      </p:sp>
      <p:sp>
        <p:nvSpPr>
          <p:cNvPr id="6" name="テキスト ボックス 5"/>
          <p:cNvSpPr txBox="1"/>
          <p:nvPr/>
        </p:nvSpPr>
        <p:spPr bwMode="hidden">
          <a:xfrm>
            <a:off x="251520" y="2113528"/>
            <a:ext cx="1113061" cy="369332"/>
          </a:xfrm>
          <a:prstGeom prst="rect">
            <a:avLst/>
          </a:prstGeom>
          <a:solidFill>
            <a:schemeClr val="bg1"/>
          </a:solidFill>
          <a:ln>
            <a:noFill/>
          </a:ln>
        </p:spPr>
        <p:txBody>
          <a:bodyPr wrap="square" rtlCol="0">
            <a:spAutoFit/>
          </a:bodyPr>
          <a:lstStyle/>
          <a:p>
            <a:pPr algn="ctr"/>
            <a:r>
              <a:rPr kumimoji="1" lang="en-US" altLang="ja-JP" dirty="0" smtClean="0">
                <a:solidFill>
                  <a:sysClr val="windowText" lastClr="000000"/>
                </a:solidFill>
              </a:rPr>
              <a:t>【</a:t>
            </a:r>
            <a:r>
              <a:rPr kumimoji="1" lang="ja-JP" altLang="en-US" dirty="0" smtClean="0">
                <a:solidFill>
                  <a:sysClr val="windowText" lastClr="000000"/>
                </a:solidFill>
              </a:rPr>
              <a:t>修正前</a:t>
            </a:r>
            <a:r>
              <a:rPr kumimoji="1" lang="en-US" altLang="ja-JP" dirty="0" smtClean="0">
                <a:solidFill>
                  <a:sysClr val="windowText" lastClr="000000"/>
                </a:solidFill>
              </a:rPr>
              <a:t>】</a:t>
            </a:r>
            <a:endParaRPr kumimoji="1" lang="ja-JP" altLang="en-US" dirty="0">
              <a:solidFill>
                <a:sysClr val="windowText" lastClr="000000"/>
              </a:solidFill>
            </a:endParaRPr>
          </a:p>
        </p:txBody>
      </p:sp>
      <p:graphicFrame>
        <p:nvGraphicFramePr>
          <p:cNvPr id="7" name="表 6"/>
          <p:cNvGraphicFramePr>
            <a:graphicFrameLocks noGrp="1"/>
          </p:cNvGraphicFramePr>
          <p:nvPr>
            <p:extLst>
              <p:ext uri="{D42A27DB-BD31-4B8C-83A1-F6EECF244321}">
                <p14:modId xmlns:p14="http://schemas.microsoft.com/office/powerpoint/2010/main" val="2569654402"/>
              </p:ext>
            </p:extLst>
          </p:nvPr>
        </p:nvGraphicFramePr>
        <p:xfrm>
          <a:off x="395536" y="2420888"/>
          <a:ext cx="8616519" cy="701040"/>
        </p:xfrm>
        <a:graphic>
          <a:graphicData uri="http://schemas.openxmlformats.org/drawingml/2006/table">
            <a:tbl>
              <a:tblPr firstRow="1" bandRow="1">
                <a:tableStyleId>{5C22544A-7EE6-4342-B048-85BDC9FD1C3A}</a:tableStyleId>
              </a:tblPr>
              <a:tblGrid>
                <a:gridCol w="1847768"/>
                <a:gridCol w="6768751"/>
              </a:tblGrid>
              <a:tr h="447824">
                <a:tc>
                  <a:txBody>
                    <a:bodyPr/>
                    <a:lstStyle/>
                    <a:p>
                      <a:pPr algn="ctr"/>
                      <a:r>
                        <a:rPr kumimoji="1" lang="ja-JP" altLang="en-US" sz="2000" b="0" dirty="0" smtClean="0">
                          <a:solidFill>
                            <a:schemeClr val="tx1"/>
                          </a:solidFill>
                        </a:rPr>
                        <a:t>代替手法との</a:t>
                      </a:r>
                      <a:endParaRPr kumimoji="1" lang="en-US" altLang="ja-JP" sz="2000" b="0" dirty="0" smtClean="0">
                        <a:solidFill>
                          <a:schemeClr val="tx1"/>
                        </a:solidFill>
                      </a:endParaRPr>
                    </a:p>
                    <a:p>
                      <a:pPr algn="ctr"/>
                      <a:r>
                        <a:rPr kumimoji="1" lang="ja-JP" altLang="en-US" sz="2000" b="0" dirty="0" smtClean="0">
                          <a:solidFill>
                            <a:schemeClr val="tx1"/>
                          </a:solidFill>
                        </a:rPr>
                        <a:t>比較検討</a:t>
                      </a:r>
                      <a:endParaRPr kumimoji="1" lang="ja-JP" alt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2000" b="0" dirty="0" smtClean="0">
                          <a:solidFill>
                            <a:schemeClr val="tx1"/>
                          </a:solidFill>
                        </a:rPr>
                        <a:t>・彩都全体のまちの骨格となる道路であることから代替案立案の余地はない。</a:t>
                      </a:r>
                      <a:endParaRPr kumimoji="1" lang="ja-JP" alt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テキスト ボックス 7"/>
          <p:cNvSpPr txBox="1"/>
          <p:nvPr/>
        </p:nvSpPr>
        <p:spPr bwMode="hidden">
          <a:xfrm>
            <a:off x="219306" y="3977759"/>
            <a:ext cx="1113061" cy="369332"/>
          </a:xfrm>
          <a:prstGeom prst="rect">
            <a:avLst/>
          </a:prstGeom>
          <a:solidFill>
            <a:schemeClr val="bg1"/>
          </a:solidFill>
          <a:ln>
            <a:noFill/>
          </a:ln>
        </p:spPr>
        <p:txBody>
          <a:bodyPr wrap="square" rtlCol="0">
            <a:spAutoFit/>
          </a:bodyPr>
          <a:lstStyle/>
          <a:p>
            <a:pPr algn="ctr"/>
            <a:r>
              <a:rPr kumimoji="1" lang="en-US" altLang="ja-JP" b="1" dirty="0" smtClean="0">
                <a:solidFill>
                  <a:srgbClr val="FF0000"/>
                </a:solidFill>
              </a:rPr>
              <a:t>【</a:t>
            </a:r>
            <a:r>
              <a:rPr kumimoji="1" lang="ja-JP" altLang="en-US" b="1" dirty="0" smtClean="0">
                <a:solidFill>
                  <a:srgbClr val="FF0000"/>
                </a:solidFill>
              </a:rPr>
              <a:t>修正後</a:t>
            </a:r>
            <a:r>
              <a:rPr kumimoji="1" lang="en-US" altLang="ja-JP" b="1" dirty="0" smtClean="0">
                <a:solidFill>
                  <a:srgbClr val="FF0000"/>
                </a:solidFill>
              </a:rPr>
              <a:t>】</a:t>
            </a:r>
            <a:endParaRPr kumimoji="1" lang="ja-JP" altLang="en-US" b="1" dirty="0">
              <a:solidFill>
                <a:srgbClr val="FF0000"/>
              </a:solidFill>
            </a:endParaRPr>
          </a:p>
        </p:txBody>
      </p:sp>
      <p:graphicFrame>
        <p:nvGraphicFramePr>
          <p:cNvPr id="9" name="表 8"/>
          <p:cNvGraphicFramePr>
            <a:graphicFrameLocks noGrp="1"/>
          </p:cNvGraphicFramePr>
          <p:nvPr>
            <p:extLst>
              <p:ext uri="{D42A27DB-BD31-4B8C-83A1-F6EECF244321}">
                <p14:modId xmlns:p14="http://schemas.microsoft.com/office/powerpoint/2010/main" val="4070025449"/>
              </p:ext>
            </p:extLst>
          </p:nvPr>
        </p:nvGraphicFramePr>
        <p:xfrm>
          <a:off x="363322" y="4293096"/>
          <a:ext cx="8624109" cy="1005840"/>
        </p:xfrm>
        <a:graphic>
          <a:graphicData uri="http://schemas.openxmlformats.org/drawingml/2006/table">
            <a:tbl>
              <a:tblPr firstRow="1" bandRow="1">
                <a:tableStyleId>{5C22544A-7EE6-4342-B048-85BDC9FD1C3A}</a:tableStyleId>
              </a:tblPr>
              <a:tblGrid>
                <a:gridCol w="1899219"/>
                <a:gridCol w="6724890"/>
              </a:tblGrid>
              <a:tr h="447824">
                <a:tc>
                  <a:txBody>
                    <a:bodyPr/>
                    <a:lstStyle/>
                    <a:p>
                      <a:pPr algn="ctr"/>
                      <a:r>
                        <a:rPr kumimoji="1" lang="ja-JP" altLang="en-US" sz="2000" b="1" dirty="0" smtClean="0">
                          <a:solidFill>
                            <a:srgbClr val="FF0000"/>
                          </a:solidFill>
                        </a:rPr>
                        <a:t>代替手法との</a:t>
                      </a:r>
                      <a:endParaRPr kumimoji="1" lang="en-US" altLang="ja-JP" sz="2000" b="1" dirty="0" smtClean="0">
                        <a:solidFill>
                          <a:srgbClr val="FF0000"/>
                        </a:solidFill>
                      </a:endParaRPr>
                    </a:p>
                    <a:p>
                      <a:pPr algn="ctr"/>
                      <a:r>
                        <a:rPr kumimoji="1" lang="ja-JP" altLang="en-US" sz="2000" b="1" dirty="0" smtClean="0">
                          <a:solidFill>
                            <a:srgbClr val="FF0000"/>
                          </a:solidFill>
                        </a:rPr>
                        <a:t>比較検討</a:t>
                      </a:r>
                      <a:endParaRPr kumimoji="1" lang="ja-JP" altLang="en-US" sz="2000" b="1" dirty="0">
                        <a:solidFill>
                          <a:srgbClr val="FF0000"/>
                        </a:solidFill>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2000" b="1" dirty="0" smtClean="0">
                          <a:solidFill>
                            <a:srgbClr val="FF0000"/>
                          </a:solidFill>
                        </a:rPr>
                        <a:t>・彩都全体のまちの骨格となる道路であることに加えて、彩都のまちづくりの造成計画を含めた地形条件を踏まえて、道路位置及び構造を検討した結果、本案が最適である。</a:t>
                      </a:r>
                      <a:endParaRPr kumimoji="1" lang="en-US" altLang="ja-JP" sz="2000" b="1" dirty="0" smtClean="0">
                        <a:solidFill>
                          <a:srgbClr val="FF0000"/>
                        </a:solidFill>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1" name="下矢印 10"/>
          <p:cNvSpPr/>
          <p:nvPr/>
        </p:nvSpPr>
        <p:spPr>
          <a:xfrm>
            <a:off x="4427984" y="3408048"/>
            <a:ext cx="484632" cy="38099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F8D5E586-C83F-49BA-8FE6-9501CDEF4DCC}" type="slidenum">
              <a:rPr kumimoji="1" lang="ja-JP" altLang="en-US" smtClean="0"/>
              <a:t>3</a:t>
            </a:fld>
            <a:endParaRPr kumimoji="1" lang="ja-JP" altLang="en-US"/>
          </a:p>
        </p:txBody>
      </p:sp>
    </p:spTree>
    <p:extLst>
      <p:ext uri="{BB962C8B-B14F-4D97-AF65-F5344CB8AC3E}">
        <p14:creationId xmlns:p14="http://schemas.microsoft.com/office/powerpoint/2010/main" val="3174491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54181" y="960890"/>
            <a:ext cx="9089819" cy="954107"/>
          </a:xfrm>
          <a:prstGeom prst="rect">
            <a:avLst/>
          </a:prstGeom>
          <a:noFill/>
        </p:spPr>
        <p:txBody>
          <a:bodyPr wrap="square" rtlCol="0">
            <a:spAutoFit/>
          </a:bodyPr>
          <a:lstStyle/>
          <a:p>
            <a:r>
              <a:rPr lang="ja-JP" altLang="en-US" dirty="0" smtClean="0"/>
              <a:t>○環境影響評価について</a:t>
            </a:r>
            <a:endParaRPr lang="en-US" altLang="ja-JP" dirty="0" smtClean="0"/>
          </a:p>
          <a:p>
            <a:r>
              <a:rPr lang="ja-JP" altLang="en-US" sz="2000" dirty="0" smtClean="0"/>
              <a:t> 「</a:t>
            </a:r>
            <a:r>
              <a:rPr lang="ja-JP" altLang="en-US" sz="2000" dirty="0"/>
              <a:t>茨木都市計画道路・箕面都市計画</a:t>
            </a:r>
            <a:r>
              <a:rPr lang="ja-JP" altLang="en-US" sz="2000" dirty="0" smtClean="0"/>
              <a:t>道路</a:t>
            </a:r>
            <a:r>
              <a:rPr lang="ja-JP" altLang="en-US" sz="2000" dirty="0"/>
              <a:t> </a:t>
            </a:r>
            <a:r>
              <a:rPr lang="ja-JP" altLang="en-US" sz="2000" dirty="0" smtClean="0"/>
              <a:t>茨木</a:t>
            </a:r>
            <a:r>
              <a:rPr lang="ja-JP" altLang="en-US" sz="2000" dirty="0"/>
              <a:t>箕面丘陵線に係る環境影響</a:t>
            </a:r>
            <a:r>
              <a:rPr lang="ja-JP" altLang="en-US" sz="2000" dirty="0" smtClean="0"/>
              <a:t>評価書」</a:t>
            </a:r>
            <a:endParaRPr lang="en-US" altLang="ja-JP" dirty="0" smtClean="0"/>
          </a:p>
          <a:p>
            <a:pPr algn="r"/>
            <a:r>
              <a:rPr lang="ja-JP" altLang="en-US" dirty="0" smtClean="0"/>
              <a:t>　</a:t>
            </a:r>
            <a:r>
              <a:rPr lang="ja-JP" altLang="en-US" dirty="0"/>
              <a:t>　</a:t>
            </a:r>
            <a:r>
              <a:rPr lang="ja-JP" altLang="en-US" dirty="0" smtClean="0"/>
              <a:t>（平成</a:t>
            </a:r>
            <a:r>
              <a:rPr lang="en-US" altLang="ja-JP" dirty="0"/>
              <a:t>4</a:t>
            </a:r>
            <a:r>
              <a:rPr lang="ja-JP" altLang="en-US" dirty="0"/>
              <a:t>年</a:t>
            </a:r>
            <a:r>
              <a:rPr lang="en-US" altLang="ja-JP" dirty="0"/>
              <a:t>2</a:t>
            </a:r>
            <a:r>
              <a:rPr lang="ja-JP" altLang="en-US" dirty="0"/>
              <a:t>月　</a:t>
            </a:r>
            <a:r>
              <a:rPr lang="ja-JP" altLang="en-US" dirty="0" smtClean="0"/>
              <a:t>大阪府</a:t>
            </a:r>
            <a:r>
              <a:rPr lang="ja-JP" altLang="en-US" dirty="0"/>
              <a:t>）</a:t>
            </a:r>
          </a:p>
        </p:txBody>
      </p:sp>
      <p:sp>
        <p:nvSpPr>
          <p:cNvPr id="5" name="テキスト ボックス 4"/>
          <p:cNvSpPr txBox="1"/>
          <p:nvPr/>
        </p:nvSpPr>
        <p:spPr>
          <a:xfrm>
            <a:off x="107504" y="2070627"/>
            <a:ext cx="4065691" cy="461665"/>
          </a:xfrm>
          <a:prstGeom prst="rect">
            <a:avLst/>
          </a:prstGeom>
          <a:noFill/>
        </p:spPr>
        <p:txBody>
          <a:bodyPr wrap="square" rtlCol="0">
            <a:spAutoFit/>
          </a:bodyPr>
          <a:lstStyle/>
          <a:p>
            <a:r>
              <a:rPr kumimoji="1" lang="ja-JP" altLang="en-US" sz="1200" dirty="0" smtClean="0"/>
              <a:t>①環境影響要因の把握</a:t>
            </a:r>
            <a:endParaRPr kumimoji="1" lang="en-US" altLang="ja-JP" sz="1200" dirty="0" smtClean="0"/>
          </a:p>
          <a:p>
            <a:r>
              <a:rPr lang="ja-JP" altLang="en-US" sz="1200" dirty="0"/>
              <a:t>　</a:t>
            </a:r>
            <a:r>
              <a:rPr lang="ja-JP" altLang="en-US" sz="1200" dirty="0" smtClean="0"/>
              <a:t>　</a:t>
            </a:r>
            <a:r>
              <a:rPr kumimoji="1" lang="ja-JP" altLang="en-US" sz="1200" dirty="0" smtClean="0"/>
              <a:t>及び現状調査を行う環境要素の設定（第</a:t>
            </a:r>
            <a:r>
              <a:rPr kumimoji="1" lang="en-US" altLang="ja-JP" sz="1200" dirty="0" smtClean="0"/>
              <a:t>3</a:t>
            </a:r>
            <a:r>
              <a:rPr kumimoji="1" lang="ja-JP" altLang="en-US" sz="1200" dirty="0" smtClean="0"/>
              <a:t>章　</a:t>
            </a:r>
            <a:r>
              <a:rPr lang="en-US" altLang="ja-JP" sz="1200" dirty="0" smtClean="0"/>
              <a:t>P</a:t>
            </a:r>
            <a:r>
              <a:rPr kumimoji="1" lang="en-US" altLang="ja-JP" sz="1200" dirty="0" smtClean="0"/>
              <a:t>.45</a:t>
            </a:r>
            <a:r>
              <a:rPr kumimoji="1" lang="ja-JP" altLang="en-US" sz="1200" dirty="0" smtClean="0"/>
              <a:t>）</a:t>
            </a:r>
            <a:endParaRPr kumimoji="1" lang="ja-JP" altLang="en-US" sz="1200" dirty="0"/>
          </a:p>
        </p:txBody>
      </p:sp>
      <p:sp>
        <p:nvSpPr>
          <p:cNvPr id="8" name="テキスト ボックス 7"/>
          <p:cNvSpPr txBox="1"/>
          <p:nvPr/>
        </p:nvSpPr>
        <p:spPr>
          <a:xfrm>
            <a:off x="5461635" y="2244260"/>
            <a:ext cx="3145877" cy="461665"/>
          </a:xfrm>
          <a:prstGeom prst="rect">
            <a:avLst/>
          </a:prstGeom>
          <a:noFill/>
        </p:spPr>
        <p:txBody>
          <a:bodyPr wrap="square" rtlCol="0">
            <a:spAutoFit/>
          </a:bodyPr>
          <a:lstStyle/>
          <a:p>
            <a:r>
              <a:rPr lang="ja-JP" altLang="en-US" sz="1200" dirty="0" smtClean="0"/>
              <a:t>②予測及び評価を行う環境要素の設定</a:t>
            </a:r>
            <a:endParaRPr lang="en-US" altLang="ja-JP" sz="1200" dirty="0" smtClean="0"/>
          </a:p>
          <a:p>
            <a:r>
              <a:rPr lang="ja-JP" altLang="en-US" sz="1200" dirty="0"/>
              <a:t>　</a:t>
            </a:r>
            <a:r>
              <a:rPr lang="ja-JP" altLang="en-US" sz="1200" dirty="0" smtClean="0"/>
              <a:t>（第</a:t>
            </a:r>
            <a:r>
              <a:rPr lang="en-US" altLang="ja-JP" sz="1200" dirty="0" smtClean="0"/>
              <a:t>5</a:t>
            </a:r>
            <a:r>
              <a:rPr lang="ja-JP" altLang="en-US" sz="1200" dirty="0" smtClean="0"/>
              <a:t>章　</a:t>
            </a:r>
            <a:r>
              <a:rPr lang="en-US" altLang="ja-JP" sz="1200" dirty="0"/>
              <a:t>P</a:t>
            </a:r>
            <a:r>
              <a:rPr lang="en-US" altLang="ja-JP" sz="1200" dirty="0" smtClean="0"/>
              <a:t>.64</a:t>
            </a:r>
            <a:r>
              <a:rPr lang="ja-JP" altLang="en-US" sz="1200" dirty="0" smtClean="0"/>
              <a:t>）</a:t>
            </a:r>
            <a:endParaRPr kumimoji="1" lang="ja-JP" altLang="en-US" sz="1200" dirty="0"/>
          </a:p>
        </p:txBody>
      </p:sp>
      <p:sp>
        <p:nvSpPr>
          <p:cNvPr id="6" name="右矢印 5"/>
          <p:cNvSpPr/>
          <p:nvPr/>
        </p:nvSpPr>
        <p:spPr>
          <a:xfrm>
            <a:off x="3623943" y="2855673"/>
            <a:ext cx="299985"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5086833" y="2872754"/>
            <a:ext cx="299985"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4055991" y="2469288"/>
            <a:ext cx="948057" cy="2592288"/>
          </a:xfrm>
          <a:prstGeom prst="roundRect">
            <a:avLst/>
          </a:prstGeom>
          <a:ln/>
        </p:spPr>
        <p:style>
          <a:lnRef idx="2">
            <a:schemeClr val="accent1"/>
          </a:lnRef>
          <a:fillRef idx="1">
            <a:schemeClr val="lt1"/>
          </a:fillRef>
          <a:effectRef idx="0">
            <a:schemeClr val="accent1"/>
          </a:effectRef>
          <a:fontRef idx="minor">
            <a:schemeClr val="dk1"/>
          </a:fontRef>
        </p:style>
        <p:txBody>
          <a:bodyPr vert="eaVert" rtlCol="0" anchor="ctr"/>
          <a:lstStyle/>
          <a:p>
            <a:pPr algn="ctr"/>
            <a:r>
              <a:rPr kumimoji="1" lang="ja-JP" altLang="en-US" sz="1600" dirty="0" smtClean="0"/>
              <a:t>第</a:t>
            </a:r>
            <a:r>
              <a:rPr kumimoji="1" lang="en-US" altLang="ja-JP" sz="1600" dirty="0" smtClean="0"/>
              <a:t>4</a:t>
            </a:r>
            <a:r>
              <a:rPr kumimoji="1" lang="ja-JP" altLang="en-US" sz="1600" dirty="0" smtClean="0"/>
              <a:t>章　環境の現状</a:t>
            </a:r>
            <a:endParaRPr kumimoji="1" lang="en-US" altLang="ja-JP" sz="1600" dirty="0" smtClean="0"/>
          </a:p>
          <a:p>
            <a:pPr algn="ctr"/>
            <a:r>
              <a:rPr kumimoji="1" lang="ja-JP" altLang="en-US" dirty="0" smtClean="0"/>
              <a:t>現地調査等の実施</a:t>
            </a:r>
            <a:endParaRPr kumimoji="1" lang="en-US" altLang="ja-JP" dirty="0" smtClean="0"/>
          </a:p>
          <a:p>
            <a:pPr algn="ctr"/>
            <a:r>
              <a:rPr lang="ja-JP" altLang="en-US" sz="1600" dirty="0" smtClean="0"/>
              <a:t>（</a:t>
            </a:r>
            <a:r>
              <a:rPr lang="ja-JP" altLang="en-US" sz="1600" dirty="0"/>
              <a:t>ｐ</a:t>
            </a:r>
            <a:r>
              <a:rPr lang="en-US" altLang="ja-JP" sz="1600" dirty="0" smtClean="0"/>
              <a:t>.46~63</a:t>
            </a:r>
            <a:r>
              <a:rPr lang="ja-JP" altLang="en-US" sz="1600" dirty="0" smtClean="0"/>
              <a:t>）</a:t>
            </a:r>
            <a:endParaRPr kumimoji="1" lang="ja-JP" altLang="en-US" sz="1600" dirty="0"/>
          </a:p>
        </p:txBody>
      </p:sp>
      <p:sp>
        <p:nvSpPr>
          <p:cNvPr id="11" name="下矢印 10"/>
          <p:cNvSpPr/>
          <p:nvPr/>
        </p:nvSpPr>
        <p:spPr>
          <a:xfrm>
            <a:off x="6602525" y="4836548"/>
            <a:ext cx="864096"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860033" y="5628636"/>
            <a:ext cx="4122282" cy="92333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・大気汚染</a:t>
            </a:r>
            <a:endParaRPr kumimoji="1"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・騒音</a:t>
            </a:r>
            <a:endParaRPr kumimoji="1" lang="en-US" altLang="ja-JP" dirty="0" smtClean="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・動物　について予測及び評価を</a:t>
            </a:r>
            <a:r>
              <a:rPr lang="ja-JP" altLang="en-US" dirty="0">
                <a:latin typeface="HG丸ｺﾞｼｯｸM-PRO" panose="020F0600000000000000" pitchFamily="50" charset="-128"/>
                <a:ea typeface="HG丸ｺﾞｼｯｸM-PRO" panose="020F0600000000000000" pitchFamily="50" charset="-128"/>
              </a:rPr>
              <a:t>実施</a:t>
            </a:r>
            <a:endParaRPr lang="en-US" altLang="ja-JP" dirty="0" smtClean="0">
              <a:latin typeface="HG丸ｺﾞｼｯｸM-PRO" panose="020F0600000000000000" pitchFamily="50" charset="-128"/>
              <a:ea typeface="HG丸ｺﾞｼｯｸM-PRO" panose="020F0600000000000000" pitchFamily="50"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0000">
            <a:off x="141595" y="2500103"/>
            <a:ext cx="3342586" cy="3920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146267" y="6454497"/>
            <a:ext cx="3798289" cy="430887"/>
          </a:xfrm>
          <a:prstGeom prst="rect">
            <a:avLst/>
          </a:prstGeom>
          <a:noFill/>
        </p:spPr>
        <p:txBody>
          <a:bodyPr wrap="square" rtlCol="0">
            <a:spAutoFit/>
          </a:bodyPr>
          <a:lstStyle/>
          <a:p>
            <a:r>
              <a:rPr kumimoji="1" lang="ja-JP" altLang="en-US" sz="1100" dirty="0" smtClean="0"/>
              <a:t>「植物」：“学術上等の観点から重要と認められる地域を</a:t>
            </a:r>
            <a:endParaRPr kumimoji="1" lang="en-US" altLang="ja-JP" sz="1100" dirty="0" smtClean="0"/>
          </a:p>
          <a:p>
            <a:r>
              <a:rPr lang="ja-JP" altLang="en-US" sz="1100" dirty="0"/>
              <a:t>　</a:t>
            </a:r>
            <a:r>
              <a:rPr lang="ja-JP" altLang="en-US" sz="1100" dirty="0" smtClean="0"/>
              <a:t>　　　　　</a:t>
            </a:r>
            <a:r>
              <a:rPr kumimoji="1" lang="ja-JP" altLang="en-US" sz="1100" dirty="0" smtClean="0"/>
              <a:t>通過しない”ため設定対象としない</a:t>
            </a:r>
            <a:endParaRPr kumimoji="1" lang="ja-JP" altLang="en-US" sz="1100"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1650" y="2748316"/>
            <a:ext cx="3733519" cy="1908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2"/>
          <p:cNvSpPr>
            <a:spLocks noChangeArrowheads="1"/>
          </p:cNvSpPr>
          <p:nvPr/>
        </p:nvSpPr>
        <p:spPr bwMode="auto">
          <a:xfrm>
            <a:off x="-38304" y="0"/>
            <a:ext cx="9182303" cy="683404"/>
          </a:xfrm>
          <a:prstGeom prst="rect">
            <a:avLst/>
          </a:prstGeom>
          <a:gradFill flip="none" rotWithShape="1">
            <a:gsLst>
              <a:gs pos="0">
                <a:schemeClr val="accent1"/>
              </a:gs>
              <a:gs pos="50000">
                <a:schemeClr val="bg1"/>
              </a:gs>
              <a:gs pos="100000">
                <a:schemeClr val="accent1"/>
              </a:gs>
            </a:gsLst>
            <a:lin ang="5400000" scaled="0"/>
            <a:tileRect/>
          </a:gradFill>
          <a:ln>
            <a:noFill/>
          </a:ln>
          <a:effectLst/>
          <a:extLst/>
        </p:spPr>
        <p:txBody>
          <a:bodyPr wrap="none" lIns="91435" tIns="45717" rIns="91435" bIns="45717" anchor="ctr"/>
          <a:lstStyle>
            <a:defPPr>
              <a:defRPr lang="ja-JP"/>
            </a:defPPr>
            <a:lvl1pPr algn="ctr" rtl="0" fontAlgn="base">
              <a:spcBef>
                <a:spcPct val="0"/>
              </a:spcBef>
              <a:spcAft>
                <a:spcPct val="0"/>
              </a:spcAft>
              <a:defRPr kumimoji="1"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l"/>
            <a:r>
              <a:rPr lang="ja-JP" altLang="en-US" sz="2000" dirty="0" smtClean="0">
                <a:latin typeface="HG丸ｺﾞｼｯｸM-PRO" panose="020F0600000000000000" pitchFamily="50" charset="-128"/>
                <a:ea typeface="HG丸ｺﾞｼｯｸM-PRO" panose="020F0600000000000000" pitchFamily="50" charset="-128"/>
              </a:rPr>
              <a:t>調書</a:t>
            </a:r>
            <a:r>
              <a:rPr lang="en-US" altLang="ja-JP" sz="2000" dirty="0" smtClean="0">
                <a:latin typeface="HG丸ｺﾞｼｯｸM-PRO" panose="020F0600000000000000" pitchFamily="50" charset="-128"/>
                <a:ea typeface="HG丸ｺﾞｼｯｸM-PRO" panose="020F0600000000000000" pitchFamily="50" charset="-128"/>
              </a:rPr>
              <a:t>5 </a:t>
            </a:r>
            <a:r>
              <a:rPr lang="ja-JP" altLang="en-US" sz="2000" dirty="0" smtClean="0">
                <a:latin typeface="HG丸ｺﾞｼｯｸM-PRO" panose="020F0600000000000000" pitchFamily="50" charset="-128"/>
                <a:ea typeface="HG丸ｺﾞｼｯｸM-PRO" panose="020F0600000000000000" pitchFamily="50" charset="-128"/>
              </a:rPr>
              <a:t>特記事項 自然環境等への影響とその視点</a:t>
            </a:r>
            <a:endParaRPr lang="en-US" altLang="ja-JP" sz="2000" dirty="0" smtClean="0">
              <a:latin typeface="HG丸ｺﾞｼｯｸM-PRO" panose="020F0600000000000000" pitchFamily="50" charset="-128"/>
              <a:ea typeface="HG丸ｺﾞｼｯｸM-PRO" panose="020F0600000000000000" pitchFamily="50" charset="-128"/>
            </a:endParaRPr>
          </a:p>
          <a:p>
            <a:pPr algn="l"/>
            <a:r>
              <a:rPr lang="ja-JP" altLang="en-US" sz="2000" dirty="0" smtClean="0">
                <a:latin typeface="HG丸ｺﾞｼｯｸM-PRO" panose="020F0600000000000000" pitchFamily="50" charset="-128"/>
                <a:ea typeface="HG丸ｺﾞｼｯｸM-PRO" panose="020F0600000000000000" pitchFamily="50" charset="-128"/>
              </a:rPr>
              <a:t>（補足説明）環境影響評価の資料提示</a:t>
            </a:r>
            <a:endParaRPr lang="en-US" altLang="ja-JP" sz="2000" dirty="0" smtClean="0">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12"/>
          </p:nvPr>
        </p:nvSpPr>
        <p:spPr>
          <a:xfrm>
            <a:off x="6974904" y="6520259"/>
            <a:ext cx="2133600" cy="365125"/>
          </a:xfrm>
        </p:spPr>
        <p:txBody>
          <a:bodyPr/>
          <a:lstStyle/>
          <a:p>
            <a:fld id="{F8D5E586-C83F-49BA-8FE6-9501CDEF4DCC}" type="slidenum">
              <a:rPr kumimoji="1" lang="ja-JP" altLang="en-US" smtClean="0"/>
              <a:t>4</a:t>
            </a:fld>
            <a:endParaRPr kumimoji="1" lang="ja-JP" altLang="en-US" dirty="0"/>
          </a:p>
        </p:txBody>
      </p:sp>
    </p:spTree>
    <p:extLst>
      <p:ext uri="{BB962C8B-B14F-4D97-AF65-F5344CB8AC3E}">
        <p14:creationId xmlns:p14="http://schemas.microsoft.com/office/powerpoint/2010/main" val="1640863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8304" y="0"/>
            <a:ext cx="9182303" cy="683404"/>
          </a:xfrm>
          <a:prstGeom prst="rect">
            <a:avLst/>
          </a:prstGeom>
          <a:gradFill flip="none" rotWithShape="1">
            <a:gsLst>
              <a:gs pos="0">
                <a:schemeClr val="accent1"/>
              </a:gs>
              <a:gs pos="50000">
                <a:schemeClr val="bg1"/>
              </a:gs>
              <a:gs pos="100000">
                <a:schemeClr val="accent1"/>
              </a:gs>
            </a:gsLst>
            <a:lin ang="5400000" scaled="0"/>
            <a:tileRect/>
          </a:gradFill>
          <a:ln>
            <a:noFill/>
          </a:ln>
          <a:effectLst/>
          <a:extLst/>
        </p:spPr>
        <p:txBody>
          <a:bodyPr wrap="none" lIns="91435" tIns="45717" rIns="91435" bIns="45717" anchor="ctr"/>
          <a:lstStyle>
            <a:defPPr>
              <a:defRPr lang="ja-JP"/>
            </a:defPPr>
            <a:lvl1pPr algn="ctr" rtl="0" fontAlgn="base">
              <a:spcBef>
                <a:spcPct val="0"/>
              </a:spcBef>
              <a:spcAft>
                <a:spcPct val="0"/>
              </a:spcAft>
              <a:defRPr kumimoji="1"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l"/>
            <a:r>
              <a:rPr lang="ja-JP" altLang="en-US" sz="2000" dirty="0" smtClean="0">
                <a:latin typeface="HG丸ｺﾞｼｯｸM-PRO" panose="020F0600000000000000" pitchFamily="50" charset="-128"/>
                <a:ea typeface="HG丸ｺﾞｼｯｸM-PRO" panose="020F0600000000000000" pitchFamily="50" charset="-128"/>
              </a:rPr>
              <a:t>調書</a:t>
            </a:r>
            <a:r>
              <a:rPr lang="en-US" altLang="ja-JP" sz="2000" dirty="0" smtClean="0">
                <a:latin typeface="HG丸ｺﾞｼｯｸM-PRO" panose="020F0600000000000000" pitchFamily="50" charset="-128"/>
                <a:ea typeface="HG丸ｺﾞｼｯｸM-PRO" panose="020F0600000000000000" pitchFamily="50" charset="-128"/>
              </a:rPr>
              <a:t>5 </a:t>
            </a:r>
            <a:r>
              <a:rPr lang="ja-JP" altLang="en-US" sz="2000" dirty="0" smtClean="0">
                <a:latin typeface="HG丸ｺﾞｼｯｸM-PRO" panose="020F0600000000000000" pitchFamily="50" charset="-128"/>
                <a:ea typeface="HG丸ｺﾞｼｯｸM-PRO" panose="020F0600000000000000" pitchFamily="50" charset="-128"/>
              </a:rPr>
              <a:t>特記事項 自然環境等への影響とその視点</a:t>
            </a:r>
            <a:endParaRPr lang="en-US" altLang="ja-JP" sz="2000" dirty="0" smtClean="0">
              <a:latin typeface="HG丸ｺﾞｼｯｸM-PRO" panose="020F0600000000000000" pitchFamily="50" charset="-128"/>
              <a:ea typeface="HG丸ｺﾞｼｯｸM-PRO" panose="020F0600000000000000" pitchFamily="50" charset="-128"/>
            </a:endParaRPr>
          </a:p>
          <a:p>
            <a:pPr algn="l"/>
            <a:r>
              <a:rPr lang="ja-JP" altLang="en-US" sz="2000" dirty="0" smtClean="0">
                <a:latin typeface="HG丸ｺﾞｼｯｸM-PRO" panose="020F0600000000000000" pitchFamily="50" charset="-128"/>
                <a:ea typeface="HG丸ｺﾞｼｯｸM-PRO" panose="020F0600000000000000" pitchFamily="50" charset="-128"/>
              </a:rPr>
              <a:t>（補足説明）環境影響評価の資料提示</a:t>
            </a:r>
            <a:endParaRPr lang="en-US" altLang="ja-JP" sz="2000" dirty="0" smtClean="0">
              <a:latin typeface="HG丸ｺﾞｼｯｸM-PRO" panose="020F0600000000000000" pitchFamily="50" charset="-128"/>
              <a:ea typeface="HG丸ｺﾞｼｯｸM-PRO" panose="020F0600000000000000" pitchFamily="50" charset="-128"/>
            </a:endParaRPr>
          </a:p>
        </p:txBody>
      </p:sp>
      <p:pic>
        <p:nvPicPr>
          <p:cNvPr id="1026" name="Picture 2" descr="D:\SuzukiYasutomo\Desktop\環境アセス参考資料P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68760"/>
            <a:ext cx="7831138" cy="5305425"/>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55605" y="908720"/>
            <a:ext cx="3768323" cy="461665"/>
          </a:xfrm>
          <a:prstGeom prst="rect">
            <a:avLst/>
          </a:prstGeom>
          <a:noFill/>
          <a:ln>
            <a:solidFill>
              <a:schemeClr val="tx1"/>
            </a:solidFill>
          </a:ln>
        </p:spPr>
        <p:txBody>
          <a:bodyPr wrap="square" rtlCol="0">
            <a:spAutoFit/>
          </a:bodyPr>
          <a:lstStyle/>
          <a:p>
            <a:r>
              <a:rPr lang="en-US" altLang="ja-JP" sz="1200" dirty="0" smtClean="0"/>
              <a:t>【</a:t>
            </a:r>
            <a:r>
              <a:rPr lang="ja-JP" altLang="en-US" sz="1200" dirty="0" smtClean="0"/>
              <a:t>参考</a:t>
            </a:r>
            <a:r>
              <a:rPr lang="en-US" altLang="ja-JP" sz="1200" dirty="0"/>
              <a:t>】</a:t>
            </a:r>
            <a:r>
              <a:rPr lang="ja-JP" altLang="en-US" sz="1200" dirty="0" smtClean="0"/>
              <a:t>植物について</a:t>
            </a:r>
            <a:endParaRPr lang="en-US" altLang="ja-JP" sz="1200" dirty="0" smtClean="0"/>
          </a:p>
          <a:p>
            <a:r>
              <a:rPr lang="ja-JP" altLang="en-US" sz="1200" dirty="0" smtClean="0"/>
              <a:t>　　　　（参考資料</a:t>
            </a:r>
            <a:r>
              <a:rPr lang="en-US" altLang="ja-JP" sz="1200" dirty="0" smtClean="0"/>
              <a:t>P.17 </a:t>
            </a:r>
            <a:r>
              <a:rPr lang="ja-JP" altLang="en-US" sz="1200" dirty="0" smtClean="0"/>
              <a:t>第</a:t>
            </a:r>
            <a:r>
              <a:rPr lang="en-US" altLang="ja-JP" sz="1200" dirty="0" smtClean="0"/>
              <a:t>2</a:t>
            </a:r>
            <a:r>
              <a:rPr lang="ja-JP" altLang="en-US" sz="1200" dirty="0" smtClean="0"/>
              <a:t>章 植物 </a:t>
            </a:r>
            <a:r>
              <a:rPr lang="en-US" altLang="ja-JP" sz="1200" dirty="0" smtClean="0"/>
              <a:t>2-2 </a:t>
            </a:r>
            <a:r>
              <a:rPr lang="ja-JP" altLang="en-US" sz="1200" dirty="0" smtClean="0"/>
              <a:t>予測結果より）</a:t>
            </a:r>
            <a:endParaRPr kumimoji="1" lang="ja-JP" altLang="en-US" sz="1200" dirty="0"/>
          </a:p>
        </p:txBody>
      </p:sp>
      <p:cxnSp>
        <p:nvCxnSpPr>
          <p:cNvPr id="5" name="直線コネクタ 4"/>
          <p:cNvCxnSpPr/>
          <p:nvPr/>
        </p:nvCxnSpPr>
        <p:spPr>
          <a:xfrm>
            <a:off x="827584" y="4293096"/>
            <a:ext cx="194421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827584" y="4869160"/>
            <a:ext cx="172819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1043608" y="5238700"/>
            <a:ext cx="295232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744548" y="5445224"/>
            <a:ext cx="325138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744548" y="5661248"/>
            <a:ext cx="152319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4427984" y="3501008"/>
            <a:ext cx="4608512" cy="2462213"/>
          </a:xfrm>
          <a:prstGeom prst="rect">
            <a:avLst/>
          </a:prstGeom>
          <a:noFill/>
          <a:ln>
            <a:solidFill>
              <a:srgbClr val="FF0000"/>
            </a:solidFill>
          </a:ln>
        </p:spPr>
        <p:txBody>
          <a:bodyPr wrap="square" rtlCol="0">
            <a:spAutoFit/>
          </a:bodyPr>
          <a:lstStyle/>
          <a:p>
            <a:r>
              <a:rPr kumimoji="1" lang="ja-JP" altLang="en-US" sz="1400" dirty="0" smtClean="0"/>
              <a:t>予測結果（抜粋）</a:t>
            </a:r>
            <a:endParaRPr kumimoji="1" lang="en-US" altLang="ja-JP" sz="1400" dirty="0" smtClean="0"/>
          </a:p>
          <a:p>
            <a:endParaRPr kumimoji="1" lang="en-US" altLang="ja-JP" sz="1400" dirty="0" smtClean="0"/>
          </a:p>
          <a:p>
            <a:r>
              <a:rPr lang="en-US" altLang="ja-JP" sz="1400" dirty="0" smtClean="0"/>
              <a:t>(1)</a:t>
            </a:r>
            <a:r>
              <a:rPr lang="ja-JP" altLang="en-US" sz="1400" dirty="0" smtClean="0"/>
              <a:t>予測の概要</a:t>
            </a:r>
            <a:endParaRPr lang="en-US" altLang="ja-JP" sz="1400" dirty="0" smtClean="0"/>
          </a:p>
          <a:p>
            <a:r>
              <a:rPr lang="ja-JP" altLang="en-US" sz="1400" dirty="0"/>
              <a:t>　</a:t>
            </a:r>
            <a:r>
              <a:rPr kumimoji="1" lang="ja-JP" altLang="en-US" sz="1400" dirty="0" smtClean="0"/>
              <a:t>予測対象範囲は、計画路線及び周辺地域とした。</a:t>
            </a:r>
            <a:endParaRPr kumimoji="1" lang="en-US" altLang="ja-JP" sz="1400" dirty="0" smtClean="0"/>
          </a:p>
          <a:p>
            <a:endParaRPr kumimoji="1" lang="en-US" altLang="ja-JP" sz="1400" dirty="0" smtClean="0"/>
          </a:p>
          <a:p>
            <a:r>
              <a:rPr kumimoji="1" lang="en-US" altLang="ja-JP" sz="1400" dirty="0" smtClean="0"/>
              <a:t>(2)</a:t>
            </a:r>
            <a:r>
              <a:rPr kumimoji="1" lang="ja-JP" altLang="en-US" sz="1400" dirty="0" smtClean="0"/>
              <a:t>予測の結果</a:t>
            </a:r>
            <a:endParaRPr kumimoji="1" lang="en-US" altLang="ja-JP" sz="1400" dirty="0" smtClean="0"/>
          </a:p>
          <a:p>
            <a:r>
              <a:rPr lang="ja-JP" altLang="en-US" sz="1400" dirty="0"/>
              <a:t>　</a:t>
            </a:r>
            <a:r>
              <a:rPr lang="ja-JP" altLang="en-US" sz="1400" dirty="0" smtClean="0"/>
              <a:t>計画路線では重要な植物は確認されなかった（中略）</a:t>
            </a:r>
            <a:endParaRPr lang="en-US" altLang="ja-JP" sz="1400" dirty="0"/>
          </a:p>
          <a:p>
            <a:r>
              <a:rPr kumimoji="1" lang="ja-JP" altLang="en-US" sz="1400" dirty="0" smtClean="0"/>
              <a:t>　周辺地域における供用後の自動車排出ガスによる大気汚染の影響は軽微であると予測されており、これらの重要種の生育状況に変化はなく、重要な陸生植物は相当程度保全されるものと考えられる。</a:t>
            </a:r>
            <a:endParaRPr kumimoji="1" lang="ja-JP" altLang="en-US" sz="1400" dirty="0"/>
          </a:p>
        </p:txBody>
      </p:sp>
      <p:sp>
        <p:nvSpPr>
          <p:cNvPr id="23" name="下矢印 22"/>
          <p:cNvSpPr/>
          <p:nvPr/>
        </p:nvSpPr>
        <p:spPr>
          <a:xfrm rot="16200000">
            <a:off x="3992884" y="4636866"/>
            <a:ext cx="484632" cy="190496"/>
          </a:xfrm>
          <a:prstGeom prst="downArrow">
            <a:avLst/>
          </a:prstGeom>
          <a:noFill/>
          <a:ln w="127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F8D5E586-C83F-49BA-8FE6-9501CDEF4DCC}" type="slidenum">
              <a:rPr kumimoji="1" lang="ja-JP" altLang="en-US" smtClean="0"/>
              <a:t>5</a:t>
            </a:fld>
            <a:endParaRPr kumimoji="1" lang="ja-JP" altLang="en-US"/>
          </a:p>
        </p:txBody>
      </p:sp>
    </p:spTree>
    <p:extLst>
      <p:ext uri="{BB962C8B-B14F-4D97-AF65-F5344CB8AC3E}">
        <p14:creationId xmlns:p14="http://schemas.microsoft.com/office/powerpoint/2010/main" val="1281682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3266" y="1772357"/>
            <a:ext cx="3815238" cy="374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0000">
            <a:off x="229221" y="1670622"/>
            <a:ext cx="4881323" cy="4130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173978" y="1222591"/>
            <a:ext cx="1728192" cy="369332"/>
          </a:xfrm>
          <a:prstGeom prst="rect">
            <a:avLst/>
          </a:prstGeom>
          <a:noFill/>
        </p:spPr>
        <p:txBody>
          <a:bodyPr wrap="square" rtlCol="0">
            <a:spAutoFit/>
          </a:bodyPr>
          <a:lstStyle/>
          <a:p>
            <a:r>
              <a:rPr kumimoji="1" lang="ja-JP" altLang="en-US" dirty="0" smtClean="0"/>
              <a:t>・大気汚染</a:t>
            </a:r>
            <a:endParaRPr kumimoji="1" lang="ja-JP" altLang="en-US" dirty="0"/>
          </a:p>
        </p:txBody>
      </p:sp>
      <p:sp>
        <p:nvSpPr>
          <p:cNvPr id="5" name="角丸四角形 4"/>
          <p:cNvSpPr/>
          <p:nvPr/>
        </p:nvSpPr>
        <p:spPr>
          <a:xfrm>
            <a:off x="4510017" y="2050550"/>
            <a:ext cx="457200" cy="139577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4457197" y="4221088"/>
            <a:ext cx="457200" cy="136815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508104" y="1222591"/>
            <a:ext cx="1728192" cy="369332"/>
          </a:xfrm>
          <a:prstGeom prst="rect">
            <a:avLst/>
          </a:prstGeom>
          <a:noFill/>
        </p:spPr>
        <p:txBody>
          <a:bodyPr wrap="square" rtlCol="0">
            <a:spAutoFit/>
          </a:bodyPr>
          <a:lstStyle/>
          <a:p>
            <a:r>
              <a:rPr kumimoji="1" lang="ja-JP" altLang="en-US" dirty="0" smtClean="0"/>
              <a:t>・騒音</a:t>
            </a:r>
            <a:endParaRPr kumimoji="1" lang="ja-JP" altLang="en-US" dirty="0"/>
          </a:p>
        </p:txBody>
      </p:sp>
      <p:sp>
        <p:nvSpPr>
          <p:cNvPr id="10" name="角丸四角形 9"/>
          <p:cNvSpPr/>
          <p:nvPr/>
        </p:nvSpPr>
        <p:spPr>
          <a:xfrm>
            <a:off x="8028384" y="1988840"/>
            <a:ext cx="1039416" cy="329726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899592" y="6093296"/>
            <a:ext cx="7272808" cy="6480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smtClean="0">
                <a:latin typeface="HG丸ｺﾞｼｯｸM-PRO" panose="020F0600000000000000" pitchFamily="50" charset="-128"/>
                <a:ea typeface="HG丸ｺﾞｼｯｸM-PRO" panose="020F0600000000000000" pitchFamily="50" charset="-128"/>
              </a:rPr>
              <a:t>評価結果：</a:t>
            </a:r>
            <a:r>
              <a:rPr lang="ja-JP" altLang="en-US" dirty="0" smtClean="0">
                <a:latin typeface="HG丸ｺﾞｼｯｸM-PRO" panose="020F0600000000000000" pitchFamily="50" charset="-128"/>
                <a:ea typeface="HG丸ｺﾞｼｯｸM-PRO" panose="020F0600000000000000" pitchFamily="50" charset="-128"/>
                <a:sym typeface="Wingdings" panose="05000000000000000000" pitchFamily="2" charset="2"/>
              </a:rPr>
              <a:t>（予測結果は）</a:t>
            </a:r>
            <a:r>
              <a:rPr kumimoji="1" lang="ja-JP" altLang="en-US" dirty="0" smtClean="0">
                <a:latin typeface="HG丸ｺﾞｼｯｸM-PRO" panose="020F0600000000000000" pitchFamily="50" charset="-128"/>
                <a:ea typeface="HG丸ｺﾞｼｯｸM-PRO" panose="020F0600000000000000" pitchFamily="50" charset="-128"/>
              </a:rPr>
              <a:t>保全目標値を満足する</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2" name="Rectangle 2"/>
          <p:cNvSpPr>
            <a:spLocks noChangeArrowheads="1"/>
          </p:cNvSpPr>
          <p:nvPr/>
        </p:nvSpPr>
        <p:spPr bwMode="auto">
          <a:xfrm>
            <a:off x="-38304" y="0"/>
            <a:ext cx="9182303" cy="683404"/>
          </a:xfrm>
          <a:prstGeom prst="rect">
            <a:avLst/>
          </a:prstGeom>
          <a:gradFill flip="none" rotWithShape="1">
            <a:gsLst>
              <a:gs pos="0">
                <a:schemeClr val="accent1"/>
              </a:gs>
              <a:gs pos="50000">
                <a:schemeClr val="bg1"/>
              </a:gs>
              <a:gs pos="100000">
                <a:schemeClr val="accent1"/>
              </a:gs>
            </a:gsLst>
            <a:lin ang="5400000" scaled="0"/>
            <a:tileRect/>
          </a:gradFill>
          <a:ln>
            <a:noFill/>
          </a:ln>
          <a:effectLst/>
          <a:extLst/>
        </p:spPr>
        <p:txBody>
          <a:bodyPr wrap="none" lIns="91435" tIns="45717" rIns="91435" bIns="45717" anchor="ctr"/>
          <a:lstStyle>
            <a:defPPr>
              <a:defRPr lang="ja-JP"/>
            </a:defPPr>
            <a:lvl1pPr algn="ctr" rtl="0" fontAlgn="base">
              <a:spcBef>
                <a:spcPct val="0"/>
              </a:spcBef>
              <a:spcAft>
                <a:spcPct val="0"/>
              </a:spcAft>
              <a:defRPr kumimoji="1"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l"/>
            <a:r>
              <a:rPr lang="ja-JP" altLang="en-US" sz="2000" dirty="0" smtClean="0">
                <a:latin typeface="HG丸ｺﾞｼｯｸM-PRO" panose="020F0600000000000000" pitchFamily="50" charset="-128"/>
                <a:ea typeface="HG丸ｺﾞｼｯｸM-PRO" panose="020F0600000000000000" pitchFamily="50" charset="-128"/>
              </a:rPr>
              <a:t>調書</a:t>
            </a:r>
            <a:r>
              <a:rPr lang="en-US" altLang="ja-JP" sz="2000" dirty="0" smtClean="0">
                <a:latin typeface="HG丸ｺﾞｼｯｸM-PRO" panose="020F0600000000000000" pitchFamily="50" charset="-128"/>
                <a:ea typeface="HG丸ｺﾞｼｯｸM-PRO" panose="020F0600000000000000" pitchFamily="50" charset="-128"/>
              </a:rPr>
              <a:t>5 </a:t>
            </a:r>
            <a:r>
              <a:rPr lang="ja-JP" altLang="en-US" sz="2000" dirty="0" smtClean="0">
                <a:latin typeface="HG丸ｺﾞｼｯｸM-PRO" panose="020F0600000000000000" pitchFamily="50" charset="-128"/>
                <a:ea typeface="HG丸ｺﾞｼｯｸM-PRO" panose="020F0600000000000000" pitchFamily="50" charset="-128"/>
              </a:rPr>
              <a:t>特記事項 自然環境等への影響とその視点</a:t>
            </a:r>
            <a:endParaRPr lang="en-US" altLang="ja-JP" sz="2000" dirty="0" smtClean="0">
              <a:latin typeface="HG丸ｺﾞｼｯｸM-PRO" panose="020F0600000000000000" pitchFamily="50" charset="-128"/>
              <a:ea typeface="HG丸ｺﾞｼｯｸM-PRO" panose="020F0600000000000000" pitchFamily="50" charset="-128"/>
            </a:endParaRPr>
          </a:p>
          <a:p>
            <a:pPr algn="l"/>
            <a:r>
              <a:rPr lang="ja-JP" altLang="en-US" sz="2000" dirty="0" smtClean="0">
                <a:latin typeface="HG丸ｺﾞｼｯｸM-PRO" panose="020F0600000000000000" pitchFamily="50" charset="-128"/>
                <a:ea typeface="HG丸ｺﾞｼｯｸM-PRO" panose="020F0600000000000000" pitchFamily="50" charset="-128"/>
              </a:rPr>
              <a:t>（補足説明）環境影響評価の資料提示</a:t>
            </a:r>
            <a:endParaRPr lang="en-US" altLang="ja-JP" sz="2000" dirty="0" smtClean="0">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155606" y="775737"/>
            <a:ext cx="4704426" cy="276999"/>
          </a:xfrm>
          <a:prstGeom prst="rect">
            <a:avLst/>
          </a:prstGeom>
          <a:noFill/>
          <a:ln>
            <a:solidFill>
              <a:schemeClr val="tx1"/>
            </a:solidFill>
          </a:ln>
        </p:spPr>
        <p:txBody>
          <a:bodyPr wrap="square" rtlCol="0">
            <a:spAutoFit/>
          </a:bodyPr>
          <a:lstStyle/>
          <a:p>
            <a:r>
              <a:rPr lang="ja-JP" altLang="en-US" sz="1200" dirty="0" smtClean="0"/>
              <a:t>③予測結果（第</a:t>
            </a:r>
            <a:r>
              <a:rPr lang="en-US" altLang="ja-JP" sz="1200" dirty="0" smtClean="0"/>
              <a:t>6</a:t>
            </a:r>
            <a:r>
              <a:rPr lang="ja-JP" altLang="en-US" sz="1200" dirty="0" smtClean="0"/>
              <a:t>章 </a:t>
            </a:r>
            <a:r>
              <a:rPr lang="en-US" altLang="ja-JP" sz="1200" dirty="0" smtClean="0"/>
              <a:t>P.65</a:t>
            </a:r>
            <a:r>
              <a:rPr lang="ja-JP" altLang="en-US" sz="1200" dirty="0" smtClean="0"/>
              <a:t>～</a:t>
            </a:r>
            <a:r>
              <a:rPr lang="en-US" altLang="ja-JP" sz="1200" dirty="0" smtClean="0"/>
              <a:t>75</a:t>
            </a:r>
            <a:r>
              <a:rPr lang="ja-JP" altLang="en-US" sz="1200" dirty="0" smtClean="0"/>
              <a:t>）　及び　評価結果（第７章 </a:t>
            </a:r>
            <a:r>
              <a:rPr lang="en-US" altLang="ja-JP" sz="1200" dirty="0" smtClean="0"/>
              <a:t>P.76</a:t>
            </a:r>
            <a:r>
              <a:rPr lang="ja-JP" altLang="en-US" sz="1200" dirty="0" smtClean="0"/>
              <a:t>～</a:t>
            </a:r>
            <a:r>
              <a:rPr lang="en-US" altLang="ja-JP" sz="1200" dirty="0" smtClean="0"/>
              <a:t>80</a:t>
            </a:r>
            <a:r>
              <a:rPr lang="ja-JP" altLang="en-US" sz="1200" dirty="0" smtClean="0"/>
              <a:t>）</a:t>
            </a:r>
            <a:endParaRPr kumimoji="1" lang="ja-JP" altLang="en-US" sz="1200" dirty="0"/>
          </a:p>
        </p:txBody>
      </p:sp>
      <p:sp>
        <p:nvSpPr>
          <p:cNvPr id="2" name="スライド番号プレースホルダー 1"/>
          <p:cNvSpPr>
            <a:spLocks noGrp="1"/>
          </p:cNvSpPr>
          <p:nvPr>
            <p:ph type="sldNum" sz="quarter" idx="12"/>
          </p:nvPr>
        </p:nvSpPr>
        <p:spPr/>
        <p:txBody>
          <a:bodyPr/>
          <a:lstStyle/>
          <a:p>
            <a:fld id="{F8D5E586-C83F-49BA-8FE6-9501CDEF4DCC}" type="slidenum">
              <a:rPr kumimoji="1" lang="ja-JP" altLang="en-US" smtClean="0"/>
              <a:t>6</a:t>
            </a:fld>
            <a:endParaRPr kumimoji="1" lang="ja-JP" altLang="en-US"/>
          </a:p>
        </p:txBody>
      </p:sp>
    </p:spTree>
    <p:extLst>
      <p:ext uri="{BB962C8B-B14F-4D97-AF65-F5344CB8AC3E}">
        <p14:creationId xmlns:p14="http://schemas.microsoft.com/office/powerpoint/2010/main" val="2115707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978" y="1292355"/>
            <a:ext cx="5267652" cy="2928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173978" y="971436"/>
            <a:ext cx="1728192" cy="369332"/>
          </a:xfrm>
          <a:prstGeom prst="rect">
            <a:avLst/>
          </a:prstGeom>
          <a:noFill/>
        </p:spPr>
        <p:txBody>
          <a:bodyPr wrap="square" rtlCol="0">
            <a:spAutoFit/>
          </a:bodyPr>
          <a:lstStyle/>
          <a:p>
            <a:r>
              <a:rPr kumimoji="1" lang="ja-JP" altLang="en-US" dirty="0" smtClean="0"/>
              <a:t>・動物</a:t>
            </a:r>
            <a:endParaRPr kumimoji="1" lang="ja-JP" altLang="en-US" dirty="0"/>
          </a:p>
        </p:txBody>
      </p:sp>
      <p:sp>
        <p:nvSpPr>
          <p:cNvPr id="5" name="テキスト ボックス 4"/>
          <p:cNvSpPr txBox="1"/>
          <p:nvPr/>
        </p:nvSpPr>
        <p:spPr>
          <a:xfrm>
            <a:off x="140740" y="4206440"/>
            <a:ext cx="5439371" cy="2123658"/>
          </a:xfrm>
          <a:prstGeom prst="rect">
            <a:avLst/>
          </a:prstGeom>
          <a:noFill/>
        </p:spPr>
        <p:txBody>
          <a:bodyPr wrap="square" rtlCol="0">
            <a:spAutoFit/>
          </a:bodyPr>
          <a:lstStyle/>
          <a:p>
            <a:r>
              <a:rPr kumimoji="1" lang="ja-JP" altLang="en-US" sz="1200" dirty="0" smtClean="0"/>
              <a:t>予測結果（</a:t>
            </a:r>
            <a:r>
              <a:rPr kumimoji="1" lang="en-US" altLang="ja-JP" sz="1200" dirty="0" smtClean="0"/>
              <a:t>P.75,</a:t>
            </a:r>
            <a:r>
              <a:rPr kumimoji="1" lang="ja-JP" altLang="en-US" sz="1200" dirty="0" smtClean="0"/>
              <a:t>抜粋）</a:t>
            </a:r>
            <a:endParaRPr kumimoji="1" lang="en-US" altLang="ja-JP" sz="1200" dirty="0" smtClean="0"/>
          </a:p>
          <a:p>
            <a:r>
              <a:rPr kumimoji="1" lang="ja-JP" altLang="en-US" sz="1200" dirty="0" smtClean="0"/>
              <a:t>計画路線及び周辺地域において重要種が確認されている</a:t>
            </a:r>
            <a:endParaRPr kumimoji="1" lang="en-US" altLang="ja-JP" sz="1200" dirty="0" smtClean="0"/>
          </a:p>
          <a:p>
            <a:r>
              <a:rPr lang="ja-JP" altLang="en-US" sz="1200" dirty="0"/>
              <a:t>　</a:t>
            </a:r>
            <a:r>
              <a:rPr lang="ja-JP" altLang="en-US" sz="1200" dirty="0" smtClean="0"/>
              <a:t>哺乳類：タヌキ（造成に伴い行動圏の一部は消滅すると考えられるが、</a:t>
            </a:r>
            <a:r>
              <a:rPr lang="ja-JP" altLang="en-US" sz="1200" dirty="0"/>
              <a:t>人工</a:t>
            </a:r>
            <a:r>
              <a:rPr lang="ja-JP" altLang="en-US" sz="1200" dirty="0" smtClean="0"/>
              <a:t>法面等は現況植生を配慮して緑化復元されることとなっているので、徐々に出没</a:t>
            </a:r>
            <a:endParaRPr lang="en-US" altLang="ja-JP" sz="1200" dirty="0" smtClean="0"/>
          </a:p>
          <a:p>
            <a:r>
              <a:rPr lang="ja-JP" altLang="en-US" sz="1200" dirty="0"/>
              <a:t>するようになると考えられる</a:t>
            </a:r>
            <a:r>
              <a:rPr lang="ja-JP" altLang="en-US" sz="1200" dirty="0" smtClean="0"/>
              <a:t>）</a:t>
            </a:r>
            <a:endParaRPr lang="en-US" altLang="ja-JP" sz="1200" dirty="0" smtClean="0"/>
          </a:p>
          <a:p>
            <a:r>
              <a:rPr kumimoji="1" lang="ja-JP" altLang="en-US" sz="1200" dirty="0"/>
              <a:t>　</a:t>
            </a:r>
            <a:r>
              <a:rPr kumimoji="1" lang="ja-JP" altLang="en-US" sz="1200" dirty="0" smtClean="0"/>
              <a:t>鳥類：カワセミほか</a:t>
            </a:r>
            <a:r>
              <a:rPr kumimoji="1" lang="en-US" altLang="ja-JP" sz="1200" dirty="0" smtClean="0"/>
              <a:t>7</a:t>
            </a:r>
            <a:r>
              <a:rPr kumimoji="1" lang="ja-JP" altLang="en-US" sz="1200" dirty="0" smtClean="0"/>
              <a:t>種</a:t>
            </a:r>
            <a:r>
              <a:rPr kumimoji="1" lang="en-US" altLang="ja-JP" sz="1200" dirty="0" smtClean="0"/>
              <a:t>(</a:t>
            </a:r>
            <a:r>
              <a:rPr kumimoji="1" lang="ja-JP" altLang="en-US" sz="1200" dirty="0" smtClean="0"/>
              <a:t>うち</a:t>
            </a:r>
            <a:r>
              <a:rPr kumimoji="1" lang="en-US" altLang="ja-JP" sz="1200" dirty="0" smtClean="0"/>
              <a:t>6</a:t>
            </a:r>
            <a:r>
              <a:rPr kumimoji="1" lang="ja-JP" altLang="en-US" sz="1200" dirty="0" smtClean="0"/>
              <a:t>種が旅鳥または冬鳥、カワセミも一時的な生息環境の限定が考えられるが、区域外での生息も確認されており、供用後の再定着も可能と考えられる</a:t>
            </a:r>
            <a:r>
              <a:rPr kumimoji="1" lang="en-US" altLang="ja-JP" sz="1200" dirty="0" smtClean="0"/>
              <a:t>)</a:t>
            </a:r>
          </a:p>
          <a:p>
            <a:r>
              <a:rPr lang="ja-JP" altLang="en-US" sz="1200" dirty="0"/>
              <a:t>　</a:t>
            </a:r>
            <a:r>
              <a:rPr lang="ja-JP" altLang="en-US" sz="1200" dirty="0" smtClean="0"/>
              <a:t>両生・は虫類：重要種はなし</a:t>
            </a:r>
            <a:endParaRPr lang="en-US" altLang="ja-JP" sz="1200" dirty="0" smtClean="0"/>
          </a:p>
          <a:p>
            <a:r>
              <a:rPr lang="ja-JP" altLang="en-US" sz="1200" dirty="0"/>
              <a:t>　</a:t>
            </a:r>
            <a:r>
              <a:rPr lang="ja-JP" altLang="en-US" sz="1200" dirty="0" smtClean="0"/>
              <a:t>昆虫類：オオムラサキ、ゲンジボタルなど</a:t>
            </a:r>
            <a:r>
              <a:rPr lang="en-US" altLang="ja-JP" sz="1200" dirty="0" smtClean="0"/>
              <a:t>7</a:t>
            </a:r>
            <a:r>
              <a:rPr lang="ja-JP" altLang="en-US" sz="1200" dirty="0" smtClean="0"/>
              <a:t>種（計画区域外での生息も確認されており、供用後</a:t>
            </a:r>
            <a:r>
              <a:rPr lang="ja-JP" altLang="en-US" sz="1200" dirty="0"/>
              <a:t>の再定着も可能と考えられる</a:t>
            </a:r>
            <a:r>
              <a:rPr lang="ja-JP" altLang="en-US" sz="1200" dirty="0" smtClean="0"/>
              <a:t>）</a:t>
            </a:r>
            <a:endParaRPr kumimoji="1" lang="ja-JP" altLang="en-US" sz="1200" dirty="0"/>
          </a:p>
        </p:txBody>
      </p:sp>
      <p:sp>
        <p:nvSpPr>
          <p:cNvPr id="6" name="テキスト ボックス 5"/>
          <p:cNvSpPr txBox="1"/>
          <p:nvPr/>
        </p:nvSpPr>
        <p:spPr>
          <a:xfrm>
            <a:off x="5580112" y="4360328"/>
            <a:ext cx="3456384" cy="1815882"/>
          </a:xfrm>
          <a:prstGeom prst="rect">
            <a:avLst/>
          </a:prstGeom>
          <a:noFill/>
        </p:spPr>
        <p:txBody>
          <a:bodyPr wrap="square" rtlCol="0">
            <a:spAutoFit/>
          </a:bodyPr>
          <a:lstStyle/>
          <a:p>
            <a:r>
              <a:rPr lang="ja-JP" altLang="en-US" sz="1400" dirty="0" smtClean="0"/>
              <a:t>評価結果（</a:t>
            </a:r>
            <a:r>
              <a:rPr lang="en-US" altLang="ja-JP" sz="1400" dirty="0" smtClean="0"/>
              <a:t>p.80</a:t>
            </a:r>
            <a:r>
              <a:rPr lang="ja-JP" altLang="en-US" sz="1400" dirty="0" smtClean="0"/>
              <a:t>）</a:t>
            </a:r>
            <a:endParaRPr lang="en-US" altLang="ja-JP" sz="1400" dirty="0" smtClean="0"/>
          </a:p>
          <a:p>
            <a:r>
              <a:rPr lang="ja-JP" altLang="en-US" sz="1400" dirty="0" smtClean="0"/>
              <a:t>・陸生動物は、生息環境の植生の状況に大きく依存するものがほとんど</a:t>
            </a:r>
            <a:endParaRPr lang="en-US" altLang="ja-JP" sz="1400" dirty="0" smtClean="0"/>
          </a:p>
          <a:p>
            <a:r>
              <a:rPr lang="ja-JP" altLang="en-US" sz="1400" dirty="0" smtClean="0"/>
              <a:t>・</a:t>
            </a:r>
            <a:r>
              <a:rPr lang="ja-JP" altLang="en-US" sz="1400" dirty="0" smtClean="0">
                <a:solidFill>
                  <a:srgbClr val="FF0000"/>
                </a:solidFill>
              </a:rPr>
              <a:t>「</a:t>
            </a:r>
            <a:r>
              <a:rPr lang="ja-JP" altLang="en-US" sz="1400" dirty="0">
                <a:solidFill>
                  <a:srgbClr val="FF0000"/>
                </a:solidFill>
              </a:rPr>
              <a:t>現況樹林の保存</a:t>
            </a:r>
            <a:r>
              <a:rPr lang="ja-JP" altLang="en-US" sz="1400" dirty="0" smtClean="0">
                <a:solidFill>
                  <a:srgbClr val="FF0000"/>
                </a:solidFill>
              </a:rPr>
              <a:t>及び</a:t>
            </a:r>
            <a:r>
              <a:rPr lang="ja-JP" altLang="en-US" sz="1400" dirty="0">
                <a:solidFill>
                  <a:srgbClr val="FF0000"/>
                </a:solidFill>
              </a:rPr>
              <a:t>人工</a:t>
            </a:r>
            <a:r>
              <a:rPr lang="ja-JP" altLang="en-US" sz="1400" dirty="0" smtClean="0">
                <a:solidFill>
                  <a:srgbClr val="FF0000"/>
                </a:solidFill>
              </a:rPr>
              <a:t>法面</a:t>
            </a:r>
            <a:r>
              <a:rPr lang="ja-JP" altLang="en-US" sz="1400" dirty="0">
                <a:solidFill>
                  <a:srgbClr val="FF0000"/>
                </a:solidFill>
              </a:rPr>
              <a:t>などの緑化・復元等により相当程度保存・復元することになっている」、「大気汚染・騒音等の影響も軽微」、「周辺一帯でも出現していること」から、相当程度保全されるものと考える</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1263404"/>
            <a:ext cx="3563888" cy="2119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角丸四角形 8"/>
          <p:cNvSpPr/>
          <p:nvPr/>
        </p:nvSpPr>
        <p:spPr>
          <a:xfrm>
            <a:off x="907480" y="6309320"/>
            <a:ext cx="7272808" cy="47864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latin typeface="HG丸ｺﾞｼｯｸM-PRO" panose="020F0600000000000000" pitchFamily="50" charset="-128"/>
                <a:ea typeface="HG丸ｺﾞｼｯｸM-PRO" panose="020F0600000000000000" pitchFamily="50" charset="-128"/>
              </a:rPr>
              <a:t>評価結果：相当程度保全されるもの</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1" name="Rectangle 2"/>
          <p:cNvSpPr>
            <a:spLocks noChangeArrowheads="1"/>
          </p:cNvSpPr>
          <p:nvPr/>
        </p:nvSpPr>
        <p:spPr bwMode="auto">
          <a:xfrm>
            <a:off x="-38304" y="0"/>
            <a:ext cx="9182303" cy="683404"/>
          </a:xfrm>
          <a:prstGeom prst="rect">
            <a:avLst/>
          </a:prstGeom>
          <a:gradFill flip="none" rotWithShape="1">
            <a:gsLst>
              <a:gs pos="0">
                <a:schemeClr val="accent1"/>
              </a:gs>
              <a:gs pos="50000">
                <a:schemeClr val="bg1"/>
              </a:gs>
              <a:gs pos="100000">
                <a:schemeClr val="accent1"/>
              </a:gs>
            </a:gsLst>
            <a:lin ang="5400000" scaled="0"/>
            <a:tileRect/>
          </a:gradFill>
          <a:ln>
            <a:noFill/>
          </a:ln>
          <a:effectLst/>
          <a:extLst/>
        </p:spPr>
        <p:txBody>
          <a:bodyPr wrap="none" lIns="91435" tIns="45717" rIns="91435" bIns="45717" anchor="ctr"/>
          <a:lstStyle>
            <a:defPPr>
              <a:defRPr lang="ja-JP"/>
            </a:defPPr>
            <a:lvl1pPr algn="ctr" rtl="0" fontAlgn="base">
              <a:spcBef>
                <a:spcPct val="0"/>
              </a:spcBef>
              <a:spcAft>
                <a:spcPct val="0"/>
              </a:spcAft>
              <a:defRPr kumimoji="1"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l"/>
            <a:r>
              <a:rPr lang="ja-JP" altLang="en-US" sz="2000" dirty="0" smtClean="0">
                <a:latin typeface="HG丸ｺﾞｼｯｸM-PRO" panose="020F0600000000000000" pitchFamily="50" charset="-128"/>
                <a:ea typeface="HG丸ｺﾞｼｯｸM-PRO" panose="020F0600000000000000" pitchFamily="50" charset="-128"/>
              </a:rPr>
              <a:t>調書</a:t>
            </a:r>
            <a:r>
              <a:rPr lang="en-US" altLang="ja-JP" sz="2000" dirty="0" smtClean="0">
                <a:latin typeface="HG丸ｺﾞｼｯｸM-PRO" panose="020F0600000000000000" pitchFamily="50" charset="-128"/>
                <a:ea typeface="HG丸ｺﾞｼｯｸM-PRO" panose="020F0600000000000000" pitchFamily="50" charset="-128"/>
              </a:rPr>
              <a:t>5 </a:t>
            </a:r>
            <a:r>
              <a:rPr lang="ja-JP" altLang="en-US" sz="2000" dirty="0" smtClean="0">
                <a:latin typeface="HG丸ｺﾞｼｯｸM-PRO" panose="020F0600000000000000" pitchFamily="50" charset="-128"/>
                <a:ea typeface="HG丸ｺﾞｼｯｸM-PRO" panose="020F0600000000000000" pitchFamily="50" charset="-128"/>
              </a:rPr>
              <a:t>特記事項 自然環境等への影響とその視点</a:t>
            </a:r>
            <a:endParaRPr lang="en-US" altLang="ja-JP" sz="2000" dirty="0" smtClean="0">
              <a:latin typeface="HG丸ｺﾞｼｯｸM-PRO" panose="020F0600000000000000" pitchFamily="50" charset="-128"/>
              <a:ea typeface="HG丸ｺﾞｼｯｸM-PRO" panose="020F0600000000000000" pitchFamily="50" charset="-128"/>
            </a:endParaRPr>
          </a:p>
          <a:p>
            <a:pPr algn="l"/>
            <a:r>
              <a:rPr lang="ja-JP" altLang="en-US" sz="2000" dirty="0" smtClean="0">
                <a:latin typeface="HG丸ｺﾞｼｯｸM-PRO" panose="020F0600000000000000" pitchFamily="50" charset="-128"/>
                <a:ea typeface="HG丸ｺﾞｼｯｸM-PRO" panose="020F0600000000000000" pitchFamily="50" charset="-128"/>
              </a:rPr>
              <a:t>（補足説明）環境影響評価の資料提示</a:t>
            </a:r>
            <a:endParaRPr lang="en-US" altLang="ja-JP" sz="2000" dirty="0" smtClean="0">
              <a:latin typeface="HG丸ｺﾞｼｯｸM-PRO" panose="020F0600000000000000" pitchFamily="50" charset="-128"/>
              <a:ea typeface="HG丸ｺﾞｼｯｸM-PRO" panose="020F0600000000000000" pitchFamily="50" charset="-128"/>
            </a:endParaRPr>
          </a:p>
        </p:txBody>
      </p:sp>
      <p:sp>
        <p:nvSpPr>
          <p:cNvPr id="12" name="テキスト ボックス 11"/>
          <p:cNvSpPr txBox="1"/>
          <p:nvPr/>
        </p:nvSpPr>
        <p:spPr>
          <a:xfrm>
            <a:off x="155606" y="703729"/>
            <a:ext cx="4704426" cy="276999"/>
          </a:xfrm>
          <a:prstGeom prst="rect">
            <a:avLst/>
          </a:prstGeom>
          <a:noFill/>
          <a:ln>
            <a:solidFill>
              <a:schemeClr val="tx1"/>
            </a:solidFill>
          </a:ln>
        </p:spPr>
        <p:txBody>
          <a:bodyPr wrap="square" rtlCol="0">
            <a:spAutoFit/>
          </a:bodyPr>
          <a:lstStyle/>
          <a:p>
            <a:r>
              <a:rPr lang="ja-JP" altLang="en-US" sz="1200" dirty="0" smtClean="0"/>
              <a:t>③予測結果（第</a:t>
            </a:r>
            <a:r>
              <a:rPr lang="en-US" altLang="ja-JP" sz="1200" dirty="0" smtClean="0"/>
              <a:t>6</a:t>
            </a:r>
            <a:r>
              <a:rPr lang="ja-JP" altLang="en-US" sz="1200" dirty="0" smtClean="0"/>
              <a:t>章 </a:t>
            </a:r>
            <a:r>
              <a:rPr lang="en-US" altLang="ja-JP" sz="1200" dirty="0" smtClean="0"/>
              <a:t>P.65</a:t>
            </a:r>
            <a:r>
              <a:rPr lang="ja-JP" altLang="en-US" sz="1200" dirty="0" smtClean="0"/>
              <a:t>～</a:t>
            </a:r>
            <a:r>
              <a:rPr lang="en-US" altLang="ja-JP" sz="1200" dirty="0" smtClean="0"/>
              <a:t>75</a:t>
            </a:r>
            <a:r>
              <a:rPr lang="ja-JP" altLang="en-US" sz="1200" dirty="0" smtClean="0"/>
              <a:t>）　及び　評価結果（第７章 </a:t>
            </a:r>
            <a:r>
              <a:rPr lang="en-US" altLang="ja-JP" sz="1200" dirty="0" smtClean="0"/>
              <a:t>P.76</a:t>
            </a:r>
            <a:r>
              <a:rPr lang="ja-JP" altLang="en-US" sz="1200" dirty="0" smtClean="0"/>
              <a:t>～</a:t>
            </a:r>
            <a:r>
              <a:rPr lang="en-US" altLang="ja-JP" sz="1200" dirty="0" smtClean="0"/>
              <a:t>80</a:t>
            </a:r>
            <a:r>
              <a:rPr lang="ja-JP" altLang="en-US" sz="1200" dirty="0" smtClean="0"/>
              <a:t>）</a:t>
            </a:r>
            <a:endParaRPr kumimoji="1" lang="ja-JP" altLang="en-US" sz="1200" dirty="0"/>
          </a:p>
        </p:txBody>
      </p:sp>
      <p:sp>
        <p:nvSpPr>
          <p:cNvPr id="2" name="スライド番号プレースホルダー 1"/>
          <p:cNvSpPr>
            <a:spLocks noGrp="1"/>
          </p:cNvSpPr>
          <p:nvPr>
            <p:ph type="sldNum" sz="quarter" idx="12"/>
          </p:nvPr>
        </p:nvSpPr>
        <p:spPr/>
        <p:txBody>
          <a:bodyPr/>
          <a:lstStyle/>
          <a:p>
            <a:fld id="{F8D5E586-C83F-49BA-8FE6-9501CDEF4DCC}" type="slidenum">
              <a:rPr kumimoji="1" lang="ja-JP" altLang="en-US" smtClean="0"/>
              <a:t>7</a:t>
            </a:fld>
            <a:endParaRPr kumimoji="1" lang="ja-JP" altLang="en-US"/>
          </a:p>
        </p:txBody>
      </p:sp>
    </p:spTree>
    <p:extLst>
      <p:ext uri="{BB962C8B-B14F-4D97-AF65-F5344CB8AC3E}">
        <p14:creationId xmlns:p14="http://schemas.microsoft.com/office/powerpoint/2010/main" val="3624120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77016" y="918815"/>
            <a:ext cx="3696314" cy="276999"/>
          </a:xfrm>
          <a:prstGeom prst="rect">
            <a:avLst/>
          </a:prstGeom>
          <a:noFill/>
        </p:spPr>
        <p:txBody>
          <a:bodyPr wrap="square" rtlCol="0">
            <a:spAutoFit/>
          </a:bodyPr>
          <a:lstStyle/>
          <a:p>
            <a:r>
              <a:rPr lang="ja-JP" altLang="en-US" sz="1200" dirty="0" smtClean="0"/>
              <a:t>④環境保全対策の検討結果（第８章 </a:t>
            </a:r>
            <a:r>
              <a:rPr lang="en-US" altLang="ja-JP" sz="1200" dirty="0"/>
              <a:t>P</a:t>
            </a:r>
            <a:r>
              <a:rPr lang="en-US" altLang="ja-JP" sz="1200" dirty="0" smtClean="0"/>
              <a:t>.81</a:t>
            </a:r>
            <a:r>
              <a:rPr lang="ja-JP" altLang="en-US" sz="1200" dirty="0" smtClean="0"/>
              <a:t>）</a:t>
            </a:r>
            <a:endParaRPr kumimoji="1" lang="ja-JP" altLang="en-US" sz="12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016" y="1340768"/>
            <a:ext cx="3865159" cy="3706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4211960" y="1196752"/>
            <a:ext cx="4680520" cy="3108543"/>
          </a:xfrm>
          <a:prstGeom prst="rect">
            <a:avLst/>
          </a:prstGeom>
          <a:noFill/>
        </p:spPr>
        <p:txBody>
          <a:bodyPr wrap="square" rtlCol="0">
            <a:spAutoFit/>
          </a:bodyPr>
          <a:lstStyle/>
          <a:p>
            <a:r>
              <a:rPr lang="ja-JP" altLang="en-US" sz="1400" b="1" dirty="0" smtClean="0"/>
              <a:t>○工事中の環境保全対策</a:t>
            </a:r>
            <a:endParaRPr lang="en-US" altLang="ja-JP" sz="1400" b="1" dirty="0" smtClean="0"/>
          </a:p>
          <a:p>
            <a:r>
              <a:rPr kumimoji="1" lang="ja-JP" altLang="en-US" sz="1400" b="1" dirty="0" smtClean="0"/>
              <a:t>・関係法令等を遵守し、環境に及ぼす影響をできるだけ少なくするように努める。</a:t>
            </a:r>
            <a:endParaRPr kumimoji="1" lang="en-US" altLang="ja-JP" sz="1400" b="1" dirty="0" smtClean="0"/>
          </a:p>
          <a:p>
            <a:r>
              <a:rPr lang="ja-JP" altLang="en-US" sz="1400" b="1" dirty="0" smtClean="0">
                <a:solidFill>
                  <a:srgbClr val="FF0000"/>
                </a:solidFill>
              </a:rPr>
              <a:t>・騒音、振動については、関係法令に基づく規制基準を遵守して工事を行う。</a:t>
            </a:r>
            <a:endParaRPr lang="en-US" altLang="ja-JP" sz="1400" b="1" dirty="0" smtClean="0">
              <a:solidFill>
                <a:srgbClr val="FF0000"/>
              </a:solidFill>
            </a:endParaRPr>
          </a:p>
          <a:p>
            <a:r>
              <a:rPr lang="ja-JP" altLang="en-US" sz="1400" b="1" dirty="0" smtClean="0"/>
              <a:t>・土砂の掘削及び運搬等による</a:t>
            </a:r>
            <a:r>
              <a:rPr lang="ja-JP" altLang="en-US" sz="1400" b="1" dirty="0" smtClean="0">
                <a:solidFill>
                  <a:srgbClr val="FF0000"/>
                </a:solidFill>
              </a:rPr>
              <a:t>塵埃が発生する恐れがある場所</a:t>
            </a:r>
            <a:r>
              <a:rPr lang="ja-JP" altLang="en-US" sz="1400" b="1" dirty="0" smtClean="0"/>
              <a:t>では、</a:t>
            </a:r>
            <a:r>
              <a:rPr lang="ja-JP" altLang="en-US" sz="1400" b="1" dirty="0" smtClean="0">
                <a:solidFill>
                  <a:srgbClr val="FF0000"/>
                </a:solidFill>
              </a:rPr>
              <a:t>シートによる防塵、散水等</a:t>
            </a:r>
            <a:r>
              <a:rPr lang="ja-JP" altLang="en-US" sz="1400" b="1" dirty="0" smtClean="0"/>
              <a:t>により影響が少なくなるように努める。</a:t>
            </a:r>
            <a:endParaRPr lang="en-US" altLang="ja-JP" sz="1400" b="1" dirty="0" smtClean="0"/>
          </a:p>
          <a:p>
            <a:r>
              <a:rPr lang="ja-JP" altLang="en-US" sz="1400" b="1" dirty="0" smtClean="0"/>
              <a:t>・水質汚濁については、必要がある場合は、水質に有害な影響を与えないような措置を講ずる。</a:t>
            </a:r>
            <a:endParaRPr lang="en-US" altLang="ja-JP" sz="1400" b="1" dirty="0" smtClean="0"/>
          </a:p>
          <a:p>
            <a:endParaRPr lang="en-US" altLang="ja-JP" sz="1400" b="1" dirty="0"/>
          </a:p>
          <a:p>
            <a:r>
              <a:rPr lang="ja-JP" altLang="en-US" sz="1400" b="1" dirty="0" smtClean="0"/>
              <a:t>○その他</a:t>
            </a:r>
            <a:endParaRPr lang="en-US" altLang="ja-JP" sz="1400" b="1" dirty="0" smtClean="0"/>
          </a:p>
          <a:p>
            <a:r>
              <a:rPr lang="ja-JP" altLang="en-US" sz="1400" b="1" dirty="0" smtClean="0"/>
              <a:t>・予測し得なかった著しい</a:t>
            </a:r>
            <a:r>
              <a:rPr lang="ja-JP" altLang="en-US" sz="1400" b="1" dirty="0"/>
              <a:t>悪影響</a:t>
            </a:r>
            <a:r>
              <a:rPr lang="ja-JP" altLang="en-US" sz="1400" b="1" dirty="0" smtClean="0"/>
              <a:t>の発生が見られる場合は、必要に応じて、調査を実施し、適切な措置を講ずる。</a:t>
            </a:r>
            <a:endParaRPr lang="en-US" altLang="ja-JP" sz="1400" b="1" dirty="0" smtClean="0"/>
          </a:p>
        </p:txBody>
      </p:sp>
      <p:sp>
        <p:nvSpPr>
          <p:cNvPr id="7" name="Rectangle 2"/>
          <p:cNvSpPr>
            <a:spLocks noChangeArrowheads="1"/>
          </p:cNvSpPr>
          <p:nvPr/>
        </p:nvSpPr>
        <p:spPr bwMode="auto">
          <a:xfrm>
            <a:off x="-38304" y="0"/>
            <a:ext cx="9182303" cy="683404"/>
          </a:xfrm>
          <a:prstGeom prst="rect">
            <a:avLst/>
          </a:prstGeom>
          <a:gradFill flip="none" rotWithShape="1">
            <a:gsLst>
              <a:gs pos="0">
                <a:schemeClr val="accent1"/>
              </a:gs>
              <a:gs pos="50000">
                <a:schemeClr val="bg1"/>
              </a:gs>
              <a:gs pos="100000">
                <a:schemeClr val="accent1"/>
              </a:gs>
            </a:gsLst>
            <a:lin ang="5400000" scaled="0"/>
            <a:tileRect/>
          </a:gradFill>
          <a:ln>
            <a:noFill/>
          </a:ln>
          <a:effectLst/>
          <a:extLst/>
        </p:spPr>
        <p:txBody>
          <a:bodyPr wrap="none" lIns="91435" tIns="45717" rIns="91435" bIns="45717" anchor="ctr"/>
          <a:lstStyle>
            <a:defPPr>
              <a:defRPr lang="ja-JP"/>
            </a:defPPr>
            <a:lvl1pPr algn="ctr" rtl="0" fontAlgn="base">
              <a:spcBef>
                <a:spcPct val="0"/>
              </a:spcBef>
              <a:spcAft>
                <a:spcPct val="0"/>
              </a:spcAft>
              <a:defRPr kumimoji="1"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l"/>
            <a:r>
              <a:rPr lang="ja-JP" altLang="en-US" sz="2000" dirty="0" smtClean="0">
                <a:latin typeface="HG丸ｺﾞｼｯｸM-PRO" panose="020F0600000000000000" pitchFamily="50" charset="-128"/>
                <a:ea typeface="HG丸ｺﾞｼｯｸM-PRO" panose="020F0600000000000000" pitchFamily="50" charset="-128"/>
              </a:rPr>
              <a:t>調書</a:t>
            </a:r>
            <a:r>
              <a:rPr lang="en-US" altLang="ja-JP" sz="2000" dirty="0" smtClean="0">
                <a:latin typeface="HG丸ｺﾞｼｯｸM-PRO" panose="020F0600000000000000" pitchFamily="50" charset="-128"/>
                <a:ea typeface="HG丸ｺﾞｼｯｸM-PRO" panose="020F0600000000000000" pitchFamily="50" charset="-128"/>
              </a:rPr>
              <a:t>5 </a:t>
            </a:r>
            <a:r>
              <a:rPr lang="ja-JP" altLang="en-US" sz="2000" dirty="0" smtClean="0">
                <a:latin typeface="HG丸ｺﾞｼｯｸM-PRO" panose="020F0600000000000000" pitchFamily="50" charset="-128"/>
                <a:ea typeface="HG丸ｺﾞｼｯｸM-PRO" panose="020F0600000000000000" pitchFamily="50" charset="-128"/>
              </a:rPr>
              <a:t>特記事項 自然環境等への影響とその視点</a:t>
            </a:r>
            <a:endParaRPr lang="en-US" altLang="ja-JP" sz="2000" dirty="0" smtClean="0">
              <a:latin typeface="HG丸ｺﾞｼｯｸM-PRO" panose="020F0600000000000000" pitchFamily="50" charset="-128"/>
              <a:ea typeface="HG丸ｺﾞｼｯｸM-PRO" panose="020F0600000000000000" pitchFamily="50" charset="-128"/>
            </a:endParaRPr>
          </a:p>
          <a:p>
            <a:pPr algn="l"/>
            <a:r>
              <a:rPr lang="ja-JP" altLang="en-US" sz="2000" dirty="0" smtClean="0">
                <a:latin typeface="HG丸ｺﾞｼｯｸM-PRO" panose="020F0600000000000000" pitchFamily="50" charset="-128"/>
                <a:ea typeface="HG丸ｺﾞｼｯｸM-PRO" panose="020F0600000000000000" pitchFamily="50" charset="-128"/>
              </a:rPr>
              <a:t>（補足説明）環境影響評価の資料提示</a:t>
            </a:r>
            <a:endParaRPr lang="en-US" altLang="ja-JP" sz="2000" dirty="0" smtClean="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fld id="{F8D5E586-C83F-49BA-8FE6-9501CDEF4DCC}" type="slidenum">
              <a:rPr kumimoji="1" lang="ja-JP" altLang="en-US" smtClean="0"/>
              <a:t>8</a:t>
            </a:fld>
            <a:endParaRPr kumimoji="1" lang="ja-JP" altLang="en-US"/>
          </a:p>
        </p:txBody>
      </p:sp>
    </p:spTree>
    <p:extLst>
      <p:ext uri="{BB962C8B-B14F-4D97-AF65-F5344CB8AC3E}">
        <p14:creationId xmlns:p14="http://schemas.microsoft.com/office/powerpoint/2010/main" val="790700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mizuihi\Desktop\図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786" y="653704"/>
            <a:ext cx="6986587" cy="6157913"/>
          </a:xfrm>
          <a:prstGeom prst="rect">
            <a:avLst/>
          </a:prstGeom>
          <a:noFill/>
          <a:extLst>
            <a:ext uri="{909E8E84-426E-40DD-AFC4-6F175D3DCCD1}">
              <a14:hiddenFill xmlns:a14="http://schemas.microsoft.com/office/drawing/2010/main">
                <a:solidFill>
                  <a:srgbClr val="FFFFFF"/>
                </a:solidFill>
              </a14:hiddenFill>
            </a:ext>
          </a:extLst>
        </p:spPr>
      </p:pic>
      <p:sp>
        <p:nvSpPr>
          <p:cNvPr id="8" name="円/楕円 7"/>
          <p:cNvSpPr/>
          <p:nvPr/>
        </p:nvSpPr>
        <p:spPr>
          <a:xfrm>
            <a:off x="4031035" y="2734455"/>
            <a:ext cx="792088" cy="504056"/>
          </a:xfrm>
          <a:prstGeom prst="ellipse">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2665622" y="2456531"/>
            <a:ext cx="932460" cy="349932"/>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HGPｺﾞｼｯｸM" panose="020B0600000000000000" pitchFamily="50" charset="-128"/>
                <a:ea typeface="HGPｺﾞｼｯｸM" panose="020B0600000000000000" pitchFamily="50" charset="-128"/>
              </a:rPr>
              <a:t>当該地</a:t>
            </a:r>
            <a:endParaRPr kumimoji="1" lang="ja-JP" altLang="en-US" sz="1600" dirty="0">
              <a:solidFill>
                <a:schemeClr val="tx1"/>
              </a:solidFill>
              <a:latin typeface="HGPｺﾞｼｯｸM" panose="020B0600000000000000" pitchFamily="50" charset="-128"/>
              <a:ea typeface="HGPｺﾞｼｯｸM" panose="020B0600000000000000" pitchFamily="50" charset="-128"/>
            </a:endParaRPr>
          </a:p>
        </p:txBody>
      </p:sp>
      <p:cxnSp>
        <p:nvCxnSpPr>
          <p:cNvPr id="11" name="直線コネクタ 10"/>
          <p:cNvCxnSpPr>
            <a:endCxn id="8" idx="2"/>
          </p:cNvCxnSpPr>
          <p:nvPr/>
        </p:nvCxnSpPr>
        <p:spPr>
          <a:xfrm>
            <a:off x="3598082" y="2806463"/>
            <a:ext cx="432953" cy="1800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2"/>
          <p:cNvSpPr>
            <a:spLocks noChangeArrowheads="1"/>
          </p:cNvSpPr>
          <p:nvPr/>
        </p:nvSpPr>
        <p:spPr bwMode="auto">
          <a:xfrm>
            <a:off x="-38304" y="0"/>
            <a:ext cx="9182303" cy="683404"/>
          </a:xfrm>
          <a:prstGeom prst="rect">
            <a:avLst/>
          </a:prstGeom>
          <a:gradFill flip="none" rotWithShape="1">
            <a:gsLst>
              <a:gs pos="0">
                <a:schemeClr val="accent1"/>
              </a:gs>
              <a:gs pos="50000">
                <a:schemeClr val="bg1"/>
              </a:gs>
              <a:gs pos="100000">
                <a:schemeClr val="accent1"/>
              </a:gs>
            </a:gsLst>
            <a:lin ang="5400000" scaled="0"/>
            <a:tileRect/>
          </a:gradFill>
          <a:ln>
            <a:noFill/>
          </a:ln>
          <a:effectLst/>
          <a:extLst/>
        </p:spPr>
        <p:txBody>
          <a:bodyPr wrap="none" lIns="91435" tIns="45717" rIns="91435" bIns="45717" anchor="ctr"/>
          <a:lstStyle>
            <a:defPPr>
              <a:defRPr lang="ja-JP"/>
            </a:defPPr>
            <a:lvl1pPr algn="ctr" rtl="0" fontAlgn="base">
              <a:spcBef>
                <a:spcPct val="0"/>
              </a:spcBef>
              <a:spcAft>
                <a:spcPct val="0"/>
              </a:spcAft>
              <a:defRPr kumimoji="1"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l"/>
            <a:r>
              <a:rPr lang="ja-JP" altLang="en-US" sz="2000" dirty="0" smtClean="0">
                <a:latin typeface="HG丸ｺﾞｼｯｸM-PRO" panose="020F0600000000000000" pitchFamily="50" charset="-128"/>
                <a:ea typeface="HG丸ｺﾞｼｯｸM-PRO" panose="020F0600000000000000" pitchFamily="50" charset="-128"/>
              </a:rPr>
              <a:t>調書</a:t>
            </a:r>
            <a:r>
              <a:rPr lang="en-US" altLang="ja-JP" sz="2000" dirty="0" smtClean="0">
                <a:latin typeface="HG丸ｺﾞｼｯｸM-PRO" panose="020F0600000000000000" pitchFamily="50" charset="-128"/>
                <a:ea typeface="HG丸ｺﾞｼｯｸM-PRO" panose="020F0600000000000000" pitchFamily="50" charset="-128"/>
              </a:rPr>
              <a:t>5 </a:t>
            </a:r>
            <a:r>
              <a:rPr lang="ja-JP" altLang="en-US" sz="2000" dirty="0" smtClean="0">
                <a:latin typeface="HG丸ｺﾞｼｯｸM-PRO" panose="020F0600000000000000" pitchFamily="50" charset="-128"/>
                <a:ea typeface="HG丸ｺﾞｼｯｸM-PRO" panose="020F0600000000000000" pitchFamily="50" charset="-128"/>
              </a:rPr>
              <a:t>特記事項 その他特記事項</a:t>
            </a:r>
            <a:endParaRPr lang="en-US" altLang="ja-JP" sz="2000" dirty="0" smtClean="0">
              <a:latin typeface="HG丸ｺﾞｼｯｸM-PRO" panose="020F0600000000000000" pitchFamily="50" charset="-128"/>
              <a:ea typeface="HG丸ｺﾞｼｯｸM-PRO" panose="020F0600000000000000" pitchFamily="50" charset="-128"/>
            </a:endParaRPr>
          </a:p>
          <a:p>
            <a:pPr algn="l"/>
            <a:r>
              <a:rPr lang="ja-JP" altLang="en-US" sz="2000" dirty="0" smtClean="0">
                <a:latin typeface="HG丸ｺﾞｼｯｸM-PRO" panose="020F0600000000000000" pitchFamily="50" charset="-128"/>
                <a:ea typeface="HG丸ｺﾞｼｯｸM-PRO" panose="020F0600000000000000" pitchFamily="50" charset="-128"/>
              </a:rPr>
              <a:t>（補足説明）事業箇所周辺の地質について</a:t>
            </a:r>
            <a:endParaRPr lang="en-US" altLang="ja-JP" sz="2000" dirty="0" smtClean="0">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12"/>
          </p:nvPr>
        </p:nvSpPr>
        <p:spPr>
          <a:xfrm>
            <a:off x="6974904" y="6520259"/>
            <a:ext cx="2133600" cy="365125"/>
          </a:xfrm>
        </p:spPr>
        <p:txBody>
          <a:bodyPr/>
          <a:lstStyle/>
          <a:p>
            <a:fld id="{F8D5E586-C83F-49BA-8FE6-9501CDEF4DCC}" type="slidenum">
              <a:rPr kumimoji="1" lang="ja-JP" altLang="en-US" smtClean="0"/>
              <a:t>9</a:t>
            </a:fld>
            <a:endParaRPr kumimoji="1" lang="ja-JP" altLang="en-US" dirty="0"/>
          </a:p>
        </p:txBody>
      </p:sp>
      <p:sp>
        <p:nvSpPr>
          <p:cNvPr id="4" name="正方形/長方形 3"/>
          <p:cNvSpPr/>
          <p:nvPr/>
        </p:nvSpPr>
        <p:spPr bwMode="white">
          <a:xfrm>
            <a:off x="5220072" y="3501008"/>
            <a:ext cx="2700301" cy="3240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3843514" y="4382524"/>
            <a:ext cx="4895639" cy="1477328"/>
          </a:xfrm>
          <a:prstGeom prst="rect">
            <a:avLst/>
          </a:prstGeom>
          <a:solidFill>
            <a:schemeClr val="bg1"/>
          </a:solidFill>
          <a:ln>
            <a:solidFill>
              <a:srgbClr val="FF0000"/>
            </a:solidFill>
          </a:ln>
        </p:spPr>
        <p:txBody>
          <a:bodyPr wrap="square" rtlCol="0">
            <a:spAutoFit/>
          </a:bodyPr>
          <a:lstStyle/>
          <a:p>
            <a:r>
              <a:rPr lang="en-US" altLang="ja-JP" dirty="0" smtClean="0"/>
              <a:t>【</a:t>
            </a:r>
            <a:r>
              <a:rPr lang="ja-JP" altLang="en-US" dirty="0" smtClean="0"/>
              <a:t>地形</a:t>
            </a:r>
            <a:r>
              <a:rPr lang="ja-JP" altLang="en-US" dirty="0"/>
              <a:t>・地質</a:t>
            </a:r>
            <a:r>
              <a:rPr lang="ja-JP" altLang="en-US" dirty="0" smtClean="0"/>
              <a:t>概要</a:t>
            </a:r>
            <a:r>
              <a:rPr lang="en-US" altLang="ja-JP" dirty="0" smtClean="0"/>
              <a:t>】</a:t>
            </a:r>
            <a:endParaRPr lang="ja-JP" altLang="en-US" dirty="0"/>
          </a:p>
          <a:p>
            <a:r>
              <a:rPr lang="ja-JP" altLang="en-US" dirty="0" smtClean="0"/>
              <a:t>　架橋位置の地形は、中・古生界の丹波層群とそれを貫いて分布する花崗岩類が基盤を成し、丘陵の表部や平地部では基盤を覆って大阪層群や段丘堆積物が分布している。</a:t>
            </a:r>
            <a:endParaRPr lang="en-US" altLang="ja-JP" dirty="0" smtClean="0"/>
          </a:p>
        </p:txBody>
      </p:sp>
    </p:spTree>
    <p:extLst>
      <p:ext uri="{BB962C8B-B14F-4D97-AF65-F5344CB8AC3E}">
        <p14:creationId xmlns:p14="http://schemas.microsoft.com/office/powerpoint/2010/main" val="24582539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1" ma:contentTypeDescription="新しいドキュメントを作成します。" ma:contentTypeScope="" ma:versionID="17a047c5ff0483f8bed5e9b271a4b474">
  <xsd:schema xmlns:xsd="http://www.w3.org/2001/XMLSchema" xmlns:xs="http://www.w3.org/2001/XMLSchema" xmlns:p="http://schemas.microsoft.com/office/2006/metadata/properties" xmlns:ns1="http://schemas.microsoft.com/sharepoint/v3" targetNamespace="http://schemas.microsoft.com/office/2006/metadata/properties" ma:root="true" ma:fieldsID="b80dedcaabf93eecb3f8d093b26cd29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1FF5D0-AB60-4A3F-9775-7EF64DDBF0C9}">
  <ds:schemaRefs>
    <ds:schemaRef ds:uri="http://www.w3.org/XML/1998/namespace"/>
    <ds:schemaRef ds:uri="http://schemas.microsoft.com/office/infopath/2007/PartnerControls"/>
    <ds:schemaRef ds:uri="http://purl.org/dc/dcmitype/"/>
    <ds:schemaRef ds:uri="http://purl.org/dc/term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schemas.microsoft.com/sharepoint/v3"/>
  </ds:schemaRefs>
</ds:datastoreItem>
</file>

<file path=customXml/itemProps2.xml><?xml version="1.0" encoding="utf-8"?>
<ds:datastoreItem xmlns:ds="http://schemas.openxmlformats.org/officeDocument/2006/customXml" ds:itemID="{3BA84C86-8CC0-46FD-992E-F0C17505E805}">
  <ds:schemaRefs>
    <ds:schemaRef ds:uri="http://schemas.microsoft.com/sharepoint/v3/contenttype/forms"/>
  </ds:schemaRefs>
</ds:datastoreItem>
</file>

<file path=customXml/itemProps3.xml><?xml version="1.0" encoding="utf-8"?>
<ds:datastoreItem xmlns:ds="http://schemas.openxmlformats.org/officeDocument/2006/customXml" ds:itemID="{6898B89F-3157-4C24-B7F2-612D82A6CE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1047</TotalTime>
  <Words>847</Words>
  <Application>Microsoft Office PowerPoint</Application>
  <PresentationFormat>画面に合わせる (4:3)</PresentationFormat>
  <Paragraphs>126</Paragraphs>
  <Slides>10</Slides>
  <Notes>3</Notes>
  <HiddenSlides>0</HiddenSlides>
  <MMClips>0</MMClips>
  <ScaleCrop>false</ScaleCrop>
  <HeadingPairs>
    <vt:vector size="4" baseType="variant">
      <vt:variant>
        <vt:lpstr>テーマ</vt:lpstr>
      </vt:variant>
      <vt:variant>
        <vt:i4>1</vt:i4>
      </vt:variant>
      <vt:variant>
        <vt:lpstr>スライド タイトル</vt:lpstr>
      </vt:variant>
      <vt:variant>
        <vt:i4>10</vt:i4>
      </vt:variant>
    </vt:vector>
  </HeadingPairs>
  <TitlesOfParts>
    <vt:vector size="11"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dc:creator>
  <cp:lastModifiedBy>HOSTNAME</cp:lastModifiedBy>
  <cp:revision>66</cp:revision>
  <cp:lastPrinted>2018-07-25T02:02:52Z</cp:lastPrinted>
  <dcterms:created xsi:type="dcterms:W3CDTF">2018-06-29T00:18:32Z</dcterms:created>
  <dcterms:modified xsi:type="dcterms:W3CDTF">2018-07-25T02:03:58Z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