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 saveSubsetFonts="1">
  <p:sldMasterIdLst>
    <p:sldMasterId id="2147483648" r:id="rId1"/>
  </p:sldMasterIdLst>
  <p:notesMasterIdLst>
    <p:notesMasterId r:id="rId13"/>
  </p:notesMasterIdLst>
  <p:handoutMasterIdLst>
    <p:handoutMasterId r:id="rId14"/>
  </p:handoutMasterIdLst>
  <p:sldIdLst>
    <p:sldId id="800" r:id="rId2"/>
    <p:sldId id="801" r:id="rId3"/>
    <p:sldId id="802" r:id="rId4"/>
    <p:sldId id="803" r:id="rId5"/>
    <p:sldId id="804" r:id="rId6"/>
    <p:sldId id="805" r:id="rId7"/>
    <p:sldId id="806" r:id="rId8"/>
    <p:sldId id="807" r:id="rId9"/>
    <p:sldId id="808" r:id="rId10"/>
    <p:sldId id="809" r:id="rId11"/>
    <p:sldId id="852" r:id="rId1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　賢明" initials="東　賢明" lastIdx="3" clrIdx="0">
    <p:extLst>
      <p:ext uri="{19B8F6BF-5375-455C-9EA6-DF929625EA0E}">
        <p15:presenceInfo xmlns:p15="http://schemas.microsoft.com/office/powerpoint/2012/main" userId="東　賢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0485" autoAdjust="0"/>
  </p:normalViewPr>
  <p:slideViewPr>
    <p:cSldViewPr snapToGrid="0" showGuides="1">
      <p:cViewPr varScale="1">
        <p:scale>
          <a:sx n="67" d="100"/>
          <a:sy n="67" d="100"/>
        </p:scale>
        <p:origin x="116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25" tIns="45712" rIns="91425" bIns="45712" rtlCol="0"/>
          <a:lstStyle>
            <a:lvl1pPr algn="r">
              <a:defRPr sz="1200"/>
            </a:lvl1pPr>
          </a:lstStyle>
          <a:p>
            <a:fld id="{954467E1-52FE-4FEB-AE93-4460DE26BDE2}" type="datetimeFigureOut">
              <a:rPr kumimoji="1" lang="ja-JP" altLang="en-US" smtClean="0"/>
              <a:t>2021/8/23</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5" tIns="45712" rIns="91425"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5" cy="498475"/>
          </a:xfrm>
          <a:prstGeom prst="rect">
            <a:avLst/>
          </a:prstGeom>
        </p:spPr>
        <p:txBody>
          <a:bodyPr vert="horz" lIns="91425" tIns="45712" rIns="91425" bIns="45712" rtlCol="0" anchor="b"/>
          <a:lstStyle>
            <a:lvl1pPr algn="r">
              <a:defRPr sz="1200"/>
            </a:lvl1pPr>
          </a:lstStyle>
          <a:p>
            <a:fld id="{49C676EB-8128-45D1-BDBE-CFFDC062ADE9}" type="slidenum">
              <a:rPr kumimoji="1" lang="ja-JP" altLang="en-US" smtClean="0"/>
              <a:t>‹#›</a:t>
            </a:fld>
            <a:endParaRPr kumimoji="1" lang="ja-JP" altLang="en-US"/>
          </a:p>
        </p:txBody>
      </p:sp>
    </p:spTree>
    <p:extLst>
      <p:ext uri="{BB962C8B-B14F-4D97-AF65-F5344CB8AC3E}">
        <p14:creationId xmlns:p14="http://schemas.microsoft.com/office/powerpoint/2010/main" val="136257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25" tIns="45712" rIns="91425" bIns="45712" rtlCol="0"/>
          <a:lstStyle>
            <a:lvl1pPr algn="r">
              <a:defRPr sz="1200"/>
            </a:lvl1pPr>
          </a:lstStyle>
          <a:p>
            <a:fld id="{D5D93500-1B6D-4681-8D65-E65C90798684}"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5" tIns="45712" rIns="91425" bIns="45712" rtlCol="0" anchor="b"/>
          <a:lstStyle>
            <a:lvl1pPr algn="r">
              <a:defRPr sz="1200"/>
            </a:lvl1pPr>
          </a:lstStyle>
          <a:p>
            <a:fld id="{1A1A20EE-D8CA-4AFD-8E06-0234650C53EE}" type="slidenum">
              <a:rPr kumimoji="1" lang="ja-JP" altLang="en-US" smtClean="0"/>
              <a:t>‹#›</a:t>
            </a:fld>
            <a:endParaRPr kumimoji="1" lang="ja-JP" altLang="en-US"/>
          </a:p>
        </p:txBody>
      </p:sp>
    </p:spTree>
    <p:extLst>
      <p:ext uri="{BB962C8B-B14F-4D97-AF65-F5344CB8AC3E}">
        <p14:creationId xmlns:p14="http://schemas.microsoft.com/office/powerpoint/2010/main" val="3326435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1A20EE-D8CA-4AFD-8E06-0234650C53EE}" type="slidenum">
              <a:rPr kumimoji="1" lang="ja-JP" altLang="en-US" smtClean="0"/>
              <a:t>14</a:t>
            </a:fld>
            <a:endParaRPr kumimoji="1" lang="ja-JP" altLang="en-US"/>
          </a:p>
        </p:txBody>
      </p:sp>
    </p:spTree>
    <p:extLst>
      <p:ext uri="{BB962C8B-B14F-4D97-AF65-F5344CB8AC3E}">
        <p14:creationId xmlns:p14="http://schemas.microsoft.com/office/powerpoint/2010/main" val="93517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1A20EE-D8CA-4AFD-8E06-0234650C53EE}" type="slidenum">
              <a:rPr kumimoji="1" lang="ja-JP" altLang="en-US" smtClean="0"/>
              <a:t>15</a:t>
            </a:fld>
            <a:endParaRPr kumimoji="1" lang="ja-JP" altLang="en-US"/>
          </a:p>
        </p:txBody>
      </p:sp>
    </p:spTree>
    <p:extLst>
      <p:ext uri="{BB962C8B-B14F-4D97-AF65-F5344CB8AC3E}">
        <p14:creationId xmlns:p14="http://schemas.microsoft.com/office/powerpoint/2010/main" val="246528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240728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413016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415818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29529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193298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226697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8389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166392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59574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18197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A38654-9FCC-4DB9-AC60-30DF7CEC7684}" type="datetimeFigureOut">
              <a:rPr kumimoji="1" lang="ja-JP" altLang="en-US" smtClean="0"/>
              <a:t>2021/8/23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1600" b="1">
                <a:solidFill>
                  <a:schemeClr val="tx1"/>
                </a:solidFill>
              </a:defRPr>
            </a:lvl1pPr>
          </a:lstStyle>
          <a:p>
            <a:fld id="{DDC4F1B1-B324-44B2-9742-C8DEAD7F7FF1}" type="slidenum">
              <a:rPr lang="ja-JP" altLang="en-US" smtClean="0"/>
              <a:pPr/>
              <a:t>‹#›</a:t>
            </a:fld>
            <a:endParaRPr lang="ja-JP" altLang="en-US"/>
          </a:p>
        </p:txBody>
      </p:sp>
    </p:spTree>
    <p:extLst>
      <p:ext uri="{BB962C8B-B14F-4D97-AF65-F5344CB8AC3E}">
        <p14:creationId xmlns:p14="http://schemas.microsoft.com/office/powerpoint/2010/main" val="326762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38654-9FCC-4DB9-AC60-30DF7CEC7684}" type="datetimeFigureOut">
              <a:rPr kumimoji="1" lang="ja-JP" altLang="en-US" smtClean="0"/>
              <a:t>2021/8/23</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F1B1-B324-44B2-9742-C8DEAD7F7FF1}" type="slidenum">
              <a:rPr kumimoji="1" lang="ja-JP" altLang="en-US" smtClean="0"/>
              <a:t>‹#›</a:t>
            </a:fld>
            <a:endParaRPr kumimoji="1" lang="ja-JP" altLang="en-US"/>
          </a:p>
        </p:txBody>
      </p:sp>
    </p:spTree>
    <p:extLst>
      <p:ext uri="{BB962C8B-B14F-4D97-AF65-F5344CB8AC3E}">
        <p14:creationId xmlns:p14="http://schemas.microsoft.com/office/powerpoint/2010/main" val="428905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33" y="2939603"/>
            <a:ext cx="8420100" cy="738664"/>
          </a:xfrm>
        </p:spPr>
        <p:txBody>
          <a:bodyPr>
            <a:spAutoFit/>
          </a:bodyPr>
          <a:lstStyle/>
          <a:p>
            <a:pPr>
              <a:lnSpc>
                <a:spcPct val="150000"/>
              </a:lnSpc>
            </a:pPr>
            <a:r>
              <a:rPr lang="ja-JP" altLang="en-US" sz="2800" dirty="0"/>
              <a:t>新大阪駅周辺地域のプロモーション等について</a:t>
            </a:r>
            <a:endParaRPr kumimoji="1" lang="ja-JP" altLang="en-US" sz="2800" dirty="0"/>
          </a:p>
        </p:txBody>
      </p:sp>
      <p:sp>
        <p:nvSpPr>
          <p:cNvPr id="5" name="スライド番号プレースホルダー 4"/>
          <p:cNvSpPr>
            <a:spLocks noGrp="1"/>
          </p:cNvSpPr>
          <p:nvPr>
            <p:ph type="sldNum" sz="quarter" idx="12"/>
          </p:nvPr>
        </p:nvSpPr>
        <p:spPr>
          <a:xfrm>
            <a:off x="7535190" y="6421437"/>
            <a:ext cx="2228850" cy="365125"/>
          </a:xfrm>
        </p:spPr>
        <p:txBody>
          <a:bodyPr/>
          <a:lstStyle/>
          <a:p>
            <a:fld id="{E0378C3E-9E0F-49CE-9D32-3D7344D3A22C}" type="slidenum">
              <a:rPr kumimoji="1" lang="ja-JP" altLang="en-US" smtClean="0"/>
              <a:t>6</a:t>
            </a:fld>
            <a:endParaRPr kumimoji="1" lang="ja-JP" altLang="en-US" dirty="0"/>
          </a:p>
        </p:txBody>
      </p:sp>
      <p:sp>
        <p:nvSpPr>
          <p:cNvPr id="7" name="テキスト ボックス 6"/>
          <p:cNvSpPr txBox="1"/>
          <p:nvPr/>
        </p:nvSpPr>
        <p:spPr>
          <a:xfrm>
            <a:off x="8704333" y="95629"/>
            <a:ext cx="1059707" cy="338554"/>
          </a:xfrm>
          <a:prstGeom prst="rect">
            <a:avLst/>
          </a:prstGeom>
          <a:solidFill>
            <a:schemeClr val="bg1"/>
          </a:solidFill>
          <a:ln>
            <a:solidFill>
              <a:schemeClr val="tx1"/>
            </a:solidFill>
          </a:ln>
        </p:spPr>
        <p:txBody>
          <a:bodyPr wrap="square" rtlCol="0">
            <a:spAutoFit/>
          </a:bodyPr>
          <a:lstStyle/>
          <a:p>
            <a:pPr algn="ctr"/>
            <a:r>
              <a:rPr kumimoji="1" lang="ja-JP" altLang="en-US" sz="1600" dirty="0"/>
              <a:t>資料２</a:t>
            </a:r>
          </a:p>
        </p:txBody>
      </p:sp>
    </p:spTree>
    <p:extLst>
      <p:ext uri="{BB962C8B-B14F-4D97-AF65-F5344CB8AC3E}">
        <p14:creationId xmlns:p14="http://schemas.microsoft.com/office/powerpoint/2010/main" val="73308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0" y="-14747"/>
            <a:ext cx="9963708" cy="458819"/>
            <a:chOff x="0" y="-14747"/>
            <a:chExt cx="9963708" cy="458819"/>
          </a:xfrm>
        </p:grpSpPr>
        <p:sp>
          <p:nvSpPr>
            <p:cNvPr id="12" name="正方形/長方形 11"/>
            <p:cNvSpPr/>
            <p:nvPr/>
          </p:nvSpPr>
          <p:spPr>
            <a:xfrm>
              <a:off x="0" y="-14747"/>
              <a:ext cx="9906000" cy="344947"/>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13" name="テキスト ボックス 12"/>
            <p:cNvSpPr txBox="1"/>
            <p:nvPr/>
          </p:nvSpPr>
          <p:spPr>
            <a:xfrm>
              <a:off x="9397527" y="74740"/>
              <a:ext cx="566181" cy="369332"/>
            </a:xfrm>
            <a:prstGeom prst="rect">
              <a:avLst/>
            </a:prstGeom>
            <a:noFill/>
          </p:spPr>
          <p:txBody>
            <a:bodyPr wrap="none" rtlCol="0">
              <a:spAutoFit/>
            </a:bodyPr>
            <a:lstStyle/>
            <a:p>
              <a:r>
                <a:rPr lang="en-US" altLang="ja-JP" b="1" dirty="0">
                  <a:solidFill>
                    <a:schemeClr val="bg1"/>
                  </a:solidFill>
                </a:rPr>
                <a:t>6</a:t>
              </a:r>
              <a:r>
                <a:rPr kumimoji="1" lang="en-US" altLang="ja-JP" b="1" dirty="0" smtClean="0">
                  <a:solidFill>
                    <a:schemeClr val="bg1"/>
                  </a:solidFill>
                </a:rPr>
                <a:t>/7</a:t>
              </a:r>
              <a:endParaRPr kumimoji="1" lang="ja-JP" altLang="en-US" b="1" dirty="0">
                <a:solidFill>
                  <a:schemeClr val="bg1"/>
                </a:solidFill>
              </a:endParaRPr>
            </a:p>
          </p:txBody>
        </p:sp>
      </p:grpSp>
      <p:sp>
        <p:nvSpPr>
          <p:cNvPr id="3" name="スライド番号プレースホルダー 2"/>
          <p:cNvSpPr>
            <a:spLocks noGrp="1"/>
          </p:cNvSpPr>
          <p:nvPr>
            <p:ph type="sldNum" sz="quarter" idx="12"/>
          </p:nvPr>
        </p:nvSpPr>
        <p:spPr>
          <a:xfrm>
            <a:off x="7607385" y="6412293"/>
            <a:ext cx="2228850" cy="365125"/>
          </a:xfrm>
        </p:spPr>
        <p:txBody>
          <a:bodyPr/>
          <a:lstStyle/>
          <a:p>
            <a:fld id="{014D57DD-AECA-42EB-9D63-1BD6179D20D1}" type="slidenum">
              <a:rPr kumimoji="1" lang="ja-JP" altLang="en-US" smtClean="0"/>
              <a:t>15</a:t>
            </a:fld>
            <a:endParaRPr kumimoji="1" lang="ja-JP" altLang="en-US" dirty="0"/>
          </a:p>
        </p:txBody>
      </p:sp>
      <p:grpSp>
        <p:nvGrpSpPr>
          <p:cNvPr id="29" name="グループ化 28">
            <a:extLst>
              <a:ext uri="{FF2B5EF4-FFF2-40B4-BE49-F238E27FC236}">
                <a16:creationId xmlns:a16="http://schemas.microsoft.com/office/drawing/2014/main" id="{72398FDF-B506-4A80-B1E4-4F00908221E1}"/>
              </a:ext>
            </a:extLst>
          </p:cNvPr>
          <p:cNvGrpSpPr/>
          <p:nvPr/>
        </p:nvGrpSpPr>
        <p:grpSpPr>
          <a:xfrm>
            <a:off x="67176" y="587557"/>
            <a:ext cx="9769059" cy="4923149"/>
            <a:chOff x="92696" y="509454"/>
            <a:chExt cx="9769059" cy="4923149"/>
          </a:xfrm>
        </p:grpSpPr>
        <p:sp>
          <p:nvSpPr>
            <p:cNvPr id="30" name="テキスト ボックス 29">
              <a:extLst>
                <a:ext uri="{FF2B5EF4-FFF2-40B4-BE49-F238E27FC236}">
                  <a16:creationId xmlns:a16="http://schemas.microsoft.com/office/drawing/2014/main" id="{EFC87F74-C45C-4BBB-BC58-19F3B4C46FFB}"/>
                </a:ext>
              </a:extLst>
            </p:cNvPr>
            <p:cNvSpPr txBox="1"/>
            <p:nvPr/>
          </p:nvSpPr>
          <p:spPr>
            <a:xfrm>
              <a:off x="191468" y="908288"/>
              <a:ext cx="9571513" cy="4524315"/>
            </a:xfrm>
            <a:prstGeom prst="rect">
              <a:avLst/>
            </a:prstGeom>
            <a:noFill/>
            <a:ln>
              <a:noFill/>
            </a:ln>
          </p:spPr>
          <p:txBody>
            <a:bodyPr wrap="square" rtlCol="0">
              <a:spAutoFit/>
            </a:bodyPr>
            <a:lstStyle/>
            <a:p>
              <a:pPr marL="174625" indent="-174625">
                <a:lnSpc>
                  <a:spcPct val="200000"/>
                </a:lnSpc>
              </a:pPr>
              <a:r>
                <a:rPr lang="ja-JP" altLang="en-US" sz="1600" dirty="0"/>
                <a:t>・建物を建て替えするタイミングがきている。</a:t>
              </a:r>
            </a:p>
            <a:p>
              <a:pPr marL="174625" indent="-174625">
                <a:lnSpc>
                  <a:spcPct val="200000"/>
                </a:lnSpc>
              </a:pPr>
              <a:r>
                <a:rPr lang="ja-JP" altLang="en-US" sz="1600" dirty="0"/>
                <a:t>・新</a:t>
              </a:r>
              <a:r>
                <a:rPr lang="ja-JP" altLang="en-US" sz="1600" dirty="0" smtClean="0"/>
                <a:t>大阪駅のビジネスの徒歩圏</a:t>
              </a:r>
              <a:r>
                <a:rPr lang="ja-JP" altLang="en-US" sz="1600" dirty="0"/>
                <a:t>は</a:t>
              </a:r>
              <a:r>
                <a:rPr lang="ja-JP" altLang="en-US" sz="1600" dirty="0" smtClean="0"/>
                <a:t>、複数の新規のオフィスビルの整備の動きがあるなど、広域</a:t>
              </a:r>
              <a:r>
                <a:rPr lang="ja-JP" altLang="en-US" sz="1600" dirty="0"/>
                <a:t>交通の利便性</a:t>
              </a:r>
              <a:r>
                <a:rPr lang="ja-JP" altLang="en-US" sz="1600" dirty="0" smtClean="0"/>
                <a:t>からのポテンシャル</a:t>
              </a:r>
              <a:r>
                <a:rPr lang="ja-JP" altLang="en-US" sz="1600" dirty="0"/>
                <a:t>は</a:t>
              </a:r>
              <a:r>
                <a:rPr lang="ja-JP" altLang="en-US" sz="1600" dirty="0" smtClean="0"/>
                <a:t>高まってきており、</a:t>
              </a:r>
              <a:r>
                <a:rPr lang="ja-JP" altLang="en-US" sz="1600" dirty="0"/>
                <a:t>リニア中央新幹線や北陸新幹線の整備により、さらに圏域が広がるため、さらにポテンシャルは</a:t>
              </a:r>
              <a:r>
                <a:rPr lang="ja-JP" altLang="en-US" sz="1600" dirty="0" smtClean="0"/>
                <a:t>高まるのではないか。</a:t>
              </a:r>
              <a:endParaRPr lang="ja-JP" altLang="en-US" sz="1600" dirty="0"/>
            </a:p>
            <a:p>
              <a:pPr marL="174625" indent="-174625">
                <a:lnSpc>
                  <a:spcPct val="200000"/>
                </a:lnSpc>
              </a:pPr>
              <a:r>
                <a:rPr lang="ja-JP" altLang="en-US" sz="1600" dirty="0"/>
                <a:t>・新</a:t>
              </a:r>
              <a:r>
                <a:rPr lang="ja-JP" altLang="en-US" sz="1600" dirty="0" smtClean="0"/>
                <a:t>大阪駅とまちをつなぐ歩行者動線の円滑性と質などの機能向上及び、都市開発の低層部の</a:t>
              </a:r>
              <a:r>
                <a:rPr lang="ja-JP" altLang="en-US" sz="1600" dirty="0"/>
                <a:t>人</a:t>
              </a:r>
              <a:r>
                <a:rPr lang="ja-JP" altLang="en-US" sz="1600" dirty="0" smtClean="0"/>
                <a:t>の空間や</a:t>
              </a:r>
              <a:r>
                <a:rPr lang="ja-JP" altLang="en-US" sz="1600" dirty="0"/>
                <a:t>交流促進</a:t>
              </a:r>
              <a:r>
                <a:rPr lang="ja-JP" altLang="en-US" sz="1600" dirty="0" smtClean="0"/>
                <a:t>機能などの</a:t>
              </a:r>
              <a:r>
                <a:rPr lang="ja-JP" altLang="en-US" sz="1600" dirty="0"/>
                <a:t>充実は</a:t>
              </a:r>
              <a:r>
                <a:rPr lang="ja-JP" altLang="en-US" sz="1600" dirty="0" smtClean="0"/>
                <a:t>、新大阪の広域性だけでなく、ポストコロナの観点からも、新</a:t>
              </a:r>
              <a:r>
                <a:rPr lang="ja-JP" altLang="en-US" sz="1600" dirty="0"/>
                <a:t>大阪</a:t>
              </a:r>
              <a:r>
                <a:rPr lang="ja-JP" altLang="en-US" sz="1600" dirty="0" smtClean="0"/>
                <a:t>の拠点性向上のために必要な内容であると考える。</a:t>
              </a:r>
            </a:p>
            <a:p>
              <a:pPr marL="174625" indent="-174625">
                <a:lnSpc>
                  <a:spcPct val="200000"/>
                </a:lnSpc>
              </a:pPr>
              <a:r>
                <a:rPr lang="ja-JP" altLang="en-US" sz="1600" dirty="0" smtClean="0"/>
                <a:t>・</a:t>
              </a:r>
              <a:r>
                <a:rPr lang="ja-JP" altLang="en-US" sz="1600" u="sng" dirty="0" smtClean="0"/>
                <a:t>都市再生緊急整備地域の指定に向けた具体的な動きがあれば、具体のプロジェクトの検討の中で、これらの新</a:t>
              </a:r>
              <a:r>
                <a:rPr lang="ja-JP" altLang="en-US" sz="1600" u="sng" dirty="0"/>
                <a:t>大阪駅周辺の</a:t>
              </a:r>
              <a:r>
                <a:rPr lang="ja-JP" altLang="en-US" sz="1600" u="sng" dirty="0" smtClean="0"/>
                <a:t>拠点性の向上を図る機能の導入に取り組むなど、まちに貢献していきたい。</a:t>
              </a:r>
              <a:endParaRPr lang="ja-JP" altLang="en-US" sz="1600" u="sng" dirty="0"/>
            </a:p>
          </p:txBody>
        </p:sp>
        <p:sp>
          <p:nvSpPr>
            <p:cNvPr id="31" name="角丸四角形 16">
              <a:extLst>
                <a:ext uri="{FF2B5EF4-FFF2-40B4-BE49-F238E27FC236}">
                  <a16:creationId xmlns:a16="http://schemas.microsoft.com/office/drawing/2014/main" id="{DBA3E349-5A5F-4356-8823-96B5BE376F33}"/>
                </a:ext>
              </a:extLst>
            </p:cNvPr>
            <p:cNvSpPr/>
            <p:nvPr/>
          </p:nvSpPr>
          <p:spPr>
            <a:xfrm>
              <a:off x="177964" y="566970"/>
              <a:ext cx="2199878" cy="283803"/>
            </a:xfrm>
            <a:prstGeom prst="roundRect">
              <a:avLst>
                <a:gd name="adj" fmla="val 19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2" name="テキスト ボックス 31">
              <a:extLst>
                <a:ext uri="{FF2B5EF4-FFF2-40B4-BE49-F238E27FC236}">
                  <a16:creationId xmlns:a16="http://schemas.microsoft.com/office/drawing/2014/main" id="{29D33BE1-8AA9-4472-81A5-329D9DAF79F6}"/>
                </a:ext>
              </a:extLst>
            </p:cNvPr>
            <p:cNvSpPr txBox="1"/>
            <p:nvPr/>
          </p:nvSpPr>
          <p:spPr>
            <a:xfrm>
              <a:off x="177964" y="553287"/>
              <a:ext cx="2262158" cy="369332"/>
            </a:xfrm>
            <a:prstGeom prst="rect">
              <a:avLst/>
            </a:prstGeom>
            <a:noFill/>
            <a:ln>
              <a:noFill/>
            </a:ln>
          </p:spPr>
          <p:txBody>
            <a:bodyPr wrap="none" rtlCol="0">
              <a:spAutoFit/>
            </a:bodyPr>
            <a:lstStyle/>
            <a:p>
              <a:pPr algn="ctr"/>
              <a:r>
                <a:rPr lang="ja-JP" altLang="en-US" dirty="0"/>
                <a:t>地権者との意見交換</a:t>
              </a:r>
            </a:p>
          </p:txBody>
        </p:sp>
        <p:sp>
          <p:nvSpPr>
            <p:cNvPr id="33" name="角丸四角形 16">
              <a:extLst>
                <a:ext uri="{FF2B5EF4-FFF2-40B4-BE49-F238E27FC236}">
                  <a16:creationId xmlns:a16="http://schemas.microsoft.com/office/drawing/2014/main" id="{EAC122A7-D5B5-482C-A7A8-7A90334B36C5}"/>
                </a:ext>
              </a:extLst>
            </p:cNvPr>
            <p:cNvSpPr/>
            <p:nvPr/>
          </p:nvSpPr>
          <p:spPr>
            <a:xfrm>
              <a:off x="92696" y="509454"/>
              <a:ext cx="9769059" cy="4784543"/>
            </a:xfrm>
            <a:prstGeom prst="roundRect">
              <a:avLst>
                <a:gd name="adj" fmla="val 19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Tree>
    <p:extLst>
      <p:ext uri="{BB962C8B-B14F-4D97-AF65-F5344CB8AC3E}">
        <p14:creationId xmlns:p14="http://schemas.microsoft.com/office/powerpoint/2010/main" val="199515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14748"/>
            <a:ext cx="9906000" cy="458820"/>
            <a:chOff x="0" y="-14748"/>
            <a:chExt cx="9906000" cy="458820"/>
          </a:xfrm>
        </p:grpSpPr>
        <p:sp>
          <p:nvSpPr>
            <p:cNvPr id="3" name="正方形/長方形 2"/>
            <p:cNvSpPr/>
            <p:nvPr/>
          </p:nvSpPr>
          <p:spPr>
            <a:xfrm>
              <a:off x="0" y="-14748"/>
              <a:ext cx="9906000" cy="344423"/>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4" name="テキスト ボックス 3"/>
            <p:cNvSpPr txBox="1"/>
            <p:nvPr/>
          </p:nvSpPr>
          <p:spPr>
            <a:xfrm>
              <a:off x="9296277" y="74740"/>
              <a:ext cx="566181" cy="369332"/>
            </a:xfrm>
            <a:prstGeom prst="rect">
              <a:avLst/>
            </a:prstGeom>
            <a:noFill/>
          </p:spPr>
          <p:txBody>
            <a:bodyPr wrap="none" rtlCol="0">
              <a:spAutoFit/>
            </a:bodyPr>
            <a:lstStyle/>
            <a:p>
              <a:r>
                <a:rPr lang="en-US" altLang="ja-JP" b="1" dirty="0" smtClean="0">
                  <a:solidFill>
                    <a:schemeClr val="bg1"/>
                  </a:solidFill>
                </a:rPr>
                <a:t>7</a:t>
              </a:r>
              <a:r>
                <a:rPr kumimoji="1" lang="en-US" altLang="ja-JP" b="1" dirty="0" smtClean="0">
                  <a:solidFill>
                    <a:schemeClr val="bg1"/>
                  </a:solidFill>
                </a:rPr>
                <a:t>/7</a:t>
              </a:r>
              <a:endParaRPr kumimoji="1" lang="ja-JP" altLang="en-US" b="1" dirty="0">
                <a:solidFill>
                  <a:schemeClr val="bg1"/>
                </a:solidFill>
              </a:endParaRPr>
            </a:p>
          </p:txBody>
        </p:sp>
      </p:grpSp>
      <p:sp>
        <p:nvSpPr>
          <p:cNvPr id="5" name="テキスト ボックス 4"/>
          <p:cNvSpPr txBox="1"/>
          <p:nvPr/>
        </p:nvSpPr>
        <p:spPr>
          <a:xfrm>
            <a:off x="59720" y="2799422"/>
            <a:ext cx="9809094" cy="2850056"/>
          </a:xfrm>
          <a:prstGeom prst="rect">
            <a:avLst/>
          </a:prstGeom>
          <a:noFill/>
          <a:ln>
            <a:noFill/>
          </a:ln>
        </p:spPr>
        <p:txBody>
          <a:bodyPr wrap="square" rtlCol="0">
            <a:noAutofit/>
          </a:bodyPr>
          <a:lstStyle/>
          <a:p>
            <a:pPr marL="182563" indent="-182563">
              <a:lnSpc>
                <a:spcPct val="150000"/>
              </a:lnSpc>
            </a:pPr>
            <a:r>
              <a:rPr lang="ja-JP" altLang="en-US" sz="1600" dirty="0" smtClean="0"/>
              <a:t>（関西中華総商会）</a:t>
            </a:r>
            <a:endParaRPr lang="en-US" altLang="ja-JP" sz="1600" dirty="0" smtClean="0"/>
          </a:p>
          <a:p>
            <a:pPr marL="182563" indent="-182563">
              <a:lnSpc>
                <a:spcPct val="150000"/>
              </a:lnSpc>
            </a:pPr>
            <a:r>
              <a:rPr lang="ja-JP" altLang="en-US" sz="1600" dirty="0" smtClean="0"/>
              <a:t>・</a:t>
            </a:r>
            <a:r>
              <a:rPr lang="ja-JP" altLang="en-US" sz="1600" dirty="0"/>
              <a:t>海外の投資家から見て、日本は政治安定性や社会治安等の観点からして、投資で損をすることはないが、</a:t>
            </a:r>
            <a:endParaRPr lang="en-US" altLang="ja-JP" sz="1600" dirty="0"/>
          </a:p>
          <a:p>
            <a:pPr marL="182563" indent="82550">
              <a:lnSpc>
                <a:spcPct val="150000"/>
              </a:lnSpc>
            </a:pPr>
            <a:r>
              <a:rPr lang="ja-JP" altLang="en-US" sz="1600" dirty="0"/>
              <a:t>利幅が小さい投資先である。</a:t>
            </a:r>
            <a:endParaRPr lang="en-US" altLang="ja-JP" sz="1600" dirty="0"/>
          </a:p>
          <a:p>
            <a:pPr marL="182563" indent="-182563">
              <a:lnSpc>
                <a:spcPct val="150000"/>
              </a:lnSpc>
            </a:pPr>
            <a:r>
              <a:rPr lang="ja-JP" altLang="en-US" sz="1600" dirty="0" smtClean="0"/>
              <a:t>・</a:t>
            </a:r>
            <a:r>
              <a:rPr lang="ja-JP" altLang="en-US" sz="1600" dirty="0"/>
              <a:t>日本の中でも新大阪は東京や梅田に比べて、都市開発で伸びる余地がある投資先である</a:t>
            </a:r>
            <a:r>
              <a:rPr lang="ja-JP" altLang="en-US" sz="1600" dirty="0" smtClean="0"/>
              <a:t>。</a:t>
            </a:r>
            <a:endParaRPr lang="en-US" altLang="ja-JP" sz="1600" dirty="0"/>
          </a:p>
          <a:p>
            <a:pPr marL="182563" indent="-182563">
              <a:lnSpc>
                <a:spcPct val="150000"/>
              </a:lnSpc>
            </a:pPr>
            <a:r>
              <a:rPr lang="ja-JP" altLang="en-US" sz="1600" dirty="0"/>
              <a:t>・一方で、</a:t>
            </a:r>
            <a:r>
              <a:rPr lang="ja-JP" altLang="en-US" sz="1600" u="sng" dirty="0"/>
              <a:t>海外から見たときに新大阪の将来像が見えにくい状況である。そこで、新大阪の将来像をわかりやすく示し（３</a:t>
            </a:r>
            <a:r>
              <a:rPr lang="en-US" altLang="ja-JP" sz="1600" u="sng" dirty="0"/>
              <a:t>D</a:t>
            </a:r>
            <a:r>
              <a:rPr lang="ja-JP" altLang="en-US" sz="1600" u="sng" dirty="0"/>
              <a:t>都市モデルの活用等）、いかに魅力的な都市になるかを積極的に</a:t>
            </a:r>
            <a:r>
              <a:rPr lang="en-US" altLang="ja-JP" sz="1600" u="sng" dirty="0"/>
              <a:t>PR</a:t>
            </a:r>
            <a:r>
              <a:rPr lang="ja-JP" altLang="en-US" sz="1600" u="sng" dirty="0"/>
              <a:t>すれば、海外からの投資を呼び込めるのではないか。</a:t>
            </a:r>
            <a:endParaRPr kumimoji="1" lang="en-US" altLang="ja-JP" sz="1600" u="sng" dirty="0"/>
          </a:p>
        </p:txBody>
      </p:sp>
      <p:sp>
        <p:nvSpPr>
          <p:cNvPr id="6" name="テキスト ボックス 5"/>
          <p:cNvSpPr txBox="1"/>
          <p:nvPr/>
        </p:nvSpPr>
        <p:spPr>
          <a:xfrm>
            <a:off x="46748" y="832344"/>
            <a:ext cx="9809094" cy="1947137"/>
          </a:xfrm>
          <a:prstGeom prst="rect">
            <a:avLst/>
          </a:prstGeom>
          <a:noFill/>
          <a:ln>
            <a:noFill/>
          </a:ln>
        </p:spPr>
        <p:txBody>
          <a:bodyPr wrap="square" rtlCol="0">
            <a:noAutofit/>
          </a:bodyPr>
          <a:lstStyle/>
          <a:p>
            <a:pPr marL="182563" indent="-182563">
              <a:lnSpc>
                <a:spcPct val="150000"/>
              </a:lnSpc>
            </a:pPr>
            <a:r>
              <a:rPr lang="ja-JP" altLang="en-US" sz="1600" dirty="0" smtClean="0"/>
              <a:t>（外資系アクセラレータ）</a:t>
            </a:r>
            <a:endParaRPr lang="en-US" altLang="ja-JP" sz="1600" dirty="0" smtClean="0"/>
          </a:p>
          <a:p>
            <a:pPr marL="182563" indent="-182563">
              <a:lnSpc>
                <a:spcPct val="150000"/>
              </a:lnSpc>
            </a:pPr>
            <a:r>
              <a:rPr lang="ja-JP" altLang="en-US" sz="1600" dirty="0" smtClean="0"/>
              <a:t>・</a:t>
            </a:r>
            <a:r>
              <a:rPr lang="ja-JP" altLang="en-US" sz="1600" dirty="0"/>
              <a:t>日本に進出しようとしている海外企業にとって、口座の開設や融資、登記などのトータル的なサポートが必要であり、日本進出に係るイニシャルコストやランニングコストの低減を重視している</a:t>
            </a:r>
            <a:r>
              <a:rPr lang="ja-JP" altLang="en-US" sz="1600" dirty="0" smtClean="0"/>
              <a:t>。</a:t>
            </a:r>
            <a:endParaRPr lang="en-US" altLang="ja-JP" sz="1600" dirty="0"/>
          </a:p>
          <a:p>
            <a:pPr marL="182563" indent="-182563">
              <a:lnSpc>
                <a:spcPct val="150000"/>
              </a:lnSpc>
            </a:pPr>
            <a:r>
              <a:rPr lang="ja-JP" altLang="en-US" sz="1600" dirty="0"/>
              <a:t>・東京に比べて、日本各地への近さや生活のしやすさをうまく</a:t>
            </a:r>
            <a:r>
              <a:rPr lang="en-US" altLang="ja-JP" sz="1600" dirty="0"/>
              <a:t>PR</a:t>
            </a:r>
            <a:r>
              <a:rPr lang="ja-JP" altLang="en-US" sz="1600" dirty="0"/>
              <a:t>していくことで、海外企業は新大阪に興味を持つのではないか。</a:t>
            </a:r>
            <a:endParaRPr lang="en-US" altLang="ja-JP" sz="1600" dirty="0"/>
          </a:p>
        </p:txBody>
      </p:sp>
      <p:grpSp>
        <p:nvGrpSpPr>
          <p:cNvPr id="9" name="グループ化 8"/>
          <p:cNvGrpSpPr/>
          <p:nvPr/>
        </p:nvGrpSpPr>
        <p:grpSpPr>
          <a:xfrm>
            <a:off x="0" y="5594770"/>
            <a:ext cx="9960941" cy="997585"/>
            <a:chOff x="-76204" y="1947567"/>
            <a:chExt cx="9960941" cy="997585"/>
          </a:xfrm>
        </p:grpSpPr>
        <p:sp>
          <p:nvSpPr>
            <p:cNvPr id="10" name="テキスト ボックス 9"/>
            <p:cNvSpPr txBox="1"/>
            <p:nvPr/>
          </p:nvSpPr>
          <p:spPr>
            <a:xfrm>
              <a:off x="-76204" y="1947567"/>
              <a:ext cx="6186309" cy="369332"/>
            </a:xfrm>
            <a:prstGeom prst="rect">
              <a:avLst/>
            </a:prstGeom>
            <a:noFill/>
            <a:ln>
              <a:noFill/>
            </a:ln>
          </p:spPr>
          <p:txBody>
            <a:bodyPr wrap="none" rtlCol="0">
              <a:spAutoFit/>
            </a:bodyPr>
            <a:lstStyle/>
            <a:p>
              <a:pPr algn="ctr"/>
              <a:r>
                <a:rPr lang="ja-JP" altLang="en-US" dirty="0" smtClean="0"/>
                <a:t>（アジア</a:t>
              </a:r>
              <a:r>
                <a:rPr lang="ja-JP" altLang="en-US" dirty="0"/>
                <a:t>からの海外留学生とのワークショップ意見</a:t>
              </a:r>
              <a:r>
                <a:rPr lang="ja-JP" altLang="en-US" dirty="0" smtClean="0"/>
                <a:t>交換）</a:t>
              </a:r>
              <a:endParaRPr lang="ja-JP" altLang="en-US" dirty="0"/>
            </a:p>
          </p:txBody>
        </p:sp>
        <p:sp>
          <p:nvSpPr>
            <p:cNvPr id="11" name="テキスト ボックス 10"/>
            <p:cNvSpPr txBox="1"/>
            <p:nvPr/>
          </p:nvSpPr>
          <p:spPr>
            <a:xfrm>
              <a:off x="75643" y="2235856"/>
              <a:ext cx="9809094" cy="709296"/>
            </a:xfrm>
            <a:prstGeom prst="rect">
              <a:avLst/>
            </a:prstGeom>
            <a:noFill/>
            <a:ln>
              <a:noFill/>
            </a:ln>
          </p:spPr>
          <p:txBody>
            <a:bodyPr wrap="square" rtlCol="0">
              <a:noAutofit/>
            </a:bodyPr>
            <a:lstStyle/>
            <a:p>
              <a:pPr marL="182563" indent="-182563">
                <a:lnSpc>
                  <a:spcPct val="150000"/>
                </a:lnSpc>
              </a:pPr>
              <a:r>
                <a:rPr lang="ja-JP" altLang="en-US" sz="1600" dirty="0"/>
                <a:t>・海外の方が生活をするうえ</a:t>
              </a:r>
              <a:r>
                <a:rPr lang="ja-JP" altLang="en-US" sz="1600" dirty="0" smtClean="0"/>
                <a:t>で、交通</a:t>
              </a:r>
              <a:r>
                <a:rPr lang="ja-JP" altLang="en-US" sz="1600" dirty="0"/>
                <a:t>利便の高さや安心・安全は非常に有利な要素である</a:t>
              </a:r>
              <a:r>
                <a:rPr lang="ja-JP" altLang="en-US" sz="1600" dirty="0" smtClean="0"/>
                <a:t>。</a:t>
              </a:r>
              <a:endParaRPr lang="en-US" altLang="ja-JP" sz="1600" dirty="0"/>
            </a:p>
            <a:p>
              <a:pPr marL="182563" indent="-182563">
                <a:lnSpc>
                  <a:spcPct val="150000"/>
                </a:lnSpc>
              </a:pPr>
              <a:r>
                <a:rPr lang="ja-JP" altLang="en-US" sz="1600" dirty="0"/>
                <a:t>・また、生活にかかるコストの高さや多言語化の非対応は、仕事や生活をするうえでの障壁となる。</a:t>
              </a:r>
              <a:endParaRPr lang="en-US" altLang="ja-JP" sz="1600" dirty="0"/>
            </a:p>
          </p:txBody>
        </p:sp>
      </p:grpSp>
      <p:grpSp>
        <p:nvGrpSpPr>
          <p:cNvPr id="13" name="グループ化 12"/>
          <p:cNvGrpSpPr/>
          <p:nvPr/>
        </p:nvGrpSpPr>
        <p:grpSpPr>
          <a:xfrm>
            <a:off x="96906" y="584849"/>
            <a:ext cx="6258174" cy="369332"/>
            <a:chOff x="96906" y="627641"/>
            <a:chExt cx="6258174" cy="369332"/>
          </a:xfrm>
        </p:grpSpPr>
        <p:sp>
          <p:nvSpPr>
            <p:cNvPr id="14" name="テキスト ボックス 13"/>
            <p:cNvSpPr txBox="1"/>
            <p:nvPr/>
          </p:nvSpPr>
          <p:spPr>
            <a:xfrm>
              <a:off x="132838" y="627641"/>
              <a:ext cx="6186309" cy="369332"/>
            </a:xfrm>
            <a:prstGeom prst="rect">
              <a:avLst/>
            </a:prstGeom>
            <a:noFill/>
            <a:ln>
              <a:noFill/>
            </a:ln>
          </p:spPr>
          <p:txBody>
            <a:bodyPr wrap="none" rtlCol="0">
              <a:spAutoFit/>
            </a:bodyPr>
            <a:lstStyle/>
            <a:p>
              <a:pPr algn="ctr"/>
              <a:r>
                <a:rPr lang="ja-JP" altLang="en-US" dirty="0"/>
                <a:t>海外からの投資につなげる情報発信手法等の</a:t>
              </a:r>
              <a:r>
                <a:rPr lang="ja-JP" altLang="en-US" dirty="0" smtClean="0"/>
                <a:t>検討</a:t>
              </a:r>
              <a:r>
                <a:rPr kumimoji="1" lang="ja-JP" altLang="en-US" dirty="0" smtClean="0"/>
                <a:t>に</a:t>
              </a:r>
              <a:r>
                <a:rPr kumimoji="1" lang="ja-JP" altLang="en-US" dirty="0"/>
                <a:t>ついて</a:t>
              </a:r>
            </a:p>
          </p:txBody>
        </p:sp>
        <p:sp>
          <p:nvSpPr>
            <p:cNvPr id="15" name="角丸四角形 16">
              <a:extLst>
                <a:ext uri="{FF2B5EF4-FFF2-40B4-BE49-F238E27FC236}">
                  <a16:creationId xmlns:a16="http://schemas.microsoft.com/office/drawing/2014/main" id="{715FBD83-4DD2-4C75-B675-21E1E39EDBED}"/>
                </a:ext>
              </a:extLst>
            </p:cNvPr>
            <p:cNvSpPr/>
            <p:nvPr/>
          </p:nvSpPr>
          <p:spPr>
            <a:xfrm>
              <a:off x="96906" y="641378"/>
              <a:ext cx="6258174" cy="283803"/>
            </a:xfrm>
            <a:prstGeom prst="roundRect">
              <a:avLst>
                <a:gd name="adj" fmla="val 19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6" name="スライド番号プレースホルダー 2"/>
          <p:cNvSpPr>
            <a:spLocks noGrp="1"/>
          </p:cNvSpPr>
          <p:nvPr>
            <p:ph type="sldNum" sz="quarter" idx="12"/>
          </p:nvPr>
        </p:nvSpPr>
        <p:spPr>
          <a:xfrm>
            <a:off x="7626992" y="6440641"/>
            <a:ext cx="2228850" cy="365125"/>
          </a:xfrm>
        </p:spPr>
        <p:txBody>
          <a:bodyPr/>
          <a:lstStyle/>
          <a:p>
            <a:fld id="{014D57DD-AECA-42EB-9D63-1BD6179D20D1}" type="slidenum">
              <a:rPr kumimoji="1" lang="ja-JP" altLang="en-US" smtClean="0"/>
              <a:t>16</a:t>
            </a:fld>
            <a:endParaRPr kumimoji="1" lang="ja-JP" altLang="en-US" dirty="0"/>
          </a:p>
        </p:txBody>
      </p:sp>
      <p:sp>
        <p:nvSpPr>
          <p:cNvPr id="17" name="角丸四角形 16"/>
          <p:cNvSpPr/>
          <p:nvPr/>
        </p:nvSpPr>
        <p:spPr>
          <a:xfrm>
            <a:off x="59720" y="471949"/>
            <a:ext cx="9796122" cy="6262680"/>
          </a:xfrm>
          <a:prstGeom prst="roundRect">
            <a:avLst>
              <a:gd name="adj" fmla="val 243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155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24529" y="546284"/>
            <a:ext cx="9680239" cy="1564562"/>
          </a:xfrm>
          <a:prstGeom prst="roundRect">
            <a:avLst>
              <a:gd name="adj" fmla="val 8602"/>
            </a:avLst>
          </a:pr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6163" y="558298"/>
            <a:ext cx="135898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　的≫</a:t>
            </a:r>
            <a:endParaRPr kumimoji="1" lang="ja-JP" altLang="en-US" sz="16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 y="5403"/>
            <a:ext cx="9906000" cy="400110"/>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2000" b="1" dirty="0">
                <a:solidFill>
                  <a:schemeClr val="bg1"/>
                </a:solidFill>
              </a:rPr>
              <a:t>新大阪駅周辺地域のプロモーション等の進め方</a:t>
            </a:r>
          </a:p>
        </p:txBody>
      </p:sp>
      <p:sp>
        <p:nvSpPr>
          <p:cNvPr id="4" name="正方形/長方形 3"/>
          <p:cNvSpPr/>
          <p:nvPr/>
        </p:nvSpPr>
        <p:spPr>
          <a:xfrm>
            <a:off x="5426191" y="2753863"/>
            <a:ext cx="5065686" cy="338554"/>
          </a:xfrm>
          <a:prstGeom prst="rect">
            <a:avLst/>
          </a:prstGeom>
        </p:spPr>
        <p:txBody>
          <a:bodyPr wrap="square">
            <a:spAutoFit/>
          </a:bodyPr>
          <a:lstStyle/>
          <a:p>
            <a:pPr marL="87313" indent="-87313"/>
            <a:r>
              <a:rPr lang="ja-JP" altLang="en-US" sz="1600" dirty="0">
                <a:latin typeface="Meiryo UI" panose="020B0604030504040204" pitchFamily="50" charset="-128"/>
                <a:ea typeface="Meiryo UI" panose="020B0604030504040204" pitchFamily="50" charset="-128"/>
              </a:rPr>
              <a:t>●会議・配架・広告媒体などを活用した情報の拡散　　　　　</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p:cNvSpPr/>
          <p:nvPr/>
        </p:nvSpPr>
        <p:spPr>
          <a:xfrm>
            <a:off x="1187570" y="678458"/>
            <a:ext cx="7924900" cy="1338828"/>
          </a:xfrm>
          <a:prstGeom prst="rect">
            <a:avLst/>
          </a:prstGeom>
        </p:spPr>
        <p:txBody>
          <a:bodyPr wrap="square">
            <a:spAutoFit/>
          </a:bodyPr>
          <a:lstStyle/>
          <a:p>
            <a:pPr marL="87313" indent="-87313">
              <a:lnSpc>
                <a:spcPct val="150000"/>
              </a:lnSpc>
            </a:pPr>
            <a:r>
              <a:rPr lang="ja-JP" altLang="en-US"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「新大阪駅周辺地域の動きを広く知ってもらう」</a:t>
            </a:r>
            <a:endParaRPr lang="en-US" altLang="ja-JP" b="1" dirty="0">
              <a:latin typeface="Meiryo UI" panose="020B0604030504040204" pitchFamily="50" charset="-128"/>
              <a:ea typeface="Meiryo UI" panose="020B0604030504040204" pitchFamily="50" charset="-128"/>
            </a:endParaRPr>
          </a:p>
          <a:p>
            <a:pPr marL="87313" indent="-87313">
              <a:lnSpc>
                <a:spcPct val="150000"/>
              </a:lnSpc>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とともに、</a:t>
            </a:r>
            <a:endParaRPr lang="en-US" altLang="ja-JP" dirty="0">
              <a:latin typeface="Meiryo UI" panose="020B0604030504040204" pitchFamily="50" charset="-128"/>
              <a:ea typeface="Meiryo UI" panose="020B0604030504040204" pitchFamily="50" charset="-128"/>
            </a:endParaRPr>
          </a:p>
          <a:p>
            <a:pPr marL="87313" indent="-87313">
              <a:lnSpc>
                <a:spcPct val="150000"/>
              </a:lnSpc>
            </a:pPr>
            <a:r>
              <a:rPr lang="ja-JP" altLang="en-US" b="1" dirty="0">
                <a:latin typeface="Meiryo UI" panose="020B0604030504040204" pitchFamily="50" charset="-128"/>
                <a:ea typeface="Meiryo UI" panose="020B0604030504040204" pitchFamily="50" charset="-128"/>
              </a:rPr>
              <a:t>　「民間都市開発等の機運醸成や実現」</a:t>
            </a:r>
            <a:r>
              <a:rPr lang="ja-JP" altLang="en-US" dirty="0">
                <a:latin typeface="Meiryo UI" panose="020B0604030504040204" pitchFamily="50" charset="-128"/>
                <a:ea typeface="Meiryo UI" panose="020B0604030504040204" pitchFamily="50" charset="-128"/>
              </a:rPr>
              <a:t>へつなげていく</a:t>
            </a:r>
          </a:p>
        </p:txBody>
      </p:sp>
      <p:sp>
        <p:nvSpPr>
          <p:cNvPr id="31" name="テキスト ボックス 2"/>
          <p:cNvSpPr txBox="1">
            <a:spLocks noChangeArrowheads="1"/>
          </p:cNvSpPr>
          <p:nvPr/>
        </p:nvSpPr>
        <p:spPr bwMode="auto">
          <a:xfrm>
            <a:off x="913527" y="6467883"/>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altLang="en-US" sz="1000" b="1" kern="100" dirty="0">
                <a:effectLst/>
                <a:latin typeface="Meiryo UI" panose="020B0604030504040204" pitchFamily="50" charset="-128"/>
                <a:ea typeface="Meiryo UI" panose="020B0604030504040204" pitchFamily="50" charset="-128"/>
                <a:cs typeface="Times New Roman" panose="02020603050405020304" pitchFamily="18" charset="0"/>
              </a:rPr>
              <a:t>図：今後のまちづくりの進め方</a:t>
            </a:r>
            <a:endParaRPr lang="en-US" alt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（「まちづくり方針の骨格」より）</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p:cNvSpPr/>
          <p:nvPr/>
        </p:nvSpPr>
        <p:spPr>
          <a:xfrm>
            <a:off x="5426191" y="3835799"/>
            <a:ext cx="4606794"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●海外からの投資につなげる情報発信手法の検討　</a:t>
            </a:r>
            <a:endParaRPr lang="en-US" altLang="ja-JP" sz="1600" dirty="0">
              <a:latin typeface="Meiryo UI" panose="020B0604030504040204" pitchFamily="50" charset="-128"/>
              <a:ea typeface="Meiryo UI" panose="020B0604030504040204" pitchFamily="50" charset="-128"/>
            </a:endParaRPr>
          </a:p>
        </p:txBody>
      </p:sp>
      <p:sp>
        <p:nvSpPr>
          <p:cNvPr id="50" name="正方形/長方形 49"/>
          <p:cNvSpPr/>
          <p:nvPr/>
        </p:nvSpPr>
        <p:spPr>
          <a:xfrm>
            <a:off x="6133781" y="5249317"/>
            <a:ext cx="4606794"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●アジア・世界からの企業進出や投資を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呼びこむプロモーション　</a:t>
            </a:r>
            <a:endParaRPr lang="en-US" altLang="ja-JP" sz="1600" dirty="0">
              <a:latin typeface="Meiryo UI" panose="020B0604030504040204" pitchFamily="50" charset="-128"/>
              <a:ea typeface="Meiryo UI" panose="020B0604030504040204" pitchFamily="50" charset="-128"/>
            </a:endParaRPr>
          </a:p>
        </p:txBody>
      </p:sp>
      <p:sp>
        <p:nvSpPr>
          <p:cNvPr id="51" name="正方形/長方形 50"/>
          <p:cNvSpPr/>
          <p:nvPr/>
        </p:nvSpPr>
        <p:spPr>
          <a:xfrm>
            <a:off x="6154715" y="4544418"/>
            <a:ext cx="4606794" cy="584775"/>
          </a:xfrm>
          <a:prstGeom prst="rect">
            <a:avLst/>
          </a:prstGeom>
        </p:spPr>
        <p:txBody>
          <a:bodyPr wrap="square">
            <a:spAutoFit/>
          </a:bodyPr>
          <a:lstStyle/>
          <a:p>
            <a:pPr marL="87313" indent="-87313"/>
            <a:r>
              <a:rPr lang="ja-JP" altLang="en-US" sz="1600" dirty="0">
                <a:latin typeface="Meiryo UI" panose="020B0604030504040204" pitchFamily="50" charset="-128"/>
                <a:ea typeface="Meiryo UI" panose="020B0604030504040204" pitchFamily="50" charset="-128"/>
              </a:rPr>
              <a:t>●民間のアクションやプロジェクトに繋げる、</a:t>
            </a:r>
            <a:endParaRPr lang="en-US" altLang="ja-JP" sz="1600" dirty="0">
              <a:latin typeface="Meiryo UI" panose="020B0604030504040204" pitchFamily="50" charset="-128"/>
              <a:ea typeface="Meiryo UI" panose="020B0604030504040204" pitchFamily="50" charset="-128"/>
            </a:endParaRPr>
          </a:p>
          <a:p>
            <a:pPr marL="87313" indent="-87313"/>
            <a:r>
              <a:rPr lang="ja-JP" altLang="en-US" sz="1600" dirty="0">
                <a:latin typeface="Meiryo UI" panose="020B0604030504040204" pitchFamily="50" charset="-128"/>
                <a:ea typeface="Meiryo UI" panose="020B0604030504040204" pitchFamily="50" charset="-128"/>
              </a:rPr>
              <a:t>　 新大阪駅周辺地域のまちのプロモーション　　　　　</a:t>
            </a:r>
            <a:endParaRPr lang="en-US" altLang="ja-JP" sz="16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7543426" y="6417231"/>
            <a:ext cx="2228850" cy="365125"/>
          </a:xfrm>
        </p:spPr>
        <p:txBody>
          <a:bodyPr/>
          <a:lstStyle/>
          <a:p>
            <a:fld id="{E0378C3E-9E0F-49CE-9D32-3D7344D3A22C}" type="slidenum">
              <a:rPr kumimoji="1" lang="ja-JP" altLang="en-US" smtClean="0"/>
              <a:t>7</a:t>
            </a:fld>
            <a:endParaRPr kumimoji="1" lang="ja-JP" altLang="en-US" dirty="0"/>
          </a:p>
        </p:txBody>
      </p:sp>
      <p:sp>
        <p:nvSpPr>
          <p:cNvPr id="48" name="正方形/長方形 47"/>
          <p:cNvSpPr/>
          <p:nvPr/>
        </p:nvSpPr>
        <p:spPr>
          <a:xfrm>
            <a:off x="5426191" y="3270126"/>
            <a:ext cx="4606794" cy="338554"/>
          </a:xfrm>
          <a:prstGeom prst="rect">
            <a:avLst/>
          </a:prstGeom>
        </p:spPr>
        <p:txBody>
          <a:bodyPr wrap="square">
            <a:spAutoFit/>
          </a:bodyPr>
          <a:lstStyle/>
          <a:p>
            <a:pPr marL="87313" indent="-87313"/>
            <a:r>
              <a:rPr lang="ja-JP" altLang="en-US" sz="1600" dirty="0">
                <a:latin typeface="Meiryo UI" panose="020B0604030504040204" pitchFamily="50" charset="-128"/>
                <a:ea typeface="Meiryo UI" panose="020B0604030504040204" pitchFamily="50" charset="-128"/>
              </a:rPr>
              <a:t>●個別・小規模の意見交換等　　　　　</a:t>
            </a:r>
            <a:endParaRPr lang="en-US" altLang="ja-JP" sz="1600" dirty="0">
              <a:latin typeface="Meiryo UI" panose="020B0604030504040204" pitchFamily="50" charset="-128"/>
              <a:ea typeface="Meiryo UI" panose="020B0604030504040204" pitchFamily="50" charset="-128"/>
            </a:endParaRPr>
          </a:p>
        </p:txBody>
      </p:sp>
      <p:pic>
        <p:nvPicPr>
          <p:cNvPr id="54" name="図 53"/>
          <p:cNvPicPr>
            <a:picLocks noChangeAspect="1"/>
          </p:cNvPicPr>
          <p:nvPr/>
        </p:nvPicPr>
        <p:blipFill>
          <a:blip r:embed="rId2"/>
          <a:stretch>
            <a:fillRect/>
          </a:stretch>
        </p:blipFill>
        <p:spPr>
          <a:xfrm>
            <a:off x="209563" y="2161498"/>
            <a:ext cx="5813305" cy="4255733"/>
          </a:xfrm>
          <a:prstGeom prst="rect">
            <a:avLst/>
          </a:prstGeom>
        </p:spPr>
      </p:pic>
    </p:spTree>
    <p:extLst>
      <p:ext uri="{BB962C8B-B14F-4D97-AF65-F5344CB8AC3E}">
        <p14:creationId xmlns:p14="http://schemas.microsoft.com/office/powerpoint/2010/main" val="109434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79123" y="5134595"/>
            <a:ext cx="5071997" cy="1683539"/>
          </a:xfrm>
          <a:prstGeom prst="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40225" y="465429"/>
            <a:ext cx="424421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■当面の取り組み</a:t>
            </a:r>
          </a:p>
        </p:txBody>
      </p:sp>
      <p:sp>
        <p:nvSpPr>
          <p:cNvPr id="16" name="テキスト ボックス 15"/>
          <p:cNvSpPr txBox="1"/>
          <p:nvPr/>
        </p:nvSpPr>
        <p:spPr>
          <a:xfrm>
            <a:off x="167440" y="5601054"/>
            <a:ext cx="5013282" cy="1323439"/>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・新大阪駅周辺地域を知ってもらう</a:t>
            </a:r>
          </a:p>
          <a:p>
            <a:pPr marL="87313" indent="-87313"/>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海外への情報発信の手法を知る</a:t>
            </a:r>
            <a:endParaRPr lang="en-US" altLang="ja-JP" sz="1600" dirty="0">
              <a:latin typeface="Meiryo UI" panose="020B0604030504040204" pitchFamily="50" charset="-128"/>
              <a:ea typeface="Meiryo UI" panose="020B0604030504040204" pitchFamily="50" charset="-128"/>
            </a:endParaRPr>
          </a:p>
          <a:p>
            <a:pPr marL="87313" indent="-87313"/>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多国籍のまちづくりについて知る</a:t>
            </a:r>
            <a:endParaRPr kumimoji="1" lang="en-US" altLang="ja-JP" sz="1600" dirty="0">
              <a:latin typeface="Meiryo UI" panose="020B0604030504040204" pitchFamily="50" charset="-128"/>
              <a:ea typeface="Meiryo UI" panose="020B0604030504040204" pitchFamily="50" charset="-128"/>
            </a:endParaRPr>
          </a:p>
          <a:p>
            <a:pPr marL="87313" indent="-87313"/>
            <a:r>
              <a:rPr kumimoji="1" lang="ja-JP" altLang="en-US" sz="1600" dirty="0">
                <a:latin typeface="Meiryo UI" panose="020B0604030504040204" pitchFamily="50" charset="-128"/>
                <a:ea typeface="Meiryo UI" panose="020B0604030504040204" pitchFamily="50" charset="-128"/>
              </a:rPr>
              <a:t>　・企業進出や投資</a:t>
            </a:r>
            <a:r>
              <a:rPr lang="ja-JP" altLang="en-US" sz="1600" dirty="0">
                <a:latin typeface="Meiryo UI" panose="020B0604030504040204" pitchFamily="50" charset="-128"/>
                <a:ea typeface="Meiryo UI" panose="020B0604030504040204" pitchFamily="50" charset="-128"/>
              </a:rPr>
              <a:t>の取り込みにつなげる</a:t>
            </a:r>
            <a:endParaRPr lang="en-US" altLang="ja-JP" sz="1600" dirty="0">
              <a:latin typeface="Meiryo UI" panose="020B0604030504040204" pitchFamily="50" charset="-128"/>
              <a:ea typeface="Meiryo UI" panose="020B0604030504040204" pitchFamily="50" charset="-128"/>
            </a:endParaRPr>
          </a:p>
          <a:p>
            <a:pPr marL="87313" indent="-87313"/>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 y="5403"/>
            <a:ext cx="9906000" cy="400110"/>
          </a:xfrm>
          <a:prstGeom prst="rect">
            <a:avLst/>
          </a:prstGeom>
          <a:solidFill>
            <a:schemeClr val="accent5"/>
          </a:solidFill>
          <a:ln>
            <a:solidFill>
              <a:schemeClr val="accent5">
                <a:lumMod val="50000"/>
              </a:schemeClr>
            </a:solidFill>
          </a:ln>
        </p:spPr>
        <p:txBody>
          <a:bodyPr wrap="square" rtlCol="0">
            <a:spAutoFit/>
          </a:bodyPr>
          <a:lstStyle/>
          <a:p>
            <a:pPr algn="ctr"/>
            <a:r>
              <a:rPr kumimoji="1" lang="ja-JP" altLang="en-US" sz="2000" b="1" dirty="0">
                <a:solidFill>
                  <a:schemeClr val="bg1"/>
                </a:solidFill>
              </a:rPr>
              <a:t>当面のプロモーション等の取り組み状況と今後のうごき</a:t>
            </a:r>
            <a:endParaRPr kumimoji="1" lang="ja-JP" altLang="en-US" b="1" dirty="0">
              <a:solidFill>
                <a:schemeClr val="bg1"/>
              </a:solidFill>
            </a:endParaRPr>
          </a:p>
        </p:txBody>
      </p:sp>
      <p:sp>
        <p:nvSpPr>
          <p:cNvPr id="31" name="テキスト ボックス 30"/>
          <p:cNvSpPr txBox="1"/>
          <p:nvPr/>
        </p:nvSpPr>
        <p:spPr>
          <a:xfrm>
            <a:off x="5587979" y="868513"/>
            <a:ext cx="4014583"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第４回以降の取組みの</a:t>
            </a:r>
            <a:r>
              <a:rPr lang="ja-JP" altLang="en-US" sz="1600" dirty="0">
                <a:latin typeface="Meiryo UI" panose="020B0604030504040204" pitchFamily="50" charset="-128"/>
                <a:ea typeface="Meiryo UI" panose="020B0604030504040204" pitchFamily="50" charset="-128"/>
              </a:rPr>
              <a:t>状況</a:t>
            </a:r>
            <a:r>
              <a:rPr kumimoji="1" lang="ja-JP" altLang="en-US" sz="1600" dirty="0">
                <a:latin typeface="Meiryo UI" panose="020B0604030504040204" pitchFamily="50" charset="-128"/>
                <a:ea typeface="Meiryo UI" panose="020B0604030504040204" pitchFamily="50" charset="-128"/>
              </a:rPr>
              <a:t>と今後の予定</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8925561" y="384137"/>
            <a:ext cx="1349829"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◆実施済み</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◇実施検討</a:t>
            </a:r>
            <a:endParaRPr kumimoji="1" lang="ja-JP" altLang="en-US" sz="12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54244" y="1212466"/>
            <a:ext cx="10064636" cy="1658279"/>
            <a:chOff x="141371" y="3098550"/>
            <a:chExt cx="10064636" cy="1658279"/>
          </a:xfrm>
        </p:grpSpPr>
        <p:grpSp>
          <p:nvGrpSpPr>
            <p:cNvPr id="5" name="グループ化 4"/>
            <p:cNvGrpSpPr/>
            <p:nvPr/>
          </p:nvGrpSpPr>
          <p:grpSpPr>
            <a:xfrm>
              <a:off x="141371" y="3098550"/>
              <a:ext cx="10064636" cy="1658279"/>
              <a:chOff x="171990" y="3084306"/>
              <a:chExt cx="10064636" cy="1658279"/>
            </a:xfrm>
          </p:grpSpPr>
          <p:grpSp>
            <p:nvGrpSpPr>
              <p:cNvPr id="3" name="グループ化 2"/>
              <p:cNvGrpSpPr/>
              <p:nvPr/>
            </p:nvGrpSpPr>
            <p:grpSpPr>
              <a:xfrm>
                <a:off x="171990" y="3084306"/>
                <a:ext cx="10064636" cy="1658279"/>
                <a:chOff x="171990" y="3084306"/>
                <a:chExt cx="10064636" cy="1658279"/>
              </a:xfrm>
            </p:grpSpPr>
            <p:sp>
              <p:nvSpPr>
                <p:cNvPr id="52" name="正方形/長方形 51"/>
                <p:cNvSpPr/>
                <p:nvPr/>
              </p:nvSpPr>
              <p:spPr>
                <a:xfrm>
                  <a:off x="171990" y="3084306"/>
                  <a:ext cx="5096696" cy="1658279"/>
                </a:xfrm>
                <a:prstGeom prst="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 name="角丸四角形 34"/>
                <p:cNvSpPr/>
                <p:nvPr/>
              </p:nvSpPr>
              <p:spPr>
                <a:xfrm>
                  <a:off x="5291725" y="3084318"/>
                  <a:ext cx="4640581" cy="1658267"/>
                </a:xfrm>
                <a:prstGeom prst="roundRect">
                  <a:avLst>
                    <a:gd name="adj" fmla="val 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297441" y="3142593"/>
                  <a:ext cx="4939185" cy="1569660"/>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◆広報資料の作成（まちづくり方針の骨格の多言語化）</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ターゲット</a:t>
                  </a:r>
                  <a:r>
                    <a:rPr lang="ja-JP" altLang="en-US" sz="1600" dirty="0">
                      <a:latin typeface="Meiryo UI" panose="020B0604030504040204" pitchFamily="50" charset="-128"/>
                      <a:ea typeface="Meiryo UI" panose="020B0604030504040204" pitchFamily="50" charset="-128"/>
                    </a:rPr>
                    <a:t>を見据えたシンポジウム・セミナーなどの実施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日　東京）</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◆中国地方、四国地方の経済団体との意見交換</a:t>
                  </a:r>
                  <a:endParaRPr lang="en-US" altLang="ja-JP" sz="1600" dirty="0">
                    <a:latin typeface="Meiryo UI" panose="020B0604030504040204" pitchFamily="50" charset="-128"/>
                    <a:ea typeface="Meiryo UI" panose="020B0604030504040204" pitchFamily="50" charset="-128"/>
                  </a:endParaRPr>
                </a:p>
                <a:p>
                  <a:pPr marL="177800" indent="-177800"/>
                  <a:r>
                    <a:rPr kumimoji="1" lang="ja-JP" altLang="en-US" sz="1600" dirty="0">
                      <a:latin typeface="Meiryo UI" panose="020B0604030504040204" pitchFamily="50" charset="-128"/>
                      <a:ea typeface="Meiryo UI" panose="020B0604030504040204" pitchFamily="50" charset="-128"/>
                    </a:rPr>
                    <a:t>◆民間都市開発事業者の勉強会への参加</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◇広告媒体の活用</a:t>
                  </a:r>
                  <a:endParaRPr lang="en-US" altLang="ja-JP" sz="1600" dirty="0">
                    <a:latin typeface="Meiryo UI" panose="020B0604030504040204" pitchFamily="50" charset="-128"/>
                    <a:ea typeface="Meiryo UI" panose="020B0604030504040204" pitchFamily="50" charset="-128"/>
                  </a:endParaRPr>
                </a:p>
              </p:txBody>
            </p:sp>
          </p:grpSp>
          <p:sp>
            <p:nvSpPr>
              <p:cNvPr id="49" name="テキスト ボックス 48"/>
              <p:cNvSpPr txBox="1"/>
              <p:nvPr/>
            </p:nvSpPr>
            <p:spPr>
              <a:xfrm>
                <a:off x="185964" y="3391923"/>
                <a:ext cx="461216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≪会議・配架・広告媒体などを活用した情報の拡散</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grpSp>
        <p:sp>
          <p:nvSpPr>
            <p:cNvPr id="51" name="テキスト ボックス 50"/>
            <p:cNvSpPr txBox="1"/>
            <p:nvPr/>
          </p:nvSpPr>
          <p:spPr>
            <a:xfrm>
              <a:off x="341116" y="3717896"/>
              <a:ext cx="5230165" cy="830997"/>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rPr>
                <a:t>・新大阪駅周辺地域（十三駅、新大阪駅、淡路駅周辺）</a:t>
              </a:r>
            </a:p>
            <a:p>
              <a:pPr marL="177800" indent="-177800"/>
              <a:r>
                <a:rPr lang="ja-JP" altLang="en-US" sz="1600" dirty="0">
                  <a:latin typeface="Meiryo UI" panose="020B0604030504040204" pitchFamily="50" charset="-128"/>
                  <a:ea typeface="Meiryo UI" panose="020B0604030504040204" pitchFamily="50" charset="-128"/>
                </a:rPr>
                <a:t> の取り組みを幅広く拡散</a:t>
              </a:r>
              <a:endParaRPr lang="en-US" altLang="ja-JP" sz="1600" dirty="0">
                <a:latin typeface="Meiryo UI" panose="020B0604030504040204" pitchFamily="50" charset="-128"/>
                <a:ea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rPr>
                <a:t>・新大阪駅周辺地域の動きを知り、興味を持ってもらう</a:t>
              </a:r>
              <a:endParaRPr lang="en-US" altLang="ja-JP" sz="1600" dirty="0">
                <a:latin typeface="Meiryo UI" panose="020B0604030504040204" pitchFamily="50" charset="-128"/>
                <a:ea typeface="Meiryo UI" panose="020B0604030504040204" pitchFamily="50" charset="-128"/>
              </a:endParaRPr>
            </a:p>
          </p:txBody>
        </p:sp>
      </p:grpSp>
      <p:sp>
        <p:nvSpPr>
          <p:cNvPr id="42" name="角丸四角形 41"/>
          <p:cNvSpPr/>
          <p:nvPr/>
        </p:nvSpPr>
        <p:spPr>
          <a:xfrm>
            <a:off x="5179695" y="5131316"/>
            <a:ext cx="4634865" cy="1686817"/>
          </a:xfrm>
          <a:prstGeom prst="roundRect">
            <a:avLst>
              <a:gd name="adj" fmla="val 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211658" y="5185829"/>
            <a:ext cx="485263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◆在日商工会等との意見交換</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（関西中華総商会等）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◆在阪の外資系企業と意見交換</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外資アクセラレーター</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◆アジアからの海外留学生とのワークショップ意見交換</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（インドネシア、ベトナム、ネパールからの留学生</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24760" y="5263928"/>
            <a:ext cx="485157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≪海外からの投資につなげる情報発信手法等の検討</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03863" y="806793"/>
            <a:ext cx="346509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プロモーションの手法とねらい</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66825" y="2937863"/>
            <a:ext cx="10335612" cy="2152663"/>
            <a:chOff x="182528" y="935701"/>
            <a:chExt cx="10335612" cy="2152663"/>
          </a:xfrm>
        </p:grpSpPr>
        <p:sp>
          <p:nvSpPr>
            <p:cNvPr id="24" name="正方形/長方形 23"/>
            <p:cNvSpPr/>
            <p:nvPr/>
          </p:nvSpPr>
          <p:spPr>
            <a:xfrm>
              <a:off x="182528" y="935701"/>
              <a:ext cx="5084578" cy="2126893"/>
            </a:xfrm>
            <a:prstGeom prst="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6" name="テキスト ボックス 35"/>
            <p:cNvSpPr txBox="1"/>
            <p:nvPr/>
          </p:nvSpPr>
          <p:spPr>
            <a:xfrm>
              <a:off x="5283836" y="1051827"/>
              <a:ext cx="5234304" cy="1754326"/>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◆意見交換</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第</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回協議会以降</a:t>
              </a:r>
              <a:r>
                <a:rPr lang="ja-JP" altLang="en-US" sz="1600" dirty="0" smtClean="0">
                  <a:latin typeface="Meiryo UI" panose="020B0604030504040204" pitchFamily="50" charset="-128"/>
                  <a:ea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rPr>
                <a:t>53</a:t>
              </a:r>
              <a:r>
                <a:rPr kumimoji="1" lang="ja-JP" altLang="en-US" sz="1600" dirty="0" smtClean="0">
                  <a:latin typeface="Meiryo UI" panose="020B0604030504040204" pitchFamily="50" charset="-128"/>
                  <a:ea typeface="Meiryo UI" panose="020B0604030504040204" pitchFamily="50" charset="-128"/>
                </a:rPr>
                <a:t>名</a:t>
              </a:r>
              <a:r>
                <a:rPr kumimoji="1" lang="ja-JP" altLang="en-US" sz="1050" dirty="0" smtClean="0">
                  <a:latin typeface="Meiryo UI" panose="020B0604030504040204" pitchFamily="50" charset="-128"/>
                  <a:ea typeface="Meiryo UI" panose="020B0604030504040204" pitchFamily="50" charset="-128"/>
                </a:rPr>
                <a:t>（～令和</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日）</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（民間 </a:t>
              </a:r>
              <a:r>
                <a:rPr lang="en-US" altLang="ja-JP" sz="1600" dirty="0" smtClean="0">
                  <a:latin typeface="Meiryo UI" panose="020B0604030504040204" pitchFamily="50" charset="-128"/>
                  <a:ea typeface="Meiryo UI" panose="020B0604030504040204" pitchFamily="50" charset="-128"/>
                </a:rPr>
                <a:t>40</a:t>
              </a:r>
              <a:r>
                <a:rPr kumimoji="1" lang="ja-JP" altLang="en-US" sz="1600" dirty="0" smtClean="0">
                  <a:latin typeface="Meiryo UI" panose="020B0604030504040204" pitchFamily="50" charset="-128"/>
                  <a:ea typeface="Meiryo UI" panose="020B0604030504040204" pitchFamily="50" charset="-128"/>
                </a:rPr>
                <a:t>名</a:t>
              </a:r>
              <a:r>
                <a:rPr kumimoji="1" lang="ja-JP" altLang="en-US" sz="1600" dirty="0">
                  <a:latin typeface="Meiryo UI" panose="020B0604030504040204" pitchFamily="50" charset="-128"/>
                  <a:ea typeface="Meiryo UI" panose="020B0604030504040204" pitchFamily="50" charset="-128"/>
                </a:rPr>
                <a:t>、学識 </a:t>
              </a:r>
              <a:r>
                <a:rPr kumimoji="1" lang="en-US" altLang="ja-JP" sz="1600" dirty="0" smtClean="0">
                  <a:latin typeface="Meiryo UI" panose="020B0604030504040204" pitchFamily="50" charset="-128"/>
                  <a:ea typeface="Meiryo UI" panose="020B0604030504040204" pitchFamily="50" charset="-128"/>
                </a:rPr>
                <a:t>13</a:t>
              </a:r>
              <a:r>
                <a:rPr kumimoji="1" lang="ja-JP" altLang="en-US" sz="1600" dirty="0" smtClean="0">
                  <a:latin typeface="Meiryo UI" panose="020B0604030504040204" pitchFamily="50" charset="-128"/>
                  <a:ea typeface="Meiryo UI" panose="020B0604030504040204" pitchFamily="50" charset="-128"/>
                </a:rPr>
                <a:t>名</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・バス関連、見本市イベント開催者、</a:t>
              </a:r>
              <a:r>
                <a:rPr lang="zh-TW" altLang="en-US" sz="1400" dirty="0">
                  <a:solidFill>
                    <a:srgbClr val="000000"/>
                  </a:solidFill>
                  <a:latin typeface="Meiryo UI" panose="020B0604030504040204" pitchFamily="50" charset="-128"/>
                  <a:ea typeface="Meiryo UI" panose="020B0604030504040204" pitchFamily="50" charset="-128"/>
                </a:rPr>
                <a:t>不動産開発</a:t>
              </a:r>
              <a:endParaRPr lang="en-US" altLang="zh-TW"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オフィス建築等</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◆海外の</a:t>
              </a:r>
              <a:r>
                <a:rPr lang="en-US" altLang="ja-JP" sz="1600" dirty="0">
                  <a:latin typeface="Meiryo UI" panose="020B0604030504040204" pitchFamily="50" charset="-128"/>
                  <a:ea typeface="Meiryo UI" panose="020B0604030504040204" pitchFamily="50" charset="-128"/>
                </a:rPr>
                <a:t>JETRO</a:t>
              </a:r>
              <a:r>
                <a:rPr lang="ja-JP" altLang="en-US" sz="1600" dirty="0">
                  <a:latin typeface="Meiryo UI" panose="020B0604030504040204" pitchFamily="50" charset="-128"/>
                  <a:ea typeface="Meiryo UI" panose="020B0604030504040204" pitchFamily="50" charset="-128"/>
                </a:rPr>
                <a:t>との情報交換を実施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（ロサンゼルス、ロンドン、香港、シンガポール等</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5291725" y="935702"/>
              <a:ext cx="4638538" cy="2152662"/>
            </a:xfrm>
            <a:prstGeom prst="roundRect">
              <a:avLst>
                <a:gd name="adj" fmla="val 27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07148" y="1380026"/>
              <a:ext cx="468381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個別・小規模の意見交換等</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07148" y="1677156"/>
              <a:ext cx="5412194" cy="830997"/>
            </a:xfrm>
            <a:prstGeom prst="rect">
              <a:avLst/>
            </a:prstGeom>
            <a:noFill/>
          </p:spPr>
          <p:txBody>
            <a:bodyPr wrap="square" rtlCol="0">
              <a:spAutoFit/>
            </a:bodyPr>
            <a:lstStyle/>
            <a:p>
              <a:pPr marL="261938" indent="-261938"/>
              <a:r>
                <a:rPr lang="ja-JP" altLang="en-US" sz="1600" dirty="0">
                  <a:latin typeface="Meiryo UI" panose="020B0604030504040204" pitchFamily="50" charset="-128"/>
                  <a:ea typeface="Meiryo UI" panose="020B0604030504040204" pitchFamily="50" charset="-128"/>
                </a:rPr>
                <a:t>　 ・新大阪駅周辺地域の動きを知ってもらう</a:t>
              </a:r>
              <a:endParaRPr lang="en-US" altLang="ja-JP" sz="1600" dirty="0">
                <a:latin typeface="Meiryo UI" panose="020B0604030504040204" pitchFamily="50" charset="-128"/>
                <a:ea typeface="Meiryo UI" panose="020B0604030504040204" pitchFamily="50" charset="-128"/>
              </a:endParaRPr>
            </a:p>
            <a:p>
              <a:pPr marL="261938" indent="-261938"/>
              <a:r>
                <a:rPr lang="ja-JP" altLang="en-US" sz="1600" dirty="0">
                  <a:latin typeface="Meiryo UI" panose="020B0604030504040204" pitchFamily="50" charset="-128"/>
                  <a:ea typeface="Meiryo UI" panose="020B0604030504040204" pitchFamily="50" charset="-128"/>
                </a:rPr>
                <a:t>　 ・まちづくりに対する</a:t>
              </a:r>
              <a:r>
                <a:rPr kumimoji="1" lang="ja-JP" altLang="en-US" sz="1600" dirty="0">
                  <a:latin typeface="Meiryo UI" panose="020B0604030504040204" pitchFamily="50" charset="-128"/>
                  <a:ea typeface="Meiryo UI" panose="020B0604030504040204" pitchFamily="50" charset="-128"/>
                </a:rPr>
                <a:t>アドバイスや情報交換</a:t>
              </a:r>
              <a:endParaRPr kumimoji="1" lang="en-US" altLang="ja-JP" sz="1600" dirty="0">
                <a:latin typeface="Meiryo UI" panose="020B0604030504040204" pitchFamily="50" charset="-128"/>
                <a:ea typeface="Meiryo UI" panose="020B0604030504040204" pitchFamily="50" charset="-128"/>
              </a:endParaRPr>
            </a:p>
            <a:p>
              <a:pPr marL="261938" indent="-261938"/>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さらなる情報の拡散</a:t>
              </a:r>
            </a:p>
          </p:txBody>
        </p:sp>
      </p:grpSp>
      <p:sp>
        <p:nvSpPr>
          <p:cNvPr id="2" name="スライド番号プレースホルダー 1"/>
          <p:cNvSpPr>
            <a:spLocks noGrp="1"/>
          </p:cNvSpPr>
          <p:nvPr>
            <p:ph type="sldNum" sz="quarter" idx="12"/>
          </p:nvPr>
        </p:nvSpPr>
        <p:spPr>
          <a:xfrm>
            <a:off x="7614285" y="6468047"/>
            <a:ext cx="2228850" cy="365125"/>
          </a:xfrm>
        </p:spPr>
        <p:txBody>
          <a:bodyPr/>
          <a:lstStyle/>
          <a:p>
            <a:fld id="{E0378C3E-9E0F-49CE-9D32-3D7344D3A22C}" type="slidenum">
              <a:rPr kumimoji="1" lang="ja-JP" altLang="en-US" smtClean="0"/>
              <a:t>8</a:t>
            </a:fld>
            <a:endParaRPr kumimoji="1" lang="ja-JP" altLang="en-US" dirty="0"/>
          </a:p>
        </p:txBody>
      </p:sp>
    </p:spTree>
    <p:extLst>
      <p:ext uri="{BB962C8B-B14F-4D97-AF65-F5344CB8AC3E}">
        <p14:creationId xmlns:p14="http://schemas.microsoft.com/office/powerpoint/2010/main" val="30812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flipH="1">
            <a:off x="1919959" y="2025247"/>
            <a:ext cx="6361876" cy="1077218"/>
          </a:xfrm>
          <a:prstGeom prst="rect">
            <a:avLst/>
          </a:prstGeom>
          <a:noFill/>
        </p:spPr>
        <p:txBody>
          <a:bodyPr wrap="square" rtlCol="0">
            <a:spAutoFit/>
          </a:bodyPr>
          <a:lstStyle/>
          <a:p>
            <a:pPr algn="ctr"/>
            <a:r>
              <a:rPr kumimoji="1" lang="ja-JP" altLang="en-US" sz="3200" dirty="0"/>
              <a:t>意見交換（</a:t>
            </a:r>
            <a:r>
              <a:rPr kumimoji="1" lang="en-US" altLang="ja-JP" sz="3200" dirty="0"/>
              <a:t>R2.10</a:t>
            </a:r>
            <a:r>
              <a:rPr kumimoji="1" lang="ja-JP" altLang="en-US" sz="3200" dirty="0"/>
              <a:t>～</a:t>
            </a:r>
            <a:r>
              <a:rPr kumimoji="1" lang="en-US" altLang="ja-JP" sz="3200" dirty="0" smtClean="0"/>
              <a:t>R3.8</a:t>
            </a:r>
            <a:r>
              <a:rPr kumimoji="1" lang="ja-JP" altLang="en-US" sz="3200" dirty="0" smtClean="0"/>
              <a:t>）</a:t>
            </a:r>
            <a:r>
              <a:rPr kumimoji="1" lang="ja-JP" altLang="en-US" sz="3200" dirty="0"/>
              <a:t>の概要</a:t>
            </a:r>
            <a:endParaRPr kumimoji="1" lang="en-US" altLang="ja-JP" sz="3200" dirty="0"/>
          </a:p>
          <a:p>
            <a:pPr algn="ctr"/>
            <a:r>
              <a:rPr kumimoji="1" lang="ja-JP" altLang="en-US" sz="3200" dirty="0"/>
              <a:t>（主な内容）</a:t>
            </a:r>
          </a:p>
        </p:txBody>
      </p:sp>
      <p:sp>
        <p:nvSpPr>
          <p:cNvPr id="5" name="正方形/長方形 4"/>
          <p:cNvSpPr/>
          <p:nvPr/>
        </p:nvSpPr>
        <p:spPr>
          <a:xfrm>
            <a:off x="337914" y="4082262"/>
            <a:ext cx="3611777" cy="2785378"/>
          </a:xfrm>
          <a:prstGeom prst="rect">
            <a:avLst/>
          </a:prstGeom>
        </p:spPr>
        <p:txBody>
          <a:bodyPr wrap="square">
            <a:spAutoFit/>
          </a:bodyPr>
          <a:lstStyle/>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〇</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全体</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・ポストコロナ</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に関する意見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西日本の経済団体、地権者のご意見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情報発信の手法のご意見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〇交通結節機能</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ついての</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意見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〇交流促進機能についての意見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ts val="3500"/>
              </a:lnSpc>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〇都市空間機能についての意見</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p:cNvSpPr/>
          <p:nvPr/>
        </p:nvSpPr>
        <p:spPr>
          <a:xfrm>
            <a:off x="3795526" y="4670985"/>
            <a:ext cx="448630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今後、検討を深める中でまちづくり方針に反映</a:t>
            </a:r>
          </a:p>
        </p:txBody>
      </p:sp>
      <p:sp>
        <p:nvSpPr>
          <p:cNvPr id="7" name="正方形/長方形 6"/>
          <p:cNvSpPr/>
          <p:nvPr/>
        </p:nvSpPr>
        <p:spPr>
          <a:xfrm>
            <a:off x="3759700" y="5549254"/>
            <a:ext cx="6086910"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「資料３－２　交通結節</a:t>
            </a:r>
            <a:r>
              <a:rPr lang="ja-JP" altLang="en-US" sz="1600" dirty="0" smtClean="0">
                <a:latin typeface="Meiryo UI" panose="020B0604030504040204" pitchFamily="50" charset="-128"/>
                <a:ea typeface="Meiryo UI" panose="020B0604030504040204" pitchFamily="50" charset="-128"/>
              </a:rPr>
              <a:t>機能」</a:t>
            </a:r>
            <a:r>
              <a:rPr lang="ja-JP" altLang="en-US" sz="1600" dirty="0">
                <a:latin typeface="Meiryo UI" panose="020B0604030504040204" pitchFamily="50" charset="-128"/>
                <a:ea typeface="Meiryo UI" panose="020B0604030504040204" pitchFamily="50" charset="-128"/>
              </a:rPr>
              <a:t>に反映</a:t>
            </a:r>
          </a:p>
        </p:txBody>
      </p:sp>
      <p:sp>
        <p:nvSpPr>
          <p:cNvPr id="8" name="正方形/長方形 7"/>
          <p:cNvSpPr/>
          <p:nvPr/>
        </p:nvSpPr>
        <p:spPr>
          <a:xfrm>
            <a:off x="598284" y="3862353"/>
            <a:ext cx="3197242"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意見交換での主な意見について</a:t>
            </a:r>
            <a:endParaRPr lang="ja-JP" altLang="en-US" sz="1600"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176982" y="4228426"/>
            <a:ext cx="9479636" cy="249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正方形/長方形 11"/>
          <p:cNvSpPr/>
          <p:nvPr/>
        </p:nvSpPr>
        <p:spPr>
          <a:xfrm>
            <a:off x="3759700" y="5959152"/>
            <a:ext cx="5348416"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「資料３－２　交流促進機能」に反映</a:t>
            </a:r>
          </a:p>
        </p:txBody>
      </p:sp>
      <p:sp>
        <p:nvSpPr>
          <p:cNvPr id="13" name="正方形/長方形 12"/>
          <p:cNvSpPr/>
          <p:nvPr/>
        </p:nvSpPr>
        <p:spPr>
          <a:xfrm>
            <a:off x="3759700" y="6400629"/>
            <a:ext cx="5348416"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「資料</a:t>
            </a:r>
            <a:r>
              <a:rPr lang="ja-JP" altLang="en-US" sz="1600" dirty="0">
                <a:latin typeface="Meiryo UI" panose="020B0604030504040204" pitchFamily="50" charset="-128"/>
                <a:ea typeface="Meiryo UI" panose="020B0604030504040204" pitchFamily="50" charset="-128"/>
              </a:rPr>
              <a:t>３－２</a:t>
            </a:r>
            <a:r>
              <a:rPr lang="ja-JP" altLang="en-US" sz="1600">
                <a:latin typeface="Meiryo UI" panose="020B0604030504040204" pitchFamily="50" charset="-128"/>
                <a:ea typeface="Meiryo UI" panose="020B0604030504040204" pitchFamily="50" charset="-128"/>
              </a:rPr>
              <a:t>　都市空間機能」</a:t>
            </a:r>
            <a:r>
              <a:rPr lang="ja-JP" altLang="en-US" sz="1600" dirty="0">
                <a:latin typeface="Meiryo UI" panose="020B0604030504040204" pitchFamily="50" charset="-128"/>
                <a:ea typeface="Meiryo UI" panose="020B0604030504040204" pitchFamily="50" charset="-128"/>
              </a:rPr>
              <a:t>に反映</a:t>
            </a:r>
          </a:p>
        </p:txBody>
      </p:sp>
      <p:sp>
        <p:nvSpPr>
          <p:cNvPr id="3" name="スライド番号プレースホルダー 2"/>
          <p:cNvSpPr>
            <a:spLocks noGrp="1"/>
          </p:cNvSpPr>
          <p:nvPr>
            <p:ph type="sldNum" sz="quarter" idx="12"/>
          </p:nvPr>
        </p:nvSpPr>
        <p:spPr>
          <a:xfrm>
            <a:off x="7427768" y="6383870"/>
            <a:ext cx="2228850" cy="365125"/>
          </a:xfrm>
        </p:spPr>
        <p:txBody>
          <a:bodyPr/>
          <a:lstStyle/>
          <a:p>
            <a:fld id="{014D57DD-AECA-42EB-9D63-1BD6179D20D1}" type="slidenum">
              <a:rPr kumimoji="1" lang="ja-JP" altLang="en-US" smtClean="0"/>
              <a:t>9</a:t>
            </a:fld>
            <a:endParaRPr kumimoji="1" lang="ja-JP" altLang="en-US" dirty="0"/>
          </a:p>
        </p:txBody>
      </p:sp>
    </p:spTree>
    <p:extLst>
      <p:ext uri="{BB962C8B-B14F-4D97-AF65-F5344CB8AC3E}">
        <p14:creationId xmlns:p14="http://schemas.microsoft.com/office/powerpoint/2010/main" val="417777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06524" y="557392"/>
            <a:ext cx="9530962" cy="3892840"/>
            <a:chOff x="106524" y="486534"/>
            <a:chExt cx="9530962" cy="3892840"/>
          </a:xfrm>
        </p:grpSpPr>
        <p:sp>
          <p:nvSpPr>
            <p:cNvPr id="3" name="テキスト ボックス 2"/>
            <p:cNvSpPr txBox="1"/>
            <p:nvPr/>
          </p:nvSpPr>
          <p:spPr>
            <a:xfrm>
              <a:off x="221941" y="486534"/>
              <a:ext cx="2262158" cy="369332"/>
            </a:xfrm>
            <a:prstGeom prst="rect">
              <a:avLst/>
            </a:prstGeom>
            <a:noFill/>
            <a:ln>
              <a:solidFill>
                <a:schemeClr val="tx1"/>
              </a:solidFill>
            </a:ln>
          </p:spPr>
          <p:txBody>
            <a:bodyPr wrap="none" rtlCol="0">
              <a:spAutoFit/>
            </a:bodyPr>
            <a:lstStyle/>
            <a:p>
              <a:pPr algn="ctr"/>
              <a:r>
                <a:rPr kumimoji="1" lang="ja-JP" altLang="en-US" dirty="0"/>
                <a:t>全体</a:t>
              </a:r>
              <a:r>
                <a:rPr kumimoji="1" lang="ja-JP" altLang="en-US" dirty="0" smtClean="0"/>
                <a:t>・ポストコロナ</a:t>
              </a:r>
              <a:endParaRPr kumimoji="1" lang="ja-JP" altLang="en-US" dirty="0"/>
            </a:p>
          </p:txBody>
        </p:sp>
        <p:sp>
          <p:nvSpPr>
            <p:cNvPr id="10" name="テキスト ボックス 9"/>
            <p:cNvSpPr txBox="1"/>
            <p:nvPr/>
          </p:nvSpPr>
          <p:spPr>
            <a:xfrm>
              <a:off x="106524" y="952795"/>
              <a:ext cx="9530962" cy="3426579"/>
            </a:xfrm>
            <a:prstGeom prst="rect">
              <a:avLst/>
            </a:prstGeom>
            <a:noFill/>
            <a:ln>
              <a:noFill/>
            </a:ln>
          </p:spPr>
          <p:txBody>
            <a:bodyPr wrap="square" rtlCol="0">
              <a:spAutoFit/>
            </a:bodyPr>
            <a:lstStyle/>
            <a:p>
              <a:pPr marL="182563" indent="-182563">
                <a:lnSpc>
                  <a:spcPts val="2000"/>
                </a:lnSpc>
              </a:pPr>
              <a:r>
                <a:rPr kumimoji="1" lang="ja-JP" altLang="en-US" sz="1600" dirty="0"/>
                <a:t>・</a:t>
              </a:r>
              <a:r>
                <a:rPr kumimoji="1" lang="ja-JP" altLang="en-US" sz="1600" u="sng" dirty="0"/>
                <a:t>オンラインが社会に浸透したものの、初めての対面、モノに触れる、ディスカッション、思いがけない出会い、契約</a:t>
              </a:r>
              <a:r>
                <a:rPr lang="ja-JP" altLang="en-US" sz="1600" u="sng" dirty="0"/>
                <a:t>など大事</a:t>
              </a:r>
              <a:r>
                <a:rPr kumimoji="1" lang="ja-JP" altLang="en-US" sz="1600" u="sng" dirty="0"/>
                <a:t>な局面は対面でリアルは欠かせない。</a:t>
              </a:r>
              <a:endParaRPr kumimoji="1" lang="en-US" altLang="ja-JP" sz="1600" u="sng" dirty="0"/>
            </a:p>
            <a:p>
              <a:pPr marL="182563" indent="-182563">
                <a:lnSpc>
                  <a:spcPts val="2000"/>
                </a:lnSpc>
              </a:pPr>
              <a:r>
                <a:rPr kumimoji="1" lang="ja-JP" altLang="en-US" sz="1600" dirty="0"/>
                <a:t>・働き方としては、在宅勤務が浸透したことにより、単純作業や個人で完結する作業のように会社に行かなくとも</a:t>
              </a:r>
              <a:r>
                <a:rPr lang="ja-JP" altLang="en-US" sz="1600" dirty="0"/>
                <a:t>できること</a:t>
              </a:r>
              <a:r>
                <a:rPr kumimoji="1" lang="ja-JP" altLang="en-US" sz="1600" dirty="0"/>
                <a:t>と、アイデア出しや、社員の育成（特に若手の育成）など会社にあつまらないとできないことが確認されて</a:t>
              </a:r>
              <a:r>
                <a:rPr lang="ja-JP" altLang="en-US" sz="1600" dirty="0"/>
                <a:t>きており、出社を前提とするような海外の企業もあれば、賃貸床を減少させた企業もいる。また、オフィスのつくり方も、交流しやすいオープン空間と、集中できる個別空間を併せ持つような空間づくりなどがすすんでいる。</a:t>
              </a:r>
              <a:endParaRPr kumimoji="1" lang="en-US" altLang="ja-JP" sz="1600" dirty="0"/>
            </a:p>
            <a:p>
              <a:pPr marL="182563" indent="-182563">
                <a:lnSpc>
                  <a:spcPts val="2000"/>
                </a:lnSpc>
              </a:pPr>
              <a:r>
                <a:rPr kumimoji="1" lang="ja-JP" altLang="en-US" sz="1600" dirty="0"/>
                <a:t>・商業において、オンラインの</a:t>
              </a:r>
              <a:r>
                <a:rPr kumimoji="1" lang="en-US" altLang="ja-JP" sz="1600" dirty="0"/>
                <a:t>e</a:t>
              </a:r>
              <a:r>
                <a:rPr kumimoji="1" lang="ja-JP" altLang="en-US" sz="1600" dirty="0"/>
                <a:t>コマースがより一層進んだことから、単純にものを売るという場よりも、そこに行かないと手にはいらないもの、オリジナルのテナントの重要性が高まるほか、商品の体感や、対面サービスなどのリアルな空間・状況が必要</a:t>
              </a:r>
              <a:r>
                <a:rPr lang="ja-JP" altLang="en-US" sz="1600" dirty="0"/>
                <a:t>となるなど、収益構造の見直しに迫られている。</a:t>
              </a:r>
              <a:endParaRPr kumimoji="1" lang="en-US" altLang="ja-JP" sz="1600" dirty="0"/>
            </a:p>
            <a:p>
              <a:pPr marL="182563" indent="-182563">
                <a:lnSpc>
                  <a:spcPts val="2000"/>
                </a:lnSpc>
              </a:pPr>
              <a:r>
                <a:rPr kumimoji="1" lang="ja-JP" altLang="en-US" sz="1600" dirty="0"/>
                <a:t>・吹き抜け等がある開放感やゆとり、安心感のある空間が必要。</a:t>
              </a:r>
              <a:endParaRPr kumimoji="1" lang="en-US" altLang="ja-JP" sz="1600" dirty="0"/>
            </a:p>
            <a:p>
              <a:pPr>
                <a:lnSpc>
                  <a:spcPts val="2000"/>
                </a:lnSpc>
              </a:pPr>
              <a:r>
                <a:rPr kumimoji="1" lang="ja-JP" altLang="en-US" sz="1600" dirty="0"/>
                <a:t>・都市の機能を維持し続けるためには、観光のみではなく、人が新大阪に定着することが大事。</a:t>
              </a:r>
              <a:endParaRPr kumimoji="1" lang="en-US" altLang="ja-JP" sz="1600" dirty="0"/>
            </a:p>
            <a:p>
              <a:pPr>
                <a:lnSpc>
                  <a:spcPts val="2000"/>
                </a:lnSpc>
              </a:pPr>
              <a:r>
                <a:rPr kumimoji="1" lang="ja-JP" altLang="en-US" sz="1600" dirty="0"/>
                <a:t>・魅力的な住環境（癒しやうるおい）とその近くで働ける環境があれば、新大阪に定着したくなる。</a:t>
              </a:r>
            </a:p>
          </p:txBody>
        </p:sp>
        <p:sp>
          <p:nvSpPr>
            <p:cNvPr id="15" name="テキスト ボックス 14"/>
            <p:cNvSpPr txBox="1"/>
            <p:nvPr/>
          </p:nvSpPr>
          <p:spPr>
            <a:xfrm>
              <a:off x="106524" y="1987071"/>
              <a:ext cx="184731" cy="338554"/>
            </a:xfrm>
            <a:prstGeom prst="rect">
              <a:avLst/>
            </a:prstGeom>
            <a:noFill/>
            <a:ln>
              <a:noFill/>
            </a:ln>
          </p:spPr>
          <p:txBody>
            <a:bodyPr wrap="none" rtlCol="0">
              <a:spAutoFit/>
            </a:bodyPr>
            <a:lstStyle/>
            <a:p>
              <a:endParaRPr kumimoji="1" lang="ja-JP" altLang="en-US" sz="1600" dirty="0"/>
            </a:p>
          </p:txBody>
        </p:sp>
        <p:sp>
          <p:nvSpPr>
            <p:cNvPr id="21" name="テキスト ボックス 20"/>
            <p:cNvSpPr txBox="1"/>
            <p:nvPr/>
          </p:nvSpPr>
          <p:spPr>
            <a:xfrm>
              <a:off x="106524" y="1595817"/>
              <a:ext cx="184731" cy="338554"/>
            </a:xfrm>
            <a:prstGeom prst="rect">
              <a:avLst/>
            </a:prstGeom>
            <a:noFill/>
            <a:ln>
              <a:noFill/>
            </a:ln>
          </p:spPr>
          <p:txBody>
            <a:bodyPr wrap="none" rtlCol="0">
              <a:spAutoFit/>
            </a:bodyPr>
            <a:lstStyle/>
            <a:p>
              <a:endParaRPr kumimoji="1" lang="ja-JP" altLang="en-US" sz="1600" dirty="0"/>
            </a:p>
          </p:txBody>
        </p:sp>
        <p:sp>
          <p:nvSpPr>
            <p:cNvPr id="22" name="テキスト ボックス 21"/>
            <p:cNvSpPr txBox="1"/>
            <p:nvPr/>
          </p:nvSpPr>
          <p:spPr>
            <a:xfrm>
              <a:off x="106524" y="2460688"/>
              <a:ext cx="184731" cy="338554"/>
            </a:xfrm>
            <a:prstGeom prst="rect">
              <a:avLst/>
            </a:prstGeom>
            <a:noFill/>
            <a:ln>
              <a:noFill/>
            </a:ln>
          </p:spPr>
          <p:txBody>
            <a:bodyPr wrap="none" rtlCol="0">
              <a:spAutoFit/>
            </a:bodyPr>
            <a:lstStyle/>
            <a:p>
              <a:endParaRPr kumimoji="1" lang="ja-JP" altLang="en-US" sz="1600" dirty="0"/>
            </a:p>
          </p:txBody>
        </p:sp>
      </p:grpSp>
      <p:grpSp>
        <p:nvGrpSpPr>
          <p:cNvPr id="11" name="グループ化 10"/>
          <p:cNvGrpSpPr/>
          <p:nvPr/>
        </p:nvGrpSpPr>
        <p:grpSpPr>
          <a:xfrm>
            <a:off x="0" y="-14748"/>
            <a:ext cx="9906000" cy="458820"/>
            <a:chOff x="0" y="-14748"/>
            <a:chExt cx="9906000" cy="458820"/>
          </a:xfrm>
        </p:grpSpPr>
        <p:sp>
          <p:nvSpPr>
            <p:cNvPr id="2" name="正方形/長方形 1"/>
            <p:cNvSpPr/>
            <p:nvPr/>
          </p:nvSpPr>
          <p:spPr>
            <a:xfrm>
              <a:off x="0" y="-14748"/>
              <a:ext cx="9906000" cy="390433"/>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7" name="テキスト ボックス 6"/>
            <p:cNvSpPr txBox="1"/>
            <p:nvPr/>
          </p:nvSpPr>
          <p:spPr>
            <a:xfrm>
              <a:off x="9296277" y="74740"/>
              <a:ext cx="566181" cy="369332"/>
            </a:xfrm>
            <a:prstGeom prst="rect">
              <a:avLst/>
            </a:prstGeom>
            <a:noFill/>
          </p:spPr>
          <p:txBody>
            <a:bodyPr wrap="none" rtlCol="0">
              <a:spAutoFit/>
            </a:bodyPr>
            <a:lstStyle/>
            <a:p>
              <a:r>
                <a:rPr kumimoji="1" lang="en-US" altLang="ja-JP" b="1" dirty="0" smtClean="0">
                  <a:solidFill>
                    <a:schemeClr val="bg1"/>
                  </a:solidFill>
                </a:rPr>
                <a:t>1/7</a:t>
              </a:r>
              <a:endParaRPr kumimoji="1" lang="ja-JP" altLang="en-US" b="1" dirty="0">
                <a:solidFill>
                  <a:schemeClr val="bg1"/>
                </a:solidFill>
              </a:endParaRPr>
            </a:p>
          </p:txBody>
        </p:sp>
      </p:grpSp>
      <p:sp>
        <p:nvSpPr>
          <p:cNvPr id="27" name="角丸四角形 26"/>
          <p:cNvSpPr/>
          <p:nvPr/>
        </p:nvSpPr>
        <p:spPr>
          <a:xfrm>
            <a:off x="36068" y="510748"/>
            <a:ext cx="9826390" cy="6267952"/>
          </a:xfrm>
          <a:prstGeom prst="roundRect">
            <a:avLst>
              <a:gd name="adj" fmla="val 19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6068" y="4581196"/>
            <a:ext cx="9809094" cy="2567479"/>
          </a:xfrm>
          <a:prstGeom prst="rect">
            <a:avLst/>
          </a:prstGeom>
          <a:noFill/>
          <a:ln>
            <a:noFill/>
          </a:ln>
        </p:spPr>
        <p:txBody>
          <a:bodyPr wrap="square" rtlCol="0">
            <a:noAutofit/>
          </a:bodyPr>
          <a:lstStyle/>
          <a:p>
            <a:pPr marL="182563" indent="-182563">
              <a:lnSpc>
                <a:spcPts val="2000"/>
              </a:lnSpc>
            </a:pPr>
            <a:r>
              <a:rPr kumimoji="1" lang="ja-JP" altLang="en-US" sz="1600" dirty="0"/>
              <a:t>（海外のうごき（ロンドン、香港、ロサンゼルス、シンガポール））</a:t>
            </a:r>
            <a:endParaRPr kumimoji="1" lang="en-US" altLang="ja-JP" sz="1600" dirty="0"/>
          </a:p>
          <a:p>
            <a:pPr marL="182563" indent="-182563">
              <a:lnSpc>
                <a:spcPts val="2000"/>
              </a:lnSpc>
            </a:pPr>
            <a:r>
              <a:rPr kumimoji="1" lang="ja-JP" altLang="en-US" sz="1600" dirty="0"/>
              <a:t>・強制的に在宅勤務が続き、出社しなくとも業務ができることが認知されたので、企業側は、固定費削減のため、オフィス利用の床面積を減らす動きが出ており、空室率が上昇</a:t>
            </a:r>
            <a:r>
              <a:rPr lang="en-US" altLang="ja-JP" sz="1600" dirty="0"/>
              <a:t>(</a:t>
            </a:r>
            <a:r>
              <a:rPr lang="ja-JP" altLang="en-US" sz="1600" dirty="0"/>
              <a:t>シンガポール除く）</a:t>
            </a:r>
            <a:r>
              <a:rPr kumimoji="1" lang="ja-JP" altLang="en-US" sz="1600" dirty="0"/>
              <a:t>。</a:t>
            </a:r>
            <a:endParaRPr kumimoji="1" lang="en-US" altLang="ja-JP" sz="1600" dirty="0"/>
          </a:p>
          <a:p>
            <a:pPr>
              <a:lnSpc>
                <a:spcPts val="2000"/>
              </a:lnSpc>
            </a:pPr>
            <a:r>
              <a:rPr kumimoji="1" lang="ja-JP" altLang="en-US" sz="1600" dirty="0"/>
              <a:t>・一方で住宅不足によるリビングコストの高騰がつづいており、変化がない。</a:t>
            </a:r>
            <a:endParaRPr kumimoji="1" lang="en-US" altLang="ja-JP" sz="1600" dirty="0"/>
          </a:p>
          <a:p>
            <a:pPr marL="182563" indent="-182563">
              <a:lnSpc>
                <a:spcPts val="2000"/>
              </a:lnSpc>
            </a:pPr>
            <a:r>
              <a:rPr kumimoji="1" lang="ja-JP" altLang="en-US" sz="1600" dirty="0"/>
              <a:t>・スタートアップやクリエイティブクラスは、都心に仕事に行かない。環境の良い海辺などの居住エリアで仕事をして、必要な時だけ都心に行く。中心市街地の空洞化</a:t>
            </a:r>
            <a:r>
              <a:rPr lang="ja-JP" altLang="en-US" sz="1600" dirty="0"/>
              <a:t>の懸念</a:t>
            </a:r>
            <a:endParaRPr kumimoji="1" lang="en-US" altLang="ja-JP" sz="1600" dirty="0"/>
          </a:p>
          <a:p>
            <a:pPr marL="182563" indent="-182563">
              <a:lnSpc>
                <a:spcPts val="2000"/>
              </a:lnSpc>
            </a:pPr>
            <a:r>
              <a:rPr kumimoji="1" lang="ja-JP" altLang="en-US" sz="1600" dirty="0"/>
              <a:t>・</a:t>
            </a:r>
            <a:r>
              <a:rPr kumimoji="1" lang="ja-JP" altLang="en-US" sz="1600" u="sng" dirty="0"/>
              <a:t>テレワークの普及によるフレキシブルな働き方へシフトしている状況に対応すべく、コワーキングスペースの需要が高まっている。</a:t>
            </a:r>
            <a:endParaRPr kumimoji="1" lang="en-US" altLang="ja-JP" sz="1600" u="sng" dirty="0"/>
          </a:p>
        </p:txBody>
      </p:sp>
      <p:sp>
        <p:nvSpPr>
          <p:cNvPr id="4" name="スライド番号プレースホルダー 3"/>
          <p:cNvSpPr>
            <a:spLocks noGrp="1"/>
          </p:cNvSpPr>
          <p:nvPr>
            <p:ph type="sldNum" sz="quarter" idx="12"/>
          </p:nvPr>
        </p:nvSpPr>
        <p:spPr>
          <a:xfrm>
            <a:off x="7616312" y="6413575"/>
            <a:ext cx="2228850" cy="365125"/>
          </a:xfrm>
        </p:spPr>
        <p:txBody>
          <a:bodyPr/>
          <a:lstStyle/>
          <a:p>
            <a:fld id="{014D57DD-AECA-42EB-9D63-1BD6179D20D1}" type="slidenum">
              <a:rPr kumimoji="1" lang="ja-JP" altLang="en-US" smtClean="0"/>
              <a:t>10</a:t>
            </a:fld>
            <a:endParaRPr kumimoji="1" lang="ja-JP" altLang="en-US" dirty="0"/>
          </a:p>
        </p:txBody>
      </p:sp>
    </p:spTree>
    <p:extLst>
      <p:ext uri="{BB962C8B-B14F-4D97-AF65-F5344CB8AC3E}">
        <p14:creationId xmlns:p14="http://schemas.microsoft.com/office/powerpoint/2010/main" val="398626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15496" y="592446"/>
            <a:ext cx="9866024" cy="6082535"/>
            <a:chOff x="106524" y="3633662"/>
            <a:chExt cx="9589019" cy="6082535"/>
          </a:xfrm>
        </p:grpSpPr>
        <p:sp>
          <p:nvSpPr>
            <p:cNvPr id="4" name="テキスト ボックス 3"/>
            <p:cNvSpPr txBox="1"/>
            <p:nvPr/>
          </p:nvSpPr>
          <p:spPr>
            <a:xfrm>
              <a:off x="198889" y="3633662"/>
              <a:ext cx="2723823" cy="369332"/>
            </a:xfrm>
            <a:prstGeom prst="rect">
              <a:avLst/>
            </a:prstGeom>
            <a:noFill/>
            <a:ln>
              <a:solidFill>
                <a:schemeClr val="tx1"/>
              </a:solidFill>
            </a:ln>
          </p:spPr>
          <p:txBody>
            <a:bodyPr wrap="none" rtlCol="0">
              <a:spAutoFit/>
            </a:bodyPr>
            <a:lstStyle/>
            <a:p>
              <a:pPr algn="ctr"/>
              <a:r>
                <a:rPr kumimoji="1" lang="ja-JP" altLang="en-US" dirty="0"/>
                <a:t>交通結節機能（その１）</a:t>
              </a:r>
            </a:p>
          </p:txBody>
        </p:sp>
        <p:sp>
          <p:nvSpPr>
            <p:cNvPr id="9" name="テキスト ボックス 8"/>
            <p:cNvSpPr txBox="1"/>
            <p:nvPr/>
          </p:nvSpPr>
          <p:spPr>
            <a:xfrm>
              <a:off x="106524" y="4487499"/>
              <a:ext cx="184731" cy="338554"/>
            </a:xfrm>
            <a:prstGeom prst="rect">
              <a:avLst/>
            </a:prstGeom>
            <a:noFill/>
            <a:ln>
              <a:noFill/>
            </a:ln>
          </p:spPr>
          <p:txBody>
            <a:bodyPr wrap="none" rtlCol="0">
              <a:spAutoFit/>
            </a:bodyPr>
            <a:lstStyle/>
            <a:p>
              <a:endParaRPr kumimoji="1" lang="en-US" altLang="ja-JP" sz="1600" dirty="0"/>
            </a:p>
          </p:txBody>
        </p:sp>
        <p:sp>
          <p:nvSpPr>
            <p:cNvPr id="12" name="テキスト ボックス 11"/>
            <p:cNvSpPr txBox="1"/>
            <p:nvPr/>
          </p:nvSpPr>
          <p:spPr>
            <a:xfrm>
              <a:off x="106524" y="4070676"/>
              <a:ext cx="9589019" cy="5645521"/>
            </a:xfrm>
            <a:prstGeom prst="rect">
              <a:avLst/>
            </a:prstGeom>
            <a:noFill/>
            <a:ln>
              <a:noFill/>
            </a:ln>
          </p:spPr>
          <p:txBody>
            <a:bodyPr wrap="square" rtlCol="0">
              <a:noAutofit/>
            </a:bodyPr>
            <a:lstStyle/>
            <a:p>
              <a:pPr marL="174625" indent="-174625">
                <a:lnSpc>
                  <a:spcPts val="2600"/>
                </a:lnSpc>
              </a:pPr>
              <a:r>
                <a:rPr lang="ja-JP" altLang="en-US" sz="1600" dirty="0"/>
                <a:t>（高速バスの拠点化）</a:t>
              </a:r>
              <a:endParaRPr lang="en-US" altLang="ja-JP" sz="1600" dirty="0"/>
            </a:p>
            <a:p>
              <a:pPr marL="174625" indent="-174625">
                <a:lnSpc>
                  <a:spcPts val="2600"/>
                </a:lnSpc>
              </a:pPr>
              <a:r>
                <a:rPr lang="ja-JP" altLang="en-US" sz="1600" dirty="0"/>
                <a:t>・高速バスの需要については、人口は減少するものの、インバウンドの復活、個人旅行の増加の傾向があることから、少なくとも大幅な減少は見込めない。</a:t>
              </a:r>
              <a:endParaRPr lang="en-US" altLang="ja-JP" sz="1600" dirty="0"/>
            </a:p>
            <a:p>
              <a:pPr marL="174625" indent="-174625">
                <a:lnSpc>
                  <a:spcPts val="2600"/>
                </a:lnSpc>
                <a:spcBef>
                  <a:spcPts val="600"/>
                </a:spcBef>
              </a:pPr>
              <a:r>
                <a:rPr lang="ja-JP" altLang="en-US" sz="1600" dirty="0"/>
                <a:t>・</a:t>
              </a:r>
              <a:r>
                <a:rPr lang="ja-JP" altLang="en-US" sz="1600" u="sng" dirty="0"/>
                <a:t>高速バスの拠点として新大阪は、すでに関西の他の新幹線駅と比較してもアクセスがよく、リニア中央新新幹線の整備による需要の増加、淀川左岸線の整備に</a:t>
              </a:r>
              <a:r>
                <a:rPr lang="ja-JP" altLang="en-US" sz="1600" u="sng" dirty="0" smtClean="0"/>
                <a:t>よるバスアクセスとしての利便性</a:t>
              </a:r>
              <a:r>
                <a:rPr lang="ja-JP" altLang="en-US" sz="1600" u="sng" dirty="0"/>
                <a:t>の向上が見込まれるため、整備ができれば効果は大きい。</a:t>
              </a:r>
              <a:endParaRPr lang="en-US" altLang="ja-JP" sz="1600" u="sng" dirty="0"/>
            </a:p>
            <a:p>
              <a:pPr marL="174625" indent="-174625">
                <a:lnSpc>
                  <a:spcPts val="2600"/>
                </a:lnSpc>
                <a:spcBef>
                  <a:spcPts val="600"/>
                </a:spcBef>
              </a:pPr>
              <a:r>
                <a:rPr lang="ja-JP" altLang="en-US" sz="1600" dirty="0"/>
                <a:t>・大阪の中の他の拠点との役割については、</a:t>
              </a:r>
              <a:r>
                <a:rPr lang="ja-JP" altLang="en-US" sz="1600" u="sng" dirty="0"/>
                <a:t>新大阪は、わかりやすくは西日本をつなぐ新幹線駅のバス停であり、大阪都市圏の交通結節点である梅田、難波とは違う役割を担う。</a:t>
              </a:r>
              <a:r>
                <a:rPr lang="ja-JP" altLang="en-US" sz="1600" dirty="0"/>
                <a:t>また、梅田、難波に集積する商業や業務の機能を目的地とする利用者がいるので</a:t>
              </a:r>
              <a:r>
                <a:rPr lang="ja-JP" altLang="en-US" sz="1600" dirty="0" smtClean="0"/>
                <a:t>、新大阪までネットワーク</a:t>
              </a:r>
              <a:r>
                <a:rPr lang="ja-JP" altLang="en-US" sz="1600" dirty="0"/>
                <a:t>をさせて、</a:t>
              </a:r>
              <a:r>
                <a:rPr lang="ja-JP" altLang="en-US" sz="1600" dirty="0" smtClean="0"/>
                <a:t>バスの運行側の事業収益性やバス利用者の利便性の向上を</a:t>
              </a:r>
              <a:r>
                <a:rPr lang="ja-JP" altLang="en-US" sz="1600" dirty="0"/>
                <a:t>図るという考え方ではないか</a:t>
              </a:r>
              <a:r>
                <a:rPr lang="ja-JP" altLang="en-US" sz="1600" dirty="0" smtClean="0"/>
                <a:t>。</a:t>
              </a:r>
              <a:endParaRPr lang="en-US" altLang="ja-JP" sz="1600" dirty="0" smtClean="0"/>
            </a:p>
            <a:p>
              <a:pPr marL="174625" indent="-174625">
                <a:lnSpc>
                  <a:spcPts val="2600"/>
                </a:lnSpc>
                <a:spcBef>
                  <a:spcPts val="600"/>
                </a:spcBef>
              </a:pPr>
              <a:r>
                <a:rPr lang="ja-JP" altLang="en-US" sz="1600" dirty="0"/>
                <a:t>・</a:t>
              </a:r>
              <a:r>
                <a:rPr lang="ja-JP" altLang="en-US" sz="1600" u="sng" dirty="0" smtClean="0"/>
                <a:t>広域的</a:t>
              </a:r>
              <a:r>
                <a:rPr lang="ja-JP" altLang="en-US" sz="1600" u="sng" dirty="0"/>
                <a:t>に高速道路に近い新大阪は、梅田、難波の発着するバスが経由して、リニアなどの広域交通の利用者に利用してもらうことが想定できる。</a:t>
              </a:r>
              <a:endParaRPr lang="en-US" altLang="ja-JP" sz="1600" u="sng" dirty="0"/>
            </a:p>
            <a:p>
              <a:pPr marL="174625" indent="-174625">
                <a:lnSpc>
                  <a:spcPts val="2600"/>
                </a:lnSpc>
                <a:spcBef>
                  <a:spcPts val="600"/>
                </a:spcBef>
              </a:pPr>
              <a:r>
                <a:rPr lang="ja-JP" altLang="en-US" sz="1600" dirty="0"/>
                <a:t>・もたせる機能としては、しっかりとしたブースを確保することは</a:t>
              </a:r>
              <a:r>
                <a:rPr lang="ja-JP" altLang="en-US" sz="1600" dirty="0" smtClean="0"/>
                <a:t>もとより</a:t>
              </a:r>
              <a:r>
                <a:rPr lang="ja-JP" altLang="en-US" sz="1600" dirty="0"/>
                <a:t>、大阪、難波が、分散化しており海外などから来た利用者には、わかりにくいという課題がある。一方で、新大阪で、コンパクトに集約し、２４時間空港の関空に対応した２４時間化、利用者の待合環境の充実、バスの待機空間の</a:t>
              </a:r>
              <a:r>
                <a:rPr lang="ja-JP" altLang="en-US" sz="1600" dirty="0" smtClean="0"/>
                <a:t>確保等、</a:t>
              </a:r>
              <a:r>
                <a:rPr lang="ja-JP" altLang="en-US" sz="1600" dirty="0"/>
                <a:t>大阪の他拠点の課題に対応できれば、関西のバスのシンボルとして新大阪の顔の一つになる。</a:t>
              </a:r>
              <a:endParaRPr lang="en-US" altLang="ja-JP" sz="1600" dirty="0"/>
            </a:p>
          </p:txBody>
        </p:sp>
        <p:sp>
          <p:nvSpPr>
            <p:cNvPr id="18" name="テキスト ボックス 17"/>
            <p:cNvSpPr txBox="1"/>
            <p:nvPr/>
          </p:nvSpPr>
          <p:spPr>
            <a:xfrm>
              <a:off x="106524" y="6047027"/>
              <a:ext cx="184731" cy="338554"/>
            </a:xfrm>
            <a:prstGeom prst="rect">
              <a:avLst/>
            </a:prstGeom>
            <a:noFill/>
            <a:ln>
              <a:noFill/>
            </a:ln>
          </p:spPr>
          <p:txBody>
            <a:bodyPr wrap="none" rtlCol="0">
              <a:spAutoFit/>
            </a:bodyPr>
            <a:lstStyle/>
            <a:p>
              <a:endParaRPr kumimoji="1" lang="ja-JP" altLang="en-US" sz="1600" dirty="0"/>
            </a:p>
          </p:txBody>
        </p:sp>
        <p:sp>
          <p:nvSpPr>
            <p:cNvPr id="23" name="テキスト ボックス 22"/>
            <p:cNvSpPr txBox="1"/>
            <p:nvPr/>
          </p:nvSpPr>
          <p:spPr>
            <a:xfrm>
              <a:off x="106524" y="5667121"/>
              <a:ext cx="184731" cy="338554"/>
            </a:xfrm>
            <a:prstGeom prst="rect">
              <a:avLst/>
            </a:prstGeom>
            <a:noFill/>
            <a:ln>
              <a:noFill/>
            </a:ln>
          </p:spPr>
          <p:txBody>
            <a:bodyPr wrap="none" rtlCol="0">
              <a:spAutoFit/>
            </a:bodyPr>
            <a:lstStyle/>
            <a:p>
              <a:endParaRPr kumimoji="1" lang="ja-JP" altLang="en-US" sz="1600" dirty="0"/>
            </a:p>
          </p:txBody>
        </p:sp>
      </p:grpSp>
      <p:grpSp>
        <p:nvGrpSpPr>
          <p:cNvPr id="11" name="グループ化 10"/>
          <p:cNvGrpSpPr/>
          <p:nvPr/>
        </p:nvGrpSpPr>
        <p:grpSpPr>
          <a:xfrm>
            <a:off x="0" y="-14747"/>
            <a:ext cx="9963708" cy="458819"/>
            <a:chOff x="0" y="-14747"/>
            <a:chExt cx="9963708" cy="458819"/>
          </a:xfrm>
        </p:grpSpPr>
        <p:sp>
          <p:nvSpPr>
            <p:cNvPr id="2" name="正方形/長方形 1"/>
            <p:cNvSpPr/>
            <p:nvPr/>
          </p:nvSpPr>
          <p:spPr>
            <a:xfrm>
              <a:off x="0" y="-14747"/>
              <a:ext cx="9906000" cy="341452"/>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7" name="テキスト ボックス 6"/>
            <p:cNvSpPr txBox="1"/>
            <p:nvPr/>
          </p:nvSpPr>
          <p:spPr>
            <a:xfrm>
              <a:off x="9397527" y="74740"/>
              <a:ext cx="566181" cy="369332"/>
            </a:xfrm>
            <a:prstGeom prst="rect">
              <a:avLst/>
            </a:prstGeom>
            <a:noFill/>
          </p:spPr>
          <p:txBody>
            <a:bodyPr wrap="none" rtlCol="0">
              <a:spAutoFit/>
            </a:bodyPr>
            <a:lstStyle/>
            <a:p>
              <a:r>
                <a:rPr lang="en-US" altLang="ja-JP" b="1" dirty="0" smtClean="0">
                  <a:solidFill>
                    <a:schemeClr val="bg1"/>
                  </a:solidFill>
                </a:rPr>
                <a:t>2</a:t>
              </a:r>
              <a:r>
                <a:rPr kumimoji="1" lang="en-US" altLang="ja-JP" b="1" dirty="0" smtClean="0">
                  <a:solidFill>
                    <a:schemeClr val="bg1"/>
                  </a:solidFill>
                </a:rPr>
                <a:t>/7</a:t>
              </a:r>
              <a:endParaRPr kumimoji="1" lang="ja-JP" altLang="en-US" b="1" dirty="0">
                <a:solidFill>
                  <a:schemeClr val="bg1"/>
                </a:solidFill>
              </a:endParaRPr>
            </a:p>
          </p:txBody>
        </p:sp>
      </p:grpSp>
      <p:sp>
        <p:nvSpPr>
          <p:cNvPr id="28" name="角丸四角形 27"/>
          <p:cNvSpPr/>
          <p:nvPr/>
        </p:nvSpPr>
        <p:spPr>
          <a:xfrm>
            <a:off x="11660" y="523426"/>
            <a:ext cx="9854361" cy="6151556"/>
          </a:xfrm>
          <a:prstGeom prst="roundRect">
            <a:avLst>
              <a:gd name="adj" fmla="val 38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p>
        </p:txBody>
      </p:sp>
      <p:sp>
        <p:nvSpPr>
          <p:cNvPr id="3" name="スライド番号プレースホルダー 2"/>
          <p:cNvSpPr>
            <a:spLocks noGrp="1"/>
          </p:cNvSpPr>
          <p:nvPr>
            <p:ph type="sldNum" sz="quarter" idx="12"/>
          </p:nvPr>
        </p:nvSpPr>
        <p:spPr>
          <a:xfrm>
            <a:off x="7700676" y="6575598"/>
            <a:ext cx="2228850" cy="365125"/>
          </a:xfrm>
        </p:spPr>
        <p:txBody>
          <a:bodyPr/>
          <a:lstStyle/>
          <a:p>
            <a:fld id="{014D57DD-AECA-42EB-9D63-1BD6179D20D1}" type="slidenum">
              <a:rPr kumimoji="1" lang="ja-JP" altLang="en-US" smtClean="0"/>
              <a:t>11</a:t>
            </a:fld>
            <a:endParaRPr kumimoji="1" lang="ja-JP" altLang="en-US" dirty="0"/>
          </a:p>
        </p:txBody>
      </p:sp>
    </p:spTree>
    <p:extLst>
      <p:ext uri="{BB962C8B-B14F-4D97-AF65-F5344CB8AC3E}">
        <p14:creationId xmlns:p14="http://schemas.microsoft.com/office/powerpoint/2010/main" val="44561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106524" y="704221"/>
            <a:ext cx="9589019" cy="6044881"/>
            <a:chOff x="106524" y="3698943"/>
            <a:chExt cx="9589019" cy="3880676"/>
          </a:xfrm>
        </p:grpSpPr>
        <p:sp>
          <p:nvSpPr>
            <p:cNvPr id="4" name="テキスト ボックス 3"/>
            <p:cNvSpPr txBox="1"/>
            <p:nvPr/>
          </p:nvSpPr>
          <p:spPr>
            <a:xfrm>
              <a:off x="175820" y="3698943"/>
              <a:ext cx="2595515" cy="237103"/>
            </a:xfrm>
            <a:prstGeom prst="rect">
              <a:avLst/>
            </a:prstGeom>
            <a:noFill/>
            <a:ln>
              <a:solidFill>
                <a:schemeClr val="tx1"/>
              </a:solidFill>
            </a:ln>
          </p:spPr>
          <p:txBody>
            <a:bodyPr wrap="square" rtlCol="0">
              <a:spAutoFit/>
            </a:bodyPr>
            <a:lstStyle/>
            <a:p>
              <a:pPr algn="ctr"/>
              <a:r>
                <a:rPr kumimoji="1" lang="ja-JP" altLang="en-US" dirty="0"/>
                <a:t>交通結節機能</a:t>
              </a:r>
              <a:r>
                <a:rPr kumimoji="1" lang="en-US" altLang="ja-JP" dirty="0"/>
                <a:t>(</a:t>
              </a:r>
              <a:r>
                <a:rPr kumimoji="1" lang="ja-JP" altLang="en-US" dirty="0"/>
                <a:t>その２</a:t>
              </a:r>
              <a:r>
                <a:rPr kumimoji="1" lang="en-US" altLang="ja-JP" dirty="0"/>
                <a:t>)</a:t>
              </a:r>
              <a:endParaRPr kumimoji="1" lang="ja-JP" altLang="en-US" dirty="0"/>
            </a:p>
          </p:txBody>
        </p:sp>
        <p:sp>
          <p:nvSpPr>
            <p:cNvPr id="9" name="テキスト ボックス 8"/>
            <p:cNvSpPr txBox="1"/>
            <p:nvPr/>
          </p:nvSpPr>
          <p:spPr>
            <a:xfrm>
              <a:off x="106524" y="4487499"/>
              <a:ext cx="184731" cy="338554"/>
            </a:xfrm>
            <a:prstGeom prst="rect">
              <a:avLst/>
            </a:prstGeom>
            <a:noFill/>
            <a:ln>
              <a:noFill/>
            </a:ln>
          </p:spPr>
          <p:txBody>
            <a:bodyPr wrap="none" rtlCol="0">
              <a:spAutoFit/>
            </a:bodyPr>
            <a:lstStyle/>
            <a:p>
              <a:endParaRPr kumimoji="1" lang="en-US" altLang="ja-JP" sz="1600" dirty="0"/>
            </a:p>
          </p:txBody>
        </p:sp>
        <p:sp>
          <p:nvSpPr>
            <p:cNvPr id="12" name="テキスト ボックス 11"/>
            <p:cNvSpPr txBox="1"/>
            <p:nvPr/>
          </p:nvSpPr>
          <p:spPr>
            <a:xfrm>
              <a:off x="106524" y="4025517"/>
              <a:ext cx="9589019" cy="3554102"/>
            </a:xfrm>
            <a:prstGeom prst="rect">
              <a:avLst/>
            </a:prstGeom>
            <a:noFill/>
            <a:ln>
              <a:noFill/>
            </a:ln>
          </p:spPr>
          <p:txBody>
            <a:bodyPr wrap="square" rtlCol="0">
              <a:noAutofit/>
            </a:bodyPr>
            <a:lstStyle/>
            <a:p>
              <a:pPr marL="174625" indent="-174625">
                <a:lnSpc>
                  <a:spcPts val="2600"/>
                </a:lnSpc>
              </a:pPr>
              <a:r>
                <a:rPr kumimoji="1" lang="ja-JP" altLang="en-US" sz="1600" dirty="0"/>
                <a:t>（高速バス拠点を含めた交通結節施設の事業性）</a:t>
              </a:r>
              <a:endParaRPr kumimoji="1" lang="en-US" altLang="ja-JP" sz="1600" dirty="0"/>
            </a:p>
            <a:p>
              <a:pPr marL="174625" indent="-174625">
                <a:lnSpc>
                  <a:spcPts val="2600"/>
                </a:lnSpc>
              </a:pPr>
              <a:r>
                <a:rPr lang="ja-JP" altLang="en-US" sz="1600" dirty="0"/>
                <a:t>・新大阪は</a:t>
              </a:r>
              <a:r>
                <a:rPr lang="ja-JP" altLang="en-US" sz="1600" dirty="0" smtClean="0"/>
                <a:t>、新宿や八重洲のバスターミナルと</a:t>
              </a:r>
              <a:r>
                <a:rPr lang="ja-JP" altLang="en-US" sz="1600" dirty="0"/>
                <a:t>は異なり、</a:t>
              </a:r>
              <a:r>
                <a:rPr lang="ja-JP" altLang="en-US" sz="1600" u="sng" dirty="0"/>
                <a:t>バスの発着料にたよるスキームでは、バス事業者への負担が大きく、本来目的であるバスを集めることができない。できるだけ発着料金を低くして、バス事業者が発着しやすい環境を整えるべきである。</a:t>
              </a:r>
              <a:r>
                <a:rPr lang="ja-JP" altLang="en-US" sz="1600" dirty="0"/>
                <a:t>そうすれば、従来路線だけでなく新規路線の開拓なども進み西日本全体の利便性向上にも資する。そのためには、空港コンセッションのように、商業床などの収益性の高い部分をうまく割り当てて、将来の投資力の確保といった観点も含めて全体として、採算がとれるようにするべき。</a:t>
              </a:r>
              <a:endParaRPr lang="en-US" altLang="ja-JP" sz="1600" dirty="0"/>
            </a:p>
            <a:p>
              <a:pPr marL="174625" indent="-174625">
                <a:lnSpc>
                  <a:spcPts val="2600"/>
                </a:lnSpc>
              </a:pPr>
              <a:endParaRPr lang="en-US" altLang="ja-JP" sz="1600" dirty="0"/>
            </a:p>
            <a:p>
              <a:pPr marL="174625" indent="-174625">
                <a:lnSpc>
                  <a:spcPts val="2600"/>
                </a:lnSpc>
              </a:pPr>
              <a:r>
                <a:rPr kumimoji="1" lang="ja-JP" altLang="en-US" sz="1600" dirty="0"/>
                <a:t>（空間レイアウト）</a:t>
              </a:r>
              <a:endParaRPr kumimoji="1" lang="en-US" altLang="ja-JP" sz="1600" dirty="0"/>
            </a:p>
            <a:p>
              <a:pPr marL="174625" indent="-174625">
                <a:lnSpc>
                  <a:spcPts val="2600"/>
                </a:lnSpc>
              </a:pPr>
              <a:r>
                <a:rPr kumimoji="1" lang="ja-JP" altLang="en-US" sz="1600" dirty="0"/>
                <a:t>・交通結節施設のレイアウトについては、駅前広場である限り、車の乗降の機能性は必要なことではあるが、一方で従来通りの</a:t>
              </a:r>
              <a:r>
                <a:rPr kumimoji="1" lang="ja-JP" altLang="en-US" sz="1600" dirty="0" smtClean="0"/>
                <a:t>車中心</a:t>
              </a:r>
              <a:r>
                <a:rPr kumimoji="1" lang="ja-JP" altLang="en-US" sz="1600" dirty="0"/>
                <a:t>の空間整備と見えないように、</a:t>
              </a:r>
              <a:r>
                <a:rPr kumimoji="1" lang="ja-JP" altLang="en-US" sz="1600" u="sng" dirty="0"/>
                <a:t>駅とまちを繋ぐ人の動線や滞留空間を大事にして、歩車分離はもとより人の空間に徹底的に配慮した空間配置とするべき。</a:t>
              </a:r>
              <a:endParaRPr kumimoji="1" lang="en-US" altLang="ja-JP" sz="1600" u="sng" dirty="0"/>
            </a:p>
            <a:p>
              <a:pPr marL="174625" indent="-174625">
                <a:lnSpc>
                  <a:spcPts val="2600"/>
                </a:lnSpc>
              </a:pPr>
              <a:r>
                <a:rPr lang="ja-JP" altLang="en-US" sz="1600" dirty="0"/>
                <a:t>・交通結節施設を重層化するのでれば、初めて訪れる人へのわかりやすさの配慮が必要であり、まちにつながる人のグランドフロアを１層でも挟み、さらに多層にわたる吹き抜け空間を設けることができれば、縦方向の空間認識がしやすくなる。また、そのフロアを屋内の</a:t>
              </a:r>
              <a:r>
                <a:rPr lang="ja-JP" altLang="en-US" sz="1600" dirty="0" smtClean="0"/>
                <a:t>空間と</a:t>
              </a:r>
              <a:r>
                <a:rPr lang="ja-JP" altLang="en-US" sz="1600" dirty="0"/>
                <a:t>することができれば、災害時に一時待避場所として、雨風をしのげる空間としての活用が見込める。</a:t>
              </a:r>
              <a:endParaRPr lang="en-US" altLang="ja-JP" sz="1600" dirty="0"/>
            </a:p>
          </p:txBody>
        </p:sp>
      </p:grpSp>
      <p:grpSp>
        <p:nvGrpSpPr>
          <p:cNvPr id="11" name="グループ化 10"/>
          <p:cNvGrpSpPr/>
          <p:nvPr/>
        </p:nvGrpSpPr>
        <p:grpSpPr>
          <a:xfrm>
            <a:off x="0" y="-14747"/>
            <a:ext cx="10005386" cy="489597"/>
            <a:chOff x="0" y="-14747"/>
            <a:chExt cx="10005386" cy="489597"/>
          </a:xfrm>
        </p:grpSpPr>
        <p:sp>
          <p:nvSpPr>
            <p:cNvPr id="2" name="正方形/長方形 1"/>
            <p:cNvSpPr/>
            <p:nvPr/>
          </p:nvSpPr>
          <p:spPr>
            <a:xfrm>
              <a:off x="0" y="-14747"/>
              <a:ext cx="9906000" cy="344947"/>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7" name="テキスト ボックス 6"/>
            <p:cNvSpPr txBox="1"/>
            <p:nvPr/>
          </p:nvSpPr>
          <p:spPr>
            <a:xfrm>
              <a:off x="9397527" y="74740"/>
              <a:ext cx="607859" cy="400110"/>
            </a:xfrm>
            <a:prstGeom prst="rect">
              <a:avLst/>
            </a:prstGeom>
            <a:noFill/>
          </p:spPr>
          <p:txBody>
            <a:bodyPr wrap="none" rtlCol="0">
              <a:spAutoFit/>
            </a:bodyPr>
            <a:lstStyle/>
            <a:p>
              <a:r>
                <a:rPr kumimoji="1" lang="en-US" altLang="ja-JP" sz="2000" b="1" dirty="0" smtClean="0">
                  <a:solidFill>
                    <a:schemeClr val="bg1"/>
                  </a:solidFill>
                </a:rPr>
                <a:t>3/7</a:t>
              </a:r>
              <a:endParaRPr kumimoji="1" lang="ja-JP" altLang="en-US" sz="2000" b="1" dirty="0">
                <a:solidFill>
                  <a:schemeClr val="bg1"/>
                </a:solidFill>
              </a:endParaRPr>
            </a:p>
          </p:txBody>
        </p:sp>
      </p:grpSp>
      <p:sp>
        <p:nvSpPr>
          <p:cNvPr id="28" name="角丸四角形 27"/>
          <p:cNvSpPr/>
          <p:nvPr/>
        </p:nvSpPr>
        <p:spPr>
          <a:xfrm>
            <a:off x="27159" y="569920"/>
            <a:ext cx="9826390" cy="6151556"/>
          </a:xfrm>
          <a:prstGeom prst="roundRect">
            <a:avLst>
              <a:gd name="adj" fmla="val 38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p>
        </p:txBody>
      </p:sp>
      <p:sp>
        <p:nvSpPr>
          <p:cNvPr id="3" name="スライド番号プレースホルダー 2"/>
          <p:cNvSpPr>
            <a:spLocks noGrp="1"/>
          </p:cNvSpPr>
          <p:nvPr>
            <p:ph type="sldNum" sz="quarter" idx="12"/>
          </p:nvPr>
        </p:nvSpPr>
        <p:spPr>
          <a:xfrm>
            <a:off x="7546058" y="6310478"/>
            <a:ext cx="2228850" cy="365125"/>
          </a:xfrm>
        </p:spPr>
        <p:txBody>
          <a:bodyPr/>
          <a:lstStyle/>
          <a:p>
            <a:fld id="{014D57DD-AECA-42EB-9D63-1BD6179D20D1}" type="slidenum">
              <a:rPr kumimoji="1" lang="ja-JP" altLang="en-US" smtClean="0"/>
              <a:t>12</a:t>
            </a:fld>
            <a:endParaRPr kumimoji="1" lang="ja-JP" altLang="en-US" dirty="0"/>
          </a:p>
        </p:txBody>
      </p:sp>
    </p:spTree>
    <p:extLst>
      <p:ext uri="{BB962C8B-B14F-4D97-AF65-F5344CB8AC3E}">
        <p14:creationId xmlns:p14="http://schemas.microsoft.com/office/powerpoint/2010/main" val="219058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79610" y="585473"/>
            <a:ext cx="9826390" cy="2769653"/>
            <a:chOff x="111670" y="580221"/>
            <a:chExt cx="9826390" cy="2769653"/>
          </a:xfrm>
        </p:grpSpPr>
        <p:sp>
          <p:nvSpPr>
            <p:cNvPr id="2" name="テキスト ボックス 1"/>
            <p:cNvSpPr txBox="1"/>
            <p:nvPr/>
          </p:nvSpPr>
          <p:spPr>
            <a:xfrm>
              <a:off x="175723" y="580221"/>
              <a:ext cx="1569660" cy="507831"/>
            </a:xfrm>
            <a:prstGeom prst="rect">
              <a:avLst/>
            </a:prstGeom>
            <a:noFill/>
            <a:ln>
              <a:solidFill>
                <a:schemeClr val="tx1"/>
              </a:solidFill>
            </a:ln>
          </p:spPr>
          <p:txBody>
            <a:bodyPr wrap="none" rtlCol="0">
              <a:spAutoFit/>
            </a:bodyPr>
            <a:lstStyle/>
            <a:p>
              <a:pPr algn="ctr">
                <a:lnSpc>
                  <a:spcPct val="150000"/>
                </a:lnSpc>
              </a:pPr>
              <a:r>
                <a:rPr kumimoji="1" lang="ja-JP" altLang="en-US" dirty="0"/>
                <a:t>都市空間機能</a:t>
              </a:r>
            </a:p>
          </p:txBody>
        </p:sp>
        <p:sp>
          <p:nvSpPr>
            <p:cNvPr id="4" name="テキスト ボックス 3"/>
            <p:cNvSpPr txBox="1"/>
            <p:nvPr/>
          </p:nvSpPr>
          <p:spPr>
            <a:xfrm>
              <a:off x="111670" y="1041550"/>
              <a:ext cx="9826390" cy="2308324"/>
            </a:xfrm>
            <a:prstGeom prst="rect">
              <a:avLst/>
            </a:prstGeom>
            <a:noFill/>
            <a:ln>
              <a:noFill/>
            </a:ln>
          </p:spPr>
          <p:txBody>
            <a:bodyPr wrap="square" rtlCol="0">
              <a:spAutoFit/>
            </a:bodyPr>
            <a:lstStyle/>
            <a:p>
              <a:pPr>
                <a:lnSpc>
                  <a:spcPct val="150000"/>
                </a:lnSpc>
              </a:pPr>
              <a:r>
                <a:rPr kumimoji="1" lang="ja-JP" altLang="en-US" sz="1600" dirty="0"/>
                <a:t>・新大阪を訪れた人が“歩いてわくわくする空間“を演出し、人をまちによび込むことが大事。</a:t>
              </a:r>
              <a:endParaRPr kumimoji="1" lang="en-US" altLang="ja-JP" sz="1600" dirty="0"/>
            </a:p>
            <a:p>
              <a:pPr>
                <a:lnSpc>
                  <a:spcPct val="150000"/>
                </a:lnSpc>
              </a:pPr>
              <a:r>
                <a:rPr kumimoji="1" lang="ja-JP" altLang="en-US" sz="1600" dirty="0"/>
                <a:t>・屋内のオープンな公共的空間の充実をキーワードにしてはどうか。</a:t>
              </a:r>
            </a:p>
            <a:p>
              <a:pPr>
                <a:lnSpc>
                  <a:spcPct val="150000"/>
                </a:lnSpc>
              </a:pPr>
              <a:r>
                <a:rPr kumimoji="1" lang="ja-JP" altLang="en-US" sz="1600" dirty="0"/>
                <a:t>・新大阪、十三、淡路の傍を流れる淀川は水と緑の貴重な空間であり、まちづくりの中で活かすべき。</a:t>
              </a:r>
              <a:endParaRPr kumimoji="1" lang="en-US" altLang="ja-JP" sz="1600" dirty="0"/>
            </a:p>
            <a:p>
              <a:pPr marL="182563" indent="-182563">
                <a:lnSpc>
                  <a:spcPct val="150000"/>
                </a:lnSpc>
              </a:pPr>
              <a:r>
                <a:rPr kumimoji="1" lang="ja-JP" altLang="en-US" sz="1600" dirty="0"/>
                <a:t>・</a:t>
              </a:r>
              <a:r>
                <a:rPr kumimoji="1" lang="ja-JP" altLang="en-US" sz="1600" u="sng" dirty="0"/>
                <a:t>新大阪は西日本のゲートウェイ空間とするならば、建物の機能の充実だけでなく、緑やオープンスペースを配置するなど、人目線での演出が必要</a:t>
              </a:r>
              <a:endParaRPr kumimoji="1" lang="en-US" altLang="ja-JP" sz="1600" u="sng" dirty="0"/>
            </a:p>
            <a:p>
              <a:pPr>
                <a:lnSpc>
                  <a:spcPct val="150000"/>
                </a:lnSpc>
              </a:pPr>
              <a:endParaRPr kumimoji="1" lang="ja-JP" altLang="en-US" sz="1600" dirty="0"/>
            </a:p>
          </p:txBody>
        </p:sp>
        <p:sp>
          <p:nvSpPr>
            <p:cNvPr id="8" name="テキスト ボックス 7"/>
            <p:cNvSpPr txBox="1"/>
            <p:nvPr/>
          </p:nvSpPr>
          <p:spPr>
            <a:xfrm>
              <a:off x="111670" y="1878688"/>
              <a:ext cx="184731" cy="461665"/>
            </a:xfrm>
            <a:prstGeom prst="rect">
              <a:avLst/>
            </a:prstGeom>
            <a:noFill/>
            <a:ln>
              <a:noFill/>
            </a:ln>
          </p:spPr>
          <p:txBody>
            <a:bodyPr wrap="none" rtlCol="0">
              <a:spAutoFit/>
            </a:bodyPr>
            <a:lstStyle/>
            <a:p>
              <a:pPr>
                <a:lnSpc>
                  <a:spcPct val="150000"/>
                </a:lnSpc>
              </a:pPr>
              <a:endParaRPr kumimoji="1" lang="en-US" altLang="ja-JP" sz="1600" dirty="0"/>
            </a:p>
          </p:txBody>
        </p:sp>
        <p:sp>
          <p:nvSpPr>
            <p:cNvPr id="10" name="テキスト ボックス 9"/>
            <p:cNvSpPr txBox="1"/>
            <p:nvPr/>
          </p:nvSpPr>
          <p:spPr>
            <a:xfrm>
              <a:off x="129816" y="1452042"/>
              <a:ext cx="184731" cy="461665"/>
            </a:xfrm>
            <a:prstGeom prst="rect">
              <a:avLst/>
            </a:prstGeom>
            <a:noFill/>
            <a:ln>
              <a:noFill/>
            </a:ln>
          </p:spPr>
          <p:txBody>
            <a:bodyPr wrap="none" rtlCol="0">
              <a:spAutoFit/>
            </a:bodyPr>
            <a:lstStyle/>
            <a:p>
              <a:pPr>
                <a:lnSpc>
                  <a:spcPct val="150000"/>
                </a:lnSpc>
              </a:pPr>
              <a:endParaRPr kumimoji="1" lang="ja-JP" altLang="en-US" sz="1600" dirty="0"/>
            </a:p>
          </p:txBody>
        </p:sp>
      </p:grpSp>
      <p:grpSp>
        <p:nvGrpSpPr>
          <p:cNvPr id="11" name="グループ化 10"/>
          <p:cNvGrpSpPr/>
          <p:nvPr/>
        </p:nvGrpSpPr>
        <p:grpSpPr>
          <a:xfrm>
            <a:off x="0" y="-14747"/>
            <a:ext cx="9963708" cy="458819"/>
            <a:chOff x="0" y="-14747"/>
            <a:chExt cx="9963708" cy="458819"/>
          </a:xfrm>
        </p:grpSpPr>
        <p:sp>
          <p:nvSpPr>
            <p:cNvPr id="12" name="正方形/長方形 11"/>
            <p:cNvSpPr/>
            <p:nvPr/>
          </p:nvSpPr>
          <p:spPr>
            <a:xfrm>
              <a:off x="0" y="-14747"/>
              <a:ext cx="9906000" cy="336410"/>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13" name="テキスト ボックス 12"/>
            <p:cNvSpPr txBox="1"/>
            <p:nvPr/>
          </p:nvSpPr>
          <p:spPr>
            <a:xfrm>
              <a:off x="9397527" y="74740"/>
              <a:ext cx="566181" cy="369332"/>
            </a:xfrm>
            <a:prstGeom prst="rect">
              <a:avLst/>
            </a:prstGeom>
            <a:noFill/>
          </p:spPr>
          <p:txBody>
            <a:bodyPr wrap="none" rtlCol="0">
              <a:spAutoFit/>
            </a:bodyPr>
            <a:lstStyle/>
            <a:p>
              <a:r>
                <a:rPr kumimoji="1" lang="en-US" altLang="ja-JP" b="1" dirty="0" smtClean="0">
                  <a:solidFill>
                    <a:schemeClr val="bg1"/>
                  </a:solidFill>
                </a:rPr>
                <a:t>4/7</a:t>
              </a:r>
              <a:endParaRPr kumimoji="1" lang="ja-JP" altLang="en-US" b="1" dirty="0">
                <a:solidFill>
                  <a:schemeClr val="bg1"/>
                </a:solidFill>
              </a:endParaRPr>
            </a:p>
          </p:txBody>
        </p:sp>
      </p:grpSp>
      <p:grpSp>
        <p:nvGrpSpPr>
          <p:cNvPr id="18" name="グループ化 17"/>
          <p:cNvGrpSpPr/>
          <p:nvPr/>
        </p:nvGrpSpPr>
        <p:grpSpPr>
          <a:xfrm>
            <a:off x="143663" y="3262860"/>
            <a:ext cx="9501782" cy="3126212"/>
            <a:chOff x="143663" y="3762751"/>
            <a:chExt cx="9501782" cy="3126212"/>
          </a:xfrm>
        </p:grpSpPr>
        <p:sp>
          <p:nvSpPr>
            <p:cNvPr id="3" name="テキスト ボックス 2"/>
            <p:cNvSpPr txBox="1"/>
            <p:nvPr/>
          </p:nvSpPr>
          <p:spPr>
            <a:xfrm>
              <a:off x="143663" y="3762751"/>
              <a:ext cx="1569660" cy="507831"/>
            </a:xfrm>
            <a:prstGeom prst="rect">
              <a:avLst/>
            </a:prstGeom>
            <a:noFill/>
            <a:ln>
              <a:solidFill>
                <a:schemeClr val="tx1"/>
              </a:solidFill>
            </a:ln>
          </p:spPr>
          <p:txBody>
            <a:bodyPr wrap="none" rtlCol="0">
              <a:spAutoFit/>
            </a:bodyPr>
            <a:lstStyle/>
            <a:p>
              <a:pPr algn="ctr">
                <a:lnSpc>
                  <a:spcPct val="150000"/>
                </a:lnSpc>
              </a:pPr>
              <a:r>
                <a:rPr kumimoji="1" lang="ja-JP" altLang="en-US" dirty="0"/>
                <a:t>交流促進機能</a:t>
              </a:r>
            </a:p>
          </p:txBody>
        </p:sp>
        <p:sp>
          <p:nvSpPr>
            <p:cNvPr id="5" name="テキスト ボックス 4"/>
            <p:cNvSpPr txBox="1"/>
            <p:nvPr/>
          </p:nvSpPr>
          <p:spPr>
            <a:xfrm>
              <a:off x="143663" y="4211307"/>
              <a:ext cx="9501782" cy="2677656"/>
            </a:xfrm>
            <a:prstGeom prst="rect">
              <a:avLst/>
            </a:prstGeom>
            <a:noFill/>
            <a:ln>
              <a:noFill/>
            </a:ln>
          </p:spPr>
          <p:txBody>
            <a:bodyPr wrap="square" rtlCol="0">
              <a:spAutoFit/>
            </a:bodyPr>
            <a:lstStyle/>
            <a:p>
              <a:pPr marL="174625" indent="-174625">
                <a:lnSpc>
                  <a:spcPct val="150000"/>
                </a:lnSpc>
              </a:pPr>
              <a:r>
                <a:rPr kumimoji="1" lang="ja-JP" altLang="en-US" sz="1600" dirty="0"/>
                <a:t>・</a:t>
              </a:r>
              <a:r>
                <a:rPr kumimoji="1" lang="ja-JP" altLang="en-US" sz="1600" u="sng" dirty="0"/>
                <a:t>イノベーションはオンラインではなく、フェイストゥフェイスのリアルコミュニケーションから生まれていく。モノに触れるといった見本市は、完全にはオンラインに切り替わらない。</a:t>
              </a:r>
              <a:endParaRPr kumimoji="1" lang="en-US" altLang="ja-JP" sz="1600" u="sng" dirty="0"/>
            </a:p>
            <a:p>
              <a:pPr marL="174625" indent="-174625">
                <a:lnSpc>
                  <a:spcPct val="150000"/>
                </a:lnSpc>
              </a:pPr>
              <a:r>
                <a:rPr kumimoji="1" lang="ja-JP" altLang="en-US" sz="1600" dirty="0"/>
                <a:t>・</a:t>
              </a:r>
              <a:r>
                <a:rPr kumimoji="1" lang="ja-JP" altLang="en-US" sz="1600" u="sng" dirty="0"/>
                <a:t>新幹線駅直結の</a:t>
              </a:r>
              <a:r>
                <a:rPr kumimoji="1" lang="en-US" altLang="ja-JP" sz="1600" u="sng" dirty="0"/>
                <a:t>1ha</a:t>
              </a:r>
              <a:r>
                <a:rPr kumimoji="1" lang="ja-JP" altLang="en-US" sz="1600" u="sng" dirty="0"/>
                <a:t>以上の見本市会場は日本にはなく、新大阪に設ける意義の整理は必要だが、広域交通の広い圏域をもつ結節点となる新大阪との相性が極めて良い。さらに見本市だけでなく、イベントにも活用できるように多機能化が図れるのであれば、大きな強みになる。</a:t>
              </a:r>
              <a:endParaRPr kumimoji="1" lang="en-US" altLang="ja-JP" sz="1600" u="sng" dirty="0"/>
            </a:p>
            <a:p>
              <a:pPr>
                <a:lnSpc>
                  <a:spcPct val="150000"/>
                </a:lnSpc>
              </a:pPr>
              <a:r>
                <a:rPr kumimoji="1" lang="ja-JP" altLang="en-US" sz="1600" dirty="0"/>
                <a:t>・地域で育てていく文化機能</a:t>
              </a:r>
              <a:r>
                <a:rPr lang="ja-JP" altLang="en-US" sz="1600" dirty="0"/>
                <a:t>や、</a:t>
              </a:r>
              <a:r>
                <a:rPr kumimoji="1" lang="ja-JP" altLang="en-US" sz="1600" dirty="0"/>
                <a:t>人の交流を促進させるナイトアクティビティが必要。</a:t>
              </a:r>
              <a:endParaRPr kumimoji="1" lang="en-US" altLang="ja-JP" sz="1600" dirty="0"/>
            </a:p>
            <a:p>
              <a:pPr>
                <a:lnSpc>
                  <a:spcPct val="150000"/>
                </a:lnSpc>
              </a:pPr>
              <a:r>
                <a:rPr kumimoji="1" lang="ja-JP" altLang="en-US" sz="1600" dirty="0"/>
                <a:t>・</a:t>
              </a:r>
              <a:r>
                <a:rPr lang="ja-JP" altLang="en-US" sz="1600" dirty="0"/>
                <a:t>新たな価値観や文化が生まれてくるためには、若い</a:t>
              </a:r>
              <a:r>
                <a:rPr kumimoji="1" lang="ja-JP" altLang="en-US" sz="1600" dirty="0"/>
                <a:t>人達がまちに定着すること</a:t>
              </a:r>
              <a:r>
                <a:rPr lang="ja-JP" altLang="en-US" sz="1600" dirty="0"/>
                <a:t>が極めて重要</a:t>
              </a:r>
              <a:r>
                <a:rPr kumimoji="1" lang="ja-JP" altLang="en-US" sz="1600" dirty="0"/>
                <a:t>。</a:t>
              </a:r>
              <a:endParaRPr kumimoji="1" lang="en-US" altLang="ja-JP" sz="1600" dirty="0"/>
            </a:p>
          </p:txBody>
        </p:sp>
        <p:sp>
          <p:nvSpPr>
            <p:cNvPr id="6" name="テキスト ボックス 5"/>
            <p:cNvSpPr txBox="1"/>
            <p:nvPr/>
          </p:nvSpPr>
          <p:spPr>
            <a:xfrm>
              <a:off x="143663" y="4660922"/>
              <a:ext cx="184731" cy="461665"/>
            </a:xfrm>
            <a:prstGeom prst="rect">
              <a:avLst/>
            </a:prstGeom>
            <a:noFill/>
            <a:ln>
              <a:noFill/>
            </a:ln>
          </p:spPr>
          <p:txBody>
            <a:bodyPr wrap="none" rtlCol="0">
              <a:spAutoFit/>
            </a:bodyPr>
            <a:lstStyle/>
            <a:p>
              <a:pPr>
                <a:lnSpc>
                  <a:spcPct val="150000"/>
                </a:lnSpc>
              </a:pPr>
              <a:endParaRPr kumimoji="1" lang="ja-JP" altLang="en-US" sz="1600" dirty="0"/>
            </a:p>
          </p:txBody>
        </p:sp>
        <p:sp>
          <p:nvSpPr>
            <p:cNvPr id="15" name="テキスト ボックス 14"/>
            <p:cNvSpPr txBox="1"/>
            <p:nvPr/>
          </p:nvSpPr>
          <p:spPr>
            <a:xfrm>
              <a:off x="143663" y="6294870"/>
              <a:ext cx="184731" cy="461665"/>
            </a:xfrm>
            <a:prstGeom prst="rect">
              <a:avLst/>
            </a:prstGeom>
            <a:noFill/>
            <a:ln>
              <a:noFill/>
            </a:ln>
          </p:spPr>
          <p:txBody>
            <a:bodyPr wrap="none" rtlCol="0">
              <a:spAutoFit/>
            </a:bodyPr>
            <a:lstStyle/>
            <a:p>
              <a:pPr>
                <a:lnSpc>
                  <a:spcPct val="150000"/>
                </a:lnSpc>
              </a:pPr>
              <a:endParaRPr kumimoji="1" lang="en-US" altLang="ja-JP" sz="1600" dirty="0"/>
            </a:p>
          </p:txBody>
        </p:sp>
        <p:sp>
          <p:nvSpPr>
            <p:cNvPr id="16" name="テキスト ボックス 15"/>
            <p:cNvSpPr txBox="1"/>
            <p:nvPr/>
          </p:nvSpPr>
          <p:spPr>
            <a:xfrm>
              <a:off x="143663" y="5847727"/>
              <a:ext cx="184731" cy="461665"/>
            </a:xfrm>
            <a:prstGeom prst="rect">
              <a:avLst/>
            </a:prstGeom>
            <a:noFill/>
            <a:ln>
              <a:noFill/>
            </a:ln>
          </p:spPr>
          <p:txBody>
            <a:bodyPr wrap="none" rtlCol="0">
              <a:spAutoFit/>
            </a:bodyPr>
            <a:lstStyle/>
            <a:p>
              <a:pPr>
                <a:lnSpc>
                  <a:spcPct val="150000"/>
                </a:lnSpc>
              </a:pPr>
              <a:endParaRPr kumimoji="1" lang="en-US" altLang="ja-JP" sz="1600" dirty="0"/>
            </a:p>
          </p:txBody>
        </p:sp>
      </p:grpSp>
      <p:sp>
        <p:nvSpPr>
          <p:cNvPr id="19" name="角丸四角形 18"/>
          <p:cNvSpPr/>
          <p:nvPr/>
        </p:nvSpPr>
        <p:spPr>
          <a:xfrm>
            <a:off x="36068" y="512777"/>
            <a:ext cx="9826390" cy="2470371"/>
          </a:xfrm>
          <a:prstGeom prst="roundRect">
            <a:avLst>
              <a:gd name="adj" fmla="val 65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6068" y="3111914"/>
            <a:ext cx="9826390" cy="3539611"/>
          </a:xfrm>
          <a:prstGeom prst="roundRect">
            <a:avLst>
              <a:gd name="adj" fmla="val 65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a:xfrm>
            <a:off x="7524190" y="6286400"/>
            <a:ext cx="2228850" cy="365125"/>
          </a:xfrm>
        </p:spPr>
        <p:txBody>
          <a:bodyPr/>
          <a:lstStyle/>
          <a:p>
            <a:fld id="{014D57DD-AECA-42EB-9D63-1BD6179D20D1}" type="slidenum">
              <a:rPr kumimoji="1" lang="ja-JP" altLang="en-US" smtClean="0"/>
              <a:t>13</a:t>
            </a:fld>
            <a:endParaRPr kumimoji="1" lang="ja-JP" altLang="en-US"/>
          </a:p>
        </p:txBody>
      </p:sp>
    </p:spTree>
    <p:extLst>
      <p:ext uri="{BB962C8B-B14F-4D97-AF65-F5344CB8AC3E}">
        <p14:creationId xmlns:p14="http://schemas.microsoft.com/office/powerpoint/2010/main" val="37125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79610" y="423264"/>
            <a:ext cx="10649069" cy="2436774"/>
            <a:chOff x="111670" y="418012"/>
            <a:chExt cx="10649069" cy="2436774"/>
          </a:xfrm>
        </p:grpSpPr>
        <p:sp>
          <p:nvSpPr>
            <p:cNvPr id="2" name="テキスト ボックス 1"/>
            <p:cNvSpPr txBox="1"/>
            <p:nvPr/>
          </p:nvSpPr>
          <p:spPr>
            <a:xfrm>
              <a:off x="111670" y="418012"/>
              <a:ext cx="3574592" cy="468975"/>
            </a:xfrm>
            <a:prstGeom prst="rect">
              <a:avLst/>
            </a:prstGeom>
            <a:noFill/>
            <a:ln>
              <a:noFill/>
            </a:ln>
          </p:spPr>
          <p:txBody>
            <a:bodyPr wrap="square" rtlCol="0">
              <a:spAutoFit/>
            </a:bodyPr>
            <a:lstStyle/>
            <a:p>
              <a:pPr algn="ctr">
                <a:lnSpc>
                  <a:spcPct val="150000"/>
                </a:lnSpc>
              </a:pPr>
              <a:r>
                <a:rPr kumimoji="1" lang="ja-JP" altLang="en-US" dirty="0"/>
                <a:t>西日本の経済団体との意見交換</a:t>
              </a:r>
            </a:p>
          </p:txBody>
        </p:sp>
        <p:sp>
          <p:nvSpPr>
            <p:cNvPr id="8" name="テキスト ボックス 7"/>
            <p:cNvSpPr txBox="1"/>
            <p:nvPr/>
          </p:nvSpPr>
          <p:spPr>
            <a:xfrm>
              <a:off x="111670" y="1878688"/>
              <a:ext cx="184731" cy="461665"/>
            </a:xfrm>
            <a:prstGeom prst="rect">
              <a:avLst/>
            </a:prstGeom>
            <a:noFill/>
            <a:ln>
              <a:noFill/>
            </a:ln>
          </p:spPr>
          <p:txBody>
            <a:bodyPr wrap="none" rtlCol="0">
              <a:spAutoFit/>
            </a:bodyPr>
            <a:lstStyle/>
            <a:p>
              <a:pPr>
                <a:lnSpc>
                  <a:spcPct val="150000"/>
                </a:lnSpc>
              </a:pPr>
              <a:endParaRPr kumimoji="1" lang="en-US" altLang="ja-JP" sz="1600" dirty="0"/>
            </a:p>
          </p:txBody>
        </p:sp>
        <p:sp>
          <p:nvSpPr>
            <p:cNvPr id="9" name="テキスト ボックス 8"/>
            <p:cNvSpPr txBox="1"/>
            <p:nvPr/>
          </p:nvSpPr>
          <p:spPr>
            <a:xfrm>
              <a:off x="111670" y="2393121"/>
              <a:ext cx="10649069" cy="461665"/>
            </a:xfrm>
            <a:prstGeom prst="rect">
              <a:avLst/>
            </a:prstGeom>
            <a:noFill/>
            <a:ln>
              <a:noFill/>
            </a:ln>
          </p:spPr>
          <p:txBody>
            <a:bodyPr wrap="square" rtlCol="0">
              <a:spAutoFit/>
            </a:bodyPr>
            <a:lstStyle/>
            <a:p>
              <a:pPr>
                <a:lnSpc>
                  <a:spcPct val="150000"/>
                </a:lnSpc>
              </a:pPr>
              <a:endParaRPr kumimoji="1" lang="en-US" altLang="ja-JP" sz="1600" dirty="0"/>
            </a:p>
          </p:txBody>
        </p:sp>
        <p:sp>
          <p:nvSpPr>
            <p:cNvPr id="10" name="テキスト ボックス 9"/>
            <p:cNvSpPr txBox="1"/>
            <p:nvPr/>
          </p:nvSpPr>
          <p:spPr>
            <a:xfrm>
              <a:off x="129816" y="1452042"/>
              <a:ext cx="184731" cy="461665"/>
            </a:xfrm>
            <a:prstGeom prst="rect">
              <a:avLst/>
            </a:prstGeom>
            <a:noFill/>
            <a:ln>
              <a:noFill/>
            </a:ln>
          </p:spPr>
          <p:txBody>
            <a:bodyPr wrap="none" rtlCol="0">
              <a:spAutoFit/>
            </a:bodyPr>
            <a:lstStyle/>
            <a:p>
              <a:pPr>
                <a:lnSpc>
                  <a:spcPct val="150000"/>
                </a:lnSpc>
              </a:pPr>
              <a:endParaRPr kumimoji="1" lang="ja-JP" altLang="en-US" sz="1600" dirty="0"/>
            </a:p>
          </p:txBody>
        </p:sp>
      </p:grpSp>
      <p:grpSp>
        <p:nvGrpSpPr>
          <p:cNvPr id="11" name="グループ化 10"/>
          <p:cNvGrpSpPr/>
          <p:nvPr/>
        </p:nvGrpSpPr>
        <p:grpSpPr>
          <a:xfrm>
            <a:off x="0" y="-16915"/>
            <a:ext cx="9963708" cy="460987"/>
            <a:chOff x="0" y="-16915"/>
            <a:chExt cx="9963708" cy="460987"/>
          </a:xfrm>
        </p:grpSpPr>
        <p:sp>
          <p:nvSpPr>
            <p:cNvPr id="12" name="正方形/長方形 11"/>
            <p:cNvSpPr/>
            <p:nvPr/>
          </p:nvSpPr>
          <p:spPr>
            <a:xfrm>
              <a:off x="0" y="-16915"/>
              <a:ext cx="9906000" cy="335539"/>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意見交換の概要（第</a:t>
              </a:r>
              <a:r>
                <a:rPr kumimoji="1" lang="en-US" altLang="ja-JP" sz="2000" b="1" dirty="0"/>
                <a:t>4</a:t>
              </a:r>
              <a:r>
                <a:rPr kumimoji="1" lang="ja-JP" altLang="en-US" sz="2000" b="1" dirty="0"/>
                <a:t>回検討協議会以降）</a:t>
              </a:r>
            </a:p>
          </p:txBody>
        </p:sp>
        <p:sp>
          <p:nvSpPr>
            <p:cNvPr id="13" name="テキスト ボックス 12"/>
            <p:cNvSpPr txBox="1"/>
            <p:nvPr/>
          </p:nvSpPr>
          <p:spPr>
            <a:xfrm>
              <a:off x="9397527" y="74740"/>
              <a:ext cx="566181" cy="369332"/>
            </a:xfrm>
            <a:prstGeom prst="rect">
              <a:avLst/>
            </a:prstGeom>
            <a:noFill/>
          </p:spPr>
          <p:txBody>
            <a:bodyPr wrap="none" rtlCol="0">
              <a:spAutoFit/>
            </a:bodyPr>
            <a:lstStyle/>
            <a:p>
              <a:r>
                <a:rPr lang="en-US" altLang="ja-JP" b="1" dirty="0" smtClean="0">
                  <a:solidFill>
                    <a:schemeClr val="bg1"/>
                  </a:solidFill>
                </a:rPr>
                <a:t>5</a:t>
              </a:r>
              <a:r>
                <a:rPr kumimoji="1" lang="en-US" altLang="ja-JP" b="1" dirty="0" smtClean="0">
                  <a:solidFill>
                    <a:schemeClr val="bg1"/>
                  </a:solidFill>
                </a:rPr>
                <a:t>/7</a:t>
              </a:r>
              <a:endParaRPr kumimoji="1" lang="ja-JP" altLang="en-US" b="1" dirty="0">
                <a:solidFill>
                  <a:schemeClr val="bg1"/>
                </a:solidFill>
              </a:endParaRPr>
            </a:p>
          </p:txBody>
        </p:sp>
      </p:grpSp>
      <p:sp>
        <p:nvSpPr>
          <p:cNvPr id="19" name="角丸四角形 18"/>
          <p:cNvSpPr/>
          <p:nvPr/>
        </p:nvSpPr>
        <p:spPr>
          <a:xfrm>
            <a:off x="36068" y="512777"/>
            <a:ext cx="9826390" cy="5110599"/>
          </a:xfrm>
          <a:prstGeom prst="roundRect">
            <a:avLst>
              <a:gd name="adj" fmla="val 24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7756" y="747437"/>
            <a:ext cx="9826390" cy="2677656"/>
          </a:xfrm>
          <a:prstGeom prst="rect">
            <a:avLst/>
          </a:prstGeom>
          <a:noFill/>
          <a:ln>
            <a:noFill/>
          </a:ln>
        </p:spPr>
        <p:txBody>
          <a:bodyPr wrap="square" rtlCol="0">
            <a:spAutoFit/>
          </a:bodyPr>
          <a:lstStyle/>
          <a:p>
            <a:pPr>
              <a:lnSpc>
                <a:spcPct val="150000"/>
              </a:lnSpc>
            </a:pPr>
            <a:r>
              <a:rPr kumimoji="1" lang="ja-JP" altLang="en-US" sz="1600" dirty="0"/>
              <a:t>〇中国経済連合会</a:t>
            </a:r>
            <a:endParaRPr lang="ja-JP" altLang="en-US" sz="1600" dirty="0"/>
          </a:p>
          <a:p>
            <a:pPr marL="365125" indent="-365125">
              <a:lnSpc>
                <a:spcPct val="150000"/>
              </a:lnSpc>
            </a:pPr>
            <a:r>
              <a:rPr lang="ja-JP" altLang="en-US" sz="1600" dirty="0"/>
              <a:t>　・中国地方は、欧米系が多いという特色がある。瀬戸内、山陽、山陰と３つの特色があり、瀬戸内クルーズや、広島の原爆ドーム、厳島神社などがキラーコンテンツである。これらの集客性の高いエリアで、</a:t>
            </a:r>
            <a:r>
              <a:rPr lang="ja-JP" altLang="en-US" sz="1600" dirty="0" smtClean="0"/>
              <a:t>山陰の</a:t>
            </a:r>
            <a:r>
              <a:rPr lang="ja-JP" altLang="en-US" sz="1600" dirty="0"/>
              <a:t>原風景などのＰＲをして人の流れをつくっている。</a:t>
            </a:r>
          </a:p>
          <a:p>
            <a:pPr marL="365125" indent="-365125">
              <a:lnSpc>
                <a:spcPct val="150000"/>
              </a:lnSpc>
            </a:pPr>
            <a:r>
              <a:rPr lang="ja-JP" altLang="en-US" sz="1600" dirty="0"/>
              <a:t>　・</a:t>
            </a:r>
            <a:r>
              <a:rPr lang="ja-JP" altLang="en-US" sz="1600" u="sng" dirty="0"/>
              <a:t>関西からはもとより、リニア中央新幹線の整備による関東方面からの流れ、関西国際空港からのインバウンドの流れが重要であり、新大阪からの新幹線や、高速バスには期待しており</a:t>
            </a:r>
            <a:r>
              <a:rPr lang="ja-JP" altLang="en-US" sz="1600" dirty="0"/>
              <a:t>、新大阪での</a:t>
            </a:r>
            <a:r>
              <a:rPr lang="en-US" altLang="ja-JP" sz="1600" dirty="0"/>
              <a:t>PR</a:t>
            </a:r>
            <a:r>
              <a:rPr lang="ja-JP" altLang="en-US" sz="1600" dirty="0"/>
              <a:t>などの可能性などについて、</a:t>
            </a:r>
            <a:r>
              <a:rPr lang="ja-JP" altLang="en-US" sz="1600" dirty="0" smtClean="0"/>
              <a:t>連携して</a:t>
            </a:r>
            <a:r>
              <a:rPr lang="ja-JP" altLang="en-US" sz="1600" dirty="0"/>
              <a:t>いきたい。</a:t>
            </a:r>
            <a:endParaRPr lang="en-US" altLang="ja-JP" sz="1600" dirty="0"/>
          </a:p>
        </p:txBody>
      </p:sp>
      <p:sp>
        <p:nvSpPr>
          <p:cNvPr id="3" name="スライド番号プレースホルダー 2"/>
          <p:cNvSpPr>
            <a:spLocks noGrp="1"/>
          </p:cNvSpPr>
          <p:nvPr>
            <p:ph type="sldNum" sz="quarter" idx="12"/>
          </p:nvPr>
        </p:nvSpPr>
        <p:spPr>
          <a:xfrm>
            <a:off x="7607385" y="6412293"/>
            <a:ext cx="2228850" cy="365125"/>
          </a:xfrm>
        </p:spPr>
        <p:txBody>
          <a:bodyPr/>
          <a:lstStyle/>
          <a:p>
            <a:fld id="{014D57DD-AECA-42EB-9D63-1BD6179D20D1}" type="slidenum">
              <a:rPr kumimoji="1" lang="ja-JP" altLang="en-US" smtClean="0"/>
              <a:t>14</a:t>
            </a:fld>
            <a:endParaRPr kumimoji="1" lang="ja-JP" altLang="en-US" dirty="0"/>
          </a:p>
        </p:txBody>
      </p:sp>
      <p:sp>
        <p:nvSpPr>
          <p:cNvPr id="18" name="テキスト ボックス 17">
            <a:extLst>
              <a:ext uri="{FF2B5EF4-FFF2-40B4-BE49-F238E27FC236}">
                <a16:creationId xmlns:a16="http://schemas.microsoft.com/office/drawing/2014/main" id="{1FF71EEE-6BD0-47F0-8E99-31F09AF7106B}"/>
              </a:ext>
            </a:extLst>
          </p:cNvPr>
          <p:cNvSpPr txBox="1"/>
          <p:nvPr/>
        </p:nvSpPr>
        <p:spPr>
          <a:xfrm>
            <a:off x="171975" y="3315052"/>
            <a:ext cx="9156151" cy="2308324"/>
          </a:xfrm>
          <a:prstGeom prst="rect">
            <a:avLst/>
          </a:prstGeom>
          <a:noFill/>
          <a:ln>
            <a:noFill/>
          </a:ln>
        </p:spPr>
        <p:txBody>
          <a:bodyPr wrap="square" rtlCol="0">
            <a:spAutoFit/>
          </a:bodyPr>
          <a:lstStyle/>
          <a:p>
            <a:pPr>
              <a:lnSpc>
                <a:spcPct val="150000"/>
              </a:lnSpc>
            </a:pPr>
            <a:r>
              <a:rPr kumimoji="1" lang="ja-JP" altLang="en-US" sz="1600" dirty="0" smtClean="0"/>
              <a:t>〇四</a:t>
            </a:r>
            <a:r>
              <a:rPr kumimoji="1" lang="ja-JP" altLang="en-US" sz="1600" dirty="0"/>
              <a:t>国経済連合会</a:t>
            </a:r>
            <a:endParaRPr lang="ja-JP" altLang="en-US" sz="1600" dirty="0"/>
          </a:p>
          <a:p>
            <a:pPr marL="365125" indent="-365125">
              <a:lnSpc>
                <a:spcPct val="150000"/>
              </a:lnSpc>
            </a:pPr>
            <a:r>
              <a:rPr lang="ja-JP" altLang="en-US" sz="1600" dirty="0"/>
              <a:t>　・</a:t>
            </a:r>
            <a:r>
              <a:rPr lang="ja-JP" altLang="en-US" sz="1600" dirty="0" smtClean="0"/>
              <a:t>四国地方は、アジアからの来訪が多く、訪日リピーターが多いという特色がある。観光コンテンツとして自然・スピリチュアルな体験（お遍路など）を目当てに来られる方が多い。</a:t>
            </a:r>
            <a:r>
              <a:rPr lang="ja-JP" altLang="en-US" sz="1600" u="sng" dirty="0" smtClean="0"/>
              <a:t>関西などと地域を超えて同じテーマで連携し周遊してもらいやすくする取り組みなども重要</a:t>
            </a:r>
            <a:r>
              <a:rPr lang="ja-JP" altLang="en-US" sz="1600" dirty="0" smtClean="0"/>
              <a:t>。</a:t>
            </a:r>
            <a:endParaRPr lang="en-US" altLang="ja-JP" sz="1600" dirty="0" smtClean="0"/>
          </a:p>
          <a:p>
            <a:pPr marL="365125" indent="-365125">
              <a:lnSpc>
                <a:spcPct val="150000"/>
              </a:lnSpc>
            </a:pPr>
            <a:r>
              <a:rPr lang="ja-JP" altLang="en-US" sz="1600" dirty="0" smtClean="0"/>
              <a:t>　・四国</a:t>
            </a:r>
            <a:r>
              <a:rPr lang="ja-JP" altLang="en-US" sz="1600" dirty="0"/>
              <a:t>の観光においては</a:t>
            </a:r>
            <a:r>
              <a:rPr lang="ja-JP" altLang="en-US" sz="1600" dirty="0" smtClean="0"/>
              <a:t>、関西からのアクセスが多く、特に東側の香川県・徳島県については高速バスが優位となっている。</a:t>
            </a:r>
            <a:endParaRPr lang="ja-JP" altLang="en-US" sz="1600" dirty="0"/>
          </a:p>
        </p:txBody>
      </p:sp>
      <p:sp>
        <p:nvSpPr>
          <p:cNvPr id="5" name="正方形/長方形 4"/>
          <p:cNvSpPr/>
          <p:nvPr/>
        </p:nvSpPr>
        <p:spPr>
          <a:xfrm>
            <a:off x="190121" y="554712"/>
            <a:ext cx="3557420" cy="26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75301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3895</TotalTime>
  <Words>2899</Words>
  <PresentationFormat>A4 210 x 297 mm</PresentationFormat>
  <Paragraphs>155</Paragraphs>
  <Slides>11</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游ゴシック</vt:lpstr>
      <vt:lpstr>游ゴシック Light</vt:lpstr>
      <vt:lpstr>Arial</vt:lpstr>
      <vt:lpstr>Times New Roman</vt:lpstr>
      <vt:lpstr>Office テーマ</vt:lpstr>
      <vt:lpstr>新大阪駅周辺地域のプロモーション等について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2021-08-18T04:15:31Z</cp:lastPrinted>
  <dcterms:created xsi:type="dcterms:W3CDTF">2021-07-02T00:56:51Z</dcterms:created>
  <dcterms:modified xsi:type="dcterms:W3CDTF">2021-08-23T07:39:12Z</dcterms:modified>
</cp:coreProperties>
</file>