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
  </p:notesMasterIdLst>
  <p:sldIdLst>
    <p:sldId id="270" r:id="rId2"/>
    <p:sldId id="271" r:id="rId3"/>
    <p:sldId id="266" r:id="rId4"/>
    <p:sldId id="267" r:id="rId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716" autoAdjust="0"/>
  </p:normalViewPr>
  <p:slideViewPr>
    <p:cSldViewPr snapToGrid="0">
      <p:cViewPr varScale="1">
        <p:scale>
          <a:sx n="77" d="100"/>
          <a:sy n="77" d="100"/>
        </p:scale>
        <p:origin x="9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sHome3$\TsujitaN\&#27700;&#33540;&#23376;&#22770;&#12426;&#19978;&#12370;&#65300;&#24180;&#38291;&#25512;&#31227;&#65288;&#26681;&#26469;&#6528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sHome3$\TsujitaN\&#27700;&#33540;&#23376;&#22770;&#12426;&#19978;&#12370;&#65300;&#24180;&#38291;&#25512;&#31227;&#65288;&#26681;&#26469;&#6528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水なす販売金額（千円）</a:t>
            </a:r>
          </a:p>
        </c:rich>
      </c:tx>
      <c:layout>
        <c:manualLayout>
          <c:xMode val="edge"/>
          <c:yMode val="edge"/>
          <c:x val="0.28176017191542396"/>
          <c:y val="4.7815029643713822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549486401273912"/>
          <c:y val="0.18732099448843537"/>
          <c:w val="0.66886568041091177"/>
          <c:h val="0.67001863261851469"/>
        </c:manualLayout>
      </c:layout>
      <c:barChart>
        <c:barDir val="col"/>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'ハウス＋露地'!$I$13:$L$13</c:f>
              <c:numCache>
                <c:formatCode>#,##0_);[Red]\(#,##0\)</c:formatCode>
                <c:ptCount val="4"/>
                <c:pt idx="0">
                  <c:v>244058</c:v>
                </c:pt>
                <c:pt idx="1">
                  <c:v>249228</c:v>
                </c:pt>
                <c:pt idx="2">
                  <c:v>247252</c:v>
                </c:pt>
                <c:pt idx="3">
                  <c:v>235117</c:v>
                </c:pt>
              </c:numCache>
            </c:numRef>
          </c:val>
          <c:extLst>
            <c:ext xmlns:c15="http://schemas.microsoft.com/office/drawing/2012/chart" uri="{02D57815-91ED-43cb-92C2-25804820EDAC}">
              <c15:filteredSeriesTitle>
                <c15:tx>
                  <c:strRef>
                    <c:extLst>
                      <c:ext uri="{02D57815-91ED-43cb-92C2-25804820EDAC}">
                        <c15:formulaRef>
                          <c15:sqref>'ハウス＋露地'!$H$13</c15:sqref>
                        </c15:formulaRef>
                      </c:ext>
                    </c:extLst>
                    <c:strCache>
                      <c:ptCount val="1"/>
                      <c:pt idx="0">
                        <c:v>ハウス</c:v>
                      </c:pt>
                    </c:strCache>
                  </c:strRef>
                </c15:tx>
              </c15:filteredSeriesTitle>
            </c:ext>
            <c:ext xmlns:c15="http://schemas.microsoft.com/office/drawing/2012/chart" uri="{02D57815-91ED-43cb-92C2-25804820EDAC}">
              <c15:filteredCategoryTitle>
                <c15:cat>
                  <c:strRef>
                    <c:extLst>
                      <c:ext uri="{02D57815-91ED-43cb-92C2-25804820EDAC}">
                        <c15:formulaRef>
                          <c15:sqref>'ハウス＋露地'!$I$12:$L$12</c15:sqref>
                        </c15:formulaRef>
                      </c:ext>
                    </c:extLst>
                    <c:strCache>
                      <c:ptCount val="4"/>
                      <c:pt idx="0">
                        <c:v>H28</c:v>
                      </c:pt>
                      <c:pt idx="1">
                        <c:v>H29</c:v>
                      </c:pt>
                      <c:pt idx="2">
                        <c:v>H30</c:v>
                      </c:pt>
                      <c:pt idx="3">
                        <c:v>H31(R1)</c:v>
                      </c:pt>
                    </c:strCache>
                  </c:strRef>
                </c15:cat>
              </c15:filteredCategoryTitle>
            </c:ext>
            <c:ext xmlns:c16="http://schemas.microsoft.com/office/drawing/2014/chart" uri="{C3380CC4-5D6E-409C-BE32-E72D297353CC}">
              <c16:uniqueId val="{00000000-3F37-4D1B-8D26-D2EB5A7ED827}"/>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'ハウス＋露地'!$I$14:$L$14</c:f>
              <c:numCache>
                <c:formatCode>#,##0_);[Red]\(#,##0\)</c:formatCode>
                <c:ptCount val="4"/>
                <c:pt idx="0">
                  <c:v>153543</c:v>
                </c:pt>
                <c:pt idx="1">
                  <c:v>145546</c:v>
                </c:pt>
                <c:pt idx="2">
                  <c:v>125121</c:v>
                </c:pt>
                <c:pt idx="3">
                  <c:v>141614</c:v>
                </c:pt>
              </c:numCache>
            </c:numRef>
          </c:val>
          <c:extLst>
            <c:ext xmlns:c15="http://schemas.microsoft.com/office/drawing/2012/chart" uri="{02D57815-91ED-43cb-92C2-25804820EDAC}">
              <c15:filteredSeriesTitle>
                <c15:tx>
                  <c:strRef>
                    <c:extLst>
                      <c:ext uri="{02D57815-91ED-43cb-92C2-25804820EDAC}">
                        <c15:formulaRef>
                          <c15:sqref>'ハウス＋露地'!$H$14</c15:sqref>
                        </c15:formulaRef>
                      </c:ext>
                    </c:extLst>
                    <c:strCache>
                      <c:ptCount val="1"/>
                      <c:pt idx="0">
                        <c:v>露地</c:v>
                      </c:pt>
                    </c:strCache>
                  </c:strRef>
                </c15:tx>
              </c15:filteredSeriesTitle>
            </c:ext>
            <c:ext xmlns:c15="http://schemas.microsoft.com/office/drawing/2012/chart" uri="{02D57815-91ED-43cb-92C2-25804820EDAC}">
              <c15:filteredCategoryTitle>
                <c15:cat>
                  <c:strRef>
                    <c:extLst>
                      <c:ext uri="{02D57815-91ED-43cb-92C2-25804820EDAC}">
                        <c15:formulaRef>
                          <c15:sqref>'ハウス＋露地'!$I$12:$L$12</c15:sqref>
                        </c15:formulaRef>
                      </c:ext>
                    </c:extLst>
                    <c:strCache>
                      <c:ptCount val="4"/>
                      <c:pt idx="0">
                        <c:v>H28</c:v>
                      </c:pt>
                      <c:pt idx="1">
                        <c:v>H29</c:v>
                      </c:pt>
                      <c:pt idx="2">
                        <c:v>H30</c:v>
                      </c:pt>
                      <c:pt idx="3">
                        <c:v>H31(R1)</c:v>
                      </c:pt>
                    </c:strCache>
                  </c:strRef>
                </c15:cat>
              </c15:filteredCategoryTitle>
            </c:ext>
            <c:ext xmlns:c16="http://schemas.microsoft.com/office/drawing/2014/chart" uri="{C3380CC4-5D6E-409C-BE32-E72D297353CC}">
              <c16:uniqueId val="{00000001-3F37-4D1B-8D26-D2EB5A7ED827}"/>
            </c:ext>
          </c:extLst>
        </c:ser>
        <c:dLbls>
          <c:showLegendKey val="0"/>
          <c:showVal val="0"/>
          <c:showCatName val="0"/>
          <c:showSerName val="0"/>
          <c:showPercent val="0"/>
          <c:showBubbleSize val="0"/>
        </c:dLbls>
        <c:gapWidth val="150"/>
        <c:overlap val="100"/>
        <c:axId val="144596448"/>
        <c:axId val="144597280"/>
      </c:barChart>
      <c:catAx>
        <c:axId val="14459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4597280"/>
        <c:crosses val="autoZero"/>
        <c:auto val="1"/>
        <c:lblAlgn val="ctr"/>
        <c:lblOffset val="100"/>
        <c:noMultiLvlLbl val="0"/>
      </c:catAx>
      <c:valAx>
        <c:axId val="144597280"/>
        <c:scaling>
          <c:orientation val="minMax"/>
          <c:max val="40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4596448"/>
        <c:crosses val="autoZero"/>
        <c:crossBetween val="between"/>
        <c:majorUnit val="100000"/>
      </c:valAx>
      <c:spPr>
        <a:noFill/>
        <a:ln>
          <a:noFill/>
        </a:ln>
        <a:effectLst/>
      </c:spPr>
    </c:plotArea>
    <c:legend>
      <c:legendPos val="b"/>
      <c:layout>
        <c:manualLayout>
          <c:xMode val="edge"/>
          <c:yMode val="edge"/>
          <c:x val="0.81731772420898108"/>
          <c:y val="0.35479966422111758"/>
          <c:w val="0.14160332591441649"/>
          <c:h val="0.342971344473390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baseline="0"/>
              <a:t>参入企業・新規就農者数</a:t>
            </a:r>
            <a:endParaRPr lang="en-US" altLang="ja-JP" baseline="0"/>
          </a:p>
        </c:rich>
      </c:tx>
      <c:layout>
        <c:manualLayout>
          <c:xMode val="edge"/>
          <c:yMode val="edge"/>
          <c:x val="0.1765794337922857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4723904393227888E-2"/>
          <c:y val="0.18521158238023433"/>
          <c:w val="0.70074490053754357"/>
          <c:h val="0.66001321594425277"/>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Sheet1!$B$2:$E$2</c:f>
              <c:numCache>
                <c:formatCode>General</c:formatCode>
                <c:ptCount val="4"/>
                <c:pt idx="0">
                  <c:v>6</c:v>
                </c:pt>
                <c:pt idx="1">
                  <c:v>8</c:v>
                </c:pt>
                <c:pt idx="2">
                  <c:v>7</c:v>
                </c:pt>
                <c:pt idx="3">
                  <c:v>11</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企業</c:v>
                      </c:pt>
                    </c:strCache>
                  </c:strRef>
                </c15:tx>
              </c15:filteredSeriesTitle>
            </c:ext>
            <c:ext xmlns:c15="http://schemas.microsoft.com/office/drawing/2012/chart" uri="{02D57815-91ED-43cb-92C2-25804820EDAC}">
              <c15:filteredCategoryTitle>
                <c15:cat>
                  <c:strRef>
                    <c:extLst>
                      <c:ext uri="{02D57815-91ED-43cb-92C2-25804820EDAC}">
                        <c15:formulaRef>
                          <c15:sqref>Sheet1!$B$1:$E$1</c15:sqref>
                        </c15:formulaRef>
                      </c:ext>
                    </c:extLst>
                    <c:strCache>
                      <c:ptCount val="4"/>
                      <c:pt idx="0">
                        <c:v>H29</c:v>
                      </c:pt>
                      <c:pt idx="1">
                        <c:v>H30</c:v>
                      </c:pt>
                      <c:pt idx="2">
                        <c:v>R1(H31)</c:v>
                      </c:pt>
                      <c:pt idx="3">
                        <c:v>R2</c:v>
                      </c:pt>
                    </c:strCache>
                  </c:strRef>
                </c15:cat>
              </c15:filteredCategoryTitle>
            </c:ext>
            <c:ext xmlns:c16="http://schemas.microsoft.com/office/drawing/2014/chart" uri="{C3380CC4-5D6E-409C-BE32-E72D297353CC}">
              <c16:uniqueId val="{00000000-DAD8-4380-9E46-88F09B36523E}"/>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Sheet1!$B$3:$E$3</c:f>
              <c:numCache>
                <c:formatCode>General</c:formatCode>
                <c:ptCount val="4"/>
                <c:pt idx="0">
                  <c:v>17</c:v>
                </c:pt>
                <c:pt idx="1">
                  <c:v>26</c:v>
                </c:pt>
                <c:pt idx="2">
                  <c:v>34</c:v>
                </c:pt>
                <c:pt idx="3">
                  <c:v>36</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新規就農者</c:v>
                      </c:pt>
                    </c:strCache>
                  </c:strRef>
                </c15:tx>
              </c15:filteredSeriesTitle>
            </c:ext>
            <c:ext xmlns:c15="http://schemas.microsoft.com/office/drawing/2012/chart" uri="{02D57815-91ED-43cb-92C2-25804820EDAC}">
              <c15:filteredCategoryTitle>
                <c15:cat>
                  <c:strRef>
                    <c:extLst>
                      <c:ext uri="{02D57815-91ED-43cb-92C2-25804820EDAC}">
                        <c15:formulaRef>
                          <c15:sqref>Sheet1!$B$1:$E$1</c15:sqref>
                        </c15:formulaRef>
                      </c:ext>
                    </c:extLst>
                    <c:strCache>
                      <c:ptCount val="4"/>
                      <c:pt idx="0">
                        <c:v>H29</c:v>
                      </c:pt>
                      <c:pt idx="1">
                        <c:v>H30</c:v>
                      </c:pt>
                      <c:pt idx="2">
                        <c:v>R1(H31)</c:v>
                      </c:pt>
                      <c:pt idx="3">
                        <c:v>R2</c:v>
                      </c:pt>
                    </c:strCache>
                  </c:strRef>
                </c15:cat>
              </c15:filteredCategoryTitle>
            </c:ext>
            <c:ext xmlns:c16="http://schemas.microsoft.com/office/drawing/2014/chart" uri="{C3380CC4-5D6E-409C-BE32-E72D297353CC}">
              <c16:uniqueId val="{00000001-DAD8-4380-9E46-88F09B36523E}"/>
            </c:ext>
          </c:extLst>
        </c:ser>
        <c:dLbls>
          <c:dLblPos val="outEnd"/>
          <c:showLegendKey val="0"/>
          <c:showVal val="1"/>
          <c:showCatName val="0"/>
          <c:showSerName val="0"/>
          <c:showPercent val="0"/>
          <c:showBubbleSize val="0"/>
        </c:dLbls>
        <c:gapWidth val="219"/>
        <c:overlap val="-27"/>
        <c:axId val="462472928"/>
        <c:axId val="462470016"/>
      </c:barChart>
      <c:catAx>
        <c:axId val="46247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470016"/>
        <c:crosses val="autoZero"/>
        <c:auto val="1"/>
        <c:lblAlgn val="ctr"/>
        <c:lblOffset val="100"/>
        <c:noMultiLvlLbl val="0"/>
      </c:catAx>
      <c:valAx>
        <c:axId val="462470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472928"/>
        <c:crosses val="autoZero"/>
        <c:crossBetween val="between"/>
        <c:majorUnit val="10"/>
      </c:valAx>
      <c:spPr>
        <a:noFill/>
        <a:ln>
          <a:noFill/>
        </a:ln>
        <a:effectLst/>
      </c:spPr>
    </c:plotArea>
    <c:legend>
      <c:legendPos val="b"/>
      <c:layout>
        <c:manualLayout>
          <c:xMode val="edge"/>
          <c:yMode val="edge"/>
          <c:x val="0.79409343188250692"/>
          <c:y val="0.33004309459207509"/>
          <c:w val="0.19430674780363152"/>
          <c:h val="0.334559602213516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ja-JP" altLang="en-US" sz="1050" b="1" dirty="0"/>
              <a:t>農産物直売所及び販売所数</a:t>
            </a:r>
          </a:p>
        </c:rich>
      </c:tx>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2308175860553851"/>
          <c:y val="0.20076022756096676"/>
          <c:w val="0.83909824346819939"/>
          <c:h val="0.5453469580026814"/>
        </c:manualLayout>
      </c:layout>
      <c:barChart>
        <c:barDir val="col"/>
        <c:grouping val="stacked"/>
        <c:varyColors val="0"/>
        <c:ser>
          <c:idx val="0"/>
          <c:order val="0"/>
          <c:spPr>
            <a:solidFill>
              <a:schemeClr val="accent1"/>
            </a:solidFill>
            <a:ln>
              <a:noFill/>
            </a:ln>
            <a:effectLst/>
          </c:spPr>
          <c:invertIfNegative val="0"/>
          <c:val>
            <c:numRef>
              <c:f>Sheet1!$B$2:$B$4</c:f>
              <c:numCache>
                <c:formatCode>General</c:formatCode>
                <c:ptCount val="3"/>
                <c:pt idx="0">
                  <c:v>232</c:v>
                </c:pt>
                <c:pt idx="1">
                  <c:v>254</c:v>
                </c:pt>
                <c:pt idx="2">
                  <c:v>223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直売所</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H28</c:v>
                      </c:pt>
                      <c:pt idx="1">
                        <c:v>H30</c:v>
                      </c:pt>
                      <c:pt idx="2">
                        <c:v>R2</c:v>
                      </c:pt>
                    </c:strCache>
                  </c:strRef>
                </c15:cat>
              </c15:filteredCategoryTitle>
            </c:ext>
            <c:ext xmlns:c16="http://schemas.microsoft.com/office/drawing/2014/chart" uri="{C3380CC4-5D6E-409C-BE32-E72D297353CC}">
              <c16:uniqueId val="{00000000-61F5-485D-B1AF-B7BAFB675273}"/>
            </c:ext>
          </c:extLst>
        </c:ser>
        <c:ser>
          <c:idx val="1"/>
          <c:order val="1"/>
          <c:spPr>
            <a:solidFill>
              <a:schemeClr val="accent2"/>
            </a:solidFill>
            <a:ln>
              <a:noFill/>
            </a:ln>
            <a:effectLst/>
          </c:spPr>
          <c:invertIfNegative val="0"/>
          <c:val>
            <c:numRef>
              <c:f>Sheet1!$C$2:$C$4</c:f>
              <c:numCache>
                <c:formatCode>General</c:formatCode>
                <c:ptCount val="3"/>
                <c:pt idx="0">
                  <c:v>238</c:v>
                </c:pt>
                <c:pt idx="1">
                  <c:v>325</c:v>
                </c:pt>
                <c:pt idx="2">
                  <c:v>381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販売所</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H28</c:v>
                      </c:pt>
                      <c:pt idx="1">
                        <c:v>H30</c:v>
                      </c:pt>
                      <c:pt idx="2">
                        <c:v>R2</c:v>
                      </c:pt>
                    </c:strCache>
                  </c:strRef>
                </c15:cat>
              </c15:filteredCategoryTitle>
            </c:ext>
            <c:ext xmlns:c16="http://schemas.microsoft.com/office/drawing/2014/chart" uri="{C3380CC4-5D6E-409C-BE32-E72D297353CC}">
              <c16:uniqueId val="{00000001-61F5-485D-B1AF-B7BAFB675273}"/>
            </c:ext>
          </c:extLst>
        </c:ser>
        <c:dLbls>
          <c:showLegendKey val="0"/>
          <c:showVal val="0"/>
          <c:showCatName val="0"/>
          <c:showSerName val="0"/>
          <c:showPercent val="0"/>
          <c:showBubbleSize val="0"/>
        </c:dLbls>
        <c:gapWidth val="150"/>
        <c:overlap val="100"/>
        <c:axId val="2057687968"/>
        <c:axId val="605314928"/>
      </c:barChart>
      <c:catAx>
        <c:axId val="205768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05314928"/>
        <c:crosses val="autoZero"/>
        <c:auto val="1"/>
        <c:lblAlgn val="ctr"/>
        <c:lblOffset val="100"/>
        <c:noMultiLvlLbl val="0"/>
      </c:catAx>
      <c:valAx>
        <c:axId val="605314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057687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050"/>
            </a:pPr>
            <a:r>
              <a:rPr lang="ja-JP" altLang="en-US" sz="1050" dirty="0" smtClean="0"/>
              <a:t>大阪産</a:t>
            </a:r>
            <a:r>
              <a:rPr lang="en-US" altLang="ja-JP" sz="1050" dirty="0"/>
              <a:t>(</a:t>
            </a:r>
            <a:r>
              <a:rPr lang="ja-JP" altLang="en-US" sz="1050" dirty="0"/>
              <a:t>もん</a:t>
            </a:r>
            <a:r>
              <a:rPr lang="en-US" altLang="ja-JP" sz="1050" dirty="0"/>
              <a:t>)</a:t>
            </a:r>
            <a:r>
              <a:rPr lang="ja-JP" altLang="en-US" sz="1050" dirty="0"/>
              <a:t>を知っている府民の</a:t>
            </a:r>
            <a:r>
              <a:rPr lang="ja-JP" altLang="en-US" sz="1050" dirty="0" smtClean="0"/>
              <a:t>割合（</a:t>
            </a:r>
            <a:r>
              <a:rPr lang="ja-JP" altLang="en-US" sz="1050" dirty="0"/>
              <a:t>府民）</a:t>
            </a:r>
          </a:p>
        </c:rich>
      </c:tx>
      <c:layout/>
      <c:overlay val="0"/>
    </c:title>
    <c:autoTitleDeleted val="0"/>
    <c:plotArea>
      <c:layout/>
      <c:lineChart>
        <c:grouping val="standard"/>
        <c:varyColors val="0"/>
        <c:ser>
          <c:idx val="0"/>
          <c:order val="0"/>
          <c:dLbls>
            <c:spPr>
              <a:noFill/>
              <a:ln w="25400">
                <a:noFill/>
              </a:ln>
            </c:spPr>
            <c:txPr>
              <a:bodyPr/>
              <a:lstStyle/>
              <a:p>
                <a:pPr>
                  <a:defRPr sz="14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'将来ビジョン実現状況を知る項目(ネット調査）'!$J$5:$O$5</c:f>
              <c:numCache>
                <c:formatCode>0.0%</c:formatCode>
                <c:ptCount val="6"/>
                <c:pt idx="0">
                  <c:v>0.46200000000000002</c:v>
                </c:pt>
                <c:pt idx="1">
                  <c:v>0.51</c:v>
                </c:pt>
                <c:pt idx="2">
                  <c:v>0.53700000000000003</c:v>
                </c:pt>
                <c:pt idx="3">
                  <c:v>0.48599999999999999</c:v>
                </c:pt>
                <c:pt idx="4">
                  <c:v>0.55100000000000005</c:v>
                </c:pt>
                <c:pt idx="5">
                  <c:v>0.58699999999999997</c:v>
                </c:pt>
              </c:numCache>
            </c:numRef>
          </c:val>
          <c:smooth val="0"/>
          <c:extLst>
            <c:ext xmlns:c15="http://schemas.microsoft.com/office/drawing/2012/chart" uri="{02D57815-91ED-43cb-92C2-25804820EDAC}">
              <c15:filteredSeriesTitle>
                <c15:tx>
                  <c:strRef>
                    <c:extLst>
                      <c:ext uri="{02D57815-91ED-43cb-92C2-25804820EDAC}">
                        <c15:formulaRef>
                          <c15:sqref>'将来ビジョン実現状況を知る項目(ネット調査）'!$B$5</c15:sqref>
                        </c15:formulaRef>
                      </c:ext>
                    </c:extLst>
                    <c:strCache>
                      <c:ptCount val="1"/>
                      <c:pt idx="0">
                        <c:v>４　大阪産(もん)を知っている府民の割合（府民）</c:v>
                      </c:pt>
                    </c:strCache>
                  </c:strRef>
                </c15:tx>
              </c15:filteredSeriesTitle>
            </c:ext>
            <c:ext xmlns:c15="http://schemas.microsoft.com/office/drawing/2012/chart" uri="{02D57815-91ED-43cb-92C2-25804820EDAC}">
              <c15:filteredCategoryTitle>
                <c15:cat>
                  <c:strRef>
                    <c:extLst>
                      <c:ext uri="{02D57815-91ED-43cb-92C2-25804820EDAC}">
                        <c15:formulaRef>
                          <c15:sqref>'将来ビジョン実現状況を知る項目(ネット調査）'!$J$1:$O$1</c15:sqref>
                        </c15:formulaRef>
                      </c:ext>
                    </c:extLst>
                    <c:strCache>
                      <c:ptCount val="6"/>
                      <c:pt idx="0">
                        <c:v>H28.3</c:v>
                      </c:pt>
                      <c:pt idx="1">
                        <c:v>H29.3</c:v>
                      </c:pt>
                      <c:pt idx="2">
                        <c:v>H30.3</c:v>
                      </c:pt>
                      <c:pt idx="3">
                        <c:v>H31.3</c:v>
                      </c:pt>
                      <c:pt idx="4">
                        <c:v>R2.3</c:v>
                      </c:pt>
                      <c:pt idx="5">
                        <c:v>R3.3</c:v>
                      </c:pt>
                    </c:strCache>
                  </c:strRef>
                </c15:cat>
              </c15:filteredCategoryTitle>
            </c:ext>
            <c:ext xmlns:c16="http://schemas.microsoft.com/office/drawing/2014/chart" uri="{C3380CC4-5D6E-409C-BE32-E72D297353CC}">
              <c16:uniqueId val="{00000000-27E3-48BE-AB97-0B44BC5D33D9}"/>
            </c:ext>
          </c:extLst>
        </c:ser>
        <c:dLbls>
          <c:showLegendKey val="0"/>
          <c:showVal val="0"/>
          <c:showCatName val="0"/>
          <c:showSerName val="0"/>
          <c:showPercent val="0"/>
          <c:showBubbleSize val="0"/>
        </c:dLbls>
        <c:marker val="1"/>
        <c:smooth val="0"/>
        <c:axId val="455952656"/>
        <c:axId val="1"/>
      </c:lineChart>
      <c:catAx>
        <c:axId val="455952656"/>
        <c:scaling>
          <c:orientation val="minMax"/>
        </c:scaling>
        <c:delete val="0"/>
        <c:axPos val="b"/>
        <c:numFmt formatCode="General" sourceLinked="1"/>
        <c:majorTickMark val="none"/>
        <c:minorTickMark val="none"/>
        <c:tickLblPos val="nextTo"/>
        <c:crossAx val="1"/>
        <c:crosses val="autoZero"/>
        <c:auto val="1"/>
        <c:lblAlgn val="ctr"/>
        <c:lblOffset val="100"/>
        <c:noMultiLvlLbl val="0"/>
      </c:catAx>
      <c:valAx>
        <c:axId val="1"/>
        <c:scaling>
          <c:orientation val="minMax"/>
        </c:scaling>
        <c:delete val="0"/>
        <c:axPos val="l"/>
        <c:majorGridlines/>
        <c:numFmt formatCode="0.0%" sourceLinked="1"/>
        <c:majorTickMark val="none"/>
        <c:minorTickMark val="none"/>
        <c:tickLblPos val="nextTo"/>
        <c:crossAx val="45595265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49543132332896"/>
          <c:y val="0.12774041494976032"/>
          <c:w val="0.78229195349838565"/>
          <c:h val="0.57607570082919368"/>
        </c:manualLayout>
      </c:layout>
      <c:barChart>
        <c:barDir val="col"/>
        <c:grouping val="clustered"/>
        <c:varyColors val="0"/>
        <c:ser>
          <c:idx val="0"/>
          <c:order val="0"/>
          <c:spPr>
            <a:solidFill>
              <a:schemeClr val="accent1"/>
            </a:solidFill>
            <a:ln>
              <a:noFill/>
            </a:ln>
            <a:effectLst/>
          </c:spPr>
          <c:invertIfNegative val="0"/>
          <c:val>
            <c:numRef>
              <c:f>Sheet1!$B$2:$B$6</c:f>
              <c:numCache>
                <c:formatCode>General</c:formatCode>
                <c:ptCount val="5"/>
                <c:pt idx="0">
                  <c:v>35805</c:v>
                </c:pt>
                <c:pt idx="1">
                  <c:v>40941</c:v>
                </c:pt>
                <c:pt idx="2">
                  <c:v>49588</c:v>
                </c:pt>
                <c:pt idx="3">
                  <c:v>46155</c:v>
                </c:pt>
                <c:pt idx="4">
                  <c:v>23685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H28</c:v>
                      </c:pt>
                      <c:pt idx="1">
                        <c:v>H29</c:v>
                      </c:pt>
                      <c:pt idx="2">
                        <c:v>H30</c:v>
                      </c:pt>
                      <c:pt idx="3">
                        <c:v>R1</c:v>
                      </c:pt>
                      <c:pt idx="4">
                        <c:v>R2</c:v>
                      </c:pt>
                    </c:strCache>
                  </c:strRef>
                </c15:cat>
              </c15:filteredCategoryTitle>
            </c:ext>
            <c:ext xmlns:c16="http://schemas.microsoft.com/office/drawing/2014/chart" uri="{C3380CC4-5D6E-409C-BE32-E72D297353CC}">
              <c16:uniqueId val="{00000000-2419-4872-BE52-E3F62CDC58A4}"/>
            </c:ext>
          </c:extLst>
        </c:ser>
        <c:dLbls>
          <c:showLegendKey val="0"/>
          <c:showVal val="0"/>
          <c:showCatName val="0"/>
          <c:showSerName val="0"/>
          <c:showPercent val="0"/>
          <c:showBubbleSize val="0"/>
        </c:dLbls>
        <c:gapWidth val="219"/>
        <c:overlap val="-27"/>
        <c:axId val="552402624"/>
        <c:axId val="1"/>
      </c:barChart>
      <c:catAx>
        <c:axId val="552402624"/>
        <c:scaling>
          <c:orientation val="minMax"/>
        </c:scaling>
        <c:delete val="0"/>
        <c:axPos val="b"/>
        <c:numFmt formatCode="General" sourceLinked="1"/>
        <c:majorTickMark val="none"/>
        <c:minorTickMark val="none"/>
        <c:tickLblPos val="nextTo"/>
        <c:spPr>
          <a:noFill/>
          <a:ln w="7348" cap="flat" cmpd="sng" algn="ctr">
            <a:solidFill>
              <a:schemeClr val="tx1">
                <a:lumMod val="15000"/>
                <a:lumOff val="85000"/>
              </a:schemeClr>
            </a:solidFill>
            <a:round/>
          </a:ln>
          <a:effectLst/>
        </c:spPr>
        <c:txPr>
          <a:bodyPr rot="-60000000" spcFirstLastPara="1" vertOverflow="ellipsis" vert="horz" wrap="square" anchor="ctr" anchorCtr="1"/>
          <a:lstStyle/>
          <a:p>
            <a:pPr>
              <a:defRPr sz="923"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7348"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23" b="0" i="0" u="none" strike="noStrike" kern="1200" baseline="0">
                <a:solidFill>
                  <a:schemeClr val="tx1">
                    <a:lumMod val="65000"/>
                    <a:lumOff val="35000"/>
                  </a:schemeClr>
                </a:solidFill>
                <a:latin typeface="+mn-lt"/>
                <a:ea typeface="+mn-ea"/>
                <a:cs typeface="+mn-cs"/>
              </a:defRPr>
            </a:pPr>
            <a:endParaRPr lang="ja-JP"/>
          </a:p>
        </c:txPr>
        <c:crossAx val="552402624"/>
        <c:crosses val="autoZero"/>
        <c:crossBetween val="between"/>
      </c:valAx>
      <c:spPr>
        <a:noFill/>
        <a:ln w="19595">
          <a:noFill/>
        </a:ln>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86CEE08-18E8-4B32-A820-4B57ED3FDC05}" type="datetimeFigureOut">
              <a:rPr kumimoji="1" lang="ja-JP" altLang="en-US" smtClean="0"/>
              <a:t>2021/9/9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EBD754E-44F6-4D58-B5F6-3DC23EC95078}" type="slidenum">
              <a:rPr kumimoji="1" lang="ja-JP" altLang="en-US" smtClean="0"/>
              <a:t>‹#›</a:t>
            </a:fld>
            <a:endParaRPr kumimoji="1" lang="ja-JP" altLang="en-US"/>
          </a:p>
        </p:txBody>
      </p:sp>
    </p:spTree>
    <p:extLst>
      <p:ext uri="{BB962C8B-B14F-4D97-AF65-F5344CB8AC3E}">
        <p14:creationId xmlns:p14="http://schemas.microsoft.com/office/powerpoint/2010/main" val="10879914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29846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403392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340350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28998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294234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296757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48155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65177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92075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383242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58F65F-BE93-4C4B-9ACB-E1DA38AD42C4}" type="datetimeFigureOut">
              <a:rPr kumimoji="1" lang="ja-JP" altLang="en-US" smtClean="0"/>
              <a:t>2021/9/9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336940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8F65F-BE93-4C4B-9ACB-E1DA38AD42C4}" type="datetimeFigureOut">
              <a:rPr kumimoji="1" lang="ja-JP" altLang="en-US" smtClean="0"/>
              <a:t>2021/9/9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0C032-BE14-4E2D-8444-B9CE73F19C2D}" type="slidenum">
              <a:rPr kumimoji="1" lang="ja-JP" altLang="en-US" smtClean="0"/>
              <a:t>‹#›</a:t>
            </a:fld>
            <a:endParaRPr kumimoji="1" lang="ja-JP" altLang="en-US"/>
          </a:p>
        </p:txBody>
      </p:sp>
    </p:spTree>
    <p:extLst>
      <p:ext uri="{BB962C8B-B14F-4D97-AF65-F5344CB8AC3E}">
        <p14:creationId xmlns:p14="http://schemas.microsoft.com/office/powerpoint/2010/main" val="269836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0A1863B2-BEE4-4B29-91CA-E8C2833F342C}"/>
              </a:ext>
            </a:extLst>
          </p:cNvPr>
          <p:cNvSpPr txBox="1">
            <a:spLocks/>
          </p:cNvSpPr>
          <p:nvPr/>
        </p:nvSpPr>
        <p:spPr>
          <a:xfrm>
            <a:off x="-33962" y="160346"/>
            <a:ext cx="9950727" cy="464942"/>
          </a:xfrm>
          <a:prstGeom prst="rect">
            <a:avLst/>
          </a:prstGeom>
          <a:solidFill>
            <a:schemeClr val="accent6">
              <a:lumMod val="60000"/>
              <a:lumOff val="40000"/>
            </a:schemeClr>
          </a:solidFill>
        </p:spPr>
        <p:txBody>
          <a:bodyPr vert="horz" lIns="91440" tIns="45720" rIns="91440" bIns="45720" rtlCol="0" anchor="b">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しごと</a:t>
            </a: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「重要な産業」としての大阪農業の振興</a:t>
            </a:r>
          </a:p>
        </p:txBody>
      </p:sp>
      <p:sp>
        <p:nvSpPr>
          <p:cNvPr id="28" name="正方形/長方形 27">
            <a:extLst>
              <a:ext uri="{FF2B5EF4-FFF2-40B4-BE49-F238E27FC236}">
                <a16:creationId xmlns:a16="http://schemas.microsoft.com/office/drawing/2014/main" id="{6298BA7E-B299-4383-B170-F6FF3DB60E59}"/>
              </a:ext>
            </a:extLst>
          </p:cNvPr>
          <p:cNvSpPr/>
          <p:nvPr/>
        </p:nvSpPr>
        <p:spPr>
          <a:xfrm>
            <a:off x="107504" y="644134"/>
            <a:ext cx="9690992" cy="6453049"/>
          </a:xfrm>
          <a:prstGeom prst="rect">
            <a:avLst/>
          </a:prstGeom>
        </p:spPr>
        <p:txBody>
          <a:bodyPr wrap="square">
            <a:spAutoFit/>
          </a:bodyPr>
          <a:lstStyle/>
          <a:p>
            <a:pPr marL="180000" indent="-457200"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目　標：</a:t>
            </a:r>
            <a:r>
              <a:rPr lang="ja-JP" altLang="en-US" sz="1400" b="1" dirty="0">
                <a:latin typeface="メイリオ" panose="020B0604030504040204" pitchFamily="50" charset="-128"/>
                <a:ea typeface="メイリオ" panose="020B0604030504040204" pitchFamily="50" charset="-128"/>
              </a:rPr>
              <a:t>農業経営体の販売額の増加</a:t>
            </a:r>
            <a:endParaRPr lang="en-US" altLang="ja-JP" sz="1400" b="1" dirty="0">
              <a:latin typeface="メイリオ" panose="020B0604030504040204" pitchFamily="50" charset="-128"/>
              <a:ea typeface="メイリオ" panose="020B0604030504040204" pitchFamily="50" charset="-128"/>
            </a:endParaRPr>
          </a:p>
          <a:p>
            <a:pPr marL="180000" indent="-457200" algn="just">
              <a:lnSpc>
                <a:spcPts val="1800"/>
              </a:lnSpc>
            </a:pPr>
            <a:r>
              <a:rPr lang="ja-JP" altLang="en-US" sz="1400" b="1" dirty="0">
                <a:latin typeface="メイリオ" panose="020B0604030504040204" pitchFamily="50" charset="-128"/>
                <a:ea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年後　</a:t>
            </a:r>
            <a:r>
              <a:rPr lang="en-US" altLang="ja-JP" sz="1400" b="1" dirty="0">
                <a:latin typeface="メイリオ" panose="020B0604030504040204" pitchFamily="50" charset="-128"/>
                <a:ea typeface="メイリオ" panose="020B0604030504040204" pitchFamily="50" charset="-128"/>
              </a:rPr>
              <a:t>40</a:t>
            </a:r>
            <a:r>
              <a:rPr lang="ja-JP" altLang="en-US" sz="1400" b="1" dirty="0">
                <a:latin typeface="メイリオ" panose="020B0604030504040204" pitchFamily="50" charset="-128"/>
                <a:ea typeface="メイリオ" panose="020B0604030504040204" pitchFamily="50" charset="-128"/>
              </a:rPr>
              <a:t>億円（</a:t>
            </a:r>
            <a:r>
              <a:rPr lang="en-US" altLang="ja-JP" sz="1400" b="1" dirty="0">
                <a:latin typeface="メイリオ" panose="020B0604030504040204" pitchFamily="50" charset="-128"/>
                <a:ea typeface="メイリオ" panose="020B0604030504040204" pitchFamily="50" charset="-128"/>
              </a:rPr>
              <a:t>200</a:t>
            </a:r>
            <a:r>
              <a:rPr lang="ja-JP" altLang="en-US" sz="1400" b="1" dirty="0">
                <a:latin typeface="メイリオ" panose="020B0604030504040204" pitchFamily="50" charset="-128"/>
                <a:ea typeface="メイリオ" panose="020B0604030504040204" pitchFamily="50" charset="-128"/>
              </a:rPr>
              <a:t>　→　</a:t>
            </a:r>
            <a:r>
              <a:rPr lang="en-US" altLang="ja-JP" sz="1400" b="1" dirty="0">
                <a:latin typeface="メイリオ" panose="020B0604030504040204" pitchFamily="50" charset="-128"/>
                <a:ea typeface="メイリオ" panose="020B0604030504040204" pitchFamily="50" charset="-128"/>
              </a:rPr>
              <a:t>240</a:t>
            </a:r>
            <a:r>
              <a:rPr lang="ja-JP" altLang="en-US" sz="1400" b="1" dirty="0">
                <a:latin typeface="メイリオ" panose="020B0604030504040204" pitchFamily="50" charset="-128"/>
                <a:ea typeface="メイリオ" panose="020B0604030504040204" pitchFamily="50" charset="-128"/>
              </a:rPr>
              <a:t>億円　年２％増）</a:t>
            </a:r>
            <a:endParaRPr lang="en-US" altLang="ja-JP" sz="1400" b="1" dirty="0">
              <a:latin typeface="メイリオ" panose="020B0604030504040204" pitchFamily="50" charset="-128"/>
              <a:ea typeface="メイリオ" panose="020B0604030504040204" pitchFamily="50" charset="-128"/>
            </a:endParaRPr>
          </a:p>
          <a:p>
            <a:pPr marL="180000" indent="-457200" algn="just">
              <a:lnSpc>
                <a:spcPts val="1800"/>
              </a:lnSpc>
            </a:pP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5</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年後　</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20</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億円（</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220</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億円）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　績：</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１億円（</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189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億円：▲５％）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年農林業センサスからの推計値）</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コンサル事業等により経営強化農業者の販売額は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２年度時点で約４億円増加したが、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年度末目標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億円に達するのは困難な見込み。</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直売所の年間売上高（</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億円）及び新規就農者・企業の参入数目標は達成。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各目標に対しての分析は別紙のとおり。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一方で、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センサスによると経営体数が約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減少。</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要因としては、高齢化に加えて</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の台風による農業用ハウスの被災を原因とする離農及び販売額の減少が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大きい。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例：水なす販売金額▲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５％、販売量▲</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経営強化農業者の販売額増加については、目標＋</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億</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円を達成するのは難しい見込み。また、直売所の年間売上額、参入企業・新規就農者の数については</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２年度実績で目標を達成したが、参入企業の販売額増加目標は</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達成</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が困難な見込み。</a:t>
            </a:r>
            <a:endPar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43991" y="1613900"/>
            <a:ext cx="5242409" cy="13311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457200" algn="just">
              <a:lnSpc>
                <a:spcPts val="1800"/>
              </a:lnSpc>
            </a:pPr>
            <a:r>
              <a:rPr kumimoji="1" lang="ja-JP" altLang="en-US" sz="1200" b="1" u="sng" dirty="0">
                <a:solidFill>
                  <a:prstClr val="black"/>
                </a:solidFill>
                <a:latin typeface="Meiryo UI" panose="020B0604030504040204" pitchFamily="50" charset="-128"/>
                <a:ea typeface="Meiryo UI" panose="020B0604030504040204" pitchFamily="50" charset="-128"/>
              </a:rPr>
              <a:t>　令和３年度末目標</a:t>
            </a:r>
            <a:endParaRPr kumimoji="1" lang="en-US" altLang="ja-JP" sz="1200" dirty="0">
              <a:solidFill>
                <a:prstClr val="black"/>
              </a:solidFill>
              <a:latin typeface="Meiryo UI" panose="020B0604030504040204" pitchFamily="50" charset="-128"/>
              <a:ea typeface="Meiryo UI" panose="020B0604030504040204" pitchFamily="50" charset="-128"/>
            </a:endParaRPr>
          </a:p>
          <a:p>
            <a:pPr marL="180000" indent="-457200" algn="just">
              <a:lnSpc>
                <a:spcPts val="1800"/>
              </a:lnSpc>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b="1" dirty="0">
                <a:solidFill>
                  <a:prstClr val="black"/>
                </a:solidFill>
                <a:latin typeface="Meiryo UI" panose="020B0604030504040204" pitchFamily="50" charset="-128"/>
                <a:ea typeface="Meiryo UI" panose="020B0604030504040204" pitchFamily="50" charset="-128"/>
              </a:rPr>
              <a:t>①　</a:t>
            </a:r>
            <a:r>
              <a:rPr kumimoji="1" lang="ja-JP" altLang="en-US" sz="1200" b="1" dirty="0" smtClean="0">
                <a:solidFill>
                  <a:prstClr val="black"/>
                </a:solidFill>
                <a:latin typeface="Meiryo UI" panose="020B0604030504040204" pitchFamily="50" charset="-128"/>
                <a:ea typeface="Meiryo UI" panose="020B0604030504040204" pitchFamily="50" charset="-128"/>
              </a:rPr>
              <a:t>経営強化農業者の販売額増加</a:t>
            </a:r>
            <a:r>
              <a:rPr kumimoji="1" lang="ja-JP" altLang="en-US" sz="1200" b="1" dirty="0">
                <a:solidFill>
                  <a:prstClr val="black"/>
                </a:solidFill>
                <a:latin typeface="Meiryo UI" panose="020B0604030504040204" pitchFamily="50" charset="-128"/>
                <a:ea typeface="Meiryo UI" panose="020B0604030504040204" pitchFamily="50" charset="-128"/>
              </a:rPr>
              <a:t>　　 　　　　　　　 ＋１１億円</a:t>
            </a:r>
            <a:endParaRPr kumimoji="1" lang="en-US" altLang="ja-JP" sz="1200" b="1" dirty="0">
              <a:solidFill>
                <a:prstClr val="black"/>
              </a:solidFill>
              <a:latin typeface="Meiryo UI" panose="020B0604030504040204" pitchFamily="50" charset="-128"/>
              <a:ea typeface="Meiryo UI" panose="020B0604030504040204" pitchFamily="50" charset="-128"/>
            </a:endParaRPr>
          </a:p>
          <a:p>
            <a:pPr marL="180000" lvl="0" indent="-457200" algn="just">
              <a:lnSpc>
                <a:spcPts val="1800"/>
              </a:lnSpc>
            </a:pPr>
            <a:r>
              <a:rPr kumimoji="1" lang="ja-JP" altLang="en-US" sz="1200" b="1" dirty="0">
                <a:solidFill>
                  <a:prstClr val="black"/>
                </a:solidFill>
                <a:latin typeface="Meiryo UI" panose="020B0604030504040204" pitchFamily="50" charset="-128"/>
                <a:ea typeface="Meiryo UI" panose="020B0604030504040204" pitchFamily="50" charset="-128"/>
              </a:rPr>
              <a:t>　　　　　　　　　　　　　　（経営能力強化支援　</a:t>
            </a:r>
            <a:r>
              <a:rPr kumimoji="1" lang="en-US" altLang="ja-JP" sz="1200" b="1" dirty="0">
                <a:solidFill>
                  <a:prstClr val="black"/>
                </a:solidFill>
                <a:latin typeface="Meiryo UI" panose="020B0604030504040204" pitchFamily="50" charset="-128"/>
                <a:ea typeface="Meiryo UI" panose="020B0604030504040204" pitchFamily="50" charset="-128"/>
              </a:rPr>
              <a:t>300</a:t>
            </a:r>
            <a:r>
              <a:rPr kumimoji="1" lang="ja-JP" altLang="en-US" sz="1200" b="1" dirty="0">
                <a:solidFill>
                  <a:prstClr val="black"/>
                </a:solidFill>
                <a:latin typeface="Meiryo UI" panose="020B0604030504040204" pitchFamily="50" charset="-128"/>
                <a:ea typeface="Meiryo UI" panose="020B0604030504040204" pitchFamily="50" charset="-128"/>
              </a:rPr>
              <a:t>名）　</a:t>
            </a:r>
            <a:endParaRPr kumimoji="1" lang="en-US" altLang="ja-JP" sz="1200" b="1" dirty="0">
              <a:solidFill>
                <a:prstClr val="black"/>
              </a:solidFill>
              <a:latin typeface="Meiryo UI" panose="020B0604030504040204" pitchFamily="50" charset="-128"/>
              <a:ea typeface="Meiryo UI" panose="020B0604030504040204" pitchFamily="50" charset="-128"/>
            </a:endParaRPr>
          </a:p>
          <a:p>
            <a:pPr marL="180000" lvl="0" indent="-457200" algn="just">
              <a:lnSpc>
                <a:spcPts val="1800"/>
              </a:lnSpc>
            </a:pPr>
            <a:r>
              <a:rPr kumimoji="1" lang="ja-JP" altLang="en-US" sz="1200" b="1" dirty="0">
                <a:solidFill>
                  <a:prstClr val="black"/>
                </a:solidFill>
                <a:latin typeface="Meiryo UI" panose="020B0604030504040204" pitchFamily="50" charset="-128"/>
                <a:ea typeface="Meiryo UI" panose="020B0604030504040204" pitchFamily="50" charset="-128"/>
              </a:rPr>
              <a:t>　　　②　農産物直売所の充実　　　　　　　　　　　　        ＋　 ５億円</a:t>
            </a:r>
            <a:endParaRPr kumimoji="1" lang="en-US" altLang="ja-JP" sz="1200" b="1" dirty="0">
              <a:solidFill>
                <a:prstClr val="black"/>
              </a:solidFill>
              <a:latin typeface="Meiryo UI" panose="020B0604030504040204" pitchFamily="50" charset="-128"/>
              <a:ea typeface="Meiryo UI" panose="020B0604030504040204" pitchFamily="50" charset="-128"/>
            </a:endParaRPr>
          </a:p>
          <a:p>
            <a:pPr marL="180000" lvl="0" indent="-457200" algn="just">
              <a:lnSpc>
                <a:spcPts val="1800"/>
              </a:lnSpc>
            </a:pPr>
            <a:r>
              <a:rPr kumimoji="1" lang="ja-JP" altLang="en-US" sz="1200" b="1" dirty="0">
                <a:solidFill>
                  <a:prstClr val="black"/>
                </a:solidFill>
                <a:latin typeface="Meiryo UI" panose="020B0604030504040204" pitchFamily="50" charset="-128"/>
                <a:ea typeface="Meiryo UI" panose="020B0604030504040204" pitchFamily="50" charset="-128"/>
              </a:rPr>
              <a:t>　　　③　企業の新規参入（</a:t>
            </a:r>
            <a:r>
              <a:rPr kumimoji="1" lang="en-US" altLang="ja-JP" sz="1200" b="1" dirty="0">
                <a:solidFill>
                  <a:prstClr val="black"/>
                </a:solidFill>
                <a:latin typeface="Meiryo UI" panose="020B0604030504040204" pitchFamily="50" charset="-128"/>
                <a:ea typeface="Meiryo UI" panose="020B0604030504040204" pitchFamily="50" charset="-128"/>
              </a:rPr>
              <a:t>2,000</a:t>
            </a:r>
            <a:r>
              <a:rPr kumimoji="1" lang="ja-JP" altLang="en-US" sz="1200" b="1" dirty="0">
                <a:solidFill>
                  <a:prstClr val="black"/>
                </a:solidFill>
                <a:latin typeface="Meiryo UI" panose="020B0604030504040204" pitchFamily="50" charset="-128"/>
                <a:ea typeface="Meiryo UI" panose="020B0604030504040204" pitchFamily="50" charset="-128"/>
              </a:rPr>
              <a:t>万＠</a:t>
            </a:r>
            <a:r>
              <a:rPr kumimoji="1" lang="en-US" altLang="ja-JP" sz="1200" b="1" dirty="0">
                <a:solidFill>
                  <a:prstClr val="black"/>
                </a:solidFill>
                <a:latin typeface="Meiryo UI" panose="020B0604030504040204" pitchFamily="50" charset="-128"/>
                <a:ea typeface="Meiryo UI" panose="020B0604030504040204" pitchFamily="50" charset="-128"/>
              </a:rPr>
              <a:t>×</a:t>
            </a:r>
            <a:r>
              <a:rPr kumimoji="1" lang="ja-JP" altLang="en-US" sz="1200" b="1" dirty="0">
                <a:solidFill>
                  <a:prstClr val="black"/>
                </a:solidFill>
                <a:latin typeface="Meiryo UI" panose="020B0604030504040204" pitchFamily="50" charset="-128"/>
                <a:ea typeface="Meiryo UI" panose="020B0604030504040204" pitchFamily="50" charset="-128"/>
              </a:rPr>
              <a:t>６社</a:t>
            </a:r>
            <a:r>
              <a:rPr kumimoji="1" lang="en-US" altLang="ja-JP" sz="1200" b="1" dirty="0">
                <a:solidFill>
                  <a:prstClr val="black"/>
                </a:solidFill>
                <a:latin typeface="Meiryo UI" panose="020B0604030504040204" pitchFamily="50" charset="-128"/>
                <a:ea typeface="Meiryo UI" panose="020B0604030504040204" pitchFamily="50" charset="-128"/>
              </a:rPr>
              <a:t>×</a:t>
            </a:r>
            <a:r>
              <a:rPr kumimoji="1" lang="ja-JP" altLang="en-US" sz="1200" b="1" dirty="0">
                <a:solidFill>
                  <a:prstClr val="black"/>
                </a:solidFill>
                <a:latin typeface="Meiryo UI" panose="020B0604030504040204" pitchFamily="50" charset="-128"/>
                <a:ea typeface="Meiryo UI" panose="020B0604030504040204" pitchFamily="50" charset="-128"/>
              </a:rPr>
              <a:t>５年）＋　 ６億円</a:t>
            </a:r>
            <a:endParaRPr kumimoji="1" lang="en-US" altLang="ja-JP" sz="1200" b="1" dirty="0">
              <a:solidFill>
                <a:prstClr val="black"/>
              </a:solidFill>
              <a:latin typeface="Meiryo UI" panose="020B0604030504040204" pitchFamily="50" charset="-128"/>
              <a:ea typeface="Meiryo UI" panose="020B0604030504040204" pitchFamily="50" charset="-128"/>
            </a:endParaRPr>
          </a:p>
          <a:p>
            <a:pPr marL="180000" lvl="0" indent="-457200" algn="just">
              <a:lnSpc>
                <a:spcPts val="1800"/>
              </a:lnSpc>
            </a:pPr>
            <a:r>
              <a:rPr kumimoji="1" lang="ja-JP" altLang="en-US" sz="1200" b="1" dirty="0">
                <a:solidFill>
                  <a:prstClr val="black"/>
                </a:solidFill>
                <a:latin typeface="Meiryo UI" panose="020B0604030504040204" pitchFamily="50" charset="-128"/>
                <a:ea typeface="Meiryo UI" panose="020B0604030504040204" pitchFamily="50" charset="-128"/>
              </a:rPr>
              <a:t>　　　④　新規就農</a:t>
            </a:r>
            <a:r>
              <a:rPr kumimoji="1" lang="en-US" altLang="ja-JP" sz="1200" b="1" dirty="0">
                <a:solidFill>
                  <a:prstClr val="black"/>
                </a:solidFill>
                <a:latin typeface="Meiryo UI" panose="020B0604030504040204" pitchFamily="50" charset="-128"/>
                <a:ea typeface="Meiryo UI" panose="020B0604030504040204" pitchFamily="50" charset="-128"/>
              </a:rPr>
              <a:t>(250</a:t>
            </a:r>
            <a:r>
              <a:rPr kumimoji="1" lang="ja-JP" altLang="en-US" sz="1200" b="1" dirty="0">
                <a:solidFill>
                  <a:prstClr val="black"/>
                </a:solidFill>
                <a:latin typeface="Meiryo UI" panose="020B0604030504040204" pitchFamily="50" charset="-128"/>
                <a:ea typeface="Meiryo UI" panose="020B0604030504040204" pitchFamily="50" charset="-128"/>
              </a:rPr>
              <a:t>万＠</a:t>
            </a:r>
            <a:r>
              <a:rPr kumimoji="1" lang="en-US" altLang="ja-JP" sz="1200" b="1" dirty="0">
                <a:solidFill>
                  <a:prstClr val="black"/>
                </a:solidFill>
                <a:latin typeface="Meiryo UI" panose="020B0604030504040204" pitchFamily="50" charset="-128"/>
                <a:ea typeface="Meiryo UI" panose="020B0604030504040204" pitchFamily="50" charset="-128"/>
              </a:rPr>
              <a:t>×16</a:t>
            </a:r>
            <a:r>
              <a:rPr kumimoji="1" lang="ja-JP" altLang="en-US" sz="1200" b="1" dirty="0">
                <a:solidFill>
                  <a:prstClr val="black"/>
                </a:solidFill>
                <a:latin typeface="Meiryo UI" panose="020B0604030504040204" pitchFamily="50" charset="-128"/>
                <a:ea typeface="Meiryo UI" panose="020B0604030504040204" pitchFamily="50" charset="-128"/>
              </a:rPr>
              <a:t>名</a:t>
            </a:r>
            <a:r>
              <a:rPr kumimoji="1" lang="en-US" altLang="ja-JP" sz="1200" b="1" dirty="0">
                <a:solidFill>
                  <a:prstClr val="black"/>
                </a:solidFill>
                <a:latin typeface="Meiryo UI" panose="020B0604030504040204" pitchFamily="50" charset="-128"/>
                <a:ea typeface="Meiryo UI" panose="020B0604030504040204" pitchFamily="50" charset="-128"/>
              </a:rPr>
              <a:t>×</a:t>
            </a:r>
            <a:r>
              <a:rPr kumimoji="1" lang="ja-JP" altLang="en-US" sz="1200" b="1" dirty="0">
                <a:solidFill>
                  <a:prstClr val="black"/>
                </a:solidFill>
                <a:latin typeface="Meiryo UI" panose="020B0604030504040204" pitchFamily="50" charset="-128"/>
                <a:ea typeface="Meiryo UI" panose="020B0604030504040204" pitchFamily="50" charset="-128"/>
              </a:rPr>
              <a:t>５年</a:t>
            </a:r>
            <a:r>
              <a:rPr kumimoji="1" lang="en-US" altLang="ja-JP" sz="1200" b="1" dirty="0">
                <a:solidFill>
                  <a:prstClr val="black"/>
                </a:solidFill>
                <a:latin typeface="Meiryo UI" panose="020B0604030504040204" pitchFamily="50" charset="-128"/>
                <a:ea typeface="Meiryo UI" panose="020B0604030504040204" pitchFamily="50" charset="-128"/>
              </a:rPr>
              <a:t>)</a:t>
            </a:r>
            <a:r>
              <a:rPr kumimoji="1" lang="ja-JP" altLang="en-US" sz="1200" b="1" dirty="0">
                <a:solidFill>
                  <a:prstClr val="black"/>
                </a:solidFill>
                <a:latin typeface="Meiryo UI" panose="020B0604030504040204" pitchFamily="50" charset="-128"/>
                <a:ea typeface="Meiryo UI" panose="020B0604030504040204" pitchFamily="50" charset="-128"/>
              </a:rPr>
              <a:t>　        　　＋   ２億円　</a:t>
            </a:r>
            <a:endParaRPr kumimoji="1" lang="ja-JP" altLang="en-US" sz="1200" dirty="0"/>
          </a:p>
        </p:txBody>
      </p:sp>
      <p:sp>
        <p:nvSpPr>
          <p:cNvPr id="13" name="テキスト ボックス 12">
            <a:extLst>
              <a:ext uri="{FF2B5EF4-FFF2-40B4-BE49-F238E27FC236}">
                <a16:creationId xmlns:a16="http://schemas.microsoft.com/office/drawing/2014/main" id="{FE5E2139-3614-4780-A162-4040EBCB90DA}"/>
              </a:ext>
            </a:extLst>
          </p:cNvPr>
          <p:cNvSpPr txBox="1"/>
          <p:nvPr/>
        </p:nvSpPr>
        <p:spPr>
          <a:xfrm>
            <a:off x="6341914" y="1602177"/>
            <a:ext cx="3360226" cy="1354217"/>
          </a:xfrm>
          <a:prstGeom prst="rect">
            <a:avLst/>
          </a:prstGeom>
          <a:noFill/>
          <a:ln w="12700">
            <a:solidFill>
              <a:schemeClr val="tx1"/>
            </a:solidFill>
            <a:prstDash val="sysDot"/>
          </a:ln>
        </p:spPr>
        <p:txBody>
          <a:bodyPr wrap="square" rtlCol="0">
            <a:spAutoFit/>
          </a:bodyPr>
          <a:lstStyle/>
          <a:p>
            <a:r>
              <a:rPr kumimoji="1" lang="en-US" altLang="ja-JP" sz="1200" u="sng" dirty="0">
                <a:latin typeface="Meiryo UI" panose="020B0604030504040204" pitchFamily="50" charset="-128"/>
                <a:ea typeface="Meiryo UI" panose="020B0604030504040204" pitchFamily="50" charset="-128"/>
              </a:rPr>
              <a:t>R2</a:t>
            </a:r>
            <a:r>
              <a:rPr kumimoji="1" lang="ja-JP" altLang="en-US" sz="1200" u="sng" dirty="0">
                <a:latin typeface="Meiryo UI" panose="020B0604030504040204" pitchFamily="50" charset="-128"/>
                <a:ea typeface="Meiryo UI" panose="020B0604030504040204" pitchFamily="50" charset="-128"/>
              </a:rPr>
              <a:t>年度時点</a:t>
            </a:r>
            <a:endParaRPr kumimoji="1" lang="en-US" altLang="ja-JP" sz="1200" u="sng" dirty="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①　販売</a:t>
            </a:r>
            <a:r>
              <a:rPr kumimoji="1" lang="ja-JP" altLang="en-US" sz="1200" b="1" dirty="0">
                <a:latin typeface="Meiryo UI" panose="020B0604030504040204" pitchFamily="50" charset="-128"/>
                <a:ea typeface="Meiryo UI" panose="020B0604030504040204" pitchFamily="50" charset="-128"/>
              </a:rPr>
              <a:t>増加額：</a:t>
            </a:r>
            <a:r>
              <a:rPr kumimoji="1" lang="zh-TW" altLang="en-US" sz="1200" b="1" dirty="0">
                <a:latin typeface="Meiryo UI" panose="020B0604030504040204" pitchFamily="50" charset="-128"/>
                <a:ea typeface="Meiryo UI" panose="020B0604030504040204" pitchFamily="50" charset="-128"/>
              </a:rPr>
              <a:t>約</a:t>
            </a:r>
            <a:r>
              <a:rPr kumimoji="1" lang="ja-JP" altLang="en-US" sz="1200" b="1" dirty="0">
                <a:latin typeface="Meiryo UI" panose="020B0604030504040204" pitchFamily="50" charset="-128"/>
                <a:ea typeface="Meiryo UI" panose="020B0604030504040204" pitchFamily="50" charset="-128"/>
              </a:rPr>
              <a:t>４</a:t>
            </a:r>
            <a:r>
              <a:rPr kumimoji="1" lang="zh-TW" altLang="en-US" sz="1200" b="1" dirty="0">
                <a:latin typeface="Meiryo UI" panose="020B0604030504040204" pitchFamily="50" charset="-128"/>
                <a:ea typeface="Meiryo UI" panose="020B0604030504040204" pitchFamily="50" charset="-128"/>
              </a:rPr>
              <a:t>億円</a:t>
            </a:r>
            <a:endParaRPr kumimoji="1" lang="en-US" altLang="zh-TW"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zh-TW" altLang="en-US" sz="1100" dirty="0">
                <a:latin typeface="Meiryo UI" panose="020B0604030504040204" pitchFamily="50" charset="-128"/>
                <a:ea typeface="Meiryo UI" panose="020B0604030504040204" pitchFamily="50" charset="-128"/>
              </a:rPr>
              <a:t>販売額増加率</a:t>
            </a:r>
            <a:r>
              <a:rPr kumimoji="1" lang="ja-JP" altLang="en-US" sz="1100" dirty="0">
                <a:latin typeface="Meiryo UI" panose="020B0604030504040204" pitchFamily="50" charset="-128"/>
                <a:ea typeface="Meiryo UI" panose="020B0604030504040204" pitchFamily="50" charset="-128"/>
              </a:rPr>
              <a:t>：１５％</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・経営強化農業者：</a:t>
            </a:r>
            <a:r>
              <a:rPr kumimoji="1" lang="en-US" altLang="zh-TW" sz="1100" dirty="0" smtClean="0">
                <a:latin typeface="Meiryo UI" panose="020B0604030504040204" pitchFamily="50" charset="-128"/>
                <a:ea typeface="Meiryo UI" panose="020B0604030504040204" pitchFamily="50" charset="-128"/>
              </a:rPr>
              <a:t>182</a:t>
            </a:r>
            <a:r>
              <a:rPr kumimoji="1" lang="zh-TW" altLang="en-US" sz="1100" dirty="0" smtClean="0">
                <a:latin typeface="Meiryo UI" panose="020B0604030504040204" pitchFamily="50" charset="-128"/>
                <a:ea typeface="Meiryo UI" panose="020B0604030504040204" pitchFamily="50" charset="-128"/>
              </a:rPr>
              <a:t>名</a:t>
            </a:r>
            <a:endParaRPr kumimoji="1" lang="en-US" altLang="ja-JP" sz="1100" dirty="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②　直売所</a:t>
            </a:r>
            <a:r>
              <a:rPr kumimoji="1" lang="ja-JP" altLang="en-US" sz="1200" b="1" dirty="0">
                <a:latin typeface="Meiryo UI" panose="020B0604030504040204" pitchFamily="50" charset="-128"/>
                <a:ea typeface="Meiryo UI" panose="020B0604030504040204" pitchFamily="50" charset="-128"/>
              </a:rPr>
              <a:t>年間売上額：</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約５億円</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③　参入</a:t>
            </a:r>
            <a:r>
              <a:rPr kumimoji="1" lang="ja-JP" altLang="en-US" sz="1200" b="1" dirty="0">
                <a:latin typeface="Meiryo UI" panose="020B0604030504040204" pitchFamily="50" charset="-128"/>
                <a:ea typeface="Meiryo UI" panose="020B0604030504040204" pitchFamily="50" charset="-128"/>
              </a:rPr>
              <a:t>企業</a:t>
            </a:r>
            <a:r>
              <a:rPr kumimoji="1" lang="ja-JP" altLang="en-US" sz="1200" b="1" dirty="0" smtClean="0">
                <a:latin typeface="Meiryo UI" panose="020B0604030504040204" pitchFamily="50" charset="-128"/>
                <a:ea typeface="Meiryo UI" panose="020B0604030504040204" pitchFamily="50" charset="-128"/>
              </a:rPr>
              <a:t>：</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約</a:t>
            </a:r>
            <a:r>
              <a:rPr kumimoji="1" lang="ja-JP" altLang="en-US" sz="1200" b="1" dirty="0">
                <a:latin typeface="Meiryo UI" panose="020B0604030504040204" pitchFamily="50" charset="-128"/>
                <a:ea typeface="Meiryo UI" panose="020B0604030504040204" pitchFamily="50" charset="-128"/>
              </a:rPr>
              <a:t>１</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６億円</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３</a:t>
            </a:r>
            <a:r>
              <a:rPr kumimoji="1" lang="en-US" altLang="ja-JP" sz="1200" b="1" dirty="0" smtClean="0">
                <a:latin typeface="Meiryo UI" panose="020B0604030504040204" pitchFamily="50" charset="-128"/>
                <a:ea typeface="Meiryo UI" panose="020B0604030504040204" pitchFamily="50" charset="-128"/>
              </a:rPr>
              <a:t>2</a:t>
            </a:r>
            <a:r>
              <a:rPr kumimoji="1" lang="zh-TW" altLang="en-US" sz="1200" b="1" dirty="0" smtClean="0">
                <a:latin typeface="Meiryo UI" panose="020B0604030504040204" pitchFamily="50" charset="-128"/>
                <a:ea typeface="Meiryo UI" panose="020B0604030504040204" pitchFamily="50" charset="-128"/>
              </a:rPr>
              <a:t>社</a:t>
            </a:r>
            <a:r>
              <a:rPr kumimoji="1" lang="en-US" altLang="zh-TW" sz="1200" b="1" dirty="0" smtClean="0">
                <a:latin typeface="Meiryo UI" panose="020B0604030504040204" pitchFamily="50" charset="-128"/>
                <a:ea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b="1" dirty="0" smtClean="0">
                <a:latin typeface="Meiryo UI" panose="020B0604030504040204" pitchFamily="50" charset="-128"/>
                <a:ea typeface="Meiryo UI" panose="020B0604030504040204" pitchFamily="50" charset="-128"/>
              </a:rPr>
              <a:t>④　</a:t>
            </a:r>
            <a:r>
              <a:rPr kumimoji="1" lang="zh-TW" altLang="en-US" sz="1200" b="1" dirty="0" smtClean="0">
                <a:latin typeface="Meiryo UI" panose="020B0604030504040204" pitchFamily="50" charset="-128"/>
                <a:ea typeface="Meiryo UI" panose="020B0604030504040204" pitchFamily="50" charset="-128"/>
              </a:rPr>
              <a:t>新規就農者</a:t>
            </a:r>
            <a:r>
              <a:rPr kumimoji="1" lang="ja-JP" altLang="en-US" sz="1200" b="1" dirty="0" smtClean="0">
                <a:latin typeface="Meiryo UI" panose="020B0604030504040204" pitchFamily="50" charset="-128"/>
                <a:ea typeface="Meiryo UI" panose="020B0604030504040204" pitchFamily="50" charset="-128"/>
              </a:rPr>
              <a:t>：＋約</a:t>
            </a:r>
            <a:r>
              <a:rPr kumimoji="1" lang="ja-JP" altLang="en-US" sz="1200" b="1" dirty="0">
                <a:latin typeface="Meiryo UI" panose="020B0604030504040204" pitchFamily="50" charset="-128"/>
                <a:ea typeface="Meiryo UI" panose="020B0604030504040204" pitchFamily="50" charset="-128"/>
              </a:rPr>
              <a:t>１</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９億円（１１３名）</a:t>
            </a:r>
            <a:endParaRPr kumimoji="1" lang="zh-TW" altLang="en-US" sz="1200" b="1" dirty="0">
              <a:latin typeface="Meiryo UI" panose="020B0604030504040204" pitchFamily="50" charset="-128"/>
              <a:ea typeface="Meiryo UI" panose="020B0604030504040204" pitchFamily="50" charset="-128"/>
            </a:endParaRPr>
          </a:p>
        </p:txBody>
      </p:sp>
      <p:sp>
        <p:nvSpPr>
          <p:cNvPr id="14" name="右矢印 13"/>
          <p:cNvSpPr/>
          <p:nvPr/>
        </p:nvSpPr>
        <p:spPr>
          <a:xfrm>
            <a:off x="5624614" y="1832137"/>
            <a:ext cx="364967" cy="766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グラフ 9"/>
          <p:cNvGraphicFramePr>
            <a:graphicFrameLocks/>
          </p:cNvGraphicFramePr>
          <p:nvPr>
            <p:extLst>
              <p:ext uri="{D42A27DB-BD31-4B8C-83A1-F6EECF244321}">
                <p14:modId xmlns:p14="http://schemas.microsoft.com/office/powerpoint/2010/main" val="2353663762"/>
              </p:ext>
            </p:extLst>
          </p:nvPr>
        </p:nvGraphicFramePr>
        <p:xfrm>
          <a:off x="4953000" y="4355731"/>
          <a:ext cx="4548283" cy="1994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a:graphicFrameLocks/>
          </p:cNvGraphicFramePr>
          <p:nvPr>
            <p:extLst>
              <p:ext uri="{D42A27DB-BD31-4B8C-83A1-F6EECF244321}">
                <p14:modId xmlns:p14="http://schemas.microsoft.com/office/powerpoint/2010/main" val="3739022909"/>
              </p:ext>
            </p:extLst>
          </p:nvPr>
        </p:nvGraphicFramePr>
        <p:xfrm>
          <a:off x="693772" y="4355731"/>
          <a:ext cx="3874477" cy="1964294"/>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9120698" y="267014"/>
            <a:ext cx="714517"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smtClean="0">
                <a:latin typeface="メイリオ" panose="020B0604030504040204" pitchFamily="50" charset="-128"/>
                <a:ea typeface="メイリオ" panose="020B0604030504040204" pitchFamily="50" charset="-128"/>
              </a:rPr>
              <a:t>資料２</a:t>
            </a:r>
            <a:endParaRPr kumimoji="1" lang="ja-JP" altLang="en-US" sz="12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9202248" y="6581001"/>
            <a:ext cx="714517" cy="276999"/>
          </a:xfrm>
          <a:prstGeom prst="rect">
            <a:avLst/>
          </a:prstGeom>
          <a:noFill/>
          <a:ln>
            <a:noFill/>
          </a:ln>
        </p:spPr>
        <p:txBody>
          <a:bodyPr wrap="square" rtlCol="0" anchor="ctr">
            <a:spAutoFit/>
          </a:bodyPr>
          <a:lstStyle/>
          <a:p>
            <a:pPr algn="r"/>
            <a:r>
              <a:rPr kumimoji="1" lang="en-US" altLang="ja-JP" sz="1200" dirty="0" smtClean="0">
                <a:latin typeface="メイリオ" panose="020B0604030504040204" pitchFamily="50" charset="-128"/>
                <a:ea typeface="メイリオ" panose="020B0604030504040204" pitchFamily="50" charset="-128"/>
              </a:rPr>
              <a:t>2-1</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767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17040372"/>
              </p:ext>
            </p:extLst>
          </p:nvPr>
        </p:nvGraphicFramePr>
        <p:xfrm>
          <a:off x="341960" y="1767906"/>
          <a:ext cx="9198882" cy="4998720"/>
        </p:xfrm>
        <a:graphic>
          <a:graphicData uri="http://schemas.openxmlformats.org/drawingml/2006/table">
            <a:tbl>
              <a:tblPr firstRow="1" bandRow="1">
                <a:tableStyleId>{5940675A-B579-460E-94D1-54222C63F5DA}</a:tableStyleId>
              </a:tblPr>
              <a:tblGrid>
                <a:gridCol w="357856">
                  <a:extLst>
                    <a:ext uri="{9D8B030D-6E8A-4147-A177-3AD203B41FA5}">
                      <a16:colId xmlns:a16="http://schemas.microsoft.com/office/drawing/2014/main" val="846724823"/>
                    </a:ext>
                  </a:extLst>
                </a:gridCol>
                <a:gridCol w="2031363">
                  <a:extLst>
                    <a:ext uri="{9D8B030D-6E8A-4147-A177-3AD203B41FA5}">
                      <a16:colId xmlns:a16="http://schemas.microsoft.com/office/drawing/2014/main" val="151989400"/>
                    </a:ext>
                  </a:extLst>
                </a:gridCol>
                <a:gridCol w="6809663">
                  <a:extLst>
                    <a:ext uri="{9D8B030D-6E8A-4147-A177-3AD203B41FA5}">
                      <a16:colId xmlns:a16="http://schemas.microsoft.com/office/drawing/2014/main" val="2825995495"/>
                    </a:ext>
                  </a:extLst>
                </a:gridCol>
              </a:tblGrid>
              <a:tr h="237967">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lnSpc>
                          <a:spcPts val="1600"/>
                        </a:lnSpc>
                      </a:pPr>
                      <a:r>
                        <a:rPr kumimoji="1" lang="ja-JP" altLang="en-US" sz="1200" dirty="0">
                          <a:latin typeface="Meiryo UI" panose="020B0604030504040204" pitchFamily="50" charset="-128"/>
                          <a:ea typeface="Meiryo UI" panose="020B0604030504040204" pitchFamily="50" charset="-128"/>
                        </a:rPr>
                        <a:t>計　　　画</a:t>
                      </a:r>
                    </a:p>
                  </a:txBody>
                  <a:tcPr anchor="ctr"/>
                </a:tc>
                <a:tc>
                  <a:txBody>
                    <a:bodyPr/>
                    <a:lstStyle/>
                    <a:p>
                      <a:pPr algn="ctr">
                        <a:lnSpc>
                          <a:spcPts val="1600"/>
                        </a:lnSpc>
                      </a:pPr>
                      <a:r>
                        <a:rPr kumimoji="1" lang="ja-JP" altLang="en-US" sz="1200" dirty="0">
                          <a:latin typeface="Meiryo UI" panose="020B0604030504040204" pitchFamily="50" charset="-128"/>
                          <a:ea typeface="Meiryo UI" panose="020B0604030504040204" pitchFamily="50" charset="-128"/>
                        </a:rPr>
                        <a:t>現段階（令和</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年度）の概要（現状および目標未達成の要因）</a:t>
                      </a:r>
                    </a:p>
                  </a:txBody>
                  <a:tcPr anchor="ctr"/>
                </a:tc>
                <a:extLst>
                  <a:ext uri="{0D108BD9-81ED-4DB2-BD59-A6C34878D82A}">
                    <a16:rowId xmlns:a16="http://schemas.microsoft.com/office/drawing/2014/main" val="1404216619"/>
                  </a:ext>
                </a:extLst>
              </a:tr>
              <a:tr h="1761668">
                <a:tc>
                  <a:txBody>
                    <a:bodyPr/>
                    <a:lstStyle/>
                    <a:p>
                      <a:pPr algn="ctr"/>
                      <a:r>
                        <a:rPr kumimoji="1" lang="ja-JP" altLang="en-US" sz="1200" dirty="0">
                          <a:latin typeface="Meiryo UI" panose="020B0604030504040204" pitchFamily="50" charset="-128"/>
                          <a:ea typeface="Meiryo UI" panose="020B0604030504040204" pitchFamily="50" charset="-128"/>
                        </a:rPr>
                        <a:t>①</a:t>
                      </a:r>
                      <a:endParaRPr kumimoji="1" lang="en-US" altLang="ja-JP" sz="12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〇販売額の増加を図る対象</a:t>
                      </a:r>
                      <a:endParaRPr kumimoji="1"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　</a:t>
                      </a:r>
                      <a:r>
                        <a:rPr kumimoji="1" lang="ja-JP" altLang="en-US" sz="1200" b="1" u="sng" dirty="0">
                          <a:effectLst/>
                          <a:latin typeface="Meiryo UI" panose="020B0604030504040204" pitchFamily="50" charset="-128"/>
                          <a:ea typeface="Meiryo UI" panose="020B0604030504040204" pitchFamily="50" charset="-128"/>
                        </a:rPr>
                        <a:t>農業者</a:t>
                      </a:r>
                      <a:r>
                        <a:rPr kumimoji="1" lang="en-US" altLang="ja-JP" sz="1200" b="1" u="sng" dirty="0">
                          <a:effectLst/>
                          <a:latin typeface="Meiryo UI" panose="020B0604030504040204" pitchFamily="50" charset="-128"/>
                          <a:ea typeface="Meiryo UI" panose="020B0604030504040204" pitchFamily="50" charset="-128"/>
                        </a:rPr>
                        <a:t>300</a:t>
                      </a:r>
                      <a:r>
                        <a:rPr kumimoji="1" lang="ja-JP" altLang="en-US" sz="1200" b="1" u="sng" dirty="0">
                          <a:effectLst/>
                          <a:latin typeface="Meiryo UI" panose="020B0604030504040204" pitchFamily="50" charset="-128"/>
                          <a:ea typeface="Meiryo UI" panose="020B0604030504040204" pitchFamily="50" charset="-128"/>
                        </a:rPr>
                        <a:t>名への支援</a:t>
                      </a:r>
                      <a:endParaRPr kumimoji="1" lang="en-US" altLang="ja-JP" sz="1200" b="1" u="sng"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〇経営改善意欲の高い農</a:t>
                      </a:r>
                      <a:endParaRPr kumimoji="1"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rPr>
                        <a:t>　業者の</a:t>
                      </a:r>
                      <a:r>
                        <a:rPr kumimoji="1" lang="ja-JP" altLang="en-US" sz="1200" b="1" u="sng" dirty="0">
                          <a:latin typeface="Meiryo UI" panose="020B0604030504040204" pitchFamily="50" charset="-128"/>
                          <a:ea typeface="Meiryo UI" panose="020B0604030504040204" pitchFamily="50" charset="-128"/>
                        </a:rPr>
                        <a:t>平均販売額の３割</a:t>
                      </a:r>
                      <a:endParaRPr kumimoji="1" lang="en-US" altLang="ja-JP" sz="12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dirty="0">
                          <a:latin typeface="Meiryo UI" panose="020B0604030504040204" pitchFamily="50" charset="-128"/>
                          <a:ea typeface="Meiryo UI" panose="020B0604030504040204" pitchFamily="50" charset="-128"/>
                        </a:rPr>
                        <a:t>　</a:t>
                      </a:r>
                      <a:r>
                        <a:rPr kumimoji="1" lang="ja-JP" altLang="en-US" sz="1200" b="1" u="sng" dirty="0">
                          <a:latin typeface="Meiryo UI" panose="020B0604030504040204" pitchFamily="50" charset="-128"/>
                          <a:ea typeface="Meiryo UI" panose="020B0604030504040204" pitchFamily="50" charset="-128"/>
                        </a:rPr>
                        <a:t>増加</a:t>
                      </a:r>
                      <a:endParaRPr kumimoji="1"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panose="020B0604030504040204" pitchFamily="50" charset="-128"/>
                          <a:ea typeface="Meiryo UI" panose="020B0604030504040204" pitchFamily="50" charset="-128"/>
                        </a:rPr>
                        <a:t>〇販売増加額目標</a:t>
                      </a:r>
                      <a:r>
                        <a:rPr kumimoji="1" lang="en-US" altLang="ja-JP" sz="1200" b="1" u="sng" dirty="0">
                          <a:latin typeface="Meiryo UI" panose="020B0604030504040204" pitchFamily="50" charset="-128"/>
                          <a:ea typeface="Meiryo UI" panose="020B0604030504040204" pitchFamily="50" charset="-128"/>
                        </a:rPr>
                        <a:t>11</a:t>
                      </a:r>
                      <a:r>
                        <a:rPr kumimoji="1" lang="ja-JP" altLang="en-US" sz="1200" b="1" u="sng" dirty="0">
                          <a:latin typeface="Meiryo UI" panose="020B0604030504040204" pitchFamily="50" charset="-128"/>
                          <a:ea typeface="Meiryo UI" panose="020B0604030504040204" pitchFamily="50" charset="-128"/>
                        </a:rPr>
                        <a:t>億円</a:t>
                      </a:r>
                      <a:endParaRPr kumimoji="1" lang="en-US" altLang="ja-JP" sz="1200" b="1" u="sng" dirty="0">
                        <a:latin typeface="Meiryo UI" panose="020B0604030504040204" pitchFamily="50" charset="-128"/>
                        <a:ea typeface="Meiryo UI" panose="020B0604030504040204" pitchFamily="50" charset="-128"/>
                      </a:endParaRPr>
                    </a:p>
                  </a:txBody>
                  <a:tcPr marL="36000" marR="36000" marT="36000" marB="36000"/>
                </a:tc>
                <a:tc>
                  <a:txBody>
                    <a:bodyPr/>
                    <a:lstStyle/>
                    <a:p>
                      <a:pPr>
                        <a:lnSpc>
                          <a:spcPct val="100000"/>
                        </a:lnSpc>
                      </a:pPr>
                      <a:r>
                        <a:rPr kumimoji="1" lang="ja-JP" altLang="en-US" sz="1200" b="1" u="sng" dirty="0">
                          <a:solidFill>
                            <a:schemeClr val="tx1"/>
                          </a:solidFill>
                          <a:latin typeface="Meiryo UI" panose="020B0604030504040204" pitchFamily="50" charset="-128"/>
                          <a:ea typeface="Meiryo UI" panose="020B0604030504040204" pitchFamily="50" charset="-128"/>
                        </a:rPr>
                        <a:t>〇</a:t>
                      </a:r>
                      <a:r>
                        <a:rPr kumimoji="1" lang="en-US" altLang="ja-JP" sz="1200" b="1" u="sng" dirty="0">
                          <a:solidFill>
                            <a:schemeClr val="tx1"/>
                          </a:solidFill>
                          <a:latin typeface="Meiryo UI" panose="020B0604030504040204" pitchFamily="50" charset="-128"/>
                          <a:ea typeface="Meiryo UI" panose="020B0604030504040204" pitchFamily="50" charset="-128"/>
                        </a:rPr>
                        <a:t>182</a:t>
                      </a:r>
                      <a:r>
                        <a:rPr kumimoji="1" lang="ja-JP" altLang="en-US" sz="1200" b="1" u="sng" dirty="0">
                          <a:solidFill>
                            <a:schemeClr val="tx1"/>
                          </a:solidFill>
                          <a:latin typeface="Meiryo UI" panose="020B0604030504040204" pitchFamily="50" charset="-128"/>
                          <a:ea typeface="Meiryo UI" panose="020B0604030504040204" pitchFamily="50" charset="-128"/>
                        </a:rPr>
                        <a:t>名の対象者への指導（達成率約６０％）</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200" b="0" i="1" u="none" dirty="0">
                          <a:solidFill>
                            <a:schemeClr val="tx1"/>
                          </a:solidFill>
                          <a:latin typeface="Meiryo UI" panose="020B0604030504040204" pitchFamily="50" charset="-128"/>
                          <a:ea typeface="Meiryo UI" panose="020B0604030504040204" pitchFamily="50" charset="-128"/>
                        </a:rPr>
                        <a:t>（要因）・販売額増加に向けた取組は単年度では成果が出ず、一人</a:t>
                      </a:r>
                      <a:r>
                        <a:rPr kumimoji="1" lang="ja-JP" altLang="en-US" sz="1200" b="0" i="1" u="none" dirty="0" smtClean="0">
                          <a:solidFill>
                            <a:schemeClr val="tx1"/>
                          </a:solidFill>
                          <a:latin typeface="Meiryo UI" panose="020B0604030504040204" pitchFamily="50" charset="-128"/>
                          <a:ea typeface="Meiryo UI" panose="020B0604030504040204" pitchFamily="50" charset="-128"/>
                        </a:rPr>
                        <a:t>に対して複</a:t>
                      </a:r>
                      <a:r>
                        <a:rPr kumimoji="1" lang="ja-JP" altLang="en-US" sz="1200" b="0" i="1" u="none" dirty="0">
                          <a:solidFill>
                            <a:schemeClr val="tx1"/>
                          </a:solidFill>
                          <a:latin typeface="Meiryo UI" panose="020B0604030504040204" pitchFamily="50" charset="-128"/>
                          <a:ea typeface="Meiryo UI" panose="020B0604030504040204" pitchFamily="50" charset="-128"/>
                        </a:rPr>
                        <a:t>数年の取組が</a:t>
                      </a:r>
                      <a:r>
                        <a:rPr kumimoji="1" lang="ja-JP" altLang="en-US" sz="1200" b="0" i="1" u="none" dirty="0" smtClean="0">
                          <a:solidFill>
                            <a:schemeClr val="tx1"/>
                          </a:solidFill>
                          <a:latin typeface="Meiryo UI" panose="020B0604030504040204" pitchFamily="50" charset="-128"/>
                          <a:ea typeface="Meiryo UI" panose="020B0604030504040204" pitchFamily="50" charset="-128"/>
                        </a:rPr>
                        <a:t>必要で</a:t>
                      </a:r>
                      <a:endParaRPr kumimoji="1" lang="en-US" altLang="ja-JP" sz="1200" b="0" i="1" u="none" dirty="0" smtClean="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200" b="0" i="1" u="none" dirty="0" smtClean="0">
                          <a:solidFill>
                            <a:schemeClr val="tx1"/>
                          </a:solidFill>
                          <a:latin typeface="Meiryo UI" panose="020B0604030504040204" pitchFamily="50" charset="-128"/>
                          <a:ea typeface="Meiryo UI" panose="020B0604030504040204" pitchFamily="50" charset="-128"/>
                        </a:rPr>
                        <a:t>　　　　　　　時間を要することもあり、</a:t>
                      </a:r>
                      <a:r>
                        <a:rPr kumimoji="1" lang="en-US" altLang="ja-JP" sz="1200" b="0" i="0" u="none" dirty="0">
                          <a:solidFill>
                            <a:schemeClr val="tx1"/>
                          </a:solidFill>
                          <a:latin typeface="Meiryo UI" panose="020B0604030504040204" pitchFamily="50" charset="-128"/>
                          <a:ea typeface="Meiryo UI" panose="020B0604030504040204" pitchFamily="50" charset="-128"/>
                        </a:rPr>
                        <a:t>300</a:t>
                      </a:r>
                      <a:r>
                        <a:rPr kumimoji="1" lang="ja-JP" altLang="en-US" sz="1200" b="0" i="0" u="none" dirty="0">
                          <a:solidFill>
                            <a:schemeClr val="tx1"/>
                          </a:solidFill>
                          <a:latin typeface="Meiryo UI" panose="020B0604030504040204" pitchFamily="50" charset="-128"/>
                          <a:ea typeface="Meiryo UI" panose="020B0604030504040204" pitchFamily="50" charset="-128"/>
                        </a:rPr>
                        <a:t>人</a:t>
                      </a:r>
                      <a:r>
                        <a:rPr kumimoji="1" lang="ja-JP" altLang="en-US" sz="1200" b="0" i="1" u="none" dirty="0">
                          <a:solidFill>
                            <a:schemeClr val="tx1"/>
                          </a:solidFill>
                          <a:latin typeface="Meiryo UI" panose="020B0604030504040204" pitchFamily="50" charset="-128"/>
                          <a:ea typeface="Meiryo UI" panose="020B0604030504040204" pitchFamily="50" charset="-128"/>
                        </a:rPr>
                        <a:t>に指導を実施できなかった。　</a:t>
                      </a:r>
                      <a:endParaRPr kumimoji="1" lang="en-US" altLang="ja-JP" sz="1200" b="0" i="1" u="none" dirty="0" smtClean="0">
                        <a:solidFill>
                          <a:schemeClr val="tx1"/>
                        </a:solidFill>
                        <a:latin typeface="Meiryo UI" panose="020B0604030504040204" pitchFamily="50" charset="-128"/>
                        <a:ea typeface="Meiryo UI" panose="020B0604030504040204" pitchFamily="50" charset="-128"/>
                      </a:endParaRPr>
                    </a:p>
                    <a:p>
                      <a:pPr>
                        <a:lnSpc>
                          <a:spcPts val="700"/>
                        </a:lnSpc>
                      </a:pPr>
                      <a:r>
                        <a:rPr kumimoji="1" lang="ja-JP" altLang="en-US" sz="1200" b="0" i="1" u="none" dirty="0">
                          <a:solidFill>
                            <a:schemeClr val="tx1"/>
                          </a:solidFill>
                          <a:latin typeface="Meiryo UI" panose="020B0604030504040204" pitchFamily="50" charset="-128"/>
                          <a:ea typeface="Meiryo UI" panose="020B0604030504040204" pitchFamily="50" charset="-128"/>
                        </a:rPr>
                        <a:t>　　　</a:t>
                      </a:r>
                      <a:endParaRPr kumimoji="1" lang="en-US" altLang="ja-JP" sz="1200" b="0" i="1" u="none"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200" b="0" i="1" u="none" dirty="0">
                          <a:solidFill>
                            <a:schemeClr val="tx1"/>
                          </a:solidFill>
                          <a:latin typeface="Meiryo UI" panose="020B0604030504040204" pitchFamily="50" charset="-128"/>
                          <a:ea typeface="Meiryo UI" panose="020B0604030504040204" pitchFamily="50" charset="-128"/>
                        </a:rPr>
                        <a:t>　　　　　　</a:t>
                      </a:r>
                      <a:r>
                        <a:rPr kumimoji="1" lang="ja-JP" altLang="en-US" sz="1200" b="0" i="1" u="none" dirty="0" smtClean="0">
                          <a:solidFill>
                            <a:schemeClr val="tx1"/>
                          </a:solidFill>
                          <a:latin typeface="Meiryo UI" panose="020B0604030504040204" pitchFamily="50" charset="-128"/>
                          <a:ea typeface="Meiryo UI" panose="020B0604030504040204" pitchFamily="50" charset="-128"/>
                        </a:rPr>
                        <a:t>・対象</a:t>
                      </a:r>
                      <a:r>
                        <a:rPr kumimoji="1" lang="ja-JP" altLang="en-US" sz="1200" b="0" i="1" u="none" dirty="0">
                          <a:solidFill>
                            <a:schemeClr val="tx1"/>
                          </a:solidFill>
                          <a:latin typeface="Meiryo UI" panose="020B0604030504040204" pitchFamily="50" charset="-128"/>
                          <a:ea typeface="Meiryo UI" panose="020B0604030504040204" pitchFamily="50" charset="-128"/>
                        </a:rPr>
                        <a:t>農業者の</a:t>
                      </a:r>
                      <a:r>
                        <a:rPr kumimoji="1" lang="en-US" altLang="ja-JP" sz="1200" b="0" i="0" u="none" dirty="0">
                          <a:solidFill>
                            <a:schemeClr val="tx1"/>
                          </a:solidFill>
                          <a:latin typeface="Meiryo UI" panose="020B0604030504040204" pitchFamily="50" charset="-128"/>
                          <a:ea typeface="Meiryo UI" panose="020B0604030504040204" pitchFamily="50" charset="-128"/>
                        </a:rPr>
                        <a:t>2/3</a:t>
                      </a:r>
                      <a:r>
                        <a:rPr kumimoji="1" lang="ja-JP" altLang="en-US" sz="1200" b="0" i="1" u="none" dirty="0">
                          <a:solidFill>
                            <a:schemeClr val="tx1"/>
                          </a:solidFill>
                          <a:latin typeface="Meiryo UI" panose="020B0604030504040204" pitchFamily="50" charset="-128"/>
                          <a:ea typeface="Meiryo UI" panose="020B0604030504040204" pitchFamily="50" charset="-128"/>
                        </a:rPr>
                        <a:t>を有する泉州地域では</a:t>
                      </a:r>
                      <a:r>
                        <a:rPr kumimoji="1" lang="en-US" altLang="ja-JP" sz="1200" b="0" i="0" u="none" dirty="0">
                          <a:solidFill>
                            <a:schemeClr val="tx1"/>
                          </a:solidFill>
                          <a:latin typeface="Meiryo UI" panose="020B0604030504040204" pitchFamily="50" charset="-128"/>
                          <a:ea typeface="Meiryo UI" panose="020B0604030504040204" pitchFamily="50" charset="-128"/>
                        </a:rPr>
                        <a:t>H30</a:t>
                      </a:r>
                      <a:r>
                        <a:rPr kumimoji="1" lang="ja-JP" altLang="en-US" sz="1200" b="0" i="0" u="none" dirty="0">
                          <a:solidFill>
                            <a:schemeClr val="tx1"/>
                          </a:solidFill>
                          <a:latin typeface="Meiryo UI" panose="020B0604030504040204" pitchFamily="50" charset="-128"/>
                          <a:ea typeface="Meiryo UI" panose="020B0604030504040204" pitchFamily="50" charset="-128"/>
                        </a:rPr>
                        <a:t>年</a:t>
                      </a:r>
                      <a:r>
                        <a:rPr kumimoji="1" lang="ja-JP" altLang="en-US" sz="1200" b="0" i="1" u="none" dirty="0">
                          <a:solidFill>
                            <a:schemeClr val="tx1"/>
                          </a:solidFill>
                          <a:latin typeface="Meiryo UI" panose="020B0604030504040204" pitchFamily="50" charset="-128"/>
                          <a:ea typeface="Meiryo UI" panose="020B0604030504040204" pitchFamily="50" charset="-128"/>
                        </a:rPr>
                        <a:t>の台風被害の影響が甚大</a:t>
                      </a:r>
                      <a:r>
                        <a:rPr kumimoji="1" lang="ja-JP" altLang="en-US" sz="1200" b="0" i="1" u="none" dirty="0" smtClean="0">
                          <a:solidFill>
                            <a:schemeClr val="tx1"/>
                          </a:solidFill>
                          <a:latin typeface="Meiryo UI" panose="020B0604030504040204" pitchFamily="50" charset="-128"/>
                          <a:ea typeface="Meiryo UI" panose="020B0604030504040204" pitchFamily="50" charset="-128"/>
                        </a:rPr>
                        <a:t>で農業者、</a:t>
                      </a:r>
                      <a:endParaRPr kumimoji="1" lang="en-US" altLang="ja-JP" sz="1200" b="0" i="1" u="none" dirty="0" smtClean="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200" b="0" i="1" u="none" dirty="0" smtClean="0">
                          <a:solidFill>
                            <a:schemeClr val="tx1"/>
                          </a:solidFill>
                          <a:latin typeface="Meiryo UI" panose="020B0604030504040204" pitchFamily="50" charset="-128"/>
                          <a:ea typeface="Meiryo UI" panose="020B0604030504040204" pitchFamily="50" charset="-128"/>
                        </a:rPr>
                        <a:t>　　　　　　　泉州</a:t>
                      </a:r>
                      <a:r>
                        <a:rPr kumimoji="1" lang="ja-JP" altLang="en-US" sz="1200" b="0" i="1" u="none" dirty="0">
                          <a:solidFill>
                            <a:schemeClr val="tx1"/>
                          </a:solidFill>
                          <a:latin typeface="Meiryo UI" panose="020B0604030504040204" pitchFamily="50" charset="-128"/>
                          <a:ea typeface="Meiryo UI" panose="020B0604030504040204" pitchFamily="50" charset="-128"/>
                        </a:rPr>
                        <a:t>事務所</a:t>
                      </a:r>
                      <a:r>
                        <a:rPr kumimoji="1" lang="ja-JP" altLang="en-US" sz="1200" b="0" i="1" u="none" dirty="0" smtClean="0">
                          <a:solidFill>
                            <a:schemeClr val="tx1"/>
                          </a:solidFill>
                          <a:latin typeface="Meiryo UI" panose="020B0604030504040204" pitchFamily="50" charset="-128"/>
                          <a:ea typeface="Meiryo UI" panose="020B0604030504040204" pitchFamily="50" charset="-128"/>
                        </a:rPr>
                        <a:t>ともにその</a:t>
                      </a:r>
                      <a:r>
                        <a:rPr kumimoji="1" lang="ja-JP" altLang="en-US" sz="1200" b="0" i="1" u="none" dirty="0">
                          <a:solidFill>
                            <a:schemeClr val="tx1"/>
                          </a:solidFill>
                          <a:latin typeface="Meiryo UI" panose="020B0604030504040204" pitchFamily="50" charset="-128"/>
                          <a:ea typeface="Meiryo UI" panose="020B0604030504040204" pitchFamily="50" charset="-128"/>
                        </a:rPr>
                        <a:t>復旧を最優先に取り組んだ。</a:t>
                      </a:r>
                      <a:r>
                        <a:rPr kumimoji="1" lang="ja-JP" altLang="en-US" sz="1200" b="0" u="none" dirty="0">
                          <a:solidFill>
                            <a:schemeClr val="tx1"/>
                          </a:solidFill>
                          <a:latin typeface="Meiryo UI" panose="020B0604030504040204" pitchFamily="50" charset="-128"/>
                          <a:ea typeface="Meiryo UI" panose="020B0604030504040204" pitchFamily="50" charset="-128"/>
                        </a:rPr>
                        <a:t>　</a:t>
                      </a:r>
                      <a:endParaRPr kumimoji="1" lang="en-US" altLang="ja-JP" sz="1200" b="0" u="none" dirty="0" smtClean="0">
                        <a:solidFill>
                          <a:schemeClr val="tx1"/>
                        </a:solidFill>
                        <a:latin typeface="Meiryo UI" panose="020B0604030504040204" pitchFamily="50" charset="-128"/>
                        <a:ea typeface="Meiryo UI" panose="020B0604030504040204" pitchFamily="50" charset="-128"/>
                      </a:endParaRPr>
                    </a:p>
                    <a:p>
                      <a:pPr>
                        <a:lnSpc>
                          <a:spcPts val="700"/>
                        </a:lnSpc>
                      </a:pPr>
                      <a:r>
                        <a:rPr kumimoji="1" lang="ja-JP" altLang="en-US" sz="1200" b="0" u="none" dirty="0">
                          <a:solidFill>
                            <a:schemeClr val="tx1"/>
                          </a:solidFill>
                          <a:latin typeface="Meiryo UI" panose="020B0604030504040204" pitchFamily="50" charset="-128"/>
                          <a:ea typeface="Meiryo UI" panose="020B0604030504040204" pitchFamily="50" charset="-128"/>
                        </a:rPr>
                        <a:t>　　　　</a:t>
                      </a:r>
                      <a:endParaRPr kumimoji="1" lang="en-US" altLang="zh-TW" sz="1200" b="1" i="0"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dirty="0">
                          <a:solidFill>
                            <a:schemeClr val="tx1"/>
                          </a:solidFill>
                          <a:latin typeface="Meiryo UI" panose="020B0604030504040204" pitchFamily="50" charset="-128"/>
                          <a:ea typeface="Meiryo UI" panose="020B0604030504040204" pitchFamily="50" charset="-128"/>
                        </a:rPr>
                        <a:t>〇平均販売額増加割合約</a:t>
                      </a:r>
                      <a:r>
                        <a:rPr kumimoji="1" lang="en-US" altLang="ja-JP" sz="1200" b="1" i="0" u="sng" dirty="0">
                          <a:solidFill>
                            <a:schemeClr val="tx1"/>
                          </a:solidFill>
                          <a:latin typeface="Meiryo UI" panose="020B0604030504040204" pitchFamily="50" charset="-128"/>
                          <a:ea typeface="Meiryo UI" panose="020B0604030504040204" pitchFamily="50" charset="-128"/>
                        </a:rPr>
                        <a:t>15</a:t>
                      </a:r>
                      <a:r>
                        <a:rPr kumimoji="1" lang="ja-JP" altLang="en-US" sz="1200" b="1" i="0" u="sng" dirty="0">
                          <a:solidFill>
                            <a:schemeClr val="tx1"/>
                          </a:solidFill>
                          <a:latin typeface="Meiryo UI" panose="020B0604030504040204" pitchFamily="50" charset="-128"/>
                          <a:ea typeface="Meiryo UI" panose="020B0604030504040204" pitchFamily="50" charset="-128"/>
                        </a:rPr>
                        <a:t>％（達成率約</a:t>
                      </a:r>
                      <a:r>
                        <a:rPr kumimoji="1" lang="en-US" altLang="ja-JP" sz="1200" b="1" i="0" u="sng" dirty="0">
                          <a:solidFill>
                            <a:schemeClr val="tx1"/>
                          </a:solidFill>
                          <a:latin typeface="Meiryo UI" panose="020B0604030504040204" pitchFamily="50" charset="-128"/>
                          <a:ea typeface="Meiryo UI" panose="020B0604030504040204" pitchFamily="50" charset="-128"/>
                        </a:rPr>
                        <a:t>50%</a:t>
                      </a:r>
                      <a:r>
                        <a:rPr kumimoji="1" lang="ja-JP" altLang="en-US" sz="1200" b="1" i="0" u="sng" dirty="0">
                          <a:solidFill>
                            <a:schemeClr val="tx1"/>
                          </a:solidFill>
                          <a:latin typeface="Meiryo UI" panose="020B0604030504040204" pitchFamily="50" charset="-128"/>
                          <a:ea typeface="Meiryo UI" panose="020B0604030504040204" pitchFamily="50" charset="-128"/>
                        </a:rPr>
                        <a:t>）</a:t>
                      </a:r>
                      <a:r>
                        <a:rPr kumimoji="1" lang="ja-JP" altLang="en-US" sz="1200" b="1" i="0" u="sng" dirty="0">
                          <a:solidFill>
                            <a:srgbClr val="FF0000"/>
                          </a:solidFill>
                          <a:latin typeface="Meiryo UI" panose="020B0604030504040204" pitchFamily="50" charset="-128"/>
                          <a:ea typeface="Meiryo UI" panose="020B0604030504040204" pitchFamily="50" charset="-128"/>
                        </a:rPr>
                        <a:t>販売増加額約</a:t>
                      </a:r>
                      <a:r>
                        <a:rPr kumimoji="1" lang="en-US" altLang="zh-TW" sz="1200" b="1" i="0" u="sng" dirty="0">
                          <a:solidFill>
                            <a:srgbClr val="FF0000"/>
                          </a:solidFill>
                          <a:latin typeface="Meiryo UI" panose="020B0604030504040204" pitchFamily="50" charset="-128"/>
                          <a:ea typeface="Meiryo UI" panose="020B0604030504040204" pitchFamily="50" charset="-128"/>
                        </a:rPr>
                        <a:t>4</a:t>
                      </a:r>
                      <a:r>
                        <a:rPr kumimoji="1" lang="zh-TW" altLang="en-US" sz="1200" b="1" i="0" u="sng" dirty="0">
                          <a:solidFill>
                            <a:srgbClr val="FF0000"/>
                          </a:solidFill>
                          <a:latin typeface="Meiryo UI" panose="020B0604030504040204" pitchFamily="50" charset="-128"/>
                          <a:ea typeface="Meiryo UI" panose="020B0604030504040204" pitchFamily="50" charset="-128"/>
                        </a:rPr>
                        <a:t>億円</a:t>
                      </a:r>
                      <a:r>
                        <a:rPr kumimoji="1" lang="zh-TW" altLang="en-US" sz="1200" b="1" i="0" u="sng" dirty="0">
                          <a:solidFill>
                            <a:schemeClr val="tx1"/>
                          </a:solidFill>
                          <a:latin typeface="Meiryo UI" panose="020B0604030504040204" pitchFamily="50" charset="-128"/>
                          <a:ea typeface="Meiryo UI" panose="020B0604030504040204" pitchFamily="50" charset="-128"/>
                        </a:rPr>
                        <a:t>（達成率</a:t>
                      </a:r>
                      <a:r>
                        <a:rPr kumimoji="1" lang="en-US" altLang="zh-TW" sz="1200" b="1" i="0" u="sng" dirty="0">
                          <a:solidFill>
                            <a:schemeClr val="tx1"/>
                          </a:solidFill>
                          <a:latin typeface="Meiryo UI" panose="020B0604030504040204" pitchFamily="50" charset="-128"/>
                          <a:ea typeface="Meiryo UI" panose="020B0604030504040204" pitchFamily="50" charset="-128"/>
                        </a:rPr>
                        <a:t>36</a:t>
                      </a:r>
                      <a:r>
                        <a:rPr kumimoji="1" lang="zh-TW" altLang="en-US" sz="1200" b="1" i="0" u="sng" dirty="0">
                          <a:solidFill>
                            <a:schemeClr val="tx1"/>
                          </a:solidFill>
                          <a:latin typeface="Meiryo UI" panose="020B0604030504040204" pitchFamily="50" charset="-128"/>
                          <a:ea typeface="Meiryo UI" panose="020B0604030504040204" pitchFamily="50" charset="-128"/>
                        </a:rPr>
                        <a:t>％</a:t>
                      </a:r>
                      <a:r>
                        <a:rPr kumimoji="1" lang="zh-TW" altLang="en-US" sz="1200" b="1" i="0" u="sng" dirty="0" smtClean="0">
                          <a:solidFill>
                            <a:schemeClr val="tx1"/>
                          </a:solidFill>
                          <a:latin typeface="Meiryo UI" panose="020B0604030504040204" pitchFamily="50" charset="-128"/>
                          <a:ea typeface="Meiryo UI" panose="020B0604030504040204" pitchFamily="50" charset="-128"/>
                        </a:rPr>
                        <a:t>）</a:t>
                      </a:r>
                      <a:endParaRPr kumimoji="1" lang="en-US" altLang="zh-TW" sz="1200" b="1" i="0" u="sng"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smtClean="0">
                          <a:solidFill>
                            <a:schemeClr val="tx1"/>
                          </a:solidFill>
                          <a:latin typeface="Meiryo UI" panose="020B0604030504040204" pitchFamily="50" charset="-128"/>
                          <a:ea typeface="Meiryo UI" panose="020B0604030504040204" pitchFamily="50" charset="-128"/>
                        </a:rPr>
                        <a:t>（</a:t>
                      </a:r>
                      <a:r>
                        <a:rPr kumimoji="1" lang="ja-JP" altLang="en-US" sz="1200" b="0" u="none" dirty="0">
                          <a:solidFill>
                            <a:schemeClr val="tx1"/>
                          </a:solidFill>
                          <a:latin typeface="Meiryo UI" panose="020B0604030504040204" pitchFamily="50" charset="-128"/>
                          <a:ea typeface="Meiryo UI" panose="020B0604030504040204" pitchFamily="50" charset="-128"/>
                        </a:rPr>
                        <a:t>要因）・府内の対象農業者の</a:t>
                      </a:r>
                      <a:r>
                        <a:rPr kumimoji="1" lang="en-US" altLang="ja-JP" sz="1200" b="0" u="none" dirty="0">
                          <a:solidFill>
                            <a:schemeClr val="tx1"/>
                          </a:solidFill>
                          <a:latin typeface="Meiryo UI" panose="020B0604030504040204" pitchFamily="50" charset="-128"/>
                          <a:ea typeface="Meiryo UI" panose="020B0604030504040204" pitchFamily="50" charset="-128"/>
                        </a:rPr>
                        <a:t>2/3</a:t>
                      </a:r>
                      <a:r>
                        <a:rPr kumimoji="1" lang="ja-JP" altLang="en-US" sz="1200" b="0" u="none" dirty="0">
                          <a:solidFill>
                            <a:schemeClr val="tx1"/>
                          </a:solidFill>
                          <a:latin typeface="Meiryo UI" panose="020B0604030504040204" pitchFamily="50" charset="-128"/>
                          <a:ea typeface="Meiryo UI" panose="020B0604030504040204" pitchFamily="50" charset="-128"/>
                        </a:rPr>
                        <a:t>を有する泉州地域では</a:t>
                      </a:r>
                      <a:r>
                        <a:rPr kumimoji="1" lang="en-US" altLang="ja-JP" sz="1200" b="0" u="none" dirty="0">
                          <a:solidFill>
                            <a:schemeClr val="tx1"/>
                          </a:solidFill>
                          <a:latin typeface="Meiryo UI" panose="020B0604030504040204" pitchFamily="50" charset="-128"/>
                          <a:ea typeface="Meiryo UI" panose="020B0604030504040204" pitchFamily="50" charset="-128"/>
                        </a:rPr>
                        <a:t>H30</a:t>
                      </a:r>
                      <a:r>
                        <a:rPr kumimoji="1" lang="ja-JP" altLang="en-US" sz="1200" b="0" u="none" dirty="0">
                          <a:solidFill>
                            <a:schemeClr val="tx1"/>
                          </a:solidFill>
                          <a:latin typeface="Meiryo UI" panose="020B0604030504040204" pitchFamily="50" charset="-128"/>
                          <a:ea typeface="Meiryo UI" panose="020B0604030504040204" pitchFamily="50" charset="-128"/>
                        </a:rPr>
                        <a:t>年の台風被害の影響が甚大で、</a:t>
                      </a:r>
                      <a:endParaRPr kumimoji="1" lang="en-US" altLang="ja-JP" sz="1200" b="0" u="none" dirty="0">
                        <a:solidFill>
                          <a:schemeClr val="tx1"/>
                        </a:solidFill>
                        <a:latin typeface="Meiryo UI" panose="020B0604030504040204" pitchFamily="50" charset="-128"/>
                        <a:ea typeface="Meiryo UI" panose="020B0604030504040204" pitchFamily="50" charset="-128"/>
                      </a:endParaRPr>
                    </a:p>
                    <a:p>
                      <a:pPr>
                        <a:lnSpc>
                          <a:spcPct val="100000"/>
                        </a:lnSpc>
                        <a:spcAft>
                          <a:spcPts val="600"/>
                        </a:spcAft>
                      </a:pPr>
                      <a:r>
                        <a:rPr kumimoji="1" lang="ja-JP" altLang="en-US" sz="1200" b="0" u="none" dirty="0">
                          <a:solidFill>
                            <a:schemeClr val="tx1"/>
                          </a:solidFill>
                          <a:latin typeface="Meiryo UI" panose="020B0604030504040204" pitchFamily="50" charset="-128"/>
                          <a:ea typeface="Meiryo UI" panose="020B0604030504040204" pitchFamily="50" charset="-128"/>
                        </a:rPr>
                        <a:t>　　　　　　　農業者、泉州</a:t>
                      </a:r>
                      <a:r>
                        <a:rPr kumimoji="1" lang="ja-JP" altLang="en-US" sz="1200" b="0" u="none" dirty="0" smtClean="0">
                          <a:solidFill>
                            <a:schemeClr val="tx1"/>
                          </a:solidFill>
                          <a:latin typeface="Meiryo UI" panose="020B0604030504040204" pitchFamily="50" charset="-128"/>
                          <a:ea typeface="Meiryo UI" panose="020B0604030504040204" pitchFamily="50" charset="-128"/>
                        </a:rPr>
                        <a:t>事務所ともにその</a:t>
                      </a:r>
                      <a:r>
                        <a:rPr kumimoji="1" lang="ja-JP" altLang="en-US" sz="1200" b="0" u="none" dirty="0">
                          <a:solidFill>
                            <a:schemeClr val="tx1"/>
                          </a:solidFill>
                          <a:latin typeface="Meiryo UI" panose="020B0604030504040204" pitchFamily="50" charset="-128"/>
                          <a:ea typeface="Meiryo UI" panose="020B0604030504040204" pitchFamily="50" charset="-128"/>
                        </a:rPr>
                        <a:t>復旧を最優先に取り組んだ。（再掲）</a:t>
                      </a:r>
                      <a:endParaRPr kumimoji="1" lang="en-US" altLang="ja-JP" sz="1200" b="0" u="none" dirty="0">
                        <a:solidFill>
                          <a:schemeClr val="tx1"/>
                        </a:solidFill>
                        <a:latin typeface="Meiryo UI" panose="020B0604030504040204" pitchFamily="50" charset="-128"/>
                        <a:ea typeface="Meiryo UI" panose="020B0604030504040204" pitchFamily="50" charset="-128"/>
                      </a:endParaRPr>
                    </a:p>
                    <a:p>
                      <a:pPr>
                        <a:lnSpc>
                          <a:spcPct val="100000"/>
                        </a:lnSpc>
                        <a:spcAft>
                          <a:spcPts val="0"/>
                        </a:spcAft>
                      </a:pPr>
                      <a:r>
                        <a:rPr kumimoji="1" lang="ja-JP" altLang="en-US" sz="1200" b="0" u="none" dirty="0">
                          <a:solidFill>
                            <a:schemeClr val="tx1"/>
                          </a:solidFill>
                          <a:latin typeface="Meiryo UI" panose="020B0604030504040204" pitchFamily="50" charset="-128"/>
                          <a:ea typeface="Meiryo UI" panose="020B0604030504040204" pitchFamily="50" charset="-128"/>
                        </a:rPr>
                        <a:t>　　　　　　・対象農業者の中には、販売額増加ではなく、労務管理といった質的な改善を目標に</a:t>
                      </a:r>
                      <a:r>
                        <a:rPr kumimoji="1" lang="ja-JP" altLang="en-US" sz="1200" b="0" u="none" dirty="0" smtClean="0">
                          <a:solidFill>
                            <a:schemeClr val="tx1"/>
                          </a:solidFill>
                          <a:latin typeface="Meiryo UI" panose="020B0604030504040204" pitchFamily="50" charset="-128"/>
                          <a:ea typeface="Meiryo UI" panose="020B0604030504040204" pitchFamily="50" charset="-128"/>
                        </a:rPr>
                        <a:t>する</a:t>
                      </a:r>
                      <a:endParaRPr kumimoji="1" lang="en-US" altLang="ja-JP" sz="1200" b="0" u="none" dirty="0" smtClean="0">
                        <a:solidFill>
                          <a:schemeClr val="tx1"/>
                        </a:solidFill>
                        <a:latin typeface="Meiryo UI" panose="020B0604030504040204" pitchFamily="50" charset="-128"/>
                        <a:ea typeface="Meiryo UI" panose="020B0604030504040204" pitchFamily="50" charset="-128"/>
                      </a:endParaRPr>
                    </a:p>
                    <a:p>
                      <a:pPr>
                        <a:lnSpc>
                          <a:spcPct val="100000"/>
                        </a:lnSpc>
                        <a:spcAft>
                          <a:spcPts val="0"/>
                        </a:spcAft>
                      </a:pPr>
                      <a:r>
                        <a:rPr kumimoji="1" lang="ja-JP" altLang="en-US" sz="1200" b="0" u="none" dirty="0" smtClean="0">
                          <a:solidFill>
                            <a:schemeClr val="tx1"/>
                          </a:solidFill>
                          <a:latin typeface="Meiryo UI" panose="020B0604030504040204" pitchFamily="50" charset="-128"/>
                          <a:ea typeface="Meiryo UI" panose="020B0604030504040204" pitchFamily="50" charset="-128"/>
                        </a:rPr>
                        <a:t>　　　　　　　農業者</a:t>
                      </a:r>
                      <a:r>
                        <a:rPr kumimoji="1" lang="ja-JP" altLang="en-US" sz="1200" b="0" u="none" dirty="0">
                          <a:solidFill>
                            <a:schemeClr val="tx1"/>
                          </a:solidFill>
                          <a:latin typeface="Meiryo UI" panose="020B0604030504040204" pitchFamily="50" charset="-128"/>
                          <a:ea typeface="Meiryo UI" panose="020B0604030504040204" pitchFamily="50" charset="-128"/>
                        </a:rPr>
                        <a:t>も見られた。　</a:t>
                      </a:r>
                      <a:endParaRPr kumimoji="1" lang="en-US" altLang="ja-JP" sz="1200" b="0" u="none"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59911815"/>
                  </a:ext>
                </a:extLst>
              </a:tr>
              <a:tr h="1037010">
                <a:tc>
                  <a:txBody>
                    <a:bodyPr/>
                    <a:lstStyle/>
                    <a:p>
                      <a:pPr algn="ctr"/>
                      <a:r>
                        <a:rPr kumimoji="1" lang="ja-JP" altLang="en-US" sz="1200" dirty="0">
                          <a:latin typeface="Meiryo UI" panose="020B0604030504040204" pitchFamily="50" charset="-128"/>
                          <a:ea typeface="Meiryo UI" panose="020B0604030504040204" pitchFamily="50" charset="-128"/>
                        </a:rPr>
                        <a:t>③</a:t>
                      </a:r>
                    </a:p>
                  </a:txBody>
                  <a:tcPr marL="36000" marR="36000" marT="36000" marB="36000" anchor="ctr"/>
                </a:tc>
                <a:tc>
                  <a:txBody>
                    <a:bodyPr/>
                    <a:lstStyle/>
                    <a:p>
                      <a:pPr>
                        <a:lnSpc>
                          <a:spcPct val="100000"/>
                        </a:lnSpc>
                      </a:pPr>
                      <a:r>
                        <a:rPr kumimoji="1" lang="ja-JP" altLang="en-US" sz="1200" b="1" dirty="0">
                          <a:latin typeface="Meiryo UI" panose="020B0604030504040204" pitchFamily="50" charset="-128"/>
                          <a:ea typeface="Meiryo UI" panose="020B0604030504040204" pitchFamily="50" charset="-128"/>
                        </a:rPr>
                        <a:t>〇</a:t>
                      </a:r>
                      <a:r>
                        <a:rPr kumimoji="1" lang="ja-JP" altLang="en-US" sz="1200" b="1" u="sng" dirty="0">
                          <a:latin typeface="Meiryo UI" panose="020B0604030504040204" pitchFamily="50" charset="-128"/>
                          <a:ea typeface="Meiryo UI" panose="020B0604030504040204" pitchFamily="50" charset="-128"/>
                        </a:rPr>
                        <a:t>新規参入法人　</a:t>
                      </a:r>
                      <a:r>
                        <a:rPr kumimoji="1" lang="en-US" altLang="ja-JP" sz="1200" b="1" u="sng" dirty="0">
                          <a:latin typeface="Meiryo UI" panose="020B0604030504040204" pitchFamily="50" charset="-128"/>
                          <a:ea typeface="Meiryo UI" panose="020B0604030504040204" pitchFamily="50" charset="-128"/>
                        </a:rPr>
                        <a:t>30</a:t>
                      </a:r>
                      <a:r>
                        <a:rPr kumimoji="1" lang="ja-JP" altLang="en-US" sz="1200" b="1" u="sng" dirty="0">
                          <a:latin typeface="Meiryo UI" panose="020B0604030504040204" pitchFamily="50" charset="-128"/>
                          <a:ea typeface="Meiryo UI" panose="020B0604030504040204" pitchFamily="50" charset="-128"/>
                        </a:rPr>
                        <a:t>社</a:t>
                      </a:r>
                      <a:endParaRPr kumimoji="1" lang="en-US" altLang="ja-JP" sz="1200" dirty="0">
                        <a:latin typeface="Meiryo UI" panose="020B0604030504040204" pitchFamily="50" charset="-128"/>
                        <a:ea typeface="Meiryo UI" panose="020B0604030504040204" pitchFamily="50" charset="-128"/>
                      </a:endParaRPr>
                    </a:p>
                    <a:p>
                      <a:pPr>
                        <a:lnSpc>
                          <a:spcPct val="100000"/>
                        </a:lnSpc>
                      </a:pPr>
                      <a:endParaRPr kumimoji="1" lang="en-US" altLang="ja-JP" sz="1200" dirty="0">
                        <a:latin typeface="Meiryo UI" panose="020B0604030504040204" pitchFamily="50" charset="-128"/>
                        <a:ea typeface="Meiryo UI" panose="020B0604030504040204" pitchFamily="50" charset="-128"/>
                      </a:endParaRPr>
                    </a:p>
                    <a:p>
                      <a:pPr>
                        <a:lnSpc>
                          <a:spcPct val="100000"/>
                        </a:lnSpc>
                      </a:pPr>
                      <a:r>
                        <a:rPr kumimoji="1" lang="ja-JP" altLang="en-US" sz="1200" b="1" u="sng" dirty="0">
                          <a:latin typeface="Meiryo UI" panose="020B0604030504040204" pitchFamily="50" charset="-128"/>
                          <a:ea typeface="Meiryo UI" panose="020B0604030504040204" pitchFamily="50" charset="-128"/>
                        </a:rPr>
                        <a:t>〇販売増加額目標</a:t>
                      </a:r>
                      <a:r>
                        <a:rPr kumimoji="1" lang="en-US" altLang="ja-JP" sz="1200" b="1" u="sng" dirty="0">
                          <a:latin typeface="Meiryo UI" panose="020B0604030504040204" pitchFamily="50" charset="-128"/>
                          <a:ea typeface="Meiryo UI" panose="020B0604030504040204" pitchFamily="50" charset="-128"/>
                        </a:rPr>
                        <a:t>6</a:t>
                      </a:r>
                      <a:r>
                        <a:rPr kumimoji="1" lang="ja-JP" altLang="en-US" sz="1200" b="1" u="sng" dirty="0">
                          <a:latin typeface="Meiryo UI" panose="020B0604030504040204" pitchFamily="50" charset="-128"/>
                          <a:ea typeface="Meiryo UI" panose="020B0604030504040204" pitchFamily="50" charset="-128"/>
                        </a:rPr>
                        <a:t>億円</a:t>
                      </a:r>
                      <a:endParaRPr kumimoji="1" lang="en-US" altLang="ja-JP" sz="1200" b="1" u="sng" dirty="0">
                        <a:latin typeface="Meiryo UI" panose="020B0604030504040204" pitchFamily="50" charset="-128"/>
                        <a:ea typeface="Meiryo UI" panose="020B0604030504040204" pitchFamily="50" charset="-128"/>
                      </a:endParaRPr>
                    </a:p>
                    <a:p>
                      <a:pPr>
                        <a:lnSpc>
                          <a:spcPct val="1000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2,000</a:t>
                      </a:r>
                      <a:r>
                        <a:rPr kumimoji="1" lang="ja-JP" altLang="en-US" sz="1200" dirty="0">
                          <a:latin typeface="Meiryo UI" panose="020B0604030504040204" pitchFamily="50" charset="-128"/>
                          <a:ea typeface="Meiryo UI" panose="020B0604030504040204" pitchFamily="50" charset="-128"/>
                        </a:rPr>
                        <a:t>万円</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６社</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５年</a:t>
                      </a:r>
                      <a:endParaRPr kumimoji="1" lang="en-US" altLang="ja-JP" sz="1200" dirty="0">
                        <a:latin typeface="Meiryo UI" panose="020B0604030504040204" pitchFamily="50" charset="-128"/>
                        <a:ea typeface="Meiryo UI" panose="020B0604030504040204" pitchFamily="50" charset="-128"/>
                      </a:endParaRP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dirty="0">
                          <a:solidFill>
                            <a:schemeClr val="tx1"/>
                          </a:solidFill>
                          <a:latin typeface="Meiryo UI" panose="020B0604030504040204" pitchFamily="50" charset="-128"/>
                          <a:ea typeface="Meiryo UI" panose="020B0604030504040204" pitchFamily="50" charset="-128"/>
                        </a:rPr>
                        <a:t>〇新規参入法人</a:t>
                      </a:r>
                      <a:r>
                        <a:rPr kumimoji="1" lang="en-US" altLang="ja-JP" sz="1200" b="1" u="sng" dirty="0">
                          <a:solidFill>
                            <a:schemeClr val="tx1"/>
                          </a:solidFill>
                          <a:latin typeface="Meiryo UI" panose="020B0604030504040204" pitchFamily="50" charset="-128"/>
                          <a:ea typeface="Meiryo UI" panose="020B0604030504040204" pitchFamily="50" charset="-128"/>
                        </a:rPr>
                        <a:t>32</a:t>
                      </a:r>
                      <a:r>
                        <a:rPr kumimoji="1" lang="ja-JP" altLang="en-US" sz="1200" b="1" u="sng" dirty="0">
                          <a:solidFill>
                            <a:schemeClr val="tx1"/>
                          </a:solidFill>
                          <a:latin typeface="Meiryo UI" panose="020B0604030504040204" pitchFamily="50" charset="-128"/>
                          <a:ea typeface="Meiryo UI" panose="020B0604030504040204" pitchFamily="50" charset="-128"/>
                        </a:rPr>
                        <a:t>社　（達成率</a:t>
                      </a:r>
                      <a:r>
                        <a:rPr kumimoji="1" lang="en-US" altLang="ja-JP" sz="1200" b="1" u="sng" dirty="0">
                          <a:solidFill>
                            <a:schemeClr val="tx1"/>
                          </a:solidFill>
                          <a:latin typeface="Meiryo UI" panose="020B0604030504040204" pitchFamily="50" charset="-128"/>
                          <a:ea typeface="Meiryo UI" panose="020B0604030504040204" pitchFamily="50" charset="-128"/>
                        </a:rPr>
                        <a:t>106%</a:t>
                      </a:r>
                      <a:r>
                        <a:rPr kumimoji="1" lang="ja-JP" altLang="en-US" sz="1200" b="1" u="sng" dirty="0">
                          <a:solidFill>
                            <a:schemeClr val="tx1"/>
                          </a:solidFill>
                          <a:latin typeface="Meiryo UI" panose="020B0604030504040204" pitchFamily="50" charset="-128"/>
                          <a:ea typeface="Meiryo UI" panose="020B0604030504040204" pitchFamily="50" charset="-128"/>
                        </a:rPr>
                        <a:t>）</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b="0" u="none" dirty="0">
                          <a:solidFill>
                            <a:schemeClr val="tx1"/>
                          </a:solidFill>
                          <a:latin typeface="Meiryo UI" panose="020B0604030504040204" pitchFamily="50" charset="-128"/>
                          <a:ea typeface="Meiryo UI" panose="020B0604030504040204" pitchFamily="50" charset="-128"/>
                        </a:rPr>
                        <a:t>（現状）・</a:t>
                      </a:r>
                      <a:r>
                        <a:rPr kumimoji="1" lang="en-US" altLang="ja-JP" sz="1200" b="0" u="none" dirty="0">
                          <a:solidFill>
                            <a:schemeClr val="tx1"/>
                          </a:solidFill>
                          <a:latin typeface="Meiryo UI" panose="020B0604030504040204" pitchFamily="50" charset="-128"/>
                          <a:ea typeface="Meiryo UI" panose="020B0604030504040204" pitchFamily="50" charset="-128"/>
                        </a:rPr>
                        <a:t>32</a:t>
                      </a:r>
                      <a:r>
                        <a:rPr kumimoji="1" lang="ja-JP" altLang="en-US" sz="1200" b="0" u="none" dirty="0">
                          <a:solidFill>
                            <a:schemeClr val="tx1"/>
                          </a:solidFill>
                          <a:latin typeface="Meiryo UI" panose="020B0604030504040204" pitchFamily="50" charset="-128"/>
                          <a:ea typeface="Meiryo UI" panose="020B0604030504040204" pitchFamily="50" charset="-128"/>
                        </a:rPr>
                        <a:t>社のうち、福祉関連は</a:t>
                      </a:r>
                      <a:r>
                        <a:rPr kumimoji="1" lang="en-US" altLang="ja-JP" sz="1200" b="0" u="none" dirty="0">
                          <a:solidFill>
                            <a:schemeClr val="tx1"/>
                          </a:solidFill>
                          <a:latin typeface="Meiryo UI" panose="020B0604030504040204" pitchFamily="50" charset="-128"/>
                          <a:ea typeface="Meiryo UI" panose="020B0604030504040204" pitchFamily="50" charset="-128"/>
                        </a:rPr>
                        <a:t>10</a:t>
                      </a:r>
                      <a:r>
                        <a:rPr kumimoji="1" lang="ja-JP" altLang="en-US" sz="1200" b="0" u="none" dirty="0" smtClean="0">
                          <a:solidFill>
                            <a:schemeClr val="tx1"/>
                          </a:solidFill>
                          <a:latin typeface="Meiryo UI" panose="020B0604030504040204" pitchFamily="50" charset="-128"/>
                          <a:ea typeface="Meiryo UI" panose="020B0604030504040204" pitchFamily="50" charset="-128"/>
                        </a:rPr>
                        <a:t>社で、４社が撤退している。</a:t>
                      </a:r>
                      <a:endParaRPr kumimoji="1" lang="en-US" altLang="ja-JP" sz="1200" b="0"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sng" dirty="0">
                          <a:solidFill>
                            <a:schemeClr val="tx1"/>
                          </a:solidFill>
                          <a:effectLst/>
                          <a:latin typeface="Meiryo UI" panose="020B0604030504040204" pitchFamily="50" charset="-128"/>
                          <a:ea typeface="Meiryo UI" panose="020B0604030504040204" pitchFamily="50" charset="-128"/>
                        </a:rPr>
                        <a:t>〇販売額</a:t>
                      </a:r>
                      <a:r>
                        <a:rPr kumimoji="1" lang="en-US" altLang="ja-JP" sz="1200" b="1" u="sng" dirty="0">
                          <a:solidFill>
                            <a:schemeClr val="tx1"/>
                          </a:solidFill>
                          <a:effectLst/>
                          <a:latin typeface="Meiryo UI" panose="020B0604030504040204" pitchFamily="50" charset="-128"/>
                          <a:ea typeface="Meiryo UI" panose="020B0604030504040204" pitchFamily="50" charset="-128"/>
                        </a:rPr>
                        <a:t>1</a:t>
                      </a:r>
                      <a:r>
                        <a:rPr kumimoji="1" lang="ja-JP" altLang="en-US" sz="1200" b="1" u="sng" dirty="0">
                          <a:solidFill>
                            <a:schemeClr val="tx1"/>
                          </a:solidFill>
                          <a:effectLst/>
                          <a:latin typeface="Meiryo UI" panose="020B0604030504040204" pitchFamily="50" charset="-128"/>
                          <a:ea typeface="Meiryo UI" panose="020B0604030504040204" pitchFamily="50" charset="-128"/>
                        </a:rPr>
                        <a:t>社平均</a:t>
                      </a:r>
                      <a:r>
                        <a:rPr kumimoji="1" lang="en-US" altLang="ja-JP" sz="1200" b="1" u="sng" dirty="0">
                          <a:solidFill>
                            <a:schemeClr val="tx1"/>
                          </a:solidFill>
                          <a:effectLst/>
                          <a:latin typeface="Meiryo UI" panose="020B0604030504040204" pitchFamily="50" charset="-128"/>
                          <a:ea typeface="Meiryo UI" panose="020B0604030504040204" pitchFamily="50" charset="-128"/>
                        </a:rPr>
                        <a:t>579</a:t>
                      </a:r>
                      <a:r>
                        <a:rPr kumimoji="1" lang="ja-JP" altLang="en-US" sz="1200" b="1" u="sng" dirty="0">
                          <a:solidFill>
                            <a:schemeClr val="tx1"/>
                          </a:solidFill>
                          <a:effectLst/>
                          <a:latin typeface="Meiryo UI" panose="020B0604030504040204" pitchFamily="50" charset="-128"/>
                          <a:ea typeface="Meiryo UI" panose="020B0604030504040204" pitchFamily="50" charset="-128"/>
                        </a:rPr>
                        <a:t>万円　＠</a:t>
                      </a:r>
                      <a:r>
                        <a:rPr kumimoji="1" lang="en-US" altLang="ja-JP" sz="1200" b="1" u="sng" dirty="0">
                          <a:solidFill>
                            <a:schemeClr val="tx1"/>
                          </a:solidFill>
                          <a:effectLst/>
                          <a:latin typeface="Meiryo UI" panose="020B0604030504040204" pitchFamily="50" charset="-128"/>
                          <a:ea typeface="Meiryo UI" panose="020B0604030504040204" pitchFamily="50" charset="-128"/>
                        </a:rPr>
                        <a:t>×28</a:t>
                      </a:r>
                      <a:r>
                        <a:rPr kumimoji="1" lang="ja-JP" altLang="en-US" sz="1200" b="1" u="sng" dirty="0">
                          <a:solidFill>
                            <a:schemeClr val="tx1"/>
                          </a:solidFill>
                          <a:effectLst/>
                          <a:latin typeface="Meiryo UI" panose="020B0604030504040204" pitchFamily="50" charset="-128"/>
                          <a:ea typeface="Meiryo UI" panose="020B0604030504040204" pitchFamily="50" charset="-128"/>
                        </a:rPr>
                        <a:t>社　</a:t>
                      </a:r>
                      <a:r>
                        <a:rPr kumimoji="1" lang="ja-JP" altLang="en-US" sz="1200" b="1" u="sng" dirty="0">
                          <a:solidFill>
                            <a:srgbClr val="FF0000"/>
                          </a:solidFill>
                          <a:effectLst/>
                          <a:latin typeface="Meiryo UI" panose="020B0604030504040204" pitchFamily="50" charset="-128"/>
                          <a:ea typeface="Meiryo UI" panose="020B0604030504040204" pitchFamily="50" charset="-128"/>
                        </a:rPr>
                        <a:t>推計</a:t>
                      </a:r>
                      <a:r>
                        <a:rPr kumimoji="1" lang="en-US" altLang="ja-JP" sz="1200" b="1" u="sng" dirty="0">
                          <a:solidFill>
                            <a:srgbClr val="FF0000"/>
                          </a:solidFill>
                          <a:effectLst/>
                          <a:latin typeface="Meiryo UI" panose="020B0604030504040204" pitchFamily="50" charset="-128"/>
                          <a:ea typeface="Meiryo UI" panose="020B0604030504040204" pitchFamily="50" charset="-128"/>
                        </a:rPr>
                        <a:t>1.6</a:t>
                      </a:r>
                      <a:r>
                        <a:rPr kumimoji="1" lang="ja-JP" altLang="en-US" sz="1200" b="1" u="sng" dirty="0">
                          <a:solidFill>
                            <a:srgbClr val="FF0000"/>
                          </a:solidFill>
                          <a:effectLst/>
                          <a:latin typeface="Meiryo UI" panose="020B0604030504040204" pitchFamily="50" charset="-128"/>
                          <a:ea typeface="Meiryo UI" panose="020B0604030504040204" pitchFamily="50" charset="-128"/>
                        </a:rPr>
                        <a:t>億円</a:t>
                      </a:r>
                      <a:r>
                        <a:rPr kumimoji="1" lang="ja-JP" altLang="en-US" sz="1200" b="1" u="sng" dirty="0">
                          <a:solidFill>
                            <a:schemeClr val="tx1"/>
                          </a:solidFill>
                          <a:effectLst/>
                          <a:latin typeface="Meiryo UI" panose="020B0604030504040204" pitchFamily="50" charset="-128"/>
                          <a:ea typeface="Meiryo UI" panose="020B0604030504040204" pitchFamily="50" charset="-128"/>
                        </a:rPr>
                        <a:t>（達成率</a:t>
                      </a:r>
                      <a:r>
                        <a:rPr kumimoji="1" lang="en-US" altLang="ja-JP" sz="1200" b="1" u="sng" dirty="0">
                          <a:solidFill>
                            <a:schemeClr val="tx1"/>
                          </a:solidFill>
                          <a:effectLst/>
                          <a:latin typeface="Meiryo UI" panose="020B0604030504040204" pitchFamily="50" charset="-128"/>
                          <a:ea typeface="Meiryo UI" panose="020B0604030504040204" pitchFamily="50" charset="-128"/>
                        </a:rPr>
                        <a:t>33%</a:t>
                      </a:r>
                      <a:r>
                        <a:rPr kumimoji="1" lang="ja-JP" altLang="en-US" sz="1200" b="1" u="sng" dirty="0">
                          <a:solidFill>
                            <a:schemeClr val="tx1"/>
                          </a:solidFill>
                          <a:effectLst/>
                          <a:latin typeface="Meiryo UI" panose="020B0604030504040204" pitchFamily="50" charset="-128"/>
                          <a:ea typeface="Meiryo UI" panose="020B0604030504040204" pitchFamily="50" charset="-128"/>
                        </a:rPr>
                        <a:t>）</a:t>
                      </a:r>
                      <a:endParaRPr kumimoji="1" lang="en-US" altLang="ja-JP" sz="1200" b="1" u="sng"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effectLst/>
                          <a:latin typeface="Meiryo UI" panose="020B0604030504040204" pitchFamily="50" charset="-128"/>
                          <a:ea typeface="Meiryo UI" panose="020B0604030504040204" pitchFamily="50" charset="-128"/>
                        </a:rPr>
                        <a:t>（要因）・収益追求型企業ではない、福祉関連、地域貢献を目的とする企業が含まれている。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effectLst/>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・平均経営規模が、府内の平均</a:t>
                      </a:r>
                      <a:r>
                        <a:rPr kumimoji="1" lang="ja-JP" altLang="en-US" sz="1200" dirty="0" smtClean="0">
                          <a:solidFill>
                            <a:schemeClr val="tx1"/>
                          </a:solidFill>
                          <a:latin typeface="Meiryo UI" panose="020B0604030504040204" pitchFamily="50" charset="-128"/>
                          <a:ea typeface="Meiryo UI" panose="020B0604030504040204" pitchFamily="50" charset="-128"/>
                        </a:rPr>
                        <a:t>耕地面積</a:t>
                      </a:r>
                      <a:r>
                        <a:rPr kumimoji="1" lang="ja-JP" altLang="en-US" sz="1200" dirty="0">
                          <a:solidFill>
                            <a:schemeClr val="tx1"/>
                          </a:solidFill>
                          <a:latin typeface="Meiryo UI" panose="020B0604030504040204" pitchFamily="50" charset="-128"/>
                          <a:ea typeface="Meiryo UI" panose="020B0604030504040204" pitchFamily="50" charset="-128"/>
                        </a:rPr>
                        <a:t>を下回り、２０</a:t>
                      </a:r>
                      <a:r>
                        <a:rPr kumimoji="1" lang="en-US" altLang="ja-JP" sz="1200" dirty="0">
                          <a:solidFill>
                            <a:schemeClr val="tx1"/>
                          </a:solidFill>
                          <a:latin typeface="Meiryo UI" panose="020B0604030504040204" pitchFamily="50" charset="-128"/>
                          <a:ea typeface="Meiryo UI" panose="020B0604030504040204" pitchFamily="50" charset="-128"/>
                        </a:rPr>
                        <a:t>a</a:t>
                      </a:r>
                      <a:r>
                        <a:rPr kumimoji="1" lang="ja-JP" altLang="en-US" sz="1200" dirty="0">
                          <a:solidFill>
                            <a:schemeClr val="tx1"/>
                          </a:solidFill>
                          <a:latin typeface="Meiryo UI" panose="020B0604030504040204" pitchFamily="50" charset="-128"/>
                          <a:ea typeface="Meiryo UI" panose="020B0604030504040204" pitchFamily="50" charset="-128"/>
                        </a:rPr>
                        <a:t>程度であった。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1200" dirty="0">
                          <a:solidFill>
                            <a:schemeClr val="tx1"/>
                          </a:solidFill>
                          <a:latin typeface="Meiryo UI" panose="020B0604030504040204" pitchFamily="50" charset="-128"/>
                          <a:ea typeface="Meiryo UI" panose="020B0604030504040204" pitchFamily="50" charset="-128"/>
                        </a:rPr>
                        <a:t>　　　　　　・安定した販路開拓ができていない。</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09155349"/>
                  </a:ext>
                </a:extLst>
              </a:tr>
              <a:tr h="1037010">
                <a:tc>
                  <a:txBody>
                    <a:bodyPr/>
                    <a:lstStyle/>
                    <a:p>
                      <a:pPr algn="ctr"/>
                      <a:r>
                        <a:rPr kumimoji="1" lang="ja-JP" altLang="en-US" sz="1200" dirty="0">
                          <a:latin typeface="Meiryo UI" panose="020B0604030504040204" pitchFamily="50" charset="-128"/>
                          <a:ea typeface="Meiryo UI" panose="020B0604030504040204" pitchFamily="50" charset="-128"/>
                        </a:rPr>
                        <a:t>④</a:t>
                      </a:r>
                    </a:p>
                  </a:txBody>
                  <a:tcPr marL="36000" marR="36000" marT="36000" marB="36000" anchor="ctr"/>
                </a:tc>
                <a:tc>
                  <a:txBody>
                    <a:bodyPr/>
                    <a:lstStyle/>
                    <a:p>
                      <a:pPr>
                        <a:lnSpc>
                          <a:spcPct val="100000"/>
                        </a:lnSpc>
                      </a:pPr>
                      <a:r>
                        <a:rPr kumimoji="1" lang="ja-JP" altLang="en-US" sz="1200" b="1" u="sng" dirty="0">
                          <a:latin typeface="Meiryo UI" panose="020B0604030504040204" pitchFamily="50" charset="-128"/>
                          <a:ea typeface="Meiryo UI" panose="020B0604030504040204" pitchFamily="50" charset="-128"/>
                        </a:rPr>
                        <a:t>〇新規就農者　</a:t>
                      </a:r>
                      <a:r>
                        <a:rPr kumimoji="1" lang="en-US" altLang="ja-JP" sz="1200" b="1" u="sng" dirty="0">
                          <a:latin typeface="Meiryo UI" panose="020B0604030504040204" pitchFamily="50" charset="-128"/>
                          <a:ea typeface="Meiryo UI" panose="020B0604030504040204" pitchFamily="50" charset="-128"/>
                        </a:rPr>
                        <a:t>80</a:t>
                      </a:r>
                      <a:r>
                        <a:rPr kumimoji="1" lang="ja-JP" altLang="en-US" sz="1200" b="1" u="sng" dirty="0">
                          <a:latin typeface="Meiryo UI" panose="020B0604030504040204" pitchFamily="50" charset="-128"/>
                          <a:ea typeface="Meiryo UI" panose="020B0604030504040204" pitchFamily="50" charset="-128"/>
                        </a:rPr>
                        <a:t>名</a:t>
                      </a:r>
                      <a:endParaRPr kumimoji="1" lang="en-US" altLang="ja-JP" sz="1200" b="1" u="sng" dirty="0">
                        <a:latin typeface="Meiryo UI" panose="020B0604030504040204" pitchFamily="50" charset="-128"/>
                        <a:ea typeface="Meiryo UI" panose="020B0604030504040204" pitchFamily="50" charset="-128"/>
                      </a:endParaRPr>
                    </a:p>
                    <a:p>
                      <a:pPr>
                        <a:lnSpc>
                          <a:spcPct val="100000"/>
                        </a:lnSpc>
                      </a:pPr>
                      <a:endParaRPr kumimoji="1" lang="en-US" altLang="ja-JP" sz="1200" dirty="0">
                        <a:latin typeface="Meiryo UI" panose="020B0604030504040204" pitchFamily="50" charset="-128"/>
                        <a:ea typeface="Meiryo UI" panose="020B0604030504040204" pitchFamily="50" charset="-128"/>
                      </a:endParaRPr>
                    </a:p>
                    <a:p>
                      <a:pPr>
                        <a:lnSpc>
                          <a:spcPct val="100000"/>
                        </a:lnSpc>
                      </a:pPr>
                      <a:r>
                        <a:rPr kumimoji="1" lang="ja-JP" altLang="en-US" sz="1200" b="1" u="sng" dirty="0">
                          <a:latin typeface="Meiryo UI" panose="020B0604030504040204" pitchFamily="50" charset="-128"/>
                          <a:ea typeface="Meiryo UI" panose="020B0604030504040204" pitchFamily="50" charset="-128"/>
                        </a:rPr>
                        <a:t>〇販売増加額目標</a:t>
                      </a:r>
                      <a:r>
                        <a:rPr kumimoji="1" lang="en-US" altLang="ja-JP" sz="1200" b="1" u="sng" dirty="0">
                          <a:latin typeface="Meiryo UI" panose="020B0604030504040204" pitchFamily="50" charset="-128"/>
                          <a:ea typeface="Meiryo UI" panose="020B0604030504040204" pitchFamily="50" charset="-128"/>
                        </a:rPr>
                        <a:t>2</a:t>
                      </a:r>
                      <a:r>
                        <a:rPr kumimoji="1" lang="ja-JP" altLang="en-US" sz="1200" b="1" u="sng" dirty="0">
                          <a:latin typeface="Meiryo UI" panose="020B0604030504040204" pitchFamily="50" charset="-128"/>
                          <a:ea typeface="Meiryo UI" panose="020B0604030504040204" pitchFamily="50" charset="-128"/>
                        </a:rPr>
                        <a:t>億円</a:t>
                      </a:r>
                      <a:endParaRPr kumimoji="1" lang="en-US" altLang="ja-JP" sz="1200" b="1" u="sng" dirty="0">
                        <a:latin typeface="Meiryo UI" panose="020B0604030504040204" pitchFamily="50" charset="-128"/>
                        <a:ea typeface="Meiryo UI" panose="020B0604030504040204" pitchFamily="50" charset="-128"/>
                      </a:endParaRPr>
                    </a:p>
                    <a:p>
                      <a:pPr>
                        <a:lnSpc>
                          <a:spcPct val="1000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250</a:t>
                      </a:r>
                      <a:r>
                        <a:rPr kumimoji="1" lang="ja-JP" altLang="en-US" sz="1200" dirty="0">
                          <a:latin typeface="Meiryo UI" panose="020B0604030504040204" pitchFamily="50" charset="-128"/>
                          <a:ea typeface="Meiryo UI" panose="020B0604030504040204" pitchFamily="50" charset="-128"/>
                        </a:rPr>
                        <a:t>万円</a:t>
                      </a:r>
                      <a:r>
                        <a:rPr kumimoji="1" lang="en-US" altLang="ja-JP" sz="1200" dirty="0">
                          <a:latin typeface="Meiryo UI" panose="020B0604030504040204" pitchFamily="50" charset="-128"/>
                          <a:ea typeface="Meiryo UI" panose="020B0604030504040204" pitchFamily="50" charset="-128"/>
                        </a:rPr>
                        <a:t>×16</a:t>
                      </a:r>
                      <a:r>
                        <a:rPr kumimoji="1" lang="ja-JP" altLang="en-US" sz="1200" dirty="0">
                          <a:latin typeface="Meiryo UI" panose="020B0604030504040204" pitchFamily="50" charset="-128"/>
                          <a:ea typeface="Meiryo UI" panose="020B0604030504040204" pitchFamily="50" charset="-128"/>
                        </a:rPr>
                        <a:t>名</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年</a:t>
                      </a:r>
                      <a:endParaRPr kumimoji="1" lang="en-US" altLang="ja-JP" sz="1200" dirty="0">
                        <a:latin typeface="Meiryo UI" panose="020B0604030504040204" pitchFamily="50" charset="-128"/>
                        <a:ea typeface="Meiryo UI" panose="020B0604030504040204" pitchFamily="50" charset="-128"/>
                      </a:endParaRPr>
                    </a:p>
                  </a:txBody>
                  <a:tcPr marL="36000" marR="36000" marT="36000" marB="36000"/>
                </a:tc>
                <a:tc>
                  <a:txBody>
                    <a:bodyPr/>
                    <a:lstStyle/>
                    <a:p>
                      <a:pPr>
                        <a:lnSpc>
                          <a:spcPct val="100000"/>
                        </a:lnSpc>
                      </a:pPr>
                      <a:r>
                        <a:rPr kumimoji="1" lang="ja-JP" altLang="en-US" sz="1200" b="1" u="sng" dirty="0">
                          <a:solidFill>
                            <a:schemeClr val="tx1"/>
                          </a:solidFill>
                          <a:latin typeface="Meiryo UI" panose="020B0604030504040204" pitchFamily="50" charset="-128"/>
                          <a:ea typeface="Meiryo UI" panose="020B0604030504040204" pitchFamily="50" charset="-128"/>
                        </a:rPr>
                        <a:t>〇</a:t>
                      </a:r>
                      <a:r>
                        <a:rPr kumimoji="1" lang="en-US" altLang="ja-JP" sz="1200" b="1" u="sng" dirty="0">
                          <a:solidFill>
                            <a:schemeClr val="tx1"/>
                          </a:solidFill>
                          <a:latin typeface="Meiryo UI" panose="020B0604030504040204" pitchFamily="50" charset="-128"/>
                          <a:ea typeface="Meiryo UI" panose="020B0604030504040204" pitchFamily="50" charset="-128"/>
                        </a:rPr>
                        <a:t>113</a:t>
                      </a:r>
                      <a:r>
                        <a:rPr kumimoji="1" lang="ja-JP" altLang="en-US" sz="1200" b="1" u="sng" dirty="0">
                          <a:solidFill>
                            <a:schemeClr val="tx1"/>
                          </a:solidFill>
                          <a:latin typeface="Meiryo UI" panose="020B0604030504040204" pitchFamily="50" charset="-128"/>
                          <a:ea typeface="Meiryo UI" panose="020B0604030504040204" pitchFamily="50" charset="-128"/>
                        </a:rPr>
                        <a:t>名の新規就農者（達成率</a:t>
                      </a:r>
                      <a:r>
                        <a:rPr kumimoji="1" lang="en-US" altLang="ja-JP" sz="1200" b="1" u="sng" dirty="0">
                          <a:solidFill>
                            <a:schemeClr val="tx1"/>
                          </a:solidFill>
                          <a:latin typeface="Meiryo UI" panose="020B0604030504040204" pitchFamily="50" charset="-128"/>
                          <a:ea typeface="Meiryo UI" panose="020B0604030504040204" pitchFamily="50" charset="-128"/>
                        </a:rPr>
                        <a:t>141%</a:t>
                      </a:r>
                      <a:r>
                        <a:rPr kumimoji="1" lang="ja-JP" altLang="en-US" sz="1200" b="1" u="sng" dirty="0">
                          <a:solidFill>
                            <a:schemeClr val="tx1"/>
                          </a:solidFill>
                          <a:latin typeface="Meiryo UI" panose="020B0604030504040204" pitchFamily="50" charset="-128"/>
                          <a:ea typeface="Meiryo UI" panose="020B0604030504040204" pitchFamily="50" charset="-128"/>
                        </a:rPr>
                        <a:t>）</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a:lnSpc>
                          <a:spcPct val="100000"/>
                        </a:lnSpc>
                        <a:spcAft>
                          <a:spcPts val="0"/>
                        </a:spcAft>
                      </a:pPr>
                      <a:r>
                        <a:rPr kumimoji="1" lang="ja-JP" altLang="en-US" sz="1200" dirty="0">
                          <a:solidFill>
                            <a:schemeClr val="tx1"/>
                          </a:solidFill>
                          <a:latin typeface="Meiryo UI" panose="020B0604030504040204" pitchFamily="50" charset="-128"/>
                          <a:ea typeface="Meiryo UI" panose="020B0604030504040204" pitchFamily="50" charset="-128"/>
                        </a:rPr>
                        <a:t>（現状）・農と緑の総合事務所が経営指導を実施している経営意欲のある新規就農者は</a:t>
                      </a:r>
                      <a:r>
                        <a:rPr kumimoji="1" lang="en-US" altLang="ja-JP" sz="1200" dirty="0">
                          <a:solidFill>
                            <a:schemeClr val="tx1"/>
                          </a:solidFill>
                          <a:latin typeface="Meiryo UI" panose="020B0604030504040204" pitchFamily="50" charset="-128"/>
                          <a:ea typeface="Meiryo UI" panose="020B0604030504040204" pitchFamily="50" charset="-128"/>
                        </a:rPr>
                        <a:t>55</a:t>
                      </a:r>
                      <a:r>
                        <a:rPr kumimoji="1" lang="ja-JP" altLang="en-US" sz="1200" dirty="0">
                          <a:solidFill>
                            <a:schemeClr val="tx1"/>
                          </a:solidFill>
                          <a:latin typeface="Meiryo UI" panose="020B0604030504040204" pitchFamily="50" charset="-128"/>
                          <a:ea typeface="Meiryo UI" panose="020B0604030504040204" pitchFamily="50" charset="-128"/>
                        </a:rPr>
                        <a:t>名。</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ct val="100000"/>
                        </a:lnSpc>
                        <a:spcAft>
                          <a:spcPts val="600"/>
                        </a:spcAft>
                      </a:pP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その他、市町村</a:t>
                      </a:r>
                      <a:r>
                        <a:rPr kumimoji="1" lang="ja-JP" altLang="en-US" sz="1200" dirty="0">
                          <a:solidFill>
                            <a:schemeClr val="tx1"/>
                          </a:solidFill>
                          <a:latin typeface="Meiryo UI" panose="020B0604030504040204" pitchFamily="50" charset="-128"/>
                          <a:ea typeface="Meiryo UI" panose="020B0604030504040204" pitchFamily="50" charset="-128"/>
                        </a:rPr>
                        <a:t>等が把握している新規就農者が</a:t>
                      </a:r>
                      <a:r>
                        <a:rPr kumimoji="1" lang="en-US" altLang="ja-JP" sz="1200" dirty="0">
                          <a:solidFill>
                            <a:schemeClr val="tx1"/>
                          </a:solidFill>
                          <a:latin typeface="Meiryo UI" panose="020B0604030504040204" pitchFamily="50" charset="-128"/>
                          <a:ea typeface="Meiryo UI" panose="020B0604030504040204" pitchFamily="50" charset="-128"/>
                        </a:rPr>
                        <a:t>58</a:t>
                      </a:r>
                      <a:r>
                        <a:rPr kumimoji="1" lang="ja-JP" altLang="en-US" sz="1200" dirty="0">
                          <a:solidFill>
                            <a:schemeClr val="tx1"/>
                          </a:solidFill>
                          <a:latin typeface="Meiryo UI" panose="020B0604030504040204" pitchFamily="50" charset="-128"/>
                          <a:ea typeface="Meiryo UI" panose="020B0604030504040204" pitchFamily="50" charset="-128"/>
                        </a:rPr>
                        <a:t>名存在。</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ct val="100000"/>
                        </a:lnSpc>
                        <a:spcAft>
                          <a:spcPts val="0"/>
                        </a:spcAft>
                      </a:pPr>
                      <a:r>
                        <a:rPr kumimoji="1" lang="ja-JP" altLang="en-US" sz="1200" b="1" u="sng" dirty="0">
                          <a:solidFill>
                            <a:schemeClr val="tx1"/>
                          </a:solidFill>
                          <a:latin typeface="Meiryo UI" panose="020B0604030504040204" pitchFamily="50" charset="-128"/>
                          <a:ea typeface="Meiryo UI" panose="020B0604030504040204" pitchFamily="50" charset="-128"/>
                        </a:rPr>
                        <a:t>〇販売額</a:t>
                      </a:r>
                      <a:r>
                        <a:rPr kumimoji="1" lang="en-US" altLang="ja-JP" sz="1200" b="1" u="sng" dirty="0">
                          <a:solidFill>
                            <a:schemeClr val="tx1"/>
                          </a:solidFill>
                          <a:latin typeface="Meiryo UI" panose="020B0604030504040204" pitchFamily="50" charset="-128"/>
                          <a:ea typeface="Meiryo UI" panose="020B0604030504040204" pitchFamily="50" charset="-128"/>
                        </a:rPr>
                        <a:t>1</a:t>
                      </a:r>
                      <a:r>
                        <a:rPr kumimoji="1" lang="ja-JP" altLang="en-US" sz="1200" b="1" u="sng" dirty="0">
                          <a:solidFill>
                            <a:schemeClr val="tx1"/>
                          </a:solidFill>
                          <a:latin typeface="Meiryo UI" panose="020B0604030504040204" pitchFamily="50" charset="-128"/>
                          <a:ea typeface="Meiryo UI" panose="020B0604030504040204" pitchFamily="50" charset="-128"/>
                        </a:rPr>
                        <a:t>人平均</a:t>
                      </a:r>
                      <a:r>
                        <a:rPr kumimoji="1" lang="en-US" altLang="ja-JP" sz="1200" b="1" u="sng" dirty="0">
                          <a:solidFill>
                            <a:schemeClr val="tx1"/>
                          </a:solidFill>
                          <a:latin typeface="Meiryo UI" panose="020B0604030504040204" pitchFamily="50" charset="-128"/>
                          <a:ea typeface="Meiryo UI" panose="020B0604030504040204" pitchFamily="50" charset="-128"/>
                        </a:rPr>
                        <a:t>168</a:t>
                      </a:r>
                      <a:r>
                        <a:rPr kumimoji="1" lang="ja-JP" altLang="en-US" sz="1200" b="1" u="sng" dirty="0">
                          <a:solidFill>
                            <a:schemeClr val="tx1"/>
                          </a:solidFill>
                          <a:latin typeface="Meiryo UI" panose="020B0604030504040204" pitchFamily="50" charset="-128"/>
                          <a:ea typeface="Meiryo UI" panose="020B0604030504040204" pitchFamily="50" charset="-128"/>
                        </a:rPr>
                        <a:t>万円　＠</a:t>
                      </a:r>
                      <a:r>
                        <a:rPr kumimoji="1" lang="en-US" altLang="ja-JP" sz="1200" b="1" u="sng" dirty="0">
                          <a:solidFill>
                            <a:schemeClr val="tx1"/>
                          </a:solidFill>
                          <a:latin typeface="Meiryo UI" panose="020B0604030504040204" pitchFamily="50" charset="-128"/>
                          <a:ea typeface="Meiryo UI" panose="020B0604030504040204" pitchFamily="50" charset="-128"/>
                        </a:rPr>
                        <a:t>×113</a:t>
                      </a:r>
                      <a:r>
                        <a:rPr kumimoji="1" lang="ja-JP" altLang="en-US" sz="1200" b="1" u="sng" dirty="0">
                          <a:solidFill>
                            <a:schemeClr val="tx1"/>
                          </a:solidFill>
                          <a:latin typeface="Meiryo UI" panose="020B0604030504040204" pitchFamily="50" charset="-128"/>
                          <a:ea typeface="Meiryo UI" panose="020B0604030504040204" pitchFamily="50" charset="-128"/>
                        </a:rPr>
                        <a:t>人　</a:t>
                      </a:r>
                      <a:r>
                        <a:rPr kumimoji="1" lang="ja-JP" altLang="en-US" sz="1200" b="1" u="sng" dirty="0">
                          <a:solidFill>
                            <a:srgbClr val="FF0000"/>
                          </a:solidFill>
                          <a:latin typeface="Meiryo UI" panose="020B0604030504040204" pitchFamily="50" charset="-128"/>
                          <a:ea typeface="Meiryo UI" panose="020B0604030504040204" pitchFamily="50" charset="-128"/>
                        </a:rPr>
                        <a:t>推計</a:t>
                      </a:r>
                      <a:r>
                        <a:rPr kumimoji="1" lang="en-US" altLang="ja-JP" sz="1200" b="1" u="sng" dirty="0">
                          <a:solidFill>
                            <a:srgbClr val="FF0000"/>
                          </a:solidFill>
                          <a:latin typeface="Meiryo UI" panose="020B0604030504040204" pitchFamily="50" charset="-128"/>
                          <a:ea typeface="Meiryo UI" panose="020B0604030504040204" pitchFamily="50" charset="-128"/>
                        </a:rPr>
                        <a:t>1.9</a:t>
                      </a:r>
                      <a:r>
                        <a:rPr kumimoji="1" lang="ja-JP" altLang="en-US" sz="1200" b="1" u="sng" dirty="0">
                          <a:solidFill>
                            <a:srgbClr val="FF0000"/>
                          </a:solidFill>
                          <a:latin typeface="Meiryo UI" panose="020B0604030504040204" pitchFamily="50" charset="-128"/>
                          <a:ea typeface="Meiryo UI" panose="020B0604030504040204" pitchFamily="50" charset="-128"/>
                        </a:rPr>
                        <a:t>億円</a:t>
                      </a:r>
                      <a:r>
                        <a:rPr kumimoji="1" lang="ja-JP" altLang="en-US" sz="1200" b="1" u="sng" dirty="0">
                          <a:solidFill>
                            <a:schemeClr val="tx1"/>
                          </a:solidFill>
                          <a:latin typeface="Meiryo UI" panose="020B0604030504040204" pitchFamily="50" charset="-128"/>
                          <a:ea typeface="Meiryo UI" panose="020B0604030504040204" pitchFamily="50" charset="-128"/>
                        </a:rPr>
                        <a:t>（達成率</a:t>
                      </a:r>
                      <a:r>
                        <a:rPr kumimoji="1" lang="en-US" altLang="ja-JP" sz="1200" b="1" u="sng" dirty="0">
                          <a:solidFill>
                            <a:schemeClr val="tx1"/>
                          </a:solidFill>
                          <a:latin typeface="Meiryo UI" panose="020B0604030504040204" pitchFamily="50" charset="-128"/>
                          <a:ea typeface="Meiryo UI" panose="020B0604030504040204" pitchFamily="50" charset="-128"/>
                        </a:rPr>
                        <a:t>95</a:t>
                      </a:r>
                      <a:r>
                        <a:rPr kumimoji="1" lang="ja-JP" altLang="en-US" sz="1200" b="1" u="sng" dirty="0">
                          <a:solidFill>
                            <a:schemeClr val="tx1"/>
                          </a:solidFill>
                          <a:latin typeface="Meiryo UI" panose="020B0604030504040204" pitchFamily="50" charset="-128"/>
                          <a:ea typeface="Meiryo UI" panose="020B0604030504040204" pitchFamily="50" charset="-128"/>
                        </a:rPr>
                        <a:t>％）</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latin typeface="Meiryo UI" panose="020B0604030504040204" pitchFamily="50" charset="-128"/>
                          <a:ea typeface="Meiryo UI" panose="020B0604030504040204" pitchFamily="50" charset="-128"/>
                        </a:rPr>
                        <a:t>（現状）</a:t>
                      </a:r>
                      <a:r>
                        <a:rPr kumimoji="1" lang="ja-JP" altLang="en-US" sz="1200" b="0" dirty="0">
                          <a:solidFill>
                            <a:schemeClr val="tx1"/>
                          </a:solidFill>
                          <a:latin typeface="Meiryo UI" panose="020B0604030504040204" pitchFamily="50" charset="-128"/>
                          <a:ea typeface="Meiryo UI" panose="020B0604030504040204" pitchFamily="50" charset="-128"/>
                        </a:rPr>
                        <a:t>・</a:t>
                      </a:r>
                      <a:r>
                        <a:rPr kumimoji="1" lang="en-US" altLang="ja-JP" sz="1200" b="0" dirty="0">
                          <a:solidFill>
                            <a:schemeClr val="tx1"/>
                          </a:solidFill>
                          <a:latin typeface="Meiryo UI" panose="020B0604030504040204" pitchFamily="50" charset="-128"/>
                          <a:ea typeface="Meiryo UI" panose="020B0604030504040204" pitchFamily="50" charset="-128"/>
                        </a:rPr>
                        <a:t>250</a:t>
                      </a:r>
                      <a:r>
                        <a:rPr kumimoji="1" lang="ja-JP" altLang="en-US" sz="1200" b="0" dirty="0">
                          <a:solidFill>
                            <a:schemeClr val="tx1"/>
                          </a:solidFill>
                          <a:latin typeface="Meiryo UI" panose="020B0604030504040204" pitchFamily="50" charset="-128"/>
                          <a:ea typeface="Meiryo UI" panose="020B0604030504040204" pitchFamily="50" charset="-128"/>
                        </a:rPr>
                        <a:t>万円の販売</a:t>
                      </a:r>
                      <a:r>
                        <a:rPr kumimoji="1" lang="ja-JP" altLang="en-US" sz="1200" dirty="0">
                          <a:solidFill>
                            <a:schemeClr val="tx1"/>
                          </a:solidFill>
                          <a:latin typeface="Meiryo UI" panose="020B0604030504040204" pitchFamily="50" charset="-128"/>
                          <a:ea typeface="Meiryo UI" panose="020B0604030504040204" pitchFamily="50" charset="-128"/>
                        </a:rPr>
                        <a:t>額を上げるには、２～</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年の期間が必要。　</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　　　　　（就農２、３年目経過した者（</a:t>
                      </a:r>
                      <a:r>
                        <a:rPr kumimoji="1" lang="en-US" altLang="ja-JP" sz="1200" dirty="0">
                          <a:solidFill>
                            <a:schemeClr val="tx1"/>
                          </a:solidFill>
                          <a:latin typeface="Meiryo UI" panose="020B0604030504040204" pitchFamily="50" charset="-128"/>
                          <a:ea typeface="Meiryo UI" panose="020B0604030504040204" pitchFamily="50" charset="-128"/>
                        </a:rPr>
                        <a:t>H29</a:t>
                      </a:r>
                      <a:r>
                        <a:rPr kumimoji="1" lang="ja-JP" altLang="en-US" sz="1200" dirty="0" err="1">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30</a:t>
                      </a:r>
                      <a:r>
                        <a:rPr kumimoji="1" lang="ja-JP" altLang="en-US" sz="1200" dirty="0">
                          <a:solidFill>
                            <a:schemeClr val="tx1"/>
                          </a:solidFill>
                          <a:latin typeface="Meiryo UI" panose="020B0604030504040204" pitchFamily="50" charset="-128"/>
                          <a:ea typeface="Meiryo UI" panose="020B0604030504040204" pitchFamily="50" charset="-128"/>
                        </a:rPr>
                        <a:t>年度就農）の平均販売額は約</a:t>
                      </a:r>
                      <a:r>
                        <a:rPr kumimoji="1" lang="en-US" altLang="ja-JP" sz="1200" dirty="0">
                          <a:solidFill>
                            <a:schemeClr val="tx1"/>
                          </a:solidFill>
                          <a:latin typeface="Meiryo UI" panose="020B0604030504040204" pitchFamily="50" charset="-128"/>
                          <a:ea typeface="Meiryo UI" panose="020B0604030504040204" pitchFamily="50" charset="-128"/>
                        </a:rPr>
                        <a:t>240</a:t>
                      </a:r>
                      <a:r>
                        <a:rPr kumimoji="1" lang="ja-JP" altLang="en-US" sz="1200" dirty="0">
                          <a:solidFill>
                            <a:schemeClr val="tx1"/>
                          </a:solidFill>
                          <a:latin typeface="Meiryo UI" panose="020B0604030504040204" pitchFamily="50" charset="-128"/>
                          <a:ea typeface="Meiryo UI" panose="020B0604030504040204" pitchFamily="50" charset="-128"/>
                        </a:rPr>
                        <a:t>万円。）</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415306"/>
                  </a:ext>
                </a:extLst>
              </a:tr>
            </a:tbl>
          </a:graphicData>
        </a:graphic>
      </p:graphicFrame>
      <p:sp>
        <p:nvSpPr>
          <p:cNvPr id="10" name="テキスト ボックス 9">
            <a:extLst>
              <a:ext uri="{FF2B5EF4-FFF2-40B4-BE49-F238E27FC236}">
                <a16:creationId xmlns:a16="http://schemas.microsoft.com/office/drawing/2014/main" id="{9D922E93-758E-4266-B5EC-101BF35FF63F}"/>
              </a:ext>
            </a:extLst>
          </p:cNvPr>
          <p:cNvSpPr txBox="1"/>
          <p:nvPr/>
        </p:nvSpPr>
        <p:spPr>
          <a:xfrm>
            <a:off x="1" y="587408"/>
            <a:ext cx="9540842" cy="1169551"/>
          </a:xfrm>
          <a:prstGeom prst="rect">
            <a:avLst/>
          </a:prstGeom>
          <a:noFill/>
        </p:spPr>
        <p:txBody>
          <a:bodyPr wrap="square">
            <a:spAutoFit/>
          </a:bodyPr>
          <a:lstStyle/>
          <a:p>
            <a:pPr marL="180000" indent="-457200" algn="just">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現状：</a:t>
            </a:r>
            <a:r>
              <a:rPr lang="ja-JP" altLang="en-US" sz="1400" b="1" u="sng" dirty="0" smtClean="0">
                <a:solidFill>
                  <a:schemeClr val="accent1"/>
                </a:solidFill>
                <a:latin typeface="Meiryo UI" panose="020B0604030504040204" pitchFamily="50" charset="-128"/>
                <a:ea typeface="Meiryo UI" panose="020B0604030504040204" pitchFamily="50" charset="-128"/>
                <a:cs typeface="Meiryo UI" panose="020B0604030504040204" pitchFamily="50" charset="-128"/>
              </a:rPr>
              <a:t>①、③、④</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取組において、５年間</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で計</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億円の販売額増加の目標に対し、４年間</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で</a:t>
            </a: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５億</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円（達成率</a:t>
            </a:r>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38</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accent1"/>
                </a:solidFill>
                <a:latin typeface="Meiryo UI" panose="020B0604030504040204" pitchFamily="50" charset="-128"/>
                <a:ea typeface="Meiryo UI" panose="020B0604030504040204" pitchFamily="50" charset="-128"/>
                <a:cs typeface="Meiryo UI" panose="020B0604030504040204" pitchFamily="50" charset="-128"/>
              </a:rPr>
              <a:t>①経営強化農業者の販売額増加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bg1">
                    <a:lumMod val="65000"/>
                  </a:schemeClr>
                </a:solidFill>
                <a:latin typeface="Meiryo UI" panose="020B0604030504040204" pitchFamily="50" charset="-128"/>
                <a:ea typeface="Meiryo UI" panose="020B0604030504040204" pitchFamily="50" charset="-128"/>
                <a:cs typeface="Meiryo UI" panose="020B0604030504040204" pitchFamily="50" charset="-128"/>
              </a:rPr>
              <a:t>②農産物直売所の充実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accent1"/>
                </a:solidFill>
                <a:latin typeface="Meiryo UI" panose="020B0604030504040204" pitchFamily="50" charset="-128"/>
                <a:ea typeface="Meiryo UI" panose="020B0604030504040204" pitchFamily="50" charset="-128"/>
                <a:cs typeface="Meiryo UI" panose="020B0604030504040204" pitchFamily="50" charset="-128"/>
              </a:rPr>
              <a:t>③企業の</a:t>
            </a:r>
            <a:r>
              <a:rPr lang="ja-JP" altLang="en-US" sz="14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新規</a:t>
            </a:r>
            <a:r>
              <a:rPr lang="ja-JP" altLang="en-US" sz="1400" dirty="0" smtClean="0">
                <a:solidFill>
                  <a:schemeClr val="accent1"/>
                </a:solidFill>
                <a:latin typeface="Meiryo UI" panose="020B0604030504040204" pitchFamily="50" charset="-128"/>
                <a:ea typeface="Meiryo UI" panose="020B0604030504040204" pitchFamily="50" charset="-128"/>
                <a:cs typeface="Meiryo UI" panose="020B0604030504040204" pitchFamily="50" charset="-128"/>
              </a:rPr>
              <a:t>参入</a:t>
            </a:r>
            <a:r>
              <a:rPr lang="ja-JP" altLang="en-US" sz="1400"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accent1"/>
                </a:solidFill>
                <a:latin typeface="Meiryo UI" panose="020B0604030504040204" pitchFamily="50" charset="-128"/>
                <a:ea typeface="Meiryo UI" panose="020B0604030504040204" pitchFamily="50" charset="-128"/>
                <a:cs typeface="Meiryo UI" panose="020B0604030504040204" pitchFamily="50" charset="-128"/>
              </a:rPr>
              <a:t>　④新規就農</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ct val="2000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計画と現段階（令和</a:t>
            </a:r>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年度）の概要（現状および目標未達成の要因</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1">
            <a:extLst>
              <a:ext uri="{FF2B5EF4-FFF2-40B4-BE49-F238E27FC236}">
                <a16:creationId xmlns:a16="http://schemas.microsoft.com/office/drawing/2014/main" id="{0A1863B2-BEE4-4B29-91CA-E8C2833F342C}"/>
              </a:ext>
            </a:extLst>
          </p:cNvPr>
          <p:cNvSpPr txBox="1">
            <a:spLocks/>
          </p:cNvSpPr>
          <p:nvPr/>
        </p:nvSpPr>
        <p:spPr>
          <a:xfrm>
            <a:off x="-33962" y="112846"/>
            <a:ext cx="9950727" cy="464942"/>
          </a:xfrm>
          <a:prstGeom prst="rect">
            <a:avLst/>
          </a:prstGeom>
          <a:solidFill>
            <a:schemeClr val="accent6">
              <a:lumMod val="60000"/>
              <a:lumOff val="40000"/>
            </a:schemeClr>
          </a:solidFill>
        </p:spPr>
        <p:txBody>
          <a:bodyPr vert="horz" lIns="91440" tIns="45720" rIns="91440" bIns="45720" rtlCol="0" anchor="b">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しごと</a:t>
            </a: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「重要な産業」としての大阪農業の振興</a:t>
            </a:r>
          </a:p>
        </p:txBody>
      </p:sp>
      <p:sp>
        <p:nvSpPr>
          <p:cNvPr id="6" name="テキスト ボックス 5"/>
          <p:cNvSpPr txBox="1"/>
          <p:nvPr/>
        </p:nvSpPr>
        <p:spPr>
          <a:xfrm>
            <a:off x="9202248" y="6581001"/>
            <a:ext cx="714517" cy="276999"/>
          </a:xfrm>
          <a:prstGeom prst="rect">
            <a:avLst/>
          </a:prstGeom>
          <a:noFill/>
          <a:ln>
            <a:noFill/>
          </a:ln>
        </p:spPr>
        <p:txBody>
          <a:bodyPr wrap="square" rtlCol="0" anchor="ctr">
            <a:spAutoFit/>
          </a:bodyPr>
          <a:lstStyle/>
          <a:p>
            <a:pPr algn="r"/>
            <a:r>
              <a:rPr kumimoji="1" lang="en-US" altLang="ja-JP" sz="1200" dirty="0" smtClean="0">
                <a:latin typeface="メイリオ" panose="020B0604030504040204" pitchFamily="50" charset="-128"/>
                <a:ea typeface="メイリオ" panose="020B0604030504040204" pitchFamily="50" charset="-128"/>
              </a:rPr>
              <a:t>2-2</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57603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0A1863B2-BEE4-4B29-91CA-E8C2833F342C}"/>
              </a:ext>
            </a:extLst>
          </p:cNvPr>
          <p:cNvSpPr txBox="1">
            <a:spLocks/>
          </p:cNvSpPr>
          <p:nvPr/>
        </p:nvSpPr>
        <p:spPr>
          <a:xfrm>
            <a:off x="-33962" y="160346"/>
            <a:ext cx="9950727" cy="464942"/>
          </a:xfrm>
          <a:prstGeom prst="rect">
            <a:avLst/>
          </a:prstGeom>
          <a:solidFill>
            <a:schemeClr val="accent6">
              <a:lumMod val="60000"/>
              <a:lumOff val="40000"/>
            </a:schemeClr>
          </a:solidFill>
        </p:spPr>
        <p:txBody>
          <a:bodyPr vert="horz" lIns="91440" tIns="45720" rIns="91440" bIns="45720" rtlCol="0" anchor="b">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くらし</a:t>
            </a: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農を身近に感じ愉しめる機会の充実</a:t>
            </a:r>
          </a:p>
        </p:txBody>
      </p:sp>
      <p:sp>
        <p:nvSpPr>
          <p:cNvPr id="28" name="正方形/長方形 27">
            <a:extLst>
              <a:ext uri="{FF2B5EF4-FFF2-40B4-BE49-F238E27FC236}">
                <a16:creationId xmlns:a16="http://schemas.microsoft.com/office/drawing/2014/main" id="{6298BA7E-B299-4383-B170-F6FF3DB60E59}"/>
              </a:ext>
            </a:extLst>
          </p:cNvPr>
          <p:cNvSpPr/>
          <p:nvPr/>
        </p:nvSpPr>
        <p:spPr>
          <a:xfrm>
            <a:off x="107504" y="620688"/>
            <a:ext cx="9690992" cy="6302751"/>
          </a:xfrm>
          <a:prstGeom prst="rect">
            <a:avLst/>
          </a:prstGeom>
        </p:spPr>
        <p:txBody>
          <a:bodyPr wrap="square">
            <a:spAutoFit/>
          </a:bodyPr>
          <a:lstStyle/>
          <a:p>
            <a:pPr marL="180000" indent="-457200"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目　標：</a:t>
            </a:r>
            <a:r>
              <a:rPr lang="ja-JP" altLang="en-US" sz="1400" b="1" dirty="0">
                <a:latin typeface="メイリオ" panose="020B0604030504040204" pitchFamily="50" charset="-128"/>
                <a:ea typeface="メイリオ" panose="020B0604030504040204" pitchFamily="50" charset="-128"/>
              </a:rPr>
              <a:t>府民が大阪産</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もん</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に直接触れられる拠点数の増加</a:t>
            </a:r>
            <a:endParaRPr lang="en-US" altLang="ja-JP" sz="1400" b="1" dirty="0">
              <a:latin typeface="メイリオ" panose="020B0604030504040204" pitchFamily="50" charset="-128"/>
              <a:ea typeface="メイリオ" panose="020B0604030504040204" pitchFamily="50" charset="-128"/>
            </a:endParaRPr>
          </a:p>
          <a:p>
            <a:pPr marL="180000" indent="-457200" algn="just">
              <a:lnSpc>
                <a:spcPts val="1800"/>
              </a:lnSpc>
            </a:pPr>
            <a:r>
              <a:rPr lang="ja-JP" altLang="en-US" sz="1400" b="1" dirty="0">
                <a:latin typeface="メイリオ" panose="020B0604030504040204" pitchFamily="50" charset="-128"/>
                <a:ea typeface="メイリオ" panose="020B0604030504040204" pitchFamily="50" charset="-128"/>
              </a:rPr>
              <a:t>　　　　</a:t>
            </a:r>
            <a:r>
              <a:rPr lang="en-US" altLang="ja-JP" sz="1400" b="1" dirty="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年後　</a:t>
            </a:r>
            <a:r>
              <a:rPr lang="en-US" altLang="ja-JP" sz="1400" b="1" dirty="0">
                <a:latin typeface="メイリオ" panose="020B0604030504040204" pitchFamily="50" charset="-128"/>
                <a:ea typeface="メイリオ" panose="020B0604030504040204" pitchFamily="50" charset="-128"/>
              </a:rPr>
              <a:t>242</a:t>
            </a:r>
            <a:r>
              <a:rPr lang="ja-JP" altLang="en-US" sz="1400" b="1" dirty="0">
                <a:latin typeface="メイリオ" panose="020B0604030504040204" pitchFamily="50" charset="-128"/>
                <a:ea typeface="メイリオ" panose="020B0604030504040204" pitchFamily="50" charset="-128"/>
              </a:rPr>
              <a:t>件（</a:t>
            </a:r>
            <a:r>
              <a:rPr lang="en-US" altLang="ja-JP" sz="1400" b="1" dirty="0">
                <a:latin typeface="メイリオ" panose="020B0604030504040204" pitchFamily="50" charset="-128"/>
                <a:ea typeface="メイリオ" panose="020B0604030504040204" pitchFamily="50" charset="-128"/>
              </a:rPr>
              <a:t>470</a:t>
            </a:r>
            <a:r>
              <a:rPr lang="ja-JP" altLang="en-US" sz="1400" b="1" dirty="0">
                <a:latin typeface="メイリオ" panose="020B0604030504040204" pitchFamily="50" charset="-128"/>
                <a:ea typeface="メイリオ" panose="020B0604030504040204" pitchFamily="50" charset="-128"/>
              </a:rPr>
              <a:t>　→　</a:t>
            </a:r>
            <a:r>
              <a:rPr lang="en-US" altLang="ja-JP" sz="1400" b="1" dirty="0">
                <a:latin typeface="メイリオ" panose="020B0604030504040204" pitchFamily="50" charset="-128"/>
                <a:ea typeface="メイリオ" panose="020B0604030504040204" pitchFamily="50" charset="-128"/>
              </a:rPr>
              <a:t>712</a:t>
            </a:r>
            <a:r>
              <a:rPr lang="ja-JP" altLang="en-US" sz="1400" b="1" dirty="0">
                <a:latin typeface="メイリオ" panose="020B0604030504040204" pitchFamily="50" charset="-128"/>
                <a:ea typeface="メイリオ" panose="020B0604030504040204" pitchFamily="50" charset="-128"/>
              </a:rPr>
              <a:t>件　農産物直売所及び販売所）</a:t>
            </a:r>
            <a:endParaRPr lang="en-US" altLang="ja-JP" sz="1400" b="1" dirty="0">
              <a:latin typeface="メイリオ" panose="020B0604030504040204" pitchFamily="50" charset="-128"/>
              <a:ea typeface="メイリオ" panose="020B0604030504040204" pitchFamily="50" charset="-128"/>
            </a:endParaRPr>
          </a:p>
          <a:p>
            <a:pPr marL="180000" indent="-457200" algn="just">
              <a:lnSpc>
                <a:spcPts val="1800"/>
              </a:lnSpc>
            </a:pP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　　　　  </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5</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年後　</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121</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件（</a:t>
            </a:r>
            <a:r>
              <a:rPr lang="en-US" altLang="ja-JP" sz="1400" b="1" dirty="0">
                <a:latin typeface="メイリオ" panose="020B0604030504040204" pitchFamily="50" charset="-128"/>
                <a:ea typeface="メイリオ" panose="020B0604030504040204" pitchFamily="50" charset="-128"/>
                <a:cs typeface="Meiryo UI" panose="020B0604030504040204" pitchFamily="50" charset="-128"/>
              </a:rPr>
              <a:t>591</a:t>
            </a:r>
            <a:r>
              <a:rPr lang="ja-JP" altLang="en-US" sz="1400" b="1" dirty="0">
                <a:latin typeface="メイリオ" panose="020B0604030504040204" pitchFamily="50" charset="-128"/>
                <a:ea typeface="メイリオ" panose="020B0604030504040204" pitchFamily="50" charset="-128"/>
                <a:cs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　績（</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134</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470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60</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食べる機会</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直売所数の増加はピークアウト。大阪産（もん）ロゴマーク使用許可事業者は、販売店は順調に増加し、全体として計画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を達成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コロナ禍において、農産物を直売する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EC</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サイトの登録者数や販売額が増加し、デリバリーサービスが普及がするなど、購入方法が多様化。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農を知る機会</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Facebook</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での情報発信や小学校等での農に触れ合う機会の創出は、コロナ禍前は計画以上に実施。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大阪産（もん）の府民認知度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58.7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に上昇。（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46.2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交流・体験機会</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農産物直売所の交流機会の増加に取組み、自主的な取組が見られるようになった。高齢化等により交流を中止する動きも。</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農家と地域や消費者が直接交流する動きも活発化。市民農園は生産緑地での開設を後押しする法整備がなされ、府内で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か所開設（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食べる機会、農を知る機会、交流・体験機会の増加への取組には一定の成果が上がった。</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EC</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サイト等、オンラインでの農産物取引がコロナ禍で拡大し、府民が大阪産</a:t>
            </a:r>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に触れる手段は多様化。</a:t>
            </a:r>
            <a:endParaRPr lang="en-US" altLang="ja-JP" sz="1400" b="1"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グラフ 5">
            <a:extLst>
              <a:ext uri="{FF2B5EF4-FFF2-40B4-BE49-F238E27FC236}">
                <a16:creationId xmlns:a16="http://schemas.microsoft.com/office/drawing/2014/main" id="{7A57656B-5961-4AFC-B45B-BD767B305630}"/>
              </a:ext>
            </a:extLst>
          </p:cNvPr>
          <p:cNvGraphicFramePr/>
          <p:nvPr>
            <p:extLst>
              <p:ext uri="{D42A27DB-BD31-4B8C-83A1-F6EECF244321}">
                <p14:modId xmlns:p14="http://schemas.microsoft.com/office/powerpoint/2010/main" val="1806549978"/>
              </p:ext>
            </p:extLst>
          </p:nvPr>
        </p:nvGraphicFramePr>
        <p:xfrm>
          <a:off x="479835" y="1567856"/>
          <a:ext cx="2913070" cy="24156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a:graphicFrameLocks/>
          </p:cNvGraphicFramePr>
          <p:nvPr>
            <p:extLst>
              <p:ext uri="{D42A27DB-BD31-4B8C-83A1-F6EECF244321}">
                <p14:modId xmlns:p14="http://schemas.microsoft.com/office/powerpoint/2010/main" val="1744916207"/>
              </p:ext>
            </p:extLst>
          </p:nvPr>
        </p:nvGraphicFramePr>
        <p:xfrm>
          <a:off x="3354634" y="1662608"/>
          <a:ext cx="3560335" cy="2226163"/>
        </p:xfrm>
        <a:graphic>
          <a:graphicData uri="http://schemas.openxmlformats.org/drawingml/2006/chart">
            <c:chart xmlns:c="http://schemas.openxmlformats.org/drawingml/2006/chart" xmlns:r="http://schemas.openxmlformats.org/officeDocument/2006/relationships" r:id="rId3"/>
          </a:graphicData>
        </a:graphic>
      </p:graphicFrame>
      <p:pic>
        <p:nvPicPr>
          <p:cNvPr id="14" name="図 13"/>
          <p:cNvPicPr>
            <a:picLocks noChangeAspect="1"/>
          </p:cNvPicPr>
          <p:nvPr/>
        </p:nvPicPr>
        <p:blipFill>
          <a:blip r:embed="rId4"/>
          <a:stretch>
            <a:fillRect/>
          </a:stretch>
        </p:blipFill>
        <p:spPr>
          <a:xfrm>
            <a:off x="6962859" y="1784700"/>
            <a:ext cx="2779051" cy="1780514"/>
          </a:xfrm>
          <a:prstGeom prst="rect">
            <a:avLst/>
          </a:prstGeom>
        </p:spPr>
      </p:pic>
      <p:sp>
        <p:nvSpPr>
          <p:cNvPr id="17" name="テキスト ボックス 1"/>
          <p:cNvSpPr txBox="1">
            <a:spLocks noChangeArrowheads="1"/>
          </p:cNvSpPr>
          <p:nvPr/>
        </p:nvSpPr>
        <p:spPr bwMode="auto">
          <a:xfrm>
            <a:off x="6962858" y="3565214"/>
            <a:ext cx="27790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900" i="0" dirty="0" smtClean="0"/>
              <a:t>ぶど</a:t>
            </a:r>
            <a:r>
              <a:rPr lang="ja-JP" altLang="en-US" sz="900" i="0" dirty="0"/>
              <a:t>う</a:t>
            </a:r>
            <a:r>
              <a:rPr lang="ja-JP" altLang="en-US" sz="900" i="0" dirty="0" smtClean="0"/>
              <a:t>農家によるオーナー型ワイン用ぶどう園の開設</a:t>
            </a:r>
            <a:endParaRPr lang="ja-JP" altLang="en-US" sz="900" i="0" dirty="0"/>
          </a:p>
        </p:txBody>
      </p:sp>
      <p:sp>
        <p:nvSpPr>
          <p:cNvPr id="18" name="テキスト ボックス 17"/>
          <p:cNvSpPr txBox="1"/>
          <p:nvPr/>
        </p:nvSpPr>
        <p:spPr>
          <a:xfrm>
            <a:off x="9120698" y="267014"/>
            <a:ext cx="714517"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smtClean="0">
                <a:latin typeface="メイリオ" panose="020B0604030504040204" pitchFamily="50" charset="-128"/>
                <a:ea typeface="メイリオ" panose="020B0604030504040204" pitchFamily="50" charset="-128"/>
              </a:rPr>
              <a:t>資料２</a:t>
            </a:r>
            <a:endParaRPr kumimoji="1" lang="ja-JP" altLang="en-US" sz="12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9202248" y="6581001"/>
            <a:ext cx="714517" cy="276999"/>
          </a:xfrm>
          <a:prstGeom prst="rect">
            <a:avLst/>
          </a:prstGeom>
          <a:noFill/>
          <a:ln>
            <a:noFill/>
          </a:ln>
        </p:spPr>
        <p:txBody>
          <a:bodyPr wrap="square" rtlCol="0" anchor="ctr">
            <a:spAutoFit/>
          </a:bodyPr>
          <a:lstStyle/>
          <a:p>
            <a:pPr algn="r"/>
            <a:r>
              <a:rPr kumimoji="1" lang="en-US" altLang="ja-JP" sz="1200" dirty="0" smtClean="0">
                <a:latin typeface="メイリオ" panose="020B0604030504040204" pitchFamily="50" charset="-128"/>
                <a:ea typeface="メイリオ" panose="020B0604030504040204" pitchFamily="50" charset="-128"/>
              </a:rPr>
              <a:t>2-3</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66734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6298BA7E-B299-4383-B170-F6FF3DB60E59}"/>
              </a:ext>
            </a:extLst>
          </p:cNvPr>
          <p:cNvSpPr/>
          <p:nvPr/>
        </p:nvSpPr>
        <p:spPr>
          <a:xfrm>
            <a:off x="107504" y="620688"/>
            <a:ext cx="9690992" cy="6401753"/>
          </a:xfrm>
          <a:prstGeom prst="rect">
            <a:avLst/>
          </a:prstGeom>
        </p:spPr>
        <p:txBody>
          <a:bodyPr wrap="square">
            <a:spAutoFit/>
          </a:bodyPr>
          <a:lstStyle/>
          <a:p>
            <a:pPr marL="180000" indent="-457200"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目　標：</a:t>
            </a:r>
            <a:r>
              <a:rPr lang="ja-JP" altLang="en-US" sz="1400" b="1" dirty="0">
                <a:latin typeface="メイリオ" panose="020B0604030504040204" pitchFamily="50" charset="-128"/>
                <a:ea typeface="メイリオ" panose="020B0604030504040204" pitchFamily="50" charset="-128"/>
              </a:rPr>
              <a:t>地域の特色を活かした農空間づくりの実施</a:t>
            </a:r>
            <a:endParaRPr lang="en-US" altLang="ja-JP" sz="1400" b="1" dirty="0">
              <a:latin typeface="メイリオ" panose="020B0604030504040204" pitchFamily="50" charset="-128"/>
              <a:ea typeface="メイリオ" panose="020B0604030504040204" pitchFamily="50" charset="-128"/>
            </a:endParaRPr>
          </a:p>
          <a:p>
            <a:pPr marL="180000" indent="-457200" algn="just">
              <a:lnSpc>
                <a:spcPts val="1800"/>
              </a:lnSpc>
            </a:pPr>
            <a:r>
              <a:rPr lang="ja-JP" altLang="en-US" sz="1400" b="1" dirty="0">
                <a:latin typeface="メイリオ" panose="020B0604030504040204" pitchFamily="50" charset="-128"/>
                <a:ea typeface="メイリオ" panose="020B0604030504040204" pitchFamily="50" charset="-128"/>
              </a:rPr>
              <a:t>　　　 </a:t>
            </a:r>
            <a:r>
              <a:rPr lang="ja-JP" altLang="en-US" sz="1400" b="1" dirty="0" smtClean="0">
                <a:latin typeface="メイリオ" panose="020B0604030504040204" pitchFamily="50" charset="-128"/>
                <a:ea typeface="メイリオ" panose="020B0604030504040204" pitchFamily="50" charset="-128"/>
              </a:rPr>
              <a:t> </a:t>
            </a:r>
            <a:r>
              <a:rPr lang="en-US" altLang="ja-JP" sz="1400" b="1" dirty="0" smtClean="0">
                <a:latin typeface="メイリオ" panose="020B0604030504040204" pitchFamily="50" charset="-128"/>
                <a:ea typeface="メイリオ" panose="020B0604030504040204" pitchFamily="50" charset="-128"/>
              </a:rPr>
              <a:t>10</a:t>
            </a:r>
            <a:r>
              <a:rPr lang="ja-JP" altLang="en-US" sz="1400" b="1" dirty="0">
                <a:latin typeface="メイリオ" panose="020B0604030504040204" pitchFamily="50" charset="-128"/>
                <a:ea typeface="メイリオ" panose="020B0604030504040204" pitchFamily="50" charset="-128"/>
              </a:rPr>
              <a:t>年後　 ４３市町村（２８→４３市町村</a:t>
            </a:r>
            <a:r>
              <a:rPr lang="ja-JP" altLang="en-US" sz="1400" b="1" dirty="0" smtClean="0">
                <a:latin typeface="メイリオ" panose="020B0604030504040204" pitchFamily="50" charset="-128"/>
                <a:ea typeface="メイリオ" panose="020B0604030504040204" pitchFamily="50" charset="-128"/>
              </a:rPr>
              <a:t>）</a:t>
            </a:r>
            <a:endParaRPr lang="en-US" altLang="ja-JP" sz="1400" b="1" dirty="0" smtClean="0">
              <a:latin typeface="メイリオ" panose="020B0604030504040204" pitchFamily="50" charset="-128"/>
              <a:ea typeface="メイリオ" panose="020B0604030504040204" pitchFamily="50" charset="-128"/>
            </a:endParaRPr>
          </a:p>
          <a:p>
            <a:pPr marL="180000" indent="-457200" algn="just">
              <a:lnSpc>
                <a:spcPts val="1800"/>
              </a:lnSpc>
            </a:pPr>
            <a:r>
              <a:rPr lang="en-US" altLang="ja-JP" sz="1400" b="1" dirty="0" smtClean="0">
                <a:latin typeface="メイリオ" panose="020B0604030504040204" pitchFamily="50" charset="-128"/>
                <a:ea typeface="メイリオ" panose="020B0604030504040204" pitchFamily="50" charset="-128"/>
              </a:rPr>
              <a:t>             5</a:t>
            </a:r>
            <a:r>
              <a:rPr lang="ja-JP" altLang="en-US" sz="1400" b="1" dirty="0" smtClean="0">
                <a:latin typeface="メイリオ" panose="020B0604030504040204" pitchFamily="50" charset="-128"/>
                <a:ea typeface="メイリオ" panose="020B0604030504040204" pitchFamily="50" charset="-128"/>
              </a:rPr>
              <a:t>年後　 ３６市町村</a:t>
            </a:r>
            <a:endParaRPr lang="en-US" altLang="ja-JP" sz="1400" b="1" dirty="0">
              <a:latin typeface="メイリオ" panose="020B0604030504040204" pitchFamily="50" charset="-128"/>
              <a:ea typeface="メイリオ" panose="020B0604030504040204" pitchFamily="50" charset="-128"/>
            </a:endParaRPr>
          </a:p>
          <a:p>
            <a:pPr marL="180000" indent="-457200"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　績（</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市町村</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高石市において新たに農空間づくりの取組が始まったほか、大阪市、泉大津市、島本町において防災水利協定を結び、農業用水を活用した防災に取組み。</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寝屋川市や太子町、岬町などにおいても、市町村等とともに地域へ農空間づくりの働きかけを行ってきたが、危機意識の共有不足やリーダー人材の不足などの要因により将来像の話し合いが始まるまでには至らず、目標達成は困難。</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農を生かした地域づくり</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年度の条例改正により新たな「農空間保全地域制度」を開始。令和</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年度末時点で協議会は高石市内を含む</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地区設立済み。牧・高山（豊能町）、伏見堂（富田林市）、北加納（河南町）において、協議会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での話し合いから、集落営農法人の設立や公募による新たな担い手を確保し、農地中間管理事業を活用した</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場整備につながって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いるほか、各地の協議会で地域の実情を踏まえた取組が行われている。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活動に参加しやすい仕組みづくり</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活動団体の情報発信、マッチングの場として農空間づくりプラットフォームを平成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年度に設置。地域団体、企業、大学など</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団体が会員として参画。マッチングセッション（</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）や農空間交流会（</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等により会員相互の交流を促進。</a:t>
            </a:r>
          </a:p>
          <a:p>
            <a:pPr marL="180000" indent="-457200" algn="just">
              <a:lnSpc>
                <a:spcPts val="16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年度以降、活動に参加した府民の数は計画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46,000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を超えていたが、令和２年度はコロナ禍の影響により減少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6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地域力による安全安心の確保</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池防災</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減災アクションプランに基づき、ハード・ソフト対策を推進</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池ハザードマップ等のソフト対策は目標を超過達成（Ｒ２実績</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池や農業水利施設等を活用した、ため池の治水活用や防災協力農地、防災水利協定など地域防災力向上に貢献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未着手市町村に広げる取組みは目標達成困難。しかし、各地の農空間づくり協議会で地域</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の特色を活かした様々な取組が始まり、担い手の確保や農地の利用促進等が展開された</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池や水路などの農空間を生かした安全安心の確保も進捗。</a:t>
            </a:r>
            <a:endParaRPr lang="en-US" altLang="ja-JP" sz="1400" u="sng"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2"/>
          <a:srcRect l="3854" t="4574" r="4397" b="4427"/>
          <a:stretch/>
        </p:blipFill>
        <p:spPr>
          <a:xfrm>
            <a:off x="4443339" y="610848"/>
            <a:ext cx="1794844" cy="2518152"/>
          </a:xfrm>
          <a:prstGeom prst="rect">
            <a:avLst/>
          </a:prstGeom>
        </p:spPr>
      </p:pic>
      <p:sp>
        <p:nvSpPr>
          <p:cNvPr id="9" name="タイトル 1">
            <a:extLst>
              <a:ext uri="{FF2B5EF4-FFF2-40B4-BE49-F238E27FC236}">
                <a16:creationId xmlns:a16="http://schemas.microsoft.com/office/drawing/2014/main" id="{0A1863B2-BEE4-4B29-91CA-E8C2833F342C}"/>
              </a:ext>
            </a:extLst>
          </p:cNvPr>
          <p:cNvSpPr txBox="1">
            <a:spLocks/>
          </p:cNvSpPr>
          <p:nvPr/>
        </p:nvSpPr>
        <p:spPr>
          <a:xfrm>
            <a:off x="-33962" y="160346"/>
            <a:ext cx="9950727" cy="464942"/>
          </a:xfrm>
          <a:prstGeom prst="rect">
            <a:avLst/>
          </a:prstGeom>
          <a:solidFill>
            <a:schemeClr val="accent6">
              <a:lumMod val="60000"/>
              <a:lumOff val="40000"/>
            </a:schemeClr>
          </a:solidFill>
        </p:spPr>
        <p:txBody>
          <a:bodyPr vert="horz" lIns="91440" tIns="45720" rIns="91440" bIns="45720" rtlCol="0" anchor="b">
            <a:noAutofit/>
          </a:bodyPr>
          <a:lst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a:lstStyle>
          <a:p>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地　域</a:t>
            </a: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大阪農空間の多様な機能の発揮促進</a:t>
            </a:r>
          </a:p>
        </p:txBody>
      </p:sp>
      <p:graphicFrame>
        <p:nvGraphicFramePr>
          <p:cNvPr id="2" name="グラフ 4"/>
          <p:cNvGraphicFramePr>
            <a:graphicFrameLocks noChangeAspect="1"/>
          </p:cNvGraphicFramePr>
          <p:nvPr>
            <p:extLst>
              <p:ext uri="{D42A27DB-BD31-4B8C-83A1-F6EECF244321}">
                <p14:modId xmlns:p14="http://schemas.microsoft.com/office/powerpoint/2010/main" val="2470690453"/>
              </p:ext>
            </p:extLst>
          </p:nvPr>
        </p:nvGraphicFramePr>
        <p:xfrm>
          <a:off x="456840" y="1523690"/>
          <a:ext cx="2790825" cy="1641636"/>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
          <p:cNvSpPr txBox="1">
            <a:spLocks noChangeArrowheads="1"/>
          </p:cNvSpPr>
          <p:nvPr/>
        </p:nvSpPr>
        <p:spPr bwMode="auto">
          <a:xfrm>
            <a:off x="1242623" y="2897224"/>
            <a:ext cx="212103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900" i="0" dirty="0"/>
              <a:t>農空間づくりに参加した府民数</a:t>
            </a:r>
          </a:p>
        </p:txBody>
      </p:sp>
      <p:sp>
        <p:nvSpPr>
          <p:cNvPr id="11" name="テキスト ボックス 1"/>
          <p:cNvSpPr txBox="1">
            <a:spLocks noChangeArrowheads="1"/>
          </p:cNvSpPr>
          <p:nvPr/>
        </p:nvSpPr>
        <p:spPr bwMode="auto">
          <a:xfrm>
            <a:off x="4801606" y="2957543"/>
            <a:ext cx="212103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900" i="0" dirty="0" smtClean="0"/>
              <a:t>農空間づくり実施市町村</a:t>
            </a:r>
            <a:endParaRPr lang="ja-JP" altLang="en-US" sz="900" i="0" dirty="0"/>
          </a:p>
        </p:txBody>
      </p:sp>
      <p:sp>
        <p:nvSpPr>
          <p:cNvPr id="4" name="正方形/長方形 3"/>
          <p:cNvSpPr/>
          <p:nvPr/>
        </p:nvSpPr>
        <p:spPr>
          <a:xfrm>
            <a:off x="4193899" y="1598922"/>
            <a:ext cx="288758" cy="21559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193899" y="1308100"/>
            <a:ext cx="288758" cy="2155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
          <p:cNvSpPr txBox="1">
            <a:spLocks noChangeArrowheads="1"/>
          </p:cNvSpPr>
          <p:nvPr/>
        </p:nvSpPr>
        <p:spPr bwMode="auto">
          <a:xfrm>
            <a:off x="4468579" y="1329531"/>
            <a:ext cx="69853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en-US" altLang="ja-JP" sz="900" i="0" dirty="0" smtClean="0"/>
              <a:t>H28</a:t>
            </a:r>
            <a:r>
              <a:rPr lang="ja-JP" altLang="en-US" sz="900" i="0" dirty="0" smtClean="0"/>
              <a:t>以降</a:t>
            </a:r>
            <a:endParaRPr lang="ja-JP" altLang="en-US" sz="900" i="0" dirty="0"/>
          </a:p>
        </p:txBody>
      </p:sp>
      <p:sp>
        <p:nvSpPr>
          <p:cNvPr id="16" name="テキスト ボックス 1"/>
          <p:cNvSpPr txBox="1">
            <a:spLocks noChangeArrowheads="1"/>
          </p:cNvSpPr>
          <p:nvPr/>
        </p:nvSpPr>
        <p:spPr bwMode="auto">
          <a:xfrm>
            <a:off x="4468579" y="1598922"/>
            <a:ext cx="9335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en-US" altLang="ja-JP" sz="900" i="0" dirty="0" smtClean="0"/>
              <a:t>H28</a:t>
            </a:r>
            <a:r>
              <a:rPr lang="ja-JP" altLang="en-US" sz="900" i="0" dirty="0" smtClean="0"/>
              <a:t>以前より</a:t>
            </a:r>
            <a:endParaRPr lang="ja-JP" altLang="en-US" sz="900" i="0" dirty="0"/>
          </a:p>
        </p:txBody>
      </p:sp>
      <p:sp>
        <p:nvSpPr>
          <p:cNvPr id="18" name="テキスト ボックス 1"/>
          <p:cNvSpPr txBox="1">
            <a:spLocks noChangeArrowheads="1"/>
          </p:cNvSpPr>
          <p:nvPr/>
        </p:nvSpPr>
        <p:spPr bwMode="auto">
          <a:xfrm>
            <a:off x="7356926" y="616540"/>
            <a:ext cx="212103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r>
              <a:rPr lang="ja-JP" altLang="en-US" sz="900" i="0" dirty="0" smtClean="0"/>
              <a:t>牧農空間づくり協議会の取組</a:t>
            </a:r>
            <a:endParaRPr lang="ja-JP" altLang="en-US" sz="900" i="0" dirty="0"/>
          </a:p>
        </p:txBody>
      </p:sp>
      <p:sp>
        <p:nvSpPr>
          <p:cNvPr id="19" name="テキスト ボックス 18"/>
          <p:cNvSpPr txBox="1"/>
          <p:nvPr/>
        </p:nvSpPr>
        <p:spPr>
          <a:xfrm>
            <a:off x="9120698" y="267014"/>
            <a:ext cx="714517" cy="276999"/>
          </a:xfrm>
          <a:prstGeom prst="rect">
            <a:avLst/>
          </a:prstGeom>
          <a:solidFill>
            <a:schemeClr val="bg1"/>
          </a:solidFill>
          <a:ln>
            <a:solidFill>
              <a:schemeClr val="tx1"/>
            </a:solidFill>
          </a:ln>
        </p:spPr>
        <p:txBody>
          <a:bodyPr wrap="square" rtlCol="0" anchor="ctr">
            <a:spAutoFit/>
          </a:bodyPr>
          <a:lstStyle/>
          <a:p>
            <a:pPr algn="ctr"/>
            <a:r>
              <a:rPr kumimoji="1" lang="ja-JP" altLang="en-US" sz="1200" dirty="0" smtClean="0">
                <a:latin typeface="メイリオ" panose="020B0604030504040204" pitchFamily="50" charset="-128"/>
                <a:ea typeface="メイリオ" panose="020B0604030504040204" pitchFamily="50" charset="-128"/>
              </a:rPr>
              <a:t>資料２</a:t>
            </a:r>
            <a:endParaRPr kumimoji="1" lang="ja-JP" altLang="en-US" sz="1200" dirty="0">
              <a:latin typeface="メイリオ" panose="020B0604030504040204" pitchFamily="50" charset="-128"/>
              <a:ea typeface="メイリオ" panose="020B0604030504040204" pitchFamily="50" charset="-128"/>
            </a:endParaRPr>
          </a:p>
        </p:txBody>
      </p:sp>
      <p:pic>
        <p:nvPicPr>
          <p:cNvPr id="21" name="図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9843" y="1843258"/>
            <a:ext cx="2869324" cy="117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6712549" y="849432"/>
            <a:ext cx="2986536" cy="707886"/>
          </a:xfrm>
          <a:prstGeom prst="rect">
            <a:avLst/>
          </a:prstGeom>
        </p:spPr>
        <p:txBody>
          <a:bodyPr wrap="square">
            <a:spAutoFit/>
          </a:bodyPr>
          <a:lstStyle/>
          <a:p>
            <a:r>
              <a:rPr lang="ja-JP" altLang="en-US" sz="1000" dirty="0" smtClean="0"/>
              <a:t>〇地元農家が牧</a:t>
            </a:r>
            <a:r>
              <a:rPr lang="ja-JP" altLang="en-US" sz="1000" dirty="0"/>
              <a:t>の</a:t>
            </a:r>
            <a:r>
              <a:rPr lang="ja-JP" altLang="en-US" sz="1000" dirty="0" err="1"/>
              <a:t>さ</a:t>
            </a:r>
            <a:r>
              <a:rPr lang="ja-JP" altLang="en-US" sz="1000" dirty="0"/>
              <a:t>とやま合同会社を設立（</a:t>
            </a:r>
            <a:r>
              <a:rPr lang="en-US" altLang="ja-JP" sz="1000" dirty="0" smtClean="0"/>
              <a:t>R1.10</a:t>
            </a:r>
            <a:r>
              <a:rPr lang="ja-JP" altLang="en-US" sz="1000" dirty="0" smtClean="0"/>
              <a:t>）</a:t>
            </a:r>
            <a:r>
              <a:rPr lang="ja-JP" altLang="en-US" sz="1000" dirty="0"/>
              <a:t>し</a:t>
            </a:r>
            <a:r>
              <a:rPr lang="ja-JP" altLang="en-US" sz="1000" dirty="0" smtClean="0"/>
              <a:t>、農地</a:t>
            </a:r>
            <a:r>
              <a:rPr lang="ja-JP" altLang="en-US" sz="1000" dirty="0"/>
              <a:t>中間管理事業で農地を集約化</a:t>
            </a:r>
          </a:p>
          <a:p>
            <a:r>
              <a:rPr lang="ja-JP" altLang="en-US" sz="1000" dirty="0" err="1"/>
              <a:t>〇ほ</a:t>
            </a:r>
            <a:r>
              <a:rPr lang="ja-JP" altLang="en-US" sz="1000" dirty="0"/>
              <a:t>場整備事業を導入し、生産性を向上</a:t>
            </a:r>
          </a:p>
          <a:p>
            <a:r>
              <a:rPr lang="ja-JP" altLang="en-US" sz="1000" dirty="0"/>
              <a:t>〇法人経営により、高収益化を目指す</a:t>
            </a:r>
          </a:p>
        </p:txBody>
      </p:sp>
      <p:sp>
        <p:nvSpPr>
          <p:cNvPr id="5" name="テキスト ボックス 4"/>
          <p:cNvSpPr txBox="1"/>
          <p:nvPr/>
        </p:nvSpPr>
        <p:spPr>
          <a:xfrm>
            <a:off x="6715473" y="1712093"/>
            <a:ext cx="423388" cy="230832"/>
          </a:xfrm>
          <a:prstGeom prst="rect">
            <a:avLst/>
          </a:prstGeom>
          <a:solidFill>
            <a:srgbClr val="FFFF00"/>
          </a:solidFill>
          <a:ln>
            <a:solidFill>
              <a:schemeClr val="tx1"/>
            </a:solidFill>
          </a:ln>
        </p:spPr>
        <p:txBody>
          <a:bodyPr wrap="square" rtlCol="0">
            <a:spAutoFit/>
          </a:bodyPr>
          <a:lstStyle/>
          <a:p>
            <a:pPr algn="ctr"/>
            <a:r>
              <a:rPr kumimoji="1" lang="ja-JP" altLang="en-US" sz="900" dirty="0"/>
              <a:t>現状</a:t>
            </a:r>
          </a:p>
        </p:txBody>
      </p:sp>
      <p:sp>
        <p:nvSpPr>
          <p:cNvPr id="24" name="テキスト ボックス 23"/>
          <p:cNvSpPr txBox="1"/>
          <p:nvPr/>
        </p:nvSpPr>
        <p:spPr>
          <a:xfrm>
            <a:off x="7974867" y="1714659"/>
            <a:ext cx="533906" cy="230832"/>
          </a:xfrm>
          <a:prstGeom prst="rect">
            <a:avLst/>
          </a:prstGeom>
          <a:solidFill>
            <a:srgbClr val="FFFF00"/>
          </a:solidFill>
          <a:ln>
            <a:solidFill>
              <a:schemeClr val="tx1"/>
            </a:solidFill>
          </a:ln>
        </p:spPr>
        <p:txBody>
          <a:bodyPr wrap="square" rtlCol="0">
            <a:spAutoFit/>
          </a:bodyPr>
          <a:lstStyle/>
          <a:p>
            <a:pPr algn="ctr"/>
            <a:r>
              <a:rPr kumimoji="1" lang="ja-JP" altLang="en-US" sz="900" dirty="0"/>
              <a:t>将来像</a:t>
            </a:r>
          </a:p>
        </p:txBody>
      </p:sp>
      <p:sp>
        <p:nvSpPr>
          <p:cNvPr id="25" name="テキスト ボックス 24"/>
          <p:cNvSpPr txBox="1"/>
          <p:nvPr/>
        </p:nvSpPr>
        <p:spPr>
          <a:xfrm>
            <a:off x="9202248" y="6581001"/>
            <a:ext cx="714517" cy="276999"/>
          </a:xfrm>
          <a:prstGeom prst="rect">
            <a:avLst/>
          </a:prstGeom>
          <a:noFill/>
          <a:ln>
            <a:noFill/>
          </a:ln>
        </p:spPr>
        <p:txBody>
          <a:bodyPr wrap="square" rtlCol="0" anchor="ctr">
            <a:spAutoFit/>
          </a:bodyPr>
          <a:lstStyle/>
          <a:p>
            <a:pPr algn="r"/>
            <a:r>
              <a:rPr kumimoji="1" lang="en-US" altLang="ja-JP" sz="1200" dirty="0" smtClean="0">
                <a:latin typeface="メイリオ" panose="020B0604030504040204" pitchFamily="50" charset="-128"/>
                <a:ea typeface="メイリオ" panose="020B0604030504040204" pitchFamily="50" charset="-128"/>
              </a:rPr>
              <a:t>2-4</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663718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2285</Words>
  <Application>Microsoft Office PowerPoint</Application>
  <PresentationFormat>A4 210 x 297 mm</PresentationFormat>
  <Paragraphs>161</Paragraphs>
  <Slides>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Meiryo UI</vt:lpstr>
      <vt:lpstr>ＭＳ Ｐゴシック</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2021-09-08T08:06:56Z</dcterms:created>
  <dcterms:modified xsi:type="dcterms:W3CDTF">2021-09-09T01:32:31Z</dcterms:modified>
</cp:coreProperties>
</file>