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2" r:id="rId4"/>
    <p:sldId id="257"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8" autoAdjust="0"/>
    <p:restoredTop sz="94038" autoAdjust="0"/>
  </p:normalViewPr>
  <p:slideViewPr>
    <p:cSldViewPr snapToGrid="0">
      <p:cViewPr varScale="1">
        <p:scale>
          <a:sx n="70" d="100"/>
          <a:sy n="70" d="100"/>
        </p:scale>
        <p:origin x="12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FD1F6A1-3897-4769-88A9-936D1A42FD3A}" type="datetimeFigureOut">
              <a:rPr kumimoji="1" lang="ja-JP" altLang="en-US" smtClean="0"/>
              <a:t>2020/8/25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8DD60F-C5B4-42AD-9BAB-41A148410A26}" type="slidenum">
              <a:rPr kumimoji="1" lang="ja-JP" altLang="en-US" smtClean="0"/>
              <a:t>‹#›</a:t>
            </a:fld>
            <a:endParaRPr kumimoji="1" lang="ja-JP" altLang="en-US"/>
          </a:p>
        </p:txBody>
      </p:sp>
    </p:spTree>
    <p:extLst>
      <p:ext uri="{BB962C8B-B14F-4D97-AF65-F5344CB8AC3E}">
        <p14:creationId xmlns:p14="http://schemas.microsoft.com/office/powerpoint/2010/main" val="855595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D1F6A1-3897-4769-88A9-936D1A42FD3A}" type="datetimeFigureOut">
              <a:rPr kumimoji="1" lang="ja-JP" altLang="en-US" smtClean="0"/>
              <a:t>2020/8/25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8DD60F-C5B4-42AD-9BAB-41A148410A26}" type="slidenum">
              <a:rPr kumimoji="1" lang="ja-JP" altLang="en-US" smtClean="0"/>
              <a:t>‹#›</a:t>
            </a:fld>
            <a:endParaRPr kumimoji="1" lang="ja-JP" altLang="en-US"/>
          </a:p>
        </p:txBody>
      </p:sp>
    </p:spTree>
    <p:extLst>
      <p:ext uri="{BB962C8B-B14F-4D97-AF65-F5344CB8AC3E}">
        <p14:creationId xmlns:p14="http://schemas.microsoft.com/office/powerpoint/2010/main" val="876627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D1F6A1-3897-4769-88A9-936D1A42FD3A}" type="datetimeFigureOut">
              <a:rPr kumimoji="1" lang="ja-JP" altLang="en-US" smtClean="0"/>
              <a:t>2020/8/25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8DD60F-C5B4-42AD-9BAB-41A148410A26}" type="slidenum">
              <a:rPr kumimoji="1" lang="ja-JP" altLang="en-US" smtClean="0"/>
              <a:t>‹#›</a:t>
            </a:fld>
            <a:endParaRPr kumimoji="1" lang="ja-JP" altLang="en-US"/>
          </a:p>
        </p:txBody>
      </p:sp>
    </p:spTree>
    <p:extLst>
      <p:ext uri="{BB962C8B-B14F-4D97-AF65-F5344CB8AC3E}">
        <p14:creationId xmlns:p14="http://schemas.microsoft.com/office/powerpoint/2010/main" val="2300179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D1F6A1-3897-4769-88A9-936D1A42FD3A}" type="datetimeFigureOut">
              <a:rPr kumimoji="1" lang="ja-JP" altLang="en-US" smtClean="0"/>
              <a:t>2020/8/25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8DD60F-C5B4-42AD-9BAB-41A148410A26}" type="slidenum">
              <a:rPr kumimoji="1" lang="ja-JP" altLang="en-US" smtClean="0"/>
              <a:t>‹#›</a:t>
            </a:fld>
            <a:endParaRPr kumimoji="1" lang="ja-JP" altLang="en-US"/>
          </a:p>
        </p:txBody>
      </p:sp>
    </p:spTree>
    <p:extLst>
      <p:ext uri="{BB962C8B-B14F-4D97-AF65-F5344CB8AC3E}">
        <p14:creationId xmlns:p14="http://schemas.microsoft.com/office/powerpoint/2010/main" val="3012461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FD1F6A1-3897-4769-88A9-936D1A42FD3A}" type="datetimeFigureOut">
              <a:rPr kumimoji="1" lang="ja-JP" altLang="en-US" smtClean="0"/>
              <a:t>2020/8/25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8DD60F-C5B4-42AD-9BAB-41A148410A26}" type="slidenum">
              <a:rPr kumimoji="1" lang="ja-JP" altLang="en-US" smtClean="0"/>
              <a:t>‹#›</a:t>
            </a:fld>
            <a:endParaRPr kumimoji="1" lang="ja-JP" altLang="en-US"/>
          </a:p>
        </p:txBody>
      </p:sp>
    </p:spTree>
    <p:extLst>
      <p:ext uri="{BB962C8B-B14F-4D97-AF65-F5344CB8AC3E}">
        <p14:creationId xmlns:p14="http://schemas.microsoft.com/office/powerpoint/2010/main" val="2886024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FD1F6A1-3897-4769-88A9-936D1A42FD3A}" type="datetimeFigureOut">
              <a:rPr kumimoji="1" lang="ja-JP" altLang="en-US" smtClean="0"/>
              <a:t>2020/8/25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8DD60F-C5B4-42AD-9BAB-41A148410A26}" type="slidenum">
              <a:rPr kumimoji="1" lang="ja-JP" altLang="en-US" smtClean="0"/>
              <a:t>‹#›</a:t>
            </a:fld>
            <a:endParaRPr kumimoji="1" lang="ja-JP" altLang="en-US"/>
          </a:p>
        </p:txBody>
      </p:sp>
    </p:spTree>
    <p:extLst>
      <p:ext uri="{BB962C8B-B14F-4D97-AF65-F5344CB8AC3E}">
        <p14:creationId xmlns:p14="http://schemas.microsoft.com/office/powerpoint/2010/main" val="1338685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FD1F6A1-3897-4769-88A9-936D1A42FD3A}" type="datetimeFigureOut">
              <a:rPr kumimoji="1" lang="ja-JP" altLang="en-US" smtClean="0"/>
              <a:t>2020/8/25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8DD60F-C5B4-42AD-9BAB-41A148410A26}" type="slidenum">
              <a:rPr kumimoji="1" lang="ja-JP" altLang="en-US" smtClean="0"/>
              <a:t>‹#›</a:t>
            </a:fld>
            <a:endParaRPr kumimoji="1" lang="ja-JP" altLang="en-US"/>
          </a:p>
        </p:txBody>
      </p:sp>
    </p:spTree>
    <p:extLst>
      <p:ext uri="{BB962C8B-B14F-4D97-AF65-F5344CB8AC3E}">
        <p14:creationId xmlns:p14="http://schemas.microsoft.com/office/powerpoint/2010/main" val="717249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FD1F6A1-3897-4769-88A9-936D1A42FD3A}" type="datetimeFigureOut">
              <a:rPr kumimoji="1" lang="ja-JP" altLang="en-US" smtClean="0"/>
              <a:t>2020/8/25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8DD60F-C5B4-42AD-9BAB-41A148410A26}" type="slidenum">
              <a:rPr kumimoji="1" lang="ja-JP" altLang="en-US" smtClean="0"/>
              <a:t>‹#›</a:t>
            </a:fld>
            <a:endParaRPr kumimoji="1" lang="ja-JP" altLang="en-US"/>
          </a:p>
        </p:txBody>
      </p:sp>
    </p:spTree>
    <p:extLst>
      <p:ext uri="{BB962C8B-B14F-4D97-AF65-F5344CB8AC3E}">
        <p14:creationId xmlns:p14="http://schemas.microsoft.com/office/powerpoint/2010/main" val="1944034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D1F6A1-3897-4769-88A9-936D1A42FD3A}" type="datetimeFigureOut">
              <a:rPr kumimoji="1" lang="ja-JP" altLang="en-US" smtClean="0"/>
              <a:t>2020/8/25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8DD60F-C5B4-42AD-9BAB-41A148410A26}" type="slidenum">
              <a:rPr kumimoji="1" lang="ja-JP" altLang="en-US" smtClean="0"/>
              <a:t>‹#›</a:t>
            </a:fld>
            <a:endParaRPr kumimoji="1" lang="ja-JP" altLang="en-US"/>
          </a:p>
        </p:txBody>
      </p:sp>
    </p:spTree>
    <p:extLst>
      <p:ext uri="{BB962C8B-B14F-4D97-AF65-F5344CB8AC3E}">
        <p14:creationId xmlns:p14="http://schemas.microsoft.com/office/powerpoint/2010/main" val="1777306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D1F6A1-3897-4769-88A9-936D1A42FD3A}" type="datetimeFigureOut">
              <a:rPr kumimoji="1" lang="ja-JP" altLang="en-US" smtClean="0"/>
              <a:t>2020/8/25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8DD60F-C5B4-42AD-9BAB-41A148410A26}" type="slidenum">
              <a:rPr kumimoji="1" lang="ja-JP" altLang="en-US" smtClean="0"/>
              <a:t>‹#›</a:t>
            </a:fld>
            <a:endParaRPr kumimoji="1" lang="ja-JP" altLang="en-US"/>
          </a:p>
        </p:txBody>
      </p:sp>
    </p:spTree>
    <p:extLst>
      <p:ext uri="{BB962C8B-B14F-4D97-AF65-F5344CB8AC3E}">
        <p14:creationId xmlns:p14="http://schemas.microsoft.com/office/powerpoint/2010/main" val="1872661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D1F6A1-3897-4769-88A9-936D1A42FD3A}" type="datetimeFigureOut">
              <a:rPr kumimoji="1" lang="ja-JP" altLang="en-US" smtClean="0"/>
              <a:t>2020/8/25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8DD60F-C5B4-42AD-9BAB-41A148410A26}" type="slidenum">
              <a:rPr kumimoji="1" lang="ja-JP" altLang="en-US" smtClean="0"/>
              <a:t>‹#›</a:t>
            </a:fld>
            <a:endParaRPr kumimoji="1" lang="ja-JP" altLang="en-US"/>
          </a:p>
        </p:txBody>
      </p:sp>
    </p:spTree>
    <p:extLst>
      <p:ext uri="{BB962C8B-B14F-4D97-AF65-F5344CB8AC3E}">
        <p14:creationId xmlns:p14="http://schemas.microsoft.com/office/powerpoint/2010/main" val="1317438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D1F6A1-3897-4769-88A9-936D1A42FD3A}" type="datetimeFigureOut">
              <a:rPr kumimoji="1" lang="ja-JP" altLang="en-US" smtClean="0"/>
              <a:t>2020/8/25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8DD60F-C5B4-42AD-9BAB-41A148410A26}" type="slidenum">
              <a:rPr kumimoji="1" lang="ja-JP" altLang="en-US" smtClean="0"/>
              <a:t>‹#›</a:t>
            </a:fld>
            <a:endParaRPr kumimoji="1" lang="ja-JP" altLang="en-US"/>
          </a:p>
        </p:txBody>
      </p:sp>
    </p:spTree>
    <p:extLst>
      <p:ext uri="{BB962C8B-B14F-4D97-AF65-F5344CB8AC3E}">
        <p14:creationId xmlns:p14="http://schemas.microsoft.com/office/powerpoint/2010/main" val="1599145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2866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①</a:t>
            </a:r>
            <a:r>
              <a:rPr kumimoji="1" lang="ja-JP" altLang="en-US" dirty="0" smtClean="0">
                <a:latin typeface="Meiryo UI" panose="020B0604030504040204" pitchFamily="50" charset="-128"/>
                <a:ea typeface="Meiryo UI" panose="020B0604030504040204" pitchFamily="50" charset="-128"/>
              </a:rPr>
              <a:t>コロナ</a:t>
            </a:r>
            <a:r>
              <a:rPr kumimoji="1" lang="ja-JP" altLang="en-US" dirty="0">
                <a:latin typeface="Meiryo UI" panose="020B0604030504040204" pitchFamily="50" charset="-128"/>
                <a:ea typeface="Meiryo UI" panose="020B0604030504040204" pitchFamily="50" charset="-128"/>
              </a:rPr>
              <a:t>感染症による農業への影響</a:t>
            </a:r>
          </a:p>
        </p:txBody>
      </p:sp>
      <p:sp>
        <p:nvSpPr>
          <p:cNvPr id="44" name="テキスト ボックス 43"/>
          <p:cNvSpPr txBox="1"/>
          <p:nvPr/>
        </p:nvSpPr>
        <p:spPr>
          <a:xfrm>
            <a:off x="237085" y="554646"/>
            <a:ext cx="8533428" cy="338554"/>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vert="horz" wrap="square" lIns="36000" rIns="36000" rtlCol="0">
            <a:spAutoFit/>
          </a:bodyPr>
          <a:lstStyle/>
          <a:p>
            <a:r>
              <a:rPr kumimoji="1" lang="ja-JP" altLang="en-US" sz="1600" dirty="0" smtClean="0">
                <a:solidFill>
                  <a:schemeClr val="bg1"/>
                </a:solidFill>
              </a:rPr>
              <a:t>１．４～</a:t>
            </a:r>
            <a:r>
              <a:rPr kumimoji="1" lang="ja-JP" altLang="en-US" sz="1600" dirty="0">
                <a:solidFill>
                  <a:schemeClr val="bg1"/>
                </a:solidFill>
              </a:rPr>
              <a:t>６月の影響聞き取り結果</a:t>
            </a:r>
          </a:p>
        </p:txBody>
      </p:sp>
      <p:sp>
        <p:nvSpPr>
          <p:cNvPr id="36" name="テキスト ボックス 35"/>
          <p:cNvSpPr txBox="1"/>
          <p:nvPr/>
        </p:nvSpPr>
        <p:spPr>
          <a:xfrm>
            <a:off x="237085" y="893200"/>
            <a:ext cx="8533427" cy="738664"/>
          </a:xfrm>
          <a:prstGeom prst="rect">
            <a:avLst/>
          </a:prstGeom>
          <a:noFill/>
        </p:spPr>
        <p:txBody>
          <a:bodyPr wrap="square" rtlCol="0">
            <a:spAutoFit/>
          </a:bodyPr>
          <a:lstStyle/>
          <a:p>
            <a:r>
              <a:rPr kumimoji="1" lang="ja-JP" altLang="en-US" sz="1400" dirty="0"/>
              <a:t>　外出自粛や休業要請、学校休校等の影響について聞取り。</a:t>
            </a:r>
            <a:endParaRPr kumimoji="1" lang="en-US" altLang="ja-JP" sz="1400" dirty="0"/>
          </a:p>
          <a:p>
            <a:r>
              <a:rPr kumimoji="1" lang="ja-JP" altLang="en-US" sz="1400" dirty="0"/>
              <a:t>　</a:t>
            </a:r>
            <a:r>
              <a:rPr kumimoji="1" lang="en-US" altLang="ja-JP" sz="1400" dirty="0"/>
              <a:t>【</a:t>
            </a:r>
            <a:r>
              <a:rPr kumimoji="1" lang="ja-JP" altLang="en-US" sz="1400" dirty="0"/>
              <a:t>対象</a:t>
            </a:r>
            <a:r>
              <a:rPr kumimoji="1" lang="en-US" altLang="ja-JP" sz="1400" dirty="0"/>
              <a:t>】JA</a:t>
            </a:r>
            <a:r>
              <a:rPr kumimoji="1" lang="ja-JP" altLang="en-US" sz="1400" dirty="0"/>
              <a:t>全農大阪、野菜農業者、花壇苗・切り花農業者、直売所、給食出荷者</a:t>
            </a:r>
          </a:p>
          <a:p>
            <a:r>
              <a:rPr kumimoji="1" lang="ja-JP" altLang="en-US" sz="1400" dirty="0"/>
              <a:t>　</a:t>
            </a:r>
            <a:r>
              <a:rPr kumimoji="1" lang="en-US" altLang="ja-JP" sz="1400" dirty="0"/>
              <a:t>【</a:t>
            </a:r>
            <a:r>
              <a:rPr kumimoji="1" lang="ja-JP" altLang="en-US" sz="1400" dirty="0"/>
              <a:t>時期</a:t>
            </a:r>
            <a:r>
              <a:rPr kumimoji="1" lang="en-US" altLang="ja-JP" sz="1400" dirty="0" smtClean="0"/>
              <a:t>】4/7</a:t>
            </a:r>
            <a:r>
              <a:rPr kumimoji="1" lang="ja-JP" altLang="en-US" sz="1400" dirty="0" err="1"/>
              <a:t>、</a:t>
            </a:r>
            <a:r>
              <a:rPr kumimoji="1" lang="en-US" altLang="ja-JP" sz="1400" dirty="0"/>
              <a:t>4/22</a:t>
            </a:r>
            <a:r>
              <a:rPr kumimoji="1" lang="ja-JP" altLang="en-US" sz="1400" dirty="0" err="1"/>
              <a:t>、</a:t>
            </a:r>
            <a:r>
              <a:rPr kumimoji="1" lang="en-US" altLang="ja-JP" sz="1400" dirty="0"/>
              <a:t>5/25</a:t>
            </a:r>
            <a:r>
              <a:rPr kumimoji="1" lang="ja-JP" altLang="en-US" sz="1400" dirty="0" err="1"/>
              <a:t>、</a:t>
            </a:r>
            <a:r>
              <a:rPr kumimoji="1" lang="en-US" altLang="ja-JP" sz="1400" dirty="0"/>
              <a:t>6/25</a:t>
            </a:r>
          </a:p>
        </p:txBody>
      </p:sp>
      <p:graphicFrame>
        <p:nvGraphicFramePr>
          <p:cNvPr id="35" name="表 34"/>
          <p:cNvGraphicFramePr>
            <a:graphicFrameLocks noGrp="1"/>
          </p:cNvGraphicFramePr>
          <p:nvPr>
            <p:extLst>
              <p:ext uri="{D42A27DB-BD31-4B8C-83A1-F6EECF244321}">
                <p14:modId xmlns:p14="http://schemas.microsoft.com/office/powerpoint/2010/main" val="2128663080"/>
              </p:ext>
            </p:extLst>
          </p:nvPr>
        </p:nvGraphicFramePr>
        <p:xfrm>
          <a:off x="128208" y="1624114"/>
          <a:ext cx="8887584" cy="5125720"/>
        </p:xfrm>
        <a:graphic>
          <a:graphicData uri="http://schemas.openxmlformats.org/drawingml/2006/table">
            <a:tbl>
              <a:tblPr firstRow="1" bandRow="1">
                <a:tableStyleId>{5C22544A-7EE6-4342-B048-85BDC9FD1C3A}</a:tableStyleId>
              </a:tblPr>
              <a:tblGrid>
                <a:gridCol w="1019319">
                  <a:extLst>
                    <a:ext uri="{9D8B030D-6E8A-4147-A177-3AD203B41FA5}">
                      <a16:colId xmlns:a16="http://schemas.microsoft.com/office/drawing/2014/main" val="77761530"/>
                    </a:ext>
                  </a:extLst>
                </a:gridCol>
                <a:gridCol w="2117558">
                  <a:extLst>
                    <a:ext uri="{9D8B030D-6E8A-4147-A177-3AD203B41FA5}">
                      <a16:colId xmlns:a16="http://schemas.microsoft.com/office/drawing/2014/main" val="3731003665"/>
                    </a:ext>
                  </a:extLst>
                </a:gridCol>
                <a:gridCol w="2370221">
                  <a:extLst>
                    <a:ext uri="{9D8B030D-6E8A-4147-A177-3AD203B41FA5}">
                      <a16:colId xmlns:a16="http://schemas.microsoft.com/office/drawing/2014/main" val="4226381965"/>
                    </a:ext>
                  </a:extLst>
                </a:gridCol>
                <a:gridCol w="3380486">
                  <a:extLst>
                    <a:ext uri="{9D8B030D-6E8A-4147-A177-3AD203B41FA5}">
                      <a16:colId xmlns:a16="http://schemas.microsoft.com/office/drawing/2014/main" val="1249356218"/>
                    </a:ext>
                  </a:extLst>
                </a:gridCol>
              </a:tblGrid>
              <a:tr h="370840">
                <a:tc>
                  <a:txBody>
                    <a:bodyPr/>
                    <a:lstStyle/>
                    <a:p>
                      <a:endParaRPr kumimoji="1" lang="ja-JP" altLang="en-US" dirty="0"/>
                    </a:p>
                  </a:txBody>
                  <a:tcPr/>
                </a:tc>
                <a:tc>
                  <a:txBody>
                    <a:bodyPr/>
                    <a:lstStyle/>
                    <a:p>
                      <a:pPr algn="ctr"/>
                      <a:r>
                        <a:rPr kumimoji="1" lang="en-US" altLang="ja-JP" sz="1400" dirty="0"/>
                        <a:t>4/7(</a:t>
                      </a:r>
                      <a:r>
                        <a:rPr kumimoji="1" lang="ja-JP" altLang="en-US" sz="1400" dirty="0"/>
                        <a:t>緊急事態宣言前）</a:t>
                      </a:r>
                    </a:p>
                  </a:txBody>
                  <a:tcPr/>
                </a:tc>
                <a:tc>
                  <a:txBody>
                    <a:bodyPr/>
                    <a:lstStyle/>
                    <a:p>
                      <a:pPr algn="ctr"/>
                      <a:r>
                        <a:rPr kumimoji="1" lang="en-US" altLang="ja-JP" sz="1400" dirty="0"/>
                        <a:t>4/22</a:t>
                      </a:r>
                      <a:r>
                        <a:rPr kumimoji="1" lang="ja-JP" altLang="en-US" sz="1400" dirty="0"/>
                        <a:t>（緊急事態宣言後）</a:t>
                      </a:r>
                    </a:p>
                  </a:txBody>
                  <a:tcPr/>
                </a:tc>
                <a:tc>
                  <a:txBody>
                    <a:bodyPr/>
                    <a:lstStyle/>
                    <a:p>
                      <a:pPr algn="ctr"/>
                      <a:r>
                        <a:rPr kumimoji="1" lang="en-US" altLang="ja-JP" sz="1400" dirty="0"/>
                        <a:t>5/25</a:t>
                      </a:r>
                      <a:r>
                        <a:rPr kumimoji="1" lang="ja-JP" altLang="en-US" sz="1400" dirty="0"/>
                        <a:t>、</a:t>
                      </a:r>
                      <a:r>
                        <a:rPr kumimoji="1" lang="en-US" altLang="ja-JP" sz="1400" dirty="0"/>
                        <a:t>6/25(</a:t>
                      </a:r>
                      <a:r>
                        <a:rPr kumimoji="1" lang="ja-JP" altLang="en-US" sz="1400" dirty="0"/>
                        <a:t>休業要請措置解除後</a:t>
                      </a:r>
                      <a:r>
                        <a:rPr kumimoji="1" lang="en-US" altLang="ja-JP" sz="1400" dirty="0"/>
                        <a:t>)</a:t>
                      </a:r>
                      <a:endParaRPr kumimoji="1" lang="ja-JP" altLang="en-US" sz="1400" dirty="0">
                        <a:latin typeface="+mn-ea"/>
                        <a:ea typeface="+mn-ea"/>
                      </a:endParaRPr>
                    </a:p>
                  </a:txBody>
                  <a:tcPr/>
                </a:tc>
                <a:extLst>
                  <a:ext uri="{0D108BD9-81ED-4DB2-BD59-A6C34878D82A}">
                    <a16:rowId xmlns:a16="http://schemas.microsoft.com/office/drawing/2014/main" val="4099306840"/>
                  </a:ext>
                </a:extLst>
              </a:tr>
              <a:tr h="370840">
                <a:tc>
                  <a:txBody>
                    <a:bodyPr/>
                    <a:lstStyle/>
                    <a:p>
                      <a:pPr algn="ctr"/>
                      <a:r>
                        <a:rPr kumimoji="1" lang="ja-JP" altLang="en-US" sz="1400" dirty="0"/>
                        <a:t>野菜</a:t>
                      </a:r>
                    </a:p>
                  </a:txBody>
                  <a:tcPr anchor="ctr"/>
                </a:tc>
                <a:tc>
                  <a:txBody>
                    <a:bodyPr/>
                    <a:lstStyle/>
                    <a:p>
                      <a:r>
                        <a:rPr kumimoji="1" lang="ja-JP" altLang="en-US" sz="1200" dirty="0"/>
                        <a:t>・飲食向けの需要が減少し</a:t>
                      </a:r>
                      <a:endParaRPr kumimoji="1" lang="en-US" altLang="ja-JP" sz="1200" dirty="0"/>
                    </a:p>
                    <a:p>
                      <a:r>
                        <a:rPr kumimoji="1" lang="ja-JP" altLang="en-US" sz="1200" dirty="0"/>
                        <a:t>　たが、市場全体では大き</a:t>
                      </a:r>
                      <a:endParaRPr kumimoji="1" lang="en-US" altLang="ja-JP" sz="1200" dirty="0"/>
                    </a:p>
                    <a:p>
                      <a:r>
                        <a:rPr kumimoji="1" lang="ja-JP" altLang="en-US" sz="1200" dirty="0"/>
                        <a:t>　な影響無し。</a:t>
                      </a:r>
                    </a:p>
                  </a:txBody>
                  <a:tcPr anchor="ctr"/>
                </a:tc>
                <a:tc>
                  <a:txBody>
                    <a:bodyPr/>
                    <a:lstStyle/>
                    <a:p>
                      <a:r>
                        <a:rPr kumimoji="1" lang="ja-JP" altLang="en-US" sz="1200" dirty="0"/>
                        <a:t>・飲食向けの需要減により</a:t>
                      </a:r>
                      <a:r>
                        <a:rPr kumimoji="1" lang="ja-JP" altLang="en-US" sz="1200" dirty="0" smtClean="0"/>
                        <a:t>、</a:t>
                      </a:r>
                      <a:r>
                        <a:rPr kumimoji="1" lang="en-US" altLang="ja-JP" sz="1200" dirty="0" smtClean="0"/>
                        <a:t/>
                      </a:r>
                      <a:br>
                        <a:rPr kumimoji="1" lang="en-US" altLang="ja-JP" sz="1200" dirty="0" smtClean="0"/>
                      </a:br>
                      <a:r>
                        <a:rPr kumimoji="1" lang="ja-JP" altLang="en-US" sz="1200" dirty="0" smtClean="0"/>
                        <a:t>　品目</a:t>
                      </a:r>
                      <a:r>
                        <a:rPr kumimoji="1" lang="ja-JP" altLang="en-US" sz="1200" dirty="0"/>
                        <a:t>によっては市場価格下落</a:t>
                      </a:r>
                      <a:endParaRPr kumimoji="1" lang="en-US" altLang="ja-JP" sz="1200" dirty="0"/>
                    </a:p>
                    <a:p>
                      <a:r>
                        <a:rPr kumimoji="1" lang="en-US" altLang="ja-JP" sz="1200" dirty="0"/>
                        <a:t>   </a:t>
                      </a:r>
                      <a:r>
                        <a:rPr kumimoji="1" lang="ja-JP" altLang="en-US" sz="1200" dirty="0"/>
                        <a:t>（前年比</a:t>
                      </a:r>
                      <a:r>
                        <a:rPr kumimoji="1" lang="en-US" altLang="ja-JP" sz="1200" dirty="0"/>
                        <a:t>3</a:t>
                      </a:r>
                      <a:r>
                        <a:rPr kumimoji="1" lang="ja-JP" altLang="en-US" sz="1200" dirty="0"/>
                        <a:t>～</a:t>
                      </a:r>
                      <a:r>
                        <a:rPr kumimoji="1" lang="en-US" altLang="ja-JP" sz="1200" dirty="0"/>
                        <a:t>5</a:t>
                      </a:r>
                      <a:r>
                        <a:rPr kumimoji="1" lang="ja-JP" altLang="en-US" sz="1200" dirty="0"/>
                        <a:t>割減）等の影響</a:t>
                      </a:r>
                      <a:endParaRPr kumimoji="1" lang="en-US" altLang="ja-JP" sz="1200" dirty="0"/>
                    </a:p>
                    <a:p>
                      <a:r>
                        <a:rPr kumimoji="1" lang="en-US" altLang="ja-JP" sz="1200" dirty="0"/>
                        <a:t>    </a:t>
                      </a:r>
                      <a:r>
                        <a:rPr kumimoji="1" lang="ja-JP" altLang="en-US" sz="1200" dirty="0"/>
                        <a:t>あり。</a:t>
                      </a:r>
                    </a:p>
                  </a:txBody>
                  <a:tcPr anchor="ctr"/>
                </a:tc>
                <a:tc>
                  <a:txBody>
                    <a:bodyPr/>
                    <a:lstStyle/>
                    <a:p>
                      <a:r>
                        <a:rPr kumimoji="1" lang="en-US" altLang="ja-JP" sz="1200" dirty="0"/>
                        <a:t>【5/25】</a:t>
                      </a:r>
                    </a:p>
                    <a:p>
                      <a:r>
                        <a:rPr kumimoji="1" lang="ja-JP" altLang="en-US" sz="1200" dirty="0"/>
                        <a:t>・外食や業務用の需要減により、水なすの</a:t>
                      </a:r>
                      <a:r>
                        <a:rPr kumimoji="1" lang="en-US" altLang="ja-JP" sz="1200" dirty="0"/>
                        <a:t/>
                      </a:r>
                      <a:br>
                        <a:rPr kumimoji="1" lang="en-US" altLang="ja-JP" sz="1200" dirty="0"/>
                      </a:br>
                      <a:r>
                        <a:rPr kumimoji="1" lang="en-US" altLang="ja-JP" sz="1200" dirty="0"/>
                        <a:t>    </a:t>
                      </a:r>
                      <a:r>
                        <a:rPr kumimoji="1" lang="ja-JP" altLang="en-US" sz="1200" dirty="0"/>
                        <a:t>単価が前年比３割減になるなど影響が顕在化。</a:t>
                      </a:r>
                    </a:p>
                    <a:p>
                      <a:r>
                        <a:rPr kumimoji="1" lang="ja-JP" altLang="en-US" sz="1200" dirty="0"/>
                        <a:t>・野菜全体でみると、単価は平年並み。</a:t>
                      </a:r>
                      <a:endParaRPr kumimoji="1" lang="en-US" altLang="ja-JP" sz="1200" dirty="0"/>
                    </a:p>
                    <a:p>
                      <a:r>
                        <a:rPr kumimoji="1" lang="en-US" altLang="ja-JP" sz="1200" dirty="0"/>
                        <a:t>【6/25</a:t>
                      </a:r>
                      <a:r>
                        <a:rPr kumimoji="1" lang="ja-JP" altLang="en-US" sz="1200" dirty="0"/>
                        <a:t>（果樹含む）</a:t>
                      </a:r>
                      <a:r>
                        <a:rPr kumimoji="1" lang="en-US" altLang="ja-JP" sz="1200" dirty="0"/>
                        <a:t>】</a:t>
                      </a:r>
                    </a:p>
                    <a:p>
                      <a:r>
                        <a:rPr kumimoji="1" lang="ja-JP" altLang="en-US" sz="1200" dirty="0"/>
                        <a:t>・外食需要の低減により、水</a:t>
                      </a:r>
                      <a:r>
                        <a:rPr kumimoji="1" lang="ja-JP" altLang="en-US" sz="1200" dirty="0" err="1"/>
                        <a:t>なすの</a:t>
                      </a:r>
                      <a:r>
                        <a:rPr kumimoji="1" lang="ja-JP" altLang="en-US" sz="1200" dirty="0"/>
                        <a:t>単価回復</a:t>
                      </a:r>
                      <a:r>
                        <a:rPr kumimoji="1" lang="en-US" altLang="ja-JP" sz="1200" dirty="0"/>
                        <a:t/>
                      </a:r>
                      <a:br>
                        <a:rPr kumimoji="1" lang="en-US" altLang="ja-JP" sz="1200" dirty="0"/>
                      </a:br>
                      <a:r>
                        <a:rPr kumimoji="1" lang="ja-JP" altLang="en-US" sz="1200" dirty="0"/>
                        <a:t>　は見られず。</a:t>
                      </a:r>
                    </a:p>
                    <a:p>
                      <a:r>
                        <a:rPr kumimoji="1" lang="ja-JP" altLang="en-US" sz="1200" dirty="0"/>
                        <a:t>・ぶどう（デラウェア）の</a:t>
                      </a:r>
                      <a:r>
                        <a:rPr kumimoji="1" lang="en-US" altLang="ja-JP" sz="1200" dirty="0"/>
                        <a:t>6</a:t>
                      </a:r>
                      <a:r>
                        <a:rPr kumimoji="1" lang="ja-JP" altLang="en-US" sz="1200" dirty="0"/>
                        <a:t>月単価は、前年比</a:t>
                      </a:r>
                      <a:r>
                        <a:rPr kumimoji="1" lang="en-US" altLang="ja-JP" sz="1200" dirty="0"/>
                        <a:t/>
                      </a:r>
                      <a:br>
                        <a:rPr kumimoji="1" lang="en-US" altLang="ja-JP" sz="1200" dirty="0"/>
                      </a:br>
                      <a:r>
                        <a:rPr kumimoji="1" lang="ja-JP" altLang="en-US" sz="1200" dirty="0"/>
                        <a:t>　</a:t>
                      </a:r>
                      <a:r>
                        <a:rPr kumimoji="1" lang="en-US" altLang="ja-JP" sz="1200" dirty="0"/>
                        <a:t>1</a:t>
                      </a:r>
                      <a:r>
                        <a:rPr kumimoji="1" lang="ja-JP" altLang="en-US" sz="1200" dirty="0"/>
                        <a:t>割増。デラウェアは値頃感もあり、大きな</a:t>
                      </a:r>
                      <a:r>
                        <a:rPr kumimoji="1" lang="en-US" altLang="ja-JP" sz="1200" dirty="0"/>
                        <a:t/>
                      </a:r>
                      <a:br>
                        <a:rPr kumimoji="1" lang="en-US" altLang="ja-JP" sz="1200" dirty="0"/>
                      </a:br>
                      <a:r>
                        <a:rPr kumimoji="1" lang="ja-JP" altLang="en-US" sz="1200" dirty="0"/>
                        <a:t>　影響なし。</a:t>
                      </a:r>
                    </a:p>
                  </a:txBody>
                  <a:tcPr anchor="ctr"/>
                </a:tc>
                <a:extLst>
                  <a:ext uri="{0D108BD9-81ED-4DB2-BD59-A6C34878D82A}">
                    <a16:rowId xmlns:a16="http://schemas.microsoft.com/office/drawing/2014/main" val="303043478"/>
                  </a:ext>
                </a:extLst>
              </a:tr>
              <a:tr h="370840">
                <a:tc>
                  <a:txBody>
                    <a:bodyPr/>
                    <a:lstStyle/>
                    <a:p>
                      <a:pPr algn="ctr"/>
                      <a:r>
                        <a:rPr kumimoji="1" lang="ja-JP" altLang="en-US" sz="1400" dirty="0"/>
                        <a:t>花き</a:t>
                      </a:r>
                    </a:p>
                  </a:txBody>
                  <a:tcPr anchor="ctr"/>
                </a:tc>
                <a:tc>
                  <a:txBody>
                    <a:bodyPr/>
                    <a:lstStyle/>
                    <a:p>
                      <a:r>
                        <a:rPr kumimoji="1" lang="ja-JP" altLang="en-US" sz="1200" dirty="0"/>
                        <a:t>・</a:t>
                      </a:r>
                      <a:r>
                        <a:rPr kumimoji="1" lang="en-US" altLang="ja-JP" sz="1200" dirty="0"/>
                        <a:t>1</a:t>
                      </a:r>
                      <a:r>
                        <a:rPr kumimoji="1" lang="ja-JP" altLang="en-US" sz="1200" dirty="0"/>
                        <a:t>～</a:t>
                      </a:r>
                      <a:r>
                        <a:rPr kumimoji="1" lang="en-US" altLang="ja-JP" sz="1200" dirty="0"/>
                        <a:t>3</a:t>
                      </a:r>
                      <a:r>
                        <a:rPr kumimoji="1" lang="ja-JP" altLang="en-US" sz="1200" dirty="0"/>
                        <a:t>割の市場価格減少。</a:t>
                      </a:r>
                      <a:endParaRPr kumimoji="1" lang="en-US" altLang="ja-JP" sz="1200" dirty="0"/>
                    </a:p>
                  </a:txBody>
                  <a:tcPr anchor="ctr"/>
                </a:tc>
                <a:tc>
                  <a:txBody>
                    <a:bodyPr/>
                    <a:lstStyle/>
                    <a:p>
                      <a:r>
                        <a:rPr kumimoji="1" lang="ja-JP" altLang="en-US" sz="1200" dirty="0"/>
                        <a:t>・イベントやレストランの休止</a:t>
                      </a:r>
                      <a:r>
                        <a:rPr kumimoji="1" lang="en-US" altLang="ja-JP" sz="1200" dirty="0"/>
                        <a:t/>
                      </a:r>
                      <a:br>
                        <a:rPr kumimoji="1" lang="en-US" altLang="ja-JP" sz="1200" dirty="0"/>
                      </a:br>
                      <a:r>
                        <a:rPr kumimoji="1" lang="en-US" altLang="ja-JP" sz="1200" dirty="0"/>
                        <a:t>    </a:t>
                      </a:r>
                      <a:r>
                        <a:rPr kumimoji="1" lang="ja-JP" altLang="en-US" sz="1200" dirty="0"/>
                        <a:t>等により需要が低下。価格下</a:t>
                      </a:r>
                      <a:endParaRPr kumimoji="1" lang="en-US" altLang="ja-JP" sz="1200" dirty="0"/>
                    </a:p>
                    <a:p>
                      <a:r>
                        <a:rPr kumimoji="1" lang="en-US" altLang="ja-JP" sz="1200" dirty="0"/>
                        <a:t>    </a:t>
                      </a:r>
                      <a:r>
                        <a:rPr kumimoji="1" lang="ja-JP" altLang="en-US" sz="1200" dirty="0"/>
                        <a:t>落（前年比</a:t>
                      </a:r>
                      <a:r>
                        <a:rPr kumimoji="1" lang="en-US" altLang="ja-JP" sz="1200" dirty="0"/>
                        <a:t>5</a:t>
                      </a:r>
                      <a:r>
                        <a:rPr kumimoji="1" lang="ja-JP" altLang="en-US" sz="1200" dirty="0"/>
                        <a:t>～</a:t>
                      </a:r>
                      <a:r>
                        <a:rPr kumimoji="1" lang="en-US" altLang="ja-JP" sz="1200" dirty="0"/>
                        <a:t>9</a:t>
                      </a:r>
                      <a:r>
                        <a:rPr kumimoji="1" lang="ja-JP" altLang="en-US" sz="1200" dirty="0"/>
                        <a:t>割減）や出荷</a:t>
                      </a:r>
                      <a:endParaRPr kumimoji="1" lang="en-US" altLang="ja-JP" sz="1200" dirty="0"/>
                    </a:p>
                    <a:p>
                      <a:r>
                        <a:rPr kumimoji="1" lang="en-US" altLang="ja-JP" sz="1200" dirty="0"/>
                        <a:t>    </a:t>
                      </a:r>
                      <a:r>
                        <a:rPr kumimoji="1" lang="ja-JP" altLang="en-US" sz="1200" dirty="0"/>
                        <a:t>減など厳しい状況。</a:t>
                      </a:r>
                    </a:p>
                  </a:txBody>
                  <a:tcPr anchor="ctr"/>
                </a:tc>
                <a:tc>
                  <a:txBody>
                    <a:bodyPr/>
                    <a:lstStyle/>
                    <a:p>
                      <a:r>
                        <a:rPr kumimoji="1" lang="en-US" altLang="ja-JP" sz="1200" dirty="0"/>
                        <a:t>【5/25】</a:t>
                      </a:r>
                    </a:p>
                    <a:p>
                      <a:r>
                        <a:rPr kumimoji="1" lang="ja-JP" altLang="en-US" sz="1200" dirty="0"/>
                        <a:t>・売上は前年同月比約</a:t>
                      </a:r>
                      <a:r>
                        <a:rPr kumimoji="1" lang="en-US" altLang="ja-JP" sz="1200" dirty="0"/>
                        <a:t>5</a:t>
                      </a:r>
                      <a:r>
                        <a:rPr kumimoji="1" lang="ja-JP" altLang="en-US" sz="1200" dirty="0"/>
                        <a:t>割減（</a:t>
                      </a:r>
                      <a:r>
                        <a:rPr kumimoji="1" lang="en-US" altLang="ja-JP" sz="1200" dirty="0"/>
                        <a:t>3</a:t>
                      </a:r>
                      <a:r>
                        <a:rPr kumimoji="1" lang="ja-JP" altLang="en-US" sz="1200" dirty="0"/>
                        <a:t>～</a:t>
                      </a:r>
                      <a:r>
                        <a:rPr kumimoji="1" lang="en-US" altLang="ja-JP" sz="1200" dirty="0"/>
                        <a:t>8</a:t>
                      </a:r>
                      <a:r>
                        <a:rPr kumimoji="1" lang="ja-JP" altLang="en-US" sz="1200" dirty="0"/>
                        <a:t>割減）。</a:t>
                      </a:r>
                      <a:endParaRPr kumimoji="1" lang="en-US" altLang="ja-JP" sz="1200" dirty="0"/>
                    </a:p>
                    <a:p>
                      <a:r>
                        <a:rPr kumimoji="1" lang="en-US" altLang="ja-JP" sz="1200" dirty="0"/>
                        <a:t>【6/25】</a:t>
                      </a:r>
                    </a:p>
                    <a:p>
                      <a:r>
                        <a:rPr kumimoji="1" lang="ja-JP" altLang="en-US" sz="1200" dirty="0"/>
                        <a:t>・店舗等が再開し始めたこともあり、</a:t>
                      </a:r>
                      <a:r>
                        <a:rPr kumimoji="1" lang="en-US" altLang="ja-JP" sz="1200" dirty="0"/>
                        <a:t>6</a:t>
                      </a:r>
                      <a:r>
                        <a:rPr kumimoji="1" lang="ja-JP" altLang="en-US" sz="1200" dirty="0"/>
                        <a:t>月は</a:t>
                      </a:r>
                      <a:r>
                        <a:rPr kumimoji="1" lang="en-US" altLang="ja-JP" sz="1200" dirty="0"/>
                        <a:t/>
                      </a:r>
                      <a:br>
                        <a:rPr kumimoji="1" lang="en-US" altLang="ja-JP" sz="1200" dirty="0"/>
                      </a:br>
                      <a:r>
                        <a:rPr kumimoji="1" lang="ja-JP" altLang="en-US" sz="1200" dirty="0"/>
                        <a:t>　前年比約</a:t>
                      </a:r>
                      <a:r>
                        <a:rPr kumimoji="1" lang="en-US" altLang="ja-JP" sz="1200" dirty="0"/>
                        <a:t>3</a:t>
                      </a:r>
                      <a:r>
                        <a:rPr kumimoji="1" lang="ja-JP" altLang="en-US" sz="1200" dirty="0"/>
                        <a:t>～</a:t>
                      </a:r>
                      <a:r>
                        <a:rPr kumimoji="1" lang="en-US" altLang="ja-JP" sz="1200" dirty="0"/>
                        <a:t>5</a:t>
                      </a:r>
                      <a:r>
                        <a:rPr kumimoji="1" lang="ja-JP" altLang="en-US" sz="1200" dirty="0"/>
                        <a:t>割減と回復傾向。</a:t>
                      </a:r>
                    </a:p>
                  </a:txBody>
                  <a:tcPr anchor="ctr"/>
                </a:tc>
                <a:extLst>
                  <a:ext uri="{0D108BD9-81ED-4DB2-BD59-A6C34878D82A}">
                    <a16:rowId xmlns:a16="http://schemas.microsoft.com/office/drawing/2014/main" val="2431232772"/>
                  </a:ext>
                </a:extLst>
              </a:tr>
              <a:tr h="370840">
                <a:tc>
                  <a:txBody>
                    <a:bodyPr/>
                    <a:lstStyle/>
                    <a:p>
                      <a:pPr algn="ctr"/>
                      <a:r>
                        <a:rPr kumimoji="1" lang="ja-JP" altLang="en-US" sz="1400" dirty="0"/>
                        <a:t>観光農園</a:t>
                      </a:r>
                      <a:endParaRPr kumimoji="1" lang="en-US" altLang="ja-JP" sz="1400" dirty="0"/>
                    </a:p>
                    <a:p>
                      <a:pPr algn="ctr"/>
                      <a:r>
                        <a:rPr kumimoji="1" lang="ja-JP" altLang="en-US" sz="1200" dirty="0"/>
                        <a:t>（いちご）</a:t>
                      </a:r>
                    </a:p>
                  </a:txBody>
                  <a:tcPr anchor="ctr"/>
                </a:tc>
                <a:tc>
                  <a:txBody>
                    <a:bodyPr/>
                    <a:lstStyle/>
                    <a:p>
                      <a:r>
                        <a:rPr kumimoji="1" lang="ja-JP" altLang="en-US" sz="1200" dirty="0"/>
                        <a:t>・</a:t>
                      </a:r>
                      <a:r>
                        <a:rPr kumimoji="1" lang="en-US" altLang="ja-JP" sz="1200" dirty="0"/>
                        <a:t>3</a:t>
                      </a:r>
                      <a:r>
                        <a:rPr kumimoji="1" lang="ja-JP" altLang="en-US" sz="1200" dirty="0"/>
                        <a:t>月は例年と変わらず。</a:t>
                      </a:r>
                      <a:r>
                        <a:rPr kumimoji="1" lang="en-US" altLang="ja-JP" sz="1200" dirty="0"/>
                        <a:t/>
                      </a:r>
                      <a:br>
                        <a:rPr kumimoji="1" lang="en-US" altLang="ja-JP" sz="1200" dirty="0"/>
                      </a:br>
                      <a:r>
                        <a:rPr kumimoji="1" lang="ja-JP" altLang="en-US" sz="1200" dirty="0"/>
                        <a:t>・</a:t>
                      </a:r>
                      <a:r>
                        <a:rPr kumimoji="1" lang="en-US" altLang="ja-JP" sz="1200" dirty="0"/>
                        <a:t>4</a:t>
                      </a:r>
                      <a:r>
                        <a:rPr kumimoji="1" lang="ja-JP" altLang="en-US" sz="1200" dirty="0"/>
                        <a:t>月からキャンセル増加（売上</a:t>
                      </a:r>
                      <a:r>
                        <a:rPr kumimoji="1" lang="en-US" altLang="ja-JP" sz="1200" dirty="0"/>
                        <a:t>8</a:t>
                      </a:r>
                      <a:r>
                        <a:rPr kumimoji="1" lang="ja-JP" altLang="en-US" sz="1200" dirty="0"/>
                        <a:t>～</a:t>
                      </a:r>
                      <a:r>
                        <a:rPr kumimoji="1" lang="en-US" altLang="ja-JP" sz="1200" dirty="0"/>
                        <a:t>9</a:t>
                      </a:r>
                      <a:r>
                        <a:rPr kumimoji="1" lang="ja-JP" altLang="en-US" sz="1200" dirty="0"/>
                        <a:t>割減）</a:t>
                      </a:r>
                    </a:p>
                  </a:txBody>
                  <a:tcPr anchor="ctr"/>
                </a:tc>
                <a:tc>
                  <a:txBody>
                    <a:bodyPr/>
                    <a:lstStyle/>
                    <a:p>
                      <a:r>
                        <a:rPr kumimoji="1" lang="ja-JP" altLang="en-US" sz="1200" dirty="0"/>
                        <a:t>・売上は例年の５割程度。</a:t>
                      </a:r>
                    </a:p>
                    <a:p>
                      <a:r>
                        <a:rPr kumimoji="1" lang="ja-JP" altLang="en-US" sz="1200" dirty="0"/>
                        <a:t>・観光農園の来客はほぼ無いが、</a:t>
                      </a:r>
                      <a:r>
                        <a:rPr kumimoji="1" lang="en-US" altLang="ja-JP" sz="1200" dirty="0"/>
                        <a:t/>
                      </a:r>
                      <a:br>
                        <a:rPr kumimoji="1" lang="en-US" altLang="ja-JP" sz="1200" dirty="0"/>
                      </a:br>
                      <a:r>
                        <a:rPr kumimoji="1" lang="en-US" altLang="ja-JP" sz="1200" dirty="0"/>
                        <a:t>    </a:t>
                      </a:r>
                      <a:r>
                        <a:rPr kumimoji="1" lang="ja-JP" altLang="en-US" sz="1200" dirty="0"/>
                        <a:t>直売の売上が例年の倍になっ</a:t>
                      </a:r>
                      <a:endParaRPr kumimoji="1" lang="en-US" altLang="ja-JP" sz="1200" dirty="0"/>
                    </a:p>
                    <a:p>
                      <a:r>
                        <a:rPr kumimoji="1" lang="en-US" altLang="ja-JP" sz="1200" dirty="0"/>
                        <a:t>    </a:t>
                      </a:r>
                      <a:r>
                        <a:rPr kumimoji="1" lang="ja-JP" altLang="en-US" sz="1200" dirty="0"/>
                        <a:t>た。</a:t>
                      </a:r>
                    </a:p>
                  </a:txBody>
                  <a:tcPr anchor="ctr"/>
                </a:tc>
                <a:tc>
                  <a:txBody>
                    <a:bodyPr/>
                    <a:lstStyle/>
                    <a:p>
                      <a:r>
                        <a:rPr kumimoji="1" lang="en-US" altLang="ja-JP" sz="1200" dirty="0"/>
                        <a:t>【5/25</a:t>
                      </a:r>
                      <a:r>
                        <a:rPr kumimoji="1" lang="ja-JP" altLang="en-US" sz="1200" dirty="0"/>
                        <a:t>（</a:t>
                      </a:r>
                      <a:r>
                        <a:rPr kumimoji="1" lang="en-US" altLang="ja-JP" sz="1200" dirty="0"/>
                        <a:t>5</a:t>
                      </a:r>
                      <a:r>
                        <a:rPr kumimoji="1" lang="ja-JP" altLang="en-US" sz="1200" dirty="0"/>
                        <a:t>月で栽培終了）</a:t>
                      </a:r>
                      <a:r>
                        <a:rPr kumimoji="1" lang="en-US" altLang="ja-JP" sz="1200" dirty="0"/>
                        <a:t>】</a:t>
                      </a:r>
                    </a:p>
                    <a:p>
                      <a:r>
                        <a:rPr kumimoji="1" lang="ja-JP" altLang="en-US" sz="1200" dirty="0"/>
                        <a:t>・前年同時期と比べ、全体売上は</a:t>
                      </a:r>
                      <a:r>
                        <a:rPr kumimoji="1" lang="en-US" altLang="ja-JP" sz="1200" dirty="0"/>
                        <a:t>5</a:t>
                      </a:r>
                      <a:r>
                        <a:rPr kumimoji="1" lang="ja-JP" altLang="en-US" sz="1200" dirty="0"/>
                        <a:t>～</a:t>
                      </a:r>
                      <a:r>
                        <a:rPr kumimoji="1" lang="en-US" altLang="ja-JP" sz="1200" dirty="0"/>
                        <a:t>6</a:t>
                      </a:r>
                      <a:r>
                        <a:rPr kumimoji="1" lang="ja-JP" altLang="en-US" sz="1200" dirty="0"/>
                        <a:t>割程度。</a:t>
                      </a:r>
                      <a:endParaRPr kumimoji="1" lang="en-US" altLang="ja-JP" sz="1200" dirty="0"/>
                    </a:p>
                    <a:p>
                      <a:r>
                        <a:rPr kumimoji="1" lang="en-US" altLang="ja-JP" sz="1200" dirty="0"/>
                        <a:t>    </a:t>
                      </a:r>
                      <a:r>
                        <a:rPr kumimoji="1" lang="ja-JP" altLang="en-US" sz="1200" dirty="0"/>
                        <a:t>観光農園の客数・売上は</a:t>
                      </a:r>
                      <a:r>
                        <a:rPr kumimoji="1" lang="en-US" altLang="ja-JP" sz="1200" dirty="0"/>
                        <a:t>1</a:t>
                      </a:r>
                      <a:r>
                        <a:rPr kumimoji="1" lang="ja-JP" altLang="en-US" sz="1200" dirty="0"/>
                        <a:t>～２割程度だが、</a:t>
                      </a:r>
                      <a:endParaRPr kumimoji="1" lang="en-US" altLang="ja-JP" sz="1200" dirty="0"/>
                    </a:p>
                    <a:p>
                      <a:r>
                        <a:rPr kumimoji="1" lang="en-US" altLang="ja-JP" sz="1200" dirty="0"/>
                        <a:t>    </a:t>
                      </a:r>
                      <a:r>
                        <a:rPr kumimoji="1" lang="ja-JP" altLang="en-US" sz="1200" dirty="0"/>
                        <a:t>直売の売上は倍増。</a:t>
                      </a:r>
                    </a:p>
                  </a:txBody>
                  <a:tcPr anchor="ctr"/>
                </a:tc>
                <a:extLst>
                  <a:ext uri="{0D108BD9-81ED-4DB2-BD59-A6C34878D82A}">
                    <a16:rowId xmlns:a16="http://schemas.microsoft.com/office/drawing/2014/main" val="2133008827"/>
                  </a:ext>
                </a:extLst>
              </a:tr>
              <a:tr h="370840">
                <a:tc>
                  <a:txBody>
                    <a:bodyPr/>
                    <a:lstStyle/>
                    <a:p>
                      <a:pPr algn="ctr"/>
                      <a:r>
                        <a:rPr kumimoji="1" lang="ja-JP" altLang="en-US" sz="1400" dirty="0"/>
                        <a:t>直売所</a:t>
                      </a:r>
                    </a:p>
                  </a:txBody>
                  <a:tcPr anchor="ctr"/>
                </a:tc>
                <a:tc>
                  <a:txBody>
                    <a:bodyPr/>
                    <a:lstStyle/>
                    <a:p>
                      <a:r>
                        <a:rPr kumimoji="1" lang="ja-JP" altLang="en-US" sz="1200" dirty="0"/>
                        <a:t>・内食需要増により約</a:t>
                      </a:r>
                      <a:r>
                        <a:rPr kumimoji="1" lang="en-US" altLang="ja-JP" sz="1200" dirty="0"/>
                        <a:t>1</a:t>
                      </a:r>
                      <a:r>
                        <a:rPr kumimoji="1" lang="ja-JP" altLang="en-US" sz="1200" dirty="0"/>
                        <a:t>割</a:t>
                      </a:r>
                      <a:endParaRPr kumimoji="1" lang="en-US" altLang="ja-JP" sz="1200" dirty="0"/>
                    </a:p>
                    <a:p>
                      <a:r>
                        <a:rPr kumimoji="1" lang="en-US" altLang="ja-JP" sz="1200" dirty="0"/>
                        <a:t>     </a:t>
                      </a:r>
                      <a:r>
                        <a:rPr kumimoji="1" lang="ja-JP" altLang="en-US" sz="1200" dirty="0"/>
                        <a:t>売上増加</a:t>
                      </a:r>
                      <a:endParaRPr kumimoji="1" lang="en-US" altLang="ja-JP" sz="1200" baseline="0" dirty="0"/>
                    </a:p>
                  </a:txBody>
                  <a:tcPr anchor="ctr"/>
                </a:tc>
                <a:tc>
                  <a:txBody>
                    <a:bodyPr/>
                    <a:lstStyle/>
                    <a:p>
                      <a:r>
                        <a:rPr kumimoji="1" lang="ja-JP" altLang="en-US" sz="1200" dirty="0"/>
                        <a:t>・</a:t>
                      </a:r>
                      <a:r>
                        <a:rPr kumimoji="1" lang="en-US" altLang="ja-JP" sz="1200" dirty="0"/>
                        <a:t>4</a:t>
                      </a:r>
                      <a:r>
                        <a:rPr kumimoji="1" lang="ja-JP" altLang="en-US" sz="1200" dirty="0"/>
                        <a:t>月と変わらず販売好調（前</a:t>
                      </a:r>
                      <a:endParaRPr kumimoji="1" lang="en-US" altLang="ja-JP" sz="1200" dirty="0"/>
                    </a:p>
                    <a:p>
                      <a:r>
                        <a:rPr kumimoji="1" lang="en-US" altLang="ja-JP" sz="1200" dirty="0"/>
                        <a:t>   </a:t>
                      </a:r>
                      <a:r>
                        <a:rPr kumimoji="1" lang="ja-JP" altLang="en-US" sz="1200" dirty="0"/>
                        <a:t>月比</a:t>
                      </a:r>
                      <a:r>
                        <a:rPr kumimoji="1" lang="en-US" altLang="ja-JP" sz="1200" dirty="0"/>
                        <a:t>1</a:t>
                      </a:r>
                      <a:r>
                        <a:rPr kumimoji="1" lang="ja-JP" altLang="en-US" sz="1200" dirty="0"/>
                        <a:t>割増）。地元住民からの</a:t>
                      </a:r>
                      <a:endParaRPr kumimoji="1" lang="en-US" altLang="ja-JP" sz="1200" dirty="0"/>
                    </a:p>
                    <a:p>
                      <a:r>
                        <a:rPr kumimoji="1" lang="en-US" altLang="ja-JP" sz="1200" dirty="0"/>
                        <a:t>  </a:t>
                      </a:r>
                      <a:r>
                        <a:rPr kumimoji="1" lang="ja-JP" altLang="en-US" sz="1200" dirty="0"/>
                        <a:t>感染への不安の声から休業す</a:t>
                      </a:r>
                      <a:endParaRPr kumimoji="1" lang="en-US" altLang="ja-JP" sz="1200" dirty="0"/>
                    </a:p>
                    <a:p>
                      <a:r>
                        <a:rPr kumimoji="1" lang="en-US" altLang="ja-JP" sz="1200" dirty="0"/>
                        <a:t>  </a:t>
                      </a:r>
                      <a:r>
                        <a:rPr kumimoji="1" lang="ja-JP" altLang="en-US" sz="1200" dirty="0"/>
                        <a:t>る直売所もあり。</a:t>
                      </a:r>
                    </a:p>
                  </a:txBody>
                  <a:tcPr anchor="ctr"/>
                </a:tc>
                <a:tc>
                  <a:txBody>
                    <a:bodyPr/>
                    <a:lstStyle/>
                    <a:p>
                      <a:r>
                        <a:rPr kumimoji="1" lang="en-US" altLang="ja-JP" sz="1200" dirty="0"/>
                        <a:t>【5/25】</a:t>
                      </a:r>
                    </a:p>
                    <a:p>
                      <a:r>
                        <a:rPr kumimoji="1" lang="ja-JP" altLang="en-US" sz="1200" dirty="0"/>
                        <a:t>・前年同月と比べ、売上は例年並み～</a:t>
                      </a:r>
                      <a:r>
                        <a:rPr kumimoji="1" lang="en-US" altLang="ja-JP" sz="1200" dirty="0"/>
                        <a:t>1</a:t>
                      </a:r>
                      <a:r>
                        <a:rPr kumimoji="1" lang="ja-JP" altLang="en-US" sz="1200" dirty="0"/>
                        <a:t>割増。</a:t>
                      </a:r>
                      <a:endParaRPr kumimoji="1" lang="en-US" altLang="ja-JP" sz="1200" dirty="0"/>
                    </a:p>
                    <a:p>
                      <a:r>
                        <a:rPr kumimoji="1" lang="en-US" altLang="ja-JP" sz="1200" dirty="0"/>
                        <a:t>    </a:t>
                      </a:r>
                      <a:r>
                        <a:rPr kumimoji="1" lang="ja-JP" altLang="en-US" sz="1200" dirty="0"/>
                        <a:t>他地域の客（車）が増加した直売所もあり。</a:t>
                      </a:r>
                      <a:endParaRPr kumimoji="1" lang="en-US" altLang="ja-JP" sz="1200" dirty="0"/>
                    </a:p>
                    <a:p>
                      <a:r>
                        <a:rPr kumimoji="1" lang="en-US" altLang="ja-JP" sz="1200" dirty="0"/>
                        <a:t>【6/25】</a:t>
                      </a:r>
                    </a:p>
                    <a:p>
                      <a:r>
                        <a:rPr kumimoji="1" lang="ja-JP" altLang="en-US" sz="1200" dirty="0"/>
                        <a:t>・</a:t>
                      </a:r>
                      <a:r>
                        <a:rPr kumimoji="1" lang="en-US" altLang="ja-JP" sz="1200" dirty="0"/>
                        <a:t>6</a:t>
                      </a:r>
                      <a:r>
                        <a:rPr kumimoji="1" lang="ja-JP" altLang="en-US" sz="1200" dirty="0"/>
                        <a:t>月の売上・客数については平年並み。</a:t>
                      </a:r>
                    </a:p>
                  </a:txBody>
                  <a:tcPr anchor="ctr"/>
                </a:tc>
                <a:extLst>
                  <a:ext uri="{0D108BD9-81ED-4DB2-BD59-A6C34878D82A}">
                    <a16:rowId xmlns:a16="http://schemas.microsoft.com/office/drawing/2014/main" val="4200837799"/>
                  </a:ext>
                </a:extLst>
              </a:tr>
            </a:tbl>
          </a:graphicData>
        </a:graphic>
      </p:graphicFrame>
      <p:sp>
        <p:nvSpPr>
          <p:cNvPr id="6" name="テキスト ボックス 1"/>
          <p:cNvSpPr txBox="1"/>
          <p:nvPr/>
        </p:nvSpPr>
        <p:spPr>
          <a:xfrm>
            <a:off x="8187117" y="38953"/>
            <a:ext cx="828675" cy="49530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400" i="0" kern="100" dirty="0" smtClean="0">
                <a:effectLst/>
                <a:latin typeface="Century" panose="02040604050505020304" pitchFamily="18" charset="0"/>
                <a:ea typeface="ＭＳ 明朝" panose="02020609040205080304" pitchFamily="17" charset="-128"/>
                <a:cs typeface="Times New Roman" panose="02020603050405020304" pitchFamily="18" charset="0"/>
              </a:rPr>
              <a:t>資料</a:t>
            </a:r>
            <a:r>
              <a:rPr lang="ja-JP" altLang="en-US" sz="1400" i="0" kern="100" dirty="0" smtClean="0">
                <a:effectLst/>
                <a:latin typeface="Century" panose="02040604050505020304" pitchFamily="18" charset="0"/>
                <a:ea typeface="ＭＳ 明朝" panose="02020609040205080304" pitchFamily="17" charset="-128"/>
                <a:cs typeface="Times New Roman" panose="02020603050405020304" pitchFamily="18" charset="0"/>
              </a:rPr>
              <a:t>４</a:t>
            </a:r>
            <a:endParaRPr lang="en-US" altLang="ja-JP" sz="1400" i="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396529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2866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①</a:t>
            </a:r>
            <a:r>
              <a:rPr kumimoji="1" lang="ja-JP" altLang="en-US" dirty="0" smtClean="0">
                <a:latin typeface="Meiryo UI" panose="020B0604030504040204" pitchFamily="50" charset="-128"/>
                <a:ea typeface="Meiryo UI" panose="020B0604030504040204" pitchFamily="50" charset="-128"/>
              </a:rPr>
              <a:t>コロナ</a:t>
            </a:r>
            <a:r>
              <a:rPr kumimoji="1" lang="ja-JP" altLang="en-US" dirty="0">
                <a:latin typeface="Meiryo UI" panose="020B0604030504040204" pitchFamily="50" charset="-128"/>
                <a:ea typeface="Meiryo UI" panose="020B0604030504040204" pitchFamily="50" charset="-128"/>
              </a:rPr>
              <a:t>感染症による農業への影響</a:t>
            </a:r>
          </a:p>
        </p:txBody>
      </p:sp>
      <p:sp>
        <p:nvSpPr>
          <p:cNvPr id="44" name="テキスト ボックス 43"/>
          <p:cNvSpPr txBox="1"/>
          <p:nvPr/>
        </p:nvSpPr>
        <p:spPr>
          <a:xfrm>
            <a:off x="237085" y="554646"/>
            <a:ext cx="8533428" cy="338554"/>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vert="horz" wrap="square" lIns="36000" rIns="36000" rtlCol="0">
            <a:spAutoFit/>
          </a:bodyPr>
          <a:lstStyle/>
          <a:p>
            <a:r>
              <a:rPr kumimoji="1" lang="ja-JP" altLang="en-US" sz="1600" dirty="0">
                <a:solidFill>
                  <a:schemeClr val="bg1"/>
                </a:solidFill>
              </a:rPr>
              <a:t>２．府内各地の農業者との懇談会（</a:t>
            </a:r>
            <a:r>
              <a:rPr kumimoji="1" lang="en-US" altLang="ja-JP" sz="1600" dirty="0">
                <a:solidFill>
                  <a:schemeClr val="bg1"/>
                </a:solidFill>
              </a:rPr>
              <a:t>6/22</a:t>
            </a:r>
            <a:r>
              <a:rPr kumimoji="1" lang="ja-JP" altLang="en-US" sz="1600" dirty="0">
                <a:solidFill>
                  <a:schemeClr val="bg1"/>
                </a:solidFill>
              </a:rPr>
              <a:t>～</a:t>
            </a:r>
            <a:r>
              <a:rPr kumimoji="1" lang="en-US" altLang="ja-JP" sz="1600" dirty="0">
                <a:solidFill>
                  <a:schemeClr val="bg1"/>
                </a:solidFill>
              </a:rPr>
              <a:t>7/3</a:t>
            </a:r>
            <a:r>
              <a:rPr kumimoji="1" lang="ja-JP" altLang="en-US" sz="1600" dirty="0">
                <a:solidFill>
                  <a:schemeClr val="bg1"/>
                </a:solidFill>
              </a:rPr>
              <a:t>）</a:t>
            </a:r>
          </a:p>
        </p:txBody>
      </p:sp>
      <p:sp>
        <p:nvSpPr>
          <p:cNvPr id="36" name="テキスト ボックス 35"/>
          <p:cNvSpPr txBox="1"/>
          <p:nvPr/>
        </p:nvSpPr>
        <p:spPr>
          <a:xfrm>
            <a:off x="237085" y="893200"/>
            <a:ext cx="8533427" cy="738664"/>
          </a:xfrm>
          <a:prstGeom prst="rect">
            <a:avLst/>
          </a:prstGeom>
          <a:noFill/>
        </p:spPr>
        <p:txBody>
          <a:bodyPr wrap="square" rtlCol="0">
            <a:spAutoFit/>
          </a:bodyPr>
          <a:lstStyle/>
          <a:p>
            <a:r>
              <a:rPr kumimoji="1" lang="ja-JP" altLang="en-US" sz="1400" dirty="0"/>
              <a:t>　農業者団体や各地域の農業者と新型コロナウイルスの影響について議論する場を設定。</a:t>
            </a:r>
            <a:endParaRPr kumimoji="1" lang="en-US" altLang="ja-JP" sz="1400" dirty="0"/>
          </a:p>
          <a:p>
            <a:r>
              <a:rPr kumimoji="1" lang="ja-JP" altLang="en-US" sz="1400" dirty="0"/>
              <a:t>　</a:t>
            </a:r>
            <a:r>
              <a:rPr kumimoji="1" lang="en-US" altLang="ja-JP" sz="1400" dirty="0"/>
              <a:t>【</a:t>
            </a:r>
            <a:r>
              <a:rPr kumimoji="1" lang="ja-JP" altLang="en-US" sz="1400" dirty="0"/>
              <a:t>対象</a:t>
            </a:r>
            <a:r>
              <a:rPr kumimoji="1" lang="en-US" altLang="ja-JP" sz="1400" dirty="0"/>
              <a:t>】</a:t>
            </a:r>
            <a:r>
              <a:rPr kumimoji="1" lang="ja-JP" altLang="en-US" sz="1400" dirty="0"/>
              <a:t>農の匠の会、大阪府ファームレディネットワーク、大阪府４</a:t>
            </a:r>
            <a:r>
              <a:rPr kumimoji="1" lang="en-US" altLang="ja-JP" sz="1400" dirty="0"/>
              <a:t>H</a:t>
            </a:r>
            <a:r>
              <a:rPr kumimoji="1" lang="ja-JP" altLang="en-US" sz="1400" dirty="0"/>
              <a:t>クラブ連絡協議会、</a:t>
            </a:r>
            <a:endParaRPr kumimoji="1" lang="en-US" altLang="ja-JP" sz="1400" dirty="0"/>
          </a:p>
          <a:p>
            <a:r>
              <a:rPr kumimoji="1" lang="ja-JP" altLang="en-US" sz="1400" dirty="0"/>
              <a:t>　　　　　大阪府経営者会議・法人協会、各地域</a:t>
            </a:r>
            <a:r>
              <a:rPr kumimoji="1" lang="en-US" altLang="ja-JP" sz="1400" dirty="0"/>
              <a:t>※</a:t>
            </a:r>
            <a:r>
              <a:rPr kumimoji="1" lang="ja-JP" altLang="en-US" sz="1400" dirty="0"/>
              <a:t>の担い手農家（北部・中部・南河内・泉州）</a:t>
            </a:r>
            <a:endParaRPr kumimoji="1" lang="en-US" altLang="ja-JP" sz="1400" dirty="0"/>
          </a:p>
        </p:txBody>
      </p:sp>
      <p:pic>
        <p:nvPicPr>
          <p:cNvPr id="2" name="図 1"/>
          <p:cNvPicPr>
            <a:picLocks noChangeAspect="1"/>
          </p:cNvPicPr>
          <p:nvPr/>
        </p:nvPicPr>
        <p:blipFill>
          <a:blip r:embed="rId2"/>
          <a:stretch>
            <a:fillRect/>
          </a:stretch>
        </p:blipFill>
        <p:spPr>
          <a:xfrm>
            <a:off x="193964" y="4491604"/>
            <a:ext cx="8799191" cy="1684578"/>
          </a:xfrm>
          <a:prstGeom prst="rect">
            <a:avLst/>
          </a:prstGeom>
        </p:spPr>
      </p:pic>
      <p:pic>
        <p:nvPicPr>
          <p:cNvPr id="3" name="図 2"/>
          <p:cNvPicPr>
            <a:picLocks noChangeAspect="1"/>
          </p:cNvPicPr>
          <p:nvPr/>
        </p:nvPicPr>
        <p:blipFill>
          <a:blip r:embed="rId3"/>
          <a:stretch>
            <a:fillRect/>
          </a:stretch>
        </p:blipFill>
        <p:spPr>
          <a:xfrm>
            <a:off x="183798" y="1822169"/>
            <a:ext cx="4320000" cy="2280000"/>
          </a:xfrm>
          <a:prstGeom prst="rect">
            <a:avLst/>
          </a:prstGeom>
        </p:spPr>
      </p:pic>
      <p:pic>
        <p:nvPicPr>
          <p:cNvPr id="6" name="図 5"/>
          <p:cNvPicPr>
            <a:picLocks noChangeAspect="1"/>
          </p:cNvPicPr>
          <p:nvPr/>
        </p:nvPicPr>
        <p:blipFill>
          <a:blip r:embed="rId4"/>
          <a:stretch>
            <a:fillRect/>
          </a:stretch>
        </p:blipFill>
        <p:spPr>
          <a:xfrm>
            <a:off x="4673156" y="1828951"/>
            <a:ext cx="4320000" cy="2273218"/>
          </a:xfrm>
          <a:prstGeom prst="rect">
            <a:avLst/>
          </a:prstGeom>
        </p:spPr>
      </p:pic>
    </p:spTree>
    <p:extLst>
      <p:ext uri="{BB962C8B-B14F-4D97-AF65-F5344CB8AC3E}">
        <p14:creationId xmlns:p14="http://schemas.microsoft.com/office/powerpoint/2010/main" val="2156145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2866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eiryo UI" panose="020B0604030504040204" pitchFamily="50" charset="-128"/>
                <a:ea typeface="Meiryo UI" panose="020B0604030504040204" pitchFamily="50" charset="-128"/>
              </a:rPr>
              <a:t>①</a:t>
            </a:r>
            <a:r>
              <a:rPr kumimoji="1" lang="ja-JP" altLang="en-US" dirty="0" smtClean="0">
                <a:latin typeface="Meiryo UI" panose="020B0604030504040204" pitchFamily="50" charset="-128"/>
                <a:ea typeface="Meiryo UI" panose="020B0604030504040204" pitchFamily="50" charset="-128"/>
              </a:rPr>
              <a:t>コロナ</a:t>
            </a:r>
            <a:r>
              <a:rPr kumimoji="1" lang="ja-JP" altLang="en-US" dirty="0">
                <a:latin typeface="Meiryo UI" panose="020B0604030504040204" pitchFamily="50" charset="-128"/>
                <a:ea typeface="Meiryo UI" panose="020B0604030504040204" pitchFamily="50" charset="-128"/>
              </a:rPr>
              <a:t>感染症による農業への影響</a:t>
            </a:r>
          </a:p>
        </p:txBody>
      </p:sp>
      <p:graphicFrame>
        <p:nvGraphicFramePr>
          <p:cNvPr id="3" name="表 2"/>
          <p:cNvGraphicFramePr>
            <a:graphicFrameLocks noGrp="1"/>
          </p:cNvGraphicFramePr>
          <p:nvPr>
            <p:extLst>
              <p:ext uri="{D42A27DB-BD31-4B8C-83A1-F6EECF244321}">
                <p14:modId xmlns:p14="http://schemas.microsoft.com/office/powerpoint/2010/main" val="3973828137"/>
              </p:ext>
            </p:extLst>
          </p:nvPr>
        </p:nvGraphicFramePr>
        <p:xfrm>
          <a:off x="152184" y="454471"/>
          <a:ext cx="8839631" cy="6287523"/>
        </p:xfrm>
        <a:graphic>
          <a:graphicData uri="http://schemas.openxmlformats.org/drawingml/2006/table">
            <a:tbl>
              <a:tblPr firstRow="1" bandRow="1">
                <a:tableStyleId>{5C22544A-7EE6-4342-B048-85BDC9FD1C3A}</a:tableStyleId>
              </a:tblPr>
              <a:tblGrid>
                <a:gridCol w="1395513">
                  <a:extLst>
                    <a:ext uri="{9D8B030D-6E8A-4147-A177-3AD203B41FA5}">
                      <a16:colId xmlns:a16="http://schemas.microsoft.com/office/drawing/2014/main" val="333286181"/>
                    </a:ext>
                  </a:extLst>
                </a:gridCol>
                <a:gridCol w="7444118">
                  <a:extLst>
                    <a:ext uri="{9D8B030D-6E8A-4147-A177-3AD203B41FA5}">
                      <a16:colId xmlns:a16="http://schemas.microsoft.com/office/drawing/2014/main" val="2279528233"/>
                    </a:ext>
                  </a:extLst>
                </a:gridCol>
              </a:tblGrid>
              <a:tr h="358684">
                <a:tc gridSpan="2">
                  <a:txBody>
                    <a:bodyPr/>
                    <a:lstStyle/>
                    <a:p>
                      <a:r>
                        <a:rPr kumimoji="1" lang="ja-JP" altLang="en-US" dirty="0"/>
                        <a:t>農業者からの意見</a:t>
                      </a:r>
                    </a:p>
                  </a:txBody>
                  <a:tcPr/>
                </a:tc>
                <a:tc hMerge="1">
                  <a:txBody>
                    <a:bodyPr/>
                    <a:lstStyle/>
                    <a:p>
                      <a:endParaRPr kumimoji="1" lang="ja-JP" altLang="en-US" dirty="0"/>
                    </a:p>
                  </a:txBody>
                  <a:tcPr/>
                </a:tc>
                <a:extLst>
                  <a:ext uri="{0D108BD9-81ED-4DB2-BD59-A6C34878D82A}">
                    <a16:rowId xmlns:a16="http://schemas.microsoft.com/office/drawing/2014/main" val="2385749713"/>
                  </a:ext>
                </a:extLst>
              </a:tr>
              <a:tr h="4065083">
                <a:tc>
                  <a:txBody>
                    <a:bodyPr/>
                    <a:lstStyle/>
                    <a:p>
                      <a:pPr algn="ctr"/>
                      <a:r>
                        <a:rPr kumimoji="1" lang="ja-JP" altLang="en-US" sz="1400" dirty="0"/>
                        <a:t>野菜・</a:t>
                      </a:r>
                      <a:r>
                        <a:rPr kumimoji="1" lang="en-US" altLang="ja-JP" sz="1400" dirty="0"/>
                        <a:t/>
                      </a:r>
                      <a:br>
                        <a:rPr kumimoji="1" lang="en-US" altLang="ja-JP" sz="1400" dirty="0"/>
                      </a:br>
                      <a:r>
                        <a:rPr kumimoji="1" lang="ja-JP" altLang="en-US" sz="1400" dirty="0"/>
                        <a:t>果樹農家</a:t>
                      </a:r>
                    </a:p>
                  </a:txBody>
                  <a:tcPr anchor="ctr"/>
                </a:tc>
                <a:tc>
                  <a:txBody>
                    <a:bodyPr/>
                    <a:lstStyle/>
                    <a:p>
                      <a:r>
                        <a:rPr kumimoji="1" lang="en-US" altLang="ja-JP" sz="1400" b="1" dirty="0"/>
                        <a:t>【</a:t>
                      </a:r>
                      <a:r>
                        <a:rPr kumimoji="1" lang="ja-JP" altLang="en-US" sz="1400" b="1" dirty="0"/>
                        <a:t>農業経営への影響</a:t>
                      </a:r>
                      <a:r>
                        <a:rPr kumimoji="1" lang="en-US" altLang="ja-JP" sz="1400" b="1" dirty="0"/>
                        <a:t>】</a:t>
                      </a:r>
                    </a:p>
                    <a:p>
                      <a:r>
                        <a:rPr kumimoji="1" lang="ja-JP" altLang="en-US" sz="1400" dirty="0"/>
                        <a:t>◇</a:t>
                      </a:r>
                      <a:r>
                        <a:rPr kumimoji="1" lang="ja-JP" altLang="en-US" sz="1400" baseline="0" dirty="0"/>
                        <a:t> </a:t>
                      </a:r>
                      <a:r>
                        <a:rPr kumimoji="1" lang="ja-JP" altLang="en-US" sz="1400" dirty="0"/>
                        <a:t>栽培・経営面</a:t>
                      </a:r>
                      <a:endParaRPr kumimoji="1" lang="en-US" altLang="ja-JP" sz="1400" dirty="0"/>
                    </a:p>
                    <a:p>
                      <a:r>
                        <a:rPr kumimoji="1" lang="ja-JP" altLang="en-US" sz="1400" dirty="0"/>
                        <a:t>・需要が減少したが、今の作型を急に変えられないため、</a:t>
                      </a:r>
                      <a:r>
                        <a:rPr kumimoji="1" lang="ja-JP" altLang="en-US" sz="1400" dirty="0" smtClean="0"/>
                        <a:t>売れなければ</a:t>
                      </a:r>
                      <a:r>
                        <a:rPr kumimoji="1" lang="ja-JP" altLang="en-US" sz="1400" dirty="0"/>
                        <a:t>廃棄した。</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・従業員の検温や、部署を越えた接触の削減を実施した</a:t>
                      </a:r>
                      <a:r>
                        <a:rPr kumimoji="1" lang="ja-JP" altLang="en-US" sz="1400" dirty="0" smtClean="0"/>
                        <a:t>。</a:t>
                      </a:r>
                      <a:endParaRPr kumimoji="1" lang="en-US" altLang="ja-JP" sz="14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a:t>
                      </a:r>
                      <a:r>
                        <a:rPr kumimoji="1" lang="ja-JP" altLang="en-US" sz="1400" dirty="0" smtClean="0">
                          <a:solidFill>
                            <a:schemeClr val="tx1"/>
                          </a:solidFill>
                        </a:rPr>
                        <a:t>来日予定の技能実習生がいつ入国できるかわからないため、働き手として勤務先が休業</a:t>
                      </a:r>
                      <a:endParaRPr kumimoji="1" lang="en-US" altLang="ja-JP" sz="14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　中の人や学生を雇用したが、緊急事態宣言解除後に辞められるなど、労働力がぎりぎり</a:t>
                      </a:r>
                      <a:endParaRPr kumimoji="1" lang="en-US" altLang="ja-JP" sz="140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rPr>
                        <a:t>　の状態。</a:t>
                      </a:r>
                      <a:endParaRPr kumimoji="1" lang="en-US" altLang="ja-JP" sz="1400" dirty="0">
                        <a:solidFill>
                          <a:schemeClr val="tx1"/>
                        </a:solidFill>
                      </a:endParaRPr>
                    </a:p>
                    <a:p>
                      <a:r>
                        <a:rPr kumimoji="1" lang="ja-JP" altLang="en-US" sz="1400" dirty="0"/>
                        <a:t>◇ 販売面</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・試食など差別化した販売ができなくなり、市場出荷せざるを得ず、売上が減少した。</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・飲食店向けの野菜を、販売好調なスーパーに振り替えて対応した。</a:t>
                      </a:r>
                      <a:endParaRPr kumimoji="1" lang="en-US" altLang="ja-JP" sz="1400" dirty="0"/>
                    </a:p>
                    <a:p>
                      <a:r>
                        <a:rPr kumimoji="1" lang="ja-JP" altLang="en-US" sz="1400" dirty="0"/>
                        <a:t>・販路の多角化をしていたが、飲食店や百貨店など外出自粛となった出荷先の割合が</a:t>
                      </a:r>
                      <a:r>
                        <a:rPr kumimoji="1" lang="en-US" altLang="ja-JP" sz="1400" dirty="0"/>
                        <a:t/>
                      </a:r>
                      <a:br>
                        <a:rPr kumimoji="1" lang="en-US" altLang="ja-JP" sz="1400" dirty="0"/>
                      </a:br>
                      <a:r>
                        <a:rPr kumimoji="1" lang="ja-JP" altLang="en-US" sz="1400" dirty="0"/>
                        <a:t>　多かったため、その影響が大きかった。</a:t>
                      </a:r>
                      <a:endParaRPr kumimoji="1" lang="en-US" altLang="ja-JP" sz="1400" dirty="0"/>
                    </a:p>
                    <a:p>
                      <a:r>
                        <a:rPr kumimoji="1" lang="ja-JP" altLang="en-US" sz="1400" dirty="0"/>
                        <a:t>・中止になったマルシェの代替として、朝市に野菜が集まったため価格が低迷した。</a:t>
                      </a:r>
                      <a:endParaRPr kumimoji="1" lang="en-US" altLang="ja-JP" sz="1400" dirty="0"/>
                    </a:p>
                    <a:p>
                      <a:r>
                        <a:rPr kumimoji="1" lang="ja-JP" altLang="en-US" sz="1400" dirty="0"/>
                        <a:t>・ネットや無人販売所の売上が増加した。</a:t>
                      </a:r>
                      <a:endParaRPr kumimoji="1" lang="en-US" altLang="ja-JP" sz="1400" dirty="0"/>
                    </a:p>
                    <a:p>
                      <a:r>
                        <a:rPr kumimoji="1" lang="en-US" altLang="ja-JP" sz="1400" b="1" dirty="0" smtClean="0"/>
                        <a:t>【</a:t>
                      </a:r>
                      <a:r>
                        <a:rPr kumimoji="1" lang="ja-JP" altLang="en-US" sz="1400" b="1" dirty="0"/>
                        <a:t>今後の経営への意見</a:t>
                      </a:r>
                      <a:r>
                        <a:rPr kumimoji="1" lang="en-US" altLang="ja-JP" sz="1400" b="1" dirty="0"/>
                        <a:t>】</a:t>
                      </a:r>
                    </a:p>
                    <a:p>
                      <a:r>
                        <a:rPr kumimoji="1" lang="ja-JP" altLang="en-US" sz="1400" dirty="0"/>
                        <a:t>・従業員が感染した際の事業継続に向けた対策が必要。</a:t>
                      </a:r>
                      <a:endParaRPr kumimoji="1" lang="en-US" altLang="ja-JP" sz="1400" dirty="0"/>
                    </a:p>
                    <a:p>
                      <a:r>
                        <a:rPr kumimoji="1" lang="ja-JP" altLang="en-US" sz="1400" dirty="0"/>
                        <a:t>・リスクヘッジが利く取組みが非常に重要。</a:t>
                      </a:r>
                      <a:endParaRPr kumimoji="1" lang="en-US" altLang="ja-JP" sz="1400" dirty="0"/>
                    </a:p>
                    <a:p>
                      <a:r>
                        <a:rPr kumimoji="1" lang="ja-JP" altLang="en-US" sz="1400" dirty="0"/>
                        <a:t>・人や地域との連携が大事。地域で必要な存在となれば、住民がお客さんとなってくれる。</a:t>
                      </a:r>
                      <a:endParaRPr kumimoji="1" lang="en-US" altLang="ja-JP" sz="1400" dirty="0"/>
                    </a:p>
                    <a:p>
                      <a:r>
                        <a:rPr kumimoji="1" lang="ja-JP" altLang="en-US" sz="1400" dirty="0"/>
                        <a:t>・新たな</a:t>
                      </a:r>
                      <a:r>
                        <a:rPr kumimoji="1" lang="ja-JP" altLang="en-US" sz="1400" dirty="0" smtClean="0"/>
                        <a:t>取組み</a:t>
                      </a:r>
                      <a:r>
                        <a:rPr kumimoji="1" lang="ja-JP" altLang="en-US" sz="1400" dirty="0"/>
                        <a:t>として、消費者への農作業体験のパッケージ化を検討中。</a:t>
                      </a:r>
                    </a:p>
                  </a:txBody>
                  <a:tcPr/>
                </a:tc>
                <a:extLst>
                  <a:ext uri="{0D108BD9-81ED-4DB2-BD59-A6C34878D82A}">
                    <a16:rowId xmlns:a16="http://schemas.microsoft.com/office/drawing/2014/main" val="2057779277"/>
                  </a:ext>
                </a:extLst>
              </a:tr>
              <a:tr h="926600">
                <a:tc>
                  <a:txBody>
                    <a:bodyPr/>
                    <a:lstStyle/>
                    <a:p>
                      <a:pPr algn="ctr"/>
                      <a:r>
                        <a:rPr kumimoji="1" lang="ja-JP" altLang="en-US" sz="1400" dirty="0"/>
                        <a:t>花</a:t>
                      </a:r>
                      <a:r>
                        <a:rPr kumimoji="1" lang="ja-JP" altLang="en-US" sz="1400" dirty="0" err="1"/>
                        <a:t>き</a:t>
                      </a:r>
                      <a:r>
                        <a:rPr kumimoji="1" lang="ja-JP" altLang="en-US" sz="1400" dirty="0"/>
                        <a:t>農家</a:t>
                      </a:r>
                    </a:p>
                  </a:txBody>
                  <a:tcPr anchor="ctr"/>
                </a:tc>
                <a:tc>
                  <a:txBody>
                    <a:bodyPr/>
                    <a:lstStyle/>
                    <a:p>
                      <a:r>
                        <a:rPr kumimoji="1" lang="ja-JP" altLang="en-US" sz="1400" dirty="0"/>
                        <a:t>・イベントが軒並み中止になり、準備していた花壇苗を他に回すなどが大変だった。</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・リモートワーク主流になると、花屋さんでは売れなくなる懸念がある。</a:t>
                      </a:r>
                      <a:endParaRPr kumimoji="1" lang="en-US" altLang="ja-JP" sz="1400" dirty="0"/>
                    </a:p>
                    <a:p>
                      <a:r>
                        <a:rPr kumimoji="1" lang="ja-JP" altLang="en-US" sz="1400" dirty="0"/>
                        <a:t>・公園での花の活用など新たな需要拡大が必要。</a:t>
                      </a:r>
                      <a:endParaRPr kumimoji="1" lang="en-US" altLang="ja-JP" sz="1400" dirty="0"/>
                    </a:p>
                    <a:p>
                      <a:r>
                        <a:rPr kumimoji="1" lang="ja-JP" altLang="en-US" sz="1400" dirty="0"/>
                        <a:t>・フラワーセラピーなど別の観点を加えた販売促進が必要。</a:t>
                      </a:r>
                    </a:p>
                  </a:txBody>
                  <a:tcPr/>
                </a:tc>
                <a:extLst>
                  <a:ext uri="{0D108BD9-81ED-4DB2-BD59-A6C34878D82A}">
                    <a16:rowId xmlns:a16="http://schemas.microsoft.com/office/drawing/2014/main" val="1150718234"/>
                  </a:ext>
                </a:extLst>
              </a:tr>
              <a:tr h="508135">
                <a:tc>
                  <a:txBody>
                    <a:bodyPr/>
                    <a:lstStyle/>
                    <a:p>
                      <a:pPr algn="ctr"/>
                      <a:r>
                        <a:rPr kumimoji="1" lang="ja-JP" altLang="en-US" sz="1400" dirty="0"/>
                        <a:t>観光農園</a:t>
                      </a:r>
                    </a:p>
                  </a:txBody>
                  <a:tcPr anchor="ctr"/>
                </a:tc>
                <a:tc>
                  <a:txBody>
                    <a:bodyPr/>
                    <a:lstStyle/>
                    <a:p>
                      <a:r>
                        <a:rPr kumimoji="1" lang="ja-JP" altLang="en-US" sz="1400" dirty="0"/>
                        <a:t>・摘み取りのいちごを直売や加工に回すことで、損失を抑えることができた。</a:t>
                      </a:r>
                      <a:endParaRPr kumimoji="1" lang="en-US" altLang="ja-JP" sz="1400" dirty="0"/>
                    </a:p>
                    <a:p>
                      <a:r>
                        <a:rPr kumimoji="1" lang="ja-JP" altLang="en-US" sz="1400" dirty="0"/>
                        <a:t>・大打撃</a:t>
                      </a:r>
                      <a:r>
                        <a:rPr kumimoji="1" lang="ja-JP" altLang="en-US" sz="1400"/>
                        <a:t>を</a:t>
                      </a:r>
                      <a:r>
                        <a:rPr kumimoji="1" lang="ja-JP" altLang="en-US" sz="1400" smtClean="0"/>
                        <a:t>受け、今後もお客</a:t>
                      </a:r>
                      <a:r>
                        <a:rPr kumimoji="1" lang="ja-JP" altLang="en-US" sz="1400" dirty="0"/>
                        <a:t>さんが戻ってくるか目途が立っていない</a:t>
                      </a:r>
                      <a:r>
                        <a:rPr kumimoji="1" lang="ja-JP" altLang="en-US" sz="1400" dirty="0" smtClean="0"/>
                        <a:t>。</a:t>
                      </a:r>
                      <a:endParaRPr kumimoji="1" lang="en-US" altLang="ja-JP" sz="1400" dirty="0" smtClean="0"/>
                    </a:p>
                  </a:txBody>
                  <a:tcPr/>
                </a:tc>
                <a:extLst>
                  <a:ext uri="{0D108BD9-81ED-4DB2-BD59-A6C34878D82A}">
                    <a16:rowId xmlns:a16="http://schemas.microsoft.com/office/drawing/2014/main" val="574430010"/>
                  </a:ext>
                </a:extLst>
              </a:tr>
              <a:tr h="313443">
                <a:tc>
                  <a:txBody>
                    <a:bodyPr/>
                    <a:lstStyle/>
                    <a:p>
                      <a:pPr algn="ctr"/>
                      <a:r>
                        <a:rPr kumimoji="1" lang="ja-JP" altLang="en-US" sz="1400" dirty="0" smtClean="0"/>
                        <a:t>その他</a:t>
                      </a:r>
                      <a:endParaRPr kumimoji="1" lang="ja-JP" altLang="en-US" sz="1400" dirty="0"/>
                    </a:p>
                  </a:txBody>
                  <a:tcPr anchor="ctr"/>
                </a:tc>
                <a:tc>
                  <a:txBody>
                    <a:bodyPr/>
                    <a:lstStyle/>
                    <a:p>
                      <a:r>
                        <a:rPr kumimoji="1" lang="ja-JP" altLang="en-US" sz="1400" dirty="0" smtClean="0"/>
                        <a:t>・</a:t>
                      </a:r>
                      <a:r>
                        <a:rPr kumimoji="1" lang="ja-JP" altLang="en-US" sz="1400" dirty="0" smtClean="0">
                          <a:solidFill>
                            <a:schemeClr val="tx1"/>
                          </a:solidFill>
                        </a:rPr>
                        <a:t>コロナ禍で農地や直売所に散歩に来る人が多かった。</a:t>
                      </a:r>
                    </a:p>
                  </a:txBody>
                  <a:tcPr/>
                </a:tc>
                <a:extLst>
                  <a:ext uri="{0D108BD9-81ED-4DB2-BD59-A6C34878D82A}">
                    <a16:rowId xmlns:a16="http://schemas.microsoft.com/office/drawing/2014/main" val="253546202"/>
                  </a:ext>
                </a:extLst>
              </a:tr>
            </a:tbl>
          </a:graphicData>
        </a:graphic>
      </p:graphicFrame>
    </p:spTree>
    <p:extLst>
      <p:ext uri="{BB962C8B-B14F-4D97-AF65-F5344CB8AC3E}">
        <p14:creationId xmlns:p14="http://schemas.microsoft.com/office/powerpoint/2010/main" val="450080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2866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rPr>
              <a:t>②ポストコロナ</a:t>
            </a:r>
            <a:r>
              <a:rPr kumimoji="1" lang="ja-JP" altLang="en-US" dirty="0">
                <a:latin typeface="Meiryo UI" panose="020B0604030504040204" pitchFamily="50" charset="-128"/>
                <a:ea typeface="Meiryo UI" panose="020B0604030504040204" pitchFamily="50" charset="-128"/>
              </a:rPr>
              <a:t>社会における大阪農政の展開について</a:t>
            </a:r>
          </a:p>
        </p:txBody>
      </p:sp>
      <p:sp>
        <p:nvSpPr>
          <p:cNvPr id="5" name="正方形/長方形 4"/>
          <p:cNvSpPr/>
          <p:nvPr/>
        </p:nvSpPr>
        <p:spPr>
          <a:xfrm>
            <a:off x="46161" y="602876"/>
            <a:ext cx="5078355" cy="5179417"/>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5764997" y="591192"/>
            <a:ext cx="3323248" cy="5191101"/>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p:cNvSpPr/>
          <p:nvPr/>
        </p:nvSpPr>
        <p:spPr>
          <a:xfrm>
            <a:off x="300964" y="444254"/>
            <a:ext cx="2883576" cy="3558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コロナが引き起こした現象</a:t>
            </a:r>
          </a:p>
        </p:txBody>
      </p:sp>
      <p:sp>
        <p:nvSpPr>
          <p:cNvPr id="9" name="楕円 8"/>
          <p:cNvSpPr/>
          <p:nvPr/>
        </p:nvSpPr>
        <p:spPr>
          <a:xfrm>
            <a:off x="5265526" y="444254"/>
            <a:ext cx="2883576" cy="3558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今後の展開・対応策</a:t>
            </a:r>
          </a:p>
        </p:txBody>
      </p:sp>
      <p:sp>
        <p:nvSpPr>
          <p:cNvPr id="11" name="テキスト ボックス 10"/>
          <p:cNvSpPr txBox="1"/>
          <p:nvPr/>
        </p:nvSpPr>
        <p:spPr>
          <a:xfrm>
            <a:off x="5689900" y="1158694"/>
            <a:ext cx="3674788" cy="4524315"/>
          </a:xfrm>
          <a:prstGeom prst="rect">
            <a:avLst/>
          </a:prstGeom>
          <a:noFill/>
        </p:spPr>
        <p:txBody>
          <a:bodyPr wrap="square" rtlCol="0">
            <a:spAutoFit/>
          </a:bodyPr>
          <a:lstStyle/>
          <a:p>
            <a:r>
              <a:rPr kumimoji="1" lang="ja-JP" altLang="en-US" sz="1600" dirty="0"/>
              <a:t>・</a:t>
            </a:r>
            <a:r>
              <a:rPr kumimoji="1" lang="ja-JP" altLang="en-US" sz="1600" b="1" dirty="0"/>
              <a:t>生命産業としての農の重要性</a:t>
            </a:r>
            <a:r>
              <a:rPr kumimoji="1" lang="en-US" altLang="ja-JP" sz="1600" b="1" dirty="0"/>
              <a:t/>
            </a:r>
            <a:br>
              <a:rPr kumimoji="1" lang="en-US" altLang="ja-JP" sz="1600" b="1" dirty="0"/>
            </a:br>
            <a:r>
              <a:rPr kumimoji="1" lang="ja-JP" altLang="en-US" sz="1600" b="1" dirty="0"/>
              <a:t>　の</a:t>
            </a:r>
            <a:r>
              <a:rPr kumimoji="1" lang="ja-JP" altLang="en-US" sz="1600" b="1" dirty="0" smtClean="0"/>
              <a:t>再評価と振興</a:t>
            </a:r>
            <a:r>
              <a:rPr kumimoji="1" lang="en-US" altLang="ja-JP" sz="1600" dirty="0"/>
              <a:t/>
            </a:r>
            <a:br>
              <a:rPr kumimoji="1" lang="en-US" altLang="ja-JP" sz="1600" dirty="0"/>
            </a:br>
            <a:r>
              <a:rPr kumimoji="1" lang="ja-JP" altLang="en-US" sz="1600" dirty="0"/>
              <a:t>　</a:t>
            </a:r>
            <a:endParaRPr kumimoji="1" lang="en-US" altLang="ja-JP" sz="800" dirty="0"/>
          </a:p>
          <a:p>
            <a:r>
              <a:rPr kumimoji="1" lang="ja-JP" altLang="en-US" sz="1600" dirty="0"/>
              <a:t>・</a:t>
            </a:r>
            <a:r>
              <a:rPr kumimoji="1" lang="ja-JP" altLang="en-US" sz="1600" b="1" dirty="0"/>
              <a:t>持続性のある</a:t>
            </a:r>
            <a:r>
              <a:rPr kumimoji="1" lang="ja-JP" altLang="en-US" sz="1600" b="1" dirty="0" smtClean="0"/>
              <a:t>農業・農空間づくり</a:t>
            </a:r>
            <a:endParaRPr kumimoji="1" lang="en-US" altLang="ja-JP" sz="1600" b="1" dirty="0" smtClean="0"/>
          </a:p>
          <a:p>
            <a:r>
              <a:rPr kumimoji="1" lang="ja-JP" altLang="en-US" sz="1600" dirty="0" smtClean="0"/>
              <a:t>・</a:t>
            </a:r>
            <a:r>
              <a:rPr kumimoji="1" lang="ja-JP" altLang="en-US" sz="1600" b="1" dirty="0" smtClean="0"/>
              <a:t>農業経営のレジリエンス</a:t>
            </a:r>
            <a:r>
              <a:rPr kumimoji="1" lang="ja-JP" altLang="en-US" sz="1600" b="1" dirty="0"/>
              <a:t>の向上</a:t>
            </a:r>
            <a:endParaRPr kumimoji="1" lang="en-US" altLang="ja-JP" sz="1600" b="1" dirty="0"/>
          </a:p>
          <a:p>
            <a:endParaRPr kumimoji="1" lang="en-US" altLang="ja-JP" sz="1600" dirty="0" smtClean="0"/>
          </a:p>
          <a:p>
            <a:endParaRPr kumimoji="1" lang="en-US" altLang="ja-JP" sz="1600" dirty="0"/>
          </a:p>
          <a:p>
            <a:r>
              <a:rPr kumimoji="1" lang="ja-JP" altLang="en-US" sz="1600" dirty="0" smtClean="0"/>
              <a:t>・</a:t>
            </a:r>
            <a:r>
              <a:rPr kumimoji="1" lang="ja-JP" altLang="en-US" sz="1600" b="1" dirty="0"/>
              <a:t>非接触社会における新たな</a:t>
            </a:r>
            <a:endParaRPr kumimoji="1" lang="en-US" altLang="ja-JP" sz="1600" b="1" dirty="0"/>
          </a:p>
          <a:p>
            <a:r>
              <a:rPr kumimoji="1" lang="ja-JP" altLang="en-US" sz="1600" b="1" dirty="0"/>
              <a:t>　つながり</a:t>
            </a:r>
            <a:r>
              <a:rPr kumimoji="1" lang="ja-JP" altLang="en-US" sz="1600" b="1" dirty="0" smtClean="0"/>
              <a:t>の確保</a:t>
            </a:r>
            <a:endParaRPr kumimoji="1" lang="en-US" altLang="ja-JP" sz="1600" b="1" dirty="0"/>
          </a:p>
          <a:p>
            <a:endParaRPr kumimoji="1" lang="en-US" altLang="ja-JP" sz="1600" dirty="0" smtClean="0"/>
          </a:p>
          <a:p>
            <a:endParaRPr kumimoji="1" lang="en-US" altLang="ja-JP" sz="1400" dirty="0" smtClean="0"/>
          </a:p>
          <a:p>
            <a:r>
              <a:rPr kumimoji="1" lang="ja-JP" altLang="en-US" sz="1600" dirty="0"/>
              <a:t>　</a:t>
            </a:r>
            <a:endParaRPr kumimoji="1" lang="en-US" altLang="ja-JP" sz="800" dirty="0"/>
          </a:p>
          <a:p>
            <a:r>
              <a:rPr kumimoji="1" lang="ja-JP" altLang="en-US" sz="1600" dirty="0"/>
              <a:t>・</a:t>
            </a:r>
            <a:r>
              <a:rPr kumimoji="1" lang="ja-JP" altLang="en-US" sz="1600" b="1" dirty="0"/>
              <a:t>都会の“いなか暮らし”</a:t>
            </a:r>
            <a:r>
              <a:rPr kumimoji="1" lang="ja-JP" altLang="en-US" sz="1600" b="1" dirty="0" smtClean="0"/>
              <a:t>の</a:t>
            </a:r>
            <a:r>
              <a:rPr kumimoji="1" lang="ja-JP" altLang="en-US" sz="1600" b="1" dirty="0"/>
              <a:t>推進</a:t>
            </a:r>
            <a:endParaRPr kumimoji="1" lang="en-US" altLang="ja-JP" sz="1600" b="1" dirty="0"/>
          </a:p>
          <a:p>
            <a:endParaRPr kumimoji="1" lang="en-US" altLang="ja-JP" sz="1600" dirty="0"/>
          </a:p>
          <a:p>
            <a:r>
              <a:rPr kumimoji="1" lang="ja-JP" altLang="en-US" sz="1600" dirty="0"/>
              <a:t>　</a:t>
            </a:r>
            <a:endParaRPr kumimoji="1" lang="en-US" altLang="ja-JP" sz="1200" dirty="0"/>
          </a:p>
          <a:p>
            <a:r>
              <a:rPr kumimoji="1" lang="ja-JP" altLang="en-US" sz="1600" dirty="0" smtClean="0"/>
              <a:t>・</a:t>
            </a:r>
            <a:r>
              <a:rPr kumimoji="1" lang="ja-JP" altLang="en-US" sz="1600" b="1" dirty="0"/>
              <a:t>新たな需要に応じた地産地消の</a:t>
            </a:r>
            <a:endParaRPr kumimoji="1" lang="en-US" altLang="ja-JP" sz="1600" b="1" dirty="0"/>
          </a:p>
          <a:p>
            <a:r>
              <a:rPr kumimoji="1" lang="ja-JP" altLang="en-US" sz="1600" b="1" dirty="0"/>
              <a:t>　推進</a:t>
            </a:r>
            <a:endParaRPr kumimoji="1" lang="en-US" altLang="ja-JP" sz="1600" b="1" dirty="0"/>
          </a:p>
          <a:p>
            <a:r>
              <a:rPr kumimoji="1" lang="ja-JP" altLang="en-US" sz="1600" b="1" dirty="0"/>
              <a:t>　</a:t>
            </a:r>
            <a:endParaRPr kumimoji="1" lang="en-US" altLang="ja-JP" sz="1600" dirty="0"/>
          </a:p>
        </p:txBody>
      </p:sp>
      <p:pic>
        <p:nvPicPr>
          <p:cNvPr id="17" name="Picture 128">
            <a:extLst>
              <a:ext uri="{FF2B5EF4-FFF2-40B4-BE49-F238E27FC236}">
                <a16:creationId xmlns:a16="http://schemas.microsoft.com/office/drawing/2014/main" id="{A85B5841-326E-427F-8CF5-510CAD24A0A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37655" y="6147998"/>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0" name="図 19">
            <a:extLst>
              <a:ext uri="{FF2B5EF4-FFF2-40B4-BE49-F238E27FC236}">
                <a16:creationId xmlns:a16="http://schemas.microsoft.com/office/drawing/2014/main" id="{B17F8D30-AFE9-481D-BB8A-68FE60BC3A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18699" y="6167779"/>
            <a:ext cx="855451" cy="500439"/>
          </a:xfrm>
          <a:prstGeom prst="rect">
            <a:avLst/>
          </a:prstGeom>
        </p:spPr>
      </p:pic>
      <p:sp>
        <p:nvSpPr>
          <p:cNvPr id="2" name="右矢印 1"/>
          <p:cNvSpPr/>
          <p:nvPr/>
        </p:nvSpPr>
        <p:spPr>
          <a:xfrm>
            <a:off x="5202221" y="5042510"/>
            <a:ext cx="491792" cy="4949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697608" y="893200"/>
            <a:ext cx="4382760" cy="646331"/>
          </a:xfrm>
          <a:prstGeom prst="rect">
            <a:avLst/>
          </a:prstGeom>
          <a:noFill/>
        </p:spPr>
        <p:txBody>
          <a:bodyPr wrap="square" rtlCol="0">
            <a:spAutoFit/>
          </a:bodyPr>
          <a:lstStyle/>
          <a:p>
            <a:r>
              <a:rPr kumimoji="1" lang="ja-JP" altLang="en-US" sz="1400" dirty="0"/>
              <a:t>・食品買占めや海外の食料輸出規制による供給不安</a:t>
            </a:r>
            <a:endParaRPr kumimoji="1" lang="en-US" altLang="ja-JP" sz="1400" dirty="0"/>
          </a:p>
          <a:p>
            <a:endParaRPr kumimoji="1" lang="en-US" altLang="ja-JP" sz="800" dirty="0"/>
          </a:p>
          <a:p>
            <a:r>
              <a:rPr kumimoji="1" lang="ja-JP" altLang="en-US" sz="1400" dirty="0"/>
              <a:t>・健康を高める食品（免疫向上等）の需要増加</a:t>
            </a:r>
            <a:endParaRPr kumimoji="1" lang="en-US" altLang="ja-JP" sz="1400" dirty="0"/>
          </a:p>
        </p:txBody>
      </p:sp>
      <p:sp>
        <p:nvSpPr>
          <p:cNvPr id="3" name="テキスト ボックス 2"/>
          <p:cNvSpPr txBox="1"/>
          <p:nvPr/>
        </p:nvSpPr>
        <p:spPr>
          <a:xfrm>
            <a:off x="237087" y="936242"/>
            <a:ext cx="565146" cy="555228"/>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vert="eaVert" wrap="square" lIns="36000" rIns="36000" rtlCol="0">
            <a:spAutoFit/>
          </a:bodyPr>
          <a:lstStyle/>
          <a:p>
            <a:r>
              <a:rPr kumimoji="1" lang="ja-JP" altLang="en-US" sz="1600" dirty="0">
                <a:solidFill>
                  <a:schemeClr val="bg1"/>
                </a:solidFill>
              </a:rPr>
              <a:t>健康生命</a:t>
            </a:r>
          </a:p>
        </p:txBody>
      </p:sp>
      <p:sp>
        <p:nvSpPr>
          <p:cNvPr id="24" name="テキスト ボックス 23"/>
          <p:cNvSpPr txBox="1"/>
          <p:nvPr/>
        </p:nvSpPr>
        <p:spPr>
          <a:xfrm>
            <a:off x="704890" y="1622055"/>
            <a:ext cx="4102856" cy="984885"/>
          </a:xfrm>
          <a:prstGeom prst="rect">
            <a:avLst/>
          </a:prstGeom>
          <a:noFill/>
        </p:spPr>
        <p:txBody>
          <a:bodyPr wrap="square" rtlCol="0">
            <a:spAutoFit/>
          </a:bodyPr>
          <a:lstStyle/>
          <a:p>
            <a:r>
              <a:rPr kumimoji="1" lang="ja-JP" altLang="en-US" sz="1400" dirty="0"/>
              <a:t>・学校給食停止、外出自粛による出荷先減少</a:t>
            </a:r>
            <a:endParaRPr kumimoji="1" lang="en-US" altLang="ja-JP" sz="1400" dirty="0"/>
          </a:p>
          <a:p>
            <a:endParaRPr kumimoji="1" lang="en-US" altLang="ja-JP" sz="800" dirty="0"/>
          </a:p>
          <a:p>
            <a:r>
              <a:rPr kumimoji="1" lang="ja-JP" altLang="en-US" sz="1400" dirty="0"/>
              <a:t>・インバウンドを含む観光の低迷</a:t>
            </a:r>
            <a:endParaRPr kumimoji="1" lang="en-US" altLang="ja-JP" sz="1400" dirty="0"/>
          </a:p>
          <a:p>
            <a:endParaRPr kumimoji="1" lang="en-US" altLang="ja-JP" sz="800" dirty="0"/>
          </a:p>
          <a:p>
            <a:r>
              <a:rPr kumimoji="1" lang="ja-JP" altLang="en-US" sz="1400" dirty="0"/>
              <a:t>・事業者向けの花</a:t>
            </a:r>
            <a:r>
              <a:rPr kumimoji="1" lang="ja-JP" altLang="en-US" sz="1400" dirty="0" err="1"/>
              <a:t>き</a:t>
            </a:r>
            <a:r>
              <a:rPr kumimoji="1" lang="ja-JP" altLang="en-US" sz="1400" dirty="0"/>
              <a:t>需要減少</a:t>
            </a:r>
            <a:endParaRPr kumimoji="1" lang="en-US" altLang="ja-JP" sz="1400" dirty="0"/>
          </a:p>
        </p:txBody>
      </p:sp>
      <p:sp>
        <p:nvSpPr>
          <p:cNvPr id="25" name="テキスト ボックス 24"/>
          <p:cNvSpPr txBox="1"/>
          <p:nvPr/>
        </p:nvSpPr>
        <p:spPr>
          <a:xfrm>
            <a:off x="704890" y="2728882"/>
            <a:ext cx="4342974" cy="984885"/>
          </a:xfrm>
          <a:prstGeom prst="rect">
            <a:avLst/>
          </a:prstGeom>
          <a:noFill/>
        </p:spPr>
        <p:txBody>
          <a:bodyPr wrap="square" rtlCol="0">
            <a:spAutoFit/>
          </a:bodyPr>
          <a:lstStyle/>
          <a:p>
            <a:r>
              <a:rPr kumimoji="1" lang="ja-JP" altLang="en-US" sz="1400" dirty="0"/>
              <a:t>・外出自粛や</a:t>
            </a:r>
            <a:r>
              <a:rPr kumimoji="1" lang="en-US" altLang="ja-JP" sz="1400" dirty="0"/>
              <a:t>3</a:t>
            </a:r>
            <a:r>
              <a:rPr kumimoji="1" lang="ja-JP" altLang="en-US" sz="1400" dirty="0"/>
              <a:t>密回避によるつながりの希薄化</a:t>
            </a:r>
            <a:endParaRPr kumimoji="1" lang="en-US" altLang="ja-JP" sz="1400" dirty="0"/>
          </a:p>
          <a:p>
            <a:endParaRPr kumimoji="1" lang="en-US" altLang="ja-JP" sz="800" dirty="0"/>
          </a:p>
          <a:p>
            <a:r>
              <a:rPr kumimoji="1" lang="ja-JP" altLang="en-US" sz="1400" dirty="0"/>
              <a:t>・</a:t>
            </a:r>
            <a:r>
              <a:rPr kumimoji="1" lang="en-US" altLang="ja-JP" sz="1400" dirty="0"/>
              <a:t>SNS</a:t>
            </a:r>
            <a:r>
              <a:rPr kumimoji="1" lang="ja-JP" altLang="en-US" sz="1400" dirty="0"/>
              <a:t>の普及</a:t>
            </a:r>
            <a:r>
              <a:rPr kumimoji="1" lang="en-US" altLang="ja-JP" sz="1400" dirty="0"/>
              <a:t>(Twitter</a:t>
            </a:r>
            <a:r>
              <a:rPr kumimoji="1" lang="ja-JP" altLang="en-US" sz="1400" dirty="0" err="1"/>
              <a:t>での</a:t>
            </a:r>
            <a:r>
              <a:rPr kumimoji="1" lang="ja-JP" altLang="en-US" sz="1400" dirty="0"/>
              <a:t>発信、オンライン飲み会等</a:t>
            </a:r>
            <a:r>
              <a:rPr kumimoji="1" lang="en-US" altLang="ja-JP" sz="1400" dirty="0"/>
              <a:t>)</a:t>
            </a:r>
          </a:p>
          <a:p>
            <a:endParaRPr kumimoji="1" lang="en-US" altLang="ja-JP" sz="800" dirty="0"/>
          </a:p>
          <a:p>
            <a:r>
              <a:rPr kumimoji="1" lang="ja-JP" altLang="en-US" sz="1400" dirty="0"/>
              <a:t>・子ども食堂への食材寄付など支援の輪の拡大</a:t>
            </a:r>
            <a:endParaRPr kumimoji="1" lang="en-US" altLang="ja-JP" sz="1400" dirty="0"/>
          </a:p>
        </p:txBody>
      </p:sp>
      <p:sp>
        <p:nvSpPr>
          <p:cNvPr id="26" name="テキスト ボックス 25"/>
          <p:cNvSpPr txBox="1"/>
          <p:nvPr/>
        </p:nvSpPr>
        <p:spPr>
          <a:xfrm>
            <a:off x="287117" y="2728611"/>
            <a:ext cx="430887" cy="981070"/>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vert="eaVert" wrap="square" rtlCol="0">
            <a:spAutoFit/>
          </a:bodyPr>
          <a:lstStyle/>
          <a:p>
            <a:r>
              <a:rPr kumimoji="1" lang="ja-JP" altLang="en-US" sz="1600" dirty="0">
                <a:solidFill>
                  <a:schemeClr val="bg1"/>
                </a:solidFill>
              </a:rPr>
              <a:t>つながり</a:t>
            </a:r>
          </a:p>
        </p:txBody>
      </p:sp>
      <p:sp>
        <p:nvSpPr>
          <p:cNvPr id="28" name="テキスト ボックス 27"/>
          <p:cNvSpPr txBox="1"/>
          <p:nvPr/>
        </p:nvSpPr>
        <p:spPr>
          <a:xfrm>
            <a:off x="697608" y="4818836"/>
            <a:ext cx="3952020" cy="984885"/>
          </a:xfrm>
          <a:prstGeom prst="rect">
            <a:avLst/>
          </a:prstGeom>
          <a:noFill/>
        </p:spPr>
        <p:txBody>
          <a:bodyPr wrap="square" rtlCol="0">
            <a:spAutoFit/>
          </a:bodyPr>
          <a:lstStyle/>
          <a:p>
            <a:r>
              <a:rPr kumimoji="1" lang="ja-JP" altLang="en-US" sz="1400" dirty="0"/>
              <a:t>・外食から中食（宅配）への移行</a:t>
            </a:r>
            <a:endParaRPr kumimoji="1" lang="en-US" altLang="ja-JP" sz="1400" dirty="0"/>
          </a:p>
          <a:p>
            <a:endParaRPr kumimoji="1" lang="en-US" altLang="ja-JP" sz="800" dirty="0"/>
          </a:p>
          <a:p>
            <a:r>
              <a:rPr kumimoji="1" lang="ja-JP" altLang="en-US" sz="1400" dirty="0"/>
              <a:t>・オンライン販売の増加</a:t>
            </a:r>
            <a:endParaRPr kumimoji="1" lang="en-US" altLang="ja-JP" sz="1400" dirty="0"/>
          </a:p>
          <a:p>
            <a:endParaRPr kumimoji="1" lang="en-US" altLang="ja-JP" sz="800" dirty="0"/>
          </a:p>
          <a:p>
            <a:r>
              <a:rPr kumimoji="1" lang="ja-JP" altLang="en-US" sz="1400" dirty="0"/>
              <a:t>・巣ごもり消費（手作り料理等）の増大</a:t>
            </a:r>
            <a:endParaRPr kumimoji="1" lang="en-US" altLang="ja-JP" sz="800" dirty="0"/>
          </a:p>
        </p:txBody>
      </p:sp>
      <p:sp>
        <p:nvSpPr>
          <p:cNvPr id="29" name="テキスト ボックス 28"/>
          <p:cNvSpPr txBox="1"/>
          <p:nvPr/>
        </p:nvSpPr>
        <p:spPr>
          <a:xfrm>
            <a:off x="289478" y="4858155"/>
            <a:ext cx="430887" cy="839679"/>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vert="eaVert" wrap="square" rtlCol="0">
            <a:spAutoFit/>
          </a:bodyPr>
          <a:lstStyle/>
          <a:p>
            <a:pPr algn="ctr"/>
            <a:r>
              <a:rPr kumimoji="1" lang="ja-JP" altLang="en-US" sz="1600" dirty="0">
                <a:solidFill>
                  <a:schemeClr val="bg1"/>
                </a:solidFill>
              </a:rPr>
              <a:t>消費</a:t>
            </a:r>
          </a:p>
        </p:txBody>
      </p:sp>
      <p:sp>
        <p:nvSpPr>
          <p:cNvPr id="30" name="正方形/長方形 29"/>
          <p:cNvSpPr/>
          <p:nvPr/>
        </p:nvSpPr>
        <p:spPr>
          <a:xfrm>
            <a:off x="198561" y="849510"/>
            <a:ext cx="4843170" cy="690021"/>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a:off x="198559" y="1590434"/>
            <a:ext cx="4861158" cy="1015374"/>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a:off x="198559" y="2702993"/>
            <a:ext cx="4843172" cy="101038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198559" y="4814676"/>
            <a:ext cx="4843172" cy="918954"/>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159082" y="6044661"/>
            <a:ext cx="4686319" cy="643337"/>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ja-JP" dirty="0">
                <a:solidFill>
                  <a:schemeClr val="tx1"/>
                </a:solidFill>
                <a:latin typeface="Meiryo UI" panose="020B0604030504040204" pitchFamily="50" charset="-128"/>
                <a:ea typeface="Meiryo UI" panose="020B0604030504040204" pitchFamily="50" charset="-128"/>
              </a:rPr>
              <a:t>成長軌道</a:t>
            </a:r>
            <a:r>
              <a:rPr kumimoji="1" lang="ja-JP" altLang="en-US" dirty="0">
                <a:solidFill>
                  <a:schemeClr val="tx1"/>
                </a:solidFill>
                <a:latin typeface="Meiryo UI" panose="020B0604030504040204" pitchFamily="50" charset="-128"/>
                <a:ea typeface="Meiryo UI" panose="020B0604030504040204" pitchFamily="50" charset="-128"/>
              </a:rPr>
              <a:t>に「持続性」を</a:t>
            </a:r>
            <a:endParaRPr kumimoji="1" lang="en-US" altLang="ja-JP" dirty="0">
              <a:solidFill>
                <a:schemeClr val="tx1"/>
              </a:solidFill>
              <a:latin typeface="Meiryo UI" panose="020B0604030504040204" pitchFamily="50" charset="-128"/>
              <a:ea typeface="Meiryo UI" panose="020B0604030504040204" pitchFamily="50" charset="-128"/>
            </a:endParaRPr>
          </a:p>
        </p:txBody>
      </p:sp>
      <p:sp>
        <p:nvSpPr>
          <p:cNvPr id="37" name="右矢印 36"/>
          <p:cNvSpPr/>
          <p:nvPr/>
        </p:nvSpPr>
        <p:spPr>
          <a:xfrm>
            <a:off x="5212559" y="1245874"/>
            <a:ext cx="491792" cy="4949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右矢印 37"/>
          <p:cNvSpPr/>
          <p:nvPr/>
        </p:nvSpPr>
        <p:spPr>
          <a:xfrm>
            <a:off x="5198108" y="2992667"/>
            <a:ext cx="491792" cy="4949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右矢印 38"/>
          <p:cNvSpPr/>
          <p:nvPr/>
        </p:nvSpPr>
        <p:spPr>
          <a:xfrm>
            <a:off x="5212559" y="3999164"/>
            <a:ext cx="491792" cy="4949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曲折矢印 39"/>
          <p:cNvSpPr/>
          <p:nvPr/>
        </p:nvSpPr>
        <p:spPr>
          <a:xfrm rot="16200000" flipV="1">
            <a:off x="6108745" y="4899708"/>
            <a:ext cx="422536" cy="2645569"/>
          </a:xfrm>
          <a:prstGeom prst="bentArrow">
            <a:avLst>
              <a:gd name="adj1" fmla="val 39526"/>
              <a:gd name="adj2" fmla="val 50000"/>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楕円 20"/>
          <p:cNvSpPr/>
          <p:nvPr/>
        </p:nvSpPr>
        <p:spPr>
          <a:xfrm>
            <a:off x="184491" y="5873077"/>
            <a:ext cx="2883576" cy="35581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latin typeface="Meiryo UI" panose="020B0604030504040204" pitchFamily="50" charset="-128"/>
                <a:ea typeface="Meiryo UI" panose="020B0604030504040204" pitchFamily="50" charset="-128"/>
              </a:rPr>
              <a:t>SDGs</a:t>
            </a:r>
            <a:r>
              <a:rPr kumimoji="1" lang="ja-JP" altLang="en-US" sz="1200" dirty="0">
                <a:latin typeface="Meiryo UI" panose="020B0604030504040204" pitchFamily="50" charset="-128"/>
                <a:ea typeface="Meiryo UI" panose="020B0604030504040204" pitchFamily="50" charset="-128"/>
              </a:rPr>
              <a:t>の推進</a:t>
            </a:r>
            <a:endParaRPr kumimoji="1" lang="en-US" altLang="ja-JP" sz="1200"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704890" y="3771472"/>
            <a:ext cx="4315477" cy="984885"/>
          </a:xfrm>
          <a:prstGeom prst="rect">
            <a:avLst/>
          </a:prstGeom>
          <a:noFill/>
        </p:spPr>
        <p:txBody>
          <a:bodyPr wrap="square" rtlCol="0">
            <a:spAutoFit/>
          </a:bodyPr>
          <a:lstStyle/>
          <a:p>
            <a:r>
              <a:rPr kumimoji="1" lang="ja-JP" altLang="en-US" sz="1400" dirty="0"/>
              <a:t>・通勤からリモートワークへの積極的な移行</a:t>
            </a:r>
            <a:endParaRPr kumimoji="1" lang="en-US" altLang="ja-JP" sz="1400" dirty="0"/>
          </a:p>
          <a:p>
            <a:endParaRPr kumimoji="1" lang="en-US" altLang="ja-JP" sz="800" dirty="0"/>
          </a:p>
          <a:p>
            <a:r>
              <a:rPr kumimoji="1" lang="ja-JP" altLang="en-US" sz="1400" dirty="0"/>
              <a:t>・ソーシャルディスタンスの浸透</a:t>
            </a:r>
            <a:endParaRPr kumimoji="1" lang="en-US" altLang="ja-JP" sz="1400" dirty="0"/>
          </a:p>
          <a:p>
            <a:endParaRPr kumimoji="1" lang="en-US" altLang="ja-JP" sz="800" dirty="0"/>
          </a:p>
          <a:p>
            <a:r>
              <a:rPr kumimoji="1" lang="ja-JP" altLang="en-US" sz="1400" dirty="0"/>
              <a:t>・自宅時間の新しい楽しみ方→家庭菜園</a:t>
            </a:r>
            <a:endParaRPr kumimoji="1" lang="en-US" altLang="ja-JP" sz="1400" dirty="0"/>
          </a:p>
        </p:txBody>
      </p:sp>
      <p:sp>
        <p:nvSpPr>
          <p:cNvPr id="41" name="テキスト ボックス 40"/>
          <p:cNvSpPr txBox="1"/>
          <p:nvPr/>
        </p:nvSpPr>
        <p:spPr>
          <a:xfrm>
            <a:off x="304217" y="1643966"/>
            <a:ext cx="430887" cy="925936"/>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vert="eaVert" wrap="square" rtlCol="0">
            <a:spAutoFit/>
          </a:bodyPr>
          <a:lstStyle/>
          <a:p>
            <a:r>
              <a:rPr kumimoji="1" lang="ja-JP" altLang="en-US" sz="1600" dirty="0">
                <a:solidFill>
                  <a:schemeClr val="bg1"/>
                </a:solidFill>
              </a:rPr>
              <a:t>農業経営</a:t>
            </a:r>
          </a:p>
        </p:txBody>
      </p:sp>
      <p:sp>
        <p:nvSpPr>
          <p:cNvPr id="42" name="正方形/長方形 41"/>
          <p:cNvSpPr/>
          <p:nvPr/>
        </p:nvSpPr>
        <p:spPr>
          <a:xfrm>
            <a:off x="207552" y="3744164"/>
            <a:ext cx="4843172" cy="1010388"/>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287116" y="3767364"/>
            <a:ext cx="430887" cy="981070"/>
          </a:xfrm>
          <a:prstGeom prst="rect">
            <a:avLst/>
          </a:prstGeom>
          <a:solidFill>
            <a:schemeClr val="accent1"/>
          </a:solidFill>
        </p:spPr>
        <p:style>
          <a:lnRef idx="2">
            <a:schemeClr val="accent1"/>
          </a:lnRef>
          <a:fillRef idx="1">
            <a:schemeClr val="lt1"/>
          </a:fillRef>
          <a:effectRef idx="0">
            <a:schemeClr val="accent1"/>
          </a:effectRef>
          <a:fontRef idx="minor">
            <a:schemeClr val="dk1"/>
          </a:fontRef>
        </p:style>
        <p:txBody>
          <a:bodyPr vert="eaVert" wrap="square" rtlCol="0">
            <a:spAutoFit/>
          </a:bodyPr>
          <a:lstStyle/>
          <a:p>
            <a:r>
              <a:rPr kumimoji="1" lang="ja-JP" altLang="en-US" sz="1600" dirty="0">
                <a:solidFill>
                  <a:schemeClr val="bg1"/>
                </a:solidFill>
              </a:rPr>
              <a:t>生活様式</a:t>
            </a:r>
          </a:p>
        </p:txBody>
      </p:sp>
    </p:spTree>
    <p:extLst>
      <p:ext uri="{BB962C8B-B14F-4D97-AF65-F5344CB8AC3E}">
        <p14:creationId xmlns:p14="http://schemas.microsoft.com/office/powerpoint/2010/main" val="14436018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4071</TotalTime>
  <Words>1266</Words>
  <Application>Microsoft Office PowerPoint</Application>
  <PresentationFormat>画面に合わせる (4:3)</PresentationFormat>
  <Paragraphs>139</Paragraphs>
  <Slides>4</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Meiryo UI</vt:lpstr>
      <vt:lpstr>ＭＳ 明朝</vt:lpstr>
      <vt:lpstr>游ゴシック</vt:lpstr>
      <vt:lpstr>游ゴシック Light</vt:lpstr>
      <vt:lpstr>Arial</vt:lpstr>
      <vt:lpstr>Calibri</vt:lpstr>
      <vt:lpstr>Calibri Light</vt:lpstr>
      <vt:lpstr>Century</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104</cp:revision>
  <cp:lastPrinted>2020-07-20T06:36:36Z</cp:lastPrinted>
  <dcterms:created xsi:type="dcterms:W3CDTF">2020-05-29T00:37:32Z</dcterms:created>
  <dcterms:modified xsi:type="dcterms:W3CDTF">2020-08-25T03:09:16Z</dcterms:modified>
</cp:coreProperties>
</file>