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96" r:id="rId1"/>
  </p:sldMasterIdLst>
  <p:notesMasterIdLst>
    <p:notesMasterId r:id="rId10"/>
  </p:notesMasterIdLst>
  <p:sldIdLst>
    <p:sldId id="295" r:id="rId2"/>
    <p:sldId id="261" r:id="rId3"/>
    <p:sldId id="293" r:id="rId4"/>
    <p:sldId id="257" r:id="rId5"/>
    <p:sldId id="259" r:id="rId6"/>
    <p:sldId id="260" r:id="rId7"/>
    <p:sldId id="256" r:id="rId8"/>
    <p:sldId id="303" r:id="rId9"/>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660066"/>
    <a:srgbClr val="009900"/>
    <a:srgbClr val="FFFF66"/>
    <a:srgbClr val="FF0066"/>
    <a:srgbClr val="FF99CC"/>
    <a:srgbClr val="FF6699"/>
    <a:srgbClr val="FFCCFF"/>
    <a:srgbClr val="99FF99"/>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18" autoAdjust="0"/>
    <p:restoredTop sz="94660"/>
  </p:normalViewPr>
  <p:slideViewPr>
    <p:cSldViewPr snapToGrid="0">
      <p:cViewPr varScale="1">
        <p:scale>
          <a:sx n="61" d="100"/>
          <a:sy n="61" d="100"/>
        </p:scale>
        <p:origin x="78" y="252"/>
      </p:cViewPr>
      <p:guideLst/>
    </p:cSldViewPr>
  </p:slideViewPr>
  <p:notesTextViewPr>
    <p:cViewPr>
      <p:scale>
        <a:sx n="1" d="1"/>
        <a:sy n="1" d="1"/>
      </p:scale>
      <p:origin x="0" y="0"/>
    </p:cViewPr>
  </p:notesTextViewPr>
  <p:notesViewPr>
    <p:cSldViewPr snapToGrid="0">
      <p:cViewPr varScale="1">
        <p:scale>
          <a:sx n="50" d="100"/>
          <a:sy n="50" d="100"/>
        </p:scale>
        <p:origin x="1914"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78ED5A55-B846-4901-92C9-57A585ADC42A}" type="datetimeFigureOut">
              <a:rPr kumimoji="1" lang="ja-JP" altLang="en-US" smtClean="0"/>
              <a:t>2022/2/8</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E787183F-9FC8-4C07-8FE7-00AD63F8FBFD}" type="slidenum">
              <a:rPr kumimoji="1" lang="ja-JP" altLang="en-US" smtClean="0"/>
              <a:t>‹#›</a:t>
            </a:fld>
            <a:endParaRPr kumimoji="1" lang="ja-JP" altLang="en-US"/>
          </a:p>
        </p:txBody>
      </p:sp>
    </p:spTree>
    <p:extLst>
      <p:ext uri="{BB962C8B-B14F-4D97-AF65-F5344CB8AC3E}">
        <p14:creationId xmlns:p14="http://schemas.microsoft.com/office/powerpoint/2010/main" val="33877776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xfrm>
            <a:off x="454025" y="811213"/>
            <a:ext cx="5849938" cy="4049712"/>
          </a:xfrm>
          <a:ln/>
        </p:spPr>
      </p:sp>
      <p:sp>
        <p:nvSpPr>
          <p:cNvPr id="51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smtClean="0"/>
          </a:p>
        </p:txBody>
      </p:sp>
    </p:spTree>
    <p:extLst>
      <p:ext uri="{BB962C8B-B14F-4D97-AF65-F5344CB8AC3E}">
        <p14:creationId xmlns:p14="http://schemas.microsoft.com/office/powerpoint/2010/main" val="1128321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a:xfrm>
            <a:off x="712788" y="746125"/>
            <a:ext cx="5381625" cy="3725863"/>
          </a:xfrm>
          <a:ln/>
        </p:spPr>
      </p:sp>
      <p:sp>
        <p:nvSpPr>
          <p:cNvPr id="61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latin typeface="Arial" panose="020B0604020202020204" pitchFamily="34" charset="0"/>
            </a:endParaRPr>
          </a:p>
        </p:txBody>
      </p:sp>
    </p:spTree>
    <p:extLst>
      <p:ext uri="{BB962C8B-B14F-4D97-AF65-F5344CB8AC3E}">
        <p14:creationId xmlns:p14="http://schemas.microsoft.com/office/powerpoint/2010/main" val="4079497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1142969-270E-48FA-813C-175A70EB9C32}" type="datetime1">
              <a:rPr kumimoji="1" lang="ja-JP" altLang="en-US" smtClean="0"/>
              <a:t>2022/2/8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809BC9B-57E5-4A95-9F73-870B18D54A5D}" type="slidenum">
              <a:rPr kumimoji="1" lang="ja-JP" altLang="en-US" smtClean="0"/>
              <a:t>‹#›</a:t>
            </a:fld>
            <a:endParaRPr kumimoji="1" lang="ja-JP" altLang="en-US"/>
          </a:p>
        </p:txBody>
      </p:sp>
    </p:spTree>
    <p:extLst>
      <p:ext uri="{BB962C8B-B14F-4D97-AF65-F5344CB8AC3E}">
        <p14:creationId xmlns:p14="http://schemas.microsoft.com/office/powerpoint/2010/main" val="2867267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C071607-7137-420E-8F2F-155C30D9BC62}" type="datetime1">
              <a:rPr kumimoji="1" lang="ja-JP" altLang="en-US" smtClean="0"/>
              <a:t>2022/2/8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809BC9B-57E5-4A95-9F73-870B18D54A5D}" type="slidenum">
              <a:rPr kumimoji="1" lang="ja-JP" altLang="en-US" smtClean="0"/>
              <a:t>‹#›</a:t>
            </a:fld>
            <a:endParaRPr kumimoji="1" lang="ja-JP" altLang="en-US"/>
          </a:p>
        </p:txBody>
      </p:sp>
    </p:spTree>
    <p:extLst>
      <p:ext uri="{BB962C8B-B14F-4D97-AF65-F5344CB8AC3E}">
        <p14:creationId xmlns:p14="http://schemas.microsoft.com/office/powerpoint/2010/main" val="224278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093BC40-3F7E-4935-A152-2CF186CB5526}" type="datetime1">
              <a:rPr kumimoji="1" lang="ja-JP" altLang="en-US" smtClean="0"/>
              <a:t>2022/2/8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809BC9B-57E5-4A95-9F73-870B18D54A5D}" type="slidenum">
              <a:rPr kumimoji="1" lang="ja-JP" altLang="en-US" smtClean="0"/>
              <a:t>‹#›</a:t>
            </a:fld>
            <a:endParaRPr kumimoji="1" lang="ja-JP" altLang="en-US"/>
          </a:p>
        </p:txBody>
      </p:sp>
    </p:spTree>
    <p:extLst>
      <p:ext uri="{BB962C8B-B14F-4D97-AF65-F5344CB8AC3E}">
        <p14:creationId xmlns:p14="http://schemas.microsoft.com/office/powerpoint/2010/main" val="245308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Date Placeholder 3"/>
          <p:cNvSpPr>
            <a:spLocks noGrp="1"/>
          </p:cNvSpPr>
          <p:nvPr>
            <p:ph type="dt" sz="half" idx="10"/>
          </p:nvPr>
        </p:nvSpPr>
        <p:spPr/>
        <p:txBody>
          <a:bodyPr/>
          <a:lstStyle/>
          <a:p>
            <a:fld id="{139D7641-6175-4920-A854-CBABB44C879F}" type="datetime1">
              <a:rPr kumimoji="1" lang="ja-JP" altLang="en-US" smtClean="0"/>
              <a:t>2022/2/8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400" b="1">
                <a:latin typeface="Meiryo UI" panose="020B0604030504040204" pitchFamily="50" charset="-128"/>
                <a:ea typeface="Meiryo UI" panose="020B0604030504040204" pitchFamily="50" charset="-128"/>
              </a:defRPr>
            </a:lvl1pPr>
          </a:lstStyle>
          <a:p>
            <a:fld id="{2809BC9B-57E5-4A95-9F73-870B18D54A5D}" type="slidenum">
              <a:rPr kumimoji="1" lang="ja-JP" altLang="en-US" smtClean="0"/>
              <a:pPr/>
              <a:t>‹#›</a:t>
            </a:fld>
            <a:endParaRPr kumimoji="1" lang="ja-JP" altLang="en-US" dirty="0"/>
          </a:p>
        </p:txBody>
      </p:sp>
    </p:spTree>
    <p:extLst>
      <p:ext uri="{BB962C8B-B14F-4D97-AF65-F5344CB8AC3E}">
        <p14:creationId xmlns:p14="http://schemas.microsoft.com/office/powerpoint/2010/main" val="3949720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512DD68-FBB1-445E-A5BA-87E5F1C7FE01}" type="datetime1">
              <a:rPr kumimoji="1" lang="ja-JP" altLang="en-US" smtClean="0"/>
              <a:t>2022/2/8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809BC9B-57E5-4A95-9F73-870B18D54A5D}" type="slidenum">
              <a:rPr kumimoji="1" lang="ja-JP" altLang="en-US" smtClean="0"/>
              <a:t>‹#›</a:t>
            </a:fld>
            <a:endParaRPr kumimoji="1" lang="ja-JP" altLang="en-US"/>
          </a:p>
        </p:txBody>
      </p:sp>
    </p:spTree>
    <p:extLst>
      <p:ext uri="{BB962C8B-B14F-4D97-AF65-F5344CB8AC3E}">
        <p14:creationId xmlns:p14="http://schemas.microsoft.com/office/powerpoint/2010/main" val="3168093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B83D8CE-ED3D-4C61-9D00-D7F7D8BF45E4}" type="datetime1">
              <a:rPr kumimoji="1" lang="ja-JP" altLang="en-US" smtClean="0"/>
              <a:t>2022/2/8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809BC9B-57E5-4A95-9F73-870B18D54A5D}" type="slidenum">
              <a:rPr kumimoji="1" lang="ja-JP" altLang="en-US" smtClean="0"/>
              <a:t>‹#›</a:t>
            </a:fld>
            <a:endParaRPr kumimoji="1" lang="ja-JP" altLang="en-US"/>
          </a:p>
        </p:txBody>
      </p:sp>
    </p:spTree>
    <p:extLst>
      <p:ext uri="{BB962C8B-B14F-4D97-AF65-F5344CB8AC3E}">
        <p14:creationId xmlns:p14="http://schemas.microsoft.com/office/powerpoint/2010/main" val="3623561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597EE6A-4EAD-46B1-B4F0-B8EAD567D960}" type="datetime1">
              <a:rPr kumimoji="1" lang="ja-JP" altLang="en-US" smtClean="0"/>
              <a:t>2022/2/8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809BC9B-57E5-4A95-9F73-870B18D54A5D}" type="slidenum">
              <a:rPr kumimoji="1" lang="ja-JP" altLang="en-US" smtClean="0"/>
              <a:t>‹#›</a:t>
            </a:fld>
            <a:endParaRPr kumimoji="1" lang="ja-JP" altLang="en-US"/>
          </a:p>
        </p:txBody>
      </p:sp>
    </p:spTree>
    <p:extLst>
      <p:ext uri="{BB962C8B-B14F-4D97-AF65-F5344CB8AC3E}">
        <p14:creationId xmlns:p14="http://schemas.microsoft.com/office/powerpoint/2010/main" val="2282900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BCD5E93-79AF-4737-9A13-F13C718830F2}" type="datetime1">
              <a:rPr kumimoji="1" lang="ja-JP" altLang="en-US" smtClean="0"/>
              <a:t>2022/2/8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809BC9B-57E5-4A95-9F73-870B18D54A5D}" type="slidenum">
              <a:rPr kumimoji="1" lang="ja-JP" altLang="en-US" smtClean="0"/>
              <a:t>‹#›</a:t>
            </a:fld>
            <a:endParaRPr kumimoji="1" lang="ja-JP" altLang="en-US"/>
          </a:p>
        </p:txBody>
      </p:sp>
    </p:spTree>
    <p:extLst>
      <p:ext uri="{BB962C8B-B14F-4D97-AF65-F5344CB8AC3E}">
        <p14:creationId xmlns:p14="http://schemas.microsoft.com/office/powerpoint/2010/main" val="812987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1D9659-B7F3-46AB-AF1E-6F2E75354060}" type="datetime1">
              <a:rPr kumimoji="1" lang="ja-JP" altLang="en-US" smtClean="0"/>
              <a:t>2022/2/8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lvl1pPr>
              <a:defRPr sz="1400" b="1">
                <a:latin typeface="Meiryo UI" panose="020B0604030504040204" pitchFamily="50" charset="-128"/>
                <a:ea typeface="Meiryo UI" panose="020B0604030504040204" pitchFamily="50" charset="-128"/>
              </a:defRPr>
            </a:lvl1pPr>
          </a:lstStyle>
          <a:p>
            <a:fld id="{2809BC9B-57E5-4A95-9F73-870B18D54A5D}" type="slidenum">
              <a:rPr kumimoji="1" lang="ja-JP" altLang="en-US" smtClean="0"/>
              <a:pPr/>
              <a:t>‹#›</a:t>
            </a:fld>
            <a:endParaRPr kumimoji="1" lang="ja-JP" altLang="en-US" dirty="0"/>
          </a:p>
        </p:txBody>
      </p:sp>
    </p:spTree>
    <p:extLst>
      <p:ext uri="{BB962C8B-B14F-4D97-AF65-F5344CB8AC3E}">
        <p14:creationId xmlns:p14="http://schemas.microsoft.com/office/powerpoint/2010/main" val="1550148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23B8080-78F3-476E-97A5-E2DCF8E37616}" type="datetime1">
              <a:rPr kumimoji="1" lang="ja-JP" altLang="en-US" smtClean="0"/>
              <a:t>2022/2/8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809BC9B-57E5-4A95-9F73-870B18D54A5D}" type="slidenum">
              <a:rPr kumimoji="1" lang="ja-JP" altLang="en-US" smtClean="0"/>
              <a:t>‹#›</a:t>
            </a:fld>
            <a:endParaRPr kumimoji="1" lang="ja-JP" altLang="en-US"/>
          </a:p>
        </p:txBody>
      </p:sp>
    </p:spTree>
    <p:extLst>
      <p:ext uri="{BB962C8B-B14F-4D97-AF65-F5344CB8AC3E}">
        <p14:creationId xmlns:p14="http://schemas.microsoft.com/office/powerpoint/2010/main" val="3039717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9F224AD-4556-45E3-A63D-EA98E5CE9EEF}" type="datetime1">
              <a:rPr kumimoji="1" lang="ja-JP" altLang="en-US" smtClean="0"/>
              <a:t>2022/2/8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809BC9B-57E5-4A95-9F73-870B18D54A5D}" type="slidenum">
              <a:rPr kumimoji="1" lang="ja-JP" altLang="en-US" smtClean="0"/>
              <a:t>‹#›</a:t>
            </a:fld>
            <a:endParaRPr kumimoji="1" lang="ja-JP" altLang="en-US"/>
          </a:p>
        </p:txBody>
      </p:sp>
    </p:spTree>
    <p:extLst>
      <p:ext uri="{BB962C8B-B14F-4D97-AF65-F5344CB8AC3E}">
        <p14:creationId xmlns:p14="http://schemas.microsoft.com/office/powerpoint/2010/main" val="3533338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F75585-1DB0-4C96-8300-93A877B618DC}" type="datetime1">
              <a:rPr kumimoji="1" lang="ja-JP" altLang="en-US" smtClean="0"/>
              <a:t>2022/2/8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09BC9B-57E5-4A95-9F73-870B18D54A5D}" type="slidenum">
              <a:rPr kumimoji="1" lang="ja-JP" altLang="en-US" smtClean="0"/>
              <a:t>‹#›</a:t>
            </a:fld>
            <a:endParaRPr kumimoji="1" lang="ja-JP" altLang="en-US" dirty="0"/>
          </a:p>
        </p:txBody>
      </p:sp>
    </p:spTree>
    <p:extLst>
      <p:ext uri="{BB962C8B-B14F-4D97-AF65-F5344CB8AC3E}">
        <p14:creationId xmlns:p14="http://schemas.microsoft.com/office/powerpoint/2010/main" val="22409931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pref.osaka.lg.jp/attach/33319/00000000/allergyhoukoku.pdf" TargetMode="External"/><Relationship Id="rId2" Type="http://schemas.openxmlformats.org/officeDocument/2006/relationships/hyperlink" Target="https://www.pref.osaka.lg.jp/attach/33319/00000000/allergyhoukoku-gaiyou.pdf"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26142" y="2097741"/>
            <a:ext cx="8511988" cy="1754326"/>
          </a:xfrm>
          <a:prstGeom prst="rect">
            <a:avLst/>
          </a:prstGeom>
          <a:noFill/>
        </p:spPr>
        <p:txBody>
          <a:bodyPr wrap="square" rtlCol="0">
            <a:spAutoFit/>
          </a:bodyPr>
          <a:lstStyle/>
          <a:p>
            <a:r>
              <a:rPr kumimoji="1" lang="ja-JP" altLang="en-US" sz="2800" b="1" dirty="0" smtClean="0">
                <a:latin typeface="ＭＳ ゴシック" panose="020B0609070205080204" pitchFamily="49" charset="-128"/>
                <a:ea typeface="ＭＳ ゴシック" panose="020B0609070205080204" pitchFamily="49" charset="-128"/>
              </a:rPr>
              <a:t>議事（１）</a:t>
            </a:r>
            <a:endParaRPr kumimoji="1" lang="en-US" altLang="ja-JP" sz="2800" b="1" dirty="0" smtClean="0">
              <a:latin typeface="ＭＳ ゴシック" panose="020B0609070205080204" pitchFamily="49" charset="-128"/>
              <a:ea typeface="ＭＳ ゴシック" panose="020B0609070205080204" pitchFamily="49" charset="-128"/>
            </a:endParaRPr>
          </a:p>
          <a:p>
            <a:endParaRPr kumimoji="1" lang="en-US" altLang="ja-JP" sz="2800" b="1" dirty="0">
              <a:latin typeface="ＭＳ ゴシック" panose="020B0609070205080204" pitchFamily="49" charset="-128"/>
              <a:ea typeface="ＭＳ ゴシック" panose="020B0609070205080204" pitchFamily="49" charset="-128"/>
            </a:endParaRPr>
          </a:p>
          <a:p>
            <a:r>
              <a:rPr kumimoji="1" lang="ja-JP" altLang="en-US" sz="2800" b="1" dirty="0" smtClean="0">
                <a:latin typeface="ＭＳ ゴシック" panose="020B0609070205080204" pitchFamily="49" charset="-128"/>
                <a:ea typeface="ＭＳ ゴシック" panose="020B0609070205080204" pitchFamily="49" charset="-128"/>
              </a:rPr>
              <a:t>令和元年度以降のアレルギー疾患対策事業について</a:t>
            </a:r>
            <a:endParaRPr kumimoji="1" lang="en-US" altLang="ja-JP" sz="2800" b="1" dirty="0" smtClean="0">
              <a:latin typeface="ＭＳ ゴシック" panose="020B0609070205080204" pitchFamily="49" charset="-128"/>
              <a:ea typeface="ＭＳ ゴシック" panose="020B0609070205080204" pitchFamily="49" charset="-128"/>
            </a:endParaRPr>
          </a:p>
          <a:p>
            <a:pPr algn="ctr"/>
            <a:r>
              <a:rPr kumimoji="1" lang="ja-JP" altLang="en-US" sz="2400" dirty="0" smtClean="0">
                <a:latin typeface="ＭＳ ゴシック" panose="020B0609070205080204" pitchFamily="49" charset="-128"/>
                <a:ea typeface="ＭＳ ゴシック" panose="020B0609070205080204" pitchFamily="49" charset="-128"/>
              </a:rPr>
              <a:t>～大阪府・拠点病院のこれまでの取り組み～</a:t>
            </a:r>
            <a:endParaRPr kumimoji="1" lang="ja-JP" altLang="en-US" sz="2400" dirty="0">
              <a:latin typeface="ＭＳ ゴシック" panose="020B0609070205080204" pitchFamily="49" charset="-128"/>
              <a:ea typeface="ＭＳ ゴシック" panose="020B0609070205080204" pitchFamily="49" charset="-128"/>
            </a:endParaRPr>
          </a:p>
        </p:txBody>
      </p:sp>
      <p:sp>
        <p:nvSpPr>
          <p:cNvPr id="5" name="Rectangle 24"/>
          <p:cNvSpPr>
            <a:spLocks noChangeArrowheads="1"/>
          </p:cNvSpPr>
          <p:nvPr/>
        </p:nvSpPr>
        <p:spPr bwMode="auto">
          <a:xfrm>
            <a:off x="7543800" y="677510"/>
            <a:ext cx="1331259" cy="371361"/>
          </a:xfrm>
          <a:prstGeom prst="rect">
            <a:avLst/>
          </a:prstGeom>
          <a:noFill/>
          <a:ln w="12700">
            <a:solidFill>
              <a:schemeClr val="tx1"/>
            </a:solidFill>
            <a:miter lim="800000"/>
            <a:headEnd/>
            <a:tailEnd/>
          </a:ln>
        </p:spPr>
        <p:txBody>
          <a:bodyPr wrap="none" lIns="90000" tIns="46800" rIns="90000" bIns="46800"/>
          <a:lstStyle/>
          <a:p>
            <a:pPr algn="ctr"/>
            <a:r>
              <a:rPr lang="ja-JP" altLang="en-US" sz="2000" b="1" dirty="0" smtClean="0">
                <a:solidFill>
                  <a:srgbClr val="17375E"/>
                </a:solidFill>
                <a:latin typeface="游ゴシック" panose="020B0400000000000000" pitchFamily="50" charset="-128"/>
                <a:ea typeface="游ゴシック" panose="020B0400000000000000" pitchFamily="50" charset="-128"/>
              </a:rPr>
              <a:t>資料１</a:t>
            </a:r>
            <a:endParaRPr lang="ja-JP" altLang="en-US" sz="2000" b="1" dirty="0">
              <a:solidFill>
                <a:srgbClr val="17375E"/>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457404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 Box 6"/>
          <p:cNvSpPr txBox="1">
            <a:spLocks noChangeArrowheads="1"/>
          </p:cNvSpPr>
          <p:nvPr/>
        </p:nvSpPr>
        <p:spPr bwMode="auto">
          <a:xfrm>
            <a:off x="125506" y="904520"/>
            <a:ext cx="9654988" cy="504019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o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518" u="sng" dirty="0">
                <a:latin typeface="+mn-ea"/>
                <a:ea typeface="+mn-ea"/>
              </a:rPr>
              <a:t>１．アレルギー疾患の重症化の予防及び症状の軽減</a:t>
            </a:r>
            <a:endParaRPr lang="en-US" altLang="ja-JP" sz="1518" u="sng" dirty="0">
              <a:latin typeface="+mn-ea"/>
              <a:ea typeface="+mn-ea"/>
            </a:endParaRPr>
          </a:p>
          <a:p>
            <a:pPr marL="254578" indent="167209" eaLnBrk="1" hangingPunct="1">
              <a:spcBef>
                <a:spcPct val="0"/>
              </a:spcBef>
              <a:buNone/>
            </a:pPr>
            <a:r>
              <a:rPr lang="ja-JP" altLang="en-US" sz="1328" dirty="0">
                <a:latin typeface="游明朝" panose="02020400000000000000" pitchFamily="18" charset="-128"/>
                <a:ea typeface="游明朝" panose="02020400000000000000" pitchFamily="18" charset="-128"/>
              </a:rPr>
              <a:t>アレルギー疾患は、症状が多様なうえ、治療方法も様々なことから、膨大な情報が氾濫している。中には健康に悪影響を及ぼす情報もあり、適切な治療の開始が遅れた結果、　症状が悪化してしまうケースが多く発生</a:t>
            </a:r>
            <a:endParaRPr lang="en-US" altLang="ja-JP" sz="1518" dirty="0">
              <a:latin typeface="游明朝" panose="02020400000000000000" pitchFamily="18" charset="-128"/>
              <a:ea typeface="游明朝" panose="02020400000000000000" pitchFamily="18" charset="-128"/>
            </a:endParaRPr>
          </a:p>
          <a:p>
            <a:pPr eaLnBrk="1" hangingPunct="1">
              <a:spcBef>
                <a:spcPct val="0"/>
              </a:spcBef>
              <a:buFontTx/>
              <a:buNone/>
            </a:pPr>
            <a:r>
              <a:rPr lang="ja-JP" altLang="en-US" sz="1518" b="1" dirty="0"/>
              <a:t>　</a:t>
            </a:r>
            <a:r>
              <a:rPr lang="ja-JP" altLang="en-US" sz="1708" b="1" dirty="0"/>
              <a:t>　</a:t>
            </a:r>
            <a:r>
              <a:rPr lang="en-US" altLang="ja-JP" sz="1328" b="1" u="sng" dirty="0">
                <a:latin typeface="+mn-ea"/>
                <a:ea typeface="+mn-ea"/>
              </a:rPr>
              <a:t>【</a:t>
            </a:r>
            <a:r>
              <a:rPr lang="ja-JP" altLang="en-US" sz="1328" b="1" u="sng" dirty="0">
                <a:latin typeface="+mn-ea"/>
                <a:ea typeface="+mn-ea"/>
              </a:rPr>
              <a:t>課題１</a:t>
            </a:r>
            <a:r>
              <a:rPr lang="en-US" altLang="ja-JP" sz="1328" b="1" u="sng" dirty="0">
                <a:latin typeface="+mn-ea"/>
                <a:ea typeface="+mn-ea"/>
              </a:rPr>
              <a:t>】</a:t>
            </a:r>
            <a:r>
              <a:rPr lang="ja-JP" altLang="en-US" sz="1328" b="1" u="sng" dirty="0">
                <a:latin typeface="+mn-ea"/>
                <a:ea typeface="+mn-ea"/>
              </a:rPr>
              <a:t>　最新の医学的な知見を踏まえ正しい情報発信及び啓発が重要</a:t>
            </a:r>
            <a:endParaRPr lang="en-US" altLang="ja-JP" sz="1328" b="1" u="sng" dirty="0">
              <a:latin typeface="+mn-ea"/>
              <a:ea typeface="+mn-ea"/>
            </a:endParaRPr>
          </a:p>
          <a:p>
            <a:pPr eaLnBrk="1" hangingPunct="1">
              <a:spcBef>
                <a:spcPct val="0"/>
              </a:spcBef>
              <a:buFontTx/>
              <a:buNone/>
            </a:pPr>
            <a:endParaRPr lang="en-US" altLang="ja-JP" sz="1708" b="1" dirty="0"/>
          </a:p>
          <a:p>
            <a:pPr eaLnBrk="1" hangingPunct="1">
              <a:spcBef>
                <a:spcPct val="0"/>
              </a:spcBef>
              <a:buFontTx/>
              <a:buNone/>
            </a:pPr>
            <a:r>
              <a:rPr lang="ja-JP" altLang="en-US" sz="1518" u="sng" dirty="0">
                <a:latin typeface="+mn-ea"/>
                <a:ea typeface="+mn-ea"/>
              </a:rPr>
              <a:t>２．身近な所で疾患に応じた適切な医療やケアを受けることができる環境づくり</a:t>
            </a:r>
            <a:endParaRPr lang="en-US" altLang="ja-JP" sz="1518" u="sng" dirty="0">
              <a:latin typeface="+mn-ea"/>
              <a:ea typeface="+mn-ea"/>
            </a:endParaRPr>
          </a:p>
          <a:p>
            <a:pPr marL="254578" indent="167209" eaLnBrk="1" hangingPunct="1">
              <a:spcBef>
                <a:spcPct val="0"/>
              </a:spcBef>
              <a:buNone/>
            </a:pPr>
            <a:r>
              <a:rPr lang="ja-JP" altLang="en-US" sz="1328" dirty="0">
                <a:latin typeface="游明朝" panose="02020400000000000000" pitchFamily="18" charset="-128"/>
                <a:ea typeface="游明朝" panose="02020400000000000000" pitchFamily="18" charset="-128"/>
              </a:rPr>
              <a:t>アレルギー科を標榜している医療機関の中で、診療責任者が日本アレルギー学会専門医である割合は約３割にとどまり、診療ガイドラインの所持率は約半数でガイドラインに基づく標準的な治療を行っていない医師も多く存在（厚労科学研究「アレルギー疾患対策の均</a:t>
            </a:r>
            <a:r>
              <a:rPr lang="ja-JP" altLang="en-US" sz="1328" dirty="0" err="1">
                <a:latin typeface="游明朝" panose="02020400000000000000" pitchFamily="18" charset="-128"/>
                <a:ea typeface="游明朝" panose="02020400000000000000" pitchFamily="18" charset="-128"/>
              </a:rPr>
              <a:t>てん化に</a:t>
            </a:r>
            <a:r>
              <a:rPr lang="ja-JP" altLang="en-US" sz="1328" dirty="0">
                <a:latin typeface="游明朝" panose="02020400000000000000" pitchFamily="18" charset="-128"/>
                <a:ea typeface="游明朝" panose="02020400000000000000" pitchFamily="18" charset="-128"/>
              </a:rPr>
              <a:t>関する研究」）</a:t>
            </a:r>
            <a:endParaRPr lang="en-US" altLang="ja-JP" sz="1328" dirty="0">
              <a:latin typeface="游明朝" panose="02020400000000000000" pitchFamily="18" charset="-128"/>
              <a:ea typeface="游明朝" panose="02020400000000000000" pitchFamily="18" charset="-128"/>
            </a:endParaRPr>
          </a:p>
          <a:p>
            <a:pPr eaLnBrk="1" hangingPunct="1">
              <a:spcBef>
                <a:spcPct val="0"/>
              </a:spcBef>
              <a:buNone/>
            </a:pPr>
            <a:r>
              <a:rPr lang="ja-JP" altLang="en-US" sz="1518" dirty="0"/>
              <a:t>　</a:t>
            </a:r>
            <a:r>
              <a:rPr lang="ja-JP" altLang="en-US" sz="1898" b="1" dirty="0">
                <a:solidFill>
                  <a:srgbClr val="FF0000"/>
                </a:solidFill>
              </a:rPr>
              <a:t>　</a:t>
            </a:r>
            <a:r>
              <a:rPr lang="en-US" altLang="ja-JP" sz="1328" b="1" u="sng" dirty="0">
                <a:latin typeface="+mn-ea"/>
                <a:ea typeface="+mn-ea"/>
              </a:rPr>
              <a:t>【</a:t>
            </a:r>
            <a:r>
              <a:rPr lang="ja-JP" altLang="en-US" sz="1328" b="1" u="sng" dirty="0">
                <a:latin typeface="+mn-ea"/>
                <a:ea typeface="+mn-ea"/>
              </a:rPr>
              <a:t>課題２</a:t>
            </a:r>
            <a:r>
              <a:rPr lang="en-US" altLang="ja-JP" sz="1328" b="1" u="sng" dirty="0">
                <a:latin typeface="+mn-ea"/>
                <a:ea typeface="+mn-ea"/>
              </a:rPr>
              <a:t>】</a:t>
            </a:r>
            <a:r>
              <a:rPr lang="ja-JP" altLang="en-US" sz="1328" b="1" u="sng" dirty="0">
                <a:latin typeface="+mn-ea"/>
                <a:ea typeface="+mn-ea"/>
              </a:rPr>
              <a:t>地域での診療連携体制の構築と医療従事者の質の向上が重要</a:t>
            </a:r>
            <a:endParaRPr lang="en-US" altLang="ja-JP" sz="1328" b="1" u="sng" dirty="0">
              <a:latin typeface="+mn-ea"/>
              <a:ea typeface="+mn-ea"/>
            </a:endParaRPr>
          </a:p>
          <a:p>
            <a:pPr eaLnBrk="1" hangingPunct="1">
              <a:spcBef>
                <a:spcPct val="0"/>
              </a:spcBef>
              <a:buFontTx/>
              <a:buNone/>
            </a:pPr>
            <a:endParaRPr lang="en-US" altLang="ja-JP" sz="1708" b="1" dirty="0"/>
          </a:p>
          <a:p>
            <a:pPr eaLnBrk="1" hangingPunct="1">
              <a:spcBef>
                <a:spcPct val="0"/>
              </a:spcBef>
              <a:buFontTx/>
              <a:buNone/>
            </a:pPr>
            <a:r>
              <a:rPr lang="ja-JP" altLang="en-US" sz="1518" u="sng" dirty="0">
                <a:latin typeface="+mn-ea"/>
                <a:ea typeface="+mn-ea"/>
              </a:rPr>
              <a:t>３．患者や家族の生活の質の向上への支援</a:t>
            </a:r>
            <a:endParaRPr lang="en-US" altLang="ja-JP" sz="1518" u="sng" dirty="0">
              <a:latin typeface="+mn-ea"/>
              <a:ea typeface="+mn-ea"/>
            </a:endParaRPr>
          </a:p>
          <a:p>
            <a:pPr marL="424799" indent="-171727" eaLnBrk="1" hangingPunct="1">
              <a:spcBef>
                <a:spcPct val="0"/>
              </a:spcBef>
              <a:buNone/>
            </a:pPr>
            <a:r>
              <a:rPr lang="ja-JP" altLang="en-US" sz="1328" dirty="0">
                <a:latin typeface="游明朝" panose="02020400000000000000" pitchFamily="18" charset="-128"/>
                <a:ea typeface="游明朝" panose="02020400000000000000" pitchFamily="18" charset="-128"/>
              </a:rPr>
              <a:t>・多くのアレルギー疾患は、適切な治療を受けた後、患者自身や家族の自己管理が重要となるが、乳幼児や高齢者、障がい者等が居住又は滞在する施設においても同様の自己管理を行わなければ、症状が改善に向かわず、療養生活が長期に渡ることで患者や家族のＱＯＬ（生活の質）が低下する。</a:t>
            </a:r>
            <a:endParaRPr lang="en-US" altLang="ja-JP" sz="1328" dirty="0">
              <a:latin typeface="游明朝" panose="02020400000000000000" pitchFamily="18" charset="-128"/>
              <a:ea typeface="游明朝" panose="02020400000000000000" pitchFamily="18" charset="-128"/>
            </a:endParaRPr>
          </a:p>
          <a:p>
            <a:pPr marL="424799" indent="-171727" eaLnBrk="1" hangingPunct="1">
              <a:spcBef>
                <a:spcPct val="0"/>
              </a:spcBef>
              <a:buNone/>
            </a:pPr>
            <a:r>
              <a:rPr lang="ja-JP" altLang="en-US" sz="1328" dirty="0">
                <a:latin typeface="游明朝" panose="02020400000000000000" pitchFamily="18" charset="-128"/>
                <a:ea typeface="游明朝" panose="02020400000000000000" pitchFamily="18" charset="-128"/>
              </a:rPr>
              <a:t>・幼児、児童・生徒・</a:t>
            </a:r>
            <a:r>
              <a:rPr lang="ja-JP" altLang="en-US" sz="1328" dirty="0" err="1">
                <a:latin typeface="游明朝" panose="02020400000000000000" pitchFamily="18" charset="-128"/>
                <a:ea typeface="游明朝" panose="02020400000000000000" pitchFamily="18" charset="-128"/>
              </a:rPr>
              <a:t>障がい</a:t>
            </a:r>
            <a:r>
              <a:rPr lang="ja-JP" altLang="en-US" sz="1328" dirty="0">
                <a:latin typeface="游明朝" panose="02020400000000000000" pitchFamily="18" charset="-128"/>
                <a:ea typeface="游明朝" panose="02020400000000000000" pitchFamily="18" charset="-128"/>
              </a:rPr>
              <a:t>者が生活する学校や施設等において「食物アレルギー」によるアナフィラキシーや災害などの緊急事態に適切に対応できる体制づくりが重要</a:t>
            </a:r>
            <a:endParaRPr lang="en-US" altLang="ja-JP" sz="1328" dirty="0">
              <a:latin typeface="游明朝" panose="02020400000000000000" pitchFamily="18" charset="-128"/>
              <a:ea typeface="游明朝" panose="02020400000000000000" pitchFamily="18" charset="-128"/>
            </a:endParaRPr>
          </a:p>
          <a:p>
            <a:pPr marL="424799" indent="-171727" eaLnBrk="1" hangingPunct="1">
              <a:spcBef>
                <a:spcPct val="0"/>
              </a:spcBef>
              <a:buNone/>
            </a:pPr>
            <a:r>
              <a:rPr lang="ja-JP" altLang="en-US" sz="1328" dirty="0">
                <a:latin typeface="游明朝" panose="02020400000000000000" pitchFamily="18" charset="-128"/>
                <a:ea typeface="游明朝" panose="02020400000000000000" pitchFamily="18" charset="-128"/>
              </a:rPr>
              <a:t>・患者、家族がアレルギー疾患に関する相談できる場所は少ない。特に患者が生活する学校や施設等の管理者や職員がアレルギー疾患に関して相談できる専門的窓口はほぼ、整備されていない。</a:t>
            </a:r>
            <a:endParaRPr lang="en-US" altLang="ja-JP" sz="1328" dirty="0">
              <a:latin typeface="游明朝" panose="02020400000000000000" pitchFamily="18" charset="-128"/>
              <a:ea typeface="游明朝" panose="02020400000000000000" pitchFamily="18" charset="-128"/>
            </a:endParaRPr>
          </a:p>
          <a:p>
            <a:pPr eaLnBrk="1" hangingPunct="1">
              <a:spcBef>
                <a:spcPct val="0"/>
              </a:spcBef>
              <a:buNone/>
            </a:pPr>
            <a:r>
              <a:rPr lang="ja-JP" altLang="en-US" sz="1708" b="1" dirty="0">
                <a:solidFill>
                  <a:srgbClr val="FF0000"/>
                </a:solidFill>
              </a:rPr>
              <a:t>　　</a:t>
            </a:r>
            <a:r>
              <a:rPr lang="en-US" altLang="ja-JP" sz="1328" b="1" u="sng" dirty="0">
                <a:latin typeface="+mn-ea"/>
                <a:ea typeface="+mn-ea"/>
              </a:rPr>
              <a:t>【</a:t>
            </a:r>
            <a:r>
              <a:rPr lang="ja-JP" altLang="en-US" sz="1328" b="1" u="sng" dirty="0">
                <a:latin typeface="+mn-ea"/>
                <a:ea typeface="+mn-ea"/>
              </a:rPr>
              <a:t>課題３</a:t>
            </a:r>
            <a:r>
              <a:rPr lang="en-US" altLang="ja-JP" sz="1328" b="1" u="sng" dirty="0">
                <a:latin typeface="+mn-ea"/>
                <a:ea typeface="+mn-ea"/>
              </a:rPr>
              <a:t>】</a:t>
            </a:r>
            <a:r>
              <a:rPr lang="ja-JP" altLang="en-US" sz="1328" b="1" u="sng" dirty="0">
                <a:latin typeface="+mn-ea"/>
                <a:ea typeface="+mn-ea"/>
              </a:rPr>
              <a:t>　多様な相談に対応できる体制と患者に関わる様々な職種の資質向上が必要</a:t>
            </a:r>
            <a:endParaRPr lang="en-US" altLang="ja-JP" sz="1328" b="1" u="sng" dirty="0">
              <a:latin typeface="+mn-ea"/>
              <a:ea typeface="+mn-ea"/>
            </a:endParaRPr>
          </a:p>
        </p:txBody>
      </p:sp>
      <p:sp>
        <p:nvSpPr>
          <p:cNvPr id="4" name="タイトル 1"/>
          <p:cNvSpPr txBox="1">
            <a:spLocks/>
          </p:cNvSpPr>
          <p:nvPr/>
        </p:nvSpPr>
        <p:spPr>
          <a:xfrm>
            <a:off x="125506" y="0"/>
            <a:ext cx="9654988" cy="452316"/>
          </a:xfrm>
          <a:prstGeom prst="rect">
            <a:avLst/>
          </a:prstGeom>
          <a:gradFill>
            <a:gsLst>
              <a:gs pos="34000">
                <a:srgbClr val="0000CC"/>
              </a:gs>
              <a:gs pos="66000">
                <a:srgbClr val="0000CC"/>
              </a:gs>
              <a:gs pos="0">
                <a:schemeClr val="bg1"/>
              </a:gs>
              <a:gs pos="100000">
                <a:schemeClr val="bg1"/>
              </a:gs>
            </a:gsLst>
            <a:lin ang="0" scaled="1"/>
          </a:gradFill>
          <a:ln w="25400" cap="flat" cmpd="sng" algn="ctr">
            <a:noFill/>
            <a:prstDash val="solid"/>
          </a:ln>
        </p:spPr>
        <p:style>
          <a:lnRef idx="2">
            <a:schemeClr val="accent6">
              <a:shade val="50000"/>
            </a:schemeClr>
          </a:lnRef>
          <a:fillRef idx="1">
            <a:schemeClr val="accent6"/>
          </a:fillRef>
          <a:effectRef idx="0">
            <a:schemeClr val="accent6"/>
          </a:effectRef>
          <a:fontRef idx="minor">
            <a:schemeClr val="lt1"/>
          </a:fontRef>
        </p:style>
        <p:txBody>
          <a:bodyPr vert="horz" lIns="86768" tIns="43384" rIns="86768" bIns="43384"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kumimoji="0" lang="ja-JP" altLang="en-US" sz="2277" b="1" dirty="0">
                <a:solidFill>
                  <a:prstClr val="white"/>
                </a:solidFill>
              </a:rPr>
              <a:t>大阪府のアレルギー疾患対策を進める上での課題</a:t>
            </a:r>
            <a:endParaRPr lang="ja-JP" altLang="en-US" sz="1898" b="1" dirty="0">
              <a:solidFill>
                <a:schemeClr val="bg1"/>
              </a:solidFill>
            </a:endParaRPr>
          </a:p>
        </p:txBody>
      </p:sp>
      <p:sp>
        <p:nvSpPr>
          <p:cNvPr id="3" name="スライド番号プレースホルダー 2"/>
          <p:cNvSpPr>
            <a:spLocks noGrp="1"/>
          </p:cNvSpPr>
          <p:nvPr>
            <p:ph type="sldNum" sz="quarter" idx="12"/>
          </p:nvPr>
        </p:nvSpPr>
        <p:spPr/>
        <p:txBody>
          <a:bodyPr/>
          <a:lstStyle/>
          <a:p>
            <a:fld id="{2809BC9B-57E5-4A95-9F73-870B18D54A5D}" type="slidenum">
              <a:rPr kumimoji="1" lang="ja-JP" altLang="en-US" smtClean="0"/>
              <a:pPr/>
              <a:t>1</a:t>
            </a:fld>
            <a:endParaRPr kumimoji="1" lang="ja-JP" altLang="en-US" dirty="0"/>
          </a:p>
        </p:txBody>
      </p:sp>
      <p:sp>
        <p:nvSpPr>
          <p:cNvPr id="2" name="テキスト ボックス 1"/>
          <p:cNvSpPr txBox="1"/>
          <p:nvPr/>
        </p:nvSpPr>
        <p:spPr>
          <a:xfrm>
            <a:off x="6309662" y="627521"/>
            <a:ext cx="3601751" cy="276999"/>
          </a:xfrm>
          <a:prstGeom prst="rect">
            <a:avLst/>
          </a:prstGeom>
          <a:noFill/>
        </p:spPr>
        <p:txBody>
          <a:bodyPr wrap="square" rtlCol="0">
            <a:spAutoFit/>
          </a:bodyPr>
          <a:lstStyle/>
          <a:p>
            <a:r>
              <a:rPr kumimoji="1" lang="ja-JP" altLang="en-US" sz="1200" dirty="0" smtClean="0">
                <a:latin typeface="ＭＳ ゴシック" panose="020B0609070205080204" pitchFamily="49" charset="-128"/>
                <a:ea typeface="ＭＳ ゴシック" panose="020B0609070205080204" pitchFamily="49" charset="-128"/>
              </a:rPr>
              <a:t>（平成</a:t>
            </a:r>
            <a:r>
              <a:rPr kumimoji="1" lang="en-US" altLang="ja-JP" sz="1200" dirty="0" smtClean="0">
                <a:latin typeface="ＭＳ ゴシック" panose="020B0609070205080204" pitchFamily="49" charset="-128"/>
                <a:ea typeface="ＭＳ ゴシック" panose="020B0609070205080204" pitchFamily="49" charset="-128"/>
              </a:rPr>
              <a:t>30</a:t>
            </a:r>
            <a:r>
              <a:rPr kumimoji="1" lang="ja-JP" altLang="en-US" sz="1200" dirty="0" smtClean="0">
                <a:latin typeface="ＭＳ ゴシック" panose="020B0609070205080204" pitchFamily="49" charset="-128"/>
                <a:ea typeface="ＭＳ ゴシック" panose="020B0609070205080204" pitchFamily="49" charset="-128"/>
              </a:rPr>
              <a:t>年</a:t>
            </a:r>
            <a:r>
              <a:rPr kumimoji="1" lang="en-US" altLang="ja-JP" sz="1200" dirty="0" smtClean="0">
                <a:latin typeface="ＭＳ ゴシック" panose="020B0609070205080204" pitchFamily="49" charset="-128"/>
                <a:ea typeface="ＭＳ ゴシック" panose="020B0609070205080204" pitchFamily="49" charset="-128"/>
              </a:rPr>
              <a:t>11</a:t>
            </a:r>
            <a:r>
              <a:rPr kumimoji="1" lang="ja-JP" altLang="en-US" sz="1200" dirty="0" smtClean="0">
                <a:latin typeface="ＭＳ ゴシック" panose="020B0609070205080204" pitchFamily="49" charset="-128"/>
                <a:ea typeface="ＭＳ ゴシック" panose="020B0609070205080204" pitchFamily="49" charset="-128"/>
              </a:rPr>
              <a:t>月第</a:t>
            </a:r>
            <a:r>
              <a:rPr kumimoji="1" lang="en-US" altLang="ja-JP" sz="1200" dirty="0" smtClean="0">
                <a:latin typeface="ＭＳ ゴシック" panose="020B0609070205080204" pitchFamily="49" charset="-128"/>
                <a:ea typeface="ＭＳ ゴシック" panose="020B0609070205080204" pitchFamily="49" charset="-128"/>
              </a:rPr>
              <a:t>2</a:t>
            </a:r>
            <a:r>
              <a:rPr kumimoji="1" lang="ja-JP" altLang="en-US" sz="1200" dirty="0" smtClean="0">
                <a:latin typeface="ＭＳ ゴシック" panose="020B0609070205080204" pitchFamily="49" charset="-128"/>
                <a:ea typeface="ＭＳ ゴシック" panose="020B0609070205080204" pitchFamily="49" charset="-128"/>
              </a:rPr>
              <a:t>回連絡会議（資料２）より）</a:t>
            </a:r>
            <a:endParaRPr kumimoji="1" lang="ja-JP" altLang="en-US" sz="1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3673008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3438675" y="3974674"/>
            <a:ext cx="338387" cy="630610"/>
            <a:chOff x="2542373" y="4233795"/>
            <a:chExt cx="719139" cy="756424"/>
          </a:xfrm>
        </p:grpSpPr>
        <p:cxnSp>
          <p:nvCxnSpPr>
            <p:cNvPr id="38" name="直線コネクタ 37"/>
            <p:cNvCxnSpPr/>
            <p:nvPr/>
          </p:nvCxnSpPr>
          <p:spPr>
            <a:xfrm>
              <a:off x="2542373" y="4628838"/>
              <a:ext cx="48101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3029340" y="4233795"/>
              <a:ext cx="4336" cy="75642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flipV="1">
              <a:off x="3021006" y="4990219"/>
              <a:ext cx="22621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3021006" y="4233795"/>
              <a:ext cx="24050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 name="グループ化 1"/>
          <p:cNvGrpSpPr/>
          <p:nvPr/>
        </p:nvGrpSpPr>
        <p:grpSpPr>
          <a:xfrm>
            <a:off x="3391634" y="2397505"/>
            <a:ext cx="389297" cy="655596"/>
            <a:chOff x="241697" y="4116118"/>
            <a:chExt cx="719139" cy="587478"/>
          </a:xfrm>
        </p:grpSpPr>
        <p:cxnSp>
          <p:nvCxnSpPr>
            <p:cNvPr id="25" name="直線コネクタ 24"/>
            <p:cNvCxnSpPr/>
            <p:nvPr/>
          </p:nvCxnSpPr>
          <p:spPr>
            <a:xfrm>
              <a:off x="241697" y="4426276"/>
              <a:ext cx="48101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728664" y="4128391"/>
              <a:ext cx="4336" cy="5703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flipV="1">
              <a:off x="727473" y="4703596"/>
              <a:ext cx="22621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720330" y="4116118"/>
              <a:ext cx="24050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 name="角丸四角形 15"/>
          <p:cNvSpPr/>
          <p:nvPr/>
        </p:nvSpPr>
        <p:spPr>
          <a:xfrm>
            <a:off x="266048" y="2373913"/>
            <a:ext cx="3169468" cy="779015"/>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ltLang="ja-JP" sz="996" b="1" dirty="0">
              <a:solidFill>
                <a:schemeClr val="tx1"/>
              </a:solidFill>
            </a:endParaRPr>
          </a:p>
          <a:p>
            <a:pPr algn="ctr" eaLnBrk="1" hangingPunct="1">
              <a:defRPr/>
            </a:pPr>
            <a:endParaRPr lang="en-US" altLang="ja-JP" sz="1139" b="1" dirty="0">
              <a:solidFill>
                <a:schemeClr val="tx1"/>
              </a:solidFill>
            </a:endParaRPr>
          </a:p>
          <a:p>
            <a:pPr>
              <a:defRPr/>
            </a:pPr>
            <a:r>
              <a:rPr lang="ja-JP" altLang="en-US" sz="1518" b="1" dirty="0">
                <a:solidFill>
                  <a:schemeClr val="tx1"/>
                </a:solidFill>
                <a:latin typeface="ＭＳ ゴシック" panose="020B0609070205080204" pitchFamily="49" charset="-128"/>
                <a:ea typeface="ＭＳ ゴシック" panose="020B0609070205080204" pitchFamily="49" charset="-128"/>
              </a:rPr>
              <a:t>適切な医療を受けることができる医療提供体制</a:t>
            </a:r>
            <a:r>
              <a:rPr lang="ja-JP" altLang="en-US" sz="1518" b="1" dirty="0" smtClean="0">
                <a:solidFill>
                  <a:schemeClr val="tx1"/>
                </a:solidFill>
                <a:latin typeface="ＭＳ ゴシック" panose="020B0609070205080204" pitchFamily="49" charset="-128"/>
                <a:ea typeface="ＭＳ ゴシック" panose="020B0609070205080204" pitchFamily="49" charset="-128"/>
              </a:rPr>
              <a:t>整備</a:t>
            </a:r>
            <a:endParaRPr lang="en-US" altLang="ja-JP" sz="1328" dirty="0" smtClean="0">
              <a:solidFill>
                <a:srgbClr val="FF0000"/>
              </a:solidFill>
            </a:endParaRPr>
          </a:p>
          <a:p>
            <a:pPr algn="ctr" eaLnBrk="1" hangingPunct="1">
              <a:defRPr/>
            </a:pPr>
            <a:endParaRPr lang="en-US" altLang="ja-JP" sz="1139" b="1" dirty="0" smtClean="0">
              <a:solidFill>
                <a:schemeClr val="tx1"/>
              </a:solidFill>
            </a:endParaRPr>
          </a:p>
          <a:p>
            <a:pPr algn="ctr" eaLnBrk="1" hangingPunct="1">
              <a:defRPr/>
            </a:pPr>
            <a:endParaRPr lang="ja-JP" altLang="en-US" sz="1139" b="1" dirty="0">
              <a:solidFill>
                <a:schemeClr val="tx1"/>
              </a:solidFill>
            </a:endParaRPr>
          </a:p>
        </p:txBody>
      </p:sp>
      <p:sp>
        <p:nvSpPr>
          <p:cNvPr id="31" name="正方形/長方形 30"/>
          <p:cNvSpPr/>
          <p:nvPr/>
        </p:nvSpPr>
        <p:spPr>
          <a:xfrm>
            <a:off x="3781955" y="2247223"/>
            <a:ext cx="5798667" cy="240398"/>
          </a:xfrm>
          <a:prstGeom prst="rect">
            <a:avLst/>
          </a:prstGeom>
          <a:solidFill>
            <a:srgbClr val="99FF99"/>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eaLnBrk="1" hangingPunct="1">
              <a:defRPr/>
            </a:pPr>
            <a:r>
              <a:rPr lang="ja-JP" altLang="en-US" sz="1139" b="1" dirty="0">
                <a:solidFill>
                  <a:schemeClr val="tx1"/>
                </a:solidFill>
              </a:rPr>
              <a:t>拠点病院を中心とした診療ネットワークの構築</a:t>
            </a:r>
          </a:p>
        </p:txBody>
      </p:sp>
      <p:sp>
        <p:nvSpPr>
          <p:cNvPr id="8" name="角丸四角形 7"/>
          <p:cNvSpPr/>
          <p:nvPr/>
        </p:nvSpPr>
        <p:spPr>
          <a:xfrm>
            <a:off x="253073" y="1011701"/>
            <a:ext cx="3185602" cy="777655"/>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eaLnBrk="1" hangingPunct="1">
              <a:defRPr/>
            </a:pPr>
            <a:r>
              <a:rPr lang="ja-JP" altLang="en-US" sz="1518" b="1" dirty="0">
                <a:solidFill>
                  <a:schemeClr val="tx1"/>
                </a:solidFill>
                <a:latin typeface="ＭＳ ゴシック" panose="020B0609070205080204" pitchFamily="49" charset="-128"/>
                <a:ea typeface="ＭＳ ゴシック" panose="020B0609070205080204" pitchFamily="49" charset="-128"/>
              </a:rPr>
              <a:t>重症化予防や症状の軽減の取組みの</a:t>
            </a:r>
            <a:r>
              <a:rPr lang="ja-JP" altLang="en-US" sz="1518" b="1" dirty="0" smtClean="0">
                <a:solidFill>
                  <a:schemeClr val="tx1"/>
                </a:solidFill>
                <a:latin typeface="ＭＳ ゴシック" panose="020B0609070205080204" pitchFamily="49" charset="-128"/>
                <a:ea typeface="ＭＳ ゴシック" panose="020B0609070205080204" pitchFamily="49" charset="-128"/>
              </a:rPr>
              <a:t>推進</a:t>
            </a:r>
            <a:endParaRPr lang="en-US" altLang="ja-JP" sz="1518" b="1" dirty="0">
              <a:solidFill>
                <a:schemeClr val="tx1"/>
              </a:solidFill>
              <a:latin typeface="ＭＳ ゴシック" panose="020B0609070205080204" pitchFamily="49" charset="-128"/>
              <a:ea typeface="ＭＳ ゴシック" panose="020B0609070205080204" pitchFamily="49" charset="-128"/>
            </a:endParaRPr>
          </a:p>
        </p:txBody>
      </p:sp>
      <p:sp>
        <p:nvSpPr>
          <p:cNvPr id="3" name="正方形/長方形 2"/>
          <p:cNvSpPr/>
          <p:nvPr/>
        </p:nvSpPr>
        <p:spPr>
          <a:xfrm>
            <a:off x="253074" y="795859"/>
            <a:ext cx="1263106" cy="22281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281" b="1" dirty="0">
                <a:solidFill>
                  <a:schemeClr val="tx1"/>
                </a:solidFill>
                <a:effectLst>
                  <a:outerShdw blurRad="38100" dist="38100" dir="2700000" algn="tl">
                    <a:srgbClr val="000000">
                      <a:alpha val="43137"/>
                    </a:srgbClr>
                  </a:outerShdw>
                </a:effectLst>
              </a:rPr>
              <a:t>施策の柱　１</a:t>
            </a:r>
          </a:p>
        </p:txBody>
      </p:sp>
      <p:sp>
        <p:nvSpPr>
          <p:cNvPr id="14" name="正方形/長方形 13"/>
          <p:cNvSpPr/>
          <p:nvPr/>
        </p:nvSpPr>
        <p:spPr>
          <a:xfrm>
            <a:off x="253073" y="2162200"/>
            <a:ext cx="1263106" cy="22281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281" b="1" dirty="0">
                <a:solidFill>
                  <a:schemeClr val="tx1"/>
                </a:solidFill>
                <a:effectLst>
                  <a:outerShdw blurRad="38100" dist="38100" dir="2700000" algn="tl">
                    <a:srgbClr val="000000">
                      <a:alpha val="43137"/>
                    </a:srgbClr>
                  </a:outerShdw>
                </a:effectLst>
              </a:rPr>
              <a:t>施策の柱　２</a:t>
            </a:r>
          </a:p>
        </p:txBody>
      </p:sp>
      <p:sp>
        <p:nvSpPr>
          <p:cNvPr id="19" name="正方形/長方形 18"/>
          <p:cNvSpPr/>
          <p:nvPr/>
        </p:nvSpPr>
        <p:spPr>
          <a:xfrm>
            <a:off x="3780929" y="1259073"/>
            <a:ext cx="5799691" cy="243020"/>
          </a:xfrm>
          <a:prstGeom prst="rect">
            <a:avLst/>
          </a:prstGeom>
          <a:solidFill>
            <a:srgbClr val="99FF99"/>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eaLnBrk="1" hangingPunct="1">
              <a:defRPr/>
            </a:pPr>
            <a:r>
              <a:rPr lang="ja-JP" altLang="en-US" sz="1139" b="1" dirty="0">
                <a:solidFill>
                  <a:schemeClr val="tx1"/>
                </a:solidFill>
              </a:rPr>
              <a:t>アレルギー疾患に関する正しい知識の普及・情報発信</a:t>
            </a:r>
          </a:p>
        </p:txBody>
      </p:sp>
      <p:sp>
        <p:nvSpPr>
          <p:cNvPr id="22" name="正方形/長方形 21"/>
          <p:cNvSpPr/>
          <p:nvPr/>
        </p:nvSpPr>
        <p:spPr>
          <a:xfrm>
            <a:off x="3832922" y="2479123"/>
            <a:ext cx="5820006" cy="4179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68714" indent="-168714">
              <a:defRPr/>
            </a:pPr>
            <a:r>
              <a:rPr lang="ja-JP" altLang="en-US" sz="1139" dirty="0">
                <a:solidFill>
                  <a:schemeClr val="tx1"/>
                </a:solidFill>
              </a:rPr>
              <a:t>・「アレルギー疾患診療連携協力病院」（仮称）を新たに選定し、拠点病院とともに</a:t>
            </a:r>
            <a:endParaRPr lang="en-US" altLang="ja-JP" sz="1139" dirty="0">
              <a:solidFill>
                <a:schemeClr val="tx1"/>
              </a:solidFill>
            </a:endParaRPr>
          </a:p>
          <a:p>
            <a:pPr marL="168714" indent="-168714">
              <a:defRPr/>
            </a:pPr>
            <a:r>
              <a:rPr lang="ja-JP" altLang="en-US" sz="1139" dirty="0">
                <a:solidFill>
                  <a:schemeClr val="tx1"/>
                </a:solidFill>
              </a:rPr>
              <a:t>　きめ細やかな地域医療診療ネットワークを整備　</a:t>
            </a:r>
            <a:endParaRPr lang="ja-JP" altLang="en-US" sz="1139" dirty="0">
              <a:solidFill>
                <a:srgbClr val="FF0000"/>
              </a:solidFill>
            </a:endParaRPr>
          </a:p>
        </p:txBody>
      </p:sp>
      <p:sp>
        <p:nvSpPr>
          <p:cNvPr id="32" name="正方形/長方形 31"/>
          <p:cNvSpPr/>
          <p:nvPr/>
        </p:nvSpPr>
        <p:spPr>
          <a:xfrm>
            <a:off x="3777063" y="2935169"/>
            <a:ext cx="5803558" cy="269129"/>
          </a:xfrm>
          <a:prstGeom prst="rect">
            <a:avLst/>
          </a:prstGeom>
          <a:solidFill>
            <a:srgbClr val="99FF99"/>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139" b="1" dirty="0">
                <a:solidFill>
                  <a:schemeClr val="tx1"/>
                </a:solidFill>
              </a:rPr>
              <a:t>医療従事者の人材育成</a:t>
            </a:r>
          </a:p>
        </p:txBody>
      </p:sp>
      <p:sp>
        <p:nvSpPr>
          <p:cNvPr id="43" name="正方形/長方形 42"/>
          <p:cNvSpPr/>
          <p:nvPr/>
        </p:nvSpPr>
        <p:spPr>
          <a:xfrm>
            <a:off x="3826176" y="1503062"/>
            <a:ext cx="5826753" cy="5651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139" dirty="0">
                <a:solidFill>
                  <a:schemeClr val="tx1"/>
                </a:solidFill>
              </a:rPr>
              <a:t>・府民講演会の</a:t>
            </a:r>
            <a:r>
              <a:rPr lang="ja-JP" altLang="en-US" sz="1139" dirty="0" smtClean="0">
                <a:solidFill>
                  <a:schemeClr val="tx1"/>
                </a:solidFill>
              </a:rPr>
              <a:t>開催</a:t>
            </a:r>
            <a:endParaRPr lang="en-US" altLang="ja-JP" sz="1139" i="1" dirty="0">
              <a:solidFill>
                <a:srgbClr val="FF0000"/>
              </a:solidFill>
            </a:endParaRPr>
          </a:p>
          <a:p>
            <a:pPr eaLnBrk="1" hangingPunct="1">
              <a:defRPr/>
            </a:pPr>
            <a:r>
              <a:rPr lang="ja-JP" altLang="en-US" sz="1139" dirty="0">
                <a:solidFill>
                  <a:schemeClr val="tx1"/>
                </a:solidFill>
              </a:rPr>
              <a:t>・医師・看護師、薬剤師等による自己管理講習会の</a:t>
            </a:r>
            <a:r>
              <a:rPr lang="ja-JP" altLang="en-US" sz="1139" dirty="0" smtClean="0">
                <a:solidFill>
                  <a:schemeClr val="tx1"/>
                </a:solidFill>
              </a:rPr>
              <a:t>開催</a:t>
            </a:r>
            <a:endParaRPr lang="en-US" altLang="ja-JP" sz="1139" i="1" dirty="0">
              <a:solidFill>
                <a:srgbClr val="FF0000"/>
              </a:solidFill>
            </a:endParaRPr>
          </a:p>
          <a:p>
            <a:pPr eaLnBrk="1" hangingPunct="1">
              <a:defRPr/>
            </a:pPr>
            <a:r>
              <a:rPr lang="ja-JP" altLang="en-US" sz="1139" dirty="0">
                <a:solidFill>
                  <a:schemeClr val="tx1"/>
                </a:solidFill>
              </a:rPr>
              <a:t>・ホームページ等によるアレルギー疾患に関する情報の発信</a:t>
            </a:r>
            <a:r>
              <a:rPr lang="ja-JP" altLang="en-US" sz="1139" dirty="0" smtClean="0">
                <a:solidFill>
                  <a:schemeClr val="tx1"/>
                </a:solidFill>
              </a:rPr>
              <a:t>強化</a:t>
            </a:r>
            <a:endParaRPr lang="ja-JP" altLang="en-US" sz="1139" dirty="0">
              <a:solidFill>
                <a:srgbClr val="FF0000"/>
              </a:solidFill>
            </a:endParaRPr>
          </a:p>
        </p:txBody>
      </p:sp>
      <p:sp>
        <p:nvSpPr>
          <p:cNvPr id="44" name="正方形/長方形 43"/>
          <p:cNvSpPr/>
          <p:nvPr/>
        </p:nvSpPr>
        <p:spPr>
          <a:xfrm>
            <a:off x="3767782" y="3210193"/>
            <a:ext cx="5812837" cy="4083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139" dirty="0">
                <a:solidFill>
                  <a:schemeClr val="tx1"/>
                </a:solidFill>
              </a:rPr>
              <a:t>・医師・看護師・薬剤師等の資質向上のための</a:t>
            </a:r>
            <a:r>
              <a:rPr lang="ja-JP" altLang="en-US" sz="1139" dirty="0" smtClean="0">
                <a:solidFill>
                  <a:schemeClr val="tx1"/>
                </a:solidFill>
              </a:rPr>
              <a:t>研修</a:t>
            </a:r>
            <a:endParaRPr lang="en-US" altLang="ja-JP" sz="1139" dirty="0">
              <a:solidFill>
                <a:srgbClr val="FF0000"/>
              </a:solidFill>
            </a:endParaRPr>
          </a:p>
          <a:p>
            <a:pPr eaLnBrk="1" hangingPunct="1">
              <a:defRPr/>
            </a:pPr>
            <a:r>
              <a:rPr lang="ja-JP" altLang="en-US" sz="1139" dirty="0">
                <a:solidFill>
                  <a:schemeClr val="tx1"/>
                </a:solidFill>
              </a:rPr>
              <a:t>・医療従事者への最新の診療ガイドラインの普及などの情報</a:t>
            </a:r>
            <a:r>
              <a:rPr lang="ja-JP" altLang="en-US" sz="1139" dirty="0" smtClean="0">
                <a:solidFill>
                  <a:schemeClr val="tx1"/>
                </a:solidFill>
              </a:rPr>
              <a:t>提供</a:t>
            </a:r>
            <a:endParaRPr lang="ja-JP" altLang="en-US" sz="1139" b="1" dirty="0">
              <a:solidFill>
                <a:srgbClr val="FF0000"/>
              </a:solidFill>
            </a:endParaRPr>
          </a:p>
        </p:txBody>
      </p:sp>
      <p:cxnSp>
        <p:nvCxnSpPr>
          <p:cNvPr id="48" name="直線コネクタ 47"/>
          <p:cNvCxnSpPr>
            <a:endCxn id="50" idx="1"/>
          </p:cNvCxnSpPr>
          <p:nvPr/>
        </p:nvCxnSpPr>
        <p:spPr>
          <a:xfrm>
            <a:off x="3447621" y="5668889"/>
            <a:ext cx="33052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正方形/長方形 52"/>
          <p:cNvSpPr/>
          <p:nvPr/>
        </p:nvSpPr>
        <p:spPr>
          <a:xfrm>
            <a:off x="3777196" y="3824076"/>
            <a:ext cx="5803425" cy="266266"/>
          </a:xfrm>
          <a:prstGeom prst="rect">
            <a:avLst/>
          </a:prstGeom>
          <a:solidFill>
            <a:srgbClr val="99FF99"/>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139" b="1" dirty="0">
                <a:solidFill>
                  <a:schemeClr val="tx1"/>
                </a:solidFill>
              </a:rPr>
              <a:t>患者や家族に関わる者の人材育成</a:t>
            </a:r>
          </a:p>
        </p:txBody>
      </p:sp>
      <p:sp>
        <p:nvSpPr>
          <p:cNvPr id="54" name="正方形/長方形 53"/>
          <p:cNvSpPr/>
          <p:nvPr/>
        </p:nvSpPr>
        <p:spPr>
          <a:xfrm>
            <a:off x="3773141" y="4455514"/>
            <a:ext cx="5812836" cy="260654"/>
          </a:xfrm>
          <a:prstGeom prst="rect">
            <a:avLst/>
          </a:prstGeom>
          <a:solidFill>
            <a:srgbClr val="99FF99"/>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139" b="1" dirty="0">
                <a:solidFill>
                  <a:schemeClr val="tx1"/>
                </a:solidFill>
              </a:rPr>
              <a:t>地域における支援体制の強化</a:t>
            </a:r>
          </a:p>
        </p:txBody>
      </p:sp>
      <p:sp>
        <p:nvSpPr>
          <p:cNvPr id="56" name="正方形/長方形 55"/>
          <p:cNvSpPr/>
          <p:nvPr/>
        </p:nvSpPr>
        <p:spPr>
          <a:xfrm>
            <a:off x="3767784" y="4092194"/>
            <a:ext cx="5211722" cy="2092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139" b="1" dirty="0">
                <a:solidFill>
                  <a:schemeClr val="tx1"/>
                </a:solidFill>
              </a:rPr>
              <a:t>・</a:t>
            </a:r>
            <a:r>
              <a:rPr lang="ja-JP" altLang="en-US" sz="1139" dirty="0">
                <a:solidFill>
                  <a:schemeClr val="tx1"/>
                </a:solidFill>
              </a:rPr>
              <a:t>学校・幼稚園・福祉施設の職員の資質の向上のための研修</a:t>
            </a:r>
            <a:r>
              <a:rPr lang="ja-JP" altLang="en-US" sz="1139" dirty="0">
                <a:solidFill>
                  <a:srgbClr val="FF0000"/>
                </a:solidFill>
              </a:rPr>
              <a:t>　</a:t>
            </a:r>
            <a:endParaRPr lang="ja-JP" altLang="en-US" sz="1139" i="1" dirty="0">
              <a:solidFill>
                <a:srgbClr val="FF0000"/>
              </a:solidFill>
              <a:effectLst>
                <a:outerShdw blurRad="38100" dist="38100" dir="2700000" algn="tl">
                  <a:srgbClr val="000000">
                    <a:alpha val="43137"/>
                  </a:srgbClr>
                </a:outerShdw>
              </a:effectLst>
            </a:endParaRPr>
          </a:p>
        </p:txBody>
      </p:sp>
      <p:sp>
        <p:nvSpPr>
          <p:cNvPr id="45" name="正方形/長方形 44"/>
          <p:cNvSpPr/>
          <p:nvPr/>
        </p:nvSpPr>
        <p:spPr>
          <a:xfrm>
            <a:off x="253071" y="5051915"/>
            <a:ext cx="1516212" cy="22281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281" dirty="0">
                <a:solidFill>
                  <a:schemeClr val="tx1"/>
                </a:solidFill>
              </a:rPr>
              <a:t>施策の推進体制</a:t>
            </a:r>
          </a:p>
        </p:txBody>
      </p:sp>
      <p:sp>
        <p:nvSpPr>
          <p:cNvPr id="46" name="角丸四角形 45"/>
          <p:cNvSpPr/>
          <p:nvPr/>
        </p:nvSpPr>
        <p:spPr>
          <a:xfrm>
            <a:off x="253074" y="5276979"/>
            <a:ext cx="3182443" cy="810365"/>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ja-JP" altLang="en-US" sz="1328" dirty="0" smtClean="0">
                <a:solidFill>
                  <a:schemeClr val="tx1"/>
                </a:solidFill>
                <a:latin typeface="ＭＳ ゴシック" panose="020B0609070205080204" pitchFamily="49" charset="-128"/>
                <a:ea typeface="ＭＳ ゴシック" panose="020B0609070205080204" pitchFamily="49" charset="-128"/>
              </a:rPr>
              <a:t>府</a:t>
            </a:r>
            <a:r>
              <a:rPr lang="ja-JP" altLang="en-US" sz="1328" dirty="0">
                <a:solidFill>
                  <a:schemeClr val="tx1"/>
                </a:solidFill>
                <a:latin typeface="ＭＳ ゴシック" panose="020B0609070205080204" pitchFamily="49" charset="-128"/>
                <a:ea typeface="ＭＳ ゴシック" panose="020B0609070205080204" pitchFamily="49" charset="-128"/>
              </a:rPr>
              <a:t>のアレルギー疾患に係る施策の企画・立案を行うとともに、施策効果の検証・検討を</a:t>
            </a:r>
            <a:r>
              <a:rPr lang="ja-JP" altLang="en-US" sz="1328" dirty="0" smtClean="0">
                <a:solidFill>
                  <a:schemeClr val="tx1"/>
                </a:solidFill>
                <a:latin typeface="ＭＳ ゴシック" panose="020B0609070205080204" pitchFamily="49" charset="-128"/>
                <a:ea typeface="ＭＳ ゴシック" panose="020B0609070205080204" pitchFamily="49" charset="-128"/>
              </a:rPr>
              <a:t>実施</a:t>
            </a:r>
            <a:endParaRPr lang="ja-JP" altLang="en-US" sz="949" b="1" dirty="0">
              <a:solidFill>
                <a:schemeClr val="tx1"/>
              </a:solidFill>
            </a:endParaRPr>
          </a:p>
        </p:txBody>
      </p:sp>
      <p:cxnSp>
        <p:nvCxnSpPr>
          <p:cNvPr id="47" name="直線コネクタ 46"/>
          <p:cNvCxnSpPr/>
          <p:nvPr/>
        </p:nvCxnSpPr>
        <p:spPr>
          <a:xfrm>
            <a:off x="3433583" y="1393730"/>
            <a:ext cx="347347" cy="211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3778146" y="5536469"/>
            <a:ext cx="5792195" cy="264839"/>
          </a:xfrm>
          <a:prstGeom prst="rect">
            <a:avLst/>
          </a:prstGeom>
          <a:solidFill>
            <a:srgbClr val="99FF99"/>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139" b="1" dirty="0">
                <a:solidFill>
                  <a:schemeClr val="tx1"/>
                </a:solidFill>
              </a:rPr>
              <a:t>施策推進のための体制</a:t>
            </a:r>
          </a:p>
        </p:txBody>
      </p:sp>
      <p:sp>
        <p:nvSpPr>
          <p:cNvPr id="55" name="正方形/長方形 54"/>
          <p:cNvSpPr/>
          <p:nvPr/>
        </p:nvSpPr>
        <p:spPr>
          <a:xfrm>
            <a:off x="3766045" y="5795438"/>
            <a:ext cx="5775375" cy="4044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139" dirty="0">
                <a:solidFill>
                  <a:schemeClr val="tx1"/>
                </a:solidFill>
              </a:rPr>
              <a:t>・「大阪府アレルギー疾患対策連絡会議」の開催　</a:t>
            </a:r>
            <a:r>
              <a:rPr lang="ja-JP" altLang="en-US" sz="1139" dirty="0">
                <a:solidFill>
                  <a:srgbClr val="FF0000"/>
                </a:solidFill>
              </a:rPr>
              <a:t>　</a:t>
            </a:r>
            <a:endParaRPr lang="en-US" altLang="ja-JP" sz="1139" i="1" dirty="0">
              <a:solidFill>
                <a:srgbClr val="FF0000"/>
              </a:solidFill>
            </a:endParaRPr>
          </a:p>
          <a:p>
            <a:pPr eaLnBrk="1" hangingPunct="1">
              <a:defRPr/>
            </a:pPr>
            <a:r>
              <a:rPr lang="ja-JP" altLang="en-US" sz="1139" dirty="0">
                <a:solidFill>
                  <a:schemeClr val="tx1"/>
                </a:solidFill>
              </a:rPr>
              <a:t>・「大阪府アレルギー疾患拠点病院連絡会議」の</a:t>
            </a:r>
            <a:r>
              <a:rPr lang="ja-JP" altLang="en-US" sz="1139" dirty="0" smtClean="0">
                <a:solidFill>
                  <a:schemeClr val="tx1"/>
                </a:solidFill>
              </a:rPr>
              <a:t>開催</a:t>
            </a:r>
            <a:endParaRPr lang="ja-JP" altLang="en-US" sz="1139" dirty="0">
              <a:solidFill>
                <a:srgbClr val="FF0000"/>
              </a:solidFill>
            </a:endParaRPr>
          </a:p>
        </p:txBody>
      </p:sp>
      <p:sp>
        <p:nvSpPr>
          <p:cNvPr id="40" name="正方形/長方形 39"/>
          <p:cNvSpPr/>
          <p:nvPr/>
        </p:nvSpPr>
        <p:spPr>
          <a:xfrm>
            <a:off x="3766785" y="4755132"/>
            <a:ext cx="5803558" cy="5195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ja-JP" altLang="en-US" sz="1139" dirty="0">
                <a:solidFill>
                  <a:schemeClr val="tx1"/>
                </a:solidFill>
              </a:rPr>
              <a:t>・関係機関（医療・教育・福祉等）が連携した支援ネットワーク整備に向けた</a:t>
            </a:r>
            <a:r>
              <a:rPr lang="ja-JP" altLang="en-US" sz="1139" dirty="0" smtClean="0">
                <a:solidFill>
                  <a:schemeClr val="tx1"/>
                </a:solidFill>
              </a:rPr>
              <a:t>検討</a:t>
            </a:r>
            <a:endParaRPr lang="en-US" altLang="ja-JP" sz="1139" dirty="0">
              <a:solidFill>
                <a:srgbClr val="FF0000"/>
              </a:solidFill>
            </a:endParaRPr>
          </a:p>
          <a:p>
            <a:pPr algn="just" eaLnBrk="1" hangingPunct="1">
              <a:defRPr/>
            </a:pPr>
            <a:r>
              <a:rPr lang="ja-JP" altLang="en-US" sz="1139" dirty="0">
                <a:solidFill>
                  <a:schemeClr val="tx1"/>
                </a:solidFill>
              </a:rPr>
              <a:t>・拠点病院に学校・施設を対象とした看護師等による相談窓口の</a:t>
            </a:r>
            <a:r>
              <a:rPr lang="ja-JP" altLang="en-US" sz="1139" dirty="0" smtClean="0">
                <a:solidFill>
                  <a:schemeClr val="tx1"/>
                </a:solidFill>
              </a:rPr>
              <a:t>設置</a:t>
            </a:r>
            <a:endParaRPr lang="ja-JP" altLang="en-US" sz="1139" dirty="0">
              <a:solidFill>
                <a:srgbClr val="FF0000"/>
              </a:solidFill>
            </a:endParaRPr>
          </a:p>
        </p:txBody>
      </p:sp>
      <p:sp>
        <p:nvSpPr>
          <p:cNvPr id="17" name="角丸四角形 16"/>
          <p:cNvSpPr/>
          <p:nvPr/>
        </p:nvSpPr>
        <p:spPr>
          <a:xfrm>
            <a:off x="266048" y="3894022"/>
            <a:ext cx="3170469" cy="775193"/>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518" b="1" dirty="0">
                <a:solidFill>
                  <a:schemeClr val="tx1"/>
                </a:solidFill>
                <a:latin typeface="ＭＳ ゴシック" panose="020B0609070205080204" pitchFamily="49" charset="-128"/>
                <a:ea typeface="ＭＳ ゴシック" panose="020B0609070205080204" pitchFamily="49" charset="-128"/>
              </a:rPr>
              <a:t>患者や家族の</a:t>
            </a:r>
            <a:r>
              <a:rPr lang="en-US" altLang="ja-JP" sz="1518" b="1" dirty="0">
                <a:solidFill>
                  <a:schemeClr val="tx1"/>
                </a:solidFill>
                <a:latin typeface="ＭＳ ゴシック" panose="020B0609070205080204" pitchFamily="49" charset="-128"/>
                <a:ea typeface="ＭＳ ゴシック" panose="020B0609070205080204" pitchFamily="49" charset="-128"/>
              </a:rPr>
              <a:t>QOL</a:t>
            </a:r>
            <a:r>
              <a:rPr lang="ja-JP" altLang="en-US" sz="1518" b="1" dirty="0">
                <a:solidFill>
                  <a:schemeClr val="tx1"/>
                </a:solidFill>
                <a:latin typeface="ＭＳ ゴシック" panose="020B0609070205080204" pitchFamily="49" charset="-128"/>
                <a:ea typeface="ＭＳ ゴシック" panose="020B0609070205080204" pitchFamily="49" charset="-128"/>
              </a:rPr>
              <a:t>の向上に向けた取り組みの</a:t>
            </a:r>
            <a:r>
              <a:rPr lang="ja-JP" altLang="en-US" sz="1518" b="1" dirty="0" smtClean="0">
                <a:solidFill>
                  <a:schemeClr val="tx1"/>
                </a:solidFill>
                <a:latin typeface="ＭＳ ゴシック" panose="020B0609070205080204" pitchFamily="49" charset="-128"/>
                <a:ea typeface="ＭＳ ゴシック" panose="020B0609070205080204" pitchFamily="49" charset="-128"/>
              </a:rPr>
              <a:t>推進</a:t>
            </a:r>
            <a:endParaRPr lang="en-US" altLang="ja-JP" sz="1328" dirty="0">
              <a:solidFill>
                <a:schemeClr val="tx1"/>
              </a:solidFill>
            </a:endParaRPr>
          </a:p>
        </p:txBody>
      </p:sp>
      <p:sp>
        <p:nvSpPr>
          <p:cNvPr id="35" name="タイトル 1"/>
          <p:cNvSpPr txBox="1">
            <a:spLocks/>
          </p:cNvSpPr>
          <p:nvPr/>
        </p:nvSpPr>
        <p:spPr>
          <a:xfrm>
            <a:off x="0" y="-2577"/>
            <a:ext cx="9906000" cy="452316"/>
          </a:xfrm>
          <a:prstGeom prst="rect">
            <a:avLst/>
          </a:prstGeom>
          <a:gradFill>
            <a:gsLst>
              <a:gs pos="34000">
                <a:srgbClr val="0000CC"/>
              </a:gs>
              <a:gs pos="66000">
                <a:srgbClr val="0000CC"/>
              </a:gs>
              <a:gs pos="0">
                <a:schemeClr val="bg1"/>
              </a:gs>
              <a:gs pos="100000">
                <a:schemeClr val="bg1"/>
              </a:gs>
            </a:gsLst>
            <a:lin ang="0" scaled="1"/>
          </a:gradFill>
          <a:ln w="25400" cap="flat" cmpd="sng" algn="ctr">
            <a:noFill/>
            <a:prstDash val="solid"/>
          </a:ln>
        </p:spPr>
        <p:style>
          <a:lnRef idx="2">
            <a:schemeClr val="accent6">
              <a:shade val="50000"/>
            </a:schemeClr>
          </a:lnRef>
          <a:fillRef idx="1">
            <a:schemeClr val="accent6"/>
          </a:fillRef>
          <a:effectRef idx="0">
            <a:schemeClr val="accent6"/>
          </a:effectRef>
          <a:fontRef idx="minor">
            <a:schemeClr val="lt1"/>
          </a:fontRef>
        </p:style>
        <p:txBody>
          <a:bodyPr vert="horz" lIns="86768" tIns="43384" rIns="86768" bIns="43384"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kumimoji="0" lang="ja-JP" altLang="en-US" sz="2277" b="1" dirty="0" smtClean="0">
                <a:solidFill>
                  <a:prstClr val="white"/>
                </a:solidFill>
              </a:rPr>
              <a:t>大阪府</a:t>
            </a:r>
            <a:r>
              <a:rPr kumimoji="0" lang="ja-JP" altLang="en-US" sz="2277" b="1" dirty="0">
                <a:solidFill>
                  <a:prstClr val="white"/>
                </a:solidFill>
              </a:rPr>
              <a:t>アレルギー疾患対策事業体系図</a:t>
            </a:r>
            <a:endParaRPr lang="ja-JP" altLang="en-US" sz="1898" b="1" dirty="0">
              <a:solidFill>
                <a:schemeClr val="bg1"/>
              </a:solidFill>
            </a:endParaRPr>
          </a:p>
        </p:txBody>
      </p:sp>
      <p:sp>
        <p:nvSpPr>
          <p:cNvPr id="36" name="正方形/長方形 35"/>
          <p:cNvSpPr/>
          <p:nvPr/>
        </p:nvSpPr>
        <p:spPr>
          <a:xfrm>
            <a:off x="253072" y="3671212"/>
            <a:ext cx="1263106" cy="22281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281" b="1" dirty="0">
                <a:solidFill>
                  <a:schemeClr val="tx1"/>
                </a:solidFill>
                <a:effectLst>
                  <a:outerShdw blurRad="38100" dist="38100" dir="2700000" algn="tl">
                    <a:srgbClr val="000000">
                      <a:alpha val="43137"/>
                    </a:srgbClr>
                  </a:outerShdw>
                </a:effectLst>
              </a:rPr>
              <a:t>施策の柱　３</a:t>
            </a:r>
          </a:p>
        </p:txBody>
      </p:sp>
      <p:sp>
        <p:nvSpPr>
          <p:cNvPr id="5" name="スライド番号プレースホルダー 4"/>
          <p:cNvSpPr>
            <a:spLocks noGrp="1"/>
          </p:cNvSpPr>
          <p:nvPr>
            <p:ph type="sldNum" sz="quarter" idx="12"/>
          </p:nvPr>
        </p:nvSpPr>
        <p:spPr/>
        <p:txBody>
          <a:bodyPr/>
          <a:lstStyle/>
          <a:p>
            <a:fld id="{2809BC9B-57E5-4A95-9F73-870B18D54A5D}" type="slidenum">
              <a:rPr kumimoji="1" lang="ja-JP" altLang="en-US" smtClean="0"/>
              <a:pPr/>
              <a:t>2</a:t>
            </a:fld>
            <a:endParaRPr kumimoji="1" lang="ja-JP" altLang="en-US" dirty="0"/>
          </a:p>
        </p:txBody>
      </p:sp>
    </p:spTree>
    <p:extLst>
      <p:ext uri="{BB962C8B-B14F-4D97-AF65-F5344CB8AC3E}">
        <p14:creationId xmlns:p14="http://schemas.microsoft.com/office/powerpoint/2010/main" val="29512666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52400" y="941090"/>
            <a:ext cx="9601200" cy="5278368"/>
          </a:xfrm>
          <a:prstGeom prst="rect">
            <a:avLst/>
          </a:prstGeom>
          <a:noFill/>
        </p:spPr>
        <p:txBody>
          <a:bodyPr wrap="square" rtlCol="0">
            <a:spAutoFit/>
          </a:bodyPr>
          <a:lstStyle/>
          <a:p>
            <a:r>
              <a:rPr kumimoji="1" lang="ja-JP" altLang="en-US" sz="2000" b="1" dirty="0">
                <a:latin typeface="ＭＳ ゴシック" panose="020B0609070205080204" pitchFamily="49" charset="-128"/>
                <a:ea typeface="ＭＳ ゴシック" panose="020B0609070205080204" pitchFamily="49" charset="-128"/>
              </a:rPr>
              <a:t>令和２年１月　国内で新型コロナウイルス（</a:t>
            </a:r>
            <a:r>
              <a:rPr kumimoji="1" lang="en-US" altLang="ja-JP" sz="2000" b="1" dirty="0">
                <a:latin typeface="ＭＳ ゴシック" panose="020B0609070205080204" pitchFamily="49" charset="-128"/>
                <a:ea typeface="ＭＳ ゴシック" panose="020B0609070205080204" pitchFamily="49" charset="-128"/>
              </a:rPr>
              <a:t>COVID-19</a:t>
            </a:r>
            <a:r>
              <a:rPr kumimoji="1" lang="ja-JP" altLang="en-US" sz="2000" b="1" dirty="0">
                <a:latin typeface="ＭＳ ゴシック" panose="020B0609070205080204" pitchFamily="49" charset="-128"/>
                <a:ea typeface="ＭＳ ゴシック" panose="020B0609070205080204" pitchFamily="49" charset="-128"/>
              </a:rPr>
              <a:t>）感染症が</a:t>
            </a:r>
            <a:r>
              <a:rPr kumimoji="1" lang="ja-JP" altLang="en-US" sz="2000" b="1" dirty="0" smtClean="0">
                <a:latin typeface="ＭＳ ゴシック" panose="020B0609070205080204" pitchFamily="49" charset="-128"/>
                <a:ea typeface="ＭＳ ゴシック" panose="020B0609070205080204" pitchFamily="49" charset="-128"/>
              </a:rPr>
              <a:t>発生</a:t>
            </a:r>
            <a:endParaRPr kumimoji="1" lang="en-US" altLang="ja-JP" sz="2000" b="1" dirty="0" smtClean="0">
              <a:latin typeface="ＭＳ ゴシック" panose="020B0609070205080204" pitchFamily="49" charset="-128"/>
              <a:ea typeface="ＭＳ ゴシック" panose="020B0609070205080204" pitchFamily="49" charset="-128"/>
            </a:endParaRPr>
          </a:p>
          <a:p>
            <a:endParaRPr kumimoji="1" lang="en-US" altLang="ja-JP" sz="2000" b="1" dirty="0">
              <a:latin typeface="ＭＳ ゴシック" panose="020B0609070205080204" pitchFamily="49" charset="-128"/>
              <a:ea typeface="ＭＳ ゴシック" panose="020B0609070205080204" pitchFamily="49" charset="-128"/>
            </a:endParaRPr>
          </a:p>
          <a:p>
            <a:pPr marL="285750" indent="-285750">
              <a:lnSpc>
                <a:spcPct val="150000"/>
              </a:lnSpc>
              <a:buFont typeface="Wingdings" panose="05000000000000000000" pitchFamily="2" charset="2"/>
              <a:buChar char="Ø"/>
            </a:pPr>
            <a:r>
              <a:rPr kumimoji="1" lang="ja-JP" altLang="en-US" dirty="0" smtClean="0">
                <a:latin typeface="ＭＳ ゴシック" panose="020B0609070205080204" pitchFamily="49" charset="-128"/>
                <a:ea typeface="ＭＳ ゴシック" panose="020B0609070205080204" pitchFamily="49" charset="-128"/>
              </a:rPr>
              <a:t>数回</a:t>
            </a:r>
            <a:r>
              <a:rPr kumimoji="1" lang="ja-JP" altLang="en-US" dirty="0">
                <a:latin typeface="ＭＳ ゴシック" panose="020B0609070205080204" pitchFamily="49" charset="-128"/>
                <a:ea typeface="ＭＳ ゴシック" panose="020B0609070205080204" pitchFamily="49" charset="-128"/>
              </a:rPr>
              <a:t>にわたる緊急事態宣言の発令→外出自粛など生活態様の変化</a:t>
            </a:r>
            <a:endParaRPr kumimoji="1" lang="en-US" altLang="ja-JP" dirty="0">
              <a:latin typeface="ＭＳ ゴシック" panose="020B0609070205080204" pitchFamily="49" charset="-128"/>
              <a:ea typeface="ＭＳ ゴシック" panose="020B0609070205080204" pitchFamily="49" charset="-128"/>
            </a:endParaRPr>
          </a:p>
          <a:p>
            <a:pPr marL="285750" indent="-285750">
              <a:lnSpc>
                <a:spcPct val="150000"/>
              </a:lnSpc>
              <a:buFont typeface="Wingdings" panose="05000000000000000000" pitchFamily="2" charset="2"/>
              <a:buChar char="Ø"/>
            </a:pPr>
            <a:r>
              <a:rPr kumimoji="1" lang="ja-JP" altLang="en-US" dirty="0" smtClean="0">
                <a:latin typeface="ＭＳ ゴシック" panose="020B0609070205080204" pitchFamily="49" charset="-128"/>
                <a:ea typeface="ＭＳ ゴシック" panose="020B0609070205080204" pitchFamily="49" charset="-128"/>
              </a:rPr>
              <a:t>大阪府では、当初実施を計画していた次の事業等については、本府及び各医療機関において新型コロナウイルス感染防止対策に注力するため、令和２年度の実施を取りやめ。</a:t>
            </a:r>
          </a:p>
          <a:p>
            <a:pPr indent="444500">
              <a:lnSpc>
                <a:spcPct val="150000"/>
              </a:lnSpc>
            </a:pPr>
            <a:r>
              <a:rPr kumimoji="1" lang="ja-JP" altLang="en-US" dirty="0" smtClean="0">
                <a:latin typeface="ＭＳ ゴシック" panose="020B0609070205080204" pitchFamily="49" charset="-128"/>
                <a:ea typeface="ＭＳ ゴシック" panose="020B0609070205080204" pitchFamily="49" charset="-128"/>
              </a:rPr>
              <a:t>・</a:t>
            </a:r>
            <a:r>
              <a:rPr kumimoji="1" lang="ja-JP" altLang="en-US" dirty="0">
                <a:latin typeface="ＭＳ ゴシック" panose="020B0609070205080204" pitchFamily="49" charset="-128"/>
                <a:ea typeface="ＭＳ ゴシック" panose="020B0609070205080204" pitchFamily="49" charset="-128"/>
              </a:rPr>
              <a:t>大阪府アレルギー</a:t>
            </a:r>
            <a:r>
              <a:rPr kumimoji="1" lang="ja-JP" altLang="en-US" dirty="0" smtClean="0">
                <a:latin typeface="ＭＳ ゴシック" panose="020B0609070205080204" pitchFamily="49" charset="-128"/>
                <a:ea typeface="ＭＳ ゴシック" panose="020B0609070205080204" pitchFamily="49" charset="-128"/>
              </a:rPr>
              <a:t>疾患対策連絡会議（</a:t>
            </a:r>
            <a:r>
              <a:rPr kumimoji="1" lang="ja-JP" altLang="en-US" dirty="0">
                <a:latin typeface="ＭＳ ゴシック" panose="020B0609070205080204" pitchFamily="49" charset="-128"/>
                <a:ea typeface="ＭＳ ゴシック" panose="020B0609070205080204" pitchFamily="49" charset="-128"/>
              </a:rPr>
              <a:t>最終実施：令和元年９月）</a:t>
            </a:r>
          </a:p>
          <a:p>
            <a:pPr indent="444500">
              <a:lnSpc>
                <a:spcPct val="150000"/>
              </a:lnSpc>
            </a:pPr>
            <a:r>
              <a:rPr kumimoji="1" lang="ja-JP" altLang="en-US" dirty="0" smtClean="0">
                <a:latin typeface="ＭＳ ゴシック" panose="020B0609070205080204" pitchFamily="49" charset="-128"/>
                <a:ea typeface="ＭＳ ゴシック" panose="020B0609070205080204" pitchFamily="49" charset="-128"/>
              </a:rPr>
              <a:t>・</a:t>
            </a:r>
            <a:r>
              <a:rPr kumimoji="1" lang="ja-JP" altLang="en-US" dirty="0">
                <a:latin typeface="ＭＳ ゴシック" panose="020B0609070205080204" pitchFamily="49" charset="-128"/>
                <a:ea typeface="ＭＳ ゴシック" panose="020B0609070205080204" pitchFamily="49" charset="-128"/>
              </a:rPr>
              <a:t>大阪府アレルギー疾患医療拠点病院</a:t>
            </a:r>
            <a:r>
              <a:rPr kumimoji="1" lang="ja-JP" altLang="en-US" dirty="0" smtClean="0">
                <a:latin typeface="ＭＳ ゴシック" panose="020B0609070205080204" pitchFamily="49" charset="-128"/>
                <a:ea typeface="ＭＳ ゴシック" panose="020B0609070205080204" pitchFamily="49" charset="-128"/>
              </a:rPr>
              <a:t>連絡会議（</a:t>
            </a:r>
            <a:r>
              <a:rPr kumimoji="1" lang="ja-JP" altLang="en-US" dirty="0">
                <a:latin typeface="ＭＳ ゴシック" panose="020B0609070205080204" pitchFamily="49" charset="-128"/>
                <a:ea typeface="ＭＳ ゴシック" panose="020B0609070205080204" pitchFamily="49" charset="-128"/>
              </a:rPr>
              <a:t>同：令和元年８月）</a:t>
            </a:r>
          </a:p>
          <a:p>
            <a:pPr indent="901700">
              <a:lnSpc>
                <a:spcPct val="150000"/>
              </a:lnSpc>
            </a:pPr>
            <a:r>
              <a:rPr kumimoji="1" lang="en-US" altLang="ja-JP" dirty="0">
                <a:latin typeface="ＭＳ ゴシック" panose="020B0609070205080204" pitchFamily="49" charset="-128"/>
                <a:ea typeface="ＭＳ ゴシック" panose="020B0609070205080204" pitchFamily="49" charset="-128"/>
              </a:rPr>
              <a:t>※</a:t>
            </a:r>
            <a:r>
              <a:rPr kumimoji="1" lang="ja-JP" altLang="en-US" dirty="0">
                <a:latin typeface="ＭＳ ゴシック" panose="020B0609070205080204" pitchFamily="49" charset="-128"/>
                <a:ea typeface="ＭＳ ゴシック" panose="020B0609070205080204" pitchFamily="49" charset="-128"/>
              </a:rPr>
              <a:t>令和３年度は、９月、</a:t>
            </a:r>
            <a:r>
              <a:rPr kumimoji="1" lang="en-US" altLang="ja-JP" dirty="0">
                <a:latin typeface="ＭＳ ゴシック" panose="020B0609070205080204" pitchFamily="49" charset="-128"/>
                <a:ea typeface="ＭＳ ゴシック" panose="020B0609070205080204" pitchFamily="49" charset="-128"/>
              </a:rPr>
              <a:t>10</a:t>
            </a:r>
            <a:r>
              <a:rPr kumimoji="1" lang="ja-JP" altLang="en-US" dirty="0">
                <a:latin typeface="ＭＳ ゴシック" panose="020B0609070205080204" pitchFamily="49" charset="-128"/>
                <a:ea typeface="ＭＳ ゴシック" panose="020B0609070205080204" pitchFamily="49" charset="-128"/>
              </a:rPr>
              <a:t>月にＷｅｂ会議として開催</a:t>
            </a:r>
          </a:p>
          <a:p>
            <a:pPr indent="444500">
              <a:lnSpc>
                <a:spcPct val="150000"/>
              </a:lnSpc>
            </a:pPr>
            <a:r>
              <a:rPr kumimoji="1" lang="ja-JP" altLang="en-US" dirty="0" smtClean="0">
                <a:latin typeface="ＭＳ ゴシック" panose="020B0609070205080204" pitchFamily="49" charset="-128"/>
                <a:ea typeface="ＭＳ ゴシック" panose="020B0609070205080204" pitchFamily="49" charset="-128"/>
              </a:rPr>
              <a:t>・</a:t>
            </a:r>
            <a:r>
              <a:rPr kumimoji="1" lang="ja-JP" altLang="en-US" dirty="0">
                <a:latin typeface="ＭＳ ゴシック" panose="020B0609070205080204" pitchFamily="49" charset="-128"/>
                <a:ea typeface="ＭＳ ゴシック" panose="020B0609070205080204" pitchFamily="49" charset="-128"/>
              </a:rPr>
              <a:t>アレルギー疾患普及啓発事業等企画・運営業務の委託</a:t>
            </a:r>
          </a:p>
          <a:p>
            <a:pPr indent="901700">
              <a:lnSpc>
                <a:spcPct val="150000"/>
              </a:lnSpc>
            </a:pPr>
            <a:r>
              <a:rPr kumimoji="1" lang="en-US" altLang="ja-JP" dirty="0" smtClean="0">
                <a:latin typeface="ＭＳ ゴシック" panose="020B0609070205080204" pitchFamily="49" charset="-128"/>
                <a:ea typeface="ＭＳ ゴシック" panose="020B0609070205080204" pitchFamily="49" charset="-128"/>
              </a:rPr>
              <a:t>※</a:t>
            </a:r>
            <a:r>
              <a:rPr kumimoji="1" lang="ja-JP" altLang="en-US" dirty="0">
                <a:latin typeface="ＭＳ ゴシック" panose="020B0609070205080204" pitchFamily="49" charset="-128"/>
                <a:ea typeface="ＭＳ ゴシック" panose="020B0609070205080204" pitchFamily="49" charset="-128"/>
              </a:rPr>
              <a:t>各拠点病院が、府民向け公開講座や医療従事者等への研修会を単独で実施</a:t>
            </a:r>
          </a:p>
          <a:p>
            <a:pPr marL="285750" indent="-285750">
              <a:lnSpc>
                <a:spcPct val="150000"/>
              </a:lnSpc>
              <a:buFont typeface="Wingdings" panose="05000000000000000000" pitchFamily="2" charset="2"/>
              <a:buChar char="Ø"/>
            </a:pPr>
            <a:r>
              <a:rPr kumimoji="1" lang="ja-JP" altLang="en-US" dirty="0" smtClean="0">
                <a:latin typeface="ＭＳ ゴシック" panose="020B0609070205080204" pitchFamily="49" charset="-128"/>
                <a:ea typeface="ＭＳ ゴシック" panose="020B0609070205080204" pitchFamily="49" charset="-128"/>
              </a:rPr>
              <a:t>各拠点病院における、感染拡大防止を念頭においた医療活動</a:t>
            </a:r>
            <a:endParaRPr kumimoji="1" lang="en-US" altLang="ja-JP" dirty="0" smtClean="0">
              <a:latin typeface="ＭＳ ゴシック" panose="020B0609070205080204" pitchFamily="49" charset="-128"/>
              <a:ea typeface="ＭＳ ゴシック" panose="020B0609070205080204" pitchFamily="49" charset="-128"/>
            </a:endParaRPr>
          </a:p>
          <a:p>
            <a:pPr marL="285750" indent="-285750">
              <a:lnSpc>
                <a:spcPct val="150000"/>
              </a:lnSpc>
              <a:buFont typeface="Wingdings" panose="05000000000000000000" pitchFamily="2" charset="2"/>
              <a:buChar char="Ø"/>
            </a:pPr>
            <a:r>
              <a:rPr kumimoji="1" lang="ja-JP" altLang="en-US" dirty="0" smtClean="0">
                <a:latin typeface="ＭＳ ゴシック" panose="020B0609070205080204" pitchFamily="49" charset="-128"/>
                <a:ea typeface="ＭＳ ゴシック" panose="020B0609070205080204" pitchFamily="49" charset="-128"/>
              </a:rPr>
              <a:t>各拠点</a:t>
            </a:r>
            <a:r>
              <a:rPr kumimoji="1" lang="ja-JP" altLang="en-US" dirty="0">
                <a:latin typeface="ＭＳ ゴシック" panose="020B0609070205080204" pitchFamily="49" charset="-128"/>
                <a:ea typeface="ＭＳ ゴシック" panose="020B0609070205080204" pitchFamily="49" charset="-128"/>
              </a:rPr>
              <a:t>病院は、府民向け公開講座、医療従事者向け研修、院内研修会この他各種研修会等を、様々な制約の中実施</a:t>
            </a:r>
          </a:p>
        </p:txBody>
      </p:sp>
      <p:sp>
        <p:nvSpPr>
          <p:cNvPr id="3" name="スライド番号プレースホルダー 2"/>
          <p:cNvSpPr>
            <a:spLocks noGrp="1"/>
          </p:cNvSpPr>
          <p:nvPr>
            <p:ph type="sldNum" sz="quarter" idx="12"/>
          </p:nvPr>
        </p:nvSpPr>
        <p:spPr/>
        <p:txBody>
          <a:bodyPr/>
          <a:lstStyle/>
          <a:p>
            <a:fld id="{2809BC9B-57E5-4A95-9F73-870B18D54A5D}" type="slidenum">
              <a:rPr kumimoji="1" lang="ja-JP" altLang="en-US" smtClean="0"/>
              <a:pPr/>
              <a:t>3</a:t>
            </a:fld>
            <a:endParaRPr kumimoji="1" lang="ja-JP" altLang="en-US" dirty="0"/>
          </a:p>
        </p:txBody>
      </p:sp>
      <p:sp>
        <p:nvSpPr>
          <p:cNvPr id="5" name="タイトル 1"/>
          <p:cNvSpPr txBox="1">
            <a:spLocks/>
          </p:cNvSpPr>
          <p:nvPr/>
        </p:nvSpPr>
        <p:spPr>
          <a:xfrm>
            <a:off x="161925" y="0"/>
            <a:ext cx="9591675" cy="452316"/>
          </a:xfrm>
          <a:prstGeom prst="rect">
            <a:avLst/>
          </a:prstGeom>
          <a:gradFill>
            <a:gsLst>
              <a:gs pos="34000">
                <a:srgbClr val="0000CC"/>
              </a:gs>
              <a:gs pos="66000">
                <a:srgbClr val="0000CC"/>
              </a:gs>
              <a:gs pos="0">
                <a:schemeClr val="bg1"/>
              </a:gs>
              <a:gs pos="100000">
                <a:schemeClr val="bg1"/>
              </a:gs>
            </a:gsLst>
            <a:lin ang="0" scaled="1"/>
          </a:gradFill>
          <a:ln w="25400" cap="flat" cmpd="sng" algn="ctr">
            <a:noFill/>
            <a:prstDash val="solid"/>
          </a:ln>
        </p:spPr>
        <p:style>
          <a:lnRef idx="2">
            <a:schemeClr val="accent6">
              <a:shade val="50000"/>
            </a:schemeClr>
          </a:lnRef>
          <a:fillRef idx="1">
            <a:schemeClr val="accent6"/>
          </a:fillRef>
          <a:effectRef idx="0">
            <a:schemeClr val="accent6"/>
          </a:effectRef>
          <a:fontRef idx="minor">
            <a:schemeClr val="lt1"/>
          </a:fontRef>
        </p:style>
        <p:txBody>
          <a:bodyPr vert="horz" lIns="86768" tIns="43384" rIns="86768" bIns="43384"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kumimoji="0" lang="ja-JP" altLang="en-US" sz="2277" b="1" dirty="0" smtClean="0">
                <a:solidFill>
                  <a:prstClr val="white"/>
                </a:solidFill>
              </a:rPr>
              <a:t>大阪府</a:t>
            </a:r>
            <a:r>
              <a:rPr kumimoji="0" lang="ja-JP" altLang="en-US" sz="2277" b="1" dirty="0">
                <a:solidFill>
                  <a:prstClr val="white"/>
                </a:solidFill>
              </a:rPr>
              <a:t>・</a:t>
            </a:r>
            <a:r>
              <a:rPr kumimoji="0" lang="ja-JP" altLang="en-US" sz="2277" b="1" dirty="0" smtClean="0">
                <a:solidFill>
                  <a:prstClr val="white"/>
                </a:solidFill>
              </a:rPr>
              <a:t>アレルギー疾患医療拠点病院の取り組み</a:t>
            </a:r>
            <a:endParaRPr lang="ja-JP" altLang="en-US" sz="1898" b="1" dirty="0">
              <a:solidFill>
                <a:schemeClr val="bg1"/>
              </a:solidFill>
            </a:endParaRPr>
          </a:p>
        </p:txBody>
      </p:sp>
    </p:spTree>
    <p:extLst>
      <p:ext uri="{BB962C8B-B14F-4D97-AF65-F5344CB8AC3E}">
        <p14:creationId xmlns:p14="http://schemas.microsoft.com/office/powerpoint/2010/main" val="15048344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0" y="1258413"/>
            <a:ext cx="9906000" cy="4765407"/>
          </a:xfrm>
          <a:prstGeom prst="rect">
            <a:avLst/>
          </a:prstGeom>
          <a:noFill/>
        </p:spPr>
        <p:txBody>
          <a:bodyPr wrap="square" rtlCol="0">
            <a:spAutoFit/>
          </a:bodyPr>
          <a:lstStyle/>
          <a:p>
            <a:r>
              <a:rPr kumimoji="1" lang="ja-JP" altLang="en-US" sz="1898" dirty="0">
                <a:latin typeface="ＭＳ ゴシック" panose="020B0609070205080204" pitchFamily="49" charset="-128"/>
                <a:ea typeface="ＭＳ ゴシック" panose="020B0609070205080204" pitchFamily="49" charset="-128"/>
              </a:rPr>
              <a:t>≪令和２年度≫ </a:t>
            </a:r>
            <a:endParaRPr kumimoji="1" lang="en-US" altLang="ja-JP" sz="1898" dirty="0">
              <a:latin typeface="ＭＳ ゴシック" panose="020B0609070205080204" pitchFamily="49" charset="-128"/>
              <a:ea typeface="ＭＳ ゴシック" panose="020B0609070205080204" pitchFamily="49" charset="-128"/>
            </a:endParaRPr>
          </a:p>
          <a:p>
            <a:endParaRPr kumimoji="1" lang="en-US" altLang="ja-JP" sz="1898" dirty="0">
              <a:latin typeface="ＭＳ ゴシック" panose="020B0609070205080204" pitchFamily="49" charset="-128"/>
              <a:ea typeface="ＭＳ ゴシック" panose="020B0609070205080204" pitchFamily="49" charset="-128"/>
            </a:endParaRPr>
          </a:p>
          <a:p>
            <a:r>
              <a:rPr kumimoji="1" lang="ja-JP" altLang="en-US" sz="1898" dirty="0">
                <a:latin typeface="ＭＳ ゴシック" panose="020B0609070205080204" pitchFamily="49" charset="-128"/>
                <a:ea typeface="ＭＳ ゴシック" panose="020B0609070205080204" pitchFamily="49" charset="-128"/>
              </a:rPr>
              <a:t>（府民向け講演会）</a:t>
            </a:r>
            <a:endParaRPr kumimoji="1" lang="en-US" altLang="ja-JP" sz="1898" dirty="0">
              <a:latin typeface="ＭＳ ゴシック" panose="020B0609070205080204" pitchFamily="49" charset="-128"/>
              <a:ea typeface="ＭＳ ゴシック" panose="020B0609070205080204" pitchFamily="49" charset="-128"/>
            </a:endParaRPr>
          </a:p>
          <a:p>
            <a:pPr marL="421786" indent="-167209"/>
            <a:r>
              <a:rPr kumimoji="1" lang="ja-JP" altLang="en-US" sz="1898" dirty="0">
                <a:latin typeface="ＭＳ ゴシック" panose="020B0609070205080204" pitchFamily="49" charset="-128"/>
                <a:ea typeface="ＭＳ ゴシック" panose="020B0609070205080204" pitchFamily="49" charset="-128"/>
              </a:rPr>
              <a:t>・オンラインセミナー「知っておきたい！アレルギー治療　</a:t>
            </a:r>
            <a:r>
              <a:rPr kumimoji="1" lang="en-US" altLang="ja-JP" sz="1898" dirty="0">
                <a:latin typeface="ＭＳ ゴシック" panose="020B0609070205080204" pitchFamily="49" charset="-128"/>
                <a:ea typeface="ＭＳ ゴシック" panose="020B0609070205080204" pitchFamily="49" charset="-128"/>
              </a:rPr>
              <a:t>With</a:t>
            </a:r>
            <a:r>
              <a:rPr kumimoji="1" lang="ja-JP" altLang="en-US" sz="1898" dirty="0">
                <a:latin typeface="ＭＳ ゴシック" panose="020B0609070205080204" pitchFamily="49" charset="-128"/>
                <a:ea typeface="ＭＳ ゴシック" panose="020B0609070205080204" pitchFamily="49" charset="-128"/>
              </a:rPr>
              <a:t>コロナの今」（アストラゼネカ社との協働事業、</a:t>
            </a:r>
            <a:r>
              <a:rPr kumimoji="1" lang="en-US" altLang="ja-JP" sz="1898" dirty="0">
                <a:latin typeface="ＭＳ ゴシック" panose="020B0609070205080204" pitchFamily="49" charset="-128"/>
                <a:ea typeface="ＭＳ ゴシック" panose="020B0609070205080204" pitchFamily="49" charset="-128"/>
              </a:rPr>
              <a:t>R2.10.11</a:t>
            </a:r>
            <a:r>
              <a:rPr kumimoji="1" lang="ja-JP" altLang="en-US" sz="1898" dirty="0" smtClean="0">
                <a:latin typeface="ＭＳ ゴシック" panose="020B0609070205080204" pitchFamily="49" charset="-128"/>
                <a:ea typeface="ＭＳ ゴシック" panose="020B0609070205080204" pitchFamily="49" charset="-128"/>
              </a:rPr>
              <a:t>）　</a:t>
            </a:r>
            <a:endParaRPr kumimoji="1" lang="en-US" altLang="ja-JP" sz="1898" dirty="0" smtClean="0">
              <a:latin typeface="ＭＳ ゴシック" panose="020B0609070205080204" pitchFamily="49" charset="-128"/>
              <a:ea typeface="ＭＳ ゴシック" panose="020B0609070205080204" pitchFamily="49" charset="-128"/>
            </a:endParaRPr>
          </a:p>
          <a:p>
            <a:pPr marL="421786" indent="-167209"/>
            <a:endParaRPr kumimoji="1" lang="en-US" altLang="ja-JP" sz="1898" dirty="0" smtClean="0">
              <a:latin typeface="ＭＳ ゴシック" panose="020B0609070205080204" pitchFamily="49" charset="-128"/>
              <a:ea typeface="ＭＳ ゴシック" panose="020B0609070205080204" pitchFamily="49" charset="-128"/>
            </a:endParaRPr>
          </a:p>
          <a:p>
            <a:pPr marL="421786" indent="-167209"/>
            <a:r>
              <a:rPr kumimoji="1" lang="ja-JP" altLang="en-US" sz="1898" dirty="0" smtClean="0">
                <a:latin typeface="ＭＳ ゴシック" panose="020B0609070205080204" pitchFamily="49" charset="-128"/>
                <a:ea typeface="ＭＳ ゴシック" panose="020B0609070205080204" pitchFamily="49" charset="-128"/>
              </a:rPr>
              <a:t>・</a:t>
            </a:r>
            <a:r>
              <a:rPr kumimoji="1" lang="ja-JP" altLang="en-US" sz="1898" dirty="0">
                <a:latin typeface="ＭＳ ゴシック" panose="020B0609070205080204" pitchFamily="49" charset="-128"/>
                <a:ea typeface="ＭＳ ゴシック" panose="020B0609070205080204" pitchFamily="49" charset="-128"/>
              </a:rPr>
              <a:t>日本アレルギー協会関西支部主催</a:t>
            </a:r>
            <a:r>
              <a:rPr kumimoji="1" lang="en-US" altLang="ja-JP" sz="1898" dirty="0">
                <a:latin typeface="ＭＳ ゴシック" panose="020B0609070205080204" pitchFamily="49" charset="-128"/>
                <a:ea typeface="ＭＳ ゴシック" panose="020B0609070205080204" pitchFamily="49" charset="-128"/>
              </a:rPr>
              <a:t>【</a:t>
            </a:r>
            <a:r>
              <a:rPr kumimoji="1" lang="ja-JP" altLang="en-US" sz="1898" dirty="0">
                <a:latin typeface="ＭＳ ゴシック" panose="020B0609070205080204" pitchFamily="49" charset="-128"/>
                <a:ea typeface="ＭＳ ゴシック" panose="020B0609070205080204" pitchFamily="49" charset="-128"/>
              </a:rPr>
              <a:t>第</a:t>
            </a:r>
            <a:r>
              <a:rPr kumimoji="1" lang="en-US" altLang="ja-JP" sz="1898" dirty="0">
                <a:latin typeface="ＭＳ ゴシック" panose="020B0609070205080204" pitchFamily="49" charset="-128"/>
                <a:ea typeface="ＭＳ ゴシック" panose="020B0609070205080204" pitchFamily="49" charset="-128"/>
              </a:rPr>
              <a:t>27</a:t>
            </a:r>
            <a:r>
              <a:rPr kumimoji="1" lang="ja-JP" altLang="en-US" sz="1898" dirty="0">
                <a:latin typeface="ＭＳ ゴシック" panose="020B0609070205080204" pitchFamily="49" charset="-128"/>
                <a:ea typeface="ＭＳ ゴシック" panose="020B0609070205080204" pitchFamily="49" charset="-128"/>
              </a:rPr>
              <a:t>回「アレルギー週間」</a:t>
            </a:r>
            <a:r>
              <a:rPr kumimoji="1" lang="en-US" altLang="ja-JP" sz="1898" dirty="0">
                <a:latin typeface="ＭＳ ゴシック" panose="020B0609070205080204" pitchFamily="49" charset="-128"/>
                <a:ea typeface="ＭＳ ゴシック" panose="020B0609070205080204" pitchFamily="49" charset="-128"/>
              </a:rPr>
              <a:t>web</a:t>
            </a:r>
            <a:r>
              <a:rPr kumimoji="1" lang="ja-JP" altLang="en-US" sz="1898" dirty="0">
                <a:latin typeface="ＭＳ ゴシック" panose="020B0609070205080204" pitchFamily="49" charset="-128"/>
                <a:ea typeface="ＭＳ ゴシック" panose="020B0609070205080204" pitchFamily="49" charset="-128"/>
              </a:rPr>
              <a:t>市民公開講座」</a:t>
            </a:r>
            <a:r>
              <a:rPr kumimoji="1" lang="en-US" altLang="ja-JP" sz="1898" dirty="0">
                <a:latin typeface="ＭＳ ゴシック" panose="020B0609070205080204" pitchFamily="49" charset="-128"/>
                <a:ea typeface="ＭＳ ゴシック" panose="020B0609070205080204" pitchFamily="49" charset="-128"/>
              </a:rPr>
              <a:t>in </a:t>
            </a:r>
            <a:r>
              <a:rPr kumimoji="1" lang="ja-JP" altLang="en-US" sz="1898" dirty="0">
                <a:latin typeface="ＭＳ ゴシック" panose="020B0609070205080204" pitchFamily="49" charset="-128"/>
                <a:ea typeface="ＭＳ ゴシック" panose="020B0609070205080204" pitchFamily="49" charset="-128"/>
              </a:rPr>
              <a:t>大阪</a:t>
            </a:r>
            <a:r>
              <a:rPr kumimoji="1" lang="en-US" altLang="ja-JP" sz="1898" dirty="0">
                <a:latin typeface="ＭＳ ゴシック" panose="020B0609070205080204" pitchFamily="49" charset="-128"/>
                <a:ea typeface="ＭＳ ゴシック" panose="020B0609070205080204" pitchFamily="49" charset="-128"/>
              </a:rPr>
              <a:t>】</a:t>
            </a:r>
            <a:r>
              <a:rPr kumimoji="1" lang="ja-JP" altLang="en-US" sz="1898" dirty="0" err="1">
                <a:latin typeface="ＭＳ ゴシック" panose="020B0609070205080204" pitchFamily="49" charset="-128"/>
                <a:ea typeface="ＭＳ ゴシック" panose="020B0609070205080204" pitchFamily="49" charset="-128"/>
              </a:rPr>
              <a:t>への</a:t>
            </a:r>
            <a:r>
              <a:rPr kumimoji="1" lang="ja-JP" altLang="en-US" sz="1898" dirty="0">
                <a:latin typeface="ＭＳ ゴシック" panose="020B0609070205080204" pitchFamily="49" charset="-128"/>
                <a:ea typeface="ＭＳ ゴシック" panose="020B0609070205080204" pitchFamily="49" charset="-128"/>
              </a:rPr>
              <a:t>後援（</a:t>
            </a:r>
            <a:r>
              <a:rPr kumimoji="1" lang="en-US" altLang="ja-JP" sz="1898" dirty="0">
                <a:latin typeface="ＭＳ ゴシック" panose="020B0609070205080204" pitchFamily="49" charset="-128"/>
                <a:ea typeface="ＭＳ ゴシック" panose="020B0609070205080204" pitchFamily="49" charset="-128"/>
              </a:rPr>
              <a:t>R2.2.13</a:t>
            </a:r>
            <a:r>
              <a:rPr kumimoji="1" lang="ja-JP" altLang="en-US" sz="1898" dirty="0" smtClean="0">
                <a:latin typeface="ＭＳ ゴシック" panose="020B0609070205080204" pitchFamily="49" charset="-128"/>
                <a:ea typeface="ＭＳ ゴシック" panose="020B0609070205080204" pitchFamily="49" charset="-128"/>
              </a:rPr>
              <a:t>）</a:t>
            </a:r>
            <a:endParaRPr kumimoji="1" lang="en-US" altLang="ja-JP" sz="1898" dirty="0" smtClean="0">
              <a:latin typeface="ＭＳ ゴシック" panose="020B0609070205080204" pitchFamily="49" charset="-128"/>
              <a:ea typeface="ＭＳ ゴシック" panose="020B0609070205080204" pitchFamily="49" charset="-128"/>
            </a:endParaRPr>
          </a:p>
          <a:p>
            <a:pPr marL="421786" indent="-167209"/>
            <a:endParaRPr kumimoji="1" lang="en-US" altLang="ja-JP" sz="1898" dirty="0">
              <a:latin typeface="ＭＳ ゴシック" panose="020B0609070205080204" pitchFamily="49" charset="-128"/>
              <a:ea typeface="ＭＳ ゴシック" panose="020B0609070205080204" pitchFamily="49" charset="-128"/>
            </a:endParaRPr>
          </a:p>
          <a:p>
            <a:r>
              <a:rPr kumimoji="1" lang="ja-JP" altLang="en-US" sz="1898" dirty="0" smtClean="0">
                <a:latin typeface="ＭＳ ゴシック" panose="020B0609070205080204" pitchFamily="49" charset="-128"/>
                <a:ea typeface="ＭＳ ゴシック" panose="020B0609070205080204" pitchFamily="49" charset="-128"/>
              </a:rPr>
              <a:t>（その他</a:t>
            </a:r>
            <a:r>
              <a:rPr kumimoji="1" lang="ja-JP" altLang="en-US" sz="1898" dirty="0">
                <a:latin typeface="ＭＳ ゴシック" panose="020B0609070205080204" pitchFamily="49" charset="-128"/>
                <a:ea typeface="ＭＳ ゴシック" panose="020B0609070205080204" pitchFamily="49" charset="-128"/>
              </a:rPr>
              <a:t>）</a:t>
            </a:r>
            <a:endParaRPr kumimoji="1" lang="en-US" altLang="ja-JP" sz="1898" dirty="0">
              <a:latin typeface="ＭＳ ゴシック" panose="020B0609070205080204" pitchFamily="49" charset="-128"/>
              <a:ea typeface="ＭＳ ゴシック" panose="020B0609070205080204" pitchFamily="49" charset="-128"/>
            </a:endParaRPr>
          </a:p>
          <a:p>
            <a:pPr indent="254578"/>
            <a:r>
              <a:rPr kumimoji="1" lang="ja-JP" altLang="en-US" sz="1898" dirty="0">
                <a:latin typeface="ＭＳ ゴシック" panose="020B0609070205080204" pitchFamily="49" charset="-128"/>
                <a:ea typeface="ＭＳ ゴシック" panose="020B0609070205080204" pitchFamily="49" charset="-128"/>
              </a:rPr>
              <a:t>・「大阪府アレルギー疾患実態調査」</a:t>
            </a:r>
            <a:r>
              <a:rPr kumimoji="1" lang="en-US" altLang="ja-JP" sz="1898" dirty="0">
                <a:latin typeface="ＭＳ ゴシック" panose="020B0609070205080204" pitchFamily="49" charset="-128"/>
                <a:ea typeface="ＭＳ ゴシック" panose="020B0609070205080204" pitchFamily="49" charset="-128"/>
              </a:rPr>
              <a:t>【</a:t>
            </a:r>
            <a:r>
              <a:rPr kumimoji="1" lang="ja-JP" altLang="en-US" sz="1898" dirty="0">
                <a:latin typeface="ＭＳ ゴシック" panose="020B0609070205080204" pitchFamily="49" charset="-128"/>
                <a:ea typeface="ＭＳ ゴシック" panose="020B0609070205080204" pitchFamily="49" charset="-128"/>
              </a:rPr>
              <a:t>参考</a:t>
            </a:r>
            <a:r>
              <a:rPr kumimoji="1" lang="ja-JP" altLang="en-US" sz="1898" dirty="0" smtClean="0">
                <a:latin typeface="ＭＳ ゴシック" panose="020B0609070205080204" pitchFamily="49" charset="-128"/>
                <a:ea typeface="ＭＳ ゴシック" panose="020B0609070205080204" pitchFamily="49" charset="-128"/>
              </a:rPr>
              <a:t>資料３－１</a:t>
            </a:r>
            <a:r>
              <a:rPr kumimoji="1" lang="en-US" altLang="ja-JP" sz="1898" dirty="0">
                <a:latin typeface="ＭＳ ゴシック" panose="020B0609070205080204" pitchFamily="49" charset="-128"/>
                <a:ea typeface="ＭＳ ゴシック" panose="020B0609070205080204" pitchFamily="49" charset="-128"/>
              </a:rPr>
              <a:t>】 【</a:t>
            </a:r>
            <a:r>
              <a:rPr kumimoji="1" lang="ja-JP" altLang="en-US" sz="1898" dirty="0">
                <a:latin typeface="ＭＳ ゴシック" panose="020B0609070205080204" pitchFamily="49" charset="-128"/>
                <a:ea typeface="ＭＳ ゴシック" panose="020B0609070205080204" pitchFamily="49" charset="-128"/>
              </a:rPr>
              <a:t>参考</a:t>
            </a:r>
            <a:r>
              <a:rPr kumimoji="1" lang="ja-JP" altLang="en-US" sz="1898" dirty="0" smtClean="0">
                <a:latin typeface="ＭＳ ゴシック" panose="020B0609070205080204" pitchFamily="49" charset="-128"/>
                <a:ea typeface="ＭＳ ゴシック" panose="020B0609070205080204" pitchFamily="49" charset="-128"/>
              </a:rPr>
              <a:t>資料３－２</a:t>
            </a:r>
            <a:r>
              <a:rPr kumimoji="1" lang="en-US" altLang="ja-JP" sz="1898" dirty="0" smtClean="0">
                <a:latin typeface="ＭＳ ゴシック" panose="020B0609070205080204" pitchFamily="49" charset="-128"/>
                <a:ea typeface="ＭＳ ゴシック" panose="020B0609070205080204" pitchFamily="49" charset="-128"/>
              </a:rPr>
              <a:t>】</a:t>
            </a:r>
            <a:endParaRPr kumimoji="1" lang="en-US" altLang="ja-JP" sz="1898" dirty="0">
              <a:latin typeface="ＭＳ ゴシック" panose="020B0609070205080204" pitchFamily="49" charset="-128"/>
              <a:ea typeface="ＭＳ ゴシック" panose="020B0609070205080204" pitchFamily="49" charset="-128"/>
            </a:endParaRPr>
          </a:p>
          <a:p>
            <a:pPr indent="676365"/>
            <a:r>
              <a:rPr kumimoji="1" lang="ja-JP" altLang="en-US" sz="1898" dirty="0">
                <a:latin typeface="ＭＳ ゴシック" panose="020B0609070205080204" pitchFamily="49" charset="-128"/>
                <a:ea typeface="ＭＳ ゴシック" panose="020B0609070205080204" pitchFamily="49" charset="-128"/>
              </a:rPr>
              <a:t>（アストラゼネカ社との協働事業、調査期間</a:t>
            </a:r>
            <a:r>
              <a:rPr kumimoji="1" lang="en-US" altLang="ja-JP" sz="1898" dirty="0">
                <a:latin typeface="ＭＳ ゴシック" panose="020B0609070205080204" pitchFamily="49" charset="-128"/>
                <a:ea typeface="ＭＳ ゴシック" panose="020B0609070205080204" pitchFamily="49" charset="-128"/>
              </a:rPr>
              <a:t>R2.10</a:t>
            </a:r>
            <a:r>
              <a:rPr kumimoji="1" lang="ja-JP" altLang="en-US" sz="1898" dirty="0">
                <a:latin typeface="ＭＳ ゴシック" panose="020B0609070205080204" pitchFamily="49" charset="-128"/>
                <a:ea typeface="ＭＳ ゴシック" panose="020B0609070205080204" pitchFamily="49" charset="-128"/>
              </a:rPr>
              <a:t>～</a:t>
            </a:r>
            <a:r>
              <a:rPr kumimoji="1" lang="en-US" altLang="ja-JP" sz="1898" dirty="0">
                <a:latin typeface="ＭＳ ゴシック" panose="020B0609070205080204" pitchFamily="49" charset="-128"/>
                <a:ea typeface="ＭＳ ゴシック" panose="020B0609070205080204" pitchFamily="49" charset="-128"/>
              </a:rPr>
              <a:t>12</a:t>
            </a:r>
            <a:r>
              <a:rPr kumimoji="1" lang="ja-JP" altLang="en-US" sz="1898" dirty="0">
                <a:latin typeface="ＭＳ ゴシック" panose="020B0609070205080204" pitchFamily="49" charset="-128"/>
                <a:ea typeface="ＭＳ ゴシック" panose="020B0609070205080204" pitchFamily="49" charset="-128"/>
              </a:rPr>
              <a:t>月</a:t>
            </a:r>
            <a:r>
              <a:rPr kumimoji="1" lang="ja-JP" altLang="en-US" sz="1898" dirty="0" smtClean="0">
                <a:latin typeface="ＭＳ ゴシック" panose="020B0609070205080204" pitchFamily="49" charset="-128"/>
                <a:ea typeface="ＭＳ ゴシック" panose="020B0609070205080204" pitchFamily="49" charset="-128"/>
              </a:rPr>
              <a:t>）</a:t>
            </a:r>
            <a:endParaRPr kumimoji="1" lang="en-US" altLang="ja-JP" sz="1898" dirty="0" smtClean="0">
              <a:latin typeface="ＭＳ ゴシック" panose="020B0609070205080204" pitchFamily="49" charset="-128"/>
              <a:ea typeface="ＭＳ ゴシック" panose="020B0609070205080204" pitchFamily="49" charset="-128"/>
            </a:endParaRPr>
          </a:p>
          <a:p>
            <a:pPr indent="676365"/>
            <a:r>
              <a:rPr kumimoji="1" lang="ja-JP" altLang="en-US" sz="1898" dirty="0" smtClean="0">
                <a:latin typeface="ＭＳ ゴシック" panose="020B0609070205080204" pitchFamily="49" charset="-128"/>
                <a:ea typeface="ＭＳ ゴシック" panose="020B0609070205080204" pitchFamily="49" charset="-128"/>
              </a:rPr>
              <a:t>調査結果は「</a:t>
            </a:r>
            <a:r>
              <a:rPr kumimoji="1" lang="ja-JP" altLang="en-US" sz="1898" dirty="0">
                <a:latin typeface="ＭＳ ゴシック" panose="020B0609070205080204" pitchFamily="49" charset="-128"/>
                <a:ea typeface="ＭＳ ゴシック" panose="020B0609070205080204" pitchFamily="49" charset="-128"/>
              </a:rPr>
              <a:t>大阪府</a:t>
            </a:r>
            <a:r>
              <a:rPr kumimoji="1" lang="ja-JP" altLang="en-US" sz="1898" dirty="0" smtClean="0">
                <a:latin typeface="ＭＳ ゴシック" panose="020B0609070205080204" pitchFamily="49" charset="-128"/>
                <a:ea typeface="ＭＳ ゴシック" panose="020B0609070205080204" pitchFamily="49" charset="-128"/>
              </a:rPr>
              <a:t>アレルギーポータルサイト」に掲載</a:t>
            </a:r>
            <a:endParaRPr kumimoji="1" lang="en-US" altLang="ja-JP" sz="1898" dirty="0" smtClean="0">
              <a:latin typeface="ＭＳ ゴシック" panose="020B0609070205080204" pitchFamily="49" charset="-128"/>
              <a:ea typeface="ＭＳ ゴシック" panose="020B0609070205080204" pitchFamily="49" charset="-128"/>
            </a:endParaRPr>
          </a:p>
          <a:p>
            <a:pPr indent="901700"/>
            <a:r>
              <a:rPr kumimoji="1" lang="ja-JP" altLang="en-US" dirty="0" smtClean="0">
                <a:latin typeface="ＭＳ ゴシック" panose="020B0609070205080204" pitchFamily="49" charset="-128"/>
                <a:ea typeface="ＭＳ ゴシック" panose="020B0609070205080204" pitchFamily="49" charset="-128"/>
              </a:rPr>
              <a:t>概要版：</a:t>
            </a:r>
            <a:r>
              <a:rPr lang="en-US" altLang="ja-JP" u="sng" dirty="0" smtClean="0">
                <a:hlinkClick r:id="rId2"/>
              </a:rPr>
              <a:t>https</a:t>
            </a:r>
            <a:r>
              <a:rPr lang="en-US" altLang="ja-JP" u="sng" dirty="0">
                <a:hlinkClick r:id="rId2"/>
              </a:rPr>
              <a:t>://www.pref.osaka.lg.jp/attach/33319/00000000/allergyhoukoku-gaiyou.pdf</a:t>
            </a:r>
            <a:endParaRPr kumimoji="1" lang="en-US" altLang="ja-JP" dirty="0" smtClean="0">
              <a:latin typeface="ＭＳ ゴシック" panose="020B0609070205080204" pitchFamily="49" charset="-128"/>
              <a:ea typeface="ＭＳ ゴシック" panose="020B0609070205080204" pitchFamily="49" charset="-128"/>
            </a:endParaRPr>
          </a:p>
          <a:p>
            <a:pPr indent="901700"/>
            <a:r>
              <a:rPr kumimoji="1" lang="ja-JP" altLang="en-US" dirty="0" smtClean="0">
                <a:latin typeface="ＭＳ ゴシック" panose="020B0609070205080204" pitchFamily="49" charset="-128"/>
                <a:ea typeface="ＭＳ ゴシック" panose="020B0609070205080204" pitchFamily="49" charset="-128"/>
              </a:rPr>
              <a:t>詳細版：</a:t>
            </a:r>
            <a:r>
              <a:rPr lang="en-US" altLang="ja-JP" u="sng" dirty="0" smtClean="0">
                <a:hlinkClick r:id="rId3"/>
              </a:rPr>
              <a:t>https</a:t>
            </a:r>
            <a:r>
              <a:rPr lang="en-US" altLang="ja-JP" u="sng" dirty="0">
                <a:hlinkClick r:id="rId3"/>
              </a:rPr>
              <a:t>://www.pref.osaka.lg.jp/attach/33319/00000000/allergyhoukoku.pdf</a:t>
            </a:r>
            <a:endParaRPr kumimoji="1" lang="en-US" altLang="ja-JP" dirty="0">
              <a:latin typeface="ＭＳ ゴシック" panose="020B0609070205080204" pitchFamily="49" charset="-128"/>
              <a:ea typeface="ＭＳ ゴシック" panose="020B0609070205080204" pitchFamily="49" charset="-128"/>
            </a:endParaRPr>
          </a:p>
          <a:p>
            <a:pPr indent="676365"/>
            <a:endParaRPr kumimoji="1" lang="en-US" altLang="ja-JP" sz="1898" dirty="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2809BC9B-57E5-4A95-9F73-870B18D54A5D}" type="slidenum">
              <a:rPr kumimoji="1" lang="ja-JP" altLang="en-US" smtClean="0"/>
              <a:pPr/>
              <a:t>4</a:t>
            </a:fld>
            <a:endParaRPr kumimoji="1" lang="ja-JP" altLang="en-US" dirty="0"/>
          </a:p>
        </p:txBody>
      </p:sp>
      <p:sp>
        <p:nvSpPr>
          <p:cNvPr id="6" name="テキスト ボックス 5"/>
          <p:cNvSpPr txBox="1"/>
          <p:nvPr/>
        </p:nvSpPr>
        <p:spPr>
          <a:xfrm>
            <a:off x="0" y="710222"/>
            <a:ext cx="8844797" cy="442750"/>
          </a:xfrm>
          <a:prstGeom prst="rect">
            <a:avLst/>
          </a:prstGeom>
          <a:noFill/>
        </p:spPr>
        <p:txBody>
          <a:bodyPr wrap="square" rtlCol="0">
            <a:spAutoFit/>
          </a:bodyPr>
          <a:lstStyle/>
          <a:p>
            <a:r>
              <a:rPr kumimoji="1" lang="ja-JP" altLang="en-US" sz="2277" dirty="0">
                <a:latin typeface="ＭＳ ゴシック" panose="020B0609070205080204" pitchFamily="49" charset="-128"/>
                <a:ea typeface="ＭＳ ゴシック" panose="020B0609070205080204" pitchFamily="49" charset="-128"/>
              </a:rPr>
              <a:t>□</a:t>
            </a:r>
            <a:r>
              <a:rPr kumimoji="1" lang="ja-JP" altLang="en-US" sz="2277" dirty="0" smtClean="0">
                <a:latin typeface="ＭＳ ゴシック" panose="020B0609070205080204" pitchFamily="49" charset="-128"/>
                <a:ea typeface="ＭＳ ゴシック" panose="020B0609070205080204" pitchFamily="49" charset="-128"/>
              </a:rPr>
              <a:t>大阪府</a:t>
            </a:r>
            <a:r>
              <a:rPr kumimoji="1" lang="ja-JP" altLang="en-US" sz="2277" dirty="0">
                <a:latin typeface="ＭＳ ゴシック" panose="020B0609070205080204" pitchFamily="49" charset="-128"/>
                <a:ea typeface="ＭＳ ゴシック" panose="020B0609070205080204" pitchFamily="49" charset="-128"/>
              </a:rPr>
              <a:t>の取り組み</a:t>
            </a:r>
            <a:endParaRPr kumimoji="1" lang="ja-JP" altLang="en-US" sz="1708"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8354504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0" y="790811"/>
            <a:ext cx="9906000" cy="2867132"/>
          </a:xfrm>
          <a:prstGeom prst="rect">
            <a:avLst/>
          </a:prstGeom>
          <a:noFill/>
        </p:spPr>
        <p:txBody>
          <a:bodyPr wrap="square" rtlCol="0">
            <a:spAutoFit/>
          </a:bodyPr>
          <a:lstStyle/>
          <a:p>
            <a:r>
              <a:rPr kumimoji="1" lang="ja-JP" altLang="en-US" sz="1898" dirty="0">
                <a:latin typeface="ＭＳ ゴシック" panose="020B0609070205080204" pitchFamily="49" charset="-128"/>
                <a:ea typeface="ＭＳ ゴシック" panose="020B0609070205080204" pitchFamily="49" charset="-128"/>
              </a:rPr>
              <a:t>≪令和３年度≫ </a:t>
            </a:r>
            <a:endParaRPr kumimoji="1" lang="en-US" altLang="ja-JP" sz="1898" dirty="0">
              <a:latin typeface="ＭＳ ゴシック" panose="020B0609070205080204" pitchFamily="49" charset="-128"/>
              <a:ea typeface="ＭＳ ゴシック" panose="020B0609070205080204" pitchFamily="49" charset="-128"/>
            </a:endParaRPr>
          </a:p>
          <a:p>
            <a:endParaRPr kumimoji="1" lang="en-US" altLang="ja-JP" sz="1898" dirty="0">
              <a:latin typeface="ＭＳ ゴシック" panose="020B0609070205080204" pitchFamily="49" charset="-128"/>
              <a:ea typeface="ＭＳ ゴシック" panose="020B0609070205080204" pitchFamily="49" charset="-128"/>
            </a:endParaRPr>
          </a:p>
          <a:p>
            <a:pPr>
              <a:lnSpc>
                <a:spcPct val="150000"/>
              </a:lnSpc>
            </a:pPr>
            <a:r>
              <a:rPr kumimoji="1" lang="ja-JP" altLang="en-US" sz="1898" dirty="0">
                <a:latin typeface="ＭＳ ゴシック" panose="020B0609070205080204" pitchFamily="49" charset="-128"/>
                <a:ea typeface="ＭＳ ゴシック" panose="020B0609070205080204" pitchFamily="49" charset="-128"/>
              </a:rPr>
              <a:t>（府民向け講演会）</a:t>
            </a:r>
            <a:endParaRPr kumimoji="1" lang="en-US" altLang="ja-JP" sz="1898" dirty="0">
              <a:latin typeface="ＭＳ ゴシック" panose="020B0609070205080204" pitchFamily="49" charset="-128"/>
              <a:ea typeface="ＭＳ ゴシック" panose="020B0609070205080204" pitchFamily="49" charset="-128"/>
            </a:endParaRPr>
          </a:p>
          <a:p>
            <a:pPr marL="421786" indent="-167209">
              <a:lnSpc>
                <a:spcPct val="150000"/>
              </a:lnSpc>
            </a:pPr>
            <a:r>
              <a:rPr kumimoji="1" lang="ja-JP" altLang="en-US" sz="1898" dirty="0">
                <a:latin typeface="ＭＳ ゴシック" panose="020B0609070205080204" pitchFamily="49" charset="-128"/>
                <a:ea typeface="ＭＳ ゴシック" panose="020B0609070205080204" pitchFamily="49" charset="-128"/>
              </a:rPr>
              <a:t>・「知っておきたい身近なアレルギー治療　大阪府民公開講座</a:t>
            </a:r>
            <a:r>
              <a:rPr kumimoji="1" lang="en-US" altLang="ja-JP" sz="1898" dirty="0">
                <a:latin typeface="ＭＳ ゴシック" panose="020B0609070205080204" pitchFamily="49" charset="-128"/>
                <a:ea typeface="ＭＳ ゴシック" panose="020B0609070205080204" pitchFamily="49" charset="-128"/>
              </a:rPr>
              <a:t>2021</a:t>
            </a:r>
            <a:r>
              <a:rPr kumimoji="1" lang="ja-JP" altLang="en-US" sz="1898" dirty="0">
                <a:latin typeface="ＭＳ ゴシック" panose="020B0609070205080204" pitchFamily="49" charset="-128"/>
                <a:ea typeface="ＭＳ ゴシック" panose="020B0609070205080204" pitchFamily="49" charset="-128"/>
              </a:rPr>
              <a:t>」（アストラゼネカ社との協働事業、</a:t>
            </a:r>
            <a:r>
              <a:rPr kumimoji="1" lang="en-US" altLang="ja-JP" sz="1898" dirty="0">
                <a:latin typeface="ＭＳ ゴシック" panose="020B0609070205080204" pitchFamily="49" charset="-128"/>
                <a:ea typeface="ＭＳ ゴシック" panose="020B0609070205080204" pitchFamily="49" charset="-128"/>
              </a:rPr>
              <a:t>R3.10.23</a:t>
            </a:r>
            <a:r>
              <a:rPr kumimoji="1" lang="ja-JP" altLang="en-US" sz="1898" dirty="0">
                <a:latin typeface="ＭＳ ゴシック" panose="020B0609070205080204" pitchFamily="49" charset="-128"/>
                <a:ea typeface="ＭＳ ゴシック" panose="020B0609070205080204" pitchFamily="49" charset="-128"/>
              </a:rPr>
              <a:t>梅田</a:t>
            </a:r>
            <a:r>
              <a:rPr kumimoji="1" lang="en-US" altLang="ja-JP" sz="1898" dirty="0">
                <a:latin typeface="ＭＳ ゴシック" panose="020B0609070205080204" pitchFamily="49" charset="-128"/>
                <a:ea typeface="ＭＳ ゴシック" panose="020B0609070205080204" pitchFamily="49" charset="-128"/>
              </a:rPr>
              <a:t>,30</a:t>
            </a:r>
            <a:r>
              <a:rPr kumimoji="1" lang="ja-JP" altLang="en-US" sz="1898" dirty="0">
                <a:latin typeface="ＭＳ ゴシック" panose="020B0609070205080204" pitchFamily="49" charset="-128"/>
                <a:ea typeface="ＭＳ ゴシック" panose="020B0609070205080204" pitchFamily="49" charset="-128"/>
              </a:rPr>
              <a:t>堺市</a:t>
            </a:r>
            <a:r>
              <a:rPr kumimoji="1" lang="ja-JP" altLang="en-US" sz="1898" dirty="0" smtClean="0">
                <a:latin typeface="ＭＳ ゴシック" panose="020B0609070205080204" pitchFamily="49" charset="-128"/>
                <a:ea typeface="ＭＳ ゴシック" panose="020B0609070205080204" pitchFamily="49" charset="-128"/>
              </a:rPr>
              <a:t>）</a:t>
            </a:r>
            <a:r>
              <a:rPr kumimoji="1" lang="en-US" altLang="ja-JP" sz="1898" dirty="0">
                <a:latin typeface="ＭＳ ゴシック" panose="020B0609070205080204" pitchFamily="49" charset="-128"/>
                <a:ea typeface="ＭＳ ゴシック" panose="020B0609070205080204" pitchFamily="49" charset="-128"/>
              </a:rPr>
              <a:t> 【</a:t>
            </a:r>
            <a:r>
              <a:rPr kumimoji="1" lang="ja-JP" altLang="en-US" sz="1898" dirty="0">
                <a:latin typeface="ＭＳ ゴシック" panose="020B0609070205080204" pitchFamily="49" charset="-128"/>
                <a:ea typeface="ＭＳ ゴシック" panose="020B0609070205080204" pitchFamily="49" charset="-128"/>
              </a:rPr>
              <a:t>参考</a:t>
            </a:r>
            <a:r>
              <a:rPr kumimoji="1" lang="ja-JP" altLang="en-US" sz="1898" dirty="0" smtClean="0">
                <a:latin typeface="ＭＳ ゴシック" panose="020B0609070205080204" pitchFamily="49" charset="-128"/>
                <a:ea typeface="ＭＳ ゴシック" panose="020B0609070205080204" pitchFamily="49" charset="-128"/>
              </a:rPr>
              <a:t>資料２</a:t>
            </a:r>
            <a:r>
              <a:rPr kumimoji="1" lang="en-US" altLang="ja-JP" sz="1898" dirty="0" smtClean="0">
                <a:latin typeface="ＭＳ ゴシック" panose="020B0609070205080204" pitchFamily="49" charset="-128"/>
                <a:ea typeface="ＭＳ ゴシック" panose="020B0609070205080204" pitchFamily="49" charset="-128"/>
              </a:rPr>
              <a:t>】</a:t>
            </a:r>
            <a:endParaRPr kumimoji="1" lang="en-US" altLang="ja-JP" sz="1898" dirty="0">
              <a:latin typeface="ＭＳ ゴシック" panose="020B0609070205080204" pitchFamily="49" charset="-128"/>
              <a:ea typeface="ＭＳ ゴシック" panose="020B0609070205080204" pitchFamily="49" charset="-128"/>
            </a:endParaRPr>
          </a:p>
          <a:p>
            <a:pPr marL="421786" indent="-167209">
              <a:lnSpc>
                <a:spcPct val="150000"/>
              </a:lnSpc>
            </a:pPr>
            <a:r>
              <a:rPr kumimoji="1" lang="ja-JP" altLang="en-US" sz="1898" dirty="0" smtClean="0">
                <a:latin typeface="ＭＳ ゴシック" panose="020B0609070205080204" pitchFamily="49" charset="-128"/>
                <a:ea typeface="ＭＳ ゴシック" panose="020B0609070205080204" pitchFamily="49" charset="-128"/>
              </a:rPr>
              <a:t>・</a:t>
            </a:r>
            <a:r>
              <a:rPr kumimoji="1" lang="ja-JP" altLang="en-US" sz="1898" dirty="0">
                <a:latin typeface="ＭＳ ゴシック" panose="020B0609070205080204" pitchFamily="49" charset="-128"/>
                <a:ea typeface="ＭＳ ゴシック" panose="020B0609070205080204" pitchFamily="49" charset="-128"/>
              </a:rPr>
              <a:t>日本アレルギー協会関西支部主催</a:t>
            </a:r>
            <a:r>
              <a:rPr kumimoji="1" lang="en-US" altLang="ja-JP" sz="1898" dirty="0">
                <a:latin typeface="ＭＳ ゴシック" panose="020B0609070205080204" pitchFamily="49" charset="-128"/>
                <a:ea typeface="ＭＳ ゴシック" panose="020B0609070205080204" pitchFamily="49" charset="-128"/>
              </a:rPr>
              <a:t>【</a:t>
            </a:r>
            <a:r>
              <a:rPr kumimoji="1" lang="ja-JP" altLang="en-US" sz="1898" dirty="0">
                <a:latin typeface="ＭＳ ゴシック" panose="020B0609070205080204" pitchFamily="49" charset="-128"/>
                <a:ea typeface="ＭＳ ゴシック" panose="020B0609070205080204" pitchFamily="49" charset="-128"/>
              </a:rPr>
              <a:t>第</a:t>
            </a:r>
            <a:r>
              <a:rPr kumimoji="1" lang="en-US" altLang="ja-JP" sz="1898" dirty="0">
                <a:latin typeface="ＭＳ ゴシック" panose="020B0609070205080204" pitchFamily="49" charset="-128"/>
                <a:ea typeface="ＭＳ ゴシック" panose="020B0609070205080204" pitchFamily="49" charset="-128"/>
              </a:rPr>
              <a:t>28</a:t>
            </a:r>
            <a:r>
              <a:rPr kumimoji="1" lang="ja-JP" altLang="en-US" sz="1898" dirty="0">
                <a:latin typeface="ＭＳ ゴシック" panose="020B0609070205080204" pitchFamily="49" charset="-128"/>
                <a:ea typeface="ＭＳ ゴシック" panose="020B0609070205080204" pitchFamily="49" charset="-128"/>
              </a:rPr>
              <a:t>回「アレルギー週間」</a:t>
            </a:r>
            <a:r>
              <a:rPr kumimoji="1" lang="en-US" altLang="ja-JP" sz="1898" dirty="0">
                <a:latin typeface="ＭＳ ゴシック" panose="020B0609070205080204" pitchFamily="49" charset="-128"/>
                <a:ea typeface="ＭＳ ゴシック" panose="020B0609070205080204" pitchFamily="49" charset="-128"/>
              </a:rPr>
              <a:t>web</a:t>
            </a:r>
            <a:r>
              <a:rPr kumimoji="1" lang="ja-JP" altLang="en-US" sz="1898" dirty="0">
                <a:latin typeface="ＭＳ ゴシック" panose="020B0609070205080204" pitchFamily="49" charset="-128"/>
                <a:ea typeface="ＭＳ ゴシック" panose="020B0609070205080204" pitchFamily="49" charset="-128"/>
              </a:rPr>
              <a:t>市民公開講座」</a:t>
            </a:r>
            <a:r>
              <a:rPr kumimoji="1" lang="en-US" altLang="ja-JP" sz="1898" dirty="0">
                <a:latin typeface="ＭＳ ゴシック" panose="020B0609070205080204" pitchFamily="49" charset="-128"/>
                <a:ea typeface="ＭＳ ゴシック" panose="020B0609070205080204" pitchFamily="49" charset="-128"/>
              </a:rPr>
              <a:t>in </a:t>
            </a:r>
            <a:r>
              <a:rPr kumimoji="1" lang="ja-JP" altLang="en-US" sz="1898" dirty="0">
                <a:latin typeface="ＭＳ ゴシック" panose="020B0609070205080204" pitchFamily="49" charset="-128"/>
                <a:ea typeface="ＭＳ ゴシック" panose="020B0609070205080204" pitchFamily="49" charset="-128"/>
              </a:rPr>
              <a:t>大阪</a:t>
            </a:r>
            <a:r>
              <a:rPr kumimoji="1" lang="en-US" altLang="ja-JP" sz="1898" dirty="0">
                <a:latin typeface="ＭＳ ゴシック" panose="020B0609070205080204" pitchFamily="49" charset="-128"/>
                <a:ea typeface="ＭＳ ゴシック" panose="020B0609070205080204" pitchFamily="49" charset="-128"/>
              </a:rPr>
              <a:t>】</a:t>
            </a:r>
            <a:r>
              <a:rPr kumimoji="1" lang="ja-JP" altLang="en-US" sz="1898" dirty="0" err="1">
                <a:latin typeface="ＭＳ ゴシック" panose="020B0609070205080204" pitchFamily="49" charset="-128"/>
                <a:ea typeface="ＭＳ ゴシック" panose="020B0609070205080204" pitchFamily="49" charset="-128"/>
              </a:rPr>
              <a:t>への</a:t>
            </a:r>
            <a:r>
              <a:rPr kumimoji="1" lang="ja-JP" altLang="en-US" sz="1898" dirty="0" smtClean="0">
                <a:latin typeface="ＭＳ ゴシック" panose="020B0609070205080204" pitchFamily="49" charset="-128"/>
                <a:ea typeface="ＭＳ ゴシック" panose="020B0609070205080204" pitchFamily="49" charset="-128"/>
              </a:rPr>
              <a:t>後援</a:t>
            </a:r>
            <a:r>
              <a:rPr kumimoji="1" lang="en-US" altLang="ja-JP" sz="1898" dirty="0">
                <a:latin typeface="ＭＳ ゴシック" panose="020B0609070205080204" pitchFamily="49" charset="-128"/>
                <a:ea typeface="ＭＳ ゴシック" panose="020B0609070205080204" pitchFamily="49" charset="-128"/>
              </a:rPr>
              <a:t>【</a:t>
            </a:r>
            <a:r>
              <a:rPr kumimoji="1" lang="ja-JP" altLang="en-US" sz="1898" dirty="0">
                <a:latin typeface="ＭＳ ゴシック" panose="020B0609070205080204" pitchFamily="49" charset="-128"/>
                <a:ea typeface="ＭＳ ゴシック" panose="020B0609070205080204" pitchFamily="49" charset="-128"/>
              </a:rPr>
              <a:t>参考</a:t>
            </a:r>
            <a:r>
              <a:rPr kumimoji="1" lang="ja-JP" altLang="en-US" sz="1898" dirty="0" smtClean="0">
                <a:latin typeface="ＭＳ ゴシック" panose="020B0609070205080204" pitchFamily="49" charset="-128"/>
                <a:ea typeface="ＭＳ ゴシック" panose="020B0609070205080204" pitchFamily="49" charset="-128"/>
              </a:rPr>
              <a:t>資料３</a:t>
            </a:r>
            <a:r>
              <a:rPr kumimoji="1" lang="en-US" altLang="ja-JP" sz="1898" dirty="0" smtClean="0">
                <a:latin typeface="ＭＳ ゴシック" panose="020B0609070205080204" pitchFamily="49" charset="-128"/>
                <a:ea typeface="ＭＳ ゴシック" panose="020B0609070205080204" pitchFamily="49" charset="-128"/>
              </a:rPr>
              <a:t>】</a:t>
            </a:r>
            <a:endParaRPr kumimoji="1" lang="en-US" altLang="ja-JP" sz="1898" dirty="0">
              <a:latin typeface="ＭＳ ゴシック" panose="020B0609070205080204" pitchFamily="49" charset="-128"/>
              <a:ea typeface="ＭＳ ゴシック" panose="020B0609070205080204" pitchFamily="49" charset="-128"/>
            </a:endParaRPr>
          </a:p>
        </p:txBody>
      </p:sp>
      <p:sp>
        <p:nvSpPr>
          <p:cNvPr id="6" name="テキスト ボックス 5"/>
          <p:cNvSpPr txBox="1"/>
          <p:nvPr/>
        </p:nvSpPr>
        <p:spPr>
          <a:xfrm>
            <a:off x="0" y="3789790"/>
            <a:ext cx="9906000" cy="1301254"/>
          </a:xfrm>
          <a:prstGeom prst="rect">
            <a:avLst/>
          </a:prstGeom>
          <a:noFill/>
        </p:spPr>
        <p:txBody>
          <a:bodyPr wrap="square" rtlCol="0">
            <a:spAutoFit/>
          </a:bodyPr>
          <a:lstStyle/>
          <a:p>
            <a:pPr>
              <a:lnSpc>
                <a:spcPct val="150000"/>
              </a:lnSpc>
            </a:pPr>
            <a:r>
              <a:rPr kumimoji="1" lang="ja-JP" altLang="en-US" sz="1898" dirty="0">
                <a:latin typeface="ＭＳ ゴシック" panose="020B0609070205080204" pitchFamily="49" charset="-128"/>
                <a:ea typeface="ＭＳ ゴシック" panose="020B0609070205080204" pitchFamily="49" charset="-128"/>
              </a:rPr>
              <a:t>（拠点病院への委託）</a:t>
            </a:r>
            <a:endParaRPr kumimoji="1" lang="en-US" altLang="ja-JP" sz="1898" dirty="0">
              <a:latin typeface="ＭＳ ゴシック" panose="020B0609070205080204" pitchFamily="49" charset="-128"/>
              <a:ea typeface="ＭＳ ゴシック" panose="020B0609070205080204" pitchFamily="49" charset="-128"/>
            </a:endParaRPr>
          </a:p>
          <a:p>
            <a:pPr indent="254578">
              <a:lnSpc>
                <a:spcPct val="150000"/>
              </a:lnSpc>
            </a:pPr>
            <a:r>
              <a:rPr kumimoji="1" lang="ja-JP" altLang="en-US" sz="1898" dirty="0">
                <a:latin typeface="ＭＳ ゴシック" panose="020B0609070205080204" pitchFamily="49" charset="-128"/>
                <a:ea typeface="ＭＳ ゴシック" panose="020B0609070205080204" pitchFamily="49" charset="-128"/>
              </a:rPr>
              <a:t>・「アレルギー疾患普及啓発事業等企画・運営業務」</a:t>
            </a:r>
            <a:endParaRPr kumimoji="1" lang="en-US" altLang="ja-JP" sz="1898" dirty="0">
              <a:latin typeface="ＭＳ ゴシック" panose="020B0609070205080204" pitchFamily="49" charset="-128"/>
              <a:ea typeface="ＭＳ ゴシック" panose="020B0609070205080204" pitchFamily="49" charset="-128"/>
            </a:endParaRPr>
          </a:p>
          <a:p>
            <a:pPr marL="855623" indent="-179260">
              <a:lnSpc>
                <a:spcPct val="150000"/>
              </a:lnSpc>
            </a:pPr>
            <a:r>
              <a:rPr kumimoji="1" lang="en-US" altLang="ja-JP" sz="1708" dirty="0">
                <a:latin typeface="ＭＳ ゴシック" panose="020B0609070205080204" pitchFamily="49" charset="-128"/>
                <a:ea typeface="ＭＳ ゴシック" panose="020B0609070205080204" pitchFamily="49" charset="-128"/>
              </a:rPr>
              <a:t>※</a:t>
            </a:r>
            <a:r>
              <a:rPr kumimoji="1" lang="ja-JP" altLang="en-US" sz="1708" dirty="0">
                <a:latin typeface="ＭＳ ゴシック" panose="020B0609070205080204" pitchFamily="49" charset="-128"/>
                <a:ea typeface="ＭＳ ゴシック" panose="020B0609070205080204" pitchFamily="49" charset="-128"/>
              </a:rPr>
              <a:t>府民向け講演会、医療従事者等のへの研修会の企画から実施までの府委託事業</a:t>
            </a:r>
            <a:endParaRPr kumimoji="1" lang="en-US" altLang="ja-JP" sz="1708" dirty="0">
              <a:latin typeface="ＭＳ ゴシック" panose="020B0609070205080204" pitchFamily="49" charset="-128"/>
              <a:ea typeface="ＭＳ ゴシック" panose="020B0609070205080204" pitchFamily="49" charset="-128"/>
            </a:endParaRPr>
          </a:p>
        </p:txBody>
      </p:sp>
      <p:sp>
        <p:nvSpPr>
          <p:cNvPr id="7" name="テキスト ボックス 6"/>
          <p:cNvSpPr txBox="1"/>
          <p:nvPr/>
        </p:nvSpPr>
        <p:spPr>
          <a:xfrm>
            <a:off x="0" y="5273606"/>
            <a:ext cx="9906000" cy="900183"/>
          </a:xfrm>
          <a:prstGeom prst="rect">
            <a:avLst/>
          </a:prstGeom>
          <a:noFill/>
        </p:spPr>
        <p:txBody>
          <a:bodyPr wrap="square" rtlCol="0">
            <a:spAutoFit/>
          </a:bodyPr>
          <a:lstStyle/>
          <a:p>
            <a:pPr>
              <a:lnSpc>
                <a:spcPct val="150000"/>
              </a:lnSpc>
            </a:pPr>
            <a:r>
              <a:rPr kumimoji="1" lang="ja-JP" altLang="en-US" sz="1898" dirty="0" smtClean="0">
                <a:latin typeface="ＭＳ ゴシック" panose="020B0609070205080204" pitchFamily="49" charset="-128"/>
                <a:ea typeface="ＭＳ ゴシック" panose="020B0609070205080204" pitchFamily="49" charset="-128"/>
              </a:rPr>
              <a:t>（アレルギー疾患医療体制の強化）</a:t>
            </a:r>
            <a:endParaRPr kumimoji="1" lang="en-US" altLang="ja-JP" sz="1898" dirty="0">
              <a:latin typeface="ＭＳ ゴシック" panose="020B0609070205080204" pitchFamily="49" charset="-128"/>
              <a:ea typeface="ＭＳ ゴシック" panose="020B0609070205080204" pitchFamily="49" charset="-128"/>
            </a:endParaRPr>
          </a:p>
          <a:p>
            <a:pPr indent="254578">
              <a:lnSpc>
                <a:spcPct val="150000"/>
              </a:lnSpc>
            </a:pPr>
            <a:r>
              <a:rPr kumimoji="1" lang="ja-JP" altLang="en-US" sz="1898" dirty="0">
                <a:latin typeface="ＭＳ ゴシック" panose="020B0609070205080204" pitchFamily="49" charset="-128"/>
                <a:ea typeface="ＭＳ ゴシック" panose="020B0609070205080204" pitchFamily="49" charset="-128"/>
              </a:rPr>
              <a:t>・</a:t>
            </a:r>
            <a:r>
              <a:rPr kumimoji="1" lang="ja-JP" altLang="en-US" sz="1898" dirty="0" smtClean="0">
                <a:latin typeface="ＭＳ ゴシック" panose="020B0609070205080204" pitchFamily="49" charset="-128"/>
                <a:ea typeface="ＭＳ ゴシック" panose="020B0609070205080204" pitchFamily="49" charset="-128"/>
              </a:rPr>
              <a:t>「大阪府アレルギー疾患医療連携協力病院」を新たに選定予定</a:t>
            </a:r>
            <a:endParaRPr kumimoji="1" lang="en-US" altLang="ja-JP" sz="1708" dirty="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2809BC9B-57E5-4A95-9F73-870B18D54A5D}" type="slidenum">
              <a:rPr kumimoji="1" lang="ja-JP" altLang="en-US" smtClean="0"/>
              <a:pPr/>
              <a:t>5</a:t>
            </a:fld>
            <a:endParaRPr kumimoji="1" lang="ja-JP" altLang="en-US" dirty="0"/>
          </a:p>
        </p:txBody>
      </p:sp>
    </p:spTree>
    <p:extLst>
      <p:ext uri="{BB962C8B-B14F-4D97-AF65-F5344CB8AC3E}">
        <p14:creationId xmlns:p14="http://schemas.microsoft.com/office/powerpoint/2010/main" val="15874936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528201"/>
            <a:ext cx="8857557" cy="442750"/>
          </a:xfrm>
          <a:prstGeom prst="rect">
            <a:avLst/>
          </a:prstGeom>
          <a:noFill/>
        </p:spPr>
        <p:txBody>
          <a:bodyPr wrap="square" rtlCol="0">
            <a:spAutoFit/>
          </a:bodyPr>
          <a:lstStyle/>
          <a:p>
            <a:r>
              <a:rPr kumimoji="1" lang="ja-JP" altLang="en-US" sz="2277" dirty="0" smtClean="0">
                <a:latin typeface="ＭＳ ゴシック" panose="020B0609070205080204" pitchFamily="49" charset="-128"/>
                <a:ea typeface="ＭＳ ゴシック" panose="020B0609070205080204" pitchFamily="49" charset="-128"/>
              </a:rPr>
              <a:t>□アレルギー疾患医療拠点病院の取り組み</a:t>
            </a:r>
            <a:endParaRPr kumimoji="1" lang="ja-JP" altLang="en-US" sz="1708" dirty="0">
              <a:latin typeface="ＭＳ ゴシック" panose="020B0609070205080204" pitchFamily="49" charset="-128"/>
              <a:ea typeface="ＭＳ ゴシック" panose="020B0609070205080204" pitchFamily="49" charset="-128"/>
            </a:endParaRPr>
          </a:p>
        </p:txBody>
      </p:sp>
      <p:sp>
        <p:nvSpPr>
          <p:cNvPr id="8" name="テキスト ボックス 7"/>
          <p:cNvSpPr txBox="1"/>
          <p:nvPr/>
        </p:nvSpPr>
        <p:spPr>
          <a:xfrm>
            <a:off x="0" y="1544500"/>
            <a:ext cx="9906000" cy="3154390"/>
          </a:xfrm>
          <a:prstGeom prst="rect">
            <a:avLst/>
          </a:prstGeom>
          <a:noFill/>
        </p:spPr>
        <p:txBody>
          <a:bodyPr wrap="square" rtlCol="0">
            <a:spAutoFit/>
          </a:bodyPr>
          <a:lstStyle/>
          <a:p>
            <a:pPr marL="510663" indent="-510663"/>
            <a:r>
              <a:rPr kumimoji="1" lang="ja-JP" altLang="en-US" sz="1898" dirty="0" smtClean="0">
                <a:latin typeface="ＭＳ ゴシック" panose="020B0609070205080204" pitchFamily="49" charset="-128"/>
                <a:ea typeface="ＭＳ ゴシック" panose="020B0609070205080204" pitchFamily="49" charset="-128"/>
              </a:rPr>
              <a:t>≪令和２年度≫</a:t>
            </a:r>
            <a:endParaRPr kumimoji="1" lang="en-US" altLang="ja-JP" sz="1898" dirty="0" smtClean="0">
              <a:latin typeface="ＭＳ ゴシック" panose="020B0609070205080204" pitchFamily="49" charset="-128"/>
              <a:ea typeface="ＭＳ ゴシック" panose="020B0609070205080204" pitchFamily="49" charset="-128"/>
            </a:endParaRPr>
          </a:p>
          <a:p>
            <a:pPr marL="174625" indent="269875">
              <a:lnSpc>
                <a:spcPct val="150000"/>
              </a:lnSpc>
            </a:pPr>
            <a:r>
              <a:rPr kumimoji="1" lang="ja-JP" altLang="en-US" sz="2000" dirty="0" smtClean="0">
                <a:latin typeface="ＭＳ ゴシック" panose="020B0609070205080204" pitchFamily="49" charset="-128"/>
                <a:ea typeface="ＭＳ ゴシック" panose="020B0609070205080204" pitchFamily="49" charset="-128"/>
              </a:rPr>
              <a:t>新型コロナウイルス感染症対策への事業シフトのため、府委託事業としては実施せず。</a:t>
            </a:r>
            <a:endParaRPr kumimoji="1" lang="en-US" altLang="ja-JP" sz="2000" dirty="0" smtClean="0">
              <a:latin typeface="ＭＳ ゴシック" panose="020B0609070205080204" pitchFamily="49" charset="-128"/>
              <a:ea typeface="ＭＳ ゴシック" panose="020B0609070205080204" pitchFamily="49" charset="-128"/>
            </a:endParaRPr>
          </a:p>
          <a:p>
            <a:pPr marL="174625" indent="269875">
              <a:lnSpc>
                <a:spcPct val="150000"/>
              </a:lnSpc>
            </a:pPr>
            <a:r>
              <a:rPr kumimoji="1" lang="ja-JP" altLang="en-US" sz="2000" dirty="0" smtClean="0">
                <a:latin typeface="ＭＳ ゴシック" panose="020B0609070205080204" pitchFamily="49" charset="-128"/>
                <a:ea typeface="ＭＳ ゴシック" panose="020B0609070205080204" pitchFamily="49" charset="-128"/>
              </a:rPr>
              <a:t>各拠点病院の単独事業として、画像</a:t>
            </a:r>
            <a:r>
              <a:rPr kumimoji="1" lang="ja-JP" altLang="en-US" sz="2000" dirty="0">
                <a:latin typeface="ＭＳ ゴシック" panose="020B0609070205080204" pitchFamily="49" charset="-128"/>
                <a:ea typeface="ＭＳ ゴシック" panose="020B0609070205080204" pitchFamily="49" charset="-128"/>
              </a:rPr>
              <a:t>投稿サイト（</a:t>
            </a:r>
            <a:r>
              <a:rPr kumimoji="1" lang="en-US" altLang="ja-JP" sz="2000" dirty="0">
                <a:latin typeface="ＭＳ ゴシック" panose="020B0609070205080204" pitchFamily="49" charset="-128"/>
                <a:ea typeface="ＭＳ ゴシック" panose="020B0609070205080204" pitchFamily="49" charset="-128"/>
              </a:rPr>
              <a:t>YouTube</a:t>
            </a:r>
            <a:r>
              <a:rPr kumimoji="1" lang="ja-JP" altLang="en-US" sz="2000" dirty="0">
                <a:latin typeface="ＭＳ ゴシック" panose="020B0609070205080204" pitchFamily="49" charset="-128"/>
                <a:ea typeface="ＭＳ ゴシック" panose="020B0609070205080204" pitchFamily="49" charset="-128"/>
              </a:rPr>
              <a:t>等</a:t>
            </a:r>
            <a:r>
              <a:rPr kumimoji="1" lang="ja-JP" altLang="en-US" sz="2000" dirty="0" smtClean="0">
                <a:latin typeface="ＭＳ ゴシック" panose="020B0609070205080204" pitchFamily="49" charset="-128"/>
                <a:ea typeface="ＭＳ ゴシック" panose="020B0609070205080204" pitchFamily="49" charset="-128"/>
              </a:rPr>
              <a:t>）やオンライン</a:t>
            </a:r>
            <a:r>
              <a:rPr kumimoji="1" lang="ja-JP" altLang="en-US" sz="2000" dirty="0">
                <a:latin typeface="ＭＳ ゴシック" panose="020B0609070205080204" pitchFamily="49" charset="-128"/>
                <a:ea typeface="ＭＳ ゴシック" panose="020B0609070205080204" pitchFamily="49" charset="-128"/>
              </a:rPr>
              <a:t>会議アプリ（</a:t>
            </a:r>
            <a:r>
              <a:rPr kumimoji="1" lang="en-US" altLang="ja-JP" sz="2000" dirty="0">
                <a:latin typeface="ＭＳ ゴシック" panose="020B0609070205080204" pitchFamily="49" charset="-128"/>
                <a:ea typeface="ＭＳ ゴシック" panose="020B0609070205080204" pitchFamily="49" charset="-128"/>
              </a:rPr>
              <a:t>Zoom</a:t>
            </a:r>
            <a:r>
              <a:rPr kumimoji="1" lang="ja-JP" altLang="en-US" sz="2000" dirty="0">
                <a:latin typeface="ＭＳ ゴシック" panose="020B0609070205080204" pitchFamily="49" charset="-128"/>
                <a:ea typeface="ＭＳ ゴシック" panose="020B0609070205080204" pitchFamily="49" charset="-128"/>
              </a:rPr>
              <a:t>等）を介した</a:t>
            </a:r>
            <a:r>
              <a:rPr kumimoji="1" lang="ja-JP" altLang="en-US" sz="2000" dirty="0" smtClean="0">
                <a:latin typeface="ＭＳ ゴシック" panose="020B0609070205080204" pitchFamily="49" charset="-128"/>
                <a:ea typeface="ＭＳ ゴシック" panose="020B0609070205080204" pitchFamily="49" charset="-128"/>
              </a:rPr>
              <a:t>講習会や研修会等を実施。</a:t>
            </a:r>
            <a:endParaRPr kumimoji="1" lang="en-US" altLang="ja-JP" sz="2000" dirty="0" smtClean="0">
              <a:latin typeface="ＭＳ ゴシック" panose="020B0609070205080204" pitchFamily="49" charset="-128"/>
              <a:ea typeface="ＭＳ ゴシック" panose="020B0609070205080204" pitchFamily="49" charset="-128"/>
            </a:endParaRPr>
          </a:p>
          <a:p>
            <a:pPr marL="174625" indent="269875">
              <a:lnSpc>
                <a:spcPct val="150000"/>
              </a:lnSpc>
            </a:pPr>
            <a:r>
              <a:rPr kumimoji="1" lang="ja-JP" altLang="en-US" sz="2000" dirty="0" smtClean="0">
                <a:latin typeface="ＭＳ ゴシック" panose="020B0609070205080204" pitchFamily="49" charset="-128"/>
                <a:ea typeface="ＭＳ ゴシック" panose="020B0609070205080204" pitchFamily="49" charset="-128"/>
              </a:rPr>
              <a:t>また、各拠点病院において、病院ウェブサイトに掲載するアレルギー疾患に関する情報の充実化が図られた。</a:t>
            </a:r>
            <a:endParaRPr kumimoji="1" lang="en-US" altLang="ja-JP" sz="2000" dirty="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2809BC9B-57E5-4A95-9F73-870B18D54A5D}" type="slidenum">
              <a:rPr kumimoji="1" lang="ja-JP" altLang="en-US" smtClean="0"/>
              <a:pPr/>
              <a:t>6</a:t>
            </a:fld>
            <a:endParaRPr kumimoji="1" lang="ja-JP" altLang="en-US" dirty="0"/>
          </a:p>
        </p:txBody>
      </p:sp>
    </p:spTree>
    <p:extLst>
      <p:ext uri="{BB962C8B-B14F-4D97-AF65-F5344CB8AC3E}">
        <p14:creationId xmlns:p14="http://schemas.microsoft.com/office/powerpoint/2010/main" val="11711954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0" y="812175"/>
            <a:ext cx="9906000" cy="1552733"/>
          </a:xfrm>
          <a:prstGeom prst="rect">
            <a:avLst/>
          </a:prstGeom>
          <a:noFill/>
        </p:spPr>
        <p:txBody>
          <a:bodyPr wrap="square" rtlCol="0">
            <a:spAutoFit/>
          </a:bodyPr>
          <a:lstStyle/>
          <a:p>
            <a:r>
              <a:rPr kumimoji="1" lang="ja-JP" altLang="en-US" sz="1898" dirty="0">
                <a:latin typeface="ＭＳ ゴシック" panose="020B0609070205080204" pitchFamily="49" charset="-128"/>
                <a:ea typeface="ＭＳ ゴシック" panose="020B0609070205080204" pitchFamily="49" charset="-128"/>
              </a:rPr>
              <a:t>≪令和３年度≫</a:t>
            </a:r>
            <a:endParaRPr kumimoji="1" lang="en-US" altLang="ja-JP" sz="1898" dirty="0">
              <a:latin typeface="ＭＳ ゴシック" panose="020B0609070205080204" pitchFamily="49" charset="-128"/>
              <a:ea typeface="ＭＳ ゴシック" panose="020B0609070205080204" pitchFamily="49" charset="-128"/>
            </a:endParaRPr>
          </a:p>
          <a:p>
            <a:endParaRPr kumimoji="1" lang="en-US" altLang="ja-JP" sz="1898" b="1" dirty="0">
              <a:latin typeface="ＭＳ ゴシック" panose="020B0609070205080204" pitchFamily="49" charset="-128"/>
              <a:ea typeface="ＭＳ ゴシック" panose="020B0609070205080204" pitchFamily="49" charset="-128"/>
            </a:endParaRPr>
          </a:p>
          <a:p>
            <a:pPr>
              <a:lnSpc>
                <a:spcPct val="150000"/>
              </a:lnSpc>
            </a:pPr>
            <a:r>
              <a:rPr kumimoji="1" lang="ja-JP" altLang="en-US" sz="1898" dirty="0">
                <a:latin typeface="ＭＳ ゴシック" panose="020B0609070205080204" pitchFamily="49" charset="-128"/>
                <a:ea typeface="ＭＳ ゴシック" panose="020B0609070205080204" pitchFamily="49" charset="-128"/>
              </a:rPr>
              <a:t>　</a:t>
            </a:r>
            <a:r>
              <a:rPr kumimoji="1" lang="ja-JP" altLang="en-US" sz="1898" b="1" dirty="0">
                <a:latin typeface="ＭＳ ゴシック" panose="020B0609070205080204" pitchFamily="49" charset="-128"/>
                <a:ea typeface="ＭＳ ゴシック" panose="020B0609070205080204" pitchFamily="49" charset="-128"/>
              </a:rPr>
              <a:t>各拠点病院において、様々な手法により府民向け公開講座、医療従事者向け研修、院内研修会この他各種研修会等を計画</a:t>
            </a:r>
            <a:r>
              <a:rPr kumimoji="1" lang="ja-JP" altLang="en-US" sz="1898" b="1" dirty="0" smtClean="0">
                <a:latin typeface="ＭＳ ゴシック" panose="020B0609070205080204" pitchFamily="49" charset="-128"/>
                <a:ea typeface="ＭＳ ゴシック" panose="020B0609070205080204" pitchFamily="49" charset="-128"/>
              </a:rPr>
              <a:t>（府委託事業分、一部実施済）</a:t>
            </a:r>
            <a:endParaRPr kumimoji="1" lang="en-US" altLang="ja-JP" sz="1898" b="1" dirty="0">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246318" y="2364908"/>
            <a:ext cx="9413364" cy="3717749"/>
          </a:xfrm>
          <a:prstGeom prst="rect">
            <a:avLst/>
          </a:prstGeom>
          <a:noFill/>
        </p:spPr>
        <p:txBody>
          <a:bodyPr wrap="square" rtlCol="0">
            <a:spAutoFit/>
          </a:bodyPr>
          <a:lstStyle/>
          <a:p>
            <a:pPr>
              <a:lnSpc>
                <a:spcPts val="2600"/>
              </a:lnSpc>
            </a:pPr>
            <a:r>
              <a:rPr kumimoji="1" lang="ja-JP" altLang="en-US" sz="1898" dirty="0">
                <a:latin typeface="ＭＳ ゴシック" panose="020B0609070205080204" pitchFamily="49" charset="-128"/>
                <a:ea typeface="ＭＳ ゴシック" panose="020B0609070205080204" pitchFamily="49" charset="-128"/>
              </a:rPr>
              <a:t>（医療従事者向け）</a:t>
            </a:r>
            <a:endParaRPr kumimoji="1" lang="en-US" altLang="ja-JP" sz="1898" dirty="0">
              <a:latin typeface="ＭＳ ゴシック" panose="020B0609070205080204" pitchFamily="49" charset="-128"/>
              <a:ea typeface="ＭＳ ゴシック" panose="020B0609070205080204" pitchFamily="49" charset="-128"/>
            </a:endParaRPr>
          </a:p>
          <a:p>
            <a:pPr>
              <a:lnSpc>
                <a:spcPts val="2600"/>
              </a:lnSpc>
            </a:pPr>
            <a:r>
              <a:rPr kumimoji="1" lang="ja-JP" altLang="en-US" sz="1898" dirty="0">
                <a:latin typeface="ＭＳ ゴシック" panose="020B0609070205080204" pitchFamily="49" charset="-128"/>
                <a:ea typeface="ＭＳ ゴシック" panose="020B0609070205080204" pitchFamily="49" charset="-128"/>
              </a:rPr>
              <a:t>・「医療従事者向け</a:t>
            </a:r>
            <a:r>
              <a:rPr kumimoji="1" lang="ja-JP" altLang="en-US" sz="1898" dirty="0" smtClean="0">
                <a:latin typeface="ＭＳ ゴシック" panose="020B0609070205080204" pitchFamily="49" charset="-128"/>
                <a:ea typeface="ＭＳ ゴシック" panose="020B0609070205080204" pitchFamily="49" charset="-128"/>
              </a:rPr>
              <a:t>研修会（近畿大学病院、令和４年２月＠ビッグ・アイ）</a:t>
            </a:r>
            <a:endParaRPr kumimoji="1" lang="en-US" altLang="ja-JP" sz="1898" dirty="0" smtClean="0">
              <a:latin typeface="ＭＳ ゴシック" panose="020B0609070205080204" pitchFamily="49" charset="-128"/>
              <a:ea typeface="ＭＳ ゴシック" panose="020B0609070205080204" pitchFamily="49" charset="-128"/>
            </a:endParaRPr>
          </a:p>
          <a:p>
            <a:pPr indent="444500">
              <a:lnSpc>
                <a:spcPts val="2600"/>
              </a:lnSpc>
            </a:pPr>
            <a:r>
              <a:rPr kumimoji="1" lang="en-US" altLang="ja-JP" sz="1898" dirty="0" smtClean="0">
                <a:latin typeface="ＭＳ ゴシック" panose="020B0609070205080204" pitchFamily="49" charset="-128"/>
                <a:ea typeface="ＭＳ ゴシック" panose="020B0609070205080204" pitchFamily="49" charset="-128"/>
              </a:rPr>
              <a:t>※</a:t>
            </a:r>
            <a:r>
              <a:rPr kumimoji="1" lang="ja-JP" altLang="en-US" sz="1898" dirty="0">
                <a:latin typeface="ＭＳ ゴシック" panose="020B0609070205080204" pitchFamily="49" charset="-128"/>
                <a:ea typeface="ＭＳ ゴシック" panose="020B0609070205080204" pitchFamily="49" charset="-128"/>
              </a:rPr>
              <a:t>会場＋Ｗｅｂのハイブリッド開催</a:t>
            </a:r>
            <a:endParaRPr kumimoji="1" lang="en-US" altLang="ja-JP" sz="1898" dirty="0">
              <a:latin typeface="ＭＳ ゴシック" panose="020B0609070205080204" pitchFamily="49" charset="-128"/>
              <a:ea typeface="ＭＳ ゴシック" panose="020B0609070205080204" pitchFamily="49" charset="-128"/>
            </a:endParaRPr>
          </a:p>
          <a:p>
            <a:pPr marL="260604" indent="-260604">
              <a:lnSpc>
                <a:spcPts val="2600"/>
              </a:lnSpc>
            </a:pPr>
            <a:r>
              <a:rPr kumimoji="1" lang="ja-JP" altLang="en-US" sz="1898" dirty="0">
                <a:latin typeface="ＭＳ ゴシック" panose="020B0609070205080204" pitchFamily="49" charset="-128"/>
                <a:ea typeface="ＭＳ ゴシック" panose="020B0609070205080204" pitchFamily="49" charset="-128"/>
              </a:rPr>
              <a:t>・「関西アレルギーカンファレンス</a:t>
            </a:r>
            <a:r>
              <a:rPr kumimoji="1" lang="ja-JP" altLang="en-US" sz="1898" dirty="0" smtClean="0">
                <a:latin typeface="ＭＳ ゴシック" panose="020B0609070205080204" pitchFamily="49" charset="-128"/>
                <a:ea typeface="ＭＳ ゴシック" panose="020B0609070205080204" pitchFamily="49" charset="-128"/>
              </a:rPr>
              <a:t>」</a:t>
            </a:r>
            <a:endParaRPr kumimoji="1" lang="en-US" altLang="ja-JP" sz="1898" dirty="0" smtClean="0">
              <a:latin typeface="ＭＳ ゴシック" panose="020B0609070205080204" pitchFamily="49" charset="-128"/>
              <a:ea typeface="ＭＳ ゴシック" panose="020B0609070205080204" pitchFamily="49" charset="-128"/>
            </a:endParaRPr>
          </a:p>
          <a:p>
            <a:pPr marL="260350" indent="7938">
              <a:lnSpc>
                <a:spcPts val="2600"/>
              </a:lnSpc>
            </a:pPr>
            <a:r>
              <a:rPr kumimoji="1" lang="ja-JP" altLang="en-US" sz="1898" dirty="0" smtClean="0">
                <a:latin typeface="ＭＳ ゴシック" panose="020B0609070205080204" pitchFamily="49" charset="-128"/>
                <a:ea typeface="ＭＳ ゴシック" panose="020B0609070205080204" pitchFamily="49" charset="-128"/>
              </a:rPr>
              <a:t>（</a:t>
            </a:r>
            <a:r>
              <a:rPr kumimoji="1" lang="ja-JP" altLang="en-US" sz="1898" dirty="0">
                <a:latin typeface="ＭＳ ゴシック" panose="020B0609070205080204" pitchFamily="49" charset="-128"/>
                <a:ea typeface="ＭＳ ゴシック" panose="020B0609070205080204" pitchFamily="49" charset="-128"/>
              </a:rPr>
              <a:t>関西医科大学附属病院、４年２月＠関西医科大学枚方学舎</a:t>
            </a:r>
            <a:r>
              <a:rPr kumimoji="1" lang="ja-JP" altLang="en-US" sz="1898" dirty="0" smtClean="0">
                <a:latin typeface="ＭＳ ゴシック" panose="020B0609070205080204" pitchFamily="49" charset="-128"/>
                <a:ea typeface="ＭＳ ゴシック" panose="020B0609070205080204" pitchFamily="49" charset="-128"/>
              </a:rPr>
              <a:t>）</a:t>
            </a:r>
            <a:r>
              <a:rPr kumimoji="1" lang="en-US" altLang="ja-JP" sz="1898" dirty="0">
                <a:latin typeface="ＭＳ ゴシック" panose="020B0609070205080204" pitchFamily="49" charset="-128"/>
                <a:ea typeface="ＭＳ ゴシック" panose="020B0609070205080204" pitchFamily="49" charset="-128"/>
              </a:rPr>
              <a:t>※</a:t>
            </a:r>
            <a:r>
              <a:rPr kumimoji="1" lang="ja-JP" altLang="en-US" sz="1898" dirty="0">
                <a:latin typeface="ＭＳ ゴシック" panose="020B0609070205080204" pitchFamily="49" charset="-128"/>
                <a:ea typeface="ＭＳ ゴシック" panose="020B0609070205080204" pitchFamily="49" charset="-128"/>
              </a:rPr>
              <a:t>Ｗｅｂ</a:t>
            </a:r>
            <a:r>
              <a:rPr kumimoji="1" lang="ja-JP" altLang="en-US" sz="1898" dirty="0" smtClean="0">
                <a:latin typeface="ＭＳ ゴシック" panose="020B0609070205080204" pitchFamily="49" charset="-128"/>
                <a:ea typeface="ＭＳ ゴシック" panose="020B0609070205080204" pitchFamily="49" charset="-128"/>
              </a:rPr>
              <a:t>開催</a:t>
            </a:r>
            <a:endParaRPr kumimoji="1" lang="en-US" altLang="ja-JP" sz="1898" dirty="0">
              <a:latin typeface="ＭＳ ゴシック" panose="020B0609070205080204" pitchFamily="49" charset="-128"/>
              <a:ea typeface="ＭＳ ゴシック" panose="020B0609070205080204" pitchFamily="49" charset="-128"/>
            </a:endParaRPr>
          </a:p>
          <a:p>
            <a:pPr marL="260350" indent="7938">
              <a:lnSpc>
                <a:spcPts val="2600"/>
              </a:lnSpc>
            </a:pPr>
            <a:endParaRPr kumimoji="1" lang="en-US" altLang="ja-JP" sz="1898" dirty="0">
              <a:latin typeface="ＭＳ ゴシック" panose="020B0609070205080204" pitchFamily="49" charset="-128"/>
              <a:ea typeface="ＭＳ ゴシック" panose="020B0609070205080204" pitchFamily="49" charset="-128"/>
            </a:endParaRPr>
          </a:p>
          <a:p>
            <a:pPr>
              <a:lnSpc>
                <a:spcPts val="2600"/>
              </a:lnSpc>
            </a:pPr>
            <a:r>
              <a:rPr kumimoji="1" lang="ja-JP" altLang="en-US" sz="1898" dirty="0">
                <a:latin typeface="ＭＳ ゴシック" panose="020B0609070205080204" pitchFamily="49" charset="-128"/>
                <a:ea typeface="ＭＳ ゴシック" panose="020B0609070205080204" pitchFamily="49" charset="-128"/>
              </a:rPr>
              <a:t>（府民向け）</a:t>
            </a:r>
            <a:endParaRPr kumimoji="1" lang="en-US" altLang="ja-JP" sz="1898" dirty="0">
              <a:latin typeface="ＭＳ ゴシック" panose="020B0609070205080204" pitchFamily="49" charset="-128"/>
              <a:ea typeface="ＭＳ ゴシック" panose="020B0609070205080204" pitchFamily="49" charset="-128"/>
            </a:endParaRPr>
          </a:p>
          <a:p>
            <a:pPr marL="260604" indent="-260604">
              <a:lnSpc>
                <a:spcPts val="2600"/>
              </a:lnSpc>
            </a:pPr>
            <a:r>
              <a:rPr kumimoji="1" lang="ja-JP" altLang="en-US" sz="1898" dirty="0">
                <a:latin typeface="ＭＳ ゴシック" panose="020B0609070205080204" pitchFamily="49" charset="-128"/>
                <a:ea typeface="ＭＳ ゴシック" panose="020B0609070205080204" pitchFamily="49" charset="-128"/>
              </a:rPr>
              <a:t>・「アレルギー疾患の克服をめざす市民公開講座</a:t>
            </a:r>
            <a:r>
              <a:rPr kumimoji="1" lang="en-US" altLang="ja-JP" sz="1898" dirty="0">
                <a:latin typeface="ＭＳ ゴシック" panose="020B0609070205080204" pitchFamily="49" charset="-128"/>
                <a:ea typeface="ＭＳ ゴシック" panose="020B0609070205080204" pitchFamily="49" charset="-128"/>
              </a:rPr>
              <a:t>『</a:t>
            </a:r>
            <a:r>
              <a:rPr kumimoji="1" lang="ja-JP" altLang="en-US" sz="1898" dirty="0">
                <a:latin typeface="ＭＳ ゴシック" panose="020B0609070205080204" pitchFamily="49" charset="-128"/>
                <a:ea typeface="ＭＳ ゴシック" panose="020B0609070205080204" pitchFamily="49" charset="-128"/>
              </a:rPr>
              <a:t>市民のためのアレルギーの基礎知識</a:t>
            </a:r>
            <a:r>
              <a:rPr kumimoji="1" lang="en-US" altLang="ja-JP" sz="1898" dirty="0">
                <a:latin typeface="ＭＳ ゴシック" panose="020B0609070205080204" pitchFamily="49" charset="-128"/>
                <a:ea typeface="ＭＳ ゴシック" panose="020B0609070205080204" pitchFamily="49" charset="-128"/>
              </a:rPr>
              <a:t>』</a:t>
            </a:r>
            <a:r>
              <a:rPr kumimoji="1" lang="ja-JP" altLang="en-US" sz="1898" dirty="0">
                <a:latin typeface="ＭＳ ゴシック" panose="020B0609070205080204" pitchFamily="49" charset="-128"/>
                <a:ea typeface="ＭＳ ゴシック" panose="020B0609070205080204" pitchFamily="49" charset="-128"/>
              </a:rPr>
              <a:t>」（近畿大学病院、</a:t>
            </a:r>
            <a:r>
              <a:rPr kumimoji="1" lang="en-US" altLang="ja-JP" sz="1898" dirty="0">
                <a:latin typeface="ＭＳ ゴシック" panose="020B0609070205080204" pitchFamily="49" charset="-128"/>
                <a:ea typeface="ＭＳ ゴシック" panose="020B0609070205080204" pitchFamily="49" charset="-128"/>
              </a:rPr>
              <a:t>12</a:t>
            </a:r>
            <a:r>
              <a:rPr kumimoji="1" lang="ja-JP" altLang="en-US" sz="1898" dirty="0">
                <a:latin typeface="ＭＳ ゴシック" panose="020B0609070205080204" pitchFamily="49" charset="-128"/>
                <a:ea typeface="ＭＳ ゴシック" panose="020B0609070205080204" pitchFamily="49" charset="-128"/>
              </a:rPr>
              <a:t>月</a:t>
            </a:r>
            <a:r>
              <a:rPr kumimoji="1" lang="ja-JP" altLang="en-US" sz="1898" dirty="0" smtClean="0">
                <a:latin typeface="ＭＳ ゴシック" panose="020B0609070205080204" pitchFamily="49" charset="-128"/>
                <a:ea typeface="ＭＳ ゴシック" panose="020B0609070205080204" pitchFamily="49" charset="-128"/>
              </a:rPr>
              <a:t>）</a:t>
            </a:r>
            <a:r>
              <a:rPr kumimoji="1" lang="en-US" altLang="ja-JP" sz="1898" dirty="0" smtClean="0">
                <a:latin typeface="ＭＳ ゴシック" panose="020B0609070205080204" pitchFamily="49" charset="-128"/>
                <a:ea typeface="ＭＳ ゴシック" panose="020B0609070205080204" pitchFamily="49" charset="-128"/>
              </a:rPr>
              <a:t>※</a:t>
            </a:r>
            <a:r>
              <a:rPr kumimoji="1" lang="ja-JP" altLang="en-US" sz="1898" dirty="0" smtClean="0">
                <a:latin typeface="ＭＳ ゴシック" panose="020B0609070205080204" pitchFamily="49" charset="-128"/>
                <a:ea typeface="ＭＳ ゴシック" panose="020B0609070205080204" pitchFamily="49" charset="-128"/>
              </a:rPr>
              <a:t>Ｗｅｂ開催</a:t>
            </a:r>
            <a:endParaRPr kumimoji="1" lang="en-US" altLang="ja-JP" sz="1898" dirty="0">
              <a:latin typeface="ＭＳ ゴシック" panose="020B0609070205080204" pitchFamily="49" charset="-128"/>
              <a:ea typeface="ＭＳ ゴシック" panose="020B0609070205080204" pitchFamily="49" charset="-128"/>
            </a:endParaRPr>
          </a:p>
          <a:p>
            <a:pPr>
              <a:lnSpc>
                <a:spcPts val="2600"/>
              </a:lnSpc>
            </a:pPr>
            <a:r>
              <a:rPr kumimoji="1" lang="ja-JP" altLang="en-US" sz="1898" dirty="0" smtClean="0">
                <a:latin typeface="ＭＳ ゴシック" panose="020B0609070205080204" pitchFamily="49" charset="-128"/>
                <a:ea typeface="ＭＳ ゴシック" panose="020B0609070205080204" pitchFamily="49" charset="-128"/>
              </a:rPr>
              <a:t>・Ｗｅｂ市民公開講座（関西医科大学附属病院、４年３月）</a:t>
            </a:r>
            <a:endParaRPr kumimoji="1" lang="en-US" altLang="ja-JP" sz="1898" dirty="0" smtClean="0">
              <a:latin typeface="ＭＳ ゴシック" panose="020B0609070205080204" pitchFamily="49" charset="-128"/>
              <a:ea typeface="ＭＳ ゴシック" panose="020B0609070205080204" pitchFamily="49" charset="-128"/>
            </a:endParaRPr>
          </a:p>
          <a:p>
            <a:pPr indent="444500">
              <a:lnSpc>
                <a:spcPts val="2600"/>
              </a:lnSpc>
            </a:pPr>
            <a:r>
              <a:rPr kumimoji="1" lang="en-US" altLang="ja-JP" sz="1898" dirty="0" smtClean="0">
                <a:latin typeface="ＭＳ ゴシック" panose="020B0609070205080204" pitchFamily="49" charset="-128"/>
                <a:ea typeface="ＭＳ ゴシック" panose="020B0609070205080204" pitchFamily="49" charset="-128"/>
              </a:rPr>
              <a:t>※</a:t>
            </a:r>
            <a:r>
              <a:rPr kumimoji="1" lang="ja-JP" altLang="en-US" sz="1898" dirty="0" smtClean="0">
                <a:latin typeface="ＭＳ ゴシック" panose="020B0609070205080204" pitchFamily="49" charset="-128"/>
                <a:ea typeface="ＭＳ ゴシック" panose="020B0609070205080204" pitchFamily="49" charset="-128"/>
              </a:rPr>
              <a:t>事前収録した講演内容をオンデマンド配信</a:t>
            </a:r>
            <a:endParaRPr kumimoji="1" lang="en-US" altLang="ja-JP" sz="1898" dirty="0" smtClean="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2809BC9B-57E5-4A95-9F73-870B18D54A5D}" type="slidenum">
              <a:rPr kumimoji="1" lang="ja-JP" altLang="en-US" smtClean="0"/>
              <a:pPr/>
              <a:t>7</a:t>
            </a:fld>
            <a:endParaRPr kumimoji="1" lang="ja-JP" altLang="en-US" dirty="0"/>
          </a:p>
        </p:txBody>
      </p:sp>
    </p:spTree>
    <p:extLst>
      <p:ext uri="{BB962C8B-B14F-4D97-AF65-F5344CB8AC3E}">
        <p14:creationId xmlns:p14="http://schemas.microsoft.com/office/powerpoint/2010/main" val="1483619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1462</Words>
  <Application>Microsoft Office PowerPoint</Application>
  <PresentationFormat>A4 210 x 297 mm</PresentationFormat>
  <Paragraphs>110</Paragraphs>
  <Slides>8</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8</vt:i4>
      </vt:variant>
    </vt:vector>
  </HeadingPairs>
  <TitlesOfParts>
    <vt:vector size="19" baseType="lpstr">
      <vt:lpstr>Meiryo UI</vt:lpstr>
      <vt:lpstr>ＭＳ Ｐゴシック</vt:lpstr>
      <vt:lpstr>ＭＳ ゴシック</vt:lpstr>
      <vt:lpstr>游ゴシック</vt:lpstr>
      <vt:lpstr>游ゴシック Light</vt:lpstr>
      <vt:lpstr>游明朝</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2022-02-08T02:14:24Z</dcterms:created>
  <dcterms:modified xsi:type="dcterms:W3CDTF">2022-02-08T02:14:31Z</dcterms:modified>
</cp:coreProperties>
</file>