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9"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9"/>
          </p14:sldIdLst>
        </p14:section>
        <p14:section name="タイトルなしのセクション" id="{EA605B47-2FFD-4E8F-81B0-CD320E167F7A}">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21"/>
    <a:srgbClr val="FF967D"/>
    <a:srgbClr val="FF714F"/>
    <a:srgbClr val="FF8F75"/>
    <a:srgbClr val="FFCABD"/>
    <a:srgbClr val="FFCCFF"/>
    <a:srgbClr val="256EFF"/>
    <a:srgbClr val="FFFF99"/>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5936" autoAdjust="0"/>
  </p:normalViewPr>
  <p:slideViewPr>
    <p:cSldViewPr showGuides="1">
      <p:cViewPr>
        <p:scale>
          <a:sx n="75" d="100"/>
          <a:sy n="75" d="100"/>
        </p:scale>
        <p:origin x="-84" y="-852"/>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2018/12/20</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80796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2018/12/20</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07993" y="46574"/>
            <a:ext cx="15142831" cy="10556710"/>
            <a:chOff x="107993" y="46574"/>
            <a:chExt cx="15142831" cy="10556710"/>
          </a:xfrm>
        </p:grpSpPr>
        <p:sp>
          <p:nvSpPr>
            <p:cNvPr id="9" name="ホームベース 8"/>
            <p:cNvSpPr/>
            <p:nvPr/>
          </p:nvSpPr>
          <p:spPr>
            <a:xfrm>
              <a:off x="12025758" y="975714"/>
              <a:ext cx="1872208" cy="584330"/>
            </a:xfrm>
            <a:prstGeom prst="homePlate">
              <a:avLst/>
            </a:prstGeom>
            <a:gradFill flip="none" rotWithShape="1">
              <a:gsLst>
                <a:gs pos="27000">
                  <a:srgbClr val="FFE5DE"/>
                </a:gs>
                <a:gs pos="0">
                  <a:schemeClr val="bg1"/>
                </a:gs>
                <a:gs pos="100000">
                  <a:srgbClr val="FF8F7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パブリックコメント</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H30.12.21</a:t>
              </a:r>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H31.1.21</a:t>
              </a:r>
              <a:r>
                <a:rPr lang="ja-JP" altLang="en-US" sz="900" dirty="0" smtClean="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 name="角丸四角形 1"/>
            <p:cNvSpPr/>
            <p:nvPr/>
          </p:nvSpPr>
          <p:spPr>
            <a:xfrm>
              <a:off x="3245705" y="1820232"/>
              <a:ext cx="11794018" cy="8783052"/>
            </a:xfrm>
            <a:prstGeom prst="roundRect">
              <a:avLst>
                <a:gd name="adj" fmla="val 1809"/>
              </a:avLst>
            </a:prstGeom>
            <a:blipFill dpi="0" rotWithShape="1">
              <a:blip r:embed="rId3">
                <a:alphaModFix amt="60000"/>
                <a:extLst>
                  <a:ext uri="{BEBA8EAE-BF5A-486C-A8C5-ECC9F3942E4B}">
                    <a14:imgProps xmlns:a14="http://schemas.microsoft.com/office/drawing/2010/main">
                      <a14:imgLayer r:embed="rId4">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07993" y="800616"/>
              <a:ext cx="2988773" cy="9802667"/>
            </a:xfrm>
            <a:prstGeom prst="roundRect">
              <a:avLst>
                <a:gd name="adj" fmla="val 5365"/>
              </a:avLst>
            </a:prstGeom>
            <a:blipFill dpi="0" rotWithShape="1">
              <a:blip r:embed="rId5">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角丸四角形 88"/>
            <p:cNvSpPr>
              <a:spLocks noChangeArrowheads="1"/>
            </p:cNvSpPr>
            <p:nvPr/>
          </p:nvSpPr>
          <p:spPr bwMode="auto">
            <a:xfrm>
              <a:off x="211663" y="6220126"/>
              <a:ext cx="2674453" cy="4267608"/>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107993" y="46574"/>
              <a:ext cx="13556033" cy="48477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（基本対策編、原子力災害対策編）</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修正案の概要</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3384798" y="1652838"/>
              <a:ext cx="1620000" cy="324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6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6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2" y="615714"/>
              <a:ext cx="1260000" cy="360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258116" y="2100063"/>
              <a:ext cx="2628000" cy="3850793"/>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372541" y="3536862"/>
              <a:ext cx="2392651" cy="883680"/>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基本理念</a:t>
              </a:r>
              <a:r>
                <a:rPr lang="ja-JP" altLang="en-US" sz="1200" dirty="0" smtClean="0">
                  <a:latin typeface="Meiryo UI" pitchFamily="50" charset="-128"/>
                  <a:ea typeface="Meiryo UI" pitchFamily="50" charset="-128"/>
                  <a:cs typeface="Meiryo UI" pitchFamily="50" charset="-128"/>
                </a:rPr>
                <a:t>　</a:t>
              </a:r>
              <a:endParaRPr lang="en-US" altLang="ja-JP" sz="12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en-US" altLang="ja-JP"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減災</a:t>
              </a:r>
              <a:r>
                <a:rPr lang="en-US" altLang="ja-JP" sz="1200" dirty="0" smtClean="0">
                  <a:latin typeface="Meiryo UI" pitchFamily="50" charset="-128"/>
                  <a:ea typeface="Meiryo UI" pitchFamily="50" charset="-128"/>
                  <a:cs typeface="Meiryo UI" pitchFamily="50" charset="-128"/>
                </a:rPr>
                <a:t>』</a:t>
              </a:r>
            </a:p>
            <a:p>
              <a:pPr marL="703263" lvl="1" indent="-703263">
                <a:lnSpc>
                  <a:spcPts val="1800"/>
                </a:lnSpc>
                <a:spcBef>
                  <a:spcPct val="0"/>
                </a:spcBef>
                <a:buClrTx/>
                <a:buSzTx/>
                <a:buFontTx/>
                <a:buNone/>
              </a:pPr>
              <a:r>
                <a:rPr lang="ja-JP" altLang="en-US" sz="1050" dirty="0" smtClean="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（被害</a:t>
              </a:r>
              <a:r>
                <a:rPr lang="ja-JP" altLang="en-US" sz="900" dirty="0">
                  <a:latin typeface="Meiryo UI" pitchFamily="50" charset="-128"/>
                  <a:ea typeface="Meiryo UI" pitchFamily="50" charset="-128"/>
                  <a:cs typeface="Meiryo UI" pitchFamily="50" charset="-128"/>
                </a:rPr>
                <a:t>の最小化及び</a:t>
              </a:r>
              <a:r>
                <a:rPr lang="ja-JP" altLang="en-US" sz="900" dirty="0" smtClean="0">
                  <a:latin typeface="Meiryo UI" pitchFamily="50" charset="-128"/>
                  <a:ea typeface="Meiryo UI" pitchFamily="50" charset="-128"/>
                  <a:cs typeface="Meiryo UI" pitchFamily="50" charset="-128"/>
                </a:rPr>
                <a:t>その迅速な回復を図る）</a:t>
              </a:r>
              <a:endParaRPr lang="en-US" altLang="ja-JP" sz="10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372541" y="4500186"/>
              <a:ext cx="2392651" cy="1296142"/>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a:t>
              </a:r>
              <a:r>
                <a:rPr lang="ja-JP" altLang="en-US" sz="1400" b="1" u="sng" dirty="0" smtClean="0">
                  <a:solidFill>
                    <a:srgbClr val="FF0000"/>
                  </a:solidFill>
                  <a:latin typeface="Meiryo UI" pitchFamily="50" charset="-128"/>
                  <a:ea typeface="Meiryo UI" pitchFamily="50" charset="-128"/>
                  <a:cs typeface="Meiryo UI" pitchFamily="50" charset="-128"/>
                </a:rPr>
                <a:t>方針</a:t>
              </a:r>
              <a:endParaRPr lang="en-US" altLang="ja-JP" sz="14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Ⅰ</a:t>
              </a:r>
              <a:r>
                <a:rPr lang="ja-JP" altLang="en-US" sz="1100" dirty="0">
                  <a:latin typeface="Meiryo UI" pitchFamily="50" charset="-128"/>
                  <a:ea typeface="Meiryo UI" pitchFamily="50" charset="-128"/>
                  <a:cs typeface="Meiryo UI" pitchFamily="50" charset="-128"/>
                </a:rPr>
                <a:t>命を</a:t>
              </a:r>
              <a:r>
                <a:rPr lang="ja-JP" altLang="en-US" sz="1100" dirty="0" smtClean="0">
                  <a:latin typeface="Meiryo UI" pitchFamily="50" charset="-128"/>
                  <a:ea typeface="Meiryo UI" pitchFamily="50" charset="-128"/>
                  <a:cs typeface="Meiryo UI" pitchFamily="50" charset="-128"/>
                </a:rPr>
                <a:t>守る</a:t>
              </a: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Ⅱ</a:t>
              </a:r>
              <a:r>
                <a:rPr lang="ja-JP" altLang="en-US" sz="1100" dirty="0">
                  <a:latin typeface="Meiryo UI" pitchFamily="50" charset="-128"/>
                  <a:ea typeface="Meiryo UI" pitchFamily="50" charset="-128"/>
                  <a:cs typeface="Meiryo UI" pitchFamily="50" charset="-128"/>
                </a:rPr>
                <a:t>命を</a:t>
              </a:r>
              <a:r>
                <a:rPr lang="ja-JP" altLang="en-US" sz="1100" dirty="0" smtClean="0">
                  <a:latin typeface="Meiryo UI" pitchFamily="50" charset="-128"/>
                  <a:ea typeface="Meiryo UI" pitchFamily="50" charset="-128"/>
                  <a:cs typeface="Meiryo UI" pitchFamily="50" charset="-128"/>
                </a:rPr>
                <a:t>つなぐ</a:t>
              </a:r>
              <a:endParaRPr lang="en-US" altLang="ja-JP" sz="11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Ⅲ</a:t>
              </a:r>
              <a:r>
                <a:rPr lang="ja-JP" altLang="en-US" sz="1100" dirty="0">
                  <a:latin typeface="Meiryo UI" pitchFamily="50" charset="-128"/>
                  <a:ea typeface="Meiryo UI" pitchFamily="50" charset="-128"/>
                  <a:cs typeface="Meiryo UI" pitchFamily="50" charset="-128"/>
                </a:rPr>
                <a:t>必要不可欠</a:t>
              </a:r>
              <a:r>
                <a:rPr lang="ja-JP" altLang="en-US" sz="1100" dirty="0" smtClean="0">
                  <a:latin typeface="Meiryo UI" pitchFamily="50" charset="-128"/>
                  <a:ea typeface="Meiryo UI" pitchFamily="50" charset="-128"/>
                  <a:cs typeface="Meiryo UI" pitchFamily="50" charset="-128"/>
                </a:rPr>
                <a:t>な行政</a:t>
              </a:r>
              <a:r>
                <a:rPr lang="ja-JP" altLang="en-US" sz="1100" dirty="0">
                  <a:latin typeface="Meiryo UI" pitchFamily="50" charset="-128"/>
                  <a:ea typeface="Meiryo UI" pitchFamily="50" charset="-128"/>
                  <a:cs typeface="Meiryo UI" pitchFamily="50" charset="-128"/>
                </a:rPr>
                <a:t>機能の</a:t>
              </a:r>
              <a:r>
                <a:rPr lang="ja-JP" altLang="en-US" sz="1100" dirty="0" smtClean="0">
                  <a:latin typeface="Meiryo UI" pitchFamily="50" charset="-128"/>
                  <a:ea typeface="Meiryo UI" pitchFamily="50" charset="-128"/>
                  <a:cs typeface="Meiryo UI" pitchFamily="50" charset="-128"/>
                </a:rPr>
                <a:t>維持</a:t>
              </a:r>
              <a:endParaRPr lang="en-US" altLang="ja-JP" sz="11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Ⅳ</a:t>
              </a:r>
              <a:r>
                <a:rPr lang="ja-JP" altLang="en-US" sz="1100" dirty="0">
                  <a:latin typeface="Meiryo UI" pitchFamily="50" charset="-128"/>
                  <a:ea typeface="Meiryo UI" pitchFamily="50" charset="-128"/>
                  <a:cs typeface="Meiryo UI" pitchFamily="50" charset="-128"/>
                </a:rPr>
                <a:t>経済活動</a:t>
              </a:r>
              <a:r>
                <a:rPr lang="ja-JP" altLang="en-US" sz="1100" dirty="0" smtClean="0">
                  <a:latin typeface="Meiryo UI" pitchFamily="50" charset="-128"/>
                  <a:ea typeface="Meiryo UI" pitchFamily="50" charset="-128"/>
                  <a:cs typeface="Meiryo UI" pitchFamily="50" charset="-128"/>
                </a:rPr>
                <a:t>の機能維持</a:t>
              </a:r>
              <a:endParaRPr lang="en-US" altLang="ja-JP" sz="11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Ⅴ</a:t>
              </a:r>
              <a:r>
                <a:rPr lang="ja-JP" altLang="en-US" sz="1100" dirty="0">
                  <a:latin typeface="Meiryo UI" pitchFamily="50" charset="-128"/>
                  <a:ea typeface="Meiryo UI" pitchFamily="50" charset="-128"/>
                  <a:cs typeface="Meiryo UI" pitchFamily="50" charset="-128"/>
                </a:rPr>
                <a:t>迅速な復旧・復興</a:t>
              </a:r>
              <a:endParaRPr lang="en-US" altLang="ja-JP" sz="1100" dirty="0">
                <a:latin typeface="Meiryo UI" pitchFamily="50" charset="-128"/>
                <a:ea typeface="Meiryo UI" pitchFamily="50" charset="-128"/>
                <a:cs typeface="Meiryo UI" pitchFamily="50" charset="-128"/>
              </a:endParaRPr>
            </a:p>
          </p:txBody>
        </p:sp>
        <p:sp>
          <p:nvSpPr>
            <p:cNvPr id="86" name="メモ 85"/>
            <p:cNvSpPr/>
            <p:nvPr/>
          </p:nvSpPr>
          <p:spPr>
            <a:xfrm>
              <a:off x="228582" y="1060082"/>
              <a:ext cx="2700000" cy="2379022"/>
            </a:xfrm>
            <a:prstGeom prst="foldedCorner">
              <a:avLst>
                <a:gd name="adj" fmla="val 6027"/>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17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防災会議では、南海トラフ巨大地震による被害に対応するため、</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理念に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え、５つの基本方針を掲げた「大阪府地域防災計画」を</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し、毎年検討を加え、必要に応じて修正を行っている。</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タイトル 2"/>
            <p:cNvSpPr txBox="1">
              <a:spLocks/>
            </p:cNvSpPr>
            <p:nvPr/>
          </p:nvSpPr>
          <p:spPr bwMode="auto">
            <a:xfrm>
              <a:off x="211678" y="6066778"/>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110" name="角丸四角形 109"/>
            <p:cNvSpPr/>
            <p:nvPr/>
          </p:nvSpPr>
          <p:spPr>
            <a:xfrm>
              <a:off x="3245705" y="800617"/>
              <a:ext cx="7699933" cy="767665"/>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2" name="正方形/長方形 111"/>
            <p:cNvSpPr/>
            <p:nvPr/>
          </p:nvSpPr>
          <p:spPr>
            <a:xfrm>
              <a:off x="3384798" y="610444"/>
              <a:ext cx="1476000" cy="324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6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6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3355770" y="851312"/>
              <a:ext cx="7704856" cy="678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北部を震源とする</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台風</a:t>
              </a:r>
              <a:r>
                <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様々な災害の教訓</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lang="en-US" altLang="ja-JP" sz="1500"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防災基本計画の修正</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360601" y="6570836"/>
              <a:ext cx="2404591" cy="3001286"/>
              <a:chOff x="474901" y="6722501"/>
              <a:chExt cx="2404591" cy="3001286"/>
            </a:xfrm>
          </p:grpSpPr>
          <p:sp>
            <p:nvSpPr>
              <p:cNvPr id="93" name="正方形/長方形 92"/>
              <p:cNvSpPr/>
              <p:nvPr/>
            </p:nvSpPr>
            <p:spPr>
              <a:xfrm>
                <a:off x="474901" y="6722501"/>
                <a:ext cx="2404591" cy="3001286"/>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●自然災害</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578871" y="7240675"/>
                <a:ext cx="2228284" cy="510464"/>
                <a:chOff x="578871" y="7149179"/>
                <a:chExt cx="2228284" cy="510464"/>
              </a:xfrm>
            </p:grpSpPr>
            <p:sp>
              <p:nvSpPr>
                <p:cNvPr id="100" name="正方形/長方形 99"/>
                <p:cNvSpPr/>
                <p:nvPr/>
              </p:nvSpPr>
              <p:spPr>
                <a:xfrm>
                  <a:off x="578871" y="7149179"/>
                  <a:ext cx="1080000" cy="5104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1727155" y="7149180"/>
                  <a:ext cx="1080000" cy="5104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546770" y="8133947"/>
                <a:ext cx="2234206" cy="1446942"/>
                <a:chOff x="546770" y="8036466"/>
                <a:chExt cx="2234206" cy="1446942"/>
              </a:xfrm>
            </p:grpSpPr>
            <p:sp>
              <p:nvSpPr>
                <p:cNvPr id="102" name="正方形/長方形 101"/>
                <p:cNvSpPr/>
                <p:nvPr/>
              </p:nvSpPr>
              <p:spPr>
                <a:xfrm>
                  <a:off x="546770" y="803646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546770" y="878675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546770" y="8411611"/>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549127" y="9174904"/>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1698898" y="8411611"/>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1700976" y="803646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1698898" y="878675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15" name="グループ化 14"/>
            <p:cNvGrpSpPr/>
            <p:nvPr/>
          </p:nvGrpSpPr>
          <p:grpSpPr>
            <a:xfrm>
              <a:off x="360601" y="9721048"/>
              <a:ext cx="2404591" cy="594204"/>
              <a:chOff x="479516" y="9419965"/>
              <a:chExt cx="3213626" cy="594204"/>
            </a:xfrm>
          </p:grpSpPr>
          <p:sp>
            <p:nvSpPr>
              <p:cNvPr id="92" name="正方形/長方形 91"/>
              <p:cNvSpPr/>
              <p:nvPr/>
            </p:nvSpPr>
            <p:spPr>
              <a:xfrm>
                <a:off x="479516" y="9419965"/>
                <a:ext cx="3213626" cy="5942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原子力災害対策</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編</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146087" y="9571351"/>
                <a:ext cx="1443371"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原子力災害</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4" name="角丸四角形 53"/>
            <p:cNvSpPr/>
            <p:nvPr/>
          </p:nvSpPr>
          <p:spPr>
            <a:xfrm>
              <a:off x="3384798" y="7662927"/>
              <a:ext cx="11516588" cy="1780991"/>
            </a:xfrm>
            <a:prstGeom prst="roundRect">
              <a:avLst>
                <a:gd name="adj" fmla="val 42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8" name="横巻き 67"/>
            <p:cNvSpPr/>
            <p:nvPr/>
          </p:nvSpPr>
          <p:spPr>
            <a:xfrm>
              <a:off x="3415370" y="7429599"/>
              <a:ext cx="3929868" cy="4680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国</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の防災基本計画の修正を踏まえた修正</a:t>
              </a:r>
              <a:endPar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3498110" y="7778639"/>
              <a:ext cx="6079376" cy="1673295"/>
            </a:xfrm>
            <a:prstGeom prst="rect">
              <a:avLst/>
            </a:prstGeom>
          </p:spPr>
          <p:txBody>
            <a:bodyPr wrap="square" lIns="95012" tIns="47506" rIns="95012" bIns="47506">
              <a:spAutoFit/>
            </a:bodyPr>
            <a:lstStyle/>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１．関係</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法令</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の改正を踏まえた修正</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重要物流道路にかかる支援</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重要物流道路の機能強化、重要物流道路及びその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代替・</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補完路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おける道路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復旧の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代行制度など、国による支援を追記</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【P.57</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243】</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「逃げ遅れゼロ」の実現</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洪水予報河川等に指定されていない中小河川における過去の浸水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実績の公表を追記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【P.125】</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大規模氾濫減災協議会などを通じた関係機関の連携体制の構築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【P.126】</a:t>
              </a:r>
            </a:p>
          </p:txBody>
        </p:sp>
        <p:sp>
          <p:nvSpPr>
            <p:cNvPr id="58" name="角丸四角形 57"/>
            <p:cNvSpPr/>
            <p:nvPr/>
          </p:nvSpPr>
          <p:spPr>
            <a:xfrm>
              <a:off x="3384799" y="9674927"/>
              <a:ext cx="11516588" cy="846118"/>
            </a:xfrm>
            <a:prstGeom prst="roundRect">
              <a:avLst>
                <a:gd name="adj" fmla="val 831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5" name="横巻き 64"/>
            <p:cNvSpPr/>
            <p:nvPr/>
          </p:nvSpPr>
          <p:spPr>
            <a:xfrm>
              <a:off x="3413826" y="9470206"/>
              <a:ext cx="1906891"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3456806" y="9737840"/>
              <a:ext cx="5936968" cy="826909"/>
            </a:xfrm>
            <a:prstGeom prst="rect">
              <a:avLst/>
            </a:prstGeom>
          </p:spPr>
          <p:txBody>
            <a:bodyPr wrap="square" lIns="95012" tIns="47506" rIns="95012" bIns="47506">
              <a:spAutoFit/>
            </a:bodyPr>
            <a:lstStyle/>
            <a:p>
              <a:pPr>
                <a:lnSpc>
                  <a:spcPts val="25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原子力</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災害対策</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の体制</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強化</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　な</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ど</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原子力事故時の現地組織として原子力事故現地連絡班を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新設するなど、原子力災害時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の組織体制の強化を反映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原子力災害対策編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P.18</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32】</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3384798" y="2152034"/>
              <a:ext cx="11521279" cy="5239031"/>
            </a:xfrm>
            <a:prstGeom prst="roundRect">
              <a:avLst>
                <a:gd name="adj" fmla="val 168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44" name="正方形/長方形 43"/>
            <p:cNvSpPr/>
            <p:nvPr/>
          </p:nvSpPr>
          <p:spPr>
            <a:xfrm>
              <a:off x="3486918" y="2316900"/>
              <a:ext cx="6594624" cy="5148605"/>
            </a:xfrm>
            <a:prstGeom prst="rect">
              <a:avLst/>
            </a:prstGeom>
          </p:spPr>
          <p:txBody>
            <a:bodyPr wrap="square" lIns="95012" tIns="47506" rIns="95012" bIns="47506">
              <a:spAutoFit/>
            </a:bodyPr>
            <a:lstStyle/>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１．市町村支援のあり方</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市町村における災害対応体制の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市町村の応急対策業務を担うために府から派遣する緊急防災推進員について、平常時から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市町村訓練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参加するなど、業務の習熟を図ることを追記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【P.35】</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府の現地情報連絡員（リエゾン）派遣体制の整備を追記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P.41】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災害対策本部事務局の拠点の設置や関係機関の現地情報連絡員を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含めた情報共有の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仕組みの構築など、市町村における運営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方法の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整備を追記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【P.35】</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発災後迅速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住家被害認定調査・罹災証明書発行業務を実施するために、市町村における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要員名簿の事前作成を明記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【P.68】</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市町村受援計画の作成支援を追記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【P.42】</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避難者への支援</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避難行動要支援者の支援に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ついて、ボランティア</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団体との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連携を明記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多様な機関・団体との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ボランティア活動の環境整備のため、ボランティア団体・</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等との連携を明記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smtClean="0">
                  <a:latin typeface="Meiryo UI" panose="020B0604030504040204" pitchFamily="50" charset="-128"/>
                  <a:ea typeface="Meiryo UI" panose="020B0604030504040204" pitchFamily="50" charset="-128"/>
                  <a:cs typeface="Meiryo UI" panose="020B0604030504040204" pitchFamily="50" charset="-128"/>
                </a:rPr>
                <a:t>P.94】</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２．出勤及び帰宅困難者への対応</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発災時間帯別の対応</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官民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連携により企業に対し発災時間帯別の対応のルール作りを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働きかける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【P.83】</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情報発信の充実・強化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交通機関の運行情報等、自ら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が次の行動を判断できる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ような情報提供に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取り組むこと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【P.83</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p>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児童・生徒の登下校時等の対応</a:t>
              </a: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登下校時の対応を含めた校内防災体制の確立、学校における食糧等の備蓄について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【P.89】</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3419129" y="1945000"/>
              <a:ext cx="4387185" cy="4680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様々</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な災害の教訓を踏まえた修正</a:t>
              </a:r>
              <a:endPar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9390802" y="7730944"/>
              <a:ext cx="5748555" cy="1775887"/>
            </a:xfrm>
            <a:prstGeom prst="rect">
              <a:avLst/>
            </a:prstGeom>
          </p:spPr>
          <p:txBody>
            <a:bodyPr wrap="square" lIns="95012" tIns="47506" rIns="95012" bIns="47506">
              <a:spAutoFit/>
            </a:bodyPr>
            <a:lstStyle/>
            <a:p>
              <a:pPr>
                <a:lnSpc>
                  <a:spcPts val="2300"/>
                </a:lnSpc>
                <a:spcBef>
                  <a:spcPts val="300"/>
                </a:spcBef>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２．最近の災害対応を踏まえた修正</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H29.7</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九州北部豪雨災害の教訓</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土砂・流木による被害の危険性が高い渓流に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おける透過型砂防堰堤など</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の整備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立木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の伐採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・林外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搬出など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【P.130</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131】</a:t>
              </a:r>
            </a:p>
            <a:p>
              <a:pPr>
                <a:lnSpc>
                  <a:spcPts val="2300"/>
                </a:lnSpc>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．その他</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災害時の保健医療活動にかかる体制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整備（保健医療調整本部の設置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健康</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危機管理支援チーム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(DHEAT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応援派遣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）について追記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【P.222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279】</a:t>
              </a:r>
            </a:p>
          </p:txBody>
        </p:sp>
        <p:sp>
          <p:nvSpPr>
            <p:cNvPr id="47" name="正方形/長方形 46"/>
            <p:cNvSpPr/>
            <p:nvPr/>
          </p:nvSpPr>
          <p:spPr>
            <a:xfrm>
              <a:off x="9318170" y="2348379"/>
              <a:ext cx="5670300" cy="4866477"/>
            </a:xfrm>
            <a:prstGeom prst="rect">
              <a:avLst/>
            </a:prstGeom>
          </p:spPr>
          <p:txBody>
            <a:bodyPr wrap="square" lIns="95012" tIns="47506" rIns="95012" bIns="47506">
              <a:spAutoFit/>
            </a:bodyPr>
            <a:lstStyle/>
            <a:p>
              <a:pPr>
                <a:lnSpc>
                  <a:spcPts val="2300"/>
                </a:lnSpc>
                <a:spcBef>
                  <a:spcPts val="300"/>
                </a:spcBef>
                <a:spcAft>
                  <a:spcPts val="300"/>
                </a:spcAft>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３．訪日外国人等への対応</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関係機関との連携体制の強化</a:t>
              </a: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官民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外国人に対する支援の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検討・推進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うことを追記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等を活用した多言語対応による情報提供</a:t>
              </a: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情報等を発信する際に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様々なツールを活用することを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多言語対応が可能な</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拠点づくり</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ターミナル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駅周辺や観光案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内所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おける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情報発信の充実を追記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p>
            <a:p>
              <a:pPr>
                <a:lnSpc>
                  <a:spcPts val="1800"/>
                </a:lnSpc>
                <a:spcAft>
                  <a:spcPts val="300"/>
                </a:spcAf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避難所における多言語対応の強化 </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避難所における多言語</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支援が必要な避難者情報の収集を追記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234】</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spcBef>
                  <a:spcPts val="300"/>
                </a:spcBef>
                <a:spcAft>
                  <a:spcPts val="300"/>
                </a:spcAft>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４．自助・共助の推進</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自助・共助の推進に向けた住民や事業者の責務を明記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P.23</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24】</a:t>
              </a: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台風接近前に住民の適切な行動を促すような情報提供を行うことを追記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【P.181</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spcAft>
                  <a:spcPts val="300"/>
                </a:spcAft>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５．その他</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Aft>
                  <a:spcPts val="300"/>
                </a:spcAft>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ブロック塀等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の安全対策等の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促進</a:t>
              </a: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ブロック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安全対策や家具の転倒防止の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促進を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P.110</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Aft>
                  <a:spcPts val="300"/>
                </a:spcAf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 ライフライン等の情報提供</a:t>
              </a: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ライフライン等の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被害・復旧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状況等に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関する情報</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提供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充実を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P.254</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255</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360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362】</a:t>
              </a:r>
              <a:endParaRPr lang="ja-JP" altLang="en-US" sz="10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9313856" y="10049335"/>
              <a:ext cx="5936968" cy="506309"/>
            </a:xfrm>
            <a:prstGeom prst="rect">
              <a:avLst/>
            </a:prstGeom>
          </p:spPr>
          <p:txBody>
            <a:bodyPr wrap="square" lIns="95012" tIns="47506" rIns="95012" bIns="47506">
              <a:spAutoFit/>
            </a:bodyPr>
            <a:lstStyle/>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う研修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への原子力災害拠点病院による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原子力災害対策編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P.22</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ほか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3726543" y="100459"/>
              <a:ext cx="1313180" cy="430887"/>
            </a:xfrm>
            <a:prstGeom prst="rect">
              <a:avLst/>
            </a:prstGeom>
            <a:noFill/>
          </p:spPr>
          <p:txBody>
            <a:bodyPr wrap="none" rtlCol="0">
              <a:spAutoFit/>
            </a:bodyPr>
            <a:lstStyle/>
            <a:p>
              <a:pPr algn="r"/>
              <a:r>
                <a:rPr kumimoji="1" lang="ja-JP" altLang="en-US" sz="1100" dirty="0" smtClean="0">
                  <a:latin typeface="Meiryo UI" panose="020B0604030504040204" pitchFamily="50" charset="-128"/>
                  <a:ea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rPr>
                <a:t>30</a:t>
              </a:r>
              <a:r>
                <a:rPr kumimoji="1" lang="ja-JP" altLang="en-US" sz="1100" dirty="0" smtClean="0">
                  <a:latin typeface="Meiryo UI" panose="020B0604030504040204" pitchFamily="50" charset="-128"/>
                  <a:ea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a:t>
              </a:r>
              <a:endParaRPr kumimoji="1" lang="en-US" altLang="ja-JP" sz="1100" dirty="0" smtClean="0">
                <a:latin typeface="Meiryo UI" panose="020B0604030504040204" pitchFamily="50" charset="-128"/>
                <a:ea typeface="Meiryo UI" panose="020B0604030504040204" pitchFamily="50" charset="-128"/>
              </a:endParaRPr>
            </a:p>
            <a:p>
              <a:pPr algn="r"/>
              <a:r>
                <a:rPr lang="ja-JP" altLang="en-US" sz="1100" dirty="0">
                  <a:latin typeface="Meiryo UI" panose="020B0604030504040204" pitchFamily="50" charset="-128"/>
                  <a:ea typeface="Meiryo UI" panose="020B0604030504040204" pitchFamily="50" charset="-128"/>
                </a:rPr>
                <a:t>大阪府危機</a:t>
              </a:r>
              <a:r>
                <a:rPr lang="ja-JP" altLang="en-US" sz="1100" dirty="0" smtClean="0">
                  <a:latin typeface="Meiryo UI" panose="020B0604030504040204" pitchFamily="50" charset="-128"/>
                  <a:ea typeface="Meiryo UI" panose="020B0604030504040204" pitchFamily="50" charset="-128"/>
                </a:rPr>
                <a:t>管理室</a:t>
              </a:r>
              <a:endParaRPr kumimoji="1" lang="ja-JP" altLang="en-US" sz="11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1055703" y="599363"/>
              <a:ext cx="1386918" cy="307777"/>
            </a:xfrm>
            <a:prstGeom prst="rect">
              <a:avLst/>
            </a:prstGeom>
            <a:noFill/>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＜修正の流れ＞</a:t>
              </a:r>
              <a:endParaRPr kumimoji="1" lang="en-US" altLang="ja-JP" sz="1400" dirty="0" smtClean="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11487189" y="903706"/>
              <a:ext cx="610577" cy="698578"/>
              <a:chOff x="11170691" y="975714"/>
              <a:chExt cx="610577" cy="698578"/>
            </a:xfrm>
          </p:grpSpPr>
          <p:sp>
            <p:nvSpPr>
              <p:cNvPr id="59" name="正方形/長方形 58"/>
              <p:cNvSpPr/>
              <p:nvPr/>
            </p:nvSpPr>
            <p:spPr>
              <a:xfrm>
                <a:off x="11277212" y="1089962"/>
                <a:ext cx="504056" cy="584330"/>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11228212" y="1029166"/>
                <a:ext cx="504056" cy="584330"/>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1170691" y="975714"/>
                <a:ext cx="504056" cy="584330"/>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修正案</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sp>
          <p:nvSpPr>
            <p:cNvPr id="52" name="正方形/長方形 51"/>
            <p:cNvSpPr/>
            <p:nvPr/>
          </p:nvSpPr>
          <p:spPr>
            <a:xfrm>
              <a:off x="13902658" y="954212"/>
              <a:ext cx="1003420" cy="584330"/>
            </a:xfrm>
            <a:prstGeom prst="rect">
              <a:avLst/>
            </a:prstGeom>
            <a:solidFill>
              <a:srgbClr val="FF4B21"/>
            </a:solid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大阪府</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防災会議</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err="1" smtClean="0">
                  <a:solidFill>
                    <a:schemeClr val="bg1"/>
                  </a:solidFill>
                  <a:latin typeface="Meiryo UI" panose="020B0604030504040204" pitchFamily="50" charset="-128"/>
                  <a:ea typeface="Meiryo UI" panose="020B0604030504040204" pitchFamily="50" charset="-128"/>
                </a:rPr>
                <a:t>にて</a:t>
              </a:r>
              <a:r>
                <a:rPr kumimoji="1" lang="ja-JP" altLang="en-US" sz="1200" b="1" dirty="0" smtClean="0">
                  <a:solidFill>
                    <a:schemeClr val="bg1"/>
                  </a:solidFill>
                  <a:latin typeface="Meiryo UI" panose="020B0604030504040204" pitchFamily="50" charset="-128"/>
                  <a:ea typeface="Meiryo UI" panose="020B0604030504040204" pitchFamily="50" charset="-128"/>
                </a:rPr>
                <a:t>修正</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998291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ユーザー設定</PresentationFormat>
  <Paragraphs>110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2018-12-20T11:43:59Z</dcterms:created>
  <dcterms:modified xsi:type="dcterms:W3CDTF">2018-12-20T12:10:06Z</dcterms:modified>
</cp:coreProperties>
</file>