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8"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4660"/>
  </p:normalViewPr>
  <p:slideViewPr>
    <p:cSldViewPr snapToGrid="0">
      <p:cViewPr varScale="1">
        <p:scale>
          <a:sx n="72" d="100"/>
          <a:sy n="72" d="100"/>
        </p:scale>
        <p:origin x="13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0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50237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5076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37202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16561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20431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2382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50803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73499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40229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4CF0B8-10C7-49CC-AB57-107450B22F85}" type="datetimeFigureOut">
              <a:rPr kumimoji="1" lang="ja-JP" altLang="en-US" smtClean="0"/>
              <a:t>2022/3/27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1102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F0B8-10C7-49CC-AB57-107450B22F85}" type="datetimeFigureOut">
              <a:rPr kumimoji="1" lang="ja-JP" altLang="en-US" smtClean="0"/>
              <a:t>2022/3/27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CB74-2889-4E6D-A96C-7D622FB24429}" type="slidenum">
              <a:rPr kumimoji="1" lang="ja-JP" altLang="en-US" smtClean="0"/>
              <a:t>‹#›</a:t>
            </a:fld>
            <a:endParaRPr kumimoji="1" lang="ja-JP" altLang="en-US"/>
          </a:p>
        </p:txBody>
      </p:sp>
    </p:spTree>
    <p:extLst>
      <p:ext uri="{BB962C8B-B14F-4D97-AF65-F5344CB8AC3E}">
        <p14:creationId xmlns:p14="http://schemas.microsoft.com/office/powerpoint/2010/main" val="3976218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878"/>
            <a:ext cx="9906000" cy="50294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2000" b="1" dirty="0">
                <a:solidFill>
                  <a:schemeClr val="tx1"/>
                </a:solidFill>
                <a:latin typeface="Meiryo UI" panose="020B0604030504040204" pitchFamily="50" charset="-128"/>
                <a:ea typeface="Meiryo UI" panose="020B0604030504040204" pitchFamily="50" charset="-128"/>
              </a:rPr>
              <a:t>令和</a:t>
            </a:r>
            <a:r>
              <a:rPr lang="en-US" altLang="ja-JP" sz="2000" b="1" dirty="0">
                <a:solidFill>
                  <a:schemeClr val="tx1"/>
                </a:solidFill>
                <a:latin typeface="Meiryo UI" panose="020B0604030504040204" pitchFamily="50" charset="-128"/>
                <a:ea typeface="Meiryo UI" panose="020B0604030504040204" pitchFamily="50" charset="-128"/>
              </a:rPr>
              <a:t>4</a:t>
            </a:r>
            <a:r>
              <a:rPr lang="ja-JP" altLang="en-US" sz="2000" b="1" dirty="0">
                <a:solidFill>
                  <a:schemeClr val="tx1"/>
                </a:solidFill>
                <a:latin typeface="Meiryo UI" panose="020B0604030504040204" pitchFamily="50" charset="-128"/>
                <a:ea typeface="Meiryo UI" panose="020B0604030504040204" pitchFamily="50" charset="-128"/>
              </a:rPr>
              <a:t>年度「</a:t>
            </a:r>
            <a:r>
              <a:rPr lang="en-US" altLang="ja-JP" sz="2000" b="1" dirty="0">
                <a:solidFill>
                  <a:schemeClr val="tx1"/>
                </a:solidFill>
                <a:latin typeface="Meiryo UI" panose="020B0604030504040204" pitchFamily="50" charset="-128"/>
                <a:ea typeface="Meiryo UI" panose="020B0604030504040204" pitchFamily="50" charset="-128"/>
              </a:rPr>
              <a:t>10</a:t>
            </a:r>
            <a:r>
              <a:rPr lang="ja-JP" altLang="en-US" sz="2000" b="1" dirty="0">
                <a:solidFill>
                  <a:schemeClr val="tx1"/>
                </a:solidFill>
                <a:latin typeface="Meiryo UI" panose="020B0604030504040204" pitchFamily="50" charset="-128"/>
                <a:ea typeface="Meiryo UI" panose="020B0604030504040204" pitchFamily="50" charset="-128"/>
              </a:rPr>
              <a:t>歳若返り」発信事業等の取組み予定について</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8490858" y="63478"/>
            <a:ext cx="1294588" cy="3771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a:t>
            </a:r>
            <a:r>
              <a:rPr kumimoji="1" lang="en-US" altLang="ja-JP" dirty="0">
                <a:solidFill>
                  <a:schemeClr val="tx1"/>
                </a:solidFill>
                <a:latin typeface="Meiryo UI" panose="020B0604030504040204" pitchFamily="50" charset="-128"/>
                <a:ea typeface="Meiryo UI" panose="020B0604030504040204" pitchFamily="50" charset="-128"/>
              </a:rPr>
              <a:t>4-1</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287445" y="1654869"/>
            <a:ext cx="9262058" cy="1438855"/>
          </a:xfrm>
          <a:prstGeom prst="rect">
            <a:avLst/>
          </a:prstGeom>
          <a:ln>
            <a:noFill/>
          </a:ln>
        </p:spPr>
        <p:txBody>
          <a:bodyPr wrap="square">
            <a:spAutoFit/>
          </a:bodyPr>
          <a:lstStyle/>
          <a:p>
            <a:pPr indent="-457200">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◆発信場所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サイト、バーチャル大阪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◆発信内容　府民の「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歳若返り」につながる企業や市町村、大学・研究機関等の楽しさ、面白さのある取組み</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◆発信頻度　</a:t>
            </a:r>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：動画アップロードや配信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：週５日投稿、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サイト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：随時更新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◆実施手法　外部委託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21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◆予算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11,002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70011" y="889918"/>
            <a:ext cx="9491009" cy="405264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44278" y="700086"/>
            <a:ext cx="3380800" cy="4037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bg1"/>
                </a:solidFill>
                <a:latin typeface="Meiryo UI" panose="020B0604030504040204" pitchFamily="50" charset="-128"/>
                <a:ea typeface="Meiryo UI" panose="020B0604030504040204" pitchFamily="50" charset="-128"/>
              </a:rPr>
              <a:t>1 SNS</a:t>
            </a:r>
            <a:r>
              <a:rPr kumimoji="1" lang="ja-JP" altLang="en-US" sz="1600" b="1" dirty="0">
                <a:solidFill>
                  <a:schemeClr val="bg1"/>
                </a:solidFill>
                <a:latin typeface="Meiryo UI" panose="020B0604030504040204" pitchFamily="50" charset="-128"/>
                <a:ea typeface="Meiryo UI" panose="020B0604030504040204" pitchFamily="50" charset="-128"/>
              </a:rPr>
              <a:t>等を活用した情報発信</a:t>
            </a:r>
          </a:p>
        </p:txBody>
      </p:sp>
      <p:sp>
        <p:nvSpPr>
          <p:cNvPr id="26" name="正方形/長方形 25"/>
          <p:cNvSpPr/>
          <p:nvPr/>
        </p:nvSpPr>
        <p:spPr>
          <a:xfrm>
            <a:off x="205910" y="5177534"/>
            <a:ext cx="9491008" cy="157454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87445" y="1171741"/>
            <a:ext cx="8996332" cy="504369"/>
          </a:xfrm>
          <a:prstGeom prst="rect">
            <a:avLst/>
          </a:prstGeom>
        </p:spPr>
        <p:txBody>
          <a:bodyPr wrap="square">
            <a:spAutoFit/>
          </a:bodyPr>
          <a:lstStyle/>
          <a:p>
            <a:pPr indent="-457200">
              <a:lnSpc>
                <a:spcPts val="1700"/>
              </a:lnSpc>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歳若返り」の更なる認知度の向上や府民の取組みの促進を図るため、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月に開設した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等を活用し、「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歳若返り」につながる企業や市町村、大学・研究機関等の取組みについて情報発信を行う。</a:t>
            </a:r>
            <a:r>
              <a:rPr lang="ja-JP" altLang="en-US" sz="1200" dirty="0">
                <a:latin typeface="Meiryo UI" panose="020B0604030504040204" pitchFamily="50" charset="-128"/>
                <a:ea typeface="Meiryo UI" panose="020B0604030504040204" pitchFamily="50" charset="-128"/>
              </a:rPr>
              <a:t>発信コンテンツの充実を図ることで、効果的な情報発信を継続する。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rotWithShape="1">
          <a:blip r:embed="rId2"/>
          <a:srcRect l="27310" t="11609" r="37824" b="37204"/>
          <a:stretch/>
        </p:blipFill>
        <p:spPr>
          <a:xfrm>
            <a:off x="3892334" y="3213897"/>
            <a:ext cx="1996046" cy="1647550"/>
          </a:xfrm>
          <a:prstGeom prst="rect">
            <a:avLst/>
          </a:prstGeom>
        </p:spPr>
      </p:pic>
      <p:pic>
        <p:nvPicPr>
          <p:cNvPr id="30" name="Picture 4" descr="https://about.twitter.com/content/dam/about-twitter/en/brand-toolkit/brand-download-img-1.jpg.twimg.1920.jpg"/>
          <p:cNvPicPr>
            <a:picLocks noChangeAspect="1" noChangeArrowheads="1"/>
          </p:cNvPicPr>
          <p:nvPr/>
        </p:nvPicPr>
        <p:blipFill rotWithShape="1">
          <a:blip r:embed="rId3" cstate="print">
            <a:clrChange>
              <a:clrFrom>
                <a:srgbClr val="F2F4F3"/>
              </a:clrFrom>
              <a:clrTo>
                <a:srgbClr val="F2F4F3">
                  <a:alpha val="0"/>
                </a:srgbClr>
              </a:clrTo>
            </a:clrChange>
            <a:extLst>
              <a:ext uri="{28A0092B-C50C-407E-A947-70E740481C1C}">
                <a14:useLocalDpi xmlns:a14="http://schemas.microsoft.com/office/drawing/2010/main" val="0"/>
              </a:ext>
            </a:extLst>
          </a:blip>
          <a:srcRect/>
          <a:stretch/>
        </p:blipFill>
        <p:spPr bwMode="auto">
          <a:xfrm>
            <a:off x="3514312" y="3160928"/>
            <a:ext cx="485381" cy="410707"/>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a:picLocks noChangeAspect="1"/>
          </p:cNvPicPr>
          <p:nvPr/>
        </p:nvPicPr>
        <p:blipFill rotWithShape="1">
          <a:blip r:embed="rId4"/>
          <a:srcRect l="14027" t="9642" r="1852" b="7672"/>
          <a:stretch/>
        </p:blipFill>
        <p:spPr>
          <a:xfrm>
            <a:off x="859608" y="3309230"/>
            <a:ext cx="2517375" cy="1391189"/>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861" y="3199259"/>
            <a:ext cx="578571" cy="325714"/>
          </a:xfrm>
          <a:prstGeom prst="rect">
            <a:avLst/>
          </a:prstGeom>
        </p:spPr>
      </p:pic>
      <p:sp>
        <p:nvSpPr>
          <p:cNvPr id="33" name="正方形/長方形 32"/>
          <p:cNvSpPr/>
          <p:nvPr/>
        </p:nvSpPr>
        <p:spPr>
          <a:xfrm>
            <a:off x="329948" y="5412986"/>
            <a:ext cx="9120818" cy="526811"/>
          </a:xfrm>
          <a:prstGeom prst="rect">
            <a:avLst/>
          </a:prstGeom>
        </p:spPr>
        <p:txBody>
          <a:bodyPr wrap="square">
            <a:spAutoFit/>
          </a:bodyPr>
          <a:lstStyle/>
          <a:p>
            <a:pPr indent="-457200">
              <a:lnSpc>
                <a:spcPts val="1800"/>
              </a:lnSpc>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歳若返り」の更なる認知度の向上や府民の取組みの促進を図るため、府民の目に触れやすい場所・媒体での情報発信を行うとともに、万博関連イベントや市町村が開催するイベント等へ積極的に出展する。</a:t>
            </a:r>
            <a:endParaRPr lang="en-US"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329948" y="5959878"/>
            <a:ext cx="9079513" cy="746358"/>
          </a:xfrm>
          <a:prstGeom prst="rect">
            <a:avLst/>
          </a:prstGeom>
          <a:ln>
            <a:noFill/>
          </a:ln>
        </p:spPr>
        <p:txBody>
          <a:bodyPr wrap="square">
            <a:spAutoFit/>
          </a:bodyPr>
          <a:lstStyle/>
          <a:p>
            <a:pPr indent="-457200">
              <a:lnSpc>
                <a:spcPts val="17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現在決定しているもの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◆府立中央図書館における「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歳若返り」展示（令和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日まで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457200">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歳若返り」に関連する図書の展示をはじめ、動画やパネルで「</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歳若返り」の取組みを紹介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rotWithShape="1">
          <a:blip r:embed="rId6"/>
          <a:srcRect l="26202" t="9641" r="22609" b="39769"/>
          <a:stretch/>
        </p:blipFill>
        <p:spPr>
          <a:xfrm>
            <a:off x="6464825" y="3328700"/>
            <a:ext cx="2664083" cy="1480303"/>
          </a:xfrm>
          <a:prstGeom prst="rect">
            <a:avLst/>
          </a:prstGeom>
        </p:spPr>
      </p:pic>
      <p:pic>
        <p:nvPicPr>
          <p:cNvPr id="36" name="Picture 8" descr="ソース画像を表示"/>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085569" y="3160272"/>
            <a:ext cx="602709" cy="558061"/>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p:cNvSpPr/>
          <p:nvPr/>
        </p:nvSpPr>
        <p:spPr>
          <a:xfrm>
            <a:off x="170011" y="5048093"/>
            <a:ext cx="3089145" cy="3448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２ その他の連携による情報発信</a:t>
            </a:r>
          </a:p>
        </p:txBody>
      </p:sp>
    </p:spTree>
    <p:extLst>
      <p:ext uri="{BB962C8B-B14F-4D97-AF65-F5344CB8AC3E}">
        <p14:creationId xmlns:p14="http://schemas.microsoft.com/office/powerpoint/2010/main" val="82959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308</Words>
  <Application>Microsoft Office PowerPoint</Application>
  <PresentationFormat>A4 210 x 297 mm</PresentationFormat>
  <Paragraphs>14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2022-03-27T01:28:52Z</dcterms:created>
  <dcterms:modified xsi:type="dcterms:W3CDTF">2022-03-27T01:28:59Z</dcterms:modified>
</cp:coreProperties>
</file>