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275" r:id="rId2"/>
    <p:sldId id="276" r:id="rId3"/>
  </p:sldIdLst>
  <p:sldSz cx="12801600" cy="9601200" type="A3"/>
  <p:notesSz cx="6807200" cy="9939338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47" userDrawn="1">
          <p15:clr>
            <a:srgbClr val="A4A3A4"/>
          </p15:clr>
        </p15:guide>
        <p15:guide id="2" pos="62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7F6000"/>
    <a:srgbClr val="FFE699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3" autoAdjust="0"/>
    <p:restoredTop sz="99640" autoAdjust="0"/>
  </p:normalViewPr>
  <p:slideViewPr>
    <p:cSldViewPr>
      <p:cViewPr varScale="1">
        <p:scale>
          <a:sx n="53" d="100"/>
          <a:sy n="53" d="100"/>
        </p:scale>
        <p:origin x="1656" y="96"/>
      </p:cViewPr>
      <p:guideLst>
        <p:guide orient="horz" pos="5247"/>
        <p:guide pos="62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9786" cy="496967"/>
          </a:xfrm>
          <a:prstGeom prst="rect">
            <a:avLst/>
          </a:prstGeom>
        </p:spPr>
        <p:txBody>
          <a:bodyPr vert="horz" lIns="95631" tIns="47815" rIns="95631" bIns="4781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6"/>
            <a:ext cx="2949786" cy="496967"/>
          </a:xfrm>
          <a:prstGeom prst="rect">
            <a:avLst/>
          </a:prstGeom>
        </p:spPr>
        <p:txBody>
          <a:bodyPr vert="horz" lIns="95631" tIns="47815" rIns="95631" bIns="47815" rtlCol="0"/>
          <a:lstStyle>
            <a:lvl1pPr algn="r">
              <a:defRPr sz="1200"/>
            </a:lvl1pPr>
          </a:lstStyle>
          <a:p>
            <a:fld id="{DA5716A0-B5DA-418B-B81B-AF92FDF8047B}" type="datetimeFigureOut">
              <a:rPr kumimoji="1" lang="ja-JP" altLang="en-US" smtClean="0"/>
              <a:t>2021/3/24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31" tIns="47815" rIns="95631" bIns="4781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21188"/>
            <a:ext cx="5445759" cy="4472702"/>
          </a:xfrm>
          <a:prstGeom prst="rect">
            <a:avLst/>
          </a:prstGeom>
        </p:spPr>
        <p:txBody>
          <a:bodyPr vert="horz" lIns="95631" tIns="47815" rIns="95631" bIns="478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51"/>
            <a:ext cx="2949786" cy="496967"/>
          </a:xfrm>
          <a:prstGeom prst="rect">
            <a:avLst/>
          </a:prstGeom>
        </p:spPr>
        <p:txBody>
          <a:bodyPr vert="horz" lIns="95631" tIns="47815" rIns="95631" bIns="4781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51"/>
            <a:ext cx="2949786" cy="496967"/>
          </a:xfrm>
          <a:prstGeom prst="rect">
            <a:avLst/>
          </a:prstGeom>
        </p:spPr>
        <p:txBody>
          <a:bodyPr vert="horz" lIns="95631" tIns="47815" rIns="95631" bIns="47815" rtlCol="0" anchor="b"/>
          <a:lstStyle>
            <a:lvl1pPr algn="r">
              <a:defRPr sz="1200"/>
            </a:lvl1pPr>
          </a:lstStyle>
          <a:p>
            <a:fld id="{7154AD5B-4E08-44F9-A660-7B92ED9DC52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252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AD5B-4E08-44F9-A660-7B92ED9DC52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608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05757-696C-438C-BD5A-166A092F0A6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00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109468" y="921206"/>
            <a:ext cx="6224717" cy="1734908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288000" rIns="180000" bIns="72000" rtlCol="0" anchor="t" anchorCtr="0"/>
          <a:lstStyle/>
          <a:p>
            <a:pPr marL="171450" indent="-171450">
              <a:lnSpc>
                <a:spcPts val="14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050" spc="-70" dirty="0" smtClean="0">
                <a:solidFill>
                  <a:schemeClr val="tx1"/>
                </a:solidFill>
                <a:latin typeface="游ゴシック" panose="020B0400000000000000" pitchFamily="50" charset="-128"/>
              </a:rPr>
              <a:t>コロナ禍による様々な影響を踏まえ、</a:t>
            </a: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</a:rPr>
              <a:t>経済</a:t>
            </a:r>
            <a:r>
              <a:rPr lang="ja-JP" altLang="en-US" sz="1050" b="1" spc="-70" dirty="0">
                <a:solidFill>
                  <a:schemeClr val="tx1"/>
                </a:solidFill>
                <a:latin typeface="游ゴシック" panose="020B0400000000000000" pitchFamily="50" charset="-128"/>
              </a:rPr>
              <a:t>や府民生活へのダメージを最小限に抑えるために緊急的に取り組むべきもの、</a:t>
            </a:r>
            <a:r>
              <a:rPr lang="ja-JP" altLang="en-US" sz="1050" spc="-70" dirty="0">
                <a:solidFill>
                  <a:schemeClr val="tx1"/>
                </a:solidFill>
                <a:latin typeface="游ゴシック" panose="020B0400000000000000" pitchFamily="50" charset="-128"/>
              </a:rPr>
              <a:t>さらには、</a:t>
            </a:r>
            <a:r>
              <a:rPr lang="ja-JP" altLang="en-US" sz="1050" b="1" spc="-70" dirty="0">
                <a:solidFill>
                  <a:schemeClr val="tx1"/>
                </a:solidFill>
                <a:latin typeface="游ゴシック" panose="020B0400000000000000" pitchFamily="50" charset="-128"/>
              </a:rPr>
              <a:t>コロナ終息を</a:t>
            </a: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</a:rPr>
              <a:t>見据え</a:t>
            </a:r>
            <a:r>
              <a:rPr lang="ja-JP" altLang="en-US" sz="1050" b="1" spc="-70" dirty="0">
                <a:solidFill>
                  <a:schemeClr val="tx1"/>
                </a:solidFill>
                <a:latin typeface="游ゴシック" panose="020B0400000000000000" pitchFamily="50" charset="-128"/>
              </a:rPr>
              <a:t>、大阪の再生・成長に向けて取り組むべき方向性を明らかにする、新たな戦略を大阪府・大阪市において</a:t>
            </a: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</a:rPr>
              <a:t>策定。</a:t>
            </a:r>
            <a:endParaRPr lang="en-US" altLang="ja-JP" sz="1050" spc="-7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360000" lvl="1" indent="-171450">
              <a:lnSpc>
                <a:spcPts val="1400"/>
              </a:lnSpc>
              <a:buFont typeface="Wingdings" panose="05000000000000000000" pitchFamily="2" charset="2"/>
              <a:buChar char="Ø"/>
            </a:pP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</a:t>
            </a:r>
            <a:r>
              <a:rPr lang="ja-JP" altLang="en-US" sz="1050" b="1" spc="-7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戦略により、大阪の再生を確たるものとし、さらなる成長につなげるとともに、その取組みの成果を、</a:t>
            </a:r>
            <a:r>
              <a:rPr lang="en-US" altLang="ja-JP" sz="1050" b="1" spc="-7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2025</a:t>
            </a:r>
            <a:r>
              <a:rPr lang="ja-JP" altLang="en-US" sz="1050" b="1" spc="-7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年の大阪・関西万博の成功、ＳＤＧｓの達成へとつなげて</a:t>
            </a: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いく。</a:t>
            </a:r>
            <a:endParaRPr lang="en-US" altLang="ja-JP" sz="1050" b="1" spc="-7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360000" lvl="1" indent="-171450">
              <a:lnSpc>
                <a:spcPts val="14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そして、日本の成長をけん引する東西二極の一極として、府市一体のもと、世界</a:t>
            </a:r>
            <a:r>
              <a:rPr lang="ja-JP" altLang="en-US" sz="1050" b="1" spc="-7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に存在感を発揮する「副首都・大阪」を確立・発展させて</a:t>
            </a: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いく。</a:t>
            </a:r>
            <a:endParaRPr lang="ja-JP" altLang="en-US" sz="1050" b="1" spc="-7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4" name="正方形/長方形 203"/>
          <p:cNvSpPr/>
          <p:nvPr/>
        </p:nvSpPr>
        <p:spPr>
          <a:xfrm>
            <a:off x="152754" y="6614160"/>
            <a:ext cx="6166936" cy="291649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正方形/長方形 202"/>
          <p:cNvSpPr/>
          <p:nvPr/>
        </p:nvSpPr>
        <p:spPr>
          <a:xfrm>
            <a:off x="132472" y="2915257"/>
            <a:ext cx="6167218" cy="344105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433646"/>
            <a:ext cx="12780000" cy="327257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47838" algn="l"/>
              </a:tabLst>
              <a:defRPr/>
            </a:pPr>
            <a:r>
              <a:rPr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大阪</a:t>
            </a:r>
            <a:r>
              <a:rPr lang="ja-JP" altLang="en-US" sz="16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の再生・成長に向けた新戦略　</a:t>
            </a:r>
            <a:r>
              <a:rPr lang="en-US" altLang="ja-JP" sz="16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〜</a:t>
            </a:r>
            <a:r>
              <a:rPr lang="ja-JP" altLang="en-US" sz="16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ウィズコロナからポストコロナへ</a:t>
            </a:r>
            <a:r>
              <a:rPr lang="en-US" altLang="ja-JP" sz="16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〜</a:t>
            </a:r>
            <a:r>
              <a:rPr lang="ja-JP" altLang="en-US" sz="16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　</a:t>
            </a:r>
            <a:r>
              <a:rPr lang="en-US" altLang="ja-JP" sz="16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【</a:t>
            </a:r>
            <a:r>
              <a:rPr lang="ja-JP" altLang="en-US" sz="16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概要版</a:t>
            </a:r>
            <a:r>
              <a:rPr lang="en-US" altLang="ja-JP" sz="16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】</a:t>
            </a:r>
            <a:endParaRPr lang="ja-JP" altLang="en-US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eiryo UI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85780" y="811515"/>
            <a:ext cx="2243645" cy="2520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>
              <a:lnSpc>
                <a:spcPts val="1560"/>
              </a:lnSpc>
            </a:pPr>
            <a:r>
              <a:rPr lang="ja-JP" altLang="en-US" sz="12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．</a:t>
            </a:r>
            <a:r>
              <a:rPr lang="ja-JP" altLang="en-US" sz="12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戦略の策定趣旨</a:t>
            </a:r>
            <a:endParaRPr kumimoji="1" lang="en-US" altLang="ja-JP" sz="12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09468" y="2759201"/>
            <a:ext cx="4256092" cy="263905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>
              <a:lnSpc>
                <a:spcPts val="1560"/>
              </a:lnSpc>
            </a:pPr>
            <a:r>
              <a:rPr lang="ja-JP" altLang="en-US" sz="12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２．新型コロナの感染拡大の影響と新たな潮流（主なもの）</a:t>
            </a:r>
            <a:endParaRPr kumimoji="1" lang="en-US" altLang="ja-JP" sz="12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64339"/>
              </p:ext>
            </p:extLst>
          </p:nvPr>
        </p:nvGraphicFramePr>
        <p:xfrm>
          <a:off x="276667" y="3420188"/>
          <a:ext cx="5980117" cy="27984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8577">
                  <a:extLst>
                    <a:ext uri="{9D8B030D-6E8A-4147-A177-3AD203B41FA5}">
                      <a16:colId xmlns:a16="http://schemas.microsoft.com/office/drawing/2014/main" val="2827086765"/>
                    </a:ext>
                  </a:extLst>
                </a:gridCol>
                <a:gridCol w="2432576">
                  <a:extLst>
                    <a:ext uri="{9D8B030D-6E8A-4147-A177-3AD203B41FA5}">
                      <a16:colId xmlns:a16="http://schemas.microsoft.com/office/drawing/2014/main" val="971264587"/>
                    </a:ext>
                  </a:extLst>
                </a:gridCol>
                <a:gridCol w="2658964">
                  <a:extLst>
                    <a:ext uri="{9D8B030D-6E8A-4147-A177-3AD203B41FA5}">
                      <a16:colId xmlns:a16="http://schemas.microsoft.com/office/drawing/2014/main" val="364820297"/>
                    </a:ext>
                  </a:extLst>
                </a:gridCol>
              </a:tblGrid>
              <a:tr h="361093"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主な影響</a:t>
                      </a:r>
                      <a:endParaRPr kumimoji="1" lang="ja-JP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新たな潮流</a:t>
                      </a:r>
                      <a:endParaRPr kumimoji="1" lang="ja-JP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140962"/>
                  </a:ext>
                </a:extLst>
              </a:tr>
              <a:tr h="947870">
                <a:tc>
                  <a:txBody>
                    <a:bodyPr/>
                    <a:lstStyle/>
                    <a:p>
                      <a:r>
                        <a:rPr kumimoji="1" lang="ja-JP" altLang="en-US" sz="900" dirty="0" smtClean="0"/>
                        <a:t>①経済</a:t>
                      </a:r>
                      <a:endParaRPr kumimoji="1" lang="en-US" altLang="ja-JP" sz="900" dirty="0" smtClean="0"/>
                    </a:p>
                    <a:p>
                      <a:r>
                        <a:rPr kumimoji="1" lang="ja-JP" altLang="en-US" sz="900" dirty="0" smtClean="0"/>
                        <a:t>　（産業・雇用）</a:t>
                      </a:r>
                      <a:endParaRPr kumimoji="1" lang="ja-JP" altLang="en-US" sz="9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◇実質成長率の大幅な低下予測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7950" indent="-10795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◇インバウンド需要の消失、宿泊、飲食業等を中心とした国内消費の減少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◇雇用環境の悪化　など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◆ＥＣの拡大など消費行動の変化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◆テレワークなど働き方の変化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◆ポストコロナを見据えた成長産業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◆国際金融体制・市場の変化　など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966636"/>
                  </a:ext>
                </a:extLst>
              </a:tr>
              <a:tr h="947870">
                <a:tc>
                  <a:txBody>
                    <a:bodyPr/>
                    <a:lstStyle/>
                    <a:p>
                      <a:r>
                        <a:rPr kumimoji="1" lang="ja-JP" altLang="en-US" sz="900" dirty="0" smtClean="0"/>
                        <a:t>②社会・くらし</a:t>
                      </a:r>
                      <a:endParaRPr kumimoji="1" lang="ja-JP" altLang="en-US" sz="9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◇所得の低下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◇社会的つながりの喪失や児童虐待、自殺者の増加等の懸念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◇長期間の休校　など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◆社会全体のデジタル化の加速</a:t>
                      </a: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◆新しい生活スタイルや意識の変化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◆健康意識の高まり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◆国際的なグリーンリカバリーの議論　など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54690"/>
                  </a:ext>
                </a:extLst>
              </a:tr>
              <a:tr h="541640">
                <a:tc>
                  <a:txBody>
                    <a:bodyPr/>
                    <a:lstStyle/>
                    <a:p>
                      <a:r>
                        <a:rPr kumimoji="1" lang="ja-JP" altLang="en-US" sz="900" dirty="0" smtClean="0"/>
                        <a:t>③東京一極</a:t>
                      </a:r>
                      <a:r>
                        <a:rPr kumimoji="1" lang="en-US" altLang="ja-JP" sz="900" dirty="0" smtClean="0"/>
                        <a:t/>
                      </a:r>
                      <a:br>
                        <a:rPr kumimoji="1" lang="en-US" altLang="ja-JP" sz="900" dirty="0" smtClean="0"/>
                      </a:br>
                      <a:r>
                        <a:rPr kumimoji="1" lang="ja-JP" altLang="en-US" sz="900" dirty="0" smtClean="0"/>
                        <a:t>　 集中リスク</a:t>
                      </a:r>
                      <a:endParaRPr kumimoji="1" lang="ja-JP" altLang="en-US" sz="9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◇東京一極集中のリスクが顕在化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◆東京一極集中リスクの是正議論の活発化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◆東京から人口流出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47784"/>
                  </a:ext>
                </a:extLst>
              </a:tr>
            </a:tbl>
          </a:graphicData>
        </a:graphic>
      </p:graphicFrame>
      <p:sp>
        <p:nvSpPr>
          <p:cNvPr id="107" name="正方形/長方形 106"/>
          <p:cNvSpPr/>
          <p:nvPr/>
        </p:nvSpPr>
        <p:spPr>
          <a:xfrm>
            <a:off x="6460191" y="921206"/>
            <a:ext cx="6277313" cy="860944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6460191" y="787040"/>
            <a:ext cx="2235967" cy="293086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>
              <a:lnSpc>
                <a:spcPts val="1560"/>
              </a:lnSpc>
            </a:pPr>
            <a:r>
              <a:rPr lang="ja-JP" altLang="en-US" sz="12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３．取組みの方向性</a:t>
            </a:r>
            <a:endParaRPr kumimoji="1" lang="en-US" altLang="ja-JP" sz="12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120132" y="6474590"/>
            <a:ext cx="2235967" cy="293086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>
              <a:lnSpc>
                <a:spcPts val="1560"/>
              </a:lnSpc>
            </a:pPr>
            <a:r>
              <a:rPr lang="ja-JP" altLang="en-US" sz="12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４．戦略の目標</a:t>
            </a:r>
            <a:endParaRPr kumimoji="1" lang="en-US" altLang="ja-JP" sz="12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253874" y="7248912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実質成長率</a:t>
            </a:r>
            <a:endParaRPr kumimoji="1" lang="ja-JP" altLang="en-US" sz="105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V 字形矢印 50"/>
          <p:cNvSpPr/>
          <p:nvPr/>
        </p:nvSpPr>
        <p:spPr>
          <a:xfrm>
            <a:off x="1522545" y="7320912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1663149" y="7284912"/>
            <a:ext cx="4396819" cy="28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2022</a:t>
            </a:r>
            <a:r>
              <a:rPr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年度に府内総生産（実質）をコロナ前の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水準に戻す。</a:t>
            </a:r>
            <a:endParaRPr kumimoji="1" lang="en-US" altLang="ja-JP" sz="1050" b="1" u="sng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それを踏まえ年平均２</a:t>
            </a:r>
            <a:r>
              <a:rPr kumimoji="1"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以上</a:t>
            </a:r>
            <a:endParaRPr kumimoji="1" lang="ja-JP" altLang="en-US" sz="1050" b="1" u="sng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53874" y="7702936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spc="-15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内外からの誘客</a:t>
            </a:r>
            <a:endParaRPr lang="ja-JP" altLang="en-US" sz="1050" b="1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1663149" y="7738936"/>
            <a:ext cx="4396819" cy="28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457200"/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・「大阪都市魅力創造戦略</a:t>
            </a:r>
            <a:r>
              <a:rPr kumimoji="1"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2025</a:t>
            </a:r>
            <a:r>
              <a:rPr kumimoji="1" lang="ja-JP" altLang="en-US" sz="80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（仮称）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」の策定をもって、設定</a:t>
            </a:r>
            <a:endParaRPr kumimoji="1" lang="en-US" altLang="ja-JP" sz="900" b="1" u="sng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253874" y="8156960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スタートアップ創出数</a:t>
            </a:r>
            <a:endParaRPr lang="en-US" altLang="ja-JP" sz="105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1663149" y="8192960"/>
            <a:ext cx="3820753" cy="28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300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社創出（うち大学発</a:t>
            </a:r>
            <a:r>
              <a:rPr kumimoji="1"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100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社） （</a:t>
            </a:r>
            <a:r>
              <a:rPr kumimoji="1"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年）</a:t>
            </a:r>
            <a:endParaRPr kumimoji="1" lang="ja-JP" altLang="en-US" sz="1050" b="1" u="sng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253874" y="8610984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雇用創出数</a:t>
            </a:r>
            <a:endParaRPr lang="ja-JP" altLang="en-US" sz="105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1663149" y="8646984"/>
            <a:ext cx="4660529" cy="28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2022</a:t>
            </a:r>
            <a:r>
              <a:rPr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年にコロナ前の水準に戻す。</a:t>
            </a:r>
            <a:r>
              <a:rPr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2022</a:t>
            </a:r>
            <a:r>
              <a:rPr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年以降、年平均２万人以上</a:t>
            </a:r>
            <a:endParaRPr lang="ja-JP" altLang="en-US" sz="1050" b="1" u="sng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253874" y="9065007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府内への転入</a:t>
            </a:r>
            <a:endParaRPr lang="en-US" altLang="ja-JP" sz="1050" b="1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超過数</a:t>
            </a:r>
            <a:endParaRPr lang="ja-JP" altLang="en-US" sz="105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1663149" y="9101007"/>
            <a:ext cx="3704156" cy="28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/>
            <a:r>
              <a:rPr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・生産年齢人口の転入超過数　年１万人</a:t>
            </a:r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以上</a:t>
            </a:r>
          </a:p>
        </p:txBody>
      </p:sp>
      <p:sp>
        <p:nvSpPr>
          <p:cNvPr id="63" name="V 字形矢印 62"/>
          <p:cNvSpPr/>
          <p:nvPr/>
        </p:nvSpPr>
        <p:spPr>
          <a:xfrm>
            <a:off x="1522545" y="7774936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V 字形矢印 63"/>
          <p:cNvSpPr/>
          <p:nvPr/>
        </p:nvSpPr>
        <p:spPr>
          <a:xfrm>
            <a:off x="1522545" y="8228960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5" name="V 字形矢印 64"/>
          <p:cNvSpPr/>
          <p:nvPr/>
        </p:nvSpPr>
        <p:spPr>
          <a:xfrm>
            <a:off x="1522545" y="8682984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7" name="V 字形矢印 66"/>
          <p:cNvSpPr/>
          <p:nvPr/>
        </p:nvSpPr>
        <p:spPr>
          <a:xfrm>
            <a:off x="1522545" y="9137007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259440" y="6873436"/>
            <a:ext cx="5957604" cy="269520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00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大阪の再生・成長に向けて、目標となる指標を設定。目標年</a:t>
            </a:r>
            <a:r>
              <a:rPr lang="en-US" altLang="ja-JP" sz="100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2025</a:t>
            </a:r>
            <a:r>
              <a:rPr lang="ja-JP" altLang="en-US" sz="100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年（一部を除く）</a:t>
            </a:r>
            <a:endParaRPr lang="en-US" altLang="ja-JP" sz="1000" b="1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457" y="2065965"/>
            <a:ext cx="5938973" cy="3364258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04" y="5497306"/>
            <a:ext cx="6062500" cy="3685756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6648653" y="1112542"/>
            <a:ext cx="5981232" cy="807738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〇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ウィズコロナでは、</a:t>
            </a:r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感染防止対策を講じつつ、経済の落ち込み、府民生活への影響を最小限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</a:t>
            </a:r>
            <a:endParaRPr lang="en-US" altLang="ja-JP" sz="1050" b="1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0"/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抑える</a:t>
            </a:r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</a:p>
          <a:p>
            <a:pPr marL="84138" lvl="0" indent="-84138"/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〇大阪の再生・成長を図るため、ポストコロナに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向けて５つ</a:t>
            </a:r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の重点分野を中心とした経済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成長面</a:t>
            </a:r>
            <a:endParaRPr lang="en-US" altLang="ja-JP" sz="1050" b="1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84138" lvl="0" indent="-84138"/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から</a:t>
            </a:r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の取組みに加え、くらし、安全・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安心</a:t>
            </a:r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取組みを推進。</a:t>
            </a:r>
            <a:endParaRPr lang="en-US" altLang="ja-JP" sz="1050" b="1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210919" y="3076177"/>
            <a:ext cx="6006485" cy="301658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00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経済や社会・くらし、東京一極集中リスクの観点から、コロナがもたらした影響や新たな潮流を分析</a:t>
            </a:r>
            <a:endParaRPr lang="en-US" altLang="ja-JP" sz="1000" b="1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675004" y="7608912"/>
            <a:ext cx="5976426" cy="38202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lIns="0" rIns="0" rtlCol="0">
            <a:spAutoFit/>
          </a:bodyPr>
          <a:lstStyle/>
          <a:p>
            <a:pPr algn="ctr" defTabSz="605737"/>
            <a:endParaRPr lang="ja-JP" altLang="en-US" sz="66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-21600" y="0"/>
            <a:ext cx="12823200" cy="375279"/>
          </a:xfrm>
          <a:prstGeom prst="rect">
            <a:avLst/>
          </a:prstGeom>
          <a:solidFill>
            <a:srgbClr val="92D050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>
              <a:lnSpc>
                <a:spcPts val="2000"/>
              </a:lnSpc>
            </a:pPr>
            <a:endParaRPr kumimoji="1" lang="en-US" altLang="ja-JP" sz="20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1760304" y="16471"/>
            <a:ext cx="975105" cy="366563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資料１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00400" y="63656"/>
            <a:ext cx="833575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24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今後の</a:t>
            </a:r>
            <a:r>
              <a:rPr lang="en-US" altLang="ja-JP" sz="24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24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歳若返りの取組みの方向性について</a:t>
            </a:r>
            <a:endParaRPr lang="en-US" altLang="ja-JP" sz="2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14212"/>
              </p:ext>
            </p:extLst>
          </p:nvPr>
        </p:nvGraphicFramePr>
        <p:xfrm>
          <a:off x="136104" y="671492"/>
          <a:ext cx="12457384" cy="1489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673610042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604818833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4225672124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1166341184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sz="15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</a:t>
                      </a:r>
                      <a:endParaRPr kumimoji="1" lang="ja-JP" altLang="en-US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ウィズコロナ</a:t>
                      </a:r>
                      <a:endParaRPr kumimoji="1" lang="en-US" altLang="ja-JP" sz="15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（緊急対策期）</a:t>
                      </a:r>
                      <a:endParaRPr kumimoji="1" lang="ja-JP" altLang="en-US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ウィズコロナ</a:t>
                      </a:r>
                      <a:endParaRPr kumimoji="1" lang="en-US" altLang="ja-JP" sz="15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（反転攻勢準備期）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ポストコロナ</a:t>
                      </a:r>
                      <a:endParaRPr kumimoji="1" lang="en-US" altLang="ja-JP" sz="15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（反転攻勢期）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87017"/>
                  </a:ext>
                </a:extLst>
              </a:tr>
              <a:tr h="424382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（２）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健康寿命の延伸等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564551"/>
                  </a:ext>
                </a:extLst>
              </a:tr>
              <a:tr h="53983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ja-JP" altLang="en-US" sz="12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府民の健康の確保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ニューノーマルに対応した健康づくりや</a:t>
                      </a: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</a:t>
                      </a:r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歳若返り」の推進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健康寿命の延伸に向けた健康づくりや</a:t>
                      </a: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</a:t>
                      </a:r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歳若返り」の推進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926982"/>
                  </a:ext>
                </a:extLst>
              </a:tr>
            </a:tbl>
          </a:graphicData>
        </a:graphic>
      </p:graphicFrame>
      <p:sp>
        <p:nvSpPr>
          <p:cNvPr id="6" name="二等辺三角形 5"/>
          <p:cNvSpPr/>
          <p:nvPr/>
        </p:nvSpPr>
        <p:spPr>
          <a:xfrm rot="5400000">
            <a:off x="4236860" y="1277692"/>
            <a:ext cx="356988" cy="26546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75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136104" y="219627"/>
            <a:ext cx="12457384" cy="434543"/>
          </a:xfrm>
          <a:prstGeom prst="rect">
            <a:avLst/>
          </a:prstGeom>
          <a:solidFill>
            <a:srgbClr val="002060"/>
          </a:solidFill>
        </p:spPr>
        <p:txBody>
          <a:bodyPr vert="horz" lIns="68581" tIns="34290" rIns="68581" bIns="34290" rtlCol="0" anchor="ctr">
            <a:noAutofit/>
          </a:bodyPr>
          <a:lstStyle>
            <a:lvl1pPr algn="ctr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878">
              <a:lnSpc>
                <a:spcPct val="100000"/>
              </a:lnSpc>
              <a:spcBef>
                <a:spcPts val="0"/>
              </a:spcBef>
            </a:pPr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　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◆各柱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建ての取組みの方向性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　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くらし（取組みの方向性）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zh-TW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二等辺三角形 11"/>
          <p:cNvSpPr/>
          <p:nvPr/>
        </p:nvSpPr>
        <p:spPr>
          <a:xfrm rot="5400000">
            <a:off x="8351078" y="1277692"/>
            <a:ext cx="356988" cy="26546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75"/>
          </a:p>
        </p:txBody>
      </p:sp>
      <p:graphicFrame>
        <p:nvGraphicFramePr>
          <p:cNvPr id="15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04028"/>
              </p:ext>
            </p:extLst>
          </p:nvPr>
        </p:nvGraphicFramePr>
        <p:xfrm>
          <a:off x="139129" y="2229013"/>
          <a:ext cx="12457384" cy="235463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2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365252358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7">
                  <a:extLst>
                    <a:ext uri="{9D8B030D-6E8A-4147-A177-3AD203B41FA5}">
                      <a16:colId xmlns:a16="http://schemas.microsoft.com/office/drawing/2014/main" val="4136399720"/>
                    </a:ext>
                  </a:extLst>
                </a:gridCol>
              </a:tblGrid>
              <a:tr h="235463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取組みの</a:t>
                      </a:r>
                      <a:endParaRPr kumimoji="1" lang="en-US" altLang="ja-JP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方向性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4" marR="91424" marT="45638" marB="45638" horzOverflow="overflow"/>
                </a:tc>
                <a:tc>
                  <a:txBody>
                    <a:bodyPr/>
                    <a:lstStyle/>
                    <a:p>
                      <a:pPr marL="180000" marR="0" lvl="0" indent="-4572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u="none" strike="noStrike" cap="none" spc="-150" normalizeH="0" baseline="0" dirty="0" smtClean="0">
                          <a:ln>
                            <a:noFill/>
                          </a:ln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コロナ禍において、府民の健康悪化が懸念される中、府民一人ひとりの健康状況の改善に向けて、多様な主体の連携・協働や健康づくりの普及啓発・気運醸成など、健康寿命の延伸に向けた取組みを推進する。</a:t>
                      </a:r>
                      <a:endParaRPr kumimoji="1" lang="en-US" altLang="ja-JP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4" marR="91424" marT="45638" marB="45638" horzOverflow="overflow"/>
                </a:tc>
                <a:tc>
                  <a:txBody>
                    <a:bodyPr/>
                    <a:lstStyle/>
                    <a:p>
                      <a:pPr marL="180000" marR="0" lvl="0" indent="-4572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u="none" strike="noStrike" cap="none" spc="-150" normalizeH="0" baseline="0" dirty="0" smtClean="0">
                          <a:ln>
                            <a:noFill/>
                          </a:ln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大阪・関西万博開催に向け、国において整備が進められているＰＨＲ（パーソナル・ヘルス・レコード）の活用を視野に入れ、新しい生活様式にも対応した健康づくりの普及啓発・気運醸成など、ウィズコロナ時代の健康寿命の延伸に向けた取組みを推進。</a:t>
                      </a:r>
                      <a:endParaRPr kumimoji="1" lang="en-US" altLang="ja-JP" sz="1600" u="none" strike="noStrike" cap="none" spc="-150" normalizeH="0" baseline="0" dirty="0" smtClean="0">
                        <a:ln>
                          <a:noFill/>
                        </a:ln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0000" marR="0" lvl="0" indent="-4572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u="none" strike="noStrike" cap="none" spc="-150" normalizeH="0" baseline="0" dirty="0" smtClean="0">
                          <a:ln>
                            <a:noFill/>
                          </a:ln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○コロナ後の社会変容を見据え、</a:t>
                      </a:r>
                      <a:r>
                        <a:rPr kumimoji="1" lang="en-US" altLang="ja-JP" sz="1600" b="1" u="none" strike="noStrike" cap="none" spc="-150" normalizeH="0" baseline="0" dirty="0" smtClean="0">
                          <a:ln>
                            <a:noFill/>
                          </a:ln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600" b="1" u="none" strike="noStrike" cap="none" spc="-150" normalizeH="0" baseline="0" dirty="0" smtClean="0">
                          <a:ln>
                            <a:noFill/>
                          </a:ln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（デジタルトランスフォーメーション）の加速なども踏まえつつ、</a:t>
                      </a:r>
                      <a:endParaRPr kumimoji="1" lang="en-US" altLang="ja-JP" sz="1600" b="1" u="none" strike="noStrike" cap="none" spc="-150" normalizeH="0" baseline="0" dirty="0" smtClean="0">
                        <a:ln>
                          <a:noFill/>
                        </a:ln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0000" marR="0" lvl="0" indent="-4572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u="none" strike="noStrike" cap="none" spc="-150" normalizeH="0" baseline="0" dirty="0" smtClean="0">
                          <a:ln>
                            <a:noFill/>
                          </a:ln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「１０歳若返り」に向けた戦略的な取組みを展開し、大阪・関西万博につなげていく。</a:t>
                      </a:r>
                      <a:endParaRPr kumimoji="1" lang="ja-JP" altLang="en-US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4" marR="91424" marT="45638" marB="45638" horzOverflow="overflow"/>
                </a:tc>
                <a:tc>
                  <a:txBody>
                    <a:bodyPr/>
                    <a:lstStyle/>
                    <a:p>
                      <a:pPr marL="180000" marR="0" lvl="0" indent="-4572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u="none" strike="noStrike" cap="none" spc="-150" normalizeH="0" baseline="0" dirty="0" smtClean="0">
                          <a:ln>
                            <a:noFill/>
                          </a:ln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○大阪・関西万博開催に向け、ＰＨＲを活用し、ニューノーマルに対応した健康づくりを推進することで、健康寿命の延伸に向けた取組みを加速する。</a:t>
                      </a:r>
                      <a:endParaRPr kumimoji="1" lang="en-US" altLang="ja-JP" sz="1600" u="none" strike="noStrike" cap="none" spc="-150" normalizeH="0" baseline="0" dirty="0" smtClean="0">
                        <a:ln>
                          <a:noFill/>
                        </a:ln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77800" marR="0" lvl="0" indent="-1778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u="none" strike="noStrike" cap="none" spc="-150" normalizeH="0" baseline="0" dirty="0" smtClean="0">
                          <a:ln>
                            <a:noFill/>
                          </a:ln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kumimoji="1" lang="en-US" altLang="ja-JP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4" marR="91424" marT="45638" marB="45638" horzOverflow="overflow"/>
                </a:tc>
                <a:extLst>
                  <a:ext uri="{0D108BD9-81ED-4DB2-BD59-A6C34878D82A}">
                    <a16:rowId xmlns:a16="http://schemas.microsoft.com/office/drawing/2014/main" val="1062153334"/>
                  </a:ext>
                </a:extLst>
              </a:tr>
            </a:tbl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9432827" y="107865"/>
            <a:ext cx="3111426" cy="4769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18169" tIns="59084" rIns="118169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「大阪の再生・成長に向けた新戦略</a:t>
            </a:r>
            <a:r>
              <a:rPr lang="ja-JP" altLang="en-US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」</a:t>
            </a:r>
            <a:endParaRPr lang="en-US" altLang="ja-JP" sz="1200" kern="1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令和</a:t>
            </a:r>
            <a:r>
              <a:rPr lang="en-US" altLang="ja-JP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ja-JP" altLang="en-US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年</a:t>
            </a:r>
            <a:r>
              <a:rPr lang="en-US" altLang="ja-JP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12</a:t>
            </a:r>
            <a:r>
              <a:rPr lang="ja-JP" altLang="en-US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月策定</a:t>
            </a:r>
            <a:r>
              <a:rPr lang="en-US" altLang="ja-JP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より一部抜粋</a:t>
            </a:r>
            <a:endParaRPr lang="en-US" altLang="ja-JP" sz="12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0" name="二等辺三角形 39"/>
          <p:cNvSpPr/>
          <p:nvPr/>
        </p:nvSpPr>
        <p:spPr>
          <a:xfrm flipV="1">
            <a:off x="4676274" y="4706924"/>
            <a:ext cx="3171219" cy="27927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39957" y="4656269"/>
            <a:ext cx="9455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上記</a:t>
            </a:r>
            <a:r>
              <a:rPr kumimoji="1" lang="ja-JP" altLang="en-US" sz="1600" b="1" spc="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を踏まえた今後の</a:t>
            </a:r>
            <a:r>
              <a:rPr kumimoji="1" lang="en-US" altLang="ja-JP" sz="1600" b="1" spc="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600" b="1" spc="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歳若返り</a:t>
            </a:r>
            <a:r>
              <a:rPr lang="ja-JP" altLang="en-US" sz="1600" b="1" spc="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に向けた取組みの方向性</a:t>
            </a:r>
            <a:endParaRPr kumimoji="1" lang="ja-JP" altLang="en-US" sz="1600" b="1" spc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29145" y="5053759"/>
            <a:ext cx="12692244" cy="3540544"/>
          </a:xfrm>
          <a:prstGeom prst="roundRect">
            <a:avLst>
              <a:gd name="adj" fmla="val 27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１）</a:t>
            </a:r>
            <a:r>
              <a:rPr kumimoji="1" lang="ja-JP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運動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kumimoji="1" lang="ja-JP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笑い</a:t>
            </a:r>
            <a:r>
              <a:rPr kumimoji="1" lang="ja-JP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、音楽</a:t>
            </a:r>
            <a:endParaRPr lang="ja-JP" altLang="ja-JP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２）口の健康、食</a:t>
            </a:r>
            <a:endParaRPr lang="ja-JP" altLang="ja-JP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３）認知症予防</a:t>
            </a:r>
            <a:endParaRPr lang="ja-JP" altLang="ja-JP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（４）アンチエイジング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（５）企業の取組み促進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（６）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生きがい、やりがい</a:t>
            </a:r>
            <a:endParaRPr kumimoji="1" lang="en-US" altLang="ja-JP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）いのち輝く未来の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まちづくり</a:t>
            </a: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198057" y="5425405"/>
            <a:ext cx="4584923" cy="158145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　連携の視点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7800" indent="-177800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　企業、地域や分野間の連携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7800" indent="-177800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　楽しみやつながりなどの視点を加味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7800" indent="-177800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400" i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b="1" i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1400" b="1" i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新しい生活様式」を踏まえた取組み</a:t>
            </a:r>
            <a:endParaRPr lang="en-US" altLang="ja-JP" sz="1400" b="1" i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先進技術の視点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　先進技術や新たな手法を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活用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　</a:t>
            </a:r>
            <a:r>
              <a:rPr lang="en-US" altLang="ja-JP" sz="1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（デジタル・トランスフォーメーション）の</a:t>
            </a:r>
            <a:r>
              <a:rPr lang="ja-JP" altLang="en-US" sz="1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加速</a:t>
            </a:r>
            <a:endParaRPr lang="en-US" altLang="ja-JP" sz="14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52129" y="5098379"/>
            <a:ext cx="12192124" cy="27491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取組みにあたっての分野・視点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grpSp>
        <p:nvGrpSpPr>
          <p:cNvPr id="53" name="グループ化 52"/>
          <p:cNvGrpSpPr/>
          <p:nvPr/>
        </p:nvGrpSpPr>
        <p:grpSpPr>
          <a:xfrm>
            <a:off x="4137572" y="5473719"/>
            <a:ext cx="3711710" cy="1379321"/>
            <a:chOff x="3840300" y="5912810"/>
            <a:chExt cx="3711710" cy="2233737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3922097" y="7098510"/>
              <a:ext cx="3493496" cy="959486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先進技術の活用</a:t>
              </a:r>
              <a:endPara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3922277" y="6007475"/>
              <a:ext cx="1712430" cy="944125"/>
            </a:xfrm>
            <a:prstGeom prst="roundRect">
              <a:avLst>
                <a:gd name="adj" fmla="val 9074"/>
              </a:avLst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健康づくり</a:t>
              </a:r>
              <a:endPara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5721850" y="6005803"/>
              <a:ext cx="1693743" cy="944125"/>
            </a:xfrm>
            <a:prstGeom prst="roundRect">
              <a:avLst>
                <a:gd name="adj" fmla="val 9074"/>
              </a:avLst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多様な活動</a:t>
              </a:r>
              <a:endPara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角丸四角形 50"/>
            <p:cNvSpPr/>
            <p:nvPr/>
          </p:nvSpPr>
          <p:spPr>
            <a:xfrm>
              <a:off x="3840300" y="6949320"/>
              <a:ext cx="3711709" cy="1197227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角丸四角形 51"/>
            <p:cNvSpPr/>
            <p:nvPr/>
          </p:nvSpPr>
          <p:spPr>
            <a:xfrm>
              <a:off x="5612238" y="5912810"/>
              <a:ext cx="1939772" cy="1194586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上下矢印 59"/>
          <p:cNvSpPr/>
          <p:nvPr/>
        </p:nvSpPr>
        <p:spPr>
          <a:xfrm rot="16200000">
            <a:off x="5829129" y="5510419"/>
            <a:ext cx="292844" cy="629596"/>
          </a:xfrm>
          <a:prstGeom prst="upDownArrow">
            <a:avLst>
              <a:gd name="adj1" fmla="val 43255"/>
              <a:gd name="adj2" fmla="val 39250"/>
            </a:avLst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sz="564" kern="0" smtClean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flipH="1">
            <a:off x="7425516" y="5678296"/>
            <a:ext cx="716810" cy="190536"/>
          </a:xfrm>
          <a:prstGeom prst="straightConnector1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4" name="直線矢印コネクタ 63"/>
          <p:cNvCxnSpPr/>
          <p:nvPr/>
        </p:nvCxnSpPr>
        <p:spPr>
          <a:xfrm flipH="1">
            <a:off x="6764771" y="6497053"/>
            <a:ext cx="1352534" cy="113310"/>
          </a:xfrm>
          <a:prstGeom prst="straightConnector1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72" name="テキスト ボックス 71"/>
          <p:cNvSpPr txBox="1"/>
          <p:nvPr/>
        </p:nvSpPr>
        <p:spPr>
          <a:xfrm>
            <a:off x="174337" y="7043174"/>
            <a:ext cx="12369916" cy="1477328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◆「分野」について、「多様な活動」における取組みを広げるために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「生きがい、やりがい」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を追加するとともに、より幅広い世代での取組み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を進めるために従来の「高齢社会のまちづくり」から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「いのち輝く未来のまちづくり」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に変更す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◆「視点」について、</a:t>
            </a:r>
            <a:r>
              <a:rPr kumimoji="1"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新型コロナウイルスの感染拡大防止のため、取組みの推進にあたっては、</a:t>
            </a:r>
            <a:r>
              <a:rPr kumimoji="1"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「新しい生活様式」</a:t>
            </a: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kumimoji="1"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取り入れ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、ｗｅｂ形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式などのオンラインを最大限活用するとともに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コロナ後の社会変容を見据え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るとともに、大阪・関西万博をめざし、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より「先端技術の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活用」を意識した取組みを進めていく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8803" y="86580"/>
            <a:ext cx="12625704" cy="4564750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txBody>
          <a:bodyPr wrap="square" lIns="0" rIns="0" rtlCol="0">
            <a:spAutoFit/>
          </a:bodyPr>
          <a:lstStyle/>
          <a:p>
            <a:pPr algn="ctr" defTabSz="605737"/>
            <a:endParaRPr lang="ja-JP" altLang="en-US" sz="66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flipH="1" flipV="1">
            <a:off x="3433379" y="5477126"/>
            <a:ext cx="1993" cy="145751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左矢印 54"/>
          <p:cNvSpPr/>
          <p:nvPr/>
        </p:nvSpPr>
        <p:spPr>
          <a:xfrm rot="10800000">
            <a:off x="3266021" y="5908811"/>
            <a:ext cx="423878" cy="435013"/>
          </a:xfrm>
          <a:prstGeom prst="leftArrow">
            <a:avLst>
              <a:gd name="adj1" fmla="val 50000"/>
              <a:gd name="adj2" fmla="val 27495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9"/>
          </a:p>
        </p:txBody>
      </p:sp>
      <p:sp>
        <p:nvSpPr>
          <p:cNvPr id="57" name="上下矢印 56"/>
          <p:cNvSpPr/>
          <p:nvPr/>
        </p:nvSpPr>
        <p:spPr>
          <a:xfrm rot="19375772">
            <a:off x="6698947" y="5866327"/>
            <a:ext cx="283500" cy="560648"/>
          </a:xfrm>
          <a:prstGeom prst="upDownArrow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sz="564" kern="0" smtClean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8" name="上下矢印 57"/>
          <p:cNvSpPr/>
          <p:nvPr/>
        </p:nvSpPr>
        <p:spPr>
          <a:xfrm rot="1956609">
            <a:off x="4936891" y="5895530"/>
            <a:ext cx="293279" cy="555914"/>
          </a:xfrm>
          <a:prstGeom prst="upDownArrow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sz="564" kern="0" smtClean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29144" y="9016627"/>
            <a:ext cx="12852375" cy="1209104"/>
            <a:chOff x="70520" y="2861997"/>
            <a:chExt cx="9796719" cy="1303751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131566" y="2997135"/>
              <a:ext cx="9735673" cy="1168613"/>
              <a:chOff x="1498" y="2132687"/>
              <a:chExt cx="9735673" cy="1168613"/>
            </a:xfrm>
          </p:grpSpPr>
          <p:sp>
            <p:nvSpPr>
              <p:cNvPr id="65" name="テキスト ボックス 64"/>
              <p:cNvSpPr txBox="1"/>
              <p:nvPr/>
            </p:nvSpPr>
            <p:spPr>
              <a:xfrm>
                <a:off x="4003843" y="3017068"/>
                <a:ext cx="5521104" cy="28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ja-JP" altLang="en-US" sz="1113" b="1" u="sng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1498" y="2132687"/>
                <a:ext cx="9735673" cy="99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8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◆</a:t>
                </a:r>
                <a:r>
                  <a:rPr lang="ja-JP" altLang="en-US" sz="1800" b="1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「</a:t>
                </a:r>
                <a:r>
                  <a:rPr lang="en-US" altLang="ja-JP" sz="1800" b="1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10</a:t>
                </a:r>
                <a:r>
                  <a:rPr lang="ja-JP" altLang="en-US" sz="1800" b="1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歳若返り」の意識が府民一人一人に浸透</a:t>
                </a:r>
                <a:r>
                  <a:rPr lang="ja-JP" altLang="en-US" sz="18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</a:t>
                </a:r>
                <a:r>
                  <a:rPr lang="ja-JP" altLang="en-US" sz="1800" b="1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◆府内各地に「</a:t>
                </a:r>
                <a:r>
                  <a:rPr lang="en-US" altLang="ja-JP" sz="1800" b="1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10</a:t>
                </a:r>
                <a:r>
                  <a:rPr lang="ja-JP" altLang="en-US" sz="1800" b="1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歳若返り」のロールモデルとなる地域や企業が多数存在</a:t>
                </a:r>
              </a:p>
              <a:p>
                <a:endParaRPr lang="en-US" altLang="ja-JP" sz="1800" b="1" u="sng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63" name="角丸四角形 62"/>
            <p:cNvSpPr/>
            <p:nvPr/>
          </p:nvSpPr>
          <p:spPr>
            <a:xfrm>
              <a:off x="70520" y="2861997"/>
              <a:ext cx="9681659" cy="556044"/>
            </a:xfrm>
            <a:prstGeom prst="roundRect">
              <a:avLst/>
            </a:prstGeom>
            <a:noFill/>
            <a:ln w="2222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00160" tIns="0" rIns="33387" bIns="33387" rtlCol="0" anchor="ctr"/>
            <a:lstStyle/>
            <a:p>
              <a:pPr algn="ctr"/>
              <a:endParaRPr lang="ja-JP" altLang="en-US" sz="1298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9" name="二等辺三角形 68"/>
          <p:cNvSpPr/>
          <p:nvPr/>
        </p:nvSpPr>
        <p:spPr>
          <a:xfrm flipV="1">
            <a:off x="4773129" y="8672767"/>
            <a:ext cx="3171219" cy="30483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3808513" y="8629036"/>
            <a:ext cx="5624314" cy="38099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4892" indent="-164892"/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上記方向性を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踏まえつつ、万博をめざし取組みを推進していく</a:t>
            </a: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6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Microsoft Office PowerPoint</Application>
  <PresentationFormat>A3 297x420 mm</PresentationFormat>
  <Paragraphs>104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ＭＳ Ｐゴシック</vt:lpstr>
      <vt:lpstr>ＭＳ ゴシック</vt:lpstr>
      <vt:lpstr>游ゴシック</vt:lpstr>
      <vt:lpstr>Arial</vt:lpstr>
      <vt:lpstr>Calibri</vt:lpstr>
      <vt:lpstr>Times New Roman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2021-03-24T07:38:29Z</dcterms:modified>
</cp:coreProperties>
</file>