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83" r:id="rId5"/>
    <p:sldId id="258" r:id="rId6"/>
    <p:sldId id="261" r:id="rId7"/>
    <p:sldId id="279" r:id="rId8"/>
    <p:sldId id="280" r:id="rId9"/>
    <p:sldId id="276" r:id="rId10"/>
    <p:sldId id="284" r:id="rId11"/>
    <p:sldId id="278" r:id="rId12"/>
    <p:sldId id="285" r:id="rId13"/>
    <p:sldId id="277" r:id="rId14"/>
    <p:sldId id="286" r:id="rId15"/>
    <p:sldId id="287" r:id="rId1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528" y="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3627033726942"/>
          <c:y val="4.2596807894148811E-2"/>
          <c:w val="0.86145476889574035"/>
          <c:h val="0.83724527478293143"/>
        </c:manualLayout>
      </c:layout>
      <c:lineChart>
        <c:grouping val="standard"/>
        <c:varyColors val="0"/>
        <c:ser>
          <c:idx val="0"/>
          <c:order val="0"/>
          <c:dLbls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H21.7</c:v>
                </c:pt>
                <c:pt idx="1">
                  <c:v>H22.8</c:v>
                </c:pt>
                <c:pt idx="2">
                  <c:v>H23.8</c:v>
                </c:pt>
                <c:pt idx="3">
                  <c:v>H24.8</c:v>
                </c:pt>
                <c:pt idx="4">
                  <c:v>H25.8</c:v>
                </c:pt>
                <c:pt idx="5">
                  <c:v>H26.8</c:v>
                </c:pt>
                <c:pt idx="6">
                  <c:v>H27.8</c:v>
                </c:pt>
                <c:pt idx="7">
                  <c:v>H28.9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0.49</c:v>
                </c:pt>
                <c:pt idx="1">
                  <c:v>0.46</c:v>
                </c:pt>
                <c:pt idx="2">
                  <c:v>0.54</c:v>
                </c:pt>
                <c:pt idx="3">
                  <c:v>0.5</c:v>
                </c:pt>
                <c:pt idx="4">
                  <c:v>0.46</c:v>
                </c:pt>
                <c:pt idx="5">
                  <c:v>0.51</c:v>
                </c:pt>
                <c:pt idx="6">
                  <c:v>0.49</c:v>
                </c:pt>
                <c:pt idx="7">
                  <c:v>0.53</c:v>
                </c:pt>
              </c:numCache>
            </c:numRef>
          </c:val>
          <c:smooth val="0"/>
        </c:ser>
        <c:ser>
          <c:idx val="1"/>
          <c:order val="1"/>
          <c:dLbls>
            <c:txPr>
              <a:bodyPr/>
              <a:lstStyle/>
              <a:p>
                <a:pPr>
                  <a:defRPr sz="1200"/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H21.7</c:v>
                </c:pt>
                <c:pt idx="1">
                  <c:v>H22.8</c:v>
                </c:pt>
                <c:pt idx="2">
                  <c:v>H23.8</c:v>
                </c:pt>
                <c:pt idx="3">
                  <c:v>H24.8</c:v>
                </c:pt>
                <c:pt idx="4">
                  <c:v>H25.8</c:v>
                </c:pt>
                <c:pt idx="5">
                  <c:v>H26.8</c:v>
                </c:pt>
                <c:pt idx="6">
                  <c:v>H27.8</c:v>
                </c:pt>
                <c:pt idx="7">
                  <c:v>H28.9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0.32</c:v>
                </c:pt>
                <c:pt idx="3">
                  <c:v>0.32</c:v>
                </c:pt>
                <c:pt idx="4">
                  <c:v>0.33</c:v>
                </c:pt>
                <c:pt idx="5">
                  <c:v>0.35</c:v>
                </c:pt>
                <c:pt idx="6">
                  <c:v>0.31</c:v>
                </c:pt>
                <c:pt idx="7">
                  <c:v>0.42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16064"/>
        <c:axId val="105817600"/>
      </c:lineChart>
      <c:catAx>
        <c:axId val="1058160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05817600"/>
        <c:crosses val="autoZero"/>
        <c:auto val="1"/>
        <c:lblAlgn val="ctr"/>
        <c:lblOffset val="100"/>
        <c:noMultiLvlLbl val="0"/>
      </c:catAx>
      <c:valAx>
        <c:axId val="105817600"/>
        <c:scaling>
          <c:orientation val="minMax"/>
          <c:max val="0.8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0581606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0.57183</cdr:x>
      <cdr:y>0.69505</cdr:y>
    </cdr:from>
    <cdr:to>
      <cdr:x>0.89694</cdr:x>
      <cdr:y>0.86967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389286" y="2447960"/>
          <a:ext cx="1358432" cy="61500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◆</a:t>
          </a:r>
          <a:r>
            <a: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　府内全域</a:t>
          </a:r>
          <a:endParaRPr lang="en-US" altLang="ja-JP" sz="12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endParaRPr lang="en-US" altLang="ja-JP" sz="500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 xmlns:a="http://schemas.openxmlformats.org/drawingml/2006/main">
          <a:r>
            <a:rPr lang="ja-JP" altLang="en-US" sz="1200" dirty="0" smtClean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■</a:t>
          </a:r>
          <a:r>
            <a:rPr lang="ja-JP" altLang="en-US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　市街地内</a:t>
          </a:r>
          <a:endParaRPr lang="ja-JP" altLang="en-US" sz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450C9-C3E6-469A-9D17-72213CB412F6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8C9C9-2340-469D-9D41-4E35C23EE9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C9C9-2340-469D-9D41-4E35C23EE9C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28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8C9C9-2340-469D-9D41-4E35C23EE9C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28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48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80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55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06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043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9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54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02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58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05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146F-653C-4FDC-8763-29A9E6536D62}" type="datetimeFigureOut">
              <a:rPr kumimoji="1" lang="ja-JP" altLang="en-US" smtClean="0"/>
              <a:t>2018/8/30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1535-3184-49A3-BEBB-CB5B8941B6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91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都市計画公園のあり方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（最終報告）（案）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622920"/>
          </a:xfrm>
        </p:spPr>
        <p:txBody>
          <a:bodyPr/>
          <a:lstStyle/>
          <a:p>
            <a:r>
              <a:rPr kumimoji="1" lang="ja-JP" altLang="en-US" dirty="0" smtClean="0"/>
              <a:t>大阪府都市計画審議会常務委員会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812360" y="40740"/>
            <a:ext cx="1224000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12360" y="4462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資料 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endParaRPr kumimoji="1"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14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5.</a:t>
            </a:r>
            <a:r>
              <a:rPr lang="ja-JP" altLang="en-US" sz="2800" dirty="0" smtClean="0">
                <a:latin typeface="+mj-ea"/>
              </a:rPr>
              <a:t>府営公園の課題</a:t>
            </a:r>
            <a:endParaRPr lang="ja-JP" altLang="en-US" sz="2800" dirty="0">
              <a:latin typeface="+mj-e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44" y="1052736"/>
            <a:ext cx="8424936" cy="56886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6349" y="1181982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既存ストックの有効活用</a:t>
            </a:r>
            <a:endParaRPr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9443" y="1563111"/>
            <a:ext cx="7628981" cy="830997"/>
          </a:xfrm>
          <a:prstGeom prst="bevel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・運動施設の付加価値を高めるリノベーション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・利用率の低い施設の用途を変更するコンバージョン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0331" y="2602629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公園整備の重点化</a:t>
            </a:r>
            <a:endParaRPr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5576" y="3122940"/>
            <a:ext cx="7628981" cy="338554"/>
          </a:xfrm>
          <a:prstGeom prst="bevel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・防災公園の整備を最優先課題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1560" y="3843493"/>
            <a:ext cx="393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多様な主体が参画できる仕組みづくり</a:t>
            </a:r>
            <a:endParaRPr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1363" y="4318667"/>
            <a:ext cx="7628981" cy="338554"/>
          </a:xfrm>
          <a:prstGeom prst="bevel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・地域のあらゆる主体による公園参画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4816577"/>
            <a:ext cx="7628981" cy="338554"/>
          </a:xfrm>
          <a:prstGeom prst="bevel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・他部局との連携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7" name="Picture 18" descr="IMG_945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95" y="4299687"/>
            <a:ext cx="3020464" cy="177794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" name="テキスト ボックス 27"/>
          <p:cNvSpPr txBox="1"/>
          <p:nvPr/>
        </p:nvSpPr>
        <p:spPr>
          <a:xfrm>
            <a:off x="6300192" y="4017596"/>
            <a:ext cx="2217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運営審議会（泉佐野丘陵緑地）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164163" y="1289704"/>
            <a:ext cx="223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防災施設整備イメージ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1" name="図 3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99"/>
          <a:stretch/>
        </p:blipFill>
        <p:spPr bwMode="auto">
          <a:xfrm>
            <a:off x="5707335" y="1563111"/>
            <a:ext cx="3152725" cy="2190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800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0" name="グループ化 29"/>
          <p:cNvGrpSpPr/>
          <p:nvPr/>
        </p:nvGrpSpPr>
        <p:grpSpPr>
          <a:xfrm>
            <a:off x="323529" y="1808506"/>
            <a:ext cx="5265961" cy="4134110"/>
            <a:chOff x="-2453748" y="-591287"/>
            <a:chExt cx="4748350" cy="3808639"/>
          </a:xfrm>
        </p:grpSpPr>
        <p:sp>
          <p:nvSpPr>
            <p:cNvPr id="31" name="角丸四角形 30"/>
            <p:cNvSpPr/>
            <p:nvPr/>
          </p:nvSpPr>
          <p:spPr>
            <a:xfrm>
              <a:off x="-2453748" y="-591287"/>
              <a:ext cx="4738645" cy="3808639"/>
            </a:xfrm>
            <a:prstGeom prst="roundRect">
              <a:avLst>
                <a:gd name="adj" fmla="val 4372"/>
              </a:avLst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-2258959" y="207302"/>
              <a:ext cx="4508416" cy="668002"/>
              <a:chOff x="-2392957" y="-250049"/>
              <a:chExt cx="4509629" cy="668226"/>
            </a:xfrm>
          </p:grpSpPr>
          <p:sp>
            <p:nvSpPr>
              <p:cNvPr id="47" name="角丸四角形 46"/>
              <p:cNvSpPr/>
              <p:nvPr/>
            </p:nvSpPr>
            <p:spPr>
              <a:xfrm>
                <a:off x="-2392957" y="-250049"/>
                <a:ext cx="4460643" cy="47640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8" name="テキスト ボックス 11305"/>
              <p:cNvSpPr txBox="1"/>
              <p:nvPr/>
            </p:nvSpPr>
            <p:spPr>
              <a:xfrm>
                <a:off x="-2263061" y="-171936"/>
                <a:ext cx="4379733" cy="59011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基本方針③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  <a:p>
                <a:pPr indent="114300"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公園を柔軟に使いこなし、地域</a:t>
                </a:r>
                <a:r>
                  <a:rPr lang="ja-JP" sz="1100" kern="100" dirty="0" smtClean="0">
                    <a:effectLst/>
                    <a:ea typeface="Meiryo UI"/>
                    <a:cs typeface="Times New Roman"/>
                  </a:rPr>
                  <a:t>社会</a:t>
                </a: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に貢献する公園づくりを推進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-2258958" y="1532238"/>
              <a:ext cx="4439647" cy="777495"/>
              <a:chOff x="-774334" y="-575130"/>
              <a:chExt cx="4442042" cy="648178"/>
            </a:xfrm>
          </p:grpSpPr>
          <p:sp>
            <p:nvSpPr>
              <p:cNvPr id="45" name="角丸四角形 44"/>
              <p:cNvSpPr/>
              <p:nvPr/>
            </p:nvSpPr>
            <p:spPr>
              <a:xfrm>
                <a:off x="-774334" y="-575130"/>
                <a:ext cx="4442042" cy="37128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6" name="テキスト ボックス 11308"/>
              <p:cNvSpPr txBox="1"/>
              <p:nvPr/>
            </p:nvSpPr>
            <p:spPr>
              <a:xfrm>
                <a:off x="-644403" y="-499215"/>
                <a:ext cx="4216884" cy="57226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基本方針④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  <a:p>
                <a:pPr indent="114300"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誰もが安全・安心・快適に</a:t>
                </a:r>
                <a:r>
                  <a:rPr lang="ja-JP" sz="1100" kern="100" dirty="0" smtClean="0">
                    <a:effectLst/>
                    <a:ea typeface="Meiryo UI"/>
                    <a:cs typeface="Times New Roman"/>
                  </a:rPr>
                  <a:t>利用できる</a:t>
                </a: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公園づくりを推進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-2258959" y="2065472"/>
              <a:ext cx="4457590" cy="560968"/>
              <a:chOff x="-793354" y="390312"/>
              <a:chExt cx="4459517" cy="560968"/>
            </a:xfrm>
          </p:grpSpPr>
          <p:sp>
            <p:nvSpPr>
              <p:cNvPr id="43" name="角丸四角形 42"/>
              <p:cNvSpPr/>
              <p:nvPr/>
            </p:nvSpPr>
            <p:spPr>
              <a:xfrm>
                <a:off x="-793354" y="390312"/>
                <a:ext cx="4459517" cy="43115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4" name="テキスト ボックス 11311"/>
              <p:cNvSpPr txBox="1"/>
              <p:nvPr/>
            </p:nvSpPr>
            <p:spPr>
              <a:xfrm>
                <a:off x="-688860" y="475030"/>
                <a:ext cx="2091686" cy="4762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基本方針⑤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  <a:p>
                <a:pPr indent="114300"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府民の命を守る公園づくりを推進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35" name="グループ化 34"/>
            <p:cNvGrpSpPr/>
            <p:nvPr/>
          </p:nvGrpSpPr>
          <p:grpSpPr>
            <a:xfrm>
              <a:off x="-2258958" y="2579471"/>
              <a:ext cx="4543855" cy="560532"/>
              <a:chOff x="-802271" y="26709"/>
              <a:chExt cx="4545076" cy="561614"/>
            </a:xfrm>
          </p:grpSpPr>
          <p:sp>
            <p:nvSpPr>
              <p:cNvPr id="41" name="角丸四角形 40"/>
              <p:cNvSpPr/>
              <p:nvPr/>
            </p:nvSpPr>
            <p:spPr>
              <a:xfrm>
                <a:off x="-802271" y="26709"/>
                <a:ext cx="4440839" cy="431987"/>
              </a:xfrm>
              <a:prstGeom prst="roundRect">
                <a:avLst>
                  <a:gd name="adj" fmla="val 9703"/>
                </a:avLst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2" name="テキスト ボックス 11314"/>
              <p:cNvSpPr txBox="1"/>
              <p:nvPr/>
            </p:nvSpPr>
            <p:spPr>
              <a:xfrm>
                <a:off x="-672374" y="92066"/>
                <a:ext cx="4415179" cy="49625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基本方針⑥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  <a:p>
                <a:pPr indent="114300"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多様な自然とふれあい、都市</a:t>
                </a:r>
                <a:r>
                  <a:rPr lang="ja-JP" sz="1100" kern="100" dirty="0" smtClean="0">
                    <a:effectLst/>
                    <a:ea typeface="Meiryo UI"/>
                    <a:cs typeface="Times New Roman"/>
                  </a:rPr>
                  <a:t>の環境</a:t>
                </a: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を保全する公園づくりを推進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36" name="グループ化 35"/>
            <p:cNvGrpSpPr/>
            <p:nvPr/>
          </p:nvGrpSpPr>
          <p:grpSpPr>
            <a:xfrm>
              <a:off x="-2258959" y="-358811"/>
              <a:ext cx="4553561" cy="712178"/>
              <a:chOff x="-2392309" y="-501686"/>
              <a:chExt cx="4553561" cy="712178"/>
            </a:xfrm>
          </p:grpSpPr>
          <p:sp>
            <p:nvSpPr>
              <p:cNvPr id="39" name="角丸四角形 38"/>
              <p:cNvSpPr/>
              <p:nvPr/>
            </p:nvSpPr>
            <p:spPr>
              <a:xfrm>
                <a:off x="-2392309" y="-501686"/>
                <a:ext cx="4468176" cy="466725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40" name="テキスト ボックス 11302"/>
              <p:cNvSpPr txBox="1"/>
              <p:nvPr/>
            </p:nvSpPr>
            <p:spPr>
              <a:xfrm>
                <a:off x="-2262448" y="-407998"/>
                <a:ext cx="4423700" cy="61849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基本方針②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  <a:p>
                <a:pPr indent="114300" algn="just">
                  <a:lnSpc>
                    <a:spcPts val="1000"/>
                  </a:lnSpc>
                  <a:spcAft>
                    <a:spcPts val="0"/>
                  </a:spcAft>
                </a:pP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民間活力を積極的に導入し、</a:t>
                </a:r>
                <a:r>
                  <a:rPr lang="ja-JP" sz="1100" kern="100" dirty="0" smtClean="0">
                    <a:effectLst/>
                    <a:ea typeface="Meiryo UI"/>
                    <a:cs typeface="Times New Roman"/>
                  </a:rPr>
                  <a:t>都市の</a:t>
                </a:r>
                <a:r>
                  <a:rPr lang="ja-JP" sz="1100" kern="100" dirty="0">
                    <a:effectLst/>
                    <a:ea typeface="Meiryo UI"/>
                    <a:cs typeface="Times New Roman"/>
                  </a:rPr>
                  <a:t>活力を生み出す公園づくりを推進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  <a:p>
                <a:pPr algn="just">
                  <a:lnSpc>
                    <a:spcPts val="1300"/>
                  </a:lnSpc>
                  <a:spcAft>
                    <a:spcPts val="0"/>
                  </a:spcAft>
                </a:pPr>
                <a:r>
                  <a:rPr lang="en-US" sz="1100" kern="100" dirty="0">
                    <a:effectLst/>
                    <a:latin typeface="Meiryo UI"/>
                    <a:ea typeface="ＭＳ 明朝"/>
                    <a:cs typeface="Times New Roman"/>
                  </a:rPr>
                  <a:t> </a:t>
                </a:r>
                <a:endParaRPr lang="ja-JP" sz="1100" kern="100" dirty="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37" name="角丸四角形 36"/>
            <p:cNvSpPr/>
            <p:nvPr/>
          </p:nvSpPr>
          <p:spPr>
            <a:xfrm>
              <a:off x="-2388818" y="-466846"/>
              <a:ext cx="4621487" cy="1407111"/>
            </a:xfrm>
            <a:prstGeom prst="roundRect">
              <a:avLst>
                <a:gd name="adj" fmla="val 4372"/>
              </a:avLst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38" name="角丸四角形 37"/>
            <p:cNvSpPr/>
            <p:nvPr/>
          </p:nvSpPr>
          <p:spPr>
            <a:xfrm>
              <a:off x="-2388818" y="1379732"/>
              <a:ext cx="4640607" cy="1782859"/>
            </a:xfrm>
            <a:prstGeom prst="roundRect">
              <a:avLst>
                <a:gd name="adj" fmla="val 4372"/>
              </a:avLst>
            </a:prstGeom>
            <a:noFill/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539552" y="1029550"/>
            <a:ext cx="5181381" cy="728408"/>
            <a:chOff x="-2641048" y="-1065145"/>
            <a:chExt cx="5184227" cy="728408"/>
          </a:xfrm>
        </p:grpSpPr>
        <p:sp>
          <p:nvSpPr>
            <p:cNvPr id="50" name="角丸四角形 49"/>
            <p:cNvSpPr/>
            <p:nvPr/>
          </p:nvSpPr>
          <p:spPr>
            <a:xfrm>
              <a:off x="-2641048" y="-1065145"/>
              <a:ext cx="5042309" cy="504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51" name="テキスト ボックス 11299"/>
            <p:cNvSpPr txBox="1"/>
            <p:nvPr/>
          </p:nvSpPr>
          <p:spPr>
            <a:xfrm>
              <a:off x="-2496952" y="-985520"/>
              <a:ext cx="5040131" cy="64878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1100" kern="100" dirty="0">
                  <a:effectLst/>
                  <a:ea typeface="Meiryo UI"/>
                  <a:cs typeface="Times New Roman"/>
                </a:rPr>
                <a:t>基本方針①</a:t>
              </a:r>
              <a:endParaRPr lang="ja-JP" sz="1100" kern="100" dirty="0">
                <a:effectLst/>
                <a:ea typeface="ＭＳ 明朝"/>
                <a:cs typeface="Times New Roman"/>
              </a:endParaRPr>
            </a:p>
            <a:p>
              <a:pPr indent="114300" algn="just">
                <a:lnSpc>
                  <a:spcPts val="1200"/>
                </a:lnSpc>
                <a:spcAft>
                  <a:spcPts val="0"/>
                </a:spcAft>
              </a:pPr>
              <a:r>
                <a:rPr lang="ja-JP" sz="1100" kern="100" dirty="0">
                  <a:effectLst/>
                  <a:ea typeface="Meiryo UI"/>
                  <a:cs typeface="Times New Roman"/>
                </a:rPr>
                <a:t>公園毎の特色を活かし育み、“</a:t>
              </a:r>
              <a:r>
                <a:rPr lang="ja-JP" sz="1100" kern="100" dirty="0" smtClean="0">
                  <a:effectLst/>
                  <a:ea typeface="Meiryo UI"/>
                  <a:cs typeface="Times New Roman"/>
                </a:rPr>
                <a:t>都市</a:t>
              </a:r>
              <a:r>
                <a:rPr lang="ja-JP" sz="1100" kern="100" dirty="0">
                  <a:effectLst/>
                  <a:ea typeface="Meiryo UI"/>
                  <a:cs typeface="Times New Roman"/>
                </a:rPr>
                <a:t>の顔</a:t>
              </a:r>
              <a:r>
                <a:rPr lang="ja-JP" sz="1100" kern="100" dirty="0" smtClean="0">
                  <a:effectLst/>
                  <a:ea typeface="Meiryo UI"/>
                  <a:cs typeface="Times New Roman"/>
                </a:rPr>
                <a:t>”と</a:t>
              </a:r>
              <a:r>
                <a:rPr lang="ja-JP" sz="1100" kern="100" dirty="0">
                  <a:effectLst/>
                  <a:ea typeface="Meiryo UI"/>
                  <a:cs typeface="Times New Roman"/>
                </a:rPr>
                <a:t>なる公園づくりを推進</a:t>
              </a:r>
              <a:endParaRPr lang="ja-JP" sz="1100" kern="1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1259632" y="3255965"/>
            <a:ext cx="3984674" cy="886296"/>
            <a:chOff x="-520948" y="-160326"/>
            <a:chExt cx="3984674" cy="886296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666751" y="-160326"/>
              <a:ext cx="927100" cy="827070"/>
              <a:chOff x="1" y="-144835"/>
              <a:chExt cx="927100" cy="747159"/>
            </a:xfrm>
          </p:grpSpPr>
          <p:sp>
            <p:nvSpPr>
              <p:cNvPr id="57" name="角丸四角形 56"/>
              <p:cNvSpPr>
                <a:spLocks noChangeAspect="1"/>
              </p:cNvSpPr>
              <p:nvPr/>
            </p:nvSpPr>
            <p:spPr>
              <a:xfrm>
                <a:off x="47625" y="-87990"/>
                <a:ext cx="828675" cy="643983"/>
              </a:xfrm>
              <a:prstGeom prst="roundRect">
                <a:avLst>
                  <a:gd name="adj" fmla="val 47073"/>
                </a:avLst>
              </a:prstGeom>
              <a:noFill/>
              <a:ln w="38100">
                <a:solidFill>
                  <a:sysClr val="windowText" lastClr="0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ja-JP" altLang="en-US"/>
              </a:p>
            </p:txBody>
          </p:sp>
          <p:sp>
            <p:nvSpPr>
              <p:cNvPr id="58" name="山形 57"/>
              <p:cNvSpPr/>
              <p:nvPr/>
            </p:nvSpPr>
            <p:spPr>
              <a:xfrm rot="5400000" flipH="1" flipV="1">
                <a:off x="-11068" y="217702"/>
                <a:ext cx="130087" cy="107950"/>
              </a:xfrm>
              <a:prstGeom prst="chevron">
                <a:avLst>
                  <a:gd name="adj" fmla="val 66129"/>
                </a:avLst>
              </a:prstGeom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ja-JP" altLang="en-US"/>
              </a:p>
            </p:txBody>
          </p:sp>
          <p:sp>
            <p:nvSpPr>
              <p:cNvPr id="59" name="山形 58"/>
              <p:cNvSpPr/>
              <p:nvPr/>
            </p:nvSpPr>
            <p:spPr>
              <a:xfrm rot="16200000" flipH="1">
                <a:off x="808082" y="236582"/>
                <a:ext cx="130087" cy="107950"/>
              </a:xfrm>
              <a:prstGeom prst="chevron">
                <a:avLst>
                  <a:gd name="adj" fmla="val 66129"/>
                </a:avLst>
              </a:prstGeom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ja-JP" altLang="en-US"/>
              </a:p>
            </p:txBody>
          </p:sp>
          <p:sp>
            <p:nvSpPr>
              <p:cNvPr id="60" name="山形 59"/>
              <p:cNvSpPr/>
              <p:nvPr/>
            </p:nvSpPr>
            <p:spPr>
              <a:xfrm flipH="1" flipV="1">
                <a:off x="381518" y="494374"/>
                <a:ext cx="144000" cy="107950"/>
              </a:xfrm>
              <a:prstGeom prst="chevron">
                <a:avLst>
                  <a:gd name="adj" fmla="val 66129"/>
                </a:avLst>
              </a:prstGeom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ja-JP" altLang="en-US"/>
              </a:p>
            </p:txBody>
          </p:sp>
          <p:sp>
            <p:nvSpPr>
              <p:cNvPr id="61" name="山形 60"/>
              <p:cNvSpPr/>
              <p:nvPr/>
            </p:nvSpPr>
            <p:spPr>
              <a:xfrm flipV="1">
                <a:off x="398462" y="-144835"/>
                <a:ext cx="144000" cy="98735"/>
              </a:xfrm>
              <a:prstGeom prst="chevron">
                <a:avLst>
                  <a:gd name="adj" fmla="val 66129"/>
                </a:avLst>
              </a:prstGeom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ja-JP" altLang="en-US"/>
              </a:p>
            </p:txBody>
          </p:sp>
        </p:grpSp>
        <p:sp>
          <p:nvSpPr>
            <p:cNvPr id="54" name="テキスト ボックス 100"/>
            <p:cNvSpPr txBox="1"/>
            <p:nvPr/>
          </p:nvSpPr>
          <p:spPr>
            <a:xfrm>
              <a:off x="833846" y="113357"/>
              <a:ext cx="600075" cy="419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lnSpc>
                  <a:spcPts val="1000"/>
                </a:lnSpc>
                <a:spcAft>
                  <a:spcPts val="0"/>
                </a:spcAft>
              </a:pPr>
              <a:r>
                <a:rPr lang="ja-JP" sz="1000" b="1" dirty="0">
                  <a:solidFill>
                    <a:srgbClr val="000000"/>
                  </a:solidFill>
                  <a:effectLst/>
                  <a:latin typeface="ＭＳ Ｐゴシック"/>
                  <a:ea typeface="Meiryo UI"/>
                  <a:cs typeface="ＭＳ Ｐゴシック"/>
                </a:rPr>
                <a:t>相乗</a:t>
              </a:r>
              <a:endParaRPr lang="ja-JP" sz="1200" b="1" dirty="0">
                <a:effectLst/>
                <a:latin typeface="ＭＳ Ｐゴシック"/>
                <a:cs typeface="ＭＳ Ｐゴシック"/>
              </a:endParaRPr>
            </a:p>
            <a:p>
              <a:pPr algn="ctr">
                <a:lnSpc>
                  <a:spcPts val="1000"/>
                </a:lnSpc>
                <a:spcAft>
                  <a:spcPts val="0"/>
                </a:spcAft>
              </a:pPr>
              <a:r>
                <a:rPr lang="ja-JP" sz="1000" b="1" dirty="0">
                  <a:solidFill>
                    <a:srgbClr val="000000"/>
                  </a:solidFill>
                  <a:effectLst/>
                  <a:latin typeface="ＭＳ Ｐゴシック"/>
                  <a:ea typeface="Meiryo UI"/>
                  <a:cs typeface="ＭＳ Ｐゴシック"/>
                </a:rPr>
                <a:t>効果</a:t>
              </a:r>
              <a:endParaRPr lang="ja-JP" sz="1200" b="1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55" name="テキスト ボックス 97"/>
            <p:cNvSpPr txBox="1"/>
            <p:nvPr/>
          </p:nvSpPr>
          <p:spPr>
            <a:xfrm>
              <a:off x="-520948" y="190902"/>
              <a:ext cx="1319014" cy="4857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lnSpc>
                  <a:spcPts val="1000"/>
                </a:lnSpc>
                <a:spcAft>
                  <a:spcPts val="0"/>
                </a:spcAft>
              </a:pPr>
              <a:r>
                <a:rPr lang="ja-JP" sz="1000" b="1" dirty="0">
                  <a:solidFill>
                    <a:srgbClr val="000000"/>
                  </a:solidFill>
                  <a:effectLst/>
                  <a:latin typeface="ＭＳ Ｐゴシック"/>
                  <a:ea typeface="Meiryo UI"/>
                  <a:cs typeface="ＭＳ Ｐゴシック"/>
                </a:rPr>
                <a:t>公園の魅力向上</a:t>
              </a:r>
              <a:endParaRPr lang="ja-JP" sz="1200" b="1" dirty="0">
                <a:effectLst/>
                <a:latin typeface="ＭＳ Ｐゴシック"/>
                <a:cs typeface="ＭＳ Ｐゴシック"/>
              </a:endParaRPr>
            </a:p>
          </p:txBody>
        </p:sp>
        <p:sp>
          <p:nvSpPr>
            <p:cNvPr id="56" name="テキスト ボックス 97"/>
            <p:cNvSpPr txBox="1"/>
            <p:nvPr/>
          </p:nvSpPr>
          <p:spPr>
            <a:xfrm>
              <a:off x="1495276" y="192570"/>
              <a:ext cx="1968450" cy="5334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>
              <a:noAutofit/>
            </a:bodyPr>
            <a:lstStyle/>
            <a:p>
              <a:pPr algn="ctr">
                <a:lnSpc>
                  <a:spcPts val="1000"/>
                </a:lnSpc>
                <a:spcAft>
                  <a:spcPts val="0"/>
                </a:spcAft>
              </a:pPr>
              <a:r>
                <a:rPr lang="ja-JP" sz="1000" b="1" dirty="0">
                  <a:solidFill>
                    <a:srgbClr val="000000"/>
                  </a:solidFill>
                  <a:effectLst/>
                  <a:latin typeface="ＭＳ Ｐゴシック"/>
                  <a:ea typeface="Meiryo UI"/>
                  <a:cs typeface="ＭＳ Ｐゴシック"/>
                </a:rPr>
                <a:t>地域への波及効果、収益の還元</a:t>
              </a:r>
              <a:endParaRPr lang="ja-JP" sz="1200" b="1" dirty="0">
                <a:effectLst/>
                <a:latin typeface="ＭＳ Ｐゴシック"/>
                <a:cs typeface="ＭＳ Ｐゴシック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539554" y="6148007"/>
            <a:ext cx="4945561" cy="521353"/>
            <a:chOff x="-202646" y="40911"/>
            <a:chExt cx="3103813" cy="157149"/>
          </a:xfrm>
        </p:grpSpPr>
        <p:sp>
          <p:nvSpPr>
            <p:cNvPr id="63" name="角丸四角形 62"/>
            <p:cNvSpPr/>
            <p:nvPr/>
          </p:nvSpPr>
          <p:spPr>
            <a:xfrm>
              <a:off x="-202646" y="40911"/>
              <a:ext cx="3103813" cy="141067"/>
            </a:xfrm>
            <a:prstGeom prst="roundRect">
              <a:avLst>
                <a:gd name="adj" fmla="val 9703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64" name="テキスト ボックス 11317"/>
            <p:cNvSpPr txBox="1"/>
            <p:nvPr/>
          </p:nvSpPr>
          <p:spPr>
            <a:xfrm>
              <a:off x="-129950" y="58882"/>
              <a:ext cx="2951094" cy="13917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ts val="1000"/>
                </a:lnSpc>
                <a:spcAft>
                  <a:spcPts val="0"/>
                </a:spcAft>
              </a:pPr>
              <a:r>
                <a:rPr lang="ja-JP" sz="1100" kern="100" dirty="0">
                  <a:effectLst/>
                  <a:ea typeface="Meiryo UI"/>
                  <a:cs typeface="Times New Roman"/>
                </a:rPr>
                <a:t>基本方針⑦</a:t>
              </a:r>
              <a:endParaRPr lang="ja-JP" sz="1100" kern="100" dirty="0">
                <a:effectLst/>
                <a:ea typeface="ＭＳ 明朝"/>
                <a:cs typeface="Times New Roman"/>
              </a:endParaRPr>
            </a:p>
            <a:p>
              <a:pPr indent="101600" algn="just">
                <a:lnSpc>
                  <a:spcPts val="1000"/>
                </a:lnSpc>
                <a:spcAft>
                  <a:spcPts val="0"/>
                </a:spcAft>
              </a:pPr>
              <a:r>
                <a:rPr lang="ja-JP" sz="1100" kern="100" dirty="0">
                  <a:effectLst/>
                  <a:ea typeface="Meiryo UI"/>
                  <a:cs typeface="Times New Roman"/>
                </a:rPr>
                <a:t>都市・まちづくりを先導し続ける</a:t>
              </a:r>
              <a:r>
                <a:rPr lang="ja-JP" sz="1100" kern="100" dirty="0" smtClean="0">
                  <a:effectLst/>
                  <a:ea typeface="Meiryo UI"/>
                  <a:cs typeface="Times New Roman"/>
                </a:rPr>
                <a:t>戦略的な</a:t>
              </a:r>
              <a:r>
                <a:rPr lang="ja-JP" sz="1100" kern="100" dirty="0">
                  <a:effectLst/>
                  <a:ea typeface="Meiryo UI"/>
                  <a:cs typeface="Times New Roman"/>
                </a:rPr>
                <a:t>整備・管理・運営の</a:t>
              </a:r>
              <a:r>
                <a:rPr lang="ja-JP" sz="1100" kern="100" dirty="0" smtClean="0">
                  <a:effectLst/>
                  <a:ea typeface="Meiryo UI"/>
                  <a:cs typeface="Times New Roman"/>
                </a:rPr>
                <a:t>仕組みづくり</a:t>
              </a:r>
              <a:endParaRPr lang="ja-JP" sz="1100" kern="100" dirty="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66" name="角丸四角形 65"/>
          <p:cNvSpPr/>
          <p:nvPr/>
        </p:nvSpPr>
        <p:spPr>
          <a:xfrm>
            <a:off x="233959" y="739912"/>
            <a:ext cx="5418161" cy="6001455"/>
          </a:xfrm>
          <a:prstGeom prst="roundRect">
            <a:avLst>
              <a:gd name="adj" fmla="val 476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8" name="角丸四角形 67"/>
          <p:cNvSpPr/>
          <p:nvPr/>
        </p:nvSpPr>
        <p:spPr>
          <a:xfrm>
            <a:off x="7179374" y="735148"/>
            <a:ext cx="1786255" cy="6006219"/>
          </a:xfrm>
          <a:prstGeom prst="roundRect">
            <a:avLst>
              <a:gd name="adj" fmla="val 476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69" name="テキスト ボックス 1"/>
          <p:cNvSpPr txBox="1">
            <a:spLocks noChangeArrowheads="1"/>
          </p:cNvSpPr>
          <p:nvPr/>
        </p:nvSpPr>
        <p:spPr bwMode="auto">
          <a:xfrm>
            <a:off x="7235254" y="836001"/>
            <a:ext cx="1692275" cy="2883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30175"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5670550" algn="r"/>
              </a:tabLst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「大阪府における都市計画のあり方（答申）」</a:t>
            </a:r>
            <a:endParaRPr lang="en-US" altLang="ja-JP" sz="1400" dirty="0" smtClean="0"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5670550" algn="r"/>
              </a:tabLst>
            </a:pP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1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10075" r="14497" b="8841"/>
          <a:stretch>
            <a:fillRect/>
          </a:stretch>
        </p:blipFill>
        <p:spPr bwMode="auto">
          <a:xfrm>
            <a:off x="7244779" y="2661121"/>
            <a:ext cx="168275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テキスト ボックス 2"/>
          <p:cNvSpPr txBox="1">
            <a:spLocks noChangeArrowheads="1"/>
          </p:cNvSpPr>
          <p:nvPr/>
        </p:nvSpPr>
        <p:spPr bwMode="auto">
          <a:xfrm>
            <a:off x="7235888" y="3784508"/>
            <a:ext cx="1673225" cy="28848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130175"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00050" algn="l"/>
                <a:tab pos="5670550" algn="r"/>
              </a:tabLs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0050" algn="l"/>
                <a:tab pos="5670550" algn="r"/>
              </a:tabLst>
            </a:pP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「みどりの大阪推進計画」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2" name="グループ化 71"/>
          <p:cNvGrpSpPr>
            <a:grpSpLocks noChangeAspect="1"/>
          </p:cNvGrpSpPr>
          <p:nvPr/>
        </p:nvGrpSpPr>
        <p:grpSpPr>
          <a:xfrm>
            <a:off x="7448217" y="4681979"/>
            <a:ext cx="1101196" cy="1483325"/>
            <a:chOff x="0" y="0"/>
            <a:chExt cx="1790700" cy="2410545"/>
          </a:xfrm>
        </p:grpSpPr>
        <p:grpSp>
          <p:nvGrpSpPr>
            <p:cNvPr id="73" name="グループ化 72"/>
            <p:cNvGrpSpPr>
              <a:grpSpLocks noChangeAspect="1"/>
            </p:cNvGrpSpPr>
            <p:nvPr/>
          </p:nvGrpSpPr>
          <p:grpSpPr>
            <a:xfrm>
              <a:off x="114300" y="0"/>
              <a:ext cx="1676400" cy="2410545"/>
              <a:chOff x="0" y="0"/>
              <a:chExt cx="1308735" cy="1882140"/>
            </a:xfrm>
          </p:grpSpPr>
          <p:grpSp>
            <p:nvGrpSpPr>
              <p:cNvPr id="75" name="グループ化 7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1245235" cy="1882140"/>
                <a:chOff x="2521" y="4775"/>
                <a:chExt cx="6539" cy="9883"/>
              </a:xfrm>
            </p:grpSpPr>
            <p:pic>
              <p:nvPicPr>
                <p:cNvPr id="77" name="Picture 5" descr="南田みどりの将来像図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7" y="4775"/>
                  <a:ext cx="6463" cy="9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8" name="Freeform 6"/>
                <p:cNvSpPr>
                  <a:spLocks noChangeAspect="1"/>
                </p:cNvSpPr>
                <p:nvPr/>
              </p:nvSpPr>
              <p:spPr bwMode="auto">
                <a:xfrm>
                  <a:off x="2521" y="4915"/>
                  <a:ext cx="6451" cy="9743"/>
                </a:xfrm>
                <a:custGeom>
                  <a:avLst/>
                  <a:gdLst>
                    <a:gd name="T0" fmla="*/ 3945 w 8480"/>
                    <a:gd name="T1" fmla="*/ 57 h 12807"/>
                    <a:gd name="T2" fmla="*/ 5370 w 8480"/>
                    <a:gd name="T3" fmla="*/ 1242 h 12807"/>
                    <a:gd name="T4" fmla="*/ 8070 w 8480"/>
                    <a:gd name="T5" fmla="*/ 2517 h 12807"/>
                    <a:gd name="T6" fmla="*/ 7830 w 8480"/>
                    <a:gd name="T7" fmla="*/ 7272 h 12807"/>
                    <a:gd name="T8" fmla="*/ 7110 w 8480"/>
                    <a:gd name="T9" fmla="*/ 10587 h 12807"/>
                    <a:gd name="T10" fmla="*/ 1185 w 8480"/>
                    <a:gd name="T11" fmla="*/ 12597 h 12807"/>
                    <a:gd name="T12" fmla="*/ 300 w 8480"/>
                    <a:gd name="T13" fmla="*/ 11847 h 12807"/>
                    <a:gd name="T14" fmla="*/ 2985 w 8480"/>
                    <a:gd name="T15" fmla="*/ 11172 h 12807"/>
                    <a:gd name="T16" fmla="*/ 5085 w 8480"/>
                    <a:gd name="T17" fmla="*/ 9387 h 12807"/>
                    <a:gd name="T18" fmla="*/ 5550 w 8480"/>
                    <a:gd name="T19" fmla="*/ 8967 h 12807"/>
                    <a:gd name="T20" fmla="*/ 6900 w 8480"/>
                    <a:gd name="T21" fmla="*/ 9087 h 12807"/>
                    <a:gd name="T22" fmla="*/ 7215 w 8480"/>
                    <a:gd name="T23" fmla="*/ 7347 h 12807"/>
                    <a:gd name="T24" fmla="*/ 7080 w 8480"/>
                    <a:gd name="T25" fmla="*/ 3312 h 12807"/>
                    <a:gd name="T26" fmla="*/ 6105 w 8480"/>
                    <a:gd name="T27" fmla="*/ 2787 h 12807"/>
                    <a:gd name="T28" fmla="*/ 5595 w 8480"/>
                    <a:gd name="T29" fmla="*/ 3357 h 12807"/>
                    <a:gd name="T30" fmla="*/ 4680 w 8480"/>
                    <a:gd name="T31" fmla="*/ 3252 h 12807"/>
                    <a:gd name="T32" fmla="*/ 4890 w 8480"/>
                    <a:gd name="T33" fmla="*/ 2067 h 12807"/>
                    <a:gd name="T34" fmla="*/ 3135 w 8480"/>
                    <a:gd name="T35" fmla="*/ 642 h 12807"/>
                    <a:gd name="T36" fmla="*/ 3945 w 8480"/>
                    <a:gd name="T37" fmla="*/ 57 h 128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80" h="12807">
                      <a:moveTo>
                        <a:pt x="3945" y="57"/>
                      </a:moveTo>
                      <a:cubicBezTo>
                        <a:pt x="4318" y="157"/>
                        <a:pt x="4683" y="832"/>
                        <a:pt x="5370" y="1242"/>
                      </a:cubicBezTo>
                      <a:cubicBezTo>
                        <a:pt x="6057" y="1652"/>
                        <a:pt x="7660" y="1512"/>
                        <a:pt x="8070" y="2517"/>
                      </a:cubicBezTo>
                      <a:cubicBezTo>
                        <a:pt x="8480" y="3522"/>
                        <a:pt x="7990" y="5927"/>
                        <a:pt x="7830" y="7272"/>
                      </a:cubicBezTo>
                      <a:cubicBezTo>
                        <a:pt x="7670" y="8617"/>
                        <a:pt x="8217" y="9700"/>
                        <a:pt x="7110" y="10587"/>
                      </a:cubicBezTo>
                      <a:cubicBezTo>
                        <a:pt x="6003" y="11474"/>
                        <a:pt x="2320" y="12387"/>
                        <a:pt x="1185" y="12597"/>
                      </a:cubicBezTo>
                      <a:cubicBezTo>
                        <a:pt x="50" y="12807"/>
                        <a:pt x="0" y="12084"/>
                        <a:pt x="300" y="11847"/>
                      </a:cubicBezTo>
                      <a:cubicBezTo>
                        <a:pt x="600" y="11610"/>
                        <a:pt x="2188" y="11582"/>
                        <a:pt x="2985" y="11172"/>
                      </a:cubicBezTo>
                      <a:cubicBezTo>
                        <a:pt x="3782" y="10762"/>
                        <a:pt x="4658" y="9754"/>
                        <a:pt x="5085" y="9387"/>
                      </a:cubicBezTo>
                      <a:cubicBezTo>
                        <a:pt x="5512" y="9020"/>
                        <a:pt x="5248" y="9017"/>
                        <a:pt x="5550" y="8967"/>
                      </a:cubicBezTo>
                      <a:cubicBezTo>
                        <a:pt x="5852" y="8917"/>
                        <a:pt x="6623" y="9357"/>
                        <a:pt x="6900" y="9087"/>
                      </a:cubicBezTo>
                      <a:cubicBezTo>
                        <a:pt x="7177" y="8817"/>
                        <a:pt x="7185" y="8309"/>
                        <a:pt x="7215" y="7347"/>
                      </a:cubicBezTo>
                      <a:cubicBezTo>
                        <a:pt x="7245" y="6385"/>
                        <a:pt x="7265" y="4072"/>
                        <a:pt x="7080" y="3312"/>
                      </a:cubicBezTo>
                      <a:cubicBezTo>
                        <a:pt x="6895" y="2552"/>
                        <a:pt x="6352" y="2780"/>
                        <a:pt x="6105" y="2787"/>
                      </a:cubicBezTo>
                      <a:cubicBezTo>
                        <a:pt x="5858" y="2794"/>
                        <a:pt x="5833" y="3279"/>
                        <a:pt x="5595" y="3357"/>
                      </a:cubicBezTo>
                      <a:cubicBezTo>
                        <a:pt x="5357" y="3435"/>
                        <a:pt x="4797" y="3467"/>
                        <a:pt x="4680" y="3252"/>
                      </a:cubicBezTo>
                      <a:cubicBezTo>
                        <a:pt x="4563" y="3037"/>
                        <a:pt x="5147" y="2502"/>
                        <a:pt x="4890" y="2067"/>
                      </a:cubicBezTo>
                      <a:cubicBezTo>
                        <a:pt x="4633" y="1632"/>
                        <a:pt x="3292" y="977"/>
                        <a:pt x="3135" y="642"/>
                      </a:cubicBezTo>
                      <a:cubicBezTo>
                        <a:pt x="2978" y="307"/>
                        <a:pt x="3469" y="0"/>
                        <a:pt x="3945" y="57"/>
                      </a:cubicBezTo>
                      <a:close/>
                    </a:path>
                  </a:pathLst>
                </a:custGeom>
                <a:solidFill>
                  <a:srgbClr val="99CC00">
                    <a:alpha val="4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79" name="Freeform 7"/>
                <p:cNvSpPr>
                  <a:spLocks noChangeAspect="1"/>
                </p:cNvSpPr>
                <p:nvPr/>
              </p:nvSpPr>
              <p:spPr bwMode="auto">
                <a:xfrm>
                  <a:off x="5735" y="7537"/>
                  <a:ext cx="2122" cy="3732"/>
                </a:xfrm>
                <a:custGeom>
                  <a:avLst/>
                  <a:gdLst>
                    <a:gd name="T0" fmla="*/ 2405 w 2790"/>
                    <a:gd name="T1" fmla="*/ 390 h 4905"/>
                    <a:gd name="T2" fmla="*/ 2405 w 2790"/>
                    <a:gd name="T3" fmla="*/ 960 h 4905"/>
                    <a:gd name="T4" fmla="*/ 2735 w 2790"/>
                    <a:gd name="T5" fmla="*/ 1980 h 4905"/>
                    <a:gd name="T6" fmla="*/ 2735 w 2790"/>
                    <a:gd name="T7" fmla="*/ 3180 h 4905"/>
                    <a:gd name="T8" fmla="*/ 2480 w 2790"/>
                    <a:gd name="T9" fmla="*/ 3660 h 4905"/>
                    <a:gd name="T10" fmla="*/ 2060 w 2790"/>
                    <a:gd name="T11" fmla="*/ 4800 h 4905"/>
                    <a:gd name="T12" fmla="*/ 500 w 2790"/>
                    <a:gd name="T13" fmla="*/ 4290 h 4905"/>
                    <a:gd name="T14" fmla="*/ 695 w 2790"/>
                    <a:gd name="T15" fmla="*/ 3720 h 4905"/>
                    <a:gd name="T16" fmla="*/ 1700 w 2790"/>
                    <a:gd name="T17" fmla="*/ 3990 h 4905"/>
                    <a:gd name="T18" fmla="*/ 1865 w 2790"/>
                    <a:gd name="T19" fmla="*/ 3075 h 4905"/>
                    <a:gd name="T20" fmla="*/ 2045 w 2790"/>
                    <a:gd name="T21" fmla="*/ 2580 h 4905"/>
                    <a:gd name="T22" fmla="*/ 1700 w 2790"/>
                    <a:gd name="T23" fmla="*/ 1215 h 4905"/>
                    <a:gd name="T24" fmla="*/ 1475 w 2790"/>
                    <a:gd name="T25" fmla="*/ 675 h 4905"/>
                    <a:gd name="T26" fmla="*/ 245 w 2790"/>
                    <a:gd name="T27" fmla="*/ 705 h 4905"/>
                    <a:gd name="T28" fmla="*/ 200 w 2790"/>
                    <a:gd name="T29" fmla="*/ 105 h 4905"/>
                    <a:gd name="T30" fmla="*/ 1445 w 2790"/>
                    <a:gd name="T31" fmla="*/ 75 h 4905"/>
                    <a:gd name="T32" fmla="*/ 2030 w 2790"/>
                    <a:gd name="T33" fmla="*/ 120 h 4905"/>
                    <a:gd name="T34" fmla="*/ 2405 w 2790"/>
                    <a:gd name="T35" fmla="*/ 390 h 49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90" h="4905">
                      <a:moveTo>
                        <a:pt x="2405" y="390"/>
                      </a:moveTo>
                      <a:cubicBezTo>
                        <a:pt x="2467" y="530"/>
                        <a:pt x="2350" y="695"/>
                        <a:pt x="2405" y="960"/>
                      </a:cubicBezTo>
                      <a:cubicBezTo>
                        <a:pt x="2460" y="1225"/>
                        <a:pt x="2680" y="1610"/>
                        <a:pt x="2735" y="1980"/>
                      </a:cubicBezTo>
                      <a:cubicBezTo>
                        <a:pt x="2790" y="2350"/>
                        <a:pt x="2777" y="2900"/>
                        <a:pt x="2735" y="3180"/>
                      </a:cubicBezTo>
                      <a:cubicBezTo>
                        <a:pt x="2693" y="3460"/>
                        <a:pt x="2592" y="3390"/>
                        <a:pt x="2480" y="3660"/>
                      </a:cubicBezTo>
                      <a:cubicBezTo>
                        <a:pt x="2368" y="3930"/>
                        <a:pt x="2390" y="4695"/>
                        <a:pt x="2060" y="4800"/>
                      </a:cubicBezTo>
                      <a:cubicBezTo>
                        <a:pt x="1730" y="4905"/>
                        <a:pt x="727" y="4470"/>
                        <a:pt x="500" y="4290"/>
                      </a:cubicBezTo>
                      <a:cubicBezTo>
                        <a:pt x="273" y="4110"/>
                        <a:pt x="495" y="3770"/>
                        <a:pt x="695" y="3720"/>
                      </a:cubicBezTo>
                      <a:cubicBezTo>
                        <a:pt x="895" y="3670"/>
                        <a:pt x="1505" y="4098"/>
                        <a:pt x="1700" y="3990"/>
                      </a:cubicBezTo>
                      <a:cubicBezTo>
                        <a:pt x="1895" y="3882"/>
                        <a:pt x="1808" y="3310"/>
                        <a:pt x="1865" y="3075"/>
                      </a:cubicBezTo>
                      <a:cubicBezTo>
                        <a:pt x="1922" y="2840"/>
                        <a:pt x="2072" y="2890"/>
                        <a:pt x="2045" y="2580"/>
                      </a:cubicBezTo>
                      <a:cubicBezTo>
                        <a:pt x="2018" y="2270"/>
                        <a:pt x="1795" y="1532"/>
                        <a:pt x="1700" y="1215"/>
                      </a:cubicBezTo>
                      <a:cubicBezTo>
                        <a:pt x="1605" y="898"/>
                        <a:pt x="1717" y="760"/>
                        <a:pt x="1475" y="675"/>
                      </a:cubicBezTo>
                      <a:cubicBezTo>
                        <a:pt x="1233" y="590"/>
                        <a:pt x="457" y="800"/>
                        <a:pt x="245" y="705"/>
                      </a:cubicBezTo>
                      <a:cubicBezTo>
                        <a:pt x="33" y="610"/>
                        <a:pt x="0" y="210"/>
                        <a:pt x="200" y="105"/>
                      </a:cubicBezTo>
                      <a:cubicBezTo>
                        <a:pt x="400" y="0"/>
                        <a:pt x="1140" y="72"/>
                        <a:pt x="1445" y="75"/>
                      </a:cubicBezTo>
                      <a:cubicBezTo>
                        <a:pt x="1750" y="78"/>
                        <a:pt x="1870" y="68"/>
                        <a:pt x="2030" y="120"/>
                      </a:cubicBezTo>
                      <a:cubicBezTo>
                        <a:pt x="2190" y="172"/>
                        <a:pt x="2343" y="250"/>
                        <a:pt x="2405" y="390"/>
                      </a:cubicBezTo>
                      <a:close/>
                    </a:path>
                  </a:pathLst>
                </a:custGeom>
                <a:solidFill>
                  <a:srgbClr val="008000">
                    <a:alpha val="3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0" name="Freeform 8"/>
                <p:cNvSpPr>
                  <a:spLocks noChangeAspect="1"/>
                </p:cNvSpPr>
                <p:nvPr/>
              </p:nvSpPr>
              <p:spPr bwMode="auto">
                <a:xfrm>
                  <a:off x="5570" y="6620"/>
                  <a:ext cx="3204" cy="3024"/>
                </a:xfrm>
                <a:custGeom>
                  <a:avLst/>
                  <a:gdLst>
                    <a:gd name="T0" fmla="*/ 387 w 4212"/>
                    <a:gd name="T1" fmla="*/ 3890 h 3975"/>
                    <a:gd name="T2" fmla="*/ 282 w 4212"/>
                    <a:gd name="T3" fmla="*/ 3260 h 3975"/>
                    <a:gd name="T4" fmla="*/ 2082 w 4212"/>
                    <a:gd name="T5" fmla="*/ 1985 h 3975"/>
                    <a:gd name="T6" fmla="*/ 3597 w 4212"/>
                    <a:gd name="T7" fmla="*/ 200 h 3975"/>
                    <a:gd name="T8" fmla="*/ 4017 w 4212"/>
                    <a:gd name="T9" fmla="*/ 785 h 3975"/>
                    <a:gd name="T10" fmla="*/ 2427 w 4212"/>
                    <a:gd name="T11" fmla="*/ 2750 h 3975"/>
                    <a:gd name="T12" fmla="*/ 387 w 4212"/>
                    <a:gd name="T13" fmla="*/ 3890 h 3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2" h="3975">
                      <a:moveTo>
                        <a:pt x="387" y="3890"/>
                      </a:moveTo>
                      <a:cubicBezTo>
                        <a:pt x="30" y="3975"/>
                        <a:pt x="0" y="3577"/>
                        <a:pt x="282" y="3260"/>
                      </a:cubicBezTo>
                      <a:cubicBezTo>
                        <a:pt x="564" y="2943"/>
                        <a:pt x="1530" y="2495"/>
                        <a:pt x="2082" y="1985"/>
                      </a:cubicBezTo>
                      <a:cubicBezTo>
                        <a:pt x="2634" y="1475"/>
                        <a:pt x="3274" y="400"/>
                        <a:pt x="3597" y="200"/>
                      </a:cubicBezTo>
                      <a:cubicBezTo>
                        <a:pt x="3920" y="0"/>
                        <a:pt x="4212" y="360"/>
                        <a:pt x="4017" y="785"/>
                      </a:cubicBezTo>
                      <a:cubicBezTo>
                        <a:pt x="3822" y="1210"/>
                        <a:pt x="3032" y="2232"/>
                        <a:pt x="2427" y="2750"/>
                      </a:cubicBezTo>
                      <a:cubicBezTo>
                        <a:pt x="1822" y="3268"/>
                        <a:pt x="744" y="3818"/>
                        <a:pt x="387" y="3890"/>
                      </a:cubicBezTo>
                      <a:close/>
                    </a:path>
                  </a:pathLst>
                </a:custGeom>
                <a:solidFill>
                  <a:srgbClr val="00FFFF">
                    <a:alpha val="24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1" name="Freeform 9"/>
                <p:cNvSpPr>
                  <a:spLocks noChangeAspect="1"/>
                </p:cNvSpPr>
                <p:nvPr/>
              </p:nvSpPr>
              <p:spPr bwMode="auto">
                <a:xfrm>
                  <a:off x="5602" y="7897"/>
                  <a:ext cx="954" cy="1542"/>
                </a:xfrm>
                <a:custGeom>
                  <a:avLst/>
                  <a:gdLst>
                    <a:gd name="T0" fmla="*/ 345 w 1255"/>
                    <a:gd name="T1" fmla="*/ 1987 h 2027"/>
                    <a:gd name="T2" fmla="*/ 30 w 1255"/>
                    <a:gd name="T3" fmla="*/ 1477 h 2027"/>
                    <a:gd name="T4" fmla="*/ 525 w 1255"/>
                    <a:gd name="T5" fmla="*/ 1012 h 2027"/>
                    <a:gd name="T6" fmla="*/ 390 w 1255"/>
                    <a:gd name="T7" fmla="*/ 382 h 2027"/>
                    <a:gd name="T8" fmla="*/ 945 w 1255"/>
                    <a:gd name="T9" fmla="*/ 142 h 2027"/>
                    <a:gd name="T10" fmla="*/ 1155 w 1255"/>
                    <a:gd name="T11" fmla="*/ 1237 h 2027"/>
                    <a:gd name="T12" fmla="*/ 345 w 1255"/>
                    <a:gd name="T13" fmla="*/ 1987 h 2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5" h="2027">
                      <a:moveTo>
                        <a:pt x="345" y="1987"/>
                      </a:moveTo>
                      <a:cubicBezTo>
                        <a:pt x="158" y="2027"/>
                        <a:pt x="0" y="1639"/>
                        <a:pt x="30" y="1477"/>
                      </a:cubicBezTo>
                      <a:cubicBezTo>
                        <a:pt x="60" y="1315"/>
                        <a:pt x="465" y="1194"/>
                        <a:pt x="525" y="1012"/>
                      </a:cubicBezTo>
                      <a:cubicBezTo>
                        <a:pt x="585" y="830"/>
                        <a:pt x="320" y="527"/>
                        <a:pt x="390" y="382"/>
                      </a:cubicBezTo>
                      <a:cubicBezTo>
                        <a:pt x="460" y="237"/>
                        <a:pt x="818" y="0"/>
                        <a:pt x="945" y="142"/>
                      </a:cubicBezTo>
                      <a:cubicBezTo>
                        <a:pt x="1072" y="284"/>
                        <a:pt x="1255" y="930"/>
                        <a:pt x="1155" y="1237"/>
                      </a:cubicBezTo>
                      <a:cubicBezTo>
                        <a:pt x="1055" y="1544"/>
                        <a:pt x="545" y="1932"/>
                        <a:pt x="345" y="1987"/>
                      </a:cubicBezTo>
                      <a:close/>
                    </a:path>
                  </a:pathLst>
                </a:custGeom>
                <a:solidFill>
                  <a:srgbClr val="00FFFF">
                    <a:alpha val="24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2" name="Freeform 10"/>
                <p:cNvSpPr>
                  <a:spLocks noChangeAspect="1"/>
                </p:cNvSpPr>
                <p:nvPr/>
              </p:nvSpPr>
              <p:spPr bwMode="auto">
                <a:xfrm>
                  <a:off x="5765" y="10016"/>
                  <a:ext cx="2954" cy="979"/>
                </a:xfrm>
                <a:custGeom>
                  <a:avLst/>
                  <a:gdLst>
                    <a:gd name="T0" fmla="*/ 170 w 3883"/>
                    <a:gd name="T1" fmla="*/ 700 h 1287"/>
                    <a:gd name="T2" fmla="*/ 425 w 3883"/>
                    <a:gd name="T3" fmla="*/ 70 h 1287"/>
                    <a:gd name="T4" fmla="*/ 1535 w 3883"/>
                    <a:gd name="T5" fmla="*/ 280 h 1287"/>
                    <a:gd name="T6" fmla="*/ 2480 w 3883"/>
                    <a:gd name="T7" fmla="*/ 415 h 1287"/>
                    <a:gd name="T8" fmla="*/ 3040 w 3883"/>
                    <a:gd name="T9" fmla="*/ 657 h 1287"/>
                    <a:gd name="T10" fmla="*/ 3535 w 3883"/>
                    <a:gd name="T11" fmla="*/ 387 h 1287"/>
                    <a:gd name="T12" fmla="*/ 3775 w 3883"/>
                    <a:gd name="T13" fmla="*/ 912 h 1287"/>
                    <a:gd name="T14" fmla="*/ 2890 w 3883"/>
                    <a:gd name="T15" fmla="*/ 1272 h 1287"/>
                    <a:gd name="T16" fmla="*/ 2320 w 3883"/>
                    <a:gd name="T17" fmla="*/ 1002 h 1287"/>
                    <a:gd name="T18" fmla="*/ 1735 w 3883"/>
                    <a:gd name="T19" fmla="*/ 897 h 1287"/>
                    <a:gd name="T20" fmla="*/ 1135 w 3883"/>
                    <a:gd name="T21" fmla="*/ 1047 h 1287"/>
                    <a:gd name="T22" fmla="*/ 170 w 3883"/>
                    <a:gd name="T23" fmla="*/ 700 h 1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883" h="1287">
                      <a:moveTo>
                        <a:pt x="170" y="700"/>
                      </a:moveTo>
                      <a:cubicBezTo>
                        <a:pt x="0" y="542"/>
                        <a:pt x="197" y="140"/>
                        <a:pt x="425" y="70"/>
                      </a:cubicBezTo>
                      <a:cubicBezTo>
                        <a:pt x="653" y="0"/>
                        <a:pt x="1193" y="223"/>
                        <a:pt x="1535" y="280"/>
                      </a:cubicBezTo>
                      <a:cubicBezTo>
                        <a:pt x="1877" y="337"/>
                        <a:pt x="2229" y="352"/>
                        <a:pt x="2480" y="415"/>
                      </a:cubicBezTo>
                      <a:cubicBezTo>
                        <a:pt x="2731" y="478"/>
                        <a:pt x="2864" y="662"/>
                        <a:pt x="3040" y="657"/>
                      </a:cubicBezTo>
                      <a:cubicBezTo>
                        <a:pt x="3216" y="652"/>
                        <a:pt x="3412" y="344"/>
                        <a:pt x="3535" y="387"/>
                      </a:cubicBezTo>
                      <a:cubicBezTo>
                        <a:pt x="3658" y="430"/>
                        <a:pt x="3883" y="764"/>
                        <a:pt x="3775" y="912"/>
                      </a:cubicBezTo>
                      <a:cubicBezTo>
                        <a:pt x="3667" y="1060"/>
                        <a:pt x="3133" y="1257"/>
                        <a:pt x="2890" y="1272"/>
                      </a:cubicBezTo>
                      <a:cubicBezTo>
                        <a:pt x="2647" y="1287"/>
                        <a:pt x="2513" y="1064"/>
                        <a:pt x="2320" y="1002"/>
                      </a:cubicBezTo>
                      <a:cubicBezTo>
                        <a:pt x="2127" y="940"/>
                        <a:pt x="1933" y="890"/>
                        <a:pt x="1735" y="897"/>
                      </a:cubicBezTo>
                      <a:cubicBezTo>
                        <a:pt x="1537" y="904"/>
                        <a:pt x="1396" y="1080"/>
                        <a:pt x="1135" y="1047"/>
                      </a:cubicBezTo>
                      <a:cubicBezTo>
                        <a:pt x="874" y="1014"/>
                        <a:pt x="371" y="772"/>
                        <a:pt x="170" y="700"/>
                      </a:cubicBezTo>
                      <a:close/>
                    </a:path>
                  </a:pathLst>
                </a:custGeom>
                <a:solidFill>
                  <a:srgbClr val="00FFFF">
                    <a:alpha val="24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3" name="Freeform 11"/>
                <p:cNvSpPr>
                  <a:spLocks noChangeAspect="1"/>
                </p:cNvSpPr>
                <p:nvPr/>
              </p:nvSpPr>
              <p:spPr bwMode="auto">
                <a:xfrm>
                  <a:off x="6988" y="10523"/>
                  <a:ext cx="1223" cy="2524"/>
                </a:xfrm>
                <a:custGeom>
                  <a:avLst/>
                  <a:gdLst>
                    <a:gd name="T0" fmla="*/ 52 w 1607"/>
                    <a:gd name="T1" fmla="*/ 2510 h 3317"/>
                    <a:gd name="T2" fmla="*/ 172 w 1607"/>
                    <a:gd name="T3" fmla="*/ 1805 h 3317"/>
                    <a:gd name="T4" fmla="*/ 607 w 1607"/>
                    <a:gd name="T5" fmla="*/ 1325 h 3317"/>
                    <a:gd name="T6" fmla="*/ 682 w 1607"/>
                    <a:gd name="T7" fmla="*/ 485 h 3317"/>
                    <a:gd name="T8" fmla="*/ 937 w 1607"/>
                    <a:gd name="T9" fmla="*/ 20 h 3317"/>
                    <a:gd name="T10" fmla="*/ 1537 w 1607"/>
                    <a:gd name="T11" fmla="*/ 365 h 3317"/>
                    <a:gd name="T12" fmla="*/ 1357 w 1607"/>
                    <a:gd name="T13" fmla="*/ 740 h 3317"/>
                    <a:gd name="T14" fmla="*/ 1282 w 1607"/>
                    <a:gd name="T15" fmla="*/ 1520 h 3317"/>
                    <a:gd name="T16" fmla="*/ 862 w 1607"/>
                    <a:gd name="T17" fmla="*/ 2375 h 3317"/>
                    <a:gd name="T18" fmla="*/ 1057 w 1607"/>
                    <a:gd name="T19" fmla="*/ 2945 h 3317"/>
                    <a:gd name="T20" fmla="*/ 487 w 1607"/>
                    <a:gd name="T21" fmla="*/ 3245 h 3317"/>
                    <a:gd name="T22" fmla="*/ 52 w 1607"/>
                    <a:gd name="T23" fmla="*/ 2510 h 3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07" h="3317">
                      <a:moveTo>
                        <a:pt x="52" y="2510"/>
                      </a:moveTo>
                      <a:cubicBezTo>
                        <a:pt x="0" y="2270"/>
                        <a:pt x="80" y="2002"/>
                        <a:pt x="172" y="1805"/>
                      </a:cubicBezTo>
                      <a:cubicBezTo>
                        <a:pt x="264" y="1608"/>
                        <a:pt x="522" y="1545"/>
                        <a:pt x="607" y="1325"/>
                      </a:cubicBezTo>
                      <a:cubicBezTo>
                        <a:pt x="692" y="1105"/>
                        <a:pt x="627" y="702"/>
                        <a:pt x="682" y="485"/>
                      </a:cubicBezTo>
                      <a:cubicBezTo>
                        <a:pt x="737" y="268"/>
                        <a:pt x="795" y="40"/>
                        <a:pt x="937" y="20"/>
                      </a:cubicBezTo>
                      <a:cubicBezTo>
                        <a:pt x="1079" y="0"/>
                        <a:pt x="1467" y="245"/>
                        <a:pt x="1537" y="365"/>
                      </a:cubicBezTo>
                      <a:cubicBezTo>
                        <a:pt x="1607" y="485"/>
                        <a:pt x="1399" y="548"/>
                        <a:pt x="1357" y="740"/>
                      </a:cubicBezTo>
                      <a:cubicBezTo>
                        <a:pt x="1315" y="932"/>
                        <a:pt x="1364" y="1248"/>
                        <a:pt x="1282" y="1520"/>
                      </a:cubicBezTo>
                      <a:cubicBezTo>
                        <a:pt x="1200" y="1792"/>
                        <a:pt x="899" y="2137"/>
                        <a:pt x="862" y="2375"/>
                      </a:cubicBezTo>
                      <a:cubicBezTo>
                        <a:pt x="825" y="2613"/>
                        <a:pt x="1119" y="2800"/>
                        <a:pt x="1057" y="2945"/>
                      </a:cubicBezTo>
                      <a:cubicBezTo>
                        <a:pt x="995" y="3090"/>
                        <a:pt x="655" y="3317"/>
                        <a:pt x="487" y="3245"/>
                      </a:cubicBezTo>
                      <a:cubicBezTo>
                        <a:pt x="319" y="3173"/>
                        <a:pt x="100" y="2783"/>
                        <a:pt x="52" y="2510"/>
                      </a:cubicBezTo>
                      <a:close/>
                    </a:path>
                  </a:pathLst>
                </a:custGeom>
                <a:solidFill>
                  <a:srgbClr val="00FFFF">
                    <a:alpha val="24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84" name="Freeform 12"/>
                <p:cNvSpPr>
                  <a:spLocks noChangeAspect="1"/>
                </p:cNvSpPr>
                <p:nvPr/>
              </p:nvSpPr>
              <p:spPr bwMode="auto">
                <a:xfrm>
                  <a:off x="3135" y="9320"/>
                  <a:ext cx="3157" cy="4568"/>
                </a:xfrm>
                <a:custGeom>
                  <a:avLst/>
                  <a:gdLst>
                    <a:gd name="T0" fmla="*/ 323 w 3157"/>
                    <a:gd name="T1" fmla="*/ 4525 h 4568"/>
                    <a:gd name="T2" fmla="*/ 68 w 3157"/>
                    <a:gd name="T3" fmla="*/ 4278 h 4568"/>
                    <a:gd name="T4" fmla="*/ 728 w 3157"/>
                    <a:gd name="T5" fmla="*/ 3903 h 4568"/>
                    <a:gd name="T6" fmla="*/ 1463 w 3157"/>
                    <a:gd name="T7" fmla="*/ 3288 h 4568"/>
                    <a:gd name="T8" fmla="*/ 2421 w 3157"/>
                    <a:gd name="T9" fmla="*/ 1995 h 4568"/>
                    <a:gd name="T10" fmla="*/ 2192 w 3157"/>
                    <a:gd name="T11" fmla="*/ 283 h 4568"/>
                    <a:gd name="T12" fmla="*/ 2809 w 3157"/>
                    <a:gd name="T13" fmla="*/ 306 h 4568"/>
                    <a:gd name="T14" fmla="*/ 3014 w 3157"/>
                    <a:gd name="T15" fmla="*/ 2120 h 4568"/>
                    <a:gd name="T16" fmla="*/ 1950 w 3157"/>
                    <a:gd name="T17" fmla="*/ 3400 h 4568"/>
                    <a:gd name="T18" fmla="*/ 1140 w 3157"/>
                    <a:gd name="T19" fmla="*/ 4083 h 4568"/>
                    <a:gd name="T20" fmla="*/ 323 w 3157"/>
                    <a:gd name="T21" fmla="*/ 4525 h 45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157" h="4568">
                      <a:moveTo>
                        <a:pt x="323" y="4525"/>
                      </a:moveTo>
                      <a:cubicBezTo>
                        <a:pt x="149" y="4568"/>
                        <a:pt x="0" y="4382"/>
                        <a:pt x="68" y="4278"/>
                      </a:cubicBezTo>
                      <a:cubicBezTo>
                        <a:pt x="136" y="4174"/>
                        <a:pt x="496" y="4068"/>
                        <a:pt x="728" y="3903"/>
                      </a:cubicBezTo>
                      <a:cubicBezTo>
                        <a:pt x="960" y="3738"/>
                        <a:pt x="1181" y="3606"/>
                        <a:pt x="1463" y="3288"/>
                      </a:cubicBezTo>
                      <a:cubicBezTo>
                        <a:pt x="1745" y="2970"/>
                        <a:pt x="2299" y="2496"/>
                        <a:pt x="2421" y="1995"/>
                      </a:cubicBezTo>
                      <a:cubicBezTo>
                        <a:pt x="2543" y="1494"/>
                        <a:pt x="2128" y="564"/>
                        <a:pt x="2192" y="283"/>
                      </a:cubicBezTo>
                      <a:cubicBezTo>
                        <a:pt x="2257" y="2"/>
                        <a:pt x="2672" y="0"/>
                        <a:pt x="2809" y="306"/>
                      </a:cubicBezTo>
                      <a:cubicBezTo>
                        <a:pt x="2946" y="612"/>
                        <a:pt x="3157" y="1604"/>
                        <a:pt x="3014" y="2120"/>
                      </a:cubicBezTo>
                      <a:cubicBezTo>
                        <a:pt x="2871" y="2636"/>
                        <a:pt x="2262" y="3073"/>
                        <a:pt x="1950" y="3400"/>
                      </a:cubicBezTo>
                      <a:cubicBezTo>
                        <a:pt x="1638" y="3727"/>
                        <a:pt x="1411" y="3896"/>
                        <a:pt x="1140" y="4083"/>
                      </a:cubicBezTo>
                      <a:cubicBezTo>
                        <a:pt x="869" y="4270"/>
                        <a:pt x="493" y="4433"/>
                        <a:pt x="323" y="4525"/>
                      </a:cubicBezTo>
                      <a:close/>
                    </a:path>
                  </a:pathLst>
                </a:custGeom>
                <a:solidFill>
                  <a:srgbClr val="800080">
                    <a:alpha val="24001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74295" tIns="8890" rIns="74295" bIns="8890" anchor="t" anchorCtr="0" upright="1"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76" name="左右矢印 75"/>
              <p:cNvSpPr>
                <a:spLocks noChangeAspect="1" noChangeArrowheads="1"/>
              </p:cNvSpPr>
              <p:nvPr/>
            </p:nvSpPr>
            <p:spPr bwMode="auto">
              <a:xfrm>
                <a:off x="485775" y="714375"/>
                <a:ext cx="822960" cy="445770"/>
              </a:xfrm>
              <a:prstGeom prst="leftRightArrow">
                <a:avLst>
                  <a:gd name="adj1" fmla="val 47435"/>
                  <a:gd name="adj2" fmla="val 17436"/>
                </a:avLst>
              </a:prstGeom>
              <a:solidFill>
                <a:srgbClr val="33CCCC">
                  <a:alpha val="39999"/>
                </a:srgbClr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 rot="0" vert="horz" wrap="square" lIns="74295" tIns="8890" rIns="74295" bIns="8890" anchor="t" anchorCtr="0" upright="1"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74" name="正方形/長方形 73"/>
            <p:cNvSpPr/>
            <p:nvPr/>
          </p:nvSpPr>
          <p:spPr>
            <a:xfrm>
              <a:off x="0" y="38100"/>
              <a:ext cx="495300" cy="10743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88" name="右矢印 87"/>
          <p:cNvSpPr/>
          <p:nvPr/>
        </p:nvSpPr>
        <p:spPr>
          <a:xfrm>
            <a:off x="-828600" y="4826635"/>
            <a:ext cx="143510" cy="35941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1" name="右矢印 90"/>
          <p:cNvSpPr/>
          <p:nvPr/>
        </p:nvSpPr>
        <p:spPr>
          <a:xfrm rot="5400000">
            <a:off x="2735784" y="1448792"/>
            <a:ext cx="252000" cy="46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3" name="Rectangle 1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9225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49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/>
            </a:r>
            <a:br>
              <a:rPr kumimoji="1" lang="ja-JP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</a:br>
            <a:endParaRPr kumimoji="1" lang="ja-JP" altLang="ja-JP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149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endParaRPr kumimoji="1" lang="en-US" altLang="ja-JP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1492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kumimoji="1" lang="en-US" altLang="ja-JP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endParaRPr kumimoji="1" lang="en-US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5" name="右矢印 94"/>
          <p:cNvSpPr/>
          <p:nvPr/>
        </p:nvSpPr>
        <p:spPr>
          <a:xfrm rot="16200000" flipV="1">
            <a:off x="2735784" y="5805304"/>
            <a:ext cx="252000" cy="468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96" name="タイトル 1"/>
          <p:cNvSpPr txBox="1">
            <a:spLocks/>
          </p:cNvSpPr>
          <p:nvPr/>
        </p:nvSpPr>
        <p:spPr>
          <a:xfrm>
            <a:off x="233959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800" dirty="0" smtClean="0">
                <a:latin typeface="+mj-ea"/>
              </a:rPr>
              <a:t>6.</a:t>
            </a:r>
            <a:r>
              <a:rPr lang="ja-JP" altLang="en-US" sz="2800" dirty="0" smtClean="0">
                <a:latin typeface="+mj-ea"/>
              </a:rPr>
              <a:t>基本方針</a:t>
            </a:r>
            <a:endParaRPr lang="ja-JP" altLang="en-US" sz="2800" dirty="0">
              <a:latin typeface="+mj-ea"/>
            </a:endParaRPr>
          </a:p>
        </p:txBody>
      </p:sp>
      <p:sp>
        <p:nvSpPr>
          <p:cNvPr id="2" name="ストライプ矢印 1"/>
          <p:cNvSpPr/>
          <p:nvPr/>
        </p:nvSpPr>
        <p:spPr>
          <a:xfrm>
            <a:off x="5652120" y="2067075"/>
            <a:ext cx="1501674" cy="2809343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29347" y="3221184"/>
            <a:ext cx="1190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上位計画の実現に寄与</a:t>
            </a:r>
          </a:p>
          <a:p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76" y="1625981"/>
            <a:ext cx="1447250" cy="94147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5039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3959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800" dirty="0" smtClean="0">
                <a:latin typeface="+mj-ea"/>
              </a:rPr>
              <a:t>7.</a:t>
            </a:r>
            <a:r>
              <a:rPr lang="ja-JP" altLang="en-US" sz="2800" dirty="0" smtClean="0">
                <a:latin typeface="+mj-ea"/>
              </a:rPr>
              <a:t>具体的な取組方策</a:t>
            </a:r>
            <a:endParaRPr lang="ja-JP" altLang="en-US" sz="2800" dirty="0">
              <a:latin typeface="+mj-ea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00871" y="656672"/>
            <a:ext cx="8391609" cy="4294374"/>
            <a:chOff x="258867" y="1051342"/>
            <a:chExt cx="8391609" cy="4294374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258867" y="1051342"/>
              <a:ext cx="8103577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基本方針①　公園毎の</a:t>
              </a:r>
              <a:r>
                <a:rPr lang="ja-JP" altLang="en-US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特色を活かし</a:t>
              </a:r>
              <a:r>
                <a:rPr lang="ja-JP" altLang="en-US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育み、“都市の顔”となる公園づくり</a:t>
              </a:r>
              <a:r>
                <a:rPr lang="ja-JP" altLang="en-US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</a:t>
              </a:r>
              <a:r>
                <a:rPr lang="ja-JP" altLang="en-US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推進</a:t>
              </a:r>
              <a:r>
                <a:rPr lang="en-US" altLang="ja-JP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91022" y="1375398"/>
              <a:ext cx="815945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）質の高いみどり空間の創出・保全・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活用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・地域内外から人々を引きつける、地域が誇れる、質の高いみどり空間の創出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・美しい都市の景観を形成するため、公園の特性に応じた目標を設定　　　　　　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）各公園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の特色を活かしたマネジメントプランの策定　　　　　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・公園の管理運営に携わる全ての主体が、同じ目標や方針の下で連携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して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取り組む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ため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、各公園が持つ個性に合ったマネジメントプランを公園毎に策定</a:t>
              </a:r>
              <a:endPara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67544" y="620688"/>
            <a:ext cx="8424936" cy="612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297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3959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800" dirty="0" smtClean="0">
                <a:latin typeface="+mj-ea"/>
              </a:rPr>
              <a:t>7.</a:t>
            </a:r>
            <a:r>
              <a:rPr lang="ja-JP" altLang="en-US" sz="2800" dirty="0" smtClean="0">
                <a:latin typeface="+mj-ea"/>
              </a:rPr>
              <a:t>具体的な取組方策</a:t>
            </a:r>
            <a:endParaRPr lang="ja-JP" altLang="en-US" sz="2800" dirty="0">
              <a:latin typeface="+mj-ea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16847" y="836712"/>
            <a:ext cx="8409158" cy="5805477"/>
            <a:chOff x="90138" y="1292778"/>
            <a:chExt cx="8409158" cy="5805477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264355" y="1292778"/>
              <a:ext cx="749157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基本方針②　民間活力を積極的に導入し、都市の活力を生み出す公園づくりを推進</a:t>
              </a:r>
              <a:endPara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07504" y="1527852"/>
              <a:ext cx="7648430" cy="2605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）民間の資金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やノウハウの活用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 ・便益施設の積極的な導入や多彩なイベントの開催　　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 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民活導入による還元の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仕組みづくり　　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 ・使用料・占用料などを公園の維持管理等に還元する仕組みづくり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 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ⅲ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民間事業者が参入しやすい環境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整備　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 ・自由度の高い料金設定や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PARK-PFI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などの新たな手法の導入、指定管理条件の見直しなど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40835" y="4262246"/>
              <a:ext cx="7831506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基本方針③　公園を柔軟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使いこなし、地域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社会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に貢献する公園づくりを推進</a:t>
              </a:r>
              <a:r>
                <a:rPr lang="ja-JP" altLang="en-US" sz="16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90138" y="4492670"/>
              <a:ext cx="8409158" cy="2605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）地域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の課題に応じた施設の導入・イベントの実施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・地元事業者と連携したアンテナショップ、施設のコンバージョン、イベントプログラムの実施など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）ニーズの変化に対応できる制度の導入  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・目的外利用料金の設定、限られた予算や人材を効率・効果的に投資できる制度検討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ⅲ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）多様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な主体が公園に関わる仕組みづくり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・協議会の設置など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67544" y="620688"/>
            <a:ext cx="8424936" cy="612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640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3959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800" dirty="0" smtClean="0">
                <a:latin typeface="+mj-ea"/>
              </a:rPr>
              <a:t>7.</a:t>
            </a:r>
            <a:r>
              <a:rPr lang="ja-JP" altLang="en-US" sz="2800" dirty="0" smtClean="0">
                <a:latin typeface="+mj-ea"/>
              </a:rPr>
              <a:t>具体的な取組方策</a:t>
            </a:r>
            <a:endParaRPr lang="ja-JP" altLang="en-US" sz="2800" dirty="0">
              <a:latin typeface="+mj-ea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67544" y="701168"/>
            <a:ext cx="8281235" cy="5854820"/>
            <a:chOff x="-108520" y="3207010"/>
            <a:chExt cx="8281235" cy="5854820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-105899" y="3207010"/>
              <a:ext cx="6017023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基本方針④　誰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もが安全・安心・快適に利用できる公園づくりを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推進</a:t>
              </a:r>
              <a:r>
                <a:rPr lang="ja-JP" altLang="en-US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600" spc="-1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0695" y="3434411"/>
              <a:ext cx="812202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）公園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の管理充実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・長寿命化計画に基づいた施設の点検・維持管理・更新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・樹木の適切な診断及び保育管理、花壇や芝生など適切な修景施設の維持管理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積極的な管理による、みどりの質の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向上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・人の利用を考慮した、樹林地の適切な密度管理　　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ⅲ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ユニバーサルデザインの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推進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 　　　 ・施設のバリアフリー化、標識等の多言語化など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 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（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ⅳ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情報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発信の強化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spc="-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spc="-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  ・</a:t>
              </a:r>
              <a:r>
                <a:rPr lang="en-US" altLang="ja-JP" sz="1200" spc="-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QR</a:t>
              </a:r>
              <a:r>
                <a:rPr lang="ja-JP" altLang="en-US" sz="1200" spc="-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コードの活用、無料</a:t>
              </a:r>
              <a:r>
                <a:rPr lang="en-US" altLang="ja-JP" sz="1200" spc="-100" dirty="0" err="1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Wi-FI</a:t>
              </a:r>
              <a:r>
                <a:rPr lang="ja-JP" altLang="en-US" sz="1200" spc="-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など、多様なネットワークの活用</a:t>
              </a:r>
              <a:endParaRPr lang="en-US" altLang="ja-JP" sz="1200" spc="-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-105899" y="5615452"/>
              <a:ext cx="653707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⑤　府民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の命を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守る公園づくりを推進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endPara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0694" y="5855283"/>
              <a:ext cx="675355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）防災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公園の整備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 　・避難エリアとして空間が不足している防災公園の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拡張整備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 ・防災施設（トイレなど）の改修・整備　　　　　　　　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）地域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の防災力を高める取組みの推進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 ・フィールドワークキャラバンや防災キャンプなどの防災啓発や防災活動の拠点と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して活用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-108520" y="7118596"/>
              <a:ext cx="756084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⑥　多様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な自然と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ふれあい、都市の環境を保全する公園づくりを推進</a:t>
              </a:r>
              <a:endPara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0695" y="7353670"/>
              <a:ext cx="812019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）自然の重要性の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発信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 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）公園の自然を積極的に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守る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 ・保全が必要な自然エリアの立入制限など　　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ⅲ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）自然とふれあう機会の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創出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 ・自然観察会、環境教育・農体験プログラムなど　　　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ⅳ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）省エネルギー型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の公園づくり</a:t>
              </a:r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 ・</a:t>
              </a:r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ESCO</a:t>
              </a: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事業の導入、間伐材や剪定枝など公園資源のオープンソース化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67544" y="620688"/>
            <a:ext cx="8424936" cy="612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2977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33959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800" dirty="0" smtClean="0">
                <a:latin typeface="+mj-ea"/>
              </a:rPr>
              <a:t>7.</a:t>
            </a:r>
            <a:r>
              <a:rPr lang="ja-JP" altLang="en-US" sz="2800" dirty="0" smtClean="0">
                <a:latin typeface="+mj-ea"/>
              </a:rPr>
              <a:t>具体的な取組方策</a:t>
            </a:r>
            <a:endParaRPr lang="ja-JP" altLang="en-US" sz="2800" dirty="0">
              <a:latin typeface="+mj-ea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535070" y="764704"/>
            <a:ext cx="8733650" cy="5519460"/>
            <a:chOff x="76137" y="5458202"/>
            <a:chExt cx="8733650" cy="5519460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76137" y="5458202"/>
              <a:ext cx="8733650" cy="551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200" b="1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endPara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公園整備・管理・運営のポリシーを担保する仕組みづくり</a:t>
              </a:r>
              <a:r>
                <a:rPr lang="ja-JP" altLang="en-US" sz="14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endPara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）第三者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機関によるチェック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・公園づくりの方向性や進捗状況の確認・評価、修正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多様な主体による自立した公園づくり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　　　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）協働を支える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仕組みづくり　　　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企業等へのサウンディング調査、施設の活用方法等に関するパブコメなど幅広い分野の意見聴取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公園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ごとの指標や評価手法の確立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・公園毎の評価指標の設定、達成状況の評価、次の取組への反映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組織・財源の確保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　　　　　　　　　　　　　　　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ⅰ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）多様な人材と組織体制の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確保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・公園以外の専門家との連携、研修・講習会の開催等によるスキルアップ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・パークアンドレクリエーション課の設置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（</a:t>
              </a: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ⅱ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）財源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の確保</a:t>
              </a:r>
              <a:endPara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　　・公園運営のための基金創設など、寄附の仕組みの構築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38097" y="5458202"/>
              <a:ext cx="7647378" cy="256480"/>
            </a:xfrm>
            <a:prstGeom prst="rect">
              <a:avLst/>
            </a:prstGeom>
            <a:ln>
              <a:noFill/>
            </a:ln>
          </p:spPr>
          <p:txBody>
            <a:bodyPr wrap="square" tIns="0" bIns="0" anchor="ctr" anchorCtr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基本方針⑦　都市・まちづくり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を先導</a:t>
              </a:r>
              <a:r>
                <a:rPr lang="ja-JP" altLang="en-US" sz="1600" b="1" u="sng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し続ける戦略的な整備</a:t>
              </a:r>
              <a:r>
                <a:rPr lang="ja-JP" altLang="en-US" sz="16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・管理・運営の仕組みづくり</a:t>
              </a:r>
            </a:p>
          </p:txBody>
        </p:sp>
      </p:grpSp>
      <p:sp>
        <p:nvSpPr>
          <p:cNvPr id="39" name="正方形/長方形 38"/>
          <p:cNvSpPr/>
          <p:nvPr/>
        </p:nvSpPr>
        <p:spPr>
          <a:xfrm>
            <a:off x="467544" y="620688"/>
            <a:ext cx="8424936" cy="61206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755575" y="1105694"/>
            <a:ext cx="4146319" cy="2880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55576" y="2348912"/>
            <a:ext cx="4146318" cy="2880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55575" y="4600210"/>
            <a:ext cx="4146319" cy="2880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97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70236" y="810191"/>
            <a:ext cx="4426212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はじめに</a:t>
            </a:r>
            <a:endParaRPr kumimoji="1" lang="ja-JP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府営公園の意義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）府営公園の位置付け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）主な府営公園の成立ち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）府営公園の意義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基本理念と府営公園の目標像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）基本理念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）目標像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府営公園の現状</a:t>
            </a:r>
            <a:endParaRPr kumimoji="1" lang="en-US" alt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）大阪府公園基本構想に基づくこれまでの取組み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）公園に対する関心の高まり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）府民ニーズの多様化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）多様な主体が公園づくりに参画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）防災公園の整備推進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）施設や樹木の着実な維持・更新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）多様な生物の生息・生育空間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府営公園を取り巻く環境の変化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）人口減少・少子高齢化の進行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）ライフスタイルの多様化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）自然災害の発生リスクの高まりと被害の甚大化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）都市環境の悪化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）みどりに対する府民意識の高まり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）グローバル化の進展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）予算及び人材の減少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8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）最近の国の動向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41587" y="839489"/>
            <a:ext cx="4613764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en-US" altLang="ja-JP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lang="ja-JP" altLang="en-US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府営公園の課題</a:t>
            </a:r>
            <a:endParaRPr lang="ja-JP" altLang="en-US" sz="1600" b="1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）地域社会への貢献</a:t>
            </a:r>
            <a:endParaRPr lang="ja-JP" altLang="en-US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）適切な維持管理の推進</a:t>
            </a:r>
            <a:endParaRPr lang="ja-JP" altLang="en-US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）民間事業者の参画促進</a:t>
            </a:r>
            <a:endParaRPr lang="ja-JP" altLang="en-US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）既存ストックの有効活用</a:t>
            </a:r>
            <a:endParaRPr lang="ja-JP" altLang="en-US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）公園整備の重点化</a:t>
            </a:r>
            <a:endParaRPr lang="ja-JP" altLang="en-US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lang="en-US" altLang="ja-JP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）多様な主体が参画できる仕組みづくり</a:t>
            </a:r>
            <a:endParaRPr lang="ja-JP" altLang="en-US" sz="1400" dirty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</a:t>
            </a:r>
            <a:r>
              <a:rPr lang="en-US" altLang="ja-JP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lang="ja-JP" altLang="en-US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基本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方針</a:t>
            </a:r>
            <a:endParaRPr lang="en-US" altLang="ja-JP" sz="16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indent="133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.</a:t>
            </a:r>
            <a:r>
              <a:rPr kumimoji="1" lang="ja-JP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具体的な取組方策</a:t>
            </a:r>
            <a:endParaRPr kumimoji="1" lang="ja-JP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）基本方針①　公園毎の特色を活かし育み、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/>
                <a:ea typeface="Meiryo UI" pitchFamily="50" charset="-128"/>
                <a:cs typeface="Meiryo UI" pitchFamily="50" charset="-128"/>
              </a:rPr>
              <a:t>“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都市の顔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/>
                <a:ea typeface="Meiryo UI" pitchFamily="50" charset="-128"/>
                <a:cs typeface="Meiryo UI" pitchFamily="50" charset="-128"/>
              </a:rPr>
              <a:t>”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となる公園づくりを推進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）基本方針②　民間活力を積極的に導入し、都市の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活力を生み出す公園づくりを推進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）基本方針③　公園を柔軟に使いこなし、地域社会に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貢献する公園づくりを推進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4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）基本方針④　誰もが安全・安心・快適に利用できる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公園づくりを推進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）基本方針⑤　府民の生命を守る公園づくりを推進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）基本方針⑥　多様な自然とふれあい、都市の環境を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保全する公園づくりを推進</a:t>
            </a: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（</a:t>
            </a: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）基本方針⑦　都市・まちづくりを先導し続ける戦略的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　　　　　　</a:t>
            </a:r>
            <a:r>
              <a:rPr kumimoji="1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な整備・管理・運営の仕組みづくり</a:t>
            </a: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おわり</a:t>
            </a:r>
            <a:r>
              <a:rPr lang="ja-JP" altLang="en-US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endParaRPr kumimoji="1" lang="en-US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ja-JP" altLang="en-US" sz="2800" dirty="0" smtClean="0">
                <a:latin typeface="+mj-ea"/>
              </a:rPr>
              <a:t>目次</a:t>
            </a:r>
            <a:endParaRPr lang="ja-JP" altLang="en-US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516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1.</a:t>
            </a:r>
            <a:r>
              <a:rPr lang="ja-JP" altLang="en-US" sz="2800" dirty="0" smtClean="0"/>
              <a:t>府営</a:t>
            </a:r>
            <a:r>
              <a:rPr lang="ja-JP" altLang="en-US" sz="2800" dirty="0"/>
              <a:t>公園</a:t>
            </a:r>
            <a:r>
              <a:rPr lang="ja-JP" altLang="en-US" sz="2800" dirty="0" smtClean="0"/>
              <a:t>の意義</a:t>
            </a:r>
            <a:endParaRPr lang="ja-JP" altLang="en-US" sz="2800" dirty="0">
              <a:latin typeface="+mj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88148" y="585660"/>
            <a:ext cx="565150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府営公園の位置付け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94534"/>
            <a:ext cx="8229600" cy="5108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大阪府における都市計画の</a:t>
            </a:r>
            <a:endParaRPr kumimoji="1"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</a:t>
            </a: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あり方（答申）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（平成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</a:t>
            </a: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kumimoji="1"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都市づくりの基本目標</a:t>
            </a:r>
            <a:r>
              <a:rPr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・国際競争に打ち勝つ強い大阪の形成</a:t>
            </a: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・安全・安心で生き生きと暮らせる大阪の実現</a:t>
            </a: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・多様な魅力と風格のある大阪の創造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ts val="100"/>
              </a:lnSpc>
              <a:buNone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大規模公園は、</a:t>
            </a:r>
            <a:endParaRPr kumimoji="1"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高次都市機能ネットワーク型の都市構造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形成するための高次都市機能</a:t>
            </a:r>
            <a:endParaRPr kumimoji="1" lang="ja-JP" altLang="en-US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6939" y="1124743"/>
            <a:ext cx="8759871" cy="5256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86" y="2493426"/>
            <a:ext cx="3270674" cy="188295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" b="5461"/>
          <a:stretch/>
        </p:blipFill>
        <p:spPr bwMode="auto">
          <a:xfrm>
            <a:off x="5938753" y="4602822"/>
            <a:ext cx="3101342" cy="174993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正方形/長方形 11"/>
          <p:cNvSpPr/>
          <p:nvPr/>
        </p:nvSpPr>
        <p:spPr>
          <a:xfrm>
            <a:off x="6153161" y="4376379"/>
            <a:ext cx="2672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高次都市機能ネットワーク型の都市構造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88224" y="2220831"/>
            <a:ext cx="1694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大阪都市圏の都市</a:t>
            </a:r>
            <a:r>
              <a:rPr lang="ja-JP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構造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77839" y="5157192"/>
            <a:ext cx="31238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8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1.</a:t>
            </a:r>
            <a:r>
              <a:rPr lang="ja-JP" altLang="en-US" sz="2800" dirty="0" smtClean="0"/>
              <a:t>府営</a:t>
            </a:r>
            <a:r>
              <a:rPr lang="ja-JP" altLang="en-US" sz="2800" dirty="0"/>
              <a:t>公園</a:t>
            </a:r>
            <a:r>
              <a:rPr lang="ja-JP" altLang="en-US" sz="2800" dirty="0" smtClean="0"/>
              <a:t>の意義</a:t>
            </a:r>
            <a:endParaRPr lang="ja-JP" altLang="en-US" sz="2800" dirty="0">
              <a:latin typeface="+mj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88148" y="585660"/>
            <a:ext cx="565150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府営公園の位置付け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94534"/>
            <a:ext cx="8229600" cy="5108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「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みどりの大阪推進計画（平成</a:t>
            </a:r>
            <a:r>
              <a:rPr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月） </a:t>
            </a:r>
            <a:r>
              <a:rPr kumimoji="1"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kumimoji="1"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[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基本戦略</a:t>
            </a:r>
            <a:r>
              <a:rPr lang="en-US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]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みどり豊かな自然環境の保全・再生</a:t>
            </a: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・みどりの風を感じるネットワークの</a:t>
            </a:r>
            <a:r>
              <a:rPr lang="ja-JP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形成</a:t>
            </a:r>
            <a:endParaRPr lang="ja-JP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・街の中に多様なみどりを創出　　　</a:t>
            </a: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r>
              <a:rPr lang="ja-JP" altLang="ja-JP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・みどりの行動の</a:t>
            </a:r>
            <a:r>
              <a:rPr lang="ja-JP" altLang="ja-JP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促進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spcAft>
                <a:spcPts val="500"/>
              </a:spcAft>
              <a:buNone/>
              <a:tabLst>
                <a:tab pos="400050" algn="l"/>
                <a:tab pos="5671185" algn="r"/>
              </a:tabLst>
            </a:pPr>
            <a:endParaRPr kumimoji="1"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lnSpc>
                <a:spcPts val="100"/>
              </a:lnSpc>
              <a:buNone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大規模公園緑地は、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みどりの風を感じるネットワーク拠点</a:t>
            </a:r>
            <a:endParaRPr lang="en-US" altLang="ja-JP" sz="2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6939" y="1124743"/>
            <a:ext cx="8759871" cy="5256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r="1"/>
          <a:stretch/>
        </p:blipFill>
        <p:spPr bwMode="auto">
          <a:xfrm>
            <a:off x="4932040" y="2636912"/>
            <a:ext cx="4176464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右矢印 1"/>
          <p:cNvSpPr/>
          <p:nvPr/>
        </p:nvSpPr>
        <p:spPr>
          <a:xfrm>
            <a:off x="377839" y="5157192"/>
            <a:ext cx="31238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0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1.</a:t>
            </a:r>
            <a:r>
              <a:rPr lang="ja-JP" altLang="en-US" sz="2800" dirty="0" smtClean="0"/>
              <a:t>府営</a:t>
            </a:r>
            <a:r>
              <a:rPr lang="ja-JP" altLang="en-US" sz="2800" dirty="0"/>
              <a:t>公園</a:t>
            </a:r>
            <a:r>
              <a:rPr lang="ja-JP" altLang="en-US" sz="2800" dirty="0" smtClean="0"/>
              <a:t>の意義</a:t>
            </a:r>
            <a:endParaRPr lang="ja-JP" altLang="en-US" sz="2800" dirty="0">
              <a:latin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6939" y="1124743"/>
            <a:ext cx="8759871" cy="47315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88148" y="585660"/>
            <a:ext cx="565150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主な府営公園の成立ち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645647"/>
              </p:ext>
            </p:extLst>
          </p:nvPr>
        </p:nvGraphicFramePr>
        <p:xfrm>
          <a:off x="410395" y="1196776"/>
          <a:ext cx="3801566" cy="454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ワークシート" r:id="rId4" imgW="4009972" imgH="4953011" progId="Excel.Sheet.12">
                  <p:embed/>
                </p:oleObj>
              </mc:Choice>
              <mc:Fallback>
                <p:oleObj name="ワークシート" r:id="rId4" imgW="4009972" imgH="495301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95" y="1196776"/>
                        <a:ext cx="3801566" cy="45458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正方形/長方形 12"/>
          <p:cNvSpPr/>
          <p:nvPr/>
        </p:nvSpPr>
        <p:spPr>
          <a:xfrm>
            <a:off x="1803054" y="1412777"/>
            <a:ext cx="1440000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790875" y="2464322"/>
            <a:ext cx="1476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808784" y="5157192"/>
            <a:ext cx="1440000" cy="2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808784" y="3933056"/>
            <a:ext cx="14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262613" y="3452807"/>
            <a:ext cx="472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まで以上に地域と連携し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益々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多様化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する地域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ニーズを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府営公園毎の特性に応じて、</a:t>
            </a:r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積極的に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受け入れ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ることにより、媒体効果を発現させる（地域力を高め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求められて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 rot="5400000">
            <a:off x="6268953" y="4496945"/>
            <a:ext cx="31238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364092" y="4789601"/>
            <a:ext cx="4379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府営公園の意義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各時代</a:t>
            </a:r>
            <a:r>
              <a:rPr lang="ja-JP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の様々な社会要請を先導的に受け入れ、都市・まちづくりを牽引する</a:t>
            </a:r>
            <a:r>
              <a:rPr lang="ja-JP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329837" y="1157511"/>
            <a:ext cx="4721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府営公園は、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各時代の社会的要請を積極的に受け入れてきた。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 rot="5400000">
            <a:off x="6268953" y="1640975"/>
            <a:ext cx="31238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290791" y="2060848"/>
            <a:ext cx="4721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みどりの持つ存在効果（ヒートアイランド現象の緩和、生物多様性の確保など）や利用効果（安らぎや憩い、スポーツレクリエーションなど）を最大限引き出すことが重要。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 rot="5400000">
            <a:off x="6282623" y="3046304"/>
            <a:ext cx="312382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4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2.</a:t>
            </a:r>
            <a:r>
              <a:rPr lang="ja-JP" altLang="en-US" sz="2800" dirty="0" smtClean="0">
                <a:latin typeface="+mj-ea"/>
              </a:rPr>
              <a:t>基本理念と目標像</a:t>
            </a:r>
            <a:endParaRPr lang="ja-JP" altLang="en-US" sz="2800" dirty="0">
              <a:latin typeface="+mj-ea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490745" y="724575"/>
            <a:ext cx="8684392" cy="5368721"/>
            <a:chOff x="468005" y="2268182"/>
            <a:chExt cx="8684392" cy="5368721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481398" y="5908711"/>
              <a:ext cx="8670999" cy="1728192"/>
              <a:chOff x="481398" y="6198991"/>
              <a:chExt cx="8670999" cy="1728192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2147011" y="6423290"/>
                <a:ext cx="6191195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≪都市魅力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≫　　</a:t>
                </a:r>
                <a:r>
                  <a:rPr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大阪の活力と魅力</a:t>
                </a:r>
                <a:r>
                  <a:rPr lang="ja-JP" altLang="en-US" sz="1600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を高める</a:t>
                </a:r>
                <a:r>
                  <a:rPr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公園</a:t>
                </a:r>
                <a:endParaRPr lang="ja-JP" altLang="en-US" sz="1600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147011" y="6838410"/>
                <a:ext cx="5869658" cy="22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≪府民生活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≫　　</a:t>
                </a:r>
                <a:r>
                  <a:rPr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府民の豊かな生活を育む</a:t>
                </a:r>
                <a:r>
                  <a:rPr lang="ja-JP" altLang="en-US" sz="1600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公園</a:t>
                </a: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2147011" y="7198450"/>
                <a:ext cx="6577462" cy="22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≪</a:t>
                </a: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安全安心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≫　　</a:t>
                </a:r>
                <a:r>
                  <a:rPr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府民</a:t>
                </a:r>
                <a:r>
                  <a:rPr lang="ja-JP" altLang="en-US" sz="1600" u="sng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の安全・安心を支える</a:t>
                </a:r>
                <a:r>
                  <a:rPr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公園</a:t>
                </a:r>
                <a:endParaRPr lang="ja-JP" altLang="en-US" sz="1600" u="sng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147011" y="7563555"/>
                <a:ext cx="7005386" cy="219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≪</a:t>
                </a:r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都市環境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≫</a:t>
                </a:r>
                <a:r>
                  <a:rPr lang="ja-JP" altLang="en-US" sz="1600" spc="-5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　</a:t>
                </a:r>
                <a:r>
                  <a:rPr lang="ja-JP" altLang="en-US" sz="1600" u="sng" spc="-5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都市の自然環境を次世代に継承</a:t>
                </a:r>
                <a:r>
                  <a:rPr lang="ja-JP" altLang="en-US" sz="1600" u="sng" spc="-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する</a:t>
                </a:r>
                <a:r>
                  <a:rPr lang="ja-JP" altLang="en-US" sz="1600" u="sng" spc="-5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公園</a:t>
                </a:r>
                <a:endParaRPr lang="ja-JP" altLang="en-US" sz="1600" u="sng" spc="-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580068" y="6270999"/>
                <a:ext cx="1703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u="sng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○目標像</a:t>
                </a:r>
                <a:endParaRPr lang="ja-JP" altLang="en-US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481398" y="6198991"/>
                <a:ext cx="7979033" cy="1728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グループ化 15"/>
            <p:cNvGrpSpPr/>
            <p:nvPr/>
          </p:nvGrpSpPr>
          <p:grpSpPr>
            <a:xfrm>
              <a:off x="481398" y="4635819"/>
              <a:ext cx="7979034" cy="1272340"/>
              <a:chOff x="481398" y="2472376"/>
              <a:chExt cx="7979034" cy="1146282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568876" y="2542253"/>
                <a:ext cx="1338828" cy="332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b="1" u="sng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○基</a:t>
                </a:r>
                <a:r>
                  <a:rPr lang="ja-JP" altLang="en-US" b="1" u="sng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本</a:t>
                </a:r>
                <a:r>
                  <a:rPr lang="ja-JP" altLang="en-US" b="1" u="sng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理念</a:t>
                </a:r>
                <a:endParaRPr lang="ja-JP" altLang="en-US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038179" y="2516301"/>
                <a:ext cx="6408860" cy="1081409"/>
              </a:xfrm>
              <a:prstGeom prst="bevel">
                <a:avLst>
                  <a:gd name="adj" fmla="val 0"/>
                </a:avLst>
              </a:prstGeom>
              <a:noFill/>
              <a:ln w="127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・</a:t>
                </a:r>
                <a:r>
                  <a:rPr kumimoji="1"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都市の風格を高めるみどりのネットワークの拠点</a:t>
                </a:r>
                <a:endParaRPr kumimoji="1" lang="en-US" altLang="ja-JP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・</a:t>
                </a:r>
                <a:r>
                  <a:rPr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安全・安心で快適な暮らしを支える重要な都市基盤</a:t>
                </a:r>
                <a:endParaRPr lang="en-US" altLang="ja-JP" sz="1600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ja-JP" altLang="en-US" sz="16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・</a:t>
                </a:r>
                <a:r>
                  <a:rPr kumimoji="1" lang="ja-JP" altLang="en-US" sz="1600" u="sng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多様な個性で都市の活力と魅力を高める府民共有の資産</a:t>
                </a:r>
                <a:endParaRPr kumimoji="1" lang="ja-JP" altLang="en-US" sz="1600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481398" y="2472376"/>
                <a:ext cx="7979034" cy="114628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695724" y="2534752"/>
              <a:ext cx="6408860" cy="1569660"/>
            </a:xfrm>
            <a:prstGeom prst="bevel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・様々な都市・まちづくりの課題改善に大きく貢献すること。</a:t>
              </a:r>
              <a:endPara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都市全体の風格を高めること。</a:t>
              </a:r>
              <a:endParaRPr lang="ja-JP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重要な都市基盤の一つとして、府民の安全安心で快適な生活を支えること。</a:t>
              </a:r>
              <a:endParaRPr lang="ja-JP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</a:t>
              </a: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都市の活力と魅力を高め、ひいては大阪の成長を支えること。</a:t>
              </a:r>
              <a:endParaRPr lang="ja-JP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468005" y="2268182"/>
              <a:ext cx="7979034" cy="188677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84652" y="2313395"/>
              <a:ext cx="1584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府営公園の役割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>
              <a:off x="4644008" y="4154960"/>
              <a:ext cx="0" cy="4680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292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/>
          <p:nvPr/>
        </p:nvSpPr>
        <p:spPr>
          <a:xfrm>
            <a:off x="683568" y="1052736"/>
            <a:ext cx="7560840" cy="4824536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公園に対する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関心の高まり</a:t>
            </a: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ja-JP" sz="20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・府民ニーズの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多様化</a:t>
            </a: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ja-JP" sz="20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・多様な主体が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公園づくり</a:t>
            </a: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参画</a:t>
            </a: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ja-JP" sz="20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・防災公園の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整備推進</a:t>
            </a: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ja-JP" sz="20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・施設や樹木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の実な</a:t>
            </a: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維持・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更新</a:t>
            </a: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endParaRPr lang="ja-JP" sz="20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・多様な生物の</a:t>
            </a:r>
            <a:r>
              <a:rPr lang="ja-JP" sz="2000" dirty="0" smtClean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生息</a:t>
            </a:r>
            <a:r>
              <a:rPr lang="ja-JP" sz="2000" dirty="0"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・生育空間</a:t>
            </a:r>
            <a:endParaRPr lang="ja-JP" sz="20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Meiryo UI"/>
                <a:cs typeface="ＭＳ Ｐゴシック"/>
              </a:rPr>
              <a:t> </a:t>
            </a:r>
            <a:endParaRPr lang="ja-JP" sz="20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3.</a:t>
            </a:r>
            <a:r>
              <a:rPr lang="ja-JP" altLang="en-US" sz="2800" dirty="0" smtClean="0">
                <a:latin typeface="+mj-ea"/>
              </a:rPr>
              <a:t>府営公園の現状</a:t>
            </a:r>
            <a:endParaRPr lang="ja-JP" altLang="en-US" sz="2800" dirty="0">
              <a:latin typeface="+mj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" t="7043" r="31615" b="16453"/>
          <a:stretch/>
        </p:blipFill>
        <p:spPr bwMode="auto">
          <a:xfrm>
            <a:off x="4463988" y="1728811"/>
            <a:ext cx="3649752" cy="3472385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5076056" y="1329314"/>
            <a:ext cx="24170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来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園者に対するアンケート調査結果（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H23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259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"/>
          <p:cNvSpPr txBox="1"/>
          <p:nvPr/>
        </p:nvSpPr>
        <p:spPr>
          <a:xfrm>
            <a:off x="683568" y="1052736"/>
            <a:ext cx="8136904" cy="5400600"/>
          </a:xfrm>
          <a:prstGeom prst="rect">
            <a:avLst/>
          </a:prstGeom>
          <a:solidFill>
            <a:schemeClr val="lt1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>
              <a:spcAft>
                <a:spcPts val="0"/>
              </a:spcAft>
            </a:pPr>
            <a:endParaRPr lang="en-US" altLang="ja-JP" sz="2000" dirty="0" smtClean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・人口減少・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少子高齢化</a:t>
            </a: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の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進行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ライフスタイル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の多様化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・自然災害の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発生</a:t>
            </a:r>
            <a:r>
              <a:rPr lang="ja-JP" altLang="en-US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リスク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の</a:t>
            </a: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高まりと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甚大化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・都市環境の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悪化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・みどりに対する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府民</a:t>
            </a: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意識の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高まり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・グローバル化の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進展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 marL="101600" indent="-101600"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・予算及び人材の</a:t>
            </a:r>
            <a:r>
              <a:rPr lang="ja-JP" altLang="ja-JP" sz="2000" dirty="0" smtClean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減少</a:t>
            </a:r>
            <a:endParaRPr lang="en-US" altLang="ja-JP" sz="2000" dirty="0" smtClean="0">
              <a:solidFill>
                <a:srgbClr val="000000"/>
              </a:solidFill>
              <a:latin typeface="ＭＳ Ｐゴシック"/>
              <a:ea typeface="Meiryo UI"/>
              <a:cs typeface="ＭＳ Ｐゴシック"/>
            </a:endParaRPr>
          </a:p>
          <a:p>
            <a:pPr marL="101600" indent="-101600">
              <a:spcAft>
                <a:spcPts val="0"/>
              </a:spcAft>
            </a:pP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altLang="ja-JP" sz="2000" dirty="0">
                <a:solidFill>
                  <a:srgbClr val="000000"/>
                </a:solidFill>
                <a:latin typeface="ＭＳ Ｐゴシック"/>
                <a:ea typeface="Meiryo UI"/>
                <a:cs typeface="ＭＳ Ｐゴシック"/>
              </a:rPr>
              <a:t>・最近の国の動向</a:t>
            </a:r>
            <a:endParaRPr lang="ja-JP" altLang="ja-JP" sz="2000" dirty="0"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Meiryo UI"/>
                <a:cs typeface="ＭＳ Ｐゴシック"/>
              </a:rPr>
              <a:t> </a:t>
            </a:r>
            <a:endParaRPr lang="ja-JP" sz="2000" dirty="0">
              <a:effectLst/>
              <a:latin typeface="ＭＳ Ｐゴシック"/>
              <a:cs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4.</a:t>
            </a:r>
            <a:r>
              <a:rPr lang="ja-JP" altLang="en-US" sz="2800" dirty="0" smtClean="0">
                <a:latin typeface="+mj-ea"/>
              </a:rPr>
              <a:t>府営公園を取り巻く環境の変化</a:t>
            </a:r>
            <a:endParaRPr lang="ja-JP" altLang="en-US" sz="28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0480" y="1324159"/>
            <a:ext cx="23358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大阪にみどりがあると感じる府民の割合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529335"/>
              </p:ext>
            </p:extLst>
          </p:nvPr>
        </p:nvGraphicFramePr>
        <p:xfrm>
          <a:off x="4860032" y="1529150"/>
          <a:ext cx="388843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34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" y="0"/>
            <a:ext cx="5418161" cy="523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ja-JP" altLang="en-US" sz="2800" dirty="0">
                <a:latin typeface="+mj-ea"/>
              </a:rPr>
              <a:t>　</a:t>
            </a:r>
            <a:r>
              <a:rPr lang="en-US" altLang="ja-JP" sz="2800" dirty="0" smtClean="0">
                <a:latin typeface="+mj-ea"/>
              </a:rPr>
              <a:t>5.</a:t>
            </a:r>
            <a:r>
              <a:rPr lang="ja-JP" altLang="en-US" sz="2800" dirty="0" smtClean="0">
                <a:latin typeface="+mj-ea"/>
              </a:rPr>
              <a:t>府営公園の課題</a:t>
            </a:r>
            <a:endParaRPr lang="ja-JP" altLang="en-US" sz="2800" dirty="0">
              <a:latin typeface="+mj-ea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67544" y="1052736"/>
            <a:ext cx="8424936" cy="5688631"/>
            <a:chOff x="467544" y="697160"/>
            <a:chExt cx="8424936" cy="512504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11560" y="818537"/>
              <a:ext cx="2201244" cy="3327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○</a:t>
              </a:r>
              <a:r>
                <a:rPr lang="ja-JP" altLang="en-US" b="1" u="sng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地域社会への貢献</a:t>
              </a:r>
              <a:endPara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71363" y="1042978"/>
              <a:ext cx="7628981" cy="1081409"/>
            </a:xfrm>
            <a:prstGeom prst="bevel">
              <a:avLst>
                <a:gd name="adj" fmla="val 0"/>
              </a:avLst>
            </a:prstGeom>
            <a:noFill/>
            <a:ln w="1270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・高齢者の健康づくりのための機会の提供、子育て支援機能の充実</a:t>
              </a:r>
              <a:endPara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・府民の防災意識の向上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6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・公園のにぎわいづくり、魅力づくり、利用者サービスの向上</a:t>
              </a:r>
              <a:endPara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67544" y="697160"/>
              <a:ext cx="8424936" cy="51250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65719" y="2699628"/>
            <a:ext cx="268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適切な維持管理の推進</a:t>
            </a:r>
            <a:endParaRPr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4718" y="3048010"/>
            <a:ext cx="7628981" cy="1200329"/>
          </a:xfrm>
          <a:prstGeom prst="bevel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・長寿命化計画に基づく点検・維持・更新</a:t>
            </a:r>
            <a:endParaRPr kumimoji="1" lang="en-US" altLang="ja-JP" sz="1600" u="sng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・ユニバーサルデザインの推進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・生物多様性の確保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3783" y="4236973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民間事業者の参画促進</a:t>
            </a:r>
            <a:endParaRPr lang="ja-JP" altLang="en-US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4719" y="4558285"/>
            <a:ext cx="7628981" cy="1200329"/>
          </a:xfrm>
          <a:prstGeom prst="bevel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・国の制度や民間事業者の資金・ノウハウの活用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・指定管理者公募条件の見直し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・民間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業者が参画しやすい環境整備、収益を公園の管理運営に還元できる仕組みづく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り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5" name="Picture 7" descr="D:\hondamai\Documents\My Pictures\ガーデンヨガ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04" y="1513371"/>
            <a:ext cx="2051619" cy="1400783"/>
          </a:xfrm>
          <a:prstGeom prst="rect">
            <a:avLst/>
          </a:prstGeom>
          <a:noFill/>
          <a:extLst/>
        </p:spPr>
      </p:pic>
      <p:sp>
        <p:nvSpPr>
          <p:cNvPr id="26" name="テキスト ボックス 25"/>
          <p:cNvSpPr txBox="1"/>
          <p:nvPr/>
        </p:nvSpPr>
        <p:spPr>
          <a:xfrm>
            <a:off x="6413480" y="1209190"/>
            <a:ext cx="2518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ガーデンヨガ（服部</a:t>
            </a:r>
            <a:r>
              <a:rPr lang="ja-JP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緑地）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9" name="図 28" descr="P1130032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98" y="3552542"/>
            <a:ext cx="2051619" cy="1180816"/>
          </a:xfrm>
          <a:prstGeom prst="rect">
            <a:avLst/>
          </a:prstGeom>
          <a:noFill/>
        </p:spPr>
      </p:pic>
      <p:sp>
        <p:nvSpPr>
          <p:cNvPr id="30" name="テキスト ボックス 29"/>
          <p:cNvSpPr txBox="1"/>
          <p:nvPr/>
        </p:nvSpPr>
        <p:spPr>
          <a:xfrm>
            <a:off x="6510974" y="3290932"/>
            <a:ext cx="2239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ローソン</a:t>
            </a:r>
            <a:r>
              <a:rPr lang="ja-JP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久宝寺</a:t>
            </a:r>
            <a:r>
              <a:rPr lang="ja-JP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緑地</a:t>
            </a:r>
            <a:r>
              <a:rPr lang="ja-JP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50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883</Words>
  <Application>Microsoft Office PowerPoint</Application>
  <PresentationFormat>画面に合わせる (4:3)</PresentationFormat>
  <Paragraphs>267</Paragraphs>
  <Slides>15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7" baseType="lpstr">
      <vt:lpstr>Office ​​テーマ</vt:lpstr>
      <vt:lpstr>ワークシート</vt:lpstr>
      <vt:lpstr>都市計画公園のあり方 （最終報告）（案）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都市計画公園のあり方 （最終報告）</dc:title>
  <dc:creator>JimmonT</dc:creator>
  <cp:lastModifiedBy>JimmonT</cp:lastModifiedBy>
  <cp:revision>139</cp:revision>
  <cp:lastPrinted>2018-08-22T08:21:11Z</cp:lastPrinted>
  <dcterms:created xsi:type="dcterms:W3CDTF">2018-08-13T09:03:43Z</dcterms:created>
  <dcterms:modified xsi:type="dcterms:W3CDTF">2018-08-30T01:08:51Z</dcterms:modified>
</cp:coreProperties>
</file>