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4" r:id="rId2"/>
    <p:sldId id="275"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8" autoAdjust="0"/>
    <p:restoredTop sz="94198" autoAdjust="0"/>
  </p:normalViewPr>
  <p:slideViewPr>
    <p:cSldViewPr snapToGrid="0">
      <p:cViewPr varScale="1">
        <p:scale>
          <a:sx n="70" d="100"/>
          <a:sy n="70" d="100"/>
        </p:scale>
        <p:origin x="11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90A11-ACBE-4AE4-9C73-FA9EEB193890}" type="doc">
      <dgm:prSet loTypeId="urn:microsoft.com/office/officeart/2005/8/layout/chevron1" loCatId="process" qsTypeId="urn:microsoft.com/office/officeart/2005/8/quickstyle/simple1" qsCatId="simple" csTypeId="urn:microsoft.com/office/officeart/2005/8/colors/accent1_2" csCatId="accent1" phldr="1"/>
      <dgm:spPr/>
    </dgm:pt>
    <dgm:pt modelId="{EBBD05F0-7247-41B7-87B2-DA4A78A5BB61}">
      <dgm:prSet phldrT="[テキスト]"/>
      <dgm:spPr/>
      <dgm:t>
        <a:bodyPr/>
        <a:lstStyle/>
        <a:p>
          <a:r>
            <a:rPr kumimoji="1" lang="en-US" altLang="ja-JP" dirty="0" smtClean="0"/>
            <a:t>R2</a:t>
          </a:r>
          <a:r>
            <a:rPr kumimoji="1" lang="ja-JP" altLang="en-US" dirty="0" smtClean="0"/>
            <a:t>年度</a:t>
          </a:r>
          <a:endParaRPr kumimoji="1" lang="ja-JP" altLang="en-US" dirty="0"/>
        </a:p>
      </dgm:t>
    </dgm:pt>
    <dgm:pt modelId="{55EED31D-6007-496B-BCF2-54FB6A679EB3}" type="parTrans" cxnId="{8EB0BE40-53D5-4050-9EE6-5A6C34D0E9F7}">
      <dgm:prSet/>
      <dgm:spPr/>
      <dgm:t>
        <a:bodyPr/>
        <a:lstStyle/>
        <a:p>
          <a:endParaRPr kumimoji="1" lang="ja-JP" altLang="en-US"/>
        </a:p>
      </dgm:t>
    </dgm:pt>
    <dgm:pt modelId="{D4E1110D-B0C3-47B8-BE71-B3E0DD524215}" type="sibTrans" cxnId="{8EB0BE40-53D5-4050-9EE6-5A6C34D0E9F7}">
      <dgm:prSet/>
      <dgm:spPr/>
      <dgm:t>
        <a:bodyPr/>
        <a:lstStyle/>
        <a:p>
          <a:endParaRPr kumimoji="1" lang="ja-JP" altLang="en-US"/>
        </a:p>
      </dgm:t>
    </dgm:pt>
    <dgm:pt modelId="{C6B479CB-3297-4A6A-81BF-AE07DE3E623F}">
      <dgm:prSet phldrT="[テキスト]"/>
      <dgm:spPr/>
      <dgm:t>
        <a:bodyPr/>
        <a:lstStyle/>
        <a:p>
          <a:r>
            <a:rPr kumimoji="1" lang="en-US" altLang="ja-JP" dirty="0" smtClean="0"/>
            <a:t>R3</a:t>
          </a:r>
          <a:r>
            <a:rPr kumimoji="1" lang="ja-JP" altLang="en-US" dirty="0" smtClean="0"/>
            <a:t>年度</a:t>
          </a:r>
          <a:endParaRPr kumimoji="1" lang="ja-JP" altLang="en-US" dirty="0"/>
        </a:p>
      </dgm:t>
    </dgm:pt>
    <dgm:pt modelId="{95FEBA2D-D897-467D-8CCD-B02283A0F4B2}" type="parTrans" cxnId="{A3C8A207-8A9E-4AC7-94D1-7CD36F1D32AA}">
      <dgm:prSet/>
      <dgm:spPr/>
      <dgm:t>
        <a:bodyPr/>
        <a:lstStyle/>
        <a:p>
          <a:endParaRPr kumimoji="1" lang="ja-JP" altLang="en-US"/>
        </a:p>
      </dgm:t>
    </dgm:pt>
    <dgm:pt modelId="{5D6244E2-D145-4A78-93B9-2F6ADD83F5D1}" type="sibTrans" cxnId="{A3C8A207-8A9E-4AC7-94D1-7CD36F1D32AA}">
      <dgm:prSet/>
      <dgm:spPr/>
      <dgm:t>
        <a:bodyPr/>
        <a:lstStyle/>
        <a:p>
          <a:endParaRPr kumimoji="1" lang="ja-JP" altLang="en-US"/>
        </a:p>
      </dgm:t>
    </dgm:pt>
    <dgm:pt modelId="{A4D8CBAB-BDD3-4574-AC33-3642B2774E9D}">
      <dgm:prSet phldrT="[テキスト]"/>
      <dgm:spPr/>
      <dgm:t>
        <a:bodyPr/>
        <a:lstStyle/>
        <a:p>
          <a:r>
            <a:rPr kumimoji="1" lang="en-US" altLang="ja-JP" dirty="0" smtClean="0"/>
            <a:t>R4</a:t>
          </a:r>
          <a:r>
            <a:rPr kumimoji="1" lang="ja-JP" altLang="en-US" dirty="0" smtClean="0"/>
            <a:t>～</a:t>
          </a:r>
          <a:r>
            <a:rPr kumimoji="1" lang="en-US" altLang="ja-JP" dirty="0" smtClean="0"/>
            <a:t>5</a:t>
          </a:r>
          <a:r>
            <a:rPr kumimoji="1" lang="ja-JP" altLang="en-US" dirty="0" smtClean="0"/>
            <a:t>年度</a:t>
          </a:r>
          <a:endParaRPr kumimoji="1" lang="ja-JP" altLang="en-US" dirty="0"/>
        </a:p>
      </dgm:t>
    </dgm:pt>
    <dgm:pt modelId="{9DCC00B2-1601-4575-9215-DA1572C3ED72}" type="parTrans" cxnId="{95C8364A-C068-4B5D-9BD5-BE514EDCB9BE}">
      <dgm:prSet/>
      <dgm:spPr/>
      <dgm:t>
        <a:bodyPr/>
        <a:lstStyle/>
        <a:p>
          <a:endParaRPr kumimoji="1" lang="ja-JP" altLang="en-US"/>
        </a:p>
      </dgm:t>
    </dgm:pt>
    <dgm:pt modelId="{8E970750-4A1D-434A-82B8-D52B6DC652EE}" type="sibTrans" cxnId="{95C8364A-C068-4B5D-9BD5-BE514EDCB9BE}">
      <dgm:prSet/>
      <dgm:spPr/>
      <dgm:t>
        <a:bodyPr/>
        <a:lstStyle/>
        <a:p>
          <a:endParaRPr kumimoji="1" lang="ja-JP" altLang="en-US"/>
        </a:p>
      </dgm:t>
    </dgm:pt>
    <dgm:pt modelId="{0540063F-9FFF-4B49-9297-DA36DEE9A488}" type="pres">
      <dgm:prSet presAssocID="{F9390A11-ACBE-4AE4-9C73-FA9EEB193890}" presName="Name0" presStyleCnt="0">
        <dgm:presLayoutVars>
          <dgm:dir/>
          <dgm:animLvl val="lvl"/>
          <dgm:resizeHandles val="exact"/>
        </dgm:presLayoutVars>
      </dgm:prSet>
      <dgm:spPr/>
    </dgm:pt>
    <dgm:pt modelId="{08CA0923-90F7-4E98-87E2-123380B993F8}" type="pres">
      <dgm:prSet presAssocID="{EBBD05F0-7247-41B7-87B2-DA4A78A5BB61}" presName="parTxOnly" presStyleLbl="node1" presStyleIdx="0" presStyleCnt="3" custScaleX="167502">
        <dgm:presLayoutVars>
          <dgm:chMax val="0"/>
          <dgm:chPref val="0"/>
          <dgm:bulletEnabled val="1"/>
        </dgm:presLayoutVars>
      </dgm:prSet>
      <dgm:spPr/>
      <dgm:t>
        <a:bodyPr/>
        <a:lstStyle/>
        <a:p>
          <a:endParaRPr kumimoji="1" lang="ja-JP" altLang="en-US"/>
        </a:p>
      </dgm:t>
    </dgm:pt>
    <dgm:pt modelId="{298F05A5-FE6E-4D2D-9E4B-39B2DE848C90}" type="pres">
      <dgm:prSet presAssocID="{D4E1110D-B0C3-47B8-BE71-B3E0DD524215}" presName="parTxOnlySpace" presStyleCnt="0"/>
      <dgm:spPr/>
    </dgm:pt>
    <dgm:pt modelId="{F9A09A8B-0A71-47A1-B1E6-8C7EBAD54C83}" type="pres">
      <dgm:prSet presAssocID="{C6B479CB-3297-4A6A-81BF-AE07DE3E623F}" presName="parTxOnly" presStyleLbl="node1" presStyleIdx="1" presStyleCnt="3" custScaleX="202561">
        <dgm:presLayoutVars>
          <dgm:chMax val="0"/>
          <dgm:chPref val="0"/>
          <dgm:bulletEnabled val="1"/>
        </dgm:presLayoutVars>
      </dgm:prSet>
      <dgm:spPr/>
      <dgm:t>
        <a:bodyPr/>
        <a:lstStyle/>
        <a:p>
          <a:endParaRPr kumimoji="1" lang="ja-JP" altLang="en-US"/>
        </a:p>
      </dgm:t>
    </dgm:pt>
    <dgm:pt modelId="{401AAE0E-0218-4773-A9AD-ACAC0C44B7A0}" type="pres">
      <dgm:prSet presAssocID="{5D6244E2-D145-4A78-93B9-2F6ADD83F5D1}" presName="parTxOnlySpace" presStyleCnt="0"/>
      <dgm:spPr/>
    </dgm:pt>
    <dgm:pt modelId="{AA1302B6-95EB-4AEF-99D4-6AADD2EB94D5}" type="pres">
      <dgm:prSet presAssocID="{A4D8CBAB-BDD3-4574-AC33-3642B2774E9D}" presName="parTxOnly" presStyleLbl="node1" presStyleIdx="2" presStyleCnt="3">
        <dgm:presLayoutVars>
          <dgm:chMax val="0"/>
          <dgm:chPref val="0"/>
          <dgm:bulletEnabled val="1"/>
        </dgm:presLayoutVars>
      </dgm:prSet>
      <dgm:spPr/>
      <dgm:t>
        <a:bodyPr/>
        <a:lstStyle/>
        <a:p>
          <a:endParaRPr kumimoji="1" lang="ja-JP" altLang="en-US"/>
        </a:p>
      </dgm:t>
    </dgm:pt>
  </dgm:ptLst>
  <dgm:cxnLst>
    <dgm:cxn modelId="{75156DE8-FDB4-434A-9E9D-29B23E787A7D}" type="presOf" srcId="{C6B479CB-3297-4A6A-81BF-AE07DE3E623F}" destId="{F9A09A8B-0A71-47A1-B1E6-8C7EBAD54C83}" srcOrd="0" destOrd="0" presId="urn:microsoft.com/office/officeart/2005/8/layout/chevron1"/>
    <dgm:cxn modelId="{8EB0BE40-53D5-4050-9EE6-5A6C34D0E9F7}" srcId="{F9390A11-ACBE-4AE4-9C73-FA9EEB193890}" destId="{EBBD05F0-7247-41B7-87B2-DA4A78A5BB61}" srcOrd="0" destOrd="0" parTransId="{55EED31D-6007-496B-BCF2-54FB6A679EB3}" sibTransId="{D4E1110D-B0C3-47B8-BE71-B3E0DD524215}"/>
    <dgm:cxn modelId="{A3C8A207-8A9E-4AC7-94D1-7CD36F1D32AA}" srcId="{F9390A11-ACBE-4AE4-9C73-FA9EEB193890}" destId="{C6B479CB-3297-4A6A-81BF-AE07DE3E623F}" srcOrd="1" destOrd="0" parTransId="{95FEBA2D-D897-467D-8CCD-B02283A0F4B2}" sibTransId="{5D6244E2-D145-4A78-93B9-2F6ADD83F5D1}"/>
    <dgm:cxn modelId="{4E2B8EE4-DF37-4319-8A49-91EDB4E02226}" type="presOf" srcId="{A4D8CBAB-BDD3-4574-AC33-3642B2774E9D}" destId="{AA1302B6-95EB-4AEF-99D4-6AADD2EB94D5}" srcOrd="0" destOrd="0" presId="urn:microsoft.com/office/officeart/2005/8/layout/chevron1"/>
    <dgm:cxn modelId="{FDE605F2-198A-4F1E-B164-187401358425}" type="presOf" srcId="{F9390A11-ACBE-4AE4-9C73-FA9EEB193890}" destId="{0540063F-9FFF-4B49-9297-DA36DEE9A488}" srcOrd="0" destOrd="0" presId="urn:microsoft.com/office/officeart/2005/8/layout/chevron1"/>
    <dgm:cxn modelId="{95C8364A-C068-4B5D-9BD5-BE514EDCB9BE}" srcId="{F9390A11-ACBE-4AE4-9C73-FA9EEB193890}" destId="{A4D8CBAB-BDD3-4574-AC33-3642B2774E9D}" srcOrd="2" destOrd="0" parTransId="{9DCC00B2-1601-4575-9215-DA1572C3ED72}" sibTransId="{8E970750-4A1D-434A-82B8-D52B6DC652EE}"/>
    <dgm:cxn modelId="{8C6B3D42-29BD-441A-ABAE-18E8DCD35511}" type="presOf" srcId="{EBBD05F0-7247-41B7-87B2-DA4A78A5BB61}" destId="{08CA0923-90F7-4E98-87E2-123380B993F8}" srcOrd="0" destOrd="0" presId="urn:microsoft.com/office/officeart/2005/8/layout/chevron1"/>
    <dgm:cxn modelId="{EEE7AFB1-4EA0-4562-9CE1-EC3B75785E87}" type="presParOf" srcId="{0540063F-9FFF-4B49-9297-DA36DEE9A488}" destId="{08CA0923-90F7-4E98-87E2-123380B993F8}" srcOrd="0" destOrd="0" presId="urn:microsoft.com/office/officeart/2005/8/layout/chevron1"/>
    <dgm:cxn modelId="{0DDE7BF8-29A7-45FE-9C47-6499C1265A2B}" type="presParOf" srcId="{0540063F-9FFF-4B49-9297-DA36DEE9A488}" destId="{298F05A5-FE6E-4D2D-9E4B-39B2DE848C90}" srcOrd="1" destOrd="0" presId="urn:microsoft.com/office/officeart/2005/8/layout/chevron1"/>
    <dgm:cxn modelId="{FEB39CFB-2AA7-45C7-9CB4-9FE39C86E537}" type="presParOf" srcId="{0540063F-9FFF-4B49-9297-DA36DEE9A488}" destId="{F9A09A8B-0A71-47A1-B1E6-8C7EBAD54C83}" srcOrd="2" destOrd="0" presId="urn:microsoft.com/office/officeart/2005/8/layout/chevron1"/>
    <dgm:cxn modelId="{36A4534B-D37C-4456-921C-2014E1F802F7}" type="presParOf" srcId="{0540063F-9FFF-4B49-9297-DA36DEE9A488}" destId="{401AAE0E-0218-4773-A9AD-ACAC0C44B7A0}" srcOrd="3" destOrd="0" presId="urn:microsoft.com/office/officeart/2005/8/layout/chevron1"/>
    <dgm:cxn modelId="{78133B1B-7E61-4B21-AE58-9DDAD67C224E}" type="presParOf" srcId="{0540063F-9FFF-4B49-9297-DA36DEE9A488}" destId="{AA1302B6-95EB-4AEF-99D4-6AADD2EB94D5}"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A0923-90F7-4E98-87E2-123380B993F8}">
      <dsp:nvSpPr>
        <dsp:cNvPr id="0" name=""/>
        <dsp:cNvSpPr/>
      </dsp:nvSpPr>
      <dsp:spPr>
        <a:xfrm>
          <a:off x="450" y="0"/>
          <a:ext cx="3218607"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R2</a:t>
          </a:r>
          <a:r>
            <a:rPr kumimoji="1" lang="ja-JP" altLang="en-US" sz="1400" kern="1200" dirty="0" smtClean="0"/>
            <a:t>年度</a:t>
          </a:r>
          <a:endParaRPr kumimoji="1" lang="ja-JP" altLang="en-US" sz="1400" kern="1200" dirty="0"/>
        </a:p>
      </dsp:txBody>
      <dsp:txXfrm>
        <a:off x="162897" y="0"/>
        <a:ext cx="2893713" cy="324894"/>
      </dsp:txXfrm>
    </dsp:sp>
    <dsp:sp modelId="{F9A09A8B-0A71-47A1-B1E6-8C7EBAD54C83}">
      <dsp:nvSpPr>
        <dsp:cNvPr id="0" name=""/>
        <dsp:cNvSpPr/>
      </dsp:nvSpPr>
      <dsp:spPr>
        <a:xfrm>
          <a:off x="3026904" y="0"/>
          <a:ext cx="3892277"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R3</a:t>
          </a:r>
          <a:r>
            <a:rPr kumimoji="1" lang="ja-JP" altLang="en-US" sz="1400" kern="1200" dirty="0" smtClean="0"/>
            <a:t>年度</a:t>
          </a:r>
          <a:endParaRPr kumimoji="1" lang="ja-JP" altLang="en-US" sz="1400" kern="1200" dirty="0"/>
        </a:p>
      </dsp:txBody>
      <dsp:txXfrm>
        <a:off x="3189351" y="0"/>
        <a:ext cx="3567383" cy="324894"/>
      </dsp:txXfrm>
    </dsp:sp>
    <dsp:sp modelId="{AA1302B6-95EB-4AEF-99D4-6AADD2EB94D5}">
      <dsp:nvSpPr>
        <dsp:cNvPr id="0" name=""/>
        <dsp:cNvSpPr/>
      </dsp:nvSpPr>
      <dsp:spPr>
        <a:xfrm>
          <a:off x="6727028" y="0"/>
          <a:ext cx="1921533"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R4</a:t>
          </a:r>
          <a:r>
            <a:rPr kumimoji="1" lang="ja-JP" altLang="en-US" sz="1400" kern="1200" dirty="0" smtClean="0"/>
            <a:t>～</a:t>
          </a:r>
          <a:r>
            <a:rPr kumimoji="1" lang="en-US" altLang="ja-JP" sz="1400" kern="1200" dirty="0" smtClean="0"/>
            <a:t>5</a:t>
          </a:r>
          <a:r>
            <a:rPr kumimoji="1" lang="ja-JP" altLang="en-US" sz="1400" kern="1200" dirty="0" smtClean="0"/>
            <a:t>年度</a:t>
          </a:r>
          <a:endParaRPr kumimoji="1" lang="ja-JP" altLang="en-US" sz="1400" kern="1200" dirty="0"/>
        </a:p>
      </dsp:txBody>
      <dsp:txXfrm>
        <a:off x="6889475" y="0"/>
        <a:ext cx="1596639" cy="3248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311" cy="499007"/>
          </a:xfrm>
          <a:prstGeom prst="rect">
            <a:avLst/>
          </a:prstGeom>
        </p:spPr>
        <p:txBody>
          <a:bodyPr vert="horz" lIns="90757" tIns="45379" rIns="90757" bIns="4537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303" y="1"/>
            <a:ext cx="2949311" cy="499007"/>
          </a:xfrm>
          <a:prstGeom prst="rect">
            <a:avLst/>
          </a:prstGeom>
        </p:spPr>
        <p:txBody>
          <a:bodyPr vert="horz" lIns="90757" tIns="45379" rIns="90757" bIns="45379" rtlCol="0"/>
          <a:lstStyle>
            <a:lvl1pPr algn="r">
              <a:defRPr sz="1200"/>
            </a:lvl1pPr>
          </a:lstStyle>
          <a:p>
            <a:fld id="{BB71C458-C75F-40C8-B53B-3D7C198156DC}" type="datetimeFigureOut">
              <a:rPr kumimoji="1" lang="ja-JP" altLang="en-US" smtClean="0"/>
              <a:t>2020/6/18</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757" tIns="45379" rIns="90757" bIns="45379" rtlCol="0" anchor="ctr"/>
          <a:lstStyle/>
          <a:p>
            <a:endParaRPr lang="ja-JP" altLang="en-US" dirty="0"/>
          </a:p>
        </p:txBody>
      </p:sp>
      <p:sp>
        <p:nvSpPr>
          <p:cNvPr id="5" name="ノート プレースホルダー 4"/>
          <p:cNvSpPr>
            <a:spLocks noGrp="1"/>
          </p:cNvSpPr>
          <p:nvPr>
            <p:ph type="body" sz="quarter" idx="3"/>
          </p:nvPr>
        </p:nvSpPr>
        <p:spPr>
          <a:xfrm>
            <a:off x="680245" y="4782934"/>
            <a:ext cx="5446710" cy="3913595"/>
          </a:xfrm>
          <a:prstGeom prst="rect">
            <a:avLst/>
          </a:prstGeom>
        </p:spPr>
        <p:txBody>
          <a:bodyPr vert="horz" lIns="90757" tIns="45379" rIns="90757" bIns="453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33"/>
            <a:ext cx="2949311" cy="499007"/>
          </a:xfrm>
          <a:prstGeom prst="rect">
            <a:avLst/>
          </a:prstGeom>
        </p:spPr>
        <p:txBody>
          <a:bodyPr vert="horz" lIns="90757" tIns="45379" rIns="90757" bIns="4537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303" y="9440333"/>
            <a:ext cx="2949311" cy="499007"/>
          </a:xfrm>
          <a:prstGeom prst="rect">
            <a:avLst/>
          </a:prstGeom>
        </p:spPr>
        <p:txBody>
          <a:bodyPr vert="horz" lIns="90757" tIns="45379" rIns="90757" bIns="45379" rtlCol="0" anchor="b"/>
          <a:lstStyle>
            <a:lvl1pPr algn="r">
              <a:defRPr sz="1200"/>
            </a:lvl1pPr>
          </a:lstStyle>
          <a:p>
            <a:fld id="{20A6FFFD-1428-4998-B383-75BE19D46214}" type="slidenum">
              <a:rPr kumimoji="1" lang="ja-JP" altLang="en-US" smtClean="0"/>
              <a:t>‹#›</a:t>
            </a:fld>
            <a:endParaRPr kumimoji="1" lang="ja-JP" altLang="en-US" dirty="0"/>
          </a:p>
        </p:txBody>
      </p:sp>
    </p:spTree>
    <p:extLst>
      <p:ext uri="{BB962C8B-B14F-4D97-AF65-F5344CB8AC3E}">
        <p14:creationId xmlns:p14="http://schemas.microsoft.com/office/powerpoint/2010/main" val="3014549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55000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6490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649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8730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39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92079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42097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2337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07709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2732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CE5AB-6937-46A0-95A6-7A26F74EEEA4}" type="datetimeFigureOut">
              <a:rPr kumimoji="1" lang="ja-JP" altLang="en-US" smtClean="0"/>
              <a:t>2020/6/18</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4008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7150" y="5108439"/>
            <a:ext cx="9029700" cy="171067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295273"/>
          </a:xfrm>
        </p:spPr>
        <p:txBody>
          <a:bodyPr>
            <a:normAutofit/>
          </a:bodyPr>
          <a:lstStyle/>
          <a:p>
            <a:r>
              <a:rPr lang="ja-JP" altLang="en-US" sz="1400" b="1" spc="-200" dirty="0" smtClean="0">
                <a:latin typeface="メイリオ" panose="020B0604030504040204" pitchFamily="50" charset="-128"/>
                <a:ea typeface="メイリオ" panose="020B0604030504040204" pitchFamily="50" charset="-128"/>
              </a:rPr>
              <a:t>◆医療</a:t>
            </a:r>
            <a:r>
              <a:rPr lang="ja-JP" altLang="en-US" sz="1400" b="1" spc="-200" dirty="0">
                <a:latin typeface="メイリオ" panose="020B0604030504040204" pitchFamily="50" charset="-128"/>
                <a:ea typeface="メイリオ" panose="020B0604030504040204" pitchFamily="50" charset="-128"/>
              </a:rPr>
              <a:t>計画の見直し等に関する</a:t>
            </a:r>
            <a:r>
              <a:rPr lang="ja-JP" altLang="en-US" sz="1400" b="1" spc="-200" dirty="0" smtClean="0">
                <a:latin typeface="メイリオ" panose="020B0604030504040204" pitchFamily="50" charset="-128"/>
                <a:ea typeface="メイリオ" panose="020B0604030504040204" pitchFamily="50" charset="-128"/>
              </a:rPr>
              <a:t>検討会「第７次</a:t>
            </a:r>
            <a:r>
              <a:rPr lang="ja-JP" altLang="en-US" sz="1400" b="1" spc="-200" dirty="0">
                <a:latin typeface="メイリオ" panose="020B0604030504040204" pitchFamily="50" charset="-128"/>
                <a:ea typeface="メイリオ" panose="020B0604030504040204" pitchFamily="50" charset="-128"/>
              </a:rPr>
              <a:t>医療計画の中間見直し等に関する意見のとりまとめ</a:t>
            </a:r>
            <a:r>
              <a:rPr lang="ja-JP" altLang="en-US" sz="1400" b="1" spc="-200" dirty="0" smtClean="0">
                <a:latin typeface="メイリオ" panose="020B0604030504040204" pitchFamily="50" charset="-128"/>
                <a:ea typeface="メイリオ" panose="020B0604030504040204" pitchFamily="50" charset="-128"/>
              </a:rPr>
              <a:t>」のポイント</a:t>
            </a:r>
            <a:endParaRPr kumimoji="1" lang="ja-JP" altLang="en-US" sz="1200" b="1" spc="-200" dirty="0">
              <a:latin typeface="メイリオ" panose="020B0604030504040204" pitchFamily="50" charset="-128"/>
              <a:ea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35491953"/>
              </p:ext>
            </p:extLst>
          </p:nvPr>
        </p:nvGraphicFramePr>
        <p:xfrm>
          <a:off x="57150" y="273046"/>
          <a:ext cx="9029700" cy="4575594"/>
        </p:xfrm>
        <a:graphic>
          <a:graphicData uri="http://schemas.openxmlformats.org/drawingml/2006/table">
            <a:tbl>
              <a:tblPr firstRow="1" bandRow="1">
                <a:tableStyleId>{5C22544A-7EE6-4342-B048-85BDC9FD1C3A}</a:tableStyleId>
              </a:tblPr>
              <a:tblGrid>
                <a:gridCol w="857250">
                  <a:extLst>
                    <a:ext uri="{9D8B030D-6E8A-4147-A177-3AD203B41FA5}">
                      <a16:colId xmlns:a16="http://schemas.microsoft.com/office/drawing/2014/main" val="534683691"/>
                    </a:ext>
                  </a:extLst>
                </a:gridCol>
                <a:gridCol w="4178300">
                  <a:extLst>
                    <a:ext uri="{9D8B030D-6E8A-4147-A177-3AD203B41FA5}">
                      <a16:colId xmlns:a16="http://schemas.microsoft.com/office/drawing/2014/main" val="667934171"/>
                    </a:ext>
                  </a:extLst>
                </a:gridCol>
                <a:gridCol w="3994150">
                  <a:extLst>
                    <a:ext uri="{9D8B030D-6E8A-4147-A177-3AD203B41FA5}">
                      <a16:colId xmlns:a16="http://schemas.microsoft.com/office/drawing/2014/main" val="2780207497"/>
                    </a:ext>
                  </a:extLst>
                </a:gridCol>
              </a:tblGrid>
              <a:tr h="436970">
                <a:tc>
                  <a:txBody>
                    <a:bodyPr/>
                    <a:lstStyle/>
                    <a:p>
                      <a:pPr algn="ctr"/>
                      <a:r>
                        <a:rPr kumimoji="1" lang="ja-JP" altLang="en-US" sz="1050" dirty="0" smtClean="0">
                          <a:latin typeface="メイリオ" panose="020B0604030504040204" pitchFamily="50" charset="-128"/>
                          <a:ea typeface="メイリオ" panose="020B0604030504040204" pitchFamily="50" charset="-128"/>
                        </a:rPr>
                        <a:t>都道府県</a:t>
                      </a:r>
                      <a:endParaRPr kumimoji="1" lang="en-US" altLang="ja-JP" sz="1050" dirty="0" smtClean="0">
                        <a:latin typeface="メイリオ" panose="020B0604030504040204" pitchFamily="50" charset="-128"/>
                        <a:ea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rPr>
                        <a:t>検討事項</a:t>
                      </a:r>
                      <a:endParaRPr kumimoji="1" lang="ja-JP" altLang="en-US" sz="105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050" dirty="0" smtClean="0">
                          <a:latin typeface="メイリオ" panose="020B0604030504040204" pitchFamily="50" charset="-128"/>
                          <a:ea typeface="メイリオ" panose="020B0604030504040204" pitchFamily="50" charset="-128"/>
                        </a:rPr>
                        <a:t>7</a:t>
                      </a:r>
                      <a:r>
                        <a:rPr kumimoji="1" lang="ja-JP" altLang="en-US" sz="1050" dirty="0" smtClean="0">
                          <a:latin typeface="メイリオ" panose="020B0604030504040204" pitchFamily="50" charset="-128"/>
                          <a:ea typeface="メイリオ" panose="020B0604030504040204" pitchFamily="50" charset="-128"/>
                        </a:rPr>
                        <a:t>次中間見直し等に係る対応</a:t>
                      </a:r>
                      <a:endParaRPr kumimoji="1" lang="ja-JP" altLang="en-US" sz="105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050" dirty="0" smtClean="0">
                          <a:latin typeface="メイリオ" panose="020B0604030504040204" pitchFamily="50" charset="-128"/>
                          <a:ea typeface="メイリオ" panose="020B0604030504040204" pitchFamily="50" charset="-128"/>
                        </a:rPr>
                        <a:t>８次医療計画（</a:t>
                      </a:r>
                      <a:r>
                        <a:rPr kumimoji="1" lang="en-US" altLang="ja-JP" sz="1050" dirty="0" smtClean="0">
                          <a:latin typeface="メイリオ" panose="020B0604030504040204" pitchFamily="50" charset="-128"/>
                          <a:ea typeface="メイリオ" panose="020B0604030504040204" pitchFamily="50" charset="-128"/>
                        </a:rPr>
                        <a:t>R6</a:t>
                      </a:r>
                      <a:r>
                        <a:rPr kumimoji="1" lang="ja-JP" altLang="en-US" sz="1050" dirty="0" smtClean="0">
                          <a:latin typeface="メイリオ" panose="020B0604030504040204" pitchFamily="50" charset="-128"/>
                          <a:ea typeface="メイリオ" panose="020B0604030504040204" pitchFamily="50" charset="-128"/>
                        </a:rPr>
                        <a:t>年）</a:t>
                      </a:r>
                      <a:r>
                        <a:rPr kumimoji="1" lang="ja-JP" altLang="en-US" sz="1050" smtClean="0">
                          <a:latin typeface="メイリオ" panose="020B0604030504040204" pitchFamily="50" charset="-128"/>
                          <a:ea typeface="メイリオ" panose="020B0604030504040204" pitchFamily="50" charset="-128"/>
                        </a:rPr>
                        <a:t>に向けた対応</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10513363"/>
                  </a:ext>
                </a:extLst>
              </a:tr>
              <a:tr h="29666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周産期医療提供体制</a:t>
                      </a: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➊産婦人科と産婦人科以外の診療科との連携体制について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産婦人科と産婦人科以外の診療科との連携体制について検討し、産婦人科以外の医師に対する妊産婦の診療に係る研修体制や産婦人科医による相談体制の構築等、妊産婦の診療を地域で支える体制を構築することができるよう、例示を行う。</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❷周産期母子医療センターにおける災害に対応したインフラ整備等について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非常用自家発電設備や給水設備の保有等に係る整備について、総合周産期母子医療センターの指定要件として、災害拠点病院と同等の要件を定める。また、地域周産期母子医療センターについても、同等の整備を行うことが望ましいこととする。</a:t>
                      </a:r>
                    </a:p>
                    <a:p>
                      <a:r>
                        <a:rPr kumimoji="1" lang="ja-JP" altLang="en-US" sz="1050" dirty="0" smtClean="0">
                          <a:latin typeface="メイリオ" panose="020B0604030504040204" pitchFamily="50" charset="-128"/>
                          <a:ea typeface="メイリオ" panose="020B0604030504040204" pitchFamily="50" charset="-128"/>
                        </a:rPr>
                        <a:t>⇒ 事業継続計画（</a:t>
                      </a:r>
                      <a:r>
                        <a:rPr kumimoji="1" lang="en-US" altLang="ja-JP" sz="1050" dirty="0" smtClean="0">
                          <a:latin typeface="メイリオ" panose="020B0604030504040204" pitchFamily="50" charset="-128"/>
                          <a:ea typeface="メイリオ" panose="020B0604030504040204" pitchFamily="50" charset="-128"/>
                        </a:rPr>
                        <a:t>BCP</a:t>
                      </a:r>
                      <a:r>
                        <a:rPr kumimoji="1" lang="ja-JP" altLang="en-US" sz="1050" dirty="0" smtClean="0">
                          <a:latin typeface="メイリオ" panose="020B0604030504040204" pitchFamily="50" charset="-128"/>
                          <a:ea typeface="メイリオ" panose="020B0604030504040204" pitchFamily="50" charset="-128"/>
                        </a:rPr>
                        <a:t>）の策定について、総合周産期母子医療センターは既に指定要件となっているが、地域周産期母子医療センターについても、認定要件とする。</a:t>
                      </a:r>
                      <a:endParaRPr kumimoji="1" lang="ja-JP" altLang="en-US" sz="1050" dirty="0">
                        <a:latin typeface="メイリオ" panose="020B0604030504040204" pitchFamily="50" charset="-128"/>
                        <a:ea typeface="メイリオ" panose="020B0604030504040204" pitchFamily="50" charset="-128"/>
                      </a:endParaRPr>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❸医療提供体制の効率化について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⇒医師確保計画策定ガイドラインを踏まえつつ、 医療機関における勤務環境の改善、医療機関までのアクセス支援等も視野に入れた、医療提供体制を効率化するための再編統合を含む集約化・重点化について検討を開始する。</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❹ハイリスク妊産婦に対する医療提供体制について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集学的な救急対応が可能な体制を構築・維持できるよう、総合周産期母子医療センター、地域周産期母子医療センター、その他の施設それぞれの役割を踏まえ、リスクの高い妊産婦を受け入れる体制について検討を開始する。</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❺新生児医療の提供体制について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質の高い新生児医療を効率的に提供できるよう、総合周産期母子医療センター、地域周産期母子医療センター、その他の施設それぞれの役割（配置状況を含む。）、体制、実績等を踏まえつつ、新生児集中治療室（</a:t>
                      </a:r>
                      <a:r>
                        <a:rPr kumimoji="1" lang="en-US" altLang="ja-JP" sz="1050" dirty="0" smtClean="0">
                          <a:latin typeface="メイリオ" panose="020B0604030504040204" pitchFamily="50" charset="-128"/>
                          <a:ea typeface="メイリオ" panose="020B0604030504040204" pitchFamily="50" charset="-128"/>
                        </a:rPr>
                        <a:t>NICU</a:t>
                      </a:r>
                      <a:r>
                        <a:rPr kumimoji="1" lang="ja-JP" altLang="en-US" sz="1050" dirty="0" smtClean="0">
                          <a:latin typeface="メイリオ" panose="020B0604030504040204" pitchFamily="50" charset="-128"/>
                          <a:ea typeface="メイリオ" panose="020B0604030504040204" pitchFamily="50" charset="-128"/>
                        </a:rPr>
                        <a:t>）の集約化・重点化について、検討を開始する。</a:t>
                      </a:r>
                    </a:p>
                  </a:txBody>
                  <a:tcPr/>
                </a:tc>
                <a:extLst>
                  <a:ext uri="{0D108BD9-81ED-4DB2-BD59-A6C34878D82A}">
                    <a16:rowId xmlns:a16="http://schemas.microsoft.com/office/drawing/2014/main" val="1347107463"/>
                  </a:ext>
                </a:extLst>
              </a:tr>
              <a:tr h="11668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小児医療</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提供体制</a:t>
                      </a:r>
                    </a:p>
                  </a:txBody>
                  <a:tcPr anchor="ctr"/>
                </a:tc>
                <a:tc>
                  <a:txBody>
                    <a:bodyPr/>
                    <a:lstStyle/>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①地域の実情に応じた体制整備について</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日本小児科学会の提言も踏まえ、小児中核病院、地域小児医療センターのどちらも存在しない圏域では、「小児地域支援病院（仮称）」を設定し、拠点となる医療機関等と連携しつつ、地域に必要な診療体制を確保する。</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【H28.12.26</a:t>
                      </a: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医療計画の見直し等に関する意見のとりまとめ</a:t>
                      </a:r>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p>
                    <a:p>
                      <a:endParaRPr kumimoji="1" lang="ja-JP" altLang="en-US" sz="600" dirty="0">
                        <a:latin typeface="メイリオ" panose="020B0604030504040204" pitchFamily="50" charset="-128"/>
                        <a:ea typeface="メイリオ" panose="020B0604030504040204" pitchFamily="50" charset="-128"/>
                      </a:endParaRPr>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②医療提供体制の効率化について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⇒医師確保計画策定ガイドラインを踏まえつつ、 医療機関における勤務環境の改善、医療機関までのアクセス支援等も視野に入れた、医療提供体制を効率化するための再編統合を含む集約化・重点化について検討を開始する。</a:t>
                      </a:r>
                      <a:endParaRPr kumimoji="1" lang="en-US" altLang="ja-JP" sz="1050"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621669812"/>
                  </a:ext>
                </a:extLst>
              </a:tr>
            </a:tbl>
          </a:graphicData>
        </a:graphic>
      </p:graphicFrame>
      <p:sp>
        <p:nvSpPr>
          <p:cNvPr id="11" name="タイトル 1"/>
          <p:cNvSpPr txBox="1">
            <a:spLocks/>
          </p:cNvSpPr>
          <p:nvPr/>
        </p:nvSpPr>
        <p:spPr>
          <a:xfrm>
            <a:off x="-9525" y="4857211"/>
            <a:ext cx="9144000" cy="2952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latin typeface="メイリオ" panose="020B0604030504040204" pitchFamily="50" charset="-128"/>
                <a:ea typeface="メイリオ" panose="020B0604030504040204" pitchFamily="50" charset="-128"/>
              </a:rPr>
              <a:t>◆今後の検討の進め方等について</a:t>
            </a:r>
            <a:endParaRPr lang="ja-JP" altLang="en-US" sz="1400" dirty="0">
              <a:latin typeface="メイリオ" panose="020B0604030504040204" pitchFamily="50" charset="-128"/>
              <a:ea typeface="メイリオ" panose="020B0604030504040204" pitchFamily="50" charset="-128"/>
            </a:endParaRPr>
          </a:p>
        </p:txBody>
      </p:sp>
      <p:graphicFrame>
        <p:nvGraphicFramePr>
          <p:cNvPr id="3" name="図表 2"/>
          <p:cNvGraphicFramePr/>
          <p:nvPr>
            <p:extLst>
              <p:ext uri="{D42A27DB-BD31-4B8C-83A1-F6EECF244321}">
                <p14:modId xmlns:p14="http://schemas.microsoft.com/office/powerpoint/2010/main" val="561925879"/>
              </p:ext>
            </p:extLst>
          </p:nvPr>
        </p:nvGraphicFramePr>
        <p:xfrm>
          <a:off x="57150" y="5075782"/>
          <a:ext cx="8649013" cy="324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テキスト ボックス 3"/>
          <p:cNvSpPr txBox="1"/>
          <p:nvPr/>
        </p:nvSpPr>
        <p:spPr>
          <a:xfrm>
            <a:off x="190501" y="5540609"/>
            <a:ext cx="2407917" cy="261610"/>
          </a:xfrm>
          <a:prstGeom prst="rect">
            <a:avLst/>
          </a:prstGeom>
          <a:noFill/>
          <a:ln w="15875" cmpd="thickThin">
            <a:solidFill>
              <a:schemeClr val="tx1"/>
            </a:solidFill>
          </a:ln>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周産期医療協議会</a:t>
            </a:r>
            <a:endParaRPr kumimoji="1" lang="ja-JP" altLang="en-US" sz="11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238500" y="5547002"/>
            <a:ext cx="3405972" cy="255217"/>
          </a:xfrm>
          <a:prstGeom prst="rect">
            <a:avLst/>
          </a:prstGeom>
          <a:noFill/>
          <a:ln w="19050">
            <a:solidFill>
              <a:schemeClr val="tx1"/>
            </a:solidFill>
          </a:ln>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rPr>
              <a:t>小児・周産期医療協議会</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725543" y="6486824"/>
            <a:ext cx="2184400" cy="253916"/>
          </a:xfrm>
          <a:prstGeom prst="rect">
            <a:avLst/>
          </a:prstGeom>
          <a:noFill/>
          <a:ln w="9525">
            <a:solidFill>
              <a:schemeClr val="tx1"/>
            </a:solidFill>
          </a:ln>
        </p:spPr>
        <p:txBody>
          <a:bodyPr wrap="square" rtlCol="0">
            <a:spAutoFit/>
          </a:bodyPr>
          <a:lstStyle/>
          <a:p>
            <a:pPr algn="ctr"/>
            <a:r>
              <a:rPr kumimoji="1" lang="ja-JP" altLang="en-US" sz="1050" dirty="0" smtClean="0">
                <a:latin typeface="メイリオ" panose="020B0604030504040204" pitchFamily="50" charset="-128"/>
                <a:ea typeface="メイリオ" panose="020B0604030504040204" pitchFamily="50" charset="-128"/>
              </a:rPr>
              <a:t>周産期医療体制検討部会（仮称） </a:t>
            </a:r>
            <a:endParaRPr kumimoji="1" lang="en-US" altLang="ja-JP" sz="1050" dirty="0" smtClean="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222087" y="5825755"/>
            <a:ext cx="3548834" cy="253916"/>
          </a:xfrm>
          <a:prstGeom prst="rect">
            <a:avLst/>
          </a:prstGeom>
          <a:noFill/>
          <a:ln w="9525">
            <a:noFill/>
          </a:ln>
        </p:spPr>
        <p:txBody>
          <a:bodyPr wrap="square" rtlCol="0">
            <a:spAutoFit/>
          </a:bodyPr>
          <a:lstStyle/>
          <a:p>
            <a:pPr algn="ctr"/>
            <a:r>
              <a:rPr kumimoji="1" lang="en-US" altLang="ja-JP" sz="1000" b="1" dirty="0" smtClean="0">
                <a:latin typeface="メイリオ" panose="020B0604030504040204" pitchFamily="50" charset="-128"/>
                <a:ea typeface="メイリオ" panose="020B0604030504040204" pitchFamily="50" charset="-128"/>
              </a:rPr>
              <a:t>※R3.6 </a:t>
            </a:r>
            <a:r>
              <a:rPr kumimoji="1" lang="ja-JP" altLang="en-US" sz="1000" b="1" dirty="0" smtClean="0">
                <a:latin typeface="メイリオ" panose="020B0604030504040204" pitchFamily="50" charset="-128"/>
                <a:ea typeface="メイリオ" panose="020B0604030504040204" pitchFamily="50" charset="-128"/>
              </a:rPr>
              <a:t>名称変更・改組・委員改選 </a:t>
            </a:r>
            <a:r>
              <a:rPr kumimoji="1" lang="ja-JP" altLang="en-US" sz="1000" b="1" dirty="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専門委員任命）</a:t>
            </a:r>
            <a:endParaRPr kumimoji="1" lang="ja-JP" altLang="en-US" sz="10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6260" y="6086539"/>
            <a:ext cx="2717139" cy="253916"/>
          </a:xfrm>
          <a:prstGeom prst="rect">
            <a:avLst/>
          </a:prstGeom>
          <a:noFill/>
          <a:ln w="9525">
            <a:solidFill>
              <a:schemeClr val="tx1"/>
            </a:solidFill>
          </a:ln>
        </p:spPr>
        <p:txBody>
          <a:bodyPr wrap="square" rtlCol="0">
            <a:spAutoFit/>
          </a:bodyPr>
          <a:lstStyle/>
          <a:p>
            <a:pPr algn="ctr"/>
            <a:r>
              <a:rPr kumimoji="1" lang="ja-JP" altLang="en-US" sz="1050" dirty="0" smtClean="0">
                <a:latin typeface="メイリオ" panose="020B0604030504040204" pitchFamily="50" charset="-128"/>
                <a:ea typeface="メイリオ" panose="020B0604030504040204" pitchFamily="50" charset="-128"/>
              </a:rPr>
              <a:t>小児医療体制検討会（仮称）＜懇話会＞</a:t>
            </a:r>
            <a:endParaRPr kumimoji="1" lang="ja-JP" altLang="en-US" sz="105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6159463" y="5942354"/>
            <a:ext cx="2451952" cy="461665"/>
          </a:xfrm>
          <a:prstGeom prst="rect">
            <a:avLst/>
          </a:prstGeom>
          <a:solidFill>
            <a:schemeClr val="accent1">
              <a:lumMod val="60000"/>
              <a:lumOff val="40000"/>
            </a:schemeClr>
          </a:solidFill>
          <a:ln w="9525">
            <a:solidFill>
              <a:schemeClr val="tx1"/>
            </a:solid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５</a:t>
            </a:r>
            <a:r>
              <a:rPr kumimoji="1" lang="ja-JP" altLang="en-US" sz="800" dirty="0">
                <a:latin typeface="メイリオ" panose="020B0604030504040204" pitchFamily="50" charset="-128"/>
                <a:ea typeface="メイリオ" panose="020B0604030504040204" pitchFamily="50" charset="-128"/>
              </a:rPr>
              <a:t>大学 ＋ </a:t>
            </a:r>
            <a:r>
              <a:rPr kumimoji="1" lang="ja-JP" altLang="en-US" sz="800" dirty="0" smtClean="0">
                <a:latin typeface="メイリオ" panose="020B0604030504040204" pitchFamily="50" charset="-128"/>
                <a:ea typeface="メイリオ" panose="020B0604030504040204" pitchFamily="50" charset="-128"/>
              </a:rPr>
              <a:t>小児救急 小児科代表、</a:t>
            </a:r>
            <a:r>
              <a:rPr kumimoji="1" lang="en-US" altLang="ja-JP" sz="800" dirty="0" smtClean="0">
                <a:latin typeface="メイリオ" panose="020B0604030504040204" pitchFamily="50" charset="-128"/>
                <a:ea typeface="メイリオ" panose="020B0604030504040204" pitchFamily="50" charset="-128"/>
              </a:rPr>
              <a:t>PICU</a:t>
            </a:r>
            <a:r>
              <a:rPr kumimoji="1" lang="ja-JP" altLang="en-US" sz="800" dirty="0" smtClean="0">
                <a:latin typeface="メイリオ" panose="020B0604030504040204" pitchFamily="50" charset="-128"/>
                <a:ea typeface="メイリオ" panose="020B0604030504040204" pitchFamily="50" charset="-128"/>
              </a:rPr>
              <a:t>代表、大阪府</a:t>
            </a:r>
            <a:r>
              <a:rPr kumimoji="1" lang="ja-JP" altLang="en-US" sz="800" dirty="0">
                <a:latin typeface="メイリオ" panose="020B0604030504040204" pitchFamily="50" charset="-128"/>
                <a:ea typeface="メイリオ" panose="020B0604030504040204" pitchFamily="50" charset="-128"/>
              </a:rPr>
              <a:t>救急対策審議会</a:t>
            </a:r>
            <a:r>
              <a:rPr kumimoji="1" lang="ja-JP" altLang="en-US" sz="800" dirty="0" smtClean="0">
                <a:latin typeface="メイリオ" panose="020B0604030504040204" pitchFamily="50" charset="-128"/>
                <a:ea typeface="メイリオ" panose="020B0604030504040204" pitchFamily="50" charset="-128"/>
              </a:rPr>
              <a:t>委員、関係者</a:t>
            </a:r>
            <a:r>
              <a:rPr kumimoji="1" lang="ja-JP" altLang="en-US" sz="800" dirty="0">
                <a:latin typeface="メイリオ" panose="020B0604030504040204" pitchFamily="50" charset="-128"/>
                <a:ea typeface="メイリオ" panose="020B0604030504040204" pitchFamily="50" charset="-128"/>
              </a:rPr>
              <a:t>団体代表</a:t>
            </a:r>
            <a:r>
              <a:rPr kumimoji="1" lang="ja-JP" altLang="en-US" sz="800" dirty="0" smtClean="0">
                <a:latin typeface="メイリオ" panose="020B0604030504040204" pitchFamily="50" charset="-128"/>
                <a:ea typeface="メイリオ" panose="020B0604030504040204" pitchFamily="50" charset="-128"/>
              </a:rPr>
              <a:t>（府医・大病・私病・医会</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）等</a:t>
            </a:r>
            <a:endParaRPr kumimoji="1" lang="ja-JP" altLang="en-US" sz="800" dirty="0">
              <a:latin typeface="メイリオ" panose="020B0604030504040204" pitchFamily="50" charset="-128"/>
              <a:ea typeface="メイリオ" panose="020B0604030504040204" pitchFamily="50" charset="-128"/>
            </a:endParaRPr>
          </a:p>
        </p:txBody>
      </p:sp>
      <p:sp>
        <p:nvSpPr>
          <p:cNvPr id="6" name="右矢印 5"/>
          <p:cNvSpPr/>
          <p:nvPr/>
        </p:nvSpPr>
        <p:spPr>
          <a:xfrm>
            <a:off x="6853709" y="5512861"/>
            <a:ext cx="1675544" cy="308355"/>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角丸四角形 41">
            <a:extLst>
              <a:ext uri="{FF2B5EF4-FFF2-40B4-BE49-F238E27FC236}">
                <a16:creationId xmlns:a16="http://schemas.microsoft.com/office/drawing/2014/main" id="{DAD1CE9F-DB66-4DFF-A729-C9A50939FCB7}"/>
              </a:ext>
            </a:extLst>
          </p:cNvPr>
          <p:cNvSpPr/>
          <p:nvPr/>
        </p:nvSpPr>
        <p:spPr>
          <a:xfrm>
            <a:off x="8706163" y="5121686"/>
            <a:ext cx="386147" cy="169923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100" b="1" dirty="0">
                <a:solidFill>
                  <a:schemeClr val="bg1"/>
                </a:solidFill>
                <a:latin typeface="メイリオ" panose="020B0604030504040204" pitchFamily="50" charset="-128"/>
                <a:ea typeface="メイリオ" panose="020B0604030504040204" pitchFamily="50" charset="-128"/>
              </a:rPr>
              <a:t>第</a:t>
            </a:r>
            <a:r>
              <a:rPr kumimoji="1" lang="en-US" altLang="ja-JP" sz="1100" b="1" dirty="0">
                <a:solidFill>
                  <a:schemeClr val="bg1"/>
                </a:solidFill>
                <a:latin typeface="メイリオ" panose="020B0604030504040204" pitchFamily="50" charset="-128"/>
                <a:ea typeface="メイリオ" panose="020B0604030504040204" pitchFamily="50" charset="-128"/>
              </a:rPr>
              <a:t>8</a:t>
            </a:r>
            <a:r>
              <a:rPr kumimoji="1" lang="ja-JP" altLang="en-US" sz="1100" b="1" dirty="0">
                <a:solidFill>
                  <a:schemeClr val="bg1"/>
                </a:solidFill>
                <a:latin typeface="メイリオ" panose="020B0604030504040204" pitchFamily="50" charset="-128"/>
                <a:ea typeface="メイリオ" panose="020B0604030504040204" pitchFamily="50" charset="-128"/>
              </a:rPr>
              <a:t>次医療</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rPr>
              <a:t>計画開始</a:t>
            </a:r>
            <a:endPar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720305" y="6075856"/>
            <a:ext cx="2184400" cy="253916"/>
          </a:xfrm>
          <a:prstGeom prst="rect">
            <a:avLst/>
          </a:prstGeom>
          <a:noFill/>
          <a:ln w="9525">
            <a:solidFill>
              <a:schemeClr val="tx1"/>
            </a:solid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小児</a:t>
            </a:r>
            <a:r>
              <a:rPr kumimoji="1" lang="ja-JP" altLang="en-US" sz="1050" dirty="0" smtClean="0">
                <a:latin typeface="メイリオ" panose="020B0604030504040204" pitchFamily="50" charset="-128"/>
                <a:ea typeface="メイリオ" panose="020B0604030504040204" pitchFamily="50" charset="-128"/>
              </a:rPr>
              <a:t>医療体制検討部会（仮称） </a:t>
            </a:r>
            <a:endParaRPr kumimoji="1" lang="en-US" altLang="ja-JP" sz="1050" dirty="0" smtClean="0">
              <a:latin typeface="メイリオ" panose="020B0604030504040204" pitchFamily="50" charset="-128"/>
              <a:ea typeface="メイリオ" panose="020B0604030504040204" pitchFamily="50" charset="-128"/>
            </a:endParaRPr>
          </a:p>
        </p:txBody>
      </p:sp>
      <p:sp>
        <p:nvSpPr>
          <p:cNvPr id="20" name="右矢印 19"/>
          <p:cNvSpPr/>
          <p:nvPr/>
        </p:nvSpPr>
        <p:spPr>
          <a:xfrm>
            <a:off x="3174999" y="6096000"/>
            <a:ext cx="475157" cy="243608"/>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右矢印 20"/>
          <p:cNvSpPr/>
          <p:nvPr/>
        </p:nvSpPr>
        <p:spPr>
          <a:xfrm>
            <a:off x="2717799" y="5576103"/>
            <a:ext cx="478535" cy="227797"/>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6173529" y="6438870"/>
            <a:ext cx="2437886" cy="338554"/>
          </a:xfrm>
          <a:prstGeom prst="rect">
            <a:avLst/>
          </a:prstGeom>
          <a:solidFill>
            <a:schemeClr val="accent1">
              <a:lumMod val="60000"/>
              <a:lumOff val="40000"/>
            </a:schemeClr>
          </a:solidFill>
          <a:ln w="9525">
            <a:solidFill>
              <a:schemeClr val="tx1"/>
            </a:solid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５</a:t>
            </a:r>
            <a:r>
              <a:rPr kumimoji="1" lang="ja-JP" altLang="en-US" sz="800" dirty="0">
                <a:latin typeface="メイリオ" panose="020B0604030504040204" pitchFamily="50" charset="-128"/>
                <a:ea typeface="メイリオ" panose="020B0604030504040204" pitchFamily="50" charset="-128"/>
              </a:rPr>
              <a:t>大学 </a:t>
            </a:r>
            <a:r>
              <a:rPr kumimoji="1" lang="ja-JP" altLang="en-US" sz="800" dirty="0" smtClean="0">
                <a:latin typeface="メイリオ" panose="020B0604030504040204" pitchFamily="50" charset="-128"/>
                <a:ea typeface="メイリオ" panose="020B0604030504040204" pitchFamily="50" charset="-128"/>
              </a:rPr>
              <a:t>周産期</a:t>
            </a:r>
            <a:r>
              <a:rPr kumimoji="1" lang="en-US" altLang="ja-JP" sz="800" dirty="0" smtClean="0">
                <a:latin typeface="メイリオ" panose="020B0604030504040204" pitchFamily="50" charset="-128"/>
                <a:ea typeface="メイリオ" panose="020B0604030504040204" pitchFamily="50" charset="-128"/>
              </a:rPr>
              <a:t>C</a:t>
            </a:r>
            <a:r>
              <a:rPr kumimoji="1" lang="ja-JP" altLang="en-US" sz="800" dirty="0" smtClean="0">
                <a:latin typeface="メイリオ" panose="020B0604030504040204" pitchFamily="50" charset="-128"/>
                <a:ea typeface="メイリオ" panose="020B0604030504040204" pitchFamily="50" charset="-128"/>
              </a:rPr>
              <a:t>代表、</a:t>
            </a:r>
            <a:r>
              <a:rPr kumimoji="1" lang="en-US" altLang="ja-JP" sz="800" dirty="0" smtClean="0">
                <a:latin typeface="メイリオ" panose="020B0604030504040204" pitchFamily="50" charset="-128"/>
                <a:ea typeface="メイリオ" panose="020B0604030504040204" pitchFamily="50" charset="-128"/>
              </a:rPr>
              <a:t>OGCS</a:t>
            </a:r>
            <a:r>
              <a:rPr kumimoji="1" lang="ja-JP" altLang="en-US" sz="800" dirty="0" smtClean="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NMCS</a:t>
            </a:r>
            <a:r>
              <a:rPr kumimoji="1" lang="ja-JP" altLang="en-US" sz="800" dirty="0" smtClean="0">
                <a:latin typeface="メイリオ" panose="020B0604030504040204" pitchFamily="50" charset="-128"/>
                <a:ea typeface="メイリオ" panose="020B0604030504040204" pitchFamily="50" charset="-128"/>
              </a:rPr>
              <a:t>代表、関係者</a:t>
            </a:r>
            <a:r>
              <a:rPr kumimoji="1" lang="ja-JP" altLang="en-US" sz="800" dirty="0">
                <a:latin typeface="メイリオ" panose="020B0604030504040204" pitchFamily="50" charset="-128"/>
                <a:ea typeface="メイリオ" panose="020B0604030504040204" pitchFamily="50" charset="-128"/>
              </a:rPr>
              <a:t>団体代表</a:t>
            </a:r>
            <a:r>
              <a:rPr kumimoji="1" lang="ja-JP" altLang="en-US" sz="800" dirty="0" smtClean="0">
                <a:latin typeface="メイリオ" panose="020B0604030504040204" pitchFamily="50" charset="-128"/>
                <a:ea typeface="メイリオ" panose="020B0604030504040204" pitchFamily="50" charset="-128"/>
              </a:rPr>
              <a:t>（府医・大病・私病・医会</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）等</a:t>
            </a:r>
            <a:endParaRPr kumimoji="1" lang="ja-JP" altLang="en-US" sz="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6644472" y="5774063"/>
            <a:ext cx="1460500" cy="215444"/>
          </a:xfrm>
          <a:prstGeom prst="rect">
            <a:avLst/>
          </a:prstGeom>
          <a:noFill/>
          <a:ln w="9525">
            <a:no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構成メンバー（案）</a:t>
            </a:r>
            <a:endParaRPr kumimoji="1" lang="ja-JP" altLang="en-US" sz="800" dirty="0">
              <a:latin typeface="メイリオ" panose="020B0604030504040204" pitchFamily="50" charset="-128"/>
              <a:ea typeface="メイリオ" panose="020B0604030504040204" pitchFamily="50" charset="-128"/>
            </a:endParaRPr>
          </a:p>
        </p:txBody>
      </p:sp>
      <p:sp>
        <p:nvSpPr>
          <p:cNvPr id="5" name="二等辺三角形 4"/>
          <p:cNvSpPr/>
          <p:nvPr/>
        </p:nvSpPr>
        <p:spPr>
          <a:xfrm rot="16200000">
            <a:off x="5907405" y="6113599"/>
            <a:ext cx="211326" cy="182178"/>
          </a:xfrm>
          <a:prstGeom prst="triangle">
            <a:avLst/>
          </a:prstGeom>
          <a:solidFill>
            <a:schemeClr val="accent1">
              <a:lumMod val="60000"/>
              <a:lumOff val="4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16200000">
            <a:off x="5918676" y="6516067"/>
            <a:ext cx="211326" cy="182178"/>
          </a:xfrm>
          <a:prstGeom prst="triangle">
            <a:avLst/>
          </a:prstGeom>
          <a:solidFill>
            <a:schemeClr val="accent1">
              <a:lumMod val="60000"/>
              <a:lumOff val="4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310522" y="6223791"/>
            <a:ext cx="2184400" cy="253916"/>
          </a:xfrm>
          <a:prstGeom prst="rect">
            <a:avLst/>
          </a:prstGeom>
          <a:noFill/>
          <a:ln w="9525">
            <a:no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部会</a:t>
            </a:r>
            <a:r>
              <a:rPr kumimoji="1" lang="ja-JP" altLang="en-US" sz="1050" dirty="0" smtClean="0">
                <a:latin typeface="メイリオ" panose="020B0604030504040204" pitchFamily="50" charset="-128"/>
                <a:ea typeface="メイリオ" panose="020B0604030504040204" pitchFamily="50" charset="-128"/>
              </a:rPr>
              <a:t>へ</a:t>
            </a:r>
            <a:endParaRPr kumimoji="1" lang="ja-JP" altLang="en-US" sz="1050" dirty="0">
              <a:latin typeface="メイリオ" panose="020B0604030504040204" pitchFamily="50" charset="-128"/>
              <a:ea typeface="メイリオ" panose="020B0604030504040204" pitchFamily="50" charset="-128"/>
            </a:endParaRPr>
          </a:p>
        </p:txBody>
      </p:sp>
      <p:sp>
        <p:nvSpPr>
          <p:cNvPr id="26" name="正方形/長方形 25"/>
          <p:cNvSpPr/>
          <p:nvPr/>
        </p:nvSpPr>
        <p:spPr>
          <a:xfrm>
            <a:off x="8134350" y="33337"/>
            <a:ext cx="895349" cy="30003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資料</a:t>
            </a:r>
            <a:r>
              <a:rPr kumimoji="1" lang="en-US" altLang="ja-JP" sz="1400" b="1" dirty="0" smtClean="0">
                <a:solidFill>
                  <a:schemeClr val="tx1"/>
                </a:solidFill>
                <a:latin typeface="Meiryo UI" panose="020B0604030504040204" pitchFamily="50" charset="-128"/>
                <a:ea typeface="Meiryo UI" panose="020B0604030504040204" pitchFamily="50" charset="-128"/>
              </a:rPr>
              <a:t>1-4</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766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0"/>
            <a:ext cx="9144000" cy="2952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smtClean="0">
                <a:latin typeface="メイリオ" panose="020B0604030504040204" pitchFamily="50" charset="-128"/>
                <a:ea typeface="メイリオ" panose="020B0604030504040204" pitchFamily="50" charset="-128"/>
              </a:rPr>
              <a:t>◆「疾病・事業及び在宅医療に係る医療体制について」一部改定のポイント等について</a:t>
            </a:r>
            <a:endParaRPr lang="ja-JP" altLang="en-US" sz="1200" b="1"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53295379"/>
              </p:ext>
            </p:extLst>
          </p:nvPr>
        </p:nvGraphicFramePr>
        <p:xfrm>
          <a:off x="0" y="238123"/>
          <a:ext cx="9144000" cy="6591301"/>
        </p:xfrm>
        <a:graphic>
          <a:graphicData uri="http://schemas.openxmlformats.org/drawingml/2006/table">
            <a:tbl>
              <a:tblPr firstRow="1" bandRow="1">
                <a:tableStyleId>{5C22544A-7EE6-4342-B048-85BDC9FD1C3A}</a:tableStyleId>
              </a:tblPr>
              <a:tblGrid>
                <a:gridCol w="4707038">
                  <a:extLst>
                    <a:ext uri="{9D8B030D-6E8A-4147-A177-3AD203B41FA5}">
                      <a16:colId xmlns:a16="http://schemas.microsoft.com/office/drawing/2014/main" val="1002456780"/>
                    </a:ext>
                  </a:extLst>
                </a:gridCol>
                <a:gridCol w="4436962">
                  <a:extLst>
                    <a:ext uri="{9D8B030D-6E8A-4147-A177-3AD203B41FA5}">
                      <a16:colId xmlns:a16="http://schemas.microsoft.com/office/drawing/2014/main" val="2520707727"/>
                    </a:ext>
                  </a:extLst>
                </a:gridCol>
              </a:tblGrid>
              <a:tr h="259080">
                <a:tc>
                  <a:txBody>
                    <a:bodyPr/>
                    <a:lstStyle/>
                    <a:p>
                      <a:r>
                        <a:rPr kumimoji="1" lang="ja-JP" altLang="en-US" sz="1100" dirty="0" smtClean="0">
                          <a:latin typeface="メイリオ" panose="020B0604030504040204" pitchFamily="50" charset="-128"/>
                          <a:ea typeface="メイリオ" panose="020B0604030504040204" pitchFamily="50" charset="-128"/>
                        </a:rPr>
                        <a:t>周産期医療の体制構築に係る指針</a:t>
                      </a:r>
                      <a:endParaRPr kumimoji="1" lang="ja-JP" altLang="en-US" sz="1100" dirty="0">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小児医療の体制構築に係る指針</a:t>
                      </a:r>
                    </a:p>
                  </a:txBody>
                  <a:tcPr/>
                </a:tc>
                <a:extLst>
                  <a:ext uri="{0D108BD9-81ED-4DB2-BD59-A6C34878D82A}">
                    <a16:rowId xmlns:a16="http://schemas.microsoft.com/office/drawing/2014/main" val="368061196"/>
                  </a:ext>
                </a:extLst>
              </a:tr>
              <a:tr h="6332221">
                <a:tc>
                  <a:txBody>
                    <a:bodyPr/>
                    <a:lstStyle/>
                    <a:p>
                      <a:r>
                        <a:rPr kumimoji="1" lang="ja-JP" altLang="en-US" sz="1050" dirty="0" smtClean="0">
                          <a:latin typeface="メイリオ" panose="020B0604030504040204" pitchFamily="50" charset="-128"/>
                          <a:ea typeface="メイリオ" panose="020B0604030504040204" pitchFamily="50" charset="-128"/>
                        </a:rPr>
                        <a:t>●周産期医療の提供体制に係る圏域を「周産期医療圏」との呼称で統一。</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●周産期医療協議会の構成員に関する例示に「住民」が追加。</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協議会の協議事項として「産科・産婦人科と産科・産婦人科以外の診</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療科との連携体制に関する事項」が追加。</a:t>
                      </a:r>
                      <a:endParaRPr kumimoji="1" lang="en-US" altLang="ja-JP" sz="1050" dirty="0" smtClean="0">
                        <a:latin typeface="メイリオ" panose="020B0604030504040204" pitchFamily="50" charset="-128"/>
                        <a:ea typeface="メイリオ" panose="020B0604030504040204" pitchFamily="50" charset="-128"/>
                      </a:endParaRPr>
                    </a:p>
                    <a:p>
                      <a:endParaRPr kumimoji="1" lang="ja-JP" altLang="en-US"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●周産期医療体制の整備に係る事項として「妊産婦の診療に係る医療提供</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体制の整備」が追加。</a:t>
                      </a:r>
                    </a:p>
                    <a:p>
                      <a:r>
                        <a:rPr kumimoji="1" lang="ja-JP" altLang="en-US" sz="1050" dirty="0" smtClean="0">
                          <a:latin typeface="メイリオ" panose="020B0604030504040204" pitchFamily="50" charset="-128"/>
                          <a:ea typeface="メイリオ" panose="020B0604030504040204" pitchFamily="50" charset="-128"/>
                        </a:rPr>
                        <a:t>（例）産科・産婦人科以外の診療科の医師に対する、妊産婦の特性に応じ</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err="1" smtClean="0">
                          <a:latin typeface="メイリオ" panose="020B0604030504040204" pitchFamily="50" charset="-128"/>
                          <a:ea typeface="メイリオ" panose="020B0604030504040204" pitchFamily="50" charset="-128"/>
                        </a:rPr>
                        <a:t>た</a:t>
                      </a:r>
                      <a:r>
                        <a:rPr kumimoji="1" lang="ja-JP" altLang="en-US" sz="1050" dirty="0" smtClean="0">
                          <a:latin typeface="メイリオ" panose="020B0604030504040204" pitchFamily="50" charset="-128"/>
                          <a:ea typeface="メイリオ" panose="020B0604030504040204" pitchFamily="50" charset="-128"/>
                        </a:rPr>
                        <a:t>診療の知識・技術を習得させる研修や、妊産婦の診療に必要な情報の</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提供及び相談対応等を実施。</a:t>
                      </a:r>
                      <a:endParaRPr kumimoji="1" lang="en-US" altLang="ja-JP" sz="1050" dirty="0" smtClean="0">
                        <a:latin typeface="メイリオ" panose="020B0604030504040204" pitchFamily="50" charset="-128"/>
                        <a:ea typeface="メイリオ" panose="020B0604030504040204" pitchFamily="50" charset="-128"/>
                      </a:endParaRPr>
                    </a:p>
                    <a:p>
                      <a:endParaRPr kumimoji="1" lang="ja-JP" altLang="en-US"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●周産期母子医療センターの災害対応に係る要件の改定。</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BCP</a:t>
                      </a:r>
                      <a:r>
                        <a:rPr kumimoji="1" lang="ja-JP" altLang="en-US" sz="1050" dirty="0" smtClean="0">
                          <a:latin typeface="メイリオ" panose="020B0604030504040204" pitchFamily="50" charset="-128"/>
                          <a:ea typeface="メイリオ" panose="020B0604030504040204" pitchFamily="50" charset="-128"/>
                        </a:rPr>
                        <a:t>の策定について</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地域</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周産期センターの認定要件化</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・非常用自家発電設備や給水設備等の整備に係る災害拠点病院と同等の</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要件について</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総合</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周産期センターの指定要件化</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●質の高い新生児医療を効率的に提供できるよう、</a:t>
                      </a:r>
                      <a:r>
                        <a:rPr kumimoji="1" lang="en-US" altLang="ja-JP" sz="1050" dirty="0" smtClean="0">
                          <a:latin typeface="メイリオ" panose="020B0604030504040204" pitchFamily="50" charset="-128"/>
                          <a:ea typeface="メイリオ" panose="020B0604030504040204" pitchFamily="50" charset="-128"/>
                        </a:rPr>
                        <a:t>NICU </a:t>
                      </a:r>
                      <a:r>
                        <a:rPr kumimoji="1" lang="ja-JP" altLang="en-US" sz="1050" dirty="0" smtClean="0">
                          <a:latin typeface="メイリオ" panose="020B0604030504040204" pitchFamily="50" charset="-128"/>
                          <a:ea typeface="メイリオ" panose="020B0604030504040204" pitchFamily="50" charset="-128"/>
                        </a:rPr>
                        <a:t>集約化・重点化に</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ついて検討を開始。</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●第８次医療計画に向け、下記事項について検討を開始。</a:t>
                      </a:r>
                    </a:p>
                    <a:p>
                      <a:pPr marL="0" indent="0">
                        <a:buNone/>
                      </a:pPr>
                      <a:r>
                        <a:rPr kumimoji="1" lang="en-US" altLang="ja-JP" sz="1050" dirty="0" smtClean="0">
                          <a:latin typeface="メイリオ" panose="020B0604030504040204" pitchFamily="50" charset="-128"/>
                          <a:ea typeface="メイリオ" panose="020B0604030504040204" pitchFamily="50" charset="-128"/>
                        </a:rPr>
                        <a:t>(1)</a:t>
                      </a:r>
                      <a:r>
                        <a:rPr kumimoji="1" lang="ja-JP" altLang="en-US" sz="1050" dirty="0" smtClean="0">
                          <a:latin typeface="メイリオ" panose="020B0604030504040204" pitchFamily="50" charset="-128"/>
                          <a:ea typeface="メイリオ" panose="020B0604030504040204" pitchFamily="50" charset="-128"/>
                        </a:rPr>
                        <a:t>産科・小児科の医師偏在対策について</a:t>
                      </a:r>
                      <a:endParaRPr kumimoji="1" lang="en-US" altLang="ja-JP" sz="1050" dirty="0" smtClean="0">
                        <a:latin typeface="メイリオ" panose="020B0604030504040204" pitchFamily="50" charset="-128"/>
                        <a:ea typeface="メイリオ" panose="020B0604030504040204" pitchFamily="50" charset="-128"/>
                      </a:endParaRPr>
                    </a:p>
                    <a:p>
                      <a:pPr marL="0" indent="0">
                        <a:buNone/>
                      </a:pPr>
                      <a:r>
                        <a:rPr kumimoji="1" lang="ja-JP" altLang="en-US" sz="1050" dirty="0" smtClean="0">
                          <a:latin typeface="メイリオ" panose="020B0604030504040204" pitchFamily="50" charset="-128"/>
                          <a:ea typeface="メイリオ" panose="020B0604030504040204" pitchFamily="50" charset="-128"/>
                        </a:rPr>
                        <a:t>　① 医療機関における勤務環境の改善、医療機関までのアクセス支援等も</a:t>
                      </a:r>
                      <a:endParaRPr kumimoji="1" lang="en-US" altLang="ja-JP" sz="1050" dirty="0" smtClean="0">
                        <a:latin typeface="メイリオ" panose="020B0604030504040204" pitchFamily="50" charset="-128"/>
                        <a:ea typeface="メイリオ" panose="020B0604030504040204" pitchFamily="50" charset="-128"/>
                      </a:endParaRPr>
                    </a:p>
                    <a:p>
                      <a:pPr marL="0" indent="0">
                        <a:buNone/>
                      </a:pPr>
                      <a:r>
                        <a:rPr kumimoji="1" lang="ja-JP" altLang="en-US" sz="1050" dirty="0" smtClean="0">
                          <a:latin typeface="メイリオ" panose="020B0604030504040204" pitchFamily="50" charset="-128"/>
                          <a:ea typeface="メイリオ" panose="020B0604030504040204" pitchFamily="50" charset="-128"/>
                        </a:rPr>
                        <a:t>　　視野に入れた、周産期医療の提供体制を効率化するための再編統合を</a:t>
                      </a:r>
                      <a:endParaRPr kumimoji="1" lang="en-US" altLang="ja-JP" sz="1050" dirty="0" smtClean="0">
                        <a:latin typeface="メイリオ" panose="020B0604030504040204" pitchFamily="50" charset="-128"/>
                        <a:ea typeface="メイリオ" panose="020B0604030504040204" pitchFamily="50" charset="-128"/>
                      </a:endParaRPr>
                    </a:p>
                    <a:p>
                      <a:pPr marL="0" indent="0">
                        <a:buNone/>
                      </a:pPr>
                      <a:r>
                        <a:rPr kumimoji="1" lang="ja-JP" altLang="en-US" sz="1050" dirty="0" smtClean="0">
                          <a:latin typeface="メイリオ" panose="020B0604030504040204" pitchFamily="50" charset="-128"/>
                          <a:ea typeface="メイリオ" panose="020B0604030504040204" pitchFamily="50" charset="-128"/>
                        </a:rPr>
                        <a:t>　　含む集約化・重点化</a:t>
                      </a:r>
                      <a:endParaRPr kumimoji="1" lang="en-US" altLang="ja-JP" sz="1050" dirty="0" smtClean="0">
                        <a:latin typeface="メイリオ" panose="020B0604030504040204" pitchFamily="50" charset="-128"/>
                        <a:ea typeface="メイリオ" panose="020B0604030504040204" pitchFamily="50" charset="-128"/>
                      </a:endParaRPr>
                    </a:p>
                    <a:p>
                      <a:pPr marL="0" indent="0">
                        <a:buNone/>
                      </a:pPr>
                      <a:endParaRPr kumimoji="1" lang="ja-JP" altLang="en-US" sz="105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(2) 24 </a:t>
                      </a:r>
                      <a:r>
                        <a:rPr kumimoji="1" lang="ja-JP" altLang="en-US" sz="1050" dirty="0" smtClean="0">
                          <a:latin typeface="メイリオ" panose="020B0604030504040204" pitchFamily="50" charset="-128"/>
                          <a:ea typeface="メイリオ" panose="020B0604030504040204" pitchFamily="50" charset="-128"/>
                        </a:rPr>
                        <a:t>時間体制で安全で質の高い周産期医療が提供可能な体制の構築・維</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持について</a:t>
                      </a:r>
                    </a:p>
                    <a:p>
                      <a:r>
                        <a:rPr kumimoji="1" lang="ja-JP" altLang="en-US" sz="1050" dirty="0" smtClean="0">
                          <a:latin typeface="メイリオ" panose="020B0604030504040204" pitchFamily="50" charset="-128"/>
                          <a:ea typeface="メイリオ" panose="020B0604030504040204" pitchFamily="50" charset="-128"/>
                        </a:rPr>
                        <a:t>　① 総合周産期母子医療センター、地域周産期母子医療センター、その他</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の施設それぞれの役割を踏まえ、ハイリスク妊産婦の受け入れ体制を</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MFICU </a:t>
                      </a:r>
                      <a:r>
                        <a:rPr kumimoji="1" lang="ja-JP" altLang="en-US" sz="1050" dirty="0" smtClean="0">
                          <a:latin typeface="メイリオ" panose="020B0604030504040204" pitchFamily="50" charset="-128"/>
                          <a:ea typeface="メイリオ" panose="020B0604030504040204" pitchFamily="50" charset="-128"/>
                        </a:rPr>
                        <a:t>を有する周産期母子医療センター等へ重点化するなど、集学的</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な救急対応が可能な体制の構築</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② 質の高い新生児医療を効率的に提供できるよう、総合周産期母子医療</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センター、地域周産期母子医療センター、その他の施設それぞれの役</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割、体制、実績等を踏まえた</a:t>
                      </a:r>
                      <a:r>
                        <a:rPr kumimoji="1" lang="en-US" altLang="ja-JP" sz="1050" dirty="0" smtClean="0">
                          <a:latin typeface="メイリオ" panose="020B0604030504040204" pitchFamily="50" charset="-128"/>
                          <a:ea typeface="メイリオ" panose="020B0604030504040204" pitchFamily="50" charset="-128"/>
                        </a:rPr>
                        <a:t>NICU </a:t>
                      </a:r>
                      <a:r>
                        <a:rPr kumimoji="1" lang="ja-JP" altLang="en-US" sz="1050" dirty="0" smtClean="0">
                          <a:latin typeface="メイリオ" panose="020B0604030504040204" pitchFamily="50" charset="-128"/>
                          <a:ea typeface="メイリオ" panose="020B0604030504040204" pitchFamily="50" charset="-128"/>
                        </a:rPr>
                        <a:t>の集約化・重点化</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①・②の検討に当たり、周産期医療圏の見直し等の検討状況、</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MFICU </a:t>
                      </a:r>
                      <a:r>
                        <a:rPr kumimoji="1" lang="ja-JP" altLang="en-US" sz="1050" dirty="0" smtClean="0">
                          <a:latin typeface="メイリオ" panose="020B0604030504040204" pitchFamily="50" charset="-128"/>
                          <a:ea typeface="メイリオ" panose="020B0604030504040204" pitchFamily="50" charset="-128"/>
                        </a:rPr>
                        <a:t>と</a:t>
                      </a:r>
                      <a:r>
                        <a:rPr kumimoji="1" lang="en-US" altLang="ja-JP" sz="1050" dirty="0" smtClean="0">
                          <a:latin typeface="メイリオ" panose="020B0604030504040204" pitchFamily="50" charset="-128"/>
                          <a:ea typeface="メイリオ" panose="020B0604030504040204" pitchFamily="50" charset="-128"/>
                        </a:rPr>
                        <a:t>NICU </a:t>
                      </a:r>
                      <a:r>
                        <a:rPr kumimoji="1" lang="ja-JP" altLang="en-US" sz="1050" dirty="0" smtClean="0">
                          <a:latin typeface="メイリオ" panose="020B0604030504040204" pitchFamily="50" charset="-128"/>
                          <a:ea typeface="メイリオ" panose="020B0604030504040204" pitchFamily="50" charset="-128"/>
                        </a:rPr>
                        <a:t>の配置の整合性や連携、地域の分娩取扱施設からの</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緊急時の搬送体制等について留意</a:t>
                      </a:r>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●小児医療の提供体制に係る圏域を「小児医療圏」との呼称で統一。</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●小児医療に関する協議会の創設。</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●協議会構成員の例示として「保健医療関係機関・団体の代表、小児</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医療を実施する中核的な施設や地域の一次医療施設等の医師・看護</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師その他の医療従事者、医育機関関係者、消防関係者、学識経験者、</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都道府県・市町村の代表、住民等」。</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●協議会は以下の事項等について協議。</a:t>
                      </a:r>
                      <a:endParaRPr kumimoji="1" lang="en-US" altLang="ja-JP" sz="1050" dirty="0" smtClean="0">
                        <a:latin typeface="メイリオ" panose="020B0604030504040204" pitchFamily="50" charset="-128"/>
                        <a:ea typeface="メイリオ" panose="020B0604030504040204" pitchFamily="50" charset="-128"/>
                      </a:endParaRPr>
                    </a:p>
                    <a:p>
                      <a:pPr marL="180975" lvl="1" indent="0"/>
                      <a:r>
                        <a:rPr kumimoji="1" lang="ja-JP" altLang="en-US" sz="1050" dirty="0" smtClean="0">
                          <a:latin typeface="メイリオ" panose="020B0604030504040204" pitchFamily="50" charset="-128"/>
                          <a:ea typeface="メイリオ" panose="020B0604030504040204" pitchFamily="50" charset="-128"/>
                        </a:rPr>
                        <a:t>ア 小児医療体制に係る調査分析に関する事項</a:t>
                      </a:r>
                    </a:p>
                    <a:p>
                      <a:pPr marL="180975" lvl="1" indent="0"/>
                      <a:r>
                        <a:rPr kumimoji="1" lang="ja-JP" altLang="en-US" sz="1050" dirty="0" smtClean="0">
                          <a:latin typeface="メイリオ" panose="020B0604030504040204" pitchFamily="50" charset="-128"/>
                          <a:ea typeface="メイリオ" panose="020B0604030504040204" pitchFamily="50" charset="-128"/>
                        </a:rPr>
                        <a:t>イ 医療計画（小児医療）の策定に関する事項</a:t>
                      </a:r>
                    </a:p>
                    <a:p>
                      <a:pPr marL="180975" lvl="1" indent="0"/>
                      <a:r>
                        <a:rPr kumimoji="1" lang="ja-JP" altLang="en-US" sz="1050" dirty="0" smtClean="0">
                          <a:latin typeface="メイリオ" panose="020B0604030504040204" pitchFamily="50" charset="-128"/>
                          <a:ea typeface="メイリオ" panose="020B0604030504040204" pitchFamily="50" charset="-128"/>
                        </a:rPr>
                        <a:t>ウ 小児科の医師確保計画の策定に関する事項</a:t>
                      </a:r>
                    </a:p>
                    <a:p>
                      <a:pPr marL="180975" lvl="1" indent="0"/>
                      <a:r>
                        <a:rPr kumimoji="1" lang="ja-JP" altLang="en-US" sz="1050" dirty="0" smtClean="0">
                          <a:latin typeface="メイリオ" panose="020B0604030504040204" pitchFamily="50" charset="-128"/>
                          <a:ea typeface="メイリオ" panose="020B0604030504040204" pitchFamily="50" charset="-128"/>
                        </a:rPr>
                        <a:t>エ </a:t>
                      </a:r>
                      <a:r>
                        <a:rPr kumimoji="1" lang="ja-JP" altLang="en-US" sz="1050" spc="-150" baseline="0" dirty="0" smtClean="0">
                          <a:latin typeface="メイリオ" panose="020B0604030504040204" pitchFamily="50" charset="-128"/>
                          <a:ea typeface="メイリオ" panose="020B0604030504040204" pitchFamily="50" charset="-128"/>
                        </a:rPr>
                        <a:t>小児患者の搬送及び受入れ、小児の死亡や重篤な症例に関する事項</a:t>
                      </a:r>
                    </a:p>
                    <a:p>
                      <a:pPr marL="180975" lvl="1" indent="0"/>
                      <a:r>
                        <a:rPr kumimoji="1" lang="ja-JP" altLang="en-US" sz="1050" dirty="0" smtClean="0">
                          <a:latin typeface="メイリオ" panose="020B0604030504040204" pitchFamily="50" charset="-128"/>
                          <a:ea typeface="メイリオ" panose="020B0604030504040204" pitchFamily="50" charset="-128"/>
                        </a:rPr>
                        <a:t>オ 他事業との連携を要する事項（救急医療、災害医療、精神疾患、</a:t>
                      </a:r>
                      <a:endParaRPr kumimoji="1" lang="en-US" altLang="ja-JP" sz="1050" dirty="0" smtClean="0">
                        <a:latin typeface="メイリオ" panose="020B0604030504040204" pitchFamily="50" charset="-128"/>
                        <a:ea typeface="メイリオ" panose="020B0604030504040204" pitchFamily="50" charset="-128"/>
                      </a:endParaRPr>
                    </a:p>
                    <a:p>
                      <a:pPr marL="180975" lvl="1" indent="0"/>
                      <a:r>
                        <a:rPr kumimoji="1" lang="ja-JP" altLang="en-US" sz="1050" dirty="0" smtClean="0">
                          <a:latin typeface="メイリオ" panose="020B0604030504040204" pitchFamily="50" charset="-128"/>
                          <a:ea typeface="メイリオ" panose="020B0604030504040204" pitchFamily="50" charset="-128"/>
                        </a:rPr>
                        <a:t>　歯科疾患等の小児期に合併する疾患に関する医療等）</a:t>
                      </a:r>
                    </a:p>
                    <a:p>
                      <a:pPr marL="180975" lvl="1" indent="0"/>
                      <a:r>
                        <a:rPr kumimoji="1" lang="ja-JP" altLang="en-US" sz="1050" dirty="0" smtClean="0">
                          <a:latin typeface="メイリオ" panose="020B0604030504040204" pitchFamily="50" charset="-128"/>
                          <a:ea typeface="メイリオ" panose="020B0604030504040204" pitchFamily="50" charset="-128"/>
                        </a:rPr>
                        <a:t>カ 小児医療関係者に対する研修に関する事項　等</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●第８次医療計画に向け、下記事項について検討を開始。</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メイリオ" panose="020B0604030504040204" pitchFamily="50" charset="-128"/>
                          <a:ea typeface="メイリオ" panose="020B0604030504040204" pitchFamily="50" charset="-128"/>
                        </a:rPr>
                        <a:t>(1)</a:t>
                      </a:r>
                      <a:r>
                        <a:rPr kumimoji="1" lang="ja-JP" altLang="en-US" sz="1050" dirty="0" smtClean="0">
                          <a:latin typeface="メイリオ" panose="020B0604030504040204" pitchFamily="50" charset="-128"/>
                          <a:ea typeface="メイリオ" panose="020B0604030504040204" pitchFamily="50" charset="-128"/>
                        </a:rPr>
                        <a:t>産科・小児科の医師偏在対策について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① 医療機関における勤務環境の改善、医療機関までのアクセス支援</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等も視野に入れた、小児医療の提供体制を効率化するための再編</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統合を含む集約化・重点化</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●目指すべき方向性について。</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改定前より記載あり</a:t>
                      </a:r>
                      <a:r>
                        <a:rPr kumimoji="1" lang="en-US" altLang="ja-JP" sz="1050" dirty="0" smtClean="0">
                          <a:latin typeface="メイリオ" panose="020B0604030504040204" pitchFamily="50" charset="-128"/>
                          <a:ea typeface="メイリオ" panose="020B0604030504040204" pitchFamily="50" charset="-128"/>
                        </a:rPr>
                        <a:t>】</a:t>
                      </a:r>
                    </a:p>
                    <a:p>
                      <a:r>
                        <a:rPr kumimoji="1" lang="ja-JP" altLang="en-US" sz="1050" dirty="0" smtClean="0">
                          <a:latin typeface="メイリオ" panose="020B0604030504040204" pitchFamily="50" charset="-128"/>
                          <a:ea typeface="メイリオ" panose="020B0604030504040204" pitchFamily="50" charset="-128"/>
                        </a:rPr>
                        <a:t>　・日本小児科学会が示している「我が国の小児医療提供体制の構</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想」及び「中核病院小児科・地域小児科センター登録事業」を参</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考に、医療体制を構築。</a:t>
                      </a: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・医療機関の機能や患者のアクセス等を考慮し、小児医療圏の見直</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err="1" smtClean="0">
                          <a:latin typeface="メイリオ" panose="020B0604030504040204" pitchFamily="50" charset="-128"/>
                          <a:ea typeface="メイリオ" panose="020B0604030504040204" pitchFamily="50" charset="-128"/>
                        </a:rPr>
                        <a:t>しを</a:t>
                      </a:r>
                      <a:r>
                        <a:rPr kumimoji="1" lang="ja-JP" altLang="en-US" sz="1050" dirty="0" smtClean="0">
                          <a:latin typeface="メイリオ" panose="020B0604030504040204" pitchFamily="50" charset="-128"/>
                          <a:ea typeface="メイリオ" panose="020B0604030504040204" pitchFamily="50" charset="-128"/>
                        </a:rPr>
                        <a:t>適宜行う等により小児医療圏毎の小児医療提供体制を検討。</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（日本小児科学会「小児医療提供体制委員会報告」を参考）</a:t>
                      </a:r>
                    </a:p>
                  </a:txBody>
                  <a:tcPr/>
                </a:tc>
                <a:extLst>
                  <a:ext uri="{0D108BD9-81ED-4DB2-BD59-A6C34878D82A}">
                    <a16:rowId xmlns:a16="http://schemas.microsoft.com/office/drawing/2014/main" val="1154688685"/>
                  </a:ext>
                </a:extLst>
              </a:tr>
            </a:tbl>
          </a:graphicData>
        </a:graphic>
      </p:graphicFrame>
      <p:sp>
        <p:nvSpPr>
          <p:cNvPr id="2" name="正方形/長方形 1"/>
          <p:cNvSpPr/>
          <p:nvPr/>
        </p:nvSpPr>
        <p:spPr>
          <a:xfrm>
            <a:off x="4762500" y="4749800"/>
            <a:ext cx="4267200" cy="1447800"/>
          </a:xfrm>
          <a:prstGeom prst="rect">
            <a:avLst/>
          </a:prstGeom>
          <a:noFill/>
          <a:ln w="127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09501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10262</TotalTime>
  <Words>1628</Words>
  <Application>Microsoft Office PowerPoint</Application>
  <PresentationFormat>画面に合わせる (4:3)</PresentationFormat>
  <Paragraphs>120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游ゴシック Light</vt:lpstr>
      <vt:lpstr>Arial</vt:lpstr>
      <vt:lpstr>Calibri</vt:lpstr>
      <vt:lpstr>Calibri Light</vt:lpstr>
      <vt:lpstr>Office テーマ</vt:lpstr>
      <vt:lpstr>◆医療計画の見直し等に関する検討会「第７次医療計画の中間見直し等に関する意見のとりまとめ」のポイント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安吉　裕紀</cp:lastModifiedBy>
  <cp:revision>337</cp:revision>
  <cp:lastPrinted>2020-06-18T07:04:28Z</cp:lastPrinted>
  <dcterms:created xsi:type="dcterms:W3CDTF">2019-12-17T13:17:09Z</dcterms:created>
  <dcterms:modified xsi:type="dcterms:W3CDTF">2020-06-18T07:31:27Z</dcterms:modified>
</cp:coreProperties>
</file>