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U1907095" initials="P" lastIdx="1" clrIdx="0">
    <p:extLst>
      <p:ext uri="{19B8F6BF-5375-455C-9EA6-DF929625EA0E}">
        <p15:presenceInfo xmlns:p15="http://schemas.microsoft.com/office/powerpoint/2012/main" userId="S-1-5-21-1817916023-3068413631-2874248913-74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>
        <p:scale>
          <a:sx n="150" d="100"/>
          <a:sy n="150" d="100"/>
        </p:scale>
        <p:origin x="-4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85E-9BFF-4357-AB55-25E4783B904A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9088-D2E6-447D-A6A3-555621489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21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85E-9BFF-4357-AB55-25E4783B904A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9088-D2E6-447D-A6A3-555621489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61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85E-9BFF-4357-AB55-25E4783B904A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9088-D2E6-447D-A6A3-555621489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89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85E-9BFF-4357-AB55-25E4783B904A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9088-D2E6-447D-A6A3-555621489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17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85E-9BFF-4357-AB55-25E4783B904A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9088-D2E6-447D-A6A3-555621489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13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85E-9BFF-4357-AB55-25E4783B904A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9088-D2E6-447D-A6A3-555621489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55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85E-9BFF-4357-AB55-25E4783B904A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9088-D2E6-447D-A6A3-555621489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08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85E-9BFF-4357-AB55-25E4783B904A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9088-D2E6-447D-A6A3-555621489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34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85E-9BFF-4357-AB55-25E4783B904A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9088-D2E6-447D-A6A3-555621489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85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85E-9BFF-4357-AB55-25E4783B904A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9088-D2E6-447D-A6A3-555621489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16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285E-9BFF-4357-AB55-25E4783B904A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9088-D2E6-447D-A6A3-555621489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62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285E-9BFF-4357-AB55-25E4783B904A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F9088-D2E6-447D-A6A3-555621489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44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角丸四角形 41"/>
          <p:cNvSpPr/>
          <p:nvPr/>
        </p:nvSpPr>
        <p:spPr>
          <a:xfrm>
            <a:off x="1865233" y="4337272"/>
            <a:ext cx="1739998" cy="2686241"/>
          </a:xfrm>
          <a:prstGeom prst="roundRect">
            <a:avLst>
              <a:gd name="adj" fmla="val 457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2"/>
          </a:p>
        </p:txBody>
      </p:sp>
      <p:sp>
        <p:nvSpPr>
          <p:cNvPr id="8" name="正方形/長方形 7"/>
          <p:cNvSpPr/>
          <p:nvPr/>
        </p:nvSpPr>
        <p:spPr>
          <a:xfrm>
            <a:off x="71782" y="409000"/>
            <a:ext cx="6732000" cy="29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5721" tIns="27861" rIns="55721" bIns="278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97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00" y="16840"/>
            <a:ext cx="5712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泉大津市立病院・府中病院 再編統合（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案）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311668" y="837609"/>
            <a:ext cx="3127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atin typeface="+mn-ea"/>
              </a:rPr>
              <a:t>泉大津市立病院：</a:t>
            </a:r>
            <a:r>
              <a:rPr lang="en-US" altLang="ja-JP" sz="1400" b="1" dirty="0">
                <a:latin typeface="+mn-ea"/>
              </a:rPr>
              <a:t>230</a:t>
            </a:r>
            <a:r>
              <a:rPr lang="ja-JP" altLang="en-US" sz="1400" b="1" dirty="0">
                <a:latin typeface="+mn-ea"/>
              </a:rPr>
              <a:t>床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17534" y="835264"/>
            <a:ext cx="1784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atin typeface="+mn-ea"/>
              </a:rPr>
              <a:t>府中病院：</a:t>
            </a:r>
            <a:r>
              <a:rPr lang="en-US" altLang="ja-JP" sz="1400" b="1" dirty="0">
                <a:latin typeface="+mn-ea"/>
              </a:rPr>
              <a:t>380</a:t>
            </a:r>
            <a:r>
              <a:rPr lang="ja-JP" altLang="en-US" sz="1400" b="1" dirty="0">
                <a:latin typeface="+mn-ea"/>
              </a:rPr>
              <a:t>床</a:t>
            </a:r>
            <a:endParaRPr lang="en-US" altLang="ja-JP" sz="1400" b="1" dirty="0">
              <a:latin typeface="+mn-ea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84420" y="4338453"/>
            <a:ext cx="1739998" cy="2686241"/>
          </a:xfrm>
          <a:prstGeom prst="roundRect">
            <a:avLst>
              <a:gd name="adj" fmla="val 457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2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92" y="5780883"/>
            <a:ext cx="1514985" cy="880153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0058" y="5698391"/>
            <a:ext cx="1599106" cy="880153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300376" y="6694577"/>
            <a:ext cx="14306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小児・周産期医療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14973" y="6572691"/>
            <a:ext cx="1955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高度急性期・救急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災害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547" y="5722613"/>
            <a:ext cx="1305959" cy="8585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9" name="正方形/長方形 8"/>
          <p:cNvSpPr/>
          <p:nvPr/>
        </p:nvSpPr>
        <p:spPr>
          <a:xfrm>
            <a:off x="22927" y="4346177"/>
            <a:ext cx="1801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市立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公設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公営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82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415237" y="4334930"/>
            <a:ext cx="2191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府中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民間経営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833142" y="4337272"/>
            <a:ext cx="17648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市立病院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公設民営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95" y="2207790"/>
            <a:ext cx="1971637" cy="1113732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570" y="2169938"/>
            <a:ext cx="1888445" cy="1151583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6" name="下矢印 5"/>
          <p:cNvSpPr/>
          <p:nvPr/>
        </p:nvSpPr>
        <p:spPr>
          <a:xfrm>
            <a:off x="2170225" y="3600915"/>
            <a:ext cx="2326741" cy="201159"/>
          </a:xfrm>
          <a:prstGeom prst="downArrow">
            <a:avLst>
              <a:gd name="adj1" fmla="val 59343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2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95925" y="3543267"/>
            <a:ext cx="2559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地域医療連携推進法人を設立し、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類似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・重複する機能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再編</a:t>
            </a:r>
            <a:endParaRPr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46CA0903-04EF-48F5-A533-9E6057520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373126"/>
              </p:ext>
            </p:extLst>
          </p:nvPr>
        </p:nvGraphicFramePr>
        <p:xfrm>
          <a:off x="176747" y="1168214"/>
          <a:ext cx="2054985" cy="90000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276182">
                  <a:extLst>
                    <a:ext uri="{9D8B030D-6E8A-4147-A177-3AD203B41FA5}">
                      <a16:colId xmlns:a16="http://schemas.microsoft.com/office/drawing/2014/main" val="1929099250"/>
                    </a:ext>
                  </a:extLst>
                </a:gridCol>
                <a:gridCol w="956771">
                  <a:extLst>
                    <a:ext uri="{9D8B030D-6E8A-4147-A177-3AD203B41FA5}">
                      <a16:colId xmlns:a16="http://schemas.microsoft.com/office/drawing/2014/main" val="4119850032"/>
                    </a:ext>
                  </a:extLst>
                </a:gridCol>
                <a:gridCol w="822032">
                  <a:extLst>
                    <a:ext uri="{9D8B030D-6E8A-4147-A177-3AD203B41FA5}">
                      <a16:colId xmlns:a16="http://schemas.microsoft.com/office/drawing/2014/main" val="3738871696"/>
                    </a:ext>
                  </a:extLst>
                </a:gridCol>
              </a:tblGrid>
              <a:tr h="29508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機能別内訳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99558"/>
                  </a:ext>
                </a:extLst>
              </a:tr>
              <a:tr h="295082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急性期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208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419935"/>
                  </a:ext>
                </a:extLst>
              </a:tr>
              <a:tr h="309836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回復期　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462513"/>
                  </a:ext>
                </a:extLst>
              </a:tr>
            </a:tbl>
          </a:graphicData>
        </a:graphic>
      </p:graphicFrame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F9A88B14-A97B-4358-9B93-6E5B86C71BA9}"/>
              </a:ext>
            </a:extLst>
          </p:cNvPr>
          <p:cNvSpPr/>
          <p:nvPr/>
        </p:nvSpPr>
        <p:spPr>
          <a:xfrm>
            <a:off x="93034" y="815867"/>
            <a:ext cx="2353752" cy="2625318"/>
          </a:xfrm>
          <a:prstGeom prst="roundRect">
            <a:avLst>
              <a:gd name="adj" fmla="val 52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577C224B-2620-4D18-8188-C62BFC37D2C9}"/>
              </a:ext>
            </a:extLst>
          </p:cNvPr>
          <p:cNvSpPr/>
          <p:nvPr/>
        </p:nvSpPr>
        <p:spPr>
          <a:xfrm>
            <a:off x="2558678" y="804487"/>
            <a:ext cx="2119710" cy="2656381"/>
          </a:xfrm>
          <a:prstGeom prst="roundRect">
            <a:avLst>
              <a:gd name="adj" fmla="val 52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769583EA-2A00-4DB3-BC6C-0B78B2305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838141"/>
              </p:ext>
            </p:extLst>
          </p:nvPr>
        </p:nvGraphicFramePr>
        <p:xfrm>
          <a:off x="137185" y="4813488"/>
          <a:ext cx="1660229" cy="85344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234141">
                  <a:extLst>
                    <a:ext uri="{9D8B030D-6E8A-4147-A177-3AD203B41FA5}">
                      <a16:colId xmlns:a16="http://schemas.microsoft.com/office/drawing/2014/main" val="1929099250"/>
                    </a:ext>
                  </a:extLst>
                </a:gridCol>
                <a:gridCol w="876010">
                  <a:extLst>
                    <a:ext uri="{9D8B030D-6E8A-4147-A177-3AD203B41FA5}">
                      <a16:colId xmlns:a16="http://schemas.microsoft.com/office/drawing/2014/main" val="4119850032"/>
                    </a:ext>
                  </a:extLst>
                </a:gridCol>
                <a:gridCol w="550078">
                  <a:extLst>
                    <a:ext uri="{9D8B030D-6E8A-4147-A177-3AD203B41FA5}">
                      <a16:colId xmlns:a16="http://schemas.microsoft.com/office/drawing/2014/main" val="3738871696"/>
                    </a:ext>
                  </a:extLst>
                </a:gridCol>
              </a:tblGrid>
              <a:tr h="28448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機能別内訳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99558"/>
                  </a:ext>
                </a:extLst>
              </a:tr>
              <a:tr h="28448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急性期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419935"/>
                  </a:ext>
                </a:extLst>
              </a:tr>
              <a:tr h="28448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回復期　</a:t>
                      </a:r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462513"/>
                  </a:ext>
                </a:extLst>
              </a:tr>
            </a:tbl>
          </a:graphicData>
        </a:graphic>
      </p:graphicFrame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2D7A946B-C4CA-488F-A1E5-4E4167EA6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068373"/>
              </p:ext>
            </p:extLst>
          </p:nvPr>
        </p:nvGraphicFramePr>
        <p:xfrm>
          <a:off x="2612570" y="1138574"/>
          <a:ext cx="1789762" cy="90000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240537">
                  <a:extLst>
                    <a:ext uri="{9D8B030D-6E8A-4147-A177-3AD203B41FA5}">
                      <a16:colId xmlns:a16="http://schemas.microsoft.com/office/drawing/2014/main" val="1929099250"/>
                    </a:ext>
                  </a:extLst>
                </a:gridCol>
                <a:gridCol w="979438">
                  <a:extLst>
                    <a:ext uri="{9D8B030D-6E8A-4147-A177-3AD203B41FA5}">
                      <a16:colId xmlns:a16="http://schemas.microsoft.com/office/drawing/2014/main" val="4119850032"/>
                    </a:ext>
                  </a:extLst>
                </a:gridCol>
                <a:gridCol w="569787">
                  <a:extLst>
                    <a:ext uri="{9D8B030D-6E8A-4147-A177-3AD203B41FA5}">
                      <a16:colId xmlns:a16="http://schemas.microsoft.com/office/drawing/2014/main" val="3738871696"/>
                    </a:ext>
                  </a:extLst>
                </a:gridCol>
              </a:tblGrid>
              <a:tr h="29508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機能別内訳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168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99558"/>
                  </a:ext>
                </a:extLst>
              </a:tr>
              <a:tr h="295082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急性期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186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419935"/>
                  </a:ext>
                </a:extLst>
              </a:tr>
              <a:tr h="309836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回復期　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462513"/>
                  </a:ext>
                </a:extLst>
              </a:tr>
            </a:tbl>
          </a:graphicData>
        </a:graphic>
      </p:graphicFrame>
      <p:graphicFrame>
        <p:nvGraphicFramePr>
          <p:cNvPr id="39" name="表 38">
            <a:extLst>
              <a:ext uri="{FF2B5EF4-FFF2-40B4-BE49-F238E27FC236}">
                <a16:creationId xmlns:a16="http://schemas.microsoft.com/office/drawing/2014/main" id="{DA6DD577-617B-4FDB-B8C3-BC55241FD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705907"/>
              </p:ext>
            </p:extLst>
          </p:nvPr>
        </p:nvGraphicFramePr>
        <p:xfrm>
          <a:off x="1897231" y="4813488"/>
          <a:ext cx="1678274" cy="85344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212274">
                  <a:extLst>
                    <a:ext uri="{9D8B030D-6E8A-4147-A177-3AD203B41FA5}">
                      <a16:colId xmlns:a16="http://schemas.microsoft.com/office/drawing/2014/main" val="1929099250"/>
                    </a:ext>
                  </a:extLst>
                </a:gridCol>
                <a:gridCol w="827402">
                  <a:extLst>
                    <a:ext uri="{9D8B030D-6E8A-4147-A177-3AD203B41FA5}">
                      <a16:colId xmlns:a16="http://schemas.microsoft.com/office/drawing/2014/main" val="4119850032"/>
                    </a:ext>
                  </a:extLst>
                </a:gridCol>
                <a:gridCol w="638598">
                  <a:extLst>
                    <a:ext uri="{9D8B030D-6E8A-4147-A177-3AD203B41FA5}">
                      <a16:colId xmlns:a16="http://schemas.microsoft.com/office/drawing/2014/main" val="3738871696"/>
                    </a:ext>
                  </a:extLst>
                </a:gridCol>
              </a:tblGrid>
              <a:tr h="28448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機能別内訳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168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99558"/>
                  </a:ext>
                </a:extLst>
              </a:tr>
              <a:tr h="28448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急性期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132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419935"/>
                  </a:ext>
                </a:extLst>
              </a:tr>
              <a:tr h="28448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回復期　</a:t>
                      </a:r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462513"/>
                  </a:ext>
                </a:extLst>
              </a:tr>
            </a:tbl>
          </a:graphicData>
        </a:graphic>
      </p:graphicFrame>
      <p:graphicFrame>
        <p:nvGraphicFramePr>
          <p:cNvPr id="32" name="表 31">
            <a:extLst>
              <a:ext uri="{FF2B5EF4-FFF2-40B4-BE49-F238E27FC236}">
                <a16:creationId xmlns:a16="http://schemas.microsoft.com/office/drawing/2014/main" id="{2D7A946B-C4CA-488F-A1E5-4E4167EA6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001012"/>
              </p:ext>
            </p:extLst>
          </p:nvPr>
        </p:nvGraphicFramePr>
        <p:xfrm>
          <a:off x="4995125" y="1138574"/>
          <a:ext cx="1609322" cy="90000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1018459">
                  <a:extLst>
                    <a:ext uri="{9D8B030D-6E8A-4147-A177-3AD203B41FA5}">
                      <a16:colId xmlns:a16="http://schemas.microsoft.com/office/drawing/2014/main" val="4119850032"/>
                    </a:ext>
                  </a:extLst>
                </a:gridCol>
                <a:gridCol w="590863">
                  <a:extLst>
                    <a:ext uri="{9D8B030D-6E8A-4147-A177-3AD203B41FA5}">
                      <a16:colId xmlns:a16="http://schemas.microsoft.com/office/drawing/2014/main" val="3738871696"/>
                    </a:ext>
                  </a:extLst>
                </a:gridCol>
              </a:tblGrid>
              <a:tr h="2950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174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99558"/>
                  </a:ext>
                </a:extLst>
              </a:tr>
              <a:tr h="2950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急性期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394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419935"/>
                  </a:ext>
                </a:extLst>
              </a:tr>
              <a:tr h="3098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回復期　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462513"/>
                  </a:ext>
                </a:extLst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4907386" y="792397"/>
            <a:ext cx="1784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合計：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610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id="{DA6DD577-617B-4FDB-B8C3-BC55241FD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27988"/>
              </p:ext>
            </p:extLst>
          </p:nvPr>
        </p:nvGraphicFramePr>
        <p:xfrm>
          <a:off x="5440056" y="5037841"/>
          <a:ext cx="1428212" cy="85344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873873">
                  <a:extLst>
                    <a:ext uri="{9D8B030D-6E8A-4147-A177-3AD203B41FA5}">
                      <a16:colId xmlns:a16="http://schemas.microsoft.com/office/drawing/2014/main" val="4119850032"/>
                    </a:ext>
                  </a:extLst>
                </a:gridCol>
                <a:gridCol w="554339">
                  <a:extLst>
                    <a:ext uri="{9D8B030D-6E8A-4147-A177-3AD203B41FA5}">
                      <a16:colId xmlns:a16="http://schemas.microsoft.com/office/drawing/2014/main" val="3738871696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174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99558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急性期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255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419935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回復期　</a:t>
                      </a:r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462513"/>
                  </a:ext>
                </a:extLst>
              </a:tr>
            </a:tbl>
          </a:graphicData>
        </a:graphic>
      </p:graphicFrame>
      <p:sp>
        <p:nvSpPr>
          <p:cNvPr id="30" name="テキスト ボックス 29"/>
          <p:cNvSpPr txBox="1"/>
          <p:nvPr/>
        </p:nvSpPr>
        <p:spPr>
          <a:xfrm>
            <a:off x="4049119" y="6576990"/>
            <a:ext cx="167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回復期医療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包括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ケア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07246" y="4482023"/>
            <a:ext cx="1784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合計：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549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rgbClr val="FF0000"/>
                </a:solidFill>
              </a:rPr>
              <a:t>（▲</a:t>
            </a:r>
            <a:r>
              <a:rPr lang="en-US" altLang="ja-JP" sz="1600" b="1" dirty="0">
                <a:solidFill>
                  <a:srgbClr val="FF0000"/>
                </a:solidFill>
              </a:rPr>
              <a:t>61</a:t>
            </a:r>
            <a:r>
              <a:rPr lang="ja-JP" altLang="en-US" sz="1600" b="1" dirty="0">
                <a:solidFill>
                  <a:srgbClr val="FF0000"/>
                </a:solidFill>
              </a:rPr>
              <a:t>床）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16879" y="3798044"/>
            <a:ext cx="3896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(2023)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度（予定）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1" name="表 40">
            <a:extLst>
              <a:ext uri="{FF2B5EF4-FFF2-40B4-BE49-F238E27FC236}">
                <a16:creationId xmlns:a16="http://schemas.microsoft.com/office/drawing/2014/main" id="{DA6DD577-617B-4FDB-B8C3-BC55241FD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141563"/>
              </p:ext>
            </p:extLst>
          </p:nvPr>
        </p:nvGraphicFramePr>
        <p:xfrm>
          <a:off x="3659752" y="4816465"/>
          <a:ext cx="1639412" cy="85344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216824">
                  <a:extLst>
                    <a:ext uri="{9D8B030D-6E8A-4147-A177-3AD203B41FA5}">
                      <a16:colId xmlns:a16="http://schemas.microsoft.com/office/drawing/2014/main" val="1929099250"/>
                    </a:ext>
                  </a:extLst>
                </a:gridCol>
                <a:gridCol w="870231">
                  <a:extLst>
                    <a:ext uri="{9D8B030D-6E8A-4147-A177-3AD203B41FA5}">
                      <a16:colId xmlns:a16="http://schemas.microsoft.com/office/drawing/2014/main" val="4119850032"/>
                    </a:ext>
                  </a:extLst>
                </a:gridCol>
                <a:gridCol w="552357">
                  <a:extLst>
                    <a:ext uri="{9D8B030D-6E8A-4147-A177-3AD203B41FA5}">
                      <a16:colId xmlns:a16="http://schemas.microsoft.com/office/drawing/2014/main" val="3738871696"/>
                    </a:ext>
                  </a:extLst>
                </a:gridCol>
              </a:tblGrid>
              <a:tr h="28448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機能別内訳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99558"/>
                  </a:ext>
                </a:extLst>
              </a:tr>
              <a:tr h="28448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急性期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419935"/>
                  </a:ext>
                </a:extLst>
              </a:tr>
              <a:tr h="28448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回復期　</a:t>
                      </a:r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462513"/>
                  </a:ext>
                </a:extLst>
              </a:tr>
            </a:tbl>
          </a:graphicData>
        </a:graphic>
      </p:graphicFrame>
      <p:sp>
        <p:nvSpPr>
          <p:cNvPr id="44" name="テキスト ボックス 43"/>
          <p:cNvSpPr txBox="1"/>
          <p:nvPr/>
        </p:nvSpPr>
        <p:spPr>
          <a:xfrm>
            <a:off x="101619" y="7114082"/>
            <a:ext cx="6634959" cy="2154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泉州周産期病院連絡会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＜第１回８月７日開催＞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泉州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二次医療圏において分娩を実施している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病院から構成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◆主な意見等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・母体救急、合併症分娩への対応の点から、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周産期病院と急性期病院を</a:t>
            </a:r>
            <a:endParaRPr lang="en-US" altLang="ja-JP" sz="14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（地理的に）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分離するのではなく、併設等を願えないか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・新病院と市立病院（周産期）を一緒にすれば連携等の課題は解決できるのでは。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◆泉大津市立病院・府中病院の説明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まずは３病院でスタートし、事業の検証を重ね、必要があれば、将来的には</a:t>
            </a:r>
            <a:endParaRPr lang="en-US" altLang="ja-JP" sz="14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２病院への合併も含め考えていきたい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9095" y="4085824"/>
            <a:ext cx="17460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現泉大津市立病院改修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857979" y="4058354"/>
            <a:ext cx="1745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新病院開設</a:t>
            </a:r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629612" y="4338453"/>
            <a:ext cx="1739998" cy="2686241"/>
          </a:xfrm>
          <a:prstGeom prst="roundRect">
            <a:avLst>
              <a:gd name="adj" fmla="val 457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2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36865" y="4104729"/>
            <a:ext cx="1718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現府中病院改修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Oval 64">
            <a:hlinkClick r:id="" action="ppaction://noaction"/>
            <a:extLst>
              <a:ext uri="{FF2B5EF4-FFF2-40B4-BE49-F238E27FC236}">
                <a16:creationId xmlns:a16="http://schemas.microsoft.com/office/drawing/2014/main" id="{2865890E-81EE-482A-8BAC-0CEA60EEBBA9}"/>
              </a:ext>
            </a:extLst>
          </p:cNvPr>
          <p:cNvSpPr>
            <a:spLocks noChangeAspect="1"/>
          </p:cNvSpPr>
          <p:nvPr/>
        </p:nvSpPr>
        <p:spPr>
          <a:xfrm>
            <a:off x="96119" y="3834913"/>
            <a:ext cx="268823" cy="25736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6858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16879" y="478691"/>
            <a:ext cx="3896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令和２年度（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Oval 64">
            <a:hlinkClick r:id="" action="ppaction://noaction"/>
            <a:extLst>
              <a:ext uri="{FF2B5EF4-FFF2-40B4-BE49-F238E27FC236}">
                <a16:creationId xmlns:a16="http://schemas.microsoft.com/office/drawing/2014/main" id="{2865890E-81EE-482A-8BAC-0CEA60EEBBA9}"/>
              </a:ext>
            </a:extLst>
          </p:cNvPr>
          <p:cNvSpPr>
            <a:spLocks noChangeAspect="1"/>
          </p:cNvSpPr>
          <p:nvPr/>
        </p:nvSpPr>
        <p:spPr>
          <a:xfrm>
            <a:off x="96119" y="515560"/>
            <a:ext cx="268823" cy="25736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6858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0" y="9268518"/>
            <a:ext cx="67923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泉州二次医療圏の重点支援区域申請については、本再編統合案では、国より、　　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再編統合にかかる財政支援対象外であることが示されたため、申請は行わない。</a:t>
            </a:r>
            <a:endParaRPr lang="ja-JP" altLang="en-US" sz="15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"/>
          <p:cNvSpPr txBox="1"/>
          <p:nvPr/>
        </p:nvSpPr>
        <p:spPr>
          <a:xfrm>
            <a:off x="5369610" y="24884"/>
            <a:ext cx="1459685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/>
              <a:t>資料</a:t>
            </a:r>
            <a:r>
              <a:rPr kumimoji="1" lang="ja-JP" altLang="en-US" sz="1400" dirty="0" smtClean="0"/>
              <a:t>５－２</a:t>
            </a:r>
            <a:endParaRPr kumimoji="1" lang="en-US" altLang="ja-JP" sz="1400" dirty="0" smtClean="0"/>
          </a:p>
          <a:p>
            <a:pPr algn="ctr"/>
            <a:r>
              <a:rPr kumimoji="1" lang="en-US" altLang="ja-JP" sz="900" dirty="0" smtClean="0"/>
              <a:t>【</a:t>
            </a:r>
            <a:r>
              <a:rPr kumimoji="1" lang="ja-JP" altLang="en-US" sz="900" dirty="0" smtClean="0"/>
              <a:t>第２回泉州周産期病院連絡会資料</a:t>
            </a:r>
            <a:r>
              <a:rPr kumimoji="1" lang="en-US" altLang="ja-JP" sz="900" dirty="0" smtClean="0"/>
              <a:t>】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880665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1706</TotalTime>
  <Words>407</Words>
  <Application>Microsoft Office PowerPoint</Application>
  <PresentationFormat>A4 210 x 297 mm</PresentationFormat>
  <Paragraphs>85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FontAwesome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地域医療連携体制強化構想（案） について</dc:title>
  <dc:creator>PCU1506016</dc:creator>
  <cp:lastModifiedBy>安吉　裕紀</cp:lastModifiedBy>
  <cp:revision>143</cp:revision>
  <cp:lastPrinted>2020-10-26T00:46:36Z</cp:lastPrinted>
  <dcterms:created xsi:type="dcterms:W3CDTF">2020-04-08T00:43:38Z</dcterms:created>
  <dcterms:modified xsi:type="dcterms:W3CDTF">2021-03-16T05:02:51Z</dcterms:modified>
</cp:coreProperties>
</file>