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9" r:id="rId2"/>
    <p:sldId id="289" r:id="rId3"/>
    <p:sldId id="290" r:id="rId4"/>
    <p:sldId id="291" r:id="rId5"/>
    <p:sldId id="292" r:id="rId6"/>
    <p:sldId id="299" r:id="rId7"/>
    <p:sldId id="288" r:id="rId8"/>
    <p:sldId id="295" r:id="rId9"/>
    <p:sldId id="297" r:id="rId10"/>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47" autoAdjust="0"/>
    <p:restoredTop sz="94660"/>
  </p:normalViewPr>
  <p:slideViewPr>
    <p:cSldViewPr snapToGrid="0">
      <p:cViewPr varScale="1">
        <p:scale>
          <a:sx n="70" d="100"/>
          <a:sy n="70" d="100"/>
        </p:scale>
        <p:origin x="9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_____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507529796480355E-2"/>
          <c:y val="7.7227412625293215E-2"/>
          <c:w val="0.86264607805171889"/>
          <c:h val="0.54769956841168921"/>
        </c:manualLayout>
      </c:layout>
      <c:barChart>
        <c:barDir val="col"/>
        <c:grouping val="clustered"/>
        <c:varyColors val="0"/>
        <c:ser>
          <c:idx val="0"/>
          <c:order val="0"/>
          <c:tx>
            <c:strRef>
              <c:f>'平成29年度実績（府域グラフ作成用2) '!$H$100</c:f>
              <c:strCache>
                <c:ptCount val="1"/>
                <c:pt idx="0">
                  <c:v>公立病院</c:v>
                </c:pt>
              </c:strCache>
            </c:strRef>
          </c:tx>
          <c:spPr>
            <a:solidFill>
              <a:schemeClr val="accent4">
                <a:shade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'平成29年度実績（府域グラフ作成用2) '!$G$101:$G$118</c:f>
              <c:strCache>
                <c:ptCount val="18"/>
                <c:pt idx="0">
                  <c:v>（総）大阪母子医療センター</c:v>
                </c:pt>
                <c:pt idx="1">
                  <c:v>府中病院</c:v>
                </c:pt>
                <c:pt idx="2">
                  <c:v>谷口病院</c:v>
                </c:pt>
                <c:pt idx="3">
                  <c:v>（地）りんくう総合医療センター</c:v>
                </c:pt>
                <c:pt idx="4">
                  <c:v>（地）泉大津市立病院</c:v>
                </c:pt>
                <c:pt idx="5">
                  <c:v>※久松マタニティークリニック</c:v>
                </c:pt>
                <c:pt idx="6">
                  <c:v>※あかね・レディースクリニック</c:v>
                </c:pt>
                <c:pt idx="7">
                  <c:v>※おさきマタニティクリニック</c:v>
                </c:pt>
                <c:pt idx="8">
                  <c:v>※浦川産婦人科</c:v>
                </c:pt>
                <c:pt idx="9">
                  <c:v>咲花病院</c:v>
                </c:pt>
                <c:pt idx="10">
                  <c:v>※笠松産婦人科・小児科</c:v>
                </c:pt>
                <c:pt idx="11">
                  <c:v>※高石市立母子健康センター</c:v>
                </c:pt>
                <c:pt idx="12">
                  <c:v>市立岸和田市民病院</c:v>
                </c:pt>
                <c:pt idx="13">
                  <c:v>※ながまつレディースクリニック</c:v>
                </c:pt>
                <c:pt idx="14">
                  <c:v>岸和田徳洲会病院</c:v>
                </c:pt>
                <c:pt idx="15">
                  <c:v>※ちなみマタニティホーム</c:v>
                </c:pt>
                <c:pt idx="16">
                  <c:v>※老木レディスクリニック２</c:v>
                </c:pt>
                <c:pt idx="17">
                  <c:v>※きた助産所</c:v>
                </c:pt>
              </c:strCache>
            </c:strRef>
          </c:cat>
          <c:val>
            <c:numRef>
              <c:f>'平成29年度実績（府域グラフ作成用2) '!$H$101:$H$118</c:f>
              <c:numCache>
                <c:formatCode>General</c:formatCode>
                <c:ptCount val="18"/>
                <c:pt idx="0">
                  <c:v>1674</c:v>
                </c:pt>
                <c:pt idx="1">
                  <c:v>1198</c:v>
                </c:pt>
                <c:pt idx="3">
                  <c:v>765</c:v>
                </c:pt>
                <c:pt idx="4">
                  <c:v>595</c:v>
                </c:pt>
                <c:pt idx="12">
                  <c:v>112</c:v>
                </c:pt>
              </c:numCache>
            </c:numRef>
          </c:val>
          <c:extLst>
            <c:ext xmlns:c16="http://schemas.microsoft.com/office/drawing/2014/chart" uri="{C3380CC4-5D6E-409C-BE32-E72D297353CC}">
              <c16:uniqueId val="{00000000-5E0E-4013-83A4-AAFA6984EDE6}"/>
            </c:ext>
          </c:extLst>
        </c:ser>
        <c:ser>
          <c:idx val="1"/>
          <c:order val="1"/>
          <c:tx>
            <c:strRef>
              <c:f>'平成29年度実績（府域グラフ作成用2) '!$I$100</c:f>
              <c:strCache>
                <c:ptCount val="1"/>
                <c:pt idx="0">
                  <c:v>公的病院１</c:v>
                </c:pt>
              </c:strCache>
            </c:strRef>
          </c:tx>
          <c:spPr>
            <a:solidFill>
              <a:schemeClr val="accent4">
                <a:shade val="70000"/>
              </a:schemeClr>
            </a:solidFill>
            <a:ln>
              <a:noFill/>
            </a:ln>
            <a:effectLst/>
          </c:spPr>
          <c:invertIfNegative val="0"/>
          <c:cat>
            <c:strRef>
              <c:f>'平成29年度実績（府域グラフ作成用2) '!$G$101:$G$118</c:f>
              <c:strCache>
                <c:ptCount val="18"/>
                <c:pt idx="0">
                  <c:v>（総）大阪母子医療センター</c:v>
                </c:pt>
                <c:pt idx="1">
                  <c:v>府中病院</c:v>
                </c:pt>
                <c:pt idx="2">
                  <c:v>谷口病院</c:v>
                </c:pt>
                <c:pt idx="3">
                  <c:v>（地）りんくう総合医療センター</c:v>
                </c:pt>
                <c:pt idx="4">
                  <c:v>（地）泉大津市立病院</c:v>
                </c:pt>
                <c:pt idx="5">
                  <c:v>※久松マタニティークリニック</c:v>
                </c:pt>
                <c:pt idx="6">
                  <c:v>※あかね・レディースクリニック</c:v>
                </c:pt>
                <c:pt idx="7">
                  <c:v>※おさきマタニティクリニック</c:v>
                </c:pt>
                <c:pt idx="8">
                  <c:v>※浦川産婦人科</c:v>
                </c:pt>
                <c:pt idx="9">
                  <c:v>咲花病院</c:v>
                </c:pt>
                <c:pt idx="10">
                  <c:v>※笠松産婦人科・小児科</c:v>
                </c:pt>
                <c:pt idx="11">
                  <c:v>※高石市立母子健康センター</c:v>
                </c:pt>
                <c:pt idx="12">
                  <c:v>市立岸和田市民病院</c:v>
                </c:pt>
                <c:pt idx="13">
                  <c:v>※ながまつレディースクリニック</c:v>
                </c:pt>
                <c:pt idx="14">
                  <c:v>岸和田徳洲会病院</c:v>
                </c:pt>
                <c:pt idx="15">
                  <c:v>※ちなみマタニティホーム</c:v>
                </c:pt>
                <c:pt idx="16">
                  <c:v>※老木レディスクリニック２</c:v>
                </c:pt>
                <c:pt idx="17">
                  <c:v>※きた助産所</c:v>
                </c:pt>
              </c:strCache>
            </c:strRef>
          </c:cat>
          <c:val>
            <c:numRef>
              <c:f>'平成29年度実績（府域グラフ作成用2) '!$I$101:$I$118</c:f>
              <c:numCache>
                <c:formatCode>General</c:formatCode>
                <c:ptCount val="18"/>
              </c:numCache>
            </c:numRef>
          </c:val>
          <c:extLst>
            <c:ext xmlns:c16="http://schemas.microsoft.com/office/drawing/2014/chart" uri="{C3380CC4-5D6E-409C-BE32-E72D297353CC}">
              <c16:uniqueId val="{00000001-5E0E-4013-83A4-AAFA6984EDE6}"/>
            </c:ext>
          </c:extLst>
        </c:ser>
        <c:ser>
          <c:idx val="2"/>
          <c:order val="2"/>
          <c:tx>
            <c:strRef>
              <c:f>'平成29年度実績（府域グラフ作成用2) '!$J$100</c:f>
              <c:strCache>
                <c:ptCount val="1"/>
                <c:pt idx="0">
                  <c:v>公的病院２</c:v>
                </c:pt>
              </c:strCache>
            </c:strRef>
          </c:tx>
          <c:spPr>
            <a:solidFill>
              <a:schemeClr val="accent4">
                <a:shade val="90000"/>
              </a:schemeClr>
            </a:solidFill>
            <a:ln>
              <a:noFill/>
            </a:ln>
            <a:effectLst/>
          </c:spPr>
          <c:invertIfNegative val="0"/>
          <c:cat>
            <c:strRef>
              <c:f>'平成29年度実績（府域グラフ作成用2) '!$G$101:$G$118</c:f>
              <c:strCache>
                <c:ptCount val="18"/>
                <c:pt idx="0">
                  <c:v>（総）大阪母子医療センター</c:v>
                </c:pt>
                <c:pt idx="1">
                  <c:v>府中病院</c:v>
                </c:pt>
                <c:pt idx="2">
                  <c:v>谷口病院</c:v>
                </c:pt>
                <c:pt idx="3">
                  <c:v>（地）りんくう総合医療センター</c:v>
                </c:pt>
                <c:pt idx="4">
                  <c:v>（地）泉大津市立病院</c:v>
                </c:pt>
                <c:pt idx="5">
                  <c:v>※久松マタニティークリニック</c:v>
                </c:pt>
                <c:pt idx="6">
                  <c:v>※あかね・レディースクリニック</c:v>
                </c:pt>
                <c:pt idx="7">
                  <c:v>※おさきマタニティクリニック</c:v>
                </c:pt>
                <c:pt idx="8">
                  <c:v>※浦川産婦人科</c:v>
                </c:pt>
                <c:pt idx="9">
                  <c:v>咲花病院</c:v>
                </c:pt>
                <c:pt idx="10">
                  <c:v>※笠松産婦人科・小児科</c:v>
                </c:pt>
                <c:pt idx="11">
                  <c:v>※高石市立母子健康センター</c:v>
                </c:pt>
                <c:pt idx="12">
                  <c:v>市立岸和田市民病院</c:v>
                </c:pt>
                <c:pt idx="13">
                  <c:v>※ながまつレディースクリニック</c:v>
                </c:pt>
                <c:pt idx="14">
                  <c:v>岸和田徳洲会病院</c:v>
                </c:pt>
                <c:pt idx="15">
                  <c:v>※ちなみマタニティホーム</c:v>
                </c:pt>
                <c:pt idx="16">
                  <c:v>※老木レディスクリニック２</c:v>
                </c:pt>
                <c:pt idx="17">
                  <c:v>※きた助産所</c:v>
                </c:pt>
              </c:strCache>
            </c:strRef>
          </c:cat>
          <c:val>
            <c:numRef>
              <c:f>'平成29年度実績（府域グラフ作成用2) '!$J$101:$J$118</c:f>
              <c:numCache>
                <c:formatCode>General</c:formatCode>
                <c:ptCount val="18"/>
              </c:numCache>
            </c:numRef>
          </c:val>
          <c:extLst>
            <c:ext xmlns:c16="http://schemas.microsoft.com/office/drawing/2014/chart" uri="{C3380CC4-5D6E-409C-BE32-E72D297353CC}">
              <c16:uniqueId val="{00000002-5E0E-4013-83A4-AAFA6984EDE6}"/>
            </c:ext>
          </c:extLst>
        </c:ser>
        <c:ser>
          <c:idx val="3"/>
          <c:order val="3"/>
          <c:tx>
            <c:strRef>
              <c:f>'平成29年度実績（府域グラフ作成用2) '!$K$100</c:f>
              <c:strCache>
                <c:ptCount val="1"/>
                <c:pt idx="0">
                  <c:v>民間等病院</c:v>
                </c:pt>
              </c:strCache>
            </c:strRef>
          </c:tx>
          <c:spPr>
            <a:solidFill>
              <a:schemeClr val="accent4">
                <a:tint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'平成29年度実績（府域グラフ作成用2) '!$G$101:$G$118</c:f>
              <c:strCache>
                <c:ptCount val="18"/>
                <c:pt idx="0">
                  <c:v>（総）大阪母子医療センター</c:v>
                </c:pt>
                <c:pt idx="1">
                  <c:v>府中病院</c:v>
                </c:pt>
                <c:pt idx="2">
                  <c:v>谷口病院</c:v>
                </c:pt>
                <c:pt idx="3">
                  <c:v>（地）りんくう総合医療センター</c:v>
                </c:pt>
                <c:pt idx="4">
                  <c:v>（地）泉大津市立病院</c:v>
                </c:pt>
                <c:pt idx="5">
                  <c:v>※久松マタニティークリニック</c:v>
                </c:pt>
                <c:pt idx="6">
                  <c:v>※あかね・レディースクリニック</c:v>
                </c:pt>
                <c:pt idx="7">
                  <c:v>※おさきマタニティクリニック</c:v>
                </c:pt>
                <c:pt idx="8">
                  <c:v>※浦川産婦人科</c:v>
                </c:pt>
                <c:pt idx="9">
                  <c:v>咲花病院</c:v>
                </c:pt>
                <c:pt idx="10">
                  <c:v>※笠松産婦人科・小児科</c:v>
                </c:pt>
                <c:pt idx="11">
                  <c:v>※高石市立母子健康センター</c:v>
                </c:pt>
                <c:pt idx="12">
                  <c:v>市立岸和田市民病院</c:v>
                </c:pt>
                <c:pt idx="13">
                  <c:v>※ながまつレディースクリニック</c:v>
                </c:pt>
                <c:pt idx="14">
                  <c:v>岸和田徳洲会病院</c:v>
                </c:pt>
                <c:pt idx="15">
                  <c:v>※ちなみマタニティホーム</c:v>
                </c:pt>
                <c:pt idx="16">
                  <c:v>※老木レディスクリニック２</c:v>
                </c:pt>
                <c:pt idx="17">
                  <c:v>※きた助産所</c:v>
                </c:pt>
              </c:strCache>
            </c:strRef>
          </c:cat>
          <c:val>
            <c:numRef>
              <c:f>'平成29年度実績（府域グラフ作成用2) '!$K$101:$K$118</c:f>
              <c:numCache>
                <c:formatCode>General</c:formatCode>
                <c:ptCount val="18"/>
                <c:pt idx="2">
                  <c:v>910</c:v>
                </c:pt>
                <c:pt idx="9">
                  <c:v>238</c:v>
                </c:pt>
                <c:pt idx="14">
                  <c:v>84</c:v>
                </c:pt>
              </c:numCache>
            </c:numRef>
          </c:val>
          <c:extLst>
            <c:ext xmlns:c16="http://schemas.microsoft.com/office/drawing/2014/chart" uri="{C3380CC4-5D6E-409C-BE32-E72D297353CC}">
              <c16:uniqueId val="{00000003-5E0E-4013-83A4-AAFA6984EDE6}"/>
            </c:ext>
          </c:extLst>
        </c:ser>
        <c:ser>
          <c:idx val="4"/>
          <c:order val="4"/>
          <c:tx>
            <c:strRef>
              <c:f>'平成29年度実績（府域グラフ作成用2) '!$L$100</c:f>
              <c:strCache>
                <c:ptCount val="1"/>
                <c:pt idx="0">
                  <c:v>診療所</c:v>
                </c:pt>
              </c:strCache>
            </c:strRef>
          </c:tx>
          <c:spPr>
            <a:solidFill>
              <a:schemeClr val="accent4">
                <a:tint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'平成29年度実績（府域グラフ作成用2) '!$G$101:$G$118</c:f>
              <c:strCache>
                <c:ptCount val="18"/>
                <c:pt idx="0">
                  <c:v>（総）大阪母子医療センター</c:v>
                </c:pt>
                <c:pt idx="1">
                  <c:v>府中病院</c:v>
                </c:pt>
                <c:pt idx="2">
                  <c:v>谷口病院</c:v>
                </c:pt>
                <c:pt idx="3">
                  <c:v>（地）りんくう総合医療センター</c:v>
                </c:pt>
                <c:pt idx="4">
                  <c:v>（地）泉大津市立病院</c:v>
                </c:pt>
                <c:pt idx="5">
                  <c:v>※久松マタニティークリニック</c:v>
                </c:pt>
                <c:pt idx="6">
                  <c:v>※あかね・レディースクリニック</c:v>
                </c:pt>
                <c:pt idx="7">
                  <c:v>※おさきマタニティクリニック</c:v>
                </c:pt>
                <c:pt idx="8">
                  <c:v>※浦川産婦人科</c:v>
                </c:pt>
                <c:pt idx="9">
                  <c:v>咲花病院</c:v>
                </c:pt>
                <c:pt idx="10">
                  <c:v>※笠松産婦人科・小児科</c:v>
                </c:pt>
                <c:pt idx="11">
                  <c:v>※高石市立母子健康センター</c:v>
                </c:pt>
                <c:pt idx="12">
                  <c:v>市立岸和田市民病院</c:v>
                </c:pt>
                <c:pt idx="13">
                  <c:v>※ながまつレディースクリニック</c:v>
                </c:pt>
                <c:pt idx="14">
                  <c:v>岸和田徳洲会病院</c:v>
                </c:pt>
                <c:pt idx="15">
                  <c:v>※ちなみマタニティホーム</c:v>
                </c:pt>
                <c:pt idx="16">
                  <c:v>※老木レディスクリニック２</c:v>
                </c:pt>
                <c:pt idx="17">
                  <c:v>※きた助産所</c:v>
                </c:pt>
              </c:strCache>
            </c:strRef>
          </c:cat>
          <c:val>
            <c:numRef>
              <c:f>'平成29年度実績（府域グラフ作成用2) '!$L$101:$L$118</c:f>
              <c:numCache>
                <c:formatCode>General</c:formatCode>
                <c:ptCount val="18"/>
                <c:pt idx="5">
                  <c:v>589</c:v>
                </c:pt>
                <c:pt idx="6">
                  <c:v>414</c:v>
                </c:pt>
                <c:pt idx="7">
                  <c:v>240</c:v>
                </c:pt>
                <c:pt idx="8">
                  <c:v>239</c:v>
                </c:pt>
                <c:pt idx="10">
                  <c:v>182</c:v>
                </c:pt>
                <c:pt idx="13">
                  <c:v>106</c:v>
                </c:pt>
                <c:pt idx="16">
                  <c:v>59</c:v>
                </c:pt>
              </c:numCache>
            </c:numRef>
          </c:val>
          <c:extLst>
            <c:ext xmlns:c16="http://schemas.microsoft.com/office/drawing/2014/chart" uri="{C3380CC4-5D6E-409C-BE32-E72D297353CC}">
              <c16:uniqueId val="{00000004-5E0E-4013-83A4-AAFA6984EDE6}"/>
            </c:ext>
          </c:extLst>
        </c:ser>
        <c:ser>
          <c:idx val="5"/>
          <c:order val="5"/>
          <c:tx>
            <c:strRef>
              <c:f>'平成29年度実績（府域グラフ作成用2) '!$M$100</c:f>
              <c:strCache>
                <c:ptCount val="1"/>
                <c:pt idx="0">
                  <c:v>助産所</c:v>
                </c:pt>
              </c:strCache>
            </c:strRef>
          </c:tx>
          <c:spPr>
            <a:solidFill>
              <a:schemeClr val="accent4">
                <a:tint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'平成29年度実績（府域グラフ作成用2) '!$G$101:$G$118</c:f>
              <c:strCache>
                <c:ptCount val="18"/>
                <c:pt idx="0">
                  <c:v>（総）大阪母子医療センター</c:v>
                </c:pt>
                <c:pt idx="1">
                  <c:v>府中病院</c:v>
                </c:pt>
                <c:pt idx="2">
                  <c:v>谷口病院</c:v>
                </c:pt>
                <c:pt idx="3">
                  <c:v>（地）りんくう総合医療センター</c:v>
                </c:pt>
                <c:pt idx="4">
                  <c:v>（地）泉大津市立病院</c:v>
                </c:pt>
                <c:pt idx="5">
                  <c:v>※久松マタニティークリニック</c:v>
                </c:pt>
                <c:pt idx="6">
                  <c:v>※あかね・レディースクリニック</c:v>
                </c:pt>
                <c:pt idx="7">
                  <c:v>※おさきマタニティクリニック</c:v>
                </c:pt>
                <c:pt idx="8">
                  <c:v>※浦川産婦人科</c:v>
                </c:pt>
                <c:pt idx="9">
                  <c:v>咲花病院</c:v>
                </c:pt>
                <c:pt idx="10">
                  <c:v>※笠松産婦人科・小児科</c:v>
                </c:pt>
                <c:pt idx="11">
                  <c:v>※高石市立母子健康センター</c:v>
                </c:pt>
                <c:pt idx="12">
                  <c:v>市立岸和田市民病院</c:v>
                </c:pt>
                <c:pt idx="13">
                  <c:v>※ながまつレディースクリニック</c:v>
                </c:pt>
                <c:pt idx="14">
                  <c:v>岸和田徳洲会病院</c:v>
                </c:pt>
                <c:pt idx="15">
                  <c:v>※ちなみマタニティホーム</c:v>
                </c:pt>
                <c:pt idx="16">
                  <c:v>※老木レディスクリニック２</c:v>
                </c:pt>
                <c:pt idx="17">
                  <c:v>※きた助産所</c:v>
                </c:pt>
              </c:strCache>
            </c:strRef>
          </c:cat>
          <c:val>
            <c:numRef>
              <c:f>'平成29年度実績（府域グラフ作成用2) '!$M$101:$M$118</c:f>
              <c:numCache>
                <c:formatCode>General</c:formatCode>
                <c:ptCount val="18"/>
                <c:pt idx="11">
                  <c:v>114</c:v>
                </c:pt>
                <c:pt idx="15">
                  <c:v>68</c:v>
                </c:pt>
                <c:pt idx="17">
                  <c:v>7</c:v>
                </c:pt>
              </c:numCache>
            </c:numRef>
          </c:val>
          <c:extLst>
            <c:ext xmlns:c16="http://schemas.microsoft.com/office/drawing/2014/chart" uri="{C3380CC4-5D6E-409C-BE32-E72D297353CC}">
              <c16:uniqueId val="{00000005-5E0E-4013-83A4-AAFA6984EDE6}"/>
            </c:ext>
          </c:extLst>
        </c:ser>
        <c:dLbls>
          <c:showLegendKey val="0"/>
          <c:showVal val="0"/>
          <c:showCatName val="0"/>
          <c:showSerName val="0"/>
          <c:showPercent val="0"/>
          <c:showBubbleSize val="0"/>
        </c:dLbls>
        <c:gapWidth val="250"/>
        <c:overlap val="100"/>
        <c:axId val="392570712"/>
        <c:axId val="392573848"/>
      </c:barChart>
      <c:catAx>
        <c:axId val="392570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92573848"/>
        <c:crosses val="autoZero"/>
        <c:auto val="1"/>
        <c:lblAlgn val="ctr"/>
        <c:lblOffset val="100"/>
        <c:noMultiLvlLbl val="0"/>
      </c:catAx>
      <c:valAx>
        <c:axId val="392573848"/>
        <c:scaling>
          <c:orientation val="minMax"/>
        </c:scaling>
        <c:delete val="0"/>
        <c:axPos val="l"/>
        <c:numFmt formatCode="#,##0_);[Red]\(#,##0\)" sourceLinked="0"/>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92570712"/>
        <c:crosses val="autoZero"/>
        <c:crossBetween val="between"/>
      </c:valAx>
      <c:spPr>
        <a:noFill/>
        <a:ln>
          <a:noFill/>
        </a:ln>
        <a:effectLst/>
      </c:spPr>
    </c:plotArea>
    <c:legend>
      <c:legendPos val="b"/>
      <c:layout>
        <c:manualLayout>
          <c:xMode val="edge"/>
          <c:yMode val="edge"/>
          <c:x val="0.13905572914496797"/>
          <c:y val="2.0267370041540764E-2"/>
          <c:w val="0.60804538006480846"/>
          <c:h val="4.279555673667424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602084599651011E-2"/>
          <c:y val="7.7561369004213399E-2"/>
          <c:w val="0.90926295173310812"/>
          <c:h val="0.54781616030037672"/>
        </c:manualLayout>
      </c:layout>
      <c:barChart>
        <c:barDir val="col"/>
        <c:grouping val="clustered"/>
        <c:varyColors val="0"/>
        <c:ser>
          <c:idx val="0"/>
          <c:order val="0"/>
          <c:tx>
            <c:strRef>
              <c:f>'二次医療圏別実績表 (グラフ作成用)'!$I$43</c:f>
              <c:strCache>
                <c:ptCount val="1"/>
                <c:pt idx="0">
                  <c:v>公立病院</c:v>
                </c:pt>
              </c:strCache>
            </c:strRef>
          </c:tx>
          <c:spPr>
            <a:solidFill>
              <a:schemeClr val="accent4">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'二次医療圏別実績表 (グラフ作成用)'!$G$44:$G$46</c:f>
              <c:strCache>
                <c:ptCount val="3"/>
                <c:pt idx="0">
                  <c:v>（総）大阪母子医療センター</c:v>
                </c:pt>
                <c:pt idx="1">
                  <c:v>（地）りんくう総合医療センター</c:v>
                </c:pt>
                <c:pt idx="2">
                  <c:v>府中病院</c:v>
                </c:pt>
              </c:strCache>
            </c:strRef>
          </c:cat>
          <c:val>
            <c:numRef>
              <c:f>'二次医療圏別実績表 (グラフ作成用)'!$I$44:$I$46</c:f>
              <c:numCache>
                <c:formatCode>General</c:formatCode>
                <c:ptCount val="3"/>
                <c:pt idx="0">
                  <c:v>228</c:v>
                </c:pt>
                <c:pt idx="1">
                  <c:v>21</c:v>
                </c:pt>
              </c:numCache>
            </c:numRef>
          </c:val>
          <c:extLst>
            <c:ext xmlns:c16="http://schemas.microsoft.com/office/drawing/2014/chart" uri="{C3380CC4-5D6E-409C-BE32-E72D297353CC}">
              <c16:uniqueId val="{00000000-B0ED-4981-BEA6-534782815CA4}"/>
            </c:ext>
          </c:extLst>
        </c:ser>
        <c:ser>
          <c:idx val="1"/>
          <c:order val="1"/>
          <c:tx>
            <c:strRef>
              <c:f>'二次医療圏別実績表 (グラフ作成用)'!$J$43</c:f>
              <c:strCache>
                <c:ptCount val="1"/>
                <c:pt idx="0">
                  <c:v>公的病院１</c:v>
                </c:pt>
              </c:strCache>
            </c:strRef>
          </c:tx>
          <c:spPr>
            <a:solidFill>
              <a:schemeClr val="accent4">
                <a:shade val="86000"/>
              </a:schemeClr>
            </a:solidFill>
            <a:ln>
              <a:noFill/>
            </a:ln>
            <a:effectLst/>
          </c:spPr>
          <c:invertIfNegative val="0"/>
          <c:cat>
            <c:strRef>
              <c:f>'二次医療圏別実績表 (グラフ作成用)'!$G$44:$G$46</c:f>
              <c:strCache>
                <c:ptCount val="3"/>
                <c:pt idx="0">
                  <c:v>（総）大阪母子医療センター</c:v>
                </c:pt>
                <c:pt idx="1">
                  <c:v>（地）りんくう総合医療センター</c:v>
                </c:pt>
                <c:pt idx="2">
                  <c:v>府中病院</c:v>
                </c:pt>
              </c:strCache>
            </c:strRef>
          </c:cat>
          <c:val>
            <c:numRef>
              <c:f>'二次医療圏別実績表 (グラフ作成用)'!$J$44:$J$46</c:f>
              <c:numCache>
                <c:formatCode>General</c:formatCode>
                <c:ptCount val="3"/>
              </c:numCache>
            </c:numRef>
          </c:val>
          <c:extLst>
            <c:ext xmlns:c16="http://schemas.microsoft.com/office/drawing/2014/chart" uri="{C3380CC4-5D6E-409C-BE32-E72D297353CC}">
              <c16:uniqueId val="{00000001-B0ED-4981-BEA6-534782815CA4}"/>
            </c:ext>
          </c:extLst>
        </c:ser>
        <c:ser>
          <c:idx val="2"/>
          <c:order val="2"/>
          <c:tx>
            <c:strRef>
              <c:f>'二次医療圏別実績表 (グラフ作成用)'!$K$43</c:f>
              <c:strCache>
                <c:ptCount val="1"/>
                <c:pt idx="0">
                  <c:v>公的病院２</c:v>
                </c:pt>
              </c:strCache>
            </c:strRef>
          </c:tx>
          <c:spPr>
            <a:solidFill>
              <a:schemeClr val="accent4">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'二次医療圏別実績表 (グラフ作成用)'!$G$44:$G$46</c:f>
              <c:strCache>
                <c:ptCount val="3"/>
                <c:pt idx="0">
                  <c:v>（総）大阪母子医療センター</c:v>
                </c:pt>
                <c:pt idx="1">
                  <c:v>（地）りんくう総合医療センター</c:v>
                </c:pt>
                <c:pt idx="2">
                  <c:v>府中病院</c:v>
                </c:pt>
              </c:strCache>
            </c:strRef>
          </c:cat>
          <c:val>
            <c:numRef>
              <c:f>'二次医療圏別実績表 (グラフ作成用)'!$K$44:$K$46</c:f>
              <c:numCache>
                <c:formatCode>General</c:formatCode>
                <c:ptCount val="3"/>
                <c:pt idx="2">
                  <c:v>5</c:v>
                </c:pt>
              </c:numCache>
            </c:numRef>
          </c:val>
          <c:extLst>
            <c:ext xmlns:c16="http://schemas.microsoft.com/office/drawing/2014/chart" uri="{C3380CC4-5D6E-409C-BE32-E72D297353CC}">
              <c16:uniqueId val="{00000002-B0ED-4981-BEA6-534782815CA4}"/>
            </c:ext>
          </c:extLst>
        </c:ser>
        <c:ser>
          <c:idx val="3"/>
          <c:order val="3"/>
          <c:tx>
            <c:strRef>
              <c:f>'二次医療圏別実績表 (グラフ作成用)'!$L$43</c:f>
              <c:strCache>
                <c:ptCount val="1"/>
                <c:pt idx="0">
                  <c:v>民間等病院</c:v>
                </c:pt>
              </c:strCache>
            </c:strRef>
          </c:tx>
          <c:spPr>
            <a:solidFill>
              <a:schemeClr val="accent4">
                <a:tint val="58000"/>
              </a:schemeClr>
            </a:solidFill>
            <a:ln>
              <a:noFill/>
            </a:ln>
            <a:effectLst/>
          </c:spPr>
          <c:invertIfNegative val="0"/>
          <c:cat>
            <c:strRef>
              <c:f>'二次医療圏別実績表 (グラフ作成用)'!$G$44:$G$46</c:f>
              <c:strCache>
                <c:ptCount val="3"/>
                <c:pt idx="0">
                  <c:v>（総）大阪母子医療センター</c:v>
                </c:pt>
                <c:pt idx="1">
                  <c:v>（地）りんくう総合医療センター</c:v>
                </c:pt>
                <c:pt idx="2">
                  <c:v>府中病院</c:v>
                </c:pt>
              </c:strCache>
            </c:strRef>
          </c:cat>
          <c:val>
            <c:numRef>
              <c:f>'二次医療圏別実績表 (グラフ作成用)'!$L$44:$L$46</c:f>
              <c:numCache>
                <c:formatCode>General</c:formatCode>
                <c:ptCount val="3"/>
              </c:numCache>
            </c:numRef>
          </c:val>
          <c:extLst>
            <c:ext xmlns:c16="http://schemas.microsoft.com/office/drawing/2014/chart" uri="{C3380CC4-5D6E-409C-BE32-E72D297353CC}">
              <c16:uniqueId val="{00000003-B0ED-4981-BEA6-534782815CA4}"/>
            </c:ext>
          </c:extLst>
        </c:ser>
        <c:dLbls>
          <c:showLegendKey val="0"/>
          <c:showVal val="0"/>
          <c:showCatName val="0"/>
          <c:showSerName val="0"/>
          <c:showPercent val="0"/>
          <c:showBubbleSize val="0"/>
        </c:dLbls>
        <c:gapWidth val="250"/>
        <c:overlap val="100"/>
        <c:axId val="395356840"/>
        <c:axId val="395356448"/>
      </c:barChart>
      <c:catAx>
        <c:axId val="395356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95356448"/>
        <c:crosses val="autoZero"/>
        <c:auto val="1"/>
        <c:lblAlgn val="ctr"/>
        <c:lblOffset val="100"/>
        <c:noMultiLvlLbl val="0"/>
      </c:catAx>
      <c:valAx>
        <c:axId val="395356448"/>
        <c:scaling>
          <c:orientation val="minMax"/>
        </c:scaling>
        <c:delete val="0"/>
        <c:axPos val="l"/>
        <c:numFmt formatCode="General" sourceLinked="1"/>
        <c:majorTickMark val="none"/>
        <c:minorTickMark val="none"/>
        <c:tickLblPos val="nextTo"/>
        <c:spPr>
          <a:noFill/>
          <a:ln>
            <a:solidFill>
              <a:srgbClr val="E7E6E6">
                <a:lumMod val="75000"/>
              </a:srgb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95356840"/>
        <c:crosses val="autoZero"/>
        <c:crossBetween val="between"/>
      </c:valAx>
      <c:spPr>
        <a:noFill/>
        <a:ln>
          <a:noFill/>
        </a:ln>
        <a:effectLst/>
      </c:spPr>
    </c:plotArea>
    <c:legend>
      <c:legendPos val="b"/>
      <c:layout>
        <c:manualLayout>
          <c:xMode val="edge"/>
          <c:yMode val="edge"/>
          <c:x val="0.41865742208259138"/>
          <c:y val="0.12033671389444364"/>
          <c:w val="0.43230361194958422"/>
          <c:h val="3.742725480845757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latin typeface="ＭＳ Ｐゴシック" panose="020B0600070205080204" pitchFamily="50" charset="-128"/>
          <a:ea typeface="ＭＳ Ｐゴシック" panose="020B0600070205080204" pitchFamily="50" charset="-128"/>
        </a:defRPr>
      </a:pPr>
      <a:endParaRPr lang="ja-JP"/>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57272736169106E-2"/>
          <c:y val="0.11522100949742915"/>
          <c:w val="0.92429236616520305"/>
          <c:h val="0.51015663649562315"/>
        </c:manualLayout>
      </c:layout>
      <c:barChart>
        <c:barDir val="col"/>
        <c:grouping val="clustered"/>
        <c:varyColors val="0"/>
        <c:ser>
          <c:idx val="0"/>
          <c:order val="0"/>
          <c:tx>
            <c:strRef>
              <c:f>'二次医療圏別実績表 (グラフ作成用)'!$L$23</c:f>
              <c:strCache>
                <c:ptCount val="1"/>
                <c:pt idx="0">
                  <c:v>公立病院</c:v>
                </c:pt>
              </c:strCache>
            </c:strRef>
          </c:tx>
          <c:spPr>
            <a:solidFill>
              <a:schemeClr val="accent4">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'二次医療圏別実績表 (グラフ作成用)'!$F$24:$F$26</c:f>
              <c:strCache>
                <c:ptCount val="3"/>
                <c:pt idx="0">
                  <c:v>（総）大阪母子医療センター</c:v>
                </c:pt>
                <c:pt idx="1">
                  <c:v>（地）りんくう総合医療センター</c:v>
                </c:pt>
                <c:pt idx="2">
                  <c:v>（地）泉大津市立病院</c:v>
                </c:pt>
              </c:strCache>
            </c:strRef>
          </c:cat>
          <c:val>
            <c:numRef>
              <c:f>'二次医療圏別実績表 (グラフ作成用)'!$L$24:$L$26</c:f>
              <c:numCache>
                <c:formatCode>General</c:formatCode>
                <c:ptCount val="3"/>
                <c:pt idx="0">
                  <c:v>489</c:v>
                </c:pt>
                <c:pt idx="1">
                  <c:v>151</c:v>
                </c:pt>
                <c:pt idx="2">
                  <c:v>9</c:v>
                </c:pt>
              </c:numCache>
            </c:numRef>
          </c:val>
          <c:extLst>
            <c:ext xmlns:c16="http://schemas.microsoft.com/office/drawing/2014/chart" uri="{C3380CC4-5D6E-409C-BE32-E72D297353CC}">
              <c16:uniqueId val="{00000000-3EC8-4357-871B-81C980599494}"/>
            </c:ext>
          </c:extLst>
        </c:ser>
        <c:ser>
          <c:idx val="1"/>
          <c:order val="1"/>
          <c:tx>
            <c:strRef>
              <c:f>'二次医療圏別実績表 (グラフ作成用)'!$M$23</c:f>
              <c:strCache>
                <c:ptCount val="1"/>
                <c:pt idx="0">
                  <c:v>公的病院１</c:v>
                </c:pt>
              </c:strCache>
            </c:strRef>
          </c:tx>
          <c:spPr>
            <a:solidFill>
              <a:schemeClr val="accent4">
                <a:shade val="86000"/>
              </a:schemeClr>
            </a:solidFill>
            <a:ln>
              <a:noFill/>
            </a:ln>
            <a:effectLst/>
          </c:spPr>
          <c:invertIfNegative val="0"/>
          <c:cat>
            <c:strRef>
              <c:f>'二次医療圏別実績表 (グラフ作成用)'!$F$24:$F$26</c:f>
              <c:strCache>
                <c:ptCount val="3"/>
                <c:pt idx="0">
                  <c:v>（総）大阪母子医療センター</c:v>
                </c:pt>
                <c:pt idx="1">
                  <c:v>（地）りんくう総合医療センター</c:v>
                </c:pt>
                <c:pt idx="2">
                  <c:v>（地）泉大津市立病院</c:v>
                </c:pt>
              </c:strCache>
            </c:strRef>
          </c:cat>
          <c:val>
            <c:numRef>
              <c:f>'二次医療圏別実績表 (グラフ作成用)'!$M$24:$M$26</c:f>
              <c:numCache>
                <c:formatCode>General</c:formatCode>
                <c:ptCount val="3"/>
                <c:pt idx="0">
                  <c:v>0</c:v>
                </c:pt>
                <c:pt idx="1">
                  <c:v>0</c:v>
                </c:pt>
                <c:pt idx="2">
                  <c:v>0</c:v>
                </c:pt>
              </c:numCache>
            </c:numRef>
          </c:val>
          <c:extLst>
            <c:ext xmlns:c16="http://schemas.microsoft.com/office/drawing/2014/chart" uri="{C3380CC4-5D6E-409C-BE32-E72D297353CC}">
              <c16:uniqueId val="{00000001-3EC8-4357-871B-81C980599494}"/>
            </c:ext>
          </c:extLst>
        </c:ser>
        <c:ser>
          <c:idx val="2"/>
          <c:order val="2"/>
          <c:tx>
            <c:strRef>
              <c:f>'二次医療圏別実績表 (グラフ作成用)'!$N$23</c:f>
              <c:strCache>
                <c:ptCount val="1"/>
                <c:pt idx="0">
                  <c:v>公的病院２</c:v>
                </c:pt>
              </c:strCache>
            </c:strRef>
          </c:tx>
          <c:spPr>
            <a:solidFill>
              <a:schemeClr val="accent4">
                <a:tint val="86000"/>
              </a:schemeClr>
            </a:solidFill>
            <a:ln>
              <a:noFill/>
            </a:ln>
            <a:effectLst/>
          </c:spPr>
          <c:invertIfNegative val="0"/>
          <c:cat>
            <c:strRef>
              <c:f>'二次医療圏別実績表 (グラフ作成用)'!$F$24:$F$26</c:f>
              <c:strCache>
                <c:ptCount val="3"/>
                <c:pt idx="0">
                  <c:v>（総）大阪母子医療センター</c:v>
                </c:pt>
                <c:pt idx="1">
                  <c:v>（地）りんくう総合医療センター</c:v>
                </c:pt>
                <c:pt idx="2">
                  <c:v>（地）泉大津市立病院</c:v>
                </c:pt>
              </c:strCache>
            </c:strRef>
          </c:cat>
          <c:val>
            <c:numRef>
              <c:f>'二次医療圏別実績表 (グラフ作成用)'!$N$24:$N$26</c:f>
              <c:numCache>
                <c:formatCode>General</c:formatCode>
                <c:ptCount val="3"/>
                <c:pt idx="0">
                  <c:v>0</c:v>
                </c:pt>
                <c:pt idx="1">
                  <c:v>0</c:v>
                </c:pt>
                <c:pt idx="2">
                  <c:v>0</c:v>
                </c:pt>
              </c:numCache>
            </c:numRef>
          </c:val>
          <c:extLst>
            <c:ext xmlns:c16="http://schemas.microsoft.com/office/drawing/2014/chart" uri="{C3380CC4-5D6E-409C-BE32-E72D297353CC}">
              <c16:uniqueId val="{00000002-3EC8-4357-871B-81C980599494}"/>
            </c:ext>
          </c:extLst>
        </c:ser>
        <c:ser>
          <c:idx val="3"/>
          <c:order val="3"/>
          <c:tx>
            <c:strRef>
              <c:f>'二次医療圏別実績表 (グラフ作成用)'!$O$23</c:f>
              <c:strCache>
                <c:ptCount val="1"/>
                <c:pt idx="0">
                  <c:v>民間等病院</c:v>
                </c:pt>
              </c:strCache>
            </c:strRef>
          </c:tx>
          <c:spPr>
            <a:solidFill>
              <a:schemeClr val="accent4">
                <a:tint val="58000"/>
              </a:schemeClr>
            </a:solidFill>
            <a:ln>
              <a:noFill/>
            </a:ln>
            <a:effectLst/>
          </c:spPr>
          <c:invertIfNegative val="0"/>
          <c:cat>
            <c:strRef>
              <c:f>'二次医療圏別実績表 (グラフ作成用)'!$F$24:$F$26</c:f>
              <c:strCache>
                <c:ptCount val="3"/>
                <c:pt idx="0">
                  <c:v>（総）大阪母子医療センター</c:v>
                </c:pt>
                <c:pt idx="1">
                  <c:v>（地）りんくう総合医療センター</c:v>
                </c:pt>
                <c:pt idx="2">
                  <c:v>（地）泉大津市立病院</c:v>
                </c:pt>
              </c:strCache>
            </c:strRef>
          </c:cat>
          <c:val>
            <c:numRef>
              <c:f>'二次医療圏別実績表 (グラフ作成用)'!$O$24:$O$26</c:f>
              <c:numCache>
                <c:formatCode>General</c:formatCode>
                <c:ptCount val="3"/>
                <c:pt idx="0">
                  <c:v>0</c:v>
                </c:pt>
                <c:pt idx="1">
                  <c:v>0</c:v>
                </c:pt>
                <c:pt idx="2">
                  <c:v>0</c:v>
                </c:pt>
              </c:numCache>
            </c:numRef>
          </c:val>
          <c:extLst>
            <c:ext xmlns:c16="http://schemas.microsoft.com/office/drawing/2014/chart" uri="{C3380CC4-5D6E-409C-BE32-E72D297353CC}">
              <c16:uniqueId val="{00000003-3EC8-4357-871B-81C980599494}"/>
            </c:ext>
          </c:extLst>
        </c:ser>
        <c:dLbls>
          <c:showLegendKey val="0"/>
          <c:showVal val="0"/>
          <c:showCatName val="0"/>
          <c:showSerName val="0"/>
          <c:showPercent val="0"/>
          <c:showBubbleSize val="0"/>
        </c:dLbls>
        <c:gapWidth val="250"/>
        <c:overlap val="100"/>
        <c:axId val="395940736"/>
        <c:axId val="395937992"/>
      </c:barChart>
      <c:catAx>
        <c:axId val="395940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95937992"/>
        <c:crosses val="autoZero"/>
        <c:auto val="1"/>
        <c:lblAlgn val="ctr"/>
        <c:lblOffset val="100"/>
        <c:noMultiLvlLbl val="0"/>
      </c:catAx>
      <c:valAx>
        <c:axId val="395937992"/>
        <c:scaling>
          <c:orientation val="minMax"/>
        </c:scaling>
        <c:delete val="0"/>
        <c:axPos val="l"/>
        <c:numFmt formatCode="General" sourceLinked="1"/>
        <c:majorTickMark val="none"/>
        <c:minorTickMark val="none"/>
        <c:tickLblPos val="nextTo"/>
        <c:spPr>
          <a:noFill/>
          <a:ln>
            <a:solidFill>
              <a:srgbClr val="E7E6E6">
                <a:lumMod val="75000"/>
              </a:srgb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95940736"/>
        <c:crosses val="autoZero"/>
        <c:crossBetween val="between"/>
      </c:valAx>
      <c:spPr>
        <a:noFill/>
        <a:ln>
          <a:noFill/>
        </a:ln>
        <a:effectLst/>
      </c:spPr>
    </c:plotArea>
    <c:legend>
      <c:legendPos val="b"/>
      <c:layout>
        <c:manualLayout>
          <c:xMode val="edge"/>
          <c:yMode val="edge"/>
          <c:x val="0.42016877951637915"/>
          <c:y val="0.14559089055161872"/>
          <c:w val="0.44169822171460033"/>
          <c:h val="3.869736905321284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latin typeface="ＭＳ Ｐゴシック" panose="020B0600070205080204" pitchFamily="50" charset="-128"/>
          <a:ea typeface="ＭＳ Ｐゴシック" panose="020B0600070205080204" pitchFamily="50" charset="-128"/>
        </a:defRPr>
      </a:pPr>
      <a:endParaRPr lang="ja-JP"/>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0.04098</cdr:x>
      <cdr:y>0.0272</cdr:y>
    </cdr:from>
    <cdr:to>
      <cdr:x>0.11339</cdr:x>
      <cdr:y>0.07531</cdr:y>
    </cdr:to>
    <cdr:sp macro="" textlink="">
      <cdr:nvSpPr>
        <cdr:cNvPr id="13" name="テキスト ボックス 12"/>
        <cdr:cNvSpPr txBox="1"/>
      </cdr:nvSpPr>
      <cdr:spPr>
        <a:xfrm xmlns:a="http://schemas.openxmlformats.org/drawingml/2006/main">
          <a:off x="381000" y="165100"/>
          <a:ext cx="673100" cy="292100"/>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ja-JP" altLang="en-US" sz="1100"/>
            <a:t>件</a:t>
          </a:r>
        </a:p>
      </cdr:txBody>
    </cdr:sp>
  </cdr:relSizeAnchor>
</c:userShapes>
</file>

<file path=ppt/drawings/drawing2.xml><?xml version="1.0" encoding="utf-8"?>
<c:userShapes xmlns:c="http://schemas.openxmlformats.org/drawingml/2006/chart">
  <cdr:relSizeAnchor xmlns:cdr="http://schemas.openxmlformats.org/drawingml/2006/chartDrawing">
    <cdr:from>
      <cdr:x>0.07407</cdr:x>
      <cdr:y>0.00139</cdr:y>
    </cdr:from>
    <cdr:to>
      <cdr:x>0.93791</cdr:x>
      <cdr:y>0.09242</cdr:y>
    </cdr:to>
    <cdr:sp macro="" textlink="">
      <cdr:nvSpPr>
        <cdr:cNvPr id="2" name="テキスト ボックス 1"/>
        <cdr:cNvSpPr txBox="1"/>
      </cdr:nvSpPr>
      <cdr:spPr>
        <a:xfrm xmlns:a="http://schemas.openxmlformats.org/drawingml/2006/main">
          <a:off x="688101" y="8440"/>
          <a:ext cx="8024978" cy="5520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ja-JP" altLang="en-US" sz="1800" dirty="0">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cdr:x>
      <cdr:y>0.00842</cdr:y>
    </cdr:from>
    <cdr:to>
      <cdr:x>0.17498</cdr:x>
      <cdr:y>0.05216</cdr:y>
    </cdr:to>
    <cdr:sp macro="" textlink="">
      <cdr:nvSpPr>
        <cdr:cNvPr id="8" name="テキスト ボックス 1"/>
        <cdr:cNvSpPr txBox="1"/>
      </cdr:nvSpPr>
      <cdr:spPr>
        <a:xfrm xmlns:a="http://schemas.openxmlformats.org/drawingml/2006/main">
          <a:off x="0" y="50139"/>
          <a:ext cx="1566586" cy="260514"/>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100" dirty="0" smtClean="0">
              <a:latin typeface="Meiryo UI" panose="020B0604030504040204" pitchFamily="50" charset="-128"/>
              <a:ea typeface="Meiryo UI" panose="020B0604030504040204" pitchFamily="50" charset="-128"/>
            </a:rPr>
            <a:t>レセプト算定回数</a:t>
          </a:r>
          <a:endParaRPr lang="ja-JP" altLang="en-US" sz="1100" dirty="0">
            <a:latin typeface="Meiryo UI" panose="020B0604030504040204" pitchFamily="50" charset="-128"/>
            <a:ea typeface="Meiryo UI"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0.02709</cdr:y>
    </cdr:from>
    <cdr:to>
      <cdr:x>0.13944</cdr:x>
      <cdr:y>0.11086</cdr:y>
    </cdr:to>
    <cdr:sp macro="" textlink="">
      <cdr:nvSpPr>
        <cdr:cNvPr id="8" name="テキスト ボックス 1"/>
        <cdr:cNvSpPr txBox="1"/>
      </cdr:nvSpPr>
      <cdr:spPr>
        <a:xfrm xmlns:a="http://schemas.openxmlformats.org/drawingml/2006/main">
          <a:off x="0" y="139169"/>
          <a:ext cx="1268318" cy="430454"/>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100" dirty="0" smtClean="0">
              <a:latin typeface="Meiryo UI" panose="020B0604030504040204" pitchFamily="50" charset="-128"/>
              <a:ea typeface="Meiryo UI" panose="020B0604030504040204" pitchFamily="50" charset="-128"/>
            </a:rPr>
            <a:t>レセプト算定回数</a:t>
          </a:r>
          <a:endParaRPr lang="ja-JP" altLang="en-US" sz="1100" dirty="0">
            <a:latin typeface="Meiryo UI" panose="020B0604030504040204" pitchFamily="50" charset="-128"/>
            <a:ea typeface="Meiryo UI" panose="020B0604030504040204"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E6EDE1A3-25BB-401A-9FC5-BA9E71070FCB}" type="datetimeFigureOut">
              <a:rPr kumimoji="1" lang="ja-JP" altLang="en-US" smtClean="0"/>
              <a:t>2021/3/16</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9CA022F7-1191-4EC9-982A-B47F2B1953B9}" type="slidenum">
              <a:rPr kumimoji="1" lang="ja-JP" altLang="en-US" smtClean="0"/>
              <a:t>‹#›</a:t>
            </a:fld>
            <a:endParaRPr kumimoji="1" lang="ja-JP" altLang="en-US"/>
          </a:p>
        </p:txBody>
      </p:sp>
    </p:spTree>
    <p:extLst>
      <p:ext uri="{BB962C8B-B14F-4D97-AF65-F5344CB8AC3E}">
        <p14:creationId xmlns:p14="http://schemas.microsoft.com/office/powerpoint/2010/main" val="26692889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1</a:t>
            </a:fld>
            <a:endParaRPr kumimoji="1" lang="ja-JP" altLang="en-US"/>
          </a:p>
        </p:txBody>
      </p:sp>
    </p:spTree>
    <p:extLst>
      <p:ext uri="{BB962C8B-B14F-4D97-AF65-F5344CB8AC3E}">
        <p14:creationId xmlns:p14="http://schemas.microsoft.com/office/powerpoint/2010/main" val="3590007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2</a:t>
            </a:fld>
            <a:endParaRPr kumimoji="1" lang="ja-JP" altLang="en-US"/>
          </a:p>
        </p:txBody>
      </p:sp>
    </p:spTree>
    <p:extLst>
      <p:ext uri="{BB962C8B-B14F-4D97-AF65-F5344CB8AC3E}">
        <p14:creationId xmlns:p14="http://schemas.microsoft.com/office/powerpoint/2010/main" val="3386874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3</a:t>
            </a:fld>
            <a:endParaRPr kumimoji="1" lang="ja-JP" altLang="en-US"/>
          </a:p>
        </p:txBody>
      </p:sp>
    </p:spTree>
    <p:extLst>
      <p:ext uri="{BB962C8B-B14F-4D97-AF65-F5344CB8AC3E}">
        <p14:creationId xmlns:p14="http://schemas.microsoft.com/office/powerpoint/2010/main" val="4188085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4</a:t>
            </a:fld>
            <a:endParaRPr kumimoji="1" lang="ja-JP" altLang="en-US"/>
          </a:p>
        </p:txBody>
      </p:sp>
    </p:spTree>
    <p:extLst>
      <p:ext uri="{BB962C8B-B14F-4D97-AF65-F5344CB8AC3E}">
        <p14:creationId xmlns:p14="http://schemas.microsoft.com/office/powerpoint/2010/main" val="3215342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5</a:t>
            </a:fld>
            <a:endParaRPr kumimoji="1" lang="ja-JP" altLang="en-US"/>
          </a:p>
        </p:txBody>
      </p:sp>
    </p:spTree>
    <p:extLst>
      <p:ext uri="{BB962C8B-B14F-4D97-AF65-F5344CB8AC3E}">
        <p14:creationId xmlns:p14="http://schemas.microsoft.com/office/powerpoint/2010/main" val="3267767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6</a:t>
            </a:fld>
            <a:endParaRPr kumimoji="1" lang="ja-JP" altLang="en-US"/>
          </a:p>
        </p:txBody>
      </p:sp>
    </p:spTree>
    <p:extLst>
      <p:ext uri="{BB962C8B-B14F-4D97-AF65-F5344CB8AC3E}">
        <p14:creationId xmlns:p14="http://schemas.microsoft.com/office/powerpoint/2010/main" val="2040673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7</a:t>
            </a:fld>
            <a:endParaRPr kumimoji="1" lang="ja-JP" altLang="en-US"/>
          </a:p>
        </p:txBody>
      </p:sp>
    </p:spTree>
    <p:extLst>
      <p:ext uri="{BB962C8B-B14F-4D97-AF65-F5344CB8AC3E}">
        <p14:creationId xmlns:p14="http://schemas.microsoft.com/office/powerpoint/2010/main" val="3346810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8</a:t>
            </a:fld>
            <a:endParaRPr kumimoji="1" lang="ja-JP" altLang="en-US"/>
          </a:p>
        </p:txBody>
      </p:sp>
    </p:spTree>
    <p:extLst>
      <p:ext uri="{BB962C8B-B14F-4D97-AF65-F5344CB8AC3E}">
        <p14:creationId xmlns:p14="http://schemas.microsoft.com/office/powerpoint/2010/main" val="2395253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6CCE5AB-6937-46A0-95A6-7A26F74EEEA4}" type="datetimeFigureOut">
              <a:rPr kumimoji="1" lang="ja-JP" altLang="en-US" smtClean="0"/>
              <a:t>2021/3/16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3614FB-228F-4616-8791-6411FD67CA58}" type="slidenum">
              <a:rPr kumimoji="1" lang="ja-JP" altLang="en-US" smtClean="0"/>
              <a:t>‹#›</a:t>
            </a:fld>
            <a:endParaRPr kumimoji="1" lang="ja-JP" altLang="en-US"/>
          </a:p>
        </p:txBody>
      </p:sp>
    </p:spTree>
    <p:extLst>
      <p:ext uri="{BB962C8B-B14F-4D97-AF65-F5344CB8AC3E}">
        <p14:creationId xmlns:p14="http://schemas.microsoft.com/office/powerpoint/2010/main" val="55000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6CCE5AB-6937-46A0-95A6-7A26F74EEEA4}" type="datetimeFigureOut">
              <a:rPr kumimoji="1" lang="ja-JP" altLang="en-US" smtClean="0"/>
              <a:t>2021/3/16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3614FB-228F-4616-8791-6411FD67CA58}" type="slidenum">
              <a:rPr kumimoji="1" lang="ja-JP" altLang="en-US" smtClean="0"/>
              <a:t>‹#›</a:t>
            </a:fld>
            <a:endParaRPr kumimoji="1" lang="ja-JP" altLang="en-US"/>
          </a:p>
        </p:txBody>
      </p:sp>
    </p:spTree>
    <p:extLst>
      <p:ext uri="{BB962C8B-B14F-4D97-AF65-F5344CB8AC3E}">
        <p14:creationId xmlns:p14="http://schemas.microsoft.com/office/powerpoint/2010/main" val="3649067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6CCE5AB-6937-46A0-95A6-7A26F74EEEA4}" type="datetimeFigureOut">
              <a:rPr kumimoji="1" lang="ja-JP" altLang="en-US" smtClean="0"/>
              <a:t>2021/3/16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3614FB-228F-4616-8791-6411FD67CA58}" type="slidenum">
              <a:rPr kumimoji="1" lang="ja-JP" altLang="en-US" smtClean="0"/>
              <a:t>‹#›</a:t>
            </a:fld>
            <a:endParaRPr kumimoji="1" lang="ja-JP" altLang="en-US"/>
          </a:p>
        </p:txBody>
      </p:sp>
    </p:spTree>
    <p:extLst>
      <p:ext uri="{BB962C8B-B14F-4D97-AF65-F5344CB8AC3E}">
        <p14:creationId xmlns:p14="http://schemas.microsoft.com/office/powerpoint/2010/main" val="1345074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9B2DEEE-E4FA-4403-AFD9-5741FDE79F71}" type="datetime1">
              <a:rPr kumimoji="1" lang="ja-JP" altLang="en-US" smtClean="0"/>
              <a:t>2021/3/16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48545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6CCE5AB-6937-46A0-95A6-7A26F74EEEA4}" type="datetimeFigureOut">
              <a:rPr kumimoji="1" lang="ja-JP" altLang="en-US" smtClean="0"/>
              <a:t>2021/3/16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3614FB-228F-4616-8791-6411FD67CA58}" type="slidenum">
              <a:rPr kumimoji="1" lang="ja-JP" altLang="en-US" smtClean="0"/>
              <a:t>‹#›</a:t>
            </a:fld>
            <a:endParaRPr kumimoji="1" lang="ja-JP" altLang="en-US"/>
          </a:p>
        </p:txBody>
      </p:sp>
    </p:spTree>
    <p:extLst>
      <p:ext uri="{BB962C8B-B14F-4D97-AF65-F5344CB8AC3E}">
        <p14:creationId xmlns:p14="http://schemas.microsoft.com/office/powerpoint/2010/main" val="176497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6CCE5AB-6937-46A0-95A6-7A26F74EEEA4}" type="datetimeFigureOut">
              <a:rPr kumimoji="1" lang="ja-JP" altLang="en-US" smtClean="0"/>
              <a:t>2021/3/16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3614FB-228F-4616-8791-6411FD67CA58}" type="slidenum">
              <a:rPr kumimoji="1" lang="ja-JP" altLang="en-US" smtClean="0"/>
              <a:t>‹#›</a:t>
            </a:fld>
            <a:endParaRPr kumimoji="1" lang="ja-JP" altLang="en-US"/>
          </a:p>
        </p:txBody>
      </p:sp>
    </p:spTree>
    <p:extLst>
      <p:ext uri="{BB962C8B-B14F-4D97-AF65-F5344CB8AC3E}">
        <p14:creationId xmlns:p14="http://schemas.microsoft.com/office/powerpoint/2010/main" val="287303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6CCE5AB-6937-46A0-95A6-7A26F74EEEA4}" type="datetimeFigureOut">
              <a:rPr kumimoji="1" lang="ja-JP" altLang="en-US" smtClean="0"/>
              <a:t>2021/3/16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3614FB-228F-4616-8791-6411FD67CA58}" type="slidenum">
              <a:rPr kumimoji="1" lang="ja-JP" altLang="en-US" smtClean="0"/>
              <a:t>‹#›</a:t>
            </a:fld>
            <a:endParaRPr kumimoji="1" lang="ja-JP" altLang="en-US"/>
          </a:p>
        </p:txBody>
      </p:sp>
    </p:spTree>
    <p:extLst>
      <p:ext uri="{BB962C8B-B14F-4D97-AF65-F5344CB8AC3E}">
        <p14:creationId xmlns:p14="http://schemas.microsoft.com/office/powerpoint/2010/main" val="2239211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6CCE5AB-6937-46A0-95A6-7A26F74EEEA4}" type="datetimeFigureOut">
              <a:rPr kumimoji="1" lang="ja-JP" altLang="en-US" smtClean="0"/>
              <a:t>2021/3/16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3614FB-228F-4616-8791-6411FD67CA58}" type="slidenum">
              <a:rPr kumimoji="1" lang="ja-JP" altLang="en-US" smtClean="0"/>
              <a:t>‹#›</a:t>
            </a:fld>
            <a:endParaRPr kumimoji="1" lang="ja-JP" altLang="en-US"/>
          </a:p>
        </p:txBody>
      </p:sp>
    </p:spTree>
    <p:extLst>
      <p:ext uri="{BB962C8B-B14F-4D97-AF65-F5344CB8AC3E}">
        <p14:creationId xmlns:p14="http://schemas.microsoft.com/office/powerpoint/2010/main" val="92079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6CCE5AB-6937-46A0-95A6-7A26F74EEEA4}" type="datetimeFigureOut">
              <a:rPr kumimoji="1" lang="ja-JP" altLang="en-US" smtClean="0"/>
              <a:t>2021/3/16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3614FB-228F-4616-8791-6411FD67CA58}" type="slidenum">
              <a:rPr kumimoji="1" lang="ja-JP" altLang="en-US" smtClean="0"/>
              <a:t>‹#›</a:t>
            </a:fld>
            <a:endParaRPr kumimoji="1" lang="ja-JP" altLang="en-US"/>
          </a:p>
        </p:txBody>
      </p:sp>
    </p:spTree>
    <p:extLst>
      <p:ext uri="{BB962C8B-B14F-4D97-AF65-F5344CB8AC3E}">
        <p14:creationId xmlns:p14="http://schemas.microsoft.com/office/powerpoint/2010/main" val="342097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CCE5AB-6937-46A0-95A6-7A26F74EEEA4}" type="datetimeFigureOut">
              <a:rPr kumimoji="1" lang="ja-JP" altLang="en-US" smtClean="0"/>
              <a:t>2021/3/16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3614FB-228F-4616-8791-6411FD67CA58}" type="slidenum">
              <a:rPr kumimoji="1" lang="ja-JP" altLang="en-US" smtClean="0"/>
              <a:t>‹#›</a:t>
            </a:fld>
            <a:endParaRPr kumimoji="1" lang="ja-JP" altLang="en-US"/>
          </a:p>
        </p:txBody>
      </p:sp>
    </p:spTree>
    <p:extLst>
      <p:ext uri="{BB962C8B-B14F-4D97-AF65-F5344CB8AC3E}">
        <p14:creationId xmlns:p14="http://schemas.microsoft.com/office/powerpoint/2010/main" val="3233760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6CCE5AB-6937-46A0-95A6-7A26F74EEEA4}" type="datetimeFigureOut">
              <a:rPr kumimoji="1" lang="ja-JP" altLang="en-US" smtClean="0"/>
              <a:t>2021/3/16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3614FB-228F-4616-8791-6411FD67CA58}" type="slidenum">
              <a:rPr kumimoji="1" lang="ja-JP" altLang="en-US" smtClean="0"/>
              <a:t>‹#›</a:t>
            </a:fld>
            <a:endParaRPr kumimoji="1" lang="ja-JP" altLang="en-US"/>
          </a:p>
        </p:txBody>
      </p:sp>
    </p:spTree>
    <p:extLst>
      <p:ext uri="{BB962C8B-B14F-4D97-AF65-F5344CB8AC3E}">
        <p14:creationId xmlns:p14="http://schemas.microsoft.com/office/powerpoint/2010/main" val="3077093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6CCE5AB-6937-46A0-95A6-7A26F74EEEA4}" type="datetimeFigureOut">
              <a:rPr kumimoji="1" lang="ja-JP" altLang="en-US" smtClean="0"/>
              <a:t>2021/3/16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3614FB-228F-4616-8791-6411FD67CA58}" type="slidenum">
              <a:rPr kumimoji="1" lang="ja-JP" altLang="en-US" smtClean="0"/>
              <a:t>‹#›</a:t>
            </a:fld>
            <a:endParaRPr kumimoji="1" lang="ja-JP" altLang="en-US"/>
          </a:p>
        </p:txBody>
      </p:sp>
    </p:spTree>
    <p:extLst>
      <p:ext uri="{BB962C8B-B14F-4D97-AF65-F5344CB8AC3E}">
        <p14:creationId xmlns:p14="http://schemas.microsoft.com/office/powerpoint/2010/main" val="172732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CE5AB-6937-46A0-95A6-7A26F74EEEA4}" type="datetimeFigureOut">
              <a:rPr kumimoji="1" lang="ja-JP" altLang="en-US" smtClean="0"/>
              <a:t>2021/3/16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614FB-228F-4616-8791-6411FD67CA58}" type="slidenum">
              <a:rPr kumimoji="1" lang="ja-JP" altLang="en-US" smtClean="0"/>
              <a:t>‹#›</a:t>
            </a:fld>
            <a:endParaRPr kumimoji="1" lang="ja-JP" altLang="en-US"/>
          </a:p>
        </p:txBody>
      </p:sp>
    </p:spTree>
    <p:extLst>
      <p:ext uri="{BB962C8B-B14F-4D97-AF65-F5344CB8AC3E}">
        <p14:creationId xmlns:p14="http://schemas.microsoft.com/office/powerpoint/2010/main" val="2240081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 Target="slide5.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26" y="377209"/>
            <a:ext cx="648833" cy="731157"/>
          </a:xfrm>
          <a:prstGeom prst="rect">
            <a:avLst/>
          </a:prstGeom>
        </p:spPr>
      </p:pic>
      <p:sp>
        <p:nvSpPr>
          <p:cNvPr id="10" name="タイトル 1">
            <a:extLst>
              <a:ext uri="{FF2B5EF4-FFF2-40B4-BE49-F238E27FC236}">
                <a16:creationId xmlns:a16="http://schemas.microsoft.com/office/drawing/2014/main" id="{DB03504B-B785-4CD3-8C33-F42549D5B5E0}"/>
              </a:ext>
            </a:extLst>
          </p:cNvPr>
          <p:cNvSpPr txBox="1">
            <a:spLocks/>
          </p:cNvSpPr>
          <p:nvPr/>
        </p:nvSpPr>
        <p:spPr>
          <a:xfrm>
            <a:off x="36511" y="2590803"/>
            <a:ext cx="9107489" cy="12402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tx2"/>
                </a:solidFill>
                <a:latin typeface="HGP創英角ｺﾞｼｯｸUB" panose="020B0900000000000000" pitchFamily="50" charset="-128"/>
                <a:ea typeface="HGP創英角ｺﾞｼｯｸUB" panose="020B0900000000000000" pitchFamily="50" charset="-128"/>
              </a:rPr>
              <a:t>泉州二次医療圏に</a:t>
            </a:r>
            <a:r>
              <a:rPr lang="ja-JP" altLang="en-US" sz="3600" dirty="0" smtClean="0">
                <a:solidFill>
                  <a:schemeClr val="tx2"/>
                </a:solidFill>
                <a:latin typeface="HGP創英角ｺﾞｼｯｸUB" panose="020B0900000000000000" pitchFamily="50" charset="-128"/>
                <a:ea typeface="HGP創英角ｺﾞｼｯｸUB" panose="020B0900000000000000" pitchFamily="50" charset="-128"/>
              </a:rPr>
              <a:t>おける</a:t>
            </a:r>
            <a:endParaRPr lang="en-US" altLang="ja-JP" sz="3600" dirty="0" smtClean="0">
              <a:solidFill>
                <a:schemeClr val="tx2"/>
              </a:solidFill>
              <a:latin typeface="HGP創英角ｺﾞｼｯｸUB" panose="020B0900000000000000" pitchFamily="50" charset="-128"/>
              <a:ea typeface="HGP創英角ｺﾞｼｯｸUB" panose="020B0900000000000000" pitchFamily="50" charset="-128"/>
            </a:endParaRPr>
          </a:p>
          <a:p>
            <a:r>
              <a:rPr lang="ja-JP" altLang="en-US" sz="3600" dirty="0" smtClean="0">
                <a:solidFill>
                  <a:schemeClr val="tx2"/>
                </a:solidFill>
                <a:latin typeface="HGP創英角ｺﾞｼｯｸUB" panose="020B0900000000000000" pitchFamily="50" charset="-128"/>
                <a:ea typeface="HGP創英角ｺﾞｼｯｸUB" panose="020B0900000000000000" pitchFamily="50" charset="-128"/>
              </a:rPr>
              <a:t>周産期</a:t>
            </a:r>
            <a:r>
              <a:rPr lang="ja-JP" altLang="en-US" sz="3600" dirty="0">
                <a:solidFill>
                  <a:schemeClr val="tx2"/>
                </a:solidFill>
                <a:latin typeface="HGP創英角ｺﾞｼｯｸUB" panose="020B0900000000000000" pitchFamily="50" charset="-128"/>
                <a:ea typeface="HGP創英角ｺﾞｼｯｸUB" panose="020B0900000000000000" pitchFamily="50" charset="-128"/>
              </a:rPr>
              <a:t>医療体制の今後の方向性について</a:t>
            </a:r>
          </a:p>
        </p:txBody>
      </p:sp>
      <p:sp>
        <p:nvSpPr>
          <p:cNvPr id="3" name="スライド番号プレースホルダー 2"/>
          <p:cNvSpPr>
            <a:spLocks noGrp="1"/>
          </p:cNvSpPr>
          <p:nvPr>
            <p:ph type="sldNum" sz="quarter" idx="12"/>
          </p:nvPr>
        </p:nvSpPr>
        <p:spPr>
          <a:xfrm>
            <a:off x="6937104" y="6456092"/>
            <a:ext cx="2133600" cy="365125"/>
          </a:xfrm>
        </p:spPr>
        <p:txBody>
          <a:bodyPr/>
          <a:lstStyle/>
          <a:p>
            <a:fld id="{A9848611-8FAA-4BFC-BAAD-33CAF1A3E273}" type="slidenum">
              <a:rPr kumimoji="1" lang="ja-JP" altLang="en-US" sz="1800" smtClean="0">
                <a:solidFill>
                  <a:schemeClr val="accent1"/>
                </a:solidFill>
              </a:rPr>
              <a:t>1</a:t>
            </a:fld>
            <a:endParaRPr kumimoji="1" lang="ja-JP" altLang="en-US" sz="1800" dirty="0">
              <a:solidFill>
                <a:schemeClr val="accent1"/>
              </a:solidFill>
            </a:endParaRPr>
          </a:p>
        </p:txBody>
      </p:sp>
      <p:sp>
        <p:nvSpPr>
          <p:cNvPr id="6" name="テキスト ボックス 5"/>
          <p:cNvSpPr txBox="1"/>
          <p:nvPr/>
        </p:nvSpPr>
        <p:spPr>
          <a:xfrm>
            <a:off x="6646460" y="123293"/>
            <a:ext cx="2263869" cy="507831"/>
          </a:xfrm>
          <a:prstGeom prst="rect">
            <a:avLst/>
          </a:prstGeom>
          <a:solidFill>
            <a:schemeClr val="bg1"/>
          </a:solidFill>
          <a:ln w="38100">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dirty="0" smtClean="0"/>
              <a:t>資料５－１</a:t>
            </a:r>
            <a:endParaRPr kumimoji="1" lang="en-US" altLang="ja-JP" dirty="0" smtClean="0"/>
          </a:p>
          <a:p>
            <a:pPr algn="ctr"/>
            <a:r>
              <a:rPr kumimoji="1" lang="en-US" altLang="ja-JP" sz="900" dirty="0" smtClean="0"/>
              <a:t>【</a:t>
            </a:r>
            <a:r>
              <a:rPr kumimoji="1" lang="ja-JP" altLang="en-US" sz="900" dirty="0" smtClean="0"/>
              <a:t>第</a:t>
            </a:r>
            <a:r>
              <a:rPr kumimoji="1" lang="ja-JP" altLang="en-US" sz="900" dirty="0" smtClean="0"/>
              <a:t>２</a:t>
            </a:r>
            <a:r>
              <a:rPr kumimoji="1" lang="ja-JP" altLang="en-US" sz="900" dirty="0" smtClean="0"/>
              <a:t>回泉州周産期病院連絡会資料</a:t>
            </a:r>
            <a:r>
              <a:rPr kumimoji="1" lang="en-US" altLang="ja-JP" sz="900" dirty="0" smtClean="0"/>
              <a:t>】</a:t>
            </a:r>
            <a:endParaRPr kumimoji="1" lang="ja-JP" altLang="en-US" sz="900" dirty="0"/>
          </a:p>
        </p:txBody>
      </p:sp>
    </p:spTree>
    <p:extLst>
      <p:ext uri="{BB962C8B-B14F-4D97-AF65-F5344CB8AC3E}">
        <p14:creationId xmlns:p14="http://schemas.microsoft.com/office/powerpoint/2010/main" val="2019654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937104" y="6456092"/>
            <a:ext cx="2133600" cy="365125"/>
          </a:xfrm>
        </p:spPr>
        <p:txBody>
          <a:bodyPr/>
          <a:lstStyle/>
          <a:p>
            <a:fld id="{A9848611-8FAA-4BFC-BAAD-33CAF1A3E273}" type="slidenum">
              <a:rPr kumimoji="1" lang="ja-JP" altLang="en-US" sz="1800" smtClean="0">
                <a:solidFill>
                  <a:schemeClr val="accent1"/>
                </a:solidFill>
              </a:rPr>
              <a:t>2</a:t>
            </a:fld>
            <a:endParaRPr kumimoji="1" lang="ja-JP" altLang="en-US" sz="1800" dirty="0">
              <a:solidFill>
                <a:schemeClr val="accent1"/>
              </a:solidFill>
            </a:endParaRPr>
          </a:p>
        </p:txBody>
      </p:sp>
      <p:pic>
        <p:nvPicPr>
          <p:cNvPr id="6" name="図 5"/>
          <p:cNvPicPr>
            <a:picLocks noChangeAspect="1"/>
          </p:cNvPicPr>
          <p:nvPr/>
        </p:nvPicPr>
        <p:blipFill>
          <a:blip r:embed="rId3"/>
          <a:stretch>
            <a:fillRect/>
          </a:stretch>
        </p:blipFill>
        <p:spPr>
          <a:xfrm>
            <a:off x="405371" y="1447470"/>
            <a:ext cx="8369825" cy="5204694"/>
          </a:xfrm>
          <a:prstGeom prst="rect">
            <a:avLst/>
          </a:prstGeom>
        </p:spPr>
      </p:pic>
      <p:sp>
        <p:nvSpPr>
          <p:cNvPr id="8" name="テキスト ボックス 10">
            <a:extLst>
              <a:ext uri="{FF2B5EF4-FFF2-40B4-BE49-F238E27FC236}">
                <a16:creationId xmlns:a16="http://schemas.microsoft.com/office/drawing/2014/main" id="{8957656B-6DE6-44E0-85D6-7CF39E5B6647}"/>
              </a:ext>
            </a:extLst>
          </p:cNvPr>
          <p:cNvSpPr txBox="1"/>
          <p:nvPr/>
        </p:nvSpPr>
        <p:spPr>
          <a:xfrm>
            <a:off x="611560" y="1726725"/>
            <a:ext cx="4896544" cy="347778"/>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600" dirty="0" smtClean="0">
                <a:solidFill>
                  <a:schemeClr val="accent1">
                    <a:lumMod val="75000"/>
                  </a:schemeClr>
                </a:solidFill>
              </a:rPr>
              <a:t>●</a:t>
            </a:r>
            <a:r>
              <a:rPr lang="ja-JP" altLang="en-US" sz="1600" kern="100" dirty="0" smtClean="0">
                <a:latin typeface="Meiryo UI" panose="020B0604030504040204" pitchFamily="50" charset="-128"/>
                <a:ea typeface="Meiryo UI" panose="020B0604030504040204" pitchFamily="50" charset="-128"/>
                <a:cs typeface="Times New Roman"/>
              </a:rPr>
              <a:t>０から４歳児の将来推計人口（対</a:t>
            </a:r>
            <a:r>
              <a:rPr lang="en-US" altLang="ja-JP" sz="1600" kern="100" dirty="0" smtClean="0">
                <a:latin typeface="Meiryo UI" panose="020B0604030504040204" pitchFamily="50" charset="-128"/>
                <a:ea typeface="Meiryo UI" panose="020B0604030504040204" pitchFamily="50" charset="-128"/>
                <a:cs typeface="Times New Roman"/>
              </a:rPr>
              <a:t>2020</a:t>
            </a:r>
            <a:r>
              <a:rPr lang="ja-JP" altLang="en-US" sz="1600" kern="100" dirty="0" smtClean="0">
                <a:latin typeface="Meiryo UI" panose="020B0604030504040204" pitchFamily="50" charset="-128"/>
                <a:ea typeface="Meiryo UI" panose="020B0604030504040204" pitchFamily="50" charset="-128"/>
                <a:cs typeface="Times New Roman"/>
              </a:rPr>
              <a:t>年比）</a:t>
            </a:r>
            <a:endParaRPr lang="ja-JP" sz="1600" kern="100" dirty="0">
              <a:effectLst/>
              <a:latin typeface="Meiryo UI" panose="020B0604030504040204" pitchFamily="50" charset="-128"/>
              <a:ea typeface="Meiryo UI" panose="020B0604030504040204" pitchFamily="50" charset="-128"/>
              <a:cs typeface="Times New Roman"/>
            </a:endParaRPr>
          </a:p>
        </p:txBody>
      </p:sp>
      <p:sp>
        <p:nvSpPr>
          <p:cNvPr id="11" name="正方形/長方形 10"/>
          <p:cNvSpPr/>
          <p:nvPr/>
        </p:nvSpPr>
        <p:spPr>
          <a:xfrm>
            <a:off x="4582100" y="6581618"/>
            <a:ext cx="4427984" cy="261610"/>
          </a:xfrm>
          <a:prstGeom prst="rect">
            <a:avLst/>
          </a:prstGeom>
        </p:spPr>
        <p:txBody>
          <a:bodyPr wrap="square">
            <a:spAutoFit/>
          </a:bodyPr>
          <a:lstStyle/>
          <a:p>
            <a:pPr defTabSz="342900">
              <a:defRPr/>
            </a:pPr>
            <a:r>
              <a:rPr lang="ja-JP" altLang="en-US" sz="1100" dirty="0" smtClean="0">
                <a:solidFill>
                  <a:prstClr val="black"/>
                </a:solidFill>
                <a:latin typeface="Meiryo UI"/>
                <a:ea typeface="Meiryo UI"/>
              </a:rPr>
              <a:t>参照</a:t>
            </a:r>
            <a:r>
              <a:rPr lang="ja-JP" altLang="en-US" sz="1100" dirty="0">
                <a:solidFill>
                  <a:prstClr val="black"/>
                </a:solidFill>
                <a:latin typeface="Meiryo UI"/>
                <a:ea typeface="Meiryo UI"/>
              </a:rPr>
              <a:t>　</a:t>
            </a:r>
            <a:r>
              <a:rPr lang="ja-JP" altLang="en-US" sz="1100" dirty="0" smtClean="0">
                <a:solidFill>
                  <a:prstClr val="black"/>
                </a:solidFill>
                <a:latin typeface="Meiryo UI"/>
                <a:ea typeface="Meiryo UI"/>
              </a:rPr>
              <a:t>国立</a:t>
            </a:r>
            <a:r>
              <a:rPr lang="ja-JP" altLang="en-US" sz="1100" dirty="0">
                <a:solidFill>
                  <a:prstClr val="black"/>
                </a:solidFill>
                <a:latin typeface="Meiryo UI"/>
                <a:ea typeface="Meiryo UI"/>
              </a:rPr>
              <a:t>社会保障・人口問題研究所「日本の地域別将来推計人口」</a:t>
            </a:r>
          </a:p>
        </p:txBody>
      </p:sp>
      <p:sp>
        <p:nvSpPr>
          <p:cNvPr id="12" name="タイトル 1">
            <a:extLst>
              <a:ext uri="{FF2B5EF4-FFF2-40B4-BE49-F238E27FC236}">
                <a16:creationId xmlns:a16="http://schemas.microsoft.com/office/drawing/2014/main" id="{77D78C8B-7190-4F9F-BF24-FAD4DFE9F181}"/>
              </a:ext>
            </a:extLst>
          </p:cNvPr>
          <p:cNvSpPr txBox="1">
            <a:spLocks/>
          </p:cNvSpPr>
          <p:nvPr/>
        </p:nvSpPr>
        <p:spPr>
          <a:xfrm>
            <a:off x="233799" y="669925"/>
            <a:ext cx="8712968" cy="84238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乳幼児の人口減のため、医療需要全体とは異なり、</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　　　　　　　　　　　小児・周産期の医療需要</a:t>
            </a:r>
            <a:r>
              <a:rPr lang="ja-JP" altLang="en-US" sz="2400" dirty="0">
                <a:latin typeface="HGP創英角ｺﾞｼｯｸUB" panose="020B0900000000000000" pitchFamily="50" charset="-128"/>
                <a:ea typeface="HGP創英角ｺﾞｼｯｸUB" panose="020B0900000000000000" pitchFamily="50" charset="-128"/>
              </a:rPr>
              <a:t>の</a:t>
            </a:r>
            <a:r>
              <a:rPr lang="ja-JP" altLang="en-US" sz="2400" dirty="0" smtClean="0">
                <a:latin typeface="HGP創英角ｺﾞｼｯｸUB" panose="020B0900000000000000" pitchFamily="50" charset="-128"/>
                <a:ea typeface="HGP創英角ｺﾞｼｯｸUB" panose="020B0900000000000000" pitchFamily="50" charset="-128"/>
              </a:rPr>
              <a:t>減少が見込まれる</a:t>
            </a:r>
            <a:endParaRPr lang="ja-JP" altLang="en-US" sz="2000" dirty="0">
              <a:latin typeface="HGP創英角ｺﾞｼｯｸUB" panose="020B0900000000000000" pitchFamily="50" charset="-128"/>
              <a:ea typeface="HGP創英角ｺﾞｼｯｸUB" panose="020B0900000000000000" pitchFamily="50" charset="-128"/>
            </a:endParaRPr>
          </a:p>
        </p:txBody>
      </p:sp>
      <p:cxnSp>
        <p:nvCxnSpPr>
          <p:cNvPr id="13" name="直線コネクタ 12"/>
          <p:cNvCxnSpPr/>
          <p:nvPr/>
        </p:nvCxnSpPr>
        <p:spPr>
          <a:xfrm>
            <a:off x="827584" y="5085184"/>
            <a:ext cx="6768752"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405371" y="4725144"/>
            <a:ext cx="854261"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7456826" y="2997996"/>
            <a:ext cx="936104" cy="323165"/>
          </a:xfrm>
          <a:prstGeom prst="rect">
            <a:avLst/>
          </a:prstGeom>
          <a:noFill/>
        </p:spPr>
        <p:txBody>
          <a:bodyPr wrap="square" rtlCol="0">
            <a:spAutoFit/>
          </a:bodyPr>
          <a:lstStyle/>
          <a:p>
            <a:r>
              <a:rPr kumimoji="1" lang="ja-JP" altLang="en-US" sz="1500" b="1" dirty="0" smtClean="0">
                <a:latin typeface="ＭＳ ゴシック" panose="020B0609070205080204" pitchFamily="49" charset="-128"/>
                <a:ea typeface="ＭＳ ゴシック" panose="020B0609070205080204" pitchFamily="49" charset="-128"/>
              </a:rPr>
              <a:t>豊能</a:t>
            </a:r>
            <a:endParaRPr kumimoji="1" lang="ja-JP" altLang="en-US" sz="1500" b="1" dirty="0">
              <a:latin typeface="ＭＳ ゴシック" panose="020B0609070205080204" pitchFamily="49" charset="-128"/>
              <a:ea typeface="ＭＳ ゴシック" panose="020B0609070205080204" pitchFamily="49" charset="-128"/>
            </a:endParaRPr>
          </a:p>
        </p:txBody>
      </p:sp>
      <p:sp>
        <p:nvSpPr>
          <p:cNvPr id="16"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7" name="タイトル 1">
            <a:extLst>
              <a:ext uri="{FF2B5EF4-FFF2-40B4-BE49-F238E27FC236}">
                <a16:creationId xmlns:a16="http://schemas.microsoft.com/office/drawing/2014/main" id="{30BE5A27-A407-4A14-A9BE-5866682C3C6B}"/>
              </a:ext>
            </a:extLst>
          </p:cNvPr>
          <p:cNvSpPr txBox="1">
            <a:spLocks/>
          </p:cNvSpPr>
          <p:nvPr/>
        </p:nvSpPr>
        <p:spPr>
          <a:xfrm>
            <a:off x="167986" y="52145"/>
            <a:ext cx="897601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基礎データ①：小児周産期における医療需要の推計</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82020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202730566"/>
              </p:ext>
            </p:extLst>
          </p:nvPr>
        </p:nvGraphicFramePr>
        <p:xfrm>
          <a:off x="158156" y="1324882"/>
          <a:ext cx="8902718" cy="5533118"/>
        </p:xfrm>
        <a:graphic>
          <a:graphicData uri="http://schemas.openxmlformats.org/drawingml/2006/chart">
            <c:chart xmlns:c="http://schemas.openxmlformats.org/drawingml/2006/chart" xmlns:r="http://schemas.openxmlformats.org/officeDocument/2006/relationships" r:id="rId4"/>
          </a:graphicData>
        </a:graphic>
      </p:graphicFrame>
      <p:sp>
        <p:nvSpPr>
          <p:cNvPr id="5" name="Oval 64">
            <a:hlinkClick r:id="rId5"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9185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 name="タイトル 1">
            <a:extLst>
              <a:ext uri="{FF2B5EF4-FFF2-40B4-BE49-F238E27FC236}">
                <a16:creationId xmlns:a16="http://schemas.microsoft.com/office/drawing/2014/main" id="{30BE5A27-A407-4A14-A9BE-5866682C3C6B}"/>
              </a:ext>
            </a:extLst>
          </p:cNvPr>
          <p:cNvSpPr txBox="1">
            <a:spLocks/>
          </p:cNvSpPr>
          <p:nvPr/>
        </p:nvSpPr>
        <p:spPr>
          <a:xfrm>
            <a:off x="167986" y="0"/>
            <a:ext cx="897601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基礎データ</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② （平成</a:t>
            </a:r>
            <a:r>
              <a:rPr lang="en-US" altLang="ja-JP"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30</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年度分娩実績一覧）　</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a:xfrm>
            <a:off x="6937104" y="6456092"/>
            <a:ext cx="2133600" cy="365125"/>
          </a:xfrm>
        </p:spPr>
        <p:txBody>
          <a:bodyPr/>
          <a:lstStyle/>
          <a:p>
            <a:fld id="{A9848611-8FAA-4BFC-BAAD-33CAF1A3E273}" type="slidenum">
              <a:rPr kumimoji="1" lang="ja-JP" altLang="en-US" sz="1800" smtClean="0">
                <a:solidFill>
                  <a:schemeClr val="accent1"/>
                </a:solidFill>
              </a:rPr>
              <a:t>3</a:t>
            </a:fld>
            <a:endParaRPr kumimoji="1" lang="ja-JP" altLang="en-US" sz="1800" dirty="0">
              <a:solidFill>
                <a:schemeClr val="accent1"/>
              </a:solidFill>
            </a:endParaRPr>
          </a:p>
        </p:txBody>
      </p:sp>
      <p:sp>
        <p:nvSpPr>
          <p:cNvPr id="7" name="正方形/長方形 6"/>
          <p:cNvSpPr/>
          <p:nvPr/>
        </p:nvSpPr>
        <p:spPr>
          <a:xfrm>
            <a:off x="6486794" y="6507849"/>
            <a:ext cx="2285425" cy="261610"/>
          </a:xfrm>
          <a:prstGeom prst="rect">
            <a:avLst/>
          </a:prstGeom>
        </p:spPr>
        <p:txBody>
          <a:bodyPr wrap="square">
            <a:spAutoFit/>
          </a:bodyPr>
          <a:lstStyle/>
          <a:p>
            <a:pPr defTabSz="342900">
              <a:defRPr/>
            </a:pPr>
            <a:r>
              <a:rPr lang="ja-JP" altLang="en-US" sz="1100" dirty="0" smtClean="0">
                <a:solidFill>
                  <a:prstClr val="black"/>
                </a:solidFill>
                <a:latin typeface="Meiryo UI"/>
                <a:ea typeface="Meiryo UI"/>
              </a:rPr>
              <a:t>出典</a:t>
            </a:r>
            <a:r>
              <a:rPr lang="ja-JP" altLang="en-US" sz="1100" dirty="0">
                <a:solidFill>
                  <a:prstClr val="black"/>
                </a:solidFill>
                <a:latin typeface="Meiryo UI"/>
                <a:ea typeface="Meiryo UI"/>
              </a:rPr>
              <a:t>　</a:t>
            </a:r>
            <a:r>
              <a:rPr lang="ja-JP" altLang="en-US" sz="1100" dirty="0" smtClean="0">
                <a:solidFill>
                  <a:prstClr val="black"/>
                </a:solidFill>
                <a:latin typeface="Meiryo UI"/>
                <a:ea typeface="Meiryo UI"/>
              </a:rPr>
              <a:t>大阪府医療機関情報システム</a:t>
            </a:r>
            <a:endParaRPr lang="ja-JP" altLang="en-US" sz="1100" dirty="0">
              <a:solidFill>
                <a:prstClr val="black"/>
              </a:solidFill>
              <a:latin typeface="Meiryo UI"/>
              <a:ea typeface="Meiryo UI"/>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3148826109"/>
              </p:ext>
            </p:extLst>
          </p:nvPr>
        </p:nvGraphicFramePr>
        <p:xfrm>
          <a:off x="1988936" y="1732811"/>
          <a:ext cx="6977063" cy="1362075"/>
        </p:xfrm>
        <a:graphic>
          <a:graphicData uri="http://schemas.openxmlformats.org/presentationml/2006/ole">
            <mc:AlternateContent xmlns:mc="http://schemas.openxmlformats.org/markup-compatibility/2006">
              <mc:Choice xmlns:v="urn:schemas-microsoft-com:vml" Requires="v">
                <p:oleObj spid="_x0000_s2126" name="ワークシート" r:id="rId6" imgW="8210641" imgH="1362219" progId="Excel.Sheet.12">
                  <p:embed/>
                </p:oleObj>
              </mc:Choice>
              <mc:Fallback>
                <p:oleObj name="ワークシート" r:id="rId6" imgW="8210641" imgH="1362219" progId="Excel.Sheet.12">
                  <p:embed/>
                  <p:pic>
                    <p:nvPicPr>
                      <p:cNvPr id="0" name=""/>
                      <p:cNvPicPr/>
                      <p:nvPr/>
                    </p:nvPicPr>
                    <p:blipFill>
                      <a:blip r:embed="rId7"/>
                      <a:stretch>
                        <a:fillRect/>
                      </a:stretch>
                    </p:blipFill>
                    <p:spPr>
                      <a:xfrm>
                        <a:off x="1988936" y="1732811"/>
                        <a:ext cx="6977063" cy="1362075"/>
                      </a:xfrm>
                      <a:prstGeom prst="rect">
                        <a:avLst/>
                      </a:prstGeom>
                    </p:spPr>
                  </p:pic>
                </p:oleObj>
              </mc:Fallback>
            </mc:AlternateContent>
          </a:graphicData>
        </a:graphic>
      </p:graphicFrame>
      <p:sp>
        <p:nvSpPr>
          <p:cNvPr id="8" name="タイトル 1">
            <a:extLst>
              <a:ext uri="{FF2B5EF4-FFF2-40B4-BE49-F238E27FC236}">
                <a16:creationId xmlns:a16="http://schemas.microsoft.com/office/drawing/2014/main" id="{77D78C8B-7190-4F9F-BF24-FAD4DFE9F181}"/>
              </a:ext>
            </a:extLst>
          </p:cNvPr>
          <p:cNvSpPr txBox="1">
            <a:spLocks/>
          </p:cNvSpPr>
          <p:nvPr/>
        </p:nvSpPr>
        <p:spPr>
          <a:xfrm>
            <a:off x="253031" y="576064"/>
            <a:ext cx="8712968" cy="84238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泉州二次医療圏では、</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病院における分娩数は、全体の約７割を占める</a:t>
            </a:r>
            <a:endParaRPr lang="ja-JP" altLang="en-US" sz="20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865633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3402991216"/>
              </p:ext>
            </p:extLst>
          </p:nvPr>
        </p:nvGraphicFramePr>
        <p:xfrm>
          <a:off x="12865" y="1628242"/>
          <a:ext cx="8953134" cy="5192975"/>
        </p:xfrm>
        <a:graphic>
          <a:graphicData uri="http://schemas.openxmlformats.org/drawingml/2006/chart">
            <c:chart xmlns:c="http://schemas.openxmlformats.org/drawingml/2006/chart" xmlns:r="http://schemas.openxmlformats.org/officeDocument/2006/relationships" r:id="rId3"/>
          </a:graphicData>
        </a:graphic>
      </p:graphicFrame>
      <p:sp>
        <p:nvSpPr>
          <p:cNvPr id="3" name="スライド番号プレースホルダー 2"/>
          <p:cNvSpPr>
            <a:spLocks noGrp="1"/>
          </p:cNvSpPr>
          <p:nvPr>
            <p:ph type="sldNum" sz="quarter" idx="12"/>
          </p:nvPr>
        </p:nvSpPr>
        <p:spPr>
          <a:xfrm>
            <a:off x="6937104" y="6456092"/>
            <a:ext cx="2133600" cy="365125"/>
          </a:xfrm>
        </p:spPr>
        <p:txBody>
          <a:bodyPr/>
          <a:lstStyle/>
          <a:p>
            <a:fld id="{A9848611-8FAA-4BFC-BAAD-33CAF1A3E273}" type="slidenum">
              <a:rPr kumimoji="1" lang="ja-JP" altLang="en-US" sz="1800" smtClean="0">
                <a:solidFill>
                  <a:schemeClr val="accent1"/>
                </a:solidFill>
              </a:rPr>
              <a:t>4</a:t>
            </a:fld>
            <a:endParaRPr kumimoji="1" lang="ja-JP" altLang="en-US" sz="1800" dirty="0">
              <a:solidFill>
                <a:schemeClr val="accent1"/>
              </a:solidFill>
            </a:endParaRPr>
          </a:p>
        </p:txBody>
      </p:sp>
      <p:sp>
        <p:nvSpPr>
          <p:cNvPr id="5"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9185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 name="タイトル 1">
            <a:extLst>
              <a:ext uri="{FF2B5EF4-FFF2-40B4-BE49-F238E27FC236}">
                <a16:creationId xmlns:a16="http://schemas.microsoft.com/office/drawing/2014/main" id="{30BE5A27-A407-4A14-A9BE-5866682C3C6B}"/>
              </a:ext>
            </a:extLst>
          </p:cNvPr>
          <p:cNvSpPr txBox="1">
            <a:spLocks/>
          </p:cNvSpPr>
          <p:nvPr/>
        </p:nvSpPr>
        <p:spPr>
          <a:xfrm>
            <a:off x="167986" y="0"/>
            <a:ext cx="897601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基礎データ③ </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（令和元年６月ハイリスク分娩管理加算 実績一覧）</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a:xfrm>
            <a:off x="6680574" y="6275148"/>
            <a:ext cx="2285425" cy="261610"/>
          </a:xfrm>
          <a:prstGeom prst="rect">
            <a:avLst/>
          </a:prstGeom>
        </p:spPr>
        <p:txBody>
          <a:bodyPr wrap="square">
            <a:spAutoFit/>
          </a:bodyPr>
          <a:lstStyle/>
          <a:p>
            <a:pPr defTabSz="342900">
              <a:defRPr/>
            </a:pPr>
            <a:r>
              <a:rPr lang="ja-JP" altLang="en-US" sz="1100" dirty="0" smtClean="0">
                <a:solidFill>
                  <a:prstClr val="black"/>
                </a:solidFill>
                <a:latin typeface="Meiryo UI"/>
                <a:ea typeface="Meiryo UI"/>
              </a:rPr>
              <a:t>出典</a:t>
            </a:r>
            <a:r>
              <a:rPr lang="ja-JP" altLang="en-US" sz="1100" dirty="0">
                <a:solidFill>
                  <a:prstClr val="black"/>
                </a:solidFill>
                <a:latin typeface="Meiryo UI"/>
                <a:ea typeface="Meiryo UI"/>
              </a:rPr>
              <a:t>　</a:t>
            </a:r>
            <a:r>
              <a:rPr lang="ja-JP" altLang="en-US" sz="1100" dirty="0" smtClean="0">
                <a:solidFill>
                  <a:prstClr val="black"/>
                </a:solidFill>
                <a:latin typeface="Meiryo UI"/>
                <a:ea typeface="Meiryo UI"/>
              </a:rPr>
              <a:t>令和元年度病床機能報告</a:t>
            </a:r>
            <a:endParaRPr lang="ja-JP" altLang="en-US" sz="1100" dirty="0">
              <a:solidFill>
                <a:prstClr val="black"/>
              </a:solidFill>
              <a:latin typeface="Meiryo UI"/>
              <a:ea typeface="Meiryo UI"/>
            </a:endParaRPr>
          </a:p>
        </p:txBody>
      </p:sp>
      <p:sp>
        <p:nvSpPr>
          <p:cNvPr id="8" name="タイトル 1">
            <a:extLst>
              <a:ext uri="{FF2B5EF4-FFF2-40B4-BE49-F238E27FC236}">
                <a16:creationId xmlns:a16="http://schemas.microsoft.com/office/drawing/2014/main" id="{77D78C8B-7190-4F9F-BF24-FAD4DFE9F181}"/>
              </a:ext>
            </a:extLst>
          </p:cNvPr>
          <p:cNvSpPr txBox="1">
            <a:spLocks/>
          </p:cNvSpPr>
          <p:nvPr/>
        </p:nvSpPr>
        <p:spPr>
          <a:xfrm>
            <a:off x="299509" y="617780"/>
            <a:ext cx="8712968" cy="84238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泉州二次医療圏では、ハイリスク分娩管理加算を</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　　　　　　　　　　　　　　　　算定している病院は３病院となっている</a:t>
            </a:r>
            <a:endParaRPr lang="ja-JP" altLang="en-US" sz="20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966862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00000000-0008-0000-0B00-000002000000}"/>
              </a:ext>
            </a:extLst>
          </p:cNvPr>
          <p:cNvGraphicFramePr>
            <a:graphicFrameLocks noGrp="1"/>
          </p:cNvGraphicFramePr>
          <p:nvPr>
            <p:extLst>
              <p:ext uri="{D42A27DB-BD31-4B8C-83A1-F6EECF244321}">
                <p14:modId xmlns:p14="http://schemas.microsoft.com/office/powerpoint/2010/main" val="669370383"/>
              </p:ext>
            </p:extLst>
          </p:nvPr>
        </p:nvGraphicFramePr>
        <p:xfrm>
          <a:off x="47991" y="1267896"/>
          <a:ext cx="9096009" cy="5138057"/>
        </p:xfrm>
        <a:graphic>
          <a:graphicData uri="http://schemas.openxmlformats.org/drawingml/2006/chart">
            <c:chart xmlns:c="http://schemas.openxmlformats.org/drawingml/2006/chart" xmlns:r="http://schemas.openxmlformats.org/officeDocument/2006/relationships" r:id="rId3"/>
          </a:graphicData>
        </a:graphic>
      </p:graphicFrame>
      <p:sp>
        <p:nvSpPr>
          <p:cNvPr id="3" name="スライド番号プレースホルダー 2"/>
          <p:cNvSpPr>
            <a:spLocks noGrp="1"/>
          </p:cNvSpPr>
          <p:nvPr>
            <p:ph type="sldNum" sz="quarter" idx="12"/>
          </p:nvPr>
        </p:nvSpPr>
        <p:spPr>
          <a:xfrm>
            <a:off x="6937104" y="6456092"/>
            <a:ext cx="2133600" cy="365125"/>
          </a:xfrm>
        </p:spPr>
        <p:txBody>
          <a:bodyPr/>
          <a:lstStyle/>
          <a:p>
            <a:fld id="{A9848611-8FAA-4BFC-BAAD-33CAF1A3E273}" type="slidenum">
              <a:rPr kumimoji="1" lang="ja-JP" altLang="en-US" sz="1800" smtClean="0">
                <a:solidFill>
                  <a:schemeClr val="accent1"/>
                </a:solidFill>
              </a:rPr>
              <a:t>5</a:t>
            </a:fld>
            <a:endParaRPr kumimoji="1" lang="ja-JP" altLang="en-US" sz="1800" dirty="0">
              <a:solidFill>
                <a:schemeClr val="accent1"/>
              </a:solidFill>
            </a:endParaRPr>
          </a:p>
        </p:txBody>
      </p:sp>
      <p:sp>
        <p:nvSpPr>
          <p:cNvPr id="6" name="正方形/長方形 5"/>
          <p:cNvSpPr/>
          <p:nvPr/>
        </p:nvSpPr>
        <p:spPr>
          <a:xfrm>
            <a:off x="6512543" y="6194482"/>
            <a:ext cx="2285425" cy="261610"/>
          </a:xfrm>
          <a:prstGeom prst="rect">
            <a:avLst/>
          </a:prstGeom>
        </p:spPr>
        <p:txBody>
          <a:bodyPr wrap="square">
            <a:spAutoFit/>
          </a:bodyPr>
          <a:lstStyle/>
          <a:p>
            <a:pPr defTabSz="342900">
              <a:defRPr/>
            </a:pPr>
            <a:r>
              <a:rPr lang="ja-JP" altLang="en-US" sz="1100" dirty="0" smtClean="0">
                <a:solidFill>
                  <a:prstClr val="black"/>
                </a:solidFill>
                <a:latin typeface="Meiryo UI"/>
                <a:ea typeface="Meiryo UI"/>
              </a:rPr>
              <a:t>出典</a:t>
            </a:r>
            <a:r>
              <a:rPr lang="ja-JP" altLang="en-US" sz="1100" dirty="0">
                <a:solidFill>
                  <a:prstClr val="black"/>
                </a:solidFill>
                <a:latin typeface="Meiryo UI"/>
                <a:ea typeface="Meiryo UI"/>
              </a:rPr>
              <a:t>　</a:t>
            </a:r>
            <a:r>
              <a:rPr lang="ja-JP" altLang="en-US" sz="1100" dirty="0" smtClean="0">
                <a:solidFill>
                  <a:prstClr val="black"/>
                </a:solidFill>
                <a:latin typeface="Meiryo UI"/>
                <a:ea typeface="Meiryo UI"/>
              </a:rPr>
              <a:t>令和元年度病床機能報告</a:t>
            </a:r>
            <a:endParaRPr lang="ja-JP" altLang="en-US" sz="1100" dirty="0">
              <a:solidFill>
                <a:prstClr val="black"/>
              </a:solidFill>
              <a:latin typeface="Meiryo UI"/>
              <a:ea typeface="Meiryo UI"/>
            </a:endParaRPr>
          </a:p>
        </p:txBody>
      </p:sp>
      <p:sp>
        <p:nvSpPr>
          <p:cNvPr id="7"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9185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8" name="タイトル 1">
            <a:extLst>
              <a:ext uri="{FF2B5EF4-FFF2-40B4-BE49-F238E27FC236}">
                <a16:creationId xmlns:a16="http://schemas.microsoft.com/office/drawing/2014/main" id="{30BE5A27-A407-4A14-A9BE-5866682C3C6B}"/>
              </a:ext>
            </a:extLst>
          </p:cNvPr>
          <p:cNvSpPr txBox="1">
            <a:spLocks/>
          </p:cNvSpPr>
          <p:nvPr/>
        </p:nvSpPr>
        <p:spPr>
          <a:xfrm>
            <a:off x="167986" y="0"/>
            <a:ext cx="897601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基礎データ④ </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（令和元年６月特定集中治療室管理料等 実績一覧）</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299509" y="526121"/>
            <a:ext cx="8712968" cy="84238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泉州二次医療圏では、特定集中治療室管理料等を</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　　　　　　　　　　　　　　　　算定している病院は３病院となっている</a:t>
            </a:r>
            <a:endParaRPr lang="ja-JP" altLang="en-US" sz="2000" dirty="0">
              <a:latin typeface="HGP創英角ｺﾞｼｯｸUB" panose="020B0900000000000000" pitchFamily="50" charset="-128"/>
              <a:ea typeface="HGP創英角ｺﾞｼｯｸUB" panose="020B0900000000000000" pitchFamily="50" charset="-128"/>
            </a:endParaRPr>
          </a:p>
        </p:txBody>
      </p:sp>
      <p:sp>
        <p:nvSpPr>
          <p:cNvPr id="11" name="正方形/長方形 10"/>
          <p:cNvSpPr/>
          <p:nvPr/>
        </p:nvSpPr>
        <p:spPr>
          <a:xfrm>
            <a:off x="527635" y="6359292"/>
            <a:ext cx="6354387" cy="430887"/>
          </a:xfrm>
          <a:prstGeom prst="rect">
            <a:avLst/>
          </a:prstGeom>
        </p:spPr>
        <p:txBody>
          <a:bodyPr wrap="square">
            <a:spAutoFit/>
          </a:bodyPr>
          <a:lstStyle/>
          <a:p>
            <a:pPr defTabSz="342900">
              <a:defRPr/>
            </a:pPr>
            <a:r>
              <a:rPr lang="en-US" altLang="ja-JP" sz="1100" dirty="0" smtClean="0">
                <a:solidFill>
                  <a:prstClr val="black"/>
                </a:solidFill>
                <a:latin typeface="Meiryo UI"/>
                <a:ea typeface="Meiryo UI"/>
              </a:rPr>
              <a:t>※</a:t>
            </a:r>
            <a:r>
              <a:rPr lang="ja-JP" altLang="en-US" sz="1100" dirty="0" smtClean="0">
                <a:solidFill>
                  <a:prstClr val="black"/>
                </a:solidFill>
                <a:latin typeface="Meiryo UI"/>
                <a:ea typeface="Meiryo UI"/>
              </a:rPr>
              <a:t>特定集中治療室管理料等：小児特定集中治療室管理料、新生児特定集中治療室管理料、</a:t>
            </a:r>
            <a:endParaRPr lang="en-US" altLang="ja-JP" sz="1100" dirty="0" smtClean="0">
              <a:solidFill>
                <a:prstClr val="black"/>
              </a:solidFill>
              <a:latin typeface="Meiryo UI"/>
              <a:ea typeface="Meiryo UI"/>
            </a:endParaRPr>
          </a:p>
          <a:p>
            <a:pPr defTabSz="342900">
              <a:defRPr/>
            </a:pPr>
            <a:r>
              <a:rPr lang="ja-JP" altLang="en-US" sz="1100" dirty="0">
                <a:solidFill>
                  <a:prstClr val="black"/>
                </a:solidFill>
                <a:latin typeface="Meiryo UI"/>
                <a:ea typeface="Meiryo UI"/>
              </a:rPr>
              <a:t>　 </a:t>
            </a:r>
            <a:r>
              <a:rPr lang="ja-JP" altLang="en-US" sz="1100" dirty="0" smtClean="0">
                <a:solidFill>
                  <a:prstClr val="black"/>
                </a:solidFill>
                <a:latin typeface="Meiryo UI"/>
                <a:ea typeface="Meiryo UI"/>
              </a:rPr>
              <a:t>総合周産期特定集中治療室管理料（新生児）</a:t>
            </a:r>
            <a:endParaRPr lang="ja-JP" altLang="en-US" sz="1100" dirty="0">
              <a:solidFill>
                <a:prstClr val="black"/>
              </a:solidFill>
              <a:latin typeface="Meiryo UI"/>
              <a:ea typeface="Meiryo UI"/>
            </a:endParaRPr>
          </a:p>
        </p:txBody>
      </p:sp>
    </p:spTree>
    <p:extLst>
      <p:ext uri="{BB962C8B-B14F-4D97-AF65-F5344CB8AC3E}">
        <p14:creationId xmlns:p14="http://schemas.microsoft.com/office/powerpoint/2010/main" val="457303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937104" y="6456092"/>
            <a:ext cx="2133600" cy="365125"/>
          </a:xfrm>
        </p:spPr>
        <p:txBody>
          <a:bodyPr/>
          <a:lstStyle/>
          <a:p>
            <a:fld id="{A9848611-8FAA-4BFC-BAAD-33CAF1A3E273}" type="slidenum">
              <a:rPr kumimoji="1" lang="ja-JP" altLang="en-US" sz="1800" smtClean="0">
                <a:solidFill>
                  <a:schemeClr val="accent1"/>
                </a:solidFill>
              </a:rPr>
              <a:t>6</a:t>
            </a:fld>
            <a:endParaRPr kumimoji="1" lang="ja-JP" altLang="en-US" sz="1800" dirty="0">
              <a:solidFill>
                <a:schemeClr val="accent1"/>
              </a:solidFill>
            </a:endParaRPr>
          </a:p>
        </p:txBody>
      </p:sp>
      <p:sp>
        <p:nvSpPr>
          <p:cNvPr id="7"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9185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8" name="タイトル 1">
            <a:extLst>
              <a:ext uri="{FF2B5EF4-FFF2-40B4-BE49-F238E27FC236}">
                <a16:creationId xmlns:a16="http://schemas.microsoft.com/office/drawing/2014/main" id="{30BE5A27-A407-4A14-A9BE-5866682C3C6B}"/>
              </a:ext>
            </a:extLst>
          </p:cNvPr>
          <p:cNvSpPr txBox="1">
            <a:spLocks/>
          </p:cNvSpPr>
          <p:nvPr/>
        </p:nvSpPr>
        <p:spPr>
          <a:xfrm>
            <a:off x="167986" y="0"/>
            <a:ext cx="897601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基礎データ④ </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（必要となる産婦人科医師数（病院））</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9" name="タイトル 1">
            <a:extLst>
              <a:ext uri="{FF2B5EF4-FFF2-40B4-BE49-F238E27FC236}">
                <a16:creationId xmlns:a16="http://schemas.microsoft.com/office/drawing/2014/main" id="{77D78C8B-7190-4F9F-BF24-FAD4DFE9F181}"/>
              </a:ext>
            </a:extLst>
          </p:cNvPr>
          <p:cNvSpPr txBox="1">
            <a:spLocks/>
          </p:cNvSpPr>
          <p:nvPr/>
        </p:nvSpPr>
        <p:spPr>
          <a:xfrm>
            <a:off x="253031" y="576064"/>
            <a:ext cx="8712968" cy="84238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今後、医師の働き方改革の影響等により、</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必要となる医師数は、増加する見込み</a:t>
            </a:r>
            <a:endParaRPr lang="ja-JP" altLang="en-US" sz="2000" dirty="0">
              <a:latin typeface="HGP創英角ｺﾞｼｯｸUB" panose="020B0900000000000000" pitchFamily="50" charset="-128"/>
              <a:ea typeface="HGP創英角ｺﾞｼｯｸUB" panose="020B0900000000000000"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734210243"/>
              </p:ext>
            </p:extLst>
          </p:nvPr>
        </p:nvGraphicFramePr>
        <p:xfrm>
          <a:off x="253031" y="1472636"/>
          <a:ext cx="8571654" cy="4883923"/>
        </p:xfrm>
        <a:graphic>
          <a:graphicData uri="http://schemas.openxmlformats.org/drawingml/2006/table">
            <a:tbl>
              <a:tblPr firstRow="1" firstCol="1" bandRow="1">
                <a:tableStyleId>{7DF18680-E054-41AD-8BC1-D1AEF772440D}</a:tableStyleId>
              </a:tblPr>
              <a:tblGrid>
                <a:gridCol w="1674853">
                  <a:extLst>
                    <a:ext uri="{9D8B030D-6E8A-4147-A177-3AD203B41FA5}">
                      <a16:colId xmlns:a16="http://schemas.microsoft.com/office/drawing/2014/main" val="1239393183"/>
                    </a:ext>
                  </a:extLst>
                </a:gridCol>
                <a:gridCol w="2346213">
                  <a:extLst>
                    <a:ext uri="{9D8B030D-6E8A-4147-A177-3AD203B41FA5}">
                      <a16:colId xmlns:a16="http://schemas.microsoft.com/office/drawing/2014/main" val="1319113326"/>
                    </a:ext>
                  </a:extLst>
                </a:gridCol>
                <a:gridCol w="2275294">
                  <a:extLst>
                    <a:ext uri="{9D8B030D-6E8A-4147-A177-3AD203B41FA5}">
                      <a16:colId xmlns:a16="http://schemas.microsoft.com/office/drawing/2014/main" val="3563794084"/>
                    </a:ext>
                  </a:extLst>
                </a:gridCol>
                <a:gridCol w="2275294">
                  <a:extLst>
                    <a:ext uri="{9D8B030D-6E8A-4147-A177-3AD203B41FA5}">
                      <a16:colId xmlns:a16="http://schemas.microsoft.com/office/drawing/2014/main" val="4160362465"/>
                    </a:ext>
                  </a:extLst>
                </a:gridCol>
              </a:tblGrid>
              <a:tr h="756186">
                <a:tc>
                  <a:txBody>
                    <a:bodyPr/>
                    <a:lstStyle/>
                    <a:p>
                      <a:pPr algn="ctr">
                        <a:spcAft>
                          <a:spcPts val="0"/>
                        </a:spcAft>
                      </a:pPr>
                      <a:r>
                        <a:rPr lang="ja-JP" sz="1600" kern="0" dirty="0" smtClean="0">
                          <a:effectLst/>
                          <a:latin typeface="Meiryo UI" panose="020B0604030504040204" pitchFamily="50" charset="-128"/>
                          <a:ea typeface="Meiryo UI" panose="020B0604030504040204" pitchFamily="50" charset="-128"/>
                        </a:rPr>
                        <a:t>二次</a:t>
                      </a:r>
                      <a:endParaRPr lang="en-US" altLang="ja-JP" sz="1600" kern="0" dirty="0" smtClean="0">
                        <a:effectLst/>
                        <a:latin typeface="Meiryo UI" panose="020B0604030504040204" pitchFamily="50" charset="-128"/>
                        <a:ea typeface="Meiryo UI" panose="020B0604030504040204" pitchFamily="50" charset="-128"/>
                      </a:endParaRPr>
                    </a:p>
                    <a:p>
                      <a:pPr algn="ctr">
                        <a:spcAft>
                          <a:spcPts val="0"/>
                        </a:spcAft>
                      </a:pPr>
                      <a:r>
                        <a:rPr lang="ja-JP" sz="1600" kern="0" dirty="0" smtClean="0">
                          <a:effectLst/>
                          <a:latin typeface="Meiryo UI" panose="020B0604030504040204" pitchFamily="50" charset="-128"/>
                          <a:ea typeface="Meiryo UI" panose="020B0604030504040204" pitchFamily="50" charset="-128"/>
                        </a:rPr>
                        <a:t>医療圏</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spcAft>
                          <a:spcPts val="0"/>
                        </a:spcAft>
                      </a:pPr>
                      <a:r>
                        <a:rPr lang="en-US" altLang="ja-JP" sz="1600" kern="0" dirty="0" smtClean="0">
                          <a:effectLst/>
                          <a:latin typeface="Meiryo UI" panose="020B0604030504040204" pitchFamily="50" charset="-128"/>
                          <a:ea typeface="Meiryo UI" panose="020B0604030504040204" pitchFamily="50" charset="-128"/>
                        </a:rPr>
                        <a:t>2018</a:t>
                      </a:r>
                      <a:r>
                        <a:rPr lang="ja-JP" altLang="en-US" sz="1600" kern="0" dirty="0" smtClean="0">
                          <a:effectLst/>
                          <a:latin typeface="Meiryo UI" panose="020B0604030504040204" pitchFamily="50" charset="-128"/>
                          <a:ea typeface="Meiryo UI" panose="020B0604030504040204" pitchFamily="50" charset="-128"/>
                        </a:rPr>
                        <a:t>年</a:t>
                      </a:r>
                      <a:endParaRPr lang="en-US" altLang="ja-JP" sz="1600" kern="0" dirty="0" smtClean="0">
                        <a:effectLst/>
                        <a:latin typeface="Meiryo UI" panose="020B0604030504040204" pitchFamily="50" charset="-128"/>
                        <a:ea typeface="Meiryo UI" panose="020B0604030504040204" pitchFamily="50" charset="-128"/>
                      </a:endParaRPr>
                    </a:p>
                    <a:p>
                      <a:pPr algn="ctr">
                        <a:spcAft>
                          <a:spcPts val="0"/>
                        </a:spcAft>
                      </a:pPr>
                      <a:r>
                        <a:rPr lang="ja-JP" sz="1600" kern="0" dirty="0" smtClean="0">
                          <a:effectLst/>
                          <a:latin typeface="Meiryo UI" panose="020B0604030504040204" pitchFamily="50" charset="-128"/>
                          <a:ea typeface="Meiryo UI" panose="020B0604030504040204" pitchFamily="50" charset="-128"/>
                        </a:rPr>
                        <a:t>現在医師数</a:t>
                      </a:r>
                      <a:r>
                        <a:rPr lang="en-US" altLang="ja-JP" sz="1600" kern="0" dirty="0" smtClean="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spcAft>
                          <a:spcPts val="0"/>
                        </a:spcAft>
                      </a:pPr>
                      <a:r>
                        <a:rPr lang="en-US" sz="1600" kern="0" dirty="0">
                          <a:effectLst/>
                          <a:latin typeface="Meiryo UI" panose="020B0604030504040204" pitchFamily="50" charset="-128"/>
                          <a:ea typeface="Meiryo UI" panose="020B0604030504040204" pitchFamily="50" charset="-128"/>
                        </a:rPr>
                        <a:t>2023</a:t>
                      </a:r>
                      <a:r>
                        <a:rPr lang="ja-JP" sz="1600" kern="0" dirty="0">
                          <a:effectLst/>
                          <a:latin typeface="Meiryo UI" panose="020B0604030504040204" pitchFamily="50" charset="-128"/>
                          <a:ea typeface="Meiryo UI" panose="020B0604030504040204" pitchFamily="50" charset="-128"/>
                        </a:rPr>
                        <a:t>年</a:t>
                      </a:r>
                      <a:endParaRPr lang="ja-JP" sz="1600" kern="100" dirty="0">
                        <a:effectLst/>
                        <a:latin typeface="Meiryo UI" panose="020B0604030504040204" pitchFamily="50" charset="-128"/>
                        <a:ea typeface="Meiryo UI" panose="020B0604030504040204" pitchFamily="50" charset="-128"/>
                      </a:endParaRPr>
                    </a:p>
                    <a:p>
                      <a:pPr algn="ctr">
                        <a:spcAft>
                          <a:spcPts val="0"/>
                        </a:spcAft>
                      </a:pPr>
                      <a:r>
                        <a:rPr lang="ja-JP" sz="1600" kern="0" dirty="0">
                          <a:effectLst/>
                          <a:latin typeface="Meiryo UI" panose="020B0604030504040204" pitchFamily="50" charset="-128"/>
                          <a:ea typeface="Meiryo UI" panose="020B0604030504040204" pitchFamily="50" charset="-128"/>
                        </a:rPr>
                        <a:t>必要と</a:t>
                      </a:r>
                      <a:r>
                        <a:rPr lang="ja-JP" sz="1600" kern="0" dirty="0" smtClean="0">
                          <a:effectLst/>
                          <a:latin typeface="Meiryo UI" panose="020B0604030504040204" pitchFamily="50" charset="-128"/>
                          <a:ea typeface="Meiryo UI" panose="020B0604030504040204" pitchFamily="50" charset="-128"/>
                        </a:rPr>
                        <a:t>なる医師数</a:t>
                      </a:r>
                      <a:endParaRPr lang="en-US" altLang="ja-JP" sz="1600" kern="0" dirty="0" smtClean="0">
                        <a:effectLst/>
                        <a:latin typeface="Meiryo UI" panose="020B0604030504040204" pitchFamily="50" charset="-128"/>
                        <a:ea typeface="Meiryo UI" panose="020B0604030504040204" pitchFamily="50" charset="-128"/>
                      </a:endParaRPr>
                    </a:p>
                    <a:p>
                      <a:pPr algn="ctr">
                        <a:spcAft>
                          <a:spcPts val="0"/>
                        </a:spcAft>
                      </a:pPr>
                      <a:r>
                        <a:rPr lang="ja-JP" altLang="en-US" sz="1600" kern="0" dirty="0" smtClean="0">
                          <a:effectLst/>
                          <a:latin typeface="Meiryo UI" panose="020B0604030504040204" pitchFamily="50" charset="-128"/>
                          <a:ea typeface="Meiryo UI" panose="020B0604030504040204" pitchFamily="50" charset="-128"/>
                        </a:rPr>
                        <a:t>（）：</a:t>
                      </a:r>
                      <a:r>
                        <a:rPr lang="en-US" altLang="ja-JP" sz="1600" kern="0" dirty="0" smtClean="0">
                          <a:effectLst/>
                          <a:latin typeface="Meiryo UI" panose="020B0604030504040204" pitchFamily="50" charset="-128"/>
                          <a:ea typeface="Meiryo UI" panose="020B0604030504040204" pitchFamily="50" charset="-128"/>
                        </a:rPr>
                        <a:t>2018</a:t>
                      </a:r>
                      <a:r>
                        <a:rPr lang="ja-JP" altLang="en-US" sz="1600" kern="0" dirty="0" smtClean="0">
                          <a:effectLst/>
                          <a:latin typeface="Meiryo UI" panose="020B0604030504040204" pitchFamily="50" charset="-128"/>
                          <a:ea typeface="Meiryo UI" panose="020B0604030504040204" pitchFamily="50" charset="-128"/>
                        </a:rPr>
                        <a:t>年との差</a:t>
                      </a:r>
                      <a:endParaRPr lang="en-US" altLang="ja-JP" sz="1600" kern="0" dirty="0" smtClean="0">
                        <a:effectLst/>
                        <a:latin typeface="Meiryo UI" panose="020B0604030504040204" pitchFamily="50" charset="-128"/>
                        <a:ea typeface="Meiryo UI" panose="020B0604030504040204" pitchFamily="50" charset="-128"/>
                      </a:endParaRPr>
                    </a:p>
                  </a:txBody>
                  <a:tcPr marL="62865" marR="62865" marT="0" marB="0" anchor="ctr"/>
                </a:tc>
                <a:tc>
                  <a:txBody>
                    <a:bodyPr/>
                    <a:lstStyle/>
                    <a:p>
                      <a:pPr algn="ctr">
                        <a:spcAft>
                          <a:spcPts val="0"/>
                        </a:spcAft>
                      </a:pPr>
                      <a:r>
                        <a:rPr lang="en-US" sz="1600" kern="0" dirty="0">
                          <a:effectLst/>
                          <a:latin typeface="Meiryo UI" panose="020B0604030504040204" pitchFamily="50" charset="-128"/>
                          <a:ea typeface="Meiryo UI" panose="020B0604030504040204" pitchFamily="50" charset="-128"/>
                        </a:rPr>
                        <a:t>2036</a:t>
                      </a:r>
                      <a:r>
                        <a:rPr lang="ja-JP" sz="1600" kern="0" dirty="0">
                          <a:effectLst/>
                          <a:latin typeface="Meiryo UI" panose="020B0604030504040204" pitchFamily="50" charset="-128"/>
                          <a:ea typeface="Meiryo UI" panose="020B0604030504040204" pitchFamily="50" charset="-128"/>
                        </a:rPr>
                        <a:t>年</a:t>
                      </a:r>
                      <a:endParaRPr lang="ja-JP" sz="1600" kern="100" dirty="0">
                        <a:effectLst/>
                        <a:latin typeface="Meiryo UI" panose="020B0604030504040204" pitchFamily="50" charset="-128"/>
                        <a:ea typeface="Meiryo UI" panose="020B0604030504040204" pitchFamily="50" charset="-128"/>
                      </a:endParaRPr>
                    </a:p>
                    <a:p>
                      <a:pPr algn="ctr">
                        <a:spcAft>
                          <a:spcPts val="0"/>
                        </a:spcAft>
                      </a:pPr>
                      <a:r>
                        <a:rPr lang="ja-JP" sz="1600" kern="0" dirty="0">
                          <a:effectLst/>
                          <a:latin typeface="Meiryo UI" panose="020B0604030504040204" pitchFamily="50" charset="-128"/>
                          <a:ea typeface="Meiryo UI" panose="020B0604030504040204" pitchFamily="50" charset="-128"/>
                        </a:rPr>
                        <a:t>必要と</a:t>
                      </a:r>
                      <a:r>
                        <a:rPr lang="ja-JP" sz="1600" kern="0" dirty="0" smtClean="0">
                          <a:effectLst/>
                          <a:latin typeface="Meiryo UI" panose="020B0604030504040204" pitchFamily="50" charset="-128"/>
                          <a:ea typeface="Meiryo UI" panose="020B0604030504040204" pitchFamily="50" charset="-128"/>
                        </a:rPr>
                        <a:t>なる医師数</a:t>
                      </a:r>
                      <a:endParaRPr lang="en-US" altLang="ja-JP" sz="1600" kern="0" dirty="0" smtClean="0">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kern="0" dirty="0" smtClean="0">
                          <a:effectLst/>
                          <a:latin typeface="Meiryo UI" panose="020B0604030504040204" pitchFamily="50" charset="-128"/>
                          <a:ea typeface="Meiryo UI" panose="020B0604030504040204" pitchFamily="50" charset="-128"/>
                        </a:rPr>
                        <a:t>（）：</a:t>
                      </a:r>
                      <a:r>
                        <a:rPr lang="en-US" altLang="ja-JP" sz="1600" kern="0" dirty="0" smtClean="0">
                          <a:effectLst/>
                          <a:latin typeface="Meiryo UI" panose="020B0604030504040204" pitchFamily="50" charset="-128"/>
                          <a:ea typeface="Meiryo UI" panose="020B0604030504040204" pitchFamily="50" charset="-128"/>
                        </a:rPr>
                        <a:t>2018</a:t>
                      </a:r>
                      <a:r>
                        <a:rPr lang="ja-JP" altLang="en-US" sz="1600" kern="0" dirty="0" smtClean="0">
                          <a:effectLst/>
                          <a:latin typeface="Meiryo UI" panose="020B0604030504040204" pitchFamily="50" charset="-128"/>
                          <a:ea typeface="Meiryo UI" panose="020B0604030504040204" pitchFamily="50" charset="-128"/>
                        </a:rPr>
                        <a:t>年との差</a:t>
                      </a:r>
                      <a:endParaRPr lang="en-US" altLang="ja-JP" sz="1600" kern="0" dirty="0" smtClean="0">
                        <a:effectLst/>
                        <a:latin typeface="Meiryo UI" panose="020B0604030504040204" pitchFamily="50" charset="-128"/>
                        <a:ea typeface="Meiryo UI" panose="020B0604030504040204" pitchFamily="50" charset="-128"/>
                      </a:endParaRPr>
                    </a:p>
                  </a:txBody>
                  <a:tcPr marL="62865" marR="62865" marT="0" marB="0" anchor="ctr"/>
                </a:tc>
                <a:extLst>
                  <a:ext uri="{0D108BD9-81ED-4DB2-BD59-A6C34878D82A}">
                    <a16:rowId xmlns:a16="http://schemas.microsoft.com/office/drawing/2014/main" val="2207852166"/>
                  </a:ext>
                </a:extLst>
              </a:tr>
              <a:tr h="452931">
                <a:tc>
                  <a:txBody>
                    <a:bodyPr/>
                    <a:lstStyle/>
                    <a:p>
                      <a:pPr algn="ctr">
                        <a:spcAft>
                          <a:spcPts val="0"/>
                        </a:spcAft>
                      </a:pPr>
                      <a:r>
                        <a:rPr lang="ja-JP" sz="1600" kern="0" dirty="0">
                          <a:effectLst/>
                          <a:latin typeface="Meiryo UI" panose="020B0604030504040204" pitchFamily="50" charset="-128"/>
                          <a:ea typeface="Meiryo UI" panose="020B0604030504040204" pitchFamily="50" charset="-128"/>
                        </a:rPr>
                        <a:t>豊能</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spcAft>
                          <a:spcPts val="0"/>
                        </a:spcAft>
                      </a:pPr>
                      <a:r>
                        <a:rPr lang="en-US" sz="1600" kern="0" dirty="0">
                          <a:effectLst/>
                          <a:latin typeface="Meiryo UI" panose="020B0604030504040204" pitchFamily="50" charset="-128"/>
                          <a:ea typeface="Meiryo UI" panose="020B0604030504040204" pitchFamily="50" charset="-128"/>
                        </a:rPr>
                        <a:t>108</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spcAft>
                          <a:spcPts val="0"/>
                        </a:spcAft>
                      </a:pPr>
                      <a:r>
                        <a:rPr lang="en-US" sz="1600" kern="0" dirty="0" smtClean="0">
                          <a:effectLst/>
                          <a:latin typeface="Meiryo UI" panose="020B0604030504040204" pitchFamily="50" charset="-128"/>
                          <a:ea typeface="Meiryo UI" panose="020B0604030504040204" pitchFamily="50" charset="-128"/>
                        </a:rPr>
                        <a:t>137</a:t>
                      </a:r>
                      <a:r>
                        <a:rPr lang="ja-JP" altLang="en-US" sz="1600" kern="0" dirty="0" smtClean="0">
                          <a:effectLst/>
                          <a:latin typeface="Meiryo UI" panose="020B0604030504040204" pitchFamily="50" charset="-128"/>
                          <a:ea typeface="Meiryo UI" panose="020B0604030504040204" pitchFamily="50" charset="-128"/>
                        </a:rPr>
                        <a:t>（</a:t>
                      </a:r>
                      <a:r>
                        <a:rPr lang="en-US" altLang="ja-JP" sz="1600" kern="0" dirty="0" smtClean="0">
                          <a:effectLst/>
                          <a:latin typeface="Meiryo UI" panose="020B0604030504040204" pitchFamily="50" charset="-128"/>
                          <a:ea typeface="Meiryo UI" panose="020B0604030504040204" pitchFamily="50" charset="-128"/>
                        </a:rPr>
                        <a:t>+29</a:t>
                      </a:r>
                      <a:r>
                        <a:rPr lang="ja-JP" altLang="en-US" sz="1600" kern="0" dirty="0" smtClean="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spcAft>
                          <a:spcPts val="0"/>
                        </a:spcAft>
                      </a:pPr>
                      <a:r>
                        <a:rPr lang="en-US" sz="1600" kern="0" dirty="0" smtClean="0">
                          <a:effectLst/>
                          <a:latin typeface="Meiryo UI" panose="020B0604030504040204" pitchFamily="50" charset="-128"/>
                          <a:ea typeface="Meiryo UI" panose="020B0604030504040204" pitchFamily="50" charset="-128"/>
                        </a:rPr>
                        <a:t>142</a:t>
                      </a:r>
                      <a:r>
                        <a:rPr lang="ja-JP" altLang="en-US" sz="1600" kern="0" dirty="0" smtClean="0">
                          <a:effectLst/>
                          <a:latin typeface="Meiryo UI" panose="020B0604030504040204" pitchFamily="50" charset="-128"/>
                          <a:ea typeface="Meiryo UI" panose="020B0604030504040204" pitchFamily="50" charset="-128"/>
                        </a:rPr>
                        <a:t>（</a:t>
                      </a:r>
                      <a:r>
                        <a:rPr lang="en-US" altLang="ja-JP" sz="1600" kern="0" dirty="0" smtClean="0">
                          <a:effectLst/>
                          <a:latin typeface="Meiryo UI" panose="020B0604030504040204" pitchFamily="50" charset="-128"/>
                          <a:ea typeface="Meiryo UI" panose="020B0604030504040204" pitchFamily="50" charset="-128"/>
                        </a:rPr>
                        <a:t>+34</a:t>
                      </a:r>
                      <a:r>
                        <a:rPr lang="ja-JP" altLang="en-US" sz="1600" kern="0" dirty="0" smtClean="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432575620"/>
                  </a:ext>
                </a:extLst>
              </a:tr>
              <a:tr h="452931">
                <a:tc>
                  <a:txBody>
                    <a:bodyPr/>
                    <a:lstStyle/>
                    <a:p>
                      <a:pPr algn="ctr">
                        <a:spcAft>
                          <a:spcPts val="0"/>
                        </a:spcAft>
                      </a:pPr>
                      <a:r>
                        <a:rPr lang="ja-JP" sz="1600" kern="0">
                          <a:effectLst/>
                          <a:latin typeface="Meiryo UI" panose="020B0604030504040204" pitchFamily="50" charset="-128"/>
                          <a:ea typeface="Meiryo UI" panose="020B0604030504040204" pitchFamily="50" charset="-128"/>
                        </a:rPr>
                        <a:t>三島</a:t>
                      </a:r>
                      <a:endParaRPr lang="ja-JP" sz="16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spcAft>
                          <a:spcPts val="0"/>
                        </a:spcAft>
                      </a:pPr>
                      <a:r>
                        <a:rPr lang="en-US" sz="1600" kern="0" dirty="0">
                          <a:effectLst/>
                          <a:latin typeface="Meiryo UI" panose="020B0604030504040204" pitchFamily="50" charset="-128"/>
                          <a:ea typeface="Meiryo UI" panose="020B0604030504040204" pitchFamily="50" charset="-128"/>
                        </a:rPr>
                        <a:t> 72</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spcAft>
                          <a:spcPts val="0"/>
                        </a:spcAft>
                      </a:pPr>
                      <a:r>
                        <a:rPr lang="en-US" sz="1600" kern="0" dirty="0">
                          <a:effectLst/>
                          <a:latin typeface="Meiryo UI" panose="020B0604030504040204" pitchFamily="50" charset="-128"/>
                          <a:ea typeface="Meiryo UI" panose="020B0604030504040204" pitchFamily="50" charset="-128"/>
                        </a:rPr>
                        <a:t> </a:t>
                      </a:r>
                      <a:r>
                        <a:rPr lang="en-US" sz="1600" kern="0" dirty="0" smtClean="0">
                          <a:effectLst/>
                          <a:latin typeface="Meiryo UI" panose="020B0604030504040204" pitchFamily="50" charset="-128"/>
                          <a:ea typeface="Meiryo UI" panose="020B0604030504040204" pitchFamily="50" charset="-128"/>
                        </a:rPr>
                        <a:t>88</a:t>
                      </a:r>
                      <a:r>
                        <a:rPr lang="ja-JP" altLang="en-US" sz="1600" kern="0" dirty="0" smtClean="0">
                          <a:effectLst/>
                          <a:latin typeface="Meiryo UI" panose="020B0604030504040204" pitchFamily="50" charset="-128"/>
                          <a:ea typeface="Meiryo UI" panose="020B0604030504040204" pitchFamily="50" charset="-128"/>
                        </a:rPr>
                        <a:t>（</a:t>
                      </a:r>
                      <a:r>
                        <a:rPr lang="en-US" altLang="ja-JP" sz="1600" kern="0" dirty="0" smtClean="0">
                          <a:effectLst/>
                          <a:latin typeface="Meiryo UI" panose="020B0604030504040204" pitchFamily="50" charset="-128"/>
                          <a:ea typeface="Meiryo UI" panose="020B0604030504040204" pitchFamily="50" charset="-128"/>
                        </a:rPr>
                        <a:t>+16</a:t>
                      </a:r>
                      <a:r>
                        <a:rPr lang="ja-JP" altLang="en-US" sz="1600" kern="0" dirty="0" smtClean="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spcAft>
                          <a:spcPts val="0"/>
                        </a:spcAft>
                      </a:pPr>
                      <a:r>
                        <a:rPr lang="en-US" sz="1600" kern="0" dirty="0">
                          <a:effectLst/>
                          <a:latin typeface="Meiryo UI" panose="020B0604030504040204" pitchFamily="50" charset="-128"/>
                          <a:ea typeface="Meiryo UI" panose="020B0604030504040204" pitchFamily="50" charset="-128"/>
                        </a:rPr>
                        <a:t> </a:t>
                      </a:r>
                      <a:r>
                        <a:rPr lang="en-US" sz="1600" kern="0" dirty="0" smtClean="0">
                          <a:effectLst/>
                          <a:latin typeface="Meiryo UI" panose="020B0604030504040204" pitchFamily="50" charset="-128"/>
                          <a:ea typeface="Meiryo UI" panose="020B0604030504040204" pitchFamily="50" charset="-128"/>
                        </a:rPr>
                        <a:t>89</a:t>
                      </a:r>
                      <a:r>
                        <a:rPr lang="ja-JP" altLang="en-US" sz="1600" kern="0" dirty="0" smtClean="0">
                          <a:effectLst/>
                          <a:latin typeface="Meiryo UI" panose="020B0604030504040204" pitchFamily="50" charset="-128"/>
                          <a:ea typeface="Meiryo UI" panose="020B0604030504040204" pitchFamily="50" charset="-128"/>
                        </a:rPr>
                        <a:t>（</a:t>
                      </a:r>
                      <a:r>
                        <a:rPr lang="en-US" altLang="ja-JP" sz="1600" kern="0" dirty="0" smtClean="0">
                          <a:effectLst/>
                          <a:latin typeface="Meiryo UI" panose="020B0604030504040204" pitchFamily="50" charset="-128"/>
                          <a:ea typeface="Meiryo UI" panose="020B0604030504040204" pitchFamily="50" charset="-128"/>
                        </a:rPr>
                        <a:t>+17</a:t>
                      </a:r>
                      <a:r>
                        <a:rPr lang="ja-JP" altLang="en-US" sz="1600" kern="0" dirty="0" smtClean="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74032857"/>
                  </a:ext>
                </a:extLst>
              </a:tr>
              <a:tr h="452931">
                <a:tc>
                  <a:txBody>
                    <a:bodyPr/>
                    <a:lstStyle/>
                    <a:p>
                      <a:pPr algn="ctr">
                        <a:spcAft>
                          <a:spcPts val="0"/>
                        </a:spcAft>
                      </a:pPr>
                      <a:r>
                        <a:rPr lang="ja-JP" sz="1600" kern="0">
                          <a:effectLst/>
                          <a:latin typeface="Meiryo UI" panose="020B0604030504040204" pitchFamily="50" charset="-128"/>
                          <a:ea typeface="Meiryo UI" panose="020B0604030504040204" pitchFamily="50" charset="-128"/>
                        </a:rPr>
                        <a:t>北河内</a:t>
                      </a:r>
                      <a:endParaRPr lang="ja-JP" sz="16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spcAft>
                          <a:spcPts val="0"/>
                        </a:spcAft>
                      </a:pPr>
                      <a:r>
                        <a:rPr lang="en-US" sz="1600" kern="0" dirty="0">
                          <a:effectLst/>
                          <a:latin typeface="Meiryo UI" panose="020B0604030504040204" pitchFamily="50" charset="-128"/>
                          <a:ea typeface="Meiryo UI" panose="020B0604030504040204" pitchFamily="50" charset="-128"/>
                        </a:rPr>
                        <a:t> 42</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spcAft>
                          <a:spcPts val="0"/>
                        </a:spcAft>
                      </a:pPr>
                      <a:r>
                        <a:rPr lang="en-US" sz="1600" kern="0" dirty="0">
                          <a:effectLst/>
                          <a:latin typeface="Meiryo UI" panose="020B0604030504040204" pitchFamily="50" charset="-128"/>
                          <a:ea typeface="Meiryo UI" panose="020B0604030504040204" pitchFamily="50" charset="-128"/>
                        </a:rPr>
                        <a:t> </a:t>
                      </a:r>
                      <a:r>
                        <a:rPr lang="en-US" sz="1600" kern="0" dirty="0" smtClean="0">
                          <a:effectLst/>
                          <a:latin typeface="Meiryo UI" panose="020B0604030504040204" pitchFamily="50" charset="-128"/>
                          <a:ea typeface="Meiryo UI" panose="020B0604030504040204" pitchFamily="50" charset="-128"/>
                        </a:rPr>
                        <a:t>49</a:t>
                      </a:r>
                      <a:r>
                        <a:rPr lang="ja-JP" altLang="en-US" sz="1600" kern="0" dirty="0" smtClean="0">
                          <a:effectLst/>
                          <a:latin typeface="Meiryo UI" panose="020B0604030504040204" pitchFamily="50" charset="-128"/>
                          <a:ea typeface="Meiryo UI" panose="020B0604030504040204" pitchFamily="50" charset="-128"/>
                        </a:rPr>
                        <a:t>（</a:t>
                      </a:r>
                      <a:r>
                        <a:rPr lang="en-US" altLang="ja-JP" sz="1600" kern="0" dirty="0" smtClean="0">
                          <a:effectLst/>
                          <a:latin typeface="Meiryo UI" panose="020B0604030504040204" pitchFamily="50" charset="-128"/>
                          <a:ea typeface="Meiryo UI" panose="020B0604030504040204" pitchFamily="50" charset="-128"/>
                        </a:rPr>
                        <a:t>+7</a:t>
                      </a:r>
                      <a:r>
                        <a:rPr lang="ja-JP" altLang="en-US" sz="1600" kern="0" dirty="0" smtClean="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spcAft>
                          <a:spcPts val="0"/>
                        </a:spcAft>
                      </a:pPr>
                      <a:r>
                        <a:rPr lang="en-US" sz="1600" kern="0" dirty="0">
                          <a:effectLst/>
                          <a:latin typeface="Meiryo UI" panose="020B0604030504040204" pitchFamily="50" charset="-128"/>
                          <a:ea typeface="Meiryo UI" panose="020B0604030504040204" pitchFamily="50" charset="-128"/>
                        </a:rPr>
                        <a:t> </a:t>
                      </a:r>
                      <a:r>
                        <a:rPr lang="en-US" sz="1600" kern="0" dirty="0" smtClean="0">
                          <a:effectLst/>
                          <a:latin typeface="Meiryo UI" panose="020B0604030504040204" pitchFamily="50" charset="-128"/>
                          <a:ea typeface="Meiryo UI" panose="020B0604030504040204" pitchFamily="50" charset="-128"/>
                        </a:rPr>
                        <a:t>46</a:t>
                      </a:r>
                      <a:r>
                        <a:rPr lang="ja-JP" altLang="en-US" sz="1600" kern="0" dirty="0" smtClean="0">
                          <a:effectLst/>
                          <a:latin typeface="Meiryo UI" panose="020B0604030504040204" pitchFamily="50" charset="-128"/>
                          <a:ea typeface="Meiryo UI" panose="020B0604030504040204" pitchFamily="50" charset="-128"/>
                        </a:rPr>
                        <a:t>（</a:t>
                      </a:r>
                      <a:r>
                        <a:rPr lang="en-US" altLang="ja-JP" sz="1600" kern="0" dirty="0" smtClean="0">
                          <a:effectLst/>
                          <a:latin typeface="Meiryo UI" panose="020B0604030504040204" pitchFamily="50" charset="-128"/>
                          <a:ea typeface="Meiryo UI" panose="020B0604030504040204" pitchFamily="50" charset="-128"/>
                        </a:rPr>
                        <a:t>+4</a:t>
                      </a:r>
                      <a:r>
                        <a:rPr lang="ja-JP" altLang="en-US" sz="1600" kern="0" dirty="0" smtClean="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546859061"/>
                  </a:ext>
                </a:extLst>
              </a:tr>
              <a:tr h="452931">
                <a:tc>
                  <a:txBody>
                    <a:bodyPr/>
                    <a:lstStyle/>
                    <a:p>
                      <a:pPr algn="ctr">
                        <a:spcAft>
                          <a:spcPts val="0"/>
                        </a:spcAft>
                      </a:pPr>
                      <a:r>
                        <a:rPr lang="ja-JP" sz="1600" kern="0">
                          <a:effectLst/>
                          <a:latin typeface="Meiryo UI" panose="020B0604030504040204" pitchFamily="50" charset="-128"/>
                          <a:ea typeface="Meiryo UI" panose="020B0604030504040204" pitchFamily="50" charset="-128"/>
                        </a:rPr>
                        <a:t>中河内</a:t>
                      </a:r>
                      <a:endParaRPr lang="ja-JP" sz="16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spcAft>
                          <a:spcPts val="0"/>
                        </a:spcAft>
                      </a:pPr>
                      <a:r>
                        <a:rPr lang="en-US" sz="1600" kern="0" dirty="0">
                          <a:effectLst/>
                          <a:latin typeface="Meiryo UI" panose="020B0604030504040204" pitchFamily="50" charset="-128"/>
                          <a:ea typeface="Meiryo UI" panose="020B0604030504040204" pitchFamily="50" charset="-128"/>
                        </a:rPr>
                        <a:t> 47</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spcAft>
                          <a:spcPts val="0"/>
                        </a:spcAft>
                      </a:pPr>
                      <a:r>
                        <a:rPr lang="en-US" sz="1600" kern="0" dirty="0">
                          <a:effectLst/>
                          <a:latin typeface="Meiryo UI" panose="020B0604030504040204" pitchFamily="50" charset="-128"/>
                          <a:ea typeface="Meiryo UI" panose="020B0604030504040204" pitchFamily="50" charset="-128"/>
                        </a:rPr>
                        <a:t> </a:t>
                      </a:r>
                      <a:r>
                        <a:rPr lang="en-US" sz="1600" kern="0" dirty="0" smtClean="0">
                          <a:effectLst/>
                          <a:latin typeface="Meiryo UI" panose="020B0604030504040204" pitchFamily="50" charset="-128"/>
                          <a:ea typeface="Meiryo UI" panose="020B0604030504040204" pitchFamily="50" charset="-128"/>
                        </a:rPr>
                        <a:t>52</a:t>
                      </a:r>
                      <a:r>
                        <a:rPr lang="ja-JP" altLang="en-US" sz="1600" kern="0" dirty="0" smtClean="0">
                          <a:effectLst/>
                          <a:latin typeface="Meiryo UI" panose="020B0604030504040204" pitchFamily="50" charset="-128"/>
                          <a:ea typeface="Meiryo UI" panose="020B0604030504040204" pitchFamily="50" charset="-128"/>
                        </a:rPr>
                        <a:t>（</a:t>
                      </a:r>
                      <a:r>
                        <a:rPr lang="en-US" altLang="ja-JP" sz="1600" kern="0" dirty="0" smtClean="0">
                          <a:effectLst/>
                          <a:latin typeface="Meiryo UI" panose="020B0604030504040204" pitchFamily="50" charset="-128"/>
                          <a:ea typeface="Meiryo UI" panose="020B0604030504040204" pitchFamily="50" charset="-128"/>
                        </a:rPr>
                        <a:t>+5</a:t>
                      </a:r>
                      <a:r>
                        <a:rPr lang="ja-JP" altLang="en-US" sz="1600" kern="0" dirty="0" smtClean="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spcAft>
                          <a:spcPts val="0"/>
                        </a:spcAft>
                      </a:pPr>
                      <a:r>
                        <a:rPr lang="en-US" sz="1600" kern="0" dirty="0">
                          <a:effectLst/>
                          <a:latin typeface="Meiryo UI" panose="020B0604030504040204" pitchFamily="50" charset="-128"/>
                          <a:ea typeface="Meiryo UI" panose="020B0604030504040204" pitchFamily="50" charset="-128"/>
                        </a:rPr>
                        <a:t> </a:t>
                      </a:r>
                      <a:r>
                        <a:rPr lang="en-US" sz="1600" kern="0" dirty="0" smtClean="0">
                          <a:effectLst/>
                          <a:latin typeface="Meiryo UI" panose="020B0604030504040204" pitchFamily="50" charset="-128"/>
                          <a:ea typeface="Meiryo UI" panose="020B0604030504040204" pitchFamily="50" charset="-128"/>
                        </a:rPr>
                        <a:t>49</a:t>
                      </a:r>
                      <a:r>
                        <a:rPr lang="ja-JP" altLang="en-US" sz="1600" kern="0" dirty="0" smtClean="0">
                          <a:effectLst/>
                          <a:latin typeface="Meiryo UI" panose="020B0604030504040204" pitchFamily="50" charset="-128"/>
                          <a:ea typeface="Meiryo UI" panose="020B0604030504040204" pitchFamily="50" charset="-128"/>
                        </a:rPr>
                        <a:t>（</a:t>
                      </a:r>
                      <a:r>
                        <a:rPr lang="en-US" altLang="ja-JP" sz="1600" kern="0" dirty="0" smtClean="0">
                          <a:effectLst/>
                          <a:latin typeface="Meiryo UI" panose="020B0604030504040204" pitchFamily="50" charset="-128"/>
                          <a:ea typeface="Meiryo UI" panose="020B0604030504040204" pitchFamily="50" charset="-128"/>
                        </a:rPr>
                        <a:t>+2</a:t>
                      </a:r>
                      <a:r>
                        <a:rPr lang="ja-JP" altLang="en-US" sz="1600" kern="0" dirty="0" smtClean="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983148878"/>
                  </a:ext>
                </a:extLst>
              </a:tr>
              <a:tr h="452931">
                <a:tc>
                  <a:txBody>
                    <a:bodyPr/>
                    <a:lstStyle/>
                    <a:p>
                      <a:pPr algn="ctr">
                        <a:spcAft>
                          <a:spcPts val="0"/>
                        </a:spcAft>
                      </a:pPr>
                      <a:r>
                        <a:rPr lang="ja-JP" sz="1600" kern="0">
                          <a:effectLst/>
                          <a:latin typeface="Meiryo UI" panose="020B0604030504040204" pitchFamily="50" charset="-128"/>
                          <a:ea typeface="Meiryo UI" panose="020B0604030504040204" pitchFamily="50" charset="-128"/>
                        </a:rPr>
                        <a:t>南河内</a:t>
                      </a:r>
                      <a:endParaRPr lang="ja-JP" sz="16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spcAft>
                          <a:spcPts val="0"/>
                        </a:spcAft>
                      </a:pPr>
                      <a:r>
                        <a:rPr lang="en-US" sz="1600" kern="0" dirty="0">
                          <a:effectLst/>
                          <a:latin typeface="Meiryo UI" panose="020B0604030504040204" pitchFamily="50" charset="-128"/>
                          <a:ea typeface="Meiryo UI" panose="020B0604030504040204" pitchFamily="50" charset="-128"/>
                        </a:rPr>
                        <a:t> 32</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spcAft>
                          <a:spcPts val="0"/>
                        </a:spcAft>
                      </a:pPr>
                      <a:r>
                        <a:rPr lang="en-US" sz="1600" kern="0" dirty="0">
                          <a:effectLst/>
                          <a:latin typeface="Meiryo UI" panose="020B0604030504040204" pitchFamily="50" charset="-128"/>
                          <a:ea typeface="Meiryo UI" panose="020B0604030504040204" pitchFamily="50" charset="-128"/>
                        </a:rPr>
                        <a:t> </a:t>
                      </a:r>
                      <a:r>
                        <a:rPr lang="en-US" sz="1600" kern="0" dirty="0" smtClean="0">
                          <a:effectLst/>
                          <a:latin typeface="Meiryo UI" panose="020B0604030504040204" pitchFamily="50" charset="-128"/>
                          <a:ea typeface="Meiryo UI" panose="020B0604030504040204" pitchFamily="50" charset="-128"/>
                        </a:rPr>
                        <a:t>39</a:t>
                      </a:r>
                      <a:r>
                        <a:rPr lang="ja-JP" altLang="en-US" sz="1600" kern="0" dirty="0" smtClean="0">
                          <a:effectLst/>
                          <a:latin typeface="Meiryo UI" panose="020B0604030504040204" pitchFamily="50" charset="-128"/>
                          <a:ea typeface="Meiryo UI" panose="020B0604030504040204" pitchFamily="50" charset="-128"/>
                        </a:rPr>
                        <a:t>（</a:t>
                      </a:r>
                      <a:r>
                        <a:rPr lang="en-US" altLang="ja-JP" sz="1600" kern="0" dirty="0" smtClean="0">
                          <a:effectLst/>
                          <a:latin typeface="Meiryo UI" panose="020B0604030504040204" pitchFamily="50" charset="-128"/>
                          <a:ea typeface="Meiryo UI" panose="020B0604030504040204" pitchFamily="50" charset="-128"/>
                        </a:rPr>
                        <a:t>+7</a:t>
                      </a:r>
                      <a:r>
                        <a:rPr lang="ja-JP" altLang="en-US" sz="1600" kern="0" dirty="0" smtClean="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spcAft>
                          <a:spcPts val="0"/>
                        </a:spcAft>
                      </a:pPr>
                      <a:r>
                        <a:rPr lang="en-US" sz="1600" kern="0" dirty="0">
                          <a:effectLst/>
                          <a:latin typeface="Meiryo UI" panose="020B0604030504040204" pitchFamily="50" charset="-128"/>
                          <a:ea typeface="Meiryo UI" panose="020B0604030504040204" pitchFamily="50" charset="-128"/>
                        </a:rPr>
                        <a:t> </a:t>
                      </a:r>
                      <a:r>
                        <a:rPr lang="en-US" sz="1600" kern="0" dirty="0" smtClean="0">
                          <a:effectLst/>
                          <a:latin typeface="Meiryo UI" panose="020B0604030504040204" pitchFamily="50" charset="-128"/>
                          <a:ea typeface="Meiryo UI" panose="020B0604030504040204" pitchFamily="50" charset="-128"/>
                        </a:rPr>
                        <a:t>36</a:t>
                      </a:r>
                      <a:r>
                        <a:rPr lang="ja-JP" altLang="en-US" sz="1600" kern="0" dirty="0" smtClean="0">
                          <a:effectLst/>
                          <a:latin typeface="Meiryo UI" panose="020B0604030504040204" pitchFamily="50" charset="-128"/>
                          <a:ea typeface="Meiryo UI" panose="020B0604030504040204" pitchFamily="50" charset="-128"/>
                        </a:rPr>
                        <a:t>（</a:t>
                      </a:r>
                      <a:r>
                        <a:rPr lang="en-US" altLang="ja-JP" sz="1600" kern="0" dirty="0" smtClean="0">
                          <a:effectLst/>
                          <a:latin typeface="Meiryo UI" panose="020B0604030504040204" pitchFamily="50" charset="-128"/>
                          <a:ea typeface="Meiryo UI" panose="020B0604030504040204" pitchFamily="50" charset="-128"/>
                        </a:rPr>
                        <a:t>+4</a:t>
                      </a:r>
                      <a:r>
                        <a:rPr lang="ja-JP" altLang="en-US" sz="1600" kern="0" dirty="0" smtClean="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862045822"/>
                  </a:ext>
                </a:extLst>
              </a:tr>
              <a:tr h="452931">
                <a:tc>
                  <a:txBody>
                    <a:bodyPr/>
                    <a:lstStyle/>
                    <a:p>
                      <a:pPr algn="ctr">
                        <a:spcAft>
                          <a:spcPts val="0"/>
                        </a:spcAft>
                      </a:pPr>
                      <a:r>
                        <a:rPr lang="ja-JP" sz="1600" kern="0">
                          <a:effectLst/>
                          <a:latin typeface="Meiryo UI" panose="020B0604030504040204" pitchFamily="50" charset="-128"/>
                          <a:ea typeface="Meiryo UI" panose="020B0604030504040204" pitchFamily="50" charset="-128"/>
                        </a:rPr>
                        <a:t>堺市</a:t>
                      </a:r>
                      <a:endParaRPr lang="ja-JP" sz="16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B w="38100" cap="flat" cmpd="sng" algn="ctr">
                      <a:solidFill>
                        <a:schemeClr val="tx1"/>
                      </a:solidFill>
                      <a:prstDash val="solid"/>
                      <a:round/>
                      <a:headEnd type="none" w="med" len="med"/>
                      <a:tailEnd type="none" w="med" len="med"/>
                    </a:lnB>
                  </a:tcPr>
                </a:tc>
                <a:tc>
                  <a:txBody>
                    <a:bodyPr/>
                    <a:lstStyle/>
                    <a:p>
                      <a:pPr algn="ctr">
                        <a:spcAft>
                          <a:spcPts val="0"/>
                        </a:spcAft>
                      </a:pPr>
                      <a:r>
                        <a:rPr lang="en-US" sz="1600" kern="0">
                          <a:effectLst/>
                          <a:latin typeface="Meiryo UI" panose="020B0604030504040204" pitchFamily="50" charset="-128"/>
                          <a:ea typeface="Meiryo UI" panose="020B0604030504040204" pitchFamily="50" charset="-128"/>
                        </a:rPr>
                        <a:t> 44</a:t>
                      </a:r>
                      <a:endParaRPr lang="ja-JP" sz="16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B w="38100" cap="flat" cmpd="sng" algn="ctr">
                      <a:solidFill>
                        <a:schemeClr val="tx1"/>
                      </a:solidFill>
                      <a:prstDash val="solid"/>
                      <a:round/>
                      <a:headEnd type="none" w="med" len="med"/>
                      <a:tailEnd type="none" w="med" len="med"/>
                    </a:lnB>
                  </a:tcPr>
                </a:tc>
                <a:tc>
                  <a:txBody>
                    <a:bodyPr/>
                    <a:lstStyle/>
                    <a:p>
                      <a:pPr algn="ctr">
                        <a:spcAft>
                          <a:spcPts val="0"/>
                        </a:spcAft>
                      </a:pPr>
                      <a:r>
                        <a:rPr lang="en-US" sz="1600" kern="0" dirty="0">
                          <a:effectLst/>
                          <a:latin typeface="Meiryo UI" panose="020B0604030504040204" pitchFamily="50" charset="-128"/>
                          <a:ea typeface="Meiryo UI" panose="020B0604030504040204" pitchFamily="50" charset="-128"/>
                        </a:rPr>
                        <a:t> </a:t>
                      </a:r>
                      <a:r>
                        <a:rPr lang="en-US" sz="1600" kern="0" dirty="0" smtClean="0">
                          <a:effectLst/>
                          <a:latin typeface="Meiryo UI" panose="020B0604030504040204" pitchFamily="50" charset="-128"/>
                          <a:ea typeface="Meiryo UI" panose="020B0604030504040204" pitchFamily="50" charset="-128"/>
                        </a:rPr>
                        <a:t>49</a:t>
                      </a:r>
                      <a:r>
                        <a:rPr lang="ja-JP" altLang="en-US" sz="1600" kern="0" dirty="0" smtClean="0">
                          <a:effectLst/>
                          <a:latin typeface="Meiryo UI" panose="020B0604030504040204" pitchFamily="50" charset="-128"/>
                          <a:ea typeface="Meiryo UI" panose="020B0604030504040204" pitchFamily="50" charset="-128"/>
                        </a:rPr>
                        <a:t>（</a:t>
                      </a:r>
                      <a:r>
                        <a:rPr lang="en-US" altLang="ja-JP" sz="1600" kern="0" dirty="0" smtClean="0">
                          <a:effectLst/>
                          <a:latin typeface="Meiryo UI" panose="020B0604030504040204" pitchFamily="50" charset="-128"/>
                          <a:ea typeface="Meiryo UI" panose="020B0604030504040204" pitchFamily="50" charset="-128"/>
                        </a:rPr>
                        <a:t>+5</a:t>
                      </a:r>
                      <a:r>
                        <a:rPr lang="ja-JP" altLang="en-US" sz="1600" kern="0" dirty="0" smtClean="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B w="38100" cap="flat" cmpd="sng" algn="ctr">
                      <a:solidFill>
                        <a:schemeClr val="tx1"/>
                      </a:solidFill>
                      <a:prstDash val="solid"/>
                      <a:round/>
                      <a:headEnd type="none" w="med" len="med"/>
                      <a:tailEnd type="none" w="med" len="med"/>
                    </a:lnB>
                  </a:tcPr>
                </a:tc>
                <a:tc>
                  <a:txBody>
                    <a:bodyPr/>
                    <a:lstStyle/>
                    <a:p>
                      <a:pPr algn="ctr">
                        <a:spcAft>
                          <a:spcPts val="0"/>
                        </a:spcAft>
                      </a:pPr>
                      <a:r>
                        <a:rPr lang="en-US" sz="1600" kern="0" dirty="0" smtClean="0">
                          <a:effectLst/>
                          <a:latin typeface="Meiryo UI" panose="020B0604030504040204" pitchFamily="50" charset="-128"/>
                          <a:ea typeface="Meiryo UI" panose="020B0604030504040204" pitchFamily="50" charset="-128"/>
                        </a:rPr>
                        <a:t>49</a:t>
                      </a:r>
                      <a:r>
                        <a:rPr lang="ja-JP" altLang="en-US" sz="1600" kern="0" dirty="0" smtClean="0">
                          <a:effectLst/>
                          <a:latin typeface="Meiryo UI" panose="020B0604030504040204" pitchFamily="50" charset="-128"/>
                          <a:ea typeface="Meiryo UI" panose="020B0604030504040204" pitchFamily="50" charset="-128"/>
                        </a:rPr>
                        <a:t>（</a:t>
                      </a:r>
                      <a:r>
                        <a:rPr lang="en-US" altLang="ja-JP" sz="1600" kern="0" dirty="0" smtClean="0">
                          <a:effectLst/>
                          <a:latin typeface="Meiryo UI" panose="020B0604030504040204" pitchFamily="50" charset="-128"/>
                          <a:ea typeface="Meiryo UI" panose="020B0604030504040204" pitchFamily="50" charset="-128"/>
                        </a:rPr>
                        <a:t>+5</a:t>
                      </a:r>
                      <a:r>
                        <a:rPr lang="ja-JP" altLang="en-US" sz="1600" kern="0" dirty="0" smtClean="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3097024"/>
                  </a:ext>
                </a:extLst>
              </a:tr>
              <a:tr h="504289">
                <a:tc>
                  <a:txBody>
                    <a:bodyPr/>
                    <a:lstStyle/>
                    <a:p>
                      <a:pPr algn="ctr">
                        <a:spcAft>
                          <a:spcPts val="0"/>
                        </a:spcAft>
                      </a:pPr>
                      <a:r>
                        <a:rPr lang="ja-JP" sz="1800" kern="0" dirty="0">
                          <a:effectLst/>
                          <a:latin typeface="Meiryo UI" panose="020B0604030504040204" pitchFamily="50" charset="-128"/>
                          <a:ea typeface="Meiryo UI" panose="020B0604030504040204" pitchFamily="50" charset="-128"/>
                        </a:rPr>
                        <a:t>泉州</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en-US" sz="1800" kern="0" dirty="0">
                          <a:effectLst/>
                          <a:latin typeface="Meiryo UI" panose="020B0604030504040204" pitchFamily="50" charset="-128"/>
                          <a:ea typeface="Meiryo UI" panose="020B0604030504040204" pitchFamily="50" charset="-128"/>
                        </a:rPr>
                        <a:t> 63</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en-US" sz="1800" kern="0" dirty="0">
                          <a:effectLst/>
                          <a:latin typeface="Meiryo UI" panose="020B0604030504040204" pitchFamily="50" charset="-128"/>
                          <a:ea typeface="Meiryo UI" panose="020B0604030504040204" pitchFamily="50" charset="-128"/>
                        </a:rPr>
                        <a:t> </a:t>
                      </a:r>
                      <a:r>
                        <a:rPr lang="en-US" sz="1800" kern="0" dirty="0" smtClean="0">
                          <a:effectLst/>
                          <a:latin typeface="Meiryo UI" panose="020B0604030504040204" pitchFamily="50" charset="-128"/>
                          <a:ea typeface="Meiryo UI" panose="020B0604030504040204" pitchFamily="50" charset="-128"/>
                        </a:rPr>
                        <a:t>76</a:t>
                      </a:r>
                      <a:r>
                        <a:rPr lang="ja-JP" altLang="en-US" sz="1800" kern="0" dirty="0" smtClean="0">
                          <a:effectLst/>
                          <a:latin typeface="Meiryo UI" panose="020B0604030504040204" pitchFamily="50" charset="-128"/>
                          <a:ea typeface="Meiryo UI" panose="020B0604030504040204" pitchFamily="50" charset="-128"/>
                        </a:rPr>
                        <a:t>（</a:t>
                      </a:r>
                      <a:r>
                        <a:rPr lang="en-US" altLang="ja-JP" sz="1800" kern="0" dirty="0" smtClean="0">
                          <a:effectLst/>
                          <a:latin typeface="Meiryo UI" panose="020B0604030504040204" pitchFamily="50" charset="-128"/>
                          <a:ea typeface="Meiryo UI" panose="020B0604030504040204" pitchFamily="50" charset="-128"/>
                        </a:rPr>
                        <a:t>+13</a:t>
                      </a:r>
                      <a:r>
                        <a:rPr lang="ja-JP" altLang="en-US" sz="1800" kern="0" dirty="0" smtClean="0">
                          <a:effectLst/>
                          <a:latin typeface="Meiryo UI" panose="020B0604030504040204" pitchFamily="50" charset="-128"/>
                          <a:ea typeface="Meiryo UI" panose="020B0604030504040204" pitchFamily="50" charset="-128"/>
                        </a:rPr>
                        <a:t>）</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en-US" sz="1800" kern="0" dirty="0" smtClean="0">
                          <a:effectLst/>
                          <a:latin typeface="Meiryo UI" panose="020B0604030504040204" pitchFamily="50" charset="-128"/>
                          <a:ea typeface="Meiryo UI" panose="020B0604030504040204" pitchFamily="50" charset="-128"/>
                        </a:rPr>
                        <a:t>75</a:t>
                      </a:r>
                      <a:r>
                        <a:rPr lang="ja-JP" altLang="en-US" sz="1800" kern="0" dirty="0" smtClean="0">
                          <a:effectLst/>
                          <a:latin typeface="Meiryo UI" panose="020B0604030504040204" pitchFamily="50" charset="-128"/>
                          <a:ea typeface="Meiryo UI" panose="020B0604030504040204" pitchFamily="50" charset="-128"/>
                        </a:rPr>
                        <a:t>（</a:t>
                      </a:r>
                      <a:r>
                        <a:rPr lang="en-US" altLang="ja-JP" sz="1800" kern="0" dirty="0" smtClean="0">
                          <a:effectLst/>
                          <a:latin typeface="Meiryo UI" panose="020B0604030504040204" pitchFamily="50" charset="-128"/>
                          <a:ea typeface="Meiryo UI" panose="020B0604030504040204" pitchFamily="50" charset="-128"/>
                        </a:rPr>
                        <a:t>+12</a:t>
                      </a:r>
                      <a:r>
                        <a:rPr lang="ja-JP" altLang="en-US" sz="1800" kern="0" dirty="0" smtClean="0">
                          <a:effectLst/>
                          <a:latin typeface="Meiryo UI" panose="020B0604030504040204" pitchFamily="50" charset="-128"/>
                          <a:ea typeface="Meiryo UI" panose="020B0604030504040204" pitchFamily="50" charset="-128"/>
                        </a:rPr>
                        <a:t>）</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1335136"/>
                  </a:ext>
                </a:extLst>
              </a:tr>
              <a:tr h="452931">
                <a:tc>
                  <a:txBody>
                    <a:bodyPr/>
                    <a:lstStyle/>
                    <a:p>
                      <a:pPr algn="ctr">
                        <a:spcAft>
                          <a:spcPts val="0"/>
                        </a:spcAft>
                      </a:pPr>
                      <a:r>
                        <a:rPr lang="ja-JP" sz="1600" kern="0" dirty="0">
                          <a:effectLst/>
                          <a:latin typeface="Meiryo UI" panose="020B0604030504040204" pitchFamily="50" charset="-128"/>
                          <a:ea typeface="Meiryo UI" panose="020B0604030504040204" pitchFamily="50" charset="-128"/>
                        </a:rPr>
                        <a:t>大阪市</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T w="38100" cap="flat" cmpd="sng" algn="ctr">
                      <a:solidFill>
                        <a:schemeClr val="tx1"/>
                      </a:solidFill>
                      <a:prstDash val="solid"/>
                      <a:round/>
                      <a:headEnd type="none" w="med" len="med"/>
                      <a:tailEnd type="none" w="med" len="med"/>
                    </a:lnT>
                  </a:tcPr>
                </a:tc>
                <a:tc>
                  <a:txBody>
                    <a:bodyPr/>
                    <a:lstStyle/>
                    <a:p>
                      <a:pPr algn="ctr">
                        <a:spcAft>
                          <a:spcPts val="0"/>
                        </a:spcAft>
                      </a:pPr>
                      <a:r>
                        <a:rPr lang="en-US" sz="1600" kern="0" dirty="0">
                          <a:effectLst/>
                          <a:latin typeface="Meiryo UI" panose="020B0604030504040204" pitchFamily="50" charset="-128"/>
                          <a:ea typeface="Meiryo UI" panose="020B0604030504040204" pitchFamily="50" charset="-128"/>
                        </a:rPr>
                        <a:t>215</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T w="38100" cap="flat" cmpd="sng" algn="ctr">
                      <a:solidFill>
                        <a:schemeClr val="tx1"/>
                      </a:solidFill>
                      <a:prstDash val="solid"/>
                      <a:round/>
                      <a:headEnd type="none" w="med" len="med"/>
                      <a:tailEnd type="none" w="med" len="med"/>
                    </a:lnT>
                  </a:tcPr>
                </a:tc>
                <a:tc>
                  <a:txBody>
                    <a:bodyPr/>
                    <a:lstStyle/>
                    <a:p>
                      <a:pPr algn="ctr">
                        <a:spcAft>
                          <a:spcPts val="0"/>
                        </a:spcAft>
                      </a:pPr>
                      <a:r>
                        <a:rPr lang="en-US" sz="1600" kern="0" dirty="0" smtClean="0">
                          <a:effectLst/>
                          <a:latin typeface="Meiryo UI" panose="020B0604030504040204" pitchFamily="50" charset="-128"/>
                          <a:ea typeface="Meiryo UI" panose="020B0604030504040204" pitchFamily="50" charset="-128"/>
                        </a:rPr>
                        <a:t>255</a:t>
                      </a:r>
                      <a:r>
                        <a:rPr lang="ja-JP" altLang="en-US" sz="1600" kern="0" dirty="0" smtClean="0">
                          <a:effectLst/>
                          <a:latin typeface="Meiryo UI" panose="020B0604030504040204" pitchFamily="50" charset="-128"/>
                          <a:ea typeface="Meiryo UI" panose="020B0604030504040204" pitchFamily="50" charset="-128"/>
                        </a:rPr>
                        <a:t>（</a:t>
                      </a:r>
                      <a:r>
                        <a:rPr lang="en-US" altLang="ja-JP" sz="1600" kern="0" dirty="0" smtClean="0">
                          <a:effectLst/>
                          <a:latin typeface="Meiryo UI" panose="020B0604030504040204" pitchFamily="50" charset="-128"/>
                          <a:ea typeface="Meiryo UI" panose="020B0604030504040204" pitchFamily="50" charset="-128"/>
                        </a:rPr>
                        <a:t>+40</a:t>
                      </a:r>
                      <a:r>
                        <a:rPr lang="ja-JP" altLang="en-US" sz="1600" kern="0" dirty="0" smtClean="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T w="38100" cap="flat" cmpd="sng" algn="ctr">
                      <a:solidFill>
                        <a:schemeClr val="tx1"/>
                      </a:solidFill>
                      <a:prstDash val="solid"/>
                      <a:round/>
                      <a:headEnd type="none" w="med" len="med"/>
                      <a:tailEnd type="none" w="med" len="med"/>
                    </a:lnT>
                  </a:tcPr>
                </a:tc>
                <a:tc>
                  <a:txBody>
                    <a:bodyPr/>
                    <a:lstStyle/>
                    <a:p>
                      <a:pPr algn="ctr">
                        <a:spcAft>
                          <a:spcPts val="0"/>
                        </a:spcAft>
                      </a:pPr>
                      <a:r>
                        <a:rPr lang="en-US" sz="1600" kern="0" dirty="0" smtClean="0">
                          <a:effectLst/>
                          <a:latin typeface="Meiryo UI" panose="020B0604030504040204" pitchFamily="50" charset="-128"/>
                          <a:ea typeface="Meiryo UI" panose="020B0604030504040204" pitchFamily="50" charset="-128"/>
                        </a:rPr>
                        <a:t>252</a:t>
                      </a:r>
                      <a:r>
                        <a:rPr lang="ja-JP" altLang="en-US" sz="1600" kern="0" dirty="0" smtClean="0">
                          <a:effectLst/>
                          <a:latin typeface="Meiryo UI" panose="020B0604030504040204" pitchFamily="50" charset="-128"/>
                          <a:ea typeface="Meiryo UI" panose="020B0604030504040204" pitchFamily="50" charset="-128"/>
                        </a:rPr>
                        <a:t>（</a:t>
                      </a:r>
                      <a:r>
                        <a:rPr lang="en-US" altLang="ja-JP" sz="1600" kern="0" dirty="0" smtClean="0">
                          <a:effectLst/>
                          <a:latin typeface="Meiryo UI" panose="020B0604030504040204" pitchFamily="50" charset="-128"/>
                          <a:ea typeface="Meiryo UI" panose="020B0604030504040204" pitchFamily="50" charset="-128"/>
                        </a:rPr>
                        <a:t>+37</a:t>
                      </a:r>
                      <a:r>
                        <a:rPr lang="ja-JP" altLang="en-US" sz="1600" kern="0" dirty="0" smtClean="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14935001"/>
                  </a:ext>
                </a:extLst>
              </a:tr>
              <a:tr h="452931">
                <a:tc>
                  <a:txBody>
                    <a:bodyPr/>
                    <a:lstStyle/>
                    <a:p>
                      <a:pPr algn="ctr">
                        <a:spcAft>
                          <a:spcPts val="0"/>
                        </a:spcAft>
                      </a:pPr>
                      <a:r>
                        <a:rPr lang="ja-JP" altLang="en-US" sz="1800" b="1" kern="100" dirty="0" smtClean="0">
                          <a:solidFill>
                            <a:schemeClr val="bg1"/>
                          </a:solidFill>
                          <a:effectLst/>
                          <a:latin typeface="Meiryo UI" panose="020B0604030504040204" pitchFamily="50" charset="-128"/>
                          <a:ea typeface="Meiryo UI" panose="020B0604030504040204" pitchFamily="50" charset="-128"/>
                        </a:rPr>
                        <a:t>合計</a:t>
                      </a:r>
                      <a:endParaRPr lang="ja-JP" sz="18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spcAft>
                          <a:spcPts val="0"/>
                        </a:spcAft>
                      </a:pPr>
                      <a:r>
                        <a:rPr lang="en-US" sz="1800" b="1" kern="0" dirty="0">
                          <a:solidFill>
                            <a:schemeClr val="tx1"/>
                          </a:solidFill>
                          <a:effectLst/>
                          <a:latin typeface="Meiryo UI" panose="020B0604030504040204" pitchFamily="50" charset="-128"/>
                          <a:ea typeface="Meiryo UI" panose="020B0604030504040204" pitchFamily="50" charset="-128"/>
                        </a:rPr>
                        <a:t>623</a:t>
                      </a:r>
                      <a:endParaRPr lang="ja-JP" sz="18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spcAft>
                          <a:spcPts val="0"/>
                        </a:spcAft>
                      </a:pPr>
                      <a:r>
                        <a:rPr lang="en-US" sz="1800" b="1" kern="0" dirty="0" smtClean="0">
                          <a:solidFill>
                            <a:schemeClr val="tx1"/>
                          </a:solidFill>
                          <a:effectLst/>
                          <a:latin typeface="Meiryo UI" panose="020B0604030504040204" pitchFamily="50" charset="-128"/>
                          <a:ea typeface="Meiryo UI" panose="020B0604030504040204" pitchFamily="50" charset="-128"/>
                        </a:rPr>
                        <a:t>745</a:t>
                      </a:r>
                      <a:r>
                        <a:rPr lang="ja-JP" altLang="en-US" sz="1800" b="1" kern="0" dirty="0" smtClean="0">
                          <a:solidFill>
                            <a:schemeClr val="tx1"/>
                          </a:solidFill>
                          <a:effectLst/>
                          <a:latin typeface="Meiryo UI" panose="020B0604030504040204" pitchFamily="50" charset="-128"/>
                          <a:ea typeface="Meiryo UI" panose="020B0604030504040204" pitchFamily="50" charset="-128"/>
                        </a:rPr>
                        <a:t>（</a:t>
                      </a:r>
                      <a:r>
                        <a:rPr lang="en-US" altLang="ja-JP" sz="1800" b="1" kern="0" dirty="0" smtClean="0">
                          <a:solidFill>
                            <a:schemeClr val="tx1"/>
                          </a:solidFill>
                          <a:effectLst/>
                          <a:latin typeface="Meiryo UI" panose="020B0604030504040204" pitchFamily="50" charset="-128"/>
                          <a:ea typeface="Meiryo UI" panose="020B0604030504040204" pitchFamily="50" charset="-128"/>
                        </a:rPr>
                        <a:t>+122</a:t>
                      </a:r>
                      <a:r>
                        <a:rPr lang="ja-JP" altLang="en-US" sz="1800" b="1" kern="0" dirty="0" smtClean="0">
                          <a:solidFill>
                            <a:schemeClr val="tx1"/>
                          </a:solidFill>
                          <a:effectLst/>
                          <a:latin typeface="Meiryo UI" panose="020B0604030504040204" pitchFamily="50" charset="-128"/>
                          <a:ea typeface="Meiryo UI" panose="020B0604030504040204" pitchFamily="50" charset="-128"/>
                        </a:rPr>
                        <a:t>）</a:t>
                      </a:r>
                      <a:endParaRPr lang="ja-JP" sz="18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spcAft>
                          <a:spcPts val="0"/>
                        </a:spcAft>
                      </a:pPr>
                      <a:r>
                        <a:rPr lang="en-US" sz="1800" b="1" kern="0" dirty="0" smtClean="0">
                          <a:solidFill>
                            <a:schemeClr val="tx1"/>
                          </a:solidFill>
                          <a:effectLst/>
                          <a:latin typeface="Meiryo UI" panose="020B0604030504040204" pitchFamily="50" charset="-128"/>
                          <a:ea typeface="Meiryo UI" panose="020B0604030504040204" pitchFamily="50" charset="-128"/>
                        </a:rPr>
                        <a:t>738</a:t>
                      </a:r>
                      <a:r>
                        <a:rPr lang="ja-JP" altLang="en-US" sz="1800" b="1" kern="0" dirty="0" smtClean="0">
                          <a:solidFill>
                            <a:schemeClr val="tx1"/>
                          </a:solidFill>
                          <a:effectLst/>
                          <a:latin typeface="Meiryo UI" panose="020B0604030504040204" pitchFamily="50" charset="-128"/>
                          <a:ea typeface="Meiryo UI" panose="020B0604030504040204" pitchFamily="50" charset="-128"/>
                        </a:rPr>
                        <a:t>（</a:t>
                      </a:r>
                      <a:r>
                        <a:rPr lang="en-US" altLang="ja-JP" sz="1800" b="1" kern="0" dirty="0" smtClean="0">
                          <a:solidFill>
                            <a:schemeClr val="tx1"/>
                          </a:solidFill>
                          <a:effectLst/>
                          <a:latin typeface="Meiryo UI" panose="020B0604030504040204" pitchFamily="50" charset="-128"/>
                          <a:ea typeface="Meiryo UI" panose="020B0604030504040204" pitchFamily="50" charset="-128"/>
                        </a:rPr>
                        <a:t>+115</a:t>
                      </a:r>
                      <a:r>
                        <a:rPr lang="ja-JP" altLang="en-US" sz="1800" b="1" kern="0" dirty="0" smtClean="0">
                          <a:solidFill>
                            <a:schemeClr val="tx1"/>
                          </a:solidFill>
                          <a:effectLst/>
                          <a:latin typeface="Meiryo UI" panose="020B0604030504040204" pitchFamily="50" charset="-128"/>
                          <a:ea typeface="Meiryo UI" panose="020B0604030504040204" pitchFamily="50" charset="-128"/>
                        </a:rPr>
                        <a:t>）</a:t>
                      </a:r>
                      <a:endParaRPr lang="ja-JP" sz="18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379354163"/>
                  </a:ext>
                </a:extLst>
              </a:tr>
            </a:tbl>
          </a:graphicData>
        </a:graphic>
      </p:graphicFrame>
      <p:sp>
        <p:nvSpPr>
          <p:cNvPr id="11" name="正方形/長方形 10"/>
          <p:cNvSpPr/>
          <p:nvPr/>
        </p:nvSpPr>
        <p:spPr>
          <a:xfrm>
            <a:off x="167986" y="6406701"/>
            <a:ext cx="6439082" cy="261610"/>
          </a:xfrm>
          <a:prstGeom prst="rect">
            <a:avLst/>
          </a:prstGeom>
        </p:spPr>
        <p:txBody>
          <a:bodyPr wrap="square">
            <a:spAutoFit/>
          </a:bodyPr>
          <a:lstStyle/>
          <a:p>
            <a:pPr defTabSz="342900">
              <a:defRPr/>
            </a:pPr>
            <a:r>
              <a:rPr lang="en-US" altLang="ja-JP" sz="1100" dirty="0" smtClean="0">
                <a:solidFill>
                  <a:prstClr val="black"/>
                </a:solidFill>
                <a:latin typeface="Meiryo UI"/>
                <a:ea typeface="Meiryo UI"/>
              </a:rPr>
              <a:t>※</a:t>
            </a:r>
            <a:r>
              <a:rPr lang="ja-JP" altLang="en-US" sz="1100" dirty="0" smtClean="0">
                <a:solidFill>
                  <a:prstClr val="black"/>
                </a:solidFill>
                <a:latin typeface="Meiryo UI"/>
                <a:ea typeface="Meiryo UI"/>
              </a:rPr>
              <a:t>現在</a:t>
            </a:r>
            <a:r>
              <a:rPr lang="ja-JP" altLang="en-US" sz="1100" dirty="0">
                <a:solidFill>
                  <a:prstClr val="black"/>
                </a:solidFill>
                <a:latin typeface="Meiryo UI"/>
                <a:ea typeface="Meiryo UI"/>
              </a:rPr>
              <a:t>医師数：株式会社日本アルトマークメディカルデータベース</a:t>
            </a:r>
            <a:r>
              <a:rPr lang="en-US" altLang="ja-JP" sz="1100" dirty="0">
                <a:solidFill>
                  <a:prstClr val="black"/>
                </a:solidFill>
                <a:latin typeface="Meiryo UI"/>
                <a:ea typeface="Meiryo UI"/>
              </a:rPr>
              <a:t>2018</a:t>
            </a:r>
            <a:r>
              <a:rPr lang="ja-JP" altLang="en-US" sz="1100" dirty="0">
                <a:solidFill>
                  <a:prstClr val="black"/>
                </a:solidFill>
                <a:latin typeface="Meiryo UI"/>
                <a:ea typeface="Meiryo UI"/>
              </a:rPr>
              <a:t>より京都大学が集計</a:t>
            </a:r>
          </a:p>
        </p:txBody>
      </p:sp>
      <p:sp>
        <p:nvSpPr>
          <p:cNvPr id="12" name="正方形/長方形 11"/>
          <p:cNvSpPr/>
          <p:nvPr/>
        </p:nvSpPr>
        <p:spPr>
          <a:xfrm>
            <a:off x="6937104" y="6373361"/>
            <a:ext cx="2285425" cy="261610"/>
          </a:xfrm>
          <a:prstGeom prst="rect">
            <a:avLst/>
          </a:prstGeom>
        </p:spPr>
        <p:txBody>
          <a:bodyPr wrap="square">
            <a:spAutoFit/>
          </a:bodyPr>
          <a:lstStyle/>
          <a:p>
            <a:pPr defTabSz="342900">
              <a:defRPr/>
            </a:pPr>
            <a:r>
              <a:rPr lang="ja-JP" altLang="en-US" sz="1100" dirty="0" smtClean="0">
                <a:solidFill>
                  <a:prstClr val="black"/>
                </a:solidFill>
                <a:latin typeface="Meiryo UI"/>
                <a:ea typeface="Meiryo UI"/>
              </a:rPr>
              <a:t>出典</a:t>
            </a:r>
            <a:r>
              <a:rPr lang="ja-JP" altLang="en-US" sz="1100" dirty="0">
                <a:solidFill>
                  <a:prstClr val="black"/>
                </a:solidFill>
                <a:latin typeface="Meiryo UI"/>
                <a:ea typeface="Meiryo UI"/>
              </a:rPr>
              <a:t>　</a:t>
            </a:r>
            <a:r>
              <a:rPr lang="ja-JP" altLang="en-US" sz="1100" dirty="0" smtClean="0">
                <a:solidFill>
                  <a:prstClr val="black"/>
                </a:solidFill>
                <a:latin typeface="Meiryo UI"/>
                <a:ea typeface="Meiryo UI"/>
              </a:rPr>
              <a:t>大阪府医師確保計画</a:t>
            </a:r>
            <a:endParaRPr lang="ja-JP" altLang="en-US" sz="1100" dirty="0">
              <a:solidFill>
                <a:prstClr val="black"/>
              </a:solidFill>
              <a:latin typeface="Meiryo UI"/>
              <a:ea typeface="Meiryo UI"/>
            </a:endParaRPr>
          </a:p>
        </p:txBody>
      </p:sp>
    </p:spTree>
    <p:extLst>
      <p:ext uri="{BB962C8B-B14F-4D97-AF65-F5344CB8AC3E}">
        <p14:creationId xmlns:p14="http://schemas.microsoft.com/office/powerpoint/2010/main" val="2581836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937104" y="6456092"/>
            <a:ext cx="2133600" cy="365125"/>
          </a:xfrm>
        </p:spPr>
        <p:txBody>
          <a:bodyPr/>
          <a:lstStyle/>
          <a:p>
            <a:fld id="{A9848611-8FAA-4BFC-BAAD-33CAF1A3E273}" type="slidenum">
              <a:rPr kumimoji="1" lang="ja-JP" altLang="en-US" sz="1800" smtClean="0">
                <a:solidFill>
                  <a:schemeClr val="accent1"/>
                </a:solidFill>
              </a:rPr>
              <a:t>7</a:t>
            </a:fld>
            <a:endParaRPr kumimoji="1" lang="ja-JP" altLang="en-US" sz="1800" dirty="0">
              <a:solidFill>
                <a:schemeClr val="accent1"/>
              </a:solidFill>
            </a:endParaRPr>
          </a:p>
        </p:txBody>
      </p:sp>
      <p:sp>
        <p:nvSpPr>
          <p:cNvPr id="11" name="タイトル 1">
            <a:extLst>
              <a:ext uri="{FF2B5EF4-FFF2-40B4-BE49-F238E27FC236}">
                <a16:creationId xmlns:a16="http://schemas.microsoft.com/office/drawing/2014/main" id="{E4E5881F-7303-48F0-A1BF-8AB683DB1D16}"/>
              </a:ext>
            </a:extLst>
          </p:cNvPr>
          <p:cNvSpPr txBox="1">
            <a:spLocks/>
          </p:cNvSpPr>
          <p:nvPr/>
        </p:nvSpPr>
        <p:spPr>
          <a:xfrm>
            <a:off x="270890" y="1721935"/>
            <a:ext cx="8655731" cy="4734157"/>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smtClean="0">
                <a:solidFill>
                  <a:schemeClr val="accent1">
                    <a:lumMod val="75000"/>
                  </a:schemeClr>
                </a:solidFill>
                <a:latin typeface="Meiryo UI" panose="020B0604030504040204" pitchFamily="50" charset="-128"/>
                <a:ea typeface="Meiryo UI" panose="020B0604030504040204" pitchFamily="50" charset="-128"/>
              </a:rPr>
              <a:t>１</a:t>
            </a:r>
            <a:r>
              <a:rPr lang="ja-JP" altLang="en-US" sz="2400" b="1" dirty="0">
                <a:solidFill>
                  <a:schemeClr val="accent1">
                    <a:lumMod val="75000"/>
                  </a:schemeClr>
                </a:solidFill>
                <a:latin typeface="Meiryo UI" panose="020B0604030504040204" pitchFamily="50" charset="-128"/>
                <a:ea typeface="Meiryo UI" panose="020B0604030504040204" pitchFamily="50" charset="-128"/>
              </a:rPr>
              <a:t>　目的</a:t>
            </a:r>
          </a:p>
          <a:p>
            <a:pPr algn="l"/>
            <a:r>
              <a:rPr lang="ja-JP" altLang="en-US" sz="1800" dirty="0">
                <a:latin typeface="Meiryo UI" panose="020B0604030504040204" pitchFamily="50" charset="-128"/>
                <a:ea typeface="Meiryo UI" panose="020B0604030504040204" pitchFamily="50" charset="-128"/>
              </a:rPr>
              <a:t>　泉州二次医療圏における周産期の入院医療に関係する病院関係者が集まり</a:t>
            </a:r>
            <a:r>
              <a:rPr lang="ja-JP" altLang="en-US" sz="1800" dirty="0" smtClean="0">
                <a:latin typeface="Meiryo UI" panose="020B0604030504040204" pitchFamily="50" charset="-128"/>
                <a:ea typeface="Meiryo UI" panose="020B0604030504040204" pitchFamily="50" charset="-128"/>
              </a:rPr>
              <a:t>、</a:t>
            </a:r>
            <a:endParaRPr lang="en-US" altLang="ja-JP" sz="1800" dirty="0" smtClean="0">
              <a:latin typeface="Meiryo UI" panose="020B0604030504040204" pitchFamily="50" charset="-128"/>
              <a:ea typeface="Meiryo UI" panose="020B0604030504040204" pitchFamily="50" charset="-128"/>
            </a:endParaRPr>
          </a:p>
          <a:p>
            <a:pPr algn="l"/>
            <a:r>
              <a:rPr lang="ja-JP" altLang="en-US" sz="1800" dirty="0" smtClean="0">
                <a:latin typeface="Meiryo UI" panose="020B0604030504040204" pitchFamily="50" charset="-128"/>
                <a:ea typeface="Meiryo UI" panose="020B0604030504040204" pitchFamily="50" charset="-128"/>
              </a:rPr>
              <a:t>地域</a:t>
            </a:r>
            <a:r>
              <a:rPr lang="ja-JP" altLang="en-US" sz="1800" dirty="0">
                <a:latin typeface="Meiryo UI" panose="020B0604030504040204" pitchFamily="50" charset="-128"/>
                <a:ea typeface="Meiryo UI" panose="020B0604030504040204" pitchFamily="50" charset="-128"/>
              </a:rPr>
              <a:t>の周産期医療提供体制の将来像について意見交換を行う</a:t>
            </a:r>
            <a:r>
              <a:rPr lang="ja-JP" altLang="en-US" sz="1800" dirty="0" smtClean="0">
                <a:latin typeface="Meiryo UI" panose="020B0604030504040204" pitchFamily="50" charset="-128"/>
                <a:ea typeface="Meiryo UI" panose="020B0604030504040204" pitchFamily="50" charset="-128"/>
              </a:rPr>
              <a:t>。</a:t>
            </a:r>
            <a:endParaRPr lang="en-US" altLang="ja-JP" sz="1800" dirty="0" smtClean="0">
              <a:latin typeface="Meiryo UI" panose="020B0604030504040204" pitchFamily="50" charset="-128"/>
              <a:ea typeface="Meiryo UI" panose="020B0604030504040204" pitchFamily="50" charset="-128"/>
            </a:endParaRPr>
          </a:p>
          <a:p>
            <a:pPr algn="l"/>
            <a:endParaRPr lang="en-US" altLang="ja-JP" sz="600" dirty="0" smtClean="0">
              <a:latin typeface="Meiryo UI" panose="020B0604030504040204" pitchFamily="50" charset="-128"/>
              <a:ea typeface="Meiryo UI" panose="020B0604030504040204" pitchFamily="50" charset="-128"/>
            </a:endParaRPr>
          </a:p>
          <a:p>
            <a:pPr algn="l"/>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あわせて</a:t>
            </a:r>
            <a:r>
              <a:rPr lang="ja-JP" altLang="en-US" sz="1800" dirty="0">
                <a:latin typeface="Meiryo UI" panose="020B0604030504040204" pitchFamily="50" charset="-128"/>
                <a:ea typeface="Meiryo UI" panose="020B0604030504040204" pitchFamily="50" charset="-128"/>
              </a:rPr>
              <a:t>各病院の課題を踏まえた今後の周産期医療機能の在り方の方向性等に</a:t>
            </a:r>
            <a:r>
              <a:rPr lang="ja-JP" altLang="en-US" sz="1800" dirty="0" smtClean="0">
                <a:latin typeface="Meiryo UI" panose="020B0604030504040204" pitchFamily="50" charset="-128"/>
                <a:ea typeface="Meiryo UI" panose="020B0604030504040204" pitchFamily="50" charset="-128"/>
              </a:rPr>
              <a:t>ついて</a:t>
            </a:r>
            <a:endParaRPr lang="en-US" altLang="ja-JP" sz="1800" dirty="0" smtClean="0">
              <a:latin typeface="Meiryo UI" panose="020B0604030504040204" pitchFamily="50" charset="-128"/>
              <a:ea typeface="Meiryo UI" panose="020B0604030504040204" pitchFamily="50" charset="-128"/>
            </a:endParaRPr>
          </a:p>
          <a:p>
            <a:pPr algn="l"/>
            <a:r>
              <a:rPr lang="ja-JP" altLang="en-US" sz="1800" dirty="0" smtClean="0">
                <a:latin typeface="Meiryo UI" panose="020B0604030504040204" pitchFamily="50" charset="-128"/>
                <a:ea typeface="Meiryo UI" panose="020B0604030504040204" pitchFamily="50" charset="-128"/>
              </a:rPr>
              <a:t>認識</a:t>
            </a:r>
            <a:r>
              <a:rPr lang="ja-JP" altLang="en-US" sz="1800" dirty="0">
                <a:latin typeface="Meiryo UI" panose="020B0604030504040204" pitchFamily="50" charset="-128"/>
                <a:ea typeface="Meiryo UI" panose="020B0604030504040204" pitchFamily="50" charset="-128"/>
              </a:rPr>
              <a:t>の共有を図る。</a:t>
            </a:r>
          </a:p>
          <a:p>
            <a:pPr algn="l"/>
            <a:endParaRPr lang="en-US" altLang="ja-JP" sz="2000" dirty="0" smtClean="0">
              <a:solidFill>
                <a:schemeClr val="accent1">
                  <a:lumMod val="75000"/>
                </a:schemeClr>
              </a:solidFill>
              <a:latin typeface="Meiryo UI" panose="020B0604030504040204" pitchFamily="50" charset="-128"/>
              <a:ea typeface="Meiryo UI" panose="020B0604030504040204" pitchFamily="50" charset="-128"/>
            </a:endParaRPr>
          </a:p>
          <a:p>
            <a:pPr algn="l"/>
            <a:endParaRPr lang="ja-JP" altLang="en-US" sz="2000" dirty="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b="1" dirty="0">
                <a:solidFill>
                  <a:schemeClr val="accent1">
                    <a:lumMod val="75000"/>
                  </a:schemeClr>
                </a:solidFill>
                <a:latin typeface="Meiryo UI" panose="020B0604030504040204" pitchFamily="50" charset="-128"/>
                <a:ea typeface="Meiryo UI" panose="020B0604030504040204" pitchFamily="50" charset="-128"/>
              </a:rPr>
              <a:t>２　主な</a:t>
            </a:r>
            <a:r>
              <a:rPr lang="ja-JP" altLang="en-US" sz="2400" b="1" dirty="0" smtClean="0">
                <a:solidFill>
                  <a:schemeClr val="accent1">
                    <a:lumMod val="75000"/>
                  </a:schemeClr>
                </a:solidFill>
                <a:latin typeface="Meiryo UI" panose="020B0604030504040204" pitchFamily="50" charset="-128"/>
                <a:ea typeface="Meiryo UI" panose="020B0604030504040204" pitchFamily="50" charset="-128"/>
              </a:rPr>
              <a:t>協議・確認</a:t>
            </a:r>
            <a:r>
              <a:rPr lang="ja-JP" altLang="en-US" sz="2400" b="1" dirty="0">
                <a:solidFill>
                  <a:schemeClr val="accent1">
                    <a:lumMod val="75000"/>
                  </a:schemeClr>
                </a:solidFill>
                <a:latin typeface="Meiryo UI" panose="020B0604030504040204" pitchFamily="50" charset="-128"/>
                <a:ea typeface="Meiryo UI" panose="020B0604030504040204" pitchFamily="50" charset="-128"/>
              </a:rPr>
              <a:t>事項</a:t>
            </a:r>
          </a:p>
          <a:p>
            <a:pPr algn="l"/>
            <a:r>
              <a:rPr lang="ja-JP" altLang="en-US" sz="1800" dirty="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１）泉州</a:t>
            </a:r>
            <a:r>
              <a:rPr lang="ja-JP" altLang="en-US" sz="1800" dirty="0">
                <a:latin typeface="Meiryo UI" panose="020B0604030504040204" pitchFamily="50" charset="-128"/>
                <a:ea typeface="Meiryo UI" panose="020B0604030504040204" pitchFamily="50" charset="-128"/>
              </a:rPr>
              <a:t>二次医療圏における周産期医療提供体制の将来像</a:t>
            </a:r>
          </a:p>
          <a:p>
            <a:pPr algn="l"/>
            <a:r>
              <a:rPr lang="ja-JP" altLang="en-US" sz="1800" dirty="0">
                <a:latin typeface="Meiryo UI" panose="020B0604030504040204" pitchFamily="50" charset="-128"/>
                <a:ea typeface="Meiryo UI" panose="020B0604030504040204" pitchFamily="50" charset="-128"/>
              </a:rPr>
              <a:t>（２</a:t>
            </a:r>
            <a:r>
              <a:rPr lang="ja-JP" altLang="en-US" sz="1800" dirty="0" smtClean="0">
                <a:latin typeface="Meiryo UI" panose="020B0604030504040204" pitchFamily="50" charset="-128"/>
                <a:ea typeface="Meiryo UI" panose="020B0604030504040204" pitchFamily="50" charset="-128"/>
              </a:rPr>
              <a:t>）各病院</a:t>
            </a:r>
            <a:r>
              <a:rPr lang="ja-JP" altLang="en-US" sz="1800" dirty="0">
                <a:latin typeface="Meiryo UI" panose="020B0604030504040204" pitchFamily="50" charset="-128"/>
                <a:ea typeface="Meiryo UI" panose="020B0604030504040204" pitchFamily="50" charset="-128"/>
              </a:rPr>
              <a:t>の</a:t>
            </a:r>
            <a:r>
              <a:rPr lang="en-US" altLang="ja-JP" sz="1800" dirty="0">
                <a:latin typeface="Meiryo UI" panose="020B0604030504040204" pitchFamily="50" charset="-128"/>
                <a:ea typeface="Meiryo UI" panose="020B0604030504040204" pitchFamily="50" charset="-128"/>
              </a:rPr>
              <a:t>2025</a:t>
            </a:r>
            <a:r>
              <a:rPr lang="ja-JP" altLang="en-US" sz="1800" dirty="0">
                <a:latin typeface="Meiryo UI" panose="020B0604030504040204" pitchFamily="50" charset="-128"/>
                <a:ea typeface="Meiryo UI" panose="020B0604030504040204" pitchFamily="50" charset="-128"/>
              </a:rPr>
              <a:t>年に向けた周産期医療機能の在り方の方向性等</a:t>
            </a:r>
          </a:p>
          <a:p>
            <a:pPr algn="l"/>
            <a:r>
              <a:rPr lang="ja-JP" altLang="en-US" sz="1800" dirty="0">
                <a:latin typeface="Meiryo UI" panose="020B0604030504040204" pitchFamily="50" charset="-128"/>
                <a:ea typeface="Meiryo UI" panose="020B0604030504040204" pitchFamily="50" charset="-128"/>
              </a:rPr>
              <a:t>（３</a:t>
            </a:r>
            <a:r>
              <a:rPr lang="ja-JP" altLang="en-US" sz="1800" dirty="0" smtClean="0">
                <a:latin typeface="Meiryo UI" panose="020B0604030504040204" pitchFamily="50" charset="-128"/>
                <a:ea typeface="Meiryo UI" panose="020B0604030504040204" pitchFamily="50" charset="-128"/>
              </a:rPr>
              <a:t>）その他</a:t>
            </a:r>
            <a:r>
              <a:rPr lang="ja-JP" altLang="en-US" sz="1800" dirty="0">
                <a:latin typeface="Meiryo UI" panose="020B0604030504040204" pitchFamily="50" charset="-128"/>
                <a:ea typeface="Meiryo UI" panose="020B0604030504040204" pitchFamily="50" charset="-128"/>
              </a:rPr>
              <a:t>、周産期医療提供体制にかかる</a:t>
            </a:r>
            <a:r>
              <a:rPr lang="ja-JP" altLang="en-US" sz="1800" dirty="0" smtClean="0">
                <a:latin typeface="Meiryo UI" panose="020B0604030504040204" pitchFamily="50" charset="-128"/>
                <a:ea typeface="Meiryo UI" panose="020B0604030504040204" pitchFamily="50" charset="-128"/>
              </a:rPr>
              <a:t>事項</a:t>
            </a:r>
            <a:endParaRPr lang="en-US" altLang="ja-JP" sz="1800" dirty="0" smtClean="0">
              <a:latin typeface="Meiryo UI" panose="020B0604030504040204" pitchFamily="50" charset="-128"/>
              <a:ea typeface="Meiryo UI" panose="020B0604030504040204" pitchFamily="50" charset="-128"/>
            </a:endParaRPr>
          </a:p>
          <a:p>
            <a:pPr algn="l"/>
            <a:endParaRPr lang="en-US" altLang="ja-JP" sz="1800" dirty="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b="1" dirty="0" smtClean="0">
                <a:solidFill>
                  <a:schemeClr val="accent1">
                    <a:lumMod val="75000"/>
                  </a:schemeClr>
                </a:solidFill>
                <a:latin typeface="Meiryo UI" panose="020B0604030504040204" pitchFamily="50" charset="-128"/>
                <a:ea typeface="Meiryo UI" panose="020B0604030504040204" pitchFamily="50" charset="-128"/>
              </a:rPr>
              <a:t>３</a:t>
            </a:r>
            <a:r>
              <a:rPr lang="ja-JP" altLang="en-US" sz="2400" b="1" dirty="0">
                <a:solidFill>
                  <a:schemeClr val="accent1">
                    <a:lumMod val="75000"/>
                  </a:schemeClr>
                </a:solidFill>
                <a:latin typeface="Meiryo UI" panose="020B0604030504040204" pitchFamily="50" charset="-128"/>
                <a:ea typeface="Meiryo UI" panose="020B0604030504040204" pitchFamily="50" charset="-128"/>
              </a:rPr>
              <a:t>　</a:t>
            </a:r>
            <a:r>
              <a:rPr lang="ja-JP" altLang="en-US" sz="2400" b="1" dirty="0" smtClean="0">
                <a:solidFill>
                  <a:schemeClr val="accent1">
                    <a:lumMod val="75000"/>
                  </a:schemeClr>
                </a:solidFill>
                <a:latin typeface="Meiryo UI" panose="020B0604030504040204" pitchFamily="50" charset="-128"/>
                <a:ea typeface="Meiryo UI" panose="020B0604030504040204" pitchFamily="50" charset="-128"/>
              </a:rPr>
              <a:t>病院連絡会の開催実績</a:t>
            </a:r>
            <a:endParaRPr lang="en-US" altLang="ja-JP" sz="2400" b="1" dirty="0" smtClean="0">
              <a:solidFill>
                <a:schemeClr val="accent1">
                  <a:lumMod val="75000"/>
                </a:schemeClr>
              </a:solidFill>
              <a:latin typeface="Meiryo UI" panose="020B0604030504040204" pitchFamily="50" charset="-128"/>
              <a:ea typeface="Meiryo UI" panose="020B0604030504040204" pitchFamily="50" charset="-128"/>
            </a:endParaRPr>
          </a:p>
          <a:p>
            <a:pPr algn="l"/>
            <a:endParaRPr lang="ja-JP" altLang="en-US" sz="800" b="1" dirty="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　　○第１回連絡会　８月７日開催　　　○第２回連絡会　</a:t>
            </a:r>
            <a:r>
              <a:rPr lang="en-US" altLang="ja-JP" sz="1800" dirty="0" smtClean="0">
                <a:latin typeface="Meiryo UI" panose="020B0604030504040204" pitchFamily="50" charset="-128"/>
                <a:ea typeface="Meiryo UI" panose="020B0604030504040204" pitchFamily="50" charset="-128"/>
              </a:rPr>
              <a:t>10</a:t>
            </a:r>
            <a:r>
              <a:rPr lang="ja-JP" altLang="en-US" sz="1800" dirty="0" smtClean="0">
                <a:latin typeface="Meiryo UI" panose="020B0604030504040204" pitchFamily="50" charset="-128"/>
                <a:ea typeface="Meiryo UI" panose="020B0604030504040204" pitchFamily="50" charset="-128"/>
              </a:rPr>
              <a:t>月</a:t>
            </a:r>
            <a:r>
              <a:rPr lang="en-US" altLang="ja-JP" sz="1800" dirty="0" smtClean="0">
                <a:latin typeface="Meiryo UI" panose="020B0604030504040204" pitchFamily="50" charset="-128"/>
                <a:ea typeface="Meiryo UI" panose="020B0604030504040204" pitchFamily="50" charset="-128"/>
              </a:rPr>
              <a:t>28</a:t>
            </a:r>
            <a:r>
              <a:rPr lang="ja-JP" altLang="en-US" sz="1800" dirty="0" smtClean="0">
                <a:latin typeface="Meiryo UI" panose="020B0604030504040204" pitchFamily="50" charset="-128"/>
                <a:ea typeface="Meiryo UI" panose="020B0604030504040204" pitchFamily="50" charset="-128"/>
              </a:rPr>
              <a:t>日開催</a:t>
            </a:r>
            <a:endParaRPr lang="ja-JP" altLang="en-US" sz="1800" dirty="0">
              <a:latin typeface="Meiryo UI" panose="020B0604030504040204" pitchFamily="50" charset="-128"/>
              <a:ea typeface="Meiryo UI" panose="020B0604030504040204" pitchFamily="50" charset="-128"/>
            </a:endParaRPr>
          </a:p>
        </p:txBody>
      </p:sp>
      <p:sp>
        <p:nvSpPr>
          <p:cNvPr id="13"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4" name="タイトル 1">
            <a:extLst>
              <a:ext uri="{FF2B5EF4-FFF2-40B4-BE49-F238E27FC236}">
                <a16:creationId xmlns:a16="http://schemas.microsoft.com/office/drawing/2014/main" id="{30BE5A27-A407-4A14-A9BE-5866682C3C6B}"/>
              </a:ext>
            </a:extLst>
          </p:cNvPr>
          <p:cNvSpPr txBox="1">
            <a:spLocks/>
          </p:cNvSpPr>
          <p:nvPr/>
        </p:nvSpPr>
        <p:spPr>
          <a:xfrm>
            <a:off x="167986" y="52145"/>
            <a:ext cx="897601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泉州周産期病院連絡会</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p>
        </p:txBody>
      </p:sp>
      <p:sp>
        <p:nvSpPr>
          <p:cNvPr id="16" name="タイトル 1">
            <a:extLst>
              <a:ext uri="{FF2B5EF4-FFF2-40B4-BE49-F238E27FC236}">
                <a16:creationId xmlns:a16="http://schemas.microsoft.com/office/drawing/2014/main" id="{77D78C8B-7190-4F9F-BF24-FAD4DFE9F181}"/>
              </a:ext>
            </a:extLst>
          </p:cNvPr>
          <p:cNvSpPr txBox="1">
            <a:spLocks/>
          </p:cNvSpPr>
          <p:nvPr/>
        </p:nvSpPr>
        <p:spPr>
          <a:xfrm>
            <a:off x="270890" y="685217"/>
            <a:ext cx="8712968" cy="84238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泉州二次医療圏では、医療機関の再編統合の動きがあったため、</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　本年度、泉州周産期病院連絡会を開催し、今後の方向性を確認</a:t>
            </a:r>
            <a:endParaRPr lang="ja-JP" altLang="en-US" sz="20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271233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937104" y="6456092"/>
            <a:ext cx="2133600" cy="365125"/>
          </a:xfrm>
        </p:spPr>
        <p:txBody>
          <a:bodyPr/>
          <a:lstStyle/>
          <a:p>
            <a:fld id="{A9848611-8FAA-4BFC-BAAD-33CAF1A3E273}" type="slidenum">
              <a:rPr kumimoji="1" lang="ja-JP" altLang="en-US" sz="1800" smtClean="0">
                <a:solidFill>
                  <a:schemeClr val="accent1"/>
                </a:solidFill>
              </a:rPr>
              <a:t>8</a:t>
            </a:fld>
            <a:endParaRPr kumimoji="1" lang="ja-JP" altLang="en-US" sz="1800" dirty="0">
              <a:solidFill>
                <a:schemeClr val="accent1"/>
              </a:solidFill>
            </a:endParaRPr>
          </a:p>
        </p:txBody>
      </p:sp>
      <p:grpSp>
        <p:nvGrpSpPr>
          <p:cNvPr id="72" name="グループ化 71"/>
          <p:cNvGrpSpPr>
            <a:grpSpLocks/>
          </p:cNvGrpSpPr>
          <p:nvPr/>
        </p:nvGrpSpPr>
        <p:grpSpPr bwMode="auto">
          <a:xfrm>
            <a:off x="1291715" y="3536442"/>
            <a:ext cx="5319526" cy="3289110"/>
            <a:chOff x="0" y="4632325"/>
            <a:chExt cx="5338763" cy="3481387"/>
          </a:xfrm>
        </p:grpSpPr>
        <p:sp>
          <p:nvSpPr>
            <p:cNvPr id="152" name="Freeform 77"/>
            <p:cNvSpPr>
              <a:spLocks noChangeAspect="1"/>
            </p:cNvSpPr>
            <p:nvPr/>
          </p:nvSpPr>
          <p:spPr bwMode="auto">
            <a:xfrm>
              <a:off x="4395788" y="4805362"/>
              <a:ext cx="357187" cy="369888"/>
            </a:xfrm>
            <a:custGeom>
              <a:avLst/>
              <a:gdLst>
                <a:gd name="T0" fmla="*/ 2147483647 w 10000"/>
                <a:gd name="T1" fmla="*/ 2147483647 h 10187"/>
                <a:gd name="T2" fmla="*/ 2147483647 w 10000"/>
                <a:gd name="T3" fmla="*/ 0 h 10187"/>
                <a:gd name="T4" fmla="*/ 0 w 10000"/>
                <a:gd name="T5" fmla="*/ 2147483647 h 10187"/>
                <a:gd name="T6" fmla="*/ 2147483647 w 10000"/>
                <a:gd name="T7" fmla="*/ 2147483647 h 10187"/>
                <a:gd name="T8" fmla="*/ 2147483647 w 10000"/>
                <a:gd name="T9" fmla="*/ 2147483647 h 10187"/>
                <a:gd name="T10" fmla="*/ 2147483647 w 10000"/>
                <a:gd name="T11" fmla="*/ 2147483647 h 10187"/>
                <a:gd name="T12" fmla="*/ 2147483647 w 10000"/>
                <a:gd name="T13" fmla="*/ 2147483647 h 10187"/>
                <a:gd name="T14" fmla="*/ 2147483647 w 10000"/>
                <a:gd name="T15" fmla="*/ 2147483647 h 10187"/>
                <a:gd name="T16" fmla="*/ 2147483647 w 10000"/>
                <a:gd name="T17" fmla="*/ 2147483647 h 10187"/>
                <a:gd name="T18" fmla="*/ 2147483647 w 10000"/>
                <a:gd name="T19" fmla="*/ 2147483647 h 10187"/>
                <a:gd name="T20" fmla="*/ 2147483647 w 10000"/>
                <a:gd name="T21" fmla="*/ 2147483647 h 10187"/>
                <a:gd name="T22" fmla="*/ 2147483647 w 10000"/>
                <a:gd name="T23" fmla="*/ 2147483647 h 10187"/>
                <a:gd name="T24" fmla="*/ 2147483647 w 10000"/>
                <a:gd name="T25" fmla="*/ 2147483647 h 10187"/>
                <a:gd name="T26" fmla="*/ 2147483647 w 10000"/>
                <a:gd name="T27" fmla="*/ 2147483647 h 10187"/>
                <a:gd name="T28" fmla="*/ 2147483647 w 10000"/>
                <a:gd name="T29" fmla="*/ 2147483647 h 10187"/>
                <a:gd name="T30" fmla="*/ 2147483647 w 10000"/>
                <a:gd name="T31" fmla="*/ 2147483647 h 10187"/>
                <a:gd name="T32" fmla="*/ 2147483647 w 10000"/>
                <a:gd name="T33" fmla="*/ 2147483647 h 10187"/>
                <a:gd name="T34" fmla="*/ 2147483647 w 10000"/>
                <a:gd name="T35" fmla="*/ 2147483647 h 10187"/>
                <a:gd name="T36" fmla="*/ 2147483647 w 10000"/>
                <a:gd name="T37" fmla="*/ 2147483647 h 10187"/>
                <a:gd name="T38" fmla="*/ 2147483647 w 10000"/>
                <a:gd name="T39" fmla="*/ 0 h 10187"/>
                <a:gd name="T40" fmla="*/ 2147483647 w 10000"/>
                <a:gd name="T41" fmla="*/ 2147483647 h 10187"/>
                <a:gd name="T42" fmla="*/ 2147483647 w 10000"/>
                <a:gd name="T43" fmla="*/ 2147483647 h 101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000" h="10187">
                  <a:moveTo>
                    <a:pt x="3333" y="1354"/>
                  </a:moveTo>
                  <a:lnTo>
                    <a:pt x="1511" y="0"/>
                  </a:lnTo>
                  <a:lnTo>
                    <a:pt x="0" y="1747"/>
                  </a:lnTo>
                  <a:lnTo>
                    <a:pt x="1111" y="2751"/>
                  </a:lnTo>
                  <a:lnTo>
                    <a:pt x="1111" y="4498"/>
                  </a:lnTo>
                  <a:lnTo>
                    <a:pt x="2223" y="6550"/>
                  </a:lnTo>
                  <a:lnTo>
                    <a:pt x="2578" y="6550"/>
                  </a:lnTo>
                  <a:cubicBezTo>
                    <a:pt x="2697" y="7351"/>
                    <a:pt x="2815" y="8151"/>
                    <a:pt x="2934" y="8952"/>
                  </a:cubicBezTo>
                  <a:lnTo>
                    <a:pt x="3308" y="10187"/>
                  </a:lnTo>
                  <a:lnTo>
                    <a:pt x="5200" y="10000"/>
                  </a:lnTo>
                  <a:lnTo>
                    <a:pt x="5531" y="8952"/>
                  </a:lnTo>
                  <a:cubicBezTo>
                    <a:pt x="5412" y="8224"/>
                    <a:pt x="5675" y="7497"/>
                    <a:pt x="5556" y="6769"/>
                  </a:cubicBezTo>
                  <a:lnTo>
                    <a:pt x="6528" y="6351"/>
                  </a:lnTo>
                  <a:lnTo>
                    <a:pt x="7232" y="7137"/>
                  </a:lnTo>
                  <a:lnTo>
                    <a:pt x="8579" y="6339"/>
                  </a:lnTo>
                  <a:lnTo>
                    <a:pt x="9334" y="4729"/>
                  </a:lnTo>
                  <a:cubicBezTo>
                    <a:pt x="9381" y="4357"/>
                    <a:pt x="9427" y="3984"/>
                    <a:pt x="9474" y="3612"/>
                  </a:cubicBezTo>
                  <a:lnTo>
                    <a:pt x="10000" y="2402"/>
                  </a:lnTo>
                  <a:lnTo>
                    <a:pt x="7777" y="1354"/>
                  </a:lnTo>
                  <a:lnTo>
                    <a:pt x="6667" y="0"/>
                  </a:lnTo>
                  <a:lnTo>
                    <a:pt x="5556" y="1354"/>
                  </a:lnTo>
                  <a:lnTo>
                    <a:pt x="3333" y="135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square" bIns="36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dirty="0"/>
            </a:p>
          </p:txBody>
        </p:sp>
        <p:sp>
          <p:nvSpPr>
            <p:cNvPr id="153" name="Freeform 78"/>
            <p:cNvSpPr>
              <a:spLocks noChangeAspect="1"/>
            </p:cNvSpPr>
            <p:nvPr/>
          </p:nvSpPr>
          <p:spPr bwMode="auto">
            <a:xfrm>
              <a:off x="4262438" y="4868862"/>
              <a:ext cx="757237" cy="611188"/>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0 w 10000"/>
                <a:gd name="T37" fmla="*/ 2147483647 h 10000"/>
                <a:gd name="T38" fmla="*/ 2147483647 w 10000"/>
                <a:gd name="T39" fmla="*/ 0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2147483647 h 10000"/>
                <a:gd name="T50" fmla="*/ 2147483647 w 10000"/>
                <a:gd name="T51" fmla="*/ 2147483647 h 10000"/>
                <a:gd name="T52" fmla="*/ 2147483647 w 10000"/>
                <a:gd name="T53" fmla="*/ 2147483647 h 10000"/>
                <a:gd name="T54" fmla="*/ 2147483647 w 10000"/>
                <a:gd name="T55" fmla="*/ 2147483647 h 10000"/>
                <a:gd name="T56" fmla="*/ 2147483647 w 10000"/>
                <a:gd name="T57" fmla="*/ 2147483647 h 10000"/>
                <a:gd name="T58" fmla="*/ 2147483647 w 10000"/>
                <a:gd name="T59" fmla="*/ 2147483647 h 10000"/>
                <a:gd name="T60" fmla="*/ 2147483647 w 10000"/>
                <a:gd name="T61" fmla="*/ 2147483647 h 10000"/>
                <a:gd name="T62" fmla="*/ 2147483647 w 10000"/>
                <a:gd name="T63" fmla="*/ 2147483647 h 10000"/>
                <a:gd name="T64" fmla="*/ 2147483647 w 10000"/>
                <a:gd name="T65" fmla="*/ 2147483647 h 10000"/>
                <a:gd name="T66" fmla="*/ 2147483647 w 10000"/>
                <a:gd name="T67" fmla="*/ 2147483647 h 1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10000">
                  <a:moveTo>
                    <a:pt x="6020" y="5055"/>
                  </a:moveTo>
                  <a:cubicBezTo>
                    <a:pt x="6587" y="4892"/>
                    <a:pt x="7016" y="4842"/>
                    <a:pt x="7583" y="4679"/>
                  </a:cubicBezTo>
                  <a:cubicBezTo>
                    <a:pt x="7682" y="4875"/>
                    <a:pt x="7783" y="5070"/>
                    <a:pt x="7882" y="5265"/>
                  </a:cubicBezTo>
                  <a:lnTo>
                    <a:pt x="8072" y="5473"/>
                  </a:lnTo>
                  <a:lnTo>
                    <a:pt x="8525" y="5605"/>
                  </a:lnTo>
                  <a:lnTo>
                    <a:pt x="9740" y="6001"/>
                  </a:lnTo>
                  <a:cubicBezTo>
                    <a:pt x="9827" y="6371"/>
                    <a:pt x="9913" y="6742"/>
                    <a:pt x="10000" y="7112"/>
                  </a:cubicBezTo>
                  <a:lnTo>
                    <a:pt x="9952" y="7502"/>
                  </a:lnTo>
                  <a:lnTo>
                    <a:pt x="9341" y="8458"/>
                  </a:lnTo>
                  <a:lnTo>
                    <a:pt x="6310" y="10000"/>
                  </a:lnTo>
                  <a:lnTo>
                    <a:pt x="4906" y="9609"/>
                  </a:lnTo>
                  <a:lnTo>
                    <a:pt x="3693" y="9776"/>
                  </a:lnTo>
                  <a:cubicBezTo>
                    <a:pt x="2701" y="8900"/>
                    <a:pt x="2516" y="9249"/>
                    <a:pt x="1928" y="8986"/>
                  </a:cubicBezTo>
                  <a:lnTo>
                    <a:pt x="1808" y="7472"/>
                  </a:lnTo>
                  <a:lnTo>
                    <a:pt x="880" y="7112"/>
                  </a:lnTo>
                  <a:cubicBezTo>
                    <a:pt x="761" y="6705"/>
                    <a:pt x="643" y="6297"/>
                    <a:pt x="524" y="5889"/>
                  </a:cubicBezTo>
                  <a:cubicBezTo>
                    <a:pt x="466" y="5751"/>
                    <a:pt x="589" y="5611"/>
                    <a:pt x="531" y="5473"/>
                  </a:cubicBezTo>
                  <a:lnTo>
                    <a:pt x="168" y="3418"/>
                  </a:lnTo>
                  <a:lnTo>
                    <a:pt x="0" y="1571"/>
                  </a:lnTo>
                  <a:lnTo>
                    <a:pt x="1710" y="0"/>
                  </a:lnTo>
                  <a:cubicBezTo>
                    <a:pt x="1862" y="212"/>
                    <a:pt x="2151" y="422"/>
                    <a:pt x="2303" y="634"/>
                  </a:cubicBezTo>
                  <a:lnTo>
                    <a:pt x="2234" y="889"/>
                  </a:lnTo>
                  <a:cubicBezTo>
                    <a:pt x="2188" y="1176"/>
                    <a:pt x="2372" y="1408"/>
                    <a:pt x="2326" y="1696"/>
                  </a:cubicBezTo>
                  <a:cubicBezTo>
                    <a:pt x="2429" y="1955"/>
                    <a:pt x="2533" y="2213"/>
                    <a:pt x="2636" y="2472"/>
                  </a:cubicBezTo>
                  <a:lnTo>
                    <a:pt x="2902" y="3012"/>
                  </a:lnTo>
                  <a:cubicBezTo>
                    <a:pt x="2958" y="3368"/>
                    <a:pt x="3058" y="3894"/>
                    <a:pt x="3114" y="4250"/>
                  </a:cubicBezTo>
                  <a:cubicBezTo>
                    <a:pt x="3188" y="4519"/>
                    <a:pt x="3260" y="4788"/>
                    <a:pt x="3334" y="5057"/>
                  </a:cubicBezTo>
                  <a:lnTo>
                    <a:pt x="4046" y="5057"/>
                  </a:lnTo>
                  <a:lnTo>
                    <a:pt x="4382" y="4432"/>
                  </a:lnTo>
                  <a:cubicBezTo>
                    <a:pt x="4311" y="3990"/>
                    <a:pt x="4377" y="3547"/>
                    <a:pt x="4306" y="3105"/>
                  </a:cubicBezTo>
                  <a:lnTo>
                    <a:pt x="4813" y="2684"/>
                  </a:lnTo>
                  <a:cubicBezTo>
                    <a:pt x="4892" y="2842"/>
                    <a:pt x="4973" y="3000"/>
                    <a:pt x="5053" y="3158"/>
                  </a:cubicBezTo>
                  <a:lnTo>
                    <a:pt x="5661" y="3239"/>
                  </a:lnTo>
                  <a:cubicBezTo>
                    <a:pt x="5661" y="4072"/>
                    <a:pt x="5747" y="4445"/>
                    <a:pt x="5747" y="5278"/>
                  </a:cubicBez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square" bIns="36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dirty="0"/>
            </a:p>
          </p:txBody>
        </p:sp>
        <p:sp>
          <p:nvSpPr>
            <p:cNvPr id="154" name="Freeform 80"/>
            <p:cNvSpPr>
              <a:spLocks noChangeAspect="1"/>
            </p:cNvSpPr>
            <p:nvPr/>
          </p:nvSpPr>
          <p:spPr bwMode="auto">
            <a:xfrm>
              <a:off x="4679950" y="5329237"/>
              <a:ext cx="544513" cy="425450"/>
            </a:xfrm>
            <a:custGeom>
              <a:avLst/>
              <a:gdLst>
                <a:gd name="T0" fmla="*/ 2147483647 w 10000"/>
                <a:gd name="T1" fmla="*/ 2147483647 h 10000"/>
                <a:gd name="T2" fmla="*/ 0 w 10000"/>
                <a:gd name="T3" fmla="*/ 2147483647 h 10000"/>
                <a:gd name="T4" fmla="*/ 0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0 h 10000"/>
                <a:gd name="T40" fmla="*/ 2147483647 w 10000"/>
                <a:gd name="T41" fmla="*/ 2147483647 h 10000"/>
                <a:gd name="T42" fmla="*/ 2147483647 w 10000"/>
                <a:gd name="T43" fmla="*/ 2147483647 h 1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000" h="10000">
                  <a:moveTo>
                    <a:pt x="492" y="4123"/>
                  </a:moveTo>
                  <a:lnTo>
                    <a:pt x="0" y="5311"/>
                  </a:lnTo>
                  <a:lnTo>
                    <a:pt x="0" y="6501"/>
                  </a:lnTo>
                  <a:cubicBezTo>
                    <a:pt x="73" y="6496"/>
                    <a:pt x="496" y="6659"/>
                    <a:pt x="569" y="6653"/>
                  </a:cubicBezTo>
                  <a:lnTo>
                    <a:pt x="1027" y="5773"/>
                  </a:lnTo>
                  <a:cubicBezTo>
                    <a:pt x="1990" y="6186"/>
                    <a:pt x="2447" y="6317"/>
                    <a:pt x="2998" y="7398"/>
                  </a:cubicBezTo>
                  <a:cubicBezTo>
                    <a:pt x="3407" y="7666"/>
                    <a:pt x="3903" y="7541"/>
                    <a:pt x="4225" y="8200"/>
                  </a:cubicBezTo>
                  <a:lnTo>
                    <a:pt x="4968" y="8907"/>
                  </a:lnTo>
                  <a:lnTo>
                    <a:pt x="5447" y="9274"/>
                  </a:lnTo>
                  <a:cubicBezTo>
                    <a:pt x="5422" y="9724"/>
                    <a:pt x="6378" y="9550"/>
                    <a:pt x="6353" y="10000"/>
                  </a:cubicBezTo>
                  <a:lnTo>
                    <a:pt x="7724" y="9921"/>
                  </a:lnTo>
                  <a:lnTo>
                    <a:pt x="8763" y="8552"/>
                  </a:lnTo>
                  <a:lnTo>
                    <a:pt x="9684" y="8074"/>
                  </a:lnTo>
                  <a:cubicBezTo>
                    <a:pt x="9769" y="7581"/>
                    <a:pt x="9915" y="7566"/>
                    <a:pt x="10000" y="7074"/>
                  </a:cubicBezTo>
                  <a:lnTo>
                    <a:pt x="9508" y="6194"/>
                  </a:lnTo>
                  <a:lnTo>
                    <a:pt x="9508" y="3547"/>
                  </a:lnTo>
                  <a:lnTo>
                    <a:pt x="8288" y="2358"/>
                  </a:lnTo>
                  <a:lnTo>
                    <a:pt x="7305" y="2358"/>
                  </a:lnTo>
                  <a:lnTo>
                    <a:pt x="6831" y="1476"/>
                  </a:lnTo>
                  <a:lnTo>
                    <a:pt x="6102" y="0"/>
                  </a:lnTo>
                  <a:lnTo>
                    <a:pt x="4800" y="1826"/>
                  </a:lnTo>
                  <a:cubicBezTo>
                    <a:pt x="3343" y="2509"/>
                    <a:pt x="2386" y="2935"/>
                    <a:pt x="929" y="3788"/>
                  </a:cubicBez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square" bIns="36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dirty="0"/>
            </a:p>
          </p:txBody>
        </p:sp>
        <p:sp>
          <p:nvSpPr>
            <p:cNvPr id="155" name="Freeform 81"/>
            <p:cNvSpPr>
              <a:spLocks noChangeAspect="1"/>
            </p:cNvSpPr>
            <p:nvPr/>
          </p:nvSpPr>
          <p:spPr bwMode="auto">
            <a:xfrm>
              <a:off x="2819400" y="4632325"/>
              <a:ext cx="1624013" cy="1871662"/>
            </a:xfrm>
            <a:custGeom>
              <a:avLst/>
              <a:gdLst>
                <a:gd name="T0" fmla="*/ 2147483647 w 11800"/>
                <a:gd name="T1" fmla="*/ 2147483647 h 10000"/>
                <a:gd name="T2" fmla="*/ 2147483647 w 11800"/>
                <a:gd name="T3" fmla="*/ 2147483647 h 10000"/>
                <a:gd name="T4" fmla="*/ 2147483647 w 11800"/>
                <a:gd name="T5" fmla="*/ 2147483647 h 10000"/>
                <a:gd name="T6" fmla="*/ 2147483647 w 11800"/>
                <a:gd name="T7" fmla="*/ 2147483647 h 10000"/>
                <a:gd name="T8" fmla="*/ 2147483647 w 11800"/>
                <a:gd name="T9" fmla="*/ 2147483647 h 10000"/>
                <a:gd name="T10" fmla="*/ 2147483647 w 11800"/>
                <a:gd name="T11" fmla="*/ 2147483647 h 10000"/>
                <a:gd name="T12" fmla="*/ 2147483647 w 11800"/>
                <a:gd name="T13" fmla="*/ 2147483647 h 10000"/>
                <a:gd name="T14" fmla="*/ 2147483647 w 11800"/>
                <a:gd name="T15" fmla="*/ 2147483647 h 10000"/>
                <a:gd name="T16" fmla="*/ 2147483647 w 11800"/>
                <a:gd name="T17" fmla="*/ 2147483647 h 10000"/>
                <a:gd name="T18" fmla="*/ 2147483647 w 11800"/>
                <a:gd name="T19" fmla="*/ 2147483647 h 10000"/>
                <a:gd name="T20" fmla="*/ 2147483647 w 11800"/>
                <a:gd name="T21" fmla="*/ 2147483647 h 10000"/>
                <a:gd name="T22" fmla="*/ 2147483647 w 11800"/>
                <a:gd name="T23" fmla="*/ 2147483647 h 10000"/>
                <a:gd name="T24" fmla="*/ 2147483647 w 11800"/>
                <a:gd name="T25" fmla="*/ 2147483647 h 10000"/>
                <a:gd name="T26" fmla="*/ 2147483647 w 11800"/>
                <a:gd name="T27" fmla="*/ 2147483647 h 10000"/>
                <a:gd name="T28" fmla="*/ 2147483647 w 11800"/>
                <a:gd name="T29" fmla="*/ 2147483647 h 10000"/>
                <a:gd name="T30" fmla="*/ 2147483647 w 11800"/>
                <a:gd name="T31" fmla="*/ 2147483647 h 10000"/>
                <a:gd name="T32" fmla="*/ 2147483647 w 11800"/>
                <a:gd name="T33" fmla="*/ 2147483647 h 10000"/>
                <a:gd name="T34" fmla="*/ 2147483647 w 11800"/>
                <a:gd name="T35" fmla="*/ 2147483647 h 10000"/>
                <a:gd name="T36" fmla="*/ 2147483647 w 11800"/>
                <a:gd name="T37" fmla="*/ 2147483647 h 10000"/>
                <a:gd name="T38" fmla="*/ 2147483647 w 11800"/>
                <a:gd name="T39" fmla="*/ 2147483647 h 10000"/>
                <a:gd name="T40" fmla="*/ 2147483647 w 11800"/>
                <a:gd name="T41" fmla="*/ 2147483647 h 10000"/>
                <a:gd name="T42" fmla="*/ 2147483647 w 11800"/>
                <a:gd name="T43" fmla="*/ 2147483647 h 10000"/>
                <a:gd name="T44" fmla="*/ 2147483647 w 11800"/>
                <a:gd name="T45" fmla="*/ 2147483647 h 10000"/>
                <a:gd name="T46" fmla="*/ 2147483647 w 11800"/>
                <a:gd name="T47" fmla="*/ 2147483647 h 10000"/>
                <a:gd name="T48" fmla="*/ 2147483647 w 11800"/>
                <a:gd name="T49" fmla="*/ 2147483647 h 10000"/>
                <a:gd name="T50" fmla="*/ 2147483647 w 11800"/>
                <a:gd name="T51" fmla="*/ 2147483647 h 10000"/>
                <a:gd name="T52" fmla="*/ 2147483647 w 11800"/>
                <a:gd name="T53" fmla="*/ 2147483647 h 10000"/>
                <a:gd name="T54" fmla="*/ 2147483647 w 11800"/>
                <a:gd name="T55" fmla="*/ 2147483647 h 10000"/>
                <a:gd name="T56" fmla="*/ 2147483647 w 11800"/>
                <a:gd name="T57" fmla="*/ 2147483647 h 10000"/>
                <a:gd name="T58" fmla="*/ 2147483647 w 11800"/>
                <a:gd name="T59" fmla="*/ 2147483647 h 10000"/>
                <a:gd name="T60" fmla="*/ 2147483647 w 11800"/>
                <a:gd name="T61" fmla="*/ 2147483647 h 10000"/>
                <a:gd name="T62" fmla="*/ 2147483647 w 11800"/>
                <a:gd name="T63" fmla="*/ 2147483647 h 10000"/>
                <a:gd name="T64" fmla="*/ 0 w 11800"/>
                <a:gd name="T65" fmla="*/ 2147483647 h 10000"/>
                <a:gd name="T66" fmla="*/ 2147483647 w 11800"/>
                <a:gd name="T67" fmla="*/ 2147483647 h 10000"/>
                <a:gd name="T68" fmla="*/ 2147483647 w 11800"/>
                <a:gd name="T69" fmla="*/ 2147483647 h 10000"/>
                <a:gd name="T70" fmla="*/ 2147483647 w 11800"/>
                <a:gd name="T71" fmla="*/ 2147483647 h 10000"/>
                <a:gd name="T72" fmla="*/ 2147483647 w 11800"/>
                <a:gd name="T73" fmla="*/ 2147483647 h 10000"/>
                <a:gd name="T74" fmla="*/ 2147483647 w 11800"/>
                <a:gd name="T75" fmla="*/ 2147483647 h 10000"/>
                <a:gd name="T76" fmla="*/ 2147483647 w 11800"/>
                <a:gd name="T77" fmla="*/ 2147483647 h 10000"/>
                <a:gd name="T78" fmla="*/ 2147483647 w 11800"/>
                <a:gd name="T79" fmla="*/ 2147483647 h 10000"/>
                <a:gd name="T80" fmla="*/ 2147483647 w 11800"/>
                <a:gd name="T81" fmla="*/ 2147483647 h 10000"/>
                <a:gd name="T82" fmla="*/ 2147483647 w 11800"/>
                <a:gd name="T83" fmla="*/ 2147483647 h 10000"/>
                <a:gd name="T84" fmla="*/ 2147483647 w 11800"/>
                <a:gd name="T85" fmla="*/ 2147483647 h 10000"/>
                <a:gd name="T86" fmla="*/ 2147483647 w 11800"/>
                <a:gd name="T87" fmla="*/ 2147483647 h 10000"/>
                <a:gd name="T88" fmla="*/ 2147483647 w 11800"/>
                <a:gd name="T89" fmla="*/ 2147483647 h 10000"/>
                <a:gd name="T90" fmla="*/ 2147483647 w 11800"/>
                <a:gd name="T91" fmla="*/ 2147483647 h 10000"/>
                <a:gd name="T92" fmla="*/ 2147483647 w 11800"/>
                <a:gd name="T93" fmla="*/ 0 h 10000"/>
                <a:gd name="T94" fmla="*/ 2147483647 w 11800"/>
                <a:gd name="T95" fmla="*/ 2147483647 h 10000"/>
                <a:gd name="T96" fmla="*/ 2147483647 w 11800"/>
                <a:gd name="T97" fmla="*/ 2147483647 h 10000"/>
                <a:gd name="T98" fmla="*/ 2147483647 w 11800"/>
                <a:gd name="T99" fmla="*/ 2147483647 h 10000"/>
                <a:gd name="T100" fmla="*/ 2147483647 w 11800"/>
                <a:gd name="T101" fmla="*/ 2147483647 h 1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800" h="10000">
                  <a:moveTo>
                    <a:pt x="7301" y="1662"/>
                  </a:moveTo>
                  <a:lnTo>
                    <a:pt x="7982" y="1662"/>
                  </a:lnTo>
                  <a:cubicBezTo>
                    <a:pt x="8009" y="1730"/>
                    <a:pt x="8035" y="1798"/>
                    <a:pt x="8062" y="1866"/>
                  </a:cubicBezTo>
                  <a:lnTo>
                    <a:pt x="8558" y="2205"/>
                  </a:lnTo>
                  <a:lnTo>
                    <a:pt x="9135" y="2205"/>
                  </a:lnTo>
                  <a:cubicBezTo>
                    <a:pt x="9170" y="2338"/>
                    <a:pt x="9204" y="2471"/>
                    <a:pt x="9239" y="2604"/>
                  </a:cubicBezTo>
                  <a:cubicBezTo>
                    <a:pt x="9215" y="2654"/>
                    <a:pt x="9190" y="2703"/>
                    <a:pt x="9166" y="2753"/>
                  </a:cubicBezTo>
                  <a:cubicBezTo>
                    <a:pt x="9289" y="2727"/>
                    <a:pt x="9733" y="2711"/>
                    <a:pt x="9978" y="2668"/>
                  </a:cubicBezTo>
                  <a:cubicBezTo>
                    <a:pt x="10223" y="2625"/>
                    <a:pt x="10485" y="2383"/>
                    <a:pt x="10637" y="2496"/>
                  </a:cubicBezTo>
                  <a:cubicBezTo>
                    <a:pt x="10979" y="2549"/>
                    <a:pt x="10741" y="2656"/>
                    <a:pt x="10890" y="3128"/>
                  </a:cubicBezTo>
                  <a:cubicBezTo>
                    <a:pt x="10995" y="3441"/>
                    <a:pt x="11693" y="3988"/>
                    <a:pt x="11800" y="4354"/>
                  </a:cubicBezTo>
                  <a:cubicBezTo>
                    <a:pt x="11730" y="4757"/>
                    <a:pt x="11531" y="5158"/>
                    <a:pt x="11532" y="5325"/>
                  </a:cubicBezTo>
                  <a:lnTo>
                    <a:pt x="11278" y="5376"/>
                  </a:lnTo>
                  <a:lnTo>
                    <a:pt x="10621" y="5069"/>
                  </a:lnTo>
                  <a:lnTo>
                    <a:pt x="10000" y="4555"/>
                  </a:lnTo>
                  <a:lnTo>
                    <a:pt x="9619" y="4894"/>
                  </a:lnTo>
                  <a:lnTo>
                    <a:pt x="9135" y="5030"/>
                  </a:lnTo>
                  <a:cubicBezTo>
                    <a:pt x="9070" y="5118"/>
                    <a:pt x="9004" y="5205"/>
                    <a:pt x="8939" y="5293"/>
                  </a:cubicBezTo>
                  <a:lnTo>
                    <a:pt x="8270" y="5030"/>
                  </a:lnTo>
                  <a:cubicBezTo>
                    <a:pt x="8235" y="5072"/>
                    <a:pt x="8201" y="5115"/>
                    <a:pt x="8166" y="5157"/>
                  </a:cubicBezTo>
                  <a:lnTo>
                    <a:pt x="8454" y="5768"/>
                  </a:lnTo>
                  <a:lnTo>
                    <a:pt x="8743" y="5903"/>
                  </a:lnTo>
                  <a:lnTo>
                    <a:pt x="8270" y="6438"/>
                  </a:lnTo>
                  <a:cubicBezTo>
                    <a:pt x="8301" y="6548"/>
                    <a:pt x="8331" y="6658"/>
                    <a:pt x="8362" y="6768"/>
                  </a:cubicBezTo>
                  <a:cubicBezTo>
                    <a:pt x="8393" y="6949"/>
                    <a:pt x="8423" y="7130"/>
                    <a:pt x="8454" y="7311"/>
                  </a:cubicBezTo>
                  <a:lnTo>
                    <a:pt x="8743" y="7854"/>
                  </a:lnTo>
                  <a:cubicBezTo>
                    <a:pt x="8808" y="7942"/>
                    <a:pt x="8874" y="8029"/>
                    <a:pt x="8939" y="8117"/>
                  </a:cubicBezTo>
                  <a:cubicBezTo>
                    <a:pt x="8908" y="8185"/>
                    <a:pt x="8878" y="8253"/>
                    <a:pt x="8847" y="8321"/>
                  </a:cubicBezTo>
                  <a:lnTo>
                    <a:pt x="7589" y="9330"/>
                  </a:lnTo>
                  <a:cubicBezTo>
                    <a:pt x="7555" y="9508"/>
                    <a:pt x="7520" y="9686"/>
                    <a:pt x="7486" y="9864"/>
                  </a:cubicBezTo>
                  <a:lnTo>
                    <a:pt x="7589" y="10000"/>
                  </a:lnTo>
                  <a:lnTo>
                    <a:pt x="7197" y="10000"/>
                  </a:lnTo>
                  <a:lnTo>
                    <a:pt x="6136" y="9661"/>
                  </a:lnTo>
                  <a:lnTo>
                    <a:pt x="5940" y="9466"/>
                  </a:lnTo>
                  <a:cubicBezTo>
                    <a:pt x="5878" y="9194"/>
                    <a:pt x="5817" y="8923"/>
                    <a:pt x="5755" y="8651"/>
                  </a:cubicBezTo>
                  <a:lnTo>
                    <a:pt x="5467" y="8321"/>
                  </a:lnTo>
                  <a:lnTo>
                    <a:pt x="4787" y="8049"/>
                  </a:lnTo>
                  <a:lnTo>
                    <a:pt x="4498" y="7778"/>
                  </a:lnTo>
                  <a:cubicBezTo>
                    <a:pt x="4467" y="7577"/>
                    <a:pt x="4437" y="7377"/>
                    <a:pt x="4406" y="7176"/>
                  </a:cubicBezTo>
                  <a:lnTo>
                    <a:pt x="3922" y="7176"/>
                  </a:lnTo>
                  <a:cubicBezTo>
                    <a:pt x="3887" y="6953"/>
                    <a:pt x="3853" y="6729"/>
                    <a:pt x="3818" y="6506"/>
                  </a:cubicBezTo>
                  <a:lnTo>
                    <a:pt x="3633" y="6506"/>
                  </a:lnTo>
                  <a:lnTo>
                    <a:pt x="3633" y="5768"/>
                  </a:lnTo>
                  <a:lnTo>
                    <a:pt x="3437" y="5835"/>
                  </a:lnTo>
                  <a:lnTo>
                    <a:pt x="3437" y="5428"/>
                  </a:lnTo>
                  <a:cubicBezTo>
                    <a:pt x="3372" y="5360"/>
                    <a:pt x="3306" y="5293"/>
                    <a:pt x="3241" y="5225"/>
                  </a:cubicBezTo>
                  <a:lnTo>
                    <a:pt x="2953" y="5157"/>
                  </a:lnTo>
                  <a:lnTo>
                    <a:pt x="3333" y="4894"/>
                  </a:lnTo>
                  <a:cubicBezTo>
                    <a:pt x="3302" y="4826"/>
                    <a:pt x="3272" y="4758"/>
                    <a:pt x="3241" y="4690"/>
                  </a:cubicBezTo>
                  <a:lnTo>
                    <a:pt x="2664" y="4419"/>
                  </a:lnTo>
                  <a:lnTo>
                    <a:pt x="2664" y="4020"/>
                  </a:lnTo>
                  <a:lnTo>
                    <a:pt x="1984" y="3681"/>
                  </a:lnTo>
                  <a:lnTo>
                    <a:pt x="2180" y="3342"/>
                  </a:lnTo>
                  <a:lnTo>
                    <a:pt x="2007" y="3257"/>
                  </a:lnTo>
                  <a:lnTo>
                    <a:pt x="1788" y="3545"/>
                  </a:lnTo>
                  <a:lnTo>
                    <a:pt x="1211" y="3282"/>
                  </a:lnTo>
                  <a:lnTo>
                    <a:pt x="1499" y="2935"/>
                  </a:lnTo>
                  <a:lnTo>
                    <a:pt x="1822" y="3003"/>
                  </a:lnTo>
                  <a:lnTo>
                    <a:pt x="1915" y="2850"/>
                  </a:lnTo>
                  <a:lnTo>
                    <a:pt x="2238" y="2918"/>
                  </a:lnTo>
                  <a:lnTo>
                    <a:pt x="2076" y="3206"/>
                  </a:lnTo>
                  <a:lnTo>
                    <a:pt x="2284" y="3282"/>
                  </a:lnTo>
                  <a:lnTo>
                    <a:pt x="2514" y="2782"/>
                  </a:lnTo>
                  <a:lnTo>
                    <a:pt x="1615" y="2578"/>
                  </a:lnTo>
                  <a:lnTo>
                    <a:pt x="600" y="2595"/>
                  </a:lnTo>
                  <a:lnTo>
                    <a:pt x="0" y="662"/>
                  </a:lnTo>
                  <a:lnTo>
                    <a:pt x="738" y="848"/>
                  </a:lnTo>
                  <a:lnTo>
                    <a:pt x="1107" y="2070"/>
                  </a:lnTo>
                  <a:lnTo>
                    <a:pt x="1522" y="2053"/>
                  </a:lnTo>
                  <a:cubicBezTo>
                    <a:pt x="1438" y="1680"/>
                    <a:pt x="1353" y="1306"/>
                    <a:pt x="1269" y="933"/>
                  </a:cubicBezTo>
                  <a:lnTo>
                    <a:pt x="1684" y="1018"/>
                  </a:lnTo>
                  <a:cubicBezTo>
                    <a:pt x="1707" y="1108"/>
                    <a:pt x="1730" y="1199"/>
                    <a:pt x="1753" y="1289"/>
                  </a:cubicBezTo>
                  <a:lnTo>
                    <a:pt x="1961" y="1306"/>
                  </a:lnTo>
                  <a:lnTo>
                    <a:pt x="2168" y="2171"/>
                  </a:lnTo>
                  <a:lnTo>
                    <a:pt x="2768" y="2256"/>
                  </a:lnTo>
                  <a:cubicBezTo>
                    <a:pt x="2783" y="2194"/>
                    <a:pt x="2799" y="2132"/>
                    <a:pt x="2814" y="2070"/>
                  </a:cubicBezTo>
                  <a:lnTo>
                    <a:pt x="2561" y="2019"/>
                  </a:lnTo>
                  <a:cubicBezTo>
                    <a:pt x="2530" y="1815"/>
                    <a:pt x="2499" y="1612"/>
                    <a:pt x="2468" y="1408"/>
                  </a:cubicBezTo>
                  <a:lnTo>
                    <a:pt x="3368" y="1340"/>
                  </a:lnTo>
                  <a:cubicBezTo>
                    <a:pt x="3376" y="1295"/>
                    <a:pt x="3383" y="1249"/>
                    <a:pt x="3391" y="1204"/>
                  </a:cubicBezTo>
                  <a:lnTo>
                    <a:pt x="2757" y="1187"/>
                  </a:lnTo>
                  <a:lnTo>
                    <a:pt x="2757" y="992"/>
                  </a:lnTo>
                  <a:lnTo>
                    <a:pt x="3437" y="992"/>
                  </a:lnTo>
                  <a:lnTo>
                    <a:pt x="3437" y="789"/>
                  </a:lnTo>
                  <a:lnTo>
                    <a:pt x="2860" y="789"/>
                  </a:lnTo>
                  <a:lnTo>
                    <a:pt x="2099" y="729"/>
                  </a:lnTo>
                  <a:lnTo>
                    <a:pt x="1246" y="577"/>
                  </a:lnTo>
                  <a:cubicBezTo>
                    <a:pt x="1207" y="419"/>
                    <a:pt x="1169" y="260"/>
                    <a:pt x="1130" y="102"/>
                  </a:cubicBezTo>
                  <a:lnTo>
                    <a:pt x="1822" y="187"/>
                  </a:lnTo>
                  <a:lnTo>
                    <a:pt x="2053" y="373"/>
                  </a:lnTo>
                  <a:lnTo>
                    <a:pt x="2664" y="458"/>
                  </a:lnTo>
                  <a:lnTo>
                    <a:pt x="2664" y="254"/>
                  </a:lnTo>
                  <a:lnTo>
                    <a:pt x="2122" y="153"/>
                  </a:lnTo>
                  <a:lnTo>
                    <a:pt x="2122" y="0"/>
                  </a:lnTo>
                  <a:lnTo>
                    <a:pt x="2953" y="51"/>
                  </a:lnTo>
                  <a:lnTo>
                    <a:pt x="4591" y="458"/>
                  </a:lnTo>
                  <a:lnTo>
                    <a:pt x="4879" y="517"/>
                  </a:lnTo>
                  <a:lnTo>
                    <a:pt x="5075" y="517"/>
                  </a:lnTo>
                  <a:lnTo>
                    <a:pt x="5559" y="721"/>
                  </a:lnTo>
                  <a:lnTo>
                    <a:pt x="6044" y="1128"/>
                  </a:lnTo>
                  <a:lnTo>
                    <a:pt x="6436" y="1128"/>
                  </a:lnTo>
                  <a:lnTo>
                    <a:pt x="7301" y="789"/>
                  </a:lnTo>
                  <a:lnTo>
                    <a:pt x="7301" y="166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square" bIns="36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dirty="0"/>
            </a:p>
          </p:txBody>
        </p:sp>
        <p:sp>
          <p:nvSpPr>
            <p:cNvPr id="156" name="Freeform 82"/>
            <p:cNvSpPr>
              <a:spLocks noChangeAspect="1"/>
            </p:cNvSpPr>
            <p:nvPr/>
          </p:nvSpPr>
          <p:spPr bwMode="auto">
            <a:xfrm>
              <a:off x="3944938" y="5486400"/>
              <a:ext cx="317500" cy="639762"/>
            </a:xfrm>
            <a:custGeom>
              <a:avLst/>
              <a:gdLst>
                <a:gd name="T0" fmla="*/ 2147483647 w 345"/>
                <a:gd name="T1" fmla="*/ 2147483647 h 733"/>
                <a:gd name="T2" fmla="*/ 2147483647 w 345"/>
                <a:gd name="T3" fmla="*/ 2147483647 h 733"/>
                <a:gd name="T4" fmla="*/ 2147483647 w 345"/>
                <a:gd name="T5" fmla="*/ 2147483647 h 733"/>
                <a:gd name="T6" fmla="*/ 2147483647 w 345"/>
                <a:gd name="T7" fmla="*/ 2147483647 h 733"/>
                <a:gd name="T8" fmla="*/ 2147483647 w 345"/>
                <a:gd name="T9" fmla="*/ 2147483647 h 733"/>
                <a:gd name="T10" fmla="*/ 2147483647 w 345"/>
                <a:gd name="T11" fmla="*/ 2147483647 h 733"/>
                <a:gd name="T12" fmla="*/ 2147483647 w 345"/>
                <a:gd name="T13" fmla="*/ 2147483647 h 733"/>
                <a:gd name="T14" fmla="*/ 2147483647 w 345"/>
                <a:gd name="T15" fmla="*/ 2147483647 h 733"/>
                <a:gd name="T16" fmla="*/ 2147483647 w 345"/>
                <a:gd name="T17" fmla="*/ 2147483647 h 733"/>
                <a:gd name="T18" fmla="*/ 2147483647 w 345"/>
                <a:gd name="T19" fmla="*/ 2147483647 h 733"/>
                <a:gd name="T20" fmla="*/ 2147483647 w 345"/>
                <a:gd name="T21" fmla="*/ 2147483647 h 733"/>
                <a:gd name="T22" fmla="*/ 2147483647 w 345"/>
                <a:gd name="T23" fmla="*/ 2147483647 h 733"/>
                <a:gd name="T24" fmla="*/ 2147483647 w 345"/>
                <a:gd name="T25" fmla="*/ 2147483647 h 733"/>
                <a:gd name="T26" fmla="*/ 2147483647 w 345"/>
                <a:gd name="T27" fmla="*/ 2147483647 h 733"/>
                <a:gd name="T28" fmla="*/ 2147483647 w 345"/>
                <a:gd name="T29" fmla="*/ 2147483647 h 733"/>
                <a:gd name="T30" fmla="*/ 2147483647 w 345"/>
                <a:gd name="T31" fmla="*/ 2147483647 h 733"/>
                <a:gd name="T32" fmla="*/ 2147483647 w 345"/>
                <a:gd name="T33" fmla="*/ 2147483647 h 733"/>
                <a:gd name="T34" fmla="*/ 2147483647 w 345"/>
                <a:gd name="T35" fmla="*/ 2147483647 h 733"/>
                <a:gd name="T36" fmla="*/ 2147483647 w 345"/>
                <a:gd name="T37" fmla="*/ 2147483647 h 733"/>
                <a:gd name="T38" fmla="*/ 2147483647 w 345"/>
                <a:gd name="T39" fmla="*/ 2147483647 h 733"/>
                <a:gd name="T40" fmla="*/ 2147483647 w 345"/>
                <a:gd name="T41" fmla="*/ 0 h 733"/>
                <a:gd name="T42" fmla="*/ 2147483647 w 345"/>
                <a:gd name="T43" fmla="*/ 2147483647 h 733"/>
                <a:gd name="T44" fmla="*/ 2147483647 w 345"/>
                <a:gd name="T45" fmla="*/ 2147483647 h 733"/>
                <a:gd name="T46" fmla="*/ 2147483647 w 345"/>
                <a:gd name="T47" fmla="*/ 2147483647 h 733"/>
                <a:gd name="T48" fmla="*/ 2147483647 w 345"/>
                <a:gd name="T49" fmla="*/ 2147483647 h 733"/>
                <a:gd name="T50" fmla="*/ 2147483647 w 345"/>
                <a:gd name="T51" fmla="*/ 2147483647 h 733"/>
                <a:gd name="T52" fmla="*/ 0 w 345"/>
                <a:gd name="T53" fmla="*/ 2147483647 h 733"/>
                <a:gd name="T54" fmla="*/ 2147483647 w 345"/>
                <a:gd name="T55" fmla="*/ 2147483647 h 7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45" h="733">
                  <a:moveTo>
                    <a:pt x="43" y="259"/>
                  </a:moveTo>
                  <a:lnTo>
                    <a:pt x="86" y="288"/>
                  </a:lnTo>
                  <a:lnTo>
                    <a:pt x="15" y="402"/>
                  </a:lnTo>
                  <a:lnTo>
                    <a:pt x="29" y="474"/>
                  </a:lnTo>
                  <a:lnTo>
                    <a:pt x="43" y="575"/>
                  </a:lnTo>
                  <a:lnTo>
                    <a:pt x="58" y="647"/>
                  </a:lnTo>
                  <a:lnTo>
                    <a:pt x="101" y="733"/>
                  </a:lnTo>
                  <a:lnTo>
                    <a:pt x="216" y="647"/>
                  </a:lnTo>
                  <a:lnTo>
                    <a:pt x="230" y="589"/>
                  </a:lnTo>
                  <a:lnTo>
                    <a:pt x="259" y="575"/>
                  </a:lnTo>
                  <a:lnTo>
                    <a:pt x="259" y="532"/>
                  </a:lnTo>
                  <a:lnTo>
                    <a:pt x="245" y="503"/>
                  </a:lnTo>
                  <a:lnTo>
                    <a:pt x="245" y="431"/>
                  </a:lnTo>
                  <a:lnTo>
                    <a:pt x="316" y="431"/>
                  </a:lnTo>
                  <a:lnTo>
                    <a:pt x="273" y="359"/>
                  </a:lnTo>
                  <a:lnTo>
                    <a:pt x="273" y="302"/>
                  </a:lnTo>
                  <a:lnTo>
                    <a:pt x="273" y="158"/>
                  </a:lnTo>
                  <a:lnTo>
                    <a:pt x="345" y="158"/>
                  </a:lnTo>
                  <a:lnTo>
                    <a:pt x="345" y="86"/>
                  </a:lnTo>
                  <a:lnTo>
                    <a:pt x="331" y="43"/>
                  </a:lnTo>
                  <a:lnTo>
                    <a:pt x="273" y="0"/>
                  </a:lnTo>
                  <a:lnTo>
                    <a:pt x="216" y="72"/>
                  </a:lnTo>
                  <a:lnTo>
                    <a:pt x="172" y="86"/>
                  </a:lnTo>
                  <a:lnTo>
                    <a:pt x="144" y="101"/>
                  </a:lnTo>
                  <a:lnTo>
                    <a:pt x="115" y="158"/>
                  </a:lnTo>
                  <a:lnTo>
                    <a:pt x="15" y="101"/>
                  </a:lnTo>
                  <a:lnTo>
                    <a:pt x="0" y="129"/>
                  </a:lnTo>
                  <a:lnTo>
                    <a:pt x="43" y="25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square" bIns="36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dirty="0"/>
            </a:p>
          </p:txBody>
        </p:sp>
        <p:sp>
          <p:nvSpPr>
            <p:cNvPr id="157" name="Freeform 83"/>
            <p:cNvSpPr>
              <a:spLocks noChangeAspect="1"/>
            </p:cNvSpPr>
            <p:nvPr/>
          </p:nvSpPr>
          <p:spPr bwMode="auto">
            <a:xfrm>
              <a:off x="4173538" y="5400675"/>
              <a:ext cx="625475" cy="962025"/>
            </a:xfrm>
            <a:custGeom>
              <a:avLst/>
              <a:gdLst>
                <a:gd name="T0" fmla="*/ 2147483647 w 10037"/>
                <a:gd name="T1" fmla="*/ 2147483647 h 10184"/>
                <a:gd name="T2" fmla="*/ 2147483647 w 10037"/>
                <a:gd name="T3" fmla="*/ 2147483647 h 10184"/>
                <a:gd name="T4" fmla="*/ 2147483647 w 10037"/>
                <a:gd name="T5" fmla="*/ 2147483647 h 10184"/>
                <a:gd name="T6" fmla="*/ 2147483647 w 10037"/>
                <a:gd name="T7" fmla="*/ 2147483647 h 10184"/>
                <a:gd name="T8" fmla="*/ 2147483647 w 10037"/>
                <a:gd name="T9" fmla="*/ 2147483647 h 10184"/>
                <a:gd name="T10" fmla="*/ 2147483647 w 10037"/>
                <a:gd name="T11" fmla="*/ 2147483647 h 10184"/>
                <a:gd name="T12" fmla="*/ 2147483647 w 10037"/>
                <a:gd name="T13" fmla="*/ 2147483647 h 10184"/>
                <a:gd name="T14" fmla="*/ 2147483647 w 10037"/>
                <a:gd name="T15" fmla="*/ 2147483647 h 10184"/>
                <a:gd name="T16" fmla="*/ 2147483647 w 10037"/>
                <a:gd name="T17" fmla="*/ 2147483647 h 10184"/>
                <a:gd name="T18" fmla="*/ 2147483647 w 10037"/>
                <a:gd name="T19" fmla="*/ 2147483647 h 10184"/>
                <a:gd name="T20" fmla="*/ 2147483647 w 10037"/>
                <a:gd name="T21" fmla="*/ 2147483647 h 10184"/>
                <a:gd name="T22" fmla="*/ 2147483647 w 10037"/>
                <a:gd name="T23" fmla="*/ 2147483647 h 10184"/>
                <a:gd name="T24" fmla="*/ 2147483647 w 10037"/>
                <a:gd name="T25" fmla="*/ 2147483647 h 10184"/>
                <a:gd name="T26" fmla="*/ 2147483647 w 10037"/>
                <a:gd name="T27" fmla="*/ 2147483647 h 10184"/>
                <a:gd name="T28" fmla="*/ 2147483647 w 10037"/>
                <a:gd name="T29" fmla="*/ 2147483647 h 10184"/>
                <a:gd name="T30" fmla="*/ 2147483647 w 10037"/>
                <a:gd name="T31" fmla="*/ 2147483647 h 10184"/>
                <a:gd name="T32" fmla="*/ 2147483647 w 10037"/>
                <a:gd name="T33" fmla="*/ 2147483647 h 10184"/>
                <a:gd name="T34" fmla="*/ 2147483647 w 10037"/>
                <a:gd name="T35" fmla="*/ 2147483647 h 10184"/>
                <a:gd name="T36" fmla="*/ 2147483647 w 10037"/>
                <a:gd name="T37" fmla="*/ 2147483647 h 10184"/>
                <a:gd name="T38" fmla="*/ 2147483647 w 10037"/>
                <a:gd name="T39" fmla="*/ 2147483647 h 10184"/>
                <a:gd name="T40" fmla="*/ 2147483647 w 10037"/>
                <a:gd name="T41" fmla="*/ 2147483647 h 10184"/>
                <a:gd name="T42" fmla="*/ 2147483647 w 10037"/>
                <a:gd name="T43" fmla="*/ 2147483647 h 10184"/>
                <a:gd name="T44" fmla="*/ 2147483647 w 10037"/>
                <a:gd name="T45" fmla="*/ 2147483647 h 10184"/>
                <a:gd name="T46" fmla="*/ 2147483647 w 10037"/>
                <a:gd name="T47" fmla="*/ 2147483647 h 10184"/>
                <a:gd name="T48" fmla="*/ 2147483647 w 10037"/>
                <a:gd name="T49" fmla="*/ 2147483647 h 10184"/>
                <a:gd name="T50" fmla="*/ 2147483647 w 10037"/>
                <a:gd name="T51" fmla="*/ 2147483647 h 10184"/>
                <a:gd name="T52" fmla="*/ 2147483647 w 10037"/>
                <a:gd name="T53" fmla="*/ 2147483647 h 10184"/>
                <a:gd name="T54" fmla="*/ 2147483647 w 10037"/>
                <a:gd name="T55" fmla="*/ 2147483647 h 10184"/>
                <a:gd name="T56" fmla="*/ 2147483647 w 10037"/>
                <a:gd name="T57" fmla="*/ 2147483647 h 10184"/>
                <a:gd name="T58" fmla="*/ 2147483647 w 10037"/>
                <a:gd name="T59" fmla="*/ 2147483647 h 10184"/>
                <a:gd name="T60" fmla="*/ 2147483647 w 10037"/>
                <a:gd name="T61" fmla="*/ 2147483647 h 10184"/>
                <a:gd name="T62" fmla="*/ 2147483647 w 10037"/>
                <a:gd name="T63" fmla="*/ 2147483647 h 10184"/>
                <a:gd name="T64" fmla="*/ 2147483647 w 10037"/>
                <a:gd name="T65" fmla="*/ 2147483647 h 10184"/>
                <a:gd name="T66" fmla="*/ 2147483647 w 10037"/>
                <a:gd name="T67" fmla="*/ 2147483647 h 10184"/>
                <a:gd name="T68" fmla="*/ 2147483647 w 10037"/>
                <a:gd name="T69" fmla="*/ 0 h 10184"/>
                <a:gd name="T70" fmla="*/ 2147483647 w 10037"/>
                <a:gd name="T71" fmla="*/ 2147483647 h 10184"/>
                <a:gd name="T72" fmla="*/ 2147483647 w 10037"/>
                <a:gd name="T73" fmla="*/ 2147483647 h 10184"/>
                <a:gd name="T74" fmla="*/ 2147483647 w 10037"/>
                <a:gd name="T75" fmla="*/ 2147483647 h 10184"/>
                <a:gd name="T76" fmla="*/ 2147483647 w 10037"/>
                <a:gd name="T77" fmla="*/ 2147483647 h 10184"/>
                <a:gd name="T78" fmla="*/ 2147483647 w 10037"/>
                <a:gd name="T79" fmla="*/ 2147483647 h 10184"/>
                <a:gd name="T80" fmla="*/ 2147483647 w 10037"/>
                <a:gd name="T81" fmla="*/ 2147483647 h 10184"/>
                <a:gd name="T82" fmla="*/ 2147483647 w 10037"/>
                <a:gd name="T83" fmla="*/ 2147483647 h 10184"/>
                <a:gd name="T84" fmla="*/ 2147483647 w 10037"/>
                <a:gd name="T85" fmla="*/ 2147483647 h 101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37" h="10184">
                  <a:moveTo>
                    <a:pt x="451" y="3994"/>
                  </a:moveTo>
                  <a:cubicBezTo>
                    <a:pt x="491" y="4015"/>
                    <a:pt x="531" y="4339"/>
                    <a:pt x="571" y="4360"/>
                  </a:cubicBezTo>
                  <a:lnTo>
                    <a:pt x="1136" y="4914"/>
                  </a:lnTo>
                  <a:lnTo>
                    <a:pt x="91" y="4878"/>
                  </a:lnTo>
                  <a:cubicBezTo>
                    <a:pt x="73" y="5028"/>
                    <a:pt x="55" y="5179"/>
                    <a:pt x="37" y="5329"/>
                  </a:cubicBezTo>
                  <a:cubicBezTo>
                    <a:pt x="50" y="5375"/>
                    <a:pt x="-12" y="5523"/>
                    <a:pt x="1" y="5569"/>
                  </a:cubicBezTo>
                  <a:cubicBezTo>
                    <a:pt x="57" y="5745"/>
                    <a:pt x="188" y="5820"/>
                    <a:pt x="244" y="5996"/>
                  </a:cubicBezTo>
                  <a:lnTo>
                    <a:pt x="880" y="6265"/>
                  </a:lnTo>
                  <a:lnTo>
                    <a:pt x="1945" y="6126"/>
                  </a:lnTo>
                  <a:lnTo>
                    <a:pt x="3010" y="6126"/>
                  </a:lnTo>
                  <a:lnTo>
                    <a:pt x="3646" y="6932"/>
                  </a:lnTo>
                  <a:lnTo>
                    <a:pt x="3439" y="7600"/>
                  </a:lnTo>
                  <a:lnTo>
                    <a:pt x="3439" y="8665"/>
                  </a:lnTo>
                  <a:lnTo>
                    <a:pt x="4712" y="9194"/>
                  </a:lnTo>
                  <a:lnTo>
                    <a:pt x="5348" y="9333"/>
                  </a:lnTo>
                  <a:lnTo>
                    <a:pt x="6731" y="10184"/>
                  </a:lnTo>
                  <a:lnTo>
                    <a:pt x="7645" y="9304"/>
                  </a:lnTo>
                  <a:lnTo>
                    <a:pt x="8336" y="9174"/>
                  </a:lnTo>
                  <a:lnTo>
                    <a:pt x="8765" y="8128"/>
                  </a:lnTo>
                  <a:lnTo>
                    <a:pt x="8765" y="6932"/>
                  </a:lnTo>
                  <a:lnTo>
                    <a:pt x="8038" y="5724"/>
                  </a:lnTo>
                  <a:cubicBezTo>
                    <a:pt x="8063" y="5370"/>
                    <a:pt x="8089" y="5016"/>
                    <a:pt x="8114" y="4662"/>
                  </a:cubicBezTo>
                  <a:lnTo>
                    <a:pt x="8821" y="4503"/>
                  </a:lnTo>
                  <a:lnTo>
                    <a:pt x="9552" y="4809"/>
                  </a:lnTo>
                  <a:lnTo>
                    <a:pt x="10037" y="4662"/>
                  </a:lnTo>
                  <a:lnTo>
                    <a:pt x="9765" y="3901"/>
                  </a:lnTo>
                  <a:lnTo>
                    <a:pt x="8543" y="2799"/>
                  </a:lnTo>
                  <a:lnTo>
                    <a:pt x="8972" y="2400"/>
                  </a:lnTo>
                  <a:lnTo>
                    <a:pt x="8329" y="2182"/>
                  </a:lnTo>
                  <a:cubicBezTo>
                    <a:pt x="8299" y="1966"/>
                    <a:pt x="8268" y="1751"/>
                    <a:pt x="8238" y="1535"/>
                  </a:cubicBezTo>
                  <a:lnTo>
                    <a:pt x="8972" y="927"/>
                  </a:lnTo>
                  <a:lnTo>
                    <a:pt x="8782" y="801"/>
                  </a:lnTo>
                  <a:lnTo>
                    <a:pt x="7597" y="610"/>
                  </a:lnTo>
                  <a:lnTo>
                    <a:pt x="5777" y="746"/>
                  </a:lnTo>
                  <a:lnTo>
                    <a:pt x="4504" y="0"/>
                  </a:lnTo>
                  <a:cubicBezTo>
                    <a:pt x="4430" y="355"/>
                    <a:pt x="4357" y="711"/>
                    <a:pt x="4283" y="1066"/>
                  </a:cubicBezTo>
                  <a:lnTo>
                    <a:pt x="3646" y="1335"/>
                  </a:lnTo>
                  <a:lnTo>
                    <a:pt x="4075" y="1733"/>
                  </a:lnTo>
                  <a:lnTo>
                    <a:pt x="4075" y="2400"/>
                  </a:lnTo>
                  <a:lnTo>
                    <a:pt x="2803" y="2400"/>
                  </a:lnTo>
                  <a:lnTo>
                    <a:pt x="1516" y="2276"/>
                  </a:lnTo>
                  <a:lnTo>
                    <a:pt x="505" y="2312"/>
                  </a:lnTo>
                  <a:cubicBezTo>
                    <a:pt x="487" y="2873"/>
                    <a:pt x="469" y="3710"/>
                    <a:pt x="451" y="4271"/>
                  </a:cubicBez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square" bIns="36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dirty="0"/>
            </a:p>
          </p:txBody>
        </p:sp>
        <p:sp>
          <p:nvSpPr>
            <p:cNvPr id="158" name="Freeform 84"/>
            <p:cNvSpPr>
              <a:spLocks noChangeAspect="1"/>
            </p:cNvSpPr>
            <p:nvPr/>
          </p:nvSpPr>
          <p:spPr bwMode="auto">
            <a:xfrm>
              <a:off x="3546475" y="5980112"/>
              <a:ext cx="1579563" cy="1466850"/>
            </a:xfrm>
            <a:custGeom>
              <a:avLst/>
              <a:gdLst>
                <a:gd name="T0" fmla="*/ 2147483647 w 10000"/>
                <a:gd name="T1" fmla="*/ 2147483647 h 10051"/>
                <a:gd name="T2" fmla="*/ 2147483647 w 10000"/>
                <a:gd name="T3" fmla="*/ 2147483647 h 10051"/>
                <a:gd name="T4" fmla="*/ 2147483647 w 10000"/>
                <a:gd name="T5" fmla="*/ 2147483647 h 10051"/>
                <a:gd name="T6" fmla="*/ 2147483647 w 10000"/>
                <a:gd name="T7" fmla="*/ 2147483647 h 10051"/>
                <a:gd name="T8" fmla="*/ 2147483647 w 10000"/>
                <a:gd name="T9" fmla="*/ 2147483647 h 10051"/>
                <a:gd name="T10" fmla="*/ 2147483647 w 10000"/>
                <a:gd name="T11" fmla="*/ 2147483647 h 10051"/>
                <a:gd name="T12" fmla="*/ 2147483647 w 10000"/>
                <a:gd name="T13" fmla="*/ 2147483647 h 10051"/>
                <a:gd name="T14" fmla="*/ 2147483647 w 10000"/>
                <a:gd name="T15" fmla="*/ 2147483647 h 10051"/>
                <a:gd name="T16" fmla="*/ 2147483647 w 10000"/>
                <a:gd name="T17" fmla="*/ 2147483647 h 10051"/>
                <a:gd name="T18" fmla="*/ 2147483647 w 10000"/>
                <a:gd name="T19" fmla="*/ 2147483647 h 10051"/>
                <a:gd name="T20" fmla="*/ 2147483647 w 10000"/>
                <a:gd name="T21" fmla="*/ 2147483647 h 10051"/>
                <a:gd name="T22" fmla="*/ 2147483647 w 10000"/>
                <a:gd name="T23" fmla="*/ 2147483647 h 10051"/>
                <a:gd name="T24" fmla="*/ 2147483647 w 10000"/>
                <a:gd name="T25" fmla="*/ 2147483647 h 10051"/>
                <a:gd name="T26" fmla="*/ 2147483647 w 10000"/>
                <a:gd name="T27" fmla="*/ 2147483647 h 10051"/>
                <a:gd name="T28" fmla="*/ 2147483647 w 10000"/>
                <a:gd name="T29" fmla="*/ 2147483647 h 10051"/>
                <a:gd name="T30" fmla="*/ 2147483647 w 10000"/>
                <a:gd name="T31" fmla="*/ 2147483647 h 10051"/>
                <a:gd name="T32" fmla="*/ 2147483647 w 10000"/>
                <a:gd name="T33" fmla="*/ 2147483647 h 10051"/>
                <a:gd name="T34" fmla="*/ 2147483647 w 10000"/>
                <a:gd name="T35" fmla="*/ 2147483647 h 10051"/>
                <a:gd name="T36" fmla="*/ 2147483647 w 10000"/>
                <a:gd name="T37" fmla="*/ 2147483647 h 10051"/>
                <a:gd name="T38" fmla="*/ 2147483647 w 10000"/>
                <a:gd name="T39" fmla="*/ 2147483647 h 10051"/>
                <a:gd name="T40" fmla="*/ 2147483647 w 10000"/>
                <a:gd name="T41" fmla="*/ 2147483647 h 10051"/>
                <a:gd name="T42" fmla="*/ 2147483647 w 10000"/>
                <a:gd name="T43" fmla="*/ 2147483647 h 10051"/>
                <a:gd name="T44" fmla="*/ 0 w 10000"/>
                <a:gd name="T45" fmla="*/ 2147483647 h 10051"/>
                <a:gd name="T46" fmla="*/ 2147483647 w 10000"/>
                <a:gd name="T47" fmla="*/ 2147483647 h 10051"/>
                <a:gd name="T48" fmla="*/ 2147483647 w 10000"/>
                <a:gd name="T49" fmla="*/ 2147483647 h 10051"/>
                <a:gd name="T50" fmla="*/ 2147483647 w 10000"/>
                <a:gd name="T51" fmla="*/ 2147483647 h 10051"/>
                <a:gd name="T52" fmla="*/ 2147483647 w 10000"/>
                <a:gd name="T53" fmla="*/ 2147483647 h 10051"/>
                <a:gd name="T54" fmla="*/ 2147483647 w 10000"/>
                <a:gd name="T55" fmla="*/ 2147483647 h 10051"/>
                <a:gd name="T56" fmla="*/ 2147483647 w 10000"/>
                <a:gd name="T57" fmla="*/ 2147483647 h 10051"/>
                <a:gd name="T58" fmla="*/ 2147483647 w 10000"/>
                <a:gd name="T59" fmla="*/ 2147483647 h 10051"/>
                <a:gd name="T60" fmla="*/ 2147483647 w 10000"/>
                <a:gd name="T61" fmla="*/ 2147483647 h 10051"/>
                <a:gd name="T62" fmla="*/ 2147483647 w 10000"/>
                <a:gd name="T63" fmla="*/ 2147483647 h 10051"/>
                <a:gd name="T64" fmla="*/ 2147483647 w 10000"/>
                <a:gd name="T65" fmla="*/ 2147483647 h 10051"/>
                <a:gd name="T66" fmla="*/ 2147483647 w 10000"/>
                <a:gd name="T67" fmla="*/ 2147483647 h 10051"/>
                <a:gd name="T68" fmla="*/ 2147483647 w 10000"/>
                <a:gd name="T69" fmla="*/ 2147483647 h 10051"/>
                <a:gd name="T70" fmla="*/ 2147483647 w 10000"/>
                <a:gd name="T71" fmla="*/ 2147483647 h 10051"/>
                <a:gd name="T72" fmla="*/ 2147483647 w 10000"/>
                <a:gd name="T73" fmla="*/ 2147483647 h 10051"/>
                <a:gd name="T74" fmla="*/ 2147483647 w 10000"/>
                <a:gd name="T75" fmla="*/ 2147483647 h 10051"/>
                <a:gd name="T76" fmla="*/ 2147483647 w 10000"/>
                <a:gd name="T77" fmla="*/ 2147483647 h 10051"/>
                <a:gd name="T78" fmla="*/ 2147483647 w 10000"/>
                <a:gd name="T79" fmla="*/ 2147483647 h 10051"/>
                <a:gd name="T80" fmla="*/ 2147483647 w 10000"/>
                <a:gd name="T81" fmla="*/ 0 h 10051"/>
                <a:gd name="T82" fmla="*/ 2147483647 w 10000"/>
                <a:gd name="T83" fmla="*/ 2147483647 h 10051"/>
                <a:gd name="T84" fmla="*/ 2147483647 w 10000"/>
                <a:gd name="T85" fmla="*/ 2147483647 h 10051"/>
                <a:gd name="T86" fmla="*/ 2147483647 w 10000"/>
                <a:gd name="T87" fmla="*/ 2147483647 h 10051"/>
                <a:gd name="T88" fmla="*/ 2147483647 w 10000"/>
                <a:gd name="T89" fmla="*/ 2147483647 h 10051"/>
                <a:gd name="T90" fmla="*/ 2147483647 w 10000"/>
                <a:gd name="T91" fmla="*/ 2147483647 h 10051"/>
                <a:gd name="T92" fmla="*/ 2147483647 w 10000"/>
                <a:gd name="T93" fmla="*/ 2147483647 h 10051"/>
                <a:gd name="T94" fmla="*/ 2147483647 w 10000"/>
                <a:gd name="T95" fmla="*/ 2147483647 h 10051"/>
                <a:gd name="T96" fmla="*/ 2147483647 w 10000"/>
                <a:gd name="T97" fmla="*/ 2147483647 h 10051"/>
                <a:gd name="T98" fmla="*/ 2147483647 w 10000"/>
                <a:gd name="T99" fmla="*/ 2147483647 h 10051"/>
                <a:gd name="T100" fmla="*/ 2147483647 w 10000"/>
                <a:gd name="T101" fmla="*/ 2147483647 h 10051"/>
                <a:gd name="T102" fmla="*/ 2147483647 w 10000"/>
                <a:gd name="T103" fmla="*/ 2147483647 h 10051"/>
                <a:gd name="T104" fmla="*/ 2147483647 w 10000"/>
                <a:gd name="T105" fmla="*/ 2147483647 h 10051"/>
                <a:gd name="T106" fmla="*/ 2147483647 w 10000"/>
                <a:gd name="T107" fmla="*/ 2147483647 h 10051"/>
                <a:gd name="T108" fmla="*/ 2147483647 w 10000"/>
                <a:gd name="T109" fmla="*/ 2147483647 h 100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000" h="10051">
                  <a:moveTo>
                    <a:pt x="9667" y="5830"/>
                  </a:moveTo>
                  <a:lnTo>
                    <a:pt x="10000" y="5746"/>
                  </a:lnTo>
                  <a:cubicBezTo>
                    <a:pt x="9916" y="6032"/>
                    <a:pt x="9833" y="6318"/>
                    <a:pt x="9749" y="6604"/>
                  </a:cubicBezTo>
                  <a:lnTo>
                    <a:pt x="9077" y="6688"/>
                  </a:lnTo>
                  <a:lnTo>
                    <a:pt x="7564" y="6604"/>
                  </a:lnTo>
                  <a:cubicBezTo>
                    <a:pt x="7510" y="6748"/>
                    <a:pt x="7455" y="6891"/>
                    <a:pt x="7401" y="7035"/>
                  </a:cubicBezTo>
                  <a:lnTo>
                    <a:pt x="6390" y="6951"/>
                  </a:lnTo>
                  <a:lnTo>
                    <a:pt x="6221" y="7125"/>
                  </a:lnTo>
                  <a:lnTo>
                    <a:pt x="5129" y="7209"/>
                  </a:lnTo>
                  <a:lnTo>
                    <a:pt x="4457" y="7467"/>
                  </a:lnTo>
                  <a:lnTo>
                    <a:pt x="4118" y="7899"/>
                  </a:lnTo>
                  <a:lnTo>
                    <a:pt x="3954" y="8246"/>
                  </a:lnTo>
                  <a:lnTo>
                    <a:pt x="3195" y="8672"/>
                  </a:lnTo>
                  <a:lnTo>
                    <a:pt x="2775" y="8672"/>
                  </a:lnTo>
                  <a:lnTo>
                    <a:pt x="2611" y="8930"/>
                  </a:lnTo>
                  <a:lnTo>
                    <a:pt x="2360" y="9020"/>
                  </a:lnTo>
                  <a:lnTo>
                    <a:pt x="1852" y="9451"/>
                  </a:lnTo>
                  <a:lnTo>
                    <a:pt x="1180" y="9973"/>
                  </a:lnTo>
                  <a:lnTo>
                    <a:pt x="841" y="10051"/>
                  </a:lnTo>
                  <a:cubicBezTo>
                    <a:pt x="814" y="9737"/>
                    <a:pt x="786" y="9424"/>
                    <a:pt x="759" y="9110"/>
                  </a:cubicBezTo>
                  <a:lnTo>
                    <a:pt x="502" y="8930"/>
                  </a:lnTo>
                  <a:lnTo>
                    <a:pt x="251" y="8852"/>
                  </a:lnTo>
                  <a:lnTo>
                    <a:pt x="0" y="8246"/>
                  </a:lnTo>
                  <a:cubicBezTo>
                    <a:pt x="58" y="8160"/>
                    <a:pt x="117" y="8075"/>
                    <a:pt x="175" y="7989"/>
                  </a:cubicBezTo>
                  <a:cubicBezTo>
                    <a:pt x="200" y="7815"/>
                    <a:pt x="226" y="7641"/>
                    <a:pt x="251" y="7467"/>
                  </a:cubicBezTo>
                  <a:lnTo>
                    <a:pt x="841" y="7293"/>
                  </a:lnTo>
                  <a:cubicBezTo>
                    <a:pt x="870" y="7151"/>
                    <a:pt x="900" y="7010"/>
                    <a:pt x="929" y="6868"/>
                  </a:cubicBezTo>
                  <a:lnTo>
                    <a:pt x="1268" y="6868"/>
                  </a:lnTo>
                  <a:lnTo>
                    <a:pt x="1682" y="6520"/>
                  </a:lnTo>
                  <a:cubicBezTo>
                    <a:pt x="1766" y="6060"/>
                    <a:pt x="1849" y="5601"/>
                    <a:pt x="1933" y="5141"/>
                  </a:cubicBezTo>
                  <a:lnTo>
                    <a:pt x="2185" y="4535"/>
                  </a:lnTo>
                  <a:lnTo>
                    <a:pt x="2185" y="3588"/>
                  </a:lnTo>
                  <a:lnTo>
                    <a:pt x="2021" y="3588"/>
                  </a:lnTo>
                  <a:cubicBezTo>
                    <a:pt x="1992" y="3530"/>
                    <a:pt x="1962" y="3472"/>
                    <a:pt x="1933" y="3414"/>
                  </a:cubicBezTo>
                  <a:cubicBezTo>
                    <a:pt x="1962" y="3184"/>
                    <a:pt x="1992" y="2955"/>
                    <a:pt x="2021" y="2725"/>
                  </a:cubicBezTo>
                  <a:lnTo>
                    <a:pt x="3113" y="1430"/>
                  </a:lnTo>
                  <a:cubicBezTo>
                    <a:pt x="3140" y="1344"/>
                    <a:pt x="3168" y="1258"/>
                    <a:pt x="3195" y="1172"/>
                  </a:cubicBezTo>
                  <a:cubicBezTo>
                    <a:pt x="3168" y="1114"/>
                    <a:pt x="3140" y="1056"/>
                    <a:pt x="3113" y="998"/>
                  </a:cubicBezTo>
                  <a:lnTo>
                    <a:pt x="3785" y="483"/>
                  </a:lnTo>
                  <a:cubicBezTo>
                    <a:pt x="3812" y="367"/>
                    <a:pt x="3840" y="251"/>
                    <a:pt x="3867" y="135"/>
                  </a:cubicBezTo>
                  <a:lnTo>
                    <a:pt x="4083" y="0"/>
                  </a:lnTo>
                  <a:lnTo>
                    <a:pt x="4303" y="107"/>
                  </a:lnTo>
                  <a:lnTo>
                    <a:pt x="4610" y="34"/>
                  </a:lnTo>
                  <a:lnTo>
                    <a:pt x="5160" y="34"/>
                  </a:lnTo>
                  <a:cubicBezTo>
                    <a:pt x="5233" y="242"/>
                    <a:pt x="5307" y="449"/>
                    <a:pt x="5380" y="657"/>
                  </a:cubicBezTo>
                  <a:cubicBezTo>
                    <a:pt x="5353" y="801"/>
                    <a:pt x="5325" y="944"/>
                    <a:pt x="5298" y="1088"/>
                  </a:cubicBezTo>
                  <a:cubicBezTo>
                    <a:pt x="5314" y="1307"/>
                    <a:pt x="5329" y="1525"/>
                    <a:pt x="5345" y="1744"/>
                  </a:cubicBezTo>
                  <a:lnTo>
                    <a:pt x="5847" y="2001"/>
                  </a:lnTo>
                  <a:lnTo>
                    <a:pt x="6129" y="2158"/>
                  </a:lnTo>
                  <a:lnTo>
                    <a:pt x="6641" y="2641"/>
                  </a:lnTo>
                  <a:lnTo>
                    <a:pt x="7231" y="3240"/>
                  </a:lnTo>
                  <a:lnTo>
                    <a:pt x="7564" y="3240"/>
                  </a:lnTo>
                  <a:lnTo>
                    <a:pt x="8236" y="4020"/>
                  </a:lnTo>
                  <a:lnTo>
                    <a:pt x="8826" y="4104"/>
                  </a:lnTo>
                  <a:lnTo>
                    <a:pt x="9667" y="583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square" bIns="36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dirty="0"/>
            </a:p>
          </p:txBody>
        </p:sp>
        <p:sp>
          <p:nvSpPr>
            <p:cNvPr id="159" name="Freeform 85"/>
            <p:cNvSpPr>
              <a:spLocks noChangeAspect="1"/>
            </p:cNvSpPr>
            <p:nvPr/>
          </p:nvSpPr>
          <p:spPr bwMode="auto">
            <a:xfrm>
              <a:off x="2482850" y="5378450"/>
              <a:ext cx="598488" cy="534987"/>
            </a:xfrm>
            <a:custGeom>
              <a:avLst/>
              <a:gdLst>
                <a:gd name="T0" fmla="*/ 2147483647 w 377"/>
                <a:gd name="T1" fmla="*/ 2147483647 h 337"/>
                <a:gd name="T2" fmla="*/ 2147483647 w 377"/>
                <a:gd name="T3" fmla="*/ 2147483647 h 337"/>
                <a:gd name="T4" fmla="*/ 2147483647 w 377"/>
                <a:gd name="T5" fmla="*/ 2147483647 h 337"/>
                <a:gd name="T6" fmla="*/ 2147483647 w 377"/>
                <a:gd name="T7" fmla="*/ 2147483647 h 337"/>
                <a:gd name="T8" fmla="*/ 0 w 377"/>
                <a:gd name="T9" fmla="*/ 2147483647 h 337"/>
                <a:gd name="T10" fmla="*/ 2147483647 w 377"/>
                <a:gd name="T11" fmla="*/ 2147483647 h 337"/>
                <a:gd name="T12" fmla="*/ 2147483647 w 377"/>
                <a:gd name="T13" fmla="*/ 2147483647 h 337"/>
                <a:gd name="T14" fmla="*/ 2147483647 w 377"/>
                <a:gd name="T15" fmla="*/ 2147483647 h 337"/>
                <a:gd name="T16" fmla="*/ 2147483647 w 377"/>
                <a:gd name="T17" fmla="*/ 2147483647 h 337"/>
                <a:gd name="T18" fmla="*/ 2147483647 w 377"/>
                <a:gd name="T19" fmla="*/ 2147483647 h 337"/>
                <a:gd name="T20" fmla="*/ 2147483647 w 377"/>
                <a:gd name="T21" fmla="*/ 2147483647 h 337"/>
                <a:gd name="T22" fmla="*/ 2147483647 w 377"/>
                <a:gd name="T23" fmla="*/ 2147483647 h 337"/>
                <a:gd name="T24" fmla="*/ 2147483647 w 377"/>
                <a:gd name="T25" fmla="*/ 2147483647 h 337"/>
                <a:gd name="T26" fmla="*/ 2147483647 w 377"/>
                <a:gd name="T27" fmla="*/ 2147483647 h 337"/>
                <a:gd name="T28" fmla="*/ 2147483647 w 377"/>
                <a:gd name="T29" fmla="*/ 2147483647 h 337"/>
                <a:gd name="T30" fmla="*/ 2147483647 w 377"/>
                <a:gd name="T31" fmla="*/ 2147483647 h 337"/>
                <a:gd name="T32" fmla="*/ 2147483647 w 377"/>
                <a:gd name="T33" fmla="*/ 2147483647 h 337"/>
                <a:gd name="T34" fmla="*/ 2147483647 w 377"/>
                <a:gd name="T35" fmla="*/ 2147483647 h 337"/>
                <a:gd name="T36" fmla="*/ 2147483647 w 377"/>
                <a:gd name="T37" fmla="*/ 2147483647 h 337"/>
                <a:gd name="T38" fmla="*/ 2147483647 w 377"/>
                <a:gd name="T39" fmla="*/ 2147483647 h 337"/>
                <a:gd name="T40" fmla="*/ 2147483647 w 377"/>
                <a:gd name="T41" fmla="*/ 2147483647 h 337"/>
                <a:gd name="T42" fmla="*/ 2147483647 w 377"/>
                <a:gd name="T43" fmla="*/ 2147483647 h 337"/>
                <a:gd name="T44" fmla="*/ 2147483647 w 377"/>
                <a:gd name="T45" fmla="*/ 2147483647 h 337"/>
                <a:gd name="T46" fmla="*/ 2147483647 w 377"/>
                <a:gd name="T47" fmla="*/ 2147483647 h 337"/>
                <a:gd name="T48" fmla="*/ 2147483647 w 377"/>
                <a:gd name="T49" fmla="*/ 2147483647 h 337"/>
                <a:gd name="T50" fmla="*/ 2147483647 w 377"/>
                <a:gd name="T51" fmla="*/ 2147483647 h 337"/>
                <a:gd name="T52" fmla="*/ 2147483647 w 377"/>
                <a:gd name="T53" fmla="*/ 2147483647 h 337"/>
                <a:gd name="T54" fmla="*/ 2147483647 w 377"/>
                <a:gd name="T55" fmla="*/ 2147483647 h 337"/>
                <a:gd name="T56" fmla="*/ 2147483647 w 377"/>
                <a:gd name="T57" fmla="*/ 2147483647 h 337"/>
                <a:gd name="T58" fmla="*/ 2147483647 w 377"/>
                <a:gd name="T59" fmla="*/ 2147483647 h 337"/>
                <a:gd name="T60" fmla="*/ 2147483647 w 377"/>
                <a:gd name="T61" fmla="*/ 2147483647 h 337"/>
                <a:gd name="T62" fmla="*/ 2147483647 w 377"/>
                <a:gd name="T63" fmla="*/ 0 h 337"/>
                <a:gd name="T64" fmla="*/ 2147483647 w 377"/>
                <a:gd name="T65" fmla="*/ 2147483647 h 337"/>
                <a:gd name="T66" fmla="*/ 2147483647 w 377"/>
                <a:gd name="T67" fmla="*/ 2147483647 h 337"/>
                <a:gd name="T68" fmla="*/ 2147483647 w 377"/>
                <a:gd name="T69" fmla="*/ 2147483647 h 337"/>
                <a:gd name="T70" fmla="*/ 2147483647 w 377"/>
                <a:gd name="T71" fmla="*/ 2147483647 h 337"/>
                <a:gd name="T72" fmla="*/ 2147483647 w 377"/>
                <a:gd name="T73" fmla="*/ 2147483647 h 337"/>
                <a:gd name="T74" fmla="*/ 2147483647 w 377"/>
                <a:gd name="T75" fmla="*/ 2147483647 h 337"/>
                <a:gd name="T76" fmla="*/ 2147483647 w 377"/>
                <a:gd name="T77" fmla="*/ 2147483647 h 337"/>
                <a:gd name="T78" fmla="*/ 2147483647 w 377"/>
                <a:gd name="T79" fmla="*/ 2147483647 h 337"/>
                <a:gd name="T80" fmla="*/ 2147483647 w 377"/>
                <a:gd name="T81" fmla="*/ 2147483647 h 337"/>
                <a:gd name="T82" fmla="*/ 2147483647 w 377"/>
                <a:gd name="T83" fmla="*/ 2147483647 h 337"/>
                <a:gd name="T84" fmla="*/ 2147483647 w 377"/>
                <a:gd name="T85" fmla="*/ 2147483647 h 337"/>
                <a:gd name="T86" fmla="*/ 2147483647 w 377"/>
                <a:gd name="T87" fmla="*/ 2147483647 h 337"/>
                <a:gd name="T88" fmla="*/ 2147483647 w 377"/>
                <a:gd name="T89" fmla="*/ 2147483647 h 337"/>
                <a:gd name="T90" fmla="*/ 2147483647 w 377"/>
                <a:gd name="T91" fmla="*/ 2147483647 h 337"/>
                <a:gd name="T92" fmla="*/ 2147483647 w 377"/>
                <a:gd name="T93" fmla="*/ 2147483647 h 337"/>
                <a:gd name="T94" fmla="*/ 2147483647 w 377"/>
                <a:gd name="T95" fmla="*/ 2147483647 h 337"/>
                <a:gd name="T96" fmla="*/ 2147483647 w 377"/>
                <a:gd name="T97" fmla="*/ 2147483647 h 3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7" h="337">
                  <a:moveTo>
                    <a:pt x="210" y="297"/>
                  </a:moveTo>
                  <a:lnTo>
                    <a:pt x="201" y="258"/>
                  </a:lnTo>
                  <a:lnTo>
                    <a:pt x="109" y="234"/>
                  </a:lnTo>
                  <a:lnTo>
                    <a:pt x="68" y="210"/>
                  </a:lnTo>
                  <a:lnTo>
                    <a:pt x="0" y="136"/>
                  </a:lnTo>
                  <a:lnTo>
                    <a:pt x="42" y="92"/>
                  </a:lnTo>
                  <a:lnTo>
                    <a:pt x="58" y="104"/>
                  </a:lnTo>
                  <a:lnTo>
                    <a:pt x="60" y="104"/>
                  </a:lnTo>
                  <a:lnTo>
                    <a:pt x="34" y="138"/>
                  </a:lnTo>
                  <a:lnTo>
                    <a:pt x="46" y="150"/>
                  </a:lnTo>
                  <a:lnTo>
                    <a:pt x="68" y="126"/>
                  </a:lnTo>
                  <a:lnTo>
                    <a:pt x="82" y="140"/>
                  </a:lnTo>
                  <a:lnTo>
                    <a:pt x="60" y="162"/>
                  </a:lnTo>
                  <a:lnTo>
                    <a:pt x="78" y="176"/>
                  </a:lnTo>
                  <a:lnTo>
                    <a:pt x="98" y="150"/>
                  </a:lnTo>
                  <a:lnTo>
                    <a:pt x="112" y="162"/>
                  </a:lnTo>
                  <a:lnTo>
                    <a:pt x="98" y="186"/>
                  </a:lnTo>
                  <a:lnTo>
                    <a:pt x="120" y="200"/>
                  </a:lnTo>
                  <a:lnTo>
                    <a:pt x="150" y="172"/>
                  </a:lnTo>
                  <a:lnTo>
                    <a:pt x="182" y="118"/>
                  </a:lnTo>
                  <a:lnTo>
                    <a:pt x="158" y="102"/>
                  </a:lnTo>
                  <a:lnTo>
                    <a:pt x="136" y="116"/>
                  </a:lnTo>
                  <a:lnTo>
                    <a:pt x="122" y="98"/>
                  </a:lnTo>
                  <a:lnTo>
                    <a:pt x="134" y="84"/>
                  </a:lnTo>
                  <a:lnTo>
                    <a:pt x="122" y="72"/>
                  </a:lnTo>
                  <a:lnTo>
                    <a:pt x="108" y="88"/>
                  </a:lnTo>
                  <a:lnTo>
                    <a:pt x="96" y="80"/>
                  </a:lnTo>
                  <a:lnTo>
                    <a:pt x="114" y="62"/>
                  </a:lnTo>
                  <a:lnTo>
                    <a:pt x="104" y="50"/>
                  </a:lnTo>
                  <a:lnTo>
                    <a:pt x="86" y="72"/>
                  </a:lnTo>
                  <a:lnTo>
                    <a:pt x="78" y="50"/>
                  </a:lnTo>
                  <a:lnTo>
                    <a:pt x="122" y="0"/>
                  </a:lnTo>
                  <a:lnTo>
                    <a:pt x="170" y="60"/>
                  </a:lnTo>
                  <a:lnTo>
                    <a:pt x="166" y="100"/>
                  </a:lnTo>
                  <a:lnTo>
                    <a:pt x="186" y="112"/>
                  </a:lnTo>
                  <a:lnTo>
                    <a:pt x="210" y="68"/>
                  </a:lnTo>
                  <a:lnTo>
                    <a:pt x="268" y="92"/>
                  </a:lnTo>
                  <a:lnTo>
                    <a:pt x="302" y="108"/>
                  </a:lnTo>
                  <a:lnTo>
                    <a:pt x="310" y="139"/>
                  </a:lnTo>
                  <a:lnTo>
                    <a:pt x="343" y="124"/>
                  </a:lnTo>
                  <a:lnTo>
                    <a:pt x="377" y="139"/>
                  </a:lnTo>
                  <a:lnTo>
                    <a:pt x="352" y="186"/>
                  </a:lnTo>
                  <a:lnTo>
                    <a:pt x="336" y="186"/>
                  </a:lnTo>
                  <a:lnTo>
                    <a:pt x="318" y="234"/>
                  </a:lnTo>
                  <a:lnTo>
                    <a:pt x="336" y="250"/>
                  </a:lnTo>
                  <a:lnTo>
                    <a:pt x="327" y="281"/>
                  </a:lnTo>
                  <a:lnTo>
                    <a:pt x="302" y="281"/>
                  </a:lnTo>
                  <a:lnTo>
                    <a:pt x="268" y="337"/>
                  </a:lnTo>
                  <a:lnTo>
                    <a:pt x="210" y="29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square" bIns="36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dirty="0"/>
            </a:p>
          </p:txBody>
        </p:sp>
        <p:sp>
          <p:nvSpPr>
            <p:cNvPr id="160" name="Freeform 86"/>
            <p:cNvSpPr>
              <a:spLocks noChangeAspect="1"/>
            </p:cNvSpPr>
            <p:nvPr/>
          </p:nvSpPr>
          <p:spPr bwMode="auto">
            <a:xfrm>
              <a:off x="2482850" y="5697537"/>
              <a:ext cx="439738" cy="317500"/>
            </a:xfrm>
            <a:custGeom>
              <a:avLst/>
              <a:gdLst>
                <a:gd name="T0" fmla="*/ 2147483647 w 475"/>
                <a:gd name="T1" fmla="*/ 2147483647 h 360"/>
                <a:gd name="T2" fmla="*/ 2147483647 w 475"/>
                <a:gd name="T3" fmla="*/ 0 h 360"/>
                <a:gd name="T4" fmla="*/ 0 w 475"/>
                <a:gd name="T5" fmla="*/ 2147483647 h 360"/>
                <a:gd name="T6" fmla="*/ 2147483647 w 475"/>
                <a:gd name="T7" fmla="*/ 2147483647 h 360"/>
                <a:gd name="T8" fmla="*/ 2147483647 w 475"/>
                <a:gd name="T9" fmla="*/ 2147483647 h 360"/>
                <a:gd name="T10" fmla="*/ 2147483647 w 475"/>
                <a:gd name="T11" fmla="*/ 2147483647 h 360"/>
                <a:gd name="T12" fmla="*/ 2147483647 w 475"/>
                <a:gd name="T13" fmla="*/ 2147483647 h 360"/>
                <a:gd name="T14" fmla="*/ 2147483647 w 475"/>
                <a:gd name="T15" fmla="*/ 2147483647 h 360"/>
                <a:gd name="T16" fmla="*/ 2147483647 w 475"/>
                <a:gd name="T17" fmla="*/ 2147483647 h 360"/>
                <a:gd name="T18" fmla="*/ 2147483647 w 475"/>
                <a:gd name="T19" fmla="*/ 2147483647 h 360"/>
                <a:gd name="T20" fmla="*/ 2147483647 w 475"/>
                <a:gd name="T21" fmla="*/ 2147483647 h 360"/>
                <a:gd name="T22" fmla="*/ 2147483647 w 475"/>
                <a:gd name="T23" fmla="*/ 2147483647 h 3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5" h="360">
                  <a:moveTo>
                    <a:pt x="115" y="15"/>
                  </a:moveTo>
                  <a:lnTo>
                    <a:pt x="43" y="0"/>
                  </a:lnTo>
                  <a:lnTo>
                    <a:pt x="0" y="87"/>
                  </a:lnTo>
                  <a:lnTo>
                    <a:pt x="158" y="144"/>
                  </a:lnTo>
                  <a:lnTo>
                    <a:pt x="432" y="360"/>
                  </a:lnTo>
                  <a:lnTo>
                    <a:pt x="475" y="288"/>
                  </a:lnTo>
                  <a:lnTo>
                    <a:pt x="445" y="230"/>
                  </a:lnTo>
                  <a:lnTo>
                    <a:pt x="359" y="173"/>
                  </a:lnTo>
                  <a:lnTo>
                    <a:pt x="345" y="101"/>
                  </a:lnTo>
                  <a:lnTo>
                    <a:pt x="230" y="72"/>
                  </a:lnTo>
                  <a:lnTo>
                    <a:pt x="172" y="58"/>
                  </a:lnTo>
                  <a:lnTo>
                    <a:pt x="115" y="1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square" bIns="36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dirty="0"/>
            </a:p>
          </p:txBody>
        </p:sp>
        <p:sp>
          <p:nvSpPr>
            <p:cNvPr id="161" name="Freeform 87"/>
            <p:cNvSpPr>
              <a:spLocks noChangeAspect="1"/>
            </p:cNvSpPr>
            <p:nvPr/>
          </p:nvSpPr>
          <p:spPr bwMode="auto">
            <a:xfrm>
              <a:off x="2374900" y="5761037"/>
              <a:ext cx="908050" cy="1543050"/>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2147483647 h 10000"/>
                <a:gd name="T50" fmla="*/ 2147483647 w 10000"/>
                <a:gd name="T51" fmla="*/ 2147483647 h 10000"/>
                <a:gd name="T52" fmla="*/ 2147483647 w 10000"/>
                <a:gd name="T53" fmla="*/ 2147483647 h 10000"/>
                <a:gd name="T54" fmla="*/ 2147483647 w 10000"/>
                <a:gd name="T55" fmla="*/ 2147483647 h 10000"/>
                <a:gd name="T56" fmla="*/ 0 w 10000"/>
                <a:gd name="T57" fmla="*/ 2147483647 h 10000"/>
                <a:gd name="T58" fmla="*/ 2147483647 w 10000"/>
                <a:gd name="T59" fmla="*/ 2147483647 h 10000"/>
                <a:gd name="T60" fmla="*/ 2147483647 w 10000"/>
                <a:gd name="T61" fmla="*/ 2147483647 h 10000"/>
                <a:gd name="T62" fmla="*/ 2147483647 w 10000"/>
                <a:gd name="T63" fmla="*/ 2147483647 h 10000"/>
                <a:gd name="T64" fmla="*/ 2147483647 w 10000"/>
                <a:gd name="T65" fmla="*/ 2147483647 h 10000"/>
                <a:gd name="T66" fmla="*/ 2147483647 w 10000"/>
                <a:gd name="T67" fmla="*/ 2147483647 h 10000"/>
                <a:gd name="T68" fmla="*/ 2147483647 w 10000"/>
                <a:gd name="T69" fmla="*/ 2147483647 h 10000"/>
                <a:gd name="T70" fmla="*/ 2147483647 w 10000"/>
                <a:gd name="T71" fmla="*/ 2147483647 h 10000"/>
                <a:gd name="T72" fmla="*/ 2147483647 w 10000"/>
                <a:gd name="T73" fmla="*/ 2147483647 h 10000"/>
                <a:gd name="T74" fmla="*/ 2147483647 w 10000"/>
                <a:gd name="T75" fmla="*/ 2147483647 h 10000"/>
                <a:gd name="T76" fmla="*/ 2147483647 w 10000"/>
                <a:gd name="T77" fmla="*/ 0 h 10000"/>
                <a:gd name="T78" fmla="*/ 2147483647 w 10000"/>
                <a:gd name="T79" fmla="*/ 2147483647 h 10000"/>
                <a:gd name="T80" fmla="*/ 2147483647 w 10000"/>
                <a:gd name="T81" fmla="*/ 2147483647 h 10000"/>
                <a:gd name="T82" fmla="*/ 2147483647 w 10000"/>
                <a:gd name="T83" fmla="*/ 2147483647 h 10000"/>
                <a:gd name="T84" fmla="*/ 2147483647 w 10000"/>
                <a:gd name="T85" fmla="*/ 2147483647 h 10000"/>
                <a:gd name="T86" fmla="*/ 2147483647 w 10000"/>
                <a:gd name="T87" fmla="*/ 2147483647 h 10000"/>
                <a:gd name="T88" fmla="*/ 2147483647 w 10000"/>
                <a:gd name="T89" fmla="*/ 2147483647 h 1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000" h="10000">
                  <a:moveTo>
                    <a:pt x="7220" y="1852"/>
                  </a:moveTo>
                  <a:lnTo>
                    <a:pt x="8409" y="2593"/>
                  </a:lnTo>
                  <a:cubicBezTo>
                    <a:pt x="8357" y="2836"/>
                    <a:pt x="8304" y="3080"/>
                    <a:pt x="8252" y="3323"/>
                  </a:cubicBezTo>
                  <a:lnTo>
                    <a:pt x="8689" y="4383"/>
                  </a:lnTo>
                  <a:lnTo>
                    <a:pt x="8969" y="4630"/>
                  </a:lnTo>
                  <a:lnTo>
                    <a:pt x="9518" y="6337"/>
                  </a:lnTo>
                  <a:cubicBezTo>
                    <a:pt x="9425" y="6608"/>
                    <a:pt x="9219" y="6879"/>
                    <a:pt x="9126" y="7150"/>
                  </a:cubicBezTo>
                  <a:lnTo>
                    <a:pt x="10000" y="7726"/>
                  </a:lnTo>
                  <a:lnTo>
                    <a:pt x="10000" y="8056"/>
                  </a:lnTo>
                  <a:lnTo>
                    <a:pt x="9406" y="9434"/>
                  </a:lnTo>
                  <a:cubicBezTo>
                    <a:pt x="9458" y="9571"/>
                    <a:pt x="9511" y="9709"/>
                    <a:pt x="9563" y="9846"/>
                  </a:cubicBezTo>
                  <a:lnTo>
                    <a:pt x="8531" y="10000"/>
                  </a:lnTo>
                  <a:lnTo>
                    <a:pt x="7517" y="10000"/>
                  </a:lnTo>
                  <a:lnTo>
                    <a:pt x="6503" y="8292"/>
                  </a:lnTo>
                  <a:lnTo>
                    <a:pt x="5927" y="7963"/>
                  </a:lnTo>
                  <a:lnTo>
                    <a:pt x="4710" y="6381"/>
                  </a:lnTo>
                  <a:lnTo>
                    <a:pt x="5185" y="6002"/>
                  </a:lnTo>
                  <a:lnTo>
                    <a:pt x="4895" y="5607"/>
                  </a:lnTo>
                  <a:lnTo>
                    <a:pt x="3584" y="5689"/>
                  </a:lnTo>
                  <a:lnTo>
                    <a:pt x="3129" y="5195"/>
                  </a:lnTo>
                  <a:lnTo>
                    <a:pt x="2413" y="4949"/>
                  </a:lnTo>
                  <a:lnTo>
                    <a:pt x="1976" y="4218"/>
                  </a:lnTo>
                  <a:lnTo>
                    <a:pt x="2126" y="3817"/>
                  </a:lnTo>
                  <a:cubicBezTo>
                    <a:pt x="2122" y="3735"/>
                    <a:pt x="2119" y="3652"/>
                    <a:pt x="2115" y="3570"/>
                  </a:cubicBezTo>
                  <a:lnTo>
                    <a:pt x="1241" y="3158"/>
                  </a:lnTo>
                  <a:lnTo>
                    <a:pt x="1056" y="3246"/>
                  </a:lnTo>
                  <a:lnTo>
                    <a:pt x="70" y="2510"/>
                  </a:lnTo>
                  <a:cubicBezTo>
                    <a:pt x="122" y="2455"/>
                    <a:pt x="175" y="2401"/>
                    <a:pt x="227" y="2346"/>
                  </a:cubicBezTo>
                  <a:lnTo>
                    <a:pt x="0" y="2160"/>
                  </a:lnTo>
                  <a:lnTo>
                    <a:pt x="664" y="1728"/>
                  </a:lnTo>
                  <a:lnTo>
                    <a:pt x="944" y="1852"/>
                  </a:lnTo>
                  <a:lnTo>
                    <a:pt x="1241" y="1698"/>
                  </a:lnTo>
                  <a:lnTo>
                    <a:pt x="804" y="1440"/>
                  </a:lnTo>
                  <a:lnTo>
                    <a:pt x="594" y="1049"/>
                  </a:lnTo>
                  <a:lnTo>
                    <a:pt x="804" y="792"/>
                  </a:lnTo>
                  <a:lnTo>
                    <a:pt x="1538" y="1204"/>
                  </a:lnTo>
                  <a:cubicBezTo>
                    <a:pt x="1561" y="1084"/>
                    <a:pt x="1585" y="964"/>
                    <a:pt x="1608" y="844"/>
                  </a:cubicBezTo>
                  <a:lnTo>
                    <a:pt x="1119" y="473"/>
                  </a:lnTo>
                  <a:lnTo>
                    <a:pt x="1119" y="0"/>
                  </a:lnTo>
                  <a:lnTo>
                    <a:pt x="2710" y="309"/>
                  </a:lnTo>
                  <a:lnTo>
                    <a:pt x="5602" y="1577"/>
                  </a:lnTo>
                  <a:lnTo>
                    <a:pt x="5919" y="1418"/>
                  </a:lnTo>
                  <a:cubicBezTo>
                    <a:pt x="5972" y="1555"/>
                    <a:pt x="5874" y="1561"/>
                    <a:pt x="5927" y="1698"/>
                  </a:cubicBezTo>
                  <a:lnTo>
                    <a:pt x="6913" y="2291"/>
                  </a:lnTo>
                  <a:lnTo>
                    <a:pt x="7332" y="189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square" bIns="36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dirty="0"/>
            </a:p>
          </p:txBody>
        </p:sp>
        <p:sp>
          <p:nvSpPr>
            <p:cNvPr id="162" name="Freeform 88"/>
            <p:cNvSpPr>
              <a:spLocks noChangeAspect="1"/>
            </p:cNvSpPr>
            <p:nvPr/>
          </p:nvSpPr>
          <p:spPr bwMode="auto">
            <a:xfrm>
              <a:off x="2127250" y="6086475"/>
              <a:ext cx="941388" cy="1323975"/>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2147483647 h 10000"/>
                <a:gd name="T50" fmla="*/ 2147483647 w 10000"/>
                <a:gd name="T51" fmla="*/ 2147483647 h 10000"/>
                <a:gd name="T52" fmla="*/ 0 w 10000"/>
                <a:gd name="T53" fmla="*/ 2147483647 h 10000"/>
                <a:gd name="T54" fmla="*/ 2147483647 w 10000"/>
                <a:gd name="T55" fmla="*/ 0 h 10000"/>
                <a:gd name="T56" fmla="*/ 2147483647 w 10000"/>
                <a:gd name="T57" fmla="*/ 2147483647 h 10000"/>
                <a:gd name="T58" fmla="*/ 2147483647 w 10000"/>
                <a:gd name="T59" fmla="*/ 2147483647 h 10000"/>
                <a:gd name="T60" fmla="*/ 2147483647 w 10000"/>
                <a:gd name="T61" fmla="*/ 2147483647 h 10000"/>
                <a:gd name="T62" fmla="*/ 2147483647 w 10000"/>
                <a:gd name="T63" fmla="*/ 2147483647 h 10000"/>
                <a:gd name="T64" fmla="*/ 2147483647 w 10000"/>
                <a:gd name="T65" fmla="*/ 2147483647 h 10000"/>
                <a:gd name="T66" fmla="*/ 2147483647 w 10000"/>
                <a:gd name="T67" fmla="*/ 2147483647 h 10000"/>
                <a:gd name="T68" fmla="*/ 2147483647 w 10000"/>
                <a:gd name="T69" fmla="*/ 2147483647 h 10000"/>
                <a:gd name="T70" fmla="*/ 2147483647 w 10000"/>
                <a:gd name="T71" fmla="*/ 2147483647 h 10000"/>
                <a:gd name="T72" fmla="*/ 2147483647 w 10000"/>
                <a:gd name="T73" fmla="*/ 2147483647 h 10000"/>
                <a:gd name="T74" fmla="*/ 2147483647 w 10000"/>
                <a:gd name="T75" fmla="*/ 2147483647 h 10000"/>
                <a:gd name="T76" fmla="*/ 2147483647 w 10000"/>
                <a:gd name="T77" fmla="*/ 2147483647 h 10000"/>
                <a:gd name="T78" fmla="*/ 2147483647 w 10000"/>
                <a:gd name="T79" fmla="*/ 2147483647 h 10000"/>
                <a:gd name="T80" fmla="*/ 2147483647 w 10000"/>
                <a:gd name="T81" fmla="*/ 2147483647 h 10000"/>
                <a:gd name="T82" fmla="*/ 2147483647 w 10000"/>
                <a:gd name="T83" fmla="*/ 2147483647 h 10000"/>
                <a:gd name="T84" fmla="*/ 2147483647 w 10000"/>
                <a:gd name="T85" fmla="*/ 2147483647 h 10000"/>
                <a:gd name="T86" fmla="*/ 2147483647 w 10000"/>
                <a:gd name="T87" fmla="*/ 2147483647 h 10000"/>
                <a:gd name="T88" fmla="*/ 2147483647 w 10000"/>
                <a:gd name="T89" fmla="*/ 2147483647 h 1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000" h="10000">
                  <a:moveTo>
                    <a:pt x="8465" y="6954"/>
                  </a:moveTo>
                  <a:lnTo>
                    <a:pt x="9022" y="7338"/>
                  </a:lnTo>
                  <a:lnTo>
                    <a:pt x="10000" y="9329"/>
                  </a:lnTo>
                  <a:lnTo>
                    <a:pt x="9444" y="9436"/>
                  </a:lnTo>
                  <a:lnTo>
                    <a:pt x="9157" y="9820"/>
                  </a:lnTo>
                  <a:lnTo>
                    <a:pt x="8314" y="10000"/>
                  </a:lnTo>
                  <a:lnTo>
                    <a:pt x="7605" y="9904"/>
                  </a:lnTo>
                  <a:lnTo>
                    <a:pt x="7184" y="9329"/>
                  </a:lnTo>
                  <a:lnTo>
                    <a:pt x="5632" y="9245"/>
                  </a:lnTo>
                  <a:cubicBezTo>
                    <a:pt x="5537" y="8833"/>
                    <a:pt x="5441" y="8422"/>
                    <a:pt x="5346" y="8010"/>
                  </a:cubicBezTo>
                  <a:lnTo>
                    <a:pt x="5059" y="7722"/>
                  </a:lnTo>
                  <a:lnTo>
                    <a:pt x="5481" y="7626"/>
                  </a:lnTo>
                  <a:lnTo>
                    <a:pt x="5481" y="7146"/>
                  </a:lnTo>
                  <a:lnTo>
                    <a:pt x="5481" y="6295"/>
                  </a:lnTo>
                  <a:lnTo>
                    <a:pt x="5059" y="6199"/>
                  </a:lnTo>
                  <a:lnTo>
                    <a:pt x="4503" y="5432"/>
                  </a:lnTo>
                  <a:lnTo>
                    <a:pt x="4368" y="4964"/>
                  </a:lnTo>
                  <a:lnTo>
                    <a:pt x="3373" y="3909"/>
                  </a:lnTo>
                  <a:lnTo>
                    <a:pt x="2243" y="3717"/>
                  </a:lnTo>
                  <a:lnTo>
                    <a:pt x="1686" y="3441"/>
                  </a:lnTo>
                  <a:lnTo>
                    <a:pt x="1265" y="3058"/>
                  </a:lnTo>
                  <a:lnTo>
                    <a:pt x="270" y="2398"/>
                  </a:lnTo>
                  <a:lnTo>
                    <a:pt x="607" y="1631"/>
                  </a:lnTo>
                  <a:lnTo>
                    <a:pt x="1417" y="1295"/>
                  </a:lnTo>
                  <a:lnTo>
                    <a:pt x="1282" y="1151"/>
                  </a:lnTo>
                  <a:lnTo>
                    <a:pt x="506" y="1415"/>
                  </a:lnTo>
                  <a:lnTo>
                    <a:pt x="0" y="1031"/>
                  </a:lnTo>
                  <a:lnTo>
                    <a:pt x="1282" y="0"/>
                  </a:lnTo>
                  <a:lnTo>
                    <a:pt x="1855" y="528"/>
                  </a:lnTo>
                  <a:lnTo>
                    <a:pt x="1518" y="1031"/>
                  </a:lnTo>
                  <a:lnTo>
                    <a:pt x="1686" y="1247"/>
                  </a:lnTo>
                  <a:lnTo>
                    <a:pt x="2159" y="1079"/>
                  </a:lnTo>
                  <a:lnTo>
                    <a:pt x="2816" y="588"/>
                  </a:lnTo>
                  <a:lnTo>
                    <a:pt x="3659" y="1343"/>
                  </a:lnTo>
                  <a:lnTo>
                    <a:pt x="3946" y="1343"/>
                  </a:lnTo>
                  <a:lnTo>
                    <a:pt x="4789" y="1823"/>
                  </a:lnTo>
                  <a:lnTo>
                    <a:pt x="4637" y="2110"/>
                  </a:lnTo>
                  <a:lnTo>
                    <a:pt x="4637" y="2578"/>
                  </a:lnTo>
                  <a:lnTo>
                    <a:pt x="5059" y="3441"/>
                  </a:lnTo>
                  <a:lnTo>
                    <a:pt x="5767" y="3717"/>
                  </a:lnTo>
                  <a:lnTo>
                    <a:pt x="6206" y="4237"/>
                  </a:lnTo>
                  <a:lnTo>
                    <a:pt x="7339" y="4086"/>
                  </a:lnTo>
                  <a:lnTo>
                    <a:pt x="7605" y="4580"/>
                  </a:lnTo>
                  <a:lnTo>
                    <a:pt x="7184" y="5048"/>
                  </a:lnTo>
                  <a:lnTo>
                    <a:pt x="8465" y="695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square" bIns="36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dirty="0"/>
            </a:p>
          </p:txBody>
        </p:sp>
        <p:sp>
          <p:nvSpPr>
            <p:cNvPr id="163" name="Freeform 89"/>
            <p:cNvSpPr>
              <a:spLocks noChangeAspect="1"/>
            </p:cNvSpPr>
            <p:nvPr/>
          </p:nvSpPr>
          <p:spPr bwMode="auto">
            <a:xfrm>
              <a:off x="2190750" y="6580187"/>
              <a:ext cx="450850" cy="665163"/>
            </a:xfrm>
            <a:custGeom>
              <a:avLst/>
              <a:gdLst>
                <a:gd name="T0" fmla="*/ 2147483647 w 489"/>
                <a:gd name="T1" fmla="*/ 2147483647 h 762"/>
                <a:gd name="T2" fmla="*/ 2147483647 w 489"/>
                <a:gd name="T3" fmla="*/ 2147483647 h 762"/>
                <a:gd name="T4" fmla="*/ 2147483647 w 489"/>
                <a:gd name="T5" fmla="*/ 2147483647 h 762"/>
                <a:gd name="T6" fmla="*/ 0 w 489"/>
                <a:gd name="T7" fmla="*/ 2147483647 h 762"/>
                <a:gd name="T8" fmla="*/ 0 w 489"/>
                <a:gd name="T9" fmla="*/ 2147483647 h 762"/>
                <a:gd name="T10" fmla="*/ 2147483647 w 489"/>
                <a:gd name="T11" fmla="*/ 2147483647 h 762"/>
                <a:gd name="T12" fmla="*/ 2147483647 w 489"/>
                <a:gd name="T13" fmla="*/ 2147483647 h 762"/>
                <a:gd name="T14" fmla="*/ 2147483647 w 489"/>
                <a:gd name="T15" fmla="*/ 2147483647 h 762"/>
                <a:gd name="T16" fmla="*/ 2147483647 w 489"/>
                <a:gd name="T17" fmla="*/ 2147483647 h 762"/>
                <a:gd name="T18" fmla="*/ 2147483647 w 489"/>
                <a:gd name="T19" fmla="*/ 2147483647 h 762"/>
                <a:gd name="T20" fmla="*/ 2147483647 w 489"/>
                <a:gd name="T21" fmla="*/ 2147483647 h 762"/>
                <a:gd name="T22" fmla="*/ 2147483647 w 489"/>
                <a:gd name="T23" fmla="*/ 2147483647 h 762"/>
                <a:gd name="T24" fmla="*/ 2147483647 w 489"/>
                <a:gd name="T25" fmla="*/ 2147483647 h 762"/>
                <a:gd name="T26" fmla="*/ 2147483647 w 489"/>
                <a:gd name="T27" fmla="*/ 2147483647 h 762"/>
                <a:gd name="T28" fmla="*/ 2147483647 w 489"/>
                <a:gd name="T29" fmla="*/ 2147483647 h 762"/>
                <a:gd name="T30" fmla="*/ 2147483647 w 489"/>
                <a:gd name="T31" fmla="*/ 2147483647 h 762"/>
                <a:gd name="T32" fmla="*/ 2147483647 w 489"/>
                <a:gd name="T33" fmla="*/ 2147483647 h 762"/>
                <a:gd name="T34" fmla="*/ 2147483647 w 489"/>
                <a:gd name="T35" fmla="*/ 2147483647 h 762"/>
                <a:gd name="T36" fmla="*/ 2147483647 w 489"/>
                <a:gd name="T37" fmla="*/ 2147483647 h 762"/>
                <a:gd name="T38" fmla="*/ 2147483647 w 489"/>
                <a:gd name="T39" fmla="*/ 2147483647 h 762"/>
                <a:gd name="T40" fmla="*/ 2147483647 w 489"/>
                <a:gd name="T41" fmla="*/ 2147483647 h 762"/>
                <a:gd name="T42" fmla="*/ 2147483647 w 489"/>
                <a:gd name="T43" fmla="*/ 2147483647 h 762"/>
                <a:gd name="T44" fmla="*/ 2147483647 w 489"/>
                <a:gd name="T45" fmla="*/ 0 h 762"/>
                <a:gd name="T46" fmla="*/ 2147483647 w 489"/>
                <a:gd name="T47" fmla="*/ 2147483647 h 7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89" h="762">
                  <a:moveTo>
                    <a:pt x="144" y="158"/>
                  </a:moveTo>
                  <a:lnTo>
                    <a:pt x="115" y="130"/>
                  </a:lnTo>
                  <a:lnTo>
                    <a:pt x="43" y="144"/>
                  </a:lnTo>
                  <a:lnTo>
                    <a:pt x="0" y="201"/>
                  </a:lnTo>
                  <a:lnTo>
                    <a:pt x="0" y="302"/>
                  </a:lnTo>
                  <a:lnTo>
                    <a:pt x="72" y="360"/>
                  </a:lnTo>
                  <a:lnTo>
                    <a:pt x="72" y="403"/>
                  </a:lnTo>
                  <a:lnTo>
                    <a:pt x="187" y="504"/>
                  </a:lnTo>
                  <a:lnTo>
                    <a:pt x="216" y="590"/>
                  </a:lnTo>
                  <a:lnTo>
                    <a:pt x="317" y="661"/>
                  </a:lnTo>
                  <a:lnTo>
                    <a:pt x="418" y="661"/>
                  </a:lnTo>
                  <a:lnTo>
                    <a:pt x="403" y="762"/>
                  </a:lnTo>
                  <a:lnTo>
                    <a:pt x="489" y="762"/>
                  </a:lnTo>
                  <a:lnTo>
                    <a:pt x="475" y="648"/>
                  </a:lnTo>
                  <a:lnTo>
                    <a:pt x="446" y="605"/>
                  </a:lnTo>
                  <a:lnTo>
                    <a:pt x="489" y="590"/>
                  </a:lnTo>
                  <a:lnTo>
                    <a:pt x="489" y="388"/>
                  </a:lnTo>
                  <a:lnTo>
                    <a:pt x="446" y="374"/>
                  </a:lnTo>
                  <a:lnTo>
                    <a:pt x="388" y="244"/>
                  </a:lnTo>
                  <a:lnTo>
                    <a:pt x="374" y="187"/>
                  </a:lnTo>
                  <a:lnTo>
                    <a:pt x="274" y="29"/>
                  </a:lnTo>
                  <a:lnTo>
                    <a:pt x="216" y="14"/>
                  </a:lnTo>
                  <a:lnTo>
                    <a:pt x="158" y="0"/>
                  </a:lnTo>
                  <a:lnTo>
                    <a:pt x="144" y="15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square" bIns="36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dirty="0"/>
            </a:p>
          </p:txBody>
        </p:sp>
        <p:sp>
          <p:nvSpPr>
            <p:cNvPr id="164" name="Freeform 90"/>
            <p:cNvSpPr>
              <a:spLocks noChangeAspect="1"/>
            </p:cNvSpPr>
            <p:nvPr/>
          </p:nvSpPr>
          <p:spPr bwMode="auto">
            <a:xfrm>
              <a:off x="1739900" y="6365875"/>
              <a:ext cx="1103313" cy="1157287"/>
            </a:xfrm>
            <a:custGeom>
              <a:avLst/>
              <a:gdLst>
                <a:gd name="T0" fmla="*/ 2147483647 w 695"/>
                <a:gd name="T1" fmla="*/ 2147483647 h 729"/>
                <a:gd name="T2" fmla="*/ 2147483647 w 695"/>
                <a:gd name="T3" fmla="*/ 2147483647 h 729"/>
                <a:gd name="T4" fmla="*/ 2147483647 w 695"/>
                <a:gd name="T5" fmla="*/ 2147483647 h 729"/>
                <a:gd name="T6" fmla="*/ 2147483647 w 695"/>
                <a:gd name="T7" fmla="*/ 2147483647 h 729"/>
                <a:gd name="T8" fmla="*/ 2147483647 w 695"/>
                <a:gd name="T9" fmla="*/ 2147483647 h 729"/>
                <a:gd name="T10" fmla="*/ 2147483647 w 695"/>
                <a:gd name="T11" fmla="*/ 2147483647 h 729"/>
                <a:gd name="T12" fmla="*/ 2147483647 w 695"/>
                <a:gd name="T13" fmla="*/ 2147483647 h 729"/>
                <a:gd name="T14" fmla="*/ 2147483647 w 695"/>
                <a:gd name="T15" fmla="*/ 2147483647 h 729"/>
                <a:gd name="T16" fmla="*/ 2147483647 w 695"/>
                <a:gd name="T17" fmla="*/ 2147483647 h 729"/>
                <a:gd name="T18" fmla="*/ 2147483647 w 695"/>
                <a:gd name="T19" fmla="*/ 2147483647 h 729"/>
                <a:gd name="T20" fmla="*/ 2147483647 w 695"/>
                <a:gd name="T21" fmla="*/ 2147483647 h 729"/>
                <a:gd name="T22" fmla="*/ 2147483647 w 695"/>
                <a:gd name="T23" fmla="*/ 2147483647 h 729"/>
                <a:gd name="T24" fmla="*/ 2147483647 w 695"/>
                <a:gd name="T25" fmla="*/ 2147483647 h 729"/>
                <a:gd name="T26" fmla="*/ 2147483647 w 695"/>
                <a:gd name="T27" fmla="*/ 2147483647 h 729"/>
                <a:gd name="T28" fmla="*/ 2147483647 w 695"/>
                <a:gd name="T29" fmla="*/ 2147483647 h 729"/>
                <a:gd name="T30" fmla="*/ 2147483647 w 695"/>
                <a:gd name="T31" fmla="*/ 2147483647 h 729"/>
                <a:gd name="T32" fmla="*/ 2147483647 w 695"/>
                <a:gd name="T33" fmla="*/ 2147483647 h 729"/>
                <a:gd name="T34" fmla="*/ 2147483647 w 695"/>
                <a:gd name="T35" fmla="*/ 2147483647 h 729"/>
                <a:gd name="T36" fmla="*/ 2147483647 w 695"/>
                <a:gd name="T37" fmla="*/ 2147483647 h 729"/>
                <a:gd name="T38" fmla="*/ 2147483647 w 695"/>
                <a:gd name="T39" fmla="*/ 2147483647 h 729"/>
                <a:gd name="T40" fmla="*/ 2147483647 w 695"/>
                <a:gd name="T41" fmla="*/ 2147483647 h 729"/>
                <a:gd name="T42" fmla="*/ 2147483647 w 695"/>
                <a:gd name="T43" fmla="*/ 2147483647 h 729"/>
                <a:gd name="T44" fmla="*/ 2147483647 w 695"/>
                <a:gd name="T45" fmla="*/ 2147483647 h 729"/>
                <a:gd name="T46" fmla="*/ 2147483647 w 695"/>
                <a:gd name="T47" fmla="*/ 2147483647 h 729"/>
                <a:gd name="T48" fmla="*/ 2147483647 w 695"/>
                <a:gd name="T49" fmla="*/ 2147483647 h 729"/>
                <a:gd name="T50" fmla="*/ 2147483647 w 695"/>
                <a:gd name="T51" fmla="*/ 2147483647 h 729"/>
                <a:gd name="T52" fmla="*/ 2147483647 w 695"/>
                <a:gd name="T53" fmla="*/ 2147483647 h 729"/>
                <a:gd name="T54" fmla="*/ 2147483647 w 695"/>
                <a:gd name="T55" fmla="*/ 2147483647 h 729"/>
                <a:gd name="T56" fmla="*/ 2147483647 w 695"/>
                <a:gd name="T57" fmla="*/ 2147483647 h 729"/>
                <a:gd name="T58" fmla="*/ 2147483647 w 695"/>
                <a:gd name="T59" fmla="*/ 2147483647 h 729"/>
                <a:gd name="T60" fmla="*/ 2147483647 w 695"/>
                <a:gd name="T61" fmla="*/ 2147483647 h 729"/>
                <a:gd name="T62" fmla="*/ 2147483647 w 695"/>
                <a:gd name="T63" fmla="*/ 2147483647 h 729"/>
                <a:gd name="T64" fmla="*/ 2147483647 w 695"/>
                <a:gd name="T65" fmla="*/ 2147483647 h 729"/>
                <a:gd name="T66" fmla="*/ 2147483647 w 695"/>
                <a:gd name="T67" fmla="*/ 2147483647 h 729"/>
                <a:gd name="T68" fmla="*/ 2147483647 w 695"/>
                <a:gd name="T69" fmla="*/ 2147483647 h 729"/>
                <a:gd name="T70" fmla="*/ 0 w 695"/>
                <a:gd name="T71" fmla="*/ 2147483647 h 729"/>
                <a:gd name="T72" fmla="*/ 2147483647 w 695"/>
                <a:gd name="T73" fmla="*/ 2147483647 h 729"/>
                <a:gd name="T74" fmla="*/ 2147483647 w 695"/>
                <a:gd name="T75" fmla="*/ 2147483647 h 729"/>
                <a:gd name="T76" fmla="*/ 2147483647 w 695"/>
                <a:gd name="T77" fmla="*/ 2147483647 h 729"/>
                <a:gd name="T78" fmla="*/ 2147483647 w 695"/>
                <a:gd name="T79" fmla="*/ 2147483647 h 729"/>
                <a:gd name="T80" fmla="*/ 2147483647 w 695"/>
                <a:gd name="T81" fmla="*/ 2147483647 h 729"/>
                <a:gd name="T82" fmla="*/ 2147483647 w 695"/>
                <a:gd name="T83" fmla="*/ 2147483647 h 729"/>
                <a:gd name="T84" fmla="*/ 2147483647 w 695"/>
                <a:gd name="T85" fmla="*/ 2147483647 h 729"/>
                <a:gd name="T86" fmla="*/ 2147483647 w 695"/>
                <a:gd name="T87" fmla="*/ 2147483647 h 729"/>
                <a:gd name="T88" fmla="*/ 2147483647 w 695"/>
                <a:gd name="T89" fmla="*/ 2147483647 h 729"/>
                <a:gd name="T90" fmla="*/ 2147483647 w 695"/>
                <a:gd name="T91" fmla="*/ 2147483647 h 729"/>
                <a:gd name="T92" fmla="*/ 2147483647 w 695"/>
                <a:gd name="T93" fmla="*/ 2147483647 h 729"/>
                <a:gd name="T94" fmla="*/ 2147483647 w 695"/>
                <a:gd name="T95" fmla="*/ 2147483647 h 729"/>
                <a:gd name="T96" fmla="*/ 2147483647 w 695"/>
                <a:gd name="T97" fmla="*/ 2147483647 h 729"/>
                <a:gd name="T98" fmla="*/ 2147483647 w 695"/>
                <a:gd name="T99" fmla="*/ 2147483647 h 729"/>
                <a:gd name="T100" fmla="*/ 2147483647 w 695"/>
                <a:gd name="T101" fmla="*/ 2147483647 h 729"/>
                <a:gd name="T102" fmla="*/ 2147483647 w 695"/>
                <a:gd name="T103" fmla="*/ 0 h 729"/>
                <a:gd name="T104" fmla="*/ 2147483647 w 695"/>
                <a:gd name="T105" fmla="*/ 2147483647 h 729"/>
                <a:gd name="T106" fmla="*/ 2147483647 w 695"/>
                <a:gd name="T107" fmla="*/ 2147483647 h 729"/>
                <a:gd name="T108" fmla="*/ 2147483647 w 695"/>
                <a:gd name="T109" fmla="*/ 2147483647 h 729"/>
                <a:gd name="T110" fmla="*/ 2147483647 w 695"/>
                <a:gd name="T111" fmla="*/ 2147483647 h 729"/>
                <a:gd name="T112" fmla="*/ 2147483647 w 695"/>
                <a:gd name="T113" fmla="*/ 2147483647 h 729"/>
                <a:gd name="T114" fmla="*/ 2147483647 w 695"/>
                <a:gd name="T115" fmla="*/ 2147483647 h 729"/>
                <a:gd name="T116" fmla="*/ 2147483647 w 695"/>
                <a:gd name="T117" fmla="*/ 2147483647 h 729"/>
                <a:gd name="T118" fmla="*/ 2147483647 w 695"/>
                <a:gd name="T119" fmla="*/ 2147483647 h 729"/>
                <a:gd name="T120" fmla="*/ 2147483647 w 695"/>
                <a:gd name="T121" fmla="*/ 2147483647 h 7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95" h="729">
                  <a:moveTo>
                    <a:pt x="285" y="301"/>
                  </a:moveTo>
                  <a:lnTo>
                    <a:pt x="327" y="333"/>
                  </a:lnTo>
                  <a:lnTo>
                    <a:pt x="327" y="357"/>
                  </a:lnTo>
                  <a:lnTo>
                    <a:pt x="393" y="412"/>
                  </a:lnTo>
                  <a:lnTo>
                    <a:pt x="410" y="460"/>
                  </a:lnTo>
                  <a:lnTo>
                    <a:pt x="469" y="499"/>
                  </a:lnTo>
                  <a:lnTo>
                    <a:pt x="528" y="499"/>
                  </a:lnTo>
                  <a:lnTo>
                    <a:pt x="519" y="555"/>
                  </a:lnTo>
                  <a:lnTo>
                    <a:pt x="569" y="555"/>
                  </a:lnTo>
                  <a:lnTo>
                    <a:pt x="578" y="595"/>
                  </a:lnTo>
                  <a:lnTo>
                    <a:pt x="670" y="602"/>
                  </a:lnTo>
                  <a:lnTo>
                    <a:pt x="695" y="650"/>
                  </a:lnTo>
                  <a:lnTo>
                    <a:pt x="670" y="658"/>
                  </a:lnTo>
                  <a:lnTo>
                    <a:pt x="662" y="690"/>
                  </a:lnTo>
                  <a:lnTo>
                    <a:pt x="645" y="705"/>
                  </a:lnTo>
                  <a:lnTo>
                    <a:pt x="586" y="722"/>
                  </a:lnTo>
                  <a:lnTo>
                    <a:pt x="553" y="714"/>
                  </a:lnTo>
                  <a:lnTo>
                    <a:pt x="536" y="722"/>
                  </a:lnTo>
                  <a:lnTo>
                    <a:pt x="477" y="729"/>
                  </a:lnTo>
                  <a:lnTo>
                    <a:pt x="435" y="714"/>
                  </a:lnTo>
                  <a:lnTo>
                    <a:pt x="385" y="722"/>
                  </a:lnTo>
                  <a:lnTo>
                    <a:pt x="377" y="705"/>
                  </a:lnTo>
                  <a:lnTo>
                    <a:pt x="318" y="705"/>
                  </a:lnTo>
                  <a:lnTo>
                    <a:pt x="293" y="650"/>
                  </a:lnTo>
                  <a:lnTo>
                    <a:pt x="243" y="650"/>
                  </a:lnTo>
                  <a:lnTo>
                    <a:pt x="218" y="587"/>
                  </a:lnTo>
                  <a:lnTo>
                    <a:pt x="201" y="571"/>
                  </a:lnTo>
                  <a:lnTo>
                    <a:pt x="210" y="516"/>
                  </a:lnTo>
                  <a:lnTo>
                    <a:pt x="126" y="389"/>
                  </a:lnTo>
                  <a:lnTo>
                    <a:pt x="42" y="396"/>
                  </a:lnTo>
                  <a:lnTo>
                    <a:pt x="42" y="365"/>
                  </a:lnTo>
                  <a:lnTo>
                    <a:pt x="96" y="360"/>
                  </a:lnTo>
                  <a:lnTo>
                    <a:pt x="100" y="314"/>
                  </a:lnTo>
                  <a:lnTo>
                    <a:pt x="76" y="286"/>
                  </a:lnTo>
                  <a:lnTo>
                    <a:pt x="25" y="254"/>
                  </a:lnTo>
                  <a:lnTo>
                    <a:pt x="0" y="228"/>
                  </a:lnTo>
                  <a:lnTo>
                    <a:pt x="36" y="198"/>
                  </a:lnTo>
                  <a:lnTo>
                    <a:pt x="38" y="158"/>
                  </a:lnTo>
                  <a:lnTo>
                    <a:pt x="78" y="162"/>
                  </a:lnTo>
                  <a:lnTo>
                    <a:pt x="112" y="134"/>
                  </a:lnTo>
                  <a:lnTo>
                    <a:pt x="148" y="142"/>
                  </a:lnTo>
                  <a:lnTo>
                    <a:pt x="184" y="111"/>
                  </a:lnTo>
                  <a:lnTo>
                    <a:pt x="154" y="74"/>
                  </a:lnTo>
                  <a:lnTo>
                    <a:pt x="180" y="48"/>
                  </a:lnTo>
                  <a:lnTo>
                    <a:pt x="194" y="66"/>
                  </a:lnTo>
                  <a:lnTo>
                    <a:pt x="186" y="78"/>
                  </a:lnTo>
                  <a:lnTo>
                    <a:pt x="196" y="96"/>
                  </a:lnTo>
                  <a:lnTo>
                    <a:pt x="242" y="56"/>
                  </a:lnTo>
                  <a:lnTo>
                    <a:pt x="230" y="40"/>
                  </a:lnTo>
                  <a:lnTo>
                    <a:pt x="216" y="48"/>
                  </a:lnTo>
                  <a:lnTo>
                    <a:pt x="201" y="31"/>
                  </a:lnTo>
                  <a:lnTo>
                    <a:pt x="235" y="0"/>
                  </a:lnTo>
                  <a:lnTo>
                    <a:pt x="260" y="24"/>
                  </a:lnTo>
                  <a:lnTo>
                    <a:pt x="335" y="95"/>
                  </a:lnTo>
                  <a:lnTo>
                    <a:pt x="343" y="111"/>
                  </a:lnTo>
                  <a:lnTo>
                    <a:pt x="377" y="135"/>
                  </a:lnTo>
                  <a:lnTo>
                    <a:pt x="368" y="222"/>
                  </a:lnTo>
                  <a:lnTo>
                    <a:pt x="352" y="206"/>
                  </a:lnTo>
                  <a:lnTo>
                    <a:pt x="310" y="214"/>
                  </a:lnTo>
                  <a:lnTo>
                    <a:pt x="285" y="245"/>
                  </a:lnTo>
                  <a:lnTo>
                    <a:pt x="285" y="30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square" bIns="36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dirty="0"/>
            </a:p>
          </p:txBody>
        </p:sp>
        <p:sp>
          <p:nvSpPr>
            <p:cNvPr id="165" name="Freeform 91"/>
            <p:cNvSpPr>
              <a:spLocks noChangeAspect="1"/>
            </p:cNvSpPr>
            <p:nvPr/>
          </p:nvSpPr>
          <p:spPr bwMode="auto">
            <a:xfrm>
              <a:off x="1406525" y="6851650"/>
              <a:ext cx="825500" cy="1011237"/>
            </a:xfrm>
            <a:custGeom>
              <a:avLst/>
              <a:gdLst>
                <a:gd name="T0" fmla="*/ 2147483647 w 520"/>
                <a:gd name="T1" fmla="*/ 2147483647 h 637"/>
                <a:gd name="T2" fmla="*/ 2147483647 w 520"/>
                <a:gd name="T3" fmla="*/ 2147483647 h 637"/>
                <a:gd name="T4" fmla="*/ 2147483647 w 520"/>
                <a:gd name="T5" fmla="*/ 2147483647 h 637"/>
                <a:gd name="T6" fmla="*/ 2147483647 w 520"/>
                <a:gd name="T7" fmla="*/ 2147483647 h 637"/>
                <a:gd name="T8" fmla="*/ 2147483647 w 520"/>
                <a:gd name="T9" fmla="*/ 2147483647 h 637"/>
                <a:gd name="T10" fmla="*/ 2147483647 w 520"/>
                <a:gd name="T11" fmla="*/ 2147483647 h 637"/>
                <a:gd name="T12" fmla="*/ 2147483647 w 520"/>
                <a:gd name="T13" fmla="*/ 2147483647 h 637"/>
                <a:gd name="T14" fmla="*/ 2147483647 w 520"/>
                <a:gd name="T15" fmla="*/ 2147483647 h 637"/>
                <a:gd name="T16" fmla="*/ 2147483647 w 520"/>
                <a:gd name="T17" fmla="*/ 2147483647 h 637"/>
                <a:gd name="T18" fmla="*/ 2147483647 w 520"/>
                <a:gd name="T19" fmla="*/ 2147483647 h 637"/>
                <a:gd name="T20" fmla="*/ 2147483647 w 520"/>
                <a:gd name="T21" fmla="*/ 2147483647 h 637"/>
                <a:gd name="T22" fmla="*/ 2147483647 w 520"/>
                <a:gd name="T23" fmla="*/ 2147483647 h 637"/>
                <a:gd name="T24" fmla="*/ 2147483647 w 520"/>
                <a:gd name="T25" fmla="*/ 2147483647 h 637"/>
                <a:gd name="T26" fmla="*/ 2147483647 w 520"/>
                <a:gd name="T27" fmla="*/ 2147483647 h 637"/>
                <a:gd name="T28" fmla="*/ 2147483647 w 520"/>
                <a:gd name="T29" fmla="*/ 2147483647 h 637"/>
                <a:gd name="T30" fmla="*/ 2147483647 w 520"/>
                <a:gd name="T31" fmla="*/ 2147483647 h 637"/>
                <a:gd name="T32" fmla="*/ 2147483647 w 520"/>
                <a:gd name="T33" fmla="*/ 2147483647 h 637"/>
                <a:gd name="T34" fmla="*/ 2147483647 w 520"/>
                <a:gd name="T35" fmla="*/ 2147483647 h 637"/>
                <a:gd name="T36" fmla="*/ 2147483647 w 520"/>
                <a:gd name="T37" fmla="*/ 2147483647 h 637"/>
                <a:gd name="T38" fmla="*/ 2147483647 w 520"/>
                <a:gd name="T39" fmla="*/ 2147483647 h 637"/>
                <a:gd name="T40" fmla="*/ 2147483647 w 520"/>
                <a:gd name="T41" fmla="*/ 2147483647 h 637"/>
                <a:gd name="T42" fmla="*/ 2147483647 w 520"/>
                <a:gd name="T43" fmla="*/ 2147483647 h 637"/>
                <a:gd name="T44" fmla="*/ 2147483647 w 520"/>
                <a:gd name="T45" fmla="*/ 2147483647 h 637"/>
                <a:gd name="T46" fmla="*/ 2147483647 w 520"/>
                <a:gd name="T47" fmla="*/ 2147483647 h 637"/>
                <a:gd name="T48" fmla="*/ 2147483647 w 520"/>
                <a:gd name="T49" fmla="*/ 2147483647 h 637"/>
                <a:gd name="T50" fmla="*/ 2147483647 w 520"/>
                <a:gd name="T51" fmla="*/ 2147483647 h 637"/>
                <a:gd name="T52" fmla="*/ 2147483647 w 520"/>
                <a:gd name="T53" fmla="*/ 2147483647 h 637"/>
                <a:gd name="T54" fmla="*/ 2147483647 w 520"/>
                <a:gd name="T55" fmla="*/ 2147483647 h 637"/>
                <a:gd name="T56" fmla="*/ 0 w 520"/>
                <a:gd name="T57" fmla="*/ 2147483647 h 637"/>
                <a:gd name="T58" fmla="*/ 0 w 520"/>
                <a:gd name="T59" fmla="*/ 2147483647 h 637"/>
                <a:gd name="T60" fmla="*/ 2147483647 w 520"/>
                <a:gd name="T61" fmla="*/ 2147483647 h 637"/>
                <a:gd name="T62" fmla="*/ 2147483647 w 520"/>
                <a:gd name="T63" fmla="*/ 2147483647 h 637"/>
                <a:gd name="T64" fmla="*/ 2147483647 w 520"/>
                <a:gd name="T65" fmla="*/ 2147483647 h 637"/>
                <a:gd name="T66" fmla="*/ 2147483647 w 520"/>
                <a:gd name="T67" fmla="*/ 2147483647 h 637"/>
                <a:gd name="T68" fmla="*/ 2147483647 w 520"/>
                <a:gd name="T69" fmla="*/ 0 h 637"/>
                <a:gd name="T70" fmla="*/ 2147483647 w 520"/>
                <a:gd name="T71" fmla="*/ 2147483647 h 6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0" h="637">
                  <a:moveTo>
                    <a:pt x="218" y="66"/>
                  </a:moveTo>
                  <a:lnTo>
                    <a:pt x="252" y="58"/>
                  </a:lnTo>
                  <a:lnTo>
                    <a:pt x="252" y="90"/>
                  </a:lnTo>
                  <a:lnTo>
                    <a:pt x="336" y="82"/>
                  </a:lnTo>
                  <a:lnTo>
                    <a:pt x="420" y="209"/>
                  </a:lnTo>
                  <a:lnTo>
                    <a:pt x="411" y="265"/>
                  </a:lnTo>
                  <a:lnTo>
                    <a:pt x="428" y="280"/>
                  </a:lnTo>
                  <a:lnTo>
                    <a:pt x="453" y="344"/>
                  </a:lnTo>
                  <a:lnTo>
                    <a:pt x="504" y="344"/>
                  </a:lnTo>
                  <a:lnTo>
                    <a:pt x="520" y="375"/>
                  </a:lnTo>
                  <a:lnTo>
                    <a:pt x="495" y="383"/>
                  </a:lnTo>
                  <a:lnTo>
                    <a:pt x="495" y="415"/>
                  </a:lnTo>
                  <a:lnTo>
                    <a:pt x="436" y="455"/>
                  </a:lnTo>
                  <a:lnTo>
                    <a:pt x="462" y="486"/>
                  </a:lnTo>
                  <a:lnTo>
                    <a:pt x="462" y="495"/>
                  </a:lnTo>
                  <a:lnTo>
                    <a:pt x="411" y="495"/>
                  </a:lnTo>
                  <a:lnTo>
                    <a:pt x="370" y="526"/>
                  </a:lnTo>
                  <a:lnTo>
                    <a:pt x="302" y="542"/>
                  </a:lnTo>
                  <a:lnTo>
                    <a:pt x="294" y="598"/>
                  </a:lnTo>
                  <a:lnTo>
                    <a:pt x="252" y="637"/>
                  </a:lnTo>
                  <a:lnTo>
                    <a:pt x="202" y="581"/>
                  </a:lnTo>
                  <a:lnTo>
                    <a:pt x="185" y="518"/>
                  </a:lnTo>
                  <a:lnTo>
                    <a:pt x="160" y="471"/>
                  </a:lnTo>
                  <a:lnTo>
                    <a:pt x="143" y="407"/>
                  </a:lnTo>
                  <a:lnTo>
                    <a:pt x="101" y="344"/>
                  </a:lnTo>
                  <a:lnTo>
                    <a:pt x="93" y="312"/>
                  </a:lnTo>
                  <a:lnTo>
                    <a:pt x="50" y="248"/>
                  </a:lnTo>
                  <a:lnTo>
                    <a:pt x="18" y="241"/>
                  </a:lnTo>
                  <a:lnTo>
                    <a:pt x="0" y="188"/>
                  </a:lnTo>
                  <a:lnTo>
                    <a:pt x="0" y="104"/>
                  </a:lnTo>
                  <a:lnTo>
                    <a:pt x="10" y="104"/>
                  </a:lnTo>
                  <a:lnTo>
                    <a:pt x="30" y="92"/>
                  </a:lnTo>
                  <a:lnTo>
                    <a:pt x="58" y="68"/>
                  </a:lnTo>
                  <a:lnTo>
                    <a:pt x="90" y="38"/>
                  </a:lnTo>
                  <a:lnTo>
                    <a:pt x="134" y="0"/>
                  </a:lnTo>
                  <a:lnTo>
                    <a:pt x="218" y="6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square" bIns="36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dirty="0"/>
            </a:p>
          </p:txBody>
        </p:sp>
        <p:sp>
          <p:nvSpPr>
            <p:cNvPr id="166" name="Freeform 92"/>
            <p:cNvSpPr>
              <a:spLocks noChangeAspect="1"/>
            </p:cNvSpPr>
            <p:nvPr/>
          </p:nvSpPr>
          <p:spPr bwMode="auto">
            <a:xfrm>
              <a:off x="823913" y="7013575"/>
              <a:ext cx="876300" cy="823912"/>
            </a:xfrm>
            <a:custGeom>
              <a:avLst/>
              <a:gdLst>
                <a:gd name="T0" fmla="*/ 2147483647 w 552"/>
                <a:gd name="T1" fmla="*/ 2147483647 h 519"/>
                <a:gd name="T2" fmla="*/ 0 w 552"/>
                <a:gd name="T3" fmla="*/ 2147483647 h 519"/>
                <a:gd name="T4" fmla="*/ 2147483647 w 552"/>
                <a:gd name="T5" fmla="*/ 2147483647 h 519"/>
                <a:gd name="T6" fmla="*/ 2147483647 w 552"/>
                <a:gd name="T7" fmla="*/ 2147483647 h 519"/>
                <a:gd name="T8" fmla="*/ 2147483647 w 552"/>
                <a:gd name="T9" fmla="*/ 2147483647 h 519"/>
                <a:gd name="T10" fmla="*/ 2147483647 w 552"/>
                <a:gd name="T11" fmla="*/ 2147483647 h 519"/>
                <a:gd name="T12" fmla="*/ 2147483647 w 552"/>
                <a:gd name="T13" fmla="*/ 2147483647 h 519"/>
                <a:gd name="T14" fmla="*/ 2147483647 w 552"/>
                <a:gd name="T15" fmla="*/ 2147483647 h 519"/>
                <a:gd name="T16" fmla="*/ 2147483647 w 552"/>
                <a:gd name="T17" fmla="*/ 2147483647 h 519"/>
                <a:gd name="T18" fmla="*/ 2147483647 w 552"/>
                <a:gd name="T19" fmla="*/ 2147483647 h 519"/>
                <a:gd name="T20" fmla="*/ 2147483647 w 552"/>
                <a:gd name="T21" fmla="*/ 2147483647 h 519"/>
                <a:gd name="T22" fmla="*/ 2147483647 w 552"/>
                <a:gd name="T23" fmla="*/ 2147483647 h 519"/>
                <a:gd name="T24" fmla="*/ 2147483647 w 552"/>
                <a:gd name="T25" fmla="*/ 2147483647 h 519"/>
                <a:gd name="T26" fmla="*/ 2147483647 w 552"/>
                <a:gd name="T27" fmla="*/ 2147483647 h 519"/>
                <a:gd name="T28" fmla="*/ 2147483647 w 552"/>
                <a:gd name="T29" fmla="*/ 2147483647 h 519"/>
                <a:gd name="T30" fmla="*/ 2147483647 w 552"/>
                <a:gd name="T31" fmla="*/ 2147483647 h 519"/>
                <a:gd name="T32" fmla="*/ 2147483647 w 552"/>
                <a:gd name="T33" fmla="*/ 2147483647 h 519"/>
                <a:gd name="T34" fmla="*/ 2147483647 w 552"/>
                <a:gd name="T35" fmla="*/ 2147483647 h 519"/>
                <a:gd name="T36" fmla="*/ 2147483647 w 552"/>
                <a:gd name="T37" fmla="*/ 2147483647 h 519"/>
                <a:gd name="T38" fmla="*/ 2147483647 w 552"/>
                <a:gd name="T39" fmla="*/ 2147483647 h 519"/>
                <a:gd name="T40" fmla="*/ 2147483647 w 552"/>
                <a:gd name="T41" fmla="*/ 0 h 519"/>
                <a:gd name="T42" fmla="*/ 2147483647 w 552"/>
                <a:gd name="T43" fmla="*/ 2147483647 h 519"/>
                <a:gd name="T44" fmla="*/ 2147483647 w 552"/>
                <a:gd name="T45" fmla="*/ 2147483647 h 519"/>
                <a:gd name="T46" fmla="*/ 2147483647 w 552"/>
                <a:gd name="T47" fmla="*/ 2147483647 h 519"/>
                <a:gd name="T48" fmla="*/ 2147483647 w 552"/>
                <a:gd name="T49" fmla="*/ 2147483647 h 519"/>
                <a:gd name="T50" fmla="*/ 2147483647 w 552"/>
                <a:gd name="T51" fmla="*/ 2147483647 h 519"/>
                <a:gd name="T52" fmla="*/ 2147483647 w 552"/>
                <a:gd name="T53" fmla="*/ 2147483647 h 519"/>
                <a:gd name="T54" fmla="*/ 2147483647 w 552"/>
                <a:gd name="T55" fmla="*/ 2147483647 h 519"/>
                <a:gd name="T56" fmla="*/ 2147483647 w 552"/>
                <a:gd name="T57" fmla="*/ 2147483647 h 5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2" h="519">
                  <a:moveTo>
                    <a:pt x="41" y="369"/>
                  </a:moveTo>
                  <a:lnTo>
                    <a:pt x="0" y="376"/>
                  </a:lnTo>
                  <a:lnTo>
                    <a:pt x="8" y="447"/>
                  </a:lnTo>
                  <a:lnTo>
                    <a:pt x="75" y="447"/>
                  </a:lnTo>
                  <a:lnTo>
                    <a:pt x="75" y="472"/>
                  </a:lnTo>
                  <a:lnTo>
                    <a:pt x="116" y="479"/>
                  </a:lnTo>
                  <a:lnTo>
                    <a:pt x="225" y="519"/>
                  </a:lnTo>
                  <a:lnTo>
                    <a:pt x="368" y="431"/>
                  </a:lnTo>
                  <a:lnTo>
                    <a:pt x="418" y="431"/>
                  </a:lnTo>
                  <a:lnTo>
                    <a:pt x="451" y="447"/>
                  </a:lnTo>
                  <a:lnTo>
                    <a:pt x="501" y="447"/>
                  </a:lnTo>
                  <a:lnTo>
                    <a:pt x="552" y="416"/>
                  </a:lnTo>
                  <a:lnTo>
                    <a:pt x="527" y="369"/>
                  </a:lnTo>
                  <a:lnTo>
                    <a:pt x="510" y="305"/>
                  </a:lnTo>
                  <a:lnTo>
                    <a:pt x="468" y="241"/>
                  </a:lnTo>
                  <a:lnTo>
                    <a:pt x="460" y="210"/>
                  </a:lnTo>
                  <a:lnTo>
                    <a:pt x="426" y="154"/>
                  </a:lnTo>
                  <a:lnTo>
                    <a:pt x="410" y="146"/>
                  </a:lnTo>
                  <a:lnTo>
                    <a:pt x="385" y="138"/>
                  </a:lnTo>
                  <a:lnTo>
                    <a:pt x="363" y="86"/>
                  </a:lnTo>
                  <a:lnTo>
                    <a:pt x="363" y="0"/>
                  </a:lnTo>
                  <a:lnTo>
                    <a:pt x="334" y="12"/>
                  </a:lnTo>
                  <a:lnTo>
                    <a:pt x="293" y="75"/>
                  </a:lnTo>
                  <a:lnTo>
                    <a:pt x="251" y="122"/>
                  </a:lnTo>
                  <a:lnTo>
                    <a:pt x="209" y="186"/>
                  </a:lnTo>
                  <a:lnTo>
                    <a:pt x="168" y="218"/>
                  </a:lnTo>
                  <a:lnTo>
                    <a:pt x="109" y="234"/>
                  </a:lnTo>
                  <a:lnTo>
                    <a:pt x="41" y="266"/>
                  </a:lnTo>
                  <a:lnTo>
                    <a:pt x="41" y="36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square" bIns="36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dirty="0"/>
            </a:p>
          </p:txBody>
        </p:sp>
        <p:sp>
          <p:nvSpPr>
            <p:cNvPr id="167" name="Freeform 93"/>
            <p:cNvSpPr>
              <a:spLocks noChangeAspect="1"/>
            </p:cNvSpPr>
            <p:nvPr/>
          </p:nvSpPr>
          <p:spPr bwMode="auto">
            <a:xfrm>
              <a:off x="0" y="7410450"/>
              <a:ext cx="955675" cy="703262"/>
            </a:xfrm>
            <a:custGeom>
              <a:avLst/>
              <a:gdLst>
                <a:gd name="T0" fmla="*/ 2147483647 w 1036"/>
                <a:gd name="T1" fmla="*/ 2147483647 h 806"/>
                <a:gd name="T2" fmla="*/ 2147483647 w 1036"/>
                <a:gd name="T3" fmla="*/ 2147483647 h 806"/>
                <a:gd name="T4" fmla="*/ 2147483647 w 1036"/>
                <a:gd name="T5" fmla="*/ 2147483647 h 806"/>
                <a:gd name="T6" fmla="*/ 2147483647 w 1036"/>
                <a:gd name="T7" fmla="*/ 2147483647 h 806"/>
                <a:gd name="T8" fmla="*/ 2147483647 w 1036"/>
                <a:gd name="T9" fmla="*/ 2147483647 h 806"/>
                <a:gd name="T10" fmla="*/ 2147483647 w 1036"/>
                <a:gd name="T11" fmla="*/ 2147483647 h 806"/>
                <a:gd name="T12" fmla="*/ 2147483647 w 1036"/>
                <a:gd name="T13" fmla="*/ 2147483647 h 806"/>
                <a:gd name="T14" fmla="*/ 2147483647 w 1036"/>
                <a:gd name="T15" fmla="*/ 2147483647 h 806"/>
                <a:gd name="T16" fmla="*/ 2147483647 w 1036"/>
                <a:gd name="T17" fmla="*/ 2147483647 h 806"/>
                <a:gd name="T18" fmla="*/ 2147483647 w 1036"/>
                <a:gd name="T19" fmla="*/ 2147483647 h 806"/>
                <a:gd name="T20" fmla="*/ 2147483647 w 1036"/>
                <a:gd name="T21" fmla="*/ 2147483647 h 806"/>
                <a:gd name="T22" fmla="*/ 2147483647 w 1036"/>
                <a:gd name="T23" fmla="*/ 2147483647 h 806"/>
                <a:gd name="T24" fmla="*/ 2147483647 w 1036"/>
                <a:gd name="T25" fmla="*/ 2147483647 h 806"/>
                <a:gd name="T26" fmla="*/ 2147483647 w 1036"/>
                <a:gd name="T27" fmla="*/ 2147483647 h 806"/>
                <a:gd name="T28" fmla="*/ 2147483647 w 1036"/>
                <a:gd name="T29" fmla="*/ 2147483647 h 806"/>
                <a:gd name="T30" fmla="*/ 2147483647 w 1036"/>
                <a:gd name="T31" fmla="*/ 2147483647 h 806"/>
                <a:gd name="T32" fmla="*/ 2147483647 w 1036"/>
                <a:gd name="T33" fmla="*/ 2147483647 h 806"/>
                <a:gd name="T34" fmla="*/ 2147483647 w 1036"/>
                <a:gd name="T35" fmla="*/ 2147483647 h 806"/>
                <a:gd name="T36" fmla="*/ 2147483647 w 1036"/>
                <a:gd name="T37" fmla="*/ 2147483647 h 806"/>
                <a:gd name="T38" fmla="*/ 2147483647 w 1036"/>
                <a:gd name="T39" fmla="*/ 2147483647 h 806"/>
                <a:gd name="T40" fmla="*/ 2147483647 w 1036"/>
                <a:gd name="T41" fmla="*/ 2147483647 h 806"/>
                <a:gd name="T42" fmla="*/ 2147483647 w 1036"/>
                <a:gd name="T43" fmla="*/ 2147483647 h 806"/>
                <a:gd name="T44" fmla="*/ 2147483647 w 1036"/>
                <a:gd name="T45" fmla="*/ 2147483647 h 806"/>
                <a:gd name="T46" fmla="*/ 2147483647 w 1036"/>
                <a:gd name="T47" fmla="*/ 2147483647 h 806"/>
                <a:gd name="T48" fmla="*/ 2147483647 w 1036"/>
                <a:gd name="T49" fmla="*/ 2147483647 h 806"/>
                <a:gd name="T50" fmla="*/ 2147483647 w 1036"/>
                <a:gd name="T51" fmla="*/ 2147483647 h 806"/>
                <a:gd name="T52" fmla="*/ 0 w 1036"/>
                <a:gd name="T53" fmla="*/ 2147483647 h 806"/>
                <a:gd name="T54" fmla="*/ 2147483647 w 1036"/>
                <a:gd name="T55" fmla="*/ 2147483647 h 806"/>
                <a:gd name="T56" fmla="*/ 2147483647 w 1036"/>
                <a:gd name="T57" fmla="*/ 2147483647 h 806"/>
                <a:gd name="T58" fmla="*/ 2147483647 w 1036"/>
                <a:gd name="T59" fmla="*/ 2147483647 h 806"/>
                <a:gd name="T60" fmla="*/ 2147483647 w 1036"/>
                <a:gd name="T61" fmla="*/ 2147483647 h 806"/>
                <a:gd name="T62" fmla="*/ 2147483647 w 1036"/>
                <a:gd name="T63" fmla="*/ 2147483647 h 806"/>
                <a:gd name="T64" fmla="*/ 2147483647 w 1036"/>
                <a:gd name="T65" fmla="*/ 2147483647 h 806"/>
                <a:gd name="T66" fmla="*/ 2147483647 w 1036"/>
                <a:gd name="T67" fmla="*/ 2147483647 h 806"/>
                <a:gd name="T68" fmla="*/ 2147483647 w 1036"/>
                <a:gd name="T69" fmla="*/ 2147483647 h 806"/>
                <a:gd name="T70" fmla="*/ 2147483647 w 1036"/>
                <a:gd name="T71" fmla="*/ 2147483647 h 806"/>
                <a:gd name="T72" fmla="*/ 2147483647 w 1036"/>
                <a:gd name="T73" fmla="*/ 2147483647 h 806"/>
                <a:gd name="T74" fmla="*/ 2147483647 w 1036"/>
                <a:gd name="T75" fmla="*/ 2147483647 h 806"/>
                <a:gd name="T76" fmla="*/ 2147483647 w 1036"/>
                <a:gd name="T77" fmla="*/ 2147483647 h 806"/>
                <a:gd name="T78" fmla="*/ 2147483647 w 1036"/>
                <a:gd name="T79" fmla="*/ 2147483647 h 806"/>
                <a:gd name="T80" fmla="*/ 2147483647 w 1036"/>
                <a:gd name="T81" fmla="*/ 2147483647 h 806"/>
                <a:gd name="T82" fmla="*/ 2147483647 w 1036"/>
                <a:gd name="T83" fmla="*/ 2147483647 h 806"/>
                <a:gd name="T84" fmla="*/ 2147483647 w 1036"/>
                <a:gd name="T85" fmla="*/ 2147483647 h 806"/>
                <a:gd name="T86" fmla="*/ 2147483647 w 1036"/>
                <a:gd name="T87" fmla="*/ 2147483647 h 806"/>
                <a:gd name="T88" fmla="*/ 2147483647 w 1036"/>
                <a:gd name="T89" fmla="*/ 2147483647 h 806"/>
                <a:gd name="T90" fmla="*/ 2147483647 w 1036"/>
                <a:gd name="T91" fmla="*/ 2147483647 h 806"/>
                <a:gd name="T92" fmla="*/ 2147483647 w 1036"/>
                <a:gd name="T93" fmla="*/ 0 h 806"/>
                <a:gd name="T94" fmla="*/ 2147483647 w 1036"/>
                <a:gd name="T95" fmla="*/ 2147483647 h 806"/>
                <a:gd name="T96" fmla="*/ 2147483647 w 1036"/>
                <a:gd name="T97" fmla="*/ 2147483647 h 806"/>
                <a:gd name="T98" fmla="*/ 2147483647 w 1036"/>
                <a:gd name="T99" fmla="*/ 2147483647 h 8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36" h="806">
                  <a:moveTo>
                    <a:pt x="963" y="217"/>
                  </a:moveTo>
                  <a:lnTo>
                    <a:pt x="892" y="230"/>
                  </a:lnTo>
                  <a:lnTo>
                    <a:pt x="905" y="360"/>
                  </a:lnTo>
                  <a:lnTo>
                    <a:pt x="1021" y="360"/>
                  </a:lnTo>
                  <a:lnTo>
                    <a:pt x="1021" y="404"/>
                  </a:lnTo>
                  <a:lnTo>
                    <a:pt x="1036" y="475"/>
                  </a:lnTo>
                  <a:lnTo>
                    <a:pt x="1021" y="518"/>
                  </a:lnTo>
                  <a:lnTo>
                    <a:pt x="1021" y="619"/>
                  </a:lnTo>
                  <a:lnTo>
                    <a:pt x="1006" y="634"/>
                  </a:lnTo>
                  <a:lnTo>
                    <a:pt x="935" y="662"/>
                  </a:lnTo>
                  <a:lnTo>
                    <a:pt x="862" y="720"/>
                  </a:lnTo>
                  <a:lnTo>
                    <a:pt x="748" y="720"/>
                  </a:lnTo>
                  <a:lnTo>
                    <a:pt x="675" y="748"/>
                  </a:lnTo>
                  <a:lnTo>
                    <a:pt x="532" y="791"/>
                  </a:lnTo>
                  <a:lnTo>
                    <a:pt x="546" y="733"/>
                  </a:lnTo>
                  <a:lnTo>
                    <a:pt x="503" y="705"/>
                  </a:lnTo>
                  <a:lnTo>
                    <a:pt x="432" y="733"/>
                  </a:lnTo>
                  <a:lnTo>
                    <a:pt x="432" y="791"/>
                  </a:lnTo>
                  <a:lnTo>
                    <a:pt x="374" y="806"/>
                  </a:lnTo>
                  <a:lnTo>
                    <a:pt x="359" y="763"/>
                  </a:lnTo>
                  <a:lnTo>
                    <a:pt x="301" y="763"/>
                  </a:lnTo>
                  <a:lnTo>
                    <a:pt x="258" y="791"/>
                  </a:lnTo>
                  <a:lnTo>
                    <a:pt x="144" y="806"/>
                  </a:lnTo>
                  <a:lnTo>
                    <a:pt x="86" y="733"/>
                  </a:lnTo>
                  <a:lnTo>
                    <a:pt x="100" y="677"/>
                  </a:lnTo>
                  <a:lnTo>
                    <a:pt x="14" y="619"/>
                  </a:lnTo>
                  <a:lnTo>
                    <a:pt x="0" y="503"/>
                  </a:lnTo>
                  <a:lnTo>
                    <a:pt x="100" y="417"/>
                  </a:lnTo>
                  <a:lnTo>
                    <a:pt x="86" y="360"/>
                  </a:lnTo>
                  <a:lnTo>
                    <a:pt x="28" y="360"/>
                  </a:lnTo>
                  <a:lnTo>
                    <a:pt x="14" y="288"/>
                  </a:lnTo>
                  <a:lnTo>
                    <a:pt x="57" y="260"/>
                  </a:lnTo>
                  <a:lnTo>
                    <a:pt x="86" y="288"/>
                  </a:lnTo>
                  <a:lnTo>
                    <a:pt x="129" y="273"/>
                  </a:lnTo>
                  <a:lnTo>
                    <a:pt x="172" y="217"/>
                  </a:lnTo>
                  <a:lnTo>
                    <a:pt x="230" y="187"/>
                  </a:lnTo>
                  <a:lnTo>
                    <a:pt x="345" y="159"/>
                  </a:lnTo>
                  <a:lnTo>
                    <a:pt x="345" y="187"/>
                  </a:lnTo>
                  <a:lnTo>
                    <a:pt x="288" y="230"/>
                  </a:lnTo>
                  <a:lnTo>
                    <a:pt x="288" y="260"/>
                  </a:lnTo>
                  <a:lnTo>
                    <a:pt x="445" y="260"/>
                  </a:lnTo>
                  <a:lnTo>
                    <a:pt x="488" y="217"/>
                  </a:lnTo>
                  <a:lnTo>
                    <a:pt x="518" y="202"/>
                  </a:lnTo>
                  <a:lnTo>
                    <a:pt x="532" y="129"/>
                  </a:lnTo>
                  <a:lnTo>
                    <a:pt x="575" y="101"/>
                  </a:lnTo>
                  <a:lnTo>
                    <a:pt x="705" y="73"/>
                  </a:lnTo>
                  <a:lnTo>
                    <a:pt x="791" y="0"/>
                  </a:lnTo>
                  <a:lnTo>
                    <a:pt x="791" y="30"/>
                  </a:lnTo>
                  <a:lnTo>
                    <a:pt x="963" y="30"/>
                  </a:lnTo>
                  <a:lnTo>
                    <a:pt x="963" y="21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square" bIns="36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dirty="0"/>
            </a:p>
          </p:txBody>
        </p:sp>
        <p:sp>
          <p:nvSpPr>
            <p:cNvPr id="170" name="Freeform 96"/>
            <p:cNvSpPr>
              <a:spLocks noChangeAspect="1"/>
            </p:cNvSpPr>
            <p:nvPr/>
          </p:nvSpPr>
          <p:spPr bwMode="auto">
            <a:xfrm>
              <a:off x="3824288" y="4718050"/>
              <a:ext cx="623887" cy="427037"/>
            </a:xfrm>
            <a:custGeom>
              <a:avLst/>
              <a:gdLst>
                <a:gd name="T0" fmla="*/ 0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0 h 10000"/>
                <a:gd name="T50" fmla="*/ 2147483647 w 10000"/>
                <a:gd name="T51" fmla="*/ 2147483647 h 10000"/>
                <a:gd name="T52" fmla="*/ 2147483647 w 10000"/>
                <a:gd name="T53" fmla="*/ 2147483647 h 10000"/>
                <a:gd name="T54" fmla="*/ 2147483647 w 10000"/>
                <a:gd name="T55" fmla="*/ 2147483647 h 10000"/>
                <a:gd name="T56" fmla="*/ 0 w 10000"/>
                <a:gd name="T57" fmla="*/ 2147483647 h 10000"/>
                <a:gd name="T58" fmla="*/ 0 w 10000"/>
                <a:gd name="T59" fmla="*/ 2147483647 h 100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000" h="10000">
                  <a:moveTo>
                    <a:pt x="0" y="5279"/>
                  </a:moveTo>
                  <a:lnTo>
                    <a:pt x="1501" y="5279"/>
                  </a:lnTo>
                  <a:lnTo>
                    <a:pt x="1501" y="5874"/>
                  </a:lnTo>
                  <a:lnTo>
                    <a:pt x="2774" y="7658"/>
                  </a:lnTo>
                  <a:lnTo>
                    <a:pt x="4046" y="7658"/>
                  </a:lnTo>
                  <a:cubicBezTo>
                    <a:pt x="4114" y="8253"/>
                    <a:pt x="4181" y="8847"/>
                    <a:pt x="4249" y="9442"/>
                  </a:cubicBezTo>
                  <a:lnTo>
                    <a:pt x="4885" y="10000"/>
                  </a:lnTo>
                  <a:lnTo>
                    <a:pt x="6387" y="10000"/>
                  </a:lnTo>
                  <a:cubicBezTo>
                    <a:pt x="6455" y="9616"/>
                    <a:pt x="6522" y="9232"/>
                    <a:pt x="6590" y="8848"/>
                  </a:cubicBezTo>
                  <a:lnTo>
                    <a:pt x="7430" y="8253"/>
                  </a:lnTo>
                  <a:cubicBezTo>
                    <a:pt x="7289" y="7387"/>
                    <a:pt x="7149" y="6522"/>
                    <a:pt x="7008" y="5656"/>
                  </a:cubicBezTo>
                  <a:lnTo>
                    <a:pt x="9135" y="3532"/>
                  </a:lnTo>
                  <a:lnTo>
                    <a:pt x="10000" y="2045"/>
                  </a:lnTo>
                  <a:cubicBezTo>
                    <a:pt x="9856" y="1549"/>
                    <a:pt x="9711" y="1054"/>
                    <a:pt x="9567" y="558"/>
                  </a:cubicBezTo>
                  <a:lnTo>
                    <a:pt x="8779" y="595"/>
                  </a:lnTo>
                  <a:lnTo>
                    <a:pt x="8779" y="1413"/>
                  </a:lnTo>
                  <a:lnTo>
                    <a:pt x="7812" y="1264"/>
                  </a:lnTo>
                  <a:lnTo>
                    <a:pt x="7710" y="3271"/>
                  </a:lnTo>
                  <a:lnTo>
                    <a:pt x="7252" y="3197"/>
                  </a:lnTo>
                  <a:lnTo>
                    <a:pt x="7252" y="223"/>
                  </a:lnTo>
                  <a:lnTo>
                    <a:pt x="6794" y="223"/>
                  </a:lnTo>
                  <a:lnTo>
                    <a:pt x="6794" y="967"/>
                  </a:lnTo>
                  <a:lnTo>
                    <a:pt x="6158" y="892"/>
                  </a:lnTo>
                  <a:lnTo>
                    <a:pt x="4249" y="558"/>
                  </a:lnTo>
                  <a:lnTo>
                    <a:pt x="3613" y="0"/>
                  </a:lnTo>
                  <a:lnTo>
                    <a:pt x="1908" y="260"/>
                  </a:lnTo>
                  <a:lnTo>
                    <a:pt x="1908" y="1450"/>
                  </a:lnTo>
                  <a:lnTo>
                    <a:pt x="1272" y="558"/>
                  </a:lnTo>
                  <a:lnTo>
                    <a:pt x="0" y="1450"/>
                  </a:lnTo>
                  <a:lnTo>
                    <a:pt x="0" y="527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square" bIns="36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dirty="0"/>
            </a:p>
          </p:txBody>
        </p:sp>
        <p:sp>
          <p:nvSpPr>
            <p:cNvPr id="173" name="Freeform 100"/>
            <p:cNvSpPr>
              <a:spLocks noChangeAspect="1"/>
            </p:cNvSpPr>
            <p:nvPr/>
          </p:nvSpPr>
          <p:spPr bwMode="auto">
            <a:xfrm>
              <a:off x="2906713" y="5597525"/>
              <a:ext cx="984250" cy="1736725"/>
            </a:xfrm>
            <a:custGeom>
              <a:avLst/>
              <a:gdLst>
                <a:gd name="T0" fmla="*/ 2147483647 w 10000"/>
                <a:gd name="T1" fmla="*/ 0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0 w 10000"/>
                <a:gd name="T15" fmla="*/ 2147483647 h 10000"/>
                <a:gd name="T16" fmla="*/ 2147483647 w 10000"/>
                <a:gd name="T17" fmla="*/ 2147483647 h 10000"/>
                <a:gd name="T18" fmla="*/ 0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2147483647 h 10000"/>
                <a:gd name="T50" fmla="*/ 2147483647 w 10000"/>
                <a:gd name="T51" fmla="*/ 2147483647 h 10000"/>
                <a:gd name="T52" fmla="*/ 2147483647 w 10000"/>
                <a:gd name="T53" fmla="*/ 2147483647 h 10000"/>
                <a:gd name="T54" fmla="*/ 2147483647 w 10000"/>
                <a:gd name="T55" fmla="*/ 2147483647 h 10000"/>
                <a:gd name="T56" fmla="*/ 2147483647 w 10000"/>
                <a:gd name="T57" fmla="*/ 2147483647 h 10000"/>
                <a:gd name="T58" fmla="*/ 2147483647 w 10000"/>
                <a:gd name="T59" fmla="*/ 2147483647 h 10000"/>
                <a:gd name="T60" fmla="*/ 2147483647 w 10000"/>
                <a:gd name="T61" fmla="*/ 2147483647 h 10000"/>
                <a:gd name="T62" fmla="*/ 2147483647 w 10000"/>
                <a:gd name="T63" fmla="*/ 2147483647 h 10000"/>
                <a:gd name="T64" fmla="*/ 2147483647 w 10000"/>
                <a:gd name="T65" fmla="*/ 2147483647 h 10000"/>
                <a:gd name="T66" fmla="*/ 2147483647 w 10000"/>
                <a:gd name="T67" fmla="*/ 2147483647 h 10000"/>
                <a:gd name="T68" fmla="*/ 2147483647 w 10000"/>
                <a:gd name="T69" fmla="*/ 2147483647 h 10000"/>
                <a:gd name="T70" fmla="*/ 2147483647 w 10000"/>
                <a:gd name="T71" fmla="*/ 2147483647 h 10000"/>
                <a:gd name="T72" fmla="*/ 2147483647 w 10000"/>
                <a:gd name="T73" fmla="*/ 2147483647 h 10000"/>
                <a:gd name="T74" fmla="*/ 2147483647 w 10000"/>
                <a:gd name="T75" fmla="*/ 2147483647 h 10000"/>
                <a:gd name="T76" fmla="*/ 2147483647 w 10000"/>
                <a:gd name="T77" fmla="*/ 2147483647 h 10000"/>
                <a:gd name="T78" fmla="*/ 2147483647 w 10000"/>
                <a:gd name="T79" fmla="*/ 2147483647 h 10000"/>
                <a:gd name="T80" fmla="*/ 2147483647 w 10000"/>
                <a:gd name="T81" fmla="*/ 2147483647 h 10000"/>
                <a:gd name="T82" fmla="*/ 2147483647 w 10000"/>
                <a:gd name="T83" fmla="*/ 2147483647 h 10000"/>
                <a:gd name="T84" fmla="*/ 2147483647 w 10000"/>
                <a:gd name="T85" fmla="*/ 2147483647 h 10000"/>
                <a:gd name="T86" fmla="*/ 2147483647 w 10000"/>
                <a:gd name="T87" fmla="*/ 2147483647 h 10000"/>
                <a:gd name="T88" fmla="*/ 2147483647 w 10000"/>
                <a:gd name="T89" fmla="*/ 2147483647 h 10000"/>
                <a:gd name="T90" fmla="*/ 2147483647 w 10000"/>
                <a:gd name="T91" fmla="*/ 2147483647 h 10000"/>
                <a:gd name="T92" fmla="*/ 2147483647 w 10000"/>
                <a:gd name="T93" fmla="*/ 2147483647 h 10000"/>
                <a:gd name="T94" fmla="*/ 2147483647 w 10000"/>
                <a:gd name="T95" fmla="*/ 2147483647 h 10000"/>
                <a:gd name="T96" fmla="*/ 2147483647 w 10000"/>
                <a:gd name="T97" fmla="*/ 2147483647 h 10000"/>
                <a:gd name="T98" fmla="*/ 2147483647 w 10000"/>
                <a:gd name="T99" fmla="*/ 2147483647 h 10000"/>
                <a:gd name="T100" fmla="*/ 2147483647 w 10000"/>
                <a:gd name="T101" fmla="*/ 2147483647 h 10000"/>
                <a:gd name="T102" fmla="*/ 2147483647 w 10000"/>
                <a:gd name="T103" fmla="*/ 0 h 10000"/>
                <a:gd name="T104" fmla="*/ 2147483647 w 10000"/>
                <a:gd name="T105" fmla="*/ 2147483647 h 10000"/>
                <a:gd name="T106" fmla="*/ 2147483647 w 10000"/>
                <a:gd name="T107" fmla="*/ 0 h 1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000" h="10000">
                  <a:moveTo>
                    <a:pt x="1758" y="0"/>
                  </a:moveTo>
                  <a:lnTo>
                    <a:pt x="1353" y="433"/>
                  </a:lnTo>
                  <a:lnTo>
                    <a:pt x="1090" y="433"/>
                  </a:lnTo>
                  <a:lnTo>
                    <a:pt x="808" y="872"/>
                  </a:lnTo>
                  <a:lnTo>
                    <a:pt x="1090" y="1018"/>
                  </a:lnTo>
                  <a:lnTo>
                    <a:pt x="949" y="1305"/>
                  </a:lnTo>
                  <a:lnTo>
                    <a:pt x="545" y="1305"/>
                  </a:lnTo>
                  <a:lnTo>
                    <a:pt x="0" y="1814"/>
                  </a:lnTo>
                  <a:lnTo>
                    <a:pt x="141" y="2030"/>
                  </a:lnTo>
                  <a:lnTo>
                    <a:pt x="0" y="2176"/>
                  </a:lnTo>
                  <a:lnTo>
                    <a:pt x="141" y="2539"/>
                  </a:lnTo>
                  <a:lnTo>
                    <a:pt x="949" y="2972"/>
                  </a:lnTo>
                  <a:lnTo>
                    <a:pt x="1353" y="2680"/>
                  </a:lnTo>
                  <a:lnTo>
                    <a:pt x="2444" y="3335"/>
                  </a:lnTo>
                  <a:lnTo>
                    <a:pt x="2303" y="3985"/>
                  </a:lnTo>
                  <a:lnTo>
                    <a:pt x="2707" y="4927"/>
                  </a:lnTo>
                  <a:lnTo>
                    <a:pt x="2970" y="5149"/>
                  </a:lnTo>
                  <a:cubicBezTo>
                    <a:pt x="3105" y="5654"/>
                    <a:pt x="3239" y="6160"/>
                    <a:pt x="3374" y="6665"/>
                  </a:cubicBezTo>
                  <a:lnTo>
                    <a:pt x="3095" y="7390"/>
                  </a:lnTo>
                  <a:lnTo>
                    <a:pt x="3919" y="7899"/>
                  </a:lnTo>
                  <a:cubicBezTo>
                    <a:pt x="3884" y="7990"/>
                    <a:pt x="3848" y="8080"/>
                    <a:pt x="3813" y="8171"/>
                  </a:cubicBezTo>
                  <a:lnTo>
                    <a:pt x="3268" y="9421"/>
                  </a:lnTo>
                  <a:cubicBezTo>
                    <a:pt x="3350" y="9542"/>
                    <a:pt x="3433" y="9662"/>
                    <a:pt x="3515" y="9783"/>
                  </a:cubicBezTo>
                  <a:lnTo>
                    <a:pt x="3778" y="10000"/>
                  </a:lnTo>
                  <a:lnTo>
                    <a:pt x="4605" y="10000"/>
                  </a:lnTo>
                  <a:lnTo>
                    <a:pt x="5536" y="9708"/>
                  </a:lnTo>
                  <a:lnTo>
                    <a:pt x="6485" y="9134"/>
                  </a:lnTo>
                  <a:lnTo>
                    <a:pt x="6767" y="8917"/>
                  </a:lnTo>
                  <a:cubicBezTo>
                    <a:pt x="6808" y="8771"/>
                    <a:pt x="6848" y="8625"/>
                    <a:pt x="6889" y="8479"/>
                  </a:cubicBezTo>
                  <a:lnTo>
                    <a:pt x="7838" y="8332"/>
                  </a:lnTo>
                  <a:lnTo>
                    <a:pt x="7979" y="7975"/>
                  </a:lnTo>
                  <a:lnTo>
                    <a:pt x="8524" y="7975"/>
                  </a:lnTo>
                  <a:lnTo>
                    <a:pt x="9192" y="7683"/>
                  </a:lnTo>
                  <a:lnTo>
                    <a:pt x="9596" y="6524"/>
                  </a:lnTo>
                  <a:lnTo>
                    <a:pt x="10000" y="6091"/>
                  </a:lnTo>
                  <a:lnTo>
                    <a:pt x="10000" y="5219"/>
                  </a:lnTo>
                  <a:lnTo>
                    <a:pt x="9051" y="5219"/>
                  </a:lnTo>
                  <a:lnTo>
                    <a:pt x="7575" y="4856"/>
                  </a:lnTo>
                  <a:lnTo>
                    <a:pt x="7434" y="4640"/>
                  </a:lnTo>
                  <a:cubicBezTo>
                    <a:pt x="7346" y="4373"/>
                    <a:pt x="7259" y="4106"/>
                    <a:pt x="7171" y="3839"/>
                  </a:cubicBezTo>
                  <a:lnTo>
                    <a:pt x="6767" y="3406"/>
                  </a:lnTo>
                  <a:lnTo>
                    <a:pt x="5677" y="3118"/>
                  </a:lnTo>
                  <a:lnTo>
                    <a:pt x="5414" y="2826"/>
                  </a:lnTo>
                  <a:lnTo>
                    <a:pt x="5273" y="2176"/>
                  </a:lnTo>
                  <a:lnTo>
                    <a:pt x="4605" y="2176"/>
                  </a:lnTo>
                  <a:lnTo>
                    <a:pt x="4464" y="1451"/>
                  </a:lnTo>
                  <a:lnTo>
                    <a:pt x="4201" y="1451"/>
                  </a:lnTo>
                  <a:lnTo>
                    <a:pt x="4201" y="725"/>
                  </a:lnTo>
                  <a:lnTo>
                    <a:pt x="3919" y="725"/>
                  </a:lnTo>
                  <a:lnTo>
                    <a:pt x="3919" y="363"/>
                  </a:lnTo>
                  <a:lnTo>
                    <a:pt x="3656" y="76"/>
                  </a:lnTo>
                  <a:lnTo>
                    <a:pt x="3252" y="0"/>
                  </a:lnTo>
                  <a:lnTo>
                    <a:pt x="2970" y="146"/>
                  </a:lnTo>
                  <a:lnTo>
                    <a:pt x="1758"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square" bIns="36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dirty="0"/>
            </a:p>
          </p:txBody>
        </p:sp>
        <p:sp>
          <p:nvSpPr>
            <p:cNvPr id="174" name="Freeform 101"/>
            <p:cNvSpPr>
              <a:spLocks noChangeAspect="1"/>
            </p:cNvSpPr>
            <p:nvPr/>
          </p:nvSpPr>
          <p:spPr bwMode="auto">
            <a:xfrm>
              <a:off x="2727325" y="5175250"/>
              <a:ext cx="552450" cy="447675"/>
            </a:xfrm>
            <a:custGeom>
              <a:avLst/>
              <a:gdLst>
                <a:gd name="T0" fmla="*/ 2147483647 w 348"/>
                <a:gd name="T1" fmla="*/ 0 h 282"/>
                <a:gd name="T2" fmla="*/ 2147483647 w 348"/>
                <a:gd name="T3" fmla="*/ 2147483647 h 282"/>
                <a:gd name="T4" fmla="*/ 2147483647 w 348"/>
                <a:gd name="T5" fmla="*/ 2147483647 h 282"/>
                <a:gd name="T6" fmla="*/ 2147483647 w 348"/>
                <a:gd name="T7" fmla="*/ 2147483647 h 282"/>
                <a:gd name="T8" fmla="*/ 2147483647 w 348"/>
                <a:gd name="T9" fmla="*/ 2147483647 h 282"/>
                <a:gd name="T10" fmla="*/ 2147483647 w 348"/>
                <a:gd name="T11" fmla="*/ 2147483647 h 282"/>
                <a:gd name="T12" fmla="*/ 2147483647 w 348"/>
                <a:gd name="T13" fmla="*/ 2147483647 h 282"/>
                <a:gd name="T14" fmla="*/ 2147483647 w 348"/>
                <a:gd name="T15" fmla="*/ 2147483647 h 282"/>
                <a:gd name="T16" fmla="*/ 2147483647 w 348"/>
                <a:gd name="T17" fmla="*/ 2147483647 h 282"/>
                <a:gd name="T18" fmla="*/ 2147483647 w 348"/>
                <a:gd name="T19" fmla="*/ 2147483647 h 282"/>
                <a:gd name="T20" fmla="*/ 2147483647 w 348"/>
                <a:gd name="T21" fmla="*/ 2147483647 h 282"/>
                <a:gd name="T22" fmla="*/ 2147483647 w 348"/>
                <a:gd name="T23" fmla="*/ 2147483647 h 282"/>
                <a:gd name="T24" fmla="*/ 2147483647 w 348"/>
                <a:gd name="T25" fmla="*/ 2147483647 h 282"/>
                <a:gd name="T26" fmla="*/ 2147483647 w 348"/>
                <a:gd name="T27" fmla="*/ 2147483647 h 282"/>
                <a:gd name="T28" fmla="*/ 2147483647 w 348"/>
                <a:gd name="T29" fmla="*/ 2147483647 h 282"/>
                <a:gd name="T30" fmla="*/ 2147483647 w 348"/>
                <a:gd name="T31" fmla="*/ 2147483647 h 282"/>
                <a:gd name="T32" fmla="*/ 2147483647 w 348"/>
                <a:gd name="T33" fmla="*/ 2147483647 h 282"/>
                <a:gd name="T34" fmla="*/ 2147483647 w 348"/>
                <a:gd name="T35" fmla="*/ 2147483647 h 282"/>
                <a:gd name="T36" fmla="*/ 2147483647 w 348"/>
                <a:gd name="T37" fmla="*/ 2147483647 h 282"/>
                <a:gd name="T38" fmla="*/ 2147483647 w 348"/>
                <a:gd name="T39" fmla="*/ 2147483647 h 282"/>
                <a:gd name="T40" fmla="*/ 2147483647 w 348"/>
                <a:gd name="T41" fmla="*/ 2147483647 h 282"/>
                <a:gd name="T42" fmla="*/ 2147483647 w 348"/>
                <a:gd name="T43" fmla="*/ 2147483647 h 282"/>
                <a:gd name="T44" fmla="*/ 2147483647 w 348"/>
                <a:gd name="T45" fmla="*/ 2147483647 h 282"/>
                <a:gd name="T46" fmla="*/ 2147483647 w 348"/>
                <a:gd name="T47" fmla="*/ 2147483647 h 282"/>
                <a:gd name="T48" fmla="*/ 2147483647 w 348"/>
                <a:gd name="T49" fmla="*/ 2147483647 h 282"/>
                <a:gd name="T50" fmla="*/ 2147483647 w 348"/>
                <a:gd name="T51" fmla="*/ 2147483647 h 282"/>
                <a:gd name="T52" fmla="*/ 2147483647 w 348"/>
                <a:gd name="T53" fmla="*/ 2147483647 h 282"/>
                <a:gd name="T54" fmla="*/ 2147483647 w 348"/>
                <a:gd name="T55" fmla="*/ 2147483647 h 282"/>
                <a:gd name="T56" fmla="*/ 0 w 348"/>
                <a:gd name="T57" fmla="*/ 2147483647 h 282"/>
                <a:gd name="T58" fmla="*/ 2147483647 w 348"/>
                <a:gd name="T59" fmla="*/ 2147483647 h 2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48" h="282">
                  <a:moveTo>
                    <a:pt x="70" y="0"/>
                  </a:moveTo>
                  <a:lnTo>
                    <a:pt x="110" y="24"/>
                  </a:lnTo>
                  <a:lnTo>
                    <a:pt x="84" y="64"/>
                  </a:lnTo>
                  <a:lnTo>
                    <a:pt x="130" y="92"/>
                  </a:lnTo>
                  <a:lnTo>
                    <a:pt x="164" y="45"/>
                  </a:lnTo>
                  <a:lnTo>
                    <a:pt x="210" y="78"/>
                  </a:lnTo>
                  <a:lnTo>
                    <a:pt x="160" y="148"/>
                  </a:lnTo>
                  <a:lnTo>
                    <a:pt x="174" y="156"/>
                  </a:lnTo>
                  <a:lnTo>
                    <a:pt x="226" y="92"/>
                  </a:lnTo>
                  <a:lnTo>
                    <a:pt x="290" y="132"/>
                  </a:lnTo>
                  <a:lnTo>
                    <a:pt x="290" y="179"/>
                  </a:lnTo>
                  <a:lnTo>
                    <a:pt x="340" y="211"/>
                  </a:lnTo>
                  <a:lnTo>
                    <a:pt x="348" y="235"/>
                  </a:lnTo>
                  <a:lnTo>
                    <a:pt x="298" y="282"/>
                  </a:lnTo>
                  <a:lnTo>
                    <a:pt x="223" y="266"/>
                  </a:lnTo>
                  <a:lnTo>
                    <a:pt x="189" y="251"/>
                  </a:lnTo>
                  <a:lnTo>
                    <a:pt x="155" y="266"/>
                  </a:lnTo>
                  <a:lnTo>
                    <a:pt x="147" y="235"/>
                  </a:lnTo>
                  <a:lnTo>
                    <a:pt x="113" y="219"/>
                  </a:lnTo>
                  <a:lnTo>
                    <a:pt x="164" y="172"/>
                  </a:lnTo>
                  <a:lnTo>
                    <a:pt x="168" y="160"/>
                  </a:lnTo>
                  <a:lnTo>
                    <a:pt x="154" y="150"/>
                  </a:lnTo>
                  <a:lnTo>
                    <a:pt x="138" y="163"/>
                  </a:lnTo>
                  <a:lnTo>
                    <a:pt x="105" y="179"/>
                  </a:lnTo>
                  <a:lnTo>
                    <a:pt x="46" y="156"/>
                  </a:lnTo>
                  <a:lnTo>
                    <a:pt x="63" y="132"/>
                  </a:lnTo>
                  <a:lnTo>
                    <a:pt x="46" y="116"/>
                  </a:lnTo>
                  <a:lnTo>
                    <a:pt x="29" y="140"/>
                  </a:lnTo>
                  <a:lnTo>
                    <a:pt x="0" y="98"/>
                  </a:lnTo>
                  <a:lnTo>
                    <a:pt x="7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square" bIns="36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dirty="0"/>
            </a:p>
          </p:txBody>
        </p:sp>
        <p:sp>
          <p:nvSpPr>
            <p:cNvPr id="175" name="Freeform 102"/>
            <p:cNvSpPr>
              <a:spLocks noChangeAspect="1"/>
            </p:cNvSpPr>
            <p:nvPr/>
          </p:nvSpPr>
          <p:spPr bwMode="auto">
            <a:xfrm>
              <a:off x="1625600" y="6731000"/>
              <a:ext cx="269875" cy="227012"/>
            </a:xfrm>
            <a:custGeom>
              <a:avLst/>
              <a:gdLst>
                <a:gd name="T0" fmla="*/ 2147483647 w 170"/>
                <a:gd name="T1" fmla="*/ 2147483647 h 143"/>
                <a:gd name="T2" fmla="*/ 2147483647 w 170"/>
                <a:gd name="T3" fmla="*/ 2147483647 h 143"/>
                <a:gd name="T4" fmla="*/ 2147483647 w 170"/>
                <a:gd name="T5" fmla="*/ 2147483647 h 143"/>
                <a:gd name="T6" fmla="*/ 2147483647 w 170"/>
                <a:gd name="T7" fmla="*/ 2147483647 h 143"/>
                <a:gd name="T8" fmla="*/ 2147483647 w 170"/>
                <a:gd name="T9" fmla="*/ 2147483647 h 143"/>
                <a:gd name="T10" fmla="*/ 2147483647 w 170"/>
                <a:gd name="T11" fmla="*/ 2147483647 h 143"/>
                <a:gd name="T12" fmla="*/ 0 w 170"/>
                <a:gd name="T13" fmla="*/ 2147483647 h 143"/>
                <a:gd name="T14" fmla="*/ 2147483647 w 170"/>
                <a:gd name="T15" fmla="*/ 2147483647 h 143"/>
                <a:gd name="T16" fmla="*/ 2147483647 w 170"/>
                <a:gd name="T17" fmla="*/ 0 h 143"/>
                <a:gd name="T18" fmla="*/ 2147483647 w 170"/>
                <a:gd name="T19" fmla="*/ 2147483647 h 143"/>
                <a:gd name="T20" fmla="*/ 2147483647 w 170"/>
                <a:gd name="T21" fmla="*/ 2147483647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0" h="143">
                  <a:moveTo>
                    <a:pt x="148" y="56"/>
                  </a:moveTo>
                  <a:lnTo>
                    <a:pt x="170" y="78"/>
                  </a:lnTo>
                  <a:lnTo>
                    <a:pt x="166" y="132"/>
                  </a:lnTo>
                  <a:lnTo>
                    <a:pt x="114" y="135"/>
                  </a:lnTo>
                  <a:lnTo>
                    <a:pt x="80" y="143"/>
                  </a:lnTo>
                  <a:lnTo>
                    <a:pt x="5" y="80"/>
                  </a:lnTo>
                  <a:lnTo>
                    <a:pt x="0" y="72"/>
                  </a:lnTo>
                  <a:lnTo>
                    <a:pt x="34" y="32"/>
                  </a:lnTo>
                  <a:lnTo>
                    <a:pt x="72" y="0"/>
                  </a:lnTo>
                  <a:lnTo>
                    <a:pt x="98" y="22"/>
                  </a:lnTo>
                  <a:lnTo>
                    <a:pt x="148" y="5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square" bIns="36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dirty="0"/>
            </a:p>
          </p:txBody>
        </p:sp>
        <p:sp>
          <p:nvSpPr>
            <p:cNvPr id="176" name="Freeform 103"/>
            <p:cNvSpPr>
              <a:spLocks noChangeAspect="1"/>
            </p:cNvSpPr>
            <p:nvPr/>
          </p:nvSpPr>
          <p:spPr bwMode="auto">
            <a:xfrm>
              <a:off x="4594225" y="5988050"/>
              <a:ext cx="744538" cy="842962"/>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2147483647 h 10000"/>
                <a:gd name="T50" fmla="*/ 2147483647 w 10000"/>
                <a:gd name="T51" fmla="*/ 2147483647 h 10000"/>
                <a:gd name="T52" fmla="*/ 2147483647 w 10000"/>
                <a:gd name="T53" fmla="*/ 2147483647 h 10000"/>
                <a:gd name="T54" fmla="*/ 2147483647 w 10000"/>
                <a:gd name="T55" fmla="*/ 2147483647 h 10000"/>
                <a:gd name="T56" fmla="*/ 0 w 10000"/>
                <a:gd name="T57" fmla="*/ 2147483647 h 10000"/>
                <a:gd name="T58" fmla="*/ 2147483647 w 10000"/>
                <a:gd name="T59" fmla="*/ 2147483647 h 10000"/>
                <a:gd name="T60" fmla="*/ 2147483647 w 10000"/>
                <a:gd name="T61" fmla="*/ 2147483647 h 10000"/>
                <a:gd name="T62" fmla="*/ 2147483647 w 10000"/>
                <a:gd name="T63" fmla="*/ 2147483647 h 10000"/>
                <a:gd name="T64" fmla="*/ 2147483647 w 10000"/>
                <a:gd name="T65" fmla="*/ 2147483647 h 10000"/>
                <a:gd name="T66" fmla="*/ 2147483647 w 10000"/>
                <a:gd name="T67" fmla="*/ 2147483647 h 10000"/>
                <a:gd name="T68" fmla="*/ 2147483647 w 10000"/>
                <a:gd name="T69" fmla="*/ 0 h 10000"/>
                <a:gd name="T70" fmla="*/ 2147483647 w 10000"/>
                <a:gd name="T71" fmla="*/ 0 h 10000"/>
                <a:gd name="T72" fmla="*/ 2147483647 w 10000"/>
                <a:gd name="T73" fmla="*/ 2147483647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000" h="10000">
                  <a:moveTo>
                    <a:pt x="2857" y="1193"/>
                  </a:moveTo>
                  <a:lnTo>
                    <a:pt x="3938" y="1193"/>
                  </a:lnTo>
                  <a:lnTo>
                    <a:pt x="5901" y="2832"/>
                  </a:lnTo>
                  <a:lnTo>
                    <a:pt x="6261" y="2832"/>
                  </a:lnTo>
                  <a:lnTo>
                    <a:pt x="7863" y="3734"/>
                  </a:lnTo>
                  <a:lnTo>
                    <a:pt x="8211" y="3434"/>
                  </a:lnTo>
                  <a:lnTo>
                    <a:pt x="6969" y="2687"/>
                  </a:lnTo>
                  <a:lnTo>
                    <a:pt x="7329" y="1940"/>
                  </a:lnTo>
                  <a:lnTo>
                    <a:pt x="8932" y="1639"/>
                  </a:lnTo>
                  <a:lnTo>
                    <a:pt x="9652" y="1940"/>
                  </a:lnTo>
                  <a:lnTo>
                    <a:pt x="10000" y="3434"/>
                  </a:lnTo>
                  <a:cubicBezTo>
                    <a:pt x="9946" y="3583"/>
                    <a:pt x="9893" y="3731"/>
                    <a:pt x="9839" y="3880"/>
                  </a:cubicBezTo>
                  <a:lnTo>
                    <a:pt x="9292" y="4481"/>
                  </a:lnTo>
                  <a:lnTo>
                    <a:pt x="9118" y="5373"/>
                  </a:lnTo>
                  <a:lnTo>
                    <a:pt x="8211" y="6266"/>
                  </a:lnTo>
                  <a:lnTo>
                    <a:pt x="7516" y="6566"/>
                  </a:lnTo>
                  <a:lnTo>
                    <a:pt x="8211" y="7759"/>
                  </a:lnTo>
                  <a:lnTo>
                    <a:pt x="9118" y="7759"/>
                  </a:lnTo>
                  <a:lnTo>
                    <a:pt x="9292" y="8361"/>
                  </a:lnTo>
                  <a:lnTo>
                    <a:pt x="8758" y="8807"/>
                  </a:lnTo>
                  <a:lnTo>
                    <a:pt x="8758" y="9253"/>
                  </a:lnTo>
                  <a:lnTo>
                    <a:pt x="8398" y="9699"/>
                  </a:lnTo>
                  <a:lnTo>
                    <a:pt x="7143" y="9855"/>
                  </a:lnTo>
                  <a:lnTo>
                    <a:pt x="6435" y="10000"/>
                  </a:lnTo>
                  <a:lnTo>
                    <a:pt x="4646" y="7012"/>
                  </a:lnTo>
                  <a:lnTo>
                    <a:pt x="3391" y="6867"/>
                  </a:lnTo>
                  <a:lnTo>
                    <a:pt x="1963" y="5519"/>
                  </a:lnTo>
                  <a:lnTo>
                    <a:pt x="1255" y="5519"/>
                  </a:lnTo>
                  <a:lnTo>
                    <a:pt x="0" y="4481"/>
                  </a:lnTo>
                  <a:lnTo>
                    <a:pt x="534" y="3579"/>
                  </a:lnTo>
                  <a:lnTo>
                    <a:pt x="1255" y="3434"/>
                  </a:lnTo>
                  <a:lnTo>
                    <a:pt x="1615" y="2386"/>
                  </a:lnTo>
                  <a:lnTo>
                    <a:pt x="1615" y="1048"/>
                  </a:lnTo>
                  <a:cubicBezTo>
                    <a:pt x="1548" y="747"/>
                    <a:pt x="1482" y="446"/>
                    <a:pt x="1415" y="145"/>
                  </a:cubicBezTo>
                  <a:lnTo>
                    <a:pt x="1963" y="0"/>
                  </a:lnTo>
                  <a:lnTo>
                    <a:pt x="2857" y="0"/>
                  </a:lnTo>
                  <a:lnTo>
                    <a:pt x="2857" y="119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square" bIns="36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dirty="0"/>
            </a:p>
          </p:txBody>
        </p:sp>
        <p:sp>
          <p:nvSpPr>
            <p:cNvPr id="177" name="Freeform 104"/>
            <p:cNvSpPr>
              <a:spLocks noChangeAspect="1"/>
            </p:cNvSpPr>
            <p:nvPr/>
          </p:nvSpPr>
          <p:spPr bwMode="auto">
            <a:xfrm>
              <a:off x="4673600" y="5573712"/>
              <a:ext cx="665163" cy="728663"/>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0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0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2147483647 h 10000"/>
                <a:gd name="T50" fmla="*/ 2147483647 w 10000"/>
                <a:gd name="T51" fmla="*/ 2147483647 h 10000"/>
                <a:gd name="T52" fmla="*/ 2147483647 w 10000"/>
                <a:gd name="T53" fmla="*/ 2147483647 h 10000"/>
                <a:gd name="T54" fmla="*/ 2147483647 w 10000"/>
                <a:gd name="T55" fmla="*/ 2147483647 h 10000"/>
                <a:gd name="T56" fmla="*/ 2147483647 w 10000"/>
                <a:gd name="T57" fmla="*/ 2147483647 h 10000"/>
                <a:gd name="T58" fmla="*/ 2147483647 w 10000"/>
                <a:gd name="T59" fmla="*/ 2147483647 h 10000"/>
                <a:gd name="T60" fmla="*/ 2147483647 w 10000"/>
                <a:gd name="T61" fmla="*/ 2147483647 h 10000"/>
                <a:gd name="T62" fmla="*/ 2147483647 w 10000"/>
                <a:gd name="T63" fmla="*/ 2147483647 h 10000"/>
                <a:gd name="T64" fmla="*/ 2147483647 w 10000"/>
                <a:gd name="T65" fmla="*/ 2147483647 h 10000"/>
                <a:gd name="T66" fmla="*/ 2147483647 w 10000"/>
                <a:gd name="T67" fmla="*/ 2147483647 h 10000"/>
                <a:gd name="T68" fmla="*/ 2147483647 w 10000"/>
                <a:gd name="T69" fmla="*/ 2147483647 h 10000"/>
                <a:gd name="T70" fmla="*/ 2147483647 w 10000"/>
                <a:gd name="T71" fmla="*/ 2147483647 h 10000"/>
                <a:gd name="T72" fmla="*/ 2147483647 w 10000"/>
                <a:gd name="T73" fmla="*/ 2147483647 h 10000"/>
                <a:gd name="T74" fmla="*/ 2147483647 w 10000"/>
                <a:gd name="T75" fmla="*/ 2147483647 h 1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00" h="10000">
                  <a:moveTo>
                    <a:pt x="5216" y="2410"/>
                  </a:moveTo>
                  <a:lnTo>
                    <a:pt x="4200" y="1715"/>
                  </a:lnTo>
                  <a:lnTo>
                    <a:pt x="3602" y="1547"/>
                  </a:lnTo>
                  <a:lnTo>
                    <a:pt x="3213" y="1031"/>
                  </a:lnTo>
                  <a:lnTo>
                    <a:pt x="2601" y="851"/>
                  </a:lnTo>
                  <a:lnTo>
                    <a:pt x="1808" y="168"/>
                  </a:lnTo>
                  <a:lnTo>
                    <a:pt x="807" y="0"/>
                  </a:lnTo>
                  <a:lnTo>
                    <a:pt x="612" y="516"/>
                  </a:lnTo>
                  <a:lnTo>
                    <a:pt x="879" y="802"/>
                  </a:lnTo>
                  <a:cubicBezTo>
                    <a:pt x="830" y="974"/>
                    <a:pt x="529" y="1179"/>
                    <a:pt x="480" y="1351"/>
                  </a:cubicBezTo>
                  <a:lnTo>
                    <a:pt x="1808" y="2926"/>
                  </a:lnTo>
                  <a:cubicBezTo>
                    <a:pt x="1832" y="3204"/>
                    <a:pt x="1856" y="3483"/>
                    <a:pt x="1880" y="3761"/>
                  </a:cubicBezTo>
                  <a:lnTo>
                    <a:pt x="1405" y="3957"/>
                  </a:lnTo>
                  <a:lnTo>
                    <a:pt x="791" y="3511"/>
                  </a:lnTo>
                  <a:lnTo>
                    <a:pt x="36" y="3728"/>
                  </a:lnTo>
                  <a:lnTo>
                    <a:pt x="0" y="5168"/>
                  </a:lnTo>
                  <a:cubicBezTo>
                    <a:pt x="70" y="5396"/>
                    <a:pt x="246" y="5590"/>
                    <a:pt x="316" y="5818"/>
                  </a:cubicBezTo>
                  <a:lnTo>
                    <a:pt x="1001" y="5683"/>
                  </a:lnTo>
                  <a:lnTo>
                    <a:pt x="2003" y="5683"/>
                  </a:lnTo>
                  <a:lnTo>
                    <a:pt x="2003" y="7062"/>
                  </a:lnTo>
                  <a:lnTo>
                    <a:pt x="3213" y="7062"/>
                  </a:lnTo>
                  <a:lnTo>
                    <a:pt x="4006" y="7758"/>
                  </a:lnTo>
                  <a:lnTo>
                    <a:pt x="5410" y="8957"/>
                  </a:lnTo>
                  <a:lnTo>
                    <a:pt x="5814" y="8957"/>
                  </a:lnTo>
                  <a:lnTo>
                    <a:pt x="7608" y="10000"/>
                  </a:lnTo>
                  <a:lnTo>
                    <a:pt x="7997" y="9652"/>
                  </a:lnTo>
                  <a:lnTo>
                    <a:pt x="6606" y="8789"/>
                  </a:lnTo>
                  <a:lnTo>
                    <a:pt x="7010" y="7926"/>
                  </a:lnTo>
                  <a:lnTo>
                    <a:pt x="8804" y="7578"/>
                  </a:lnTo>
                  <a:lnTo>
                    <a:pt x="9611" y="7926"/>
                  </a:lnTo>
                  <a:lnTo>
                    <a:pt x="9611" y="6379"/>
                  </a:lnTo>
                  <a:lnTo>
                    <a:pt x="9207" y="5851"/>
                  </a:lnTo>
                  <a:lnTo>
                    <a:pt x="10000" y="5168"/>
                  </a:lnTo>
                  <a:lnTo>
                    <a:pt x="9402" y="3441"/>
                  </a:lnTo>
                  <a:lnTo>
                    <a:pt x="9402" y="2242"/>
                  </a:lnTo>
                  <a:lnTo>
                    <a:pt x="7997" y="1199"/>
                  </a:lnTo>
                  <a:lnTo>
                    <a:pt x="6412" y="2410"/>
                  </a:lnTo>
                  <a:lnTo>
                    <a:pt x="5216" y="241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square" bIns="36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dirty="0"/>
            </a:p>
          </p:txBody>
        </p:sp>
        <p:sp>
          <p:nvSpPr>
            <p:cNvPr id="178" name="Freeform 106"/>
            <p:cNvSpPr>
              <a:spLocks/>
            </p:cNvSpPr>
            <p:nvPr/>
          </p:nvSpPr>
          <p:spPr bwMode="auto">
            <a:xfrm>
              <a:off x="2286000" y="5930900"/>
              <a:ext cx="130175" cy="177800"/>
            </a:xfrm>
            <a:custGeom>
              <a:avLst/>
              <a:gdLst>
                <a:gd name="T0" fmla="*/ 0 w 82"/>
                <a:gd name="T1" fmla="*/ 2147483647 h 112"/>
                <a:gd name="T2" fmla="*/ 2147483647 w 82"/>
                <a:gd name="T3" fmla="*/ 2147483647 h 112"/>
                <a:gd name="T4" fmla="*/ 2147483647 w 82"/>
                <a:gd name="T5" fmla="*/ 2147483647 h 112"/>
                <a:gd name="T6" fmla="*/ 2147483647 w 82"/>
                <a:gd name="T7" fmla="*/ 0 h 112"/>
                <a:gd name="T8" fmla="*/ 0 w 82"/>
                <a:gd name="T9" fmla="*/ 2147483647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2">
                  <a:moveTo>
                    <a:pt x="0" y="70"/>
                  </a:moveTo>
                  <a:lnTo>
                    <a:pt x="36" y="112"/>
                  </a:lnTo>
                  <a:lnTo>
                    <a:pt x="82" y="60"/>
                  </a:lnTo>
                  <a:lnTo>
                    <a:pt x="56" y="0"/>
                  </a:lnTo>
                  <a:lnTo>
                    <a:pt x="0" y="70"/>
                  </a:lnTo>
                  <a:close/>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bIns="36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dirty="0"/>
            </a:p>
          </p:txBody>
        </p:sp>
        <p:sp>
          <p:nvSpPr>
            <p:cNvPr id="179" name="Freeform 107"/>
            <p:cNvSpPr>
              <a:spLocks/>
            </p:cNvSpPr>
            <p:nvPr/>
          </p:nvSpPr>
          <p:spPr bwMode="auto">
            <a:xfrm>
              <a:off x="1003300" y="6140450"/>
              <a:ext cx="796925" cy="485775"/>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0 h 10000"/>
                <a:gd name="T26" fmla="*/ 0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2032" y="7124"/>
                  </a:moveTo>
                  <a:lnTo>
                    <a:pt x="2709" y="8431"/>
                  </a:lnTo>
                  <a:lnTo>
                    <a:pt x="3187" y="8431"/>
                  </a:lnTo>
                  <a:lnTo>
                    <a:pt x="6653" y="3791"/>
                  </a:lnTo>
                  <a:lnTo>
                    <a:pt x="9920" y="10000"/>
                  </a:lnTo>
                  <a:cubicBezTo>
                    <a:pt x="9947" y="9935"/>
                    <a:pt x="9973" y="9869"/>
                    <a:pt x="10000" y="9804"/>
                  </a:cubicBezTo>
                  <a:lnTo>
                    <a:pt x="6175" y="2484"/>
                  </a:lnTo>
                  <a:lnTo>
                    <a:pt x="5578" y="2353"/>
                  </a:lnTo>
                  <a:lnTo>
                    <a:pt x="4183" y="4232"/>
                  </a:lnTo>
                  <a:cubicBezTo>
                    <a:pt x="3668" y="4699"/>
                    <a:pt x="3775" y="4800"/>
                    <a:pt x="3476" y="4407"/>
                  </a:cubicBezTo>
                  <a:lnTo>
                    <a:pt x="5896" y="1046"/>
                  </a:lnTo>
                  <a:lnTo>
                    <a:pt x="5060" y="915"/>
                  </a:lnTo>
                  <a:lnTo>
                    <a:pt x="4622" y="0"/>
                  </a:lnTo>
                  <a:lnTo>
                    <a:pt x="0" y="6013"/>
                  </a:lnTo>
                  <a:lnTo>
                    <a:pt x="398" y="6928"/>
                  </a:lnTo>
                  <a:lnTo>
                    <a:pt x="1713" y="5229"/>
                  </a:lnTo>
                  <a:lnTo>
                    <a:pt x="2112" y="5817"/>
                  </a:lnTo>
                  <a:lnTo>
                    <a:pt x="2749" y="5098"/>
                  </a:lnTo>
                  <a:lnTo>
                    <a:pt x="3068" y="5686"/>
                  </a:lnTo>
                  <a:lnTo>
                    <a:pt x="2032" y="7124"/>
                  </a:lnTo>
                  <a:close/>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bIns="36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dirty="0"/>
            </a:p>
          </p:txBody>
        </p:sp>
        <p:sp>
          <p:nvSpPr>
            <p:cNvPr id="182" name="Freeform 111"/>
            <p:cNvSpPr>
              <a:spLocks/>
            </p:cNvSpPr>
            <p:nvPr/>
          </p:nvSpPr>
          <p:spPr bwMode="auto">
            <a:xfrm>
              <a:off x="4324350" y="4749800"/>
              <a:ext cx="668338" cy="485775"/>
            </a:xfrm>
            <a:custGeom>
              <a:avLst/>
              <a:gdLst>
                <a:gd name="T0" fmla="*/ 0 w 10000"/>
                <a:gd name="T1" fmla="*/ 2147483647 h 10000"/>
                <a:gd name="T2" fmla="*/ 2147483647 w 10000"/>
                <a:gd name="T3" fmla="*/ 2147483647 h 10000"/>
                <a:gd name="T4" fmla="*/ 2147483647 w 10000"/>
                <a:gd name="T5" fmla="*/ 0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0000">
                  <a:moveTo>
                    <a:pt x="0" y="58"/>
                  </a:moveTo>
                  <a:lnTo>
                    <a:pt x="785" y="156"/>
                  </a:lnTo>
                  <a:lnTo>
                    <a:pt x="1454" y="0"/>
                  </a:lnTo>
                  <a:cubicBezTo>
                    <a:pt x="1509" y="19"/>
                    <a:pt x="1563" y="821"/>
                    <a:pt x="1618" y="840"/>
                  </a:cubicBezTo>
                  <a:lnTo>
                    <a:pt x="2349" y="1952"/>
                  </a:lnTo>
                  <a:lnTo>
                    <a:pt x="3426" y="2308"/>
                  </a:lnTo>
                  <a:lnTo>
                    <a:pt x="3958" y="1686"/>
                  </a:lnTo>
                  <a:lnTo>
                    <a:pt x="4899" y="1834"/>
                  </a:lnTo>
                  <a:lnTo>
                    <a:pt x="6146" y="2761"/>
                  </a:lnTo>
                  <a:cubicBezTo>
                    <a:pt x="6241" y="3086"/>
                    <a:pt x="5971" y="3841"/>
                    <a:pt x="6066" y="4167"/>
                  </a:cubicBezTo>
                  <a:lnTo>
                    <a:pt x="5281" y="6417"/>
                  </a:lnTo>
                  <a:cubicBezTo>
                    <a:pt x="5305" y="7460"/>
                    <a:pt x="5329" y="8505"/>
                    <a:pt x="5353" y="9548"/>
                  </a:cubicBezTo>
                  <a:cubicBezTo>
                    <a:pt x="5411" y="9550"/>
                    <a:pt x="5624" y="9123"/>
                    <a:pt x="5682" y="9125"/>
                  </a:cubicBezTo>
                  <a:lnTo>
                    <a:pt x="7559" y="8630"/>
                  </a:lnTo>
                  <a:cubicBezTo>
                    <a:pt x="7607" y="8858"/>
                    <a:pt x="7812" y="9016"/>
                    <a:pt x="7859" y="9244"/>
                  </a:cubicBezTo>
                  <a:cubicBezTo>
                    <a:pt x="7876" y="9422"/>
                    <a:pt x="7833" y="9419"/>
                    <a:pt x="7922" y="9411"/>
                  </a:cubicBezTo>
                  <a:cubicBezTo>
                    <a:pt x="8011" y="9403"/>
                    <a:pt x="7637" y="9645"/>
                    <a:pt x="8027" y="9696"/>
                  </a:cubicBezTo>
                  <a:cubicBezTo>
                    <a:pt x="8668" y="9868"/>
                    <a:pt x="9359" y="9828"/>
                    <a:pt x="10000" y="10000"/>
                  </a:cubicBezTo>
                </a:path>
              </a:pathLst>
            </a:custGeom>
            <a:noFill/>
            <a:ln w="381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bIns="36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dirty="0"/>
            </a:p>
          </p:txBody>
        </p:sp>
        <p:sp>
          <p:nvSpPr>
            <p:cNvPr id="184" name="Freeform 113"/>
            <p:cNvSpPr>
              <a:spLocks/>
            </p:cNvSpPr>
            <p:nvPr/>
          </p:nvSpPr>
          <p:spPr bwMode="auto">
            <a:xfrm>
              <a:off x="2989263" y="4800600"/>
              <a:ext cx="1471612" cy="1720850"/>
            </a:xfrm>
            <a:custGeom>
              <a:avLst/>
              <a:gdLst>
                <a:gd name="T0" fmla="*/ 0 w 10000"/>
                <a:gd name="T1" fmla="*/ 2147483647 h 10140"/>
                <a:gd name="T2" fmla="*/ 2147483647 w 10000"/>
                <a:gd name="T3" fmla="*/ 2147483647 h 10140"/>
                <a:gd name="T4" fmla="*/ 2147483647 w 10000"/>
                <a:gd name="T5" fmla="*/ 2147483647 h 10140"/>
                <a:gd name="T6" fmla="*/ 2147483647 w 10000"/>
                <a:gd name="T7" fmla="*/ 2147483647 h 10140"/>
                <a:gd name="T8" fmla="*/ 2147483647 w 10000"/>
                <a:gd name="T9" fmla="*/ 2147483647 h 10140"/>
                <a:gd name="T10" fmla="*/ 2147483647 w 10000"/>
                <a:gd name="T11" fmla="*/ 2147483647 h 10140"/>
                <a:gd name="T12" fmla="*/ 2147483647 w 10000"/>
                <a:gd name="T13" fmla="*/ 2147483647 h 10140"/>
                <a:gd name="T14" fmla="*/ 2147483647 w 10000"/>
                <a:gd name="T15" fmla="*/ 2147483647 h 10140"/>
                <a:gd name="T16" fmla="*/ 2147483647 w 10000"/>
                <a:gd name="T17" fmla="*/ 2147483647 h 10140"/>
                <a:gd name="T18" fmla="*/ 2147483647 w 10000"/>
                <a:gd name="T19" fmla="*/ 2147483647 h 10140"/>
                <a:gd name="T20" fmla="*/ 2147483647 w 10000"/>
                <a:gd name="T21" fmla="*/ 2147483647 h 10140"/>
                <a:gd name="T22" fmla="*/ 2147483647 w 10000"/>
                <a:gd name="T23" fmla="*/ 2147483647 h 10140"/>
                <a:gd name="T24" fmla="*/ 2147483647 w 10000"/>
                <a:gd name="T25" fmla="*/ 2147483647 h 10140"/>
                <a:gd name="T26" fmla="*/ 2147483647 w 10000"/>
                <a:gd name="T27" fmla="*/ 2147483647 h 10140"/>
                <a:gd name="T28" fmla="*/ 2147483647 w 10000"/>
                <a:gd name="T29" fmla="*/ 2147483647 h 10140"/>
                <a:gd name="T30" fmla="*/ 2147483647 w 10000"/>
                <a:gd name="T31" fmla="*/ 2147483647 h 10140"/>
                <a:gd name="T32" fmla="*/ 2147483647 w 10000"/>
                <a:gd name="T33" fmla="*/ 2147483647 h 10140"/>
                <a:gd name="T34" fmla="*/ 2147483647 w 10000"/>
                <a:gd name="T35" fmla="*/ 2147483647 h 10140"/>
                <a:gd name="T36" fmla="*/ 2147483647 w 10000"/>
                <a:gd name="T37" fmla="*/ 2147483647 h 10140"/>
                <a:gd name="T38" fmla="*/ 2147483647 w 10000"/>
                <a:gd name="T39" fmla="*/ 2147483647 h 10140"/>
                <a:gd name="T40" fmla="*/ 2147483647 w 10000"/>
                <a:gd name="T41" fmla="*/ 2147483647 h 10140"/>
                <a:gd name="T42" fmla="*/ 2147483647 w 10000"/>
                <a:gd name="T43" fmla="*/ 2147483647 h 10140"/>
                <a:gd name="T44" fmla="*/ 2147483647 w 10000"/>
                <a:gd name="T45" fmla="*/ 2147483647 h 10140"/>
                <a:gd name="T46" fmla="*/ 2147483647 w 10000"/>
                <a:gd name="T47" fmla="*/ 2147483647 h 10140"/>
                <a:gd name="T48" fmla="*/ 2147483647 w 10000"/>
                <a:gd name="T49" fmla="*/ 2147483647 h 10140"/>
                <a:gd name="T50" fmla="*/ 2147483647 w 10000"/>
                <a:gd name="T51" fmla="*/ 2147483647 h 10140"/>
                <a:gd name="T52" fmla="*/ 2147483647 w 10000"/>
                <a:gd name="T53" fmla="*/ 2147483647 h 10140"/>
                <a:gd name="T54" fmla="*/ 2147483647 w 10000"/>
                <a:gd name="T55" fmla="*/ 2147483647 h 10140"/>
                <a:gd name="T56" fmla="*/ 2147483647 w 10000"/>
                <a:gd name="T57" fmla="*/ 2147483647 h 10140"/>
                <a:gd name="T58" fmla="*/ 2147483647 w 10000"/>
                <a:gd name="T59" fmla="*/ 2147483647 h 10140"/>
                <a:gd name="T60" fmla="*/ 2147483647 w 10000"/>
                <a:gd name="T61" fmla="*/ 2147483647 h 10140"/>
                <a:gd name="T62" fmla="*/ 2147483647 w 10000"/>
                <a:gd name="T63" fmla="*/ 2147483647 h 10140"/>
                <a:gd name="T64" fmla="*/ 2147483647 w 10000"/>
                <a:gd name="T65" fmla="*/ 2147483647 h 10140"/>
                <a:gd name="T66" fmla="*/ 2147483647 w 10000"/>
                <a:gd name="T67" fmla="*/ 2147483647 h 10140"/>
                <a:gd name="T68" fmla="*/ 2147483647 w 10000"/>
                <a:gd name="T69" fmla="*/ 2147483647 h 10140"/>
                <a:gd name="T70" fmla="*/ 2147483647 w 10000"/>
                <a:gd name="T71" fmla="*/ 2147483647 h 10140"/>
                <a:gd name="T72" fmla="*/ 2147483647 w 10000"/>
                <a:gd name="T73" fmla="*/ 2147483647 h 10140"/>
                <a:gd name="T74" fmla="*/ 2147483647 w 10000"/>
                <a:gd name="T75" fmla="*/ 2147483647 h 10140"/>
                <a:gd name="T76" fmla="*/ 2147483647 w 10000"/>
                <a:gd name="T77" fmla="*/ 2147483647 h 10140"/>
                <a:gd name="T78" fmla="*/ 2147483647 w 10000"/>
                <a:gd name="T79" fmla="*/ 2147483647 h 10140"/>
                <a:gd name="T80" fmla="*/ 2147483647 w 10000"/>
                <a:gd name="T81" fmla="*/ 2147483647 h 10140"/>
                <a:gd name="T82" fmla="*/ 2147483647 w 10000"/>
                <a:gd name="T83" fmla="*/ 2147483647 h 10140"/>
                <a:gd name="T84" fmla="*/ 2147483647 w 10000"/>
                <a:gd name="T85" fmla="*/ 2147483647 h 10140"/>
                <a:gd name="T86" fmla="*/ 2147483647 w 10000"/>
                <a:gd name="T87" fmla="*/ 2147483647 h 10140"/>
                <a:gd name="T88" fmla="*/ 2147483647 w 10000"/>
                <a:gd name="T89" fmla="*/ 2147483647 h 10140"/>
                <a:gd name="T90" fmla="*/ 2147483647 w 10000"/>
                <a:gd name="T91" fmla="*/ 2147483647 h 10140"/>
                <a:gd name="T92" fmla="*/ 2147483647 w 10000"/>
                <a:gd name="T93" fmla="*/ 2147483647 h 10140"/>
                <a:gd name="T94" fmla="*/ 2147483647 w 10000"/>
                <a:gd name="T95" fmla="*/ 2147483647 h 10140"/>
                <a:gd name="T96" fmla="*/ 2147483647 w 10000"/>
                <a:gd name="T97" fmla="*/ 2147483647 h 10140"/>
                <a:gd name="T98" fmla="*/ 2147483647 w 10000"/>
                <a:gd name="T99" fmla="*/ 2147483647 h 10140"/>
                <a:gd name="T100" fmla="*/ 2147483647 w 10000"/>
                <a:gd name="T101" fmla="*/ 2147483647 h 10140"/>
                <a:gd name="T102" fmla="*/ 2147483647 w 10000"/>
                <a:gd name="T103" fmla="*/ 2147483647 h 10140"/>
                <a:gd name="T104" fmla="*/ 2147483647 w 10000"/>
                <a:gd name="T105" fmla="*/ 2147483647 h 10140"/>
                <a:gd name="T106" fmla="*/ 2147483647 w 10000"/>
                <a:gd name="T107" fmla="*/ 2147483647 h 10140"/>
                <a:gd name="T108" fmla="*/ 2147483647 w 10000"/>
                <a:gd name="T109" fmla="*/ 2147483647 h 10140"/>
                <a:gd name="T110" fmla="*/ 2147483647 w 10000"/>
                <a:gd name="T111" fmla="*/ 0 h 10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000" h="10140">
                  <a:moveTo>
                    <a:pt x="0" y="2731"/>
                  </a:moveTo>
                  <a:lnTo>
                    <a:pt x="1336" y="3552"/>
                  </a:lnTo>
                  <a:cubicBezTo>
                    <a:pt x="1391" y="3710"/>
                    <a:pt x="1447" y="3869"/>
                    <a:pt x="1502" y="4027"/>
                  </a:cubicBezTo>
                  <a:lnTo>
                    <a:pt x="1806" y="4274"/>
                  </a:lnTo>
                  <a:lnTo>
                    <a:pt x="2000" y="4601"/>
                  </a:lnTo>
                  <a:lnTo>
                    <a:pt x="1547" y="4826"/>
                  </a:lnTo>
                  <a:cubicBezTo>
                    <a:pt x="1594" y="4843"/>
                    <a:pt x="1853" y="4838"/>
                    <a:pt x="1900" y="4854"/>
                  </a:cubicBezTo>
                  <a:cubicBezTo>
                    <a:pt x="1933" y="4957"/>
                    <a:pt x="1967" y="5059"/>
                    <a:pt x="2000" y="5162"/>
                  </a:cubicBezTo>
                  <a:cubicBezTo>
                    <a:pt x="1989" y="5311"/>
                    <a:pt x="1979" y="5462"/>
                    <a:pt x="1968" y="5611"/>
                  </a:cubicBezTo>
                  <a:lnTo>
                    <a:pt x="2162" y="5440"/>
                  </a:lnTo>
                  <a:cubicBezTo>
                    <a:pt x="2184" y="5711"/>
                    <a:pt x="2230" y="5961"/>
                    <a:pt x="2251" y="6232"/>
                  </a:cubicBezTo>
                  <a:lnTo>
                    <a:pt x="2388" y="6253"/>
                  </a:lnTo>
                  <a:cubicBezTo>
                    <a:pt x="2420" y="6487"/>
                    <a:pt x="2524" y="6740"/>
                    <a:pt x="2556" y="6975"/>
                  </a:cubicBezTo>
                  <a:cubicBezTo>
                    <a:pt x="2581" y="6978"/>
                    <a:pt x="2607" y="7001"/>
                    <a:pt x="2633" y="7004"/>
                  </a:cubicBezTo>
                  <a:lnTo>
                    <a:pt x="3033" y="6929"/>
                  </a:lnTo>
                  <a:cubicBezTo>
                    <a:pt x="3055" y="7153"/>
                    <a:pt x="2982" y="7603"/>
                    <a:pt x="3004" y="7827"/>
                  </a:cubicBezTo>
                  <a:lnTo>
                    <a:pt x="3333" y="8041"/>
                  </a:lnTo>
                  <a:cubicBezTo>
                    <a:pt x="3360" y="8043"/>
                    <a:pt x="3528" y="8026"/>
                    <a:pt x="3554" y="8028"/>
                  </a:cubicBezTo>
                  <a:lnTo>
                    <a:pt x="3883" y="8285"/>
                  </a:lnTo>
                  <a:lnTo>
                    <a:pt x="4266" y="8922"/>
                  </a:lnTo>
                  <a:cubicBezTo>
                    <a:pt x="4341" y="9231"/>
                    <a:pt x="4510" y="9478"/>
                    <a:pt x="4586" y="9787"/>
                  </a:cubicBezTo>
                  <a:lnTo>
                    <a:pt x="5495" y="10076"/>
                  </a:lnTo>
                  <a:lnTo>
                    <a:pt x="5766" y="10140"/>
                  </a:lnTo>
                  <a:cubicBezTo>
                    <a:pt x="5744" y="10019"/>
                    <a:pt x="5840" y="10081"/>
                    <a:pt x="5819" y="9960"/>
                  </a:cubicBezTo>
                  <a:cubicBezTo>
                    <a:pt x="5851" y="9792"/>
                    <a:pt x="5883" y="9623"/>
                    <a:pt x="5916" y="9455"/>
                  </a:cubicBezTo>
                  <a:lnTo>
                    <a:pt x="7210" y="8248"/>
                  </a:lnTo>
                  <a:lnTo>
                    <a:pt x="6692" y="7267"/>
                  </a:lnTo>
                  <a:cubicBezTo>
                    <a:pt x="6627" y="6948"/>
                    <a:pt x="6563" y="6631"/>
                    <a:pt x="6498" y="6313"/>
                  </a:cubicBezTo>
                  <a:lnTo>
                    <a:pt x="6968" y="5563"/>
                  </a:lnTo>
                  <a:lnTo>
                    <a:pt x="6760" y="5496"/>
                  </a:lnTo>
                  <a:cubicBezTo>
                    <a:pt x="6683" y="5329"/>
                    <a:pt x="6607" y="5161"/>
                    <a:pt x="6530" y="4994"/>
                  </a:cubicBezTo>
                  <a:cubicBezTo>
                    <a:pt x="6541" y="4900"/>
                    <a:pt x="6552" y="4807"/>
                    <a:pt x="6563" y="4713"/>
                  </a:cubicBezTo>
                  <a:lnTo>
                    <a:pt x="7243" y="4994"/>
                  </a:lnTo>
                  <a:cubicBezTo>
                    <a:pt x="7286" y="4891"/>
                    <a:pt x="7328" y="4788"/>
                    <a:pt x="7371" y="4685"/>
                  </a:cubicBezTo>
                  <a:lnTo>
                    <a:pt x="8220" y="4151"/>
                  </a:lnTo>
                  <a:cubicBezTo>
                    <a:pt x="8350" y="4324"/>
                    <a:pt x="8503" y="4209"/>
                    <a:pt x="8633" y="4382"/>
                  </a:cubicBezTo>
                  <a:cubicBezTo>
                    <a:pt x="8742" y="4479"/>
                    <a:pt x="8673" y="4692"/>
                    <a:pt x="8759" y="4773"/>
                  </a:cubicBezTo>
                  <a:cubicBezTo>
                    <a:pt x="8960" y="4734"/>
                    <a:pt x="9067" y="4828"/>
                    <a:pt x="9147" y="4867"/>
                  </a:cubicBezTo>
                  <a:lnTo>
                    <a:pt x="9356" y="4970"/>
                  </a:lnTo>
                  <a:cubicBezTo>
                    <a:pt x="9430" y="4843"/>
                    <a:pt x="9599" y="4961"/>
                    <a:pt x="9672" y="4833"/>
                  </a:cubicBezTo>
                  <a:cubicBezTo>
                    <a:pt x="9697" y="4665"/>
                    <a:pt x="9720" y="4498"/>
                    <a:pt x="9745" y="4329"/>
                  </a:cubicBezTo>
                  <a:cubicBezTo>
                    <a:pt x="9724" y="4195"/>
                    <a:pt x="10020" y="3873"/>
                    <a:pt x="9999" y="3739"/>
                  </a:cubicBezTo>
                  <a:lnTo>
                    <a:pt x="9615" y="3535"/>
                  </a:lnTo>
                  <a:cubicBezTo>
                    <a:pt x="9616" y="3418"/>
                    <a:pt x="9616" y="3301"/>
                    <a:pt x="9617" y="3185"/>
                  </a:cubicBezTo>
                  <a:cubicBezTo>
                    <a:pt x="9613" y="3070"/>
                    <a:pt x="9208" y="3070"/>
                    <a:pt x="9204" y="2955"/>
                  </a:cubicBezTo>
                  <a:lnTo>
                    <a:pt x="8958" y="2496"/>
                  </a:lnTo>
                  <a:lnTo>
                    <a:pt x="8781" y="1670"/>
                  </a:lnTo>
                  <a:cubicBezTo>
                    <a:pt x="8677" y="1673"/>
                    <a:pt x="8643" y="1820"/>
                    <a:pt x="8538" y="1823"/>
                  </a:cubicBezTo>
                  <a:lnTo>
                    <a:pt x="8030" y="2039"/>
                  </a:lnTo>
                  <a:lnTo>
                    <a:pt x="7469" y="2048"/>
                  </a:lnTo>
                  <a:lnTo>
                    <a:pt x="7307" y="1571"/>
                  </a:lnTo>
                  <a:lnTo>
                    <a:pt x="6923" y="1483"/>
                  </a:lnTo>
                  <a:lnTo>
                    <a:pt x="6456" y="1161"/>
                  </a:lnTo>
                  <a:lnTo>
                    <a:pt x="6272" y="879"/>
                  </a:lnTo>
                  <a:lnTo>
                    <a:pt x="5695" y="949"/>
                  </a:lnTo>
                  <a:cubicBezTo>
                    <a:pt x="5671" y="679"/>
                    <a:pt x="5648" y="270"/>
                    <a:pt x="5624" y="0"/>
                  </a:cubicBezTo>
                </a:path>
              </a:pathLst>
            </a:custGeom>
            <a:noFill/>
            <a:ln w="381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bIns="36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dirty="0"/>
            </a:p>
          </p:txBody>
        </p:sp>
        <p:sp>
          <p:nvSpPr>
            <p:cNvPr id="185" name="Freeform 114"/>
            <p:cNvSpPr>
              <a:spLocks/>
            </p:cNvSpPr>
            <p:nvPr/>
          </p:nvSpPr>
          <p:spPr bwMode="auto">
            <a:xfrm>
              <a:off x="3552825" y="6510337"/>
              <a:ext cx="333375" cy="671513"/>
            </a:xfrm>
            <a:custGeom>
              <a:avLst/>
              <a:gdLst>
                <a:gd name="T0" fmla="*/ 2147483647 w 210"/>
                <a:gd name="T1" fmla="*/ 0 h 423"/>
                <a:gd name="T2" fmla="*/ 2147483647 w 210"/>
                <a:gd name="T3" fmla="*/ 0 h 423"/>
                <a:gd name="T4" fmla="*/ 2147483647 w 210"/>
                <a:gd name="T5" fmla="*/ 2147483647 h 423"/>
                <a:gd name="T6" fmla="*/ 2147483647 w 210"/>
                <a:gd name="T7" fmla="*/ 2147483647 h 423"/>
                <a:gd name="T8" fmla="*/ 2147483647 w 210"/>
                <a:gd name="T9" fmla="*/ 2147483647 h 423"/>
                <a:gd name="T10" fmla="*/ 2147483647 w 210"/>
                <a:gd name="T11" fmla="*/ 2147483647 h 423"/>
                <a:gd name="T12" fmla="*/ 2147483647 w 210"/>
                <a:gd name="T13" fmla="*/ 2147483647 h 423"/>
                <a:gd name="T14" fmla="*/ 2147483647 w 210"/>
                <a:gd name="T15" fmla="*/ 2147483647 h 423"/>
                <a:gd name="T16" fmla="*/ 2147483647 w 210"/>
                <a:gd name="T17" fmla="*/ 2147483647 h 423"/>
                <a:gd name="T18" fmla="*/ 2147483647 w 210"/>
                <a:gd name="T19" fmla="*/ 2147483647 h 423"/>
                <a:gd name="T20" fmla="*/ 0 w 210"/>
                <a:gd name="T21" fmla="*/ 2147483647 h 4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0" h="423">
                  <a:moveTo>
                    <a:pt x="195" y="0"/>
                  </a:moveTo>
                  <a:lnTo>
                    <a:pt x="210" y="0"/>
                  </a:lnTo>
                  <a:lnTo>
                    <a:pt x="207" y="96"/>
                  </a:lnTo>
                  <a:lnTo>
                    <a:pt x="183" y="144"/>
                  </a:lnTo>
                  <a:lnTo>
                    <a:pt x="162" y="261"/>
                  </a:lnTo>
                  <a:lnTo>
                    <a:pt x="123" y="285"/>
                  </a:lnTo>
                  <a:lnTo>
                    <a:pt x="90" y="294"/>
                  </a:lnTo>
                  <a:lnTo>
                    <a:pt x="81" y="327"/>
                  </a:lnTo>
                  <a:lnTo>
                    <a:pt x="30" y="345"/>
                  </a:lnTo>
                  <a:lnTo>
                    <a:pt x="18" y="399"/>
                  </a:lnTo>
                  <a:lnTo>
                    <a:pt x="0" y="423"/>
                  </a:lnTo>
                </a:path>
              </a:pathLst>
            </a:custGeom>
            <a:noFill/>
            <a:ln w="381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bIns="36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dirty="0"/>
            </a:p>
          </p:txBody>
        </p:sp>
        <p:sp>
          <p:nvSpPr>
            <p:cNvPr id="190" name="フリーフォーム 189"/>
            <p:cNvSpPr>
              <a:spLocks/>
            </p:cNvSpPr>
            <p:nvPr/>
          </p:nvSpPr>
          <p:spPr bwMode="auto">
            <a:xfrm>
              <a:off x="1268413" y="6226175"/>
              <a:ext cx="79375" cy="77787"/>
            </a:xfrm>
            <a:custGeom>
              <a:avLst/>
              <a:gdLst>
                <a:gd name="T0" fmla="*/ 0 w 80921"/>
                <a:gd name="T1" fmla="*/ 0 h 77471"/>
                <a:gd name="T2" fmla="*/ 57445 w 80921"/>
                <a:gd name="T3" fmla="*/ 72810 h 77471"/>
                <a:gd name="T4" fmla="*/ 57445 w 80921"/>
                <a:gd name="T5" fmla="*/ 77831 h 77471"/>
                <a:gd name="T6" fmla="*/ 0 60000 65536"/>
                <a:gd name="T7" fmla="*/ 0 60000 65536"/>
                <a:gd name="T8" fmla="*/ 0 60000 65536"/>
              </a:gdLst>
              <a:ahLst/>
              <a:cxnLst>
                <a:cxn ang="T6">
                  <a:pos x="T0" y="T1"/>
                </a:cxn>
                <a:cxn ang="T7">
                  <a:pos x="T2" y="T3"/>
                </a:cxn>
                <a:cxn ang="T8">
                  <a:pos x="T4" y="T5"/>
                </a:cxn>
              </a:cxnLst>
              <a:rect l="0" t="0" r="r" b="b"/>
              <a:pathLst>
                <a:path w="80921" h="77471">
                  <a:moveTo>
                    <a:pt x="0" y="0"/>
                  </a:moveTo>
                  <a:cubicBezTo>
                    <a:pt x="30758" y="28377"/>
                    <a:pt x="61516" y="56754"/>
                    <a:pt x="73819" y="69057"/>
                  </a:cubicBezTo>
                  <a:cubicBezTo>
                    <a:pt x="86122" y="81360"/>
                    <a:pt x="79970" y="77589"/>
                    <a:pt x="73819" y="73819"/>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dirty="0"/>
            </a:p>
          </p:txBody>
        </p:sp>
        <p:sp>
          <p:nvSpPr>
            <p:cNvPr id="191" name="フリーフォーム 190"/>
            <p:cNvSpPr>
              <a:spLocks/>
            </p:cNvSpPr>
            <p:nvPr/>
          </p:nvSpPr>
          <p:spPr bwMode="auto">
            <a:xfrm>
              <a:off x="1366838" y="6330950"/>
              <a:ext cx="77787" cy="76200"/>
            </a:xfrm>
            <a:custGeom>
              <a:avLst/>
              <a:gdLst>
                <a:gd name="T0" fmla="*/ 0 w 77509"/>
                <a:gd name="T1" fmla="*/ 0 h 75761"/>
                <a:gd name="T2" fmla="*/ 69853 w 77509"/>
                <a:gd name="T3" fmla="*/ 69309 h 75761"/>
                <a:gd name="T4" fmla="*/ 77336 w 77509"/>
                <a:gd name="T5" fmla="*/ 79577 h 75761"/>
                <a:gd name="T6" fmla="*/ 0 60000 65536"/>
                <a:gd name="T7" fmla="*/ 0 60000 65536"/>
                <a:gd name="T8" fmla="*/ 0 60000 65536"/>
              </a:gdLst>
              <a:ahLst/>
              <a:cxnLst>
                <a:cxn ang="T6">
                  <a:pos x="T0" y="T1"/>
                </a:cxn>
                <a:cxn ang="T7">
                  <a:pos x="T2" y="T3"/>
                </a:cxn>
                <a:cxn ang="T8">
                  <a:pos x="T4" y="T5"/>
                </a:cxn>
              </a:cxnLst>
              <a:rect l="0" t="0" r="r" b="b"/>
              <a:pathLst>
                <a:path w="77509" h="75761">
                  <a:moveTo>
                    <a:pt x="0" y="0"/>
                  </a:moveTo>
                  <a:cubicBezTo>
                    <a:pt x="30758" y="28377"/>
                    <a:pt x="54373" y="51991"/>
                    <a:pt x="66676" y="64294"/>
                  </a:cubicBezTo>
                  <a:cubicBezTo>
                    <a:pt x="78979" y="76597"/>
                    <a:pt x="79970" y="77589"/>
                    <a:pt x="73819" y="73819"/>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dirty="0"/>
            </a:p>
          </p:txBody>
        </p:sp>
        <p:sp>
          <p:nvSpPr>
            <p:cNvPr id="192" name="フリーフォーム 191"/>
            <p:cNvSpPr>
              <a:spLocks/>
            </p:cNvSpPr>
            <p:nvPr/>
          </p:nvSpPr>
          <p:spPr bwMode="auto">
            <a:xfrm>
              <a:off x="1150938" y="6318250"/>
              <a:ext cx="187325" cy="161925"/>
            </a:xfrm>
            <a:custGeom>
              <a:avLst/>
              <a:gdLst>
                <a:gd name="T0" fmla="*/ 0 w 186047"/>
                <a:gd name="T1" fmla="*/ 0 h 162072"/>
                <a:gd name="T2" fmla="*/ 80691 w 186047"/>
                <a:gd name="T3" fmla="*/ 68248 h 162072"/>
                <a:gd name="T4" fmla="*/ 203024 w 186047"/>
                <a:gd name="T5" fmla="*/ 160026 h 162072"/>
                <a:gd name="T6" fmla="*/ 0 60000 65536"/>
                <a:gd name="T7" fmla="*/ 0 60000 65536"/>
                <a:gd name="T8" fmla="*/ 0 60000 65536"/>
              </a:gdLst>
              <a:ahLst/>
              <a:cxnLst>
                <a:cxn ang="T6">
                  <a:pos x="T0" y="T1"/>
                </a:cxn>
                <a:cxn ang="T7">
                  <a:pos x="T2" y="T3"/>
                </a:cxn>
                <a:cxn ang="T8">
                  <a:pos x="T4" y="T5"/>
                </a:cxn>
              </a:cxnLst>
              <a:rect l="0" t="0" r="r" b="b"/>
              <a:pathLst>
                <a:path w="186047" h="162072">
                  <a:moveTo>
                    <a:pt x="0" y="0"/>
                  </a:moveTo>
                  <a:cubicBezTo>
                    <a:pt x="30758" y="28377"/>
                    <a:pt x="42863" y="42069"/>
                    <a:pt x="73819" y="69057"/>
                  </a:cubicBezTo>
                  <a:cubicBezTo>
                    <a:pt x="104775" y="96045"/>
                    <a:pt x="191889" y="165695"/>
                    <a:pt x="185738" y="161925"/>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dirty="0"/>
            </a:p>
          </p:txBody>
        </p:sp>
      </p:grpSp>
      <p:sp>
        <p:nvSpPr>
          <p:cNvPr id="95" name="テキスト ボックス 94"/>
          <p:cNvSpPr txBox="1"/>
          <p:nvPr/>
        </p:nvSpPr>
        <p:spPr>
          <a:xfrm>
            <a:off x="4332551" y="3874023"/>
            <a:ext cx="948507" cy="3310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800" dirty="0">
                <a:latin typeface="HG丸ｺﾞｼｯｸM-PRO" pitchFamily="50" charset="-128"/>
                <a:ea typeface="HG丸ｺﾞｼｯｸM-PRO" pitchFamily="50" charset="-128"/>
              </a:rPr>
              <a:t>堺市</a:t>
            </a:r>
          </a:p>
        </p:txBody>
      </p:sp>
      <p:sp>
        <p:nvSpPr>
          <p:cNvPr id="102" name="テキスト ボックス 96"/>
          <p:cNvSpPr txBox="1"/>
          <p:nvPr/>
        </p:nvSpPr>
        <p:spPr>
          <a:xfrm>
            <a:off x="2862052" y="3735680"/>
            <a:ext cx="948507" cy="3310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800" dirty="0">
                <a:latin typeface="HG丸ｺﾞｼｯｸM-PRO" pitchFamily="50" charset="-128"/>
                <a:ea typeface="HG丸ｺﾞｼｯｸM-PRO" pitchFamily="50" charset="-128"/>
              </a:rPr>
              <a:t>高石市</a:t>
            </a:r>
          </a:p>
        </p:txBody>
      </p:sp>
      <p:sp>
        <p:nvSpPr>
          <p:cNvPr id="103" name="テキスト ボックス 97"/>
          <p:cNvSpPr txBox="1"/>
          <p:nvPr/>
        </p:nvSpPr>
        <p:spPr>
          <a:xfrm>
            <a:off x="2582254" y="4094906"/>
            <a:ext cx="1060098" cy="3310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800" dirty="0">
                <a:latin typeface="HG丸ｺﾞｼｯｸM-PRO" pitchFamily="50" charset="-128"/>
                <a:ea typeface="HG丸ｺﾞｼｯｸM-PRO" pitchFamily="50" charset="-128"/>
              </a:rPr>
              <a:t>泉大津市</a:t>
            </a:r>
          </a:p>
        </p:txBody>
      </p:sp>
      <p:cxnSp>
        <p:nvCxnSpPr>
          <p:cNvPr id="104" name="直線矢印コネクタ 103"/>
          <p:cNvCxnSpPr/>
          <p:nvPr/>
        </p:nvCxnSpPr>
        <p:spPr>
          <a:xfrm>
            <a:off x="3719254" y="3971076"/>
            <a:ext cx="604943" cy="383835"/>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5" name="テキスト ボックス 98"/>
          <p:cNvSpPr txBox="1"/>
          <p:nvPr/>
        </p:nvSpPr>
        <p:spPr>
          <a:xfrm>
            <a:off x="2464206" y="4409648"/>
            <a:ext cx="1046579" cy="3310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800" dirty="0">
                <a:latin typeface="HG丸ｺﾞｼｯｸM-PRO" pitchFamily="50" charset="-128"/>
                <a:ea typeface="HG丸ｺﾞｼｯｸM-PRO" pitchFamily="50" charset="-128"/>
              </a:rPr>
              <a:t>忠岡町</a:t>
            </a:r>
          </a:p>
        </p:txBody>
      </p:sp>
      <p:cxnSp>
        <p:nvCxnSpPr>
          <p:cNvPr id="106" name="直線矢印コネクタ 105"/>
          <p:cNvCxnSpPr/>
          <p:nvPr/>
        </p:nvCxnSpPr>
        <p:spPr>
          <a:xfrm>
            <a:off x="3479651" y="4298517"/>
            <a:ext cx="422358" cy="218352"/>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7" name="テキスト ボックス 104"/>
          <p:cNvSpPr txBox="1"/>
          <p:nvPr/>
        </p:nvSpPr>
        <p:spPr>
          <a:xfrm>
            <a:off x="3732682" y="5022010"/>
            <a:ext cx="948507" cy="3310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800" dirty="0">
                <a:latin typeface="HG丸ｺﾞｼｯｸM-PRO" pitchFamily="50" charset="-128"/>
                <a:ea typeface="HG丸ｺﾞｼｯｸM-PRO" pitchFamily="50" charset="-128"/>
              </a:rPr>
              <a:t>岸和田市</a:t>
            </a:r>
          </a:p>
        </p:txBody>
      </p:sp>
      <p:sp>
        <p:nvSpPr>
          <p:cNvPr id="108" name="テキスト ボックス 99"/>
          <p:cNvSpPr txBox="1"/>
          <p:nvPr/>
        </p:nvSpPr>
        <p:spPr>
          <a:xfrm>
            <a:off x="4238038" y="5451148"/>
            <a:ext cx="948507" cy="3310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800" dirty="0">
                <a:latin typeface="HG丸ｺﾞｼｯｸM-PRO" pitchFamily="50" charset="-128"/>
                <a:ea typeface="HG丸ｺﾞｼｯｸM-PRO" pitchFamily="50" charset="-128"/>
              </a:rPr>
              <a:t>和泉市</a:t>
            </a:r>
          </a:p>
        </p:txBody>
      </p:sp>
      <p:sp>
        <p:nvSpPr>
          <p:cNvPr id="109" name="テキスト ボックス 103"/>
          <p:cNvSpPr txBox="1"/>
          <p:nvPr/>
        </p:nvSpPr>
        <p:spPr>
          <a:xfrm>
            <a:off x="3619445" y="5788898"/>
            <a:ext cx="948507" cy="3310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800" dirty="0">
                <a:latin typeface="HG丸ｺﾞｼｯｸM-PRO" pitchFamily="50" charset="-128"/>
                <a:ea typeface="HG丸ｺﾞｼｯｸM-PRO" pitchFamily="50" charset="-128"/>
              </a:rPr>
              <a:t>貝塚市</a:t>
            </a:r>
          </a:p>
        </p:txBody>
      </p:sp>
      <p:sp>
        <p:nvSpPr>
          <p:cNvPr id="110" name="テキスト ボックス 114"/>
          <p:cNvSpPr txBox="1"/>
          <p:nvPr/>
        </p:nvSpPr>
        <p:spPr>
          <a:xfrm>
            <a:off x="3486107" y="5195271"/>
            <a:ext cx="474254" cy="92536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vert="eaVert"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800" dirty="0">
                <a:latin typeface="HG丸ｺﾞｼｯｸM-PRO" pitchFamily="50" charset="-128"/>
                <a:ea typeface="HG丸ｺﾞｼｯｸM-PRO" pitchFamily="50" charset="-128"/>
              </a:rPr>
              <a:t>熊取町</a:t>
            </a:r>
          </a:p>
        </p:txBody>
      </p:sp>
      <p:sp>
        <p:nvSpPr>
          <p:cNvPr id="111" name="テキスト ボックス 110"/>
          <p:cNvSpPr txBox="1"/>
          <p:nvPr/>
        </p:nvSpPr>
        <p:spPr>
          <a:xfrm>
            <a:off x="3330254" y="5460908"/>
            <a:ext cx="483554" cy="10187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vert="eaVert"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800" dirty="0">
                <a:latin typeface="HG丸ｺﾞｼｯｸM-PRO" pitchFamily="50" charset="-128"/>
                <a:ea typeface="HG丸ｺﾞｼｯｸM-PRO" pitchFamily="50" charset="-128"/>
              </a:rPr>
              <a:t>泉佐野市</a:t>
            </a:r>
          </a:p>
        </p:txBody>
      </p:sp>
      <p:sp>
        <p:nvSpPr>
          <p:cNvPr id="112" name="テキスト ボックス 111"/>
          <p:cNvSpPr txBox="1"/>
          <p:nvPr/>
        </p:nvSpPr>
        <p:spPr>
          <a:xfrm>
            <a:off x="1588808" y="5401221"/>
            <a:ext cx="948507" cy="3310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800" dirty="0">
                <a:latin typeface="HG丸ｺﾞｼｯｸM-PRO" pitchFamily="50" charset="-128"/>
                <a:ea typeface="HG丸ｺﾞｼｯｸM-PRO" pitchFamily="50" charset="-128"/>
              </a:rPr>
              <a:t>田尻町</a:t>
            </a:r>
          </a:p>
        </p:txBody>
      </p:sp>
      <p:sp>
        <p:nvSpPr>
          <p:cNvPr id="113" name="テキスト ボックス 102"/>
          <p:cNvSpPr txBox="1"/>
          <p:nvPr/>
        </p:nvSpPr>
        <p:spPr>
          <a:xfrm>
            <a:off x="2659651" y="5945156"/>
            <a:ext cx="948507" cy="3310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800" dirty="0">
                <a:latin typeface="HG丸ｺﾞｼｯｸM-PRO" pitchFamily="50" charset="-128"/>
                <a:ea typeface="HG丸ｺﾞｼｯｸM-PRO" pitchFamily="50" charset="-128"/>
              </a:rPr>
              <a:t>泉南市</a:t>
            </a:r>
          </a:p>
        </p:txBody>
      </p:sp>
      <p:sp>
        <p:nvSpPr>
          <p:cNvPr id="114" name="テキスト ボックス 101"/>
          <p:cNvSpPr txBox="1"/>
          <p:nvPr/>
        </p:nvSpPr>
        <p:spPr>
          <a:xfrm>
            <a:off x="1971902" y="6147335"/>
            <a:ext cx="948507" cy="3310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800" dirty="0">
                <a:latin typeface="HG丸ｺﾞｼｯｸM-PRO" pitchFamily="50" charset="-128"/>
                <a:ea typeface="HG丸ｺﾞｼｯｸM-PRO" pitchFamily="50" charset="-128"/>
              </a:rPr>
              <a:t>阪南市</a:t>
            </a:r>
          </a:p>
        </p:txBody>
      </p:sp>
      <p:sp>
        <p:nvSpPr>
          <p:cNvPr id="115" name="テキスト ボックス 100"/>
          <p:cNvSpPr txBox="1"/>
          <p:nvPr/>
        </p:nvSpPr>
        <p:spPr>
          <a:xfrm>
            <a:off x="1338030" y="6341981"/>
            <a:ext cx="948507" cy="3310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800" dirty="0">
                <a:latin typeface="HG丸ｺﾞｼｯｸM-PRO" pitchFamily="50" charset="-128"/>
                <a:ea typeface="HG丸ｺﾞｼｯｸM-PRO" pitchFamily="50" charset="-128"/>
              </a:rPr>
              <a:t>岬町</a:t>
            </a:r>
          </a:p>
        </p:txBody>
      </p:sp>
      <p:cxnSp>
        <p:nvCxnSpPr>
          <p:cNvPr id="119" name="直線矢印コネクタ 118"/>
          <p:cNvCxnSpPr>
            <a:stCxn id="105" idx="3"/>
          </p:cNvCxnSpPr>
          <p:nvPr/>
        </p:nvCxnSpPr>
        <p:spPr>
          <a:xfrm>
            <a:off x="3510785" y="4575195"/>
            <a:ext cx="366244" cy="44285"/>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5" name="円/楕円 281"/>
          <p:cNvSpPr/>
          <p:nvPr/>
        </p:nvSpPr>
        <p:spPr>
          <a:xfrm>
            <a:off x="3135705" y="5419948"/>
            <a:ext cx="174544" cy="160751"/>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t>７</a:t>
            </a:r>
            <a:endParaRPr kumimoji="1" lang="ja-JP" altLang="en-US" sz="1100" b="1" dirty="0"/>
          </a:p>
        </p:txBody>
      </p:sp>
      <p:sp>
        <p:nvSpPr>
          <p:cNvPr id="134" name="円/楕円 291"/>
          <p:cNvSpPr/>
          <p:nvPr/>
        </p:nvSpPr>
        <p:spPr>
          <a:xfrm>
            <a:off x="4014146" y="4429554"/>
            <a:ext cx="195954" cy="16812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t>２</a:t>
            </a:r>
            <a:endParaRPr kumimoji="1" lang="ja-JP" altLang="en-US" sz="1100" b="1" dirty="0"/>
          </a:p>
        </p:txBody>
      </p:sp>
      <p:sp>
        <p:nvSpPr>
          <p:cNvPr id="52" name="七角形 96"/>
          <p:cNvSpPr/>
          <p:nvPr/>
        </p:nvSpPr>
        <p:spPr>
          <a:xfrm>
            <a:off x="4552635" y="4852021"/>
            <a:ext cx="191388" cy="177891"/>
          </a:xfrm>
          <a:custGeom>
            <a:avLst/>
            <a:gdLst>
              <a:gd name="connsiteX0" fmla="*/ -2 w 847003"/>
              <a:gd name="connsiteY0" fmla="*/ 509397 h 792088"/>
              <a:gd name="connsiteX1" fmla="*/ 83879 w 847003"/>
              <a:gd name="connsiteY1" fmla="*/ 156883 h 792088"/>
              <a:gd name="connsiteX2" fmla="*/ 423502 w 847003"/>
              <a:gd name="connsiteY2" fmla="*/ 0 h 792088"/>
              <a:gd name="connsiteX3" fmla="*/ 763124 w 847003"/>
              <a:gd name="connsiteY3" fmla="*/ 156883 h 792088"/>
              <a:gd name="connsiteX4" fmla="*/ 847005 w 847003"/>
              <a:gd name="connsiteY4" fmla="*/ 509397 h 792088"/>
              <a:gd name="connsiteX5" fmla="*/ 611976 w 847003"/>
              <a:gd name="connsiteY5" fmla="*/ 792092 h 792088"/>
              <a:gd name="connsiteX6" fmla="*/ 235027 w 847003"/>
              <a:gd name="connsiteY6" fmla="*/ 792092 h 792088"/>
              <a:gd name="connsiteX7" fmla="*/ -2 w 847003"/>
              <a:gd name="connsiteY7" fmla="*/ 509397 h 792088"/>
              <a:gd name="connsiteX0" fmla="*/ 0 w 1182226"/>
              <a:gd name="connsiteY0" fmla="*/ 509397 h 792092"/>
              <a:gd name="connsiteX1" fmla="*/ 83881 w 1182226"/>
              <a:gd name="connsiteY1" fmla="*/ 156883 h 792092"/>
              <a:gd name="connsiteX2" fmla="*/ 423504 w 1182226"/>
              <a:gd name="connsiteY2" fmla="*/ 0 h 792092"/>
              <a:gd name="connsiteX3" fmla="*/ 1182226 w 1182226"/>
              <a:gd name="connsiteY3" fmla="*/ 14008 h 792092"/>
              <a:gd name="connsiteX4" fmla="*/ 847007 w 1182226"/>
              <a:gd name="connsiteY4" fmla="*/ 509397 h 792092"/>
              <a:gd name="connsiteX5" fmla="*/ 611978 w 1182226"/>
              <a:gd name="connsiteY5" fmla="*/ 792092 h 792092"/>
              <a:gd name="connsiteX6" fmla="*/ 235029 w 1182226"/>
              <a:gd name="connsiteY6" fmla="*/ 792092 h 792092"/>
              <a:gd name="connsiteX7" fmla="*/ 0 w 1182226"/>
              <a:gd name="connsiteY7" fmla="*/ 509397 h 792092"/>
              <a:gd name="connsiteX0" fmla="*/ 0 w 858376"/>
              <a:gd name="connsiteY0" fmla="*/ 514439 h 797134"/>
              <a:gd name="connsiteX1" fmla="*/ 83881 w 858376"/>
              <a:gd name="connsiteY1" fmla="*/ 161925 h 797134"/>
              <a:gd name="connsiteX2" fmla="*/ 423504 w 858376"/>
              <a:gd name="connsiteY2" fmla="*/ 5042 h 797134"/>
              <a:gd name="connsiteX3" fmla="*/ 858376 w 858376"/>
              <a:gd name="connsiteY3" fmla="*/ 0 h 797134"/>
              <a:gd name="connsiteX4" fmla="*/ 847007 w 858376"/>
              <a:gd name="connsiteY4" fmla="*/ 514439 h 797134"/>
              <a:gd name="connsiteX5" fmla="*/ 611978 w 858376"/>
              <a:gd name="connsiteY5" fmla="*/ 797134 h 797134"/>
              <a:gd name="connsiteX6" fmla="*/ 235029 w 858376"/>
              <a:gd name="connsiteY6" fmla="*/ 797134 h 797134"/>
              <a:gd name="connsiteX7" fmla="*/ 0 w 858376"/>
              <a:gd name="connsiteY7" fmla="*/ 514439 h 797134"/>
              <a:gd name="connsiteX0" fmla="*/ 0 w 858376"/>
              <a:gd name="connsiteY0" fmla="*/ 514439 h 797134"/>
              <a:gd name="connsiteX1" fmla="*/ 7681 w 858376"/>
              <a:gd name="connsiteY1" fmla="*/ 0 h 797134"/>
              <a:gd name="connsiteX2" fmla="*/ 423504 w 858376"/>
              <a:gd name="connsiteY2" fmla="*/ 5042 h 797134"/>
              <a:gd name="connsiteX3" fmla="*/ 858376 w 858376"/>
              <a:gd name="connsiteY3" fmla="*/ 0 h 797134"/>
              <a:gd name="connsiteX4" fmla="*/ 847007 w 858376"/>
              <a:gd name="connsiteY4" fmla="*/ 514439 h 797134"/>
              <a:gd name="connsiteX5" fmla="*/ 611978 w 858376"/>
              <a:gd name="connsiteY5" fmla="*/ 797134 h 797134"/>
              <a:gd name="connsiteX6" fmla="*/ 235029 w 858376"/>
              <a:gd name="connsiteY6" fmla="*/ 797134 h 797134"/>
              <a:gd name="connsiteX7" fmla="*/ 0 w 858376"/>
              <a:gd name="connsiteY7" fmla="*/ 514439 h 797134"/>
              <a:gd name="connsiteX0" fmla="*/ 0 w 866057"/>
              <a:gd name="connsiteY0" fmla="*/ 514439 h 797134"/>
              <a:gd name="connsiteX1" fmla="*/ 7681 w 866057"/>
              <a:gd name="connsiteY1" fmla="*/ 0 h 797134"/>
              <a:gd name="connsiteX2" fmla="*/ 423504 w 866057"/>
              <a:gd name="connsiteY2" fmla="*/ 5042 h 797134"/>
              <a:gd name="connsiteX3" fmla="*/ 858376 w 866057"/>
              <a:gd name="connsiteY3" fmla="*/ 0 h 797134"/>
              <a:gd name="connsiteX4" fmla="*/ 866057 w 866057"/>
              <a:gd name="connsiteY4" fmla="*/ 781139 h 797134"/>
              <a:gd name="connsiteX5" fmla="*/ 611978 w 866057"/>
              <a:gd name="connsiteY5" fmla="*/ 797134 h 797134"/>
              <a:gd name="connsiteX6" fmla="*/ 235029 w 866057"/>
              <a:gd name="connsiteY6" fmla="*/ 797134 h 797134"/>
              <a:gd name="connsiteX7" fmla="*/ 0 w 866057"/>
              <a:gd name="connsiteY7" fmla="*/ 514439 h 797134"/>
              <a:gd name="connsiteX0" fmla="*/ 0 w 866057"/>
              <a:gd name="connsiteY0" fmla="*/ 790664 h 797134"/>
              <a:gd name="connsiteX1" fmla="*/ 7681 w 866057"/>
              <a:gd name="connsiteY1" fmla="*/ 0 h 797134"/>
              <a:gd name="connsiteX2" fmla="*/ 423504 w 866057"/>
              <a:gd name="connsiteY2" fmla="*/ 5042 h 797134"/>
              <a:gd name="connsiteX3" fmla="*/ 858376 w 866057"/>
              <a:gd name="connsiteY3" fmla="*/ 0 h 797134"/>
              <a:gd name="connsiteX4" fmla="*/ 866057 w 866057"/>
              <a:gd name="connsiteY4" fmla="*/ 781139 h 797134"/>
              <a:gd name="connsiteX5" fmla="*/ 611978 w 866057"/>
              <a:gd name="connsiteY5" fmla="*/ 797134 h 797134"/>
              <a:gd name="connsiteX6" fmla="*/ 235029 w 866057"/>
              <a:gd name="connsiteY6" fmla="*/ 797134 h 797134"/>
              <a:gd name="connsiteX7" fmla="*/ 0 w 866057"/>
              <a:gd name="connsiteY7" fmla="*/ 790664 h 797134"/>
              <a:gd name="connsiteX0" fmla="*/ 0 w 858951"/>
              <a:gd name="connsiteY0" fmla="*/ 790664 h 828764"/>
              <a:gd name="connsiteX1" fmla="*/ 7681 w 858951"/>
              <a:gd name="connsiteY1" fmla="*/ 0 h 828764"/>
              <a:gd name="connsiteX2" fmla="*/ 423504 w 858951"/>
              <a:gd name="connsiteY2" fmla="*/ 5042 h 828764"/>
              <a:gd name="connsiteX3" fmla="*/ 858376 w 858951"/>
              <a:gd name="connsiteY3" fmla="*/ 0 h 828764"/>
              <a:gd name="connsiteX4" fmla="*/ 856532 w 858951"/>
              <a:gd name="connsiteY4" fmla="*/ 828764 h 828764"/>
              <a:gd name="connsiteX5" fmla="*/ 611978 w 858951"/>
              <a:gd name="connsiteY5" fmla="*/ 797134 h 828764"/>
              <a:gd name="connsiteX6" fmla="*/ 235029 w 858951"/>
              <a:gd name="connsiteY6" fmla="*/ 797134 h 828764"/>
              <a:gd name="connsiteX7" fmla="*/ 0 w 858951"/>
              <a:gd name="connsiteY7" fmla="*/ 790664 h 828764"/>
              <a:gd name="connsiteX0" fmla="*/ 0 w 866057"/>
              <a:gd name="connsiteY0" fmla="*/ 790664 h 800189"/>
              <a:gd name="connsiteX1" fmla="*/ 7681 w 866057"/>
              <a:gd name="connsiteY1" fmla="*/ 0 h 800189"/>
              <a:gd name="connsiteX2" fmla="*/ 423504 w 866057"/>
              <a:gd name="connsiteY2" fmla="*/ 5042 h 800189"/>
              <a:gd name="connsiteX3" fmla="*/ 858376 w 866057"/>
              <a:gd name="connsiteY3" fmla="*/ 0 h 800189"/>
              <a:gd name="connsiteX4" fmla="*/ 866057 w 866057"/>
              <a:gd name="connsiteY4" fmla="*/ 800189 h 800189"/>
              <a:gd name="connsiteX5" fmla="*/ 611978 w 866057"/>
              <a:gd name="connsiteY5" fmla="*/ 797134 h 800189"/>
              <a:gd name="connsiteX6" fmla="*/ 235029 w 866057"/>
              <a:gd name="connsiteY6" fmla="*/ 797134 h 800189"/>
              <a:gd name="connsiteX7" fmla="*/ 0 w 866057"/>
              <a:gd name="connsiteY7" fmla="*/ 790664 h 800189"/>
              <a:gd name="connsiteX0" fmla="*/ 0 w 858951"/>
              <a:gd name="connsiteY0" fmla="*/ 790664 h 800189"/>
              <a:gd name="connsiteX1" fmla="*/ 7681 w 858951"/>
              <a:gd name="connsiteY1" fmla="*/ 0 h 800189"/>
              <a:gd name="connsiteX2" fmla="*/ 423504 w 858951"/>
              <a:gd name="connsiteY2" fmla="*/ 5042 h 800189"/>
              <a:gd name="connsiteX3" fmla="*/ 858376 w 858951"/>
              <a:gd name="connsiteY3" fmla="*/ 0 h 800189"/>
              <a:gd name="connsiteX4" fmla="*/ 856532 w 858951"/>
              <a:gd name="connsiteY4" fmla="*/ 800189 h 800189"/>
              <a:gd name="connsiteX5" fmla="*/ 611978 w 858951"/>
              <a:gd name="connsiteY5" fmla="*/ 797134 h 800189"/>
              <a:gd name="connsiteX6" fmla="*/ 235029 w 858951"/>
              <a:gd name="connsiteY6" fmla="*/ 797134 h 800189"/>
              <a:gd name="connsiteX7" fmla="*/ 0 w 858951"/>
              <a:gd name="connsiteY7" fmla="*/ 790664 h 800189"/>
              <a:gd name="connsiteX0" fmla="*/ 21072 w 851448"/>
              <a:gd name="connsiteY0" fmla="*/ 781139 h 800189"/>
              <a:gd name="connsiteX1" fmla="*/ 178 w 851448"/>
              <a:gd name="connsiteY1" fmla="*/ 0 h 800189"/>
              <a:gd name="connsiteX2" fmla="*/ 416001 w 851448"/>
              <a:gd name="connsiteY2" fmla="*/ 5042 h 800189"/>
              <a:gd name="connsiteX3" fmla="*/ 850873 w 851448"/>
              <a:gd name="connsiteY3" fmla="*/ 0 h 800189"/>
              <a:gd name="connsiteX4" fmla="*/ 849029 w 851448"/>
              <a:gd name="connsiteY4" fmla="*/ 800189 h 800189"/>
              <a:gd name="connsiteX5" fmla="*/ 604475 w 851448"/>
              <a:gd name="connsiteY5" fmla="*/ 797134 h 800189"/>
              <a:gd name="connsiteX6" fmla="*/ 227526 w 851448"/>
              <a:gd name="connsiteY6" fmla="*/ 797134 h 800189"/>
              <a:gd name="connsiteX7" fmla="*/ 21072 w 851448"/>
              <a:gd name="connsiteY7" fmla="*/ 781139 h 800189"/>
              <a:gd name="connsiteX0" fmla="*/ 2419 w 851845"/>
              <a:gd name="connsiteY0" fmla="*/ 781139 h 800189"/>
              <a:gd name="connsiteX1" fmla="*/ 575 w 851845"/>
              <a:gd name="connsiteY1" fmla="*/ 0 h 800189"/>
              <a:gd name="connsiteX2" fmla="*/ 416398 w 851845"/>
              <a:gd name="connsiteY2" fmla="*/ 5042 h 800189"/>
              <a:gd name="connsiteX3" fmla="*/ 851270 w 851845"/>
              <a:gd name="connsiteY3" fmla="*/ 0 h 800189"/>
              <a:gd name="connsiteX4" fmla="*/ 849426 w 851845"/>
              <a:gd name="connsiteY4" fmla="*/ 800189 h 800189"/>
              <a:gd name="connsiteX5" fmla="*/ 604872 w 851845"/>
              <a:gd name="connsiteY5" fmla="*/ 797134 h 800189"/>
              <a:gd name="connsiteX6" fmla="*/ 227923 w 851845"/>
              <a:gd name="connsiteY6" fmla="*/ 797134 h 800189"/>
              <a:gd name="connsiteX7" fmla="*/ 2419 w 851845"/>
              <a:gd name="connsiteY7" fmla="*/ 781139 h 800189"/>
              <a:gd name="connsiteX0" fmla="*/ 2419 w 851845"/>
              <a:gd name="connsiteY0" fmla="*/ 819239 h 819239"/>
              <a:gd name="connsiteX1" fmla="*/ 575 w 851845"/>
              <a:gd name="connsiteY1" fmla="*/ 0 h 819239"/>
              <a:gd name="connsiteX2" fmla="*/ 416398 w 851845"/>
              <a:gd name="connsiteY2" fmla="*/ 5042 h 819239"/>
              <a:gd name="connsiteX3" fmla="*/ 851270 w 851845"/>
              <a:gd name="connsiteY3" fmla="*/ 0 h 819239"/>
              <a:gd name="connsiteX4" fmla="*/ 849426 w 851845"/>
              <a:gd name="connsiteY4" fmla="*/ 800189 h 819239"/>
              <a:gd name="connsiteX5" fmla="*/ 604872 w 851845"/>
              <a:gd name="connsiteY5" fmla="*/ 797134 h 819239"/>
              <a:gd name="connsiteX6" fmla="*/ 227923 w 851845"/>
              <a:gd name="connsiteY6" fmla="*/ 797134 h 819239"/>
              <a:gd name="connsiteX7" fmla="*/ 2419 w 851845"/>
              <a:gd name="connsiteY7" fmla="*/ 819239 h 819239"/>
              <a:gd name="connsiteX0" fmla="*/ 0 w 868476"/>
              <a:gd name="connsiteY0" fmla="*/ 809714 h 809714"/>
              <a:gd name="connsiteX1" fmla="*/ 17206 w 868476"/>
              <a:gd name="connsiteY1" fmla="*/ 0 h 809714"/>
              <a:gd name="connsiteX2" fmla="*/ 433029 w 868476"/>
              <a:gd name="connsiteY2" fmla="*/ 5042 h 809714"/>
              <a:gd name="connsiteX3" fmla="*/ 867901 w 868476"/>
              <a:gd name="connsiteY3" fmla="*/ 0 h 809714"/>
              <a:gd name="connsiteX4" fmla="*/ 866057 w 868476"/>
              <a:gd name="connsiteY4" fmla="*/ 800189 h 809714"/>
              <a:gd name="connsiteX5" fmla="*/ 621503 w 868476"/>
              <a:gd name="connsiteY5" fmla="*/ 797134 h 809714"/>
              <a:gd name="connsiteX6" fmla="*/ 244554 w 868476"/>
              <a:gd name="connsiteY6" fmla="*/ 797134 h 809714"/>
              <a:gd name="connsiteX7" fmla="*/ 0 w 868476"/>
              <a:gd name="connsiteY7" fmla="*/ 809714 h 809714"/>
              <a:gd name="connsiteX0" fmla="*/ 11640 w 851541"/>
              <a:gd name="connsiteY0" fmla="*/ 800189 h 800189"/>
              <a:gd name="connsiteX1" fmla="*/ 271 w 851541"/>
              <a:gd name="connsiteY1" fmla="*/ 0 h 800189"/>
              <a:gd name="connsiteX2" fmla="*/ 416094 w 851541"/>
              <a:gd name="connsiteY2" fmla="*/ 5042 h 800189"/>
              <a:gd name="connsiteX3" fmla="*/ 850966 w 851541"/>
              <a:gd name="connsiteY3" fmla="*/ 0 h 800189"/>
              <a:gd name="connsiteX4" fmla="*/ 849122 w 851541"/>
              <a:gd name="connsiteY4" fmla="*/ 800189 h 800189"/>
              <a:gd name="connsiteX5" fmla="*/ 604568 w 851541"/>
              <a:gd name="connsiteY5" fmla="*/ 797134 h 800189"/>
              <a:gd name="connsiteX6" fmla="*/ 227619 w 851541"/>
              <a:gd name="connsiteY6" fmla="*/ 797134 h 800189"/>
              <a:gd name="connsiteX7" fmla="*/ 11640 w 851541"/>
              <a:gd name="connsiteY7" fmla="*/ 800189 h 80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541" h="800189">
                <a:moveTo>
                  <a:pt x="11640" y="800189"/>
                </a:moveTo>
                <a:cubicBezTo>
                  <a:pt x="14200" y="536634"/>
                  <a:pt x="-2289" y="263555"/>
                  <a:pt x="271" y="0"/>
                </a:cubicBezTo>
                <a:lnTo>
                  <a:pt x="416094" y="5042"/>
                </a:lnTo>
                <a:lnTo>
                  <a:pt x="850966" y="0"/>
                </a:lnTo>
                <a:cubicBezTo>
                  <a:pt x="853526" y="260380"/>
                  <a:pt x="846562" y="539809"/>
                  <a:pt x="849122" y="800189"/>
                </a:cubicBezTo>
                <a:lnTo>
                  <a:pt x="604568" y="797134"/>
                </a:lnTo>
                <a:lnTo>
                  <a:pt x="227619" y="797134"/>
                </a:lnTo>
                <a:lnTo>
                  <a:pt x="11640" y="800189"/>
                </a:lnTo>
                <a:close/>
              </a:path>
            </a:pathLst>
          </a:custGeom>
          <a:solidFill>
            <a:srgbClr val="002060"/>
          </a:solidFill>
          <a:ln w="25400">
            <a:solidFill>
              <a:srgbClr val="002060"/>
            </a:solidFill>
          </a:ln>
        </p:spPr>
        <p:style>
          <a:lnRef idx="2">
            <a:schemeClr val="accent6"/>
          </a:lnRef>
          <a:fillRef idx="1">
            <a:schemeClr val="lt1"/>
          </a:fillRef>
          <a:effectRef idx="0">
            <a:schemeClr val="accent6"/>
          </a:effectRef>
          <a:fontRef idx="minor">
            <a:schemeClr val="dk1"/>
          </a:fontRef>
        </p:style>
        <p:txBody>
          <a:bodyPr wrap="none" rtlCol="0" anchor="ctr"/>
          <a:lstStyle/>
          <a:p>
            <a:pPr algn="ctr"/>
            <a:r>
              <a:rPr kumimoji="1" lang="ja-JP" altLang="en-US" sz="1100" b="1" dirty="0">
                <a:solidFill>
                  <a:schemeClr val="bg1"/>
                </a:solidFill>
              </a:rPr>
              <a:t>１</a:t>
            </a:r>
          </a:p>
        </p:txBody>
      </p:sp>
      <p:graphicFrame>
        <p:nvGraphicFramePr>
          <p:cNvPr id="237" name="表 236"/>
          <p:cNvGraphicFramePr>
            <a:graphicFrameLocks noGrp="1"/>
          </p:cNvGraphicFramePr>
          <p:nvPr>
            <p:extLst>
              <p:ext uri="{D42A27DB-BD31-4B8C-83A1-F6EECF244321}">
                <p14:modId xmlns:p14="http://schemas.microsoft.com/office/powerpoint/2010/main" val="368908448"/>
              </p:ext>
            </p:extLst>
          </p:nvPr>
        </p:nvGraphicFramePr>
        <p:xfrm>
          <a:off x="185089" y="1620417"/>
          <a:ext cx="4378802" cy="1847428"/>
        </p:xfrm>
        <a:graphic>
          <a:graphicData uri="http://schemas.openxmlformats.org/drawingml/2006/table">
            <a:tbl>
              <a:tblPr firstRow="1" bandRow="1">
                <a:tableStyleId>{BDBED569-4797-4DF1-A0F4-6AAB3CD982D8}</a:tableStyleId>
              </a:tblPr>
              <a:tblGrid>
                <a:gridCol w="2116193">
                  <a:extLst>
                    <a:ext uri="{9D8B030D-6E8A-4147-A177-3AD203B41FA5}">
                      <a16:colId xmlns:a16="http://schemas.microsoft.com/office/drawing/2014/main" val="1300738572"/>
                    </a:ext>
                  </a:extLst>
                </a:gridCol>
                <a:gridCol w="697852">
                  <a:extLst>
                    <a:ext uri="{9D8B030D-6E8A-4147-A177-3AD203B41FA5}">
                      <a16:colId xmlns:a16="http://schemas.microsoft.com/office/drawing/2014/main" val="1630881100"/>
                    </a:ext>
                  </a:extLst>
                </a:gridCol>
                <a:gridCol w="756931">
                  <a:extLst>
                    <a:ext uri="{9D8B030D-6E8A-4147-A177-3AD203B41FA5}">
                      <a16:colId xmlns:a16="http://schemas.microsoft.com/office/drawing/2014/main" val="3179136246"/>
                    </a:ext>
                  </a:extLst>
                </a:gridCol>
                <a:gridCol w="807826">
                  <a:extLst>
                    <a:ext uri="{9D8B030D-6E8A-4147-A177-3AD203B41FA5}">
                      <a16:colId xmlns:a16="http://schemas.microsoft.com/office/drawing/2014/main" val="3535248094"/>
                    </a:ext>
                  </a:extLst>
                </a:gridCol>
              </a:tblGrid>
              <a:tr h="498878">
                <a:tc>
                  <a:txBody>
                    <a:bodyPr/>
                    <a:lstStyle/>
                    <a:p>
                      <a:pPr algn="ctr"/>
                      <a:r>
                        <a:rPr kumimoji="1" lang="ja-JP" altLang="en-US" sz="1400" dirty="0" smtClean="0">
                          <a:latin typeface="Meiryo UI" panose="020B0604030504040204" pitchFamily="50" charset="-128"/>
                          <a:ea typeface="Meiryo UI" panose="020B0604030504040204" pitchFamily="50" charset="-128"/>
                        </a:rPr>
                        <a:t>病院名</a:t>
                      </a:r>
                      <a:endParaRPr kumimoji="1" lang="ja-JP" altLang="en-US" sz="1400" dirty="0">
                        <a:latin typeface="Meiryo UI" panose="020B0604030504040204" pitchFamily="50" charset="-128"/>
                        <a:ea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現状</a:t>
                      </a:r>
                      <a:r>
                        <a:rPr kumimoji="1" lang="en-US" altLang="ja-JP" sz="1400" dirty="0" smtClean="0">
                          <a:latin typeface="Meiryo UI" panose="020B0604030504040204" pitchFamily="50" charset="-128"/>
                          <a:ea typeface="Meiryo UI" panose="020B0604030504040204" pitchFamily="50" charset="-128"/>
                        </a:rPr>
                        <a:t>(A)</a:t>
                      </a:r>
                      <a:endParaRPr kumimoji="1" lang="ja-JP" altLang="en-US" sz="1400" dirty="0">
                        <a:latin typeface="Meiryo UI" panose="020B0604030504040204" pitchFamily="50" charset="-128"/>
                        <a:ea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将来</a:t>
                      </a:r>
                      <a:endParaRPr kumimoji="1" lang="en-US" altLang="ja-JP" sz="1400" dirty="0" smtClean="0">
                        <a:latin typeface="Meiryo UI" panose="020B0604030504040204" pitchFamily="50" charset="-128"/>
                        <a:ea typeface="Meiryo UI" panose="020B0604030504040204" pitchFamily="50" charset="-128"/>
                      </a:endParaRPr>
                    </a:p>
                    <a:p>
                      <a:pPr algn="ctr"/>
                      <a:r>
                        <a:rPr kumimoji="1" lang="en-US" altLang="ja-JP" sz="1400" dirty="0" smtClean="0">
                          <a:latin typeface="Meiryo UI" panose="020B0604030504040204" pitchFamily="50" charset="-128"/>
                          <a:ea typeface="Meiryo UI" panose="020B0604030504040204" pitchFamily="50" charset="-128"/>
                        </a:rPr>
                        <a:t>(B)</a:t>
                      </a:r>
                      <a:endParaRPr kumimoji="1" lang="ja-JP" altLang="en-US" sz="1400" dirty="0">
                        <a:latin typeface="Meiryo UI" panose="020B0604030504040204" pitchFamily="50" charset="-128"/>
                        <a:ea typeface="Meiryo UI" panose="020B0604030504040204" pitchFamily="50" charset="-128"/>
                      </a:endParaRPr>
                    </a:p>
                  </a:txBody>
                  <a:tcPr anchor="ctr">
                    <a:solidFill>
                      <a:schemeClr val="accent1">
                        <a:lumMod val="20000"/>
                        <a:lumOff val="8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rPr>
                        <a:t>(B)-(A)</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3017403039"/>
                  </a:ext>
                </a:extLst>
              </a:tr>
              <a:tr h="293458">
                <a:tc>
                  <a:txBody>
                    <a:bodyPr/>
                    <a:lstStyle/>
                    <a:p>
                      <a:r>
                        <a:rPr kumimoji="1" lang="ja-JP" altLang="en-US" sz="1400" dirty="0" smtClean="0">
                          <a:latin typeface="Meiryo UI" panose="020B0604030504040204" pitchFamily="50" charset="-128"/>
                          <a:ea typeface="Meiryo UI" panose="020B0604030504040204" pitchFamily="50" charset="-128"/>
                        </a:rPr>
                        <a:t>１大阪母子医療センター</a:t>
                      </a:r>
                      <a:endParaRPr kumimoji="1" lang="ja-JP" altLang="en-US" sz="1400" dirty="0">
                        <a:latin typeface="Meiryo UI" panose="020B0604030504040204" pitchFamily="50" charset="-128"/>
                        <a:ea typeface="Meiryo UI" panose="020B0604030504040204" pitchFamily="50" charset="-128"/>
                      </a:endParaRPr>
                    </a:p>
                  </a:txBody>
                  <a:tcPr anchor="ctr">
                    <a:noFill/>
                  </a:tcPr>
                </a:tc>
                <a:tc>
                  <a:txBody>
                    <a:bodyPr/>
                    <a:lstStyle/>
                    <a:p>
                      <a:pPr algn="r"/>
                      <a:r>
                        <a:rPr kumimoji="1" lang="en-US" altLang="ja-JP" sz="1400" dirty="0" smtClean="0">
                          <a:latin typeface="Meiryo UI" panose="020B0604030504040204" pitchFamily="50" charset="-128"/>
                          <a:ea typeface="Meiryo UI" panose="020B0604030504040204" pitchFamily="50" charset="-128"/>
                        </a:rPr>
                        <a:t>141</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a:txBody>
                  <a:tcPr anchor="ctr">
                    <a:noFill/>
                  </a:tcPr>
                </a:tc>
                <a:tc>
                  <a:txBody>
                    <a:bodyPr/>
                    <a:lstStyle/>
                    <a:p>
                      <a:pPr algn="r"/>
                      <a:r>
                        <a:rPr kumimoji="1" lang="en-US" altLang="ja-JP" sz="1400" dirty="0" smtClean="0">
                          <a:latin typeface="Meiryo UI" panose="020B0604030504040204" pitchFamily="50" charset="-128"/>
                          <a:ea typeface="Meiryo UI" panose="020B0604030504040204" pitchFamily="50" charset="-128"/>
                        </a:rPr>
                        <a:t>141</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a:txBody>
                  <a:tcPr anchor="ctr">
                    <a:noFill/>
                  </a:tcPr>
                </a:tc>
                <a:tc>
                  <a:txBody>
                    <a:bodyPr/>
                    <a:lstStyle/>
                    <a:p>
                      <a:pPr algn="r"/>
                      <a:r>
                        <a:rPr kumimoji="1" lang="en-US" altLang="ja-JP" sz="1400" dirty="0" smtClean="0">
                          <a:latin typeface="Meiryo UI" panose="020B0604030504040204" pitchFamily="50" charset="-128"/>
                          <a:ea typeface="Meiryo UI" panose="020B0604030504040204" pitchFamily="50" charset="-128"/>
                        </a:rPr>
                        <a:t>0</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1423213602"/>
                  </a:ext>
                </a:extLst>
              </a:tr>
              <a:tr h="293458">
                <a:tc>
                  <a:txBody>
                    <a:bodyPr/>
                    <a:lstStyle/>
                    <a:p>
                      <a:r>
                        <a:rPr kumimoji="1" lang="ja-JP" altLang="en-US" sz="1400" dirty="0" smtClean="0">
                          <a:latin typeface="Meiryo UI" panose="020B0604030504040204" pitchFamily="50" charset="-128"/>
                          <a:ea typeface="Meiryo UI" panose="020B0604030504040204" pitchFamily="50" charset="-128"/>
                        </a:rPr>
                        <a:t>２泉大津市立病院</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400" dirty="0" smtClean="0">
                          <a:latin typeface="Meiryo UI" panose="020B0604030504040204" pitchFamily="50" charset="-128"/>
                          <a:ea typeface="Meiryo UI" panose="020B0604030504040204" pitchFamily="50" charset="-128"/>
                        </a:rPr>
                        <a:t>54</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a:txBody>
                  <a:tcPr anchor="ctr"/>
                </a:tc>
                <a:tc rowSpan="2">
                  <a:txBody>
                    <a:bodyPr/>
                    <a:lstStyle/>
                    <a:p>
                      <a:pPr algn="r"/>
                      <a:r>
                        <a:rPr kumimoji="1" lang="en-US" altLang="ja-JP" sz="1400" dirty="0" smtClean="0">
                          <a:latin typeface="Meiryo UI" panose="020B0604030504040204" pitchFamily="50" charset="-128"/>
                          <a:ea typeface="Meiryo UI" panose="020B0604030504040204" pitchFamily="50" charset="-128"/>
                        </a:rPr>
                        <a:t>65</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a:txBody>
                  <a:tcPr anchor="ctr">
                    <a:solidFill>
                      <a:schemeClr val="accent2">
                        <a:lumMod val="40000"/>
                        <a:lumOff val="60000"/>
                      </a:schemeClr>
                    </a:solidFill>
                  </a:tcPr>
                </a:tc>
                <a:tc rowSpan="2">
                  <a:txBody>
                    <a:bodyPr/>
                    <a:lstStyle/>
                    <a:p>
                      <a:pPr algn="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19</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a:txBody>
                  <a:tcPr anchor="ctr">
                    <a:solidFill>
                      <a:schemeClr val="accent2">
                        <a:lumMod val="40000"/>
                        <a:lumOff val="60000"/>
                      </a:schemeClr>
                    </a:solidFill>
                  </a:tcPr>
                </a:tc>
                <a:extLst>
                  <a:ext uri="{0D108BD9-81ED-4DB2-BD59-A6C34878D82A}">
                    <a16:rowId xmlns:a16="http://schemas.microsoft.com/office/drawing/2014/main" val="3781203496"/>
                  </a:ext>
                </a:extLst>
              </a:tr>
              <a:tr h="32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３府中病院</a:t>
                      </a:r>
                    </a:p>
                  </a:txBody>
                  <a:tcPr anchor="ctr">
                    <a:solidFill>
                      <a:schemeClr val="accent2">
                        <a:lumMod val="40000"/>
                        <a:lumOff val="60000"/>
                      </a:schemeClr>
                    </a:solidFill>
                  </a:tcPr>
                </a:tc>
                <a:tc>
                  <a:txBody>
                    <a:bodyPr/>
                    <a:lstStyle/>
                    <a:p>
                      <a:pPr algn="r"/>
                      <a:r>
                        <a:rPr kumimoji="1" lang="en-US" altLang="ja-JP" sz="1400" dirty="0" smtClean="0">
                          <a:latin typeface="Meiryo UI" panose="020B0604030504040204" pitchFamily="50" charset="-128"/>
                          <a:ea typeface="Meiryo UI" panose="020B0604030504040204" pitchFamily="50" charset="-128"/>
                        </a:rPr>
                        <a:t>30</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a:txBody>
                  <a:tcPr anchor="ctr">
                    <a:solidFill>
                      <a:schemeClr val="accent2">
                        <a:lumMod val="40000"/>
                        <a:lumOff val="60000"/>
                      </a:schemeClr>
                    </a:solidFill>
                  </a:tcPr>
                </a:tc>
                <a:tc v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noFill/>
                  </a:tcPr>
                </a:tc>
                <a:tc vMerge="1">
                  <a:txBody>
                    <a:bodyPr/>
                    <a:lstStyle/>
                    <a:p>
                      <a:pPr algn="r"/>
                      <a:endParaRPr kumimoji="1" lang="ja-JP" altLang="en-US" sz="1400" dirty="0">
                        <a:latin typeface="Meiryo UI" panose="020B0604030504040204" pitchFamily="50" charset="-128"/>
                        <a:ea typeface="Meiryo UI" panose="020B0604030504040204" pitchFamily="50" charset="-128"/>
                      </a:endParaRPr>
                    </a:p>
                  </a:txBody>
                  <a:tcPr>
                    <a:noFill/>
                  </a:tcPr>
                </a:tc>
                <a:extLst>
                  <a:ext uri="{0D108BD9-81ED-4DB2-BD59-A6C34878D82A}">
                    <a16:rowId xmlns:a16="http://schemas.microsoft.com/office/drawing/2014/main" val="396047995"/>
                  </a:ext>
                </a:extLst>
              </a:tr>
              <a:tr h="3904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４咲花病院</a:t>
                      </a:r>
                      <a:endParaRPr kumimoji="1" lang="en-US" altLang="ja-JP" sz="1400" dirty="0" smtClean="0">
                        <a:latin typeface="Meiryo UI" panose="020B0604030504040204" pitchFamily="50" charset="-128"/>
                        <a:ea typeface="Meiryo UI" panose="020B0604030504040204" pitchFamily="50" charset="-128"/>
                      </a:endParaRPr>
                    </a:p>
                  </a:txBody>
                  <a:tcPr anchor="ctr">
                    <a:solidFill>
                      <a:schemeClr val="accent2">
                        <a:lumMod val="40000"/>
                        <a:lumOff val="60000"/>
                      </a:schemeClr>
                    </a:solidFill>
                  </a:tcPr>
                </a:tc>
                <a:tc>
                  <a:txBody>
                    <a:bodyPr/>
                    <a:lstStyle/>
                    <a:p>
                      <a:pPr algn="r"/>
                      <a:r>
                        <a:rPr kumimoji="1" lang="en-US" altLang="ja-JP" sz="1400" dirty="0" smtClean="0">
                          <a:latin typeface="Meiryo UI" panose="020B0604030504040204" pitchFamily="50" charset="-128"/>
                          <a:ea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a:txBody>
                  <a:tcPr anchor="ctr">
                    <a:solidFill>
                      <a:schemeClr val="accent2">
                        <a:lumMod val="40000"/>
                        <a:lumOff val="60000"/>
                      </a:schemeClr>
                    </a:solidFill>
                  </a:tcPr>
                </a:tc>
                <a:tc>
                  <a:txBody>
                    <a:bodyPr/>
                    <a:lstStyle/>
                    <a:p>
                      <a:pPr algn="r"/>
                      <a:r>
                        <a:rPr kumimoji="1" lang="ja-JP" altLang="en-US" sz="1400" dirty="0" smtClean="0">
                          <a:latin typeface="Meiryo UI" panose="020B0604030504040204" pitchFamily="50" charset="-128"/>
                          <a:ea typeface="Meiryo UI" panose="020B0604030504040204" pitchFamily="50" charset="-128"/>
                        </a:rPr>
                        <a:t>０床</a:t>
                      </a:r>
                      <a:endParaRPr kumimoji="1" lang="ja-JP" altLang="en-US" sz="1400" dirty="0">
                        <a:latin typeface="Meiryo UI" panose="020B0604030504040204" pitchFamily="50" charset="-128"/>
                        <a:ea typeface="Meiryo UI" panose="020B0604030504040204" pitchFamily="50" charset="-128"/>
                      </a:endParaRPr>
                    </a:p>
                  </a:txBody>
                  <a:tcPr anchor="ctr">
                    <a:solidFill>
                      <a:schemeClr val="accent2">
                        <a:lumMod val="40000"/>
                        <a:lumOff val="60000"/>
                      </a:schemeClr>
                    </a:solidFill>
                  </a:tcPr>
                </a:tc>
                <a:tc>
                  <a:txBody>
                    <a:bodyPr/>
                    <a:lstStyle/>
                    <a:p>
                      <a:pPr algn="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a:txBody>
                  <a:tcPr anchor="ctr">
                    <a:solidFill>
                      <a:schemeClr val="accent2">
                        <a:lumMod val="40000"/>
                        <a:lumOff val="60000"/>
                      </a:schemeClr>
                    </a:solidFill>
                  </a:tcPr>
                </a:tc>
                <a:extLst>
                  <a:ext uri="{0D108BD9-81ED-4DB2-BD59-A6C34878D82A}">
                    <a16:rowId xmlns:a16="http://schemas.microsoft.com/office/drawing/2014/main" val="240626190"/>
                  </a:ext>
                </a:extLst>
              </a:tr>
            </a:tbl>
          </a:graphicData>
        </a:graphic>
      </p:graphicFrame>
      <p:sp>
        <p:nvSpPr>
          <p:cNvPr id="239"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67986" y="46078"/>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40" name="タイトル 1">
            <a:extLst>
              <a:ext uri="{FF2B5EF4-FFF2-40B4-BE49-F238E27FC236}">
                <a16:creationId xmlns:a16="http://schemas.microsoft.com/office/drawing/2014/main" id="{30BE5A27-A407-4A14-A9BE-5866682C3C6B}"/>
              </a:ext>
            </a:extLst>
          </p:cNvPr>
          <p:cNvSpPr txBox="1">
            <a:spLocks/>
          </p:cNvSpPr>
          <p:nvPr/>
        </p:nvSpPr>
        <p:spPr>
          <a:xfrm>
            <a:off x="167986" y="-56912"/>
            <a:ext cx="897601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将来の周産期医療体制（病院連絡会において方向性を確認）</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50" name="タイトル 1">
            <a:extLst>
              <a:ext uri="{FF2B5EF4-FFF2-40B4-BE49-F238E27FC236}">
                <a16:creationId xmlns:a16="http://schemas.microsoft.com/office/drawing/2014/main" id="{77D78C8B-7190-4F9F-BF24-FAD4DFE9F181}"/>
              </a:ext>
            </a:extLst>
          </p:cNvPr>
          <p:cNvSpPr txBox="1">
            <a:spLocks/>
          </p:cNvSpPr>
          <p:nvPr/>
        </p:nvSpPr>
        <p:spPr>
          <a:xfrm>
            <a:off x="167986" y="505719"/>
            <a:ext cx="8712968" cy="84238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　周産期</a:t>
            </a:r>
            <a:r>
              <a:rPr lang="ja-JP" altLang="en-US" sz="2400" dirty="0">
                <a:latin typeface="HGP創英角ｺﾞｼｯｸUB" panose="020B0900000000000000" pitchFamily="50" charset="-128"/>
                <a:ea typeface="HGP創英角ｺﾞｼｯｸUB" panose="020B0900000000000000" pitchFamily="50" charset="-128"/>
              </a:rPr>
              <a:t>病院</a:t>
            </a:r>
            <a:r>
              <a:rPr lang="ja-JP" altLang="en-US" sz="2400" dirty="0" smtClean="0">
                <a:latin typeface="HGP創英角ｺﾞｼｯｸUB" panose="020B0900000000000000" pitchFamily="50" charset="-128"/>
                <a:ea typeface="HGP創英角ｺﾞｼｯｸUB" panose="020B0900000000000000" pitchFamily="50" charset="-128"/>
              </a:rPr>
              <a:t>は、今後、８</a:t>
            </a:r>
            <a:r>
              <a:rPr lang="ja-JP" altLang="en-US" sz="2400" dirty="0">
                <a:latin typeface="HGP創英角ｺﾞｼｯｸUB" panose="020B0900000000000000" pitchFamily="50" charset="-128"/>
                <a:ea typeface="HGP創英角ｺﾞｼｯｸUB" panose="020B0900000000000000" pitchFamily="50" charset="-128"/>
              </a:rPr>
              <a:t>病院から６</a:t>
            </a:r>
            <a:r>
              <a:rPr lang="ja-JP" altLang="en-US" sz="2400" dirty="0" smtClean="0">
                <a:latin typeface="HGP創英角ｺﾞｼｯｸUB" panose="020B0900000000000000" pitchFamily="50" charset="-128"/>
                <a:ea typeface="HGP創英角ｺﾞｼｯｸUB" panose="020B0900000000000000" pitchFamily="50" charset="-128"/>
              </a:rPr>
              <a:t>病院</a:t>
            </a:r>
            <a:r>
              <a:rPr lang="ja-JP" altLang="en-US" sz="2400" dirty="0">
                <a:latin typeface="HGP創英角ｺﾞｼｯｸUB" panose="020B0900000000000000" pitchFamily="50" charset="-128"/>
                <a:ea typeface="HGP創英角ｺﾞｼｯｸUB" panose="020B0900000000000000" pitchFamily="50" charset="-128"/>
              </a:rPr>
              <a:t>へ</a:t>
            </a:r>
            <a:r>
              <a:rPr lang="ja-JP" altLang="en-US" sz="2400" dirty="0" smtClean="0">
                <a:latin typeface="HGP創英角ｺﾞｼｯｸUB" panose="020B0900000000000000" pitchFamily="50" charset="-128"/>
                <a:ea typeface="HGP創英角ｺﾞｼｯｸUB" panose="020B0900000000000000" pitchFamily="50" charset="-128"/>
              </a:rPr>
              <a:t>集約化</a:t>
            </a:r>
            <a:endParaRPr lang="ja-JP" altLang="en-US" sz="2400" dirty="0">
              <a:latin typeface="HGP創英角ｺﾞｼｯｸUB" panose="020B0900000000000000" pitchFamily="50" charset="-128"/>
              <a:ea typeface="HGP創英角ｺﾞｼｯｸUB" panose="020B0900000000000000" pitchFamily="50" charset="-128"/>
            </a:endParaRPr>
          </a:p>
        </p:txBody>
      </p:sp>
      <p:graphicFrame>
        <p:nvGraphicFramePr>
          <p:cNvPr id="253" name="表 252"/>
          <p:cNvGraphicFramePr>
            <a:graphicFrameLocks noGrp="1"/>
          </p:cNvGraphicFramePr>
          <p:nvPr>
            <p:extLst>
              <p:ext uri="{D42A27DB-BD31-4B8C-83A1-F6EECF244321}">
                <p14:modId xmlns:p14="http://schemas.microsoft.com/office/powerpoint/2010/main" val="2665475810"/>
              </p:ext>
            </p:extLst>
          </p:nvPr>
        </p:nvGraphicFramePr>
        <p:xfrm>
          <a:off x="4626468" y="1620417"/>
          <a:ext cx="4374532" cy="1844056"/>
        </p:xfrm>
        <a:graphic>
          <a:graphicData uri="http://schemas.openxmlformats.org/drawingml/2006/table">
            <a:tbl>
              <a:tblPr firstRow="1" bandRow="1">
                <a:tableStyleId>{BDBED569-4797-4DF1-A0F4-6AAB3CD982D8}</a:tableStyleId>
              </a:tblPr>
              <a:tblGrid>
                <a:gridCol w="2092518">
                  <a:extLst>
                    <a:ext uri="{9D8B030D-6E8A-4147-A177-3AD203B41FA5}">
                      <a16:colId xmlns:a16="http://schemas.microsoft.com/office/drawing/2014/main" val="1300738572"/>
                    </a:ext>
                  </a:extLst>
                </a:gridCol>
                <a:gridCol w="710333">
                  <a:extLst>
                    <a:ext uri="{9D8B030D-6E8A-4147-A177-3AD203B41FA5}">
                      <a16:colId xmlns:a16="http://schemas.microsoft.com/office/drawing/2014/main" val="1630881100"/>
                    </a:ext>
                  </a:extLst>
                </a:gridCol>
                <a:gridCol w="732472">
                  <a:extLst>
                    <a:ext uri="{9D8B030D-6E8A-4147-A177-3AD203B41FA5}">
                      <a16:colId xmlns:a16="http://schemas.microsoft.com/office/drawing/2014/main" val="3179136246"/>
                    </a:ext>
                  </a:extLst>
                </a:gridCol>
                <a:gridCol w="839209">
                  <a:extLst>
                    <a:ext uri="{9D8B030D-6E8A-4147-A177-3AD203B41FA5}">
                      <a16:colId xmlns:a16="http://schemas.microsoft.com/office/drawing/2014/main" val="3535248094"/>
                    </a:ext>
                  </a:extLst>
                </a:gridCol>
              </a:tblGrid>
              <a:tr h="526149">
                <a:tc>
                  <a:txBody>
                    <a:bodyPr/>
                    <a:lstStyle/>
                    <a:p>
                      <a:pPr algn="ctr"/>
                      <a:r>
                        <a:rPr kumimoji="1" lang="ja-JP" altLang="en-US" sz="1400" dirty="0" smtClean="0">
                          <a:latin typeface="Meiryo UI" panose="020B0604030504040204" pitchFamily="50" charset="-128"/>
                          <a:ea typeface="Meiryo UI" panose="020B0604030504040204" pitchFamily="50" charset="-128"/>
                        </a:rPr>
                        <a:t>病院名</a:t>
                      </a:r>
                      <a:endParaRPr kumimoji="1" lang="ja-JP" altLang="en-US" sz="1400" dirty="0">
                        <a:latin typeface="Meiryo UI" panose="020B0604030504040204" pitchFamily="50" charset="-128"/>
                        <a:ea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現状</a:t>
                      </a:r>
                      <a:r>
                        <a:rPr kumimoji="1" lang="en-US" altLang="ja-JP" sz="1400" dirty="0" smtClean="0">
                          <a:latin typeface="Meiryo UI" panose="020B0604030504040204" pitchFamily="50" charset="-128"/>
                          <a:ea typeface="Meiryo UI" panose="020B0604030504040204" pitchFamily="50" charset="-128"/>
                        </a:rPr>
                        <a:t>(A)</a:t>
                      </a:r>
                      <a:endParaRPr kumimoji="1" lang="ja-JP" altLang="en-US" sz="1400" dirty="0">
                        <a:latin typeface="Meiryo UI" panose="020B0604030504040204" pitchFamily="50" charset="-128"/>
                        <a:ea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将来</a:t>
                      </a:r>
                      <a:endParaRPr kumimoji="1" lang="en-US" altLang="ja-JP" sz="1400" dirty="0" smtClean="0">
                        <a:latin typeface="Meiryo UI" panose="020B0604030504040204" pitchFamily="50" charset="-128"/>
                        <a:ea typeface="Meiryo UI" panose="020B0604030504040204" pitchFamily="50" charset="-128"/>
                      </a:endParaRPr>
                    </a:p>
                    <a:p>
                      <a:pPr algn="ctr"/>
                      <a:r>
                        <a:rPr kumimoji="1" lang="en-US" altLang="ja-JP" sz="1400" dirty="0" smtClean="0">
                          <a:latin typeface="Meiryo UI" panose="020B0604030504040204" pitchFamily="50" charset="-128"/>
                          <a:ea typeface="Meiryo UI" panose="020B0604030504040204" pitchFamily="50" charset="-128"/>
                        </a:rPr>
                        <a:t>(B)</a:t>
                      </a:r>
                      <a:endParaRPr kumimoji="1" lang="ja-JP" altLang="en-US" sz="1400" dirty="0">
                        <a:latin typeface="Meiryo UI" panose="020B0604030504040204" pitchFamily="50" charset="-128"/>
                        <a:ea typeface="Meiryo UI" panose="020B0604030504040204" pitchFamily="50" charset="-128"/>
                      </a:endParaRPr>
                    </a:p>
                  </a:txBody>
                  <a:tcPr anchor="ctr">
                    <a:solidFill>
                      <a:schemeClr val="accent1">
                        <a:lumMod val="20000"/>
                        <a:lumOff val="8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rPr>
                        <a:t>(B)-(A)</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3017403039"/>
                  </a:ext>
                </a:extLst>
              </a:tr>
              <a:tr h="3310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５市立岸和田市民病院</a:t>
                      </a:r>
                    </a:p>
                  </a:txBody>
                  <a:tcPr anchor="ctr">
                    <a:noFill/>
                  </a:tcPr>
                </a:tc>
                <a:tc>
                  <a:txBody>
                    <a:bodyPr/>
                    <a:lstStyle/>
                    <a:p>
                      <a:pPr algn="r"/>
                      <a:r>
                        <a:rPr kumimoji="1" lang="en-US" altLang="ja-JP" sz="1400" dirty="0" smtClean="0">
                          <a:latin typeface="Meiryo UI" panose="020B0604030504040204" pitchFamily="50" charset="-128"/>
                          <a:ea typeface="Meiryo UI" panose="020B0604030504040204" pitchFamily="50" charset="-128"/>
                        </a:rPr>
                        <a:t>17</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a:txBody>
                  <a:tcPr anchor="ctr">
                    <a:noFill/>
                  </a:tcPr>
                </a:tc>
                <a:tc>
                  <a:txBody>
                    <a:bodyPr/>
                    <a:lstStyle/>
                    <a:p>
                      <a:pPr algn="r"/>
                      <a:r>
                        <a:rPr kumimoji="1" lang="en-US" altLang="ja-JP" sz="1400" dirty="0" smtClean="0">
                          <a:latin typeface="Meiryo UI" panose="020B0604030504040204" pitchFamily="50" charset="-128"/>
                          <a:ea typeface="Meiryo UI" panose="020B0604030504040204" pitchFamily="50" charset="-128"/>
                        </a:rPr>
                        <a:t>17</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a:txBody>
                  <a:tcPr anchor="ctr">
                    <a:noFill/>
                  </a:tcPr>
                </a:tc>
                <a:tc>
                  <a:txBody>
                    <a:bodyPr/>
                    <a:lstStyle/>
                    <a:p>
                      <a:pPr algn="r"/>
                      <a:r>
                        <a:rPr kumimoji="1" lang="en-US" altLang="ja-JP" sz="1400" dirty="0" smtClean="0">
                          <a:latin typeface="Meiryo UI" panose="020B0604030504040204" pitchFamily="50" charset="-128"/>
                          <a:ea typeface="Meiryo UI" panose="020B0604030504040204" pitchFamily="50" charset="-128"/>
                        </a:rPr>
                        <a:t>0</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1423213602"/>
                  </a:ext>
                </a:extLst>
              </a:tr>
              <a:tr h="32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６岸和田徳洲会病院</a:t>
                      </a:r>
                    </a:p>
                  </a:txBody>
                  <a:tcPr anchor="ctr"/>
                </a:tc>
                <a:tc>
                  <a:txBody>
                    <a:bodyPr/>
                    <a:lstStyle/>
                    <a:p>
                      <a:pPr algn="r"/>
                      <a:r>
                        <a:rPr kumimoji="1" lang="en-US" altLang="ja-JP" sz="1400" dirty="0" smtClean="0">
                          <a:latin typeface="Meiryo UI" panose="020B0604030504040204" pitchFamily="50" charset="-128"/>
                          <a:ea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400" dirty="0" smtClean="0">
                          <a:latin typeface="Meiryo UI" panose="020B0604030504040204" pitchFamily="50" charset="-128"/>
                          <a:ea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400" dirty="0" smtClean="0">
                          <a:latin typeface="Meiryo UI" panose="020B0604030504040204" pitchFamily="50" charset="-128"/>
                          <a:ea typeface="Meiryo UI" panose="020B0604030504040204" pitchFamily="50" charset="-128"/>
                        </a:rPr>
                        <a:t>0</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81203496"/>
                  </a:ext>
                </a:extLst>
              </a:tr>
              <a:tr h="30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７りんくう総合医療センター</a:t>
                      </a:r>
                    </a:p>
                  </a:txBody>
                  <a:tcPr anchor="ctr">
                    <a:noFill/>
                  </a:tcPr>
                </a:tc>
                <a:tc>
                  <a:txBody>
                    <a:bodyPr/>
                    <a:lstStyle/>
                    <a:p>
                      <a:pPr algn="r"/>
                      <a:r>
                        <a:rPr kumimoji="1" lang="en-US" altLang="ja-JP" sz="1400" dirty="0" smtClean="0">
                          <a:latin typeface="Meiryo UI" panose="020B0604030504040204" pitchFamily="50" charset="-128"/>
                          <a:ea typeface="Meiryo UI" panose="020B0604030504040204" pitchFamily="50" charset="-128"/>
                        </a:rPr>
                        <a:t>36</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a:txBody>
                  <a:tcPr anchor="ctr">
                    <a:noFill/>
                  </a:tcPr>
                </a:tc>
                <a:tc>
                  <a:txBody>
                    <a:bodyPr/>
                    <a:lstStyle/>
                    <a:p>
                      <a:pPr algn="r"/>
                      <a:r>
                        <a:rPr kumimoji="1" lang="en-US" altLang="ja-JP" sz="1400" dirty="0" smtClean="0">
                          <a:latin typeface="Meiryo UI" panose="020B0604030504040204" pitchFamily="50" charset="-128"/>
                          <a:ea typeface="Meiryo UI" panose="020B0604030504040204" pitchFamily="50" charset="-128"/>
                        </a:rPr>
                        <a:t>36</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a:txBody>
                  <a:tcPr anchor="ctr">
                    <a:noFill/>
                  </a:tcPr>
                </a:tc>
                <a:tc>
                  <a:txBody>
                    <a:bodyPr/>
                    <a:lstStyle/>
                    <a:p>
                      <a:pPr algn="r"/>
                      <a:r>
                        <a:rPr kumimoji="1" lang="en-US" altLang="ja-JP" sz="1400" dirty="0" smtClean="0">
                          <a:latin typeface="Meiryo UI" panose="020B0604030504040204" pitchFamily="50" charset="-128"/>
                          <a:ea typeface="Meiryo UI" panose="020B0604030504040204" pitchFamily="50" charset="-128"/>
                        </a:rPr>
                        <a:t>0</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396047995"/>
                  </a:ext>
                </a:extLst>
              </a:tr>
              <a:tr h="357308">
                <a:tc>
                  <a:txBody>
                    <a:bodyPr/>
                    <a:lstStyle/>
                    <a:p>
                      <a:r>
                        <a:rPr kumimoji="1" lang="ja-JP" altLang="en-US" sz="1400" dirty="0" smtClean="0">
                          <a:latin typeface="Meiryo UI" panose="020B0604030504040204" pitchFamily="50" charset="-128"/>
                          <a:ea typeface="Meiryo UI" panose="020B0604030504040204" pitchFamily="50" charset="-128"/>
                        </a:rPr>
                        <a:t>８谷口病院</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400" dirty="0" smtClean="0">
                          <a:latin typeface="Meiryo UI" panose="020B0604030504040204" pitchFamily="50" charset="-128"/>
                          <a:ea typeface="Meiryo UI" panose="020B0604030504040204" pitchFamily="50" charset="-128"/>
                        </a:rPr>
                        <a:t>37</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400" dirty="0" smtClean="0">
                          <a:latin typeface="Meiryo UI" panose="020B0604030504040204" pitchFamily="50" charset="-128"/>
                          <a:ea typeface="Meiryo UI" panose="020B0604030504040204" pitchFamily="50" charset="-128"/>
                        </a:rPr>
                        <a:t>37</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400" dirty="0" smtClean="0">
                          <a:latin typeface="Meiryo UI" panose="020B0604030504040204" pitchFamily="50" charset="-128"/>
                          <a:ea typeface="Meiryo UI" panose="020B0604030504040204" pitchFamily="50" charset="-128"/>
                        </a:rPr>
                        <a:t>0</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0626190"/>
                  </a:ext>
                </a:extLst>
              </a:tr>
            </a:tbl>
          </a:graphicData>
        </a:graphic>
      </p:graphicFrame>
      <p:sp>
        <p:nvSpPr>
          <p:cNvPr id="254" name="テキスト ボックス 96"/>
          <p:cNvSpPr txBox="1"/>
          <p:nvPr/>
        </p:nvSpPr>
        <p:spPr>
          <a:xfrm>
            <a:off x="4349296" y="4400375"/>
            <a:ext cx="4004883" cy="329099"/>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1200" b="1" dirty="0" smtClean="0">
                <a:solidFill>
                  <a:srgbClr val="0070C0"/>
                </a:solidFill>
                <a:latin typeface="HG丸ｺﾞｼｯｸM-PRO" pitchFamily="50" charset="-128"/>
                <a:ea typeface="HG丸ｺﾞｼｯｸM-PRO" pitchFamily="50" charset="-128"/>
              </a:rPr>
              <a:t>[</a:t>
            </a:r>
            <a:r>
              <a:rPr kumimoji="1" lang="ja-JP" altLang="en-US" sz="1200" b="1" dirty="0" smtClean="0">
                <a:solidFill>
                  <a:srgbClr val="0070C0"/>
                </a:solidFill>
                <a:latin typeface="HG丸ｺﾞｼｯｸM-PRO" pitchFamily="50" charset="-128"/>
                <a:ea typeface="HG丸ｺﾞｼｯｸM-PRO" pitchFamily="50" charset="-128"/>
              </a:rPr>
              <a:t>府中病院</a:t>
            </a:r>
            <a:r>
              <a:rPr kumimoji="1" lang="en-US" altLang="ja-JP" sz="1200" b="1" dirty="0" smtClean="0">
                <a:solidFill>
                  <a:srgbClr val="0070C0"/>
                </a:solidFill>
                <a:latin typeface="HG丸ｺﾞｼｯｸM-PRO" pitchFamily="50" charset="-128"/>
                <a:ea typeface="HG丸ｺﾞｼｯｸM-PRO" pitchFamily="50" charset="-128"/>
              </a:rPr>
              <a:t>]</a:t>
            </a:r>
            <a:r>
              <a:rPr kumimoji="1" lang="ja-JP" altLang="en-US" sz="1200" b="1" dirty="0" smtClean="0">
                <a:solidFill>
                  <a:srgbClr val="0070C0"/>
                </a:solidFill>
                <a:latin typeface="HG丸ｺﾞｼｯｸM-PRO" pitchFamily="50" charset="-128"/>
                <a:ea typeface="HG丸ｺﾞｼｯｸM-PRO" pitchFamily="50" charset="-128"/>
              </a:rPr>
              <a:t>泉大津市立病院との再編統合により、</a:t>
            </a:r>
            <a:endParaRPr kumimoji="1" lang="en-US" altLang="ja-JP" sz="1200" b="1" dirty="0" smtClean="0">
              <a:solidFill>
                <a:srgbClr val="0070C0"/>
              </a:solidFill>
              <a:latin typeface="HG丸ｺﾞｼｯｸM-PRO" pitchFamily="50" charset="-128"/>
              <a:ea typeface="HG丸ｺﾞｼｯｸM-PRO" pitchFamily="50" charset="-128"/>
            </a:endParaRPr>
          </a:p>
          <a:p>
            <a:r>
              <a:rPr kumimoji="1" lang="ja-JP" altLang="en-US" sz="1200" b="1" dirty="0">
                <a:solidFill>
                  <a:srgbClr val="0070C0"/>
                </a:solidFill>
                <a:latin typeface="HG丸ｺﾞｼｯｸM-PRO" pitchFamily="50" charset="-128"/>
                <a:ea typeface="HG丸ｺﾞｼｯｸM-PRO" pitchFamily="50" charset="-128"/>
              </a:rPr>
              <a:t>　</a:t>
            </a:r>
            <a:r>
              <a:rPr kumimoji="1" lang="ja-JP" altLang="en-US" sz="1200" b="1" dirty="0" smtClean="0">
                <a:solidFill>
                  <a:srgbClr val="0070C0"/>
                </a:solidFill>
                <a:latin typeface="HG丸ｺﾞｼｯｸM-PRO" pitchFamily="50" charset="-128"/>
                <a:ea typeface="HG丸ｺﾞｼｯｸM-PRO" pitchFamily="50" charset="-128"/>
              </a:rPr>
              <a:t>　　　　</a:t>
            </a:r>
            <a:r>
              <a:rPr kumimoji="1" lang="en-US" altLang="ja-JP" sz="1200" b="1" dirty="0" smtClean="0">
                <a:solidFill>
                  <a:srgbClr val="0070C0"/>
                </a:solidFill>
                <a:latin typeface="HG丸ｺﾞｼｯｸM-PRO" pitchFamily="50" charset="-128"/>
                <a:ea typeface="HG丸ｺﾞｼｯｸM-PRO" pitchFamily="50" charset="-128"/>
              </a:rPr>
              <a:t>2023</a:t>
            </a:r>
            <a:r>
              <a:rPr kumimoji="1" lang="ja-JP" altLang="en-US" sz="1200" b="1" dirty="0" smtClean="0">
                <a:solidFill>
                  <a:srgbClr val="0070C0"/>
                </a:solidFill>
                <a:latin typeface="HG丸ｺﾞｼｯｸM-PRO" pitchFamily="50" charset="-128"/>
                <a:ea typeface="HG丸ｺﾞｼｯｸM-PRO" pitchFamily="50" charset="-128"/>
              </a:rPr>
              <a:t>年に分娩機能停止。</a:t>
            </a:r>
            <a:endParaRPr kumimoji="1" lang="ja-JP" altLang="en-US" sz="1200" b="1" dirty="0">
              <a:solidFill>
                <a:srgbClr val="0070C0"/>
              </a:solidFill>
              <a:latin typeface="HG丸ｺﾞｼｯｸM-PRO" pitchFamily="50" charset="-128"/>
              <a:ea typeface="HG丸ｺﾞｼｯｸM-PRO" pitchFamily="50" charset="-128"/>
            </a:endParaRPr>
          </a:p>
        </p:txBody>
      </p:sp>
      <p:sp>
        <p:nvSpPr>
          <p:cNvPr id="256" name="テキスト ボックス 96"/>
          <p:cNvSpPr txBox="1"/>
          <p:nvPr/>
        </p:nvSpPr>
        <p:spPr>
          <a:xfrm>
            <a:off x="4600092" y="5251127"/>
            <a:ext cx="4470612" cy="346047"/>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1200" b="1" dirty="0" smtClean="0">
                <a:solidFill>
                  <a:srgbClr val="0070C0"/>
                </a:solidFill>
                <a:latin typeface="HG丸ｺﾞｼｯｸM-PRO" pitchFamily="50" charset="-128"/>
                <a:ea typeface="HG丸ｺﾞｼｯｸM-PRO" pitchFamily="50" charset="-128"/>
              </a:rPr>
              <a:t>[</a:t>
            </a:r>
            <a:r>
              <a:rPr kumimoji="1" lang="ja-JP" altLang="en-US" sz="1200" b="1" dirty="0" smtClean="0">
                <a:solidFill>
                  <a:srgbClr val="0070C0"/>
                </a:solidFill>
                <a:latin typeface="HG丸ｺﾞｼｯｸM-PRO" pitchFamily="50" charset="-128"/>
                <a:ea typeface="HG丸ｺﾞｼｯｸM-PRO" pitchFamily="50" charset="-128"/>
              </a:rPr>
              <a:t>咲花病院</a:t>
            </a:r>
            <a:r>
              <a:rPr kumimoji="1" lang="en-US" altLang="ja-JP" sz="1200" b="1" dirty="0" smtClean="0">
                <a:solidFill>
                  <a:srgbClr val="0070C0"/>
                </a:solidFill>
                <a:latin typeface="HG丸ｺﾞｼｯｸM-PRO" pitchFamily="50" charset="-128"/>
                <a:ea typeface="HG丸ｺﾞｼｯｸM-PRO" pitchFamily="50" charset="-128"/>
              </a:rPr>
              <a:t>]2020</a:t>
            </a:r>
            <a:r>
              <a:rPr kumimoji="1" lang="ja-JP" altLang="en-US" sz="1200" b="1" dirty="0">
                <a:solidFill>
                  <a:srgbClr val="0070C0"/>
                </a:solidFill>
                <a:latin typeface="HG丸ｺﾞｼｯｸM-PRO" pitchFamily="50" charset="-128"/>
                <a:ea typeface="HG丸ｺﾞｼｯｸM-PRO" pitchFamily="50" charset="-128"/>
              </a:rPr>
              <a:t>年</a:t>
            </a:r>
            <a:r>
              <a:rPr kumimoji="1" lang="en-US" altLang="ja-JP" sz="1200" b="1" dirty="0">
                <a:solidFill>
                  <a:srgbClr val="0070C0"/>
                </a:solidFill>
                <a:latin typeface="HG丸ｺﾞｼｯｸM-PRO" pitchFamily="50" charset="-128"/>
                <a:ea typeface="HG丸ｺﾞｼｯｸM-PRO" pitchFamily="50" charset="-128"/>
              </a:rPr>
              <a:t>11</a:t>
            </a:r>
            <a:r>
              <a:rPr kumimoji="1" lang="ja-JP" altLang="en-US" sz="1200" b="1" dirty="0">
                <a:solidFill>
                  <a:srgbClr val="0070C0"/>
                </a:solidFill>
                <a:latin typeface="HG丸ｺﾞｼｯｸM-PRO" pitchFamily="50" charset="-128"/>
                <a:ea typeface="HG丸ｺﾞｼｯｸM-PRO" pitchFamily="50" charset="-128"/>
              </a:rPr>
              <a:t>月</a:t>
            </a:r>
            <a:r>
              <a:rPr kumimoji="1" lang="ja-JP" altLang="en-US" sz="1200" b="1" dirty="0" smtClean="0">
                <a:solidFill>
                  <a:srgbClr val="0070C0"/>
                </a:solidFill>
                <a:latin typeface="HG丸ｺﾞｼｯｸM-PRO" pitchFamily="50" charset="-128"/>
                <a:ea typeface="HG丸ｺﾞｼｯｸM-PRO" pitchFamily="50" charset="-128"/>
              </a:rPr>
              <a:t>に分娩機能停止（産科外来継続）。　</a:t>
            </a:r>
            <a:endParaRPr kumimoji="1" lang="en-US" altLang="ja-JP" sz="1200" b="1" dirty="0" smtClean="0">
              <a:solidFill>
                <a:srgbClr val="0070C0"/>
              </a:solidFill>
              <a:latin typeface="HG丸ｺﾞｼｯｸM-PRO" pitchFamily="50" charset="-128"/>
              <a:ea typeface="HG丸ｺﾞｼｯｸM-PRO" pitchFamily="50" charset="-128"/>
            </a:endParaRPr>
          </a:p>
          <a:p>
            <a:r>
              <a:rPr kumimoji="1" lang="ja-JP" altLang="en-US" sz="1200" b="1" dirty="0">
                <a:solidFill>
                  <a:srgbClr val="0070C0"/>
                </a:solidFill>
                <a:latin typeface="HG丸ｺﾞｼｯｸM-PRO" pitchFamily="50" charset="-128"/>
                <a:ea typeface="HG丸ｺﾞｼｯｸM-PRO" pitchFamily="50" charset="-128"/>
              </a:rPr>
              <a:t>　</a:t>
            </a:r>
            <a:r>
              <a:rPr kumimoji="1" lang="ja-JP" altLang="en-US" sz="1200" b="1" dirty="0" smtClean="0">
                <a:solidFill>
                  <a:srgbClr val="0070C0"/>
                </a:solidFill>
                <a:latin typeface="HG丸ｺﾞｼｯｸM-PRO" pitchFamily="50" charset="-128"/>
                <a:ea typeface="HG丸ｺﾞｼｯｸM-PRO" pitchFamily="50" charset="-128"/>
              </a:rPr>
              <a:t>　　　　分娩機能は、母子センターに集約</a:t>
            </a:r>
            <a:endParaRPr kumimoji="1" lang="ja-JP" altLang="en-US" sz="1200" b="1" dirty="0">
              <a:solidFill>
                <a:srgbClr val="0070C0"/>
              </a:solidFill>
              <a:latin typeface="HG丸ｺﾞｼｯｸM-PRO" pitchFamily="50" charset="-128"/>
              <a:ea typeface="HG丸ｺﾞｼｯｸM-PRO" pitchFamily="50" charset="-128"/>
            </a:endParaRPr>
          </a:p>
        </p:txBody>
      </p:sp>
      <p:cxnSp>
        <p:nvCxnSpPr>
          <p:cNvPr id="257" name="直線矢印コネクタ 256"/>
          <p:cNvCxnSpPr/>
          <p:nvPr/>
        </p:nvCxnSpPr>
        <p:spPr>
          <a:xfrm>
            <a:off x="2580862" y="5581873"/>
            <a:ext cx="515054" cy="85317"/>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5" name="楕円 264"/>
          <p:cNvSpPr/>
          <p:nvPr/>
        </p:nvSpPr>
        <p:spPr>
          <a:xfrm>
            <a:off x="4223496" y="4652137"/>
            <a:ext cx="177950" cy="187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３</a:t>
            </a:r>
            <a:endParaRPr kumimoji="1" lang="ja-JP" altLang="en-US" sz="1200" dirty="0">
              <a:solidFill>
                <a:schemeClr val="tx1"/>
              </a:solidFill>
            </a:endParaRPr>
          </a:p>
        </p:txBody>
      </p:sp>
      <p:sp>
        <p:nvSpPr>
          <p:cNvPr id="266" name="楕円 265"/>
          <p:cNvSpPr/>
          <p:nvPr/>
        </p:nvSpPr>
        <p:spPr>
          <a:xfrm>
            <a:off x="4456997" y="5006730"/>
            <a:ext cx="177950" cy="187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４</a:t>
            </a:r>
          </a:p>
        </p:txBody>
      </p:sp>
      <p:sp>
        <p:nvSpPr>
          <p:cNvPr id="267" name="楕円 266"/>
          <p:cNvSpPr/>
          <p:nvPr/>
        </p:nvSpPr>
        <p:spPr>
          <a:xfrm>
            <a:off x="3997917" y="4938768"/>
            <a:ext cx="177950" cy="187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５</a:t>
            </a:r>
            <a:endParaRPr kumimoji="1" lang="ja-JP" altLang="en-US" sz="1200" dirty="0">
              <a:solidFill>
                <a:schemeClr val="tx1"/>
              </a:solidFill>
            </a:endParaRPr>
          </a:p>
        </p:txBody>
      </p:sp>
      <p:sp>
        <p:nvSpPr>
          <p:cNvPr id="268" name="楕円 267"/>
          <p:cNvSpPr/>
          <p:nvPr/>
        </p:nvSpPr>
        <p:spPr>
          <a:xfrm>
            <a:off x="3790927" y="4742307"/>
            <a:ext cx="177950" cy="187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６</a:t>
            </a:r>
          </a:p>
        </p:txBody>
      </p:sp>
      <p:sp>
        <p:nvSpPr>
          <p:cNvPr id="270" name="楕円 269"/>
          <p:cNvSpPr/>
          <p:nvPr/>
        </p:nvSpPr>
        <p:spPr>
          <a:xfrm>
            <a:off x="3276521" y="5479475"/>
            <a:ext cx="177950" cy="187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８</a:t>
            </a:r>
            <a:endParaRPr kumimoji="1" lang="ja-JP" altLang="en-US" sz="1200" dirty="0">
              <a:solidFill>
                <a:schemeClr val="tx1"/>
              </a:solidFill>
            </a:endParaRPr>
          </a:p>
        </p:txBody>
      </p:sp>
      <p:cxnSp>
        <p:nvCxnSpPr>
          <p:cNvPr id="273" name="直線コネクタ 272"/>
          <p:cNvCxnSpPr/>
          <p:nvPr/>
        </p:nvCxnSpPr>
        <p:spPr>
          <a:xfrm>
            <a:off x="4613299" y="5166221"/>
            <a:ext cx="120901" cy="151035"/>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76" name="直線コネクタ 275"/>
          <p:cNvCxnSpPr/>
          <p:nvPr/>
        </p:nvCxnSpPr>
        <p:spPr>
          <a:xfrm flipV="1">
            <a:off x="4746853" y="4897345"/>
            <a:ext cx="210698" cy="35173"/>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80" name="テキスト ボックス 96"/>
          <p:cNvSpPr txBox="1"/>
          <p:nvPr/>
        </p:nvSpPr>
        <p:spPr>
          <a:xfrm>
            <a:off x="4931110" y="4779812"/>
            <a:ext cx="3732803" cy="230001"/>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1200" b="1" dirty="0" smtClean="0">
                <a:solidFill>
                  <a:srgbClr val="0070C0"/>
                </a:solidFill>
                <a:latin typeface="HG丸ｺﾞｼｯｸM-PRO" pitchFamily="50" charset="-128"/>
                <a:ea typeface="HG丸ｺﾞｼｯｸM-PRO" pitchFamily="50" charset="-128"/>
              </a:rPr>
              <a:t>[</a:t>
            </a:r>
            <a:r>
              <a:rPr kumimoji="1" lang="ja-JP" altLang="en-US" sz="1200" b="1" dirty="0" smtClean="0">
                <a:solidFill>
                  <a:srgbClr val="0070C0"/>
                </a:solidFill>
                <a:latin typeface="HG丸ｺﾞｼｯｸM-PRO" pitchFamily="50" charset="-128"/>
                <a:ea typeface="HG丸ｺﾞｼｯｸM-PRO" pitchFamily="50" charset="-128"/>
              </a:rPr>
              <a:t>母子医療センター</a:t>
            </a:r>
            <a:r>
              <a:rPr kumimoji="1" lang="en-US" altLang="ja-JP" sz="1200" b="1" dirty="0" smtClean="0">
                <a:solidFill>
                  <a:srgbClr val="0070C0"/>
                </a:solidFill>
                <a:latin typeface="HG丸ｺﾞｼｯｸM-PRO" pitchFamily="50" charset="-128"/>
                <a:ea typeface="HG丸ｺﾞｼｯｸM-PRO" pitchFamily="50" charset="-128"/>
              </a:rPr>
              <a:t>]</a:t>
            </a:r>
            <a:r>
              <a:rPr kumimoji="1" lang="ja-JP" altLang="en-US" sz="1200" b="1" dirty="0" smtClean="0">
                <a:solidFill>
                  <a:srgbClr val="0070C0"/>
                </a:solidFill>
                <a:latin typeface="HG丸ｺﾞｼｯｸM-PRO" pitchFamily="50" charset="-128"/>
                <a:ea typeface="HG丸ｺﾞｼｯｸM-PRO" pitchFamily="50" charset="-128"/>
              </a:rPr>
              <a:t>老朽化のため建て替え予定</a:t>
            </a:r>
            <a:endParaRPr kumimoji="1" lang="ja-JP" altLang="en-US" sz="1200" b="1" dirty="0">
              <a:solidFill>
                <a:srgbClr val="0070C0"/>
              </a:solidFill>
              <a:latin typeface="HG丸ｺﾞｼｯｸM-PRO" pitchFamily="50" charset="-128"/>
              <a:ea typeface="HG丸ｺﾞｼｯｸM-PRO" pitchFamily="50" charset="-128"/>
            </a:endParaRPr>
          </a:p>
        </p:txBody>
      </p:sp>
      <p:sp>
        <p:nvSpPr>
          <p:cNvPr id="2" name="二等辺三角形 1"/>
          <p:cNvSpPr/>
          <p:nvPr/>
        </p:nvSpPr>
        <p:spPr>
          <a:xfrm>
            <a:off x="3811195" y="4916337"/>
            <a:ext cx="157176" cy="11698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b="1" dirty="0" smtClean="0"/>
              <a:t>1</a:t>
            </a:r>
            <a:endParaRPr kumimoji="1" lang="ja-JP" altLang="en-US" sz="600" b="1" dirty="0"/>
          </a:p>
        </p:txBody>
      </p:sp>
      <p:sp>
        <p:nvSpPr>
          <p:cNvPr id="79" name="七角形 96"/>
          <p:cNvSpPr/>
          <p:nvPr/>
        </p:nvSpPr>
        <p:spPr>
          <a:xfrm>
            <a:off x="246849" y="3735680"/>
            <a:ext cx="230156" cy="209611"/>
          </a:xfrm>
          <a:custGeom>
            <a:avLst/>
            <a:gdLst>
              <a:gd name="connsiteX0" fmla="*/ -2 w 847003"/>
              <a:gd name="connsiteY0" fmla="*/ 509397 h 792088"/>
              <a:gd name="connsiteX1" fmla="*/ 83879 w 847003"/>
              <a:gd name="connsiteY1" fmla="*/ 156883 h 792088"/>
              <a:gd name="connsiteX2" fmla="*/ 423502 w 847003"/>
              <a:gd name="connsiteY2" fmla="*/ 0 h 792088"/>
              <a:gd name="connsiteX3" fmla="*/ 763124 w 847003"/>
              <a:gd name="connsiteY3" fmla="*/ 156883 h 792088"/>
              <a:gd name="connsiteX4" fmla="*/ 847005 w 847003"/>
              <a:gd name="connsiteY4" fmla="*/ 509397 h 792088"/>
              <a:gd name="connsiteX5" fmla="*/ 611976 w 847003"/>
              <a:gd name="connsiteY5" fmla="*/ 792092 h 792088"/>
              <a:gd name="connsiteX6" fmla="*/ 235027 w 847003"/>
              <a:gd name="connsiteY6" fmla="*/ 792092 h 792088"/>
              <a:gd name="connsiteX7" fmla="*/ -2 w 847003"/>
              <a:gd name="connsiteY7" fmla="*/ 509397 h 792088"/>
              <a:gd name="connsiteX0" fmla="*/ 0 w 1182226"/>
              <a:gd name="connsiteY0" fmla="*/ 509397 h 792092"/>
              <a:gd name="connsiteX1" fmla="*/ 83881 w 1182226"/>
              <a:gd name="connsiteY1" fmla="*/ 156883 h 792092"/>
              <a:gd name="connsiteX2" fmla="*/ 423504 w 1182226"/>
              <a:gd name="connsiteY2" fmla="*/ 0 h 792092"/>
              <a:gd name="connsiteX3" fmla="*/ 1182226 w 1182226"/>
              <a:gd name="connsiteY3" fmla="*/ 14008 h 792092"/>
              <a:gd name="connsiteX4" fmla="*/ 847007 w 1182226"/>
              <a:gd name="connsiteY4" fmla="*/ 509397 h 792092"/>
              <a:gd name="connsiteX5" fmla="*/ 611978 w 1182226"/>
              <a:gd name="connsiteY5" fmla="*/ 792092 h 792092"/>
              <a:gd name="connsiteX6" fmla="*/ 235029 w 1182226"/>
              <a:gd name="connsiteY6" fmla="*/ 792092 h 792092"/>
              <a:gd name="connsiteX7" fmla="*/ 0 w 1182226"/>
              <a:gd name="connsiteY7" fmla="*/ 509397 h 792092"/>
              <a:gd name="connsiteX0" fmla="*/ 0 w 858376"/>
              <a:gd name="connsiteY0" fmla="*/ 514439 h 797134"/>
              <a:gd name="connsiteX1" fmla="*/ 83881 w 858376"/>
              <a:gd name="connsiteY1" fmla="*/ 161925 h 797134"/>
              <a:gd name="connsiteX2" fmla="*/ 423504 w 858376"/>
              <a:gd name="connsiteY2" fmla="*/ 5042 h 797134"/>
              <a:gd name="connsiteX3" fmla="*/ 858376 w 858376"/>
              <a:gd name="connsiteY3" fmla="*/ 0 h 797134"/>
              <a:gd name="connsiteX4" fmla="*/ 847007 w 858376"/>
              <a:gd name="connsiteY4" fmla="*/ 514439 h 797134"/>
              <a:gd name="connsiteX5" fmla="*/ 611978 w 858376"/>
              <a:gd name="connsiteY5" fmla="*/ 797134 h 797134"/>
              <a:gd name="connsiteX6" fmla="*/ 235029 w 858376"/>
              <a:gd name="connsiteY6" fmla="*/ 797134 h 797134"/>
              <a:gd name="connsiteX7" fmla="*/ 0 w 858376"/>
              <a:gd name="connsiteY7" fmla="*/ 514439 h 797134"/>
              <a:gd name="connsiteX0" fmla="*/ 0 w 858376"/>
              <a:gd name="connsiteY0" fmla="*/ 514439 h 797134"/>
              <a:gd name="connsiteX1" fmla="*/ 7681 w 858376"/>
              <a:gd name="connsiteY1" fmla="*/ 0 h 797134"/>
              <a:gd name="connsiteX2" fmla="*/ 423504 w 858376"/>
              <a:gd name="connsiteY2" fmla="*/ 5042 h 797134"/>
              <a:gd name="connsiteX3" fmla="*/ 858376 w 858376"/>
              <a:gd name="connsiteY3" fmla="*/ 0 h 797134"/>
              <a:gd name="connsiteX4" fmla="*/ 847007 w 858376"/>
              <a:gd name="connsiteY4" fmla="*/ 514439 h 797134"/>
              <a:gd name="connsiteX5" fmla="*/ 611978 w 858376"/>
              <a:gd name="connsiteY5" fmla="*/ 797134 h 797134"/>
              <a:gd name="connsiteX6" fmla="*/ 235029 w 858376"/>
              <a:gd name="connsiteY6" fmla="*/ 797134 h 797134"/>
              <a:gd name="connsiteX7" fmla="*/ 0 w 858376"/>
              <a:gd name="connsiteY7" fmla="*/ 514439 h 797134"/>
              <a:gd name="connsiteX0" fmla="*/ 0 w 866057"/>
              <a:gd name="connsiteY0" fmla="*/ 514439 h 797134"/>
              <a:gd name="connsiteX1" fmla="*/ 7681 w 866057"/>
              <a:gd name="connsiteY1" fmla="*/ 0 h 797134"/>
              <a:gd name="connsiteX2" fmla="*/ 423504 w 866057"/>
              <a:gd name="connsiteY2" fmla="*/ 5042 h 797134"/>
              <a:gd name="connsiteX3" fmla="*/ 858376 w 866057"/>
              <a:gd name="connsiteY3" fmla="*/ 0 h 797134"/>
              <a:gd name="connsiteX4" fmla="*/ 866057 w 866057"/>
              <a:gd name="connsiteY4" fmla="*/ 781139 h 797134"/>
              <a:gd name="connsiteX5" fmla="*/ 611978 w 866057"/>
              <a:gd name="connsiteY5" fmla="*/ 797134 h 797134"/>
              <a:gd name="connsiteX6" fmla="*/ 235029 w 866057"/>
              <a:gd name="connsiteY6" fmla="*/ 797134 h 797134"/>
              <a:gd name="connsiteX7" fmla="*/ 0 w 866057"/>
              <a:gd name="connsiteY7" fmla="*/ 514439 h 797134"/>
              <a:gd name="connsiteX0" fmla="*/ 0 w 866057"/>
              <a:gd name="connsiteY0" fmla="*/ 790664 h 797134"/>
              <a:gd name="connsiteX1" fmla="*/ 7681 w 866057"/>
              <a:gd name="connsiteY1" fmla="*/ 0 h 797134"/>
              <a:gd name="connsiteX2" fmla="*/ 423504 w 866057"/>
              <a:gd name="connsiteY2" fmla="*/ 5042 h 797134"/>
              <a:gd name="connsiteX3" fmla="*/ 858376 w 866057"/>
              <a:gd name="connsiteY3" fmla="*/ 0 h 797134"/>
              <a:gd name="connsiteX4" fmla="*/ 866057 w 866057"/>
              <a:gd name="connsiteY4" fmla="*/ 781139 h 797134"/>
              <a:gd name="connsiteX5" fmla="*/ 611978 w 866057"/>
              <a:gd name="connsiteY5" fmla="*/ 797134 h 797134"/>
              <a:gd name="connsiteX6" fmla="*/ 235029 w 866057"/>
              <a:gd name="connsiteY6" fmla="*/ 797134 h 797134"/>
              <a:gd name="connsiteX7" fmla="*/ 0 w 866057"/>
              <a:gd name="connsiteY7" fmla="*/ 790664 h 797134"/>
              <a:gd name="connsiteX0" fmla="*/ 0 w 858951"/>
              <a:gd name="connsiteY0" fmla="*/ 790664 h 828764"/>
              <a:gd name="connsiteX1" fmla="*/ 7681 w 858951"/>
              <a:gd name="connsiteY1" fmla="*/ 0 h 828764"/>
              <a:gd name="connsiteX2" fmla="*/ 423504 w 858951"/>
              <a:gd name="connsiteY2" fmla="*/ 5042 h 828764"/>
              <a:gd name="connsiteX3" fmla="*/ 858376 w 858951"/>
              <a:gd name="connsiteY3" fmla="*/ 0 h 828764"/>
              <a:gd name="connsiteX4" fmla="*/ 856532 w 858951"/>
              <a:gd name="connsiteY4" fmla="*/ 828764 h 828764"/>
              <a:gd name="connsiteX5" fmla="*/ 611978 w 858951"/>
              <a:gd name="connsiteY5" fmla="*/ 797134 h 828764"/>
              <a:gd name="connsiteX6" fmla="*/ 235029 w 858951"/>
              <a:gd name="connsiteY6" fmla="*/ 797134 h 828764"/>
              <a:gd name="connsiteX7" fmla="*/ 0 w 858951"/>
              <a:gd name="connsiteY7" fmla="*/ 790664 h 828764"/>
              <a:gd name="connsiteX0" fmla="*/ 0 w 866057"/>
              <a:gd name="connsiteY0" fmla="*/ 790664 h 800189"/>
              <a:gd name="connsiteX1" fmla="*/ 7681 w 866057"/>
              <a:gd name="connsiteY1" fmla="*/ 0 h 800189"/>
              <a:gd name="connsiteX2" fmla="*/ 423504 w 866057"/>
              <a:gd name="connsiteY2" fmla="*/ 5042 h 800189"/>
              <a:gd name="connsiteX3" fmla="*/ 858376 w 866057"/>
              <a:gd name="connsiteY3" fmla="*/ 0 h 800189"/>
              <a:gd name="connsiteX4" fmla="*/ 866057 w 866057"/>
              <a:gd name="connsiteY4" fmla="*/ 800189 h 800189"/>
              <a:gd name="connsiteX5" fmla="*/ 611978 w 866057"/>
              <a:gd name="connsiteY5" fmla="*/ 797134 h 800189"/>
              <a:gd name="connsiteX6" fmla="*/ 235029 w 866057"/>
              <a:gd name="connsiteY6" fmla="*/ 797134 h 800189"/>
              <a:gd name="connsiteX7" fmla="*/ 0 w 866057"/>
              <a:gd name="connsiteY7" fmla="*/ 790664 h 800189"/>
              <a:gd name="connsiteX0" fmla="*/ 0 w 858951"/>
              <a:gd name="connsiteY0" fmla="*/ 790664 h 800189"/>
              <a:gd name="connsiteX1" fmla="*/ 7681 w 858951"/>
              <a:gd name="connsiteY1" fmla="*/ 0 h 800189"/>
              <a:gd name="connsiteX2" fmla="*/ 423504 w 858951"/>
              <a:gd name="connsiteY2" fmla="*/ 5042 h 800189"/>
              <a:gd name="connsiteX3" fmla="*/ 858376 w 858951"/>
              <a:gd name="connsiteY3" fmla="*/ 0 h 800189"/>
              <a:gd name="connsiteX4" fmla="*/ 856532 w 858951"/>
              <a:gd name="connsiteY4" fmla="*/ 800189 h 800189"/>
              <a:gd name="connsiteX5" fmla="*/ 611978 w 858951"/>
              <a:gd name="connsiteY5" fmla="*/ 797134 h 800189"/>
              <a:gd name="connsiteX6" fmla="*/ 235029 w 858951"/>
              <a:gd name="connsiteY6" fmla="*/ 797134 h 800189"/>
              <a:gd name="connsiteX7" fmla="*/ 0 w 858951"/>
              <a:gd name="connsiteY7" fmla="*/ 790664 h 800189"/>
              <a:gd name="connsiteX0" fmla="*/ 21072 w 851448"/>
              <a:gd name="connsiteY0" fmla="*/ 781139 h 800189"/>
              <a:gd name="connsiteX1" fmla="*/ 178 w 851448"/>
              <a:gd name="connsiteY1" fmla="*/ 0 h 800189"/>
              <a:gd name="connsiteX2" fmla="*/ 416001 w 851448"/>
              <a:gd name="connsiteY2" fmla="*/ 5042 h 800189"/>
              <a:gd name="connsiteX3" fmla="*/ 850873 w 851448"/>
              <a:gd name="connsiteY3" fmla="*/ 0 h 800189"/>
              <a:gd name="connsiteX4" fmla="*/ 849029 w 851448"/>
              <a:gd name="connsiteY4" fmla="*/ 800189 h 800189"/>
              <a:gd name="connsiteX5" fmla="*/ 604475 w 851448"/>
              <a:gd name="connsiteY5" fmla="*/ 797134 h 800189"/>
              <a:gd name="connsiteX6" fmla="*/ 227526 w 851448"/>
              <a:gd name="connsiteY6" fmla="*/ 797134 h 800189"/>
              <a:gd name="connsiteX7" fmla="*/ 21072 w 851448"/>
              <a:gd name="connsiteY7" fmla="*/ 781139 h 800189"/>
              <a:gd name="connsiteX0" fmla="*/ 2419 w 851845"/>
              <a:gd name="connsiteY0" fmla="*/ 781139 h 800189"/>
              <a:gd name="connsiteX1" fmla="*/ 575 w 851845"/>
              <a:gd name="connsiteY1" fmla="*/ 0 h 800189"/>
              <a:gd name="connsiteX2" fmla="*/ 416398 w 851845"/>
              <a:gd name="connsiteY2" fmla="*/ 5042 h 800189"/>
              <a:gd name="connsiteX3" fmla="*/ 851270 w 851845"/>
              <a:gd name="connsiteY3" fmla="*/ 0 h 800189"/>
              <a:gd name="connsiteX4" fmla="*/ 849426 w 851845"/>
              <a:gd name="connsiteY4" fmla="*/ 800189 h 800189"/>
              <a:gd name="connsiteX5" fmla="*/ 604872 w 851845"/>
              <a:gd name="connsiteY5" fmla="*/ 797134 h 800189"/>
              <a:gd name="connsiteX6" fmla="*/ 227923 w 851845"/>
              <a:gd name="connsiteY6" fmla="*/ 797134 h 800189"/>
              <a:gd name="connsiteX7" fmla="*/ 2419 w 851845"/>
              <a:gd name="connsiteY7" fmla="*/ 781139 h 800189"/>
              <a:gd name="connsiteX0" fmla="*/ 2419 w 851845"/>
              <a:gd name="connsiteY0" fmla="*/ 819239 h 819239"/>
              <a:gd name="connsiteX1" fmla="*/ 575 w 851845"/>
              <a:gd name="connsiteY1" fmla="*/ 0 h 819239"/>
              <a:gd name="connsiteX2" fmla="*/ 416398 w 851845"/>
              <a:gd name="connsiteY2" fmla="*/ 5042 h 819239"/>
              <a:gd name="connsiteX3" fmla="*/ 851270 w 851845"/>
              <a:gd name="connsiteY3" fmla="*/ 0 h 819239"/>
              <a:gd name="connsiteX4" fmla="*/ 849426 w 851845"/>
              <a:gd name="connsiteY4" fmla="*/ 800189 h 819239"/>
              <a:gd name="connsiteX5" fmla="*/ 604872 w 851845"/>
              <a:gd name="connsiteY5" fmla="*/ 797134 h 819239"/>
              <a:gd name="connsiteX6" fmla="*/ 227923 w 851845"/>
              <a:gd name="connsiteY6" fmla="*/ 797134 h 819239"/>
              <a:gd name="connsiteX7" fmla="*/ 2419 w 851845"/>
              <a:gd name="connsiteY7" fmla="*/ 819239 h 819239"/>
              <a:gd name="connsiteX0" fmla="*/ 0 w 868476"/>
              <a:gd name="connsiteY0" fmla="*/ 809714 h 809714"/>
              <a:gd name="connsiteX1" fmla="*/ 17206 w 868476"/>
              <a:gd name="connsiteY1" fmla="*/ 0 h 809714"/>
              <a:gd name="connsiteX2" fmla="*/ 433029 w 868476"/>
              <a:gd name="connsiteY2" fmla="*/ 5042 h 809714"/>
              <a:gd name="connsiteX3" fmla="*/ 867901 w 868476"/>
              <a:gd name="connsiteY3" fmla="*/ 0 h 809714"/>
              <a:gd name="connsiteX4" fmla="*/ 866057 w 868476"/>
              <a:gd name="connsiteY4" fmla="*/ 800189 h 809714"/>
              <a:gd name="connsiteX5" fmla="*/ 621503 w 868476"/>
              <a:gd name="connsiteY5" fmla="*/ 797134 h 809714"/>
              <a:gd name="connsiteX6" fmla="*/ 244554 w 868476"/>
              <a:gd name="connsiteY6" fmla="*/ 797134 h 809714"/>
              <a:gd name="connsiteX7" fmla="*/ 0 w 868476"/>
              <a:gd name="connsiteY7" fmla="*/ 809714 h 809714"/>
              <a:gd name="connsiteX0" fmla="*/ 11640 w 851541"/>
              <a:gd name="connsiteY0" fmla="*/ 800189 h 800189"/>
              <a:gd name="connsiteX1" fmla="*/ 271 w 851541"/>
              <a:gd name="connsiteY1" fmla="*/ 0 h 800189"/>
              <a:gd name="connsiteX2" fmla="*/ 416094 w 851541"/>
              <a:gd name="connsiteY2" fmla="*/ 5042 h 800189"/>
              <a:gd name="connsiteX3" fmla="*/ 850966 w 851541"/>
              <a:gd name="connsiteY3" fmla="*/ 0 h 800189"/>
              <a:gd name="connsiteX4" fmla="*/ 849122 w 851541"/>
              <a:gd name="connsiteY4" fmla="*/ 800189 h 800189"/>
              <a:gd name="connsiteX5" fmla="*/ 604568 w 851541"/>
              <a:gd name="connsiteY5" fmla="*/ 797134 h 800189"/>
              <a:gd name="connsiteX6" fmla="*/ 227619 w 851541"/>
              <a:gd name="connsiteY6" fmla="*/ 797134 h 800189"/>
              <a:gd name="connsiteX7" fmla="*/ 11640 w 851541"/>
              <a:gd name="connsiteY7" fmla="*/ 800189 h 80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541" h="800189">
                <a:moveTo>
                  <a:pt x="11640" y="800189"/>
                </a:moveTo>
                <a:cubicBezTo>
                  <a:pt x="14200" y="536634"/>
                  <a:pt x="-2289" y="263555"/>
                  <a:pt x="271" y="0"/>
                </a:cubicBezTo>
                <a:lnTo>
                  <a:pt x="416094" y="5042"/>
                </a:lnTo>
                <a:lnTo>
                  <a:pt x="850966" y="0"/>
                </a:lnTo>
                <a:cubicBezTo>
                  <a:pt x="853526" y="260380"/>
                  <a:pt x="846562" y="539809"/>
                  <a:pt x="849122" y="800189"/>
                </a:cubicBezTo>
                <a:lnTo>
                  <a:pt x="604568" y="797134"/>
                </a:lnTo>
                <a:lnTo>
                  <a:pt x="227619" y="797134"/>
                </a:lnTo>
                <a:lnTo>
                  <a:pt x="11640" y="800189"/>
                </a:lnTo>
                <a:close/>
              </a:path>
            </a:pathLst>
          </a:custGeom>
          <a:solidFill>
            <a:srgbClr val="002060"/>
          </a:solidFill>
          <a:ln w="25400">
            <a:solidFill>
              <a:srgbClr val="002060"/>
            </a:solidFill>
          </a:ln>
        </p:spPr>
        <p:style>
          <a:lnRef idx="2">
            <a:schemeClr val="accent6"/>
          </a:lnRef>
          <a:fillRef idx="1">
            <a:schemeClr val="lt1"/>
          </a:fillRef>
          <a:effectRef idx="0">
            <a:schemeClr val="accent6"/>
          </a:effectRef>
          <a:fontRef idx="minor">
            <a:schemeClr val="dk1"/>
          </a:fontRef>
        </p:style>
        <p:txBody>
          <a:bodyPr wrap="none" rtlCol="0" anchor="ctr"/>
          <a:lstStyle/>
          <a:p>
            <a:pPr algn="ctr"/>
            <a:endParaRPr kumimoji="1" lang="ja-JP" altLang="en-US" sz="900" b="1" dirty="0">
              <a:solidFill>
                <a:schemeClr val="bg1"/>
              </a:solidFill>
              <a:latin typeface="Meiryo UI" panose="020B0604030504040204" pitchFamily="50" charset="-128"/>
              <a:ea typeface="Meiryo UI" panose="020B0604030504040204" pitchFamily="50" charset="-128"/>
            </a:endParaRPr>
          </a:p>
        </p:txBody>
      </p:sp>
      <p:sp>
        <p:nvSpPr>
          <p:cNvPr id="81" name="円/楕円 463"/>
          <p:cNvSpPr/>
          <p:nvPr/>
        </p:nvSpPr>
        <p:spPr>
          <a:xfrm>
            <a:off x="229920" y="4020928"/>
            <a:ext cx="260484" cy="24833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900" b="1" dirty="0">
              <a:latin typeface="Meiryo UI" panose="020B0604030504040204" pitchFamily="50" charset="-128"/>
              <a:ea typeface="Meiryo UI" panose="020B0604030504040204" pitchFamily="50" charset="-128"/>
            </a:endParaRPr>
          </a:p>
        </p:txBody>
      </p:sp>
      <p:sp>
        <p:nvSpPr>
          <p:cNvPr id="82" name="テキスト ボックス 96"/>
          <p:cNvSpPr txBox="1"/>
          <p:nvPr/>
        </p:nvSpPr>
        <p:spPr>
          <a:xfrm>
            <a:off x="580212" y="3679823"/>
            <a:ext cx="2309533" cy="3310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50" dirty="0" smtClean="0">
                <a:latin typeface="HG丸ｺﾞｼｯｸM-PRO" pitchFamily="50" charset="-128"/>
                <a:ea typeface="HG丸ｺﾞｼｯｸM-PRO" pitchFamily="50" charset="-128"/>
              </a:rPr>
              <a:t>総合周産期母子医療センター</a:t>
            </a:r>
            <a:endParaRPr kumimoji="1" lang="ja-JP" altLang="en-US" sz="1050" dirty="0">
              <a:latin typeface="HG丸ｺﾞｼｯｸM-PRO" pitchFamily="50" charset="-128"/>
              <a:ea typeface="HG丸ｺﾞｼｯｸM-PRO" pitchFamily="50" charset="-128"/>
            </a:endParaRPr>
          </a:p>
        </p:txBody>
      </p:sp>
      <p:sp>
        <p:nvSpPr>
          <p:cNvPr id="83" name="テキスト ボックス 96"/>
          <p:cNvSpPr txBox="1"/>
          <p:nvPr/>
        </p:nvSpPr>
        <p:spPr>
          <a:xfrm>
            <a:off x="570381" y="3984386"/>
            <a:ext cx="2309533" cy="3310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50" dirty="0">
                <a:latin typeface="HG丸ｺﾞｼｯｸM-PRO" pitchFamily="50" charset="-128"/>
                <a:ea typeface="HG丸ｺﾞｼｯｸM-PRO" pitchFamily="50" charset="-128"/>
              </a:rPr>
              <a:t>地域</a:t>
            </a:r>
            <a:r>
              <a:rPr kumimoji="1" lang="ja-JP" altLang="en-US" sz="1050" dirty="0" smtClean="0">
                <a:latin typeface="HG丸ｺﾞｼｯｸM-PRO" pitchFamily="50" charset="-128"/>
                <a:ea typeface="HG丸ｺﾞｼｯｸM-PRO" pitchFamily="50" charset="-128"/>
              </a:rPr>
              <a:t>周産期母子医療センター</a:t>
            </a:r>
            <a:endParaRPr kumimoji="1" lang="ja-JP" altLang="en-US" sz="1050" dirty="0">
              <a:latin typeface="HG丸ｺﾞｼｯｸM-PRO" pitchFamily="50" charset="-128"/>
              <a:ea typeface="HG丸ｺﾞｼｯｸM-PRO" pitchFamily="50" charset="-128"/>
            </a:endParaRPr>
          </a:p>
        </p:txBody>
      </p:sp>
      <p:sp>
        <p:nvSpPr>
          <p:cNvPr id="87" name="二等辺三角形 86"/>
          <p:cNvSpPr/>
          <p:nvPr/>
        </p:nvSpPr>
        <p:spPr>
          <a:xfrm>
            <a:off x="3735592" y="5273862"/>
            <a:ext cx="161314" cy="11355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b="1" dirty="0" smtClean="0"/>
              <a:t>2</a:t>
            </a:r>
            <a:endParaRPr kumimoji="1" lang="ja-JP" altLang="en-US" sz="600" b="1" dirty="0"/>
          </a:p>
        </p:txBody>
      </p:sp>
      <p:sp>
        <p:nvSpPr>
          <p:cNvPr id="88" name="二等辺三角形 87"/>
          <p:cNvSpPr/>
          <p:nvPr/>
        </p:nvSpPr>
        <p:spPr>
          <a:xfrm>
            <a:off x="3593389" y="5203019"/>
            <a:ext cx="161314" cy="11355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b="1" dirty="0"/>
              <a:t>3</a:t>
            </a:r>
            <a:endParaRPr kumimoji="1" lang="ja-JP" altLang="en-US" sz="600" b="1" dirty="0"/>
          </a:p>
        </p:txBody>
      </p:sp>
      <p:sp>
        <p:nvSpPr>
          <p:cNvPr id="89" name="二等辺三角形 88"/>
          <p:cNvSpPr/>
          <p:nvPr/>
        </p:nvSpPr>
        <p:spPr>
          <a:xfrm>
            <a:off x="4020979" y="4807830"/>
            <a:ext cx="161314" cy="11355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b="1" dirty="0" smtClean="0"/>
              <a:t>4</a:t>
            </a:r>
            <a:endParaRPr kumimoji="1" lang="ja-JP" altLang="en-US" sz="600" b="1" dirty="0"/>
          </a:p>
        </p:txBody>
      </p:sp>
      <p:sp>
        <p:nvSpPr>
          <p:cNvPr id="90" name="二等辺三角形 89"/>
          <p:cNvSpPr/>
          <p:nvPr/>
        </p:nvSpPr>
        <p:spPr>
          <a:xfrm>
            <a:off x="2544053" y="5883047"/>
            <a:ext cx="161314" cy="11355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b="1" dirty="0"/>
              <a:t>5</a:t>
            </a:r>
            <a:endParaRPr kumimoji="1" lang="ja-JP" altLang="en-US" sz="600" b="1" dirty="0"/>
          </a:p>
        </p:txBody>
      </p:sp>
      <p:sp>
        <p:nvSpPr>
          <p:cNvPr id="91" name="二等辺三角形 90"/>
          <p:cNvSpPr/>
          <p:nvPr/>
        </p:nvSpPr>
        <p:spPr>
          <a:xfrm>
            <a:off x="2445363" y="5988738"/>
            <a:ext cx="161314" cy="11355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b="1" dirty="0" smtClean="0"/>
              <a:t>6</a:t>
            </a:r>
            <a:endParaRPr kumimoji="1" lang="ja-JP" altLang="en-US" sz="600" b="1" dirty="0"/>
          </a:p>
        </p:txBody>
      </p:sp>
      <p:sp>
        <p:nvSpPr>
          <p:cNvPr id="92" name="二等辺三角形 91"/>
          <p:cNvSpPr/>
          <p:nvPr/>
        </p:nvSpPr>
        <p:spPr>
          <a:xfrm>
            <a:off x="4431029" y="5173598"/>
            <a:ext cx="161314" cy="11355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b="1" dirty="0"/>
              <a:t>7</a:t>
            </a:r>
            <a:endParaRPr kumimoji="1" lang="ja-JP" altLang="en-US" sz="600" b="1" dirty="0"/>
          </a:p>
        </p:txBody>
      </p:sp>
      <p:sp>
        <p:nvSpPr>
          <p:cNvPr id="94" name="楕円 93"/>
          <p:cNvSpPr/>
          <p:nvPr/>
        </p:nvSpPr>
        <p:spPr>
          <a:xfrm>
            <a:off x="229920" y="4366938"/>
            <a:ext cx="237957" cy="2298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96" name="テキスト ボックス 96"/>
          <p:cNvSpPr txBox="1"/>
          <p:nvPr/>
        </p:nvSpPr>
        <p:spPr>
          <a:xfrm>
            <a:off x="610211" y="4285317"/>
            <a:ext cx="2309533" cy="3310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50" dirty="0" smtClean="0">
                <a:latin typeface="HG丸ｺﾞｼｯｸM-PRO" pitchFamily="50" charset="-128"/>
                <a:ea typeface="HG丸ｺﾞｼｯｸM-PRO" pitchFamily="50" charset="-128"/>
              </a:rPr>
              <a:t>分娩実施病院</a:t>
            </a:r>
            <a:endParaRPr kumimoji="1" lang="ja-JP" altLang="en-US" sz="1050" dirty="0">
              <a:latin typeface="HG丸ｺﾞｼｯｸM-PRO" pitchFamily="50" charset="-128"/>
              <a:ea typeface="HG丸ｺﾞｼｯｸM-PRO" pitchFamily="50" charset="-128"/>
            </a:endParaRPr>
          </a:p>
        </p:txBody>
      </p:sp>
      <p:sp>
        <p:nvSpPr>
          <p:cNvPr id="97" name="二等辺三角形 96"/>
          <p:cNvSpPr/>
          <p:nvPr/>
        </p:nvSpPr>
        <p:spPr>
          <a:xfrm>
            <a:off x="236993" y="4832490"/>
            <a:ext cx="296589" cy="26779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b="1" dirty="0"/>
          </a:p>
        </p:txBody>
      </p:sp>
      <p:sp>
        <p:nvSpPr>
          <p:cNvPr id="98" name="テキスト ボックス 96"/>
          <p:cNvSpPr txBox="1"/>
          <p:nvPr/>
        </p:nvSpPr>
        <p:spPr>
          <a:xfrm>
            <a:off x="589588" y="4816922"/>
            <a:ext cx="2309533" cy="3310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50" dirty="0" smtClean="0">
                <a:latin typeface="HG丸ｺﾞｼｯｸM-PRO" pitchFamily="50" charset="-128"/>
                <a:ea typeface="HG丸ｺﾞｼｯｸM-PRO" pitchFamily="50" charset="-128"/>
              </a:rPr>
              <a:t>分娩実施有床診療所</a:t>
            </a:r>
            <a:endParaRPr kumimoji="1" lang="ja-JP" altLang="en-US" sz="1050" dirty="0">
              <a:latin typeface="HG丸ｺﾞｼｯｸM-PRO" pitchFamily="50" charset="-128"/>
              <a:ea typeface="HG丸ｺﾞｼｯｸM-PRO" pitchFamily="50" charset="-128"/>
            </a:endParaRPr>
          </a:p>
        </p:txBody>
      </p:sp>
      <p:sp>
        <p:nvSpPr>
          <p:cNvPr id="99" name="テキスト ボックス 96"/>
          <p:cNvSpPr txBox="1"/>
          <p:nvPr/>
        </p:nvSpPr>
        <p:spPr>
          <a:xfrm>
            <a:off x="435771" y="4474466"/>
            <a:ext cx="2309533" cy="3310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900" dirty="0" smtClean="0">
                <a:latin typeface="HG丸ｺﾞｼｯｸM-PRO" pitchFamily="50" charset="-128"/>
                <a:ea typeface="HG丸ｺﾞｼｯｸM-PRO" pitchFamily="50" charset="-128"/>
              </a:rPr>
              <a:t>※</a:t>
            </a:r>
            <a:r>
              <a:rPr kumimoji="1" lang="ja-JP" altLang="en-US" sz="900" dirty="0" smtClean="0">
                <a:latin typeface="HG丸ｺﾞｼｯｸM-PRO" pitchFamily="50" charset="-128"/>
                <a:ea typeface="HG丸ｺﾞｼｯｸM-PRO" pitchFamily="50" charset="-128"/>
              </a:rPr>
              <a:t>記号内の番号は、上記表の番号</a:t>
            </a:r>
            <a:endParaRPr kumimoji="1" lang="ja-JP" altLang="en-US" sz="900" dirty="0">
              <a:latin typeface="HG丸ｺﾞｼｯｸM-PRO" pitchFamily="50" charset="-128"/>
              <a:ea typeface="HG丸ｺﾞｼｯｸM-PRO" pitchFamily="50" charset="-128"/>
            </a:endParaRPr>
          </a:p>
        </p:txBody>
      </p:sp>
      <p:sp>
        <p:nvSpPr>
          <p:cNvPr id="100" name="テキスト ボックス 96"/>
          <p:cNvSpPr txBox="1"/>
          <p:nvPr/>
        </p:nvSpPr>
        <p:spPr>
          <a:xfrm>
            <a:off x="370560" y="5035236"/>
            <a:ext cx="2309533" cy="3310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900" dirty="0" smtClean="0">
                <a:latin typeface="HG丸ｺﾞｼｯｸM-PRO" pitchFamily="50" charset="-128"/>
                <a:ea typeface="HG丸ｺﾞｼｯｸM-PRO" pitchFamily="50" charset="-128"/>
              </a:rPr>
              <a:t>※</a:t>
            </a:r>
            <a:r>
              <a:rPr kumimoji="1" lang="ja-JP" altLang="en-US" sz="900" dirty="0" smtClean="0">
                <a:latin typeface="HG丸ｺﾞｼｯｸM-PRO" pitchFamily="50" charset="-128"/>
                <a:ea typeface="HG丸ｺﾞｼｯｸM-PRO" pitchFamily="50" charset="-128"/>
              </a:rPr>
              <a:t>記号内の番号は、分娩実績順位</a:t>
            </a:r>
            <a:endParaRPr kumimoji="1" lang="ja-JP" altLang="en-US" sz="900" dirty="0">
              <a:latin typeface="HG丸ｺﾞｼｯｸM-PRO" pitchFamily="50" charset="-128"/>
              <a:ea typeface="HG丸ｺﾞｼｯｸM-PRO" pitchFamily="50" charset="-128"/>
            </a:endParaRPr>
          </a:p>
        </p:txBody>
      </p:sp>
      <p:sp>
        <p:nvSpPr>
          <p:cNvPr id="93" name="下矢印 92"/>
          <p:cNvSpPr/>
          <p:nvPr/>
        </p:nvSpPr>
        <p:spPr>
          <a:xfrm rot="13677951">
            <a:off x="4479866" y="4982826"/>
            <a:ext cx="221356" cy="7708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78777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98759" y="6427819"/>
            <a:ext cx="2133600" cy="365125"/>
          </a:xfrm>
        </p:spPr>
        <p:txBody>
          <a:bodyPr/>
          <a:lstStyle/>
          <a:p>
            <a:fld id="{A9848611-8FAA-4BFC-BAAD-33CAF1A3E273}" type="slidenum">
              <a:rPr kumimoji="1" lang="ja-JP" altLang="en-US" sz="1800" smtClean="0">
                <a:solidFill>
                  <a:schemeClr val="tx1"/>
                </a:solidFill>
              </a:rPr>
              <a:t>9</a:t>
            </a:fld>
            <a:endParaRPr kumimoji="1" lang="ja-JP" altLang="en-US" sz="1800" dirty="0">
              <a:solidFill>
                <a:schemeClr val="tx1"/>
              </a:solidFill>
            </a:endParaRPr>
          </a:p>
        </p:txBody>
      </p:sp>
      <p:sp>
        <p:nvSpPr>
          <p:cNvPr id="18"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49926" y="1252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9" name="タイトル 1">
            <a:extLst>
              <a:ext uri="{FF2B5EF4-FFF2-40B4-BE49-F238E27FC236}">
                <a16:creationId xmlns:a16="http://schemas.microsoft.com/office/drawing/2014/main" id="{30BE5A27-A407-4A14-A9BE-5866682C3C6B}"/>
              </a:ext>
            </a:extLst>
          </p:cNvPr>
          <p:cNvSpPr txBox="1">
            <a:spLocks/>
          </p:cNvSpPr>
          <p:nvPr/>
        </p:nvSpPr>
        <p:spPr>
          <a:xfrm>
            <a:off x="137121" y="46905"/>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４</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泉州周産期医療体制にかかる今後の予定</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0"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38009" y="3571923"/>
            <a:ext cx="9144000" cy="43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lnSpc>
                <a:spcPct val="125000"/>
              </a:lnSpc>
            </a:pPr>
            <a:r>
              <a:rPr lang="en-US" altLang="ja-JP" sz="2000" b="1"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latin typeface="Meiryo UI" panose="020B0604030504040204" pitchFamily="50" charset="-128"/>
                <a:ea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rPr>
              <a:t>地域医療構想</a:t>
            </a:r>
            <a:endParaRPr lang="en-US" altLang="ja-JP" sz="2000" b="1" dirty="0" smtClean="0">
              <a:latin typeface="Meiryo UI" panose="020B0604030504040204" pitchFamily="50" charset="-128"/>
              <a:ea typeface="Meiryo UI" panose="020B0604030504040204" pitchFamily="50" charset="-128"/>
            </a:endParaRPr>
          </a:p>
        </p:txBody>
      </p:sp>
      <p:sp>
        <p:nvSpPr>
          <p:cNvPr id="22"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31516" y="5303188"/>
            <a:ext cx="9144000" cy="43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lnSpc>
                <a:spcPct val="125000"/>
              </a:lnSpc>
            </a:pPr>
            <a:r>
              <a:rPr lang="en-US" altLang="ja-JP" sz="2000" b="1"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2</a:t>
            </a:r>
            <a:r>
              <a:rPr lang="en-US" altLang="ja-JP" sz="2000" b="1"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 医師確保</a:t>
            </a:r>
            <a:endParaRPr lang="en-US" altLang="ja-JP" sz="2000" b="1" dirty="0" smtClean="0">
              <a:latin typeface="Meiryo UI" panose="020B0604030504040204" pitchFamily="50" charset="-128"/>
              <a:ea typeface="Meiryo UI" panose="020B0604030504040204" pitchFamily="50" charset="-128"/>
            </a:endParaRPr>
          </a:p>
        </p:txBody>
      </p:sp>
      <p:sp>
        <p:nvSpPr>
          <p:cNvPr id="8" name="タイトル 1">
            <a:extLst>
              <a:ext uri="{FF2B5EF4-FFF2-40B4-BE49-F238E27FC236}">
                <a16:creationId xmlns:a16="http://schemas.microsoft.com/office/drawing/2014/main" id="{E4E5881F-7303-48F0-A1BF-8AB683DB1D16}"/>
              </a:ext>
            </a:extLst>
          </p:cNvPr>
          <p:cNvSpPr txBox="1">
            <a:spLocks/>
          </p:cNvSpPr>
          <p:nvPr/>
        </p:nvSpPr>
        <p:spPr>
          <a:xfrm>
            <a:off x="603330" y="3946288"/>
            <a:ext cx="7429450" cy="1593283"/>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Meiryo UI" panose="020B0604030504040204" pitchFamily="50" charset="-128"/>
                <a:ea typeface="Meiryo UI" panose="020B0604030504040204" pitchFamily="50" charset="-128"/>
              </a:rPr>
              <a:t>○地域医療構想関係会議（医療病床懇話会、保健医療協議会）において、</a:t>
            </a:r>
            <a:endParaRPr lang="en-US" altLang="ja-JP" sz="1800" dirty="0" smtClean="0">
              <a:latin typeface="Meiryo UI" panose="020B0604030504040204" pitchFamily="50" charset="-128"/>
              <a:ea typeface="Meiryo UI" panose="020B0604030504040204" pitchFamily="50" charset="-128"/>
            </a:endParaRPr>
          </a:p>
          <a:p>
            <a:pPr algn="l"/>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 本連絡会の結果について報告し、必要に応じて内容について協議検討する。</a:t>
            </a:r>
            <a:endParaRPr lang="en-US" altLang="ja-JP" sz="1800" dirty="0" smtClean="0">
              <a:latin typeface="Meiryo UI" panose="020B0604030504040204" pitchFamily="50" charset="-128"/>
              <a:ea typeface="Meiryo UI" panose="020B0604030504040204" pitchFamily="50" charset="-128"/>
            </a:endParaRPr>
          </a:p>
          <a:p>
            <a:pPr algn="l"/>
            <a:endParaRPr lang="en-US" altLang="ja-JP" sz="1800" dirty="0">
              <a:latin typeface="Meiryo UI" panose="020B0604030504040204" pitchFamily="50" charset="-128"/>
              <a:ea typeface="Meiryo UI" panose="020B0604030504040204" pitchFamily="50" charset="-128"/>
            </a:endParaRPr>
          </a:p>
          <a:p>
            <a:pPr algn="l"/>
            <a:r>
              <a:rPr lang="ja-JP" altLang="en-US" sz="1800" dirty="0" smtClean="0">
                <a:latin typeface="Meiryo UI" panose="020B0604030504040204" pitchFamily="50" charset="-128"/>
                <a:ea typeface="Meiryo UI" panose="020B0604030504040204" pitchFamily="50" charset="-128"/>
              </a:rPr>
              <a:t>○医療機関が実施する病床機能転換や病床のダウンサイジングについて、</a:t>
            </a:r>
            <a:endParaRPr lang="en-US" altLang="ja-JP" sz="1800" dirty="0" smtClean="0">
              <a:latin typeface="Meiryo UI" panose="020B0604030504040204" pitchFamily="50" charset="-128"/>
              <a:ea typeface="Meiryo UI" panose="020B0604030504040204" pitchFamily="50" charset="-128"/>
            </a:endParaRPr>
          </a:p>
          <a:p>
            <a:pPr algn="l"/>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　地域医療介護総合確保基金等を活用し、支援していく。</a:t>
            </a:r>
            <a:endParaRPr lang="en-US" altLang="ja-JP" sz="1800" dirty="0">
              <a:latin typeface="Meiryo UI" panose="020B0604030504040204" pitchFamily="50" charset="-128"/>
              <a:ea typeface="Meiryo UI" panose="020B0604030504040204" pitchFamily="50" charset="-128"/>
            </a:endParaRPr>
          </a:p>
        </p:txBody>
      </p:sp>
      <p:sp>
        <p:nvSpPr>
          <p:cNvPr id="9" name="タイトル 1">
            <a:extLst>
              <a:ext uri="{FF2B5EF4-FFF2-40B4-BE49-F238E27FC236}">
                <a16:creationId xmlns:a16="http://schemas.microsoft.com/office/drawing/2014/main" id="{E4E5881F-7303-48F0-A1BF-8AB683DB1D16}"/>
              </a:ext>
            </a:extLst>
          </p:cNvPr>
          <p:cNvSpPr txBox="1">
            <a:spLocks/>
          </p:cNvSpPr>
          <p:nvPr/>
        </p:nvSpPr>
        <p:spPr>
          <a:xfrm>
            <a:off x="603330" y="5741113"/>
            <a:ext cx="7782662" cy="913458"/>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Meiryo UI" panose="020B0604030504040204" pitchFamily="50" charset="-128"/>
                <a:ea typeface="Meiryo UI" panose="020B0604030504040204" pitchFamily="50" charset="-128"/>
              </a:rPr>
              <a:t>○医療機能の集約化等に伴う、医師</a:t>
            </a:r>
            <a:r>
              <a:rPr lang="ja-JP" altLang="en-US" sz="1800" dirty="0">
                <a:latin typeface="Meiryo UI" panose="020B0604030504040204" pitchFamily="50" charset="-128"/>
                <a:ea typeface="Meiryo UI" panose="020B0604030504040204" pitchFamily="50" charset="-128"/>
              </a:rPr>
              <a:t>の派遣調整にあたって</a:t>
            </a:r>
            <a:r>
              <a:rPr lang="ja-JP" altLang="en-US" sz="1800" dirty="0" smtClean="0">
                <a:latin typeface="Meiryo UI" panose="020B0604030504040204" pitchFamily="50" charset="-128"/>
                <a:ea typeface="Meiryo UI" panose="020B0604030504040204" pitchFamily="50" charset="-128"/>
              </a:rPr>
              <a:t>は、大阪府</a:t>
            </a:r>
            <a:r>
              <a:rPr lang="ja-JP" altLang="en-US" sz="1800" dirty="0">
                <a:latin typeface="Meiryo UI" panose="020B0604030504040204" pitchFamily="50" charset="-128"/>
                <a:ea typeface="Meiryo UI" panose="020B0604030504040204" pitchFamily="50" charset="-128"/>
              </a:rPr>
              <a:t>地域</a:t>
            </a:r>
            <a:r>
              <a:rPr lang="ja-JP" altLang="en-US" sz="1800" dirty="0" smtClean="0">
                <a:latin typeface="Meiryo UI" panose="020B0604030504040204" pitchFamily="50" charset="-128"/>
                <a:ea typeface="Meiryo UI" panose="020B0604030504040204" pitchFamily="50" charset="-128"/>
              </a:rPr>
              <a:t>医療</a:t>
            </a:r>
            <a:endParaRPr lang="en-US" altLang="ja-JP" sz="1800" dirty="0" smtClean="0">
              <a:latin typeface="Meiryo UI" panose="020B0604030504040204" pitchFamily="50" charset="-128"/>
              <a:ea typeface="Meiryo UI" panose="020B0604030504040204" pitchFamily="50" charset="-128"/>
            </a:endParaRPr>
          </a:p>
          <a:p>
            <a:pPr algn="l"/>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 センター</a:t>
            </a:r>
            <a:r>
              <a:rPr lang="ja-JP" altLang="en-US" sz="1800" dirty="0">
                <a:latin typeface="Meiryo UI" panose="020B0604030504040204" pitchFamily="50" charset="-128"/>
                <a:ea typeface="Meiryo UI" panose="020B0604030504040204" pitchFamily="50" charset="-128"/>
              </a:rPr>
              <a:t>や各大学、地域の</a:t>
            </a:r>
            <a:r>
              <a:rPr lang="ja-JP" altLang="en-US" sz="1800" dirty="0" smtClean="0">
                <a:latin typeface="Meiryo UI" panose="020B0604030504040204" pitchFamily="50" charset="-128"/>
                <a:ea typeface="Meiryo UI" panose="020B0604030504040204" pitchFamily="50" charset="-128"/>
              </a:rPr>
              <a:t>医療機関</a:t>
            </a:r>
            <a:r>
              <a:rPr lang="ja-JP" altLang="en-US" sz="1800" dirty="0">
                <a:latin typeface="Meiryo UI" panose="020B0604030504040204" pitchFamily="50" charset="-128"/>
                <a:ea typeface="Meiryo UI" panose="020B0604030504040204" pitchFamily="50" charset="-128"/>
              </a:rPr>
              <a:t>と</a:t>
            </a:r>
            <a:r>
              <a:rPr lang="ja-JP" altLang="en-US" sz="1800" dirty="0" smtClean="0">
                <a:latin typeface="Meiryo UI" panose="020B0604030504040204" pitchFamily="50" charset="-128"/>
                <a:ea typeface="Meiryo UI" panose="020B0604030504040204" pitchFamily="50" charset="-128"/>
              </a:rPr>
              <a:t>情報</a:t>
            </a:r>
            <a:r>
              <a:rPr lang="ja-JP" altLang="en-US" sz="1800" dirty="0">
                <a:latin typeface="Meiryo UI" panose="020B0604030504040204" pitchFamily="50" charset="-128"/>
                <a:ea typeface="Meiryo UI" panose="020B0604030504040204" pitchFamily="50" charset="-128"/>
              </a:rPr>
              <a:t>連携</a:t>
            </a:r>
            <a:r>
              <a:rPr lang="ja-JP" altLang="en-US" sz="1800" dirty="0" smtClean="0">
                <a:latin typeface="Meiryo UI" panose="020B0604030504040204" pitchFamily="50" charset="-128"/>
                <a:ea typeface="Meiryo UI" panose="020B0604030504040204" pitchFamily="50" charset="-128"/>
              </a:rPr>
              <a:t>し、地域</a:t>
            </a:r>
            <a:r>
              <a:rPr lang="ja-JP" altLang="en-US" sz="1800" dirty="0">
                <a:latin typeface="Meiryo UI" panose="020B0604030504040204" pitchFamily="50" charset="-128"/>
                <a:ea typeface="Meiryo UI" panose="020B0604030504040204" pitchFamily="50" charset="-128"/>
              </a:rPr>
              <a:t>の</a:t>
            </a:r>
            <a:r>
              <a:rPr lang="ja-JP" altLang="en-US" sz="1800" dirty="0" smtClean="0">
                <a:latin typeface="Meiryo UI" panose="020B0604030504040204" pitchFamily="50" charset="-128"/>
                <a:ea typeface="Meiryo UI" panose="020B0604030504040204" pitchFamily="50" charset="-128"/>
              </a:rPr>
              <a:t>医師</a:t>
            </a:r>
            <a:r>
              <a:rPr lang="ja-JP" altLang="en-US" sz="1800" dirty="0">
                <a:latin typeface="Meiryo UI" panose="020B0604030504040204" pitchFamily="50" charset="-128"/>
                <a:ea typeface="Meiryo UI" panose="020B0604030504040204" pitchFamily="50" charset="-128"/>
              </a:rPr>
              <a:t>確保状況等</a:t>
            </a:r>
            <a:r>
              <a:rPr lang="ja-JP" altLang="en-US" sz="1800" dirty="0" smtClean="0">
                <a:latin typeface="Meiryo UI" panose="020B0604030504040204" pitchFamily="50" charset="-128"/>
                <a:ea typeface="Meiryo UI" panose="020B0604030504040204" pitchFamily="50" charset="-128"/>
              </a:rPr>
              <a:t>を</a:t>
            </a:r>
            <a:endParaRPr lang="en-US" altLang="ja-JP" sz="1800" dirty="0" smtClean="0">
              <a:latin typeface="Meiryo UI" panose="020B0604030504040204" pitchFamily="50" charset="-128"/>
              <a:ea typeface="Meiryo UI" panose="020B0604030504040204" pitchFamily="50" charset="-128"/>
            </a:endParaRPr>
          </a:p>
          <a:p>
            <a:pPr algn="l"/>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　議論するとともに、大阪府医療対策協議会</a:t>
            </a:r>
            <a:r>
              <a:rPr lang="ja-JP" altLang="en-US" sz="1800" dirty="0">
                <a:latin typeface="Meiryo UI" panose="020B0604030504040204" pitchFamily="50" charset="-128"/>
                <a:ea typeface="Meiryo UI" panose="020B0604030504040204" pitchFamily="50" charset="-128"/>
              </a:rPr>
              <a:t>の意見を</a:t>
            </a:r>
            <a:r>
              <a:rPr lang="ja-JP" altLang="en-US" sz="1800" dirty="0" smtClean="0">
                <a:latin typeface="Meiryo UI" panose="020B0604030504040204" pitchFamily="50" charset="-128"/>
                <a:ea typeface="Meiryo UI" panose="020B0604030504040204" pitchFamily="50" charset="-128"/>
              </a:rPr>
              <a:t>踏まえ協議・検討していく。</a:t>
            </a:r>
            <a:endParaRPr lang="ja-JP" altLang="en-US" sz="1800" dirty="0">
              <a:latin typeface="Meiryo UI" panose="020B0604030504040204" pitchFamily="50" charset="-128"/>
              <a:ea typeface="Meiryo UI" panose="020B0604030504040204" pitchFamily="50" charset="-128"/>
            </a:endParaRPr>
          </a:p>
        </p:txBody>
      </p:sp>
      <p:sp>
        <p:nvSpPr>
          <p:cNvPr id="10" name="タイトル 1">
            <a:extLst>
              <a:ext uri="{FF2B5EF4-FFF2-40B4-BE49-F238E27FC236}">
                <a16:creationId xmlns:a16="http://schemas.microsoft.com/office/drawing/2014/main" id="{E4E5881F-7303-48F0-A1BF-8AB683DB1D16}"/>
              </a:ext>
            </a:extLst>
          </p:cNvPr>
          <p:cNvSpPr txBox="1">
            <a:spLocks/>
          </p:cNvSpPr>
          <p:nvPr/>
        </p:nvSpPr>
        <p:spPr>
          <a:xfrm>
            <a:off x="137121" y="3199034"/>
            <a:ext cx="8655731" cy="426851"/>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smtClean="0">
                <a:solidFill>
                  <a:schemeClr val="accent1">
                    <a:lumMod val="75000"/>
                  </a:schemeClr>
                </a:solidFill>
                <a:latin typeface="Meiryo UI" panose="020B0604030504040204" pitchFamily="50" charset="-128"/>
                <a:ea typeface="Meiryo UI" panose="020B0604030504040204" pitchFamily="50" charset="-128"/>
              </a:rPr>
              <a:t>２</a:t>
            </a:r>
            <a:r>
              <a:rPr lang="ja-JP" altLang="en-US" sz="2400" b="1" dirty="0">
                <a:solidFill>
                  <a:schemeClr val="accent1">
                    <a:lumMod val="75000"/>
                  </a:schemeClr>
                </a:solidFill>
                <a:latin typeface="Meiryo UI" panose="020B0604030504040204" pitchFamily="50" charset="-128"/>
                <a:ea typeface="Meiryo UI" panose="020B0604030504040204" pitchFamily="50" charset="-128"/>
              </a:rPr>
              <a:t> </a:t>
            </a:r>
            <a:r>
              <a:rPr lang="ja-JP" altLang="en-US" sz="2400" b="1" dirty="0" smtClean="0">
                <a:solidFill>
                  <a:schemeClr val="accent1">
                    <a:lumMod val="75000"/>
                  </a:schemeClr>
                </a:solidFill>
                <a:latin typeface="Meiryo UI" panose="020B0604030504040204" pitchFamily="50" charset="-128"/>
                <a:ea typeface="Meiryo UI" panose="020B0604030504040204" pitchFamily="50" charset="-128"/>
              </a:rPr>
              <a:t>今後の取組</a:t>
            </a:r>
          </a:p>
        </p:txBody>
      </p:sp>
      <p:sp>
        <p:nvSpPr>
          <p:cNvPr id="11" name="タイトル 1">
            <a:extLst>
              <a:ext uri="{FF2B5EF4-FFF2-40B4-BE49-F238E27FC236}">
                <a16:creationId xmlns:a16="http://schemas.microsoft.com/office/drawing/2014/main" id="{E4E5881F-7303-48F0-A1BF-8AB683DB1D16}"/>
              </a:ext>
            </a:extLst>
          </p:cNvPr>
          <p:cNvSpPr txBox="1">
            <a:spLocks/>
          </p:cNvSpPr>
          <p:nvPr/>
        </p:nvSpPr>
        <p:spPr>
          <a:xfrm>
            <a:off x="149926" y="1435250"/>
            <a:ext cx="8655731" cy="426851"/>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a:solidFill>
                  <a:schemeClr val="accent1">
                    <a:lumMod val="75000"/>
                  </a:schemeClr>
                </a:solidFill>
                <a:latin typeface="Meiryo UI" panose="020B0604030504040204" pitchFamily="50" charset="-128"/>
                <a:ea typeface="Meiryo UI" panose="020B0604030504040204" pitchFamily="50" charset="-128"/>
              </a:rPr>
              <a:t>１</a:t>
            </a:r>
            <a:r>
              <a:rPr lang="ja-JP" altLang="en-US" sz="2400" b="1" dirty="0" smtClean="0">
                <a:solidFill>
                  <a:schemeClr val="accent1">
                    <a:lumMod val="75000"/>
                  </a:schemeClr>
                </a:solidFill>
                <a:latin typeface="Meiryo UI" panose="020B0604030504040204" pitchFamily="50" charset="-128"/>
                <a:ea typeface="Meiryo UI" panose="020B0604030504040204" pitchFamily="50" charset="-128"/>
              </a:rPr>
              <a:t> </a:t>
            </a:r>
            <a:r>
              <a:rPr lang="ja-JP" altLang="en-US" sz="2400" b="1" dirty="0">
                <a:solidFill>
                  <a:schemeClr val="accent1">
                    <a:lumMod val="75000"/>
                  </a:schemeClr>
                </a:solidFill>
                <a:latin typeface="Meiryo UI" panose="020B0604030504040204" pitchFamily="50" charset="-128"/>
                <a:ea typeface="Meiryo UI" panose="020B0604030504040204" pitchFamily="50" charset="-128"/>
              </a:rPr>
              <a:t>論点</a:t>
            </a:r>
            <a:endParaRPr lang="ja-JP" altLang="en-US" sz="2400" b="1" dirty="0" smtClean="0">
              <a:solidFill>
                <a:schemeClr val="accent1">
                  <a:lumMod val="75000"/>
                </a:schemeClr>
              </a:solidFill>
              <a:latin typeface="Meiryo UI" panose="020B0604030504040204" pitchFamily="50" charset="-128"/>
              <a:ea typeface="Meiryo UI" panose="020B0604030504040204" pitchFamily="50" charset="-128"/>
            </a:endParaRPr>
          </a:p>
        </p:txBody>
      </p:sp>
      <p:sp>
        <p:nvSpPr>
          <p:cNvPr id="12" name="タイトル 1">
            <a:extLst>
              <a:ext uri="{FF2B5EF4-FFF2-40B4-BE49-F238E27FC236}">
                <a16:creationId xmlns:a16="http://schemas.microsoft.com/office/drawing/2014/main" id="{77D78C8B-7190-4F9F-BF24-FAD4DFE9F181}"/>
              </a:ext>
            </a:extLst>
          </p:cNvPr>
          <p:cNvSpPr txBox="1">
            <a:spLocks/>
          </p:cNvSpPr>
          <p:nvPr/>
        </p:nvSpPr>
        <p:spPr>
          <a:xfrm>
            <a:off x="280481" y="592176"/>
            <a:ext cx="8712968" cy="84238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　今後も、泉州周産期医療体制を確保できるよう、適宜、</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　　　　　　　　　　　　　　　　　　　　　　　　関係者と協議検討していく</a:t>
            </a:r>
            <a:endParaRPr lang="en-US" altLang="ja-JP" sz="2400" dirty="0" smtClean="0">
              <a:latin typeface="HGP創英角ｺﾞｼｯｸUB" panose="020B0900000000000000" pitchFamily="50" charset="-128"/>
              <a:ea typeface="HGP創英角ｺﾞｼｯｸUB" panose="020B0900000000000000" pitchFamily="50" charset="-128"/>
            </a:endParaRPr>
          </a:p>
        </p:txBody>
      </p:sp>
      <p:sp>
        <p:nvSpPr>
          <p:cNvPr id="13" name="タイトル 1">
            <a:extLst>
              <a:ext uri="{FF2B5EF4-FFF2-40B4-BE49-F238E27FC236}">
                <a16:creationId xmlns:a16="http://schemas.microsoft.com/office/drawing/2014/main" id="{E4E5881F-7303-48F0-A1BF-8AB683DB1D16}"/>
              </a:ext>
            </a:extLst>
          </p:cNvPr>
          <p:cNvSpPr txBox="1">
            <a:spLocks/>
          </p:cNvSpPr>
          <p:nvPr/>
        </p:nvSpPr>
        <p:spPr>
          <a:xfrm>
            <a:off x="603330" y="1858750"/>
            <a:ext cx="8269548" cy="1127984"/>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Meiryo UI" panose="020B0604030504040204" pitchFamily="50" charset="-128"/>
                <a:ea typeface="Meiryo UI" panose="020B0604030504040204" pitchFamily="50" charset="-128"/>
              </a:rPr>
              <a:t>○</a:t>
            </a:r>
            <a:r>
              <a:rPr lang="en-US" altLang="ja-JP" sz="1800" dirty="0" smtClean="0">
                <a:latin typeface="Meiryo UI" panose="020B0604030504040204" pitchFamily="50" charset="-128"/>
                <a:ea typeface="Meiryo UI" panose="020B0604030504040204" pitchFamily="50" charset="-128"/>
              </a:rPr>
              <a:t>2023</a:t>
            </a:r>
            <a:r>
              <a:rPr lang="ja-JP" altLang="en-US" sz="1800" dirty="0" smtClean="0">
                <a:latin typeface="Meiryo UI" panose="020B0604030504040204" pitchFamily="50" charset="-128"/>
                <a:ea typeface="Meiryo UI" panose="020B0604030504040204" pitchFamily="50" charset="-128"/>
              </a:rPr>
              <a:t>年には</a:t>
            </a:r>
            <a:r>
              <a:rPr lang="ja-JP" altLang="en-US" sz="1800" dirty="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泉大津市立病院と府中病院において再編統合の予定があり、</a:t>
            </a:r>
            <a:endParaRPr lang="en-US" altLang="ja-JP" sz="1800" dirty="0" smtClean="0">
              <a:latin typeface="Meiryo UI" panose="020B0604030504040204" pitchFamily="50" charset="-128"/>
              <a:ea typeface="Meiryo UI" panose="020B0604030504040204" pitchFamily="50" charset="-128"/>
            </a:endParaRPr>
          </a:p>
          <a:p>
            <a:pPr algn="l"/>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地域の分娩体制に変化が生じる。</a:t>
            </a:r>
            <a:r>
              <a:rPr lang="ja-JP" altLang="en-US" sz="1800" dirty="0">
                <a:latin typeface="Meiryo UI" panose="020B0604030504040204" pitchFamily="50" charset="-128"/>
                <a:ea typeface="Meiryo UI" panose="020B0604030504040204" pitchFamily="50" charset="-128"/>
              </a:rPr>
              <a:t>　</a:t>
            </a:r>
            <a:endParaRPr lang="en-US" altLang="ja-JP" sz="1800" dirty="0" smtClean="0">
              <a:latin typeface="Meiryo UI" panose="020B0604030504040204" pitchFamily="50" charset="-128"/>
              <a:ea typeface="Meiryo UI" panose="020B0604030504040204" pitchFamily="50" charset="-128"/>
            </a:endParaRPr>
          </a:p>
          <a:p>
            <a:pPr algn="l"/>
            <a:endParaRPr lang="en-US" altLang="ja-JP" sz="600" dirty="0" smtClean="0">
              <a:latin typeface="Meiryo UI" panose="020B0604030504040204" pitchFamily="50" charset="-128"/>
              <a:ea typeface="Meiryo UI" panose="020B0604030504040204" pitchFamily="50" charset="-128"/>
            </a:endParaRPr>
          </a:p>
          <a:p>
            <a:pPr algn="l"/>
            <a:r>
              <a:rPr lang="ja-JP" altLang="en-US" sz="1800" dirty="0" smtClean="0">
                <a:latin typeface="Meiryo UI" panose="020B0604030504040204" pitchFamily="50" charset="-128"/>
                <a:ea typeface="Meiryo UI" panose="020B0604030504040204" pitchFamily="50" charset="-128"/>
              </a:rPr>
              <a:t>○そのため、圏域内の分娩体制について、</a:t>
            </a:r>
            <a:r>
              <a:rPr lang="ja-JP" altLang="en-US" sz="1800" u="sng" dirty="0">
                <a:latin typeface="Meiryo UI" panose="020B0604030504040204" pitchFamily="50" charset="-128"/>
                <a:ea typeface="Meiryo UI" panose="020B0604030504040204" pitchFamily="50" charset="-128"/>
              </a:rPr>
              <a:t>各</a:t>
            </a:r>
            <a:r>
              <a:rPr lang="ja-JP" altLang="en-US" sz="1800" u="sng" dirty="0" smtClean="0">
                <a:latin typeface="Meiryo UI" panose="020B0604030504040204" pitchFamily="50" charset="-128"/>
                <a:ea typeface="Meiryo UI" panose="020B0604030504040204" pitchFamily="50" charset="-128"/>
              </a:rPr>
              <a:t>医療機関の担うべき機能（ハイリスク分娩、　　</a:t>
            </a:r>
            <a:endParaRPr lang="en-US" altLang="ja-JP" sz="1800" u="sng" dirty="0" smtClean="0">
              <a:latin typeface="Meiryo UI" panose="020B0604030504040204" pitchFamily="50" charset="-128"/>
              <a:ea typeface="Meiryo UI" panose="020B0604030504040204" pitchFamily="50" charset="-128"/>
            </a:endParaRPr>
          </a:p>
          <a:p>
            <a:pPr algn="l"/>
            <a:r>
              <a:rPr lang="ja-JP" altLang="en-US" sz="1800" dirty="0">
                <a:latin typeface="Meiryo UI" panose="020B0604030504040204" pitchFamily="50" charset="-128"/>
                <a:ea typeface="Meiryo UI" panose="020B0604030504040204" pitchFamily="50" charset="-128"/>
              </a:rPr>
              <a:t>　</a:t>
            </a:r>
            <a:r>
              <a:rPr lang="ja-JP" altLang="en-US" sz="1800" u="sng" dirty="0" smtClean="0">
                <a:latin typeface="Meiryo UI" panose="020B0604030504040204" pitchFamily="50" charset="-128"/>
                <a:ea typeface="Meiryo UI" panose="020B0604030504040204" pitchFamily="50" charset="-128"/>
              </a:rPr>
              <a:t>通常分娩別機能等）等、協議検討していくことが必要</a:t>
            </a:r>
            <a:r>
              <a:rPr lang="ja-JP" altLang="en-US" sz="1800" dirty="0" smtClean="0">
                <a:latin typeface="Meiryo UI" panose="020B0604030504040204" pitchFamily="50" charset="-128"/>
                <a:ea typeface="Meiryo UI" panose="020B0604030504040204" pitchFamily="50" charset="-128"/>
              </a:rPr>
              <a:t>。</a:t>
            </a:r>
            <a:endParaRPr lang="en-US" altLang="ja-JP" sz="1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73962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3214</TotalTime>
  <Words>1288</Words>
  <Application>Microsoft Office PowerPoint</Application>
  <PresentationFormat>画面に合わせる (4:3)</PresentationFormat>
  <Paragraphs>215</Paragraphs>
  <Slides>9</Slides>
  <Notes>8</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9</vt:i4>
      </vt:variant>
    </vt:vector>
  </HeadingPairs>
  <TitlesOfParts>
    <vt:vector size="23" baseType="lpstr">
      <vt:lpstr>FontAwesome</vt:lpstr>
      <vt:lpstr>HGP創英角ｺﾞｼｯｸUB</vt:lpstr>
      <vt:lpstr>HG丸ｺﾞｼｯｸM-PRO</vt:lpstr>
      <vt:lpstr>Meiryo UI</vt:lpstr>
      <vt:lpstr>ＭＳ Ｐゴシック</vt:lpstr>
      <vt:lpstr>ＭＳ ゴシック</vt:lpstr>
      <vt:lpstr>游ゴシック</vt:lpstr>
      <vt:lpstr>游ゴシック Light</vt:lpstr>
      <vt:lpstr>Arial</vt:lpstr>
      <vt:lpstr>Calibri</vt:lpstr>
      <vt:lpstr>Calibri Light</vt:lpstr>
      <vt:lpstr>Times New Roman</vt:lpstr>
      <vt:lpstr>Office テーマ</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坂井　亮太</dc:creator>
  <cp:lastModifiedBy>安吉　裕紀</cp:lastModifiedBy>
  <cp:revision>185</cp:revision>
  <cp:lastPrinted>2020-10-23T04:25:00Z</cp:lastPrinted>
  <dcterms:created xsi:type="dcterms:W3CDTF">2019-12-17T13:17:09Z</dcterms:created>
  <dcterms:modified xsi:type="dcterms:W3CDTF">2021-03-16T05:01:09Z</dcterms:modified>
</cp:coreProperties>
</file>