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8" autoAdjust="0"/>
    <p:restoredTop sz="94198" autoAdjust="0"/>
  </p:normalViewPr>
  <p:slideViewPr>
    <p:cSldViewPr snapToGrid="0">
      <p:cViewPr>
        <p:scale>
          <a:sx n="125" d="100"/>
          <a:sy n="125" d="100"/>
        </p:scale>
        <p:origin x="174" y="-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311" cy="499007"/>
          </a:xfrm>
          <a:prstGeom prst="rect">
            <a:avLst/>
          </a:prstGeom>
        </p:spPr>
        <p:txBody>
          <a:bodyPr vert="horz" lIns="90757" tIns="45379" rIns="90757" bIns="4537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303" y="1"/>
            <a:ext cx="2949311" cy="499007"/>
          </a:xfrm>
          <a:prstGeom prst="rect">
            <a:avLst/>
          </a:prstGeom>
        </p:spPr>
        <p:txBody>
          <a:bodyPr vert="horz" lIns="90757" tIns="45379" rIns="90757" bIns="45379" rtlCol="0"/>
          <a:lstStyle>
            <a:lvl1pPr algn="r">
              <a:defRPr sz="1200"/>
            </a:lvl1pPr>
          </a:lstStyle>
          <a:p>
            <a:fld id="{BB71C458-C75F-40C8-B53B-3D7C198156DC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7" tIns="45379" rIns="90757" bIns="4537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5" y="4782934"/>
            <a:ext cx="5446710" cy="3913595"/>
          </a:xfrm>
          <a:prstGeom prst="rect">
            <a:avLst/>
          </a:prstGeom>
        </p:spPr>
        <p:txBody>
          <a:bodyPr vert="horz" lIns="90757" tIns="45379" rIns="90757" bIns="4537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33"/>
            <a:ext cx="2949311" cy="499007"/>
          </a:xfrm>
          <a:prstGeom prst="rect">
            <a:avLst/>
          </a:prstGeom>
        </p:spPr>
        <p:txBody>
          <a:bodyPr vert="horz" lIns="90757" tIns="45379" rIns="90757" bIns="4537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303" y="9440333"/>
            <a:ext cx="2949311" cy="499007"/>
          </a:xfrm>
          <a:prstGeom prst="rect">
            <a:avLst/>
          </a:prstGeom>
        </p:spPr>
        <p:txBody>
          <a:bodyPr vert="horz" lIns="90757" tIns="45379" rIns="90757" bIns="45379" rtlCol="0" anchor="b"/>
          <a:lstStyle>
            <a:lvl1pPr algn="r">
              <a:defRPr sz="1200"/>
            </a:lvl1pPr>
          </a:lstStyle>
          <a:p>
            <a:fld id="{20A6FFFD-1428-4998-B383-75BE19D4621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4549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000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906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507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497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303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921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079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097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376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709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CE5AB-6937-46A0-95A6-7A26F74EEEA4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732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CE5AB-6937-46A0-95A6-7A26F74EEEA4}" type="datetimeFigureOut">
              <a:rPr kumimoji="1" lang="ja-JP" altLang="en-US" smtClean="0"/>
              <a:t>2021/3/16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614FB-228F-4616-8791-6411FD67CA5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4008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620" y="8451"/>
            <a:ext cx="9144000" cy="32674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800"/>
              </a:lnSpc>
            </a:pP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「大阪府周産期医療協議会」の改組について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5079993" y="3012218"/>
            <a:ext cx="3930657" cy="163760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〔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主な業務内容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〕</a:t>
            </a:r>
          </a:p>
          <a:p>
            <a:pPr>
              <a:lnSpc>
                <a:spcPct val="100000"/>
              </a:lnSpc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・小児医療体制に係る調査分析に関する事項</a:t>
            </a:r>
          </a:p>
          <a:p>
            <a:pPr>
              <a:lnSpc>
                <a:spcPct val="100000"/>
              </a:lnSpc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・医療計画（小児医療）の策定に関する事項</a:t>
            </a:r>
          </a:p>
          <a:p>
            <a:pPr>
              <a:lnSpc>
                <a:spcPct val="100000"/>
              </a:lnSpc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・小児患者の搬送及び受入れ、小児の死亡や重篤な症例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事項</a:t>
            </a:r>
          </a:p>
          <a:p>
            <a:pPr>
              <a:lnSpc>
                <a:spcPct val="100000"/>
              </a:lnSpc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・その他、特に検討を要する事例や小児医療体制の整備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関し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必要な事項</a:t>
            </a:r>
          </a:p>
          <a:p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54878" y="5593101"/>
            <a:ext cx="9060547" cy="11733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令和３年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▶ 府議会２月定例会「改正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大阪府附属機関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条例案」提出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令和３年６月   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▶「改正大阪府附属機関条例」・「改正大阪府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周産期医療協議会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規則」施行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     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～委員委嘱等開設準備～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令和３年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    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▶「大阪府周産期医療及び小児医療協議会」設置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▶「周産期医療体制検討部会」・「小児医療体制検討部会」設置</a:t>
            </a:r>
            <a:endParaRPr lang="ja-JP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38075" y="553983"/>
            <a:ext cx="9069693" cy="7631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600"/>
              </a:lnSpc>
            </a:pP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○医療計画の作成に係る指針「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疾病・事業及び在宅医療に係る医療体制について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」が改正さ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れ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、都道府県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において小児医療体制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の整備に</a:t>
            </a:r>
            <a:endParaRPr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協議を行うための協議会を設置する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よう、新たな規定が設けられたこと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を受け、現行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の「大阪府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周産期医療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協議会」の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改組を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行う。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38100" y="1590675"/>
            <a:ext cx="9069669" cy="36099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3" name="タイトル 1"/>
          <p:cNvSpPr txBox="1">
            <a:spLocks/>
          </p:cNvSpPr>
          <p:nvPr/>
        </p:nvSpPr>
        <p:spPr>
          <a:xfrm>
            <a:off x="162928" y="3012853"/>
            <a:ext cx="4323347" cy="163697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〔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主な業務内容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〕</a:t>
            </a:r>
          </a:p>
          <a:p>
            <a:pPr>
              <a:lnSpc>
                <a:spcPct val="100000"/>
              </a:lnSpc>
            </a:pP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周産期医療体制に係る調査分析に関する事項</a:t>
            </a:r>
          </a:p>
          <a:p>
            <a:pPr>
              <a:lnSpc>
                <a:spcPct val="100000"/>
              </a:lnSpc>
            </a:pP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医療計画（周産期医療）の策定に関する事項</a:t>
            </a:r>
          </a:p>
          <a:p>
            <a:pPr>
              <a:lnSpc>
                <a:spcPct val="100000"/>
              </a:lnSpc>
            </a:pP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母体及び新生児の搬送及び受入れ、母体や新生児の死亡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重篤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な症例に関する事項</a:t>
            </a:r>
          </a:p>
          <a:p>
            <a:pPr>
              <a:lnSpc>
                <a:spcPct val="100000"/>
              </a:lnSpc>
            </a:pP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総合周産期母子医療センター及び地域周産期母子医療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センター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関する事項</a:t>
            </a:r>
          </a:p>
          <a:p>
            <a:pPr>
              <a:lnSpc>
                <a:spcPct val="100000"/>
              </a:lnSpc>
            </a:pP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その他、特に検討を要する事例や周産期医療体制の整備に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関し</a:t>
            </a:r>
            <a:endParaRPr lang="en-US" altLang="ja-JP" sz="105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必要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事項</a:t>
            </a:r>
            <a:endParaRPr lang="ja-JP" altLang="en-US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1000708" y="1777237"/>
            <a:ext cx="6728346" cy="6388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≪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変更前≫　大阪府周産期医療協議会</a:t>
            </a:r>
          </a:p>
          <a:p>
            <a:pPr>
              <a:lnSpc>
                <a:spcPct val="1000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≪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変更後≫　大阪府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周産期医療</a:t>
            </a:r>
            <a:r>
              <a:rPr lang="ja-JP" altLang="en-US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及び小児</a:t>
            </a:r>
            <a:r>
              <a:rPr lang="ja-JP" altLang="en-US" sz="11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協議会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1019758" y="2384991"/>
            <a:ext cx="6728346" cy="35855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周産期医療及び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小児医療の体制整備についての調査審議に関する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事務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タイトル 1"/>
          <p:cNvSpPr txBox="1">
            <a:spLocks/>
          </p:cNvSpPr>
          <p:nvPr/>
        </p:nvSpPr>
        <p:spPr>
          <a:xfrm>
            <a:off x="-71338" y="1917933"/>
            <a:ext cx="1291184" cy="30663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　称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タイトル 1"/>
          <p:cNvSpPr txBox="1">
            <a:spLocks/>
          </p:cNvSpPr>
          <p:nvPr/>
        </p:nvSpPr>
        <p:spPr>
          <a:xfrm>
            <a:off x="-71339" y="2400476"/>
            <a:ext cx="1291185" cy="30663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担任事務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8077" y="434816"/>
            <a:ext cx="1428774" cy="2646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3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■改組の理由</a:t>
            </a:r>
            <a:endParaRPr lang="ja-JP" altLang="en-US" sz="13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タイトル 1"/>
          <p:cNvSpPr txBox="1">
            <a:spLocks/>
          </p:cNvSpPr>
          <p:nvPr/>
        </p:nvSpPr>
        <p:spPr>
          <a:xfrm>
            <a:off x="38077" y="1448447"/>
            <a:ext cx="1428774" cy="25998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3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■改組の内容</a:t>
            </a:r>
            <a:endParaRPr lang="ja-JP" altLang="en-US" sz="13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タイトル 1"/>
          <p:cNvSpPr txBox="1">
            <a:spLocks/>
          </p:cNvSpPr>
          <p:nvPr/>
        </p:nvSpPr>
        <p:spPr>
          <a:xfrm>
            <a:off x="54878" y="5453701"/>
            <a:ext cx="2017762" cy="2504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3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13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スケジュール（予定）</a:t>
            </a:r>
            <a:endParaRPr lang="ja-JP" altLang="en-US" sz="13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タイトル 1"/>
          <p:cNvSpPr txBox="1">
            <a:spLocks/>
          </p:cNvSpPr>
          <p:nvPr/>
        </p:nvSpPr>
        <p:spPr>
          <a:xfrm>
            <a:off x="928851" y="4630623"/>
            <a:ext cx="9105925" cy="57117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○委員：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名程度　○専門委員：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名以内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○構成員：保健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医療関係機関・団体の代表、医師・助産師等看護職及びその他の医療従事者、医育機関関係者、学識経験者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-85725" y="4755763"/>
            <a:ext cx="1291185" cy="30663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委　員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タイトル 1"/>
          <p:cNvSpPr txBox="1">
            <a:spLocks/>
          </p:cNvSpPr>
          <p:nvPr/>
        </p:nvSpPr>
        <p:spPr>
          <a:xfrm>
            <a:off x="65809" y="2825373"/>
            <a:ext cx="3990058" cy="20432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○周産期医療の体制の整備についての調査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審議　</a:t>
            </a:r>
            <a:r>
              <a:rPr lang="ja-JP" alt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＜既存＞</a:t>
            </a:r>
            <a:endParaRPr lang="en-US" altLang="ja-JP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タイトル 1"/>
          <p:cNvSpPr txBox="1">
            <a:spLocks/>
          </p:cNvSpPr>
          <p:nvPr/>
        </p:nvSpPr>
        <p:spPr>
          <a:xfrm>
            <a:off x="4982874" y="2849913"/>
            <a:ext cx="3713451" cy="18121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○小児医療の体制の整備についての調査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審議　</a:t>
            </a:r>
            <a:r>
              <a:rPr lang="ja-JP" alt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＜追加＞</a:t>
            </a:r>
            <a:endParaRPr lang="en-US" altLang="ja-JP" sz="1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3" name="グループ化 62"/>
          <p:cNvGrpSpPr/>
          <p:nvPr/>
        </p:nvGrpSpPr>
        <p:grpSpPr>
          <a:xfrm>
            <a:off x="5526674" y="1689189"/>
            <a:ext cx="3560176" cy="1000303"/>
            <a:chOff x="5512408" y="1677724"/>
            <a:chExt cx="3560176" cy="1000303"/>
          </a:xfrm>
        </p:grpSpPr>
        <p:sp>
          <p:nvSpPr>
            <p:cNvPr id="57" name="左大かっこ 56"/>
            <p:cNvSpPr/>
            <p:nvPr/>
          </p:nvSpPr>
          <p:spPr>
            <a:xfrm rot="5400000">
              <a:off x="7156184" y="1341247"/>
              <a:ext cx="216986" cy="1870505"/>
            </a:xfrm>
            <a:prstGeom prst="leftBracket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9" name="直線コネクタ 58"/>
            <p:cNvCxnSpPr/>
            <p:nvPr/>
          </p:nvCxnSpPr>
          <p:spPr>
            <a:xfrm>
              <a:off x="7298915" y="1924661"/>
              <a:ext cx="0" cy="25134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1" name="角丸四角形 50"/>
            <p:cNvSpPr/>
            <p:nvPr/>
          </p:nvSpPr>
          <p:spPr>
            <a:xfrm>
              <a:off x="6221152" y="1677724"/>
              <a:ext cx="2155526" cy="32318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周産期医療及び小児医療協議会</a:t>
              </a:r>
              <a:endParaRPr kumimoji="1"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4" name="角丸四角形 53"/>
            <p:cNvSpPr/>
            <p:nvPr/>
          </p:nvSpPr>
          <p:spPr>
            <a:xfrm>
              <a:off x="5512408" y="2354841"/>
              <a:ext cx="1683727" cy="32318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周産期医療体制検討部会</a:t>
              </a:r>
              <a:endParaRPr kumimoji="1"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6" name="角丸四角形 55"/>
            <p:cNvSpPr/>
            <p:nvPr/>
          </p:nvSpPr>
          <p:spPr>
            <a:xfrm>
              <a:off x="7388857" y="2354841"/>
              <a:ext cx="1683727" cy="323186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小児</a:t>
              </a:r>
              <a:r>
                <a:rPr kumimoji="1" lang="ja-JP" altLang="en-US" sz="1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医療</a:t>
              </a:r>
              <a:r>
                <a:rPr kumimoji="1" lang="ja-JP" altLang="en-US" sz="10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体制検討部会</a:t>
              </a:r>
              <a:endParaRPr kumimoji="1"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2" name="加算 1"/>
          <p:cNvSpPr/>
          <p:nvPr/>
        </p:nvSpPr>
        <p:spPr>
          <a:xfrm>
            <a:off x="4488706" y="3503996"/>
            <a:ext cx="617993" cy="627482"/>
          </a:xfrm>
          <a:prstGeom prst="mathPlus">
            <a:avLst>
              <a:gd name="adj1" fmla="val 11509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58"/>
          <p:cNvSpPr txBox="1"/>
          <p:nvPr/>
        </p:nvSpPr>
        <p:spPr>
          <a:xfrm>
            <a:off x="7782719" y="16942"/>
            <a:ext cx="1348093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mtClean="0"/>
              <a:t>資料４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1792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10564</TotalTime>
  <Words>496</Words>
  <Application>Microsoft Office PowerPoint</Application>
  <PresentationFormat>画面に合わせる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坂井　亮太</dc:creator>
  <cp:lastModifiedBy>安吉　裕紀</cp:lastModifiedBy>
  <cp:revision>385</cp:revision>
  <cp:lastPrinted>2021-03-15T10:36:43Z</cp:lastPrinted>
  <dcterms:created xsi:type="dcterms:W3CDTF">2019-12-17T13:17:09Z</dcterms:created>
  <dcterms:modified xsi:type="dcterms:W3CDTF">2021-03-16T11:26:07Z</dcterms:modified>
</cp:coreProperties>
</file>