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57" r:id="rId4"/>
    <p:sldId id="290" r:id="rId5"/>
    <p:sldId id="291" r:id="rId6"/>
    <p:sldId id="262" r:id="rId7"/>
    <p:sldId id="258" r:id="rId8"/>
    <p:sldId id="288" r:id="rId9"/>
    <p:sldId id="289" r:id="rId10"/>
  </p:sldIdLst>
  <p:sldSz cx="10440988" cy="7561263"/>
  <p:notesSz cx="6807200" cy="99393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289">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30" autoAdjust="0"/>
  </p:normalViewPr>
  <p:slideViewPr>
    <p:cSldViewPr>
      <p:cViewPr varScale="1">
        <p:scale>
          <a:sx n="67" d="100"/>
          <a:sy n="67" d="100"/>
        </p:scale>
        <p:origin x="1200" y="78"/>
      </p:cViewPr>
      <p:guideLst>
        <p:guide orient="horz" pos="2381"/>
        <p:guide pos="3289"/>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R2&#24180;&#24230;\&#31532;&#65298;&#22238;\05&#24403;&#26085;&#36039;&#26009;\&#21442;&#32771;&#12487;&#12540;&#12479;\&#12304;H31&#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R2&#24180;&#24230;\&#31532;&#65298;&#22238;\05&#24403;&#26085;&#36039;&#26009;\&#21442;&#32771;&#12487;&#12540;&#12479;\&#12304;H31&#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10.19.162.25\&#27597;&#23376;&#12464;&#12523;&#12540;&#12503;\&#9733;&#9733;&#9733;&#21608;&#29987;&#26399;&#21307;&#30274;&#29677;&#65288;&#25937;&#28797;&#65319;&#12424;&#12426;&#24341;&#32153;&#12356;&#12384;&#36039;&#26009;&#65289;\90_10_&#21508;&#31278;&#20250;&#35696;_12_&#9733;&#9733;&#9733;&#22823;&#38442;&#24220;&#21608;&#29987;&#26399;&#21307;&#30274;&#21332;&#35696;&#20250;\R2&#24180;&#24230;\&#31532;&#65298;&#22238;\05&#24403;&#26085;&#36039;&#26009;\&#21442;&#32771;&#12487;&#12540;&#12479;\&#12304;H31&#20855;&#20307;&#20363;&#20869;&#35379;&#12288;&#23455;&#32318;&#22577;&#21578;&#27096;&#24335;&#12305;&#21608;&#29987;&#26399;&#25937;&#24613;&#21307;&#30274;&#20307;&#21046;&#12467;&#12540;&#12487;&#12451;&#12493;&#12540;&#12479;&#12540;&#35373;&#32622;&#20107;&#26989;&#26989;&#21209;&#22996;&#3535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InoueKa\Desktop\&#12467;&#12540;&#12487;&#12451;&#12493;&#12540;&#12488;&#20214;&#25968;&#12289;OGCS&#25644;&#36865;&#20214;&#2596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InoueKa\Desktop\&#12467;&#12540;&#12487;&#12451;&#12493;&#12540;&#12488;&#20214;&#25968;&#12289;OGCS&#25644;&#36865;&#20214;&#25968;.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実績集計表!$B$6:$B$16</c:f>
              <c:strCache>
                <c:ptCount val="11"/>
                <c:pt idx="0">
                  <c:v>切迫早産</c:v>
                </c:pt>
                <c:pt idx="1">
                  <c:v>前期破水</c:v>
                </c:pt>
                <c:pt idx="2">
                  <c:v>妊娠高血圧症候群</c:v>
                </c:pt>
                <c:pt idx="3">
                  <c:v>前置胎盤</c:v>
                </c:pt>
                <c:pt idx="4">
                  <c:v>産科危機的出血</c:v>
                </c:pt>
                <c:pt idx="5">
                  <c:v>虫垂炎</c:v>
                </c:pt>
                <c:pt idx="6">
                  <c:v>切迫流産</c:v>
                </c:pt>
                <c:pt idx="7">
                  <c:v>その他母体</c:v>
                </c:pt>
                <c:pt idx="8">
                  <c:v>その他胎児</c:v>
                </c:pt>
                <c:pt idx="9">
                  <c:v>婦人科</c:v>
                </c:pt>
                <c:pt idx="10">
                  <c:v>異所性妊娠</c:v>
                </c:pt>
              </c:strCache>
            </c:strRef>
          </c:cat>
          <c:val>
            <c:numRef>
              <c:f>実績集計表!$D$6:$D$16</c:f>
              <c:numCache>
                <c:formatCode>0%</c:formatCode>
                <c:ptCount val="11"/>
                <c:pt idx="0">
                  <c:v>0.29032258064516131</c:v>
                </c:pt>
                <c:pt idx="1">
                  <c:v>0.22580645161290322</c:v>
                </c:pt>
                <c:pt idx="2">
                  <c:v>6.4516129032258063E-2</c:v>
                </c:pt>
                <c:pt idx="3">
                  <c:v>1.6129032258064516E-2</c:v>
                </c:pt>
                <c:pt idx="4">
                  <c:v>0.16129032258064516</c:v>
                </c:pt>
                <c:pt idx="5">
                  <c:v>1.6129032258064516E-2</c:v>
                </c:pt>
                <c:pt idx="6">
                  <c:v>1.6129032258064516E-2</c:v>
                </c:pt>
                <c:pt idx="7">
                  <c:v>9.6774193548387094E-2</c:v>
                </c:pt>
                <c:pt idx="8">
                  <c:v>1.6129032258064516E-2</c:v>
                </c:pt>
                <c:pt idx="9">
                  <c:v>6.4516129032258063E-2</c:v>
                </c:pt>
                <c:pt idx="10">
                  <c:v>3.2258064516129031E-2</c:v>
                </c:pt>
              </c:numCache>
            </c:numRef>
          </c:val>
          <c:extLst>
            <c:ext xmlns:c16="http://schemas.microsoft.com/office/drawing/2014/chart" uri="{C3380CC4-5D6E-409C-BE32-E72D297353CC}">
              <c16:uniqueId val="{00000000-5D67-4FBB-9025-ACB5EDD3E977}"/>
            </c:ext>
          </c:extLst>
        </c:ser>
        <c:dLbls>
          <c:showLegendKey val="0"/>
          <c:showVal val="0"/>
          <c:showCatName val="0"/>
          <c:showSerName val="0"/>
          <c:showPercent val="0"/>
          <c:showBubbleSize val="0"/>
        </c:dLbls>
        <c:gapWidth val="219"/>
        <c:overlap val="-27"/>
        <c:axId val="595097743"/>
        <c:axId val="595098159"/>
      </c:barChart>
      <c:catAx>
        <c:axId val="595097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098159"/>
        <c:crosses val="autoZero"/>
        <c:auto val="1"/>
        <c:lblAlgn val="ctr"/>
        <c:lblOffset val="100"/>
        <c:noMultiLvlLbl val="0"/>
      </c:catAx>
      <c:valAx>
        <c:axId val="595098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097743"/>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実績集計表!$F$6:$F$13</c:f>
              <c:strCache>
                <c:ptCount val="8"/>
                <c:pt idx="0">
                  <c:v>1～10</c:v>
                </c:pt>
                <c:pt idx="1">
                  <c:v>11～20</c:v>
                </c:pt>
                <c:pt idx="2">
                  <c:v>21～30</c:v>
                </c:pt>
                <c:pt idx="3">
                  <c:v>31～40</c:v>
                </c:pt>
                <c:pt idx="4">
                  <c:v>41～</c:v>
                </c:pt>
                <c:pt idx="5">
                  <c:v>分娩～</c:v>
                </c:pt>
                <c:pt idx="6">
                  <c:v>妊娠なし</c:v>
                </c:pt>
                <c:pt idx="7">
                  <c:v>不明</c:v>
                </c:pt>
              </c:strCache>
            </c:strRef>
          </c:cat>
          <c:val>
            <c:numRef>
              <c:f>実績集計表!$H$6:$H$13</c:f>
              <c:numCache>
                <c:formatCode>0%</c:formatCode>
                <c:ptCount val="8"/>
                <c:pt idx="0">
                  <c:v>4.8387096774193547E-2</c:v>
                </c:pt>
                <c:pt idx="1">
                  <c:v>1.6129032258064516E-2</c:v>
                </c:pt>
                <c:pt idx="2">
                  <c:v>0.33870967741935482</c:v>
                </c:pt>
                <c:pt idx="3">
                  <c:v>0.33870967741935482</c:v>
                </c:pt>
                <c:pt idx="4">
                  <c:v>0</c:v>
                </c:pt>
                <c:pt idx="5">
                  <c:v>0.20967741935483872</c:v>
                </c:pt>
                <c:pt idx="6">
                  <c:v>4.8387096774193547E-2</c:v>
                </c:pt>
                <c:pt idx="7">
                  <c:v>0</c:v>
                </c:pt>
              </c:numCache>
            </c:numRef>
          </c:val>
          <c:extLst>
            <c:ext xmlns:c16="http://schemas.microsoft.com/office/drawing/2014/chart" uri="{C3380CC4-5D6E-409C-BE32-E72D297353CC}">
              <c16:uniqueId val="{00000000-C35D-4A9F-B393-21A04657C181}"/>
            </c:ext>
          </c:extLst>
        </c:ser>
        <c:dLbls>
          <c:showLegendKey val="0"/>
          <c:showVal val="0"/>
          <c:showCatName val="0"/>
          <c:showSerName val="0"/>
          <c:showPercent val="0"/>
          <c:showBubbleSize val="0"/>
        </c:dLbls>
        <c:gapWidth val="219"/>
        <c:overlap val="-27"/>
        <c:axId val="591711599"/>
        <c:axId val="591717007"/>
      </c:barChart>
      <c:catAx>
        <c:axId val="591711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7007"/>
        <c:crosses val="autoZero"/>
        <c:auto val="1"/>
        <c:lblAlgn val="ctr"/>
        <c:lblOffset val="100"/>
        <c:noMultiLvlLbl val="0"/>
      </c:catAx>
      <c:valAx>
        <c:axId val="59171700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1599"/>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実績集計表!$J$6:$J$12</c:f>
              <c:strCache>
                <c:ptCount val="7"/>
                <c:pt idx="0">
                  <c:v>0～10</c:v>
                </c:pt>
                <c:pt idx="1">
                  <c:v>11～20</c:v>
                </c:pt>
                <c:pt idx="2">
                  <c:v>21～30</c:v>
                </c:pt>
                <c:pt idx="3">
                  <c:v>31～40</c:v>
                </c:pt>
                <c:pt idx="4">
                  <c:v>41～</c:v>
                </c:pt>
                <c:pt idx="5">
                  <c:v>51～</c:v>
                </c:pt>
                <c:pt idx="6">
                  <c:v>不明</c:v>
                </c:pt>
              </c:strCache>
            </c:strRef>
          </c:cat>
          <c:val>
            <c:numRef>
              <c:f>実績集計表!$L$6:$L$12</c:f>
              <c:numCache>
                <c:formatCode>0%</c:formatCode>
                <c:ptCount val="7"/>
                <c:pt idx="0">
                  <c:v>0.37096774193548387</c:v>
                </c:pt>
                <c:pt idx="1">
                  <c:v>0.29032258064516131</c:v>
                </c:pt>
                <c:pt idx="2">
                  <c:v>0.19354838709677419</c:v>
                </c:pt>
                <c:pt idx="3">
                  <c:v>6.4516129032258063E-2</c:v>
                </c:pt>
                <c:pt idx="4">
                  <c:v>3.2258064516129031E-2</c:v>
                </c:pt>
                <c:pt idx="5">
                  <c:v>3.2258064516129031E-2</c:v>
                </c:pt>
                <c:pt idx="6">
                  <c:v>1.6129032258064516E-2</c:v>
                </c:pt>
              </c:numCache>
            </c:numRef>
          </c:val>
          <c:extLst>
            <c:ext xmlns:c16="http://schemas.microsoft.com/office/drawing/2014/chart" uri="{C3380CC4-5D6E-409C-BE32-E72D297353CC}">
              <c16:uniqueId val="{00000000-B54E-4CCA-BBB9-BDFB46A52ACA}"/>
            </c:ext>
          </c:extLst>
        </c:ser>
        <c:dLbls>
          <c:showLegendKey val="0"/>
          <c:showVal val="0"/>
          <c:showCatName val="0"/>
          <c:showSerName val="0"/>
          <c:showPercent val="0"/>
          <c:showBubbleSize val="0"/>
        </c:dLbls>
        <c:gapWidth val="219"/>
        <c:overlap val="-27"/>
        <c:axId val="591719503"/>
        <c:axId val="591725743"/>
      </c:barChart>
      <c:catAx>
        <c:axId val="591719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25743"/>
        <c:crosses val="autoZero"/>
        <c:auto val="1"/>
        <c:lblAlgn val="ctr"/>
        <c:lblOffset val="100"/>
        <c:noMultiLvlLbl val="0"/>
      </c:catAx>
      <c:valAx>
        <c:axId val="5917257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719503"/>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Sheet1!$B$2</c:f>
              <c:strCache>
                <c:ptCount val="1"/>
                <c:pt idx="0">
                  <c:v>コーディネート件数</c:v>
                </c:pt>
              </c:strCache>
            </c:strRef>
          </c:tx>
          <c:spPr>
            <a:solidFill>
              <a:schemeClr val="accent1"/>
            </a:solidFill>
            <a:ln>
              <a:noFill/>
            </a:ln>
            <a:effectLst/>
          </c:spPr>
          <c:invertIfNegative val="0"/>
          <c:cat>
            <c:strRef>
              <c:f>Sheet1!$A$3:$A$13</c:f>
              <c:strCache>
                <c:ptCount val="11"/>
                <c:pt idx="0">
                  <c:v>H21</c:v>
                </c:pt>
                <c:pt idx="1">
                  <c:v>H22</c:v>
                </c:pt>
                <c:pt idx="2">
                  <c:v>H23</c:v>
                </c:pt>
                <c:pt idx="3">
                  <c:v>H24</c:v>
                </c:pt>
                <c:pt idx="4">
                  <c:v>H25</c:v>
                </c:pt>
                <c:pt idx="5">
                  <c:v>H26</c:v>
                </c:pt>
                <c:pt idx="6">
                  <c:v>H27</c:v>
                </c:pt>
                <c:pt idx="7">
                  <c:v>H28</c:v>
                </c:pt>
                <c:pt idx="8">
                  <c:v>H29</c:v>
                </c:pt>
                <c:pt idx="9">
                  <c:v>H30</c:v>
                </c:pt>
                <c:pt idx="10">
                  <c:v>R1</c:v>
                </c:pt>
              </c:strCache>
            </c:strRef>
          </c:cat>
          <c:val>
            <c:numRef>
              <c:f>Sheet1!$B$3:$B$13</c:f>
              <c:numCache>
                <c:formatCode>General</c:formatCode>
                <c:ptCount val="11"/>
                <c:pt idx="0">
                  <c:v>163</c:v>
                </c:pt>
                <c:pt idx="1">
                  <c:v>165</c:v>
                </c:pt>
                <c:pt idx="2">
                  <c:v>152</c:v>
                </c:pt>
                <c:pt idx="3">
                  <c:v>110</c:v>
                </c:pt>
                <c:pt idx="4">
                  <c:v>138</c:v>
                </c:pt>
                <c:pt idx="5">
                  <c:v>135</c:v>
                </c:pt>
                <c:pt idx="6">
                  <c:v>139</c:v>
                </c:pt>
                <c:pt idx="7">
                  <c:v>110</c:v>
                </c:pt>
                <c:pt idx="8">
                  <c:v>99</c:v>
                </c:pt>
                <c:pt idx="9">
                  <c:v>78</c:v>
                </c:pt>
                <c:pt idx="10">
                  <c:v>62</c:v>
                </c:pt>
              </c:numCache>
            </c:numRef>
          </c:val>
          <c:extLst>
            <c:ext xmlns:c16="http://schemas.microsoft.com/office/drawing/2014/chart" uri="{C3380CC4-5D6E-409C-BE32-E72D297353CC}">
              <c16:uniqueId val="{00000000-6071-4C48-A751-57670B8D527E}"/>
            </c:ext>
          </c:extLst>
        </c:ser>
        <c:dLbls>
          <c:showLegendKey val="0"/>
          <c:showVal val="0"/>
          <c:showCatName val="0"/>
          <c:showSerName val="0"/>
          <c:showPercent val="0"/>
          <c:showBubbleSize val="0"/>
        </c:dLbls>
        <c:gapWidth val="219"/>
        <c:axId val="2027270175"/>
        <c:axId val="2029511679"/>
      </c:barChart>
      <c:catAx>
        <c:axId val="2027270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9511679"/>
        <c:crosses val="autoZero"/>
        <c:auto val="1"/>
        <c:lblAlgn val="ctr"/>
        <c:lblOffset val="100"/>
        <c:noMultiLvlLbl val="0"/>
      </c:catAx>
      <c:valAx>
        <c:axId val="2029511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7270175"/>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Sheet1!$B$16</c:f>
              <c:strCache>
                <c:ptCount val="1"/>
                <c:pt idx="0">
                  <c:v>OGCS搬送件数</c:v>
                </c:pt>
              </c:strCache>
            </c:strRef>
          </c:tx>
          <c:spPr>
            <a:solidFill>
              <a:schemeClr val="accent1"/>
            </a:solidFill>
            <a:ln>
              <a:noFill/>
            </a:ln>
            <a:effectLst/>
          </c:spPr>
          <c:invertIfNegative val="0"/>
          <c:cat>
            <c:strRef>
              <c:f>Sheet1!$A$17:$A$27</c:f>
              <c:strCache>
                <c:ptCount val="11"/>
                <c:pt idx="0">
                  <c:v>H21</c:v>
                </c:pt>
                <c:pt idx="1">
                  <c:v>H22</c:v>
                </c:pt>
                <c:pt idx="2">
                  <c:v>H23</c:v>
                </c:pt>
                <c:pt idx="3">
                  <c:v>H24</c:v>
                </c:pt>
                <c:pt idx="4">
                  <c:v>H25</c:v>
                </c:pt>
                <c:pt idx="5">
                  <c:v>H26</c:v>
                </c:pt>
                <c:pt idx="6">
                  <c:v>H27</c:v>
                </c:pt>
                <c:pt idx="7">
                  <c:v>H28</c:v>
                </c:pt>
                <c:pt idx="8">
                  <c:v>H29</c:v>
                </c:pt>
                <c:pt idx="9">
                  <c:v>H30</c:v>
                </c:pt>
                <c:pt idx="10">
                  <c:v>R1</c:v>
                </c:pt>
              </c:strCache>
            </c:strRef>
          </c:cat>
          <c:val>
            <c:numRef>
              <c:f>Sheet1!$B$17:$B$27</c:f>
              <c:numCache>
                <c:formatCode>#,##0</c:formatCode>
                <c:ptCount val="11"/>
                <c:pt idx="0">
                  <c:v>1555</c:v>
                </c:pt>
                <c:pt idx="1">
                  <c:v>1889</c:v>
                </c:pt>
                <c:pt idx="2">
                  <c:v>1860</c:v>
                </c:pt>
                <c:pt idx="3">
                  <c:v>2038</c:v>
                </c:pt>
                <c:pt idx="4">
                  <c:v>2180</c:v>
                </c:pt>
                <c:pt idx="5">
                  <c:v>2494</c:v>
                </c:pt>
                <c:pt idx="6">
                  <c:v>2161</c:v>
                </c:pt>
                <c:pt idx="7">
                  <c:v>1946</c:v>
                </c:pt>
                <c:pt idx="8">
                  <c:v>1878</c:v>
                </c:pt>
                <c:pt idx="9">
                  <c:v>1956</c:v>
                </c:pt>
                <c:pt idx="10">
                  <c:v>1973</c:v>
                </c:pt>
              </c:numCache>
            </c:numRef>
          </c:val>
          <c:extLst>
            <c:ext xmlns:c16="http://schemas.microsoft.com/office/drawing/2014/chart" uri="{C3380CC4-5D6E-409C-BE32-E72D297353CC}">
              <c16:uniqueId val="{00000000-025A-4FD9-B975-6E91BFF775D0}"/>
            </c:ext>
          </c:extLst>
        </c:ser>
        <c:dLbls>
          <c:showLegendKey val="0"/>
          <c:showVal val="0"/>
          <c:showCatName val="0"/>
          <c:showSerName val="0"/>
          <c:showPercent val="0"/>
          <c:showBubbleSize val="0"/>
        </c:dLbls>
        <c:gapWidth val="219"/>
        <c:overlap val="-27"/>
        <c:axId val="2071957487"/>
        <c:axId val="2071967887"/>
      </c:barChart>
      <c:catAx>
        <c:axId val="207195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71967887"/>
        <c:crosses val="autoZero"/>
        <c:auto val="1"/>
        <c:lblAlgn val="ctr"/>
        <c:lblOffset val="100"/>
        <c:noMultiLvlLbl val="0"/>
      </c:catAx>
      <c:valAx>
        <c:axId val="207196788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7195748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152C927-3DC6-44BB-9663-0ECEE2792406}"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5FD9EC5-86C3-427F-AB45-556E9E59EA2D}" type="slidenum">
              <a:rPr kumimoji="1" lang="ja-JP" altLang="en-US" smtClean="0"/>
              <a:t>‹#›</a:t>
            </a:fld>
            <a:endParaRPr kumimoji="1" lang="ja-JP" altLang="en-US"/>
          </a:p>
        </p:txBody>
      </p:sp>
    </p:spTree>
    <p:extLst>
      <p:ext uri="{BB962C8B-B14F-4D97-AF65-F5344CB8AC3E}">
        <p14:creationId xmlns:p14="http://schemas.microsoft.com/office/powerpoint/2010/main" val="301601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6" cy="496967"/>
          </a:xfrm>
          <a:prstGeom prst="rect">
            <a:avLst/>
          </a:prstGeom>
        </p:spPr>
        <p:txBody>
          <a:bodyPr vert="horz" lIns="92174" tIns="46086" rIns="92174" bIns="460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6" cy="496967"/>
          </a:xfrm>
          <a:prstGeom prst="rect">
            <a:avLst/>
          </a:prstGeom>
        </p:spPr>
        <p:txBody>
          <a:bodyPr vert="horz" lIns="92174" tIns="46086" rIns="92174" bIns="46086" rtlCol="0"/>
          <a:lstStyle>
            <a:lvl1pPr algn="r">
              <a:defRPr sz="1200"/>
            </a:lvl1pPr>
          </a:lstStyle>
          <a:p>
            <a:fld id="{9ACAEA70-D54E-42DB-99BE-499868C9A7B5}"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830263" y="744538"/>
            <a:ext cx="5148262" cy="3729037"/>
          </a:xfrm>
          <a:prstGeom prst="rect">
            <a:avLst/>
          </a:prstGeom>
          <a:noFill/>
          <a:ln w="12700">
            <a:solidFill>
              <a:prstClr val="black"/>
            </a:solidFill>
          </a:ln>
        </p:spPr>
        <p:txBody>
          <a:bodyPr vert="horz" lIns="92174" tIns="46086" rIns="92174" bIns="46086"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2174" tIns="46086" rIns="92174" bIns="460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6" cy="496967"/>
          </a:xfrm>
          <a:prstGeom prst="rect">
            <a:avLst/>
          </a:prstGeom>
        </p:spPr>
        <p:txBody>
          <a:bodyPr vert="horz" lIns="92174" tIns="46086" rIns="92174" bIns="460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6" cy="496967"/>
          </a:xfrm>
          <a:prstGeom prst="rect">
            <a:avLst/>
          </a:prstGeom>
        </p:spPr>
        <p:txBody>
          <a:bodyPr vert="horz" lIns="92174" tIns="46086" rIns="92174" bIns="4608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30263" y="744538"/>
            <a:ext cx="5148262"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69811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1</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2</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3</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5</a:t>
            </a:fld>
            <a:endParaRPr kumimoji="1" lang="ja-JP" altLang="en-US"/>
          </a:p>
        </p:txBody>
      </p:sp>
    </p:spTree>
    <p:extLst>
      <p:ext uri="{BB962C8B-B14F-4D97-AF65-F5344CB8AC3E}">
        <p14:creationId xmlns:p14="http://schemas.microsoft.com/office/powerpoint/2010/main" val="406509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4DA693-9517-4F69-AA5A-7BEDAFF07246}"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sp>
        <p:nvSpPr>
          <p:cNvPr id="7" name="正方形/長方形 6"/>
          <p:cNvSpPr/>
          <p:nvPr userDrawn="1"/>
        </p:nvSpPr>
        <p:spPr>
          <a:xfrm>
            <a:off x="386836" y="3463063"/>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
        <p:nvSpPr>
          <p:cNvPr id="8" name="正方形/長方形 7"/>
          <p:cNvSpPr/>
          <p:nvPr userDrawn="1"/>
        </p:nvSpPr>
        <p:spPr>
          <a:xfrm>
            <a:off x="386836" y="3542455"/>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4514217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F5950A-DA71-47F1-B0E7-D15E0E6F6108}"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2324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69716" y="302802"/>
            <a:ext cx="2349222"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050" y="302802"/>
            <a:ext cx="6873650"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065BAB-7233-4509-8DB3-12416D1446E8}"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57176239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70A9B-94AE-45CC-BDFE-FBA2B02A8552}"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13865323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3"/>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66148" y="4284716"/>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04DA693-9517-4F69-AA5A-7BEDAFF07246}"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3941174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1691" y="689838"/>
            <a:ext cx="10399297" cy="714529"/>
          </a:xfrm>
        </p:spPr>
        <p:txBody>
          <a:bodyPr>
            <a:normAutofit/>
          </a:bodyPr>
          <a:lstStyle>
            <a:lvl1pPr>
              <a:defRPr sz="2000" b="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9EBCC357-2513-4C1F-9506-DB4413901FF5}"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96831" y="7122480"/>
            <a:ext cx="2436231" cy="402567"/>
          </a:xfrm>
        </p:spPr>
        <p:txBody>
          <a:bodyPr/>
          <a:lstStyle>
            <a:lvl1pPr>
              <a:defRPr sz="2400"/>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24766" y="4858812"/>
            <a:ext cx="8874840" cy="1501751"/>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24766" y="3204786"/>
            <a:ext cx="8874840" cy="165402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2F8E0E-C620-49E5-ADA5-AB9478246EC1}"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6663973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7926" y="684287"/>
            <a:ext cx="9396889" cy="756155"/>
          </a:xfrm>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sz="half" idx="1"/>
          </p:nvPr>
        </p:nvSpPr>
        <p:spPr>
          <a:xfrm>
            <a:off x="177010" y="1548383"/>
            <a:ext cx="4899468" cy="5184576"/>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5148486" y="1548383"/>
            <a:ext cx="4968552" cy="5184576"/>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日付プレースホルダー 4"/>
          <p:cNvSpPr>
            <a:spLocks noGrp="1"/>
          </p:cNvSpPr>
          <p:nvPr>
            <p:ph type="dt" sz="half" idx="10"/>
          </p:nvPr>
        </p:nvSpPr>
        <p:spPr/>
        <p:txBody>
          <a:bodyPr/>
          <a:lstStyle/>
          <a:p>
            <a:fld id="{D7D8C96B-FF65-4B73-83E7-2E45EF0F9960}"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338265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049" y="1692533"/>
            <a:ext cx="4613250"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2049" y="2397901"/>
            <a:ext cx="4613250"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303877" y="1692533"/>
            <a:ext cx="4615062" cy="705367"/>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303877" y="2397901"/>
            <a:ext cx="461506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2AB67D-1EEB-4299-9E6F-4F1C22069834}" type="datetime1">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13425296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44263C-F58D-4087-8817-076FBA3AC8AF}" type="datetime1">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86901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C4A3A-AE32-4C26-87BE-2D0A20EDD98B}" type="datetime1">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44646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2050" y="301050"/>
            <a:ext cx="3435013" cy="1281214"/>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082136" y="301051"/>
            <a:ext cx="5836802"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2050" y="1582265"/>
            <a:ext cx="3435013" cy="5172114"/>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35B1235-8FA9-40E2-ACEA-A652932FFCD1}"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325542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46507" y="5292884"/>
            <a:ext cx="6264593" cy="624855"/>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46507" y="675613"/>
            <a:ext cx="6264593" cy="4536758"/>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2046507" y="5917739"/>
            <a:ext cx="6264593" cy="887398"/>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4E83E31-F442-42BF-AE68-7604EB7BB211}"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8ADCCA-84D9-4069-9BB0-304B67134722}" type="slidenum">
              <a:rPr kumimoji="1" lang="ja-JP" altLang="en-US" smtClean="0"/>
              <a:t>‹#›</a:t>
            </a:fld>
            <a:endParaRPr kumimoji="1" lang="ja-JP" altLang="en-US"/>
          </a:p>
        </p:txBody>
      </p:sp>
    </p:spTree>
    <p:extLst>
      <p:ext uri="{BB962C8B-B14F-4D97-AF65-F5344CB8AC3E}">
        <p14:creationId xmlns:p14="http://schemas.microsoft.com/office/powerpoint/2010/main" val="4057484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5918" y="612279"/>
            <a:ext cx="9396889" cy="853937"/>
          </a:xfrm>
          <a:prstGeom prst="rect">
            <a:avLst/>
          </a:prstGeom>
        </p:spPr>
        <p:txBody>
          <a:bodyPr vert="horz" lIns="102870" tIns="51435" rIns="102870" bIns="51435"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522050" y="1764295"/>
            <a:ext cx="9396889" cy="4990084"/>
          </a:xfrm>
          <a:prstGeom prst="rect">
            <a:avLst/>
          </a:prstGeom>
        </p:spPr>
        <p:txBody>
          <a:bodyPr vert="horz" lIns="102870" tIns="51435" rIns="102870" bIns="51435"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522049" y="7008171"/>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49B5B653-3A9C-48FE-9BA4-BED6E544200D}" type="datetime1">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3567338" y="7008171"/>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884790" y="7137619"/>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9" name="正方形/長方形 8"/>
          <p:cNvSpPr/>
          <p:nvPr userDrawn="1"/>
        </p:nvSpPr>
        <p:spPr>
          <a:xfrm>
            <a:off x="0" y="-168"/>
            <a:ext cx="10440988" cy="396961"/>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l">
              <a:lnSpc>
                <a:spcPct val="150000"/>
              </a:lnSpc>
            </a:pPr>
            <a:r>
              <a:rPr kumimoji="1" lang="ja-JP" altLang="en-US" sz="2000" b="0" baseline="0" dirty="0" smtClean="0"/>
              <a:t> </a:t>
            </a:r>
            <a:endParaRPr kumimoji="1" lang="ja-JP" altLang="en-US" sz="2300" b="0" dirty="0"/>
          </a:p>
        </p:txBody>
      </p:sp>
      <p:sp>
        <p:nvSpPr>
          <p:cNvPr id="10" name="正方形/長方形 9"/>
          <p:cNvSpPr/>
          <p:nvPr userDrawn="1"/>
        </p:nvSpPr>
        <p:spPr>
          <a:xfrm>
            <a:off x="0" y="396793"/>
            <a:ext cx="10440988" cy="79392"/>
          </a:xfrm>
          <a:prstGeom prst="rect">
            <a:avLst/>
          </a:prstGeom>
          <a:solidFill>
            <a:srgbClr val="03F364"/>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8" y="303213"/>
            <a:ext cx="9396412" cy="126047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2288" y="1763713"/>
            <a:ext cx="9396412" cy="499110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22288" y="7008813"/>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12F70A9B-94AE-45CC-BDFE-FBA2B02A8552}" type="datetimeFigureOut">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3567113" y="7008813"/>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3"/>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052439"/>
            <a:ext cx="8874840" cy="1620771"/>
          </a:xfrm>
        </p:spPr>
        <p:txBody>
          <a:bodyPr>
            <a:normAutofit/>
          </a:bodyPr>
          <a:lstStyle/>
          <a:p>
            <a:pPr algn="ctr"/>
            <a:r>
              <a:rPr kumimoji="1" lang="ja-JP" altLang="en-US" sz="3600" dirty="0" smtClean="0"/>
              <a:t>大阪府周産期医療関連事業報告</a:t>
            </a:r>
            <a:endParaRPr kumimoji="1" lang="ja-JP" altLang="en-US" sz="3600" dirty="0"/>
          </a:p>
        </p:txBody>
      </p:sp>
      <p:sp>
        <p:nvSpPr>
          <p:cNvPr id="3" name="サブタイトル 2"/>
          <p:cNvSpPr>
            <a:spLocks noGrp="1"/>
          </p:cNvSpPr>
          <p:nvPr>
            <p:ph type="subTitle" idx="1"/>
          </p:nvPr>
        </p:nvSpPr>
        <p:spPr>
          <a:xfrm>
            <a:off x="1566148" y="4728628"/>
            <a:ext cx="7308692" cy="1356259"/>
          </a:xfrm>
        </p:spPr>
        <p:txBody>
          <a:bodyPr>
            <a:normAutofit/>
          </a:bodyPr>
          <a:lstStyle/>
          <a:p>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2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大阪府健康医療部保健医療室地域保健課</a:t>
            </a:r>
            <a:endParaRPr lang="en-US" altLang="ja-JP" sz="2400"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596758" y="997021"/>
            <a:ext cx="1944216" cy="5277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参考資料</a:t>
            </a:r>
            <a:r>
              <a:rPr lang="ja-JP" altLang="en-US" dirty="0"/>
              <a:t>４</a:t>
            </a:r>
            <a:r>
              <a:rPr kumimoji="1" lang="ja-JP" altLang="en-US" dirty="0" smtClean="0"/>
              <a:t>　</a:t>
            </a:r>
            <a:endParaRPr kumimoji="1" lang="ja-JP" altLang="en-US" dirty="0"/>
          </a:p>
        </p:txBody>
      </p:sp>
    </p:spTree>
    <p:extLst>
      <p:ext uri="{BB962C8B-B14F-4D97-AF65-F5344CB8AC3E}">
        <p14:creationId xmlns:p14="http://schemas.microsoft.com/office/powerpoint/2010/main" val="3159373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6155" y="2357883"/>
            <a:ext cx="2352343" cy="528817"/>
          </a:xfrm>
        </p:spPr>
        <p:txBody>
          <a:bodyPr>
            <a:normAutofit/>
          </a:body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施設別診療件数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1</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5" name="タイトル 1"/>
          <p:cNvSpPr txBox="1">
            <a:spLocks/>
          </p:cNvSpPr>
          <p:nvPr/>
        </p:nvSpPr>
        <p:spPr>
          <a:xfrm>
            <a:off x="323950" y="468039"/>
            <a:ext cx="9793088" cy="1656184"/>
          </a:xfrm>
          <a:prstGeom prst="rect">
            <a:avLst/>
          </a:prstGeom>
        </p:spPr>
        <p:txBody>
          <a:bodyPr vert="horz" lIns="102870" tIns="51435" rIns="102870" bIns="51435" rtlCol="0" anchor="ctr">
            <a:normAutofit/>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600" dirty="0" smtClean="0">
                <a:latin typeface="+mj-ea"/>
              </a:rPr>
              <a:t>➣概要</a:t>
            </a:r>
            <a:r>
              <a:rPr lang="en-US" altLang="ja-JP" sz="1600" dirty="0" smtClean="0">
                <a:latin typeface="+mj-ea"/>
              </a:rPr>
              <a:t/>
            </a:r>
            <a:br>
              <a:rPr lang="en-US" altLang="ja-JP" sz="1600" dirty="0" smtClean="0">
                <a:latin typeface="+mj-ea"/>
              </a:rPr>
            </a:br>
            <a:r>
              <a:rPr lang="ja-JP" altLang="en-US" sz="1600" dirty="0" smtClean="0">
                <a:latin typeface="+mj-ea"/>
              </a:rPr>
              <a:t>　かかりつけ医のない妊産婦など産婦人科にかかる救急搬送を受け入れるため、府内を３地区に分け、当　</a:t>
            </a:r>
            <a:endParaRPr lang="en-US" altLang="ja-JP" sz="1600" dirty="0" smtClean="0">
              <a:latin typeface="+mj-ea"/>
            </a:endParaRPr>
          </a:p>
          <a:p>
            <a:r>
              <a:rPr lang="ja-JP" altLang="en-US" sz="1600" dirty="0">
                <a:latin typeface="+mj-ea"/>
              </a:rPr>
              <a:t>　</a:t>
            </a:r>
            <a:r>
              <a:rPr lang="ja-JP" altLang="en-US" sz="1600" dirty="0" smtClean="0">
                <a:latin typeface="+mj-ea"/>
              </a:rPr>
              <a:t>番制により実施日ごとに受入担当病院を決定する。当番病院は患者受入に必要な体制を確保し、救急搬</a:t>
            </a:r>
            <a:endParaRPr lang="en-US" altLang="ja-JP" sz="1600" dirty="0" smtClean="0">
              <a:latin typeface="+mj-ea"/>
            </a:endParaRPr>
          </a:p>
          <a:p>
            <a:r>
              <a:rPr lang="ja-JP" altLang="en-US" sz="1600" dirty="0">
                <a:latin typeface="+mj-ea"/>
              </a:rPr>
              <a:t>　</a:t>
            </a:r>
            <a:r>
              <a:rPr lang="ja-JP" altLang="en-US" sz="1600" dirty="0" smtClean="0">
                <a:latin typeface="+mj-ea"/>
              </a:rPr>
              <a:t>送を必ず受け入れる。</a:t>
            </a:r>
            <a:endParaRPr lang="en-US" altLang="ja-JP" sz="1600" dirty="0" smtClean="0">
              <a:latin typeface="+mj-ea"/>
            </a:endParaRPr>
          </a:p>
          <a:p>
            <a:r>
              <a:rPr lang="ja-JP" altLang="en-US" sz="1600" dirty="0" smtClean="0">
                <a:latin typeface="+mj-ea"/>
              </a:rPr>
              <a:t>　　・実施期間：平成</a:t>
            </a:r>
            <a:r>
              <a:rPr lang="en-US" altLang="ja-JP" sz="1600" dirty="0" smtClean="0">
                <a:latin typeface="+mj-ea"/>
              </a:rPr>
              <a:t>31</a:t>
            </a:r>
            <a:r>
              <a:rPr lang="ja-JP" altLang="en-US" sz="1600" dirty="0" smtClean="0">
                <a:latin typeface="+mj-ea"/>
              </a:rPr>
              <a:t>年</a:t>
            </a:r>
            <a:r>
              <a:rPr lang="en-US" altLang="ja-JP" sz="1600" dirty="0" smtClean="0">
                <a:latin typeface="+mj-ea"/>
              </a:rPr>
              <a:t>4</a:t>
            </a:r>
            <a:r>
              <a:rPr lang="ja-JP" altLang="en-US" sz="1600" dirty="0" smtClean="0">
                <a:latin typeface="+mj-ea"/>
              </a:rPr>
              <a:t>月</a:t>
            </a:r>
            <a:r>
              <a:rPr lang="en-US" altLang="ja-JP" sz="1600" dirty="0" smtClean="0">
                <a:latin typeface="+mj-ea"/>
              </a:rPr>
              <a:t>1</a:t>
            </a:r>
            <a:r>
              <a:rPr lang="ja-JP" altLang="en-US" sz="1600" dirty="0" smtClean="0">
                <a:latin typeface="+mj-ea"/>
              </a:rPr>
              <a:t>日～令和</a:t>
            </a:r>
            <a:r>
              <a:rPr lang="en-US" altLang="ja-JP" sz="1600" dirty="0">
                <a:latin typeface="+mj-ea"/>
              </a:rPr>
              <a:t>2</a:t>
            </a:r>
            <a:r>
              <a:rPr lang="ja-JP" altLang="en-US" sz="1600" dirty="0">
                <a:latin typeface="+mj-ea"/>
              </a:rPr>
              <a:t>年</a:t>
            </a:r>
            <a:r>
              <a:rPr lang="en-US" altLang="ja-JP" sz="1600" dirty="0" smtClean="0">
                <a:latin typeface="+mj-ea"/>
              </a:rPr>
              <a:t>3</a:t>
            </a:r>
            <a:r>
              <a:rPr lang="ja-JP" altLang="en-US" sz="1600" dirty="0" smtClean="0">
                <a:latin typeface="+mj-ea"/>
              </a:rPr>
              <a:t>月</a:t>
            </a:r>
            <a:r>
              <a:rPr lang="en-US" altLang="ja-JP" sz="1600" dirty="0" smtClean="0">
                <a:latin typeface="+mj-ea"/>
              </a:rPr>
              <a:t>31</a:t>
            </a:r>
            <a:r>
              <a:rPr lang="ja-JP" altLang="en-US" sz="1600" dirty="0" smtClean="0">
                <a:latin typeface="+mj-ea"/>
              </a:rPr>
              <a:t>日</a:t>
            </a:r>
            <a:r>
              <a:rPr lang="en-US" altLang="ja-JP" sz="1600" dirty="0" smtClean="0">
                <a:latin typeface="+mj-ea"/>
              </a:rPr>
              <a:t/>
            </a:r>
            <a:br>
              <a:rPr lang="en-US" altLang="ja-JP" sz="1600" dirty="0" smtClean="0">
                <a:latin typeface="+mj-ea"/>
              </a:rPr>
            </a:br>
            <a:r>
              <a:rPr lang="ja-JP" altLang="en-US" sz="1600" dirty="0" smtClean="0">
                <a:latin typeface="+mj-ea"/>
              </a:rPr>
              <a:t>　　・時間帯：夜間及び休日</a:t>
            </a:r>
            <a:endParaRPr lang="ja-JP" altLang="en-US" sz="1600" dirty="0">
              <a:latin typeface="+mj-ea"/>
            </a:endParaRPr>
          </a:p>
        </p:txBody>
      </p:sp>
      <p:sp>
        <p:nvSpPr>
          <p:cNvPr id="8" name="タイトル 1"/>
          <p:cNvSpPr txBox="1">
            <a:spLocks/>
          </p:cNvSpPr>
          <p:nvPr/>
        </p:nvSpPr>
        <p:spPr>
          <a:xfrm>
            <a:off x="5868566" y="2484487"/>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搬送時の症状別（複数選択）</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390053" y="2283738"/>
            <a:ext cx="792205" cy="338554"/>
          </a:xfrm>
          <a:prstGeom prst="rect">
            <a:avLst/>
          </a:prstGeom>
        </p:spPr>
        <p:txBody>
          <a:bodyPr wrap="none">
            <a:spAutoFit/>
          </a:bodyPr>
          <a:lstStyle/>
          <a:p>
            <a:r>
              <a:rPr lang="ja-JP" altLang="en-US" sz="1600" dirty="0" smtClean="0">
                <a:latin typeface="+mj-ea"/>
              </a:rPr>
              <a:t>➣結果</a:t>
            </a:r>
            <a:endParaRPr lang="ja-JP" altLang="en-US" sz="1600" dirty="0"/>
          </a:p>
        </p:txBody>
      </p:sp>
      <p:sp>
        <p:nvSpPr>
          <p:cNvPr id="13" name="テキスト ボックス 12"/>
          <p:cNvSpPr txBox="1"/>
          <p:nvPr/>
        </p:nvSpPr>
        <p:spPr>
          <a:xfrm>
            <a:off x="6084590" y="6316961"/>
            <a:ext cx="2013479" cy="297517"/>
          </a:xfrm>
          <a:prstGeom prst="rect">
            <a:avLst/>
          </a:prstGeom>
          <a:noFill/>
          <a:ln>
            <a:noFill/>
            <a:prstDash val="dash"/>
          </a:ln>
        </p:spPr>
        <p:txBody>
          <a:bodyPr wrap="square" rtlCol="0" anchor="ctr">
            <a:spAutoFit/>
          </a:bodyPr>
          <a:lstStyle/>
          <a:p>
            <a:pPr>
              <a:lnSpc>
                <a:spcPts val="1600"/>
              </a:lnSpc>
            </a:pPr>
            <a:r>
              <a:rPr kumimoji="1" lang="ja-JP" altLang="en-US" sz="1200" dirty="0" smtClean="0"/>
              <a:t>約６割が腹痛</a:t>
            </a:r>
            <a:endParaRPr kumimoji="1" lang="ja-JP" altLang="en-US" sz="1200" dirty="0"/>
          </a:p>
        </p:txBody>
      </p:sp>
      <p:sp>
        <p:nvSpPr>
          <p:cNvPr id="14" name="テキスト ボックス 13"/>
          <p:cNvSpPr txBox="1"/>
          <p:nvPr/>
        </p:nvSpPr>
        <p:spPr>
          <a:xfrm>
            <a:off x="1182258" y="6614478"/>
            <a:ext cx="2736304" cy="707886"/>
          </a:xfrm>
          <a:prstGeom prst="rect">
            <a:avLst/>
          </a:prstGeom>
          <a:noFill/>
          <a:ln>
            <a:noFill/>
            <a:prstDash val="dash"/>
          </a:ln>
        </p:spPr>
        <p:txBody>
          <a:bodyPr wrap="square" rtlCol="0" anchor="ctr">
            <a:spAutoFit/>
          </a:bodyPr>
          <a:lstStyle/>
          <a:p>
            <a:pPr>
              <a:lnSpc>
                <a:spcPts val="1600"/>
              </a:lnSpc>
            </a:pPr>
            <a:r>
              <a:rPr kumimoji="1" lang="ja-JP" altLang="en-US" sz="1200" dirty="0" smtClean="0"/>
              <a:t>北部：豊能、三島、北河内</a:t>
            </a:r>
            <a:endParaRPr kumimoji="1" lang="en-US" altLang="ja-JP" sz="1200" dirty="0" smtClean="0"/>
          </a:p>
          <a:p>
            <a:pPr>
              <a:lnSpc>
                <a:spcPts val="1600"/>
              </a:lnSpc>
            </a:pPr>
            <a:r>
              <a:rPr lang="ja-JP" altLang="en-US" sz="1200" dirty="0" smtClean="0"/>
              <a:t>中部：中河内、大阪市</a:t>
            </a:r>
            <a:endParaRPr lang="en-US" altLang="ja-JP" sz="1200" dirty="0" smtClean="0"/>
          </a:p>
          <a:p>
            <a:pPr>
              <a:lnSpc>
                <a:spcPts val="1600"/>
              </a:lnSpc>
            </a:pPr>
            <a:r>
              <a:rPr kumimoji="1" lang="ja-JP" altLang="en-US" sz="1200" dirty="0" smtClean="0"/>
              <a:t>南部：南河内、堺市、泉州</a:t>
            </a:r>
            <a:endParaRPr kumimoji="1" lang="ja-JP" altLang="en-US" sz="1200" dirty="0"/>
          </a:p>
        </p:txBody>
      </p:sp>
      <p:graphicFrame>
        <p:nvGraphicFramePr>
          <p:cNvPr id="3" name="表 2"/>
          <p:cNvGraphicFramePr>
            <a:graphicFrameLocks noGrp="1"/>
          </p:cNvGraphicFramePr>
          <p:nvPr>
            <p:extLst>
              <p:ext uri="{D42A27DB-BD31-4B8C-83A1-F6EECF244321}">
                <p14:modId xmlns:p14="http://schemas.microsoft.com/office/powerpoint/2010/main" val="1612264943"/>
              </p:ext>
            </p:extLst>
          </p:nvPr>
        </p:nvGraphicFramePr>
        <p:xfrm>
          <a:off x="794071" y="2774766"/>
          <a:ext cx="3594102" cy="3792855"/>
        </p:xfrm>
        <a:graphic>
          <a:graphicData uri="http://schemas.openxmlformats.org/drawingml/2006/table">
            <a:tbl>
              <a:tblPr/>
              <a:tblGrid>
                <a:gridCol w="356891">
                  <a:extLst>
                    <a:ext uri="{9D8B030D-6E8A-4147-A177-3AD203B41FA5}">
                      <a16:colId xmlns:a16="http://schemas.microsoft.com/office/drawing/2014/main" val="20000"/>
                    </a:ext>
                  </a:extLst>
                </a:gridCol>
                <a:gridCol w="1583107">
                  <a:extLst>
                    <a:ext uri="{9D8B030D-6E8A-4147-A177-3AD203B41FA5}">
                      <a16:colId xmlns:a16="http://schemas.microsoft.com/office/drawing/2014/main" val="20001"/>
                    </a:ext>
                  </a:extLst>
                </a:gridCol>
                <a:gridCol w="551368">
                  <a:extLst>
                    <a:ext uri="{9D8B030D-6E8A-4147-A177-3AD203B41FA5}">
                      <a16:colId xmlns:a16="http://schemas.microsoft.com/office/drawing/2014/main" val="20002"/>
                    </a:ext>
                  </a:extLst>
                </a:gridCol>
                <a:gridCol w="551368">
                  <a:extLst>
                    <a:ext uri="{9D8B030D-6E8A-4147-A177-3AD203B41FA5}">
                      <a16:colId xmlns:a16="http://schemas.microsoft.com/office/drawing/2014/main" val="20003"/>
                    </a:ext>
                  </a:extLst>
                </a:gridCol>
                <a:gridCol w="551368">
                  <a:extLst>
                    <a:ext uri="{9D8B030D-6E8A-4147-A177-3AD203B41FA5}">
                      <a16:colId xmlns:a16="http://schemas.microsoft.com/office/drawing/2014/main" val="20004"/>
                    </a:ext>
                  </a:extLst>
                </a:gridCol>
              </a:tblGrid>
              <a:tr h="238125">
                <a:tc>
                  <a:txBody>
                    <a:bodyPr/>
                    <a:lstStyle/>
                    <a:p>
                      <a:pPr algn="l" rtl="0" fontAlgn="ctr"/>
                      <a:r>
                        <a:rPr lang="ja-JP" altLang="en-US" sz="1100" b="0" i="0" u="none" strike="noStrike" dirty="0">
                          <a:solidFill>
                            <a:srgbClr val="000000"/>
                          </a:solidFill>
                          <a:effectLst/>
                          <a:latin typeface="+mj-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j-lt"/>
                        </a:rPr>
                        <a:t>施設名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ea typeface="ＭＳ Ｐゴシック" panose="020B0600070205080204" pitchFamily="50" charset="-128"/>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ea typeface="ＭＳ Ｐゴシック" panose="020B0600070205080204" pitchFamily="50" charset="-128"/>
                        </a:rPr>
                        <a:t>H30</a:t>
                      </a:r>
                      <a:endParaRPr lang="en-US"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ea typeface="ＭＳ Ｐゴシック" panose="020B0600070205080204" pitchFamily="50" charset="-128"/>
                        </a:rPr>
                        <a:t>R1</a:t>
                      </a:r>
                      <a:endParaRPr lang="en-US"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rowSpan="4">
                  <a:txBody>
                    <a:bodyPr/>
                    <a:lstStyle/>
                    <a:p>
                      <a:pPr algn="ctr" rtl="0" fontAlgn="ctr"/>
                      <a:r>
                        <a:rPr lang="ja-JP" altLang="en-US" sz="1100" b="0" i="0" u="none" strike="noStrike">
                          <a:solidFill>
                            <a:srgbClr val="000000"/>
                          </a:solidFill>
                          <a:effectLst/>
                          <a:latin typeface="+mj-lt"/>
                        </a:rPr>
                        <a:t>北部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zh-TW" altLang="en-US" sz="1100" b="0" i="0" u="none" strike="noStrike" dirty="0">
                          <a:solidFill>
                            <a:srgbClr val="000000"/>
                          </a:solidFill>
                          <a:effectLst/>
                          <a:latin typeface="+mj-lt"/>
                        </a:rPr>
                        <a:t>愛仁会高槻病院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64</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00025">
                <a:tc vMerge="1">
                  <a:txBody>
                    <a:bodyPr/>
                    <a:lstStyle/>
                    <a:p>
                      <a:endParaRPr kumimoji="1" lang="ja-JP" altLang="en-US"/>
                    </a:p>
                  </a:txBody>
                  <a:tcPr/>
                </a:tc>
                <a:tc>
                  <a:txBody>
                    <a:bodyPr/>
                    <a:lstStyle/>
                    <a:p>
                      <a:pPr algn="l" rtl="0" fontAlgn="ctr"/>
                      <a:r>
                        <a:rPr lang="zh-CN" altLang="en-US" sz="1100" b="0" i="0" u="none" strike="noStrike" dirty="0">
                          <a:solidFill>
                            <a:srgbClr val="000000"/>
                          </a:solidFill>
                          <a:effectLst/>
                          <a:latin typeface="+mj-lt"/>
                        </a:rPr>
                        <a:t>大阪医大附属病院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28</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23</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00025">
                <a:tc vMerge="1">
                  <a:txBody>
                    <a:bodyPr/>
                    <a:lstStyle/>
                    <a:p>
                      <a:endParaRPr kumimoji="1" lang="ja-JP" altLang="en-US"/>
                    </a:p>
                  </a:txBody>
                  <a:tcPr/>
                </a:tc>
                <a:tc>
                  <a:txBody>
                    <a:bodyPr/>
                    <a:lstStyle/>
                    <a:p>
                      <a:pPr algn="l" rtl="0" fontAlgn="ctr"/>
                      <a:r>
                        <a:rPr lang="zh-CN" altLang="en-US" sz="1100" b="0" i="0" u="none" strike="noStrike" dirty="0">
                          <a:solidFill>
                            <a:srgbClr val="000000"/>
                          </a:solidFill>
                          <a:effectLst/>
                          <a:latin typeface="+mj-lt"/>
                        </a:rPr>
                        <a:t>済生会吹田病院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105</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106</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vMerge="1">
                  <a:txBody>
                    <a:bodyPr/>
                    <a:lstStyle/>
                    <a:p>
                      <a:endParaRPr kumimoji="1" lang="ja-JP" altLang="en-US"/>
                    </a:p>
                  </a:txBody>
                  <a:tcPr/>
                </a:tc>
                <a:tc>
                  <a:txBody>
                    <a:bodyPr/>
                    <a:lstStyle/>
                    <a:p>
                      <a:pPr algn="r" rtl="0" fontAlgn="ctr"/>
                      <a:r>
                        <a:rPr lang="ja-JP" altLang="en-US" sz="1100" b="0" i="0" u="none" strike="noStrike" dirty="0">
                          <a:solidFill>
                            <a:srgbClr val="000000"/>
                          </a:solidFill>
                          <a:effectLst/>
                          <a:latin typeface="+mj-lt"/>
                        </a:rPr>
                        <a:t>北部計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214</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193</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200025">
                <a:tc rowSpan="6">
                  <a:txBody>
                    <a:bodyPr/>
                    <a:lstStyle/>
                    <a:p>
                      <a:pPr algn="ctr" rtl="0" fontAlgn="ctr"/>
                      <a:r>
                        <a:rPr lang="ja-JP" altLang="en-US" sz="1100" b="0" i="0" u="none" strike="noStrike">
                          <a:solidFill>
                            <a:srgbClr val="000000"/>
                          </a:solidFill>
                          <a:effectLst/>
                          <a:latin typeface="+mj-lt"/>
                        </a:rPr>
                        <a:t>中部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lt"/>
                        </a:rPr>
                        <a:t>愛仁会千船病院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655</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595</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大阪警察病院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41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52</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大阪赤十字病院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42</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31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北野病院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66</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61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00025">
                <a:tc vMerge="1">
                  <a:txBody>
                    <a:bodyPr/>
                    <a:lstStyle/>
                    <a:p>
                      <a:endParaRPr kumimoji="1" lang="ja-JP" altLang="en-US"/>
                    </a:p>
                  </a:txBody>
                  <a:tcPr/>
                </a:tc>
                <a:tc>
                  <a:txBody>
                    <a:bodyPr/>
                    <a:lstStyle/>
                    <a:p>
                      <a:pPr algn="l" rtl="0" fontAlgn="ctr"/>
                      <a:r>
                        <a:rPr lang="ja-JP" altLang="en-US" sz="1100" b="0" i="0" u="none" strike="noStrike" dirty="0">
                          <a:solidFill>
                            <a:srgbClr val="000000"/>
                          </a:solidFill>
                          <a:effectLst/>
                          <a:latin typeface="+mj-lt"/>
                        </a:rPr>
                        <a:t>大阪市立総合医療センター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0025">
                <a:tc vMerge="1">
                  <a:txBody>
                    <a:bodyPr/>
                    <a:lstStyle/>
                    <a:p>
                      <a:endParaRPr kumimoji="1" lang="ja-JP" altLang="en-US"/>
                    </a:p>
                  </a:txBody>
                  <a:tcPr/>
                </a:tc>
                <a:tc>
                  <a:txBody>
                    <a:bodyPr/>
                    <a:lstStyle/>
                    <a:p>
                      <a:pPr algn="r" rtl="0" fontAlgn="ctr"/>
                      <a:r>
                        <a:rPr lang="ja-JP" altLang="en-US" sz="1100" b="0" i="0" u="none" strike="noStrike" dirty="0">
                          <a:solidFill>
                            <a:srgbClr val="000000"/>
                          </a:solidFill>
                          <a:effectLst/>
                          <a:latin typeface="+mj-lt"/>
                        </a:rPr>
                        <a:t>中部計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789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804</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739</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0"/>
                  </a:ext>
                </a:extLst>
              </a:tr>
              <a:tr h="409575">
                <a:tc rowSpan="5">
                  <a:txBody>
                    <a:bodyPr/>
                    <a:lstStyle/>
                    <a:p>
                      <a:pPr algn="ctr" rtl="0" fontAlgn="ctr"/>
                      <a:r>
                        <a:rPr lang="ja-JP" altLang="en-US" sz="1100" b="0" i="0" u="none" strike="noStrike">
                          <a:solidFill>
                            <a:srgbClr val="000000"/>
                          </a:solidFill>
                          <a:effectLst/>
                          <a:latin typeface="+mj-lt"/>
                        </a:rPr>
                        <a:t>南部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effectLst/>
                          <a:latin typeface="+mj-lt"/>
                        </a:rPr>
                        <a:t>りんくう総合医療センター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97</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79</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1"/>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府中病院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堺市立総合医療センター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20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0002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泉大津市立病院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0025">
                <a:tc vMerge="1">
                  <a:txBody>
                    <a:bodyPr/>
                    <a:lstStyle/>
                    <a:p>
                      <a:endParaRPr kumimoji="1" lang="ja-JP" altLang="en-US"/>
                    </a:p>
                  </a:txBody>
                  <a:tcPr/>
                </a:tc>
                <a:tc>
                  <a:txBody>
                    <a:bodyPr/>
                    <a:lstStyle/>
                    <a:p>
                      <a:pPr algn="r" rtl="0" fontAlgn="ctr"/>
                      <a:r>
                        <a:rPr lang="ja-JP" altLang="en-US" sz="1100" b="0" i="0" u="none" strike="noStrike">
                          <a:solidFill>
                            <a:srgbClr val="000000"/>
                          </a:solidFill>
                          <a:effectLst/>
                          <a:latin typeface="+mj-lt"/>
                        </a:rPr>
                        <a:t>南部計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120</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89</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5"/>
                  </a:ext>
                </a:extLst>
              </a:tr>
              <a:tr h="200025">
                <a:tc gridSpan="2">
                  <a:txBody>
                    <a:bodyPr/>
                    <a:lstStyle/>
                    <a:p>
                      <a:pPr algn="ctr" rtl="0" fontAlgn="ctr"/>
                      <a:r>
                        <a:rPr lang="ja-JP" altLang="en-US" sz="1100" b="0" i="0" u="none" strike="noStrike" dirty="0">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ea typeface="ＭＳ Ｐゴシック" panose="020B0600070205080204" pitchFamily="50" charset="-128"/>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1138</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ea typeface="ＭＳ Ｐゴシック" panose="020B0600070205080204" pitchFamily="50" charset="-128"/>
                        </a:rPr>
                        <a:t>1021</a:t>
                      </a:r>
                      <a:endParaRPr lang="en-US" altLang="ja-JP" sz="11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6"/>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405774311"/>
              </p:ext>
            </p:extLst>
          </p:nvPr>
        </p:nvGraphicFramePr>
        <p:xfrm>
          <a:off x="6084590" y="3013304"/>
          <a:ext cx="3240360" cy="2992755"/>
        </p:xfrm>
        <a:graphic>
          <a:graphicData uri="http://schemas.openxmlformats.org/drawingml/2006/table">
            <a:tbl>
              <a:tblPr/>
              <a:tblGrid>
                <a:gridCol w="108012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tblGrid>
              <a:tr h="238125">
                <a:tc>
                  <a:txBody>
                    <a:bodyPr/>
                    <a:lstStyle/>
                    <a:p>
                      <a:pPr algn="ctr" rtl="0" fontAlgn="ctr"/>
                      <a:r>
                        <a:rPr lang="ja-JP" altLang="en-US" sz="1100" b="0" i="0" u="none" strike="noStrike">
                          <a:solidFill>
                            <a:srgbClr val="000000"/>
                          </a:solidFill>
                          <a:effectLst/>
                          <a:latin typeface="+mj-lt"/>
                        </a:rPr>
                        <a:t>症状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0025">
                <a:tc>
                  <a:txBody>
                    <a:bodyPr/>
                    <a:lstStyle/>
                    <a:p>
                      <a:pPr algn="l" rtl="0" fontAlgn="ctr"/>
                      <a:r>
                        <a:rPr lang="ja-JP" altLang="en-US" sz="1100" b="0" i="0" u="none" strike="noStrike">
                          <a:solidFill>
                            <a:srgbClr val="000000"/>
                          </a:solidFill>
                          <a:effectLst/>
                          <a:latin typeface="+mj-lt"/>
                        </a:rPr>
                        <a:t>上腹部痛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l" rtl="0" fontAlgn="ctr"/>
                      <a:r>
                        <a:rPr lang="ja-JP" altLang="en-US" sz="1100" b="0" i="0" u="none" strike="noStrike">
                          <a:solidFill>
                            <a:srgbClr val="000000"/>
                          </a:solidFill>
                          <a:effectLst/>
                          <a:latin typeface="+mj-lt"/>
                        </a:rPr>
                        <a:t>下腹部痛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792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805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algn="l" rtl="0" fontAlgn="ctr"/>
                      <a:r>
                        <a:rPr lang="ja-JP" altLang="en-US" sz="1100" b="0" i="0" u="none" strike="noStrike" dirty="0">
                          <a:solidFill>
                            <a:srgbClr val="000000"/>
                          </a:solidFill>
                          <a:effectLst/>
                          <a:latin typeface="+mj-lt"/>
                        </a:rPr>
                        <a:t>腰痛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l" rtl="0" fontAlgn="ctr"/>
                      <a:r>
                        <a:rPr lang="ja-JP" altLang="en-US" sz="1100" b="0" i="0" u="none" strike="noStrike">
                          <a:solidFill>
                            <a:srgbClr val="000000"/>
                          </a:solidFill>
                          <a:effectLst/>
                          <a:latin typeface="+mj-lt"/>
                        </a:rPr>
                        <a:t>性器出血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328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260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algn="l" rtl="0" fontAlgn="ctr"/>
                      <a:r>
                        <a:rPr lang="ja-JP" altLang="en-US" sz="1100" b="0" i="0" u="none" strike="noStrike">
                          <a:solidFill>
                            <a:srgbClr val="000000"/>
                          </a:solidFill>
                          <a:effectLst/>
                          <a:latin typeface="+mj-lt"/>
                        </a:rPr>
                        <a:t>陣痛発来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0025">
                <a:tc>
                  <a:txBody>
                    <a:bodyPr/>
                    <a:lstStyle/>
                    <a:p>
                      <a:pPr algn="l" rtl="0" fontAlgn="ctr"/>
                      <a:r>
                        <a:rPr lang="ja-JP" altLang="en-US" sz="1100" b="0" i="0" u="none" strike="noStrike">
                          <a:solidFill>
                            <a:srgbClr val="000000"/>
                          </a:solidFill>
                          <a:effectLst/>
                          <a:latin typeface="+mj-lt"/>
                        </a:rPr>
                        <a:t>破水感</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l" rtl="0" fontAlgn="ctr"/>
                      <a:r>
                        <a:rPr lang="ja-JP" altLang="en-US" sz="1100" b="0" i="0" u="none" strike="noStrike">
                          <a:solidFill>
                            <a:srgbClr val="000000"/>
                          </a:solidFill>
                          <a:effectLst/>
                          <a:latin typeface="+mj-lt"/>
                        </a:rPr>
                        <a:t>嘔気・嘔吐・下痢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l" rtl="0" fontAlgn="ctr"/>
                      <a:r>
                        <a:rPr lang="ja-JP" altLang="en-US" sz="1100" b="0" i="0" u="none" strike="noStrike">
                          <a:solidFill>
                            <a:srgbClr val="000000"/>
                          </a:solidFill>
                          <a:effectLst/>
                          <a:latin typeface="+mj-lt"/>
                        </a:rPr>
                        <a:t>発熱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00025">
                <a:tc>
                  <a:txBody>
                    <a:bodyPr/>
                    <a:lstStyle/>
                    <a:p>
                      <a:pPr algn="l" rtl="0" fontAlgn="ctr"/>
                      <a:r>
                        <a:rPr lang="ja-JP" altLang="en-US" sz="1100" b="0" i="0" u="none" strike="noStrike">
                          <a:solidFill>
                            <a:srgbClr val="000000"/>
                          </a:solidFill>
                          <a:effectLst/>
                          <a:latin typeface="+mj-lt"/>
                        </a:rPr>
                        <a:t>外陰部症状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00025">
                <a:tc>
                  <a:txBody>
                    <a:bodyPr/>
                    <a:lstStyle/>
                    <a:p>
                      <a:pPr algn="l" rtl="0" fontAlgn="ctr"/>
                      <a:r>
                        <a:rPr lang="ja-JP" altLang="en-US" sz="1100" b="0" i="0" u="none" strike="noStrike">
                          <a:solidFill>
                            <a:srgbClr val="000000"/>
                          </a:solidFill>
                          <a:effectLst/>
                          <a:latin typeface="+mj-lt"/>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09575">
                <a:tc>
                  <a:txBody>
                    <a:bodyPr/>
                    <a:lstStyle/>
                    <a:p>
                      <a:pPr algn="l" rtl="0" fontAlgn="ctr"/>
                      <a:r>
                        <a:rPr lang="ja-JP" altLang="en-US" sz="110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0025">
                <a:tc>
                  <a:txBody>
                    <a:bodyPr/>
                    <a:lstStyle/>
                    <a:p>
                      <a:pPr algn="ctr" rtl="0" fontAlgn="ctr"/>
                      <a:r>
                        <a:rPr lang="ja-JP" altLang="en-US" sz="110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dirty="0">
                          <a:solidFill>
                            <a:srgbClr val="000000"/>
                          </a:solidFill>
                          <a:effectLst/>
                          <a:latin typeface="+mj-lt"/>
                        </a:rPr>
                        <a:t>1413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dirty="0" smtClean="0">
                          <a:solidFill>
                            <a:srgbClr val="000000"/>
                          </a:solidFill>
                          <a:effectLst/>
                          <a:latin typeface="+mj-lt"/>
                        </a:rPr>
                        <a:t>1436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tc>
                  <a:txBody>
                    <a:bodyPr/>
                    <a:lstStyle/>
                    <a:p>
                      <a:pPr algn="ctr" rtl="0" fontAlgn="ctr"/>
                      <a:r>
                        <a:rPr lang="en-US" altLang="ja-JP" sz="1100" b="0" i="0" u="none" strike="noStrike" dirty="0" smtClean="0">
                          <a:solidFill>
                            <a:srgbClr val="000000"/>
                          </a:solidFill>
                          <a:effectLst/>
                          <a:latin typeface="+mj-lt"/>
                        </a:rPr>
                        <a:t>1296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5"/>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89670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982" y="756295"/>
            <a:ext cx="2352343" cy="528817"/>
          </a:xfrm>
        </p:spPr>
        <p:txBody>
          <a:bodyPr>
            <a:normAutofit/>
          </a:bodyPr>
          <a:lstStyle/>
          <a:p>
            <a:r>
              <a:rPr lang="ja-JP" altLang="en-US" sz="1400" b="1" dirty="0" smtClean="0">
                <a:latin typeface="ＭＳ ゴシック" panose="020B0609070205080204" pitchFamily="49" charset="-128"/>
                <a:ea typeface="ＭＳ ゴシック" panose="020B0609070205080204" pitchFamily="49" charset="-128"/>
              </a:rPr>
              <a:t>☆診断名別の件数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2</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8" name="タイトル 1"/>
          <p:cNvSpPr txBox="1">
            <a:spLocks/>
          </p:cNvSpPr>
          <p:nvPr/>
        </p:nvSpPr>
        <p:spPr>
          <a:xfrm>
            <a:off x="4860454" y="756295"/>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年齢別</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833566" y="6329801"/>
            <a:ext cx="4026888" cy="502702"/>
          </a:xfrm>
          <a:prstGeom prst="rect">
            <a:avLst/>
          </a:prstGeom>
          <a:noFill/>
          <a:ln>
            <a:noFill/>
            <a:prstDash val="dash"/>
          </a:ln>
        </p:spPr>
        <p:txBody>
          <a:bodyPr wrap="square" rtlCol="0" anchor="ctr">
            <a:spAutoFit/>
          </a:bodyPr>
          <a:lstStyle/>
          <a:p>
            <a:pPr>
              <a:lnSpc>
                <a:spcPts val="1600"/>
              </a:lnSpc>
            </a:pPr>
            <a:r>
              <a:rPr lang="ja-JP" altLang="en-US" sz="1200" dirty="0" smtClean="0"/>
              <a:t>未受診分娩　</a:t>
            </a:r>
            <a:r>
              <a:rPr lang="en-US" altLang="ja-JP" sz="1200" dirty="0"/>
              <a:t> </a:t>
            </a:r>
            <a:r>
              <a:rPr lang="en-US" altLang="ja-JP" sz="1200" dirty="0" smtClean="0"/>
              <a:t>H29:26</a:t>
            </a:r>
            <a:r>
              <a:rPr lang="ja-JP" altLang="en-US" sz="1200" dirty="0"/>
              <a:t>件</a:t>
            </a:r>
            <a:r>
              <a:rPr lang="ja-JP" altLang="en-US" sz="1200" dirty="0" smtClean="0"/>
              <a:t>　</a:t>
            </a:r>
            <a:r>
              <a:rPr lang="en-US" altLang="ja-JP" sz="1200" dirty="0" smtClean="0"/>
              <a:t>H30:20</a:t>
            </a:r>
            <a:r>
              <a:rPr lang="ja-JP" altLang="en-US" sz="1200" dirty="0" smtClean="0"/>
              <a:t>件　</a:t>
            </a:r>
            <a:r>
              <a:rPr lang="en-US" altLang="ja-JP" sz="1200" dirty="0" smtClean="0"/>
              <a:t>R1:23</a:t>
            </a:r>
            <a:r>
              <a:rPr lang="ja-JP" altLang="en-US" sz="1200" dirty="0" smtClean="0"/>
              <a:t>件</a:t>
            </a:r>
            <a:endParaRPr lang="en-US" altLang="ja-JP" sz="1200" dirty="0" smtClean="0"/>
          </a:p>
          <a:p>
            <a:pPr>
              <a:lnSpc>
                <a:spcPts val="1600"/>
              </a:lnSpc>
            </a:pPr>
            <a:r>
              <a:rPr lang="ja-JP" altLang="en-US" sz="1200" dirty="0"/>
              <a:t>婦人科疾患</a:t>
            </a:r>
            <a:r>
              <a:rPr lang="ja-JP" altLang="en-US" sz="1200" dirty="0" smtClean="0"/>
              <a:t>が約</a:t>
            </a:r>
            <a:r>
              <a:rPr lang="en-US" altLang="ja-JP" sz="1200" dirty="0" smtClean="0"/>
              <a:t>5</a:t>
            </a:r>
            <a:r>
              <a:rPr lang="ja-JP" altLang="en-US" sz="1200" dirty="0"/>
              <a:t>割、産科</a:t>
            </a:r>
            <a:r>
              <a:rPr lang="ja-JP" altLang="en-US" sz="1200" dirty="0" smtClean="0"/>
              <a:t>疾患が約</a:t>
            </a:r>
            <a:r>
              <a:rPr lang="en-US" altLang="ja-JP" sz="1200" dirty="0" smtClean="0"/>
              <a:t>2</a:t>
            </a:r>
            <a:r>
              <a:rPr lang="ja-JP" altLang="en-US" sz="1200" dirty="0" smtClean="0"/>
              <a:t>割、その他が約</a:t>
            </a:r>
            <a:r>
              <a:rPr lang="en-US" altLang="ja-JP" sz="1200" dirty="0" smtClean="0"/>
              <a:t>3</a:t>
            </a:r>
            <a:r>
              <a:rPr lang="ja-JP" altLang="en-US" sz="1200" dirty="0" smtClean="0"/>
              <a:t>割</a:t>
            </a:r>
            <a:endParaRPr lang="en-US" altLang="ja-JP" sz="1200" dirty="0"/>
          </a:p>
        </p:txBody>
      </p:sp>
      <p:sp>
        <p:nvSpPr>
          <p:cNvPr id="15" name="テキスト ボックス 14"/>
          <p:cNvSpPr txBox="1"/>
          <p:nvPr/>
        </p:nvSpPr>
        <p:spPr>
          <a:xfrm>
            <a:off x="5206492" y="5563296"/>
            <a:ext cx="4550506" cy="913070"/>
          </a:xfrm>
          <a:prstGeom prst="rect">
            <a:avLst/>
          </a:prstGeom>
          <a:noFill/>
          <a:ln>
            <a:noFill/>
            <a:prstDash val="dash"/>
          </a:ln>
        </p:spPr>
        <p:txBody>
          <a:bodyPr wrap="square" rtlCol="0" anchor="ctr">
            <a:spAutoFit/>
          </a:bodyPr>
          <a:lstStyle/>
          <a:p>
            <a:pPr>
              <a:lnSpc>
                <a:spcPts val="1600"/>
              </a:lnSpc>
            </a:pPr>
            <a:r>
              <a:rPr lang="ja-JP" altLang="en-US" sz="1200" dirty="0" smtClean="0"/>
              <a:t>各年度</a:t>
            </a:r>
            <a:r>
              <a:rPr lang="en-US" altLang="ja-JP" sz="1200" dirty="0" smtClean="0"/>
              <a:t>20</a:t>
            </a:r>
            <a:r>
              <a:rPr lang="ja-JP" altLang="en-US" sz="1200" dirty="0" smtClean="0"/>
              <a:t>歳代が最多。</a:t>
            </a:r>
            <a:endParaRPr lang="en-US" altLang="ja-JP" sz="1200" dirty="0" smtClean="0"/>
          </a:p>
          <a:p>
            <a:pPr>
              <a:lnSpc>
                <a:spcPts val="1600"/>
              </a:lnSpc>
            </a:pPr>
            <a:r>
              <a:rPr lang="ja-JP" altLang="en-US" sz="1200" dirty="0" smtClean="0"/>
              <a:t>未受診妊婦分娩では</a:t>
            </a:r>
            <a:r>
              <a:rPr lang="en-US" altLang="ja-JP" sz="1200" dirty="0" smtClean="0"/>
              <a:t>25</a:t>
            </a:r>
            <a:r>
              <a:rPr lang="ja-JP" altLang="en-US" sz="1200" dirty="0" smtClean="0"/>
              <a:t>歳～</a:t>
            </a:r>
            <a:r>
              <a:rPr lang="en-US" altLang="ja-JP" sz="1200" dirty="0" smtClean="0"/>
              <a:t>29</a:t>
            </a:r>
            <a:r>
              <a:rPr lang="ja-JP" altLang="en-US" sz="1200" dirty="0" smtClean="0"/>
              <a:t>歳が最多。</a:t>
            </a:r>
            <a:endParaRPr lang="en-US" altLang="ja-JP" sz="1200" dirty="0" smtClean="0"/>
          </a:p>
          <a:p>
            <a:pPr>
              <a:lnSpc>
                <a:spcPts val="1600"/>
              </a:lnSpc>
            </a:pPr>
            <a:r>
              <a:rPr lang="en-US" altLang="ja-JP" sz="1200" dirty="0" smtClean="0"/>
              <a:t>※</a:t>
            </a:r>
            <a:r>
              <a:rPr lang="ja-JP" altLang="en-US" sz="1200" dirty="0" smtClean="0"/>
              <a:t>母年齢別出生率では</a:t>
            </a:r>
            <a:r>
              <a:rPr lang="en-US" altLang="ja-JP" sz="1200" dirty="0" smtClean="0"/>
              <a:t>30</a:t>
            </a:r>
            <a:r>
              <a:rPr lang="ja-JP" altLang="en-US" sz="1200" dirty="0" smtClean="0"/>
              <a:t>～</a:t>
            </a:r>
            <a:r>
              <a:rPr lang="en-US" altLang="ja-JP" sz="1200" dirty="0" smtClean="0"/>
              <a:t>34</a:t>
            </a:r>
            <a:r>
              <a:rPr lang="ja-JP" altLang="en-US" sz="1200" dirty="0" smtClean="0"/>
              <a:t>歳が最多であることに比べ、</a:t>
            </a:r>
            <a:endParaRPr lang="en-US" altLang="ja-JP" sz="1200" dirty="0" smtClean="0"/>
          </a:p>
          <a:p>
            <a:pPr>
              <a:lnSpc>
                <a:spcPts val="1600"/>
              </a:lnSpc>
            </a:pPr>
            <a:r>
              <a:rPr lang="ja-JP" altLang="en-US" sz="1200" dirty="0"/>
              <a:t>　</a:t>
            </a:r>
            <a:r>
              <a:rPr lang="ja-JP" altLang="en-US" sz="1200" dirty="0" smtClean="0"/>
              <a:t>若い層で発生。</a:t>
            </a:r>
            <a:endParaRPr kumimoji="1" lang="ja-JP" altLang="en-US" sz="1200" dirty="0"/>
          </a:p>
        </p:txBody>
      </p:sp>
      <p:graphicFrame>
        <p:nvGraphicFramePr>
          <p:cNvPr id="9" name="表 8"/>
          <p:cNvGraphicFramePr>
            <a:graphicFrameLocks noGrp="1"/>
          </p:cNvGraphicFramePr>
          <p:nvPr>
            <p:extLst>
              <p:ext uri="{D42A27DB-BD31-4B8C-83A1-F6EECF244321}">
                <p14:modId xmlns:p14="http://schemas.microsoft.com/office/powerpoint/2010/main" val="164579260"/>
              </p:ext>
            </p:extLst>
          </p:nvPr>
        </p:nvGraphicFramePr>
        <p:xfrm>
          <a:off x="833566" y="1260223"/>
          <a:ext cx="3824885" cy="4991110"/>
        </p:xfrm>
        <a:graphic>
          <a:graphicData uri="http://schemas.openxmlformats.org/drawingml/2006/table">
            <a:tbl>
              <a:tblPr/>
              <a:tblGrid>
                <a:gridCol w="354480">
                  <a:extLst>
                    <a:ext uri="{9D8B030D-6E8A-4147-A177-3AD203B41FA5}">
                      <a16:colId xmlns:a16="http://schemas.microsoft.com/office/drawing/2014/main" val="20000"/>
                    </a:ext>
                  </a:extLst>
                </a:gridCol>
                <a:gridCol w="1873418">
                  <a:extLst>
                    <a:ext uri="{9D8B030D-6E8A-4147-A177-3AD203B41FA5}">
                      <a16:colId xmlns:a16="http://schemas.microsoft.com/office/drawing/2014/main" val="20001"/>
                    </a:ext>
                  </a:extLst>
                </a:gridCol>
                <a:gridCol w="532329">
                  <a:extLst>
                    <a:ext uri="{9D8B030D-6E8A-4147-A177-3AD203B41FA5}">
                      <a16:colId xmlns:a16="http://schemas.microsoft.com/office/drawing/2014/main" val="20002"/>
                    </a:ext>
                  </a:extLst>
                </a:gridCol>
                <a:gridCol w="532329">
                  <a:extLst>
                    <a:ext uri="{9D8B030D-6E8A-4147-A177-3AD203B41FA5}">
                      <a16:colId xmlns:a16="http://schemas.microsoft.com/office/drawing/2014/main" val="20003"/>
                    </a:ext>
                  </a:extLst>
                </a:gridCol>
                <a:gridCol w="532329">
                  <a:extLst>
                    <a:ext uri="{9D8B030D-6E8A-4147-A177-3AD203B41FA5}">
                      <a16:colId xmlns:a16="http://schemas.microsoft.com/office/drawing/2014/main" val="20004"/>
                    </a:ext>
                  </a:extLst>
                </a:gridCol>
              </a:tblGrid>
              <a:tr h="215619">
                <a:tc>
                  <a:txBody>
                    <a:bodyPr/>
                    <a:lstStyle/>
                    <a:p>
                      <a:pPr algn="l" rtl="0" fontAlgn="ctr"/>
                      <a:r>
                        <a:rPr lang="ja-JP" altLang="en-US" sz="1100" b="0" i="0" u="none" strike="noStrike">
                          <a:solidFill>
                            <a:srgbClr val="000000"/>
                          </a:solidFill>
                          <a:effectLst/>
                          <a:latin typeface="+mj-lt"/>
                        </a:rPr>
                        <a:t>　</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j-lt"/>
                        </a:rPr>
                        <a:t>症状</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5619">
                <a:tc rowSpan="11">
                  <a:txBody>
                    <a:bodyPr/>
                    <a:lstStyle/>
                    <a:p>
                      <a:pPr algn="ctr" rtl="0" fontAlgn="ctr"/>
                      <a:r>
                        <a:rPr lang="ja-JP" altLang="en-US" sz="1100" b="0" i="0" u="none" strike="noStrike">
                          <a:solidFill>
                            <a:srgbClr val="000000"/>
                          </a:solidFill>
                          <a:effectLst/>
                          <a:latin typeface="+mj-lt"/>
                        </a:rPr>
                        <a:t>婦人科疾患</a:t>
                      </a:r>
                    </a:p>
                  </a:txBody>
                  <a:tcPr marL="9375" marR="9375" marT="937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月経時痛</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286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326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339365">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骨盤内炎症性疾患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卵巣嚢腫</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卵巣出血</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4"/>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尿路系疾患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子宮筋腫</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40</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外陰部疾患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子宮悪性腫瘍</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過多月経</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付属器悪性腫瘍</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5619">
                <a:tc vMerge="1">
                  <a:txBody>
                    <a:bodyPr/>
                    <a:lstStyle/>
                    <a:p>
                      <a:endParaRPr kumimoji="1" lang="ja-JP" altLang="en-US"/>
                    </a:p>
                  </a:txBody>
                  <a:tcPr/>
                </a:tc>
                <a:tc>
                  <a:txBody>
                    <a:bodyPr/>
                    <a:lstStyle/>
                    <a:p>
                      <a:pPr algn="r" rtl="0" fontAlgn="ctr"/>
                      <a:r>
                        <a:rPr lang="zh-TW" altLang="en-US" sz="1100" b="0" i="0" u="none" strike="noStrike">
                          <a:solidFill>
                            <a:srgbClr val="000000"/>
                          </a:solidFill>
                          <a:effectLst/>
                          <a:latin typeface="+mj-lt"/>
                        </a:rPr>
                        <a:t>婦人科疾患計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591</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604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483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1"/>
                  </a:ext>
                </a:extLst>
              </a:tr>
              <a:tr h="339365">
                <a:tc rowSpan="6">
                  <a:txBody>
                    <a:bodyPr/>
                    <a:lstStyle/>
                    <a:p>
                      <a:pPr algn="ctr" rtl="0" fontAlgn="ctr"/>
                      <a:r>
                        <a:rPr lang="ja-JP" altLang="en-US" sz="1100" b="0" i="0" u="none" strike="noStrike">
                          <a:solidFill>
                            <a:srgbClr val="000000"/>
                          </a:solidFill>
                          <a:effectLst/>
                          <a:latin typeface="+mj-lt"/>
                        </a:rPr>
                        <a:t>産科疾患</a:t>
                      </a:r>
                    </a:p>
                  </a:txBody>
                  <a:tcPr marL="9375" marR="9375" marT="937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流産（切迫流産含む）</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147</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141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121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2"/>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切迫早産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異所性妊娠</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r h="215619">
                <a:tc vMerge="1">
                  <a:txBody>
                    <a:bodyPr/>
                    <a:lstStyle/>
                    <a:p>
                      <a:endParaRPr kumimoji="1" lang="ja-JP" altLang="en-US"/>
                    </a:p>
                  </a:txBody>
                  <a:tcPr/>
                </a:tc>
                <a:tc>
                  <a:txBody>
                    <a:bodyPr/>
                    <a:lstStyle/>
                    <a:p>
                      <a:pPr algn="l" rtl="0" fontAlgn="ctr"/>
                      <a:r>
                        <a:rPr lang="zh-TW" altLang="en-US" sz="1100" b="0" i="0" u="none" strike="noStrike">
                          <a:solidFill>
                            <a:srgbClr val="000000"/>
                          </a:solidFill>
                          <a:effectLst/>
                          <a:latin typeface="+mj-lt"/>
                        </a:rPr>
                        <a:t>未受診妊婦分娩</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26</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5"/>
                  </a:ext>
                </a:extLst>
              </a:tr>
              <a:tr h="215619">
                <a:tc vMerge="1">
                  <a:txBody>
                    <a:bodyPr/>
                    <a:lstStyle/>
                    <a:p>
                      <a:endParaRPr kumimoji="1" lang="ja-JP" altLang="en-US"/>
                    </a:p>
                  </a:txBody>
                  <a:tcPr/>
                </a:tc>
                <a:tc>
                  <a:txBody>
                    <a:bodyPr/>
                    <a:lstStyle/>
                    <a:p>
                      <a:pPr algn="l" rtl="0" fontAlgn="ctr"/>
                      <a:r>
                        <a:rPr lang="ja-JP" altLang="en-US" sz="1100" b="0" i="0" u="none" strike="noStrike">
                          <a:solidFill>
                            <a:srgbClr val="000000"/>
                          </a:solidFill>
                          <a:effectLst/>
                          <a:latin typeface="+mj-lt"/>
                        </a:rPr>
                        <a:t>妊娠悪阻</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5619">
                <a:tc vMerge="1">
                  <a:txBody>
                    <a:bodyPr/>
                    <a:lstStyle/>
                    <a:p>
                      <a:endParaRPr kumimoji="1" lang="ja-JP" altLang="en-US"/>
                    </a:p>
                  </a:txBody>
                  <a:tcPr/>
                </a:tc>
                <a:tc>
                  <a:txBody>
                    <a:bodyPr/>
                    <a:lstStyle/>
                    <a:p>
                      <a:pPr algn="r" rtl="0" fontAlgn="ctr"/>
                      <a:r>
                        <a:rPr lang="ja-JP" altLang="en-US" sz="1100" b="0" i="0" u="none" strike="noStrike">
                          <a:solidFill>
                            <a:srgbClr val="000000"/>
                          </a:solidFill>
                          <a:effectLst/>
                          <a:latin typeface="+mj-lt"/>
                        </a:rPr>
                        <a:t>産科疾患計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a:solidFill>
                            <a:srgbClr val="000000"/>
                          </a:solidFill>
                          <a:effectLst/>
                          <a:latin typeface="+mj-lt"/>
                        </a:rPr>
                        <a:t>249</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229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187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7"/>
                  </a:ext>
                </a:extLst>
              </a:tr>
              <a:tr h="215619">
                <a:tc gridSpan="2">
                  <a:txBody>
                    <a:bodyPr/>
                    <a:lstStyle/>
                    <a:p>
                      <a:pPr algn="ctr" rtl="0" fontAlgn="ctr"/>
                      <a:r>
                        <a:rPr lang="ja-JP" altLang="en-US" sz="1100" b="0" i="0" u="none" strike="noStrike">
                          <a:solidFill>
                            <a:srgbClr val="000000"/>
                          </a:solidFill>
                          <a:effectLst/>
                          <a:latin typeface="+mj-lt"/>
                        </a:rPr>
                        <a:t>消化器疾患</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104</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5619">
                <a:tc gridSpan="2">
                  <a:txBody>
                    <a:bodyPr/>
                    <a:lstStyle/>
                    <a:p>
                      <a:pPr algn="ctr" rtl="0" fontAlgn="ctr"/>
                      <a:r>
                        <a:rPr lang="ja-JP" altLang="en-US" sz="1100" b="0" i="0" u="none" strike="noStrike">
                          <a:solidFill>
                            <a:srgbClr val="000000"/>
                          </a:solidFill>
                          <a:effectLst/>
                          <a:latin typeface="+mj-lt"/>
                        </a:rPr>
                        <a:t>その他（診療科未区分）</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263</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292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217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5619">
                <a:tc gridSpan="2">
                  <a:txBody>
                    <a:bodyPr/>
                    <a:lstStyle/>
                    <a:p>
                      <a:pPr algn="ctr" rtl="0" fontAlgn="ctr"/>
                      <a:r>
                        <a:rPr lang="ja-JP" altLang="en-US" sz="1100" b="0" i="0" u="none" strike="noStrike">
                          <a:solidFill>
                            <a:srgbClr val="000000"/>
                          </a:solidFill>
                          <a:effectLst/>
                          <a:latin typeface="+mj-lt"/>
                        </a:rPr>
                        <a:t>不明</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25</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215619">
                <a:tc gridSpan="2">
                  <a:txBody>
                    <a:bodyPr/>
                    <a:lstStyle/>
                    <a:p>
                      <a:pPr algn="ctr" rtl="0" fontAlgn="ctr"/>
                      <a:r>
                        <a:rPr lang="ja-JP" altLang="en-US" sz="1100" b="0" i="0" u="none" strike="noStrike">
                          <a:solidFill>
                            <a:srgbClr val="000000"/>
                          </a:solidFill>
                          <a:effectLst/>
                          <a:latin typeface="+mj-lt"/>
                        </a:rPr>
                        <a:t>合　　計</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1232</a:t>
                      </a:r>
                    </a:p>
                  </a:txBody>
                  <a:tcPr marL="9375" marR="9375" marT="93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1266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1001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21"/>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597836075"/>
              </p:ext>
            </p:extLst>
          </p:nvPr>
        </p:nvGraphicFramePr>
        <p:xfrm>
          <a:off x="5076478" y="1188343"/>
          <a:ext cx="5067300" cy="4286250"/>
        </p:xfrm>
        <a:graphic>
          <a:graphicData uri="http://schemas.openxmlformats.org/drawingml/2006/table">
            <a:tbl>
              <a:tblPr/>
              <a:tblGrid>
                <a:gridCol w="9525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tblGrid>
              <a:tr h="419100">
                <a:tc>
                  <a:txBody>
                    <a:bodyPr/>
                    <a:lstStyle/>
                    <a:p>
                      <a:pPr algn="ctr" rtl="0" fontAlgn="ctr"/>
                      <a:r>
                        <a:rPr lang="ja-JP" altLang="en-US" sz="1050" b="0" i="0" u="none" strike="noStrike">
                          <a:solidFill>
                            <a:srgbClr val="000000"/>
                          </a:solidFill>
                          <a:effectLst/>
                          <a:latin typeface="+mj-lt"/>
                        </a:rPr>
                        <a:t>年令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000" b="0" i="0" u="none" strike="noStrike">
                          <a:solidFill>
                            <a:srgbClr val="000000"/>
                          </a:solidFill>
                          <a:effectLst/>
                          <a:latin typeface="+mj-lt"/>
                        </a:rPr>
                        <a:t>うち未受診分娩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ja-JP" altLang="en-US" sz="1000" b="0" i="0" u="none" strike="noStrike" dirty="0">
                          <a:solidFill>
                            <a:srgbClr val="000000"/>
                          </a:solidFill>
                          <a:effectLst/>
                          <a:latin typeface="+mj-lt"/>
                        </a:rPr>
                        <a:t>母の年齢別出生数</a:t>
                      </a:r>
                      <a:r>
                        <a:rPr lang="en-US" altLang="ja-JP" sz="1000" b="0" i="0" u="none" strike="noStrike" dirty="0">
                          <a:solidFill>
                            <a:srgbClr val="000000"/>
                          </a:solidFill>
                          <a:effectLst/>
                          <a:latin typeface="+mj-lt"/>
                        </a:rPr>
                        <a:t>(</a:t>
                      </a:r>
                      <a:r>
                        <a:rPr lang="en-US" sz="1000" b="0" i="0" u="none" strike="noStrike" dirty="0" smtClean="0">
                          <a:solidFill>
                            <a:srgbClr val="000000"/>
                          </a:solidFill>
                          <a:effectLst/>
                          <a:latin typeface="+mj-lt"/>
                        </a:rPr>
                        <a:t>H29</a:t>
                      </a:r>
                      <a:r>
                        <a:rPr lang="ja-JP" altLang="en-US" sz="1000" b="0" i="0" u="none" strike="noStrike" dirty="0" smtClean="0">
                          <a:solidFill>
                            <a:srgbClr val="000000"/>
                          </a:solidFill>
                          <a:effectLst/>
                          <a:latin typeface="+mj-lt"/>
                        </a:rPr>
                        <a:t>全国</a:t>
                      </a:r>
                      <a:r>
                        <a:rPr lang="ja-JP" altLang="en-US" sz="1000" b="0" i="0" u="none" strike="noStrike" dirty="0">
                          <a:solidFill>
                            <a:srgbClr val="000000"/>
                          </a:solidFill>
                          <a:effectLst/>
                          <a:latin typeface="+mj-lt"/>
                        </a:rPr>
                        <a:t>：％</a:t>
                      </a:r>
                      <a:r>
                        <a:rPr lang="en-US" altLang="ja-JP" sz="1000" b="0" i="0" u="none" strike="noStrike" dirty="0">
                          <a:solidFill>
                            <a:srgbClr val="000000"/>
                          </a:solidFill>
                          <a:effectLst/>
                          <a:latin typeface="+mj-lt"/>
                        </a:rPr>
                        <a:t>)</a:t>
                      </a:r>
                      <a:endParaRPr lang="ja-JP" altLang="en-US" sz="10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76225">
                <a:tc>
                  <a:txBody>
                    <a:bodyPr/>
                    <a:lstStyle/>
                    <a:p>
                      <a:pPr algn="l" rtl="0" fontAlgn="ctr"/>
                      <a:r>
                        <a:rPr lang="ja-JP" altLang="en-US" sz="1050" b="0" i="0" u="none" strike="noStrike">
                          <a:solidFill>
                            <a:srgbClr val="000000"/>
                          </a:solidFill>
                          <a:effectLst/>
                          <a:latin typeface="+mj-lt"/>
                        </a:rPr>
                        <a:t>１４歳以下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ja-JP" altLang="en-US" sz="1100" b="0" i="0" u="none" strike="noStrike" dirty="0">
                          <a:solidFill>
                            <a:srgbClr val="000000"/>
                          </a:solidFill>
                          <a:effectLst/>
                          <a:latin typeface="+mj-lt"/>
                        </a:rPr>
                        <a:t>～</a:t>
                      </a:r>
                      <a:r>
                        <a:rPr lang="en-US" altLang="ja-JP" sz="1100" b="0" i="0" u="none" strike="noStrike" dirty="0">
                          <a:solidFill>
                            <a:srgbClr val="000000"/>
                          </a:solidFill>
                          <a:effectLst/>
                          <a:latin typeface="+mj-lt"/>
                        </a:rPr>
                        <a:t>19</a:t>
                      </a:r>
                      <a:r>
                        <a:rPr lang="ja-JP" altLang="en-US" sz="1100" b="0" i="0" u="none" strike="noStrike" dirty="0">
                          <a:solidFill>
                            <a:srgbClr val="000000"/>
                          </a:solidFill>
                          <a:effectLst/>
                          <a:latin typeface="+mj-lt"/>
                        </a:rPr>
                        <a:t>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2">
                  <a:txBody>
                    <a:bodyPr/>
                    <a:lstStyle/>
                    <a:p>
                      <a:pPr algn="ctr" rtl="0"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276225">
                <a:tc>
                  <a:txBody>
                    <a:bodyPr/>
                    <a:lstStyle/>
                    <a:p>
                      <a:pPr algn="l" rtl="0" fontAlgn="ctr"/>
                      <a:r>
                        <a:rPr lang="ja-JP" altLang="en-US" sz="1050" b="0" i="0" u="none" strike="noStrike">
                          <a:solidFill>
                            <a:srgbClr val="000000"/>
                          </a:solidFill>
                          <a:effectLst/>
                          <a:latin typeface="+mj-lt"/>
                        </a:rPr>
                        <a:t>１５～１９歳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98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76225">
                <a:tc>
                  <a:txBody>
                    <a:bodyPr/>
                    <a:lstStyle/>
                    <a:p>
                      <a:pPr algn="l" rtl="0" fontAlgn="ctr"/>
                      <a:r>
                        <a:rPr lang="ja-JP" altLang="en-US" sz="1050" b="0" i="0" u="none" strike="noStrike">
                          <a:solidFill>
                            <a:srgbClr val="000000"/>
                          </a:solidFill>
                          <a:effectLst/>
                          <a:latin typeface="+mj-lt"/>
                        </a:rPr>
                        <a:t>２０～２４歳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285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229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a:solidFill>
                            <a:srgbClr val="000000"/>
                          </a:solidFill>
                          <a:effectLst/>
                          <a:latin typeface="+mj-lt"/>
                        </a:rPr>
                        <a:t>20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8.4</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276225">
                <a:tc>
                  <a:txBody>
                    <a:bodyPr/>
                    <a:lstStyle/>
                    <a:p>
                      <a:pPr algn="l" rtl="0" fontAlgn="ctr"/>
                      <a:r>
                        <a:rPr lang="ja-JP" altLang="en-US" sz="1050" b="0" i="0" u="none" strike="noStrike">
                          <a:solidFill>
                            <a:srgbClr val="000000"/>
                          </a:solidFill>
                          <a:effectLst/>
                          <a:latin typeface="+mj-lt"/>
                        </a:rPr>
                        <a:t>２５～２９歳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227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248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smtClean="0">
                          <a:solidFill>
                            <a:srgbClr val="000000"/>
                          </a:solidFill>
                          <a:effectLst/>
                          <a:latin typeface="+mj-lt"/>
                        </a:rPr>
                        <a:t>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altLang="ja-JP" sz="1100" b="0" i="0" u="none" strike="noStrike" dirty="0">
                          <a:solidFill>
                            <a:srgbClr val="000000"/>
                          </a:solidFill>
                          <a:effectLst/>
                          <a:latin typeface="+mj-lt"/>
                        </a:rPr>
                        <a:t>25</a:t>
                      </a:r>
                      <a:r>
                        <a:rPr lang="ja-JP" altLang="en-US" sz="1100" b="0" i="0" u="none" strike="noStrike" dirty="0">
                          <a:solidFill>
                            <a:srgbClr val="000000"/>
                          </a:solidFill>
                          <a:effectLst/>
                          <a:latin typeface="+mj-lt"/>
                        </a:rPr>
                        <a:t>～</a:t>
                      </a:r>
                      <a:r>
                        <a:rPr lang="en-US" altLang="ja-JP" sz="1100" b="0" i="0" u="none" strike="noStrike" dirty="0">
                          <a:solidFill>
                            <a:srgbClr val="000000"/>
                          </a:solidFill>
                          <a:effectLst/>
                          <a:latin typeface="+mj-lt"/>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25.5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0004"/>
                  </a:ext>
                </a:extLst>
              </a:tr>
              <a:tr h="276225">
                <a:tc>
                  <a:txBody>
                    <a:bodyPr/>
                    <a:lstStyle/>
                    <a:p>
                      <a:pPr algn="l" rtl="0" fontAlgn="ctr"/>
                      <a:r>
                        <a:rPr lang="ja-JP" altLang="en-US" sz="1050" b="0" i="0" u="none" strike="noStrike">
                          <a:solidFill>
                            <a:srgbClr val="000000"/>
                          </a:solidFill>
                          <a:effectLst/>
                          <a:latin typeface="+mj-lt"/>
                        </a:rPr>
                        <a:t>３０～３４歳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152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36.5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r h="276225">
                <a:tc>
                  <a:txBody>
                    <a:bodyPr/>
                    <a:lstStyle/>
                    <a:p>
                      <a:pPr algn="l" rtl="0" fontAlgn="ctr"/>
                      <a:r>
                        <a:rPr lang="ja-JP" altLang="en-US" sz="1050" b="0" i="0" u="none" strike="noStrike">
                          <a:solidFill>
                            <a:srgbClr val="000000"/>
                          </a:solidFill>
                          <a:effectLst/>
                          <a:latin typeface="+mj-lt"/>
                        </a:rPr>
                        <a:t>３５～３９歳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35</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22.9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276225">
                <a:tc>
                  <a:txBody>
                    <a:bodyPr/>
                    <a:lstStyle/>
                    <a:p>
                      <a:pPr algn="l" rtl="0" fontAlgn="ctr"/>
                      <a:r>
                        <a:rPr lang="ja-JP" altLang="en-US" sz="1050" b="0" i="0" u="none" strike="noStrike">
                          <a:solidFill>
                            <a:srgbClr val="000000"/>
                          </a:solidFill>
                          <a:effectLst/>
                          <a:latin typeface="+mj-lt"/>
                        </a:rPr>
                        <a:t>４０～４４歳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40</a:t>
                      </a:r>
                      <a:r>
                        <a:rPr lang="ja-JP" altLang="en-US" sz="1100" b="0" i="0" u="none" strike="noStrike">
                          <a:solidFill>
                            <a:srgbClr val="000000"/>
                          </a:solidFill>
                          <a:effectLst/>
                          <a:latin typeface="+mj-lt"/>
                        </a:rPr>
                        <a:t>～</a:t>
                      </a:r>
                      <a:r>
                        <a:rPr lang="en-US" altLang="ja-JP" sz="1100" b="0" i="0" u="none" strike="noStrike">
                          <a:solidFill>
                            <a:srgbClr val="000000"/>
                          </a:solidFill>
                          <a:effectLst/>
                          <a:latin typeface="+mj-lt"/>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5.5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276225">
                <a:tc>
                  <a:txBody>
                    <a:bodyPr/>
                    <a:lstStyle/>
                    <a:p>
                      <a:pPr algn="l" rtl="0" fontAlgn="ctr"/>
                      <a:r>
                        <a:rPr lang="ja-JP" altLang="en-US" sz="1050" b="0" i="0" u="none" strike="noStrike">
                          <a:solidFill>
                            <a:srgbClr val="000000"/>
                          </a:solidFill>
                          <a:effectLst/>
                          <a:latin typeface="+mj-lt"/>
                        </a:rPr>
                        <a:t>４５～４９歳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57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ctr"/>
                      <a:r>
                        <a:rPr lang="en-US" altLang="ja-JP" sz="1100" b="0" i="0" u="none" strike="noStrike" dirty="0">
                          <a:solidFill>
                            <a:srgbClr val="000000"/>
                          </a:solidFill>
                          <a:effectLst/>
                          <a:latin typeface="+mj-lt"/>
                        </a:rPr>
                        <a:t>45</a:t>
                      </a:r>
                      <a:r>
                        <a:rPr lang="ja-JP" altLang="en-US" sz="1100" b="0" i="0" u="none" strike="noStrike" dirty="0" smtClean="0">
                          <a:solidFill>
                            <a:srgbClr val="000000"/>
                          </a:solidFill>
                          <a:effectLst/>
                          <a:latin typeface="+mj-lt"/>
                        </a:rPr>
                        <a:t>～</a:t>
                      </a:r>
                      <a:endParaRPr lang="ja-JP"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rowSpan="6">
                  <a:txBody>
                    <a:bodyPr/>
                    <a:lstStyle/>
                    <a:p>
                      <a:pPr algn="ctr" rtl="0" fontAlgn="ctr"/>
                      <a:r>
                        <a:rPr lang="en-US" altLang="ja-JP" sz="1100" b="0" i="0" u="none" strike="noStrike">
                          <a:solidFill>
                            <a:srgbClr val="000000"/>
                          </a:solidFill>
                          <a:effectLst/>
                          <a:latin typeface="メイリオ" panose="020B0604030504040204" pitchFamily="50" charset="-128"/>
                          <a:ea typeface="メイリオ" panose="020B0604030504040204" pitchFamily="50" charset="-128"/>
                        </a:rPr>
                        <a:t>0.2</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276225">
                <a:tc>
                  <a:txBody>
                    <a:bodyPr/>
                    <a:lstStyle/>
                    <a:p>
                      <a:pPr algn="l" rtl="0" fontAlgn="ctr"/>
                      <a:r>
                        <a:rPr lang="ja-JP" altLang="en-US" sz="1050" b="0" i="0" u="none" strike="noStrike">
                          <a:solidFill>
                            <a:srgbClr val="000000"/>
                          </a:solidFill>
                          <a:effectLst/>
                          <a:latin typeface="+mj-lt"/>
                        </a:rPr>
                        <a:t>５０～５４歳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276225">
                <a:tc>
                  <a:txBody>
                    <a:bodyPr/>
                    <a:lstStyle/>
                    <a:p>
                      <a:pPr algn="l" rtl="0" fontAlgn="ctr"/>
                      <a:r>
                        <a:rPr lang="ja-JP" altLang="en-US" sz="1050" b="0" i="0" u="none" strike="noStrike">
                          <a:solidFill>
                            <a:srgbClr val="000000"/>
                          </a:solidFill>
                          <a:effectLst/>
                          <a:latin typeface="+mj-lt"/>
                        </a:rPr>
                        <a:t>５５～５９歳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0"/>
                  </a:ext>
                </a:extLst>
              </a:tr>
              <a:tr h="276225">
                <a:tc>
                  <a:txBody>
                    <a:bodyPr/>
                    <a:lstStyle/>
                    <a:p>
                      <a:pPr algn="l" rtl="0" fontAlgn="ctr"/>
                      <a:r>
                        <a:rPr lang="ja-JP" altLang="en-US" sz="1050" b="0" i="0" u="none" strike="noStrike">
                          <a:solidFill>
                            <a:srgbClr val="000000"/>
                          </a:solidFill>
                          <a:effectLst/>
                          <a:latin typeface="+mj-lt"/>
                        </a:rPr>
                        <a:t>６０～６４歳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276225">
                <a:tc>
                  <a:txBody>
                    <a:bodyPr/>
                    <a:lstStyle/>
                    <a:p>
                      <a:pPr algn="l" rtl="0" fontAlgn="ctr"/>
                      <a:r>
                        <a:rPr lang="ja-JP" altLang="en-US" sz="1050" b="0" i="0" u="none" strike="noStrike">
                          <a:solidFill>
                            <a:srgbClr val="000000"/>
                          </a:solidFill>
                          <a:effectLst/>
                          <a:latin typeface="+mj-lt"/>
                        </a:rPr>
                        <a:t>６５歳以上</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2"/>
                  </a:ext>
                </a:extLst>
              </a:tr>
              <a:tr h="276225">
                <a:tc>
                  <a:txBody>
                    <a:bodyPr/>
                    <a:lstStyle/>
                    <a:p>
                      <a:pPr algn="l" rtl="0" fontAlgn="ctr"/>
                      <a:r>
                        <a:rPr lang="ja-JP" altLang="en-US" sz="105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rtl="0" fontAlgn="ctr"/>
                      <a:endParaRPr lang="ja-JP"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kumimoji="1" lang="ja-JP" altLang="en-US"/>
                    </a:p>
                  </a:txBody>
                  <a:tcP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3"/>
                  </a:ext>
                </a:extLst>
              </a:tr>
              <a:tr h="276225">
                <a:tc>
                  <a:txBody>
                    <a:bodyPr/>
                    <a:lstStyle/>
                    <a:p>
                      <a:pPr algn="ctr" rtl="0" fontAlgn="ctr"/>
                      <a:r>
                        <a:rPr lang="ja-JP" altLang="en-US" sz="105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1021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effectLst/>
                          <a:latin typeface="+mj-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100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802671606"/>
              </p:ext>
            </p:extLst>
          </p:nvPr>
        </p:nvGraphicFramePr>
        <p:xfrm>
          <a:off x="5076481" y="6732959"/>
          <a:ext cx="4680517" cy="714375"/>
        </p:xfrm>
        <a:graphic>
          <a:graphicData uri="http://schemas.openxmlformats.org/drawingml/2006/table">
            <a:tbl>
              <a:tblPr/>
              <a:tblGrid>
                <a:gridCol w="72007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238125">
                <a:tc>
                  <a:txBody>
                    <a:bodyPr/>
                    <a:lstStyle/>
                    <a:p>
                      <a:pPr algn="ctr" fontAlgn="ctr"/>
                      <a:endParaRPr lang="zh-CN" alt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mj-lt"/>
                        </a:rPr>
                        <a:t>H27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j-lt"/>
                        </a:rPr>
                        <a:t>H28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8125">
                <a:tc>
                  <a:txBody>
                    <a:bodyPr/>
                    <a:lstStyle/>
                    <a:p>
                      <a:pPr algn="ctr" fontAlgn="ctr"/>
                      <a:r>
                        <a:rPr lang="ja-JP" altLang="en-US" sz="1100" b="0" i="0" u="none" strike="noStrike">
                          <a:solidFill>
                            <a:srgbClr val="000000"/>
                          </a:solidFill>
                          <a:effectLst/>
                          <a:latin typeface="+mj-lt"/>
                        </a:rPr>
                        <a:t>全国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1,005,677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976,978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946,065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918,400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865,239</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125">
                <a:tc>
                  <a:txBody>
                    <a:bodyPr/>
                    <a:lstStyle/>
                    <a:p>
                      <a:pPr algn="ctr" fontAlgn="ctr"/>
                      <a:r>
                        <a:rPr lang="ja-JP" altLang="en-US" sz="1100" b="0" i="0" u="none" strike="noStrike">
                          <a:solidFill>
                            <a:srgbClr val="000000"/>
                          </a:solidFill>
                          <a:effectLst/>
                          <a:latin typeface="+mj-lt"/>
                        </a:rPr>
                        <a:t>大阪府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70,596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mj-lt"/>
                        </a:rPr>
                        <a:t>68,816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mj-lt"/>
                        </a:rPr>
                        <a:t>66,602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65,446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effectLst/>
                          <a:latin typeface="+mj-lt"/>
                        </a:rPr>
                        <a:t>62,557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正方形/長方形 5"/>
          <p:cNvSpPr/>
          <p:nvPr/>
        </p:nvSpPr>
        <p:spPr>
          <a:xfrm>
            <a:off x="4860454" y="6476366"/>
            <a:ext cx="1595309" cy="261610"/>
          </a:xfrm>
          <a:prstGeom prst="rect">
            <a:avLst/>
          </a:prstGeom>
        </p:spPr>
        <p:txBody>
          <a:bodyPr wrap="none">
            <a:spAutoFit/>
          </a:bodyPr>
          <a:lstStyle/>
          <a:p>
            <a:r>
              <a:rPr lang="en-US" altLang="ja-JP" sz="1100" b="1" dirty="0" smtClean="0"/>
              <a:t>※</a:t>
            </a:r>
            <a:r>
              <a:rPr lang="ja-JP" altLang="en-US" sz="1100" b="1" dirty="0" smtClean="0"/>
              <a:t>参考（出生数：人）</a:t>
            </a:r>
            <a:endParaRPr lang="ja-JP" altLang="en-US" sz="1100" b="1" dirty="0"/>
          </a:p>
        </p:txBody>
      </p:sp>
    </p:spTree>
    <p:extLst>
      <p:ext uri="{BB962C8B-B14F-4D97-AF65-F5344CB8AC3E}">
        <p14:creationId xmlns:p14="http://schemas.microsoft.com/office/powerpoint/2010/main" val="1262291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014" y="756295"/>
            <a:ext cx="2352343" cy="528817"/>
          </a:xfrm>
        </p:spPr>
        <p:txBody>
          <a:bodyPr>
            <a:normAutofit/>
          </a:bodyPr>
          <a:lstStyle/>
          <a:p>
            <a:r>
              <a:rPr lang="ja-JP" altLang="en-US" sz="1400" b="1" dirty="0" smtClean="0">
                <a:latin typeface="ＭＳ ゴシック" panose="020B0609070205080204" pitchFamily="49" charset="-128"/>
                <a:ea typeface="ＭＳ ゴシック" panose="020B0609070205080204" pitchFamily="49" charset="-128"/>
              </a:rPr>
              <a:t>☆転帰</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3</a:t>
            </a:fld>
            <a:endParaRPr lang="ja-JP" altLang="en-US" dirty="0"/>
          </a:p>
        </p:txBody>
      </p:sp>
      <p:sp>
        <p:nvSpPr>
          <p:cNvPr id="1025" name="テキスト ボックス 1024"/>
          <p:cNvSpPr txBox="1"/>
          <p:nvPr/>
        </p:nvSpPr>
        <p:spPr>
          <a:xfrm>
            <a:off x="107926" y="85817"/>
            <a:ext cx="5256584" cy="400110"/>
          </a:xfrm>
          <a:prstGeom prst="rect">
            <a:avLst/>
          </a:prstGeom>
          <a:noFill/>
        </p:spPr>
        <p:txBody>
          <a:bodyPr wrap="square" rtlCol="0">
            <a:spAutoFit/>
          </a:bodyPr>
          <a:lstStyle/>
          <a:p>
            <a:r>
              <a:rPr lang="en-US" altLang="ja-JP" b="1" dirty="0">
                <a:solidFill>
                  <a:schemeClr val="bg1"/>
                </a:solidFill>
              </a:rPr>
              <a:t>Ⅰ</a:t>
            </a:r>
            <a:r>
              <a:rPr lang="ja-JP" altLang="en-US" b="1" dirty="0" smtClean="0">
                <a:solidFill>
                  <a:schemeClr val="bg1"/>
                </a:solidFill>
              </a:rPr>
              <a:t>　産婦人科救急搬送体制確保事業</a:t>
            </a:r>
            <a:endParaRPr kumimoji="1" lang="ja-JP" altLang="en-US" b="1" dirty="0">
              <a:solidFill>
                <a:schemeClr val="bg1"/>
              </a:solidFill>
            </a:endParaRPr>
          </a:p>
        </p:txBody>
      </p:sp>
      <p:sp>
        <p:nvSpPr>
          <p:cNvPr id="8" name="タイトル 1"/>
          <p:cNvSpPr txBox="1">
            <a:spLocks/>
          </p:cNvSpPr>
          <p:nvPr/>
        </p:nvSpPr>
        <p:spPr>
          <a:xfrm>
            <a:off x="5402041" y="756295"/>
            <a:ext cx="3167227" cy="528817"/>
          </a:xfrm>
          <a:prstGeom prst="rect">
            <a:avLst/>
          </a:prstGeom>
        </p:spPr>
        <p:txBody>
          <a:bodyPr vert="horz" lIns="102870" tIns="51435" rIns="102870" bIns="51435" rtlCol="0" anchor="ctr">
            <a:normAutofit fontScale="97500"/>
          </a:bodyPr>
          <a:lst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a:lstStyle>
          <a:p>
            <a:r>
              <a:rPr lang="ja-JP" altLang="en-US" sz="1400" b="1" dirty="0" smtClean="0">
                <a:latin typeface="GungsuhChe" panose="02030609000101010101" pitchFamily="49" charset="-127"/>
                <a:ea typeface="GungsuhChe" panose="02030609000101010101" pitchFamily="49" charset="-127"/>
              </a:rPr>
              <a:t>☆</a:t>
            </a:r>
            <a:r>
              <a:rPr lang="ja-JP" altLang="en-US" sz="1400" b="1" dirty="0" smtClean="0">
                <a:latin typeface="ＭＳ ゴシック" panose="020B0609070205080204" pitchFamily="49" charset="-128"/>
                <a:ea typeface="ＭＳ ゴシック" panose="020B0609070205080204" pitchFamily="49" charset="-128"/>
              </a:rPr>
              <a:t>患者居住地別の件数</a:t>
            </a:r>
            <a:endParaRPr lang="en-US" altLang="ja-JP" sz="1400" b="1" dirty="0" smtClean="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1044030" y="3786342"/>
            <a:ext cx="3384376" cy="923330"/>
          </a:xfrm>
          <a:prstGeom prst="rect">
            <a:avLst/>
          </a:prstGeom>
          <a:noFill/>
          <a:ln>
            <a:noFill/>
            <a:prstDash val="dash"/>
          </a:ln>
        </p:spPr>
        <p:txBody>
          <a:bodyPr wrap="square" rtlCol="0" anchor="ctr">
            <a:spAutoFit/>
          </a:bodyPr>
          <a:lstStyle/>
          <a:p>
            <a:pPr>
              <a:lnSpc>
                <a:spcPts val="1600"/>
              </a:lnSpc>
            </a:pPr>
            <a:r>
              <a:rPr kumimoji="1" lang="ja-JP" altLang="en-US" sz="1600" dirty="0" smtClean="0"/>
              <a:t>入院、転院の割合は</a:t>
            </a:r>
            <a:r>
              <a:rPr lang="en-US" altLang="ja-JP" sz="1600" b="1" u="sng" dirty="0" smtClean="0"/>
              <a:t>18</a:t>
            </a:r>
            <a:r>
              <a:rPr kumimoji="1" lang="ja-JP" altLang="en-US" sz="1600" b="1" u="sng" dirty="0" smtClean="0"/>
              <a:t>％</a:t>
            </a:r>
            <a:r>
              <a:rPr kumimoji="1" lang="ja-JP" altLang="en-US" sz="1600" dirty="0" smtClean="0"/>
              <a:t>であり、</a:t>
            </a:r>
            <a:r>
              <a:rPr kumimoji="1" lang="en-US" altLang="ja-JP" sz="1600" dirty="0" smtClean="0"/>
              <a:t>2</a:t>
            </a:r>
            <a:r>
              <a:rPr lang="ja-JP" altLang="en-US" sz="1600" dirty="0" smtClean="0"/>
              <a:t>次救急施設入院率より少し低い。（平成</a:t>
            </a:r>
            <a:r>
              <a:rPr lang="en-US" altLang="ja-JP" sz="1600" dirty="0" smtClean="0"/>
              <a:t>24</a:t>
            </a:r>
            <a:r>
              <a:rPr lang="ja-JP" altLang="en-US" sz="1600" dirty="0" smtClean="0"/>
              <a:t>年日本病院会調べ</a:t>
            </a:r>
            <a:endParaRPr lang="en-US" altLang="ja-JP" sz="1600" dirty="0" smtClean="0"/>
          </a:p>
          <a:p>
            <a:pPr>
              <a:lnSpc>
                <a:spcPts val="1600"/>
              </a:lnSpc>
            </a:pPr>
            <a:r>
              <a:rPr lang="ja-JP" altLang="en-US" sz="1600" dirty="0"/>
              <a:t>　</a:t>
            </a:r>
            <a:r>
              <a:rPr lang="en-US" altLang="ja-JP" sz="1600" dirty="0"/>
              <a:t> 2</a:t>
            </a:r>
            <a:r>
              <a:rPr lang="ja-JP" altLang="en-US" sz="1600" dirty="0"/>
              <a:t>次救急施設</a:t>
            </a:r>
            <a:r>
              <a:rPr lang="ja-JP" altLang="en-US" sz="1600" dirty="0" smtClean="0"/>
              <a:t>入院率：</a:t>
            </a:r>
            <a:r>
              <a:rPr lang="en-US" altLang="ja-JP" sz="1600" dirty="0" smtClean="0"/>
              <a:t>21</a:t>
            </a:r>
            <a:r>
              <a:rPr lang="ja-JP" altLang="en-US" sz="1600" dirty="0" smtClean="0"/>
              <a:t>％）</a:t>
            </a:r>
            <a:endParaRPr kumimoji="1" lang="ja-JP" altLang="en-US" sz="1600" dirty="0"/>
          </a:p>
        </p:txBody>
      </p:sp>
      <p:sp>
        <p:nvSpPr>
          <p:cNvPr id="15" name="テキスト ボックス 14"/>
          <p:cNvSpPr txBox="1"/>
          <p:nvPr/>
        </p:nvSpPr>
        <p:spPr>
          <a:xfrm>
            <a:off x="5442910" y="6240963"/>
            <a:ext cx="3672408" cy="512961"/>
          </a:xfrm>
          <a:prstGeom prst="rect">
            <a:avLst/>
          </a:prstGeom>
          <a:noFill/>
          <a:ln>
            <a:noFill/>
            <a:prstDash val="dash"/>
          </a:ln>
        </p:spPr>
        <p:txBody>
          <a:bodyPr wrap="square" rtlCol="0" anchor="ctr">
            <a:spAutoFit/>
          </a:bodyPr>
          <a:lstStyle/>
          <a:p>
            <a:pPr>
              <a:lnSpc>
                <a:spcPts val="1600"/>
              </a:lnSpc>
            </a:pPr>
            <a:r>
              <a:rPr kumimoji="1" lang="ja-JP" altLang="en-US" sz="1600" dirty="0" smtClean="0"/>
              <a:t>各年度府外在住者は</a:t>
            </a:r>
            <a:r>
              <a:rPr kumimoji="1" lang="ja-JP" altLang="en-US" sz="1600" b="1" u="sng" dirty="0" smtClean="0"/>
              <a:t>約</a:t>
            </a:r>
            <a:r>
              <a:rPr kumimoji="1" lang="en-US" altLang="ja-JP" sz="1600" b="1" u="sng" dirty="0" smtClean="0"/>
              <a:t>11</a:t>
            </a:r>
            <a:r>
              <a:rPr kumimoji="1" lang="ja-JP" altLang="en-US" sz="1600" b="1" u="sng" dirty="0" smtClean="0"/>
              <a:t>～</a:t>
            </a:r>
            <a:r>
              <a:rPr kumimoji="1" lang="en-US" altLang="ja-JP" sz="1600" b="1" u="sng" dirty="0" smtClean="0"/>
              <a:t>14</a:t>
            </a:r>
            <a:r>
              <a:rPr kumimoji="1" lang="ja-JP" altLang="en-US" sz="1600" b="1" u="sng" dirty="0" smtClean="0"/>
              <a:t>％</a:t>
            </a:r>
            <a:r>
              <a:rPr lang="ja-JP" altLang="en-US" sz="1600" dirty="0" smtClean="0"/>
              <a:t>で推移している。</a:t>
            </a:r>
            <a:endParaRPr kumimoji="1" lang="en-US" altLang="ja-JP" sz="1600" dirty="0" smtClean="0"/>
          </a:p>
        </p:txBody>
      </p:sp>
      <p:graphicFrame>
        <p:nvGraphicFramePr>
          <p:cNvPr id="6" name="表 5"/>
          <p:cNvGraphicFramePr>
            <a:graphicFrameLocks noGrp="1"/>
          </p:cNvGraphicFramePr>
          <p:nvPr>
            <p:extLst>
              <p:ext uri="{D42A27DB-BD31-4B8C-83A1-F6EECF244321}">
                <p14:modId xmlns:p14="http://schemas.microsoft.com/office/powerpoint/2010/main" val="3254682330"/>
              </p:ext>
            </p:extLst>
          </p:nvPr>
        </p:nvGraphicFramePr>
        <p:xfrm>
          <a:off x="1045297" y="1548383"/>
          <a:ext cx="3073399" cy="2000250"/>
        </p:xfrm>
        <a:graphic>
          <a:graphicData uri="http://schemas.openxmlformats.org/drawingml/2006/table">
            <a:tbl>
              <a:tblPr/>
              <a:tblGrid>
                <a:gridCol w="1018123">
                  <a:extLst>
                    <a:ext uri="{9D8B030D-6E8A-4147-A177-3AD203B41FA5}">
                      <a16:colId xmlns:a16="http://schemas.microsoft.com/office/drawing/2014/main" val="20000"/>
                    </a:ext>
                  </a:extLst>
                </a:gridCol>
                <a:gridCol w="685092">
                  <a:extLst>
                    <a:ext uri="{9D8B030D-6E8A-4147-A177-3AD203B41FA5}">
                      <a16:colId xmlns:a16="http://schemas.microsoft.com/office/drawing/2014/main" val="20001"/>
                    </a:ext>
                  </a:extLst>
                </a:gridCol>
                <a:gridCol w="685092">
                  <a:extLst>
                    <a:ext uri="{9D8B030D-6E8A-4147-A177-3AD203B41FA5}">
                      <a16:colId xmlns:a16="http://schemas.microsoft.com/office/drawing/2014/main" val="20002"/>
                    </a:ext>
                  </a:extLst>
                </a:gridCol>
                <a:gridCol w="685092">
                  <a:extLst>
                    <a:ext uri="{9D8B030D-6E8A-4147-A177-3AD203B41FA5}">
                      <a16:colId xmlns:a16="http://schemas.microsoft.com/office/drawing/2014/main" val="20003"/>
                    </a:ext>
                  </a:extLst>
                </a:gridCol>
              </a:tblGrid>
              <a:tr h="285750">
                <a:tc>
                  <a:txBody>
                    <a:bodyPr/>
                    <a:lstStyle/>
                    <a:p>
                      <a:pPr algn="ctr" rtl="0" fontAlgn="ctr"/>
                      <a:r>
                        <a:rPr lang="ja-JP" altLang="en-US" sz="1100" b="0" i="0" u="none" strike="noStrike">
                          <a:solidFill>
                            <a:srgbClr val="000000"/>
                          </a:solidFill>
                          <a:effectLst/>
                          <a:latin typeface="+mj-lt"/>
                        </a:rPr>
                        <a:t>転帰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mj-lt"/>
                        </a:rPr>
                        <a:t>H29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5750">
                <a:tc>
                  <a:txBody>
                    <a:bodyPr/>
                    <a:lstStyle/>
                    <a:p>
                      <a:pPr algn="ctr" rtl="0" fontAlgn="ctr"/>
                      <a:r>
                        <a:rPr lang="ja-JP" altLang="en-US" sz="1100" b="0" i="0" u="none" strike="noStrike">
                          <a:solidFill>
                            <a:srgbClr val="000000"/>
                          </a:solidFill>
                          <a:effectLst/>
                          <a:latin typeface="+mj-lt"/>
                        </a:rPr>
                        <a:t>帰宅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856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872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801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5750">
                <a:tc>
                  <a:txBody>
                    <a:bodyPr/>
                    <a:lstStyle/>
                    <a:p>
                      <a:pPr algn="ctr" rtl="0" fontAlgn="ctr"/>
                      <a:r>
                        <a:rPr lang="ja-JP" altLang="en-US" sz="1100" b="0" i="0" u="none" strike="noStrike">
                          <a:solidFill>
                            <a:srgbClr val="000000"/>
                          </a:solidFill>
                          <a:effectLst/>
                          <a:latin typeface="+mj-lt"/>
                        </a:rPr>
                        <a:t>入院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176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5750">
                <a:tc>
                  <a:txBody>
                    <a:bodyPr/>
                    <a:lstStyle/>
                    <a:p>
                      <a:pPr algn="ctr" rtl="0" fontAlgn="ctr"/>
                      <a:r>
                        <a:rPr lang="ja-JP" altLang="en-US" sz="1100" b="0" i="0" u="none" strike="noStrike">
                          <a:solidFill>
                            <a:srgbClr val="000000"/>
                          </a:solidFill>
                          <a:effectLst/>
                          <a:latin typeface="+mj-lt"/>
                        </a:rPr>
                        <a:t>院内他科へ</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5750">
                <a:tc>
                  <a:txBody>
                    <a:bodyPr/>
                    <a:lstStyle/>
                    <a:p>
                      <a:pPr algn="ctr" rtl="0" fontAlgn="ctr"/>
                      <a:r>
                        <a:rPr lang="ja-JP" altLang="en-US" sz="1100" b="0" i="0" u="none" strike="noStrike">
                          <a:solidFill>
                            <a:srgbClr val="000000"/>
                          </a:solidFill>
                          <a:effectLst/>
                          <a:latin typeface="+mj-lt"/>
                        </a:rPr>
                        <a:t>転院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5750">
                <a:tc>
                  <a:txBody>
                    <a:bodyPr/>
                    <a:lstStyle/>
                    <a:p>
                      <a:pPr algn="ctr" rtl="0" fontAlgn="ctr"/>
                      <a:r>
                        <a:rPr lang="ja-JP" altLang="en-US" sz="1100" b="0" i="0" u="none" strike="noStrike">
                          <a:solidFill>
                            <a:srgbClr val="000000"/>
                          </a:solidFill>
                          <a:effectLst/>
                          <a:latin typeface="+mj-lt"/>
                        </a:rPr>
                        <a:t>不明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5750">
                <a:tc>
                  <a:txBody>
                    <a:bodyPr/>
                    <a:lstStyle/>
                    <a:p>
                      <a:pPr algn="ctr" rtl="0" fontAlgn="ctr"/>
                      <a:r>
                        <a:rPr lang="ja-JP" altLang="en-US" sz="1100" b="0" i="0" u="none" strike="noStrike">
                          <a:solidFill>
                            <a:srgbClr val="000000"/>
                          </a:solidFill>
                          <a:effectLst/>
                          <a:latin typeface="+mj-lt"/>
                        </a:rPr>
                        <a:t>合　　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a:solidFill>
                            <a:srgbClr val="000000"/>
                          </a:solidFill>
                          <a:effectLst/>
                          <a:latin typeface="+mj-lt"/>
                        </a:rPr>
                        <a:t>1106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1021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6"/>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78095140"/>
              </p:ext>
            </p:extLst>
          </p:nvPr>
        </p:nvGraphicFramePr>
        <p:xfrm>
          <a:off x="5364510" y="1124380"/>
          <a:ext cx="3816423" cy="4991091"/>
        </p:xfrm>
        <a:graphic>
          <a:graphicData uri="http://schemas.openxmlformats.org/drawingml/2006/table">
            <a:tbl>
              <a:tblPr/>
              <a:tblGrid>
                <a:gridCol w="389930">
                  <a:extLst>
                    <a:ext uri="{9D8B030D-6E8A-4147-A177-3AD203B41FA5}">
                      <a16:colId xmlns:a16="http://schemas.microsoft.com/office/drawing/2014/main" val="20000"/>
                    </a:ext>
                  </a:extLst>
                </a:gridCol>
                <a:gridCol w="545902">
                  <a:extLst>
                    <a:ext uri="{9D8B030D-6E8A-4147-A177-3AD203B41FA5}">
                      <a16:colId xmlns:a16="http://schemas.microsoft.com/office/drawing/2014/main" val="20001"/>
                    </a:ext>
                  </a:extLst>
                </a:gridCol>
                <a:gridCol w="1217484">
                  <a:extLst>
                    <a:ext uri="{9D8B030D-6E8A-4147-A177-3AD203B41FA5}">
                      <a16:colId xmlns:a16="http://schemas.microsoft.com/office/drawing/2014/main" val="20002"/>
                    </a:ext>
                  </a:extLst>
                </a:gridCol>
                <a:gridCol w="554369">
                  <a:extLst>
                    <a:ext uri="{9D8B030D-6E8A-4147-A177-3AD203B41FA5}">
                      <a16:colId xmlns:a16="http://schemas.microsoft.com/office/drawing/2014/main" val="20003"/>
                    </a:ext>
                  </a:extLst>
                </a:gridCol>
                <a:gridCol w="554369">
                  <a:extLst>
                    <a:ext uri="{9D8B030D-6E8A-4147-A177-3AD203B41FA5}">
                      <a16:colId xmlns:a16="http://schemas.microsoft.com/office/drawing/2014/main" val="20004"/>
                    </a:ext>
                  </a:extLst>
                </a:gridCol>
                <a:gridCol w="554369">
                  <a:extLst>
                    <a:ext uri="{9D8B030D-6E8A-4147-A177-3AD203B41FA5}">
                      <a16:colId xmlns:a16="http://schemas.microsoft.com/office/drawing/2014/main" val="20005"/>
                    </a:ext>
                  </a:extLst>
                </a:gridCol>
              </a:tblGrid>
              <a:tr h="237671">
                <a:tc gridSpan="3">
                  <a:txBody>
                    <a:bodyPr/>
                    <a:lstStyle/>
                    <a:p>
                      <a:pPr algn="ctr" rtl="0" fontAlgn="ctr"/>
                      <a:r>
                        <a:rPr lang="ja-JP" altLang="en-US" sz="1100" b="0" i="0" u="none" strike="noStrike">
                          <a:solidFill>
                            <a:srgbClr val="000000"/>
                          </a:solidFill>
                          <a:effectLst/>
                          <a:latin typeface="+mj-lt"/>
                        </a:rPr>
                        <a:t>居住地</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sz="1100" b="0" i="0" u="none" strike="noStrike" dirty="0">
                          <a:solidFill>
                            <a:srgbClr val="000000"/>
                          </a:solidFill>
                          <a:effectLst/>
                          <a:latin typeface="+mj-lt"/>
                        </a:rPr>
                        <a:t>H29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H30</a:t>
                      </a:r>
                      <a:endParaRPr lang="en-US" sz="1100" b="0" i="0" u="none" strike="noStrike" dirty="0">
                        <a:solidFill>
                          <a:srgbClr val="000000"/>
                        </a:solidFill>
                        <a:effectLst/>
                        <a:latin typeface="+mj-lt"/>
                      </a:endParaRP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smtClean="0">
                          <a:solidFill>
                            <a:srgbClr val="000000"/>
                          </a:solidFill>
                          <a:effectLst/>
                          <a:latin typeface="+mj-lt"/>
                        </a:rPr>
                        <a:t>R1</a:t>
                      </a:r>
                      <a:endParaRPr lang="en-US" sz="1100" b="0" i="0" u="none" strike="noStrike" dirty="0">
                        <a:solidFill>
                          <a:srgbClr val="000000"/>
                        </a:solidFill>
                        <a:effectLst/>
                        <a:latin typeface="+mj-lt"/>
                      </a:endParaRP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7671">
                <a:tc gridSpan="3">
                  <a:txBody>
                    <a:bodyPr/>
                    <a:lstStyle/>
                    <a:p>
                      <a:pPr algn="ctr" rtl="0" fontAlgn="ctr"/>
                      <a:r>
                        <a:rPr lang="ja-JP" altLang="en-US" sz="1100" b="0" i="0" u="none" strike="noStrike">
                          <a:solidFill>
                            <a:srgbClr val="000000"/>
                          </a:solidFill>
                          <a:effectLst/>
                          <a:latin typeface="+mj-lt"/>
                        </a:rPr>
                        <a:t>府内計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959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965</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864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237671">
                <a:tc rowSpan="17">
                  <a:txBody>
                    <a:bodyPr/>
                    <a:lstStyle/>
                    <a:p>
                      <a:pPr algn="ctr" rtl="0" fontAlgn="ctr"/>
                      <a:r>
                        <a:rPr lang="ja-JP" altLang="en-US" sz="1100" b="0" i="0" u="none" strike="noStrike">
                          <a:solidFill>
                            <a:srgbClr val="000000"/>
                          </a:solidFill>
                          <a:effectLst/>
                          <a:latin typeface="+mj-lt"/>
                        </a:rPr>
                        <a:t>府外</a:t>
                      </a:r>
                    </a:p>
                  </a:txBody>
                  <a:tcPr marL="9507" marR="9507" marT="950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ja-JP" altLang="en-US" sz="1100" b="0" i="0" u="none" strike="noStrike">
                          <a:solidFill>
                            <a:srgbClr val="000000"/>
                          </a:solidFill>
                          <a:effectLst/>
                          <a:latin typeface="+mj-lt"/>
                        </a:rPr>
                        <a:t>北海道</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1</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東北</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関東</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北陸・甲信越</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東海</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7671">
                <a:tc vMerge="1">
                  <a:txBody>
                    <a:bodyPr/>
                    <a:lstStyle/>
                    <a:p>
                      <a:endParaRPr kumimoji="1" lang="ja-JP" altLang="en-US"/>
                    </a:p>
                  </a:txBody>
                  <a:tcPr/>
                </a:tc>
                <a:tc rowSpan="6">
                  <a:txBody>
                    <a:bodyPr/>
                    <a:lstStyle/>
                    <a:p>
                      <a:pPr algn="ctr" rtl="0" fontAlgn="ctr"/>
                      <a:r>
                        <a:rPr lang="ja-JP" altLang="en-US" sz="1100" b="0" i="0" u="none" strike="noStrike" dirty="0">
                          <a:solidFill>
                            <a:srgbClr val="000000"/>
                          </a:solidFill>
                          <a:effectLst/>
                          <a:latin typeface="+mj-lt"/>
                        </a:rPr>
                        <a:t>近畿</a:t>
                      </a:r>
                    </a:p>
                  </a:txBody>
                  <a:tcPr marL="9507" marR="9507" marT="9507"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a:solidFill>
                            <a:srgbClr val="000000"/>
                          </a:solidFill>
                          <a:effectLst/>
                          <a:latin typeface="+mj-lt"/>
                        </a:rPr>
                        <a:t>三重県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滋賀県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京都府</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16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兵庫県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25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奈良県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7</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7671">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100" b="0" i="0" u="none" strike="noStrike">
                          <a:solidFill>
                            <a:srgbClr val="000000"/>
                          </a:solidFill>
                          <a:effectLst/>
                          <a:latin typeface="+mj-lt"/>
                        </a:rPr>
                        <a:t>和歌山県</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中国</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a:solidFill>
                            <a:srgbClr val="000000"/>
                          </a:solidFill>
                          <a:effectLst/>
                          <a:latin typeface="+mj-lt"/>
                        </a:rPr>
                        <a:t>5</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四国</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2</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九州</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3</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沖縄</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0</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0</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海外</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33</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33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7671">
                <a:tc vMerge="1">
                  <a:txBody>
                    <a:bodyPr/>
                    <a:lstStyle/>
                    <a:p>
                      <a:endParaRPr kumimoji="1" lang="ja-JP" altLang="en-US"/>
                    </a:p>
                  </a:txBody>
                  <a:tcPr/>
                </a:tc>
                <a:tc gridSpan="2">
                  <a:txBody>
                    <a:bodyPr/>
                    <a:lstStyle/>
                    <a:p>
                      <a:pPr algn="ctr" rtl="0" fontAlgn="ctr"/>
                      <a:r>
                        <a:rPr lang="ja-JP" altLang="en-US" sz="1100" b="0" i="0" u="none" strike="noStrike">
                          <a:solidFill>
                            <a:srgbClr val="000000"/>
                          </a:solidFill>
                          <a:effectLst/>
                          <a:latin typeface="+mj-lt"/>
                        </a:rPr>
                        <a:t>府外計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128</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157</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134</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18"/>
                  </a:ext>
                </a:extLst>
              </a:tr>
              <a:tr h="237671">
                <a:tc gridSpan="3">
                  <a:txBody>
                    <a:bodyPr/>
                    <a:lstStyle/>
                    <a:p>
                      <a:pPr algn="ctr" rtl="0" fontAlgn="ctr"/>
                      <a:r>
                        <a:rPr lang="ja-JP" altLang="en-US" sz="1100" b="0" i="0" u="none" strike="noStrike">
                          <a:solidFill>
                            <a:srgbClr val="000000"/>
                          </a:solidFill>
                          <a:effectLst/>
                          <a:latin typeface="+mj-lt"/>
                        </a:rPr>
                        <a:t>不明</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19</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16</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100" b="0" i="0" u="none" strike="noStrike" dirty="0" smtClean="0">
                          <a:solidFill>
                            <a:srgbClr val="000000"/>
                          </a:solidFill>
                          <a:effectLst/>
                          <a:latin typeface="+mj-lt"/>
                        </a:rPr>
                        <a:t>23</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37671">
                <a:tc gridSpan="3">
                  <a:txBody>
                    <a:bodyPr/>
                    <a:lstStyle/>
                    <a:p>
                      <a:pPr algn="ctr" rtl="0" fontAlgn="ctr"/>
                      <a:r>
                        <a:rPr lang="ja-JP" altLang="en-US" sz="1100" b="0" i="0" u="none" strike="noStrike">
                          <a:solidFill>
                            <a:srgbClr val="000000"/>
                          </a:solidFill>
                          <a:effectLst/>
                          <a:latin typeface="+mj-lt"/>
                        </a:rPr>
                        <a:t>合　　計</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en-US" altLang="ja-JP" sz="1100" b="0" i="0" u="none" strike="noStrike" dirty="0">
                          <a:solidFill>
                            <a:srgbClr val="000000"/>
                          </a:solidFill>
                          <a:effectLst/>
                          <a:latin typeface="+mj-lt"/>
                        </a:rPr>
                        <a:t>1106</a:t>
                      </a:r>
                    </a:p>
                  </a:txBody>
                  <a:tcPr marL="9507" marR="9507" marT="9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1138</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rtl="0" fontAlgn="ctr"/>
                      <a:r>
                        <a:rPr lang="en-US" altLang="ja-JP" sz="1100" b="0" i="0" u="none" strike="noStrike" dirty="0" smtClean="0">
                          <a:solidFill>
                            <a:srgbClr val="000000"/>
                          </a:solidFill>
                          <a:effectLst/>
                          <a:latin typeface="+mj-lt"/>
                        </a:rPr>
                        <a:t>1021</a:t>
                      </a:r>
                      <a:endParaRPr lang="en-US" altLang="ja-JP" sz="11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49091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2167" y="398419"/>
            <a:ext cx="9793088" cy="1656184"/>
          </a:xfrm>
        </p:spPr>
        <p:txBody>
          <a:bodyPr>
            <a:normAutofit/>
          </a:bodyPr>
          <a:lstStyle/>
          <a:p>
            <a:r>
              <a:rPr lang="ja-JP" altLang="en-US" sz="1600" dirty="0" smtClean="0">
                <a:latin typeface="+mj-ea"/>
              </a:rPr>
              <a:t>➣概要</a:t>
            </a:r>
            <a:r>
              <a:rPr lang="en-US" altLang="ja-JP" sz="1600" dirty="0" smtClean="0">
                <a:latin typeface="+mj-ea"/>
              </a:rPr>
              <a:t/>
            </a:r>
            <a:br>
              <a:rPr lang="en-US" altLang="ja-JP" sz="1600" dirty="0" smtClean="0">
                <a:latin typeface="+mj-ea"/>
              </a:rPr>
            </a:br>
            <a:r>
              <a:rPr lang="ja-JP" altLang="en-US" sz="1600" dirty="0" smtClean="0">
                <a:latin typeface="+mj-ea"/>
              </a:rPr>
              <a:t>　母体や胎児が危険な状態にある妊産婦を、速やかに適切な医療が受けられる医療機関へ搬送するための</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コーディネート事業を大阪母子医療センターに委託。</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　・実施期間：平成</a:t>
            </a:r>
            <a:r>
              <a:rPr lang="en-US" altLang="ja-JP" sz="1600" dirty="0" smtClean="0">
                <a:latin typeface="+mj-ea"/>
              </a:rPr>
              <a:t>31</a:t>
            </a:r>
            <a:r>
              <a:rPr lang="ja-JP" altLang="en-US" sz="1600" dirty="0" smtClean="0">
                <a:latin typeface="+mj-ea"/>
              </a:rPr>
              <a:t>年</a:t>
            </a:r>
            <a:r>
              <a:rPr lang="en-US" altLang="ja-JP" sz="1600" dirty="0" smtClean="0">
                <a:latin typeface="+mj-ea"/>
              </a:rPr>
              <a:t>4</a:t>
            </a:r>
            <a:r>
              <a:rPr lang="ja-JP" altLang="en-US" sz="1600" dirty="0" smtClean="0">
                <a:latin typeface="+mj-ea"/>
              </a:rPr>
              <a:t>月</a:t>
            </a:r>
            <a:r>
              <a:rPr lang="en-US" altLang="ja-JP" sz="1600" dirty="0" smtClean="0">
                <a:latin typeface="+mj-ea"/>
              </a:rPr>
              <a:t>1</a:t>
            </a:r>
            <a:r>
              <a:rPr lang="ja-JP" altLang="en-US" sz="1600" dirty="0" smtClean="0">
                <a:latin typeface="+mj-ea"/>
              </a:rPr>
              <a:t>日～令和</a:t>
            </a:r>
            <a:r>
              <a:rPr lang="en-US" altLang="ja-JP" sz="1600" dirty="0">
                <a:latin typeface="+mj-ea"/>
              </a:rPr>
              <a:t>2</a:t>
            </a:r>
            <a:r>
              <a:rPr lang="ja-JP" altLang="en-US" sz="1600" dirty="0">
                <a:latin typeface="+mj-ea"/>
              </a:rPr>
              <a:t>年</a:t>
            </a:r>
            <a:r>
              <a:rPr lang="en-US" altLang="ja-JP" sz="1600" dirty="0" smtClean="0">
                <a:latin typeface="+mj-ea"/>
              </a:rPr>
              <a:t>3</a:t>
            </a:r>
            <a:r>
              <a:rPr lang="ja-JP" altLang="en-US" sz="1600" dirty="0" smtClean="0">
                <a:latin typeface="+mj-ea"/>
              </a:rPr>
              <a:t>月</a:t>
            </a:r>
            <a:r>
              <a:rPr lang="en-US" altLang="ja-JP" sz="1600" dirty="0" smtClean="0">
                <a:latin typeface="+mj-ea"/>
              </a:rPr>
              <a:t>31</a:t>
            </a:r>
            <a:r>
              <a:rPr lang="ja-JP" altLang="en-US" sz="1600" dirty="0" smtClean="0">
                <a:latin typeface="+mj-ea"/>
              </a:rPr>
              <a:t>日</a:t>
            </a:r>
            <a:r>
              <a:rPr lang="en-US" altLang="ja-JP" sz="1600" dirty="0" smtClean="0">
                <a:latin typeface="+mj-ea"/>
              </a:rPr>
              <a:t/>
            </a:r>
            <a:br>
              <a:rPr lang="en-US" altLang="ja-JP" sz="1600" dirty="0" smtClean="0">
                <a:latin typeface="+mj-ea"/>
              </a:rPr>
            </a:br>
            <a:r>
              <a:rPr lang="ja-JP" altLang="en-US" sz="1600" dirty="0">
                <a:latin typeface="+mj-ea"/>
              </a:rPr>
              <a:t>　</a:t>
            </a:r>
            <a:r>
              <a:rPr lang="ja-JP" altLang="en-US" sz="1600" dirty="0" smtClean="0">
                <a:latin typeface="+mj-ea"/>
              </a:rPr>
              <a:t>　・時間帯：夜間及び休日</a:t>
            </a:r>
            <a:endParaRPr kumimoji="1" lang="ja-JP" altLang="en-US" sz="1600" dirty="0">
              <a:latin typeface="+mj-ea"/>
            </a:endParaRPr>
          </a:p>
        </p:txBody>
      </p:sp>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4</a:t>
            </a:fld>
            <a:endParaRPr lang="ja-JP" altLang="en-US" dirty="0"/>
          </a:p>
        </p:txBody>
      </p:sp>
      <p:sp>
        <p:nvSpPr>
          <p:cNvPr id="5" name="テキスト ボックス 4"/>
          <p:cNvSpPr txBox="1"/>
          <p:nvPr/>
        </p:nvSpPr>
        <p:spPr>
          <a:xfrm>
            <a:off x="107926" y="85817"/>
            <a:ext cx="6408712" cy="400110"/>
          </a:xfrm>
          <a:prstGeom prst="rect">
            <a:avLst/>
          </a:prstGeom>
          <a:noFill/>
        </p:spPr>
        <p:txBody>
          <a:bodyPr wrap="square" rtlCol="0">
            <a:spAutoFit/>
          </a:bodyPr>
          <a:lstStyle/>
          <a:p>
            <a:r>
              <a:rPr lang="en-US" altLang="ja-JP" b="1" dirty="0" smtClean="0">
                <a:solidFill>
                  <a:schemeClr val="bg1"/>
                </a:solidFill>
              </a:rPr>
              <a:t>Ⅱ</a:t>
            </a:r>
            <a:r>
              <a:rPr lang="ja-JP" altLang="en-US" b="1" dirty="0" smtClean="0">
                <a:solidFill>
                  <a:schemeClr val="bg1"/>
                </a:solidFill>
              </a:rPr>
              <a:t>　周産期緊急医療体制コーディネーター設置事業</a:t>
            </a:r>
            <a:endParaRPr kumimoji="1" lang="ja-JP" altLang="en-US" b="1" dirty="0">
              <a:solidFill>
                <a:schemeClr val="bg1"/>
              </a:solidFill>
            </a:endParaRPr>
          </a:p>
        </p:txBody>
      </p:sp>
      <p:sp>
        <p:nvSpPr>
          <p:cNvPr id="14" name="テキスト ボックス 13"/>
          <p:cNvSpPr txBox="1"/>
          <p:nvPr/>
        </p:nvSpPr>
        <p:spPr>
          <a:xfrm>
            <a:off x="972022" y="6430312"/>
            <a:ext cx="6840760" cy="307777"/>
          </a:xfrm>
          <a:prstGeom prst="rect">
            <a:avLst/>
          </a:prstGeom>
          <a:noFill/>
          <a:ln>
            <a:noFill/>
            <a:prstDash val="dash"/>
          </a:ln>
        </p:spPr>
        <p:txBody>
          <a:bodyPr wrap="square" rtlCol="0" anchor="ctr">
            <a:spAutoFit/>
          </a:bodyPr>
          <a:lstStyle/>
          <a:p>
            <a:pPr>
              <a:lnSpc>
                <a:spcPts val="1600"/>
              </a:lnSpc>
            </a:pPr>
            <a:r>
              <a:rPr kumimoji="1" lang="ja-JP" altLang="en-US" sz="1600" dirty="0" smtClean="0"/>
              <a:t>切迫早産及び前期破水で半数以上を占める。</a:t>
            </a:r>
            <a:endParaRPr kumimoji="1" lang="ja-JP" altLang="en-US" sz="1600" dirty="0"/>
          </a:p>
        </p:txBody>
      </p:sp>
      <p:sp>
        <p:nvSpPr>
          <p:cNvPr id="9" name="正方形/長方形 8"/>
          <p:cNvSpPr/>
          <p:nvPr/>
        </p:nvSpPr>
        <p:spPr>
          <a:xfrm>
            <a:off x="539974" y="2324502"/>
            <a:ext cx="2852063" cy="338554"/>
          </a:xfrm>
          <a:prstGeom prst="rect">
            <a:avLst/>
          </a:prstGeom>
        </p:spPr>
        <p:txBody>
          <a:bodyPr wrap="none">
            <a:spAutoFit/>
          </a:bodyPr>
          <a:lstStyle/>
          <a:p>
            <a:r>
              <a:rPr lang="ja-JP" altLang="en-US" sz="1600" dirty="0"/>
              <a:t>１　依頼原因（主たるもの）</a:t>
            </a:r>
            <a:endParaRPr lang="en-US" altLang="ja-JP" sz="1600" dirty="0"/>
          </a:p>
        </p:txBody>
      </p:sp>
      <p:sp>
        <p:nvSpPr>
          <p:cNvPr id="10" name="正方形/長方形 9"/>
          <p:cNvSpPr/>
          <p:nvPr/>
        </p:nvSpPr>
        <p:spPr>
          <a:xfrm>
            <a:off x="362118" y="1985948"/>
            <a:ext cx="792205" cy="338554"/>
          </a:xfrm>
          <a:prstGeom prst="rect">
            <a:avLst/>
          </a:prstGeom>
        </p:spPr>
        <p:txBody>
          <a:bodyPr wrap="none">
            <a:spAutoFit/>
          </a:bodyPr>
          <a:lstStyle/>
          <a:p>
            <a:r>
              <a:rPr lang="ja-JP" altLang="en-US" sz="1600" dirty="0" smtClean="0">
                <a:latin typeface="+mj-ea"/>
              </a:rPr>
              <a:t>➣結果</a:t>
            </a:r>
            <a:endParaRPr lang="ja-JP" altLang="en-US" sz="1600" dirty="0"/>
          </a:p>
        </p:txBody>
      </p:sp>
      <p:sp>
        <p:nvSpPr>
          <p:cNvPr id="16" name="テキスト ボックス 15"/>
          <p:cNvSpPr txBox="1"/>
          <p:nvPr/>
        </p:nvSpPr>
        <p:spPr>
          <a:xfrm>
            <a:off x="4500414" y="2324502"/>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kumimoji="1" lang="en-US" altLang="ja-JP" sz="1400" dirty="0" smtClean="0"/>
              <a:t>R1</a:t>
            </a:r>
            <a:r>
              <a:rPr kumimoji="1" lang="ja-JP" altLang="en-US" sz="1400" dirty="0" smtClean="0"/>
              <a:t>　割合</a:t>
            </a:r>
            <a:endParaRPr kumimoji="1"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3639285883"/>
              </p:ext>
            </p:extLst>
          </p:nvPr>
        </p:nvGraphicFramePr>
        <p:xfrm>
          <a:off x="1154323" y="2748139"/>
          <a:ext cx="2692400" cy="2971800"/>
        </p:xfrm>
        <a:graphic>
          <a:graphicData uri="http://schemas.openxmlformats.org/drawingml/2006/table">
            <a:tbl>
              <a:tblPr/>
              <a:tblGrid>
                <a:gridCol w="1320800">
                  <a:extLst>
                    <a:ext uri="{9D8B030D-6E8A-4147-A177-3AD203B41FA5}">
                      <a16:colId xmlns:a16="http://schemas.microsoft.com/office/drawing/2014/main" val="1140389610"/>
                    </a:ext>
                  </a:extLst>
                </a:gridCol>
                <a:gridCol w="685800">
                  <a:extLst>
                    <a:ext uri="{9D8B030D-6E8A-4147-A177-3AD203B41FA5}">
                      <a16:colId xmlns:a16="http://schemas.microsoft.com/office/drawing/2014/main" val="2418828705"/>
                    </a:ext>
                  </a:extLst>
                </a:gridCol>
                <a:gridCol w="685800">
                  <a:extLst>
                    <a:ext uri="{9D8B030D-6E8A-4147-A177-3AD203B41FA5}">
                      <a16:colId xmlns:a16="http://schemas.microsoft.com/office/drawing/2014/main" val="3299980289"/>
                    </a:ext>
                  </a:extLst>
                </a:gridCol>
              </a:tblGrid>
              <a:tr h="228600">
                <a:tc>
                  <a:txBody>
                    <a:bodyPr/>
                    <a:lstStyle/>
                    <a:p>
                      <a:pPr algn="ctr" rtl="0" fontAlgn="ctr"/>
                      <a:r>
                        <a:rPr lang="ja-JP" altLang="en-US" sz="1100" b="0" i="0" u="none" strike="noStrike">
                          <a:solidFill>
                            <a:srgbClr val="000000"/>
                          </a:solidFill>
                          <a:effectLst/>
                          <a:latin typeface="+mj-lt"/>
                          <a:ea typeface="メイリオ" panose="020B0604030504040204" pitchFamily="50" charset="-128"/>
                        </a:rPr>
                        <a:t>原因別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j-lt"/>
                          <a:ea typeface="メイリオ" panose="020B0604030504040204" pitchFamily="50" charset="-128"/>
                        </a:rPr>
                        <a:t>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mj-lt"/>
                          <a:ea typeface="メイリオ" panose="020B0604030504040204" pitchFamily="50" charset="-128"/>
                        </a:rPr>
                        <a:t>割合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246665"/>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切迫早産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18</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29%</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62664"/>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前期破水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14</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23%</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2102989"/>
                  </a:ext>
                </a:extLst>
              </a:tr>
              <a:tr h="228600">
                <a:tc>
                  <a:txBody>
                    <a:bodyPr/>
                    <a:lstStyle/>
                    <a:p>
                      <a:pPr algn="l" rtl="0" fontAlgn="ctr"/>
                      <a:r>
                        <a:rPr lang="ja-JP" altLang="en-US" sz="1100" b="0" i="0" u="none" strike="noStrike">
                          <a:solidFill>
                            <a:srgbClr val="000000"/>
                          </a:solidFill>
                          <a:effectLst/>
                          <a:latin typeface="+mj-lt"/>
                          <a:ea typeface="メイリオ" panose="020B0604030504040204" pitchFamily="50" charset="-128"/>
                        </a:rPr>
                        <a:t>妊娠高血圧症候群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4</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6%</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940158"/>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前置胎盤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667724"/>
                  </a:ext>
                </a:extLst>
              </a:tr>
              <a:tr h="228600">
                <a:tc>
                  <a:txBody>
                    <a:bodyPr/>
                    <a:lstStyle/>
                    <a:p>
                      <a:pPr algn="l" rtl="0" fontAlgn="ctr"/>
                      <a:r>
                        <a:rPr lang="zh-TW" altLang="en-US" sz="1100" b="0" i="0" u="none" strike="noStrike" dirty="0">
                          <a:solidFill>
                            <a:srgbClr val="000000"/>
                          </a:solidFill>
                          <a:effectLst/>
                          <a:latin typeface="+mj-lt"/>
                          <a:ea typeface="メイリオ" panose="020B0604030504040204" pitchFamily="50" charset="-128"/>
                        </a:rPr>
                        <a:t>産科危機的出血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10</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16%</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3472007"/>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虫垂炎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160292"/>
                  </a:ext>
                </a:extLst>
              </a:tr>
              <a:tr h="228600">
                <a:tc>
                  <a:txBody>
                    <a:bodyPr/>
                    <a:lstStyle/>
                    <a:p>
                      <a:pPr algn="l" rtl="0" fontAlgn="ctr"/>
                      <a:r>
                        <a:rPr lang="ja-JP" altLang="en-US" sz="1100" b="0" i="0" u="none" strike="noStrike" dirty="0" smtClean="0">
                          <a:solidFill>
                            <a:srgbClr val="000000"/>
                          </a:solidFill>
                          <a:effectLst/>
                          <a:latin typeface="+mj-lt"/>
                          <a:ea typeface="メイリオ" panose="020B0604030504040204" pitchFamily="50" charset="-128"/>
                        </a:rPr>
                        <a:t>切迫流産</a:t>
                      </a:r>
                      <a:endParaRPr lang="ja-JP" altLang="en-US" sz="11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1028700" rtl="0" eaLnBrk="1" fontAlgn="ctr" latinLnBrk="0" hangingPunct="1">
                        <a:lnSpc>
                          <a:spcPct val="100000"/>
                        </a:lnSpc>
                        <a:spcBef>
                          <a:spcPts val="0"/>
                        </a:spcBef>
                        <a:spcAft>
                          <a:spcPts val="0"/>
                        </a:spcAft>
                        <a:buClrTx/>
                        <a:buSzTx/>
                        <a:buFontTx/>
                        <a:buNone/>
                        <a:tabLst/>
                        <a:defRPr/>
                      </a:pPr>
                      <a:r>
                        <a:rPr kumimoji="1" lang="en-US" altLang="ja-JP" sz="1100" b="0" i="0" u="none" strike="noStrike" kern="1200" dirty="0" smtClean="0">
                          <a:solidFill>
                            <a:srgbClr val="000000"/>
                          </a:solidFill>
                          <a:effectLst/>
                          <a:latin typeface="+mn-lt"/>
                          <a:ea typeface="HG丸ｺﾞｼｯｸM-PRO" panose="020F0600000000000000" pitchFamily="50" charset="-128"/>
                          <a:cs typeface="+mn-cs"/>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987560"/>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その他母体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6</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10%</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7588638"/>
                  </a:ext>
                </a:extLst>
              </a:tr>
              <a:tr h="228600">
                <a:tc>
                  <a:txBody>
                    <a:bodyPr/>
                    <a:lstStyle/>
                    <a:p>
                      <a:pPr algn="l" rtl="0" fontAlgn="ctr"/>
                      <a:r>
                        <a:rPr lang="ja-JP" altLang="en-US" sz="1100" b="0" i="0" u="none" strike="noStrike" dirty="0" smtClean="0">
                          <a:solidFill>
                            <a:srgbClr val="000000"/>
                          </a:solidFill>
                          <a:effectLst/>
                          <a:latin typeface="+mj-lt"/>
                          <a:ea typeface="メイリオ" panose="020B0604030504040204" pitchFamily="50" charset="-128"/>
                        </a:rPr>
                        <a:t>その他胎児</a:t>
                      </a:r>
                      <a:endParaRPr lang="ja-JP" altLang="en-US" sz="11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kumimoji="1" lang="en-US" altLang="ja-JP" sz="1100" b="0" i="0" u="none" strike="noStrike" kern="1200" dirty="0" smtClean="0">
                          <a:solidFill>
                            <a:srgbClr val="000000"/>
                          </a:solidFill>
                          <a:effectLst/>
                          <a:latin typeface="+mn-lt"/>
                          <a:ea typeface="HG丸ｺﾞｼｯｸM-PRO" panose="020F0600000000000000" pitchFamily="50" charset="-128"/>
                          <a:cs typeface="+mn-cs"/>
                        </a:rPr>
                        <a:t>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201940"/>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婦人科</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4</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6%</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152308"/>
                  </a:ext>
                </a:extLst>
              </a:tr>
              <a:tr h="228600">
                <a:tc>
                  <a:txBody>
                    <a:bodyPr/>
                    <a:lstStyle/>
                    <a:p>
                      <a:pPr algn="l" rtl="0" fontAlgn="ctr"/>
                      <a:r>
                        <a:rPr lang="ja-JP" altLang="en-US" sz="1100" b="0" i="0" u="none" strike="noStrike">
                          <a:solidFill>
                            <a:srgbClr val="000000"/>
                          </a:solidFill>
                          <a:effectLst/>
                          <a:latin typeface="+mj-lt"/>
                          <a:ea typeface="メイリオ" panose="020B0604030504040204" pitchFamily="50" charset="-128"/>
                        </a:rPr>
                        <a:t>異所性妊娠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3%</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361661"/>
                  </a:ext>
                </a:extLst>
              </a:tr>
              <a:tr h="228600">
                <a:tc>
                  <a:txBody>
                    <a:bodyPr/>
                    <a:lstStyle/>
                    <a:p>
                      <a:pPr algn="l" rtl="0" fontAlgn="ctr"/>
                      <a:r>
                        <a:rPr lang="ja-JP" altLang="en-US" sz="1100" b="0" i="0" u="none" strike="noStrike" dirty="0">
                          <a:solidFill>
                            <a:srgbClr val="000000"/>
                          </a:solidFill>
                          <a:effectLst/>
                          <a:latin typeface="+mj-lt"/>
                          <a:ea typeface="メイリオ"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62</a:t>
                      </a:r>
                      <a:endParaRPr lang="en-US" altLang="ja-JP" sz="1100" b="0" i="0" u="none" strike="noStrike" dirty="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effectLst/>
                          <a:latin typeface="+mj-lt"/>
                          <a:ea typeface="HG丸ｺﾞｼｯｸM-PRO" panose="020F0600000000000000" pitchFamily="50" charset="-128"/>
                        </a:rPr>
                        <a:t>100%</a:t>
                      </a:r>
                      <a:endParaRPr lang="en-US" altLang="ja-JP" sz="1100" b="0" i="0" u="none" strike="noStrike" dirty="0" smtClean="0">
                        <a:solidFill>
                          <a:srgbClr val="000000"/>
                        </a:solidFill>
                        <a:effectLst/>
                        <a:latin typeface="+mj-lt"/>
                        <a:ea typeface="HG丸ｺﾞｼｯｸM-PRO" panose="020F06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770455"/>
                  </a:ext>
                </a:extLst>
              </a:tr>
            </a:tbl>
          </a:graphicData>
        </a:graphic>
      </p:graphicFrame>
      <p:graphicFrame>
        <p:nvGraphicFramePr>
          <p:cNvPr id="12" name="グラフ 11"/>
          <p:cNvGraphicFramePr>
            <a:graphicFrameLocks/>
          </p:cNvGraphicFramePr>
          <p:nvPr>
            <p:extLst>
              <p:ext uri="{D42A27DB-BD31-4B8C-83A1-F6EECF244321}">
                <p14:modId xmlns:p14="http://schemas.microsoft.com/office/powerpoint/2010/main" val="2987859958"/>
              </p:ext>
            </p:extLst>
          </p:nvPr>
        </p:nvGraphicFramePr>
        <p:xfrm>
          <a:off x="5004470" y="2710673"/>
          <a:ext cx="4392488" cy="32301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476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98ADCCA-84D9-4069-9BB0-304B67134722}" type="slidenum">
              <a:rPr lang="ja-JP" altLang="en-US" smtClean="0"/>
              <a:pPr/>
              <a:t>5</a:t>
            </a:fld>
            <a:endParaRPr lang="ja-JP" altLang="en-US" dirty="0"/>
          </a:p>
        </p:txBody>
      </p:sp>
      <p:sp>
        <p:nvSpPr>
          <p:cNvPr id="15" name="テキスト ボックス 14"/>
          <p:cNvSpPr txBox="1"/>
          <p:nvPr/>
        </p:nvSpPr>
        <p:spPr>
          <a:xfrm>
            <a:off x="107926" y="85817"/>
            <a:ext cx="6696744" cy="400110"/>
          </a:xfrm>
          <a:prstGeom prst="rect">
            <a:avLst/>
          </a:prstGeom>
          <a:noFill/>
        </p:spPr>
        <p:txBody>
          <a:bodyPr wrap="square" rtlCol="0">
            <a:spAutoFit/>
          </a:bodyPr>
          <a:lstStyle/>
          <a:p>
            <a:r>
              <a:rPr lang="en-US" altLang="ja-JP" b="1" dirty="0">
                <a:solidFill>
                  <a:schemeClr val="bg1"/>
                </a:solidFill>
              </a:rPr>
              <a:t>Ⅱ</a:t>
            </a:r>
            <a:r>
              <a:rPr kumimoji="1" lang="ja-JP" altLang="en-US" b="1" dirty="0" smtClean="0">
                <a:solidFill>
                  <a:schemeClr val="bg1"/>
                </a:solidFill>
              </a:rPr>
              <a:t>　周産期</a:t>
            </a:r>
            <a:r>
              <a:rPr lang="ja-JP" altLang="en-US" b="1" dirty="0">
                <a:solidFill>
                  <a:schemeClr val="bg1"/>
                </a:solidFill>
              </a:rPr>
              <a:t>緊急</a:t>
            </a:r>
            <a:r>
              <a:rPr kumimoji="1" lang="ja-JP" altLang="en-US" b="1" dirty="0" smtClean="0">
                <a:solidFill>
                  <a:schemeClr val="bg1"/>
                </a:solidFill>
              </a:rPr>
              <a:t>医療体制コーディネーター設置事業</a:t>
            </a:r>
            <a:endParaRPr kumimoji="1" lang="ja-JP" altLang="en-US" b="1" dirty="0">
              <a:solidFill>
                <a:schemeClr val="bg1"/>
              </a:solidFill>
            </a:endParaRPr>
          </a:p>
        </p:txBody>
      </p:sp>
      <p:sp>
        <p:nvSpPr>
          <p:cNvPr id="10" name="正方形/長方形 9"/>
          <p:cNvSpPr/>
          <p:nvPr/>
        </p:nvSpPr>
        <p:spPr>
          <a:xfrm>
            <a:off x="467966" y="1213604"/>
            <a:ext cx="1620957" cy="338554"/>
          </a:xfrm>
          <a:prstGeom prst="rect">
            <a:avLst/>
          </a:prstGeom>
        </p:spPr>
        <p:txBody>
          <a:bodyPr wrap="none">
            <a:spAutoFit/>
          </a:bodyPr>
          <a:lstStyle/>
          <a:p>
            <a:r>
              <a:rPr lang="ja-JP" altLang="en-US" sz="1600" dirty="0" smtClean="0"/>
              <a:t>２　妊娠週数別</a:t>
            </a:r>
            <a:endParaRPr lang="en-US" altLang="ja-JP" sz="1600" dirty="0"/>
          </a:p>
        </p:txBody>
      </p:sp>
      <p:sp>
        <p:nvSpPr>
          <p:cNvPr id="17" name="テキスト ボックス 16"/>
          <p:cNvSpPr txBox="1"/>
          <p:nvPr/>
        </p:nvSpPr>
        <p:spPr>
          <a:xfrm>
            <a:off x="5694566" y="5514582"/>
            <a:ext cx="6840760" cy="512961"/>
          </a:xfrm>
          <a:prstGeom prst="rect">
            <a:avLst/>
          </a:prstGeom>
          <a:noFill/>
          <a:ln>
            <a:noFill/>
            <a:prstDash val="dash"/>
          </a:ln>
        </p:spPr>
        <p:txBody>
          <a:bodyPr wrap="square" rtlCol="0" anchor="ctr">
            <a:spAutoFit/>
          </a:bodyPr>
          <a:lstStyle/>
          <a:p>
            <a:pPr>
              <a:lnSpc>
                <a:spcPts val="1600"/>
              </a:lnSpc>
            </a:pPr>
            <a:r>
              <a:rPr lang="ja-JP" altLang="en-US" sz="1600" dirty="0" smtClean="0"/>
              <a:t>妊娠２１週～３０週、３１週～４０週が</a:t>
            </a:r>
            <a:endParaRPr lang="en-US" altLang="ja-JP" sz="1600" dirty="0" smtClean="0"/>
          </a:p>
          <a:p>
            <a:pPr>
              <a:lnSpc>
                <a:spcPts val="1600"/>
              </a:lnSpc>
            </a:pPr>
            <a:r>
              <a:rPr lang="ja-JP" altLang="en-US" sz="1600" dirty="0" smtClean="0"/>
              <a:t>３４％と最も多い。</a:t>
            </a:r>
            <a:endParaRPr kumimoji="1" lang="ja-JP" altLang="en-US" sz="1600" dirty="0"/>
          </a:p>
        </p:txBody>
      </p:sp>
      <p:sp>
        <p:nvSpPr>
          <p:cNvPr id="8" name="テキスト ボックス 7"/>
          <p:cNvSpPr txBox="1"/>
          <p:nvPr/>
        </p:nvSpPr>
        <p:spPr>
          <a:xfrm>
            <a:off x="4788446" y="1254641"/>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lang="en-US" altLang="ja-JP" sz="1400" dirty="0" smtClean="0"/>
              <a:t>R1</a:t>
            </a:r>
            <a:r>
              <a:rPr kumimoji="1" lang="ja-JP" altLang="en-US" sz="1400" dirty="0" smtClean="0"/>
              <a:t>　割合</a:t>
            </a: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04523808"/>
              </p:ext>
            </p:extLst>
          </p:nvPr>
        </p:nvGraphicFramePr>
        <p:xfrm>
          <a:off x="888771" y="1676445"/>
          <a:ext cx="3323610" cy="3542888"/>
        </p:xfrm>
        <a:graphic>
          <a:graphicData uri="http://schemas.openxmlformats.org/drawingml/2006/table">
            <a:tbl>
              <a:tblPr/>
              <a:tblGrid>
                <a:gridCol w="1107870">
                  <a:extLst>
                    <a:ext uri="{9D8B030D-6E8A-4147-A177-3AD203B41FA5}">
                      <a16:colId xmlns:a16="http://schemas.microsoft.com/office/drawing/2014/main" val="1079515829"/>
                    </a:ext>
                  </a:extLst>
                </a:gridCol>
                <a:gridCol w="738580">
                  <a:extLst>
                    <a:ext uri="{9D8B030D-6E8A-4147-A177-3AD203B41FA5}">
                      <a16:colId xmlns:a16="http://schemas.microsoft.com/office/drawing/2014/main" val="3456944594"/>
                    </a:ext>
                  </a:extLst>
                </a:gridCol>
                <a:gridCol w="738580">
                  <a:extLst>
                    <a:ext uri="{9D8B030D-6E8A-4147-A177-3AD203B41FA5}">
                      <a16:colId xmlns:a16="http://schemas.microsoft.com/office/drawing/2014/main" val="1067296326"/>
                    </a:ext>
                  </a:extLst>
                </a:gridCol>
                <a:gridCol w="738580">
                  <a:extLst>
                    <a:ext uri="{9D8B030D-6E8A-4147-A177-3AD203B41FA5}">
                      <a16:colId xmlns:a16="http://schemas.microsoft.com/office/drawing/2014/main" val="1781761926"/>
                    </a:ext>
                  </a:extLst>
                </a:gridCol>
              </a:tblGrid>
              <a:tr h="359311">
                <a:tc>
                  <a:txBody>
                    <a:bodyPr/>
                    <a:lstStyle/>
                    <a:p>
                      <a:pPr algn="ctr" rtl="0" fontAlgn="ctr"/>
                      <a:r>
                        <a:rPr lang="ja-JP" altLang="en-US" sz="1400" b="0" i="0" u="none" strike="noStrike" dirty="0">
                          <a:solidFill>
                            <a:srgbClr val="000000"/>
                          </a:solidFill>
                          <a:effectLst/>
                          <a:latin typeface="+mj-lt"/>
                          <a:ea typeface="メイリオ" panose="020B0604030504040204" pitchFamily="50" charset="-128"/>
                        </a:rPr>
                        <a:t>週数</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effectLst/>
                          <a:latin typeface="+mj-lt"/>
                          <a:ea typeface="ＭＳ Ｐゴシック" panose="020B0600070205080204" pitchFamily="50" charset="-128"/>
                        </a:rPr>
                        <a:t>H29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ea typeface="ＭＳ Ｐゴシック" panose="020B0600070205080204" pitchFamily="50" charset="-128"/>
                        </a:rPr>
                        <a:t>H30</a:t>
                      </a:r>
                      <a:endParaRPr lang="en-US"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ea typeface="ＭＳ Ｐゴシック" panose="020B0600070205080204" pitchFamily="50" charset="-128"/>
                        </a:rPr>
                        <a:t>R1</a:t>
                      </a:r>
                      <a:endParaRPr lang="en-US"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6096"/>
                  </a:ext>
                </a:extLst>
              </a:tr>
              <a:tr h="345491">
                <a:tc>
                  <a:txBody>
                    <a:bodyPr/>
                    <a:lstStyle/>
                    <a:p>
                      <a:pPr algn="ctr" rtl="0" fontAlgn="ctr"/>
                      <a:r>
                        <a:rPr lang="ja-JP" altLang="en-US" sz="1400" b="0" i="0" u="none" strike="noStrike" dirty="0">
                          <a:solidFill>
                            <a:srgbClr val="000000"/>
                          </a:solidFill>
                          <a:effectLst/>
                          <a:latin typeface="+mj-lt"/>
                          <a:ea typeface="ＭＳ Ｐゴシック" panose="020B0600070205080204" pitchFamily="50" charset="-128"/>
                        </a:rPr>
                        <a:t>  </a:t>
                      </a:r>
                      <a:r>
                        <a:rPr lang="en-US" altLang="ja-JP" sz="1400" b="0" i="0" u="none" strike="noStrike" dirty="0">
                          <a:solidFill>
                            <a:srgbClr val="000000"/>
                          </a:solidFill>
                          <a:effectLst/>
                          <a:latin typeface="+mj-lt"/>
                          <a:ea typeface="ＭＳ Ｐゴシック" panose="020B0600070205080204" pitchFamily="50" charset="-128"/>
                        </a:rPr>
                        <a:t>1</a:t>
                      </a:r>
                      <a:r>
                        <a:rPr lang="ja-JP" altLang="en-US" sz="1400" b="0" i="0" u="none" strike="noStrike" dirty="0">
                          <a:solidFill>
                            <a:srgbClr val="000000"/>
                          </a:solidFill>
                          <a:effectLst/>
                          <a:latin typeface="+mj-lt"/>
                          <a:ea typeface="ＭＳ Ｐゴシック" panose="020B0600070205080204" pitchFamily="50" charset="-128"/>
                        </a:rPr>
                        <a:t>～</a:t>
                      </a:r>
                      <a:r>
                        <a:rPr lang="en-US" altLang="ja-JP" sz="1400" b="0" i="0" u="none" strike="noStrike" dirty="0">
                          <a:solidFill>
                            <a:srgbClr val="000000"/>
                          </a:solidFill>
                          <a:effectLst/>
                          <a:latin typeface="+mj-lt"/>
                          <a:ea typeface="ＭＳ Ｐゴシック" panose="020B0600070205080204" pitchFamily="50" charset="-128"/>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200414"/>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11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2208271"/>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21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28</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26</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932689"/>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31</a:t>
                      </a:r>
                      <a:r>
                        <a:rPr lang="ja-JP" altLang="en-US" sz="1400" b="0" i="0" u="none" strike="noStrike">
                          <a:solidFill>
                            <a:srgbClr val="000000"/>
                          </a:solidFill>
                          <a:effectLst/>
                          <a:latin typeface="+mj-lt"/>
                          <a:ea typeface="ＭＳ Ｐゴシック" panose="020B0600070205080204" pitchFamily="50" charset="-128"/>
                        </a:rPr>
                        <a:t>～</a:t>
                      </a:r>
                      <a:r>
                        <a:rPr lang="en-US" altLang="ja-JP" sz="1400" b="0" i="0" u="none" strike="noStrike">
                          <a:solidFill>
                            <a:srgbClr val="000000"/>
                          </a:solidFill>
                          <a:effectLst/>
                          <a:latin typeface="+mj-lt"/>
                          <a:ea typeface="ＭＳ Ｐゴシック" panose="020B0600070205080204" pitchFamily="50" charset="-128"/>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1134760"/>
                  </a:ext>
                </a:extLst>
              </a:tr>
              <a:tr h="345491">
                <a:tc>
                  <a:txBody>
                    <a:bodyPr/>
                    <a:lstStyle/>
                    <a:p>
                      <a:pPr algn="ctr" rtl="0" fontAlgn="ctr"/>
                      <a:r>
                        <a:rPr lang="en-US" altLang="ja-JP" sz="1400" b="0" i="0" u="none" strike="noStrike">
                          <a:solidFill>
                            <a:srgbClr val="000000"/>
                          </a:solidFill>
                          <a:effectLst/>
                          <a:latin typeface="+mj-lt"/>
                          <a:ea typeface="ＭＳ Ｐゴシック" panose="020B0600070205080204" pitchFamily="50" charset="-128"/>
                        </a:rPr>
                        <a:t>41</a:t>
                      </a:r>
                      <a:r>
                        <a:rPr lang="ja-JP" altLang="en-US" sz="1400" b="0" i="0" u="none" strike="noStrike">
                          <a:solidFill>
                            <a:srgbClr val="000000"/>
                          </a:solidFill>
                          <a:effectLst/>
                          <a:latin typeface="+mj-lt"/>
                          <a:ea typeface="ＭＳ Ｐゴシック" panose="020B060007020508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6060765"/>
                  </a:ext>
                </a:extLst>
              </a:tr>
              <a:tr h="345491">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分娩～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9</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13</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656305"/>
                  </a:ext>
                </a:extLst>
              </a:tr>
              <a:tr h="392009">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妊娠なし</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6</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6940921"/>
                  </a:ext>
                </a:extLst>
              </a:tr>
              <a:tr h="359311">
                <a:tc>
                  <a:txBody>
                    <a:bodyPr/>
                    <a:lstStyle/>
                    <a:p>
                      <a:pPr algn="ctr" rtl="0" fontAlgn="ctr"/>
                      <a:r>
                        <a:rPr lang="ja-JP" altLang="en-US" sz="1400" b="0" i="0" u="none" strike="noStrike" dirty="0">
                          <a:solidFill>
                            <a:srgbClr val="000000"/>
                          </a:solidFill>
                          <a:effectLst/>
                          <a:latin typeface="+mj-lt"/>
                          <a:ea typeface="メイリオ" panose="020B0604030504040204" pitchFamily="50" charset="-128"/>
                        </a:rPr>
                        <a:t>不明</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メイリオ" panose="020B0604030504040204" pitchFamily="50" charset="-128"/>
                        </a:rPr>
                        <a:t>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メイリオ" panose="020B0604030504040204" pitchFamily="50" charset="-128"/>
                        </a:rPr>
                        <a:t>0</a:t>
                      </a:r>
                      <a:endParaRPr lang="en-US" altLang="ja-JP" sz="14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メイリオ" panose="020B0604030504040204" pitchFamily="50" charset="-128"/>
                        </a:rPr>
                        <a:t>0</a:t>
                      </a:r>
                      <a:endParaRPr lang="en-US" altLang="ja-JP" sz="14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5863034"/>
                  </a:ext>
                </a:extLst>
              </a:tr>
              <a:tr h="359311">
                <a:tc>
                  <a:txBody>
                    <a:bodyPr/>
                    <a:lstStyle/>
                    <a:p>
                      <a:pPr algn="ctr" rtl="0" fontAlgn="ctr"/>
                      <a:r>
                        <a:rPr lang="ja-JP" altLang="en-US" sz="1400" b="0" i="0" u="none" strike="noStrike">
                          <a:solidFill>
                            <a:srgbClr val="000000"/>
                          </a:solidFill>
                          <a:effectLst/>
                          <a:latin typeface="+mj-lt"/>
                          <a:ea typeface="メイリオ" panose="020B0604030504040204" pitchFamily="50" charset="-128"/>
                        </a:rPr>
                        <a:t>計</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78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62</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787647"/>
                  </a:ext>
                </a:extLst>
              </a:tr>
            </a:tbl>
          </a:graphicData>
        </a:graphic>
      </p:graphicFrame>
      <p:graphicFrame>
        <p:nvGraphicFramePr>
          <p:cNvPr id="9" name="グラフ 8"/>
          <p:cNvGraphicFramePr>
            <a:graphicFrameLocks/>
          </p:cNvGraphicFramePr>
          <p:nvPr>
            <p:extLst>
              <p:ext uri="{D42A27DB-BD31-4B8C-83A1-F6EECF244321}">
                <p14:modId xmlns:p14="http://schemas.microsoft.com/office/powerpoint/2010/main" val="2894054068"/>
              </p:ext>
            </p:extLst>
          </p:nvPr>
        </p:nvGraphicFramePr>
        <p:xfrm>
          <a:off x="4932462" y="1683456"/>
          <a:ext cx="4739688" cy="3542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1237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98ADCCA-84D9-4069-9BB0-304B67134722}" type="slidenum">
              <a:rPr kumimoji="1" lang="ja-JP" altLang="en-US" smtClean="0"/>
              <a:t>6</a:t>
            </a:fld>
            <a:endParaRPr kumimoji="1" lang="ja-JP" altLang="en-US"/>
          </a:p>
        </p:txBody>
      </p:sp>
      <p:sp>
        <p:nvSpPr>
          <p:cNvPr id="4"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5"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6" name="正方形/長方形 5"/>
          <p:cNvSpPr/>
          <p:nvPr/>
        </p:nvSpPr>
        <p:spPr>
          <a:xfrm>
            <a:off x="467966" y="1198565"/>
            <a:ext cx="3672800" cy="338554"/>
          </a:xfrm>
          <a:prstGeom prst="rect">
            <a:avLst/>
          </a:prstGeom>
        </p:spPr>
        <p:txBody>
          <a:bodyPr wrap="none">
            <a:spAutoFit/>
          </a:bodyPr>
          <a:lstStyle/>
          <a:p>
            <a:r>
              <a:rPr lang="ja-JP" altLang="en-US" sz="1600" dirty="0"/>
              <a:t>３</a:t>
            </a:r>
            <a:r>
              <a:rPr lang="ja-JP" altLang="en-US" sz="1600" dirty="0" smtClean="0"/>
              <a:t>　選定に要する時間（受信～終了）</a:t>
            </a:r>
            <a:endParaRPr lang="en-US" altLang="ja-JP" sz="1600" dirty="0"/>
          </a:p>
        </p:txBody>
      </p:sp>
      <p:sp>
        <p:nvSpPr>
          <p:cNvPr id="9" name="テキスト ボックス 8"/>
          <p:cNvSpPr txBox="1"/>
          <p:nvPr/>
        </p:nvSpPr>
        <p:spPr>
          <a:xfrm>
            <a:off x="5436518" y="4991119"/>
            <a:ext cx="4320480" cy="1323439"/>
          </a:xfrm>
          <a:prstGeom prst="rect">
            <a:avLst/>
          </a:prstGeom>
          <a:noFill/>
          <a:ln>
            <a:noFill/>
            <a:prstDash val="dash"/>
          </a:ln>
        </p:spPr>
        <p:txBody>
          <a:bodyPr wrap="square" rtlCol="0" anchor="ctr">
            <a:spAutoFit/>
          </a:bodyPr>
          <a:lstStyle/>
          <a:p>
            <a:pPr>
              <a:lnSpc>
                <a:spcPts val="1600"/>
              </a:lnSpc>
            </a:pPr>
            <a:r>
              <a:rPr lang="ja-JP" altLang="en-US" sz="1600" dirty="0" smtClean="0"/>
              <a:t>約</a:t>
            </a:r>
            <a:r>
              <a:rPr lang="en-US" altLang="ja-JP" sz="1600" dirty="0"/>
              <a:t>7</a:t>
            </a:r>
            <a:r>
              <a:rPr lang="ja-JP" altLang="en-US" sz="1600" dirty="0" smtClean="0"/>
              <a:t>割が</a:t>
            </a:r>
            <a:r>
              <a:rPr lang="en-US" altLang="ja-JP" sz="1600" dirty="0"/>
              <a:t>20</a:t>
            </a:r>
            <a:r>
              <a:rPr lang="ja-JP" altLang="en-US" sz="1600" dirty="0" smtClean="0"/>
              <a:t>分以内に終了しており、受信から終了に要する平均時間は約</a:t>
            </a:r>
            <a:r>
              <a:rPr lang="en-US" altLang="ja-JP" sz="1600" dirty="0" smtClean="0"/>
              <a:t>18</a:t>
            </a:r>
            <a:r>
              <a:rPr lang="ja-JP" altLang="en-US" sz="1600" dirty="0" smtClean="0"/>
              <a:t>分だった。</a:t>
            </a:r>
            <a:endParaRPr lang="en-US" altLang="ja-JP" sz="1600" dirty="0" smtClean="0"/>
          </a:p>
          <a:p>
            <a:pPr>
              <a:lnSpc>
                <a:spcPts val="1600"/>
              </a:lnSpc>
            </a:pPr>
            <a:r>
              <a:rPr kumimoji="1" lang="ja-JP" altLang="en-US" sz="1600" dirty="0" smtClean="0"/>
              <a:t>外科等他科との連携が必要な症例は選定に要する時間が長くなる傾向にあるが、</a:t>
            </a:r>
            <a:r>
              <a:rPr lang="ja-JP" altLang="en-US" sz="1600" dirty="0" smtClean="0"/>
              <a:t>整形外科の緊急手術が必要な妊婦の事例で</a:t>
            </a:r>
            <a:r>
              <a:rPr lang="en-US" altLang="ja-JP" sz="1600" dirty="0" smtClean="0"/>
              <a:t>118</a:t>
            </a:r>
            <a:r>
              <a:rPr lang="ja-JP" altLang="en-US" sz="1600" dirty="0" smtClean="0"/>
              <a:t>分を要した。</a:t>
            </a:r>
            <a:endParaRPr kumimoji="1" lang="ja-JP" altLang="en-US" sz="1600" dirty="0"/>
          </a:p>
        </p:txBody>
      </p:sp>
      <p:sp>
        <p:nvSpPr>
          <p:cNvPr id="10" name="テキスト ボックス 9"/>
          <p:cNvSpPr txBox="1"/>
          <p:nvPr/>
        </p:nvSpPr>
        <p:spPr>
          <a:xfrm>
            <a:off x="107926" y="85817"/>
            <a:ext cx="6768752" cy="400110"/>
          </a:xfrm>
          <a:prstGeom prst="rect">
            <a:avLst/>
          </a:prstGeom>
          <a:noFill/>
        </p:spPr>
        <p:txBody>
          <a:bodyPr wrap="square" rtlCol="0">
            <a:spAutoFit/>
          </a:bodyPr>
          <a:lstStyle/>
          <a:p>
            <a:r>
              <a:rPr lang="en-US" altLang="ja-JP" b="1" dirty="0">
                <a:solidFill>
                  <a:schemeClr val="bg1"/>
                </a:solidFill>
              </a:rPr>
              <a:t>Ⅱ</a:t>
            </a:r>
            <a:r>
              <a:rPr lang="ja-JP" altLang="en-US" b="1" dirty="0" smtClean="0">
                <a:solidFill>
                  <a:schemeClr val="bg1"/>
                </a:solidFill>
              </a:rPr>
              <a:t>　</a:t>
            </a:r>
            <a:r>
              <a:rPr lang="ja-JP" altLang="en-US" b="1" dirty="0">
                <a:solidFill>
                  <a:schemeClr val="bg1"/>
                </a:solidFill>
              </a:rPr>
              <a:t>周産期緊急医療</a:t>
            </a:r>
            <a:r>
              <a:rPr lang="ja-JP" altLang="en-US" b="1" dirty="0" smtClean="0">
                <a:solidFill>
                  <a:schemeClr val="bg1"/>
                </a:solidFill>
              </a:rPr>
              <a:t>体制コーディネーター設置事業</a:t>
            </a:r>
            <a:endParaRPr kumimoji="1" lang="ja-JP" altLang="en-US" b="1" dirty="0">
              <a:solidFill>
                <a:schemeClr val="bg1"/>
              </a:solidFill>
            </a:endParaRPr>
          </a:p>
        </p:txBody>
      </p:sp>
      <p:sp>
        <p:nvSpPr>
          <p:cNvPr id="11" name="テキスト ボックス 10"/>
          <p:cNvSpPr txBox="1"/>
          <p:nvPr/>
        </p:nvSpPr>
        <p:spPr>
          <a:xfrm>
            <a:off x="5220494" y="1545241"/>
            <a:ext cx="1548172" cy="297517"/>
          </a:xfrm>
          <a:prstGeom prst="rect">
            <a:avLst/>
          </a:prstGeom>
          <a:noFill/>
          <a:ln>
            <a:noFill/>
            <a:prstDash val="dash"/>
          </a:ln>
        </p:spPr>
        <p:txBody>
          <a:bodyPr wrap="square" rtlCol="0" anchor="ctr">
            <a:spAutoFit/>
          </a:bodyPr>
          <a:lstStyle/>
          <a:p>
            <a:pPr>
              <a:lnSpc>
                <a:spcPts val="1600"/>
              </a:lnSpc>
            </a:pPr>
            <a:r>
              <a:rPr kumimoji="1" lang="ja-JP" altLang="en-US" sz="1400" dirty="0" smtClean="0"/>
              <a:t>☆</a:t>
            </a:r>
            <a:r>
              <a:rPr lang="en-US" altLang="ja-JP" sz="1400" dirty="0" smtClean="0"/>
              <a:t>R1</a:t>
            </a:r>
            <a:r>
              <a:rPr kumimoji="1" lang="ja-JP" altLang="en-US" sz="1400" dirty="0" smtClean="0"/>
              <a:t>　割合</a:t>
            </a:r>
            <a:endParaRPr kumimoji="1" lang="ja-JP" altLang="en-US" sz="1400" dirty="0"/>
          </a:p>
        </p:txBody>
      </p:sp>
      <p:graphicFrame>
        <p:nvGraphicFramePr>
          <p:cNvPr id="7" name="表 6"/>
          <p:cNvGraphicFramePr>
            <a:graphicFrameLocks noGrp="1"/>
          </p:cNvGraphicFramePr>
          <p:nvPr>
            <p:extLst>
              <p:ext uri="{D42A27DB-BD31-4B8C-83A1-F6EECF244321}">
                <p14:modId xmlns:p14="http://schemas.microsoft.com/office/powerpoint/2010/main" val="2041704469"/>
              </p:ext>
            </p:extLst>
          </p:nvPr>
        </p:nvGraphicFramePr>
        <p:xfrm>
          <a:off x="828004" y="1998692"/>
          <a:ext cx="3926284" cy="3654147"/>
        </p:xfrm>
        <a:graphic>
          <a:graphicData uri="http://schemas.openxmlformats.org/drawingml/2006/table">
            <a:tbl>
              <a:tblPr/>
              <a:tblGrid>
                <a:gridCol w="981571">
                  <a:extLst>
                    <a:ext uri="{9D8B030D-6E8A-4147-A177-3AD203B41FA5}">
                      <a16:colId xmlns:a16="http://schemas.microsoft.com/office/drawing/2014/main" val="20000"/>
                    </a:ext>
                  </a:extLst>
                </a:gridCol>
                <a:gridCol w="981571">
                  <a:extLst>
                    <a:ext uri="{9D8B030D-6E8A-4147-A177-3AD203B41FA5}">
                      <a16:colId xmlns:a16="http://schemas.microsoft.com/office/drawing/2014/main" val="20001"/>
                    </a:ext>
                  </a:extLst>
                </a:gridCol>
                <a:gridCol w="981571">
                  <a:extLst>
                    <a:ext uri="{9D8B030D-6E8A-4147-A177-3AD203B41FA5}">
                      <a16:colId xmlns:a16="http://schemas.microsoft.com/office/drawing/2014/main" val="20002"/>
                    </a:ext>
                  </a:extLst>
                </a:gridCol>
                <a:gridCol w="981571">
                  <a:extLst>
                    <a:ext uri="{9D8B030D-6E8A-4147-A177-3AD203B41FA5}">
                      <a16:colId xmlns:a16="http://schemas.microsoft.com/office/drawing/2014/main" val="20003"/>
                    </a:ext>
                  </a:extLst>
                </a:gridCol>
              </a:tblGrid>
              <a:tr h="654204">
                <a:tc>
                  <a:txBody>
                    <a:bodyPr/>
                    <a:lstStyle/>
                    <a:p>
                      <a:pPr algn="ctr" rtl="0" fontAlgn="ctr"/>
                      <a:r>
                        <a:rPr lang="zh-TW" altLang="en-US" sz="1400" b="1" i="0" u="none" strike="noStrike" dirty="0">
                          <a:solidFill>
                            <a:srgbClr val="000000"/>
                          </a:solidFill>
                          <a:effectLst/>
                          <a:latin typeface="+mj-lt"/>
                        </a:rPr>
                        <a:t>所要時間（分）</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rPr>
                        <a:t>H</a:t>
                      </a:r>
                      <a:r>
                        <a:rPr lang="en-US" altLang="ja-JP" sz="1400" b="0" i="0" u="none" strike="noStrike" dirty="0" smtClean="0">
                          <a:solidFill>
                            <a:srgbClr val="000000"/>
                          </a:solidFill>
                          <a:effectLst/>
                          <a:latin typeface="+mj-lt"/>
                        </a:rPr>
                        <a:t>29</a:t>
                      </a:r>
                      <a:endParaRPr lang="en-US" sz="14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rPr>
                        <a:t>H30</a:t>
                      </a:r>
                      <a:endParaRPr lang="en-US" sz="14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effectLst/>
                          <a:latin typeface="+mj-lt"/>
                        </a:rPr>
                        <a:t>R1</a:t>
                      </a:r>
                      <a:endParaRPr lang="en-US" sz="1400" b="0" i="0" u="none" strike="noStrike" dirty="0">
                        <a:solidFill>
                          <a:srgbClr val="000000"/>
                        </a:solidFill>
                        <a:effectLst/>
                        <a:latin typeface="+mj-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1439">
                <a:tc>
                  <a:txBody>
                    <a:bodyPr/>
                    <a:lstStyle/>
                    <a:p>
                      <a:pPr algn="ctr" rtl="0" fontAlgn="ct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10</a:t>
                      </a:r>
                      <a:endParaRPr lang="ja-JP" altLang="en-US" sz="1400" b="0" i="0" u="none" strike="noStrike">
                        <a:solidFill>
                          <a:srgbClr val="000000"/>
                        </a:solidFill>
                        <a:effectLst/>
                        <a:latin typeface="+mj-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35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23</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1439">
                <a:tc>
                  <a:txBody>
                    <a:bodyPr/>
                    <a:lstStyle/>
                    <a:p>
                      <a:pPr algn="ctr" rtl="0" fontAlgn="ctr"/>
                      <a:r>
                        <a:rPr lang="en-US" altLang="ja-JP" sz="1400" b="0" i="0" u="none" strike="noStrike">
                          <a:solidFill>
                            <a:srgbClr val="000000"/>
                          </a:solidFill>
                          <a:effectLst/>
                          <a:latin typeface="+mj-lt"/>
                        </a:rPr>
                        <a:t>11</a:t>
                      </a: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1439">
                <a:tc>
                  <a:txBody>
                    <a:bodyPr/>
                    <a:lstStyle/>
                    <a:p>
                      <a:pPr algn="ctr" rtl="0" fontAlgn="ctr"/>
                      <a:r>
                        <a:rPr lang="en-US" altLang="ja-JP" sz="1400" b="0" i="0" u="none" strike="noStrike">
                          <a:solidFill>
                            <a:srgbClr val="000000"/>
                          </a:solidFill>
                          <a:effectLst/>
                          <a:latin typeface="+mj-lt"/>
                        </a:rPr>
                        <a:t>21</a:t>
                      </a:r>
                      <a:r>
                        <a:rPr lang="ja-JP" altLang="en-US" sz="1400" b="0" i="0" u="none" strike="noStrike">
                          <a:solidFill>
                            <a:srgbClr val="000000"/>
                          </a:solidFill>
                          <a:effectLst/>
                          <a:latin typeface="+mj-lt"/>
                        </a:rPr>
                        <a:t>～</a:t>
                      </a:r>
                      <a:r>
                        <a:rPr lang="en-US" altLang="ja-JP" sz="1400" b="0" i="0" u="none" strike="noStrike">
                          <a:solidFill>
                            <a:srgbClr val="000000"/>
                          </a:solidFill>
                          <a:effectLst/>
                          <a:latin typeface="+mj-lt"/>
                        </a:rPr>
                        <a:t>30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9</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12</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1439">
                <a:tc>
                  <a:txBody>
                    <a:bodyPr/>
                    <a:lstStyle/>
                    <a:p>
                      <a:pPr algn="ctr" rtl="0" fontAlgn="ctr"/>
                      <a:r>
                        <a:rPr lang="en-US" altLang="ja-JP" sz="1400" b="0" i="0" u="none" strike="noStrike" dirty="0">
                          <a:solidFill>
                            <a:srgbClr val="000000"/>
                          </a:solidFill>
                          <a:effectLst/>
                          <a:latin typeface="+mj-lt"/>
                        </a:rPr>
                        <a:t>31</a:t>
                      </a:r>
                      <a:r>
                        <a:rPr lang="ja-JP" altLang="en-US" sz="1400" b="0" i="0" u="none" strike="noStrike" dirty="0">
                          <a:solidFill>
                            <a:srgbClr val="000000"/>
                          </a:solidFill>
                          <a:effectLst/>
                          <a:latin typeface="+mj-lt"/>
                        </a:rPr>
                        <a:t>～</a:t>
                      </a:r>
                      <a:r>
                        <a:rPr lang="en-US" altLang="ja-JP" sz="1400" b="0" i="0" u="none" strike="noStrike" dirty="0">
                          <a:solidFill>
                            <a:srgbClr val="000000"/>
                          </a:solidFill>
                          <a:effectLst/>
                          <a:latin typeface="+mj-lt"/>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5</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4</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1439">
                <a:tc>
                  <a:txBody>
                    <a:bodyPr/>
                    <a:lstStyle/>
                    <a:p>
                      <a:pPr algn="ctr" rtl="0" fontAlgn="ctr"/>
                      <a:r>
                        <a:rPr lang="en-US" altLang="ja-JP" sz="1400" b="0" i="0" u="none" strike="noStrike" dirty="0">
                          <a:solidFill>
                            <a:srgbClr val="000000"/>
                          </a:solidFill>
                          <a:effectLst/>
                          <a:latin typeface="+mj-lt"/>
                        </a:rPr>
                        <a:t>41</a:t>
                      </a:r>
                      <a:r>
                        <a:rPr lang="ja-JP" altLang="en-US" sz="1400" b="0" i="0" u="none" strike="noStrike" dirty="0">
                          <a:solidFill>
                            <a:srgbClr val="000000"/>
                          </a:solidFill>
                          <a:effectLst/>
                          <a:latin typeface="+mj-lt"/>
                        </a:rPr>
                        <a:t>～</a:t>
                      </a:r>
                      <a:r>
                        <a:rPr lang="en-US" altLang="ja-JP" sz="1400" b="0" i="0" u="none" strike="noStrike" dirty="0">
                          <a:solidFill>
                            <a:srgbClr val="000000"/>
                          </a:solidFill>
                          <a:effectLst/>
                          <a:latin typeface="+mj-lt"/>
                        </a:rPr>
                        <a:t>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1439">
                <a:tc>
                  <a:txBody>
                    <a:bodyPr/>
                    <a:lstStyle/>
                    <a:p>
                      <a:pPr algn="ctr" rtl="0" fontAlgn="ctr"/>
                      <a:r>
                        <a:rPr lang="en-US" altLang="ja-JP" sz="1400" b="0" i="0" u="none" strike="noStrike">
                          <a:solidFill>
                            <a:srgbClr val="000000"/>
                          </a:solidFill>
                          <a:effectLst/>
                          <a:latin typeface="+mj-lt"/>
                        </a:rPr>
                        <a:t>51</a:t>
                      </a:r>
                      <a:r>
                        <a:rPr lang="ja-JP" altLang="en-US" sz="1400" b="0" i="0" u="none" strike="noStrike">
                          <a:solidFill>
                            <a:srgbClr val="000000"/>
                          </a:solidFill>
                          <a:effectLst/>
                          <a:latin typeface="+mj-lt"/>
                        </a:rPr>
                        <a: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2</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1439">
                <a:tc>
                  <a:txBody>
                    <a:bodyPr/>
                    <a:lstStyle/>
                    <a:p>
                      <a:pPr algn="ctr" rtl="0" fontAlgn="ctr"/>
                      <a:r>
                        <a:rPr lang="ja-JP" altLang="en-US" sz="1400" b="0" i="0" u="none" strike="noStrike">
                          <a:solidFill>
                            <a:srgbClr val="000000"/>
                          </a:solidFill>
                          <a:effectLst/>
                          <a:latin typeface="+mj-lt"/>
                        </a:rPr>
                        <a:t>不明</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0</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1</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9870">
                <a:tc>
                  <a:txBody>
                    <a:bodyPr/>
                    <a:lstStyle/>
                    <a:p>
                      <a:pPr algn="ctr" rtl="0" fontAlgn="ctr"/>
                      <a:r>
                        <a:rPr lang="ja-JP" altLang="en-US" sz="1400" b="0" i="0" u="none" strike="noStrike">
                          <a:solidFill>
                            <a:srgbClr val="000000"/>
                          </a:solidFill>
                          <a:effectLst/>
                          <a:latin typeface="+mj-lt"/>
                        </a:rPr>
                        <a:t>計</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a:solidFill>
                            <a:srgbClr val="000000"/>
                          </a:solidFill>
                          <a:effectLst/>
                          <a:latin typeface="+mj-lt"/>
                          <a:ea typeface="ＭＳ Ｐゴシック" panose="020B0600070205080204" pitchFamily="50" charset="-128"/>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78</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400" b="0" i="0" u="none" strike="noStrike" dirty="0" smtClean="0">
                          <a:solidFill>
                            <a:srgbClr val="000000"/>
                          </a:solidFill>
                          <a:effectLst/>
                          <a:latin typeface="+mj-lt"/>
                          <a:ea typeface="ＭＳ Ｐゴシック" panose="020B0600070205080204" pitchFamily="50" charset="-128"/>
                        </a:rPr>
                        <a:t>62</a:t>
                      </a:r>
                      <a:endParaRPr lang="en-US" altLang="ja-JP" sz="14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2" name="グラフ 11"/>
          <p:cNvGraphicFramePr>
            <a:graphicFrameLocks/>
          </p:cNvGraphicFramePr>
          <p:nvPr>
            <p:extLst>
              <p:ext uri="{D42A27DB-BD31-4B8C-83A1-F6EECF244321}">
                <p14:modId xmlns:p14="http://schemas.microsoft.com/office/powerpoint/2010/main" val="2609526100"/>
              </p:ext>
            </p:extLst>
          </p:nvPr>
        </p:nvGraphicFramePr>
        <p:xfrm>
          <a:off x="5402358" y="1972771"/>
          <a:ext cx="4354640" cy="2959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0336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98ADCCA-84D9-4069-9BB0-304B67134722}" type="slidenum">
              <a:rPr kumimoji="1" lang="ja-JP" altLang="en-US" smtClean="0"/>
              <a:t>7</a:t>
            </a:fld>
            <a:endParaRPr kumimoji="1" lang="ja-JP" altLang="en-US"/>
          </a:p>
        </p:txBody>
      </p:sp>
      <p:sp>
        <p:nvSpPr>
          <p:cNvPr id="4"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5" name="コンテンツ プレースホルダー 2"/>
          <p:cNvSpPr txBox="1">
            <a:spLocks/>
          </p:cNvSpPr>
          <p:nvPr/>
        </p:nvSpPr>
        <p:spPr>
          <a:xfrm>
            <a:off x="179934" y="756295"/>
            <a:ext cx="10081120" cy="6336704"/>
          </a:xfrm>
          <a:prstGeom prst="rect">
            <a:avLst/>
          </a:prstGeom>
        </p:spPr>
        <p:txBody>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nSpc>
                <a:spcPts val="1000"/>
              </a:lnSpc>
            </a:pPr>
            <a:endParaRPr lang="en-US" altLang="ja-JP" smtClean="0"/>
          </a:p>
          <a:p>
            <a:r>
              <a:rPr lang="ja-JP" altLang="en-US" sz="1400" smtClean="0"/>
              <a:t>　</a:t>
            </a:r>
            <a:endParaRPr lang="ja-JP" altLang="en-US" dirty="0"/>
          </a:p>
        </p:txBody>
      </p:sp>
      <p:sp>
        <p:nvSpPr>
          <p:cNvPr id="10" name="テキスト ボックス 9"/>
          <p:cNvSpPr txBox="1"/>
          <p:nvPr/>
        </p:nvSpPr>
        <p:spPr>
          <a:xfrm>
            <a:off x="107926" y="85817"/>
            <a:ext cx="6624736" cy="400110"/>
          </a:xfrm>
          <a:prstGeom prst="rect">
            <a:avLst/>
          </a:prstGeom>
          <a:noFill/>
        </p:spPr>
        <p:txBody>
          <a:bodyPr wrap="square" rtlCol="0">
            <a:spAutoFit/>
          </a:bodyPr>
          <a:lstStyle/>
          <a:p>
            <a:r>
              <a:rPr lang="en-US" altLang="ja-JP" b="1" dirty="0">
                <a:solidFill>
                  <a:schemeClr val="bg1"/>
                </a:solidFill>
              </a:rPr>
              <a:t>Ⅱ</a:t>
            </a:r>
            <a:r>
              <a:rPr lang="ja-JP" altLang="en-US" b="1" dirty="0" smtClean="0">
                <a:solidFill>
                  <a:schemeClr val="bg1"/>
                </a:solidFill>
              </a:rPr>
              <a:t>　</a:t>
            </a:r>
            <a:r>
              <a:rPr lang="ja-JP" altLang="en-US" b="1" dirty="0">
                <a:solidFill>
                  <a:schemeClr val="bg1"/>
                </a:solidFill>
              </a:rPr>
              <a:t>周産期緊急医療</a:t>
            </a:r>
            <a:r>
              <a:rPr lang="ja-JP" altLang="en-US" b="1" dirty="0" smtClean="0">
                <a:solidFill>
                  <a:schemeClr val="bg1"/>
                </a:solidFill>
              </a:rPr>
              <a:t>体制コーディネーター設置事業</a:t>
            </a:r>
            <a:endParaRPr kumimoji="1" lang="ja-JP" altLang="en-US" b="1" dirty="0">
              <a:solidFill>
                <a:schemeClr val="bg1"/>
              </a:solidFill>
            </a:endParaRPr>
          </a:p>
        </p:txBody>
      </p:sp>
      <p:sp>
        <p:nvSpPr>
          <p:cNvPr id="12" name="正方形/長方形 11"/>
          <p:cNvSpPr/>
          <p:nvPr/>
        </p:nvSpPr>
        <p:spPr>
          <a:xfrm>
            <a:off x="467966" y="797518"/>
            <a:ext cx="1620957" cy="338554"/>
          </a:xfrm>
          <a:prstGeom prst="rect">
            <a:avLst/>
          </a:prstGeom>
        </p:spPr>
        <p:txBody>
          <a:bodyPr wrap="none">
            <a:spAutoFit/>
          </a:bodyPr>
          <a:lstStyle/>
          <a:p>
            <a:r>
              <a:rPr lang="ja-JP" altLang="en-US" sz="1600" dirty="0"/>
              <a:t>４</a:t>
            </a:r>
            <a:r>
              <a:rPr lang="ja-JP" altLang="en-US" sz="1600" dirty="0" smtClean="0"/>
              <a:t>　件数の推移</a:t>
            </a:r>
            <a:endParaRPr lang="en-US" altLang="ja-JP" sz="1600" dirty="0"/>
          </a:p>
        </p:txBody>
      </p:sp>
      <p:graphicFrame>
        <p:nvGraphicFramePr>
          <p:cNvPr id="8" name="表 7"/>
          <p:cNvGraphicFramePr>
            <a:graphicFrameLocks noGrp="1"/>
          </p:cNvGraphicFramePr>
          <p:nvPr>
            <p:extLst>
              <p:ext uri="{D42A27DB-BD31-4B8C-83A1-F6EECF244321}">
                <p14:modId xmlns:p14="http://schemas.microsoft.com/office/powerpoint/2010/main" val="2232027120"/>
              </p:ext>
            </p:extLst>
          </p:nvPr>
        </p:nvGraphicFramePr>
        <p:xfrm>
          <a:off x="750051" y="1332359"/>
          <a:ext cx="3102291" cy="4060524"/>
        </p:xfrm>
        <a:graphic>
          <a:graphicData uri="http://schemas.openxmlformats.org/drawingml/2006/table">
            <a:tbl>
              <a:tblPr/>
              <a:tblGrid>
                <a:gridCol w="798035">
                  <a:extLst>
                    <a:ext uri="{9D8B030D-6E8A-4147-A177-3AD203B41FA5}">
                      <a16:colId xmlns:a16="http://schemas.microsoft.com/office/drawing/2014/main" val="2195983046"/>
                    </a:ext>
                  </a:extLst>
                </a:gridCol>
                <a:gridCol w="1152128">
                  <a:extLst>
                    <a:ext uri="{9D8B030D-6E8A-4147-A177-3AD203B41FA5}">
                      <a16:colId xmlns:a16="http://schemas.microsoft.com/office/drawing/2014/main" val="4071303927"/>
                    </a:ext>
                  </a:extLst>
                </a:gridCol>
                <a:gridCol w="1152128">
                  <a:extLst>
                    <a:ext uri="{9D8B030D-6E8A-4147-A177-3AD203B41FA5}">
                      <a16:colId xmlns:a16="http://schemas.microsoft.com/office/drawing/2014/main" val="4054400628"/>
                    </a:ext>
                  </a:extLst>
                </a:gridCol>
              </a:tblGrid>
              <a:tr h="1034875">
                <a:tc>
                  <a:txBody>
                    <a:bodyPr/>
                    <a:lstStyle/>
                    <a:p>
                      <a:pPr algn="ctr" rtl="0" fontAlgn="ctr"/>
                      <a:r>
                        <a:rPr lang="ja-JP" altLang="en-US" sz="1200" b="0" i="0" u="none" strike="noStrike" dirty="0">
                          <a:solidFill>
                            <a:srgbClr val="000000"/>
                          </a:solidFill>
                          <a:effectLst/>
                          <a:latin typeface="+mj-lt"/>
                          <a:ea typeface="メイリオ" panose="020B0604030504040204" pitchFamily="50" charset="-128"/>
                        </a:rPr>
                        <a:t>年度</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200" b="0" i="0" u="none" strike="noStrike" dirty="0" smtClean="0">
                          <a:solidFill>
                            <a:srgbClr val="000000"/>
                          </a:solidFill>
                          <a:effectLst/>
                          <a:latin typeface="+mj-lt"/>
                          <a:ea typeface="メイリオ" panose="020B0604030504040204" pitchFamily="50" charset="-128"/>
                        </a:rPr>
                        <a:t>コーディネート</a:t>
                      </a:r>
                      <a:endParaRPr lang="en-US" altLang="ja-JP" sz="1200" b="0" i="0" u="none" strike="noStrike" dirty="0" smtClean="0">
                        <a:solidFill>
                          <a:srgbClr val="000000"/>
                        </a:solidFill>
                        <a:effectLst/>
                        <a:latin typeface="+mj-lt"/>
                        <a:ea typeface="メイリオ" panose="020B0604030504040204" pitchFamily="50" charset="-128"/>
                      </a:endParaRPr>
                    </a:p>
                    <a:p>
                      <a:pPr algn="ctr" rtl="0" fontAlgn="ctr"/>
                      <a:r>
                        <a:rPr lang="ja-JP" altLang="en-US" sz="1200" b="0" i="0" u="none" strike="noStrike" dirty="0" smtClean="0">
                          <a:solidFill>
                            <a:srgbClr val="000000"/>
                          </a:solidFill>
                          <a:effectLst/>
                          <a:latin typeface="+mj-lt"/>
                          <a:ea typeface="メイリオ" panose="020B0604030504040204" pitchFamily="50" charset="-128"/>
                        </a:rPr>
                        <a:t>件数</a:t>
                      </a:r>
                      <a:endParaRPr lang="ja-JP" altLang="en-US" sz="1200" b="0" i="0" u="none" strike="noStrike" dirty="0">
                        <a:solidFill>
                          <a:srgbClr val="000000"/>
                        </a:solidFill>
                        <a:effectLst/>
                        <a:latin typeface="+mj-lt"/>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000000"/>
                          </a:solidFill>
                          <a:effectLst/>
                          <a:latin typeface="+mj-lt"/>
                          <a:ea typeface="ＭＳ Ｐゴシック" panose="020B0600070205080204" pitchFamily="50" charset="-128"/>
                        </a:rPr>
                        <a:t>OGCS</a:t>
                      </a:r>
                      <a:r>
                        <a:rPr lang="ja-JP" altLang="en-US" sz="1200" b="0" i="0" u="none" strike="noStrike" dirty="0">
                          <a:solidFill>
                            <a:srgbClr val="000000"/>
                          </a:solidFill>
                          <a:effectLst/>
                          <a:latin typeface="+mj-lt"/>
                          <a:ea typeface="ＭＳ Ｐゴシック" panose="020B0600070205080204" pitchFamily="50" charset="-128"/>
                        </a:rPr>
                        <a:t>搬送件数</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714946"/>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H21</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1,555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6719037"/>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H22</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27369"/>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H23</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490999"/>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H24</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2,038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9504326"/>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H25</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2,180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3850916"/>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H26</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2,494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065765"/>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H27</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2,161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5034652"/>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H28</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1,946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645927"/>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H29</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mj-lt"/>
                          <a:ea typeface="ＭＳ Ｐゴシック" panose="020B0600070205080204" pitchFamily="50" charset="-128"/>
                        </a:rPr>
                        <a:t>1,878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0530151"/>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H30</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78</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1,956</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602837"/>
                  </a:ext>
                </a:extLst>
              </a:tr>
              <a:tr h="275059">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R1</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62</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mj-lt"/>
                          <a:ea typeface="ＭＳ Ｐゴシック" panose="020B0600070205080204" pitchFamily="50" charset="-128"/>
                        </a:rPr>
                        <a:t>1,973</a:t>
                      </a:r>
                      <a:endParaRPr lang="en-US" altLang="ja-JP" sz="1200" b="0" i="0" u="none" strike="noStrike" dirty="0">
                        <a:solidFill>
                          <a:srgbClr val="000000"/>
                        </a:solidFill>
                        <a:effectLst/>
                        <a:latin typeface="+mj-lt"/>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066060"/>
                  </a:ext>
                </a:extLst>
              </a:tr>
            </a:tbl>
          </a:graphicData>
        </a:graphic>
      </p:graphicFrame>
      <p:sp>
        <p:nvSpPr>
          <p:cNvPr id="14" name="テキスト ボックス 13"/>
          <p:cNvSpPr txBox="1"/>
          <p:nvPr/>
        </p:nvSpPr>
        <p:spPr>
          <a:xfrm>
            <a:off x="719994" y="5553757"/>
            <a:ext cx="3708412" cy="1118255"/>
          </a:xfrm>
          <a:prstGeom prst="rect">
            <a:avLst/>
          </a:prstGeom>
          <a:noFill/>
          <a:ln>
            <a:noFill/>
            <a:prstDash val="dash"/>
          </a:ln>
        </p:spPr>
        <p:txBody>
          <a:bodyPr wrap="square" rtlCol="0" anchor="ctr">
            <a:spAutoFit/>
          </a:bodyPr>
          <a:lstStyle/>
          <a:p>
            <a:pPr>
              <a:lnSpc>
                <a:spcPts val="1600"/>
              </a:lnSpc>
            </a:pPr>
            <a:r>
              <a:rPr lang="ja-JP" altLang="en-US" sz="1600" dirty="0" smtClean="0"/>
              <a:t>出生数の減少に伴い、実績件数の減少が予想されるが、危険な状態にある妊産婦を速やかに適切な医療が受けられる医療機関へ搬送するためには、今後も継続した配置が必要。</a:t>
            </a:r>
            <a:endParaRPr kumimoji="1" lang="ja-JP" altLang="en-US" sz="1600" dirty="0"/>
          </a:p>
        </p:txBody>
      </p:sp>
      <p:graphicFrame>
        <p:nvGraphicFramePr>
          <p:cNvPr id="15" name="グラフ 14"/>
          <p:cNvGraphicFramePr>
            <a:graphicFrameLocks/>
          </p:cNvGraphicFramePr>
          <p:nvPr>
            <p:extLst>
              <p:ext uri="{D42A27DB-BD31-4B8C-83A1-F6EECF244321}">
                <p14:modId xmlns:p14="http://schemas.microsoft.com/office/powerpoint/2010/main" val="603565994"/>
              </p:ext>
            </p:extLst>
          </p:nvPr>
        </p:nvGraphicFramePr>
        <p:xfrm>
          <a:off x="4716438" y="3792355"/>
          <a:ext cx="4896544"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グラフ 15"/>
          <p:cNvGraphicFramePr>
            <a:graphicFrameLocks/>
          </p:cNvGraphicFramePr>
          <p:nvPr>
            <p:extLst>
              <p:ext uri="{D42A27DB-BD31-4B8C-83A1-F6EECF244321}">
                <p14:modId xmlns:p14="http://schemas.microsoft.com/office/powerpoint/2010/main" val="3597571190"/>
              </p:ext>
            </p:extLst>
          </p:nvPr>
        </p:nvGraphicFramePr>
        <p:xfrm>
          <a:off x="4716438" y="1332359"/>
          <a:ext cx="4896544" cy="21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3496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7749</TotalTime>
  <Words>1422</Words>
  <Application>Microsoft Office PowerPoint</Application>
  <PresentationFormat>ユーザー設定</PresentationFormat>
  <Paragraphs>663</Paragraphs>
  <Slides>8</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GungsuhChe</vt:lpstr>
      <vt:lpstr>HG丸ｺﾞｼｯｸM-PRO</vt:lpstr>
      <vt:lpstr>ＭＳ Ｐゴシック</vt:lpstr>
      <vt:lpstr>ＭＳ ゴシック</vt:lpstr>
      <vt:lpstr>メイリオ</vt:lpstr>
      <vt:lpstr>Arial</vt:lpstr>
      <vt:lpstr>Calibri</vt:lpstr>
      <vt:lpstr>Office ​​テーマ</vt:lpstr>
      <vt:lpstr>デザインの設定</vt:lpstr>
      <vt:lpstr>大阪府周産期医療関連事業報告</vt:lpstr>
      <vt:lpstr>☆施設別診療件数</vt:lpstr>
      <vt:lpstr>☆診断名別の件数</vt:lpstr>
      <vt:lpstr>☆転帰</vt:lpstr>
      <vt:lpstr>➣概要 　母体や胎児が危険な状態にある妊産婦を、速やかに適切な医療が受けられる医療機関へ搬送するための 　コーディネート事業を大阪母子医療センターに委託。 　　・実施期間：平成31年4月1日～令和2年3月31日 　　・時間帯：夜間及び休日</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総務部税務室</dc:creator>
  <cp:lastModifiedBy>井上　和哉</cp:lastModifiedBy>
  <cp:revision>2970</cp:revision>
  <cp:lastPrinted>2020-06-17T02:33:35Z</cp:lastPrinted>
  <dcterms:created xsi:type="dcterms:W3CDTF">2014-01-23T06:20:14Z</dcterms:created>
  <dcterms:modified xsi:type="dcterms:W3CDTF">2021-03-18T02:46:38Z</dcterms:modified>
</cp:coreProperties>
</file>