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36"/>
  </p:notesMasterIdLst>
  <p:sldIdLst>
    <p:sldId id="313" r:id="rId3"/>
    <p:sldId id="320" r:id="rId4"/>
    <p:sldId id="322" r:id="rId5"/>
    <p:sldId id="323" r:id="rId6"/>
    <p:sldId id="318" r:id="rId7"/>
    <p:sldId id="325" r:id="rId8"/>
    <p:sldId id="315" r:id="rId9"/>
    <p:sldId id="317" r:id="rId10"/>
    <p:sldId id="354" r:id="rId11"/>
    <p:sldId id="348" r:id="rId12"/>
    <p:sldId id="336" r:id="rId13"/>
    <p:sldId id="337" r:id="rId14"/>
    <p:sldId id="338" r:id="rId15"/>
    <p:sldId id="339" r:id="rId16"/>
    <p:sldId id="340" r:id="rId17"/>
    <p:sldId id="341" r:id="rId18"/>
    <p:sldId id="357" r:id="rId19"/>
    <p:sldId id="342" r:id="rId20"/>
    <p:sldId id="343" r:id="rId21"/>
    <p:sldId id="344" r:id="rId22"/>
    <p:sldId id="345" r:id="rId23"/>
    <p:sldId id="358" r:id="rId24"/>
    <p:sldId id="346" r:id="rId25"/>
    <p:sldId id="347" r:id="rId26"/>
    <p:sldId id="329" r:id="rId27"/>
    <p:sldId id="330" r:id="rId28"/>
    <p:sldId id="331" r:id="rId29"/>
    <p:sldId id="332" r:id="rId30"/>
    <p:sldId id="333" r:id="rId31"/>
    <p:sldId id="334" r:id="rId32"/>
    <p:sldId id="335" r:id="rId33"/>
    <p:sldId id="355" r:id="rId34"/>
    <p:sldId id="356" r:id="rId3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94434" autoAdjust="0"/>
  </p:normalViewPr>
  <p:slideViewPr>
    <p:cSldViewPr>
      <p:cViewPr varScale="1">
        <p:scale>
          <a:sx n="74" d="100"/>
          <a:sy n="74" d="100"/>
        </p:scale>
        <p:origin x="144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1423" tIns="45712" rIns="91423" bIns="45712" rtlCol="0"/>
          <a:lstStyle>
            <a:lvl1pPr algn="r">
              <a:defRPr sz="1200"/>
            </a:lvl1pPr>
          </a:lstStyle>
          <a:p>
            <a:fld id="{EE901B5B-D56C-44B4-AE43-505D46E155D5}" type="datetimeFigureOut">
              <a:rPr kumimoji="1" lang="ja-JP" altLang="en-US" smtClean="0"/>
              <a:t>2020/6/17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3" tIns="45712" rIns="91423" bIns="45712"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23" tIns="45712" rIns="91423"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1423" tIns="45712" rIns="91423"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7" cy="496967"/>
          </a:xfrm>
          <a:prstGeom prst="rect">
            <a:avLst/>
          </a:prstGeom>
        </p:spPr>
        <p:txBody>
          <a:bodyPr vert="horz" lIns="91423" tIns="45712" rIns="91423" bIns="45712" rtlCol="0" anchor="b"/>
          <a:lstStyle>
            <a:lvl1pPr algn="r">
              <a:defRPr sz="1200"/>
            </a:lvl1pPr>
          </a:lstStyle>
          <a:p>
            <a:fld id="{ABA9EAA3-ADF1-48DB-97BB-C6CA6AE3DAFD}" type="slidenum">
              <a:rPr kumimoji="1" lang="ja-JP" altLang="en-US" smtClean="0"/>
              <a:t>‹#›</a:t>
            </a:fld>
            <a:endParaRPr kumimoji="1" lang="ja-JP" altLang="en-US"/>
          </a:p>
        </p:txBody>
      </p:sp>
    </p:spTree>
    <p:extLst>
      <p:ext uri="{BB962C8B-B14F-4D97-AF65-F5344CB8AC3E}">
        <p14:creationId xmlns:p14="http://schemas.microsoft.com/office/powerpoint/2010/main" val="4808824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F96F1-90A9-4AFB-8FF5-2B686669372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92243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F96F1-90A9-4AFB-8FF5-2B686669372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35519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F96F1-90A9-4AFB-8FF5-2B686669372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151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F96F1-90A9-4AFB-8FF5-2B686669372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35794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F96F1-90A9-4AFB-8FF5-2B686669372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5343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F96F1-90A9-4AFB-8FF5-2B686669372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81943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BA9EAA3-ADF1-48DB-97BB-C6CA6AE3DAFD}" type="slidenum">
              <a:rPr kumimoji="1" lang="ja-JP" altLang="en-US" smtClean="0"/>
              <a:t>31</a:t>
            </a:fld>
            <a:endParaRPr kumimoji="1" lang="ja-JP" altLang="en-US"/>
          </a:p>
        </p:txBody>
      </p:sp>
    </p:spTree>
    <p:extLst>
      <p:ext uri="{BB962C8B-B14F-4D97-AF65-F5344CB8AC3E}">
        <p14:creationId xmlns:p14="http://schemas.microsoft.com/office/powerpoint/2010/main" val="148446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332F8-061A-4E1C-BAEE-A0A16D17C01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6288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487D3E-B651-4120-84FD-36203C6741C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853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528ABC-AF7B-4E72-AE66-F879AF1C6F9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6706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F96F1-90A9-4AFB-8FF5-2B686669372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54551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F96F1-90A9-4AFB-8FF5-2B686669372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4981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F96F1-90A9-4AFB-8FF5-2B686669372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1463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F96F1-90A9-4AFB-8FF5-2B686669372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24970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F96F1-90A9-4AFB-8FF5-2B686669372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334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C25455-F389-40A8-983A-CCA698A461C4}" type="datetime1">
              <a:rPr kumimoji="1" lang="ja-JP" altLang="en-US" smtClean="0"/>
              <a:t>2020/6/17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CC5A41-849D-4847-989A-9B7369F117F8}" type="slidenum">
              <a:rPr kumimoji="1" lang="ja-JP" altLang="en-US" smtClean="0"/>
              <a:t>‹#›</a:t>
            </a:fld>
            <a:endParaRPr kumimoji="1" lang="ja-JP" altLang="en-US"/>
          </a:p>
        </p:txBody>
      </p:sp>
    </p:spTree>
    <p:extLst>
      <p:ext uri="{BB962C8B-B14F-4D97-AF65-F5344CB8AC3E}">
        <p14:creationId xmlns:p14="http://schemas.microsoft.com/office/powerpoint/2010/main" val="56150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C77BBA-34BC-4A7B-9734-655F184B1754}" type="datetime1">
              <a:rPr kumimoji="1" lang="ja-JP" altLang="en-US" smtClean="0"/>
              <a:t>2020/6/17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CC5A41-849D-4847-989A-9B7369F117F8}" type="slidenum">
              <a:rPr kumimoji="1" lang="ja-JP" altLang="en-US" smtClean="0"/>
              <a:t>‹#›</a:t>
            </a:fld>
            <a:endParaRPr kumimoji="1" lang="ja-JP" altLang="en-US"/>
          </a:p>
        </p:txBody>
      </p:sp>
    </p:spTree>
    <p:extLst>
      <p:ext uri="{BB962C8B-B14F-4D97-AF65-F5344CB8AC3E}">
        <p14:creationId xmlns:p14="http://schemas.microsoft.com/office/powerpoint/2010/main" val="407733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2E659A4-9D7B-4088-9EC4-9BF79E310A50}" type="datetime1">
              <a:rPr kumimoji="1" lang="ja-JP" altLang="en-US" smtClean="0"/>
              <a:t>2020/6/17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CC5A41-849D-4847-989A-9B7369F117F8}" type="slidenum">
              <a:rPr kumimoji="1" lang="ja-JP" altLang="en-US" smtClean="0"/>
              <a:t>‹#›</a:t>
            </a:fld>
            <a:endParaRPr kumimoji="1" lang="ja-JP" altLang="en-US"/>
          </a:p>
        </p:txBody>
      </p:sp>
    </p:spTree>
    <p:extLst>
      <p:ext uri="{BB962C8B-B14F-4D97-AF65-F5344CB8AC3E}">
        <p14:creationId xmlns:p14="http://schemas.microsoft.com/office/powerpoint/2010/main" val="23917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4CD34C-DEC2-49F7-8B2D-786B829E1B48}"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4B7384-9C9C-4DCE-83C9-76D3534728B5}" type="slidenum">
              <a:rPr kumimoji="1" lang="ja-JP" altLang="en-US" smtClean="0"/>
              <a:t>‹#›</a:t>
            </a:fld>
            <a:endParaRPr kumimoji="1" lang="ja-JP" altLang="en-US"/>
          </a:p>
        </p:txBody>
      </p:sp>
    </p:spTree>
    <p:extLst>
      <p:ext uri="{BB962C8B-B14F-4D97-AF65-F5344CB8AC3E}">
        <p14:creationId xmlns:p14="http://schemas.microsoft.com/office/powerpoint/2010/main" val="408825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4CD34C-DEC2-49F7-8B2D-786B829E1B48}"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4B7384-9C9C-4DCE-83C9-76D3534728B5}" type="slidenum">
              <a:rPr kumimoji="1" lang="ja-JP" altLang="en-US" smtClean="0"/>
              <a:t>‹#›</a:t>
            </a:fld>
            <a:endParaRPr kumimoji="1" lang="ja-JP" altLang="en-US"/>
          </a:p>
        </p:txBody>
      </p:sp>
    </p:spTree>
    <p:extLst>
      <p:ext uri="{BB962C8B-B14F-4D97-AF65-F5344CB8AC3E}">
        <p14:creationId xmlns:p14="http://schemas.microsoft.com/office/powerpoint/2010/main" val="2167797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84CD34C-DEC2-49F7-8B2D-786B829E1B48}"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4B7384-9C9C-4DCE-83C9-76D3534728B5}" type="slidenum">
              <a:rPr kumimoji="1" lang="ja-JP" altLang="en-US" smtClean="0"/>
              <a:t>‹#›</a:t>
            </a:fld>
            <a:endParaRPr kumimoji="1" lang="ja-JP" altLang="en-US"/>
          </a:p>
        </p:txBody>
      </p:sp>
    </p:spTree>
    <p:extLst>
      <p:ext uri="{BB962C8B-B14F-4D97-AF65-F5344CB8AC3E}">
        <p14:creationId xmlns:p14="http://schemas.microsoft.com/office/powerpoint/2010/main" val="1133360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84CD34C-DEC2-49F7-8B2D-786B829E1B48}" type="datetimeFigureOut">
              <a:rPr kumimoji="1" lang="ja-JP" altLang="en-US" smtClean="0"/>
              <a:t>2020/6/17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4B7384-9C9C-4DCE-83C9-76D3534728B5}" type="slidenum">
              <a:rPr kumimoji="1" lang="ja-JP" altLang="en-US" smtClean="0"/>
              <a:t>‹#›</a:t>
            </a:fld>
            <a:endParaRPr kumimoji="1" lang="ja-JP" altLang="en-US"/>
          </a:p>
        </p:txBody>
      </p:sp>
    </p:spTree>
    <p:extLst>
      <p:ext uri="{BB962C8B-B14F-4D97-AF65-F5344CB8AC3E}">
        <p14:creationId xmlns:p14="http://schemas.microsoft.com/office/powerpoint/2010/main" val="2355257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84CD34C-DEC2-49F7-8B2D-786B829E1B48}" type="datetimeFigureOut">
              <a:rPr kumimoji="1" lang="ja-JP" altLang="en-US" smtClean="0"/>
              <a:t>2020/6/17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34B7384-9C9C-4DCE-83C9-76D3534728B5}" type="slidenum">
              <a:rPr kumimoji="1" lang="ja-JP" altLang="en-US" smtClean="0"/>
              <a:t>‹#›</a:t>
            </a:fld>
            <a:endParaRPr kumimoji="1" lang="ja-JP" altLang="en-US"/>
          </a:p>
        </p:txBody>
      </p:sp>
    </p:spTree>
    <p:extLst>
      <p:ext uri="{BB962C8B-B14F-4D97-AF65-F5344CB8AC3E}">
        <p14:creationId xmlns:p14="http://schemas.microsoft.com/office/powerpoint/2010/main" val="3846571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84CD34C-DEC2-49F7-8B2D-786B829E1B48}" type="datetimeFigureOut">
              <a:rPr kumimoji="1" lang="ja-JP" altLang="en-US" smtClean="0"/>
              <a:t>2020/6/17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34B7384-9C9C-4DCE-83C9-76D3534728B5}" type="slidenum">
              <a:rPr kumimoji="1" lang="ja-JP" altLang="en-US" smtClean="0"/>
              <a:t>‹#›</a:t>
            </a:fld>
            <a:endParaRPr kumimoji="1" lang="ja-JP" altLang="en-US"/>
          </a:p>
        </p:txBody>
      </p:sp>
    </p:spTree>
    <p:extLst>
      <p:ext uri="{BB962C8B-B14F-4D97-AF65-F5344CB8AC3E}">
        <p14:creationId xmlns:p14="http://schemas.microsoft.com/office/powerpoint/2010/main" val="885141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CD34C-DEC2-49F7-8B2D-786B829E1B48}" type="datetimeFigureOut">
              <a:rPr kumimoji="1" lang="ja-JP" altLang="en-US" smtClean="0"/>
              <a:t>2020/6/17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34B7384-9C9C-4DCE-83C9-76D3534728B5}" type="slidenum">
              <a:rPr kumimoji="1" lang="ja-JP" altLang="en-US" smtClean="0"/>
              <a:t>‹#›</a:t>
            </a:fld>
            <a:endParaRPr kumimoji="1" lang="ja-JP" altLang="en-US"/>
          </a:p>
        </p:txBody>
      </p:sp>
    </p:spTree>
    <p:extLst>
      <p:ext uri="{BB962C8B-B14F-4D97-AF65-F5344CB8AC3E}">
        <p14:creationId xmlns:p14="http://schemas.microsoft.com/office/powerpoint/2010/main" val="1236496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84CD34C-DEC2-49F7-8B2D-786B829E1B48}" type="datetimeFigureOut">
              <a:rPr kumimoji="1" lang="ja-JP" altLang="en-US" smtClean="0"/>
              <a:t>2020/6/17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4B7384-9C9C-4DCE-83C9-76D3534728B5}" type="slidenum">
              <a:rPr kumimoji="1" lang="ja-JP" altLang="en-US" smtClean="0"/>
              <a:t>‹#›</a:t>
            </a:fld>
            <a:endParaRPr kumimoji="1" lang="ja-JP" altLang="en-US"/>
          </a:p>
        </p:txBody>
      </p:sp>
    </p:spTree>
    <p:extLst>
      <p:ext uri="{BB962C8B-B14F-4D97-AF65-F5344CB8AC3E}">
        <p14:creationId xmlns:p14="http://schemas.microsoft.com/office/powerpoint/2010/main" val="3666114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CD5DF3-75D6-4B82-9DF9-D2A2946BAA59}" type="datetime1">
              <a:rPr kumimoji="1" lang="ja-JP" altLang="en-US" smtClean="0"/>
              <a:t>2020/6/17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CC5A41-849D-4847-989A-9B7369F117F8}" type="slidenum">
              <a:rPr kumimoji="1" lang="ja-JP" altLang="en-US" smtClean="0"/>
              <a:t>‹#›</a:t>
            </a:fld>
            <a:endParaRPr kumimoji="1" lang="ja-JP" altLang="en-US"/>
          </a:p>
        </p:txBody>
      </p:sp>
    </p:spTree>
    <p:extLst>
      <p:ext uri="{BB962C8B-B14F-4D97-AF65-F5344CB8AC3E}">
        <p14:creationId xmlns:p14="http://schemas.microsoft.com/office/powerpoint/2010/main" val="3913219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84CD34C-DEC2-49F7-8B2D-786B829E1B48}" type="datetimeFigureOut">
              <a:rPr kumimoji="1" lang="ja-JP" altLang="en-US" smtClean="0"/>
              <a:t>2020/6/17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4B7384-9C9C-4DCE-83C9-76D3534728B5}" type="slidenum">
              <a:rPr kumimoji="1" lang="ja-JP" altLang="en-US" smtClean="0"/>
              <a:t>‹#›</a:t>
            </a:fld>
            <a:endParaRPr kumimoji="1" lang="ja-JP" altLang="en-US"/>
          </a:p>
        </p:txBody>
      </p:sp>
    </p:spTree>
    <p:extLst>
      <p:ext uri="{BB962C8B-B14F-4D97-AF65-F5344CB8AC3E}">
        <p14:creationId xmlns:p14="http://schemas.microsoft.com/office/powerpoint/2010/main" val="675813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4CD34C-DEC2-49F7-8B2D-786B829E1B48}"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4B7384-9C9C-4DCE-83C9-76D3534728B5}" type="slidenum">
              <a:rPr kumimoji="1" lang="ja-JP" altLang="en-US" smtClean="0"/>
              <a:t>‹#›</a:t>
            </a:fld>
            <a:endParaRPr kumimoji="1" lang="ja-JP" altLang="en-US"/>
          </a:p>
        </p:txBody>
      </p:sp>
    </p:spTree>
    <p:extLst>
      <p:ext uri="{BB962C8B-B14F-4D97-AF65-F5344CB8AC3E}">
        <p14:creationId xmlns:p14="http://schemas.microsoft.com/office/powerpoint/2010/main" val="2909705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4CD34C-DEC2-49F7-8B2D-786B829E1B48}" type="datetimeFigureOut">
              <a:rPr kumimoji="1" lang="ja-JP" altLang="en-US" smtClean="0"/>
              <a:t>2020/6/17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4B7384-9C9C-4DCE-83C9-76D3534728B5}" type="slidenum">
              <a:rPr kumimoji="1" lang="ja-JP" altLang="en-US" smtClean="0"/>
              <a:t>‹#›</a:t>
            </a:fld>
            <a:endParaRPr kumimoji="1" lang="ja-JP" altLang="en-US"/>
          </a:p>
        </p:txBody>
      </p:sp>
    </p:spTree>
    <p:extLst>
      <p:ext uri="{BB962C8B-B14F-4D97-AF65-F5344CB8AC3E}">
        <p14:creationId xmlns:p14="http://schemas.microsoft.com/office/powerpoint/2010/main" val="149450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180A4-BB17-4597-89AD-A2B711154952}" type="datetime1">
              <a:rPr kumimoji="1" lang="ja-JP" altLang="en-US" smtClean="0"/>
              <a:t>2020/6/17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CC5A41-849D-4847-989A-9B7369F117F8}" type="slidenum">
              <a:rPr kumimoji="1" lang="ja-JP" altLang="en-US" smtClean="0"/>
              <a:t>‹#›</a:t>
            </a:fld>
            <a:endParaRPr kumimoji="1" lang="ja-JP" altLang="en-US"/>
          </a:p>
        </p:txBody>
      </p:sp>
    </p:spTree>
    <p:extLst>
      <p:ext uri="{BB962C8B-B14F-4D97-AF65-F5344CB8AC3E}">
        <p14:creationId xmlns:p14="http://schemas.microsoft.com/office/powerpoint/2010/main" val="153989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3BE9595-2847-4F91-94F8-AC1CEB8FCD32}" type="datetime1">
              <a:rPr kumimoji="1" lang="ja-JP" altLang="en-US" smtClean="0"/>
              <a:t>2020/6/17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CC5A41-849D-4847-989A-9B7369F117F8}" type="slidenum">
              <a:rPr kumimoji="1" lang="ja-JP" altLang="en-US" smtClean="0"/>
              <a:t>‹#›</a:t>
            </a:fld>
            <a:endParaRPr kumimoji="1" lang="ja-JP" altLang="en-US"/>
          </a:p>
        </p:txBody>
      </p:sp>
    </p:spTree>
    <p:extLst>
      <p:ext uri="{BB962C8B-B14F-4D97-AF65-F5344CB8AC3E}">
        <p14:creationId xmlns:p14="http://schemas.microsoft.com/office/powerpoint/2010/main" val="137051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1E33CF4-6721-4BE6-AEC7-28BF43EB02BA}" type="datetime1">
              <a:rPr kumimoji="1" lang="ja-JP" altLang="en-US" smtClean="0"/>
              <a:t>2020/6/17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5CC5A41-849D-4847-989A-9B7369F117F8}" type="slidenum">
              <a:rPr kumimoji="1" lang="ja-JP" altLang="en-US" smtClean="0"/>
              <a:t>‹#›</a:t>
            </a:fld>
            <a:endParaRPr kumimoji="1" lang="ja-JP" altLang="en-US"/>
          </a:p>
        </p:txBody>
      </p:sp>
    </p:spTree>
    <p:extLst>
      <p:ext uri="{BB962C8B-B14F-4D97-AF65-F5344CB8AC3E}">
        <p14:creationId xmlns:p14="http://schemas.microsoft.com/office/powerpoint/2010/main" val="141607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2DC729D-2B4C-4D06-A0E7-F6624B3183EA}" type="datetime1">
              <a:rPr kumimoji="1" lang="ja-JP" altLang="en-US" smtClean="0"/>
              <a:t>2020/6/17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5CC5A41-849D-4847-989A-9B7369F117F8}" type="slidenum">
              <a:rPr kumimoji="1" lang="ja-JP" altLang="en-US" smtClean="0"/>
              <a:t>‹#›</a:t>
            </a:fld>
            <a:endParaRPr kumimoji="1" lang="ja-JP" altLang="en-US"/>
          </a:p>
        </p:txBody>
      </p:sp>
    </p:spTree>
    <p:extLst>
      <p:ext uri="{BB962C8B-B14F-4D97-AF65-F5344CB8AC3E}">
        <p14:creationId xmlns:p14="http://schemas.microsoft.com/office/powerpoint/2010/main" val="27600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6044CE-640A-4441-85A4-9B2C40C76D3A}" type="datetime1">
              <a:rPr kumimoji="1" lang="ja-JP" altLang="en-US" smtClean="0"/>
              <a:t>2020/6/17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5CC5A41-849D-4847-989A-9B7369F117F8}" type="slidenum">
              <a:rPr kumimoji="1" lang="ja-JP" altLang="en-US" smtClean="0"/>
              <a:t>‹#›</a:t>
            </a:fld>
            <a:endParaRPr kumimoji="1" lang="ja-JP" altLang="en-US"/>
          </a:p>
        </p:txBody>
      </p:sp>
    </p:spTree>
    <p:extLst>
      <p:ext uri="{BB962C8B-B14F-4D97-AF65-F5344CB8AC3E}">
        <p14:creationId xmlns:p14="http://schemas.microsoft.com/office/powerpoint/2010/main" val="130995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EE749F1-40E5-4571-AE76-60B93D17BE5A}" type="datetime1">
              <a:rPr kumimoji="1" lang="ja-JP" altLang="en-US" smtClean="0"/>
              <a:t>2020/6/17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CC5A41-849D-4847-989A-9B7369F117F8}" type="slidenum">
              <a:rPr kumimoji="1" lang="ja-JP" altLang="en-US" smtClean="0"/>
              <a:t>‹#›</a:t>
            </a:fld>
            <a:endParaRPr kumimoji="1" lang="ja-JP" altLang="en-US"/>
          </a:p>
        </p:txBody>
      </p:sp>
    </p:spTree>
    <p:extLst>
      <p:ext uri="{BB962C8B-B14F-4D97-AF65-F5344CB8AC3E}">
        <p14:creationId xmlns:p14="http://schemas.microsoft.com/office/powerpoint/2010/main" val="180676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CBC96E6-B592-48D3-9446-2AEEC604B401}" type="datetime1">
              <a:rPr kumimoji="1" lang="ja-JP" altLang="en-US" smtClean="0"/>
              <a:t>2020/6/17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CC5A41-849D-4847-989A-9B7369F117F8}" type="slidenum">
              <a:rPr kumimoji="1" lang="ja-JP" altLang="en-US" smtClean="0"/>
              <a:t>‹#›</a:t>
            </a:fld>
            <a:endParaRPr kumimoji="1" lang="ja-JP" altLang="en-US"/>
          </a:p>
        </p:txBody>
      </p:sp>
    </p:spTree>
    <p:extLst>
      <p:ext uri="{BB962C8B-B14F-4D97-AF65-F5344CB8AC3E}">
        <p14:creationId xmlns:p14="http://schemas.microsoft.com/office/powerpoint/2010/main" val="269990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021E3-80B1-46F1-9B5E-D38AB64CAB9B}" type="datetime1">
              <a:rPr kumimoji="1" lang="ja-JP" altLang="en-US" smtClean="0"/>
              <a:t>2020/6/17</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C5A41-849D-4847-989A-9B7369F117F8}" type="slidenum">
              <a:rPr kumimoji="1" lang="ja-JP" altLang="en-US" smtClean="0"/>
              <a:t>‹#›</a:t>
            </a:fld>
            <a:endParaRPr kumimoji="1" lang="ja-JP" altLang="en-US"/>
          </a:p>
        </p:txBody>
      </p:sp>
    </p:spTree>
    <p:extLst>
      <p:ext uri="{BB962C8B-B14F-4D97-AF65-F5344CB8AC3E}">
        <p14:creationId xmlns:p14="http://schemas.microsoft.com/office/powerpoint/2010/main" val="515193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021E3-80B1-46F1-9B5E-D38AB64CAB9B}" type="datetime1">
              <a:rPr kumimoji="1" lang="ja-JP" altLang="en-US" smtClean="0"/>
              <a:t>2020/6/17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C5A41-849D-4847-989A-9B7369F117F8}" type="slidenum">
              <a:rPr kumimoji="1" lang="ja-JP" altLang="en-US" smtClean="0"/>
              <a:t>‹#›</a:t>
            </a:fld>
            <a:endParaRPr kumimoji="1" lang="ja-JP" altLang="en-US"/>
          </a:p>
        </p:txBody>
      </p:sp>
    </p:spTree>
    <p:extLst>
      <p:ext uri="{BB962C8B-B14F-4D97-AF65-F5344CB8AC3E}">
        <p14:creationId xmlns:p14="http://schemas.microsoft.com/office/powerpoint/2010/main" val="5584966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2564904"/>
            <a:ext cx="9144000" cy="14401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prstClr val="black"/>
                </a:solidFill>
                <a:effectLst>
                  <a:outerShdw blurRad="38100" dist="38100" dir="2700000" algn="tl">
                    <a:srgbClr val="000000">
                      <a:alpha val="43137"/>
                    </a:srgbClr>
                  </a:outerShdw>
                </a:effectLst>
                <a:latin typeface="Arial"/>
                <a:ea typeface="ＭＳ Ｐゴシック"/>
              </a:rPr>
              <a:t>令和元年度　大阪府地震・津波災害対策訓練</a:t>
            </a:r>
            <a:endParaRPr lang="en-US" altLang="ja-JP" sz="3600" dirty="0">
              <a:solidFill>
                <a:prstClr val="black"/>
              </a:solidFill>
              <a:effectLst>
                <a:outerShdw blurRad="38100" dist="38100" dir="2700000" algn="tl">
                  <a:srgbClr val="000000">
                    <a:alpha val="43137"/>
                  </a:srgbClr>
                </a:outerShdw>
              </a:effectLst>
              <a:latin typeface="Arial"/>
              <a:ea typeface="ＭＳ Ｐゴシック"/>
            </a:endParaRPr>
          </a:p>
          <a:p>
            <a:r>
              <a:rPr lang="ja-JP" altLang="en-US" sz="3600" dirty="0">
                <a:solidFill>
                  <a:prstClr val="black"/>
                </a:solidFill>
                <a:effectLst>
                  <a:outerShdw blurRad="38100" dist="38100" dir="2700000" algn="tl">
                    <a:srgbClr val="000000">
                      <a:alpha val="43137"/>
                    </a:srgbClr>
                  </a:outerShdw>
                </a:effectLst>
                <a:latin typeface="Arial"/>
                <a:ea typeface="ＭＳ Ｐゴシック"/>
              </a:rPr>
              <a:t>災害時小児周産期リエゾン</a:t>
            </a:r>
            <a:r>
              <a:rPr lang="ja-JP" altLang="en-US" sz="3600" dirty="0" smtClean="0">
                <a:solidFill>
                  <a:prstClr val="black"/>
                </a:solidFill>
                <a:effectLst>
                  <a:outerShdw blurRad="38100" dist="38100" dir="2700000" algn="tl">
                    <a:srgbClr val="000000">
                      <a:alpha val="43137"/>
                    </a:srgbClr>
                  </a:outerShdw>
                </a:effectLst>
                <a:latin typeface="Arial"/>
                <a:ea typeface="ＭＳ Ｐゴシック"/>
              </a:rPr>
              <a:t>訓練報告</a:t>
            </a:r>
            <a:endParaRPr lang="ja-JP" altLang="en-US" sz="3600" dirty="0">
              <a:solidFill>
                <a:prstClr val="black"/>
              </a:solidFill>
              <a:effectLst>
                <a:outerShdw blurRad="38100" dist="38100" dir="2700000" algn="tl">
                  <a:srgbClr val="000000">
                    <a:alpha val="43137"/>
                  </a:srgbClr>
                </a:outerShdw>
              </a:effectLst>
              <a:latin typeface="Arial"/>
              <a:ea typeface="ＭＳ Ｐゴシック"/>
            </a:endParaRPr>
          </a:p>
        </p:txBody>
      </p:sp>
      <p:sp>
        <p:nvSpPr>
          <p:cNvPr id="2" name="スライド番号プレースホルダー 1"/>
          <p:cNvSpPr>
            <a:spLocks noGrp="1"/>
          </p:cNvSpPr>
          <p:nvPr>
            <p:ph type="sldNum" sz="quarter" idx="12"/>
          </p:nvPr>
        </p:nvSpPr>
        <p:spPr/>
        <p:txBody>
          <a:bodyPr/>
          <a:lstStyle/>
          <a:p>
            <a:fld id="{25CC5A41-849D-4847-989A-9B7369F117F8}" type="slidenum">
              <a:rPr kumimoji="1" lang="ja-JP" altLang="en-US" smtClean="0"/>
              <a:t>1</a:t>
            </a:fld>
            <a:endParaRPr kumimoji="1" lang="ja-JP" altLang="en-US"/>
          </a:p>
        </p:txBody>
      </p:sp>
      <p:sp>
        <p:nvSpPr>
          <p:cNvPr id="4" name="テキスト ボックス 1"/>
          <p:cNvSpPr txBox="1">
            <a:spLocks noChangeArrowheads="1"/>
          </p:cNvSpPr>
          <p:nvPr/>
        </p:nvSpPr>
        <p:spPr bwMode="auto">
          <a:xfrm>
            <a:off x="6732240" y="332656"/>
            <a:ext cx="1954709" cy="461665"/>
          </a:xfrm>
          <a:prstGeom prst="rect">
            <a:avLst/>
          </a:prstGeom>
          <a:noFill/>
          <a:ln w="2857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kern="0" dirty="0" smtClean="0">
                <a:solidFill>
                  <a:prstClr val="black"/>
                </a:solidFill>
                <a:latin typeface="Arial" panose="020B0604020202020204" pitchFamily="34" charset="0"/>
              </a:rPr>
              <a:t>参考資料</a:t>
            </a:r>
            <a:r>
              <a:rPr lang="ja-JP" altLang="en-US" sz="2400" kern="0" dirty="0">
                <a:solidFill>
                  <a:prstClr val="black"/>
                </a:solidFill>
                <a:latin typeface="Arial" panose="020B0604020202020204" pitchFamily="34" charset="0"/>
              </a:rPr>
              <a:t>３</a:t>
            </a:r>
            <a:endParaRPr lang="ja-JP" altLang="en-US" sz="2400" kern="0" dirty="0">
              <a:solidFill>
                <a:prstClr val="black"/>
              </a:solidFill>
              <a:latin typeface="Arial" panose="020B0604020202020204" pitchFamily="34" charset="0"/>
            </a:endParaRPr>
          </a:p>
        </p:txBody>
      </p:sp>
    </p:spTree>
    <p:extLst>
      <p:ext uri="{BB962C8B-B14F-4D97-AF65-F5344CB8AC3E}">
        <p14:creationId xmlns:p14="http://schemas.microsoft.com/office/powerpoint/2010/main" val="417331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1F14EA-F0EF-4DDA-8F82-CE0BB0549B35}"/>
              </a:ext>
            </a:extLst>
          </p:cNvPr>
          <p:cNvSpPr txBox="1"/>
          <p:nvPr/>
        </p:nvSpPr>
        <p:spPr>
          <a:xfrm>
            <a:off x="0" y="980728"/>
            <a:ext cx="9289032" cy="5262979"/>
          </a:xfrm>
          <a:prstGeom prst="rect">
            <a:avLst/>
          </a:prstGeom>
          <a:noFill/>
          <a:ln>
            <a:noFill/>
          </a:ln>
        </p:spPr>
        <p:txBody>
          <a:bodyPr wrap="square" rtlCol="0">
            <a:spAutoFit/>
          </a:bodyPr>
          <a:lstStyle/>
          <a:p>
            <a:pPr lvl="0">
              <a:defRPr/>
            </a:pP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入力・伝達訓練結果</a:t>
            </a: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➢周産期医療情報システム（</a:t>
            </a:r>
            <a:r>
              <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16</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日に実施）</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NMCS…</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２２施設／２７施設　</a:t>
            </a:r>
            <a:endPar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OGCS…</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２６</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／３４施設　</a:t>
            </a:r>
            <a:endPar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➢日産婦大規模災害対策情報システム（</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16</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日に実施）</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OGCS…</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２６施設</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／３４施設　</a:t>
            </a:r>
            <a:endPar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EMIS</a:t>
            </a:r>
            <a:r>
              <a:rPr kumimoji="1" lang="ja-JP" altLang="en-US" sz="2400" b="0" i="0" u="none" strike="noStrike" kern="1200" cap="none" spc="0" normalizeH="0" baseline="0" noProof="0" dirty="0" err="1"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メーリングリスト（</a:t>
            </a:r>
            <a:r>
              <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16</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に実施）</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大阪</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ショートステイ連絡協議会</a:t>
            </a:r>
            <a:r>
              <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９施設／</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１</a:t>
            </a:r>
            <a:r>
              <a:rPr lang="ja-JP" altLang="en-US" sz="2400" dirty="0">
                <a:solidFill>
                  <a:prstClr val="black"/>
                </a:solidFill>
                <a:latin typeface="ＭＳ Ｐゴシック" panose="020B0600070205080204" pitchFamily="50" charset="-128"/>
                <a:ea typeface="ＭＳ Ｐゴシック" panose="020B0600070205080204" pitchFamily="50" charset="-128"/>
              </a:rPr>
              <a:t>６</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施設中</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レスパト受入</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状況回答数</a:t>
            </a:r>
            <a:endParaRPr kumimoji="1" lang="en-US" altLang="ja-JP"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lvl="0"/>
            <a:r>
              <a:rPr lang="ja-JP" altLang="en-US" sz="2400" dirty="0" smtClean="0">
                <a:solidFill>
                  <a:prstClr val="black"/>
                </a:solidFill>
                <a:latin typeface="ＭＳ Ｐゴシック" panose="020B0600070205080204" pitchFamily="50" charset="-128"/>
                <a:ea typeface="ＭＳ Ｐゴシック" panose="020B0600070205080204" pitchFamily="50" charset="-128"/>
              </a:rPr>
              <a:t>➢</a:t>
            </a:r>
            <a:r>
              <a:rPr lang="en-US" altLang="ja-JP" sz="2400" dirty="0" smtClean="0">
                <a:solidFill>
                  <a:prstClr val="black"/>
                </a:solidFill>
                <a:latin typeface="ＭＳ Ｐゴシック" panose="020B0600070205080204" pitchFamily="50" charset="-128"/>
                <a:ea typeface="ＭＳ Ｐゴシック" panose="020B0600070205080204" pitchFamily="50" charset="-128"/>
              </a:rPr>
              <a:t>CKK(Clinical </a:t>
            </a:r>
            <a:r>
              <a:rPr lang="en-US" altLang="ja-JP" sz="2400" dirty="0" err="1">
                <a:solidFill>
                  <a:prstClr val="black"/>
                </a:solidFill>
                <a:latin typeface="ＭＳ Ｐゴシック" panose="020B0600070205080204" pitchFamily="50" charset="-128"/>
                <a:ea typeface="ＭＳ Ｐゴシック" panose="020B0600070205080204" pitchFamily="50" charset="-128"/>
              </a:rPr>
              <a:t>kinki</a:t>
            </a:r>
            <a:r>
              <a:rPr lang="en-US" altLang="ja-JP" sz="2400" dirty="0">
                <a:solidFill>
                  <a:prstClr val="black"/>
                </a:solidFill>
                <a:latin typeface="ＭＳ Ｐゴシック" panose="020B0600070205080204" pitchFamily="50" charset="-128"/>
                <a:ea typeface="ＭＳ Ｐゴシック" panose="020B0600070205080204" pitchFamily="50" charset="-128"/>
              </a:rPr>
              <a:t> kids</a:t>
            </a:r>
            <a:r>
              <a:rPr lang="en-US" altLang="ja-JP" sz="240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2400" dirty="0" smtClean="0">
                <a:solidFill>
                  <a:prstClr val="black"/>
                </a:solidFill>
                <a:latin typeface="ＭＳ Ｐゴシック" panose="020B0600070205080204" pitchFamily="50" charset="-128"/>
                <a:ea typeface="ＭＳ Ｐゴシック" panose="020B0600070205080204" pitchFamily="50" charset="-128"/>
              </a:rPr>
              <a:t>スプレッドシート入力</a:t>
            </a:r>
            <a:r>
              <a:rPr lang="en-US" altLang="ja-JP" sz="240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１３</a:t>
            </a:r>
            <a:r>
              <a:rPr lang="ja-JP" altLang="en-US" sz="2400" dirty="0" smtClean="0">
                <a:latin typeface="ＭＳ Ｐゴシック" panose="020B0600070205080204" pitchFamily="50" charset="-128"/>
                <a:ea typeface="ＭＳ Ｐゴシック" panose="020B0600070205080204" pitchFamily="50" charset="-128"/>
              </a:rPr>
              <a:t>施設／１３施設中</a:t>
            </a:r>
            <a:endParaRPr lang="en-US" altLang="ja-JP" sz="2400" dirty="0" smtClean="0">
              <a:latin typeface="ＭＳ Ｐゴシック" panose="020B0600070205080204" pitchFamily="50" charset="-128"/>
              <a:ea typeface="ＭＳ Ｐゴシック" panose="020B0600070205080204" pitchFamily="50" charset="-128"/>
            </a:endParaRPr>
          </a:p>
          <a:p>
            <a:pPr lvl="0"/>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5" name="タイトル 1"/>
          <p:cNvSpPr txBox="1">
            <a:spLocks/>
          </p:cNvSpPr>
          <p:nvPr/>
        </p:nvSpPr>
        <p:spPr>
          <a:xfrm>
            <a:off x="0" y="-27384"/>
            <a:ext cx="9144000" cy="7920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災害時小児周産期</a:t>
            </a: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リエゾン訓練結果</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spTree>
    <p:extLst>
      <p:ext uri="{BB962C8B-B14F-4D97-AF65-F5344CB8AC3E}">
        <p14:creationId xmlns:p14="http://schemas.microsoft.com/office/powerpoint/2010/main" val="316231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5" name="正方形/長方形 4"/>
          <p:cNvSpPr/>
          <p:nvPr/>
        </p:nvSpPr>
        <p:spPr>
          <a:xfrm>
            <a:off x="179512" y="764704"/>
            <a:ext cx="291938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ニーズへの対応①</a:t>
            </a: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6" name="タイトル 1"/>
          <p:cNvSpPr txBox="1">
            <a:spLocks/>
          </p:cNvSpPr>
          <p:nvPr/>
        </p:nvSpPr>
        <p:spPr>
          <a:xfrm>
            <a:off x="0" y="-27383"/>
            <a:ext cx="9144000" cy="7624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災害時小児周産期</a:t>
            </a: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リエゾン訓練結果</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graphicFrame>
        <p:nvGraphicFramePr>
          <p:cNvPr id="7" name="表 6"/>
          <p:cNvGraphicFramePr>
            <a:graphicFrameLocks noGrp="1"/>
          </p:cNvGraphicFramePr>
          <p:nvPr>
            <p:extLst>
              <p:ext uri="{D42A27DB-BD31-4B8C-83A1-F6EECF244321}">
                <p14:modId xmlns:p14="http://schemas.microsoft.com/office/powerpoint/2010/main" val="623676430"/>
              </p:ext>
            </p:extLst>
          </p:nvPr>
        </p:nvGraphicFramePr>
        <p:xfrm>
          <a:off x="179512" y="1338253"/>
          <a:ext cx="8928992" cy="5383224"/>
        </p:xfrm>
        <a:graphic>
          <a:graphicData uri="http://schemas.openxmlformats.org/drawingml/2006/table">
            <a:tbl>
              <a:tblPr/>
              <a:tblGrid>
                <a:gridCol w="936104">
                  <a:extLst>
                    <a:ext uri="{9D8B030D-6E8A-4147-A177-3AD203B41FA5}">
                      <a16:colId xmlns:a16="http://schemas.microsoft.com/office/drawing/2014/main" val="2626917333"/>
                    </a:ext>
                  </a:extLst>
                </a:gridCol>
                <a:gridCol w="792088">
                  <a:extLst>
                    <a:ext uri="{9D8B030D-6E8A-4147-A177-3AD203B41FA5}">
                      <a16:colId xmlns:a16="http://schemas.microsoft.com/office/drawing/2014/main" val="2278542690"/>
                    </a:ext>
                  </a:extLst>
                </a:gridCol>
                <a:gridCol w="2232248">
                  <a:extLst>
                    <a:ext uri="{9D8B030D-6E8A-4147-A177-3AD203B41FA5}">
                      <a16:colId xmlns:a16="http://schemas.microsoft.com/office/drawing/2014/main" val="1945363564"/>
                    </a:ext>
                  </a:extLst>
                </a:gridCol>
                <a:gridCol w="2098596">
                  <a:extLst>
                    <a:ext uri="{9D8B030D-6E8A-4147-A177-3AD203B41FA5}">
                      <a16:colId xmlns:a16="http://schemas.microsoft.com/office/drawing/2014/main" val="924790022"/>
                    </a:ext>
                  </a:extLst>
                </a:gridCol>
                <a:gridCol w="2869956">
                  <a:extLst>
                    <a:ext uri="{9D8B030D-6E8A-4147-A177-3AD203B41FA5}">
                      <a16:colId xmlns:a16="http://schemas.microsoft.com/office/drawing/2014/main" val="1299757964"/>
                    </a:ext>
                  </a:extLst>
                </a:gridCol>
              </a:tblGrid>
              <a:tr h="306157">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発</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受け</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内容</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対応</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考えられる時系列</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90069953"/>
                  </a:ext>
                </a:extLst>
              </a:tr>
              <a:tr h="1255243">
                <a:tc>
                  <a:txBody>
                    <a:bodyPr/>
                    <a:lstStyle/>
                    <a:p>
                      <a:pPr algn="l"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泉大津市立病院</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産婦人科　</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リエゾン</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吉田先生へメール）</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情報提供</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週陣発患者、</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週破水患者</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自家用車で母子センターへの搬送を考えている。</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道路状況を教えてほしい。</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府道</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38</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号線が通行可能。</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泉大津田中先生→リエゾン吉田先生</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へ</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依頼</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リエゾン→ロジ班へ対応依頼</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ロジ班→情報管理班へ対応依頼</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情報管理班→災対本部（危機管理都市</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整</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備部</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）へ確認</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情報管理班→リエゾンへ回答</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あり</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37</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リエゾンＬＩＮＥで回答</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8182326"/>
                  </a:ext>
                </a:extLst>
              </a:tr>
              <a:tr h="1822976">
                <a:tc>
                  <a:txBody>
                    <a:bodyPr/>
                    <a:lstStyle/>
                    <a:p>
                      <a:pPr algn="l"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泉大津市立病院</a:t>
                      </a:r>
                      <a:b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産婦人科　</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リエゾン</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LINE</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搬送調整・情報提供</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b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①37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週骨盤骨折、</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週上腕骨開放骨折患者の搬送をお願いしたい。</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②りんくう、岸徳、近大の連絡先を教えてほしい。</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①３７週は堺市総合、３５週は市総合で受入決定、詳細は各病院へ連絡するよう回答。</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②</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EMIS</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にアップされた連絡先を伝達。</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泉大津田中先生→リエゾンＬＩＮＥへ依頼</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リエゾンＬＩＮＥで②について回答</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時間？　　リエゾン→堺市総合へ</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週受入可能</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か</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確認</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時間？　　リエゾン→市総合へ</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週受入可能か確認</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時間？　　堺市総合→リエゾン：受入可能</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時間？　　市総合→リエゾン：受入可能</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リエゾンＬＩＮＥで受入先決定、患者情報</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を</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各病院</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へ直接連絡するようお伝え</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3984531"/>
                  </a:ext>
                </a:extLst>
              </a:tr>
              <a:tr h="972049">
                <a:tc>
                  <a:txBody>
                    <a:bodyPr/>
                    <a:lstStyle/>
                    <a:p>
                      <a:pPr algn="l"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愛染橋病院</a:t>
                      </a:r>
                      <a:b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小児科</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リエゾン</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（本部メール：連絡班を介して）</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搬送調整</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ネフローゼ症候群でステロイド治療のため入院している</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歳の子ども（女児）が怪我をして上腕骨顆上骨折を負った。シーネ固定しているが、このあとどうしたらいいか？子どもの整形外科対応は無理</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市総合で受入決定。</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愛染橋→本部（連絡班が確認）</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連絡班→リエゾン</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時間？　　リエゾン→市総合へ受入可能か確認</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市総合→リエゾン：受入可、搬送手段</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は</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調整</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する</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時間？　　リエゾン→愛染橋へ回答</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0882182"/>
                  </a:ext>
                </a:extLst>
              </a:tr>
              <a:tr h="926125">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阪南中央病院</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産科</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リエゾン</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（本部メール：連絡班を介して）</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情報提供</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b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患者数が多く、かかりつけ以外の妊婦もきている。他に受け入れ先はないのか？</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受入可能な</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病院を紹介</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近大倒壊のため後ほど</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病院に</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変更</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連絡</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阪南中央→本部（連絡班が確認）</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連絡班→リエゾン</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リエゾン→阪南中央へ回答</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リエゾン→阪南中央へ変更連絡　　　</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9727902"/>
                  </a:ext>
                </a:extLst>
              </a:tr>
            </a:tbl>
          </a:graphicData>
        </a:graphic>
      </p:graphicFrame>
      <p:sp>
        <p:nvSpPr>
          <p:cNvPr id="3" name="テキスト ボックス 2"/>
          <p:cNvSpPr txBox="1"/>
          <p:nvPr/>
        </p:nvSpPr>
        <p:spPr>
          <a:xfrm>
            <a:off x="-61386" y="2204864"/>
            <a:ext cx="298480" cy="338554"/>
          </a:xfrm>
          <a:prstGeom prst="rect">
            <a:avLst/>
          </a:prstGeom>
          <a:noFill/>
        </p:spPr>
        <p:txBody>
          <a:bodyPr wrap="none" rtlCol="0">
            <a:spAutoFit/>
          </a:bodyPr>
          <a:lstStyle/>
          <a:p>
            <a:r>
              <a:rPr kumimoji="1" lang="en-US" altLang="ja-JP" sz="1600" dirty="0" smtClean="0"/>
              <a:t>1</a:t>
            </a:r>
            <a:endParaRPr kumimoji="1" lang="ja-JP" altLang="en-US" sz="1600" dirty="0"/>
          </a:p>
        </p:txBody>
      </p:sp>
      <p:sp>
        <p:nvSpPr>
          <p:cNvPr id="8" name="テキスト ボックス 7"/>
          <p:cNvSpPr txBox="1"/>
          <p:nvPr/>
        </p:nvSpPr>
        <p:spPr>
          <a:xfrm>
            <a:off x="-46960" y="3666510"/>
            <a:ext cx="298480" cy="338554"/>
          </a:xfrm>
          <a:prstGeom prst="rect">
            <a:avLst/>
          </a:prstGeom>
          <a:noFill/>
        </p:spPr>
        <p:txBody>
          <a:bodyPr wrap="none" rtlCol="0">
            <a:spAutoFit/>
          </a:bodyPr>
          <a:lstStyle/>
          <a:p>
            <a:r>
              <a:rPr kumimoji="1" lang="en-US" altLang="ja-JP" sz="1600" dirty="0" smtClean="0"/>
              <a:t>2</a:t>
            </a:r>
            <a:endParaRPr kumimoji="1" lang="ja-JP" altLang="en-US" sz="1600" dirty="0"/>
          </a:p>
        </p:txBody>
      </p:sp>
      <p:sp>
        <p:nvSpPr>
          <p:cNvPr id="9" name="テキスト ボックス 8"/>
          <p:cNvSpPr txBox="1"/>
          <p:nvPr/>
        </p:nvSpPr>
        <p:spPr>
          <a:xfrm>
            <a:off x="-46960" y="5106670"/>
            <a:ext cx="298480" cy="338554"/>
          </a:xfrm>
          <a:prstGeom prst="rect">
            <a:avLst/>
          </a:prstGeom>
          <a:noFill/>
        </p:spPr>
        <p:txBody>
          <a:bodyPr wrap="none" rtlCol="0">
            <a:spAutoFit/>
          </a:bodyPr>
          <a:lstStyle/>
          <a:p>
            <a:r>
              <a:rPr kumimoji="1" lang="en-US" altLang="ja-JP" sz="1600" dirty="0" smtClean="0"/>
              <a:t>3</a:t>
            </a:r>
            <a:endParaRPr kumimoji="1" lang="ja-JP" altLang="en-US" sz="1600" dirty="0"/>
          </a:p>
        </p:txBody>
      </p:sp>
      <p:sp>
        <p:nvSpPr>
          <p:cNvPr id="10" name="テキスト ボックス 9"/>
          <p:cNvSpPr txBox="1"/>
          <p:nvPr/>
        </p:nvSpPr>
        <p:spPr>
          <a:xfrm>
            <a:off x="-46960" y="6042774"/>
            <a:ext cx="298480" cy="338554"/>
          </a:xfrm>
          <a:prstGeom prst="rect">
            <a:avLst/>
          </a:prstGeom>
          <a:noFill/>
        </p:spPr>
        <p:txBody>
          <a:bodyPr wrap="none" rtlCol="0">
            <a:spAutoFit/>
          </a:bodyPr>
          <a:lstStyle/>
          <a:p>
            <a:r>
              <a:rPr kumimoji="1" lang="en-US" altLang="ja-JP" sz="1600" dirty="0" smtClean="0"/>
              <a:t>4</a:t>
            </a:r>
            <a:endParaRPr kumimoji="1" lang="ja-JP" altLang="en-US" sz="1600" dirty="0"/>
          </a:p>
        </p:txBody>
      </p:sp>
    </p:spTree>
    <p:extLst>
      <p:ext uri="{BB962C8B-B14F-4D97-AF65-F5344CB8AC3E}">
        <p14:creationId xmlns:p14="http://schemas.microsoft.com/office/powerpoint/2010/main" val="3934643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384162314"/>
              </p:ext>
            </p:extLst>
          </p:nvPr>
        </p:nvGraphicFramePr>
        <p:xfrm>
          <a:off x="193678" y="1196752"/>
          <a:ext cx="8856983" cy="5587390"/>
        </p:xfrm>
        <a:graphic>
          <a:graphicData uri="http://schemas.openxmlformats.org/drawingml/2006/table">
            <a:tbl>
              <a:tblPr/>
              <a:tblGrid>
                <a:gridCol w="936104">
                  <a:extLst>
                    <a:ext uri="{9D8B030D-6E8A-4147-A177-3AD203B41FA5}">
                      <a16:colId xmlns:a16="http://schemas.microsoft.com/office/drawing/2014/main" val="985671654"/>
                    </a:ext>
                  </a:extLst>
                </a:gridCol>
                <a:gridCol w="576064">
                  <a:extLst>
                    <a:ext uri="{9D8B030D-6E8A-4147-A177-3AD203B41FA5}">
                      <a16:colId xmlns:a16="http://schemas.microsoft.com/office/drawing/2014/main" val="2249717679"/>
                    </a:ext>
                  </a:extLst>
                </a:gridCol>
                <a:gridCol w="2016224">
                  <a:extLst>
                    <a:ext uri="{9D8B030D-6E8A-4147-A177-3AD203B41FA5}">
                      <a16:colId xmlns:a16="http://schemas.microsoft.com/office/drawing/2014/main" val="3326082105"/>
                    </a:ext>
                  </a:extLst>
                </a:gridCol>
                <a:gridCol w="2232248">
                  <a:extLst>
                    <a:ext uri="{9D8B030D-6E8A-4147-A177-3AD203B41FA5}">
                      <a16:colId xmlns:a16="http://schemas.microsoft.com/office/drawing/2014/main" val="2679902234"/>
                    </a:ext>
                  </a:extLst>
                </a:gridCol>
                <a:gridCol w="3096343">
                  <a:extLst>
                    <a:ext uri="{9D8B030D-6E8A-4147-A177-3AD203B41FA5}">
                      <a16:colId xmlns:a16="http://schemas.microsoft.com/office/drawing/2014/main" val="3059130846"/>
                    </a:ext>
                  </a:extLst>
                </a:gridCol>
              </a:tblGrid>
              <a:tr h="2371548">
                <a:tc>
                  <a:txBody>
                    <a:bodyPr/>
                    <a:lstStyle/>
                    <a:p>
                      <a:pPr algn="l"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高槻病院</a:t>
                      </a:r>
                      <a:b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産科</a:t>
                      </a: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リエゾン（日産婦掲示板）</a:t>
                      </a: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物資関係</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オートクレーブの機械が故障してしまっている。手術の器具が使えなくて困っている。</a:t>
                      </a: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周産期情報システム掲示板にて、ディスポのお産セット送付可能な医師がいるか問いかけるとともに、普段の業者との連絡を試みるよう指示。</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高槻病院→日産婦産婦人科掲示板へ投稿</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田中先生がリエゾンＬＩＮＥで支援要請</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が</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あがって</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いることを指摘</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リエゾン→周産期情報システム掲示板に投稿　</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リエゾン→日産婦産婦人科掲示板へ返信</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高槻病院→日産婦産婦人科掲示板へ</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返信</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あと２日は持つが修理業者の手配ができていない）</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リエゾン→ロジ班へ依頼</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ロジ班→リエゾン：　「まずは普段の業者</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から</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購入</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可能か確認、難しければ組合に他の</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業者</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を</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手配できるか確認する」</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リエゾン→日産婦産婦人科掲示板へ返信</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高槻病院→日産婦産婦人科掲示板へ返信</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解決</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7600680"/>
                  </a:ext>
                </a:extLst>
              </a:tr>
              <a:tr h="1838506">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ベルランド総合病院</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小児科</a:t>
                      </a: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リエゾン（本部あてに届いたメールで確認）</a:t>
                      </a: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物資関係</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b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ミルクの瓶が割れた。</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今は貯蓄の液体ミルクと粉ミルクで対応しているが、明日の分がない。</a:t>
                      </a: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全体の状況を把握するため、周産期情報システム掲示板にて、必要物品の不足があれば本部へ連絡するよう投稿するとともに、堺市保健所へ連絡するよう指示。</a:t>
                      </a: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ベルランド→本部（リエゾン確認）</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リエゾン→ベルランドへ詳細確認　　</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ベルランド→リエゾンへ詳細回答</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ベルランド→リエゾン：明日以降のミルク不足</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リエゾン→ロジ班へ依頼</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時間？　　　ロジ班→統括班へ相談</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時間？　　　統括→リエゾン：「まず全病院のミルクの</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不足　</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状況</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を把握してください」</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リエゾン→周産期情報システム掲示板に投稿</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リエゾン→ベルランド：堺市保健所へ連絡</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する</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よう</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指示　　</a:t>
                      </a: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4628535"/>
                  </a:ext>
                </a:extLst>
              </a:tr>
              <a:tr h="1274445">
                <a:tc>
                  <a:txBody>
                    <a:bodyPr/>
                    <a:lstStyle/>
                    <a:p>
                      <a:pPr algn="l" fontAlgn="ct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泉大津市立病院</a:t>
                      </a:r>
                      <a:b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zh-TW"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産婦人科</a:t>
                      </a: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リエゾン（</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LINE</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搬送調整</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時に停電の可能性。</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ＮＩＣＵ患者の受入先、搬送手段の確保をお願いしたい。</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①ＰＣＡ３１ｗ　クベース収容　呼吸器管理　ＰＩ挿入中</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②ＰＣＡ３４ｗ　クベース収容　</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末梢</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点滴</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２名とも母子センターで受入決定。母子センターがドクターカーで迎えに行く。</a:t>
                      </a: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泉大津田中先生→リエゾンＬＩＮＥへ依頼</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時間？　　リエゾン→母子Ｃへ受入可能か連絡</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14:05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竹内先生（本部外）→リエゾンＬＩＮＥ：</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名</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とも</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母子</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Ｃ受入、迎え搬送可</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田中先生→リエゾン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LINE</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：患者情報連絡</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竹内先生→リエゾン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LINE</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：母子Ｃ出発</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田中先生→リエゾン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LINE</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：泉大津出発</a:t>
                      </a:r>
                    </a:p>
                  </a:txBody>
                  <a:tcPr marL="5736" marR="5736" marT="57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1716919"/>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5" name="正方形/長方形 4"/>
          <p:cNvSpPr/>
          <p:nvPr/>
        </p:nvSpPr>
        <p:spPr>
          <a:xfrm>
            <a:off x="179512" y="735087"/>
            <a:ext cx="291938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ニーズへの対応②</a:t>
            </a: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6" name="タイトル 1"/>
          <p:cNvSpPr txBox="1">
            <a:spLocks/>
          </p:cNvSpPr>
          <p:nvPr/>
        </p:nvSpPr>
        <p:spPr>
          <a:xfrm>
            <a:off x="0" y="-27383"/>
            <a:ext cx="9144000" cy="7624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災害時小児周産期</a:t>
            </a: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リエゾン訓練結果</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sp>
        <p:nvSpPr>
          <p:cNvPr id="7" name="テキスト ボックス 6"/>
          <p:cNvSpPr txBox="1"/>
          <p:nvPr/>
        </p:nvSpPr>
        <p:spPr>
          <a:xfrm>
            <a:off x="-61386" y="2204864"/>
            <a:ext cx="298480" cy="338554"/>
          </a:xfrm>
          <a:prstGeom prst="rect">
            <a:avLst/>
          </a:prstGeom>
          <a:noFill/>
        </p:spPr>
        <p:txBody>
          <a:bodyPr wrap="none" rtlCol="0">
            <a:spAutoFit/>
          </a:bodyPr>
          <a:lstStyle/>
          <a:p>
            <a:r>
              <a:rPr kumimoji="1" lang="en-US" altLang="ja-JP" sz="1600" dirty="0" smtClean="0"/>
              <a:t>5</a:t>
            </a:r>
            <a:endParaRPr kumimoji="1" lang="ja-JP" altLang="en-US" sz="1600" dirty="0"/>
          </a:p>
        </p:txBody>
      </p:sp>
      <p:sp>
        <p:nvSpPr>
          <p:cNvPr id="8" name="テキスト ボックス 7"/>
          <p:cNvSpPr txBox="1"/>
          <p:nvPr/>
        </p:nvSpPr>
        <p:spPr>
          <a:xfrm>
            <a:off x="-46960" y="4314582"/>
            <a:ext cx="298480" cy="338554"/>
          </a:xfrm>
          <a:prstGeom prst="rect">
            <a:avLst/>
          </a:prstGeom>
          <a:noFill/>
        </p:spPr>
        <p:txBody>
          <a:bodyPr wrap="none" rtlCol="0">
            <a:spAutoFit/>
          </a:bodyPr>
          <a:lstStyle/>
          <a:p>
            <a:r>
              <a:rPr lang="en-US" altLang="ja-JP" sz="1600" dirty="0"/>
              <a:t>6</a:t>
            </a:r>
            <a:endParaRPr kumimoji="1" lang="ja-JP" altLang="en-US" sz="1600" dirty="0"/>
          </a:p>
        </p:txBody>
      </p:sp>
      <p:sp>
        <p:nvSpPr>
          <p:cNvPr id="10" name="テキスト ボックス 9"/>
          <p:cNvSpPr txBox="1"/>
          <p:nvPr/>
        </p:nvSpPr>
        <p:spPr>
          <a:xfrm>
            <a:off x="-46960" y="5877272"/>
            <a:ext cx="298480" cy="338554"/>
          </a:xfrm>
          <a:prstGeom prst="rect">
            <a:avLst/>
          </a:prstGeom>
          <a:noFill/>
        </p:spPr>
        <p:txBody>
          <a:bodyPr wrap="none" rtlCol="0">
            <a:spAutoFit/>
          </a:bodyPr>
          <a:lstStyle/>
          <a:p>
            <a:r>
              <a:rPr kumimoji="1" lang="en-US" altLang="ja-JP" sz="1600" dirty="0" smtClean="0"/>
              <a:t>7</a:t>
            </a:r>
            <a:endParaRPr kumimoji="1" lang="ja-JP" altLang="en-US" sz="1600" dirty="0"/>
          </a:p>
        </p:txBody>
      </p:sp>
    </p:spTree>
    <p:extLst>
      <p:ext uri="{BB962C8B-B14F-4D97-AF65-F5344CB8AC3E}">
        <p14:creationId xmlns:p14="http://schemas.microsoft.com/office/powerpoint/2010/main" val="137537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376829640"/>
              </p:ext>
            </p:extLst>
          </p:nvPr>
        </p:nvGraphicFramePr>
        <p:xfrm>
          <a:off x="266730" y="1265903"/>
          <a:ext cx="8799535" cy="5455574"/>
        </p:xfrm>
        <a:graphic>
          <a:graphicData uri="http://schemas.openxmlformats.org/drawingml/2006/table">
            <a:tbl>
              <a:tblPr/>
              <a:tblGrid>
                <a:gridCol w="806647">
                  <a:extLst>
                    <a:ext uri="{9D8B030D-6E8A-4147-A177-3AD203B41FA5}">
                      <a16:colId xmlns:a16="http://schemas.microsoft.com/office/drawing/2014/main" val="3993907125"/>
                    </a:ext>
                  </a:extLst>
                </a:gridCol>
                <a:gridCol w="648072">
                  <a:extLst>
                    <a:ext uri="{9D8B030D-6E8A-4147-A177-3AD203B41FA5}">
                      <a16:colId xmlns:a16="http://schemas.microsoft.com/office/drawing/2014/main" val="1542164723"/>
                    </a:ext>
                  </a:extLst>
                </a:gridCol>
                <a:gridCol w="2088232">
                  <a:extLst>
                    <a:ext uri="{9D8B030D-6E8A-4147-A177-3AD203B41FA5}">
                      <a16:colId xmlns:a16="http://schemas.microsoft.com/office/drawing/2014/main" val="203392096"/>
                    </a:ext>
                  </a:extLst>
                </a:gridCol>
                <a:gridCol w="2428238">
                  <a:extLst>
                    <a:ext uri="{9D8B030D-6E8A-4147-A177-3AD203B41FA5}">
                      <a16:colId xmlns:a16="http://schemas.microsoft.com/office/drawing/2014/main" val="2144502399"/>
                    </a:ext>
                  </a:extLst>
                </a:gridCol>
                <a:gridCol w="2828346">
                  <a:extLst>
                    <a:ext uri="{9D8B030D-6E8A-4147-A177-3AD203B41FA5}">
                      <a16:colId xmlns:a16="http://schemas.microsoft.com/office/drawing/2014/main" val="3430244228"/>
                    </a:ext>
                  </a:extLst>
                </a:gridCol>
              </a:tblGrid>
              <a:tr h="1123024">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堺市立総合医療センター</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小児科</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リエゾン</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LASCOM</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：連絡班を介して）</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相談</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中国に里帰りしていて、</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日前に武漢から帰国した</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歳の男の子が発熱、咳嗽。コロナウイルスの感染が心配。</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堺市保健所に連絡するよう指示。</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→（保健所より、エキスパートが不在</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と</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相談</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受け）</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感染研のＨＰみるよう指示。</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堺市総合→</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本部</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連絡</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班から内線でリエゾンへ）</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時間？　　リエゾン→堺市総合：堺市保健所</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へ</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直接</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問い合わせるよう回答</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堺市保健所→リエゾン：エキスパート不在</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⇒感染研のＨＰみるよう指示　　</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3414317"/>
                  </a:ext>
                </a:extLst>
              </a:tr>
              <a:tr h="1123024">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千船病院　</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000" b="0" i="0" u="none" strike="noStrike">
                          <a:solidFill>
                            <a:srgbClr val="000000"/>
                          </a:solidFill>
                          <a:effectLst/>
                          <a:latin typeface="ＭＳ Ｐゴシック" panose="020B0600070205080204" pitchFamily="50" charset="-128"/>
                          <a:ea typeface="ＭＳ Ｐゴシック" panose="020B0600070205080204" pitchFamily="50" charset="-128"/>
                        </a:rPr>
                        <a:t>NICU</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リエゾン</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本部メールで確認）</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相談</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b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NICU</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に人工呼吸管理中の児が</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人、低体温療法中の児が</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人いる。電源がつきそう。どうしよう？</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病院災対本部から大阪府保健医療調整本部に連絡するよう指示。</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本部判断：大阪市活動拠点本部からＤＭＡＴ</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隊派遣（搬送人員）。搬送先はこの訓練全体の広域拠点、兵庫県は県立西宮病院、京都府は岡本記念病院となった。</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千船→本部（リエゾン確認）</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リエゾン→千船：病院災対本部から府</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本部</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へ</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連絡するよう指示</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9845967"/>
                  </a:ext>
                </a:extLst>
              </a:tr>
              <a:tr h="963478">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和泉市立総合医療センター</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小児科　</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リエゾン</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LASCOM</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：連絡班を介して）</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相談</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b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子どもの小外傷が多い。</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縫合できない。</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S-S</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テープの対応しか無理。</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母子センターで対応可能、自力で行ってもらうよう指示。</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和泉市総合→本部（連絡班から内線</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で</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リエゾン</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へ）</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時間？　　リエゾン→竹内先生：母子Ｃ受入可能</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か</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確認</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⇒了</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時間？　　リエゾン→和泉市総合へ回答</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9611744"/>
                  </a:ext>
                </a:extLst>
              </a:tr>
              <a:tr h="1761209">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大阪急性期・総合医療センター</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小児科</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リエゾン</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LASCOM</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：連絡班を介して）</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搬送調整</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b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歳の女の子、Ｏ－１５７のＨＵＳ、Ｐｌｔ　１万、Ｃｒｅ　</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、意識障害。ＣＴで脳出血もあり。透析かつ脳外科の手術、挿管されている。</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滋賀医科大学で受入決定。</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搬送手段はドクヘリ（京滋ヘリ）。</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急性期→本部→救護班管理へ依頼）</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救護班管理→大阪市活拠へ確認）</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急性期</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→本部（連絡班から内線で</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リエゾ</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ン</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へ）：搬送調整してほしい</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急性期→本部（連絡班から内線で</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リエゾ　</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ン</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へ）：搬送まだか</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リエゾン→搬送調整班：滋賀医大へ</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搬送</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したい</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。ドクヘリ調整を依頼</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搬送調整班→リエゾン：</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時に急性期</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へ</a:t>
                      </a:r>
                      <a:endPar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ドクヘリ</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着</a:t>
                      </a:r>
                      <a:b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リエゾン→急性期へ報告</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3246838"/>
                  </a:ext>
                </a:extLst>
              </a:tr>
              <a:tr h="484839">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淀川キリスト教病院</a:t>
                      </a:r>
                      <a:b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小児科　</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インフルエンザとウイルス性腸炎の児の受診が多い。感染対策はどうすればよいか？</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★リエゾンにはまわってこず</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5923" marR="5923" marT="5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2621383"/>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5" name="正方形/長方形 4"/>
          <p:cNvSpPr/>
          <p:nvPr/>
        </p:nvSpPr>
        <p:spPr>
          <a:xfrm>
            <a:off x="179512" y="764704"/>
            <a:ext cx="291938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ニーズへの対応③</a:t>
            </a: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
        <p:nvSpPr>
          <p:cNvPr id="6" name="タイトル 1"/>
          <p:cNvSpPr txBox="1">
            <a:spLocks/>
          </p:cNvSpPr>
          <p:nvPr/>
        </p:nvSpPr>
        <p:spPr>
          <a:xfrm>
            <a:off x="0" y="-27383"/>
            <a:ext cx="9144000" cy="7624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災害時小児周産期</a:t>
            </a: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リエゾン訓練結果</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sp>
        <p:nvSpPr>
          <p:cNvPr id="7" name="テキスト ボックス 6"/>
          <p:cNvSpPr txBox="1"/>
          <p:nvPr/>
        </p:nvSpPr>
        <p:spPr>
          <a:xfrm>
            <a:off x="-36512" y="1700808"/>
            <a:ext cx="298480" cy="338554"/>
          </a:xfrm>
          <a:prstGeom prst="rect">
            <a:avLst/>
          </a:prstGeom>
          <a:noFill/>
        </p:spPr>
        <p:txBody>
          <a:bodyPr wrap="none" rtlCol="0">
            <a:spAutoFit/>
          </a:bodyPr>
          <a:lstStyle/>
          <a:p>
            <a:r>
              <a:rPr kumimoji="1" lang="en-US" altLang="ja-JP" sz="1600" dirty="0" smtClean="0"/>
              <a:t>8</a:t>
            </a:r>
            <a:endParaRPr kumimoji="1" lang="ja-JP" altLang="en-US" sz="1600" dirty="0"/>
          </a:p>
        </p:txBody>
      </p:sp>
      <p:sp>
        <p:nvSpPr>
          <p:cNvPr id="8" name="テキスト ボックス 7"/>
          <p:cNvSpPr txBox="1"/>
          <p:nvPr/>
        </p:nvSpPr>
        <p:spPr>
          <a:xfrm>
            <a:off x="-22086" y="2780928"/>
            <a:ext cx="298480" cy="338554"/>
          </a:xfrm>
          <a:prstGeom prst="rect">
            <a:avLst/>
          </a:prstGeom>
          <a:noFill/>
        </p:spPr>
        <p:txBody>
          <a:bodyPr wrap="none" rtlCol="0">
            <a:spAutoFit/>
          </a:bodyPr>
          <a:lstStyle/>
          <a:p>
            <a:r>
              <a:rPr kumimoji="1" lang="en-US" altLang="ja-JP" sz="1600" dirty="0" smtClean="0"/>
              <a:t>9</a:t>
            </a:r>
            <a:endParaRPr kumimoji="1" lang="ja-JP" altLang="en-US" sz="1600" dirty="0"/>
          </a:p>
        </p:txBody>
      </p:sp>
      <p:sp>
        <p:nvSpPr>
          <p:cNvPr id="9" name="テキスト ボックス 8"/>
          <p:cNvSpPr txBox="1"/>
          <p:nvPr/>
        </p:nvSpPr>
        <p:spPr>
          <a:xfrm>
            <a:off x="-88764" y="3789040"/>
            <a:ext cx="412292" cy="338554"/>
          </a:xfrm>
          <a:prstGeom prst="rect">
            <a:avLst/>
          </a:prstGeom>
          <a:noFill/>
        </p:spPr>
        <p:txBody>
          <a:bodyPr wrap="none" rtlCol="0">
            <a:spAutoFit/>
          </a:bodyPr>
          <a:lstStyle/>
          <a:p>
            <a:r>
              <a:rPr kumimoji="1" lang="en-US" altLang="ja-JP" sz="1600" dirty="0" smtClean="0"/>
              <a:t>10</a:t>
            </a:r>
          </a:p>
        </p:txBody>
      </p:sp>
      <p:sp>
        <p:nvSpPr>
          <p:cNvPr id="10" name="テキスト ボックス 9"/>
          <p:cNvSpPr txBox="1"/>
          <p:nvPr/>
        </p:nvSpPr>
        <p:spPr>
          <a:xfrm>
            <a:off x="-46960" y="5157192"/>
            <a:ext cx="397032" cy="338554"/>
          </a:xfrm>
          <a:prstGeom prst="rect">
            <a:avLst/>
          </a:prstGeom>
          <a:noFill/>
        </p:spPr>
        <p:txBody>
          <a:bodyPr wrap="none" rtlCol="0">
            <a:spAutoFit/>
          </a:bodyPr>
          <a:lstStyle/>
          <a:p>
            <a:r>
              <a:rPr lang="en-US" altLang="ja-JP" sz="1600" dirty="0" smtClean="0"/>
              <a:t>1</a:t>
            </a:r>
            <a:r>
              <a:rPr lang="en-US" altLang="ja-JP" sz="1600" dirty="0"/>
              <a:t>1</a:t>
            </a:r>
            <a:endParaRPr kumimoji="1" lang="ja-JP" altLang="en-US" sz="1600" dirty="0"/>
          </a:p>
        </p:txBody>
      </p:sp>
      <p:sp>
        <p:nvSpPr>
          <p:cNvPr id="11" name="テキスト ボックス 10"/>
          <p:cNvSpPr txBox="1"/>
          <p:nvPr/>
        </p:nvSpPr>
        <p:spPr>
          <a:xfrm>
            <a:off x="-73504" y="6330806"/>
            <a:ext cx="412292" cy="338554"/>
          </a:xfrm>
          <a:prstGeom prst="rect">
            <a:avLst/>
          </a:prstGeom>
          <a:noFill/>
        </p:spPr>
        <p:txBody>
          <a:bodyPr wrap="none" rtlCol="0">
            <a:spAutoFit/>
          </a:bodyPr>
          <a:lstStyle/>
          <a:p>
            <a:r>
              <a:rPr lang="en-US" altLang="ja-JP" sz="1600" dirty="0" smtClean="0"/>
              <a:t>12</a:t>
            </a:r>
            <a:endParaRPr kumimoji="1" lang="ja-JP" altLang="en-US" sz="1600" dirty="0"/>
          </a:p>
        </p:txBody>
      </p:sp>
    </p:spTree>
    <p:extLst>
      <p:ext uri="{BB962C8B-B14F-4D97-AF65-F5344CB8AC3E}">
        <p14:creationId xmlns:p14="http://schemas.microsoft.com/office/powerpoint/2010/main" val="421580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3" name="タイトル 1"/>
          <p:cNvSpPr txBox="1">
            <a:spLocks/>
          </p:cNvSpPr>
          <p:nvPr/>
        </p:nvSpPr>
        <p:spPr>
          <a:xfrm>
            <a:off x="0" y="-27383"/>
            <a:ext cx="9144000" cy="7624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災害時小児周産期</a:t>
            </a: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リエゾン訓練結果</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sp>
        <p:nvSpPr>
          <p:cNvPr id="4" name="正方形/長方形 3"/>
          <p:cNvSpPr/>
          <p:nvPr/>
        </p:nvSpPr>
        <p:spPr>
          <a:xfrm>
            <a:off x="179512" y="764704"/>
            <a:ext cx="207300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クロノロ</a:t>
            </a:r>
            <a:r>
              <a:rPr kumimoji="1" lang="ja-JP" altLang="en-US" sz="2400" b="1" i="0" u="none" strike="noStrike" kern="1200" cap="none" spc="0" normalizeH="0" baseline="0" noProof="0" dirty="0">
                <a:ln>
                  <a:noFill/>
                </a:ln>
                <a:solidFill>
                  <a:prstClr val="black"/>
                </a:solidFill>
                <a:effectLst/>
                <a:uLnTx/>
                <a:uFillTx/>
                <a:latin typeface="ＭＳ Ｐゴシック"/>
                <a:ea typeface="ＭＳ Ｐゴシック"/>
                <a:cs typeface="+mn-cs"/>
              </a:rPr>
              <a:t>ジ</a:t>
            </a: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ー</a:t>
            </a: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graphicFrame>
        <p:nvGraphicFramePr>
          <p:cNvPr id="6" name="表 5"/>
          <p:cNvGraphicFramePr>
            <a:graphicFrameLocks noGrp="1"/>
          </p:cNvGraphicFramePr>
          <p:nvPr>
            <p:extLst/>
          </p:nvPr>
        </p:nvGraphicFramePr>
        <p:xfrm>
          <a:off x="192249" y="1226369"/>
          <a:ext cx="8700231" cy="5495108"/>
        </p:xfrm>
        <a:graphic>
          <a:graphicData uri="http://schemas.openxmlformats.org/drawingml/2006/table">
            <a:tbl>
              <a:tblPr/>
              <a:tblGrid>
                <a:gridCol w="992422">
                  <a:extLst>
                    <a:ext uri="{9D8B030D-6E8A-4147-A177-3AD203B41FA5}">
                      <a16:colId xmlns:a16="http://schemas.microsoft.com/office/drawing/2014/main" val="1837908294"/>
                    </a:ext>
                  </a:extLst>
                </a:gridCol>
                <a:gridCol w="1290149">
                  <a:extLst>
                    <a:ext uri="{9D8B030D-6E8A-4147-A177-3AD203B41FA5}">
                      <a16:colId xmlns:a16="http://schemas.microsoft.com/office/drawing/2014/main" val="579997754"/>
                    </a:ext>
                  </a:extLst>
                </a:gridCol>
                <a:gridCol w="1301175">
                  <a:extLst>
                    <a:ext uri="{9D8B030D-6E8A-4147-A177-3AD203B41FA5}">
                      <a16:colId xmlns:a16="http://schemas.microsoft.com/office/drawing/2014/main" val="17950126"/>
                    </a:ext>
                  </a:extLst>
                </a:gridCol>
                <a:gridCol w="5116485">
                  <a:extLst>
                    <a:ext uri="{9D8B030D-6E8A-4147-A177-3AD203B41FA5}">
                      <a16:colId xmlns:a16="http://schemas.microsoft.com/office/drawing/2014/main" val="681572918"/>
                    </a:ext>
                  </a:extLst>
                </a:gridCol>
              </a:tblGrid>
              <a:tr h="243719">
                <a:tc>
                  <a:txBody>
                    <a:bodyPr/>
                    <a:lstStyle/>
                    <a:p>
                      <a:pPr algn="ctr" fontAlgn="ctr"/>
                      <a:r>
                        <a:rPr lang="ja-JP" altLang="en-US" sz="1050" b="1" i="0" u="none" strike="noStrike">
                          <a:solidFill>
                            <a:srgbClr val="000000"/>
                          </a:solidFill>
                          <a:effectLst/>
                          <a:latin typeface="ＭＳ Ｐゴシック" panose="020B0600070205080204" pitchFamily="50" charset="-128"/>
                          <a:ea typeface="ＭＳ Ｐゴシック" panose="020B0600070205080204" pitchFamily="50" charset="-128"/>
                        </a:rPr>
                        <a:t>時間</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50" b="1" i="0" u="none" strike="noStrike">
                          <a:solidFill>
                            <a:srgbClr val="000000"/>
                          </a:solidFill>
                          <a:effectLst/>
                          <a:latin typeface="ＭＳ Ｐゴシック" panose="020B0600070205080204" pitchFamily="50" charset="-128"/>
                          <a:ea typeface="ＭＳ Ｐゴシック" panose="020B0600070205080204" pitchFamily="50" charset="-128"/>
                        </a:rPr>
                        <a:t>発</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50" b="1" i="0" u="none" strike="noStrike">
                          <a:solidFill>
                            <a:srgbClr val="000000"/>
                          </a:solidFill>
                          <a:effectLst/>
                          <a:latin typeface="ＭＳ Ｐゴシック" panose="020B0600070205080204" pitchFamily="50" charset="-128"/>
                          <a:ea typeface="ＭＳ Ｐゴシック" panose="020B0600070205080204" pitchFamily="50" charset="-128"/>
                        </a:rPr>
                        <a:t>受</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50" b="1" i="0" u="none" strike="noStrike">
                          <a:solidFill>
                            <a:srgbClr val="000000"/>
                          </a:solidFill>
                          <a:effectLst/>
                          <a:latin typeface="ＭＳ Ｐゴシック" panose="020B0600070205080204" pitchFamily="50" charset="-128"/>
                          <a:ea typeface="ＭＳ Ｐゴシック" panose="020B0600070205080204" pitchFamily="50" charset="-128"/>
                        </a:rPr>
                        <a:t>内容</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59216107"/>
                  </a:ext>
                </a:extLst>
              </a:tr>
              <a:tr h="243719">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10:28</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リエゾン内役割分担</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989217"/>
                  </a:ext>
                </a:extLst>
              </a:tr>
              <a:tr h="243719">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10:38</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本部外リエゾン</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ＬＩＮＥにて情報共有</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250383"/>
                  </a:ext>
                </a:extLst>
              </a:tr>
              <a:tr h="243719">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ＣＫＫ</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スプレッドシート送付</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936192"/>
                  </a:ext>
                </a:extLst>
              </a:tr>
              <a:tr h="489392">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10:43</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日産婦システム、ＮＭＣＳの情報を確認済</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ＮＭＣＳ、ＯＧＣＳ入力済の施設をリスト化</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49012"/>
                  </a:ext>
                </a:extLst>
              </a:tr>
              <a:tr h="540505">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10:51</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泉大津　田中</a:t>
                      </a:r>
                      <a:r>
                        <a:rPr 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Ｄｒ</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小児周産期リエゾン（吉田）</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泉大津　陣発１名　３４ｗ　４１ｗ　破水患者</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自家用車で大阪母子Ｃへ搬送を考えており、道路状況を教えてほしい。←リエゾンＬＩＮＥで連絡済</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512406"/>
                  </a:ext>
                </a:extLst>
              </a:tr>
              <a:tr h="243719">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ロジへ確認→本部待ち</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141351"/>
                  </a:ext>
                </a:extLst>
              </a:tr>
              <a:tr h="362778">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11:08</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ＥＭＩＳ、ＮＭＣＳ、ＯＧＣＳ、日産婦システム、ＣＫＫ　へリエゾン立ち上げ報告</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763934"/>
                  </a:ext>
                </a:extLst>
              </a:tr>
              <a:tr h="362778">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11:19</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小児科学会・医会、産婦人科学会・医会、周産期医療連絡会へリエゾン立ち上げ報告</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337327"/>
                  </a:ext>
                </a:extLst>
              </a:tr>
              <a:tr h="540505">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11:30</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泉大津　田中</a:t>
                      </a:r>
                      <a:r>
                        <a:rPr 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Ｄｒ</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本部情報班</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泉大津　搬送依頼</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①３７ｗ　骨盤骨折　⇒　堺市立に搬送決定</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②３５ｗ　上腕骨開放骨折　⇒　市総合に搬送決定</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060321"/>
                  </a:ext>
                </a:extLst>
              </a:tr>
              <a:tr h="540505">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11:31</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愛染橋　西口Ｄｒ</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本部情報班</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愛染橋　搬送依頼</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４才　上腕骨顆上骨折</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基礎疾患　ネフローゼ症候群　⇒　市総合に搬送決定</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806210"/>
                  </a:ext>
                </a:extLst>
              </a:tr>
              <a:tr h="536767">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11:36</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阪南中央　北野</a:t>
                      </a:r>
                      <a:r>
                        <a:rPr 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Ｄｒ</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妊婦約１０名の受け入れ先もしくは受入医療機関の情報提供手段は？</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　母子Ｃ、堺、近大、ベルランド</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113156"/>
                  </a:ext>
                </a:extLst>
              </a:tr>
              <a:tr h="540505">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11:39</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高槻　犬飼Ｄｒ</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オートクレーブ故障、ディスポお産セット手配要請</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　ＯＧＣＳ掲示板にて依頼。「２日は大丈夫」</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　医薬品係へ依頼（</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13:21</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948225"/>
                  </a:ext>
                </a:extLst>
              </a:tr>
              <a:tr h="362778">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11:55</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ミーティング</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近大倒壊</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⇒阪中へ近大不可とのメール済</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358234"/>
                  </a:ext>
                </a:extLst>
              </a:tr>
            </a:tbl>
          </a:graphicData>
        </a:graphic>
      </p:graphicFrame>
    </p:spTree>
    <p:extLst>
      <p:ext uri="{BB962C8B-B14F-4D97-AF65-F5344CB8AC3E}">
        <p14:creationId xmlns:p14="http://schemas.microsoft.com/office/powerpoint/2010/main" val="48961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3" name="タイトル 1"/>
          <p:cNvSpPr txBox="1">
            <a:spLocks/>
          </p:cNvSpPr>
          <p:nvPr/>
        </p:nvSpPr>
        <p:spPr>
          <a:xfrm>
            <a:off x="0" y="-27383"/>
            <a:ext cx="9144000" cy="7624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災害時小児周産期</a:t>
            </a: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リエゾン訓練結果</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sp>
        <p:nvSpPr>
          <p:cNvPr id="4" name="正方形/長方形 3"/>
          <p:cNvSpPr/>
          <p:nvPr/>
        </p:nvSpPr>
        <p:spPr>
          <a:xfrm>
            <a:off x="179512" y="764704"/>
            <a:ext cx="207300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クロノロ</a:t>
            </a:r>
            <a:r>
              <a:rPr kumimoji="1" lang="ja-JP" altLang="en-US" sz="2400" b="1" i="0" u="none" strike="noStrike" kern="1200" cap="none" spc="0" normalizeH="0" baseline="0" noProof="0" dirty="0">
                <a:ln>
                  <a:noFill/>
                </a:ln>
                <a:solidFill>
                  <a:prstClr val="black"/>
                </a:solidFill>
                <a:effectLst/>
                <a:uLnTx/>
                <a:uFillTx/>
                <a:latin typeface="ＭＳ Ｐゴシック"/>
                <a:ea typeface="ＭＳ Ｐゴシック"/>
                <a:cs typeface="+mn-cs"/>
              </a:rPr>
              <a:t>ジ</a:t>
            </a: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ー</a:t>
            </a: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graphicFrame>
        <p:nvGraphicFramePr>
          <p:cNvPr id="5" name="表 4"/>
          <p:cNvGraphicFramePr>
            <a:graphicFrameLocks noGrp="1"/>
          </p:cNvGraphicFramePr>
          <p:nvPr>
            <p:extLst/>
          </p:nvPr>
        </p:nvGraphicFramePr>
        <p:xfrm>
          <a:off x="179511" y="1246203"/>
          <a:ext cx="8856985" cy="5567173"/>
        </p:xfrm>
        <a:graphic>
          <a:graphicData uri="http://schemas.openxmlformats.org/drawingml/2006/table">
            <a:tbl>
              <a:tblPr/>
              <a:tblGrid>
                <a:gridCol w="1010303">
                  <a:extLst>
                    <a:ext uri="{9D8B030D-6E8A-4147-A177-3AD203B41FA5}">
                      <a16:colId xmlns:a16="http://schemas.microsoft.com/office/drawing/2014/main" val="1753379446"/>
                    </a:ext>
                  </a:extLst>
                </a:gridCol>
                <a:gridCol w="1313393">
                  <a:extLst>
                    <a:ext uri="{9D8B030D-6E8A-4147-A177-3AD203B41FA5}">
                      <a16:colId xmlns:a16="http://schemas.microsoft.com/office/drawing/2014/main" val="585633341"/>
                    </a:ext>
                  </a:extLst>
                </a:gridCol>
                <a:gridCol w="1324619">
                  <a:extLst>
                    <a:ext uri="{9D8B030D-6E8A-4147-A177-3AD203B41FA5}">
                      <a16:colId xmlns:a16="http://schemas.microsoft.com/office/drawing/2014/main" val="3691209893"/>
                    </a:ext>
                  </a:extLst>
                </a:gridCol>
                <a:gridCol w="5208670">
                  <a:extLst>
                    <a:ext uri="{9D8B030D-6E8A-4147-A177-3AD203B41FA5}">
                      <a16:colId xmlns:a16="http://schemas.microsoft.com/office/drawing/2014/main" val="662390775"/>
                    </a:ext>
                  </a:extLst>
                </a:gridCol>
              </a:tblGrid>
              <a:tr h="314538">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12:20</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ベルランド　東山Ｄｒ</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小児周産期リエゾン</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ミルク手配要請　⇒　詳細確認中</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　その後、返信あり。「</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日分のみ備蓄あり、明日以降は不足」</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01930"/>
                  </a:ext>
                </a:extLst>
              </a:tr>
              <a:tr h="314538">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13:21</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ロジ（薬務品係）</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依頼</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332547"/>
                  </a:ext>
                </a:extLst>
              </a:tr>
              <a:tr h="314538">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13:30</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ベルランド　東山Ｄｒ</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小児周産期リエゾン</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明日以降のミルク不足の詳細</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　普通ミルク　１３Ｌ／日、　ニューＭＡ</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１　１．５Ｌ／日、　ミルフィー　１．５Ｌ／日</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　ロジ班へ依頼</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210885"/>
                  </a:ext>
                </a:extLst>
              </a:tr>
              <a:tr h="400236">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13:47</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泉大津　田中</a:t>
                      </a:r>
                      <a:r>
                        <a:rPr 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Ｄｒ</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リエゾンＬＩＮＥ</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ＮＩＣＵ患者搬送依頼（１４時より停電）</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①ＰＣＡ３１ｗ　クベース収容　呼吸器管理　ＰＩ挿入中</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②ＰＣＡ３４ｗ　クベース収容　末梢点滴</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　①、②共に大阪母子Ｃへ搬送決定</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030054"/>
                  </a:ext>
                </a:extLst>
              </a:tr>
              <a:tr h="314538">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13:52</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堺市立　牛島Ｄｒ</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直</a:t>
                      </a:r>
                      <a:r>
                        <a:rPr 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ＴＥＬ　</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内線</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女児　８才　武漢里帰り　発熱、せきで受診</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コロナウイルス疑いの問合せ</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　堺市保健所へ直接問い合わせるよう回答　</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928035"/>
                  </a:ext>
                </a:extLst>
              </a:tr>
              <a:tr h="314538">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13:55</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千船　卯月</a:t>
                      </a:r>
                      <a:r>
                        <a:rPr 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Ｄｒ</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ＮＩＣＵ電源不足及び搬送依頼（メール）</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　ＤＭＡＴにて搬送調整済</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818484"/>
                  </a:ext>
                </a:extLst>
              </a:tr>
              <a:tr h="314538">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13:57</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堺市保健所　ウマヤマ</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コロナウイルス疑いの件</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エキスパートが不在</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　国立感染研究所ＨＰ確認依頼</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104844"/>
                  </a:ext>
                </a:extLst>
              </a:tr>
              <a:tr h="314538">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14:23</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和泉市立総合医療</a:t>
                      </a:r>
                      <a:r>
                        <a:rPr 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Ｃ　</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南原</a:t>
                      </a:r>
                      <a:r>
                        <a:rPr 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Ｄｒ</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直</a:t>
                      </a:r>
                      <a:r>
                        <a:rPr 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ＴＥＬ　</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内線（吉田）</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傷の縫合が必要な患者が５名　対応可能な病院について問合せ有</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　「大阪母子Ｃにて受入可」である旨連絡済</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763827"/>
                  </a:ext>
                </a:extLst>
              </a:tr>
              <a:tr h="314538">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14:30</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小児周産期リエゾン</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ベルランド</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ミルクの件</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堺市役所へ相談するよう伝達（メールアドレス連絡済）</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057598"/>
                  </a:ext>
                </a:extLst>
              </a:tr>
              <a:tr h="314538">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14:45</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急性期総合　丸山</a:t>
                      </a:r>
                      <a:r>
                        <a:rPr 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Ｄｒ</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小児周産期リエゾン</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「フリツ　ハナコ」　３才３ヶ月　女児</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透析中、脳外手術必要（脳出血）　Ｏ－１５７で入院中（ＨＵＳ）　搬送調整依頼</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117056"/>
                  </a:ext>
                </a:extLst>
              </a:tr>
              <a:tr h="400236">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15:03</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泉大津　田中</a:t>
                      </a:r>
                      <a:r>
                        <a:rPr lang="en-US" sz="1050" b="0" i="0" u="none" strike="noStrike">
                          <a:solidFill>
                            <a:srgbClr val="000000"/>
                          </a:solidFill>
                          <a:effectLst/>
                          <a:latin typeface="ＭＳ Ｐゴシック" panose="020B0600070205080204" pitchFamily="50" charset="-128"/>
                          <a:ea typeface="ＭＳ Ｐゴシック" panose="020B0600070205080204" pitchFamily="50" charset="-128"/>
                        </a:rPr>
                        <a:t>Ｄｒ</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リエゾンＬＩＮＥ</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電気　復旧連絡あり</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9663754"/>
                  </a:ext>
                </a:extLst>
              </a:tr>
              <a:tr h="447323">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15:16</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急性期総合</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本部記録係</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「フリツ　ハナコ　氏」の件</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知事の知り合いでＶＩＰ対応の方なのだが、搬送まだか</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　滋賀医大にて受入決定</a:t>
                      </a:r>
                      <a:b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　１６：００にドクターヘリ到着予定（急性期総合　丸山Ｄｒへ連絡済）</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296569"/>
                  </a:ext>
                </a:extLst>
              </a:tr>
              <a:tr h="447323">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15:49</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搬送調整班</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「フリツ　ハナコ　氏」の件</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１６：００にドクターヘリ到着予定</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⇒急性期総合　丸山Ｄｒへ連絡</a:t>
                      </a:r>
                    </a:p>
                  </a:txBody>
                  <a:tcPr marL="4709" marR="4709" marT="47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849897"/>
                  </a:ext>
                </a:extLst>
              </a:tr>
            </a:tbl>
          </a:graphicData>
        </a:graphic>
      </p:graphicFrame>
    </p:spTree>
    <p:extLst>
      <p:ext uri="{BB962C8B-B14F-4D97-AF65-F5344CB8AC3E}">
        <p14:creationId xmlns:p14="http://schemas.microsoft.com/office/powerpoint/2010/main" val="4249836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3" name="タイトル 1"/>
          <p:cNvSpPr txBox="1">
            <a:spLocks/>
          </p:cNvSpPr>
          <p:nvPr/>
        </p:nvSpPr>
        <p:spPr>
          <a:xfrm>
            <a:off x="0" y="-27383"/>
            <a:ext cx="9144000" cy="7624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災害時小児周産期</a:t>
            </a: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リエゾン訓練結果</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sp>
        <p:nvSpPr>
          <p:cNvPr id="4" name="正方形/長方形 3"/>
          <p:cNvSpPr/>
          <p:nvPr/>
        </p:nvSpPr>
        <p:spPr>
          <a:xfrm>
            <a:off x="179512" y="764704"/>
            <a:ext cx="276870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翌日以降のシフト</a:t>
            </a: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pic>
        <p:nvPicPr>
          <p:cNvPr id="33" name="図 32"/>
          <p:cNvPicPr>
            <a:picLocks noChangeAspect="1"/>
          </p:cNvPicPr>
          <p:nvPr/>
        </p:nvPicPr>
        <p:blipFill>
          <a:blip r:embed="rId2"/>
          <a:stretch>
            <a:fillRect/>
          </a:stretch>
        </p:blipFill>
        <p:spPr>
          <a:xfrm>
            <a:off x="35496" y="1290587"/>
            <a:ext cx="9048756" cy="5378773"/>
          </a:xfrm>
          <a:prstGeom prst="rect">
            <a:avLst/>
          </a:prstGeom>
        </p:spPr>
      </p:pic>
    </p:spTree>
    <p:extLst>
      <p:ext uri="{BB962C8B-B14F-4D97-AF65-F5344CB8AC3E}">
        <p14:creationId xmlns:p14="http://schemas.microsoft.com/office/powerpoint/2010/main" val="3655190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6C5DD5F-513D-4A9B-BF39-B6865218D886}"/>
              </a:ext>
            </a:extLst>
          </p:cNvPr>
          <p:cNvSpPr txBox="1">
            <a:spLocks/>
          </p:cNvSpPr>
          <p:nvPr/>
        </p:nvSpPr>
        <p:spPr>
          <a:xfrm>
            <a:off x="0" y="2935161"/>
            <a:ext cx="9144000" cy="72007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振り返り（本部プレイヤー）</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sp>
        <p:nvSpPr>
          <p:cNvPr id="3" name="スライド番号プレースホルダー 3">
            <a:extLst>
              <a:ext uri="{FF2B5EF4-FFF2-40B4-BE49-F238E27FC236}">
                <a16:creationId xmlns:a16="http://schemas.microsoft.com/office/drawing/2014/main" id="{F6D0B836-4EDD-463B-911B-F8E8CB6ED22F}"/>
              </a:ext>
            </a:extLst>
          </p:cNvPr>
          <p:cNvSpPr>
            <a:spLocks noGrp="1"/>
          </p:cNvSpPr>
          <p:nvPr>
            <p:ph type="sldNum" sz="quarter" idx="12"/>
          </p:nvPr>
        </p:nvSpPr>
        <p:spPr>
          <a:xfrm>
            <a:off x="6804248" y="638132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Tree>
    <p:extLst>
      <p:ext uri="{BB962C8B-B14F-4D97-AF65-F5344CB8AC3E}">
        <p14:creationId xmlns:p14="http://schemas.microsoft.com/office/powerpoint/2010/main" val="221332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3" name="タイトル 1"/>
          <p:cNvSpPr txBox="1">
            <a:spLocks/>
          </p:cNvSpPr>
          <p:nvPr/>
        </p:nvSpPr>
        <p:spPr>
          <a:xfrm>
            <a:off x="0" y="-27383"/>
            <a:ext cx="9144000" cy="7624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プレイヤーふりかえり（よかった点）　</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graphicFrame>
        <p:nvGraphicFramePr>
          <p:cNvPr id="5" name="表 4"/>
          <p:cNvGraphicFramePr>
            <a:graphicFrameLocks noGrp="1"/>
          </p:cNvGraphicFramePr>
          <p:nvPr>
            <p:extLst/>
          </p:nvPr>
        </p:nvGraphicFramePr>
        <p:xfrm>
          <a:off x="107504" y="836712"/>
          <a:ext cx="8856984" cy="5884765"/>
        </p:xfrm>
        <a:graphic>
          <a:graphicData uri="http://schemas.openxmlformats.org/drawingml/2006/table">
            <a:tbl>
              <a:tblPr/>
              <a:tblGrid>
                <a:gridCol w="936104">
                  <a:extLst>
                    <a:ext uri="{9D8B030D-6E8A-4147-A177-3AD203B41FA5}">
                      <a16:colId xmlns:a16="http://schemas.microsoft.com/office/drawing/2014/main" val="1919813347"/>
                    </a:ext>
                  </a:extLst>
                </a:gridCol>
                <a:gridCol w="3888432">
                  <a:extLst>
                    <a:ext uri="{9D8B030D-6E8A-4147-A177-3AD203B41FA5}">
                      <a16:colId xmlns:a16="http://schemas.microsoft.com/office/drawing/2014/main" val="1186245151"/>
                    </a:ext>
                  </a:extLst>
                </a:gridCol>
                <a:gridCol w="4032448">
                  <a:extLst>
                    <a:ext uri="{9D8B030D-6E8A-4147-A177-3AD203B41FA5}">
                      <a16:colId xmlns:a16="http://schemas.microsoft.com/office/drawing/2014/main" val="3313717346"/>
                    </a:ext>
                  </a:extLst>
                </a:gridCol>
              </a:tblGrid>
              <a:tr h="350372">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よかった点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さらによくするために、ほか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40788904"/>
                  </a:ext>
                </a:extLst>
              </a:tr>
              <a:tr h="1923422">
                <a:tc rowSpan="2">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業務内容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チェックリスト</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、アクションカードが役に立った。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ブラッシュアップ</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すれば、より業務がしやすい環境</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に</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なる。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チェックリスト案</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リエゾン連絡先（</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LASCOM</a:t>
                      </a:r>
                      <a:r>
                        <a:rPr lang="ja-JP" altLang="en-US" sz="14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衛星電話番号、</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本部</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メールアドレス</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）を漏れなく周知できるような記載</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に</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する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学会への連絡においては、四者協、小児集中</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治療</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委員会</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も含める必要がある。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27345"/>
                  </a:ext>
                </a:extLst>
              </a:tr>
              <a:tr h="665089">
                <a:tc vMerge="1">
                  <a:txBody>
                    <a:bodyPr/>
                    <a:lstStyle/>
                    <a:p>
                      <a:endParaRPr kumimoji="1" lang="ja-JP" altLang="en-US"/>
                    </a:p>
                  </a:txBody>
                  <a:tcPr/>
                </a:tc>
                <a:tc>
                  <a:txBody>
                    <a:bodyPr/>
                    <a:lstStyle/>
                    <a:p>
                      <a:pPr algn="l"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母子</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センターの</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LASCOM</a:t>
                      </a:r>
                      <a:r>
                        <a:rPr lang="ja-JP" altLang="en-US" sz="14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防災専用</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FAX</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へ</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アクセス</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する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こと</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ができた</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ネット</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環境が使えない時に有効な連絡手段。</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今後</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他の病院でも確認するべき。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799607"/>
                  </a:ext>
                </a:extLst>
              </a:tr>
              <a:tr h="680738">
                <a:tc rowSpan="2">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後方支援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リエゾンの皆様と</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LINE</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で繋がっているのは非常</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に</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心強かった。</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0885083"/>
                  </a:ext>
                </a:extLst>
              </a:tr>
              <a:tr h="1154053">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次</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のシフト決定を本部外リエゾンの先生から</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発信</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いただけて非常に</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助かった。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シフト</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をまとめて決定するのではなく</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、目安</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決めて</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おいて</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はどうか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自施設の状況変化が参集可否に影響するため</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直前</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でないと難しい？）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943487"/>
                  </a:ext>
                </a:extLst>
              </a:tr>
              <a:tr h="1111091">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本部リーダーが</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情報整理や役割付与を</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しっかり</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行うことで</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、指揮系統が確立される。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小児</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周産期領域においても同様で、現場を混乱</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させ</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るか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否かはリエゾンの力量で大きく変わる。</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今後</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も繰り返し訓練が大切。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866086"/>
                  </a:ext>
                </a:extLst>
              </a:tr>
            </a:tbl>
          </a:graphicData>
        </a:graphic>
      </p:graphicFrame>
    </p:spTree>
    <p:extLst>
      <p:ext uri="{BB962C8B-B14F-4D97-AF65-F5344CB8AC3E}">
        <p14:creationId xmlns:p14="http://schemas.microsoft.com/office/powerpoint/2010/main" val="283067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3" name="タイトル 1"/>
          <p:cNvSpPr txBox="1">
            <a:spLocks/>
          </p:cNvSpPr>
          <p:nvPr/>
        </p:nvSpPr>
        <p:spPr>
          <a:xfrm>
            <a:off x="0" y="-27383"/>
            <a:ext cx="9144000" cy="7624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プレイヤーふりかえり</a:t>
            </a: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（反省点①）</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graphicFrame>
        <p:nvGraphicFramePr>
          <p:cNvPr id="6" name="表 5"/>
          <p:cNvGraphicFramePr>
            <a:graphicFrameLocks noGrp="1"/>
          </p:cNvGraphicFramePr>
          <p:nvPr>
            <p:extLst/>
          </p:nvPr>
        </p:nvGraphicFramePr>
        <p:xfrm>
          <a:off x="107504" y="836711"/>
          <a:ext cx="8928992" cy="5884766"/>
        </p:xfrm>
        <a:graphic>
          <a:graphicData uri="http://schemas.openxmlformats.org/drawingml/2006/table">
            <a:tbl>
              <a:tblPr/>
              <a:tblGrid>
                <a:gridCol w="1008112">
                  <a:extLst>
                    <a:ext uri="{9D8B030D-6E8A-4147-A177-3AD203B41FA5}">
                      <a16:colId xmlns:a16="http://schemas.microsoft.com/office/drawing/2014/main" val="428262790"/>
                    </a:ext>
                  </a:extLst>
                </a:gridCol>
                <a:gridCol w="3816424">
                  <a:extLst>
                    <a:ext uri="{9D8B030D-6E8A-4147-A177-3AD203B41FA5}">
                      <a16:colId xmlns:a16="http://schemas.microsoft.com/office/drawing/2014/main" val="4205608825"/>
                    </a:ext>
                  </a:extLst>
                </a:gridCol>
                <a:gridCol w="4104456">
                  <a:extLst>
                    <a:ext uri="{9D8B030D-6E8A-4147-A177-3AD203B41FA5}">
                      <a16:colId xmlns:a16="http://schemas.microsoft.com/office/drawing/2014/main" val="2749251947"/>
                    </a:ext>
                  </a:extLst>
                </a:gridCol>
              </a:tblGrid>
              <a:tr h="366141">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反省点、改善の余地がある点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改善に向けて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95017048"/>
                  </a:ext>
                </a:extLst>
              </a:tr>
              <a:tr h="1098421">
                <a:tc rowSpan="4">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事前準備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においてあるリエゾン用の資料は、予め目</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を</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通せる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環境が必要。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あらかじめ</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小児周産期リエゾンに必要な情報を</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ドライ</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ブ</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などで共有できるか？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283522"/>
                  </a:ext>
                </a:extLst>
              </a:tr>
              <a:tr h="1024486">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で</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EMIS</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操作方法やまとめ方を確認</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しながら</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作業</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を行ったため、大阪ショートステイ連絡</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協議</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会</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参加施設の情報収集に時間を要した。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作業</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の進め方について、事前にドライブなどで</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共有</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できる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197198"/>
                  </a:ext>
                </a:extLst>
              </a:tr>
              <a:tr h="1586300">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ミルク</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関係等、小児周産期リエゾンにおいて</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収集</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が</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必要な情報の判断が難しかった。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リエゾン</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活動で必要と思われる情報のうち、「</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本部内</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で</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確認できる情報」</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と、「</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リエゾンで収集する必要の</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あ</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情報（収集手段も分かればなお良し）」の</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リストアッ</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プ</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とコンタクトリストの整理ができていると、</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スムーズ</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に</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対応できる。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749398"/>
                  </a:ext>
                </a:extLst>
              </a:tr>
              <a:tr h="1809418">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プリンター</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のドライバインストールに時間を</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費やし</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た</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各自</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が予めダウンロードしておく方が良い。</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機種</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が変わる場合もあるため、実災害時も</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母子</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グループ</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から予め周知する方がよい</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設置と参集要請メールのフォーマットに</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プリンタ</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の</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機種等、必要事項を添えておけば、よりスムーズ</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に</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業務</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を開始できる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WiFi</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対応のプリンタがいい。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135874"/>
                  </a:ext>
                </a:extLst>
              </a:tr>
            </a:tbl>
          </a:graphicData>
        </a:graphic>
      </p:graphicFrame>
    </p:spTree>
    <p:extLst>
      <p:ext uri="{BB962C8B-B14F-4D97-AF65-F5344CB8AC3E}">
        <p14:creationId xmlns:p14="http://schemas.microsoft.com/office/powerpoint/2010/main" val="100962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タイトル 1"/>
          <p:cNvSpPr txBox="1">
            <a:spLocks/>
          </p:cNvSpPr>
          <p:nvPr/>
        </p:nvSpPr>
        <p:spPr>
          <a:xfrm>
            <a:off x="0" y="-27384"/>
            <a:ext cx="9144000" cy="72007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prstClr val="black"/>
                </a:solidFill>
                <a:effectLst>
                  <a:outerShdw blurRad="38100" dist="38100" dir="2700000" algn="tl">
                    <a:srgbClr val="000000">
                      <a:alpha val="43137"/>
                    </a:srgbClr>
                  </a:outerShdw>
                </a:effectLst>
              </a:rPr>
              <a:t>大阪府地震・津波災害対策訓練　概要</a:t>
            </a:r>
            <a:endParaRPr lang="ja-JP" altLang="en-US" sz="3600" dirty="0">
              <a:solidFill>
                <a:prstClr val="black"/>
              </a:solidFill>
              <a:effectLst>
                <a:outerShdw blurRad="38100" dist="38100" dir="2700000" algn="tl">
                  <a:srgbClr val="000000">
                    <a:alpha val="43137"/>
                  </a:srgbClr>
                </a:outerShdw>
              </a:effectLst>
              <a:latin typeface="Arial"/>
              <a:ea typeface="ＭＳ Ｐゴシック"/>
            </a:endParaRPr>
          </a:p>
        </p:txBody>
      </p:sp>
      <p:sp>
        <p:nvSpPr>
          <p:cNvPr id="18" name="タイトル 1"/>
          <p:cNvSpPr txBox="1">
            <a:spLocks/>
          </p:cNvSpPr>
          <p:nvPr/>
        </p:nvSpPr>
        <p:spPr>
          <a:xfrm>
            <a:off x="72008" y="620688"/>
            <a:ext cx="8964488" cy="587119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prstClr val="black"/>
                </a:solidFill>
                <a:latin typeface="ＭＳ Ｐゴシック"/>
                <a:ea typeface="ＭＳ Ｐゴシック"/>
              </a:rPr>
              <a:t>１</a:t>
            </a:r>
            <a:r>
              <a:rPr lang="en-US" altLang="ja-JP" sz="2400" dirty="0">
                <a:solidFill>
                  <a:prstClr val="black"/>
                </a:solidFill>
                <a:latin typeface="ＭＳ Ｐゴシック"/>
                <a:ea typeface="ＭＳ Ｐゴシック"/>
              </a:rPr>
              <a:t>.</a:t>
            </a:r>
            <a:r>
              <a:rPr lang="ja-JP" altLang="en-US" sz="2400" dirty="0">
                <a:solidFill>
                  <a:prstClr val="black"/>
                </a:solidFill>
                <a:latin typeface="ＭＳ Ｐゴシック"/>
                <a:ea typeface="ＭＳ Ｐゴシック"/>
              </a:rPr>
              <a:t>日　時</a:t>
            </a:r>
          </a:p>
          <a:p>
            <a:pPr algn="l"/>
            <a:r>
              <a:rPr lang="ja-JP" altLang="en-US" sz="2400" dirty="0">
                <a:solidFill>
                  <a:prstClr val="black"/>
                </a:solidFill>
                <a:latin typeface="ＭＳ Ｐゴシック"/>
                <a:ea typeface="ＭＳ Ｐゴシック"/>
              </a:rPr>
              <a:t>　令和２年</a:t>
            </a:r>
            <a:r>
              <a:rPr lang="en-US" altLang="ja-JP" sz="2400" dirty="0">
                <a:solidFill>
                  <a:prstClr val="black"/>
                </a:solidFill>
                <a:latin typeface="ＭＳ Ｐゴシック"/>
                <a:ea typeface="ＭＳ Ｐゴシック"/>
              </a:rPr>
              <a:t>1</a:t>
            </a:r>
            <a:r>
              <a:rPr lang="ja-JP" altLang="en-US" sz="2400" dirty="0">
                <a:solidFill>
                  <a:prstClr val="black"/>
                </a:solidFill>
                <a:latin typeface="ＭＳ Ｐゴシック"/>
                <a:ea typeface="ＭＳ Ｐゴシック"/>
              </a:rPr>
              <a:t>月</a:t>
            </a:r>
            <a:r>
              <a:rPr lang="en-US" altLang="ja-JP" sz="2400" dirty="0">
                <a:solidFill>
                  <a:prstClr val="black"/>
                </a:solidFill>
                <a:latin typeface="ＭＳ Ｐゴシック"/>
                <a:ea typeface="ＭＳ Ｐゴシック"/>
              </a:rPr>
              <a:t>17</a:t>
            </a:r>
            <a:r>
              <a:rPr lang="ja-JP" altLang="en-US" sz="2400" dirty="0">
                <a:solidFill>
                  <a:prstClr val="black"/>
                </a:solidFill>
                <a:latin typeface="ＭＳ Ｐゴシック"/>
                <a:ea typeface="ＭＳ Ｐゴシック"/>
              </a:rPr>
              <a:t>日（金）　１０：００～１７：００</a:t>
            </a:r>
            <a:r>
              <a:rPr lang="ja-JP" altLang="en-US" sz="1800" dirty="0">
                <a:solidFill>
                  <a:prstClr val="black"/>
                </a:solidFill>
                <a:latin typeface="ＭＳ Ｐゴシック"/>
                <a:ea typeface="ＭＳ Ｐゴシック"/>
              </a:rPr>
              <a:t>（１６：３０～１７：００振返り）　</a:t>
            </a:r>
            <a:endParaRPr lang="en-US" altLang="ja-JP" sz="1800" dirty="0">
              <a:solidFill>
                <a:prstClr val="black"/>
              </a:solidFill>
              <a:latin typeface="ＭＳ Ｐゴシック"/>
              <a:ea typeface="ＭＳ Ｐゴシック"/>
            </a:endParaRPr>
          </a:p>
          <a:p>
            <a:pPr algn="l"/>
            <a:endParaRPr lang="ja-JP" altLang="en-US" sz="2400" dirty="0">
              <a:solidFill>
                <a:prstClr val="black"/>
              </a:solidFill>
              <a:latin typeface="ＭＳ Ｐゴシック"/>
              <a:ea typeface="ＭＳ Ｐゴシック"/>
            </a:endParaRPr>
          </a:p>
          <a:p>
            <a:pPr algn="l"/>
            <a:r>
              <a:rPr lang="ja-JP" altLang="en-US" sz="2400" dirty="0">
                <a:solidFill>
                  <a:prstClr val="black"/>
                </a:solidFill>
                <a:latin typeface="ＭＳ Ｐゴシック"/>
                <a:ea typeface="ＭＳ Ｐゴシック"/>
              </a:rPr>
              <a:t>２</a:t>
            </a:r>
            <a:r>
              <a:rPr lang="en-US" altLang="ja-JP" sz="2400" dirty="0">
                <a:solidFill>
                  <a:prstClr val="black"/>
                </a:solidFill>
                <a:latin typeface="ＭＳ Ｐゴシック"/>
                <a:ea typeface="ＭＳ Ｐゴシック"/>
              </a:rPr>
              <a:t>.</a:t>
            </a:r>
            <a:r>
              <a:rPr lang="ja-JP" altLang="en-US" sz="2400" dirty="0">
                <a:solidFill>
                  <a:prstClr val="black"/>
                </a:solidFill>
                <a:latin typeface="ＭＳ Ｐゴシック"/>
                <a:ea typeface="ＭＳ Ｐゴシック"/>
              </a:rPr>
              <a:t>訓練想定</a:t>
            </a:r>
          </a:p>
          <a:p>
            <a:pPr algn="l"/>
            <a:r>
              <a:rPr lang="ja-JP" altLang="en-US" sz="2400" dirty="0">
                <a:solidFill>
                  <a:prstClr val="black"/>
                </a:solidFill>
                <a:latin typeface="ＭＳ Ｐゴシック"/>
                <a:ea typeface="ＭＳ Ｐゴシック"/>
              </a:rPr>
              <a:t>　令和２年</a:t>
            </a:r>
            <a:r>
              <a:rPr lang="en-US" altLang="ja-JP" sz="2400" dirty="0">
                <a:solidFill>
                  <a:prstClr val="black"/>
                </a:solidFill>
                <a:latin typeface="ＭＳ Ｐゴシック"/>
                <a:ea typeface="ＭＳ Ｐゴシック"/>
              </a:rPr>
              <a:t>1</a:t>
            </a:r>
            <a:r>
              <a:rPr lang="ja-JP" altLang="en-US" sz="2400" dirty="0">
                <a:solidFill>
                  <a:prstClr val="black"/>
                </a:solidFill>
                <a:latin typeface="ＭＳ Ｐゴシック"/>
                <a:ea typeface="ＭＳ Ｐゴシック"/>
              </a:rPr>
              <a:t>月</a:t>
            </a:r>
            <a:r>
              <a:rPr lang="en-US" altLang="ja-JP" sz="2400" dirty="0">
                <a:solidFill>
                  <a:prstClr val="black"/>
                </a:solidFill>
                <a:latin typeface="ＭＳ Ｐゴシック"/>
                <a:ea typeface="ＭＳ Ｐゴシック"/>
              </a:rPr>
              <a:t>16</a:t>
            </a:r>
            <a:r>
              <a:rPr lang="ja-JP" altLang="en-US" sz="2400" dirty="0">
                <a:solidFill>
                  <a:prstClr val="black"/>
                </a:solidFill>
                <a:latin typeface="ＭＳ Ｐゴシック"/>
                <a:ea typeface="ＭＳ Ｐゴシック"/>
              </a:rPr>
              <a:t>日</a:t>
            </a:r>
            <a:r>
              <a:rPr lang="en-US" altLang="ja-JP" sz="2400" dirty="0">
                <a:solidFill>
                  <a:prstClr val="black"/>
                </a:solidFill>
                <a:latin typeface="ＭＳ Ｐゴシック"/>
                <a:ea typeface="ＭＳ Ｐゴシック"/>
              </a:rPr>
              <a:t>21</a:t>
            </a:r>
            <a:r>
              <a:rPr lang="ja-JP" altLang="en-US" sz="2400" dirty="0">
                <a:solidFill>
                  <a:prstClr val="black"/>
                </a:solidFill>
                <a:latin typeface="ＭＳ Ｐゴシック"/>
                <a:ea typeface="ＭＳ Ｐゴシック"/>
              </a:rPr>
              <a:t>時</a:t>
            </a:r>
            <a:r>
              <a:rPr lang="en-US" altLang="ja-JP" sz="2400" dirty="0">
                <a:solidFill>
                  <a:prstClr val="black"/>
                </a:solidFill>
                <a:latin typeface="ＭＳ Ｐゴシック"/>
                <a:ea typeface="ＭＳ Ｐゴシック"/>
              </a:rPr>
              <a:t>00</a:t>
            </a:r>
            <a:r>
              <a:rPr lang="ja-JP" altLang="en-US" sz="2400" dirty="0">
                <a:solidFill>
                  <a:prstClr val="black"/>
                </a:solidFill>
                <a:latin typeface="ＭＳ Ｐゴシック"/>
                <a:ea typeface="ＭＳ Ｐゴシック"/>
              </a:rPr>
              <a:t>分に、南海トラフを震源地とするマグニュード</a:t>
            </a:r>
            <a:r>
              <a:rPr lang="en-US" altLang="ja-JP" sz="2400" dirty="0">
                <a:solidFill>
                  <a:prstClr val="black"/>
                </a:solidFill>
                <a:latin typeface="ＭＳ Ｐゴシック"/>
                <a:ea typeface="ＭＳ Ｐゴシック"/>
              </a:rPr>
              <a:t>9.0</a:t>
            </a:r>
            <a:r>
              <a:rPr lang="ja-JP" altLang="en-US" sz="2400" dirty="0">
                <a:solidFill>
                  <a:prstClr val="black"/>
                </a:solidFill>
                <a:latin typeface="ＭＳ Ｐゴシック"/>
                <a:ea typeface="ＭＳ Ｐゴシック"/>
              </a:rPr>
              <a:t> 、最大震度７の地震が発生</a:t>
            </a:r>
            <a:r>
              <a:rPr lang="en-US" altLang="ja-JP" sz="2400" dirty="0">
                <a:solidFill>
                  <a:prstClr val="black"/>
                </a:solidFill>
                <a:latin typeface="ＭＳ Ｐゴシック"/>
                <a:ea typeface="ＭＳ Ｐゴシック"/>
              </a:rPr>
              <a:t>(</a:t>
            </a:r>
            <a:r>
              <a:rPr lang="ja-JP" altLang="en-US" sz="2400" dirty="0">
                <a:solidFill>
                  <a:prstClr val="black"/>
                </a:solidFill>
                <a:latin typeface="ＭＳ Ｐゴシック"/>
                <a:ea typeface="ＭＳ Ｐゴシック"/>
              </a:rPr>
              <a:t>大阪府は震度</a:t>
            </a:r>
            <a:r>
              <a:rPr lang="en-US" altLang="ja-JP" sz="2400" dirty="0">
                <a:solidFill>
                  <a:prstClr val="black"/>
                </a:solidFill>
                <a:latin typeface="ＭＳ Ｐゴシック"/>
                <a:ea typeface="ＭＳ Ｐゴシック"/>
              </a:rPr>
              <a:t>6</a:t>
            </a:r>
            <a:r>
              <a:rPr lang="ja-JP" altLang="en-US" sz="2400" dirty="0">
                <a:solidFill>
                  <a:prstClr val="black"/>
                </a:solidFill>
                <a:latin typeface="ＭＳ Ｐゴシック"/>
                <a:ea typeface="ＭＳ Ｐゴシック"/>
              </a:rPr>
              <a:t>強</a:t>
            </a:r>
            <a:r>
              <a:rPr lang="en-US" altLang="ja-JP" sz="2400" dirty="0">
                <a:solidFill>
                  <a:prstClr val="black"/>
                </a:solidFill>
                <a:latin typeface="ＭＳ Ｐゴシック"/>
                <a:ea typeface="ＭＳ Ｐゴシック"/>
              </a:rPr>
              <a:t>)</a:t>
            </a:r>
            <a:r>
              <a:rPr lang="ja-JP" altLang="en-US" sz="2400" dirty="0">
                <a:solidFill>
                  <a:prstClr val="black"/>
                </a:solidFill>
                <a:latin typeface="ＭＳ Ｐゴシック"/>
                <a:ea typeface="ＭＳ Ｐゴシック"/>
              </a:rPr>
              <a:t>した。</a:t>
            </a:r>
          </a:p>
          <a:p>
            <a:pPr algn="l"/>
            <a:r>
              <a:rPr lang="ja-JP" altLang="en-US" sz="2400" dirty="0">
                <a:solidFill>
                  <a:prstClr val="black"/>
                </a:solidFill>
                <a:latin typeface="ＭＳ Ｐゴシック"/>
                <a:ea typeface="ＭＳ Ｐゴシック"/>
              </a:rPr>
              <a:t>　発災</a:t>
            </a:r>
            <a:r>
              <a:rPr lang="en-US" altLang="ja-JP" sz="2400" dirty="0">
                <a:solidFill>
                  <a:prstClr val="black"/>
                </a:solidFill>
                <a:latin typeface="ＭＳ Ｐゴシック"/>
                <a:ea typeface="ＭＳ Ｐゴシック"/>
              </a:rPr>
              <a:t>2</a:t>
            </a:r>
            <a:r>
              <a:rPr lang="ja-JP" altLang="en-US" sz="2400" dirty="0">
                <a:solidFill>
                  <a:prstClr val="black"/>
                </a:solidFill>
                <a:latin typeface="ＭＳ Ｐゴシック"/>
                <a:ea typeface="ＭＳ Ｐゴシック"/>
              </a:rPr>
              <a:t>日目（急性期）となる</a:t>
            </a:r>
            <a:r>
              <a:rPr lang="en-US" altLang="ja-JP" sz="2400" dirty="0">
                <a:solidFill>
                  <a:prstClr val="black"/>
                </a:solidFill>
                <a:latin typeface="ＭＳ Ｐゴシック"/>
                <a:ea typeface="ＭＳ Ｐゴシック"/>
              </a:rPr>
              <a:t>1</a:t>
            </a:r>
            <a:r>
              <a:rPr lang="ja-JP" altLang="en-US" sz="2400" dirty="0">
                <a:solidFill>
                  <a:prstClr val="black"/>
                </a:solidFill>
                <a:latin typeface="ＭＳ Ｐゴシック"/>
                <a:ea typeface="ＭＳ Ｐゴシック"/>
              </a:rPr>
              <a:t>月</a:t>
            </a:r>
            <a:r>
              <a:rPr lang="en-US" altLang="ja-JP" sz="2400" dirty="0">
                <a:solidFill>
                  <a:prstClr val="black"/>
                </a:solidFill>
                <a:latin typeface="ＭＳ Ｐゴシック"/>
                <a:ea typeface="ＭＳ Ｐゴシック"/>
              </a:rPr>
              <a:t>17</a:t>
            </a:r>
            <a:r>
              <a:rPr lang="ja-JP" altLang="en-US" sz="2400" dirty="0">
                <a:solidFill>
                  <a:prstClr val="black"/>
                </a:solidFill>
                <a:latin typeface="ＭＳ Ｐゴシック"/>
                <a:ea typeface="ＭＳ Ｐゴシック"/>
              </a:rPr>
              <a:t>日（金）における</a:t>
            </a:r>
            <a:r>
              <a:rPr lang="zh-TW" altLang="en-US" sz="2400" dirty="0">
                <a:solidFill>
                  <a:prstClr val="black"/>
                </a:solidFill>
                <a:latin typeface="ＭＳ Ｐゴシック"/>
                <a:ea typeface="ＭＳ Ｐゴシック"/>
              </a:rPr>
              <a:t>大阪府保健医療調整本部</a:t>
            </a:r>
            <a:r>
              <a:rPr lang="ja-JP" altLang="en-US" sz="2400" dirty="0">
                <a:solidFill>
                  <a:prstClr val="black"/>
                </a:solidFill>
                <a:latin typeface="ＭＳ Ｐゴシック"/>
                <a:ea typeface="ＭＳ Ｐゴシック"/>
              </a:rPr>
              <a:t>及び活動拠点本部（仮称）を中心に災害医療活動訓練を実施。（大阪府の被害想定を活用する）</a:t>
            </a:r>
            <a:endParaRPr lang="en-US" altLang="ja-JP" sz="2400" dirty="0">
              <a:solidFill>
                <a:prstClr val="black"/>
              </a:solidFill>
              <a:latin typeface="ＭＳ Ｐゴシック"/>
              <a:ea typeface="ＭＳ Ｐゴシック"/>
            </a:endParaRPr>
          </a:p>
          <a:p>
            <a:pPr algn="l"/>
            <a:endParaRPr lang="en-US" altLang="ja-JP" sz="2400" dirty="0">
              <a:solidFill>
                <a:prstClr val="black"/>
              </a:solidFill>
              <a:latin typeface="ＭＳ Ｐゴシック"/>
              <a:ea typeface="ＭＳ Ｐゴシック"/>
            </a:endParaRPr>
          </a:p>
          <a:p>
            <a:pPr algn="l"/>
            <a:r>
              <a:rPr lang="ja-JP" altLang="en-US" sz="2400" dirty="0">
                <a:solidFill>
                  <a:prstClr val="black"/>
                </a:solidFill>
                <a:latin typeface="ＭＳ Ｐゴシック"/>
                <a:ea typeface="ＭＳ Ｐゴシック"/>
              </a:rPr>
              <a:t>・訓練のねらい</a:t>
            </a:r>
            <a:endParaRPr lang="en-US" altLang="ja-JP" sz="2400" dirty="0">
              <a:solidFill>
                <a:prstClr val="black"/>
              </a:solidFill>
              <a:latin typeface="ＭＳ Ｐゴシック"/>
              <a:ea typeface="ＭＳ Ｐゴシック"/>
            </a:endParaRPr>
          </a:p>
          <a:p>
            <a:pPr algn="l"/>
            <a:r>
              <a:rPr lang="ja-JP" altLang="en-US" sz="2400" dirty="0">
                <a:solidFill>
                  <a:prstClr val="black"/>
                </a:solidFill>
                <a:latin typeface="ＭＳ Ｐゴシック"/>
                <a:ea typeface="ＭＳ Ｐゴシック"/>
              </a:rPr>
              <a:t>　発災１日目に得た情報（病院の被災状況等）から活動方針を決定し、</a:t>
            </a:r>
            <a:r>
              <a:rPr lang="ja-JP" altLang="en-US" sz="2400" b="1" u="sng" dirty="0">
                <a:solidFill>
                  <a:srgbClr val="FF0000"/>
                </a:solidFill>
                <a:latin typeface="ＭＳ Ｐゴシック"/>
                <a:ea typeface="ＭＳ Ｐゴシック"/>
              </a:rPr>
              <a:t>訓練のスタートする</a:t>
            </a:r>
            <a:r>
              <a:rPr lang="en-US" altLang="ja-JP" sz="2400" b="1" u="sng" dirty="0">
                <a:solidFill>
                  <a:srgbClr val="FF0000"/>
                </a:solidFill>
                <a:latin typeface="ＭＳ Ｐゴシック"/>
                <a:ea typeface="ＭＳ Ｐゴシック"/>
              </a:rPr>
              <a:t>2</a:t>
            </a:r>
            <a:r>
              <a:rPr lang="ja-JP" altLang="en-US" sz="2400" b="1" u="sng" dirty="0">
                <a:solidFill>
                  <a:srgbClr val="FF0000"/>
                </a:solidFill>
                <a:latin typeface="ＭＳ Ｐゴシック"/>
                <a:ea typeface="ＭＳ Ｐゴシック"/>
              </a:rPr>
              <a:t>日目には診療機能に支障の出ている病院に対する支援などの災害医療活動を実施。</a:t>
            </a:r>
          </a:p>
        </p:txBody>
      </p:sp>
      <p:sp>
        <p:nvSpPr>
          <p:cNvPr id="4" name="スライド番号プレースホルダー 2">
            <a:extLst>
              <a:ext uri="{FF2B5EF4-FFF2-40B4-BE49-F238E27FC236}">
                <a16:creationId xmlns:a16="http://schemas.microsoft.com/office/drawing/2014/main" id="{6DAE172E-B36F-4C46-9788-9D08BB116FFD}"/>
              </a:ext>
            </a:extLst>
          </p:cNvPr>
          <p:cNvSpPr>
            <a:spLocks noGrp="1"/>
          </p:cNvSpPr>
          <p:nvPr>
            <p:ph type="sldNum" sz="quarter" idx="12"/>
          </p:nvPr>
        </p:nvSpPr>
        <p:spPr>
          <a:xfrm>
            <a:off x="6553200" y="6356352"/>
            <a:ext cx="2133600" cy="365125"/>
          </a:xfrm>
        </p:spPr>
        <p:txBody>
          <a:bodyPr/>
          <a:lstStyle/>
          <a:p>
            <a:fld id="{25CC5A41-849D-4847-989A-9B7369F117F8}" type="slidenum">
              <a:rPr lang="ja-JP" altLang="en-US">
                <a:solidFill>
                  <a:prstClr val="black"/>
                </a:solidFill>
                <a:latin typeface="ＭＳ Ｐゴシック"/>
                <a:ea typeface="ＭＳ Ｐゴシック"/>
              </a:rPr>
              <a:pPr/>
              <a:t>2</a:t>
            </a:fld>
            <a:endParaRPr lang="ja-JP" altLang="en-US" dirty="0">
              <a:solidFill>
                <a:prstClr val="black"/>
              </a:solidFill>
              <a:latin typeface="ＭＳ Ｐゴシック"/>
              <a:ea typeface="ＭＳ Ｐゴシック"/>
            </a:endParaRPr>
          </a:p>
        </p:txBody>
      </p:sp>
    </p:spTree>
    <p:extLst>
      <p:ext uri="{BB962C8B-B14F-4D97-AF65-F5344CB8AC3E}">
        <p14:creationId xmlns:p14="http://schemas.microsoft.com/office/powerpoint/2010/main" val="288769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3" name="タイトル 1"/>
          <p:cNvSpPr txBox="1">
            <a:spLocks/>
          </p:cNvSpPr>
          <p:nvPr/>
        </p:nvSpPr>
        <p:spPr>
          <a:xfrm>
            <a:off x="0" y="-27383"/>
            <a:ext cx="9144000" cy="7624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プレイヤーふりかえり</a:t>
            </a: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（反省点②）</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graphicFrame>
        <p:nvGraphicFramePr>
          <p:cNvPr id="4" name="表 3"/>
          <p:cNvGraphicFramePr>
            <a:graphicFrameLocks noGrp="1"/>
          </p:cNvGraphicFramePr>
          <p:nvPr>
            <p:extLst>
              <p:ext uri="{D42A27DB-BD31-4B8C-83A1-F6EECF244321}">
                <p14:modId xmlns:p14="http://schemas.microsoft.com/office/powerpoint/2010/main" val="595795146"/>
              </p:ext>
            </p:extLst>
          </p:nvPr>
        </p:nvGraphicFramePr>
        <p:xfrm>
          <a:off x="107504" y="836712"/>
          <a:ext cx="8928992" cy="5884765"/>
        </p:xfrm>
        <a:graphic>
          <a:graphicData uri="http://schemas.openxmlformats.org/drawingml/2006/table">
            <a:tbl>
              <a:tblPr/>
              <a:tblGrid>
                <a:gridCol w="1016308">
                  <a:extLst>
                    <a:ext uri="{9D8B030D-6E8A-4147-A177-3AD203B41FA5}">
                      <a16:colId xmlns:a16="http://schemas.microsoft.com/office/drawing/2014/main" val="1194169159"/>
                    </a:ext>
                  </a:extLst>
                </a:gridCol>
                <a:gridCol w="4024252">
                  <a:extLst>
                    <a:ext uri="{9D8B030D-6E8A-4147-A177-3AD203B41FA5}">
                      <a16:colId xmlns:a16="http://schemas.microsoft.com/office/drawing/2014/main" val="642745488"/>
                    </a:ext>
                  </a:extLst>
                </a:gridCol>
                <a:gridCol w="3888432">
                  <a:extLst>
                    <a:ext uri="{9D8B030D-6E8A-4147-A177-3AD203B41FA5}">
                      <a16:colId xmlns:a16="http://schemas.microsoft.com/office/drawing/2014/main" val="3011746508"/>
                    </a:ext>
                  </a:extLst>
                </a:gridCol>
              </a:tblGrid>
              <a:tr h="352170">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反省点、改善の余地がある点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改善に向けて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42297632"/>
                  </a:ext>
                </a:extLst>
              </a:tr>
              <a:tr h="1555460">
                <a:tc rowSpan="3">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業務</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内容</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Wi-Fi</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通信速度が落ち、情報発信・収集</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業務</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が</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スタック</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本部内</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での業務分担をしておけばよかった。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実災害</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時においても、本部の通信</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が安定</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しない</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こ</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とが</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あり得る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箇所で情報発信・収集するので</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はなく</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、業務</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分担</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する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ことを雛形と</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しては</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どうか？</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22416"/>
                  </a:ext>
                </a:extLst>
              </a:tr>
              <a:tr h="1732429">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業務量</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が多く、３人の分担で何とか対応できる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ぐらい</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だった。</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各学会</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への支援要請等、業務量が増える可能性</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を</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考える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と、やはり数人のリエゾンが本部に入る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必要</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が</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ある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母子</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グループ反省）</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量</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・質ともに十分な役割が果たせなかった。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行政側</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が、本部との連携（全体被害状況の把握</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や</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他</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班との均衡）、マッピングなど、できることを</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積極</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的</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に実施する。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726718"/>
                  </a:ext>
                </a:extLst>
              </a:tr>
              <a:tr h="2244706">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すべて</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の依頼項目をリエゾンで受けようと抱え込</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ん</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だ</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ため、業務がスタック。</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自院を統括する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活動拠点</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本部に対応を依頼する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よ</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う回</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答</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する」という基本的</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な</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スタンスを、リエゾンで</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共有</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しておく必要がある。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本部内</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での横の連携、医療機関ごとの縦の</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連携</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など、組織図</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の理解を図る。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668091"/>
                  </a:ext>
                </a:extLst>
              </a:tr>
            </a:tbl>
          </a:graphicData>
        </a:graphic>
      </p:graphicFrame>
    </p:spTree>
    <p:extLst>
      <p:ext uri="{BB962C8B-B14F-4D97-AF65-F5344CB8AC3E}">
        <p14:creationId xmlns:p14="http://schemas.microsoft.com/office/powerpoint/2010/main" val="2334357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3" name="タイトル 1"/>
          <p:cNvSpPr txBox="1">
            <a:spLocks/>
          </p:cNvSpPr>
          <p:nvPr/>
        </p:nvSpPr>
        <p:spPr>
          <a:xfrm>
            <a:off x="0" y="-27383"/>
            <a:ext cx="9144000" cy="7624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プレイヤーふりかえり</a:t>
            </a: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（反省点③）</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graphicFrame>
        <p:nvGraphicFramePr>
          <p:cNvPr id="5" name="表 4"/>
          <p:cNvGraphicFramePr>
            <a:graphicFrameLocks noGrp="1"/>
          </p:cNvGraphicFramePr>
          <p:nvPr>
            <p:extLst/>
          </p:nvPr>
        </p:nvGraphicFramePr>
        <p:xfrm>
          <a:off x="107846" y="836710"/>
          <a:ext cx="8928650" cy="5880682"/>
        </p:xfrm>
        <a:graphic>
          <a:graphicData uri="http://schemas.openxmlformats.org/drawingml/2006/table">
            <a:tbl>
              <a:tblPr/>
              <a:tblGrid>
                <a:gridCol w="1079778">
                  <a:extLst>
                    <a:ext uri="{9D8B030D-6E8A-4147-A177-3AD203B41FA5}">
                      <a16:colId xmlns:a16="http://schemas.microsoft.com/office/drawing/2014/main" val="1381462898"/>
                    </a:ext>
                  </a:extLst>
                </a:gridCol>
                <a:gridCol w="3677128">
                  <a:extLst>
                    <a:ext uri="{9D8B030D-6E8A-4147-A177-3AD203B41FA5}">
                      <a16:colId xmlns:a16="http://schemas.microsoft.com/office/drawing/2014/main" val="653917742"/>
                    </a:ext>
                  </a:extLst>
                </a:gridCol>
                <a:gridCol w="4171744">
                  <a:extLst>
                    <a:ext uri="{9D8B030D-6E8A-4147-A177-3AD203B41FA5}">
                      <a16:colId xmlns:a16="http://schemas.microsoft.com/office/drawing/2014/main" val="3126010744"/>
                    </a:ext>
                  </a:extLst>
                </a:gridCol>
              </a:tblGrid>
              <a:tr h="353328">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反省点、改善の余地がある点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改善に向けて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45828844"/>
                  </a:ext>
                </a:extLst>
              </a:tr>
              <a:tr h="1446874">
                <a:tc rowSpan="3">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業務</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内容</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全体</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ミーティング内容の共有について。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全体</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ミーティングで得た本部内情報</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を、リエゾン内で</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共有</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する際のフォーマットを予め</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決めておくのはどう</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情報量が多く共有に時間がかかる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小児</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周産期リエゾン業務に必要な情報を</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ピックアップ</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して</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おく？）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894838"/>
                  </a:ext>
                </a:extLst>
              </a:tr>
              <a:tr h="1417292">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情報源</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が複数あり、各システム掲示板や</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個人</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メール</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でのニーズ対応が困難かつ非効率。</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小児</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周産期リエゾンへの相談を一つに集約</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する</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こと</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は難しいか？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小児</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周産期リエゾンへの相談を</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Google</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スプレッドシート</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等</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で一つに集約するのはどうか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案</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各掲示板</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に</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は、「</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リエゾンへの相談は</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URL;○○</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に</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と</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書きこむ。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384532"/>
                  </a:ext>
                </a:extLst>
              </a:tr>
              <a:tr h="742948">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クロノロ</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に漏れがある。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徹底</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できるよう、２名で取り組めるとよい。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819327"/>
                  </a:ext>
                </a:extLst>
              </a:tr>
              <a:tr h="1502116">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の組織体制を把握できていなかった</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最初</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に確認しておくべきだった。</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（全体ミーティングでは</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今回</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の訓練では消防リエゾンが本部内に</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おらず</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救急</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リソースの把握が全くできなかったと</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いう</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意見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がでていた</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基本</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となる保健医療調整本部体制図の理解を図る。</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活動</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を開始する際は、本部内の組織体制を確認</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する</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災害の種類や規模、被害状況等に変更する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可能性</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が</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あるため）。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018272"/>
                  </a:ext>
                </a:extLst>
              </a:tr>
            </a:tbl>
          </a:graphicData>
        </a:graphic>
      </p:graphicFrame>
    </p:spTree>
    <p:extLst>
      <p:ext uri="{BB962C8B-B14F-4D97-AF65-F5344CB8AC3E}">
        <p14:creationId xmlns:p14="http://schemas.microsoft.com/office/powerpoint/2010/main" val="3907429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6C5DD5F-513D-4A9B-BF39-B6865218D886}"/>
              </a:ext>
            </a:extLst>
          </p:cNvPr>
          <p:cNvSpPr txBox="1">
            <a:spLocks/>
          </p:cNvSpPr>
          <p:nvPr/>
        </p:nvSpPr>
        <p:spPr>
          <a:xfrm>
            <a:off x="0" y="2935161"/>
            <a:ext cx="9144000" cy="72007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振り返り（本部コントローラー）</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sp>
        <p:nvSpPr>
          <p:cNvPr id="3" name="スライド番号プレースホルダー 3">
            <a:extLst>
              <a:ext uri="{FF2B5EF4-FFF2-40B4-BE49-F238E27FC236}">
                <a16:creationId xmlns:a16="http://schemas.microsoft.com/office/drawing/2014/main" id="{F6D0B836-4EDD-463B-911B-F8E8CB6ED22F}"/>
              </a:ext>
            </a:extLst>
          </p:cNvPr>
          <p:cNvSpPr>
            <a:spLocks noGrp="1"/>
          </p:cNvSpPr>
          <p:nvPr>
            <p:ph type="sldNum" sz="quarter" idx="12"/>
          </p:nvPr>
        </p:nvSpPr>
        <p:spPr>
          <a:xfrm>
            <a:off x="6804248" y="638132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Tree>
    <p:extLst>
      <p:ext uri="{BB962C8B-B14F-4D97-AF65-F5344CB8AC3E}">
        <p14:creationId xmlns:p14="http://schemas.microsoft.com/office/powerpoint/2010/main" val="289693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3" name="タイトル 1"/>
          <p:cNvSpPr txBox="1">
            <a:spLocks/>
          </p:cNvSpPr>
          <p:nvPr/>
        </p:nvSpPr>
        <p:spPr>
          <a:xfrm>
            <a:off x="0" y="-27383"/>
            <a:ext cx="9144000" cy="7624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コントローラ</a:t>
            </a: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ーふりかえり（よかった点①）　</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graphicFrame>
        <p:nvGraphicFramePr>
          <p:cNvPr id="5" name="表 4"/>
          <p:cNvGraphicFramePr>
            <a:graphicFrameLocks noGrp="1"/>
          </p:cNvGraphicFramePr>
          <p:nvPr>
            <p:extLst>
              <p:ext uri="{D42A27DB-BD31-4B8C-83A1-F6EECF244321}">
                <p14:modId xmlns:p14="http://schemas.microsoft.com/office/powerpoint/2010/main" val="1495083512"/>
              </p:ext>
            </p:extLst>
          </p:nvPr>
        </p:nvGraphicFramePr>
        <p:xfrm>
          <a:off x="107504" y="836712"/>
          <a:ext cx="8856984" cy="5956418"/>
        </p:xfrm>
        <a:graphic>
          <a:graphicData uri="http://schemas.openxmlformats.org/drawingml/2006/table">
            <a:tbl>
              <a:tblPr/>
              <a:tblGrid>
                <a:gridCol w="936104">
                  <a:extLst>
                    <a:ext uri="{9D8B030D-6E8A-4147-A177-3AD203B41FA5}">
                      <a16:colId xmlns:a16="http://schemas.microsoft.com/office/drawing/2014/main" val="513976964"/>
                    </a:ext>
                  </a:extLst>
                </a:gridCol>
                <a:gridCol w="3888432">
                  <a:extLst>
                    <a:ext uri="{9D8B030D-6E8A-4147-A177-3AD203B41FA5}">
                      <a16:colId xmlns:a16="http://schemas.microsoft.com/office/drawing/2014/main" val="429265855"/>
                    </a:ext>
                  </a:extLst>
                </a:gridCol>
                <a:gridCol w="4032448">
                  <a:extLst>
                    <a:ext uri="{9D8B030D-6E8A-4147-A177-3AD203B41FA5}">
                      <a16:colId xmlns:a16="http://schemas.microsoft.com/office/drawing/2014/main" val="967009810"/>
                    </a:ext>
                  </a:extLst>
                </a:gridCol>
              </a:tblGrid>
              <a:tr h="305092">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よかった点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さらによくするために、ほか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47390659"/>
                  </a:ext>
                </a:extLst>
              </a:tr>
              <a:tr h="1167364">
                <a:tc rowSpan="3">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業務内容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初期</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返信が早い。</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連絡</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をする側は、本当にリエゾンと連絡が</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ついて</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いる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助けてくれる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人がいるのか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不安。</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すぐ</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に一旦返信が来る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ことは心強い</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メール</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をチェックする人、掲示板</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を一定</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時間毎</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に</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みる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人、などの</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役割分担</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をする。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714847"/>
                  </a:ext>
                </a:extLst>
              </a:tr>
              <a:tr h="1635228">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リエゾン</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本部のメールアドレスを、個人の</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アドレス</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では</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なく、本部</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のリエゾン</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みんなが見える形に</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でき</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て</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いることがよい</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今回の訓練</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本部メールアドレス＝大阪府保健医療調整本部の</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メールアドレス</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実</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災害、訓練ともに、本部で</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共通アドレス</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を作成</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する</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こと</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を今後も</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続ける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345062"/>
                  </a:ext>
                </a:extLst>
              </a:tr>
              <a:tr h="1556718">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CKK</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のシステムがよく活用できていた</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スプレッドシート</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上段には各医療機関の情報、</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下段　</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には</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進捗</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が記載</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でき、本部内にいても、</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各医療機</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関</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にいても、情報が共有され</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、全体</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の状況を</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把握</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しやすい</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今後</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も</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CKK</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のシステムをより</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パワーアップ</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して継続</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リエゾン</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の先生方もひろく</a:t>
                      </a: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CKK</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に登</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録</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して</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もらって</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情報</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共有が</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できると</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よい。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828702"/>
                  </a:ext>
                </a:extLst>
              </a:tr>
              <a:tr h="1220364">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本部内連携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保健</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医療調整本部内で横の連携</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が、以前</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より</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も</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スムーズ</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に</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できていた</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今後</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も訓練などを通して、顔の</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見える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連携を行う。</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それぞれ</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の部署の役割、本部内</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での</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組織図を</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理解</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する</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208282"/>
                  </a:ext>
                </a:extLst>
              </a:tr>
            </a:tbl>
          </a:graphicData>
        </a:graphic>
      </p:graphicFrame>
    </p:spTree>
    <p:extLst>
      <p:ext uri="{BB962C8B-B14F-4D97-AF65-F5344CB8AC3E}">
        <p14:creationId xmlns:p14="http://schemas.microsoft.com/office/powerpoint/2010/main" val="2608770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3" name="タイトル 1"/>
          <p:cNvSpPr txBox="1">
            <a:spLocks/>
          </p:cNvSpPr>
          <p:nvPr/>
        </p:nvSpPr>
        <p:spPr>
          <a:xfrm>
            <a:off x="0" y="-27383"/>
            <a:ext cx="9144000" cy="7624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コントローラ</a:t>
            </a: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ーふりかえり（よかった点②）　</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graphicFrame>
        <p:nvGraphicFramePr>
          <p:cNvPr id="4" name="表 3"/>
          <p:cNvGraphicFramePr>
            <a:graphicFrameLocks noGrp="1"/>
          </p:cNvGraphicFramePr>
          <p:nvPr>
            <p:extLst/>
          </p:nvPr>
        </p:nvGraphicFramePr>
        <p:xfrm>
          <a:off x="107504" y="836712"/>
          <a:ext cx="8964488" cy="5908532"/>
        </p:xfrm>
        <a:graphic>
          <a:graphicData uri="http://schemas.openxmlformats.org/drawingml/2006/table">
            <a:tbl>
              <a:tblPr/>
              <a:tblGrid>
                <a:gridCol w="864096">
                  <a:extLst>
                    <a:ext uri="{9D8B030D-6E8A-4147-A177-3AD203B41FA5}">
                      <a16:colId xmlns:a16="http://schemas.microsoft.com/office/drawing/2014/main" val="4108850533"/>
                    </a:ext>
                  </a:extLst>
                </a:gridCol>
                <a:gridCol w="4064864">
                  <a:extLst>
                    <a:ext uri="{9D8B030D-6E8A-4147-A177-3AD203B41FA5}">
                      <a16:colId xmlns:a16="http://schemas.microsoft.com/office/drawing/2014/main" val="1480350411"/>
                    </a:ext>
                  </a:extLst>
                </a:gridCol>
                <a:gridCol w="4035528">
                  <a:extLst>
                    <a:ext uri="{9D8B030D-6E8A-4147-A177-3AD203B41FA5}">
                      <a16:colId xmlns:a16="http://schemas.microsoft.com/office/drawing/2014/main" val="1074404398"/>
                    </a:ext>
                  </a:extLst>
                </a:gridCol>
              </a:tblGrid>
              <a:tr h="360040">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よかった点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さらによくするために、ほか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56881867"/>
                  </a:ext>
                </a:extLst>
              </a:tr>
              <a:tr h="1218987">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後方支援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で訓練に参加している方以外の先生方から</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も</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協力</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が得られた。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実</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災害でも本部内</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のリエゾンのみでは</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なく、外部</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リエゾン</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や協力者</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の方</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との連携が</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重要。</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この</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ような訓練の機会は貴重である。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0006"/>
                  </a:ext>
                </a:extLst>
              </a:tr>
              <a:tr h="2073679">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シナリオ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泉大津市立病院訓練のシナリオがボリューム</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たっぷ</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りに</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よく計画されていて</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すばらしかった。</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今後</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もどこかの病院が</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か所、実働（半分実働</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半分</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仮想）で順番</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に訓練に参加</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してもらえるとよい</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参加してくれる病院にはコントローラーをつける。</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啓発</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活動にも</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なり、経験</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していることは強みになる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日頃</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から母子グループ職員とリエゾンがセットで</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出張</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講演？に行くのはどうか。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6716997"/>
                  </a:ext>
                </a:extLst>
              </a:tr>
              <a:tr h="658533">
                <a:tc rowSpan="2">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訓練</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を通して、連絡手段の仕組みなどを知ること</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が</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できた</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730643"/>
                  </a:ext>
                </a:extLst>
              </a:tr>
              <a:tr h="1597293">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NMCS/OGCS</a:t>
                      </a:r>
                      <a:r>
                        <a:rPr lang="ja-JP" altLang="en-US" sz="14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ショートステイ連絡協議会は訓練</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を</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重ねることで入力率</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もアップしている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NMCS</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については事前に詳細連絡を行わず、訓練</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アナウンス</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のみでも各施設が対応してくれており</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災害</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への意識がかなり向上しているように感じる。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忘れて</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しまわないよう、今後も繰り返し訓練が大切。</a:t>
                      </a:r>
                      <a:b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啓発</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活動としての意義もある。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319654"/>
                  </a:ext>
                </a:extLst>
              </a:tr>
            </a:tbl>
          </a:graphicData>
        </a:graphic>
      </p:graphicFrame>
    </p:spTree>
    <p:extLst>
      <p:ext uri="{BB962C8B-B14F-4D97-AF65-F5344CB8AC3E}">
        <p14:creationId xmlns:p14="http://schemas.microsoft.com/office/powerpoint/2010/main" val="3559268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5" name="タイトル 1"/>
          <p:cNvSpPr txBox="1">
            <a:spLocks/>
          </p:cNvSpPr>
          <p:nvPr/>
        </p:nvSpPr>
        <p:spPr>
          <a:xfrm>
            <a:off x="0" y="-27384"/>
            <a:ext cx="9144000" cy="7920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defRPr/>
            </a:pPr>
            <a:r>
              <a:rPr lang="ja-JP" altLang="en-US" sz="3600" dirty="0">
                <a:effectLst>
                  <a:outerShdw blurRad="38100" dist="38100" dir="2700000" algn="tl">
                    <a:srgbClr val="000000">
                      <a:alpha val="43137"/>
                    </a:srgbClr>
                  </a:outerShdw>
                </a:effectLst>
              </a:rPr>
              <a:t>コントローラーふりかえり（反省点①）</a:t>
            </a:r>
          </a:p>
        </p:txBody>
      </p:sp>
      <p:graphicFrame>
        <p:nvGraphicFramePr>
          <p:cNvPr id="6" name="表 5">
            <a:extLst>
              <a:ext uri="{FF2B5EF4-FFF2-40B4-BE49-F238E27FC236}">
                <a16:creationId xmlns:a16="http://schemas.microsoft.com/office/drawing/2014/main" id="{7B3C1B66-5A25-4BFC-8786-82EE09AA971D}"/>
              </a:ext>
            </a:extLst>
          </p:cNvPr>
          <p:cNvGraphicFramePr>
            <a:graphicFrameLocks noGrp="1"/>
          </p:cNvGraphicFramePr>
          <p:nvPr>
            <p:extLst>
              <p:ext uri="{D42A27DB-BD31-4B8C-83A1-F6EECF244321}">
                <p14:modId xmlns:p14="http://schemas.microsoft.com/office/powerpoint/2010/main" val="1877661474"/>
              </p:ext>
            </p:extLst>
          </p:nvPr>
        </p:nvGraphicFramePr>
        <p:xfrm>
          <a:off x="107504" y="836713"/>
          <a:ext cx="8928992" cy="5976663"/>
        </p:xfrm>
        <a:graphic>
          <a:graphicData uri="http://schemas.openxmlformats.org/drawingml/2006/table">
            <a:tbl>
              <a:tblPr/>
              <a:tblGrid>
                <a:gridCol w="792088">
                  <a:extLst>
                    <a:ext uri="{9D8B030D-6E8A-4147-A177-3AD203B41FA5}">
                      <a16:colId xmlns:a16="http://schemas.microsoft.com/office/drawing/2014/main" val="1007122650"/>
                    </a:ext>
                  </a:extLst>
                </a:gridCol>
                <a:gridCol w="4176464">
                  <a:extLst>
                    <a:ext uri="{9D8B030D-6E8A-4147-A177-3AD203B41FA5}">
                      <a16:colId xmlns:a16="http://schemas.microsoft.com/office/drawing/2014/main" val="704895275"/>
                    </a:ext>
                  </a:extLst>
                </a:gridCol>
                <a:gridCol w="3960440">
                  <a:extLst>
                    <a:ext uri="{9D8B030D-6E8A-4147-A177-3AD203B41FA5}">
                      <a16:colId xmlns:a16="http://schemas.microsoft.com/office/drawing/2014/main" val="4210651467"/>
                    </a:ext>
                  </a:extLst>
                </a:gridCol>
              </a:tblGrid>
              <a:tr h="357947">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反省点、改善の余地がある点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改善に向けて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47892064"/>
                  </a:ext>
                </a:extLst>
              </a:tr>
              <a:tr h="670991">
                <a:tc rowSpan="3">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本部立ち上げ</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本部立ち上げ報告までのタイムラグがある。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チェックリスト、アクションカードを活用して、初期段</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階で必要な事柄をわかりやすくする。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413023"/>
                  </a:ext>
                </a:extLst>
              </a:tr>
              <a:tr h="1346807">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大阪府周産期システム：</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NMCS/OGCS</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どちらにも</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わか</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形で掲示板に投稿する必要がある。</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日産婦大規模システム：産科側、小児科側の両方の</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掲示板に投稿する必要がある。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リエゾン間で各種システムを周知し、参集したリエゾ</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ンの専門領域による差が生じないようにする。</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チェックリスト、アクションカードを活用して、抜けが</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ないようにする。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700794"/>
                  </a:ext>
                </a:extLst>
              </a:tr>
              <a:tr h="1184719">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本部の連絡先として、メールアドレス、衛星電話番号</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だけではなく、</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LASCOM</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の電話番号もアップする方が</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よい。</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LASCOM</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電話番号表、各病院からの発信方法、</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受信方法もわかるようにできると、なおよい。</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以前の訓練の際に作成した、小児周産期関連病院</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の</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LASCOM</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連絡先一覧（</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Excel</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）を活用する。</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本部に置くリエゾンファイルに綴じておく。</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488274"/>
                  </a:ext>
                </a:extLst>
              </a:tr>
              <a:tr h="1346807">
                <a:tc rowSpan="2">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情報連絡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周産期リエゾンでの取り組みが、本部の全体クロノロ</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に記載されていない可能性がある？（全体クロノロに</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記載されない＝本部長が把握できない）</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クロノロにはメールでのやりとり等も記載する必要が</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ある。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クロノロ係は大変なので、</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名で取り組めるとよい。</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メールの場合、メールを印刷して情報伝達記録用紙</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と一緒に本部記録係に渡すようにする。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819150"/>
                  </a:ext>
                </a:extLst>
              </a:tr>
              <a:tr h="1069392">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コンタクトリストが生かせていない？</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LASCOM</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の連絡先の周知、</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LASCOM</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で連絡可能な</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病院の周知が不十分？</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あらかじめ小児周産期リエゾンに必要な情報をドラ</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イブなどで共有できるか？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196512"/>
                  </a:ext>
                </a:extLst>
              </a:tr>
            </a:tbl>
          </a:graphicData>
        </a:graphic>
      </p:graphicFrame>
    </p:spTree>
    <p:extLst>
      <p:ext uri="{BB962C8B-B14F-4D97-AF65-F5344CB8AC3E}">
        <p14:creationId xmlns:p14="http://schemas.microsoft.com/office/powerpoint/2010/main" val="278650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C8E1D4A1-5915-4DF5-80EF-47E6020590AC}"/>
              </a:ext>
            </a:extLst>
          </p:cNvPr>
          <p:cNvGraphicFramePr>
            <a:graphicFrameLocks noGrp="1"/>
          </p:cNvGraphicFramePr>
          <p:nvPr>
            <p:extLst>
              <p:ext uri="{D42A27DB-BD31-4B8C-83A1-F6EECF244321}">
                <p14:modId xmlns:p14="http://schemas.microsoft.com/office/powerpoint/2010/main" val="943641096"/>
              </p:ext>
            </p:extLst>
          </p:nvPr>
        </p:nvGraphicFramePr>
        <p:xfrm>
          <a:off x="107504" y="793238"/>
          <a:ext cx="8928992" cy="5993183"/>
        </p:xfrm>
        <a:graphic>
          <a:graphicData uri="http://schemas.openxmlformats.org/drawingml/2006/table">
            <a:tbl>
              <a:tblPr/>
              <a:tblGrid>
                <a:gridCol w="792088">
                  <a:extLst>
                    <a:ext uri="{9D8B030D-6E8A-4147-A177-3AD203B41FA5}">
                      <a16:colId xmlns:a16="http://schemas.microsoft.com/office/drawing/2014/main" val="4206633698"/>
                    </a:ext>
                  </a:extLst>
                </a:gridCol>
                <a:gridCol w="4248472">
                  <a:extLst>
                    <a:ext uri="{9D8B030D-6E8A-4147-A177-3AD203B41FA5}">
                      <a16:colId xmlns:a16="http://schemas.microsoft.com/office/drawing/2014/main" val="214353006"/>
                    </a:ext>
                  </a:extLst>
                </a:gridCol>
                <a:gridCol w="3888432">
                  <a:extLst>
                    <a:ext uri="{9D8B030D-6E8A-4147-A177-3AD203B41FA5}">
                      <a16:colId xmlns:a16="http://schemas.microsoft.com/office/drawing/2014/main" val="1557911552"/>
                    </a:ext>
                  </a:extLst>
                </a:gridCol>
              </a:tblGrid>
              <a:tr h="227321">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反省点、改善の余地がある点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改善に向けて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50294593"/>
                  </a:ext>
                </a:extLst>
              </a:tr>
              <a:tr h="1581779">
                <a:tc rowSpan="3">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業務内容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すべての依頼をリエゾン内で解決しようとしていたため、</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訓練前半はパニックに陥っていた？</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各医療機関を統括するＤＭＡＴ活動拠点本部に対応を</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依頼するように医療機関へ返事をする、本部内の別部</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署に対応を依頼する、など臨機応変に対応することも</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必要。訓練後半は他部署への振り分けもできていたよ</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うに</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感じた。</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本部内での横の連携、医療機関ごとの縦の連携</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など組織図の理解をはかる。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6991"/>
                  </a:ext>
                </a:extLst>
              </a:tr>
              <a:tr h="2667241">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席についたまま昼食をとっている状態。</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本部内での</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3</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人の役割分担、休憩交代がしっかりでき</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なかった？</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本部要員が少ない急性期はどうしても完全な休憩　</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交代はできないが、余裕がある時間帯には席を離</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れる</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時間も作りたいところ。そのためには共通アド</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レスでの対応、クロノロがしっかりしていること、活</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動方針につき共通認識を持っていることが大切な</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ので、全体ミーティング以外にも島内（リエゾン内）</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での簡単なミーティングの時間も設定するのが</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よ</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いか。</a:t>
                      </a:r>
                    </a:p>
                    <a:p>
                      <a:pPr algn="l" fontAlgn="ctr"/>
                      <a:endPar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役割分担について</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リーダー、メールチェック、</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EMIS</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等々の役割分担表</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を活動開始一番に作成するのもよいのでは？</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8355391"/>
                  </a:ext>
                </a:extLst>
              </a:tr>
              <a:tr h="1500323">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ほとんどのシナリオへの初期対応ができている半面、</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シナリオをこなす訓練となってしまい、最後までフォロー</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アップできていないものもある。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訓練としては、コントローラー側の配慮が足りな</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かった点でもあるが、実災害の急性期はもっと多く</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の事柄が混乱の中で課題としてあがってくる。</a:t>
                      </a:r>
                    </a:p>
                    <a:p>
                      <a:pPr algn="l" fontAlgn="ctr"/>
                      <a:endPar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定期的に誰かが全体のクロノロを見に行く。</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ミーティングで全体の状況、経過を確認する。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6085609"/>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6" name="タイトル 1"/>
          <p:cNvSpPr txBox="1">
            <a:spLocks/>
          </p:cNvSpPr>
          <p:nvPr/>
        </p:nvSpPr>
        <p:spPr>
          <a:xfrm>
            <a:off x="0" y="-13648"/>
            <a:ext cx="9144000" cy="7063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defRPr/>
            </a:pPr>
            <a:r>
              <a:rPr lang="ja-JP" altLang="en-US" sz="3600" dirty="0">
                <a:effectLst>
                  <a:outerShdw blurRad="38100" dist="38100" dir="2700000" algn="tl">
                    <a:srgbClr val="000000">
                      <a:alpha val="43137"/>
                    </a:srgbClr>
                  </a:outerShdw>
                </a:effectLst>
              </a:rPr>
              <a:t>コントローラーふりかえり（</a:t>
            </a:r>
            <a:r>
              <a:rPr lang="ja-JP" altLang="en-US" sz="3600" dirty="0" smtClean="0">
                <a:effectLst>
                  <a:outerShdw blurRad="38100" dist="38100" dir="2700000" algn="tl">
                    <a:srgbClr val="000000">
                      <a:alpha val="43137"/>
                    </a:srgbClr>
                  </a:outerShdw>
                </a:effectLst>
              </a:rPr>
              <a:t>反省点②）</a:t>
            </a:r>
            <a:endParaRPr lang="ja-JP"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807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graphicFrame>
        <p:nvGraphicFramePr>
          <p:cNvPr id="3" name="表 2">
            <a:extLst>
              <a:ext uri="{FF2B5EF4-FFF2-40B4-BE49-F238E27FC236}">
                <a16:creationId xmlns:a16="http://schemas.microsoft.com/office/drawing/2014/main" id="{385F41E1-F9E9-4036-8E6A-D4D070F1EF32}"/>
              </a:ext>
            </a:extLst>
          </p:cNvPr>
          <p:cNvGraphicFramePr>
            <a:graphicFrameLocks noGrp="1"/>
          </p:cNvGraphicFramePr>
          <p:nvPr>
            <p:extLst>
              <p:ext uri="{D42A27DB-BD31-4B8C-83A1-F6EECF244321}">
                <p14:modId xmlns:p14="http://schemas.microsoft.com/office/powerpoint/2010/main" val="717146013"/>
              </p:ext>
            </p:extLst>
          </p:nvPr>
        </p:nvGraphicFramePr>
        <p:xfrm>
          <a:off x="88042" y="862050"/>
          <a:ext cx="8967915" cy="5995950"/>
        </p:xfrm>
        <a:graphic>
          <a:graphicData uri="http://schemas.openxmlformats.org/drawingml/2006/table">
            <a:tbl>
              <a:tblPr/>
              <a:tblGrid>
                <a:gridCol w="831011">
                  <a:extLst>
                    <a:ext uri="{9D8B030D-6E8A-4147-A177-3AD203B41FA5}">
                      <a16:colId xmlns:a16="http://schemas.microsoft.com/office/drawing/2014/main" val="1053947760"/>
                    </a:ext>
                  </a:extLst>
                </a:gridCol>
                <a:gridCol w="4320480">
                  <a:extLst>
                    <a:ext uri="{9D8B030D-6E8A-4147-A177-3AD203B41FA5}">
                      <a16:colId xmlns:a16="http://schemas.microsoft.com/office/drawing/2014/main" val="778405973"/>
                    </a:ext>
                  </a:extLst>
                </a:gridCol>
                <a:gridCol w="3816424">
                  <a:extLst>
                    <a:ext uri="{9D8B030D-6E8A-4147-A177-3AD203B41FA5}">
                      <a16:colId xmlns:a16="http://schemas.microsoft.com/office/drawing/2014/main" val="796352777"/>
                    </a:ext>
                  </a:extLst>
                </a:gridCol>
              </a:tblGrid>
              <a:tr h="338474">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反省点、改善の余地がある点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改善に向けて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44534394"/>
                  </a:ext>
                </a:extLst>
              </a:tr>
              <a:tr h="1085616">
                <a:tc rowSpan="3">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業務内容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EMIS</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日産婦大規模災害対策情報システム、周産期情</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報システムからの情報確認、未入力施設への連絡に</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ついて。</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一人はリーダー役となり、全体の統括、本部内で</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の調整、難しい案件への対応として、残りの二人</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はメール等への対応、各種システムの情報確認、</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と手分けができるだろうか？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3107551"/>
                  </a:ext>
                </a:extLst>
              </a:tr>
              <a:tr h="2813452">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多班に対応をふった依頼項目が、どう対応されたか共有</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できていたか？</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例</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千船病院</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NICU</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からの依頼項目については、決して病院</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避難を予想していた（望んでいた）わけではないが、</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DMAT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による搬送に決定した（これは本部長判断、もしく</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は</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DMAT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活動拠点本部判断なので仕方がない）。</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しかし、</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NICU</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患者避難が、</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DMAT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のみによる搬送（小児</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科医、新生児科医なしの搬送）でよいのか、搬送先が</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県立西宮病院と京都の岡本記念病院への</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搬送計画</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となっていることを、リエゾンとして把握し問題ないと考え</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ら</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れて</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いたか？など課題が残る。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他班との情報共有ができるようにしたい。</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搬送調整の場合、詳細な患者情報については</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本部のリエゾンが介入せず、現場の医療機関と</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搬送調整班もしくは</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DMAT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との直接やりとりでも</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よいが、依頼を受けた時点、もしくは</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DMAT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搬送が</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決定した時点で、専門家の視点として、小児科、</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新生児科医の付き添いを要するかどうかの確認</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は必要。</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以前の訓練の際に作成した、新生児、妊婦の搬</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送調整用紙の活用はできないか？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8144015"/>
                  </a:ext>
                </a:extLst>
              </a:tr>
              <a:tr h="1758408">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依頼項目への対応について。</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例</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感染症事案（武漢から帰国したコロナウイルス感染を</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心配する発熱）に対し、国立感染研のＨＰをみるよう返答　</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するだけでなく、もう少しフォローが必要。</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（実際の</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HP</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から得られる情報は、一般論として参考に</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はなる。しかし災害時に困っている点への回答としては</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国立感染研の</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HP</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を案内するとともに、大阪府の</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感染症対応部署とも相談できるとよい。</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（感染症対応は子どもだけではないはず）</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5073449"/>
                  </a:ext>
                </a:extLst>
              </a:tr>
            </a:tbl>
          </a:graphicData>
        </a:graphic>
      </p:graphicFrame>
      <p:sp>
        <p:nvSpPr>
          <p:cNvPr id="6" name="タイトル 1"/>
          <p:cNvSpPr txBox="1">
            <a:spLocks/>
          </p:cNvSpPr>
          <p:nvPr/>
        </p:nvSpPr>
        <p:spPr>
          <a:xfrm>
            <a:off x="0" y="-13648"/>
            <a:ext cx="9144000" cy="7391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defRPr/>
            </a:pPr>
            <a:r>
              <a:rPr lang="ja-JP" altLang="en-US" sz="3600" dirty="0">
                <a:effectLst>
                  <a:outerShdw blurRad="38100" dist="38100" dir="2700000" algn="tl">
                    <a:srgbClr val="000000">
                      <a:alpha val="43137"/>
                    </a:srgbClr>
                  </a:outerShdw>
                </a:effectLst>
              </a:rPr>
              <a:t>コントローラーふりかえり（</a:t>
            </a:r>
            <a:r>
              <a:rPr lang="ja-JP" altLang="en-US" sz="3600" dirty="0" smtClean="0">
                <a:effectLst>
                  <a:outerShdw blurRad="38100" dist="38100" dir="2700000" algn="tl">
                    <a:srgbClr val="000000">
                      <a:alpha val="43137"/>
                    </a:srgbClr>
                  </a:outerShdw>
                </a:effectLst>
              </a:rPr>
              <a:t>反省点③）</a:t>
            </a:r>
            <a:endParaRPr lang="ja-JP"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15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graphicFrame>
        <p:nvGraphicFramePr>
          <p:cNvPr id="4" name="表 3">
            <a:extLst>
              <a:ext uri="{FF2B5EF4-FFF2-40B4-BE49-F238E27FC236}">
                <a16:creationId xmlns:a16="http://schemas.microsoft.com/office/drawing/2014/main" id="{BCFA3FFB-8FD0-45AB-9793-9391AC5B5A74}"/>
              </a:ext>
            </a:extLst>
          </p:cNvPr>
          <p:cNvGraphicFramePr>
            <a:graphicFrameLocks noGrp="1"/>
          </p:cNvGraphicFramePr>
          <p:nvPr>
            <p:extLst>
              <p:ext uri="{D42A27DB-BD31-4B8C-83A1-F6EECF244321}">
                <p14:modId xmlns:p14="http://schemas.microsoft.com/office/powerpoint/2010/main" val="1803993402"/>
              </p:ext>
            </p:extLst>
          </p:nvPr>
        </p:nvGraphicFramePr>
        <p:xfrm>
          <a:off x="107504" y="797699"/>
          <a:ext cx="8928993" cy="5811794"/>
        </p:xfrm>
        <a:graphic>
          <a:graphicData uri="http://schemas.openxmlformats.org/drawingml/2006/table">
            <a:tbl>
              <a:tblPr/>
              <a:tblGrid>
                <a:gridCol w="720080">
                  <a:extLst>
                    <a:ext uri="{9D8B030D-6E8A-4147-A177-3AD203B41FA5}">
                      <a16:colId xmlns:a16="http://schemas.microsoft.com/office/drawing/2014/main" val="4178918940"/>
                    </a:ext>
                  </a:extLst>
                </a:gridCol>
                <a:gridCol w="4248472">
                  <a:extLst>
                    <a:ext uri="{9D8B030D-6E8A-4147-A177-3AD203B41FA5}">
                      <a16:colId xmlns:a16="http://schemas.microsoft.com/office/drawing/2014/main" val="3905618395"/>
                    </a:ext>
                  </a:extLst>
                </a:gridCol>
                <a:gridCol w="3960441">
                  <a:extLst>
                    <a:ext uri="{9D8B030D-6E8A-4147-A177-3AD203B41FA5}">
                      <a16:colId xmlns:a16="http://schemas.microsoft.com/office/drawing/2014/main" val="3959751467"/>
                    </a:ext>
                  </a:extLst>
                </a:gridCol>
              </a:tblGrid>
              <a:tr h="399053">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反省点、改善の余地がある点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改善に向けて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09160428"/>
                  </a:ext>
                </a:extLst>
              </a:tr>
              <a:tr h="2623327">
                <a:tc rowSpan="2">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リエゾン体制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翌日以降のシフト決定、翌日の活動方針は立てられた</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か？</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適宜リエゾン内でのミーティング、活動方針の確認が</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できていたか？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シフト内でのリーダー役の人が、その日の活動報告、</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翌日の活動方針が立てやすい引継ぎを行う。</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翌日もしくはそれ以降のシフトの人への連絡を行う。</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シフト表も写真を撮り、リエゾン</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LINE</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などで共有でき</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るとよ</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いか。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5599809"/>
                  </a:ext>
                </a:extLst>
              </a:tr>
              <a:tr h="2789414">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チェックリスト、アクションカードは活用できたか？</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改定できそうか？</a:t>
                      </a:r>
                    </a:p>
                    <a:p>
                      <a:pPr algn="l" fontAlgn="ctr"/>
                      <a:endPar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コントローラーとしては、チェックリスト、アクションカード</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が活用できる訓練を十分に組み立てられていなかった</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ことが反省点。</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実災害の急性期は多くの事柄が混乱の中で課題と</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してあがってくる。</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そんな中、忘れてしまわないようにチェックリストが</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あるので、常に目に付くところ（ホワイトボードなど）</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に張り付けておくのもよいのでは。</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0486381"/>
                  </a:ext>
                </a:extLst>
              </a:tr>
            </a:tbl>
          </a:graphicData>
        </a:graphic>
      </p:graphicFrame>
      <p:sp>
        <p:nvSpPr>
          <p:cNvPr id="6" name="タイトル 1"/>
          <p:cNvSpPr txBox="1">
            <a:spLocks/>
          </p:cNvSpPr>
          <p:nvPr/>
        </p:nvSpPr>
        <p:spPr>
          <a:xfrm>
            <a:off x="0" y="-13648"/>
            <a:ext cx="9144000" cy="6993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defRPr/>
            </a:pPr>
            <a:r>
              <a:rPr lang="ja-JP" altLang="en-US" sz="3600" dirty="0">
                <a:effectLst>
                  <a:outerShdw blurRad="38100" dist="38100" dir="2700000" algn="tl">
                    <a:srgbClr val="000000">
                      <a:alpha val="43137"/>
                    </a:srgbClr>
                  </a:outerShdw>
                </a:effectLst>
              </a:rPr>
              <a:t>コントローラーふりかえり（</a:t>
            </a:r>
            <a:r>
              <a:rPr lang="ja-JP" altLang="en-US" sz="3600" dirty="0" smtClean="0">
                <a:effectLst>
                  <a:outerShdw blurRad="38100" dist="38100" dir="2700000" algn="tl">
                    <a:srgbClr val="000000">
                      <a:alpha val="43137"/>
                    </a:srgbClr>
                  </a:outerShdw>
                </a:effectLst>
              </a:rPr>
              <a:t>反省点④）</a:t>
            </a:r>
            <a:endParaRPr lang="ja-JP"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212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graphicFrame>
        <p:nvGraphicFramePr>
          <p:cNvPr id="3" name="表 2">
            <a:extLst>
              <a:ext uri="{FF2B5EF4-FFF2-40B4-BE49-F238E27FC236}">
                <a16:creationId xmlns:a16="http://schemas.microsoft.com/office/drawing/2014/main" id="{2A5636F1-E3FC-4EBB-A0B1-D9976B6262D5}"/>
              </a:ext>
            </a:extLst>
          </p:cNvPr>
          <p:cNvGraphicFramePr>
            <a:graphicFrameLocks noGrp="1"/>
          </p:cNvGraphicFramePr>
          <p:nvPr>
            <p:extLst>
              <p:ext uri="{D42A27DB-BD31-4B8C-83A1-F6EECF244321}">
                <p14:modId xmlns:p14="http://schemas.microsoft.com/office/powerpoint/2010/main" val="408063516"/>
              </p:ext>
            </p:extLst>
          </p:nvPr>
        </p:nvGraphicFramePr>
        <p:xfrm>
          <a:off x="107504" y="836712"/>
          <a:ext cx="8928993" cy="5884764"/>
        </p:xfrm>
        <a:graphic>
          <a:graphicData uri="http://schemas.openxmlformats.org/drawingml/2006/table">
            <a:tbl>
              <a:tblPr/>
              <a:tblGrid>
                <a:gridCol w="792088">
                  <a:extLst>
                    <a:ext uri="{9D8B030D-6E8A-4147-A177-3AD203B41FA5}">
                      <a16:colId xmlns:a16="http://schemas.microsoft.com/office/drawing/2014/main" val="4045507533"/>
                    </a:ext>
                  </a:extLst>
                </a:gridCol>
                <a:gridCol w="4248472">
                  <a:extLst>
                    <a:ext uri="{9D8B030D-6E8A-4147-A177-3AD203B41FA5}">
                      <a16:colId xmlns:a16="http://schemas.microsoft.com/office/drawing/2014/main" val="812858454"/>
                    </a:ext>
                  </a:extLst>
                </a:gridCol>
                <a:gridCol w="3888433">
                  <a:extLst>
                    <a:ext uri="{9D8B030D-6E8A-4147-A177-3AD203B41FA5}">
                      <a16:colId xmlns:a16="http://schemas.microsoft.com/office/drawing/2014/main" val="2128869020"/>
                    </a:ext>
                  </a:extLst>
                </a:gridCol>
              </a:tblGrid>
              <a:tr h="354255">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反省点、改善の余地がある点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改善に向けて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31725937"/>
                  </a:ext>
                </a:extLst>
              </a:tr>
              <a:tr h="733108">
                <a:tc rowSpan="4">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コントローラー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各種システムに本部立ち上げの報告と連絡先がアップ</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されないと、シナリオが展開できない。</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チェックリスト、アクションカードの活用を。</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3534725"/>
                  </a:ext>
                </a:extLst>
              </a:tr>
              <a:tr h="985236">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想定と異なる処理になっている事柄が多い。</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訓練としてはＯＫ。</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しかし、ある程度の軌道修正をするための追加情</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報を適宜コントローラーからヒントとして、流せるよ</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うに</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するとよい。</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5675914"/>
                  </a:ext>
                </a:extLst>
              </a:tr>
              <a:tr h="2252854">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シナリオ投入のタイミングを考える必要がある。</a:t>
                      </a:r>
                    </a:p>
                    <a:p>
                      <a:pPr algn="l" fontAlgn="ctr"/>
                      <a:endPar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例</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ヘリの搬送調整など時間を要するシナリオはもう少し</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早めに入れるべきだった（ただ早すぎると広域搬送に</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ならず、被災地内受け入れになってしまう可能性も</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あ</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る）。</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あるいは、シナリオをこなすのみにならないように、シナ</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リオを詰め込みすぎないことも大切。</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コントローラーは訓練までの準備が大切なので、</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訓練開始までに工夫をする。</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今回は患者搬送主体の訓練ではないので、ヘリ</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搬送症例をあらかじめ想定していなかった。</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訓練全体の企画者との事前打ち合わせができると</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よい。</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今回は訓練全体会議が開催されなかった。</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3579420"/>
                  </a:ext>
                </a:extLst>
              </a:tr>
              <a:tr h="1559311">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CKK</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の先生方が積極的に訓練参加してくださっていた</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ので、事前にシナリオ、受け入れなどについて共有して</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おいてもよかったかもしれない。</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例</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府内で受け入れず、広域搬送とする症例の設定など。</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小児周産期としては部分的かつ机上訓練ではある</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が、近畿圏での広域訓練を企画してもよいかも。</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近畿圏のリエゾンで相談する場が設定できると</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よい（近畿小児科学会の時がチャンス？）。</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4019144"/>
                  </a:ext>
                </a:extLst>
              </a:tr>
            </a:tbl>
          </a:graphicData>
        </a:graphic>
      </p:graphicFrame>
      <p:sp>
        <p:nvSpPr>
          <p:cNvPr id="6" name="タイトル 1"/>
          <p:cNvSpPr txBox="1">
            <a:spLocks/>
          </p:cNvSpPr>
          <p:nvPr/>
        </p:nvSpPr>
        <p:spPr>
          <a:xfrm>
            <a:off x="0" y="-13648"/>
            <a:ext cx="9144000" cy="75426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defRPr/>
            </a:pPr>
            <a:r>
              <a:rPr lang="ja-JP" altLang="en-US" sz="3600" dirty="0">
                <a:effectLst>
                  <a:outerShdw blurRad="38100" dist="38100" dir="2700000" algn="tl">
                    <a:srgbClr val="000000">
                      <a:alpha val="43137"/>
                    </a:srgbClr>
                  </a:outerShdw>
                </a:effectLst>
              </a:rPr>
              <a:t>コントローラーふりかえり（</a:t>
            </a:r>
            <a:r>
              <a:rPr lang="ja-JP" altLang="en-US" sz="3600" dirty="0" smtClean="0">
                <a:effectLst>
                  <a:outerShdw blurRad="38100" dist="38100" dir="2700000" algn="tl">
                    <a:srgbClr val="000000">
                      <a:alpha val="43137"/>
                    </a:srgbClr>
                  </a:outerShdw>
                </a:effectLst>
              </a:rPr>
              <a:t>反省点</a:t>
            </a:r>
            <a:r>
              <a:rPr lang="ja-JP" altLang="en-US" sz="3600" dirty="0">
                <a:effectLst>
                  <a:outerShdw blurRad="38100" dist="38100" dir="2700000" algn="tl">
                    <a:srgbClr val="000000">
                      <a:alpha val="43137"/>
                    </a:srgbClr>
                  </a:outerShdw>
                </a:effectLst>
              </a:rPr>
              <a:t>⑤</a:t>
            </a:r>
            <a:r>
              <a:rPr lang="ja-JP" altLang="en-US" sz="3600" dirty="0" smtClean="0">
                <a:effectLst>
                  <a:outerShdw blurRad="38100" dist="38100" dir="2700000" algn="tl">
                    <a:srgbClr val="000000">
                      <a:alpha val="43137"/>
                    </a:srgbClr>
                  </a:outerShdw>
                </a:effectLst>
              </a:rPr>
              <a:t>）</a:t>
            </a:r>
            <a:endParaRPr lang="ja-JP"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94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25CC5A41-849D-4847-989A-9B7369F117F8}" type="slidenum">
              <a:rPr lang="ja-JP" altLang="en-US">
                <a:solidFill>
                  <a:prstClr val="black">
                    <a:tint val="75000"/>
                  </a:prstClr>
                </a:solidFill>
                <a:latin typeface="Arial"/>
                <a:ea typeface="ＭＳ Ｐゴシック"/>
              </a:rPr>
              <a:pPr/>
              <a:t>3</a:t>
            </a:fld>
            <a:endParaRPr lang="ja-JP" altLang="en-US" dirty="0">
              <a:solidFill>
                <a:prstClr val="black">
                  <a:tint val="75000"/>
                </a:prstClr>
              </a:solidFill>
              <a:latin typeface="Arial"/>
              <a:ea typeface="ＭＳ Ｐゴシック"/>
            </a:endParaRPr>
          </a:p>
        </p:txBody>
      </p:sp>
      <p:sp>
        <p:nvSpPr>
          <p:cNvPr id="6" name="タイトル 1"/>
          <p:cNvSpPr txBox="1">
            <a:spLocks/>
          </p:cNvSpPr>
          <p:nvPr/>
        </p:nvSpPr>
        <p:spPr>
          <a:xfrm>
            <a:off x="0" y="2"/>
            <a:ext cx="9144000" cy="7313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prstClr val="black"/>
                </a:solidFill>
                <a:effectLst>
                  <a:outerShdw blurRad="38100" dist="38100" dir="2700000" algn="tl">
                    <a:srgbClr val="000000">
                      <a:alpha val="43137"/>
                    </a:srgbClr>
                  </a:outerShdw>
                </a:effectLst>
                <a:latin typeface="Arial"/>
                <a:ea typeface="ＭＳ Ｐゴシック"/>
              </a:rPr>
              <a:t>訓練目標</a:t>
            </a:r>
            <a:endParaRPr lang="en-US" altLang="ja-JP" sz="3600" dirty="0">
              <a:solidFill>
                <a:prstClr val="black"/>
              </a:solidFill>
              <a:effectLst>
                <a:outerShdw blurRad="38100" dist="38100" dir="2700000" algn="tl">
                  <a:srgbClr val="000000">
                    <a:alpha val="43137"/>
                  </a:srgbClr>
                </a:outerShdw>
              </a:effectLst>
              <a:latin typeface="Arial"/>
              <a:ea typeface="ＭＳ Ｐゴシック"/>
            </a:endParaRPr>
          </a:p>
        </p:txBody>
      </p:sp>
      <p:sp>
        <p:nvSpPr>
          <p:cNvPr id="5" name="テキスト ボックス 4">
            <a:extLst>
              <a:ext uri="{FF2B5EF4-FFF2-40B4-BE49-F238E27FC236}">
                <a16:creationId xmlns:a16="http://schemas.microsoft.com/office/drawing/2014/main" id="{B01F14EA-F0EF-4DDA-8F82-CE0BB0549B35}"/>
              </a:ext>
            </a:extLst>
          </p:cNvPr>
          <p:cNvSpPr txBox="1"/>
          <p:nvPr/>
        </p:nvSpPr>
        <p:spPr>
          <a:xfrm>
            <a:off x="35496" y="1003651"/>
            <a:ext cx="9073008" cy="5632311"/>
          </a:xfrm>
          <a:prstGeom prst="rect">
            <a:avLst/>
          </a:prstGeom>
          <a:noFill/>
          <a:ln>
            <a:noFill/>
          </a:ln>
        </p:spPr>
        <p:txBody>
          <a:bodyPr wrap="square" rtlCol="0">
            <a:spAutoFit/>
          </a:bodyPr>
          <a:lstStyle/>
          <a:p>
            <a:r>
              <a:rPr lang="ja-JP" altLang="en-US" sz="2400" dirty="0">
                <a:solidFill>
                  <a:prstClr val="black"/>
                </a:solidFill>
                <a:latin typeface="ＭＳ Ｐゴシック"/>
                <a:ea typeface="ＭＳ Ｐゴシック"/>
              </a:rPr>
              <a:t>１．保健医療調整本部における組織体制の確立（</a:t>
            </a:r>
            <a:r>
              <a:rPr lang="en-US" altLang="ja-JP" sz="2400" b="1" dirty="0">
                <a:solidFill>
                  <a:srgbClr val="FF0000"/>
                </a:solidFill>
                <a:latin typeface="ＭＳ Ｐゴシック"/>
                <a:ea typeface="ＭＳ Ｐゴシック"/>
              </a:rPr>
              <a:t>C</a:t>
            </a:r>
            <a:r>
              <a:rPr lang="ja-JP" altLang="en-US" sz="1600" dirty="0">
                <a:solidFill>
                  <a:prstClr val="black"/>
                </a:solidFill>
                <a:latin typeface="ＭＳ Ｐゴシック"/>
                <a:ea typeface="ＭＳ Ｐゴシック"/>
              </a:rPr>
              <a:t>　</a:t>
            </a:r>
            <a:r>
              <a:rPr lang="en-US" altLang="ja-JP" sz="1600" dirty="0">
                <a:solidFill>
                  <a:prstClr val="black"/>
                </a:solidFill>
                <a:latin typeface="ＭＳ Ｐゴシック"/>
                <a:ea typeface="ＭＳ Ｐゴシック"/>
              </a:rPr>
              <a:t>S</a:t>
            </a:r>
            <a:r>
              <a:rPr lang="ja-JP" altLang="en-US" sz="1600" dirty="0">
                <a:solidFill>
                  <a:prstClr val="black"/>
                </a:solidFill>
                <a:latin typeface="ＭＳ Ｐゴシック"/>
                <a:ea typeface="ＭＳ Ｐゴシック"/>
              </a:rPr>
              <a:t>　</a:t>
            </a:r>
            <a:r>
              <a:rPr lang="en-US" altLang="ja-JP" sz="1600" dirty="0">
                <a:solidFill>
                  <a:prstClr val="black"/>
                </a:solidFill>
                <a:latin typeface="ＭＳ Ｐゴシック"/>
                <a:ea typeface="ＭＳ Ｐゴシック"/>
              </a:rPr>
              <a:t>C</a:t>
            </a:r>
            <a:r>
              <a:rPr lang="ja-JP" altLang="en-US" sz="1600" dirty="0">
                <a:solidFill>
                  <a:prstClr val="black"/>
                </a:solidFill>
                <a:latin typeface="ＭＳ Ｐゴシック"/>
                <a:ea typeface="ＭＳ Ｐゴシック"/>
              </a:rPr>
              <a:t>　</a:t>
            </a:r>
            <a:r>
              <a:rPr lang="en-US" altLang="ja-JP" sz="1600" dirty="0">
                <a:solidFill>
                  <a:prstClr val="black"/>
                </a:solidFill>
                <a:latin typeface="ＭＳ Ｐゴシック"/>
                <a:ea typeface="ＭＳ Ｐゴシック"/>
              </a:rPr>
              <a:t>A</a:t>
            </a:r>
            <a:r>
              <a:rPr lang="ja-JP" altLang="en-US" sz="2400" dirty="0">
                <a:solidFill>
                  <a:prstClr val="black"/>
                </a:solidFill>
                <a:latin typeface="ＭＳ Ｐゴシック"/>
                <a:ea typeface="ＭＳ Ｐゴシック"/>
              </a:rPr>
              <a:t>）</a:t>
            </a:r>
            <a:endParaRPr lang="en-US" altLang="ja-JP" sz="2400" dirty="0">
              <a:solidFill>
                <a:prstClr val="black"/>
              </a:solidFill>
              <a:latin typeface="ＭＳ Ｐゴシック"/>
              <a:ea typeface="ＭＳ Ｐゴシック"/>
            </a:endParaRPr>
          </a:p>
          <a:p>
            <a:pPr marL="800100" lvl="1" indent="-342900">
              <a:buFont typeface="Wingdings" panose="05000000000000000000" pitchFamily="2" charset="2"/>
              <a:buChar char="ü"/>
            </a:pPr>
            <a:r>
              <a:rPr lang="ja-JP" altLang="en-US" sz="2000" dirty="0">
                <a:solidFill>
                  <a:prstClr val="black"/>
                </a:solidFill>
                <a:latin typeface="ＭＳ Ｐゴシック"/>
                <a:ea typeface="ＭＳ Ｐゴシック"/>
              </a:rPr>
              <a:t>活動拠点本部と災害拠点病院、一般病院の指揮系統の構築</a:t>
            </a:r>
            <a:endParaRPr lang="en-US" altLang="ja-JP" sz="2000" dirty="0">
              <a:solidFill>
                <a:prstClr val="black"/>
              </a:solidFill>
              <a:latin typeface="ＭＳ Ｐゴシック"/>
              <a:ea typeface="ＭＳ Ｐゴシック"/>
            </a:endParaRPr>
          </a:p>
          <a:p>
            <a:pPr marL="800100" lvl="1" indent="-342900">
              <a:buFont typeface="Wingdings" panose="05000000000000000000" pitchFamily="2" charset="2"/>
              <a:buChar char="ü"/>
            </a:pPr>
            <a:r>
              <a:rPr lang="ja-JP" altLang="en-US" sz="2000" dirty="0">
                <a:solidFill>
                  <a:prstClr val="black"/>
                </a:solidFill>
                <a:latin typeface="ＭＳ Ｐゴシック"/>
                <a:ea typeface="ＭＳ Ｐゴシック"/>
              </a:rPr>
              <a:t>本部運営要員の運営能力の向上</a:t>
            </a:r>
            <a:endParaRPr lang="en-US" altLang="ja-JP" sz="2000" dirty="0">
              <a:solidFill>
                <a:prstClr val="black"/>
              </a:solidFill>
              <a:latin typeface="ＭＳ Ｐゴシック"/>
              <a:ea typeface="ＭＳ Ｐゴシック"/>
            </a:endParaRPr>
          </a:p>
          <a:p>
            <a:pPr marL="800100" lvl="1" indent="-342900">
              <a:buFont typeface="Wingdings" panose="05000000000000000000" pitchFamily="2" charset="2"/>
              <a:buChar char="ü"/>
            </a:pPr>
            <a:endParaRPr lang="ja-JP" altLang="en-US" sz="2000" dirty="0">
              <a:solidFill>
                <a:prstClr val="black"/>
              </a:solidFill>
              <a:latin typeface="ＭＳ Ｐゴシック"/>
              <a:ea typeface="ＭＳ Ｐゴシック"/>
            </a:endParaRPr>
          </a:p>
          <a:p>
            <a:r>
              <a:rPr lang="ja-JP" altLang="en-US" sz="2400" dirty="0">
                <a:solidFill>
                  <a:prstClr val="black"/>
                </a:solidFill>
                <a:latin typeface="ＭＳ Ｐゴシック"/>
                <a:ea typeface="ＭＳ Ｐゴシック"/>
              </a:rPr>
              <a:t>２．情報通信訓練（</a:t>
            </a:r>
            <a:r>
              <a:rPr lang="en-US" altLang="ja-JP" sz="1600" dirty="0">
                <a:solidFill>
                  <a:prstClr val="black"/>
                </a:solidFill>
                <a:latin typeface="ＭＳ Ｐゴシック"/>
                <a:ea typeface="ＭＳ Ｐゴシック"/>
              </a:rPr>
              <a:t>C</a:t>
            </a:r>
            <a:r>
              <a:rPr lang="ja-JP" altLang="en-US" sz="1600" dirty="0">
                <a:solidFill>
                  <a:prstClr val="black"/>
                </a:solidFill>
                <a:latin typeface="ＭＳ Ｐゴシック"/>
                <a:ea typeface="ＭＳ Ｐゴシック"/>
              </a:rPr>
              <a:t>　</a:t>
            </a:r>
            <a:r>
              <a:rPr lang="en-US" altLang="ja-JP" sz="1600" dirty="0">
                <a:solidFill>
                  <a:prstClr val="black"/>
                </a:solidFill>
                <a:latin typeface="ＭＳ Ｐゴシック"/>
                <a:ea typeface="ＭＳ Ｐゴシック"/>
              </a:rPr>
              <a:t>S</a:t>
            </a:r>
            <a:r>
              <a:rPr lang="ja-JP" altLang="en-US" sz="1600" dirty="0">
                <a:solidFill>
                  <a:prstClr val="black"/>
                </a:solidFill>
                <a:latin typeface="ＭＳ Ｐゴシック"/>
                <a:ea typeface="ＭＳ Ｐゴシック"/>
              </a:rPr>
              <a:t>　</a:t>
            </a:r>
            <a:r>
              <a:rPr lang="en-US" altLang="ja-JP" sz="2400" b="1" dirty="0">
                <a:solidFill>
                  <a:srgbClr val="FF0000"/>
                </a:solidFill>
                <a:latin typeface="ＭＳ Ｐゴシック"/>
                <a:ea typeface="ＭＳ Ｐゴシック"/>
              </a:rPr>
              <a:t>C</a:t>
            </a:r>
            <a:r>
              <a:rPr lang="ja-JP" altLang="en-US" sz="1600" dirty="0">
                <a:solidFill>
                  <a:prstClr val="black"/>
                </a:solidFill>
                <a:latin typeface="ＭＳ Ｐゴシック"/>
                <a:ea typeface="ＭＳ Ｐゴシック"/>
              </a:rPr>
              <a:t>　</a:t>
            </a:r>
            <a:r>
              <a:rPr lang="en-US" altLang="ja-JP" sz="1600" dirty="0">
                <a:solidFill>
                  <a:prstClr val="black"/>
                </a:solidFill>
                <a:latin typeface="ＭＳ Ｐゴシック"/>
                <a:ea typeface="ＭＳ Ｐゴシック"/>
              </a:rPr>
              <a:t>A</a:t>
            </a:r>
            <a:r>
              <a:rPr lang="ja-JP" altLang="en-US" sz="2400" dirty="0">
                <a:solidFill>
                  <a:prstClr val="black"/>
                </a:solidFill>
                <a:latin typeface="ＭＳ Ｐゴシック"/>
                <a:ea typeface="ＭＳ Ｐゴシック"/>
              </a:rPr>
              <a:t>）</a:t>
            </a:r>
            <a:endParaRPr lang="en-US" altLang="ja-JP" sz="2400" dirty="0">
              <a:solidFill>
                <a:prstClr val="black"/>
              </a:solidFill>
              <a:latin typeface="ＭＳ Ｐゴシック"/>
              <a:ea typeface="ＭＳ Ｐゴシック"/>
            </a:endParaRPr>
          </a:p>
          <a:p>
            <a:pPr marL="800100" lvl="1" indent="-342900">
              <a:buFont typeface="Wingdings" panose="05000000000000000000" pitchFamily="2" charset="2"/>
              <a:buChar char="ü"/>
            </a:pPr>
            <a:r>
              <a:rPr lang="ja-JP" altLang="en-US" sz="2000" dirty="0">
                <a:solidFill>
                  <a:prstClr val="black"/>
                </a:solidFill>
                <a:latin typeface="ＭＳ Ｐゴシック"/>
                <a:ea typeface="ＭＳ Ｐゴシック"/>
              </a:rPr>
              <a:t>通信手段の確保</a:t>
            </a:r>
            <a:endParaRPr lang="en-US" altLang="ja-JP" sz="2000" dirty="0">
              <a:solidFill>
                <a:prstClr val="black"/>
              </a:solidFill>
              <a:latin typeface="ＭＳ Ｐゴシック"/>
              <a:ea typeface="ＭＳ Ｐゴシック"/>
            </a:endParaRPr>
          </a:p>
          <a:p>
            <a:pPr marL="800100" lvl="1" indent="-342900">
              <a:buFont typeface="Wingdings" panose="05000000000000000000" pitchFamily="2" charset="2"/>
              <a:buChar char="ü"/>
            </a:pPr>
            <a:r>
              <a:rPr lang="en-US" altLang="ja-JP" sz="2000" dirty="0">
                <a:solidFill>
                  <a:prstClr val="black"/>
                </a:solidFill>
                <a:latin typeface="ＭＳ Ｐゴシック"/>
                <a:ea typeface="ＭＳ Ｐゴシック"/>
              </a:rPr>
              <a:t>EMIS</a:t>
            </a:r>
            <a:r>
              <a:rPr lang="ja-JP" altLang="en-US" sz="2000" dirty="0">
                <a:solidFill>
                  <a:prstClr val="black"/>
                </a:solidFill>
                <a:latin typeface="ＭＳ Ｐゴシック"/>
                <a:ea typeface="ＭＳ Ｐゴシック"/>
              </a:rPr>
              <a:t>および衛星電話（</a:t>
            </a:r>
            <a:r>
              <a:rPr lang="en-US" altLang="ja-JP" sz="2000" dirty="0">
                <a:solidFill>
                  <a:prstClr val="black"/>
                </a:solidFill>
                <a:latin typeface="ＭＳ Ｐゴシック"/>
                <a:ea typeface="ＭＳ Ｐゴシック"/>
              </a:rPr>
              <a:t>LASCOM</a:t>
            </a:r>
            <a:r>
              <a:rPr lang="ja-JP" altLang="en-US" sz="2000" dirty="0">
                <a:solidFill>
                  <a:prstClr val="black"/>
                </a:solidFill>
                <a:latin typeface="ＭＳ Ｐゴシック"/>
                <a:ea typeface="ＭＳ Ｐゴシック"/>
              </a:rPr>
              <a:t>含む）</a:t>
            </a:r>
            <a:endParaRPr lang="en-US" altLang="ja-JP" sz="2000" dirty="0">
              <a:solidFill>
                <a:prstClr val="black"/>
              </a:solidFill>
              <a:latin typeface="ＭＳ Ｐゴシック"/>
              <a:ea typeface="ＭＳ Ｐゴシック"/>
            </a:endParaRPr>
          </a:p>
          <a:p>
            <a:pPr lvl="1"/>
            <a:endParaRPr lang="ja-JP" altLang="en-US" sz="2400" dirty="0">
              <a:solidFill>
                <a:prstClr val="black"/>
              </a:solidFill>
              <a:latin typeface="ＭＳ Ｐゴシック"/>
              <a:ea typeface="ＭＳ Ｐゴシック"/>
            </a:endParaRPr>
          </a:p>
          <a:p>
            <a:r>
              <a:rPr lang="ja-JP" altLang="en-US" sz="2400" dirty="0">
                <a:solidFill>
                  <a:prstClr val="black"/>
                </a:solidFill>
                <a:latin typeface="ＭＳ Ｐゴシック"/>
                <a:ea typeface="ＭＳ Ｐゴシック"/>
              </a:rPr>
              <a:t>３．ロジスティクス情報のアセスメントと対応</a:t>
            </a:r>
            <a:r>
              <a:rPr lang="ja-JP" altLang="en-US" sz="2000" dirty="0">
                <a:solidFill>
                  <a:prstClr val="black"/>
                </a:solidFill>
                <a:latin typeface="ＭＳ Ｐゴシック"/>
                <a:ea typeface="ＭＳ Ｐゴシック"/>
              </a:rPr>
              <a:t>（</a:t>
            </a:r>
            <a:r>
              <a:rPr lang="en-US" altLang="ja-JP" sz="1600" dirty="0">
                <a:solidFill>
                  <a:prstClr val="black"/>
                </a:solidFill>
                <a:latin typeface="ＭＳ Ｐゴシック"/>
                <a:ea typeface="ＭＳ Ｐゴシック"/>
              </a:rPr>
              <a:t>C</a:t>
            </a:r>
            <a:r>
              <a:rPr lang="ja-JP" altLang="en-US" sz="1400" dirty="0">
                <a:solidFill>
                  <a:prstClr val="black"/>
                </a:solidFill>
                <a:latin typeface="ＭＳ Ｐゴシック"/>
                <a:ea typeface="ＭＳ Ｐゴシック"/>
              </a:rPr>
              <a:t>　</a:t>
            </a:r>
            <a:r>
              <a:rPr lang="en-US" altLang="ja-JP" sz="1400" dirty="0">
                <a:solidFill>
                  <a:prstClr val="black"/>
                </a:solidFill>
                <a:latin typeface="ＭＳ Ｐゴシック"/>
                <a:ea typeface="ＭＳ Ｐゴシック"/>
              </a:rPr>
              <a:t>S</a:t>
            </a:r>
            <a:r>
              <a:rPr lang="ja-JP" altLang="en-US" sz="1400" dirty="0">
                <a:solidFill>
                  <a:prstClr val="black"/>
                </a:solidFill>
                <a:latin typeface="ＭＳ Ｐゴシック"/>
                <a:ea typeface="ＭＳ Ｐゴシック"/>
              </a:rPr>
              <a:t>　</a:t>
            </a:r>
            <a:r>
              <a:rPr lang="en-US" altLang="ja-JP" sz="1400" dirty="0">
                <a:solidFill>
                  <a:prstClr val="black"/>
                </a:solidFill>
                <a:latin typeface="ＭＳ Ｐゴシック"/>
                <a:ea typeface="ＭＳ Ｐゴシック"/>
              </a:rPr>
              <a:t>C</a:t>
            </a:r>
            <a:r>
              <a:rPr lang="ja-JP" altLang="en-US" sz="1400" dirty="0">
                <a:solidFill>
                  <a:prstClr val="black"/>
                </a:solidFill>
                <a:latin typeface="ＭＳ Ｐゴシック"/>
                <a:ea typeface="ＭＳ Ｐゴシック"/>
              </a:rPr>
              <a:t>　</a:t>
            </a:r>
            <a:r>
              <a:rPr lang="en-US" altLang="ja-JP" sz="2400" b="1" dirty="0">
                <a:solidFill>
                  <a:srgbClr val="FF0000"/>
                </a:solidFill>
                <a:latin typeface="ＭＳ Ｐゴシック"/>
                <a:ea typeface="ＭＳ Ｐゴシック"/>
              </a:rPr>
              <a:t>A</a:t>
            </a:r>
            <a:r>
              <a:rPr lang="ja-JP" altLang="en-US" sz="2000" dirty="0">
                <a:solidFill>
                  <a:prstClr val="black"/>
                </a:solidFill>
                <a:latin typeface="ＭＳ Ｐゴシック"/>
                <a:ea typeface="ＭＳ Ｐゴシック"/>
              </a:rPr>
              <a:t>）</a:t>
            </a:r>
            <a:endParaRPr lang="en-US" altLang="ja-JP" sz="2400" dirty="0">
              <a:solidFill>
                <a:prstClr val="black"/>
              </a:solidFill>
              <a:latin typeface="ＭＳ Ｐゴシック"/>
              <a:ea typeface="ＭＳ Ｐゴシック"/>
            </a:endParaRPr>
          </a:p>
          <a:p>
            <a:pPr marL="800100" lvl="1" indent="-342900">
              <a:buFont typeface="Wingdings" panose="05000000000000000000" pitchFamily="2" charset="2"/>
              <a:buChar char="ü"/>
            </a:pPr>
            <a:r>
              <a:rPr lang="ja-JP" altLang="en-US" sz="2000" dirty="0">
                <a:solidFill>
                  <a:prstClr val="black"/>
                </a:solidFill>
                <a:latin typeface="ＭＳ Ｐゴシック"/>
                <a:ea typeface="ＭＳ Ｐゴシック"/>
              </a:rPr>
              <a:t>必要な情報の集約（病院施設等の電気、水インフラ及び医薬品・食料、飲料水、医療材料等）</a:t>
            </a:r>
            <a:endParaRPr lang="en-US" altLang="ja-JP" sz="2000" dirty="0">
              <a:solidFill>
                <a:prstClr val="black"/>
              </a:solidFill>
              <a:latin typeface="ＭＳ Ｐゴシック"/>
              <a:ea typeface="ＭＳ Ｐゴシック"/>
            </a:endParaRPr>
          </a:p>
          <a:p>
            <a:pPr marL="800100" lvl="1" indent="-342900">
              <a:buFont typeface="Wingdings" panose="05000000000000000000" pitchFamily="2" charset="2"/>
              <a:buChar char="ü"/>
            </a:pPr>
            <a:r>
              <a:rPr lang="ja-JP" altLang="en-US" sz="2000" dirty="0">
                <a:solidFill>
                  <a:prstClr val="black"/>
                </a:solidFill>
                <a:latin typeface="ＭＳ Ｐゴシック"/>
                <a:ea typeface="ＭＳ Ｐゴシック"/>
              </a:rPr>
              <a:t>集約した情報への対応（協定先への依頼、転院搬送等病院避難）</a:t>
            </a:r>
            <a:endParaRPr lang="en-US" altLang="ja-JP" sz="2000" dirty="0">
              <a:solidFill>
                <a:prstClr val="black"/>
              </a:solidFill>
              <a:latin typeface="ＭＳ Ｐゴシック"/>
              <a:ea typeface="ＭＳ Ｐゴシック"/>
            </a:endParaRPr>
          </a:p>
          <a:p>
            <a:pPr marL="800100" lvl="1" indent="-342900">
              <a:buFont typeface="Wingdings" panose="05000000000000000000" pitchFamily="2" charset="2"/>
              <a:buChar char="ü"/>
            </a:pPr>
            <a:endParaRPr lang="ja-JP" altLang="en-US" sz="2000" dirty="0">
              <a:solidFill>
                <a:prstClr val="black"/>
              </a:solidFill>
              <a:latin typeface="ＭＳ Ｐゴシック"/>
              <a:ea typeface="ＭＳ Ｐゴシック"/>
            </a:endParaRPr>
          </a:p>
          <a:p>
            <a:r>
              <a:rPr lang="ja-JP" altLang="en-US" sz="2400" dirty="0">
                <a:solidFill>
                  <a:prstClr val="black"/>
                </a:solidFill>
                <a:latin typeface="ＭＳ Ｐゴシック"/>
                <a:ea typeface="ＭＳ Ｐゴシック"/>
              </a:rPr>
              <a:t>４．保健医療活動チーム管理（</a:t>
            </a:r>
            <a:r>
              <a:rPr lang="en-US" altLang="ja-JP" sz="2400" b="1" dirty="0">
                <a:solidFill>
                  <a:srgbClr val="FF0000"/>
                </a:solidFill>
                <a:latin typeface="ＭＳ Ｐゴシック"/>
                <a:ea typeface="ＭＳ Ｐゴシック"/>
              </a:rPr>
              <a:t>C</a:t>
            </a:r>
            <a:r>
              <a:rPr lang="ja-JP" altLang="en-US" sz="1600" dirty="0">
                <a:solidFill>
                  <a:prstClr val="black"/>
                </a:solidFill>
                <a:latin typeface="ＭＳ Ｐゴシック"/>
                <a:ea typeface="ＭＳ Ｐゴシック"/>
              </a:rPr>
              <a:t>　</a:t>
            </a:r>
            <a:r>
              <a:rPr lang="en-US" altLang="ja-JP" sz="1600" dirty="0">
                <a:solidFill>
                  <a:prstClr val="black"/>
                </a:solidFill>
                <a:latin typeface="ＭＳ Ｐゴシック"/>
                <a:ea typeface="ＭＳ Ｐゴシック"/>
              </a:rPr>
              <a:t>S</a:t>
            </a:r>
            <a:r>
              <a:rPr lang="ja-JP" altLang="en-US" sz="1600" dirty="0">
                <a:solidFill>
                  <a:prstClr val="black"/>
                </a:solidFill>
                <a:latin typeface="ＭＳ Ｐゴシック"/>
                <a:ea typeface="ＭＳ Ｐゴシック"/>
              </a:rPr>
              <a:t>　</a:t>
            </a:r>
            <a:r>
              <a:rPr lang="en-US" altLang="ja-JP" sz="1600" dirty="0">
                <a:solidFill>
                  <a:prstClr val="black"/>
                </a:solidFill>
                <a:latin typeface="ＭＳ Ｐゴシック"/>
                <a:ea typeface="ＭＳ Ｐゴシック"/>
              </a:rPr>
              <a:t>C</a:t>
            </a:r>
            <a:r>
              <a:rPr lang="ja-JP" altLang="en-US" sz="1600" dirty="0">
                <a:solidFill>
                  <a:prstClr val="black"/>
                </a:solidFill>
                <a:latin typeface="ＭＳ Ｐゴシック"/>
                <a:ea typeface="ＭＳ Ｐゴシック"/>
              </a:rPr>
              <a:t>　</a:t>
            </a:r>
            <a:r>
              <a:rPr lang="en-US" altLang="ja-JP" sz="1600" dirty="0">
                <a:solidFill>
                  <a:prstClr val="black"/>
                </a:solidFill>
                <a:latin typeface="ＭＳ Ｐゴシック"/>
                <a:ea typeface="ＭＳ Ｐゴシック"/>
              </a:rPr>
              <a:t>A</a:t>
            </a:r>
            <a:r>
              <a:rPr lang="ja-JP" altLang="en-US" sz="2400" dirty="0">
                <a:solidFill>
                  <a:prstClr val="black"/>
                </a:solidFill>
                <a:latin typeface="ＭＳ Ｐゴシック"/>
                <a:ea typeface="ＭＳ Ｐゴシック"/>
              </a:rPr>
              <a:t>）</a:t>
            </a:r>
            <a:endParaRPr lang="en-US" altLang="ja-JP" sz="2400" dirty="0">
              <a:solidFill>
                <a:prstClr val="black"/>
              </a:solidFill>
              <a:latin typeface="ＭＳ Ｐゴシック"/>
              <a:ea typeface="ＭＳ Ｐゴシック"/>
            </a:endParaRPr>
          </a:p>
          <a:p>
            <a:pPr marL="800100" lvl="1" indent="-342900">
              <a:buFont typeface="Wingdings" panose="05000000000000000000" pitchFamily="2" charset="2"/>
              <a:buChar char="ü"/>
            </a:pPr>
            <a:r>
              <a:rPr lang="ja-JP" altLang="en-US" sz="2000" dirty="0">
                <a:solidFill>
                  <a:prstClr val="black"/>
                </a:solidFill>
                <a:latin typeface="ＭＳ Ｐゴシック"/>
                <a:ea typeface="ＭＳ Ｐゴシック"/>
              </a:rPr>
              <a:t>活動チームの活動状況の把握とニーズの把握</a:t>
            </a:r>
            <a:endParaRPr lang="en-US" altLang="ja-JP" sz="2000" dirty="0">
              <a:solidFill>
                <a:prstClr val="black"/>
              </a:solidFill>
              <a:latin typeface="ＭＳ Ｐゴシック"/>
              <a:ea typeface="ＭＳ Ｐゴシック"/>
            </a:endParaRPr>
          </a:p>
          <a:p>
            <a:pPr marL="800100" lvl="1" indent="-342900">
              <a:buFont typeface="Wingdings" panose="05000000000000000000" pitchFamily="2" charset="2"/>
              <a:buChar char="ü"/>
            </a:pPr>
            <a:r>
              <a:rPr lang="ja-JP" altLang="en-US" sz="2000" dirty="0">
                <a:solidFill>
                  <a:prstClr val="black"/>
                </a:solidFill>
                <a:latin typeface="ＭＳ Ｐゴシック"/>
                <a:ea typeface="ＭＳ Ｐゴシック"/>
              </a:rPr>
              <a:t>活動チームの分配</a:t>
            </a:r>
            <a:endParaRPr lang="en-US" altLang="ja-JP" sz="2000" dirty="0">
              <a:solidFill>
                <a:prstClr val="black"/>
              </a:solidFill>
              <a:latin typeface="ＭＳ Ｐゴシック"/>
              <a:ea typeface="ＭＳ Ｐゴシック"/>
            </a:endParaRPr>
          </a:p>
          <a:p>
            <a:pPr marL="800100" lvl="1" indent="-342900">
              <a:buFont typeface="Wingdings" panose="05000000000000000000" pitchFamily="2" charset="2"/>
              <a:buChar char="ü"/>
            </a:pPr>
            <a:endParaRPr lang="ja-JP" altLang="en-US" sz="2000" dirty="0">
              <a:solidFill>
                <a:prstClr val="black"/>
              </a:solidFill>
              <a:latin typeface="ＭＳ Ｐゴシック"/>
              <a:ea typeface="ＭＳ Ｐゴシック"/>
            </a:endParaRPr>
          </a:p>
        </p:txBody>
      </p:sp>
    </p:spTree>
    <p:extLst>
      <p:ext uri="{BB962C8B-B14F-4D97-AF65-F5344CB8AC3E}">
        <p14:creationId xmlns:p14="http://schemas.microsoft.com/office/powerpoint/2010/main" val="4163326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graphicFrame>
        <p:nvGraphicFramePr>
          <p:cNvPr id="4" name="表 3">
            <a:extLst>
              <a:ext uri="{FF2B5EF4-FFF2-40B4-BE49-F238E27FC236}">
                <a16:creationId xmlns:a16="http://schemas.microsoft.com/office/drawing/2014/main" id="{9A36763B-7C02-4CAD-9EC5-A9E45B355B67}"/>
              </a:ext>
            </a:extLst>
          </p:cNvPr>
          <p:cNvGraphicFramePr>
            <a:graphicFrameLocks noGrp="1"/>
          </p:cNvGraphicFramePr>
          <p:nvPr>
            <p:extLst>
              <p:ext uri="{D42A27DB-BD31-4B8C-83A1-F6EECF244321}">
                <p14:modId xmlns:p14="http://schemas.microsoft.com/office/powerpoint/2010/main" val="954356462"/>
              </p:ext>
            </p:extLst>
          </p:nvPr>
        </p:nvGraphicFramePr>
        <p:xfrm>
          <a:off x="107504" y="836712"/>
          <a:ext cx="8928992" cy="5976665"/>
        </p:xfrm>
        <a:graphic>
          <a:graphicData uri="http://schemas.openxmlformats.org/drawingml/2006/table">
            <a:tbl>
              <a:tblPr/>
              <a:tblGrid>
                <a:gridCol w="642887">
                  <a:extLst>
                    <a:ext uri="{9D8B030D-6E8A-4147-A177-3AD203B41FA5}">
                      <a16:colId xmlns:a16="http://schemas.microsoft.com/office/drawing/2014/main" val="2191040006"/>
                    </a:ext>
                  </a:extLst>
                </a:gridCol>
                <a:gridCol w="4428780">
                  <a:extLst>
                    <a:ext uri="{9D8B030D-6E8A-4147-A177-3AD203B41FA5}">
                      <a16:colId xmlns:a16="http://schemas.microsoft.com/office/drawing/2014/main" val="1243622931"/>
                    </a:ext>
                  </a:extLst>
                </a:gridCol>
                <a:gridCol w="3857325">
                  <a:extLst>
                    <a:ext uri="{9D8B030D-6E8A-4147-A177-3AD203B41FA5}">
                      <a16:colId xmlns:a16="http://schemas.microsoft.com/office/drawing/2014/main" val="3484483040"/>
                    </a:ext>
                  </a:extLst>
                </a:gridCol>
              </a:tblGrid>
              <a:tr h="354141">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反省点、改善の余地がある点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rPr>
                        <a:t>改善に向けて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92113476"/>
                  </a:ext>
                </a:extLst>
              </a:tr>
              <a:tr h="1159541">
                <a:tc rowSpan="4">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コントローラーもプレイヤーも、各種情報システムに入力</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する際、タイトルの最初に「訓練」と書くべき。</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訓練参加者以外がみると、現実に生じている事柄と訓練</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による連絡、お知らせの区別がつきにくい。</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訓練ルールを共有、徹底する。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0020904"/>
                  </a:ext>
                </a:extLst>
              </a:tr>
              <a:tr h="2319082">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訓練上の電話のルールについて。</a:t>
                      </a:r>
                    </a:p>
                    <a:p>
                      <a:pPr algn="l" fontAlgn="ctr"/>
                      <a:endPar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ルール</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最初にどこからどこへかけている電話か、の確認が必要。　</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コントローラー席で最初に電話にでるのは小児周産期</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コントローラーではないため、プレイヤーは、まず小児周</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産期コントローラーに電話をかけていることと、自身の立</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場を名乗り、小児周産期コントローラーに電話がかわった　</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時点で、どこあての電話なのか、電話主の名前をもう一度</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確認する。</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訓練</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ルールを共有、徹底する。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1137388"/>
                  </a:ext>
                </a:extLst>
              </a:tr>
              <a:tr h="1546055">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訓練もしくは実災害を経験したことがあるプレイヤーが</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人</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しかいないと、訓練開始時点が大変。</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経験者プレイヤーは必要な事をすべて</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1</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人で伝え</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な</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けれ</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4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ば</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ならないし、初めて訓練に参加するプレイヤーは状況</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が呑み込めないまま訓練を開始することになってしまう。</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プレイヤーとして、経験者が</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人はいる方がよい。　</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初参加のプレイヤーには事前説明ができるとよい。</a:t>
                      </a:r>
                    </a:p>
                    <a:p>
                      <a:pPr algn="l" fontAlgn="ct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あるいは訓練開始前に経験者プレイヤー、母子グ</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ループ職員から初参加のプレイヤーに情報伝達　</a:t>
                      </a:r>
                      <a:endPar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時間を設けるとよい。</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7945220"/>
                  </a:ext>
                </a:extLst>
              </a:tr>
              <a:tr h="597846">
                <a:tc vMerge="1">
                  <a:txBody>
                    <a:bodyPr/>
                    <a:lstStyle/>
                    <a:p>
                      <a:endParaRPr kumimoji="1" lang="ja-JP" altLang="en-US"/>
                    </a:p>
                  </a:txBody>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全体</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ミーティングが長い。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4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本部長、医療対策課、健康医療総務課マター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407872"/>
                  </a:ext>
                </a:extLst>
              </a:tr>
            </a:tbl>
          </a:graphicData>
        </a:graphic>
      </p:graphicFrame>
      <p:sp>
        <p:nvSpPr>
          <p:cNvPr id="6" name="タイトル 1"/>
          <p:cNvSpPr txBox="1">
            <a:spLocks/>
          </p:cNvSpPr>
          <p:nvPr/>
        </p:nvSpPr>
        <p:spPr>
          <a:xfrm>
            <a:off x="0" y="-13648"/>
            <a:ext cx="9144000" cy="7584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defRPr/>
            </a:pPr>
            <a:r>
              <a:rPr lang="ja-JP" altLang="en-US" sz="3600" dirty="0">
                <a:effectLst>
                  <a:outerShdw blurRad="38100" dist="38100" dir="2700000" algn="tl">
                    <a:srgbClr val="000000">
                      <a:alpha val="43137"/>
                    </a:srgbClr>
                  </a:outerShdw>
                </a:effectLst>
              </a:rPr>
              <a:t>コントローラーふりかえり（</a:t>
            </a:r>
            <a:r>
              <a:rPr lang="ja-JP" altLang="en-US" sz="3600" dirty="0" smtClean="0">
                <a:effectLst>
                  <a:outerShdw blurRad="38100" dist="38100" dir="2700000" algn="tl">
                    <a:srgbClr val="000000">
                      <a:alpha val="43137"/>
                    </a:srgbClr>
                  </a:outerShdw>
                </a:effectLst>
              </a:rPr>
              <a:t>反省点</a:t>
            </a:r>
            <a:r>
              <a:rPr lang="ja-JP" altLang="en-US" sz="3600" dirty="0">
                <a:effectLst>
                  <a:outerShdw blurRad="38100" dist="38100" dir="2700000" algn="tl">
                    <a:srgbClr val="000000">
                      <a:alpha val="43137"/>
                    </a:srgbClr>
                  </a:outerShdw>
                </a:effectLst>
              </a:rPr>
              <a:t>⑥</a:t>
            </a:r>
            <a:r>
              <a:rPr lang="ja-JP" altLang="en-US" sz="3600" dirty="0" smtClean="0">
                <a:effectLst>
                  <a:outerShdw blurRad="38100" dist="38100" dir="2700000" algn="tl">
                    <a:srgbClr val="000000">
                      <a:alpha val="43137"/>
                    </a:srgbClr>
                  </a:outerShdw>
                </a:effectLst>
              </a:rPr>
              <a:t>）</a:t>
            </a:r>
            <a:endParaRPr lang="ja-JP"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139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5F6BEC8-A84F-4CF5-BFC3-27C470BFEB46}"/>
              </a:ext>
            </a:extLst>
          </p:cNvPr>
          <p:cNvSpPr>
            <a:spLocks noGrp="1"/>
          </p:cNvSpPr>
          <p:nvPr>
            <p:ph type="sldNum" sz="quarter" idx="12"/>
          </p:nvPr>
        </p:nvSpPr>
        <p:spPr/>
        <p:txBody>
          <a:bodyPr/>
          <a:lstStyle/>
          <a:p>
            <a:fld id="{25CC5A41-849D-4847-989A-9B7369F117F8}" type="slidenum">
              <a:rPr kumimoji="1" lang="ja-JP" altLang="en-US" smtClean="0"/>
              <a:t>31</a:t>
            </a:fld>
            <a:endParaRPr kumimoji="1" lang="ja-JP" altLang="en-US"/>
          </a:p>
        </p:txBody>
      </p:sp>
      <p:sp>
        <p:nvSpPr>
          <p:cNvPr id="3" name="タイトル 1">
            <a:extLst>
              <a:ext uri="{FF2B5EF4-FFF2-40B4-BE49-F238E27FC236}">
                <a16:creationId xmlns:a16="http://schemas.microsoft.com/office/drawing/2014/main" id="{6F8F90E4-0FEC-404A-96DC-36D413E76B5C}"/>
              </a:ext>
            </a:extLst>
          </p:cNvPr>
          <p:cNvSpPr txBox="1">
            <a:spLocks/>
          </p:cNvSpPr>
          <p:nvPr/>
        </p:nvSpPr>
        <p:spPr>
          <a:xfrm>
            <a:off x="0" y="-27384"/>
            <a:ext cx="9144000" cy="7920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prstClr val="black"/>
                </a:solidFill>
                <a:effectLst>
                  <a:outerShdw blurRad="38100" dist="38100" dir="2700000" algn="tl">
                    <a:srgbClr val="000000">
                      <a:alpha val="43137"/>
                    </a:srgbClr>
                  </a:outerShdw>
                </a:effectLst>
                <a:latin typeface="Arial"/>
                <a:ea typeface="ＭＳ Ｐゴシック"/>
              </a:rPr>
              <a:t>主</a:t>
            </a:r>
            <a:r>
              <a:rPr lang="ja-JP" altLang="en-US" sz="3600" dirty="0" smtClean="0">
                <a:solidFill>
                  <a:prstClr val="black"/>
                </a:solidFill>
                <a:effectLst>
                  <a:outerShdw blurRad="38100" dist="38100" dir="2700000" algn="tl">
                    <a:srgbClr val="000000">
                      <a:alpha val="43137"/>
                    </a:srgbClr>
                  </a:outerShdw>
                </a:effectLst>
                <a:latin typeface="Arial"/>
                <a:ea typeface="ＭＳ Ｐゴシック"/>
              </a:rPr>
              <a:t>な提案事項</a:t>
            </a:r>
            <a:endParaRPr lang="ja-JP" altLang="en-US" sz="3600" dirty="0">
              <a:solidFill>
                <a:prstClr val="black"/>
              </a:solidFill>
              <a:effectLst>
                <a:outerShdw blurRad="38100" dist="38100" dir="2700000" algn="tl">
                  <a:srgbClr val="000000">
                    <a:alpha val="43137"/>
                  </a:srgbClr>
                </a:outerShdw>
              </a:effectLst>
              <a:latin typeface="Arial"/>
              <a:ea typeface="ＭＳ Ｐゴシック"/>
            </a:endParaRPr>
          </a:p>
        </p:txBody>
      </p:sp>
      <p:sp>
        <p:nvSpPr>
          <p:cNvPr id="4" name="テキスト ボックス 3">
            <a:extLst>
              <a:ext uri="{FF2B5EF4-FFF2-40B4-BE49-F238E27FC236}">
                <a16:creationId xmlns:a16="http://schemas.microsoft.com/office/drawing/2014/main" id="{9AF6B3E1-D0C9-4294-B944-86B95DE94EE9}"/>
              </a:ext>
            </a:extLst>
          </p:cNvPr>
          <p:cNvSpPr txBox="1"/>
          <p:nvPr/>
        </p:nvSpPr>
        <p:spPr>
          <a:xfrm>
            <a:off x="-36512" y="836712"/>
            <a:ext cx="9252520" cy="6740307"/>
          </a:xfrm>
          <a:prstGeom prst="rect">
            <a:avLst/>
          </a:prstGeom>
          <a:noFill/>
          <a:ln>
            <a:noFill/>
          </a:ln>
        </p:spPr>
        <p:txBody>
          <a:bodyPr wrap="square" rtlCol="0">
            <a:spAutoFit/>
          </a:bodyPr>
          <a:lstStyle/>
          <a:p>
            <a:pPr>
              <a:defRPr/>
            </a:pPr>
            <a:r>
              <a:rPr lang="ja-JP" altLang="en-US" sz="2400" b="1" dirty="0" smtClean="0">
                <a:latin typeface="ＭＳ Ｐゴシック"/>
              </a:rPr>
              <a:t>➢チェックリスト</a:t>
            </a:r>
            <a:r>
              <a:rPr lang="ja-JP" altLang="en-US" sz="2400" b="1" dirty="0">
                <a:latin typeface="ＭＳ Ｐゴシック"/>
              </a:rPr>
              <a:t>、</a:t>
            </a:r>
            <a:r>
              <a:rPr lang="ja-JP" altLang="en-US" sz="2400" b="1" dirty="0" smtClean="0">
                <a:latin typeface="ＭＳ Ｐゴシック"/>
              </a:rPr>
              <a:t>アクションカードのブラッシュアップ</a:t>
            </a:r>
            <a:endParaRPr lang="en-US" altLang="ja-JP" sz="2400" b="1" dirty="0" smtClean="0">
              <a:latin typeface="ＭＳ Ｐゴシック"/>
            </a:endParaRPr>
          </a:p>
          <a:p>
            <a:pPr>
              <a:defRPr/>
            </a:pPr>
            <a:endParaRPr lang="en-US" altLang="ja-JP" sz="2400" b="1" dirty="0">
              <a:latin typeface="ＭＳ Ｐゴシック"/>
            </a:endParaRPr>
          </a:p>
          <a:p>
            <a:pPr>
              <a:defRPr/>
            </a:pPr>
            <a:r>
              <a:rPr lang="ja-JP" altLang="en-US" sz="2400" b="1" dirty="0" smtClean="0">
                <a:latin typeface="ＭＳ Ｐゴシック"/>
              </a:rPr>
              <a:t>➢役割（業務）分担</a:t>
            </a:r>
            <a:endParaRPr lang="en-US" altLang="ja-JP" sz="2400" b="1" dirty="0" smtClean="0">
              <a:latin typeface="ＭＳ Ｐゴシック"/>
            </a:endParaRPr>
          </a:p>
          <a:p>
            <a:pPr>
              <a:defRPr/>
            </a:pPr>
            <a:r>
              <a:rPr lang="ja-JP" altLang="en-US" sz="2400" b="1" dirty="0" smtClean="0">
                <a:latin typeface="ＭＳ Ｐゴシック"/>
              </a:rPr>
              <a:t>　</a:t>
            </a:r>
            <a:r>
              <a:rPr lang="ja-JP" altLang="en-US" sz="2400" b="1" dirty="0">
                <a:latin typeface="ＭＳ Ｐゴシック"/>
              </a:rPr>
              <a:t>　</a:t>
            </a:r>
            <a:endParaRPr lang="en-US" altLang="ja-JP" sz="2400" b="1" dirty="0">
              <a:latin typeface="ＭＳ Ｐゴシック"/>
              <a:ea typeface="ＭＳ Ｐゴシック"/>
            </a:endParaRPr>
          </a:p>
          <a:p>
            <a:pPr>
              <a:defRPr/>
            </a:pPr>
            <a:r>
              <a:rPr lang="ja-JP" altLang="en-US" sz="2400" b="1" dirty="0">
                <a:latin typeface="ＭＳ Ｐゴシック"/>
                <a:ea typeface="ＭＳ Ｐゴシック"/>
              </a:rPr>
              <a:t>➢</a:t>
            </a:r>
            <a:r>
              <a:rPr lang="ja-JP" altLang="en-US" sz="2400" b="1" dirty="0" smtClean="0">
                <a:latin typeface="ＭＳ Ｐゴシック"/>
                <a:ea typeface="ＭＳ Ｐゴシック"/>
              </a:rPr>
              <a:t>小児周産期リエゾンに必要な情報をドライブなどで共有できるか？</a:t>
            </a:r>
            <a:endParaRPr lang="en-US" altLang="ja-JP" sz="2400" b="1" dirty="0" smtClean="0">
              <a:latin typeface="ＭＳ Ｐゴシック"/>
              <a:ea typeface="ＭＳ Ｐゴシック"/>
            </a:endParaRPr>
          </a:p>
          <a:p>
            <a:pPr>
              <a:defRPr/>
            </a:pPr>
            <a:r>
              <a:rPr lang="ja-JP" altLang="en-US" sz="2400" b="1" dirty="0" smtClean="0">
                <a:latin typeface="ＭＳ Ｐゴシック"/>
                <a:ea typeface="ＭＳ Ｐゴシック"/>
              </a:rPr>
              <a:t>　</a:t>
            </a:r>
            <a:r>
              <a:rPr lang="ja-JP" altLang="en-US" sz="2400" b="1" dirty="0">
                <a:latin typeface="ＭＳ Ｐゴシック"/>
                <a:ea typeface="ＭＳ Ｐゴシック"/>
              </a:rPr>
              <a:t>　</a:t>
            </a:r>
            <a:endParaRPr lang="en-US" altLang="ja-JP" sz="2400" b="1" dirty="0">
              <a:latin typeface="ＭＳ Ｐゴシック"/>
              <a:ea typeface="ＭＳ Ｐゴシック"/>
            </a:endParaRPr>
          </a:p>
          <a:p>
            <a:pPr>
              <a:defRPr/>
            </a:pPr>
            <a:r>
              <a:rPr lang="ja-JP" altLang="en-US" sz="2400" b="1" dirty="0">
                <a:latin typeface="ＭＳ Ｐゴシック"/>
              </a:rPr>
              <a:t>➢小児周産期リエゾンへの相談をスプレッドシート等で一つに集約する</a:t>
            </a:r>
          </a:p>
          <a:p>
            <a:pPr>
              <a:defRPr/>
            </a:pPr>
            <a:r>
              <a:rPr lang="ja-JP" altLang="en-US" sz="2400" b="1" dirty="0">
                <a:latin typeface="ＭＳ Ｐゴシック"/>
              </a:rPr>
              <a:t>　 のはどうか</a:t>
            </a:r>
            <a:r>
              <a:rPr lang="ja-JP" altLang="en-US" sz="2400" b="1" dirty="0" smtClean="0">
                <a:latin typeface="ＭＳ Ｐゴシック"/>
              </a:rPr>
              <a:t>？</a:t>
            </a:r>
            <a:endParaRPr lang="en-US" altLang="ja-JP" sz="2400" b="1" dirty="0" smtClean="0">
              <a:latin typeface="ＭＳ Ｐゴシック"/>
            </a:endParaRPr>
          </a:p>
          <a:p>
            <a:pPr>
              <a:defRPr/>
            </a:pPr>
            <a:endParaRPr lang="en-US" altLang="ja-JP" sz="2400" b="1" dirty="0">
              <a:latin typeface="ＭＳ Ｐゴシック"/>
            </a:endParaRPr>
          </a:p>
          <a:p>
            <a:pPr lvl="0">
              <a:defRPr/>
            </a:pPr>
            <a:r>
              <a:rPr lang="ja-JP" altLang="en-US" sz="2400" b="1" dirty="0" smtClean="0">
                <a:latin typeface="ＭＳ Ｐゴシック"/>
              </a:rPr>
              <a:t>➢</a:t>
            </a:r>
            <a:r>
              <a:rPr lang="ja-JP" altLang="en-US" sz="2400" b="1" dirty="0" smtClean="0">
                <a:solidFill>
                  <a:prstClr val="black"/>
                </a:solidFill>
                <a:latin typeface="ＭＳ Ｐゴシック"/>
              </a:rPr>
              <a:t>リエゾン</a:t>
            </a:r>
            <a:r>
              <a:rPr lang="ja-JP" altLang="en-US" sz="2400" b="1" dirty="0">
                <a:solidFill>
                  <a:prstClr val="black"/>
                </a:solidFill>
                <a:latin typeface="ＭＳ Ｐゴシック"/>
              </a:rPr>
              <a:t>で担当する情報、他班で確認できる情報のリストアップ、　</a:t>
            </a:r>
          </a:p>
          <a:p>
            <a:pPr lvl="0">
              <a:defRPr/>
            </a:pPr>
            <a:r>
              <a:rPr lang="ja-JP" altLang="en-US" sz="2400" b="1" dirty="0">
                <a:solidFill>
                  <a:prstClr val="black"/>
                </a:solidFill>
                <a:latin typeface="ＭＳ Ｐゴシック"/>
              </a:rPr>
              <a:t>　</a:t>
            </a:r>
            <a:r>
              <a:rPr lang="ja-JP" altLang="en-US" sz="2400" b="1" dirty="0" smtClean="0">
                <a:solidFill>
                  <a:prstClr val="black"/>
                </a:solidFill>
                <a:latin typeface="ＭＳ Ｐゴシック"/>
              </a:rPr>
              <a:t> コンタクトリスト</a:t>
            </a:r>
            <a:r>
              <a:rPr lang="ja-JP" altLang="en-US" sz="2400" b="1" dirty="0">
                <a:solidFill>
                  <a:prstClr val="black"/>
                </a:solidFill>
                <a:latin typeface="ＭＳ Ｐゴシック"/>
              </a:rPr>
              <a:t>の整理をしてはどうか</a:t>
            </a:r>
            <a:r>
              <a:rPr lang="ja-JP" altLang="en-US" sz="2400" b="1" dirty="0" smtClean="0">
                <a:solidFill>
                  <a:prstClr val="black"/>
                </a:solidFill>
                <a:latin typeface="ＭＳ Ｐゴシック"/>
              </a:rPr>
              <a:t>。</a:t>
            </a:r>
            <a:endParaRPr lang="en-US" altLang="ja-JP" sz="2400" b="1" dirty="0" smtClean="0">
              <a:solidFill>
                <a:prstClr val="black"/>
              </a:solidFill>
              <a:latin typeface="ＭＳ Ｐゴシック"/>
            </a:endParaRPr>
          </a:p>
          <a:p>
            <a:pPr lvl="0">
              <a:defRPr/>
            </a:pPr>
            <a:endParaRPr lang="en-US" altLang="ja-JP" sz="2400" b="1" dirty="0">
              <a:solidFill>
                <a:prstClr val="black"/>
              </a:solidFill>
              <a:latin typeface="ＭＳ Ｐゴシック"/>
            </a:endParaRPr>
          </a:p>
          <a:p>
            <a:pPr lvl="0">
              <a:defRPr/>
            </a:pPr>
            <a:r>
              <a:rPr lang="ja-JP" altLang="en-US" sz="2400" b="1" dirty="0">
                <a:solidFill>
                  <a:prstClr val="black"/>
                </a:solidFill>
                <a:latin typeface="ＭＳ Ｐゴシック"/>
              </a:rPr>
              <a:t>➢</a:t>
            </a:r>
            <a:r>
              <a:rPr lang="ja-JP" altLang="en-US" sz="2400" b="1" dirty="0" smtClean="0">
                <a:solidFill>
                  <a:prstClr val="black"/>
                </a:solidFill>
                <a:latin typeface="ＭＳ Ｐゴシック"/>
              </a:rPr>
              <a:t>全体</a:t>
            </a:r>
            <a:r>
              <a:rPr lang="ja-JP" altLang="en-US" sz="2400" b="1" dirty="0">
                <a:solidFill>
                  <a:prstClr val="black"/>
                </a:solidFill>
                <a:latin typeface="ＭＳ Ｐゴシック"/>
              </a:rPr>
              <a:t>ミーティング内容をリエゾンで共有する際のフォーマット</a:t>
            </a:r>
            <a:r>
              <a:rPr lang="ja-JP" altLang="en-US" sz="2400" b="1" dirty="0" smtClean="0">
                <a:solidFill>
                  <a:prstClr val="black"/>
                </a:solidFill>
                <a:latin typeface="ＭＳ Ｐゴシック"/>
              </a:rPr>
              <a:t>を決めて</a:t>
            </a:r>
            <a:endParaRPr lang="en-US" altLang="ja-JP" sz="2400" b="1" dirty="0" smtClean="0">
              <a:solidFill>
                <a:prstClr val="black"/>
              </a:solidFill>
              <a:latin typeface="ＭＳ Ｐゴシック"/>
            </a:endParaRPr>
          </a:p>
          <a:p>
            <a:pPr lvl="0">
              <a:defRPr/>
            </a:pPr>
            <a:r>
              <a:rPr lang="ja-JP" altLang="en-US" sz="2400" b="1" dirty="0">
                <a:solidFill>
                  <a:prstClr val="black"/>
                </a:solidFill>
                <a:latin typeface="ＭＳ Ｐゴシック"/>
              </a:rPr>
              <a:t>　 </a:t>
            </a:r>
            <a:r>
              <a:rPr lang="ja-JP" altLang="en-US" sz="2400" b="1" dirty="0" smtClean="0">
                <a:solidFill>
                  <a:prstClr val="black"/>
                </a:solidFill>
                <a:latin typeface="ＭＳ Ｐゴシック"/>
              </a:rPr>
              <a:t>おいて</a:t>
            </a:r>
            <a:r>
              <a:rPr lang="ja-JP" altLang="en-US" sz="2400" b="1" dirty="0">
                <a:solidFill>
                  <a:prstClr val="black"/>
                </a:solidFill>
                <a:latin typeface="ＭＳ Ｐゴシック"/>
              </a:rPr>
              <a:t>はどうか</a:t>
            </a:r>
            <a:r>
              <a:rPr lang="ja-JP" altLang="en-US" sz="2400" b="1" dirty="0" smtClean="0">
                <a:solidFill>
                  <a:prstClr val="black"/>
                </a:solidFill>
                <a:latin typeface="ＭＳ Ｐゴシック"/>
              </a:rPr>
              <a:t>。</a:t>
            </a:r>
            <a:endParaRPr lang="en-US" altLang="ja-JP" sz="2400" b="1" dirty="0" smtClean="0">
              <a:solidFill>
                <a:prstClr val="black"/>
              </a:solidFill>
              <a:latin typeface="ＭＳ Ｐゴシック"/>
            </a:endParaRPr>
          </a:p>
          <a:p>
            <a:pPr lvl="0">
              <a:defRPr/>
            </a:pPr>
            <a:r>
              <a:rPr lang="ja-JP" altLang="en-US" sz="2400" b="1" dirty="0">
                <a:solidFill>
                  <a:prstClr val="black"/>
                </a:solidFill>
                <a:latin typeface="ＭＳ Ｐゴシック"/>
              </a:rPr>
              <a:t>　</a:t>
            </a:r>
          </a:p>
          <a:p>
            <a:pPr lvl="0">
              <a:defRPr/>
            </a:pPr>
            <a:r>
              <a:rPr lang="ja-JP" altLang="en-US" sz="2400" b="1" dirty="0" smtClean="0">
                <a:solidFill>
                  <a:prstClr val="black"/>
                </a:solidFill>
                <a:latin typeface="ＭＳ Ｐゴシック"/>
              </a:rPr>
              <a:t>➢シフト</a:t>
            </a:r>
            <a:r>
              <a:rPr lang="ja-JP" altLang="en-US" sz="2400" b="1" dirty="0">
                <a:solidFill>
                  <a:prstClr val="black"/>
                </a:solidFill>
                <a:latin typeface="ＭＳ Ｐゴシック"/>
              </a:rPr>
              <a:t>決定の</a:t>
            </a:r>
            <a:r>
              <a:rPr lang="ja-JP" altLang="en-US" sz="2400" b="1" dirty="0" smtClean="0">
                <a:solidFill>
                  <a:prstClr val="black"/>
                </a:solidFill>
                <a:latin typeface="ＭＳ Ｐゴシック"/>
              </a:rPr>
              <a:t>目安</a:t>
            </a:r>
            <a:endParaRPr lang="en-US" altLang="ja-JP" sz="2400" b="1" dirty="0">
              <a:solidFill>
                <a:prstClr val="black"/>
              </a:solidFill>
              <a:latin typeface="ＭＳ Ｐゴシック"/>
            </a:endParaRPr>
          </a:p>
          <a:p>
            <a:pPr>
              <a:defRPr/>
            </a:pPr>
            <a:endParaRPr lang="ja-JP" altLang="en-US" sz="2400" b="1" dirty="0">
              <a:latin typeface="ＭＳ Ｐゴシック"/>
            </a:endParaRPr>
          </a:p>
          <a:p>
            <a:pPr>
              <a:defRPr/>
            </a:pPr>
            <a:r>
              <a:rPr lang="ja-JP" altLang="en-US" sz="2400" b="1" dirty="0">
                <a:latin typeface="ＭＳ Ｐゴシック"/>
              </a:rPr>
              <a:t>　</a:t>
            </a:r>
            <a:endParaRPr lang="en-US" altLang="ja-JP" sz="2400" b="1" dirty="0">
              <a:latin typeface="ＭＳ Ｐゴシック"/>
              <a:ea typeface="ＭＳ Ｐゴシック"/>
            </a:endParaRPr>
          </a:p>
        </p:txBody>
      </p:sp>
    </p:spTree>
    <p:extLst>
      <p:ext uri="{BB962C8B-B14F-4D97-AF65-F5344CB8AC3E}">
        <p14:creationId xmlns:p14="http://schemas.microsoft.com/office/powerpoint/2010/main" val="746777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6F8F90E4-0FEC-404A-96DC-36D413E76B5C}"/>
              </a:ext>
            </a:extLst>
          </p:cNvPr>
          <p:cNvSpPr txBox="1">
            <a:spLocks/>
          </p:cNvSpPr>
          <p:nvPr/>
        </p:nvSpPr>
        <p:spPr>
          <a:xfrm>
            <a:off x="0" y="-27384"/>
            <a:ext cx="9144000" cy="7920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solidFill>
                  <a:prstClr val="black"/>
                </a:solidFill>
                <a:effectLst>
                  <a:outerShdw blurRad="38100" dist="38100" dir="2700000" algn="tl">
                    <a:srgbClr val="000000">
                      <a:alpha val="43137"/>
                    </a:srgbClr>
                  </a:outerShdw>
                </a:effectLst>
                <a:latin typeface="Arial"/>
                <a:ea typeface="ＭＳ Ｐゴシック"/>
              </a:rPr>
              <a:t>訓練の様子</a:t>
            </a:r>
            <a:endParaRPr lang="ja-JP" altLang="en-US" sz="3600" dirty="0">
              <a:solidFill>
                <a:prstClr val="black"/>
              </a:solidFill>
              <a:effectLst>
                <a:outerShdw blurRad="38100" dist="38100" dir="2700000" algn="tl">
                  <a:srgbClr val="000000">
                    <a:alpha val="43137"/>
                  </a:srgbClr>
                </a:outerShdw>
              </a:effectLst>
              <a:latin typeface="Arial"/>
              <a:ea typeface="ＭＳ Ｐゴシック"/>
            </a:endParaRPr>
          </a:p>
        </p:txBody>
      </p:sp>
      <p:sp>
        <p:nvSpPr>
          <p:cNvPr id="2" name="スライド番号プレースホルダー 1"/>
          <p:cNvSpPr>
            <a:spLocks noGrp="1"/>
          </p:cNvSpPr>
          <p:nvPr>
            <p:ph type="sldNum" sz="quarter" idx="12"/>
          </p:nvPr>
        </p:nvSpPr>
        <p:spPr/>
        <p:txBody>
          <a:bodyPr/>
          <a:lstStyle/>
          <a:p>
            <a:fld id="{25CC5A41-849D-4847-989A-9B7369F117F8}" type="slidenum">
              <a:rPr kumimoji="1" lang="ja-JP" altLang="en-US" smtClean="0"/>
              <a:t>32</a:t>
            </a:fld>
            <a:endParaRPr kumimoji="1" lang="ja-JP" altLang="en-US"/>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2988" y="1443242"/>
            <a:ext cx="2935708" cy="2201781"/>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4393" y="4175312"/>
            <a:ext cx="2828989" cy="2188217"/>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477" y="4175312"/>
            <a:ext cx="2941355" cy="2206016"/>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2988" y="4175311"/>
            <a:ext cx="2928916" cy="2196687"/>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7" y="1443243"/>
            <a:ext cx="2935707" cy="2201780"/>
          </a:xfrm>
          <a:prstGeom prst="rect">
            <a:avLst/>
          </a:prstGeom>
        </p:spPr>
      </p:pic>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3994" y="1443242"/>
            <a:ext cx="2935709" cy="2201782"/>
          </a:xfrm>
          <a:prstGeom prst="rect">
            <a:avLst/>
          </a:prstGeom>
        </p:spPr>
      </p:pic>
      <p:sp>
        <p:nvSpPr>
          <p:cNvPr id="15" name="正方形/長方形 14"/>
          <p:cNvSpPr/>
          <p:nvPr/>
        </p:nvSpPr>
        <p:spPr>
          <a:xfrm>
            <a:off x="5993382" y="1110044"/>
            <a:ext cx="1079895" cy="302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rPr>
              <a:t>【</a:t>
            </a:r>
            <a:r>
              <a:rPr lang="ja-JP" altLang="en-US" sz="1600" b="1" dirty="0" smtClean="0">
                <a:solidFill>
                  <a:schemeClr val="tx1"/>
                </a:solidFill>
              </a:rPr>
              <a:t>活動中</a:t>
            </a:r>
            <a:r>
              <a:rPr lang="en-US" altLang="ja-JP" sz="1600" b="1" dirty="0" smtClean="0">
                <a:solidFill>
                  <a:schemeClr val="tx1"/>
                </a:solidFill>
              </a:rPr>
              <a:t>】</a:t>
            </a:r>
            <a:endParaRPr kumimoji="1" lang="ja-JP" altLang="en-US" sz="1600" b="1" dirty="0">
              <a:solidFill>
                <a:schemeClr val="tx1"/>
              </a:solidFill>
            </a:endParaRPr>
          </a:p>
        </p:txBody>
      </p:sp>
      <p:sp>
        <p:nvSpPr>
          <p:cNvPr id="16" name="正方形/長方形 15">
            <a:extLst>
              <a:ext uri="{FF2B5EF4-FFF2-40B4-BE49-F238E27FC236}">
                <a16:creationId xmlns:a16="http://schemas.microsoft.com/office/drawing/2014/main" id="{568A6EDF-B41E-4FE5-8CE8-095DD4A67649}"/>
              </a:ext>
            </a:extLst>
          </p:cNvPr>
          <p:cNvSpPr/>
          <p:nvPr/>
        </p:nvSpPr>
        <p:spPr>
          <a:xfrm>
            <a:off x="35496" y="1124744"/>
            <a:ext cx="22503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rPr>
              <a:t>【</a:t>
            </a:r>
            <a:r>
              <a:rPr lang="ja-JP" altLang="en-US" sz="1600" b="1" dirty="0" smtClean="0">
                <a:solidFill>
                  <a:schemeClr val="tx1"/>
                </a:solidFill>
              </a:rPr>
              <a:t>本部訓練開始</a:t>
            </a:r>
            <a:r>
              <a:rPr lang="en-US" altLang="ja-JP" sz="1600" b="1" dirty="0" smtClean="0">
                <a:solidFill>
                  <a:schemeClr val="tx1"/>
                </a:solidFill>
              </a:rPr>
              <a:t>】</a:t>
            </a:r>
            <a:endParaRPr kumimoji="1" lang="ja-JP" altLang="en-US" sz="1600" b="1" dirty="0">
              <a:solidFill>
                <a:schemeClr val="tx1"/>
              </a:solidFill>
            </a:endParaRPr>
          </a:p>
        </p:txBody>
      </p:sp>
      <p:sp>
        <p:nvSpPr>
          <p:cNvPr id="17" name="正方形/長方形 16">
            <a:extLst>
              <a:ext uri="{FF2B5EF4-FFF2-40B4-BE49-F238E27FC236}">
                <a16:creationId xmlns:a16="http://schemas.microsoft.com/office/drawing/2014/main" id="{07EEAFF4-E27A-4AE6-BF6A-D817BD68B824}"/>
              </a:ext>
            </a:extLst>
          </p:cNvPr>
          <p:cNvSpPr/>
          <p:nvPr/>
        </p:nvSpPr>
        <p:spPr>
          <a:xfrm>
            <a:off x="3007714" y="1124744"/>
            <a:ext cx="1471349" cy="287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rPr>
              <a:t>【</a:t>
            </a:r>
            <a:r>
              <a:rPr lang="ja-JP" altLang="en-US" sz="1600" b="1" dirty="0" smtClean="0">
                <a:solidFill>
                  <a:schemeClr val="tx1"/>
                </a:solidFill>
              </a:rPr>
              <a:t>全体の</a:t>
            </a:r>
            <a:r>
              <a:rPr lang="ja-JP" altLang="en-US" sz="1600" b="1" dirty="0">
                <a:solidFill>
                  <a:schemeClr val="tx1"/>
                </a:solidFill>
              </a:rPr>
              <a:t>様子</a:t>
            </a:r>
            <a:r>
              <a:rPr lang="en-US" altLang="ja-JP" sz="1600" b="1" dirty="0" smtClean="0">
                <a:solidFill>
                  <a:schemeClr val="tx1"/>
                </a:solidFill>
              </a:rPr>
              <a:t>】</a:t>
            </a:r>
            <a:endParaRPr kumimoji="1" lang="ja-JP" altLang="en-US" sz="1600" b="1" dirty="0">
              <a:solidFill>
                <a:schemeClr val="tx1"/>
              </a:solidFill>
            </a:endParaRPr>
          </a:p>
        </p:txBody>
      </p:sp>
      <p:sp>
        <p:nvSpPr>
          <p:cNvPr id="18" name="正方形/長方形 17"/>
          <p:cNvSpPr/>
          <p:nvPr/>
        </p:nvSpPr>
        <p:spPr>
          <a:xfrm>
            <a:off x="5993382" y="3846348"/>
            <a:ext cx="1079895" cy="302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rPr>
              <a:t>【</a:t>
            </a:r>
            <a:r>
              <a:rPr lang="ja-JP" altLang="en-US" sz="1600" b="1" dirty="0" smtClean="0">
                <a:solidFill>
                  <a:schemeClr val="tx1"/>
                </a:solidFill>
              </a:rPr>
              <a:t>活動中</a:t>
            </a:r>
            <a:r>
              <a:rPr lang="en-US" altLang="ja-JP" sz="1600" b="1" dirty="0" smtClean="0">
                <a:solidFill>
                  <a:schemeClr val="tx1"/>
                </a:solidFill>
              </a:rPr>
              <a:t>】</a:t>
            </a:r>
            <a:endParaRPr kumimoji="1" lang="ja-JP" altLang="en-US" sz="1600" b="1" dirty="0">
              <a:solidFill>
                <a:schemeClr val="tx1"/>
              </a:solidFill>
            </a:endParaRPr>
          </a:p>
        </p:txBody>
      </p:sp>
      <p:sp>
        <p:nvSpPr>
          <p:cNvPr id="19" name="正方形/長方形 18">
            <a:extLst>
              <a:ext uri="{FF2B5EF4-FFF2-40B4-BE49-F238E27FC236}">
                <a16:creationId xmlns:a16="http://schemas.microsoft.com/office/drawing/2014/main" id="{568A6EDF-B41E-4FE5-8CE8-095DD4A67649}"/>
              </a:ext>
            </a:extLst>
          </p:cNvPr>
          <p:cNvSpPr/>
          <p:nvPr/>
        </p:nvSpPr>
        <p:spPr>
          <a:xfrm>
            <a:off x="35496" y="3861048"/>
            <a:ext cx="22503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rPr>
              <a:t>【</a:t>
            </a:r>
            <a:r>
              <a:rPr lang="ja-JP" altLang="en-US" sz="1600" b="1" dirty="0">
                <a:solidFill>
                  <a:schemeClr val="tx1"/>
                </a:solidFill>
              </a:rPr>
              <a:t>活動中</a:t>
            </a:r>
            <a:r>
              <a:rPr lang="en-US" altLang="ja-JP" sz="1600" b="1" dirty="0" smtClean="0">
                <a:solidFill>
                  <a:schemeClr val="tx1"/>
                </a:solidFill>
              </a:rPr>
              <a:t>】</a:t>
            </a:r>
            <a:endParaRPr kumimoji="1" lang="ja-JP" altLang="en-US" sz="1600" b="1" dirty="0">
              <a:solidFill>
                <a:schemeClr val="tx1"/>
              </a:solidFill>
            </a:endParaRPr>
          </a:p>
        </p:txBody>
      </p:sp>
      <p:sp>
        <p:nvSpPr>
          <p:cNvPr id="20" name="正方形/長方形 19">
            <a:extLst>
              <a:ext uri="{FF2B5EF4-FFF2-40B4-BE49-F238E27FC236}">
                <a16:creationId xmlns:a16="http://schemas.microsoft.com/office/drawing/2014/main" id="{07EEAFF4-E27A-4AE6-BF6A-D817BD68B824}"/>
              </a:ext>
            </a:extLst>
          </p:cNvPr>
          <p:cNvSpPr/>
          <p:nvPr/>
        </p:nvSpPr>
        <p:spPr>
          <a:xfrm>
            <a:off x="3007714" y="3861048"/>
            <a:ext cx="2860430" cy="287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rPr>
              <a:t>【</a:t>
            </a:r>
            <a:r>
              <a:rPr lang="ja-JP" altLang="en-US" sz="1600" b="1" dirty="0" smtClean="0">
                <a:solidFill>
                  <a:schemeClr val="tx1"/>
                </a:solidFill>
              </a:rPr>
              <a:t>全体ミーティングでの報告</a:t>
            </a:r>
            <a:r>
              <a:rPr lang="en-US" altLang="ja-JP" sz="1600" b="1" dirty="0" smtClean="0">
                <a:solidFill>
                  <a:schemeClr val="tx1"/>
                </a:solidFill>
              </a:rPr>
              <a:t>】</a:t>
            </a:r>
            <a:endParaRPr kumimoji="1" lang="ja-JP" altLang="en-US" sz="1600" b="1" dirty="0">
              <a:solidFill>
                <a:schemeClr val="tx1"/>
              </a:solidFill>
            </a:endParaRPr>
          </a:p>
        </p:txBody>
      </p:sp>
    </p:spTree>
    <p:extLst>
      <p:ext uri="{BB962C8B-B14F-4D97-AF65-F5344CB8AC3E}">
        <p14:creationId xmlns:p14="http://schemas.microsoft.com/office/powerpoint/2010/main" val="157235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5CC5A41-849D-4847-989A-9B7369F117F8}" type="slidenum">
              <a:rPr kumimoji="1" lang="ja-JP" altLang="en-US" smtClean="0"/>
              <a:t>33</a:t>
            </a:fld>
            <a:endParaRPr kumimoji="1" lang="ja-JP" altLang="en-US"/>
          </a:p>
        </p:txBody>
      </p:sp>
      <p:sp>
        <p:nvSpPr>
          <p:cNvPr id="3" name="タイトル 1">
            <a:extLst>
              <a:ext uri="{FF2B5EF4-FFF2-40B4-BE49-F238E27FC236}">
                <a16:creationId xmlns:a16="http://schemas.microsoft.com/office/drawing/2014/main" id="{6F8F90E4-0FEC-404A-96DC-36D413E76B5C}"/>
              </a:ext>
            </a:extLst>
          </p:cNvPr>
          <p:cNvSpPr txBox="1">
            <a:spLocks/>
          </p:cNvSpPr>
          <p:nvPr/>
        </p:nvSpPr>
        <p:spPr>
          <a:xfrm>
            <a:off x="0" y="-27384"/>
            <a:ext cx="9144000" cy="7920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solidFill>
                  <a:prstClr val="black"/>
                </a:solidFill>
                <a:effectLst>
                  <a:outerShdw blurRad="38100" dist="38100" dir="2700000" algn="tl">
                    <a:srgbClr val="000000">
                      <a:alpha val="43137"/>
                    </a:srgbClr>
                  </a:outerShdw>
                </a:effectLst>
                <a:latin typeface="Arial"/>
                <a:ea typeface="ＭＳ Ｐゴシック"/>
              </a:rPr>
              <a:t>訓練の様子</a:t>
            </a:r>
            <a:endParaRPr lang="ja-JP" altLang="en-US" sz="3600" dirty="0">
              <a:solidFill>
                <a:prstClr val="black"/>
              </a:solidFill>
              <a:effectLst>
                <a:outerShdw blurRad="38100" dist="38100" dir="2700000" algn="tl">
                  <a:srgbClr val="000000">
                    <a:alpha val="43137"/>
                  </a:srgbClr>
                </a:outerShdw>
              </a:effectLst>
              <a:latin typeface="Arial"/>
              <a:ea typeface="ＭＳ Ｐゴシック"/>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4754" y="4205063"/>
            <a:ext cx="2923322" cy="219249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268" y="4221088"/>
            <a:ext cx="2900245" cy="2174202"/>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831" y="1389126"/>
            <a:ext cx="2900245" cy="2175184"/>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3269" y="1389126"/>
            <a:ext cx="2900245" cy="2175184"/>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96" y="4221088"/>
            <a:ext cx="2976331" cy="2232248"/>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97" y="1389125"/>
            <a:ext cx="2970555" cy="2226911"/>
          </a:xfrm>
          <a:prstGeom prst="rect">
            <a:avLst/>
          </a:prstGeom>
        </p:spPr>
      </p:pic>
      <p:sp>
        <p:nvSpPr>
          <p:cNvPr id="10" name="正方形/長方形 9"/>
          <p:cNvSpPr/>
          <p:nvPr/>
        </p:nvSpPr>
        <p:spPr>
          <a:xfrm>
            <a:off x="6012385" y="1110044"/>
            <a:ext cx="1727967" cy="279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smtClean="0">
                <a:solidFill>
                  <a:schemeClr val="tx1"/>
                </a:solidFill>
              </a:rPr>
              <a:t>【</a:t>
            </a:r>
            <a:r>
              <a:rPr lang="ja-JP" altLang="en-US" sz="1600" b="1" dirty="0" smtClean="0">
                <a:solidFill>
                  <a:schemeClr val="tx1"/>
                </a:solidFill>
              </a:rPr>
              <a:t>コントローラー</a:t>
            </a:r>
            <a:r>
              <a:rPr lang="en-US" altLang="ja-JP" sz="1600" b="1" dirty="0" smtClean="0">
                <a:solidFill>
                  <a:schemeClr val="tx1"/>
                </a:solidFill>
              </a:rPr>
              <a:t>】</a:t>
            </a:r>
            <a:endParaRPr kumimoji="1" lang="ja-JP" altLang="en-US" sz="1600" b="1" dirty="0">
              <a:solidFill>
                <a:schemeClr val="tx1"/>
              </a:solidFill>
            </a:endParaRPr>
          </a:p>
        </p:txBody>
      </p:sp>
      <p:sp>
        <p:nvSpPr>
          <p:cNvPr id="11" name="正方形/長方形 10">
            <a:extLst>
              <a:ext uri="{FF2B5EF4-FFF2-40B4-BE49-F238E27FC236}">
                <a16:creationId xmlns:a16="http://schemas.microsoft.com/office/drawing/2014/main" id="{568A6EDF-B41E-4FE5-8CE8-095DD4A67649}"/>
              </a:ext>
            </a:extLst>
          </p:cNvPr>
          <p:cNvSpPr/>
          <p:nvPr/>
        </p:nvSpPr>
        <p:spPr>
          <a:xfrm>
            <a:off x="54499" y="1124744"/>
            <a:ext cx="22503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rPr>
              <a:t>【</a:t>
            </a:r>
            <a:r>
              <a:rPr lang="ja-JP" altLang="en-US" sz="1600" b="1" dirty="0" smtClean="0">
                <a:solidFill>
                  <a:schemeClr val="tx1"/>
                </a:solidFill>
              </a:rPr>
              <a:t>泉大津市立病院訓練</a:t>
            </a:r>
            <a:r>
              <a:rPr lang="en-US" altLang="ja-JP" sz="1600" b="1" dirty="0" smtClean="0">
                <a:solidFill>
                  <a:schemeClr val="tx1"/>
                </a:solidFill>
              </a:rPr>
              <a:t>】</a:t>
            </a:r>
            <a:endParaRPr kumimoji="1" lang="ja-JP" altLang="en-US" sz="1600" b="1" dirty="0">
              <a:solidFill>
                <a:schemeClr val="tx1"/>
              </a:solidFill>
            </a:endParaRPr>
          </a:p>
        </p:txBody>
      </p:sp>
      <p:sp>
        <p:nvSpPr>
          <p:cNvPr id="12" name="正方形/長方形 11">
            <a:extLst>
              <a:ext uri="{FF2B5EF4-FFF2-40B4-BE49-F238E27FC236}">
                <a16:creationId xmlns:a16="http://schemas.microsoft.com/office/drawing/2014/main" id="{07EEAFF4-E27A-4AE6-BF6A-D817BD68B824}"/>
              </a:ext>
            </a:extLst>
          </p:cNvPr>
          <p:cNvSpPr/>
          <p:nvPr/>
        </p:nvSpPr>
        <p:spPr>
          <a:xfrm>
            <a:off x="3026717" y="1124744"/>
            <a:ext cx="2281591" cy="264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rPr>
              <a:t>【</a:t>
            </a:r>
            <a:r>
              <a:rPr lang="ja-JP" altLang="en-US" sz="1600" b="1" dirty="0" smtClean="0">
                <a:solidFill>
                  <a:schemeClr val="tx1"/>
                </a:solidFill>
              </a:rPr>
              <a:t>コントローラー</a:t>
            </a:r>
            <a:r>
              <a:rPr lang="en-US" altLang="ja-JP" sz="1600" b="1" dirty="0" smtClean="0">
                <a:solidFill>
                  <a:schemeClr val="tx1"/>
                </a:solidFill>
              </a:rPr>
              <a:t>】</a:t>
            </a:r>
            <a:endParaRPr kumimoji="1" lang="ja-JP" altLang="en-US" sz="1600" b="1" dirty="0">
              <a:solidFill>
                <a:schemeClr val="tx1"/>
              </a:solidFill>
            </a:endParaRPr>
          </a:p>
        </p:txBody>
      </p:sp>
      <p:sp>
        <p:nvSpPr>
          <p:cNvPr id="13" name="正方形/長方形 12"/>
          <p:cNvSpPr/>
          <p:nvPr/>
        </p:nvSpPr>
        <p:spPr>
          <a:xfrm>
            <a:off x="5940152" y="3918357"/>
            <a:ext cx="3312143" cy="270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rPr>
              <a:t>【</a:t>
            </a:r>
            <a:r>
              <a:rPr lang="ja-JP" altLang="en-US" sz="1600" b="1" dirty="0" smtClean="0">
                <a:solidFill>
                  <a:schemeClr val="tx1"/>
                </a:solidFill>
              </a:rPr>
              <a:t>集合写真</a:t>
            </a:r>
            <a:r>
              <a:rPr lang="en-US" altLang="ja-JP" sz="1600" b="1" dirty="0" smtClean="0">
                <a:solidFill>
                  <a:schemeClr val="tx1"/>
                </a:solidFill>
              </a:rPr>
              <a:t>】</a:t>
            </a:r>
          </a:p>
        </p:txBody>
      </p:sp>
      <p:sp>
        <p:nvSpPr>
          <p:cNvPr id="14" name="正方形/長方形 13">
            <a:extLst>
              <a:ext uri="{FF2B5EF4-FFF2-40B4-BE49-F238E27FC236}">
                <a16:creationId xmlns:a16="http://schemas.microsoft.com/office/drawing/2014/main" id="{568A6EDF-B41E-4FE5-8CE8-095DD4A67649}"/>
              </a:ext>
            </a:extLst>
          </p:cNvPr>
          <p:cNvSpPr/>
          <p:nvPr/>
        </p:nvSpPr>
        <p:spPr>
          <a:xfrm>
            <a:off x="126507" y="3933056"/>
            <a:ext cx="22503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rPr>
              <a:t>【</a:t>
            </a:r>
            <a:r>
              <a:rPr lang="ja-JP" altLang="en-US" sz="1600" b="1" dirty="0">
                <a:solidFill>
                  <a:schemeClr val="tx1"/>
                </a:solidFill>
              </a:rPr>
              <a:t>活動中</a:t>
            </a:r>
            <a:r>
              <a:rPr lang="en-US" altLang="ja-JP" sz="1600" b="1" dirty="0" smtClean="0">
                <a:solidFill>
                  <a:schemeClr val="tx1"/>
                </a:solidFill>
              </a:rPr>
              <a:t>】</a:t>
            </a:r>
            <a:endParaRPr kumimoji="1" lang="ja-JP" altLang="en-US" sz="1600" b="1" dirty="0">
              <a:solidFill>
                <a:schemeClr val="tx1"/>
              </a:solidFill>
            </a:endParaRPr>
          </a:p>
        </p:txBody>
      </p:sp>
      <p:sp>
        <p:nvSpPr>
          <p:cNvPr id="15" name="正方形/長方形 14">
            <a:extLst>
              <a:ext uri="{FF2B5EF4-FFF2-40B4-BE49-F238E27FC236}">
                <a16:creationId xmlns:a16="http://schemas.microsoft.com/office/drawing/2014/main" id="{07EEAFF4-E27A-4AE6-BF6A-D817BD68B824}"/>
              </a:ext>
            </a:extLst>
          </p:cNvPr>
          <p:cNvSpPr/>
          <p:nvPr/>
        </p:nvSpPr>
        <p:spPr>
          <a:xfrm>
            <a:off x="3098725" y="3933056"/>
            <a:ext cx="1977331"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rPr>
              <a:t>【</a:t>
            </a:r>
            <a:r>
              <a:rPr lang="ja-JP" altLang="en-US" sz="1600" b="1" dirty="0">
                <a:solidFill>
                  <a:schemeClr val="tx1"/>
                </a:solidFill>
              </a:rPr>
              <a:t>振り返</a:t>
            </a:r>
            <a:r>
              <a:rPr lang="ja-JP" altLang="en-US" sz="1600" b="1" dirty="0" smtClean="0">
                <a:solidFill>
                  <a:schemeClr val="tx1"/>
                </a:solidFill>
              </a:rPr>
              <a:t>りでの報告</a:t>
            </a:r>
            <a:r>
              <a:rPr lang="en-US" altLang="ja-JP" sz="1600" b="1" dirty="0" smtClean="0">
                <a:solidFill>
                  <a:schemeClr val="tx1"/>
                </a:solidFill>
              </a:rPr>
              <a:t>】</a:t>
            </a:r>
            <a:endParaRPr kumimoji="1" lang="ja-JP" altLang="en-US" sz="1600" b="1" dirty="0">
              <a:solidFill>
                <a:schemeClr val="tx1"/>
              </a:solidFill>
            </a:endParaRPr>
          </a:p>
        </p:txBody>
      </p:sp>
    </p:spTree>
    <p:extLst>
      <p:ext uri="{BB962C8B-B14F-4D97-AF65-F5344CB8AC3E}">
        <p14:creationId xmlns:p14="http://schemas.microsoft.com/office/powerpoint/2010/main" val="96068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p:cNvCxnSpPr>
            <a:cxnSpLocks/>
          </p:cNvCxnSpPr>
          <p:nvPr/>
        </p:nvCxnSpPr>
        <p:spPr>
          <a:xfrm>
            <a:off x="1043608" y="3336489"/>
            <a:ext cx="0" cy="336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角丸四角形 73">
            <a:extLst>
              <a:ext uri="{FF2B5EF4-FFF2-40B4-BE49-F238E27FC236}">
                <a16:creationId xmlns:a16="http://schemas.microsoft.com/office/drawing/2014/main" id="{2EB16AA7-53B3-40BC-8E2B-7B3E881210A5}"/>
              </a:ext>
            </a:extLst>
          </p:cNvPr>
          <p:cNvSpPr/>
          <p:nvPr/>
        </p:nvSpPr>
        <p:spPr>
          <a:xfrm>
            <a:off x="538179" y="836712"/>
            <a:ext cx="8126407" cy="1087585"/>
          </a:xfrm>
          <a:prstGeom prst="roundRect">
            <a:avLst>
              <a:gd name="adj" fmla="val 8765"/>
            </a:avLst>
          </a:prstGeom>
          <a:solidFill>
            <a:srgbClr val="FFC0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ja-JP" sz="2400" b="1" dirty="0">
              <a:solidFill>
                <a:prstClr val="black"/>
              </a:solidFill>
              <a:latin typeface="Calibri" panose="020F0502020204030204"/>
              <a:ea typeface="ＭＳ Ｐゴシック" panose="020B0600070205080204" pitchFamily="50" charset="-128"/>
            </a:endParaRPr>
          </a:p>
          <a:p>
            <a:pPr algn="ctr"/>
            <a:r>
              <a:rPr lang="ja-JP" altLang="en-US" sz="2400" b="1" dirty="0">
                <a:solidFill>
                  <a:prstClr val="black"/>
                </a:solidFill>
                <a:latin typeface="Calibri" panose="020F0502020204030204"/>
                <a:ea typeface="ＭＳ Ｐゴシック" panose="020B0600070205080204" pitchFamily="50" charset="-128"/>
              </a:rPr>
              <a:t>大阪府保健医療調整本部</a:t>
            </a:r>
            <a:endParaRPr lang="en-US" altLang="ja-JP" sz="2400" b="1" dirty="0">
              <a:solidFill>
                <a:prstClr val="black"/>
              </a:solidFill>
              <a:latin typeface="Calibri" panose="020F0502020204030204"/>
              <a:ea typeface="ＭＳ Ｐゴシック" panose="020B0600070205080204" pitchFamily="50" charset="-128"/>
            </a:endParaRPr>
          </a:p>
          <a:p>
            <a:pPr algn="ctr"/>
            <a:endParaRPr lang="en-US" altLang="ja-JP" sz="2400" b="1" dirty="0">
              <a:solidFill>
                <a:prstClr val="black"/>
              </a:solidFill>
              <a:latin typeface="Calibri" panose="020F0502020204030204"/>
              <a:ea typeface="ＭＳ Ｐゴシック" panose="020B0600070205080204" pitchFamily="50" charset="-128"/>
            </a:endParaRPr>
          </a:p>
          <a:p>
            <a:pPr algn="ctr"/>
            <a:endParaRPr lang="en-US" altLang="ja-JP" b="1" dirty="0">
              <a:solidFill>
                <a:prstClr val="black"/>
              </a:solidFill>
              <a:latin typeface="Calibri" panose="020F0502020204030204"/>
              <a:ea typeface="ＭＳ Ｐゴシック" panose="020B0600070205080204" pitchFamily="50" charset="-128"/>
            </a:endParaRPr>
          </a:p>
          <a:p>
            <a:pPr algn="ctr"/>
            <a:endParaRPr lang="en-US" altLang="ja-JP" b="1" dirty="0">
              <a:solidFill>
                <a:prstClr val="black"/>
              </a:solidFill>
              <a:latin typeface="Calibri" panose="020F0502020204030204"/>
              <a:ea typeface="ＭＳ Ｐゴシック" panose="020B0600070205080204" pitchFamily="50" charset="-128"/>
            </a:endParaRPr>
          </a:p>
        </p:txBody>
      </p:sp>
      <p:cxnSp>
        <p:nvCxnSpPr>
          <p:cNvPr id="75" name="直線コネクタ 74"/>
          <p:cNvCxnSpPr>
            <a:cxnSpLocks/>
          </p:cNvCxnSpPr>
          <p:nvPr/>
        </p:nvCxnSpPr>
        <p:spPr>
          <a:xfrm>
            <a:off x="1036739" y="2141033"/>
            <a:ext cx="80375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cxnSpLocks/>
          </p:cNvCxnSpPr>
          <p:nvPr/>
        </p:nvCxnSpPr>
        <p:spPr>
          <a:xfrm flipH="1">
            <a:off x="3704910" y="1754810"/>
            <a:ext cx="2994" cy="3941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cxnSpLocks/>
          </p:cNvCxnSpPr>
          <p:nvPr/>
        </p:nvCxnSpPr>
        <p:spPr>
          <a:xfrm>
            <a:off x="1043608" y="2126492"/>
            <a:ext cx="2" cy="272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スライド番号プレースホルダー 2">
            <a:extLst>
              <a:ext uri="{FF2B5EF4-FFF2-40B4-BE49-F238E27FC236}">
                <a16:creationId xmlns:a16="http://schemas.microsoft.com/office/drawing/2014/main" id="{FBFBC6EC-D89C-4312-989A-646731B63E5E}"/>
              </a:ext>
            </a:extLst>
          </p:cNvPr>
          <p:cNvSpPr>
            <a:spLocks noGrp="1"/>
          </p:cNvSpPr>
          <p:nvPr>
            <p:ph type="sldNum" sz="quarter" idx="12"/>
          </p:nvPr>
        </p:nvSpPr>
        <p:spPr>
          <a:xfrm>
            <a:off x="6553200" y="6525344"/>
            <a:ext cx="2133600" cy="365125"/>
          </a:xfrm>
        </p:spPr>
        <p:txBody>
          <a:bodyPr/>
          <a:lstStyle/>
          <a:p>
            <a:fld id="{25CC5A41-849D-4847-989A-9B7369F117F8}" type="slidenum">
              <a:rPr lang="ja-JP" altLang="en-US">
                <a:solidFill>
                  <a:prstClr val="black">
                    <a:tint val="75000"/>
                  </a:prstClr>
                </a:solidFill>
                <a:latin typeface="Calibri" panose="020F0502020204030204"/>
                <a:ea typeface="ＭＳ Ｐゴシック" panose="020B0600070205080204" pitchFamily="50" charset="-128"/>
              </a:rPr>
              <a:pPr/>
              <a:t>4</a:t>
            </a:fld>
            <a:endParaRPr lang="ja-JP" altLang="en-US" dirty="0">
              <a:solidFill>
                <a:prstClr val="black">
                  <a:tint val="75000"/>
                </a:prstClr>
              </a:solidFill>
              <a:latin typeface="Calibri" panose="020F0502020204030204"/>
              <a:ea typeface="ＭＳ Ｐゴシック" panose="020B0600070205080204" pitchFamily="50" charset="-128"/>
            </a:endParaRPr>
          </a:p>
        </p:txBody>
      </p:sp>
      <p:sp>
        <p:nvSpPr>
          <p:cNvPr id="20" name="角丸四角形 73">
            <a:extLst>
              <a:ext uri="{FF2B5EF4-FFF2-40B4-BE49-F238E27FC236}">
                <a16:creationId xmlns:a16="http://schemas.microsoft.com/office/drawing/2014/main" id="{C2554808-5059-416C-85B2-55D366ECC2B0}"/>
              </a:ext>
            </a:extLst>
          </p:cNvPr>
          <p:cNvSpPr/>
          <p:nvPr/>
        </p:nvSpPr>
        <p:spPr>
          <a:xfrm>
            <a:off x="112943" y="3957230"/>
            <a:ext cx="1961705" cy="449684"/>
          </a:xfrm>
          <a:prstGeom prst="roundRect">
            <a:avLst/>
          </a:prstGeom>
          <a:solidFill>
            <a:srgbClr val="FF66CC">
              <a:alpha val="48627"/>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b="1" dirty="0">
                <a:solidFill>
                  <a:prstClr val="black"/>
                </a:solidFill>
                <a:latin typeface="Calibri" panose="020F0502020204030204"/>
                <a:ea typeface="ＭＳ Ｐゴシック" panose="020B0600070205080204" pitchFamily="50" charset="-128"/>
              </a:rPr>
              <a:t>りんくう総合医療センター</a:t>
            </a:r>
          </a:p>
        </p:txBody>
      </p:sp>
      <p:sp>
        <p:nvSpPr>
          <p:cNvPr id="23" name="角丸四角形 73">
            <a:extLst>
              <a:ext uri="{FF2B5EF4-FFF2-40B4-BE49-F238E27FC236}">
                <a16:creationId xmlns:a16="http://schemas.microsoft.com/office/drawing/2014/main" id="{6BE1C1C5-448E-48C3-B080-6C852A1A3CA3}"/>
              </a:ext>
            </a:extLst>
          </p:cNvPr>
          <p:cNvSpPr/>
          <p:nvPr/>
        </p:nvSpPr>
        <p:spPr>
          <a:xfrm>
            <a:off x="2411760" y="3957232"/>
            <a:ext cx="1684554" cy="458309"/>
          </a:xfrm>
          <a:prstGeom prst="roundRect">
            <a:avLst/>
          </a:prstGeom>
          <a:solidFill>
            <a:schemeClr val="tx2">
              <a:lumMod val="40000"/>
              <a:lumOff val="60000"/>
              <a:alpha val="48627"/>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b="1" dirty="0">
                <a:solidFill>
                  <a:prstClr val="black"/>
                </a:solidFill>
                <a:latin typeface="Calibri" panose="020F0502020204030204"/>
                <a:ea typeface="ＭＳ Ｐゴシック" panose="020B0600070205080204" pitchFamily="50" charset="-128"/>
              </a:rPr>
              <a:t>岸和田徳洲会病院</a:t>
            </a:r>
            <a:endParaRPr lang="en-US" altLang="ja-JP" sz="1200" b="1" dirty="0">
              <a:solidFill>
                <a:prstClr val="black"/>
              </a:solidFill>
              <a:latin typeface="Calibri" panose="020F0502020204030204"/>
              <a:ea typeface="ＭＳ Ｐゴシック" panose="020B0600070205080204" pitchFamily="50" charset="-128"/>
            </a:endParaRPr>
          </a:p>
        </p:txBody>
      </p:sp>
      <p:cxnSp>
        <p:nvCxnSpPr>
          <p:cNvPr id="27" name="直線コネクタ 26">
            <a:extLst>
              <a:ext uri="{FF2B5EF4-FFF2-40B4-BE49-F238E27FC236}">
                <a16:creationId xmlns:a16="http://schemas.microsoft.com/office/drawing/2014/main" id="{933F94DB-45BC-44CA-AFB8-14A0036F16F2}"/>
              </a:ext>
            </a:extLst>
          </p:cNvPr>
          <p:cNvCxnSpPr>
            <a:cxnSpLocks/>
            <a:endCxn id="23" idx="0"/>
          </p:cNvCxnSpPr>
          <p:nvPr/>
        </p:nvCxnSpPr>
        <p:spPr>
          <a:xfrm>
            <a:off x="3254037" y="3638660"/>
            <a:ext cx="0" cy="318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角丸四角形 73">
            <a:extLst>
              <a:ext uri="{FF2B5EF4-FFF2-40B4-BE49-F238E27FC236}">
                <a16:creationId xmlns:a16="http://schemas.microsoft.com/office/drawing/2014/main" id="{6B7D79FD-73F5-4231-BA45-E8EF44362B99}"/>
              </a:ext>
            </a:extLst>
          </p:cNvPr>
          <p:cNvSpPr/>
          <p:nvPr/>
        </p:nvSpPr>
        <p:spPr>
          <a:xfrm>
            <a:off x="4572002" y="3957230"/>
            <a:ext cx="1981198" cy="458311"/>
          </a:xfrm>
          <a:prstGeom prst="roundRect">
            <a:avLst/>
          </a:prstGeom>
          <a:solidFill>
            <a:schemeClr val="accent4">
              <a:lumMod val="40000"/>
              <a:lumOff val="60000"/>
              <a:alpha val="48627"/>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b="1" dirty="0">
                <a:solidFill>
                  <a:prstClr val="black"/>
                </a:solidFill>
                <a:latin typeface="Calibri" panose="020F0502020204030204"/>
                <a:ea typeface="ＭＳ Ｐゴシック" panose="020B0600070205080204" pitchFamily="50" charset="-128"/>
              </a:rPr>
              <a:t>近畿大学医学部附属病院</a:t>
            </a:r>
          </a:p>
        </p:txBody>
      </p:sp>
      <p:cxnSp>
        <p:nvCxnSpPr>
          <p:cNvPr id="40" name="直線コネクタ 39">
            <a:extLst>
              <a:ext uri="{FF2B5EF4-FFF2-40B4-BE49-F238E27FC236}">
                <a16:creationId xmlns:a16="http://schemas.microsoft.com/office/drawing/2014/main" id="{D8CD063F-BEAB-4BA0-8DFE-9B1B0D804962}"/>
              </a:ext>
            </a:extLst>
          </p:cNvPr>
          <p:cNvCxnSpPr>
            <a:cxnSpLocks/>
          </p:cNvCxnSpPr>
          <p:nvPr/>
        </p:nvCxnSpPr>
        <p:spPr>
          <a:xfrm flipH="1" flipV="1">
            <a:off x="1036741" y="3638660"/>
            <a:ext cx="810726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角丸四角形 117">
            <a:extLst>
              <a:ext uri="{FF2B5EF4-FFF2-40B4-BE49-F238E27FC236}">
                <a16:creationId xmlns:a16="http://schemas.microsoft.com/office/drawing/2014/main" id="{83216296-ED5E-4F1B-8392-2A26C89512A5}"/>
              </a:ext>
            </a:extLst>
          </p:cNvPr>
          <p:cNvSpPr/>
          <p:nvPr/>
        </p:nvSpPr>
        <p:spPr>
          <a:xfrm>
            <a:off x="3785416" y="2398681"/>
            <a:ext cx="5251081" cy="912942"/>
          </a:xfrm>
          <a:prstGeom prst="roundRect">
            <a:avLst/>
          </a:prstGeom>
          <a:solidFill>
            <a:schemeClr val="accent1">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a:solidFill>
                  <a:prstClr val="black"/>
                </a:solidFill>
                <a:latin typeface="Calibri" panose="020F0502020204030204"/>
                <a:ea typeface="ＭＳ Ｐゴシック" panose="020B0600070205080204" pitchFamily="50" charset="-128"/>
              </a:rPr>
              <a:t>仮　想</a:t>
            </a:r>
            <a:endParaRPr lang="en-US" altLang="ja-JP" sz="1400" dirty="0">
              <a:solidFill>
                <a:prstClr val="black"/>
              </a:solidFill>
              <a:latin typeface="Calibri" panose="020F0502020204030204"/>
              <a:ea typeface="ＭＳ Ｐゴシック" panose="020B0600070205080204" pitchFamily="50" charset="-128"/>
            </a:endParaRPr>
          </a:p>
        </p:txBody>
      </p:sp>
      <p:sp>
        <p:nvSpPr>
          <p:cNvPr id="72" name="角丸四角形 117">
            <a:extLst>
              <a:ext uri="{FF2B5EF4-FFF2-40B4-BE49-F238E27FC236}">
                <a16:creationId xmlns:a16="http://schemas.microsoft.com/office/drawing/2014/main" id="{DE9A9AC9-FEEB-4003-BA6B-EBBD8F8446BD}"/>
              </a:ext>
            </a:extLst>
          </p:cNvPr>
          <p:cNvSpPr/>
          <p:nvPr/>
        </p:nvSpPr>
        <p:spPr>
          <a:xfrm>
            <a:off x="6960568" y="3926692"/>
            <a:ext cx="2142443" cy="469830"/>
          </a:xfrm>
          <a:prstGeom prst="roundRect">
            <a:avLst/>
          </a:prstGeom>
          <a:solidFill>
            <a:schemeClr val="accent1">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a:solidFill>
                  <a:prstClr val="black"/>
                </a:solidFill>
                <a:latin typeface="Calibri" panose="020F0502020204030204"/>
                <a:ea typeface="ＭＳ Ｐゴシック" panose="020B0600070205080204" pitchFamily="50" charset="-128"/>
              </a:rPr>
              <a:t>仮　想</a:t>
            </a:r>
            <a:endParaRPr lang="en-US" altLang="ja-JP" sz="1400" dirty="0">
              <a:solidFill>
                <a:prstClr val="black"/>
              </a:solidFill>
              <a:latin typeface="Calibri" panose="020F0502020204030204"/>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A92129C6-05DE-4F8E-A59A-703913CCB6D5}"/>
              </a:ext>
            </a:extLst>
          </p:cNvPr>
          <p:cNvSpPr txBox="1"/>
          <p:nvPr/>
        </p:nvSpPr>
        <p:spPr>
          <a:xfrm>
            <a:off x="35496" y="4430748"/>
            <a:ext cx="1729961" cy="523220"/>
          </a:xfrm>
          <a:prstGeom prst="rect">
            <a:avLst/>
          </a:prstGeom>
          <a:noFill/>
        </p:spPr>
        <p:txBody>
          <a:bodyPr wrap="none" rtlCol="0">
            <a:spAutoFit/>
          </a:bodyPr>
          <a:lstStyle/>
          <a:p>
            <a:pPr marL="285750" indent="-285750">
              <a:buFont typeface="Arial" panose="020B0604020202020204" pitchFamily="34" charset="0"/>
              <a:buChar char="•"/>
            </a:pPr>
            <a:r>
              <a:rPr lang="ja-JP" altLang="en-US" sz="1400" dirty="0">
                <a:solidFill>
                  <a:prstClr val="black"/>
                </a:solidFill>
                <a:latin typeface="Calibri" panose="020F0502020204030204"/>
                <a:ea typeface="ＭＳ Ｐゴシック" panose="020B0600070205080204" pitchFamily="50" charset="-128"/>
              </a:rPr>
              <a:t>病院支援指揮所</a:t>
            </a:r>
            <a:endParaRPr lang="en-US" altLang="ja-JP" sz="1400" dirty="0">
              <a:solidFill>
                <a:prstClr val="black"/>
              </a:solidFill>
              <a:latin typeface="Calibri" panose="020F0502020204030204"/>
              <a:ea typeface="ＭＳ Ｐゴシック" panose="020B0600070205080204" pitchFamily="50" charset="-128"/>
            </a:endParaRPr>
          </a:p>
          <a:p>
            <a:pPr marL="285750" indent="-285750">
              <a:buFont typeface="Arial" panose="020B0604020202020204" pitchFamily="34" charset="0"/>
              <a:buChar char="•"/>
            </a:pPr>
            <a:r>
              <a:rPr lang="ja-JP" altLang="en-US" sz="1400" dirty="0">
                <a:solidFill>
                  <a:prstClr val="black"/>
                </a:solidFill>
                <a:latin typeface="Calibri" panose="020F0502020204030204"/>
                <a:ea typeface="ＭＳ Ｐゴシック" panose="020B0600070205080204" pitchFamily="50" charset="-128"/>
              </a:rPr>
              <a:t>籠城支援（給水）</a:t>
            </a:r>
          </a:p>
        </p:txBody>
      </p:sp>
      <p:sp>
        <p:nvSpPr>
          <p:cNvPr id="89" name="テキスト ボックス 88">
            <a:extLst>
              <a:ext uri="{FF2B5EF4-FFF2-40B4-BE49-F238E27FC236}">
                <a16:creationId xmlns:a16="http://schemas.microsoft.com/office/drawing/2014/main" id="{7F0CFBA9-2826-40A2-BD8F-47A7B569A20D}"/>
              </a:ext>
            </a:extLst>
          </p:cNvPr>
          <p:cNvSpPr txBox="1"/>
          <p:nvPr/>
        </p:nvSpPr>
        <p:spPr>
          <a:xfrm>
            <a:off x="2339752" y="4430748"/>
            <a:ext cx="1909497" cy="523220"/>
          </a:xfrm>
          <a:prstGeom prst="rect">
            <a:avLst/>
          </a:prstGeom>
          <a:noFill/>
        </p:spPr>
        <p:txBody>
          <a:bodyPr wrap="none" rtlCol="0">
            <a:spAutoFit/>
          </a:bodyPr>
          <a:lstStyle/>
          <a:p>
            <a:pPr marL="285750" indent="-285750">
              <a:buFont typeface="Arial" panose="020B0604020202020204" pitchFamily="34" charset="0"/>
              <a:buChar char="•"/>
            </a:pPr>
            <a:r>
              <a:rPr lang="ja-JP" altLang="en-US" sz="1400" dirty="0">
                <a:solidFill>
                  <a:prstClr val="black"/>
                </a:solidFill>
                <a:latin typeface="Calibri" panose="020F0502020204030204"/>
                <a:ea typeface="ＭＳ Ｐゴシック" panose="020B0600070205080204" pitchFamily="50" charset="-128"/>
              </a:rPr>
              <a:t>病院支援指揮所</a:t>
            </a:r>
            <a:endParaRPr lang="en-US" altLang="ja-JP" sz="1400" dirty="0">
              <a:solidFill>
                <a:prstClr val="black"/>
              </a:solidFill>
              <a:latin typeface="Calibri" panose="020F0502020204030204"/>
              <a:ea typeface="ＭＳ Ｐゴシック" panose="020B0600070205080204" pitchFamily="50" charset="-128"/>
            </a:endParaRPr>
          </a:p>
          <a:p>
            <a:pPr marL="285750" indent="-285750">
              <a:buFont typeface="Arial" panose="020B0604020202020204" pitchFamily="34" charset="0"/>
              <a:buChar char="•"/>
            </a:pPr>
            <a:r>
              <a:rPr lang="ja-JP" altLang="en-US" sz="1400" dirty="0">
                <a:solidFill>
                  <a:prstClr val="black"/>
                </a:solidFill>
                <a:latin typeface="Calibri" panose="020F0502020204030204"/>
                <a:ea typeface="ＭＳ Ｐゴシック" panose="020B0600070205080204" pitchFamily="50" charset="-128"/>
              </a:rPr>
              <a:t>籠城支援（電源車）</a:t>
            </a:r>
          </a:p>
        </p:txBody>
      </p:sp>
      <p:sp>
        <p:nvSpPr>
          <p:cNvPr id="92" name="テキスト ボックス 91">
            <a:extLst>
              <a:ext uri="{FF2B5EF4-FFF2-40B4-BE49-F238E27FC236}">
                <a16:creationId xmlns:a16="http://schemas.microsoft.com/office/drawing/2014/main" id="{E2E9D3C3-99E9-450A-A0CD-0AACC928A752}"/>
              </a:ext>
            </a:extLst>
          </p:cNvPr>
          <p:cNvSpPr txBox="1"/>
          <p:nvPr/>
        </p:nvSpPr>
        <p:spPr>
          <a:xfrm>
            <a:off x="4497002" y="4430748"/>
            <a:ext cx="2268570" cy="523220"/>
          </a:xfrm>
          <a:prstGeom prst="rect">
            <a:avLst/>
          </a:prstGeom>
          <a:noFill/>
        </p:spPr>
        <p:txBody>
          <a:bodyPr wrap="none" rtlCol="0">
            <a:spAutoFit/>
          </a:bodyPr>
          <a:lstStyle/>
          <a:p>
            <a:pPr marL="285750" indent="-285750">
              <a:buFont typeface="Arial" panose="020B0604020202020204" pitchFamily="34" charset="0"/>
              <a:buChar char="•"/>
            </a:pPr>
            <a:r>
              <a:rPr lang="ja-JP" altLang="en-US" sz="1400" dirty="0">
                <a:solidFill>
                  <a:prstClr val="black"/>
                </a:solidFill>
                <a:latin typeface="Calibri" panose="020F0502020204030204"/>
                <a:ea typeface="ＭＳ Ｐゴシック" panose="020B0600070205080204" pitchFamily="50" charset="-128"/>
              </a:rPr>
              <a:t>病院支援指揮所</a:t>
            </a:r>
            <a:endParaRPr lang="en-US" altLang="ja-JP" sz="1400" dirty="0">
              <a:solidFill>
                <a:prstClr val="black"/>
              </a:solidFill>
              <a:latin typeface="Calibri" panose="020F0502020204030204"/>
              <a:ea typeface="ＭＳ Ｐゴシック" panose="020B0600070205080204" pitchFamily="50" charset="-128"/>
            </a:endParaRPr>
          </a:p>
          <a:p>
            <a:pPr marL="285750" indent="-285750">
              <a:buFont typeface="Arial" panose="020B0604020202020204" pitchFamily="34" charset="0"/>
              <a:buChar char="•"/>
            </a:pPr>
            <a:r>
              <a:rPr lang="ja-JP" altLang="en-US" sz="1400" dirty="0">
                <a:solidFill>
                  <a:prstClr val="black"/>
                </a:solidFill>
                <a:latin typeface="Calibri" panose="020F0502020204030204"/>
                <a:ea typeface="ＭＳ Ｐゴシック" panose="020B0600070205080204" pitchFamily="50" charset="-128"/>
              </a:rPr>
              <a:t>病院避難（危険度判定）</a:t>
            </a:r>
          </a:p>
        </p:txBody>
      </p:sp>
      <p:sp>
        <p:nvSpPr>
          <p:cNvPr id="22" name="タイトル 1"/>
          <p:cNvSpPr txBox="1">
            <a:spLocks/>
          </p:cNvSpPr>
          <p:nvPr/>
        </p:nvSpPr>
        <p:spPr>
          <a:xfrm>
            <a:off x="2" y="-3496"/>
            <a:ext cx="9144000" cy="731377"/>
          </a:xfrm>
          <a:prstGeom prst="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r>
              <a:rPr lang="zh-TW" altLang="en-US" sz="3600" dirty="0">
                <a:solidFill>
                  <a:prstClr val="black"/>
                </a:solidFill>
                <a:effectLst>
                  <a:outerShdw blurRad="38100" dist="38100" dir="2700000" algn="tl">
                    <a:srgbClr val="000000">
                      <a:alpha val="43137"/>
                    </a:srgbClr>
                  </a:outerShdw>
                </a:effectLst>
                <a:latin typeface="Arial"/>
                <a:ea typeface="ＭＳ Ｐゴシック"/>
              </a:rPr>
              <a:t>大阪府保健医療組織図（訓練案）</a:t>
            </a:r>
          </a:p>
        </p:txBody>
      </p:sp>
      <p:sp>
        <p:nvSpPr>
          <p:cNvPr id="79" name="角丸四角形 78"/>
          <p:cNvSpPr/>
          <p:nvPr/>
        </p:nvSpPr>
        <p:spPr>
          <a:xfrm>
            <a:off x="1742432" y="1330189"/>
            <a:ext cx="3924956" cy="424621"/>
          </a:xfrm>
          <a:prstGeom prst="round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400" dirty="0">
                <a:solidFill>
                  <a:prstClr val="black"/>
                </a:solidFill>
                <a:latin typeface="Calibri" panose="020F0502020204030204"/>
                <a:ea typeface="ＭＳ Ｐゴシック" panose="020B0600070205080204" pitchFamily="50" charset="-128"/>
              </a:rPr>
              <a:t>大阪府</a:t>
            </a:r>
            <a:r>
              <a:rPr lang="en-US" altLang="ja-JP" sz="2400" dirty="0">
                <a:solidFill>
                  <a:prstClr val="black"/>
                </a:solidFill>
                <a:latin typeface="Calibri" panose="020F0502020204030204"/>
                <a:ea typeface="ＭＳ Ｐゴシック" panose="020B0600070205080204" pitchFamily="50" charset="-128"/>
              </a:rPr>
              <a:t>DMAT</a:t>
            </a:r>
            <a:r>
              <a:rPr lang="ja-JP" altLang="en-US" sz="2400" dirty="0">
                <a:solidFill>
                  <a:prstClr val="black"/>
                </a:solidFill>
                <a:latin typeface="Calibri" panose="020F0502020204030204"/>
                <a:ea typeface="ＭＳ Ｐゴシック" panose="020B0600070205080204" pitchFamily="50" charset="-128"/>
              </a:rPr>
              <a:t>調整本部</a:t>
            </a:r>
            <a:endParaRPr lang="en-US" altLang="ja-JP" sz="2400" dirty="0">
              <a:solidFill>
                <a:prstClr val="black"/>
              </a:solidFill>
              <a:latin typeface="Calibri" panose="020F0502020204030204"/>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AC57A856-A80A-4332-B419-9AE5AB8CC2A3}"/>
              </a:ext>
            </a:extLst>
          </p:cNvPr>
          <p:cNvSpPr txBox="1"/>
          <p:nvPr/>
        </p:nvSpPr>
        <p:spPr>
          <a:xfrm>
            <a:off x="251520" y="5171127"/>
            <a:ext cx="8712969" cy="1354217"/>
          </a:xfrm>
          <a:prstGeom prst="rect">
            <a:avLst/>
          </a:prstGeom>
          <a:noFill/>
          <a:ln>
            <a:solidFill>
              <a:schemeClr val="tx1"/>
            </a:solidFill>
            <a:prstDash val="lgDash"/>
          </a:ln>
        </p:spPr>
        <p:txBody>
          <a:bodyPr wrap="square" rtlCol="0">
            <a:spAutoFit/>
          </a:bodyPr>
          <a:lstStyle/>
          <a:p>
            <a:pPr marL="457200" indent="-457200">
              <a:buFont typeface="Wingdings" panose="05000000000000000000" pitchFamily="2" charset="2"/>
              <a:buChar char="ü"/>
            </a:pPr>
            <a:r>
              <a:rPr lang="ja-JP" altLang="en-US" sz="1600" dirty="0">
                <a:solidFill>
                  <a:prstClr val="black"/>
                </a:solidFill>
                <a:latin typeface="ＭＳ Ｐゴシック"/>
                <a:ea typeface="ＭＳ Ｐゴシック"/>
              </a:rPr>
              <a:t>大阪府保健医療調整本部は実働。</a:t>
            </a:r>
            <a:endParaRPr lang="en-US" altLang="ja-JP" sz="1600" dirty="0">
              <a:solidFill>
                <a:prstClr val="black"/>
              </a:solidFill>
              <a:latin typeface="ＭＳ Ｐゴシック"/>
              <a:ea typeface="ＭＳ Ｐゴシック"/>
            </a:endParaRPr>
          </a:p>
          <a:p>
            <a:pPr marL="457200" indent="-457200">
              <a:buFont typeface="Wingdings" panose="05000000000000000000" pitchFamily="2" charset="2"/>
              <a:buChar char="ü"/>
            </a:pPr>
            <a:r>
              <a:rPr lang="ja-JP" altLang="en-US" sz="1600" dirty="0">
                <a:solidFill>
                  <a:prstClr val="black"/>
                </a:solidFill>
                <a:latin typeface="ＭＳ Ｐゴシック"/>
                <a:ea typeface="ＭＳ Ｐゴシック"/>
              </a:rPr>
              <a:t>泉州・南河内</a:t>
            </a:r>
            <a:r>
              <a:rPr lang="en-US" altLang="ja-JP" sz="1600" dirty="0">
                <a:solidFill>
                  <a:prstClr val="black"/>
                </a:solidFill>
                <a:latin typeface="ＭＳ Ｐゴシック"/>
                <a:ea typeface="ＭＳ Ｐゴシック"/>
              </a:rPr>
              <a:t>DMAT</a:t>
            </a:r>
            <a:r>
              <a:rPr lang="ja-JP" altLang="en-US" sz="1600" dirty="0">
                <a:solidFill>
                  <a:prstClr val="black"/>
                </a:solidFill>
                <a:latin typeface="ＭＳ Ｐゴシック"/>
                <a:ea typeface="ＭＳ Ｐゴシック"/>
              </a:rPr>
              <a:t>活動拠点本部は実働。その他は仮想。</a:t>
            </a:r>
            <a:endParaRPr lang="en-US" altLang="ja-JP" sz="1600" dirty="0">
              <a:solidFill>
                <a:prstClr val="black"/>
              </a:solidFill>
              <a:latin typeface="ＭＳ Ｐゴシック"/>
              <a:ea typeface="ＭＳ Ｐゴシック"/>
            </a:endParaRPr>
          </a:p>
          <a:p>
            <a:pPr marL="457200" indent="-457200">
              <a:buFont typeface="Wingdings" panose="05000000000000000000" pitchFamily="2" charset="2"/>
              <a:buChar char="ü"/>
            </a:pPr>
            <a:r>
              <a:rPr lang="ja-JP" altLang="en-US" sz="1600" dirty="0">
                <a:solidFill>
                  <a:prstClr val="black"/>
                </a:solidFill>
                <a:latin typeface="ＭＳ Ｐゴシック"/>
                <a:ea typeface="ＭＳ Ｐゴシック"/>
              </a:rPr>
              <a:t>活動拠点本部の管轄に要支援病院を設定し、</a:t>
            </a:r>
            <a:r>
              <a:rPr lang="ja-JP" altLang="en-US" sz="1600" dirty="0">
                <a:solidFill>
                  <a:srgbClr val="FF0000"/>
                </a:solidFill>
                <a:latin typeface="ＭＳ Ｐゴシック"/>
                <a:ea typeface="ＭＳ Ｐゴシック"/>
              </a:rPr>
              <a:t>（停電、断水、倒壊の恐れあり等）ロジスティクス支援訓練を実施。</a:t>
            </a:r>
            <a:endParaRPr lang="en-US" altLang="ja-JP" sz="1600" dirty="0">
              <a:solidFill>
                <a:srgbClr val="FF0000"/>
              </a:solidFill>
              <a:latin typeface="ＭＳ Ｐゴシック"/>
              <a:ea typeface="ＭＳ Ｐゴシック"/>
            </a:endParaRPr>
          </a:p>
          <a:p>
            <a:pPr marL="457200" indent="-457200">
              <a:buFont typeface="Wingdings" panose="05000000000000000000" pitchFamily="2" charset="2"/>
              <a:buChar char="ü"/>
            </a:pPr>
            <a:r>
              <a:rPr lang="ja-JP" altLang="en-US" sz="1600" dirty="0">
                <a:solidFill>
                  <a:prstClr val="black"/>
                </a:solidFill>
                <a:latin typeface="ＭＳ Ｐゴシック"/>
                <a:ea typeface="ＭＳ Ｐゴシック"/>
              </a:rPr>
              <a:t>電源車等については可能な範囲で実動対応</a:t>
            </a:r>
            <a:endParaRPr lang="en-US" altLang="ja-JP" sz="1600" dirty="0">
              <a:solidFill>
                <a:prstClr val="black"/>
              </a:solidFill>
              <a:latin typeface="ＭＳ Ｐゴシック"/>
              <a:ea typeface="ＭＳ Ｐゴシック"/>
            </a:endParaRPr>
          </a:p>
        </p:txBody>
      </p:sp>
      <p:sp>
        <p:nvSpPr>
          <p:cNvPr id="64" name="角丸四角形 73">
            <a:extLst>
              <a:ext uri="{FF2B5EF4-FFF2-40B4-BE49-F238E27FC236}">
                <a16:creationId xmlns:a16="http://schemas.microsoft.com/office/drawing/2014/main" id="{43A14565-E25D-4D25-80F8-2E7485EBD84C}"/>
              </a:ext>
            </a:extLst>
          </p:cNvPr>
          <p:cNvSpPr/>
          <p:nvPr/>
        </p:nvSpPr>
        <p:spPr>
          <a:xfrm>
            <a:off x="107504" y="2399947"/>
            <a:ext cx="2619358" cy="929611"/>
          </a:xfrm>
          <a:prstGeom prst="roundRect">
            <a:avLst>
              <a:gd name="adj" fmla="val 8765"/>
            </a:avLst>
          </a:prstGeom>
          <a:solidFill>
            <a:srgbClr val="FF00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a:solidFill>
                  <a:prstClr val="black"/>
                </a:solidFill>
                <a:latin typeface="Calibri" panose="020F0502020204030204"/>
                <a:ea typeface="ＭＳ Ｐゴシック" panose="020B0600070205080204" pitchFamily="50" charset="-128"/>
              </a:rPr>
              <a:t>泉州・南河内</a:t>
            </a:r>
            <a:endParaRPr lang="en-US" altLang="ja-JP" sz="1400" b="1" dirty="0">
              <a:solidFill>
                <a:prstClr val="black"/>
              </a:solidFill>
              <a:latin typeface="Calibri" panose="020F0502020204030204"/>
              <a:ea typeface="ＭＳ Ｐゴシック" panose="020B0600070205080204" pitchFamily="50" charset="-128"/>
            </a:endParaRPr>
          </a:p>
          <a:p>
            <a:pPr algn="ctr"/>
            <a:r>
              <a:rPr lang="en-US" altLang="ja-JP" sz="1400" b="1" dirty="0">
                <a:solidFill>
                  <a:prstClr val="black"/>
                </a:solidFill>
                <a:latin typeface="Calibri" panose="020F0502020204030204"/>
                <a:ea typeface="ＭＳ Ｐゴシック" panose="020B0600070205080204" pitchFamily="50" charset="-128"/>
              </a:rPr>
              <a:t>DMAT</a:t>
            </a:r>
            <a:r>
              <a:rPr lang="ja-JP" altLang="en-US" sz="1400" b="1" dirty="0">
                <a:solidFill>
                  <a:prstClr val="black"/>
                </a:solidFill>
                <a:latin typeface="Calibri" panose="020F0502020204030204"/>
                <a:ea typeface="ＭＳ Ｐゴシック" panose="020B0600070205080204" pitchFamily="50" charset="-128"/>
              </a:rPr>
              <a:t>活動拠点本部</a:t>
            </a:r>
            <a:endParaRPr lang="en-US" altLang="ja-JP" sz="1400" b="1" dirty="0">
              <a:solidFill>
                <a:prstClr val="black"/>
              </a:solidFill>
              <a:latin typeface="Calibri" panose="020F0502020204030204"/>
              <a:ea typeface="ＭＳ Ｐゴシック" panose="020B0600070205080204" pitchFamily="50" charset="-128"/>
            </a:endParaRPr>
          </a:p>
          <a:p>
            <a:pPr algn="ctr"/>
            <a:r>
              <a:rPr lang="ja-JP" altLang="en-US" sz="1400" b="1" dirty="0">
                <a:solidFill>
                  <a:prstClr val="black"/>
                </a:solidFill>
                <a:latin typeface="Calibri" panose="020F0502020204030204"/>
                <a:ea typeface="ＭＳ Ｐゴシック" panose="020B0600070205080204" pitchFamily="50" charset="-128"/>
              </a:rPr>
              <a:t>（りんくう総合医療センター内）</a:t>
            </a:r>
            <a:endParaRPr lang="en-US" altLang="ja-JP" sz="1400" b="1" dirty="0">
              <a:solidFill>
                <a:prstClr val="black"/>
              </a:solidFill>
              <a:latin typeface="Calibri" panose="020F0502020204030204"/>
              <a:ea typeface="ＭＳ Ｐゴシック" panose="020B0600070205080204" pitchFamily="50" charset="-128"/>
            </a:endParaRPr>
          </a:p>
        </p:txBody>
      </p:sp>
      <p:cxnSp>
        <p:nvCxnSpPr>
          <p:cNvPr id="42" name="直線コネクタ 41">
            <a:extLst>
              <a:ext uri="{FF2B5EF4-FFF2-40B4-BE49-F238E27FC236}">
                <a16:creationId xmlns:a16="http://schemas.microsoft.com/office/drawing/2014/main" id="{933F94DB-45BC-44CA-AFB8-14A0036F16F2}"/>
              </a:ext>
            </a:extLst>
          </p:cNvPr>
          <p:cNvCxnSpPr>
            <a:cxnSpLocks/>
          </p:cNvCxnSpPr>
          <p:nvPr/>
        </p:nvCxnSpPr>
        <p:spPr>
          <a:xfrm>
            <a:off x="1043608" y="3638660"/>
            <a:ext cx="0" cy="318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933F94DB-45BC-44CA-AFB8-14A0036F16F2}"/>
              </a:ext>
            </a:extLst>
          </p:cNvPr>
          <p:cNvCxnSpPr>
            <a:cxnSpLocks/>
          </p:cNvCxnSpPr>
          <p:nvPr/>
        </p:nvCxnSpPr>
        <p:spPr>
          <a:xfrm>
            <a:off x="5555930" y="3638658"/>
            <a:ext cx="0" cy="3185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00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179512" y="2009626"/>
            <a:ext cx="8820630" cy="1202950"/>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latin typeface="Arial"/>
              <a:ea typeface="ＭＳ Ｐゴシック"/>
            </a:endParaRPr>
          </a:p>
        </p:txBody>
      </p:sp>
      <p:cxnSp>
        <p:nvCxnSpPr>
          <p:cNvPr id="51" name="直線コネクタ 50"/>
          <p:cNvCxnSpPr/>
          <p:nvPr/>
        </p:nvCxnSpPr>
        <p:spPr>
          <a:xfrm>
            <a:off x="3487916" y="3846556"/>
            <a:ext cx="12712" cy="12424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5750383" y="3846556"/>
            <a:ext cx="12712" cy="12424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27" idx="2"/>
          </p:cNvCxnSpPr>
          <p:nvPr/>
        </p:nvCxnSpPr>
        <p:spPr>
          <a:xfrm flipH="1">
            <a:off x="4685099" y="1245934"/>
            <a:ext cx="21415" cy="26006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1311216" y="3846554"/>
            <a:ext cx="0" cy="12424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8077934" y="3846556"/>
            <a:ext cx="12712" cy="12424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グループ化 17"/>
          <p:cNvGrpSpPr/>
          <p:nvPr/>
        </p:nvGrpSpPr>
        <p:grpSpPr>
          <a:xfrm>
            <a:off x="6934525" y="4005061"/>
            <a:ext cx="2087549" cy="2797620"/>
            <a:chOff x="6948265" y="3883058"/>
            <a:chExt cx="2138638" cy="2930317"/>
          </a:xfrm>
        </p:grpSpPr>
        <p:sp>
          <p:nvSpPr>
            <p:cNvPr id="6" name="正方形/長方形 5"/>
            <p:cNvSpPr/>
            <p:nvPr/>
          </p:nvSpPr>
          <p:spPr>
            <a:xfrm rot="5400000">
              <a:off x="6693485" y="4419958"/>
              <a:ext cx="2648197" cy="2138638"/>
            </a:xfrm>
            <a:prstGeom prst="rect">
              <a:avLst/>
            </a:prstGeom>
            <a:solidFill>
              <a:schemeClr val="accent3">
                <a:lumMod val="60000"/>
                <a:lumOff val="40000"/>
              </a:schemeClr>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Arial"/>
                <a:ea typeface="ＭＳ Ｐゴシック"/>
              </a:endParaRPr>
            </a:p>
          </p:txBody>
        </p:sp>
        <p:sp>
          <p:nvSpPr>
            <p:cNvPr id="7" name="角丸四角形 6"/>
            <p:cNvSpPr/>
            <p:nvPr/>
          </p:nvSpPr>
          <p:spPr>
            <a:xfrm rot="16200000">
              <a:off x="7695258" y="3136065"/>
              <a:ext cx="644652" cy="2138638"/>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ロジスティクス</a:t>
              </a:r>
            </a:p>
          </p:txBody>
        </p:sp>
      </p:grpSp>
      <p:grpSp>
        <p:nvGrpSpPr>
          <p:cNvPr id="16" name="グループ化 15"/>
          <p:cNvGrpSpPr/>
          <p:nvPr/>
        </p:nvGrpSpPr>
        <p:grpSpPr>
          <a:xfrm>
            <a:off x="2443271" y="4005066"/>
            <a:ext cx="2087551" cy="2792551"/>
            <a:chOff x="2289344" y="3883061"/>
            <a:chExt cx="2138640" cy="2925008"/>
          </a:xfrm>
        </p:grpSpPr>
        <p:sp>
          <p:nvSpPr>
            <p:cNvPr id="5" name="正方形/長方形 4"/>
            <p:cNvSpPr/>
            <p:nvPr/>
          </p:nvSpPr>
          <p:spPr>
            <a:xfrm rot="5400000">
              <a:off x="2038507" y="4418593"/>
              <a:ext cx="2640313" cy="2138639"/>
            </a:xfrm>
            <a:prstGeom prst="rect">
              <a:avLst/>
            </a:prstGeom>
            <a:solidFill>
              <a:schemeClr val="accent1">
                <a:lumMod val="60000"/>
                <a:lumOff val="40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Arial"/>
                <a:ea typeface="ＭＳ Ｐゴシック"/>
              </a:endParaRPr>
            </a:p>
          </p:txBody>
        </p:sp>
        <p:sp>
          <p:nvSpPr>
            <p:cNvPr id="8" name="角丸四角形 7"/>
            <p:cNvSpPr/>
            <p:nvPr/>
          </p:nvSpPr>
          <p:spPr>
            <a:xfrm rot="16200000">
              <a:off x="3041198" y="3131209"/>
              <a:ext cx="634934" cy="2138638"/>
            </a:xfrm>
            <a:prstGeom prst="roundRect">
              <a:avLst/>
            </a:prstGeom>
            <a:solidFill>
              <a:schemeClr val="tx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情報収集</a:t>
              </a:r>
              <a:r>
                <a:rPr lang="en-US" altLang="ja-JP" dirty="0">
                  <a:solidFill>
                    <a:prstClr val="white"/>
                  </a:solidFill>
                  <a:latin typeface="Arial"/>
                  <a:ea typeface="ＭＳ Ｐゴシック"/>
                </a:rPr>
                <a:t>/</a:t>
              </a:r>
              <a:r>
                <a:rPr lang="ja-JP" altLang="en-US" dirty="0">
                  <a:solidFill>
                    <a:prstClr val="white"/>
                  </a:solidFill>
                  <a:latin typeface="Arial"/>
                  <a:ea typeface="ＭＳ Ｐゴシック"/>
                </a:rPr>
                <a:t>分析</a:t>
              </a:r>
            </a:p>
          </p:txBody>
        </p:sp>
      </p:grpSp>
      <p:sp>
        <p:nvSpPr>
          <p:cNvPr id="26" name="角丸四角形 25"/>
          <p:cNvSpPr/>
          <p:nvPr/>
        </p:nvSpPr>
        <p:spPr>
          <a:xfrm rot="16200000">
            <a:off x="7218578" y="273533"/>
            <a:ext cx="464703" cy="2622158"/>
          </a:xfrm>
          <a:prstGeom prst="roundRect">
            <a:avLst/>
          </a:prstGeom>
          <a:solidFill>
            <a:srgbClr val="BAA50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prstClr val="white"/>
                </a:solidFill>
                <a:latin typeface="Arial"/>
                <a:ea typeface="ＭＳ Ｐゴシック"/>
              </a:rPr>
              <a:t>副本部長</a:t>
            </a:r>
            <a:endParaRPr lang="en-US" altLang="ja-JP" sz="1400" dirty="0">
              <a:solidFill>
                <a:prstClr val="white"/>
              </a:solidFill>
              <a:latin typeface="Arial"/>
              <a:ea typeface="ＭＳ Ｐゴシック"/>
            </a:endParaRPr>
          </a:p>
          <a:p>
            <a:pPr algn="ctr"/>
            <a:r>
              <a:rPr lang="ja-JP" altLang="en-US" sz="1400" dirty="0">
                <a:solidFill>
                  <a:prstClr val="white"/>
                </a:solidFill>
                <a:latin typeface="Arial"/>
                <a:ea typeface="ＭＳ Ｐゴシック"/>
              </a:rPr>
              <a:t>（災害医療コーディネーター）</a:t>
            </a:r>
          </a:p>
        </p:txBody>
      </p:sp>
      <p:sp>
        <p:nvSpPr>
          <p:cNvPr id="27" name="角丸四角形 26"/>
          <p:cNvSpPr/>
          <p:nvPr/>
        </p:nvSpPr>
        <p:spPr>
          <a:xfrm>
            <a:off x="1627434" y="764704"/>
            <a:ext cx="6158159" cy="48123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Arial"/>
                <a:ea typeface="ＭＳ Ｐゴシック"/>
              </a:rPr>
              <a:t>保健医療調整本部（健康医療部長）</a:t>
            </a:r>
          </a:p>
        </p:txBody>
      </p:sp>
      <p:sp>
        <p:nvSpPr>
          <p:cNvPr id="28" name="角丸四角形 27"/>
          <p:cNvSpPr/>
          <p:nvPr/>
        </p:nvSpPr>
        <p:spPr>
          <a:xfrm rot="16200000">
            <a:off x="1365388" y="327050"/>
            <a:ext cx="464703" cy="2492140"/>
          </a:xfrm>
          <a:prstGeom prst="roundRect">
            <a:avLst/>
          </a:prstGeom>
          <a:solidFill>
            <a:srgbClr val="BAA50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prstClr val="white"/>
                </a:solidFill>
                <a:latin typeface="Arial"/>
                <a:ea typeface="ＭＳ Ｐゴシック"/>
              </a:rPr>
              <a:t>副本部長</a:t>
            </a:r>
            <a:endParaRPr lang="en-US" altLang="ja-JP" sz="1400" dirty="0">
              <a:solidFill>
                <a:prstClr val="white"/>
              </a:solidFill>
              <a:latin typeface="Arial"/>
              <a:ea typeface="ＭＳ Ｐゴシック"/>
            </a:endParaRPr>
          </a:p>
          <a:p>
            <a:pPr algn="ctr"/>
            <a:r>
              <a:rPr lang="ja-JP" altLang="en-US" sz="1400" dirty="0">
                <a:solidFill>
                  <a:prstClr val="white"/>
                </a:solidFill>
                <a:latin typeface="Arial"/>
                <a:ea typeface="ＭＳ Ｐゴシック"/>
              </a:rPr>
              <a:t>（行　政）</a:t>
            </a:r>
          </a:p>
        </p:txBody>
      </p:sp>
      <p:cxnSp>
        <p:nvCxnSpPr>
          <p:cNvPr id="29" name="直線コネクタ 28"/>
          <p:cNvCxnSpPr>
            <a:cxnSpLocks/>
          </p:cNvCxnSpPr>
          <p:nvPr/>
        </p:nvCxnSpPr>
        <p:spPr>
          <a:xfrm>
            <a:off x="1311216" y="3846554"/>
            <a:ext cx="67794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197650" y="4005067"/>
            <a:ext cx="2087549" cy="2792337"/>
            <a:chOff x="107508" y="3883062"/>
            <a:chExt cx="2138638" cy="2924784"/>
          </a:xfrm>
        </p:grpSpPr>
        <p:sp>
          <p:nvSpPr>
            <p:cNvPr id="4" name="正方形/長方形 3"/>
            <p:cNvSpPr/>
            <p:nvPr/>
          </p:nvSpPr>
          <p:spPr>
            <a:xfrm rot="5400000">
              <a:off x="-147039" y="4414689"/>
              <a:ext cx="2648198" cy="2138116"/>
            </a:xfrm>
            <a:prstGeom prst="rect">
              <a:avLst/>
            </a:prstGeom>
            <a:solidFill>
              <a:schemeClr val="accent2">
                <a:lumMod val="40000"/>
                <a:lumOff val="6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Arial"/>
                <a:ea typeface="ＭＳ Ｐゴシック"/>
              </a:endParaRPr>
            </a:p>
          </p:txBody>
        </p:sp>
        <p:sp>
          <p:nvSpPr>
            <p:cNvPr id="9" name="角丸四角形 8"/>
            <p:cNvSpPr/>
            <p:nvPr/>
          </p:nvSpPr>
          <p:spPr>
            <a:xfrm rot="16200000">
              <a:off x="854935" y="3135635"/>
              <a:ext cx="643783" cy="2138638"/>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救護班管理</a:t>
              </a:r>
            </a:p>
          </p:txBody>
        </p:sp>
        <p:sp>
          <p:nvSpPr>
            <p:cNvPr id="10" name="角丸四角形 9"/>
            <p:cNvSpPr/>
            <p:nvPr/>
          </p:nvSpPr>
          <p:spPr>
            <a:xfrm rot="16200000">
              <a:off x="979414" y="3827220"/>
              <a:ext cx="415847" cy="1914832"/>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solidFill>
                    <a:prstClr val="white"/>
                  </a:solidFill>
                  <a:latin typeface="Arial"/>
                  <a:ea typeface="ＭＳ Ｐゴシック"/>
                </a:rPr>
                <a:t>DMAT</a:t>
              </a:r>
              <a:endParaRPr lang="ja-JP" altLang="en-US" dirty="0">
                <a:solidFill>
                  <a:prstClr val="white"/>
                </a:solidFill>
                <a:latin typeface="Arial"/>
                <a:ea typeface="ＭＳ Ｐゴシック"/>
              </a:endParaRPr>
            </a:p>
          </p:txBody>
        </p:sp>
        <p:sp>
          <p:nvSpPr>
            <p:cNvPr id="11" name="角丸四角形 10"/>
            <p:cNvSpPr/>
            <p:nvPr/>
          </p:nvSpPr>
          <p:spPr>
            <a:xfrm rot="16200000">
              <a:off x="977551" y="4665062"/>
              <a:ext cx="415847" cy="1914832"/>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日赤</a:t>
              </a:r>
            </a:p>
          </p:txBody>
        </p:sp>
        <p:sp>
          <p:nvSpPr>
            <p:cNvPr id="13" name="角丸四角形 12"/>
            <p:cNvSpPr/>
            <p:nvPr/>
          </p:nvSpPr>
          <p:spPr>
            <a:xfrm rot="16200000">
              <a:off x="977550" y="5079928"/>
              <a:ext cx="415847" cy="1914832"/>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solidFill>
                    <a:prstClr val="white"/>
                  </a:solidFill>
                  <a:latin typeface="Arial"/>
                  <a:ea typeface="ＭＳ Ｐゴシック"/>
                </a:rPr>
                <a:t>DPAT</a:t>
              </a:r>
              <a:endParaRPr lang="ja-JP" altLang="en-US" dirty="0">
                <a:solidFill>
                  <a:prstClr val="white"/>
                </a:solidFill>
                <a:latin typeface="Arial"/>
                <a:ea typeface="ＭＳ Ｐゴシック"/>
              </a:endParaRPr>
            </a:p>
          </p:txBody>
        </p:sp>
        <p:sp>
          <p:nvSpPr>
            <p:cNvPr id="14" name="角丸四角形 13"/>
            <p:cNvSpPr/>
            <p:nvPr/>
          </p:nvSpPr>
          <p:spPr>
            <a:xfrm rot="16200000">
              <a:off x="977550" y="4243068"/>
              <a:ext cx="415847" cy="1914832"/>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solidFill>
                    <a:prstClr val="white"/>
                  </a:solidFill>
                  <a:latin typeface="Arial"/>
                  <a:ea typeface="ＭＳ Ｐゴシック"/>
                </a:rPr>
                <a:t>JMAT</a:t>
              </a:r>
              <a:endParaRPr lang="ja-JP" altLang="en-US" dirty="0">
                <a:solidFill>
                  <a:prstClr val="white"/>
                </a:solidFill>
                <a:latin typeface="Arial"/>
                <a:ea typeface="ＭＳ Ｐゴシック"/>
              </a:endParaRPr>
            </a:p>
          </p:txBody>
        </p:sp>
        <p:sp>
          <p:nvSpPr>
            <p:cNvPr id="42" name="角丸四角形 41"/>
            <p:cNvSpPr/>
            <p:nvPr/>
          </p:nvSpPr>
          <p:spPr>
            <a:xfrm rot="16200000">
              <a:off x="979414" y="5485222"/>
              <a:ext cx="415847" cy="1914832"/>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行政</a:t>
              </a:r>
            </a:p>
          </p:txBody>
        </p:sp>
      </p:grpSp>
      <p:sp>
        <p:nvSpPr>
          <p:cNvPr id="40" name="角丸四角形 39"/>
          <p:cNvSpPr/>
          <p:nvPr/>
        </p:nvSpPr>
        <p:spPr>
          <a:xfrm>
            <a:off x="458417" y="2139844"/>
            <a:ext cx="8430947" cy="624434"/>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Arial"/>
              <a:ea typeface="ＭＳ Ｐゴシック"/>
            </a:endParaRPr>
          </a:p>
        </p:txBody>
      </p:sp>
      <p:grpSp>
        <p:nvGrpSpPr>
          <p:cNvPr id="41" name="グループ化 40"/>
          <p:cNvGrpSpPr/>
          <p:nvPr/>
        </p:nvGrpSpPr>
        <p:grpSpPr>
          <a:xfrm>
            <a:off x="1992157" y="2285377"/>
            <a:ext cx="6769842" cy="331817"/>
            <a:chOff x="1891973" y="2327047"/>
            <a:chExt cx="5415594" cy="347556"/>
          </a:xfrm>
        </p:grpSpPr>
        <p:sp>
          <p:nvSpPr>
            <p:cNvPr id="45" name="角丸四角形 44"/>
            <p:cNvSpPr/>
            <p:nvPr/>
          </p:nvSpPr>
          <p:spPr>
            <a:xfrm rot="16200000">
              <a:off x="2206688" y="2012333"/>
              <a:ext cx="347554" cy="976984"/>
            </a:xfrm>
            <a:prstGeom prst="roundRect">
              <a:avLst/>
            </a:prstGeom>
            <a:solidFill>
              <a:srgbClr val="7030A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医師会</a:t>
              </a:r>
              <a:r>
                <a:rPr lang="en-US" altLang="ja-JP" dirty="0">
                  <a:solidFill>
                    <a:prstClr val="white"/>
                  </a:solidFill>
                  <a:latin typeface="Arial"/>
                  <a:ea typeface="ＭＳ Ｐゴシック"/>
                </a:rPr>
                <a:t>Co</a:t>
              </a:r>
            </a:p>
          </p:txBody>
        </p:sp>
        <p:sp>
          <p:nvSpPr>
            <p:cNvPr id="46" name="角丸四角形 45"/>
            <p:cNvSpPr/>
            <p:nvPr/>
          </p:nvSpPr>
          <p:spPr>
            <a:xfrm rot="16200000">
              <a:off x="3317588" y="2012333"/>
              <a:ext cx="347554" cy="976984"/>
            </a:xfrm>
            <a:prstGeom prst="roundRect">
              <a:avLst/>
            </a:prstGeom>
            <a:solidFill>
              <a:srgbClr val="7030A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日赤</a:t>
              </a:r>
              <a:r>
                <a:rPr lang="en-US" altLang="ja-JP" dirty="0">
                  <a:solidFill>
                    <a:prstClr val="white"/>
                  </a:solidFill>
                  <a:latin typeface="Arial"/>
                  <a:ea typeface="ＭＳ Ｐゴシック"/>
                </a:rPr>
                <a:t>Co</a:t>
              </a:r>
            </a:p>
          </p:txBody>
        </p:sp>
        <p:sp>
          <p:nvSpPr>
            <p:cNvPr id="47" name="角丸四角形 46"/>
            <p:cNvSpPr/>
            <p:nvPr/>
          </p:nvSpPr>
          <p:spPr>
            <a:xfrm rot="16200000">
              <a:off x="6733768" y="2100803"/>
              <a:ext cx="347554" cy="800045"/>
            </a:xfrm>
            <a:prstGeom prst="roundRect">
              <a:avLst/>
            </a:prstGeom>
            <a:solidFill>
              <a:srgbClr val="7030A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透析</a:t>
              </a:r>
              <a:r>
                <a:rPr lang="en-US" altLang="ja-JP" dirty="0">
                  <a:solidFill>
                    <a:prstClr val="white"/>
                  </a:solidFill>
                  <a:latin typeface="Arial"/>
                  <a:ea typeface="ＭＳ Ｐゴシック"/>
                </a:rPr>
                <a:t>Co</a:t>
              </a:r>
            </a:p>
          </p:txBody>
        </p:sp>
        <p:sp>
          <p:nvSpPr>
            <p:cNvPr id="48" name="角丸四角形 47"/>
            <p:cNvSpPr/>
            <p:nvPr/>
          </p:nvSpPr>
          <p:spPr>
            <a:xfrm rot="16200000">
              <a:off x="5679676" y="2100803"/>
              <a:ext cx="347554" cy="800046"/>
            </a:xfrm>
            <a:prstGeom prst="roundRect">
              <a:avLst/>
            </a:prstGeom>
            <a:solidFill>
              <a:srgbClr val="7030A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小周</a:t>
              </a:r>
              <a:r>
                <a:rPr lang="en-US" altLang="ja-JP" dirty="0">
                  <a:solidFill>
                    <a:prstClr val="white"/>
                  </a:solidFill>
                  <a:latin typeface="Arial"/>
                  <a:ea typeface="ＭＳ Ｐゴシック"/>
                </a:rPr>
                <a:t>Co</a:t>
              </a:r>
            </a:p>
          </p:txBody>
        </p:sp>
        <p:sp>
          <p:nvSpPr>
            <p:cNvPr id="49" name="角丸四角形 48"/>
            <p:cNvSpPr/>
            <p:nvPr/>
          </p:nvSpPr>
          <p:spPr>
            <a:xfrm rot="16200000">
              <a:off x="4477176" y="2012332"/>
              <a:ext cx="347554" cy="976984"/>
            </a:xfrm>
            <a:prstGeom prst="roundRect">
              <a:avLst/>
            </a:prstGeom>
            <a:solidFill>
              <a:srgbClr val="7030A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err="1">
                  <a:solidFill>
                    <a:prstClr val="white"/>
                  </a:solidFill>
                  <a:latin typeface="Arial"/>
                  <a:ea typeface="ＭＳ Ｐゴシック"/>
                </a:rPr>
                <a:t>DPATCo</a:t>
              </a:r>
              <a:endParaRPr lang="en-US" altLang="ja-JP" dirty="0">
                <a:solidFill>
                  <a:prstClr val="white"/>
                </a:solidFill>
                <a:latin typeface="Arial"/>
                <a:ea typeface="ＭＳ Ｐゴシック"/>
              </a:endParaRPr>
            </a:p>
          </p:txBody>
        </p:sp>
      </p:grpSp>
      <p:sp>
        <p:nvSpPr>
          <p:cNvPr id="50" name="角丸四角形 49"/>
          <p:cNvSpPr/>
          <p:nvPr/>
        </p:nvSpPr>
        <p:spPr>
          <a:xfrm rot="16200000">
            <a:off x="1383465" y="945074"/>
            <a:ext cx="244551" cy="2141876"/>
          </a:xfrm>
          <a:prstGeom prst="roundRect">
            <a:avLst/>
          </a:prstGeom>
          <a:solidFill>
            <a:schemeClr val="accent1">
              <a:alpha val="93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a:solidFill>
                  <a:prstClr val="white"/>
                </a:solidFill>
                <a:latin typeface="Arial"/>
                <a:ea typeface="ＭＳ Ｐゴシック"/>
              </a:rPr>
              <a:t>本部員</a:t>
            </a:r>
            <a:endParaRPr lang="en-US" altLang="ja-JP" sz="1200" dirty="0">
              <a:solidFill>
                <a:prstClr val="white"/>
              </a:solidFill>
              <a:latin typeface="Arial"/>
              <a:ea typeface="ＭＳ Ｐゴシック"/>
            </a:endParaRPr>
          </a:p>
        </p:txBody>
      </p:sp>
      <p:grpSp>
        <p:nvGrpSpPr>
          <p:cNvPr id="17" name="グループ化 16"/>
          <p:cNvGrpSpPr/>
          <p:nvPr/>
        </p:nvGrpSpPr>
        <p:grpSpPr>
          <a:xfrm>
            <a:off x="4688897" y="4005064"/>
            <a:ext cx="2087551" cy="2808313"/>
            <a:chOff x="4665608" y="3883059"/>
            <a:chExt cx="2138640" cy="2941518"/>
          </a:xfrm>
        </p:grpSpPr>
        <p:sp>
          <p:nvSpPr>
            <p:cNvPr id="43" name="正方形/長方形 42"/>
            <p:cNvSpPr/>
            <p:nvPr/>
          </p:nvSpPr>
          <p:spPr>
            <a:xfrm rot="5400000">
              <a:off x="4414771" y="4435101"/>
              <a:ext cx="2640313" cy="2138639"/>
            </a:xfrm>
            <a:prstGeom prst="rect">
              <a:avLst/>
            </a:prstGeom>
            <a:solidFill>
              <a:schemeClr val="accent4">
                <a:lumMod val="40000"/>
                <a:lumOff val="60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Arial"/>
                <a:ea typeface="ＭＳ Ｐゴシック"/>
              </a:endParaRPr>
            </a:p>
          </p:txBody>
        </p:sp>
        <p:sp>
          <p:nvSpPr>
            <p:cNvPr id="44" name="角丸四角形 43"/>
            <p:cNvSpPr/>
            <p:nvPr/>
          </p:nvSpPr>
          <p:spPr>
            <a:xfrm rot="16200000">
              <a:off x="5409207" y="3139462"/>
              <a:ext cx="651443" cy="2138638"/>
            </a:xfrm>
            <a:prstGeom prst="roundRect">
              <a:avLst/>
            </a:prstGeom>
            <a:solidFill>
              <a:schemeClr val="accent4">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搬送調整</a:t>
              </a:r>
            </a:p>
          </p:txBody>
        </p:sp>
      </p:grpSp>
      <p:sp>
        <p:nvSpPr>
          <p:cNvPr id="53" name="角丸四角形 52"/>
          <p:cNvSpPr/>
          <p:nvPr/>
        </p:nvSpPr>
        <p:spPr>
          <a:xfrm rot="16200000">
            <a:off x="1053360" y="1840444"/>
            <a:ext cx="331815" cy="1221294"/>
          </a:xfrm>
          <a:prstGeom prst="roundRect">
            <a:avLst/>
          </a:prstGeom>
          <a:solidFill>
            <a:srgbClr val="7030A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solidFill>
                  <a:prstClr val="white"/>
                </a:solidFill>
                <a:latin typeface="Arial"/>
                <a:ea typeface="ＭＳ Ｐゴシック"/>
              </a:rPr>
              <a:t>DMAT</a:t>
            </a:r>
            <a:r>
              <a:rPr lang="ja-JP" altLang="en-US" dirty="0">
                <a:solidFill>
                  <a:prstClr val="white"/>
                </a:solidFill>
                <a:latin typeface="Arial"/>
                <a:ea typeface="ＭＳ Ｐゴシック"/>
              </a:rPr>
              <a:t> </a:t>
            </a:r>
            <a:r>
              <a:rPr lang="en-US" altLang="ja-JP" dirty="0">
                <a:solidFill>
                  <a:prstClr val="white"/>
                </a:solidFill>
                <a:latin typeface="Arial"/>
                <a:ea typeface="ＭＳ Ｐゴシック"/>
              </a:rPr>
              <a:t>Co</a:t>
            </a:r>
          </a:p>
        </p:txBody>
      </p:sp>
      <p:cxnSp>
        <p:nvCxnSpPr>
          <p:cNvPr id="54" name="直線コネクタ 53"/>
          <p:cNvCxnSpPr>
            <a:cxnSpLocks/>
            <a:stCxn id="28" idx="2"/>
            <a:endCxn id="26" idx="0"/>
          </p:cNvCxnSpPr>
          <p:nvPr/>
        </p:nvCxnSpPr>
        <p:spPr>
          <a:xfrm>
            <a:off x="2843810" y="1573121"/>
            <a:ext cx="3296041" cy="114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cxnSpLocks/>
          </p:cNvCxnSpPr>
          <p:nvPr/>
        </p:nvCxnSpPr>
        <p:spPr>
          <a:xfrm>
            <a:off x="4706511" y="3502822"/>
            <a:ext cx="1077998" cy="57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rot="16200000">
            <a:off x="6625086" y="2169718"/>
            <a:ext cx="648072" cy="2590572"/>
          </a:xfrm>
          <a:prstGeom prst="round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600" dirty="0">
                <a:solidFill>
                  <a:prstClr val="black"/>
                </a:solidFill>
                <a:latin typeface="Arial"/>
                <a:ea typeface="ＭＳ Ｐゴシック"/>
              </a:rPr>
              <a:t>○統括班</a:t>
            </a:r>
            <a:endParaRPr lang="en-US" altLang="ja-JP" sz="1600" dirty="0">
              <a:solidFill>
                <a:prstClr val="black"/>
              </a:solidFill>
              <a:latin typeface="Arial"/>
              <a:ea typeface="ＭＳ Ｐゴシック"/>
            </a:endParaRPr>
          </a:p>
          <a:p>
            <a:r>
              <a:rPr lang="ja-JP" altLang="en-US" sz="1600" dirty="0">
                <a:solidFill>
                  <a:prstClr val="black"/>
                </a:solidFill>
                <a:latin typeface="Arial"/>
                <a:ea typeface="ＭＳ Ｐゴシック"/>
              </a:rPr>
              <a:t>○記録 </a:t>
            </a:r>
            <a:r>
              <a:rPr lang="en-US" altLang="ja-JP" sz="1600" dirty="0">
                <a:solidFill>
                  <a:prstClr val="black"/>
                </a:solidFill>
                <a:latin typeface="Arial"/>
                <a:ea typeface="ＭＳ Ｐゴシック"/>
              </a:rPr>
              <a:t>/ </a:t>
            </a:r>
            <a:r>
              <a:rPr lang="ja-JP" altLang="en-US" sz="1600" dirty="0">
                <a:solidFill>
                  <a:prstClr val="black"/>
                </a:solidFill>
                <a:latin typeface="Arial"/>
                <a:ea typeface="ＭＳ Ｐゴシック"/>
              </a:rPr>
              <a:t>連絡 </a:t>
            </a:r>
            <a:r>
              <a:rPr lang="en-US" altLang="ja-JP" sz="1600" dirty="0">
                <a:solidFill>
                  <a:prstClr val="black"/>
                </a:solidFill>
                <a:latin typeface="Arial"/>
                <a:ea typeface="ＭＳ Ｐゴシック"/>
              </a:rPr>
              <a:t>/ </a:t>
            </a:r>
            <a:r>
              <a:rPr lang="ja-JP" altLang="en-US" sz="1600" dirty="0">
                <a:solidFill>
                  <a:prstClr val="black"/>
                </a:solidFill>
                <a:latin typeface="Arial"/>
                <a:ea typeface="ＭＳ Ｐゴシック"/>
              </a:rPr>
              <a:t>資材管理</a:t>
            </a:r>
            <a:endParaRPr lang="ja-JP" altLang="en-US" sz="1200" dirty="0">
              <a:solidFill>
                <a:prstClr val="black"/>
              </a:solidFill>
              <a:latin typeface="Arial"/>
              <a:ea typeface="ＭＳ Ｐゴシック"/>
            </a:endParaRPr>
          </a:p>
        </p:txBody>
      </p:sp>
      <p:grpSp>
        <p:nvGrpSpPr>
          <p:cNvPr id="12" name="グループ化 11"/>
          <p:cNvGrpSpPr/>
          <p:nvPr/>
        </p:nvGrpSpPr>
        <p:grpSpPr>
          <a:xfrm>
            <a:off x="2555776" y="4689424"/>
            <a:ext cx="1870908" cy="1979936"/>
            <a:chOff x="2555776" y="4689424"/>
            <a:chExt cx="1870908" cy="1979936"/>
          </a:xfrm>
        </p:grpSpPr>
        <p:sp>
          <p:nvSpPr>
            <p:cNvPr id="57" name="角丸四角形 56"/>
            <p:cNvSpPr/>
            <p:nvPr/>
          </p:nvSpPr>
          <p:spPr>
            <a:xfrm rot="16200000">
              <a:off x="3293632" y="3953387"/>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solidFill>
                    <a:prstClr val="white"/>
                  </a:solidFill>
                  <a:latin typeface="Arial"/>
                  <a:ea typeface="ＭＳ Ｐゴシック"/>
                </a:rPr>
                <a:t>DMAT</a:t>
              </a:r>
              <a:endParaRPr lang="ja-JP" altLang="en-US" dirty="0">
                <a:solidFill>
                  <a:prstClr val="white"/>
                </a:solidFill>
                <a:latin typeface="Arial"/>
                <a:ea typeface="ＭＳ Ｐゴシック"/>
              </a:endParaRPr>
            </a:p>
          </p:txBody>
        </p:sp>
        <p:sp>
          <p:nvSpPr>
            <p:cNvPr id="58" name="角丸四角形 57"/>
            <p:cNvSpPr/>
            <p:nvPr/>
          </p:nvSpPr>
          <p:spPr>
            <a:xfrm rot="16200000">
              <a:off x="3291814" y="4753288"/>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日赤</a:t>
              </a:r>
            </a:p>
          </p:txBody>
        </p:sp>
        <p:sp>
          <p:nvSpPr>
            <p:cNvPr id="59" name="角丸四角形 58"/>
            <p:cNvSpPr/>
            <p:nvPr/>
          </p:nvSpPr>
          <p:spPr>
            <a:xfrm rot="16200000">
              <a:off x="3291813" y="5149367"/>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solidFill>
                    <a:prstClr val="white"/>
                  </a:solidFill>
                  <a:latin typeface="Arial"/>
                  <a:ea typeface="ＭＳ Ｐゴシック"/>
                </a:rPr>
                <a:t>DPAT</a:t>
              </a:r>
              <a:endParaRPr lang="ja-JP" altLang="en-US" dirty="0">
                <a:solidFill>
                  <a:prstClr val="white"/>
                </a:solidFill>
                <a:latin typeface="Arial"/>
                <a:ea typeface="ＭＳ Ｐゴシック"/>
              </a:endParaRPr>
            </a:p>
          </p:txBody>
        </p:sp>
        <p:sp>
          <p:nvSpPr>
            <p:cNvPr id="60" name="角丸四角形 59"/>
            <p:cNvSpPr/>
            <p:nvPr/>
          </p:nvSpPr>
          <p:spPr>
            <a:xfrm rot="16200000">
              <a:off x="3291813" y="4350404"/>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solidFill>
                    <a:prstClr val="white"/>
                  </a:solidFill>
                  <a:latin typeface="Arial"/>
                  <a:ea typeface="ＭＳ Ｐゴシック"/>
                </a:rPr>
                <a:t>JMAT</a:t>
              </a:r>
              <a:endParaRPr lang="ja-JP" altLang="en-US" dirty="0">
                <a:solidFill>
                  <a:prstClr val="white"/>
                </a:solidFill>
                <a:latin typeface="Arial"/>
                <a:ea typeface="ＭＳ Ｐゴシック"/>
              </a:endParaRPr>
            </a:p>
          </p:txBody>
        </p:sp>
        <p:sp>
          <p:nvSpPr>
            <p:cNvPr id="61" name="角丸四角形 60"/>
            <p:cNvSpPr/>
            <p:nvPr/>
          </p:nvSpPr>
          <p:spPr>
            <a:xfrm rot="16200000">
              <a:off x="3293632" y="5536307"/>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行政</a:t>
              </a:r>
            </a:p>
          </p:txBody>
        </p:sp>
      </p:grpSp>
      <p:grpSp>
        <p:nvGrpSpPr>
          <p:cNvPr id="3" name="グループ化 2"/>
          <p:cNvGrpSpPr/>
          <p:nvPr/>
        </p:nvGrpSpPr>
        <p:grpSpPr>
          <a:xfrm>
            <a:off x="4788024" y="4689424"/>
            <a:ext cx="1870908" cy="1979936"/>
            <a:chOff x="4861331" y="4692094"/>
            <a:chExt cx="1870908" cy="1979936"/>
          </a:xfrm>
        </p:grpSpPr>
        <p:sp>
          <p:nvSpPr>
            <p:cNvPr id="62" name="角丸四角形 61"/>
            <p:cNvSpPr/>
            <p:nvPr/>
          </p:nvSpPr>
          <p:spPr>
            <a:xfrm rot="16200000">
              <a:off x="5599187" y="3956057"/>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solidFill>
                    <a:prstClr val="white"/>
                  </a:solidFill>
                  <a:latin typeface="Arial"/>
                  <a:ea typeface="ＭＳ Ｐゴシック"/>
                </a:rPr>
                <a:t>DMAT</a:t>
              </a:r>
              <a:endParaRPr lang="ja-JP" altLang="en-US" dirty="0">
                <a:solidFill>
                  <a:prstClr val="white"/>
                </a:solidFill>
                <a:latin typeface="Arial"/>
                <a:ea typeface="ＭＳ Ｐゴシック"/>
              </a:endParaRPr>
            </a:p>
          </p:txBody>
        </p:sp>
        <p:sp>
          <p:nvSpPr>
            <p:cNvPr id="63" name="角丸四角形 62"/>
            <p:cNvSpPr/>
            <p:nvPr/>
          </p:nvSpPr>
          <p:spPr>
            <a:xfrm rot="16200000">
              <a:off x="5597369" y="4755958"/>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日赤</a:t>
              </a:r>
            </a:p>
          </p:txBody>
        </p:sp>
        <p:sp>
          <p:nvSpPr>
            <p:cNvPr id="64" name="角丸四角形 63"/>
            <p:cNvSpPr/>
            <p:nvPr/>
          </p:nvSpPr>
          <p:spPr>
            <a:xfrm rot="16200000">
              <a:off x="5597368" y="5152037"/>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solidFill>
                    <a:prstClr val="white"/>
                  </a:solidFill>
                  <a:latin typeface="Arial"/>
                  <a:ea typeface="ＭＳ Ｐゴシック"/>
                </a:rPr>
                <a:t>DPAT</a:t>
              </a:r>
              <a:endParaRPr lang="ja-JP" altLang="en-US" dirty="0">
                <a:solidFill>
                  <a:prstClr val="white"/>
                </a:solidFill>
                <a:latin typeface="Arial"/>
                <a:ea typeface="ＭＳ Ｐゴシック"/>
              </a:endParaRPr>
            </a:p>
          </p:txBody>
        </p:sp>
        <p:sp>
          <p:nvSpPr>
            <p:cNvPr id="65" name="角丸四角形 64"/>
            <p:cNvSpPr/>
            <p:nvPr/>
          </p:nvSpPr>
          <p:spPr>
            <a:xfrm rot="16200000">
              <a:off x="5597368" y="4353074"/>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solidFill>
                    <a:prstClr val="white"/>
                  </a:solidFill>
                  <a:latin typeface="Arial"/>
                  <a:ea typeface="ＭＳ Ｐゴシック"/>
                </a:rPr>
                <a:t>JMAT</a:t>
              </a:r>
              <a:endParaRPr lang="ja-JP" altLang="en-US" dirty="0">
                <a:solidFill>
                  <a:prstClr val="white"/>
                </a:solidFill>
                <a:latin typeface="Arial"/>
                <a:ea typeface="ＭＳ Ｐゴシック"/>
              </a:endParaRPr>
            </a:p>
          </p:txBody>
        </p:sp>
        <p:sp>
          <p:nvSpPr>
            <p:cNvPr id="66" name="角丸四角形 65"/>
            <p:cNvSpPr/>
            <p:nvPr/>
          </p:nvSpPr>
          <p:spPr>
            <a:xfrm rot="16200000">
              <a:off x="5599187" y="5538977"/>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行政</a:t>
              </a:r>
            </a:p>
          </p:txBody>
        </p:sp>
      </p:grpSp>
      <p:grpSp>
        <p:nvGrpSpPr>
          <p:cNvPr id="2" name="グループ化 1"/>
          <p:cNvGrpSpPr/>
          <p:nvPr/>
        </p:nvGrpSpPr>
        <p:grpSpPr>
          <a:xfrm>
            <a:off x="7020272" y="4689424"/>
            <a:ext cx="1870908" cy="1979936"/>
            <a:chOff x="7020272" y="4689424"/>
            <a:chExt cx="1870908" cy="1979936"/>
          </a:xfrm>
        </p:grpSpPr>
        <p:sp>
          <p:nvSpPr>
            <p:cNvPr id="67" name="角丸四角形 66"/>
            <p:cNvSpPr/>
            <p:nvPr/>
          </p:nvSpPr>
          <p:spPr>
            <a:xfrm rot="16200000">
              <a:off x="7758128" y="3953387"/>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solidFill>
                    <a:prstClr val="white"/>
                  </a:solidFill>
                  <a:latin typeface="Arial"/>
                  <a:ea typeface="ＭＳ Ｐゴシック"/>
                </a:rPr>
                <a:t>DMAT</a:t>
              </a:r>
              <a:endParaRPr lang="ja-JP" altLang="en-US" dirty="0">
                <a:solidFill>
                  <a:prstClr val="white"/>
                </a:solidFill>
                <a:latin typeface="Arial"/>
                <a:ea typeface="ＭＳ Ｐゴシック"/>
              </a:endParaRPr>
            </a:p>
          </p:txBody>
        </p:sp>
        <p:sp>
          <p:nvSpPr>
            <p:cNvPr id="68" name="角丸四角形 67"/>
            <p:cNvSpPr/>
            <p:nvPr/>
          </p:nvSpPr>
          <p:spPr>
            <a:xfrm rot="16200000">
              <a:off x="7756310" y="4753288"/>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日赤</a:t>
              </a:r>
            </a:p>
          </p:txBody>
        </p:sp>
        <p:sp>
          <p:nvSpPr>
            <p:cNvPr id="69" name="角丸四角形 68"/>
            <p:cNvSpPr/>
            <p:nvPr/>
          </p:nvSpPr>
          <p:spPr>
            <a:xfrm rot="16200000">
              <a:off x="7756309" y="5149367"/>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solidFill>
                    <a:prstClr val="white"/>
                  </a:solidFill>
                  <a:latin typeface="Arial"/>
                  <a:ea typeface="ＭＳ Ｐゴシック"/>
                </a:rPr>
                <a:t>DPAT</a:t>
              </a:r>
              <a:endParaRPr lang="ja-JP" altLang="en-US" dirty="0">
                <a:solidFill>
                  <a:prstClr val="white"/>
                </a:solidFill>
                <a:latin typeface="Arial"/>
                <a:ea typeface="ＭＳ Ｐゴシック"/>
              </a:endParaRPr>
            </a:p>
          </p:txBody>
        </p:sp>
        <p:sp>
          <p:nvSpPr>
            <p:cNvPr id="70" name="角丸四角形 69"/>
            <p:cNvSpPr/>
            <p:nvPr/>
          </p:nvSpPr>
          <p:spPr>
            <a:xfrm rot="16200000">
              <a:off x="7756309" y="4350404"/>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dirty="0">
                  <a:solidFill>
                    <a:prstClr val="white"/>
                  </a:solidFill>
                  <a:latin typeface="Arial"/>
                  <a:ea typeface="ＭＳ Ｐゴシック"/>
                </a:rPr>
                <a:t>JMAT</a:t>
              </a:r>
              <a:endParaRPr lang="ja-JP" altLang="en-US" dirty="0">
                <a:solidFill>
                  <a:prstClr val="white"/>
                </a:solidFill>
                <a:latin typeface="Arial"/>
                <a:ea typeface="ＭＳ Ｐゴシック"/>
              </a:endParaRPr>
            </a:p>
          </p:txBody>
        </p:sp>
        <p:sp>
          <p:nvSpPr>
            <p:cNvPr id="71" name="角丸四角形 70"/>
            <p:cNvSpPr/>
            <p:nvPr/>
          </p:nvSpPr>
          <p:spPr>
            <a:xfrm rot="16200000">
              <a:off x="7758128" y="5536307"/>
              <a:ext cx="397016" cy="1869089"/>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行政</a:t>
              </a:r>
            </a:p>
          </p:txBody>
        </p:sp>
      </p:grpSp>
      <p:sp>
        <p:nvSpPr>
          <p:cNvPr id="72" name="角丸四角形 71"/>
          <p:cNvSpPr/>
          <p:nvPr/>
        </p:nvSpPr>
        <p:spPr>
          <a:xfrm rot="16200000">
            <a:off x="2133714" y="1226125"/>
            <a:ext cx="317252" cy="3551212"/>
          </a:xfrm>
          <a:prstGeom prst="roundRect">
            <a:avLst/>
          </a:prstGeom>
          <a:solidFill>
            <a:srgbClr val="C00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latin typeface="Arial"/>
                <a:ea typeface="ＭＳ Ｐゴシック"/>
              </a:rPr>
              <a:t>健康医療部各課と連携</a:t>
            </a:r>
            <a:endParaRPr lang="en-US" altLang="ja-JP" dirty="0">
              <a:solidFill>
                <a:prstClr val="white"/>
              </a:solidFill>
              <a:latin typeface="Arial"/>
              <a:ea typeface="ＭＳ Ｐゴシック"/>
            </a:endParaRPr>
          </a:p>
        </p:txBody>
      </p:sp>
      <p:sp>
        <p:nvSpPr>
          <p:cNvPr id="73" name="角丸四角形 72"/>
          <p:cNvSpPr/>
          <p:nvPr/>
        </p:nvSpPr>
        <p:spPr>
          <a:xfrm>
            <a:off x="136658" y="3160359"/>
            <a:ext cx="8885414" cy="3697643"/>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Arial"/>
              <a:ea typeface="ＭＳ Ｐゴシック"/>
            </a:endParaRPr>
          </a:p>
        </p:txBody>
      </p:sp>
      <p:sp>
        <p:nvSpPr>
          <p:cNvPr id="74" name="角丸四角形 73"/>
          <p:cNvSpPr/>
          <p:nvPr/>
        </p:nvSpPr>
        <p:spPr>
          <a:xfrm rot="16200000">
            <a:off x="1378544" y="2386329"/>
            <a:ext cx="244551" cy="2141876"/>
          </a:xfrm>
          <a:prstGeom prst="roundRect">
            <a:avLst/>
          </a:prstGeom>
          <a:solidFill>
            <a:schemeClr val="accent1">
              <a:alpha val="93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a:solidFill>
                  <a:prstClr val="white"/>
                </a:solidFill>
                <a:latin typeface="Arial"/>
                <a:ea typeface="ＭＳ Ｐゴシック"/>
              </a:rPr>
              <a:t>本部運営チーム</a:t>
            </a:r>
            <a:endParaRPr lang="en-US" altLang="ja-JP" sz="1200" dirty="0">
              <a:solidFill>
                <a:prstClr val="white"/>
              </a:solidFill>
              <a:latin typeface="Arial"/>
              <a:ea typeface="ＭＳ Ｐゴシック"/>
            </a:endParaRPr>
          </a:p>
        </p:txBody>
      </p:sp>
      <p:sp>
        <p:nvSpPr>
          <p:cNvPr id="21" name="楕円 20"/>
          <p:cNvSpPr/>
          <p:nvPr/>
        </p:nvSpPr>
        <p:spPr>
          <a:xfrm>
            <a:off x="6220315" y="2009626"/>
            <a:ext cx="1341383" cy="9153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a:ea typeface="ＭＳ Ｐゴシック"/>
            </a:endParaRPr>
          </a:p>
        </p:txBody>
      </p:sp>
      <p:sp>
        <p:nvSpPr>
          <p:cNvPr id="78" name="タイトル 1"/>
          <p:cNvSpPr txBox="1">
            <a:spLocks/>
          </p:cNvSpPr>
          <p:nvPr/>
        </p:nvSpPr>
        <p:spPr>
          <a:xfrm>
            <a:off x="0" y="-27383"/>
            <a:ext cx="9144000" cy="655562"/>
          </a:xfrm>
          <a:prstGeom prst="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3600" dirty="0">
                <a:solidFill>
                  <a:prstClr val="black"/>
                </a:solidFill>
                <a:effectLst>
                  <a:outerShdw blurRad="38100" dist="38100" dir="2700000" algn="tl">
                    <a:srgbClr val="000000">
                      <a:alpha val="43137"/>
                    </a:srgbClr>
                  </a:outerShdw>
                </a:effectLst>
                <a:latin typeface="Calibri"/>
                <a:ea typeface="ＭＳ Ｐゴシック" panose="020B0600070205080204" pitchFamily="50" charset="-128"/>
              </a:rPr>
              <a:t>大阪府保健医療調整本部組織図</a:t>
            </a:r>
          </a:p>
        </p:txBody>
      </p:sp>
      <p:sp>
        <p:nvSpPr>
          <p:cNvPr id="22" name="スライド番号プレースホルダー 21"/>
          <p:cNvSpPr>
            <a:spLocks noGrp="1"/>
          </p:cNvSpPr>
          <p:nvPr>
            <p:ph type="sldNum" sz="quarter" idx="12"/>
          </p:nvPr>
        </p:nvSpPr>
        <p:spPr/>
        <p:txBody>
          <a:bodyPr/>
          <a:lstStyle/>
          <a:p>
            <a:fld id="{25CC5A41-849D-4847-989A-9B7369F117F8}" type="slidenum">
              <a:rPr kumimoji="1" lang="ja-JP" altLang="en-US" smtClean="0"/>
              <a:t>5</a:t>
            </a:fld>
            <a:endParaRPr kumimoji="1" lang="ja-JP" altLang="en-US"/>
          </a:p>
        </p:txBody>
      </p:sp>
    </p:spTree>
    <p:extLst>
      <p:ext uri="{BB962C8B-B14F-4D97-AF65-F5344CB8AC3E}">
        <p14:creationId xmlns:p14="http://schemas.microsoft.com/office/powerpoint/2010/main" val="341933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rot="-5400000">
            <a:off x="1696861" y="-573115"/>
            <a:ext cx="5792409" cy="9069821"/>
          </a:xfrm>
          <a:prstGeom prst="rect">
            <a:avLst/>
          </a:prstGeom>
        </p:spPr>
      </p:pic>
      <p:sp>
        <p:nvSpPr>
          <p:cNvPr id="4" name="スライド番号プレースホルダー 3"/>
          <p:cNvSpPr>
            <a:spLocks noGrp="1"/>
          </p:cNvSpPr>
          <p:nvPr>
            <p:ph type="sldNum" sz="quarter" idx="12"/>
          </p:nvPr>
        </p:nvSpPr>
        <p:spPr/>
        <p:txBody>
          <a:bodyPr/>
          <a:lstStyle/>
          <a:p>
            <a:fld id="{25CC5A41-849D-4847-989A-9B7369F117F8}" type="slidenum">
              <a:rPr kumimoji="1" lang="ja-JP" altLang="en-US" smtClean="0"/>
              <a:t>6</a:t>
            </a:fld>
            <a:endParaRPr kumimoji="1" lang="ja-JP" altLang="en-US"/>
          </a:p>
        </p:txBody>
      </p:sp>
      <p:sp>
        <p:nvSpPr>
          <p:cNvPr id="6" name="タイトル 1"/>
          <p:cNvSpPr txBox="1">
            <a:spLocks/>
          </p:cNvSpPr>
          <p:nvPr/>
        </p:nvSpPr>
        <p:spPr>
          <a:xfrm>
            <a:off x="0" y="-27384"/>
            <a:ext cx="9144000" cy="655562"/>
          </a:xfrm>
          <a:prstGeom prst="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3600" dirty="0">
                <a:solidFill>
                  <a:prstClr val="black"/>
                </a:solidFill>
                <a:effectLst>
                  <a:outerShdw blurRad="38100" dist="38100" dir="2700000" algn="tl">
                    <a:srgbClr val="000000">
                      <a:alpha val="43137"/>
                    </a:srgbClr>
                  </a:outerShdw>
                </a:effectLst>
                <a:latin typeface="Calibri"/>
                <a:ea typeface="ＭＳ Ｐゴシック" panose="020B0600070205080204" pitchFamily="50" charset="-128"/>
              </a:rPr>
              <a:t>大阪府保健医療調整本部レイアウト</a:t>
            </a:r>
          </a:p>
        </p:txBody>
      </p:sp>
      <p:sp>
        <p:nvSpPr>
          <p:cNvPr id="7" name="楕円 6"/>
          <p:cNvSpPr/>
          <p:nvPr/>
        </p:nvSpPr>
        <p:spPr>
          <a:xfrm>
            <a:off x="2267744" y="2348880"/>
            <a:ext cx="1152128"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Arial"/>
              <a:ea typeface="ＭＳ Ｐゴシック"/>
            </a:endParaRPr>
          </a:p>
        </p:txBody>
      </p:sp>
    </p:spTree>
    <p:extLst>
      <p:ext uri="{BB962C8B-B14F-4D97-AF65-F5344CB8AC3E}">
        <p14:creationId xmlns:p14="http://schemas.microsoft.com/office/powerpoint/2010/main" val="419135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タイトル 1"/>
          <p:cNvSpPr txBox="1">
            <a:spLocks/>
          </p:cNvSpPr>
          <p:nvPr/>
        </p:nvSpPr>
        <p:spPr>
          <a:xfrm>
            <a:off x="0" y="-27384"/>
            <a:ext cx="9144000" cy="7920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prstClr val="black"/>
                </a:solidFill>
                <a:effectLst>
                  <a:outerShdw blurRad="38100" dist="38100" dir="2700000" algn="tl">
                    <a:srgbClr val="000000">
                      <a:alpha val="43137"/>
                    </a:srgbClr>
                  </a:outerShdw>
                </a:effectLst>
                <a:latin typeface="Arial"/>
                <a:ea typeface="ＭＳ Ｐゴシック"/>
              </a:rPr>
              <a:t>災害時小児周産期リエゾン訓練参加者と訓練目標</a:t>
            </a:r>
          </a:p>
        </p:txBody>
      </p:sp>
      <p:sp>
        <p:nvSpPr>
          <p:cNvPr id="4" name="テキスト ボックス 3">
            <a:extLst>
              <a:ext uri="{FF2B5EF4-FFF2-40B4-BE49-F238E27FC236}">
                <a16:creationId xmlns:a16="http://schemas.microsoft.com/office/drawing/2014/main" id="{B01F14EA-F0EF-4DDA-8F82-CE0BB0549B35}"/>
              </a:ext>
            </a:extLst>
          </p:cNvPr>
          <p:cNvSpPr txBox="1"/>
          <p:nvPr/>
        </p:nvSpPr>
        <p:spPr>
          <a:xfrm>
            <a:off x="-36512" y="836712"/>
            <a:ext cx="9289032" cy="5601533"/>
          </a:xfrm>
          <a:prstGeom prst="rect">
            <a:avLst/>
          </a:prstGeom>
          <a:noFill/>
          <a:ln>
            <a:noFill/>
          </a:ln>
        </p:spPr>
        <p:txBody>
          <a:bodyPr wrap="square" rtlCol="0">
            <a:spAutoFit/>
          </a:bodyPr>
          <a:lstStyle/>
          <a:p>
            <a:r>
              <a:rPr lang="en-US" altLang="ja-JP" sz="2400" b="1" dirty="0">
                <a:solidFill>
                  <a:prstClr val="black"/>
                </a:solidFill>
                <a:latin typeface="+mj-ea"/>
                <a:ea typeface="+mj-ea"/>
              </a:rPr>
              <a:t>【</a:t>
            </a:r>
            <a:r>
              <a:rPr lang="ja-JP" altLang="en-US" sz="2400" b="1" dirty="0">
                <a:solidFill>
                  <a:prstClr val="black"/>
                </a:solidFill>
                <a:latin typeface="+mj-ea"/>
                <a:ea typeface="+mj-ea"/>
              </a:rPr>
              <a:t>訓練参加者</a:t>
            </a:r>
            <a:r>
              <a:rPr lang="en-US" altLang="ja-JP" sz="2400" b="1" dirty="0">
                <a:solidFill>
                  <a:prstClr val="black"/>
                </a:solidFill>
                <a:latin typeface="+mj-ea"/>
                <a:ea typeface="+mj-ea"/>
              </a:rPr>
              <a:t>】</a:t>
            </a:r>
          </a:p>
          <a:p>
            <a:r>
              <a:rPr lang="en-US" altLang="ja-JP" sz="2400" dirty="0">
                <a:solidFill>
                  <a:prstClr val="black"/>
                </a:solidFill>
                <a:latin typeface="+mj-ea"/>
                <a:ea typeface="+mj-ea"/>
              </a:rPr>
              <a:t>➣</a:t>
            </a:r>
            <a:r>
              <a:rPr lang="ja-JP" altLang="en-US" sz="2400" dirty="0">
                <a:solidFill>
                  <a:prstClr val="black"/>
                </a:solidFill>
                <a:latin typeface="+mj-ea"/>
                <a:ea typeface="+mj-ea"/>
              </a:rPr>
              <a:t>本部</a:t>
            </a:r>
          </a:p>
          <a:p>
            <a:r>
              <a:rPr lang="ja-JP" altLang="en-US" sz="2400" dirty="0">
                <a:solidFill>
                  <a:prstClr val="black"/>
                </a:solidFill>
                <a:latin typeface="+mj-ea"/>
                <a:ea typeface="+mj-ea"/>
              </a:rPr>
              <a:t>　　コントローラー：古家先生、丸山先生、和田先生</a:t>
            </a:r>
          </a:p>
          <a:p>
            <a:r>
              <a:rPr lang="ja-JP" altLang="en-US" sz="2400" dirty="0">
                <a:solidFill>
                  <a:prstClr val="black"/>
                </a:solidFill>
                <a:latin typeface="+mj-ea"/>
                <a:ea typeface="+mj-ea"/>
              </a:rPr>
              <a:t>　　指定プレイヤー：谷口先生</a:t>
            </a:r>
          </a:p>
          <a:p>
            <a:r>
              <a:rPr lang="ja-JP" altLang="en-US" sz="2400" dirty="0">
                <a:solidFill>
                  <a:prstClr val="black"/>
                </a:solidFill>
                <a:latin typeface="+mj-ea"/>
                <a:ea typeface="+mj-ea"/>
              </a:rPr>
              <a:t>　　プレイヤー：甲斐先生、吉田先生</a:t>
            </a:r>
          </a:p>
          <a:p>
            <a:r>
              <a:rPr lang="ja-JP" altLang="en-US" sz="2400" dirty="0">
                <a:solidFill>
                  <a:prstClr val="black"/>
                </a:solidFill>
                <a:latin typeface="+mj-ea"/>
                <a:ea typeface="+mj-ea"/>
              </a:rPr>
              <a:t>➣和泉大津市立病院</a:t>
            </a:r>
          </a:p>
          <a:p>
            <a:r>
              <a:rPr lang="ja-JP" altLang="en-US" sz="2400" dirty="0">
                <a:solidFill>
                  <a:prstClr val="black"/>
                </a:solidFill>
                <a:latin typeface="+mj-ea"/>
                <a:ea typeface="+mj-ea"/>
              </a:rPr>
              <a:t>　　コントローラー兼指定プレイヤー：田中先生</a:t>
            </a:r>
          </a:p>
          <a:p>
            <a:endParaRPr lang="en-US" altLang="ja-JP" sz="2400" b="1" dirty="0">
              <a:solidFill>
                <a:prstClr val="black"/>
              </a:solidFill>
              <a:latin typeface="+mj-ea"/>
              <a:ea typeface="+mj-ea"/>
            </a:endParaRPr>
          </a:p>
          <a:p>
            <a:r>
              <a:rPr lang="en-US" altLang="ja-JP" sz="2400" b="1" dirty="0">
                <a:solidFill>
                  <a:prstClr val="black"/>
                </a:solidFill>
                <a:latin typeface="+mj-ea"/>
                <a:ea typeface="+mj-ea"/>
              </a:rPr>
              <a:t>【</a:t>
            </a:r>
            <a:r>
              <a:rPr lang="ja-JP" altLang="en-US" sz="2400" b="1" dirty="0">
                <a:solidFill>
                  <a:prstClr val="black"/>
                </a:solidFill>
                <a:latin typeface="+mj-ea"/>
                <a:ea typeface="+mj-ea"/>
              </a:rPr>
              <a:t>訓練目標</a:t>
            </a:r>
            <a:r>
              <a:rPr lang="en-US" altLang="ja-JP" sz="2400" b="1" dirty="0">
                <a:solidFill>
                  <a:prstClr val="black"/>
                </a:solidFill>
                <a:latin typeface="+mj-ea"/>
                <a:ea typeface="+mj-ea"/>
              </a:rPr>
              <a:t>】</a:t>
            </a:r>
          </a:p>
          <a:p>
            <a:r>
              <a:rPr lang="ja-JP" altLang="en-US" sz="2400" dirty="0">
                <a:latin typeface="+mj-ea"/>
              </a:rPr>
              <a:t>➣急性期に必要となるチェックリストを作成（検証）する</a:t>
            </a:r>
            <a:endParaRPr lang="en-US" altLang="ja-JP" sz="2400" dirty="0">
              <a:solidFill>
                <a:prstClr val="black"/>
              </a:solidFill>
              <a:latin typeface="+mj-ea"/>
              <a:ea typeface="+mj-ea"/>
            </a:endParaRPr>
          </a:p>
          <a:p>
            <a:r>
              <a:rPr lang="ja-JP" altLang="en-US" sz="2400" dirty="0">
                <a:latin typeface="+mj-ea"/>
                <a:ea typeface="+mj-ea"/>
              </a:rPr>
              <a:t>➣</a:t>
            </a:r>
            <a:r>
              <a:rPr lang="ja-JP" altLang="ja-JP" sz="2400" dirty="0">
                <a:latin typeface="+mj-ea"/>
                <a:ea typeface="+mj-ea"/>
              </a:rPr>
              <a:t>通信</a:t>
            </a:r>
            <a:r>
              <a:rPr lang="ja-JP" altLang="en-US" sz="2400" dirty="0">
                <a:latin typeface="+mj-ea"/>
                <a:ea typeface="+mj-ea"/>
              </a:rPr>
              <a:t>手段</a:t>
            </a:r>
            <a:r>
              <a:rPr lang="ja-JP" altLang="ja-JP" sz="2400" dirty="0">
                <a:latin typeface="+mj-ea"/>
                <a:ea typeface="+mj-ea"/>
              </a:rPr>
              <a:t>の確保</a:t>
            </a:r>
            <a:endParaRPr lang="en-US" altLang="ja-JP" sz="2400" dirty="0">
              <a:latin typeface="+mj-ea"/>
              <a:ea typeface="+mj-ea"/>
            </a:endParaRPr>
          </a:p>
          <a:p>
            <a:r>
              <a:rPr lang="ja-JP" altLang="en-US" sz="2000" dirty="0">
                <a:latin typeface="+mj-ea"/>
                <a:ea typeface="+mj-ea"/>
              </a:rPr>
              <a:t>　　　</a:t>
            </a:r>
            <a:r>
              <a:rPr lang="ja-JP" altLang="en-US" sz="2200" dirty="0">
                <a:latin typeface="+mj-ea"/>
                <a:ea typeface="+mj-ea"/>
              </a:rPr>
              <a:t>携帯電話、固定電話不通時の代替連絡手段を確立する。　　　</a:t>
            </a:r>
            <a:endParaRPr lang="en-US" altLang="ja-JP" sz="2000" dirty="0">
              <a:latin typeface="+mj-ea"/>
              <a:ea typeface="+mj-ea"/>
            </a:endParaRPr>
          </a:p>
          <a:p>
            <a:pPr lvl="0">
              <a:defRPr/>
            </a:pPr>
            <a:r>
              <a:rPr lang="ja-JP" altLang="en-US" sz="2400" dirty="0">
                <a:solidFill>
                  <a:prstClr val="black"/>
                </a:solidFill>
                <a:latin typeface="ＭＳ Ｐゴシック"/>
              </a:rPr>
              <a:t>➢小児周産期医療領域の情報を集約し、災害医療コーディネーターや</a:t>
            </a:r>
            <a:endParaRPr lang="en-US" altLang="ja-JP" sz="2400" dirty="0">
              <a:solidFill>
                <a:prstClr val="black"/>
              </a:solidFill>
              <a:latin typeface="ＭＳ Ｐゴシック"/>
            </a:endParaRPr>
          </a:p>
          <a:p>
            <a:pPr lvl="0">
              <a:defRPr/>
            </a:pPr>
            <a:r>
              <a:rPr lang="ja-JP" altLang="en-US" sz="2400" dirty="0">
                <a:solidFill>
                  <a:prstClr val="black"/>
                </a:solidFill>
                <a:latin typeface="ＭＳ Ｐゴシック"/>
              </a:rPr>
              <a:t>　　</a:t>
            </a:r>
            <a:r>
              <a:rPr lang="en-US" altLang="ja-JP" sz="2400" dirty="0">
                <a:solidFill>
                  <a:prstClr val="black"/>
                </a:solidFill>
                <a:latin typeface="ＭＳ Ｐゴシック"/>
              </a:rPr>
              <a:t>DMAT</a:t>
            </a:r>
            <a:r>
              <a:rPr lang="ja-JP" altLang="en-US" sz="2400" dirty="0">
                <a:solidFill>
                  <a:prstClr val="black"/>
                </a:solidFill>
                <a:latin typeface="ＭＳ Ｐゴシック"/>
              </a:rPr>
              <a:t>等と情報共有・調整を行う</a:t>
            </a:r>
            <a:endParaRPr lang="en-US" altLang="ja-JP" sz="2400" dirty="0">
              <a:solidFill>
                <a:prstClr val="black"/>
              </a:solidFill>
              <a:latin typeface="ＭＳ Ｐゴシック"/>
            </a:endParaRPr>
          </a:p>
          <a:p>
            <a:pPr lvl="0">
              <a:defRPr/>
            </a:pPr>
            <a:r>
              <a:rPr lang="ja-JP" altLang="en-US" sz="2400" dirty="0">
                <a:solidFill>
                  <a:prstClr val="black"/>
                </a:solidFill>
                <a:latin typeface="ＭＳ Ｐゴシック"/>
              </a:rPr>
              <a:t>➢振り返り（日報の作成）と、翌日の活動方針を出す（シフト、活動内容）</a:t>
            </a:r>
            <a:endParaRPr lang="en-US" altLang="ja-JP" sz="2400" dirty="0">
              <a:solidFill>
                <a:prstClr val="black"/>
              </a:solidFill>
              <a:latin typeface="ＭＳ Ｐゴシック"/>
            </a:endParaRPr>
          </a:p>
        </p:txBody>
      </p:sp>
      <p:sp>
        <p:nvSpPr>
          <p:cNvPr id="2" name="スライド番号プレースホルダー 1"/>
          <p:cNvSpPr>
            <a:spLocks noGrp="1"/>
          </p:cNvSpPr>
          <p:nvPr>
            <p:ph type="sldNum" sz="quarter" idx="12"/>
          </p:nvPr>
        </p:nvSpPr>
        <p:spPr/>
        <p:txBody>
          <a:bodyPr/>
          <a:lstStyle/>
          <a:p>
            <a:fld id="{25CC5A41-849D-4847-989A-9B7369F117F8}" type="slidenum">
              <a:rPr kumimoji="1" lang="ja-JP" altLang="en-US" smtClean="0"/>
              <a:t>7</a:t>
            </a:fld>
            <a:endParaRPr kumimoji="1" lang="ja-JP" altLang="en-US"/>
          </a:p>
        </p:txBody>
      </p:sp>
    </p:spTree>
    <p:extLst>
      <p:ext uri="{BB962C8B-B14F-4D97-AF65-F5344CB8AC3E}">
        <p14:creationId xmlns:p14="http://schemas.microsoft.com/office/powerpoint/2010/main" val="218286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1F14EA-F0EF-4DDA-8F82-CE0BB0549B35}"/>
              </a:ext>
            </a:extLst>
          </p:cNvPr>
          <p:cNvSpPr txBox="1"/>
          <p:nvPr/>
        </p:nvSpPr>
        <p:spPr>
          <a:xfrm>
            <a:off x="0" y="836712"/>
            <a:ext cx="9289032" cy="4376583"/>
          </a:xfrm>
          <a:prstGeom prst="rect">
            <a:avLst/>
          </a:prstGeom>
          <a:noFill/>
          <a:ln>
            <a:noFill/>
          </a:ln>
        </p:spPr>
        <p:txBody>
          <a:bodyPr wrap="square" rtlCol="0">
            <a:spAutoFit/>
          </a:bodyPr>
          <a:lstStyle/>
          <a:p>
            <a:pPr>
              <a:defRPr/>
            </a:pPr>
            <a:r>
              <a:rPr lang="en-US" altLang="ja-JP" sz="2400" b="1" dirty="0">
                <a:solidFill>
                  <a:prstClr val="black"/>
                </a:solidFill>
                <a:latin typeface="ＭＳ Ｐゴシック"/>
                <a:ea typeface="ＭＳ Ｐゴシック"/>
              </a:rPr>
              <a:t>【</a:t>
            </a:r>
            <a:r>
              <a:rPr lang="ja-JP" altLang="en-US" sz="2400" b="1" dirty="0">
                <a:solidFill>
                  <a:prstClr val="black"/>
                </a:solidFill>
                <a:latin typeface="ＭＳ Ｐゴシック"/>
                <a:ea typeface="ＭＳ Ｐゴシック"/>
              </a:rPr>
              <a:t>訓練内容</a:t>
            </a:r>
            <a:r>
              <a:rPr lang="en-US" altLang="ja-JP" sz="2400" b="1" dirty="0">
                <a:solidFill>
                  <a:prstClr val="black"/>
                </a:solidFill>
                <a:latin typeface="ＭＳ Ｐゴシック"/>
                <a:ea typeface="ＭＳ Ｐゴシック"/>
              </a:rPr>
              <a:t>】</a:t>
            </a:r>
            <a:endParaRPr lang="en-US" altLang="ja-JP" sz="2400" dirty="0">
              <a:solidFill>
                <a:prstClr val="black"/>
              </a:solidFill>
              <a:latin typeface="ＭＳ Ｐゴシック"/>
              <a:ea typeface="ＭＳ Ｐゴシック"/>
            </a:endParaRPr>
          </a:p>
          <a:p>
            <a:pPr>
              <a:defRPr/>
            </a:pPr>
            <a:r>
              <a:rPr lang="ja-JP" altLang="en-US" sz="2400" dirty="0">
                <a:solidFill>
                  <a:prstClr val="black"/>
                </a:solidFill>
                <a:latin typeface="ＭＳ Ｐゴシック"/>
                <a:ea typeface="ＭＳ Ｐゴシック"/>
              </a:rPr>
              <a:t>➣本部立ち上げ訓練</a:t>
            </a:r>
            <a:endParaRPr lang="en-US" altLang="ja-JP" sz="2000" dirty="0">
              <a:solidFill>
                <a:prstClr val="black"/>
              </a:solidFill>
              <a:latin typeface="ＭＳ Ｐゴシック"/>
              <a:ea typeface="ＭＳ Ｐゴシック"/>
            </a:endParaRPr>
          </a:p>
          <a:p>
            <a:pPr>
              <a:defRPr/>
            </a:pPr>
            <a:r>
              <a:rPr lang="ja-JP" altLang="en-US" sz="2400" dirty="0">
                <a:solidFill>
                  <a:prstClr val="black"/>
                </a:solidFill>
                <a:latin typeface="ＭＳ Ｐゴシック"/>
                <a:ea typeface="ＭＳ Ｐゴシック"/>
              </a:rPr>
              <a:t>➢小児周産期医療領域の情報集約訓練</a:t>
            </a:r>
            <a:endParaRPr lang="en-US" altLang="ja-JP" sz="2400" dirty="0">
              <a:solidFill>
                <a:prstClr val="black"/>
              </a:solidFill>
              <a:latin typeface="ＭＳ Ｐゴシック"/>
              <a:ea typeface="ＭＳ Ｐゴシック"/>
            </a:endParaRPr>
          </a:p>
          <a:p>
            <a:pPr lvl="0">
              <a:spcBef>
                <a:spcPct val="20000"/>
              </a:spcBef>
            </a:pPr>
            <a:r>
              <a:rPr lang="ja-JP" altLang="en-US" sz="2400" dirty="0">
                <a:solidFill>
                  <a:prstClr val="black"/>
                </a:solidFill>
                <a:latin typeface="ＭＳ Ｐゴシック"/>
                <a:ea typeface="ＭＳ Ｐゴシック"/>
              </a:rPr>
              <a:t>　　</a:t>
            </a:r>
            <a:r>
              <a:rPr lang="ja-JP" altLang="en-US" sz="2200" dirty="0">
                <a:solidFill>
                  <a:prstClr val="black"/>
                </a:solidFill>
                <a:latin typeface="+mn-ea"/>
              </a:rPr>
              <a:t>各小児周産期医療施設の被災状況、稼働状況、応需状況等を把握する。</a:t>
            </a:r>
            <a:endParaRPr lang="en-US" altLang="ja-JP" sz="2200" dirty="0">
              <a:solidFill>
                <a:prstClr val="black"/>
              </a:solidFill>
              <a:latin typeface="+mn-ea"/>
            </a:endParaRPr>
          </a:p>
          <a:p>
            <a:pPr lvl="0">
              <a:spcBef>
                <a:spcPct val="20000"/>
              </a:spcBef>
            </a:pPr>
            <a:r>
              <a:rPr lang="ja-JP" altLang="en-US" sz="2200" dirty="0">
                <a:solidFill>
                  <a:prstClr val="black"/>
                </a:solidFill>
                <a:latin typeface="+mn-ea"/>
              </a:rPr>
              <a:t>　　　</a:t>
            </a:r>
            <a:r>
              <a:rPr lang="en-US" altLang="ja-JP" sz="2000" dirty="0">
                <a:solidFill>
                  <a:prstClr val="black"/>
                </a:solidFill>
                <a:latin typeface="+mn-ea"/>
              </a:rPr>
              <a:t>※</a:t>
            </a:r>
            <a:r>
              <a:rPr lang="ja-JP" altLang="en-US" sz="2000" dirty="0">
                <a:solidFill>
                  <a:prstClr val="black"/>
                </a:solidFill>
                <a:latin typeface="+mn-ea"/>
              </a:rPr>
              <a:t>入力、伝達訓練</a:t>
            </a:r>
            <a:endParaRPr lang="en-US" altLang="ja-JP" sz="2000" dirty="0">
              <a:solidFill>
                <a:prstClr val="black"/>
              </a:solidFill>
              <a:latin typeface="+mn-ea"/>
            </a:endParaRPr>
          </a:p>
          <a:p>
            <a:pPr lvl="0">
              <a:spcBef>
                <a:spcPct val="20000"/>
              </a:spcBef>
            </a:pPr>
            <a:r>
              <a:rPr lang="ja-JP" altLang="en-US" sz="2000" dirty="0">
                <a:solidFill>
                  <a:prstClr val="black"/>
                </a:solidFill>
                <a:latin typeface="+mn-ea"/>
              </a:rPr>
              <a:t>　　　・</a:t>
            </a:r>
            <a:r>
              <a:rPr lang="en-US" altLang="ja-JP" sz="2000" dirty="0">
                <a:solidFill>
                  <a:prstClr val="black"/>
                </a:solidFill>
                <a:latin typeface="+mn-ea"/>
              </a:rPr>
              <a:t>NMCS</a:t>
            </a:r>
            <a:r>
              <a:rPr lang="ja-JP" altLang="en-US" sz="2000" dirty="0" err="1">
                <a:solidFill>
                  <a:prstClr val="black"/>
                </a:solidFill>
                <a:latin typeface="+mn-ea"/>
              </a:rPr>
              <a:t>、</a:t>
            </a:r>
            <a:r>
              <a:rPr lang="en-US" altLang="ja-JP" sz="2000" dirty="0">
                <a:solidFill>
                  <a:prstClr val="black"/>
                </a:solidFill>
                <a:latin typeface="+mn-ea"/>
              </a:rPr>
              <a:t>OGCS</a:t>
            </a:r>
            <a:r>
              <a:rPr lang="ja-JP" altLang="en-US" sz="2000" dirty="0">
                <a:solidFill>
                  <a:prstClr val="black"/>
                </a:solidFill>
                <a:latin typeface="+mn-ea"/>
              </a:rPr>
              <a:t>は周産期医療情報システム、日産婦大規模災害対策情報</a:t>
            </a:r>
            <a:endParaRPr lang="en-US" altLang="ja-JP" sz="2000" dirty="0">
              <a:solidFill>
                <a:prstClr val="black"/>
              </a:solidFill>
              <a:latin typeface="+mn-ea"/>
            </a:endParaRPr>
          </a:p>
          <a:p>
            <a:pPr lvl="0">
              <a:spcBef>
                <a:spcPct val="20000"/>
              </a:spcBef>
            </a:pPr>
            <a:r>
              <a:rPr lang="ja-JP" altLang="en-US" sz="2000" dirty="0">
                <a:solidFill>
                  <a:prstClr val="black"/>
                </a:solidFill>
                <a:latin typeface="+mn-ea"/>
              </a:rPr>
              <a:t>　　　　システムへの入力訓練を実施</a:t>
            </a:r>
          </a:p>
          <a:p>
            <a:pPr lvl="0">
              <a:spcBef>
                <a:spcPct val="20000"/>
              </a:spcBef>
            </a:pPr>
            <a:r>
              <a:rPr lang="ja-JP" altLang="en-US" sz="2000" dirty="0">
                <a:solidFill>
                  <a:prstClr val="black"/>
                </a:solidFill>
                <a:latin typeface="+mn-ea"/>
              </a:rPr>
              <a:t>　　　・大阪ショートステイ連絡協議会は</a:t>
            </a:r>
            <a:r>
              <a:rPr lang="en-US" altLang="ja-JP" sz="2000" dirty="0">
                <a:solidFill>
                  <a:prstClr val="black"/>
                </a:solidFill>
                <a:latin typeface="+mn-ea"/>
              </a:rPr>
              <a:t>EMIS</a:t>
            </a:r>
            <a:r>
              <a:rPr lang="ja-JP" altLang="en-US" sz="2000" dirty="0" err="1">
                <a:solidFill>
                  <a:prstClr val="black"/>
                </a:solidFill>
                <a:latin typeface="+mn-ea"/>
              </a:rPr>
              <a:t>への</a:t>
            </a:r>
            <a:r>
              <a:rPr lang="ja-JP" altLang="en-US" sz="2000" dirty="0">
                <a:solidFill>
                  <a:prstClr val="black"/>
                </a:solidFill>
                <a:latin typeface="+mn-ea"/>
              </a:rPr>
              <a:t>入力訓練を実施</a:t>
            </a:r>
            <a:endParaRPr lang="en-US" altLang="ja-JP" sz="2000" dirty="0">
              <a:solidFill>
                <a:prstClr val="black"/>
              </a:solidFill>
              <a:latin typeface="+mn-ea"/>
            </a:endParaRPr>
          </a:p>
          <a:p>
            <a:pPr lvl="0">
              <a:spcBef>
                <a:spcPct val="20000"/>
              </a:spcBef>
            </a:pPr>
            <a:r>
              <a:rPr lang="ja-JP" altLang="en-US" sz="2000" dirty="0">
                <a:solidFill>
                  <a:prstClr val="black"/>
                </a:solidFill>
                <a:latin typeface="+mn-ea"/>
              </a:rPr>
              <a:t>　　　・</a:t>
            </a:r>
            <a:r>
              <a:rPr lang="en-US" altLang="ja-JP" sz="2000" dirty="0">
                <a:solidFill>
                  <a:prstClr val="black"/>
                </a:solidFill>
                <a:latin typeface="+mn-ea"/>
              </a:rPr>
              <a:t>CKK(Clinical </a:t>
            </a:r>
            <a:r>
              <a:rPr lang="en-US" altLang="ja-JP" sz="2000" dirty="0" err="1">
                <a:solidFill>
                  <a:prstClr val="black"/>
                </a:solidFill>
                <a:latin typeface="+mn-ea"/>
              </a:rPr>
              <a:t>kinki</a:t>
            </a:r>
            <a:r>
              <a:rPr lang="en-US" altLang="ja-JP" sz="2000" dirty="0">
                <a:solidFill>
                  <a:prstClr val="black"/>
                </a:solidFill>
                <a:latin typeface="+mn-ea"/>
              </a:rPr>
              <a:t> kids)</a:t>
            </a:r>
            <a:r>
              <a:rPr lang="ja-JP" altLang="en-US" sz="2000" dirty="0">
                <a:solidFill>
                  <a:prstClr val="black"/>
                </a:solidFill>
                <a:latin typeface="+mn-ea"/>
              </a:rPr>
              <a:t>参加施設はメーリングリストを活用し情報伝達訓練を</a:t>
            </a:r>
            <a:endParaRPr lang="en-US" altLang="ja-JP" sz="2000" dirty="0">
              <a:solidFill>
                <a:prstClr val="black"/>
              </a:solidFill>
              <a:latin typeface="+mn-ea"/>
            </a:endParaRPr>
          </a:p>
          <a:p>
            <a:pPr lvl="0">
              <a:spcBef>
                <a:spcPct val="20000"/>
              </a:spcBef>
            </a:pPr>
            <a:r>
              <a:rPr lang="ja-JP" altLang="en-US" sz="2000" dirty="0">
                <a:solidFill>
                  <a:prstClr val="black"/>
                </a:solidFill>
                <a:latin typeface="+mn-ea"/>
              </a:rPr>
              <a:t>　　　　実施。</a:t>
            </a:r>
            <a:r>
              <a:rPr lang="ja-JP" altLang="en-US" sz="2200" dirty="0">
                <a:solidFill>
                  <a:prstClr val="black"/>
                </a:solidFill>
                <a:latin typeface="+mn-ea"/>
              </a:rPr>
              <a:t>　</a:t>
            </a:r>
            <a:endParaRPr lang="en-US" altLang="ja-JP" sz="2200" dirty="0">
              <a:solidFill>
                <a:prstClr val="black"/>
              </a:solidFill>
              <a:latin typeface="+mn-ea"/>
            </a:endParaRPr>
          </a:p>
          <a:p>
            <a:pPr lvl="0">
              <a:spcBef>
                <a:spcPct val="20000"/>
              </a:spcBef>
            </a:pPr>
            <a:r>
              <a:rPr lang="ja-JP" altLang="en-US" sz="2400" dirty="0">
                <a:solidFill>
                  <a:prstClr val="black"/>
                </a:solidFill>
                <a:latin typeface="+mj-ea"/>
                <a:ea typeface="+mj-ea"/>
              </a:rPr>
              <a:t>➢泉大津市立病院訓練</a:t>
            </a:r>
            <a:r>
              <a:rPr lang="ja-JP" altLang="en-US" sz="2200" dirty="0">
                <a:solidFill>
                  <a:prstClr val="black"/>
                </a:solidFill>
                <a:latin typeface="+mn-ea"/>
              </a:rPr>
              <a:t>　</a:t>
            </a:r>
            <a:endParaRPr lang="en-US" altLang="ja-JP" sz="2200" dirty="0">
              <a:solidFill>
                <a:prstClr val="black"/>
              </a:solidFill>
              <a:latin typeface="+mn-ea"/>
            </a:endParaRPr>
          </a:p>
        </p:txBody>
      </p:sp>
      <p:sp>
        <p:nvSpPr>
          <p:cNvPr id="2" name="スライド番号プレースホルダー 1"/>
          <p:cNvSpPr>
            <a:spLocks noGrp="1"/>
          </p:cNvSpPr>
          <p:nvPr>
            <p:ph type="sldNum" sz="quarter" idx="12"/>
          </p:nvPr>
        </p:nvSpPr>
        <p:spPr/>
        <p:txBody>
          <a:bodyPr/>
          <a:lstStyle/>
          <a:p>
            <a:fld id="{25CC5A41-849D-4847-989A-9B7369F117F8}" type="slidenum">
              <a:rPr kumimoji="1" lang="ja-JP" altLang="en-US" smtClean="0"/>
              <a:t>8</a:t>
            </a:fld>
            <a:endParaRPr kumimoji="1" lang="ja-JP" altLang="en-US"/>
          </a:p>
        </p:txBody>
      </p:sp>
      <p:sp>
        <p:nvSpPr>
          <p:cNvPr id="5" name="タイトル 1"/>
          <p:cNvSpPr txBox="1">
            <a:spLocks/>
          </p:cNvSpPr>
          <p:nvPr/>
        </p:nvSpPr>
        <p:spPr>
          <a:xfrm>
            <a:off x="0" y="-27384"/>
            <a:ext cx="9144000" cy="7920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prstClr val="black"/>
                </a:solidFill>
                <a:effectLst>
                  <a:outerShdw blurRad="38100" dist="38100" dir="2700000" algn="tl">
                    <a:srgbClr val="000000">
                      <a:alpha val="43137"/>
                    </a:srgbClr>
                  </a:outerShdw>
                </a:effectLst>
                <a:latin typeface="Arial"/>
                <a:ea typeface="ＭＳ Ｐゴシック"/>
              </a:rPr>
              <a:t>災害時小児周産期リエゾン訓練内容</a:t>
            </a:r>
          </a:p>
        </p:txBody>
      </p:sp>
    </p:spTree>
    <p:extLst>
      <p:ext uri="{BB962C8B-B14F-4D97-AF65-F5344CB8AC3E}">
        <p14:creationId xmlns:p14="http://schemas.microsoft.com/office/powerpoint/2010/main" val="4459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CC5A41-849D-4847-989A-9B7369F117F8}" type="slidenum">
              <a:rPr kumimoji="1" lang="ja-JP" altLang="en-US" sz="1200" b="0" i="0" u="none" strike="noStrike" kern="1200" cap="none" spc="0" normalizeH="0" baseline="0" noProof="0" smtClean="0">
                <a:ln>
                  <a:noFill/>
                </a:ln>
                <a:solidFill>
                  <a:prstClr val="black">
                    <a:tint val="75000"/>
                  </a:prstClr>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tint val="75000"/>
                </a:prstClr>
              </a:solidFill>
              <a:effectLst/>
              <a:uLnTx/>
              <a:uFillTx/>
              <a:latin typeface="Arial"/>
              <a:ea typeface="ＭＳ Ｐゴシック"/>
              <a:cs typeface="+mn-cs"/>
            </a:endParaRPr>
          </a:p>
        </p:txBody>
      </p:sp>
      <p:sp>
        <p:nvSpPr>
          <p:cNvPr id="5" name="タイトル 1"/>
          <p:cNvSpPr txBox="1">
            <a:spLocks/>
          </p:cNvSpPr>
          <p:nvPr/>
        </p:nvSpPr>
        <p:spPr>
          <a:xfrm>
            <a:off x="0" y="-27384"/>
            <a:ext cx="9144000" cy="7275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災害時小児周産期リエゾン</a:t>
            </a:r>
            <a:r>
              <a:rPr kumimoji="1" lang="ja-JP" altLang="en-US" sz="3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a:ea typeface="ＭＳ Ｐゴシック"/>
                <a:cs typeface="+mj-cs"/>
              </a:rPr>
              <a:t>訓練結果</a:t>
            </a:r>
            <a:endParaRPr kumimoji="1" lang="ja-JP"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a:cs typeface="+mj-cs"/>
            </a:endParaRPr>
          </a:p>
        </p:txBody>
      </p:sp>
      <p:pic>
        <p:nvPicPr>
          <p:cNvPr id="3" name="図 2"/>
          <p:cNvPicPr>
            <a:picLocks noChangeAspect="1"/>
          </p:cNvPicPr>
          <p:nvPr/>
        </p:nvPicPr>
        <p:blipFill>
          <a:blip r:embed="rId3"/>
          <a:stretch>
            <a:fillRect/>
          </a:stretch>
        </p:blipFill>
        <p:spPr>
          <a:xfrm>
            <a:off x="2383806" y="771017"/>
            <a:ext cx="4924498" cy="6086983"/>
          </a:xfrm>
          <a:prstGeom prst="rect">
            <a:avLst/>
          </a:prstGeom>
        </p:spPr>
      </p:pic>
      <p:sp>
        <p:nvSpPr>
          <p:cNvPr id="4" name="テキスト ボックス 3">
            <a:extLst>
              <a:ext uri="{FF2B5EF4-FFF2-40B4-BE49-F238E27FC236}">
                <a16:creationId xmlns:a16="http://schemas.microsoft.com/office/drawing/2014/main" id="{B01F14EA-F0EF-4DDA-8F82-CE0BB0549B35}"/>
              </a:ext>
            </a:extLst>
          </p:cNvPr>
          <p:cNvSpPr txBox="1"/>
          <p:nvPr/>
        </p:nvSpPr>
        <p:spPr>
          <a:xfrm>
            <a:off x="0" y="771017"/>
            <a:ext cx="2915816"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r>
              <a:rPr kumimoji="1" lang="ja-JP" altLang="en-US"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本部立ち上げ訓練</a:t>
            </a:r>
            <a:r>
              <a:rPr kumimoji="1" lang="en-US" altLang="ja-JP" sz="2400" b="1" i="0" u="none" strike="noStrike" kern="1200" cap="none" spc="0" normalizeH="0" baseline="0" noProof="0" dirty="0" smtClean="0">
                <a:ln>
                  <a:noFill/>
                </a:ln>
                <a:solidFill>
                  <a:prstClr val="black"/>
                </a:solidFill>
                <a:effectLst/>
                <a:uLnTx/>
                <a:uFillTx/>
                <a:latin typeface="ＭＳ Ｐゴシック"/>
                <a:ea typeface="ＭＳ Ｐゴシック"/>
                <a:cs typeface="+mn-cs"/>
              </a:rPr>
              <a:t>】</a:t>
            </a:r>
            <a:endParaRPr kumimoji="1" lang="en-US" altLang="ja-JP" sz="2400" b="0" i="0" u="none" strike="noStrike" kern="1200" cap="none" spc="0" normalizeH="0" baseline="0" noProof="0" dirty="0">
              <a:ln>
                <a:noFill/>
              </a:ln>
              <a:solidFill>
                <a:prstClr val="black"/>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320488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7174</TotalTime>
  <Words>7976</Words>
  <Application>Microsoft Office PowerPoint</Application>
  <PresentationFormat>画面に合わせる (4:3)</PresentationFormat>
  <Paragraphs>835</Paragraphs>
  <Slides>33</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33</vt:i4>
      </vt:variant>
    </vt:vector>
  </HeadingPairs>
  <TitlesOfParts>
    <vt:vector size="42" baseType="lpstr">
      <vt:lpstr>ＭＳ Ｐゴシック</vt:lpstr>
      <vt:lpstr>游ゴシック</vt:lpstr>
      <vt:lpstr>游ゴシック Light</vt:lpstr>
      <vt:lpstr>Arial</vt:lpstr>
      <vt:lpstr>Calibri</vt:lpstr>
      <vt:lpstr>Calibri Light</vt:lpstr>
      <vt:lpstr>Wingdings</vt:lpstr>
      <vt:lpstr>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周産期メンタルヘルスネットワーク事業（仮案）</dc:title>
  <dc:creator>岡　信浩</dc:creator>
  <cp:lastModifiedBy>井上　和哉</cp:lastModifiedBy>
  <cp:revision>458</cp:revision>
  <cp:lastPrinted>2020-06-17T02:13:42Z</cp:lastPrinted>
  <dcterms:created xsi:type="dcterms:W3CDTF">2015-07-06T06:24:40Z</dcterms:created>
  <dcterms:modified xsi:type="dcterms:W3CDTF">2020-06-17T02:13:46Z</dcterms:modified>
</cp:coreProperties>
</file>