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notesSlides/notesSlide7.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981" r:id="rId5"/>
    <p:sldId id="983" r:id="rId6"/>
    <p:sldId id="1027" r:id="rId7"/>
    <p:sldId id="985" r:id="rId8"/>
    <p:sldId id="986" r:id="rId9"/>
    <p:sldId id="1028" r:id="rId10"/>
    <p:sldId id="1019" r:id="rId11"/>
    <p:sldId id="989" r:id="rId12"/>
    <p:sldId id="990" r:id="rId13"/>
    <p:sldId id="1026" r:id="rId14"/>
    <p:sldId id="992" r:id="rId15"/>
    <p:sldId id="993" r:id="rId16"/>
    <p:sldId id="994" r:id="rId17"/>
    <p:sldId id="1022" r:id="rId18"/>
    <p:sldId id="1023" r:id="rId19"/>
    <p:sldId id="1024" r:id="rId20"/>
    <p:sldId id="1025" r:id="rId21"/>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大阪市" initials="大阪市"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99274" autoAdjust="0"/>
  </p:normalViewPr>
  <p:slideViewPr>
    <p:cSldViewPr>
      <p:cViewPr>
        <p:scale>
          <a:sx n="100" d="100"/>
          <a:sy n="100" d="100"/>
        </p:scale>
        <p:origin x="234" y="-408"/>
      </p:cViewPr>
      <p:guideLst>
        <p:guide orient="horz" pos="2160"/>
        <p:guide pos="312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1.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7.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25400" cap="flat" cmpd="sng" algn="ctr">
          <a:noFill/>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503565342913268E-2"/>
          <c:y val="5.6467744843825168E-4"/>
          <c:w val="0.92730663986150663"/>
          <c:h val="0.86528795235669986"/>
        </c:manualLayout>
      </c:layout>
      <c:bar3DChart>
        <c:barDir val="col"/>
        <c:grouping val="stacked"/>
        <c:varyColors val="0"/>
        <c:ser>
          <c:idx val="0"/>
          <c:order val="0"/>
          <c:tx>
            <c:strRef>
              <c:f>Sheet1!$B$1</c:f>
              <c:strCache>
                <c:ptCount val="1"/>
                <c:pt idx="0">
                  <c:v>未使用</c:v>
                </c:pt>
              </c:strCache>
            </c:strRef>
          </c:tx>
          <c:spPr>
            <a:solidFill>
              <a:schemeClr val="bg1"/>
            </a:solidFill>
            <a:ln>
              <a:solidFill>
                <a:schemeClr val="accent2"/>
              </a:solidFill>
            </a:ln>
            <a:effectLst/>
            <a:sp3d>
              <a:contourClr>
                <a:schemeClr val="accent1"/>
              </a:contourClr>
            </a:sp3d>
          </c:spPr>
          <c:invertIfNegative val="0"/>
          <c:dPt>
            <c:idx val="0"/>
            <c:invertIfNegative val="0"/>
            <c:bubble3D val="0"/>
            <c:extLst>
              <c:ext xmlns:c16="http://schemas.microsoft.com/office/drawing/2014/chart" uri="{C3380CC4-5D6E-409C-BE32-E72D297353CC}">
                <c16:uniqueId val="{00000000-386E-4288-A6B2-28A18A2B06C6}"/>
              </c:ext>
            </c:extLst>
          </c:dPt>
          <c:cat>
            <c:strRef>
              <c:f>Sheet1!$A$2</c:f>
              <c:strCache>
                <c:ptCount val="1"/>
                <c:pt idx="0">
                  <c:v>本庁舎</c:v>
                </c:pt>
              </c:strCache>
            </c:strRef>
          </c:cat>
          <c:val>
            <c:numRef>
              <c:f>Sheet1!$B$2</c:f>
              <c:numCache>
                <c:formatCode>General</c:formatCode>
                <c:ptCount val="1"/>
                <c:pt idx="0">
                  <c:v>3728</c:v>
                </c:pt>
              </c:numCache>
            </c:numRef>
          </c:val>
          <c:extLst>
            <c:ext xmlns:c16="http://schemas.microsoft.com/office/drawing/2014/chart" uri="{C3380CC4-5D6E-409C-BE32-E72D297353CC}">
              <c16:uniqueId val="{00000001-386E-4288-A6B2-28A18A2B06C6}"/>
            </c:ext>
          </c:extLst>
        </c:ser>
        <c:ser>
          <c:idx val="1"/>
          <c:order val="1"/>
          <c:tx>
            <c:strRef>
              <c:f>Sheet1!$C$1</c:f>
              <c:strCache>
                <c:ptCount val="1"/>
                <c:pt idx="0">
                  <c:v>本庁</c:v>
                </c:pt>
              </c:strCache>
            </c:strRef>
          </c:tx>
          <c:spPr>
            <a:solidFill>
              <a:schemeClr val="bg1"/>
            </a:solidFill>
            <a:ln>
              <a:solidFill>
                <a:schemeClr val="accent2"/>
              </a:solidFill>
            </a:ln>
            <a:effectLst/>
            <a:sp3d>
              <a:contourClr>
                <a:schemeClr val="accent2"/>
              </a:contourClr>
            </a:sp3d>
          </c:spPr>
          <c:invertIfNegative val="0"/>
          <c:dPt>
            <c:idx val="0"/>
            <c:invertIfNegative val="0"/>
            <c:bubble3D val="0"/>
            <c:extLst>
              <c:ext xmlns:c16="http://schemas.microsoft.com/office/drawing/2014/chart" uri="{C3380CC4-5D6E-409C-BE32-E72D297353CC}">
                <c16:uniqueId val="{00000002-386E-4288-A6B2-28A18A2B06C6}"/>
              </c:ext>
            </c:extLst>
          </c:dPt>
          <c:cat>
            <c:strRef>
              <c:f>Sheet1!$A$2</c:f>
              <c:strCache>
                <c:ptCount val="1"/>
                <c:pt idx="0">
                  <c:v>本庁舎</c:v>
                </c:pt>
              </c:strCache>
            </c:strRef>
          </c:cat>
          <c:val>
            <c:numRef>
              <c:f>Sheet1!$C$2</c:f>
              <c:numCache>
                <c:formatCode>General</c:formatCode>
                <c:ptCount val="1"/>
                <c:pt idx="0">
                  <c:v>9347</c:v>
                </c:pt>
              </c:numCache>
            </c:numRef>
          </c:val>
          <c:extLst>
            <c:ext xmlns:c16="http://schemas.microsoft.com/office/drawing/2014/chart" uri="{C3380CC4-5D6E-409C-BE32-E72D297353CC}">
              <c16:uniqueId val="{00000003-386E-4288-A6B2-28A18A2B06C6}"/>
            </c:ext>
          </c:extLst>
        </c:ser>
        <c:ser>
          <c:idx val="2"/>
          <c:order val="2"/>
          <c:tx>
            <c:strRef>
              <c:f>Sheet1!$D$1</c:f>
              <c:strCache>
                <c:ptCount val="1"/>
                <c:pt idx="0">
                  <c:v>出先</c:v>
                </c:pt>
              </c:strCache>
            </c:strRef>
          </c:tx>
          <c:spPr>
            <a:solidFill>
              <a:schemeClr val="bg1"/>
            </a:solidFill>
            <a:ln w="9525">
              <a:solidFill>
                <a:schemeClr val="accent2"/>
              </a:solidFill>
            </a:ln>
            <a:effectLst/>
            <a:sp3d>
              <a:contourClr>
                <a:schemeClr val="accent3"/>
              </a:contourClr>
            </a:sp3d>
          </c:spPr>
          <c:invertIfNegative val="0"/>
          <c:cat>
            <c:strRef>
              <c:f>Sheet1!$A$2</c:f>
              <c:strCache>
                <c:ptCount val="1"/>
                <c:pt idx="0">
                  <c:v>本庁舎</c:v>
                </c:pt>
              </c:strCache>
            </c:strRef>
          </c:cat>
          <c:val>
            <c:numRef>
              <c:f>Sheet1!$D$2</c:f>
              <c:numCache>
                <c:formatCode>General</c:formatCode>
                <c:ptCount val="1"/>
                <c:pt idx="0">
                  <c:v>10192</c:v>
                </c:pt>
              </c:numCache>
            </c:numRef>
          </c:val>
          <c:extLst>
            <c:ext xmlns:c16="http://schemas.microsoft.com/office/drawing/2014/chart" uri="{C3380CC4-5D6E-409C-BE32-E72D297353CC}">
              <c16:uniqueId val="{00000004-386E-4288-A6B2-28A18A2B06C6}"/>
            </c:ext>
          </c:extLst>
        </c:ser>
        <c:ser>
          <c:idx val="3"/>
          <c:order val="3"/>
          <c:tx>
            <c:strRef>
              <c:f>Sheet1!$E$1</c:f>
              <c:strCache>
                <c:ptCount val="1"/>
                <c:pt idx="0">
                  <c:v>未使用2</c:v>
                </c:pt>
              </c:strCache>
            </c:strRef>
          </c:tx>
          <c:spPr>
            <a:pattFill prst="dkDnDiag">
              <a:fgClr>
                <a:schemeClr val="bg1">
                  <a:lumMod val="65000"/>
                </a:schemeClr>
              </a:fgClr>
              <a:bgClr>
                <a:schemeClr val="accent4">
                  <a:lumMod val="20000"/>
                  <a:lumOff val="80000"/>
                </a:schemeClr>
              </a:bgClr>
            </a:pattFill>
            <a:ln>
              <a:solidFill>
                <a:schemeClr val="accent4"/>
              </a:solidFill>
            </a:ln>
            <a:effectLst/>
            <a:sp3d>
              <a:contourClr>
                <a:schemeClr val="accent4"/>
              </a:contourClr>
            </a:sp3d>
          </c:spPr>
          <c:invertIfNegative val="0"/>
          <c:dPt>
            <c:idx val="0"/>
            <c:invertIfNegative val="0"/>
            <c:bubble3D val="0"/>
            <c:extLst>
              <c:ext xmlns:c16="http://schemas.microsoft.com/office/drawing/2014/chart" uri="{C3380CC4-5D6E-409C-BE32-E72D297353CC}">
                <c16:uniqueId val="{00000005-386E-4288-A6B2-28A18A2B06C6}"/>
              </c:ext>
            </c:extLst>
          </c:dPt>
          <c:cat>
            <c:strRef>
              <c:f>Sheet1!$A$2</c:f>
              <c:strCache>
                <c:ptCount val="1"/>
                <c:pt idx="0">
                  <c:v>本庁舎</c:v>
                </c:pt>
              </c:strCache>
            </c:strRef>
          </c:cat>
          <c:val>
            <c:numRef>
              <c:f>Sheet1!$E$2</c:f>
              <c:numCache>
                <c:formatCode>General</c:formatCode>
                <c:ptCount val="1"/>
                <c:pt idx="0">
                  <c:v>14057</c:v>
                </c:pt>
              </c:numCache>
            </c:numRef>
          </c:val>
          <c:extLst>
            <c:ext xmlns:c16="http://schemas.microsoft.com/office/drawing/2014/chart" uri="{C3380CC4-5D6E-409C-BE32-E72D297353CC}">
              <c16:uniqueId val="{00000006-386E-4288-A6B2-28A18A2B06C6}"/>
            </c:ext>
          </c:extLst>
        </c:ser>
        <c:ser>
          <c:idx val="4"/>
          <c:order val="4"/>
          <c:tx>
            <c:strRef>
              <c:f>Sheet1!$F$1</c:f>
              <c:strCache>
                <c:ptCount val="1"/>
                <c:pt idx="0">
                  <c:v>本庁（官房）</c:v>
                </c:pt>
              </c:strCache>
            </c:strRef>
          </c:tx>
          <c:spPr>
            <a:pattFill prst="ltVert">
              <a:fgClr>
                <a:schemeClr val="accent5"/>
              </a:fgClr>
              <a:bgClr>
                <a:schemeClr val="bg1"/>
              </a:bgClr>
            </a:pattFill>
            <a:ln>
              <a:solidFill>
                <a:schemeClr val="accent2"/>
              </a:solidFill>
            </a:ln>
            <a:effectLst/>
            <a:sp3d>
              <a:contourClr>
                <a:schemeClr val="accent5"/>
              </a:contourClr>
            </a:sp3d>
          </c:spPr>
          <c:invertIfNegative val="0"/>
          <c:dPt>
            <c:idx val="0"/>
            <c:invertIfNegative val="0"/>
            <c:bubble3D val="0"/>
            <c:spPr>
              <a:solidFill>
                <a:schemeClr val="bg1"/>
              </a:solidFill>
              <a:ln>
                <a:solidFill>
                  <a:schemeClr val="accent2"/>
                </a:solidFill>
              </a:ln>
              <a:effectLst/>
              <a:sp3d>
                <a:contourClr>
                  <a:schemeClr val="accent5"/>
                </a:contourClr>
              </a:sp3d>
            </c:spPr>
            <c:extLst>
              <c:ext xmlns:c16="http://schemas.microsoft.com/office/drawing/2014/chart" uri="{C3380CC4-5D6E-409C-BE32-E72D297353CC}">
                <c16:uniqueId val="{00000008-386E-4288-A6B2-28A18A2B06C6}"/>
              </c:ext>
            </c:extLst>
          </c:dPt>
          <c:cat>
            <c:strRef>
              <c:f>Sheet1!$A$2</c:f>
              <c:strCache>
                <c:ptCount val="1"/>
                <c:pt idx="0">
                  <c:v>本庁舎</c:v>
                </c:pt>
              </c:strCache>
            </c:strRef>
          </c:cat>
          <c:val>
            <c:numRef>
              <c:f>Sheet1!$F$2</c:f>
              <c:numCache>
                <c:formatCode>General</c:formatCode>
                <c:ptCount val="1"/>
                <c:pt idx="0">
                  <c:v>5696</c:v>
                </c:pt>
              </c:numCache>
            </c:numRef>
          </c:val>
          <c:extLst>
            <c:ext xmlns:c16="http://schemas.microsoft.com/office/drawing/2014/chart" uri="{C3380CC4-5D6E-409C-BE32-E72D297353CC}">
              <c16:uniqueId val="{00000009-386E-4288-A6B2-28A18A2B06C6}"/>
            </c:ext>
          </c:extLst>
        </c:ser>
        <c:ser>
          <c:idx val="5"/>
          <c:order val="5"/>
          <c:tx>
            <c:strRef>
              <c:f>Sheet1!$G$1</c:f>
              <c:strCache>
                <c:ptCount val="1"/>
                <c:pt idx="0">
                  <c:v>議会</c:v>
                </c:pt>
              </c:strCache>
            </c:strRef>
          </c:tx>
          <c:spPr>
            <a:solidFill>
              <a:schemeClr val="bg1"/>
            </a:solidFill>
            <a:ln>
              <a:solidFill>
                <a:schemeClr val="accent2"/>
              </a:solidFill>
            </a:ln>
            <a:effectLst/>
            <a:sp3d>
              <a:contourClr>
                <a:schemeClr val="accent6"/>
              </a:contourClr>
            </a:sp3d>
          </c:spPr>
          <c:invertIfNegative val="0"/>
          <c:dPt>
            <c:idx val="0"/>
            <c:invertIfNegative val="0"/>
            <c:bubble3D val="0"/>
            <c:extLst>
              <c:ext xmlns:c16="http://schemas.microsoft.com/office/drawing/2014/chart" uri="{C3380CC4-5D6E-409C-BE32-E72D297353CC}">
                <c16:uniqueId val="{0000000B-386E-4288-A6B2-28A18A2B06C6}"/>
              </c:ext>
            </c:extLst>
          </c:dPt>
          <c:cat>
            <c:strRef>
              <c:f>Sheet1!$A$2</c:f>
              <c:strCache>
                <c:ptCount val="1"/>
                <c:pt idx="0">
                  <c:v>本庁舎</c:v>
                </c:pt>
              </c:strCache>
            </c:strRef>
          </c:cat>
          <c:val>
            <c:numRef>
              <c:f>Sheet1!$G$2</c:f>
              <c:numCache>
                <c:formatCode>General</c:formatCode>
                <c:ptCount val="1"/>
                <c:pt idx="0">
                  <c:v>5684</c:v>
                </c:pt>
              </c:numCache>
            </c:numRef>
          </c:val>
          <c:extLst>
            <c:ext xmlns:c16="http://schemas.microsoft.com/office/drawing/2014/chart" uri="{C3380CC4-5D6E-409C-BE32-E72D297353CC}">
              <c16:uniqueId val="{0000000C-386E-4288-A6B2-28A18A2B06C6}"/>
            </c:ext>
          </c:extLst>
        </c:ser>
        <c:dLbls>
          <c:showLegendKey val="0"/>
          <c:showVal val="0"/>
          <c:showCatName val="0"/>
          <c:showSerName val="0"/>
          <c:showPercent val="0"/>
          <c:showBubbleSize val="0"/>
        </c:dLbls>
        <c:gapWidth val="150"/>
        <c:shape val="box"/>
        <c:axId val="370056552"/>
        <c:axId val="370053024"/>
        <c:axId val="0"/>
      </c:bar3DChart>
      <c:catAx>
        <c:axId val="370056552"/>
        <c:scaling>
          <c:orientation val="minMax"/>
        </c:scaling>
        <c:delete val="1"/>
        <c:axPos val="b"/>
        <c:numFmt formatCode="General" sourceLinked="1"/>
        <c:majorTickMark val="out"/>
        <c:minorTickMark val="none"/>
        <c:tickLblPos val="nextTo"/>
        <c:crossAx val="370053024"/>
        <c:crosses val="autoZero"/>
        <c:auto val="1"/>
        <c:lblAlgn val="ctr"/>
        <c:lblOffset val="100"/>
        <c:noMultiLvlLbl val="0"/>
      </c:catAx>
      <c:valAx>
        <c:axId val="370053024"/>
        <c:scaling>
          <c:orientation val="minMax"/>
        </c:scaling>
        <c:delete val="1"/>
        <c:axPos val="l"/>
        <c:numFmt formatCode="General" sourceLinked="1"/>
        <c:majorTickMark val="out"/>
        <c:minorTickMark val="none"/>
        <c:tickLblPos val="nextTo"/>
        <c:crossAx val="370056552"/>
        <c:crosses val="autoZero"/>
        <c:crossBetween val="between"/>
      </c:valAx>
      <c:spPr>
        <a:noFill/>
        <a:ln w="25324">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5.3648328875040424E-2"/>
          <c:w val="1"/>
          <c:h val="0.80790592342259204"/>
        </c:manualLayout>
      </c:layout>
      <c:bar3DChart>
        <c:barDir val="col"/>
        <c:grouping val="stacked"/>
        <c:varyColors val="0"/>
        <c:ser>
          <c:idx val="0"/>
          <c:order val="0"/>
          <c:tx>
            <c:strRef>
              <c:f>Sheet1!$B$1</c:f>
              <c:strCache>
                <c:ptCount val="1"/>
                <c:pt idx="0">
                  <c:v>地域自治区</c:v>
                </c:pt>
              </c:strCache>
            </c:strRef>
          </c:tx>
          <c:spPr>
            <a:solidFill>
              <a:schemeClr val="accent1">
                <a:lumMod val="40000"/>
                <a:lumOff val="60000"/>
              </a:schemeClr>
            </a:solidFill>
            <a:ln>
              <a:solidFill>
                <a:schemeClr val="accent2"/>
              </a:solidFill>
            </a:ln>
            <a:effectLst/>
            <a:sp3d>
              <a:contourClr>
                <a:schemeClr val="accent1"/>
              </a:contourClr>
            </a:sp3d>
          </c:spPr>
          <c:invertIfNegative val="0"/>
          <c:cat>
            <c:strRef>
              <c:f>Sheet1!$A$2:$A$5</c:f>
              <c:strCache>
                <c:ptCount val="4"/>
                <c:pt idx="0">
                  <c:v>生野</c:v>
                </c:pt>
                <c:pt idx="1">
                  <c:v>阿倍野</c:v>
                </c:pt>
                <c:pt idx="2">
                  <c:v>東住吉</c:v>
                </c:pt>
                <c:pt idx="3">
                  <c:v>平野</c:v>
                </c:pt>
              </c:strCache>
            </c:strRef>
          </c:cat>
          <c:val>
            <c:numRef>
              <c:f>Sheet1!$B$2:$B$5</c:f>
              <c:numCache>
                <c:formatCode>#,##0"㎡"</c:formatCode>
                <c:ptCount val="4"/>
                <c:pt idx="0">
                  <c:v>4426.9341530343008</c:v>
                </c:pt>
                <c:pt idx="1">
                  <c:v>2592.3511345646439</c:v>
                </c:pt>
                <c:pt idx="2">
                  <c:v>4085.9851187335094</c:v>
                </c:pt>
                <c:pt idx="3">
                  <c:v>5793.4834828496041</c:v>
                </c:pt>
              </c:numCache>
            </c:numRef>
          </c:val>
          <c:extLst>
            <c:ext xmlns:c16="http://schemas.microsoft.com/office/drawing/2014/chart" uri="{C3380CC4-5D6E-409C-BE32-E72D297353CC}">
              <c16:uniqueId val="{00000000-EDFC-4E1D-A387-0E2D609FCCD4}"/>
            </c:ext>
          </c:extLst>
        </c:ser>
        <c:ser>
          <c:idx val="1"/>
          <c:order val="1"/>
          <c:tx>
            <c:strRef>
              <c:f>Sheet1!$C$1</c:f>
              <c:strCache>
                <c:ptCount val="1"/>
                <c:pt idx="0">
                  <c:v>出先</c:v>
                </c:pt>
              </c:strCache>
            </c:strRef>
          </c:tx>
          <c:spPr>
            <a:pattFill prst="pct5">
              <a:fgClr>
                <a:schemeClr val="tx2"/>
              </a:fgClr>
              <a:bgClr>
                <a:schemeClr val="bg1"/>
              </a:bgClr>
            </a:pattFill>
            <a:ln>
              <a:solidFill>
                <a:schemeClr val="accent2"/>
              </a:solidFill>
            </a:ln>
            <a:effectLst/>
            <a:sp3d>
              <a:contourClr>
                <a:schemeClr val="accent2"/>
              </a:contourClr>
            </a:sp3d>
          </c:spPr>
          <c:invertIfNegative val="0"/>
          <c:cat>
            <c:strRef>
              <c:f>Sheet1!$A$2:$A$5</c:f>
              <c:strCache>
                <c:ptCount val="4"/>
                <c:pt idx="0">
                  <c:v>生野</c:v>
                </c:pt>
                <c:pt idx="1">
                  <c:v>阿倍野</c:v>
                </c:pt>
                <c:pt idx="2">
                  <c:v>東住吉</c:v>
                </c:pt>
                <c:pt idx="3">
                  <c:v>平野</c:v>
                </c:pt>
              </c:strCache>
            </c:strRef>
          </c:cat>
          <c:val>
            <c:numRef>
              <c:f>Sheet1!$C$2:$C$5</c:f>
              <c:numCache>
                <c:formatCode>#,##0"㎡"</c:formatCode>
                <c:ptCount val="4"/>
                <c:pt idx="0">
                  <c:v>3145.5168469656992</c:v>
                </c:pt>
                <c:pt idx="1">
                  <c:v>1840.1028654353559</c:v>
                </c:pt>
                <c:pt idx="2">
                  <c:v>911.95688126649065</c:v>
                </c:pt>
                <c:pt idx="3">
                  <c:v>2523.0485171503951</c:v>
                </c:pt>
              </c:numCache>
            </c:numRef>
          </c:val>
          <c:extLst>
            <c:ext xmlns:c16="http://schemas.microsoft.com/office/drawing/2014/chart" uri="{C3380CC4-5D6E-409C-BE32-E72D297353CC}">
              <c16:uniqueId val="{00000001-EDFC-4E1D-A387-0E2D609FCCD4}"/>
            </c:ext>
          </c:extLst>
        </c:ser>
        <c:dLbls>
          <c:showLegendKey val="0"/>
          <c:showVal val="0"/>
          <c:showCatName val="0"/>
          <c:showSerName val="0"/>
          <c:showPercent val="0"/>
          <c:showBubbleSize val="0"/>
        </c:dLbls>
        <c:gapWidth val="70"/>
        <c:shape val="box"/>
        <c:axId val="369755936"/>
        <c:axId val="369756328"/>
        <c:axId val="0"/>
      </c:bar3DChart>
      <c:catAx>
        <c:axId val="369755936"/>
        <c:scaling>
          <c:orientation val="minMax"/>
        </c:scaling>
        <c:delete val="0"/>
        <c:axPos val="b"/>
        <c:numFmt formatCode="General" sourceLinked="1"/>
        <c:majorTickMark val="out"/>
        <c:minorTickMark val="none"/>
        <c:tickLblPos val="nextTo"/>
        <c:spPr>
          <a:noFill/>
          <a:ln w="13653" cap="flat" cmpd="sng" algn="ctr">
            <a:solidFill>
              <a:schemeClr val="tx1">
                <a:lumMod val="25000"/>
                <a:lumOff val="75000"/>
              </a:schemeClr>
            </a:solidFill>
            <a:round/>
          </a:ln>
          <a:effectLst/>
        </c:spPr>
        <c:txPr>
          <a:bodyPr rot="-60000000" spcFirstLastPara="1" vertOverflow="ellipsis" vert="horz" wrap="square" anchor="ctr" anchorCtr="1"/>
          <a:lstStyle/>
          <a:p>
            <a:pPr>
              <a:defRPr sz="858"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9756328"/>
        <c:crosses val="autoZero"/>
        <c:auto val="1"/>
        <c:lblAlgn val="ctr"/>
        <c:lblOffset val="100"/>
        <c:noMultiLvlLbl val="0"/>
      </c:catAx>
      <c:valAx>
        <c:axId val="369756328"/>
        <c:scaling>
          <c:orientation val="minMax"/>
          <c:max val="10000"/>
        </c:scaling>
        <c:delete val="1"/>
        <c:axPos val="l"/>
        <c:numFmt formatCode="#,##0&quot;㎡&quot;" sourceLinked="1"/>
        <c:majorTickMark val="out"/>
        <c:minorTickMark val="none"/>
        <c:tickLblPos val="nextTo"/>
        <c:crossAx val="369755936"/>
        <c:crosses val="autoZero"/>
        <c:crossBetween val="between"/>
      </c:valAx>
      <c:spPr>
        <a:noFill/>
        <a:ln w="18204">
          <a:noFill/>
        </a:ln>
      </c:spPr>
    </c:plotArea>
    <c:plotVisOnly val="1"/>
    <c:dispBlanksAs val="gap"/>
    <c:showDLblsOverMax val="0"/>
  </c:chart>
  <c:spPr>
    <a:noFill/>
    <a:ln>
      <a:noFill/>
    </a:ln>
    <a:effectLst/>
  </c:spPr>
  <c:txPr>
    <a:bodyPr/>
    <a:lstStyle/>
    <a:p>
      <a:pPr>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25400" cap="flat" cmpd="sng" algn="ctr">
          <a:noFill/>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503546099290781E-2"/>
          <c:y val="1.7304743243328445E-2"/>
          <c:w val="0.92730663986150663"/>
          <c:h val="0.86528795235669986"/>
        </c:manualLayout>
      </c:layout>
      <c:bar3DChart>
        <c:barDir val="col"/>
        <c:grouping val="stacked"/>
        <c:varyColors val="0"/>
        <c:ser>
          <c:idx val="0"/>
          <c:order val="0"/>
          <c:tx>
            <c:strRef>
              <c:f>Sheet1!$B$1</c:f>
              <c:strCache>
                <c:ptCount val="1"/>
                <c:pt idx="0">
                  <c:v>地域自治区</c:v>
                </c:pt>
              </c:strCache>
            </c:strRef>
          </c:tx>
          <c:spPr>
            <a:solidFill>
              <a:schemeClr val="accent1">
                <a:lumMod val="40000"/>
                <a:lumOff val="60000"/>
              </a:schemeClr>
            </a:solidFill>
            <a:ln>
              <a:solidFill>
                <a:schemeClr val="accent2"/>
              </a:solidFill>
            </a:ln>
            <a:effectLst/>
            <a:sp3d>
              <a:contourClr>
                <a:schemeClr val="accent2"/>
              </a:contourClr>
            </a:sp3d>
          </c:spPr>
          <c:invertIfNegative val="0"/>
          <c:dLbls>
            <c:delete val="1"/>
          </c:dLbls>
          <c:cat>
            <c:strRef>
              <c:f>Sheet1!$A$2</c:f>
              <c:strCache>
                <c:ptCount val="1"/>
                <c:pt idx="0">
                  <c:v>本庁舎</c:v>
                </c:pt>
              </c:strCache>
            </c:strRef>
          </c:cat>
          <c:val>
            <c:numRef>
              <c:f>Sheet1!$B$2</c:f>
              <c:numCache>
                <c:formatCode>0</c:formatCode>
                <c:ptCount val="1"/>
                <c:pt idx="0">
                  <c:v>2008.5222163588389</c:v>
                </c:pt>
              </c:numCache>
            </c:numRef>
          </c:val>
          <c:extLst>
            <c:ext xmlns:c16="http://schemas.microsoft.com/office/drawing/2014/chart" uri="{C3380CC4-5D6E-409C-BE32-E72D297353CC}">
              <c16:uniqueId val="{00000000-4189-445D-AC52-FCDB313E0769}"/>
            </c:ext>
          </c:extLst>
        </c:ser>
        <c:ser>
          <c:idx val="1"/>
          <c:order val="1"/>
          <c:tx>
            <c:strRef>
              <c:f>Sheet1!$C$1</c:f>
              <c:strCache>
                <c:ptCount val="1"/>
                <c:pt idx="0">
                  <c:v>出先</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本庁舎</c:v>
                </c:pt>
              </c:strCache>
            </c:strRef>
          </c:cat>
          <c:val>
            <c:numRef>
              <c:f>Sheet1!$C$2</c:f>
              <c:numCache>
                <c:formatCode>#,##0"㎡"</c:formatCode>
                <c:ptCount val="1"/>
              </c:numCache>
            </c:numRef>
          </c:val>
          <c:extLst>
            <c:ext xmlns:c16="http://schemas.microsoft.com/office/drawing/2014/chart" uri="{C3380CC4-5D6E-409C-BE32-E72D297353CC}">
              <c16:uniqueId val="{00000001-4189-445D-AC52-FCDB313E0769}"/>
            </c:ext>
          </c:extLst>
        </c:ser>
        <c:ser>
          <c:idx val="2"/>
          <c:order val="2"/>
          <c:tx>
            <c:strRef>
              <c:f>Sheet1!$D$1</c:f>
              <c:strCache>
                <c:ptCount val="1"/>
                <c:pt idx="0">
                  <c:v>本庁</c:v>
                </c:pt>
              </c:strCache>
            </c:strRef>
          </c:tx>
          <c:spPr>
            <a:pattFill prst="pct5">
              <a:fgClr>
                <a:schemeClr val="tx2"/>
              </a:fgClr>
              <a:bgClr>
                <a:schemeClr val="bg1"/>
              </a:bgClr>
            </a:pattFill>
            <a:ln>
              <a:solidFill>
                <a:schemeClr val="accent2"/>
              </a:solidFill>
            </a:ln>
            <a:effectLst/>
            <a:sp3d>
              <a:contourClr>
                <a:schemeClr val="accent2"/>
              </a:contourClr>
            </a:sp3d>
          </c:spPr>
          <c:invertIfNegative val="0"/>
          <c:dLbls>
            <c:delete val="1"/>
          </c:dLbls>
          <c:cat>
            <c:strRef>
              <c:f>Sheet1!$A$2</c:f>
              <c:strCache>
                <c:ptCount val="1"/>
                <c:pt idx="0">
                  <c:v>本庁舎</c:v>
                </c:pt>
              </c:strCache>
            </c:strRef>
          </c:cat>
          <c:val>
            <c:numRef>
              <c:f>Sheet1!$D$2</c:f>
              <c:numCache>
                <c:formatCode>0</c:formatCode>
                <c:ptCount val="1"/>
                <c:pt idx="0">
                  <c:v>2431.7487836411601</c:v>
                </c:pt>
              </c:numCache>
            </c:numRef>
          </c:val>
          <c:extLst>
            <c:ext xmlns:c16="http://schemas.microsoft.com/office/drawing/2014/chart" uri="{C3380CC4-5D6E-409C-BE32-E72D297353CC}">
              <c16:uniqueId val="{00000002-4189-445D-AC52-FCDB313E0769}"/>
            </c:ext>
          </c:extLst>
        </c:ser>
        <c:ser>
          <c:idx val="3"/>
          <c:order val="3"/>
          <c:tx>
            <c:strRef>
              <c:f>Sheet1!$E$1</c:f>
              <c:strCache>
                <c:ptCount val="1"/>
                <c:pt idx="0">
                  <c:v>本庁（官房）</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dLbls>
            <c:delete val="1"/>
          </c:dLbls>
          <c:cat>
            <c:strRef>
              <c:f>Sheet1!$A$2</c:f>
              <c:strCache>
                <c:ptCount val="1"/>
                <c:pt idx="0">
                  <c:v>本庁舎</c:v>
                </c:pt>
              </c:strCache>
            </c:strRef>
          </c:cat>
          <c:val>
            <c:numRef>
              <c:f>Sheet1!$E$2</c:f>
              <c:numCache>
                <c:formatCode>#,##0"㎡"</c:formatCode>
                <c:ptCount val="1"/>
              </c:numCache>
            </c:numRef>
          </c:val>
          <c:extLst>
            <c:ext xmlns:c16="http://schemas.microsoft.com/office/drawing/2014/chart" uri="{C3380CC4-5D6E-409C-BE32-E72D297353CC}">
              <c16:uniqueId val="{00000003-4189-445D-AC52-FCDB313E0769}"/>
            </c:ext>
          </c:extLst>
        </c:ser>
        <c:ser>
          <c:idx val="4"/>
          <c:order val="4"/>
          <c:tx>
            <c:strRef>
              <c:f>Sheet1!$F$1</c:f>
              <c:strCache>
                <c:ptCount val="1"/>
                <c:pt idx="0">
                  <c:v>議会</c:v>
                </c:pt>
              </c:strCache>
            </c:strRef>
          </c:tx>
          <c:spPr>
            <a:pattFill prst="ltVert">
              <a:fgClr>
                <a:schemeClr val="accent5"/>
              </a:fgClr>
              <a:bgClr>
                <a:schemeClr val="bg1"/>
              </a:bgClr>
            </a:pattFill>
            <a:ln>
              <a:solidFill>
                <a:schemeClr val="accent5"/>
              </a:solidFill>
            </a:ln>
            <a:effectLst/>
            <a:sp3d>
              <a:contourClr>
                <a:schemeClr val="accent5"/>
              </a:contourClr>
            </a:sp3d>
          </c:spPr>
          <c:invertIfNegative val="0"/>
          <c:dPt>
            <c:idx val="0"/>
            <c:invertIfNegative val="0"/>
            <c:bubble3D val="0"/>
            <c:spPr>
              <a:pattFill prst="ltVert">
                <a:fgClr>
                  <a:schemeClr val="accent5"/>
                </a:fgClr>
                <a:bgClr>
                  <a:schemeClr val="bg1"/>
                </a:bgClr>
              </a:pattFill>
              <a:ln>
                <a:solidFill>
                  <a:schemeClr val="accent2"/>
                </a:solidFill>
              </a:ln>
              <a:effectLst/>
              <a:sp3d>
                <a:contourClr>
                  <a:schemeClr val="accent2"/>
                </a:contourClr>
              </a:sp3d>
            </c:spPr>
            <c:extLst>
              <c:ext xmlns:c16="http://schemas.microsoft.com/office/drawing/2014/chart" uri="{C3380CC4-5D6E-409C-BE32-E72D297353CC}">
                <c16:uniqueId val="{00000005-4189-445D-AC52-FCDB313E0769}"/>
              </c:ext>
            </c:extLst>
          </c:dPt>
          <c:dLbls>
            <c:delete val="1"/>
          </c:dLbls>
          <c:cat>
            <c:strRef>
              <c:f>Sheet1!$A$2</c:f>
              <c:strCache>
                <c:ptCount val="1"/>
                <c:pt idx="0">
                  <c:v>本庁舎</c:v>
                </c:pt>
              </c:strCache>
            </c:strRef>
          </c:cat>
          <c:val>
            <c:numRef>
              <c:f>Sheet1!$F$2</c:f>
              <c:numCache>
                <c:formatCode>#,##0"㎡"</c:formatCode>
                <c:ptCount val="1"/>
                <c:pt idx="0">
                  <c:v>665</c:v>
                </c:pt>
              </c:numCache>
            </c:numRef>
          </c:val>
          <c:extLst>
            <c:ext xmlns:c16="http://schemas.microsoft.com/office/drawing/2014/chart" uri="{C3380CC4-5D6E-409C-BE32-E72D297353CC}">
              <c16:uniqueId val="{00000006-4189-445D-AC52-FCDB313E0769}"/>
            </c:ext>
          </c:extLst>
        </c:ser>
        <c:ser>
          <c:idx val="5"/>
          <c:order val="5"/>
          <c:tx>
            <c:strRef>
              <c:f>Sheet1!$G$1</c:f>
              <c:strCache>
                <c:ptCount val="1"/>
                <c:pt idx="0">
                  <c:v>区長</c:v>
                </c:pt>
              </c:strCache>
            </c:strRef>
          </c:tx>
          <c:spPr>
            <a:solidFill>
              <a:schemeClr val="accent6"/>
            </a:solidFill>
            <a:ln>
              <a:solidFill>
                <a:schemeClr val="accent2"/>
              </a:solidFill>
            </a:ln>
            <a:effectLst/>
            <a:sp3d>
              <a:contourClr>
                <a:schemeClr val="accent2"/>
              </a:contourClr>
            </a:sp3d>
          </c:spPr>
          <c:invertIfNegative val="0"/>
          <c:dLbls>
            <c:delete val="1"/>
          </c:dLbls>
          <c:cat>
            <c:strRef>
              <c:f>Sheet1!$A$2</c:f>
              <c:strCache>
                <c:ptCount val="1"/>
                <c:pt idx="0">
                  <c:v>本庁舎</c:v>
                </c:pt>
              </c:strCache>
            </c:strRef>
          </c:cat>
          <c:val>
            <c:numRef>
              <c:f>Sheet1!$G$2</c:f>
              <c:numCache>
                <c:formatCode>General</c:formatCode>
                <c:ptCount val="1"/>
                <c:pt idx="0">
                  <c:v>20</c:v>
                </c:pt>
              </c:numCache>
            </c:numRef>
          </c:val>
          <c:extLst>
            <c:ext xmlns:c16="http://schemas.microsoft.com/office/drawing/2014/chart" uri="{C3380CC4-5D6E-409C-BE32-E72D297353CC}">
              <c16:uniqueId val="{00000007-4189-445D-AC52-FCDB313E0769}"/>
            </c:ext>
          </c:extLst>
        </c:ser>
        <c:dLbls>
          <c:showLegendKey val="0"/>
          <c:showVal val="1"/>
          <c:showCatName val="0"/>
          <c:showSerName val="0"/>
          <c:showPercent val="0"/>
          <c:showBubbleSize val="0"/>
        </c:dLbls>
        <c:gapWidth val="150"/>
        <c:shape val="box"/>
        <c:axId val="369753192"/>
        <c:axId val="369757896"/>
        <c:axId val="0"/>
      </c:bar3DChart>
      <c:catAx>
        <c:axId val="369753192"/>
        <c:scaling>
          <c:orientation val="minMax"/>
        </c:scaling>
        <c:delete val="1"/>
        <c:axPos val="b"/>
        <c:numFmt formatCode="General" sourceLinked="1"/>
        <c:majorTickMark val="out"/>
        <c:minorTickMark val="none"/>
        <c:tickLblPos val="nextTo"/>
        <c:crossAx val="369757896"/>
        <c:crosses val="autoZero"/>
        <c:auto val="1"/>
        <c:lblAlgn val="ctr"/>
        <c:lblOffset val="100"/>
        <c:noMultiLvlLbl val="0"/>
      </c:catAx>
      <c:valAx>
        <c:axId val="369757896"/>
        <c:scaling>
          <c:orientation val="minMax"/>
        </c:scaling>
        <c:delete val="1"/>
        <c:axPos val="l"/>
        <c:numFmt formatCode="0" sourceLinked="1"/>
        <c:majorTickMark val="out"/>
        <c:minorTickMark val="none"/>
        <c:tickLblPos val="nextTo"/>
        <c:crossAx val="369753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660622920841196E-2"/>
          <c:w val="1"/>
          <c:h val="0.80790592342259204"/>
        </c:manualLayout>
      </c:layout>
      <c:bar3DChart>
        <c:barDir val="col"/>
        <c:grouping val="stacked"/>
        <c:varyColors val="0"/>
        <c:ser>
          <c:idx val="0"/>
          <c:order val="0"/>
          <c:tx>
            <c:strRef>
              <c:f>Sheet1!$B$1</c:f>
              <c:strCache>
                <c:ptCount val="1"/>
                <c:pt idx="0">
                  <c:v>地域自治区</c:v>
                </c:pt>
              </c:strCache>
            </c:strRef>
          </c:tx>
          <c:spPr>
            <a:solidFill>
              <a:schemeClr val="accent1">
                <a:lumMod val="40000"/>
                <a:lumOff val="60000"/>
              </a:schemeClr>
            </a:solidFill>
            <a:ln>
              <a:solidFill>
                <a:schemeClr val="accent2"/>
              </a:solidFill>
            </a:ln>
            <a:effectLst/>
            <a:sp3d>
              <a:contourClr>
                <a:schemeClr val="accent1"/>
              </a:contourClr>
            </a:sp3d>
          </c:spPr>
          <c:invertIfNegative val="0"/>
          <c:cat>
            <c:strRef>
              <c:f>Sheet1!$A$2:$A$6</c:f>
              <c:strCache>
                <c:ptCount val="4"/>
                <c:pt idx="0">
                  <c:v>此花</c:v>
                </c:pt>
                <c:pt idx="1">
                  <c:v>港</c:v>
                </c:pt>
                <c:pt idx="2">
                  <c:v>西淀川</c:v>
                </c:pt>
                <c:pt idx="3">
                  <c:v>東淀川</c:v>
                </c:pt>
              </c:strCache>
            </c:strRef>
          </c:cat>
          <c:val>
            <c:numRef>
              <c:f>Sheet1!$B$2:$B$6</c:f>
              <c:numCache>
                <c:formatCode>#,##0"㎡"</c:formatCode>
                <c:ptCount val="4"/>
                <c:pt idx="0">
                  <c:v>2268.6</c:v>
                </c:pt>
                <c:pt idx="1">
                  <c:v>2699.3</c:v>
                </c:pt>
                <c:pt idx="2">
                  <c:v>2740.4</c:v>
                </c:pt>
                <c:pt idx="3">
                  <c:v>4880.8</c:v>
                </c:pt>
              </c:numCache>
            </c:numRef>
          </c:val>
          <c:extLst>
            <c:ext xmlns:c16="http://schemas.microsoft.com/office/drawing/2014/chart" uri="{C3380CC4-5D6E-409C-BE32-E72D297353CC}">
              <c16:uniqueId val="{00000000-9389-4C2A-BF37-380D2D9CFD7C}"/>
            </c:ext>
          </c:extLst>
        </c:ser>
        <c:ser>
          <c:idx val="1"/>
          <c:order val="1"/>
          <c:tx>
            <c:strRef>
              <c:f>Sheet1!$C$1</c:f>
              <c:strCache>
                <c:ptCount val="1"/>
                <c:pt idx="0">
                  <c:v>出先</c:v>
                </c:pt>
              </c:strCache>
            </c:strRef>
          </c:tx>
          <c:spPr>
            <a:pattFill prst="dkDnDiag">
              <a:fgClr>
                <a:schemeClr val="bg1">
                  <a:lumMod val="65000"/>
                </a:schemeClr>
              </a:fgClr>
              <a:bgClr>
                <a:schemeClr val="bg1"/>
              </a:bgClr>
            </a:pattFill>
            <a:ln>
              <a:solidFill>
                <a:schemeClr val="accent2"/>
              </a:solidFill>
            </a:ln>
            <a:effectLst/>
            <a:sp3d>
              <a:contourClr>
                <a:schemeClr val="accent2"/>
              </a:contourClr>
            </a:sp3d>
          </c:spPr>
          <c:invertIfNegative val="0"/>
          <c:cat>
            <c:strRef>
              <c:f>Sheet1!$A$2:$A$6</c:f>
              <c:strCache>
                <c:ptCount val="4"/>
                <c:pt idx="0">
                  <c:v>此花</c:v>
                </c:pt>
                <c:pt idx="1">
                  <c:v>港</c:v>
                </c:pt>
                <c:pt idx="2">
                  <c:v>西淀川</c:v>
                </c:pt>
                <c:pt idx="3">
                  <c:v>東淀川</c:v>
                </c:pt>
              </c:strCache>
            </c:strRef>
          </c:cat>
          <c:val>
            <c:numRef>
              <c:f>Sheet1!$C$2:$C$6</c:f>
              <c:numCache>
                <c:formatCode>#,##0"㎡"</c:formatCode>
                <c:ptCount val="4"/>
                <c:pt idx="0">
                  <c:v>1552.1</c:v>
                </c:pt>
                <c:pt idx="1">
                  <c:v>2609.4</c:v>
                </c:pt>
                <c:pt idx="2">
                  <c:v>3180.6</c:v>
                </c:pt>
                <c:pt idx="3">
                  <c:v>932</c:v>
                </c:pt>
              </c:numCache>
            </c:numRef>
          </c:val>
          <c:extLst>
            <c:ext xmlns:c16="http://schemas.microsoft.com/office/drawing/2014/chart" uri="{C3380CC4-5D6E-409C-BE32-E72D297353CC}">
              <c16:uniqueId val="{00000001-9389-4C2A-BF37-380D2D9CFD7C}"/>
            </c:ext>
          </c:extLst>
        </c:ser>
        <c:dLbls>
          <c:showLegendKey val="0"/>
          <c:showVal val="0"/>
          <c:showCatName val="0"/>
          <c:showSerName val="0"/>
          <c:showPercent val="0"/>
          <c:showBubbleSize val="0"/>
        </c:dLbls>
        <c:gapWidth val="70"/>
        <c:shape val="box"/>
        <c:axId val="370052632"/>
        <c:axId val="370055768"/>
        <c:axId val="0"/>
      </c:bar3DChart>
      <c:catAx>
        <c:axId val="370052632"/>
        <c:scaling>
          <c:orientation val="minMax"/>
        </c:scaling>
        <c:delete val="0"/>
        <c:axPos val="b"/>
        <c:numFmt formatCode="General" sourceLinked="1"/>
        <c:majorTickMark val="out"/>
        <c:minorTickMark val="none"/>
        <c:tickLblPos val="nextTo"/>
        <c:spPr>
          <a:noFill/>
          <a:ln w="13653" cap="flat" cmpd="sng" algn="ctr">
            <a:solidFill>
              <a:schemeClr val="tx1">
                <a:lumMod val="25000"/>
                <a:lumOff val="75000"/>
              </a:schemeClr>
            </a:solidFill>
            <a:round/>
          </a:ln>
          <a:effectLst/>
        </c:spPr>
        <c:txPr>
          <a:bodyPr rot="-60000000" spcFirstLastPara="1" vertOverflow="ellipsis" vert="horz" wrap="square" anchor="ctr" anchorCtr="1"/>
          <a:lstStyle/>
          <a:p>
            <a:pPr>
              <a:defRPr sz="858"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0055768"/>
        <c:crosses val="autoZero"/>
        <c:auto val="1"/>
        <c:lblAlgn val="ctr"/>
        <c:lblOffset val="100"/>
        <c:noMultiLvlLbl val="0"/>
      </c:catAx>
      <c:valAx>
        <c:axId val="370055768"/>
        <c:scaling>
          <c:orientation val="minMax"/>
          <c:max val="7000"/>
        </c:scaling>
        <c:delete val="1"/>
        <c:axPos val="l"/>
        <c:numFmt formatCode="#,##0&quot;㎡&quot;" sourceLinked="1"/>
        <c:majorTickMark val="out"/>
        <c:minorTickMark val="none"/>
        <c:tickLblPos val="nextTo"/>
        <c:crossAx val="370052632"/>
        <c:crosses val="autoZero"/>
        <c:crossBetween val="between"/>
      </c:valAx>
      <c:spPr>
        <a:noFill/>
        <a:ln w="18204">
          <a:noFill/>
        </a:ln>
      </c:spPr>
    </c:plotArea>
    <c:plotVisOnly val="1"/>
    <c:dispBlanksAs val="gap"/>
    <c:showDLblsOverMax val="0"/>
  </c:chart>
  <c:spPr>
    <a:noFill/>
    <a:ln>
      <a:noFill/>
    </a:ln>
    <a:effectLst/>
  </c:spPr>
  <c:txPr>
    <a:bodyPr/>
    <a:lstStyle/>
    <a:p>
      <a:pPr>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25400" cap="flat" cmpd="sng" algn="ctr">
          <a:noFill/>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503565342913268E-2"/>
          <c:y val="5.6467744843825168E-4"/>
          <c:w val="0.92730663986150663"/>
          <c:h val="0.86528795235669986"/>
        </c:manualLayout>
      </c:layout>
      <c:bar3DChart>
        <c:barDir val="col"/>
        <c:grouping val="stacked"/>
        <c:varyColors val="0"/>
        <c:ser>
          <c:idx val="0"/>
          <c:order val="0"/>
          <c:tx>
            <c:strRef>
              <c:f>Sheet1!$B$1</c:f>
              <c:strCache>
                <c:ptCount val="1"/>
                <c:pt idx="0">
                  <c:v>地域自治区</c:v>
                </c:pt>
              </c:strCache>
            </c:strRef>
          </c:tx>
          <c:spPr>
            <a:solidFill>
              <a:schemeClr val="accent1">
                <a:lumMod val="40000"/>
                <a:lumOff val="60000"/>
              </a:schemeClr>
            </a:solidFill>
            <a:ln>
              <a:solidFill>
                <a:schemeClr val="accent2"/>
              </a:solidFill>
            </a:ln>
            <a:effectLst/>
            <a:sp3d>
              <a:contourClr>
                <a:schemeClr val="accent1"/>
              </a:contourClr>
            </a:sp3d>
          </c:spPr>
          <c:invertIfNegative val="0"/>
          <c:cat>
            <c:strRef>
              <c:f>Sheet1!$A$2</c:f>
              <c:strCache>
                <c:ptCount val="1"/>
                <c:pt idx="0">
                  <c:v>本庁舎</c:v>
                </c:pt>
              </c:strCache>
            </c:strRef>
          </c:cat>
          <c:val>
            <c:numRef>
              <c:f>Sheet1!$B$2</c:f>
              <c:numCache>
                <c:formatCode>0</c:formatCode>
                <c:ptCount val="1"/>
                <c:pt idx="0">
                  <c:v>3650.9377308707126</c:v>
                </c:pt>
              </c:numCache>
            </c:numRef>
          </c:val>
          <c:extLst>
            <c:ext xmlns:c16="http://schemas.microsoft.com/office/drawing/2014/chart" uri="{C3380CC4-5D6E-409C-BE32-E72D297353CC}">
              <c16:uniqueId val="{00000000-6344-428B-9F48-BDF8B5B3F8B5}"/>
            </c:ext>
          </c:extLst>
        </c:ser>
        <c:ser>
          <c:idx val="1"/>
          <c:order val="1"/>
          <c:tx>
            <c:strRef>
              <c:f>Sheet1!$C$1</c:f>
              <c:strCache>
                <c:ptCount val="1"/>
                <c:pt idx="0">
                  <c:v>出先</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3"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本庁舎</c:v>
                </c:pt>
              </c:strCache>
            </c:strRef>
          </c:cat>
          <c:val>
            <c:numRef>
              <c:f>Sheet1!$C$2</c:f>
              <c:numCache>
                <c:formatCode>#,##0"㎡"</c:formatCode>
                <c:ptCount val="1"/>
              </c:numCache>
            </c:numRef>
          </c:val>
          <c:extLst>
            <c:ext xmlns:c16="http://schemas.microsoft.com/office/drawing/2014/chart" uri="{C3380CC4-5D6E-409C-BE32-E72D297353CC}">
              <c16:uniqueId val="{00000001-6344-428B-9F48-BDF8B5B3F8B5}"/>
            </c:ext>
          </c:extLst>
        </c:ser>
        <c:ser>
          <c:idx val="2"/>
          <c:order val="2"/>
          <c:tx>
            <c:strRef>
              <c:f>Sheet1!$D$1</c:f>
              <c:strCache>
                <c:ptCount val="1"/>
                <c:pt idx="0">
                  <c:v>本庁</c:v>
                </c:pt>
              </c:strCache>
            </c:strRef>
          </c:tx>
          <c:spPr>
            <a:pattFill prst="dkDnDiag">
              <a:fgClr>
                <a:schemeClr val="bg1">
                  <a:lumMod val="65000"/>
                </a:schemeClr>
              </a:fgClr>
              <a:bgClr>
                <a:schemeClr val="bg1"/>
              </a:bgClr>
            </a:pattFill>
            <a:ln>
              <a:solidFill>
                <a:schemeClr val="accent2"/>
              </a:solidFill>
            </a:ln>
            <a:effectLst/>
            <a:sp3d>
              <a:contourClr>
                <a:schemeClr val="accent3"/>
              </a:contourClr>
            </a:sp3d>
          </c:spPr>
          <c:invertIfNegative val="0"/>
          <c:cat>
            <c:strRef>
              <c:f>Sheet1!$A$2</c:f>
              <c:strCache>
                <c:ptCount val="1"/>
                <c:pt idx="0">
                  <c:v>本庁舎</c:v>
                </c:pt>
              </c:strCache>
            </c:strRef>
          </c:cat>
          <c:val>
            <c:numRef>
              <c:f>Sheet1!$D$2</c:f>
              <c:numCache>
                <c:formatCode>0</c:formatCode>
                <c:ptCount val="1"/>
                <c:pt idx="0">
                  <c:v>1339.627269129287</c:v>
                </c:pt>
              </c:numCache>
            </c:numRef>
          </c:val>
          <c:extLst>
            <c:ext xmlns:c16="http://schemas.microsoft.com/office/drawing/2014/chart" uri="{C3380CC4-5D6E-409C-BE32-E72D297353CC}">
              <c16:uniqueId val="{00000002-6344-428B-9F48-BDF8B5B3F8B5}"/>
            </c:ext>
          </c:extLst>
        </c:ser>
        <c:ser>
          <c:idx val="3"/>
          <c:order val="3"/>
          <c:tx>
            <c:strRef>
              <c:f>Sheet1!$E$1</c:f>
              <c:strCache>
                <c:ptCount val="1"/>
                <c:pt idx="0">
                  <c:v>本庁（官房）</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cat>
            <c:strRef>
              <c:f>Sheet1!$A$2</c:f>
              <c:strCache>
                <c:ptCount val="1"/>
                <c:pt idx="0">
                  <c:v>本庁舎</c:v>
                </c:pt>
              </c:strCache>
            </c:strRef>
          </c:cat>
          <c:val>
            <c:numRef>
              <c:f>Sheet1!$E$2</c:f>
              <c:numCache>
                <c:formatCode>#,##0"㎡"</c:formatCode>
                <c:ptCount val="1"/>
              </c:numCache>
            </c:numRef>
          </c:val>
          <c:extLst>
            <c:ext xmlns:c16="http://schemas.microsoft.com/office/drawing/2014/chart" uri="{C3380CC4-5D6E-409C-BE32-E72D297353CC}">
              <c16:uniqueId val="{00000003-6344-428B-9F48-BDF8B5B3F8B5}"/>
            </c:ext>
          </c:extLst>
        </c:ser>
        <c:ser>
          <c:idx val="4"/>
          <c:order val="4"/>
          <c:tx>
            <c:strRef>
              <c:f>Sheet1!$F$1</c:f>
              <c:strCache>
                <c:ptCount val="1"/>
                <c:pt idx="0">
                  <c:v>議会</c:v>
                </c:pt>
              </c:strCache>
            </c:strRef>
          </c:tx>
          <c:spPr>
            <a:pattFill prst="ltVert">
              <a:fgClr>
                <a:schemeClr val="accent5"/>
              </a:fgClr>
              <a:bgClr>
                <a:schemeClr val="bg1"/>
              </a:bgClr>
            </a:pattFill>
            <a:ln>
              <a:solidFill>
                <a:schemeClr val="accent2"/>
              </a:solidFill>
            </a:ln>
            <a:effectLst/>
            <a:sp3d>
              <a:contourClr>
                <a:schemeClr val="accent5"/>
              </a:contourClr>
            </a:sp3d>
          </c:spPr>
          <c:invertIfNegative val="0"/>
          <c:cat>
            <c:strRef>
              <c:f>Sheet1!$A$2</c:f>
              <c:strCache>
                <c:ptCount val="1"/>
                <c:pt idx="0">
                  <c:v>本庁舎</c:v>
                </c:pt>
              </c:strCache>
            </c:strRef>
          </c:cat>
          <c:val>
            <c:numRef>
              <c:f>Sheet1!$F$2</c:f>
              <c:numCache>
                <c:formatCode>#,##0"㎡"</c:formatCode>
                <c:ptCount val="1"/>
                <c:pt idx="0">
                  <c:v>630</c:v>
                </c:pt>
              </c:numCache>
            </c:numRef>
          </c:val>
          <c:extLst>
            <c:ext xmlns:c16="http://schemas.microsoft.com/office/drawing/2014/chart" uri="{C3380CC4-5D6E-409C-BE32-E72D297353CC}">
              <c16:uniqueId val="{00000004-6344-428B-9F48-BDF8B5B3F8B5}"/>
            </c:ext>
          </c:extLst>
        </c:ser>
        <c:ser>
          <c:idx val="5"/>
          <c:order val="5"/>
          <c:tx>
            <c:strRef>
              <c:f>Sheet1!$G$1</c:f>
              <c:strCache>
                <c:ptCount val="1"/>
                <c:pt idx="0">
                  <c:v>区長</c:v>
                </c:pt>
              </c:strCache>
            </c:strRef>
          </c:tx>
          <c:spPr>
            <a:solidFill>
              <a:schemeClr val="accent6"/>
            </a:solidFill>
            <a:ln>
              <a:solidFill>
                <a:schemeClr val="accent2"/>
              </a:solidFill>
            </a:ln>
            <a:effectLst/>
            <a:sp3d>
              <a:contourClr>
                <a:schemeClr val="accent6"/>
              </a:contourClr>
            </a:sp3d>
          </c:spPr>
          <c:invertIfNegative val="0"/>
          <c:cat>
            <c:strRef>
              <c:f>Sheet1!$A$2</c:f>
              <c:strCache>
                <c:ptCount val="1"/>
                <c:pt idx="0">
                  <c:v>本庁舎</c:v>
                </c:pt>
              </c:strCache>
            </c:strRef>
          </c:cat>
          <c:val>
            <c:numRef>
              <c:f>Sheet1!$G$2</c:f>
              <c:numCache>
                <c:formatCode>General</c:formatCode>
                <c:ptCount val="1"/>
                <c:pt idx="0">
                  <c:v>20</c:v>
                </c:pt>
              </c:numCache>
            </c:numRef>
          </c:val>
          <c:extLst>
            <c:ext xmlns:c16="http://schemas.microsoft.com/office/drawing/2014/chart" uri="{C3380CC4-5D6E-409C-BE32-E72D297353CC}">
              <c16:uniqueId val="{00000005-6344-428B-9F48-BDF8B5B3F8B5}"/>
            </c:ext>
          </c:extLst>
        </c:ser>
        <c:dLbls>
          <c:showLegendKey val="0"/>
          <c:showVal val="0"/>
          <c:showCatName val="0"/>
          <c:showSerName val="0"/>
          <c:showPercent val="0"/>
          <c:showBubbleSize val="0"/>
        </c:dLbls>
        <c:gapWidth val="150"/>
        <c:shape val="box"/>
        <c:axId val="370056552"/>
        <c:axId val="370053024"/>
        <c:axId val="0"/>
      </c:bar3DChart>
      <c:catAx>
        <c:axId val="370056552"/>
        <c:scaling>
          <c:orientation val="minMax"/>
        </c:scaling>
        <c:delete val="1"/>
        <c:axPos val="b"/>
        <c:numFmt formatCode="General" sourceLinked="1"/>
        <c:majorTickMark val="out"/>
        <c:minorTickMark val="none"/>
        <c:tickLblPos val="nextTo"/>
        <c:crossAx val="370053024"/>
        <c:crosses val="autoZero"/>
        <c:auto val="1"/>
        <c:lblAlgn val="ctr"/>
        <c:lblOffset val="100"/>
        <c:noMultiLvlLbl val="0"/>
      </c:catAx>
      <c:valAx>
        <c:axId val="370053024"/>
        <c:scaling>
          <c:orientation val="minMax"/>
        </c:scaling>
        <c:delete val="1"/>
        <c:axPos val="l"/>
        <c:numFmt formatCode="0" sourceLinked="1"/>
        <c:majorTickMark val="out"/>
        <c:minorTickMark val="none"/>
        <c:tickLblPos val="nextTo"/>
        <c:crossAx val="370056552"/>
        <c:crosses val="autoZero"/>
        <c:crossBetween val="between"/>
      </c:valAx>
      <c:spPr>
        <a:noFill/>
        <a:ln w="25324">
          <a:noFill/>
        </a:ln>
      </c:spPr>
    </c:plotArea>
    <c:plotVisOnly val="1"/>
    <c:dispBlanksAs val="gap"/>
    <c:showDLblsOverMax val="0"/>
  </c:chart>
  <c:spPr>
    <a:noFill/>
    <a:ln>
      <a:noFill/>
    </a:ln>
    <a:effectLst/>
  </c:spPr>
  <c:txPr>
    <a:bodyPr/>
    <a:lstStyle/>
    <a:p>
      <a:pPr>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25400" cap="flat" cmpd="sng" algn="ctr">
          <a:noFill/>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503616767061069E-2"/>
          <c:y val="4.5622876280920314E-3"/>
          <c:w val="0.92730663986150663"/>
          <c:h val="0.86528795235669986"/>
        </c:manualLayout>
      </c:layout>
      <c:bar3DChart>
        <c:barDir val="col"/>
        <c:grouping val="stacked"/>
        <c:varyColors val="0"/>
        <c:ser>
          <c:idx val="0"/>
          <c:order val="0"/>
          <c:tx>
            <c:strRef>
              <c:f>Sheet1!$B$1</c:f>
              <c:strCache>
                <c:ptCount val="1"/>
                <c:pt idx="0">
                  <c:v>未使用</c:v>
                </c:pt>
              </c:strCache>
            </c:strRef>
          </c:tx>
          <c:spPr>
            <a:pattFill prst="smGrid">
              <a:fgClr>
                <a:schemeClr val="accent1">
                  <a:lumMod val="40000"/>
                  <a:lumOff val="60000"/>
                </a:schemeClr>
              </a:fgClr>
              <a:bgClr>
                <a:schemeClr val="bg1"/>
              </a:bgClr>
            </a:pattFill>
            <a:ln>
              <a:solidFill>
                <a:schemeClr val="accent2"/>
              </a:solidFill>
            </a:ln>
            <a:effectLst/>
            <a:sp3d>
              <a:contourClr>
                <a:schemeClr val="accent1"/>
              </a:contourClr>
            </a:sp3d>
          </c:spPr>
          <c:invertIfNegative val="0"/>
          <c:dPt>
            <c:idx val="0"/>
            <c:invertIfNegative val="0"/>
            <c:bubble3D val="0"/>
            <c:extLst>
              <c:ext xmlns:c16="http://schemas.microsoft.com/office/drawing/2014/chart" uri="{C3380CC4-5D6E-409C-BE32-E72D297353CC}">
                <c16:uniqueId val="{00000000-A993-4C8B-839E-129657983897}"/>
              </c:ext>
            </c:extLst>
          </c:dPt>
          <c:cat>
            <c:strRef>
              <c:f>Sheet1!$A$2</c:f>
              <c:strCache>
                <c:ptCount val="1"/>
                <c:pt idx="0">
                  <c:v>本庁舎</c:v>
                </c:pt>
              </c:strCache>
            </c:strRef>
          </c:cat>
          <c:val>
            <c:numRef>
              <c:f>Sheet1!$B$2</c:f>
              <c:numCache>
                <c:formatCode>General</c:formatCode>
                <c:ptCount val="1"/>
                <c:pt idx="0">
                  <c:v>3728</c:v>
                </c:pt>
              </c:numCache>
            </c:numRef>
          </c:val>
          <c:extLst>
            <c:ext xmlns:c16="http://schemas.microsoft.com/office/drawing/2014/chart" uri="{C3380CC4-5D6E-409C-BE32-E72D297353CC}">
              <c16:uniqueId val="{00000001-A993-4C8B-839E-129657983897}"/>
            </c:ext>
          </c:extLst>
        </c:ser>
        <c:ser>
          <c:idx val="1"/>
          <c:order val="1"/>
          <c:tx>
            <c:strRef>
              <c:f>Sheet1!$C$1</c:f>
              <c:strCache>
                <c:ptCount val="1"/>
                <c:pt idx="0">
                  <c:v>本庁</c:v>
                </c:pt>
              </c:strCache>
            </c:strRef>
          </c:tx>
          <c:spPr>
            <a:solidFill>
              <a:schemeClr val="bg1"/>
            </a:solidFill>
            <a:ln>
              <a:solidFill>
                <a:schemeClr val="accent2"/>
              </a:solidFill>
            </a:ln>
            <a:effectLst/>
            <a:sp3d>
              <a:contourClr>
                <a:schemeClr val="accent2"/>
              </a:contourClr>
            </a:sp3d>
          </c:spPr>
          <c:invertIfNegative val="0"/>
          <c:dPt>
            <c:idx val="0"/>
            <c:invertIfNegative val="0"/>
            <c:bubble3D val="0"/>
            <c:extLst>
              <c:ext xmlns:c16="http://schemas.microsoft.com/office/drawing/2014/chart" uri="{C3380CC4-5D6E-409C-BE32-E72D297353CC}">
                <c16:uniqueId val="{00000002-A993-4C8B-839E-129657983897}"/>
              </c:ext>
            </c:extLst>
          </c:dPt>
          <c:cat>
            <c:strRef>
              <c:f>Sheet1!$A$2</c:f>
              <c:strCache>
                <c:ptCount val="1"/>
                <c:pt idx="0">
                  <c:v>本庁舎</c:v>
                </c:pt>
              </c:strCache>
            </c:strRef>
          </c:cat>
          <c:val>
            <c:numRef>
              <c:f>Sheet1!$C$2</c:f>
              <c:numCache>
                <c:formatCode>General</c:formatCode>
                <c:ptCount val="1"/>
                <c:pt idx="0">
                  <c:v>9340</c:v>
                </c:pt>
              </c:numCache>
            </c:numRef>
          </c:val>
          <c:extLst>
            <c:ext xmlns:c16="http://schemas.microsoft.com/office/drawing/2014/chart" uri="{C3380CC4-5D6E-409C-BE32-E72D297353CC}">
              <c16:uniqueId val="{00000003-A993-4C8B-839E-129657983897}"/>
            </c:ext>
          </c:extLst>
        </c:ser>
        <c:ser>
          <c:idx val="2"/>
          <c:order val="2"/>
          <c:tx>
            <c:strRef>
              <c:f>Sheet1!$D$1</c:f>
              <c:strCache>
                <c:ptCount val="1"/>
                <c:pt idx="0">
                  <c:v>出先</c:v>
                </c:pt>
              </c:strCache>
            </c:strRef>
          </c:tx>
          <c:spPr>
            <a:pattFill prst="pct25">
              <a:fgClr>
                <a:schemeClr val="accent1"/>
              </a:fgClr>
              <a:bgClr>
                <a:schemeClr val="bg1"/>
              </a:bgClr>
            </a:pattFill>
            <a:ln w="9525">
              <a:solidFill>
                <a:schemeClr val="accent2"/>
              </a:solidFill>
            </a:ln>
            <a:effectLst/>
            <a:sp3d>
              <a:contourClr>
                <a:schemeClr val="accent3"/>
              </a:contourClr>
            </a:sp3d>
          </c:spPr>
          <c:invertIfNegative val="0"/>
          <c:cat>
            <c:strRef>
              <c:f>Sheet1!$A$2</c:f>
              <c:strCache>
                <c:ptCount val="1"/>
                <c:pt idx="0">
                  <c:v>本庁舎</c:v>
                </c:pt>
              </c:strCache>
            </c:strRef>
          </c:cat>
          <c:val>
            <c:numRef>
              <c:f>Sheet1!$D$2</c:f>
              <c:numCache>
                <c:formatCode>General</c:formatCode>
                <c:ptCount val="1"/>
                <c:pt idx="0">
                  <c:v>10184</c:v>
                </c:pt>
              </c:numCache>
            </c:numRef>
          </c:val>
          <c:extLst>
            <c:ext xmlns:c16="http://schemas.microsoft.com/office/drawing/2014/chart" uri="{C3380CC4-5D6E-409C-BE32-E72D297353CC}">
              <c16:uniqueId val="{00000004-A993-4C8B-839E-129657983897}"/>
            </c:ext>
          </c:extLst>
        </c:ser>
        <c:ser>
          <c:idx val="3"/>
          <c:order val="3"/>
          <c:tx>
            <c:strRef>
              <c:f>Sheet1!$E$1</c:f>
              <c:strCache>
                <c:ptCount val="1"/>
                <c:pt idx="0">
                  <c:v>未使用2</c:v>
                </c:pt>
              </c:strCache>
            </c:strRef>
          </c:tx>
          <c:spPr>
            <a:solidFill>
              <a:schemeClr val="bg1"/>
            </a:solidFill>
            <a:ln>
              <a:solidFill>
                <a:schemeClr val="accent4"/>
              </a:solidFill>
            </a:ln>
            <a:effectLst/>
            <a:sp3d>
              <a:contourClr>
                <a:schemeClr val="accent4"/>
              </a:contourClr>
            </a:sp3d>
          </c:spPr>
          <c:invertIfNegative val="0"/>
          <c:dPt>
            <c:idx val="0"/>
            <c:invertIfNegative val="0"/>
            <c:bubble3D val="0"/>
            <c:extLst>
              <c:ext xmlns:c16="http://schemas.microsoft.com/office/drawing/2014/chart" uri="{C3380CC4-5D6E-409C-BE32-E72D297353CC}">
                <c16:uniqueId val="{00000005-A993-4C8B-839E-129657983897}"/>
              </c:ext>
            </c:extLst>
          </c:dPt>
          <c:cat>
            <c:strRef>
              <c:f>Sheet1!$A$2</c:f>
              <c:strCache>
                <c:ptCount val="1"/>
                <c:pt idx="0">
                  <c:v>本庁舎</c:v>
                </c:pt>
              </c:strCache>
            </c:strRef>
          </c:cat>
          <c:val>
            <c:numRef>
              <c:f>Sheet1!$E$2</c:f>
              <c:numCache>
                <c:formatCode>General</c:formatCode>
                <c:ptCount val="1"/>
                <c:pt idx="0">
                  <c:v>14051</c:v>
                </c:pt>
              </c:numCache>
            </c:numRef>
          </c:val>
          <c:extLst>
            <c:ext xmlns:c16="http://schemas.microsoft.com/office/drawing/2014/chart" uri="{C3380CC4-5D6E-409C-BE32-E72D297353CC}">
              <c16:uniqueId val="{00000006-A993-4C8B-839E-129657983897}"/>
            </c:ext>
          </c:extLst>
        </c:ser>
        <c:ser>
          <c:idx val="4"/>
          <c:order val="4"/>
          <c:tx>
            <c:strRef>
              <c:f>Sheet1!$F$1</c:f>
              <c:strCache>
                <c:ptCount val="1"/>
                <c:pt idx="0">
                  <c:v>本庁（官房）</c:v>
                </c:pt>
              </c:strCache>
            </c:strRef>
          </c:tx>
          <c:spPr>
            <a:pattFill prst="ltVert">
              <a:fgClr>
                <a:schemeClr val="accent5"/>
              </a:fgClr>
              <a:bgClr>
                <a:schemeClr val="bg1"/>
              </a:bgClr>
            </a:pattFill>
            <a:ln>
              <a:solidFill>
                <a:schemeClr val="accent2"/>
              </a:solidFill>
            </a:ln>
            <a:effectLst/>
            <a:sp3d>
              <a:contourClr>
                <a:schemeClr val="accent5"/>
              </a:contourClr>
            </a:sp3d>
          </c:spPr>
          <c:invertIfNegative val="0"/>
          <c:dPt>
            <c:idx val="0"/>
            <c:invertIfNegative val="0"/>
            <c:bubble3D val="0"/>
            <c:spPr>
              <a:solidFill>
                <a:schemeClr val="bg1"/>
              </a:solidFill>
              <a:ln>
                <a:solidFill>
                  <a:schemeClr val="accent2"/>
                </a:solidFill>
              </a:ln>
              <a:effectLst/>
              <a:sp3d>
                <a:contourClr>
                  <a:schemeClr val="accent5"/>
                </a:contourClr>
              </a:sp3d>
            </c:spPr>
            <c:extLst>
              <c:ext xmlns:c16="http://schemas.microsoft.com/office/drawing/2014/chart" uri="{C3380CC4-5D6E-409C-BE32-E72D297353CC}">
                <c16:uniqueId val="{00000008-A993-4C8B-839E-129657983897}"/>
              </c:ext>
            </c:extLst>
          </c:dPt>
          <c:cat>
            <c:strRef>
              <c:f>Sheet1!$A$2</c:f>
              <c:strCache>
                <c:ptCount val="1"/>
                <c:pt idx="0">
                  <c:v>本庁舎</c:v>
                </c:pt>
              </c:strCache>
            </c:strRef>
          </c:cat>
          <c:val>
            <c:numRef>
              <c:f>Sheet1!$F$2</c:f>
              <c:numCache>
                <c:formatCode>General</c:formatCode>
                <c:ptCount val="1"/>
                <c:pt idx="0">
                  <c:v>5717</c:v>
                </c:pt>
              </c:numCache>
            </c:numRef>
          </c:val>
          <c:extLst>
            <c:ext xmlns:c16="http://schemas.microsoft.com/office/drawing/2014/chart" uri="{C3380CC4-5D6E-409C-BE32-E72D297353CC}">
              <c16:uniqueId val="{00000009-A993-4C8B-839E-129657983897}"/>
            </c:ext>
          </c:extLst>
        </c:ser>
        <c:ser>
          <c:idx val="5"/>
          <c:order val="5"/>
          <c:tx>
            <c:strRef>
              <c:f>Sheet1!$G$1</c:f>
              <c:strCache>
                <c:ptCount val="1"/>
                <c:pt idx="0">
                  <c:v>議会</c:v>
                </c:pt>
              </c:strCache>
            </c:strRef>
          </c:tx>
          <c:spPr>
            <a:solidFill>
              <a:schemeClr val="accent6"/>
            </a:solidFill>
            <a:ln>
              <a:solidFill>
                <a:schemeClr val="accent2"/>
              </a:solidFill>
            </a:ln>
            <a:effectLst/>
            <a:sp3d>
              <a:contourClr>
                <a:schemeClr val="accent6"/>
              </a:contourClr>
            </a:sp3d>
          </c:spPr>
          <c:invertIfNegative val="0"/>
          <c:dPt>
            <c:idx val="0"/>
            <c:invertIfNegative val="0"/>
            <c:bubble3D val="0"/>
            <c:spPr>
              <a:pattFill prst="ltVert">
                <a:fgClr>
                  <a:schemeClr val="bg1">
                    <a:lumMod val="65000"/>
                  </a:schemeClr>
                </a:fgClr>
                <a:bgClr>
                  <a:schemeClr val="bg1"/>
                </a:bgClr>
              </a:pattFill>
              <a:ln>
                <a:solidFill>
                  <a:schemeClr val="accent2"/>
                </a:solidFill>
              </a:ln>
              <a:effectLst/>
              <a:sp3d>
                <a:contourClr>
                  <a:schemeClr val="accent6"/>
                </a:contourClr>
              </a:sp3d>
            </c:spPr>
            <c:extLst>
              <c:ext xmlns:c16="http://schemas.microsoft.com/office/drawing/2014/chart" uri="{C3380CC4-5D6E-409C-BE32-E72D297353CC}">
                <c16:uniqueId val="{0000000B-A993-4C8B-839E-129657983897}"/>
              </c:ext>
            </c:extLst>
          </c:dPt>
          <c:cat>
            <c:strRef>
              <c:f>Sheet1!$A$2</c:f>
              <c:strCache>
                <c:ptCount val="1"/>
                <c:pt idx="0">
                  <c:v>本庁舎</c:v>
                </c:pt>
              </c:strCache>
            </c:strRef>
          </c:cat>
          <c:val>
            <c:numRef>
              <c:f>Sheet1!$G$2</c:f>
              <c:numCache>
                <c:formatCode>General</c:formatCode>
                <c:ptCount val="1"/>
                <c:pt idx="0">
                  <c:v>5684</c:v>
                </c:pt>
              </c:numCache>
            </c:numRef>
          </c:val>
          <c:extLst>
            <c:ext xmlns:c16="http://schemas.microsoft.com/office/drawing/2014/chart" uri="{C3380CC4-5D6E-409C-BE32-E72D297353CC}">
              <c16:uniqueId val="{0000000C-A993-4C8B-839E-129657983897}"/>
            </c:ext>
          </c:extLst>
        </c:ser>
        <c:dLbls>
          <c:showLegendKey val="0"/>
          <c:showVal val="0"/>
          <c:showCatName val="0"/>
          <c:showSerName val="0"/>
          <c:showPercent val="0"/>
          <c:showBubbleSize val="0"/>
        </c:dLbls>
        <c:gapWidth val="150"/>
        <c:shape val="box"/>
        <c:axId val="370056552"/>
        <c:axId val="370053024"/>
        <c:axId val="0"/>
      </c:bar3DChart>
      <c:catAx>
        <c:axId val="370056552"/>
        <c:scaling>
          <c:orientation val="minMax"/>
        </c:scaling>
        <c:delete val="1"/>
        <c:axPos val="b"/>
        <c:numFmt formatCode="General" sourceLinked="1"/>
        <c:majorTickMark val="out"/>
        <c:minorTickMark val="none"/>
        <c:tickLblPos val="nextTo"/>
        <c:crossAx val="370053024"/>
        <c:crosses val="autoZero"/>
        <c:auto val="1"/>
        <c:lblAlgn val="ctr"/>
        <c:lblOffset val="100"/>
        <c:noMultiLvlLbl val="0"/>
      </c:catAx>
      <c:valAx>
        <c:axId val="370053024"/>
        <c:scaling>
          <c:orientation val="minMax"/>
        </c:scaling>
        <c:delete val="1"/>
        <c:axPos val="l"/>
        <c:numFmt formatCode="General" sourceLinked="1"/>
        <c:majorTickMark val="out"/>
        <c:minorTickMark val="none"/>
        <c:tickLblPos val="nextTo"/>
        <c:crossAx val="370056552"/>
        <c:crosses val="autoZero"/>
        <c:crossBetween val="between"/>
      </c:valAx>
      <c:spPr>
        <a:noFill/>
        <a:ln w="25324">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7815231335000964E-2"/>
          <c:w val="1"/>
          <c:h val="0.80790592342259204"/>
        </c:manualLayout>
      </c:layout>
      <c:bar3DChart>
        <c:barDir val="col"/>
        <c:grouping val="stacked"/>
        <c:varyColors val="0"/>
        <c:ser>
          <c:idx val="0"/>
          <c:order val="0"/>
          <c:tx>
            <c:strRef>
              <c:f>Sheet1!$B$1</c:f>
              <c:strCache>
                <c:ptCount val="1"/>
                <c:pt idx="0">
                  <c:v>地域自治区</c:v>
                </c:pt>
              </c:strCache>
            </c:strRef>
          </c:tx>
          <c:spPr>
            <a:solidFill>
              <a:schemeClr val="accent1">
                <a:lumMod val="40000"/>
                <a:lumOff val="60000"/>
              </a:schemeClr>
            </a:solidFill>
            <a:ln>
              <a:solidFill>
                <a:schemeClr val="accent1"/>
              </a:solidFill>
            </a:ln>
            <a:effectLst/>
            <a:sp3d>
              <a:contourClr>
                <a:schemeClr val="accent1"/>
              </a:contourClr>
            </a:sp3d>
          </c:spPr>
          <c:invertIfNegative val="0"/>
          <c:cat>
            <c:strRef>
              <c:f>Sheet1!$A$2:$A$8</c:f>
              <c:strCache>
                <c:ptCount val="7"/>
                <c:pt idx="0">
                  <c:v>北</c:v>
                </c:pt>
                <c:pt idx="1">
                  <c:v>都島</c:v>
                </c:pt>
                <c:pt idx="2">
                  <c:v>福島</c:v>
                </c:pt>
                <c:pt idx="3">
                  <c:v>東成</c:v>
                </c:pt>
                <c:pt idx="4">
                  <c:v>旭</c:v>
                </c:pt>
                <c:pt idx="5">
                  <c:v>城東</c:v>
                </c:pt>
                <c:pt idx="6">
                  <c:v>鶴見</c:v>
                </c:pt>
              </c:strCache>
            </c:strRef>
          </c:cat>
          <c:val>
            <c:numRef>
              <c:f>Sheet1!$B$2:$B$8</c:f>
              <c:numCache>
                <c:formatCode>#,##0"㎡"</c:formatCode>
                <c:ptCount val="7"/>
                <c:pt idx="0">
                  <c:v>2500.6</c:v>
                </c:pt>
                <c:pt idx="1">
                  <c:v>2555.3000000000002</c:v>
                </c:pt>
                <c:pt idx="2">
                  <c:v>2068.4</c:v>
                </c:pt>
                <c:pt idx="3">
                  <c:v>2370.6999999999998</c:v>
                </c:pt>
                <c:pt idx="4">
                  <c:v>3100.9</c:v>
                </c:pt>
                <c:pt idx="5">
                  <c:v>3665.6</c:v>
                </c:pt>
                <c:pt idx="6">
                  <c:v>2670.7</c:v>
                </c:pt>
              </c:numCache>
            </c:numRef>
          </c:val>
          <c:extLst>
            <c:ext xmlns:c16="http://schemas.microsoft.com/office/drawing/2014/chart" uri="{C3380CC4-5D6E-409C-BE32-E72D297353CC}">
              <c16:uniqueId val="{00000000-14B9-42DA-8FBC-C3248F80146E}"/>
            </c:ext>
          </c:extLst>
        </c:ser>
        <c:ser>
          <c:idx val="1"/>
          <c:order val="1"/>
          <c:tx>
            <c:strRef>
              <c:f>Sheet1!$C$1</c:f>
              <c:strCache>
                <c:ptCount val="1"/>
                <c:pt idx="0">
                  <c:v>保有庁舎</c:v>
                </c:pt>
              </c:strCache>
            </c:strRef>
          </c:tx>
          <c:spPr>
            <a:pattFill prst="pct25">
              <a:fgClr>
                <a:schemeClr val="accent1"/>
              </a:fgClr>
              <a:bgClr>
                <a:schemeClr val="bg1"/>
              </a:bgClr>
            </a:pattFill>
            <a:ln>
              <a:solidFill>
                <a:schemeClr val="accent2"/>
              </a:solidFill>
            </a:ln>
            <a:effectLst/>
            <a:sp3d>
              <a:contourClr>
                <a:schemeClr val="accent2"/>
              </a:contourClr>
            </a:sp3d>
          </c:spPr>
          <c:invertIfNegative val="0"/>
          <c:cat>
            <c:strRef>
              <c:f>Sheet1!$A$2:$A$8</c:f>
              <c:strCache>
                <c:ptCount val="7"/>
                <c:pt idx="0">
                  <c:v>北</c:v>
                </c:pt>
                <c:pt idx="1">
                  <c:v>都島</c:v>
                </c:pt>
                <c:pt idx="2">
                  <c:v>福島</c:v>
                </c:pt>
                <c:pt idx="3">
                  <c:v>東成</c:v>
                </c:pt>
                <c:pt idx="4">
                  <c:v>旭</c:v>
                </c:pt>
                <c:pt idx="5">
                  <c:v>城東</c:v>
                </c:pt>
                <c:pt idx="6">
                  <c:v>鶴見</c:v>
                </c:pt>
              </c:strCache>
            </c:strRef>
          </c:cat>
          <c:val>
            <c:numRef>
              <c:f>Sheet1!$C$2:$C$8</c:f>
              <c:numCache>
                <c:formatCode>#,##0"㎡"</c:formatCode>
                <c:ptCount val="7"/>
                <c:pt idx="0">
                  <c:v>2956.7</c:v>
                </c:pt>
                <c:pt idx="1">
                  <c:v>1642.4</c:v>
                </c:pt>
                <c:pt idx="2">
                  <c:v>3368.9</c:v>
                </c:pt>
                <c:pt idx="3">
                  <c:v>2503.6</c:v>
                </c:pt>
                <c:pt idx="4">
                  <c:v>1678.3</c:v>
                </c:pt>
                <c:pt idx="5">
                  <c:v>1170.5</c:v>
                </c:pt>
                <c:pt idx="6">
                  <c:v>2549.5</c:v>
                </c:pt>
              </c:numCache>
            </c:numRef>
          </c:val>
          <c:extLst>
            <c:ext xmlns:c16="http://schemas.microsoft.com/office/drawing/2014/chart" uri="{C3380CC4-5D6E-409C-BE32-E72D297353CC}">
              <c16:uniqueId val="{00000001-14B9-42DA-8FBC-C3248F80146E}"/>
            </c:ext>
          </c:extLst>
        </c:ser>
        <c:dLbls>
          <c:showLegendKey val="0"/>
          <c:showVal val="0"/>
          <c:showCatName val="0"/>
          <c:showSerName val="0"/>
          <c:showPercent val="0"/>
          <c:showBubbleSize val="0"/>
        </c:dLbls>
        <c:gapWidth val="56"/>
        <c:gapDepth val="44"/>
        <c:shape val="box"/>
        <c:axId val="371529488"/>
        <c:axId val="371533408"/>
        <c:axId val="0"/>
      </c:bar3DChart>
      <c:catAx>
        <c:axId val="371529488"/>
        <c:scaling>
          <c:orientation val="minMax"/>
        </c:scaling>
        <c:delete val="0"/>
        <c:axPos val="b"/>
        <c:numFmt formatCode="General" sourceLinked="1"/>
        <c:majorTickMark val="out"/>
        <c:minorTickMark val="none"/>
        <c:tickLblPos val="nextTo"/>
        <c:spPr>
          <a:noFill/>
          <a:ln w="12644" cap="flat" cmpd="sng" algn="ctr">
            <a:solidFill>
              <a:schemeClr val="tx1">
                <a:lumMod val="25000"/>
                <a:lumOff val="75000"/>
              </a:schemeClr>
            </a:solidFill>
            <a:round/>
          </a:ln>
          <a:effectLst/>
        </c:spPr>
        <c:txPr>
          <a:bodyPr rot="-60000000" spcFirstLastPara="1" vertOverflow="ellipsis" vert="horz" wrap="square" anchor="ctr" anchorCtr="1"/>
          <a:lstStyle/>
          <a:p>
            <a:pPr>
              <a:defRPr sz="794"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1533408"/>
        <c:crosses val="autoZero"/>
        <c:auto val="1"/>
        <c:lblAlgn val="ctr"/>
        <c:lblOffset val="100"/>
        <c:noMultiLvlLbl val="0"/>
      </c:catAx>
      <c:valAx>
        <c:axId val="371533408"/>
        <c:scaling>
          <c:orientation val="minMax"/>
          <c:max val="7000"/>
        </c:scaling>
        <c:delete val="1"/>
        <c:axPos val="l"/>
        <c:numFmt formatCode="#,##0&quot;㎡&quot;" sourceLinked="1"/>
        <c:majorTickMark val="out"/>
        <c:minorTickMark val="none"/>
        <c:tickLblPos val="nextTo"/>
        <c:crossAx val="371529488"/>
        <c:crosses val="autoZero"/>
        <c:crossBetween val="between"/>
      </c:valAx>
      <c:spPr>
        <a:noFill/>
        <a:ln w="16858">
          <a:noFill/>
        </a:ln>
      </c:spPr>
    </c:plotArea>
    <c:plotVisOnly val="1"/>
    <c:dispBlanksAs val="gap"/>
    <c:showDLblsOverMax val="0"/>
  </c:chart>
  <c:spPr>
    <a:noFill/>
    <a:ln>
      <a:noFill/>
    </a:ln>
    <a:effectLst/>
  </c:spPr>
  <c:txPr>
    <a:bodyPr/>
    <a:lstStyle/>
    <a:p>
      <a:pPr>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7815231335000964E-2"/>
          <c:w val="1"/>
          <c:h val="0.80790592342259204"/>
        </c:manualLayout>
      </c:layout>
      <c:bar3DChart>
        <c:barDir val="col"/>
        <c:grouping val="stacked"/>
        <c:varyColors val="0"/>
        <c:ser>
          <c:idx val="0"/>
          <c:order val="0"/>
          <c:tx>
            <c:strRef>
              <c:f>Sheet1!$B$1</c:f>
              <c:strCache>
                <c:ptCount val="1"/>
                <c:pt idx="0">
                  <c:v>地域自治区</c:v>
                </c:pt>
              </c:strCache>
            </c:strRef>
          </c:tx>
          <c:spPr>
            <a:solidFill>
              <a:schemeClr val="accent1">
                <a:lumMod val="40000"/>
                <a:lumOff val="60000"/>
              </a:schemeClr>
            </a:solidFill>
            <a:ln>
              <a:solidFill>
                <a:schemeClr val="accent1"/>
              </a:solidFill>
            </a:ln>
            <a:effectLst/>
            <a:sp3d>
              <a:contourClr>
                <a:schemeClr val="accent1"/>
              </a:contourClr>
            </a:sp3d>
          </c:spPr>
          <c:invertIfNegative val="0"/>
          <c:cat>
            <c:strRef>
              <c:f>Sheet1!$A$2:$A$7</c:f>
              <c:strCache>
                <c:ptCount val="6"/>
                <c:pt idx="0">
                  <c:v>西</c:v>
                </c:pt>
                <c:pt idx="1">
                  <c:v>大正</c:v>
                </c:pt>
                <c:pt idx="2">
                  <c:v>浪速</c:v>
                </c:pt>
                <c:pt idx="3">
                  <c:v>住之江</c:v>
                </c:pt>
                <c:pt idx="4">
                  <c:v>住吉</c:v>
                </c:pt>
                <c:pt idx="5">
                  <c:v>西成</c:v>
                </c:pt>
              </c:strCache>
            </c:strRef>
          </c:cat>
          <c:val>
            <c:numRef>
              <c:f>Sheet1!$B$2:$B$7</c:f>
              <c:numCache>
                <c:formatCode>0</c:formatCode>
                <c:ptCount val="6"/>
                <c:pt idx="0">
                  <c:v>2133.3359366754617</c:v>
                </c:pt>
                <c:pt idx="1">
                  <c:v>2520.7019525065966</c:v>
                </c:pt>
                <c:pt idx="2">
                  <c:v>3089.6173087071238</c:v>
                </c:pt>
                <c:pt idx="3">
                  <c:v>3556.1496569920846</c:v>
                </c:pt>
                <c:pt idx="4">
                  <c:v>4304.5037467018474</c:v>
                </c:pt>
                <c:pt idx="5">
                  <c:v>7965.4477040000002</c:v>
                </c:pt>
              </c:numCache>
            </c:numRef>
          </c:val>
          <c:extLst>
            <c:ext xmlns:c16="http://schemas.microsoft.com/office/drawing/2014/chart" uri="{C3380CC4-5D6E-409C-BE32-E72D297353CC}">
              <c16:uniqueId val="{00000000-94AD-4237-8B66-F2E7A0BEE565}"/>
            </c:ext>
          </c:extLst>
        </c:ser>
        <c:ser>
          <c:idx val="1"/>
          <c:order val="1"/>
          <c:tx>
            <c:strRef>
              <c:f>Sheet1!$C$1</c:f>
              <c:strCache>
                <c:ptCount val="1"/>
                <c:pt idx="0">
                  <c:v>執務室</c:v>
                </c:pt>
              </c:strCache>
            </c:strRef>
          </c:tx>
          <c:spPr>
            <a:solidFill>
              <a:schemeClr val="accent1">
                <a:lumMod val="60000"/>
                <a:lumOff val="40000"/>
              </a:schemeClr>
            </a:solidFill>
            <a:ln>
              <a:solidFill>
                <a:schemeClr val="accent2"/>
              </a:solidFill>
            </a:ln>
            <a:effectLst/>
            <a:sp3d>
              <a:contourClr>
                <a:schemeClr val="accent2"/>
              </a:contourClr>
            </a:sp3d>
          </c:spPr>
          <c:invertIfNegative val="0"/>
          <c:cat>
            <c:strRef>
              <c:f>Sheet1!$A$2:$A$7</c:f>
              <c:strCache>
                <c:ptCount val="6"/>
                <c:pt idx="0">
                  <c:v>西</c:v>
                </c:pt>
                <c:pt idx="1">
                  <c:v>大正</c:v>
                </c:pt>
                <c:pt idx="2">
                  <c:v>浪速</c:v>
                </c:pt>
                <c:pt idx="3">
                  <c:v>住之江</c:v>
                </c:pt>
                <c:pt idx="4">
                  <c:v>住吉</c:v>
                </c:pt>
                <c:pt idx="5">
                  <c:v>西成</c:v>
                </c:pt>
              </c:strCache>
            </c:strRef>
          </c:cat>
          <c:val>
            <c:numRef>
              <c:f>Sheet1!$C$2:$C$7</c:f>
              <c:numCache>
                <c:formatCode>0</c:formatCode>
                <c:ptCount val="6"/>
                <c:pt idx="0">
                  <c:v>2709.8440633245368</c:v>
                </c:pt>
                <c:pt idx="1">
                  <c:v>1984.180047493403</c:v>
                </c:pt>
                <c:pt idx="2">
                  <c:v>2815.1696912928755</c:v>
                </c:pt>
                <c:pt idx="3">
                  <c:v>808.88134300791535</c:v>
                </c:pt>
                <c:pt idx="4">
                  <c:v>3092.0462532981519</c:v>
                </c:pt>
                <c:pt idx="5">
                  <c:v>1481.6402955145113</c:v>
                </c:pt>
              </c:numCache>
            </c:numRef>
          </c:val>
          <c:extLst>
            <c:ext xmlns:c16="http://schemas.microsoft.com/office/drawing/2014/chart" uri="{C3380CC4-5D6E-409C-BE32-E72D297353CC}">
              <c16:uniqueId val="{00000001-94AD-4237-8B66-F2E7A0BEE565}"/>
            </c:ext>
          </c:extLst>
        </c:ser>
        <c:dLbls>
          <c:showLegendKey val="0"/>
          <c:showVal val="0"/>
          <c:showCatName val="0"/>
          <c:showSerName val="0"/>
          <c:showPercent val="0"/>
          <c:showBubbleSize val="0"/>
        </c:dLbls>
        <c:gapWidth val="56"/>
        <c:gapDepth val="44"/>
        <c:shape val="box"/>
        <c:axId val="371529488"/>
        <c:axId val="371533408"/>
        <c:axId val="0"/>
      </c:bar3DChart>
      <c:catAx>
        <c:axId val="371529488"/>
        <c:scaling>
          <c:orientation val="minMax"/>
        </c:scaling>
        <c:delete val="0"/>
        <c:axPos val="b"/>
        <c:numFmt formatCode="General" sourceLinked="1"/>
        <c:majorTickMark val="out"/>
        <c:minorTickMark val="none"/>
        <c:tickLblPos val="nextTo"/>
        <c:spPr>
          <a:noFill/>
          <a:ln w="12644" cap="flat" cmpd="sng" algn="ctr">
            <a:solidFill>
              <a:schemeClr val="tx1">
                <a:lumMod val="25000"/>
                <a:lumOff val="75000"/>
              </a:schemeClr>
            </a:solidFill>
            <a:round/>
          </a:ln>
          <a:effectLst/>
        </c:spPr>
        <c:txPr>
          <a:bodyPr rot="-60000000" spcFirstLastPara="1" vertOverflow="ellipsis" vert="horz" wrap="square" anchor="ctr" anchorCtr="1"/>
          <a:lstStyle/>
          <a:p>
            <a:pPr>
              <a:defRPr sz="794"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1533408"/>
        <c:crosses val="autoZero"/>
        <c:auto val="1"/>
        <c:lblAlgn val="ctr"/>
        <c:lblOffset val="100"/>
        <c:noMultiLvlLbl val="0"/>
      </c:catAx>
      <c:valAx>
        <c:axId val="371533408"/>
        <c:scaling>
          <c:orientation val="minMax"/>
          <c:max val="10000"/>
        </c:scaling>
        <c:delete val="1"/>
        <c:axPos val="l"/>
        <c:numFmt formatCode="0" sourceLinked="1"/>
        <c:majorTickMark val="out"/>
        <c:minorTickMark val="none"/>
        <c:tickLblPos val="nextTo"/>
        <c:crossAx val="371529488"/>
        <c:crosses val="autoZero"/>
        <c:crossBetween val="between"/>
      </c:valAx>
      <c:spPr>
        <a:noFill/>
        <a:ln w="16858">
          <a:noFill/>
        </a:ln>
      </c:spPr>
    </c:plotArea>
    <c:plotVisOnly val="1"/>
    <c:dispBlanksAs val="gap"/>
    <c:showDLblsOverMax val="0"/>
  </c:chart>
  <c:spPr>
    <a:noFill/>
    <a:ln>
      <a:noFill/>
    </a:ln>
    <a:effectLst/>
  </c:spPr>
  <c:txPr>
    <a:bodyPr/>
    <a:lstStyle/>
    <a:p>
      <a:pPr>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25400" cap="flat" cmpd="sng" algn="ctr">
          <a:noFill/>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503546099290781E-2"/>
          <c:y val="1.7304743243328445E-2"/>
          <c:w val="0.92730663986150663"/>
          <c:h val="0.86528795235669986"/>
        </c:manualLayout>
      </c:layout>
      <c:bar3DChart>
        <c:barDir val="col"/>
        <c:grouping val="stacked"/>
        <c:varyColors val="0"/>
        <c:ser>
          <c:idx val="0"/>
          <c:order val="0"/>
          <c:tx>
            <c:strRef>
              <c:f>Sheet1!$B$1</c:f>
              <c:strCache>
                <c:ptCount val="1"/>
                <c:pt idx="0">
                  <c:v>地域自治区</c:v>
                </c:pt>
              </c:strCache>
            </c:strRef>
          </c:tx>
          <c:spPr>
            <a:solidFill>
              <a:schemeClr val="accent1">
                <a:lumMod val="40000"/>
                <a:lumOff val="60000"/>
              </a:schemeClr>
            </a:solidFill>
            <a:ln>
              <a:solidFill>
                <a:schemeClr val="accent2"/>
              </a:solidFill>
            </a:ln>
            <a:effectLst/>
            <a:sp3d>
              <a:contourClr>
                <a:schemeClr val="accent2"/>
              </a:contourClr>
            </a:sp3d>
          </c:spPr>
          <c:invertIfNegative val="0"/>
          <c:dLbls>
            <c:delete val="1"/>
          </c:dLbls>
          <c:cat>
            <c:strRef>
              <c:f>Sheet1!$A$2</c:f>
              <c:strCache>
                <c:ptCount val="1"/>
                <c:pt idx="0">
                  <c:v>本庁舎</c:v>
                </c:pt>
              </c:strCache>
            </c:strRef>
          </c:cat>
          <c:val>
            <c:numRef>
              <c:f>Sheet1!$B$2</c:f>
              <c:numCache>
                <c:formatCode>#,##0"㎡"</c:formatCode>
                <c:ptCount val="1"/>
                <c:pt idx="0">
                  <c:v>2550</c:v>
                </c:pt>
              </c:numCache>
            </c:numRef>
          </c:val>
          <c:extLst>
            <c:ext xmlns:c16="http://schemas.microsoft.com/office/drawing/2014/chart" uri="{C3380CC4-5D6E-409C-BE32-E72D297353CC}">
              <c16:uniqueId val="{00000000-1FAE-4CD1-8AB0-4DF4DBB5C639}"/>
            </c:ext>
          </c:extLst>
        </c:ser>
        <c:ser>
          <c:idx val="1"/>
          <c:order val="1"/>
          <c:tx>
            <c:strRef>
              <c:f>Sheet1!$C$1</c:f>
              <c:strCache>
                <c:ptCount val="1"/>
                <c:pt idx="0">
                  <c:v>出先</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本庁舎</c:v>
                </c:pt>
              </c:strCache>
            </c:strRef>
          </c:cat>
          <c:val>
            <c:numRef>
              <c:f>Sheet1!$C$2</c:f>
              <c:numCache>
                <c:formatCode>#,##0"㎡"</c:formatCode>
                <c:ptCount val="1"/>
              </c:numCache>
            </c:numRef>
          </c:val>
          <c:extLst>
            <c:ext xmlns:c16="http://schemas.microsoft.com/office/drawing/2014/chart" uri="{C3380CC4-5D6E-409C-BE32-E72D297353CC}">
              <c16:uniqueId val="{00000001-1FAE-4CD1-8AB0-4DF4DBB5C639}"/>
            </c:ext>
          </c:extLst>
        </c:ser>
        <c:ser>
          <c:idx val="2"/>
          <c:order val="2"/>
          <c:tx>
            <c:strRef>
              <c:f>Sheet1!$D$1</c:f>
              <c:strCache>
                <c:ptCount val="1"/>
                <c:pt idx="0">
                  <c:v>本庁</c:v>
                </c:pt>
              </c:strCache>
            </c:strRef>
          </c:tx>
          <c:spPr>
            <a:solidFill>
              <a:schemeClr val="accent1">
                <a:lumMod val="60000"/>
                <a:lumOff val="40000"/>
              </a:schemeClr>
            </a:solidFill>
            <a:ln>
              <a:solidFill>
                <a:schemeClr val="accent2"/>
              </a:solidFill>
            </a:ln>
            <a:effectLst/>
            <a:sp3d>
              <a:contourClr>
                <a:schemeClr val="accent2"/>
              </a:contourClr>
            </a:sp3d>
          </c:spPr>
          <c:invertIfNegative val="0"/>
          <c:dLbls>
            <c:delete val="1"/>
          </c:dLbls>
          <c:cat>
            <c:strRef>
              <c:f>Sheet1!$A$2</c:f>
              <c:strCache>
                <c:ptCount val="1"/>
                <c:pt idx="0">
                  <c:v>本庁舎</c:v>
                </c:pt>
              </c:strCache>
            </c:strRef>
          </c:cat>
          <c:val>
            <c:numRef>
              <c:f>Sheet1!$D$2</c:f>
              <c:numCache>
                <c:formatCode>#,##0"㎡"</c:formatCode>
                <c:ptCount val="1"/>
                <c:pt idx="0">
                  <c:v>2390</c:v>
                </c:pt>
              </c:numCache>
            </c:numRef>
          </c:val>
          <c:extLst>
            <c:ext xmlns:c16="http://schemas.microsoft.com/office/drawing/2014/chart" uri="{C3380CC4-5D6E-409C-BE32-E72D297353CC}">
              <c16:uniqueId val="{00000002-1FAE-4CD1-8AB0-4DF4DBB5C639}"/>
            </c:ext>
          </c:extLst>
        </c:ser>
        <c:ser>
          <c:idx val="3"/>
          <c:order val="3"/>
          <c:tx>
            <c:strRef>
              <c:f>Sheet1!$E$1</c:f>
              <c:strCache>
                <c:ptCount val="1"/>
                <c:pt idx="0">
                  <c:v>本庁（官房）</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dLbls>
            <c:delete val="1"/>
          </c:dLbls>
          <c:cat>
            <c:strRef>
              <c:f>Sheet1!$A$2</c:f>
              <c:strCache>
                <c:ptCount val="1"/>
                <c:pt idx="0">
                  <c:v>本庁舎</c:v>
                </c:pt>
              </c:strCache>
            </c:strRef>
          </c:cat>
          <c:val>
            <c:numRef>
              <c:f>Sheet1!$E$2</c:f>
              <c:numCache>
                <c:formatCode>#,##0"㎡"</c:formatCode>
                <c:ptCount val="1"/>
              </c:numCache>
            </c:numRef>
          </c:val>
          <c:extLst>
            <c:ext xmlns:c16="http://schemas.microsoft.com/office/drawing/2014/chart" uri="{C3380CC4-5D6E-409C-BE32-E72D297353CC}">
              <c16:uniqueId val="{00000003-1FAE-4CD1-8AB0-4DF4DBB5C639}"/>
            </c:ext>
          </c:extLst>
        </c:ser>
        <c:ser>
          <c:idx val="4"/>
          <c:order val="4"/>
          <c:tx>
            <c:strRef>
              <c:f>Sheet1!$F$1</c:f>
              <c:strCache>
                <c:ptCount val="1"/>
                <c:pt idx="0">
                  <c:v>議会</c:v>
                </c:pt>
              </c:strCache>
            </c:strRef>
          </c:tx>
          <c:spPr>
            <a:pattFill prst="ltVert">
              <a:fgClr>
                <a:schemeClr val="accent5"/>
              </a:fgClr>
              <a:bgClr>
                <a:schemeClr val="bg1"/>
              </a:bgClr>
            </a:pattFill>
            <a:ln>
              <a:solidFill>
                <a:schemeClr val="accent2"/>
              </a:solidFill>
            </a:ln>
            <a:effectLst/>
            <a:sp3d>
              <a:contourClr>
                <a:schemeClr val="accent2"/>
              </a:contourClr>
            </a:sp3d>
          </c:spPr>
          <c:invertIfNegative val="0"/>
          <c:dLbls>
            <c:delete val="1"/>
          </c:dLbls>
          <c:cat>
            <c:strRef>
              <c:f>Sheet1!$A$2</c:f>
              <c:strCache>
                <c:ptCount val="1"/>
                <c:pt idx="0">
                  <c:v>本庁舎</c:v>
                </c:pt>
              </c:strCache>
            </c:strRef>
          </c:cat>
          <c:val>
            <c:numRef>
              <c:f>Sheet1!$F$2</c:f>
              <c:numCache>
                <c:formatCode>#,##0"㎡"</c:formatCode>
                <c:ptCount val="1"/>
                <c:pt idx="0">
                  <c:v>805</c:v>
                </c:pt>
              </c:numCache>
            </c:numRef>
          </c:val>
          <c:extLst>
            <c:ext xmlns:c16="http://schemas.microsoft.com/office/drawing/2014/chart" uri="{C3380CC4-5D6E-409C-BE32-E72D297353CC}">
              <c16:uniqueId val="{00000004-1FAE-4CD1-8AB0-4DF4DBB5C639}"/>
            </c:ext>
          </c:extLst>
        </c:ser>
        <c:ser>
          <c:idx val="5"/>
          <c:order val="5"/>
          <c:tx>
            <c:strRef>
              <c:f>Sheet1!$G$1</c:f>
              <c:strCache>
                <c:ptCount val="1"/>
                <c:pt idx="0">
                  <c:v>区長</c:v>
                </c:pt>
              </c:strCache>
            </c:strRef>
          </c:tx>
          <c:spPr>
            <a:solidFill>
              <a:schemeClr val="accent6"/>
            </a:solidFill>
            <a:ln>
              <a:solidFill>
                <a:schemeClr val="accent2"/>
              </a:solidFill>
            </a:ln>
            <a:effectLst/>
            <a:sp3d>
              <a:contourClr>
                <a:schemeClr val="accent2"/>
              </a:contourClr>
            </a:sp3d>
          </c:spPr>
          <c:invertIfNegative val="0"/>
          <c:dLbls>
            <c:delete val="1"/>
          </c:dLbls>
          <c:cat>
            <c:strRef>
              <c:f>Sheet1!$A$2</c:f>
              <c:strCache>
                <c:ptCount val="1"/>
                <c:pt idx="0">
                  <c:v>本庁舎</c:v>
                </c:pt>
              </c:strCache>
            </c:strRef>
          </c:cat>
          <c:val>
            <c:numRef>
              <c:f>Sheet1!$G$2</c:f>
              <c:numCache>
                <c:formatCode>General</c:formatCode>
                <c:ptCount val="1"/>
                <c:pt idx="0">
                  <c:v>20</c:v>
                </c:pt>
              </c:numCache>
            </c:numRef>
          </c:val>
          <c:extLst>
            <c:ext xmlns:c16="http://schemas.microsoft.com/office/drawing/2014/chart" uri="{C3380CC4-5D6E-409C-BE32-E72D297353CC}">
              <c16:uniqueId val="{00000005-1FAE-4CD1-8AB0-4DF4DBB5C639}"/>
            </c:ext>
          </c:extLst>
        </c:ser>
        <c:dLbls>
          <c:showLegendKey val="0"/>
          <c:showVal val="1"/>
          <c:showCatName val="0"/>
          <c:showSerName val="0"/>
          <c:showPercent val="0"/>
          <c:showBubbleSize val="0"/>
        </c:dLbls>
        <c:gapWidth val="150"/>
        <c:shape val="box"/>
        <c:axId val="371531056"/>
        <c:axId val="371527136"/>
        <c:axId val="0"/>
      </c:bar3DChart>
      <c:catAx>
        <c:axId val="371531056"/>
        <c:scaling>
          <c:orientation val="minMax"/>
        </c:scaling>
        <c:delete val="1"/>
        <c:axPos val="b"/>
        <c:numFmt formatCode="General" sourceLinked="1"/>
        <c:majorTickMark val="out"/>
        <c:minorTickMark val="none"/>
        <c:tickLblPos val="nextTo"/>
        <c:crossAx val="371527136"/>
        <c:crosses val="autoZero"/>
        <c:auto val="1"/>
        <c:lblAlgn val="ctr"/>
        <c:lblOffset val="100"/>
        <c:noMultiLvlLbl val="0"/>
      </c:catAx>
      <c:valAx>
        <c:axId val="371527136"/>
        <c:scaling>
          <c:orientation val="minMax"/>
          <c:min val="0"/>
        </c:scaling>
        <c:delete val="1"/>
        <c:axPos val="l"/>
        <c:numFmt formatCode="#,##0&quot;㎡&quot;" sourceLinked="1"/>
        <c:majorTickMark val="out"/>
        <c:minorTickMark val="none"/>
        <c:tickLblPos val="nextTo"/>
        <c:crossAx val="37153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25400" cap="flat" cmpd="sng" algn="ctr">
          <a:noFill/>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503565342913268E-2"/>
          <c:y val="5.6467744843825168E-4"/>
          <c:w val="0.92730663986150663"/>
          <c:h val="0.86528795235669986"/>
        </c:manualLayout>
      </c:layout>
      <c:bar3DChart>
        <c:barDir val="col"/>
        <c:grouping val="stacked"/>
        <c:varyColors val="0"/>
        <c:ser>
          <c:idx val="0"/>
          <c:order val="0"/>
          <c:tx>
            <c:strRef>
              <c:f>Sheet1!$B$1</c:f>
              <c:strCache>
                <c:ptCount val="1"/>
                <c:pt idx="0">
                  <c:v>未使用</c:v>
                </c:pt>
              </c:strCache>
            </c:strRef>
          </c:tx>
          <c:spPr>
            <a:solidFill>
              <a:schemeClr val="accent1">
                <a:lumMod val="60000"/>
                <a:lumOff val="40000"/>
              </a:schemeClr>
            </a:solidFill>
            <a:ln>
              <a:solidFill>
                <a:schemeClr val="accent2"/>
              </a:solidFill>
            </a:ln>
            <a:effectLst/>
            <a:sp3d>
              <a:contourClr>
                <a:schemeClr val="accent1"/>
              </a:contourClr>
            </a:sp3d>
          </c:spPr>
          <c:invertIfNegative val="0"/>
          <c:cat>
            <c:strRef>
              <c:f>Sheet1!$A$2</c:f>
              <c:strCache>
                <c:ptCount val="1"/>
                <c:pt idx="0">
                  <c:v>本庁舎</c:v>
                </c:pt>
              </c:strCache>
            </c:strRef>
          </c:cat>
          <c:val>
            <c:numRef>
              <c:f>Sheet1!$B$2</c:f>
              <c:numCache>
                <c:formatCode>General</c:formatCode>
                <c:ptCount val="1"/>
                <c:pt idx="0">
                  <c:v>10811</c:v>
                </c:pt>
              </c:numCache>
            </c:numRef>
          </c:val>
          <c:extLst>
            <c:ext xmlns:c16="http://schemas.microsoft.com/office/drawing/2014/chart" uri="{C3380CC4-5D6E-409C-BE32-E72D297353CC}">
              <c16:uniqueId val="{00000000-ED55-4A7F-BC0F-85163E52E1DE}"/>
            </c:ext>
          </c:extLst>
        </c:ser>
        <c:ser>
          <c:idx val="1"/>
          <c:order val="1"/>
          <c:tx>
            <c:strRef>
              <c:f>Sheet1!$C$1</c:f>
              <c:strCache>
                <c:ptCount val="1"/>
                <c:pt idx="0">
                  <c:v>本庁</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Pt>
            <c:idx val="0"/>
            <c:invertIfNegative val="0"/>
            <c:bubble3D val="0"/>
            <c:spPr>
              <a:solidFill>
                <a:schemeClr val="bg1"/>
              </a:solidFill>
              <a:ln>
                <a:solidFill>
                  <a:schemeClr val="accent2"/>
                </a:solidFill>
              </a:ln>
              <a:effectLst/>
              <a:sp3d>
                <a:contourClr>
                  <a:schemeClr val="accent2"/>
                </a:contourClr>
              </a:sp3d>
            </c:spPr>
            <c:extLst>
              <c:ext xmlns:c16="http://schemas.microsoft.com/office/drawing/2014/chart" uri="{C3380CC4-5D6E-409C-BE32-E72D297353CC}">
                <c16:uniqueId val="{00000002-ED55-4A7F-BC0F-85163E52E1DE}"/>
              </c:ext>
            </c:extLst>
          </c:dPt>
          <c:cat>
            <c:strRef>
              <c:f>Sheet1!$A$2</c:f>
              <c:strCache>
                <c:ptCount val="1"/>
                <c:pt idx="0">
                  <c:v>本庁舎</c:v>
                </c:pt>
              </c:strCache>
            </c:strRef>
          </c:cat>
          <c:val>
            <c:numRef>
              <c:f>Sheet1!$C$2</c:f>
              <c:numCache>
                <c:formatCode>General</c:formatCode>
                <c:ptCount val="1"/>
                <c:pt idx="0">
                  <c:v>4682</c:v>
                </c:pt>
              </c:numCache>
            </c:numRef>
          </c:val>
          <c:extLst>
            <c:ext xmlns:c16="http://schemas.microsoft.com/office/drawing/2014/chart" uri="{C3380CC4-5D6E-409C-BE32-E72D297353CC}">
              <c16:uniqueId val="{00000003-ED55-4A7F-BC0F-85163E52E1DE}"/>
            </c:ext>
          </c:extLst>
        </c:ser>
        <c:ser>
          <c:idx val="2"/>
          <c:order val="2"/>
          <c:tx>
            <c:strRef>
              <c:f>Sheet1!$D$1</c:f>
              <c:strCache>
                <c:ptCount val="1"/>
                <c:pt idx="0">
                  <c:v>出先</c:v>
                </c:pt>
              </c:strCache>
            </c:strRef>
          </c:tx>
          <c:spPr>
            <a:solidFill>
              <a:schemeClr val="bg1"/>
            </a:solidFill>
            <a:ln>
              <a:solidFill>
                <a:schemeClr val="accent2"/>
              </a:solidFill>
            </a:ln>
            <a:effectLst/>
            <a:sp3d>
              <a:contourClr>
                <a:schemeClr val="accent3"/>
              </a:contourClr>
            </a:sp3d>
          </c:spPr>
          <c:invertIfNegative val="0"/>
          <c:cat>
            <c:strRef>
              <c:f>Sheet1!$A$2</c:f>
              <c:strCache>
                <c:ptCount val="1"/>
                <c:pt idx="0">
                  <c:v>本庁舎</c:v>
                </c:pt>
              </c:strCache>
            </c:strRef>
          </c:cat>
          <c:val>
            <c:numRef>
              <c:f>Sheet1!$D$2</c:f>
              <c:numCache>
                <c:formatCode>General</c:formatCode>
                <c:ptCount val="1"/>
              </c:numCache>
            </c:numRef>
          </c:val>
          <c:extLst>
            <c:ext xmlns:c16="http://schemas.microsoft.com/office/drawing/2014/chart" uri="{C3380CC4-5D6E-409C-BE32-E72D297353CC}">
              <c16:uniqueId val="{00000004-ED55-4A7F-BC0F-85163E52E1DE}"/>
            </c:ext>
          </c:extLst>
        </c:ser>
        <c:ser>
          <c:idx val="3"/>
          <c:order val="3"/>
          <c:tx>
            <c:strRef>
              <c:f>Sheet1!$E$1</c:f>
              <c:strCache>
                <c:ptCount val="1"/>
                <c:pt idx="0">
                  <c:v>未使用2</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cat>
            <c:strRef>
              <c:f>Sheet1!$A$2</c:f>
              <c:strCache>
                <c:ptCount val="1"/>
                <c:pt idx="0">
                  <c:v>本庁舎</c:v>
                </c:pt>
              </c:strCache>
            </c:strRef>
          </c:cat>
          <c:val>
            <c:numRef>
              <c:f>Sheet1!$E$2</c:f>
              <c:numCache>
                <c:formatCode>General</c:formatCode>
                <c:ptCount val="1"/>
              </c:numCache>
            </c:numRef>
          </c:val>
          <c:extLst>
            <c:ext xmlns:c16="http://schemas.microsoft.com/office/drawing/2014/chart" uri="{C3380CC4-5D6E-409C-BE32-E72D297353CC}">
              <c16:uniqueId val="{00000005-ED55-4A7F-BC0F-85163E52E1DE}"/>
            </c:ext>
          </c:extLst>
        </c:ser>
        <c:ser>
          <c:idx val="4"/>
          <c:order val="4"/>
          <c:tx>
            <c:strRef>
              <c:f>Sheet1!$F$1</c:f>
              <c:strCache>
                <c:ptCount val="1"/>
                <c:pt idx="0">
                  <c:v>本庁（官房）</c:v>
                </c:pt>
              </c:strCache>
            </c:strRef>
          </c:tx>
          <c:spPr>
            <a:pattFill prst="ltVert">
              <a:fgClr>
                <a:schemeClr val="accent5"/>
              </a:fgClr>
              <a:bgClr>
                <a:schemeClr val="bg1"/>
              </a:bgClr>
            </a:pattFill>
            <a:ln>
              <a:solidFill>
                <a:schemeClr val="accent2"/>
              </a:solidFill>
            </a:ln>
            <a:effectLst/>
            <a:sp3d>
              <a:contourClr>
                <a:schemeClr val="accent5"/>
              </a:contourClr>
            </a:sp3d>
          </c:spPr>
          <c:invertIfNegative val="0"/>
          <c:cat>
            <c:strRef>
              <c:f>Sheet1!$A$2</c:f>
              <c:strCache>
                <c:ptCount val="1"/>
                <c:pt idx="0">
                  <c:v>本庁舎</c:v>
                </c:pt>
              </c:strCache>
            </c:strRef>
          </c:cat>
          <c:val>
            <c:numRef>
              <c:f>Sheet1!$F$2</c:f>
              <c:numCache>
                <c:formatCode>General</c:formatCode>
                <c:ptCount val="1"/>
              </c:numCache>
            </c:numRef>
          </c:val>
          <c:extLst>
            <c:ext xmlns:c16="http://schemas.microsoft.com/office/drawing/2014/chart" uri="{C3380CC4-5D6E-409C-BE32-E72D297353CC}">
              <c16:uniqueId val="{00000006-ED55-4A7F-BC0F-85163E52E1DE}"/>
            </c:ext>
          </c:extLst>
        </c:ser>
        <c:ser>
          <c:idx val="5"/>
          <c:order val="5"/>
          <c:tx>
            <c:strRef>
              <c:f>Sheet1!$G$1</c:f>
              <c:strCache>
                <c:ptCount val="1"/>
                <c:pt idx="0">
                  <c:v>議会</c:v>
                </c:pt>
              </c:strCache>
            </c:strRef>
          </c:tx>
          <c:spPr>
            <a:solidFill>
              <a:schemeClr val="accent6"/>
            </a:solidFill>
            <a:ln>
              <a:solidFill>
                <a:schemeClr val="accent2"/>
              </a:solidFill>
            </a:ln>
            <a:effectLst/>
            <a:sp3d>
              <a:contourClr>
                <a:schemeClr val="accent6"/>
              </a:contourClr>
            </a:sp3d>
          </c:spPr>
          <c:invertIfNegative val="0"/>
          <c:dPt>
            <c:idx val="0"/>
            <c:invertIfNegative val="0"/>
            <c:bubble3D val="0"/>
            <c:spPr>
              <a:solidFill>
                <a:schemeClr val="bg1"/>
              </a:solidFill>
              <a:ln>
                <a:solidFill>
                  <a:schemeClr val="accent2"/>
                </a:solidFill>
              </a:ln>
              <a:effectLst/>
              <a:sp3d>
                <a:contourClr>
                  <a:schemeClr val="accent6"/>
                </a:contourClr>
              </a:sp3d>
            </c:spPr>
            <c:extLst>
              <c:ext xmlns:c16="http://schemas.microsoft.com/office/drawing/2014/chart" uri="{C3380CC4-5D6E-409C-BE32-E72D297353CC}">
                <c16:uniqueId val="{00000008-ED55-4A7F-BC0F-85163E52E1DE}"/>
              </c:ext>
            </c:extLst>
          </c:dPt>
          <c:cat>
            <c:strRef>
              <c:f>Sheet1!$A$2</c:f>
              <c:strCache>
                <c:ptCount val="1"/>
                <c:pt idx="0">
                  <c:v>本庁舎</c:v>
                </c:pt>
              </c:strCache>
            </c:strRef>
          </c:cat>
          <c:val>
            <c:numRef>
              <c:f>Sheet1!$G$2</c:f>
              <c:numCache>
                <c:formatCode>General</c:formatCode>
                <c:ptCount val="1"/>
              </c:numCache>
            </c:numRef>
          </c:val>
          <c:extLst>
            <c:ext xmlns:c16="http://schemas.microsoft.com/office/drawing/2014/chart" uri="{C3380CC4-5D6E-409C-BE32-E72D297353CC}">
              <c16:uniqueId val="{00000009-ED55-4A7F-BC0F-85163E52E1DE}"/>
            </c:ext>
          </c:extLst>
        </c:ser>
        <c:ser>
          <c:idx val="6"/>
          <c:order val="6"/>
          <c:tx>
            <c:strRef>
              <c:f>Sheet1!$H$1</c:f>
              <c:strCache>
                <c:ptCount val="1"/>
                <c:pt idx="0">
                  <c:v>区長</c:v>
                </c:pt>
              </c:strCache>
            </c:strRef>
          </c:tx>
          <c:invertIfNegative val="0"/>
          <c:cat>
            <c:strRef>
              <c:f>Sheet1!$A$2</c:f>
              <c:strCache>
                <c:ptCount val="1"/>
                <c:pt idx="0">
                  <c:v>本庁舎</c:v>
                </c:pt>
              </c:strCache>
            </c:strRef>
          </c:cat>
          <c:val>
            <c:numRef>
              <c:f>Sheet1!$H$2</c:f>
              <c:numCache>
                <c:formatCode>General</c:formatCode>
                <c:ptCount val="1"/>
                <c:pt idx="0">
                  <c:v>20</c:v>
                </c:pt>
              </c:numCache>
            </c:numRef>
          </c:val>
          <c:extLst>
            <c:ext xmlns:c16="http://schemas.microsoft.com/office/drawing/2014/chart" uri="{C3380CC4-5D6E-409C-BE32-E72D297353CC}">
              <c16:uniqueId val="{0000000A-ED55-4A7F-BC0F-85163E52E1DE}"/>
            </c:ext>
          </c:extLst>
        </c:ser>
        <c:dLbls>
          <c:showLegendKey val="0"/>
          <c:showVal val="0"/>
          <c:showCatName val="0"/>
          <c:showSerName val="0"/>
          <c:showPercent val="0"/>
          <c:showBubbleSize val="0"/>
        </c:dLbls>
        <c:gapWidth val="150"/>
        <c:shape val="box"/>
        <c:axId val="370056552"/>
        <c:axId val="370053024"/>
        <c:axId val="0"/>
      </c:bar3DChart>
      <c:catAx>
        <c:axId val="370056552"/>
        <c:scaling>
          <c:orientation val="minMax"/>
        </c:scaling>
        <c:delete val="1"/>
        <c:axPos val="b"/>
        <c:numFmt formatCode="General" sourceLinked="1"/>
        <c:majorTickMark val="out"/>
        <c:minorTickMark val="none"/>
        <c:tickLblPos val="nextTo"/>
        <c:crossAx val="370053024"/>
        <c:crosses val="autoZero"/>
        <c:auto val="1"/>
        <c:lblAlgn val="ctr"/>
        <c:lblOffset val="100"/>
        <c:noMultiLvlLbl val="0"/>
      </c:catAx>
      <c:valAx>
        <c:axId val="370053024"/>
        <c:scaling>
          <c:orientation val="minMax"/>
        </c:scaling>
        <c:delete val="1"/>
        <c:axPos val="l"/>
        <c:numFmt formatCode="General" sourceLinked="1"/>
        <c:majorTickMark val="out"/>
        <c:minorTickMark val="none"/>
        <c:tickLblPos val="nextTo"/>
        <c:crossAx val="370056552"/>
        <c:crosses val="autoZero"/>
        <c:crossBetween val="between"/>
      </c:valAx>
      <c:spPr>
        <a:noFill/>
        <a:ln w="25324">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25400" cap="flat" cmpd="sng" algn="ctr">
          <a:noFill/>
          <a:round/>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503565342913268E-2"/>
          <c:y val="5.6467744843825168E-4"/>
          <c:w val="0.92730663986150663"/>
          <c:h val="0.86528795235669986"/>
        </c:manualLayout>
      </c:layout>
      <c:bar3DChart>
        <c:barDir val="col"/>
        <c:grouping val="stacked"/>
        <c:varyColors val="0"/>
        <c:ser>
          <c:idx val="0"/>
          <c:order val="0"/>
          <c:tx>
            <c:strRef>
              <c:f>Sheet1!$B$1</c:f>
              <c:strCache>
                <c:ptCount val="1"/>
                <c:pt idx="0">
                  <c:v>未使用</c:v>
                </c:pt>
              </c:strCache>
            </c:strRef>
          </c:tx>
          <c:spPr>
            <a:solidFill>
              <a:schemeClr val="bg1"/>
            </a:solidFill>
            <a:ln>
              <a:solidFill>
                <a:schemeClr val="accent2"/>
              </a:solidFill>
            </a:ln>
            <a:effectLst/>
            <a:sp3d>
              <a:contourClr>
                <a:schemeClr val="accent1"/>
              </a:contourClr>
            </a:sp3d>
          </c:spPr>
          <c:invertIfNegative val="0"/>
          <c:dPt>
            <c:idx val="0"/>
            <c:invertIfNegative val="0"/>
            <c:bubble3D val="0"/>
            <c:extLst>
              <c:ext xmlns:c16="http://schemas.microsoft.com/office/drawing/2014/chart" uri="{C3380CC4-5D6E-409C-BE32-E72D297353CC}">
                <c16:uniqueId val="{00000000-DFA2-441B-9EF0-3E016B2A8022}"/>
              </c:ext>
            </c:extLst>
          </c:dPt>
          <c:cat>
            <c:strRef>
              <c:f>Sheet1!$A$2</c:f>
              <c:strCache>
                <c:ptCount val="1"/>
                <c:pt idx="0">
                  <c:v>本庁舎</c:v>
                </c:pt>
              </c:strCache>
            </c:strRef>
          </c:cat>
          <c:val>
            <c:numRef>
              <c:f>Sheet1!$B$2</c:f>
              <c:numCache>
                <c:formatCode>General</c:formatCode>
                <c:ptCount val="1"/>
                <c:pt idx="0">
                  <c:v>3728</c:v>
                </c:pt>
              </c:numCache>
            </c:numRef>
          </c:val>
          <c:extLst>
            <c:ext xmlns:c16="http://schemas.microsoft.com/office/drawing/2014/chart" uri="{C3380CC4-5D6E-409C-BE32-E72D297353CC}">
              <c16:uniqueId val="{00000001-DFA2-441B-9EF0-3E016B2A8022}"/>
            </c:ext>
          </c:extLst>
        </c:ser>
        <c:ser>
          <c:idx val="1"/>
          <c:order val="1"/>
          <c:tx>
            <c:strRef>
              <c:f>Sheet1!$C$1</c:f>
              <c:strCache>
                <c:ptCount val="1"/>
                <c:pt idx="0">
                  <c:v>本庁</c:v>
                </c:pt>
              </c:strCache>
            </c:strRef>
          </c:tx>
          <c:spPr>
            <a:pattFill prst="pct5">
              <a:fgClr>
                <a:schemeClr val="tx2"/>
              </a:fgClr>
              <a:bgClr>
                <a:schemeClr val="bg1"/>
              </a:bgClr>
            </a:pattFill>
            <a:ln>
              <a:solidFill>
                <a:schemeClr val="accent2"/>
              </a:solidFill>
            </a:ln>
            <a:effectLst/>
            <a:sp3d>
              <a:contourClr>
                <a:schemeClr val="accent2"/>
              </a:contourClr>
            </a:sp3d>
          </c:spPr>
          <c:invertIfNegative val="0"/>
          <c:dPt>
            <c:idx val="0"/>
            <c:invertIfNegative val="0"/>
            <c:bubble3D val="0"/>
            <c:extLst>
              <c:ext xmlns:c16="http://schemas.microsoft.com/office/drawing/2014/chart" uri="{C3380CC4-5D6E-409C-BE32-E72D297353CC}">
                <c16:uniqueId val="{00000002-DFA2-441B-9EF0-3E016B2A8022}"/>
              </c:ext>
            </c:extLst>
          </c:dPt>
          <c:cat>
            <c:strRef>
              <c:f>Sheet1!$A$2</c:f>
              <c:strCache>
                <c:ptCount val="1"/>
                <c:pt idx="0">
                  <c:v>本庁舎</c:v>
                </c:pt>
              </c:strCache>
            </c:strRef>
          </c:cat>
          <c:val>
            <c:numRef>
              <c:f>Sheet1!$C$2</c:f>
              <c:numCache>
                <c:formatCode>General</c:formatCode>
                <c:ptCount val="1"/>
                <c:pt idx="0">
                  <c:v>9347</c:v>
                </c:pt>
              </c:numCache>
            </c:numRef>
          </c:val>
          <c:extLst>
            <c:ext xmlns:c16="http://schemas.microsoft.com/office/drawing/2014/chart" uri="{C3380CC4-5D6E-409C-BE32-E72D297353CC}">
              <c16:uniqueId val="{00000003-DFA2-441B-9EF0-3E016B2A8022}"/>
            </c:ext>
          </c:extLst>
        </c:ser>
        <c:ser>
          <c:idx val="2"/>
          <c:order val="2"/>
          <c:tx>
            <c:strRef>
              <c:f>Sheet1!$D$1</c:f>
              <c:strCache>
                <c:ptCount val="1"/>
                <c:pt idx="0">
                  <c:v>出先</c:v>
                </c:pt>
              </c:strCache>
            </c:strRef>
          </c:tx>
          <c:spPr>
            <a:solidFill>
              <a:schemeClr val="bg1"/>
            </a:solidFill>
            <a:ln w="9525">
              <a:solidFill>
                <a:schemeClr val="accent2"/>
              </a:solidFill>
            </a:ln>
            <a:effectLst/>
            <a:sp3d>
              <a:contourClr>
                <a:schemeClr val="accent3"/>
              </a:contourClr>
            </a:sp3d>
          </c:spPr>
          <c:invertIfNegative val="0"/>
          <c:cat>
            <c:strRef>
              <c:f>Sheet1!$A$2</c:f>
              <c:strCache>
                <c:ptCount val="1"/>
                <c:pt idx="0">
                  <c:v>本庁舎</c:v>
                </c:pt>
              </c:strCache>
            </c:strRef>
          </c:cat>
          <c:val>
            <c:numRef>
              <c:f>Sheet1!$D$2</c:f>
              <c:numCache>
                <c:formatCode>General</c:formatCode>
                <c:ptCount val="1"/>
                <c:pt idx="0">
                  <c:v>10192</c:v>
                </c:pt>
              </c:numCache>
            </c:numRef>
          </c:val>
          <c:extLst>
            <c:ext xmlns:c16="http://schemas.microsoft.com/office/drawing/2014/chart" uri="{C3380CC4-5D6E-409C-BE32-E72D297353CC}">
              <c16:uniqueId val="{00000004-DFA2-441B-9EF0-3E016B2A8022}"/>
            </c:ext>
          </c:extLst>
        </c:ser>
        <c:ser>
          <c:idx val="3"/>
          <c:order val="3"/>
          <c:tx>
            <c:strRef>
              <c:f>Sheet1!$E$1</c:f>
              <c:strCache>
                <c:ptCount val="1"/>
                <c:pt idx="0">
                  <c:v>未使用2</c:v>
                </c:pt>
              </c:strCache>
            </c:strRef>
          </c:tx>
          <c:spPr>
            <a:solidFill>
              <a:schemeClr val="bg1"/>
            </a:solidFill>
            <a:ln>
              <a:solidFill>
                <a:schemeClr val="accent4"/>
              </a:solidFill>
            </a:ln>
            <a:effectLst/>
            <a:sp3d>
              <a:contourClr>
                <a:schemeClr val="accent4"/>
              </a:contourClr>
            </a:sp3d>
          </c:spPr>
          <c:invertIfNegative val="0"/>
          <c:dPt>
            <c:idx val="0"/>
            <c:invertIfNegative val="0"/>
            <c:bubble3D val="0"/>
            <c:extLst>
              <c:ext xmlns:c16="http://schemas.microsoft.com/office/drawing/2014/chart" uri="{C3380CC4-5D6E-409C-BE32-E72D297353CC}">
                <c16:uniqueId val="{00000005-DFA2-441B-9EF0-3E016B2A8022}"/>
              </c:ext>
            </c:extLst>
          </c:dPt>
          <c:cat>
            <c:strRef>
              <c:f>Sheet1!$A$2</c:f>
              <c:strCache>
                <c:ptCount val="1"/>
                <c:pt idx="0">
                  <c:v>本庁舎</c:v>
                </c:pt>
              </c:strCache>
            </c:strRef>
          </c:cat>
          <c:val>
            <c:numRef>
              <c:f>Sheet1!$E$2</c:f>
              <c:numCache>
                <c:formatCode>General</c:formatCode>
                <c:ptCount val="1"/>
                <c:pt idx="0">
                  <c:v>14057</c:v>
                </c:pt>
              </c:numCache>
            </c:numRef>
          </c:val>
          <c:extLst>
            <c:ext xmlns:c16="http://schemas.microsoft.com/office/drawing/2014/chart" uri="{C3380CC4-5D6E-409C-BE32-E72D297353CC}">
              <c16:uniqueId val="{00000006-DFA2-441B-9EF0-3E016B2A8022}"/>
            </c:ext>
          </c:extLst>
        </c:ser>
        <c:ser>
          <c:idx val="4"/>
          <c:order val="4"/>
          <c:tx>
            <c:strRef>
              <c:f>Sheet1!$F$1</c:f>
              <c:strCache>
                <c:ptCount val="1"/>
                <c:pt idx="0">
                  <c:v>本庁（官房）</c:v>
                </c:pt>
              </c:strCache>
            </c:strRef>
          </c:tx>
          <c:spPr>
            <a:pattFill prst="ltVert">
              <a:fgClr>
                <a:schemeClr val="accent5"/>
              </a:fgClr>
              <a:bgClr>
                <a:schemeClr val="bg1"/>
              </a:bgClr>
            </a:pattFill>
            <a:ln>
              <a:solidFill>
                <a:schemeClr val="accent2"/>
              </a:solidFill>
            </a:ln>
            <a:effectLst/>
            <a:sp3d>
              <a:contourClr>
                <a:schemeClr val="accent5"/>
              </a:contourClr>
            </a:sp3d>
          </c:spPr>
          <c:invertIfNegative val="0"/>
          <c:dPt>
            <c:idx val="0"/>
            <c:invertIfNegative val="0"/>
            <c:bubble3D val="0"/>
            <c:spPr>
              <a:solidFill>
                <a:schemeClr val="bg1"/>
              </a:solidFill>
              <a:ln>
                <a:solidFill>
                  <a:schemeClr val="accent2"/>
                </a:solidFill>
              </a:ln>
              <a:effectLst/>
              <a:sp3d>
                <a:contourClr>
                  <a:schemeClr val="accent5"/>
                </a:contourClr>
              </a:sp3d>
            </c:spPr>
            <c:extLst>
              <c:ext xmlns:c16="http://schemas.microsoft.com/office/drawing/2014/chart" uri="{C3380CC4-5D6E-409C-BE32-E72D297353CC}">
                <c16:uniqueId val="{00000008-DFA2-441B-9EF0-3E016B2A8022}"/>
              </c:ext>
            </c:extLst>
          </c:dPt>
          <c:cat>
            <c:strRef>
              <c:f>Sheet1!$A$2</c:f>
              <c:strCache>
                <c:ptCount val="1"/>
                <c:pt idx="0">
                  <c:v>本庁舎</c:v>
                </c:pt>
              </c:strCache>
            </c:strRef>
          </c:cat>
          <c:val>
            <c:numRef>
              <c:f>Sheet1!$F$2</c:f>
              <c:numCache>
                <c:formatCode>General</c:formatCode>
                <c:ptCount val="1"/>
                <c:pt idx="0">
                  <c:v>5696</c:v>
                </c:pt>
              </c:numCache>
            </c:numRef>
          </c:val>
          <c:extLst>
            <c:ext xmlns:c16="http://schemas.microsoft.com/office/drawing/2014/chart" uri="{C3380CC4-5D6E-409C-BE32-E72D297353CC}">
              <c16:uniqueId val="{00000009-DFA2-441B-9EF0-3E016B2A8022}"/>
            </c:ext>
          </c:extLst>
        </c:ser>
        <c:ser>
          <c:idx val="5"/>
          <c:order val="5"/>
          <c:tx>
            <c:strRef>
              <c:f>Sheet1!$G$1</c:f>
              <c:strCache>
                <c:ptCount val="1"/>
                <c:pt idx="0">
                  <c:v>議会</c:v>
                </c:pt>
              </c:strCache>
            </c:strRef>
          </c:tx>
          <c:spPr>
            <a:solidFill>
              <a:schemeClr val="bg1"/>
            </a:solidFill>
            <a:ln>
              <a:solidFill>
                <a:schemeClr val="accent2"/>
              </a:solidFill>
            </a:ln>
            <a:effectLst/>
            <a:sp3d>
              <a:contourClr>
                <a:schemeClr val="accent6"/>
              </a:contourClr>
            </a:sp3d>
          </c:spPr>
          <c:invertIfNegative val="0"/>
          <c:dPt>
            <c:idx val="0"/>
            <c:invertIfNegative val="0"/>
            <c:bubble3D val="0"/>
            <c:extLst>
              <c:ext xmlns:c16="http://schemas.microsoft.com/office/drawing/2014/chart" uri="{C3380CC4-5D6E-409C-BE32-E72D297353CC}">
                <c16:uniqueId val="{0000000B-DFA2-441B-9EF0-3E016B2A8022}"/>
              </c:ext>
            </c:extLst>
          </c:dPt>
          <c:cat>
            <c:strRef>
              <c:f>Sheet1!$A$2</c:f>
              <c:strCache>
                <c:ptCount val="1"/>
                <c:pt idx="0">
                  <c:v>本庁舎</c:v>
                </c:pt>
              </c:strCache>
            </c:strRef>
          </c:cat>
          <c:val>
            <c:numRef>
              <c:f>Sheet1!$G$2</c:f>
              <c:numCache>
                <c:formatCode>General</c:formatCode>
                <c:ptCount val="1"/>
                <c:pt idx="0">
                  <c:v>5684</c:v>
                </c:pt>
              </c:numCache>
            </c:numRef>
          </c:val>
          <c:extLst>
            <c:ext xmlns:c16="http://schemas.microsoft.com/office/drawing/2014/chart" uri="{C3380CC4-5D6E-409C-BE32-E72D297353CC}">
              <c16:uniqueId val="{0000000C-DFA2-441B-9EF0-3E016B2A8022}"/>
            </c:ext>
          </c:extLst>
        </c:ser>
        <c:dLbls>
          <c:showLegendKey val="0"/>
          <c:showVal val="0"/>
          <c:showCatName val="0"/>
          <c:showSerName val="0"/>
          <c:showPercent val="0"/>
          <c:showBubbleSize val="0"/>
        </c:dLbls>
        <c:gapWidth val="150"/>
        <c:shape val="box"/>
        <c:axId val="370056552"/>
        <c:axId val="370053024"/>
        <c:axId val="0"/>
      </c:bar3DChart>
      <c:catAx>
        <c:axId val="370056552"/>
        <c:scaling>
          <c:orientation val="minMax"/>
        </c:scaling>
        <c:delete val="1"/>
        <c:axPos val="b"/>
        <c:numFmt formatCode="General" sourceLinked="1"/>
        <c:majorTickMark val="out"/>
        <c:minorTickMark val="none"/>
        <c:tickLblPos val="nextTo"/>
        <c:crossAx val="370053024"/>
        <c:crosses val="autoZero"/>
        <c:auto val="1"/>
        <c:lblAlgn val="ctr"/>
        <c:lblOffset val="100"/>
        <c:noMultiLvlLbl val="0"/>
      </c:catAx>
      <c:valAx>
        <c:axId val="370053024"/>
        <c:scaling>
          <c:orientation val="minMax"/>
        </c:scaling>
        <c:delete val="1"/>
        <c:axPos val="l"/>
        <c:numFmt formatCode="General" sourceLinked="1"/>
        <c:majorTickMark val="out"/>
        <c:minorTickMark val="none"/>
        <c:tickLblPos val="nextTo"/>
        <c:crossAx val="370056552"/>
        <c:crosses val="autoZero"/>
        <c:crossBetween val="between"/>
      </c:valAx>
      <c:spPr>
        <a:noFill/>
        <a:ln w="25324">
          <a:noFill/>
        </a:ln>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7" y="0"/>
            <a:ext cx="4307047" cy="340360"/>
          </a:xfrm>
          <a:prstGeom prst="rect">
            <a:avLst/>
          </a:prstGeom>
        </p:spPr>
        <p:txBody>
          <a:bodyPr vert="horz" lIns="91399" tIns="45696" rIns="91399" bIns="45696" rtlCol="0"/>
          <a:lstStyle>
            <a:lvl1pPr algn="l">
              <a:defRPr sz="1200"/>
            </a:lvl1pPr>
          </a:lstStyle>
          <a:p>
            <a:endParaRPr kumimoji="1" lang="ja-JP" altLang="en-US"/>
          </a:p>
        </p:txBody>
      </p:sp>
      <p:sp>
        <p:nvSpPr>
          <p:cNvPr id="3" name="日付プレースホルダ 2"/>
          <p:cNvSpPr>
            <a:spLocks noGrp="1"/>
          </p:cNvSpPr>
          <p:nvPr>
            <p:ph type="dt" idx="1"/>
          </p:nvPr>
        </p:nvSpPr>
        <p:spPr>
          <a:xfrm>
            <a:off x="5629998" y="0"/>
            <a:ext cx="4307047" cy="340360"/>
          </a:xfrm>
          <a:prstGeom prst="rect">
            <a:avLst/>
          </a:prstGeom>
        </p:spPr>
        <p:txBody>
          <a:bodyPr vert="horz" lIns="91399" tIns="45696" rIns="91399" bIns="45696" rtlCol="0"/>
          <a:lstStyle>
            <a:lvl1pPr algn="r">
              <a:defRPr sz="1200"/>
            </a:lvl1pPr>
          </a:lstStyle>
          <a:p>
            <a:fld id="{4179279C-853F-4F34-A5D2-B95F4823AB07}" type="datetimeFigureOut">
              <a:rPr kumimoji="1" lang="ja-JP" altLang="en-US" smtClean="0"/>
              <a:pPr/>
              <a:t>2020/6/9</a:t>
            </a:fld>
            <a:endParaRPr kumimoji="1" lang="ja-JP" altLang="en-US"/>
          </a:p>
        </p:txBody>
      </p:sp>
      <p:sp>
        <p:nvSpPr>
          <p:cNvPr id="4" name="スライド イメージ プレースホルダ 3"/>
          <p:cNvSpPr>
            <a:spLocks noGrp="1" noRot="1" noChangeAspect="1"/>
          </p:cNvSpPr>
          <p:nvPr>
            <p:ph type="sldImg" idx="2"/>
          </p:nvPr>
        </p:nvSpPr>
        <p:spPr>
          <a:xfrm>
            <a:off x="3128963" y="511175"/>
            <a:ext cx="3684587" cy="2551113"/>
          </a:xfrm>
          <a:prstGeom prst="rect">
            <a:avLst/>
          </a:prstGeom>
          <a:noFill/>
          <a:ln w="12700">
            <a:solidFill>
              <a:prstClr val="black"/>
            </a:solidFill>
          </a:ln>
        </p:spPr>
        <p:txBody>
          <a:bodyPr vert="horz" lIns="91399" tIns="45696" rIns="91399" bIns="45696" rtlCol="0" anchor="ctr"/>
          <a:lstStyle/>
          <a:p>
            <a:endParaRPr lang="ja-JP" altLang="en-US"/>
          </a:p>
        </p:txBody>
      </p:sp>
      <p:sp>
        <p:nvSpPr>
          <p:cNvPr id="5" name="ノート プレースホルダ 4"/>
          <p:cNvSpPr>
            <a:spLocks noGrp="1"/>
          </p:cNvSpPr>
          <p:nvPr>
            <p:ph type="body" sz="quarter" idx="3"/>
          </p:nvPr>
        </p:nvSpPr>
        <p:spPr>
          <a:xfrm>
            <a:off x="993935" y="3233426"/>
            <a:ext cx="7951470" cy="3063240"/>
          </a:xfrm>
          <a:prstGeom prst="rect">
            <a:avLst/>
          </a:prstGeom>
        </p:spPr>
        <p:txBody>
          <a:bodyPr vert="horz" lIns="91399" tIns="45696" rIns="91399" bIns="4569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7" y="6465659"/>
            <a:ext cx="4307047" cy="340360"/>
          </a:xfrm>
          <a:prstGeom prst="rect">
            <a:avLst/>
          </a:prstGeom>
        </p:spPr>
        <p:txBody>
          <a:bodyPr vert="horz" lIns="91399" tIns="45696" rIns="91399" bIns="45696"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629998" y="6465659"/>
            <a:ext cx="4307047" cy="340360"/>
          </a:xfrm>
          <a:prstGeom prst="rect">
            <a:avLst/>
          </a:prstGeom>
        </p:spPr>
        <p:txBody>
          <a:bodyPr vert="horz" lIns="91399" tIns="45696" rIns="91399" bIns="45696" rtlCol="0" anchor="b"/>
          <a:lstStyle>
            <a:lvl1pPr algn="r">
              <a:defRPr sz="1200"/>
            </a:lvl1pPr>
          </a:lstStyle>
          <a:p>
            <a:fld id="{4308C615-631D-4AD2-8CDC-5C132F111DAD}" type="slidenum">
              <a:rPr kumimoji="1" lang="ja-JP" altLang="en-US" smtClean="0"/>
              <a:pPr/>
              <a:t>‹#›</a:t>
            </a:fld>
            <a:endParaRPr kumimoji="1" lang="ja-JP" altLang="en-US"/>
          </a:p>
        </p:txBody>
      </p:sp>
    </p:spTree>
    <p:extLst>
      <p:ext uri="{BB962C8B-B14F-4D97-AF65-F5344CB8AC3E}">
        <p14:creationId xmlns:p14="http://schemas.microsoft.com/office/powerpoint/2010/main" val="31457866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249693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4059703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Tree>
    <p:extLst>
      <p:ext uri="{BB962C8B-B14F-4D97-AF65-F5344CB8AC3E}">
        <p14:creationId xmlns:p14="http://schemas.microsoft.com/office/powerpoint/2010/main" val="3436508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76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893" indent="-285728"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2914"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079"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245"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410"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575"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8741"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5906"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143017F-1EA9-451E-ADBF-793369CA8EE5}" type="slidenum">
              <a:rPr lang="ja-JP" altLang="en-US" smtClean="0"/>
              <a:pPr>
                <a:spcBef>
                  <a:spcPct val="0"/>
                </a:spcBef>
              </a:pPr>
              <a:t>14</a:t>
            </a:fld>
            <a:endParaRPr lang="en-US" altLang="ja-JP"/>
          </a:p>
        </p:txBody>
      </p:sp>
    </p:spTree>
    <p:extLst>
      <p:ext uri="{BB962C8B-B14F-4D97-AF65-F5344CB8AC3E}">
        <p14:creationId xmlns:p14="http://schemas.microsoft.com/office/powerpoint/2010/main" val="3230749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76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893" indent="-285728"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2914"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079"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245"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410"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575"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8741"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5906"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143017F-1EA9-451E-ADBF-793369CA8EE5}" type="slidenum">
              <a:rPr lang="ja-JP" altLang="en-US" smtClean="0"/>
              <a:pPr>
                <a:spcBef>
                  <a:spcPct val="0"/>
                </a:spcBef>
              </a:pPr>
              <a:t>15</a:t>
            </a:fld>
            <a:endParaRPr lang="en-US" altLang="ja-JP"/>
          </a:p>
        </p:txBody>
      </p:sp>
    </p:spTree>
    <p:extLst>
      <p:ext uri="{BB962C8B-B14F-4D97-AF65-F5344CB8AC3E}">
        <p14:creationId xmlns:p14="http://schemas.microsoft.com/office/powerpoint/2010/main" val="147310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76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893" indent="-285728"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2914"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079"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245"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410"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575"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8741"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5906"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143017F-1EA9-451E-ADBF-793369CA8EE5}" type="slidenum">
              <a:rPr lang="ja-JP" altLang="en-US" smtClean="0"/>
              <a:pPr>
                <a:spcBef>
                  <a:spcPct val="0"/>
                </a:spcBef>
              </a:pPr>
              <a:t>16</a:t>
            </a:fld>
            <a:endParaRPr lang="en-US" altLang="ja-JP"/>
          </a:p>
        </p:txBody>
      </p:sp>
    </p:spTree>
    <p:extLst>
      <p:ext uri="{BB962C8B-B14F-4D97-AF65-F5344CB8AC3E}">
        <p14:creationId xmlns:p14="http://schemas.microsoft.com/office/powerpoint/2010/main" val="114519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2765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893" indent="-285728"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2914"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079"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245" indent="-228583" defTabSz="912744">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410"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575"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8741"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5906" indent="-228583" defTabSz="912744"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143017F-1EA9-451E-ADBF-793369CA8EE5}" type="slidenum">
              <a:rPr lang="ja-JP" altLang="en-US" smtClean="0"/>
              <a:pPr>
                <a:spcBef>
                  <a:spcPct val="0"/>
                </a:spcBef>
              </a:pPr>
              <a:t>17</a:t>
            </a:fld>
            <a:endParaRPr lang="en-US" altLang="ja-JP"/>
          </a:p>
        </p:txBody>
      </p:sp>
    </p:spTree>
    <p:extLst>
      <p:ext uri="{BB962C8B-B14F-4D97-AF65-F5344CB8AC3E}">
        <p14:creationId xmlns:p14="http://schemas.microsoft.com/office/powerpoint/2010/main" val="261645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430"/>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1" y="3886200"/>
            <a:ext cx="69342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1" y="274643"/>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2" y="274643"/>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05"/>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2"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1" y="1600205"/>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2"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3"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6"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6"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6"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2020/6/9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2" y="274638"/>
            <a:ext cx="8915399"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2" y="1600205"/>
            <a:ext cx="8915399"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1"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2020/6/9</a:t>
            </a:fld>
            <a:endParaRPr kumimoji="1" lang="ja-JP" altLang="en-US"/>
          </a:p>
        </p:txBody>
      </p:sp>
      <p:sp>
        <p:nvSpPr>
          <p:cNvPr id="5" name="フッター プレースホルダ 4"/>
          <p:cNvSpPr>
            <a:spLocks noGrp="1"/>
          </p:cNvSpPr>
          <p:nvPr>
            <p:ph type="ftr" sz="quarter" idx="3"/>
          </p:nvPr>
        </p:nvSpPr>
        <p:spPr>
          <a:xfrm>
            <a:off x="3384552"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1"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20888"/>
            <a:ext cx="9906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500" dirty="0">
                <a:solidFill>
                  <a:schemeClr val="tx1"/>
                </a:solidFill>
                <a:latin typeface="Meiryo UI" panose="020B0604030504040204" pitchFamily="50" charset="-128"/>
                <a:ea typeface="Meiryo UI" panose="020B0604030504040204" pitchFamily="50" charset="-128"/>
              </a:rPr>
              <a:t>13</a:t>
            </a:r>
            <a:r>
              <a:rPr lang="ja-JP" altLang="en-US" sz="4500">
                <a:solidFill>
                  <a:schemeClr val="tx1"/>
                </a:solidFill>
                <a:latin typeface="Meiryo UI" panose="020B0604030504040204" pitchFamily="50" charset="-128"/>
                <a:ea typeface="Meiryo UI" panose="020B0604030504040204" pitchFamily="50" charset="-128"/>
              </a:rPr>
              <a:t>　特別区設置</a:t>
            </a:r>
            <a:r>
              <a:rPr lang="ja-JP" altLang="en-US" sz="4500" dirty="0">
                <a:solidFill>
                  <a:schemeClr val="tx1"/>
                </a:solidFill>
                <a:latin typeface="Meiryo UI" panose="020B0604030504040204" pitchFamily="50" charset="-128"/>
                <a:ea typeface="Meiryo UI" panose="020B0604030504040204" pitchFamily="50" charset="-128"/>
              </a:rPr>
              <a:t>に伴うコスト</a:t>
            </a:r>
            <a:endParaRPr kumimoji="1" lang="ja-JP" altLang="en-US" sz="3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830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p:cNvSpPr/>
          <p:nvPr/>
        </p:nvSpPr>
        <p:spPr>
          <a:xfrm>
            <a:off x="0" y="-4763"/>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a:solidFill>
                  <a:srgbClr val="000000"/>
                </a:solidFill>
                <a:latin typeface="ＭＳ Ｐゴシック" charset="-128"/>
                <a:ea typeface="Meiryo UI"/>
                <a:cs typeface="Meiryo UI"/>
              </a:rPr>
              <a:t>３　</a:t>
            </a:r>
            <a:r>
              <a:rPr lang="ja-JP" altLang="en-US" sz="2000" b="1" dirty="0">
                <a:solidFill>
                  <a:schemeClr val="tx1"/>
                </a:solidFill>
                <a:latin typeface="Meiryo UI" pitchFamily="50" charset="-128"/>
                <a:ea typeface="Meiryo UI" pitchFamily="50" charset="-128"/>
                <a:cs typeface="Meiryo UI" pitchFamily="50" charset="-128"/>
              </a:rPr>
              <a:t>積算内訳（各特別区の執務室の充足状況）</a:t>
            </a:r>
          </a:p>
        </p:txBody>
      </p:sp>
      <p:sp>
        <p:nvSpPr>
          <p:cNvPr id="24" name="正方形/長方形 12"/>
          <p:cNvSpPr>
            <a:spLocks noChangeArrowheads="1"/>
          </p:cNvSpPr>
          <p:nvPr/>
        </p:nvSpPr>
        <p:spPr bwMode="auto">
          <a:xfrm>
            <a:off x="8835667" y="29311"/>
            <a:ext cx="1044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８</a:t>
            </a:r>
          </a:p>
        </p:txBody>
      </p:sp>
      <p:sp>
        <p:nvSpPr>
          <p:cNvPr id="5" name="角丸四角形 4"/>
          <p:cNvSpPr/>
          <p:nvPr/>
        </p:nvSpPr>
        <p:spPr>
          <a:xfrm>
            <a:off x="5759009" y="469994"/>
            <a:ext cx="4123354" cy="677943"/>
          </a:xfrm>
          <a:prstGeom prst="roundRect">
            <a:avLst>
              <a:gd name="adj" fmla="val 8368"/>
            </a:avLst>
          </a:prstGeom>
          <a:no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anchor="ctr"/>
          <a:lstStyle/>
          <a:p>
            <a:pPr>
              <a:lnSpc>
                <a:spcPts val="1600"/>
              </a:lnSpc>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淀川区及び天王寺区の不足執務室面積分については、現大阪市本庁舎（中之島庁舎）を活用　</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Group 9"/>
          <p:cNvGrpSpPr>
            <a:grpSpLocks/>
          </p:cNvGrpSpPr>
          <p:nvPr/>
        </p:nvGrpSpPr>
        <p:grpSpPr bwMode="auto">
          <a:xfrm>
            <a:off x="2379663" y="1205140"/>
            <a:ext cx="4602162" cy="5319712"/>
            <a:chOff x="1" y="110"/>
            <a:chExt cx="6840" cy="6368"/>
          </a:xfrm>
        </p:grpSpPr>
        <p:grpSp>
          <p:nvGrpSpPr>
            <p:cNvPr id="7" name="Group 34"/>
            <p:cNvGrpSpPr>
              <a:grpSpLocks/>
            </p:cNvGrpSpPr>
            <p:nvPr/>
          </p:nvGrpSpPr>
          <p:grpSpPr bwMode="auto">
            <a:xfrm>
              <a:off x="1" y="110"/>
              <a:ext cx="6840" cy="6368"/>
              <a:chOff x="0" y="140"/>
              <a:chExt cx="7786" cy="7931"/>
            </a:xfrm>
          </p:grpSpPr>
          <p:sp>
            <p:nvSpPr>
              <p:cNvPr id="34" name="Freeform 58"/>
              <p:cNvSpPr>
                <a:spLocks/>
              </p:cNvSpPr>
              <p:nvPr/>
            </p:nvSpPr>
            <p:spPr bwMode="auto">
              <a:xfrm>
                <a:off x="3984" y="5319"/>
                <a:ext cx="1234" cy="1419"/>
              </a:xfrm>
              <a:custGeom>
                <a:avLst/>
                <a:gdLst>
                  <a:gd name="T0" fmla="*/ 1191 w 1234"/>
                  <a:gd name="T1" fmla="*/ 270 h 1419"/>
                  <a:gd name="T2" fmla="*/ 1135 w 1234"/>
                  <a:gd name="T3" fmla="*/ 397 h 1419"/>
                  <a:gd name="T4" fmla="*/ 1035 w 1234"/>
                  <a:gd name="T5" fmla="*/ 525 h 1419"/>
                  <a:gd name="T6" fmla="*/ 1021 w 1234"/>
                  <a:gd name="T7" fmla="*/ 695 h 1419"/>
                  <a:gd name="T8" fmla="*/ 1007 w 1234"/>
                  <a:gd name="T9" fmla="*/ 766 h 1419"/>
                  <a:gd name="T10" fmla="*/ 993 w 1234"/>
                  <a:gd name="T11" fmla="*/ 809 h 1419"/>
                  <a:gd name="T12" fmla="*/ 950 w 1234"/>
                  <a:gd name="T13" fmla="*/ 936 h 1419"/>
                  <a:gd name="T14" fmla="*/ 879 w 1234"/>
                  <a:gd name="T15" fmla="*/ 1107 h 1419"/>
                  <a:gd name="T16" fmla="*/ 837 w 1234"/>
                  <a:gd name="T17" fmla="*/ 1220 h 1419"/>
                  <a:gd name="T18" fmla="*/ 794 w 1234"/>
                  <a:gd name="T19" fmla="*/ 1334 h 1419"/>
                  <a:gd name="T20" fmla="*/ 752 w 1234"/>
                  <a:gd name="T21" fmla="*/ 1390 h 1419"/>
                  <a:gd name="T22" fmla="*/ 738 w 1234"/>
                  <a:gd name="T23" fmla="*/ 1419 h 1419"/>
                  <a:gd name="T24" fmla="*/ 539 w 1234"/>
                  <a:gd name="T25" fmla="*/ 1404 h 1419"/>
                  <a:gd name="T26" fmla="*/ 468 w 1234"/>
                  <a:gd name="T27" fmla="*/ 1390 h 1419"/>
                  <a:gd name="T28" fmla="*/ 454 w 1234"/>
                  <a:gd name="T29" fmla="*/ 1334 h 1419"/>
                  <a:gd name="T30" fmla="*/ 468 w 1234"/>
                  <a:gd name="T31" fmla="*/ 1305 h 1419"/>
                  <a:gd name="T32" fmla="*/ 468 w 1234"/>
                  <a:gd name="T33" fmla="*/ 1277 h 1419"/>
                  <a:gd name="T34" fmla="*/ 468 w 1234"/>
                  <a:gd name="T35" fmla="*/ 1206 h 1419"/>
                  <a:gd name="T36" fmla="*/ 426 w 1234"/>
                  <a:gd name="T37" fmla="*/ 1149 h 1419"/>
                  <a:gd name="T38" fmla="*/ 355 w 1234"/>
                  <a:gd name="T39" fmla="*/ 1121 h 1419"/>
                  <a:gd name="T40" fmla="*/ 170 w 1234"/>
                  <a:gd name="T41" fmla="*/ 1050 h 1419"/>
                  <a:gd name="T42" fmla="*/ 114 w 1234"/>
                  <a:gd name="T43" fmla="*/ 1050 h 1419"/>
                  <a:gd name="T44" fmla="*/ 29 w 1234"/>
                  <a:gd name="T45" fmla="*/ 1092 h 1419"/>
                  <a:gd name="T46" fmla="*/ 0 w 1234"/>
                  <a:gd name="T47" fmla="*/ 1092 h 1419"/>
                  <a:gd name="T48" fmla="*/ 14 w 1234"/>
                  <a:gd name="T49" fmla="*/ 1064 h 1419"/>
                  <a:gd name="T50" fmla="*/ 14 w 1234"/>
                  <a:gd name="T51" fmla="*/ 1050 h 1419"/>
                  <a:gd name="T52" fmla="*/ 29 w 1234"/>
                  <a:gd name="T53" fmla="*/ 1021 h 1419"/>
                  <a:gd name="T54" fmla="*/ 43 w 1234"/>
                  <a:gd name="T55" fmla="*/ 965 h 1419"/>
                  <a:gd name="T56" fmla="*/ 57 w 1234"/>
                  <a:gd name="T57" fmla="*/ 951 h 1419"/>
                  <a:gd name="T58" fmla="*/ 71 w 1234"/>
                  <a:gd name="T59" fmla="*/ 922 h 1419"/>
                  <a:gd name="T60" fmla="*/ 114 w 1234"/>
                  <a:gd name="T61" fmla="*/ 865 h 1419"/>
                  <a:gd name="T62" fmla="*/ 128 w 1234"/>
                  <a:gd name="T63" fmla="*/ 823 h 1419"/>
                  <a:gd name="T64" fmla="*/ 142 w 1234"/>
                  <a:gd name="T65" fmla="*/ 809 h 1419"/>
                  <a:gd name="T66" fmla="*/ 170 w 1234"/>
                  <a:gd name="T67" fmla="*/ 780 h 1419"/>
                  <a:gd name="T68" fmla="*/ 185 w 1234"/>
                  <a:gd name="T69" fmla="*/ 738 h 1419"/>
                  <a:gd name="T70" fmla="*/ 185 w 1234"/>
                  <a:gd name="T71" fmla="*/ 724 h 1419"/>
                  <a:gd name="T72" fmla="*/ 199 w 1234"/>
                  <a:gd name="T73" fmla="*/ 695 h 1419"/>
                  <a:gd name="T74" fmla="*/ 213 w 1234"/>
                  <a:gd name="T75" fmla="*/ 681 h 1419"/>
                  <a:gd name="T76" fmla="*/ 227 w 1234"/>
                  <a:gd name="T77" fmla="*/ 639 h 1419"/>
                  <a:gd name="T78" fmla="*/ 241 w 1234"/>
                  <a:gd name="T79" fmla="*/ 610 h 1419"/>
                  <a:gd name="T80" fmla="*/ 255 w 1234"/>
                  <a:gd name="T81" fmla="*/ 553 h 1419"/>
                  <a:gd name="T82" fmla="*/ 270 w 1234"/>
                  <a:gd name="T83" fmla="*/ 525 h 1419"/>
                  <a:gd name="T84" fmla="*/ 298 w 1234"/>
                  <a:gd name="T85" fmla="*/ 482 h 1419"/>
                  <a:gd name="T86" fmla="*/ 312 w 1234"/>
                  <a:gd name="T87" fmla="*/ 454 h 1419"/>
                  <a:gd name="T88" fmla="*/ 355 w 1234"/>
                  <a:gd name="T89" fmla="*/ 383 h 1419"/>
                  <a:gd name="T90" fmla="*/ 397 w 1234"/>
                  <a:gd name="T91" fmla="*/ 270 h 1419"/>
                  <a:gd name="T92" fmla="*/ 411 w 1234"/>
                  <a:gd name="T93" fmla="*/ 227 h 1419"/>
                  <a:gd name="T94" fmla="*/ 426 w 1234"/>
                  <a:gd name="T95" fmla="*/ 185 h 1419"/>
                  <a:gd name="T96" fmla="*/ 440 w 1234"/>
                  <a:gd name="T97" fmla="*/ 142 h 1419"/>
                  <a:gd name="T98" fmla="*/ 454 w 1234"/>
                  <a:gd name="T99" fmla="*/ 114 h 1419"/>
                  <a:gd name="T100" fmla="*/ 468 w 1234"/>
                  <a:gd name="T101" fmla="*/ 71 h 1419"/>
                  <a:gd name="T102" fmla="*/ 482 w 1234"/>
                  <a:gd name="T103" fmla="*/ 14 h 1419"/>
                  <a:gd name="T104" fmla="*/ 497 w 1234"/>
                  <a:gd name="T105" fmla="*/ 14 h 1419"/>
                  <a:gd name="T106" fmla="*/ 525 w 1234"/>
                  <a:gd name="T107" fmla="*/ 29 h 1419"/>
                  <a:gd name="T108" fmla="*/ 610 w 1234"/>
                  <a:gd name="T109" fmla="*/ 57 h 1419"/>
                  <a:gd name="T110" fmla="*/ 794 w 1234"/>
                  <a:gd name="T111" fmla="*/ 114 h 1419"/>
                  <a:gd name="T112" fmla="*/ 837 w 1234"/>
                  <a:gd name="T113" fmla="*/ 114 h 1419"/>
                  <a:gd name="T114" fmla="*/ 879 w 1234"/>
                  <a:gd name="T115" fmla="*/ 114 h 1419"/>
                  <a:gd name="T116" fmla="*/ 922 w 1234"/>
                  <a:gd name="T117" fmla="*/ 99 h 1419"/>
                  <a:gd name="T118" fmla="*/ 965 w 1234"/>
                  <a:gd name="T119" fmla="*/ 85 h 1419"/>
                  <a:gd name="T120" fmla="*/ 993 w 1234"/>
                  <a:gd name="T121" fmla="*/ 71 h 1419"/>
                  <a:gd name="T122" fmla="*/ 1021 w 1234"/>
                  <a:gd name="T123" fmla="*/ 29 h 1419"/>
                  <a:gd name="T124" fmla="*/ 1078 w 1234"/>
                  <a:gd name="T125" fmla="*/ 43 h 14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4"/>
                  <a:gd name="T190" fmla="*/ 0 h 1419"/>
                  <a:gd name="T191" fmla="*/ 1234 w 1234"/>
                  <a:gd name="T192" fmla="*/ 1419 h 14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4" h="1419">
                    <a:moveTo>
                      <a:pt x="1149" y="99"/>
                    </a:moveTo>
                    <a:lnTo>
                      <a:pt x="1163" y="114"/>
                    </a:lnTo>
                    <a:lnTo>
                      <a:pt x="1163" y="128"/>
                    </a:lnTo>
                    <a:lnTo>
                      <a:pt x="1191" y="142"/>
                    </a:lnTo>
                    <a:lnTo>
                      <a:pt x="1206" y="156"/>
                    </a:lnTo>
                    <a:lnTo>
                      <a:pt x="1234" y="170"/>
                    </a:lnTo>
                    <a:lnTo>
                      <a:pt x="1220" y="199"/>
                    </a:lnTo>
                    <a:lnTo>
                      <a:pt x="1206" y="227"/>
                    </a:lnTo>
                    <a:lnTo>
                      <a:pt x="1191" y="270"/>
                    </a:lnTo>
                    <a:lnTo>
                      <a:pt x="1191" y="284"/>
                    </a:lnTo>
                    <a:lnTo>
                      <a:pt x="1177" y="284"/>
                    </a:lnTo>
                    <a:lnTo>
                      <a:pt x="1177" y="298"/>
                    </a:lnTo>
                    <a:lnTo>
                      <a:pt x="1163" y="312"/>
                    </a:lnTo>
                    <a:lnTo>
                      <a:pt x="1163" y="326"/>
                    </a:lnTo>
                    <a:lnTo>
                      <a:pt x="1135" y="397"/>
                    </a:lnTo>
                    <a:lnTo>
                      <a:pt x="1135" y="412"/>
                    </a:lnTo>
                    <a:lnTo>
                      <a:pt x="1135" y="426"/>
                    </a:lnTo>
                    <a:lnTo>
                      <a:pt x="1121" y="440"/>
                    </a:lnTo>
                    <a:lnTo>
                      <a:pt x="1106" y="482"/>
                    </a:lnTo>
                    <a:lnTo>
                      <a:pt x="1035" y="468"/>
                    </a:lnTo>
                    <a:lnTo>
                      <a:pt x="1035" y="511"/>
                    </a:lnTo>
                    <a:lnTo>
                      <a:pt x="1035" y="525"/>
                    </a:lnTo>
                    <a:lnTo>
                      <a:pt x="1035" y="553"/>
                    </a:lnTo>
                    <a:lnTo>
                      <a:pt x="1021" y="596"/>
                    </a:lnTo>
                    <a:lnTo>
                      <a:pt x="1021" y="624"/>
                    </a:lnTo>
                    <a:lnTo>
                      <a:pt x="1021" y="667"/>
                    </a:lnTo>
                    <a:lnTo>
                      <a:pt x="1021" y="681"/>
                    </a:lnTo>
                    <a:lnTo>
                      <a:pt x="1021" y="695"/>
                    </a:lnTo>
                    <a:lnTo>
                      <a:pt x="1021" y="709"/>
                    </a:lnTo>
                    <a:lnTo>
                      <a:pt x="1021" y="724"/>
                    </a:lnTo>
                    <a:lnTo>
                      <a:pt x="1021" y="738"/>
                    </a:lnTo>
                    <a:lnTo>
                      <a:pt x="1007" y="766"/>
                    </a:lnTo>
                    <a:lnTo>
                      <a:pt x="1007" y="780"/>
                    </a:lnTo>
                    <a:lnTo>
                      <a:pt x="993" y="809"/>
                    </a:lnTo>
                    <a:lnTo>
                      <a:pt x="993" y="823"/>
                    </a:lnTo>
                    <a:lnTo>
                      <a:pt x="979" y="837"/>
                    </a:lnTo>
                    <a:lnTo>
                      <a:pt x="979" y="865"/>
                    </a:lnTo>
                    <a:lnTo>
                      <a:pt x="965" y="880"/>
                    </a:lnTo>
                    <a:lnTo>
                      <a:pt x="965" y="908"/>
                    </a:lnTo>
                    <a:lnTo>
                      <a:pt x="950" y="936"/>
                    </a:lnTo>
                    <a:lnTo>
                      <a:pt x="950" y="951"/>
                    </a:lnTo>
                    <a:lnTo>
                      <a:pt x="936" y="979"/>
                    </a:lnTo>
                    <a:lnTo>
                      <a:pt x="908" y="1021"/>
                    </a:lnTo>
                    <a:lnTo>
                      <a:pt x="908" y="1050"/>
                    </a:lnTo>
                    <a:lnTo>
                      <a:pt x="894" y="1064"/>
                    </a:lnTo>
                    <a:lnTo>
                      <a:pt x="894" y="1092"/>
                    </a:lnTo>
                    <a:lnTo>
                      <a:pt x="879" y="1107"/>
                    </a:lnTo>
                    <a:lnTo>
                      <a:pt x="879" y="1121"/>
                    </a:lnTo>
                    <a:lnTo>
                      <a:pt x="865" y="1135"/>
                    </a:lnTo>
                    <a:lnTo>
                      <a:pt x="865" y="1149"/>
                    </a:lnTo>
                    <a:lnTo>
                      <a:pt x="851" y="1178"/>
                    </a:lnTo>
                    <a:lnTo>
                      <a:pt x="851" y="1192"/>
                    </a:lnTo>
                    <a:lnTo>
                      <a:pt x="837" y="1206"/>
                    </a:lnTo>
                    <a:lnTo>
                      <a:pt x="837" y="1220"/>
                    </a:lnTo>
                    <a:lnTo>
                      <a:pt x="823" y="1234"/>
                    </a:lnTo>
                    <a:lnTo>
                      <a:pt x="823" y="1263"/>
                    </a:lnTo>
                    <a:lnTo>
                      <a:pt x="809" y="1291"/>
                    </a:lnTo>
                    <a:lnTo>
                      <a:pt x="794" y="1291"/>
                    </a:lnTo>
                    <a:lnTo>
                      <a:pt x="794" y="1305"/>
                    </a:lnTo>
                    <a:lnTo>
                      <a:pt x="794" y="1334"/>
                    </a:lnTo>
                    <a:lnTo>
                      <a:pt x="780" y="1334"/>
                    </a:lnTo>
                    <a:lnTo>
                      <a:pt x="780" y="1348"/>
                    </a:lnTo>
                    <a:lnTo>
                      <a:pt x="766" y="1362"/>
                    </a:lnTo>
                    <a:lnTo>
                      <a:pt x="766" y="1376"/>
                    </a:lnTo>
                    <a:lnTo>
                      <a:pt x="752" y="1390"/>
                    </a:lnTo>
                    <a:lnTo>
                      <a:pt x="752" y="1404"/>
                    </a:lnTo>
                    <a:lnTo>
                      <a:pt x="752" y="1419"/>
                    </a:lnTo>
                    <a:lnTo>
                      <a:pt x="738" y="1419"/>
                    </a:lnTo>
                    <a:lnTo>
                      <a:pt x="695" y="1419"/>
                    </a:lnTo>
                    <a:lnTo>
                      <a:pt x="681" y="1419"/>
                    </a:lnTo>
                    <a:lnTo>
                      <a:pt x="638" y="1404"/>
                    </a:lnTo>
                    <a:lnTo>
                      <a:pt x="610" y="1404"/>
                    </a:lnTo>
                    <a:lnTo>
                      <a:pt x="596" y="1404"/>
                    </a:lnTo>
                    <a:lnTo>
                      <a:pt x="567" y="1404"/>
                    </a:lnTo>
                    <a:lnTo>
                      <a:pt x="539" y="1404"/>
                    </a:lnTo>
                    <a:lnTo>
                      <a:pt x="525" y="1390"/>
                    </a:lnTo>
                    <a:lnTo>
                      <a:pt x="511" y="1390"/>
                    </a:lnTo>
                    <a:lnTo>
                      <a:pt x="497" y="1390"/>
                    </a:lnTo>
                    <a:lnTo>
                      <a:pt x="468" y="1390"/>
                    </a:lnTo>
                    <a:lnTo>
                      <a:pt x="468" y="1376"/>
                    </a:lnTo>
                    <a:lnTo>
                      <a:pt x="468" y="1362"/>
                    </a:lnTo>
                    <a:lnTo>
                      <a:pt x="468" y="1348"/>
                    </a:lnTo>
                    <a:lnTo>
                      <a:pt x="454" y="1334"/>
                    </a:lnTo>
                    <a:lnTo>
                      <a:pt x="468" y="1319"/>
                    </a:lnTo>
                    <a:lnTo>
                      <a:pt x="468" y="1305"/>
                    </a:lnTo>
                    <a:lnTo>
                      <a:pt x="468" y="1291"/>
                    </a:lnTo>
                    <a:lnTo>
                      <a:pt x="468" y="1277"/>
                    </a:lnTo>
                    <a:lnTo>
                      <a:pt x="468" y="1263"/>
                    </a:lnTo>
                    <a:lnTo>
                      <a:pt x="468" y="1248"/>
                    </a:lnTo>
                    <a:lnTo>
                      <a:pt x="468" y="1234"/>
                    </a:lnTo>
                    <a:lnTo>
                      <a:pt x="468" y="1206"/>
                    </a:lnTo>
                    <a:lnTo>
                      <a:pt x="482" y="1192"/>
                    </a:lnTo>
                    <a:lnTo>
                      <a:pt x="482" y="1178"/>
                    </a:lnTo>
                    <a:lnTo>
                      <a:pt x="482" y="1149"/>
                    </a:lnTo>
                    <a:lnTo>
                      <a:pt x="454" y="1149"/>
                    </a:lnTo>
                    <a:lnTo>
                      <a:pt x="440" y="1149"/>
                    </a:lnTo>
                    <a:lnTo>
                      <a:pt x="426" y="1149"/>
                    </a:lnTo>
                    <a:lnTo>
                      <a:pt x="411" y="1149"/>
                    </a:lnTo>
                    <a:lnTo>
                      <a:pt x="383" y="1135"/>
                    </a:lnTo>
                    <a:lnTo>
                      <a:pt x="355" y="1121"/>
                    </a:lnTo>
                    <a:lnTo>
                      <a:pt x="326" y="1107"/>
                    </a:lnTo>
                    <a:lnTo>
                      <a:pt x="298" y="1107"/>
                    </a:lnTo>
                    <a:lnTo>
                      <a:pt x="284" y="1092"/>
                    </a:lnTo>
                    <a:lnTo>
                      <a:pt x="270" y="1092"/>
                    </a:lnTo>
                    <a:lnTo>
                      <a:pt x="241" y="1078"/>
                    </a:lnTo>
                    <a:lnTo>
                      <a:pt x="213" y="1064"/>
                    </a:lnTo>
                    <a:lnTo>
                      <a:pt x="170" y="1050"/>
                    </a:lnTo>
                    <a:lnTo>
                      <a:pt x="156" y="1050"/>
                    </a:lnTo>
                    <a:lnTo>
                      <a:pt x="142" y="1050"/>
                    </a:lnTo>
                    <a:lnTo>
                      <a:pt x="128" y="1050"/>
                    </a:lnTo>
                    <a:lnTo>
                      <a:pt x="114" y="1050"/>
                    </a:lnTo>
                    <a:lnTo>
                      <a:pt x="99" y="1050"/>
                    </a:lnTo>
                    <a:lnTo>
                      <a:pt x="99" y="1036"/>
                    </a:lnTo>
                    <a:lnTo>
                      <a:pt x="71" y="1064"/>
                    </a:lnTo>
                    <a:lnTo>
                      <a:pt x="29" y="1092"/>
                    </a:lnTo>
                    <a:lnTo>
                      <a:pt x="29" y="1107"/>
                    </a:lnTo>
                    <a:lnTo>
                      <a:pt x="14" y="1107"/>
                    </a:lnTo>
                    <a:lnTo>
                      <a:pt x="0" y="1092"/>
                    </a:lnTo>
                    <a:lnTo>
                      <a:pt x="14" y="1092"/>
                    </a:lnTo>
                    <a:lnTo>
                      <a:pt x="14" y="1078"/>
                    </a:lnTo>
                    <a:lnTo>
                      <a:pt x="14" y="1064"/>
                    </a:lnTo>
                    <a:lnTo>
                      <a:pt x="14" y="1050"/>
                    </a:lnTo>
                    <a:lnTo>
                      <a:pt x="14" y="1036"/>
                    </a:lnTo>
                    <a:lnTo>
                      <a:pt x="29" y="1036"/>
                    </a:lnTo>
                    <a:lnTo>
                      <a:pt x="29" y="1021"/>
                    </a:lnTo>
                    <a:lnTo>
                      <a:pt x="29" y="1007"/>
                    </a:lnTo>
                    <a:lnTo>
                      <a:pt x="29" y="993"/>
                    </a:lnTo>
                    <a:lnTo>
                      <a:pt x="29" y="979"/>
                    </a:lnTo>
                    <a:lnTo>
                      <a:pt x="43" y="965"/>
                    </a:lnTo>
                    <a:lnTo>
                      <a:pt x="57" y="965"/>
                    </a:lnTo>
                    <a:lnTo>
                      <a:pt x="57" y="951"/>
                    </a:lnTo>
                    <a:lnTo>
                      <a:pt x="57" y="936"/>
                    </a:lnTo>
                    <a:lnTo>
                      <a:pt x="71" y="936"/>
                    </a:lnTo>
                    <a:lnTo>
                      <a:pt x="71" y="922"/>
                    </a:lnTo>
                    <a:lnTo>
                      <a:pt x="85" y="908"/>
                    </a:lnTo>
                    <a:lnTo>
                      <a:pt x="99" y="880"/>
                    </a:lnTo>
                    <a:lnTo>
                      <a:pt x="99" y="865"/>
                    </a:lnTo>
                    <a:lnTo>
                      <a:pt x="114" y="865"/>
                    </a:lnTo>
                    <a:lnTo>
                      <a:pt x="114" y="851"/>
                    </a:lnTo>
                    <a:lnTo>
                      <a:pt x="128" y="837"/>
                    </a:lnTo>
                    <a:lnTo>
                      <a:pt x="128" y="823"/>
                    </a:lnTo>
                    <a:lnTo>
                      <a:pt x="142" y="823"/>
                    </a:lnTo>
                    <a:lnTo>
                      <a:pt x="142" y="809"/>
                    </a:lnTo>
                    <a:lnTo>
                      <a:pt x="142" y="795"/>
                    </a:lnTo>
                    <a:lnTo>
                      <a:pt x="156" y="795"/>
                    </a:lnTo>
                    <a:lnTo>
                      <a:pt x="170" y="795"/>
                    </a:lnTo>
                    <a:lnTo>
                      <a:pt x="170" y="780"/>
                    </a:lnTo>
                    <a:lnTo>
                      <a:pt x="170" y="766"/>
                    </a:lnTo>
                    <a:lnTo>
                      <a:pt x="185" y="766"/>
                    </a:lnTo>
                    <a:lnTo>
                      <a:pt x="185" y="752"/>
                    </a:lnTo>
                    <a:lnTo>
                      <a:pt x="170" y="752"/>
                    </a:lnTo>
                    <a:lnTo>
                      <a:pt x="185" y="752"/>
                    </a:lnTo>
                    <a:lnTo>
                      <a:pt x="185" y="738"/>
                    </a:lnTo>
                    <a:lnTo>
                      <a:pt x="185" y="724"/>
                    </a:lnTo>
                    <a:lnTo>
                      <a:pt x="199" y="709"/>
                    </a:lnTo>
                    <a:lnTo>
                      <a:pt x="199" y="695"/>
                    </a:lnTo>
                    <a:lnTo>
                      <a:pt x="213" y="695"/>
                    </a:lnTo>
                    <a:lnTo>
                      <a:pt x="213" y="681"/>
                    </a:lnTo>
                    <a:lnTo>
                      <a:pt x="213" y="667"/>
                    </a:lnTo>
                    <a:lnTo>
                      <a:pt x="213" y="653"/>
                    </a:lnTo>
                    <a:lnTo>
                      <a:pt x="227" y="653"/>
                    </a:lnTo>
                    <a:lnTo>
                      <a:pt x="227" y="639"/>
                    </a:lnTo>
                    <a:lnTo>
                      <a:pt x="227" y="624"/>
                    </a:lnTo>
                    <a:lnTo>
                      <a:pt x="227" y="610"/>
                    </a:lnTo>
                    <a:lnTo>
                      <a:pt x="241" y="610"/>
                    </a:lnTo>
                    <a:lnTo>
                      <a:pt x="241" y="596"/>
                    </a:lnTo>
                    <a:lnTo>
                      <a:pt x="255" y="596"/>
                    </a:lnTo>
                    <a:lnTo>
                      <a:pt x="255" y="582"/>
                    </a:lnTo>
                    <a:lnTo>
                      <a:pt x="255" y="568"/>
                    </a:lnTo>
                    <a:lnTo>
                      <a:pt x="255" y="553"/>
                    </a:lnTo>
                    <a:lnTo>
                      <a:pt x="270" y="539"/>
                    </a:lnTo>
                    <a:lnTo>
                      <a:pt x="270" y="525"/>
                    </a:lnTo>
                    <a:lnTo>
                      <a:pt x="284" y="525"/>
                    </a:lnTo>
                    <a:lnTo>
                      <a:pt x="270" y="525"/>
                    </a:lnTo>
                    <a:lnTo>
                      <a:pt x="284" y="525"/>
                    </a:lnTo>
                    <a:lnTo>
                      <a:pt x="284" y="511"/>
                    </a:lnTo>
                    <a:lnTo>
                      <a:pt x="284" y="497"/>
                    </a:lnTo>
                    <a:lnTo>
                      <a:pt x="298" y="482"/>
                    </a:lnTo>
                    <a:lnTo>
                      <a:pt x="298" y="468"/>
                    </a:lnTo>
                    <a:lnTo>
                      <a:pt x="298" y="454"/>
                    </a:lnTo>
                    <a:lnTo>
                      <a:pt x="312" y="454"/>
                    </a:lnTo>
                    <a:lnTo>
                      <a:pt x="326" y="440"/>
                    </a:lnTo>
                    <a:lnTo>
                      <a:pt x="326" y="426"/>
                    </a:lnTo>
                    <a:lnTo>
                      <a:pt x="355" y="383"/>
                    </a:lnTo>
                    <a:lnTo>
                      <a:pt x="355" y="369"/>
                    </a:lnTo>
                    <a:lnTo>
                      <a:pt x="369" y="341"/>
                    </a:lnTo>
                    <a:lnTo>
                      <a:pt x="383" y="312"/>
                    </a:lnTo>
                    <a:lnTo>
                      <a:pt x="397" y="284"/>
                    </a:lnTo>
                    <a:lnTo>
                      <a:pt x="397" y="270"/>
                    </a:lnTo>
                    <a:lnTo>
                      <a:pt x="397" y="256"/>
                    </a:lnTo>
                    <a:lnTo>
                      <a:pt x="397" y="241"/>
                    </a:lnTo>
                    <a:lnTo>
                      <a:pt x="411" y="241"/>
                    </a:lnTo>
                    <a:lnTo>
                      <a:pt x="411" y="227"/>
                    </a:lnTo>
                    <a:lnTo>
                      <a:pt x="426" y="213"/>
                    </a:lnTo>
                    <a:lnTo>
                      <a:pt x="426" y="199"/>
                    </a:lnTo>
                    <a:lnTo>
                      <a:pt x="426" y="185"/>
                    </a:lnTo>
                    <a:lnTo>
                      <a:pt x="440" y="170"/>
                    </a:lnTo>
                    <a:lnTo>
                      <a:pt x="426" y="170"/>
                    </a:lnTo>
                    <a:lnTo>
                      <a:pt x="440" y="170"/>
                    </a:lnTo>
                    <a:lnTo>
                      <a:pt x="440" y="156"/>
                    </a:lnTo>
                    <a:lnTo>
                      <a:pt x="440" y="142"/>
                    </a:lnTo>
                    <a:lnTo>
                      <a:pt x="440" y="128"/>
                    </a:lnTo>
                    <a:lnTo>
                      <a:pt x="454" y="114"/>
                    </a:lnTo>
                    <a:lnTo>
                      <a:pt x="454" y="99"/>
                    </a:lnTo>
                    <a:lnTo>
                      <a:pt x="468" y="99"/>
                    </a:lnTo>
                    <a:lnTo>
                      <a:pt x="468" y="85"/>
                    </a:lnTo>
                    <a:lnTo>
                      <a:pt x="468" y="71"/>
                    </a:lnTo>
                    <a:lnTo>
                      <a:pt x="468" y="57"/>
                    </a:lnTo>
                    <a:lnTo>
                      <a:pt x="482" y="57"/>
                    </a:lnTo>
                    <a:lnTo>
                      <a:pt x="482" y="43"/>
                    </a:lnTo>
                    <a:lnTo>
                      <a:pt x="482" y="29"/>
                    </a:lnTo>
                    <a:lnTo>
                      <a:pt x="468" y="29"/>
                    </a:lnTo>
                    <a:lnTo>
                      <a:pt x="482" y="14"/>
                    </a:lnTo>
                    <a:lnTo>
                      <a:pt x="497" y="14"/>
                    </a:lnTo>
                    <a:lnTo>
                      <a:pt x="511" y="14"/>
                    </a:lnTo>
                    <a:lnTo>
                      <a:pt x="525" y="14"/>
                    </a:lnTo>
                    <a:lnTo>
                      <a:pt x="525" y="29"/>
                    </a:lnTo>
                    <a:lnTo>
                      <a:pt x="539" y="29"/>
                    </a:lnTo>
                    <a:lnTo>
                      <a:pt x="553" y="29"/>
                    </a:lnTo>
                    <a:lnTo>
                      <a:pt x="567" y="29"/>
                    </a:lnTo>
                    <a:lnTo>
                      <a:pt x="582" y="43"/>
                    </a:lnTo>
                    <a:lnTo>
                      <a:pt x="596" y="43"/>
                    </a:lnTo>
                    <a:lnTo>
                      <a:pt x="610" y="57"/>
                    </a:lnTo>
                    <a:lnTo>
                      <a:pt x="624" y="57"/>
                    </a:lnTo>
                    <a:lnTo>
                      <a:pt x="638" y="57"/>
                    </a:lnTo>
                    <a:lnTo>
                      <a:pt x="653" y="71"/>
                    </a:lnTo>
                    <a:lnTo>
                      <a:pt x="667" y="71"/>
                    </a:lnTo>
                    <a:lnTo>
                      <a:pt x="738" y="99"/>
                    </a:lnTo>
                    <a:lnTo>
                      <a:pt x="794" y="114"/>
                    </a:lnTo>
                    <a:lnTo>
                      <a:pt x="809" y="114"/>
                    </a:lnTo>
                    <a:lnTo>
                      <a:pt x="823" y="114"/>
                    </a:lnTo>
                    <a:lnTo>
                      <a:pt x="837" y="114"/>
                    </a:lnTo>
                    <a:lnTo>
                      <a:pt x="851" y="114"/>
                    </a:lnTo>
                    <a:lnTo>
                      <a:pt x="865" y="114"/>
                    </a:lnTo>
                    <a:lnTo>
                      <a:pt x="879" y="114"/>
                    </a:lnTo>
                    <a:lnTo>
                      <a:pt x="894" y="114"/>
                    </a:lnTo>
                    <a:lnTo>
                      <a:pt x="908" y="114"/>
                    </a:lnTo>
                    <a:lnTo>
                      <a:pt x="922" y="114"/>
                    </a:lnTo>
                    <a:lnTo>
                      <a:pt x="922" y="99"/>
                    </a:lnTo>
                    <a:lnTo>
                      <a:pt x="936" y="99"/>
                    </a:lnTo>
                    <a:lnTo>
                      <a:pt x="950" y="99"/>
                    </a:lnTo>
                    <a:lnTo>
                      <a:pt x="950" y="85"/>
                    </a:lnTo>
                    <a:lnTo>
                      <a:pt x="965" y="85"/>
                    </a:lnTo>
                    <a:lnTo>
                      <a:pt x="979" y="71"/>
                    </a:lnTo>
                    <a:lnTo>
                      <a:pt x="993" y="71"/>
                    </a:lnTo>
                    <a:lnTo>
                      <a:pt x="993" y="57"/>
                    </a:lnTo>
                    <a:lnTo>
                      <a:pt x="1007" y="57"/>
                    </a:lnTo>
                    <a:lnTo>
                      <a:pt x="1007" y="43"/>
                    </a:lnTo>
                    <a:lnTo>
                      <a:pt x="1021" y="29"/>
                    </a:lnTo>
                    <a:lnTo>
                      <a:pt x="1021" y="14"/>
                    </a:lnTo>
                    <a:lnTo>
                      <a:pt x="1035" y="14"/>
                    </a:lnTo>
                    <a:lnTo>
                      <a:pt x="1035" y="0"/>
                    </a:lnTo>
                    <a:lnTo>
                      <a:pt x="1050" y="0"/>
                    </a:lnTo>
                    <a:lnTo>
                      <a:pt x="1064" y="14"/>
                    </a:lnTo>
                    <a:lnTo>
                      <a:pt x="1078" y="43"/>
                    </a:lnTo>
                    <a:lnTo>
                      <a:pt x="1092" y="43"/>
                    </a:lnTo>
                    <a:lnTo>
                      <a:pt x="1092" y="57"/>
                    </a:lnTo>
                    <a:lnTo>
                      <a:pt x="1121" y="71"/>
                    </a:lnTo>
                    <a:lnTo>
                      <a:pt x="1135" y="85"/>
                    </a:lnTo>
                    <a:lnTo>
                      <a:pt x="1149" y="99"/>
                    </a:lnTo>
                    <a:close/>
                  </a:path>
                </a:pathLst>
              </a:custGeom>
              <a:blipFill dpi="0" rotWithShape="1">
                <a:blip r:embed="rId2"/>
                <a:srcRect/>
                <a:tile tx="0" ty="0" sx="100000" sy="100000" flip="none" algn="tl"/>
              </a:blipFill>
              <a:ln w="9525">
                <a:solidFill>
                  <a:srgbClr val="333333"/>
                </a:solidFill>
                <a:round/>
                <a:headEnd/>
                <a:tailEnd/>
              </a:ln>
            </p:spPr>
            <p:txBody>
              <a:bodyPr/>
              <a:lstStyle/>
              <a:p>
                <a:endParaRPr lang="ja-JP" altLang="en-US"/>
              </a:p>
            </p:txBody>
          </p:sp>
          <p:sp>
            <p:nvSpPr>
              <p:cNvPr id="35" name="Freeform 57"/>
              <p:cNvSpPr>
                <a:spLocks/>
              </p:cNvSpPr>
              <p:nvPr/>
            </p:nvSpPr>
            <p:spPr bwMode="auto">
              <a:xfrm>
                <a:off x="5106" y="1133"/>
                <a:ext cx="1531" cy="1546"/>
              </a:xfrm>
              <a:custGeom>
                <a:avLst/>
                <a:gdLst>
                  <a:gd name="T0" fmla="*/ 1276 w 1531"/>
                  <a:gd name="T1" fmla="*/ 241 h 1546"/>
                  <a:gd name="T2" fmla="*/ 1290 w 1531"/>
                  <a:gd name="T3" fmla="*/ 284 h 1546"/>
                  <a:gd name="T4" fmla="*/ 1290 w 1531"/>
                  <a:gd name="T5" fmla="*/ 326 h 1546"/>
                  <a:gd name="T6" fmla="*/ 1290 w 1531"/>
                  <a:gd name="T7" fmla="*/ 355 h 1546"/>
                  <a:gd name="T8" fmla="*/ 1262 w 1531"/>
                  <a:gd name="T9" fmla="*/ 411 h 1546"/>
                  <a:gd name="T10" fmla="*/ 1191 w 1531"/>
                  <a:gd name="T11" fmla="*/ 468 h 1546"/>
                  <a:gd name="T12" fmla="*/ 1134 w 1531"/>
                  <a:gd name="T13" fmla="*/ 511 h 1546"/>
                  <a:gd name="T14" fmla="*/ 1106 w 1531"/>
                  <a:gd name="T15" fmla="*/ 525 h 1546"/>
                  <a:gd name="T16" fmla="*/ 1063 w 1531"/>
                  <a:gd name="T17" fmla="*/ 553 h 1546"/>
                  <a:gd name="T18" fmla="*/ 1007 w 1531"/>
                  <a:gd name="T19" fmla="*/ 596 h 1546"/>
                  <a:gd name="T20" fmla="*/ 1035 w 1531"/>
                  <a:gd name="T21" fmla="*/ 652 h 1546"/>
                  <a:gd name="T22" fmla="*/ 1049 w 1531"/>
                  <a:gd name="T23" fmla="*/ 709 h 1546"/>
                  <a:gd name="T24" fmla="*/ 1063 w 1531"/>
                  <a:gd name="T25" fmla="*/ 837 h 1546"/>
                  <a:gd name="T26" fmla="*/ 1077 w 1531"/>
                  <a:gd name="T27" fmla="*/ 950 h 1546"/>
                  <a:gd name="T28" fmla="*/ 1163 w 1531"/>
                  <a:gd name="T29" fmla="*/ 936 h 1546"/>
                  <a:gd name="T30" fmla="*/ 1233 w 1531"/>
                  <a:gd name="T31" fmla="*/ 908 h 1546"/>
                  <a:gd name="T32" fmla="*/ 1276 w 1531"/>
                  <a:gd name="T33" fmla="*/ 936 h 1546"/>
                  <a:gd name="T34" fmla="*/ 1319 w 1531"/>
                  <a:gd name="T35" fmla="*/ 950 h 1546"/>
                  <a:gd name="T36" fmla="*/ 1361 w 1531"/>
                  <a:gd name="T37" fmla="*/ 950 h 1546"/>
                  <a:gd name="T38" fmla="*/ 1418 w 1531"/>
                  <a:gd name="T39" fmla="*/ 1007 h 1546"/>
                  <a:gd name="T40" fmla="*/ 1432 w 1531"/>
                  <a:gd name="T41" fmla="*/ 1035 h 1546"/>
                  <a:gd name="T42" fmla="*/ 1446 w 1531"/>
                  <a:gd name="T43" fmla="*/ 1064 h 1546"/>
                  <a:gd name="T44" fmla="*/ 1446 w 1531"/>
                  <a:gd name="T45" fmla="*/ 1092 h 1546"/>
                  <a:gd name="T46" fmla="*/ 1460 w 1531"/>
                  <a:gd name="T47" fmla="*/ 1177 h 1546"/>
                  <a:gd name="T48" fmla="*/ 1517 w 1531"/>
                  <a:gd name="T49" fmla="*/ 1234 h 1546"/>
                  <a:gd name="T50" fmla="*/ 1489 w 1531"/>
                  <a:gd name="T51" fmla="*/ 1291 h 1546"/>
                  <a:gd name="T52" fmla="*/ 1347 w 1531"/>
                  <a:gd name="T53" fmla="*/ 1277 h 1546"/>
                  <a:gd name="T54" fmla="*/ 1361 w 1531"/>
                  <a:gd name="T55" fmla="*/ 1390 h 1546"/>
                  <a:gd name="T56" fmla="*/ 1106 w 1531"/>
                  <a:gd name="T57" fmla="*/ 1376 h 1546"/>
                  <a:gd name="T58" fmla="*/ 978 w 1531"/>
                  <a:gd name="T59" fmla="*/ 1376 h 1546"/>
                  <a:gd name="T60" fmla="*/ 794 w 1531"/>
                  <a:gd name="T61" fmla="*/ 1376 h 1546"/>
                  <a:gd name="T62" fmla="*/ 680 w 1531"/>
                  <a:gd name="T63" fmla="*/ 1404 h 1546"/>
                  <a:gd name="T64" fmla="*/ 538 w 1531"/>
                  <a:gd name="T65" fmla="*/ 1546 h 1546"/>
                  <a:gd name="T66" fmla="*/ 482 w 1531"/>
                  <a:gd name="T67" fmla="*/ 1447 h 1546"/>
                  <a:gd name="T68" fmla="*/ 425 w 1531"/>
                  <a:gd name="T69" fmla="*/ 1376 h 1546"/>
                  <a:gd name="T70" fmla="*/ 354 w 1531"/>
                  <a:gd name="T71" fmla="*/ 1262 h 1546"/>
                  <a:gd name="T72" fmla="*/ 312 w 1531"/>
                  <a:gd name="T73" fmla="*/ 1206 h 1546"/>
                  <a:gd name="T74" fmla="*/ 241 w 1531"/>
                  <a:gd name="T75" fmla="*/ 1106 h 1546"/>
                  <a:gd name="T76" fmla="*/ 212 w 1531"/>
                  <a:gd name="T77" fmla="*/ 1064 h 1546"/>
                  <a:gd name="T78" fmla="*/ 198 w 1531"/>
                  <a:gd name="T79" fmla="*/ 1021 h 1546"/>
                  <a:gd name="T80" fmla="*/ 156 w 1531"/>
                  <a:gd name="T81" fmla="*/ 950 h 1546"/>
                  <a:gd name="T82" fmla="*/ 127 w 1531"/>
                  <a:gd name="T83" fmla="*/ 879 h 1546"/>
                  <a:gd name="T84" fmla="*/ 70 w 1531"/>
                  <a:gd name="T85" fmla="*/ 752 h 1546"/>
                  <a:gd name="T86" fmla="*/ 28 w 1531"/>
                  <a:gd name="T87" fmla="*/ 638 h 1546"/>
                  <a:gd name="T88" fmla="*/ 42 w 1531"/>
                  <a:gd name="T89" fmla="*/ 553 h 1546"/>
                  <a:gd name="T90" fmla="*/ 170 w 1531"/>
                  <a:gd name="T91" fmla="*/ 567 h 1546"/>
                  <a:gd name="T92" fmla="*/ 354 w 1531"/>
                  <a:gd name="T93" fmla="*/ 581 h 1546"/>
                  <a:gd name="T94" fmla="*/ 425 w 1531"/>
                  <a:gd name="T95" fmla="*/ 581 h 1546"/>
                  <a:gd name="T96" fmla="*/ 538 w 1531"/>
                  <a:gd name="T97" fmla="*/ 567 h 1546"/>
                  <a:gd name="T98" fmla="*/ 694 w 1531"/>
                  <a:gd name="T99" fmla="*/ 539 h 1546"/>
                  <a:gd name="T100" fmla="*/ 836 w 1531"/>
                  <a:gd name="T101" fmla="*/ 482 h 1546"/>
                  <a:gd name="T102" fmla="*/ 936 w 1531"/>
                  <a:gd name="T103" fmla="*/ 425 h 1546"/>
                  <a:gd name="T104" fmla="*/ 1063 w 1531"/>
                  <a:gd name="T105" fmla="*/ 312 h 1546"/>
                  <a:gd name="T106" fmla="*/ 1106 w 1531"/>
                  <a:gd name="T107" fmla="*/ 170 h 1546"/>
                  <a:gd name="T108" fmla="*/ 1106 w 1531"/>
                  <a:gd name="T109" fmla="*/ 14 h 1546"/>
                  <a:gd name="T110" fmla="*/ 1163 w 1531"/>
                  <a:gd name="T111" fmla="*/ 71 h 1546"/>
                  <a:gd name="T112" fmla="*/ 1205 w 1531"/>
                  <a:gd name="T113" fmla="*/ 113 h 1546"/>
                  <a:gd name="T114" fmla="*/ 1233 w 1531"/>
                  <a:gd name="T115" fmla="*/ 142 h 1546"/>
                  <a:gd name="T116" fmla="*/ 1248 w 1531"/>
                  <a:gd name="T117" fmla="*/ 170 h 1546"/>
                  <a:gd name="T118" fmla="*/ 1262 w 1531"/>
                  <a:gd name="T119" fmla="*/ 199 h 1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1"/>
                  <a:gd name="T181" fmla="*/ 0 h 1546"/>
                  <a:gd name="T182" fmla="*/ 1531 w 1531"/>
                  <a:gd name="T183" fmla="*/ 1546 h 1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1" h="1546">
                    <a:moveTo>
                      <a:pt x="1276" y="213"/>
                    </a:moveTo>
                    <a:lnTo>
                      <a:pt x="1276" y="213"/>
                    </a:lnTo>
                    <a:lnTo>
                      <a:pt x="1276" y="227"/>
                    </a:lnTo>
                    <a:lnTo>
                      <a:pt x="1276" y="241"/>
                    </a:lnTo>
                    <a:lnTo>
                      <a:pt x="1276" y="255"/>
                    </a:lnTo>
                    <a:lnTo>
                      <a:pt x="1290" y="255"/>
                    </a:lnTo>
                    <a:lnTo>
                      <a:pt x="1290" y="269"/>
                    </a:lnTo>
                    <a:lnTo>
                      <a:pt x="1290" y="284"/>
                    </a:lnTo>
                    <a:lnTo>
                      <a:pt x="1290" y="298"/>
                    </a:lnTo>
                    <a:lnTo>
                      <a:pt x="1290" y="312"/>
                    </a:lnTo>
                    <a:lnTo>
                      <a:pt x="1290" y="326"/>
                    </a:lnTo>
                    <a:lnTo>
                      <a:pt x="1290" y="340"/>
                    </a:lnTo>
                    <a:lnTo>
                      <a:pt x="1290" y="355"/>
                    </a:lnTo>
                    <a:lnTo>
                      <a:pt x="1290" y="369"/>
                    </a:lnTo>
                    <a:lnTo>
                      <a:pt x="1276" y="369"/>
                    </a:lnTo>
                    <a:lnTo>
                      <a:pt x="1276" y="383"/>
                    </a:lnTo>
                    <a:lnTo>
                      <a:pt x="1276" y="397"/>
                    </a:lnTo>
                    <a:lnTo>
                      <a:pt x="1276" y="411"/>
                    </a:lnTo>
                    <a:lnTo>
                      <a:pt x="1262" y="411"/>
                    </a:lnTo>
                    <a:lnTo>
                      <a:pt x="1262" y="425"/>
                    </a:lnTo>
                    <a:lnTo>
                      <a:pt x="1248" y="425"/>
                    </a:lnTo>
                    <a:lnTo>
                      <a:pt x="1233" y="440"/>
                    </a:lnTo>
                    <a:lnTo>
                      <a:pt x="1219" y="454"/>
                    </a:lnTo>
                    <a:lnTo>
                      <a:pt x="1191" y="468"/>
                    </a:lnTo>
                    <a:lnTo>
                      <a:pt x="1177" y="482"/>
                    </a:lnTo>
                    <a:lnTo>
                      <a:pt x="1163" y="496"/>
                    </a:lnTo>
                    <a:lnTo>
                      <a:pt x="1148" y="496"/>
                    </a:lnTo>
                    <a:lnTo>
                      <a:pt x="1134" y="511"/>
                    </a:lnTo>
                    <a:lnTo>
                      <a:pt x="1120" y="511"/>
                    </a:lnTo>
                    <a:lnTo>
                      <a:pt x="1120" y="525"/>
                    </a:lnTo>
                    <a:lnTo>
                      <a:pt x="1106" y="525"/>
                    </a:lnTo>
                    <a:lnTo>
                      <a:pt x="1092" y="525"/>
                    </a:lnTo>
                    <a:lnTo>
                      <a:pt x="1077" y="539"/>
                    </a:lnTo>
                    <a:lnTo>
                      <a:pt x="1063" y="553"/>
                    </a:lnTo>
                    <a:lnTo>
                      <a:pt x="1049" y="553"/>
                    </a:lnTo>
                    <a:lnTo>
                      <a:pt x="1035" y="567"/>
                    </a:lnTo>
                    <a:lnTo>
                      <a:pt x="1021" y="581"/>
                    </a:lnTo>
                    <a:lnTo>
                      <a:pt x="1007" y="581"/>
                    </a:lnTo>
                    <a:lnTo>
                      <a:pt x="1007" y="596"/>
                    </a:lnTo>
                    <a:lnTo>
                      <a:pt x="1021" y="596"/>
                    </a:lnTo>
                    <a:lnTo>
                      <a:pt x="1021" y="610"/>
                    </a:lnTo>
                    <a:lnTo>
                      <a:pt x="1035" y="624"/>
                    </a:lnTo>
                    <a:lnTo>
                      <a:pt x="1035" y="638"/>
                    </a:lnTo>
                    <a:lnTo>
                      <a:pt x="1035" y="652"/>
                    </a:lnTo>
                    <a:lnTo>
                      <a:pt x="1035" y="667"/>
                    </a:lnTo>
                    <a:lnTo>
                      <a:pt x="1049" y="667"/>
                    </a:lnTo>
                    <a:lnTo>
                      <a:pt x="1049" y="681"/>
                    </a:lnTo>
                    <a:lnTo>
                      <a:pt x="1049" y="695"/>
                    </a:lnTo>
                    <a:lnTo>
                      <a:pt x="1049" y="709"/>
                    </a:lnTo>
                    <a:lnTo>
                      <a:pt x="1063" y="738"/>
                    </a:lnTo>
                    <a:lnTo>
                      <a:pt x="1063" y="766"/>
                    </a:lnTo>
                    <a:lnTo>
                      <a:pt x="1063" y="780"/>
                    </a:lnTo>
                    <a:lnTo>
                      <a:pt x="1063" y="794"/>
                    </a:lnTo>
                    <a:lnTo>
                      <a:pt x="1063" y="808"/>
                    </a:lnTo>
                    <a:lnTo>
                      <a:pt x="1063" y="823"/>
                    </a:lnTo>
                    <a:lnTo>
                      <a:pt x="1063" y="837"/>
                    </a:lnTo>
                    <a:lnTo>
                      <a:pt x="1063" y="851"/>
                    </a:lnTo>
                    <a:lnTo>
                      <a:pt x="1063" y="865"/>
                    </a:lnTo>
                    <a:lnTo>
                      <a:pt x="1063" y="879"/>
                    </a:lnTo>
                    <a:lnTo>
                      <a:pt x="1063" y="894"/>
                    </a:lnTo>
                    <a:lnTo>
                      <a:pt x="1063" y="922"/>
                    </a:lnTo>
                    <a:lnTo>
                      <a:pt x="1063" y="936"/>
                    </a:lnTo>
                    <a:lnTo>
                      <a:pt x="1063" y="964"/>
                    </a:lnTo>
                    <a:lnTo>
                      <a:pt x="1077" y="964"/>
                    </a:lnTo>
                    <a:lnTo>
                      <a:pt x="1077" y="950"/>
                    </a:lnTo>
                    <a:lnTo>
                      <a:pt x="1092" y="950"/>
                    </a:lnTo>
                    <a:lnTo>
                      <a:pt x="1106" y="950"/>
                    </a:lnTo>
                    <a:lnTo>
                      <a:pt x="1120" y="950"/>
                    </a:lnTo>
                    <a:lnTo>
                      <a:pt x="1120" y="936"/>
                    </a:lnTo>
                    <a:lnTo>
                      <a:pt x="1134" y="936"/>
                    </a:lnTo>
                    <a:lnTo>
                      <a:pt x="1148" y="936"/>
                    </a:lnTo>
                    <a:lnTo>
                      <a:pt x="1163" y="936"/>
                    </a:lnTo>
                    <a:lnTo>
                      <a:pt x="1177" y="922"/>
                    </a:lnTo>
                    <a:lnTo>
                      <a:pt x="1191" y="922"/>
                    </a:lnTo>
                    <a:lnTo>
                      <a:pt x="1205" y="922"/>
                    </a:lnTo>
                    <a:lnTo>
                      <a:pt x="1219" y="922"/>
                    </a:lnTo>
                    <a:lnTo>
                      <a:pt x="1233" y="908"/>
                    </a:lnTo>
                    <a:lnTo>
                      <a:pt x="1248" y="908"/>
                    </a:lnTo>
                    <a:lnTo>
                      <a:pt x="1262" y="922"/>
                    </a:lnTo>
                    <a:lnTo>
                      <a:pt x="1276" y="922"/>
                    </a:lnTo>
                    <a:lnTo>
                      <a:pt x="1276" y="936"/>
                    </a:lnTo>
                    <a:lnTo>
                      <a:pt x="1304" y="950"/>
                    </a:lnTo>
                    <a:lnTo>
                      <a:pt x="1304" y="936"/>
                    </a:lnTo>
                    <a:lnTo>
                      <a:pt x="1319" y="936"/>
                    </a:lnTo>
                    <a:lnTo>
                      <a:pt x="1319" y="950"/>
                    </a:lnTo>
                    <a:lnTo>
                      <a:pt x="1333" y="936"/>
                    </a:lnTo>
                    <a:lnTo>
                      <a:pt x="1347" y="950"/>
                    </a:lnTo>
                    <a:lnTo>
                      <a:pt x="1361" y="950"/>
                    </a:lnTo>
                    <a:lnTo>
                      <a:pt x="1375" y="964"/>
                    </a:lnTo>
                    <a:lnTo>
                      <a:pt x="1389" y="964"/>
                    </a:lnTo>
                    <a:lnTo>
                      <a:pt x="1389" y="979"/>
                    </a:lnTo>
                    <a:lnTo>
                      <a:pt x="1404" y="979"/>
                    </a:lnTo>
                    <a:lnTo>
                      <a:pt x="1418" y="1007"/>
                    </a:lnTo>
                    <a:lnTo>
                      <a:pt x="1418" y="1021"/>
                    </a:lnTo>
                    <a:lnTo>
                      <a:pt x="1432" y="1035"/>
                    </a:lnTo>
                    <a:lnTo>
                      <a:pt x="1432" y="1050"/>
                    </a:lnTo>
                    <a:lnTo>
                      <a:pt x="1446" y="1050"/>
                    </a:lnTo>
                    <a:lnTo>
                      <a:pt x="1446" y="1064"/>
                    </a:lnTo>
                    <a:lnTo>
                      <a:pt x="1446" y="1078"/>
                    </a:lnTo>
                    <a:lnTo>
                      <a:pt x="1446" y="1092"/>
                    </a:lnTo>
                    <a:lnTo>
                      <a:pt x="1446" y="1106"/>
                    </a:lnTo>
                    <a:lnTo>
                      <a:pt x="1446" y="1120"/>
                    </a:lnTo>
                    <a:lnTo>
                      <a:pt x="1460" y="1120"/>
                    </a:lnTo>
                    <a:lnTo>
                      <a:pt x="1460" y="1135"/>
                    </a:lnTo>
                    <a:lnTo>
                      <a:pt x="1460" y="1149"/>
                    </a:lnTo>
                    <a:lnTo>
                      <a:pt x="1460" y="1163"/>
                    </a:lnTo>
                    <a:lnTo>
                      <a:pt x="1460" y="1177"/>
                    </a:lnTo>
                    <a:lnTo>
                      <a:pt x="1475" y="1191"/>
                    </a:lnTo>
                    <a:lnTo>
                      <a:pt x="1489" y="1206"/>
                    </a:lnTo>
                    <a:lnTo>
                      <a:pt x="1503" y="1220"/>
                    </a:lnTo>
                    <a:lnTo>
                      <a:pt x="1503" y="1234"/>
                    </a:lnTo>
                    <a:lnTo>
                      <a:pt x="1517" y="1234"/>
                    </a:lnTo>
                    <a:lnTo>
                      <a:pt x="1517" y="1248"/>
                    </a:lnTo>
                    <a:lnTo>
                      <a:pt x="1517" y="1262"/>
                    </a:lnTo>
                    <a:lnTo>
                      <a:pt x="1531" y="1291"/>
                    </a:lnTo>
                    <a:lnTo>
                      <a:pt x="1517" y="1291"/>
                    </a:lnTo>
                    <a:lnTo>
                      <a:pt x="1489" y="1291"/>
                    </a:lnTo>
                    <a:lnTo>
                      <a:pt x="1460" y="1291"/>
                    </a:lnTo>
                    <a:lnTo>
                      <a:pt x="1446" y="1291"/>
                    </a:lnTo>
                    <a:lnTo>
                      <a:pt x="1418" y="1291"/>
                    </a:lnTo>
                    <a:lnTo>
                      <a:pt x="1404" y="1291"/>
                    </a:lnTo>
                    <a:lnTo>
                      <a:pt x="1389" y="1277"/>
                    </a:lnTo>
                    <a:lnTo>
                      <a:pt x="1375" y="1277"/>
                    </a:lnTo>
                    <a:lnTo>
                      <a:pt x="1347" y="1277"/>
                    </a:lnTo>
                    <a:lnTo>
                      <a:pt x="1347" y="1291"/>
                    </a:lnTo>
                    <a:lnTo>
                      <a:pt x="1347" y="1305"/>
                    </a:lnTo>
                    <a:lnTo>
                      <a:pt x="1361" y="1319"/>
                    </a:lnTo>
                    <a:lnTo>
                      <a:pt x="1361" y="1333"/>
                    </a:lnTo>
                    <a:lnTo>
                      <a:pt x="1375" y="1333"/>
                    </a:lnTo>
                    <a:lnTo>
                      <a:pt x="1375" y="1347"/>
                    </a:lnTo>
                    <a:lnTo>
                      <a:pt x="1361" y="1362"/>
                    </a:lnTo>
                    <a:lnTo>
                      <a:pt x="1361" y="1376"/>
                    </a:lnTo>
                    <a:lnTo>
                      <a:pt x="1361" y="1390"/>
                    </a:lnTo>
                    <a:lnTo>
                      <a:pt x="1347" y="1390"/>
                    </a:lnTo>
                    <a:lnTo>
                      <a:pt x="1319" y="1390"/>
                    </a:lnTo>
                    <a:lnTo>
                      <a:pt x="1304" y="1390"/>
                    </a:lnTo>
                    <a:lnTo>
                      <a:pt x="1262" y="1390"/>
                    </a:lnTo>
                    <a:lnTo>
                      <a:pt x="1248" y="1390"/>
                    </a:lnTo>
                    <a:lnTo>
                      <a:pt x="1219" y="1390"/>
                    </a:lnTo>
                    <a:lnTo>
                      <a:pt x="1191" y="1376"/>
                    </a:lnTo>
                    <a:lnTo>
                      <a:pt x="1163" y="1376"/>
                    </a:lnTo>
                    <a:lnTo>
                      <a:pt x="1134" y="1376"/>
                    </a:lnTo>
                    <a:lnTo>
                      <a:pt x="1106" y="1376"/>
                    </a:lnTo>
                    <a:lnTo>
                      <a:pt x="1092" y="1376"/>
                    </a:lnTo>
                    <a:lnTo>
                      <a:pt x="1077" y="1376"/>
                    </a:lnTo>
                    <a:lnTo>
                      <a:pt x="1063" y="1376"/>
                    </a:lnTo>
                    <a:lnTo>
                      <a:pt x="1049" y="1376"/>
                    </a:lnTo>
                    <a:lnTo>
                      <a:pt x="1035" y="1376"/>
                    </a:lnTo>
                    <a:lnTo>
                      <a:pt x="1007" y="1376"/>
                    </a:lnTo>
                    <a:lnTo>
                      <a:pt x="978" y="1376"/>
                    </a:lnTo>
                    <a:lnTo>
                      <a:pt x="950" y="1376"/>
                    </a:lnTo>
                    <a:lnTo>
                      <a:pt x="921" y="1376"/>
                    </a:lnTo>
                    <a:lnTo>
                      <a:pt x="893" y="1376"/>
                    </a:lnTo>
                    <a:lnTo>
                      <a:pt x="865" y="1376"/>
                    </a:lnTo>
                    <a:lnTo>
                      <a:pt x="851" y="1376"/>
                    </a:lnTo>
                    <a:lnTo>
                      <a:pt x="836" y="1376"/>
                    </a:lnTo>
                    <a:lnTo>
                      <a:pt x="822" y="1376"/>
                    </a:lnTo>
                    <a:lnTo>
                      <a:pt x="794" y="1376"/>
                    </a:lnTo>
                    <a:lnTo>
                      <a:pt x="765" y="1376"/>
                    </a:lnTo>
                    <a:lnTo>
                      <a:pt x="751" y="1376"/>
                    </a:lnTo>
                    <a:lnTo>
                      <a:pt x="737" y="1376"/>
                    </a:lnTo>
                    <a:lnTo>
                      <a:pt x="723" y="1390"/>
                    </a:lnTo>
                    <a:lnTo>
                      <a:pt x="709" y="1390"/>
                    </a:lnTo>
                    <a:lnTo>
                      <a:pt x="694" y="1404"/>
                    </a:lnTo>
                    <a:lnTo>
                      <a:pt x="680" y="1404"/>
                    </a:lnTo>
                    <a:lnTo>
                      <a:pt x="666" y="1418"/>
                    </a:lnTo>
                    <a:lnTo>
                      <a:pt x="652" y="1418"/>
                    </a:lnTo>
                    <a:lnTo>
                      <a:pt x="652" y="1433"/>
                    </a:lnTo>
                    <a:lnTo>
                      <a:pt x="624" y="1447"/>
                    </a:lnTo>
                    <a:lnTo>
                      <a:pt x="609" y="1461"/>
                    </a:lnTo>
                    <a:lnTo>
                      <a:pt x="595" y="1475"/>
                    </a:lnTo>
                    <a:lnTo>
                      <a:pt x="581" y="1489"/>
                    </a:lnTo>
                    <a:lnTo>
                      <a:pt x="567" y="1532"/>
                    </a:lnTo>
                    <a:lnTo>
                      <a:pt x="553" y="1532"/>
                    </a:lnTo>
                    <a:lnTo>
                      <a:pt x="538" y="1546"/>
                    </a:lnTo>
                    <a:lnTo>
                      <a:pt x="538" y="1532"/>
                    </a:lnTo>
                    <a:lnTo>
                      <a:pt x="524" y="1518"/>
                    </a:lnTo>
                    <a:lnTo>
                      <a:pt x="524" y="1503"/>
                    </a:lnTo>
                    <a:lnTo>
                      <a:pt x="510" y="1489"/>
                    </a:lnTo>
                    <a:lnTo>
                      <a:pt x="496" y="1475"/>
                    </a:lnTo>
                    <a:lnTo>
                      <a:pt x="496" y="1461"/>
                    </a:lnTo>
                    <a:lnTo>
                      <a:pt x="482" y="1461"/>
                    </a:lnTo>
                    <a:lnTo>
                      <a:pt x="482" y="1447"/>
                    </a:lnTo>
                    <a:lnTo>
                      <a:pt x="468" y="1433"/>
                    </a:lnTo>
                    <a:lnTo>
                      <a:pt x="453" y="1418"/>
                    </a:lnTo>
                    <a:lnTo>
                      <a:pt x="439" y="1404"/>
                    </a:lnTo>
                    <a:lnTo>
                      <a:pt x="439" y="1390"/>
                    </a:lnTo>
                    <a:lnTo>
                      <a:pt x="425" y="1376"/>
                    </a:lnTo>
                    <a:lnTo>
                      <a:pt x="397" y="1347"/>
                    </a:lnTo>
                    <a:lnTo>
                      <a:pt x="397" y="1319"/>
                    </a:lnTo>
                    <a:lnTo>
                      <a:pt x="382" y="1319"/>
                    </a:lnTo>
                    <a:lnTo>
                      <a:pt x="368" y="1291"/>
                    </a:lnTo>
                    <a:lnTo>
                      <a:pt x="354" y="1277"/>
                    </a:lnTo>
                    <a:lnTo>
                      <a:pt x="354" y="1262"/>
                    </a:lnTo>
                    <a:lnTo>
                      <a:pt x="340" y="1262"/>
                    </a:lnTo>
                    <a:lnTo>
                      <a:pt x="340" y="1248"/>
                    </a:lnTo>
                    <a:lnTo>
                      <a:pt x="326" y="1234"/>
                    </a:lnTo>
                    <a:lnTo>
                      <a:pt x="326" y="1220"/>
                    </a:lnTo>
                    <a:lnTo>
                      <a:pt x="312" y="1220"/>
                    </a:lnTo>
                    <a:lnTo>
                      <a:pt x="312" y="1206"/>
                    </a:lnTo>
                    <a:lnTo>
                      <a:pt x="297" y="1191"/>
                    </a:lnTo>
                    <a:lnTo>
                      <a:pt x="297" y="1177"/>
                    </a:lnTo>
                    <a:lnTo>
                      <a:pt x="283" y="1163"/>
                    </a:lnTo>
                    <a:lnTo>
                      <a:pt x="269" y="1149"/>
                    </a:lnTo>
                    <a:lnTo>
                      <a:pt x="255" y="1135"/>
                    </a:lnTo>
                    <a:lnTo>
                      <a:pt x="255" y="1120"/>
                    </a:lnTo>
                    <a:lnTo>
                      <a:pt x="241" y="1106"/>
                    </a:lnTo>
                    <a:lnTo>
                      <a:pt x="241" y="1092"/>
                    </a:lnTo>
                    <a:lnTo>
                      <a:pt x="226" y="1092"/>
                    </a:lnTo>
                    <a:lnTo>
                      <a:pt x="226" y="1078"/>
                    </a:lnTo>
                    <a:lnTo>
                      <a:pt x="212" y="1064"/>
                    </a:lnTo>
                    <a:lnTo>
                      <a:pt x="212" y="1050"/>
                    </a:lnTo>
                    <a:lnTo>
                      <a:pt x="198" y="1035"/>
                    </a:lnTo>
                    <a:lnTo>
                      <a:pt x="198" y="1021"/>
                    </a:lnTo>
                    <a:lnTo>
                      <a:pt x="184" y="1007"/>
                    </a:lnTo>
                    <a:lnTo>
                      <a:pt x="184" y="993"/>
                    </a:lnTo>
                    <a:lnTo>
                      <a:pt x="170" y="993"/>
                    </a:lnTo>
                    <a:lnTo>
                      <a:pt x="170" y="964"/>
                    </a:lnTo>
                    <a:lnTo>
                      <a:pt x="156" y="950"/>
                    </a:lnTo>
                    <a:lnTo>
                      <a:pt x="156" y="936"/>
                    </a:lnTo>
                    <a:lnTo>
                      <a:pt x="141" y="922"/>
                    </a:lnTo>
                    <a:lnTo>
                      <a:pt x="141" y="908"/>
                    </a:lnTo>
                    <a:lnTo>
                      <a:pt x="141" y="894"/>
                    </a:lnTo>
                    <a:lnTo>
                      <a:pt x="127" y="894"/>
                    </a:lnTo>
                    <a:lnTo>
                      <a:pt x="127" y="879"/>
                    </a:lnTo>
                    <a:lnTo>
                      <a:pt x="127" y="865"/>
                    </a:lnTo>
                    <a:lnTo>
                      <a:pt x="113" y="851"/>
                    </a:lnTo>
                    <a:lnTo>
                      <a:pt x="113" y="837"/>
                    </a:lnTo>
                    <a:lnTo>
                      <a:pt x="99" y="808"/>
                    </a:lnTo>
                    <a:lnTo>
                      <a:pt x="99" y="794"/>
                    </a:lnTo>
                    <a:lnTo>
                      <a:pt x="85" y="780"/>
                    </a:lnTo>
                    <a:lnTo>
                      <a:pt x="85" y="766"/>
                    </a:lnTo>
                    <a:lnTo>
                      <a:pt x="70" y="752"/>
                    </a:lnTo>
                    <a:lnTo>
                      <a:pt x="70" y="738"/>
                    </a:lnTo>
                    <a:lnTo>
                      <a:pt x="56" y="723"/>
                    </a:lnTo>
                    <a:lnTo>
                      <a:pt x="42" y="695"/>
                    </a:lnTo>
                    <a:lnTo>
                      <a:pt x="42" y="667"/>
                    </a:lnTo>
                    <a:lnTo>
                      <a:pt x="28" y="652"/>
                    </a:lnTo>
                    <a:lnTo>
                      <a:pt x="28" y="638"/>
                    </a:lnTo>
                    <a:lnTo>
                      <a:pt x="14" y="624"/>
                    </a:lnTo>
                    <a:lnTo>
                      <a:pt x="14" y="610"/>
                    </a:lnTo>
                    <a:lnTo>
                      <a:pt x="0" y="567"/>
                    </a:lnTo>
                    <a:lnTo>
                      <a:pt x="14" y="567"/>
                    </a:lnTo>
                    <a:lnTo>
                      <a:pt x="28" y="567"/>
                    </a:lnTo>
                    <a:lnTo>
                      <a:pt x="28" y="553"/>
                    </a:lnTo>
                    <a:lnTo>
                      <a:pt x="42" y="553"/>
                    </a:lnTo>
                    <a:lnTo>
                      <a:pt x="56" y="553"/>
                    </a:lnTo>
                    <a:lnTo>
                      <a:pt x="70" y="553"/>
                    </a:lnTo>
                    <a:lnTo>
                      <a:pt x="85" y="553"/>
                    </a:lnTo>
                    <a:lnTo>
                      <a:pt x="99" y="553"/>
                    </a:lnTo>
                    <a:lnTo>
                      <a:pt x="113" y="553"/>
                    </a:lnTo>
                    <a:lnTo>
                      <a:pt x="141" y="553"/>
                    </a:lnTo>
                    <a:lnTo>
                      <a:pt x="156" y="567"/>
                    </a:lnTo>
                    <a:lnTo>
                      <a:pt x="170" y="567"/>
                    </a:lnTo>
                    <a:lnTo>
                      <a:pt x="198" y="567"/>
                    </a:lnTo>
                    <a:lnTo>
                      <a:pt x="212" y="567"/>
                    </a:lnTo>
                    <a:lnTo>
                      <a:pt x="226" y="567"/>
                    </a:lnTo>
                    <a:lnTo>
                      <a:pt x="241" y="567"/>
                    </a:lnTo>
                    <a:lnTo>
                      <a:pt x="255" y="567"/>
                    </a:lnTo>
                    <a:lnTo>
                      <a:pt x="269" y="581"/>
                    </a:lnTo>
                    <a:lnTo>
                      <a:pt x="283" y="581"/>
                    </a:lnTo>
                    <a:lnTo>
                      <a:pt x="297" y="581"/>
                    </a:lnTo>
                    <a:lnTo>
                      <a:pt x="326" y="581"/>
                    </a:lnTo>
                    <a:lnTo>
                      <a:pt x="354" y="581"/>
                    </a:lnTo>
                    <a:lnTo>
                      <a:pt x="368" y="581"/>
                    </a:lnTo>
                    <a:lnTo>
                      <a:pt x="382" y="581"/>
                    </a:lnTo>
                    <a:lnTo>
                      <a:pt x="397" y="581"/>
                    </a:lnTo>
                    <a:lnTo>
                      <a:pt x="411" y="581"/>
                    </a:lnTo>
                    <a:lnTo>
                      <a:pt x="425" y="581"/>
                    </a:lnTo>
                    <a:lnTo>
                      <a:pt x="439" y="581"/>
                    </a:lnTo>
                    <a:lnTo>
                      <a:pt x="453" y="581"/>
                    </a:lnTo>
                    <a:lnTo>
                      <a:pt x="468" y="581"/>
                    </a:lnTo>
                    <a:lnTo>
                      <a:pt x="482" y="581"/>
                    </a:lnTo>
                    <a:lnTo>
                      <a:pt x="496" y="581"/>
                    </a:lnTo>
                    <a:lnTo>
                      <a:pt x="510" y="567"/>
                    </a:lnTo>
                    <a:lnTo>
                      <a:pt x="524" y="567"/>
                    </a:lnTo>
                    <a:lnTo>
                      <a:pt x="538" y="567"/>
                    </a:lnTo>
                    <a:lnTo>
                      <a:pt x="553" y="567"/>
                    </a:lnTo>
                    <a:lnTo>
                      <a:pt x="581" y="567"/>
                    </a:lnTo>
                    <a:lnTo>
                      <a:pt x="595" y="553"/>
                    </a:lnTo>
                    <a:lnTo>
                      <a:pt x="624" y="553"/>
                    </a:lnTo>
                    <a:lnTo>
                      <a:pt x="638" y="553"/>
                    </a:lnTo>
                    <a:lnTo>
                      <a:pt x="652" y="553"/>
                    </a:lnTo>
                    <a:lnTo>
                      <a:pt x="666" y="553"/>
                    </a:lnTo>
                    <a:lnTo>
                      <a:pt x="666" y="539"/>
                    </a:lnTo>
                    <a:lnTo>
                      <a:pt x="694" y="539"/>
                    </a:lnTo>
                    <a:lnTo>
                      <a:pt x="709" y="539"/>
                    </a:lnTo>
                    <a:lnTo>
                      <a:pt x="723" y="525"/>
                    </a:lnTo>
                    <a:lnTo>
                      <a:pt x="737" y="525"/>
                    </a:lnTo>
                    <a:lnTo>
                      <a:pt x="751" y="525"/>
                    </a:lnTo>
                    <a:lnTo>
                      <a:pt x="765" y="511"/>
                    </a:lnTo>
                    <a:lnTo>
                      <a:pt x="780" y="511"/>
                    </a:lnTo>
                    <a:lnTo>
                      <a:pt x="794" y="496"/>
                    </a:lnTo>
                    <a:lnTo>
                      <a:pt x="808" y="496"/>
                    </a:lnTo>
                    <a:lnTo>
                      <a:pt x="822" y="496"/>
                    </a:lnTo>
                    <a:lnTo>
                      <a:pt x="836" y="482"/>
                    </a:lnTo>
                    <a:lnTo>
                      <a:pt x="851" y="482"/>
                    </a:lnTo>
                    <a:lnTo>
                      <a:pt x="851" y="468"/>
                    </a:lnTo>
                    <a:lnTo>
                      <a:pt x="865" y="468"/>
                    </a:lnTo>
                    <a:lnTo>
                      <a:pt x="879" y="468"/>
                    </a:lnTo>
                    <a:lnTo>
                      <a:pt x="893" y="454"/>
                    </a:lnTo>
                    <a:lnTo>
                      <a:pt x="907" y="440"/>
                    </a:lnTo>
                    <a:lnTo>
                      <a:pt x="936" y="425"/>
                    </a:lnTo>
                    <a:lnTo>
                      <a:pt x="950" y="411"/>
                    </a:lnTo>
                    <a:lnTo>
                      <a:pt x="978" y="397"/>
                    </a:lnTo>
                    <a:lnTo>
                      <a:pt x="992" y="383"/>
                    </a:lnTo>
                    <a:lnTo>
                      <a:pt x="1021" y="369"/>
                    </a:lnTo>
                    <a:lnTo>
                      <a:pt x="1021" y="355"/>
                    </a:lnTo>
                    <a:lnTo>
                      <a:pt x="1035" y="340"/>
                    </a:lnTo>
                    <a:lnTo>
                      <a:pt x="1049" y="340"/>
                    </a:lnTo>
                    <a:lnTo>
                      <a:pt x="1049" y="326"/>
                    </a:lnTo>
                    <a:lnTo>
                      <a:pt x="1049" y="312"/>
                    </a:lnTo>
                    <a:lnTo>
                      <a:pt x="1063" y="312"/>
                    </a:lnTo>
                    <a:lnTo>
                      <a:pt x="1063" y="298"/>
                    </a:lnTo>
                    <a:lnTo>
                      <a:pt x="1077" y="284"/>
                    </a:lnTo>
                    <a:lnTo>
                      <a:pt x="1077" y="269"/>
                    </a:lnTo>
                    <a:lnTo>
                      <a:pt x="1077" y="255"/>
                    </a:lnTo>
                    <a:lnTo>
                      <a:pt x="1092" y="227"/>
                    </a:lnTo>
                    <a:lnTo>
                      <a:pt x="1092" y="184"/>
                    </a:lnTo>
                    <a:lnTo>
                      <a:pt x="1092" y="170"/>
                    </a:lnTo>
                    <a:lnTo>
                      <a:pt x="1106" y="170"/>
                    </a:lnTo>
                    <a:lnTo>
                      <a:pt x="1092" y="156"/>
                    </a:lnTo>
                    <a:lnTo>
                      <a:pt x="1092" y="142"/>
                    </a:lnTo>
                    <a:lnTo>
                      <a:pt x="1092" y="113"/>
                    </a:lnTo>
                    <a:lnTo>
                      <a:pt x="1092" y="99"/>
                    </a:lnTo>
                    <a:lnTo>
                      <a:pt x="1092" y="85"/>
                    </a:lnTo>
                    <a:lnTo>
                      <a:pt x="1092" y="71"/>
                    </a:lnTo>
                    <a:lnTo>
                      <a:pt x="1092" y="42"/>
                    </a:lnTo>
                    <a:lnTo>
                      <a:pt x="1106" y="28"/>
                    </a:lnTo>
                    <a:lnTo>
                      <a:pt x="1106" y="14"/>
                    </a:lnTo>
                    <a:lnTo>
                      <a:pt x="1120" y="0"/>
                    </a:lnTo>
                    <a:lnTo>
                      <a:pt x="1134" y="28"/>
                    </a:lnTo>
                    <a:lnTo>
                      <a:pt x="1134" y="42"/>
                    </a:lnTo>
                    <a:lnTo>
                      <a:pt x="1148" y="57"/>
                    </a:lnTo>
                    <a:lnTo>
                      <a:pt x="1163" y="71"/>
                    </a:lnTo>
                    <a:lnTo>
                      <a:pt x="1163" y="85"/>
                    </a:lnTo>
                    <a:lnTo>
                      <a:pt x="1177" y="85"/>
                    </a:lnTo>
                    <a:lnTo>
                      <a:pt x="1177" y="99"/>
                    </a:lnTo>
                    <a:lnTo>
                      <a:pt x="1191" y="99"/>
                    </a:lnTo>
                    <a:lnTo>
                      <a:pt x="1191" y="113"/>
                    </a:lnTo>
                    <a:lnTo>
                      <a:pt x="1205" y="113"/>
                    </a:lnTo>
                    <a:lnTo>
                      <a:pt x="1205" y="128"/>
                    </a:lnTo>
                    <a:lnTo>
                      <a:pt x="1219" y="128"/>
                    </a:lnTo>
                    <a:lnTo>
                      <a:pt x="1219" y="142"/>
                    </a:lnTo>
                    <a:lnTo>
                      <a:pt x="1233" y="142"/>
                    </a:lnTo>
                    <a:lnTo>
                      <a:pt x="1233" y="156"/>
                    </a:lnTo>
                    <a:lnTo>
                      <a:pt x="1248" y="156"/>
                    </a:lnTo>
                    <a:lnTo>
                      <a:pt x="1248" y="170"/>
                    </a:lnTo>
                    <a:lnTo>
                      <a:pt x="1248" y="184"/>
                    </a:lnTo>
                    <a:lnTo>
                      <a:pt x="1262" y="184"/>
                    </a:lnTo>
                    <a:lnTo>
                      <a:pt x="1262" y="199"/>
                    </a:lnTo>
                    <a:lnTo>
                      <a:pt x="1262" y="213"/>
                    </a:lnTo>
                    <a:lnTo>
                      <a:pt x="1276" y="213"/>
                    </a:lnTo>
                    <a:close/>
                  </a:path>
                </a:pathLst>
              </a:custGeom>
              <a:blipFill dpi="0" rotWithShape="1">
                <a:blip r:embed="rId3"/>
                <a:srcRect/>
                <a:tile tx="0" ty="0" sx="100000" sy="100000" flip="none" algn="tl"/>
              </a:blipFill>
              <a:ln w="9525">
                <a:solidFill>
                  <a:srgbClr val="333333"/>
                </a:solidFill>
                <a:round/>
                <a:headEnd/>
                <a:tailEnd/>
              </a:ln>
            </p:spPr>
            <p:txBody>
              <a:bodyPr/>
              <a:lstStyle/>
              <a:p>
                <a:endParaRPr lang="ja-JP" altLang="en-US"/>
              </a:p>
            </p:txBody>
          </p:sp>
          <p:sp>
            <p:nvSpPr>
              <p:cNvPr id="36" name="Freeform 56"/>
              <p:cNvSpPr>
                <a:spLocks/>
              </p:cNvSpPr>
              <p:nvPr/>
            </p:nvSpPr>
            <p:spPr bwMode="auto">
              <a:xfrm>
                <a:off x="1263" y="4016"/>
                <a:ext cx="1970" cy="1547"/>
              </a:xfrm>
              <a:custGeom>
                <a:avLst/>
                <a:gdLst>
                  <a:gd name="T0" fmla="*/ 1799 w 1972"/>
                  <a:gd name="T1" fmla="*/ 482 h 1546"/>
                  <a:gd name="T2" fmla="*/ 1799 w 1972"/>
                  <a:gd name="T3" fmla="*/ 482 h 1546"/>
                  <a:gd name="T4" fmla="*/ 1742 w 1972"/>
                  <a:gd name="T5" fmla="*/ 511 h 1546"/>
                  <a:gd name="T6" fmla="*/ 1686 w 1972"/>
                  <a:gd name="T7" fmla="*/ 553 h 1546"/>
                  <a:gd name="T8" fmla="*/ 1643 w 1972"/>
                  <a:gd name="T9" fmla="*/ 610 h 1546"/>
                  <a:gd name="T10" fmla="*/ 1615 w 1972"/>
                  <a:gd name="T11" fmla="*/ 639 h 1546"/>
                  <a:gd name="T12" fmla="*/ 1544 w 1972"/>
                  <a:gd name="T13" fmla="*/ 709 h 1546"/>
                  <a:gd name="T14" fmla="*/ 1530 w 1972"/>
                  <a:gd name="T15" fmla="*/ 724 h 1546"/>
                  <a:gd name="T16" fmla="*/ 1501 w 1972"/>
                  <a:gd name="T17" fmla="*/ 766 h 1546"/>
                  <a:gd name="T18" fmla="*/ 1461 w 1972"/>
                  <a:gd name="T19" fmla="*/ 916 h 1546"/>
                  <a:gd name="T20" fmla="*/ 1447 w 1972"/>
                  <a:gd name="T21" fmla="*/ 973 h 1546"/>
                  <a:gd name="T22" fmla="*/ 1410 w 1972"/>
                  <a:gd name="T23" fmla="*/ 1058 h 1546"/>
                  <a:gd name="T24" fmla="*/ 1368 w 1972"/>
                  <a:gd name="T25" fmla="*/ 1129 h 1546"/>
                  <a:gd name="T26" fmla="*/ 1339 w 1972"/>
                  <a:gd name="T27" fmla="*/ 1186 h 1546"/>
                  <a:gd name="T28" fmla="*/ 1283 w 1972"/>
                  <a:gd name="T29" fmla="*/ 1285 h 1546"/>
                  <a:gd name="T30" fmla="*/ 1070 w 1972"/>
                  <a:gd name="T31" fmla="*/ 1441 h 1546"/>
                  <a:gd name="T32" fmla="*/ 659 w 1972"/>
                  <a:gd name="T33" fmla="*/ 1611 h 1546"/>
                  <a:gd name="T34" fmla="*/ 531 w 1972"/>
                  <a:gd name="T35" fmla="*/ 1555 h 1546"/>
                  <a:gd name="T36" fmla="*/ 298 w 1972"/>
                  <a:gd name="T37" fmla="*/ 1441 h 1546"/>
                  <a:gd name="T38" fmla="*/ 99 w 1972"/>
                  <a:gd name="T39" fmla="*/ 1342 h 1546"/>
                  <a:gd name="T40" fmla="*/ 185 w 1972"/>
                  <a:gd name="T41" fmla="*/ 1030 h 1546"/>
                  <a:gd name="T42" fmla="*/ 326 w 1972"/>
                  <a:gd name="T43" fmla="*/ 930 h 1546"/>
                  <a:gd name="T44" fmla="*/ 369 w 1972"/>
                  <a:gd name="T45" fmla="*/ 902 h 1546"/>
                  <a:gd name="T46" fmla="*/ 411 w 1972"/>
                  <a:gd name="T47" fmla="*/ 874 h 1546"/>
                  <a:gd name="T48" fmla="*/ 440 w 1972"/>
                  <a:gd name="T49" fmla="*/ 860 h 1546"/>
                  <a:gd name="T50" fmla="*/ 440 w 1972"/>
                  <a:gd name="T51" fmla="*/ 860 h 1546"/>
                  <a:gd name="T52" fmla="*/ 482 w 1972"/>
                  <a:gd name="T53" fmla="*/ 766 h 1546"/>
                  <a:gd name="T54" fmla="*/ 493 w 1972"/>
                  <a:gd name="T55" fmla="*/ 738 h 1546"/>
                  <a:gd name="T56" fmla="*/ 502 w 1972"/>
                  <a:gd name="T57" fmla="*/ 724 h 1546"/>
                  <a:gd name="T58" fmla="*/ 559 w 1972"/>
                  <a:gd name="T59" fmla="*/ 695 h 1546"/>
                  <a:gd name="T60" fmla="*/ 573 w 1972"/>
                  <a:gd name="T61" fmla="*/ 695 h 1546"/>
                  <a:gd name="T62" fmla="*/ 616 w 1972"/>
                  <a:gd name="T63" fmla="*/ 681 h 1546"/>
                  <a:gd name="T64" fmla="*/ 630 w 1972"/>
                  <a:gd name="T65" fmla="*/ 681 h 1546"/>
                  <a:gd name="T66" fmla="*/ 644 w 1972"/>
                  <a:gd name="T67" fmla="*/ 667 h 1546"/>
                  <a:gd name="T68" fmla="*/ 659 w 1972"/>
                  <a:gd name="T69" fmla="*/ 639 h 1546"/>
                  <a:gd name="T70" fmla="*/ 701 w 1972"/>
                  <a:gd name="T71" fmla="*/ 582 h 1546"/>
                  <a:gd name="T72" fmla="*/ 815 w 1972"/>
                  <a:gd name="T73" fmla="*/ 369 h 1546"/>
                  <a:gd name="T74" fmla="*/ 857 w 1972"/>
                  <a:gd name="T75" fmla="*/ 298 h 1546"/>
                  <a:gd name="T76" fmla="*/ 885 w 1972"/>
                  <a:gd name="T77" fmla="*/ 284 h 1546"/>
                  <a:gd name="T78" fmla="*/ 914 w 1972"/>
                  <a:gd name="T79" fmla="*/ 256 h 1546"/>
                  <a:gd name="T80" fmla="*/ 1041 w 1972"/>
                  <a:gd name="T81" fmla="*/ 170 h 1546"/>
                  <a:gd name="T82" fmla="*/ 1112 w 1972"/>
                  <a:gd name="T83" fmla="*/ 114 h 1546"/>
                  <a:gd name="T84" fmla="*/ 1240 w 1972"/>
                  <a:gd name="T85" fmla="*/ 85 h 1546"/>
                  <a:gd name="T86" fmla="*/ 1283 w 1972"/>
                  <a:gd name="T87" fmla="*/ 71 h 1546"/>
                  <a:gd name="T88" fmla="*/ 1426 w 1972"/>
                  <a:gd name="T89" fmla="*/ 14 h 1546"/>
                  <a:gd name="T90" fmla="*/ 1433 w 1972"/>
                  <a:gd name="T91" fmla="*/ 14 h 1546"/>
                  <a:gd name="T92" fmla="*/ 1440 w 1972"/>
                  <a:gd name="T93" fmla="*/ 57 h 1546"/>
                  <a:gd name="T94" fmla="*/ 1476 w 1972"/>
                  <a:gd name="T95" fmla="*/ 128 h 1546"/>
                  <a:gd name="T96" fmla="*/ 1615 w 1972"/>
                  <a:gd name="T97" fmla="*/ 256 h 1546"/>
                  <a:gd name="T98" fmla="*/ 1671 w 1972"/>
                  <a:gd name="T99" fmla="*/ 326 h 1546"/>
                  <a:gd name="T100" fmla="*/ 1742 w 1972"/>
                  <a:gd name="T101" fmla="*/ 383 h 1546"/>
                  <a:gd name="T102" fmla="*/ 1756 w 1972"/>
                  <a:gd name="T103" fmla="*/ 397 h 1546"/>
                  <a:gd name="T104" fmla="*/ 1799 w 1972"/>
                  <a:gd name="T105" fmla="*/ 426 h 1546"/>
                  <a:gd name="T106" fmla="*/ 1799 w 1972"/>
                  <a:gd name="T107" fmla="*/ 440 h 1546"/>
                  <a:gd name="T108" fmla="*/ 1813 w 1972"/>
                  <a:gd name="T109" fmla="*/ 454 h 15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72"/>
                  <a:gd name="T166" fmla="*/ 0 h 1546"/>
                  <a:gd name="T167" fmla="*/ 1972 w 1972"/>
                  <a:gd name="T168" fmla="*/ 1546 h 15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72" h="1546">
                    <a:moveTo>
                      <a:pt x="1943" y="454"/>
                    </a:moveTo>
                    <a:lnTo>
                      <a:pt x="1972" y="482"/>
                    </a:lnTo>
                    <a:lnTo>
                      <a:pt x="1943" y="482"/>
                    </a:lnTo>
                    <a:lnTo>
                      <a:pt x="1929" y="482"/>
                    </a:lnTo>
                    <a:lnTo>
                      <a:pt x="1915" y="482"/>
                    </a:lnTo>
                    <a:lnTo>
                      <a:pt x="1901" y="497"/>
                    </a:lnTo>
                    <a:lnTo>
                      <a:pt x="1872" y="511"/>
                    </a:lnTo>
                    <a:lnTo>
                      <a:pt x="1858" y="525"/>
                    </a:lnTo>
                    <a:lnTo>
                      <a:pt x="1844" y="539"/>
                    </a:lnTo>
                    <a:lnTo>
                      <a:pt x="1830" y="539"/>
                    </a:lnTo>
                    <a:lnTo>
                      <a:pt x="1816" y="553"/>
                    </a:lnTo>
                    <a:lnTo>
                      <a:pt x="1801" y="568"/>
                    </a:lnTo>
                    <a:lnTo>
                      <a:pt x="1787" y="596"/>
                    </a:lnTo>
                    <a:lnTo>
                      <a:pt x="1773" y="610"/>
                    </a:lnTo>
                    <a:lnTo>
                      <a:pt x="1759" y="610"/>
                    </a:lnTo>
                    <a:lnTo>
                      <a:pt x="1745" y="624"/>
                    </a:lnTo>
                    <a:lnTo>
                      <a:pt x="1745" y="639"/>
                    </a:lnTo>
                    <a:lnTo>
                      <a:pt x="1702" y="667"/>
                    </a:lnTo>
                    <a:lnTo>
                      <a:pt x="1688" y="695"/>
                    </a:lnTo>
                    <a:lnTo>
                      <a:pt x="1674" y="709"/>
                    </a:lnTo>
                    <a:lnTo>
                      <a:pt x="1660" y="724"/>
                    </a:lnTo>
                    <a:lnTo>
                      <a:pt x="1645" y="738"/>
                    </a:lnTo>
                    <a:lnTo>
                      <a:pt x="1631" y="766"/>
                    </a:lnTo>
                    <a:lnTo>
                      <a:pt x="1617" y="795"/>
                    </a:lnTo>
                    <a:lnTo>
                      <a:pt x="1603" y="809"/>
                    </a:lnTo>
                    <a:lnTo>
                      <a:pt x="1589" y="823"/>
                    </a:lnTo>
                    <a:lnTo>
                      <a:pt x="1574" y="851"/>
                    </a:lnTo>
                    <a:lnTo>
                      <a:pt x="1560" y="865"/>
                    </a:lnTo>
                    <a:lnTo>
                      <a:pt x="1546" y="894"/>
                    </a:lnTo>
                    <a:lnTo>
                      <a:pt x="1546" y="908"/>
                    </a:lnTo>
                    <a:lnTo>
                      <a:pt x="1532" y="922"/>
                    </a:lnTo>
                    <a:lnTo>
                      <a:pt x="1518" y="951"/>
                    </a:lnTo>
                    <a:lnTo>
                      <a:pt x="1504" y="979"/>
                    </a:lnTo>
                    <a:lnTo>
                      <a:pt x="1475" y="993"/>
                    </a:lnTo>
                    <a:lnTo>
                      <a:pt x="1475" y="1007"/>
                    </a:lnTo>
                    <a:lnTo>
                      <a:pt x="1461" y="1022"/>
                    </a:lnTo>
                    <a:lnTo>
                      <a:pt x="1447" y="1050"/>
                    </a:lnTo>
                    <a:lnTo>
                      <a:pt x="1433" y="1064"/>
                    </a:lnTo>
                    <a:lnTo>
                      <a:pt x="1418" y="1078"/>
                    </a:lnTo>
                    <a:lnTo>
                      <a:pt x="1418" y="1092"/>
                    </a:lnTo>
                    <a:lnTo>
                      <a:pt x="1418" y="1107"/>
                    </a:lnTo>
                    <a:lnTo>
                      <a:pt x="1404" y="1121"/>
                    </a:lnTo>
                    <a:lnTo>
                      <a:pt x="1390" y="1149"/>
                    </a:lnTo>
                    <a:lnTo>
                      <a:pt x="1376" y="1178"/>
                    </a:lnTo>
                    <a:lnTo>
                      <a:pt x="1362" y="1192"/>
                    </a:lnTo>
                    <a:lnTo>
                      <a:pt x="1348" y="1220"/>
                    </a:lnTo>
                    <a:lnTo>
                      <a:pt x="1333" y="1234"/>
                    </a:lnTo>
                    <a:lnTo>
                      <a:pt x="1291" y="1305"/>
                    </a:lnTo>
                    <a:lnTo>
                      <a:pt x="1177" y="1348"/>
                    </a:lnTo>
                    <a:lnTo>
                      <a:pt x="1135" y="1376"/>
                    </a:lnTo>
                    <a:lnTo>
                      <a:pt x="1092" y="1390"/>
                    </a:lnTo>
                    <a:lnTo>
                      <a:pt x="1064" y="1404"/>
                    </a:lnTo>
                    <a:lnTo>
                      <a:pt x="724" y="1546"/>
                    </a:lnTo>
                    <a:lnTo>
                      <a:pt x="610" y="1490"/>
                    </a:lnTo>
                    <a:lnTo>
                      <a:pt x="596" y="1490"/>
                    </a:lnTo>
                    <a:lnTo>
                      <a:pt x="582" y="1490"/>
                    </a:lnTo>
                    <a:lnTo>
                      <a:pt x="426" y="1419"/>
                    </a:lnTo>
                    <a:lnTo>
                      <a:pt x="298" y="1376"/>
                    </a:lnTo>
                    <a:lnTo>
                      <a:pt x="227" y="1334"/>
                    </a:lnTo>
                    <a:lnTo>
                      <a:pt x="185" y="1319"/>
                    </a:lnTo>
                    <a:lnTo>
                      <a:pt x="128" y="1291"/>
                    </a:lnTo>
                    <a:lnTo>
                      <a:pt x="99" y="1277"/>
                    </a:lnTo>
                    <a:lnTo>
                      <a:pt x="57" y="1263"/>
                    </a:lnTo>
                    <a:lnTo>
                      <a:pt x="0" y="1248"/>
                    </a:lnTo>
                    <a:lnTo>
                      <a:pt x="142" y="1022"/>
                    </a:lnTo>
                    <a:lnTo>
                      <a:pt x="185" y="965"/>
                    </a:lnTo>
                    <a:lnTo>
                      <a:pt x="213" y="922"/>
                    </a:lnTo>
                    <a:lnTo>
                      <a:pt x="326" y="865"/>
                    </a:lnTo>
                    <a:lnTo>
                      <a:pt x="341" y="851"/>
                    </a:lnTo>
                    <a:lnTo>
                      <a:pt x="355" y="851"/>
                    </a:lnTo>
                    <a:lnTo>
                      <a:pt x="355" y="837"/>
                    </a:lnTo>
                    <a:lnTo>
                      <a:pt x="369" y="837"/>
                    </a:lnTo>
                    <a:lnTo>
                      <a:pt x="383" y="823"/>
                    </a:lnTo>
                    <a:lnTo>
                      <a:pt x="397" y="823"/>
                    </a:lnTo>
                    <a:lnTo>
                      <a:pt x="411" y="823"/>
                    </a:lnTo>
                    <a:lnTo>
                      <a:pt x="411" y="809"/>
                    </a:lnTo>
                    <a:lnTo>
                      <a:pt x="426" y="809"/>
                    </a:lnTo>
                    <a:lnTo>
                      <a:pt x="440" y="795"/>
                    </a:lnTo>
                    <a:lnTo>
                      <a:pt x="454" y="795"/>
                    </a:lnTo>
                    <a:lnTo>
                      <a:pt x="468" y="780"/>
                    </a:lnTo>
                    <a:lnTo>
                      <a:pt x="482" y="780"/>
                    </a:lnTo>
                    <a:lnTo>
                      <a:pt x="482" y="766"/>
                    </a:lnTo>
                    <a:lnTo>
                      <a:pt x="497" y="766"/>
                    </a:lnTo>
                    <a:lnTo>
                      <a:pt x="525" y="752"/>
                    </a:lnTo>
                    <a:lnTo>
                      <a:pt x="539" y="752"/>
                    </a:lnTo>
                    <a:lnTo>
                      <a:pt x="553" y="738"/>
                    </a:lnTo>
                    <a:lnTo>
                      <a:pt x="567" y="738"/>
                    </a:lnTo>
                    <a:lnTo>
                      <a:pt x="567" y="724"/>
                    </a:lnTo>
                    <a:lnTo>
                      <a:pt x="596" y="709"/>
                    </a:lnTo>
                    <a:lnTo>
                      <a:pt x="610" y="709"/>
                    </a:lnTo>
                    <a:lnTo>
                      <a:pt x="610" y="695"/>
                    </a:lnTo>
                    <a:lnTo>
                      <a:pt x="624" y="695"/>
                    </a:lnTo>
                    <a:lnTo>
                      <a:pt x="638" y="695"/>
                    </a:lnTo>
                    <a:lnTo>
                      <a:pt x="653" y="681"/>
                    </a:lnTo>
                    <a:lnTo>
                      <a:pt x="667" y="681"/>
                    </a:lnTo>
                    <a:lnTo>
                      <a:pt x="681" y="681"/>
                    </a:lnTo>
                    <a:lnTo>
                      <a:pt x="695" y="681"/>
                    </a:lnTo>
                    <a:lnTo>
                      <a:pt x="695" y="667"/>
                    </a:lnTo>
                    <a:lnTo>
                      <a:pt x="709" y="667"/>
                    </a:lnTo>
                    <a:lnTo>
                      <a:pt x="724" y="653"/>
                    </a:lnTo>
                    <a:lnTo>
                      <a:pt x="724" y="639"/>
                    </a:lnTo>
                    <a:lnTo>
                      <a:pt x="738" y="639"/>
                    </a:lnTo>
                    <a:lnTo>
                      <a:pt x="752" y="596"/>
                    </a:lnTo>
                    <a:lnTo>
                      <a:pt x="766" y="582"/>
                    </a:lnTo>
                    <a:lnTo>
                      <a:pt x="780" y="553"/>
                    </a:lnTo>
                    <a:lnTo>
                      <a:pt x="865" y="397"/>
                    </a:lnTo>
                    <a:lnTo>
                      <a:pt x="880" y="369"/>
                    </a:lnTo>
                    <a:lnTo>
                      <a:pt x="894" y="341"/>
                    </a:lnTo>
                    <a:lnTo>
                      <a:pt x="908" y="326"/>
                    </a:lnTo>
                    <a:lnTo>
                      <a:pt x="922" y="312"/>
                    </a:lnTo>
                    <a:lnTo>
                      <a:pt x="922" y="298"/>
                    </a:lnTo>
                    <a:lnTo>
                      <a:pt x="936" y="298"/>
                    </a:lnTo>
                    <a:lnTo>
                      <a:pt x="936" y="284"/>
                    </a:lnTo>
                    <a:lnTo>
                      <a:pt x="950" y="284"/>
                    </a:lnTo>
                    <a:lnTo>
                      <a:pt x="950" y="270"/>
                    </a:lnTo>
                    <a:lnTo>
                      <a:pt x="965" y="270"/>
                    </a:lnTo>
                    <a:lnTo>
                      <a:pt x="979" y="256"/>
                    </a:lnTo>
                    <a:lnTo>
                      <a:pt x="1064" y="199"/>
                    </a:lnTo>
                    <a:lnTo>
                      <a:pt x="1078" y="185"/>
                    </a:lnTo>
                    <a:lnTo>
                      <a:pt x="1092" y="185"/>
                    </a:lnTo>
                    <a:lnTo>
                      <a:pt x="1106" y="170"/>
                    </a:lnTo>
                    <a:lnTo>
                      <a:pt x="1135" y="156"/>
                    </a:lnTo>
                    <a:lnTo>
                      <a:pt x="1149" y="142"/>
                    </a:lnTo>
                    <a:lnTo>
                      <a:pt x="1177" y="114"/>
                    </a:lnTo>
                    <a:lnTo>
                      <a:pt x="1206" y="114"/>
                    </a:lnTo>
                    <a:lnTo>
                      <a:pt x="1234" y="100"/>
                    </a:lnTo>
                    <a:lnTo>
                      <a:pt x="1291" y="85"/>
                    </a:lnTo>
                    <a:lnTo>
                      <a:pt x="1305" y="85"/>
                    </a:lnTo>
                    <a:lnTo>
                      <a:pt x="1333" y="71"/>
                    </a:lnTo>
                    <a:lnTo>
                      <a:pt x="1348" y="71"/>
                    </a:lnTo>
                    <a:lnTo>
                      <a:pt x="1362" y="57"/>
                    </a:lnTo>
                    <a:lnTo>
                      <a:pt x="1376" y="57"/>
                    </a:lnTo>
                    <a:lnTo>
                      <a:pt x="1433" y="43"/>
                    </a:lnTo>
                    <a:lnTo>
                      <a:pt x="1504" y="14"/>
                    </a:lnTo>
                    <a:lnTo>
                      <a:pt x="1504" y="0"/>
                    </a:lnTo>
                    <a:lnTo>
                      <a:pt x="1518" y="0"/>
                    </a:lnTo>
                    <a:lnTo>
                      <a:pt x="1518" y="14"/>
                    </a:lnTo>
                    <a:lnTo>
                      <a:pt x="1518" y="29"/>
                    </a:lnTo>
                    <a:lnTo>
                      <a:pt x="1518" y="43"/>
                    </a:lnTo>
                    <a:lnTo>
                      <a:pt x="1532" y="43"/>
                    </a:lnTo>
                    <a:lnTo>
                      <a:pt x="1532" y="57"/>
                    </a:lnTo>
                    <a:lnTo>
                      <a:pt x="1560" y="85"/>
                    </a:lnTo>
                    <a:lnTo>
                      <a:pt x="1574" y="100"/>
                    </a:lnTo>
                    <a:lnTo>
                      <a:pt x="1603" y="128"/>
                    </a:lnTo>
                    <a:lnTo>
                      <a:pt x="1645" y="170"/>
                    </a:lnTo>
                    <a:lnTo>
                      <a:pt x="1688" y="199"/>
                    </a:lnTo>
                    <a:lnTo>
                      <a:pt x="1745" y="256"/>
                    </a:lnTo>
                    <a:lnTo>
                      <a:pt x="1745" y="270"/>
                    </a:lnTo>
                    <a:lnTo>
                      <a:pt x="1801" y="326"/>
                    </a:lnTo>
                    <a:lnTo>
                      <a:pt x="1844" y="355"/>
                    </a:lnTo>
                    <a:lnTo>
                      <a:pt x="1872" y="383"/>
                    </a:lnTo>
                    <a:lnTo>
                      <a:pt x="1886" y="397"/>
                    </a:lnTo>
                    <a:lnTo>
                      <a:pt x="1901" y="412"/>
                    </a:lnTo>
                    <a:lnTo>
                      <a:pt x="1915" y="426"/>
                    </a:lnTo>
                    <a:lnTo>
                      <a:pt x="1929" y="426"/>
                    </a:lnTo>
                    <a:lnTo>
                      <a:pt x="1929" y="440"/>
                    </a:lnTo>
                    <a:lnTo>
                      <a:pt x="1943" y="454"/>
                    </a:lnTo>
                    <a:close/>
                  </a:path>
                </a:pathLst>
              </a:custGeom>
              <a:blipFill dpi="0" rotWithShape="1">
                <a:blip r:embed="rId4"/>
                <a:srcRect/>
                <a:tile tx="0" ty="0" sx="100000" sy="100000" flip="none" algn="tl"/>
              </a:blipFill>
              <a:ln w="9525">
                <a:solidFill>
                  <a:srgbClr val="333333"/>
                </a:solidFill>
                <a:round/>
                <a:headEnd/>
                <a:tailEnd/>
              </a:ln>
            </p:spPr>
            <p:txBody>
              <a:bodyPr/>
              <a:lstStyle/>
              <a:p>
                <a:endParaRPr lang="ja-JP" altLang="en-US"/>
              </a:p>
            </p:txBody>
          </p:sp>
          <p:sp>
            <p:nvSpPr>
              <p:cNvPr id="37" name="Freeform 55"/>
              <p:cNvSpPr>
                <a:spLocks/>
              </p:cNvSpPr>
              <p:nvPr/>
            </p:nvSpPr>
            <p:spPr bwMode="auto">
              <a:xfrm>
                <a:off x="0" y="3036"/>
                <a:ext cx="3147" cy="2595"/>
              </a:xfrm>
              <a:custGeom>
                <a:avLst/>
                <a:gdLst>
                  <a:gd name="T0" fmla="*/ 2942 w 3148"/>
                  <a:gd name="T1" fmla="*/ 639 h 2596"/>
                  <a:gd name="T2" fmla="*/ 2956 w 3148"/>
                  <a:gd name="T3" fmla="*/ 653 h 2596"/>
                  <a:gd name="T4" fmla="*/ 2956 w 3148"/>
                  <a:gd name="T5" fmla="*/ 653 h 2596"/>
                  <a:gd name="T6" fmla="*/ 2970 w 3148"/>
                  <a:gd name="T7" fmla="*/ 667 h 2596"/>
                  <a:gd name="T8" fmla="*/ 2998 w 3148"/>
                  <a:gd name="T9" fmla="*/ 710 h 2596"/>
                  <a:gd name="T10" fmla="*/ 3055 w 3148"/>
                  <a:gd name="T11" fmla="*/ 809 h 2596"/>
                  <a:gd name="T12" fmla="*/ 3083 w 3148"/>
                  <a:gd name="T13" fmla="*/ 852 h 2596"/>
                  <a:gd name="T14" fmla="*/ 2927 w 3148"/>
                  <a:gd name="T15" fmla="*/ 894 h 2596"/>
                  <a:gd name="T16" fmla="*/ 2771 w 3148"/>
                  <a:gd name="T17" fmla="*/ 965 h 2596"/>
                  <a:gd name="T18" fmla="*/ 2559 w 3148"/>
                  <a:gd name="T19" fmla="*/ 1036 h 2596"/>
                  <a:gd name="T20" fmla="*/ 2431 w 3148"/>
                  <a:gd name="T21" fmla="*/ 1079 h 2596"/>
                  <a:gd name="T22" fmla="*/ 2289 w 3148"/>
                  <a:gd name="T23" fmla="*/ 1164 h 2596"/>
                  <a:gd name="T24" fmla="*/ 2147 w 3148"/>
                  <a:gd name="T25" fmla="*/ 1263 h 2596"/>
                  <a:gd name="T26" fmla="*/ 2091 w 3148"/>
                  <a:gd name="T27" fmla="*/ 1298 h 2596"/>
                  <a:gd name="T28" fmla="*/ 1935 w 3148"/>
                  <a:gd name="T29" fmla="*/ 1553 h 2596"/>
                  <a:gd name="T30" fmla="*/ 1906 w 3148"/>
                  <a:gd name="T31" fmla="*/ 1581 h 2596"/>
                  <a:gd name="T32" fmla="*/ 1878 w 3148"/>
                  <a:gd name="T33" fmla="*/ 1595 h 2596"/>
                  <a:gd name="T34" fmla="*/ 1821 w 3148"/>
                  <a:gd name="T35" fmla="*/ 1609 h 2596"/>
                  <a:gd name="T36" fmla="*/ 1750 w 3148"/>
                  <a:gd name="T37" fmla="*/ 1652 h 2596"/>
                  <a:gd name="T38" fmla="*/ 1679 w 3148"/>
                  <a:gd name="T39" fmla="*/ 1694 h 2596"/>
                  <a:gd name="T40" fmla="*/ 1637 w 3148"/>
                  <a:gd name="T41" fmla="*/ 1709 h 2596"/>
                  <a:gd name="T42" fmla="*/ 1580 w 3148"/>
                  <a:gd name="T43" fmla="*/ 1737 h 2596"/>
                  <a:gd name="T44" fmla="*/ 1475 w 3148"/>
                  <a:gd name="T45" fmla="*/ 1836 h 2596"/>
                  <a:gd name="T46" fmla="*/ 1120 w 3148"/>
                  <a:gd name="T47" fmla="*/ 2205 h 2596"/>
                  <a:gd name="T48" fmla="*/ 369 w 3148"/>
                  <a:gd name="T49" fmla="*/ 2489 h 2596"/>
                  <a:gd name="T50" fmla="*/ 397 w 3148"/>
                  <a:gd name="T51" fmla="*/ 2318 h 2596"/>
                  <a:gd name="T52" fmla="*/ 681 w 3148"/>
                  <a:gd name="T53" fmla="*/ 1921 h 2596"/>
                  <a:gd name="T54" fmla="*/ 411 w 3148"/>
                  <a:gd name="T55" fmla="*/ 1680 h 2596"/>
                  <a:gd name="T56" fmla="*/ 596 w 3148"/>
                  <a:gd name="T57" fmla="*/ 1107 h 2596"/>
                  <a:gd name="T58" fmla="*/ 993 w 3148"/>
                  <a:gd name="T59" fmla="*/ 823 h 2596"/>
                  <a:gd name="T60" fmla="*/ 1574 w 3148"/>
                  <a:gd name="T61" fmla="*/ 625 h 2596"/>
                  <a:gd name="T62" fmla="*/ 1623 w 3148"/>
                  <a:gd name="T63" fmla="*/ 582 h 2596"/>
                  <a:gd name="T64" fmla="*/ 1722 w 3148"/>
                  <a:gd name="T65" fmla="*/ 540 h 2596"/>
                  <a:gd name="T66" fmla="*/ 1850 w 3148"/>
                  <a:gd name="T67" fmla="*/ 483 h 2596"/>
                  <a:gd name="T68" fmla="*/ 1963 w 3148"/>
                  <a:gd name="T69" fmla="*/ 426 h 2596"/>
                  <a:gd name="T70" fmla="*/ 2204 w 3148"/>
                  <a:gd name="T71" fmla="*/ 298 h 2596"/>
                  <a:gd name="T72" fmla="*/ 2374 w 3148"/>
                  <a:gd name="T73" fmla="*/ 199 h 2596"/>
                  <a:gd name="T74" fmla="*/ 2502 w 3148"/>
                  <a:gd name="T75" fmla="*/ 142 h 2596"/>
                  <a:gd name="T76" fmla="*/ 2658 w 3148"/>
                  <a:gd name="T77" fmla="*/ 43 h 2596"/>
                  <a:gd name="T78" fmla="*/ 2715 w 3148"/>
                  <a:gd name="T79" fmla="*/ 15 h 2596"/>
                  <a:gd name="T80" fmla="*/ 2800 w 3148"/>
                  <a:gd name="T81" fmla="*/ 128 h 2596"/>
                  <a:gd name="T82" fmla="*/ 2800 w 3148"/>
                  <a:gd name="T83" fmla="*/ 142 h 2596"/>
                  <a:gd name="T84" fmla="*/ 2757 w 3148"/>
                  <a:gd name="T85" fmla="*/ 171 h 2596"/>
                  <a:gd name="T86" fmla="*/ 2743 w 3148"/>
                  <a:gd name="T87" fmla="*/ 185 h 2596"/>
                  <a:gd name="T88" fmla="*/ 2757 w 3148"/>
                  <a:gd name="T89" fmla="*/ 242 h 2596"/>
                  <a:gd name="T90" fmla="*/ 2786 w 3148"/>
                  <a:gd name="T91" fmla="*/ 298 h 2596"/>
                  <a:gd name="T92" fmla="*/ 2786 w 3148"/>
                  <a:gd name="T93" fmla="*/ 341 h 2596"/>
                  <a:gd name="T94" fmla="*/ 2771 w 3148"/>
                  <a:gd name="T95" fmla="*/ 412 h 2596"/>
                  <a:gd name="T96" fmla="*/ 2729 w 3148"/>
                  <a:gd name="T97" fmla="*/ 525 h 2596"/>
                  <a:gd name="T98" fmla="*/ 2729 w 3148"/>
                  <a:gd name="T99" fmla="*/ 540 h 2596"/>
                  <a:gd name="T100" fmla="*/ 2729 w 3148"/>
                  <a:gd name="T101" fmla="*/ 554 h 2596"/>
                  <a:gd name="T102" fmla="*/ 2800 w 3148"/>
                  <a:gd name="T103" fmla="*/ 568 h 2596"/>
                  <a:gd name="T104" fmla="*/ 2842 w 3148"/>
                  <a:gd name="T105" fmla="*/ 582 h 2596"/>
                  <a:gd name="T106" fmla="*/ 2885 w 3148"/>
                  <a:gd name="T107" fmla="*/ 582 h 2596"/>
                  <a:gd name="T108" fmla="*/ 2927 w 3148"/>
                  <a:gd name="T109" fmla="*/ 610 h 2596"/>
                  <a:gd name="T110" fmla="*/ 2942 w 3148"/>
                  <a:gd name="T111" fmla="*/ 625 h 2596"/>
                  <a:gd name="T112" fmla="*/ 2942 w 3148"/>
                  <a:gd name="T113" fmla="*/ 625 h 2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48"/>
                  <a:gd name="T172" fmla="*/ 0 h 2596"/>
                  <a:gd name="T173" fmla="*/ 3148 w 3148"/>
                  <a:gd name="T174" fmla="*/ 2596 h 25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48" h="2596">
                    <a:moveTo>
                      <a:pt x="3007" y="625"/>
                    </a:moveTo>
                    <a:lnTo>
                      <a:pt x="3007" y="625"/>
                    </a:lnTo>
                    <a:lnTo>
                      <a:pt x="3007" y="639"/>
                    </a:lnTo>
                    <a:lnTo>
                      <a:pt x="3021" y="639"/>
                    </a:lnTo>
                    <a:lnTo>
                      <a:pt x="3021" y="653"/>
                    </a:lnTo>
                    <a:lnTo>
                      <a:pt x="3021" y="667"/>
                    </a:lnTo>
                    <a:lnTo>
                      <a:pt x="3035" y="667"/>
                    </a:lnTo>
                    <a:lnTo>
                      <a:pt x="3035" y="681"/>
                    </a:lnTo>
                    <a:lnTo>
                      <a:pt x="3063" y="710"/>
                    </a:lnTo>
                    <a:lnTo>
                      <a:pt x="3078" y="738"/>
                    </a:lnTo>
                    <a:lnTo>
                      <a:pt x="3092" y="752"/>
                    </a:lnTo>
                    <a:lnTo>
                      <a:pt x="3092" y="766"/>
                    </a:lnTo>
                    <a:lnTo>
                      <a:pt x="3106" y="781"/>
                    </a:lnTo>
                    <a:lnTo>
                      <a:pt x="3106" y="795"/>
                    </a:lnTo>
                    <a:lnTo>
                      <a:pt x="3120" y="795"/>
                    </a:lnTo>
                    <a:lnTo>
                      <a:pt x="3120" y="809"/>
                    </a:lnTo>
                    <a:lnTo>
                      <a:pt x="3120" y="823"/>
                    </a:lnTo>
                    <a:lnTo>
                      <a:pt x="3134" y="823"/>
                    </a:lnTo>
                    <a:lnTo>
                      <a:pt x="3134" y="837"/>
                    </a:lnTo>
                    <a:lnTo>
                      <a:pt x="3148" y="852"/>
                    </a:lnTo>
                    <a:lnTo>
                      <a:pt x="3134" y="852"/>
                    </a:lnTo>
                    <a:lnTo>
                      <a:pt x="3120" y="852"/>
                    </a:lnTo>
                    <a:lnTo>
                      <a:pt x="3106" y="852"/>
                    </a:lnTo>
                    <a:lnTo>
                      <a:pt x="3078" y="866"/>
                    </a:lnTo>
                    <a:lnTo>
                      <a:pt x="3049" y="880"/>
                    </a:lnTo>
                    <a:lnTo>
                      <a:pt x="3035" y="880"/>
                    </a:lnTo>
                    <a:lnTo>
                      <a:pt x="2992" y="894"/>
                    </a:lnTo>
                    <a:lnTo>
                      <a:pt x="2964" y="908"/>
                    </a:lnTo>
                    <a:lnTo>
                      <a:pt x="2950" y="908"/>
                    </a:lnTo>
                    <a:lnTo>
                      <a:pt x="2922" y="922"/>
                    </a:lnTo>
                    <a:lnTo>
                      <a:pt x="2893" y="937"/>
                    </a:lnTo>
                    <a:lnTo>
                      <a:pt x="2879" y="937"/>
                    </a:lnTo>
                    <a:lnTo>
                      <a:pt x="2836" y="965"/>
                    </a:lnTo>
                    <a:lnTo>
                      <a:pt x="2794" y="979"/>
                    </a:lnTo>
                    <a:lnTo>
                      <a:pt x="2780" y="979"/>
                    </a:lnTo>
                    <a:lnTo>
                      <a:pt x="2766" y="979"/>
                    </a:lnTo>
                    <a:lnTo>
                      <a:pt x="2766" y="993"/>
                    </a:lnTo>
                    <a:lnTo>
                      <a:pt x="2695" y="1022"/>
                    </a:lnTo>
                    <a:lnTo>
                      <a:pt x="2638" y="1036"/>
                    </a:lnTo>
                    <a:lnTo>
                      <a:pt x="2624" y="1036"/>
                    </a:lnTo>
                    <a:lnTo>
                      <a:pt x="2610" y="1050"/>
                    </a:lnTo>
                    <a:lnTo>
                      <a:pt x="2595" y="1050"/>
                    </a:lnTo>
                    <a:lnTo>
                      <a:pt x="2567" y="1064"/>
                    </a:lnTo>
                    <a:lnTo>
                      <a:pt x="2553" y="1064"/>
                    </a:lnTo>
                    <a:lnTo>
                      <a:pt x="2496" y="1079"/>
                    </a:lnTo>
                    <a:lnTo>
                      <a:pt x="2468" y="1093"/>
                    </a:lnTo>
                    <a:lnTo>
                      <a:pt x="2439" y="1093"/>
                    </a:lnTo>
                    <a:lnTo>
                      <a:pt x="2411" y="1121"/>
                    </a:lnTo>
                    <a:lnTo>
                      <a:pt x="2397" y="1135"/>
                    </a:lnTo>
                    <a:lnTo>
                      <a:pt x="2368" y="1149"/>
                    </a:lnTo>
                    <a:lnTo>
                      <a:pt x="2354" y="1164"/>
                    </a:lnTo>
                    <a:lnTo>
                      <a:pt x="2340" y="1164"/>
                    </a:lnTo>
                    <a:lnTo>
                      <a:pt x="2326" y="1178"/>
                    </a:lnTo>
                    <a:lnTo>
                      <a:pt x="2241" y="1235"/>
                    </a:lnTo>
                    <a:lnTo>
                      <a:pt x="2227" y="1249"/>
                    </a:lnTo>
                    <a:lnTo>
                      <a:pt x="2212" y="1249"/>
                    </a:lnTo>
                    <a:lnTo>
                      <a:pt x="2212" y="1263"/>
                    </a:lnTo>
                    <a:lnTo>
                      <a:pt x="2198" y="1263"/>
                    </a:lnTo>
                    <a:lnTo>
                      <a:pt x="2198" y="1277"/>
                    </a:lnTo>
                    <a:lnTo>
                      <a:pt x="2184" y="1277"/>
                    </a:lnTo>
                    <a:lnTo>
                      <a:pt x="2184" y="1291"/>
                    </a:lnTo>
                    <a:lnTo>
                      <a:pt x="2170" y="1305"/>
                    </a:lnTo>
                    <a:lnTo>
                      <a:pt x="2156" y="1320"/>
                    </a:lnTo>
                    <a:lnTo>
                      <a:pt x="2142" y="1348"/>
                    </a:lnTo>
                    <a:lnTo>
                      <a:pt x="2127" y="1376"/>
                    </a:lnTo>
                    <a:lnTo>
                      <a:pt x="2042" y="1532"/>
                    </a:lnTo>
                    <a:lnTo>
                      <a:pt x="2028" y="1561"/>
                    </a:lnTo>
                    <a:lnTo>
                      <a:pt x="2014" y="1575"/>
                    </a:lnTo>
                    <a:lnTo>
                      <a:pt x="2000" y="1618"/>
                    </a:lnTo>
                    <a:lnTo>
                      <a:pt x="1986" y="1618"/>
                    </a:lnTo>
                    <a:lnTo>
                      <a:pt x="1986" y="1632"/>
                    </a:lnTo>
                    <a:lnTo>
                      <a:pt x="1971" y="1646"/>
                    </a:lnTo>
                    <a:lnTo>
                      <a:pt x="1957" y="1646"/>
                    </a:lnTo>
                    <a:lnTo>
                      <a:pt x="1957" y="1660"/>
                    </a:lnTo>
                    <a:lnTo>
                      <a:pt x="1943" y="1660"/>
                    </a:lnTo>
                    <a:lnTo>
                      <a:pt x="1929" y="1660"/>
                    </a:lnTo>
                    <a:lnTo>
                      <a:pt x="1915" y="1660"/>
                    </a:lnTo>
                    <a:lnTo>
                      <a:pt x="1900" y="1674"/>
                    </a:lnTo>
                    <a:lnTo>
                      <a:pt x="1886" y="1674"/>
                    </a:lnTo>
                    <a:lnTo>
                      <a:pt x="1872" y="1674"/>
                    </a:lnTo>
                    <a:lnTo>
                      <a:pt x="1872" y="1688"/>
                    </a:lnTo>
                    <a:lnTo>
                      <a:pt x="1858" y="1688"/>
                    </a:lnTo>
                    <a:lnTo>
                      <a:pt x="1829" y="1703"/>
                    </a:lnTo>
                    <a:lnTo>
                      <a:pt x="1829" y="1717"/>
                    </a:lnTo>
                    <a:lnTo>
                      <a:pt x="1815" y="1717"/>
                    </a:lnTo>
                    <a:lnTo>
                      <a:pt x="1801" y="1731"/>
                    </a:lnTo>
                    <a:lnTo>
                      <a:pt x="1787" y="1731"/>
                    </a:lnTo>
                    <a:lnTo>
                      <a:pt x="1759" y="1745"/>
                    </a:lnTo>
                    <a:lnTo>
                      <a:pt x="1744" y="1745"/>
                    </a:lnTo>
                    <a:lnTo>
                      <a:pt x="1744" y="1759"/>
                    </a:lnTo>
                    <a:lnTo>
                      <a:pt x="1730" y="1759"/>
                    </a:lnTo>
                    <a:lnTo>
                      <a:pt x="1716" y="1774"/>
                    </a:lnTo>
                    <a:lnTo>
                      <a:pt x="1702" y="1774"/>
                    </a:lnTo>
                    <a:lnTo>
                      <a:pt x="1688" y="1788"/>
                    </a:lnTo>
                    <a:lnTo>
                      <a:pt x="1673" y="1788"/>
                    </a:lnTo>
                    <a:lnTo>
                      <a:pt x="1673" y="1802"/>
                    </a:lnTo>
                    <a:lnTo>
                      <a:pt x="1659" y="1802"/>
                    </a:lnTo>
                    <a:lnTo>
                      <a:pt x="1645" y="1802"/>
                    </a:lnTo>
                    <a:lnTo>
                      <a:pt x="1631" y="1816"/>
                    </a:lnTo>
                    <a:lnTo>
                      <a:pt x="1617" y="1816"/>
                    </a:lnTo>
                    <a:lnTo>
                      <a:pt x="1617" y="1830"/>
                    </a:lnTo>
                    <a:lnTo>
                      <a:pt x="1603" y="1830"/>
                    </a:lnTo>
                    <a:lnTo>
                      <a:pt x="1588" y="1844"/>
                    </a:lnTo>
                    <a:lnTo>
                      <a:pt x="1475" y="1901"/>
                    </a:lnTo>
                    <a:lnTo>
                      <a:pt x="1447" y="1944"/>
                    </a:lnTo>
                    <a:lnTo>
                      <a:pt x="1404" y="2001"/>
                    </a:lnTo>
                    <a:lnTo>
                      <a:pt x="1262" y="2227"/>
                    </a:lnTo>
                    <a:lnTo>
                      <a:pt x="1248" y="2213"/>
                    </a:lnTo>
                    <a:lnTo>
                      <a:pt x="1120" y="2270"/>
                    </a:lnTo>
                    <a:lnTo>
                      <a:pt x="794" y="2412"/>
                    </a:lnTo>
                    <a:lnTo>
                      <a:pt x="610" y="2497"/>
                    </a:lnTo>
                    <a:lnTo>
                      <a:pt x="496" y="2554"/>
                    </a:lnTo>
                    <a:lnTo>
                      <a:pt x="369" y="2596"/>
                    </a:lnTo>
                    <a:lnTo>
                      <a:pt x="369" y="2554"/>
                    </a:lnTo>
                    <a:lnTo>
                      <a:pt x="355" y="2554"/>
                    </a:lnTo>
                    <a:lnTo>
                      <a:pt x="355" y="2511"/>
                    </a:lnTo>
                    <a:lnTo>
                      <a:pt x="355" y="2497"/>
                    </a:lnTo>
                    <a:lnTo>
                      <a:pt x="355" y="2454"/>
                    </a:lnTo>
                    <a:lnTo>
                      <a:pt x="369" y="2426"/>
                    </a:lnTo>
                    <a:lnTo>
                      <a:pt x="383" y="2398"/>
                    </a:lnTo>
                    <a:lnTo>
                      <a:pt x="397" y="2383"/>
                    </a:lnTo>
                    <a:lnTo>
                      <a:pt x="411" y="2369"/>
                    </a:lnTo>
                    <a:lnTo>
                      <a:pt x="425" y="2355"/>
                    </a:lnTo>
                    <a:lnTo>
                      <a:pt x="454" y="2341"/>
                    </a:lnTo>
                    <a:lnTo>
                      <a:pt x="737" y="2227"/>
                    </a:lnTo>
                    <a:lnTo>
                      <a:pt x="723" y="2213"/>
                    </a:lnTo>
                    <a:lnTo>
                      <a:pt x="709" y="2015"/>
                    </a:lnTo>
                    <a:lnTo>
                      <a:pt x="681" y="1986"/>
                    </a:lnTo>
                    <a:lnTo>
                      <a:pt x="652" y="1788"/>
                    </a:lnTo>
                    <a:lnTo>
                      <a:pt x="553" y="1774"/>
                    </a:lnTo>
                    <a:lnTo>
                      <a:pt x="525" y="1759"/>
                    </a:lnTo>
                    <a:lnTo>
                      <a:pt x="511" y="1759"/>
                    </a:lnTo>
                    <a:lnTo>
                      <a:pt x="496" y="1759"/>
                    </a:lnTo>
                    <a:lnTo>
                      <a:pt x="411" y="1745"/>
                    </a:lnTo>
                    <a:lnTo>
                      <a:pt x="0" y="1660"/>
                    </a:lnTo>
                    <a:lnTo>
                      <a:pt x="0" y="1618"/>
                    </a:lnTo>
                    <a:lnTo>
                      <a:pt x="0" y="1433"/>
                    </a:lnTo>
                    <a:lnTo>
                      <a:pt x="0" y="1362"/>
                    </a:lnTo>
                    <a:lnTo>
                      <a:pt x="553" y="1121"/>
                    </a:lnTo>
                    <a:lnTo>
                      <a:pt x="596" y="1107"/>
                    </a:lnTo>
                    <a:lnTo>
                      <a:pt x="596" y="1022"/>
                    </a:lnTo>
                    <a:lnTo>
                      <a:pt x="596" y="908"/>
                    </a:lnTo>
                    <a:lnTo>
                      <a:pt x="794" y="880"/>
                    </a:lnTo>
                    <a:lnTo>
                      <a:pt x="837" y="866"/>
                    </a:lnTo>
                    <a:lnTo>
                      <a:pt x="979" y="823"/>
                    </a:lnTo>
                    <a:lnTo>
                      <a:pt x="993" y="823"/>
                    </a:lnTo>
                    <a:lnTo>
                      <a:pt x="1035" y="795"/>
                    </a:lnTo>
                    <a:lnTo>
                      <a:pt x="1064" y="795"/>
                    </a:lnTo>
                    <a:lnTo>
                      <a:pt x="1078" y="781"/>
                    </a:lnTo>
                    <a:lnTo>
                      <a:pt x="1205" y="752"/>
                    </a:lnTo>
                    <a:lnTo>
                      <a:pt x="1220" y="738"/>
                    </a:lnTo>
                    <a:lnTo>
                      <a:pt x="1517" y="639"/>
                    </a:lnTo>
                    <a:lnTo>
                      <a:pt x="1588" y="625"/>
                    </a:lnTo>
                    <a:lnTo>
                      <a:pt x="1603" y="610"/>
                    </a:lnTo>
                    <a:lnTo>
                      <a:pt x="1617" y="610"/>
                    </a:lnTo>
                    <a:lnTo>
                      <a:pt x="1631" y="596"/>
                    </a:lnTo>
                    <a:lnTo>
                      <a:pt x="1645" y="596"/>
                    </a:lnTo>
                    <a:lnTo>
                      <a:pt x="1659" y="596"/>
                    </a:lnTo>
                    <a:lnTo>
                      <a:pt x="1673" y="582"/>
                    </a:lnTo>
                    <a:lnTo>
                      <a:pt x="1688" y="582"/>
                    </a:lnTo>
                    <a:lnTo>
                      <a:pt x="1702" y="568"/>
                    </a:lnTo>
                    <a:lnTo>
                      <a:pt x="1716" y="568"/>
                    </a:lnTo>
                    <a:lnTo>
                      <a:pt x="1730" y="554"/>
                    </a:lnTo>
                    <a:lnTo>
                      <a:pt x="1744" y="554"/>
                    </a:lnTo>
                    <a:lnTo>
                      <a:pt x="1759" y="540"/>
                    </a:lnTo>
                    <a:lnTo>
                      <a:pt x="1773" y="540"/>
                    </a:lnTo>
                    <a:lnTo>
                      <a:pt x="1787" y="540"/>
                    </a:lnTo>
                    <a:lnTo>
                      <a:pt x="1815" y="525"/>
                    </a:lnTo>
                    <a:lnTo>
                      <a:pt x="1829" y="511"/>
                    </a:lnTo>
                    <a:lnTo>
                      <a:pt x="1844" y="511"/>
                    </a:lnTo>
                    <a:lnTo>
                      <a:pt x="1872" y="497"/>
                    </a:lnTo>
                    <a:lnTo>
                      <a:pt x="1886" y="483"/>
                    </a:lnTo>
                    <a:lnTo>
                      <a:pt x="1915" y="483"/>
                    </a:lnTo>
                    <a:lnTo>
                      <a:pt x="1943" y="469"/>
                    </a:lnTo>
                    <a:lnTo>
                      <a:pt x="1957" y="454"/>
                    </a:lnTo>
                    <a:lnTo>
                      <a:pt x="1971" y="454"/>
                    </a:lnTo>
                    <a:lnTo>
                      <a:pt x="1986" y="440"/>
                    </a:lnTo>
                    <a:lnTo>
                      <a:pt x="2000" y="440"/>
                    </a:lnTo>
                    <a:lnTo>
                      <a:pt x="2028" y="426"/>
                    </a:lnTo>
                    <a:lnTo>
                      <a:pt x="2042" y="412"/>
                    </a:lnTo>
                    <a:lnTo>
                      <a:pt x="2227" y="313"/>
                    </a:lnTo>
                    <a:lnTo>
                      <a:pt x="2241" y="313"/>
                    </a:lnTo>
                    <a:lnTo>
                      <a:pt x="2269" y="298"/>
                    </a:lnTo>
                    <a:lnTo>
                      <a:pt x="2283" y="284"/>
                    </a:lnTo>
                    <a:lnTo>
                      <a:pt x="2383" y="227"/>
                    </a:lnTo>
                    <a:lnTo>
                      <a:pt x="2397" y="227"/>
                    </a:lnTo>
                    <a:lnTo>
                      <a:pt x="2439" y="199"/>
                    </a:lnTo>
                    <a:lnTo>
                      <a:pt x="2454" y="199"/>
                    </a:lnTo>
                    <a:lnTo>
                      <a:pt x="2482" y="185"/>
                    </a:lnTo>
                    <a:lnTo>
                      <a:pt x="2510" y="171"/>
                    </a:lnTo>
                    <a:lnTo>
                      <a:pt x="2539" y="157"/>
                    </a:lnTo>
                    <a:lnTo>
                      <a:pt x="2553" y="142"/>
                    </a:lnTo>
                    <a:lnTo>
                      <a:pt x="2567" y="142"/>
                    </a:lnTo>
                    <a:lnTo>
                      <a:pt x="2581" y="128"/>
                    </a:lnTo>
                    <a:lnTo>
                      <a:pt x="2595" y="128"/>
                    </a:lnTo>
                    <a:lnTo>
                      <a:pt x="2595" y="114"/>
                    </a:lnTo>
                    <a:lnTo>
                      <a:pt x="2624" y="100"/>
                    </a:lnTo>
                    <a:lnTo>
                      <a:pt x="2652" y="86"/>
                    </a:lnTo>
                    <a:lnTo>
                      <a:pt x="2680" y="71"/>
                    </a:lnTo>
                    <a:lnTo>
                      <a:pt x="2723" y="43"/>
                    </a:lnTo>
                    <a:lnTo>
                      <a:pt x="2751" y="29"/>
                    </a:lnTo>
                    <a:lnTo>
                      <a:pt x="2766" y="15"/>
                    </a:lnTo>
                    <a:lnTo>
                      <a:pt x="2780" y="0"/>
                    </a:lnTo>
                    <a:lnTo>
                      <a:pt x="2780" y="15"/>
                    </a:lnTo>
                    <a:lnTo>
                      <a:pt x="2822" y="57"/>
                    </a:lnTo>
                    <a:lnTo>
                      <a:pt x="2836" y="100"/>
                    </a:lnTo>
                    <a:lnTo>
                      <a:pt x="2851" y="114"/>
                    </a:lnTo>
                    <a:lnTo>
                      <a:pt x="2865" y="128"/>
                    </a:lnTo>
                    <a:lnTo>
                      <a:pt x="2865" y="142"/>
                    </a:lnTo>
                    <a:lnTo>
                      <a:pt x="2851" y="142"/>
                    </a:lnTo>
                    <a:lnTo>
                      <a:pt x="2836" y="157"/>
                    </a:lnTo>
                    <a:lnTo>
                      <a:pt x="2822" y="157"/>
                    </a:lnTo>
                    <a:lnTo>
                      <a:pt x="2822" y="171"/>
                    </a:lnTo>
                    <a:lnTo>
                      <a:pt x="2808" y="185"/>
                    </a:lnTo>
                    <a:lnTo>
                      <a:pt x="2808" y="199"/>
                    </a:lnTo>
                    <a:lnTo>
                      <a:pt x="2822" y="213"/>
                    </a:lnTo>
                    <a:lnTo>
                      <a:pt x="2822" y="242"/>
                    </a:lnTo>
                    <a:lnTo>
                      <a:pt x="2836" y="242"/>
                    </a:lnTo>
                    <a:lnTo>
                      <a:pt x="2836" y="256"/>
                    </a:lnTo>
                    <a:lnTo>
                      <a:pt x="2836" y="270"/>
                    </a:lnTo>
                    <a:lnTo>
                      <a:pt x="2836" y="284"/>
                    </a:lnTo>
                    <a:lnTo>
                      <a:pt x="2851" y="298"/>
                    </a:lnTo>
                    <a:lnTo>
                      <a:pt x="2851" y="313"/>
                    </a:lnTo>
                    <a:lnTo>
                      <a:pt x="2851" y="327"/>
                    </a:lnTo>
                    <a:lnTo>
                      <a:pt x="2851" y="341"/>
                    </a:lnTo>
                    <a:lnTo>
                      <a:pt x="2851" y="355"/>
                    </a:lnTo>
                    <a:lnTo>
                      <a:pt x="2851" y="383"/>
                    </a:lnTo>
                    <a:lnTo>
                      <a:pt x="2851" y="398"/>
                    </a:lnTo>
                    <a:lnTo>
                      <a:pt x="2851" y="412"/>
                    </a:lnTo>
                    <a:lnTo>
                      <a:pt x="2836" y="412"/>
                    </a:lnTo>
                    <a:lnTo>
                      <a:pt x="2808" y="469"/>
                    </a:lnTo>
                    <a:lnTo>
                      <a:pt x="2794" y="483"/>
                    </a:lnTo>
                    <a:lnTo>
                      <a:pt x="2794" y="511"/>
                    </a:lnTo>
                    <a:lnTo>
                      <a:pt x="2794" y="525"/>
                    </a:lnTo>
                    <a:lnTo>
                      <a:pt x="2794" y="540"/>
                    </a:lnTo>
                    <a:lnTo>
                      <a:pt x="2794" y="554"/>
                    </a:lnTo>
                    <a:lnTo>
                      <a:pt x="2822" y="568"/>
                    </a:lnTo>
                    <a:lnTo>
                      <a:pt x="2851" y="568"/>
                    </a:lnTo>
                    <a:lnTo>
                      <a:pt x="2865" y="568"/>
                    </a:lnTo>
                    <a:lnTo>
                      <a:pt x="2879" y="568"/>
                    </a:lnTo>
                    <a:lnTo>
                      <a:pt x="2893" y="582"/>
                    </a:lnTo>
                    <a:lnTo>
                      <a:pt x="2907" y="582"/>
                    </a:lnTo>
                    <a:lnTo>
                      <a:pt x="2922" y="582"/>
                    </a:lnTo>
                    <a:lnTo>
                      <a:pt x="2936" y="582"/>
                    </a:lnTo>
                    <a:lnTo>
                      <a:pt x="2950" y="582"/>
                    </a:lnTo>
                    <a:lnTo>
                      <a:pt x="2978" y="596"/>
                    </a:lnTo>
                    <a:lnTo>
                      <a:pt x="2978" y="610"/>
                    </a:lnTo>
                    <a:lnTo>
                      <a:pt x="2992" y="610"/>
                    </a:lnTo>
                    <a:lnTo>
                      <a:pt x="2992" y="625"/>
                    </a:lnTo>
                    <a:lnTo>
                      <a:pt x="3007" y="625"/>
                    </a:lnTo>
                    <a:close/>
                  </a:path>
                </a:pathLst>
              </a:custGeom>
              <a:blipFill dpi="0" rotWithShape="1">
                <a:blip r:embed="rId4"/>
                <a:srcRect/>
                <a:tile tx="0" ty="0" sx="100000" sy="100000" flip="none" algn="tl"/>
              </a:blipFill>
              <a:ln w="9525">
                <a:solidFill>
                  <a:srgbClr val="333333"/>
                </a:solidFill>
                <a:round/>
                <a:headEnd/>
                <a:tailEnd/>
              </a:ln>
            </p:spPr>
            <p:txBody>
              <a:bodyPr/>
              <a:lstStyle/>
              <a:p>
                <a:endParaRPr lang="ja-JP" altLang="en-US"/>
              </a:p>
            </p:txBody>
          </p:sp>
          <p:sp>
            <p:nvSpPr>
              <p:cNvPr id="38" name="Freeform 54"/>
              <p:cNvSpPr>
                <a:spLocks/>
              </p:cNvSpPr>
              <p:nvPr/>
            </p:nvSpPr>
            <p:spPr bwMode="auto">
              <a:xfrm>
                <a:off x="3673" y="6355"/>
                <a:ext cx="1333" cy="1716"/>
              </a:xfrm>
              <a:custGeom>
                <a:avLst/>
                <a:gdLst>
                  <a:gd name="T0" fmla="*/ 454 w 1333"/>
                  <a:gd name="T1" fmla="*/ 14 h 1716"/>
                  <a:gd name="T2" fmla="*/ 638 w 1333"/>
                  <a:gd name="T3" fmla="*/ 71 h 1716"/>
                  <a:gd name="T4" fmla="*/ 752 w 1333"/>
                  <a:gd name="T5" fmla="*/ 113 h 1716"/>
                  <a:gd name="T6" fmla="*/ 780 w 1333"/>
                  <a:gd name="T7" fmla="*/ 212 h 1716"/>
                  <a:gd name="T8" fmla="*/ 780 w 1333"/>
                  <a:gd name="T9" fmla="*/ 255 h 1716"/>
                  <a:gd name="T10" fmla="*/ 780 w 1333"/>
                  <a:gd name="T11" fmla="*/ 283 h 1716"/>
                  <a:gd name="T12" fmla="*/ 780 w 1333"/>
                  <a:gd name="T13" fmla="*/ 354 h 1716"/>
                  <a:gd name="T14" fmla="*/ 908 w 1333"/>
                  <a:gd name="T15" fmla="*/ 368 h 1716"/>
                  <a:gd name="T16" fmla="*/ 993 w 1333"/>
                  <a:gd name="T17" fmla="*/ 496 h 1716"/>
                  <a:gd name="T18" fmla="*/ 965 w 1333"/>
                  <a:gd name="T19" fmla="*/ 681 h 1716"/>
                  <a:gd name="T20" fmla="*/ 1206 w 1333"/>
                  <a:gd name="T21" fmla="*/ 695 h 1716"/>
                  <a:gd name="T22" fmla="*/ 1319 w 1333"/>
                  <a:gd name="T23" fmla="*/ 723 h 1716"/>
                  <a:gd name="T24" fmla="*/ 1305 w 1333"/>
                  <a:gd name="T25" fmla="*/ 737 h 1716"/>
                  <a:gd name="T26" fmla="*/ 1305 w 1333"/>
                  <a:gd name="T27" fmla="*/ 780 h 1716"/>
                  <a:gd name="T28" fmla="*/ 1305 w 1333"/>
                  <a:gd name="T29" fmla="*/ 837 h 1716"/>
                  <a:gd name="T30" fmla="*/ 1305 w 1333"/>
                  <a:gd name="T31" fmla="*/ 879 h 1716"/>
                  <a:gd name="T32" fmla="*/ 1291 w 1333"/>
                  <a:gd name="T33" fmla="*/ 922 h 1716"/>
                  <a:gd name="T34" fmla="*/ 1291 w 1333"/>
                  <a:gd name="T35" fmla="*/ 1049 h 1716"/>
                  <a:gd name="T36" fmla="*/ 1305 w 1333"/>
                  <a:gd name="T37" fmla="*/ 1092 h 1716"/>
                  <a:gd name="T38" fmla="*/ 1305 w 1333"/>
                  <a:gd name="T39" fmla="*/ 1177 h 1716"/>
                  <a:gd name="T40" fmla="*/ 1291 w 1333"/>
                  <a:gd name="T41" fmla="*/ 1205 h 1716"/>
                  <a:gd name="T42" fmla="*/ 1305 w 1333"/>
                  <a:gd name="T43" fmla="*/ 1234 h 1716"/>
                  <a:gd name="T44" fmla="*/ 1291 w 1333"/>
                  <a:gd name="T45" fmla="*/ 1276 h 1716"/>
                  <a:gd name="T46" fmla="*/ 1291 w 1333"/>
                  <a:gd name="T47" fmla="*/ 1305 h 1716"/>
                  <a:gd name="T48" fmla="*/ 1277 w 1333"/>
                  <a:gd name="T49" fmla="*/ 1361 h 1716"/>
                  <a:gd name="T50" fmla="*/ 1177 w 1333"/>
                  <a:gd name="T51" fmla="*/ 1404 h 1716"/>
                  <a:gd name="T52" fmla="*/ 1078 w 1333"/>
                  <a:gd name="T53" fmla="*/ 1475 h 1716"/>
                  <a:gd name="T54" fmla="*/ 965 w 1333"/>
                  <a:gd name="T55" fmla="*/ 1532 h 1716"/>
                  <a:gd name="T56" fmla="*/ 809 w 1333"/>
                  <a:gd name="T57" fmla="*/ 1617 h 1716"/>
                  <a:gd name="T58" fmla="*/ 667 w 1333"/>
                  <a:gd name="T59" fmla="*/ 1688 h 1716"/>
                  <a:gd name="T60" fmla="*/ 567 w 1333"/>
                  <a:gd name="T61" fmla="*/ 1716 h 1716"/>
                  <a:gd name="T62" fmla="*/ 525 w 1333"/>
                  <a:gd name="T63" fmla="*/ 1702 h 1716"/>
                  <a:gd name="T64" fmla="*/ 454 w 1333"/>
                  <a:gd name="T65" fmla="*/ 1659 h 1716"/>
                  <a:gd name="T66" fmla="*/ 440 w 1333"/>
                  <a:gd name="T67" fmla="*/ 1588 h 1716"/>
                  <a:gd name="T68" fmla="*/ 411 w 1333"/>
                  <a:gd name="T69" fmla="*/ 1532 h 1716"/>
                  <a:gd name="T70" fmla="*/ 383 w 1333"/>
                  <a:gd name="T71" fmla="*/ 1461 h 1716"/>
                  <a:gd name="T72" fmla="*/ 355 w 1333"/>
                  <a:gd name="T73" fmla="*/ 1404 h 1716"/>
                  <a:gd name="T74" fmla="*/ 298 w 1333"/>
                  <a:gd name="T75" fmla="*/ 1347 h 1716"/>
                  <a:gd name="T76" fmla="*/ 241 w 1333"/>
                  <a:gd name="T77" fmla="*/ 1333 h 1716"/>
                  <a:gd name="T78" fmla="*/ 43 w 1333"/>
                  <a:gd name="T79" fmla="*/ 1276 h 1716"/>
                  <a:gd name="T80" fmla="*/ 43 w 1333"/>
                  <a:gd name="T81" fmla="*/ 1163 h 1716"/>
                  <a:gd name="T82" fmla="*/ 85 w 1333"/>
                  <a:gd name="T83" fmla="*/ 936 h 1716"/>
                  <a:gd name="T84" fmla="*/ 128 w 1333"/>
                  <a:gd name="T85" fmla="*/ 766 h 1716"/>
                  <a:gd name="T86" fmla="*/ 142 w 1333"/>
                  <a:gd name="T87" fmla="*/ 666 h 1716"/>
                  <a:gd name="T88" fmla="*/ 128 w 1333"/>
                  <a:gd name="T89" fmla="*/ 652 h 1716"/>
                  <a:gd name="T90" fmla="*/ 99 w 1333"/>
                  <a:gd name="T91" fmla="*/ 624 h 1716"/>
                  <a:gd name="T92" fmla="*/ 99 w 1333"/>
                  <a:gd name="T93" fmla="*/ 581 h 1716"/>
                  <a:gd name="T94" fmla="*/ 114 w 1333"/>
                  <a:gd name="T95" fmla="*/ 510 h 1716"/>
                  <a:gd name="T96" fmla="*/ 128 w 1333"/>
                  <a:gd name="T97" fmla="*/ 468 h 1716"/>
                  <a:gd name="T98" fmla="*/ 142 w 1333"/>
                  <a:gd name="T99" fmla="*/ 439 h 1716"/>
                  <a:gd name="T100" fmla="*/ 142 w 1333"/>
                  <a:gd name="T101" fmla="*/ 411 h 1716"/>
                  <a:gd name="T102" fmla="*/ 156 w 1333"/>
                  <a:gd name="T103" fmla="*/ 340 h 1716"/>
                  <a:gd name="T104" fmla="*/ 170 w 1333"/>
                  <a:gd name="T105" fmla="*/ 312 h 1716"/>
                  <a:gd name="T106" fmla="*/ 170 w 1333"/>
                  <a:gd name="T107" fmla="*/ 255 h 1716"/>
                  <a:gd name="T108" fmla="*/ 199 w 1333"/>
                  <a:gd name="T109" fmla="*/ 127 h 1716"/>
                  <a:gd name="T110" fmla="*/ 213 w 1333"/>
                  <a:gd name="T111" fmla="*/ 99 h 1716"/>
                  <a:gd name="T112" fmla="*/ 298 w 1333"/>
                  <a:gd name="T113" fmla="*/ 71 h 1716"/>
                  <a:gd name="T114" fmla="*/ 341 w 1333"/>
                  <a:gd name="T115" fmla="*/ 71 h 17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3"/>
                  <a:gd name="T175" fmla="*/ 0 h 1716"/>
                  <a:gd name="T176" fmla="*/ 1333 w 1333"/>
                  <a:gd name="T177" fmla="*/ 1716 h 17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3" h="1716">
                    <a:moveTo>
                      <a:pt x="411" y="14"/>
                    </a:moveTo>
                    <a:lnTo>
                      <a:pt x="411" y="14"/>
                    </a:lnTo>
                    <a:lnTo>
                      <a:pt x="426" y="14"/>
                    </a:lnTo>
                    <a:lnTo>
                      <a:pt x="440" y="14"/>
                    </a:lnTo>
                    <a:lnTo>
                      <a:pt x="454" y="14"/>
                    </a:lnTo>
                    <a:lnTo>
                      <a:pt x="468" y="14"/>
                    </a:lnTo>
                    <a:lnTo>
                      <a:pt x="482" y="14"/>
                    </a:lnTo>
                    <a:lnTo>
                      <a:pt x="525" y="28"/>
                    </a:lnTo>
                    <a:lnTo>
                      <a:pt x="553" y="42"/>
                    </a:lnTo>
                    <a:lnTo>
                      <a:pt x="582" y="56"/>
                    </a:lnTo>
                    <a:lnTo>
                      <a:pt x="596" y="56"/>
                    </a:lnTo>
                    <a:lnTo>
                      <a:pt x="610" y="71"/>
                    </a:lnTo>
                    <a:lnTo>
                      <a:pt x="638" y="71"/>
                    </a:lnTo>
                    <a:lnTo>
                      <a:pt x="667" y="85"/>
                    </a:lnTo>
                    <a:lnTo>
                      <a:pt x="695" y="99"/>
                    </a:lnTo>
                    <a:lnTo>
                      <a:pt x="723" y="113"/>
                    </a:lnTo>
                    <a:lnTo>
                      <a:pt x="738" y="113"/>
                    </a:lnTo>
                    <a:lnTo>
                      <a:pt x="752" y="113"/>
                    </a:lnTo>
                    <a:lnTo>
                      <a:pt x="766" y="113"/>
                    </a:lnTo>
                    <a:lnTo>
                      <a:pt x="794" y="113"/>
                    </a:lnTo>
                    <a:lnTo>
                      <a:pt x="794" y="142"/>
                    </a:lnTo>
                    <a:lnTo>
                      <a:pt x="794" y="156"/>
                    </a:lnTo>
                    <a:lnTo>
                      <a:pt x="780" y="170"/>
                    </a:lnTo>
                    <a:lnTo>
                      <a:pt x="780" y="198"/>
                    </a:lnTo>
                    <a:lnTo>
                      <a:pt x="780" y="212"/>
                    </a:lnTo>
                    <a:lnTo>
                      <a:pt x="780" y="227"/>
                    </a:lnTo>
                    <a:lnTo>
                      <a:pt x="780" y="241"/>
                    </a:lnTo>
                    <a:lnTo>
                      <a:pt x="780" y="255"/>
                    </a:lnTo>
                    <a:lnTo>
                      <a:pt x="780" y="269"/>
                    </a:lnTo>
                    <a:lnTo>
                      <a:pt x="780" y="283"/>
                    </a:lnTo>
                    <a:lnTo>
                      <a:pt x="766" y="298"/>
                    </a:lnTo>
                    <a:lnTo>
                      <a:pt x="780" y="312"/>
                    </a:lnTo>
                    <a:lnTo>
                      <a:pt x="780" y="326"/>
                    </a:lnTo>
                    <a:lnTo>
                      <a:pt x="780" y="340"/>
                    </a:lnTo>
                    <a:lnTo>
                      <a:pt x="780" y="354"/>
                    </a:lnTo>
                    <a:lnTo>
                      <a:pt x="809" y="354"/>
                    </a:lnTo>
                    <a:lnTo>
                      <a:pt x="823" y="354"/>
                    </a:lnTo>
                    <a:lnTo>
                      <a:pt x="837" y="354"/>
                    </a:lnTo>
                    <a:lnTo>
                      <a:pt x="851" y="368"/>
                    </a:lnTo>
                    <a:lnTo>
                      <a:pt x="879" y="368"/>
                    </a:lnTo>
                    <a:lnTo>
                      <a:pt x="908" y="368"/>
                    </a:lnTo>
                    <a:lnTo>
                      <a:pt x="922" y="368"/>
                    </a:lnTo>
                    <a:lnTo>
                      <a:pt x="950" y="368"/>
                    </a:lnTo>
                    <a:lnTo>
                      <a:pt x="993" y="383"/>
                    </a:lnTo>
                    <a:lnTo>
                      <a:pt x="1007" y="383"/>
                    </a:lnTo>
                    <a:lnTo>
                      <a:pt x="1050" y="383"/>
                    </a:lnTo>
                    <a:lnTo>
                      <a:pt x="1035" y="411"/>
                    </a:lnTo>
                    <a:lnTo>
                      <a:pt x="1021" y="439"/>
                    </a:lnTo>
                    <a:lnTo>
                      <a:pt x="1007" y="468"/>
                    </a:lnTo>
                    <a:lnTo>
                      <a:pt x="993" y="496"/>
                    </a:lnTo>
                    <a:lnTo>
                      <a:pt x="993" y="510"/>
                    </a:lnTo>
                    <a:lnTo>
                      <a:pt x="979" y="510"/>
                    </a:lnTo>
                    <a:lnTo>
                      <a:pt x="993" y="510"/>
                    </a:lnTo>
                    <a:lnTo>
                      <a:pt x="993" y="524"/>
                    </a:lnTo>
                    <a:lnTo>
                      <a:pt x="979" y="539"/>
                    </a:lnTo>
                    <a:lnTo>
                      <a:pt x="979" y="581"/>
                    </a:lnTo>
                    <a:lnTo>
                      <a:pt x="979" y="624"/>
                    </a:lnTo>
                    <a:lnTo>
                      <a:pt x="979" y="652"/>
                    </a:lnTo>
                    <a:lnTo>
                      <a:pt x="965" y="681"/>
                    </a:lnTo>
                    <a:lnTo>
                      <a:pt x="965" y="695"/>
                    </a:lnTo>
                    <a:lnTo>
                      <a:pt x="1007" y="695"/>
                    </a:lnTo>
                    <a:lnTo>
                      <a:pt x="1050" y="695"/>
                    </a:lnTo>
                    <a:lnTo>
                      <a:pt x="1078" y="695"/>
                    </a:lnTo>
                    <a:lnTo>
                      <a:pt x="1106" y="695"/>
                    </a:lnTo>
                    <a:lnTo>
                      <a:pt x="1135" y="695"/>
                    </a:lnTo>
                    <a:lnTo>
                      <a:pt x="1149" y="695"/>
                    </a:lnTo>
                    <a:lnTo>
                      <a:pt x="1163" y="695"/>
                    </a:lnTo>
                    <a:lnTo>
                      <a:pt x="1206" y="695"/>
                    </a:lnTo>
                    <a:lnTo>
                      <a:pt x="1220" y="695"/>
                    </a:lnTo>
                    <a:lnTo>
                      <a:pt x="1248" y="695"/>
                    </a:lnTo>
                    <a:lnTo>
                      <a:pt x="1277" y="695"/>
                    </a:lnTo>
                    <a:lnTo>
                      <a:pt x="1319" y="695"/>
                    </a:lnTo>
                    <a:lnTo>
                      <a:pt x="1333" y="695"/>
                    </a:lnTo>
                    <a:lnTo>
                      <a:pt x="1333" y="723"/>
                    </a:lnTo>
                    <a:lnTo>
                      <a:pt x="1319" y="723"/>
                    </a:lnTo>
                    <a:lnTo>
                      <a:pt x="1305" y="723"/>
                    </a:lnTo>
                    <a:lnTo>
                      <a:pt x="1305" y="737"/>
                    </a:lnTo>
                    <a:lnTo>
                      <a:pt x="1305" y="751"/>
                    </a:lnTo>
                    <a:lnTo>
                      <a:pt x="1305" y="766"/>
                    </a:lnTo>
                    <a:lnTo>
                      <a:pt x="1305" y="780"/>
                    </a:lnTo>
                    <a:lnTo>
                      <a:pt x="1305" y="794"/>
                    </a:lnTo>
                    <a:lnTo>
                      <a:pt x="1305" y="808"/>
                    </a:lnTo>
                    <a:lnTo>
                      <a:pt x="1305" y="822"/>
                    </a:lnTo>
                    <a:lnTo>
                      <a:pt x="1305" y="837"/>
                    </a:lnTo>
                    <a:lnTo>
                      <a:pt x="1305" y="851"/>
                    </a:lnTo>
                    <a:lnTo>
                      <a:pt x="1305" y="865"/>
                    </a:lnTo>
                    <a:lnTo>
                      <a:pt x="1305" y="879"/>
                    </a:lnTo>
                    <a:lnTo>
                      <a:pt x="1305" y="893"/>
                    </a:lnTo>
                    <a:lnTo>
                      <a:pt x="1305" y="907"/>
                    </a:lnTo>
                    <a:lnTo>
                      <a:pt x="1305" y="922"/>
                    </a:lnTo>
                    <a:lnTo>
                      <a:pt x="1291" y="922"/>
                    </a:lnTo>
                    <a:lnTo>
                      <a:pt x="1291" y="950"/>
                    </a:lnTo>
                    <a:lnTo>
                      <a:pt x="1291" y="964"/>
                    </a:lnTo>
                    <a:lnTo>
                      <a:pt x="1291" y="978"/>
                    </a:lnTo>
                    <a:lnTo>
                      <a:pt x="1291" y="993"/>
                    </a:lnTo>
                    <a:lnTo>
                      <a:pt x="1291" y="1007"/>
                    </a:lnTo>
                    <a:lnTo>
                      <a:pt x="1291" y="1021"/>
                    </a:lnTo>
                    <a:lnTo>
                      <a:pt x="1291" y="1035"/>
                    </a:lnTo>
                    <a:lnTo>
                      <a:pt x="1291" y="1049"/>
                    </a:lnTo>
                    <a:lnTo>
                      <a:pt x="1305" y="1049"/>
                    </a:lnTo>
                    <a:lnTo>
                      <a:pt x="1305" y="1064"/>
                    </a:lnTo>
                    <a:lnTo>
                      <a:pt x="1305" y="1078"/>
                    </a:lnTo>
                    <a:lnTo>
                      <a:pt x="1305" y="1092"/>
                    </a:lnTo>
                    <a:lnTo>
                      <a:pt x="1291" y="1092"/>
                    </a:lnTo>
                    <a:lnTo>
                      <a:pt x="1291" y="1106"/>
                    </a:lnTo>
                    <a:lnTo>
                      <a:pt x="1291" y="1120"/>
                    </a:lnTo>
                    <a:lnTo>
                      <a:pt x="1305" y="1120"/>
                    </a:lnTo>
                    <a:lnTo>
                      <a:pt x="1305" y="1149"/>
                    </a:lnTo>
                    <a:lnTo>
                      <a:pt x="1305" y="1163"/>
                    </a:lnTo>
                    <a:lnTo>
                      <a:pt x="1305" y="1177"/>
                    </a:lnTo>
                    <a:lnTo>
                      <a:pt x="1291" y="1177"/>
                    </a:lnTo>
                    <a:lnTo>
                      <a:pt x="1291" y="1191"/>
                    </a:lnTo>
                    <a:lnTo>
                      <a:pt x="1291" y="1205"/>
                    </a:lnTo>
                    <a:lnTo>
                      <a:pt x="1291" y="1220"/>
                    </a:lnTo>
                    <a:lnTo>
                      <a:pt x="1291" y="1234"/>
                    </a:lnTo>
                    <a:lnTo>
                      <a:pt x="1305" y="1234"/>
                    </a:lnTo>
                    <a:lnTo>
                      <a:pt x="1291" y="1234"/>
                    </a:lnTo>
                    <a:lnTo>
                      <a:pt x="1305" y="1234"/>
                    </a:lnTo>
                    <a:lnTo>
                      <a:pt x="1291" y="1248"/>
                    </a:lnTo>
                    <a:lnTo>
                      <a:pt x="1291" y="1262"/>
                    </a:lnTo>
                    <a:lnTo>
                      <a:pt x="1291" y="1276"/>
                    </a:lnTo>
                    <a:lnTo>
                      <a:pt x="1291" y="1290"/>
                    </a:lnTo>
                    <a:lnTo>
                      <a:pt x="1291" y="1305"/>
                    </a:lnTo>
                    <a:lnTo>
                      <a:pt x="1291" y="1319"/>
                    </a:lnTo>
                    <a:lnTo>
                      <a:pt x="1305" y="1333"/>
                    </a:lnTo>
                    <a:lnTo>
                      <a:pt x="1291" y="1347"/>
                    </a:lnTo>
                    <a:lnTo>
                      <a:pt x="1277" y="1347"/>
                    </a:lnTo>
                    <a:lnTo>
                      <a:pt x="1277" y="1361"/>
                    </a:lnTo>
                    <a:lnTo>
                      <a:pt x="1262" y="1361"/>
                    </a:lnTo>
                    <a:lnTo>
                      <a:pt x="1248" y="1361"/>
                    </a:lnTo>
                    <a:lnTo>
                      <a:pt x="1234" y="1376"/>
                    </a:lnTo>
                    <a:lnTo>
                      <a:pt x="1220" y="1376"/>
                    </a:lnTo>
                    <a:lnTo>
                      <a:pt x="1206" y="1390"/>
                    </a:lnTo>
                    <a:lnTo>
                      <a:pt x="1191" y="1390"/>
                    </a:lnTo>
                    <a:lnTo>
                      <a:pt x="1177" y="1404"/>
                    </a:lnTo>
                    <a:lnTo>
                      <a:pt x="1149" y="1404"/>
                    </a:lnTo>
                    <a:lnTo>
                      <a:pt x="1149" y="1418"/>
                    </a:lnTo>
                    <a:lnTo>
                      <a:pt x="1135" y="1418"/>
                    </a:lnTo>
                    <a:lnTo>
                      <a:pt x="1121" y="1418"/>
                    </a:lnTo>
                    <a:lnTo>
                      <a:pt x="1121" y="1432"/>
                    </a:lnTo>
                    <a:lnTo>
                      <a:pt x="1106" y="1432"/>
                    </a:lnTo>
                    <a:lnTo>
                      <a:pt x="1078" y="1461"/>
                    </a:lnTo>
                    <a:lnTo>
                      <a:pt x="1078" y="1475"/>
                    </a:lnTo>
                    <a:lnTo>
                      <a:pt x="1064" y="1475"/>
                    </a:lnTo>
                    <a:lnTo>
                      <a:pt x="1050" y="1489"/>
                    </a:lnTo>
                    <a:lnTo>
                      <a:pt x="1021" y="1503"/>
                    </a:lnTo>
                    <a:lnTo>
                      <a:pt x="1007" y="1503"/>
                    </a:lnTo>
                    <a:lnTo>
                      <a:pt x="993" y="1517"/>
                    </a:lnTo>
                    <a:lnTo>
                      <a:pt x="979" y="1517"/>
                    </a:lnTo>
                    <a:lnTo>
                      <a:pt x="965" y="1532"/>
                    </a:lnTo>
                    <a:lnTo>
                      <a:pt x="950" y="1532"/>
                    </a:lnTo>
                    <a:lnTo>
                      <a:pt x="936" y="1546"/>
                    </a:lnTo>
                    <a:lnTo>
                      <a:pt x="922" y="1560"/>
                    </a:lnTo>
                    <a:lnTo>
                      <a:pt x="908" y="1560"/>
                    </a:lnTo>
                    <a:lnTo>
                      <a:pt x="894" y="1574"/>
                    </a:lnTo>
                    <a:lnTo>
                      <a:pt x="865" y="1574"/>
                    </a:lnTo>
                    <a:lnTo>
                      <a:pt x="851" y="1588"/>
                    </a:lnTo>
                    <a:lnTo>
                      <a:pt x="823" y="1603"/>
                    </a:lnTo>
                    <a:lnTo>
                      <a:pt x="809" y="1617"/>
                    </a:lnTo>
                    <a:lnTo>
                      <a:pt x="780" y="1631"/>
                    </a:lnTo>
                    <a:lnTo>
                      <a:pt x="766" y="1631"/>
                    </a:lnTo>
                    <a:lnTo>
                      <a:pt x="752" y="1645"/>
                    </a:lnTo>
                    <a:lnTo>
                      <a:pt x="738" y="1659"/>
                    </a:lnTo>
                    <a:lnTo>
                      <a:pt x="723" y="1659"/>
                    </a:lnTo>
                    <a:lnTo>
                      <a:pt x="709" y="1673"/>
                    </a:lnTo>
                    <a:lnTo>
                      <a:pt x="681" y="1688"/>
                    </a:lnTo>
                    <a:lnTo>
                      <a:pt x="667" y="1688"/>
                    </a:lnTo>
                    <a:lnTo>
                      <a:pt x="653" y="1688"/>
                    </a:lnTo>
                    <a:lnTo>
                      <a:pt x="638" y="1702"/>
                    </a:lnTo>
                    <a:lnTo>
                      <a:pt x="624" y="1702"/>
                    </a:lnTo>
                    <a:lnTo>
                      <a:pt x="610" y="1702"/>
                    </a:lnTo>
                    <a:lnTo>
                      <a:pt x="596" y="1702"/>
                    </a:lnTo>
                    <a:lnTo>
                      <a:pt x="582" y="1702"/>
                    </a:lnTo>
                    <a:lnTo>
                      <a:pt x="567" y="1716"/>
                    </a:lnTo>
                    <a:lnTo>
                      <a:pt x="553" y="1716"/>
                    </a:lnTo>
                    <a:lnTo>
                      <a:pt x="553" y="1702"/>
                    </a:lnTo>
                    <a:lnTo>
                      <a:pt x="539" y="1702"/>
                    </a:lnTo>
                    <a:lnTo>
                      <a:pt x="525" y="1702"/>
                    </a:lnTo>
                    <a:lnTo>
                      <a:pt x="525" y="1688"/>
                    </a:lnTo>
                    <a:lnTo>
                      <a:pt x="511" y="1688"/>
                    </a:lnTo>
                    <a:lnTo>
                      <a:pt x="497" y="1688"/>
                    </a:lnTo>
                    <a:lnTo>
                      <a:pt x="482" y="1673"/>
                    </a:lnTo>
                    <a:lnTo>
                      <a:pt x="468" y="1659"/>
                    </a:lnTo>
                    <a:lnTo>
                      <a:pt x="454" y="1659"/>
                    </a:lnTo>
                    <a:lnTo>
                      <a:pt x="454" y="1645"/>
                    </a:lnTo>
                    <a:lnTo>
                      <a:pt x="440" y="1631"/>
                    </a:lnTo>
                    <a:lnTo>
                      <a:pt x="440" y="1617"/>
                    </a:lnTo>
                    <a:lnTo>
                      <a:pt x="440" y="1603"/>
                    </a:lnTo>
                    <a:lnTo>
                      <a:pt x="440" y="1588"/>
                    </a:lnTo>
                    <a:lnTo>
                      <a:pt x="426" y="1588"/>
                    </a:lnTo>
                    <a:lnTo>
                      <a:pt x="426" y="1574"/>
                    </a:lnTo>
                    <a:lnTo>
                      <a:pt x="426" y="1560"/>
                    </a:lnTo>
                    <a:lnTo>
                      <a:pt x="426" y="1546"/>
                    </a:lnTo>
                    <a:lnTo>
                      <a:pt x="411" y="1532"/>
                    </a:lnTo>
                    <a:lnTo>
                      <a:pt x="411" y="1517"/>
                    </a:lnTo>
                    <a:lnTo>
                      <a:pt x="411" y="1503"/>
                    </a:lnTo>
                    <a:lnTo>
                      <a:pt x="397" y="1489"/>
                    </a:lnTo>
                    <a:lnTo>
                      <a:pt x="397" y="1475"/>
                    </a:lnTo>
                    <a:lnTo>
                      <a:pt x="383" y="1461"/>
                    </a:lnTo>
                    <a:lnTo>
                      <a:pt x="383" y="1446"/>
                    </a:lnTo>
                    <a:lnTo>
                      <a:pt x="369" y="1446"/>
                    </a:lnTo>
                    <a:lnTo>
                      <a:pt x="369" y="1432"/>
                    </a:lnTo>
                    <a:lnTo>
                      <a:pt x="369" y="1418"/>
                    </a:lnTo>
                    <a:lnTo>
                      <a:pt x="355" y="1418"/>
                    </a:lnTo>
                    <a:lnTo>
                      <a:pt x="355" y="1404"/>
                    </a:lnTo>
                    <a:lnTo>
                      <a:pt x="341" y="1390"/>
                    </a:lnTo>
                    <a:lnTo>
                      <a:pt x="341" y="1376"/>
                    </a:lnTo>
                    <a:lnTo>
                      <a:pt x="326" y="1376"/>
                    </a:lnTo>
                    <a:lnTo>
                      <a:pt x="326" y="1361"/>
                    </a:lnTo>
                    <a:lnTo>
                      <a:pt x="312" y="1361"/>
                    </a:lnTo>
                    <a:lnTo>
                      <a:pt x="298" y="1347"/>
                    </a:lnTo>
                    <a:lnTo>
                      <a:pt x="284" y="1347"/>
                    </a:lnTo>
                    <a:lnTo>
                      <a:pt x="284" y="1333"/>
                    </a:lnTo>
                    <a:lnTo>
                      <a:pt x="270" y="1333"/>
                    </a:lnTo>
                    <a:lnTo>
                      <a:pt x="255" y="1333"/>
                    </a:lnTo>
                    <a:lnTo>
                      <a:pt x="241" y="1333"/>
                    </a:lnTo>
                    <a:lnTo>
                      <a:pt x="241" y="1319"/>
                    </a:lnTo>
                    <a:lnTo>
                      <a:pt x="227" y="1319"/>
                    </a:lnTo>
                    <a:lnTo>
                      <a:pt x="199" y="1319"/>
                    </a:lnTo>
                    <a:lnTo>
                      <a:pt x="128" y="1305"/>
                    </a:lnTo>
                    <a:lnTo>
                      <a:pt x="114" y="1305"/>
                    </a:lnTo>
                    <a:lnTo>
                      <a:pt x="99" y="1290"/>
                    </a:lnTo>
                    <a:lnTo>
                      <a:pt x="71" y="1290"/>
                    </a:lnTo>
                    <a:lnTo>
                      <a:pt x="43" y="1276"/>
                    </a:lnTo>
                    <a:lnTo>
                      <a:pt x="29" y="1276"/>
                    </a:lnTo>
                    <a:lnTo>
                      <a:pt x="14" y="1276"/>
                    </a:lnTo>
                    <a:lnTo>
                      <a:pt x="0" y="1276"/>
                    </a:lnTo>
                    <a:lnTo>
                      <a:pt x="14" y="1248"/>
                    </a:lnTo>
                    <a:lnTo>
                      <a:pt x="14" y="1234"/>
                    </a:lnTo>
                    <a:lnTo>
                      <a:pt x="29" y="1205"/>
                    </a:lnTo>
                    <a:lnTo>
                      <a:pt x="29" y="1191"/>
                    </a:lnTo>
                    <a:lnTo>
                      <a:pt x="43" y="1163"/>
                    </a:lnTo>
                    <a:lnTo>
                      <a:pt x="57" y="1106"/>
                    </a:lnTo>
                    <a:lnTo>
                      <a:pt x="57" y="1092"/>
                    </a:lnTo>
                    <a:lnTo>
                      <a:pt x="57" y="1078"/>
                    </a:lnTo>
                    <a:lnTo>
                      <a:pt x="57" y="1064"/>
                    </a:lnTo>
                    <a:lnTo>
                      <a:pt x="71" y="1035"/>
                    </a:lnTo>
                    <a:lnTo>
                      <a:pt x="85" y="950"/>
                    </a:lnTo>
                    <a:lnTo>
                      <a:pt x="85" y="936"/>
                    </a:lnTo>
                    <a:lnTo>
                      <a:pt x="99" y="893"/>
                    </a:lnTo>
                    <a:lnTo>
                      <a:pt x="99" y="879"/>
                    </a:lnTo>
                    <a:lnTo>
                      <a:pt x="114" y="851"/>
                    </a:lnTo>
                    <a:lnTo>
                      <a:pt x="114" y="822"/>
                    </a:lnTo>
                    <a:lnTo>
                      <a:pt x="114" y="808"/>
                    </a:lnTo>
                    <a:lnTo>
                      <a:pt x="128" y="766"/>
                    </a:lnTo>
                    <a:lnTo>
                      <a:pt x="128" y="751"/>
                    </a:lnTo>
                    <a:lnTo>
                      <a:pt x="142" y="709"/>
                    </a:lnTo>
                    <a:lnTo>
                      <a:pt x="142" y="695"/>
                    </a:lnTo>
                    <a:lnTo>
                      <a:pt x="142" y="681"/>
                    </a:lnTo>
                    <a:lnTo>
                      <a:pt x="142" y="666"/>
                    </a:lnTo>
                    <a:lnTo>
                      <a:pt x="156" y="666"/>
                    </a:lnTo>
                    <a:lnTo>
                      <a:pt x="156" y="652"/>
                    </a:lnTo>
                    <a:lnTo>
                      <a:pt x="142" y="652"/>
                    </a:lnTo>
                    <a:lnTo>
                      <a:pt x="128" y="652"/>
                    </a:lnTo>
                    <a:lnTo>
                      <a:pt x="128" y="638"/>
                    </a:lnTo>
                    <a:lnTo>
                      <a:pt x="114" y="638"/>
                    </a:lnTo>
                    <a:lnTo>
                      <a:pt x="99" y="638"/>
                    </a:lnTo>
                    <a:lnTo>
                      <a:pt x="99" y="624"/>
                    </a:lnTo>
                    <a:lnTo>
                      <a:pt x="85" y="624"/>
                    </a:lnTo>
                    <a:lnTo>
                      <a:pt x="99" y="610"/>
                    </a:lnTo>
                    <a:lnTo>
                      <a:pt x="99" y="595"/>
                    </a:lnTo>
                    <a:lnTo>
                      <a:pt x="99" y="581"/>
                    </a:lnTo>
                    <a:lnTo>
                      <a:pt x="99" y="567"/>
                    </a:lnTo>
                    <a:lnTo>
                      <a:pt x="99" y="553"/>
                    </a:lnTo>
                    <a:lnTo>
                      <a:pt x="114" y="539"/>
                    </a:lnTo>
                    <a:lnTo>
                      <a:pt x="114" y="524"/>
                    </a:lnTo>
                    <a:lnTo>
                      <a:pt x="114" y="510"/>
                    </a:lnTo>
                    <a:lnTo>
                      <a:pt x="114" y="496"/>
                    </a:lnTo>
                    <a:lnTo>
                      <a:pt x="128" y="482"/>
                    </a:lnTo>
                    <a:lnTo>
                      <a:pt x="128" y="468"/>
                    </a:lnTo>
                    <a:lnTo>
                      <a:pt x="128" y="454"/>
                    </a:lnTo>
                    <a:lnTo>
                      <a:pt x="128" y="439"/>
                    </a:lnTo>
                    <a:lnTo>
                      <a:pt x="142" y="439"/>
                    </a:lnTo>
                    <a:lnTo>
                      <a:pt x="142" y="425"/>
                    </a:lnTo>
                    <a:lnTo>
                      <a:pt x="142" y="411"/>
                    </a:lnTo>
                    <a:lnTo>
                      <a:pt x="142" y="397"/>
                    </a:lnTo>
                    <a:lnTo>
                      <a:pt x="142" y="383"/>
                    </a:lnTo>
                    <a:lnTo>
                      <a:pt x="156" y="368"/>
                    </a:lnTo>
                    <a:lnTo>
                      <a:pt x="156" y="354"/>
                    </a:lnTo>
                    <a:lnTo>
                      <a:pt x="156" y="340"/>
                    </a:lnTo>
                    <a:lnTo>
                      <a:pt x="156" y="326"/>
                    </a:lnTo>
                    <a:lnTo>
                      <a:pt x="156" y="312"/>
                    </a:lnTo>
                    <a:lnTo>
                      <a:pt x="170" y="312"/>
                    </a:lnTo>
                    <a:lnTo>
                      <a:pt x="170" y="298"/>
                    </a:lnTo>
                    <a:lnTo>
                      <a:pt x="170" y="283"/>
                    </a:lnTo>
                    <a:lnTo>
                      <a:pt x="170" y="269"/>
                    </a:lnTo>
                    <a:lnTo>
                      <a:pt x="170" y="255"/>
                    </a:lnTo>
                    <a:lnTo>
                      <a:pt x="185" y="241"/>
                    </a:lnTo>
                    <a:lnTo>
                      <a:pt x="185" y="227"/>
                    </a:lnTo>
                    <a:lnTo>
                      <a:pt x="185" y="198"/>
                    </a:lnTo>
                    <a:lnTo>
                      <a:pt x="199" y="170"/>
                    </a:lnTo>
                    <a:lnTo>
                      <a:pt x="199" y="156"/>
                    </a:lnTo>
                    <a:lnTo>
                      <a:pt x="199" y="142"/>
                    </a:lnTo>
                    <a:lnTo>
                      <a:pt x="199" y="127"/>
                    </a:lnTo>
                    <a:lnTo>
                      <a:pt x="199" y="113"/>
                    </a:lnTo>
                    <a:lnTo>
                      <a:pt x="213" y="113"/>
                    </a:lnTo>
                    <a:lnTo>
                      <a:pt x="213" y="99"/>
                    </a:lnTo>
                    <a:lnTo>
                      <a:pt x="213" y="85"/>
                    </a:lnTo>
                    <a:lnTo>
                      <a:pt x="213" y="71"/>
                    </a:lnTo>
                    <a:lnTo>
                      <a:pt x="227" y="71"/>
                    </a:lnTo>
                    <a:lnTo>
                      <a:pt x="270" y="71"/>
                    </a:lnTo>
                    <a:lnTo>
                      <a:pt x="298" y="71"/>
                    </a:lnTo>
                    <a:lnTo>
                      <a:pt x="312" y="71"/>
                    </a:lnTo>
                    <a:lnTo>
                      <a:pt x="312" y="56"/>
                    </a:lnTo>
                    <a:lnTo>
                      <a:pt x="326" y="71"/>
                    </a:lnTo>
                    <a:lnTo>
                      <a:pt x="341" y="71"/>
                    </a:lnTo>
                    <a:lnTo>
                      <a:pt x="341" y="56"/>
                    </a:lnTo>
                    <a:lnTo>
                      <a:pt x="383" y="28"/>
                    </a:lnTo>
                    <a:lnTo>
                      <a:pt x="411" y="0"/>
                    </a:lnTo>
                    <a:lnTo>
                      <a:pt x="411"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9" name="Freeform 53"/>
              <p:cNvSpPr>
                <a:spLocks/>
              </p:cNvSpPr>
              <p:nvPr/>
            </p:nvSpPr>
            <p:spPr bwMode="auto">
              <a:xfrm>
                <a:off x="99" y="5248"/>
                <a:ext cx="3787" cy="2383"/>
              </a:xfrm>
              <a:custGeom>
                <a:avLst/>
                <a:gdLst>
                  <a:gd name="T0" fmla="*/ 2170 w 3787"/>
                  <a:gd name="T1" fmla="*/ 1022 h 2383"/>
                  <a:gd name="T2" fmla="*/ 2326 w 3787"/>
                  <a:gd name="T3" fmla="*/ 1092 h 2383"/>
                  <a:gd name="T4" fmla="*/ 2411 w 3787"/>
                  <a:gd name="T5" fmla="*/ 1107 h 2383"/>
                  <a:gd name="T6" fmla="*/ 2525 w 3787"/>
                  <a:gd name="T7" fmla="*/ 1092 h 2383"/>
                  <a:gd name="T8" fmla="*/ 2709 w 3787"/>
                  <a:gd name="T9" fmla="*/ 1064 h 2383"/>
                  <a:gd name="T10" fmla="*/ 2922 w 3787"/>
                  <a:gd name="T11" fmla="*/ 1007 h 2383"/>
                  <a:gd name="T12" fmla="*/ 3021 w 3787"/>
                  <a:gd name="T13" fmla="*/ 951 h 2383"/>
                  <a:gd name="T14" fmla="*/ 3120 w 3787"/>
                  <a:gd name="T15" fmla="*/ 936 h 2383"/>
                  <a:gd name="T16" fmla="*/ 3191 w 3787"/>
                  <a:gd name="T17" fmla="*/ 993 h 2383"/>
                  <a:gd name="T18" fmla="*/ 3390 w 3787"/>
                  <a:gd name="T19" fmla="*/ 1163 h 2383"/>
                  <a:gd name="T20" fmla="*/ 3574 w 3787"/>
                  <a:gd name="T21" fmla="*/ 1206 h 2383"/>
                  <a:gd name="T22" fmla="*/ 3688 w 3787"/>
                  <a:gd name="T23" fmla="*/ 1178 h 2383"/>
                  <a:gd name="T24" fmla="*/ 3759 w 3787"/>
                  <a:gd name="T25" fmla="*/ 1178 h 2383"/>
                  <a:gd name="T26" fmla="*/ 3787 w 3787"/>
                  <a:gd name="T27" fmla="*/ 1206 h 2383"/>
                  <a:gd name="T28" fmla="*/ 3773 w 3787"/>
                  <a:gd name="T29" fmla="*/ 1234 h 2383"/>
                  <a:gd name="T30" fmla="*/ 3773 w 3787"/>
                  <a:gd name="T31" fmla="*/ 1277 h 2383"/>
                  <a:gd name="T32" fmla="*/ 3744 w 3787"/>
                  <a:gd name="T33" fmla="*/ 1390 h 2383"/>
                  <a:gd name="T34" fmla="*/ 3730 w 3787"/>
                  <a:gd name="T35" fmla="*/ 1419 h 2383"/>
                  <a:gd name="T36" fmla="*/ 3730 w 3787"/>
                  <a:gd name="T37" fmla="*/ 1447 h 2383"/>
                  <a:gd name="T38" fmla="*/ 3716 w 3787"/>
                  <a:gd name="T39" fmla="*/ 1504 h 2383"/>
                  <a:gd name="T40" fmla="*/ 3716 w 3787"/>
                  <a:gd name="T41" fmla="*/ 1518 h 2383"/>
                  <a:gd name="T42" fmla="*/ 3716 w 3787"/>
                  <a:gd name="T43" fmla="*/ 1546 h 2383"/>
                  <a:gd name="T44" fmla="*/ 3702 w 3787"/>
                  <a:gd name="T45" fmla="*/ 1561 h 2383"/>
                  <a:gd name="T46" fmla="*/ 3702 w 3787"/>
                  <a:gd name="T47" fmla="*/ 1589 h 2383"/>
                  <a:gd name="T48" fmla="*/ 3688 w 3787"/>
                  <a:gd name="T49" fmla="*/ 1631 h 2383"/>
                  <a:gd name="T50" fmla="*/ 3673 w 3787"/>
                  <a:gd name="T51" fmla="*/ 1688 h 2383"/>
                  <a:gd name="T52" fmla="*/ 3673 w 3787"/>
                  <a:gd name="T53" fmla="*/ 1717 h 2383"/>
                  <a:gd name="T54" fmla="*/ 3688 w 3787"/>
                  <a:gd name="T55" fmla="*/ 1745 h 2383"/>
                  <a:gd name="T56" fmla="*/ 3716 w 3787"/>
                  <a:gd name="T57" fmla="*/ 1759 h 2383"/>
                  <a:gd name="T58" fmla="*/ 3730 w 3787"/>
                  <a:gd name="T59" fmla="*/ 1773 h 2383"/>
                  <a:gd name="T60" fmla="*/ 3716 w 3787"/>
                  <a:gd name="T61" fmla="*/ 1802 h 2383"/>
                  <a:gd name="T62" fmla="*/ 3688 w 3787"/>
                  <a:gd name="T63" fmla="*/ 1915 h 2383"/>
                  <a:gd name="T64" fmla="*/ 3659 w 3787"/>
                  <a:gd name="T65" fmla="*/ 2043 h 2383"/>
                  <a:gd name="T66" fmla="*/ 3631 w 3787"/>
                  <a:gd name="T67" fmla="*/ 2199 h 2383"/>
                  <a:gd name="T68" fmla="*/ 3588 w 3787"/>
                  <a:gd name="T69" fmla="*/ 2355 h 2383"/>
                  <a:gd name="T70" fmla="*/ 3517 w 3787"/>
                  <a:gd name="T71" fmla="*/ 2369 h 2383"/>
                  <a:gd name="T72" fmla="*/ 3447 w 3787"/>
                  <a:gd name="T73" fmla="*/ 2355 h 2383"/>
                  <a:gd name="T74" fmla="*/ 3333 w 3787"/>
                  <a:gd name="T75" fmla="*/ 2312 h 2383"/>
                  <a:gd name="T76" fmla="*/ 3248 w 3787"/>
                  <a:gd name="T77" fmla="*/ 2270 h 2383"/>
                  <a:gd name="T78" fmla="*/ 3120 w 3787"/>
                  <a:gd name="T79" fmla="*/ 2213 h 2383"/>
                  <a:gd name="T80" fmla="*/ 3049 w 3787"/>
                  <a:gd name="T81" fmla="*/ 2171 h 2383"/>
                  <a:gd name="T82" fmla="*/ 2964 w 3787"/>
                  <a:gd name="T83" fmla="*/ 2128 h 2383"/>
                  <a:gd name="T84" fmla="*/ 2865 w 3787"/>
                  <a:gd name="T85" fmla="*/ 2085 h 2383"/>
                  <a:gd name="T86" fmla="*/ 2709 w 3787"/>
                  <a:gd name="T87" fmla="*/ 2043 h 2383"/>
                  <a:gd name="T88" fmla="*/ 2610 w 3787"/>
                  <a:gd name="T89" fmla="*/ 2000 h 2383"/>
                  <a:gd name="T90" fmla="*/ 2511 w 3787"/>
                  <a:gd name="T91" fmla="*/ 1958 h 2383"/>
                  <a:gd name="T92" fmla="*/ 2057 w 3787"/>
                  <a:gd name="T93" fmla="*/ 1816 h 2383"/>
                  <a:gd name="T94" fmla="*/ 1844 w 3787"/>
                  <a:gd name="T95" fmla="*/ 1816 h 2383"/>
                  <a:gd name="T96" fmla="*/ 1532 w 3787"/>
                  <a:gd name="T97" fmla="*/ 1816 h 2383"/>
                  <a:gd name="T98" fmla="*/ 426 w 3787"/>
                  <a:gd name="T99" fmla="*/ 1788 h 2383"/>
                  <a:gd name="T100" fmla="*/ 270 w 3787"/>
                  <a:gd name="T101" fmla="*/ 1192 h 2383"/>
                  <a:gd name="T102" fmla="*/ 724 w 3787"/>
                  <a:gd name="T103" fmla="*/ 681 h 2383"/>
                  <a:gd name="T104" fmla="*/ 270 w 3787"/>
                  <a:gd name="T105" fmla="*/ 397 h 2383"/>
                  <a:gd name="T106" fmla="*/ 1163 w 3787"/>
                  <a:gd name="T107" fmla="*/ 14 h 2383"/>
                  <a:gd name="T108" fmla="*/ 1745 w 3787"/>
                  <a:gd name="T109" fmla="*/ 256 h 2383"/>
                  <a:gd name="T110" fmla="*/ 1957 w 3787"/>
                  <a:gd name="T111" fmla="*/ 511 h 23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7"/>
                  <a:gd name="T169" fmla="*/ 0 h 2383"/>
                  <a:gd name="T170" fmla="*/ 3787 w 3787"/>
                  <a:gd name="T171" fmla="*/ 2383 h 23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7" h="2383">
                    <a:moveTo>
                      <a:pt x="2000" y="639"/>
                    </a:moveTo>
                    <a:lnTo>
                      <a:pt x="2043" y="809"/>
                    </a:lnTo>
                    <a:lnTo>
                      <a:pt x="2071" y="936"/>
                    </a:lnTo>
                    <a:lnTo>
                      <a:pt x="2071" y="979"/>
                    </a:lnTo>
                    <a:lnTo>
                      <a:pt x="2085" y="979"/>
                    </a:lnTo>
                    <a:lnTo>
                      <a:pt x="2142" y="1007"/>
                    </a:lnTo>
                    <a:lnTo>
                      <a:pt x="2156" y="1007"/>
                    </a:lnTo>
                    <a:lnTo>
                      <a:pt x="2170" y="1022"/>
                    </a:lnTo>
                    <a:lnTo>
                      <a:pt x="2255" y="1064"/>
                    </a:lnTo>
                    <a:lnTo>
                      <a:pt x="2269" y="1064"/>
                    </a:lnTo>
                    <a:lnTo>
                      <a:pt x="2284" y="1078"/>
                    </a:lnTo>
                    <a:lnTo>
                      <a:pt x="2298" y="1078"/>
                    </a:lnTo>
                    <a:lnTo>
                      <a:pt x="2312" y="1078"/>
                    </a:lnTo>
                    <a:lnTo>
                      <a:pt x="2326" y="1092"/>
                    </a:lnTo>
                    <a:lnTo>
                      <a:pt x="2340" y="1092"/>
                    </a:lnTo>
                    <a:lnTo>
                      <a:pt x="2355" y="1092"/>
                    </a:lnTo>
                    <a:lnTo>
                      <a:pt x="2369" y="1107"/>
                    </a:lnTo>
                    <a:lnTo>
                      <a:pt x="2383" y="1107"/>
                    </a:lnTo>
                    <a:lnTo>
                      <a:pt x="2397" y="1107"/>
                    </a:lnTo>
                    <a:lnTo>
                      <a:pt x="2411" y="1107"/>
                    </a:lnTo>
                    <a:lnTo>
                      <a:pt x="2425" y="1107"/>
                    </a:lnTo>
                    <a:lnTo>
                      <a:pt x="2440" y="1107"/>
                    </a:lnTo>
                    <a:lnTo>
                      <a:pt x="2468" y="1107"/>
                    </a:lnTo>
                    <a:lnTo>
                      <a:pt x="2482" y="1107"/>
                    </a:lnTo>
                    <a:lnTo>
                      <a:pt x="2496" y="1107"/>
                    </a:lnTo>
                    <a:lnTo>
                      <a:pt x="2511" y="1107"/>
                    </a:lnTo>
                    <a:lnTo>
                      <a:pt x="2525" y="1092"/>
                    </a:lnTo>
                    <a:lnTo>
                      <a:pt x="2553" y="1092"/>
                    </a:lnTo>
                    <a:lnTo>
                      <a:pt x="2567" y="1092"/>
                    </a:lnTo>
                    <a:lnTo>
                      <a:pt x="2667" y="1064"/>
                    </a:lnTo>
                    <a:lnTo>
                      <a:pt x="2695" y="1064"/>
                    </a:lnTo>
                    <a:lnTo>
                      <a:pt x="2709" y="1064"/>
                    </a:lnTo>
                    <a:lnTo>
                      <a:pt x="2752" y="1050"/>
                    </a:lnTo>
                    <a:lnTo>
                      <a:pt x="2794" y="1036"/>
                    </a:lnTo>
                    <a:lnTo>
                      <a:pt x="2823" y="1036"/>
                    </a:lnTo>
                    <a:lnTo>
                      <a:pt x="2851" y="1022"/>
                    </a:lnTo>
                    <a:lnTo>
                      <a:pt x="2865" y="1022"/>
                    </a:lnTo>
                    <a:lnTo>
                      <a:pt x="2879" y="1022"/>
                    </a:lnTo>
                    <a:lnTo>
                      <a:pt x="2908" y="1007"/>
                    </a:lnTo>
                    <a:lnTo>
                      <a:pt x="2922" y="1007"/>
                    </a:lnTo>
                    <a:lnTo>
                      <a:pt x="2936" y="1007"/>
                    </a:lnTo>
                    <a:lnTo>
                      <a:pt x="2950" y="993"/>
                    </a:lnTo>
                    <a:lnTo>
                      <a:pt x="2964" y="993"/>
                    </a:lnTo>
                    <a:lnTo>
                      <a:pt x="2979" y="993"/>
                    </a:lnTo>
                    <a:lnTo>
                      <a:pt x="2993" y="979"/>
                    </a:lnTo>
                    <a:lnTo>
                      <a:pt x="3007" y="965"/>
                    </a:lnTo>
                    <a:lnTo>
                      <a:pt x="3021" y="951"/>
                    </a:lnTo>
                    <a:lnTo>
                      <a:pt x="3049" y="951"/>
                    </a:lnTo>
                    <a:lnTo>
                      <a:pt x="3049" y="936"/>
                    </a:lnTo>
                    <a:lnTo>
                      <a:pt x="3064" y="936"/>
                    </a:lnTo>
                    <a:lnTo>
                      <a:pt x="3078" y="922"/>
                    </a:lnTo>
                    <a:lnTo>
                      <a:pt x="3092" y="908"/>
                    </a:lnTo>
                    <a:lnTo>
                      <a:pt x="3120" y="936"/>
                    </a:lnTo>
                    <a:lnTo>
                      <a:pt x="3120" y="951"/>
                    </a:lnTo>
                    <a:lnTo>
                      <a:pt x="3149" y="965"/>
                    </a:lnTo>
                    <a:lnTo>
                      <a:pt x="3177" y="979"/>
                    </a:lnTo>
                    <a:lnTo>
                      <a:pt x="3191" y="993"/>
                    </a:lnTo>
                    <a:lnTo>
                      <a:pt x="3191" y="1007"/>
                    </a:lnTo>
                    <a:lnTo>
                      <a:pt x="3291" y="1064"/>
                    </a:lnTo>
                    <a:lnTo>
                      <a:pt x="3333" y="1078"/>
                    </a:lnTo>
                    <a:lnTo>
                      <a:pt x="3333" y="1092"/>
                    </a:lnTo>
                    <a:lnTo>
                      <a:pt x="3376" y="1107"/>
                    </a:lnTo>
                    <a:lnTo>
                      <a:pt x="3376" y="1121"/>
                    </a:lnTo>
                    <a:lnTo>
                      <a:pt x="3390" y="1135"/>
                    </a:lnTo>
                    <a:lnTo>
                      <a:pt x="3390" y="1163"/>
                    </a:lnTo>
                    <a:lnTo>
                      <a:pt x="3404" y="1192"/>
                    </a:lnTo>
                    <a:lnTo>
                      <a:pt x="3404" y="1206"/>
                    </a:lnTo>
                    <a:lnTo>
                      <a:pt x="3404" y="1234"/>
                    </a:lnTo>
                    <a:lnTo>
                      <a:pt x="3461" y="1220"/>
                    </a:lnTo>
                    <a:lnTo>
                      <a:pt x="3517" y="1206"/>
                    </a:lnTo>
                    <a:lnTo>
                      <a:pt x="3560" y="1206"/>
                    </a:lnTo>
                    <a:lnTo>
                      <a:pt x="3574" y="1206"/>
                    </a:lnTo>
                    <a:lnTo>
                      <a:pt x="3603" y="1192"/>
                    </a:lnTo>
                    <a:lnTo>
                      <a:pt x="3617" y="1192"/>
                    </a:lnTo>
                    <a:lnTo>
                      <a:pt x="3673" y="1178"/>
                    </a:lnTo>
                    <a:lnTo>
                      <a:pt x="3688" y="1178"/>
                    </a:lnTo>
                    <a:lnTo>
                      <a:pt x="3702" y="1178"/>
                    </a:lnTo>
                    <a:lnTo>
                      <a:pt x="3716" y="1178"/>
                    </a:lnTo>
                    <a:lnTo>
                      <a:pt x="3730" y="1178"/>
                    </a:lnTo>
                    <a:lnTo>
                      <a:pt x="3759" y="1178"/>
                    </a:lnTo>
                    <a:lnTo>
                      <a:pt x="3787" y="1178"/>
                    </a:lnTo>
                    <a:lnTo>
                      <a:pt x="3787" y="1192"/>
                    </a:lnTo>
                    <a:lnTo>
                      <a:pt x="3787" y="1206"/>
                    </a:lnTo>
                    <a:lnTo>
                      <a:pt x="3787" y="1220"/>
                    </a:lnTo>
                    <a:lnTo>
                      <a:pt x="3773" y="1220"/>
                    </a:lnTo>
                    <a:lnTo>
                      <a:pt x="3773" y="1234"/>
                    </a:lnTo>
                    <a:lnTo>
                      <a:pt x="3773" y="1249"/>
                    </a:lnTo>
                    <a:lnTo>
                      <a:pt x="3773" y="1263"/>
                    </a:lnTo>
                    <a:lnTo>
                      <a:pt x="3773" y="1277"/>
                    </a:lnTo>
                    <a:lnTo>
                      <a:pt x="3759" y="1305"/>
                    </a:lnTo>
                    <a:lnTo>
                      <a:pt x="3759" y="1334"/>
                    </a:lnTo>
                    <a:lnTo>
                      <a:pt x="3759" y="1348"/>
                    </a:lnTo>
                    <a:lnTo>
                      <a:pt x="3744" y="1362"/>
                    </a:lnTo>
                    <a:lnTo>
                      <a:pt x="3744" y="1376"/>
                    </a:lnTo>
                    <a:lnTo>
                      <a:pt x="3744" y="1390"/>
                    </a:lnTo>
                    <a:lnTo>
                      <a:pt x="3744" y="1405"/>
                    </a:lnTo>
                    <a:lnTo>
                      <a:pt x="3744" y="1419"/>
                    </a:lnTo>
                    <a:lnTo>
                      <a:pt x="3730" y="1419"/>
                    </a:lnTo>
                    <a:lnTo>
                      <a:pt x="3730" y="1433"/>
                    </a:lnTo>
                    <a:lnTo>
                      <a:pt x="3730" y="1447"/>
                    </a:lnTo>
                    <a:lnTo>
                      <a:pt x="3730" y="1461"/>
                    </a:lnTo>
                    <a:lnTo>
                      <a:pt x="3730" y="1475"/>
                    </a:lnTo>
                    <a:lnTo>
                      <a:pt x="3716" y="1490"/>
                    </a:lnTo>
                    <a:lnTo>
                      <a:pt x="3716" y="1504"/>
                    </a:lnTo>
                    <a:lnTo>
                      <a:pt x="3716" y="1518"/>
                    </a:lnTo>
                    <a:lnTo>
                      <a:pt x="3716" y="1532"/>
                    </a:lnTo>
                    <a:lnTo>
                      <a:pt x="3716" y="1546"/>
                    </a:lnTo>
                    <a:lnTo>
                      <a:pt x="3702" y="1546"/>
                    </a:lnTo>
                    <a:lnTo>
                      <a:pt x="3702" y="1561"/>
                    </a:lnTo>
                    <a:lnTo>
                      <a:pt x="3702" y="1575"/>
                    </a:lnTo>
                    <a:lnTo>
                      <a:pt x="3702" y="1589"/>
                    </a:lnTo>
                    <a:lnTo>
                      <a:pt x="3688" y="1603"/>
                    </a:lnTo>
                    <a:lnTo>
                      <a:pt x="3688" y="1617"/>
                    </a:lnTo>
                    <a:lnTo>
                      <a:pt x="3688" y="1631"/>
                    </a:lnTo>
                    <a:lnTo>
                      <a:pt x="3688" y="1646"/>
                    </a:lnTo>
                    <a:lnTo>
                      <a:pt x="3673" y="1660"/>
                    </a:lnTo>
                    <a:lnTo>
                      <a:pt x="3673" y="1674"/>
                    </a:lnTo>
                    <a:lnTo>
                      <a:pt x="3673" y="1688"/>
                    </a:lnTo>
                    <a:lnTo>
                      <a:pt x="3673" y="1702"/>
                    </a:lnTo>
                    <a:lnTo>
                      <a:pt x="3673" y="1717"/>
                    </a:lnTo>
                    <a:lnTo>
                      <a:pt x="3659" y="1731"/>
                    </a:lnTo>
                    <a:lnTo>
                      <a:pt x="3673" y="1731"/>
                    </a:lnTo>
                    <a:lnTo>
                      <a:pt x="3673" y="1745"/>
                    </a:lnTo>
                    <a:lnTo>
                      <a:pt x="3688" y="1745"/>
                    </a:lnTo>
                    <a:lnTo>
                      <a:pt x="3702" y="1745"/>
                    </a:lnTo>
                    <a:lnTo>
                      <a:pt x="3702" y="1759"/>
                    </a:lnTo>
                    <a:lnTo>
                      <a:pt x="3716" y="1759"/>
                    </a:lnTo>
                    <a:lnTo>
                      <a:pt x="3730" y="1759"/>
                    </a:lnTo>
                    <a:lnTo>
                      <a:pt x="3730" y="1773"/>
                    </a:lnTo>
                    <a:lnTo>
                      <a:pt x="3716" y="1773"/>
                    </a:lnTo>
                    <a:lnTo>
                      <a:pt x="3716" y="1788"/>
                    </a:lnTo>
                    <a:lnTo>
                      <a:pt x="3716" y="1802"/>
                    </a:lnTo>
                    <a:lnTo>
                      <a:pt x="3716" y="1816"/>
                    </a:lnTo>
                    <a:lnTo>
                      <a:pt x="3702" y="1858"/>
                    </a:lnTo>
                    <a:lnTo>
                      <a:pt x="3702" y="1873"/>
                    </a:lnTo>
                    <a:lnTo>
                      <a:pt x="3688" y="1915"/>
                    </a:lnTo>
                    <a:lnTo>
                      <a:pt x="3688" y="1929"/>
                    </a:lnTo>
                    <a:lnTo>
                      <a:pt x="3688" y="1958"/>
                    </a:lnTo>
                    <a:lnTo>
                      <a:pt x="3673" y="1986"/>
                    </a:lnTo>
                    <a:lnTo>
                      <a:pt x="3673" y="2000"/>
                    </a:lnTo>
                    <a:lnTo>
                      <a:pt x="3659" y="2043"/>
                    </a:lnTo>
                    <a:lnTo>
                      <a:pt x="3659" y="2057"/>
                    </a:lnTo>
                    <a:lnTo>
                      <a:pt x="3645" y="2142"/>
                    </a:lnTo>
                    <a:lnTo>
                      <a:pt x="3631" y="2171"/>
                    </a:lnTo>
                    <a:lnTo>
                      <a:pt x="3631" y="2185"/>
                    </a:lnTo>
                    <a:lnTo>
                      <a:pt x="3631" y="2199"/>
                    </a:lnTo>
                    <a:lnTo>
                      <a:pt x="3631" y="2213"/>
                    </a:lnTo>
                    <a:lnTo>
                      <a:pt x="3617" y="2270"/>
                    </a:lnTo>
                    <a:lnTo>
                      <a:pt x="3603" y="2298"/>
                    </a:lnTo>
                    <a:lnTo>
                      <a:pt x="3603" y="2312"/>
                    </a:lnTo>
                    <a:lnTo>
                      <a:pt x="3588" y="2341"/>
                    </a:lnTo>
                    <a:lnTo>
                      <a:pt x="3588" y="2355"/>
                    </a:lnTo>
                    <a:lnTo>
                      <a:pt x="3574" y="2383"/>
                    </a:lnTo>
                    <a:lnTo>
                      <a:pt x="3560" y="2369"/>
                    </a:lnTo>
                    <a:lnTo>
                      <a:pt x="3546" y="2369"/>
                    </a:lnTo>
                    <a:lnTo>
                      <a:pt x="3532" y="2369"/>
                    </a:lnTo>
                    <a:lnTo>
                      <a:pt x="3517" y="2369"/>
                    </a:lnTo>
                    <a:lnTo>
                      <a:pt x="3503" y="2369"/>
                    </a:lnTo>
                    <a:lnTo>
                      <a:pt x="3475" y="2355"/>
                    </a:lnTo>
                    <a:lnTo>
                      <a:pt x="3461" y="2355"/>
                    </a:lnTo>
                    <a:lnTo>
                      <a:pt x="3447" y="2355"/>
                    </a:lnTo>
                    <a:lnTo>
                      <a:pt x="3432" y="2355"/>
                    </a:lnTo>
                    <a:lnTo>
                      <a:pt x="3432" y="2341"/>
                    </a:lnTo>
                    <a:lnTo>
                      <a:pt x="3418" y="2341"/>
                    </a:lnTo>
                    <a:lnTo>
                      <a:pt x="3404" y="2341"/>
                    </a:lnTo>
                    <a:lnTo>
                      <a:pt x="3376" y="2327"/>
                    </a:lnTo>
                    <a:lnTo>
                      <a:pt x="3361" y="2312"/>
                    </a:lnTo>
                    <a:lnTo>
                      <a:pt x="3333" y="2312"/>
                    </a:lnTo>
                    <a:lnTo>
                      <a:pt x="3333" y="2298"/>
                    </a:lnTo>
                    <a:lnTo>
                      <a:pt x="3319" y="2298"/>
                    </a:lnTo>
                    <a:lnTo>
                      <a:pt x="3305" y="2298"/>
                    </a:lnTo>
                    <a:lnTo>
                      <a:pt x="3291" y="2284"/>
                    </a:lnTo>
                    <a:lnTo>
                      <a:pt x="3262" y="2270"/>
                    </a:lnTo>
                    <a:lnTo>
                      <a:pt x="3248" y="2270"/>
                    </a:lnTo>
                    <a:lnTo>
                      <a:pt x="3234" y="2256"/>
                    </a:lnTo>
                    <a:lnTo>
                      <a:pt x="3220" y="2256"/>
                    </a:lnTo>
                    <a:lnTo>
                      <a:pt x="3205" y="2241"/>
                    </a:lnTo>
                    <a:lnTo>
                      <a:pt x="3191" y="2241"/>
                    </a:lnTo>
                    <a:lnTo>
                      <a:pt x="3177" y="2227"/>
                    </a:lnTo>
                    <a:lnTo>
                      <a:pt x="3163" y="2227"/>
                    </a:lnTo>
                    <a:lnTo>
                      <a:pt x="3149" y="2213"/>
                    </a:lnTo>
                    <a:lnTo>
                      <a:pt x="3120" y="2213"/>
                    </a:lnTo>
                    <a:lnTo>
                      <a:pt x="3120" y="2199"/>
                    </a:lnTo>
                    <a:lnTo>
                      <a:pt x="3106" y="2199"/>
                    </a:lnTo>
                    <a:lnTo>
                      <a:pt x="3092" y="2185"/>
                    </a:lnTo>
                    <a:lnTo>
                      <a:pt x="3078" y="2185"/>
                    </a:lnTo>
                    <a:lnTo>
                      <a:pt x="3064" y="2171"/>
                    </a:lnTo>
                    <a:lnTo>
                      <a:pt x="3049" y="2171"/>
                    </a:lnTo>
                    <a:lnTo>
                      <a:pt x="3035" y="2156"/>
                    </a:lnTo>
                    <a:lnTo>
                      <a:pt x="3021" y="2156"/>
                    </a:lnTo>
                    <a:lnTo>
                      <a:pt x="3007" y="2156"/>
                    </a:lnTo>
                    <a:lnTo>
                      <a:pt x="2993" y="2142"/>
                    </a:lnTo>
                    <a:lnTo>
                      <a:pt x="2964" y="2128"/>
                    </a:lnTo>
                    <a:lnTo>
                      <a:pt x="2950" y="2128"/>
                    </a:lnTo>
                    <a:lnTo>
                      <a:pt x="2936" y="2114"/>
                    </a:lnTo>
                    <a:lnTo>
                      <a:pt x="2908" y="2100"/>
                    </a:lnTo>
                    <a:lnTo>
                      <a:pt x="2893" y="2100"/>
                    </a:lnTo>
                    <a:lnTo>
                      <a:pt x="2879" y="2100"/>
                    </a:lnTo>
                    <a:lnTo>
                      <a:pt x="2865" y="2100"/>
                    </a:lnTo>
                    <a:lnTo>
                      <a:pt x="2865" y="2085"/>
                    </a:lnTo>
                    <a:lnTo>
                      <a:pt x="2851" y="2085"/>
                    </a:lnTo>
                    <a:lnTo>
                      <a:pt x="2837" y="2085"/>
                    </a:lnTo>
                    <a:lnTo>
                      <a:pt x="2823" y="2071"/>
                    </a:lnTo>
                    <a:lnTo>
                      <a:pt x="2808" y="2071"/>
                    </a:lnTo>
                    <a:lnTo>
                      <a:pt x="2780" y="2071"/>
                    </a:lnTo>
                    <a:lnTo>
                      <a:pt x="2709" y="2043"/>
                    </a:lnTo>
                    <a:lnTo>
                      <a:pt x="2695" y="2029"/>
                    </a:lnTo>
                    <a:lnTo>
                      <a:pt x="2681" y="2029"/>
                    </a:lnTo>
                    <a:lnTo>
                      <a:pt x="2667" y="2029"/>
                    </a:lnTo>
                    <a:lnTo>
                      <a:pt x="2652" y="2014"/>
                    </a:lnTo>
                    <a:lnTo>
                      <a:pt x="2624" y="2000"/>
                    </a:lnTo>
                    <a:lnTo>
                      <a:pt x="2610" y="2000"/>
                    </a:lnTo>
                    <a:lnTo>
                      <a:pt x="2581" y="2000"/>
                    </a:lnTo>
                    <a:lnTo>
                      <a:pt x="2581" y="1986"/>
                    </a:lnTo>
                    <a:lnTo>
                      <a:pt x="2567" y="1986"/>
                    </a:lnTo>
                    <a:lnTo>
                      <a:pt x="2553" y="1986"/>
                    </a:lnTo>
                    <a:lnTo>
                      <a:pt x="2539" y="1972"/>
                    </a:lnTo>
                    <a:lnTo>
                      <a:pt x="2525" y="1972"/>
                    </a:lnTo>
                    <a:lnTo>
                      <a:pt x="2511" y="1958"/>
                    </a:lnTo>
                    <a:lnTo>
                      <a:pt x="2496" y="1958"/>
                    </a:lnTo>
                    <a:lnTo>
                      <a:pt x="2482" y="1958"/>
                    </a:lnTo>
                    <a:lnTo>
                      <a:pt x="2425" y="1929"/>
                    </a:lnTo>
                    <a:lnTo>
                      <a:pt x="2298" y="1887"/>
                    </a:lnTo>
                    <a:lnTo>
                      <a:pt x="2085" y="1816"/>
                    </a:lnTo>
                    <a:lnTo>
                      <a:pt x="2071" y="1816"/>
                    </a:lnTo>
                    <a:lnTo>
                      <a:pt x="2057" y="1816"/>
                    </a:lnTo>
                    <a:lnTo>
                      <a:pt x="2043" y="1816"/>
                    </a:lnTo>
                    <a:lnTo>
                      <a:pt x="2014" y="1816"/>
                    </a:lnTo>
                    <a:lnTo>
                      <a:pt x="1986" y="1816"/>
                    </a:lnTo>
                    <a:lnTo>
                      <a:pt x="1957" y="1816"/>
                    </a:lnTo>
                    <a:lnTo>
                      <a:pt x="1943" y="1816"/>
                    </a:lnTo>
                    <a:lnTo>
                      <a:pt x="1915" y="1816"/>
                    </a:lnTo>
                    <a:lnTo>
                      <a:pt x="1887" y="1816"/>
                    </a:lnTo>
                    <a:lnTo>
                      <a:pt x="1844" y="1816"/>
                    </a:lnTo>
                    <a:lnTo>
                      <a:pt x="1801" y="1816"/>
                    </a:lnTo>
                    <a:lnTo>
                      <a:pt x="1773" y="1816"/>
                    </a:lnTo>
                    <a:lnTo>
                      <a:pt x="1759" y="1816"/>
                    </a:lnTo>
                    <a:lnTo>
                      <a:pt x="1716" y="1816"/>
                    </a:lnTo>
                    <a:lnTo>
                      <a:pt x="1688" y="1816"/>
                    </a:lnTo>
                    <a:lnTo>
                      <a:pt x="1645" y="1816"/>
                    </a:lnTo>
                    <a:lnTo>
                      <a:pt x="1589" y="1816"/>
                    </a:lnTo>
                    <a:lnTo>
                      <a:pt x="1532" y="1816"/>
                    </a:lnTo>
                    <a:lnTo>
                      <a:pt x="1489" y="1816"/>
                    </a:lnTo>
                    <a:lnTo>
                      <a:pt x="1177" y="1816"/>
                    </a:lnTo>
                    <a:lnTo>
                      <a:pt x="809" y="1816"/>
                    </a:lnTo>
                    <a:lnTo>
                      <a:pt x="695" y="1816"/>
                    </a:lnTo>
                    <a:lnTo>
                      <a:pt x="695" y="1788"/>
                    </a:lnTo>
                    <a:lnTo>
                      <a:pt x="454" y="1788"/>
                    </a:lnTo>
                    <a:lnTo>
                      <a:pt x="426" y="1788"/>
                    </a:lnTo>
                    <a:lnTo>
                      <a:pt x="426" y="1702"/>
                    </a:lnTo>
                    <a:lnTo>
                      <a:pt x="482" y="1646"/>
                    </a:lnTo>
                    <a:lnTo>
                      <a:pt x="454" y="1532"/>
                    </a:lnTo>
                    <a:lnTo>
                      <a:pt x="440" y="1532"/>
                    </a:lnTo>
                    <a:lnTo>
                      <a:pt x="397" y="1362"/>
                    </a:lnTo>
                    <a:lnTo>
                      <a:pt x="369" y="1277"/>
                    </a:lnTo>
                    <a:lnTo>
                      <a:pt x="270" y="1192"/>
                    </a:lnTo>
                    <a:lnTo>
                      <a:pt x="0" y="922"/>
                    </a:lnTo>
                    <a:lnTo>
                      <a:pt x="14" y="908"/>
                    </a:lnTo>
                    <a:lnTo>
                      <a:pt x="298" y="1163"/>
                    </a:lnTo>
                    <a:lnTo>
                      <a:pt x="653" y="880"/>
                    </a:lnTo>
                    <a:lnTo>
                      <a:pt x="653" y="866"/>
                    </a:lnTo>
                    <a:lnTo>
                      <a:pt x="695" y="837"/>
                    </a:lnTo>
                    <a:lnTo>
                      <a:pt x="780" y="766"/>
                    </a:lnTo>
                    <a:lnTo>
                      <a:pt x="724" y="681"/>
                    </a:lnTo>
                    <a:lnTo>
                      <a:pt x="695" y="710"/>
                    </a:lnTo>
                    <a:lnTo>
                      <a:pt x="582" y="823"/>
                    </a:lnTo>
                    <a:lnTo>
                      <a:pt x="355" y="823"/>
                    </a:lnTo>
                    <a:lnTo>
                      <a:pt x="284" y="936"/>
                    </a:lnTo>
                    <a:lnTo>
                      <a:pt x="256" y="922"/>
                    </a:lnTo>
                    <a:lnTo>
                      <a:pt x="270" y="880"/>
                    </a:lnTo>
                    <a:lnTo>
                      <a:pt x="270" y="596"/>
                    </a:lnTo>
                    <a:lnTo>
                      <a:pt x="270" y="397"/>
                    </a:lnTo>
                    <a:lnTo>
                      <a:pt x="270" y="383"/>
                    </a:lnTo>
                    <a:lnTo>
                      <a:pt x="397" y="341"/>
                    </a:lnTo>
                    <a:lnTo>
                      <a:pt x="511" y="284"/>
                    </a:lnTo>
                    <a:lnTo>
                      <a:pt x="695" y="199"/>
                    </a:lnTo>
                    <a:lnTo>
                      <a:pt x="1021" y="57"/>
                    </a:lnTo>
                    <a:lnTo>
                      <a:pt x="1149" y="0"/>
                    </a:lnTo>
                    <a:lnTo>
                      <a:pt x="1163" y="14"/>
                    </a:lnTo>
                    <a:lnTo>
                      <a:pt x="1220" y="29"/>
                    </a:lnTo>
                    <a:lnTo>
                      <a:pt x="1262" y="43"/>
                    </a:lnTo>
                    <a:lnTo>
                      <a:pt x="1291" y="57"/>
                    </a:lnTo>
                    <a:lnTo>
                      <a:pt x="1348" y="85"/>
                    </a:lnTo>
                    <a:lnTo>
                      <a:pt x="1390" y="100"/>
                    </a:lnTo>
                    <a:lnTo>
                      <a:pt x="1461" y="142"/>
                    </a:lnTo>
                    <a:lnTo>
                      <a:pt x="1589" y="185"/>
                    </a:lnTo>
                    <a:lnTo>
                      <a:pt x="1745" y="256"/>
                    </a:lnTo>
                    <a:lnTo>
                      <a:pt x="1759" y="256"/>
                    </a:lnTo>
                    <a:lnTo>
                      <a:pt x="1773" y="256"/>
                    </a:lnTo>
                    <a:lnTo>
                      <a:pt x="1887" y="312"/>
                    </a:lnTo>
                    <a:lnTo>
                      <a:pt x="1901" y="312"/>
                    </a:lnTo>
                    <a:lnTo>
                      <a:pt x="1915" y="341"/>
                    </a:lnTo>
                    <a:lnTo>
                      <a:pt x="1929" y="383"/>
                    </a:lnTo>
                    <a:lnTo>
                      <a:pt x="1957" y="511"/>
                    </a:lnTo>
                    <a:lnTo>
                      <a:pt x="2000" y="639"/>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0" name="Freeform 52"/>
              <p:cNvSpPr>
                <a:spLocks/>
              </p:cNvSpPr>
              <p:nvPr/>
            </p:nvSpPr>
            <p:spPr bwMode="auto">
              <a:xfrm>
                <a:off x="5393" y="2506"/>
                <a:ext cx="1206" cy="1539"/>
              </a:xfrm>
              <a:custGeom>
                <a:avLst/>
                <a:gdLst>
                  <a:gd name="T0" fmla="*/ 653 w 1206"/>
                  <a:gd name="T1" fmla="*/ 0 h 1631"/>
                  <a:gd name="T2" fmla="*/ 766 w 1206"/>
                  <a:gd name="T3" fmla="*/ 0 h 1631"/>
                  <a:gd name="T4" fmla="*/ 965 w 1206"/>
                  <a:gd name="T5" fmla="*/ 8 h 1631"/>
                  <a:gd name="T6" fmla="*/ 965 w 1206"/>
                  <a:gd name="T7" fmla="*/ 8 h 1631"/>
                  <a:gd name="T8" fmla="*/ 951 w 1206"/>
                  <a:gd name="T9" fmla="*/ 8 h 1631"/>
                  <a:gd name="T10" fmla="*/ 951 w 1206"/>
                  <a:gd name="T11" fmla="*/ 12 h 1631"/>
                  <a:gd name="T12" fmla="*/ 936 w 1206"/>
                  <a:gd name="T13" fmla="*/ 18 h 1631"/>
                  <a:gd name="T14" fmla="*/ 908 w 1206"/>
                  <a:gd name="T15" fmla="*/ 23 h 1631"/>
                  <a:gd name="T16" fmla="*/ 993 w 1206"/>
                  <a:gd name="T17" fmla="*/ 24 h 1631"/>
                  <a:gd name="T18" fmla="*/ 1107 w 1206"/>
                  <a:gd name="T19" fmla="*/ 24 h 1631"/>
                  <a:gd name="T20" fmla="*/ 1135 w 1206"/>
                  <a:gd name="T21" fmla="*/ 24 h 1631"/>
                  <a:gd name="T22" fmla="*/ 1178 w 1206"/>
                  <a:gd name="T23" fmla="*/ 24 h 1631"/>
                  <a:gd name="T24" fmla="*/ 1149 w 1206"/>
                  <a:gd name="T25" fmla="*/ 24 h 1631"/>
                  <a:gd name="T26" fmla="*/ 1149 w 1206"/>
                  <a:gd name="T27" fmla="*/ 24 h 1631"/>
                  <a:gd name="T28" fmla="*/ 1206 w 1206"/>
                  <a:gd name="T29" fmla="*/ 24 h 1631"/>
                  <a:gd name="T30" fmla="*/ 1178 w 1206"/>
                  <a:gd name="T31" fmla="*/ 24 h 1631"/>
                  <a:gd name="T32" fmla="*/ 1149 w 1206"/>
                  <a:gd name="T33" fmla="*/ 24 h 1631"/>
                  <a:gd name="T34" fmla="*/ 1121 w 1206"/>
                  <a:gd name="T35" fmla="*/ 25 h 1631"/>
                  <a:gd name="T36" fmla="*/ 1121 w 1206"/>
                  <a:gd name="T37" fmla="*/ 25 h 1631"/>
                  <a:gd name="T38" fmla="*/ 1107 w 1206"/>
                  <a:gd name="T39" fmla="*/ 25 h 1631"/>
                  <a:gd name="T40" fmla="*/ 1092 w 1206"/>
                  <a:gd name="T41" fmla="*/ 26 h 1631"/>
                  <a:gd name="T42" fmla="*/ 1107 w 1206"/>
                  <a:gd name="T43" fmla="*/ 27 h 1631"/>
                  <a:gd name="T44" fmla="*/ 1107 w 1206"/>
                  <a:gd name="T45" fmla="*/ 28 h 1631"/>
                  <a:gd name="T46" fmla="*/ 1078 w 1206"/>
                  <a:gd name="T47" fmla="*/ 28 h 1631"/>
                  <a:gd name="T48" fmla="*/ 1078 w 1206"/>
                  <a:gd name="T49" fmla="*/ 30 h 1631"/>
                  <a:gd name="T50" fmla="*/ 1036 w 1206"/>
                  <a:gd name="T51" fmla="*/ 32 h 1631"/>
                  <a:gd name="T52" fmla="*/ 837 w 1206"/>
                  <a:gd name="T53" fmla="*/ 31 h 1631"/>
                  <a:gd name="T54" fmla="*/ 738 w 1206"/>
                  <a:gd name="T55" fmla="*/ 30 h 1631"/>
                  <a:gd name="T56" fmla="*/ 681 w 1206"/>
                  <a:gd name="T57" fmla="*/ 30 h 1631"/>
                  <a:gd name="T58" fmla="*/ 624 w 1206"/>
                  <a:gd name="T59" fmla="*/ 30 h 1631"/>
                  <a:gd name="T60" fmla="*/ 582 w 1206"/>
                  <a:gd name="T61" fmla="*/ 29 h 1631"/>
                  <a:gd name="T62" fmla="*/ 454 w 1206"/>
                  <a:gd name="T63" fmla="*/ 29 h 1631"/>
                  <a:gd name="T64" fmla="*/ 241 w 1206"/>
                  <a:gd name="T65" fmla="*/ 27 h 1631"/>
                  <a:gd name="T66" fmla="*/ 227 w 1206"/>
                  <a:gd name="T67" fmla="*/ 28 h 1631"/>
                  <a:gd name="T68" fmla="*/ 213 w 1206"/>
                  <a:gd name="T69" fmla="*/ 29 h 1631"/>
                  <a:gd name="T70" fmla="*/ 114 w 1206"/>
                  <a:gd name="T71" fmla="*/ 29 h 1631"/>
                  <a:gd name="T72" fmla="*/ 0 w 1206"/>
                  <a:gd name="T73" fmla="*/ 28 h 1631"/>
                  <a:gd name="T74" fmla="*/ 15 w 1206"/>
                  <a:gd name="T75" fmla="*/ 23 h 1631"/>
                  <a:gd name="T76" fmla="*/ 29 w 1206"/>
                  <a:gd name="T77" fmla="*/ 22 h 1631"/>
                  <a:gd name="T78" fmla="*/ 43 w 1206"/>
                  <a:gd name="T79" fmla="*/ 21 h 1631"/>
                  <a:gd name="T80" fmla="*/ 57 w 1206"/>
                  <a:gd name="T81" fmla="*/ 21 h 1631"/>
                  <a:gd name="T82" fmla="*/ 57 w 1206"/>
                  <a:gd name="T83" fmla="*/ 20 h 1631"/>
                  <a:gd name="T84" fmla="*/ 29 w 1206"/>
                  <a:gd name="T85" fmla="*/ 18 h 1631"/>
                  <a:gd name="T86" fmla="*/ 15 w 1206"/>
                  <a:gd name="T87" fmla="*/ 17 h 1631"/>
                  <a:gd name="T88" fmla="*/ 57 w 1206"/>
                  <a:gd name="T89" fmla="*/ 17 h 1631"/>
                  <a:gd name="T90" fmla="*/ 85 w 1206"/>
                  <a:gd name="T91" fmla="*/ 14 h 1631"/>
                  <a:gd name="T92" fmla="*/ 100 w 1206"/>
                  <a:gd name="T93" fmla="*/ 13 h 1631"/>
                  <a:gd name="T94" fmla="*/ 114 w 1206"/>
                  <a:gd name="T95" fmla="*/ 10 h 1631"/>
                  <a:gd name="T96" fmla="*/ 100 w 1206"/>
                  <a:gd name="T97" fmla="*/ 9 h 1631"/>
                  <a:gd name="T98" fmla="*/ 85 w 1206"/>
                  <a:gd name="T99" fmla="*/ 8 h 1631"/>
                  <a:gd name="T100" fmla="*/ 100 w 1206"/>
                  <a:gd name="T101" fmla="*/ 8 h 1631"/>
                  <a:gd name="T102" fmla="*/ 85 w 1206"/>
                  <a:gd name="T103" fmla="*/ 8 h 1631"/>
                  <a:gd name="T104" fmla="*/ 85 w 1206"/>
                  <a:gd name="T105" fmla="*/ 8 h 1631"/>
                  <a:gd name="T106" fmla="*/ 85 w 1206"/>
                  <a:gd name="T107" fmla="*/ 8 h 1631"/>
                  <a:gd name="T108" fmla="*/ 100 w 1206"/>
                  <a:gd name="T109" fmla="*/ 8 h 1631"/>
                  <a:gd name="T110" fmla="*/ 213 w 1206"/>
                  <a:gd name="T111" fmla="*/ 8 h 1631"/>
                  <a:gd name="T112" fmla="*/ 284 w 1206"/>
                  <a:gd name="T113" fmla="*/ 8 h 1631"/>
                  <a:gd name="T114" fmla="*/ 397 w 1206"/>
                  <a:gd name="T115" fmla="*/ 8 h 1631"/>
                  <a:gd name="T116" fmla="*/ 468 w 1206"/>
                  <a:gd name="T117" fmla="*/ 0 h 16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06"/>
                  <a:gd name="T178" fmla="*/ 0 h 1631"/>
                  <a:gd name="T179" fmla="*/ 1206 w 1206"/>
                  <a:gd name="T180" fmla="*/ 1631 h 16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06" h="1631">
                    <a:moveTo>
                      <a:pt x="539" y="0"/>
                    </a:moveTo>
                    <a:lnTo>
                      <a:pt x="539" y="0"/>
                    </a:lnTo>
                    <a:lnTo>
                      <a:pt x="554" y="0"/>
                    </a:lnTo>
                    <a:lnTo>
                      <a:pt x="568" y="0"/>
                    </a:lnTo>
                    <a:lnTo>
                      <a:pt x="596" y="0"/>
                    </a:lnTo>
                    <a:lnTo>
                      <a:pt x="624" y="0"/>
                    </a:lnTo>
                    <a:lnTo>
                      <a:pt x="653" y="0"/>
                    </a:lnTo>
                    <a:lnTo>
                      <a:pt x="681" y="0"/>
                    </a:lnTo>
                    <a:lnTo>
                      <a:pt x="710" y="0"/>
                    </a:lnTo>
                    <a:lnTo>
                      <a:pt x="738" y="0"/>
                    </a:lnTo>
                    <a:lnTo>
                      <a:pt x="752" y="0"/>
                    </a:lnTo>
                    <a:lnTo>
                      <a:pt x="766" y="0"/>
                    </a:lnTo>
                    <a:lnTo>
                      <a:pt x="780" y="0"/>
                    </a:lnTo>
                    <a:lnTo>
                      <a:pt x="795" y="0"/>
                    </a:lnTo>
                    <a:lnTo>
                      <a:pt x="809" y="0"/>
                    </a:lnTo>
                    <a:lnTo>
                      <a:pt x="837" y="0"/>
                    </a:lnTo>
                    <a:lnTo>
                      <a:pt x="866" y="0"/>
                    </a:lnTo>
                    <a:lnTo>
                      <a:pt x="894" y="0"/>
                    </a:lnTo>
                    <a:lnTo>
                      <a:pt x="922" y="14"/>
                    </a:lnTo>
                    <a:lnTo>
                      <a:pt x="951" y="14"/>
                    </a:lnTo>
                    <a:lnTo>
                      <a:pt x="965" y="14"/>
                    </a:lnTo>
                    <a:lnTo>
                      <a:pt x="965" y="28"/>
                    </a:lnTo>
                    <a:lnTo>
                      <a:pt x="965" y="85"/>
                    </a:lnTo>
                    <a:lnTo>
                      <a:pt x="965" y="113"/>
                    </a:lnTo>
                    <a:lnTo>
                      <a:pt x="965" y="156"/>
                    </a:lnTo>
                    <a:lnTo>
                      <a:pt x="965" y="184"/>
                    </a:lnTo>
                    <a:lnTo>
                      <a:pt x="965" y="198"/>
                    </a:lnTo>
                    <a:lnTo>
                      <a:pt x="965" y="227"/>
                    </a:lnTo>
                    <a:lnTo>
                      <a:pt x="965" y="255"/>
                    </a:lnTo>
                    <a:lnTo>
                      <a:pt x="965" y="284"/>
                    </a:lnTo>
                    <a:lnTo>
                      <a:pt x="965" y="312"/>
                    </a:lnTo>
                    <a:lnTo>
                      <a:pt x="965" y="326"/>
                    </a:lnTo>
                    <a:lnTo>
                      <a:pt x="965" y="354"/>
                    </a:lnTo>
                    <a:lnTo>
                      <a:pt x="965" y="369"/>
                    </a:lnTo>
                    <a:lnTo>
                      <a:pt x="965" y="383"/>
                    </a:lnTo>
                    <a:lnTo>
                      <a:pt x="951" y="397"/>
                    </a:lnTo>
                    <a:lnTo>
                      <a:pt x="951" y="411"/>
                    </a:lnTo>
                    <a:lnTo>
                      <a:pt x="951" y="440"/>
                    </a:lnTo>
                    <a:lnTo>
                      <a:pt x="951" y="454"/>
                    </a:lnTo>
                    <a:lnTo>
                      <a:pt x="951" y="468"/>
                    </a:lnTo>
                    <a:lnTo>
                      <a:pt x="951" y="482"/>
                    </a:lnTo>
                    <a:lnTo>
                      <a:pt x="951" y="496"/>
                    </a:lnTo>
                    <a:lnTo>
                      <a:pt x="951" y="510"/>
                    </a:lnTo>
                    <a:lnTo>
                      <a:pt x="951" y="525"/>
                    </a:lnTo>
                    <a:lnTo>
                      <a:pt x="951" y="567"/>
                    </a:lnTo>
                    <a:lnTo>
                      <a:pt x="951" y="596"/>
                    </a:lnTo>
                    <a:lnTo>
                      <a:pt x="951" y="638"/>
                    </a:lnTo>
                    <a:lnTo>
                      <a:pt x="951" y="666"/>
                    </a:lnTo>
                    <a:lnTo>
                      <a:pt x="951" y="681"/>
                    </a:lnTo>
                    <a:lnTo>
                      <a:pt x="951" y="695"/>
                    </a:lnTo>
                    <a:lnTo>
                      <a:pt x="951" y="723"/>
                    </a:lnTo>
                    <a:lnTo>
                      <a:pt x="951" y="737"/>
                    </a:lnTo>
                    <a:lnTo>
                      <a:pt x="936" y="794"/>
                    </a:lnTo>
                    <a:lnTo>
                      <a:pt x="936" y="851"/>
                    </a:lnTo>
                    <a:lnTo>
                      <a:pt x="936" y="979"/>
                    </a:lnTo>
                    <a:lnTo>
                      <a:pt x="922" y="1035"/>
                    </a:lnTo>
                    <a:lnTo>
                      <a:pt x="922" y="1064"/>
                    </a:lnTo>
                    <a:lnTo>
                      <a:pt x="922" y="1078"/>
                    </a:lnTo>
                    <a:lnTo>
                      <a:pt x="922" y="1092"/>
                    </a:lnTo>
                    <a:lnTo>
                      <a:pt x="908" y="1177"/>
                    </a:lnTo>
                    <a:lnTo>
                      <a:pt x="922" y="1177"/>
                    </a:lnTo>
                    <a:lnTo>
                      <a:pt x="908" y="1191"/>
                    </a:lnTo>
                    <a:lnTo>
                      <a:pt x="908" y="1220"/>
                    </a:lnTo>
                    <a:lnTo>
                      <a:pt x="922" y="1220"/>
                    </a:lnTo>
                    <a:lnTo>
                      <a:pt x="936" y="1234"/>
                    </a:lnTo>
                    <a:lnTo>
                      <a:pt x="965" y="1234"/>
                    </a:lnTo>
                    <a:lnTo>
                      <a:pt x="993" y="1234"/>
                    </a:lnTo>
                    <a:lnTo>
                      <a:pt x="1036" y="1248"/>
                    </a:lnTo>
                    <a:lnTo>
                      <a:pt x="1078" y="1248"/>
                    </a:lnTo>
                    <a:lnTo>
                      <a:pt x="1092" y="1248"/>
                    </a:lnTo>
                    <a:lnTo>
                      <a:pt x="1107" y="1248"/>
                    </a:lnTo>
                    <a:lnTo>
                      <a:pt x="1107" y="1234"/>
                    </a:lnTo>
                    <a:lnTo>
                      <a:pt x="1121" y="1234"/>
                    </a:lnTo>
                    <a:lnTo>
                      <a:pt x="1121" y="1220"/>
                    </a:lnTo>
                    <a:lnTo>
                      <a:pt x="1135" y="1220"/>
                    </a:lnTo>
                    <a:lnTo>
                      <a:pt x="1149" y="1220"/>
                    </a:lnTo>
                    <a:lnTo>
                      <a:pt x="1163" y="1220"/>
                    </a:lnTo>
                    <a:lnTo>
                      <a:pt x="1192" y="1220"/>
                    </a:lnTo>
                    <a:lnTo>
                      <a:pt x="1178" y="1220"/>
                    </a:lnTo>
                    <a:lnTo>
                      <a:pt x="1163" y="1220"/>
                    </a:lnTo>
                    <a:lnTo>
                      <a:pt x="1163" y="1234"/>
                    </a:lnTo>
                    <a:lnTo>
                      <a:pt x="1149" y="1234"/>
                    </a:lnTo>
                    <a:lnTo>
                      <a:pt x="1135" y="1234"/>
                    </a:lnTo>
                    <a:lnTo>
                      <a:pt x="1149" y="1234"/>
                    </a:lnTo>
                    <a:lnTo>
                      <a:pt x="1149" y="1248"/>
                    </a:lnTo>
                    <a:lnTo>
                      <a:pt x="1163" y="1248"/>
                    </a:lnTo>
                    <a:lnTo>
                      <a:pt x="1178" y="1234"/>
                    </a:lnTo>
                    <a:lnTo>
                      <a:pt x="1192" y="1234"/>
                    </a:lnTo>
                    <a:lnTo>
                      <a:pt x="1206" y="1234"/>
                    </a:lnTo>
                    <a:lnTo>
                      <a:pt x="1206" y="1248"/>
                    </a:lnTo>
                    <a:lnTo>
                      <a:pt x="1192" y="1248"/>
                    </a:lnTo>
                    <a:lnTo>
                      <a:pt x="1178" y="1248"/>
                    </a:lnTo>
                    <a:lnTo>
                      <a:pt x="1163" y="1248"/>
                    </a:lnTo>
                    <a:lnTo>
                      <a:pt x="1149" y="1248"/>
                    </a:lnTo>
                    <a:lnTo>
                      <a:pt x="1135" y="1248"/>
                    </a:lnTo>
                    <a:lnTo>
                      <a:pt x="1135" y="1234"/>
                    </a:lnTo>
                    <a:lnTo>
                      <a:pt x="1121" y="1248"/>
                    </a:lnTo>
                    <a:lnTo>
                      <a:pt x="1121" y="1262"/>
                    </a:lnTo>
                    <a:lnTo>
                      <a:pt x="1107" y="1276"/>
                    </a:lnTo>
                    <a:lnTo>
                      <a:pt x="1121" y="1276"/>
                    </a:lnTo>
                    <a:lnTo>
                      <a:pt x="1121" y="1291"/>
                    </a:lnTo>
                    <a:lnTo>
                      <a:pt x="1121" y="1305"/>
                    </a:lnTo>
                    <a:lnTo>
                      <a:pt x="1107" y="1305"/>
                    </a:lnTo>
                    <a:lnTo>
                      <a:pt x="1107" y="1319"/>
                    </a:lnTo>
                    <a:lnTo>
                      <a:pt x="1107" y="1333"/>
                    </a:lnTo>
                    <a:lnTo>
                      <a:pt x="1107" y="1347"/>
                    </a:lnTo>
                    <a:lnTo>
                      <a:pt x="1092" y="1362"/>
                    </a:lnTo>
                    <a:lnTo>
                      <a:pt x="1092" y="1376"/>
                    </a:lnTo>
                    <a:lnTo>
                      <a:pt x="1107" y="1376"/>
                    </a:lnTo>
                    <a:lnTo>
                      <a:pt x="1107" y="1390"/>
                    </a:lnTo>
                    <a:lnTo>
                      <a:pt x="1107" y="1404"/>
                    </a:lnTo>
                    <a:lnTo>
                      <a:pt x="1107" y="1418"/>
                    </a:lnTo>
                    <a:lnTo>
                      <a:pt x="1107" y="1432"/>
                    </a:lnTo>
                    <a:lnTo>
                      <a:pt x="1092" y="1432"/>
                    </a:lnTo>
                    <a:lnTo>
                      <a:pt x="1092" y="1447"/>
                    </a:lnTo>
                    <a:lnTo>
                      <a:pt x="1078" y="1461"/>
                    </a:lnTo>
                    <a:lnTo>
                      <a:pt x="1078" y="1475"/>
                    </a:lnTo>
                    <a:lnTo>
                      <a:pt x="1078" y="1489"/>
                    </a:lnTo>
                    <a:lnTo>
                      <a:pt x="1078" y="1518"/>
                    </a:lnTo>
                    <a:lnTo>
                      <a:pt x="1078" y="1546"/>
                    </a:lnTo>
                    <a:lnTo>
                      <a:pt x="1078" y="1560"/>
                    </a:lnTo>
                    <a:lnTo>
                      <a:pt x="1064" y="1560"/>
                    </a:lnTo>
                    <a:lnTo>
                      <a:pt x="1064" y="1574"/>
                    </a:lnTo>
                    <a:lnTo>
                      <a:pt x="1064" y="1588"/>
                    </a:lnTo>
                    <a:lnTo>
                      <a:pt x="1064" y="1631"/>
                    </a:lnTo>
                    <a:lnTo>
                      <a:pt x="1036" y="1631"/>
                    </a:lnTo>
                    <a:lnTo>
                      <a:pt x="993" y="1617"/>
                    </a:lnTo>
                    <a:lnTo>
                      <a:pt x="965" y="1617"/>
                    </a:lnTo>
                    <a:lnTo>
                      <a:pt x="951" y="1617"/>
                    </a:lnTo>
                    <a:lnTo>
                      <a:pt x="951" y="1603"/>
                    </a:lnTo>
                    <a:lnTo>
                      <a:pt x="880" y="1588"/>
                    </a:lnTo>
                    <a:lnTo>
                      <a:pt x="866" y="1588"/>
                    </a:lnTo>
                    <a:lnTo>
                      <a:pt x="851" y="1588"/>
                    </a:lnTo>
                    <a:lnTo>
                      <a:pt x="837" y="1574"/>
                    </a:lnTo>
                    <a:lnTo>
                      <a:pt x="823" y="1574"/>
                    </a:lnTo>
                    <a:lnTo>
                      <a:pt x="809" y="1560"/>
                    </a:lnTo>
                    <a:lnTo>
                      <a:pt x="795" y="1560"/>
                    </a:lnTo>
                    <a:lnTo>
                      <a:pt x="766" y="1546"/>
                    </a:lnTo>
                    <a:lnTo>
                      <a:pt x="738" y="1532"/>
                    </a:lnTo>
                    <a:lnTo>
                      <a:pt x="724" y="1532"/>
                    </a:lnTo>
                    <a:lnTo>
                      <a:pt x="710" y="1532"/>
                    </a:lnTo>
                    <a:lnTo>
                      <a:pt x="710" y="1518"/>
                    </a:lnTo>
                    <a:lnTo>
                      <a:pt x="695" y="1518"/>
                    </a:lnTo>
                    <a:lnTo>
                      <a:pt x="681" y="1518"/>
                    </a:lnTo>
                    <a:lnTo>
                      <a:pt x="667" y="1518"/>
                    </a:lnTo>
                    <a:lnTo>
                      <a:pt x="653" y="1518"/>
                    </a:lnTo>
                    <a:lnTo>
                      <a:pt x="624" y="1518"/>
                    </a:lnTo>
                    <a:lnTo>
                      <a:pt x="610" y="1518"/>
                    </a:lnTo>
                    <a:lnTo>
                      <a:pt x="596" y="1503"/>
                    </a:lnTo>
                    <a:lnTo>
                      <a:pt x="582" y="1503"/>
                    </a:lnTo>
                    <a:lnTo>
                      <a:pt x="568" y="1503"/>
                    </a:lnTo>
                    <a:lnTo>
                      <a:pt x="554" y="1503"/>
                    </a:lnTo>
                    <a:lnTo>
                      <a:pt x="539" y="1503"/>
                    </a:lnTo>
                    <a:lnTo>
                      <a:pt x="525" y="1503"/>
                    </a:lnTo>
                    <a:lnTo>
                      <a:pt x="511" y="1489"/>
                    </a:lnTo>
                    <a:lnTo>
                      <a:pt x="483" y="1489"/>
                    </a:lnTo>
                    <a:lnTo>
                      <a:pt x="454" y="1489"/>
                    </a:lnTo>
                    <a:lnTo>
                      <a:pt x="440" y="1489"/>
                    </a:lnTo>
                    <a:lnTo>
                      <a:pt x="426" y="1489"/>
                    </a:lnTo>
                    <a:lnTo>
                      <a:pt x="383" y="1475"/>
                    </a:lnTo>
                    <a:lnTo>
                      <a:pt x="270" y="1461"/>
                    </a:lnTo>
                    <a:lnTo>
                      <a:pt x="270" y="1447"/>
                    </a:lnTo>
                    <a:lnTo>
                      <a:pt x="241" y="1418"/>
                    </a:lnTo>
                    <a:lnTo>
                      <a:pt x="227" y="1404"/>
                    </a:lnTo>
                    <a:lnTo>
                      <a:pt x="227" y="1390"/>
                    </a:lnTo>
                    <a:lnTo>
                      <a:pt x="227" y="1447"/>
                    </a:lnTo>
                    <a:lnTo>
                      <a:pt x="213" y="1461"/>
                    </a:lnTo>
                    <a:lnTo>
                      <a:pt x="227" y="1461"/>
                    </a:lnTo>
                    <a:lnTo>
                      <a:pt x="227" y="1475"/>
                    </a:lnTo>
                    <a:lnTo>
                      <a:pt x="227" y="1489"/>
                    </a:lnTo>
                    <a:lnTo>
                      <a:pt x="227" y="1503"/>
                    </a:lnTo>
                    <a:lnTo>
                      <a:pt x="213" y="1489"/>
                    </a:lnTo>
                    <a:lnTo>
                      <a:pt x="199" y="1489"/>
                    </a:lnTo>
                    <a:lnTo>
                      <a:pt x="185" y="1489"/>
                    </a:lnTo>
                    <a:lnTo>
                      <a:pt x="171" y="1489"/>
                    </a:lnTo>
                    <a:lnTo>
                      <a:pt x="128" y="1489"/>
                    </a:lnTo>
                    <a:lnTo>
                      <a:pt x="114" y="1489"/>
                    </a:lnTo>
                    <a:lnTo>
                      <a:pt x="100" y="1489"/>
                    </a:lnTo>
                    <a:lnTo>
                      <a:pt x="0" y="1489"/>
                    </a:lnTo>
                    <a:lnTo>
                      <a:pt x="0" y="1475"/>
                    </a:lnTo>
                    <a:lnTo>
                      <a:pt x="0" y="1461"/>
                    </a:lnTo>
                    <a:lnTo>
                      <a:pt x="15" y="1276"/>
                    </a:lnTo>
                    <a:lnTo>
                      <a:pt x="15" y="1248"/>
                    </a:lnTo>
                    <a:lnTo>
                      <a:pt x="15" y="1191"/>
                    </a:lnTo>
                    <a:lnTo>
                      <a:pt x="15" y="1177"/>
                    </a:lnTo>
                    <a:lnTo>
                      <a:pt x="15" y="1163"/>
                    </a:lnTo>
                    <a:lnTo>
                      <a:pt x="29" y="1149"/>
                    </a:lnTo>
                    <a:lnTo>
                      <a:pt x="29" y="1135"/>
                    </a:lnTo>
                    <a:lnTo>
                      <a:pt x="29" y="1120"/>
                    </a:lnTo>
                    <a:lnTo>
                      <a:pt x="29" y="1106"/>
                    </a:lnTo>
                    <a:lnTo>
                      <a:pt x="29" y="1092"/>
                    </a:lnTo>
                    <a:lnTo>
                      <a:pt x="43" y="1078"/>
                    </a:lnTo>
                    <a:lnTo>
                      <a:pt x="43" y="1064"/>
                    </a:lnTo>
                    <a:lnTo>
                      <a:pt x="43" y="1049"/>
                    </a:lnTo>
                    <a:lnTo>
                      <a:pt x="43" y="1035"/>
                    </a:lnTo>
                    <a:lnTo>
                      <a:pt x="57" y="1021"/>
                    </a:lnTo>
                    <a:lnTo>
                      <a:pt x="57" y="1007"/>
                    </a:lnTo>
                    <a:lnTo>
                      <a:pt x="57" y="993"/>
                    </a:lnTo>
                    <a:lnTo>
                      <a:pt x="57" y="979"/>
                    </a:lnTo>
                    <a:lnTo>
                      <a:pt x="57" y="964"/>
                    </a:lnTo>
                    <a:lnTo>
                      <a:pt x="43" y="950"/>
                    </a:lnTo>
                    <a:lnTo>
                      <a:pt x="43" y="936"/>
                    </a:lnTo>
                    <a:lnTo>
                      <a:pt x="43" y="922"/>
                    </a:lnTo>
                    <a:lnTo>
                      <a:pt x="29" y="908"/>
                    </a:lnTo>
                    <a:lnTo>
                      <a:pt x="29" y="893"/>
                    </a:lnTo>
                    <a:lnTo>
                      <a:pt x="29" y="879"/>
                    </a:lnTo>
                    <a:lnTo>
                      <a:pt x="29" y="865"/>
                    </a:lnTo>
                    <a:lnTo>
                      <a:pt x="15" y="851"/>
                    </a:lnTo>
                    <a:lnTo>
                      <a:pt x="15" y="837"/>
                    </a:lnTo>
                    <a:lnTo>
                      <a:pt x="15" y="823"/>
                    </a:lnTo>
                    <a:lnTo>
                      <a:pt x="0" y="808"/>
                    </a:lnTo>
                    <a:lnTo>
                      <a:pt x="15" y="808"/>
                    </a:lnTo>
                    <a:lnTo>
                      <a:pt x="29" y="808"/>
                    </a:lnTo>
                    <a:lnTo>
                      <a:pt x="43" y="808"/>
                    </a:lnTo>
                    <a:lnTo>
                      <a:pt x="57" y="808"/>
                    </a:lnTo>
                    <a:lnTo>
                      <a:pt x="71" y="766"/>
                    </a:lnTo>
                    <a:lnTo>
                      <a:pt x="71" y="752"/>
                    </a:lnTo>
                    <a:lnTo>
                      <a:pt x="85" y="752"/>
                    </a:lnTo>
                    <a:lnTo>
                      <a:pt x="85" y="737"/>
                    </a:lnTo>
                    <a:lnTo>
                      <a:pt x="85" y="723"/>
                    </a:lnTo>
                    <a:lnTo>
                      <a:pt x="85" y="709"/>
                    </a:lnTo>
                    <a:lnTo>
                      <a:pt x="85" y="695"/>
                    </a:lnTo>
                    <a:lnTo>
                      <a:pt x="100" y="681"/>
                    </a:lnTo>
                    <a:lnTo>
                      <a:pt x="100" y="666"/>
                    </a:lnTo>
                    <a:lnTo>
                      <a:pt x="100" y="652"/>
                    </a:lnTo>
                    <a:lnTo>
                      <a:pt x="100" y="638"/>
                    </a:lnTo>
                    <a:lnTo>
                      <a:pt x="100" y="624"/>
                    </a:lnTo>
                    <a:lnTo>
                      <a:pt x="100" y="596"/>
                    </a:lnTo>
                    <a:lnTo>
                      <a:pt x="114" y="581"/>
                    </a:lnTo>
                    <a:lnTo>
                      <a:pt x="114" y="567"/>
                    </a:lnTo>
                    <a:lnTo>
                      <a:pt x="114" y="553"/>
                    </a:lnTo>
                    <a:lnTo>
                      <a:pt x="114" y="539"/>
                    </a:lnTo>
                    <a:lnTo>
                      <a:pt x="100" y="539"/>
                    </a:lnTo>
                    <a:lnTo>
                      <a:pt x="100" y="525"/>
                    </a:lnTo>
                    <a:lnTo>
                      <a:pt x="100" y="510"/>
                    </a:lnTo>
                    <a:lnTo>
                      <a:pt x="85" y="496"/>
                    </a:lnTo>
                    <a:lnTo>
                      <a:pt x="85" y="482"/>
                    </a:lnTo>
                    <a:lnTo>
                      <a:pt x="100" y="468"/>
                    </a:lnTo>
                    <a:lnTo>
                      <a:pt x="100" y="454"/>
                    </a:lnTo>
                    <a:lnTo>
                      <a:pt x="100" y="440"/>
                    </a:lnTo>
                    <a:lnTo>
                      <a:pt x="100" y="425"/>
                    </a:lnTo>
                    <a:lnTo>
                      <a:pt x="100" y="411"/>
                    </a:lnTo>
                    <a:lnTo>
                      <a:pt x="85" y="411"/>
                    </a:lnTo>
                    <a:lnTo>
                      <a:pt x="85" y="397"/>
                    </a:lnTo>
                    <a:lnTo>
                      <a:pt x="85" y="383"/>
                    </a:lnTo>
                    <a:lnTo>
                      <a:pt x="85" y="369"/>
                    </a:lnTo>
                    <a:lnTo>
                      <a:pt x="85" y="354"/>
                    </a:lnTo>
                    <a:lnTo>
                      <a:pt x="85" y="340"/>
                    </a:lnTo>
                    <a:lnTo>
                      <a:pt x="85" y="326"/>
                    </a:lnTo>
                    <a:lnTo>
                      <a:pt x="85" y="312"/>
                    </a:lnTo>
                    <a:lnTo>
                      <a:pt x="71" y="312"/>
                    </a:lnTo>
                    <a:lnTo>
                      <a:pt x="71" y="298"/>
                    </a:lnTo>
                    <a:lnTo>
                      <a:pt x="85" y="298"/>
                    </a:lnTo>
                    <a:lnTo>
                      <a:pt x="100" y="298"/>
                    </a:lnTo>
                    <a:lnTo>
                      <a:pt x="128" y="298"/>
                    </a:lnTo>
                    <a:lnTo>
                      <a:pt x="142" y="298"/>
                    </a:lnTo>
                    <a:lnTo>
                      <a:pt x="142" y="284"/>
                    </a:lnTo>
                    <a:lnTo>
                      <a:pt x="156" y="269"/>
                    </a:lnTo>
                    <a:lnTo>
                      <a:pt x="171" y="255"/>
                    </a:lnTo>
                    <a:lnTo>
                      <a:pt x="199" y="227"/>
                    </a:lnTo>
                    <a:lnTo>
                      <a:pt x="213" y="213"/>
                    </a:lnTo>
                    <a:lnTo>
                      <a:pt x="227" y="198"/>
                    </a:lnTo>
                    <a:lnTo>
                      <a:pt x="241" y="184"/>
                    </a:lnTo>
                    <a:lnTo>
                      <a:pt x="241" y="170"/>
                    </a:lnTo>
                    <a:lnTo>
                      <a:pt x="256" y="156"/>
                    </a:lnTo>
                    <a:lnTo>
                      <a:pt x="270" y="156"/>
                    </a:lnTo>
                    <a:lnTo>
                      <a:pt x="284" y="113"/>
                    </a:lnTo>
                    <a:lnTo>
                      <a:pt x="298" y="99"/>
                    </a:lnTo>
                    <a:lnTo>
                      <a:pt x="312" y="85"/>
                    </a:lnTo>
                    <a:lnTo>
                      <a:pt x="327" y="71"/>
                    </a:lnTo>
                    <a:lnTo>
                      <a:pt x="355" y="57"/>
                    </a:lnTo>
                    <a:lnTo>
                      <a:pt x="355" y="42"/>
                    </a:lnTo>
                    <a:lnTo>
                      <a:pt x="369" y="42"/>
                    </a:lnTo>
                    <a:lnTo>
                      <a:pt x="383" y="28"/>
                    </a:lnTo>
                    <a:lnTo>
                      <a:pt x="397" y="28"/>
                    </a:lnTo>
                    <a:lnTo>
                      <a:pt x="412" y="14"/>
                    </a:lnTo>
                    <a:lnTo>
                      <a:pt x="426" y="14"/>
                    </a:lnTo>
                    <a:lnTo>
                      <a:pt x="440" y="0"/>
                    </a:lnTo>
                    <a:lnTo>
                      <a:pt x="454" y="0"/>
                    </a:lnTo>
                    <a:lnTo>
                      <a:pt x="468" y="0"/>
                    </a:lnTo>
                    <a:lnTo>
                      <a:pt x="497" y="0"/>
                    </a:lnTo>
                    <a:lnTo>
                      <a:pt x="525" y="0"/>
                    </a:lnTo>
                    <a:lnTo>
                      <a:pt x="539" y="0"/>
                    </a:lnTo>
                    <a:close/>
                  </a:path>
                </a:pathLst>
              </a:custGeom>
              <a:blipFill dpi="0" rotWithShape="1">
                <a:blip r:embed="rId3"/>
                <a:srcRect/>
                <a:tile tx="0" ty="0" sx="100000" sy="100000" flip="none" algn="tl"/>
              </a:blipFill>
              <a:ln w="9525">
                <a:solidFill>
                  <a:srgbClr val="333333"/>
                </a:solidFill>
                <a:round/>
                <a:headEnd/>
                <a:tailEnd/>
              </a:ln>
            </p:spPr>
            <p:txBody>
              <a:bodyPr anchor="ctr" anchorCtr="1"/>
              <a:lstStyle/>
              <a:p>
                <a:endParaRPr lang="ja-JP" altLang="en-US"/>
              </a:p>
            </p:txBody>
          </p:sp>
          <p:sp>
            <p:nvSpPr>
              <p:cNvPr id="41" name="Freeform 51"/>
              <p:cNvSpPr>
                <a:spLocks/>
              </p:cNvSpPr>
              <p:nvPr/>
            </p:nvSpPr>
            <p:spPr bwMode="auto">
              <a:xfrm>
                <a:off x="5036" y="4543"/>
                <a:ext cx="1459" cy="1445"/>
              </a:xfrm>
              <a:custGeom>
                <a:avLst/>
                <a:gdLst>
                  <a:gd name="T0" fmla="*/ 666 w 1460"/>
                  <a:gd name="T1" fmla="*/ 14 h 1447"/>
                  <a:gd name="T2" fmla="*/ 723 w 1460"/>
                  <a:gd name="T3" fmla="*/ 14 h 1447"/>
                  <a:gd name="T4" fmla="*/ 743 w 1460"/>
                  <a:gd name="T5" fmla="*/ 29 h 1447"/>
                  <a:gd name="T6" fmla="*/ 828 w 1460"/>
                  <a:gd name="T7" fmla="*/ 43 h 1447"/>
                  <a:gd name="T8" fmla="*/ 885 w 1460"/>
                  <a:gd name="T9" fmla="*/ 43 h 1447"/>
                  <a:gd name="T10" fmla="*/ 913 w 1460"/>
                  <a:gd name="T11" fmla="*/ 43 h 1447"/>
                  <a:gd name="T12" fmla="*/ 984 w 1460"/>
                  <a:gd name="T13" fmla="*/ 57 h 1447"/>
                  <a:gd name="T14" fmla="*/ 1041 w 1460"/>
                  <a:gd name="T15" fmla="*/ 57 h 1447"/>
                  <a:gd name="T16" fmla="*/ 1083 w 1460"/>
                  <a:gd name="T17" fmla="*/ 57 h 1447"/>
                  <a:gd name="T18" fmla="*/ 1140 w 1460"/>
                  <a:gd name="T19" fmla="*/ 100 h 1447"/>
                  <a:gd name="T20" fmla="*/ 1211 w 1460"/>
                  <a:gd name="T21" fmla="*/ 128 h 1447"/>
                  <a:gd name="T22" fmla="*/ 1268 w 1460"/>
                  <a:gd name="T23" fmla="*/ 128 h 1447"/>
                  <a:gd name="T24" fmla="*/ 1296 w 1460"/>
                  <a:gd name="T25" fmla="*/ 170 h 1447"/>
                  <a:gd name="T26" fmla="*/ 1282 w 1460"/>
                  <a:gd name="T27" fmla="*/ 199 h 1447"/>
                  <a:gd name="T28" fmla="*/ 1296 w 1460"/>
                  <a:gd name="T29" fmla="*/ 256 h 1447"/>
                  <a:gd name="T30" fmla="*/ 1310 w 1460"/>
                  <a:gd name="T31" fmla="*/ 284 h 1447"/>
                  <a:gd name="T32" fmla="*/ 1310 w 1460"/>
                  <a:gd name="T33" fmla="*/ 312 h 1447"/>
                  <a:gd name="T34" fmla="*/ 1325 w 1460"/>
                  <a:gd name="T35" fmla="*/ 326 h 1447"/>
                  <a:gd name="T36" fmla="*/ 1367 w 1460"/>
                  <a:gd name="T37" fmla="*/ 326 h 1447"/>
                  <a:gd name="T38" fmla="*/ 1395 w 1460"/>
                  <a:gd name="T39" fmla="*/ 355 h 1447"/>
                  <a:gd name="T40" fmla="*/ 1395 w 1460"/>
                  <a:gd name="T41" fmla="*/ 361 h 1447"/>
                  <a:gd name="T42" fmla="*/ 1353 w 1460"/>
                  <a:gd name="T43" fmla="*/ 389 h 1447"/>
                  <a:gd name="T44" fmla="*/ 1183 w 1460"/>
                  <a:gd name="T45" fmla="*/ 375 h 1447"/>
                  <a:gd name="T46" fmla="*/ 1211 w 1460"/>
                  <a:gd name="T47" fmla="*/ 432 h 1447"/>
                  <a:gd name="T48" fmla="*/ 1211 w 1460"/>
                  <a:gd name="T49" fmla="*/ 488 h 1447"/>
                  <a:gd name="T50" fmla="*/ 1310 w 1460"/>
                  <a:gd name="T51" fmla="*/ 630 h 1447"/>
                  <a:gd name="T52" fmla="*/ 1268 w 1460"/>
                  <a:gd name="T53" fmla="*/ 786 h 1447"/>
                  <a:gd name="T54" fmla="*/ 1225 w 1460"/>
                  <a:gd name="T55" fmla="*/ 928 h 1447"/>
                  <a:gd name="T56" fmla="*/ 1027 w 1460"/>
                  <a:gd name="T57" fmla="*/ 942 h 1447"/>
                  <a:gd name="T58" fmla="*/ 1027 w 1460"/>
                  <a:gd name="T59" fmla="*/ 999 h 1447"/>
                  <a:gd name="T60" fmla="*/ 984 w 1460"/>
                  <a:gd name="T61" fmla="*/ 1090 h 1447"/>
                  <a:gd name="T62" fmla="*/ 984 w 1460"/>
                  <a:gd name="T63" fmla="*/ 1147 h 1447"/>
                  <a:gd name="T64" fmla="*/ 984 w 1460"/>
                  <a:gd name="T65" fmla="*/ 1189 h 1447"/>
                  <a:gd name="T66" fmla="*/ 1027 w 1460"/>
                  <a:gd name="T67" fmla="*/ 1275 h 1447"/>
                  <a:gd name="T68" fmla="*/ 1027 w 1460"/>
                  <a:gd name="T69" fmla="*/ 1317 h 1447"/>
                  <a:gd name="T70" fmla="*/ 984 w 1460"/>
                  <a:gd name="T71" fmla="*/ 1317 h 1447"/>
                  <a:gd name="T72" fmla="*/ 885 w 1460"/>
                  <a:gd name="T73" fmla="*/ 1260 h 1447"/>
                  <a:gd name="T74" fmla="*/ 828 w 1460"/>
                  <a:gd name="T75" fmla="*/ 1189 h 1447"/>
                  <a:gd name="T76" fmla="*/ 730 w 1460"/>
                  <a:gd name="T77" fmla="*/ 1090 h 1447"/>
                  <a:gd name="T78" fmla="*/ 730 w 1460"/>
                  <a:gd name="T79" fmla="*/ 1059 h 1447"/>
                  <a:gd name="T80" fmla="*/ 730 w 1460"/>
                  <a:gd name="T81" fmla="*/ 1038 h 1447"/>
                  <a:gd name="T82" fmla="*/ 638 w 1460"/>
                  <a:gd name="T83" fmla="*/ 1023 h 1447"/>
                  <a:gd name="T84" fmla="*/ 468 w 1460"/>
                  <a:gd name="T85" fmla="*/ 999 h 1447"/>
                  <a:gd name="T86" fmla="*/ 411 w 1460"/>
                  <a:gd name="T87" fmla="*/ 1038 h 1447"/>
                  <a:gd name="T88" fmla="*/ 326 w 1460"/>
                  <a:gd name="T89" fmla="*/ 1013 h 1447"/>
                  <a:gd name="T90" fmla="*/ 212 w 1460"/>
                  <a:gd name="T91" fmla="*/ 900 h 1447"/>
                  <a:gd name="T92" fmla="*/ 42 w 1460"/>
                  <a:gd name="T93" fmla="*/ 758 h 1447"/>
                  <a:gd name="T94" fmla="*/ 28 w 1460"/>
                  <a:gd name="T95" fmla="*/ 659 h 1447"/>
                  <a:gd name="T96" fmla="*/ 42 w 1460"/>
                  <a:gd name="T97" fmla="*/ 616 h 1447"/>
                  <a:gd name="T98" fmla="*/ 71 w 1460"/>
                  <a:gd name="T99" fmla="*/ 531 h 1447"/>
                  <a:gd name="T100" fmla="*/ 85 w 1460"/>
                  <a:gd name="T101" fmla="*/ 488 h 1447"/>
                  <a:gd name="T102" fmla="*/ 85 w 1460"/>
                  <a:gd name="T103" fmla="*/ 460 h 1447"/>
                  <a:gd name="T104" fmla="*/ 99 w 1460"/>
                  <a:gd name="T105" fmla="*/ 403 h 1447"/>
                  <a:gd name="T106" fmla="*/ 113 w 1460"/>
                  <a:gd name="T107" fmla="*/ 375 h 1447"/>
                  <a:gd name="T108" fmla="*/ 127 w 1460"/>
                  <a:gd name="T109" fmla="*/ 361 h 1447"/>
                  <a:gd name="T110" fmla="*/ 170 w 1460"/>
                  <a:gd name="T111" fmla="*/ 213 h 1447"/>
                  <a:gd name="T112" fmla="*/ 184 w 1460"/>
                  <a:gd name="T113" fmla="*/ 156 h 1447"/>
                  <a:gd name="T114" fmla="*/ 212 w 1460"/>
                  <a:gd name="T115" fmla="*/ 71 h 1447"/>
                  <a:gd name="T116" fmla="*/ 255 w 1460"/>
                  <a:gd name="T117" fmla="*/ 14 h 1447"/>
                  <a:gd name="T118" fmla="*/ 297 w 1460"/>
                  <a:gd name="T119" fmla="*/ 14 h 1447"/>
                  <a:gd name="T120" fmla="*/ 326 w 1460"/>
                  <a:gd name="T121" fmla="*/ 14 h 1447"/>
                  <a:gd name="T122" fmla="*/ 411 w 1460"/>
                  <a:gd name="T123" fmla="*/ 14 h 1447"/>
                  <a:gd name="T124" fmla="*/ 524 w 1460"/>
                  <a:gd name="T125" fmla="*/ 0 h 14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0"/>
                  <a:gd name="T190" fmla="*/ 0 h 1447"/>
                  <a:gd name="T191" fmla="*/ 1460 w 1460"/>
                  <a:gd name="T192" fmla="*/ 1447 h 14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0" h="1447">
                    <a:moveTo>
                      <a:pt x="609" y="14"/>
                    </a:moveTo>
                    <a:lnTo>
                      <a:pt x="624" y="14"/>
                    </a:lnTo>
                    <a:lnTo>
                      <a:pt x="638" y="14"/>
                    </a:lnTo>
                    <a:lnTo>
                      <a:pt x="652" y="14"/>
                    </a:lnTo>
                    <a:lnTo>
                      <a:pt x="666" y="14"/>
                    </a:lnTo>
                    <a:lnTo>
                      <a:pt x="680" y="14"/>
                    </a:lnTo>
                    <a:lnTo>
                      <a:pt x="695" y="14"/>
                    </a:lnTo>
                    <a:lnTo>
                      <a:pt x="709" y="14"/>
                    </a:lnTo>
                    <a:lnTo>
                      <a:pt x="723" y="14"/>
                    </a:lnTo>
                    <a:lnTo>
                      <a:pt x="723" y="29"/>
                    </a:lnTo>
                    <a:lnTo>
                      <a:pt x="723" y="14"/>
                    </a:lnTo>
                    <a:lnTo>
                      <a:pt x="737" y="14"/>
                    </a:lnTo>
                    <a:lnTo>
                      <a:pt x="737" y="29"/>
                    </a:lnTo>
                    <a:lnTo>
                      <a:pt x="780" y="29"/>
                    </a:lnTo>
                    <a:lnTo>
                      <a:pt x="794" y="29"/>
                    </a:lnTo>
                    <a:lnTo>
                      <a:pt x="808" y="29"/>
                    </a:lnTo>
                    <a:lnTo>
                      <a:pt x="822" y="29"/>
                    </a:lnTo>
                    <a:lnTo>
                      <a:pt x="851" y="29"/>
                    </a:lnTo>
                    <a:lnTo>
                      <a:pt x="865" y="29"/>
                    </a:lnTo>
                    <a:lnTo>
                      <a:pt x="879" y="29"/>
                    </a:lnTo>
                    <a:lnTo>
                      <a:pt x="893" y="43"/>
                    </a:lnTo>
                    <a:lnTo>
                      <a:pt x="907" y="43"/>
                    </a:lnTo>
                    <a:lnTo>
                      <a:pt x="922" y="43"/>
                    </a:lnTo>
                    <a:lnTo>
                      <a:pt x="950" y="43"/>
                    </a:lnTo>
                    <a:lnTo>
                      <a:pt x="964" y="43"/>
                    </a:lnTo>
                    <a:lnTo>
                      <a:pt x="978" y="43"/>
                    </a:lnTo>
                    <a:lnTo>
                      <a:pt x="992" y="43"/>
                    </a:lnTo>
                    <a:lnTo>
                      <a:pt x="1021" y="57"/>
                    </a:lnTo>
                    <a:lnTo>
                      <a:pt x="1035" y="57"/>
                    </a:lnTo>
                    <a:lnTo>
                      <a:pt x="1049" y="57"/>
                    </a:lnTo>
                    <a:lnTo>
                      <a:pt x="1063" y="57"/>
                    </a:lnTo>
                    <a:lnTo>
                      <a:pt x="1078" y="57"/>
                    </a:lnTo>
                    <a:lnTo>
                      <a:pt x="1092" y="57"/>
                    </a:lnTo>
                    <a:lnTo>
                      <a:pt x="1106" y="57"/>
                    </a:lnTo>
                    <a:lnTo>
                      <a:pt x="1120" y="57"/>
                    </a:lnTo>
                    <a:lnTo>
                      <a:pt x="1134" y="57"/>
                    </a:lnTo>
                    <a:lnTo>
                      <a:pt x="1148" y="57"/>
                    </a:lnTo>
                    <a:lnTo>
                      <a:pt x="1163" y="71"/>
                    </a:lnTo>
                    <a:lnTo>
                      <a:pt x="1177" y="71"/>
                    </a:lnTo>
                    <a:lnTo>
                      <a:pt x="1191" y="71"/>
                    </a:lnTo>
                    <a:lnTo>
                      <a:pt x="1205" y="71"/>
                    </a:lnTo>
                    <a:lnTo>
                      <a:pt x="1205" y="100"/>
                    </a:lnTo>
                    <a:lnTo>
                      <a:pt x="1219" y="100"/>
                    </a:lnTo>
                    <a:lnTo>
                      <a:pt x="1234" y="100"/>
                    </a:lnTo>
                    <a:lnTo>
                      <a:pt x="1248" y="114"/>
                    </a:lnTo>
                    <a:lnTo>
                      <a:pt x="1262" y="114"/>
                    </a:lnTo>
                    <a:lnTo>
                      <a:pt x="1276" y="114"/>
                    </a:lnTo>
                    <a:lnTo>
                      <a:pt x="1276" y="128"/>
                    </a:lnTo>
                    <a:lnTo>
                      <a:pt x="1290" y="128"/>
                    </a:lnTo>
                    <a:lnTo>
                      <a:pt x="1304" y="128"/>
                    </a:lnTo>
                    <a:lnTo>
                      <a:pt x="1319" y="128"/>
                    </a:lnTo>
                    <a:lnTo>
                      <a:pt x="1333" y="128"/>
                    </a:lnTo>
                    <a:lnTo>
                      <a:pt x="1347" y="128"/>
                    </a:lnTo>
                    <a:lnTo>
                      <a:pt x="1347" y="142"/>
                    </a:lnTo>
                    <a:lnTo>
                      <a:pt x="1361" y="142"/>
                    </a:lnTo>
                    <a:lnTo>
                      <a:pt x="1361" y="156"/>
                    </a:lnTo>
                    <a:lnTo>
                      <a:pt x="1361" y="170"/>
                    </a:lnTo>
                    <a:lnTo>
                      <a:pt x="1361" y="156"/>
                    </a:lnTo>
                    <a:lnTo>
                      <a:pt x="1361" y="170"/>
                    </a:lnTo>
                    <a:lnTo>
                      <a:pt x="1361" y="185"/>
                    </a:lnTo>
                    <a:lnTo>
                      <a:pt x="1361" y="199"/>
                    </a:lnTo>
                    <a:lnTo>
                      <a:pt x="1347" y="199"/>
                    </a:lnTo>
                    <a:lnTo>
                      <a:pt x="1347" y="213"/>
                    </a:lnTo>
                    <a:lnTo>
                      <a:pt x="1347" y="227"/>
                    </a:lnTo>
                    <a:lnTo>
                      <a:pt x="1361" y="227"/>
                    </a:lnTo>
                    <a:lnTo>
                      <a:pt x="1361" y="241"/>
                    </a:lnTo>
                    <a:lnTo>
                      <a:pt x="1361" y="256"/>
                    </a:lnTo>
                    <a:lnTo>
                      <a:pt x="1361" y="270"/>
                    </a:lnTo>
                    <a:lnTo>
                      <a:pt x="1361" y="284"/>
                    </a:lnTo>
                    <a:lnTo>
                      <a:pt x="1375" y="284"/>
                    </a:lnTo>
                    <a:lnTo>
                      <a:pt x="1375" y="298"/>
                    </a:lnTo>
                    <a:lnTo>
                      <a:pt x="1375" y="312"/>
                    </a:lnTo>
                    <a:lnTo>
                      <a:pt x="1375" y="326"/>
                    </a:lnTo>
                    <a:lnTo>
                      <a:pt x="1390" y="326"/>
                    </a:lnTo>
                    <a:lnTo>
                      <a:pt x="1404" y="326"/>
                    </a:lnTo>
                    <a:lnTo>
                      <a:pt x="1418" y="326"/>
                    </a:lnTo>
                    <a:lnTo>
                      <a:pt x="1432" y="326"/>
                    </a:lnTo>
                    <a:lnTo>
                      <a:pt x="1446" y="326"/>
                    </a:lnTo>
                    <a:lnTo>
                      <a:pt x="1460" y="326"/>
                    </a:lnTo>
                    <a:lnTo>
                      <a:pt x="1460" y="341"/>
                    </a:lnTo>
                    <a:lnTo>
                      <a:pt x="1460" y="355"/>
                    </a:lnTo>
                    <a:lnTo>
                      <a:pt x="1460" y="369"/>
                    </a:lnTo>
                    <a:lnTo>
                      <a:pt x="1460" y="383"/>
                    </a:lnTo>
                    <a:lnTo>
                      <a:pt x="1460" y="397"/>
                    </a:lnTo>
                    <a:lnTo>
                      <a:pt x="1460" y="412"/>
                    </a:lnTo>
                    <a:lnTo>
                      <a:pt x="1432" y="412"/>
                    </a:lnTo>
                    <a:lnTo>
                      <a:pt x="1418" y="412"/>
                    </a:lnTo>
                    <a:lnTo>
                      <a:pt x="1418" y="426"/>
                    </a:lnTo>
                    <a:lnTo>
                      <a:pt x="1418" y="440"/>
                    </a:lnTo>
                    <a:lnTo>
                      <a:pt x="1418" y="454"/>
                    </a:lnTo>
                    <a:lnTo>
                      <a:pt x="1375" y="454"/>
                    </a:lnTo>
                    <a:lnTo>
                      <a:pt x="1347" y="440"/>
                    </a:lnTo>
                    <a:lnTo>
                      <a:pt x="1347" y="454"/>
                    </a:lnTo>
                    <a:lnTo>
                      <a:pt x="1333" y="454"/>
                    </a:lnTo>
                    <a:lnTo>
                      <a:pt x="1304" y="454"/>
                    </a:lnTo>
                    <a:lnTo>
                      <a:pt x="1304" y="440"/>
                    </a:lnTo>
                    <a:lnTo>
                      <a:pt x="1262" y="440"/>
                    </a:lnTo>
                    <a:lnTo>
                      <a:pt x="1248" y="440"/>
                    </a:lnTo>
                    <a:lnTo>
                      <a:pt x="1248" y="454"/>
                    </a:lnTo>
                    <a:lnTo>
                      <a:pt x="1248" y="468"/>
                    </a:lnTo>
                    <a:lnTo>
                      <a:pt x="1248" y="483"/>
                    </a:lnTo>
                    <a:lnTo>
                      <a:pt x="1276" y="483"/>
                    </a:lnTo>
                    <a:lnTo>
                      <a:pt x="1276" y="497"/>
                    </a:lnTo>
                    <a:lnTo>
                      <a:pt x="1276" y="511"/>
                    </a:lnTo>
                    <a:lnTo>
                      <a:pt x="1276" y="525"/>
                    </a:lnTo>
                    <a:lnTo>
                      <a:pt x="1276" y="539"/>
                    </a:lnTo>
                    <a:lnTo>
                      <a:pt x="1276" y="553"/>
                    </a:lnTo>
                    <a:lnTo>
                      <a:pt x="1276" y="568"/>
                    </a:lnTo>
                    <a:lnTo>
                      <a:pt x="1333" y="568"/>
                    </a:lnTo>
                    <a:lnTo>
                      <a:pt x="1375" y="568"/>
                    </a:lnTo>
                    <a:lnTo>
                      <a:pt x="1375" y="624"/>
                    </a:lnTo>
                    <a:lnTo>
                      <a:pt x="1375" y="639"/>
                    </a:lnTo>
                    <a:lnTo>
                      <a:pt x="1375" y="653"/>
                    </a:lnTo>
                    <a:lnTo>
                      <a:pt x="1375" y="695"/>
                    </a:lnTo>
                    <a:lnTo>
                      <a:pt x="1333" y="695"/>
                    </a:lnTo>
                    <a:lnTo>
                      <a:pt x="1333" y="738"/>
                    </a:lnTo>
                    <a:lnTo>
                      <a:pt x="1333" y="780"/>
                    </a:lnTo>
                    <a:lnTo>
                      <a:pt x="1333" y="809"/>
                    </a:lnTo>
                    <a:lnTo>
                      <a:pt x="1333" y="823"/>
                    </a:lnTo>
                    <a:lnTo>
                      <a:pt x="1333" y="837"/>
                    </a:lnTo>
                    <a:lnTo>
                      <a:pt x="1333" y="851"/>
                    </a:lnTo>
                    <a:lnTo>
                      <a:pt x="1333" y="865"/>
                    </a:lnTo>
                    <a:lnTo>
                      <a:pt x="1333" y="880"/>
                    </a:lnTo>
                    <a:lnTo>
                      <a:pt x="1333" y="894"/>
                    </a:lnTo>
                    <a:lnTo>
                      <a:pt x="1333" y="936"/>
                    </a:lnTo>
                    <a:lnTo>
                      <a:pt x="1333" y="951"/>
                    </a:lnTo>
                    <a:lnTo>
                      <a:pt x="1347" y="993"/>
                    </a:lnTo>
                    <a:lnTo>
                      <a:pt x="1333" y="993"/>
                    </a:lnTo>
                    <a:lnTo>
                      <a:pt x="1290" y="993"/>
                    </a:lnTo>
                    <a:lnTo>
                      <a:pt x="1248" y="993"/>
                    </a:lnTo>
                    <a:lnTo>
                      <a:pt x="1205" y="993"/>
                    </a:lnTo>
                    <a:lnTo>
                      <a:pt x="1205" y="951"/>
                    </a:lnTo>
                    <a:lnTo>
                      <a:pt x="1120" y="951"/>
                    </a:lnTo>
                    <a:lnTo>
                      <a:pt x="1092" y="951"/>
                    </a:lnTo>
                    <a:lnTo>
                      <a:pt x="1092" y="965"/>
                    </a:lnTo>
                    <a:lnTo>
                      <a:pt x="1092" y="979"/>
                    </a:lnTo>
                    <a:lnTo>
                      <a:pt x="1092" y="993"/>
                    </a:lnTo>
                    <a:lnTo>
                      <a:pt x="1092" y="1007"/>
                    </a:lnTo>
                    <a:lnTo>
                      <a:pt x="1092" y="1022"/>
                    </a:lnTo>
                    <a:lnTo>
                      <a:pt x="1092" y="1036"/>
                    </a:lnTo>
                    <a:lnTo>
                      <a:pt x="1092" y="1050"/>
                    </a:lnTo>
                    <a:lnTo>
                      <a:pt x="1092" y="1064"/>
                    </a:lnTo>
                    <a:lnTo>
                      <a:pt x="1092" y="1078"/>
                    </a:lnTo>
                    <a:lnTo>
                      <a:pt x="1078" y="1078"/>
                    </a:lnTo>
                    <a:lnTo>
                      <a:pt x="1078" y="1121"/>
                    </a:lnTo>
                    <a:lnTo>
                      <a:pt x="1078" y="1135"/>
                    </a:lnTo>
                    <a:lnTo>
                      <a:pt x="1078" y="1206"/>
                    </a:lnTo>
                    <a:lnTo>
                      <a:pt x="1049" y="1206"/>
                    </a:lnTo>
                    <a:lnTo>
                      <a:pt x="1049" y="1220"/>
                    </a:lnTo>
                    <a:lnTo>
                      <a:pt x="1049" y="1234"/>
                    </a:lnTo>
                    <a:lnTo>
                      <a:pt x="1049" y="1248"/>
                    </a:lnTo>
                    <a:lnTo>
                      <a:pt x="1049" y="1263"/>
                    </a:lnTo>
                    <a:lnTo>
                      <a:pt x="1049" y="1277"/>
                    </a:lnTo>
                    <a:lnTo>
                      <a:pt x="1021" y="1277"/>
                    </a:lnTo>
                    <a:lnTo>
                      <a:pt x="1021" y="1291"/>
                    </a:lnTo>
                    <a:lnTo>
                      <a:pt x="1021" y="1305"/>
                    </a:lnTo>
                    <a:lnTo>
                      <a:pt x="1021" y="1319"/>
                    </a:lnTo>
                    <a:lnTo>
                      <a:pt x="1021" y="1334"/>
                    </a:lnTo>
                    <a:lnTo>
                      <a:pt x="1035" y="1319"/>
                    </a:lnTo>
                    <a:lnTo>
                      <a:pt x="1049" y="1319"/>
                    </a:lnTo>
                    <a:lnTo>
                      <a:pt x="1049" y="1334"/>
                    </a:lnTo>
                    <a:lnTo>
                      <a:pt x="1049" y="1348"/>
                    </a:lnTo>
                    <a:lnTo>
                      <a:pt x="1049" y="1362"/>
                    </a:lnTo>
                    <a:lnTo>
                      <a:pt x="1049" y="1376"/>
                    </a:lnTo>
                    <a:lnTo>
                      <a:pt x="1092" y="1376"/>
                    </a:lnTo>
                    <a:lnTo>
                      <a:pt x="1092" y="1390"/>
                    </a:lnTo>
                    <a:lnTo>
                      <a:pt x="1092" y="1405"/>
                    </a:lnTo>
                    <a:lnTo>
                      <a:pt x="1092" y="1419"/>
                    </a:lnTo>
                    <a:lnTo>
                      <a:pt x="1092" y="1433"/>
                    </a:lnTo>
                    <a:lnTo>
                      <a:pt x="1092" y="1447"/>
                    </a:lnTo>
                    <a:lnTo>
                      <a:pt x="1078" y="1447"/>
                    </a:lnTo>
                    <a:lnTo>
                      <a:pt x="1078" y="1433"/>
                    </a:lnTo>
                    <a:lnTo>
                      <a:pt x="1063" y="1433"/>
                    </a:lnTo>
                    <a:lnTo>
                      <a:pt x="1049" y="1447"/>
                    </a:lnTo>
                    <a:lnTo>
                      <a:pt x="1035" y="1447"/>
                    </a:lnTo>
                    <a:lnTo>
                      <a:pt x="1035" y="1433"/>
                    </a:lnTo>
                    <a:lnTo>
                      <a:pt x="1021" y="1433"/>
                    </a:lnTo>
                    <a:lnTo>
                      <a:pt x="1007" y="1433"/>
                    </a:lnTo>
                    <a:lnTo>
                      <a:pt x="992" y="1419"/>
                    </a:lnTo>
                    <a:lnTo>
                      <a:pt x="978" y="1419"/>
                    </a:lnTo>
                    <a:lnTo>
                      <a:pt x="978" y="1405"/>
                    </a:lnTo>
                    <a:lnTo>
                      <a:pt x="950" y="1390"/>
                    </a:lnTo>
                    <a:lnTo>
                      <a:pt x="922" y="1362"/>
                    </a:lnTo>
                    <a:lnTo>
                      <a:pt x="922" y="1348"/>
                    </a:lnTo>
                    <a:lnTo>
                      <a:pt x="907" y="1334"/>
                    </a:lnTo>
                    <a:lnTo>
                      <a:pt x="907" y="1319"/>
                    </a:lnTo>
                    <a:lnTo>
                      <a:pt x="893" y="1319"/>
                    </a:lnTo>
                    <a:lnTo>
                      <a:pt x="851" y="1291"/>
                    </a:lnTo>
                    <a:lnTo>
                      <a:pt x="836" y="1291"/>
                    </a:lnTo>
                    <a:lnTo>
                      <a:pt x="836" y="1277"/>
                    </a:lnTo>
                    <a:lnTo>
                      <a:pt x="822" y="1263"/>
                    </a:lnTo>
                    <a:lnTo>
                      <a:pt x="794" y="1248"/>
                    </a:lnTo>
                    <a:lnTo>
                      <a:pt x="780" y="1234"/>
                    </a:lnTo>
                    <a:lnTo>
                      <a:pt x="780" y="1220"/>
                    </a:lnTo>
                    <a:lnTo>
                      <a:pt x="765" y="1220"/>
                    </a:lnTo>
                    <a:lnTo>
                      <a:pt x="765" y="1206"/>
                    </a:lnTo>
                    <a:lnTo>
                      <a:pt x="751" y="1192"/>
                    </a:lnTo>
                    <a:lnTo>
                      <a:pt x="751" y="1178"/>
                    </a:lnTo>
                    <a:lnTo>
                      <a:pt x="751" y="1163"/>
                    </a:lnTo>
                    <a:lnTo>
                      <a:pt x="751" y="1149"/>
                    </a:lnTo>
                    <a:lnTo>
                      <a:pt x="751" y="1135"/>
                    </a:lnTo>
                    <a:lnTo>
                      <a:pt x="751" y="1121"/>
                    </a:lnTo>
                    <a:lnTo>
                      <a:pt x="765" y="1121"/>
                    </a:lnTo>
                    <a:lnTo>
                      <a:pt x="751" y="1121"/>
                    </a:lnTo>
                    <a:lnTo>
                      <a:pt x="751" y="1107"/>
                    </a:lnTo>
                    <a:lnTo>
                      <a:pt x="723" y="1107"/>
                    </a:lnTo>
                    <a:lnTo>
                      <a:pt x="695" y="1092"/>
                    </a:lnTo>
                    <a:lnTo>
                      <a:pt x="638" y="1092"/>
                    </a:lnTo>
                    <a:lnTo>
                      <a:pt x="624" y="1092"/>
                    </a:lnTo>
                    <a:lnTo>
                      <a:pt x="581" y="1078"/>
                    </a:lnTo>
                    <a:lnTo>
                      <a:pt x="553" y="1078"/>
                    </a:lnTo>
                    <a:lnTo>
                      <a:pt x="539" y="1078"/>
                    </a:lnTo>
                    <a:lnTo>
                      <a:pt x="524" y="1078"/>
                    </a:lnTo>
                    <a:lnTo>
                      <a:pt x="510" y="1078"/>
                    </a:lnTo>
                    <a:lnTo>
                      <a:pt x="482" y="1064"/>
                    </a:lnTo>
                    <a:lnTo>
                      <a:pt x="468" y="1064"/>
                    </a:lnTo>
                    <a:lnTo>
                      <a:pt x="453" y="1078"/>
                    </a:lnTo>
                    <a:lnTo>
                      <a:pt x="439" y="1092"/>
                    </a:lnTo>
                    <a:lnTo>
                      <a:pt x="425" y="1107"/>
                    </a:lnTo>
                    <a:lnTo>
                      <a:pt x="411" y="1107"/>
                    </a:lnTo>
                    <a:lnTo>
                      <a:pt x="411" y="1121"/>
                    </a:lnTo>
                    <a:lnTo>
                      <a:pt x="411" y="1135"/>
                    </a:lnTo>
                    <a:lnTo>
                      <a:pt x="397" y="1163"/>
                    </a:lnTo>
                    <a:lnTo>
                      <a:pt x="368" y="1149"/>
                    </a:lnTo>
                    <a:lnTo>
                      <a:pt x="368" y="1135"/>
                    </a:lnTo>
                    <a:lnTo>
                      <a:pt x="354" y="1135"/>
                    </a:lnTo>
                    <a:lnTo>
                      <a:pt x="354" y="1121"/>
                    </a:lnTo>
                    <a:lnTo>
                      <a:pt x="340" y="1107"/>
                    </a:lnTo>
                    <a:lnTo>
                      <a:pt x="326" y="1092"/>
                    </a:lnTo>
                    <a:lnTo>
                      <a:pt x="326" y="1078"/>
                    </a:lnTo>
                    <a:lnTo>
                      <a:pt x="326" y="1064"/>
                    </a:lnTo>
                    <a:lnTo>
                      <a:pt x="312" y="1064"/>
                    </a:lnTo>
                    <a:lnTo>
                      <a:pt x="297" y="1050"/>
                    </a:lnTo>
                    <a:lnTo>
                      <a:pt x="283" y="1036"/>
                    </a:lnTo>
                    <a:lnTo>
                      <a:pt x="269" y="1022"/>
                    </a:lnTo>
                    <a:lnTo>
                      <a:pt x="241" y="1007"/>
                    </a:lnTo>
                    <a:lnTo>
                      <a:pt x="227" y="993"/>
                    </a:lnTo>
                    <a:lnTo>
                      <a:pt x="212" y="965"/>
                    </a:lnTo>
                    <a:lnTo>
                      <a:pt x="198" y="965"/>
                    </a:lnTo>
                    <a:lnTo>
                      <a:pt x="184" y="951"/>
                    </a:lnTo>
                    <a:lnTo>
                      <a:pt x="184" y="936"/>
                    </a:lnTo>
                    <a:lnTo>
                      <a:pt x="156" y="922"/>
                    </a:lnTo>
                    <a:lnTo>
                      <a:pt x="141" y="908"/>
                    </a:lnTo>
                    <a:lnTo>
                      <a:pt x="113" y="894"/>
                    </a:lnTo>
                    <a:lnTo>
                      <a:pt x="113" y="880"/>
                    </a:lnTo>
                    <a:lnTo>
                      <a:pt x="99" y="865"/>
                    </a:lnTo>
                    <a:lnTo>
                      <a:pt x="85" y="851"/>
                    </a:lnTo>
                    <a:lnTo>
                      <a:pt x="71" y="837"/>
                    </a:lnTo>
                    <a:lnTo>
                      <a:pt x="42" y="823"/>
                    </a:lnTo>
                    <a:lnTo>
                      <a:pt x="42" y="809"/>
                    </a:lnTo>
                    <a:lnTo>
                      <a:pt x="28" y="809"/>
                    </a:lnTo>
                    <a:lnTo>
                      <a:pt x="14" y="780"/>
                    </a:lnTo>
                    <a:lnTo>
                      <a:pt x="0" y="766"/>
                    </a:lnTo>
                    <a:lnTo>
                      <a:pt x="0" y="752"/>
                    </a:lnTo>
                    <a:lnTo>
                      <a:pt x="14" y="752"/>
                    </a:lnTo>
                    <a:lnTo>
                      <a:pt x="14" y="738"/>
                    </a:lnTo>
                    <a:lnTo>
                      <a:pt x="28" y="724"/>
                    </a:lnTo>
                    <a:lnTo>
                      <a:pt x="28" y="709"/>
                    </a:lnTo>
                    <a:lnTo>
                      <a:pt x="42" y="709"/>
                    </a:lnTo>
                    <a:lnTo>
                      <a:pt x="42" y="695"/>
                    </a:lnTo>
                    <a:lnTo>
                      <a:pt x="42" y="681"/>
                    </a:lnTo>
                    <a:lnTo>
                      <a:pt x="42" y="667"/>
                    </a:lnTo>
                    <a:lnTo>
                      <a:pt x="56" y="653"/>
                    </a:lnTo>
                    <a:lnTo>
                      <a:pt x="56" y="639"/>
                    </a:lnTo>
                    <a:lnTo>
                      <a:pt x="56" y="624"/>
                    </a:lnTo>
                    <a:lnTo>
                      <a:pt x="71" y="624"/>
                    </a:lnTo>
                    <a:lnTo>
                      <a:pt x="71" y="610"/>
                    </a:lnTo>
                    <a:lnTo>
                      <a:pt x="71" y="596"/>
                    </a:lnTo>
                    <a:lnTo>
                      <a:pt x="71" y="582"/>
                    </a:lnTo>
                    <a:lnTo>
                      <a:pt x="71" y="568"/>
                    </a:lnTo>
                    <a:lnTo>
                      <a:pt x="85" y="568"/>
                    </a:lnTo>
                    <a:lnTo>
                      <a:pt x="85" y="553"/>
                    </a:lnTo>
                    <a:lnTo>
                      <a:pt x="85" y="539"/>
                    </a:lnTo>
                    <a:lnTo>
                      <a:pt x="85" y="525"/>
                    </a:lnTo>
                    <a:lnTo>
                      <a:pt x="85" y="511"/>
                    </a:lnTo>
                    <a:lnTo>
                      <a:pt x="99" y="511"/>
                    </a:lnTo>
                    <a:lnTo>
                      <a:pt x="99" y="497"/>
                    </a:lnTo>
                    <a:lnTo>
                      <a:pt x="99" y="483"/>
                    </a:lnTo>
                    <a:lnTo>
                      <a:pt x="99" y="468"/>
                    </a:lnTo>
                    <a:lnTo>
                      <a:pt x="113" y="454"/>
                    </a:lnTo>
                    <a:lnTo>
                      <a:pt x="113" y="440"/>
                    </a:lnTo>
                    <a:lnTo>
                      <a:pt x="113" y="426"/>
                    </a:lnTo>
                    <a:lnTo>
                      <a:pt x="113" y="412"/>
                    </a:lnTo>
                    <a:lnTo>
                      <a:pt x="127" y="397"/>
                    </a:lnTo>
                    <a:lnTo>
                      <a:pt x="127" y="383"/>
                    </a:lnTo>
                    <a:lnTo>
                      <a:pt x="127" y="369"/>
                    </a:lnTo>
                    <a:lnTo>
                      <a:pt x="127" y="355"/>
                    </a:lnTo>
                    <a:lnTo>
                      <a:pt x="141" y="355"/>
                    </a:lnTo>
                    <a:lnTo>
                      <a:pt x="141" y="312"/>
                    </a:lnTo>
                    <a:lnTo>
                      <a:pt x="156" y="284"/>
                    </a:lnTo>
                    <a:lnTo>
                      <a:pt x="156" y="270"/>
                    </a:lnTo>
                    <a:lnTo>
                      <a:pt x="170" y="256"/>
                    </a:lnTo>
                    <a:lnTo>
                      <a:pt x="170" y="213"/>
                    </a:lnTo>
                    <a:lnTo>
                      <a:pt x="170" y="199"/>
                    </a:lnTo>
                    <a:lnTo>
                      <a:pt x="184" y="199"/>
                    </a:lnTo>
                    <a:lnTo>
                      <a:pt x="184" y="185"/>
                    </a:lnTo>
                    <a:lnTo>
                      <a:pt x="184" y="170"/>
                    </a:lnTo>
                    <a:lnTo>
                      <a:pt x="184" y="156"/>
                    </a:lnTo>
                    <a:lnTo>
                      <a:pt x="198" y="142"/>
                    </a:lnTo>
                    <a:lnTo>
                      <a:pt x="198" y="128"/>
                    </a:lnTo>
                    <a:lnTo>
                      <a:pt x="198" y="114"/>
                    </a:lnTo>
                    <a:lnTo>
                      <a:pt x="198" y="100"/>
                    </a:lnTo>
                    <a:lnTo>
                      <a:pt x="212" y="85"/>
                    </a:lnTo>
                    <a:lnTo>
                      <a:pt x="212" y="71"/>
                    </a:lnTo>
                    <a:lnTo>
                      <a:pt x="212" y="57"/>
                    </a:lnTo>
                    <a:lnTo>
                      <a:pt x="227" y="29"/>
                    </a:lnTo>
                    <a:lnTo>
                      <a:pt x="227" y="14"/>
                    </a:lnTo>
                    <a:lnTo>
                      <a:pt x="241" y="14"/>
                    </a:lnTo>
                    <a:lnTo>
                      <a:pt x="255" y="14"/>
                    </a:lnTo>
                    <a:lnTo>
                      <a:pt x="269" y="14"/>
                    </a:lnTo>
                    <a:lnTo>
                      <a:pt x="283" y="14"/>
                    </a:lnTo>
                    <a:lnTo>
                      <a:pt x="297" y="14"/>
                    </a:lnTo>
                    <a:lnTo>
                      <a:pt x="312" y="14"/>
                    </a:lnTo>
                    <a:lnTo>
                      <a:pt x="326" y="14"/>
                    </a:lnTo>
                    <a:lnTo>
                      <a:pt x="340" y="14"/>
                    </a:lnTo>
                    <a:lnTo>
                      <a:pt x="354" y="14"/>
                    </a:lnTo>
                    <a:lnTo>
                      <a:pt x="368" y="14"/>
                    </a:lnTo>
                    <a:lnTo>
                      <a:pt x="411" y="14"/>
                    </a:lnTo>
                    <a:lnTo>
                      <a:pt x="425" y="14"/>
                    </a:lnTo>
                    <a:lnTo>
                      <a:pt x="453" y="14"/>
                    </a:lnTo>
                    <a:lnTo>
                      <a:pt x="468" y="14"/>
                    </a:lnTo>
                    <a:lnTo>
                      <a:pt x="496" y="0"/>
                    </a:lnTo>
                    <a:lnTo>
                      <a:pt x="510" y="0"/>
                    </a:lnTo>
                    <a:lnTo>
                      <a:pt x="524" y="0"/>
                    </a:lnTo>
                    <a:lnTo>
                      <a:pt x="539" y="0"/>
                    </a:lnTo>
                    <a:lnTo>
                      <a:pt x="553" y="0"/>
                    </a:lnTo>
                    <a:lnTo>
                      <a:pt x="553" y="14"/>
                    </a:lnTo>
                    <a:lnTo>
                      <a:pt x="567" y="14"/>
                    </a:lnTo>
                    <a:lnTo>
                      <a:pt x="609" y="14"/>
                    </a:lnTo>
                    <a:close/>
                  </a:path>
                </a:pathLst>
              </a:custGeom>
              <a:blipFill dpi="0" rotWithShape="1">
                <a:blip r:embed="rId2"/>
                <a:srcRect/>
                <a:tile tx="0" ty="0" sx="100000" sy="100000" flip="none" algn="tl"/>
              </a:blipFill>
              <a:ln w="9525">
                <a:solidFill>
                  <a:srgbClr val="333333"/>
                </a:solidFill>
                <a:round/>
                <a:headEnd/>
                <a:tailEnd/>
              </a:ln>
            </p:spPr>
            <p:txBody>
              <a:bodyPr/>
              <a:lstStyle/>
              <a:p>
                <a:endParaRPr lang="ja-JP" altLang="en-US"/>
              </a:p>
            </p:txBody>
          </p:sp>
          <p:sp>
            <p:nvSpPr>
              <p:cNvPr id="42" name="Freeform 49"/>
              <p:cNvSpPr>
                <a:spLocks/>
              </p:cNvSpPr>
              <p:nvPr/>
            </p:nvSpPr>
            <p:spPr bwMode="auto">
              <a:xfrm>
                <a:off x="3191" y="4908"/>
                <a:ext cx="1276" cy="1574"/>
              </a:xfrm>
              <a:custGeom>
                <a:avLst/>
                <a:gdLst>
                  <a:gd name="T0" fmla="*/ 425 w 1276"/>
                  <a:gd name="T1" fmla="*/ 85 h 1574"/>
                  <a:gd name="T2" fmla="*/ 440 w 1276"/>
                  <a:gd name="T3" fmla="*/ 255 h 1574"/>
                  <a:gd name="T4" fmla="*/ 539 w 1276"/>
                  <a:gd name="T5" fmla="*/ 156 h 1574"/>
                  <a:gd name="T6" fmla="*/ 610 w 1276"/>
                  <a:gd name="T7" fmla="*/ 170 h 1574"/>
                  <a:gd name="T8" fmla="*/ 667 w 1276"/>
                  <a:gd name="T9" fmla="*/ 170 h 1574"/>
                  <a:gd name="T10" fmla="*/ 709 w 1276"/>
                  <a:gd name="T11" fmla="*/ 213 h 1574"/>
                  <a:gd name="T12" fmla="*/ 766 w 1276"/>
                  <a:gd name="T13" fmla="*/ 241 h 1574"/>
                  <a:gd name="T14" fmla="*/ 808 w 1276"/>
                  <a:gd name="T15" fmla="*/ 284 h 1574"/>
                  <a:gd name="T16" fmla="*/ 851 w 1276"/>
                  <a:gd name="T17" fmla="*/ 298 h 1574"/>
                  <a:gd name="T18" fmla="*/ 922 w 1276"/>
                  <a:gd name="T19" fmla="*/ 312 h 1574"/>
                  <a:gd name="T20" fmla="*/ 964 w 1276"/>
                  <a:gd name="T21" fmla="*/ 326 h 1574"/>
                  <a:gd name="T22" fmla="*/ 1021 w 1276"/>
                  <a:gd name="T23" fmla="*/ 340 h 1574"/>
                  <a:gd name="T24" fmla="*/ 1078 w 1276"/>
                  <a:gd name="T25" fmla="*/ 354 h 1574"/>
                  <a:gd name="T26" fmla="*/ 1135 w 1276"/>
                  <a:gd name="T27" fmla="*/ 369 h 1574"/>
                  <a:gd name="T28" fmla="*/ 1191 w 1276"/>
                  <a:gd name="T29" fmla="*/ 397 h 1574"/>
                  <a:gd name="T30" fmla="*/ 1220 w 1276"/>
                  <a:gd name="T31" fmla="*/ 397 h 1574"/>
                  <a:gd name="T32" fmla="*/ 1262 w 1276"/>
                  <a:gd name="T33" fmla="*/ 440 h 1574"/>
                  <a:gd name="T34" fmla="*/ 1262 w 1276"/>
                  <a:gd name="T35" fmla="*/ 496 h 1574"/>
                  <a:gd name="T36" fmla="*/ 1234 w 1276"/>
                  <a:gd name="T37" fmla="*/ 539 h 1574"/>
                  <a:gd name="T38" fmla="*/ 1234 w 1276"/>
                  <a:gd name="T39" fmla="*/ 567 h 1574"/>
                  <a:gd name="T40" fmla="*/ 1220 w 1276"/>
                  <a:gd name="T41" fmla="*/ 610 h 1574"/>
                  <a:gd name="T42" fmla="*/ 1191 w 1276"/>
                  <a:gd name="T43" fmla="*/ 667 h 1574"/>
                  <a:gd name="T44" fmla="*/ 1149 w 1276"/>
                  <a:gd name="T45" fmla="*/ 780 h 1574"/>
                  <a:gd name="T46" fmla="*/ 1106 w 1276"/>
                  <a:gd name="T47" fmla="*/ 865 h 1574"/>
                  <a:gd name="T48" fmla="*/ 1092 w 1276"/>
                  <a:gd name="T49" fmla="*/ 893 h 1574"/>
                  <a:gd name="T50" fmla="*/ 1064 w 1276"/>
                  <a:gd name="T51" fmla="*/ 936 h 1574"/>
                  <a:gd name="T52" fmla="*/ 1049 w 1276"/>
                  <a:gd name="T53" fmla="*/ 979 h 1574"/>
                  <a:gd name="T54" fmla="*/ 1021 w 1276"/>
                  <a:gd name="T55" fmla="*/ 1035 h 1574"/>
                  <a:gd name="T56" fmla="*/ 1007 w 1276"/>
                  <a:gd name="T57" fmla="*/ 1078 h 1574"/>
                  <a:gd name="T58" fmla="*/ 1007 w 1276"/>
                  <a:gd name="T59" fmla="*/ 1106 h 1574"/>
                  <a:gd name="T60" fmla="*/ 993 w 1276"/>
                  <a:gd name="T61" fmla="*/ 1120 h 1574"/>
                  <a:gd name="T62" fmla="*/ 979 w 1276"/>
                  <a:gd name="T63" fmla="*/ 1149 h 1574"/>
                  <a:gd name="T64" fmla="*/ 964 w 1276"/>
                  <a:gd name="T65" fmla="*/ 1177 h 1574"/>
                  <a:gd name="T66" fmla="*/ 936 w 1276"/>
                  <a:gd name="T67" fmla="*/ 1220 h 1574"/>
                  <a:gd name="T68" fmla="*/ 922 w 1276"/>
                  <a:gd name="T69" fmla="*/ 1248 h 1574"/>
                  <a:gd name="T70" fmla="*/ 893 w 1276"/>
                  <a:gd name="T71" fmla="*/ 1276 h 1574"/>
                  <a:gd name="T72" fmla="*/ 865 w 1276"/>
                  <a:gd name="T73" fmla="*/ 1347 h 1574"/>
                  <a:gd name="T74" fmla="*/ 851 w 1276"/>
                  <a:gd name="T75" fmla="*/ 1362 h 1574"/>
                  <a:gd name="T76" fmla="*/ 823 w 1276"/>
                  <a:gd name="T77" fmla="*/ 1404 h 1574"/>
                  <a:gd name="T78" fmla="*/ 808 w 1276"/>
                  <a:gd name="T79" fmla="*/ 1447 h 1574"/>
                  <a:gd name="T80" fmla="*/ 808 w 1276"/>
                  <a:gd name="T81" fmla="*/ 1475 h 1574"/>
                  <a:gd name="T82" fmla="*/ 794 w 1276"/>
                  <a:gd name="T83" fmla="*/ 1503 h 1574"/>
                  <a:gd name="T84" fmla="*/ 752 w 1276"/>
                  <a:gd name="T85" fmla="*/ 1518 h 1574"/>
                  <a:gd name="T86" fmla="*/ 610 w 1276"/>
                  <a:gd name="T87" fmla="*/ 1518 h 1574"/>
                  <a:gd name="T88" fmla="*/ 511 w 1276"/>
                  <a:gd name="T89" fmla="*/ 1532 h 1574"/>
                  <a:gd name="T90" fmla="*/ 298 w 1276"/>
                  <a:gd name="T91" fmla="*/ 1503 h 1574"/>
                  <a:gd name="T92" fmla="*/ 85 w 1276"/>
                  <a:gd name="T93" fmla="*/ 1319 h 1574"/>
                  <a:gd name="T94" fmla="*/ 0 w 1276"/>
                  <a:gd name="T95" fmla="*/ 1248 h 1574"/>
                  <a:gd name="T96" fmla="*/ 142 w 1276"/>
                  <a:gd name="T97" fmla="*/ 964 h 1574"/>
                  <a:gd name="T98" fmla="*/ 184 w 1276"/>
                  <a:gd name="T99" fmla="*/ 794 h 1574"/>
                  <a:gd name="T100" fmla="*/ 199 w 1276"/>
                  <a:gd name="T101" fmla="*/ 567 h 1574"/>
                  <a:gd name="T102" fmla="*/ 184 w 1276"/>
                  <a:gd name="T103" fmla="*/ 340 h 1574"/>
                  <a:gd name="T104" fmla="*/ 199 w 1276"/>
                  <a:gd name="T105" fmla="*/ 284 h 1574"/>
                  <a:gd name="T106" fmla="*/ 241 w 1276"/>
                  <a:gd name="T107" fmla="*/ 184 h 1574"/>
                  <a:gd name="T108" fmla="*/ 269 w 1276"/>
                  <a:gd name="T109" fmla="*/ 128 h 1574"/>
                  <a:gd name="T110" fmla="*/ 312 w 1276"/>
                  <a:gd name="T111" fmla="*/ 85 h 1574"/>
                  <a:gd name="T112" fmla="*/ 355 w 1276"/>
                  <a:gd name="T113" fmla="*/ 57 h 1574"/>
                  <a:gd name="T114" fmla="*/ 411 w 1276"/>
                  <a:gd name="T115" fmla="*/ 28 h 1574"/>
                  <a:gd name="T116" fmla="*/ 440 w 1276"/>
                  <a:gd name="T117" fmla="*/ 14 h 1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6"/>
                  <a:gd name="T178" fmla="*/ 0 h 1574"/>
                  <a:gd name="T179" fmla="*/ 1276 w 1276"/>
                  <a:gd name="T180" fmla="*/ 1574 h 1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6" h="1574">
                    <a:moveTo>
                      <a:pt x="440" y="14"/>
                    </a:moveTo>
                    <a:lnTo>
                      <a:pt x="425" y="28"/>
                    </a:lnTo>
                    <a:lnTo>
                      <a:pt x="425" y="42"/>
                    </a:lnTo>
                    <a:lnTo>
                      <a:pt x="425" y="57"/>
                    </a:lnTo>
                    <a:lnTo>
                      <a:pt x="425" y="71"/>
                    </a:lnTo>
                    <a:lnTo>
                      <a:pt x="425" y="85"/>
                    </a:lnTo>
                    <a:lnTo>
                      <a:pt x="425" y="99"/>
                    </a:lnTo>
                    <a:lnTo>
                      <a:pt x="425" y="128"/>
                    </a:lnTo>
                    <a:lnTo>
                      <a:pt x="425" y="156"/>
                    </a:lnTo>
                    <a:lnTo>
                      <a:pt x="425" y="170"/>
                    </a:lnTo>
                    <a:lnTo>
                      <a:pt x="440" y="184"/>
                    </a:lnTo>
                    <a:lnTo>
                      <a:pt x="440" y="198"/>
                    </a:lnTo>
                    <a:lnTo>
                      <a:pt x="440" y="213"/>
                    </a:lnTo>
                    <a:lnTo>
                      <a:pt x="440" y="255"/>
                    </a:lnTo>
                    <a:lnTo>
                      <a:pt x="454" y="241"/>
                    </a:lnTo>
                    <a:lnTo>
                      <a:pt x="482" y="241"/>
                    </a:lnTo>
                    <a:lnTo>
                      <a:pt x="482" y="227"/>
                    </a:lnTo>
                    <a:lnTo>
                      <a:pt x="511" y="213"/>
                    </a:lnTo>
                    <a:lnTo>
                      <a:pt x="525" y="184"/>
                    </a:lnTo>
                    <a:lnTo>
                      <a:pt x="525" y="170"/>
                    </a:lnTo>
                    <a:lnTo>
                      <a:pt x="539" y="156"/>
                    </a:lnTo>
                    <a:lnTo>
                      <a:pt x="553" y="156"/>
                    </a:lnTo>
                    <a:lnTo>
                      <a:pt x="567" y="156"/>
                    </a:lnTo>
                    <a:lnTo>
                      <a:pt x="581" y="156"/>
                    </a:lnTo>
                    <a:lnTo>
                      <a:pt x="596" y="156"/>
                    </a:lnTo>
                    <a:lnTo>
                      <a:pt x="610" y="156"/>
                    </a:lnTo>
                    <a:lnTo>
                      <a:pt x="610" y="170"/>
                    </a:lnTo>
                    <a:lnTo>
                      <a:pt x="624" y="170"/>
                    </a:lnTo>
                    <a:lnTo>
                      <a:pt x="638" y="170"/>
                    </a:lnTo>
                    <a:lnTo>
                      <a:pt x="652" y="170"/>
                    </a:lnTo>
                    <a:lnTo>
                      <a:pt x="667" y="170"/>
                    </a:lnTo>
                    <a:lnTo>
                      <a:pt x="667" y="184"/>
                    </a:lnTo>
                    <a:lnTo>
                      <a:pt x="681" y="184"/>
                    </a:lnTo>
                    <a:lnTo>
                      <a:pt x="695" y="198"/>
                    </a:lnTo>
                    <a:lnTo>
                      <a:pt x="709" y="198"/>
                    </a:lnTo>
                    <a:lnTo>
                      <a:pt x="709" y="213"/>
                    </a:lnTo>
                    <a:lnTo>
                      <a:pt x="723" y="213"/>
                    </a:lnTo>
                    <a:lnTo>
                      <a:pt x="723" y="227"/>
                    </a:lnTo>
                    <a:lnTo>
                      <a:pt x="737" y="227"/>
                    </a:lnTo>
                    <a:lnTo>
                      <a:pt x="737" y="241"/>
                    </a:lnTo>
                    <a:lnTo>
                      <a:pt x="752" y="241"/>
                    </a:lnTo>
                    <a:lnTo>
                      <a:pt x="766" y="241"/>
                    </a:lnTo>
                    <a:lnTo>
                      <a:pt x="766" y="255"/>
                    </a:lnTo>
                    <a:lnTo>
                      <a:pt x="780" y="255"/>
                    </a:lnTo>
                    <a:lnTo>
                      <a:pt x="780" y="269"/>
                    </a:lnTo>
                    <a:lnTo>
                      <a:pt x="794" y="269"/>
                    </a:lnTo>
                    <a:lnTo>
                      <a:pt x="808" y="269"/>
                    </a:lnTo>
                    <a:lnTo>
                      <a:pt x="808" y="284"/>
                    </a:lnTo>
                    <a:lnTo>
                      <a:pt x="823" y="284"/>
                    </a:lnTo>
                    <a:lnTo>
                      <a:pt x="837" y="284"/>
                    </a:lnTo>
                    <a:lnTo>
                      <a:pt x="851" y="284"/>
                    </a:lnTo>
                    <a:lnTo>
                      <a:pt x="851" y="298"/>
                    </a:lnTo>
                    <a:lnTo>
                      <a:pt x="865" y="298"/>
                    </a:lnTo>
                    <a:lnTo>
                      <a:pt x="879" y="298"/>
                    </a:lnTo>
                    <a:lnTo>
                      <a:pt x="893" y="312"/>
                    </a:lnTo>
                    <a:lnTo>
                      <a:pt x="908" y="312"/>
                    </a:lnTo>
                    <a:lnTo>
                      <a:pt x="922" y="312"/>
                    </a:lnTo>
                    <a:lnTo>
                      <a:pt x="936" y="312"/>
                    </a:lnTo>
                    <a:lnTo>
                      <a:pt x="950" y="326"/>
                    </a:lnTo>
                    <a:lnTo>
                      <a:pt x="964" y="326"/>
                    </a:lnTo>
                    <a:lnTo>
                      <a:pt x="979" y="326"/>
                    </a:lnTo>
                    <a:lnTo>
                      <a:pt x="993" y="326"/>
                    </a:lnTo>
                    <a:lnTo>
                      <a:pt x="993" y="340"/>
                    </a:lnTo>
                    <a:lnTo>
                      <a:pt x="1007" y="340"/>
                    </a:lnTo>
                    <a:lnTo>
                      <a:pt x="1021" y="340"/>
                    </a:lnTo>
                    <a:lnTo>
                      <a:pt x="1035" y="340"/>
                    </a:lnTo>
                    <a:lnTo>
                      <a:pt x="1049" y="354"/>
                    </a:lnTo>
                    <a:lnTo>
                      <a:pt x="1064" y="354"/>
                    </a:lnTo>
                    <a:lnTo>
                      <a:pt x="1078" y="354"/>
                    </a:lnTo>
                    <a:lnTo>
                      <a:pt x="1092" y="369"/>
                    </a:lnTo>
                    <a:lnTo>
                      <a:pt x="1106" y="369"/>
                    </a:lnTo>
                    <a:lnTo>
                      <a:pt x="1120" y="369"/>
                    </a:lnTo>
                    <a:lnTo>
                      <a:pt x="1135" y="369"/>
                    </a:lnTo>
                    <a:lnTo>
                      <a:pt x="1135" y="383"/>
                    </a:lnTo>
                    <a:lnTo>
                      <a:pt x="1149" y="383"/>
                    </a:lnTo>
                    <a:lnTo>
                      <a:pt x="1177" y="383"/>
                    </a:lnTo>
                    <a:lnTo>
                      <a:pt x="1191" y="383"/>
                    </a:lnTo>
                    <a:lnTo>
                      <a:pt x="1191" y="397"/>
                    </a:lnTo>
                    <a:lnTo>
                      <a:pt x="1205" y="397"/>
                    </a:lnTo>
                    <a:lnTo>
                      <a:pt x="1220" y="397"/>
                    </a:lnTo>
                    <a:lnTo>
                      <a:pt x="1234" y="411"/>
                    </a:lnTo>
                    <a:lnTo>
                      <a:pt x="1248" y="411"/>
                    </a:lnTo>
                    <a:lnTo>
                      <a:pt x="1262" y="411"/>
                    </a:lnTo>
                    <a:lnTo>
                      <a:pt x="1276" y="411"/>
                    </a:lnTo>
                    <a:lnTo>
                      <a:pt x="1276" y="425"/>
                    </a:lnTo>
                    <a:lnTo>
                      <a:pt x="1262" y="440"/>
                    </a:lnTo>
                    <a:lnTo>
                      <a:pt x="1276" y="440"/>
                    </a:lnTo>
                    <a:lnTo>
                      <a:pt x="1276" y="454"/>
                    </a:lnTo>
                    <a:lnTo>
                      <a:pt x="1276" y="468"/>
                    </a:lnTo>
                    <a:lnTo>
                      <a:pt x="1262" y="468"/>
                    </a:lnTo>
                    <a:lnTo>
                      <a:pt x="1262" y="482"/>
                    </a:lnTo>
                    <a:lnTo>
                      <a:pt x="1262" y="496"/>
                    </a:lnTo>
                    <a:lnTo>
                      <a:pt x="1262" y="510"/>
                    </a:lnTo>
                    <a:lnTo>
                      <a:pt x="1248" y="510"/>
                    </a:lnTo>
                    <a:lnTo>
                      <a:pt x="1248" y="525"/>
                    </a:lnTo>
                    <a:lnTo>
                      <a:pt x="1234" y="539"/>
                    </a:lnTo>
                    <a:lnTo>
                      <a:pt x="1234" y="553"/>
                    </a:lnTo>
                    <a:lnTo>
                      <a:pt x="1234" y="567"/>
                    </a:lnTo>
                    <a:lnTo>
                      <a:pt x="1234" y="581"/>
                    </a:lnTo>
                    <a:lnTo>
                      <a:pt x="1220" y="581"/>
                    </a:lnTo>
                    <a:lnTo>
                      <a:pt x="1234" y="581"/>
                    </a:lnTo>
                    <a:lnTo>
                      <a:pt x="1220" y="596"/>
                    </a:lnTo>
                    <a:lnTo>
                      <a:pt x="1220" y="610"/>
                    </a:lnTo>
                    <a:lnTo>
                      <a:pt x="1220" y="624"/>
                    </a:lnTo>
                    <a:lnTo>
                      <a:pt x="1205" y="638"/>
                    </a:lnTo>
                    <a:lnTo>
                      <a:pt x="1205" y="652"/>
                    </a:lnTo>
                    <a:lnTo>
                      <a:pt x="1191" y="652"/>
                    </a:lnTo>
                    <a:lnTo>
                      <a:pt x="1191" y="667"/>
                    </a:lnTo>
                    <a:lnTo>
                      <a:pt x="1191" y="681"/>
                    </a:lnTo>
                    <a:lnTo>
                      <a:pt x="1191" y="695"/>
                    </a:lnTo>
                    <a:lnTo>
                      <a:pt x="1177" y="723"/>
                    </a:lnTo>
                    <a:lnTo>
                      <a:pt x="1163" y="752"/>
                    </a:lnTo>
                    <a:lnTo>
                      <a:pt x="1149" y="780"/>
                    </a:lnTo>
                    <a:lnTo>
                      <a:pt x="1149" y="794"/>
                    </a:lnTo>
                    <a:lnTo>
                      <a:pt x="1120" y="837"/>
                    </a:lnTo>
                    <a:lnTo>
                      <a:pt x="1120" y="851"/>
                    </a:lnTo>
                    <a:lnTo>
                      <a:pt x="1106" y="865"/>
                    </a:lnTo>
                    <a:lnTo>
                      <a:pt x="1092" y="865"/>
                    </a:lnTo>
                    <a:lnTo>
                      <a:pt x="1092" y="879"/>
                    </a:lnTo>
                    <a:lnTo>
                      <a:pt x="1092" y="893"/>
                    </a:lnTo>
                    <a:lnTo>
                      <a:pt x="1078" y="908"/>
                    </a:lnTo>
                    <a:lnTo>
                      <a:pt x="1078" y="922"/>
                    </a:lnTo>
                    <a:lnTo>
                      <a:pt x="1078" y="936"/>
                    </a:lnTo>
                    <a:lnTo>
                      <a:pt x="1064" y="936"/>
                    </a:lnTo>
                    <a:lnTo>
                      <a:pt x="1078" y="936"/>
                    </a:lnTo>
                    <a:lnTo>
                      <a:pt x="1064" y="936"/>
                    </a:lnTo>
                    <a:lnTo>
                      <a:pt x="1064" y="950"/>
                    </a:lnTo>
                    <a:lnTo>
                      <a:pt x="1049" y="964"/>
                    </a:lnTo>
                    <a:lnTo>
                      <a:pt x="1049" y="979"/>
                    </a:lnTo>
                    <a:lnTo>
                      <a:pt x="1049" y="993"/>
                    </a:lnTo>
                    <a:lnTo>
                      <a:pt x="1049" y="1007"/>
                    </a:lnTo>
                    <a:lnTo>
                      <a:pt x="1035" y="1007"/>
                    </a:lnTo>
                    <a:lnTo>
                      <a:pt x="1035" y="1021"/>
                    </a:lnTo>
                    <a:lnTo>
                      <a:pt x="1021" y="1021"/>
                    </a:lnTo>
                    <a:lnTo>
                      <a:pt x="1021" y="1035"/>
                    </a:lnTo>
                    <a:lnTo>
                      <a:pt x="1021" y="1050"/>
                    </a:lnTo>
                    <a:lnTo>
                      <a:pt x="1021" y="1064"/>
                    </a:lnTo>
                    <a:lnTo>
                      <a:pt x="1007" y="1064"/>
                    </a:lnTo>
                    <a:lnTo>
                      <a:pt x="1007" y="1078"/>
                    </a:lnTo>
                    <a:lnTo>
                      <a:pt x="1007" y="1092"/>
                    </a:lnTo>
                    <a:lnTo>
                      <a:pt x="1007" y="1106"/>
                    </a:lnTo>
                    <a:lnTo>
                      <a:pt x="993" y="1106"/>
                    </a:lnTo>
                    <a:lnTo>
                      <a:pt x="993" y="1120"/>
                    </a:lnTo>
                    <a:lnTo>
                      <a:pt x="979" y="1135"/>
                    </a:lnTo>
                    <a:lnTo>
                      <a:pt x="979" y="1149"/>
                    </a:lnTo>
                    <a:lnTo>
                      <a:pt x="979" y="1163"/>
                    </a:lnTo>
                    <a:lnTo>
                      <a:pt x="964" y="1163"/>
                    </a:lnTo>
                    <a:lnTo>
                      <a:pt x="979" y="1163"/>
                    </a:lnTo>
                    <a:lnTo>
                      <a:pt x="979" y="1177"/>
                    </a:lnTo>
                    <a:lnTo>
                      <a:pt x="964" y="1177"/>
                    </a:lnTo>
                    <a:lnTo>
                      <a:pt x="964" y="1191"/>
                    </a:lnTo>
                    <a:lnTo>
                      <a:pt x="964" y="1206"/>
                    </a:lnTo>
                    <a:lnTo>
                      <a:pt x="950" y="1206"/>
                    </a:lnTo>
                    <a:lnTo>
                      <a:pt x="936" y="1206"/>
                    </a:lnTo>
                    <a:lnTo>
                      <a:pt x="936" y="1220"/>
                    </a:lnTo>
                    <a:lnTo>
                      <a:pt x="936" y="1234"/>
                    </a:lnTo>
                    <a:lnTo>
                      <a:pt x="922" y="1234"/>
                    </a:lnTo>
                    <a:lnTo>
                      <a:pt x="922" y="1248"/>
                    </a:lnTo>
                    <a:lnTo>
                      <a:pt x="908" y="1262"/>
                    </a:lnTo>
                    <a:lnTo>
                      <a:pt x="908" y="1276"/>
                    </a:lnTo>
                    <a:lnTo>
                      <a:pt x="893" y="1276"/>
                    </a:lnTo>
                    <a:lnTo>
                      <a:pt x="893" y="1291"/>
                    </a:lnTo>
                    <a:lnTo>
                      <a:pt x="879" y="1319"/>
                    </a:lnTo>
                    <a:lnTo>
                      <a:pt x="865" y="1333"/>
                    </a:lnTo>
                    <a:lnTo>
                      <a:pt x="865" y="1347"/>
                    </a:lnTo>
                    <a:lnTo>
                      <a:pt x="851" y="1347"/>
                    </a:lnTo>
                    <a:lnTo>
                      <a:pt x="851" y="1362"/>
                    </a:lnTo>
                    <a:lnTo>
                      <a:pt x="851" y="1376"/>
                    </a:lnTo>
                    <a:lnTo>
                      <a:pt x="837" y="1376"/>
                    </a:lnTo>
                    <a:lnTo>
                      <a:pt x="823" y="1390"/>
                    </a:lnTo>
                    <a:lnTo>
                      <a:pt x="823" y="1404"/>
                    </a:lnTo>
                    <a:lnTo>
                      <a:pt x="823" y="1418"/>
                    </a:lnTo>
                    <a:lnTo>
                      <a:pt x="823" y="1432"/>
                    </a:lnTo>
                    <a:lnTo>
                      <a:pt x="823" y="1447"/>
                    </a:lnTo>
                    <a:lnTo>
                      <a:pt x="808" y="1447"/>
                    </a:lnTo>
                    <a:lnTo>
                      <a:pt x="808" y="1461"/>
                    </a:lnTo>
                    <a:lnTo>
                      <a:pt x="808" y="1475"/>
                    </a:lnTo>
                    <a:lnTo>
                      <a:pt x="808" y="1489"/>
                    </a:lnTo>
                    <a:lnTo>
                      <a:pt x="808" y="1503"/>
                    </a:lnTo>
                    <a:lnTo>
                      <a:pt x="794" y="1503"/>
                    </a:lnTo>
                    <a:lnTo>
                      <a:pt x="794" y="1518"/>
                    </a:lnTo>
                    <a:lnTo>
                      <a:pt x="780" y="1518"/>
                    </a:lnTo>
                    <a:lnTo>
                      <a:pt x="752" y="1518"/>
                    </a:lnTo>
                    <a:lnTo>
                      <a:pt x="709" y="1518"/>
                    </a:lnTo>
                    <a:lnTo>
                      <a:pt x="695" y="1518"/>
                    </a:lnTo>
                    <a:lnTo>
                      <a:pt x="667" y="1518"/>
                    </a:lnTo>
                    <a:lnTo>
                      <a:pt x="638" y="1518"/>
                    </a:lnTo>
                    <a:lnTo>
                      <a:pt x="624" y="1518"/>
                    </a:lnTo>
                    <a:lnTo>
                      <a:pt x="610" y="1518"/>
                    </a:lnTo>
                    <a:lnTo>
                      <a:pt x="596" y="1518"/>
                    </a:lnTo>
                    <a:lnTo>
                      <a:pt x="581" y="1518"/>
                    </a:lnTo>
                    <a:lnTo>
                      <a:pt x="525" y="1532"/>
                    </a:lnTo>
                    <a:lnTo>
                      <a:pt x="511" y="1532"/>
                    </a:lnTo>
                    <a:lnTo>
                      <a:pt x="482" y="1546"/>
                    </a:lnTo>
                    <a:lnTo>
                      <a:pt x="468" y="1546"/>
                    </a:lnTo>
                    <a:lnTo>
                      <a:pt x="425" y="1546"/>
                    </a:lnTo>
                    <a:lnTo>
                      <a:pt x="369" y="1560"/>
                    </a:lnTo>
                    <a:lnTo>
                      <a:pt x="312" y="1574"/>
                    </a:lnTo>
                    <a:lnTo>
                      <a:pt x="312" y="1546"/>
                    </a:lnTo>
                    <a:lnTo>
                      <a:pt x="312" y="1532"/>
                    </a:lnTo>
                    <a:lnTo>
                      <a:pt x="298" y="1503"/>
                    </a:lnTo>
                    <a:lnTo>
                      <a:pt x="298" y="1475"/>
                    </a:lnTo>
                    <a:lnTo>
                      <a:pt x="284" y="1461"/>
                    </a:lnTo>
                    <a:lnTo>
                      <a:pt x="284" y="1447"/>
                    </a:lnTo>
                    <a:lnTo>
                      <a:pt x="241" y="1432"/>
                    </a:lnTo>
                    <a:lnTo>
                      <a:pt x="241" y="1418"/>
                    </a:lnTo>
                    <a:lnTo>
                      <a:pt x="199" y="1404"/>
                    </a:lnTo>
                    <a:lnTo>
                      <a:pt x="99" y="1347"/>
                    </a:lnTo>
                    <a:lnTo>
                      <a:pt x="99" y="1333"/>
                    </a:lnTo>
                    <a:lnTo>
                      <a:pt x="85" y="1319"/>
                    </a:lnTo>
                    <a:lnTo>
                      <a:pt x="57" y="1305"/>
                    </a:lnTo>
                    <a:lnTo>
                      <a:pt x="28" y="1291"/>
                    </a:lnTo>
                    <a:lnTo>
                      <a:pt x="28" y="1276"/>
                    </a:lnTo>
                    <a:lnTo>
                      <a:pt x="0" y="1248"/>
                    </a:lnTo>
                    <a:lnTo>
                      <a:pt x="28" y="1206"/>
                    </a:lnTo>
                    <a:lnTo>
                      <a:pt x="71" y="1149"/>
                    </a:lnTo>
                    <a:lnTo>
                      <a:pt x="85" y="1106"/>
                    </a:lnTo>
                    <a:lnTo>
                      <a:pt x="99" y="1106"/>
                    </a:lnTo>
                    <a:lnTo>
                      <a:pt x="128" y="1035"/>
                    </a:lnTo>
                    <a:lnTo>
                      <a:pt x="142" y="979"/>
                    </a:lnTo>
                    <a:lnTo>
                      <a:pt x="142" y="964"/>
                    </a:lnTo>
                    <a:lnTo>
                      <a:pt x="156" y="936"/>
                    </a:lnTo>
                    <a:lnTo>
                      <a:pt x="156" y="922"/>
                    </a:lnTo>
                    <a:lnTo>
                      <a:pt x="156" y="908"/>
                    </a:lnTo>
                    <a:lnTo>
                      <a:pt x="156" y="893"/>
                    </a:lnTo>
                    <a:lnTo>
                      <a:pt x="170" y="879"/>
                    </a:lnTo>
                    <a:lnTo>
                      <a:pt x="170" y="865"/>
                    </a:lnTo>
                    <a:lnTo>
                      <a:pt x="170" y="851"/>
                    </a:lnTo>
                    <a:lnTo>
                      <a:pt x="184" y="823"/>
                    </a:lnTo>
                    <a:lnTo>
                      <a:pt x="184" y="794"/>
                    </a:lnTo>
                    <a:lnTo>
                      <a:pt x="184" y="766"/>
                    </a:lnTo>
                    <a:lnTo>
                      <a:pt x="199" y="737"/>
                    </a:lnTo>
                    <a:lnTo>
                      <a:pt x="199" y="723"/>
                    </a:lnTo>
                    <a:lnTo>
                      <a:pt x="199" y="709"/>
                    </a:lnTo>
                    <a:lnTo>
                      <a:pt x="199" y="667"/>
                    </a:lnTo>
                    <a:lnTo>
                      <a:pt x="199" y="652"/>
                    </a:lnTo>
                    <a:lnTo>
                      <a:pt x="199" y="610"/>
                    </a:lnTo>
                    <a:lnTo>
                      <a:pt x="199" y="596"/>
                    </a:lnTo>
                    <a:lnTo>
                      <a:pt x="199" y="581"/>
                    </a:lnTo>
                    <a:lnTo>
                      <a:pt x="199" y="567"/>
                    </a:lnTo>
                    <a:lnTo>
                      <a:pt x="199" y="539"/>
                    </a:lnTo>
                    <a:lnTo>
                      <a:pt x="199" y="510"/>
                    </a:lnTo>
                    <a:lnTo>
                      <a:pt x="199" y="482"/>
                    </a:lnTo>
                    <a:lnTo>
                      <a:pt x="199" y="468"/>
                    </a:lnTo>
                    <a:lnTo>
                      <a:pt x="184" y="425"/>
                    </a:lnTo>
                    <a:lnTo>
                      <a:pt x="184" y="411"/>
                    </a:lnTo>
                    <a:lnTo>
                      <a:pt x="184" y="383"/>
                    </a:lnTo>
                    <a:lnTo>
                      <a:pt x="184" y="340"/>
                    </a:lnTo>
                    <a:lnTo>
                      <a:pt x="184" y="326"/>
                    </a:lnTo>
                    <a:lnTo>
                      <a:pt x="199" y="326"/>
                    </a:lnTo>
                    <a:lnTo>
                      <a:pt x="199" y="312"/>
                    </a:lnTo>
                    <a:lnTo>
                      <a:pt x="199" y="298"/>
                    </a:lnTo>
                    <a:lnTo>
                      <a:pt x="199" y="284"/>
                    </a:lnTo>
                    <a:lnTo>
                      <a:pt x="213" y="269"/>
                    </a:lnTo>
                    <a:lnTo>
                      <a:pt x="213" y="255"/>
                    </a:lnTo>
                    <a:lnTo>
                      <a:pt x="213" y="241"/>
                    </a:lnTo>
                    <a:lnTo>
                      <a:pt x="227" y="227"/>
                    </a:lnTo>
                    <a:lnTo>
                      <a:pt x="227" y="213"/>
                    </a:lnTo>
                    <a:lnTo>
                      <a:pt x="241" y="198"/>
                    </a:lnTo>
                    <a:lnTo>
                      <a:pt x="241" y="184"/>
                    </a:lnTo>
                    <a:lnTo>
                      <a:pt x="241" y="170"/>
                    </a:lnTo>
                    <a:lnTo>
                      <a:pt x="255" y="170"/>
                    </a:lnTo>
                    <a:lnTo>
                      <a:pt x="255" y="156"/>
                    </a:lnTo>
                    <a:lnTo>
                      <a:pt x="255" y="142"/>
                    </a:lnTo>
                    <a:lnTo>
                      <a:pt x="269" y="142"/>
                    </a:lnTo>
                    <a:lnTo>
                      <a:pt x="269" y="128"/>
                    </a:lnTo>
                    <a:lnTo>
                      <a:pt x="269" y="113"/>
                    </a:lnTo>
                    <a:lnTo>
                      <a:pt x="284" y="99"/>
                    </a:lnTo>
                    <a:lnTo>
                      <a:pt x="298" y="99"/>
                    </a:lnTo>
                    <a:lnTo>
                      <a:pt x="298" y="85"/>
                    </a:lnTo>
                    <a:lnTo>
                      <a:pt x="312" y="85"/>
                    </a:lnTo>
                    <a:lnTo>
                      <a:pt x="326" y="85"/>
                    </a:lnTo>
                    <a:lnTo>
                      <a:pt x="326" y="71"/>
                    </a:lnTo>
                    <a:lnTo>
                      <a:pt x="340" y="71"/>
                    </a:lnTo>
                    <a:lnTo>
                      <a:pt x="340" y="57"/>
                    </a:lnTo>
                    <a:lnTo>
                      <a:pt x="355" y="57"/>
                    </a:lnTo>
                    <a:lnTo>
                      <a:pt x="355" y="42"/>
                    </a:lnTo>
                    <a:lnTo>
                      <a:pt x="369" y="42"/>
                    </a:lnTo>
                    <a:lnTo>
                      <a:pt x="383" y="42"/>
                    </a:lnTo>
                    <a:lnTo>
                      <a:pt x="397" y="28"/>
                    </a:lnTo>
                    <a:lnTo>
                      <a:pt x="411" y="28"/>
                    </a:lnTo>
                    <a:lnTo>
                      <a:pt x="411" y="14"/>
                    </a:lnTo>
                    <a:lnTo>
                      <a:pt x="425" y="0"/>
                    </a:lnTo>
                    <a:lnTo>
                      <a:pt x="440" y="0"/>
                    </a:lnTo>
                    <a:lnTo>
                      <a:pt x="440" y="14"/>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3" name="Freeform 48"/>
              <p:cNvSpPr>
                <a:spLocks/>
              </p:cNvSpPr>
              <p:nvPr/>
            </p:nvSpPr>
            <p:spPr bwMode="auto">
              <a:xfrm>
                <a:off x="556" y="1829"/>
                <a:ext cx="2664" cy="2171"/>
              </a:xfrm>
              <a:custGeom>
                <a:avLst/>
                <a:gdLst>
                  <a:gd name="T0" fmla="*/ 0 w 2666"/>
                  <a:gd name="T1" fmla="*/ 1894 h 2170"/>
                  <a:gd name="T2" fmla="*/ 57 w 2666"/>
                  <a:gd name="T3" fmla="*/ 1781 h 2170"/>
                  <a:gd name="T4" fmla="*/ 184 w 2666"/>
                  <a:gd name="T5" fmla="*/ 1582 h 2170"/>
                  <a:gd name="T6" fmla="*/ 284 w 2666"/>
                  <a:gd name="T7" fmla="*/ 1426 h 2170"/>
                  <a:gd name="T8" fmla="*/ 383 w 2666"/>
                  <a:gd name="T9" fmla="*/ 1299 h 2170"/>
                  <a:gd name="T10" fmla="*/ 468 w 2666"/>
                  <a:gd name="T11" fmla="*/ 1242 h 2170"/>
                  <a:gd name="T12" fmla="*/ 567 w 2666"/>
                  <a:gd name="T13" fmla="*/ 1199 h 2170"/>
                  <a:gd name="T14" fmla="*/ 772 w 2666"/>
                  <a:gd name="T15" fmla="*/ 1049 h 2170"/>
                  <a:gd name="T16" fmla="*/ 843 w 2666"/>
                  <a:gd name="T17" fmla="*/ 1021 h 2170"/>
                  <a:gd name="T18" fmla="*/ 871 w 2666"/>
                  <a:gd name="T19" fmla="*/ 964 h 2170"/>
                  <a:gd name="T20" fmla="*/ 942 w 2666"/>
                  <a:gd name="T21" fmla="*/ 851 h 2170"/>
                  <a:gd name="T22" fmla="*/ 984 w 2666"/>
                  <a:gd name="T23" fmla="*/ 794 h 2170"/>
                  <a:gd name="T24" fmla="*/ 1013 w 2666"/>
                  <a:gd name="T25" fmla="*/ 780 h 2170"/>
                  <a:gd name="T26" fmla="*/ 1069 w 2666"/>
                  <a:gd name="T27" fmla="*/ 737 h 2170"/>
                  <a:gd name="T28" fmla="*/ 1140 w 2666"/>
                  <a:gd name="T29" fmla="*/ 695 h 2170"/>
                  <a:gd name="T30" fmla="*/ 1240 w 2666"/>
                  <a:gd name="T31" fmla="*/ 638 h 2170"/>
                  <a:gd name="T32" fmla="*/ 1353 w 2666"/>
                  <a:gd name="T33" fmla="*/ 595 h 2170"/>
                  <a:gd name="T34" fmla="*/ 1467 w 2666"/>
                  <a:gd name="T35" fmla="*/ 553 h 2170"/>
                  <a:gd name="T36" fmla="*/ 1552 w 2666"/>
                  <a:gd name="T37" fmla="*/ 510 h 2170"/>
                  <a:gd name="T38" fmla="*/ 1637 w 2666"/>
                  <a:gd name="T39" fmla="*/ 439 h 2170"/>
                  <a:gd name="T40" fmla="*/ 1679 w 2666"/>
                  <a:gd name="T41" fmla="*/ 340 h 2170"/>
                  <a:gd name="T42" fmla="*/ 1665 w 2666"/>
                  <a:gd name="T43" fmla="*/ 269 h 2170"/>
                  <a:gd name="T44" fmla="*/ 1623 w 2666"/>
                  <a:gd name="T45" fmla="*/ 156 h 2170"/>
                  <a:gd name="T46" fmla="*/ 1594 w 2666"/>
                  <a:gd name="T47" fmla="*/ 56 h 2170"/>
                  <a:gd name="T48" fmla="*/ 1623 w 2666"/>
                  <a:gd name="T49" fmla="*/ 14 h 2170"/>
                  <a:gd name="T50" fmla="*/ 1807 w 2666"/>
                  <a:gd name="T51" fmla="*/ 56 h 2170"/>
                  <a:gd name="T52" fmla="*/ 1850 w 2666"/>
                  <a:gd name="T53" fmla="*/ 70 h 2170"/>
                  <a:gd name="T54" fmla="*/ 1878 w 2666"/>
                  <a:gd name="T55" fmla="*/ 85 h 2170"/>
                  <a:gd name="T56" fmla="*/ 1906 w 2666"/>
                  <a:gd name="T57" fmla="*/ 99 h 2170"/>
                  <a:gd name="T58" fmla="*/ 1941 w 2666"/>
                  <a:gd name="T59" fmla="*/ 127 h 2170"/>
                  <a:gd name="T60" fmla="*/ 1955 w 2666"/>
                  <a:gd name="T61" fmla="*/ 156 h 2170"/>
                  <a:gd name="T62" fmla="*/ 1962 w 2666"/>
                  <a:gd name="T63" fmla="*/ 170 h 2170"/>
                  <a:gd name="T64" fmla="*/ 1984 w 2666"/>
                  <a:gd name="T65" fmla="*/ 226 h 2170"/>
                  <a:gd name="T66" fmla="*/ 1998 w 2666"/>
                  <a:gd name="T67" fmla="*/ 269 h 2170"/>
                  <a:gd name="T68" fmla="*/ 2040 w 2666"/>
                  <a:gd name="T69" fmla="*/ 297 h 2170"/>
                  <a:gd name="T70" fmla="*/ 2082 w 2666"/>
                  <a:gd name="T71" fmla="*/ 340 h 2170"/>
                  <a:gd name="T72" fmla="*/ 2125 w 2666"/>
                  <a:gd name="T73" fmla="*/ 411 h 2170"/>
                  <a:gd name="T74" fmla="*/ 2153 w 2666"/>
                  <a:gd name="T75" fmla="*/ 453 h 2170"/>
                  <a:gd name="T76" fmla="*/ 2196 w 2666"/>
                  <a:gd name="T77" fmla="*/ 510 h 2170"/>
                  <a:gd name="T78" fmla="*/ 2224 w 2666"/>
                  <a:gd name="T79" fmla="*/ 553 h 2170"/>
                  <a:gd name="T80" fmla="*/ 2281 w 2666"/>
                  <a:gd name="T81" fmla="*/ 624 h 2170"/>
                  <a:gd name="T82" fmla="*/ 2309 w 2666"/>
                  <a:gd name="T83" fmla="*/ 680 h 2170"/>
                  <a:gd name="T84" fmla="*/ 2338 w 2666"/>
                  <a:gd name="T85" fmla="*/ 709 h 2170"/>
                  <a:gd name="T86" fmla="*/ 2366 w 2666"/>
                  <a:gd name="T87" fmla="*/ 765 h 2170"/>
                  <a:gd name="T88" fmla="*/ 2423 w 2666"/>
                  <a:gd name="T89" fmla="*/ 836 h 2170"/>
                  <a:gd name="T90" fmla="*/ 2451 w 2666"/>
                  <a:gd name="T91" fmla="*/ 879 h 2170"/>
                  <a:gd name="T92" fmla="*/ 2536 w 2666"/>
                  <a:gd name="T93" fmla="*/ 1007 h 2170"/>
                  <a:gd name="T94" fmla="*/ 2380 w 2666"/>
                  <a:gd name="T95" fmla="*/ 1185 h 2170"/>
                  <a:gd name="T96" fmla="*/ 2267 w 2666"/>
                  <a:gd name="T97" fmla="*/ 1270 h 2170"/>
                  <a:gd name="T98" fmla="*/ 2111 w 2666"/>
                  <a:gd name="T99" fmla="*/ 1369 h 2170"/>
                  <a:gd name="T100" fmla="*/ 2011 w 2666"/>
                  <a:gd name="T101" fmla="*/ 1440 h 2170"/>
                  <a:gd name="T102" fmla="*/ 1941 w 2666"/>
                  <a:gd name="T103" fmla="*/ 1511 h 2170"/>
                  <a:gd name="T104" fmla="*/ 1679 w 2666"/>
                  <a:gd name="T105" fmla="*/ 1653 h 2170"/>
                  <a:gd name="T106" fmla="*/ 1424 w 2666"/>
                  <a:gd name="T107" fmla="*/ 1795 h 2170"/>
                  <a:gd name="T108" fmla="*/ 1282 w 2666"/>
                  <a:gd name="T109" fmla="*/ 1852 h 2170"/>
                  <a:gd name="T110" fmla="*/ 1155 w 2666"/>
                  <a:gd name="T111" fmla="*/ 1909 h 2170"/>
                  <a:gd name="T112" fmla="*/ 1041 w 2666"/>
                  <a:gd name="T113" fmla="*/ 1965 h 2170"/>
                  <a:gd name="T114" fmla="*/ 539 w 2666"/>
                  <a:gd name="T115" fmla="*/ 2150 h 2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666"/>
                  <a:gd name="T175" fmla="*/ 0 h 2170"/>
                  <a:gd name="T176" fmla="*/ 2666 w 2666"/>
                  <a:gd name="T177" fmla="*/ 2170 h 21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666" h="2170">
                    <a:moveTo>
                      <a:pt x="440" y="2127"/>
                    </a:moveTo>
                    <a:lnTo>
                      <a:pt x="298" y="2170"/>
                    </a:lnTo>
                    <a:lnTo>
                      <a:pt x="284" y="2156"/>
                    </a:lnTo>
                    <a:lnTo>
                      <a:pt x="255" y="2127"/>
                    </a:lnTo>
                    <a:lnTo>
                      <a:pt x="170" y="2028"/>
                    </a:lnTo>
                    <a:lnTo>
                      <a:pt x="156" y="2014"/>
                    </a:lnTo>
                    <a:lnTo>
                      <a:pt x="0" y="1829"/>
                    </a:lnTo>
                    <a:lnTo>
                      <a:pt x="14" y="1815"/>
                    </a:lnTo>
                    <a:lnTo>
                      <a:pt x="14" y="1801"/>
                    </a:lnTo>
                    <a:lnTo>
                      <a:pt x="28" y="1787"/>
                    </a:lnTo>
                    <a:lnTo>
                      <a:pt x="42" y="1773"/>
                    </a:lnTo>
                    <a:lnTo>
                      <a:pt x="42" y="1744"/>
                    </a:lnTo>
                    <a:lnTo>
                      <a:pt x="57" y="1730"/>
                    </a:lnTo>
                    <a:lnTo>
                      <a:pt x="57" y="1716"/>
                    </a:lnTo>
                    <a:lnTo>
                      <a:pt x="71" y="1716"/>
                    </a:lnTo>
                    <a:lnTo>
                      <a:pt x="85" y="1687"/>
                    </a:lnTo>
                    <a:lnTo>
                      <a:pt x="85" y="1673"/>
                    </a:lnTo>
                    <a:lnTo>
                      <a:pt x="113" y="1631"/>
                    </a:lnTo>
                    <a:lnTo>
                      <a:pt x="142" y="1602"/>
                    </a:lnTo>
                    <a:lnTo>
                      <a:pt x="142" y="1588"/>
                    </a:lnTo>
                    <a:lnTo>
                      <a:pt x="170" y="1546"/>
                    </a:lnTo>
                    <a:lnTo>
                      <a:pt x="184" y="1517"/>
                    </a:lnTo>
                    <a:lnTo>
                      <a:pt x="184" y="1503"/>
                    </a:lnTo>
                    <a:lnTo>
                      <a:pt x="198" y="1489"/>
                    </a:lnTo>
                    <a:lnTo>
                      <a:pt x="227" y="1446"/>
                    </a:lnTo>
                    <a:lnTo>
                      <a:pt x="241" y="1418"/>
                    </a:lnTo>
                    <a:lnTo>
                      <a:pt x="255" y="1404"/>
                    </a:lnTo>
                    <a:lnTo>
                      <a:pt x="269" y="1375"/>
                    </a:lnTo>
                    <a:lnTo>
                      <a:pt x="284" y="1361"/>
                    </a:lnTo>
                    <a:lnTo>
                      <a:pt x="298" y="1347"/>
                    </a:lnTo>
                    <a:lnTo>
                      <a:pt x="312" y="1333"/>
                    </a:lnTo>
                    <a:lnTo>
                      <a:pt x="326" y="1304"/>
                    </a:lnTo>
                    <a:lnTo>
                      <a:pt x="340" y="1290"/>
                    </a:lnTo>
                    <a:lnTo>
                      <a:pt x="354" y="1276"/>
                    </a:lnTo>
                    <a:lnTo>
                      <a:pt x="369" y="1262"/>
                    </a:lnTo>
                    <a:lnTo>
                      <a:pt x="383" y="1234"/>
                    </a:lnTo>
                    <a:lnTo>
                      <a:pt x="411" y="1219"/>
                    </a:lnTo>
                    <a:lnTo>
                      <a:pt x="425" y="1205"/>
                    </a:lnTo>
                    <a:lnTo>
                      <a:pt x="440" y="1191"/>
                    </a:lnTo>
                    <a:lnTo>
                      <a:pt x="454" y="1177"/>
                    </a:lnTo>
                    <a:lnTo>
                      <a:pt x="468" y="1177"/>
                    </a:lnTo>
                    <a:lnTo>
                      <a:pt x="482" y="1163"/>
                    </a:lnTo>
                    <a:lnTo>
                      <a:pt x="510" y="1163"/>
                    </a:lnTo>
                    <a:lnTo>
                      <a:pt x="525" y="1148"/>
                    </a:lnTo>
                    <a:lnTo>
                      <a:pt x="539" y="1148"/>
                    </a:lnTo>
                    <a:lnTo>
                      <a:pt x="553" y="1134"/>
                    </a:lnTo>
                    <a:lnTo>
                      <a:pt x="567" y="1134"/>
                    </a:lnTo>
                    <a:lnTo>
                      <a:pt x="581" y="1134"/>
                    </a:lnTo>
                    <a:lnTo>
                      <a:pt x="596" y="1120"/>
                    </a:lnTo>
                    <a:lnTo>
                      <a:pt x="638" y="1106"/>
                    </a:lnTo>
                    <a:lnTo>
                      <a:pt x="652" y="1106"/>
                    </a:lnTo>
                    <a:lnTo>
                      <a:pt x="709" y="1092"/>
                    </a:lnTo>
                    <a:lnTo>
                      <a:pt x="752" y="1078"/>
                    </a:lnTo>
                    <a:lnTo>
                      <a:pt x="794" y="1063"/>
                    </a:lnTo>
                    <a:lnTo>
                      <a:pt x="837" y="1049"/>
                    </a:lnTo>
                    <a:lnTo>
                      <a:pt x="879" y="1035"/>
                    </a:lnTo>
                    <a:lnTo>
                      <a:pt x="893" y="1021"/>
                    </a:lnTo>
                    <a:lnTo>
                      <a:pt x="908" y="1021"/>
                    </a:lnTo>
                    <a:lnTo>
                      <a:pt x="908" y="1007"/>
                    </a:lnTo>
                    <a:lnTo>
                      <a:pt x="922" y="1007"/>
                    </a:lnTo>
                    <a:lnTo>
                      <a:pt x="922" y="992"/>
                    </a:lnTo>
                    <a:lnTo>
                      <a:pt x="936" y="978"/>
                    </a:lnTo>
                    <a:lnTo>
                      <a:pt x="936" y="964"/>
                    </a:lnTo>
                    <a:lnTo>
                      <a:pt x="950" y="950"/>
                    </a:lnTo>
                    <a:lnTo>
                      <a:pt x="964" y="936"/>
                    </a:lnTo>
                    <a:lnTo>
                      <a:pt x="964" y="922"/>
                    </a:lnTo>
                    <a:lnTo>
                      <a:pt x="978" y="893"/>
                    </a:lnTo>
                    <a:lnTo>
                      <a:pt x="978" y="879"/>
                    </a:lnTo>
                    <a:lnTo>
                      <a:pt x="993" y="865"/>
                    </a:lnTo>
                    <a:lnTo>
                      <a:pt x="993" y="851"/>
                    </a:lnTo>
                    <a:lnTo>
                      <a:pt x="1007" y="851"/>
                    </a:lnTo>
                    <a:lnTo>
                      <a:pt x="1007" y="836"/>
                    </a:lnTo>
                    <a:lnTo>
                      <a:pt x="1021" y="836"/>
                    </a:lnTo>
                    <a:lnTo>
                      <a:pt x="1021" y="822"/>
                    </a:lnTo>
                    <a:lnTo>
                      <a:pt x="1035" y="822"/>
                    </a:lnTo>
                    <a:lnTo>
                      <a:pt x="1035" y="808"/>
                    </a:lnTo>
                    <a:lnTo>
                      <a:pt x="1049" y="794"/>
                    </a:lnTo>
                    <a:lnTo>
                      <a:pt x="1064" y="794"/>
                    </a:lnTo>
                    <a:lnTo>
                      <a:pt x="1064" y="780"/>
                    </a:lnTo>
                    <a:lnTo>
                      <a:pt x="1078" y="780"/>
                    </a:lnTo>
                    <a:lnTo>
                      <a:pt x="1078" y="765"/>
                    </a:lnTo>
                    <a:lnTo>
                      <a:pt x="1092" y="765"/>
                    </a:lnTo>
                    <a:lnTo>
                      <a:pt x="1106" y="751"/>
                    </a:lnTo>
                    <a:lnTo>
                      <a:pt x="1120" y="737"/>
                    </a:lnTo>
                    <a:lnTo>
                      <a:pt x="1134" y="737"/>
                    </a:lnTo>
                    <a:lnTo>
                      <a:pt x="1149" y="723"/>
                    </a:lnTo>
                    <a:lnTo>
                      <a:pt x="1163" y="723"/>
                    </a:lnTo>
                    <a:lnTo>
                      <a:pt x="1163" y="709"/>
                    </a:lnTo>
                    <a:lnTo>
                      <a:pt x="1177" y="709"/>
                    </a:lnTo>
                    <a:lnTo>
                      <a:pt x="1191" y="695"/>
                    </a:lnTo>
                    <a:lnTo>
                      <a:pt x="1205" y="695"/>
                    </a:lnTo>
                    <a:lnTo>
                      <a:pt x="1220" y="695"/>
                    </a:lnTo>
                    <a:lnTo>
                      <a:pt x="1234" y="680"/>
                    </a:lnTo>
                    <a:lnTo>
                      <a:pt x="1248" y="666"/>
                    </a:lnTo>
                    <a:lnTo>
                      <a:pt x="1262" y="666"/>
                    </a:lnTo>
                    <a:lnTo>
                      <a:pt x="1276" y="652"/>
                    </a:lnTo>
                    <a:lnTo>
                      <a:pt x="1290" y="652"/>
                    </a:lnTo>
                    <a:lnTo>
                      <a:pt x="1305" y="652"/>
                    </a:lnTo>
                    <a:lnTo>
                      <a:pt x="1305" y="638"/>
                    </a:lnTo>
                    <a:lnTo>
                      <a:pt x="1319" y="638"/>
                    </a:lnTo>
                    <a:lnTo>
                      <a:pt x="1333" y="624"/>
                    </a:lnTo>
                    <a:lnTo>
                      <a:pt x="1347" y="624"/>
                    </a:lnTo>
                    <a:lnTo>
                      <a:pt x="1361" y="624"/>
                    </a:lnTo>
                    <a:lnTo>
                      <a:pt x="1376" y="609"/>
                    </a:lnTo>
                    <a:lnTo>
                      <a:pt x="1390" y="609"/>
                    </a:lnTo>
                    <a:lnTo>
                      <a:pt x="1404" y="595"/>
                    </a:lnTo>
                    <a:lnTo>
                      <a:pt x="1418" y="595"/>
                    </a:lnTo>
                    <a:lnTo>
                      <a:pt x="1432" y="595"/>
                    </a:lnTo>
                    <a:lnTo>
                      <a:pt x="1447" y="581"/>
                    </a:lnTo>
                    <a:lnTo>
                      <a:pt x="1461" y="581"/>
                    </a:lnTo>
                    <a:lnTo>
                      <a:pt x="1489" y="567"/>
                    </a:lnTo>
                    <a:lnTo>
                      <a:pt x="1503" y="567"/>
                    </a:lnTo>
                    <a:lnTo>
                      <a:pt x="1532" y="553"/>
                    </a:lnTo>
                    <a:lnTo>
                      <a:pt x="1546" y="553"/>
                    </a:lnTo>
                    <a:lnTo>
                      <a:pt x="1560" y="539"/>
                    </a:lnTo>
                    <a:lnTo>
                      <a:pt x="1574" y="539"/>
                    </a:lnTo>
                    <a:lnTo>
                      <a:pt x="1588" y="524"/>
                    </a:lnTo>
                    <a:lnTo>
                      <a:pt x="1603" y="524"/>
                    </a:lnTo>
                    <a:lnTo>
                      <a:pt x="1617" y="510"/>
                    </a:lnTo>
                    <a:lnTo>
                      <a:pt x="1631" y="510"/>
                    </a:lnTo>
                    <a:lnTo>
                      <a:pt x="1631" y="496"/>
                    </a:lnTo>
                    <a:lnTo>
                      <a:pt x="1645" y="496"/>
                    </a:lnTo>
                    <a:lnTo>
                      <a:pt x="1659" y="482"/>
                    </a:lnTo>
                    <a:lnTo>
                      <a:pt x="1673" y="468"/>
                    </a:lnTo>
                    <a:lnTo>
                      <a:pt x="1688" y="453"/>
                    </a:lnTo>
                    <a:lnTo>
                      <a:pt x="1702" y="439"/>
                    </a:lnTo>
                    <a:lnTo>
                      <a:pt x="1716" y="425"/>
                    </a:lnTo>
                    <a:lnTo>
                      <a:pt x="1716" y="411"/>
                    </a:lnTo>
                    <a:lnTo>
                      <a:pt x="1716" y="397"/>
                    </a:lnTo>
                    <a:lnTo>
                      <a:pt x="1730" y="382"/>
                    </a:lnTo>
                    <a:lnTo>
                      <a:pt x="1730" y="368"/>
                    </a:lnTo>
                    <a:lnTo>
                      <a:pt x="1744" y="354"/>
                    </a:lnTo>
                    <a:lnTo>
                      <a:pt x="1744" y="340"/>
                    </a:lnTo>
                    <a:lnTo>
                      <a:pt x="1744" y="326"/>
                    </a:lnTo>
                    <a:lnTo>
                      <a:pt x="1744" y="312"/>
                    </a:lnTo>
                    <a:lnTo>
                      <a:pt x="1744" y="297"/>
                    </a:lnTo>
                    <a:lnTo>
                      <a:pt x="1744" y="283"/>
                    </a:lnTo>
                    <a:lnTo>
                      <a:pt x="1730" y="269"/>
                    </a:lnTo>
                    <a:lnTo>
                      <a:pt x="1730" y="255"/>
                    </a:lnTo>
                    <a:lnTo>
                      <a:pt x="1730" y="241"/>
                    </a:lnTo>
                    <a:lnTo>
                      <a:pt x="1716" y="226"/>
                    </a:lnTo>
                    <a:lnTo>
                      <a:pt x="1716" y="212"/>
                    </a:lnTo>
                    <a:lnTo>
                      <a:pt x="1702" y="198"/>
                    </a:lnTo>
                    <a:lnTo>
                      <a:pt x="1702" y="170"/>
                    </a:lnTo>
                    <a:lnTo>
                      <a:pt x="1688" y="156"/>
                    </a:lnTo>
                    <a:lnTo>
                      <a:pt x="1673" y="127"/>
                    </a:lnTo>
                    <a:lnTo>
                      <a:pt x="1673" y="113"/>
                    </a:lnTo>
                    <a:lnTo>
                      <a:pt x="1659" y="99"/>
                    </a:lnTo>
                    <a:lnTo>
                      <a:pt x="1659" y="85"/>
                    </a:lnTo>
                    <a:lnTo>
                      <a:pt x="1659" y="70"/>
                    </a:lnTo>
                    <a:lnTo>
                      <a:pt x="1659" y="56"/>
                    </a:lnTo>
                    <a:lnTo>
                      <a:pt x="1645" y="42"/>
                    </a:lnTo>
                    <a:lnTo>
                      <a:pt x="1645" y="28"/>
                    </a:lnTo>
                    <a:lnTo>
                      <a:pt x="1645" y="14"/>
                    </a:lnTo>
                    <a:lnTo>
                      <a:pt x="1645" y="0"/>
                    </a:lnTo>
                    <a:lnTo>
                      <a:pt x="1688" y="14"/>
                    </a:lnTo>
                    <a:lnTo>
                      <a:pt x="1716" y="14"/>
                    </a:lnTo>
                    <a:lnTo>
                      <a:pt x="1744" y="28"/>
                    </a:lnTo>
                    <a:lnTo>
                      <a:pt x="1844" y="56"/>
                    </a:lnTo>
                    <a:lnTo>
                      <a:pt x="1858" y="56"/>
                    </a:lnTo>
                    <a:lnTo>
                      <a:pt x="1872" y="56"/>
                    </a:lnTo>
                    <a:lnTo>
                      <a:pt x="1886" y="56"/>
                    </a:lnTo>
                    <a:lnTo>
                      <a:pt x="1886" y="70"/>
                    </a:lnTo>
                    <a:lnTo>
                      <a:pt x="1900" y="70"/>
                    </a:lnTo>
                    <a:lnTo>
                      <a:pt x="1915" y="70"/>
                    </a:lnTo>
                    <a:lnTo>
                      <a:pt x="1929" y="85"/>
                    </a:lnTo>
                    <a:lnTo>
                      <a:pt x="1943" y="85"/>
                    </a:lnTo>
                    <a:lnTo>
                      <a:pt x="1957" y="99"/>
                    </a:lnTo>
                    <a:lnTo>
                      <a:pt x="1971" y="99"/>
                    </a:lnTo>
                    <a:lnTo>
                      <a:pt x="1985" y="99"/>
                    </a:lnTo>
                    <a:lnTo>
                      <a:pt x="1985" y="113"/>
                    </a:lnTo>
                    <a:lnTo>
                      <a:pt x="2000" y="113"/>
                    </a:lnTo>
                    <a:lnTo>
                      <a:pt x="2014" y="127"/>
                    </a:lnTo>
                    <a:lnTo>
                      <a:pt x="2028" y="141"/>
                    </a:lnTo>
                    <a:lnTo>
                      <a:pt x="2042" y="156"/>
                    </a:lnTo>
                    <a:lnTo>
                      <a:pt x="2056" y="156"/>
                    </a:lnTo>
                    <a:lnTo>
                      <a:pt x="2056" y="170"/>
                    </a:lnTo>
                    <a:lnTo>
                      <a:pt x="2071" y="184"/>
                    </a:lnTo>
                    <a:lnTo>
                      <a:pt x="2071" y="198"/>
                    </a:lnTo>
                    <a:lnTo>
                      <a:pt x="2085" y="198"/>
                    </a:lnTo>
                    <a:lnTo>
                      <a:pt x="2085" y="212"/>
                    </a:lnTo>
                    <a:lnTo>
                      <a:pt x="2099" y="212"/>
                    </a:lnTo>
                    <a:lnTo>
                      <a:pt x="2099" y="226"/>
                    </a:lnTo>
                    <a:lnTo>
                      <a:pt x="2113" y="241"/>
                    </a:lnTo>
                    <a:lnTo>
                      <a:pt x="2113" y="255"/>
                    </a:lnTo>
                    <a:lnTo>
                      <a:pt x="2127" y="255"/>
                    </a:lnTo>
                    <a:lnTo>
                      <a:pt x="2127" y="269"/>
                    </a:lnTo>
                    <a:lnTo>
                      <a:pt x="2141" y="269"/>
                    </a:lnTo>
                    <a:lnTo>
                      <a:pt x="2141" y="283"/>
                    </a:lnTo>
                    <a:lnTo>
                      <a:pt x="2156" y="283"/>
                    </a:lnTo>
                    <a:lnTo>
                      <a:pt x="2170" y="297"/>
                    </a:lnTo>
                    <a:lnTo>
                      <a:pt x="2170" y="312"/>
                    </a:lnTo>
                    <a:lnTo>
                      <a:pt x="2184" y="312"/>
                    </a:lnTo>
                    <a:lnTo>
                      <a:pt x="2184" y="326"/>
                    </a:lnTo>
                    <a:lnTo>
                      <a:pt x="2198" y="326"/>
                    </a:lnTo>
                    <a:lnTo>
                      <a:pt x="2212" y="340"/>
                    </a:lnTo>
                    <a:lnTo>
                      <a:pt x="2227" y="368"/>
                    </a:lnTo>
                    <a:lnTo>
                      <a:pt x="2241" y="382"/>
                    </a:lnTo>
                    <a:lnTo>
                      <a:pt x="2241" y="397"/>
                    </a:lnTo>
                    <a:lnTo>
                      <a:pt x="2255" y="411"/>
                    </a:lnTo>
                    <a:lnTo>
                      <a:pt x="2269" y="425"/>
                    </a:lnTo>
                    <a:lnTo>
                      <a:pt x="2269" y="439"/>
                    </a:lnTo>
                    <a:lnTo>
                      <a:pt x="2283" y="453"/>
                    </a:lnTo>
                    <a:lnTo>
                      <a:pt x="2283" y="468"/>
                    </a:lnTo>
                    <a:lnTo>
                      <a:pt x="2297" y="468"/>
                    </a:lnTo>
                    <a:lnTo>
                      <a:pt x="2297" y="482"/>
                    </a:lnTo>
                    <a:lnTo>
                      <a:pt x="2312" y="496"/>
                    </a:lnTo>
                    <a:lnTo>
                      <a:pt x="2326" y="510"/>
                    </a:lnTo>
                    <a:lnTo>
                      <a:pt x="2326" y="524"/>
                    </a:lnTo>
                    <a:lnTo>
                      <a:pt x="2340" y="524"/>
                    </a:lnTo>
                    <a:lnTo>
                      <a:pt x="2340" y="539"/>
                    </a:lnTo>
                    <a:lnTo>
                      <a:pt x="2354" y="553"/>
                    </a:lnTo>
                    <a:lnTo>
                      <a:pt x="2368" y="567"/>
                    </a:lnTo>
                    <a:lnTo>
                      <a:pt x="2383" y="581"/>
                    </a:lnTo>
                    <a:lnTo>
                      <a:pt x="2397" y="609"/>
                    </a:lnTo>
                    <a:lnTo>
                      <a:pt x="2397" y="624"/>
                    </a:lnTo>
                    <a:lnTo>
                      <a:pt x="2411" y="624"/>
                    </a:lnTo>
                    <a:lnTo>
                      <a:pt x="2411" y="638"/>
                    </a:lnTo>
                    <a:lnTo>
                      <a:pt x="2425" y="652"/>
                    </a:lnTo>
                    <a:lnTo>
                      <a:pt x="2439" y="666"/>
                    </a:lnTo>
                    <a:lnTo>
                      <a:pt x="2439" y="680"/>
                    </a:lnTo>
                    <a:lnTo>
                      <a:pt x="2453" y="680"/>
                    </a:lnTo>
                    <a:lnTo>
                      <a:pt x="2453" y="695"/>
                    </a:lnTo>
                    <a:lnTo>
                      <a:pt x="2468" y="709"/>
                    </a:lnTo>
                    <a:lnTo>
                      <a:pt x="2468" y="723"/>
                    </a:lnTo>
                    <a:lnTo>
                      <a:pt x="2482" y="737"/>
                    </a:lnTo>
                    <a:lnTo>
                      <a:pt x="2496" y="751"/>
                    </a:lnTo>
                    <a:lnTo>
                      <a:pt x="2496" y="765"/>
                    </a:lnTo>
                    <a:lnTo>
                      <a:pt x="2510" y="780"/>
                    </a:lnTo>
                    <a:lnTo>
                      <a:pt x="2524" y="794"/>
                    </a:lnTo>
                    <a:lnTo>
                      <a:pt x="2539" y="808"/>
                    </a:lnTo>
                    <a:lnTo>
                      <a:pt x="2539" y="822"/>
                    </a:lnTo>
                    <a:lnTo>
                      <a:pt x="2553" y="836"/>
                    </a:lnTo>
                    <a:lnTo>
                      <a:pt x="2567" y="851"/>
                    </a:lnTo>
                    <a:lnTo>
                      <a:pt x="2567" y="865"/>
                    </a:lnTo>
                    <a:lnTo>
                      <a:pt x="2581" y="879"/>
                    </a:lnTo>
                    <a:lnTo>
                      <a:pt x="2581" y="893"/>
                    </a:lnTo>
                    <a:lnTo>
                      <a:pt x="2595" y="893"/>
                    </a:lnTo>
                    <a:lnTo>
                      <a:pt x="2609" y="907"/>
                    </a:lnTo>
                    <a:lnTo>
                      <a:pt x="2609" y="922"/>
                    </a:lnTo>
                    <a:lnTo>
                      <a:pt x="2638" y="950"/>
                    </a:lnTo>
                    <a:lnTo>
                      <a:pt x="2652" y="964"/>
                    </a:lnTo>
                    <a:lnTo>
                      <a:pt x="2666" y="1007"/>
                    </a:lnTo>
                    <a:lnTo>
                      <a:pt x="2652" y="1021"/>
                    </a:lnTo>
                    <a:lnTo>
                      <a:pt x="2609" y="1049"/>
                    </a:lnTo>
                    <a:lnTo>
                      <a:pt x="2581" y="1078"/>
                    </a:lnTo>
                    <a:lnTo>
                      <a:pt x="2553" y="1092"/>
                    </a:lnTo>
                    <a:lnTo>
                      <a:pt x="2524" y="1106"/>
                    </a:lnTo>
                    <a:lnTo>
                      <a:pt x="2510" y="1120"/>
                    </a:lnTo>
                    <a:lnTo>
                      <a:pt x="2482" y="1134"/>
                    </a:lnTo>
                    <a:lnTo>
                      <a:pt x="2468" y="1148"/>
                    </a:lnTo>
                    <a:lnTo>
                      <a:pt x="2439" y="1177"/>
                    </a:lnTo>
                    <a:lnTo>
                      <a:pt x="2411" y="1191"/>
                    </a:lnTo>
                    <a:lnTo>
                      <a:pt x="2411" y="1205"/>
                    </a:lnTo>
                    <a:lnTo>
                      <a:pt x="2397" y="1205"/>
                    </a:lnTo>
                    <a:lnTo>
                      <a:pt x="2383" y="1219"/>
                    </a:lnTo>
                    <a:lnTo>
                      <a:pt x="2354" y="1234"/>
                    </a:lnTo>
                    <a:lnTo>
                      <a:pt x="2340" y="1248"/>
                    </a:lnTo>
                    <a:lnTo>
                      <a:pt x="2326" y="1248"/>
                    </a:lnTo>
                    <a:lnTo>
                      <a:pt x="2312" y="1262"/>
                    </a:lnTo>
                    <a:lnTo>
                      <a:pt x="2269" y="1290"/>
                    </a:lnTo>
                    <a:lnTo>
                      <a:pt x="2241" y="1304"/>
                    </a:lnTo>
                    <a:lnTo>
                      <a:pt x="2227" y="1319"/>
                    </a:lnTo>
                    <a:lnTo>
                      <a:pt x="2212" y="1333"/>
                    </a:lnTo>
                    <a:lnTo>
                      <a:pt x="2184" y="1347"/>
                    </a:lnTo>
                    <a:lnTo>
                      <a:pt x="2141" y="1375"/>
                    </a:lnTo>
                    <a:lnTo>
                      <a:pt x="2113" y="1390"/>
                    </a:lnTo>
                    <a:lnTo>
                      <a:pt x="2085" y="1404"/>
                    </a:lnTo>
                    <a:lnTo>
                      <a:pt x="2056" y="1418"/>
                    </a:lnTo>
                    <a:lnTo>
                      <a:pt x="2056" y="1432"/>
                    </a:lnTo>
                    <a:lnTo>
                      <a:pt x="2042" y="1432"/>
                    </a:lnTo>
                    <a:lnTo>
                      <a:pt x="2028" y="1446"/>
                    </a:lnTo>
                    <a:lnTo>
                      <a:pt x="2014" y="1446"/>
                    </a:lnTo>
                    <a:lnTo>
                      <a:pt x="2000" y="1461"/>
                    </a:lnTo>
                    <a:lnTo>
                      <a:pt x="1971" y="1475"/>
                    </a:lnTo>
                    <a:lnTo>
                      <a:pt x="1943" y="1489"/>
                    </a:lnTo>
                    <a:lnTo>
                      <a:pt x="1915" y="1503"/>
                    </a:lnTo>
                    <a:lnTo>
                      <a:pt x="1900" y="1503"/>
                    </a:lnTo>
                    <a:lnTo>
                      <a:pt x="1858" y="1531"/>
                    </a:lnTo>
                    <a:lnTo>
                      <a:pt x="1844" y="1531"/>
                    </a:lnTo>
                    <a:lnTo>
                      <a:pt x="1744" y="1588"/>
                    </a:lnTo>
                    <a:lnTo>
                      <a:pt x="1730" y="1602"/>
                    </a:lnTo>
                    <a:lnTo>
                      <a:pt x="1702" y="1617"/>
                    </a:lnTo>
                    <a:lnTo>
                      <a:pt x="1688" y="1617"/>
                    </a:lnTo>
                    <a:lnTo>
                      <a:pt x="1503" y="1716"/>
                    </a:lnTo>
                    <a:lnTo>
                      <a:pt x="1489" y="1730"/>
                    </a:lnTo>
                    <a:lnTo>
                      <a:pt x="1461" y="1744"/>
                    </a:lnTo>
                    <a:lnTo>
                      <a:pt x="1447" y="1744"/>
                    </a:lnTo>
                    <a:lnTo>
                      <a:pt x="1432" y="1758"/>
                    </a:lnTo>
                    <a:lnTo>
                      <a:pt x="1418" y="1758"/>
                    </a:lnTo>
                    <a:lnTo>
                      <a:pt x="1404" y="1773"/>
                    </a:lnTo>
                    <a:lnTo>
                      <a:pt x="1376" y="1787"/>
                    </a:lnTo>
                    <a:lnTo>
                      <a:pt x="1347" y="1787"/>
                    </a:lnTo>
                    <a:lnTo>
                      <a:pt x="1333" y="1801"/>
                    </a:lnTo>
                    <a:lnTo>
                      <a:pt x="1305" y="1815"/>
                    </a:lnTo>
                    <a:lnTo>
                      <a:pt x="1290" y="1815"/>
                    </a:lnTo>
                    <a:lnTo>
                      <a:pt x="1276" y="1829"/>
                    </a:lnTo>
                    <a:lnTo>
                      <a:pt x="1248" y="1844"/>
                    </a:lnTo>
                    <a:lnTo>
                      <a:pt x="1234" y="1844"/>
                    </a:lnTo>
                    <a:lnTo>
                      <a:pt x="1220" y="1844"/>
                    </a:lnTo>
                    <a:lnTo>
                      <a:pt x="1205" y="1858"/>
                    </a:lnTo>
                    <a:lnTo>
                      <a:pt x="1191" y="1858"/>
                    </a:lnTo>
                    <a:lnTo>
                      <a:pt x="1177" y="1872"/>
                    </a:lnTo>
                    <a:lnTo>
                      <a:pt x="1163" y="1872"/>
                    </a:lnTo>
                    <a:lnTo>
                      <a:pt x="1149" y="1886"/>
                    </a:lnTo>
                    <a:lnTo>
                      <a:pt x="1134" y="1886"/>
                    </a:lnTo>
                    <a:lnTo>
                      <a:pt x="1120" y="1900"/>
                    </a:lnTo>
                    <a:lnTo>
                      <a:pt x="1106" y="1900"/>
                    </a:lnTo>
                    <a:lnTo>
                      <a:pt x="1092" y="1900"/>
                    </a:lnTo>
                    <a:lnTo>
                      <a:pt x="1078" y="1914"/>
                    </a:lnTo>
                    <a:lnTo>
                      <a:pt x="1064" y="1914"/>
                    </a:lnTo>
                    <a:lnTo>
                      <a:pt x="1049" y="1929"/>
                    </a:lnTo>
                    <a:lnTo>
                      <a:pt x="978" y="1943"/>
                    </a:lnTo>
                    <a:lnTo>
                      <a:pt x="681" y="2042"/>
                    </a:lnTo>
                    <a:lnTo>
                      <a:pt x="666" y="2056"/>
                    </a:lnTo>
                    <a:lnTo>
                      <a:pt x="539" y="2085"/>
                    </a:lnTo>
                    <a:lnTo>
                      <a:pt x="525" y="2099"/>
                    </a:lnTo>
                    <a:lnTo>
                      <a:pt x="496" y="2099"/>
                    </a:lnTo>
                    <a:lnTo>
                      <a:pt x="454" y="2127"/>
                    </a:lnTo>
                    <a:lnTo>
                      <a:pt x="440" y="2127"/>
                    </a:lnTo>
                    <a:close/>
                  </a:path>
                </a:pathLst>
              </a:custGeom>
              <a:blipFill dpi="0" rotWithShape="1">
                <a:blip r:embed="rId4"/>
                <a:srcRect/>
                <a:tile tx="0" ty="0" sx="100000" sy="100000" flip="none" algn="tl"/>
              </a:blipFill>
              <a:ln w="9525">
                <a:solidFill>
                  <a:srgbClr val="333333"/>
                </a:solidFill>
                <a:round/>
                <a:headEnd/>
                <a:tailEnd/>
              </a:ln>
            </p:spPr>
            <p:txBody>
              <a:bodyPr/>
              <a:lstStyle/>
              <a:p>
                <a:endParaRPr lang="ja-JP" altLang="en-US"/>
              </a:p>
            </p:txBody>
          </p:sp>
          <p:sp>
            <p:nvSpPr>
              <p:cNvPr id="44" name="Freeform 47"/>
              <p:cNvSpPr>
                <a:spLocks/>
              </p:cNvSpPr>
              <p:nvPr/>
            </p:nvSpPr>
            <p:spPr bwMode="auto">
              <a:xfrm>
                <a:off x="1986" y="4440"/>
                <a:ext cx="1517" cy="1915"/>
              </a:xfrm>
              <a:custGeom>
                <a:avLst/>
                <a:gdLst>
                  <a:gd name="T0" fmla="*/ 1503 w 1517"/>
                  <a:gd name="T1" fmla="*/ 142 h 1915"/>
                  <a:gd name="T2" fmla="*/ 1503 w 1517"/>
                  <a:gd name="T3" fmla="*/ 142 h 1915"/>
                  <a:gd name="T4" fmla="*/ 1517 w 1517"/>
                  <a:gd name="T5" fmla="*/ 198 h 1915"/>
                  <a:gd name="T6" fmla="*/ 1503 w 1517"/>
                  <a:gd name="T7" fmla="*/ 213 h 1915"/>
                  <a:gd name="T8" fmla="*/ 1517 w 1517"/>
                  <a:gd name="T9" fmla="*/ 312 h 1915"/>
                  <a:gd name="T10" fmla="*/ 1517 w 1517"/>
                  <a:gd name="T11" fmla="*/ 340 h 1915"/>
                  <a:gd name="T12" fmla="*/ 1517 w 1517"/>
                  <a:gd name="T13" fmla="*/ 397 h 1915"/>
                  <a:gd name="T14" fmla="*/ 1503 w 1517"/>
                  <a:gd name="T15" fmla="*/ 439 h 1915"/>
                  <a:gd name="T16" fmla="*/ 1503 w 1517"/>
                  <a:gd name="T17" fmla="*/ 482 h 1915"/>
                  <a:gd name="T18" fmla="*/ 1489 w 1517"/>
                  <a:gd name="T19" fmla="*/ 567 h 1915"/>
                  <a:gd name="T20" fmla="*/ 1474 w 1517"/>
                  <a:gd name="T21" fmla="*/ 581 h 1915"/>
                  <a:gd name="T22" fmla="*/ 1474 w 1517"/>
                  <a:gd name="T23" fmla="*/ 596 h 1915"/>
                  <a:gd name="T24" fmla="*/ 1460 w 1517"/>
                  <a:gd name="T25" fmla="*/ 624 h 1915"/>
                  <a:gd name="T26" fmla="*/ 1446 w 1517"/>
                  <a:gd name="T27" fmla="*/ 666 h 1915"/>
                  <a:gd name="T28" fmla="*/ 1418 w 1517"/>
                  <a:gd name="T29" fmla="*/ 723 h 1915"/>
                  <a:gd name="T30" fmla="*/ 1404 w 1517"/>
                  <a:gd name="T31" fmla="*/ 752 h 1915"/>
                  <a:gd name="T32" fmla="*/ 1404 w 1517"/>
                  <a:gd name="T33" fmla="*/ 794 h 1915"/>
                  <a:gd name="T34" fmla="*/ 1389 w 1517"/>
                  <a:gd name="T35" fmla="*/ 808 h 1915"/>
                  <a:gd name="T36" fmla="*/ 1389 w 1517"/>
                  <a:gd name="T37" fmla="*/ 893 h 1915"/>
                  <a:gd name="T38" fmla="*/ 1404 w 1517"/>
                  <a:gd name="T39" fmla="*/ 1007 h 1915"/>
                  <a:gd name="T40" fmla="*/ 1404 w 1517"/>
                  <a:gd name="T41" fmla="*/ 1120 h 1915"/>
                  <a:gd name="T42" fmla="*/ 1389 w 1517"/>
                  <a:gd name="T43" fmla="*/ 1234 h 1915"/>
                  <a:gd name="T44" fmla="*/ 1375 w 1517"/>
                  <a:gd name="T45" fmla="*/ 1347 h 1915"/>
                  <a:gd name="T46" fmla="*/ 1361 w 1517"/>
                  <a:gd name="T47" fmla="*/ 1404 h 1915"/>
                  <a:gd name="T48" fmla="*/ 1333 w 1517"/>
                  <a:gd name="T49" fmla="*/ 1503 h 1915"/>
                  <a:gd name="T50" fmla="*/ 1304 w 1517"/>
                  <a:gd name="T51" fmla="*/ 1574 h 1915"/>
                  <a:gd name="T52" fmla="*/ 1304 w 1517"/>
                  <a:gd name="T53" fmla="*/ 1574 h 1915"/>
                  <a:gd name="T54" fmla="*/ 1276 w 1517"/>
                  <a:gd name="T55" fmla="*/ 1617 h 1915"/>
                  <a:gd name="T56" fmla="*/ 1191 w 1517"/>
                  <a:gd name="T57" fmla="*/ 1730 h 1915"/>
                  <a:gd name="T58" fmla="*/ 1134 w 1517"/>
                  <a:gd name="T59" fmla="*/ 1759 h 1915"/>
                  <a:gd name="T60" fmla="*/ 1077 w 1517"/>
                  <a:gd name="T61" fmla="*/ 1801 h 1915"/>
                  <a:gd name="T62" fmla="*/ 992 w 1517"/>
                  <a:gd name="T63" fmla="*/ 1830 h 1915"/>
                  <a:gd name="T64" fmla="*/ 865 w 1517"/>
                  <a:gd name="T65" fmla="*/ 1858 h 1915"/>
                  <a:gd name="T66" fmla="*/ 808 w 1517"/>
                  <a:gd name="T67" fmla="*/ 1872 h 1915"/>
                  <a:gd name="T68" fmla="*/ 638 w 1517"/>
                  <a:gd name="T69" fmla="*/ 1900 h 1915"/>
                  <a:gd name="T70" fmla="*/ 553 w 1517"/>
                  <a:gd name="T71" fmla="*/ 1915 h 1915"/>
                  <a:gd name="T72" fmla="*/ 496 w 1517"/>
                  <a:gd name="T73" fmla="*/ 1915 h 1915"/>
                  <a:gd name="T74" fmla="*/ 439 w 1517"/>
                  <a:gd name="T75" fmla="*/ 1900 h 1915"/>
                  <a:gd name="T76" fmla="*/ 397 w 1517"/>
                  <a:gd name="T77" fmla="*/ 1886 h 1915"/>
                  <a:gd name="T78" fmla="*/ 283 w 1517"/>
                  <a:gd name="T79" fmla="*/ 1830 h 1915"/>
                  <a:gd name="T80" fmla="*/ 184 w 1517"/>
                  <a:gd name="T81" fmla="*/ 1744 h 1915"/>
                  <a:gd name="T82" fmla="*/ 113 w 1517"/>
                  <a:gd name="T83" fmla="*/ 1447 h 1915"/>
                  <a:gd name="T84" fmla="*/ 14 w 1517"/>
                  <a:gd name="T85" fmla="*/ 1120 h 1915"/>
                  <a:gd name="T86" fmla="*/ 411 w 1517"/>
                  <a:gd name="T87" fmla="*/ 950 h 1915"/>
                  <a:gd name="T88" fmla="*/ 638 w 1517"/>
                  <a:gd name="T89" fmla="*/ 766 h 1915"/>
                  <a:gd name="T90" fmla="*/ 694 w 1517"/>
                  <a:gd name="T91" fmla="*/ 666 h 1915"/>
                  <a:gd name="T92" fmla="*/ 751 w 1517"/>
                  <a:gd name="T93" fmla="*/ 581 h 1915"/>
                  <a:gd name="T94" fmla="*/ 822 w 1517"/>
                  <a:gd name="T95" fmla="*/ 482 h 1915"/>
                  <a:gd name="T96" fmla="*/ 865 w 1517"/>
                  <a:gd name="T97" fmla="*/ 397 h 1915"/>
                  <a:gd name="T98" fmla="*/ 936 w 1517"/>
                  <a:gd name="T99" fmla="*/ 298 h 1915"/>
                  <a:gd name="T100" fmla="*/ 950 w 1517"/>
                  <a:gd name="T101" fmla="*/ 283 h 1915"/>
                  <a:gd name="T102" fmla="*/ 1021 w 1517"/>
                  <a:gd name="T103" fmla="*/ 213 h 1915"/>
                  <a:gd name="T104" fmla="*/ 1063 w 1517"/>
                  <a:gd name="T105" fmla="*/ 170 h 1915"/>
                  <a:gd name="T106" fmla="*/ 1120 w 1517"/>
                  <a:gd name="T107" fmla="*/ 113 h 1915"/>
                  <a:gd name="T108" fmla="*/ 1205 w 1517"/>
                  <a:gd name="T109" fmla="*/ 56 h 1915"/>
                  <a:gd name="T110" fmla="*/ 1205 w 1517"/>
                  <a:gd name="T111" fmla="*/ 56 h 1915"/>
                  <a:gd name="T112" fmla="*/ 1290 w 1517"/>
                  <a:gd name="T113" fmla="*/ 42 h 1915"/>
                  <a:gd name="T114" fmla="*/ 1318 w 1517"/>
                  <a:gd name="T115" fmla="*/ 42 h 1915"/>
                  <a:gd name="T116" fmla="*/ 1418 w 1517"/>
                  <a:gd name="T117" fmla="*/ 14 h 1915"/>
                  <a:gd name="T118" fmla="*/ 1460 w 1517"/>
                  <a:gd name="T119" fmla="*/ 0 h 19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7"/>
                  <a:gd name="T181" fmla="*/ 0 h 1915"/>
                  <a:gd name="T182" fmla="*/ 1517 w 1517"/>
                  <a:gd name="T183" fmla="*/ 1915 h 19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7" h="1915">
                    <a:moveTo>
                      <a:pt x="1474" y="28"/>
                    </a:moveTo>
                    <a:lnTo>
                      <a:pt x="1489" y="71"/>
                    </a:lnTo>
                    <a:lnTo>
                      <a:pt x="1489" y="85"/>
                    </a:lnTo>
                    <a:lnTo>
                      <a:pt x="1503" y="127"/>
                    </a:lnTo>
                    <a:lnTo>
                      <a:pt x="1503" y="142"/>
                    </a:lnTo>
                    <a:lnTo>
                      <a:pt x="1503" y="156"/>
                    </a:lnTo>
                    <a:lnTo>
                      <a:pt x="1503" y="170"/>
                    </a:lnTo>
                    <a:lnTo>
                      <a:pt x="1503" y="184"/>
                    </a:lnTo>
                    <a:lnTo>
                      <a:pt x="1517" y="198"/>
                    </a:lnTo>
                    <a:lnTo>
                      <a:pt x="1517" y="213"/>
                    </a:lnTo>
                    <a:lnTo>
                      <a:pt x="1503" y="213"/>
                    </a:lnTo>
                    <a:lnTo>
                      <a:pt x="1517" y="227"/>
                    </a:lnTo>
                    <a:lnTo>
                      <a:pt x="1517" y="241"/>
                    </a:lnTo>
                    <a:lnTo>
                      <a:pt x="1517" y="269"/>
                    </a:lnTo>
                    <a:lnTo>
                      <a:pt x="1517" y="283"/>
                    </a:lnTo>
                    <a:lnTo>
                      <a:pt x="1517" y="312"/>
                    </a:lnTo>
                    <a:lnTo>
                      <a:pt x="1517" y="326"/>
                    </a:lnTo>
                    <a:lnTo>
                      <a:pt x="1517" y="340"/>
                    </a:lnTo>
                    <a:lnTo>
                      <a:pt x="1517" y="369"/>
                    </a:lnTo>
                    <a:lnTo>
                      <a:pt x="1517" y="383"/>
                    </a:lnTo>
                    <a:lnTo>
                      <a:pt x="1517" y="397"/>
                    </a:lnTo>
                    <a:lnTo>
                      <a:pt x="1517" y="411"/>
                    </a:lnTo>
                    <a:lnTo>
                      <a:pt x="1503" y="439"/>
                    </a:lnTo>
                    <a:lnTo>
                      <a:pt x="1503" y="454"/>
                    </a:lnTo>
                    <a:lnTo>
                      <a:pt x="1503" y="468"/>
                    </a:lnTo>
                    <a:lnTo>
                      <a:pt x="1503" y="482"/>
                    </a:lnTo>
                    <a:lnTo>
                      <a:pt x="1503" y="510"/>
                    </a:lnTo>
                    <a:lnTo>
                      <a:pt x="1489" y="539"/>
                    </a:lnTo>
                    <a:lnTo>
                      <a:pt x="1489" y="553"/>
                    </a:lnTo>
                    <a:lnTo>
                      <a:pt x="1489" y="567"/>
                    </a:lnTo>
                    <a:lnTo>
                      <a:pt x="1474" y="581"/>
                    </a:lnTo>
                    <a:lnTo>
                      <a:pt x="1474" y="596"/>
                    </a:lnTo>
                    <a:lnTo>
                      <a:pt x="1474" y="610"/>
                    </a:lnTo>
                    <a:lnTo>
                      <a:pt x="1460" y="610"/>
                    </a:lnTo>
                    <a:lnTo>
                      <a:pt x="1460" y="624"/>
                    </a:lnTo>
                    <a:lnTo>
                      <a:pt x="1460" y="638"/>
                    </a:lnTo>
                    <a:lnTo>
                      <a:pt x="1446" y="638"/>
                    </a:lnTo>
                    <a:lnTo>
                      <a:pt x="1446" y="652"/>
                    </a:lnTo>
                    <a:lnTo>
                      <a:pt x="1446" y="666"/>
                    </a:lnTo>
                    <a:lnTo>
                      <a:pt x="1432" y="681"/>
                    </a:lnTo>
                    <a:lnTo>
                      <a:pt x="1432" y="695"/>
                    </a:lnTo>
                    <a:lnTo>
                      <a:pt x="1418" y="709"/>
                    </a:lnTo>
                    <a:lnTo>
                      <a:pt x="1418" y="723"/>
                    </a:lnTo>
                    <a:lnTo>
                      <a:pt x="1418" y="737"/>
                    </a:lnTo>
                    <a:lnTo>
                      <a:pt x="1404" y="752"/>
                    </a:lnTo>
                    <a:lnTo>
                      <a:pt x="1404" y="766"/>
                    </a:lnTo>
                    <a:lnTo>
                      <a:pt x="1404" y="780"/>
                    </a:lnTo>
                    <a:lnTo>
                      <a:pt x="1404" y="794"/>
                    </a:lnTo>
                    <a:lnTo>
                      <a:pt x="1389" y="794"/>
                    </a:lnTo>
                    <a:lnTo>
                      <a:pt x="1389" y="808"/>
                    </a:lnTo>
                    <a:lnTo>
                      <a:pt x="1389" y="851"/>
                    </a:lnTo>
                    <a:lnTo>
                      <a:pt x="1389" y="879"/>
                    </a:lnTo>
                    <a:lnTo>
                      <a:pt x="1389" y="893"/>
                    </a:lnTo>
                    <a:lnTo>
                      <a:pt x="1404" y="936"/>
                    </a:lnTo>
                    <a:lnTo>
                      <a:pt x="1404" y="950"/>
                    </a:lnTo>
                    <a:lnTo>
                      <a:pt x="1404" y="978"/>
                    </a:lnTo>
                    <a:lnTo>
                      <a:pt x="1404" y="1007"/>
                    </a:lnTo>
                    <a:lnTo>
                      <a:pt x="1404" y="1035"/>
                    </a:lnTo>
                    <a:lnTo>
                      <a:pt x="1404" y="1049"/>
                    </a:lnTo>
                    <a:lnTo>
                      <a:pt x="1404" y="1064"/>
                    </a:lnTo>
                    <a:lnTo>
                      <a:pt x="1404" y="1078"/>
                    </a:lnTo>
                    <a:lnTo>
                      <a:pt x="1404" y="1120"/>
                    </a:lnTo>
                    <a:lnTo>
                      <a:pt x="1404" y="1135"/>
                    </a:lnTo>
                    <a:lnTo>
                      <a:pt x="1404" y="1177"/>
                    </a:lnTo>
                    <a:lnTo>
                      <a:pt x="1404" y="1191"/>
                    </a:lnTo>
                    <a:lnTo>
                      <a:pt x="1404" y="1205"/>
                    </a:lnTo>
                    <a:lnTo>
                      <a:pt x="1389" y="1234"/>
                    </a:lnTo>
                    <a:lnTo>
                      <a:pt x="1389" y="1262"/>
                    </a:lnTo>
                    <a:lnTo>
                      <a:pt x="1389" y="1291"/>
                    </a:lnTo>
                    <a:lnTo>
                      <a:pt x="1375" y="1319"/>
                    </a:lnTo>
                    <a:lnTo>
                      <a:pt x="1375" y="1333"/>
                    </a:lnTo>
                    <a:lnTo>
                      <a:pt x="1375" y="1347"/>
                    </a:lnTo>
                    <a:lnTo>
                      <a:pt x="1361" y="1361"/>
                    </a:lnTo>
                    <a:lnTo>
                      <a:pt x="1361" y="1376"/>
                    </a:lnTo>
                    <a:lnTo>
                      <a:pt x="1361" y="1390"/>
                    </a:lnTo>
                    <a:lnTo>
                      <a:pt x="1361" y="1404"/>
                    </a:lnTo>
                    <a:lnTo>
                      <a:pt x="1347" y="1432"/>
                    </a:lnTo>
                    <a:lnTo>
                      <a:pt x="1347" y="1447"/>
                    </a:lnTo>
                    <a:lnTo>
                      <a:pt x="1333" y="1503"/>
                    </a:lnTo>
                    <a:lnTo>
                      <a:pt x="1304" y="1574"/>
                    </a:lnTo>
                    <a:lnTo>
                      <a:pt x="1290" y="1574"/>
                    </a:lnTo>
                    <a:lnTo>
                      <a:pt x="1276" y="1617"/>
                    </a:lnTo>
                    <a:lnTo>
                      <a:pt x="1233" y="1674"/>
                    </a:lnTo>
                    <a:lnTo>
                      <a:pt x="1205" y="1716"/>
                    </a:lnTo>
                    <a:lnTo>
                      <a:pt x="1191" y="1730"/>
                    </a:lnTo>
                    <a:lnTo>
                      <a:pt x="1177" y="1744"/>
                    </a:lnTo>
                    <a:lnTo>
                      <a:pt x="1162" y="1744"/>
                    </a:lnTo>
                    <a:lnTo>
                      <a:pt x="1162" y="1759"/>
                    </a:lnTo>
                    <a:lnTo>
                      <a:pt x="1134" y="1759"/>
                    </a:lnTo>
                    <a:lnTo>
                      <a:pt x="1120" y="1773"/>
                    </a:lnTo>
                    <a:lnTo>
                      <a:pt x="1106" y="1787"/>
                    </a:lnTo>
                    <a:lnTo>
                      <a:pt x="1092" y="1801"/>
                    </a:lnTo>
                    <a:lnTo>
                      <a:pt x="1077" y="1801"/>
                    </a:lnTo>
                    <a:lnTo>
                      <a:pt x="1063" y="1801"/>
                    </a:lnTo>
                    <a:lnTo>
                      <a:pt x="1049" y="1815"/>
                    </a:lnTo>
                    <a:lnTo>
                      <a:pt x="1035" y="1815"/>
                    </a:lnTo>
                    <a:lnTo>
                      <a:pt x="1021" y="1815"/>
                    </a:lnTo>
                    <a:lnTo>
                      <a:pt x="992" y="1830"/>
                    </a:lnTo>
                    <a:lnTo>
                      <a:pt x="978" y="1830"/>
                    </a:lnTo>
                    <a:lnTo>
                      <a:pt x="964" y="1830"/>
                    </a:lnTo>
                    <a:lnTo>
                      <a:pt x="936" y="1844"/>
                    </a:lnTo>
                    <a:lnTo>
                      <a:pt x="907" y="1844"/>
                    </a:lnTo>
                    <a:lnTo>
                      <a:pt x="865" y="1858"/>
                    </a:lnTo>
                    <a:lnTo>
                      <a:pt x="822" y="1872"/>
                    </a:lnTo>
                    <a:lnTo>
                      <a:pt x="808" y="1872"/>
                    </a:lnTo>
                    <a:lnTo>
                      <a:pt x="780" y="1872"/>
                    </a:lnTo>
                    <a:lnTo>
                      <a:pt x="680" y="1900"/>
                    </a:lnTo>
                    <a:lnTo>
                      <a:pt x="666" y="1900"/>
                    </a:lnTo>
                    <a:lnTo>
                      <a:pt x="638" y="1900"/>
                    </a:lnTo>
                    <a:lnTo>
                      <a:pt x="624" y="1915"/>
                    </a:lnTo>
                    <a:lnTo>
                      <a:pt x="609" y="1915"/>
                    </a:lnTo>
                    <a:lnTo>
                      <a:pt x="595" y="1915"/>
                    </a:lnTo>
                    <a:lnTo>
                      <a:pt x="581" y="1915"/>
                    </a:lnTo>
                    <a:lnTo>
                      <a:pt x="553" y="1915"/>
                    </a:lnTo>
                    <a:lnTo>
                      <a:pt x="538" y="1915"/>
                    </a:lnTo>
                    <a:lnTo>
                      <a:pt x="524" y="1915"/>
                    </a:lnTo>
                    <a:lnTo>
                      <a:pt x="510" y="1915"/>
                    </a:lnTo>
                    <a:lnTo>
                      <a:pt x="496" y="1915"/>
                    </a:lnTo>
                    <a:lnTo>
                      <a:pt x="482" y="1915"/>
                    </a:lnTo>
                    <a:lnTo>
                      <a:pt x="468" y="1900"/>
                    </a:lnTo>
                    <a:lnTo>
                      <a:pt x="453" y="1900"/>
                    </a:lnTo>
                    <a:lnTo>
                      <a:pt x="439" y="1900"/>
                    </a:lnTo>
                    <a:lnTo>
                      <a:pt x="425" y="1886"/>
                    </a:lnTo>
                    <a:lnTo>
                      <a:pt x="411" y="1886"/>
                    </a:lnTo>
                    <a:lnTo>
                      <a:pt x="397" y="1886"/>
                    </a:lnTo>
                    <a:lnTo>
                      <a:pt x="382" y="1872"/>
                    </a:lnTo>
                    <a:lnTo>
                      <a:pt x="368" y="1872"/>
                    </a:lnTo>
                    <a:lnTo>
                      <a:pt x="283" y="1830"/>
                    </a:lnTo>
                    <a:lnTo>
                      <a:pt x="269" y="1815"/>
                    </a:lnTo>
                    <a:lnTo>
                      <a:pt x="255" y="1815"/>
                    </a:lnTo>
                    <a:lnTo>
                      <a:pt x="198" y="1787"/>
                    </a:lnTo>
                    <a:lnTo>
                      <a:pt x="184" y="1787"/>
                    </a:lnTo>
                    <a:lnTo>
                      <a:pt x="184" y="1744"/>
                    </a:lnTo>
                    <a:lnTo>
                      <a:pt x="156" y="1617"/>
                    </a:lnTo>
                    <a:lnTo>
                      <a:pt x="113" y="1447"/>
                    </a:lnTo>
                    <a:lnTo>
                      <a:pt x="70" y="1319"/>
                    </a:lnTo>
                    <a:lnTo>
                      <a:pt x="42" y="1191"/>
                    </a:lnTo>
                    <a:lnTo>
                      <a:pt x="28" y="1149"/>
                    </a:lnTo>
                    <a:lnTo>
                      <a:pt x="14" y="1120"/>
                    </a:lnTo>
                    <a:lnTo>
                      <a:pt x="0" y="1120"/>
                    </a:lnTo>
                    <a:lnTo>
                      <a:pt x="340" y="978"/>
                    </a:lnTo>
                    <a:lnTo>
                      <a:pt x="368" y="964"/>
                    </a:lnTo>
                    <a:lnTo>
                      <a:pt x="411" y="950"/>
                    </a:lnTo>
                    <a:lnTo>
                      <a:pt x="453" y="922"/>
                    </a:lnTo>
                    <a:lnTo>
                      <a:pt x="567" y="879"/>
                    </a:lnTo>
                    <a:lnTo>
                      <a:pt x="609" y="808"/>
                    </a:lnTo>
                    <a:lnTo>
                      <a:pt x="624" y="794"/>
                    </a:lnTo>
                    <a:lnTo>
                      <a:pt x="638" y="766"/>
                    </a:lnTo>
                    <a:lnTo>
                      <a:pt x="652" y="752"/>
                    </a:lnTo>
                    <a:lnTo>
                      <a:pt x="666" y="723"/>
                    </a:lnTo>
                    <a:lnTo>
                      <a:pt x="680" y="695"/>
                    </a:lnTo>
                    <a:lnTo>
                      <a:pt x="694" y="681"/>
                    </a:lnTo>
                    <a:lnTo>
                      <a:pt x="694" y="666"/>
                    </a:lnTo>
                    <a:lnTo>
                      <a:pt x="694" y="652"/>
                    </a:lnTo>
                    <a:lnTo>
                      <a:pt x="709" y="638"/>
                    </a:lnTo>
                    <a:lnTo>
                      <a:pt x="723" y="624"/>
                    </a:lnTo>
                    <a:lnTo>
                      <a:pt x="737" y="596"/>
                    </a:lnTo>
                    <a:lnTo>
                      <a:pt x="751" y="581"/>
                    </a:lnTo>
                    <a:lnTo>
                      <a:pt x="751" y="567"/>
                    </a:lnTo>
                    <a:lnTo>
                      <a:pt x="780" y="553"/>
                    </a:lnTo>
                    <a:lnTo>
                      <a:pt x="794" y="525"/>
                    </a:lnTo>
                    <a:lnTo>
                      <a:pt x="808" y="496"/>
                    </a:lnTo>
                    <a:lnTo>
                      <a:pt x="822" y="482"/>
                    </a:lnTo>
                    <a:lnTo>
                      <a:pt x="822" y="468"/>
                    </a:lnTo>
                    <a:lnTo>
                      <a:pt x="836" y="439"/>
                    </a:lnTo>
                    <a:lnTo>
                      <a:pt x="850" y="425"/>
                    </a:lnTo>
                    <a:lnTo>
                      <a:pt x="865" y="397"/>
                    </a:lnTo>
                    <a:lnTo>
                      <a:pt x="879" y="383"/>
                    </a:lnTo>
                    <a:lnTo>
                      <a:pt x="893" y="369"/>
                    </a:lnTo>
                    <a:lnTo>
                      <a:pt x="907" y="340"/>
                    </a:lnTo>
                    <a:lnTo>
                      <a:pt x="921" y="312"/>
                    </a:lnTo>
                    <a:lnTo>
                      <a:pt x="936" y="298"/>
                    </a:lnTo>
                    <a:lnTo>
                      <a:pt x="950" y="283"/>
                    </a:lnTo>
                    <a:lnTo>
                      <a:pt x="964" y="269"/>
                    </a:lnTo>
                    <a:lnTo>
                      <a:pt x="978" y="241"/>
                    </a:lnTo>
                    <a:lnTo>
                      <a:pt x="1021" y="213"/>
                    </a:lnTo>
                    <a:lnTo>
                      <a:pt x="1021" y="198"/>
                    </a:lnTo>
                    <a:lnTo>
                      <a:pt x="1035" y="184"/>
                    </a:lnTo>
                    <a:lnTo>
                      <a:pt x="1049" y="184"/>
                    </a:lnTo>
                    <a:lnTo>
                      <a:pt x="1063" y="170"/>
                    </a:lnTo>
                    <a:lnTo>
                      <a:pt x="1077" y="142"/>
                    </a:lnTo>
                    <a:lnTo>
                      <a:pt x="1092" y="127"/>
                    </a:lnTo>
                    <a:lnTo>
                      <a:pt x="1106" y="113"/>
                    </a:lnTo>
                    <a:lnTo>
                      <a:pt x="1120" y="113"/>
                    </a:lnTo>
                    <a:lnTo>
                      <a:pt x="1134" y="99"/>
                    </a:lnTo>
                    <a:lnTo>
                      <a:pt x="1148" y="85"/>
                    </a:lnTo>
                    <a:lnTo>
                      <a:pt x="1177" y="71"/>
                    </a:lnTo>
                    <a:lnTo>
                      <a:pt x="1191" y="56"/>
                    </a:lnTo>
                    <a:lnTo>
                      <a:pt x="1205" y="56"/>
                    </a:lnTo>
                    <a:lnTo>
                      <a:pt x="1219" y="56"/>
                    </a:lnTo>
                    <a:lnTo>
                      <a:pt x="1248" y="56"/>
                    </a:lnTo>
                    <a:lnTo>
                      <a:pt x="1276" y="42"/>
                    </a:lnTo>
                    <a:lnTo>
                      <a:pt x="1290" y="42"/>
                    </a:lnTo>
                    <a:lnTo>
                      <a:pt x="1304" y="42"/>
                    </a:lnTo>
                    <a:lnTo>
                      <a:pt x="1318" y="42"/>
                    </a:lnTo>
                    <a:lnTo>
                      <a:pt x="1361" y="28"/>
                    </a:lnTo>
                    <a:lnTo>
                      <a:pt x="1404" y="14"/>
                    </a:lnTo>
                    <a:lnTo>
                      <a:pt x="1418" y="14"/>
                    </a:lnTo>
                    <a:lnTo>
                      <a:pt x="1432" y="14"/>
                    </a:lnTo>
                    <a:lnTo>
                      <a:pt x="1446" y="0"/>
                    </a:lnTo>
                    <a:lnTo>
                      <a:pt x="1460" y="0"/>
                    </a:lnTo>
                    <a:lnTo>
                      <a:pt x="1460" y="14"/>
                    </a:lnTo>
                    <a:lnTo>
                      <a:pt x="1474" y="28"/>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5" name="Freeform 46"/>
              <p:cNvSpPr>
                <a:spLocks/>
              </p:cNvSpPr>
              <p:nvPr/>
            </p:nvSpPr>
            <p:spPr bwMode="auto">
              <a:xfrm>
                <a:off x="4042" y="3248"/>
                <a:ext cx="1418" cy="1447"/>
              </a:xfrm>
              <a:custGeom>
                <a:avLst/>
                <a:gdLst>
                  <a:gd name="T0" fmla="*/ 1418 w 1418"/>
                  <a:gd name="T1" fmla="*/ 114 h 1447"/>
                  <a:gd name="T2" fmla="*/ 1418 w 1418"/>
                  <a:gd name="T3" fmla="*/ 142 h 1447"/>
                  <a:gd name="T4" fmla="*/ 1404 w 1418"/>
                  <a:gd name="T5" fmla="*/ 199 h 1447"/>
                  <a:gd name="T6" fmla="*/ 1390 w 1418"/>
                  <a:gd name="T7" fmla="*/ 256 h 1447"/>
                  <a:gd name="T8" fmla="*/ 1376 w 1418"/>
                  <a:gd name="T9" fmla="*/ 298 h 1447"/>
                  <a:gd name="T10" fmla="*/ 1361 w 1418"/>
                  <a:gd name="T11" fmla="*/ 596 h 1447"/>
                  <a:gd name="T12" fmla="*/ 1361 w 1418"/>
                  <a:gd name="T13" fmla="*/ 639 h 1447"/>
                  <a:gd name="T14" fmla="*/ 1361 w 1418"/>
                  <a:gd name="T15" fmla="*/ 695 h 1447"/>
                  <a:gd name="T16" fmla="*/ 1361 w 1418"/>
                  <a:gd name="T17" fmla="*/ 724 h 1447"/>
                  <a:gd name="T18" fmla="*/ 1361 w 1418"/>
                  <a:gd name="T19" fmla="*/ 766 h 1447"/>
                  <a:gd name="T20" fmla="*/ 1361 w 1418"/>
                  <a:gd name="T21" fmla="*/ 795 h 1447"/>
                  <a:gd name="T22" fmla="*/ 1205 w 1418"/>
                  <a:gd name="T23" fmla="*/ 922 h 1447"/>
                  <a:gd name="T24" fmla="*/ 1120 w 1418"/>
                  <a:gd name="T25" fmla="*/ 908 h 1447"/>
                  <a:gd name="T26" fmla="*/ 879 w 1418"/>
                  <a:gd name="T27" fmla="*/ 866 h 1447"/>
                  <a:gd name="T28" fmla="*/ 822 w 1418"/>
                  <a:gd name="T29" fmla="*/ 1248 h 1447"/>
                  <a:gd name="T30" fmla="*/ 737 w 1418"/>
                  <a:gd name="T31" fmla="*/ 1277 h 1447"/>
                  <a:gd name="T32" fmla="*/ 624 w 1418"/>
                  <a:gd name="T33" fmla="*/ 1263 h 1447"/>
                  <a:gd name="T34" fmla="*/ 510 w 1418"/>
                  <a:gd name="T35" fmla="*/ 1405 h 1447"/>
                  <a:gd name="T36" fmla="*/ 411 w 1418"/>
                  <a:gd name="T37" fmla="*/ 1433 h 1447"/>
                  <a:gd name="T38" fmla="*/ 269 w 1418"/>
                  <a:gd name="T39" fmla="*/ 1419 h 1447"/>
                  <a:gd name="T40" fmla="*/ 213 w 1418"/>
                  <a:gd name="T41" fmla="*/ 1390 h 1447"/>
                  <a:gd name="T42" fmla="*/ 142 w 1418"/>
                  <a:gd name="T43" fmla="*/ 1405 h 1447"/>
                  <a:gd name="T44" fmla="*/ 99 w 1418"/>
                  <a:gd name="T45" fmla="*/ 1334 h 1447"/>
                  <a:gd name="T46" fmla="*/ 85 w 1418"/>
                  <a:gd name="T47" fmla="*/ 1305 h 1447"/>
                  <a:gd name="T48" fmla="*/ 57 w 1418"/>
                  <a:gd name="T49" fmla="*/ 1248 h 1447"/>
                  <a:gd name="T50" fmla="*/ 42 w 1418"/>
                  <a:gd name="T51" fmla="*/ 1220 h 1447"/>
                  <a:gd name="T52" fmla="*/ 14 w 1418"/>
                  <a:gd name="T53" fmla="*/ 1149 h 1447"/>
                  <a:gd name="T54" fmla="*/ 14 w 1418"/>
                  <a:gd name="T55" fmla="*/ 1064 h 1447"/>
                  <a:gd name="T56" fmla="*/ 28 w 1418"/>
                  <a:gd name="T57" fmla="*/ 951 h 1447"/>
                  <a:gd name="T58" fmla="*/ 42 w 1418"/>
                  <a:gd name="T59" fmla="*/ 795 h 1447"/>
                  <a:gd name="T60" fmla="*/ 42 w 1418"/>
                  <a:gd name="T61" fmla="*/ 709 h 1447"/>
                  <a:gd name="T62" fmla="*/ 42 w 1418"/>
                  <a:gd name="T63" fmla="*/ 596 h 1447"/>
                  <a:gd name="T64" fmla="*/ 42 w 1418"/>
                  <a:gd name="T65" fmla="*/ 539 h 1447"/>
                  <a:gd name="T66" fmla="*/ 42 w 1418"/>
                  <a:gd name="T67" fmla="*/ 426 h 1447"/>
                  <a:gd name="T68" fmla="*/ 42 w 1418"/>
                  <a:gd name="T69" fmla="*/ 327 h 1447"/>
                  <a:gd name="T70" fmla="*/ 28 w 1418"/>
                  <a:gd name="T71" fmla="*/ 241 h 1447"/>
                  <a:gd name="T72" fmla="*/ 28 w 1418"/>
                  <a:gd name="T73" fmla="*/ 156 h 1447"/>
                  <a:gd name="T74" fmla="*/ 42 w 1418"/>
                  <a:gd name="T75" fmla="*/ 100 h 1447"/>
                  <a:gd name="T76" fmla="*/ 128 w 1418"/>
                  <a:gd name="T77" fmla="*/ 100 h 1447"/>
                  <a:gd name="T78" fmla="*/ 184 w 1418"/>
                  <a:gd name="T79" fmla="*/ 100 h 1447"/>
                  <a:gd name="T80" fmla="*/ 269 w 1418"/>
                  <a:gd name="T81" fmla="*/ 114 h 1447"/>
                  <a:gd name="T82" fmla="*/ 354 w 1418"/>
                  <a:gd name="T83" fmla="*/ 128 h 1447"/>
                  <a:gd name="T84" fmla="*/ 425 w 1418"/>
                  <a:gd name="T85" fmla="*/ 156 h 1447"/>
                  <a:gd name="T86" fmla="*/ 468 w 1418"/>
                  <a:gd name="T87" fmla="*/ 185 h 1447"/>
                  <a:gd name="T88" fmla="*/ 510 w 1418"/>
                  <a:gd name="T89" fmla="*/ 199 h 1447"/>
                  <a:gd name="T90" fmla="*/ 610 w 1418"/>
                  <a:gd name="T91" fmla="*/ 185 h 1447"/>
                  <a:gd name="T92" fmla="*/ 752 w 1418"/>
                  <a:gd name="T93" fmla="*/ 185 h 1447"/>
                  <a:gd name="T94" fmla="*/ 851 w 1418"/>
                  <a:gd name="T95" fmla="*/ 156 h 1447"/>
                  <a:gd name="T96" fmla="*/ 879 w 1418"/>
                  <a:gd name="T97" fmla="*/ 170 h 1447"/>
                  <a:gd name="T98" fmla="*/ 908 w 1418"/>
                  <a:gd name="T99" fmla="*/ 170 h 1447"/>
                  <a:gd name="T100" fmla="*/ 936 w 1418"/>
                  <a:gd name="T101" fmla="*/ 185 h 1447"/>
                  <a:gd name="T102" fmla="*/ 964 w 1418"/>
                  <a:gd name="T103" fmla="*/ 185 h 1447"/>
                  <a:gd name="T104" fmla="*/ 1007 w 1418"/>
                  <a:gd name="T105" fmla="*/ 170 h 1447"/>
                  <a:gd name="T106" fmla="*/ 1049 w 1418"/>
                  <a:gd name="T107" fmla="*/ 156 h 1447"/>
                  <a:gd name="T108" fmla="*/ 1134 w 1418"/>
                  <a:gd name="T109" fmla="*/ 114 h 1447"/>
                  <a:gd name="T110" fmla="*/ 1177 w 1418"/>
                  <a:gd name="T111" fmla="*/ 85 h 1447"/>
                  <a:gd name="T112" fmla="*/ 1220 w 1418"/>
                  <a:gd name="T113" fmla="*/ 57 h 1447"/>
                  <a:gd name="T114" fmla="*/ 1262 w 1418"/>
                  <a:gd name="T115" fmla="*/ 43 h 1447"/>
                  <a:gd name="T116" fmla="*/ 1290 w 1418"/>
                  <a:gd name="T117" fmla="*/ 29 h 1447"/>
                  <a:gd name="T118" fmla="*/ 1347 w 1418"/>
                  <a:gd name="T119" fmla="*/ 14 h 1447"/>
                  <a:gd name="T120" fmla="*/ 1376 w 1418"/>
                  <a:gd name="T121" fmla="*/ 0 h 1447"/>
                  <a:gd name="T122" fmla="*/ 1404 w 1418"/>
                  <a:gd name="T123" fmla="*/ 57 h 14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8"/>
                  <a:gd name="T187" fmla="*/ 0 h 1447"/>
                  <a:gd name="T188" fmla="*/ 1418 w 1418"/>
                  <a:gd name="T189" fmla="*/ 1447 h 14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8" h="1447">
                    <a:moveTo>
                      <a:pt x="1418" y="85"/>
                    </a:moveTo>
                    <a:lnTo>
                      <a:pt x="1418" y="85"/>
                    </a:lnTo>
                    <a:lnTo>
                      <a:pt x="1418" y="100"/>
                    </a:lnTo>
                    <a:lnTo>
                      <a:pt x="1418" y="114"/>
                    </a:lnTo>
                    <a:lnTo>
                      <a:pt x="1418" y="128"/>
                    </a:lnTo>
                    <a:lnTo>
                      <a:pt x="1418" y="142"/>
                    </a:lnTo>
                    <a:lnTo>
                      <a:pt x="1404" y="156"/>
                    </a:lnTo>
                    <a:lnTo>
                      <a:pt x="1404" y="170"/>
                    </a:lnTo>
                    <a:lnTo>
                      <a:pt x="1404" y="185"/>
                    </a:lnTo>
                    <a:lnTo>
                      <a:pt x="1404" y="199"/>
                    </a:lnTo>
                    <a:lnTo>
                      <a:pt x="1390" y="213"/>
                    </a:lnTo>
                    <a:lnTo>
                      <a:pt x="1390" y="227"/>
                    </a:lnTo>
                    <a:lnTo>
                      <a:pt x="1390" y="241"/>
                    </a:lnTo>
                    <a:lnTo>
                      <a:pt x="1390" y="256"/>
                    </a:lnTo>
                    <a:lnTo>
                      <a:pt x="1390" y="270"/>
                    </a:lnTo>
                    <a:lnTo>
                      <a:pt x="1376" y="284"/>
                    </a:lnTo>
                    <a:lnTo>
                      <a:pt x="1376" y="298"/>
                    </a:lnTo>
                    <a:lnTo>
                      <a:pt x="1376" y="312"/>
                    </a:lnTo>
                    <a:lnTo>
                      <a:pt x="1376" y="369"/>
                    </a:lnTo>
                    <a:lnTo>
                      <a:pt x="1376" y="397"/>
                    </a:lnTo>
                    <a:lnTo>
                      <a:pt x="1361" y="582"/>
                    </a:lnTo>
                    <a:lnTo>
                      <a:pt x="1361" y="596"/>
                    </a:lnTo>
                    <a:lnTo>
                      <a:pt x="1361" y="610"/>
                    </a:lnTo>
                    <a:lnTo>
                      <a:pt x="1361" y="624"/>
                    </a:lnTo>
                    <a:lnTo>
                      <a:pt x="1361" y="639"/>
                    </a:lnTo>
                    <a:lnTo>
                      <a:pt x="1361" y="653"/>
                    </a:lnTo>
                    <a:lnTo>
                      <a:pt x="1361" y="667"/>
                    </a:lnTo>
                    <a:lnTo>
                      <a:pt x="1361" y="681"/>
                    </a:lnTo>
                    <a:lnTo>
                      <a:pt x="1361" y="695"/>
                    </a:lnTo>
                    <a:lnTo>
                      <a:pt x="1361" y="709"/>
                    </a:lnTo>
                    <a:lnTo>
                      <a:pt x="1361" y="724"/>
                    </a:lnTo>
                    <a:lnTo>
                      <a:pt x="1361" y="738"/>
                    </a:lnTo>
                    <a:lnTo>
                      <a:pt x="1361" y="752"/>
                    </a:lnTo>
                    <a:lnTo>
                      <a:pt x="1361" y="766"/>
                    </a:lnTo>
                    <a:lnTo>
                      <a:pt x="1361" y="780"/>
                    </a:lnTo>
                    <a:lnTo>
                      <a:pt x="1361" y="795"/>
                    </a:lnTo>
                    <a:lnTo>
                      <a:pt x="1361" y="809"/>
                    </a:lnTo>
                    <a:lnTo>
                      <a:pt x="1333" y="922"/>
                    </a:lnTo>
                    <a:lnTo>
                      <a:pt x="1319" y="922"/>
                    </a:lnTo>
                    <a:lnTo>
                      <a:pt x="1262" y="922"/>
                    </a:lnTo>
                    <a:lnTo>
                      <a:pt x="1220" y="922"/>
                    </a:lnTo>
                    <a:lnTo>
                      <a:pt x="1205" y="922"/>
                    </a:lnTo>
                    <a:lnTo>
                      <a:pt x="1205" y="908"/>
                    </a:lnTo>
                    <a:lnTo>
                      <a:pt x="1191" y="908"/>
                    </a:lnTo>
                    <a:lnTo>
                      <a:pt x="1149" y="908"/>
                    </a:lnTo>
                    <a:lnTo>
                      <a:pt x="1134" y="908"/>
                    </a:lnTo>
                    <a:lnTo>
                      <a:pt x="1120" y="908"/>
                    </a:lnTo>
                    <a:lnTo>
                      <a:pt x="1078" y="894"/>
                    </a:lnTo>
                    <a:lnTo>
                      <a:pt x="1021" y="880"/>
                    </a:lnTo>
                    <a:lnTo>
                      <a:pt x="936" y="866"/>
                    </a:lnTo>
                    <a:lnTo>
                      <a:pt x="908" y="866"/>
                    </a:lnTo>
                    <a:lnTo>
                      <a:pt x="879" y="866"/>
                    </a:lnTo>
                    <a:lnTo>
                      <a:pt x="865" y="922"/>
                    </a:lnTo>
                    <a:lnTo>
                      <a:pt x="865" y="979"/>
                    </a:lnTo>
                    <a:lnTo>
                      <a:pt x="851" y="1050"/>
                    </a:lnTo>
                    <a:lnTo>
                      <a:pt x="851" y="1064"/>
                    </a:lnTo>
                    <a:lnTo>
                      <a:pt x="837" y="1149"/>
                    </a:lnTo>
                    <a:lnTo>
                      <a:pt x="822" y="1248"/>
                    </a:lnTo>
                    <a:lnTo>
                      <a:pt x="808" y="1291"/>
                    </a:lnTo>
                    <a:lnTo>
                      <a:pt x="794" y="1291"/>
                    </a:lnTo>
                    <a:lnTo>
                      <a:pt x="780" y="1291"/>
                    </a:lnTo>
                    <a:lnTo>
                      <a:pt x="780" y="1277"/>
                    </a:lnTo>
                    <a:lnTo>
                      <a:pt x="766" y="1277"/>
                    </a:lnTo>
                    <a:lnTo>
                      <a:pt x="752" y="1277"/>
                    </a:lnTo>
                    <a:lnTo>
                      <a:pt x="737" y="1277"/>
                    </a:lnTo>
                    <a:lnTo>
                      <a:pt x="723" y="1277"/>
                    </a:lnTo>
                    <a:lnTo>
                      <a:pt x="681" y="1263"/>
                    </a:lnTo>
                    <a:lnTo>
                      <a:pt x="666" y="1263"/>
                    </a:lnTo>
                    <a:lnTo>
                      <a:pt x="638" y="1263"/>
                    </a:lnTo>
                    <a:lnTo>
                      <a:pt x="624" y="1263"/>
                    </a:lnTo>
                    <a:lnTo>
                      <a:pt x="581" y="1263"/>
                    </a:lnTo>
                    <a:lnTo>
                      <a:pt x="525" y="1263"/>
                    </a:lnTo>
                    <a:lnTo>
                      <a:pt x="525" y="1277"/>
                    </a:lnTo>
                    <a:lnTo>
                      <a:pt x="525" y="1291"/>
                    </a:lnTo>
                    <a:lnTo>
                      <a:pt x="525" y="1334"/>
                    </a:lnTo>
                    <a:lnTo>
                      <a:pt x="525" y="1362"/>
                    </a:lnTo>
                    <a:lnTo>
                      <a:pt x="510" y="1405"/>
                    </a:lnTo>
                    <a:lnTo>
                      <a:pt x="510" y="1447"/>
                    </a:lnTo>
                    <a:lnTo>
                      <a:pt x="496" y="1447"/>
                    </a:lnTo>
                    <a:lnTo>
                      <a:pt x="482" y="1447"/>
                    </a:lnTo>
                    <a:lnTo>
                      <a:pt x="468" y="1447"/>
                    </a:lnTo>
                    <a:lnTo>
                      <a:pt x="440" y="1433"/>
                    </a:lnTo>
                    <a:lnTo>
                      <a:pt x="411" y="1433"/>
                    </a:lnTo>
                    <a:lnTo>
                      <a:pt x="369" y="1433"/>
                    </a:lnTo>
                    <a:lnTo>
                      <a:pt x="354" y="1419"/>
                    </a:lnTo>
                    <a:lnTo>
                      <a:pt x="340" y="1419"/>
                    </a:lnTo>
                    <a:lnTo>
                      <a:pt x="326" y="1419"/>
                    </a:lnTo>
                    <a:lnTo>
                      <a:pt x="298" y="1419"/>
                    </a:lnTo>
                    <a:lnTo>
                      <a:pt x="284" y="1419"/>
                    </a:lnTo>
                    <a:lnTo>
                      <a:pt x="269" y="1419"/>
                    </a:lnTo>
                    <a:lnTo>
                      <a:pt x="241" y="1419"/>
                    </a:lnTo>
                    <a:lnTo>
                      <a:pt x="227" y="1419"/>
                    </a:lnTo>
                    <a:lnTo>
                      <a:pt x="227" y="1405"/>
                    </a:lnTo>
                    <a:lnTo>
                      <a:pt x="213" y="1405"/>
                    </a:lnTo>
                    <a:lnTo>
                      <a:pt x="213" y="1390"/>
                    </a:lnTo>
                    <a:lnTo>
                      <a:pt x="198" y="1390"/>
                    </a:lnTo>
                    <a:lnTo>
                      <a:pt x="198" y="1405"/>
                    </a:lnTo>
                    <a:lnTo>
                      <a:pt x="170" y="1405"/>
                    </a:lnTo>
                    <a:lnTo>
                      <a:pt x="156" y="1390"/>
                    </a:lnTo>
                    <a:lnTo>
                      <a:pt x="142" y="1405"/>
                    </a:lnTo>
                    <a:lnTo>
                      <a:pt x="128" y="1390"/>
                    </a:lnTo>
                    <a:lnTo>
                      <a:pt x="128" y="1376"/>
                    </a:lnTo>
                    <a:lnTo>
                      <a:pt x="113" y="1362"/>
                    </a:lnTo>
                    <a:lnTo>
                      <a:pt x="113" y="1348"/>
                    </a:lnTo>
                    <a:lnTo>
                      <a:pt x="99" y="1334"/>
                    </a:lnTo>
                    <a:lnTo>
                      <a:pt x="99" y="1319"/>
                    </a:lnTo>
                    <a:lnTo>
                      <a:pt x="85" y="1305"/>
                    </a:lnTo>
                    <a:lnTo>
                      <a:pt x="71" y="1277"/>
                    </a:lnTo>
                    <a:lnTo>
                      <a:pt x="71" y="1263"/>
                    </a:lnTo>
                    <a:lnTo>
                      <a:pt x="57" y="1263"/>
                    </a:lnTo>
                    <a:lnTo>
                      <a:pt x="57" y="1248"/>
                    </a:lnTo>
                    <a:lnTo>
                      <a:pt x="57" y="1234"/>
                    </a:lnTo>
                    <a:lnTo>
                      <a:pt x="42" y="1234"/>
                    </a:lnTo>
                    <a:lnTo>
                      <a:pt x="42" y="1220"/>
                    </a:lnTo>
                    <a:lnTo>
                      <a:pt x="28" y="1192"/>
                    </a:lnTo>
                    <a:lnTo>
                      <a:pt x="14" y="1178"/>
                    </a:lnTo>
                    <a:lnTo>
                      <a:pt x="14" y="1163"/>
                    </a:lnTo>
                    <a:lnTo>
                      <a:pt x="14" y="1149"/>
                    </a:lnTo>
                    <a:lnTo>
                      <a:pt x="0" y="1149"/>
                    </a:lnTo>
                    <a:lnTo>
                      <a:pt x="0" y="1135"/>
                    </a:lnTo>
                    <a:lnTo>
                      <a:pt x="14" y="1135"/>
                    </a:lnTo>
                    <a:lnTo>
                      <a:pt x="14" y="1092"/>
                    </a:lnTo>
                    <a:lnTo>
                      <a:pt x="14" y="1064"/>
                    </a:lnTo>
                    <a:lnTo>
                      <a:pt x="14" y="1050"/>
                    </a:lnTo>
                    <a:lnTo>
                      <a:pt x="14" y="1036"/>
                    </a:lnTo>
                    <a:lnTo>
                      <a:pt x="14" y="1007"/>
                    </a:lnTo>
                    <a:lnTo>
                      <a:pt x="28" y="951"/>
                    </a:lnTo>
                    <a:lnTo>
                      <a:pt x="28" y="908"/>
                    </a:lnTo>
                    <a:lnTo>
                      <a:pt x="28" y="894"/>
                    </a:lnTo>
                    <a:lnTo>
                      <a:pt x="28" y="866"/>
                    </a:lnTo>
                    <a:lnTo>
                      <a:pt x="28" y="851"/>
                    </a:lnTo>
                    <a:lnTo>
                      <a:pt x="28" y="809"/>
                    </a:lnTo>
                    <a:lnTo>
                      <a:pt x="42" y="795"/>
                    </a:lnTo>
                    <a:lnTo>
                      <a:pt x="42" y="780"/>
                    </a:lnTo>
                    <a:lnTo>
                      <a:pt x="42" y="766"/>
                    </a:lnTo>
                    <a:lnTo>
                      <a:pt x="42" y="752"/>
                    </a:lnTo>
                    <a:lnTo>
                      <a:pt x="42" y="738"/>
                    </a:lnTo>
                    <a:lnTo>
                      <a:pt x="42" y="724"/>
                    </a:lnTo>
                    <a:lnTo>
                      <a:pt x="42" y="709"/>
                    </a:lnTo>
                    <a:lnTo>
                      <a:pt x="42" y="695"/>
                    </a:lnTo>
                    <a:lnTo>
                      <a:pt x="42" y="681"/>
                    </a:lnTo>
                    <a:lnTo>
                      <a:pt x="42" y="639"/>
                    </a:lnTo>
                    <a:lnTo>
                      <a:pt x="42" y="624"/>
                    </a:lnTo>
                    <a:lnTo>
                      <a:pt x="42" y="610"/>
                    </a:lnTo>
                    <a:lnTo>
                      <a:pt x="42" y="596"/>
                    </a:lnTo>
                    <a:lnTo>
                      <a:pt x="42" y="582"/>
                    </a:lnTo>
                    <a:lnTo>
                      <a:pt x="42" y="568"/>
                    </a:lnTo>
                    <a:lnTo>
                      <a:pt x="42" y="553"/>
                    </a:lnTo>
                    <a:lnTo>
                      <a:pt x="42" y="539"/>
                    </a:lnTo>
                    <a:lnTo>
                      <a:pt x="42" y="511"/>
                    </a:lnTo>
                    <a:lnTo>
                      <a:pt x="42" y="497"/>
                    </a:lnTo>
                    <a:lnTo>
                      <a:pt x="42" y="483"/>
                    </a:lnTo>
                    <a:lnTo>
                      <a:pt x="42" y="440"/>
                    </a:lnTo>
                    <a:lnTo>
                      <a:pt x="42" y="426"/>
                    </a:lnTo>
                    <a:lnTo>
                      <a:pt x="42" y="397"/>
                    </a:lnTo>
                    <a:lnTo>
                      <a:pt x="42" y="383"/>
                    </a:lnTo>
                    <a:lnTo>
                      <a:pt x="42" y="369"/>
                    </a:lnTo>
                    <a:lnTo>
                      <a:pt x="42" y="355"/>
                    </a:lnTo>
                    <a:lnTo>
                      <a:pt x="42" y="327"/>
                    </a:lnTo>
                    <a:lnTo>
                      <a:pt x="42" y="312"/>
                    </a:lnTo>
                    <a:lnTo>
                      <a:pt x="42" y="298"/>
                    </a:lnTo>
                    <a:lnTo>
                      <a:pt x="42" y="270"/>
                    </a:lnTo>
                    <a:lnTo>
                      <a:pt x="42" y="256"/>
                    </a:lnTo>
                    <a:lnTo>
                      <a:pt x="28" y="241"/>
                    </a:lnTo>
                    <a:lnTo>
                      <a:pt x="28" y="213"/>
                    </a:lnTo>
                    <a:lnTo>
                      <a:pt x="28" y="199"/>
                    </a:lnTo>
                    <a:lnTo>
                      <a:pt x="28" y="156"/>
                    </a:lnTo>
                    <a:lnTo>
                      <a:pt x="28" y="142"/>
                    </a:lnTo>
                    <a:lnTo>
                      <a:pt x="28" y="128"/>
                    </a:lnTo>
                    <a:lnTo>
                      <a:pt x="28" y="114"/>
                    </a:lnTo>
                    <a:lnTo>
                      <a:pt x="28" y="100"/>
                    </a:lnTo>
                    <a:lnTo>
                      <a:pt x="42" y="100"/>
                    </a:lnTo>
                    <a:lnTo>
                      <a:pt x="57" y="100"/>
                    </a:lnTo>
                    <a:lnTo>
                      <a:pt x="71" y="100"/>
                    </a:lnTo>
                    <a:lnTo>
                      <a:pt x="85" y="100"/>
                    </a:lnTo>
                    <a:lnTo>
                      <a:pt x="99" y="100"/>
                    </a:lnTo>
                    <a:lnTo>
                      <a:pt x="113" y="100"/>
                    </a:lnTo>
                    <a:lnTo>
                      <a:pt x="128" y="100"/>
                    </a:lnTo>
                    <a:lnTo>
                      <a:pt x="156" y="100"/>
                    </a:lnTo>
                    <a:lnTo>
                      <a:pt x="170" y="100"/>
                    </a:lnTo>
                    <a:lnTo>
                      <a:pt x="184" y="100"/>
                    </a:lnTo>
                    <a:lnTo>
                      <a:pt x="198" y="100"/>
                    </a:lnTo>
                    <a:lnTo>
                      <a:pt x="213" y="100"/>
                    </a:lnTo>
                    <a:lnTo>
                      <a:pt x="227" y="114"/>
                    </a:lnTo>
                    <a:lnTo>
                      <a:pt x="255" y="114"/>
                    </a:lnTo>
                    <a:lnTo>
                      <a:pt x="269" y="114"/>
                    </a:lnTo>
                    <a:lnTo>
                      <a:pt x="284" y="114"/>
                    </a:lnTo>
                    <a:lnTo>
                      <a:pt x="298" y="114"/>
                    </a:lnTo>
                    <a:lnTo>
                      <a:pt x="326" y="114"/>
                    </a:lnTo>
                    <a:lnTo>
                      <a:pt x="326" y="128"/>
                    </a:lnTo>
                    <a:lnTo>
                      <a:pt x="354" y="128"/>
                    </a:lnTo>
                    <a:lnTo>
                      <a:pt x="369" y="128"/>
                    </a:lnTo>
                    <a:lnTo>
                      <a:pt x="383" y="142"/>
                    </a:lnTo>
                    <a:lnTo>
                      <a:pt x="397" y="142"/>
                    </a:lnTo>
                    <a:lnTo>
                      <a:pt x="425" y="156"/>
                    </a:lnTo>
                    <a:lnTo>
                      <a:pt x="440" y="156"/>
                    </a:lnTo>
                    <a:lnTo>
                      <a:pt x="454" y="170"/>
                    </a:lnTo>
                    <a:lnTo>
                      <a:pt x="468" y="170"/>
                    </a:lnTo>
                    <a:lnTo>
                      <a:pt x="468" y="185"/>
                    </a:lnTo>
                    <a:lnTo>
                      <a:pt x="482" y="185"/>
                    </a:lnTo>
                    <a:lnTo>
                      <a:pt x="496" y="185"/>
                    </a:lnTo>
                    <a:lnTo>
                      <a:pt x="510" y="185"/>
                    </a:lnTo>
                    <a:lnTo>
                      <a:pt x="510" y="199"/>
                    </a:lnTo>
                    <a:lnTo>
                      <a:pt x="539" y="185"/>
                    </a:lnTo>
                    <a:lnTo>
                      <a:pt x="553" y="185"/>
                    </a:lnTo>
                    <a:lnTo>
                      <a:pt x="581" y="185"/>
                    </a:lnTo>
                    <a:lnTo>
                      <a:pt x="596" y="185"/>
                    </a:lnTo>
                    <a:lnTo>
                      <a:pt x="610" y="185"/>
                    </a:lnTo>
                    <a:lnTo>
                      <a:pt x="624" y="170"/>
                    </a:lnTo>
                    <a:lnTo>
                      <a:pt x="638" y="170"/>
                    </a:lnTo>
                    <a:lnTo>
                      <a:pt x="652" y="170"/>
                    </a:lnTo>
                    <a:lnTo>
                      <a:pt x="666" y="170"/>
                    </a:lnTo>
                    <a:lnTo>
                      <a:pt x="695" y="170"/>
                    </a:lnTo>
                    <a:lnTo>
                      <a:pt x="737" y="185"/>
                    </a:lnTo>
                    <a:lnTo>
                      <a:pt x="752" y="185"/>
                    </a:lnTo>
                    <a:lnTo>
                      <a:pt x="766" y="185"/>
                    </a:lnTo>
                    <a:lnTo>
                      <a:pt x="780" y="170"/>
                    </a:lnTo>
                    <a:lnTo>
                      <a:pt x="822" y="170"/>
                    </a:lnTo>
                    <a:lnTo>
                      <a:pt x="837" y="170"/>
                    </a:lnTo>
                    <a:lnTo>
                      <a:pt x="851" y="156"/>
                    </a:lnTo>
                    <a:lnTo>
                      <a:pt x="865" y="156"/>
                    </a:lnTo>
                    <a:lnTo>
                      <a:pt x="879" y="156"/>
                    </a:lnTo>
                    <a:lnTo>
                      <a:pt x="879" y="170"/>
                    </a:lnTo>
                    <a:lnTo>
                      <a:pt x="893" y="170"/>
                    </a:lnTo>
                    <a:lnTo>
                      <a:pt x="908" y="170"/>
                    </a:lnTo>
                    <a:lnTo>
                      <a:pt x="908" y="185"/>
                    </a:lnTo>
                    <a:lnTo>
                      <a:pt x="922" y="185"/>
                    </a:lnTo>
                    <a:lnTo>
                      <a:pt x="936" y="185"/>
                    </a:lnTo>
                    <a:lnTo>
                      <a:pt x="950" y="185"/>
                    </a:lnTo>
                    <a:lnTo>
                      <a:pt x="964" y="185"/>
                    </a:lnTo>
                    <a:lnTo>
                      <a:pt x="978" y="185"/>
                    </a:lnTo>
                    <a:lnTo>
                      <a:pt x="993" y="170"/>
                    </a:lnTo>
                    <a:lnTo>
                      <a:pt x="1007" y="170"/>
                    </a:lnTo>
                    <a:lnTo>
                      <a:pt x="1021" y="170"/>
                    </a:lnTo>
                    <a:lnTo>
                      <a:pt x="1021" y="156"/>
                    </a:lnTo>
                    <a:lnTo>
                      <a:pt x="1035" y="156"/>
                    </a:lnTo>
                    <a:lnTo>
                      <a:pt x="1049" y="156"/>
                    </a:lnTo>
                    <a:lnTo>
                      <a:pt x="1064" y="142"/>
                    </a:lnTo>
                    <a:lnTo>
                      <a:pt x="1078" y="142"/>
                    </a:lnTo>
                    <a:lnTo>
                      <a:pt x="1092" y="142"/>
                    </a:lnTo>
                    <a:lnTo>
                      <a:pt x="1092" y="128"/>
                    </a:lnTo>
                    <a:lnTo>
                      <a:pt x="1106" y="128"/>
                    </a:lnTo>
                    <a:lnTo>
                      <a:pt x="1120" y="128"/>
                    </a:lnTo>
                    <a:lnTo>
                      <a:pt x="1120" y="114"/>
                    </a:lnTo>
                    <a:lnTo>
                      <a:pt x="1134" y="114"/>
                    </a:lnTo>
                    <a:lnTo>
                      <a:pt x="1149" y="100"/>
                    </a:lnTo>
                    <a:lnTo>
                      <a:pt x="1163" y="100"/>
                    </a:lnTo>
                    <a:lnTo>
                      <a:pt x="1163" y="85"/>
                    </a:lnTo>
                    <a:lnTo>
                      <a:pt x="1177" y="85"/>
                    </a:lnTo>
                    <a:lnTo>
                      <a:pt x="1191" y="85"/>
                    </a:lnTo>
                    <a:lnTo>
                      <a:pt x="1191" y="71"/>
                    </a:lnTo>
                    <a:lnTo>
                      <a:pt x="1205" y="71"/>
                    </a:lnTo>
                    <a:lnTo>
                      <a:pt x="1220" y="71"/>
                    </a:lnTo>
                    <a:lnTo>
                      <a:pt x="1220" y="57"/>
                    </a:lnTo>
                    <a:lnTo>
                      <a:pt x="1234" y="57"/>
                    </a:lnTo>
                    <a:lnTo>
                      <a:pt x="1248" y="57"/>
                    </a:lnTo>
                    <a:lnTo>
                      <a:pt x="1248" y="43"/>
                    </a:lnTo>
                    <a:lnTo>
                      <a:pt x="1262" y="43"/>
                    </a:lnTo>
                    <a:lnTo>
                      <a:pt x="1276" y="43"/>
                    </a:lnTo>
                    <a:lnTo>
                      <a:pt x="1276" y="29"/>
                    </a:lnTo>
                    <a:lnTo>
                      <a:pt x="1290" y="29"/>
                    </a:lnTo>
                    <a:lnTo>
                      <a:pt x="1305" y="29"/>
                    </a:lnTo>
                    <a:lnTo>
                      <a:pt x="1319" y="29"/>
                    </a:lnTo>
                    <a:lnTo>
                      <a:pt x="1319" y="14"/>
                    </a:lnTo>
                    <a:lnTo>
                      <a:pt x="1333" y="14"/>
                    </a:lnTo>
                    <a:lnTo>
                      <a:pt x="1347" y="14"/>
                    </a:lnTo>
                    <a:lnTo>
                      <a:pt x="1361" y="0"/>
                    </a:lnTo>
                    <a:lnTo>
                      <a:pt x="1376" y="0"/>
                    </a:lnTo>
                    <a:lnTo>
                      <a:pt x="1390" y="0"/>
                    </a:lnTo>
                    <a:lnTo>
                      <a:pt x="1390" y="14"/>
                    </a:lnTo>
                    <a:lnTo>
                      <a:pt x="1390" y="29"/>
                    </a:lnTo>
                    <a:lnTo>
                      <a:pt x="1404" y="43"/>
                    </a:lnTo>
                    <a:lnTo>
                      <a:pt x="1404" y="57"/>
                    </a:lnTo>
                    <a:lnTo>
                      <a:pt x="1404" y="71"/>
                    </a:lnTo>
                    <a:lnTo>
                      <a:pt x="1418" y="85"/>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46" name="Freeform 45"/>
              <p:cNvSpPr>
                <a:spLocks/>
              </p:cNvSpPr>
              <p:nvPr/>
            </p:nvSpPr>
            <p:spPr bwMode="auto">
              <a:xfrm>
                <a:off x="6311" y="2169"/>
                <a:ext cx="1475" cy="1512"/>
              </a:xfrm>
              <a:custGeom>
                <a:avLst/>
                <a:gdLst>
                  <a:gd name="T0" fmla="*/ 894 w 1475"/>
                  <a:gd name="T1" fmla="*/ 8 h 1603"/>
                  <a:gd name="T2" fmla="*/ 964 w 1475"/>
                  <a:gd name="T3" fmla="*/ 8 h 1603"/>
                  <a:gd name="T4" fmla="*/ 1021 w 1475"/>
                  <a:gd name="T5" fmla="*/ 8 h 1603"/>
                  <a:gd name="T6" fmla="*/ 1035 w 1475"/>
                  <a:gd name="T7" fmla="*/ 8 h 1603"/>
                  <a:gd name="T8" fmla="*/ 1035 w 1475"/>
                  <a:gd name="T9" fmla="*/ 8 h 1603"/>
                  <a:gd name="T10" fmla="*/ 1035 w 1475"/>
                  <a:gd name="T11" fmla="*/ 8 h 1603"/>
                  <a:gd name="T12" fmla="*/ 1021 w 1475"/>
                  <a:gd name="T13" fmla="*/ 8 h 1603"/>
                  <a:gd name="T14" fmla="*/ 1007 w 1475"/>
                  <a:gd name="T15" fmla="*/ 8 h 1603"/>
                  <a:gd name="T16" fmla="*/ 979 w 1475"/>
                  <a:gd name="T17" fmla="*/ 8 h 1603"/>
                  <a:gd name="T18" fmla="*/ 1007 w 1475"/>
                  <a:gd name="T19" fmla="*/ 10 h 1603"/>
                  <a:gd name="T20" fmla="*/ 1064 w 1475"/>
                  <a:gd name="T21" fmla="*/ 8 h 1603"/>
                  <a:gd name="T22" fmla="*/ 1120 w 1475"/>
                  <a:gd name="T23" fmla="*/ 8 h 1603"/>
                  <a:gd name="T24" fmla="*/ 1191 w 1475"/>
                  <a:gd name="T25" fmla="*/ 8 h 1603"/>
                  <a:gd name="T26" fmla="*/ 1248 w 1475"/>
                  <a:gd name="T27" fmla="*/ 8 h 1603"/>
                  <a:gd name="T28" fmla="*/ 1305 w 1475"/>
                  <a:gd name="T29" fmla="*/ 8 h 1603"/>
                  <a:gd name="T30" fmla="*/ 1404 w 1475"/>
                  <a:gd name="T31" fmla="*/ 8 h 1603"/>
                  <a:gd name="T32" fmla="*/ 1475 w 1475"/>
                  <a:gd name="T33" fmla="*/ 8 h 1603"/>
                  <a:gd name="T34" fmla="*/ 1461 w 1475"/>
                  <a:gd name="T35" fmla="*/ 8 h 1603"/>
                  <a:gd name="T36" fmla="*/ 1418 w 1475"/>
                  <a:gd name="T37" fmla="*/ 12 h 1603"/>
                  <a:gd name="T38" fmla="*/ 1248 w 1475"/>
                  <a:gd name="T39" fmla="*/ 14 h 1603"/>
                  <a:gd name="T40" fmla="*/ 1177 w 1475"/>
                  <a:gd name="T41" fmla="*/ 14 h 1603"/>
                  <a:gd name="T42" fmla="*/ 1177 w 1475"/>
                  <a:gd name="T43" fmla="*/ 15 h 1603"/>
                  <a:gd name="T44" fmla="*/ 1248 w 1475"/>
                  <a:gd name="T45" fmla="*/ 16 h 1603"/>
                  <a:gd name="T46" fmla="*/ 1291 w 1475"/>
                  <a:gd name="T47" fmla="*/ 17 h 1603"/>
                  <a:gd name="T48" fmla="*/ 1234 w 1475"/>
                  <a:gd name="T49" fmla="*/ 19 h 1603"/>
                  <a:gd name="T50" fmla="*/ 1149 w 1475"/>
                  <a:gd name="T51" fmla="*/ 20 h 1603"/>
                  <a:gd name="T52" fmla="*/ 1064 w 1475"/>
                  <a:gd name="T53" fmla="*/ 21 h 1603"/>
                  <a:gd name="T54" fmla="*/ 1007 w 1475"/>
                  <a:gd name="T55" fmla="*/ 22 h 1603"/>
                  <a:gd name="T56" fmla="*/ 950 w 1475"/>
                  <a:gd name="T57" fmla="*/ 22 h 1603"/>
                  <a:gd name="T58" fmla="*/ 908 w 1475"/>
                  <a:gd name="T59" fmla="*/ 22 h 1603"/>
                  <a:gd name="T60" fmla="*/ 879 w 1475"/>
                  <a:gd name="T61" fmla="*/ 23 h 1603"/>
                  <a:gd name="T62" fmla="*/ 794 w 1475"/>
                  <a:gd name="T63" fmla="*/ 25 h 1603"/>
                  <a:gd name="T64" fmla="*/ 738 w 1475"/>
                  <a:gd name="T65" fmla="*/ 28 h 1603"/>
                  <a:gd name="T66" fmla="*/ 624 w 1475"/>
                  <a:gd name="T67" fmla="*/ 30 h 1603"/>
                  <a:gd name="T68" fmla="*/ 567 w 1475"/>
                  <a:gd name="T69" fmla="*/ 30 h 1603"/>
                  <a:gd name="T70" fmla="*/ 496 w 1475"/>
                  <a:gd name="T71" fmla="*/ 29 h 1603"/>
                  <a:gd name="T72" fmla="*/ 511 w 1475"/>
                  <a:gd name="T73" fmla="*/ 30 h 1603"/>
                  <a:gd name="T74" fmla="*/ 525 w 1475"/>
                  <a:gd name="T75" fmla="*/ 30 h 1603"/>
                  <a:gd name="T76" fmla="*/ 454 w 1475"/>
                  <a:gd name="T77" fmla="*/ 30 h 1603"/>
                  <a:gd name="T78" fmla="*/ 411 w 1475"/>
                  <a:gd name="T79" fmla="*/ 30 h 1603"/>
                  <a:gd name="T80" fmla="*/ 284 w 1475"/>
                  <a:gd name="T81" fmla="*/ 30 h 1603"/>
                  <a:gd name="T82" fmla="*/ 184 w 1475"/>
                  <a:gd name="T83" fmla="*/ 30 h 1603"/>
                  <a:gd name="T84" fmla="*/ 14 w 1475"/>
                  <a:gd name="T85" fmla="*/ 26 h 1603"/>
                  <a:gd name="T86" fmla="*/ 43 w 1475"/>
                  <a:gd name="T87" fmla="*/ 17 h 1603"/>
                  <a:gd name="T88" fmla="*/ 57 w 1475"/>
                  <a:gd name="T89" fmla="*/ 8 h 1603"/>
                  <a:gd name="T90" fmla="*/ 142 w 1475"/>
                  <a:gd name="T91" fmla="*/ 8 h 1603"/>
                  <a:gd name="T92" fmla="*/ 326 w 1475"/>
                  <a:gd name="T93" fmla="*/ 8 h 1603"/>
                  <a:gd name="T94" fmla="*/ 369 w 1475"/>
                  <a:gd name="T95" fmla="*/ 8 h 1603"/>
                  <a:gd name="T96" fmla="*/ 411 w 1475"/>
                  <a:gd name="T97" fmla="*/ 11 h 1603"/>
                  <a:gd name="T98" fmla="*/ 496 w 1475"/>
                  <a:gd name="T99" fmla="*/ 13 h 1603"/>
                  <a:gd name="T100" fmla="*/ 567 w 1475"/>
                  <a:gd name="T101" fmla="*/ 12 h 1603"/>
                  <a:gd name="T102" fmla="*/ 610 w 1475"/>
                  <a:gd name="T103" fmla="*/ 8 h 1603"/>
                  <a:gd name="T104" fmla="*/ 638 w 1475"/>
                  <a:gd name="T105" fmla="*/ 8 h 1603"/>
                  <a:gd name="T106" fmla="*/ 596 w 1475"/>
                  <a:gd name="T107" fmla="*/ 8 h 1603"/>
                  <a:gd name="T108" fmla="*/ 695 w 1475"/>
                  <a:gd name="T109" fmla="*/ 8 h 1603"/>
                  <a:gd name="T110" fmla="*/ 879 w 1475"/>
                  <a:gd name="T111" fmla="*/ 8 h 1603"/>
                  <a:gd name="T112" fmla="*/ 908 w 1475"/>
                  <a:gd name="T113" fmla="*/ 8 h 1603"/>
                  <a:gd name="T114" fmla="*/ 851 w 1475"/>
                  <a:gd name="T115" fmla="*/ 8 h 1603"/>
                  <a:gd name="T116" fmla="*/ 894 w 1475"/>
                  <a:gd name="T117" fmla="*/ 8 h 1603"/>
                  <a:gd name="T118" fmla="*/ 865 w 1475"/>
                  <a:gd name="T119" fmla="*/ 8 h 1603"/>
                  <a:gd name="T120" fmla="*/ 894 w 1475"/>
                  <a:gd name="T121" fmla="*/ 8 h 1603"/>
                  <a:gd name="T122" fmla="*/ 865 w 1475"/>
                  <a:gd name="T123" fmla="*/ 0 h 16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75"/>
                  <a:gd name="T187" fmla="*/ 0 h 1603"/>
                  <a:gd name="T188" fmla="*/ 1475 w 1475"/>
                  <a:gd name="T189" fmla="*/ 1603 h 16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75" h="1603">
                    <a:moveTo>
                      <a:pt x="879" y="43"/>
                    </a:moveTo>
                    <a:lnTo>
                      <a:pt x="879" y="43"/>
                    </a:lnTo>
                    <a:lnTo>
                      <a:pt x="879" y="29"/>
                    </a:lnTo>
                    <a:lnTo>
                      <a:pt x="879" y="14"/>
                    </a:lnTo>
                    <a:lnTo>
                      <a:pt x="894" y="14"/>
                    </a:lnTo>
                    <a:lnTo>
                      <a:pt x="894" y="29"/>
                    </a:lnTo>
                    <a:lnTo>
                      <a:pt x="894" y="43"/>
                    </a:lnTo>
                    <a:lnTo>
                      <a:pt x="894" y="57"/>
                    </a:lnTo>
                    <a:lnTo>
                      <a:pt x="908" y="57"/>
                    </a:lnTo>
                    <a:lnTo>
                      <a:pt x="908" y="43"/>
                    </a:lnTo>
                    <a:lnTo>
                      <a:pt x="922" y="43"/>
                    </a:lnTo>
                    <a:lnTo>
                      <a:pt x="936" y="57"/>
                    </a:lnTo>
                    <a:lnTo>
                      <a:pt x="950" y="57"/>
                    </a:lnTo>
                    <a:lnTo>
                      <a:pt x="950" y="71"/>
                    </a:lnTo>
                    <a:lnTo>
                      <a:pt x="964" y="71"/>
                    </a:lnTo>
                    <a:lnTo>
                      <a:pt x="979" y="71"/>
                    </a:lnTo>
                    <a:lnTo>
                      <a:pt x="993" y="71"/>
                    </a:lnTo>
                    <a:lnTo>
                      <a:pt x="993" y="85"/>
                    </a:lnTo>
                    <a:lnTo>
                      <a:pt x="1007" y="85"/>
                    </a:lnTo>
                    <a:lnTo>
                      <a:pt x="1021" y="85"/>
                    </a:lnTo>
                    <a:lnTo>
                      <a:pt x="1021" y="114"/>
                    </a:lnTo>
                    <a:lnTo>
                      <a:pt x="1035" y="142"/>
                    </a:lnTo>
                    <a:lnTo>
                      <a:pt x="1021" y="142"/>
                    </a:lnTo>
                    <a:lnTo>
                      <a:pt x="1007" y="142"/>
                    </a:lnTo>
                    <a:lnTo>
                      <a:pt x="1007" y="128"/>
                    </a:lnTo>
                    <a:lnTo>
                      <a:pt x="1007" y="142"/>
                    </a:lnTo>
                    <a:lnTo>
                      <a:pt x="1007" y="156"/>
                    </a:lnTo>
                    <a:lnTo>
                      <a:pt x="1021" y="156"/>
                    </a:lnTo>
                    <a:lnTo>
                      <a:pt x="1035" y="156"/>
                    </a:lnTo>
                    <a:lnTo>
                      <a:pt x="1035" y="170"/>
                    </a:lnTo>
                    <a:lnTo>
                      <a:pt x="1050" y="185"/>
                    </a:lnTo>
                    <a:lnTo>
                      <a:pt x="1035" y="185"/>
                    </a:lnTo>
                    <a:lnTo>
                      <a:pt x="1035" y="199"/>
                    </a:lnTo>
                    <a:lnTo>
                      <a:pt x="1035" y="213"/>
                    </a:lnTo>
                    <a:lnTo>
                      <a:pt x="1035" y="227"/>
                    </a:lnTo>
                    <a:lnTo>
                      <a:pt x="1035" y="241"/>
                    </a:lnTo>
                    <a:lnTo>
                      <a:pt x="1035" y="256"/>
                    </a:lnTo>
                    <a:lnTo>
                      <a:pt x="1035" y="270"/>
                    </a:lnTo>
                    <a:lnTo>
                      <a:pt x="1035" y="284"/>
                    </a:lnTo>
                    <a:lnTo>
                      <a:pt x="1035" y="298"/>
                    </a:lnTo>
                    <a:lnTo>
                      <a:pt x="1035" y="312"/>
                    </a:lnTo>
                    <a:lnTo>
                      <a:pt x="1035" y="326"/>
                    </a:lnTo>
                    <a:lnTo>
                      <a:pt x="1021" y="341"/>
                    </a:lnTo>
                    <a:lnTo>
                      <a:pt x="1021" y="355"/>
                    </a:lnTo>
                    <a:lnTo>
                      <a:pt x="1021" y="369"/>
                    </a:lnTo>
                    <a:lnTo>
                      <a:pt x="1021" y="383"/>
                    </a:lnTo>
                    <a:lnTo>
                      <a:pt x="1021" y="397"/>
                    </a:lnTo>
                    <a:lnTo>
                      <a:pt x="1021" y="412"/>
                    </a:lnTo>
                    <a:lnTo>
                      <a:pt x="1021" y="426"/>
                    </a:lnTo>
                    <a:lnTo>
                      <a:pt x="1007" y="426"/>
                    </a:lnTo>
                    <a:lnTo>
                      <a:pt x="1007" y="440"/>
                    </a:lnTo>
                    <a:lnTo>
                      <a:pt x="1007" y="454"/>
                    </a:lnTo>
                    <a:lnTo>
                      <a:pt x="993" y="454"/>
                    </a:lnTo>
                    <a:lnTo>
                      <a:pt x="993" y="468"/>
                    </a:lnTo>
                    <a:lnTo>
                      <a:pt x="993" y="482"/>
                    </a:lnTo>
                    <a:lnTo>
                      <a:pt x="979" y="482"/>
                    </a:lnTo>
                    <a:lnTo>
                      <a:pt x="979" y="497"/>
                    </a:lnTo>
                    <a:lnTo>
                      <a:pt x="979" y="511"/>
                    </a:lnTo>
                    <a:lnTo>
                      <a:pt x="979" y="525"/>
                    </a:lnTo>
                    <a:lnTo>
                      <a:pt x="979" y="539"/>
                    </a:lnTo>
                    <a:lnTo>
                      <a:pt x="993" y="539"/>
                    </a:lnTo>
                    <a:lnTo>
                      <a:pt x="1007" y="539"/>
                    </a:lnTo>
                    <a:lnTo>
                      <a:pt x="1007" y="553"/>
                    </a:lnTo>
                    <a:lnTo>
                      <a:pt x="1021" y="553"/>
                    </a:lnTo>
                    <a:lnTo>
                      <a:pt x="1035" y="553"/>
                    </a:lnTo>
                    <a:lnTo>
                      <a:pt x="1050" y="553"/>
                    </a:lnTo>
                    <a:lnTo>
                      <a:pt x="1050" y="525"/>
                    </a:lnTo>
                    <a:lnTo>
                      <a:pt x="1050" y="511"/>
                    </a:lnTo>
                    <a:lnTo>
                      <a:pt x="1050" y="497"/>
                    </a:lnTo>
                    <a:lnTo>
                      <a:pt x="1064" y="482"/>
                    </a:lnTo>
                    <a:lnTo>
                      <a:pt x="1064" y="468"/>
                    </a:lnTo>
                    <a:lnTo>
                      <a:pt x="1078" y="468"/>
                    </a:lnTo>
                    <a:lnTo>
                      <a:pt x="1078" y="454"/>
                    </a:lnTo>
                    <a:lnTo>
                      <a:pt x="1092" y="454"/>
                    </a:lnTo>
                    <a:lnTo>
                      <a:pt x="1092" y="440"/>
                    </a:lnTo>
                    <a:lnTo>
                      <a:pt x="1106" y="440"/>
                    </a:lnTo>
                    <a:lnTo>
                      <a:pt x="1120" y="426"/>
                    </a:lnTo>
                    <a:lnTo>
                      <a:pt x="1135" y="426"/>
                    </a:lnTo>
                    <a:lnTo>
                      <a:pt x="1149" y="426"/>
                    </a:lnTo>
                    <a:lnTo>
                      <a:pt x="1163" y="426"/>
                    </a:lnTo>
                    <a:lnTo>
                      <a:pt x="1177" y="426"/>
                    </a:lnTo>
                    <a:lnTo>
                      <a:pt x="1177" y="412"/>
                    </a:lnTo>
                    <a:lnTo>
                      <a:pt x="1177" y="426"/>
                    </a:lnTo>
                    <a:lnTo>
                      <a:pt x="1191" y="426"/>
                    </a:lnTo>
                    <a:lnTo>
                      <a:pt x="1206" y="426"/>
                    </a:lnTo>
                    <a:lnTo>
                      <a:pt x="1220" y="426"/>
                    </a:lnTo>
                    <a:lnTo>
                      <a:pt x="1234" y="426"/>
                    </a:lnTo>
                    <a:lnTo>
                      <a:pt x="1234" y="440"/>
                    </a:lnTo>
                    <a:lnTo>
                      <a:pt x="1248" y="440"/>
                    </a:lnTo>
                    <a:lnTo>
                      <a:pt x="1262" y="440"/>
                    </a:lnTo>
                    <a:lnTo>
                      <a:pt x="1276" y="440"/>
                    </a:lnTo>
                    <a:lnTo>
                      <a:pt x="1291" y="440"/>
                    </a:lnTo>
                    <a:lnTo>
                      <a:pt x="1305" y="440"/>
                    </a:lnTo>
                    <a:lnTo>
                      <a:pt x="1305" y="426"/>
                    </a:lnTo>
                    <a:lnTo>
                      <a:pt x="1319" y="426"/>
                    </a:lnTo>
                    <a:lnTo>
                      <a:pt x="1333" y="426"/>
                    </a:lnTo>
                    <a:lnTo>
                      <a:pt x="1347" y="426"/>
                    </a:lnTo>
                    <a:lnTo>
                      <a:pt x="1362" y="412"/>
                    </a:lnTo>
                    <a:lnTo>
                      <a:pt x="1376" y="412"/>
                    </a:lnTo>
                    <a:lnTo>
                      <a:pt x="1390" y="412"/>
                    </a:lnTo>
                    <a:lnTo>
                      <a:pt x="1404" y="412"/>
                    </a:lnTo>
                    <a:lnTo>
                      <a:pt x="1418" y="412"/>
                    </a:lnTo>
                    <a:lnTo>
                      <a:pt x="1432" y="397"/>
                    </a:lnTo>
                    <a:lnTo>
                      <a:pt x="1447" y="397"/>
                    </a:lnTo>
                    <a:lnTo>
                      <a:pt x="1461" y="397"/>
                    </a:lnTo>
                    <a:lnTo>
                      <a:pt x="1475" y="397"/>
                    </a:lnTo>
                    <a:lnTo>
                      <a:pt x="1475" y="412"/>
                    </a:lnTo>
                    <a:lnTo>
                      <a:pt x="1475" y="426"/>
                    </a:lnTo>
                    <a:lnTo>
                      <a:pt x="1461" y="426"/>
                    </a:lnTo>
                    <a:lnTo>
                      <a:pt x="1461" y="440"/>
                    </a:lnTo>
                    <a:lnTo>
                      <a:pt x="1461" y="454"/>
                    </a:lnTo>
                    <a:lnTo>
                      <a:pt x="1461" y="468"/>
                    </a:lnTo>
                    <a:lnTo>
                      <a:pt x="1461" y="482"/>
                    </a:lnTo>
                    <a:lnTo>
                      <a:pt x="1447" y="497"/>
                    </a:lnTo>
                    <a:lnTo>
                      <a:pt x="1447" y="511"/>
                    </a:lnTo>
                    <a:lnTo>
                      <a:pt x="1447" y="525"/>
                    </a:lnTo>
                    <a:lnTo>
                      <a:pt x="1447" y="539"/>
                    </a:lnTo>
                    <a:lnTo>
                      <a:pt x="1432" y="553"/>
                    </a:lnTo>
                    <a:lnTo>
                      <a:pt x="1432" y="568"/>
                    </a:lnTo>
                    <a:lnTo>
                      <a:pt x="1432" y="582"/>
                    </a:lnTo>
                    <a:lnTo>
                      <a:pt x="1432" y="596"/>
                    </a:lnTo>
                    <a:lnTo>
                      <a:pt x="1418" y="610"/>
                    </a:lnTo>
                    <a:lnTo>
                      <a:pt x="1418" y="624"/>
                    </a:lnTo>
                    <a:lnTo>
                      <a:pt x="1418" y="639"/>
                    </a:lnTo>
                    <a:lnTo>
                      <a:pt x="1418" y="653"/>
                    </a:lnTo>
                    <a:lnTo>
                      <a:pt x="1418" y="667"/>
                    </a:lnTo>
                    <a:lnTo>
                      <a:pt x="1404" y="667"/>
                    </a:lnTo>
                    <a:lnTo>
                      <a:pt x="1404" y="681"/>
                    </a:lnTo>
                    <a:lnTo>
                      <a:pt x="1404" y="695"/>
                    </a:lnTo>
                    <a:lnTo>
                      <a:pt x="1404" y="709"/>
                    </a:lnTo>
                    <a:lnTo>
                      <a:pt x="1404" y="738"/>
                    </a:lnTo>
                    <a:lnTo>
                      <a:pt x="1390" y="738"/>
                    </a:lnTo>
                    <a:lnTo>
                      <a:pt x="1376" y="738"/>
                    </a:lnTo>
                    <a:lnTo>
                      <a:pt x="1362" y="738"/>
                    </a:lnTo>
                    <a:lnTo>
                      <a:pt x="1248" y="724"/>
                    </a:lnTo>
                    <a:lnTo>
                      <a:pt x="1234" y="724"/>
                    </a:lnTo>
                    <a:lnTo>
                      <a:pt x="1220" y="724"/>
                    </a:lnTo>
                    <a:lnTo>
                      <a:pt x="1206" y="724"/>
                    </a:lnTo>
                    <a:lnTo>
                      <a:pt x="1191" y="724"/>
                    </a:lnTo>
                    <a:lnTo>
                      <a:pt x="1177" y="724"/>
                    </a:lnTo>
                    <a:lnTo>
                      <a:pt x="1177" y="709"/>
                    </a:lnTo>
                    <a:lnTo>
                      <a:pt x="1177" y="724"/>
                    </a:lnTo>
                    <a:lnTo>
                      <a:pt x="1177" y="709"/>
                    </a:lnTo>
                    <a:lnTo>
                      <a:pt x="1163" y="709"/>
                    </a:lnTo>
                    <a:lnTo>
                      <a:pt x="1163" y="695"/>
                    </a:lnTo>
                    <a:lnTo>
                      <a:pt x="1149" y="695"/>
                    </a:lnTo>
                    <a:lnTo>
                      <a:pt x="1163" y="724"/>
                    </a:lnTo>
                    <a:lnTo>
                      <a:pt x="1177" y="724"/>
                    </a:lnTo>
                    <a:lnTo>
                      <a:pt x="1177" y="738"/>
                    </a:lnTo>
                    <a:lnTo>
                      <a:pt x="1191" y="738"/>
                    </a:lnTo>
                    <a:lnTo>
                      <a:pt x="1191" y="752"/>
                    </a:lnTo>
                    <a:lnTo>
                      <a:pt x="1206" y="752"/>
                    </a:lnTo>
                    <a:lnTo>
                      <a:pt x="1206" y="766"/>
                    </a:lnTo>
                    <a:lnTo>
                      <a:pt x="1220" y="766"/>
                    </a:lnTo>
                    <a:lnTo>
                      <a:pt x="1220" y="780"/>
                    </a:lnTo>
                    <a:lnTo>
                      <a:pt x="1234" y="780"/>
                    </a:lnTo>
                    <a:lnTo>
                      <a:pt x="1234" y="795"/>
                    </a:lnTo>
                    <a:lnTo>
                      <a:pt x="1248" y="795"/>
                    </a:lnTo>
                    <a:lnTo>
                      <a:pt x="1248" y="809"/>
                    </a:lnTo>
                    <a:lnTo>
                      <a:pt x="1262" y="809"/>
                    </a:lnTo>
                    <a:lnTo>
                      <a:pt x="1276" y="809"/>
                    </a:lnTo>
                    <a:lnTo>
                      <a:pt x="1291" y="809"/>
                    </a:lnTo>
                    <a:lnTo>
                      <a:pt x="1291" y="823"/>
                    </a:lnTo>
                    <a:lnTo>
                      <a:pt x="1276" y="823"/>
                    </a:lnTo>
                    <a:lnTo>
                      <a:pt x="1276" y="837"/>
                    </a:lnTo>
                    <a:lnTo>
                      <a:pt x="1291" y="837"/>
                    </a:lnTo>
                    <a:lnTo>
                      <a:pt x="1319" y="865"/>
                    </a:lnTo>
                    <a:lnTo>
                      <a:pt x="1319" y="880"/>
                    </a:lnTo>
                    <a:lnTo>
                      <a:pt x="1333" y="908"/>
                    </a:lnTo>
                    <a:lnTo>
                      <a:pt x="1319" y="894"/>
                    </a:lnTo>
                    <a:lnTo>
                      <a:pt x="1305" y="894"/>
                    </a:lnTo>
                    <a:lnTo>
                      <a:pt x="1291" y="894"/>
                    </a:lnTo>
                    <a:lnTo>
                      <a:pt x="1291" y="908"/>
                    </a:lnTo>
                    <a:lnTo>
                      <a:pt x="1262" y="908"/>
                    </a:lnTo>
                    <a:lnTo>
                      <a:pt x="1248" y="908"/>
                    </a:lnTo>
                    <a:lnTo>
                      <a:pt x="1234" y="908"/>
                    </a:lnTo>
                    <a:lnTo>
                      <a:pt x="1234" y="922"/>
                    </a:lnTo>
                    <a:lnTo>
                      <a:pt x="1220" y="922"/>
                    </a:lnTo>
                    <a:lnTo>
                      <a:pt x="1206" y="922"/>
                    </a:lnTo>
                    <a:lnTo>
                      <a:pt x="1191" y="922"/>
                    </a:lnTo>
                    <a:lnTo>
                      <a:pt x="1177" y="936"/>
                    </a:lnTo>
                    <a:lnTo>
                      <a:pt x="1163" y="936"/>
                    </a:lnTo>
                    <a:lnTo>
                      <a:pt x="1149" y="951"/>
                    </a:lnTo>
                    <a:lnTo>
                      <a:pt x="1149" y="965"/>
                    </a:lnTo>
                    <a:lnTo>
                      <a:pt x="1149" y="979"/>
                    </a:lnTo>
                    <a:lnTo>
                      <a:pt x="1149" y="1007"/>
                    </a:lnTo>
                    <a:lnTo>
                      <a:pt x="1120" y="1021"/>
                    </a:lnTo>
                    <a:lnTo>
                      <a:pt x="1106" y="1021"/>
                    </a:lnTo>
                    <a:lnTo>
                      <a:pt x="1106" y="1036"/>
                    </a:lnTo>
                    <a:lnTo>
                      <a:pt x="1092" y="1036"/>
                    </a:lnTo>
                    <a:lnTo>
                      <a:pt x="1078" y="1036"/>
                    </a:lnTo>
                    <a:lnTo>
                      <a:pt x="1064" y="1050"/>
                    </a:lnTo>
                    <a:lnTo>
                      <a:pt x="1064" y="1064"/>
                    </a:lnTo>
                    <a:lnTo>
                      <a:pt x="1050" y="1064"/>
                    </a:lnTo>
                    <a:lnTo>
                      <a:pt x="1035" y="1092"/>
                    </a:lnTo>
                    <a:lnTo>
                      <a:pt x="1021" y="1092"/>
                    </a:lnTo>
                    <a:lnTo>
                      <a:pt x="1021" y="1107"/>
                    </a:lnTo>
                    <a:lnTo>
                      <a:pt x="1007" y="1107"/>
                    </a:lnTo>
                    <a:lnTo>
                      <a:pt x="993" y="1107"/>
                    </a:lnTo>
                    <a:lnTo>
                      <a:pt x="979" y="1107"/>
                    </a:lnTo>
                    <a:lnTo>
                      <a:pt x="964" y="1107"/>
                    </a:lnTo>
                    <a:lnTo>
                      <a:pt x="950" y="1107"/>
                    </a:lnTo>
                    <a:lnTo>
                      <a:pt x="950" y="1092"/>
                    </a:lnTo>
                    <a:lnTo>
                      <a:pt x="950" y="1107"/>
                    </a:lnTo>
                    <a:lnTo>
                      <a:pt x="936" y="1107"/>
                    </a:lnTo>
                    <a:lnTo>
                      <a:pt x="922" y="1107"/>
                    </a:lnTo>
                    <a:lnTo>
                      <a:pt x="922" y="1121"/>
                    </a:lnTo>
                    <a:lnTo>
                      <a:pt x="908" y="1121"/>
                    </a:lnTo>
                    <a:lnTo>
                      <a:pt x="894" y="1121"/>
                    </a:lnTo>
                    <a:lnTo>
                      <a:pt x="894" y="1135"/>
                    </a:lnTo>
                    <a:lnTo>
                      <a:pt x="879" y="1135"/>
                    </a:lnTo>
                    <a:lnTo>
                      <a:pt x="879" y="1149"/>
                    </a:lnTo>
                    <a:lnTo>
                      <a:pt x="865" y="1163"/>
                    </a:lnTo>
                    <a:lnTo>
                      <a:pt x="879" y="1163"/>
                    </a:lnTo>
                    <a:lnTo>
                      <a:pt x="879" y="1178"/>
                    </a:lnTo>
                    <a:lnTo>
                      <a:pt x="879" y="1192"/>
                    </a:lnTo>
                    <a:lnTo>
                      <a:pt x="865" y="1192"/>
                    </a:lnTo>
                    <a:lnTo>
                      <a:pt x="865" y="1206"/>
                    </a:lnTo>
                    <a:lnTo>
                      <a:pt x="865" y="1234"/>
                    </a:lnTo>
                    <a:lnTo>
                      <a:pt x="851" y="1263"/>
                    </a:lnTo>
                    <a:lnTo>
                      <a:pt x="837" y="1291"/>
                    </a:lnTo>
                    <a:lnTo>
                      <a:pt x="837" y="1305"/>
                    </a:lnTo>
                    <a:lnTo>
                      <a:pt x="823" y="1319"/>
                    </a:lnTo>
                    <a:lnTo>
                      <a:pt x="808" y="1348"/>
                    </a:lnTo>
                    <a:lnTo>
                      <a:pt x="808" y="1362"/>
                    </a:lnTo>
                    <a:lnTo>
                      <a:pt x="794" y="1376"/>
                    </a:lnTo>
                    <a:lnTo>
                      <a:pt x="794" y="1390"/>
                    </a:lnTo>
                    <a:lnTo>
                      <a:pt x="794" y="1404"/>
                    </a:lnTo>
                    <a:lnTo>
                      <a:pt x="780" y="1404"/>
                    </a:lnTo>
                    <a:lnTo>
                      <a:pt x="780" y="1419"/>
                    </a:lnTo>
                    <a:lnTo>
                      <a:pt x="780" y="1433"/>
                    </a:lnTo>
                    <a:lnTo>
                      <a:pt x="780" y="1447"/>
                    </a:lnTo>
                    <a:lnTo>
                      <a:pt x="766" y="1447"/>
                    </a:lnTo>
                    <a:lnTo>
                      <a:pt x="752" y="1475"/>
                    </a:lnTo>
                    <a:lnTo>
                      <a:pt x="738" y="1490"/>
                    </a:lnTo>
                    <a:lnTo>
                      <a:pt x="723" y="1504"/>
                    </a:lnTo>
                    <a:lnTo>
                      <a:pt x="709" y="1504"/>
                    </a:lnTo>
                    <a:lnTo>
                      <a:pt x="695" y="1518"/>
                    </a:lnTo>
                    <a:lnTo>
                      <a:pt x="681" y="1532"/>
                    </a:lnTo>
                    <a:lnTo>
                      <a:pt x="681" y="1546"/>
                    </a:lnTo>
                    <a:lnTo>
                      <a:pt x="667" y="1546"/>
                    </a:lnTo>
                    <a:lnTo>
                      <a:pt x="652" y="1561"/>
                    </a:lnTo>
                    <a:lnTo>
                      <a:pt x="638" y="1561"/>
                    </a:lnTo>
                    <a:lnTo>
                      <a:pt x="624" y="1561"/>
                    </a:lnTo>
                    <a:lnTo>
                      <a:pt x="610" y="1561"/>
                    </a:lnTo>
                    <a:lnTo>
                      <a:pt x="596" y="1561"/>
                    </a:lnTo>
                    <a:lnTo>
                      <a:pt x="582" y="1561"/>
                    </a:lnTo>
                    <a:lnTo>
                      <a:pt x="567" y="1561"/>
                    </a:lnTo>
                    <a:lnTo>
                      <a:pt x="553" y="1561"/>
                    </a:lnTo>
                    <a:lnTo>
                      <a:pt x="539" y="1561"/>
                    </a:lnTo>
                    <a:lnTo>
                      <a:pt x="539" y="1546"/>
                    </a:lnTo>
                    <a:lnTo>
                      <a:pt x="525" y="1546"/>
                    </a:lnTo>
                    <a:lnTo>
                      <a:pt x="511" y="1546"/>
                    </a:lnTo>
                    <a:lnTo>
                      <a:pt x="496" y="1532"/>
                    </a:lnTo>
                    <a:lnTo>
                      <a:pt x="482" y="1532"/>
                    </a:lnTo>
                    <a:lnTo>
                      <a:pt x="496" y="1532"/>
                    </a:lnTo>
                    <a:lnTo>
                      <a:pt x="496" y="1546"/>
                    </a:lnTo>
                    <a:lnTo>
                      <a:pt x="511" y="1546"/>
                    </a:lnTo>
                    <a:lnTo>
                      <a:pt x="511" y="1561"/>
                    </a:lnTo>
                    <a:lnTo>
                      <a:pt x="525" y="1561"/>
                    </a:lnTo>
                    <a:lnTo>
                      <a:pt x="539" y="1561"/>
                    </a:lnTo>
                    <a:lnTo>
                      <a:pt x="539" y="1575"/>
                    </a:lnTo>
                    <a:lnTo>
                      <a:pt x="525" y="1575"/>
                    </a:lnTo>
                    <a:lnTo>
                      <a:pt x="511" y="1575"/>
                    </a:lnTo>
                    <a:lnTo>
                      <a:pt x="496" y="1561"/>
                    </a:lnTo>
                    <a:lnTo>
                      <a:pt x="482" y="1561"/>
                    </a:lnTo>
                    <a:lnTo>
                      <a:pt x="468" y="1561"/>
                    </a:lnTo>
                    <a:lnTo>
                      <a:pt x="454" y="1561"/>
                    </a:lnTo>
                    <a:lnTo>
                      <a:pt x="440" y="1561"/>
                    </a:lnTo>
                    <a:lnTo>
                      <a:pt x="440" y="1546"/>
                    </a:lnTo>
                    <a:lnTo>
                      <a:pt x="426" y="1546"/>
                    </a:lnTo>
                    <a:lnTo>
                      <a:pt x="411" y="1546"/>
                    </a:lnTo>
                    <a:lnTo>
                      <a:pt x="411" y="1561"/>
                    </a:lnTo>
                    <a:lnTo>
                      <a:pt x="411" y="1575"/>
                    </a:lnTo>
                    <a:lnTo>
                      <a:pt x="383" y="1575"/>
                    </a:lnTo>
                    <a:lnTo>
                      <a:pt x="369" y="1575"/>
                    </a:lnTo>
                    <a:lnTo>
                      <a:pt x="340" y="1575"/>
                    </a:lnTo>
                    <a:lnTo>
                      <a:pt x="326" y="1575"/>
                    </a:lnTo>
                    <a:lnTo>
                      <a:pt x="312" y="1575"/>
                    </a:lnTo>
                    <a:lnTo>
                      <a:pt x="298" y="1575"/>
                    </a:lnTo>
                    <a:lnTo>
                      <a:pt x="284" y="1575"/>
                    </a:lnTo>
                    <a:lnTo>
                      <a:pt x="255" y="1575"/>
                    </a:lnTo>
                    <a:lnTo>
                      <a:pt x="241" y="1575"/>
                    </a:lnTo>
                    <a:lnTo>
                      <a:pt x="227" y="1575"/>
                    </a:lnTo>
                    <a:lnTo>
                      <a:pt x="213" y="1575"/>
                    </a:lnTo>
                    <a:lnTo>
                      <a:pt x="213" y="1589"/>
                    </a:lnTo>
                    <a:lnTo>
                      <a:pt x="199" y="1589"/>
                    </a:lnTo>
                    <a:lnTo>
                      <a:pt x="199" y="1603"/>
                    </a:lnTo>
                    <a:lnTo>
                      <a:pt x="184" y="1603"/>
                    </a:lnTo>
                    <a:lnTo>
                      <a:pt x="170" y="1603"/>
                    </a:lnTo>
                    <a:lnTo>
                      <a:pt x="128" y="1603"/>
                    </a:lnTo>
                    <a:lnTo>
                      <a:pt x="85" y="1589"/>
                    </a:lnTo>
                    <a:lnTo>
                      <a:pt x="57" y="1589"/>
                    </a:lnTo>
                    <a:lnTo>
                      <a:pt x="28" y="1589"/>
                    </a:lnTo>
                    <a:lnTo>
                      <a:pt x="14" y="1575"/>
                    </a:lnTo>
                    <a:lnTo>
                      <a:pt x="0" y="1575"/>
                    </a:lnTo>
                    <a:lnTo>
                      <a:pt x="0" y="1546"/>
                    </a:lnTo>
                    <a:lnTo>
                      <a:pt x="14" y="1532"/>
                    </a:lnTo>
                    <a:lnTo>
                      <a:pt x="0" y="1532"/>
                    </a:lnTo>
                    <a:lnTo>
                      <a:pt x="14" y="1447"/>
                    </a:lnTo>
                    <a:lnTo>
                      <a:pt x="14" y="1433"/>
                    </a:lnTo>
                    <a:lnTo>
                      <a:pt x="14" y="1419"/>
                    </a:lnTo>
                    <a:lnTo>
                      <a:pt x="14" y="1390"/>
                    </a:lnTo>
                    <a:lnTo>
                      <a:pt x="28" y="1334"/>
                    </a:lnTo>
                    <a:lnTo>
                      <a:pt x="28" y="1206"/>
                    </a:lnTo>
                    <a:lnTo>
                      <a:pt x="28" y="1149"/>
                    </a:lnTo>
                    <a:lnTo>
                      <a:pt x="43" y="1092"/>
                    </a:lnTo>
                    <a:lnTo>
                      <a:pt x="43" y="1078"/>
                    </a:lnTo>
                    <a:lnTo>
                      <a:pt x="43" y="1050"/>
                    </a:lnTo>
                    <a:lnTo>
                      <a:pt x="43" y="1036"/>
                    </a:lnTo>
                    <a:lnTo>
                      <a:pt x="43" y="1021"/>
                    </a:lnTo>
                    <a:lnTo>
                      <a:pt x="43" y="993"/>
                    </a:lnTo>
                    <a:lnTo>
                      <a:pt x="43" y="951"/>
                    </a:lnTo>
                    <a:lnTo>
                      <a:pt x="43" y="922"/>
                    </a:lnTo>
                    <a:lnTo>
                      <a:pt x="43" y="880"/>
                    </a:lnTo>
                    <a:lnTo>
                      <a:pt x="43" y="865"/>
                    </a:lnTo>
                    <a:lnTo>
                      <a:pt x="43" y="851"/>
                    </a:lnTo>
                    <a:lnTo>
                      <a:pt x="43" y="837"/>
                    </a:lnTo>
                    <a:lnTo>
                      <a:pt x="43" y="823"/>
                    </a:lnTo>
                    <a:lnTo>
                      <a:pt x="43" y="809"/>
                    </a:lnTo>
                    <a:lnTo>
                      <a:pt x="43" y="795"/>
                    </a:lnTo>
                    <a:lnTo>
                      <a:pt x="43" y="766"/>
                    </a:lnTo>
                    <a:lnTo>
                      <a:pt x="43" y="752"/>
                    </a:lnTo>
                    <a:lnTo>
                      <a:pt x="57" y="738"/>
                    </a:lnTo>
                    <a:lnTo>
                      <a:pt x="57" y="724"/>
                    </a:lnTo>
                    <a:lnTo>
                      <a:pt x="57" y="709"/>
                    </a:lnTo>
                    <a:lnTo>
                      <a:pt x="57" y="681"/>
                    </a:lnTo>
                    <a:lnTo>
                      <a:pt x="57" y="667"/>
                    </a:lnTo>
                    <a:lnTo>
                      <a:pt x="57" y="639"/>
                    </a:lnTo>
                    <a:lnTo>
                      <a:pt x="57" y="610"/>
                    </a:lnTo>
                    <a:lnTo>
                      <a:pt x="57" y="582"/>
                    </a:lnTo>
                    <a:lnTo>
                      <a:pt x="57" y="553"/>
                    </a:lnTo>
                    <a:lnTo>
                      <a:pt x="57" y="539"/>
                    </a:lnTo>
                    <a:lnTo>
                      <a:pt x="57" y="511"/>
                    </a:lnTo>
                    <a:lnTo>
                      <a:pt x="57" y="468"/>
                    </a:lnTo>
                    <a:lnTo>
                      <a:pt x="57" y="440"/>
                    </a:lnTo>
                    <a:lnTo>
                      <a:pt x="57" y="383"/>
                    </a:lnTo>
                    <a:lnTo>
                      <a:pt x="57" y="369"/>
                    </a:lnTo>
                    <a:lnTo>
                      <a:pt x="99" y="369"/>
                    </a:lnTo>
                    <a:lnTo>
                      <a:pt x="114" y="369"/>
                    </a:lnTo>
                    <a:lnTo>
                      <a:pt x="142" y="369"/>
                    </a:lnTo>
                    <a:lnTo>
                      <a:pt x="156" y="369"/>
                    </a:lnTo>
                    <a:lnTo>
                      <a:pt x="156" y="355"/>
                    </a:lnTo>
                    <a:lnTo>
                      <a:pt x="156" y="341"/>
                    </a:lnTo>
                    <a:lnTo>
                      <a:pt x="170" y="326"/>
                    </a:lnTo>
                    <a:lnTo>
                      <a:pt x="170" y="312"/>
                    </a:lnTo>
                    <a:lnTo>
                      <a:pt x="156" y="312"/>
                    </a:lnTo>
                    <a:lnTo>
                      <a:pt x="156" y="298"/>
                    </a:lnTo>
                    <a:lnTo>
                      <a:pt x="142" y="284"/>
                    </a:lnTo>
                    <a:lnTo>
                      <a:pt x="142" y="270"/>
                    </a:lnTo>
                    <a:lnTo>
                      <a:pt x="142" y="256"/>
                    </a:lnTo>
                    <a:lnTo>
                      <a:pt x="170" y="256"/>
                    </a:lnTo>
                    <a:lnTo>
                      <a:pt x="184" y="256"/>
                    </a:lnTo>
                    <a:lnTo>
                      <a:pt x="199" y="270"/>
                    </a:lnTo>
                    <a:lnTo>
                      <a:pt x="213" y="270"/>
                    </a:lnTo>
                    <a:lnTo>
                      <a:pt x="241" y="270"/>
                    </a:lnTo>
                    <a:lnTo>
                      <a:pt x="255" y="270"/>
                    </a:lnTo>
                    <a:lnTo>
                      <a:pt x="284" y="270"/>
                    </a:lnTo>
                    <a:lnTo>
                      <a:pt x="312" y="270"/>
                    </a:lnTo>
                    <a:lnTo>
                      <a:pt x="326" y="270"/>
                    </a:lnTo>
                    <a:lnTo>
                      <a:pt x="340" y="312"/>
                    </a:lnTo>
                    <a:lnTo>
                      <a:pt x="355" y="355"/>
                    </a:lnTo>
                    <a:lnTo>
                      <a:pt x="355" y="369"/>
                    </a:lnTo>
                    <a:lnTo>
                      <a:pt x="369" y="412"/>
                    </a:lnTo>
                    <a:lnTo>
                      <a:pt x="369" y="454"/>
                    </a:lnTo>
                    <a:lnTo>
                      <a:pt x="383" y="468"/>
                    </a:lnTo>
                    <a:lnTo>
                      <a:pt x="383" y="482"/>
                    </a:lnTo>
                    <a:lnTo>
                      <a:pt x="369" y="482"/>
                    </a:lnTo>
                    <a:lnTo>
                      <a:pt x="369" y="497"/>
                    </a:lnTo>
                    <a:lnTo>
                      <a:pt x="369" y="511"/>
                    </a:lnTo>
                    <a:lnTo>
                      <a:pt x="369" y="525"/>
                    </a:lnTo>
                    <a:lnTo>
                      <a:pt x="383" y="525"/>
                    </a:lnTo>
                    <a:lnTo>
                      <a:pt x="383" y="539"/>
                    </a:lnTo>
                    <a:lnTo>
                      <a:pt x="383" y="553"/>
                    </a:lnTo>
                    <a:lnTo>
                      <a:pt x="383" y="568"/>
                    </a:lnTo>
                    <a:lnTo>
                      <a:pt x="383" y="582"/>
                    </a:lnTo>
                    <a:lnTo>
                      <a:pt x="411" y="582"/>
                    </a:lnTo>
                    <a:lnTo>
                      <a:pt x="411" y="610"/>
                    </a:lnTo>
                    <a:lnTo>
                      <a:pt x="411" y="624"/>
                    </a:lnTo>
                    <a:lnTo>
                      <a:pt x="411" y="639"/>
                    </a:lnTo>
                    <a:lnTo>
                      <a:pt x="426" y="653"/>
                    </a:lnTo>
                    <a:lnTo>
                      <a:pt x="440" y="653"/>
                    </a:lnTo>
                    <a:lnTo>
                      <a:pt x="454" y="653"/>
                    </a:lnTo>
                    <a:lnTo>
                      <a:pt x="482" y="653"/>
                    </a:lnTo>
                    <a:lnTo>
                      <a:pt x="496" y="653"/>
                    </a:lnTo>
                    <a:lnTo>
                      <a:pt x="511" y="653"/>
                    </a:lnTo>
                    <a:lnTo>
                      <a:pt x="525" y="653"/>
                    </a:lnTo>
                    <a:lnTo>
                      <a:pt x="539" y="653"/>
                    </a:lnTo>
                    <a:lnTo>
                      <a:pt x="553" y="653"/>
                    </a:lnTo>
                    <a:lnTo>
                      <a:pt x="567" y="639"/>
                    </a:lnTo>
                    <a:lnTo>
                      <a:pt x="567" y="624"/>
                    </a:lnTo>
                    <a:lnTo>
                      <a:pt x="567" y="610"/>
                    </a:lnTo>
                    <a:lnTo>
                      <a:pt x="567" y="596"/>
                    </a:lnTo>
                    <a:lnTo>
                      <a:pt x="567" y="539"/>
                    </a:lnTo>
                    <a:lnTo>
                      <a:pt x="582" y="539"/>
                    </a:lnTo>
                    <a:lnTo>
                      <a:pt x="582" y="525"/>
                    </a:lnTo>
                    <a:lnTo>
                      <a:pt x="582" y="511"/>
                    </a:lnTo>
                    <a:lnTo>
                      <a:pt x="582" y="497"/>
                    </a:lnTo>
                    <a:lnTo>
                      <a:pt x="582" y="482"/>
                    </a:lnTo>
                    <a:lnTo>
                      <a:pt x="582" y="454"/>
                    </a:lnTo>
                    <a:lnTo>
                      <a:pt x="596" y="454"/>
                    </a:lnTo>
                    <a:lnTo>
                      <a:pt x="610" y="454"/>
                    </a:lnTo>
                    <a:lnTo>
                      <a:pt x="624" y="454"/>
                    </a:lnTo>
                    <a:lnTo>
                      <a:pt x="652" y="454"/>
                    </a:lnTo>
                    <a:lnTo>
                      <a:pt x="667" y="454"/>
                    </a:lnTo>
                    <a:lnTo>
                      <a:pt x="652" y="412"/>
                    </a:lnTo>
                    <a:lnTo>
                      <a:pt x="652" y="397"/>
                    </a:lnTo>
                    <a:lnTo>
                      <a:pt x="652" y="383"/>
                    </a:lnTo>
                    <a:lnTo>
                      <a:pt x="638" y="369"/>
                    </a:lnTo>
                    <a:lnTo>
                      <a:pt x="638" y="355"/>
                    </a:lnTo>
                    <a:lnTo>
                      <a:pt x="624" y="341"/>
                    </a:lnTo>
                    <a:lnTo>
                      <a:pt x="624" y="326"/>
                    </a:lnTo>
                    <a:lnTo>
                      <a:pt x="610" y="326"/>
                    </a:lnTo>
                    <a:lnTo>
                      <a:pt x="610" y="312"/>
                    </a:lnTo>
                    <a:lnTo>
                      <a:pt x="610" y="298"/>
                    </a:lnTo>
                    <a:lnTo>
                      <a:pt x="596" y="284"/>
                    </a:lnTo>
                    <a:lnTo>
                      <a:pt x="596" y="270"/>
                    </a:lnTo>
                    <a:lnTo>
                      <a:pt x="610" y="270"/>
                    </a:lnTo>
                    <a:lnTo>
                      <a:pt x="624" y="270"/>
                    </a:lnTo>
                    <a:lnTo>
                      <a:pt x="638" y="270"/>
                    </a:lnTo>
                    <a:lnTo>
                      <a:pt x="652" y="270"/>
                    </a:lnTo>
                    <a:lnTo>
                      <a:pt x="667" y="270"/>
                    </a:lnTo>
                    <a:lnTo>
                      <a:pt x="681" y="270"/>
                    </a:lnTo>
                    <a:lnTo>
                      <a:pt x="695" y="270"/>
                    </a:lnTo>
                    <a:lnTo>
                      <a:pt x="709" y="270"/>
                    </a:lnTo>
                    <a:lnTo>
                      <a:pt x="723" y="270"/>
                    </a:lnTo>
                    <a:lnTo>
                      <a:pt x="794" y="270"/>
                    </a:lnTo>
                    <a:lnTo>
                      <a:pt x="808" y="270"/>
                    </a:lnTo>
                    <a:lnTo>
                      <a:pt x="823" y="284"/>
                    </a:lnTo>
                    <a:lnTo>
                      <a:pt x="837" y="284"/>
                    </a:lnTo>
                    <a:lnTo>
                      <a:pt x="865" y="284"/>
                    </a:lnTo>
                    <a:lnTo>
                      <a:pt x="879" y="284"/>
                    </a:lnTo>
                    <a:lnTo>
                      <a:pt x="879" y="270"/>
                    </a:lnTo>
                    <a:lnTo>
                      <a:pt x="865" y="270"/>
                    </a:lnTo>
                    <a:lnTo>
                      <a:pt x="879" y="256"/>
                    </a:lnTo>
                    <a:lnTo>
                      <a:pt x="879" y="241"/>
                    </a:lnTo>
                    <a:lnTo>
                      <a:pt x="894" y="241"/>
                    </a:lnTo>
                    <a:lnTo>
                      <a:pt x="894" y="227"/>
                    </a:lnTo>
                    <a:lnTo>
                      <a:pt x="908" y="227"/>
                    </a:lnTo>
                    <a:lnTo>
                      <a:pt x="908" y="213"/>
                    </a:lnTo>
                    <a:lnTo>
                      <a:pt x="894" y="199"/>
                    </a:lnTo>
                    <a:lnTo>
                      <a:pt x="894" y="213"/>
                    </a:lnTo>
                    <a:lnTo>
                      <a:pt x="894" y="227"/>
                    </a:lnTo>
                    <a:lnTo>
                      <a:pt x="879" y="227"/>
                    </a:lnTo>
                    <a:lnTo>
                      <a:pt x="865" y="213"/>
                    </a:lnTo>
                    <a:lnTo>
                      <a:pt x="851" y="213"/>
                    </a:lnTo>
                    <a:lnTo>
                      <a:pt x="851" y="199"/>
                    </a:lnTo>
                    <a:lnTo>
                      <a:pt x="865" y="199"/>
                    </a:lnTo>
                    <a:lnTo>
                      <a:pt x="865" y="185"/>
                    </a:lnTo>
                    <a:lnTo>
                      <a:pt x="865" y="170"/>
                    </a:lnTo>
                    <a:lnTo>
                      <a:pt x="865" y="185"/>
                    </a:lnTo>
                    <a:lnTo>
                      <a:pt x="879" y="185"/>
                    </a:lnTo>
                    <a:lnTo>
                      <a:pt x="894" y="185"/>
                    </a:lnTo>
                    <a:lnTo>
                      <a:pt x="894" y="170"/>
                    </a:lnTo>
                    <a:lnTo>
                      <a:pt x="879" y="170"/>
                    </a:lnTo>
                    <a:lnTo>
                      <a:pt x="865" y="170"/>
                    </a:lnTo>
                    <a:lnTo>
                      <a:pt x="879" y="170"/>
                    </a:lnTo>
                    <a:lnTo>
                      <a:pt x="879" y="156"/>
                    </a:lnTo>
                    <a:lnTo>
                      <a:pt x="865" y="156"/>
                    </a:lnTo>
                    <a:lnTo>
                      <a:pt x="865" y="142"/>
                    </a:lnTo>
                    <a:lnTo>
                      <a:pt x="894" y="142"/>
                    </a:lnTo>
                    <a:lnTo>
                      <a:pt x="908" y="142"/>
                    </a:lnTo>
                    <a:lnTo>
                      <a:pt x="894" y="156"/>
                    </a:lnTo>
                    <a:lnTo>
                      <a:pt x="908" y="142"/>
                    </a:lnTo>
                    <a:lnTo>
                      <a:pt x="908" y="114"/>
                    </a:lnTo>
                    <a:lnTo>
                      <a:pt x="894" y="99"/>
                    </a:lnTo>
                    <a:lnTo>
                      <a:pt x="879" y="99"/>
                    </a:lnTo>
                    <a:lnTo>
                      <a:pt x="865" y="99"/>
                    </a:lnTo>
                    <a:lnTo>
                      <a:pt x="851" y="99"/>
                    </a:lnTo>
                    <a:lnTo>
                      <a:pt x="865" y="71"/>
                    </a:lnTo>
                    <a:lnTo>
                      <a:pt x="851" y="71"/>
                    </a:lnTo>
                    <a:lnTo>
                      <a:pt x="851" y="43"/>
                    </a:lnTo>
                    <a:lnTo>
                      <a:pt x="851" y="29"/>
                    </a:lnTo>
                    <a:lnTo>
                      <a:pt x="865" y="14"/>
                    </a:lnTo>
                    <a:lnTo>
                      <a:pt x="865" y="0"/>
                    </a:lnTo>
                    <a:lnTo>
                      <a:pt x="865" y="14"/>
                    </a:lnTo>
                    <a:lnTo>
                      <a:pt x="865" y="29"/>
                    </a:lnTo>
                    <a:lnTo>
                      <a:pt x="865" y="43"/>
                    </a:lnTo>
                    <a:lnTo>
                      <a:pt x="879" y="43"/>
                    </a:lnTo>
                    <a:close/>
                  </a:path>
                </a:pathLst>
              </a:custGeom>
              <a:blipFill dpi="0" rotWithShape="1">
                <a:blip r:embed="rId3"/>
                <a:srcRect/>
                <a:tile tx="0" ty="0" sx="100000" sy="100000" flip="none" algn="tl"/>
              </a:blipFill>
              <a:ln w="9525">
                <a:solidFill>
                  <a:srgbClr val="333333"/>
                </a:solidFill>
                <a:round/>
                <a:headEnd/>
                <a:tailEnd/>
              </a:ln>
            </p:spPr>
            <p:txBody>
              <a:bodyPr/>
              <a:lstStyle/>
              <a:p>
                <a:endParaRPr lang="ja-JP" altLang="en-US"/>
              </a:p>
            </p:txBody>
          </p:sp>
          <p:sp>
            <p:nvSpPr>
              <p:cNvPr id="47" name="Freeform 44"/>
              <p:cNvSpPr>
                <a:spLocks/>
              </p:cNvSpPr>
              <p:nvPr/>
            </p:nvSpPr>
            <p:spPr bwMode="auto">
              <a:xfrm>
                <a:off x="4381" y="4116"/>
                <a:ext cx="994" cy="1317"/>
              </a:xfrm>
              <a:custGeom>
                <a:avLst/>
                <a:gdLst>
                  <a:gd name="T0" fmla="*/ 1030 w 993"/>
                  <a:gd name="T1" fmla="*/ 156 h 1319"/>
                  <a:gd name="T2" fmla="*/ 1015 w 993"/>
                  <a:gd name="T3" fmla="*/ 212 h 1319"/>
                  <a:gd name="T4" fmla="*/ 959 w 993"/>
                  <a:gd name="T5" fmla="*/ 329 h 1319"/>
                  <a:gd name="T6" fmla="*/ 945 w 993"/>
                  <a:gd name="T7" fmla="*/ 360 h 1319"/>
                  <a:gd name="T8" fmla="*/ 930 w 993"/>
                  <a:gd name="T9" fmla="*/ 431 h 1319"/>
                  <a:gd name="T10" fmla="*/ 916 w 993"/>
                  <a:gd name="T11" fmla="*/ 502 h 1319"/>
                  <a:gd name="T12" fmla="*/ 902 w 993"/>
                  <a:gd name="T13" fmla="*/ 530 h 1319"/>
                  <a:gd name="T14" fmla="*/ 902 w 993"/>
                  <a:gd name="T15" fmla="*/ 559 h 1319"/>
                  <a:gd name="T16" fmla="*/ 888 w 993"/>
                  <a:gd name="T17" fmla="*/ 587 h 1319"/>
                  <a:gd name="T18" fmla="*/ 874 w 993"/>
                  <a:gd name="T19" fmla="*/ 658 h 1319"/>
                  <a:gd name="T20" fmla="*/ 845 w 993"/>
                  <a:gd name="T21" fmla="*/ 729 h 1319"/>
                  <a:gd name="T22" fmla="*/ 845 w 993"/>
                  <a:gd name="T23" fmla="*/ 771 h 1319"/>
                  <a:gd name="T24" fmla="*/ 831 w 993"/>
                  <a:gd name="T25" fmla="*/ 800 h 1319"/>
                  <a:gd name="T26" fmla="*/ 831 w 993"/>
                  <a:gd name="T27" fmla="*/ 828 h 1319"/>
                  <a:gd name="T28" fmla="*/ 817 w 993"/>
                  <a:gd name="T29" fmla="*/ 842 h 1319"/>
                  <a:gd name="T30" fmla="*/ 817 w 993"/>
                  <a:gd name="T31" fmla="*/ 871 h 1319"/>
                  <a:gd name="T32" fmla="*/ 803 w 993"/>
                  <a:gd name="T33" fmla="*/ 885 h 1319"/>
                  <a:gd name="T34" fmla="*/ 803 w 993"/>
                  <a:gd name="T35" fmla="*/ 899 h 1319"/>
                  <a:gd name="T36" fmla="*/ 803 w 993"/>
                  <a:gd name="T37" fmla="*/ 925 h 1319"/>
                  <a:gd name="T38" fmla="*/ 789 w 993"/>
                  <a:gd name="T39" fmla="*/ 940 h 1319"/>
                  <a:gd name="T40" fmla="*/ 789 w 993"/>
                  <a:gd name="T41" fmla="*/ 947 h 1319"/>
                  <a:gd name="T42" fmla="*/ 774 w 993"/>
                  <a:gd name="T43" fmla="*/ 961 h 1319"/>
                  <a:gd name="T44" fmla="*/ 760 w 993"/>
                  <a:gd name="T45" fmla="*/ 982 h 1319"/>
                  <a:gd name="T46" fmla="*/ 760 w 993"/>
                  <a:gd name="T47" fmla="*/ 1004 h 1319"/>
                  <a:gd name="T48" fmla="*/ 746 w 993"/>
                  <a:gd name="T49" fmla="*/ 1033 h 1319"/>
                  <a:gd name="T50" fmla="*/ 718 w 993"/>
                  <a:gd name="T51" fmla="*/ 1061 h 1319"/>
                  <a:gd name="T52" fmla="*/ 689 w 993"/>
                  <a:gd name="T53" fmla="*/ 1089 h 1319"/>
                  <a:gd name="T54" fmla="*/ 661 w 993"/>
                  <a:gd name="T55" fmla="*/ 1132 h 1319"/>
                  <a:gd name="T56" fmla="*/ 661 w 993"/>
                  <a:gd name="T57" fmla="*/ 1146 h 1319"/>
                  <a:gd name="T58" fmla="*/ 633 w 993"/>
                  <a:gd name="T59" fmla="*/ 1160 h 1319"/>
                  <a:gd name="T60" fmla="*/ 618 w 993"/>
                  <a:gd name="T61" fmla="*/ 1174 h 1319"/>
                  <a:gd name="T62" fmla="*/ 590 w 993"/>
                  <a:gd name="T63" fmla="*/ 1189 h 1319"/>
                  <a:gd name="T64" fmla="*/ 562 w 993"/>
                  <a:gd name="T65" fmla="*/ 1189 h 1319"/>
                  <a:gd name="T66" fmla="*/ 468 w 993"/>
                  <a:gd name="T67" fmla="*/ 1189 h 1319"/>
                  <a:gd name="T68" fmla="*/ 426 w 993"/>
                  <a:gd name="T69" fmla="*/ 1189 h 1319"/>
                  <a:gd name="T70" fmla="*/ 397 w 993"/>
                  <a:gd name="T71" fmla="*/ 1189 h 1319"/>
                  <a:gd name="T72" fmla="*/ 241 w 993"/>
                  <a:gd name="T73" fmla="*/ 1132 h 1319"/>
                  <a:gd name="T74" fmla="*/ 213 w 993"/>
                  <a:gd name="T75" fmla="*/ 1132 h 1319"/>
                  <a:gd name="T76" fmla="*/ 156 w 993"/>
                  <a:gd name="T77" fmla="*/ 1104 h 1319"/>
                  <a:gd name="T78" fmla="*/ 114 w 993"/>
                  <a:gd name="T79" fmla="*/ 1089 h 1319"/>
                  <a:gd name="T80" fmla="*/ 100 w 993"/>
                  <a:gd name="T81" fmla="*/ 1089 h 1319"/>
                  <a:gd name="T82" fmla="*/ 85 w 993"/>
                  <a:gd name="T83" fmla="*/ 1089 h 1319"/>
                  <a:gd name="T84" fmla="*/ 57 w 993"/>
                  <a:gd name="T85" fmla="*/ 1075 h 1319"/>
                  <a:gd name="T86" fmla="*/ 14 w 993"/>
                  <a:gd name="T87" fmla="*/ 1061 h 1319"/>
                  <a:gd name="T88" fmla="*/ 0 w 993"/>
                  <a:gd name="T89" fmla="*/ 1047 h 1319"/>
                  <a:gd name="T90" fmla="*/ 57 w 993"/>
                  <a:gd name="T91" fmla="*/ 940 h 1319"/>
                  <a:gd name="T92" fmla="*/ 57 w 993"/>
                  <a:gd name="T93" fmla="*/ 913 h 1319"/>
                  <a:gd name="T94" fmla="*/ 128 w 993"/>
                  <a:gd name="T95" fmla="*/ 899 h 1319"/>
                  <a:gd name="T96" fmla="*/ 156 w 993"/>
                  <a:gd name="T97" fmla="*/ 686 h 1319"/>
                  <a:gd name="T98" fmla="*/ 170 w 993"/>
                  <a:gd name="T99" fmla="*/ 615 h 1319"/>
                  <a:gd name="T100" fmla="*/ 185 w 993"/>
                  <a:gd name="T101" fmla="*/ 403 h 1319"/>
                  <a:gd name="T102" fmla="*/ 284 w 993"/>
                  <a:gd name="T103" fmla="*/ 332 h 1319"/>
                  <a:gd name="T104" fmla="*/ 383 w 993"/>
                  <a:gd name="T105" fmla="*/ 346 h 1319"/>
                  <a:gd name="T106" fmla="*/ 440 w 993"/>
                  <a:gd name="T107" fmla="*/ 346 h 1319"/>
                  <a:gd name="T108" fmla="*/ 576 w 993"/>
                  <a:gd name="T109" fmla="*/ 198 h 1319"/>
                  <a:gd name="T110" fmla="*/ 604 w 993"/>
                  <a:gd name="T111" fmla="*/ 0 h 1319"/>
                  <a:gd name="T112" fmla="*/ 803 w 993"/>
                  <a:gd name="T113" fmla="*/ 28 h 1319"/>
                  <a:gd name="T114" fmla="*/ 874 w 993"/>
                  <a:gd name="T115" fmla="*/ 42 h 1319"/>
                  <a:gd name="T116" fmla="*/ 987 w 993"/>
                  <a:gd name="T117" fmla="*/ 56 h 1319"/>
                  <a:gd name="T118" fmla="*/ 1044 w 993"/>
                  <a:gd name="T119" fmla="*/ 85 h 1319"/>
                  <a:gd name="T120" fmla="*/ 1044 w 993"/>
                  <a:gd name="T121" fmla="*/ 113 h 1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93"/>
                  <a:gd name="T184" fmla="*/ 0 h 1319"/>
                  <a:gd name="T185" fmla="*/ 993 w 993"/>
                  <a:gd name="T186" fmla="*/ 1319 h 1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93" h="1319">
                    <a:moveTo>
                      <a:pt x="979" y="113"/>
                    </a:moveTo>
                    <a:lnTo>
                      <a:pt x="979" y="141"/>
                    </a:lnTo>
                    <a:lnTo>
                      <a:pt x="965" y="156"/>
                    </a:lnTo>
                    <a:lnTo>
                      <a:pt x="965" y="170"/>
                    </a:lnTo>
                    <a:lnTo>
                      <a:pt x="965" y="184"/>
                    </a:lnTo>
                    <a:lnTo>
                      <a:pt x="950" y="198"/>
                    </a:lnTo>
                    <a:lnTo>
                      <a:pt x="950" y="212"/>
                    </a:lnTo>
                    <a:lnTo>
                      <a:pt x="922" y="283"/>
                    </a:lnTo>
                    <a:lnTo>
                      <a:pt x="922" y="326"/>
                    </a:lnTo>
                    <a:lnTo>
                      <a:pt x="908" y="368"/>
                    </a:lnTo>
                    <a:lnTo>
                      <a:pt x="908" y="382"/>
                    </a:lnTo>
                    <a:lnTo>
                      <a:pt x="894" y="382"/>
                    </a:lnTo>
                    <a:lnTo>
                      <a:pt x="894" y="397"/>
                    </a:lnTo>
                    <a:lnTo>
                      <a:pt x="894" y="425"/>
                    </a:lnTo>
                    <a:lnTo>
                      <a:pt x="880" y="425"/>
                    </a:lnTo>
                    <a:lnTo>
                      <a:pt x="880" y="439"/>
                    </a:lnTo>
                    <a:lnTo>
                      <a:pt x="880" y="453"/>
                    </a:lnTo>
                    <a:lnTo>
                      <a:pt x="880" y="468"/>
                    </a:lnTo>
                    <a:lnTo>
                      <a:pt x="865" y="496"/>
                    </a:lnTo>
                    <a:lnTo>
                      <a:pt x="865" y="510"/>
                    </a:lnTo>
                    <a:lnTo>
                      <a:pt x="865" y="524"/>
                    </a:lnTo>
                    <a:lnTo>
                      <a:pt x="851" y="539"/>
                    </a:lnTo>
                    <a:lnTo>
                      <a:pt x="851" y="553"/>
                    </a:lnTo>
                    <a:lnTo>
                      <a:pt x="851" y="567"/>
                    </a:lnTo>
                    <a:lnTo>
                      <a:pt x="851" y="581"/>
                    </a:lnTo>
                    <a:lnTo>
                      <a:pt x="837" y="595"/>
                    </a:lnTo>
                    <a:lnTo>
                      <a:pt x="837" y="609"/>
                    </a:lnTo>
                    <a:lnTo>
                      <a:pt x="837" y="624"/>
                    </a:lnTo>
                    <a:lnTo>
                      <a:pt x="837" y="638"/>
                    </a:lnTo>
                    <a:lnTo>
                      <a:pt x="823" y="638"/>
                    </a:lnTo>
                    <a:lnTo>
                      <a:pt x="823" y="652"/>
                    </a:lnTo>
                    <a:lnTo>
                      <a:pt x="823" y="695"/>
                    </a:lnTo>
                    <a:lnTo>
                      <a:pt x="809" y="709"/>
                    </a:lnTo>
                    <a:lnTo>
                      <a:pt x="809" y="723"/>
                    </a:lnTo>
                    <a:lnTo>
                      <a:pt x="794" y="751"/>
                    </a:lnTo>
                    <a:lnTo>
                      <a:pt x="794" y="794"/>
                    </a:lnTo>
                    <a:lnTo>
                      <a:pt x="780" y="794"/>
                    </a:lnTo>
                    <a:lnTo>
                      <a:pt x="780" y="808"/>
                    </a:lnTo>
                    <a:lnTo>
                      <a:pt x="780" y="822"/>
                    </a:lnTo>
                    <a:lnTo>
                      <a:pt x="780" y="836"/>
                    </a:lnTo>
                    <a:lnTo>
                      <a:pt x="766" y="851"/>
                    </a:lnTo>
                    <a:lnTo>
                      <a:pt x="766" y="865"/>
                    </a:lnTo>
                    <a:lnTo>
                      <a:pt x="766" y="879"/>
                    </a:lnTo>
                    <a:lnTo>
                      <a:pt x="766" y="893"/>
                    </a:lnTo>
                    <a:lnTo>
                      <a:pt x="752" y="907"/>
                    </a:lnTo>
                    <a:lnTo>
                      <a:pt x="752" y="922"/>
                    </a:lnTo>
                    <a:lnTo>
                      <a:pt x="752" y="936"/>
                    </a:lnTo>
                    <a:lnTo>
                      <a:pt x="752" y="950"/>
                    </a:lnTo>
                    <a:lnTo>
                      <a:pt x="738" y="950"/>
                    </a:lnTo>
                    <a:lnTo>
                      <a:pt x="738" y="964"/>
                    </a:lnTo>
                    <a:lnTo>
                      <a:pt x="738" y="978"/>
                    </a:lnTo>
                    <a:lnTo>
                      <a:pt x="738" y="992"/>
                    </a:lnTo>
                    <a:lnTo>
                      <a:pt x="738" y="1007"/>
                    </a:lnTo>
                    <a:lnTo>
                      <a:pt x="724" y="1007"/>
                    </a:lnTo>
                    <a:lnTo>
                      <a:pt x="724" y="1021"/>
                    </a:lnTo>
                    <a:lnTo>
                      <a:pt x="724" y="1035"/>
                    </a:lnTo>
                    <a:lnTo>
                      <a:pt x="724" y="1049"/>
                    </a:lnTo>
                    <a:lnTo>
                      <a:pt x="724" y="1063"/>
                    </a:lnTo>
                    <a:lnTo>
                      <a:pt x="709" y="1063"/>
                    </a:lnTo>
                    <a:lnTo>
                      <a:pt x="709" y="1078"/>
                    </a:lnTo>
                    <a:lnTo>
                      <a:pt x="709" y="1092"/>
                    </a:lnTo>
                    <a:lnTo>
                      <a:pt x="695" y="1106"/>
                    </a:lnTo>
                    <a:lnTo>
                      <a:pt x="695" y="1120"/>
                    </a:lnTo>
                    <a:lnTo>
                      <a:pt x="695" y="1134"/>
                    </a:lnTo>
                    <a:lnTo>
                      <a:pt x="695" y="1148"/>
                    </a:lnTo>
                    <a:lnTo>
                      <a:pt x="681" y="1148"/>
                    </a:lnTo>
                    <a:lnTo>
                      <a:pt x="681" y="1163"/>
                    </a:lnTo>
                    <a:lnTo>
                      <a:pt x="667" y="1177"/>
                    </a:lnTo>
                    <a:lnTo>
                      <a:pt x="667" y="1191"/>
                    </a:lnTo>
                    <a:lnTo>
                      <a:pt x="653" y="1191"/>
                    </a:lnTo>
                    <a:lnTo>
                      <a:pt x="653" y="1205"/>
                    </a:lnTo>
                    <a:lnTo>
                      <a:pt x="638" y="1205"/>
                    </a:lnTo>
                    <a:lnTo>
                      <a:pt x="638" y="1219"/>
                    </a:lnTo>
                    <a:lnTo>
                      <a:pt x="624" y="1219"/>
                    </a:lnTo>
                    <a:lnTo>
                      <a:pt x="624" y="1234"/>
                    </a:lnTo>
                    <a:lnTo>
                      <a:pt x="610" y="1248"/>
                    </a:lnTo>
                    <a:lnTo>
                      <a:pt x="610" y="1262"/>
                    </a:lnTo>
                    <a:lnTo>
                      <a:pt x="596" y="1262"/>
                    </a:lnTo>
                    <a:lnTo>
                      <a:pt x="596" y="1276"/>
                    </a:lnTo>
                    <a:lnTo>
                      <a:pt x="582" y="1276"/>
                    </a:lnTo>
                    <a:lnTo>
                      <a:pt x="568" y="1290"/>
                    </a:lnTo>
                    <a:lnTo>
                      <a:pt x="553" y="1290"/>
                    </a:lnTo>
                    <a:lnTo>
                      <a:pt x="553" y="1304"/>
                    </a:lnTo>
                    <a:lnTo>
                      <a:pt x="539" y="1304"/>
                    </a:lnTo>
                    <a:lnTo>
                      <a:pt x="525" y="1304"/>
                    </a:lnTo>
                    <a:lnTo>
                      <a:pt x="525" y="1319"/>
                    </a:lnTo>
                    <a:lnTo>
                      <a:pt x="511" y="1319"/>
                    </a:lnTo>
                    <a:lnTo>
                      <a:pt x="497" y="1319"/>
                    </a:lnTo>
                    <a:lnTo>
                      <a:pt x="482" y="1319"/>
                    </a:lnTo>
                    <a:lnTo>
                      <a:pt x="468" y="1319"/>
                    </a:lnTo>
                    <a:lnTo>
                      <a:pt x="454" y="1319"/>
                    </a:lnTo>
                    <a:lnTo>
                      <a:pt x="440" y="1319"/>
                    </a:lnTo>
                    <a:lnTo>
                      <a:pt x="426" y="1319"/>
                    </a:lnTo>
                    <a:lnTo>
                      <a:pt x="412" y="1319"/>
                    </a:lnTo>
                    <a:lnTo>
                      <a:pt x="397" y="1319"/>
                    </a:lnTo>
                    <a:lnTo>
                      <a:pt x="341" y="1304"/>
                    </a:lnTo>
                    <a:lnTo>
                      <a:pt x="270" y="1276"/>
                    </a:lnTo>
                    <a:lnTo>
                      <a:pt x="256" y="1276"/>
                    </a:lnTo>
                    <a:lnTo>
                      <a:pt x="241" y="1262"/>
                    </a:lnTo>
                    <a:lnTo>
                      <a:pt x="227" y="1262"/>
                    </a:lnTo>
                    <a:lnTo>
                      <a:pt x="213" y="1262"/>
                    </a:lnTo>
                    <a:lnTo>
                      <a:pt x="199" y="1248"/>
                    </a:lnTo>
                    <a:lnTo>
                      <a:pt x="185" y="1248"/>
                    </a:lnTo>
                    <a:lnTo>
                      <a:pt x="170" y="1234"/>
                    </a:lnTo>
                    <a:lnTo>
                      <a:pt x="156" y="1234"/>
                    </a:lnTo>
                    <a:lnTo>
                      <a:pt x="142" y="1234"/>
                    </a:lnTo>
                    <a:lnTo>
                      <a:pt x="128" y="1234"/>
                    </a:lnTo>
                    <a:lnTo>
                      <a:pt x="128" y="1219"/>
                    </a:lnTo>
                    <a:lnTo>
                      <a:pt x="114" y="1219"/>
                    </a:lnTo>
                    <a:lnTo>
                      <a:pt x="100" y="1219"/>
                    </a:lnTo>
                    <a:lnTo>
                      <a:pt x="85" y="1219"/>
                    </a:lnTo>
                    <a:lnTo>
                      <a:pt x="85" y="1205"/>
                    </a:lnTo>
                    <a:lnTo>
                      <a:pt x="71" y="1205"/>
                    </a:lnTo>
                    <a:lnTo>
                      <a:pt x="57" y="1205"/>
                    </a:lnTo>
                    <a:lnTo>
                      <a:pt x="43" y="1205"/>
                    </a:lnTo>
                    <a:lnTo>
                      <a:pt x="29" y="1191"/>
                    </a:lnTo>
                    <a:lnTo>
                      <a:pt x="14" y="1191"/>
                    </a:lnTo>
                    <a:lnTo>
                      <a:pt x="0" y="1191"/>
                    </a:lnTo>
                    <a:lnTo>
                      <a:pt x="0" y="1177"/>
                    </a:lnTo>
                    <a:lnTo>
                      <a:pt x="14" y="1148"/>
                    </a:lnTo>
                    <a:lnTo>
                      <a:pt x="14" y="1134"/>
                    </a:lnTo>
                    <a:lnTo>
                      <a:pt x="29" y="1092"/>
                    </a:lnTo>
                    <a:lnTo>
                      <a:pt x="43" y="1035"/>
                    </a:lnTo>
                    <a:lnTo>
                      <a:pt x="57" y="1021"/>
                    </a:lnTo>
                    <a:lnTo>
                      <a:pt x="57" y="1007"/>
                    </a:lnTo>
                    <a:lnTo>
                      <a:pt x="57" y="992"/>
                    </a:lnTo>
                    <a:lnTo>
                      <a:pt x="57" y="978"/>
                    </a:lnTo>
                    <a:lnTo>
                      <a:pt x="71" y="964"/>
                    </a:lnTo>
                    <a:lnTo>
                      <a:pt x="85" y="964"/>
                    </a:lnTo>
                    <a:lnTo>
                      <a:pt x="114" y="964"/>
                    </a:lnTo>
                    <a:lnTo>
                      <a:pt x="128" y="964"/>
                    </a:lnTo>
                    <a:lnTo>
                      <a:pt x="128" y="922"/>
                    </a:lnTo>
                    <a:lnTo>
                      <a:pt x="128" y="907"/>
                    </a:lnTo>
                    <a:lnTo>
                      <a:pt x="156" y="780"/>
                    </a:lnTo>
                    <a:lnTo>
                      <a:pt x="156" y="765"/>
                    </a:lnTo>
                    <a:lnTo>
                      <a:pt x="156" y="751"/>
                    </a:lnTo>
                    <a:lnTo>
                      <a:pt x="156" y="737"/>
                    </a:lnTo>
                    <a:lnTo>
                      <a:pt x="170" y="709"/>
                    </a:lnTo>
                    <a:lnTo>
                      <a:pt x="170" y="680"/>
                    </a:lnTo>
                    <a:lnTo>
                      <a:pt x="170" y="638"/>
                    </a:lnTo>
                    <a:lnTo>
                      <a:pt x="170" y="581"/>
                    </a:lnTo>
                    <a:lnTo>
                      <a:pt x="170" y="539"/>
                    </a:lnTo>
                    <a:lnTo>
                      <a:pt x="185" y="496"/>
                    </a:lnTo>
                    <a:lnTo>
                      <a:pt x="185" y="468"/>
                    </a:lnTo>
                    <a:lnTo>
                      <a:pt x="185" y="425"/>
                    </a:lnTo>
                    <a:lnTo>
                      <a:pt x="185" y="411"/>
                    </a:lnTo>
                    <a:lnTo>
                      <a:pt x="185" y="397"/>
                    </a:lnTo>
                    <a:lnTo>
                      <a:pt x="241" y="397"/>
                    </a:lnTo>
                    <a:lnTo>
                      <a:pt x="284" y="397"/>
                    </a:lnTo>
                    <a:lnTo>
                      <a:pt x="298" y="397"/>
                    </a:lnTo>
                    <a:lnTo>
                      <a:pt x="326" y="397"/>
                    </a:lnTo>
                    <a:lnTo>
                      <a:pt x="341" y="397"/>
                    </a:lnTo>
                    <a:lnTo>
                      <a:pt x="383" y="411"/>
                    </a:lnTo>
                    <a:lnTo>
                      <a:pt x="397" y="411"/>
                    </a:lnTo>
                    <a:lnTo>
                      <a:pt x="412" y="411"/>
                    </a:lnTo>
                    <a:lnTo>
                      <a:pt x="426" y="411"/>
                    </a:lnTo>
                    <a:lnTo>
                      <a:pt x="440" y="411"/>
                    </a:lnTo>
                    <a:lnTo>
                      <a:pt x="440" y="425"/>
                    </a:lnTo>
                    <a:lnTo>
                      <a:pt x="454" y="425"/>
                    </a:lnTo>
                    <a:lnTo>
                      <a:pt x="468" y="425"/>
                    </a:lnTo>
                    <a:lnTo>
                      <a:pt x="482" y="382"/>
                    </a:lnTo>
                    <a:lnTo>
                      <a:pt x="497" y="283"/>
                    </a:lnTo>
                    <a:lnTo>
                      <a:pt x="511" y="198"/>
                    </a:lnTo>
                    <a:lnTo>
                      <a:pt x="511" y="184"/>
                    </a:lnTo>
                    <a:lnTo>
                      <a:pt x="525" y="113"/>
                    </a:lnTo>
                    <a:lnTo>
                      <a:pt x="525" y="56"/>
                    </a:lnTo>
                    <a:lnTo>
                      <a:pt x="539" y="0"/>
                    </a:lnTo>
                    <a:lnTo>
                      <a:pt x="568" y="0"/>
                    </a:lnTo>
                    <a:lnTo>
                      <a:pt x="596" y="0"/>
                    </a:lnTo>
                    <a:lnTo>
                      <a:pt x="681" y="14"/>
                    </a:lnTo>
                    <a:lnTo>
                      <a:pt x="738" y="28"/>
                    </a:lnTo>
                    <a:lnTo>
                      <a:pt x="780" y="42"/>
                    </a:lnTo>
                    <a:lnTo>
                      <a:pt x="794" y="42"/>
                    </a:lnTo>
                    <a:lnTo>
                      <a:pt x="809" y="42"/>
                    </a:lnTo>
                    <a:lnTo>
                      <a:pt x="851" y="42"/>
                    </a:lnTo>
                    <a:lnTo>
                      <a:pt x="865" y="42"/>
                    </a:lnTo>
                    <a:lnTo>
                      <a:pt x="865" y="56"/>
                    </a:lnTo>
                    <a:lnTo>
                      <a:pt x="880" y="56"/>
                    </a:lnTo>
                    <a:lnTo>
                      <a:pt x="922" y="56"/>
                    </a:lnTo>
                    <a:lnTo>
                      <a:pt x="979" y="56"/>
                    </a:lnTo>
                    <a:lnTo>
                      <a:pt x="993" y="56"/>
                    </a:lnTo>
                    <a:lnTo>
                      <a:pt x="979" y="70"/>
                    </a:lnTo>
                    <a:lnTo>
                      <a:pt x="993" y="70"/>
                    </a:lnTo>
                    <a:lnTo>
                      <a:pt x="979" y="85"/>
                    </a:lnTo>
                    <a:lnTo>
                      <a:pt x="979" y="99"/>
                    </a:lnTo>
                    <a:lnTo>
                      <a:pt x="979" y="113"/>
                    </a:lnTo>
                    <a:close/>
                  </a:path>
                </a:pathLst>
              </a:custGeom>
              <a:blipFill dpi="0" rotWithShape="1">
                <a:blip r:embed="rId2"/>
                <a:srcRect/>
                <a:tile tx="0" ty="0" sx="100000" sy="100000" flip="none" algn="tl"/>
              </a:blipFill>
              <a:ln w="9525">
                <a:solidFill>
                  <a:srgbClr val="333333"/>
                </a:solidFill>
                <a:round/>
                <a:headEnd/>
                <a:tailEnd/>
              </a:ln>
            </p:spPr>
            <p:txBody>
              <a:bodyPr/>
              <a:lstStyle/>
              <a:p>
                <a:endParaRPr lang="ja-JP" altLang="en-US"/>
              </a:p>
            </p:txBody>
          </p:sp>
          <p:sp>
            <p:nvSpPr>
              <p:cNvPr id="48" name="Freeform 43"/>
              <p:cNvSpPr>
                <a:spLocks/>
              </p:cNvSpPr>
              <p:nvPr/>
            </p:nvSpPr>
            <p:spPr bwMode="auto">
              <a:xfrm>
                <a:off x="4622" y="1658"/>
                <a:ext cx="1006" cy="1873"/>
              </a:xfrm>
              <a:custGeom>
                <a:avLst/>
                <a:gdLst>
                  <a:gd name="T0" fmla="*/ 780 w 1006"/>
                  <a:gd name="T1" fmla="*/ 639 h 1873"/>
                  <a:gd name="T2" fmla="*/ 808 w 1006"/>
                  <a:gd name="T3" fmla="*/ 695 h 1873"/>
                  <a:gd name="T4" fmla="*/ 865 w 1006"/>
                  <a:gd name="T5" fmla="*/ 752 h 1873"/>
                  <a:gd name="T6" fmla="*/ 936 w 1006"/>
                  <a:gd name="T7" fmla="*/ 866 h 1873"/>
                  <a:gd name="T8" fmla="*/ 992 w 1006"/>
                  <a:gd name="T9" fmla="*/ 951 h 1873"/>
                  <a:gd name="T10" fmla="*/ 978 w 1006"/>
                  <a:gd name="T11" fmla="*/ 1022 h 1873"/>
                  <a:gd name="T12" fmla="*/ 850 w 1006"/>
                  <a:gd name="T13" fmla="*/ 1107 h 1873"/>
                  <a:gd name="T14" fmla="*/ 850 w 1006"/>
                  <a:gd name="T15" fmla="*/ 1135 h 1873"/>
                  <a:gd name="T16" fmla="*/ 850 w 1006"/>
                  <a:gd name="T17" fmla="*/ 1192 h 1873"/>
                  <a:gd name="T18" fmla="*/ 865 w 1006"/>
                  <a:gd name="T19" fmla="*/ 1234 h 1873"/>
                  <a:gd name="T20" fmla="*/ 865 w 1006"/>
                  <a:gd name="T21" fmla="*/ 1277 h 1873"/>
                  <a:gd name="T22" fmla="*/ 850 w 1006"/>
                  <a:gd name="T23" fmla="*/ 1305 h 1873"/>
                  <a:gd name="T24" fmla="*/ 879 w 1006"/>
                  <a:gd name="T25" fmla="*/ 1362 h 1873"/>
                  <a:gd name="T26" fmla="*/ 865 w 1006"/>
                  <a:gd name="T27" fmla="*/ 1433 h 1873"/>
                  <a:gd name="T28" fmla="*/ 850 w 1006"/>
                  <a:gd name="T29" fmla="*/ 1518 h 1873"/>
                  <a:gd name="T30" fmla="*/ 808 w 1006"/>
                  <a:gd name="T31" fmla="*/ 1617 h 1873"/>
                  <a:gd name="T32" fmla="*/ 780 w 1006"/>
                  <a:gd name="T33" fmla="*/ 1646 h 1873"/>
                  <a:gd name="T34" fmla="*/ 780 w 1006"/>
                  <a:gd name="T35" fmla="*/ 1688 h 1873"/>
                  <a:gd name="T36" fmla="*/ 723 w 1006"/>
                  <a:gd name="T37" fmla="*/ 1717 h 1873"/>
                  <a:gd name="T38" fmla="*/ 666 w 1006"/>
                  <a:gd name="T39" fmla="*/ 1731 h 1873"/>
                  <a:gd name="T40" fmla="*/ 624 w 1006"/>
                  <a:gd name="T41" fmla="*/ 1745 h 1873"/>
                  <a:gd name="T42" fmla="*/ 567 w 1006"/>
                  <a:gd name="T43" fmla="*/ 1773 h 1873"/>
                  <a:gd name="T44" fmla="*/ 496 w 1006"/>
                  <a:gd name="T45" fmla="*/ 1816 h 1873"/>
                  <a:gd name="T46" fmla="*/ 425 w 1006"/>
                  <a:gd name="T47" fmla="*/ 1844 h 1873"/>
                  <a:gd name="T48" fmla="*/ 368 w 1006"/>
                  <a:gd name="T49" fmla="*/ 1873 h 1873"/>
                  <a:gd name="T50" fmla="*/ 326 w 1006"/>
                  <a:gd name="T51" fmla="*/ 1873 h 1873"/>
                  <a:gd name="T52" fmla="*/ 297 w 1006"/>
                  <a:gd name="T53" fmla="*/ 1858 h 1873"/>
                  <a:gd name="T54" fmla="*/ 269 w 1006"/>
                  <a:gd name="T55" fmla="*/ 1830 h 1873"/>
                  <a:gd name="T56" fmla="*/ 297 w 1006"/>
                  <a:gd name="T57" fmla="*/ 1802 h 1873"/>
                  <a:gd name="T58" fmla="*/ 340 w 1006"/>
                  <a:gd name="T59" fmla="*/ 1745 h 1873"/>
                  <a:gd name="T60" fmla="*/ 354 w 1006"/>
                  <a:gd name="T61" fmla="*/ 1688 h 1873"/>
                  <a:gd name="T62" fmla="*/ 368 w 1006"/>
                  <a:gd name="T63" fmla="*/ 1617 h 1873"/>
                  <a:gd name="T64" fmla="*/ 340 w 1006"/>
                  <a:gd name="T65" fmla="*/ 1546 h 1873"/>
                  <a:gd name="T66" fmla="*/ 312 w 1006"/>
                  <a:gd name="T67" fmla="*/ 1475 h 1873"/>
                  <a:gd name="T68" fmla="*/ 269 w 1006"/>
                  <a:gd name="T69" fmla="*/ 1405 h 1873"/>
                  <a:gd name="T70" fmla="*/ 226 w 1006"/>
                  <a:gd name="T71" fmla="*/ 1334 h 1873"/>
                  <a:gd name="T72" fmla="*/ 198 w 1006"/>
                  <a:gd name="T73" fmla="*/ 1291 h 1873"/>
                  <a:gd name="T74" fmla="*/ 184 w 1006"/>
                  <a:gd name="T75" fmla="*/ 1234 h 1873"/>
                  <a:gd name="T76" fmla="*/ 170 w 1006"/>
                  <a:gd name="T77" fmla="*/ 1178 h 1873"/>
                  <a:gd name="T78" fmla="*/ 198 w 1006"/>
                  <a:gd name="T79" fmla="*/ 1121 h 1873"/>
                  <a:gd name="T80" fmla="*/ 226 w 1006"/>
                  <a:gd name="T81" fmla="*/ 1064 h 1873"/>
                  <a:gd name="T82" fmla="*/ 297 w 1006"/>
                  <a:gd name="T83" fmla="*/ 993 h 1873"/>
                  <a:gd name="T84" fmla="*/ 312 w 1006"/>
                  <a:gd name="T85" fmla="*/ 894 h 1873"/>
                  <a:gd name="T86" fmla="*/ 312 w 1006"/>
                  <a:gd name="T87" fmla="*/ 795 h 1873"/>
                  <a:gd name="T88" fmla="*/ 283 w 1006"/>
                  <a:gd name="T89" fmla="*/ 752 h 1873"/>
                  <a:gd name="T90" fmla="*/ 226 w 1006"/>
                  <a:gd name="T91" fmla="*/ 653 h 1873"/>
                  <a:gd name="T92" fmla="*/ 127 w 1006"/>
                  <a:gd name="T93" fmla="*/ 610 h 1873"/>
                  <a:gd name="T94" fmla="*/ 85 w 1006"/>
                  <a:gd name="T95" fmla="*/ 582 h 1873"/>
                  <a:gd name="T96" fmla="*/ 42 w 1006"/>
                  <a:gd name="T97" fmla="*/ 539 h 1873"/>
                  <a:gd name="T98" fmla="*/ 184 w 1006"/>
                  <a:gd name="T99" fmla="*/ 270 h 1873"/>
                  <a:gd name="T100" fmla="*/ 255 w 1006"/>
                  <a:gd name="T101" fmla="*/ 156 h 1873"/>
                  <a:gd name="T102" fmla="*/ 312 w 1006"/>
                  <a:gd name="T103" fmla="*/ 85 h 1873"/>
                  <a:gd name="T104" fmla="*/ 368 w 1006"/>
                  <a:gd name="T105" fmla="*/ 43 h 1873"/>
                  <a:gd name="T106" fmla="*/ 453 w 1006"/>
                  <a:gd name="T107" fmla="*/ 0 h 1873"/>
                  <a:gd name="T108" fmla="*/ 510 w 1006"/>
                  <a:gd name="T109" fmla="*/ 128 h 1873"/>
                  <a:gd name="T110" fmla="*/ 553 w 1006"/>
                  <a:gd name="T111" fmla="*/ 199 h 1873"/>
                  <a:gd name="T112" fmla="*/ 595 w 1006"/>
                  <a:gd name="T113" fmla="*/ 327 h 1873"/>
                  <a:gd name="T114" fmla="*/ 624 w 1006"/>
                  <a:gd name="T115" fmla="*/ 383 h 1873"/>
                  <a:gd name="T116" fmla="*/ 666 w 1006"/>
                  <a:gd name="T117" fmla="*/ 454 h 1873"/>
                  <a:gd name="T118" fmla="*/ 680 w 1006"/>
                  <a:gd name="T119" fmla="*/ 497 h 1873"/>
                  <a:gd name="T120" fmla="*/ 709 w 1006"/>
                  <a:gd name="T121" fmla="*/ 539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6"/>
                  <a:gd name="T184" fmla="*/ 0 h 1873"/>
                  <a:gd name="T185" fmla="*/ 1006 w 1006"/>
                  <a:gd name="T186" fmla="*/ 1873 h 18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6" h="1873">
                    <a:moveTo>
                      <a:pt x="723" y="553"/>
                    </a:moveTo>
                    <a:lnTo>
                      <a:pt x="723" y="568"/>
                    </a:lnTo>
                    <a:lnTo>
                      <a:pt x="737" y="582"/>
                    </a:lnTo>
                    <a:lnTo>
                      <a:pt x="751" y="596"/>
                    </a:lnTo>
                    <a:lnTo>
                      <a:pt x="765" y="610"/>
                    </a:lnTo>
                    <a:lnTo>
                      <a:pt x="765" y="624"/>
                    </a:lnTo>
                    <a:lnTo>
                      <a:pt x="780" y="639"/>
                    </a:lnTo>
                    <a:lnTo>
                      <a:pt x="780" y="653"/>
                    </a:lnTo>
                    <a:lnTo>
                      <a:pt x="794" y="653"/>
                    </a:lnTo>
                    <a:lnTo>
                      <a:pt x="794" y="667"/>
                    </a:lnTo>
                    <a:lnTo>
                      <a:pt x="808" y="681"/>
                    </a:lnTo>
                    <a:lnTo>
                      <a:pt x="808" y="695"/>
                    </a:lnTo>
                    <a:lnTo>
                      <a:pt x="822" y="695"/>
                    </a:lnTo>
                    <a:lnTo>
                      <a:pt x="822" y="710"/>
                    </a:lnTo>
                    <a:lnTo>
                      <a:pt x="836" y="724"/>
                    </a:lnTo>
                    <a:lnTo>
                      <a:pt x="850" y="752"/>
                    </a:lnTo>
                    <a:lnTo>
                      <a:pt x="865" y="752"/>
                    </a:lnTo>
                    <a:lnTo>
                      <a:pt x="865" y="780"/>
                    </a:lnTo>
                    <a:lnTo>
                      <a:pt x="893" y="809"/>
                    </a:lnTo>
                    <a:lnTo>
                      <a:pt x="907" y="823"/>
                    </a:lnTo>
                    <a:lnTo>
                      <a:pt x="907" y="837"/>
                    </a:lnTo>
                    <a:lnTo>
                      <a:pt x="921" y="851"/>
                    </a:lnTo>
                    <a:lnTo>
                      <a:pt x="936" y="866"/>
                    </a:lnTo>
                    <a:lnTo>
                      <a:pt x="950" y="880"/>
                    </a:lnTo>
                    <a:lnTo>
                      <a:pt x="950" y="894"/>
                    </a:lnTo>
                    <a:lnTo>
                      <a:pt x="964" y="894"/>
                    </a:lnTo>
                    <a:lnTo>
                      <a:pt x="964" y="908"/>
                    </a:lnTo>
                    <a:lnTo>
                      <a:pt x="978" y="922"/>
                    </a:lnTo>
                    <a:lnTo>
                      <a:pt x="992" y="936"/>
                    </a:lnTo>
                    <a:lnTo>
                      <a:pt x="992" y="951"/>
                    </a:lnTo>
                    <a:lnTo>
                      <a:pt x="1006" y="965"/>
                    </a:lnTo>
                    <a:lnTo>
                      <a:pt x="1006" y="979"/>
                    </a:lnTo>
                    <a:lnTo>
                      <a:pt x="1006" y="993"/>
                    </a:lnTo>
                    <a:lnTo>
                      <a:pt x="992" y="1007"/>
                    </a:lnTo>
                    <a:lnTo>
                      <a:pt x="978" y="1022"/>
                    </a:lnTo>
                    <a:lnTo>
                      <a:pt x="964" y="1036"/>
                    </a:lnTo>
                    <a:lnTo>
                      <a:pt x="936" y="1064"/>
                    </a:lnTo>
                    <a:lnTo>
                      <a:pt x="921" y="1078"/>
                    </a:lnTo>
                    <a:lnTo>
                      <a:pt x="907" y="1093"/>
                    </a:lnTo>
                    <a:lnTo>
                      <a:pt x="907" y="1107"/>
                    </a:lnTo>
                    <a:lnTo>
                      <a:pt x="893" y="1107"/>
                    </a:lnTo>
                    <a:lnTo>
                      <a:pt x="865" y="1107"/>
                    </a:lnTo>
                    <a:lnTo>
                      <a:pt x="850" y="1107"/>
                    </a:lnTo>
                    <a:lnTo>
                      <a:pt x="836" y="1107"/>
                    </a:lnTo>
                    <a:lnTo>
                      <a:pt x="836" y="1121"/>
                    </a:lnTo>
                    <a:lnTo>
                      <a:pt x="850" y="1121"/>
                    </a:lnTo>
                    <a:lnTo>
                      <a:pt x="850" y="1135"/>
                    </a:lnTo>
                    <a:lnTo>
                      <a:pt x="850" y="1149"/>
                    </a:lnTo>
                    <a:lnTo>
                      <a:pt x="850" y="1163"/>
                    </a:lnTo>
                    <a:lnTo>
                      <a:pt x="850" y="1178"/>
                    </a:lnTo>
                    <a:lnTo>
                      <a:pt x="850" y="1192"/>
                    </a:lnTo>
                    <a:lnTo>
                      <a:pt x="850" y="1206"/>
                    </a:lnTo>
                    <a:lnTo>
                      <a:pt x="850" y="1220"/>
                    </a:lnTo>
                    <a:lnTo>
                      <a:pt x="865" y="1220"/>
                    </a:lnTo>
                    <a:lnTo>
                      <a:pt x="865" y="1234"/>
                    </a:lnTo>
                    <a:lnTo>
                      <a:pt x="865" y="1249"/>
                    </a:lnTo>
                    <a:lnTo>
                      <a:pt x="865" y="1263"/>
                    </a:lnTo>
                    <a:lnTo>
                      <a:pt x="865" y="1277"/>
                    </a:lnTo>
                    <a:lnTo>
                      <a:pt x="850" y="1291"/>
                    </a:lnTo>
                    <a:lnTo>
                      <a:pt x="850" y="1305"/>
                    </a:lnTo>
                    <a:lnTo>
                      <a:pt x="865" y="1319"/>
                    </a:lnTo>
                    <a:lnTo>
                      <a:pt x="865" y="1334"/>
                    </a:lnTo>
                    <a:lnTo>
                      <a:pt x="865" y="1348"/>
                    </a:lnTo>
                    <a:lnTo>
                      <a:pt x="879" y="1348"/>
                    </a:lnTo>
                    <a:lnTo>
                      <a:pt x="879" y="1362"/>
                    </a:lnTo>
                    <a:lnTo>
                      <a:pt x="879" y="1376"/>
                    </a:lnTo>
                    <a:lnTo>
                      <a:pt x="879" y="1390"/>
                    </a:lnTo>
                    <a:lnTo>
                      <a:pt x="865" y="1405"/>
                    </a:lnTo>
                    <a:lnTo>
                      <a:pt x="865" y="1433"/>
                    </a:lnTo>
                    <a:lnTo>
                      <a:pt x="865" y="1447"/>
                    </a:lnTo>
                    <a:lnTo>
                      <a:pt x="865" y="1461"/>
                    </a:lnTo>
                    <a:lnTo>
                      <a:pt x="865" y="1475"/>
                    </a:lnTo>
                    <a:lnTo>
                      <a:pt x="865" y="1490"/>
                    </a:lnTo>
                    <a:lnTo>
                      <a:pt x="850" y="1504"/>
                    </a:lnTo>
                    <a:lnTo>
                      <a:pt x="850" y="1518"/>
                    </a:lnTo>
                    <a:lnTo>
                      <a:pt x="850" y="1532"/>
                    </a:lnTo>
                    <a:lnTo>
                      <a:pt x="850" y="1546"/>
                    </a:lnTo>
                    <a:lnTo>
                      <a:pt x="850" y="1561"/>
                    </a:lnTo>
                    <a:lnTo>
                      <a:pt x="836" y="1561"/>
                    </a:lnTo>
                    <a:lnTo>
                      <a:pt x="836" y="1575"/>
                    </a:lnTo>
                    <a:lnTo>
                      <a:pt x="822" y="1617"/>
                    </a:lnTo>
                    <a:lnTo>
                      <a:pt x="808" y="1617"/>
                    </a:lnTo>
                    <a:lnTo>
                      <a:pt x="794" y="1617"/>
                    </a:lnTo>
                    <a:lnTo>
                      <a:pt x="780" y="1617"/>
                    </a:lnTo>
                    <a:lnTo>
                      <a:pt x="765" y="1617"/>
                    </a:lnTo>
                    <a:lnTo>
                      <a:pt x="780" y="1632"/>
                    </a:lnTo>
                    <a:lnTo>
                      <a:pt x="780" y="1646"/>
                    </a:lnTo>
                    <a:lnTo>
                      <a:pt x="780" y="1660"/>
                    </a:lnTo>
                    <a:lnTo>
                      <a:pt x="794" y="1674"/>
                    </a:lnTo>
                    <a:lnTo>
                      <a:pt x="794" y="1688"/>
                    </a:lnTo>
                    <a:lnTo>
                      <a:pt x="780" y="1688"/>
                    </a:lnTo>
                    <a:lnTo>
                      <a:pt x="765" y="1688"/>
                    </a:lnTo>
                    <a:lnTo>
                      <a:pt x="751" y="1702"/>
                    </a:lnTo>
                    <a:lnTo>
                      <a:pt x="737" y="1702"/>
                    </a:lnTo>
                    <a:lnTo>
                      <a:pt x="723" y="1702"/>
                    </a:lnTo>
                    <a:lnTo>
                      <a:pt x="723" y="1717"/>
                    </a:lnTo>
                    <a:lnTo>
                      <a:pt x="709" y="1717"/>
                    </a:lnTo>
                    <a:lnTo>
                      <a:pt x="694" y="1717"/>
                    </a:lnTo>
                    <a:lnTo>
                      <a:pt x="680" y="1717"/>
                    </a:lnTo>
                    <a:lnTo>
                      <a:pt x="680" y="1731"/>
                    </a:lnTo>
                    <a:lnTo>
                      <a:pt x="666" y="1731"/>
                    </a:lnTo>
                    <a:lnTo>
                      <a:pt x="652" y="1731"/>
                    </a:lnTo>
                    <a:lnTo>
                      <a:pt x="652" y="1745"/>
                    </a:lnTo>
                    <a:lnTo>
                      <a:pt x="638" y="1745"/>
                    </a:lnTo>
                    <a:lnTo>
                      <a:pt x="624" y="1745"/>
                    </a:lnTo>
                    <a:lnTo>
                      <a:pt x="624" y="1759"/>
                    </a:lnTo>
                    <a:lnTo>
                      <a:pt x="609" y="1759"/>
                    </a:lnTo>
                    <a:lnTo>
                      <a:pt x="595" y="1759"/>
                    </a:lnTo>
                    <a:lnTo>
                      <a:pt x="595" y="1773"/>
                    </a:lnTo>
                    <a:lnTo>
                      <a:pt x="581" y="1773"/>
                    </a:lnTo>
                    <a:lnTo>
                      <a:pt x="567" y="1773"/>
                    </a:lnTo>
                    <a:lnTo>
                      <a:pt x="567" y="1788"/>
                    </a:lnTo>
                    <a:lnTo>
                      <a:pt x="553" y="1788"/>
                    </a:lnTo>
                    <a:lnTo>
                      <a:pt x="538" y="1802"/>
                    </a:lnTo>
                    <a:lnTo>
                      <a:pt x="524" y="1802"/>
                    </a:lnTo>
                    <a:lnTo>
                      <a:pt x="524" y="1816"/>
                    </a:lnTo>
                    <a:lnTo>
                      <a:pt x="510" y="1816"/>
                    </a:lnTo>
                    <a:lnTo>
                      <a:pt x="496" y="1816"/>
                    </a:lnTo>
                    <a:lnTo>
                      <a:pt x="496" y="1830"/>
                    </a:lnTo>
                    <a:lnTo>
                      <a:pt x="482" y="1830"/>
                    </a:lnTo>
                    <a:lnTo>
                      <a:pt x="468" y="1830"/>
                    </a:lnTo>
                    <a:lnTo>
                      <a:pt x="453" y="1844"/>
                    </a:lnTo>
                    <a:lnTo>
                      <a:pt x="439" y="1844"/>
                    </a:lnTo>
                    <a:lnTo>
                      <a:pt x="425" y="1844"/>
                    </a:lnTo>
                    <a:lnTo>
                      <a:pt x="425" y="1858"/>
                    </a:lnTo>
                    <a:lnTo>
                      <a:pt x="411" y="1858"/>
                    </a:lnTo>
                    <a:lnTo>
                      <a:pt x="397" y="1858"/>
                    </a:lnTo>
                    <a:lnTo>
                      <a:pt x="382" y="1873"/>
                    </a:lnTo>
                    <a:lnTo>
                      <a:pt x="368" y="1873"/>
                    </a:lnTo>
                    <a:lnTo>
                      <a:pt x="354" y="1873"/>
                    </a:lnTo>
                    <a:lnTo>
                      <a:pt x="340" y="1873"/>
                    </a:lnTo>
                    <a:lnTo>
                      <a:pt x="326" y="1873"/>
                    </a:lnTo>
                    <a:lnTo>
                      <a:pt x="312" y="1873"/>
                    </a:lnTo>
                    <a:lnTo>
                      <a:pt x="312" y="1858"/>
                    </a:lnTo>
                    <a:lnTo>
                      <a:pt x="297" y="1858"/>
                    </a:lnTo>
                    <a:lnTo>
                      <a:pt x="283" y="1858"/>
                    </a:lnTo>
                    <a:lnTo>
                      <a:pt x="283" y="1844"/>
                    </a:lnTo>
                    <a:lnTo>
                      <a:pt x="269" y="1844"/>
                    </a:lnTo>
                    <a:lnTo>
                      <a:pt x="269" y="1830"/>
                    </a:lnTo>
                    <a:lnTo>
                      <a:pt x="283" y="1830"/>
                    </a:lnTo>
                    <a:lnTo>
                      <a:pt x="283" y="1816"/>
                    </a:lnTo>
                    <a:lnTo>
                      <a:pt x="297" y="1816"/>
                    </a:lnTo>
                    <a:lnTo>
                      <a:pt x="297" y="1802"/>
                    </a:lnTo>
                    <a:lnTo>
                      <a:pt x="312" y="1788"/>
                    </a:lnTo>
                    <a:lnTo>
                      <a:pt x="312" y="1773"/>
                    </a:lnTo>
                    <a:lnTo>
                      <a:pt x="326" y="1773"/>
                    </a:lnTo>
                    <a:lnTo>
                      <a:pt x="326" y="1759"/>
                    </a:lnTo>
                    <a:lnTo>
                      <a:pt x="340" y="1745"/>
                    </a:lnTo>
                    <a:lnTo>
                      <a:pt x="340" y="1731"/>
                    </a:lnTo>
                    <a:lnTo>
                      <a:pt x="354" y="1717"/>
                    </a:lnTo>
                    <a:lnTo>
                      <a:pt x="354" y="1702"/>
                    </a:lnTo>
                    <a:lnTo>
                      <a:pt x="354" y="1688"/>
                    </a:lnTo>
                    <a:lnTo>
                      <a:pt x="354" y="1674"/>
                    </a:lnTo>
                    <a:lnTo>
                      <a:pt x="354" y="1660"/>
                    </a:lnTo>
                    <a:lnTo>
                      <a:pt x="354" y="1646"/>
                    </a:lnTo>
                    <a:lnTo>
                      <a:pt x="368" y="1632"/>
                    </a:lnTo>
                    <a:lnTo>
                      <a:pt x="368" y="1617"/>
                    </a:lnTo>
                    <a:lnTo>
                      <a:pt x="354" y="1603"/>
                    </a:lnTo>
                    <a:lnTo>
                      <a:pt x="354" y="1589"/>
                    </a:lnTo>
                    <a:lnTo>
                      <a:pt x="354" y="1575"/>
                    </a:lnTo>
                    <a:lnTo>
                      <a:pt x="354" y="1561"/>
                    </a:lnTo>
                    <a:lnTo>
                      <a:pt x="354" y="1546"/>
                    </a:lnTo>
                    <a:lnTo>
                      <a:pt x="340" y="1546"/>
                    </a:lnTo>
                    <a:lnTo>
                      <a:pt x="340" y="1532"/>
                    </a:lnTo>
                    <a:lnTo>
                      <a:pt x="340" y="1518"/>
                    </a:lnTo>
                    <a:lnTo>
                      <a:pt x="340" y="1504"/>
                    </a:lnTo>
                    <a:lnTo>
                      <a:pt x="326" y="1504"/>
                    </a:lnTo>
                    <a:lnTo>
                      <a:pt x="326" y="1490"/>
                    </a:lnTo>
                    <a:lnTo>
                      <a:pt x="312" y="1475"/>
                    </a:lnTo>
                    <a:lnTo>
                      <a:pt x="312" y="1461"/>
                    </a:lnTo>
                    <a:lnTo>
                      <a:pt x="297" y="1461"/>
                    </a:lnTo>
                    <a:lnTo>
                      <a:pt x="297" y="1447"/>
                    </a:lnTo>
                    <a:lnTo>
                      <a:pt x="297" y="1433"/>
                    </a:lnTo>
                    <a:lnTo>
                      <a:pt x="283" y="1433"/>
                    </a:lnTo>
                    <a:lnTo>
                      <a:pt x="283" y="1419"/>
                    </a:lnTo>
                    <a:lnTo>
                      <a:pt x="269" y="1419"/>
                    </a:lnTo>
                    <a:lnTo>
                      <a:pt x="269" y="1405"/>
                    </a:lnTo>
                    <a:lnTo>
                      <a:pt x="255" y="1390"/>
                    </a:lnTo>
                    <a:lnTo>
                      <a:pt x="255" y="1376"/>
                    </a:lnTo>
                    <a:lnTo>
                      <a:pt x="241" y="1376"/>
                    </a:lnTo>
                    <a:lnTo>
                      <a:pt x="241" y="1362"/>
                    </a:lnTo>
                    <a:lnTo>
                      <a:pt x="226" y="1362"/>
                    </a:lnTo>
                    <a:lnTo>
                      <a:pt x="226" y="1348"/>
                    </a:lnTo>
                    <a:lnTo>
                      <a:pt x="226" y="1334"/>
                    </a:lnTo>
                    <a:lnTo>
                      <a:pt x="212" y="1319"/>
                    </a:lnTo>
                    <a:lnTo>
                      <a:pt x="212" y="1305"/>
                    </a:lnTo>
                    <a:lnTo>
                      <a:pt x="198" y="1305"/>
                    </a:lnTo>
                    <a:lnTo>
                      <a:pt x="198" y="1291"/>
                    </a:lnTo>
                    <a:lnTo>
                      <a:pt x="198" y="1277"/>
                    </a:lnTo>
                    <a:lnTo>
                      <a:pt x="198" y="1263"/>
                    </a:lnTo>
                    <a:lnTo>
                      <a:pt x="184" y="1263"/>
                    </a:lnTo>
                    <a:lnTo>
                      <a:pt x="184" y="1249"/>
                    </a:lnTo>
                    <a:lnTo>
                      <a:pt x="184" y="1234"/>
                    </a:lnTo>
                    <a:lnTo>
                      <a:pt x="184" y="1220"/>
                    </a:lnTo>
                    <a:lnTo>
                      <a:pt x="170" y="1220"/>
                    </a:lnTo>
                    <a:lnTo>
                      <a:pt x="170" y="1206"/>
                    </a:lnTo>
                    <a:lnTo>
                      <a:pt x="170" y="1192"/>
                    </a:lnTo>
                    <a:lnTo>
                      <a:pt x="170" y="1178"/>
                    </a:lnTo>
                    <a:lnTo>
                      <a:pt x="184" y="1163"/>
                    </a:lnTo>
                    <a:lnTo>
                      <a:pt x="184" y="1149"/>
                    </a:lnTo>
                    <a:lnTo>
                      <a:pt x="184" y="1135"/>
                    </a:lnTo>
                    <a:lnTo>
                      <a:pt x="184" y="1121"/>
                    </a:lnTo>
                    <a:lnTo>
                      <a:pt x="198" y="1121"/>
                    </a:lnTo>
                    <a:lnTo>
                      <a:pt x="198" y="1107"/>
                    </a:lnTo>
                    <a:lnTo>
                      <a:pt x="212" y="1093"/>
                    </a:lnTo>
                    <a:lnTo>
                      <a:pt x="212" y="1078"/>
                    </a:lnTo>
                    <a:lnTo>
                      <a:pt x="226" y="1064"/>
                    </a:lnTo>
                    <a:lnTo>
                      <a:pt x="241" y="1050"/>
                    </a:lnTo>
                    <a:lnTo>
                      <a:pt x="255" y="1036"/>
                    </a:lnTo>
                    <a:lnTo>
                      <a:pt x="283" y="1007"/>
                    </a:lnTo>
                    <a:lnTo>
                      <a:pt x="283" y="993"/>
                    </a:lnTo>
                    <a:lnTo>
                      <a:pt x="297" y="993"/>
                    </a:lnTo>
                    <a:lnTo>
                      <a:pt x="297" y="979"/>
                    </a:lnTo>
                    <a:lnTo>
                      <a:pt x="297" y="965"/>
                    </a:lnTo>
                    <a:lnTo>
                      <a:pt x="312" y="951"/>
                    </a:lnTo>
                    <a:lnTo>
                      <a:pt x="312" y="936"/>
                    </a:lnTo>
                    <a:lnTo>
                      <a:pt x="312" y="922"/>
                    </a:lnTo>
                    <a:lnTo>
                      <a:pt x="312" y="894"/>
                    </a:lnTo>
                    <a:lnTo>
                      <a:pt x="312" y="866"/>
                    </a:lnTo>
                    <a:lnTo>
                      <a:pt x="312" y="837"/>
                    </a:lnTo>
                    <a:lnTo>
                      <a:pt x="312" y="823"/>
                    </a:lnTo>
                    <a:lnTo>
                      <a:pt x="312" y="809"/>
                    </a:lnTo>
                    <a:lnTo>
                      <a:pt x="312" y="795"/>
                    </a:lnTo>
                    <a:lnTo>
                      <a:pt x="297" y="780"/>
                    </a:lnTo>
                    <a:lnTo>
                      <a:pt x="297" y="766"/>
                    </a:lnTo>
                    <a:lnTo>
                      <a:pt x="297" y="752"/>
                    </a:lnTo>
                    <a:lnTo>
                      <a:pt x="283" y="752"/>
                    </a:lnTo>
                    <a:lnTo>
                      <a:pt x="269" y="738"/>
                    </a:lnTo>
                    <a:lnTo>
                      <a:pt x="269" y="724"/>
                    </a:lnTo>
                    <a:lnTo>
                      <a:pt x="255" y="710"/>
                    </a:lnTo>
                    <a:lnTo>
                      <a:pt x="255" y="695"/>
                    </a:lnTo>
                    <a:lnTo>
                      <a:pt x="241" y="695"/>
                    </a:lnTo>
                    <a:lnTo>
                      <a:pt x="241" y="681"/>
                    </a:lnTo>
                    <a:lnTo>
                      <a:pt x="241" y="667"/>
                    </a:lnTo>
                    <a:lnTo>
                      <a:pt x="226" y="653"/>
                    </a:lnTo>
                    <a:lnTo>
                      <a:pt x="212" y="653"/>
                    </a:lnTo>
                    <a:lnTo>
                      <a:pt x="212" y="639"/>
                    </a:lnTo>
                    <a:lnTo>
                      <a:pt x="184" y="639"/>
                    </a:lnTo>
                    <a:lnTo>
                      <a:pt x="170" y="624"/>
                    </a:lnTo>
                    <a:lnTo>
                      <a:pt x="141" y="610"/>
                    </a:lnTo>
                    <a:lnTo>
                      <a:pt x="127" y="610"/>
                    </a:lnTo>
                    <a:lnTo>
                      <a:pt x="127" y="596"/>
                    </a:lnTo>
                    <a:lnTo>
                      <a:pt x="113" y="596"/>
                    </a:lnTo>
                    <a:lnTo>
                      <a:pt x="99" y="596"/>
                    </a:lnTo>
                    <a:lnTo>
                      <a:pt x="99" y="582"/>
                    </a:lnTo>
                    <a:lnTo>
                      <a:pt x="85" y="582"/>
                    </a:lnTo>
                    <a:lnTo>
                      <a:pt x="70" y="582"/>
                    </a:lnTo>
                    <a:lnTo>
                      <a:pt x="70" y="568"/>
                    </a:lnTo>
                    <a:lnTo>
                      <a:pt x="56" y="568"/>
                    </a:lnTo>
                    <a:lnTo>
                      <a:pt x="42" y="539"/>
                    </a:lnTo>
                    <a:lnTo>
                      <a:pt x="14" y="511"/>
                    </a:lnTo>
                    <a:lnTo>
                      <a:pt x="0" y="497"/>
                    </a:lnTo>
                    <a:lnTo>
                      <a:pt x="14" y="468"/>
                    </a:lnTo>
                    <a:lnTo>
                      <a:pt x="42" y="440"/>
                    </a:lnTo>
                    <a:lnTo>
                      <a:pt x="56" y="426"/>
                    </a:lnTo>
                    <a:lnTo>
                      <a:pt x="141" y="327"/>
                    </a:lnTo>
                    <a:lnTo>
                      <a:pt x="184" y="270"/>
                    </a:lnTo>
                    <a:lnTo>
                      <a:pt x="184" y="256"/>
                    </a:lnTo>
                    <a:lnTo>
                      <a:pt x="198" y="241"/>
                    </a:lnTo>
                    <a:lnTo>
                      <a:pt x="198" y="227"/>
                    </a:lnTo>
                    <a:lnTo>
                      <a:pt x="212" y="213"/>
                    </a:lnTo>
                    <a:lnTo>
                      <a:pt x="226" y="199"/>
                    </a:lnTo>
                    <a:lnTo>
                      <a:pt x="241" y="185"/>
                    </a:lnTo>
                    <a:lnTo>
                      <a:pt x="255" y="156"/>
                    </a:lnTo>
                    <a:lnTo>
                      <a:pt x="255" y="142"/>
                    </a:lnTo>
                    <a:lnTo>
                      <a:pt x="269" y="128"/>
                    </a:lnTo>
                    <a:lnTo>
                      <a:pt x="283" y="114"/>
                    </a:lnTo>
                    <a:lnTo>
                      <a:pt x="297" y="100"/>
                    </a:lnTo>
                    <a:lnTo>
                      <a:pt x="312" y="85"/>
                    </a:lnTo>
                    <a:lnTo>
                      <a:pt x="326" y="85"/>
                    </a:lnTo>
                    <a:lnTo>
                      <a:pt x="340" y="71"/>
                    </a:lnTo>
                    <a:lnTo>
                      <a:pt x="354" y="71"/>
                    </a:lnTo>
                    <a:lnTo>
                      <a:pt x="354" y="57"/>
                    </a:lnTo>
                    <a:lnTo>
                      <a:pt x="368" y="57"/>
                    </a:lnTo>
                    <a:lnTo>
                      <a:pt x="368" y="43"/>
                    </a:lnTo>
                    <a:lnTo>
                      <a:pt x="382" y="43"/>
                    </a:lnTo>
                    <a:lnTo>
                      <a:pt x="397" y="43"/>
                    </a:lnTo>
                    <a:lnTo>
                      <a:pt x="397" y="29"/>
                    </a:lnTo>
                    <a:lnTo>
                      <a:pt x="411" y="29"/>
                    </a:lnTo>
                    <a:lnTo>
                      <a:pt x="425" y="14"/>
                    </a:lnTo>
                    <a:lnTo>
                      <a:pt x="439" y="14"/>
                    </a:lnTo>
                    <a:lnTo>
                      <a:pt x="453" y="14"/>
                    </a:lnTo>
                    <a:lnTo>
                      <a:pt x="453" y="0"/>
                    </a:lnTo>
                    <a:lnTo>
                      <a:pt x="468" y="0"/>
                    </a:lnTo>
                    <a:lnTo>
                      <a:pt x="482" y="43"/>
                    </a:lnTo>
                    <a:lnTo>
                      <a:pt x="482" y="57"/>
                    </a:lnTo>
                    <a:lnTo>
                      <a:pt x="496" y="71"/>
                    </a:lnTo>
                    <a:lnTo>
                      <a:pt x="496" y="85"/>
                    </a:lnTo>
                    <a:lnTo>
                      <a:pt x="510" y="100"/>
                    </a:lnTo>
                    <a:lnTo>
                      <a:pt x="510" y="128"/>
                    </a:lnTo>
                    <a:lnTo>
                      <a:pt x="524" y="156"/>
                    </a:lnTo>
                    <a:lnTo>
                      <a:pt x="538" y="171"/>
                    </a:lnTo>
                    <a:lnTo>
                      <a:pt x="538" y="185"/>
                    </a:lnTo>
                    <a:lnTo>
                      <a:pt x="553" y="199"/>
                    </a:lnTo>
                    <a:lnTo>
                      <a:pt x="553" y="213"/>
                    </a:lnTo>
                    <a:lnTo>
                      <a:pt x="567" y="227"/>
                    </a:lnTo>
                    <a:lnTo>
                      <a:pt x="567" y="241"/>
                    </a:lnTo>
                    <a:lnTo>
                      <a:pt x="581" y="270"/>
                    </a:lnTo>
                    <a:lnTo>
                      <a:pt x="581" y="284"/>
                    </a:lnTo>
                    <a:lnTo>
                      <a:pt x="595" y="298"/>
                    </a:lnTo>
                    <a:lnTo>
                      <a:pt x="595" y="312"/>
                    </a:lnTo>
                    <a:lnTo>
                      <a:pt x="595" y="327"/>
                    </a:lnTo>
                    <a:lnTo>
                      <a:pt x="609" y="327"/>
                    </a:lnTo>
                    <a:lnTo>
                      <a:pt x="609" y="341"/>
                    </a:lnTo>
                    <a:lnTo>
                      <a:pt x="609" y="355"/>
                    </a:lnTo>
                    <a:lnTo>
                      <a:pt x="624" y="369"/>
                    </a:lnTo>
                    <a:lnTo>
                      <a:pt x="624" y="383"/>
                    </a:lnTo>
                    <a:lnTo>
                      <a:pt x="638" y="397"/>
                    </a:lnTo>
                    <a:lnTo>
                      <a:pt x="638" y="426"/>
                    </a:lnTo>
                    <a:lnTo>
                      <a:pt x="652" y="426"/>
                    </a:lnTo>
                    <a:lnTo>
                      <a:pt x="652" y="440"/>
                    </a:lnTo>
                    <a:lnTo>
                      <a:pt x="666" y="454"/>
                    </a:lnTo>
                    <a:lnTo>
                      <a:pt x="666" y="468"/>
                    </a:lnTo>
                    <a:lnTo>
                      <a:pt x="680" y="483"/>
                    </a:lnTo>
                    <a:lnTo>
                      <a:pt x="680" y="497"/>
                    </a:lnTo>
                    <a:lnTo>
                      <a:pt x="694" y="511"/>
                    </a:lnTo>
                    <a:lnTo>
                      <a:pt x="694" y="525"/>
                    </a:lnTo>
                    <a:lnTo>
                      <a:pt x="709" y="525"/>
                    </a:lnTo>
                    <a:lnTo>
                      <a:pt x="709" y="539"/>
                    </a:lnTo>
                    <a:lnTo>
                      <a:pt x="723" y="553"/>
                    </a:lnTo>
                    <a:close/>
                  </a:path>
                </a:pathLst>
              </a:custGeom>
              <a:blipFill dpi="0" rotWithShape="1">
                <a:blip r:embed="rId3"/>
                <a:srcRect/>
                <a:tile tx="0" ty="0" sx="100000" sy="100000" flip="none" algn="tl"/>
              </a:blipFill>
              <a:ln w="0">
                <a:solidFill>
                  <a:srgbClr val="333333"/>
                </a:solidFill>
                <a:round/>
                <a:headEnd/>
                <a:tailEnd/>
              </a:ln>
            </p:spPr>
            <p:txBody>
              <a:bodyPr/>
              <a:lstStyle/>
              <a:p>
                <a:endParaRPr lang="ja-JP" altLang="en-US"/>
              </a:p>
            </p:txBody>
          </p:sp>
          <p:sp>
            <p:nvSpPr>
              <p:cNvPr id="49" name="Freeform 42"/>
              <p:cNvSpPr>
                <a:spLocks/>
              </p:cNvSpPr>
              <p:nvPr/>
            </p:nvSpPr>
            <p:spPr bwMode="auto">
              <a:xfrm>
                <a:off x="4638" y="5489"/>
                <a:ext cx="1248" cy="2454"/>
              </a:xfrm>
              <a:custGeom>
                <a:avLst/>
                <a:gdLst>
                  <a:gd name="T0" fmla="*/ 836 w 1248"/>
                  <a:gd name="T1" fmla="*/ 156 h 2454"/>
                  <a:gd name="T2" fmla="*/ 950 w 1248"/>
                  <a:gd name="T3" fmla="*/ 142 h 2454"/>
                  <a:gd name="T4" fmla="*/ 1148 w 1248"/>
                  <a:gd name="T5" fmla="*/ 185 h 2454"/>
                  <a:gd name="T6" fmla="*/ 1148 w 1248"/>
                  <a:gd name="T7" fmla="*/ 213 h 2454"/>
                  <a:gd name="T8" fmla="*/ 1162 w 1248"/>
                  <a:gd name="T9" fmla="*/ 284 h 2454"/>
                  <a:gd name="T10" fmla="*/ 1233 w 1248"/>
                  <a:gd name="T11" fmla="*/ 355 h 2454"/>
                  <a:gd name="T12" fmla="*/ 1106 w 1248"/>
                  <a:gd name="T13" fmla="*/ 681 h 2454"/>
                  <a:gd name="T14" fmla="*/ 992 w 1248"/>
                  <a:gd name="T15" fmla="*/ 1008 h 2454"/>
                  <a:gd name="T16" fmla="*/ 992 w 1248"/>
                  <a:gd name="T17" fmla="*/ 1277 h 2454"/>
                  <a:gd name="T18" fmla="*/ 992 w 1248"/>
                  <a:gd name="T19" fmla="*/ 1362 h 2454"/>
                  <a:gd name="T20" fmla="*/ 992 w 1248"/>
                  <a:gd name="T21" fmla="*/ 1476 h 2454"/>
                  <a:gd name="T22" fmla="*/ 1120 w 1248"/>
                  <a:gd name="T23" fmla="*/ 1561 h 2454"/>
                  <a:gd name="T24" fmla="*/ 1120 w 1248"/>
                  <a:gd name="T25" fmla="*/ 1646 h 2454"/>
                  <a:gd name="T26" fmla="*/ 1120 w 1248"/>
                  <a:gd name="T27" fmla="*/ 1802 h 2454"/>
                  <a:gd name="T28" fmla="*/ 1106 w 1248"/>
                  <a:gd name="T29" fmla="*/ 1915 h 2454"/>
                  <a:gd name="T30" fmla="*/ 1106 w 1248"/>
                  <a:gd name="T31" fmla="*/ 1972 h 2454"/>
                  <a:gd name="T32" fmla="*/ 1106 w 1248"/>
                  <a:gd name="T33" fmla="*/ 2000 h 2454"/>
                  <a:gd name="T34" fmla="*/ 992 w 1248"/>
                  <a:gd name="T35" fmla="*/ 2000 h 2454"/>
                  <a:gd name="T36" fmla="*/ 893 w 1248"/>
                  <a:gd name="T37" fmla="*/ 2015 h 2454"/>
                  <a:gd name="T38" fmla="*/ 780 w 1248"/>
                  <a:gd name="T39" fmla="*/ 2015 h 2454"/>
                  <a:gd name="T40" fmla="*/ 680 w 1248"/>
                  <a:gd name="T41" fmla="*/ 2029 h 2454"/>
                  <a:gd name="T42" fmla="*/ 638 w 1248"/>
                  <a:gd name="T43" fmla="*/ 2128 h 2454"/>
                  <a:gd name="T44" fmla="*/ 638 w 1248"/>
                  <a:gd name="T45" fmla="*/ 2185 h 2454"/>
                  <a:gd name="T46" fmla="*/ 595 w 1248"/>
                  <a:gd name="T47" fmla="*/ 2227 h 2454"/>
                  <a:gd name="T48" fmla="*/ 595 w 1248"/>
                  <a:gd name="T49" fmla="*/ 2270 h 2454"/>
                  <a:gd name="T50" fmla="*/ 609 w 1248"/>
                  <a:gd name="T51" fmla="*/ 2312 h 2454"/>
                  <a:gd name="T52" fmla="*/ 609 w 1248"/>
                  <a:gd name="T53" fmla="*/ 2355 h 2454"/>
                  <a:gd name="T54" fmla="*/ 624 w 1248"/>
                  <a:gd name="T55" fmla="*/ 2412 h 2454"/>
                  <a:gd name="T56" fmla="*/ 609 w 1248"/>
                  <a:gd name="T57" fmla="*/ 2412 h 2454"/>
                  <a:gd name="T58" fmla="*/ 609 w 1248"/>
                  <a:gd name="T59" fmla="*/ 2327 h 2454"/>
                  <a:gd name="T60" fmla="*/ 595 w 1248"/>
                  <a:gd name="T61" fmla="*/ 2242 h 2454"/>
                  <a:gd name="T62" fmla="*/ 567 w 1248"/>
                  <a:gd name="T63" fmla="*/ 2213 h 2454"/>
                  <a:gd name="T64" fmla="*/ 524 w 1248"/>
                  <a:gd name="T65" fmla="*/ 2199 h 2454"/>
                  <a:gd name="T66" fmla="*/ 468 w 1248"/>
                  <a:gd name="T67" fmla="*/ 2199 h 2454"/>
                  <a:gd name="T68" fmla="*/ 397 w 1248"/>
                  <a:gd name="T69" fmla="*/ 2171 h 2454"/>
                  <a:gd name="T70" fmla="*/ 326 w 1248"/>
                  <a:gd name="T71" fmla="*/ 2171 h 2454"/>
                  <a:gd name="T72" fmla="*/ 326 w 1248"/>
                  <a:gd name="T73" fmla="*/ 2142 h 2454"/>
                  <a:gd name="T74" fmla="*/ 326 w 1248"/>
                  <a:gd name="T75" fmla="*/ 2100 h 2454"/>
                  <a:gd name="T76" fmla="*/ 326 w 1248"/>
                  <a:gd name="T77" fmla="*/ 2057 h 2454"/>
                  <a:gd name="T78" fmla="*/ 340 w 1248"/>
                  <a:gd name="T79" fmla="*/ 2029 h 2454"/>
                  <a:gd name="T80" fmla="*/ 340 w 1248"/>
                  <a:gd name="T81" fmla="*/ 1944 h 2454"/>
                  <a:gd name="T82" fmla="*/ 326 w 1248"/>
                  <a:gd name="T83" fmla="*/ 1873 h 2454"/>
                  <a:gd name="T84" fmla="*/ 340 w 1248"/>
                  <a:gd name="T85" fmla="*/ 1759 h 2454"/>
                  <a:gd name="T86" fmla="*/ 340 w 1248"/>
                  <a:gd name="T87" fmla="*/ 1717 h 2454"/>
                  <a:gd name="T88" fmla="*/ 340 w 1248"/>
                  <a:gd name="T89" fmla="*/ 1660 h 2454"/>
                  <a:gd name="T90" fmla="*/ 340 w 1248"/>
                  <a:gd name="T91" fmla="*/ 1617 h 2454"/>
                  <a:gd name="T92" fmla="*/ 354 w 1248"/>
                  <a:gd name="T93" fmla="*/ 1589 h 2454"/>
                  <a:gd name="T94" fmla="*/ 241 w 1248"/>
                  <a:gd name="T95" fmla="*/ 1561 h 2454"/>
                  <a:gd name="T96" fmla="*/ 14 w 1248"/>
                  <a:gd name="T97" fmla="*/ 1518 h 2454"/>
                  <a:gd name="T98" fmla="*/ 56 w 1248"/>
                  <a:gd name="T99" fmla="*/ 1305 h 2454"/>
                  <a:gd name="T100" fmla="*/ 113 w 1248"/>
                  <a:gd name="T101" fmla="*/ 1206 h 2454"/>
                  <a:gd name="T102" fmla="*/ 141 w 1248"/>
                  <a:gd name="T103" fmla="*/ 1135 h 2454"/>
                  <a:gd name="T104" fmla="*/ 212 w 1248"/>
                  <a:gd name="T105" fmla="*/ 965 h 2454"/>
                  <a:gd name="T106" fmla="*/ 312 w 1248"/>
                  <a:gd name="T107" fmla="*/ 738 h 2454"/>
                  <a:gd name="T108" fmla="*/ 354 w 1248"/>
                  <a:gd name="T109" fmla="*/ 610 h 2454"/>
                  <a:gd name="T110" fmla="*/ 368 w 1248"/>
                  <a:gd name="T111" fmla="*/ 539 h 2454"/>
                  <a:gd name="T112" fmla="*/ 382 w 1248"/>
                  <a:gd name="T113" fmla="*/ 341 h 2454"/>
                  <a:gd name="T114" fmla="*/ 524 w 1248"/>
                  <a:gd name="T115" fmla="*/ 128 h 2454"/>
                  <a:gd name="T116" fmla="*/ 624 w 1248"/>
                  <a:gd name="T117" fmla="*/ 57 h 2454"/>
                  <a:gd name="T118" fmla="*/ 723 w 1248"/>
                  <a:gd name="T119" fmla="*/ 142 h 24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48"/>
                  <a:gd name="T181" fmla="*/ 0 h 2454"/>
                  <a:gd name="T182" fmla="*/ 1248 w 1248"/>
                  <a:gd name="T183" fmla="*/ 2454 h 24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48" h="2454">
                    <a:moveTo>
                      <a:pt x="794" y="227"/>
                    </a:moveTo>
                    <a:lnTo>
                      <a:pt x="808" y="199"/>
                    </a:lnTo>
                    <a:lnTo>
                      <a:pt x="808" y="185"/>
                    </a:lnTo>
                    <a:lnTo>
                      <a:pt x="808" y="171"/>
                    </a:lnTo>
                    <a:lnTo>
                      <a:pt x="822" y="171"/>
                    </a:lnTo>
                    <a:lnTo>
                      <a:pt x="836" y="156"/>
                    </a:lnTo>
                    <a:lnTo>
                      <a:pt x="850" y="142"/>
                    </a:lnTo>
                    <a:lnTo>
                      <a:pt x="865" y="128"/>
                    </a:lnTo>
                    <a:lnTo>
                      <a:pt x="879" y="128"/>
                    </a:lnTo>
                    <a:lnTo>
                      <a:pt x="907" y="142"/>
                    </a:lnTo>
                    <a:lnTo>
                      <a:pt x="921" y="142"/>
                    </a:lnTo>
                    <a:lnTo>
                      <a:pt x="936" y="142"/>
                    </a:lnTo>
                    <a:lnTo>
                      <a:pt x="950" y="142"/>
                    </a:lnTo>
                    <a:lnTo>
                      <a:pt x="978" y="142"/>
                    </a:lnTo>
                    <a:lnTo>
                      <a:pt x="1021" y="156"/>
                    </a:lnTo>
                    <a:lnTo>
                      <a:pt x="1035" y="156"/>
                    </a:lnTo>
                    <a:lnTo>
                      <a:pt x="1092" y="156"/>
                    </a:lnTo>
                    <a:lnTo>
                      <a:pt x="1120" y="171"/>
                    </a:lnTo>
                    <a:lnTo>
                      <a:pt x="1148" y="171"/>
                    </a:lnTo>
                    <a:lnTo>
                      <a:pt x="1148" y="185"/>
                    </a:lnTo>
                    <a:lnTo>
                      <a:pt x="1162" y="185"/>
                    </a:lnTo>
                    <a:lnTo>
                      <a:pt x="1148" y="185"/>
                    </a:lnTo>
                    <a:lnTo>
                      <a:pt x="1148" y="199"/>
                    </a:lnTo>
                    <a:lnTo>
                      <a:pt x="1148" y="213"/>
                    </a:lnTo>
                    <a:lnTo>
                      <a:pt x="1148" y="227"/>
                    </a:lnTo>
                    <a:lnTo>
                      <a:pt x="1148" y="242"/>
                    </a:lnTo>
                    <a:lnTo>
                      <a:pt x="1148" y="256"/>
                    </a:lnTo>
                    <a:lnTo>
                      <a:pt x="1162" y="270"/>
                    </a:lnTo>
                    <a:lnTo>
                      <a:pt x="1162" y="284"/>
                    </a:lnTo>
                    <a:lnTo>
                      <a:pt x="1177" y="284"/>
                    </a:lnTo>
                    <a:lnTo>
                      <a:pt x="1177" y="298"/>
                    </a:lnTo>
                    <a:lnTo>
                      <a:pt x="1191" y="312"/>
                    </a:lnTo>
                    <a:lnTo>
                      <a:pt x="1219" y="327"/>
                    </a:lnTo>
                    <a:lnTo>
                      <a:pt x="1233" y="341"/>
                    </a:lnTo>
                    <a:lnTo>
                      <a:pt x="1233" y="355"/>
                    </a:lnTo>
                    <a:lnTo>
                      <a:pt x="1248" y="355"/>
                    </a:lnTo>
                    <a:lnTo>
                      <a:pt x="1162" y="469"/>
                    </a:lnTo>
                    <a:lnTo>
                      <a:pt x="1148" y="483"/>
                    </a:lnTo>
                    <a:lnTo>
                      <a:pt x="1134" y="497"/>
                    </a:lnTo>
                    <a:lnTo>
                      <a:pt x="1120" y="511"/>
                    </a:lnTo>
                    <a:lnTo>
                      <a:pt x="1106" y="539"/>
                    </a:lnTo>
                    <a:lnTo>
                      <a:pt x="1106" y="582"/>
                    </a:lnTo>
                    <a:lnTo>
                      <a:pt x="1106" y="681"/>
                    </a:lnTo>
                    <a:lnTo>
                      <a:pt x="1106" y="724"/>
                    </a:lnTo>
                    <a:lnTo>
                      <a:pt x="1106" y="809"/>
                    </a:lnTo>
                    <a:lnTo>
                      <a:pt x="1106" y="851"/>
                    </a:lnTo>
                    <a:lnTo>
                      <a:pt x="1049" y="851"/>
                    </a:lnTo>
                    <a:lnTo>
                      <a:pt x="992" y="851"/>
                    </a:lnTo>
                    <a:lnTo>
                      <a:pt x="992" y="908"/>
                    </a:lnTo>
                    <a:lnTo>
                      <a:pt x="992" y="951"/>
                    </a:lnTo>
                    <a:lnTo>
                      <a:pt x="992" y="979"/>
                    </a:lnTo>
                    <a:lnTo>
                      <a:pt x="992" y="993"/>
                    </a:lnTo>
                    <a:lnTo>
                      <a:pt x="992" y="1008"/>
                    </a:lnTo>
                    <a:lnTo>
                      <a:pt x="992" y="1022"/>
                    </a:lnTo>
                    <a:lnTo>
                      <a:pt x="992" y="1050"/>
                    </a:lnTo>
                    <a:lnTo>
                      <a:pt x="992" y="1078"/>
                    </a:lnTo>
                    <a:lnTo>
                      <a:pt x="992" y="1093"/>
                    </a:lnTo>
                    <a:lnTo>
                      <a:pt x="992" y="1121"/>
                    </a:lnTo>
                    <a:lnTo>
                      <a:pt x="992" y="1149"/>
                    </a:lnTo>
                    <a:lnTo>
                      <a:pt x="992" y="1178"/>
                    </a:lnTo>
                    <a:lnTo>
                      <a:pt x="992" y="1206"/>
                    </a:lnTo>
                    <a:lnTo>
                      <a:pt x="992" y="1220"/>
                    </a:lnTo>
                    <a:lnTo>
                      <a:pt x="992" y="1234"/>
                    </a:lnTo>
                    <a:lnTo>
                      <a:pt x="992" y="1263"/>
                    </a:lnTo>
                    <a:lnTo>
                      <a:pt x="992" y="1277"/>
                    </a:lnTo>
                    <a:lnTo>
                      <a:pt x="992" y="1291"/>
                    </a:lnTo>
                    <a:lnTo>
                      <a:pt x="992" y="1305"/>
                    </a:lnTo>
                    <a:lnTo>
                      <a:pt x="992" y="1320"/>
                    </a:lnTo>
                    <a:lnTo>
                      <a:pt x="992" y="1334"/>
                    </a:lnTo>
                    <a:lnTo>
                      <a:pt x="1006" y="1348"/>
                    </a:lnTo>
                    <a:lnTo>
                      <a:pt x="992" y="1362"/>
                    </a:lnTo>
                    <a:lnTo>
                      <a:pt x="992" y="1376"/>
                    </a:lnTo>
                    <a:lnTo>
                      <a:pt x="992" y="1390"/>
                    </a:lnTo>
                    <a:lnTo>
                      <a:pt x="992" y="1405"/>
                    </a:lnTo>
                    <a:lnTo>
                      <a:pt x="992" y="1433"/>
                    </a:lnTo>
                    <a:lnTo>
                      <a:pt x="992" y="1447"/>
                    </a:lnTo>
                    <a:lnTo>
                      <a:pt x="992" y="1476"/>
                    </a:lnTo>
                    <a:lnTo>
                      <a:pt x="992" y="1490"/>
                    </a:lnTo>
                    <a:lnTo>
                      <a:pt x="992" y="1518"/>
                    </a:lnTo>
                    <a:lnTo>
                      <a:pt x="992" y="1532"/>
                    </a:lnTo>
                    <a:lnTo>
                      <a:pt x="992" y="1547"/>
                    </a:lnTo>
                    <a:lnTo>
                      <a:pt x="992" y="1561"/>
                    </a:lnTo>
                    <a:lnTo>
                      <a:pt x="1120" y="1561"/>
                    </a:lnTo>
                    <a:lnTo>
                      <a:pt x="1120" y="1575"/>
                    </a:lnTo>
                    <a:lnTo>
                      <a:pt x="1120" y="1589"/>
                    </a:lnTo>
                    <a:lnTo>
                      <a:pt x="1120" y="1603"/>
                    </a:lnTo>
                    <a:lnTo>
                      <a:pt x="1120" y="1632"/>
                    </a:lnTo>
                    <a:lnTo>
                      <a:pt x="1120" y="1646"/>
                    </a:lnTo>
                    <a:lnTo>
                      <a:pt x="1120" y="1674"/>
                    </a:lnTo>
                    <a:lnTo>
                      <a:pt x="1120" y="1688"/>
                    </a:lnTo>
                    <a:lnTo>
                      <a:pt x="1120" y="1717"/>
                    </a:lnTo>
                    <a:lnTo>
                      <a:pt x="1120" y="1731"/>
                    </a:lnTo>
                    <a:lnTo>
                      <a:pt x="1120" y="1745"/>
                    </a:lnTo>
                    <a:lnTo>
                      <a:pt x="1120" y="1759"/>
                    </a:lnTo>
                    <a:lnTo>
                      <a:pt x="1120" y="1773"/>
                    </a:lnTo>
                    <a:lnTo>
                      <a:pt x="1120" y="1788"/>
                    </a:lnTo>
                    <a:lnTo>
                      <a:pt x="1120" y="1802"/>
                    </a:lnTo>
                    <a:lnTo>
                      <a:pt x="1120" y="1816"/>
                    </a:lnTo>
                    <a:lnTo>
                      <a:pt x="1120" y="1830"/>
                    </a:lnTo>
                    <a:lnTo>
                      <a:pt x="1120" y="1844"/>
                    </a:lnTo>
                    <a:lnTo>
                      <a:pt x="1106" y="1873"/>
                    </a:lnTo>
                    <a:lnTo>
                      <a:pt x="1106" y="1887"/>
                    </a:lnTo>
                    <a:lnTo>
                      <a:pt x="1106" y="1901"/>
                    </a:lnTo>
                    <a:lnTo>
                      <a:pt x="1106" y="1915"/>
                    </a:lnTo>
                    <a:lnTo>
                      <a:pt x="1106" y="1930"/>
                    </a:lnTo>
                    <a:lnTo>
                      <a:pt x="1106" y="1944"/>
                    </a:lnTo>
                    <a:lnTo>
                      <a:pt x="1106" y="1958"/>
                    </a:lnTo>
                    <a:lnTo>
                      <a:pt x="1106" y="1972"/>
                    </a:lnTo>
                    <a:lnTo>
                      <a:pt x="1106" y="1986"/>
                    </a:lnTo>
                    <a:lnTo>
                      <a:pt x="1106" y="2000"/>
                    </a:lnTo>
                    <a:lnTo>
                      <a:pt x="1092" y="2000"/>
                    </a:lnTo>
                    <a:lnTo>
                      <a:pt x="1049" y="2015"/>
                    </a:lnTo>
                    <a:lnTo>
                      <a:pt x="1035" y="2015"/>
                    </a:lnTo>
                    <a:lnTo>
                      <a:pt x="1021" y="2015"/>
                    </a:lnTo>
                    <a:lnTo>
                      <a:pt x="1021" y="2000"/>
                    </a:lnTo>
                    <a:lnTo>
                      <a:pt x="1006" y="2000"/>
                    </a:lnTo>
                    <a:lnTo>
                      <a:pt x="992" y="2000"/>
                    </a:lnTo>
                    <a:lnTo>
                      <a:pt x="978" y="2000"/>
                    </a:lnTo>
                    <a:lnTo>
                      <a:pt x="964" y="2000"/>
                    </a:lnTo>
                    <a:lnTo>
                      <a:pt x="950" y="2000"/>
                    </a:lnTo>
                    <a:lnTo>
                      <a:pt x="936" y="2000"/>
                    </a:lnTo>
                    <a:lnTo>
                      <a:pt x="921" y="2000"/>
                    </a:lnTo>
                    <a:lnTo>
                      <a:pt x="907" y="2000"/>
                    </a:lnTo>
                    <a:lnTo>
                      <a:pt x="893" y="2015"/>
                    </a:lnTo>
                    <a:lnTo>
                      <a:pt x="865" y="2015"/>
                    </a:lnTo>
                    <a:lnTo>
                      <a:pt x="850" y="2015"/>
                    </a:lnTo>
                    <a:lnTo>
                      <a:pt x="836" y="2015"/>
                    </a:lnTo>
                    <a:lnTo>
                      <a:pt x="822" y="2015"/>
                    </a:lnTo>
                    <a:lnTo>
                      <a:pt x="808" y="2015"/>
                    </a:lnTo>
                    <a:lnTo>
                      <a:pt x="794" y="2015"/>
                    </a:lnTo>
                    <a:lnTo>
                      <a:pt x="780" y="2015"/>
                    </a:lnTo>
                    <a:lnTo>
                      <a:pt x="765" y="2015"/>
                    </a:lnTo>
                    <a:lnTo>
                      <a:pt x="737" y="2015"/>
                    </a:lnTo>
                    <a:lnTo>
                      <a:pt x="751" y="2015"/>
                    </a:lnTo>
                    <a:lnTo>
                      <a:pt x="751" y="2029"/>
                    </a:lnTo>
                    <a:lnTo>
                      <a:pt x="694" y="2029"/>
                    </a:lnTo>
                    <a:lnTo>
                      <a:pt x="680" y="2029"/>
                    </a:lnTo>
                    <a:lnTo>
                      <a:pt x="652" y="2043"/>
                    </a:lnTo>
                    <a:lnTo>
                      <a:pt x="652" y="2071"/>
                    </a:lnTo>
                    <a:lnTo>
                      <a:pt x="652" y="2086"/>
                    </a:lnTo>
                    <a:lnTo>
                      <a:pt x="666" y="2114"/>
                    </a:lnTo>
                    <a:lnTo>
                      <a:pt x="666" y="2128"/>
                    </a:lnTo>
                    <a:lnTo>
                      <a:pt x="652" y="2128"/>
                    </a:lnTo>
                    <a:lnTo>
                      <a:pt x="638" y="2142"/>
                    </a:lnTo>
                    <a:lnTo>
                      <a:pt x="638" y="2128"/>
                    </a:lnTo>
                    <a:lnTo>
                      <a:pt x="638" y="2142"/>
                    </a:lnTo>
                    <a:lnTo>
                      <a:pt x="624" y="2156"/>
                    </a:lnTo>
                    <a:lnTo>
                      <a:pt x="624" y="2171"/>
                    </a:lnTo>
                    <a:lnTo>
                      <a:pt x="638" y="2185"/>
                    </a:lnTo>
                    <a:lnTo>
                      <a:pt x="638" y="2199"/>
                    </a:lnTo>
                    <a:lnTo>
                      <a:pt x="624" y="2199"/>
                    </a:lnTo>
                    <a:lnTo>
                      <a:pt x="609" y="2199"/>
                    </a:lnTo>
                    <a:lnTo>
                      <a:pt x="595" y="2213"/>
                    </a:lnTo>
                    <a:lnTo>
                      <a:pt x="595" y="2227"/>
                    </a:lnTo>
                    <a:lnTo>
                      <a:pt x="595" y="2242"/>
                    </a:lnTo>
                    <a:lnTo>
                      <a:pt x="595" y="2256"/>
                    </a:lnTo>
                    <a:lnTo>
                      <a:pt x="595" y="2270"/>
                    </a:lnTo>
                    <a:lnTo>
                      <a:pt x="595" y="2284"/>
                    </a:lnTo>
                    <a:lnTo>
                      <a:pt x="609" y="2284"/>
                    </a:lnTo>
                    <a:lnTo>
                      <a:pt x="609" y="2298"/>
                    </a:lnTo>
                    <a:lnTo>
                      <a:pt x="609" y="2312"/>
                    </a:lnTo>
                    <a:lnTo>
                      <a:pt x="609" y="2327"/>
                    </a:lnTo>
                    <a:lnTo>
                      <a:pt x="609" y="2341"/>
                    </a:lnTo>
                    <a:lnTo>
                      <a:pt x="609" y="2355"/>
                    </a:lnTo>
                    <a:lnTo>
                      <a:pt x="609" y="2369"/>
                    </a:lnTo>
                    <a:lnTo>
                      <a:pt x="624" y="2383"/>
                    </a:lnTo>
                    <a:lnTo>
                      <a:pt x="609" y="2383"/>
                    </a:lnTo>
                    <a:lnTo>
                      <a:pt x="624" y="2383"/>
                    </a:lnTo>
                    <a:lnTo>
                      <a:pt x="624" y="2398"/>
                    </a:lnTo>
                    <a:lnTo>
                      <a:pt x="624" y="2412"/>
                    </a:lnTo>
                    <a:lnTo>
                      <a:pt x="624" y="2426"/>
                    </a:lnTo>
                    <a:lnTo>
                      <a:pt x="624" y="2440"/>
                    </a:lnTo>
                    <a:lnTo>
                      <a:pt x="624" y="2454"/>
                    </a:lnTo>
                    <a:lnTo>
                      <a:pt x="624" y="2440"/>
                    </a:lnTo>
                    <a:lnTo>
                      <a:pt x="624" y="2426"/>
                    </a:lnTo>
                    <a:lnTo>
                      <a:pt x="624" y="2412"/>
                    </a:lnTo>
                    <a:lnTo>
                      <a:pt x="609" y="2412"/>
                    </a:lnTo>
                    <a:lnTo>
                      <a:pt x="609" y="2398"/>
                    </a:lnTo>
                    <a:lnTo>
                      <a:pt x="609" y="2383"/>
                    </a:lnTo>
                    <a:lnTo>
                      <a:pt x="609" y="2369"/>
                    </a:lnTo>
                    <a:lnTo>
                      <a:pt x="609" y="2355"/>
                    </a:lnTo>
                    <a:lnTo>
                      <a:pt x="609" y="2341"/>
                    </a:lnTo>
                    <a:lnTo>
                      <a:pt x="609" y="2327"/>
                    </a:lnTo>
                    <a:lnTo>
                      <a:pt x="609" y="2312"/>
                    </a:lnTo>
                    <a:lnTo>
                      <a:pt x="609" y="2298"/>
                    </a:lnTo>
                    <a:lnTo>
                      <a:pt x="595" y="2298"/>
                    </a:lnTo>
                    <a:lnTo>
                      <a:pt x="595" y="2284"/>
                    </a:lnTo>
                    <a:lnTo>
                      <a:pt x="595" y="2270"/>
                    </a:lnTo>
                    <a:lnTo>
                      <a:pt x="595" y="2256"/>
                    </a:lnTo>
                    <a:lnTo>
                      <a:pt x="595" y="2242"/>
                    </a:lnTo>
                    <a:lnTo>
                      <a:pt x="595" y="2227"/>
                    </a:lnTo>
                    <a:lnTo>
                      <a:pt x="581" y="2213"/>
                    </a:lnTo>
                    <a:lnTo>
                      <a:pt x="567" y="2213"/>
                    </a:lnTo>
                    <a:lnTo>
                      <a:pt x="553" y="2213"/>
                    </a:lnTo>
                    <a:lnTo>
                      <a:pt x="553" y="2199"/>
                    </a:lnTo>
                    <a:lnTo>
                      <a:pt x="538" y="2199"/>
                    </a:lnTo>
                    <a:lnTo>
                      <a:pt x="524" y="2199"/>
                    </a:lnTo>
                    <a:lnTo>
                      <a:pt x="510" y="2199"/>
                    </a:lnTo>
                    <a:lnTo>
                      <a:pt x="510" y="2185"/>
                    </a:lnTo>
                    <a:lnTo>
                      <a:pt x="496" y="2199"/>
                    </a:lnTo>
                    <a:lnTo>
                      <a:pt x="482" y="2199"/>
                    </a:lnTo>
                    <a:lnTo>
                      <a:pt x="468" y="2199"/>
                    </a:lnTo>
                    <a:lnTo>
                      <a:pt x="453" y="2199"/>
                    </a:lnTo>
                    <a:lnTo>
                      <a:pt x="453" y="2185"/>
                    </a:lnTo>
                    <a:lnTo>
                      <a:pt x="439" y="2171"/>
                    </a:lnTo>
                    <a:lnTo>
                      <a:pt x="439" y="2156"/>
                    </a:lnTo>
                    <a:lnTo>
                      <a:pt x="425" y="2156"/>
                    </a:lnTo>
                    <a:lnTo>
                      <a:pt x="411" y="2156"/>
                    </a:lnTo>
                    <a:lnTo>
                      <a:pt x="411" y="2171"/>
                    </a:lnTo>
                    <a:lnTo>
                      <a:pt x="397" y="2171"/>
                    </a:lnTo>
                    <a:lnTo>
                      <a:pt x="382" y="2171"/>
                    </a:lnTo>
                    <a:lnTo>
                      <a:pt x="368" y="2185"/>
                    </a:lnTo>
                    <a:lnTo>
                      <a:pt x="354" y="2199"/>
                    </a:lnTo>
                    <a:lnTo>
                      <a:pt x="340" y="2199"/>
                    </a:lnTo>
                    <a:lnTo>
                      <a:pt x="326" y="2185"/>
                    </a:lnTo>
                    <a:lnTo>
                      <a:pt x="326" y="2171"/>
                    </a:lnTo>
                    <a:lnTo>
                      <a:pt x="326" y="2156"/>
                    </a:lnTo>
                    <a:lnTo>
                      <a:pt x="326" y="2142"/>
                    </a:lnTo>
                    <a:lnTo>
                      <a:pt x="326" y="2128"/>
                    </a:lnTo>
                    <a:lnTo>
                      <a:pt x="326" y="2114"/>
                    </a:lnTo>
                    <a:lnTo>
                      <a:pt x="340" y="2100"/>
                    </a:lnTo>
                    <a:lnTo>
                      <a:pt x="326" y="2100"/>
                    </a:lnTo>
                    <a:lnTo>
                      <a:pt x="340" y="2100"/>
                    </a:lnTo>
                    <a:lnTo>
                      <a:pt x="326" y="2100"/>
                    </a:lnTo>
                    <a:lnTo>
                      <a:pt x="326" y="2086"/>
                    </a:lnTo>
                    <a:lnTo>
                      <a:pt x="326" y="2071"/>
                    </a:lnTo>
                    <a:lnTo>
                      <a:pt x="326" y="2057"/>
                    </a:lnTo>
                    <a:lnTo>
                      <a:pt x="326" y="2043"/>
                    </a:lnTo>
                    <a:lnTo>
                      <a:pt x="340" y="2043"/>
                    </a:lnTo>
                    <a:lnTo>
                      <a:pt x="340" y="2029"/>
                    </a:lnTo>
                    <a:lnTo>
                      <a:pt x="340" y="2015"/>
                    </a:lnTo>
                    <a:lnTo>
                      <a:pt x="340" y="1986"/>
                    </a:lnTo>
                    <a:lnTo>
                      <a:pt x="326" y="1986"/>
                    </a:lnTo>
                    <a:lnTo>
                      <a:pt x="326" y="1972"/>
                    </a:lnTo>
                    <a:lnTo>
                      <a:pt x="326" y="1958"/>
                    </a:lnTo>
                    <a:lnTo>
                      <a:pt x="340" y="1958"/>
                    </a:lnTo>
                    <a:lnTo>
                      <a:pt x="340" y="1944"/>
                    </a:lnTo>
                    <a:lnTo>
                      <a:pt x="340" y="1930"/>
                    </a:lnTo>
                    <a:lnTo>
                      <a:pt x="340" y="1915"/>
                    </a:lnTo>
                    <a:lnTo>
                      <a:pt x="326" y="1915"/>
                    </a:lnTo>
                    <a:lnTo>
                      <a:pt x="326" y="1901"/>
                    </a:lnTo>
                    <a:lnTo>
                      <a:pt x="326" y="1887"/>
                    </a:lnTo>
                    <a:lnTo>
                      <a:pt x="326" y="1873"/>
                    </a:lnTo>
                    <a:lnTo>
                      <a:pt x="326" y="1859"/>
                    </a:lnTo>
                    <a:lnTo>
                      <a:pt x="326" y="1844"/>
                    </a:lnTo>
                    <a:lnTo>
                      <a:pt x="326" y="1830"/>
                    </a:lnTo>
                    <a:lnTo>
                      <a:pt x="326" y="1816"/>
                    </a:lnTo>
                    <a:lnTo>
                      <a:pt x="326" y="1788"/>
                    </a:lnTo>
                    <a:lnTo>
                      <a:pt x="340" y="1788"/>
                    </a:lnTo>
                    <a:lnTo>
                      <a:pt x="340" y="1773"/>
                    </a:lnTo>
                    <a:lnTo>
                      <a:pt x="340" y="1759"/>
                    </a:lnTo>
                    <a:lnTo>
                      <a:pt x="340" y="1745"/>
                    </a:lnTo>
                    <a:lnTo>
                      <a:pt x="340" y="1731"/>
                    </a:lnTo>
                    <a:lnTo>
                      <a:pt x="340" y="1717"/>
                    </a:lnTo>
                    <a:lnTo>
                      <a:pt x="340" y="1703"/>
                    </a:lnTo>
                    <a:lnTo>
                      <a:pt x="340" y="1688"/>
                    </a:lnTo>
                    <a:lnTo>
                      <a:pt x="340" y="1674"/>
                    </a:lnTo>
                    <a:lnTo>
                      <a:pt x="340" y="1660"/>
                    </a:lnTo>
                    <a:lnTo>
                      <a:pt x="340" y="1646"/>
                    </a:lnTo>
                    <a:lnTo>
                      <a:pt x="340" y="1632"/>
                    </a:lnTo>
                    <a:lnTo>
                      <a:pt x="340" y="1617"/>
                    </a:lnTo>
                    <a:lnTo>
                      <a:pt x="340" y="1603"/>
                    </a:lnTo>
                    <a:lnTo>
                      <a:pt x="340" y="1589"/>
                    </a:lnTo>
                    <a:lnTo>
                      <a:pt x="354" y="1589"/>
                    </a:lnTo>
                    <a:lnTo>
                      <a:pt x="368" y="1589"/>
                    </a:lnTo>
                    <a:lnTo>
                      <a:pt x="368" y="1561"/>
                    </a:lnTo>
                    <a:lnTo>
                      <a:pt x="354" y="1561"/>
                    </a:lnTo>
                    <a:lnTo>
                      <a:pt x="312" y="1561"/>
                    </a:lnTo>
                    <a:lnTo>
                      <a:pt x="283" y="1561"/>
                    </a:lnTo>
                    <a:lnTo>
                      <a:pt x="255" y="1561"/>
                    </a:lnTo>
                    <a:lnTo>
                      <a:pt x="241" y="1561"/>
                    </a:lnTo>
                    <a:lnTo>
                      <a:pt x="198" y="1561"/>
                    </a:lnTo>
                    <a:lnTo>
                      <a:pt x="184" y="1561"/>
                    </a:lnTo>
                    <a:lnTo>
                      <a:pt x="170" y="1561"/>
                    </a:lnTo>
                    <a:lnTo>
                      <a:pt x="141" y="1561"/>
                    </a:lnTo>
                    <a:lnTo>
                      <a:pt x="113" y="1561"/>
                    </a:lnTo>
                    <a:lnTo>
                      <a:pt x="85" y="1561"/>
                    </a:lnTo>
                    <a:lnTo>
                      <a:pt x="42" y="1561"/>
                    </a:lnTo>
                    <a:lnTo>
                      <a:pt x="0" y="1561"/>
                    </a:lnTo>
                    <a:lnTo>
                      <a:pt x="0" y="1547"/>
                    </a:lnTo>
                    <a:lnTo>
                      <a:pt x="14" y="1518"/>
                    </a:lnTo>
                    <a:lnTo>
                      <a:pt x="14" y="1490"/>
                    </a:lnTo>
                    <a:lnTo>
                      <a:pt x="14" y="1447"/>
                    </a:lnTo>
                    <a:lnTo>
                      <a:pt x="14" y="1405"/>
                    </a:lnTo>
                    <a:lnTo>
                      <a:pt x="28" y="1390"/>
                    </a:lnTo>
                    <a:lnTo>
                      <a:pt x="28" y="1376"/>
                    </a:lnTo>
                    <a:lnTo>
                      <a:pt x="14" y="1376"/>
                    </a:lnTo>
                    <a:lnTo>
                      <a:pt x="28" y="1376"/>
                    </a:lnTo>
                    <a:lnTo>
                      <a:pt x="28" y="1362"/>
                    </a:lnTo>
                    <a:lnTo>
                      <a:pt x="42" y="1334"/>
                    </a:lnTo>
                    <a:lnTo>
                      <a:pt x="56" y="1305"/>
                    </a:lnTo>
                    <a:lnTo>
                      <a:pt x="70" y="1277"/>
                    </a:lnTo>
                    <a:lnTo>
                      <a:pt x="85" y="1249"/>
                    </a:lnTo>
                    <a:lnTo>
                      <a:pt x="99" y="1249"/>
                    </a:lnTo>
                    <a:lnTo>
                      <a:pt x="99" y="1234"/>
                    </a:lnTo>
                    <a:lnTo>
                      <a:pt x="99" y="1220"/>
                    </a:lnTo>
                    <a:lnTo>
                      <a:pt x="113" y="1206"/>
                    </a:lnTo>
                    <a:lnTo>
                      <a:pt x="113" y="1192"/>
                    </a:lnTo>
                    <a:lnTo>
                      <a:pt x="127" y="1178"/>
                    </a:lnTo>
                    <a:lnTo>
                      <a:pt x="127" y="1164"/>
                    </a:lnTo>
                    <a:lnTo>
                      <a:pt x="141" y="1164"/>
                    </a:lnTo>
                    <a:lnTo>
                      <a:pt x="141" y="1135"/>
                    </a:lnTo>
                    <a:lnTo>
                      <a:pt x="141" y="1121"/>
                    </a:lnTo>
                    <a:lnTo>
                      <a:pt x="156" y="1121"/>
                    </a:lnTo>
                    <a:lnTo>
                      <a:pt x="170" y="1093"/>
                    </a:lnTo>
                    <a:lnTo>
                      <a:pt x="170" y="1064"/>
                    </a:lnTo>
                    <a:lnTo>
                      <a:pt x="184" y="1050"/>
                    </a:lnTo>
                    <a:lnTo>
                      <a:pt x="184" y="1036"/>
                    </a:lnTo>
                    <a:lnTo>
                      <a:pt x="198" y="1022"/>
                    </a:lnTo>
                    <a:lnTo>
                      <a:pt x="198" y="1008"/>
                    </a:lnTo>
                    <a:lnTo>
                      <a:pt x="212" y="979"/>
                    </a:lnTo>
                    <a:lnTo>
                      <a:pt x="212" y="965"/>
                    </a:lnTo>
                    <a:lnTo>
                      <a:pt x="226" y="951"/>
                    </a:lnTo>
                    <a:lnTo>
                      <a:pt x="226" y="937"/>
                    </a:lnTo>
                    <a:lnTo>
                      <a:pt x="241" y="922"/>
                    </a:lnTo>
                    <a:lnTo>
                      <a:pt x="241" y="894"/>
                    </a:lnTo>
                    <a:lnTo>
                      <a:pt x="255" y="880"/>
                    </a:lnTo>
                    <a:lnTo>
                      <a:pt x="255" y="851"/>
                    </a:lnTo>
                    <a:lnTo>
                      <a:pt x="283" y="809"/>
                    </a:lnTo>
                    <a:lnTo>
                      <a:pt x="297" y="781"/>
                    </a:lnTo>
                    <a:lnTo>
                      <a:pt x="297" y="766"/>
                    </a:lnTo>
                    <a:lnTo>
                      <a:pt x="312" y="738"/>
                    </a:lnTo>
                    <a:lnTo>
                      <a:pt x="312" y="710"/>
                    </a:lnTo>
                    <a:lnTo>
                      <a:pt x="326" y="695"/>
                    </a:lnTo>
                    <a:lnTo>
                      <a:pt x="326" y="667"/>
                    </a:lnTo>
                    <a:lnTo>
                      <a:pt x="340" y="653"/>
                    </a:lnTo>
                    <a:lnTo>
                      <a:pt x="340" y="639"/>
                    </a:lnTo>
                    <a:lnTo>
                      <a:pt x="354" y="610"/>
                    </a:lnTo>
                    <a:lnTo>
                      <a:pt x="354" y="596"/>
                    </a:lnTo>
                    <a:lnTo>
                      <a:pt x="368" y="568"/>
                    </a:lnTo>
                    <a:lnTo>
                      <a:pt x="368" y="554"/>
                    </a:lnTo>
                    <a:lnTo>
                      <a:pt x="368" y="539"/>
                    </a:lnTo>
                    <a:lnTo>
                      <a:pt x="368" y="525"/>
                    </a:lnTo>
                    <a:lnTo>
                      <a:pt x="368" y="511"/>
                    </a:lnTo>
                    <a:lnTo>
                      <a:pt x="368" y="497"/>
                    </a:lnTo>
                    <a:lnTo>
                      <a:pt x="368" y="454"/>
                    </a:lnTo>
                    <a:lnTo>
                      <a:pt x="368" y="426"/>
                    </a:lnTo>
                    <a:lnTo>
                      <a:pt x="382" y="383"/>
                    </a:lnTo>
                    <a:lnTo>
                      <a:pt x="382" y="355"/>
                    </a:lnTo>
                    <a:lnTo>
                      <a:pt x="382" y="341"/>
                    </a:lnTo>
                    <a:lnTo>
                      <a:pt x="382" y="298"/>
                    </a:lnTo>
                    <a:lnTo>
                      <a:pt x="453" y="312"/>
                    </a:lnTo>
                    <a:lnTo>
                      <a:pt x="468" y="270"/>
                    </a:lnTo>
                    <a:lnTo>
                      <a:pt x="482" y="256"/>
                    </a:lnTo>
                    <a:lnTo>
                      <a:pt x="482" y="242"/>
                    </a:lnTo>
                    <a:lnTo>
                      <a:pt x="482" y="227"/>
                    </a:lnTo>
                    <a:lnTo>
                      <a:pt x="510" y="156"/>
                    </a:lnTo>
                    <a:lnTo>
                      <a:pt x="510" y="142"/>
                    </a:lnTo>
                    <a:lnTo>
                      <a:pt x="524" y="128"/>
                    </a:lnTo>
                    <a:lnTo>
                      <a:pt x="524" y="114"/>
                    </a:lnTo>
                    <a:lnTo>
                      <a:pt x="538" y="114"/>
                    </a:lnTo>
                    <a:lnTo>
                      <a:pt x="538" y="100"/>
                    </a:lnTo>
                    <a:lnTo>
                      <a:pt x="553" y="57"/>
                    </a:lnTo>
                    <a:lnTo>
                      <a:pt x="567" y="29"/>
                    </a:lnTo>
                    <a:lnTo>
                      <a:pt x="581" y="0"/>
                    </a:lnTo>
                    <a:lnTo>
                      <a:pt x="581" y="15"/>
                    </a:lnTo>
                    <a:lnTo>
                      <a:pt x="595" y="29"/>
                    </a:lnTo>
                    <a:lnTo>
                      <a:pt x="609" y="29"/>
                    </a:lnTo>
                    <a:lnTo>
                      <a:pt x="624" y="57"/>
                    </a:lnTo>
                    <a:lnTo>
                      <a:pt x="638" y="71"/>
                    </a:lnTo>
                    <a:lnTo>
                      <a:pt x="666" y="86"/>
                    </a:lnTo>
                    <a:lnTo>
                      <a:pt x="680" y="100"/>
                    </a:lnTo>
                    <a:lnTo>
                      <a:pt x="694" y="114"/>
                    </a:lnTo>
                    <a:lnTo>
                      <a:pt x="709" y="128"/>
                    </a:lnTo>
                    <a:lnTo>
                      <a:pt x="723" y="128"/>
                    </a:lnTo>
                    <a:lnTo>
                      <a:pt x="723" y="142"/>
                    </a:lnTo>
                    <a:lnTo>
                      <a:pt x="723" y="156"/>
                    </a:lnTo>
                    <a:lnTo>
                      <a:pt x="737" y="171"/>
                    </a:lnTo>
                    <a:lnTo>
                      <a:pt x="751" y="185"/>
                    </a:lnTo>
                    <a:lnTo>
                      <a:pt x="751" y="199"/>
                    </a:lnTo>
                    <a:lnTo>
                      <a:pt x="765" y="199"/>
                    </a:lnTo>
                    <a:lnTo>
                      <a:pt x="765" y="213"/>
                    </a:lnTo>
                    <a:lnTo>
                      <a:pt x="794" y="227"/>
                    </a:lnTo>
                    <a:close/>
                  </a:path>
                </a:pathLst>
              </a:custGeom>
              <a:blipFill dpi="0" rotWithShape="1">
                <a:blip r:embed="rId2"/>
                <a:srcRect/>
                <a:tile tx="0" ty="0" sx="100000" sy="100000" flip="none" algn="tl"/>
              </a:blipFill>
              <a:ln w="9525">
                <a:solidFill>
                  <a:srgbClr val="333333"/>
                </a:solidFill>
                <a:round/>
                <a:headEnd/>
                <a:tailEnd/>
              </a:ln>
            </p:spPr>
            <p:txBody>
              <a:bodyPr/>
              <a:lstStyle/>
              <a:p>
                <a:endParaRPr lang="ja-JP" altLang="en-US"/>
              </a:p>
            </p:txBody>
          </p:sp>
          <p:sp>
            <p:nvSpPr>
              <p:cNvPr id="50" name="Freeform 41"/>
              <p:cNvSpPr>
                <a:spLocks/>
              </p:cNvSpPr>
              <p:nvPr/>
            </p:nvSpPr>
            <p:spPr bwMode="auto">
              <a:xfrm>
                <a:off x="5262" y="3773"/>
                <a:ext cx="1205" cy="832"/>
              </a:xfrm>
              <a:custGeom>
                <a:avLst/>
                <a:gdLst>
                  <a:gd name="T0" fmla="*/ 723 w 1205"/>
                  <a:gd name="T1" fmla="*/ 13 h 865"/>
                  <a:gd name="T2" fmla="*/ 751 w 1205"/>
                  <a:gd name="T3" fmla="*/ 13 h 865"/>
                  <a:gd name="T4" fmla="*/ 822 w 1205"/>
                  <a:gd name="T5" fmla="*/ 13 h 865"/>
                  <a:gd name="T6" fmla="*/ 865 w 1205"/>
                  <a:gd name="T7" fmla="*/ 13 h 865"/>
                  <a:gd name="T8" fmla="*/ 936 w 1205"/>
                  <a:gd name="T9" fmla="*/ 13 h 865"/>
                  <a:gd name="T10" fmla="*/ 1021 w 1205"/>
                  <a:gd name="T11" fmla="*/ 13 h 865"/>
                  <a:gd name="T12" fmla="*/ 1205 w 1205"/>
                  <a:gd name="T13" fmla="*/ 18 h 865"/>
                  <a:gd name="T14" fmla="*/ 1191 w 1205"/>
                  <a:gd name="T15" fmla="*/ 23 h 865"/>
                  <a:gd name="T16" fmla="*/ 1205 w 1205"/>
                  <a:gd name="T17" fmla="*/ 24 h 865"/>
                  <a:gd name="T18" fmla="*/ 1205 w 1205"/>
                  <a:gd name="T19" fmla="*/ 27 h 865"/>
                  <a:gd name="T20" fmla="*/ 1191 w 1205"/>
                  <a:gd name="T21" fmla="*/ 30 h 865"/>
                  <a:gd name="T22" fmla="*/ 1177 w 1205"/>
                  <a:gd name="T23" fmla="*/ 32 h 865"/>
                  <a:gd name="T24" fmla="*/ 1163 w 1205"/>
                  <a:gd name="T25" fmla="*/ 35 h 865"/>
                  <a:gd name="T26" fmla="*/ 1163 w 1205"/>
                  <a:gd name="T27" fmla="*/ 39 h 865"/>
                  <a:gd name="T28" fmla="*/ 1163 w 1205"/>
                  <a:gd name="T29" fmla="*/ 43 h 865"/>
                  <a:gd name="T30" fmla="*/ 1148 w 1205"/>
                  <a:gd name="T31" fmla="*/ 45 h 865"/>
                  <a:gd name="T32" fmla="*/ 1134 w 1205"/>
                  <a:gd name="T33" fmla="*/ 49 h 865"/>
                  <a:gd name="T34" fmla="*/ 992 w 1205"/>
                  <a:gd name="T35" fmla="*/ 53 h 865"/>
                  <a:gd name="T36" fmla="*/ 950 w 1205"/>
                  <a:gd name="T37" fmla="*/ 60 h 865"/>
                  <a:gd name="T38" fmla="*/ 921 w 1205"/>
                  <a:gd name="T39" fmla="*/ 59 h 865"/>
                  <a:gd name="T40" fmla="*/ 893 w 1205"/>
                  <a:gd name="T41" fmla="*/ 59 h 865"/>
                  <a:gd name="T42" fmla="*/ 851 w 1205"/>
                  <a:gd name="T43" fmla="*/ 59 h 865"/>
                  <a:gd name="T44" fmla="*/ 822 w 1205"/>
                  <a:gd name="T45" fmla="*/ 59 h 865"/>
                  <a:gd name="T46" fmla="*/ 765 w 1205"/>
                  <a:gd name="T47" fmla="*/ 59 h 865"/>
                  <a:gd name="T48" fmla="*/ 737 w 1205"/>
                  <a:gd name="T49" fmla="*/ 59 h 865"/>
                  <a:gd name="T50" fmla="*/ 723 w 1205"/>
                  <a:gd name="T51" fmla="*/ 59 h 865"/>
                  <a:gd name="T52" fmla="*/ 680 w 1205"/>
                  <a:gd name="T53" fmla="*/ 59 h 865"/>
                  <a:gd name="T54" fmla="*/ 652 w 1205"/>
                  <a:gd name="T55" fmla="*/ 57 h 865"/>
                  <a:gd name="T56" fmla="*/ 581 w 1205"/>
                  <a:gd name="T57" fmla="*/ 57 h 865"/>
                  <a:gd name="T58" fmla="*/ 496 w 1205"/>
                  <a:gd name="T59" fmla="*/ 57 h 865"/>
                  <a:gd name="T60" fmla="*/ 468 w 1205"/>
                  <a:gd name="T61" fmla="*/ 57 h 865"/>
                  <a:gd name="T62" fmla="*/ 425 w 1205"/>
                  <a:gd name="T63" fmla="*/ 57 h 865"/>
                  <a:gd name="T64" fmla="*/ 397 w 1205"/>
                  <a:gd name="T65" fmla="*/ 57 h 865"/>
                  <a:gd name="T66" fmla="*/ 312 w 1205"/>
                  <a:gd name="T67" fmla="*/ 56 h 865"/>
                  <a:gd name="T68" fmla="*/ 283 w 1205"/>
                  <a:gd name="T69" fmla="*/ 56 h 865"/>
                  <a:gd name="T70" fmla="*/ 198 w 1205"/>
                  <a:gd name="T71" fmla="*/ 57 h 865"/>
                  <a:gd name="T72" fmla="*/ 113 w 1205"/>
                  <a:gd name="T73" fmla="*/ 57 h 865"/>
                  <a:gd name="T74" fmla="*/ 85 w 1205"/>
                  <a:gd name="T75" fmla="*/ 57 h 865"/>
                  <a:gd name="T76" fmla="*/ 70 w 1205"/>
                  <a:gd name="T77" fmla="*/ 57 h 865"/>
                  <a:gd name="T78" fmla="*/ 42 w 1205"/>
                  <a:gd name="T79" fmla="*/ 57 h 865"/>
                  <a:gd name="T80" fmla="*/ 14 w 1205"/>
                  <a:gd name="T81" fmla="*/ 57 h 865"/>
                  <a:gd name="T82" fmla="*/ 0 w 1205"/>
                  <a:gd name="T83" fmla="*/ 55 h 865"/>
                  <a:gd name="T84" fmla="*/ 28 w 1205"/>
                  <a:gd name="T85" fmla="*/ 51 h 865"/>
                  <a:gd name="T86" fmla="*/ 85 w 1205"/>
                  <a:gd name="T87" fmla="*/ 37 h 865"/>
                  <a:gd name="T88" fmla="*/ 99 w 1205"/>
                  <a:gd name="T89" fmla="*/ 33 h 865"/>
                  <a:gd name="T90" fmla="*/ 113 w 1205"/>
                  <a:gd name="T91" fmla="*/ 30 h 865"/>
                  <a:gd name="T92" fmla="*/ 141 w 1205"/>
                  <a:gd name="T93" fmla="*/ 21 h 865"/>
                  <a:gd name="T94" fmla="*/ 141 w 1205"/>
                  <a:gd name="T95" fmla="*/ 17 h 865"/>
                  <a:gd name="T96" fmla="*/ 141 w 1205"/>
                  <a:gd name="T97" fmla="*/ 13 h 865"/>
                  <a:gd name="T98" fmla="*/ 141 w 1205"/>
                  <a:gd name="T99" fmla="*/ 13 h 865"/>
                  <a:gd name="T100" fmla="*/ 141 w 1205"/>
                  <a:gd name="T101" fmla="*/ 13 h 865"/>
                  <a:gd name="T102" fmla="*/ 269 w 1205"/>
                  <a:gd name="T103" fmla="*/ 13 h 865"/>
                  <a:gd name="T104" fmla="*/ 354 w 1205"/>
                  <a:gd name="T105" fmla="*/ 13 h 865"/>
                  <a:gd name="T106" fmla="*/ 368 w 1205"/>
                  <a:gd name="T107" fmla="*/ 13 h 865"/>
                  <a:gd name="T108" fmla="*/ 368 w 1205"/>
                  <a:gd name="T109" fmla="*/ 13 h 865"/>
                  <a:gd name="T110" fmla="*/ 581 w 1205"/>
                  <a:gd name="T111" fmla="*/ 13 h 8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5"/>
                  <a:gd name="T169" fmla="*/ 0 h 865"/>
                  <a:gd name="T170" fmla="*/ 1205 w 1205"/>
                  <a:gd name="T171" fmla="*/ 865 h 8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5" h="865">
                    <a:moveTo>
                      <a:pt x="652" y="99"/>
                    </a:moveTo>
                    <a:lnTo>
                      <a:pt x="666" y="113"/>
                    </a:lnTo>
                    <a:lnTo>
                      <a:pt x="680" y="113"/>
                    </a:lnTo>
                    <a:lnTo>
                      <a:pt x="695" y="113"/>
                    </a:lnTo>
                    <a:lnTo>
                      <a:pt x="709" y="113"/>
                    </a:lnTo>
                    <a:lnTo>
                      <a:pt x="723" y="113"/>
                    </a:lnTo>
                    <a:lnTo>
                      <a:pt x="737" y="113"/>
                    </a:lnTo>
                    <a:lnTo>
                      <a:pt x="751" y="128"/>
                    </a:lnTo>
                    <a:lnTo>
                      <a:pt x="765" y="128"/>
                    </a:lnTo>
                    <a:lnTo>
                      <a:pt x="794" y="128"/>
                    </a:lnTo>
                    <a:lnTo>
                      <a:pt x="808" y="128"/>
                    </a:lnTo>
                    <a:lnTo>
                      <a:pt x="822" y="128"/>
                    </a:lnTo>
                    <a:lnTo>
                      <a:pt x="836" y="128"/>
                    </a:lnTo>
                    <a:lnTo>
                      <a:pt x="851" y="128"/>
                    </a:lnTo>
                    <a:lnTo>
                      <a:pt x="851" y="142"/>
                    </a:lnTo>
                    <a:lnTo>
                      <a:pt x="865" y="142"/>
                    </a:lnTo>
                    <a:lnTo>
                      <a:pt x="879" y="142"/>
                    </a:lnTo>
                    <a:lnTo>
                      <a:pt x="907" y="156"/>
                    </a:lnTo>
                    <a:lnTo>
                      <a:pt x="936" y="170"/>
                    </a:lnTo>
                    <a:lnTo>
                      <a:pt x="950" y="170"/>
                    </a:lnTo>
                    <a:lnTo>
                      <a:pt x="964" y="184"/>
                    </a:lnTo>
                    <a:lnTo>
                      <a:pt x="978" y="184"/>
                    </a:lnTo>
                    <a:lnTo>
                      <a:pt x="992" y="198"/>
                    </a:lnTo>
                    <a:lnTo>
                      <a:pt x="1007" y="198"/>
                    </a:lnTo>
                    <a:lnTo>
                      <a:pt x="1021" y="198"/>
                    </a:lnTo>
                    <a:lnTo>
                      <a:pt x="1092" y="213"/>
                    </a:lnTo>
                    <a:lnTo>
                      <a:pt x="1092" y="227"/>
                    </a:lnTo>
                    <a:lnTo>
                      <a:pt x="1106" y="227"/>
                    </a:lnTo>
                    <a:lnTo>
                      <a:pt x="1134" y="227"/>
                    </a:lnTo>
                    <a:lnTo>
                      <a:pt x="1177" y="241"/>
                    </a:lnTo>
                    <a:lnTo>
                      <a:pt x="1205" y="241"/>
                    </a:lnTo>
                    <a:lnTo>
                      <a:pt x="1205" y="255"/>
                    </a:lnTo>
                    <a:lnTo>
                      <a:pt x="1205" y="284"/>
                    </a:lnTo>
                    <a:lnTo>
                      <a:pt x="1205" y="298"/>
                    </a:lnTo>
                    <a:lnTo>
                      <a:pt x="1191" y="312"/>
                    </a:lnTo>
                    <a:lnTo>
                      <a:pt x="1191" y="326"/>
                    </a:lnTo>
                    <a:lnTo>
                      <a:pt x="1205" y="326"/>
                    </a:lnTo>
                    <a:lnTo>
                      <a:pt x="1205" y="340"/>
                    </a:lnTo>
                    <a:lnTo>
                      <a:pt x="1205" y="355"/>
                    </a:lnTo>
                    <a:lnTo>
                      <a:pt x="1191" y="369"/>
                    </a:lnTo>
                    <a:lnTo>
                      <a:pt x="1191" y="383"/>
                    </a:lnTo>
                    <a:lnTo>
                      <a:pt x="1191" y="397"/>
                    </a:lnTo>
                    <a:lnTo>
                      <a:pt x="1191" y="411"/>
                    </a:lnTo>
                    <a:lnTo>
                      <a:pt x="1177" y="411"/>
                    </a:lnTo>
                    <a:lnTo>
                      <a:pt x="1177" y="425"/>
                    </a:lnTo>
                    <a:lnTo>
                      <a:pt x="1177" y="440"/>
                    </a:lnTo>
                    <a:lnTo>
                      <a:pt x="1177" y="454"/>
                    </a:lnTo>
                    <a:lnTo>
                      <a:pt x="1177" y="468"/>
                    </a:lnTo>
                    <a:lnTo>
                      <a:pt x="1163" y="468"/>
                    </a:lnTo>
                    <a:lnTo>
                      <a:pt x="1163" y="482"/>
                    </a:lnTo>
                    <a:lnTo>
                      <a:pt x="1163" y="511"/>
                    </a:lnTo>
                    <a:lnTo>
                      <a:pt x="1163" y="539"/>
                    </a:lnTo>
                    <a:lnTo>
                      <a:pt x="1163" y="553"/>
                    </a:lnTo>
                    <a:lnTo>
                      <a:pt x="1163" y="567"/>
                    </a:lnTo>
                    <a:lnTo>
                      <a:pt x="1163" y="581"/>
                    </a:lnTo>
                    <a:lnTo>
                      <a:pt x="1163" y="596"/>
                    </a:lnTo>
                    <a:lnTo>
                      <a:pt x="1163" y="610"/>
                    </a:lnTo>
                    <a:lnTo>
                      <a:pt x="1148" y="610"/>
                    </a:lnTo>
                    <a:lnTo>
                      <a:pt x="1148" y="624"/>
                    </a:lnTo>
                    <a:lnTo>
                      <a:pt x="1148" y="638"/>
                    </a:lnTo>
                    <a:lnTo>
                      <a:pt x="1163" y="652"/>
                    </a:lnTo>
                    <a:lnTo>
                      <a:pt x="1163" y="667"/>
                    </a:lnTo>
                    <a:lnTo>
                      <a:pt x="1163" y="695"/>
                    </a:lnTo>
                    <a:lnTo>
                      <a:pt x="1134" y="695"/>
                    </a:lnTo>
                    <a:lnTo>
                      <a:pt x="1106" y="695"/>
                    </a:lnTo>
                    <a:lnTo>
                      <a:pt x="1077" y="695"/>
                    </a:lnTo>
                    <a:lnTo>
                      <a:pt x="1063" y="695"/>
                    </a:lnTo>
                    <a:lnTo>
                      <a:pt x="1049" y="695"/>
                    </a:lnTo>
                    <a:lnTo>
                      <a:pt x="1035" y="695"/>
                    </a:lnTo>
                    <a:lnTo>
                      <a:pt x="992" y="695"/>
                    </a:lnTo>
                    <a:lnTo>
                      <a:pt x="992" y="752"/>
                    </a:lnTo>
                    <a:lnTo>
                      <a:pt x="992" y="794"/>
                    </a:lnTo>
                    <a:lnTo>
                      <a:pt x="978" y="823"/>
                    </a:lnTo>
                    <a:lnTo>
                      <a:pt x="978" y="851"/>
                    </a:lnTo>
                    <a:lnTo>
                      <a:pt x="978" y="865"/>
                    </a:lnTo>
                    <a:lnTo>
                      <a:pt x="964" y="865"/>
                    </a:lnTo>
                    <a:lnTo>
                      <a:pt x="950" y="865"/>
                    </a:lnTo>
                    <a:lnTo>
                      <a:pt x="936" y="865"/>
                    </a:lnTo>
                    <a:lnTo>
                      <a:pt x="921" y="851"/>
                    </a:lnTo>
                    <a:lnTo>
                      <a:pt x="907" y="851"/>
                    </a:lnTo>
                    <a:lnTo>
                      <a:pt x="893" y="851"/>
                    </a:lnTo>
                    <a:lnTo>
                      <a:pt x="879" y="851"/>
                    </a:lnTo>
                    <a:lnTo>
                      <a:pt x="865" y="851"/>
                    </a:lnTo>
                    <a:lnTo>
                      <a:pt x="851" y="851"/>
                    </a:lnTo>
                    <a:lnTo>
                      <a:pt x="836" y="851"/>
                    </a:lnTo>
                    <a:lnTo>
                      <a:pt x="822" y="851"/>
                    </a:lnTo>
                    <a:lnTo>
                      <a:pt x="808" y="851"/>
                    </a:lnTo>
                    <a:lnTo>
                      <a:pt x="794" y="851"/>
                    </a:lnTo>
                    <a:lnTo>
                      <a:pt x="765" y="837"/>
                    </a:lnTo>
                    <a:lnTo>
                      <a:pt x="751" y="837"/>
                    </a:lnTo>
                    <a:lnTo>
                      <a:pt x="737" y="837"/>
                    </a:lnTo>
                    <a:lnTo>
                      <a:pt x="723" y="837"/>
                    </a:lnTo>
                    <a:lnTo>
                      <a:pt x="695" y="837"/>
                    </a:lnTo>
                    <a:lnTo>
                      <a:pt x="680" y="837"/>
                    </a:lnTo>
                    <a:lnTo>
                      <a:pt x="666" y="837"/>
                    </a:lnTo>
                    <a:lnTo>
                      <a:pt x="652" y="823"/>
                    </a:lnTo>
                    <a:lnTo>
                      <a:pt x="638" y="823"/>
                    </a:lnTo>
                    <a:lnTo>
                      <a:pt x="624" y="823"/>
                    </a:lnTo>
                    <a:lnTo>
                      <a:pt x="595" y="823"/>
                    </a:lnTo>
                    <a:lnTo>
                      <a:pt x="581" y="823"/>
                    </a:lnTo>
                    <a:lnTo>
                      <a:pt x="567" y="823"/>
                    </a:lnTo>
                    <a:lnTo>
                      <a:pt x="553" y="823"/>
                    </a:lnTo>
                    <a:lnTo>
                      <a:pt x="510" y="823"/>
                    </a:lnTo>
                    <a:lnTo>
                      <a:pt x="510" y="808"/>
                    </a:lnTo>
                    <a:lnTo>
                      <a:pt x="496" y="808"/>
                    </a:lnTo>
                    <a:lnTo>
                      <a:pt x="496" y="823"/>
                    </a:lnTo>
                    <a:lnTo>
                      <a:pt x="496" y="808"/>
                    </a:lnTo>
                    <a:lnTo>
                      <a:pt x="482" y="808"/>
                    </a:lnTo>
                    <a:lnTo>
                      <a:pt x="468" y="808"/>
                    </a:lnTo>
                    <a:lnTo>
                      <a:pt x="453" y="808"/>
                    </a:lnTo>
                    <a:lnTo>
                      <a:pt x="439" y="808"/>
                    </a:lnTo>
                    <a:lnTo>
                      <a:pt x="425" y="808"/>
                    </a:lnTo>
                    <a:lnTo>
                      <a:pt x="411" y="808"/>
                    </a:lnTo>
                    <a:lnTo>
                      <a:pt x="397" y="808"/>
                    </a:lnTo>
                    <a:lnTo>
                      <a:pt x="382" y="808"/>
                    </a:lnTo>
                    <a:lnTo>
                      <a:pt x="340" y="808"/>
                    </a:lnTo>
                    <a:lnTo>
                      <a:pt x="326" y="808"/>
                    </a:lnTo>
                    <a:lnTo>
                      <a:pt x="326" y="794"/>
                    </a:lnTo>
                    <a:lnTo>
                      <a:pt x="312" y="794"/>
                    </a:lnTo>
                    <a:lnTo>
                      <a:pt x="297" y="794"/>
                    </a:lnTo>
                    <a:lnTo>
                      <a:pt x="283" y="794"/>
                    </a:lnTo>
                    <a:lnTo>
                      <a:pt x="269" y="794"/>
                    </a:lnTo>
                    <a:lnTo>
                      <a:pt x="241" y="808"/>
                    </a:lnTo>
                    <a:lnTo>
                      <a:pt x="226" y="808"/>
                    </a:lnTo>
                    <a:lnTo>
                      <a:pt x="198" y="808"/>
                    </a:lnTo>
                    <a:lnTo>
                      <a:pt x="184" y="808"/>
                    </a:lnTo>
                    <a:lnTo>
                      <a:pt x="141" y="808"/>
                    </a:lnTo>
                    <a:lnTo>
                      <a:pt x="127" y="808"/>
                    </a:lnTo>
                    <a:lnTo>
                      <a:pt x="113" y="808"/>
                    </a:lnTo>
                    <a:lnTo>
                      <a:pt x="99" y="808"/>
                    </a:lnTo>
                    <a:lnTo>
                      <a:pt x="85" y="808"/>
                    </a:lnTo>
                    <a:lnTo>
                      <a:pt x="70" y="808"/>
                    </a:lnTo>
                    <a:lnTo>
                      <a:pt x="56" y="808"/>
                    </a:lnTo>
                    <a:lnTo>
                      <a:pt x="42" y="808"/>
                    </a:lnTo>
                    <a:lnTo>
                      <a:pt x="28" y="808"/>
                    </a:lnTo>
                    <a:lnTo>
                      <a:pt x="14" y="808"/>
                    </a:lnTo>
                    <a:lnTo>
                      <a:pt x="0" y="808"/>
                    </a:lnTo>
                    <a:lnTo>
                      <a:pt x="0" y="794"/>
                    </a:lnTo>
                    <a:lnTo>
                      <a:pt x="0" y="780"/>
                    </a:lnTo>
                    <a:lnTo>
                      <a:pt x="14" y="780"/>
                    </a:lnTo>
                    <a:lnTo>
                      <a:pt x="14" y="752"/>
                    </a:lnTo>
                    <a:lnTo>
                      <a:pt x="14" y="737"/>
                    </a:lnTo>
                    <a:lnTo>
                      <a:pt x="28" y="737"/>
                    </a:lnTo>
                    <a:lnTo>
                      <a:pt x="28" y="723"/>
                    </a:lnTo>
                    <a:lnTo>
                      <a:pt x="42" y="681"/>
                    </a:lnTo>
                    <a:lnTo>
                      <a:pt x="42" y="638"/>
                    </a:lnTo>
                    <a:lnTo>
                      <a:pt x="70" y="567"/>
                    </a:lnTo>
                    <a:lnTo>
                      <a:pt x="70" y="553"/>
                    </a:lnTo>
                    <a:lnTo>
                      <a:pt x="85" y="539"/>
                    </a:lnTo>
                    <a:lnTo>
                      <a:pt x="85" y="525"/>
                    </a:lnTo>
                    <a:lnTo>
                      <a:pt x="85" y="511"/>
                    </a:lnTo>
                    <a:lnTo>
                      <a:pt x="99" y="496"/>
                    </a:lnTo>
                    <a:lnTo>
                      <a:pt x="99" y="468"/>
                    </a:lnTo>
                    <a:lnTo>
                      <a:pt x="99" y="454"/>
                    </a:lnTo>
                    <a:lnTo>
                      <a:pt x="99" y="440"/>
                    </a:lnTo>
                    <a:lnTo>
                      <a:pt x="113" y="425"/>
                    </a:lnTo>
                    <a:lnTo>
                      <a:pt x="99" y="425"/>
                    </a:lnTo>
                    <a:lnTo>
                      <a:pt x="113" y="411"/>
                    </a:lnTo>
                    <a:lnTo>
                      <a:pt x="141" y="298"/>
                    </a:lnTo>
                    <a:lnTo>
                      <a:pt x="141" y="284"/>
                    </a:lnTo>
                    <a:lnTo>
                      <a:pt x="141" y="269"/>
                    </a:lnTo>
                    <a:lnTo>
                      <a:pt x="141" y="255"/>
                    </a:lnTo>
                    <a:lnTo>
                      <a:pt x="141" y="241"/>
                    </a:lnTo>
                    <a:lnTo>
                      <a:pt x="141" y="227"/>
                    </a:lnTo>
                    <a:lnTo>
                      <a:pt x="141" y="213"/>
                    </a:lnTo>
                    <a:lnTo>
                      <a:pt x="141" y="198"/>
                    </a:lnTo>
                    <a:lnTo>
                      <a:pt x="141" y="184"/>
                    </a:lnTo>
                    <a:lnTo>
                      <a:pt x="141" y="170"/>
                    </a:lnTo>
                    <a:lnTo>
                      <a:pt x="141" y="156"/>
                    </a:lnTo>
                    <a:lnTo>
                      <a:pt x="141" y="142"/>
                    </a:lnTo>
                    <a:lnTo>
                      <a:pt x="141" y="128"/>
                    </a:lnTo>
                    <a:lnTo>
                      <a:pt x="141" y="113"/>
                    </a:lnTo>
                    <a:lnTo>
                      <a:pt x="141" y="99"/>
                    </a:lnTo>
                    <a:lnTo>
                      <a:pt x="241" y="99"/>
                    </a:lnTo>
                    <a:lnTo>
                      <a:pt x="255" y="99"/>
                    </a:lnTo>
                    <a:lnTo>
                      <a:pt x="269" y="99"/>
                    </a:lnTo>
                    <a:lnTo>
                      <a:pt x="312" y="99"/>
                    </a:lnTo>
                    <a:lnTo>
                      <a:pt x="326" y="99"/>
                    </a:lnTo>
                    <a:lnTo>
                      <a:pt x="340" y="99"/>
                    </a:lnTo>
                    <a:lnTo>
                      <a:pt x="354" y="99"/>
                    </a:lnTo>
                    <a:lnTo>
                      <a:pt x="368" y="113"/>
                    </a:lnTo>
                    <a:lnTo>
                      <a:pt x="368" y="99"/>
                    </a:lnTo>
                    <a:lnTo>
                      <a:pt x="368" y="85"/>
                    </a:lnTo>
                    <a:lnTo>
                      <a:pt x="368" y="71"/>
                    </a:lnTo>
                    <a:lnTo>
                      <a:pt x="354" y="71"/>
                    </a:lnTo>
                    <a:lnTo>
                      <a:pt x="368" y="57"/>
                    </a:lnTo>
                    <a:lnTo>
                      <a:pt x="368" y="0"/>
                    </a:lnTo>
                    <a:lnTo>
                      <a:pt x="368" y="14"/>
                    </a:lnTo>
                    <a:lnTo>
                      <a:pt x="382" y="28"/>
                    </a:lnTo>
                    <a:lnTo>
                      <a:pt x="411" y="57"/>
                    </a:lnTo>
                    <a:lnTo>
                      <a:pt x="411" y="71"/>
                    </a:lnTo>
                    <a:lnTo>
                      <a:pt x="524" y="85"/>
                    </a:lnTo>
                    <a:lnTo>
                      <a:pt x="567" y="99"/>
                    </a:lnTo>
                    <a:lnTo>
                      <a:pt x="581" y="99"/>
                    </a:lnTo>
                    <a:lnTo>
                      <a:pt x="595" y="99"/>
                    </a:lnTo>
                    <a:lnTo>
                      <a:pt x="624" y="99"/>
                    </a:lnTo>
                    <a:lnTo>
                      <a:pt x="652" y="99"/>
                    </a:lnTo>
                    <a:close/>
                  </a:path>
                </a:pathLst>
              </a:custGeom>
              <a:blipFill dpi="0" rotWithShape="1">
                <a:blip r:embed="rId3"/>
                <a:srcRect/>
                <a:tile tx="0" ty="0" sx="100000" sy="100000" flip="none" algn="tl"/>
              </a:blipFill>
              <a:ln w="9525">
                <a:solidFill>
                  <a:srgbClr val="333333"/>
                </a:solidFill>
                <a:round/>
                <a:headEnd/>
                <a:tailEnd/>
              </a:ln>
            </p:spPr>
            <p:txBody>
              <a:bodyPr/>
              <a:lstStyle/>
              <a:p>
                <a:endParaRPr lang="ja-JP" altLang="en-US"/>
              </a:p>
            </p:txBody>
          </p:sp>
          <p:sp>
            <p:nvSpPr>
              <p:cNvPr id="51" name="Freeform 40"/>
              <p:cNvSpPr>
                <a:spLocks/>
              </p:cNvSpPr>
              <p:nvPr/>
            </p:nvSpPr>
            <p:spPr bwMode="auto">
              <a:xfrm>
                <a:off x="4240" y="140"/>
                <a:ext cx="2128" cy="2156"/>
              </a:xfrm>
              <a:custGeom>
                <a:avLst/>
                <a:gdLst>
                  <a:gd name="T0" fmla="*/ 1731 w 2128"/>
                  <a:gd name="T1" fmla="*/ 14 h 2156"/>
                  <a:gd name="T2" fmla="*/ 1787 w 2128"/>
                  <a:gd name="T3" fmla="*/ 71 h 2156"/>
                  <a:gd name="T4" fmla="*/ 1802 w 2128"/>
                  <a:gd name="T5" fmla="*/ 142 h 2156"/>
                  <a:gd name="T6" fmla="*/ 1802 w 2128"/>
                  <a:gd name="T7" fmla="*/ 213 h 2156"/>
                  <a:gd name="T8" fmla="*/ 1787 w 2128"/>
                  <a:gd name="T9" fmla="*/ 270 h 2156"/>
                  <a:gd name="T10" fmla="*/ 1773 w 2128"/>
                  <a:gd name="T11" fmla="*/ 369 h 2156"/>
                  <a:gd name="T12" fmla="*/ 1787 w 2128"/>
                  <a:gd name="T13" fmla="*/ 482 h 2156"/>
                  <a:gd name="T14" fmla="*/ 1958 w 2128"/>
                  <a:gd name="T15" fmla="*/ 553 h 2156"/>
                  <a:gd name="T16" fmla="*/ 1887 w 2128"/>
                  <a:gd name="T17" fmla="*/ 567 h 2156"/>
                  <a:gd name="T18" fmla="*/ 1943 w 2128"/>
                  <a:gd name="T19" fmla="*/ 596 h 2156"/>
                  <a:gd name="T20" fmla="*/ 1986 w 2128"/>
                  <a:gd name="T21" fmla="*/ 553 h 2156"/>
                  <a:gd name="T22" fmla="*/ 2071 w 2128"/>
                  <a:gd name="T23" fmla="*/ 582 h 2156"/>
                  <a:gd name="T24" fmla="*/ 2043 w 2128"/>
                  <a:gd name="T25" fmla="*/ 738 h 2156"/>
                  <a:gd name="T26" fmla="*/ 1986 w 2128"/>
                  <a:gd name="T27" fmla="*/ 908 h 2156"/>
                  <a:gd name="T28" fmla="*/ 1958 w 2128"/>
                  <a:gd name="T29" fmla="*/ 1106 h 2156"/>
                  <a:gd name="T30" fmla="*/ 1929 w 2128"/>
                  <a:gd name="T31" fmla="*/ 1291 h 2156"/>
                  <a:gd name="T32" fmla="*/ 1802 w 2128"/>
                  <a:gd name="T33" fmla="*/ 1418 h 2156"/>
                  <a:gd name="T34" fmla="*/ 1646 w 2128"/>
                  <a:gd name="T35" fmla="*/ 1504 h 2156"/>
                  <a:gd name="T36" fmla="*/ 1447 w 2128"/>
                  <a:gd name="T37" fmla="*/ 1560 h 2156"/>
                  <a:gd name="T38" fmla="*/ 1291 w 2128"/>
                  <a:gd name="T39" fmla="*/ 1574 h 2156"/>
                  <a:gd name="T40" fmla="*/ 1163 w 2128"/>
                  <a:gd name="T41" fmla="*/ 1574 h 2156"/>
                  <a:gd name="T42" fmla="*/ 965 w 2128"/>
                  <a:gd name="T43" fmla="*/ 1546 h 2156"/>
                  <a:gd name="T44" fmla="*/ 851 w 2128"/>
                  <a:gd name="T45" fmla="*/ 1560 h 2156"/>
                  <a:gd name="T46" fmla="*/ 752 w 2128"/>
                  <a:gd name="T47" fmla="*/ 1617 h 2156"/>
                  <a:gd name="T48" fmla="*/ 667 w 2128"/>
                  <a:gd name="T49" fmla="*/ 1688 h 2156"/>
                  <a:gd name="T50" fmla="*/ 582 w 2128"/>
                  <a:gd name="T51" fmla="*/ 1830 h 2156"/>
                  <a:gd name="T52" fmla="*/ 57 w 2128"/>
                  <a:gd name="T53" fmla="*/ 2156 h 2156"/>
                  <a:gd name="T54" fmla="*/ 43 w 2128"/>
                  <a:gd name="T55" fmla="*/ 1901 h 2156"/>
                  <a:gd name="T56" fmla="*/ 29 w 2128"/>
                  <a:gd name="T57" fmla="*/ 1844 h 2156"/>
                  <a:gd name="T58" fmla="*/ 0 w 2128"/>
                  <a:gd name="T59" fmla="*/ 1731 h 2156"/>
                  <a:gd name="T60" fmla="*/ 0 w 2128"/>
                  <a:gd name="T61" fmla="*/ 1617 h 2156"/>
                  <a:gd name="T62" fmla="*/ 15 w 2128"/>
                  <a:gd name="T63" fmla="*/ 1518 h 2156"/>
                  <a:gd name="T64" fmla="*/ 29 w 2128"/>
                  <a:gd name="T65" fmla="*/ 1475 h 2156"/>
                  <a:gd name="T66" fmla="*/ 57 w 2128"/>
                  <a:gd name="T67" fmla="*/ 1390 h 2156"/>
                  <a:gd name="T68" fmla="*/ 128 w 2128"/>
                  <a:gd name="T69" fmla="*/ 1248 h 2156"/>
                  <a:gd name="T70" fmla="*/ 128 w 2128"/>
                  <a:gd name="T71" fmla="*/ 1206 h 2156"/>
                  <a:gd name="T72" fmla="*/ 142 w 2128"/>
                  <a:gd name="T73" fmla="*/ 1149 h 2156"/>
                  <a:gd name="T74" fmla="*/ 156 w 2128"/>
                  <a:gd name="T75" fmla="*/ 1106 h 2156"/>
                  <a:gd name="T76" fmla="*/ 227 w 2128"/>
                  <a:gd name="T77" fmla="*/ 1064 h 2156"/>
                  <a:gd name="T78" fmla="*/ 369 w 2128"/>
                  <a:gd name="T79" fmla="*/ 950 h 2156"/>
                  <a:gd name="T80" fmla="*/ 511 w 2128"/>
                  <a:gd name="T81" fmla="*/ 851 h 2156"/>
                  <a:gd name="T82" fmla="*/ 624 w 2128"/>
                  <a:gd name="T83" fmla="*/ 851 h 2156"/>
                  <a:gd name="T84" fmla="*/ 681 w 2128"/>
                  <a:gd name="T85" fmla="*/ 865 h 2156"/>
                  <a:gd name="T86" fmla="*/ 752 w 2128"/>
                  <a:gd name="T87" fmla="*/ 879 h 2156"/>
                  <a:gd name="T88" fmla="*/ 809 w 2128"/>
                  <a:gd name="T89" fmla="*/ 908 h 2156"/>
                  <a:gd name="T90" fmla="*/ 866 w 2128"/>
                  <a:gd name="T91" fmla="*/ 908 h 2156"/>
                  <a:gd name="T92" fmla="*/ 951 w 2128"/>
                  <a:gd name="T93" fmla="*/ 879 h 2156"/>
                  <a:gd name="T94" fmla="*/ 993 w 2128"/>
                  <a:gd name="T95" fmla="*/ 851 h 2156"/>
                  <a:gd name="T96" fmla="*/ 1022 w 2128"/>
                  <a:gd name="T97" fmla="*/ 794 h 2156"/>
                  <a:gd name="T98" fmla="*/ 1064 w 2128"/>
                  <a:gd name="T99" fmla="*/ 766 h 2156"/>
                  <a:gd name="T100" fmla="*/ 1092 w 2128"/>
                  <a:gd name="T101" fmla="*/ 709 h 2156"/>
                  <a:gd name="T102" fmla="*/ 979 w 2128"/>
                  <a:gd name="T103" fmla="*/ 638 h 2156"/>
                  <a:gd name="T104" fmla="*/ 1064 w 2128"/>
                  <a:gd name="T105" fmla="*/ 539 h 2156"/>
                  <a:gd name="T106" fmla="*/ 1107 w 2128"/>
                  <a:gd name="T107" fmla="*/ 426 h 2156"/>
                  <a:gd name="T108" fmla="*/ 1192 w 2128"/>
                  <a:gd name="T109" fmla="*/ 383 h 2156"/>
                  <a:gd name="T110" fmla="*/ 1348 w 2128"/>
                  <a:gd name="T111" fmla="*/ 340 h 2156"/>
                  <a:gd name="T112" fmla="*/ 1404 w 2128"/>
                  <a:gd name="T113" fmla="*/ 284 h 2156"/>
                  <a:gd name="T114" fmla="*/ 1447 w 2128"/>
                  <a:gd name="T115" fmla="*/ 156 h 2156"/>
                  <a:gd name="T116" fmla="*/ 1518 w 2128"/>
                  <a:gd name="T117" fmla="*/ 57 h 2156"/>
                  <a:gd name="T118" fmla="*/ 1617 w 2128"/>
                  <a:gd name="T119" fmla="*/ 14 h 21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28"/>
                  <a:gd name="T181" fmla="*/ 0 h 2156"/>
                  <a:gd name="T182" fmla="*/ 2128 w 2128"/>
                  <a:gd name="T183" fmla="*/ 2156 h 21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28" h="2156">
                    <a:moveTo>
                      <a:pt x="1660" y="28"/>
                    </a:moveTo>
                    <a:lnTo>
                      <a:pt x="1674" y="28"/>
                    </a:lnTo>
                    <a:lnTo>
                      <a:pt x="1688" y="28"/>
                    </a:lnTo>
                    <a:lnTo>
                      <a:pt x="1702" y="28"/>
                    </a:lnTo>
                    <a:lnTo>
                      <a:pt x="1717" y="14"/>
                    </a:lnTo>
                    <a:lnTo>
                      <a:pt x="1731" y="14"/>
                    </a:lnTo>
                    <a:lnTo>
                      <a:pt x="1731" y="28"/>
                    </a:lnTo>
                    <a:lnTo>
                      <a:pt x="1745" y="28"/>
                    </a:lnTo>
                    <a:lnTo>
                      <a:pt x="1759" y="28"/>
                    </a:lnTo>
                    <a:lnTo>
                      <a:pt x="1759" y="43"/>
                    </a:lnTo>
                    <a:lnTo>
                      <a:pt x="1773" y="57"/>
                    </a:lnTo>
                    <a:lnTo>
                      <a:pt x="1787" y="57"/>
                    </a:lnTo>
                    <a:lnTo>
                      <a:pt x="1787" y="71"/>
                    </a:lnTo>
                    <a:lnTo>
                      <a:pt x="1802" y="71"/>
                    </a:lnTo>
                    <a:lnTo>
                      <a:pt x="1802" y="85"/>
                    </a:lnTo>
                    <a:lnTo>
                      <a:pt x="1802" y="99"/>
                    </a:lnTo>
                    <a:lnTo>
                      <a:pt x="1802" y="113"/>
                    </a:lnTo>
                    <a:lnTo>
                      <a:pt x="1802" y="128"/>
                    </a:lnTo>
                    <a:lnTo>
                      <a:pt x="1816" y="128"/>
                    </a:lnTo>
                    <a:lnTo>
                      <a:pt x="1802" y="142"/>
                    </a:lnTo>
                    <a:lnTo>
                      <a:pt x="1802" y="156"/>
                    </a:lnTo>
                    <a:lnTo>
                      <a:pt x="1802" y="170"/>
                    </a:lnTo>
                    <a:lnTo>
                      <a:pt x="1802" y="184"/>
                    </a:lnTo>
                    <a:lnTo>
                      <a:pt x="1802" y="199"/>
                    </a:lnTo>
                    <a:lnTo>
                      <a:pt x="1802" y="213"/>
                    </a:lnTo>
                    <a:lnTo>
                      <a:pt x="1802" y="227"/>
                    </a:lnTo>
                    <a:lnTo>
                      <a:pt x="1802" y="241"/>
                    </a:lnTo>
                    <a:lnTo>
                      <a:pt x="1787" y="241"/>
                    </a:lnTo>
                    <a:lnTo>
                      <a:pt x="1787" y="255"/>
                    </a:lnTo>
                    <a:lnTo>
                      <a:pt x="1787" y="270"/>
                    </a:lnTo>
                    <a:lnTo>
                      <a:pt x="1787" y="284"/>
                    </a:lnTo>
                    <a:lnTo>
                      <a:pt x="1773" y="284"/>
                    </a:lnTo>
                    <a:lnTo>
                      <a:pt x="1773" y="298"/>
                    </a:lnTo>
                    <a:lnTo>
                      <a:pt x="1773" y="312"/>
                    </a:lnTo>
                    <a:lnTo>
                      <a:pt x="1773" y="326"/>
                    </a:lnTo>
                    <a:lnTo>
                      <a:pt x="1759" y="326"/>
                    </a:lnTo>
                    <a:lnTo>
                      <a:pt x="1759" y="340"/>
                    </a:lnTo>
                    <a:lnTo>
                      <a:pt x="1773" y="355"/>
                    </a:lnTo>
                    <a:lnTo>
                      <a:pt x="1773" y="369"/>
                    </a:lnTo>
                    <a:lnTo>
                      <a:pt x="1773" y="383"/>
                    </a:lnTo>
                    <a:lnTo>
                      <a:pt x="1773" y="397"/>
                    </a:lnTo>
                    <a:lnTo>
                      <a:pt x="1773" y="411"/>
                    </a:lnTo>
                    <a:lnTo>
                      <a:pt x="1773" y="426"/>
                    </a:lnTo>
                    <a:lnTo>
                      <a:pt x="1773" y="440"/>
                    </a:lnTo>
                    <a:lnTo>
                      <a:pt x="1773" y="454"/>
                    </a:lnTo>
                    <a:lnTo>
                      <a:pt x="1787" y="454"/>
                    </a:lnTo>
                    <a:lnTo>
                      <a:pt x="1787" y="468"/>
                    </a:lnTo>
                    <a:lnTo>
                      <a:pt x="1787" y="482"/>
                    </a:lnTo>
                    <a:lnTo>
                      <a:pt x="1802" y="496"/>
                    </a:lnTo>
                    <a:lnTo>
                      <a:pt x="1816" y="496"/>
                    </a:lnTo>
                    <a:lnTo>
                      <a:pt x="1816" y="511"/>
                    </a:lnTo>
                    <a:lnTo>
                      <a:pt x="1830" y="525"/>
                    </a:lnTo>
                    <a:lnTo>
                      <a:pt x="1929" y="525"/>
                    </a:lnTo>
                    <a:lnTo>
                      <a:pt x="1972" y="525"/>
                    </a:lnTo>
                    <a:lnTo>
                      <a:pt x="1958" y="539"/>
                    </a:lnTo>
                    <a:lnTo>
                      <a:pt x="1958" y="553"/>
                    </a:lnTo>
                    <a:lnTo>
                      <a:pt x="1958" y="567"/>
                    </a:lnTo>
                    <a:lnTo>
                      <a:pt x="1958" y="582"/>
                    </a:lnTo>
                    <a:lnTo>
                      <a:pt x="1943" y="582"/>
                    </a:lnTo>
                    <a:lnTo>
                      <a:pt x="1929" y="582"/>
                    </a:lnTo>
                    <a:lnTo>
                      <a:pt x="1901" y="567"/>
                    </a:lnTo>
                    <a:lnTo>
                      <a:pt x="1887" y="567"/>
                    </a:lnTo>
                    <a:lnTo>
                      <a:pt x="1887" y="582"/>
                    </a:lnTo>
                    <a:lnTo>
                      <a:pt x="1901" y="582"/>
                    </a:lnTo>
                    <a:lnTo>
                      <a:pt x="1915" y="596"/>
                    </a:lnTo>
                    <a:lnTo>
                      <a:pt x="1929" y="596"/>
                    </a:lnTo>
                    <a:lnTo>
                      <a:pt x="1943" y="596"/>
                    </a:lnTo>
                    <a:lnTo>
                      <a:pt x="1958" y="596"/>
                    </a:lnTo>
                    <a:lnTo>
                      <a:pt x="1972" y="596"/>
                    </a:lnTo>
                    <a:lnTo>
                      <a:pt x="1972" y="582"/>
                    </a:lnTo>
                    <a:lnTo>
                      <a:pt x="1986" y="582"/>
                    </a:lnTo>
                    <a:lnTo>
                      <a:pt x="1986" y="567"/>
                    </a:lnTo>
                    <a:lnTo>
                      <a:pt x="1986" y="553"/>
                    </a:lnTo>
                    <a:lnTo>
                      <a:pt x="2000" y="539"/>
                    </a:lnTo>
                    <a:lnTo>
                      <a:pt x="2014" y="539"/>
                    </a:lnTo>
                    <a:lnTo>
                      <a:pt x="2029" y="539"/>
                    </a:lnTo>
                    <a:lnTo>
                      <a:pt x="2029" y="553"/>
                    </a:lnTo>
                    <a:lnTo>
                      <a:pt x="2043" y="553"/>
                    </a:lnTo>
                    <a:lnTo>
                      <a:pt x="2057" y="553"/>
                    </a:lnTo>
                    <a:lnTo>
                      <a:pt x="2071" y="567"/>
                    </a:lnTo>
                    <a:lnTo>
                      <a:pt x="2071" y="582"/>
                    </a:lnTo>
                    <a:lnTo>
                      <a:pt x="2085" y="582"/>
                    </a:lnTo>
                    <a:lnTo>
                      <a:pt x="2085" y="596"/>
                    </a:lnTo>
                    <a:lnTo>
                      <a:pt x="2114" y="638"/>
                    </a:lnTo>
                    <a:lnTo>
                      <a:pt x="2128" y="652"/>
                    </a:lnTo>
                    <a:lnTo>
                      <a:pt x="2114" y="667"/>
                    </a:lnTo>
                    <a:lnTo>
                      <a:pt x="2099" y="667"/>
                    </a:lnTo>
                    <a:lnTo>
                      <a:pt x="2099" y="681"/>
                    </a:lnTo>
                    <a:lnTo>
                      <a:pt x="2085" y="695"/>
                    </a:lnTo>
                    <a:lnTo>
                      <a:pt x="2057" y="723"/>
                    </a:lnTo>
                    <a:lnTo>
                      <a:pt x="2043" y="738"/>
                    </a:lnTo>
                    <a:lnTo>
                      <a:pt x="2043" y="752"/>
                    </a:lnTo>
                    <a:lnTo>
                      <a:pt x="2029" y="752"/>
                    </a:lnTo>
                    <a:lnTo>
                      <a:pt x="2029" y="766"/>
                    </a:lnTo>
                    <a:lnTo>
                      <a:pt x="2029" y="780"/>
                    </a:lnTo>
                    <a:lnTo>
                      <a:pt x="2014" y="780"/>
                    </a:lnTo>
                    <a:lnTo>
                      <a:pt x="2014" y="794"/>
                    </a:lnTo>
                    <a:lnTo>
                      <a:pt x="2014" y="823"/>
                    </a:lnTo>
                    <a:lnTo>
                      <a:pt x="2000" y="837"/>
                    </a:lnTo>
                    <a:lnTo>
                      <a:pt x="2000" y="851"/>
                    </a:lnTo>
                    <a:lnTo>
                      <a:pt x="1986" y="879"/>
                    </a:lnTo>
                    <a:lnTo>
                      <a:pt x="1986" y="894"/>
                    </a:lnTo>
                    <a:lnTo>
                      <a:pt x="1986" y="908"/>
                    </a:lnTo>
                    <a:lnTo>
                      <a:pt x="1986" y="936"/>
                    </a:lnTo>
                    <a:lnTo>
                      <a:pt x="1986" y="965"/>
                    </a:lnTo>
                    <a:lnTo>
                      <a:pt x="1986" y="979"/>
                    </a:lnTo>
                    <a:lnTo>
                      <a:pt x="1986" y="993"/>
                    </a:lnTo>
                    <a:lnTo>
                      <a:pt x="1972" y="1007"/>
                    </a:lnTo>
                    <a:lnTo>
                      <a:pt x="1972" y="1021"/>
                    </a:lnTo>
                    <a:lnTo>
                      <a:pt x="1958" y="1035"/>
                    </a:lnTo>
                    <a:lnTo>
                      <a:pt x="1958" y="1064"/>
                    </a:lnTo>
                    <a:lnTo>
                      <a:pt x="1958" y="1078"/>
                    </a:lnTo>
                    <a:lnTo>
                      <a:pt x="1958" y="1092"/>
                    </a:lnTo>
                    <a:lnTo>
                      <a:pt x="1958" y="1106"/>
                    </a:lnTo>
                    <a:lnTo>
                      <a:pt x="1958" y="1135"/>
                    </a:lnTo>
                    <a:lnTo>
                      <a:pt x="1958" y="1149"/>
                    </a:lnTo>
                    <a:lnTo>
                      <a:pt x="1972" y="1163"/>
                    </a:lnTo>
                    <a:lnTo>
                      <a:pt x="1958" y="1163"/>
                    </a:lnTo>
                    <a:lnTo>
                      <a:pt x="1958" y="1177"/>
                    </a:lnTo>
                    <a:lnTo>
                      <a:pt x="1958" y="1220"/>
                    </a:lnTo>
                    <a:lnTo>
                      <a:pt x="1943" y="1248"/>
                    </a:lnTo>
                    <a:lnTo>
                      <a:pt x="1943" y="1262"/>
                    </a:lnTo>
                    <a:lnTo>
                      <a:pt x="1943" y="1277"/>
                    </a:lnTo>
                    <a:lnTo>
                      <a:pt x="1929" y="1291"/>
                    </a:lnTo>
                    <a:lnTo>
                      <a:pt x="1929" y="1305"/>
                    </a:lnTo>
                    <a:lnTo>
                      <a:pt x="1915" y="1305"/>
                    </a:lnTo>
                    <a:lnTo>
                      <a:pt x="1915" y="1319"/>
                    </a:lnTo>
                    <a:lnTo>
                      <a:pt x="1915" y="1333"/>
                    </a:lnTo>
                    <a:lnTo>
                      <a:pt x="1901" y="1333"/>
                    </a:lnTo>
                    <a:lnTo>
                      <a:pt x="1887" y="1348"/>
                    </a:lnTo>
                    <a:lnTo>
                      <a:pt x="1887" y="1362"/>
                    </a:lnTo>
                    <a:lnTo>
                      <a:pt x="1858" y="1376"/>
                    </a:lnTo>
                    <a:lnTo>
                      <a:pt x="1844" y="1390"/>
                    </a:lnTo>
                    <a:lnTo>
                      <a:pt x="1816" y="1404"/>
                    </a:lnTo>
                    <a:lnTo>
                      <a:pt x="1802" y="1418"/>
                    </a:lnTo>
                    <a:lnTo>
                      <a:pt x="1773" y="1433"/>
                    </a:lnTo>
                    <a:lnTo>
                      <a:pt x="1759" y="1447"/>
                    </a:lnTo>
                    <a:lnTo>
                      <a:pt x="1745" y="1461"/>
                    </a:lnTo>
                    <a:lnTo>
                      <a:pt x="1731" y="1461"/>
                    </a:lnTo>
                    <a:lnTo>
                      <a:pt x="1717" y="1461"/>
                    </a:lnTo>
                    <a:lnTo>
                      <a:pt x="1717" y="1475"/>
                    </a:lnTo>
                    <a:lnTo>
                      <a:pt x="1702" y="1475"/>
                    </a:lnTo>
                    <a:lnTo>
                      <a:pt x="1688" y="1489"/>
                    </a:lnTo>
                    <a:lnTo>
                      <a:pt x="1674" y="1489"/>
                    </a:lnTo>
                    <a:lnTo>
                      <a:pt x="1660" y="1489"/>
                    </a:lnTo>
                    <a:lnTo>
                      <a:pt x="1646" y="1504"/>
                    </a:lnTo>
                    <a:lnTo>
                      <a:pt x="1631" y="1504"/>
                    </a:lnTo>
                    <a:lnTo>
                      <a:pt x="1617" y="1518"/>
                    </a:lnTo>
                    <a:lnTo>
                      <a:pt x="1603" y="1518"/>
                    </a:lnTo>
                    <a:lnTo>
                      <a:pt x="1589" y="1518"/>
                    </a:lnTo>
                    <a:lnTo>
                      <a:pt x="1575" y="1532"/>
                    </a:lnTo>
                    <a:lnTo>
                      <a:pt x="1560" y="1532"/>
                    </a:lnTo>
                    <a:lnTo>
                      <a:pt x="1532" y="1532"/>
                    </a:lnTo>
                    <a:lnTo>
                      <a:pt x="1532" y="1546"/>
                    </a:lnTo>
                    <a:lnTo>
                      <a:pt x="1518" y="1546"/>
                    </a:lnTo>
                    <a:lnTo>
                      <a:pt x="1504" y="1546"/>
                    </a:lnTo>
                    <a:lnTo>
                      <a:pt x="1490" y="1546"/>
                    </a:lnTo>
                    <a:lnTo>
                      <a:pt x="1461" y="1546"/>
                    </a:lnTo>
                    <a:lnTo>
                      <a:pt x="1447" y="1560"/>
                    </a:lnTo>
                    <a:lnTo>
                      <a:pt x="1419" y="1560"/>
                    </a:lnTo>
                    <a:lnTo>
                      <a:pt x="1404" y="1560"/>
                    </a:lnTo>
                    <a:lnTo>
                      <a:pt x="1390" y="1560"/>
                    </a:lnTo>
                    <a:lnTo>
                      <a:pt x="1376" y="1560"/>
                    </a:lnTo>
                    <a:lnTo>
                      <a:pt x="1362" y="1574"/>
                    </a:lnTo>
                    <a:lnTo>
                      <a:pt x="1348" y="1574"/>
                    </a:lnTo>
                    <a:lnTo>
                      <a:pt x="1334" y="1574"/>
                    </a:lnTo>
                    <a:lnTo>
                      <a:pt x="1319" y="1574"/>
                    </a:lnTo>
                    <a:lnTo>
                      <a:pt x="1305" y="1574"/>
                    </a:lnTo>
                    <a:lnTo>
                      <a:pt x="1291" y="1574"/>
                    </a:lnTo>
                    <a:lnTo>
                      <a:pt x="1277" y="1574"/>
                    </a:lnTo>
                    <a:lnTo>
                      <a:pt x="1263" y="1574"/>
                    </a:lnTo>
                    <a:lnTo>
                      <a:pt x="1248" y="1574"/>
                    </a:lnTo>
                    <a:lnTo>
                      <a:pt x="1234" y="1574"/>
                    </a:lnTo>
                    <a:lnTo>
                      <a:pt x="1220" y="1574"/>
                    </a:lnTo>
                    <a:lnTo>
                      <a:pt x="1192" y="1574"/>
                    </a:lnTo>
                    <a:lnTo>
                      <a:pt x="1163" y="1574"/>
                    </a:lnTo>
                    <a:lnTo>
                      <a:pt x="1149" y="1574"/>
                    </a:lnTo>
                    <a:lnTo>
                      <a:pt x="1135" y="1574"/>
                    </a:lnTo>
                    <a:lnTo>
                      <a:pt x="1121" y="1560"/>
                    </a:lnTo>
                    <a:lnTo>
                      <a:pt x="1107" y="1560"/>
                    </a:lnTo>
                    <a:lnTo>
                      <a:pt x="1092" y="1560"/>
                    </a:lnTo>
                    <a:lnTo>
                      <a:pt x="1078" y="1560"/>
                    </a:lnTo>
                    <a:lnTo>
                      <a:pt x="1064" y="1560"/>
                    </a:lnTo>
                    <a:lnTo>
                      <a:pt x="1036" y="1560"/>
                    </a:lnTo>
                    <a:lnTo>
                      <a:pt x="1022" y="1560"/>
                    </a:lnTo>
                    <a:lnTo>
                      <a:pt x="1007" y="1546"/>
                    </a:lnTo>
                    <a:lnTo>
                      <a:pt x="979" y="1546"/>
                    </a:lnTo>
                    <a:lnTo>
                      <a:pt x="965" y="1546"/>
                    </a:lnTo>
                    <a:lnTo>
                      <a:pt x="951" y="1546"/>
                    </a:lnTo>
                    <a:lnTo>
                      <a:pt x="936" y="1546"/>
                    </a:lnTo>
                    <a:lnTo>
                      <a:pt x="922" y="1546"/>
                    </a:lnTo>
                    <a:lnTo>
                      <a:pt x="908" y="1546"/>
                    </a:lnTo>
                    <a:lnTo>
                      <a:pt x="894" y="1546"/>
                    </a:lnTo>
                    <a:lnTo>
                      <a:pt x="894" y="1560"/>
                    </a:lnTo>
                    <a:lnTo>
                      <a:pt x="880" y="1560"/>
                    </a:lnTo>
                    <a:lnTo>
                      <a:pt x="866" y="1560"/>
                    </a:lnTo>
                    <a:lnTo>
                      <a:pt x="851" y="1560"/>
                    </a:lnTo>
                    <a:lnTo>
                      <a:pt x="851" y="1574"/>
                    </a:lnTo>
                    <a:lnTo>
                      <a:pt x="837" y="1574"/>
                    </a:lnTo>
                    <a:lnTo>
                      <a:pt x="823" y="1574"/>
                    </a:lnTo>
                    <a:lnTo>
                      <a:pt x="809" y="1589"/>
                    </a:lnTo>
                    <a:lnTo>
                      <a:pt x="795" y="1589"/>
                    </a:lnTo>
                    <a:lnTo>
                      <a:pt x="795" y="1603"/>
                    </a:lnTo>
                    <a:lnTo>
                      <a:pt x="780" y="1603"/>
                    </a:lnTo>
                    <a:lnTo>
                      <a:pt x="766" y="1603"/>
                    </a:lnTo>
                    <a:lnTo>
                      <a:pt x="766" y="1617"/>
                    </a:lnTo>
                    <a:lnTo>
                      <a:pt x="752" y="1617"/>
                    </a:lnTo>
                    <a:lnTo>
                      <a:pt x="752" y="1631"/>
                    </a:lnTo>
                    <a:lnTo>
                      <a:pt x="738" y="1631"/>
                    </a:lnTo>
                    <a:lnTo>
                      <a:pt x="724" y="1645"/>
                    </a:lnTo>
                    <a:lnTo>
                      <a:pt x="710" y="1645"/>
                    </a:lnTo>
                    <a:lnTo>
                      <a:pt x="695" y="1660"/>
                    </a:lnTo>
                    <a:lnTo>
                      <a:pt x="681" y="1674"/>
                    </a:lnTo>
                    <a:lnTo>
                      <a:pt x="667" y="1688"/>
                    </a:lnTo>
                    <a:lnTo>
                      <a:pt x="653" y="1702"/>
                    </a:lnTo>
                    <a:lnTo>
                      <a:pt x="653" y="1716"/>
                    </a:lnTo>
                    <a:lnTo>
                      <a:pt x="639" y="1745"/>
                    </a:lnTo>
                    <a:lnTo>
                      <a:pt x="624" y="1759"/>
                    </a:lnTo>
                    <a:lnTo>
                      <a:pt x="610" y="1773"/>
                    </a:lnTo>
                    <a:lnTo>
                      <a:pt x="596" y="1787"/>
                    </a:lnTo>
                    <a:lnTo>
                      <a:pt x="596" y="1801"/>
                    </a:lnTo>
                    <a:lnTo>
                      <a:pt x="582" y="1816"/>
                    </a:lnTo>
                    <a:lnTo>
                      <a:pt x="582" y="1830"/>
                    </a:lnTo>
                    <a:lnTo>
                      <a:pt x="539" y="1887"/>
                    </a:lnTo>
                    <a:lnTo>
                      <a:pt x="454" y="1986"/>
                    </a:lnTo>
                    <a:lnTo>
                      <a:pt x="440" y="2000"/>
                    </a:lnTo>
                    <a:lnTo>
                      <a:pt x="412" y="2028"/>
                    </a:lnTo>
                    <a:lnTo>
                      <a:pt x="398" y="2057"/>
                    </a:lnTo>
                    <a:lnTo>
                      <a:pt x="327" y="2085"/>
                    </a:lnTo>
                    <a:lnTo>
                      <a:pt x="298" y="2085"/>
                    </a:lnTo>
                    <a:lnTo>
                      <a:pt x="284" y="2099"/>
                    </a:lnTo>
                    <a:lnTo>
                      <a:pt x="171" y="2156"/>
                    </a:lnTo>
                    <a:lnTo>
                      <a:pt x="156" y="2156"/>
                    </a:lnTo>
                    <a:lnTo>
                      <a:pt x="57" y="2156"/>
                    </a:lnTo>
                    <a:lnTo>
                      <a:pt x="57" y="2142"/>
                    </a:lnTo>
                    <a:lnTo>
                      <a:pt x="57" y="2128"/>
                    </a:lnTo>
                    <a:lnTo>
                      <a:pt x="57" y="2113"/>
                    </a:lnTo>
                    <a:lnTo>
                      <a:pt x="57" y="2085"/>
                    </a:lnTo>
                    <a:lnTo>
                      <a:pt x="57" y="2071"/>
                    </a:lnTo>
                    <a:lnTo>
                      <a:pt x="57" y="2057"/>
                    </a:lnTo>
                    <a:lnTo>
                      <a:pt x="57" y="2014"/>
                    </a:lnTo>
                    <a:lnTo>
                      <a:pt x="57" y="2000"/>
                    </a:lnTo>
                    <a:lnTo>
                      <a:pt x="57" y="1986"/>
                    </a:lnTo>
                    <a:lnTo>
                      <a:pt x="57" y="1943"/>
                    </a:lnTo>
                    <a:lnTo>
                      <a:pt x="57" y="1915"/>
                    </a:lnTo>
                    <a:lnTo>
                      <a:pt x="43" y="1915"/>
                    </a:lnTo>
                    <a:lnTo>
                      <a:pt x="43" y="1901"/>
                    </a:lnTo>
                    <a:lnTo>
                      <a:pt x="43" y="1887"/>
                    </a:lnTo>
                    <a:lnTo>
                      <a:pt x="43" y="1872"/>
                    </a:lnTo>
                    <a:lnTo>
                      <a:pt x="29" y="1872"/>
                    </a:lnTo>
                    <a:lnTo>
                      <a:pt x="29" y="1858"/>
                    </a:lnTo>
                    <a:lnTo>
                      <a:pt x="29" y="1844"/>
                    </a:lnTo>
                    <a:lnTo>
                      <a:pt x="29" y="1830"/>
                    </a:lnTo>
                    <a:lnTo>
                      <a:pt x="15" y="1801"/>
                    </a:lnTo>
                    <a:lnTo>
                      <a:pt x="15" y="1773"/>
                    </a:lnTo>
                    <a:lnTo>
                      <a:pt x="0" y="1759"/>
                    </a:lnTo>
                    <a:lnTo>
                      <a:pt x="0" y="1745"/>
                    </a:lnTo>
                    <a:lnTo>
                      <a:pt x="0" y="1731"/>
                    </a:lnTo>
                    <a:lnTo>
                      <a:pt x="0" y="1716"/>
                    </a:lnTo>
                    <a:lnTo>
                      <a:pt x="0" y="1702"/>
                    </a:lnTo>
                    <a:lnTo>
                      <a:pt x="0" y="1688"/>
                    </a:lnTo>
                    <a:lnTo>
                      <a:pt x="0" y="1674"/>
                    </a:lnTo>
                    <a:lnTo>
                      <a:pt x="0" y="1660"/>
                    </a:lnTo>
                    <a:lnTo>
                      <a:pt x="0" y="1645"/>
                    </a:lnTo>
                    <a:lnTo>
                      <a:pt x="0" y="1631"/>
                    </a:lnTo>
                    <a:lnTo>
                      <a:pt x="0" y="1617"/>
                    </a:lnTo>
                    <a:lnTo>
                      <a:pt x="0" y="1603"/>
                    </a:lnTo>
                    <a:lnTo>
                      <a:pt x="0" y="1589"/>
                    </a:lnTo>
                    <a:lnTo>
                      <a:pt x="15" y="1574"/>
                    </a:lnTo>
                    <a:lnTo>
                      <a:pt x="15" y="1560"/>
                    </a:lnTo>
                    <a:lnTo>
                      <a:pt x="15" y="1546"/>
                    </a:lnTo>
                    <a:lnTo>
                      <a:pt x="15" y="1532"/>
                    </a:lnTo>
                    <a:lnTo>
                      <a:pt x="15" y="1518"/>
                    </a:lnTo>
                    <a:lnTo>
                      <a:pt x="29" y="1518"/>
                    </a:lnTo>
                    <a:lnTo>
                      <a:pt x="29" y="1504"/>
                    </a:lnTo>
                    <a:lnTo>
                      <a:pt x="29" y="1489"/>
                    </a:lnTo>
                    <a:lnTo>
                      <a:pt x="29" y="1475"/>
                    </a:lnTo>
                    <a:lnTo>
                      <a:pt x="29" y="1461"/>
                    </a:lnTo>
                    <a:lnTo>
                      <a:pt x="43" y="1447"/>
                    </a:lnTo>
                    <a:lnTo>
                      <a:pt x="43" y="1433"/>
                    </a:lnTo>
                    <a:lnTo>
                      <a:pt x="43" y="1418"/>
                    </a:lnTo>
                    <a:lnTo>
                      <a:pt x="57" y="1404"/>
                    </a:lnTo>
                    <a:lnTo>
                      <a:pt x="57" y="1390"/>
                    </a:lnTo>
                    <a:lnTo>
                      <a:pt x="71" y="1348"/>
                    </a:lnTo>
                    <a:lnTo>
                      <a:pt x="100" y="1291"/>
                    </a:lnTo>
                    <a:lnTo>
                      <a:pt x="100" y="1277"/>
                    </a:lnTo>
                    <a:lnTo>
                      <a:pt x="100" y="1262"/>
                    </a:lnTo>
                    <a:lnTo>
                      <a:pt x="114" y="1262"/>
                    </a:lnTo>
                    <a:lnTo>
                      <a:pt x="128" y="1262"/>
                    </a:lnTo>
                    <a:lnTo>
                      <a:pt x="128" y="1248"/>
                    </a:lnTo>
                    <a:lnTo>
                      <a:pt x="114" y="1234"/>
                    </a:lnTo>
                    <a:lnTo>
                      <a:pt x="114" y="1220"/>
                    </a:lnTo>
                    <a:lnTo>
                      <a:pt x="128" y="1206"/>
                    </a:lnTo>
                    <a:lnTo>
                      <a:pt x="128" y="1192"/>
                    </a:lnTo>
                    <a:lnTo>
                      <a:pt x="128" y="1177"/>
                    </a:lnTo>
                    <a:lnTo>
                      <a:pt x="142" y="1177"/>
                    </a:lnTo>
                    <a:lnTo>
                      <a:pt x="142" y="1163"/>
                    </a:lnTo>
                    <a:lnTo>
                      <a:pt x="142" y="1149"/>
                    </a:lnTo>
                    <a:lnTo>
                      <a:pt x="142" y="1135"/>
                    </a:lnTo>
                    <a:lnTo>
                      <a:pt x="156" y="1135"/>
                    </a:lnTo>
                    <a:lnTo>
                      <a:pt x="156" y="1121"/>
                    </a:lnTo>
                    <a:lnTo>
                      <a:pt x="156" y="1106"/>
                    </a:lnTo>
                    <a:lnTo>
                      <a:pt x="156" y="1092"/>
                    </a:lnTo>
                    <a:lnTo>
                      <a:pt x="171" y="1092"/>
                    </a:lnTo>
                    <a:lnTo>
                      <a:pt x="171" y="1078"/>
                    </a:lnTo>
                    <a:lnTo>
                      <a:pt x="171" y="1064"/>
                    </a:lnTo>
                    <a:lnTo>
                      <a:pt x="185" y="1064"/>
                    </a:lnTo>
                    <a:lnTo>
                      <a:pt x="199" y="1064"/>
                    </a:lnTo>
                    <a:lnTo>
                      <a:pt x="213" y="1064"/>
                    </a:lnTo>
                    <a:lnTo>
                      <a:pt x="227" y="1064"/>
                    </a:lnTo>
                    <a:lnTo>
                      <a:pt x="242" y="1064"/>
                    </a:lnTo>
                    <a:lnTo>
                      <a:pt x="256" y="1064"/>
                    </a:lnTo>
                    <a:lnTo>
                      <a:pt x="256" y="1050"/>
                    </a:lnTo>
                    <a:lnTo>
                      <a:pt x="270" y="1050"/>
                    </a:lnTo>
                    <a:lnTo>
                      <a:pt x="284" y="1035"/>
                    </a:lnTo>
                    <a:lnTo>
                      <a:pt x="327" y="993"/>
                    </a:lnTo>
                    <a:lnTo>
                      <a:pt x="355" y="965"/>
                    </a:lnTo>
                    <a:lnTo>
                      <a:pt x="369" y="965"/>
                    </a:lnTo>
                    <a:lnTo>
                      <a:pt x="369" y="950"/>
                    </a:lnTo>
                    <a:lnTo>
                      <a:pt x="383" y="936"/>
                    </a:lnTo>
                    <a:lnTo>
                      <a:pt x="412" y="922"/>
                    </a:lnTo>
                    <a:lnTo>
                      <a:pt x="426" y="894"/>
                    </a:lnTo>
                    <a:lnTo>
                      <a:pt x="440" y="894"/>
                    </a:lnTo>
                    <a:lnTo>
                      <a:pt x="440" y="879"/>
                    </a:lnTo>
                    <a:lnTo>
                      <a:pt x="454" y="879"/>
                    </a:lnTo>
                    <a:lnTo>
                      <a:pt x="468" y="879"/>
                    </a:lnTo>
                    <a:lnTo>
                      <a:pt x="468" y="865"/>
                    </a:lnTo>
                    <a:lnTo>
                      <a:pt x="483" y="865"/>
                    </a:lnTo>
                    <a:lnTo>
                      <a:pt x="497" y="851"/>
                    </a:lnTo>
                    <a:lnTo>
                      <a:pt x="511" y="851"/>
                    </a:lnTo>
                    <a:lnTo>
                      <a:pt x="525" y="851"/>
                    </a:lnTo>
                    <a:lnTo>
                      <a:pt x="539" y="837"/>
                    </a:lnTo>
                    <a:lnTo>
                      <a:pt x="554" y="837"/>
                    </a:lnTo>
                    <a:lnTo>
                      <a:pt x="568" y="837"/>
                    </a:lnTo>
                    <a:lnTo>
                      <a:pt x="582" y="837"/>
                    </a:lnTo>
                    <a:lnTo>
                      <a:pt x="596" y="837"/>
                    </a:lnTo>
                    <a:lnTo>
                      <a:pt x="610" y="823"/>
                    </a:lnTo>
                    <a:lnTo>
                      <a:pt x="624" y="823"/>
                    </a:lnTo>
                    <a:lnTo>
                      <a:pt x="624" y="837"/>
                    </a:lnTo>
                    <a:lnTo>
                      <a:pt x="624" y="851"/>
                    </a:lnTo>
                    <a:lnTo>
                      <a:pt x="639" y="851"/>
                    </a:lnTo>
                    <a:lnTo>
                      <a:pt x="639" y="879"/>
                    </a:lnTo>
                    <a:lnTo>
                      <a:pt x="639" y="865"/>
                    </a:lnTo>
                    <a:lnTo>
                      <a:pt x="653" y="879"/>
                    </a:lnTo>
                    <a:lnTo>
                      <a:pt x="653" y="865"/>
                    </a:lnTo>
                    <a:lnTo>
                      <a:pt x="667" y="865"/>
                    </a:lnTo>
                    <a:lnTo>
                      <a:pt x="681" y="865"/>
                    </a:lnTo>
                    <a:lnTo>
                      <a:pt x="695" y="865"/>
                    </a:lnTo>
                    <a:lnTo>
                      <a:pt x="710" y="865"/>
                    </a:lnTo>
                    <a:lnTo>
                      <a:pt x="724" y="865"/>
                    </a:lnTo>
                    <a:lnTo>
                      <a:pt x="724" y="879"/>
                    </a:lnTo>
                    <a:lnTo>
                      <a:pt x="738" y="879"/>
                    </a:lnTo>
                    <a:lnTo>
                      <a:pt x="752" y="879"/>
                    </a:lnTo>
                    <a:lnTo>
                      <a:pt x="766" y="879"/>
                    </a:lnTo>
                    <a:lnTo>
                      <a:pt x="780" y="879"/>
                    </a:lnTo>
                    <a:lnTo>
                      <a:pt x="780" y="894"/>
                    </a:lnTo>
                    <a:lnTo>
                      <a:pt x="795" y="894"/>
                    </a:lnTo>
                    <a:lnTo>
                      <a:pt x="809" y="908"/>
                    </a:lnTo>
                    <a:lnTo>
                      <a:pt x="823" y="908"/>
                    </a:lnTo>
                    <a:lnTo>
                      <a:pt x="823" y="922"/>
                    </a:lnTo>
                    <a:lnTo>
                      <a:pt x="837" y="922"/>
                    </a:lnTo>
                    <a:lnTo>
                      <a:pt x="837" y="908"/>
                    </a:lnTo>
                    <a:lnTo>
                      <a:pt x="851" y="908"/>
                    </a:lnTo>
                    <a:lnTo>
                      <a:pt x="866" y="908"/>
                    </a:lnTo>
                    <a:lnTo>
                      <a:pt x="894" y="908"/>
                    </a:lnTo>
                    <a:lnTo>
                      <a:pt x="908" y="908"/>
                    </a:lnTo>
                    <a:lnTo>
                      <a:pt x="908" y="894"/>
                    </a:lnTo>
                    <a:lnTo>
                      <a:pt x="922" y="894"/>
                    </a:lnTo>
                    <a:lnTo>
                      <a:pt x="936" y="894"/>
                    </a:lnTo>
                    <a:lnTo>
                      <a:pt x="951" y="879"/>
                    </a:lnTo>
                    <a:lnTo>
                      <a:pt x="965" y="879"/>
                    </a:lnTo>
                    <a:lnTo>
                      <a:pt x="979" y="865"/>
                    </a:lnTo>
                    <a:lnTo>
                      <a:pt x="993" y="851"/>
                    </a:lnTo>
                    <a:lnTo>
                      <a:pt x="993" y="837"/>
                    </a:lnTo>
                    <a:lnTo>
                      <a:pt x="993" y="823"/>
                    </a:lnTo>
                    <a:lnTo>
                      <a:pt x="993" y="809"/>
                    </a:lnTo>
                    <a:lnTo>
                      <a:pt x="1007" y="809"/>
                    </a:lnTo>
                    <a:lnTo>
                      <a:pt x="1022" y="809"/>
                    </a:lnTo>
                    <a:lnTo>
                      <a:pt x="1022" y="794"/>
                    </a:lnTo>
                    <a:lnTo>
                      <a:pt x="1036" y="794"/>
                    </a:lnTo>
                    <a:lnTo>
                      <a:pt x="1050" y="794"/>
                    </a:lnTo>
                    <a:lnTo>
                      <a:pt x="1064" y="794"/>
                    </a:lnTo>
                    <a:lnTo>
                      <a:pt x="1064" y="780"/>
                    </a:lnTo>
                    <a:lnTo>
                      <a:pt x="1064" y="766"/>
                    </a:lnTo>
                    <a:lnTo>
                      <a:pt x="1064" y="752"/>
                    </a:lnTo>
                    <a:lnTo>
                      <a:pt x="1064" y="738"/>
                    </a:lnTo>
                    <a:lnTo>
                      <a:pt x="1078" y="723"/>
                    </a:lnTo>
                    <a:lnTo>
                      <a:pt x="1092" y="723"/>
                    </a:lnTo>
                    <a:lnTo>
                      <a:pt x="1092" y="709"/>
                    </a:lnTo>
                    <a:lnTo>
                      <a:pt x="1064" y="695"/>
                    </a:lnTo>
                    <a:lnTo>
                      <a:pt x="1036" y="681"/>
                    </a:lnTo>
                    <a:lnTo>
                      <a:pt x="1036" y="667"/>
                    </a:lnTo>
                    <a:lnTo>
                      <a:pt x="1036" y="652"/>
                    </a:lnTo>
                    <a:lnTo>
                      <a:pt x="1022" y="652"/>
                    </a:lnTo>
                    <a:lnTo>
                      <a:pt x="979" y="667"/>
                    </a:lnTo>
                    <a:lnTo>
                      <a:pt x="979" y="638"/>
                    </a:lnTo>
                    <a:lnTo>
                      <a:pt x="993" y="638"/>
                    </a:lnTo>
                    <a:lnTo>
                      <a:pt x="993" y="624"/>
                    </a:lnTo>
                    <a:lnTo>
                      <a:pt x="1007" y="610"/>
                    </a:lnTo>
                    <a:lnTo>
                      <a:pt x="1022" y="610"/>
                    </a:lnTo>
                    <a:lnTo>
                      <a:pt x="1022" y="596"/>
                    </a:lnTo>
                    <a:lnTo>
                      <a:pt x="1036" y="582"/>
                    </a:lnTo>
                    <a:lnTo>
                      <a:pt x="1036" y="567"/>
                    </a:lnTo>
                    <a:lnTo>
                      <a:pt x="1050" y="553"/>
                    </a:lnTo>
                    <a:lnTo>
                      <a:pt x="1064" y="539"/>
                    </a:lnTo>
                    <a:lnTo>
                      <a:pt x="1078" y="525"/>
                    </a:lnTo>
                    <a:lnTo>
                      <a:pt x="1078" y="511"/>
                    </a:lnTo>
                    <a:lnTo>
                      <a:pt x="1078" y="496"/>
                    </a:lnTo>
                    <a:lnTo>
                      <a:pt x="1092" y="482"/>
                    </a:lnTo>
                    <a:lnTo>
                      <a:pt x="1092" y="468"/>
                    </a:lnTo>
                    <a:lnTo>
                      <a:pt x="1092" y="454"/>
                    </a:lnTo>
                    <a:lnTo>
                      <a:pt x="1107" y="454"/>
                    </a:lnTo>
                    <a:lnTo>
                      <a:pt x="1107" y="440"/>
                    </a:lnTo>
                    <a:lnTo>
                      <a:pt x="1107" y="426"/>
                    </a:lnTo>
                    <a:lnTo>
                      <a:pt x="1121" y="426"/>
                    </a:lnTo>
                    <a:lnTo>
                      <a:pt x="1121" y="411"/>
                    </a:lnTo>
                    <a:lnTo>
                      <a:pt x="1135" y="411"/>
                    </a:lnTo>
                    <a:lnTo>
                      <a:pt x="1135" y="397"/>
                    </a:lnTo>
                    <a:lnTo>
                      <a:pt x="1149" y="397"/>
                    </a:lnTo>
                    <a:lnTo>
                      <a:pt x="1163" y="383"/>
                    </a:lnTo>
                    <a:lnTo>
                      <a:pt x="1178" y="383"/>
                    </a:lnTo>
                    <a:lnTo>
                      <a:pt x="1192" y="383"/>
                    </a:lnTo>
                    <a:lnTo>
                      <a:pt x="1206" y="383"/>
                    </a:lnTo>
                    <a:lnTo>
                      <a:pt x="1206" y="369"/>
                    </a:lnTo>
                    <a:lnTo>
                      <a:pt x="1263" y="369"/>
                    </a:lnTo>
                    <a:lnTo>
                      <a:pt x="1277" y="369"/>
                    </a:lnTo>
                    <a:lnTo>
                      <a:pt x="1291" y="369"/>
                    </a:lnTo>
                    <a:lnTo>
                      <a:pt x="1305" y="355"/>
                    </a:lnTo>
                    <a:lnTo>
                      <a:pt x="1319" y="355"/>
                    </a:lnTo>
                    <a:lnTo>
                      <a:pt x="1334" y="355"/>
                    </a:lnTo>
                    <a:lnTo>
                      <a:pt x="1348" y="340"/>
                    </a:lnTo>
                    <a:lnTo>
                      <a:pt x="1362" y="340"/>
                    </a:lnTo>
                    <a:lnTo>
                      <a:pt x="1362" y="326"/>
                    </a:lnTo>
                    <a:lnTo>
                      <a:pt x="1376" y="326"/>
                    </a:lnTo>
                    <a:lnTo>
                      <a:pt x="1390" y="312"/>
                    </a:lnTo>
                    <a:lnTo>
                      <a:pt x="1404" y="298"/>
                    </a:lnTo>
                    <a:lnTo>
                      <a:pt x="1404" y="284"/>
                    </a:lnTo>
                    <a:lnTo>
                      <a:pt x="1419" y="270"/>
                    </a:lnTo>
                    <a:lnTo>
                      <a:pt x="1419" y="255"/>
                    </a:lnTo>
                    <a:lnTo>
                      <a:pt x="1433" y="241"/>
                    </a:lnTo>
                    <a:lnTo>
                      <a:pt x="1433" y="227"/>
                    </a:lnTo>
                    <a:lnTo>
                      <a:pt x="1433" y="213"/>
                    </a:lnTo>
                    <a:lnTo>
                      <a:pt x="1433" y="199"/>
                    </a:lnTo>
                    <a:lnTo>
                      <a:pt x="1433" y="184"/>
                    </a:lnTo>
                    <a:lnTo>
                      <a:pt x="1447" y="170"/>
                    </a:lnTo>
                    <a:lnTo>
                      <a:pt x="1447" y="156"/>
                    </a:lnTo>
                    <a:lnTo>
                      <a:pt x="1447" y="142"/>
                    </a:lnTo>
                    <a:lnTo>
                      <a:pt x="1461" y="128"/>
                    </a:lnTo>
                    <a:lnTo>
                      <a:pt x="1461" y="113"/>
                    </a:lnTo>
                    <a:lnTo>
                      <a:pt x="1475" y="113"/>
                    </a:lnTo>
                    <a:lnTo>
                      <a:pt x="1475" y="99"/>
                    </a:lnTo>
                    <a:lnTo>
                      <a:pt x="1490" y="85"/>
                    </a:lnTo>
                    <a:lnTo>
                      <a:pt x="1490" y="71"/>
                    </a:lnTo>
                    <a:lnTo>
                      <a:pt x="1504" y="71"/>
                    </a:lnTo>
                    <a:lnTo>
                      <a:pt x="1504" y="57"/>
                    </a:lnTo>
                    <a:lnTo>
                      <a:pt x="1518" y="57"/>
                    </a:lnTo>
                    <a:lnTo>
                      <a:pt x="1532" y="43"/>
                    </a:lnTo>
                    <a:lnTo>
                      <a:pt x="1546" y="28"/>
                    </a:lnTo>
                    <a:lnTo>
                      <a:pt x="1560" y="28"/>
                    </a:lnTo>
                    <a:lnTo>
                      <a:pt x="1560" y="14"/>
                    </a:lnTo>
                    <a:lnTo>
                      <a:pt x="1575" y="14"/>
                    </a:lnTo>
                    <a:lnTo>
                      <a:pt x="1589" y="14"/>
                    </a:lnTo>
                    <a:lnTo>
                      <a:pt x="1589" y="0"/>
                    </a:lnTo>
                    <a:lnTo>
                      <a:pt x="1603" y="14"/>
                    </a:lnTo>
                    <a:lnTo>
                      <a:pt x="1617" y="14"/>
                    </a:lnTo>
                    <a:lnTo>
                      <a:pt x="1631" y="14"/>
                    </a:lnTo>
                    <a:lnTo>
                      <a:pt x="1631" y="28"/>
                    </a:lnTo>
                    <a:lnTo>
                      <a:pt x="1646" y="28"/>
                    </a:lnTo>
                    <a:lnTo>
                      <a:pt x="1660" y="28"/>
                    </a:lnTo>
                    <a:close/>
                  </a:path>
                </a:pathLst>
              </a:custGeom>
              <a:blipFill dpi="0" rotWithShape="1">
                <a:blip r:embed="rId4"/>
                <a:srcRect/>
                <a:tile tx="0" ty="0" sx="100000" sy="100000" flip="none" algn="tl"/>
              </a:blipFill>
              <a:ln w="9525">
                <a:solidFill>
                  <a:srgbClr val="333333"/>
                </a:solidFill>
                <a:round/>
                <a:headEnd/>
                <a:tailEnd/>
              </a:ln>
            </p:spPr>
            <p:txBody>
              <a:bodyPr/>
              <a:lstStyle/>
              <a:p>
                <a:endParaRPr lang="ja-JP" altLang="en-US"/>
              </a:p>
            </p:txBody>
          </p:sp>
          <p:sp>
            <p:nvSpPr>
              <p:cNvPr id="52" name="Freeform 39"/>
              <p:cNvSpPr>
                <a:spLocks/>
              </p:cNvSpPr>
              <p:nvPr/>
            </p:nvSpPr>
            <p:spPr bwMode="auto">
              <a:xfrm>
                <a:off x="2779" y="2823"/>
                <a:ext cx="1065" cy="1148"/>
              </a:xfrm>
              <a:custGeom>
                <a:avLst/>
                <a:gdLst>
                  <a:gd name="T0" fmla="*/ 675 w 1063"/>
                  <a:gd name="T1" fmla="*/ 212 h 1149"/>
                  <a:gd name="T2" fmla="*/ 703 w 1063"/>
                  <a:gd name="T3" fmla="*/ 227 h 1149"/>
                  <a:gd name="T4" fmla="*/ 717 w 1063"/>
                  <a:gd name="T5" fmla="*/ 241 h 1149"/>
                  <a:gd name="T6" fmla="*/ 864 w 1063"/>
                  <a:gd name="T7" fmla="*/ 297 h 1149"/>
                  <a:gd name="T8" fmla="*/ 952 w 1063"/>
                  <a:gd name="T9" fmla="*/ 283 h 1149"/>
                  <a:gd name="T10" fmla="*/ 1023 w 1063"/>
                  <a:gd name="T11" fmla="*/ 241 h 1149"/>
                  <a:gd name="T12" fmla="*/ 1080 w 1063"/>
                  <a:gd name="T13" fmla="*/ 198 h 1149"/>
                  <a:gd name="T14" fmla="*/ 1179 w 1063"/>
                  <a:gd name="T15" fmla="*/ 184 h 1149"/>
                  <a:gd name="T16" fmla="*/ 1179 w 1063"/>
                  <a:gd name="T17" fmla="*/ 198 h 1149"/>
                  <a:gd name="T18" fmla="*/ 1165 w 1063"/>
                  <a:gd name="T19" fmla="*/ 241 h 1149"/>
                  <a:gd name="T20" fmla="*/ 1151 w 1063"/>
                  <a:gd name="T21" fmla="*/ 283 h 1149"/>
                  <a:gd name="T22" fmla="*/ 1137 w 1063"/>
                  <a:gd name="T23" fmla="*/ 297 h 1149"/>
                  <a:gd name="T24" fmla="*/ 1137 w 1063"/>
                  <a:gd name="T25" fmla="*/ 340 h 1149"/>
                  <a:gd name="T26" fmla="*/ 1137 w 1063"/>
                  <a:gd name="T27" fmla="*/ 368 h 1149"/>
                  <a:gd name="T28" fmla="*/ 1151 w 1063"/>
                  <a:gd name="T29" fmla="*/ 397 h 1149"/>
                  <a:gd name="T30" fmla="*/ 1179 w 1063"/>
                  <a:gd name="T31" fmla="*/ 524 h 1149"/>
                  <a:gd name="T32" fmla="*/ 1193 w 1063"/>
                  <a:gd name="T33" fmla="*/ 567 h 1149"/>
                  <a:gd name="T34" fmla="*/ 1151 w 1063"/>
                  <a:gd name="T35" fmla="*/ 574 h 1149"/>
                  <a:gd name="T36" fmla="*/ 1108 w 1063"/>
                  <a:gd name="T37" fmla="*/ 574 h 1149"/>
                  <a:gd name="T38" fmla="*/ 1094 w 1063"/>
                  <a:gd name="T39" fmla="*/ 574 h 1149"/>
                  <a:gd name="T40" fmla="*/ 1052 w 1063"/>
                  <a:gd name="T41" fmla="*/ 587 h 1149"/>
                  <a:gd name="T42" fmla="*/ 1009 w 1063"/>
                  <a:gd name="T43" fmla="*/ 630 h 1149"/>
                  <a:gd name="T44" fmla="*/ 892 w 1063"/>
                  <a:gd name="T45" fmla="*/ 743 h 1149"/>
                  <a:gd name="T46" fmla="*/ 806 w 1063"/>
                  <a:gd name="T47" fmla="*/ 814 h 1149"/>
                  <a:gd name="T48" fmla="*/ 774 w 1063"/>
                  <a:gd name="T49" fmla="*/ 857 h 1149"/>
                  <a:gd name="T50" fmla="*/ 561 w 1063"/>
                  <a:gd name="T51" fmla="*/ 1027 h 1149"/>
                  <a:gd name="T52" fmla="*/ 433 w 1063"/>
                  <a:gd name="T53" fmla="*/ 1084 h 1149"/>
                  <a:gd name="T54" fmla="*/ 405 w 1063"/>
                  <a:gd name="T55" fmla="*/ 1027 h 1149"/>
                  <a:gd name="T56" fmla="*/ 255 w 1063"/>
                  <a:gd name="T57" fmla="*/ 913 h 1149"/>
                  <a:gd name="T58" fmla="*/ 241 w 1063"/>
                  <a:gd name="T59" fmla="*/ 885 h 1149"/>
                  <a:gd name="T60" fmla="*/ 241 w 1063"/>
                  <a:gd name="T61" fmla="*/ 885 h 1149"/>
                  <a:gd name="T62" fmla="*/ 241 w 1063"/>
                  <a:gd name="T63" fmla="*/ 871 h 1149"/>
                  <a:gd name="T64" fmla="*/ 227 w 1063"/>
                  <a:gd name="T65" fmla="*/ 857 h 1149"/>
                  <a:gd name="T66" fmla="*/ 227 w 1063"/>
                  <a:gd name="T67" fmla="*/ 857 h 1149"/>
                  <a:gd name="T68" fmla="*/ 212 w 1063"/>
                  <a:gd name="T69" fmla="*/ 842 h 1149"/>
                  <a:gd name="T70" fmla="*/ 170 w 1063"/>
                  <a:gd name="T71" fmla="*/ 814 h 1149"/>
                  <a:gd name="T72" fmla="*/ 113 w 1063"/>
                  <a:gd name="T73" fmla="*/ 814 h 1149"/>
                  <a:gd name="T74" fmla="*/ 71 w 1063"/>
                  <a:gd name="T75" fmla="*/ 800 h 1149"/>
                  <a:gd name="T76" fmla="*/ 14 w 1063"/>
                  <a:gd name="T77" fmla="*/ 786 h 1149"/>
                  <a:gd name="T78" fmla="*/ 14 w 1063"/>
                  <a:gd name="T79" fmla="*/ 757 h 1149"/>
                  <a:gd name="T80" fmla="*/ 28 w 1063"/>
                  <a:gd name="T81" fmla="*/ 701 h 1149"/>
                  <a:gd name="T82" fmla="*/ 71 w 1063"/>
                  <a:gd name="T83" fmla="*/ 574 h 1149"/>
                  <a:gd name="T84" fmla="*/ 56 w 1063"/>
                  <a:gd name="T85" fmla="*/ 574 h 1149"/>
                  <a:gd name="T86" fmla="*/ 28 w 1063"/>
                  <a:gd name="T87" fmla="*/ 496 h 1149"/>
                  <a:gd name="T88" fmla="*/ 28 w 1063"/>
                  <a:gd name="T89" fmla="*/ 482 h 1149"/>
                  <a:gd name="T90" fmla="*/ 56 w 1063"/>
                  <a:gd name="T91" fmla="*/ 454 h 1149"/>
                  <a:gd name="T92" fmla="*/ 85 w 1063"/>
                  <a:gd name="T93" fmla="*/ 425 h 1149"/>
                  <a:gd name="T94" fmla="*/ 42 w 1063"/>
                  <a:gd name="T95" fmla="*/ 354 h 1149"/>
                  <a:gd name="T96" fmla="*/ 28 w 1063"/>
                  <a:gd name="T97" fmla="*/ 283 h 1149"/>
                  <a:gd name="T98" fmla="*/ 156 w 1063"/>
                  <a:gd name="T99" fmla="*/ 198 h 1149"/>
                  <a:gd name="T100" fmla="*/ 227 w 1063"/>
                  <a:gd name="T101" fmla="*/ 141 h 1149"/>
                  <a:gd name="T102" fmla="*/ 433 w 1063"/>
                  <a:gd name="T103" fmla="*/ 42 h 1149"/>
                  <a:gd name="T104" fmla="*/ 504 w 1063"/>
                  <a:gd name="T105" fmla="*/ 0 h 1149"/>
                  <a:gd name="T106" fmla="*/ 561 w 1063"/>
                  <a:gd name="T107" fmla="*/ 71 h 1149"/>
                  <a:gd name="T108" fmla="*/ 589 w 1063"/>
                  <a:gd name="T109" fmla="*/ 113 h 1149"/>
                  <a:gd name="T110" fmla="*/ 604 w 1063"/>
                  <a:gd name="T111" fmla="*/ 127 h 1149"/>
                  <a:gd name="T112" fmla="*/ 632 w 1063"/>
                  <a:gd name="T113" fmla="*/ 156 h 1149"/>
                  <a:gd name="T114" fmla="*/ 632 w 1063"/>
                  <a:gd name="T115" fmla="*/ 156 h 1149"/>
                  <a:gd name="T116" fmla="*/ 646 w 1063"/>
                  <a:gd name="T117" fmla="*/ 184 h 1149"/>
                  <a:gd name="T118" fmla="*/ 675 w 1063"/>
                  <a:gd name="T119" fmla="*/ 212 h 1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63"/>
                  <a:gd name="T181" fmla="*/ 0 h 1149"/>
                  <a:gd name="T182" fmla="*/ 1063 w 1063"/>
                  <a:gd name="T183" fmla="*/ 1149 h 1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63" h="1149">
                    <a:moveTo>
                      <a:pt x="610" y="212"/>
                    </a:moveTo>
                    <a:lnTo>
                      <a:pt x="610" y="212"/>
                    </a:lnTo>
                    <a:lnTo>
                      <a:pt x="624" y="212"/>
                    </a:lnTo>
                    <a:lnTo>
                      <a:pt x="624" y="227"/>
                    </a:lnTo>
                    <a:lnTo>
                      <a:pt x="638" y="227"/>
                    </a:lnTo>
                    <a:lnTo>
                      <a:pt x="638" y="241"/>
                    </a:lnTo>
                    <a:lnTo>
                      <a:pt x="652" y="241"/>
                    </a:lnTo>
                    <a:lnTo>
                      <a:pt x="666" y="241"/>
                    </a:lnTo>
                    <a:lnTo>
                      <a:pt x="666" y="255"/>
                    </a:lnTo>
                    <a:lnTo>
                      <a:pt x="680" y="255"/>
                    </a:lnTo>
                    <a:lnTo>
                      <a:pt x="709" y="269"/>
                    </a:lnTo>
                    <a:lnTo>
                      <a:pt x="766" y="297"/>
                    </a:lnTo>
                    <a:lnTo>
                      <a:pt x="794" y="312"/>
                    </a:lnTo>
                    <a:lnTo>
                      <a:pt x="808" y="297"/>
                    </a:lnTo>
                    <a:lnTo>
                      <a:pt x="808" y="283"/>
                    </a:lnTo>
                    <a:lnTo>
                      <a:pt x="822" y="283"/>
                    </a:lnTo>
                    <a:lnTo>
                      <a:pt x="865" y="269"/>
                    </a:lnTo>
                    <a:lnTo>
                      <a:pt x="879" y="255"/>
                    </a:lnTo>
                    <a:lnTo>
                      <a:pt x="879" y="241"/>
                    </a:lnTo>
                    <a:lnTo>
                      <a:pt x="893" y="241"/>
                    </a:lnTo>
                    <a:lnTo>
                      <a:pt x="922" y="241"/>
                    </a:lnTo>
                    <a:lnTo>
                      <a:pt x="936" y="241"/>
                    </a:lnTo>
                    <a:lnTo>
                      <a:pt x="950" y="241"/>
                    </a:lnTo>
                    <a:lnTo>
                      <a:pt x="950" y="212"/>
                    </a:lnTo>
                    <a:lnTo>
                      <a:pt x="950" y="198"/>
                    </a:lnTo>
                    <a:lnTo>
                      <a:pt x="964" y="184"/>
                    </a:lnTo>
                    <a:lnTo>
                      <a:pt x="992" y="184"/>
                    </a:lnTo>
                    <a:lnTo>
                      <a:pt x="1035" y="184"/>
                    </a:lnTo>
                    <a:lnTo>
                      <a:pt x="1049" y="184"/>
                    </a:lnTo>
                    <a:lnTo>
                      <a:pt x="1049" y="198"/>
                    </a:lnTo>
                    <a:lnTo>
                      <a:pt x="1049" y="212"/>
                    </a:lnTo>
                    <a:lnTo>
                      <a:pt x="1035" y="212"/>
                    </a:lnTo>
                    <a:lnTo>
                      <a:pt x="1035" y="227"/>
                    </a:lnTo>
                    <a:lnTo>
                      <a:pt x="1035" y="241"/>
                    </a:lnTo>
                    <a:lnTo>
                      <a:pt x="1035" y="255"/>
                    </a:lnTo>
                    <a:lnTo>
                      <a:pt x="1021" y="269"/>
                    </a:lnTo>
                    <a:lnTo>
                      <a:pt x="1021" y="283"/>
                    </a:lnTo>
                    <a:lnTo>
                      <a:pt x="1021" y="297"/>
                    </a:lnTo>
                    <a:lnTo>
                      <a:pt x="1007" y="297"/>
                    </a:lnTo>
                    <a:lnTo>
                      <a:pt x="1007" y="312"/>
                    </a:lnTo>
                    <a:lnTo>
                      <a:pt x="1007" y="326"/>
                    </a:lnTo>
                    <a:lnTo>
                      <a:pt x="1007" y="340"/>
                    </a:lnTo>
                    <a:lnTo>
                      <a:pt x="1007" y="354"/>
                    </a:lnTo>
                    <a:lnTo>
                      <a:pt x="1007" y="368"/>
                    </a:lnTo>
                    <a:lnTo>
                      <a:pt x="1007" y="383"/>
                    </a:lnTo>
                    <a:lnTo>
                      <a:pt x="1007" y="397"/>
                    </a:lnTo>
                    <a:lnTo>
                      <a:pt x="1021" y="397"/>
                    </a:lnTo>
                    <a:lnTo>
                      <a:pt x="1021" y="411"/>
                    </a:lnTo>
                    <a:lnTo>
                      <a:pt x="1035" y="439"/>
                    </a:lnTo>
                    <a:lnTo>
                      <a:pt x="1035" y="454"/>
                    </a:lnTo>
                    <a:lnTo>
                      <a:pt x="1035" y="482"/>
                    </a:lnTo>
                    <a:lnTo>
                      <a:pt x="1049" y="524"/>
                    </a:lnTo>
                    <a:lnTo>
                      <a:pt x="1049" y="553"/>
                    </a:lnTo>
                    <a:lnTo>
                      <a:pt x="1063" y="567"/>
                    </a:lnTo>
                    <a:lnTo>
                      <a:pt x="1049" y="567"/>
                    </a:lnTo>
                    <a:lnTo>
                      <a:pt x="1049" y="581"/>
                    </a:lnTo>
                    <a:lnTo>
                      <a:pt x="1035" y="581"/>
                    </a:lnTo>
                    <a:lnTo>
                      <a:pt x="1021" y="581"/>
                    </a:lnTo>
                    <a:lnTo>
                      <a:pt x="1007" y="595"/>
                    </a:lnTo>
                    <a:lnTo>
                      <a:pt x="992" y="595"/>
                    </a:lnTo>
                    <a:lnTo>
                      <a:pt x="978" y="610"/>
                    </a:lnTo>
                    <a:lnTo>
                      <a:pt x="964" y="610"/>
                    </a:lnTo>
                    <a:lnTo>
                      <a:pt x="964" y="624"/>
                    </a:lnTo>
                    <a:lnTo>
                      <a:pt x="950" y="624"/>
                    </a:lnTo>
                    <a:lnTo>
                      <a:pt x="936" y="638"/>
                    </a:lnTo>
                    <a:lnTo>
                      <a:pt x="922" y="638"/>
                    </a:lnTo>
                    <a:lnTo>
                      <a:pt x="922" y="652"/>
                    </a:lnTo>
                    <a:lnTo>
                      <a:pt x="907" y="652"/>
                    </a:lnTo>
                    <a:lnTo>
                      <a:pt x="907" y="666"/>
                    </a:lnTo>
                    <a:lnTo>
                      <a:pt x="893" y="666"/>
                    </a:lnTo>
                    <a:lnTo>
                      <a:pt x="893" y="680"/>
                    </a:lnTo>
                    <a:lnTo>
                      <a:pt x="879" y="680"/>
                    </a:lnTo>
                    <a:lnTo>
                      <a:pt x="879" y="695"/>
                    </a:lnTo>
                    <a:lnTo>
                      <a:pt x="865" y="695"/>
                    </a:lnTo>
                    <a:lnTo>
                      <a:pt x="865" y="709"/>
                    </a:lnTo>
                    <a:lnTo>
                      <a:pt x="836" y="751"/>
                    </a:lnTo>
                    <a:lnTo>
                      <a:pt x="822" y="751"/>
                    </a:lnTo>
                    <a:lnTo>
                      <a:pt x="808" y="780"/>
                    </a:lnTo>
                    <a:lnTo>
                      <a:pt x="780" y="808"/>
                    </a:lnTo>
                    <a:lnTo>
                      <a:pt x="751" y="865"/>
                    </a:lnTo>
                    <a:lnTo>
                      <a:pt x="737" y="879"/>
                    </a:lnTo>
                    <a:lnTo>
                      <a:pt x="723" y="922"/>
                    </a:lnTo>
                    <a:lnTo>
                      <a:pt x="709" y="922"/>
                    </a:lnTo>
                    <a:lnTo>
                      <a:pt x="680" y="978"/>
                    </a:lnTo>
                    <a:lnTo>
                      <a:pt x="652" y="1021"/>
                    </a:lnTo>
                    <a:lnTo>
                      <a:pt x="624" y="1035"/>
                    </a:lnTo>
                    <a:lnTo>
                      <a:pt x="581" y="1063"/>
                    </a:lnTo>
                    <a:lnTo>
                      <a:pt x="524" y="1078"/>
                    </a:lnTo>
                    <a:lnTo>
                      <a:pt x="510" y="1092"/>
                    </a:lnTo>
                    <a:lnTo>
                      <a:pt x="496" y="1092"/>
                    </a:lnTo>
                    <a:lnTo>
                      <a:pt x="411" y="1134"/>
                    </a:lnTo>
                    <a:lnTo>
                      <a:pt x="397" y="1134"/>
                    </a:lnTo>
                    <a:lnTo>
                      <a:pt x="383" y="1134"/>
                    </a:lnTo>
                    <a:lnTo>
                      <a:pt x="383" y="1149"/>
                    </a:lnTo>
                    <a:lnTo>
                      <a:pt x="368" y="1149"/>
                    </a:lnTo>
                    <a:lnTo>
                      <a:pt x="354" y="1134"/>
                    </a:lnTo>
                    <a:lnTo>
                      <a:pt x="354" y="1120"/>
                    </a:lnTo>
                    <a:lnTo>
                      <a:pt x="340" y="1120"/>
                    </a:lnTo>
                    <a:lnTo>
                      <a:pt x="340" y="1106"/>
                    </a:lnTo>
                    <a:lnTo>
                      <a:pt x="340" y="1092"/>
                    </a:lnTo>
                    <a:lnTo>
                      <a:pt x="326" y="1092"/>
                    </a:lnTo>
                    <a:lnTo>
                      <a:pt x="326" y="1078"/>
                    </a:lnTo>
                    <a:lnTo>
                      <a:pt x="312" y="1063"/>
                    </a:lnTo>
                    <a:lnTo>
                      <a:pt x="312" y="1049"/>
                    </a:lnTo>
                    <a:lnTo>
                      <a:pt x="298" y="1035"/>
                    </a:lnTo>
                    <a:lnTo>
                      <a:pt x="283" y="1007"/>
                    </a:lnTo>
                    <a:lnTo>
                      <a:pt x="255" y="978"/>
                    </a:lnTo>
                    <a:lnTo>
                      <a:pt x="255" y="964"/>
                    </a:lnTo>
                    <a:lnTo>
                      <a:pt x="241" y="964"/>
                    </a:lnTo>
                    <a:lnTo>
                      <a:pt x="241" y="950"/>
                    </a:lnTo>
                    <a:lnTo>
                      <a:pt x="241" y="936"/>
                    </a:lnTo>
                    <a:lnTo>
                      <a:pt x="227" y="936"/>
                    </a:lnTo>
                    <a:lnTo>
                      <a:pt x="227" y="922"/>
                    </a:lnTo>
                    <a:lnTo>
                      <a:pt x="212" y="922"/>
                    </a:lnTo>
                    <a:lnTo>
                      <a:pt x="212" y="907"/>
                    </a:lnTo>
                    <a:lnTo>
                      <a:pt x="198" y="907"/>
                    </a:lnTo>
                    <a:lnTo>
                      <a:pt x="198" y="893"/>
                    </a:lnTo>
                    <a:lnTo>
                      <a:pt x="170" y="879"/>
                    </a:lnTo>
                    <a:lnTo>
                      <a:pt x="156" y="879"/>
                    </a:lnTo>
                    <a:lnTo>
                      <a:pt x="142" y="879"/>
                    </a:lnTo>
                    <a:lnTo>
                      <a:pt x="127" y="879"/>
                    </a:lnTo>
                    <a:lnTo>
                      <a:pt x="113" y="879"/>
                    </a:lnTo>
                    <a:lnTo>
                      <a:pt x="99" y="865"/>
                    </a:lnTo>
                    <a:lnTo>
                      <a:pt x="85" y="865"/>
                    </a:lnTo>
                    <a:lnTo>
                      <a:pt x="71" y="865"/>
                    </a:lnTo>
                    <a:lnTo>
                      <a:pt x="42" y="865"/>
                    </a:lnTo>
                    <a:lnTo>
                      <a:pt x="14" y="851"/>
                    </a:lnTo>
                    <a:lnTo>
                      <a:pt x="14" y="837"/>
                    </a:lnTo>
                    <a:lnTo>
                      <a:pt x="14" y="822"/>
                    </a:lnTo>
                    <a:lnTo>
                      <a:pt x="14" y="808"/>
                    </a:lnTo>
                    <a:lnTo>
                      <a:pt x="14" y="780"/>
                    </a:lnTo>
                    <a:lnTo>
                      <a:pt x="28" y="766"/>
                    </a:lnTo>
                    <a:lnTo>
                      <a:pt x="56" y="709"/>
                    </a:lnTo>
                    <a:lnTo>
                      <a:pt x="71" y="709"/>
                    </a:lnTo>
                    <a:lnTo>
                      <a:pt x="71" y="695"/>
                    </a:lnTo>
                    <a:lnTo>
                      <a:pt x="71" y="680"/>
                    </a:lnTo>
                    <a:lnTo>
                      <a:pt x="71" y="652"/>
                    </a:lnTo>
                    <a:lnTo>
                      <a:pt x="71" y="638"/>
                    </a:lnTo>
                    <a:lnTo>
                      <a:pt x="71" y="624"/>
                    </a:lnTo>
                    <a:lnTo>
                      <a:pt x="71" y="610"/>
                    </a:lnTo>
                    <a:lnTo>
                      <a:pt x="71" y="595"/>
                    </a:lnTo>
                    <a:lnTo>
                      <a:pt x="56" y="581"/>
                    </a:lnTo>
                    <a:lnTo>
                      <a:pt x="56" y="567"/>
                    </a:lnTo>
                    <a:lnTo>
                      <a:pt x="56" y="553"/>
                    </a:lnTo>
                    <a:lnTo>
                      <a:pt x="56" y="539"/>
                    </a:lnTo>
                    <a:lnTo>
                      <a:pt x="42" y="539"/>
                    </a:lnTo>
                    <a:lnTo>
                      <a:pt x="42" y="510"/>
                    </a:lnTo>
                    <a:lnTo>
                      <a:pt x="28" y="496"/>
                    </a:lnTo>
                    <a:lnTo>
                      <a:pt x="28" y="482"/>
                    </a:lnTo>
                    <a:lnTo>
                      <a:pt x="42" y="468"/>
                    </a:lnTo>
                    <a:lnTo>
                      <a:pt x="42" y="454"/>
                    </a:lnTo>
                    <a:lnTo>
                      <a:pt x="56" y="454"/>
                    </a:lnTo>
                    <a:lnTo>
                      <a:pt x="71" y="439"/>
                    </a:lnTo>
                    <a:lnTo>
                      <a:pt x="85" y="439"/>
                    </a:lnTo>
                    <a:lnTo>
                      <a:pt x="85" y="425"/>
                    </a:lnTo>
                    <a:lnTo>
                      <a:pt x="71" y="411"/>
                    </a:lnTo>
                    <a:lnTo>
                      <a:pt x="56" y="397"/>
                    </a:lnTo>
                    <a:lnTo>
                      <a:pt x="42" y="354"/>
                    </a:lnTo>
                    <a:lnTo>
                      <a:pt x="0" y="312"/>
                    </a:lnTo>
                    <a:lnTo>
                      <a:pt x="0" y="297"/>
                    </a:lnTo>
                    <a:lnTo>
                      <a:pt x="28" y="283"/>
                    </a:lnTo>
                    <a:lnTo>
                      <a:pt x="71" y="255"/>
                    </a:lnTo>
                    <a:lnTo>
                      <a:pt x="85" y="241"/>
                    </a:lnTo>
                    <a:lnTo>
                      <a:pt x="99" y="241"/>
                    </a:lnTo>
                    <a:lnTo>
                      <a:pt x="113" y="227"/>
                    </a:lnTo>
                    <a:lnTo>
                      <a:pt x="142" y="212"/>
                    </a:lnTo>
                    <a:lnTo>
                      <a:pt x="156" y="198"/>
                    </a:lnTo>
                    <a:lnTo>
                      <a:pt x="170" y="198"/>
                    </a:lnTo>
                    <a:lnTo>
                      <a:pt x="170" y="184"/>
                    </a:lnTo>
                    <a:lnTo>
                      <a:pt x="198" y="170"/>
                    </a:lnTo>
                    <a:lnTo>
                      <a:pt x="227" y="141"/>
                    </a:lnTo>
                    <a:lnTo>
                      <a:pt x="241" y="127"/>
                    </a:lnTo>
                    <a:lnTo>
                      <a:pt x="269" y="113"/>
                    </a:lnTo>
                    <a:lnTo>
                      <a:pt x="283" y="99"/>
                    </a:lnTo>
                    <a:lnTo>
                      <a:pt x="312" y="85"/>
                    </a:lnTo>
                    <a:lnTo>
                      <a:pt x="340" y="71"/>
                    </a:lnTo>
                    <a:lnTo>
                      <a:pt x="368" y="42"/>
                    </a:lnTo>
                    <a:lnTo>
                      <a:pt x="411" y="14"/>
                    </a:lnTo>
                    <a:lnTo>
                      <a:pt x="425" y="0"/>
                    </a:lnTo>
                    <a:lnTo>
                      <a:pt x="439" y="0"/>
                    </a:lnTo>
                    <a:lnTo>
                      <a:pt x="454" y="28"/>
                    </a:lnTo>
                    <a:lnTo>
                      <a:pt x="468" y="28"/>
                    </a:lnTo>
                    <a:lnTo>
                      <a:pt x="482" y="42"/>
                    </a:lnTo>
                    <a:lnTo>
                      <a:pt x="496" y="71"/>
                    </a:lnTo>
                    <a:lnTo>
                      <a:pt x="510" y="85"/>
                    </a:lnTo>
                    <a:lnTo>
                      <a:pt x="510" y="99"/>
                    </a:lnTo>
                    <a:lnTo>
                      <a:pt x="524" y="99"/>
                    </a:lnTo>
                    <a:lnTo>
                      <a:pt x="524" y="113"/>
                    </a:lnTo>
                    <a:lnTo>
                      <a:pt x="539" y="113"/>
                    </a:lnTo>
                    <a:lnTo>
                      <a:pt x="539" y="127"/>
                    </a:lnTo>
                    <a:lnTo>
                      <a:pt x="553" y="141"/>
                    </a:lnTo>
                    <a:lnTo>
                      <a:pt x="567" y="156"/>
                    </a:lnTo>
                    <a:lnTo>
                      <a:pt x="567" y="170"/>
                    </a:lnTo>
                    <a:lnTo>
                      <a:pt x="581" y="170"/>
                    </a:lnTo>
                    <a:lnTo>
                      <a:pt x="581" y="184"/>
                    </a:lnTo>
                    <a:lnTo>
                      <a:pt x="595" y="198"/>
                    </a:lnTo>
                    <a:lnTo>
                      <a:pt x="610" y="212"/>
                    </a:lnTo>
                    <a:close/>
                  </a:path>
                </a:pathLst>
              </a:custGeom>
              <a:blipFill dpi="0" rotWithShape="1">
                <a:blip r:embed="rId3"/>
                <a:srcRect/>
                <a:tile tx="0" ty="0" sx="100000" sy="100000" flip="none" algn="tl"/>
              </a:blipFill>
              <a:ln w="9525">
                <a:solidFill>
                  <a:srgbClr val="333333"/>
                </a:solidFill>
                <a:round/>
                <a:headEnd/>
                <a:tailEnd/>
              </a:ln>
            </p:spPr>
            <p:txBody>
              <a:bodyPr/>
              <a:lstStyle/>
              <a:p>
                <a:endParaRPr lang="ja-JP" altLang="en-US"/>
              </a:p>
            </p:txBody>
          </p:sp>
          <p:sp>
            <p:nvSpPr>
              <p:cNvPr id="53" name="Freeform 38"/>
              <p:cNvSpPr>
                <a:spLocks/>
              </p:cNvSpPr>
              <p:nvPr/>
            </p:nvSpPr>
            <p:spPr bwMode="auto">
              <a:xfrm>
                <a:off x="5630" y="5490"/>
                <a:ext cx="1702" cy="2539"/>
              </a:xfrm>
              <a:custGeom>
                <a:avLst/>
                <a:gdLst>
                  <a:gd name="T0" fmla="*/ 837 w 1702"/>
                  <a:gd name="T1" fmla="*/ 156 h 2539"/>
                  <a:gd name="T2" fmla="*/ 1177 w 1702"/>
                  <a:gd name="T3" fmla="*/ 468 h 2539"/>
                  <a:gd name="T4" fmla="*/ 1248 w 1702"/>
                  <a:gd name="T5" fmla="*/ 624 h 2539"/>
                  <a:gd name="T6" fmla="*/ 1305 w 1702"/>
                  <a:gd name="T7" fmla="*/ 737 h 2539"/>
                  <a:gd name="T8" fmla="*/ 1291 w 1702"/>
                  <a:gd name="T9" fmla="*/ 851 h 2539"/>
                  <a:gd name="T10" fmla="*/ 1277 w 1702"/>
                  <a:gd name="T11" fmla="*/ 1007 h 2539"/>
                  <a:gd name="T12" fmla="*/ 1277 w 1702"/>
                  <a:gd name="T13" fmla="*/ 1120 h 2539"/>
                  <a:gd name="T14" fmla="*/ 1206 w 1702"/>
                  <a:gd name="T15" fmla="*/ 1134 h 2539"/>
                  <a:gd name="T16" fmla="*/ 1135 w 1702"/>
                  <a:gd name="T17" fmla="*/ 1106 h 2539"/>
                  <a:gd name="T18" fmla="*/ 1021 w 1702"/>
                  <a:gd name="T19" fmla="*/ 1063 h 2539"/>
                  <a:gd name="T20" fmla="*/ 979 w 1702"/>
                  <a:gd name="T21" fmla="*/ 1035 h 2539"/>
                  <a:gd name="T22" fmla="*/ 851 w 1702"/>
                  <a:gd name="T23" fmla="*/ 1021 h 2539"/>
                  <a:gd name="T24" fmla="*/ 823 w 1702"/>
                  <a:gd name="T25" fmla="*/ 964 h 2539"/>
                  <a:gd name="T26" fmla="*/ 780 w 1702"/>
                  <a:gd name="T27" fmla="*/ 993 h 2539"/>
                  <a:gd name="T28" fmla="*/ 780 w 1702"/>
                  <a:gd name="T29" fmla="*/ 1177 h 2539"/>
                  <a:gd name="T30" fmla="*/ 851 w 1702"/>
                  <a:gd name="T31" fmla="*/ 1234 h 2539"/>
                  <a:gd name="T32" fmla="*/ 993 w 1702"/>
                  <a:gd name="T33" fmla="*/ 1262 h 2539"/>
                  <a:gd name="T34" fmla="*/ 1121 w 1702"/>
                  <a:gd name="T35" fmla="*/ 1361 h 2539"/>
                  <a:gd name="T36" fmla="*/ 1234 w 1702"/>
                  <a:gd name="T37" fmla="*/ 1347 h 2539"/>
                  <a:gd name="T38" fmla="*/ 1206 w 1702"/>
                  <a:gd name="T39" fmla="*/ 1248 h 2539"/>
                  <a:gd name="T40" fmla="*/ 1206 w 1702"/>
                  <a:gd name="T41" fmla="*/ 1205 h 2539"/>
                  <a:gd name="T42" fmla="*/ 1234 w 1702"/>
                  <a:gd name="T43" fmla="*/ 1276 h 2539"/>
                  <a:gd name="T44" fmla="*/ 1319 w 1702"/>
                  <a:gd name="T45" fmla="*/ 1319 h 2539"/>
                  <a:gd name="T46" fmla="*/ 1319 w 1702"/>
                  <a:gd name="T47" fmla="*/ 1361 h 2539"/>
                  <a:gd name="T48" fmla="*/ 1433 w 1702"/>
                  <a:gd name="T49" fmla="*/ 1446 h 2539"/>
                  <a:gd name="T50" fmla="*/ 1532 w 1702"/>
                  <a:gd name="T51" fmla="*/ 1461 h 2539"/>
                  <a:gd name="T52" fmla="*/ 1589 w 1702"/>
                  <a:gd name="T53" fmla="*/ 1532 h 2539"/>
                  <a:gd name="T54" fmla="*/ 1688 w 1702"/>
                  <a:gd name="T55" fmla="*/ 1546 h 2539"/>
                  <a:gd name="T56" fmla="*/ 1688 w 1702"/>
                  <a:gd name="T57" fmla="*/ 1602 h 2539"/>
                  <a:gd name="T58" fmla="*/ 1702 w 1702"/>
                  <a:gd name="T59" fmla="*/ 1688 h 2539"/>
                  <a:gd name="T60" fmla="*/ 1631 w 1702"/>
                  <a:gd name="T61" fmla="*/ 1773 h 2539"/>
                  <a:gd name="T62" fmla="*/ 1575 w 1702"/>
                  <a:gd name="T63" fmla="*/ 1844 h 2539"/>
                  <a:gd name="T64" fmla="*/ 1433 w 1702"/>
                  <a:gd name="T65" fmla="*/ 1929 h 2539"/>
                  <a:gd name="T66" fmla="*/ 1433 w 1702"/>
                  <a:gd name="T67" fmla="*/ 2085 h 2539"/>
                  <a:gd name="T68" fmla="*/ 1433 w 1702"/>
                  <a:gd name="T69" fmla="*/ 2212 h 2539"/>
                  <a:gd name="T70" fmla="*/ 1333 w 1702"/>
                  <a:gd name="T71" fmla="*/ 2269 h 2539"/>
                  <a:gd name="T72" fmla="*/ 1121 w 1702"/>
                  <a:gd name="T73" fmla="*/ 2227 h 2539"/>
                  <a:gd name="T74" fmla="*/ 1135 w 1702"/>
                  <a:gd name="T75" fmla="*/ 2297 h 2539"/>
                  <a:gd name="T76" fmla="*/ 1078 w 1702"/>
                  <a:gd name="T77" fmla="*/ 2368 h 2539"/>
                  <a:gd name="T78" fmla="*/ 1107 w 1702"/>
                  <a:gd name="T79" fmla="*/ 2454 h 2539"/>
                  <a:gd name="T80" fmla="*/ 1050 w 1702"/>
                  <a:gd name="T81" fmla="*/ 2524 h 2539"/>
                  <a:gd name="T82" fmla="*/ 1050 w 1702"/>
                  <a:gd name="T83" fmla="*/ 2397 h 2539"/>
                  <a:gd name="T84" fmla="*/ 993 w 1702"/>
                  <a:gd name="T85" fmla="*/ 2326 h 2539"/>
                  <a:gd name="T86" fmla="*/ 951 w 1702"/>
                  <a:gd name="T87" fmla="*/ 2241 h 2539"/>
                  <a:gd name="T88" fmla="*/ 851 w 1702"/>
                  <a:gd name="T89" fmla="*/ 2184 h 2539"/>
                  <a:gd name="T90" fmla="*/ 752 w 1702"/>
                  <a:gd name="T91" fmla="*/ 2184 h 2539"/>
                  <a:gd name="T92" fmla="*/ 624 w 1702"/>
                  <a:gd name="T93" fmla="*/ 2184 h 2539"/>
                  <a:gd name="T94" fmla="*/ 497 w 1702"/>
                  <a:gd name="T95" fmla="*/ 2184 h 2539"/>
                  <a:gd name="T96" fmla="*/ 355 w 1702"/>
                  <a:gd name="T97" fmla="*/ 2184 h 2539"/>
                  <a:gd name="T98" fmla="*/ 298 w 1702"/>
                  <a:gd name="T99" fmla="*/ 2170 h 2539"/>
                  <a:gd name="T100" fmla="*/ 185 w 1702"/>
                  <a:gd name="T101" fmla="*/ 2170 h 2539"/>
                  <a:gd name="T102" fmla="*/ 114 w 1702"/>
                  <a:gd name="T103" fmla="*/ 2099 h 2539"/>
                  <a:gd name="T104" fmla="*/ 114 w 1702"/>
                  <a:gd name="T105" fmla="*/ 1985 h 2539"/>
                  <a:gd name="T106" fmla="*/ 114 w 1702"/>
                  <a:gd name="T107" fmla="*/ 1900 h 2539"/>
                  <a:gd name="T108" fmla="*/ 128 w 1702"/>
                  <a:gd name="T109" fmla="*/ 1631 h 2539"/>
                  <a:gd name="T110" fmla="*/ 0 w 1702"/>
                  <a:gd name="T111" fmla="*/ 1461 h 2539"/>
                  <a:gd name="T112" fmla="*/ 0 w 1702"/>
                  <a:gd name="T113" fmla="*/ 1276 h 2539"/>
                  <a:gd name="T114" fmla="*/ 114 w 1702"/>
                  <a:gd name="T115" fmla="*/ 794 h 2539"/>
                  <a:gd name="T116" fmla="*/ 327 w 1702"/>
                  <a:gd name="T117" fmla="*/ 411 h 2539"/>
                  <a:gd name="T118" fmla="*/ 483 w 1702"/>
                  <a:gd name="T119" fmla="*/ 496 h 2539"/>
                  <a:gd name="T120" fmla="*/ 454 w 1702"/>
                  <a:gd name="T121" fmla="*/ 411 h 2539"/>
                  <a:gd name="T122" fmla="*/ 454 w 1702"/>
                  <a:gd name="T123" fmla="*/ 297 h 2539"/>
                  <a:gd name="T124" fmla="*/ 497 w 1702"/>
                  <a:gd name="T125" fmla="*/ 71 h 25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2"/>
                  <a:gd name="T190" fmla="*/ 0 h 2539"/>
                  <a:gd name="T191" fmla="*/ 1702 w 1702"/>
                  <a:gd name="T192" fmla="*/ 2539 h 25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2" h="2539">
                    <a:moveTo>
                      <a:pt x="610" y="0"/>
                    </a:moveTo>
                    <a:lnTo>
                      <a:pt x="610" y="42"/>
                    </a:lnTo>
                    <a:lnTo>
                      <a:pt x="653" y="42"/>
                    </a:lnTo>
                    <a:lnTo>
                      <a:pt x="695" y="42"/>
                    </a:lnTo>
                    <a:lnTo>
                      <a:pt x="738" y="42"/>
                    </a:lnTo>
                    <a:lnTo>
                      <a:pt x="752" y="42"/>
                    </a:lnTo>
                    <a:lnTo>
                      <a:pt x="752" y="71"/>
                    </a:lnTo>
                    <a:lnTo>
                      <a:pt x="752" y="85"/>
                    </a:lnTo>
                    <a:lnTo>
                      <a:pt x="752" y="113"/>
                    </a:lnTo>
                    <a:lnTo>
                      <a:pt x="752" y="156"/>
                    </a:lnTo>
                    <a:lnTo>
                      <a:pt x="780" y="156"/>
                    </a:lnTo>
                    <a:lnTo>
                      <a:pt x="795" y="156"/>
                    </a:lnTo>
                    <a:lnTo>
                      <a:pt x="823" y="156"/>
                    </a:lnTo>
                    <a:lnTo>
                      <a:pt x="837" y="156"/>
                    </a:lnTo>
                    <a:lnTo>
                      <a:pt x="908" y="156"/>
                    </a:lnTo>
                    <a:lnTo>
                      <a:pt x="922" y="269"/>
                    </a:lnTo>
                    <a:lnTo>
                      <a:pt x="936" y="269"/>
                    </a:lnTo>
                    <a:lnTo>
                      <a:pt x="965" y="269"/>
                    </a:lnTo>
                    <a:lnTo>
                      <a:pt x="1021" y="269"/>
                    </a:lnTo>
                    <a:lnTo>
                      <a:pt x="1021" y="340"/>
                    </a:lnTo>
                    <a:lnTo>
                      <a:pt x="1021" y="354"/>
                    </a:lnTo>
                    <a:lnTo>
                      <a:pt x="1021" y="383"/>
                    </a:lnTo>
                    <a:lnTo>
                      <a:pt x="1021" y="397"/>
                    </a:lnTo>
                    <a:lnTo>
                      <a:pt x="1021" y="411"/>
                    </a:lnTo>
                    <a:lnTo>
                      <a:pt x="1021" y="439"/>
                    </a:lnTo>
                    <a:lnTo>
                      <a:pt x="1036" y="439"/>
                    </a:lnTo>
                    <a:lnTo>
                      <a:pt x="1064" y="439"/>
                    </a:lnTo>
                    <a:lnTo>
                      <a:pt x="1135" y="439"/>
                    </a:lnTo>
                    <a:lnTo>
                      <a:pt x="1135" y="468"/>
                    </a:lnTo>
                    <a:lnTo>
                      <a:pt x="1149" y="468"/>
                    </a:lnTo>
                    <a:lnTo>
                      <a:pt x="1163" y="468"/>
                    </a:lnTo>
                    <a:lnTo>
                      <a:pt x="1177" y="468"/>
                    </a:lnTo>
                    <a:lnTo>
                      <a:pt x="1206" y="468"/>
                    </a:lnTo>
                    <a:lnTo>
                      <a:pt x="1220" y="468"/>
                    </a:lnTo>
                    <a:lnTo>
                      <a:pt x="1234" y="468"/>
                    </a:lnTo>
                    <a:lnTo>
                      <a:pt x="1248" y="468"/>
                    </a:lnTo>
                    <a:lnTo>
                      <a:pt x="1248" y="496"/>
                    </a:lnTo>
                    <a:lnTo>
                      <a:pt x="1248" y="539"/>
                    </a:lnTo>
                    <a:lnTo>
                      <a:pt x="1248" y="553"/>
                    </a:lnTo>
                    <a:lnTo>
                      <a:pt x="1248" y="567"/>
                    </a:lnTo>
                    <a:lnTo>
                      <a:pt x="1248" y="581"/>
                    </a:lnTo>
                    <a:lnTo>
                      <a:pt x="1248" y="595"/>
                    </a:lnTo>
                    <a:lnTo>
                      <a:pt x="1248" y="610"/>
                    </a:lnTo>
                    <a:lnTo>
                      <a:pt x="1248" y="624"/>
                    </a:lnTo>
                    <a:lnTo>
                      <a:pt x="1277" y="624"/>
                    </a:lnTo>
                    <a:lnTo>
                      <a:pt x="1291" y="624"/>
                    </a:lnTo>
                    <a:lnTo>
                      <a:pt x="1291" y="638"/>
                    </a:lnTo>
                    <a:lnTo>
                      <a:pt x="1291" y="652"/>
                    </a:lnTo>
                    <a:lnTo>
                      <a:pt x="1291" y="666"/>
                    </a:lnTo>
                    <a:lnTo>
                      <a:pt x="1291" y="680"/>
                    </a:lnTo>
                    <a:lnTo>
                      <a:pt x="1291" y="695"/>
                    </a:lnTo>
                    <a:lnTo>
                      <a:pt x="1291" y="709"/>
                    </a:lnTo>
                    <a:lnTo>
                      <a:pt x="1305" y="737"/>
                    </a:lnTo>
                    <a:lnTo>
                      <a:pt x="1305" y="751"/>
                    </a:lnTo>
                    <a:lnTo>
                      <a:pt x="1319" y="751"/>
                    </a:lnTo>
                    <a:lnTo>
                      <a:pt x="1319" y="766"/>
                    </a:lnTo>
                    <a:lnTo>
                      <a:pt x="1319" y="780"/>
                    </a:lnTo>
                    <a:lnTo>
                      <a:pt x="1333" y="794"/>
                    </a:lnTo>
                    <a:lnTo>
                      <a:pt x="1319" y="794"/>
                    </a:lnTo>
                    <a:lnTo>
                      <a:pt x="1305" y="794"/>
                    </a:lnTo>
                    <a:lnTo>
                      <a:pt x="1305" y="808"/>
                    </a:lnTo>
                    <a:lnTo>
                      <a:pt x="1305" y="822"/>
                    </a:lnTo>
                    <a:lnTo>
                      <a:pt x="1291" y="836"/>
                    </a:lnTo>
                    <a:lnTo>
                      <a:pt x="1291" y="851"/>
                    </a:lnTo>
                    <a:lnTo>
                      <a:pt x="1291" y="865"/>
                    </a:lnTo>
                    <a:lnTo>
                      <a:pt x="1277" y="865"/>
                    </a:lnTo>
                    <a:lnTo>
                      <a:pt x="1277" y="879"/>
                    </a:lnTo>
                    <a:lnTo>
                      <a:pt x="1277" y="893"/>
                    </a:lnTo>
                    <a:lnTo>
                      <a:pt x="1277" y="907"/>
                    </a:lnTo>
                    <a:lnTo>
                      <a:pt x="1263" y="907"/>
                    </a:lnTo>
                    <a:lnTo>
                      <a:pt x="1263" y="922"/>
                    </a:lnTo>
                    <a:lnTo>
                      <a:pt x="1263" y="936"/>
                    </a:lnTo>
                    <a:lnTo>
                      <a:pt x="1263" y="950"/>
                    </a:lnTo>
                    <a:lnTo>
                      <a:pt x="1263" y="964"/>
                    </a:lnTo>
                    <a:lnTo>
                      <a:pt x="1263" y="978"/>
                    </a:lnTo>
                    <a:lnTo>
                      <a:pt x="1277" y="978"/>
                    </a:lnTo>
                    <a:lnTo>
                      <a:pt x="1277" y="993"/>
                    </a:lnTo>
                    <a:lnTo>
                      <a:pt x="1277" y="1007"/>
                    </a:lnTo>
                    <a:lnTo>
                      <a:pt x="1277" y="1021"/>
                    </a:lnTo>
                    <a:lnTo>
                      <a:pt x="1277" y="1035"/>
                    </a:lnTo>
                    <a:lnTo>
                      <a:pt x="1277" y="1049"/>
                    </a:lnTo>
                    <a:lnTo>
                      <a:pt x="1277" y="1063"/>
                    </a:lnTo>
                    <a:lnTo>
                      <a:pt x="1263" y="1063"/>
                    </a:lnTo>
                    <a:lnTo>
                      <a:pt x="1248" y="1063"/>
                    </a:lnTo>
                    <a:lnTo>
                      <a:pt x="1248" y="1078"/>
                    </a:lnTo>
                    <a:lnTo>
                      <a:pt x="1248" y="1092"/>
                    </a:lnTo>
                    <a:lnTo>
                      <a:pt x="1263" y="1092"/>
                    </a:lnTo>
                    <a:lnTo>
                      <a:pt x="1277" y="1106"/>
                    </a:lnTo>
                    <a:lnTo>
                      <a:pt x="1277" y="1120"/>
                    </a:lnTo>
                    <a:lnTo>
                      <a:pt x="1277" y="1134"/>
                    </a:lnTo>
                    <a:lnTo>
                      <a:pt x="1277" y="1149"/>
                    </a:lnTo>
                    <a:lnTo>
                      <a:pt x="1263" y="1149"/>
                    </a:lnTo>
                    <a:lnTo>
                      <a:pt x="1248" y="1149"/>
                    </a:lnTo>
                    <a:lnTo>
                      <a:pt x="1248" y="1163"/>
                    </a:lnTo>
                    <a:lnTo>
                      <a:pt x="1234" y="1149"/>
                    </a:lnTo>
                    <a:lnTo>
                      <a:pt x="1220" y="1149"/>
                    </a:lnTo>
                    <a:lnTo>
                      <a:pt x="1220" y="1134"/>
                    </a:lnTo>
                    <a:lnTo>
                      <a:pt x="1206" y="1134"/>
                    </a:lnTo>
                    <a:lnTo>
                      <a:pt x="1192" y="1134"/>
                    </a:lnTo>
                    <a:lnTo>
                      <a:pt x="1177" y="1120"/>
                    </a:lnTo>
                    <a:lnTo>
                      <a:pt x="1163" y="1120"/>
                    </a:lnTo>
                    <a:lnTo>
                      <a:pt x="1149" y="1120"/>
                    </a:lnTo>
                    <a:lnTo>
                      <a:pt x="1149" y="1106"/>
                    </a:lnTo>
                    <a:lnTo>
                      <a:pt x="1135" y="1106"/>
                    </a:lnTo>
                    <a:lnTo>
                      <a:pt x="1121" y="1106"/>
                    </a:lnTo>
                    <a:lnTo>
                      <a:pt x="1107" y="1106"/>
                    </a:lnTo>
                    <a:lnTo>
                      <a:pt x="1092" y="1092"/>
                    </a:lnTo>
                    <a:lnTo>
                      <a:pt x="1064" y="1092"/>
                    </a:lnTo>
                    <a:lnTo>
                      <a:pt x="1050" y="1078"/>
                    </a:lnTo>
                    <a:lnTo>
                      <a:pt x="1036" y="1078"/>
                    </a:lnTo>
                    <a:lnTo>
                      <a:pt x="1050" y="1078"/>
                    </a:lnTo>
                    <a:lnTo>
                      <a:pt x="1050" y="1063"/>
                    </a:lnTo>
                    <a:lnTo>
                      <a:pt x="1036" y="1063"/>
                    </a:lnTo>
                    <a:lnTo>
                      <a:pt x="1021" y="1063"/>
                    </a:lnTo>
                    <a:lnTo>
                      <a:pt x="1021" y="1049"/>
                    </a:lnTo>
                    <a:lnTo>
                      <a:pt x="1021" y="1035"/>
                    </a:lnTo>
                    <a:lnTo>
                      <a:pt x="1007" y="1035"/>
                    </a:lnTo>
                    <a:lnTo>
                      <a:pt x="993" y="1035"/>
                    </a:lnTo>
                    <a:lnTo>
                      <a:pt x="979" y="1035"/>
                    </a:lnTo>
                    <a:lnTo>
                      <a:pt x="965" y="1035"/>
                    </a:lnTo>
                    <a:lnTo>
                      <a:pt x="951" y="1035"/>
                    </a:lnTo>
                    <a:lnTo>
                      <a:pt x="936" y="1035"/>
                    </a:lnTo>
                    <a:lnTo>
                      <a:pt x="922" y="1035"/>
                    </a:lnTo>
                    <a:lnTo>
                      <a:pt x="908" y="1021"/>
                    </a:lnTo>
                    <a:lnTo>
                      <a:pt x="894" y="1021"/>
                    </a:lnTo>
                    <a:lnTo>
                      <a:pt x="880" y="1007"/>
                    </a:lnTo>
                    <a:lnTo>
                      <a:pt x="865" y="1007"/>
                    </a:lnTo>
                    <a:lnTo>
                      <a:pt x="865" y="1021"/>
                    </a:lnTo>
                    <a:lnTo>
                      <a:pt x="851" y="1021"/>
                    </a:lnTo>
                    <a:lnTo>
                      <a:pt x="837" y="1021"/>
                    </a:lnTo>
                    <a:lnTo>
                      <a:pt x="837" y="1007"/>
                    </a:lnTo>
                    <a:lnTo>
                      <a:pt x="837" y="993"/>
                    </a:lnTo>
                    <a:lnTo>
                      <a:pt x="837" y="978"/>
                    </a:lnTo>
                    <a:lnTo>
                      <a:pt x="837" y="964"/>
                    </a:lnTo>
                    <a:lnTo>
                      <a:pt x="823" y="964"/>
                    </a:lnTo>
                    <a:lnTo>
                      <a:pt x="823" y="950"/>
                    </a:lnTo>
                    <a:lnTo>
                      <a:pt x="809" y="936"/>
                    </a:lnTo>
                    <a:lnTo>
                      <a:pt x="795" y="936"/>
                    </a:lnTo>
                    <a:lnTo>
                      <a:pt x="795" y="950"/>
                    </a:lnTo>
                    <a:lnTo>
                      <a:pt x="795" y="964"/>
                    </a:lnTo>
                    <a:lnTo>
                      <a:pt x="795" y="978"/>
                    </a:lnTo>
                    <a:lnTo>
                      <a:pt x="795" y="993"/>
                    </a:lnTo>
                    <a:lnTo>
                      <a:pt x="780" y="993"/>
                    </a:lnTo>
                    <a:lnTo>
                      <a:pt x="780" y="1007"/>
                    </a:lnTo>
                    <a:lnTo>
                      <a:pt x="780" y="1021"/>
                    </a:lnTo>
                    <a:lnTo>
                      <a:pt x="780" y="1035"/>
                    </a:lnTo>
                    <a:lnTo>
                      <a:pt x="780" y="1049"/>
                    </a:lnTo>
                    <a:lnTo>
                      <a:pt x="780" y="1063"/>
                    </a:lnTo>
                    <a:lnTo>
                      <a:pt x="780" y="1078"/>
                    </a:lnTo>
                    <a:lnTo>
                      <a:pt x="780" y="1092"/>
                    </a:lnTo>
                    <a:lnTo>
                      <a:pt x="780" y="1106"/>
                    </a:lnTo>
                    <a:lnTo>
                      <a:pt x="780" y="1120"/>
                    </a:lnTo>
                    <a:lnTo>
                      <a:pt x="780" y="1134"/>
                    </a:lnTo>
                    <a:lnTo>
                      <a:pt x="780" y="1149"/>
                    </a:lnTo>
                    <a:lnTo>
                      <a:pt x="780" y="1163"/>
                    </a:lnTo>
                    <a:lnTo>
                      <a:pt x="780" y="1177"/>
                    </a:lnTo>
                    <a:lnTo>
                      <a:pt x="780" y="1191"/>
                    </a:lnTo>
                    <a:lnTo>
                      <a:pt x="780" y="1205"/>
                    </a:lnTo>
                    <a:lnTo>
                      <a:pt x="780" y="1219"/>
                    </a:lnTo>
                    <a:lnTo>
                      <a:pt x="795" y="1219"/>
                    </a:lnTo>
                    <a:lnTo>
                      <a:pt x="809" y="1219"/>
                    </a:lnTo>
                    <a:lnTo>
                      <a:pt x="823" y="1219"/>
                    </a:lnTo>
                    <a:lnTo>
                      <a:pt x="837" y="1234"/>
                    </a:lnTo>
                    <a:lnTo>
                      <a:pt x="851" y="1234"/>
                    </a:lnTo>
                    <a:lnTo>
                      <a:pt x="865" y="1234"/>
                    </a:lnTo>
                    <a:lnTo>
                      <a:pt x="880" y="1219"/>
                    </a:lnTo>
                    <a:lnTo>
                      <a:pt x="894" y="1219"/>
                    </a:lnTo>
                    <a:lnTo>
                      <a:pt x="894" y="1234"/>
                    </a:lnTo>
                    <a:lnTo>
                      <a:pt x="908" y="1234"/>
                    </a:lnTo>
                    <a:lnTo>
                      <a:pt x="922" y="1248"/>
                    </a:lnTo>
                    <a:lnTo>
                      <a:pt x="951" y="1248"/>
                    </a:lnTo>
                    <a:lnTo>
                      <a:pt x="951" y="1262"/>
                    </a:lnTo>
                    <a:lnTo>
                      <a:pt x="965" y="1262"/>
                    </a:lnTo>
                    <a:lnTo>
                      <a:pt x="979" y="1262"/>
                    </a:lnTo>
                    <a:lnTo>
                      <a:pt x="993" y="1262"/>
                    </a:lnTo>
                    <a:lnTo>
                      <a:pt x="993" y="1276"/>
                    </a:lnTo>
                    <a:lnTo>
                      <a:pt x="993" y="1290"/>
                    </a:lnTo>
                    <a:lnTo>
                      <a:pt x="993" y="1305"/>
                    </a:lnTo>
                    <a:lnTo>
                      <a:pt x="1036" y="1305"/>
                    </a:lnTo>
                    <a:lnTo>
                      <a:pt x="1036" y="1319"/>
                    </a:lnTo>
                    <a:lnTo>
                      <a:pt x="1036" y="1347"/>
                    </a:lnTo>
                    <a:lnTo>
                      <a:pt x="1050" y="1347"/>
                    </a:lnTo>
                    <a:lnTo>
                      <a:pt x="1050" y="1361"/>
                    </a:lnTo>
                    <a:lnTo>
                      <a:pt x="1078" y="1361"/>
                    </a:lnTo>
                    <a:lnTo>
                      <a:pt x="1107" y="1361"/>
                    </a:lnTo>
                    <a:lnTo>
                      <a:pt x="1121" y="1361"/>
                    </a:lnTo>
                    <a:lnTo>
                      <a:pt x="1135" y="1361"/>
                    </a:lnTo>
                    <a:lnTo>
                      <a:pt x="1149" y="1361"/>
                    </a:lnTo>
                    <a:lnTo>
                      <a:pt x="1163" y="1361"/>
                    </a:lnTo>
                    <a:lnTo>
                      <a:pt x="1177" y="1361"/>
                    </a:lnTo>
                    <a:lnTo>
                      <a:pt x="1192" y="1361"/>
                    </a:lnTo>
                    <a:lnTo>
                      <a:pt x="1206" y="1361"/>
                    </a:lnTo>
                    <a:lnTo>
                      <a:pt x="1220" y="1347"/>
                    </a:lnTo>
                    <a:lnTo>
                      <a:pt x="1234" y="1347"/>
                    </a:lnTo>
                    <a:lnTo>
                      <a:pt x="1234" y="1333"/>
                    </a:lnTo>
                    <a:lnTo>
                      <a:pt x="1234" y="1319"/>
                    </a:lnTo>
                    <a:lnTo>
                      <a:pt x="1234" y="1305"/>
                    </a:lnTo>
                    <a:lnTo>
                      <a:pt x="1234" y="1290"/>
                    </a:lnTo>
                    <a:lnTo>
                      <a:pt x="1234" y="1276"/>
                    </a:lnTo>
                    <a:lnTo>
                      <a:pt x="1220" y="1276"/>
                    </a:lnTo>
                    <a:lnTo>
                      <a:pt x="1220" y="1262"/>
                    </a:lnTo>
                    <a:lnTo>
                      <a:pt x="1206" y="1262"/>
                    </a:lnTo>
                    <a:lnTo>
                      <a:pt x="1206" y="1248"/>
                    </a:lnTo>
                    <a:lnTo>
                      <a:pt x="1206" y="1234"/>
                    </a:lnTo>
                    <a:lnTo>
                      <a:pt x="1206" y="1219"/>
                    </a:lnTo>
                    <a:lnTo>
                      <a:pt x="1206" y="1205"/>
                    </a:lnTo>
                    <a:lnTo>
                      <a:pt x="1192" y="1205"/>
                    </a:lnTo>
                    <a:lnTo>
                      <a:pt x="1206" y="1205"/>
                    </a:lnTo>
                    <a:lnTo>
                      <a:pt x="1206" y="1191"/>
                    </a:lnTo>
                    <a:lnTo>
                      <a:pt x="1206" y="1205"/>
                    </a:lnTo>
                    <a:lnTo>
                      <a:pt x="1206" y="1219"/>
                    </a:lnTo>
                    <a:lnTo>
                      <a:pt x="1220" y="1219"/>
                    </a:lnTo>
                    <a:lnTo>
                      <a:pt x="1220" y="1234"/>
                    </a:lnTo>
                    <a:lnTo>
                      <a:pt x="1220" y="1248"/>
                    </a:lnTo>
                    <a:lnTo>
                      <a:pt x="1220" y="1262"/>
                    </a:lnTo>
                    <a:lnTo>
                      <a:pt x="1234" y="1262"/>
                    </a:lnTo>
                    <a:lnTo>
                      <a:pt x="1234" y="1276"/>
                    </a:lnTo>
                    <a:lnTo>
                      <a:pt x="1248" y="1276"/>
                    </a:lnTo>
                    <a:lnTo>
                      <a:pt x="1248" y="1290"/>
                    </a:lnTo>
                    <a:lnTo>
                      <a:pt x="1248" y="1305"/>
                    </a:lnTo>
                    <a:lnTo>
                      <a:pt x="1263" y="1305"/>
                    </a:lnTo>
                    <a:lnTo>
                      <a:pt x="1277" y="1305"/>
                    </a:lnTo>
                    <a:lnTo>
                      <a:pt x="1291" y="1305"/>
                    </a:lnTo>
                    <a:lnTo>
                      <a:pt x="1305" y="1305"/>
                    </a:lnTo>
                    <a:lnTo>
                      <a:pt x="1319" y="1305"/>
                    </a:lnTo>
                    <a:lnTo>
                      <a:pt x="1319" y="1319"/>
                    </a:lnTo>
                    <a:lnTo>
                      <a:pt x="1333" y="1319"/>
                    </a:lnTo>
                    <a:lnTo>
                      <a:pt x="1333" y="1305"/>
                    </a:lnTo>
                    <a:lnTo>
                      <a:pt x="1348" y="1305"/>
                    </a:lnTo>
                    <a:lnTo>
                      <a:pt x="1348" y="1319"/>
                    </a:lnTo>
                    <a:lnTo>
                      <a:pt x="1348" y="1333"/>
                    </a:lnTo>
                    <a:lnTo>
                      <a:pt x="1348" y="1347"/>
                    </a:lnTo>
                    <a:lnTo>
                      <a:pt x="1362" y="1347"/>
                    </a:lnTo>
                    <a:lnTo>
                      <a:pt x="1362" y="1361"/>
                    </a:lnTo>
                    <a:lnTo>
                      <a:pt x="1348" y="1361"/>
                    </a:lnTo>
                    <a:lnTo>
                      <a:pt x="1333" y="1361"/>
                    </a:lnTo>
                    <a:lnTo>
                      <a:pt x="1319" y="1361"/>
                    </a:lnTo>
                    <a:lnTo>
                      <a:pt x="1305" y="1361"/>
                    </a:lnTo>
                    <a:lnTo>
                      <a:pt x="1305" y="1375"/>
                    </a:lnTo>
                    <a:lnTo>
                      <a:pt x="1305" y="1390"/>
                    </a:lnTo>
                    <a:lnTo>
                      <a:pt x="1305" y="1418"/>
                    </a:lnTo>
                    <a:lnTo>
                      <a:pt x="1305" y="1432"/>
                    </a:lnTo>
                    <a:lnTo>
                      <a:pt x="1305" y="1446"/>
                    </a:lnTo>
                    <a:lnTo>
                      <a:pt x="1333" y="1446"/>
                    </a:lnTo>
                    <a:lnTo>
                      <a:pt x="1348" y="1446"/>
                    </a:lnTo>
                    <a:lnTo>
                      <a:pt x="1362" y="1446"/>
                    </a:lnTo>
                    <a:lnTo>
                      <a:pt x="1376" y="1446"/>
                    </a:lnTo>
                    <a:lnTo>
                      <a:pt x="1390" y="1446"/>
                    </a:lnTo>
                    <a:lnTo>
                      <a:pt x="1404" y="1446"/>
                    </a:lnTo>
                    <a:lnTo>
                      <a:pt x="1419" y="1446"/>
                    </a:lnTo>
                    <a:lnTo>
                      <a:pt x="1433" y="1446"/>
                    </a:lnTo>
                    <a:lnTo>
                      <a:pt x="1447" y="1446"/>
                    </a:lnTo>
                    <a:lnTo>
                      <a:pt x="1461" y="1432"/>
                    </a:lnTo>
                    <a:lnTo>
                      <a:pt x="1475" y="1432"/>
                    </a:lnTo>
                    <a:lnTo>
                      <a:pt x="1489" y="1432"/>
                    </a:lnTo>
                    <a:lnTo>
                      <a:pt x="1504" y="1432"/>
                    </a:lnTo>
                    <a:lnTo>
                      <a:pt x="1518" y="1432"/>
                    </a:lnTo>
                    <a:lnTo>
                      <a:pt x="1518" y="1446"/>
                    </a:lnTo>
                    <a:lnTo>
                      <a:pt x="1532" y="1446"/>
                    </a:lnTo>
                    <a:lnTo>
                      <a:pt x="1532" y="1461"/>
                    </a:lnTo>
                    <a:lnTo>
                      <a:pt x="1532" y="1475"/>
                    </a:lnTo>
                    <a:lnTo>
                      <a:pt x="1546" y="1475"/>
                    </a:lnTo>
                    <a:lnTo>
                      <a:pt x="1546" y="1489"/>
                    </a:lnTo>
                    <a:lnTo>
                      <a:pt x="1546" y="1503"/>
                    </a:lnTo>
                    <a:lnTo>
                      <a:pt x="1560" y="1503"/>
                    </a:lnTo>
                    <a:lnTo>
                      <a:pt x="1560" y="1517"/>
                    </a:lnTo>
                    <a:lnTo>
                      <a:pt x="1575" y="1517"/>
                    </a:lnTo>
                    <a:lnTo>
                      <a:pt x="1575" y="1532"/>
                    </a:lnTo>
                    <a:lnTo>
                      <a:pt x="1589" y="1532"/>
                    </a:lnTo>
                    <a:lnTo>
                      <a:pt x="1603" y="1546"/>
                    </a:lnTo>
                    <a:lnTo>
                      <a:pt x="1617" y="1560"/>
                    </a:lnTo>
                    <a:lnTo>
                      <a:pt x="1631" y="1560"/>
                    </a:lnTo>
                    <a:lnTo>
                      <a:pt x="1645" y="1560"/>
                    </a:lnTo>
                    <a:lnTo>
                      <a:pt x="1660" y="1560"/>
                    </a:lnTo>
                    <a:lnTo>
                      <a:pt x="1660" y="1546"/>
                    </a:lnTo>
                    <a:lnTo>
                      <a:pt x="1674" y="1546"/>
                    </a:lnTo>
                    <a:lnTo>
                      <a:pt x="1688" y="1546"/>
                    </a:lnTo>
                    <a:lnTo>
                      <a:pt x="1688" y="1560"/>
                    </a:lnTo>
                    <a:lnTo>
                      <a:pt x="1702" y="1560"/>
                    </a:lnTo>
                    <a:lnTo>
                      <a:pt x="1702" y="1574"/>
                    </a:lnTo>
                    <a:lnTo>
                      <a:pt x="1702" y="1588"/>
                    </a:lnTo>
                    <a:lnTo>
                      <a:pt x="1688" y="1602"/>
                    </a:lnTo>
                    <a:lnTo>
                      <a:pt x="1702" y="1602"/>
                    </a:lnTo>
                    <a:lnTo>
                      <a:pt x="1702" y="1617"/>
                    </a:lnTo>
                    <a:lnTo>
                      <a:pt x="1702" y="1631"/>
                    </a:lnTo>
                    <a:lnTo>
                      <a:pt x="1702" y="1645"/>
                    </a:lnTo>
                    <a:lnTo>
                      <a:pt x="1702" y="1659"/>
                    </a:lnTo>
                    <a:lnTo>
                      <a:pt x="1702" y="1673"/>
                    </a:lnTo>
                    <a:lnTo>
                      <a:pt x="1702" y="1688"/>
                    </a:lnTo>
                    <a:lnTo>
                      <a:pt x="1702" y="1702"/>
                    </a:lnTo>
                    <a:lnTo>
                      <a:pt x="1702" y="1716"/>
                    </a:lnTo>
                    <a:lnTo>
                      <a:pt x="1702" y="1730"/>
                    </a:lnTo>
                    <a:lnTo>
                      <a:pt x="1702" y="1744"/>
                    </a:lnTo>
                    <a:lnTo>
                      <a:pt x="1702" y="1758"/>
                    </a:lnTo>
                    <a:lnTo>
                      <a:pt x="1688" y="1758"/>
                    </a:lnTo>
                    <a:lnTo>
                      <a:pt x="1674" y="1758"/>
                    </a:lnTo>
                    <a:lnTo>
                      <a:pt x="1660" y="1758"/>
                    </a:lnTo>
                    <a:lnTo>
                      <a:pt x="1660" y="1744"/>
                    </a:lnTo>
                    <a:lnTo>
                      <a:pt x="1645" y="1744"/>
                    </a:lnTo>
                    <a:lnTo>
                      <a:pt x="1645" y="1758"/>
                    </a:lnTo>
                    <a:lnTo>
                      <a:pt x="1645" y="1773"/>
                    </a:lnTo>
                    <a:lnTo>
                      <a:pt x="1631" y="1773"/>
                    </a:lnTo>
                    <a:lnTo>
                      <a:pt x="1617" y="1773"/>
                    </a:lnTo>
                    <a:lnTo>
                      <a:pt x="1617" y="1787"/>
                    </a:lnTo>
                    <a:lnTo>
                      <a:pt x="1617" y="1801"/>
                    </a:lnTo>
                    <a:lnTo>
                      <a:pt x="1603" y="1801"/>
                    </a:lnTo>
                    <a:lnTo>
                      <a:pt x="1589" y="1801"/>
                    </a:lnTo>
                    <a:lnTo>
                      <a:pt x="1575" y="1801"/>
                    </a:lnTo>
                    <a:lnTo>
                      <a:pt x="1575" y="1815"/>
                    </a:lnTo>
                    <a:lnTo>
                      <a:pt x="1575" y="1829"/>
                    </a:lnTo>
                    <a:lnTo>
                      <a:pt x="1575" y="1844"/>
                    </a:lnTo>
                    <a:lnTo>
                      <a:pt x="1560" y="1844"/>
                    </a:lnTo>
                    <a:lnTo>
                      <a:pt x="1546" y="1844"/>
                    </a:lnTo>
                    <a:lnTo>
                      <a:pt x="1532" y="1844"/>
                    </a:lnTo>
                    <a:lnTo>
                      <a:pt x="1532" y="1829"/>
                    </a:lnTo>
                    <a:lnTo>
                      <a:pt x="1518" y="1829"/>
                    </a:lnTo>
                    <a:lnTo>
                      <a:pt x="1475" y="1829"/>
                    </a:lnTo>
                    <a:lnTo>
                      <a:pt x="1475" y="1844"/>
                    </a:lnTo>
                    <a:lnTo>
                      <a:pt x="1475" y="1858"/>
                    </a:lnTo>
                    <a:lnTo>
                      <a:pt x="1475" y="1872"/>
                    </a:lnTo>
                    <a:lnTo>
                      <a:pt x="1475" y="1915"/>
                    </a:lnTo>
                    <a:lnTo>
                      <a:pt x="1447" y="1929"/>
                    </a:lnTo>
                    <a:lnTo>
                      <a:pt x="1433" y="1929"/>
                    </a:lnTo>
                    <a:lnTo>
                      <a:pt x="1433" y="1971"/>
                    </a:lnTo>
                    <a:lnTo>
                      <a:pt x="1433" y="1985"/>
                    </a:lnTo>
                    <a:lnTo>
                      <a:pt x="1433" y="2000"/>
                    </a:lnTo>
                    <a:lnTo>
                      <a:pt x="1433" y="2014"/>
                    </a:lnTo>
                    <a:lnTo>
                      <a:pt x="1433" y="2028"/>
                    </a:lnTo>
                    <a:lnTo>
                      <a:pt x="1433" y="2042"/>
                    </a:lnTo>
                    <a:lnTo>
                      <a:pt x="1433" y="2056"/>
                    </a:lnTo>
                    <a:lnTo>
                      <a:pt x="1433" y="2071"/>
                    </a:lnTo>
                    <a:lnTo>
                      <a:pt x="1433" y="2085"/>
                    </a:lnTo>
                    <a:lnTo>
                      <a:pt x="1433" y="2099"/>
                    </a:lnTo>
                    <a:lnTo>
                      <a:pt x="1433" y="2113"/>
                    </a:lnTo>
                    <a:lnTo>
                      <a:pt x="1433" y="2127"/>
                    </a:lnTo>
                    <a:lnTo>
                      <a:pt x="1433" y="2141"/>
                    </a:lnTo>
                    <a:lnTo>
                      <a:pt x="1433" y="2156"/>
                    </a:lnTo>
                    <a:lnTo>
                      <a:pt x="1433" y="2170"/>
                    </a:lnTo>
                    <a:lnTo>
                      <a:pt x="1433" y="2184"/>
                    </a:lnTo>
                    <a:lnTo>
                      <a:pt x="1433" y="2198"/>
                    </a:lnTo>
                    <a:lnTo>
                      <a:pt x="1433" y="2212"/>
                    </a:lnTo>
                    <a:lnTo>
                      <a:pt x="1433" y="2227"/>
                    </a:lnTo>
                    <a:lnTo>
                      <a:pt x="1419" y="2227"/>
                    </a:lnTo>
                    <a:lnTo>
                      <a:pt x="1404" y="2227"/>
                    </a:lnTo>
                    <a:lnTo>
                      <a:pt x="1390" y="2227"/>
                    </a:lnTo>
                    <a:lnTo>
                      <a:pt x="1362" y="2227"/>
                    </a:lnTo>
                    <a:lnTo>
                      <a:pt x="1348" y="2227"/>
                    </a:lnTo>
                    <a:lnTo>
                      <a:pt x="1348" y="2241"/>
                    </a:lnTo>
                    <a:lnTo>
                      <a:pt x="1348" y="2255"/>
                    </a:lnTo>
                    <a:lnTo>
                      <a:pt x="1333" y="2269"/>
                    </a:lnTo>
                    <a:lnTo>
                      <a:pt x="1291" y="2269"/>
                    </a:lnTo>
                    <a:lnTo>
                      <a:pt x="1277" y="2269"/>
                    </a:lnTo>
                    <a:lnTo>
                      <a:pt x="1263" y="2255"/>
                    </a:lnTo>
                    <a:lnTo>
                      <a:pt x="1220" y="2241"/>
                    </a:lnTo>
                    <a:lnTo>
                      <a:pt x="1206" y="2241"/>
                    </a:lnTo>
                    <a:lnTo>
                      <a:pt x="1192" y="2241"/>
                    </a:lnTo>
                    <a:lnTo>
                      <a:pt x="1177" y="2227"/>
                    </a:lnTo>
                    <a:lnTo>
                      <a:pt x="1163" y="2227"/>
                    </a:lnTo>
                    <a:lnTo>
                      <a:pt x="1163" y="2241"/>
                    </a:lnTo>
                    <a:lnTo>
                      <a:pt x="1163" y="2227"/>
                    </a:lnTo>
                    <a:lnTo>
                      <a:pt x="1149" y="2227"/>
                    </a:lnTo>
                    <a:lnTo>
                      <a:pt x="1135" y="2227"/>
                    </a:lnTo>
                    <a:lnTo>
                      <a:pt x="1121" y="2227"/>
                    </a:lnTo>
                    <a:lnTo>
                      <a:pt x="1121" y="2241"/>
                    </a:lnTo>
                    <a:lnTo>
                      <a:pt x="1135" y="2241"/>
                    </a:lnTo>
                    <a:lnTo>
                      <a:pt x="1135" y="2255"/>
                    </a:lnTo>
                    <a:lnTo>
                      <a:pt x="1135" y="2269"/>
                    </a:lnTo>
                    <a:lnTo>
                      <a:pt x="1107" y="2269"/>
                    </a:lnTo>
                    <a:lnTo>
                      <a:pt x="1092" y="2269"/>
                    </a:lnTo>
                    <a:lnTo>
                      <a:pt x="1107" y="2283"/>
                    </a:lnTo>
                    <a:lnTo>
                      <a:pt x="1121" y="2283"/>
                    </a:lnTo>
                    <a:lnTo>
                      <a:pt x="1135" y="2297"/>
                    </a:lnTo>
                    <a:lnTo>
                      <a:pt x="1149" y="2297"/>
                    </a:lnTo>
                    <a:lnTo>
                      <a:pt x="1149" y="2312"/>
                    </a:lnTo>
                    <a:lnTo>
                      <a:pt x="1149" y="2297"/>
                    </a:lnTo>
                    <a:lnTo>
                      <a:pt x="1135" y="2297"/>
                    </a:lnTo>
                    <a:lnTo>
                      <a:pt x="1121" y="2297"/>
                    </a:lnTo>
                    <a:lnTo>
                      <a:pt x="1107" y="2283"/>
                    </a:lnTo>
                    <a:lnTo>
                      <a:pt x="1078" y="2283"/>
                    </a:lnTo>
                    <a:lnTo>
                      <a:pt x="1078" y="2297"/>
                    </a:lnTo>
                    <a:lnTo>
                      <a:pt x="1078" y="2312"/>
                    </a:lnTo>
                    <a:lnTo>
                      <a:pt x="1078" y="2326"/>
                    </a:lnTo>
                    <a:lnTo>
                      <a:pt x="1078" y="2340"/>
                    </a:lnTo>
                    <a:lnTo>
                      <a:pt x="1078" y="2354"/>
                    </a:lnTo>
                    <a:lnTo>
                      <a:pt x="1078" y="2368"/>
                    </a:lnTo>
                    <a:lnTo>
                      <a:pt x="1092" y="2368"/>
                    </a:lnTo>
                    <a:lnTo>
                      <a:pt x="1092" y="2383"/>
                    </a:lnTo>
                    <a:lnTo>
                      <a:pt x="1092" y="2397"/>
                    </a:lnTo>
                    <a:lnTo>
                      <a:pt x="1107" y="2411"/>
                    </a:lnTo>
                    <a:lnTo>
                      <a:pt x="1107" y="2425"/>
                    </a:lnTo>
                    <a:lnTo>
                      <a:pt x="1107" y="2439"/>
                    </a:lnTo>
                    <a:lnTo>
                      <a:pt x="1107" y="2454"/>
                    </a:lnTo>
                    <a:lnTo>
                      <a:pt x="1107" y="2468"/>
                    </a:lnTo>
                    <a:lnTo>
                      <a:pt x="1107" y="2482"/>
                    </a:lnTo>
                    <a:lnTo>
                      <a:pt x="1107" y="2496"/>
                    </a:lnTo>
                    <a:lnTo>
                      <a:pt x="1107" y="2510"/>
                    </a:lnTo>
                    <a:lnTo>
                      <a:pt x="1107" y="2524"/>
                    </a:lnTo>
                    <a:lnTo>
                      <a:pt x="1107" y="2539"/>
                    </a:lnTo>
                    <a:lnTo>
                      <a:pt x="1092" y="2539"/>
                    </a:lnTo>
                    <a:lnTo>
                      <a:pt x="1078" y="2539"/>
                    </a:lnTo>
                    <a:lnTo>
                      <a:pt x="1064" y="2539"/>
                    </a:lnTo>
                    <a:lnTo>
                      <a:pt x="1050" y="2539"/>
                    </a:lnTo>
                    <a:lnTo>
                      <a:pt x="1050" y="2524"/>
                    </a:lnTo>
                    <a:lnTo>
                      <a:pt x="1050" y="2510"/>
                    </a:lnTo>
                    <a:lnTo>
                      <a:pt x="1050" y="2496"/>
                    </a:lnTo>
                    <a:lnTo>
                      <a:pt x="1050" y="2482"/>
                    </a:lnTo>
                    <a:lnTo>
                      <a:pt x="1050" y="2468"/>
                    </a:lnTo>
                    <a:lnTo>
                      <a:pt x="1050" y="2454"/>
                    </a:lnTo>
                    <a:lnTo>
                      <a:pt x="1050" y="2439"/>
                    </a:lnTo>
                    <a:lnTo>
                      <a:pt x="1050" y="2425"/>
                    </a:lnTo>
                    <a:lnTo>
                      <a:pt x="1050" y="2411"/>
                    </a:lnTo>
                    <a:lnTo>
                      <a:pt x="1050" y="2397"/>
                    </a:lnTo>
                    <a:lnTo>
                      <a:pt x="1036" y="2397"/>
                    </a:lnTo>
                    <a:lnTo>
                      <a:pt x="1036" y="2383"/>
                    </a:lnTo>
                    <a:lnTo>
                      <a:pt x="1036" y="2368"/>
                    </a:lnTo>
                    <a:lnTo>
                      <a:pt x="1021" y="2368"/>
                    </a:lnTo>
                    <a:lnTo>
                      <a:pt x="1021" y="2354"/>
                    </a:lnTo>
                    <a:lnTo>
                      <a:pt x="1007" y="2354"/>
                    </a:lnTo>
                    <a:lnTo>
                      <a:pt x="1007" y="2340"/>
                    </a:lnTo>
                    <a:lnTo>
                      <a:pt x="993" y="2340"/>
                    </a:lnTo>
                    <a:lnTo>
                      <a:pt x="993" y="2326"/>
                    </a:lnTo>
                    <a:lnTo>
                      <a:pt x="993" y="2312"/>
                    </a:lnTo>
                    <a:lnTo>
                      <a:pt x="979" y="2312"/>
                    </a:lnTo>
                    <a:lnTo>
                      <a:pt x="993" y="2297"/>
                    </a:lnTo>
                    <a:lnTo>
                      <a:pt x="979" y="2297"/>
                    </a:lnTo>
                    <a:lnTo>
                      <a:pt x="965" y="2297"/>
                    </a:lnTo>
                    <a:lnTo>
                      <a:pt x="965" y="2283"/>
                    </a:lnTo>
                    <a:lnTo>
                      <a:pt x="965" y="2269"/>
                    </a:lnTo>
                    <a:lnTo>
                      <a:pt x="965" y="2255"/>
                    </a:lnTo>
                    <a:lnTo>
                      <a:pt x="965" y="2241"/>
                    </a:lnTo>
                    <a:lnTo>
                      <a:pt x="951" y="2241"/>
                    </a:lnTo>
                    <a:lnTo>
                      <a:pt x="936" y="2227"/>
                    </a:lnTo>
                    <a:lnTo>
                      <a:pt x="936" y="2212"/>
                    </a:lnTo>
                    <a:lnTo>
                      <a:pt x="936" y="2198"/>
                    </a:lnTo>
                    <a:lnTo>
                      <a:pt x="951" y="2184"/>
                    </a:lnTo>
                    <a:lnTo>
                      <a:pt x="951" y="2170"/>
                    </a:lnTo>
                    <a:lnTo>
                      <a:pt x="951" y="2156"/>
                    </a:lnTo>
                    <a:lnTo>
                      <a:pt x="936" y="2156"/>
                    </a:lnTo>
                    <a:lnTo>
                      <a:pt x="908" y="2141"/>
                    </a:lnTo>
                    <a:lnTo>
                      <a:pt x="880" y="2127"/>
                    </a:lnTo>
                    <a:lnTo>
                      <a:pt x="865" y="2127"/>
                    </a:lnTo>
                    <a:lnTo>
                      <a:pt x="851" y="2156"/>
                    </a:lnTo>
                    <a:lnTo>
                      <a:pt x="851" y="2170"/>
                    </a:lnTo>
                    <a:lnTo>
                      <a:pt x="851" y="2184"/>
                    </a:lnTo>
                    <a:lnTo>
                      <a:pt x="851" y="2198"/>
                    </a:lnTo>
                    <a:lnTo>
                      <a:pt x="837" y="2198"/>
                    </a:lnTo>
                    <a:lnTo>
                      <a:pt x="823" y="2198"/>
                    </a:lnTo>
                    <a:lnTo>
                      <a:pt x="809" y="2198"/>
                    </a:lnTo>
                    <a:lnTo>
                      <a:pt x="795" y="2198"/>
                    </a:lnTo>
                    <a:lnTo>
                      <a:pt x="795" y="2184"/>
                    </a:lnTo>
                    <a:lnTo>
                      <a:pt x="780" y="2184"/>
                    </a:lnTo>
                    <a:lnTo>
                      <a:pt x="766" y="2184"/>
                    </a:lnTo>
                    <a:lnTo>
                      <a:pt x="752" y="2184"/>
                    </a:lnTo>
                    <a:lnTo>
                      <a:pt x="738" y="2184"/>
                    </a:lnTo>
                    <a:lnTo>
                      <a:pt x="738" y="2170"/>
                    </a:lnTo>
                    <a:lnTo>
                      <a:pt x="724" y="2184"/>
                    </a:lnTo>
                    <a:lnTo>
                      <a:pt x="709" y="2184"/>
                    </a:lnTo>
                    <a:lnTo>
                      <a:pt x="695" y="2184"/>
                    </a:lnTo>
                    <a:lnTo>
                      <a:pt x="681" y="2184"/>
                    </a:lnTo>
                    <a:lnTo>
                      <a:pt x="667" y="2184"/>
                    </a:lnTo>
                    <a:lnTo>
                      <a:pt x="653" y="2184"/>
                    </a:lnTo>
                    <a:lnTo>
                      <a:pt x="639" y="2184"/>
                    </a:lnTo>
                    <a:lnTo>
                      <a:pt x="624" y="2184"/>
                    </a:lnTo>
                    <a:lnTo>
                      <a:pt x="610" y="2184"/>
                    </a:lnTo>
                    <a:lnTo>
                      <a:pt x="596" y="2184"/>
                    </a:lnTo>
                    <a:lnTo>
                      <a:pt x="582" y="2184"/>
                    </a:lnTo>
                    <a:lnTo>
                      <a:pt x="568" y="2184"/>
                    </a:lnTo>
                    <a:lnTo>
                      <a:pt x="553" y="2184"/>
                    </a:lnTo>
                    <a:lnTo>
                      <a:pt x="539" y="2184"/>
                    </a:lnTo>
                    <a:lnTo>
                      <a:pt x="525" y="2184"/>
                    </a:lnTo>
                    <a:lnTo>
                      <a:pt x="511" y="2184"/>
                    </a:lnTo>
                    <a:lnTo>
                      <a:pt x="497" y="2184"/>
                    </a:lnTo>
                    <a:lnTo>
                      <a:pt x="483" y="2184"/>
                    </a:lnTo>
                    <a:lnTo>
                      <a:pt x="468" y="2184"/>
                    </a:lnTo>
                    <a:lnTo>
                      <a:pt x="454" y="2184"/>
                    </a:lnTo>
                    <a:lnTo>
                      <a:pt x="440" y="2184"/>
                    </a:lnTo>
                    <a:lnTo>
                      <a:pt x="426" y="2184"/>
                    </a:lnTo>
                    <a:lnTo>
                      <a:pt x="412" y="2184"/>
                    </a:lnTo>
                    <a:lnTo>
                      <a:pt x="397" y="2184"/>
                    </a:lnTo>
                    <a:lnTo>
                      <a:pt x="383" y="2184"/>
                    </a:lnTo>
                    <a:lnTo>
                      <a:pt x="369" y="2184"/>
                    </a:lnTo>
                    <a:lnTo>
                      <a:pt x="355" y="2184"/>
                    </a:lnTo>
                    <a:lnTo>
                      <a:pt x="341" y="2184"/>
                    </a:lnTo>
                    <a:lnTo>
                      <a:pt x="327" y="2184"/>
                    </a:lnTo>
                    <a:lnTo>
                      <a:pt x="327" y="2170"/>
                    </a:lnTo>
                    <a:lnTo>
                      <a:pt x="327" y="2156"/>
                    </a:lnTo>
                    <a:lnTo>
                      <a:pt x="341" y="2141"/>
                    </a:lnTo>
                    <a:lnTo>
                      <a:pt x="327" y="2141"/>
                    </a:lnTo>
                    <a:lnTo>
                      <a:pt x="312" y="2141"/>
                    </a:lnTo>
                    <a:lnTo>
                      <a:pt x="312" y="2156"/>
                    </a:lnTo>
                    <a:lnTo>
                      <a:pt x="298" y="2156"/>
                    </a:lnTo>
                    <a:lnTo>
                      <a:pt x="298" y="2170"/>
                    </a:lnTo>
                    <a:lnTo>
                      <a:pt x="284" y="2170"/>
                    </a:lnTo>
                    <a:lnTo>
                      <a:pt x="284" y="2184"/>
                    </a:lnTo>
                    <a:lnTo>
                      <a:pt x="270" y="2184"/>
                    </a:lnTo>
                    <a:lnTo>
                      <a:pt x="256" y="2184"/>
                    </a:lnTo>
                    <a:lnTo>
                      <a:pt x="256" y="2170"/>
                    </a:lnTo>
                    <a:lnTo>
                      <a:pt x="241" y="2170"/>
                    </a:lnTo>
                    <a:lnTo>
                      <a:pt x="227" y="2170"/>
                    </a:lnTo>
                    <a:lnTo>
                      <a:pt x="199" y="2170"/>
                    </a:lnTo>
                    <a:lnTo>
                      <a:pt x="185" y="2170"/>
                    </a:lnTo>
                    <a:lnTo>
                      <a:pt x="170" y="2170"/>
                    </a:lnTo>
                    <a:lnTo>
                      <a:pt x="156" y="2170"/>
                    </a:lnTo>
                    <a:lnTo>
                      <a:pt x="142" y="2170"/>
                    </a:lnTo>
                    <a:lnTo>
                      <a:pt x="128" y="2170"/>
                    </a:lnTo>
                    <a:lnTo>
                      <a:pt x="128" y="2156"/>
                    </a:lnTo>
                    <a:lnTo>
                      <a:pt x="128" y="2127"/>
                    </a:lnTo>
                    <a:lnTo>
                      <a:pt x="114" y="2127"/>
                    </a:lnTo>
                    <a:lnTo>
                      <a:pt x="114" y="2113"/>
                    </a:lnTo>
                    <a:lnTo>
                      <a:pt x="114" y="2099"/>
                    </a:lnTo>
                    <a:lnTo>
                      <a:pt x="114" y="2085"/>
                    </a:lnTo>
                    <a:lnTo>
                      <a:pt x="114" y="2071"/>
                    </a:lnTo>
                    <a:lnTo>
                      <a:pt x="114" y="2056"/>
                    </a:lnTo>
                    <a:lnTo>
                      <a:pt x="114" y="2028"/>
                    </a:lnTo>
                    <a:lnTo>
                      <a:pt x="114" y="2014"/>
                    </a:lnTo>
                    <a:lnTo>
                      <a:pt x="114" y="2000"/>
                    </a:lnTo>
                    <a:lnTo>
                      <a:pt x="114" y="1985"/>
                    </a:lnTo>
                    <a:lnTo>
                      <a:pt x="114" y="1971"/>
                    </a:lnTo>
                    <a:lnTo>
                      <a:pt x="114" y="1957"/>
                    </a:lnTo>
                    <a:lnTo>
                      <a:pt x="114" y="1943"/>
                    </a:lnTo>
                    <a:lnTo>
                      <a:pt x="114" y="1929"/>
                    </a:lnTo>
                    <a:lnTo>
                      <a:pt x="114" y="1915"/>
                    </a:lnTo>
                    <a:lnTo>
                      <a:pt x="114" y="1900"/>
                    </a:lnTo>
                    <a:lnTo>
                      <a:pt x="114" y="1886"/>
                    </a:lnTo>
                    <a:lnTo>
                      <a:pt x="114" y="1872"/>
                    </a:lnTo>
                    <a:lnTo>
                      <a:pt x="114" y="1858"/>
                    </a:lnTo>
                    <a:lnTo>
                      <a:pt x="128" y="1829"/>
                    </a:lnTo>
                    <a:lnTo>
                      <a:pt x="128" y="1815"/>
                    </a:lnTo>
                    <a:lnTo>
                      <a:pt x="128" y="1801"/>
                    </a:lnTo>
                    <a:lnTo>
                      <a:pt x="128" y="1787"/>
                    </a:lnTo>
                    <a:lnTo>
                      <a:pt x="128" y="1773"/>
                    </a:lnTo>
                    <a:lnTo>
                      <a:pt x="128" y="1758"/>
                    </a:lnTo>
                    <a:lnTo>
                      <a:pt x="128" y="1744"/>
                    </a:lnTo>
                    <a:lnTo>
                      <a:pt x="128" y="1730"/>
                    </a:lnTo>
                    <a:lnTo>
                      <a:pt x="128" y="1716"/>
                    </a:lnTo>
                    <a:lnTo>
                      <a:pt x="128" y="1702"/>
                    </a:lnTo>
                    <a:lnTo>
                      <a:pt x="128" y="1673"/>
                    </a:lnTo>
                    <a:lnTo>
                      <a:pt x="128" y="1659"/>
                    </a:lnTo>
                    <a:lnTo>
                      <a:pt x="128" y="1631"/>
                    </a:lnTo>
                    <a:lnTo>
                      <a:pt x="128" y="1617"/>
                    </a:lnTo>
                    <a:lnTo>
                      <a:pt x="128" y="1588"/>
                    </a:lnTo>
                    <a:lnTo>
                      <a:pt x="128" y="1574"/>
                    </a:lnTo>
                    <a:lnTo>
                      <a:pt x="128" y="1560"/>
                    </a:lnTo>
                    <a:lnTo>
                      <a:pt x="128" y="1546"/>
                    </a:lnTo>
                    <a:lnTo>
                      <a:pt x="0" y="1546"/>
                    </a:lnTo>
                    <a:lnTo>
                      <a:pt x="0" y="1532"/>
                    </a:lnTo>
                    <a:lnTo>
                      <a:pt x="0" y="1517"/>
                    </a:lnTo>
                    <a:lnTo>
                      <a:pt x="0" y="1503"/>
                    </a:lnTo>
                    <a:lnTo>
                      <a:pt x="0" y="1475"/>
                    </a:lnTo>
                    <a:lnTo>
                      <a:pt x="0" y="1461"/>
                    </a:lnTo>
                    <a:lnTo>
                      <a:pt x="0" y="1432"/>
                    </a:lnTo>
                    <a:lnTo>
                      <a:pt x="0" y="1418"/>
                    </a:lnTo>
                    <a:lnTo>
                      <a:pt x="0" y="1390"/>
                    </a:lnTo>
                    <a:lnTo>
                      <a:pt x="0" y="1375"/>
                    </a:lnTo>
                    <a:lnTo>
                      <a:pt x="0" y="1361"/>
                    </a:lnTo>
                    <a:lnTo>
                      <a:pt x="0" y="1347"/>
                    </a:lnTo>
                    <a:lnTo>
                      <a:pt x="14" y="1333"/>
                    </a:lnTo>
                    <a:lnTo>
                      <a:pt x="0" y="1319"/>
                    </a:lnTo>
                    <a:lnTo>
                      <a:pt x="0" y="1305"/>
                    </a:lnTo>
                    <a:lnTo>
                      <a:pt x="0" y="1290"/>
                    </a:lnTo>
                    <a:lnTo>
                      <a:pt x="0" y="1276"/>
                    </a:lnTo>
                    <a:lnTo>
                      <a:pt x="0" y="1262"/>
                    </a:lnTo>
                    <a:lnTo>
                      <a:pt x="0" y="1248"/>
                    </a:lnTo>
                    <a:lnTo>
                      <a:pt x="0" y="1219"/>
                    </a:lnTo>
                    <a:lnTo>
                      <a:pt x="0" y="1205"/>
                    </a:lnTo>
                    <a:lnTo>
                      <a:pt x="0" y="1191"/>
                    </a:lnTo>
                    <a:lnTo>
                      <a:pt x="0" y="1163"/>
                    </a:lnTo>
                    <a:lnTo>
                      <a:pt x="0" y="1134"/>
                    </a:lnTo>
                    <a:lnTo>
                      <a:pt x="0" y="1106"/>
                    </a:lnTo>
                    <a:lnTo>
                      <a:pt x="0" y="1078"/>
                    </a:lnTo>
                    <a:lnTo>
                      <a:pt x="0" y="1063"/>
                    </a:lnTo>
                    <a:lnTo>
                      <a:pt x="0" y="1035"/>
                    </a:lnTo>
                    <a:lnTo>
                      <a:pt x="0" y="1007"/>
                    </a:lnTo>
                    <a:lnTo>
                      <a:pt x="0" y="993"/>
                    </a:lnTo>
                    <a:lnTo>
                      <a:pt x="0" y="978"/>
                    </a:lnTo>
                    <a:lnTo>
                      <a:pt x="0" y="964"/>
                    </a:lnTo>
                    <a:lnTo>
                      <a:pt x="0" y="936"/>
                    </a:lnTo>
                    <a:lnTo>
                      <a:pt x="0" y="893"/>
                    </a:lnTo>
                    <a:lnTo>
                      <a:pt x="0" y="836"/>
                    </a:lnTo>
                    <a:lnTo>
                      <a:pt x="57" y="836"/>
                    </a:lnTo>
                    <a:lnTo>
                      <a:pt x="114" y="836"/>
                    </a:lnTo>
                    <a:lnTo>
                      <a:pt x="114" y="794"/>
                    </a:lnTo>
                    <a:lnTo>
                      <a:pt x="114" y="709"/>
                    </a:lnTo>
                    <a:lnTo>
                      <a:pt x="114" y="666"/>
                    </a:lnTo>
                    <a:lnTo>
                      <a:pt x="114" y="567"/>
                    </a:lnTo>
                    <a:lnTo>
                      <a:pt x="114" y="524"/>
                    </a:lnTo>
                    <a:lnTo>
                      <a:pt x="128" y="496"/>
                    </a:lnTo>
                    <a:lnTo>
                      <a:pt x="142" y="482"/>
                    </a:lnTo>
                    <a:lnTo>
                      <a:pt x="156" y="468"/>
                    </a:lnTo>
                    <a:lnTo>
                      <a:pt x="170" y="454"/>
                    </a:lnTo>
                    <a:lnTo>
                      <a:pt x="256" y="340"/>
                    </a:lnTo>
                    <a:lnTo>
                      <a:pt x="298" y="368"/>
                    </a:lnTo>
                    <a:lnTo>
                      <a:pt x="312" y="368"/>
                    </a:lnTo>
                    <a:lnTo>
                      <a:pt x="312" y="383"/>
                    </a:lnTo>
                    <a:lnTo>
                      <a:pt x="327" y="397"/>
                    </a:lnTo>
                    <a:lnTo>
                      <a:pt x="327" y="411"/>
                    </a:lnTo>
                    <a:lnTo>
                      <a:pt x="355" y="439"/>
                    </a:lnTo>
                    <a:lnTo>
                      <a:pt x="383" y="454"/>
                    </a:lnTo>
                    <a:lnTo>
                      <a:pt x="383" y="468"/>
                    </a:lnTo>
                    <a:lnTo>
                      <a:pt x="397" y="468"/>
                    </a:lnTo>
                    <a:lnTo>
                      <a:pt x="412" y="482"/>
                    </a:lnTo>
                    <a:lnTo>
                      <a:pt x="426" y="482"/>
                    </a:lnTo>
                    <a:lnTo>
                      <a:pt x="440" y="482"/>
                    </a:lnTo>
                    <a:lnTo>
                      <a:pt x="440" y="496"/>
                    </a:lnTo>
                    <a:lnTo>
                      <a:pt x="454" y="496"/>
                    </a:lnTo>
                    <a:lnTo>
                      <a:pt x="468" y="482"/>
                    </a:lnTo>
                    <a:lnTo>
                      <a:pt x="483" y="482"/>
                    </a:lnTo>
                    <a:lnTo>
                      <a:pt x="483" y="496"/>
                    </a:lnTo>
                    <a:lnTo>
                      <a:pt x="497" y="496"/>
                    </a:lnTo>
                    <a:lnTo>
                      <a:pt x="497" y="482"/>
                    </a:lnTo>
                    <a:lnTo>
                      <a:pt x="497" y="468"/>
                    </a:lnTo>
                    <a:lnTo>
                      <a:pt x="497" y="454"/>
                    </a:lnTo>
                    <a:lnTo>
                      <a:pt x="497" y="439"/>
                    </a:lnTo>
                    <a:lnTo>
                      <a:pt x="497" y="425"/>
                    </a:lnTo>
                    <a:lnTo>
                      <a:pt x="454" y="425"/>
                    </a:lnTo>
                    <a:lnTo>
                      <a:pt x="454" y="411"/>
                    </a:lnTo>
                    <a:lnTo>
                      <a:pt x="454" y="397"/>
                    </a:lnTo>
                    <a:lnTo>
                      <a:pt x="454" y="383"/>
                    </a:lnTo>
                    <a:lnTo>
                      <a:pt x="454" y="368"/>
                    </a:lnTo>
                    <a:lnTo>
                      <a:pt x="440" y="368"/>
                    </a:lnTo>
                    <a:lnTo>
                      <a:pt x="426" y="383"/>
                    </a:lnTo>
                    <a:lnTo>
                      <a:pt x="426" y="368"/>
                    </a:lnTo>
                    <a:lnTo>
                      <a:pt x="426" y="354"/>
                    </a:lnTo>
                    <a:lnTo>
                      <a:pt x="426" y="340"/>
                    </a:lnTo>
                    <a:lnTo>
                      <a:pt x="426" y="326"/>
                    </a:lnTo>
                    <a:lnTo>
                      <a:pt x="454" y="326"/>
                    </a:lnTo>
                    <a:lnTo>
                      <a:pt x="454" y="312"/>
                    </a:lnTo>
                    <a:lnTo>
                      <a:pt x="454" y="297"/>
                    </a:lnTo>
                    <a:lnTo>
                      <a:pt x="454" y="283"/>
                    </a:lnTo>
                    <a:lnTo>
                      <a:pt x="454" y="269"/>
                    </a:lnTo>
                    <a:lnTo>
                      <a:pt x="454" y="255"/>
                    </a:lnTo>
                    <a:lnTo>
                      <a:pt x="483" y="255"/>
                    </a:lnTo>
                    <a:lnTo>
                      <a:pt x="483" y="184"/>
                    </a:lnTo>
                    <a:lnTo>
                      <a:pt x="483" y="170"/>
                    </a:lnTo>
                    <a:lnTo>
                      <a:pt x="483" y="127"/>
                    </a:lnTo>
                    <a:lnTo>
                      <a:pt x="497" y="127"/>
                    </a:lnTo>
                    <a:lnTo>
                      <a:pt x="497" y="113"/>
                    </a:lnTo>
                    <a:lnTo>
                      <a:pt x="497" y="99"/>
                    </a:lnTo>
                    <a:lnTo>
                      <a:pt x="497" y="85"/>
                    </a:lnTo>
                    <a:lnTo>
                      <a:pt x="497" y="71"/>
                    </a:lnTo>
                    <a:lnTo>
                      <a:pt x="497" y="56"/>
                    </a:lnTo>
                    <a:lnTo>
                      <a:pt x="497" y="42"/>
                    </a:lnTo>
                    <a:lnTo>
                      <a:pt x="497" y="28"/>
                    </a:lnTo>
                    <a:lnTo>
                      <a:pt x="497" y="14"/>
                    </a:lnTo>
                    <a:lnTo>
                      <a:pt x="497" y="0"/>
                    </a:lnTo>
                    <a:lnTo>
                      <a:pt x="525" y="0"/>
                    </a:lnTo>
                    <a:lnTo>
                      <a:pt x="610" y="0"/>
                    </a:lnTo>
                    <a:close/>
                  </a:path>
                </a:pathLst>
              </a:custGeom>
              <a:blipFill dpi="0" rotWithShape="1">
                <a:blip r:embed="rId2"/>
                <a:srcRect/>
                <a:tile tx="0" ty="0" sx="100000" sy="100000" flip="none" algn="tl"/>
              </a:blipFill>
              <a:ln w="9525">
                <a:solidFill>
                  <a:srgbClr val="333333"/>
                </a:solidFill>
                <a:round/>
                <a:headEnd/>
                <a:tailEnd/>
              </a:ln>
            </p:spPr>
            <p:txBody>
              <a:bodyPr/>
              <a:lstStyle/>
              <a:p>
                <a:endParaRPr lang="ja-JP" altLang="en-US"/>
              </a:p>
            </p:txBody>
          </p:sp>
          <p:sp>
            <p:nvSpPr>
              <p:cNvPr id="54" name="Freeform 37"/>
              <p:cNvSpPr>
                <a:spLocks/>
              </p:cNvSpPr>
              <p:nvPr/>
            </p:nvSpPr>
            <p:spPr bwMode="auto">
              <a:xfrm>
                <a:off x="3219" y="2155"/>
                <a:ext cx="1787" cy="1659"/>
              </a:xfrm>
              <a:custGeom>
                <a:avLst/>
                <a:gdLst>
                  <a:gd name="T0" fmla="*/ 1504 w 1787"/>
                  <a:gd name="T1" fmla="*/ 85 h 1659"/>
                  <a:gd name="T2" fmla="*/ 1546 w 1787"/>
                  <a:gd name="T3" fmla="*/ 99 h 1659"/>
                  <a:gd name="T4" fmla="*/ 1631 w 1787"/>
                  <a:gd name="T5" fmla="*/ 156 h 1659"/>
                  <a:gd name="T6" fmla="*/ 1702 w 1787"/>
                  <a:gd name="T7" fmla="*/ 255 h 1659"/>
                  <a:gd name="T8" fmla="*/ 1731 w 1787"/>
                  <a:gd name="T9" fmla="*/ 298 h 1659"/>
                  <a:gd name="T10" fmla="*/ 1731 w 1787"/>
                  <a:gd name="T11" fmla="*/ 397 h 1659"/>
                  <a:gd name="T12" fmla="*/ 1716 w 1787"/>
                  <a:gd name="T13" fmla="*/ 482 h 1659"/>
                  <a:gd name="T14" fmla="*/ 1645 w 1787"/>
                  <a:gd name="T15" fmla="*/ 567 h 1659"/>
                  <a:gd name="T16" fmla="*/ 1617 w 1787"/>
                  <a:gd name="T17" fmla="*/ 610 h 1659"/>
                  <a:gd name="T18" fmla="*/ 1589 w 1787"/>
                  <a:gd name="T19" fmla="*/ 681 h 1659"/>
                  <a:gd name="T20" fmla="*/ 1603 w 1787"/>
                  <a:gd name="T21" fmla="*/ 737 h 1659"/>
                  <a:gd name="T22" fmla="*/ 1617 w 1787"/>
                  <a:gd name="T23" fmla="*/ 794 h 1659"/>
                  <a:gd name="T24" fmla="*/ 1645 w 1787"/>
                  <a:gd name="T25" fmla="*/ 837 h 1659"/>
                  <a:gd name="T26" fmla="*/ 1688 w 1787"/>
                  <a:gd name="T27" fmla="*/ 908 h 1659"/>
                  <a:gd name="T28" fmla="*/ 1731 w 1787"/>
                  <a:gd name="T29" fmla="*/ 964 h 1659"/>
                  <a:gd name="T30" fmla="*/ 1759 w 1787"/>
                  <a:gd name="T31" fmla="*/ 1035 h 1659"/>
                  <a:gd name="T32" fmla="*/ 1773 w 1787"/>
                  <a:gd name="T33" fmla="*/ 1106 h 1659"/>
                  <a:gd name="T34" fmla="*/ 1773 w 1787"/>
                  <a:gd name="T35" fmla="*/ 1177 h 1659"/>
                  <a:gd name="T36" fmla="*/ 1759 w 1787"/>
                  <a:gd name="T37" fmla="*/ 1248 h 1659"/>
                  <a:gd name="T38" fmla="*/ 1716 w 1787"/>
                  <a:gd name="T39" fmla="*/ 1305 h 1659"/>
                  <a:gd name="T40" fmla="*/ 1702 w 1787"/>
                  <a:gd name="T41" fmla="*/ 1333 h 1659"/>
                  <a:gd name="T42" fmla="*/ 1674 w 1787"/>
                  <a:gd name="T43" fmla="*/ 1347 h 1659"/>
                  <a:gd name="T44" fmla="*/ 1575 w 1787"/>
                  <a:gd name="T45" fmla="*/ 1376 h 1659"/>
                  <a:gd name="T46" fmla="*/ 1419 w 1787"/>
                  <a:gd name="T47" fmla="*/ 1376 h 1659"/>
                  <a:gd name="T48" fmla="*/ 1305 w 1787"/>
                  <a:gd name="T49" fmla="*/ 1376 h 1659"/>
                  <a:gd name="T50" fmla="*/ 1263 w 1787"/>
                  <a:gd name="T51" fmla="*/ 1347 h 1659"/>
                  <a:gd name="T52" fmla="*/ 1177 w 1787"/>
                  <a:gd name="T53" fmla="*/ 1319 h 1659"/>
                  <a:gd name="T54" fmla="*/ 1078 w 1787"/>
                  <a:gd name="T55" fmla="*/ 1305 h 1659"/>
                  <a:gd name="T56" fmla="*/ 979 w 1787"/>
                  <a:gd name="T57" fmla="*/ 1291 h 1659"/>
                  <a:gd name="T58" fmla="*/ 865 w 1787"/>
                  <a:gd name="T59" fmla="*/ 1291 h 1659"/>
                  <a:gd name="T60" fmla="*/ 795 w 1787"/>
                  <a:gd name="T61" fmla="*/ 1305 h 1659"/>
                  <a:gd name="T62" fmla="*/ 752 w 1787"/>
                  <a:gd name="T63" fmla="*/ 1305 h 1659"/>
                  <a:gd name="T64" fmla="*/ 681 w 1787"/>
                  <a:gd name="T65" fmla="*/ 1361 h 1659"/>
                  <a:gd name="T66" fmla="*/ 610 w 1787"/>
                  <a:gd name="T67" fmla="*/ 1432 h 1659"/>
                  <a:gd name="T68" fmla="*/ 397 w 1787"/>
                  <a:gd name="T69" fmla="*/ 1574 h 1659"/>
                  <a:gd name="T70" fmla="*/ 327 w 1787"/>
                  <a:gd name="T71" fmla="*/ 1631 h 1659"/>
                  <a:gd name="T72" fmla="*/ 298 w 1787"/>
                  <a:gd name="T73" fmla="*/ 1560 h 1659"/>
                  <a:gd name="T74" fmla="*/ 426 w 1787"/>
                  <a:gd name="T75" fmla="*/ 1376 h 1659"/>
                  <a:gd name="T76" fmla="*/ 483 w 1787"/>
                  <a:gd name="T77" fmla="*/ 1319 h 1659"/>
                  <a:gd name="T78" fmla="*/ 539 w 1787"/>
                  <a:gd name="T79" fmla="*/ 1291 h 1659"/>
                  <a:gd name="T80" fmla="*/ 596 w 1787"/>
                  <a:gd name="T81" fmla="*/ 1262 h 1659"/>
                  <a:gd name="T82" fmla="*/ 596 w 1787"/>
                  <a:gd name="T83" fmla="*/ 1120 h 1659"/>
                  <a:gd name="T84" fmla="*/ 568 w 1787"/>
                  <a:gd name="T85" fmla="*/ 1049 h 1659"/>
                  <a:gd name="T86" fmla="*/ 582 w 1787"/>
                  <a:gd name="T87" fmla="*/ 964 h 1659"/>
                  <a:gd name="T88" fmla="*/ 596 w 1787"/>
                  <a:gd name="T89" fmla="*/ 922 h 1659"/>
                  <a:gd name="T90" fmla="*/ 596 w 1787"/>
                  <a:gd name="T91" fmla="*/ 865 h 1659"/>
                  <a:gd name="T92" fmla="*/ 483 w 1787"/>
                  <a:gd name="T93" fmla="*/ 922 h 1659"/>
                  <a:gd name="T94" fmla="*/ 369 w 1787"/>
                  <a:gd name="T95" fmla="*/ 978 h 1659"/>
                  <a:gd name="T96" fmla="*/ 227 w 1787"/>
                  <a:gd name="T97" fmla="*/ 922 h 1659"/>
                  <a:gd name="T98" fmla="*/ 185 w 1787"/>
                  <a:gd name="T99" fmla="*/ 893 h 1659"/>
                  <a:gd name="T100" fmla="*/ 142 w 1787"/>
                  <a:gd name="T101" fmla="*/ 865 h 1659"/>
                  <a:gd name="T102" fmla="*/ 128 w 1787"/>
                  <a:gd name="T103" fmla="*/ 837 h 1659"/>
                  <a:gd name="T104" fmla="*/ 85 w 1787"/>
                  <a:gd name="T105" fmla="*/ 794 h 1659"/>
                  <a:gd name="T106" fmla="*/ 29 w 1787"/>
                  <a:gd name="T107" fmla="*/ 709 h 1659"/>
                  <a:gd name="T108" fmla="*/ 199 w 1787"/>
                  <a:gd name="T109" fmla="*/ 525 h 1659"/>
                  <a:gd name="T110" fmla="*/ 397 w 1787"/>
                  <a:gd name="T111" fmla="*/ 383 h 1659"/>
                  <a:gd name="T112" fmla="*/ 468 w 1787"/>
                  <a:gd name="T113" fmla="*/ 340 h 1659"/>
                  <a:gd name="T114" fmla="*/ 639 w 1787"/>
                  <a:gd name="T115" fmla="*/ 213 h 1659"/>
                  <a:gd name="T116" fmla="*/ 766 w 1787"/>
                  <a:gd name="T117" fmla="*/ 142 h 1659"/>
                  <a:gd name="T118" fmla="*/ 837 w 1787"/>
                  <a:gd name="T119" fmla="*/ 113 h 1659"/>
                  <a:gd name="T120" fmla="*/ 922 w 1787"/>
                  <a:gd name="T121" fmla="*/ 99 h 1659"/>
                  <a:gd name="T122" fmla="*/ 1064 w 1787"/>
                  <a:gd name="T123" fmla="*/ 99 h 1659"/>
                  <a:gd name="T124" fmla="*/ 1348 w 1787"/>
                  <a:gd name="T125" fmla="*/ 28 h 16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87"/>
                  <a:gd name="T190" fmla="*/ 0 h 1659"/>
                  <a:gd name="T191" fmla="*/ 1787 w 1787"/>
                  <a:gd name="T192" fmla="*/ 1659 h 16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87" h="1659">
                    <a:moveTo>
                      <a:pt x="1461" y="42"/>
                    </a:moveTo>
                    <a:lnTo>
                      <a:pt x="1475" y="71"/>
                    </a:lnTo>
                    <a:lnTo>
                      <a:pt x="1489" y="71"/>
                    </a:lnTo>
                    <a:lnTo>
                      <a:pt x="1489" y="85"/>
                    </a:lnTo>
                    <a:lnTo>
                      <a:pt x="1504" y="85"/>
                    </a:lnTo>
                    <a:lnTo>
                      <a:pt x="1518" y="85"/>
                    </a:lnTo>
                    <a:lnTo>
                      <a:pt x="1518" y="99"/>
                    </a:lnTo>
                    <a:lnTo>
                      <a:pt x="1532" y="99"/>
                    </a:lnTo>
                    <a:lnTo>
                      <a:pt x="1546" y="99"/>
                    </a:lnTo>
                    <a:lnTo>
                      <a:pt x="1546" y="113"/>
                    </a:lnTo>
                    <a:lnTo>
                      <a:pt x="1560" y="113"/>
                    </a:lnTo>
                    <a:lnTo>
                      <a:pt x="1589" y="127"/>
                    </a:lnTo>
                    <a:lnTo>
                      <a:pt x="1603" y="142"/>
                    </a:lnTo>
                    <a:lnTo>
                      <a:pt x="1631" y="142"/>
                    </a:lnTo>
                    <a:lnTo>
                      <a:pt x="1631" y="156"/>
                    </a:lnTo>
                    <a:lnTo>
                      <a:pt x="1645" y="156"/>
                    </a:lnTo>
                    <a:lnTo>
                      <a:pt x="1660" y="170"/>
                    </a:lnTo>
                    <a:lnTo>
                      <a:pt x="1660" y="184"/>
                    </a:lnTo>
                    <a:lnTo>
                      <a:pt x="1660" y="198"/>
                    </a:lnTo>
                    <a:lnTo>
                      <a:pt x="1674" y="198"/>
                    </a:lnTo>
                    <a:lnTo>
                      <a:pt x="1674" y="213"/>
                    </a:lnTo>
                    <a:lnTo>
                      <a:pt x="1688" y="227"/>
                    </a:lnTo>
                    <a:lnTo>
                      <a:pt x="1688" y="241"/>
                    </a:lnTo>
                    <a:lnTo>
                      <a:pt x="1702" y="255"/>
                    </a:lnTo>
                    <a:lnTo>
                      <a:pt x="1716" y="255"/>
                    </a:lnTo>
                    <a:lnTo>
                      <a:pt x="1716" y="269"/>
                    </a:lnTo>
                    <a:lnTo>
                      <a:pt x="1716" y="283"/>
                    </a:lnTo>
                    <a:lnTo>
                      <a:pt x="1731" y="298"/>
                    </a:lnTo>
                    <a:lnTo>
                      <a:pt x="1731" y="312"/>
                    </a:lnTo>
                    <a:lnTo>
                      <a:pt x="1731" y="326"/>
                    </a:lnTo>
                    <a:lnTo>
                      <a:pt x="1731" y="340"/>
                    </a:lnTo>
                    <a:lnTo>
                      <a:pt x="1731" y="369"/>
                    </a:lnTo>
                    <a:lnTo>
                      <a:pt x="1731" y="397"/>
                    </a:lnTo>
                    <a:lnTo>
                      <a:pt x="1731" y="425"/>
                    </a:lnTo>
                    <a:lnTo>
                      <a:pt x="1731" y="439"/>
                    </a:lnTo>
                    <a:lnTo>
                      <a:pt x="1731" y="454"/>
                    </a:lnTo>
                    <a:lnTo>
                      <a:pt x="1716" y="468"/>
                    </a:lnTo>
                    <a:lnTo>
                      <a:pt x="1716" y="482"/>
                    </a:lnTo>
                    <a:lnTo>
                      <a:pt x="1716" y="496"/>
                    </a:lnTo>
                    <a:lnTo>
                      <a:pt x="1702" y="496"/>
                    </a:lnTo>
                    <a:lnTo>
                      <a:pt x="1702" y="510"/>
                    </a:lnTo>
                    <a:lnTo>
                      <a:pt x="1674" y="539"/>
                    </a:lnTo>
                    <a:lnTo>
                      <a:pt x="1660" y="553"/>
                    </a:lnTo>
                    <a:lnTo>
                      <a:pt x="1645" y="567"/>
                    </a:lnTo>
                    <a:lnTo>
                      <a:pt x="1631" y="581"/>
                    </a:lnTo>
                    <a:lnTo>
                      <a:pt x="1631" y="596"/>
                    </a:lnTo>
                    <a:lnTo>
                      <a:pt x="1617" y="610"/>
                    </a:lnTo>
                    <a:lnTo>
                      <a:pt x="1617" y="624"/>
                    </a:lnTo>
                    <a:lnTo>
                      <a:pt x="1603" y="624"/>
                    </a:lnTo>
                    <a:lnTo>
                      <a:pt x="1603" y="638"/>
                    </a:lnTo>
                    <a:lnTo>
                      <a:pt x="1603" y="652"/>
                    </a:lnTo>
                    <a:lnTo>
                      <a:pt x="1603" y="666"/>
                    </a:lnTo>
                    <a:lnTo>
                      <a:pt x="1589" y="681"/>
                    </a:lnTo>
                    <a:lnTo>
                      <a:pt x="1589" y="695"/>
                    </a:lnTo>
                    <a:lnTo>
                      <a:pt x="1589" y="709"/>
                    </a:lnTo>
                    <a:lnTo>
                      <a:pt x="1589" y="723"/>
                    </a:lnTo>
                    <a:lnTo>
                      <a:pt x="1603" y="723"/>
                    </a:lnTo>
                    <a:lnTo>
                      <a:pt x="1603" y="737"/>
                    </a:lnTo>
                    <a:lnTo>
                      <a:pt x="1603" y="752"/>
                    </a:lnTo>
                    <a:lnTo>
                      <a:pt x="1603" y="766"/>
                    </a:lnTo>
                    <a:lnTo>
                      <a:pt x="1617" y="766"/>
                    </a:lnTo>
                    <a:lnTo>
                      <a:pt x="1617" y="780"/>
                    </a:lnTo>
                    <a:lnTo>
                      <a:pt x="1617" y="794"/>
                    </a:lnTo>
                    <a:lnTo>
                      <a:pt x="1617" y="808"/>
                    </a:lnTo>
                    <a:lnTo>
                      <a:pt x="1631" y="808"/>
                    </a:lnTo>
                    <a:lnTo>
                      <a:pt x="1631" y="822"/>
                    </a:lnTo>
                    <a:lnTo>
                      <a:pt x="1645" y="837"/>
                    </a:lnTo>
                    <a:lnTo>
                      <a:pt x="1645" y="851"/>
                    </a:lnTo>
                    <a:lnTo>
                      <a:pt x="1645" y="865"/>
                    </a:lnTo>
                    <a:lnTo>
                      <a:pt x="1660" y="865"/>
                    </a:lnTo>
                    <a:lnTo>
                      <a:pt x="1660" y="879"/>
                    </a:lnTo>
                    <a:lnTo>
                      <a:pt x="1674" y="879"/>
                    </a:lnTo>
                    <a:lnTo>
                      <a:pt x="1674" y="893"/>
                    </a:lnTo>
                    <a:lnTo>
                      <a:pt x="1688" y="908"/>
                    </a:lnTo>
                    <a:lnTo>
                      <a:pt x="1688" y="922"/>
                    </a:lnTo>
                    <a:lnTo>
                      <a:pt x="1702" y="922"/>
                    </a:lnTo>
                    <a:lnTo>
                      <a:pt x="1702" y="936"/>
                    </a:lnTo>
                    <a:lnTo>
                      <a:pt x="1716" y="936"/>
                    </a:lnTo>
                    <a:lnTo>
                      <a:pt x="1716" y="950"/>
                    </a:lnTo>
                    <a:lnTo>
                      <a:pt x="1716" y="964"/>
                    </a:lnTo>
                    <a:lnTo>
                      <a:pt x="1731" y="964"/>
                    </a:lnTo>
                    <a:lnTo>
                      <a:pt x="1731" y="978"/>
                    </a:lnTo>
                    <a:lnTo>
                      <a:pt x="1745" y="993"/>
                    </a:lnTo>
                    <a:lnTo>
                      <a:pt x="1745" y="1007"/>
                    </a:lnTo>
                    <a:lnTo>
                      <a:pt x="1759" y="1007"/>
                    </a:lnTo>
                    <a:lnTo>
                      <a:pt x="1759" y="1021"/>
                    </a:lnTo>
                    <a:lnTo>
                      <a:pt x="1759" y="1035"/>
                    </a:lnTo>
                    <a:lnTo>
                      <a:pt x="1759" y="1049"/>
                    </a:lnTo>
                    <a:lnTo>
                      <a:pt x="1773" y="1049"/>
                    </a:lnTo>
                    <a:lnTo>
                      <a:pt x="1773" y="1064"/>
                    </a:lnTo>
                    <a:lnTo>
                      <a:pt x="1773" y="1078"/>
                    </a:lnTo>
                    <a:lnTo>
                      <a:pt x="1773" y="1092"/>
                    </a:lnTo>
                    <a:lnTo>
                      <a:pt x="1773" y="1106"/>
                    </a:lnTo>
                    <a:lnTo>
                      <a:pt x="1787" y="1120"/>
                    </a:lnTo>
                    <a:lnTo>
                      <a:pt x="1787" y="1135"/>
                    </a:lnTo>
                    <a:lnTo>
                      <a:pt x="1773" y="1149"/>
                    </a:lnTo>
                    <a:lnTo>
                      <a:pt x="1773" y="1163"/>
                    </a:lnTo>
                    <a:lnTo>
                      <a:pt x="1773" y="1177"/>
                    </a:lnTo>
                    <a:lnTo>
                      <a:pt x="1773" y="1191"/>
                    </a:lnTo>
                    <a:lnTo>
                      <a:pt x="1773" y="1205"/>
                    </a:lnTo>
                    <a:lnTo>
                      <a:pt x="1773" y="1220"/>
                    </a:lnTo>
                    <a:lnTo>
                      <a:pt x="1759" y="1234"/>
                    </a:lnTo>
                    <a:lnTo>
                      <a:pt x="1759" y="1248"/>
                    </a:lnTo>
                    <a:lnTo>
                      <a:pt x="1745" y="1262"/>
                    </a:lnTo>
                    <a:lnTo>
                      <a:pt x="1745" y="1276"/>
                    </a:lnTo>
                    <a:lnTo>
                      <a:pt x="1731" y="1276"/>
                    </a:lnTo>
                    <a:lnTo>
                      <a:pt x="1731" y="1291"/>
                    </a:lnTo>
                    <a:lnTo>
                      <a:pt x="1716" y="1305"/>
                    </a:lnTo>
                    <a:lnTo>
                      <a:pt x="1716" y="1319"/>
                    </a:lnTo>
                    <a:lnTo>
                      <a:pt x="1702" y="1319"/>
                    </a:lnTo>
                    <a:lnTo>
                      <a:pt x="1702" y="1333"/>
                    </a:lnTo>
                    <a:lnTo>
                      <a:pt x="1688" y="1333"/>
                    </a:lnTo>
                    <a:lnTo>
                      <a:pt x="1688" y="1347"/>
                    </a:lnTo>
                    <a:lnTo>
                      <a:pt x="1674" y="1347"/>
                    </a:lnTo>
                    <a:lnTo>
                      <a:pt x="1660" y="1361"/>
                    </a:lnTo>
                    <a:lnTo>
                      <a:pt x="1645" y="1361"/>
                    </a:lnTo>
                    <a:lnTo>
                      <a:pt x="1603" y="1361"/>
                    </a:lnTo>
                    <a:lnTo>
                      <a:pt x="1589" y="1376"/>
                    </a:lnTo>
                    <a:lnTo>
                      <a:pt x="1575" y="1376"/>
                    </a:lnTo>
                    <a:lnTo>
                      <a:pt x="1560" y="1376"/>
                    </a:lnTo>
                    <a:lnTo>
                      <a:pt x="1518" y="1361"/>
                    </a:lnTo>
                    <a:lnTo>
                      <a:pt x="1489" y="1361"/>
                    </a:lnTo>
                    <a:lnTo>
                      <a:pt x="1475" y="1361"/>
                    </a:lnTo>
                    <a:lnTo>
                      <a:pt x="1461" y="1361"/>
                    </a:lnTo>
                    <a:lnTo>
                      <a:pt x="1447" y="1361"/>
                    </a:lnTo>
                    <a:lnTo>
                      <a:pt x="1433" y="1376"/>
                    </a:lnTo>
                    <a:lnTo>
                      <a:pt x="1419" y="1376"/>
                    </a:lnTo>
                    <a:lnTo>
                      <a:pt x="1404" y="1376"/>
                    </a:lnTo>
                    <a:lnTo>
                      <a:pt x="1376" y="1376"/>
                    </a:lnTo>
                    <a:lnTo>
                      <a:pt x="1362" y="1376"/>
                    </a:lnTo>
                    <a:lnTo>
                      <a:pt x="1333" y="1390"/>
                    </a:lnTo>
                    <a:lnTo>
                      <a:pt x="1333" y="1376"/>
                    </a:lnTo>
                    <a:lnTo>
                      <a:pt x="1319" y="1376"/>
                    </a:lnTo>
                    <a:lnTo>
                      <a:pt x="1305" y="1376"/>
                    </a:lnTo>
                    <a:lnTo>
                      <a:pt x="1291" y="1376"/>
                    </a:lnTo>
                    <a:lnTo>
                      <a:pt x="1291" y="1361"/>
                    </a:lnTo>
                    <a:lnTo>
                      <a:pt x="1277" y="1361"/>
                    </a:lnTo>
                    <a:lnTo>
                      <a:pt x="1263" y="1347"/>
                    </a:lnTo>
                    <a:lnTo>
                      <a:pt x="1248" y="1347"/>
                    </a:lnTo>
                    <a:lnTo>
                      <a:pt x="1220" y="1333"/>
                    </a:lnTo>
                    <a:lnTo>
                      <a:pt x="1206" y="1333"/>
                    </a:lnTo>
                    <a:lnTo>
                      <a:pt x="1192" y="1319"/>
                    </a:lnTo>
                    <a:lnTo>
                      <a:pt x="1177" y="1319"/>
                    </a:lnTo>
                    <a:lnTo>
                      <a:pt x="1149" y="1319"/>
                    </a:lnTo>
                    <a:lnTo>
                      <a:pt x="1149" y="1305"/>
                    </a:lnTo>
                    <a:lnTo>
                      <a:pt x="1121" y="1305"/>
                    </a:lnTo>
                    <a:lnTo>
                      <a:pt x="1107" y="1305"/>
                    </a:lnTo>
                    <a:lnTo>
                      <a:pt x="1092" y="1305"/>
                    </a:lnTo>
                    <a:lnTo>
                      <a:pt x="1078" y="1305"/>
                    </a:lnTo>
                    <a:lnTo>
                      <a:pt x="1050" y="1305"/>
                    </a:lnTo>
                    <a:lnTo>
                      <a:pt x="1036" y="1291"/>
                    </a:lnTo>
                    <a:lnTo>
                      <a:pt x="1021" y="1291"/>
                    </a:lnTo>
                    <a:lnTo>
                      <a:pt x="1007" y="1291"/>
                    </a:lnTo>
                    <a:lnTo>
                      <a:pt x="993" y="1291"/>
                    </a:lnTo>
                    <a:lnTo>
                      <a:pt x="979" y="1291"/>
                    </a:lnTo>
                    <a:lnTo>
                      <a:pt x="951" y="1291"/>
                    </a:lnTo>
                    <a:lnTo>
                      <a:pt x="936" y="1291"/>
                    </a:lnTo>
                    <a:lnTo>
                      <a:pt x="922" y="1291"/>
                    </a:lnTo>
                    <a:lnTo>
                      <a:pt x="908" y="1291"/>
                    </a:lnTo>
                    <a:lnTo>
                      <a:pt x="894" y="1291"/>
                    </a:lnTo>
                    <a:lnTo>
                      <a:pt x="880" y="1291"/>
                    </a:lnTo>
                    <a:lnTo>
                      <a:pt x="865" y="1291"/>
                    </a:lnTo>
                    <a:lnTo>
                      <a:pt x="851" y="1291"/>
                    </a:lnTo>
                    <a:lnTo>
                      <a:pt x="837" y="1291"/>
                    </a:lnTo>
                    <a:lnTo>
                      <a:pt x="823" y="1291"/>
                    </a:lnTo>
                    <a:lnTo>
                      <a:pt x="809" y="1305"/>
                    </a:lnTo>
                    <a:lnTo>
                      <a:pt x="795" y="1305"/>
                    </a:lnTo>
                    <a:lnTo>
                      <a:pt x="780" y="1305"/>
                    </a:lnTo>
                    <a:lnTo>
                      <a:pt x="766" y="1305"/>
                    </a:lnTo>
                    <a:lnTo>
                      <a:pt x="752" y="1305"/>
                    </a:lnTo>
                    <a:lnTo>
                      <a:pt x="738" y="1305"/>
                    </a:lnTo>
                    <a:lnTo>
                      <a:pt x="738" y="1319"/>
                    </a:lnTo>
                    <a:lnTo>
                      <a:pt x="724" y="1319"/>
                    </a:lnTo>
                    <a:lnTo>
                      <a:pt x="724" y="1333"/>
                    </a:lnTo>
                    <a:lnTo>
                      <a:pt x="709" y="1347"/>
                    </a:lnTo>
                    <a:lnTo>
                      <a:pt x="695" y="1361"/>
                    </a:lnTo>
                    <a:lnTo>
                      <a:pt x="681" y="1361"/>
                    </a:lnTo>
                    <a:lnTo>
                      <a:pt x="681" y="1376"/>
                    </a:lnTo>
                    <a:lnTo>
                      <a:pt x="667" y="1376"/>
                    </a:lnTo>
                    <a:lnTo>
                      <a:pt x="653" y="1390"/>
                    </a:lnTo>
                    <a:lnTo>
                      <a:pt x="653" y="1404"/>
                    </a:lnTo>
                    <a:lnTo>
                      <a:pt x="639" y="1418"/>
                    </a:lnTo>
                    <a:lnTo>
                      <a:pt x="624" y="1418"/>
                    </a:lnTo>
                    <a:lnTo>
                      <a:pt x="624" y="1432"/>
                    </a:lnTo>
                    <a:lnTo>
                      <a:pt x="610" y="1432"/>
                    </a:lnTo>
                    <a:lnTo>
                      <a:pt x="596" y="1432"/>
                    </a:lnTo>
                    <a:lnTo>
                      <a:pt x="525" y="1475"/>
                    </a:lnTo>
                    <a:lnTo>
                      <a:pt x="525" y="1489"/>
                    </a:lnTo>
                    <a:lnTo>
                      <a:pt x="511" y="1489"/>
                    </a:lnTo>
                    <a:lnTo>
                      <a:pt x="483" y="1518"/>
                    </a:lnTo>
                    <a:lnTo>
                      <a:pt x="412" y="1560"/>
                    </a:lnTo>
                    <a:lnTo>
                      <a:pt x="397" y="1574"/>
                    </a:lnTo>
                    <a:lnTo>
                      <a:pt x="383" y="1574"/>
                    </a:lnTo>
                    <a:lnTo>
                      <a:pt x="369" y="1588"/>
                    </a:lnTo>
                    <a:lnTo>
                      <a:pt x="355" y="1588"/>
                    </a:lnTo>
                    <a:lnTo>
                      <a:pt x="355" y="1603"/>
                    </a:lnTo>
                    <a:lnTo>
                      <a:pt x="341" y="1603"/>
                    </a:lnTo>
                    <a:lnTo>
                      <a:pt x="327" y="1631"/>
                    </a:lnTo>
                    <a:lnTo>
                      <a:pt x="312" y="1631"/>
                    </a:lnTo>
                    <a:lnTo>
                      <a:pt x="298" y="1645"/>
                    </a:lnTo>
                    <a:lnTo>
                      <a:pt x="270" y="1645"/>
                    </a:lnTo>
                    <a:lnTo>
                      <a:pt x="241" y="1659"/>
                    </a:lnTo>
                    <a:lnTo>
                      <a:pt x="270" y="1603"/>
                    </a:lnTo>
                    <a:lnTo>
                      <a:pt x="284" y="1603"/>
                    </a:lnTo>
                    <a:lnTo>
                      <a:pt x="298" y="1560"/>
                    </a:lnTo>
                    <a:lnTo>
                      <a:pt x="312" y="1546"/>
                    </a:lnTo>
                    <a:lnTo>
                      <a:pt x="341" y="1489"/>
                    </a:lnTo>
                    <a:lnTo>
                      <a:pt x="369" y="1461"/>
                    </a:lnTo>
                    <a:lnTo>
                      <a:pt x="383" y="1432"/>
                    </a:lnTo>
                    <a:lnTo>
                      <a:pt x="397" y="1432"/>
                    </a:lnTo>
                    <a:lnTo>
                      <a:pt x="426" y="1390"/>
                    </a:lnTo>
                    <a:lnTo>
                      <a:pt x="426" y="1376"/>
                    </a:lnTo>
                    <a:lnTo>
                      <a:pt x="440" y="1376"/>
                    </a:lnTo>
                    <a:lnTo>
                      <a:pt x="440" y="1361"/>
                    </a:lnTo>
                    <a:lnTo>
                      <a:pt x="454" y="1361"/>
                    </a:lnTo>
                    <a:lnTo>
                      <a:pt x="454" y="1347"/>
                    </a:lnTo>
                    <a:lnTo>
                      <a:pt x="468" y="1347"/>
                    </a:lnTo>
                    <a:lnTo>
                      <a:pt x="468" y="1333"/>
                    </a:lnTo>
                    <a:lnTo>
                      <a:pt x="483" y="1333"/>
                    </a:lnTo>
                    <a:lnTo>
                      <a:pt x="483" y="1319"/>
                    </a:lnTo>
                    <a:lnTo>
                      <a:pt x="497" y="1319"/>
                    </a:lnTo>
                    <a:lnTo>
                      <a:pt x="511" y="1305"/>
                    </a:lnTo>
                    <a:lnTo>
                      <a:pt x="525" y="1305"/>
                    </a:lnTo>
                    <a:lnTo>
                      <a:pt x="525" y="1291"/>
                    </a:lnTo>
                    <a:lnTo>
                      <a:pt x="539" y="1291"/>
                    </a:lnTo>
                    <a:lnTo>
                      <a:pt x="553" y="1276"/>
                    </a:lnTo>
                    <a:lnTo>
                      <a:pt x="568" y="1276"/>
                    </a:lnTo>
                    <a:lnTo>
                      <a:pt x="582" y="1262"/>
                    </a:lnTo>
                    <a:lnTo>
                      <a:pt x="596" y="1262"/>
                    </a:lnTo>
                    <a:lnTo>
                      <a:pt x="610" y="1262"/>
                    </a:lnTo>
                    <a:lnTo>
                      <a:pt x="610" y="1248"/>
                    </a:lnTo>
                    <a:lnTo>
                      <a:pt x="624" y="1248"/>
                    </a:lnTo>
                    <a:lnTo>
                      <a:pt x="610" y="1234"/>
                    </a:lnTo>
                    <a:lnTo>
                      <a:pt x="610" y="1205"/>
                    </a:lnTo>
                    <a:lnTo>
                      <a:pt x="596" y="1163"/>
                    </a:lnTo>
                    <a:lnTo>
                      <a:pt x="596" y="1135"/>
                    </a:lnTo>
                    <a:lnTo>
                      <a:pt x="596" y="1120"/>
                    </a:lnTo>
                    <a:lnTo>
                      <a:pt x="582" y="1092"/>
                    </a:lnTo>
                    <a:lnTo>
                      <a:pt x="582" y="1078"/>
                    </a:lnTo>
                    <a:lnTo>
                      <a:pt x="568" y="1078"/>
                    </a:lnTo>
                    <a:lnTo>
                      <a:pt x="568" y="1064"/>
                    </a:lnTo>
                    <a:lnTo>
                      <a:pt x="568" y="1049"/>
                    </a:lnTo>
                    <a:lnTo>
                      <a:pt x="568" y="1035"/>
                    </a:lnTo>
                    <a:lnTo>
                      <a:pt x="568" y="1021"/>
                    </a:lnTo>
                    <a:lnTo>
                      <a:pt x="568" y="1007"/>
                    </a:lnTo>
                    <a:lnTo>
                      <a:pt x="568" y="993"/>
                    </a:lnTo>
                    <a:lnTo>
                      <a:pt x="568" y="978"/>
                    </a:lnTo>
                    <a:lnTo>
                      <a:pt x="582" y="978"/>
                    </a:lnTo>
                    <a:lnTo>
                      <a:pt x="582" y="964"/>
                    </a:lnTo>
                    <a:lnTo>
                      <a:pt x="582" y="950"/>
                    </a:lnTo>
                    <a:lnTo>
                      <a:pt x="596" y="936"/>
                    </a:lnTo>
                    <a:lnTo>
                      <a:pt x="596" y="922"/>
                    </a:lnTo>
                    <a:lnTo>
                      <a:pt x="596" y="908"/>
                    </a:lnTo>
                    <a:lnTo>
                      <a:pt x="596" y="893"/>
                    </a:lnTo>
                    <a:lnTo>
                      <a:pt x="610" y="893"/>
                    </a:lnTo>
                    <a:lnTo>
                      <a:pt x="610" y="879"/>
                    </a:lnTo>
                    <a:lnTo>
                      <a:pt x="610" y="865"/>
                    </a:lnTo>
                    <a:lnTo>
                      <a:pt x="596" y="865"/>
                    </a:lnTo>
                    <a:lnTo>
                      <a:pt x="553" y="865"/>
                    </a:lnTo>
                    <a:lnTo>
                      <a:pt x="525" y="865"/>
                    </a:lnTo>
                    <a:lnTo>
                      <a:pt x="511" y="879"/>
                    </a:lnTo>
                    <a:lnTo>
                      <a:pt x="511" y="893"/>
                    </a:lnTo>
                    <a:lnTo>
                      <a:pt x="511" y="922"/>
                    </a:lnTo>
                    <a:lnTo>
                      <a:pt x="497" y="922"/>
                    </a:lnTo>
                    <a:lnTo>
                      <a:pt x="483" y="922"/>
                    </a:lnTo>
                    <a:lnTo>
                      <a:pt x="454" y="922"/>
                    </a:lnTo>
                    <a:lnTo>
                      <a:pt x="440" y="922"/>
                    </a:lnTo>
                    <a:lnTo>
                      <a:pt x="440" y="936"/>
                    </a:lnTo>
                    <a:lnTo>
                      <a:pt x="426" y="950"/>
                    </a:lnTo>
                    <a:lnTo>
                      <a:pt x="383" y="964"/>
                    </a:lnTo>
                    <a:lnTo>
                      <a:pt x="369" y="964"/>
                    </a:lnTo>
                    <a:lnTo>
                      <a:pt x="369" y="978"/>
                    </a:lnTo>
                    <a:lnTo>
                      <a:pt x="355" y="993"/>
                    </a:lnTo>
                    <a:lnTo>
                      <a:pt x="327" y="978"/>
                    </a:lnTo>
                    <a:lnTo>
                      <a:pt x="270" y="950"/>
                    </a:lnTo>
                    <a:lnTo>
                      <a:pt x="241" y="936"/>
                    </a:lnTo>
                    <a:lnTo>
                      <a:pt x="227" y="936"/>
                    </a:lnTo>
                    <a:lnTo>
                      <a:pt x="227" y="922"/>
                    </a:lnTo>
                    <a:lnTo>
                      <a:pt x="213" y="922"/>
                    </a:lnTo>
                    <a:lnTo>
                      <a:pt x="199" y="922"/>
                    </a:lnTo>
                    <a:lnTo>
                      <a:pt x="199" y="908"/>
                    </a:lnTo>
                    <a:lnTo>
                      <a:pt x="185" y="908"/>
                    </a:lnTo>
                    <a:lnTo>
                      <a:pt x="185" y="893"/>
                    </a:lnTo>
                    <a:lnTo>
                      <a:pt x="171" y="893"/>
                    </a:lnTo>
                    <a:lnTo>
                      <a:pt x="156" y="879"/>
                    </a:lnTo>
                    <a:lnTo>
                      <a:pt x="142" y="865"/>
                    </a:lnTo>
                    <a:lnTo>
                      <a:pt x="142" y="851"/>
                    </a:lnTo>
                    <a:lnTo>
                      <a:pt x="128" y="851"/>
                    </a:lnTo>
                    <a:lnTo>
                      <a:pt x="128" y="837"/>
                    </a:lnTo>
                    <a:lnTo>
                      <a:pt x="114" y="822"/>
                    </a:lnTo>
                    <a:lnTo>
                      <a:pt x="100" y="808"/>
                    </a:lnTo>
                    <a:lnTo>
                      <a:pt x="100" y="794"/>
                    </a:lnTo>
                    <a:lnTo>
                      <a:pt x="85" y="794"/>
                    </a:lnTo>
                    <a:lnTo>
                      <a:pt x="85" y="780"/>
                    </a:lnTo>
                    <a:lnTo>
                      <a:pt x="71" y="780"/>
                    </a:lnTo>
                    <a:lnTo>
                      <a:pt x="71" y="766"/>
                    </a:lnTo>
                    <a:lnTo>
                      <a:pt x="57" y="752"/>
                    </a:lnTo>
                    <a:lnTo>
                      <a:pt x="43" y="723"/>
                    </a:lnTo>
                    <a:lnTo>
                      <a:pt x="29" y="709"/>
                    </a:lnTo>
                    <a:lnTo>
                      <a:pt x="15" y="709"/>
                    </a:lnTo>
                    <a:lnTo>
                      <a:pt x="0" y="681"/>
                    </a:lnTo>
                    <a:lnTo>
                      <a:pt x="43" y="638"/>
                    </a:lnTo>
                    <a:lnTo>
                      <a:pt x="57" y="624"/>
                    </a:lnTo>
                    <a:lnTo>
                      <a:pt x="85" y="610"/>
                    </a:lnTo>
                    <a:lnTo>
                      <a:pt x="114" y="596"/>
                    </a:lnTo>
                    <a:lnTo>
                      <a:pt x="156" y="553"/>
                    </a:lnTo>
                    <a:lnTo>
                      <a:pt x="185" y="539"/>
                    </a:lnTo>
                    <a:lnTo>
                      <a:pt x="199" y="525"/>
                    </a:lnTo>
                    <a:lnTo>
                      <a:pt x="241" y="496"/>
                    </a:lnTo>
                    <a:lnTo>
                      <a:pt x="270" y="468"/>
                    </a:lnTo>
                    <a:lnTo>
                      <a:pt x="298" y="454"/>
                    </a:lnTo>
                    <a:lnTo>
                      <a:pt x="312" y="439"/>
                    </a:lnTo>
                    <a:lnTo>
                      <a:pt x="327" y="425"/>
                    </a:lnTo>
                    <a:lnTo>
                      <a:pt x="341" y="425"/>
                    </a:lnTo>
                    <a:lnTo>
                      <a:pt x="355" y="411"/>
                    </a:lnTo>
                    <a:lnTo>
                      <a:pt x="369" y="397"/>
                    </a:lnTo>
                    <a:lnTo>
                      <a:pt x="383" y="383"/>
                    </a:lnTo>
                    <a:lnTo>
                      <a:pt x="397" y="383"/>
                    </a:lnTo>
                    <a:lnTo>
                      <a:pt x="412" y="369"/>
                    </a:lnTo>
                    <a:lnTo>
                      <a:pt x="440" y="354"/>
                    </a:lnTo>
                    <a:lnTo>
                      <a:pt x="440" y="340"/>
                    </a:lnTo>
                    <a:lnTo>
                      <a:pt x="454" y="340"/>
                    </a:lnTo>
                    <a:lnTo>
                      <a:pt x="468" y="340"/>
                    </a:lnTo>
                    <a:lnTo>
                      <a:pt x="468" y="326"/>
                    </a:lnTo>
                    <a:lnTo>
                      <a:pt x="497" y="312"/>
                    </a:lnTo>
                    <a:lnTo>
                      <a:pt x="525" y="298"/>
                    </a:lnTo>
                    <a:lnTo>
                      <a:pt x="539" y="283"/>
                    </a:lnTo>
                    <a:lnTo>
                      <a:pt x="568" y="269"/>
                    </a:lnTo>
                    <a:lnTo>
                      <a:pt x="596" y="241"/>
                    </a:lnTo>
                    <a:lnTo>
                      <a:pt x="610" y="227"/>
                    </a:lnTo>
                    <a:lnTo>
                      <a:pt x="624" y="227"/>
                    </a:lnTo>
                    <a:lnTo>
                      <a:pt x="639" y="213"/>
                    </a:lnTo>
                    <a:lnTo>
                      <a:pt x="653" y="213"/>
                    </a:lnTo>
                    <a:lnTo>
                      <a:pt x="667" y="198"/>
                    </a:lnTo>
                    <a:lnTo>
                      <a:pt x="681" y="184"/>
                    </a:lnTo>
                    <a:lnTo>
                      <a:pt x="709" y="170"/>
                    </a:lnTo>
                    <a:lnTo>
                      <a:pt x="738" y="156"/>
                    </a:lnTo>
                    <a:lnTo>
                      <a:pt x="752" y="142"/>
                    </a:lnTo>
                    <a:lnTo>
                      <a:pt x="766" y="142"/>
                    </a:lnTo>
                    <a:lnTo>
                      <a:pt x="780" y="127"/>
                    </a:lnTo>
                    <a:lnTo>
                      <a:pt x="795" y="127"/>
                    </a:lnTo>
                    <a:lnTo>
                      <a:pt x="809" y="113"/>
                    </a:lnTo>
                    <a:lnTo>
                      <a:pt x="823" y="113"/>
                    </a:lnTo>
                    <a:lnTo>
                      <a:pt x="837" y="113"/>
                    </a:lnTo>
                    <a:lnTo>
                      <a:pt x="851" y="99"/>
                    </a:lnTo>
                    <a:lnTo>
                      <a:pt x="865" y="99"/>
                    </a:lnTo>
                    <a:lnTo>
                      <a:pt x="880" y="99"/>
                    </a:lnTo>
                    <a:lnTo>
                      <a:pt x="894" y="99"/>
                    </a:lnTo>
                    <a:lnTo>
                      <a:pt x="922" y="99"/>
                    </a:lnTo>
                    <a:lnTo>
                      <a:pt x="936" y="99"/>
                    </a:lnTo>
                    <a:lnTo>
                      <a:pt x="965" y="99"/>
                    </a:lnTo>
                    <a:lnTo>
                      <a:pt x="979" y="99"/>
                    </a:lnTo>
                    <a:lnTo>
                      <a:pt x="1007" y="99"/>
                    </a:lnTo>
                    <a:lnTo>
                      <a:pt x="1036" y="99"/>
                    </a:lnTo>
                    <a:lnTo>
                      <a:pt x="1050" y="99"/>
                    </a:lnTo>
                    <a:lnTo>
                      <a:pt x="1064" y="99"/>
                    </a:lnTo>
                    <a:lnTo>
                      <a:pt x="1078" y="99"/>
                    </a:lnTo>
                    <a:lnTo>
                      <a:pt x="1177" y="99"/>
                    </a:lnTo>
                    <a:lnTo>
                      <a:pt x="1192" y="99"/>
                    </a:lnTo>
                    <a:lnTo>
                      <a:pt x="1305" y="42"/>
                    </a:lnTo>
                    <a:lnTo>
                      <a:pt x="1319" y="28"/>
                    </a:lnTo>
                    <a:lnTo>
                      <a:pt x="1348" y="28"/>
                    </a:lnTo>
                    <a:lnTo>
                      <a:pt x="1419" y="0"/>
                    </a:lnTo>
                    <a:lnTo>
                      <a:pt x="1433" y="14"/>
                    </a:lnTo>
                    <a:lnTo>
                      <a:pt x="1461" y="42"/>
                    </a:lnTo>
                    <a:close/>
                  </a:path>
                </a:pathLst>
              </a:custGeom>
              <a:blipFill dpi="0" rotWithShape="1">
                <a:blip r:embed="rId3"/>
                <a:srcRect/>
                <a:tile tx="0" ty="0" sx="100000" sy="100000" flip="none" algn="tl"/>
              </a:blipFill>
              <a:ln w="9525">
                <a:solidFill>
                  <a:srgbClr val="333333"/>
                </a:solidFill>
                <a:round/>
                <a:headEnd/>
                <a:tailEnd/>
              </a:ln>
            </p:spPr>
            <p:txBody>
              <a:bodyPr/>
              <a:lstStyle/>
              <a:p>
                <a:endParaRPr lang="ja-JP" altLang="en-US"/>
              </a:p>
            </p:txBody>
          </p:sp>
          <p:sp>
            <p:nvSpPr>
              <p:cNvPr id="55" name="Freeform 36"/>
              <p:cNvSpPr>
                <a:spLocks/>
              </p:cNvSpPr>
              <p:nvPr/>
            </p:nvSpPr>
            <p:spPr bwMode="auto">
              <a:xfrm>
                <a:off x="2200" y="878"/>
                <a:ext cx="2227" cy="1972"/>
              </a:xfrm>
              <a:custGeom>
                <a:avLst/>
                <a:gdLst>
                  <a:gd name="T0" fmla="*/ 1830 w 2227"/>
                  <a:gd name="T1" fmla="*/ 28 h 1972"/>
                  <a:gd name="T2" fmla="*/ 1900 w 2227"/>
                  <a:gd name="T3" fmla="*/ 43 h 1972"/>
                  <a:gd name="T4" fmla="*/ 1986 w 2227"/>
                  <a:gd name="T5" fmla="*/ 71 h 1972"/>
                  <a:gd name="T6" fmla="*/ 1971 w 2227"/>
                  <a:gd name="T7" fmla="*/ 128 h 1972"/>
                  <a:gd name="T8" fmla="*/ 2212 w 2227"/>
                  <a:gd name="T9" fmla="*/ 298 h 1972"/>
                  <a:gd name="T10" fmla="*/ 2212 w 2227"/>
                  <a:gd name="T11" fmla="*/ 340 h 1972"/>
                  <a:gd name="T12" fmla="*/ 2198 w 2227"/>
                  <a:gd name="T13" fmla="*/ 383 h 1972"/>
                  <a:gd name="T14" fmla="*/ 2184 w 2227"/>
                  <a:gd name="T15" fmla="*/ 440 h 1972"/>
                  <a:gd name="T16" fmla="*/ 2184 w 2227"/>
                  <a:gd name="T17" fmla="*/ 482 h 1972"/>
                  <a:gd name="T18" fmla="*/ 2127 w 2227"/>
                  <a:gd name="T19" fmla="*/ 582 h 1972"/>
                  <a:gd name="T20" fmla="*/ 2085 w 2227"/>
                  <a:gd name="T21" fmla="*/ 695 h 1972"/>
                  <a:gd name="T22" fmla="*/ 2085 w 2227"/>
                  <a:gd name="T23" fmla="*/ 738 h 1972"/>
                  <a:gd name="T24" fmla="*/ 2071 w 2227"/>
                  <a:gd name="T25" fmla="*/ 794 h 1972"/>
                  <a:gd name="T26" fmla="*/ 2056 w 2227"/>
                  <a:gd name="T27" fmla="*/ 908 h 1972"/>
                  <a:gd name="T28" fmla="*/ 2071 w 2227"/>
                  <a:gd name="T29" fmla="*/ 1035 h 1972"/>
                  <a:gd name="T30" fmla="*/ 2099 w 2227"/>
                  <a:gd name="T31" fmla="*/ 1106 h 1972"/>
                  <a:gd name="T32" fmla="*/ 2113 w 2227"/>
                  <a:gd name="T33" fmla="*/ 1234 h 1972"/>
                  <a:gd name="T34" fmla="*/ 2099 w 2227"/>
                  <a:gd name="T35" fmla="*/ 1390 h 1972"/>
                  <a:gd name="T36" fmla="*/ 1915 w 2227"/>
                  <a:gd name="T37" fmla="*/ 1390 h 1972"/>
                  <a:gd name="T38" fmla="*/ 1844 w 2227"/>
                  <a:gd name="T39" fmla="*/ 1404 h 1972"/>
                  <a:gd name="T40" fmla="*/ 1674 w 2227"/>
                  <a:gd name="T41" fmla="*/ 1504 h 1972"/>
                  <a:gd name="T42" fmla="*/ 1489 w 2227"/>
                  <a:gd name="T43" fmla="*/ 1631 h 1972"/>
                  <a:gd name="T44" fmla="*/ 1362 w 2227"/>
                  <a:gd name="T45" fmla="*/ 1716 h 1972"/>
                  <a:gd name="T46" fmla="*/ 1021 w 2227"/>
                  <a:gd name="T47" fmla="*/ 1972 h 1972"/>
                  <a:gd name="T48" fmla="*/ 922 w 2227"/>
                  <a:gd name="T49" fmla="*/ 1816 h 1972"/>
                  <a:gd name="T50" fmla="*/ 837 w 2227"/>
                  <a:gd name="T51" fmla="*/ 1702 h 1972"/>
                  <a:gd name="T52" fmla="*/ 794 w 2227"/>
                  <a:gd name="T53" fmla="*/ 1645 h 1972"/>
                  <a:gd name="T54" fmla="*/ 723 w 2227"/>
                  <a:gd name="T55" fmla="*/ 1532 h 1972"/>
                  <a:gd name="T56" fmla="*/ 667 w 2227"/>
                  <a:gd name="T57" fmla="*/ 1461 h 1972"/>
                  <a:gd name="T58" fmla="*/ 610 w 2227"/>
                  <a:gd name="T59" fmla="*/ 1376 h 1972"/>
                  <a:gd name="T60" fmla="*/ 539 w 2227"/>
                  <a:gd name="T61" fmla="*/ 1291 h 1972"/>
                  <a:gd name="T62" fmla="*/ 482 w 2227"/>
                  <a:gd name="T63" fmla="*/ 1220 h 1972"/>
                  <a:gd name="T64" fmla="*/ 426 w 2227"/>
                  <a:gd name="T65" fmla="*/ 1149 h 1972"/>
                  <a:gd name="T66" fmla="*/ 397 w 2227"/>
                  <a:gd name="T67" fmla="*/ 1121 h 1972"/>
                  <a:gd name="T68" fmla="*/ 326 w 2227"/>
                  <a:gd name="T69" fmla="*/ 1064 h 1972"/>
                  <a:gd name="T70" fmla="*/ 270 w 2227"/>
                  <a:gd name="T71" fmla="*/ 1035 h 1972"/>
                  <a:gd name="T72" fmla="*/ 213 w 2227"/>
                  <a:gd name="T73" fmla="*/ 1021 h 1972"/>
                  <a:gd name="T74" fmla="*/ 0 w 2227"/>
                  <a:gd name="T75" fmla="*/ 950 h 1972"/>
                  <a:gd name="T76" fmla="*/ 28 w 2227"/>
                  <a:gd name="T77" fmla="*/ 865 h 1972"/>
                  <a:gd name="T78" fmla="*/ 71 w 2227"/>
                  <a:gd name="T79" fmla="*/ 794 h 1972"/>
                  <a:gd name="T80" fmla="*/ 99 w 2227"/>
                  <a:gd name="T81" fmla="*/ 752 h 1972"/>
                  <a:gd name="T82" fmla="*/ 156 w 2227"/>
                  <a:gd name="T83" fmla="*/ 738 h 1972"/>
                  <a:gd name="T84" fmla="*/ 355 w 2227"/>
                  <a:gd name="T85" fmla="*/ 738 h 1972"/>
                  <a:gd name="T86" fmla="*/ 482 w 2227"/>
                  <a:gd name="T87" fmla="*/ 780 h 1972"/>
                  <a:gd name="T88" fmla="*/ 567 w 2227"/>
                  <a:gd name="T89" fmla="*/ 808 h 1972"/>
                  <a:gd name="T90" fmla="*/ 681 w 2227"/>
                  <a:gd name="T91" fmla="*/ 851 h 1972"/>
                  <a:gd name="T92" fmla="*/ 738 w 2227"/>
                  <a:gd name="T93" fmla="*/ 908 h 1972"/>
                  <a:gd name="T94" fmla="*/ 808 w 2227"/>
                  <a:gd name="T95" fmla="*/ 908 h 1972"/>
                  <a:gd name="T96" fmla="*/ 908 w 2227"/>
                  <a:gd name="T97" fmla="*/ 851 h 1972"/>
                  <a:gd name="T98" fmla="*/ 979 w 2227"/>
                  <a:gd name="T99" fmla="*/ 780 h 1972"/>
                  <a:gd name="T100" fmla="*/ 1064 w 2227"/>
                  <a:gd name="T101" fmla="*/ 695 h 1972"/>
                  <a:gd name="T102" fmla="*/ 1135 w 2227"/>
                  <a:gd name="T103" fmla="*/ 652 h 1972"/>
                  <a:gd name="T104" fmla="*/ 1262 w 2227"/>
                  <a:gd name="T105" fmla="*/ 596 h 1972"/>
                  <a:gd name="T106" fmla="*/ 1333 w 2227"/>
                  <a:gd name="T107" fmla="*/ 525 h 1972"/>
                  <a:gd name="T108" fmla="*/ 1319 w 2227"/>
                  <a:gd name="T109" fmla="*/ 426 h 1972"/>
                  <a:gd name="T110" fmla="*/ 1347 w 2227"/>
                  <a:gd name="T111" fmla="*/ 426 h 1972"/>
                  <a:gd name="T112" fmla="*/ 1418 w 2227"/>
                  <a:gd name="T113" fmla="*/ 312 h 1972"/>
                  <a:gd name="T114" fmla="*/ 1404 w 2227"/>
                  <a:gd name="T115" fmla="*/ 241 h 1972"/>
                  <a:gd name="T116" fmla="*/ 1461 w 2227"/>
                  <a:gd name="T117" fmla="*/ 128 h 1972"/>
                  <a:gd name="T118" fmla="*/ 1518 w 2227"/>
                  <a:gd name="T119" fmla="*/ 113 h 1972"/>
                  <a:gd name="T120" fmla="*/ 1617 w 2227"/>
                  <a:gd name="T121" fmla="*/ 14 h 1972"/>
                  <a:gd name="T122" fmla="*/ 1702 w 2227"/>
                  <a:gd name="T123" fmla="*/ 0 h 19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27"/>
                  <a:gd name="T187" fmla="*/ 0 h 1972"/>
                  <a:gd name="T188" fmla="*/ 2227 w 2227"/>
                  <a:gd name="T189" fmla="*/ 1972 h 19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27" h="1972">
                    <a:moveTo>
                      <a:pt x="1773" y="28"/>
                    </a:moveTo>
                    <a:lnTo>
                      <a:pt x="1773" y="28"/>
                    </a:lnTo>
                    <a:lnTo>
                      <a:pt x="1801" y="14"/>
                    </a:lnTo>
                    <a:lnTo>
                      <a:pt x="1815" y="14"/>
                    </a:lnTo>
                    <a:lnTo>
                      <a:pt x="1830" y="28"/>
                    </a:lnTo>
                    <a:lnTo>
                      <a:pt x="1844" y="28"/>
                    </a:lnTo>
                    <a:lnTo>
                      <a:pt x="1858" y="28"/>
                    </a:lnTo>
                    <a:lnTo>
                      <a:pt x="1872" y="28"/>
                    </a:lnTo>
                    <a:lnTo>
                      <a:pt x="1886" y="28"/>
                    </a:lnTo>
                    <a:lnTo>
                      <a:pt x="1900" y="43"/>
                    </a:lnTo>
                    <a:lnTo>
                      <a:pt x="1915" y="43"/>
                    </a:lnTo>
                    <a:lnTo>
                      <a:pt x="1929" y="57"/>
                    </a:lnTo>
                    <a:lnTo>
                      <a:pt x="1943" y="57"/>
                    </a:lnTo>
                    <a:lnTo>
                      <a:pt x="1957" y="57"/>
                    </a:lnTo>
                    <a:lnTo>
                      <a:pt x="1971" y="57"/>
                    </a:lnTo>
                    <a:lnTo>
                      <a:pt x="1986" y="57"/>
                    </a:lnTo>
                    <a:lnTo>
                      <a:pt x="1986" y="71"/>
                    </a:lnTo>
                    <a:lnTo>
                      <a:pt x="1986" y="85"/>
                    </a:lnTo>
                    <a:lnTo>
                      <a:pt x="1986" y="99"/>
                    </a:lnTo>
                    <a:lnTo>
                      <a:pt x="1986" y="113"/>
                    </a:lnTo>
                    <a:lnTo>
                      <a:pt x="1971" y="128"/>
                    </a:lnTo>
                    <a:lnTo>
                      <a:pt x="1971" y="142"/>
                    </a:lnTo>
                    <a:lnTo>
                      <a:pt x="1957" y="156"/>
                    </a:lnTo>
                    <a:lnTo>
                      <a:pt x="2085" y="213"/>
                    </a:lnTo>
                    <a:lnTo>
                      <a:pt x="2142" y="255"/>
                    </a:lnTo>
                    <a:lnTo>
                      <a:pt x="2170" y="269"/>
                    </a:lnTo>
                    <a:lnTo>
                      <a:pt x="2184" y="284"/>
                    </a:lnTo>
                    <a:lnTo>
                      <a:pt x="2198" y="284"/>
                    </a:lnTo>
                    <a:lnTo>
                      <a:pt x="2212" y="284"/>
                    </a:lnTo>
                    <a:lnTo>
                      <a:pt x="2212" y="298"/>
                    </a:lnTo>
                    <a:lnTo>
                      <a:pt x="2227" y="298"/>
                    </a:lnTo>
                    <a:lnTo>
                      <a:pt x="2227" y="312"/>
                    </a:lnTo>
                    <a:lnTo>
                      <a:pt x="2227" y="326"/>
                    </a:lnTo>
                    <a:lnTo>
                      <a:pt x="2212" y="326"/>
                    </a:lnTo>
                    <a:lnTo>
                      <a:pt x="2212" y="340"/>
                    </a:lnTo>
                    <a:lnTo>
                      <a:pt x="2212" y="355"/>
                    </a:lnTo>
                    <a:lnTo>
                      <a:pt x="2212" y="369"/>
                    </a:lnTo>
                    <a:lnTo>
                      <a:pt x="2198" y="369"/>
                    </a:lnTo>
                    <a:lnTo>
                      <a:pt x="2198" y="383"/>
                    </a:lnTo>
                    <a:lnTo>
                      <a:pt x="2198" y="397"/>
                    </a:lnTo>
                    <a:lnTo>
                      <a:pt x="2198" y="411"/>
                    </a:lnTo>
                    <a:lnTo>
                      <a:pt x="2184" y="411"/>
                    </a:lnTo>
                    <a:lnTo>
                      <a:pt x="2184" y="426"/>
                    </a:lnTo>
                    <a:lnTo>
                      <a:pt x="2184" y="440"/>
                    </a:lnTo>
                    <a:lnTo>
                      <a:pt x="2170" y="454"/>
                    </a:lnTo>
                    <a:lnTo>
                      <a:pt x="2170" y="468"/>
                    </a:lnTo>
                    <a:lnTo>
                      <a:pt x="2184" y="482"/>
                    </a:lnTo>
                    <a:lnTo>
                      <a:pt x="2184" y="496"/>
                    </a:lnTo>
                    <a:lnTo>
                      <a:pt x="2170" y="496"/>
                    </a:lnTo>
                    <a:lnTo>
                      <a:pt x="2156" y="496"/>
                    </a:lnTo>
                    <a:lnTo>
                      <a:pt x="2156" y="511"/>
                    </a:lnTo>
                    <a:lnTo>
                      <a:pt x="2156" y="525"/>
                    </a:lnTo>
                    <a:lnTo>
                      <a:pt x="2127" y="582"/>
                    </a:lnTo>
                    <a:lnTo>
                      <a:pt x="2113" y="624"/>
                    </a:lnTo>
                    <a:lnTo>
                      <a:pt x="2113" y="638"/>
                    </a:lnTo>
                    <a:lnTo>
                      <a:pt x="2099" y="652"/>
                    </a:lnTo>
                    <a:lnTo>
                      <a:pt x="2099" y="667"/>
                    </a:lnTo>
                    <a:lnTo>
                      <a:pt x="2099" y="681"/>
                    </a:lnTo>
                    <a:lnTo>
                      <a:pt x="2085" y="695"/>
                    </a:lnTo>
                    <a:lnTo>
                      <a:pt x="2085" y="709"/>
                    </a:lnTo>
                    <a:lnTo>
                      <a:pt x="2085" y="723"/>
                    </a:lnTo>
                    <a:lnTo>
                      <a:pt x="2085" y="738"/>
                    </a:lnTo>
                    <a:lnTo>
                      <a:pt x="2085" y="752"/>
                    </a:lnTo>
                    <a:lnTo>
                      <a:pt x="2071" y="752"/>
                    </a:lnTo>
                    <a:lnTo>
                      <a:pt x="2071" y="766"/>
                    </a:lnTo>
                    <a:lnTo>
                      <a:pt x="2071" y="780"/>
                    </a:lnTo>
                    <a:lnTo>
                      <a:pt x="2071" y="794"/>
                    </a:lnTo>
                    <a:lnTo>
                      <a:pt x="2071" y="808"/>
                    </a:lnTo>
                    <a:lnTo>
                      <a:pt x="2056" y="823"/>
                    </a:lnTo>
                    <a:lnTo>
                      <a:pt x="2056" y="837"/>
                    </a:lnTo>
                    <a:lnTo>
                      <a:pt x="2056" y="851"/>
                    </a:lnTo>
                    <a:lnTo>
                      <a:pt x="2056" y="865"/>
                    </a:lnTo>
                    <a:lnTo>
                      <a:pt x="2056" y="879"/>
                    </a:lnTo>
                    <a:lnTo>
                      <a:pt x="2056" y="894"/>
                    </a:lnTo>
                    <a:lnTo>
                      <a:pt x="2056" y="908"/>
                    </a:lnTo>
                    <a:lnTo>
                      <a:pt x="2056" y="922"/>
                    </a:lnTo>
                    <a:lnTo>
                      <a:pt x="2056" y="936"/>
                    </a:lnTo>
                    <a:lnTo>
                      <a:pt x="2056" y="950"/>
                    </a:lnTo>
                    <a:lnTo>
                      <a:pt x="2056" y="965"/>
                    </a:lnTo>
                    <a:lnTo>
                      <a:pt x="2056" y="979"/>
                    </a:lnTo>
                    <a:lnTo>
                      <a:pt x="2056" y="993"/>
                    </a:lnTo>
                    <a:lnTo>
                      <a:pt x="2071" y="1007"/>
                    </a:lnTo>
                    <a:lnTo>
                      <a:pt x="2071" y="1035"/>
                    </a:lnTo>
                    <a:lnTo>
                      <a:pt x="2085" y="1064"/>
                    </a:lnTo>
                    <a:lnTo>
                      <a:pt x="2085" y="1078"/>
                    </a:lnTo>
                    <a:lnTo>
                      <a:pt x="2085" y="1092"/>
                    </a:lnTo>
                    <a:lnTo>
                      <a:pt x="2085" y="1106"/>
                    </a:lnTo>
                    <a:lnTo>
                      <a:pt x="2099" y="1106"/>
                    </a:lnTo>
                    <a:lnTo>
                      <a:pt x="2099" y="1121"/>
                    </a:lnTo>
                    <a:lnTo>
                      <a:pt x="2099" y="1135"/>
                    </a:lnTo>
                    <a:lnTo>
                      <a:pt x="2099" y="1149"/>
                    </a:lnTo>
                    <a:lnTo>
                      <a:pt x="2113" y="1149"/>
                    </a:lnTo>
                    <a:lnTo>
                      <a:pt x="2113" y="1177"/>
                    </a:lnTo>
                    <a:lnTo>
                      <a:pt x="2113" y="1220"/>
                    </a:lnTo>
                    <a:lnTo>
                      <a:pt x="2113" y="1234"/>
                    </a:lnTo>
                    <a:lnTo>
                      <a:pt x="2113" y="1248"/>
                    </a:lnTo>
                    <a:lnTo>
                      <a:pt x="2113" y="1291"/>
                    </a:lnTo>
                    <a:lnTo>
                      <a:pt x="2113" y="1305"/>
                    </a:lnTo>
                    <a:lnTo>
                      <a:pt x="2113" y="1319"/>
                    </a:lnTo>
                    <a:lnTo>
                      <a:pt x="2113" y="1347"/>
                    </a:lnTo>
                    <a:lnTo>
                      <a:pt x="2113" y="1362"/>
                    </a:lnTo>
                    <a:lnTo>
                      <a:pt x="2113" y="1376"/>
                    </a:lnTo>
                    <a:lnTo>
                      <a:pt x="2113" y="1390"/>
                    </a:lnTo>
                    <a:lnTo>
                      <a:pt x="2099" y="1390"/>
                    </a:lnTo>
                    <a:lnTo>
                      <a:pt x="2085" y="1390"/>
                    </a:lnTo>
                    <a:lnTo>
                      <a:pt x="2071" y="1390"/>
                    </a:lnTo>
                    <a:lnTo>
                      <a:pt x="2042" y="1390"/>
                    </a:lnTo>
                    <a:lnTo>
                      <a:pt x="2014" y="1390"/>
                    </a:lnTo>
                    <a:lnTo>
                      <a:pt x="2000" y="1390"/>
                    </a:lnTo>
                    <a:lnTo>
                      <a:pt x="1971" y="1390"/>
                    </a:lnTo>
                    <a:lnTo>
                      <a:pt x="1957" y="1390"/>
                    </a:lnTo>
                    <a:lnTo>
                      <a:pt x="1929" y="1390"/>
                    </a:lnTo>
                    <a:lnTo>
                      <a:pt x="1915" y="1390"/>
                    </a:lnTo>
                    <a:lnTo>
                      <a:pt x="1900" y="1390"/>
                    </a:lnTo>
                    <a:lnTo>
                      <a:pt x="1886" y="1390"/>
                    </a:lnTo>
                    <a:lnTo>
                      <a:pt x="1872" y="1404"/>
                    </a:lnTo>
                    <a:lnTo>
                      <a:pt x="1858" y="1404"/>
                    </a:lnTo>
                    <a:lnTo>
                      <a:pt x="1844" y="1404"/>
                    </a:lnTo>
                    <a:lnTo>
                      <a:pt x="1830" y="1418"/>
                    </a:lnTo>
                    <a:lnTo>
                      <a:pt x="1815" y="1418"/>
                    </a:lnTo>
                    <a:lnTo>
                      <a:pt x="1801" y="1433"/>
                    </a:lnTo>
                    <a:lnTo>
                      <a:pt x="1787" y="1433"/>
                    </a:lnTo>
                    <a:lnTo>
                      <a:pt x="1773" y="1447"/>
                    </a:lnTo>
                    <a:lnTo>
                      <a:pt x="1744" y="1461"/>
                    </a:lnTo>
                    <a:lnTo>
                      <a:pt x="1716" y="1475"/>
                    </a:lnTo>
                    <a:lnTo>
                      <a:pt x="1702" y="1489"/>
                    </a:lnTo>
                    <a:lnTo>
                      <a:pt x="1688" y="1504"/>
                    </a:lnTo>
                    <a:lnTo>
                      <a:pt x="1674" y="1504"/>
                    </a:lnTo>
                    <a:lnTo>
                      <a:pt x="1659" y="1518"/>
                    </a:lnTo>
                    <a:lnTo>
                      <a:pt x="1645" y="1518"/>
                    </a:lnTo>
                    <a:lnTo>
                      <a:pt x="1631" y="1532"/>
                    </a:lnTo>
                    <a:lnTo>
                      <a:pt x="1603" y="1560"/>
                    </a:lnTo>
                    <a:lnTo>
                      <a:pt x="1574" y="1574"/>
                    </a:lnTo>
                    <a:lnTo>
                      <a:pt x="1560" y="1589"/>
                    </a:lnTo>
                    <a:lnTo>
                      <a:pt x="1532" y="1603"/>
                    </a:lnTo>
                    <a:lnTo>
                      <a:pt x="1503" y="1617"/>
                    </a:lnTo>
                    <a:lnTo>
                      <a:pt x="1503" y="1631"/>
                    </a:lnTo>
                    <a:lnTo>
                      <a:pt x="1489" y="1631"/>
                    </a:lnTo>
                    <a:lnTo>
                      <a:pt x="1475" y="1631"/>
                    </a:lnTo>
                    <a:lnTo>
                      <a:pt x="1475" y="1645"/>
                    </a:lnTo>
                    <a:lnTo>
                      <a:pt x="1447" y="1660"/>
                    </a:lnTo>
                    <a:lnTo>
                      <a:pt x="1432" y="1674"/>
                    </a:lnTo>
                    <a:lnTo>
                      <a:pt x="1418" y="1674"/>
                    </a:lnTo>
                    <a:lnTo>
                      <a:pt x="1404" y="1688"/>
                    </a:lnTo>
                    <a:lnTo>
                      <a:pt x="1390" y="1702"/>
                    </a:lnTo>
                    <a:lnTo>
                      <a:pt x="1376" y="1716"/>
                    </a:lnTo>
                    <a:lnTo>
                      <a:pt x="1362" y="1716"/>
                    </a:lnTo>
                    <a:lnTo>
                      <a:pt x="1347" y="1730"/>
                    </a:lnTo>
                    <a:lnTo>
                      <a:pt x="1333" y="1745"/>
                    </a:lnTo>
                    <a:lnTo>
                      <a:pt x="1305" y="1759"/>
                    </a:lnTo>
                    <a:lnTo>
                      <a:pt x="1276" y="1787"/>
                    </a:lnTo>
                    <a:lnTo>
                      <a:pt x="1234" y="1816"/>
                    </a:lnTo>
                    <a:lnTo>
                      <a:pt x="1220" y="1830"/>
                    </a:lnTo>
                    <a:lnTo>
                      <a:pt x="1191" y="1844"/>
                    </a:lnTo>
                    <a:lnTo>
                      <a:pt x="1149" y="1887"/>
                    </a:lnTo>
                    <a:lnTo>
                      <a:pt x="1120" y="1901"/>
                    </a:lnTo>
                    <a:lnTo>
                      <a:pt x="1092" y="1915"/>
                    </a:lnTo>
                    <a:lnTo>
                      <a:pt x="1078" y="1929"/>
                    </a:lnTo>
                    <a:lnTo>
                      <a:pt x="1035" y="1972"/>
                    </a:lnTo>
                    <a:lnTo>
                      <a:pt x="1021" y="1972"/>
                    </a:lnTo>
                    <a:lnTo>
                      <a:pt x="1007" y="1929"/>
                    </a:lnTo>
                    <a:lnTo>
                      <a:pt x="993" y="1915"/>
                    </a:lnTo>
                    <a:lnTo>
                      <a:pt x="964" y="1887"/>
                    </a:lnTo>
                    <a:lnTo>
                      <a:pt x="964" y="1872"/>
                    </a:lnTo>
                    <a:lnTo>
                      <a:pt x="950" y="1858"/>
                    </a:lnTo>
                    <a:lnTo>
                      <a:pt x="936" y="1858"/>
                    </a:lnTo>
                    <a:lnTo>
                      <a:pt x="936" y="1844"/>
                    </a:lnTo>
                    <a:lnTo>
                      <a:pt x="922" y="1830"/>
                    </a:lnTo>
                    <a:lnTo>
                      <a:pt x="922" y="1816"/>
                    </a:lnTo>
                    <a:lnTo>
                      <a:pt x="908" y="1801"/>
                    </a:lnTo>
                    <a:lnTo>
                      <a:pt x="894" y="1787"/>
                    </a:lnTo>
                    <a:lnTo>
                      <a:pt x="894" y="1773"/>
                    </a:lnTo>
                    <a:lnTo>
                      <a:pt x="879" y="1759"/>
                    </a:lnTo>
                    <a:lnTo>
                      <a:pt x="865" y="1745"/>
                    </a:lnTo>
                    <a:lnTo>
                      <a:pt x="851" y="1730"/>
                    </a:lnTo>
                    <a:lnTo>
                      <a:pt x="851" y="1716"/>
                    </a:lnTo>
                    <a:lnTo>
                      <a:pt x="837" y="1702"/>
                    </a:lnTo>
                    <a:lnTo>
                      <a:pt x="823" y="1688"/>
                    </a:lnTo>
                    <a:lnTo>
                      <a:pt x="823" y="1674"/>
                    </a:lnTo>
                    <a:lnTo>
                      <a:pt x="808" y="1660"/>
                    </a:lnTo>
                    <a:lnTo>
                      <a:pt x="808" y="1645"/>
                    </a:lnTo>
                    <a:lnTo>
                      <a:pt x="794" y="1645"/>
                    </a:lnTo>
                    <a:lnTo>
                      <a:pt x="794" y="1631"/>
                    </a:lnTo>
                    <a:lnTo>
                      <a:pt x="780" y="1617"/>
                    </a:lnTo>
                    <a:lnTo>
                      <a:pt x="766" y="1603"/>
                    </a:lnTo>
                    <a:lnTo>
                      <a:pt x="766" y="1589"/>
                    </a:lnTo>
                    <a:lnTo>
                      <a:pt x="752" y="1589"/>
                    </a:lnTo>
                    <a:lnTo>
                      <a:pt x="752" y="1574"/>
                    </a:lnTo>
                    <a:lnTo>
                      <a:pt x="738" y="1546"/>
                    </a:lnTo>
                    <a:lnTo>
                      <a:pt x="723" y="1532"/>
                    </a:lnTo>
                    <a:lnTo>
                      <a:pt x="709" y="1518"/>
                    </a:lnTo>
                    <a:lnTo>
                      <a:pt x="695" y="1504"/>
                    </a:lnTo>
                    <a:lnTo>
                      <a:pt x="695" y="1489"/>
                    </a:lnTo>
                    <a:lnTo>
                      <a:pt x="681" y="1489"/>
                    </a:lnTo>
                    <a:lnTo>
                      <a:pt x="681" y="1475"/>
                    </a:lnTo>
                    <a:lnTo>
                      <a:pt x="667" y="1461"/>
                    </a:lnTo>
                    <a:lnTo>
                      <a:pt x="652" y="1447"/>
                    </a:lnTo>
                    <a:lnTo>
                      <a:pt x="652" y="1433"/>
                    </a:lnTo>
                    <a:lnTo>
                      <a:pt x="638" y="1433"/>
                    </a:lnTo>
                    <a:lnTo>
                      <a:pt x="638" y="1418"/>
                    </a:lnTo>
                    <a:lnTo>
                      <a:pt x="624" y="1404"/>
                    </a:lnTo>
                    <a:lnTo>
                      <a:pt x="624" y="1390"/>
                    </a:lnTo>
                    <a:lnTo>
                      <a:pt x="610" y="1376"/>
                    </a:lnTo>
                    <a:lnTo>
                      <a:pt x="596" y="1362"/>
                    </a:lnTo>
                    <a:lnTo>
                      <a:pt x="596" y="1347"/>
                    </a:lnTo>
                    <a:lnTo>
                      <a:pt x="582" y="1333"/>
                    </a:lnTo>
                    <a:lnTo>
                      <a:pt x="567" y="1305"/>
                    </a:lnTo>
                    <a:lnTo>
                      <a:pt x="553" y="1291"/>
                    </a:lnTo>
                    <a:lnTo>
                      <a:pt x="539" y="1291"/>
                    </a:lnTo>
                    <a:lnTo>
                      <a:pt x="539" y="1277"/>
                    </a:lnTo>
                    <a:lnTo>
                      <a:pt x="525" y="1277"/>
                    </a:lnTo>
                    <a:lnTo>
                      <a:pt x="525" y="1262"/>
                    </a:lnTo>
                    <a:lnTo>
                      <a:pt x="511" y="1248"/>
                    </a:lnTo>
                    <a:lnTo>
                      <a:pt x="496" y="1248"/>
                    </a:lnTo>
                    <a:lnTo>
                      <a:pt x="496" y="1234"/>
                    </a:lnTo>
                    <a:lnTo>
                      <a:pt x="482" y="1234"/>
                    </a:lnTo>
                    <a:lnTo>
                      <a:pt x="482" y="1220"/>
                    </a:lnTo>
                    <a:lnTo>
                      <a:pt x="468" y="1220"/>
                    </a:lnTo>
                    <a:lnTo>
                      <a:pt x="468" y="1206"/>
                    </a:lnTo>
                    <a:lnTo>
                      <a:pt x="454" y="1191"/>
                    </a:lnTo>
                    <a:lnTo>
                      <a:pt x="454" y="1177"/>
                    </a:lnTo>
                    <a:lnTo>
                      <a:pt x="440" y="1177"/>
                    </a:lnTo>
                    <a:lnTo>
                      <a:pt x="440" y="1163"/>
                    </a:lnTo>
                    <a:lnTo>
                      <a:pt x="426" y="1163"/>
                    </a:lnTo>
                    <a:lnTo>
                      <a:pt x="426" y="1149"/>
                    </a:lnTo>
                    <a:lnTo>
                      <a:pt x="411" y="1135"/>
                    </a:lnTo>
                    <a:lnTo>
                      <a:pt x="411" y="1121"/>
                    </a:lnTo>
                    <a:lnTo>
                      <a:pt x="397" y="1121"/>
                    </a:lnTo>
                    <a:lnTo>
                      <a:pt x="383" y="1106"/>
                    </a:lnTo>
                    <a:lnTo>
                      <a:pt x="369" y="1092"/>
                    </a:lnTo>
                    <a:lnTo>
                      <a:pt x="355" y="1078"/>
                    </a:lnTo>
                    <a:lnTo>
                      <a:pt x="340" y="1078"/>
                    </a:lnTo>
                    <a:lnTo>
                      <a:pt x="340" y="1064"/>
                    </a:lnTo>
                    <a:lnTo>
                      <a:pt x="326" y="1064"/>
                    </a:lnTo>
                    <a:lnTo>
                      <a:pt x="312" y="1064"/>
                    </a:lnTo>
                    <a:lnTo>
                      <a:pt x="298" y="1050"/>
                    </a:lnTo>
                    <a:lnTo>
                      <a:pt x="284" y="1050"/>
                    </a:lnTo>
                    <a:lnTo>
                      <a:pt x="270" y="1035"/>
                    </a:lnTo>
                    <a:lnTo>
                      <a:pt x="255" y="1035"/>
                    </a:lnTo>
                    <a:lnTo>
                      <a:pt x="241" y="1035"/>
                    </a:lnTo>
                    <a:lnTo>
                      <a:pt x="241" y="1021"/>
                    </a:lnTo>
                    <a:lnTo>
                      <a:pt x="227" y="1021"/>
                    </a:lnTo>
                    <a:lnTo>
                      <a:pt x="213" y="1021"/>
                    </a:lnTo>
                    <a:lnTo>
                      <a:pt x="199" y="1021"/>
                    </a:lnTo>
                    <a:lnTo>
                      <a:pt x="99" y="993"/>
                    </a:lnTo>
                    <a:lnTo>
                      <a:pt x="71" y="979"/>
                    </a:lnTo>
                    <a:lnTo>
                      <a:pt x="43" y="979"/>
                    </a:lnTo>
                    <a:lnTo>
                      <a:pt x="0" y="965"/>
                    </a:lnTo>
                    <a:lnTo>
                      <a:pt x="0" y="950"/>
                    </a:lnTo>
                    <a:lnTo>
                      <a:pt x="0" y="936"/>
                    </a:lnTo>
                    <a:lnTo>
                      <a:pt x="0" y="922"/>
                    </a:lnTo>
                    <a:lnTo>
                      <a:pt x="14" y="908"/>
                    </a:lnTo>
                    <a:lnTo>
                      <a:pt x="14" y="894"/>
                    </a:lnTo>
                    <a:lnTo>
                      <a:pt x="14" y="879"/>
                    </a:lnTo>
                    <a:lnTo>
                      <a:pt x="14" y="865"/>
                    </a:lnTo>
                    <a:lnTo>
                      <a:pt x="28" y="865"/>
                    </a:lnTo>
                    <a:lnTo>
                      <a:pt x="28" y="851"/>
                    </a:lnTo>
                    <a:lnTo>
                      <a:pt x="28" y="837"/>
                    </a:lnTo>
                    <a:lnTo>
                      <a:pt x="43" y="837"/>
                    </a:lnTo>
                    <a:lnTo>
                      <a:pt x="43" y="823"/>
                    </a:lnTo>
                    <a:lnTo>
                      <a:pt x="57" y="808"/>
                    </a:lnTo>
                    <a:lnTo>
                      <a:pt x="57" y="794"/>
                    </a:lnTo>
                    <a:lnTo>
                      <a:pt x="71" y="794"/>
                    </a:lnTo>
                    <a:lnTo>
                      <a:pt x="71" y="780"/>
                    </a:lnTo>
                    <a:lnTo>
                      <a:pt x="85" y="780"/>
                    </a:lnTo>
                    <a:lnTo>
                      <a:pt x="85" y="766"/>
                    </a:lnTo>
                    <a:lnTo>
                      <a:pt x="99" y="766"/>
                    </a:lnTo>
                    <a:lnTo>
                      <a:pt x="99" y="752"/>
                    </a:lnTo>
                    <a:lnTo>
                      <a:pt x="114" y="752"/>
                    </a:lnTo>
                    <a:lnTo>
                      <a:pt x="128" y="752"/>
                    </a:lnTo>
                    <a:lnTo>
                      <a:pt x="142" y="738"/>
                    </a:lnTo>
                    <a:lnTo>
                      <a:pt x="156" y="738"/>
                    </a:lnTo>
                    <a:lnTo>
                      <a:pt x="170" y="738"/>
                    </a:lnTo>
                    <a:lnTo>
                      <a:pt x="184" y="738"/>
                    </a:lnTo>
                    <a:lnTo>
                      <a:pt x="199" y="738"/>
                    </a:lnTo>
                    <a:lnTo>
                      <a:pt x="213" y="738"/>
                    </a:lnTo>
                    <a:lnTo>
                      <a:pt x="227" y="738"/>
                    </a:lnTo>
                    <a:lnTo>
                      <a:pt x="241" y="738"/>
                    </a:lnTo>
                    <a:lnTo>
                      <a:pt x="255" y="738"/>
                    </a:lnTo>
                    <a:lnTo>
                      <a:pt x="312" y="738"/>
                    </a:lnTo>
                    <a:lnTo>
                      <a:pt x="340" y="738"/>
                    </a:lnTo>
                    <a:lnTo>
                      <a:pt x="355" y="738"/>
                    </a:lnTo>
                    <a:lnTo>
                      <a:pt x="369" y="738"/>
                    </a:lnTo>
                    <a:lnTo>
                      <a:pt x="383" y="738"/>
                    </a:lnTo>
                    <a:lnTo>
                      <a:pt x="397" y="738"/>
                    </a:lnTo>
                    <a:lnTo>
                      <a:pt x="411" y="752"/>
                    </a:lnTo>
                    <a:lnTo>
                      <a:pt x="426" y="752"/>
                    </a:lnTo>
                    <a:lnTo>
                      <a:pt x="440" y="766"/>
                    </a:lnTo>
                    <a:lnTo>
                      <a:pt x="454" y="766"/>
                    </a:lnTo>
                    <a:lnTo>
                      <a:pt x="482" y="780"/>
                    </a:lnTo>
                    <a:lnTo>
                      <a:pt x="496" y="780"/>
                    </a:lnTo>
                    <a:lnTo>
                      <a:pt x="511" y="794"/>
                    </a:lnTo>
                    <a:lnTo>
                      <a:pt x="525" y="794"/>
                    </a:lnTo>
                    <a:lnTo>
                      <a:pt x="539" y="794"/>
                    </a:lnTo>
                    <a:lnTo>
                      <a:pt x="553" y="794"/>
                    </a:lnTo>
                    <a:lnTo>
                      <a:pt x="567" y="808"/>
                    </a:lnTo>
                    <a:lnTo>
                      <a:pt x="582" y="808"/>
                    </a:lnTo>
                    <a:lnTo>
                      <a:pt x="596" y="808"/>
                    </a:lnTo>
                    <a:lnTo>
                      <a:pt x="610" y="823"/>
                    </a:lnTo>
                    <a:lnTo>
                      <a:pt x="624" y="823"/>
                    </a:lnTo>
                    <a:lnTo>
                      <a:pt x="638" y="837"/>
                    </a:lnTo>
                    <a:lnTo>
                      <a:pt x="652" y="851"/>
                    </a:lnTo>
                    <a:lnTo>
                      <a:pt x="667" y="851"/>
                    </a:lnTo>
                    <a:lnTo>
                      <a:pt x="681" y="851"/>
                    </a:lnTo>
                    <a:lnTo>
                      <a:pt x="695" y="851"/>
                    </a:lnTo>
                    <a:lnTo>
                      <a:pt x="695" y="865"/>
                    </a:lnTo>
                    <a:lnTo>
                      <a:pt x="709" y="865"/>
                    </a:lnTo>
                    <a:lnTo>
                      <a:pt x="709" y="894"/>
                    </a:lnTo>
                    <a:lnTo>
                      <a:pt x="709" y="908"/>
                    </a:lnTo>
                    <a:lnTo>
                      <a:pt x="723" y="908"/>
                    </a:lnTo>
                    <a:lnTo>
                      <a:pt x="738" y="908"/>
                    </a:lnTo>
                    <a:lnTo>
                      <a:pt x="752" y="908"/>
                    </a:lnTo>
                    <a:lnTo>
                      <a:pt x="766" y="908"/>
                    </a:lnTo>
                    <a:lnTo>
                      <a:pt x="780" y="908"/>
                    </a:lnTo>
                    <a:lnTo>
                      <a:pt x="794" y="908"/>
                    </a:lnTo>
                    <a:lnTo>
                      <a:pt x="808" y="908"/>
                    </a:lnTo>
                    <a:lnTo>
                      <a:pt x="823" y="908"/>
                    </a:lnTo>
                    <a:lnTo>
                      <a:pt x="837" y="908"/>
                    </a:lnTo>
                    <a:lnTo>
                      <a:pt x="851" y="908"/>
                    </a:lnTo>
                    <a:lnTo>
                      <a:pt x="894" y="894"/>
                    </a:lnTo>
                    <a:lnTo>
                      <a:pt x="894" y="879"/>
                    </a:lnTo>
                    <a:lnTo>
                      <a:pt x="894" y="865"/>
                    </a:lnTo>
                    <a:lnTo>
                      <a:pt x="908" y="865"/>
                    </a:lnTo>
                    <a:lnTo>
                      <a:pt x="908" y="851"/>
                    </a:lnTo>
                    <a:lnTo>
                      <a:pt x="894" y="823"/>
                    </a:lnTo>
                    <a:lnTo>
                      <a:pt x="908" y="823"/>
                    </a:lnTo>
                    <a:lnTo>
                      <a:pt x="922" y="823"/>
                    </a:lnTo>
                    <a:lnTo>
                      <a:pt x="936" y="808"/>
                    </a:lnTo>
                    <a:lnTo>
                      <a:pt x="950" y="808"/>
                    </a:lnTo>
                    <a:lnTo>
                      <a:pt x="950" y="794"/>
                    </a:lnTo>
                    <a:lnTo>
                      <a:pt x="964" y="794"/>
                    </a:lnTo>
                    <a:lnTo>
                      <a:pt x="979" y="780"/>
                    </a:lnTo>
                    <a:lnTo>
                      <a:pt x="993" y="780"/>
                    </a:lnTo>
                    <a:lnTo>
                      <a:pt x="993" y="766"/>
                    </a:lnTo>
                    <a:lnTo>
                      <a:pt x="1007" y="766"/>
                    </a:lnTo>
                    <a:lnTo>
                      <a:pt x="1007" y="752"/>
                    </a:lnTo>
                    <a:lnTo>
                      <a:pt x="1021" y="752"/>
                    </a:lnTo>
                    <a:lnTo>
                      <a:pt x="1021" y="738"/>
                    </a:lnTo>
                    <a:lnTo>
                      <a:pt x="1035" y="738"/>
                    </a:lnTo>
                    <a:lnTo>
                      <a:pt x="1035" y="723"/>
                    </a:lnTo>
                    <a:lnTo>
                      <a:pt x="1050" y="709"/>
                    </a:lnTo>
                    <a:lnTo>
                      <a:pt x="1064" y="695"/>
                    </a:lnTo>
                    <a:lnTo>
                      <a:pt x="1078" y="695"/>
                    </a:lnTo>
                    <a:lnTo>
                      <a:pt x="1078" y="681"/>
                    </a:lnTo>
                    <a:lnTo>
                      <a:pt x="1092" y="681"/>
                    </a:lnTo>
                    <a:lnTo>
                      <a:pt x="1106" y="667"/>
                    </a:lnTo>
                    <a:lnTo>
                      <a:pt x="1120" y="667"/>
                    </a:lnTo>
                    <a:lnTo>
                      <a:pt x="1135" y="667"/>
                    </a:lnTo>
                    <a:lnTo>
                      <a:pt x="1135" y="652"/>
                    </a:lnTo>
                    <a:lnTo>
                      <a:pt x="1149" y="652"/>
                    </a:lnTo>
                    <a:lnTo>
                      <a:pt x="1163" y="652"/>
                    </a:lnTo>
                    <a:lnTo>
                      <a:pt x="1177" y="638"/>
                    </a:lnTo>
                    <a:lnTo>
                      <a:pt x="1191" y="638"/>
                    </a:lnTo>
                    <a:lnTo>
                      <a:pt x="1206" y="624"/>
                    </a:lnTo>
                    <a:lnTo>
                      <a:pt x="1220" y="624"/>
                    </a:lnTo>
                    <a:lnTo>
                      <a:pt x="1234" y="624"/>
                    </a:lnTo>
                    <a:lnTo>
                      <a:pt x="1248" y="610"/>
                    </a:lnTo>
                    <a:lnTo>
                      <a:pt x="1262" y="596"/>
                    </a:lnTo>
                    <a:lnTo>
                      <a:pt x="1276" y="596"/>
                    </a:lnTo>
                    <a:lnTo>
                      <a:pt x="1291" y="582"/>
                    </a:lnTo>
                    <a:lnTo>
                      <a:pt x="1305" y="567"/>
                    </a:lnTo>
                    <a:lnTo>
                      <a:pt x="1319" y="567"/>
                    </a:lnTo>
                    <a:lnTo>
                      <a:pt x="1319" y="553"/>
                    </a:lnTo>
                    <a:lnTo>
                      <a:pt x="1333" y="539"/>
                    </a:lnTo>
                    <a:lnTo>
                      <a:pt x="1333" y="525"/>
                    </a:lnTo>
                    <a:lnTo>
                      <a:pt x="1347" y="511"/>
                    </a:lnTo>
                    <a:lnTo>
                      <a:pt x="1319" y="468"/>
                    </a:lnTo>
                    <a:lnTo>
                      <a:pt x="1305" y="440"/>
                    </a:lnTo>
                    <a:lnTo>
                      <a:pt x="1305" y="426"/>
                    </a:lnTo>
                    <a:lnTo>
                      <a:pt x="1319" y="426"/>
                    </a:lnTo>
                    <a:lnTo>
                      <a:pt x="1333" y="426"/>
                    </a:lnTo>
                    <a:lnTo>
                      <a:pt x="1333" y="411"/>
                    </a:lnTo>
                    <a:lnTo>
                      <a:pt x="1347" y="426"/>
                    </a:lnTo>
                    <a:lnTo>
                      <a:pt x="1362" y="426"/>
                    </a:lnTo>
                    <a:lnTo>
                      <a:pt x="1376" y="426"/>
                    </a:lnTo>
                    <a:lnTo>
                      <a:pt x="1404" y="383"/>
                    </a:lnTo>
                    <a:lnTo>
                      <a:pt x="1404" y="369"/>
                    </a:lnTo>
                    <a:lnTo>
                      <a:pt x="1404" y="355"/>
                    </a:lnTo>
                    <a:lnTo>
                      <a:pt x="1418" y="340"/>
                    </a:lnTo>
                    <a:lnTo>
                      <a:pt x="1418" y="326"/>
                    </a:lnTo>
                    <a:lnTo>
                      <a:pt x="1418" y="312"/>
                    </a:lnTo>
                    <a:lnTo>
                      <a:pt x="1418" y="298"/>
                    </a:lnTo>
                    <a:lnTo>
                      <a:pt x="1432" y="284"/>
                    </a:lnTo>
                    <a:lnTo>
                      <a:pt x="1404" y="284"/>
                    </a:lnTo>
                    <a:lnTo>
                      <a:pt x="1404" y="269"/>
                    </a:lnTo>
                    <a:lnTo>
                      <a:pt x="1404" y="255"/>
                    </a:lnTo>
                    <a:lnTo>
                      <a:pt x="1404" y="241"/>
                    </a:lnTo>
                    <a:lnTo>
                      <a:pt x="1404" y="213"/>
                    </a:lnTo>
                    <a:lnTo>
                      <a:pt x="1404" y="199"/>
                    </a:lnTo>
                    <a:lnTo>
                      <a:pt x="1404" y="184"/>
                    </a:lnTo>
                    <a:lnTo>
                      <a:pt x="1418" y="184"/>
                    </a:lnTo>
                    <a:lnTo>
                      <a:pt x="1418" y="170"/>
                    </a:lnTo>
                    <a:lnTo>
                      <a:pt x="1432" y="170"/>
                    </a:lnTo>
                    <a:lnTo>
                      <a:pt x="1447" y="142"/>
                    </a:lnTo>
                    <a:lnTo>
                      <a:pt x="1461" y="128"/>
                    </a:lnTo>
                    <a:lnTo>
                      <a:pt x="1475" y="113"/>
                    </a:lnTo>
                    <a:lnTo>
                      <a:pt x="1489" y="128"/>
                    </a:lnTo>
                    <a:lnTo>
                      <a:pt x="1503" y="142"/>
                    </a:lnTo>
                    <a:lnTo>
                      <a:pt x="1503" y="128"/>
                    </a:lnTo>
                    <a:lnTo>
                      <a:pt x="1518" y="128"/>
                    </a:lnTo>
                    <a:lnTo>
                      <a:pt x="1518" y="113"/>
                    </a:lnTo>
                    <a:lnTo>
                      <a:pt x="1532" y="99"/>
                    </a:lnTo>
                    <a:lnTo>
                      <a:pt x="1546" y="85"/>
                    </a:lnTo>
                    <a:lnTo>
                      <a:pt x="1546" y="71"/>
                    </a:lnTo>
                    <a:lnTo>
                      <a:pt x="1560" y="71"/>
                    </a:lnTo>
                    <a:lnTo>
                      <a:pt x="1560" y="57"/>
                    </a:lnTo>
                    <a:lnTo>
                      <a:pt x="1574" y="43"/>
                    </a:lnTo>
                    <a:lnTo>
                      <a:pt x="1588" y="28"/>
                    </a:lnTo>
                    <a:lnTo>
                      <a:pt x="1603" y="28"/>
                    </a:lnTo>
                    <a:lnTo>
                      <a:pt x="1617" y="14"/>
                    </a:lnTo>
                    <a:lnTo>
                      <a:pt x="1631" y="14"/>
                    </a:lnTo>
                    <a:lnTo>
                      <a:pt x="1645" y="14"/>
                    </a:lnTo>
                    <a:lnTo>
                      <a:pt x="1645" y="0"/>
                    </a:lnTo>
                    <a:lnTo>
                      <a:pt x="1659" y="0"/>
                    </a:lnTo>
                    <a:lnTo>
                      <a:pt x="1674" y="0"/>
                    </a:lnTo>
                    <a:lnTo>
                      <a:pt x="1688" y="0"/>
                    </a:lnTo>
                    <a:lnTo>
                      <a:pt x="1702" y="0"/>
                    </a:lnTo>
                    <a:lnTo>
                      <a:pt x="1716" y="0"/>
                    </a:lnTo>
                    <a:lnTo>
                      <a:pt x="1716" y="14"/>
                    </a:lnTo>
                    <a:lnTo>
                      <a:pt x="1730" y="14"/>
                    </a:lnTo>
                    <a:lnTo>
                      <a:pt x="1744" y="14"/>
                    </a:lnTo>
                    <a:lnTo>
                      <a:pt x="1759" y="28"/>
                    </a:lnTo>
                    <a:lnTo>
                      <a:pt x="1773" y="28"/>
                    </a:lnTo>
                    <a:close/>
                  </a:path>
                </a:pathLst>
              </a:custGeom>
              <a:blipFill dpi="0" rotWithShape="1">
                <a:blip r:embed="rId4"/>
                <a:srcRect/>
                <a:tile tx="0" ty="0" sx="100000" sy="100000" flip="none" algn="tl"/>
              </a:blipFill>
              <a:ln w="9525">
                <a:solidFill>
                  <a:srgbClr val="333333"/>
                </a:solidFill>
                <a:round/>
                <a:headEnd/>
                <a:tailEnd/>
              </a:ln>
            </p:spPr>
            <p:txBody>
              <a:bodyPr/>
              <a:lstStyle/>
              <a:p>
                <a:endParaRPr lang="ja-JP" altLang="en-US"/>
              </a:p>
            </p:txBody>
          </p:sp>
          <p:sp>
            <p:nvSpPr>
              <p:cNvPr id="56" name="Freeform 35"/>
              <p:cNvSpPr>
                <a:spLocks/>
              </p:cNvSpPr>
              <p:nvPr/>
            </p:nvSpPr>
            <p:spPr bwMode="auto">
              <a:xfrm>
                <a:off x="3446" y="4355"/>
                <a:ext cx="1106" cy="950"/>
              </a:xfrm>
              <a:custGeom>
                <a:avLst/>
                <a:gdLst>
                  <a:gd name="T0" fmla="*/ 610 w 1106"/>
                  <a:gd name="T1" fmla="*/ 71 h 950"/>
                  <a:gd name="T2" fmla="*/ 638 w 1106"/>
                  <a:gd name="T3" fmla="*/ 127 h 950"/>
                  <a:gd name="T4" fmla="*/ 653 w 1106"/>
                  <a:gd name="T5" fmla="*/ 141 h 950"/>
                  <a:gd name="T6" fmla="*/ 667 w 1106"/>
                  <a:gd name="T7" fmla="*/ 156 h 950"/>
                  <a:gd name="T8" fmla="*/ 695 w 1106"/>
                  <a:gd name="T9" fmla="*/ 212 h 950"/>
                  <a:gd name="T10" fmla="*/ 709 w 1106"/>
                  <a:gd name="T11" fmla="*/ 241 h 950"/>
                  <a:gd name="T12" fmla="*/ 738 w 1106"/>
                  <a:gd name="T13" fmla="*/ 298 h 950"/>
                  <a:gd name="T14" fmla="*/ 794 w 1106"/>
                  <a:gd name="T15" fmla="*/ 283 h 950"/>
                  <a:gd name="T16" fmla="*/ 823 w 1106"/>
                  <a:gd name="T17" fmla="*/ 312 h 950"/>
                  <a:gd name="T18" fmla="*/ 894 w 1106"/>
                  <a:gd name="T19" fmla="*/ 312 h 950"/>
                  <a:gd name="T20" fmla="*/ 1007 w 1106"/>
                  <a:gd name="T21" fmla="*/ 326 h 950"/>
                  <a:gd name="T22" fmla="*/ 1092 w 1106"/>
                  <a:gd name="T23" fmla="*/ 340 h 950"/>
                  <a:gd name="T24" fmla="*/ 1092 w 1106"/>
                  <a:gd name="T25" fmla="*/ 496 h 950"/>
                  <a:gd name="T26" fmla="*/ 1092 w 1106"/>
                  <a:gd name="T27" fmla="*/ 539 h 950"/>
                  <a:gd name="T28" fmla="*/ 1021 w 1106"/>
                  <a:gd name="T29" fmla="*/ 723 h 950"/>
                  <a:gd name="T30" fmla="*/ 993 w 1106"/>
                  <a:gd name="T31" fmla="*/ 737 h 950"/>
                  <a:gd name="T32" fmla="*/ 965 w 1106"/>
                  <a:gd name="T33" fmla="*/ 851 h 950"/>
                  <a:gd name="T34" fmla="*/ 936 w 1106"/>
                  <a:gd name="T35" fmla="*/ 950 h 950"/>
                  <a:gd name="T36" fmla="*/ 894 w 1106"/>
                  <a:gd name="T37" fmla="*/ 936 h 950"/>
                  <a:gd name="T38" fmla="*/ 865 w 1106"/>
                  <a:gd name="T39" fmla="*/ 922 h 950"/>
                  <a:gd name="T40" fmla="*/ 851 w 1106"/>
                  <a:gd name="T41" fmla="*/ 922 h 950"/>
                  <a:gd name="T42" fmla="*/ 823 w 1106"/>
                  <a:gd name="T43" fmla="*/ 907 h 950"/>
                  <a:gd name="T44" fmla="*/ 780 w 1106"/>
                  <a:gd name="T45" fmla="*/ 893 h 950"/>
                  <a:gd name="T46" fmla="*/ 738 w 1106"/>
                  <a:gd name="T47" fmla="*/ 893 h 950"/>
                  <a:gd name="T48" fmla="*/ 709 w 1106"/>
                  <a:gd name="T49" fmla="*/ 879 h 950"/>
                  <a:gd name="T50" fmla="*/ 681 w 1106"/>
                  <a:gd name="T51" fmla="*/ 865 h 950"/>
                  <a:gd name="T52" fmla="*/ 653 w 1106"/>
                  <a:gd name="T53" fmla="*/ 865 h 950"/>
                  <a:gd name="T54" fmla="*/ 610 w 1106"/>
                  <a:gd name="T55" fmla="*/ 851 h 950"/>
                  <a:gd name="T56" fmla="*/ 582 w 1106"/>
                  <a:gd name="T57" fmla="*/ 837 h 950"/>
                  <a:gd name="T58" fmla="*/ 553 w 1106"/>
                  <a:gd name="T59" fmla="*/ 822 h 950"/>
                  <a:gd name="T60" fmla="*/ 525 w 1106"/>
                  <a:gd name="T61" fmla="*/ 808 h 950"/>
                  <a:gd name="T62" fmla="*/ 482 w 1106"/>
                  <a:gd name="T63" fmla="*/ 780 h 950"/>
                  <a:gd name="T64" fmla="*/ 454 w 1106"/>
                  <a:gd name="T65" fmla="*/ 766 h 950"/>
                  <a:gd name="T66" fmla="*/ 440 w 1106"/>
                  <a:gd name="T67" fmla="*/ 751 h 950"/>
                  <a:gd name="T68" fmla="*/ 412 w 1106"/>
                  <a:gd name="T69" fmla="*/ 723 h 950"/>
                  <a:gd name="T70" fmla="*/ 369 w 1106"/>
                  <a:gd name="T71" fmla="*/ 723 h 950"/>
                  <a:gd name="T72" fmla="*/ 341 w 1106"/>
                  <a:gd name="T73" fmla="*/ 709 h 950"/>
                  <a:gd name="T74" fmla="*/ 298 w 1106"/>
                  <a:gd name="T75" fmla="*/ 709 h 950"/>
                  <a:gd name="T76" fmla="*/ 256 w 1106"/>
                  <a:gd name="T77" fmla="*/ 766 h 950"/>
                  <a:gd name="T78" fmla="*/ 185 w 1106"/>
                  <a:gd name="T79" fmla="*/ 808 h 950"/>
                  <a:gd name="T80" fmla="*/ 170 w 1106"/>
                  <a:gd name="T81" fmla="*/ 709 h 950"/>
                  <a:gd name="T82" fmla="*/ 170 w 1106"/>
                  <a:gd name="T83" fmla="*/ 610 h 950"/>
                  <a:gd name="T84" fmla="*/ 185 w 1106"/>
                  <a:gd name="T85" fmla="*/ 567 h 950"/>
                  <a:gd name="T86" fmla="*/ 170 w 1106"/>
                  <a:gd name="T87" fmla="*/ 553 h 950"/>
                  <a:gd name="T88" fmla="*/ 142 w 1106"/>
                  <a:gd name="T89" fmla="*/ 581 h 950"/>
                  <a:gd name="T90" fmla="*/ 114 w 1106"/>
                  <a:gd name="T91" fmla="*/ 595 h 950"/>
                  <a:gd name="T92" fmla="*/ 85 w 1106"/>
                  <a:gd name="T93" fmla="*/ 610 h 950"/>
                  <a:gd name="T94" fmla="*/ 57 w 1106"/>
                  <a:gd name="T95" fmla="*/ 638 h 950"/>
                  <a:gd name="T96" fmla="*/ 29 w 1106"/>
                  <a:gd name="T97" fmla="*/ 652 h 950"/>
                  <a:gd name="T98" fmla="*/ 43 w 1106"/>
                  <a:gd name="T99" fmla="*/ 595 h 950"/>
                  <a:gd name="T100" fmla="*/ 57 w 1106"/>
                  <a:gd name="T101" fmla="*/ 496 h 950"/>
                  <a:gd name="T102" fmla="*/ 57 w 1106"/>
                  <a:gd name="T103" fmla="*/ 397 h 950"/>
                  <a:gd name="T104" fmla="*/ 57 w 1106"/>
                  <a:gd name="T105" fmla="*/ 298 h 950"/>
                  <a:gd name="T106" fmla="*/ 43 w 1106"/>
                  <a:gd name="T107" fmla="*/ 227 h 950"/>
                  <a:gd name="T108" fmla="*/ 14 w 1106"/>
                  <a:gd name="T109" fmla="*/ 113 h 950"/>
                  <a:gd name="T110" fmla="*/ 14 w 1106"/>
                  <a:gd name="T111" fmla="*/ 71 h 950"/>
                  <a:gd name="T112" fmla="*/ 57 w 1106"/>
                  <a:gd name="T113" fmla="*/ 28 h 950"/>
                  <a:gd name="T114" fmla="*/ 71 w 1106"/>
                  <a:gd name="T115" fmla="*/ 28 h 950"/>
                  <a:gd name="T116" fmla="*/ 213 w 1106"/>
                  <a:gd name="T117" fmla="*/ 0 h 950"/>
                  <a:gd name="T118" fmla="*/ 298 w 1106"/>
                  <a:gd name="T119" fmla="*/ 14 h 950"/>
                  <a:gd name="T120" fmla="*/ 426 w 1106"/>
                  <a:gd name="T121" fmla="*/ 28 h 950"/>
                  <a:gd name="T122" fmla="*/ 497 w 1106"/>
                  <a:gd name="T123" fmla="*/ 28 h 950"/>
                  <a:gd name="T124" fmla="*/ 582 w 1106"/>
                  <a:gd name="T125" fmla="*/ 42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6"/>
                  <a:gd name="T190" fmla="*/ 0 h 950"/>
                  <a:gd name="T191" fmla="*/ 1106 w 1106"/>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6" h="950">
                    <a:moveTo>
                      <a:pt x="596" y="42"/>
                    </a:moveTo>
                    <a:lnTo>
                      <a:pt x="610" y="42"/>
                    </a:lnTo>
                    <a:lnTo>
                      <a:pt x="610" y="56"/>
                    </a:lnTo>
                    <a:lnTo>
                      <a:pt x="610" y="71"/>
                    </a:lnTo>
                    <a:lnTo>
                      <a:pt x="624" y="85"/>
                    </a:lnTo>
                    <a:lnTo>
                      <a:pt x="638" y="113"/>
                    </a:lnTo>
                    <a:lnTo>
                      <a:pt x="638" y="127"/>
                    </a:lnTo>
                    <a:lnTo>
                      <a:pt x="653" y="127"/>
                    </a:lnTo>
                    <a:lnTo>
                      <a:pt x="653" y="141"/>
                    </a:lnTo>
                    <a:lnTo>
                      <a:pt x="653" y="156"/>
                    </a:lnTo>
                    <a:lnTo>
                      <a:pt x="667" y="156"/>
                    </a:lnTo>
                    <a:lnTo>
                      <a:pt x="667" y="170"/>
                    </a:lnTo>
                    <a:lnTo>
                      <a:pt x="681" y="198"/>
                    </a:lnTo>
                    <a:lnTo>
                      <a:pt x="695" y="212"/>
                    </a:lnTo>
                    <a:lnTo>
                      <a:pt x="695" y="227"/>
                    </a:lnTo>
                    <a:lnTo>
                      <a:pt x="709" y="241"/>
                    </a:lnTo>
                    <a:lnTo>
                      <a:pt x="709" y="255"/>
                    </a:lnTo>
                    <a:lnTo>
                      <a:pt x="724" y="269"/>
                    </a:lnTo>
                    <a:lnTo>
                      <a:pt x="724" y="283"/>
                    </a:lnTo>
                    <a:lnTo>
                      <a:pt x="738" y="298"/>
                    </a:lnTo>
                    <a:lnTo>
                      <a:pt x="752" y="283"/>
                    </a:lnTo>
                    <a:lnTo>
                      <a:pt x="766" y="298"/>
                    </a:lnTo>
                    <a:lnTo>
                      <a:pt x="794" y="298"/>
                    </a:lnTo>
                    <a:lnTo>
                      <a:pt x="794" y="283"/>
                    </a:lnTo>
                    <a:lnTo>
                      <a:pt x="809" y="283"/>
                    </a:lnTo>
                    <a:lnTo>
                      <a:pt x="809" y="298"/>
                    </a:lnTo>
                    <a:lnTo>
                      <a:pt x="823" y="298"/>
                    </a:lnTo>
                    <a:lnTo>
                      <a:pt x="823" y="312"/>
                    </a:lnTo>
                    <a:lnTo>
                      <a:pt x="837" y="312"/>
                    </a:lnTo>
                    <a:lnTo>
                      <a:pt x="865" y="312"/>
                    </a:lnTo>
                    <a:lnTo>
                      <a:pt x="880" y="312"/>
                    </a:lnTo>
                    <a:lnTo>
                      <a:pt x="894" y="312"/>
                    </a:lnTo>
                    <a:lnTo>
                      <a:pt x="922" y="312"/>
                    </a:lnTo>
                    <a:lnTo>
                      <a:pt x="936" y="312"/>
                    </a:lnTo>
                    <a:lnTo>
                      <a:pt x="950" y="312"/>
                    </a:lnTo>
                    <a:lnTo>
                      <a:pt x="965" y="326"/>
                    </a:lnTo>
                    <a:lnTo>
                      <a:pt x="1007" y="326"/>
                    </a:lnTo>
                    <a:lnTo>
                      <a:pt x="1036" y="326"/>
                    </a:lnTo>
                    <a:lnTo>
                      <a:pt x="1064" y="340"/>
                    </a:lnTo>
                    <a:lnTo>
                      <a:pt x="1078" y="340"/>
                    </a:lnTo>
                    <a:lnTo>
                      <a:pt x="1092" y="340"/>
                    </a:lnTo>
                    <a:lnTo>
                      <a:pt x="1106" y="340"/>
                    </a:lnTo>
                    <a:lnTo>
                      <a:pt x="1106" y="397"/>
                    </a:lnTo>
                    <a:lnTo>
                      <a:pt x="1106" y="439"/>
                    </a:lnTo>
                    <a:lnTo>
                      <a:pt x="1106" y="468"/>
                    </a:lnTo>
                    <a:lnTo>
                      <a:pt x="1092" y="496"/>
                    </a:lnTo>
                    <a:lnTo>
                      <a:pt x="1092" y="510"/>
                    </a:lnTo>
                    <a:lnTo>
                      <a:pt x="1092" y="524"/>
                    </a:lnTo>
                    <a:lnTo>
                      <a:pt x="1092" y="539"/>
                    </a:lnTo>
                    <a:lnTo>
                      <a:pt x="1064" y="666"/>
                    </a:lnTo>
                    <a:lnTo>
                      <a:pt x="1064" y="681"/>
                    </a:lnTo>
                    <a:lnTo>
                      <a:pt x="1064" y="723"/>
                    </a:lnTo>
                    <a:lnTo>
                      <a:pt x="1050" y="723"/>
                    </a:lnTo>
                    <a:lnTo>
                      <a:pt x="1021" y="723"/>
                    </a:lnTo>
                    <a:lnTo>
                      <a:pt x="1007" y="723"/>
                    </a:lnTo>
                    <a:lnTo>
                      <a:pt x="993" y="737"/>
                    </a:lnTo>
                    <a:lnTo>
                      <a:pt x="993" y="751"/>
                    </a:lnTo>
                    <a:lnTo>
                      <a:pt x="993" y="766"/>
                    </a:lnTo>
                    <a:lnTo>
                      <a:pt x="993" y="780"/>
                    </a:lnTo>
                    <a:lnTo>
                      <a:pt x="979" y="794"/>
                    </a:lnTo>
                    <a:lnTo>
                      <a:pt x="965" y="851"/>
                    </a:lnTo>
                    <a:lnTo>
                      <a:pt x="950" y="893"/>
                    </a:lnTo>
                    <a:lnTo>
                      <a:pt x="950" y="907"/>
                    </a:lnTo>
                    <a:lnTo>
                      <a:pt x="936" y="936"/>
                    </a:lnTo>
                    <a:lnTo>
                      <a:pt x="936" y="950"/>
                    </a:lnTo>
                    <a:lnTo>
                      <a:pt x="936" y="936"/>
                    </a:lnTo>
                    <a:lnTo>
                      <a:pt x="922" y="936"/>
                    </a:lnTo>
                    <a:lnTo>
                      <a:pt x="894" y="936"/>
                    </a:lnTo>
                    <a:lnTo>
                      <a:pt x="880" y="936"/>
                    </a:lnTo>
                    <a:lnTo>
                      <a:pt x="880" y="922"/>
                    </a:lnTo>
                    <a:lnTo>
                      <a:pt x="865" y="922"/>
                    </a:lnTo>
                    <a:lnTo>
                      <a:pt x="851" y="922"/>
                    </a:lnTo>
                    <a:lnTo>
                      <a:pt x="837" y="922"/>
                    </a:lnTo>
                    <a:lnTo>
                      <a:pt x="823" y="907"/>
                    </a:lnTo>
                    <a:lnTo>
                      <a:pt x="809" y="907"/>
                    </a:lnTo>
                    <a:lnTo>
                      <a:pt x="794" y="907"/>
                    </a:lnTo>
                    <a:lnTo>
                      <a:pt x="780" y="893"/>
                    </a:lnTo>
                    <a:lnTo>
                      <a:pt x="766" y="893"/>
                    </a:lnTo>
                    <a:lnTo>
                      <a:pt x="752" y="893"/>
                    </a:lnTo>
                    <a:lnTo>
                      <a:pt x="738" y="893"/>
                    </a:lnTo>
                    <a:lnTo>
                      <a:pt x="738" y="879"/>
                    </a:lnTo>
                    <a:lnTo>
                      <a:pt x="724" y="879"/>
                    </a:lnTo>
                    <a:lnTo>
                      <a:pt x="709" y="879"/>
                    </a:lnTo>
                    <a:lnTo>
                      <a:pt x="695" y="879"/>
                    </a:lnTo>
                    <a:lnTo>
                      <a:pt x="681" y="865"/>
                    </a:lnTo>
                    <a:lnTo>
                      <a:pt x="667" y="865"/>
                    </a:lnTo>
                    <a:lnTo>
                      <a:pt x="653" y="865"/>
                    </a:lnTo>
                    <a:lnTo>
                      <a:pt x="638" y="865"/>
                    </a:lnTo>
                    <a:lnTo>
                      <a:pt x="624" y="851"/>
                    </a:lnTo>
                    <a:lnTo>
                      <a:pt x="610" y="851"/>
                    </a:lnTo>
                    <a:lnTo>
                      <a:pt x="596" y="851"/>
                    </a:lnTo>
                    <a:lnTo>
                      <a:pt x="596" y="837"/>
                    </a:lnTo>
                    <a:lnTo>
                      <a:pt x="582" y="837"/>
                    </a:lnTo>
                    <a:lnTo>
                      <a:pt x="568" y="837"/>
                    </a:lnTo>
                    <a:lnTo>
                      <a:pt x="553" y="837"/>
                    </a:lnTo>
                    <a:lnTo>
                      <a:pt x="553" y="822"/>
                    </a:lnTo>
                    <a:lnTo>
                      <a:pt x="539" y="822"/>
                    </a:lnTo>
                    <a:lnTo>
                      <a:pt x="525" y="822"/>
                    </a:lnTo>
                    <a:lnTo>
                      <a:pt x="525" y="808"/>
                    </a:lnTo>
                    <a:lnTo>
                      <a:pt x="511" y="808"/>
                    </a:lnTo>
                    <a:lnTo>
                      <a:pt x="511" y="794"/>
                    </a:lnTo>
                    <a:lnTo>
                      <a:pt x="497" y="794"/>
                    </a:lnTo>
                    <a:lnTo>
                      <a:pt x="482" y="794"/>
                    </a:lnTo>
                    <a:lnTo>
                      <a:pt x="482" y="780"/>
                    </a:lnTo>
                    <a:lnTo>
                      <a:pt x="468" y="780"/>
                    </a:lnTo>
                    <a:lnTo>
                      <a:pt x="468" y="766"/>
                    </a:lnTo>
                    <a:lnTo>
                      <a:pt x="454" y="766"/>
                    </a:lnTo>
                    <a:lnTo>
                      <a:pt x="454" y="751"/>
                    </a:lnTo>
                    <a:lnTo>
                      <a:pt x="440" y="751"/>
                    </a:lnTo>
                    <a:lnTo>
                      <a:pt x="426" y="737"/>
                    </a:lnTo>
                    <a:lnTo>
                      <a:pt x="412" y="737"/>
                    </a:lnTo>
                    <a:lnTo>
                      <a:pt x="412" y="723"/>
                    </a:lnTo>
                    <a:lnTo>
                      <a:pt x="397" y="723"/>
                    </a:lnTo>
                    <a:lnTo>
                      <a:pt x="383" y="723"/>
                    </a:lnTo>
                    <a:lnTo>
                      <a:pt x="369" y="723"/>
                    </a:lnTo>
                    <a:lnTo>
                      <a:pt x="355" y="723"/>
                    </a:lnTo>
                    <a:lnTo>
                      <a:pt x="355" y="709"/>
                    </a:lnTo>
                    <a:lnTo>
                      <a:pt x="341" y="709"/>
                    </a:lnTo>
                    <a:lnTo>
                      <a:pt x="326" y="709"/>
                    </a:lnTo>
                    <a:lnTo>
                      <a:pt x="312" y="709"/>
                    </a:lnTo>
                    <a:lnTo>
                      <a:pt x="298" y="709"/>
                    </a:lnTo>
                    <a:lnTo>
                      <a:pt x="284" y="709"/>
                    </a:lnTo>
                    <a:lnTo>
                      <a:pt x="270" y="723"/>
                    </a:lnTo>
                    <a:lnTo>
                      <a:pt x="270" y="737"/>
                    </a:lnTo>
                    <a:lnTo>
                      <a:pt x="256" y="766"/>
                    </a:lnTo>
                    <a:lnTo>
                      <a:pt x="227" y="780"/>
                    </a:lnTo>
                    <a:lnTo>
                      <a:pt x="227" y="794"/>
                    </a:lnTo>
                    <a:lnTo>
                      <a:pt x="199" y="794"/>
                    </a:lnTo>
                    <a:lnTo>
                      <a:pt x="185" y="808"/>
                    </a:lnTo>
                    <a:lnTo>
                      <a:pt x="185" y="766"/>
                    </a:lnTo>
                    <a:lnTo>
                      <a:pt x="185" y="751"/>
                    </a:lnTo>
                    <a:lnTo>
                      <a:pt x="185" y="737"/>
                    </a:lnTo>
                    <a:lnTo>
                      <a:pt x="170" y="723"/>
                    </a:lnTo>
                    <a:lnTo>
                      <a:pt x="170" y="709"/>
                    </a:lnTo>
                    <a:lnTo>
                      <a:pt x="170" y="681"/>
                    </a:lnTo>
                    <a:lnTo>
                      <a:pt x="170" y="652"/>
                    </a:lnTo>
                    <a:lnTo>
                      <a:pt x="170" y="638"/>
                    </a:lnTo>
                    <a:lnTo>
                      <a:pt x="170" y="624"/>
                    </a:lnTo>
                    <a:lnTo>
                      <a:pt x="170" y="610"/>
                    </a:lnTo>
                    <a:lnTo>
                      <a:pt x="170" y="595"/>
                    </a:lnTo>
                    <a:lnTo>
                      <a:pt x="170" y="581"/>
                    </a:lnTo>
                    <a:lnTo>
                      <a:pt x="185" y="567"/>
                    </a:lnTo>
                    <a:lnTo>
                      <a:pt x="185" y="553"/>
                    </a:lnTo>
                    <a:lnTo>
                      <a:pt x="170" y="553"/>
                    </a:lnTo>
                    <a:lnTo>
                      <a:pt x="156" y="567"/>
                    </a:lnTo>
                    <a:lnTo>
                      <a:pt x="156" y="581"/>
                    </a:lnTo>
                    <a:lnTo>
                      <a:pt x="142" y="581"/>
                    </a:lnTo>
                    <a:lnTo>
                      <a:pt x="128" y="595"/>
                    </a:lnTo>
                    <a:lnTo>
                      <a:pt x="114" y="595"/>
                    </a:lnTo>
                    <a:lnTo>
                      <a:pt x="100" y="595"/>
                    </a:lnTo>
                    <a:lnTo>
                      <a:pt x="100" y="610"/>
                    </a:lnTo>
                    <a:lnTo>
                      <a:pt x="85" y="610"/>
                    </a:lnTo>
                    <a:lnTo>
                      <a:pt x="85" y="624"/>
                    </a:lnTo>
                    <a:lnTo>
                      <a:pt x="71" y="624"/>
                    </a:lnTo>
                    <a:lnTo>
                      <a:pt x="71" y="638"/>
                    </a:lnTo>
                    <a:lnTo>
                      <a:pt x="57" y="638"/>
                    </a:lnTo>
                    <a:lnTo>
                      <a:pt x="43" y="638"/>
                    </a:lnTo>
                    <a:lnTo>
                      <a:pt x="43" y="652"/>
                    </a:lnTo>
                    <a:lnTo>
                      <a:pt x="29" y="652"/>
                    </a:lnTo>
                    <a:lnTo>
                      <a:pt x="29" y="638"/>
                    </a:lnTo>
                    <a:lnTo>
                      <a:pt x="29" y="624"/>
                    </a:lnTo>
                    <a:lnTo>
                      <a:pt x="43" y="595"/>
                    </a:lnTo>
                    <a:lnTo>
                      <a:pt x="43" y="567"/>
                    </a:lnTo>
                    <a:lnTo>
                      <a:pt x="43" y="553"/>
                    </a:lnTo>
                    <a:lnTo>
                      <a:pt x="43" y="539"/>
                    </a:lnTo>
                    <a:lnTo>
                      <a:pt x="43" y="524"/>
                    </a:lnTo>
                    <a:lnTo>
                      <a:pt x="57" y="496"/>
                    </a:lnTo>
                    <a:lnTo>
                      <a:pt x="57" y="482"/>
                    </a:lnTo>
                    <a:lnTo>
                      <a:pt x="57" y="468"/>
                    </a:lnTo>
                    <a:lnTo>
                      <a:pt x="57" y="454"/>
                    </a:lnTo>
                    <a:lnTo>
                      <a:pt x="57" y="425"/>
                    </a:lnTo>
                    <a:lnTo>
                      <a:pt x="57" y="411"/>
                    </a:lnTo>
                    <a:lnTo>
                      <a:pt x="57" y="397"/>
                    </a:lnTo>
                    <a:lnTo>
                      <a:pt x="57" y="368"/>
                    </a:lnTo>
                    <a:lnTo>
                      <a:pt x="57" y="354"/>
                    </a:lnTo>
                    <a:lnTo>
                      <a:pt x="57" y="326"/>
                    </a:lnTo>
                    <a:lnTo>
                      <a:pt x="57" y="312"/>
                    </a:lnTo>
                    <a:lnTo>
                      <a:pt x="43" y="298"/>
                    </a:lnTo>
                    <a:lnTo>
                      <a:pt x="57" y="298"/>
                    </a:lnTo>
                    <a:lnTo>
                      <a:pt x="57" y="283"/>
                    </a:lnTo>
                    <a:lnTo>
                      <a:pt x="43" y="269"/>
                    </a:lnTo>
                    <a:lnTo>
                      <a:pt x="43" y="255"/>
                    </a:lnTo>
                    <a:lnTo>
                      <a:pt x="43" y="241"/>
                    </a:lnTo>
                    <a:lnTo>
                      <a:pt x="43" y="227"/>
                    </a:lnTo>
                    <a:lnTo>
                      <a:pt x="43" y="212"/>
                    </a:lnTo>
                    <a:lnTo>
                      <a:pt x="29" y="170"/>
                    </a:lnTo>
                    <a:lnTo>
                      <a:pt x="29" y="156"/>
                    </a:lnTo>
                    <a:lnTo>
                      <a:pt x="14" y="113"/>
                    </a:lnTo>
                    <a:lnTo>
                      <a:pt x="0" y="99"/>
                    </a:lnTo>
                    <a:lnTo>
                      <a:pt x="0" y="85"/>
                    </a:lnTo>
                    <a:lnTo>
                      <a:pt x="14" y="71"/>
                    </a:lnTo>
                    <a:lnTo>
                      <a:pt x="29" y="56"/>
                    </a:lnTo>
                    <a:lnTo>
                      <a:pt x="29" y="42"/>
                    </a:lnTo>
                    <a:lnTo>
                      <a:pt x="43" y="42"/>
                    </a:lnTo>
                    <a:lnTo>
                      <a:pt x="57" y="28"/>
                    </a:lnTo>
                    <a:lnTo>
                      <a:pt x="71" y="28"/>
                    </a:lnTo>
                    <a:lnTo>
                      <a:pt x="85" y="28"/>
                    </a:lnTo>
                    <a:lnTo>
                      <a:pt x="114" y="28"/>
                    </a:lnTo>
                    <a:lnTo>
                      <a:pt x="142" y="14"/>
                    </a:lnTo>
                    <a:lnTo>
                      <a:pt x="185" y="14"/>
                    </a:lnTo>
                    <a:lnTo>
                      <a:pt x="199" y="0"/>
                    </a:lnTo>
                    <a:lnTo>
                      <a:pt x="213" y="0"/>
                    </a:lnTo>
                    <a:lnTo>
                      <a:pt x="227" y="0"/>
                    </a:lnTo>
                    <a:lnTo>
                      <a:pt x="241" y="0"/>
                    </a:lnTo>
                    <a:lnTo>
                      <a:pt x="284" y="14"/>
                    </a:lnTo>
                    <a:lnTo>
                      <a:pt x="298" y="14"/>
                    </a:lnTo>
                    <a:lnTo>
                      <a:pt x="341" y="14"/>
                    </a:lnTo>
                    <a:lnTo>
                      <a:pt x="355" y="14"/>
                    </a:lnTo>
                    <a:lnTo>
                      <a:pt x="369" y="14"/>
                    </a:lnTo>
                    <a:lnTo>
                      <a:pt x="412" y="14"/>
                    </a:lnTo>
                    <a:lnTo>
                      <a:pt x="426" y="28"/>
                    </a:lnTo>
                    <a:lnTo>
                      <a:pt x="454" y="28"/>
                    </a:lnTo>
                    <a:lnTo>
                      <a:pt x="468" y="28"/>
                    </a:lnTo>
                    <a:lnTo>
                      <a:pt x="482" y="28"/>
                    </a:lnTo>
                    <a:lnTo>
                      <a:pt x="497" y="28"/>
                    </a:lnTo>
                    <a:lnTo>
                      <a:pt x="511" y="42"/>
                    </a:lnTo>
                    <a:lnTo>
                      <a:pt x="525" y="42"/>
                    </a:lnTo>
                    <a:lnTo>
                      <a:pt x="539" y="42"/>
                    </a:lnTo>
                    <a:lnTo>
                      <a:pt x="582" y="42"/>
                    </a:lnTo>
                    <a:lnTo>
                      <a:pt x="596" y="42"/>
                    </a:lnTo>
                    <a:close/>
                  </a:path>
                </a:pathLst>
              </a:custGeom>
              <a:noFill/>
              <a:ln w="95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8" name="Text Box 33"/>
            <p:cNvSpPr txBox="1">
              <a:spLocks noChangeArrowheads="1"/>
            </p:cNvSpPr>
            <p:nvPr/>
          </p:nvSpPr>
          <p:spPr bwMode="auto">
            <a:xfrm>
              <a:off x="2755" y="1329"/>
              <a:ext cx="937" cy="295"/>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淀川区</a:t>
              </a:r>
              <a:endParaRPr lang="ja-JP" altLang="en-US" sz="1050" b="1" dirty="0">
                <a:latin typeface="Meiryo UI" pitchFamily="50" charset="-128"/>
                <a:ea typeface="Meiryo UI" pitchFamily="50" charset="-128"/>
                <a:cs typeface="Meiryo UI" pitchFamily="50" charset="-128"/>
              </a:endParaRPr>
            </a:p>
          </p:txBody>
        </p:sp>
        <p:sp>
          <p:nvSpPr>
            <p:cNvPr id="9" name="Text Box 32"/>
            <p:cNvSpPr txBox="1">
              <a:spLocks noChangeArrowheads="1"/>
            </p:cNvSpPr>
            <p:nvPr/>
          </p:nvSpPr>
          <p:spPr bwMode="auto">
            <a:xfrm>
              <a:off x="4144" y="920"/>
              <a:ext cx="1135" cy="300"/>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東淀川区</a:t>
              </a:r>
              <a:endParaRPr lang="ja-JP" altLang="en-US" sz="1050" b="1" dirty="0">
                <a:latin typeface="Meiryo UI" pitchFamily="50" charset="-128"/>
                <a:ea typeface="Meiryo UI" pitchFamily="50" charset="-128"/>
                <a:cs typeface="Meiryo UI" pitchFamily="50" charset="-128"/>
              </a:endParaRPr>
            </a:p>
          </p:txBody>
        </p:sp>
        <p:sp>
          <p:nvSpPr>
            <p:cNvPr id="10" name="Text Box 31"/>
            <p:cNvSpPr txBox="1">
              <a:spLocks noChangeArrowheads="1"/>
            </p:cNvSpPr>
            <p:nvPr/>
          </p:nvSpPr>
          <p:spPr bwMode="auto">
            <a:xfrm>
              <a:off x="1347" y="2213"/>
              <a:ext cx="901" cy="359"/>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西淀川区</a:t>
              </a:r>
              <a:endParaRPr lang="ja-JP" altLang="en-US" sz="1050" b="1" dirty="0">
                <a:latin typeface="Meiryo UI" pitchFamily="50" charset="-128"/>
                <a:ea typeface="Meiryo UI" pitchFamily="50" charset="-128"/>
                <a:cs typeface="Meiryo UI" pitchFamily="50" charset="-128"/>
              </a:endParaRPr>
            </a:p>
          </p:txBody>
        </p:sp>
        <p:sp>
          <p:nvSpPr>
            <p:cNvPr id="11" name="Text Box 30"/>
            <p:cNvSpPr txBox="1">
              <a:spLocks noChangeArrowheads="1"/>
            </p:cNvSpPr>
            <p:nvPr/>
          </p:nvSpPr>
          <p:spPr bwMode="auto">
            <a:xfrm>
              <a:off x="2434" y="2552"/>
              <a:ext cx="901" cy="361"/>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福島区</a:t>
              </a:r>
              <a:endParaRPr lang="ja-JP" altLang="en-US" sz="1050" b="1" dirty="0">
                <a:latin typeface="Meiryo UI" pitchFamily="50" charset="-128"/>
                <a:ea typeface="Meiryo UI" pitchFamily="50" charset="-128"/>
                <a:cs typeface="Meiryo UI" pitchFamily="50" charset="-128"/>
              </a:endParaRPr>
            </a:p>
          </p:txBody>
        </p:sp>
        <p:sp>
          <p:nvSpPr>
            <p:cNvPr id="12" name="Text Box 29"/>
            <p:cNvSpPr txBox="1">
              <a:spLocks noChangeArrowheads="1"/>
            </p:cNvSpPr>
            <p:nvPr/>
          </p:nvSpPr>
          <p:spPr bwMode="auto">
            <a:xfrm>
              <a:off x="3369" y="2169"/>
              <a:ext cx="720" cy="236"/>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北区</a:t>
              </a:r>
              <a:endParaRPr lang="ja-JP" altLang="en-US" sz="1050" b="1" dirty="0">
                <a:latin typeface="Meiryo UI" pitchFamily="50" charset="-128"/>
                <a:ea typeface="Meiryo UI" pitchFamily="50" charset="-128"/>
                <a:cs typeface="Meiryo UI" pitchFamily="50" charset="-128"/>
              </a:endParaRPr>
            </a:p>
          </p:txBody>
        </p:sp>
        <p:sp>
          <p:nvSpPr>
            <p:cNvPr id="13" name="Text Box 28"/>
            <p:cNvSpPr txBox="1">
              <a:spLocks noChangeArrowheads="1"/>
            </p:cNvSpPr>
            <p:nvPr/>
          </p:nvSpPr>
          <p:spPr bwMode="auto">
            <a:xfrm>
              <a:off x="4175" y="1945"/>
              <a:ext cx="899" cy="272"/>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都島区</a:t>
              </a:r>
              <a:endParaRPr lang="ja-JP" altLang="en-US" sz="1050" b="1" dirty="0">
                <a:latin typeface="Meiryo UI" pitchFamily="50" charset="-128"/>
                <a:ea typeface="Meiryo UI" pitchFamily="50" charset="-128"/>
                <a:cs typeface="Meiryo UI" pitchFamily="50" charset="-128"/>
              </a:endParaRPr>
            </a:p>
          </p:txBody>
        </p:sp>
        <p:sp>
          <p:nvSpPr>
            <p:cNvPr id="14" name="Text Box 27"/>
            <p:cNvSpPr txBox="1">
              <a:spLocks noChangeArrowheads="1"/>
            </p:cNvSpPr>
            <p:nvPr/>
          </p:nvSpPr>
          <p:spPr bwMode="auto">
            <a:xfrm>
              <a:off x="4682" y="1556"/>
              <a:ext cx="9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旭区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Text Box 26"/>
            <p:cNvSpPr txBox="1">
              <a:spLocks noChangeArrowheads="1"/>
            </p:cNvSpPr>
            <p:nvPr/>
          </p:nvSpPr>
          <p:spPr bwMode="auto">
            <a:xfrm>
              <a:off x="936" y="3253"/>
              <a:ext cx="899" cy="359"/>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此花区</a:t>
              </a:r>
              <a:endParaRPr lang="ja-JP" altLang="en-US" sz="1050" b="1" dirty="0">
                <a:latin typeface="Meiryo UI" pitchFamily="50" charset="-128"/>
                <a:ea typeface="Meiryo UI" pitchFamily="50" charset="-128"/>
                <a:cs typeface="Meiryo UI" pitchFamily="50" charset="-128"/>
              </a:endParaRPr>
            </a:p>
          </p:txBody>
        </p:sp>
        <p:sp>
          <p:nvSpPr>
            <p:cNvPr id="16" name="Text Box 25"/>
            <p:cNvSpPr txBox="1">
              <a:spLocks noChangeArrowheads="1"/>
            </p:cNvSpPr>
            <p:nvPr/>
          </p:nvSpPr>
          <p:spPr bwMode="auto">
            <a:xfrm>
              <a:off x="2690" y="3188"/>
              <a:ext cx="901" cy="229"/>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西区</a:t>
              </a:r>
              <a:endParaRPr lang="ja-JP" altLang="en-US" sz="1050" b="1" dirty="0">
                <a:latin typeface="Meiryo UI" pitchFamily="50" charset="-128"/>
                <a:ea typeface="Meiryo UI" pitchFamily="50" charset="-128"/>
                <a:cs typeface="Meiryo UI" pitchFamily="50" charset="-128"/>
              </a:endParaRPr>
            </a:p>
          </p:txBody>
        </p:sp>
        <p:sp>
          <p:nvSpPr>
            <p:cNvPr id="17" name="Text Box 24"/>
            <p:cNvSpPr txBox="1">
              <a:spLocks noChangeArrowheads="1"/>
            </p:cNvSpPr>
            <p:nvPr/>
          </p:nvSpPr>
          <p:spPr bwMode="auto">
            <a:xfrm>
              <a:off x="3476" y="3033"/>
              <a:ext cx="899" cy="234"/>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中央区</a:t>
              </a:r>
              <a:endParaRPr lang="ja-JP" altLang="en-US" sz="1050" b="1" dirty="0">
                <a:latin typeface="Meiryo UI" pitchFamily="50" charset="-128"/>
                <a:ea typeface="Meiryo UI" pitchFamily="50" charset="-128"/>
                <a:cs typeface="Meiryo UI" pitchFamily="50" charset="-128"/>
              </a:endParaRPr>
            </a:p>
          </p:txBody>
        </p:sp>
        <p:sp>
          <p:nvSpPr>
            <p:cNvPr id="18" name="Text Box 23"/>
            <p:cNvSpPr txBox="1">
              <a:spLocks noChangeArrowheads="1"/>
            </p:cNvSpPr>
            <p:nvPr/>
          </p:nvSpPr>
          <p:spPr bwMode="auto">
            <a:xfrm>
              <a:off x="4747" y="2438"/>
              <a:ext cx="899" cy="361"/>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城東区</a:t>
              </a:r>
              <a:endParaRPr lang="ja-JP" altLang="en-US" sz="1050" b="1" dirty="0">
                <a:latin typeface="Meiryo UI" pitchFamily="50" charset="-128"/>
                <a:ea typeface="Meiryo UI" pitchFamily="50" charset="-128"/>
                <a:cs typeface="Meiryo UI" pitchFamily="50" charset="-128"/>
              </a:endParaRPr>
            </a:p>
          </p:txBody>
        </p:sp>
        <p:sp>
          <p:nvSpPr>
            <p:cNvPr id="19" name="Text Box 21"/>
            <p:cNvSpPr txBox="1">
              <a:spLocks noChangeArrowheads="1"/>
            </p:cNvSpPr>
            <p:nvPr/>
          </p:nvSpPr>
          <p:spPr bwMode="auto">
            <a:xfrm>
              <a:off x="1746" y="5272"/>
              <a:ext cx="1069" cy="257"/>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住之江区</a:t>
              </a:r>
              <a:endParaRPr lang="ja-JP" altLang="en-US" sz="1050" b="1" dirty="0">
                <a:latin typeface="Meiryo UI" pitchFamily="50" charset="-128"/>
                <a:ea typeface="Meiryo UI" pitchFamily="50" charset="-128"/>
                <a:cs typeface="Meiryo UI" pitchFamily="50" charset="-128"/>
              </a:endParaRPr>
            </a:p>
          </p:txBody>
        </p:sp>
        <p:sp>
          <p:nvSpPr>
            <p:cNvPr id="20" name="Text Box 20"/>
            <p:cNvSpPr txBox="1">
              <a:spLocks noChangeArrowheads="1"/>
            </p:cNvSpPr>
            <p:nvPr/>
          </p:nvSpPr>
          <p:spPr bwMode="auto">
            <a:xfrm>
              <a:off x="1612" y="3713"/>
              <a:ext cx="901" cy="361"/>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港区</a:t>
              </a:r>
              <a:endParaRPr lang="ja-JP" altLang="en-US" sz="1050" b="1" dirty="0">
                <a:latin typeface="Meiryo UI" pitchFamily="50" charset="-128"/>
                <a:ea typeface="Meiryo UI" pitchFamily="50" charset="-128"/>
                <a:cs typeface="Meiryo UI" pitchFamily="50" charset="-128"/>
              </a:endParaRPr>
            </a:p>
          </p:txBody>
        </p:sp>
        <p:sp>
          <p:nvSpPr>
            <p:cNvPr id="21" name="Text Box 19"/>
            <p:cNvSpPr txBox="1">
              <a:spLocks noChangeArrowheads="1"/>
            </p:cNvSpPr>
            <p:nvPr/>
          </p:nvSpPr>
          <p:spPr bwMode="auto">
            <a:xfrm>
              <a:off x="2032" y="4228"/>
              <a:ext cx="900"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nchorCtr="1"/>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9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大正区</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Text Box 18"/>
            <p:cNvSpPr txBox="1">
              <a:spLocks noChangeArrowheads="1"/>
            </p:cNvSpPr>
            <p:nvPr/>
          </p:nvSpPr>
          <p:spPr bwMode="auto">
            <a:xfrm>
              <a:off x="2919" y="4462"/>
              <a:ext cx="901" cy="236"/>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西成区</a:t>
              </a:r>
              <a:endParaRPr lang="ja-JP" altLang="en-US" sz="1050" b="1" dirty="0">
                <a:latin typeface="Meiryo UI" pitchFamily="50" charset="-128"/>
                <a:ea typeface="Meiryo UI" pitchFamily="50" charset="-128"/>
                <a:cs typeface="Meiryo UI" pitchFamily="50" charset="-128"/>
              </a:endParaRPr>
            </a:p>
          </p:txBody>
        </p:sp>
        <p:sp>
          <p:nvSpPr>
            <p:cNvPr id="23" name="Text Box 17"/>
            <p:cNvSpPr txBox="1">
              <a:spLocks noChangeArrowheads="1"/>
            </p:cNvSpPr>
            <p:nvPr/>
          </p:nvSpPr>
          <p:spPr bwMode="auto">
            <a:xfrm>
              <a:off x="2909" y="3598"/>
              <a:ext cx="899" cy="212"/>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浪速区</a:t>
              </a:r>
              <a:endParaRPr lang="ja-JP" altLang="en-US" sz="1050" b="1" dirty="0">
                <a:latin typeface="Meiryo UI" pitchFamily="50" charset="-128"/>
                <a:ea typeface="Meiryo UI" pitchFamily="50" charset="-128"/>
                <a:cs typeface="Meiryo UI" pitchFamily="50" charset="-128"/>
              </a:endParaRPr>
            </a:p>
          </p:txBody>
        </p:sp>
        <p:sp>
          <p:nvSpPr>
            <p:cNvPr id="25" name="Text Box 16"/>
            <p:cNvSpPr txBox="1">
              <a:spLocks noChangeArrowheads="1"/>
            </p:cNvSpPr>
            <p:nvPr/>
          </p:nvSpPr>
          <p:spPr bwMode="auto">
            <a:xfrm>
              <a:off x="3851" y="3599"/>
              <a:ext cx="1005" cy="278"/>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天王寺区</a:t>
              </a:r>
              <a:endParaRPr lang="ja-JP" altLang="en-US" sz="1050" b="1" dirty="0">
                <a:latin typeface="Meiryo UI" pitchFamily="50" charset="-128"/>
                <a:ea typeface="Meiryo UI" pitchFamily="50" charset="-128"/>
                <a:cs typeface="Meiryo UI" pitchFamily="50" charset="-128"/>
              </a:endParaRPr>
            </a:p>
          </p:txBody>
        </p:sp>
        <p:sp>
          <p:nvSpPr>
            <p:cNvPr id="26" name="Text Box 15"/>
            <p:cNvSpPr txBox="1">
              <a:spLocks noChangeArrowheads="1"/>
            </p:cNvSpPr>
            <p:nvPr/>
          </p:nvSpPr>
          <p:spPr bwMode="auto">
            <a:xfrm>
              <a:off x="4738" y="3214"/>
              <a:ext cx="901" cy="361"/>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東成区</a:t>
              </a:r>
              <a:endParaRPr lang="ja-JP" altLang="en-US" sz="1050" b="1" dirty="0">
                <a:latin typeface="Meiryo UI" pitchFamily="50" charset="-128"/>
                <a:ea typeface="Meiryo UI" pitchFamily="50" charset="-128"/>
                <a:cs typeface="Meiryo UI" pitchFamily="50" charset="-128"/>
              </a:endParaRPr>
            </a:p>
          </p:txBody>
        </p:sp>
        <p:sp>
          <p:nvSpPr>
            <p:cNvPr id="27" name="Text Box 14"/>
            <p:cNvSpPr txBox="1">
              <a:spLocks noChangeArrowheads="1"/>
            </p:cNvSpPr>
            <p:nvPr/>
          </p:nvSpPr>
          <p:spPr bwMode="auto">
            <a:xfrm>
              <a:off x="4576" y="4077"/>
              <a:ext cx="901" cy="238"/>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生野区</a:t>
              </a:r>
              <a:endParaRPr lang="ja-JP" altLang="en-US" sz="1050" b="1" dirty="0">
                <a:latin typeface="Meiryo UI" pitchFamily="50" charset="-128"/>
                <a:ea typeface="Meiryo UI" pitchFamily="50" charset="-128"/>
                <a:cs typeface="Meiryo UI" pitchFamily="50" charset="-128"/>
              </a:endParaRPr>
            </a:p>
          </p:txBody>
        </p:sp>
        <p:sp>
          <p:nvSpPr>
            <p:cNvPr id="28" name="Text Box 13"/>
            <p:cNvSpPr txBox="1">
              <a:spLocks noChangeArrowheads="1"/>
            </p:cNvSpPr>
            <p:nvPr/>
          </p:nvSpPr>
          <p:spPr bwMode="auto">
            <a:xfrm>
              <a:off x="3335" y="5618"/>
              <a:ext cx="899" cy="361"/>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住吉区</a:t>
              </a:r>
              <a:endParaRPr lang="ja-JP" altLang="en-US" sz="1050" b="1" dirty="0">
                <a:latin typeface="Meiryo UI" pitchFamily="50" charset="-128"/>
                <a:ea typeface="Meiryo UI" pitchFamily="50" charset="-128"/>
                <a:cs typeface="Meiryo UI" pitchFamily="50" charset="-128"/>
              </a:endParaRPr>
            </a:p>
          </p:txBody>
        </p:sp>
        <p:sp>
          <p:nvSpPr>
            <p:cNvPr id="30" name="Text Box 12"/>
            <p:cNvSpPr txBox="1">
              <a:spLocks noChangeArrowheads="1"/>
            </p:cNvSpPr>
            <p:nvPr/>
          </p:nvSpPr>
          <p:spPr bwMode="auto">
            <a:xfrm>
              <a:off x="3538" y="4608"/>
              <a:ext cx="1059" cy="359"/>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阿倍野区</a:t>
              </a:r>
              <a:endParaRPr lang="ja-JP" altLang="en-US" sz="1050" b="1" dirty="0">
                <a:latin typeface="Meiryo UI" pitchFamily="50" charset="-128"/>
                <a:ea typeface="Meiryo UI" pitchFamily="50" charset="-128"/>
                <a:cs typeface="Meiryo UI" pitchFamily="50" charset="-128"/>
              </a:endParaRPr>
            </a:p>
          </p:txBody>
        </p:sp>
        <p:sp>
          <p:nvSpPr>
            <p:cNvPr id="31" name="Text Box 11"/>
            <p:cNvSpPr txBox="1">
              <a:spLocks noChangeArrowheads="1"/>
            </p:cNvSpPr>
            <p:nvPr/>
          </p:nvSpPr>
          <p:spPr bwMode="auto">
            <a:xfrm>
              <a:off x="4105" y="5262"/>
              <a:ext cx="901" cy="357"/>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東住吉区</a:t>
              </a:r>
              <a:endParaRPr lang="ja-JP" altLang="en-US" sz="1050" b="1" dirty="0">
                <a:latin typeface="Meiryo UI" pitchFamily="50" charset="-128"/>
                <a:ea typeface="Meiryo UI" pitchFamily="50" charset="-128"/>
                <a:cs typeface="Meiryo UI" pitchFamily="50" charset="-128"/>
              </a:endParaRPr>
            </a:p>
          </p:txBody>
        </p:sp>
        <p:sp>
          <p:nvSpPr>
            <p:cNvPr id="32" name="Text Box 10"/>
            <p:cNvSpPr txBox="1">
              <a:spLocks noChangeArrowheads="1"/>
            </p:cNvSpPr>
            <p:nvPr/>
          </p:nvSpPr>
          <p:spPr bwMode="auto">
            <a:xfrm>
              <a:off x="5027" y="5349"/>
              <a:ext cx="899" cy="359"/>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平野区</a:t>
              </a:r>
              <a:endParaRPr lang="ja-JP" altLang="en-US" sz="1050" b="1" dirty="0">
                <a:latin typeface="Meiryo UI" pitchFamily="50" charset="-128"/>
                <a:ea typeface="Meiryo UI" pitchFamily="50" charset="-128"/>
                <a:cs typeface="Meiryo UI" pitchFamily="50" charset="-128"/>
              </a:endParaRPr>
            </a:p>
          </p:txBody>
        </p:sp>
        <p:sp>
          <p:nvSpPr>
            <p:cNvPr id="33" name="Text Box 23"/>
            <p:cNvSpPr txBox="1">
              <a:spLocks noChangeArrowheads="1"/>
            </p:cNvSpPr>
            <p:nvPr/>
          </p:nvSpPr>
          <p:spPr bwMode="auto">
            <a:xfrm>
              <a:off x="5552" y="2307"/>
              <a:ext cx="899" cy="359"/>
            </a:xfrm>
            <a:prstGeom prst="rect">
              <a:avLst/>
            </a:prstGeom>
            <a:noFill/>
            <a:ln>
              <a:noFill/>
            </a:ln>
          </p:spPr>
          <p:txBody>
            <a:bodyPr lIns="74295" tIns="8890" rIns="74295" bIns="8890" anchor="ctr" anchorCtr="1"/>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defRPr/>
              </a:pPr>
              <a:r>
                <a:rPr lang="ja-JP" altLang="en-US" sz="900" b="1" dirty="0">
                  <a:solidFill>
                    <a:srgbClr val="000000"/>
                  </a:solidFill>
                  <a:latin typeface="Meiryo UI" pitchFamily="50" charset="-128"/>
                  <a:ea typeface="Meiryo UI" pitchFamily="50" charset="-128"/>
                  <a:cs typeface="Meiryo UI" pitchFamily="50" charset="-128"/>
                </a:rPr>
                <a:t>鶴見区</a:t>
              </a:r>
              <a:endParaRPr lang="ja-JP" altLang="en-US" sz="1050" b="1" dirty="0">
                <a:latin typeface="Meiryo UI" pitchFamily="50" charset="-128"/>
                <a:ea typeface="Meiryo UI" pitchFamily="50" charset="-128"/>
                <a:cs typeface="Meiryo UI" pitchFamily="50" charset="-128"/>
              </a:endParaRPr>
            </a:p>
          </p:txBody>
        </p:sp>
      </p:grpSp>
      <p:cxnSp>
        <p:nvCxnSpPr>
          <p:cNvPr id="73" name="直線コネクタ 72"/>
          <p:cNvCxnSpPr>
            <a:stCxn id="59" idx="3"/>
            <a:endCxn id="83" idx="2"/>
          </p:cNvCxnSpPr>
          <p:nvPr/>
        </p:nvCxnSpPr>
        <p:spPr>
          <a:xfrm>
            <a:off x="3081214" y="2271077"/>
            <a:ext cx="1403754" cy="33721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stCxn id="65" idx="1"/>
          </p:cNvCxnSpPr>
          <p:nvPr/>
        </p:nvCxnSpPr>
        <p:spPr>
          <a:xfrm flipH="1">
            <a:off x="4969192" y="2374870"/>
            <a:ext cx="1856344" cy="91495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stCxn id="62" idx="3"/>
            <a:endCxn id="85" idx="3"/>
          </p:cNvCxnSpPr>
          <p:nvPr/>
        </p:nvCxnSpPr>
        <p:spPr>
          <a:xfrm flipV="1">
            <a:off x="3080464" y="3816182"/>
            <a:ext cx="2159541" cy="216918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84" idx="6"/>
            <a:endCxn id="71" idx="1"/>
          </p:cNvCxnSpPr>
          <p:nvPr/>
        </p:nvCxnSpPr>
        <p:spPr>
          <a:xfrm>
            <a:off x="5351423" y="4397823"/>
            <a:ext cx="1474113" cy="36340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円/楕円 76"/>
          <p:cNvSpPr>
            <a:spLocks noChangeAspect="1" noChangeArrowheads="1"/>
          </p:cNvSpPr>
          <p:nvPr/>
        </p:nvSpPr>
        <p:spPr bwMode="auto">
          <a:xfrm>
            <a:off x="4792050" y="3229950"/>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83" name="円/楕円 77"/>
          <p:cNvSpPr>
            <a:spLocks noChangeAspect="1" noChangeArrowheads="1"/>
          </p:cNvSpPr>
          <p:nvPr/>
        </p:nvSpPr>
        <p:spPr bwMode="auto">
          <a:xfrm>
            <a:off x="4484968" y="2518296"/>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84" name="円/楕円 74"/>
          <p:cNvSpPr>
            <a:spLocks noChangeAspect="1" noChangeArrowheads="1"/>
          </p:cNvSpPr>
          <p:nvPr/>
        </p:nvSpPr>
        <p:spPr bwMode="auto">
          <a:xfrm>
            <a:off x="5171423" y="4307823"/>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sp>
        <p:nvSpPr>
          <p:cNvPr id="85" name="円/楕円 75"/>
          <p:cNvSpPr>
            <a:spLocks noChangeAspect="1" noChangeArrowheads="1"/>
          </p:cNvSpPr>
          <p:nvPr/>
        </p:nvSpPr>
        <p:spPr bwMode="auto">
          <a:xfrm>
            <a:off x="5213645" y="3662542"/>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nvGrpSpPr>
          <p:cNvPr id="101" name="グループ化 100"/>
          <p:cNvGrpSpPr/>
          <p:nvPr/>
        </p:nvGrpSpPr>
        <p:grpSpPr>
          <a:xfrm>
            <a:off x="272480" y="3634804"/>
            <a:ext cx="2702246" cy="307777"/>
            <a:chOff x="347091" y="561934"/>
            <a:chExt cx="2702246" cy="307777"/>
          </a:xfrm>
        </p:grpSpPr>
        <p:sp>
          <p:nvSpPr>
            <p:cNvPr id="98" name="テキスト ボックス 97"/>
            <p:cNvSpPr txBox="1"/>
            <p:nvPr/>
          </p:nvSpPr>
          <p:spPr>
            <a:xfrm>
              <a:off x="347091" y="561934"/>
              <a:ext cx="2702246" cy="307777"/>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・・・本庁舎の位置</a:t>
              </a:r>
            </a:p>
          </p:txBody>
        </p:sp>
        <p:sp>
          <p:nvSpPr>
            <p:cNvPr id="99" name="円/楕円 72"/>
            <p:cNvSpPr>
              <a:spLocks noChangeAspect="1" noChangeArrowheads="1"/>
            </p:cNvSpPr>
            <p:nvPr/>
          </p:nvSpPr>
          <p:spPr bwMode="auto">
            <a:xfrm>
              <a:off x="348155" y="631115"/>
              <a:ext cx="180000" cy="180000"/>
            </a:xfrm>
            <a:prstGeom prst="ellipse">
              <a:avLst/>
            </a:prstGeom>
            <a:pattFill prst="dkUpDiag">
              <a:fgClr>
                <a:schemeClr val="tx1"/>
              </a:fgClr>
              <a:bgClr>
                <a:schemeClr val="bg1"/>
              </a:bgClr>
            </a:pattFill>
            <a:ln w="9525" algn="ctr">
              <a:solidFill>
                <a:schemeClr val="tx1"/>
              </a:solidFill>
              <a:round/>
              <a:headEnd/>
              <a:tailEnd/>
            </a:ln>
          </p:spPr>
          <p:txBody>
            <a:bodyPr anchor="ctr"/>
            <a:lstStyle/>
            <a:p>
              <a:pPr algn="ctr">
                <a:defRPr/>
              </a:pPr>
              <a:endParaRPr lang="ja-JP" altLang="en-US" dirty="0">
                <a:solidFill>
                  <a:schemeClr val="lt1"/>
                </a:solidFill>
                <a:latin typeface="Meiryo UI" panose="020B0604030504040204" pitchFamily="50" charset="-128"/>
                <a:ea typeface="Meiryo UI" panose="020B0604030504040204" pitchFamily="50" charset="-128"/>
              </a:endParaRPr>
            </a:p>
          </p:txBody>
        </p:sp>
      </p:grpSp>
      <p:grpSp>
        <p:nvGrpSpPr>
          <p:cNvPr id="4" name="グループ化 3"/>
          <p:cNvGrpSpPr/>
          <p:nvPr/>
        </p:nvGrpSpPr>
        <p:grpSpPr>
          <a:xfrm>
            <a:off x="128464" y="1515077"/>
            <a:ext cx="2952750" cy="1512000"/>
            <a:chOff x="344488" y="1303338"/>
            <a:chExt cx="2952750" cy="1260000"/>
          </a:xfrm>
        </p:grpSpPr>
        <p:sp>
          <p:nvSpPr>
            <p:cNvPr id="59" name="角丸四角形 58"/>
            <p:cNvSpPr/>
            <p:nvPr/>
          </p:nvSpPr>
          <p:spPr bwMode="auto">
            <a:xfrm>
              <a:off x="344488" y="1303338"/>
              <a:ext cx="2952750" cy="1260000"/>
            </a:xfrm>
            <a:prstGeom prst="roundRect">
              <a:avLst>
                <a:gd name="adj" fmla="val 6746"/>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0" bIns="72000" anchor="ctr"/>
            <a:lstStyle/>
            <a:p>
              <a:pPr marL="396000" eaLnBrk="1" hangingPunct="1">
                <a:defRPr/>
              </a:pPr>
              <a:r>
                <a:rPr lang="ja-JP" altLang="en-US" sz="1300" dirty="0">
                  <a:solidFill>
                    <a:prstClr val="black"/>
                  </a:solidFill>
                  <a:latin typeface="Meiryo UI" pitchFamily="50" charset="-128"/>
                  <a:ea typeface="Meiryo UI" pitchFamily="50" charset="-128"/>
                  <a:cs typeface="Meiryo UI" pitchFamily="50" charset="-128"/>
                </a:rPr>
                <a:t>■　対象職員数：</a:t>
              </a:r>
              <a:r>
                <a:rPr lang="en-US" altLang="ja-JP" sz="1300" dirty="0">
                  <a:solidFill>
                    <a:schemeClr val="tx1"/>
                  </a:solidFill>
                  <a:latin typeface="Meiryo UI" pitchFamily="50" charset="-128"/>
                  <a:ea typeface="Meiryo UI" pitchFamily="50" charset="-128"/>
                  <a:cs typeface="Meiryo UI" pitchFamily="50" charset="-128"/>
                </a:rPr>
                <a:t>2,238</a:t>
              </a:r>
              <a:r>
                <a:rPr lang="ja-JP" altLang="en-US" sz="1300" dirty="0">
                  <a:solidFill>
                    <a:schemeClr val="tx1"/>
                  </a:solidFill>
                  <a:latin typeface="Meiryo UI" pitchFamily="50" charset="-128"/>
                  <a:ea typeface="Meiryo UI" pitchFamily="50" charset="-128"/>
                  <a:cs typeface="Meiryo UI" pitchFamily="50" charset="-128"/>
                </a:rPr>
                <a:t>人</a:t>
              </a:r>
              <a:endParaRPr lang="en-US" altLang="ja-JP" sz="13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本庁　　　　</a:t>
              </a:r>
              <a:r>
                <a:rPr lang="en-US" altLang="ja-JP" sz="1150" dirty="0">
                  <a:solidFill>
                    <a:schemeClr val="tx1"/>
                  </a:solidFill>
                  <a:latin typeface="Meiryo UI" pitchFamily="50" charset="-128"/>
                  <a:ea typeface="Meiryo UI" pitchFamily="50" charset="-128"/>
                  <a:cs typeface="Meiryo UI" pitchFamily="50" charset="-128"/>
                </a:rPr>
                <a:t>1,131</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事業所等　</a:t>
              </a:r>
              <a:r>
                <a:rPr lang="en-US" altLang="ja-JP" sz="1150" dirty="0">
                  <a:solidFill>
                    <a:schemeClr val="tx1"/>
                  </a:solidFill>
                  <a:latin typeface="Meiryo UI" pitchFamily="50" charset="-128"/>
                  <a:ea typeface="Meiryo UI" pitchFamily="50" charset="-128"/>
                  <a:cs typeface="Meiryo UI" pitchFamily="50" charset="-128"/>
                </a:rPr>
                <a:t>1,107</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大阪市保有庁舎等執務室面積</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29,023</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執務室必要面積：</a:t>
              </a:r>
              <a:r>
                <a:rPr lang="en-US" altLang="ja-JP" sz="1200" dirty="0">
                  <a:solidFill>
                    <a:schemeClr val="tx1"/>
                  </a:solidFill>
                  <a:latin typeface="Meiryo UI" pitchFamily="50" charset="-128"/>
                  <a:ea typeface="Meiryo UI" pitchFamily="50" charset="-128"/>
                  <a:cs typeface="Meiryo UI" pitchFamily="50" charset="-128"/>
                </a:rPr>
                <a:t>43,080</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b="1" dirty="0">
                  <a:solidFill>
                    <a:schemeClr val="tx1"/>
                  </a:solidFill>
                  <a:latin typeface="Meiryo UI" pitchFamily="50" charset="-128"/>
                  <a:ea typeface="Meiryo UI" pitchFamily="50" charset="-128"/>
                  <a:cs typeface="Meiryo UI" pitchFamily="50" charset="-128"/>
                </a:rPr>
                <a:t>○　不足執務室面積：</a:t>
              </a:r>
              <a:r>
                <a:rPr lang="en-US" altLang="ja-JP" sz="1200" b="1" dirty="0">
                  <a:solidFill>
                    <a:schemeClr val="tx1"/>
                  </a:solidFill>
                  <a:latin typeface="Meiryo UI" pitchFamily="50" charset="-128"/>
                  <a:ea typeface="Meiryo UI" pitchFamily="50" charset="-128"/>
                  <a:cs typeface="Meiryo UI" pitchFamily="50" charset="-128"/>
                </a:rPr>
                <a:t>14,057</a:t>
              </a:r>
              <a:r>
                <a:rPr lang="ja-JP" altLang="en-US" sz="1200" b="1" dirty="0">
                  <a:solidFill>
                    <a:schemeClr val="tx1"/>
                  </a:solidFill>
                  <a:latin typeface="Meiryo UI" pitchFamily="50" charset="-128"/>
                  <a:ea typeface="Meiryo UI" pitchFamily="50" charset="-128"/>
                  <a:cs typeface="Meiryo UI" pitchFamily="50" charset="-128"/>
                </a:rPr>
                <a:t>㎡</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60" name="角丸四角形 59"/>
            <p:cNvSpPr/>
            <p:nvPr/>
          </p:nvSpPr>
          <p:spPr bwMode="auto">
            <a:xfrm>
              <a:off x="419099" y="1398588"/>
              <a:ext cx="288000" cy="1080000"/>
            </a:xfrm>
            <a:prstGeom prst="roundRect">
              <a:avLst>
                <a:gd name="adj" fmla="val 67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bIns="72000" anchor="ctr"/>
            <a:lstStyle/>
            <a:p>
              <a:pPr algn="ctr" eaLnBrk="1" hangingPunct="1">
                <a:defRPr/>
              </a:pPr>
              <a:r>
                <a:rPr lang="ja-JP" altLang="en-US" b="1" dirty="0">
                  <a:solidFill>
                    <a:prstClr val="white"/>
                  </a:solidFill>
                  <a:latin typeface="Meiryo UI" pitchFamily="50" charset="-128"/>
                  <a:ea typeface="Meiryo UI" pitchFamily="50" charset="-128"/>
                  <a:cs typeface="Meiryo UI" pitchFamily="50" charset="-128"/>
                </a:rPr>
                <a:t>淀川区</a:t>
              </a:r>
              <a:endParaRPr lang="en-US" altLang="ja-JP" b="1" dirty="0">
                <a:solidFill>
                  <a:prstClr val="white"/>
                </a:solidFill>
                <a:latin typeface="Meiryo UI" pitchFamily="50" charset="-128"/>
                <a:ea typeface="Meiryo UI" pitchFamily="50" charset="-128"/>
                <a:cs typeface="Meiryo UI" pitchFamily="50" charset="-128"/>
              </a:endParaRPr>
            </a:p>
          </p:txBody>
        </p:sp>
      </p:grpSp>
      <p:grpSp>
        <p:nvGrpSpPr>
          <p:cNvPr id="81" name="グループ化 80"/>
          <p:cNvGrpSpPr/>
          <p:nvPr/>
        </p:nvGrpSpPr>
        <p:grpSpPr>
          <a:xfrm>
            <a:off x="128464" y="5229368"/>
            <a:ext cx="2952000" cy="1512000"/>
            <a:chOff x="273050" y="5038725"/>
            <a:chExt cx="2952000" cy="1260000"/>
          </a:xfrm>
        </p:grpSpPr>
        <p:sp>
          <p:nvSpPr>
            <p:cNvPr id="62" name="角丸四角形 61"/>
            <p:cNvSpPr/>
            <p:nvPr/>
          </p:nvSpPr>
          <p:spPr bwMode="auto">
            <a:xfrm>
              <a:off x="273050" y="5038725"/>
              <a:ext cx="2952000" cy="1260000"/>
            </a:xfrm>
            <a:prstGeom prst="roundRect">
              <a:avLst>
                <a:gd name="adj" fmla="val 6746"/>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72000" bIns="72000" anchor="ctr"/>
            <a:lstStyle/>
            <a:p>
              <a:pPr marL="396000" eaLnBrk="1" hangingPunct="1">
                <a:defRPr/>
              </a:pPr>
              <a:r>
                <a:rPr lang="ja-JP" altLang="en-US" sz="1300" dirty="0">
                  <a:solidFill>
                    <a:prstClr val="black"/>
                  </a:solidFill>
                  <a:latin typeface="Meiryo UI" pitchFamily="50" charset="-128"/>
                  <a:ea typeface="Meiryo UI" pitchFamily="50" charset="-128"/>
                  <a:cs typeface="Meiryo UI" pitchFamily="50" charset="-128"/>
                </a:rPr>
                <a:t>■　対象職員数：</a:t>
              </a:r>
              <a:r>
                <a:rPr lang="en-US" altLang="ja-JP" sz="1300" dirty="0">
                  <a:solidFill>
                    <a:schemeClr val="tx1"/>
                  </a:solidFill>
                  <a:latin typeface="Meiryo UI" pitchFamily="50" charset="-128"/>
                  <a:ea typeface="Meiryo UI" pitchFamily="50" charset="-128"/>
                  <a:cs typeface="Meiryo UI" pitchFamily="50" charset="-128"/>
                </a:rPr>
                <a:t>2,982</a:t>
              </a:r>
              <a:r>
                <a:rPr lang="ja-JP" altLang="en-US" sz="1300" dirty="0">
                  <a:solidFill>
                    <a:schemeClr val="tx1"/>
                  </a:solidFill>
                  <a:latin typeface="Meiryo UI" pitchFamily="50" charset="-128"/>
                  <a:ea typeface="Meiryo UI" pitchFamily="50" charset="-128"/>
                  <a:cs typeface="Meiryo UI" pitchFamily="50" charset="-128"/>
                </a:rPr>
                <a:t>人</a:t>
              </a:r>
              <a:endParaRPr lang="en-US" altLang="ja-JP" sz="13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本庁　　　　</a:t>
              </a:r>
              <a:r>
                <a:rPr lang="en-US" altLang="ja-JP" sz="1150" dirty="0">
                  <a:solidFill>
                    <a:schemeClr val="tx1"/>
                  </a:solidFill>
                  <a:latin typeface="Meiryo UI" pitchFamily="50" charset="-128"/>
                  <a:ea typeface="Meiryo UI" pitchFamily="50" charset="-128"/>
                  <a:cs typeface="Meiryo UI" pitchFamily="50" charset="-128"/>
                </a:rPr>
                <a:t>1,287</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事業所等　</a:t>
              </a:r>
              <a:r>
                <a:rPr lang="en-US" altLang="ja-JP" sz="1150" dirty="0">
                  <a:solidFill>
                    <a:schemeClr val="tx1"/>
                  </a:solidFill>
                  <a:latin typeface="Meiryo UI" pitchFamily="50" charset="-128"/>
                  <a:ea typeface="Meiryo UI" pitchFamily="50" charset="-128"/>
                  <a:cs typeface="Meiryo UI" pitchFamily="50" charset="-128"/>
                </a:rPr>
                <a:t>1,695</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大阪市保有庁舎等執務室面積</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63,378</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執務室必要面積：</a:t>
              </a:r>
              <a:r>
                <a:rPr lang="en-US" altLang="ja-JP" sz="1200" dirty="0">
                  <a:solidFill>
                    <a:schemeClr val="tx1"/>
                  </a:solidFill>
                  <a:latin typeface="Meiryo UI" pitchFamily="50" charset="-128"/>
                  <a:ea typeface="Meiryo UI" pitchFamily="50" charset="-128"/>
                  <a:cs typeface="Meiryo UI" pitchFamily="50" charset="-128"/>
                </a:rPr>
                <a:t>58,696</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b="1" dirty="0">
                  <a:solidFill>
                    <a:schemeClr val="tx1"/>
                  </a:solidFill>
                  <a:latin typeface="Meiryo UI" pitchFamily="50" charset="-128"/>
                  <a:ea typeface="Meiryo UI" pitchFamily="50" charset="-128"/>
                  <a:cs typeface="Meiryo UI" pitchFamily="50" charset="-128"/>
                </a:rPr>
                <a:t>○　必要面積を充足</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63" name="角丸四角形 62"/>
            <p:cNvSpPr/>
            <p:nvPr/>
          </p:nvSpPr>
          <p:spPr bwMode="auto">
            <a:xfrm>
              <a:off x="349250" y="5143500"/>
              <a:ext cx="288000" cy="1080000"/>
            </a:xfrm>
            <a:prstGeom prst="roundRect">
              <a:avLst>
                <a:gd name="adj" fmla="val 67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lgn="ctr" eaLnBrk="1" hangingPunct="1">
                <a:defRPr/>
              </a:pPr>
              <a:r>
                <a:rPr lang="ja-JP" altLang="en-US" b="1" dirty="0">
                  <a:solidFill>
                    <a:prstClr val="white"/>
                  </a:solidFill>
                  <a:latin typeface="Meiryo UI" pitchFamily="50" charset="-128"/>
                  <a:ea typeface="Meiryo UI" pitchFamily="50" charset="-128"/>
                  <a:cs typeface="Meiryo UI" pitchFamily="50" charset="-128"/>
                </a:rPr>
                <a:t>中央区</a:t>
              </a:r>
              <a:endParaRPr lang="en-US" altLang="ja-JP" b="1" dirty="0">
                <a:solidFill>
                  <a:prstClr val="white"/>
                </a:solidFill>
                <a:latin typeface="Meiryo UI" pitchFamily="50" charset="-128"/>
                <a:ea typeface="Meiryo UI" pitchFamily="50" charset="-128"/>
                <a:cs typeface="Meiryo UI" pitchFamily="50" charset="-128"/>
              </a:endParaRPr>
            </a:p>
          </p:txBody>
        </p:sp>
      </p:grpSp>
      <p:grpSp>
        <p:nvGrpSpPr>
          <p:cNvPr id="72" name="グループ化 71"/>
          <p:cNvGrpSpPr/>
          <p:nvPr/>
        </p:nvGrpSpPr>
        <p:grpSpPr>
          <a:xfrm>
            <a:off x="6825536" y="1510870"/>
            <a:ext cx="2952000" cy="1728000"/>
            <a:chOff x="6825536" y="1510870"/>
            <a:chExt cx="2952000" cy="1728000"/>
          </a:xfrm>
        </p:grpSpPr>
        <p:sp>
          <p:nvSpPr>
            <p:cNvPr id="65" name="角丸四角形 64"/>
            <p:cNvSpPr/>
            <p:nvPr/>
          </p:nvSpPr>
          <p:spPr bwMode="auto">
            <a:xfrm>
              <a:off x="6825536" y="1510870"/>
              <a:ext cx="2952000" cy="1728000"/>
            </a:xfrm>
            <a:prstGeom prst="roundRect">
              <a:avLst>
                <a:gd name="adj" fmla="val 6746"/>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72000" bIns="72000" anchor="ctr"/>
            <a:lstStyle/>
            <a:p>
              <a:pPr marL="396000" eaLnBrk="1" hangingPunct="1">
                <a:defRPr/>
              </a:pPr>
              <a:r>
                <a:rPr lang="ja-JP" altLang="en-US" sz="1300" dirty="0">
                  <a:solidFill>
                    <a:prstClr val="black"/>
                  </a:solidFill>
                  <a:latin typeface="Meiryo UI" pitchFamily="50" charset="-128"/>
                  <a:ea typeface="Meiryo UI" pitchFamily="50" charset="-128"/>
                  <a:cs typeface="Meiryo UI" pitchFamily="50" charset="-128"/>
                </a:rPr>
                <a:t>■　対象職員数</a:t>
              </a:r>
              <a:r>
                <a:rPr lang="ja-JP" altLang="en-US" sz="1300" dirty="0">
                  <a:solidFill>
                    <a:schemeClr val="tx1"/>
                  </a:solidFill>
                  <a:latin typeface="Meiryo UI" pitchFamily="50" charset="-128"/>
                  <a:ea typeface="Meiryo UI" pitchFamily="50" charset="-128"/>
                  <a:cs typeface="Meiryo UI" pitchFamily="50" charset="-128"/>
                </a:rPr>
                <a:t>：</a:t>
              </a:r>
              <a:r>
                <a:rPr lang="en-US" altLang="ja-JP" sz="1300" dirty="0">
                  <a:solidFill>
                    <a:schemeClr val="tx1"/>
                  </a:solidFill>
                  <a:latin typeface="Meiryo UI" pitchFamily="50" charset="-128"/>
                  <a:ea typeface="Meiryo UI" pitchFamily="50" charset="-128"/>
                  <a:cs typeface="Meiryo UI" pitchFamily="50" charset="-128"/>
                </a:rPr>
                <a:t>2,634</a:t>
              </a:r>
              <a:r>
                <a:rPr lang="ja-JP" altLang="en-US" sz="1300" dirty="0">
                  <a:solidFill>
                    <a:schemeClr val="tx1"/>
                  </a:solidFill>
                  <a:latin typeface="Meiryo UI" pitchFamily="50" charset="-128"/>
                  <a:ea typeface="Meiryo UI" pitchFamily="50" charset="-128"/>
                  <a:cs typeface="Meiryo UI" pitchFamily="50" charset="-128"/>
                </a:rPr>
                <a:t>人</a:t>
              </a:r>
              <a:endParaRPr lang="en-US" altLang="ja-JP" sz="13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本庁　　　　</a:t>
              </a:r>
              <a:r>
                <a:rPr lang="en-US" altLang="ja-JP" sz="1150" dirty="0">
                  <a:solidFill>
                    <a:schemeClr val="tx1"/>
                  </a:solidFill>
                  <a:latin typeface="Meiryo UI" pitchFamily="50" charset="-128"/>
                  <a:ea typeface="Meiryo UI" pitchFamily="50" charset="-128"/>
                  <a:cs typeface="Meiryo UI" pitchFamily="50" charset="-128"/>
                </a:rPr>
                <a:t>1,310</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事業所等　</a:t>
              </a:r>
              <a:r>
                <a:rPr lang="en-US" altLang="ja-JP" sz="1150" dirty="0">
                  <a:solidFill>
                    <a:schemeClr val="tx1"/>
                  </a:solidFill>
                  <a:latin typeface="Meiryo UI" pitchFamily="50" charset="-128"/>
                  <a:ea typeface="Meiryo UI" pitchFamily="50" charset="-128"/>
                  <a:cs typeface="Meiryo UI" pitchFamily="50" charset="-128"/>
                </a:rPr>
                <a:t>1,325</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300" dirty="0">
                  <a:solidFill>
                    <a:schemeClr val="tx1"/>
                  </a:solidFill>
                  <a:latin typeface="Meiryo UI" pitchFamily="50" charset="-128"/>
                  <a:ea typeface="Meiryo UI" pitchFamily="50" charset="-128"/>
                  <a:cs typeface="Meiryo UI" pitchFamily="50" charset="-128"/>
                </a:rPr>
                <a:t>■　一部事務組合　 </a:t>
              </a:r>
              <a:r>
                <a:rPr lang="en-US" altLang="ja-JP" sz="1300" dirty="0">
                  <a:solidFill>
                    <a:schemeClr val="tx1"/>
                  </a:solidFill>
                  <a:latin typeface="Meiryo UI" pitchFamily="50" charset="-128"/>
                  <a:ea typeface="Meiryo UI" pitchFamily="50" charset="-128"/>
                  <a:cs typeface="Meiryo UI" pitchFamily="50" charset="-128"/>
                </a:rPr>
                <a:t>233</a:t>
              </a:r>
              <a:r>
                <a:rPr lang="ja-JP" altLang="en-US" sz="1300" dirty="0">
                  <a:solidFill>
                    <a:schemeClr val="tx1"/>
                  </a:solidFill>
                  <a:latin typeface="Meiryo UI" pitchFamily="50" charset="-128"/>
                  <a:ea typeface="Meiryo UI" pitchFamily="50" charset="-128"/>
                  <a:cs typeface="Meiryo UI" pitchFamily="50" charset="-128"/>
                </a:rPr>
                <a:t>人</a:t>
              </a:r>
              <a:endParaRPr lang="en-US" altLang="ja-JP" sz="13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大阪市保有庁舎等執務室面積</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82,925</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執務室必要面積：</a:t>
              </a:r>
              <a:r>
                <a:rPr lang="en-US" altLang="ja-JP" sz="1200" dirty="0">
                  <a:solidFill>
                    <a:schemeClr val="tx1"/>
                  </a:solidFill>
                  <a:latin typeface="Meiryo UI" pitchFamily="50" charset="-128"/>
                  <a:ea typeface="Meiryo UI" pitchFamily="50" charset="-128"/>
                  <a:cs typeface="Meiryo UI" pitchFamily="50" charset="-128"/>
                </a:rPr>
                <a:t>53,825</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b="1" dirty="0">
                  <a:solidFill>
                    <a:schemeClr val="tx1"/>
                  </a:solidFill>
                  <a:latin typeface="Meiryo UI" pitchFamily="50" charset="-128"/>
                  <a:ea typeface="Meiryo UI" pitchFamily="50" charset="-128"/>
                  <a:cs typeface="Meiryo UI" pitchFamily="50" charset="-128"/>
                </a:rPr>
                <a:t>○　必要面積を充足</a:t>
              </a:r>
              <a:endParaRPr lang="en-US" altLang="ja-JP" sz="1200" b="1" dirty="0">
                <a:solidFill>
                  <a:schemeClr val="tx1"/>
                </a:solidFill>
                <a:latin typeface="Meiryo UI" pitchFamily="50" charset="-128"/>
                <a:ea typeface="Meiryo UI" pitchFamily="50" charset="-128"/>
                <a:cs typeface="Meiryo UI" pitchFamily="50" charset="-128"/>
              </a:endParaRPr>
            </a:p>
          </p:txBody>
        </p:sp>
        <p:sp>
          <p:nvSpPr>
            <p:cNvPr id="66" name="角丸四角形 65"/>
            <p:cNvSpPr/>
            <p:nvPr/>
          </p:nvSpPr>
          <p:spPr bwMode="auto">
            <a:xfrm>
              <a:off x="6904911" y="1623537"/>
              <a:ext cx="288000" cy="1512000"/>
            </a:xfrm>
            <a:prstGeom prst="roundRect">
              <a:avLst>
                <a:gd name="adj" fmla="val 67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lgn="ctr" eaLnBrk="1" hangingPunct="1">
                <a:defRPr/>
              </a:pPr>
              <a:r>
                <a:rPr lang="ja-JP" altLang="en-US" b="1" dirty="0">
                  <a:solidFill>
                    <a:prstClr val="white"/>
                  </a:solidFill>
                  <a:latin typeface="Meiryo UI" pitchFamily="50" charset="-128"/>
                  <a:ea typeface="Meiryo UI" pitchFamily="50" charset="-128"/>
                  <a:cs typeface="Meiryo UI" pitchFamily="50" charset="-128"/>
                </a:rPr>
                <a:t>北区</a:t>
              </a:r>
              <a:endParaRPr lang="en-US" altLang="ja-JP" b="1" dirty="0">
                <a:solidFill>
                  <a:prstClr val="white"/>
                </a:solidFill>
                <a:latin typeface="Meiryo UI" pitchFamily="50" charset="-128"/>
                <a:ea typeface="Meiryo UI" pitchFamily="50" charset="-128"/>
                <a:cs typeface="Meiryo UI" pitchFamily="50" charset="-128"/>
              </a:endParaRPr>
            </a:p>
          </p:txBody>
        </p:sp>
      </p:grpSp>
      <p:grpSp>
        <p:nvGrpSpPr>
          <p:cNvPr id="3" name="グループ化 2"/>
          <p:cNvGrpSpPr/>
          <p:nvPr/>
        </p:nvGrpSpPr>
        <p:grpSpPr>
          <a:xfrm>
            <a:off x="6825536" y="4005232"/>
            <a:ext cx="2952000" cy="1512000"/>
            <a:chOff x="6630988" y="4175125"/>
            <a:chExt cx="2952000" cy="1260000"/>
          </a:xfrm>
        </p:grpSpPr>
        <p:sp>
          <p:nvSpPr>
            <p:cNvPr id="71" name="角丸四角形 70"/>
            <p:cNvSpPr/>
            <p:nvPr/>
          </p:nvSpPr>
          <p:spPr bwMode="auto">
            <a:xfrm>
              <a:off x="6630988" y="4175125"/>
              <a:ext cx="2952000" cy="1260000"/>
            </a:xfrm>
            <a:prstGeom prst="roundRect">
              <a:avLst>
                <a:gd name="adj" fmla="val 6746"/>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0" bIns="72000" anchor="ctr"/>
            <a:lstStyle/>
            <a:p>
              <a:pPr marL="396000" eaLnBrk="1" hangingPunct="1">
                <a:defRPr/>
              </a:pPr>
              <a:r>
                <a:rPr lang="ja-JP" altLang="en-US" sz="1300" dirty="0">
                  <a:solidFill>
                    <a:prstClr val="black"/>
                  </a:solidFill>
                  <a:latin typeface="Meiryo UI" pitchFamily="50" charset="-128"/>
                  <a:ea typeface="Meiryo UI" pitchFamily="50" charset="-128"/>
                  <a:cs typeface="Meiryo UI" pitchFamily="50" charset="-128"/>
                </a:rPr>
                <a:t>■　対象職員数：</a:t>
              </a:r>
              <a:r>
                <a:rPr lang="en-US" altLang="ja-JP" sz="1300" dirty="0">
                  <a:solidFill>
                    <a:schemeClr val="tx1"/>
                  </a:solidFill>
                  <a:latin typeface="Meiryo UI" pitchFamily="50" charset="-128"/>
                  <a:ea typeface="Meiryo UI" pitchFamily="50" charset="-128"/>
                  <a:cs typeface="Meiryo UI" pitchFamily="50" charset="-128"/>
                </a:rPr>
                <a:t>2,486</a:t>
              </a:r>
              <a:r>
                <a:rPr lang="ja-JP" altLang="en-US" sz="1300" dirty="0">
                  <a:solidFill>
                    <a:schemeClr val="tx1"/>
                  </a:solidFill>
                  <a:latin typeface="Meiryo UI" pitchFamily="50" charset="-128"/>
                  <a:ea typeface="Meiryo UI" pitchFamily="50" charset="-128"/>
                  <a:cs typeface="Meiryo UI" pitchFamily="50" charset="-128"/>
                </a:rPr>
                <a:t>人</a:t>
              </a:r>
              <a:endParaRPr lang="en-US" altLang="ja-JP" sz="13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本庁　　　　</a:t>
              </a:r>
              <a:r>
                <a:rPr lang="en-US" altLang="ja-JP" sz="1150" dirty="0">
                  <a:solidFill>
                    <a:schemeClr val="tx1"/>
                  </a:solidFill>
                  <a:latin typeface="Meiryo UI" pitchFamily="50" charset="-128"/>
                  <a:ea typeface="Meiryo UI" pitchFamily="50" charset="-128"/>
                  <a:cs typeface="Meiryo UI" pitchFamily="50" charset="-128"/>
                </a:rPr>
                <a:t>1,199</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150" dirty="0">
                  <a:solidFill>
                    <a:schemeClr val="tx1"/>
                  </a:solidFill>
                  <a:latin typeface="Meiryo UI" pitchFamily="50" charset="-128"/>
                  <a:ea typeface="Meiryo UI" pitchFamily="50" charset="-128"/>
                  <a:cs typeface="Meiryo UI" pitchFamily="50" charset="-128"/>
                </a:rPr>
                <a:t>　　 　　事業所等　</a:t>
              </a:r>
              <a:r>
                <a:rPr lang="en-US" altLang="ja-JP" sz="1150" dirty="0">
                  <a:solidFill>
                    <a:schemeClr val="tx1"/>
                  </a:solidFill>
                  <a:latin typeface="Meiryo UI" pitchFamily="50" charset="-128"/>
                  <a:ea typeface="Meiryo UI" pitchFamily="50" charset="-128"/>
                  <a:cs typeface="Meiryo UI" pitchFamily="50" charset="-128"/>
                </a:rPr>
                <a:t>1,288</a:t>
              </a:r>
              <a:r>
                <a:rPr lang="ja-JP" altLang="en-US" sz="1150" dirty="0">
                  <a:solidFill>
                    <a:schemeClr val="tx1"/>
                  </a:solidFill>
                  <a:latin typeface="Meiryo UI" pitchFamily="50" charset="-128"/>
                  <a:ea typeface="Meiryo UI" pitchFamily="50" charset="-128"/>
                  <a:cs typeface="Meiryo UI" pitchFamily="50" charset="-128"/>
                </a:rPr>
                <a:t>人</a:t>
              </a:r>
              <a:endParaRPr lang="en-US" altLang="ja-JP" sz="115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大阪市保有庁舎等執務室面積</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a:t>
              </a:r>
              <a:r>
                <a:rPr lang="en-US" altLang="ja-JP" sz="1200" dirty="0">
                  <a:solidFill>
                    <a:schemeClr val="tx1"/>
                  </a:solidFill>
                  <a:latin typeface="Meiryo UI" pitchFamily="50" charset="-128"/>
                  <a:ea typeface="Meiryo UI" pitchFamily="50" charset="-128"/>
                  <a:cs typeface="Meiryo UI" pitchFamily="50" charset="-128"/>
                </a:rPr>
                <a:t>38,825</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dirty="0">
                  <a:solidFill>
                    <a:schemeClr val="tx1"/>
                  </a:solidFill>
                  <a:latin typeface="Meiryo UI" pitchFamily="50" charset="-128"/>
                  <a:ea typeface="Meiryo UI" pitchFamily="50" charset="-128"/>
                  <a:cs typeface="Meiryo UI" pitchFamily="50" charset="-128"/>
                </a:rPr>
                <a:t>○　執務室必要面積：</a:t>
              </a:r>
              <a:r>
                <a:rPr lang="en-US" altLang="ja-JP" sz="1200" dirty="0">
                  <a:solidFill>
                    <a:schemeClr val="tx1"/>
                  </a:solidFill>
                  <a:latin typeface="Meiryo UI" pitchFamily="50" charset="-128"/>
                  <a:ea typeface="Meiryo UI" pitchFamily="50" charset="-128"/>
                  <a:cs typeface="Meiryo UI" pitchFamily="50" charset="-128"/>
                </a:rPr>
                <a:t>48,172</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schemeClr val="tx1"/>
                </a:solidFill>
                <a:latin typeface="Meiryo UI" pitchFamily="50" charset="-128"/>
                <a:ea typeface="Meiryo UI" pitchFamily="50" charset="-128"/>
                <a:cs typeface="Meiryo UI" pitchFamily="50" charset="-128"/>
              </a:endParaRPr>
            </a:p>
            <a:p>
              <a:pPr marL="396000" eaLnBrk="1" hangingPunct="1">
                <a:defRPr/>
              </a:pPr>
              <a:r>
                <a:rPr lang="ja-JP" altLang="en-US" sz="1200" b="1" dirty="0">
                  <a:solidFill>
                    <a:schemeClr val="tx1"/>
                  </a:solidFill>
                  <a:latin typeface="Meiryo UI" pitchFamily="50" charset="-128"/>
                  <a:ea typeface="Meiryo UI" pitchFamily="50" charset="-128"/>
                  <a:cs typeface="Meiryo UI" pitchFamily="50" charset="-128"/>
                </a:rPr>
                <a:t>○　不足執務室面積： </a:t>
              </a:r>
              <a:r>
                <a:rPr lang="en-US" altLang="ja-JP" sz="1200" b="1" dirty="0">
                  <a:solidFill>
                    <a:schemeClr val="tx1"/>
                  </a:solidFill>
                  <a:latin typeface="Meiryo UI" pitchFamily="50" charset="-128"/>
                  <a:ea typeface="Meiryo UI" pitchFamily="50" charset="-128"/>
                  <a:cs typeface="Meiryo UI" pitchFamily="50" charset="-128"/>
                </a:rPr>
                <a:t>9,347</a:t>
              </a:r>
              <a:r>
                <a:rPr lang="ja-JP" altLang="en-US" sz="1200" b="1" dirty="0">
                  <a:solidFill>
                    <a:schemeClr val="tx1"/>
                  </a:solidFill>
                  <a:latin typeface="Meiryo UI" pitchFamily="50" charset="-128"/>
                  <a:ea typeface="Meiryo UI" pitchFamily="50" charset="-128"/>
                  <a:cs typeface="Meiryo UI" pitchFamily="50" charset="-128"/>
                </a:rPr>
                <a:t>㎡</a:t>
              </a:r>
            </a:p>
          </p:txBody>
        </p:sp>
        <p:sp>
          <p:nvSpPr>
            <p:cNvPr id="69" name="角丸四角形 68"/>
            <p:cNvSpPr/>
            <p:nvPr/>
          </p:nvSpPr>
          <p:spPr bwMode="auto">
            <a:xfrm>
              <a:off x="6700878" y="4265125"/>
              <a:ext cx="288000" cy="1080000"/>
            </a:xfrm>
            <a:prstGeom prst="roundRect">
              <a:avLst>
                <a:gd name="adj" fmla="val 67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anchor="ctr"/>
            <a:lstStyle/>
            <a:p>
              <a:pPr algn="ctr" eaLnBrk="1" hangingPunct="1">
                <a:defRPr/>
              </a:pPr>
              <a:r>
                <a:rPr lang="ja-JP" altLang="en-US" b="1" dirty="0">
                  <a:solidFill>
                    <a:prstClr val="white"/>
                  </a:solidFill>
                  <a:latin typeface="Meiryo UI" pitchFamily="50" charset="-128"/>
                  <a:ea typeface="Meiryo UI" pitchFamily="50" charset="-128"/>
                  <a:cs typeface="Meiryo UI" pitchFamily="50" charset="-128"/>
                </a:rPr>
                <a:t>天王寺区</a:t>
              </a:r>
              <a:endParaRPr lang="en-US" altLang="ja-JP" b="1" dirty="0">
                <a:solidFill>
                  <a:prstClr val="white"/>
                </a:solidFill>
                <a:latin typeface="Meiryo UI" pitchFamily="50" charset="-128"/>
                <a:ea typeface="Meiryo UI" pitchFamily="50" charset="-128"/>
                <a:cs typeface="Meiryo UI" pitchFamily="50" charset="-128"/>
              </a:endParaRPr>
            </a:p>
          </p:txBody>
        </p:sp>
      </p:grpSp>
      <p:sp>
        <p:nvSpPr>
          <p:cNvPr id="104" name="大かっこ 103"/>
          <p:cNvSpPr/>
          <p:nvPr/>
        </p:nvSpPr>
        <p:spPr>
          <a:xfrm>
            <a:off x="1086913" y="1855501"/>
            <a:ext cx="1404000" cy="288000"/>
          </a:xfrm>
          <a:prstGeom prst="bracketPair">
            <a:avLst>
              <a:gd name="adj" fmla="val 130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6" name="大かっこ 105"/>
          <p:cNvSpPr/>
          <p:nvPr/>
        </p:nvSpPr>
        <p:spPr>
          <a:xfrm>
            <a:off x="931312" y="5571207"/>
            <a:ext cx="1404000" cy="288000"/>
          </a:xfrm>
          <a:prstGeom prst="bracketPair">
            <a:avLst>
              <a:gd name="adj" fmla="val 130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7" name="大かっこ 106"/>
          <p:cNvSpPr/>
          <p:nvPr/>
        </p:nvSpPr>
        <p:spPr>
          <a:xfrm>
            <a:off x="7640969" y="1865843"/>
            <a:ext cx="1404000" cy="288000"/>
          </a:xfrm>
          <a:prstGeom prst="bracketPair">
            <a:avLst>
              <a:gd name="adj" fmla="val 130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8" name="大かっこ 107"/>
          <p:cNvSpPr/>
          <p:nvPr/>
        </p:nvSpPr>
        <p:spPr>
          <a:xfrm>
            <a:off x="7636812" y="4366185"/>
            <a:ext cx="1404000" cy="288000"/>
          </a:xfrm>
          <a:prstGeom prst="bracketPair">
            <a:avLst>
              <a:gd name="adj" fmla="val 1308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角丸四角形 87"/>
          <p:cNvSpPr/>
          <p:nvPr/>
        </p:nvSpPr>
        <p:spPr>
          <a:xfrm>
            <a:off x="174577" y="593632"/>
            <a:ext cx="3640233" cy="522914"/>
          </a:xfrm>
          <a:prstGeom prst="roundRect">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1800"/>
              </a:lnSpc>
              <a:defRPr/>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対象職員数は、組織体制をもとに、</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00"/>
              </a:lnSpc>
              <a:defRPr/>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新たに執務室の確保が必要となる職員数を試算</a:t>
            </a:r>
          </a:p>
        </p:txBody>
      </p:sp>
    </p:spTree>
    <p:extLst>
      <p:ext uri="{BB962C8B-B14F-4D97-AF65-F5344CB8AC3E}">
        <p14:creationId xmlns:p14="http://schemas.microsoft.com/office/powerpoint/2010/main" val="318108037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017549332"/>
              </p:ext>
            </p:extLst>
          </p:nvPr>
        </p:nvGraphicFramePr>
        <p:xfrm>
          <a:off x="1712640" y="3501008"/>
          <a:ext cx="6480721" cy="1258906"/>
        </p:xfrm>
        <a:graphic>
          <a:graphicData uri="http://schemas.openxmlformats.org/drawingml/2006/table">
            <a:tbl>
              <a:tblPr firstRow="1" bandRow="1">
                <a:tableStyleId>{5940675A-B579-460E-94D1-54222C63F5DA}</a:tableStyleId>
              </a:tblPr>
              <a:tblGrid>
                <a:gridCol w="4955704">
                  <a:extLst>
                    <a:ext uri="{9D8B030D-6E8A-4147-A177-3AD203B41FA5}">
                      <a16:colId xmlns:a16="http://schemas.microsoft.com/office/drawing/2014/main" val="20000"/>
                    </a:ext>
                  </a:extLst>
                </a:gridCol>
                <a:gridCol w="1525017">
                  <a:extLst>
                    <a:ext uri="{9D8B030D-6E8A-4147-A177-3AD203B41FA5}">
                      <a16:colId xmlns:a16="http://schemas.microsoft.com/office/drawing/2014/main" val="20003"/>
                    </a:ext>
                  </a:extLst>
                </a:gridCol>
              </a:tblGrid>
              <a:tr h="344548">
                <a:tc>
                  <a:txBody>
                    <a:bodyPr/>
                    <a:lstStyle/>
                    <a:p>
                      <a:pPr algn="ctr"/>
                      <a:r>
                        <a:rPr kumimoji="1" lang="ja-JP" altLang="en-US" sz="1400" b="0" dirty="0">
                          <a:latin typeface="Meiryo UI" pitchFamily="50" charset="-128"/>
                          <a:ea typeface="Meiryo UI" pitchFamily="50" charset="-128"/>
                          <a:cs typeface="Meiryo UI" pitchFamily="50" charset="-128"/>
                        </a:rPr>
                        <a:t>資料名</a:t>
                      </a:r>
                    </a:p>
                  </a:txBody>
                  <a:tcPr marL="99050" marR="99050" marT="45713" marB="45713"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400" b="0" dirty="0">
                          <a:latin typeface="Meiryo UI" pitchFamily="50" charset="-128"/>
                          <a:ea typeface="Meiryo UI" pitchFamily="50" charset="-128"/>
                          <a:cs typeface="Meiryo UI" pitchFamily="50" charset="-128"/>
                        </a:rPr>
                        <a:t>ページ</a:t>
                      </a:r>
                    </a:p>
                  </a:txBody>
                  <a:tcPr marL="99050" marR="99050" marT="45713" marB="45713"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0"/>
                  </a:ext>
                </a:extLst>
              </a:tr>
              <a:tr h="282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latin typeface="Meiryo UI" pitchFamily="50" charset="-128"/>
                          <a:ea typeface="Meiryo UI" pitchFamily="50" charset="-128"/>
                          <a:cs typeface="Meiryo UI" pitchFamily="50" charset="-128"/>
                        </a:rPr>
                        <a:t>　システム経費試算　</a:t>
                      </a:r>
                    </a:p>
                  </a:txBody>
                  <a:tcPr marL="108000" marR="108000" marT="45713" marB="45713"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Meiryo UI" pitchFamily="50" charset="-128"/>
                          <a:ea typeface="Meiryo UI" pitchFamily="50" charset="-128"/>
                          <a:cs typeface="Meiryo UI" pitchFamily="50" charset="-128"/>
                        </a:rPr>
                        <a:t>コスト</a:t>
                      </a:r>
                      <a:r>
                        <a:rPr kumimoji="1" lang="en-US" altLang="ja-JP" sz="1400" b="0" u="none" dirty="0">
                          <a:solidFill>
                            <a:schemeClr val="tx1"/>
                          </a:solidFill>
                          <a:latin typeface="Meiryo UI" pitchFamily="50" charset="-128"/>
                          <a:ea typeface="Meiryo UI" pitchFamily="50" charset="-128"/>
                          <a:cs typeface="Meiryo UI" pitchFamily="50" charset="-128"/>
                        </a:rPr>
                        <a:t>‐10</a:t>
                      </a:r>
                      <a:endParaRPr kumimoji="1" lang="ja-JP" altLang="en-US" sz="1400" b="0" u="none" dirty="0">
                        <a:solidFill>
                          <a:schemeClr val="tx1"/>
                        </a:solidFill>
                        <a:latin typeface="Meiryo UI" pitchFamily="50" charset="-128"/>
                        <a:ea typeface="Meiryo UI" pitchFamily="50" charset="-128"/>
                        <a:cs typeface="Meiryo UI" pitchFamily="50" charset="-128"/>
                      </a:endParaRPr>
                    </a:p>
                  </a:txBody>
                  <a:tcPr marL="99050" marR="99050" marT="45713" marB="45713"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1"/>
                  </a:ext>
                </a:extLst>
              </a:tr>
              <a:tr h="269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dirty="0">
                          <a:latin typeface="Meiryo UI" pitchFamily="50" charset="-128"/>
                          <a:ea typeface="Meiryo UI" pitchFamily="50" charset="-128"/>
                          <a:cs typeface="Meiryo UI" pitchFamily="50" charset="-128"/>
                        </a:rPr>
                        <a:t>　庁舎経費試算</a:t>
                      </a:r>
                    </a:p>
                  </a:txBody>
                  <a:tcPr marL="108000" marR="108000" marT="45713" marB="45713" anchor="ctr">
                    <a:lnR w="12700" cap="flat" cmpd="sng" algn="ctr">
                      <a:solidFill>
                        <a:schemeClr val="tx1"/>
                      </a:solidFill>
                      <a:prstDash val="solid"/>
                      <a:round/>
                      <a:headEnd type="none" w="med" len="med"/>
                      <a:tailEnd type="none" w="med" len="med"/>
                    </a:ln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Meiryo UI" pitchFamily="50" charset="-128"/>
                          <a:ea typeface="Meiryo UI" pitchFamily="50" charset="-128"/>
                          <a:cs typeface="Meiryo UI" pitchFamily="50" charset="-128"/>
                        </a:rPr>
                        <a:t>コスト</a:t>
                      </a:r>
                      <a:r>
                        <a:rPr kumimoji="1" lang="en-US" altLang="ja-JP" sz="1400" b="0" u="none" dirty="0">
                          <a:solidFill>
                            <a:schemeClr val="tx1"/>
                          </a:solidFill>
                          <a:latin typeface="Meiryo UI" pitchFamily="50" charset="-128"/>
                          <a:ea typeface="Meiryo UI" pitchFamily="50" charset="-128"/>
                          <a:cs typeface="Meiryo UI" pitchFamily="50" charset="-128"/>
                        </a:rPr>
                        <a:t>‐11</a:t>
                      </a:r>
                      <a:endParaRPr kumimoji="1" lang="ja-JP" altLang="en-US" sz="1400" b="0" u="none" dirty="0">
                        <a:solidFill>
                          <a:schemeClr val="tx1"/>
                        </a:solidFill>
                        <a:latin typeface="Meiryo UI" pitchFamily="50" charset="-128"/>
                        <a:ea typeface="Meiryo UI" pitchFamily="50" charset="-128"/>
                        <a:cs typeface="Meiryo UI" pitchFamily="50" charset="-128"/>
                      </a:endParaRPr>
                    </a:p>
                  </a:txBody>
                  <a:tcPr marL="99050" marR="99050" marT="45713" marB="45713"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293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u="none" baseline="0" dirty="0">
                          <a:solidFill>
                            <a:schemeClr val="tx1"/>
                          </a:solidFill>
                          <a:latin typeface="Meiryo UI" pitchFamily="50" charset="-128"/>
                          <a:ea typeface="Meiryo UI" pitchFamily="50" charset="-128"/>
                          <a:cs typeface="Meiryo UI" pitchFamily="50" charset="-128"/>
                        </a:rPr>
                        <a:t>　イメージ図（淀川区、北区、中央区、天王寺区）</a:t>
                      </a:r>
                    </a:p>
                  </a:txBody>
                  <a:tcPr marL="108000" marR="108000" marT="45713" marB="45713" anchor="ctr">
                    <a:lnR w="12700" cap="flat" cmpd="sng" algn="ctr">
                      <a:solidFill>
                        <a:schemeClr val="tx1"/>
                      </a:solidFill>
                      <a:prstDash val="solid"/>
                      <a:round/>
                      <a:headEnd type="none" w="med" len="med"/>
                      <a:tailEnd type="none" w="med" len="med"/>
                    </a:ln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u="none" baseline="0" dirty="0">
                          <a:solidFill>
                            <a:schemeClr val="tx1"/>
                          </a:solidFill>
                          <a:latin typeface="Meiryo UI" pitchFamily="50" charset="-128"/>
                          <a:ea typeface="Meiryo UI" pitchFamily="50" charset="-128"/>
                          <a:cs typeface="Meiryo UI" pitchFamily="50" charset="-128"/>
                        </a:rPr>
                        <a:t>コスト</a:t>
                      </a:r>
                      <a:r>
                        <a:rPr kumimoji="1" lang="en-US" altLang="ja-JP" sz="1400" b="0" u="none" baseline="0" dirty="0">
                          <a:solidFill>
                            <a:schemeClr val="tx1"/>
                          </a:solidFill>
                          <a:latin typeface="Meiryo UI" pitchFamily="50" charset="-128"/>
                          <a:ea typeface="Meiryo UI" pitchFamily="50" charset="-128"/>
                          <a:cs typeface="Meiryo UI" pitchFamily="50" charset="-128"/>
                        </a:rPr>
                        <a:t>‐12</a:t>
                      </a:r>
                      <a:endParaRPr kumimoji="1" lang="ja-JP" altLang="en-US" sz="1400" b="0" u="none" baseline="0" dirty="0">
                        <a:solidFill>
                          <a:schemeClr val="tx1"/>
                        </a:solidFill>
                        <a:latin typeface="Meiryo UI" pitchFamily="50" charset="-128"/>
                        <a:ea typeface="Meiryo UI" pitchFamily="50" charset="-128"/>
                        <a:cs typeface="Meiryo UI" pitchFamily="50" charset="-128"/>
                      </a:endParaRPr>
                    </a:p>
                  </a:txBody>
                  <a:tcPr marL="99050" marR="99050" marT="45713" marB="45713"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2956592076"/>
                  </a:ext>
                </a:extLst>
              </a:tr>
            </a:tbl>
          </a:graphicData>
        </a:graphic>
      </p:graphicFrame>
      <p:sp>
        <p:nvSpPr>
          <p:cNvPr id="37938" name="正方形/長方形 27"/>
          <p:cNvSpPr>
            <a:spLocks noChangeArrowheads="1"/>
          </p:cNvSpPr>
          <p:nvPr/>
        </p:nvSpPr>
        <p:spPr bwMode="auto">
          <a:xfrm>
            <a:off x="8861062" y="6571524"/>
            <a:ext cx="10318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コスト</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９</a:t>
            </a:r>
          </a:p>
        </p:txBody>
      </p:sp>
      <p:sp>
        <p:nvSpPr>
          <p:cNvPr id="6" name="タイトル 1"/>
          <p:cNvSpPr txBox="1">
            <a:spLocks/>
          </p:cNvSpPr>
          <p:nvPr/>
        </p:nvSpPr>
        <p:spPr>
          <a:xfrm>
            <a:off x="818622" y="2276475"/>
            <a:ext cx="8191368" cy="603250"/>
          </a:xfrm>
          <a:prstGeom prst="rect">
            <a:avLst/>
          </a:prstGeom>
          <a:solidFill>
            <a:schemeClr val="accent2">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800" b="1" dirty="0">
                <a:latin typeface="ＭＳ Ｐゴシック" pitchFamily="50" charset="-128"/>
                <a:ea typeface="Meiryo UI" pitchFamily="50" charset="-128"/>
                <a:cs typeface="Meiryo UI" pitchFamily="50" charset="-128"/>
              </a:rPr>
              <a:t>参考資料</a:t>
            </a:r>
            <a:endParaRPr lang="ja-JP" altLang="en-US" sz="1800" b="1" dirty="0">
              <a:latin typeface="ＭＳ Ｐゴシック" pitchFamily="50" charset="-128"/>
              <a:ea typeface="Meiryo UI" pitchFamily="50" charset="-128"/>
              <a:cs typeface="Meiryo UI" pitchFamily="50" charset="-128"/>
            </a:endParaRPr>
          </a:p>
        </p:txBody>
      </p:sp>
    </p:spTree>
    <p:extLst>
      <p:ext uri="{BB962C8B-B14F-4D97-AF65-F5344CB8AC3E}">
        <p14:creationId xmlns:p14="http://schemas.microsoft.com/office/powerpoint/2010/main" val="414842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596900" y="506413"/>
            <a:ext cx="8964613" cy="3498850"/>
          </a:xfrm>
          <a:prstGeom prst="roundRect">
            <a:avLst>
              <a:gd name="adj" fmla="val 878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3600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0"/>
              </a:spcBef>
              <a:buFontTx/>
              <a:buNone/>
            </a:pP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イニシャルコスト</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ct val="90000"/>
              </a:lnSpc>
              <a:spcBef>
                <a:spcPct val="40000"/>
              </a:spcBef>
              <a:buFontTx/>
              <a:buNone/>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■システム改修経費</a:t>
            </a:r>
          </a:p>
          <a:p>
            <a:pPr eaLnBrk="1" hangingPunct="1">
              <a:lnSpc>
                <a:spcPct val="90000"/>
              </a:lnSpc>
              <a:spcBef>
                <a:spcPct val="40000"/>
              </a:spcBef>
              <a:buFontTx/>
              <a:buNone/>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（１）住民情報系基幹システム</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・システムは、一部事務組合による運用を基本とする</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・大阪市の現行システムの改修を基本とし、システム改修期間を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か月とする</a:t>
            </a:r>
          </a:p>
          <a:p>
            <a:pPr eaLnBrk="1" hangingPunct="1">
              <a:spcBef>
                <a:spcPct val="0"/>
              </a:spcBef>
              <a:spcAft>
                <a:spcPts val="600"/>
              </a:spcAft>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・上記を条件として、全９システムの見積りにより試算（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93.6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a:p>
            <a:pPr eaLnBrk="1" hangingPunct="1">
              <a:lnSpc>
                <a:spcPct val="90000"/>
              </a:lnSpc>
              <a:spcBef>
                <a:spcPct val="40000"/>
              </a:spcBef>
              <a:buFontTx/>
              <a:buNone/>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（２）その他</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194</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（住民情報系基幹システム以外）</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・大阪市の現行システムを改修して、一部事務組合による運用もしくは各特別区が共通利用することを基本とし、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システム改修期間を</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か月とする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・上記を条件として、平成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年度予算の運用経費上位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システムの見積り金額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(56.2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をベースに、運用経費割合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全体額を試算（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運用経費割合：その他</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システム運用経費（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億円）と平成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年度予算の運用経費上位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システム運用経費（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74.5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600"/>
              </a:spcAft>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の割合（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90000"/>
              </a:lnSpc>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（３）大阪府のシステム</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年度予算の運用経費上位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システム（概ね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万円以上）及び改修が見込まれるシステムについて、見積り等により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600"/>
              </a:spcAft>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試算（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p>
        </p:txBody>
      </p:sp>
      <p:sp>
        <p:nvSpPr>
          <p:cNvPr id="38915" name="AutoShape 3"/>
          <p:cNvSpPr>
            <a:spLocks noChangeArrowheads="1"/>
          </p:cNvSpPr>
          <p:nvPr/>
        </p:nvSpPr>
        <p:spPr bwMode="auto">
          <a:xfrm>
            <a:off x="596900" y="4155940"/>
            <a:ext cx="8964613" cy="2493962"/>
          </a:xfrm>
          <a:prstGeom prst="roundRect">
            <a:avLst>
              <a:gd name="adj" fmla="val 887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tIns="36000" bIns="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ct val="40000"/>
              </a:spcBef>
              <a:buFontTx/>
              <a:buNone/>
            </a:pP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ランニングコスト</a:t>
            </a:r>
            <a:r>
              <a:rPr lang="en-US" altLang="ja-JP" sz="1500" b="1"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lnSpc>
                <a:spcPct val="90000"/>
              </a:lnSpc>
              <a:spcBef>
                <a:spcPct val="40000"/>
              </a:spcBef>
              <a:buFontTx/>
              <a:buNone/>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■システム運用経費</a:t>
            </a:r>
          </a:p>
          <a:p>
            <a:pPr eaLnBrk="1" hangingPunct="1">
              <a:lnSpc>
                <a:spcPct val="90000"/>
              </a:lnSpc>
              <a:spcBef>
                <a:spcPct val="40000"/>
              </a:spcBef>
              <a:buFontTx/>
              <a:buNone/>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（１）住民情報系基幹システム</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・運用経費の増（見積りにより試算）</a:t>
            </a:r>
          </a:p>
          <a:p>
            <a:pPr eaLnBrk="1" hangingPunct="1">
              <a:spcBef>
                <a:spcPct val="0"/>
              </a:spcBef>
              <a:spcAft>
                <a:spcPts val="600"/>
              </a:spcAft>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年度予算の運用経費：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　⇒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56.4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14.4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億円増）</a:t>
            </a:r>
          </a:p>
          <a:p>
            <a:pPr eaLnBrk="1" hangingPunct="1">
              <a:lnSpc>
                <a:spcPct val="90000"/>
              </a:lnSpc>
              <a:spcBef>
                <a:spcPct val="0"/>
              </a:spcBef>
              <a:buFontTx/>
              <a:buNone/>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（２）その他</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194</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システム　</a:t>
            </a: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・運用経費の増（見積りにより試算）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年度予算の運用経費上位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システムの見積り金額（運用経費の増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億円）をベースに、運用費割合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(0.9)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600"/>
              </a:spcAft>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全体額を試算（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6.8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90000"/>
              </a:lnSpc>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（３）大阪府のシステム</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90000"/>
              </a:lnSpc>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運用経費の増（見積り等により試算）（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億円増）</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90000"/>
              </a:lnSpc>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90000"/>
              </a:lnSpc>
              <a:spcBef>
                <a:spcPct val="0"/>
              </a:spcBef>
              <a:buFontTx/>
              <a:buNone/>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90000"/>
              </a:lnSpc>
              <a:spcBef>
                <a:spcPct val="0"/>
              </a:spcBef>
              <a:buFontTx/>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90000"/>
              </a:lnSpc>
              <a:spcBef>
                <a:spcPct val="0"/>
              </a:spcBef>
              <a:buFontTx/>
              <a:buNone/>
            </a:pPr>
            <a:endParaRPr lang="en-US" altLang="ja-JP" sz="1200" dirty="0">
              <a:ea typeface="HG丸ｺﾞｼｯｸM-PRO" panose="020F0600000000000000" pitchFamily="50" charset="-128"/>
            </a:endParaRPr>
          </a:p>
          <a:p>
            <a:pPr eaLnBrk="1" hangingPunct="1">
              <a:lnSpc>
                <a:spcPct val="90000"/>
              </a:lnSpc>
              <a:spcBef>
                <a:spcPct val="0"/>
              </a:spcBef>
              <a:buFontTx/>
              <a:buNone/>
            </a:pPr>
            <a:endParaRPr lang="ja-JP" altLang="en-US" sz="1200" dirty="0">
              <a:ea typeface="HG丸ｺﾞｼｯｸM-PRO" panose="020F0600000000000000" pitchFamily="50" charset="-128"/>
            </a:endParaRPr>
          </a:p>
          <a:p>
            <a:pPr eaLnBrk="1" hangingPunct="1">
              <a:lnSpc>
                <a:spcPct val="90000"/>
              </a:lnSpc>
              <a:spcBef>
                <a:spcPct val="0"/>
              </a:spcBef>
              <a:buFontTx/>
              <a:buNone/>
            </a:pPr>
            <a:r>
              <a:rPr lang="ja-JP" altLang="en-US" sz="1300" dirty="0"/>
              <a:t>　</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38916" name="Rectangle 4"/>
          <p:cNvSpPr>
            <a:spLocks noChangeArrowheads="1"/>
          </p:cNvSpPr>
          <p:nvPr/>
        </p:nvSpPr>
        <p:spPr bwMode="auto">
          <a:xfrm>
            <a:off x="2827338" y="113665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（住民基本台帳等事務、戸籍情報、税務事務、総合福祉、国民健康保険、介護保険、統合基盤・ネットワークシステムなど）</a:t>
            </a:r>
          </a:p>
        </p:txBody>
      </p:sp>
      <p:sp>
        <p:nvSpPr>
          <p:cNvPr id="57" name="正方形/長方形 56"/>
          <p:cNvSpPr/>
          <p:nvPr/>
        </p:nvSpPr>
        <p:spPr>
          <a:xfrm>
            <a:off x="65316" y="60552"/>
            <a:ext cx="3152800" cy="503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2000" b="1" dirty="0">
                <a:solidFill>
                  <a:srgbClr val="000000"/>
                </a:solidFill>
                <a:latin typeface="ＭＳ Ｐゴシック" charset="-128"/>
                <a:ea typeface="Meiryo UI" pitchFamily="50" charset="-128"/>
                <a:cs typeface="Meiryo UI" pitchFamily="50" charset="-128"/>
              </a:rPr>
              <a:t>（参考）システム経費試算</a:t>
            </a:r>
            <a:r>
              <a:rPr lang="ja-JP" altLang="en-US" sz="20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918" name="正方形/長方形 12"/>
          <p:cNvSpPr>
            <a:spLocks noChangeArrowheads="1"/>
          </p:cNvSpPr>
          <p:nvPr/>
        </p:nvSpPr>
        <p:spPr bwMode="auto">
          <a:xfrm>
            <a:off x="8835299" y="29301"/>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319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正方形/長方形 12"/>
          <p:cNvSpPr>
            <a:spLocks noChangeArrowheads="1"/>
          </p:cNvSpPr>
          <p:nvPr/>
        </p:nvSpPr>
        <p:spPr bwMode="auto">
          <a:xfrm>
            <a:off x="8861425" y="6571194"/>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１１</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Group 23"/>
          <p:cNvGraphicFramePr>
            <a:graphicFrameLocks noGrp="1"/>
          </p:cNvGraphicFramePr>
          <p:nvPr>
            <p:extLst>
              <p:ext uri="{D42A27DB-BD31-4B8C-83A1-F6EECF244321}">
                <p14:modId xmlns:p14="http://schemas.microsoft.com/office/powerpoint/2010/main" val="3332470784"/>
              </p:ext>
            </p:extLst>
          </p:nvPr>
        </p:nvGraphicFramePr>
        <p:xfrm>
          <a:off x="344488" y="590549"/>
          <a:ext cx="9226550" cy="2048147"/>
        </p:xfrm>
        <a:graphic>
          <a:graphicData uri="http://schemas.openxmlformats.org/drawingml/2006/table">
            <a:tbl>
              <a:tblPr/>
              <a:tblGrid>
                <a:gridCol w="9226550">
                  <a:extLst>
                    <a:ext uri="{9D8B030D-6E8A-4147-A177-3AD203B41FA5}">
                      <a16:colId xmlns:a16="http://schemas.microsoft.com/office/drawing/2014/main" val="20000"/>
                    </a:ext>
                  </a:extLst>
                </a:gridCol>
              </a:tblGrid>
              <a:tr h="3458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FFFFFF"/>
                          </a:solidFill>
                          <a:effectLst/>
                          <a:latin typeface="Meiryo UI"/>
                          <a:ea typeface="Meiryo UI"/>
                          <a:cs typeface="Meiryo UI"/>
                        </a:rPr>
                        <a:t>積　算　根　拠（イニシャルコスト）</a:t>
                      </a:r>
                    </a:p>
                  </a:txBody>
                  <a:tcPr marL="99072" marR="99072" marT="45466" marB="454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1702312">
                <a:tc>
                  <a:txBody>
                    <a:bodyPr/>
                    <a:lstStyle/>
                    <a:p>
                      <a:pPr marL="0" marR="0" lvl="0" indent="0" algn="l" defTabSz="914400" rtl="0" eaLnBrk="1" fontAlgn="base" latinLnBrk="0" hangingPunct="1">
                        <a:lnSpc>
                          <a:spcPct val="100000"/>
                        </a:lnSpc>
                        <a:spcBef>
                          <a:spcPts val="0"/>
                        </a:spcBef>
                        <a:spcAft>
                          <a:spcPct val="0"/>
                        </a:spcAft>
                        <a:buClrTx/>
                        <a:buSzTx/>
                        <a:buFontTx/>
                        <a:buNone/>
                        <a:tabLst>
                          <a:tab pos="2695575" algn="l"/>
                        </a:tabLst>
                      </a:pPr>
                      <a:r>
                        <a:rPr kumimoji="1" lang="ja-JP" altLang="en-US" sz="1300" b="0" i="0" u="none" strike="noStrike" cap="none" normalizeH="0" baseline="0" dirty="0">
                          <a:ln>
                            <a:noFill/>
                          </a:ln>
                          <a:solidFill>
                            <a:schemeClr val="tx1"/>
                          </a:solidFill>
                          <a:effectLst/>
                          <a:latin typeface="Meiryo UI"/>
                          <a:ea typeface="Meiryo UI"/>
                          <a:cs typeface="Meiryo UI"/>
                        </a:rPr>
                        <a:t>＜特別区＞</a:t>
                      </a:r>
                      <a:endParaRPr kumimoji="1" lang="en-US" altLang="ja-JP" sz="1300" b="0" i="0" u="none" strike="noStrike" cap="none" normalizeH="0" baseline="0" dirty="0">
                        <a:ln>
                          <a:noFill/>
                        </a:ln>
                        <a:solidFill>
                          <a:schemeClr val="tx1"/>
                        </a:solidFill>
                        <a:effectLst/>
                        <a:latin typeface="Meiryo UI"/>
                        <a:ea typeface="Meiryo UI"/>
                        <a:cs typeface="Meiryo UI"/>
                      </a:endParaRPr>
                    </a:p>
                    <a:p>
                      <a:pPr marL="0" marR="0" lvl="0" indent="0" algn="l" defTabSz="914400" rtl="0" eaLnBrk="1" fontAlgn="base" latinLnBrk="0" hangingPunct="1">
                        <a:lnSpc>
                          <a:spcPts val="2200"/>
                        </a:lnSpc>
                        <a:spcBef>
                          <a:spcPct val="0"/>
                        </a:spcBef>
                        <a:spcAft>
                          <a:spcPts val="1800"/>
                        </a:spcAft>
                        <a:buClrTx/>
                        <a:buSzTx/>
                        <a:buFontTx/>
                        <a:buNone/>
                        <a:tabLst>
                          <a:tab pos="2695575" algn="l"/>
                        </a:tabLst>
                        <a:defRPr/>
                      </a:pPr>
                      <a:r>
                        <a:rPr kumimoji="1" lang="ja-JP" altLang="en-US" sz="1300" b="0" i="0" u="none" strike="noStrike" cap="none" spc="0" normalizeH="0" baseline="0" dirty="0">
                          <a:ln>
                            <a:noFill/>
                          </a:ln>
                          <a:solidFill>
                            <a:schemeClr val="tx1"/>
                          </a:solidFill>
                          <a:effectLst/>
                          <a:latin typeface="Meiryo UI"/>
                          <a:ea typeface="Meiryo UI"/>
                          <a:cs typeface="Meiryo UI"/>
                        </a:rPr>
                        <a:t>　　区役所等保有庁舎改修経費  </a:t>
                      </a:r>
                      <a:r>
                        <a:rPr kumimoji="1" lang="en-US" altLang="ja-JP" sz="1300" b="0" i="0" u="none" strike="noStrike" cap="none" spc="0" normalizeH="0" baseline="0" dirty="0">
                          <a:ln>
                            <a:noFill/>
                          </a:ln>
                          <a:solidFill>
                            <a:schemeClr val="tx1"/>
                          </a:solidFill>
                          <a:effectLst/>
                          <a:latin typeface="Meiryo UI"/>
                          <a:ea typeface="Meiryo UI"/>
                          <a:cs typeface="Meiryo UI"/>
                        </a:rPr>
                        <a:t>:</a:t>
                      </a:r>
                      <a:r>
                        <a:rPr kumimoji="1" lang="ja-JP" altLang="en-US" sz="1300" b="0" i="0" u="none" strike="noStrike" cap="none" spc="0" normalizeH="0" baseline="0" dirty="0">
                          <a:ln>
                            <a:noFill/>
                          </a:ln>
                          <a:solidFill>
                            <a:schemeClr val="tx1"/>
                          </a:solidFill>
                          <a:effectLst/>
                          <a:latin typeface="Meiryo UI"/>
                          <a:ea typeface="Meiryo UI"/>
                          <a:cs typeface="Meiryo UI"/>
                        </a:rPr>
                        <a:t>改修執務室面積</a:t>
                      </a:r>
                      <a:r>
                        <a:rPr kumimoji="1" lang="en-US" altLang="ja-JP" sz="1300" b="0" i="0" u="none" strike="noStrike" cap="none" spc="0" normalizeH="0" baseline="0" dirty="0">
                          <a:ln>
                            <a:noFill/>
                          </a:ln>
                          <a:solidFill>
                            <a:schemeClr val="tx1"/>
                          </a:solidFill>
                          <a:effectLst/>
                          <a:latin typeface="Meiryo UI"/>
                          <a:ea typeface="Meiryo UI"/>
                          <a:cs typeface="Meiryo UI"/>
                        </a:rPr>
                        <a:t>×</a:t>
                      </a:r>
                      <a:r>
                        <a:rPr kumimoji="1" lang="ja-JP" altLang="en-US" sz="1300" b="0" i="0" u="none" strike="noStrike" cap="none" spc="0" normalizeH="0" baseline="0" dirty="0">
                          <a:ln>
                            <a:noFill/>
                          </a:ln>
                          <a:solidFill>
                            <a:schemeClr val="tx1"/>
                          </a:solidFill>
                          <a:effectLst/>
                          <a:latin typeface="Meiryo UI"/>
                          <a:ea typeface="Meiryo UI"/>
                          <a:cs typeface="Meiryo UI"/>
                        </a:rPr>
                        <a:t>改修単価</a:t>
                      </a:r>
                      <a:r>
                        <a:rPr kumimoji="1" lang="en-US" altLang="ja-JP" sz="1300" b="0" i="0" u="none" strike="noStrike" cap="none" spc="0" normalizeH="0" baseline="30000" dirty="0">
                          <a:ln>
                            <a:noFill/>
                          </a:ln>
                          <a:solidFill>
                            <a:schemeClr val="tx1"/>
                          </a:solidFill>
                          <a:effectLst/>
                          <a:latin typeface="Meiryo UI"/>
                          <a:ea typeface="Meiryo UI"/>
                          <a:cs typeface="Meiryo UI"/>
                        </a:rPr>
                        <a:t>※</a:t>
                      </a:r>
                      <a:r>
                        <a:rPr kumimoji="1" lang="ja-JP" altLang="en-US" sz="1300" b="0" i="0" u="none" strike="noStrike" cap="none" spc="0" normalizeH="0" baseline="30000" dirty="0">
                          <a:ln>
                            <a:noFill/>
                          </a:ln>
                          <a:solidFill>
                            <a:schemeClr val="tx1"/>
                          </a:solidFill>
                          <a:effectLst/>
                          <a:latin typeface="Meiryo UI"/>
                          <a:ea typeface="Meiryo UI"/>
                          <a:cs typeface="Meiryo UI"/>
                        </a:rPr>
                        <a:t>１</a:t>
                      </a:r>
                      <a:r>
                        <a:rPr kumimoji="1" lang="en-US" altLang="ja-JP" sz="1300" b="0" i="0" u="none" strike="noStrike" cap="none" spc="0" normalizeH="0" baseline="30000" dirty="0">
                          <a:ln>
                            <a:noFill/>
                          </a:ln>
                          <a:solidFill>
                            <a:schemeClr val="tx1"/>
                          </a:solidFill>
                          <a:effectLst/>
                          <a:latin typeface="Meiryo UI"/>
                          <a:ea typeface="Meiryo UI"/>
                          <a:cs typeface="Meiryo UI"/>
                        </a:rPr>
                        <a:t>)</a:t>
                      </a:r>
                      <a:r>
                        <a:rPr kumimoji="1" lang="ja-JP" altLang="en-US" sz="1300" b="0" i="0" u="none" strike="noStrike" cap="none" spc="0" normalizeH="0" baseline="30000" dirty="0">
                          <a:ln>
                            <a:noFill/>
                          </a:ln>
                          <a:solidFill>
                            <a:schemeClr val="tx1"/>
                          </a:solidFill>
                          <a:effectLst/>
                          <a:latin typeface="Meiryo UI"/>
                          <a:ea typeface="Meiryo UI"/>
                          <a:cs typeface="Meiryo UI"/>
                        </a:rPr>
                        <a:t>　　  </a:t>
                      </a:r>
                      <a:r>
                        <a:rPr kumimoji="1" lang="ja-JP" altLang="en-US" sz="1300" b="0" i="0" u="none" strike="noStrike" cap="none" spc="0" normalizeH="0" baseline="0" dirty="0">
                          <a:ln>
                            <a:noFill/>
                          </a:ln>
                          <a:solidFill>
                            <a:schemeClr val="tx1"/>
                          </a:solidFill>
                          <a:effectLst/>
                          <a:latin typeface="Meiryo UI"/>
                          <a:ea typeface="Meiryo UI"/>
                          <a:cs typeface="Meiryo UI"/>
                        </a:rPr>
                        <a:t>＝   </a:t>
                      </a:r>
                      <a:r>
                        <a:rPr kumimoji="1" lang="ja-JP" altLang="en-US" sz="1300" b="0" i="0" u="none" strike="noStrike" cap="none" spc="0" normalizeH="0" baseline="30000" dirty="0">
                          <a:ln>
                            <a:noFill/>
                          </a:ln>
                          <a:solidFill>
                            <a:schemeClr val="tx1"/>
                          </a:solidFill>
                          <a:effectLst/>
                          <a:latin typeface="Meiryo UI"/>
                          <a:ea typeface="Meiryo UI"/>
                          <a:cs typeface="Meiryo UI"/>
                        </a:rPr>
                        <a:t>　　　　</a:t>
                      </a:r>
                      <a:r>
                        <a:rPr kumimoji="1" lang="en-US" altLang="ja-JP" sz="1300" b="0" i="0" u="none" strike="noStrike" cap="none" spc="0" normalizeH="0" baseline="0" dirty="0">
                          <a:ln>
                            <a:noFill/>
                          </a:ln>
                          <a:solidFill>
                            <a:schemeClr val="tx1"/>
                          </a:solidFill>
                          <a:effectLst/>
                          <a:latin typeface="Meiryo UI"/>
                          <a:ea typeface="Meiryo UI"/>
                          <a:cs typeface="Meiryo UI"/>
                        </a:rPr>
                        <a:t>203,773</a:t>
                      </a:r>
                      <a:r>
                        <a:rPr kumimoji="1" lang="ja-JP" altLang="en-US" sz="1300" b="0" i="0" u="none" strike="noStrike" cap="none" spc="0" normalizeH="0" baseline="0" dirty="0">
                          <a:ln>
                            <a:noFill/>
                          </a:ln>
                          <a:solidFill>
                            <a:schemeClr val="tx1"/>
                          </a:solidFill>
                          <a:effectLst/>
                          <a:latin typeface="Meiryo UI"/>
                          <a:ea typeface="Meiryo UI"/>
                          <a:cs typeface="Meiryo UI"/>
                        </a:rPr>
                        <a:t>㎡</a:t>
                      </a:r>
                      <a:r>
                        <a:rPr kumimoji="1" lang="en-US" altLang="ja-JP" sz="1300" b="0" i="0" u="none" strike="noStrike" cap="none" spc="0" normalizeH="0" baseline="0" dirty="0">
                          <a:ln>
                            <a:noFill/>
                          </a:ln>
                          <a:solidFill>
                            <a:schemeClr val="tx1"/>
                          </a:solidFill>
                          <a:effectLst/>
                          <a:latin typeface="Meiryo UI"/>
                          <a:ea typeface="Meiryo UI"/>
                          <a:cs typeface="Meiryo UI"/>
                        </a:rPr>
                        <a:t>×17,000</a:t>
                      </a:r>
                      <a:r>
                        <a:rPr kumimoji="1" lang="ja-JP" altLang="en-US" sz="1300" b="0" i="0" u="none" strike="noStrike" cap="none" spc="0" normalizeH="0" baseline="0" dirty="0">
                          <a:ln>
                            <a:noFill/>
                          </a:ln>
                          <a:solidFill>
                            <a:schemeClr val="tx1"/>
                          </a:solidFill>
                          <a:effectLst/>
                          <a:latin typeface="Meiryo UI"/>
                          <a:ea typeface="Meiryo UI"/>
                          <a:cs typeface="Meiryo UI"/>
                        </a:rPr>
                        <a:t>円</a:t>
                      </a:r>
                      <a:r>
                        <a:rPr kumimoji="1" lang="en-US" altLang="ja-JP" sz="1300" b="0" i="0" u="none" strike="noStrike" cap="none" spc="0" normalizeH="0" baseline="0" dirty="0">
                          <a:ln>
                            <a:noFill/>
                          </a:ln>
                          <a:solidFill>
                            <a:schemeClr val="tx1"/>
                          </a:solidFill>
                          <a:effectLst/>
                          <a:latin typeface="Meiryo UI"/>
                          <a:ea typeface="Meiryo UI"/>
                          <a:cs typeface="Meiryo UI"/>
                        </a:rPr>
                        <a:t>/</a:t>
                      </a:r>
                      <a:r>
                        <a:rPr kumimoji="1" lang="ja-JP" altLang="en-US" sz="1300" b="0" i="0" u="none" strike="noStrike" cap="none" spc="0" normalizeH="0" baseline="0" dirty="0">
                          <a:ln>
                            <a:noFill/>
                          </a:ln>
                          <a:solidFill>
                            <a:schemeClr val="tx1"/>
                          </a:solidFill>
                          <a:effectLst/>
                          <a:latin typeface="Meiryo UI"/>
                          <a:ea typeface="Meiryo UI"/>
                          <a:cs typeface="Meiryo UI"/>
                        </a:rPr>
                        <a:t>㎡ ＝  </a:t>
                      </a:r>
                      <a:r>
                        <a:rPr kumimoji="1" lang="ja-JP" altLang="en-US" sz="1200" b="0" i="0" u="none" strike="noStrike" cap="none" spc="0" normalizeH="0" baseline="0" dirty="0">
                          <a:ln>
                            <a:noFill/>
                          </a:ln>
                          <a:solidFill>
                            <a:schemeClr val="tx1"/>
                          </a:solidFill>
                          <a:effectLst/>
                          <a:latin typeface="Meiryo UI"/>
                          <a:ea typeface="Meiryo UI"/>
                          <a:cs typeface="Meiryo UI"/>
                        </a:rPr>
                        <a:t>　  </a:t>
                      </a:r>
                      <a:r>
                        <a:rPr kumimoji="1" lang="en-US" altLang="ja-JP" sz="1300" b="0" i="0" u="none" strike="noStrike" cap="none" spc="0" normalizeH="0" baseline="0" dirty="0">
                          <a:ln>
                            <a:noFill/>
                          </a:ln>
                          <a:solidFill>
                            <a:schemeClr val="tx1"/>
                          </a:solidFill>
                          <a:effectLst/>
                          <a:latin typeface="Meiryo UI"/>
                          <a:ea typeface="Meiryo UI"/>
                          <a:cs typeface="Meiryo UI"/>
                        </a:rPr>
                        <a:t>3,464</a:t>
                      </a:r>
                      <a:r>
                        <a:rPr kumimoji="1" lang="ja-JP" altLang="en-US" sz="1300" b="0" i="0" u="none" strike="noStrike" cap="none" spc="0" normalizeH="0" baseline="0" dirty="0">
                          <a:ln>
                            <a:noFill/>
                          </a:ln>
                          <a:solidFill>
                            <a:schemeClr val="tx1"/>
                          </a:solidFill>
                          <a:effectLst/>
                          <a:latin typeface="Meiryo UI"/>
                          <a:ea typeface="Meiryo UI"/>
                          <a:cs typeface="Meiryo UI"/>
                        </a:rPr>
                        <a:t>百万円</a:t>
                      </a:r>
                      <a:endParaRPr kumimoji="1" lang="en-US" altLang="ja-JP" sz="1300" b="0" i="0" u="none" strike="noStrike" cap="none" spc="0" normalizeH="0" baseline="0" dirty="0">
                        <a:ln>
                          <a:noFill/>
                        </a:ln>
                        <a:solidFill>
                          <a:schemeClr val="tx1"/>
                        </a:solidFill>
                        <a:effectLst/>
                        <a:latin typeface="Meiryo UI"/>
                        <a:ea typeface="Meiryo UI"/>
                        <a:cs typeface="Meiryo UI"/>
                      </a:endParaRPr>
                    </a:p>
                    <a:p>
                      <a:pPr marL="0" marR="0" lvl="0" indent="0" algn="l" defTabSz="914400" rtl="0" eaLnBrk="1" fontAlgn="base" latinLnBrk="0" hangingPunct="1">
                        <a:lnSpc>
                          <a:spcPts val="2000"/>
                        </a:lnSpc>
                        <a:spcBef>
                          <a:spcPct val="0"/>
                        </a:spcBef>
                        <a:spcAft>
                          <a:spcPct val="0"/>
                        </a:spcAft>
                        <a:buClrTx/>
                        <a:buSzTx/>
                        <a:buFontTx/>
                        <a:buNone/>
                        <a:tabLst>
                          <a:tab pos="2695575" algn="l"/>
                        </a:tabLst>
                        <a:defRPr/>
                      </a:pPr>
                      <a:r>
                        <a:rPr kumimoji="1" lang="ja-JP" altLang="en-US" sz="1300" b="0" i="0" u="none" strike="noStrike" cap="none" normalizeH="0" baseline="0" dirty="0">
                          <a:ln>
                            <a:noFill/>
                          </a:ln>
                          <a:solidFill>
                            <a:schemeClr val="tx1"/>
                          </a:solidFill>
                          <a:effectLst/>
                          <a:latin typeface="Meiryo UI"/>
                          <a:ea typeface="Meiryo UI"/>
                          <a:cs typeface="Meiryo UI"/>
                        </a:rPr>
                        <a:t>＜大阪府＞</a:t>
                      </a:r>
                      <a:endParaRPr kumimoji="1" lang="en-US" altLang="ja-JP" sz="1300" b="0" i="0" u="none" strike="noStrike" cap="none" normalizeH="0" baseline="0" dirty="0">
                        <a:ln>
                          <a:noFill/>
                        </a:ln>
                        <a:solidFill>
                          <a:schemeClr val="tx1"/>
                        </a:solidFill>
                        <a:effectLst/>
                        <a:latin typeface="Meiryo UI"/>
                        <a:ea typeface="Meiryo UI"/>
                        <a:cs typeface="Meiryo UI"/>
                      </a:endParaRPr>
                    </a:p>
                    <a:p>
                      <a:pPr marL="0" marR="0" lvl="0" indent="0" algn="l" defTabSz="914400" rtl="0" eaLnBrk="1" fontAlgn="base" latinLnBrk="0" hangingPunct="1">
                        <a:lnSpc>
                          <a:spcPts val="2200"/>
                        </a:lnSpc>
                        <a:spcBef>
                          <a:spcPct val="0"/>
                        </a:spcBef>
                        <a:spcAft>
                          <a:spcPct val="0"/>
                        </a:spcAft>
                        <a:buClrTx/>
                        <a:buSzTx/>
                        <a:buFontTx/>
                        <a:buNone/>
                        <a:tabLst>
                          <a:tab pos="2695575" algn="l"/>
                        </a:tabLst>
                        <a:defRPr/>
                      </a:pPr>
                      <a:r>
                        <a:rPr kumimoji="1" lang="ja-JP" altLang="en-US" sz="1300" b="0" i="0" u="none" strike="noStrike" cap="none" normalizeH="0" baseline="0" dirty="0">
                          <a:ln>
                            <a:noFill/>
                          </a:ln>
                          <a:solidFill>
                            <a:schemeClr val="tx1"/>
                          </a:solidFill>
                          <a:effectLst/>
                          <a:latin typeface="Meiryo UI"/>
                          <a:ea typeface="Meiryo UI"/>
                          <a:cs typeface="Meiryo UI"/>
                        </a:rPr>
                        <a:t>　　民間ビル賃借執務室改修経費 </a:t>
                      </a:r>
                      <a:r>
                        <a:rPr kumimoji="1" lang="en-US" altLang="ja-JP" sz="1300" b="0" i="0" u="none" strike="noStrike" cap="none" normalizeH="0" baseline="0" dirty="0">
                          <a:ln>
                            <a:noFill/>
                          </a:ln>
                          <a:solidFill>
                            <a:schemeClr val="tx1"/>
                          </a:solidFill>
                          <a:effectLst/>
                          <a:latin typeface="Meiryo UI"/>
                          <a:ea typeface="Meiryo UI"/>
                          <a:cs typeface="Meiryo UI"/>
                        </a:rPr>
                        <a:t>:</a:t>
                      </a:r>
                      <a:r>
                        <a:rPr kumimoji="1" lang="ja-JP" altLang="en-US" sz="1300" b="0" i="0" u="none" strike="noStrike" cap="none" normalizeH="0" baseline="0" dirty="0">
                          <a:ln>
                            <a:noFill/>
                          </a:ln>
                          <a:solidFill>
                            <a:schemeClr val="tx1"/>
                          </a:solidFill>
                          <a:effectLst/>
                          <a:latin typeface="Meiryo UI"/>
                          <a:ea typeface="Meiryo UI"/>
                          <a:cs typeface="Meiryo UI"/>
                        </a:rPr>
                        <a:t>必要面積</a:t>
                      </a:r>
                      <a:r>
                        <a:rPr kumimoji="1" lang="en-US" altLang="ja-JP" sz="1300" b="0" i="0" u="none" strike="noStrike" cap="none" normalizeH="0" baseline="0" dirty="0">
                          <a:ln>
                            <a:noFill/>
                          </a:ln>
                          <a:solidFill>
                            <a:schemeClr val="tx1"/>
                          </a:solidFill>
                          <a:effectLst/>
                          <a:latin typeface="Meiryo UI"/>
                          <a:ea typeface="Meiryo UI"/>
                          <a:cs typeface="Meiryo UI"/>
                        </a:rPr>
                        <a:t>×</a:t>
                      </a:r>
                      <a:r>
                        <a:rPr kumimoji="1" lang="ja-JP" altLang="en-US" sz="1300" b="0" i="0" u="none" strike="noStrike" cap="none" normalizeH="0" baseline="0" dirty="0">
                          <a:ln>
                            <a:noFill/>
                          </a:ln>
                          <a:solidFill>
                            <a:schemeClr val="tx1"/>
                          </a:solidFill>
                          <a:effectLst/>
                          <a:latin typeface="Meiryo UI"/>
                          <a:ea typeface="Meiryo UI"/>
                          <a:cs typeface="Meiryo UI"/>
                        </a:rPr>
                        <a:t>改修単価</a:t>
                      </a:r>
                      <a:r>
                        <a:rPr kumimoji="1" lang="en-US" altLang="ja-JP" sz="1300" b="0" i="0" u="none" strike="noStrike" cap="none" normalizeH="0" baseline="30000" dirty="0">
                          <a:ln>
                            <a:noFill/>
                          </a:ln>
                          <a:solidFill>
                            <a:schemeClr val="tx1"/>
                          </a:solidFill>
                          <a:effectLst/>
                          <a:latin typeface="Meiryo UI"/>
                          <a:ea typeface="Meiryo UI"/>
                          <a:cs typeface="Meiryo UI"/>
                        </a:rPr>
                        <a:t>※</a:t>
                      </a:r>
                      <a:r>
                        <a:rPr kumimoji="1" lang="ja-JP" altLang="en-US" sz="1300" b="0" i="0" u="none" strike="noStrike" cap="none" normalizeH="0" baseline="30000" dirty="0">
                          <a:ln>
                            <a:noFill/>
                          </a:ln>
                          <a:solidFill>
                            <a:schemeClr val="tx1"/>
                          </a:solidFill>
                          <a:effectLst/>
                          <a:latin typeface="Meiryo UI"/>
                          <a:ea typeface="Meiryo UI"/>
                          <a:cs typeface="Meiryo UI"/>
                        </a:rPr>
                        <a:t>２</a:t>
                      </a:r>
                      <a:r>
                        <a:rPr kumimoji="1" lang="en-US" altLang="ja-JP" sz="1300" b="0" i="0" u="none" strike="noStrike" cap="none" normalizeH="0" baseline="30000" dirty="0">
                          <a:ln>
                            <a:noFill/>
                          </a:ln>
                          <a:solidFill>
                            <a:schemeClr val="tx1"/>
                          </a:solidFill>
                          <a:effectLst/>
                          <a:latin typeface="Meiryo UI"/>
                          <a:ea typeface="Meiryo UI"/>
                          <a:cs typeface="Meiryo UI"/>
                        </a:rPr>
                        <a:t>)   </a:t>
                      </a:r>
                      <a:r>
                        <a:rPr kumimoji="1" lang="ja-JP" altLang="en-US" sz="1300" b="0" i="0" u="none" strike="noStrike" cap="none" normalizeH="0" baseline="30000" dirty="0">
                          <a:ln>
                            <a:noFill/>
                          </a:ln>
                          <a:solidFill>
                            <a:schemeClr val="tx1"/>
                          </a:solidFill>
                          <a:effectLst/>
                          <a:latin typeface="Meiryo UI"/>
                          <a:ea typeface="Meiryo UI"/>
                          <a:cs typeface="Meiryo UI"/>
                        </a:rPr>
                        <a:t>　　　　 　 　　</a:t>
                      </a:r>
                      <a:r>
                        <a:rPr kumimoji="1" lang="ja-JP" altLang="en-US" sz="1300" b="0" i="0" u="none" strike="noStrike" cap="none" normalizeH="0" baseline="0" dirty="0">
                          <a:ln>
                            <a:noFill/>
                          </a:ln>
                          <a:solidFill>
                            <a:schemeClr val="tx1"/>
                          </a:solidFill>
                          <a:effectLst/>
                          <a:latin typeface="Meiryo UI"/>
                          <a:ea typeface="Meiryo UI"/>
                          <a:cs typeface="Meiryo UI"/>
                        </a:rPr>
                        <a:t>＝  </a:t>
                      </a:r>
                      <a:r>
                        <a:rPr kumimoji="1" lang="ja-JP" altLang="en-US" sz="1300" b="0" i="0" u="none" strike="noStrike" cap="none" normalizeH="0" baseline="30000" dirty="0">
                          <a:ln>
                            <a:noFill/>
                          </a:ln>
                          <a:solidFill>
                            <a:schemeClr val="tx1"/>
                          </a:solidFill>
                          <a:effectLst/>
                          <a:latin typeface="Meiryo UI"/>
                          <a:ea typeface="Meiryo UI"/>
                          <a:cs typeface="Meiryo UI"/>
                        </a:rPr>
                        <a:t> 　　　 </a:t>
                      </a:r>
                      <a:r>
                        <a:rPr kumimoji="1" lang="ja-JP" altLang="en-US" sz="1300" b="0" i="0" u="none" strike="noStrike" cap="none" normalizeH="0" baseline="0" dirty="0">
                          <a:ln>
                            <a:noFill/>
                          </a:ln>
                          <a:solidFill>
                            <a:schemeClr val="tx1"/>
                          </a:solidFill>
                          <a:effectLst/>
                          <a:latin typeface="Meiryo UI"/>
                          <a:ea typeface="Meiryo UI"/>
                          <a:cs typeface="Meiryo UI"/>
                        </a:rPr>
                        <a:t>　　 </a:t>
                      </a:r>
                      <a:r>
                        <a:rPr kumimoji="1" lang="en-US" altLang="ja-JP" sz="1300" b="0" i="0" u="none" strike="noStrike" cap="none" normalizeH="0" baseline="0" dirty="0">
                          <a:ln>
                            <a:noFill/>
                          </a:ln>
                          <a:solidFill>
                            <a:schemeClr val="tx1"/>
                          </a:solidFill>
                          <a:effectLst/>
                          <a:latin typeface="Meiryo UI"/>
                          <a:ea typeface="Meiryo UI"/>
                          <a:cs typeface="Meiryo UI"/>
                        </a:rPr>
                        <a:t>9,760</a:t>
                      </a:r>
                      <a:r>
                        <a:rPr kumimoji="1" lang="ja-JP" altLang="en-US" sz="1300" b="0" i="0" u="none" strike="noStrike" cap="none" normalizeH="0" baseline="0" dirty="0">
                          <a:ln>
                            <a:noFill/>
                          </a:ln>
                          <a:solidFill>
                            <a:schemeClr val="tx1"/>
                          </a:solidFill>
                          <a:effectLst/>
                          <a:latin typeface="Meiryo UI"/>
                          <a:ea typeface="Meiryo UI"/>
                          <a:cs typeface="Meiryo UI"/>
                        </a:rPr>
                        <a:t>㎡</a:t>
                      </a:r>
                      <a:r>
                        <a:rPr kumimoji="1" lang="en-US" altLang="ja-JP" sz="1300" b="0" i="0" u="none" strike="noStrike" cap="none" normalizeH="0" baseline="0" dirty="0">
                          <a:ln>
                            <a:noFill/>
                          </a:ln>
                          <a:solidFill>
                            <a:schemeClr val="tx1"/>
                          </a:solidFill>
                          <a:effectLst/>
                          <a:latin typeface="Meiryo UI"/>
                          <a:ea typeface="Meiryo UI"/>
                          <a:cs typeface="Meiryo UI"/>
                        </a:rPr>
                        <a:t>×69,500</a:t>
                      </a:r>
                      <a:r>
                        <a:rPr kumimoji="1" lang="ja-JP" altLang="en-US" sz="1300" b="0" i="0" u="none" strike="noStrike" cap="none" normalizeH="0" baseline="0" dirty="0">
                          <a:ln>
                            <a:noFill/>
                          </a:ln>
                          <a:solidFill>
                            <a:schemeClr val="tx1"/>
                          </a:solidFill>
                          <a:effectLst/>
                          <a:latin typeface="Meiryo UI"/>
                          <a:ea typeface="Meiryo UI"/>
                          <a:cs typeface="Meiryo UI"/>
                        </a:rPr>
                        <a:t>円</a:t>
                      </a:r>
                      <a:r>
                        <a:rPr kumimoji="1" lang="en-US" altLang="ja-JP" sz="1300" b="0" i="0" u="none" strike="noStrike" cap="none" normalizeH="0" baseline="0" dirty="0">
                          <a:ln>
                            <a:noFill/>
                          </a:ln>
                          <a:solidFill>
                            <a:schemeClr val="tx1"/>
                          </a:solidFill>
                          <a:effectLst/>
                          <a:latin typeface="Meiryo UI"/>
                          <a:ea typeface="Meiryo UI"/>
                          <a:cs typeface="Meiryo UI"/>
                        </a:rPr>
                        <a:t>/</a:t>
                      </a:r>
                      <a:r>
                        <a:rPr kumimoji="1" lang="ja-JP" altLang="en-US" sz="1300" b="0" i="0" u="none" strike="noStrike" cap="none" normalizeH="0" baseline="0" dirty="0">
                          <a:ln>
                            <a:noFill/>
                          </a:ln>
                          <a:solidFill>
                            <a:schemeClr val="tx1"/>
                          </a:solidFill>
                          <a:effectLst/>
                          <a:latin typeface="Meiryo UI"/>
                          <a:ea typeface="Meiryo UI"/>
                          <a:cs typeface="Meiryo UI"/>
                        </a:rPr>
                        <a:t>㎡ ＝  　 　</a:t>
                      </a:r>
                      <a:r>
                        <a:rPr kumimoji="1" lang="en-US" altLang="ja-JP" sz="1300" b="0" i="0" u="none" strike="noStrike" cap="none" normalizeH="0" baseline="0" dirty="0">
                          <a:ln>
                            <a:noFill/>
                          </a:ln>
                          <a:solidFill>
                            <a:schemeClr val="tx1"/>
                          </a:solidFill>
                          <a:effectLst/>
                          <a:latin typeface="Meiryo UI"/>
                          <a:ea typeface="Meiryo UI"/>
                          <a:cs typeface="Meiryo UI"/>
                        </a:rPr>
                        <a:t>678</a:t>
                      </a:r>
                      <a:r>
                        <a:rPr kumimoji="1" lang="ja-JP" altLang="en-US" sz="1300" b="0" i="0" u="none" strike="noStrike" cap="none" normalizeH="0" baseline="0" dirty="0">
                          <a:ln>
                            <a:noFill/>
                          </a:ln>
                          <a:solidFill>
                            <a:schemeClr val="tx1"/>
                          </a:solidFill>
                          <a:effectLst/>
                          <a:latin typeface="Meiryo UI"/>
                          <a:ea typeface="Meiryo UI"/>
                          <a:cs typeface="Meiryo UI"/>
                        </a:rPr>
                        <a:t>百万円</a:t>
                      </a:r>
                      <a:endParaRPr kumimoji="1" lang="en-US" altLang="ja-JP" sz="1300" b="0" i="0" u="none" strike="noStrike" cap="none" normalizeH="0" baseline="0" dirty="0">
                        <a:ln>
                          <a:noFill/>
                        </a:ln>
                        <a:solidFill>
                          <a:schemeClr val="tx1"/>
                        </a:solidFill>
                        <a:effectLst/>
                        <a:latin typeface="Meiryo UI"/>
                        <a:ea typeface="Meiryo UI"/>
                        <a:cs typeface="Meiryo UI"/>
                      </a:endParaRPr>
                    </a:p>
                    <a:p>
                      <a:pPr marL="0" marR="0" lvl="0" indent="0" algn="l" defTabSz="914400" rtl="0" eaLnBrk="1" fontAlgn="base" latinLnBrk="0" hangingPunct="1">
                        <a:lnSpc>
                          <a:spcPts val="2200"/>
                        </a:lnSpc>
                        <a:spcBef>
                          <a:spcPct val="0"/>
                        </a:spcBef>
                        <a:spcAft>
                          <a:spcPts val="1200"/>
                        </a:spcAft>
                        <a:buClrTx/>
                        <a:buSzTx/>
                        <a:buFontTx/>
                        <a:buNone/>
                        <a:tabLst>
                          <a:tab pos="2695575" algn="l"/>
                        </a:tabLst>
                        <a:defRPr/>
                      </a:pPr>
                      <a:r>
                        <a:rPr kumimoji="1" lang="ja-JP" altLang="en-US" sz="1300" b="0" i="0" u="none" strike="noStrike" cap="none" normalizeH="0" baseline="0" dirty="0">
                          <a:ln>
                            <a:noFill/>
                          </a:ln>
                          <a:solidFill>
                            <a:schemeClr val="tx1"/>
                          </a:solidFill>
                          <a:effectLst/>
                          <a:latin typeface="Meiryo UI"/>
                          <a:ea typeface="Meiryo UI"/>
                          <a:cs typeface="Meiryo UI"/>
                        </a:rPr>
                        <a:t>　　民間ビル賃借保証金 　　　　　　</a:t>
                      </a:r>
                      <a:r>
                        <a:rPr kumimoji="1" lang="en-US" altLang="ja-JP" sz="1300" b="0" i="0" u="none" strike="noStrike" cap="none" normalizeH="0" baseline="0" dirty="0">
                          <a:ln>
                            <a:noFill/>
                          </a:ln>
                          <a:solidFill>
                            <a:schemeClr val="tx1"/>
                          </a:solidFill>
                          <a:effectLst/>
                          <a:latin typeface="Meiryo UI"/>
                          <a:ea typeface="Meiryo UI"/>
                          <a:cs typeface="Meiryo UI"/>
                        </a:rPr>
                        <a:t>:</a:t>
                      </a:r>
                      <a:r>
                        <a:rPr kumimoji="1" lang="ja-JP" altLang="en-US" sz="1300" b="0" i="0" u="none" strike="noStrike" cap="none" normalizeH="0" baseline="0" dirty="0">
                          <a:ln>
                            <a:noFill/>
                          </a:ln>
                          <a:solidFill>
                            <a:schemeClr val="tx1"/>
                          </a:solidFill>
                          <a:effectLst/>
                          <a:latin typeface="Meiryo UI"/>
                          <a:ea typeface="Meiryo UI"/>
                          <a:cs typeface="Meiryo UI"/>
                        </a:rPr>
                        <a:t>年間賃料相当額　　　</a:t>
                      </a:r>
                      <a:r>
                        <a:rPr kumimoji="1" lang="ja-JP" altLang="en-US" sz="1300" b="0" i="0" u="none" strike="noStrike" cap="none" normalizeH="0" baseline="30000" dirty="0">
                          <a:ln>
                            <a:noFill/>
                          </a:ln>
                          <a:solidFill>
                            <a:schemeClr val="tx1"/>
                          </a:solidFill>
                          <a:effectLst/>
                          <a:latin typeface="Meiryo UI"/>
                          <a:ea typeface="Meiryo UI"/>
                          <a:cs typeface="Meiryo UI"/>
                        </a:rPr>
                        <a:t>　　　　</a:t>
                      </a:r>
                      <a:r>
                        <a:rPr kumimoji="1" lang="ja-JP" altLang="en-US" sz="1300" b="0" i="0" u="none" strike="noStrike" cap="none" normalizeH="0" baseline="0" dirty="0">
                          <a:ln>
                            <a:noFill/>
                          </a:ln>
                          <a:solidFill>
                            <a:schemeClr val="tx1"/>
                          </a:solidFill>
                          <a:effectLst/>
                          <a:latin typeface="Meiryo UI"/>
                          <a:ea typeface="Meiryo UI"/>
                          <a:cs typeface="Meiryo UI"/>
                        </a:rPr>
                        <a:t>　　　 　　　   　　 　　　 　　　　　　　　</a:t>
                      </a:r>
                      <a:r>
                        <a:rPr kumimoji="1" lang="ja-JP" altLang="en-US" sz="1400" b="0" i="0" u="none" strike="noStrike" cap="none" normalizeH="0" baseline="0" dirty="0">
                          <a:ln>
                            <a:noFill/>
                          </a:ln>
                          <a:solidFill>
                            <a:schemeClr val="tx1"/>
                          </a:solidFill>
                          <a:effectLst/>
                          <a:latin typeface="Meiryo UI"/>
                          <a:ea typeface="Meiryo UI"/>
                          <a:cs typeface="Meiryo UI"/>
                        </a:rPr>
                        <a:t>　</a:t>
                      </a:r>
                      <a:r>
                        <a:rPr kumimoji="1" lang="ja-JP" altLang="en-US" sz="1300" b="0" i="0" u="none" strike="noStrike" cap="none" normalizeH="0" baseline="0" dirty="0">
                          <a:ln>
                            <a:noFill/>
                          </a:ln>
                          <a:solidFill>
                            <a:schemeClr val="tx1"/>
                          </a:solidFill>
                          <a:effectLst/>
                          <a:latin typeface="Meiryo UI"/>
                          <a:ea typeface="Meiryo UI"/>
                          <a:cs typeface="Meiryo UI"/>
                        </a:rPr>
                        <a:t>　　　　　　　＝    　 </a:t>
                      </a:r>
                      <a:r>
                        <a:rPr kumimoji="1" lang="en-US" altLang="ja-JP" sz="1300" b="0" i="0" u="none" strike="noStrike" cap="none" normalizeH="0" baseline="0" dirty="0">
                          <a:ln>
                            <a:noFill/>
                          </a:ln>
                          <a:solidFill>
                            <a:schemeClr val="tx1"/>
                          </a:solidFill>
                          <a:effectLst/>
                          <a:latin typeface="Meiryo UI"/>
                          <a:ea typeface="Meiryo UI"/>
                          <a:cs typeface="Meiryo UI"/>
                        </a:rPr>
                        <a:t>480</a:t>
                      </a:r>
                      <a:r>
                        <a:rPr kumimoji="1" lang="ja-JP" altLang="en-US" sz="1300" b="0" i="0" u="none" strike="noStrike" cap="none" normalizeH="0" baseline="0" dirty="0">
                          <a:ln>
                            <a:noFill/>
                          </a:ln>
                          <a:solidFill>
                            <a:schemeClr val="tx1"/>
                          </a:solidFill>
                          <a:effectLst/>
                          <a:latin typeface="Meiryo UI"/>
                          <a:ea typeface="Meiryo UI"/>
                          <a:cs typeface="Meiryo UI"/>
                        </a:rPr>
                        <a:t>百万円</a:t>
                      </a:r>
                      <a:endParaRPr kumimoji="1" lang="en-US" altLang="ja-JP" sz="1300" b="0" i="0" u="none" strike="noStrike" cap="none" normalizeH="0" baseline="0" dirty="0">
                        <a:ln>
                          <a:noFill/>
                        </a:ln>
                        <a:solidFill>
                          <a:schemeClr val="tx1"/>
                        </a:solidFill>
                        <a:effectLst/>
                        <a:latin typeface="Meiryo UI"/>
                        <a:ea typeface="Meiryo UI"/>
                        <a:cs typeface="Meiryo UI"/>
                      </a:endParaRPr>
                    </a:p>
                  </a:txBody>
                  <a:tcPr marL="99072" marR="99072" marT="108000" marB="454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 name="角丸四角形 11"/>
          <p:cNvSpPr/>
          <p:nvPr/>
        </p:nvSpPr>
        <p:spPr>
          <a:xfrm>
            <a:off x="103790" y="197078"/>
            <a:ext cx="2736304" cy="358775"/>
          </a:xfrm>
          <a:prstGeom prst="roundRect">
            <a:avLst/>
          </a:prstGeom>
          <a:noFill/>
          <a:ln w="19050">
            <a:noFill/>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ja-JP" altLang="en-US" b="1" dirty="0">
                <a:solidFill>
                  <a:srgbClr val="000000"/>
                </a:solidFill>
                <a:latin typeface="ＭＳ Ｐゴシック" charset="-128"/>
                <a:ea typeface="Meiryo UI" pitchFamily="50" charset="-128"/>
                <a:cs typeface="Meiryo UI" pitchFamily="50" charset="-128"/>
              </a:rPr>
              <a:t>（参考）庁舎経費試算</a:t>
            </a:r>
            <a:endPar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068" name="Line 50"/>
          <p:cNvSpPr>
            <a:spLocks noChangeShapeType="1"/>
          </p:cNvSpPr>
          <p:nvPr/>
        </p:nvSpPr>
        <p:spPr bwMode="auto">
          <a:xfrm flipV="1">
            <a:off x="477838" y="1635896"/>
            <a:ext cx="8886825" cy="14287"/>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8" name="Rectangle 29"/>
          <p:cNvSpPr>
            <a:spLocks noChangeArrowheads="1"/>
          </p:cNvSpPr>
          <p:nvPr/>
        </p:nvSpPr>
        <p:spPr bwMode="auto">
          <a:xfrm>
            <a:off x="310581" y="2629577"/>
            <a:ext cx="7090692" cy="66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nSpc>
                <a:spcPts val="1600"/>
              </a:lnSpc>
              <a:spcBef>
                <a:spcPct val="0"/>
              </a:spcBef>
              <a:buNone/>
              <a:defRPr/>
            </a:pPr>
            <a:r>
              <a:rPr lang="en-US" altLang="ja-JP" sz="1200" dirty="0">
                <a:latin typeface="Meiryo UI" pitchFamily="50" charset="-128"/>
                <a:ea typeface="Meiryo UI" pitchFamily="50" charset="-128"/>
                <a:cs typeface="Meiryo UI" pitchFamily="50" charset="-128"/>
              </a:rPr>
              <a:t>※1) </a:t>
            </a:r>
            <a:r>
              <a:rPr lang="ja-JP" altLang="en-US" sz="1200" dirty="0">
                <a:latin typeface="Meiryo UI"/>
                <a:ea typeface="Meiryo UI"/>
                <a:cs typeface="Meiryo UI"/>
              </a:rPr>
              <a:t>区役所等保有庁舎改修</a:t>
            </a:r>
            <a:r>
              <a:rPr lang="ja-JP" altLang="en-US" sz="1200" dirty="0">
                <a:latin typeface="Meiryo UI" pitchFamily="50" charset="-128"/>
                <a:ea typeface="Meiryo UI" pitchFamily="50" charset="-128"/>
                <a:cs typeface="Meiryo UI" pitchFamily="50" charset="-128"/>
              </a:rPr>
              <a:t>工事単価：平成</a:t>
            </a:r>
            <a:r>
              <a:rPr lang="en-US" altLang="ja-JP" sz="1200" dirty="0">
                <a:latin typeface="Meiryo UI" pitchFamily="50" charset="-128"/>
                <a:ea typeface="Meiryo UI" pitchFamily="50" charset="-128"/>
                <a:cs typeface="Meiryo UI" pitchFamily="50" charset="-128"/>
              </a:rPr>
              <a:t>29</a:t>
            </a:r>
            <a:r>
              <a:rPr lang="ja-JP" altLang="en-US" sz="1200" dirty="0">
                <a:latin typeface="Meiryo UI" pitchFamily="50" charset="-128"/>
                <a:ea typeface="Meiryo UI" pitchFamily="50" charset="-128"/>
                <a:cs typeface="Meiryo UI" pitchFamily="50" charset="-128"/>
              </a:rPr>
              <a:t>年現大阪市本庁舎（中之島庁舎）改修事例より</a:t>
            </a:r>
            <a:endParaRPr lang="en-US" altLang="ja-JP" sz="1200" dirty="0">
              <a:latin typeface="Meiryo UI" pitchFamily="50" charset="-128"/>
              <a:ea typeface="Meiryo UI" pitchFamily="50" charset="-128"/>
              <a:cs typeface="Meiryo UI" pitchFamily="50" charset="-128"/>
            </a:endParaRPr>
          </a:p>
          <a:p>
            <a:pPr eaLnBrk="1" hangingPunct="1">
              <a:lnSpc>
                <a:spcPts val="1600"/>
              </a:lnSpc>
              <a:spcBef>
                <a:spcPct val="0"/>
              </a:spcBef>
              <a:buFontTx/>
              <a:buNone/>
              <a:defRPr/>
            </a:pPr>
            <a:r>
              <a:rPr lang="en-US" altLang="ja-JP" sz="1200" dirty="0">
                <a:latin typeface="Meiryo UI" pitchFamily="50" charset="-128"/>
                <a:ea typeface="Meiryo UI" pitchFamily="50" charset="-128"/>
                <a:cs typeface="Meiryo UI" pitchFamily="50" charset="-128"/>
              </a:rPr>
              <a:t>※2) </a:t>
            </a:r>
            <a:r>
              <a:rPr lang="ja-JP" altLang="en-US" sz="1200" dirty="0">
                <a:latin typeface="Meiryo UI" pitchFamily="50" charset="-128"/>
                <a:ea typeface="Meiryo UI" pitchFamily="50" charset="-128"/>
                <a:cs typeface="Meiryo UI" pitchFamily="50" charset="-128"/>
              </a:rPr>
              <a:t>民間ビル改修工事単価：平成</a:t>
            </a:r>
            <a:r>
              <a:rPr lang="en-US" altLang="ja-JP" sz="1200" dirty="0">
                <a:latin typeface="Meiryo UI" pitchFamily="50" charset="-128"/>
                <a:ea typeface="Meiryo UI" pitchFamily="50" charset="-128"/>
                <a:cs typeface="Meiryo UI" pitchFamily="50" charset="-128"/>
              </a:rPr>
              <a:t>28</a:t>
            </a:r>
            <a:r>
              <a:rPr lang="ja-JP" altLang="en-US" sz="1200" dirty="0">
                <a:latin typeface="Meiryo UI" pitchFamily="50" charset="-128"/>
                <a:ea typeface="Meiryo UI" pitchFamily="50" charset="-128"/>
                <a:cs typeface="Meiryo UI" pitchFamily="50" charset="-128"/>
              </a:rPr>
              <a:t>年産業創造館改修事例より</a:t>
            </a:r>
            <a:endParaRPr lang="en-US" altLang="ja-JP" sz="1200" dirty="0">
              <a:latin typeface="Meiryo UI" pitchFamily="50" charset="-128"/>
              <a:ea typeface="Meiryo UI" pitchFamily="50" charset="-128"/>
              <a:cs typeface="Meiryo UI"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276033173"/>
              </p:ext>
            </p:extLst>
          </p:nvPr>
        </p:nvGraphicFramePr>
        <p:xfrm>
          <a:off x="338138" y="3668831"/>
          <a:ext cx="9226550" cy="2693869"/>
        </p:xfrm>
        <a:graphic>
          <a:graphicData uri="http://schemas.openxmlformats.org/drawingml/2006/table">
            <a:tbl>
              <a:tblPr/>
              <a:tblGrid>
                <a:gridCol w="2040689">
                  <a:extLst>
                    <a:ext uri="{9D8B030D-6E8A-4147-A177-3AD203B41FA5}">
                      <a16:colId xmlns:a16="http://schemas.microsoft.com/office/drawing/2014/main" val="20000"/>
                    </a:ext>
                  </a:extLst>
                </a:gridCol>
                <a:gridCol w="7185861">
                  <a:extLst>
                    <a:ext uri="{9D8B030D-6E8A-4147-A177-3AD203B41FA5}">
                      <a16:colId xmlns:a16="http://schemas.microsoft.com/office/drawing/2014/main" val="20001"/>
                    </a:ext>
                  </a:extLst>
                </a:gridCol>
              </a:tblGrid>
              <a:tr h="346917">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uLnTx/>
                          <a:uFillTx/>
                          <a:latin typeface="Meiryo UI"/>
                          <a:ea typeface="Meiryo UI"/>
                          <a:cs typeface="Meiryo UI"/>
                        </a:rPr>
                        <a:t>積　算　根　拠（ランニングコスト）</a:t>
                      </a:r>
                    </a:p>
                  </a:txBody>
                  <a:tcPr marL="99055" marR="99055"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endParaRPr>
                    </a:p>
                  </a:txBody>
                  <a:tcPr marL="99058" marR="99058" marT="45693" marB="456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10000"/>
                  </a:ext>
                </a:extLst>
              </a:tr>
              <a:tr h="2346952">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1" lang="ja-JP" altLang="en-US" sz="13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民間ビル賃借料</a:t>
                      </a:r>
                    </a:p>
                  </a:txBody>
                  <a:tcPr marL="99055" marR="99055" marT="45699" marB="4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＜特別区＞</a:t>
                      </a:r>
                      <a:endParaRPr kumimoji="1" lang="en-US" altLang="ja-JP" sz="13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0" i="0" u="none" strike="noStrike" kern="1200" cap="none" normalizeH="0" baseline="0" dirty="0">
                          <a:ln>
                            <a:noFill/>
                          </a:ln>
                          <a:solidFill>
                            <a:schemeClr val="tx1"/>
                          </a:solidFill>
                          <a:effectLst/>
                          <a:latin typeface="Meiryo UI" pitchFamily="50" charset="-128"/>
                          <a:ea typeface="Meiryo UI" pitchFamily="50" charset="-128"/>
                          <a:cs typeface="Meiryo UI" panose="020B0604030504040204" pitchFamily="50" charset="-128"/>
                        </a:rPr>
                        <a:t>　</a:t>
                      </a:r>
                      <a:r>
                        <a:rPr kumimoji="1" lang="ja-JP" altLang="ja-JP" sz="1300" u="none"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特別区設置後</a:t>
                      </a:r>
                      <a:r>
                        <a:rPr kumimoji="1" lang="ja-JP" altLang="en-US" sz="13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の民間ビル賃借料　減額分　　　　　　　　　　　　　　　　</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3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3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▲８億円／年</a:t>
                      </a:r>
                      <a:endParaRPr kumimoji="1" lang="en-US" altLang="ja-JP" sz="13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令和</a:t>
                      </a:r>
                      <a:r>
                        <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7</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37</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年度</a:t>
                      </a:r>
                      <a:r>
                        <a:rPr kumimoji="1" lang="en-US" altLang="ja-JP" sz="1300" b="0" i="0" u="none" strike="noStrike" cap="none" normalizeH="0" baseline="30000" dirty="0">
                          <a:ln>
                            <a:noFill/>
                          </a:ln>
                          <a:solidFill>
                            <a:schemeClr val="tx1"/>
                          </a:solidFill>
                          <a:effectLst/>
                          <a:latin typeface="Meiryo UI" pitchFamily="50" charset="-128"/>
                          <a:ea typeface="Meiryo UI" pitchFamily="50" charset="-128"/>
                          <a:cs typeface="Meiryo UI" pitchFamily="50" charset="-128"/>
                        </a:rPr>
                        <a:t>※3)</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の平均　　＝ 　　▲</a:t>
                      </a:r>
                      <a:r>
                        <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828</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百万円／年</a:t>
                      </a:r>
                      <a:endPar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000"/>
                        </a:lnSpc>
                        <a:spcBef>
                          <a:spcPct val="0"/>
                        </a:spcBef>
                        <a:spcAft>
                          <a:spcPts val="1200"/>
                        </a:spcAft>
                        <a:buClrTx/>
                        <a:buSzTx/>
                        <a:buFontTx/>
                        <a:buNone/>
                        <a:tabLst/>
                        <a:defRPr/>
                      </a:pP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（対象職員数の変動により賃借面積に変更が生じるため平均したもの）</a:t>
                      </a:r>
                      <a:endPar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tab pos="2695575" algn="l"/>
                        </a:tabLst>
                        <a:defRPr/>
                      </a:pPr>
                      <a:r>
                        <a:rPr kumimoji="1" lang="ja-JP" altLang="en-US" sz="1300" b="0" i="0" u="none" strike="noStrike" cap="none" normalizeH="0" baseline="0" dirty="0">
                          <a:ln>
                            <a:noFill/>
                          </a:ln>
                          <a:solidFill>
                            <a:schemeClr val="tx1"/>
                          </a:solidFill>
                          <a:effectLst/>
                          <a:latin typeface="Meiryo UI"/>
                          <a:ea typeface="Meiryo UI"/>
                          <a:cs typeface="Meiryo UI"/>
                        </a:rPr>
                        <a:t>＜大阪府＞</a:t>
                      </a:r>
                      <a:endParaRPr kumimoji="1" lang="en-US" altLang="ja-JP" sz="1300" b="0" i="0" u="none" strike="noStrike" cap="none" normalizeH="0" baseline="0" dirty="0">
                        <a:ln>
                          <a:noFill/>
                        </a:ln>
                        <a:solidFill>
                          <a:schemeClr val="tx1"/>
                        </a:solidFill>
                        <a:effectLst/>
                        <a:latin typeface="Meiryo UI"/>
                        <a:ea typeface="Meiryo UI"/>
                        <a:cs typeface="Meiryo UI"/>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300" b="0" i="0" u="none" strike="noStrike" cap="none" normalizeH="0" baseline="0" dirty="0">
                          <a:ln>
                            <a:noFill/>
                          </a:ln>
                          <a:solidFill>
                            <a:schemeClr val="tx1"/>
                          </a:solidFill>
                          <a:effectLst/>
                          <a:latin typeface="Meiryo UI"/>
                          <a:ea typeface="Meiryo UI"/>
                          <a:cs typeface="Meiryo UI"/>
                        </a:rPr>
                        <a:t>　大阪府へ移管する職員</a:t>
                      </a:r>
                      <a:r>
                        <a:rPr lang="ja-JP" altLang="en-US" sz="1300" u="none" dirty="0">
                          <a:solidFill>
                            <a:schemeClr val="tx1"/>
                          </a:solidFill>
                          <a:latin typeface="Meiryo UI" pitchFamily="50" charset="-128"/>
                          <a:ea typeface="Meiryo UI" pitchFamily="50" charset="-128"/>
                          <a:cs typeface="Meiryo UI" pitchFamily="50" charset="-128"/>
                        </a:rPr>
                        <a:t>のうち移転を伴う対象職員にかかる民間ビル賃借料　　　　 　５億円／年</a:t>
                      </a:r>
                      <a:endParaRPr lang="en-US" altLang="ja-JP" sz="1300" u="none"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lang="ja-JP" altLang="en-US" sz="1200" u="none" dirty="0">
                          <a:solidFill>
                            <a:schemeClr val="tx1"/>
                          </a:solidFill>
                          <a:latin typeface="Meiryo UI" pitchFamily="50" charset="-128"/>
                          <a:ea typeface="Meiryo UI" pitchFamily="50" charset="-128"/>
                          <a:cs typeface="Meiryo UI" pitchFamily="50" charset="-128"/>
                        </a:rPr>
                        <a:t>　　　</a:t>
                      </a:r>
                      <a:r>
                        <a:rPr kumimoji="1" lang="en-US" altLang="ja-JP" sz="1200" b="0" i="0" u="none" strike="noStrike" cap="none" normalizeH="0" baseline="0" dirty="0">
                          <a:ln>
                            <a:noFill/>
                          </a:ln>
                          <a:solidFill>
                            <a:schemeClr val="tx1"/>
                          </a:solidFill>
                          <a:effectLst/>
                          <a:latin typeface="Meiryo UI"/>
                          <a:ea typeface="Meiryo UI"/>
                          <a:cs typeface="Meiryo UI"/>
                        </a:rPr>
                        <a:t>9,760</a:t>
                      </a:r>
                      <a:r>
                        <a:rPr lang="en-US" altLang="ja-JP" sz="1200" u="none" dirty="0">
                          <a:solidFill>
                            <a:schemeClr val="tx1"/>
                          </a:solidFill>
                          <a:latin typeface="Meiryo UI" pitchFamily="50" charset="-128"/>
                          <a:ea typeface="Meiryo UI" pitchFamily="50" charset="-128"/>
                          <a:cs typeface="Meiryo UI" pitchFamily="50" charset="-128"/>
                        </a:rPr>
                        <a:t> </a:t>
                      </a:r>
                      <a:r>
                        <a:rPr lang="ja-JP" altLang="en-US" sz="1200" u="none" dirty="0">
                          <a:solidFill>
                            <a:schemeClr val="tx1"/>
                          </a:solidFill>
                          <a:latin typeface="Meiryo UI" pitchFamily="50" charset="-128"/>
                          <a:ea typeface="Meiryo UI" pitchFamily="50" charset="-128"/>
                          <a:cs typeface="Meiryo UI" pitchFamily="50" charset="-128"/>
                        </a:rPr>
                        <a:t>㎡</a:t>
                      </a:r>
                      <a:r>
                        <a:rPr lang="en-US" altLang="ja-JP" sz="1200" u="none" dirty="0">
                          <a:solidFill>
                            <a:schemeClr val="tx1"/>
                          </a:solidFill>
                          <a:latin typeface="Meiryo UI" pitchFamily="50" charset="-128"/>
                          <a:ea typeface="Meiryo UI" pitchFamily="50" charset="-128"/>
                          <a:cs typeface="Meiryo UI" pitchFamily="50" charset="-128"/>
                        </a:rPr>
                        <a:t> × 4,095</a:t>
                      </a:r>
                      <a:r>
                        <a:rPr lang="ja-JP" altLang="en-US" sz="1200" u="none" dirty="0">
                          <a:solidFill>
                            <a:schemeClr val="tx1"/>
                          </a:solidFill>
                          <a:latin typeface="Meiryo UI" pitchFamily="50" charset="-128"/>
                          <a:ea typeface="Meiryo UI" pitchFamily="50" charset="-128"/>
                          <a:cs typeface="Meiryo UI" pitchFamily="50" charset="-128"/>
                        </a:rPr>
                        <a:t>円／㎡・月　</a:t>
                      </a:r>
                      <a:r>
                        <a:rPr lang="en-US" altLang="ja-JP" sz="1200" u="none" dirty="0">
                          <a:solidFill>
                            <a:schemeClr val="tx1"/>
                          </a:solidFill>
                          <a:latin typeface="Meiryo UI" pitchFamily="50" charset="-128"/>
                          <a:ea typeface="Meiryo UI" pitchFamily="50" charset="-128"/>
                          <a:cs typeface="Meiryo UI" pitchFamily="50" charset="-128"/>
                        </a:rPr>
                        <a:t>×</a:t>
                      </a:r>
                      <a:r>
                        <a:rPr lang="ja-JP" altLang="en-US" sz="1200" u="none" dirty="0">
                          <a:solidFill>
                            <a:schemeClr val="tx1"/>
                          </a:solidFill>
                          <a:latin typeface="Meiryo UI" pitchFamily="50" charset="-128"/>
                          <a:ea typeface="Meiryo UI" pitchFamily="50" charset="-128"/>
                          <a:cs typeface="Meiryo UI" pitchFamily="50" charset="-128"/>
                        </a:rPr>
                        <a:t>　</a:t>
                      </a:r>
                      <a:r>
                        <a:rPr lang="en-US" altLang="ja-JP" sz="1200" u="none" dirty="0">
                          <a:solidFill>
                            <a:schemeClr val="tx1"/>
                          </a:solidFill>
                          <a:latin typeface="Meiryo UI" pitchFamily="50" charset="-128"/>
                          <a:ea typeface="Meiryo UI" pitchFamily="50" charset="-128"/>
                          <a:cs typeface="Meiryo UI" pitchFamily="50" charset="-128"/>
                        </a:rPr>
                        <a:t>12</a:t>
                      </a:r>
                      <a:r>
                        <a:rPr lang="ja-JP" altLang="en-US" sz="1200" u="none" dirty="0">
                          <a:solidFill>
                            <a:schemeClr val="tx1"/>
                          </a:solidFill>
                          <a:latin typeface="Meiryo UI" pitchFamily="50" charset="-128"/>
                          <a:ea typeface="Meiryo UI" pitchFamily="50" charset="-128"/>
                          <a:cs typeface="Meiryo UI" pitchFamily="50" charset="-128"/>
                        </a:rPr>
                        <a:t>か月　＝　</a:t>
                      </a:r>
                      <a:r>
                        <a:rPr lang="en-US" altLang="ja-JP" sz="1200" u="none" dirty="0">
                          <a:solidFill>
                            <a:schemeClr val="tx1"/>
                          </a:solidFill>
                          <a:latin typeface="Meiryo UI" pitchFamily="50" charset="-128"/>
                          <a:ea typeface="Meiryo UI" pitchFamily="50" charset="-128"/>
                          <a:cs typeface="Meiryo UI" pitchFamily="50" charset="-128"/>
                        </a:rPr>
                        <a:t>480</a:t>
                      </a:r>
                      <a:r>
                        <a:rPr lang="ja-JP" altLang="en-US" sz="1200" u="none" dirty="0">
                          <a:solidFill>
                            <a:schemeClr val="tx1"/>
                          </a:solidFill>
                          <a:latin typeface="Meiryo UI" pitchFamily="50" charset="-128"/>
                          <a:ea typeface="Meiryo UI" pitchFamily="50" charset="-128"/>
                          <a:cs typeface="Meiryo UI" pitchFamily="50" charset="-128"/>
                        </a:rPr>
                        <a:t>百万円／年</a:t>
                      </a:r>
                      <a:endParaRPr lang="en-US" altLang="ja-JP" sz="1200" u="none" dirty="0">
                        <a:solidFill>
                          <a:schemeClr val="tx1"/>
                        </a:solidFill>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2000"/>
                        </a:lnSpc>
                        <a:spcBef>
                          <a:spcPct val="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lang="ja-JP" altLang="en-US" sz="1200" u="none" dirty="0">
                          <a:solidFill>
                            <a:schemeClr val="tx1"/>
                          </a:solidFill>
                          <a:latin typeface="Meiryo UI" pitchFamily="50" charset="-128"/>
                          <a:ea typeface="Meiryo UI" pitchFamily="50" charset="-128"/>
                          <a:cs typeface="Meiryo UI" pitchFamily="50" charset="-128"/>
                        </a:rPr>
                        <a:t>（賃借単価は、北区における大阪市事務所賃借料事例より）</a:t>
                      </a:r>
                      <a:endPar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99055" marR="99055"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9"/>
          <p:cNvSpPr>
            <a:spLocks noChangeArrowheads="1"/>
          </p:cNvSpPr>
          <p:nvPr/>
        </p:nvSpPr>
        <p:spPr bwMode="auto">
          <a:xfrm>
            <a:off x="278904" y="6356176"/>
            <a:ext cx="92979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ts val="1600"/>
              </a:lnSpc>
              <a:spcBef>
                <a:spcPct val="0"/>
              </a:spcBef>
              <a:buNone/>
            </a:pPr>
            <a:r>
              <a:rPr lang="en-US" altLang="ja-JP" sz="1200" dirty="0">
                <a:latin typeface="Meiryo UI" pitchFamily="50" charset="-128"/>
                <a:ea typeface="Meiryo UI" pitchFamily="50" charset="-128"/>
                <a:cs typeface="Meiryo UI" pitchFamily="50" charset="-128"/>
              </a:rPr>
              <a:t>※3)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年度によって変動があるため、庁舎経費にかかる地方債の発行年度から償還終了年度までに要する</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年間としている</a:t>
            </a:r>
          </a:p>
        </p:txBody>
      </p:sp>
      <p:sp>
        <p:nvSpPr>
          <p:cNvPr id="11" name="Line 50"/>
          <p:cNvSpPr>
            <a:spLocks noChangeShapeType="1"/>
          </p:cNvSpPr>
          <p:nvPr/>
        </p:nvSpPr>
        <p:spPr bwMode="auto">
          <a:xfrm flipV="1">
            <a:off x="2432050" y="5152876"/>
            <a:ext cx="6946900" cy="0"/>
          </a:xfrm>
          <a:prstGeom prst="line">
            <a:avLst/>
          </a:prstGeom>
          <a:noFill/>
          <a:ln w="9525">
            <a:solidFill>
              <a:schemeClr val="tx1"/>
            </a:solidFill>
            <a:prstDash val="lgDashDot"/>
            <a:round/>
            <a:headEnd/>
            <a:tailEnd/>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96507490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グラフ 83"/>
          <p:cNvGraphicFramePr>
            <a:graphicFrameLocks/>
          </p:cNvGraphicFramePr>
          <p:nvPr>
            <p:extLst>
              <p:ext uri="{D42A27DB-BD31-4B8C-83A1-F6EECF244321}">
                <p14:modId xmlns:p14="http://schemas.microsoft.com/office/powerpoint/2010/main" val="3610070111"/>
              </p:ext>
            </p:extLst>
          </p:nvPr>
        </p:nvGraphicFramePr>
        <p:xfrm>
          <a:off x="4644771" y="981690"/>
          <a:ext cx="6774282" cy="3176915"/>
        </p:xfrm>
        <a:graphic>
          <a:graphicData uri="http://schemas.openxmlformats.org/drawingml/2006/chart">
            <c:chart xmlns:c="http://schemas.openxmlformats.org/drawingml/2006/chart" xmlns:r="http://schemas.openxmlformats.org/officeDocument/2006/relationships" r:id="rId3"/>
          </a:graphicData>
        </a:graphic>
      </p:graphicFrame>
      <p:sp>
        <p:nvSpPr>
          <p:cNvPr id="108" name="正方形/長方形 107"/>
          <p:cNvSpPr/>
          <p:nvPr/>
        </p:nvSpPr>
        <p:spPr>
          <a:xfrm>
            <a:off x="6084000" y="5436000"/>
            <a:ext cx="3780000" cy="1404000"/>
          </a:xfrm>
          <a:prstGeom prst="rect">
            <a:avLst/>
          </a:prstGeom>
          <a:solidFill>
            <a:schemeClr val="accent3">
              <a:lumMod val="60000"/>
              <a:lumOff val="40000"/>
            </a:schemeClr>
          </a:solidFill>
          <a:ln w="31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00"/>
              </a:lnSpc>
              <a:spcBef>
                <a:spcPts val="0"/>
              </a:spcBef>
              <a:defRPr/>
            </a:pPr>
            <a:r>
              <a:rPr lang="ja-JP" altLang="en-US" sz="1200" dirty="0">
                <a:solidFill>
                  <a:prstClr val="black"/>
                </a:solidFill>
                <a:latin typeface="Meiryo UI" panose="020B0604030504040204" pitchFamily="50" charset="-128"/>
                <a:ea typeface="Meiryo UI" panose="020B0604030504040204" pitchFamily="50" charset="-128"/>
              </a:rPr>
              <a:t>・本庁職員</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1,131</a:t>
            </a:r>
            <a:r>
              <a:rPr lang="ja-JP" altLang="en-US" sz="1050" dirty="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の配置状況</a:t>
            </a:r>
            <a:endParaRPr lang="en-US" altLang="ja-JP" sz="1200" dirty="0">
              <a:solidFill>
                <a:prstClr val="black"/>
              </a:solidFill>
              <a:latin typeface="Meiryo UI" panose="020B0604030504040204" pitchFamily="50" charset="-128"/>
              <a:ea typeface="Meiryo UI" panose="020B0604030504040204" pitchFamily="50" charset="-128"/>
            </a:endParaRPr>
          </a:p>
          <a:p>
            <a:pPr marL="82550">
              <a:lnSpc>
                <a:spcPts val="1400"/>
              </a:lnSpc>
              <a:spcBef>
                <a:spcPts val="0"/>
              </a:spcBef>
              <a:defRPr/>
            </a:pPr>
            <a:r>
              <a:rPr lang="ja-JP" altLang="en-US" sz="1200" dirty="0">
                <a:solidFill>
                  <a:prstClr val="black"/>
                </a:solidFill>
                <a:latin typeface="Meiryo UI" panose="020B0604030504040204" pitchFamily="50" charset="-128"/>
                <a:ea typeface="Meiryo UI" panose="020B0604030504040204" pitchFamily="50" charset="-128"/>
              </a:rPr>
              <a:t>　 ①</a:t>
            </a:r>
            <a:r>
              <a:rPr lang="en-US" altLang="ja-JP" sz="1200" dirty="0">
                <a:solidFill>
                  <a:prstClr val="black"/>
                </a:solidFill>
                <a:latin typeface="Meiryo UI" panose="020B0604030504040204" pitchFamily="50" charset="-128"/>
                <a:ea typeface="Meiryo UI" panose="020B0604030504040204" pitchFamily="50" charset="-128"/>
              </a:rPr>
              <a:t>84</a:t>
            </a:r>
            <a:r>
              <a:rPr lang="ja-JP" altLang="en-US" sz="1200" dirty="0">
                <a:solidFill>
                  <a:prstClr val="black"/>
                </a:solidFill>
                <a:latin typeface="Meiryo UI" panose="020B0604030504040204" pitchFamily="50" charset="-128"/>
                <a:ea typeface="Meiryo UI" panose="020B0604030504040204" pitchFamily="50" charset="-128"/>
              </a:rPr>
              <a:t>人　　④</a:t>
            </a:r>
            <a:r>
              <a:rPr lang="en-US" altLang="ja-JP" sz="1200" dirty="0">
                <a:solidFill>
                  <a:prstClr val="black"/>
                </a:solidFill>
                <a:latin typeface="Meiryo UI" panose="020B0604030504040204" pitchFamily="50" charset="-128"/>
                <a:ea typeface="Meiryo UI" panose="020B0604030504040204" pitchFamily="50" charset="-128"/>
              </a:rPr>
              <a:t>878</a:t>
            </a:r>
            <a:r>
              <a:rPr lang="ja-JP" altLang="en-US" sz="1200" dirty="0">
                <a:solidFill>
                  <a:prstClr val="black"/>
                </a:solidFill>
                <a:latin typeface="Meiryo UI" panose="020B0604030504040204" pitchFamily="50" charset="-128"/>
                <a:ea typeface="Meiryo UI" panose="020B0604030504040204" pitchFamily="50" charset="-128"/>
              </a:rPr>
              <a:t>人　　②＋③　残り</a:t>
            </a:r>
            <a:r>
              <a:rPr lang="en-US" altLang="ja-JP" sz="1200" dirty="0">
                <a:solidFill>
                  <a:prstClr val="black"/>
                </a:solidFill>
                <a:latin typeface="Meiryo UI" panose="020B0604030504040204" pitchFamily="50" charset="-128"/>
                <a:ea typeface="Meiryo UI" panose="020B0604030504040204" pitchFamily="50" charset="-128"/>
              </a:rPr>
              <a:t>169</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a:p>
            <a:pPr>
              <a:spcBef>
                <a:spcPts val="600"/>
              </a:spcBef>
              <a:defRPr/>
            </a:pPr>
            <a:r>
              <a:rPr lang="ja-JP" altLang="en-US" sz="1200" dirty="0">
                <a:solidFill>
                  <a:schemeClr val="tx1"/>
                </a:solidFill>
                <a:latin typeface="Meiryo UI" panose="020B0604030504040204" pitchFamily="50" charset="-128"/>
                <a:ea typeface="Meiryo UI" panose="020B0604030504040204" pitchFamily="50" charset="-128"/>
              </a:rPr>
              <a:t>・上記の④</a:t>
            </a:r>
            <a:r>
              <a:rPr lang="en-US" altLang="ja-JP" sz="1200" dirty="0">
                <a:solidFill>
                  <a:schemeClr val="tx1"/>
                </a:solidFill>
                <a:latin typeface="Meiryo UI" panose="020B0604030504040204" pitchFamily="50" charset="-128"/>
                <a:ea typeface="Meiryo UI" panose="020B0604030504040204" pitchFamily="50" charset="-128"/>
              </a:rPr>
              <a:t>878</a:t>
            </a:r>
            <a:r>
              <a:rPr lang="ja-JP" altLang="en-US" sz="1200" dirty="0">
                <a:solidFill>
                  <a:schemeClr val="tx1"/>
                </a:solidFill>
                <a:latin typeface="Meiryo UI" panose="020B0604030504040204" pitchFamily="50" charset="-128"/>
                <a:ea typeface="Meiryo UI" panose="020B0604030504040204" pitchFamily="50" charset="-128"/>
              </a:rPr>
              <a:t>人は、現大阪市本庁舎（中之島庁舎）に</a:t>
            </a:r>
            <a:endParaRPr lang="en-US" altLang="ja-JP" sz="1200" dirty="0">
              <a:solidFill>
                <a:schemeClr val="tx1"/>
              </a:solidFill>
              <a:latin typeface="Meiryo UI" panose="020B0604030504040204" pitchFamily="50" charset="-128"/>
              <a:ea typeface="Meiryo UI" panose="020B0604030504040204" pitchFamily="50" charset="-128"/>
            </a:endParaRPr>
          </a:p>
          <a:p>
            <a:pPr>
              <a:defRPr/>
            </a:pPr>
            <a:r>
              <a:rPr lang="ja-JP" altLang="en-US" sz="1200" dirty="0">
                <a:solidFill>
                  <a:schemeClr val="tx1"/>
                </a:solidFill>
                <a:latin typeface="Meiryo UI" panose="020B0604030504040204" pitchFamily="50" charset="-128"/>
                <a:ea typeface="Meiryo UI" panose="020B0604030504040204" pitchFamily="50" charset="-128"/>
              </a:rPr>
              <a:t>　配置</a:t>
            </a:r>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98" name="グラフ 49"/>
          <p:cNvGraphicFramePr>
            <a:graphicFrameLocks/>
          </p:cNvGraphicFramePr>
          <p:nvPr/>
        </p:nvGraphicFramePr>
        <p:xfrm>
          <a:off x="572627" y="4401155"/>
          <a:ext cx="5140800" cy="2261732"/>
        </p:xfrm>
        <a:graphic>
          <a:graphicData uri="http://schemas.openxmlformats.org/drawingml/2006/chart">
            <c:chart xmlns:c="http://schemas.openxmlformats.org/drawingml/2006/chart" xmlns:r="http://schemas.openxmlformats.org/officeDocument/2006/relationships" r:id="rId4"/>
          </a:graphicData>
        </a:graphic>
      </p:graphicFrame>
      <p:sp>
        <p:nvSpPr>
          <p:cNvPr id="50" name="平行四辺形 49"/>
          <p:cNvSpPr/>
          <p:nvPr/>
        </p:nvSpPr>
        <p:spPr>
          <a:xfrm>
            <a:off x="687009" y="3391208"/>
            <a:ext cx="1595437" cy="360362"/>
          </a:xfrm>
          <a:prstGeom prst="parallelogram">
            <a:avLst>
              <a:gd name="adj" fmla="val 129853"/>
            </a:avLst>
          </a:prstGeom>
          <a:noFill/>
          <a:ln w="3175">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31"/>
          </a:p>
        </p:txBody>
      </p:sp>
      <p:graphicFrame>
        <p:nvGraphicFramePr>
          <p:cNvPr id="49" name="グラフ 83"/>
          <p:cNvGraphicFramePr>
            <a:graphicFrameLocks/>
          </p:cNvGraphicFramePr>
          <p:nvPr/>
        </p:nvGraphicFramePr>
        <p:xfrm>
          <a:off x="375719" y="1486344"/>
          <a:ext cx="2273249" cy="2811429"/>
        </p:xfrm>
        <a:graphic>
          <a:graphicData uri="http://schemas.openxmlformats.org/drawingml/2006/chart">
            <c:chart xmlns:c="http://schemas.openxmlformats.org/drawingml/2006/chart" xmlns:r="http://schemas.openxmlformats.org/officeDocument/2006/relationships" r:id="rId5"/>
          </a:graphicData>
        </a:graphic>
      </p:graphicFrame>
      <p:sp>
        <p:nvSpPr>
          <p:cNvPr id="65" name="テキスト ボックス 1"/>
          <p:cNvSpPr txBox="1">
            <a:spLocks noChangeArrowheads="1"/>
          </p:cNvSpPr>
          <p:nvPr/>
        </p:nvSpPr>
        <p:spPr bwMode="auto">
          <a:xfrm>
            <a:off x="38096" y="4131093"/>
            <a:ext cx="3538821"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②現行政区庁舎のイメージ</a:t>
            </a:r>
            <a:r>
              <a:rPr lang="ja-JP" altLang="en-US" sz="1050" dirty="0">
                <a:latin typeface="Meiryo UI" panose="020B0604030504040204" pitchFamily="50" charset="-128"/>
                <a:ea typeface="Meiryo UI" panose="020B0604030504040204" pitchFamily="50" charset="-128"/>
              </a:rPr>
              <a:t>（特別区本庁舎を除く）</a:t>
            </a:r>
            <a:endParaRPr lang="en-US" altLang="ja-JP" sz="1050" dirty="0">
              <a:latin typeface="Meiryo UI" panose="020B0604030504040204" pitchFamily="50" charset="-128"/>
              <a:ea typeface="Meiryo UI" panose="020B0604030504040204" pitchFamily="50" charset="-128"/>
            </a:endParaRPr>
          </a:p>
        </p:txBody>
      </p:sp>
      <p:sp>
        <p:nvSpPr>
          <p:cNvPr id="42" name="正方形/長方形 12"/>
          <p:cNvSpPr>
            <a:spLocks noChangeArrowheads="1"/>
          </p:cNvSpPr>
          <p:nvPr/>
        </p:nvSpPr>
        <p:spPr bwMode="auto">
          <a:xfrm>
            <a:off x="8835667" y="16248"/>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rPr>
              <a:t>●●</a:t>
            </a:r>
            <a:r>
              <a:rPr lang="en-US" altLang="ja-JP" sz="1100" b="1" dirty="0">
                <a:solidFill>
                  <a:srgbClr val="000000"/>
                </a:solidFill>
                <a:latin typeface="ＭＳ Ｐゴシック" panose="020B0600070205080204" pitchFamily="50" charset="-128"/>
                <a:ea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rPr>
              <a:t>１１</a:t>
            </a:r>
            <a:endParaRPr lang="ja-JP" altLang="en-US" sz="1200" b="1" dirty="0">
              <a:solidFill>
                <a:srgbClr val="000000"/>
              </a:solidFill>
              <a:latin typeface="ＭＳ Ｐゴシック" panose="020B0600070205080204" pitchFamily="50" charset="-128"/>
              <a:ea typeface="Meiryo UI" panose="020B0604030504040204" pitchFamily="50" charset="-128"/>
            </a:endParaRPr>
          </a:p>
        </p:txBody>
      </p:sp>
      <p:sp>
        <p:nvSpPr>
          <p:cNvPr id="51" name="正方形/長方形 50"/>
          <p:cNvSpPr/>
          <p:nvPr/>
        </p:nvSpPr>
        <p:spPr>
          <a:xfrm>
            <a:off x="4320000" y="972000"/>
            <a:ext cx="1584000" cy="28800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執務室面積</a:t>
            </a:r>
            <a:r>
              <a:rPr lang="en-US" altLang="ja-JP" sz="1200" dirty="0">
                <a:solidFill>
                  <a:schemeClr val="tx1"/>
                </a:solidFill>
                <a:latin typeface="Meiryo UI" panose="020B0604030504040204" pitchFamily="50" charset="-128"/>
                <a:ea typeface="Meiryo UI" panose="020B0604030504040204" pitchFamily="50" charset="-128"/>
              </a:rPr>
              <a:t>2,539</a:t>
            </a:r>
            <a:r>
              <a:rPr lang="ja-JP" altLang="en-US" sz="1200" dirty="0">
                <a:solidFill>
                  <a:schemeClr val="tx1"/>
                </a:solidFill>
                <a:latin typeface="Meiryo UI" panose="020B0604030504040204" pitchFamily="50" charset="-128"/>
                <a:ea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2" name="テキスト ボックス 1"/>
          <p:cNvSpPr txBox="1">
            <a:spLocks noChangeArrowheads="1"/>
          </p:cNvSpPr>
          <p:nvPr/>
        </p:nvSpPr>
        <p:spPr bwMode="auto">
          <a:xfrm>
            <a:off x="3104291" y="651600"/>
            <a:ext cx="1957672"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③他の保有庁舎等の状況</a:t>
            </a:r>
            <a:endParaRPr lang="en-US" altLang="ja-JP" sz="1200" b="1" dirty="0">
              <a:latin typeface="Meiryo UI" panose="020B0604030504040204" pitchFamily="50" charset="-128"/>
              <a:ea typeface="Meiryo UI" panose="020B0604030504040204" pitchFamily="50" charset="-128"/>
            </a:endParaRPr>
          </a:p>
        </p:txBody>
      </p:sp>
      <p:graphicFrame>
        <p:nvGraphicFramePr>
          <p:cNvPr id="63" name="表 62"/>
          <p:cNvGraphicFramePr>
            <a:graphicFrameLocks noGrp="1"/>
          </p:cNvGraphicFramePr>
          <p:nvPr/>
        </p:nvGraphicFramePr>
        <p:xfrm>
          <a:off x="3285785" y="1623625"/>
          <a:ext cx="2592000" cy="936000"/>
        </p:xfrm>
        <a:graphic>
          <a:graphicData uri="http://schemas.openxmlformats.org/drawingml/2006/table">
            <a:tbl>
              <a:tblPr firstRow="1" bandRow="1">
                <a:tableStyleId>{073A0DAA-6AF3-43AB-8588-CEC1D06C72B9}</a:tableStyleId>
              </a:tblPr>
              <a:tblGrid>
                <a:gridCol w="1811353">
                  <a:extLst>
                    <a:ext uri="{9D8B030D-6E8A-4147-A177-3AD203B41FA5}">
                      <a16:colId xmlns:a16="http://schemas.microsoft.com/office/drawing/2014/main" val="6596142"/>
                    </a:ext>
                  </a:extLst>
                </a:gridCol>
                <a:gridCol w="780647">
                  <a:extLst>
                    <a:ext uri="{9D8B030D-6E8A-4147-A177-3AD203B41FA5}">
                      <a16:colId xmlns:a16="http://schemas.microsoft.com/office/drawing/2014/main" val="1039379610"/>
                    </a:ext>
                  </a:extLst>
                </a:gridCol>
              </a:tblGrid>
              <a:tr h="468000">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施設名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執務室面積（㎡）</a:t>
                      </a:r>
                      <a:endParaRPr kumimoji="1" lang="en-US" altLang="ja-JP" sz="900" b="0" dirty="0">
                        <a:solidFill>
                          <a:sysClr val="windowText" lastClr="000000"/>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50332427"/>
                  </a:ext>
                </a:extLst>
              </a:tr>
              <a:tr h="468000">
                <a:tc>
                  <a:txBody>
                    <a:bodyPr/>
                    <a:lstStyle/>
                    <a:p>
                      <a:pPr algn="l"/>
                      <a:r>
                        <a:rPr kumimoji="1" lang="ja-JP" altLang="en-US" sz="900" b="0" dirty="0">
                          <a:latin typeface="Meiryo UI" panose="020B0604030504040204" pitchFamily="50" charset="-128"/>
                          <a:ea typeface="Meiryo UI" panose="020B0604030504040204" pitchFamily="50" charset="-128"/>
                        </a:rPr>
                        <a:t>工営所</a:t>
                      </a:r>
                      <a:endParaRPr kumimoji="1" lang="zh-TW" altLang="en-US" sz="900" b="0" dirty="0">
                        <a:latin typeface="Meiryo UI" panose="020B0604030504040204" pitchFamily="50" charset="-128"/>
                        <a:ea typeface="Meiryo UI" panose="020B0604030504040204" pitchFamily="50" charset="-128"/>
                      </a:endParaRPr>
                    </a:p>
                  </a:txBody>
                  <a:tcPr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b="0" dirty="0">
                          <a:latin typeface="Meiryo UI" panose="020B0604030504040204" pitchFamily="50" charset="-128"/>
                          <a:ea typeface="Meiryo UI" panose="020B0604030504040204" pitchFamily="50" charset="-128"/>
                        </a:rPr>
                        <a:t>1,555</a:t>
                      </a:r>
                      <a:endParaRPr kumimoji="1" lang="ja-JP" altLang="en-US" sz="900" b="0" dirty="0">
                        <a:latin typeface="Meiryo UI" panose="020B0604030504040204" pitchFamily="50" charset="-128"/>
                        <a:ea typeface="Meiryo UI" panose="020B0604030504040204" pitchFamily="50" charset="-128"/>
                      </a:endParaRPr>
                    </a:p>
                  </a:txBody>
                  <a:tcPr marR="180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bl>
          </a:graphicData>
        </a:graphic>
      </p:graphicFrame>
      <p:sp>
        <p:nvSpPr>
          <p:cNvPr id="71" name="正方形/長方形 70"/>
          <p:cNvSpPr/>
          <p:nvPr/>
        </p:nvSpPr>
        <p:spPr>
          <a:xfrm>
            <a:off x="3055033" y="1309908"/>
            <a:ext cx="24256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保有庁舎（現行政区庁舎除く）</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sp>
        <p:nvSpPr>
          <p:cNvPr id="77" name="正方形/長方形 76"/>
          <p:cNvSpPr/>
          <p:nvPr/>
        </p:nvSpPr>
        <p:spPr>
          <a:xfrm>
            <a:off x="3104571" y="2672745"/>
            <a:ext cx="11977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民間ビル賃借</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graphicFrame>
        <p:nvGraphicFramePr>
          <p:cNvPr id="78" name="表 77"/>
          <p:cNvGraphicFramePr>
            <a:graphicFrameLocks noGrp="1"/>
          </p:cNvGraphicFramePr>
          <p:nvPr/>
        </p:nvGraphicFramePr>
        <p:xfrm>
          <a:off x="3285785" y="2990535"/>
          <a:ext cx="2592000" cy="468000"/>
        </p:xfrm>
        <a:graphic>
          <a:graphicData uri="http://schemas.openxmlformats.org/drawingml/2006/table">
            <a:tbl>
              <a:tblPr firstRow="1" bandRow="1">
                <a:tableStyleId>{073A0DAA-6AF3-43AB-8588-CEC1D06C72B9}</a:tableStyleId>
              </a:tblPr>
              <a:tblGrid>
                <a:gridCol w="1807610">
                  <a:extLst>
                    <a:ext uri="{9D8B030D-6E8A-4147-A177-3AD203B41FA5}">
                      <a16:colId xmlns:a16="http://schemas.microsoft.com/office/drawing/2014/main" val="6596142"/>
                    </a:ext>
                  </a:extLst>
                </a:gridCol>
                <a:gridCol w="784390">
                  <a:extLst>
                    <a:ext uri="{9D8B030D-6E8A-4147-A177-3AD203B41FA5}">
                      <a16:colId xmlns:a16="http://schemas.microsoft.com/office/drawing/2014/main" val="1039379610"/>
                    </a:ext>
                  </a:extLst>
                </a:gridCol>
              </a:tblGrid>
              <a:tr h="468000">
                <a:tc>
                  <a:txBody>
                    <a:bodyPr/>
                    <a:lstStyle/>
                    <a:p>
                      <a:pPr algn="l"/>
                      <a:r>
                        <a:rPr kumimoji="1" lang="ja-JP" altLang="en-US" sz="900" b="0" dirty="0">
                          <a:solidFill>
                            <a:schemeClr val="tx1"/>
                          </a:solidFill>
                          <a:latin typeface="Meiryo UI" panose="020B0604030504040204" pitchFamily="50" charset="-128"/>
                          <a:ea typeface="Meiryo UI" panose="020B0604030504040204" pitchFamily="50" charset="-128"/>
                        </a:rPr>
                        <a:t>大阪ベイタワー</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l"/>
                      <a:r>
                        <a:rPr kumimoji="1" lang="ja-JP" altLang="en-US" sz="900" b="0" dirty="0">
                          <a:solidFill>
                            <a:schemeClr val="tx1"/>
                          </a:solidFill>
                          <a:latin typeface="Meiryo UI" panose="020B0604030504040204" pitchFamily="50" charset="-128"/>
                          <a:ea typeface="Meiryo UI" panose="020B0604030504040204" pitchFamily="50" charset="-128"/>
                        </a:rPr>
                        <a:t>（現状：弁天町市税事務所）</a:t>
                      </a:r>
                    </a:p>
                  </a:txBody>
                  <a:tcPr marL="72000" marR="72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900" b="0" kern="1200" dirty="0">
                          <a:solidFill>
                            <a:schemeClr val="dk1"/>
                          </a:solidFill>
                          <a:latin typeface="Meiryo UI" panose="020B0604030504040204" pitchFamily="50" charset="-128"/>
                          <a:ea typeface="Meiryo UI" panose="020B0604030504040204" pitchFamily="50" charset="-128"/>
                          <a:cs typeface="+mn-cs"/>
                        </a:rPr>
                        <a:t>984</a:t>
                      </a:r>
                    </a:p>
                  </a:txBody>
                  <a:tcPr marL="72000" marR="180000" marT="72000" marB="72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bl>
          </a:graphicData>
        </a:graphic>
      </p:graphicFrame>
      <p:sp>
        <p:nvSpPr>
          <p:cNvPr id="59" name="テキスト ボックス 1"/>
          <p:cNvSpPr txBox="1">
            <a:spLocks noChangeArrowheads="1"/>
          </p:cNvSpPr>
          <p:nvPr/>
        </p:nvSpPr>
        <p:spPr bwMode="auto">
          <a:xfrm>
            <a:off x="5964111" y="651600"/>
            <a:ext cx="3067202" cy="257119"/>
          </a:xfrm>
          <a:prstGeom prst="rect">
            <a:avLst/>
          </a:prstGeom>
          <a:solidFill>
            <a:schemeClr val="accent2">
              <a:lumMod val="40000"/>
              <a:lumOff val="60000"/>
            </a:schemeClr>
          </a:solidFill>
          <a:ln w="9525">
            <a:solidFill>
              <a:schemeClr val="tx1"/>
            </a:solidFill>
            <a:miter lim="800000"/>
            <a:headEnd/>
            <a:tailEnd/>
          </a:ln>
        </p:spPr>
        <p:txBody>
          <a:bodyPr lIns="90000" rIns="36000" anchor="ctr"/>
          <a:lstStyle/>
          <a:p>
            <a:r>
              <a:rPr lang="ja-JP" altLang="en-US" sz="1200" b="1" dirty="0">
                <a:latin typeface="Meiryo UI" panose="020B0604030504040204" pitchFamily="50" charset="-128"/>
                <a:ea typeface="Meiryo UI" panose="020B0604030504040204" pitchFamily="50" charset="-128"/>
              </a:rPr>
              <a:t>④現大阪市本庁舎（中之島庁舎）のイメージ</a:t>
            </a:r>
          </a:p>
        </p:txBody>
      </p:sp>
      <p:grpSp>
        <p:nvGrpSpPr>
          <p:cNvPr id="2" name="グループ化 1"/>
          <p:cNvGrpSpPr/>
          <p:nvPr/>
        </p:nvGrpSpPr>
        <p:grpSpPr>
          <a:xfrm>
            <a:off x="923302" y="972000"/>
            <a:ext cx="2131731" cy="633630"/>
            <a:chOff x="626729" y="1693262"/>
            <a:chExt cx="2131731" cy="633630"/>
          </a:xfrm>
        </p:grpSpPr>
        <p:sp>
          <p:nvSpPr>
            <p:cNvPr id="64" name="正方形/長方形 63"/>
            <p:cNvSpPr/>
            <p:nvPr/>
          </p:nvSpPr>
          <p:spPr>
            <a:xfrm>
              <a:off x="626729" y="1693262"/>
              <a:ext cx="2131731" cy="63363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5,621㎡</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・区役所　　　　　</a:t>
              </a:r>
              <a:r>
                <a:rPr lang="en-US" altLang="ja-JP" sz="900" dirty="0">
                  <a:solidFill>
                    <a:schemeClr val="tx1"/>
                  </a:solidFill>
                  <a:latin typeface="Meiryo UI" panose="020B0604030504040204" pitchFamily="50" charset="-128"/>
                  <a:ea typeface="Meiryo UI" panose="020B0604030504040204" pitchFamily="50" charset="-128"/>
                </a:rPr>
                <a:t>3,651</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・議会施設 　 　 　 </a:t>
              </a:r>
              <a:r>
                <a:rPr lang="en-US" altLang="ja-JP" sz="900" dirty="0">
                  <a:solidFill>
                    <a:schemeClr val="tx1"/>
                  </a:solidFill>
                  <a:latin typeface="Meiryo UI" panose="020B0604030504040204" pitchFamily="50" charset="-128"/>
                  <a:ea typeface="Meiryo UI" panose="020B0604030504040204" pitchFamily="50" charset="-128"/>
                </a:rPr>
                <a:t>630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1,340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p>
          </p:txBody>
        </p:sp>
        <p:sp>
          <p:nvSpPr>
            <p:cNvPr id="69" name="大かっこ 68"/>
            <p:cNvSpPr/>
            <p:nvPr/>
          </p:nvSpPr>
          <p:spPr>
            <a:xfrm>
              <a:off x="1317826" y="1895052"/>
              <a:ext cx="1336096" cy="376476"/>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75" name="テキスト ボックス 80"/>
          <p:cNvSpPr txBox="1"/>
          <p:nvPr/>
        </p:nvSpPr>
        <p:spPr bwMode="auto">
          <a:xfrm>
            <a:off x="509054" y="6497144"/>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dirty="0">
                <a:latin typeface="Meiryo UI" panose="020B0604030504040204" pitchFamily="50" charset="-128"/>
                <a:ea typeface="Meiryo UI" panose="020B0604030504040204" pitchFamily="50" charset="-128"/>
              </a:rPr>
              <a:t>執務室</a:t>
            </a:r>
            <a:endParaRPr lang="en-US" altLang="ja-JP" sz="750" dirty="0">
              <a:latin typeface="Meiryo UI" panose="020B0604030504040204" pitchFamily="50" charset="-128"/>
              <a:ea typeface="Meiryo UI" panose="020B0604030504040204" pitchFamily="50" charset="-128"/>
            </a:endParaRPr>
          </a:p>
          <a:p>
            <a:pPr algn="ctr">
              <a:defRPr/>
            </a:pPr>
            <a:r>
              <a:rPr lang="ja-JP" altLang="en-US" sz="750" dirty="0">
                <a:latin typeface="Meiryo UI" panose="020B0604030504040204" pitchFamily="50" charset="-128"/>
                <a:ea typeface="Meiryo UI" panose="020B0604030504040204" pitchFamily="50" charset="-128"/>
              </a:rPr>
              <a:t>面積</a:t>
            </a:r>
          </a:p>
        </p:txBody>
      </p:sp>
      <p:sp>
        <p:nvSpPr>
          <p:cNvPr id="89" name="角丸四角形吹き出し 88"/>
          <p:cNvSpPr/>
          <p:nvPr/>
        </p:nvSpPr>
        <p:spPr>
          <a:xfrm>
            <a:off x="1941857" y="1667309"/>
            <a:ext cx="1094495" cy="617279"/>
          </a:xfrm>
          <a:prstGeom prst="wedgeRoundRectCallout">
            <a:avLst>
              <a:gd name="adj1" fmla="val -84409"/>
              <a:gd name="adj2" fmla="val 82241"/>
              <a:gd name="adj3" fmla="val 16667"/>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r>
              <a:rPr kumimoji="1" lang="ja-JP" altLang="en-US" sz="900" dirty="0"/>
              <a:t> うち</a:t>
            </a:r>
            <a:endParaRPr kumimoji="1" lang="en-US" altLang="ja-JP" sz="900" dirty="0"/>
          </a:p>
          <a:p>
            <a:r>
              <a:rPr lang="ja-JP" altLang="en-US" sz="900" dirty="0"/>
              <a:t>　危機管理室　</a:t>
            </a:r>
            <a:r>
              <a:rPr lang="en-US" altLang="ja-JP" sz="900" dirty="0"/>
              <a:t>20</a:t>
            </a:r>
            <a:r>
              <a:rPr lang="ja-JP" altLang="en-US" sz="900" dirty="0"/>
              <a:t>人　</a:t>
            </a:r>
            <a:endParaRPr lang="en-US" altLang="ja-JP" sz="900" dirty="0"/>
          </a:p>
          <a:p>
            <a:r>
              <a:rPr kumimoji="1" lang="ja-JP" altLang="en-US" sz="900" dirty="0"/>
              <a:t>　政策企画部　</a:t>
            </a:r>
            <a:r>
              <a:rPr kumimoji="1" lang="en-US" altLang="ja-JP" sz="900" dirty="0"/>
              <a:t>39</a:t>
            </a:r>
            <a:r>
              <a:rPr kumimoji="1" lang="ja-JP" altLang="en-US" sz="900" dirty="0"/>
              <a:t>人</a:t>
            </a:r>
            <a:endParaRPr kumimoji="1" lang="en-US" altLang="ja-JP" sz="900" dirty="0"/>
          </a:p>
          <a:p>
            <a:r>
              <a:rPr lang="ja-JP" altLang="en-US" sz="900" dirty="0"/>
              <a:t>　議会事務局　</a:t>
            </a:r>
            <a:r>
              <a:rPr lang="en-US" altLang="ja-JP" sz="900" dirty="0"/>
              <a:t>21</a:t>
            </a:r>
            <a:r>
              <a:rPr lang="ja-JP" altLang="en-US" sz="900" dirty="0"/>
              <a:t>人</a:t>
            </a:r>
            <a:endParaRPr kumimoji="1" lang="ja-JP" altLang="en-US" sz="900" dirty="0"/>
          </a:p>
        </p:txBody>
      </p:sp>
      <p:sp>
        <p:nvSpPr>
          <p:cNvPr id="57" name="正方形/長方形 56"/>
          <p:cNvSpPr/>
          <p:nvPr/>
        </p:nvSpPr>
        <p:spPr>
          <a:xfrm>
            <a:off x="189" y="-3175"/>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　イメージ図（淀川区）　</a:t>
            </a:r>
            <a:endParaRPr lang="ja-JP" altLang="en-US" sz="1600" b="1" dirty="0">
              <a:solidFill>
                <a:srgbClr val="000000"/>
              </a:solidFill>
              <a:latin typeface="Meiryo UI" panose="020B0604030504040204" pitchFamily="50" charset="-128"/>
              <a:ea typeface="Meiryo UI" panose="020B0604030504040204" pitchFamily="50" charset="-128"/>
              <a:cs typeface="Meiryo UI"/>
            </a:endParaRPr>
          </a:p>
        </p:txBody>
      </p:sp>
      <p:sp>
        <p:nvSpPr>
          <p:cNvPr id="97" name="正方形/長方形 96"/>
          <p:cNvSpPr/>
          <p:nvPr/>
        </p:nvSpPr>
        <p:spPr>
          <a:xfrm>
            <a:off x="7969763" y="965520"/>
            <a:ext cx="1800000" cy="28800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14,057㎡</a:t>
            </a:r>
            <a:endParaRPr lang="ja-JP" altLang="en-US" sz="1200" dirty="0">
              <a:solidFill>
                <a:schemeClr val="tx1"/>
              </a:solidFill>
              <a:latin typeface="Meiryo UI" panose="020B0604030504040204" pitchFamily="50" charset="-128"/>
              <a:ea typeface="Meiryo UI" panose="020B0604030504040204" pitchFamily="50" charset="-128"/>
            </a:endParaRPr>
          </a:p>
        </p:txBody>
      </p:sp>
      <p:sp>
        <p:nvSpPr>
          <p:cNvPr id="67" name="テキスト ボックス 66"/>
          <p:cNvSpPr txBox="1"/>
          <p:nvPr/>
        </p:nvSpPr>
        <p:spPr>
          <a:xfrm>
            <a:off x="923202" y="3817919"/>
            <a:ext cx="1008112" cy="246062"/>
          </a:xfrm>
          <a:prstGeom prst="rect">
            <a:avLst/>
          </a:prstGeom>
          <a:noFill/>
        </p:spPr>
        <p:txBody>
          <a:bodyPr wrap="square">
            <a:spAutoFit/>
          </a:bodyPr>
          <a:lstStyle/>
          <a:p>
            <a:pPr algn="ctr">
              <a:defRPr/>
            </a:pPr>
            <a:r>
              <a:rPr lang="ja-JP" altLang="en-US" sz="1000" b="1" u="sng" dirty="0">
                <a:latin typeface="Meiryo UI" panose="020B0604030504040204" pitchFamily="50" charset="-128"/>
                <a:ea typeface="Meiryo UI" panose="020B0604030504040204" pitchFamily="50" charset="-128"/>
              </a:rPr>
              <a:t>現淀川区庁舎</a:t>
            </a:r>
            <a:endParaRPr lang="ja-JP" altLang="en-US" sz="786" b="1" u="sng" dirty="0">
              <a:latin typeface="Meiryo UI" panose="020B0604030504040204" pitchFamily="50" charset="-128"/>
              <a:ea typeface="Meiryo UI" panose="020B0604030504040204" pitchFamily="50" charset="-128"/>
            </a:endParaRPr>
          </a:p>
        </p:txBody>
      </p:sp>
      <p:sp>
        <p:nvSpPr>
          <p:cNvPr id="72" name="テキスト ボックス 71"/>
          <p:cNvSpPr txBox="1"/>
          <p:nvPr/>
        </p:nvSpPr>
        <p:spPr bwMode="auto">
          <a:xfrm>
            <a:off x="6829353" y="2697412"/>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北区職員 </a:t>
            </a:r>
            <a:r>
              <a:rPr lang="en-US" altLang="ja-JP" sz="750" b="1" dirty="0">
                <a:latin typeface="Meiryo UI" panose="020B0604030504040204" pitchFamily="50" charset="-128"/>
                <a:ea typeface="Meiryo UI" panose="020B0604030504040204" pitchFamily="50" charset="-128"/>
              </a:rPr>
              <a:t>10,192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636</a:t>
            </a:r>
            <a:r>
              <a:rPr lang="ja-JP" altLang="en-US" sz="750" b="1" dirty="0">
                <a:latin typeface="Meiryo UI" panose="020B0604030504040204" pitchFamily="50" charset="-128"/>
                <a:ea typeface="Meiryo UI" panose="020B0604030504040204" pitchFamily="50" charset="-128"/>
              </a:rPr>
              <a:t>人）</a:t>
            </a:r>
            <a:endParaRPr lang="en-US" altLang="ja-JP" sz="750" b="1" dirty="0">
              <a:latin typeface="Meiryo UI" panose="020B0604030504040204" pitchFamily="50" charset="-128"/>
              <a:ea typeface="Meiryo UI" panose="020B0604030504040204" pitchFamily="50" charset="-128"/>
            </a:endParaRPr>
          </a:p>
        </p:txBody>
      </p:sp>
      <p:sp>
        <p:nvSpPr>
          <p:cNvPr id="80" name="テキスト ボックス 79"/>
          <p:cNvSpPr txBox="1"/>
          <p:nvPr/>
        </p:nvSpPr>
        <p:spPr bwMode="auto">
          <a:xfrm>
            <a:off x="7009900" y="1933689"/>
            <a:ext cx="1330906"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空き庁舎　</a:t>
            </a:r>
            <a:r>
              <a:rPr lang="en-US" altLang="ja-JP" sz="750" b="1" dirty="0">
                <a:latin typeface="Meiryo UI" panose="020B0604030504040204" pitchFamily="50" charset="-128"/>
                <a:ea typeface="Meiryo UI" panose="020B0604030504040204" pitchFamily="50" charset="-128"/>
              </a:rPr>
              <a:t>5,696 </a:t>
            </a:r>
            <a:r>
              <a:rPr lang="ja-JP" altLang="en-US" sz="750" b="1" dirty="0">
                <a:latin typeface="Meiryo UI" panose="020B0604030504040204" pitchFamily="50" charset="-128"/>
                <a:ea typeface="Meiryo UI" panose="020B0604030504040204" pitchFamily="50" charset="-128"/>
              </a:rPr>
              <a:t>㎡</a:t>
            </a:r>
          </a:p>
        </p:txBody>
      </p:sp>
      <p:sp>
        <p:nvSpPr>
          <p:cNvPr id="88" name="テキスト ボックス 87"/>
          <p:cNvSpPr txBox="1"/>
          <p:nvPr/>
        </p:nvSpPr>
        <p:spPr bwMode="auto">
          <a:xfrm>
            <a:off x="6829353" y="2289537"/>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淀川区職員 </a:t>
            </a:r>
            <a:r>
              <a:rPr lang="en-US" altLang="ja-JP" sz="750" b="1" dirty="0">
                <a:latin typeface="Meiryo UI" panose="020B0604030504040204" pitchFamily="50" charset="-128"/>
                <a:ea typeface="Meiryo UI" panose="020B0604030504040204" pitchFamily="50" charset="-128"/>
              </a:rPr>
              <a:t>14,057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878</a:t>
            </a:r>
            <a:r>
              <a:rPr lang="ja-JP" altLang="en-US" sz="750" b="1" dirty="0">
                <a:latin typeface="Meiryo UI" panose="020B0604030504040204" pitchFamily="50" charset="-128"/>
                <a:ea typeface="Meiryo UI" panose="020B0604030504040204" pitchFamily="50" charset="-128"/>
              </a:rPr>
              <a:t>人）</a:t>
            </a:r>
          </a:p>
        </p:txBody>
      </p:sp>
      <p:sp>
        <p:nvSpPr>
          <p:cNvPr id="90" name="テキスト ボックス 89"/>
          <p:cNvSpPr txBox="1"/>
          <p:nvPr/>
        </p:nvSpPr>
        <p:spPr bwMode="auto">
          <a:xfrm>
            <a:off x="7009900" y="1753226"/>
            <a:ext cx="1330906"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北区　議会</a:t>
            </a:r>
          </a:p>
        </p:txBody>
      </p:sp>
      <p:sp>
        <p:nvSpPr>
          <p:cNvPr id="91" name="テキスト ボックス 90"/>
          <p:cNvSpPr txBox="1"/>
          <p:nvPr/>
        </p:nvSpPr>
        <p:spPr bwMode="auto">
          <a:xfrm>
            <a:off x="6823003" y="3250001"/>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一部事務組合 </a:t>
            </a:r>
            <a:r>
              <a:rPr lang="en-US" altLang="ja-JP" sz="750" b="1" dirty="0">
                <a:latin typeface="Meiryo UI" panose="020B0604030504040204" pitchFamily="50" charset="-128"/>
                <a:ea typeface="Meiryo UI" panose="020B0604030504040204" pitchFamily="50" charset="-128"/>
              </a:rPr>
              <a:t>3,728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233</a:t>
            </a:r>
            <a:r>
              <a:rPr lang="ja-JP" altLang="en-US" sz="750" b="1" dirty="0">
                <a:latin typeface="Meiryo UI" panose="020B0604030504040204" pitchFamily="50" charset="-128"/>
                <a:ea typeface="Meiryo UI" panose="020B0604030504040204" pitchFamily="50" charset="-128"/>
              </a:rPr>
              <a:t>人）</a:t>
            </a:r>
          </a:p>
        </p:txBody>
      </p:sp>
      <p:sp>
        <p:nvSpPr>
          <p:cNvPr id="58" name="テキスト ボックス 57"/>
          <p:cNvSpPr txBox="1"/>
          <p:nvPr/>
        </p:nvSpPr>
        <p:spPr bwMode="auto">
          <a:xfrm>
            <a:off x="911640" y="2957740"/>
            <a:ext cx="890587" cy="323851"/>
          </a:xfrm>
          <a:prstGeom prst="rect">
            <a:avLst/>
          </a:prstGeom>
          <a:noFill/>
        </p:spPr>
        <p:txBody>
          <a:bodyPr>
            <a:spAutoFit/>
          </a:body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166</a:t>
            </a:r>
            <a:r>
              <a:rPr lang="ja-JP" altLang="en-US" sz="750" b="1" dirty="0">
                <a:latin typeface="Meiryo UI" panose="020B0604030504040204" pitchFamily="50" charset="-128"/>
                <a:ea typeface="Meiryo UI" panose="020B0604030504040204" pitchFamily="50" charset="-128"/>
              </a:rPr>
              <a:t>人</a:t>
            </a:r>
          </a:p>
        </p:txBody>
      </p:sp>
      <p:sp>
        <p:nvSpPr>
          <p:cNvPr id="70" name="テキスト ボックス 69"/>
          <p:cNvSpPr txBox="1"/>
          <p:nvPr/>
        </p:nvSpPr>
        <p:spPr>
          <a:xfrm>
            <a:off x="980219" y="1997489"/>
            <a:ext cx="890588" cy="207749"/>
          </a:xfrm>
          <a:prstGeom prst="rect">
            <a:avLst/>
          </a:prstGeom>
          <a:noFill/>
        </p:spPr>
        <p:txBody>
          <a:bodyPr>
            <a:spAutoFit/>
          </a:bodyPr>
          <a:lstStyle/>
          <a:p>
            <a:pPr>
              <a:defRPr/>
            </a:pPr>
            <a:r>
              <a:rPr lang="ja-JP" altLang="en-US" sz="750" b="1" dirty="0">
                <a:latin typeface="Meiryo UI" panose="020B0604030504040204" pitchFamily="50" charset="-128"/>
                <a:ea typeface="Meiryo UI" panose="020B0604030504040204" pitchFamily="50" charset="-128"/>
              </a:rPr>
              <a:t>議員定数　</a:t>
            </a:r>
            <a:r>
              <a:rPr lang="en-US" altLang="ja-JP" sz="750" b="1" dirty="0">
                <a:latin typeface="Meiryo UI" panose="020B0604030504040204" pitchFamily="50" charset="-128"/>
                <a:ea typeface="Meiryo UI" panose="020B0604030504040204" pitchFamily="50" charset="-128"/>
              </a:rPr>
              <a:t>18</a:t>
            </a:r>
            <a:r>
              <a:rPr lang="ja-JP" altLang="en-US" sz="750" b="1" dirty="0">
                <a:latin typeface="Meiryo UI" panose="020B0604030504040204" pitchFamily="50" charset="-128"/>
                <a:ea typeface="Meiryo UI" panose="020B0604030504040204" pitchFamily="50" charset="-128"/>
              </a:rPr>
              <a:t>人</a:t>
            </a:r>
          </a:p>
        </p:txBody>
      </p:sp>
      <p:sp>
        <p:nvSpPr>
          <p:cNvPr id="74" name="テキスト ボックス 73"/>
          <p:cNvSpPr txBox="1"/>
          <p:nvPr/>
        </p:nvSpPr>
        <p:spPr bwMode="auto">
          <a:xfrm>
            <a:off x="911640" y="2239153"/>
            <a:ext cx="890586" cy="323165"/>
          </a:xfrm>
          <a:prstGeom prst="rect">
            <a:avLst/>
          </a:prstGeom>
          <a:noFill/>
        </p:spPr>
        <p:txBody>
          <a:bodyPr>
            <a:spAutoFit/>
          </a:bodyPr>
          <a:lstStyle/>
          <a:p>
            <a:pPr algn="ctr">
              <a:defRPr/>
            </a:pPr>
            <a:r>
              <a:rPr lang="ja-JP" altLang="en-US" sz="750" b="1" dirty="0">
                <a:latin typeface="Meiryo UI" panose="020B0604030504040204" pitchFamily="50" charset="-128"/>
                <a:ea typeface="Meiryo UI" panose="020B0604030504040204" pitchFamily="50" charset="-128"/>
              </a:rPr>
              <a:t>本庁職員</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84</a:t>
            </a:r>
            <a:r>
              <a:rPr lang="ja-JP" altLang="en-US" sz="750" b="1" dirty="0">
                <a:latin typeface="Meiryo UI" panose="020B0604030504040204" pitchFamily="50" charset="-128"/>
                <a:ea typeface="Meiryo UI" panose="020B0604030504040204" pitchFamily="50" charset="-128"/>
              </a:rPr>
              <a:t>人</a:t>
            </a:r>
          </a:p>
        </p:txBody>
      </p:sp>
      <p:sp>
        <p:nvSpPr>
          <p:cNvPr id="76" name="正方形/長方形 75"/>
          <p:cNvSpPr/>
          <p:nvPr/>
        </p:nvSpPr>
        <p:spPr>
          <a:xfrm>
            <a:off x="6300000" y="3891875"/>
            <a:ext cx="3204000" cy="1404000"/>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marL="82550" eaLnBrk="1" hangingPunct="1">
              <a:defRPr/>
            </a:pPr>
            <a:r>
              <a:rPr lang="ja-JP" altLang="en-US" sz="1200" dirty="0">
                <a:solidFill>
                  <a:prstClr val="black"/>
                </a:solidFill>
                <a:latin typeface="Meiryo UI" pitchFamily="50" charset="-128"/>
                <a:ea typeface="Meiryo UI" pitchFamily="50" charset="-128"/>
                <a:cs typeface="Meiryo UI" pitchFamily="50" charset="-128"/>
              </a:rPr>
              <a:t>■対象職員数：</a:t>
            </a:r>
            <a:r>
              <a:rPr lang="en-US" altLang="ja-JP" sz="1200" dirty="0">
                <a:solidFill>
                  <a:schemeClr val="tx1"/>
                </a:solidFill>
                <a:latin typeface="Meiryo UI" pitchFamily="50" charset="-128"/>
                <a:ea typeface="Meiryo UI" pitchFamily="50" charset="-128"/>
                <a:cs typeface="Meiryo UI" pitchFamily="50" charset="-128"/>
              </a:rPr>
              <a:t>2,238</a:t>
            </a:r>
            <a:r>
              <a:rPr lang="ja-JP" altLang="en-US" sz="1200" dirty="0">
                <a:solidFill>
                  <a:prstClr val="black"/>
                </a:solidFill>
                <a:latin typeface="Meiryo UI" pitchFamily="50" charset="-128"/>
                <a:ea typeface="Meiryo UI" pitchFamily="50" charset="-128"/>
                <a:cs typeface="Meiryo UI" pitchFamily="50" charset="-128"/>
              </a:rPr>
              <a:t>人</a:t>
            </a: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■議員定数：</a:t>
            </a:r>
            <a:r>
              <a:rPr lang="en-US" altLang="ja-JP" sz="1200" dirty="0">
                <a:solidFill>
                  <a:prstClr val="black"/>
                </a:solidFill>
                <a:latin typeface="Meiryo UI" pitchFamily="50" charset="-128"/>
                <a:ea typeface="Meiryo UI" pitchFamily="50" charset="-128"/>
                <a:cs typeface="Meiryo UI" pitchFamily="50" charset="-128"/>
              </a:rPr>
              <a:t>18</a:t>
            </a:r>
            <a:r>
              <a:rPr lang="ja-JP" altLang="en-US" sz="1200" dirty="0">
                <a:solidFill>
                  <a:prstClr val="black"/>
                </a:solidFill>
                <a:latin typeface="Meiryo UI" pitchFamily="50" charset="-128"/>
                <a:ea typeface="Meiryo UI" pitchFamily="50" charset="-128"/>
                <a:cs typeface="Meiryo UI" pitchFamily="50" charset="-128"/>
              </a:rPr>
              <a:t>人</a:t>
            </a:r>
            <a:endParaRPr lang="en-US" altLang="ja-JP" sz="1200" dirty="0">
              <a:solidFill>
                <a:prstClr val="black"/>
              </a:solidFill>
              <a:latin typeface="Meiryo UI" pitchFamily="50" charset="-128"/>
              <a:ea typeface="Meiryo UI" pitchFamily="50" charset="-128"/>
              <a:cs typeface="Meiryo UI" pitchFamily="50" charset="-128"/>
            </a:endParaRPr>
          </a:p>
          <a:p>
            <a:pPr marL="82550"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本庁</a:t>
            </a:r>
            <a:r>
              <a:rPr lang="en-US" altLang="ja-JP" sz="900" dirty="0">
                <a:solidFill>
                  <a:prstClr val="black"/>
                </a:solidFill>
                <a:latin typeface="Meiryo UI" pitchFamily="50" charset="-128"/>
                <a:ea typeface="Meiryo UI" pitchFamily="50" charset="-128"/>
                <a:cs typeface="Meiryo UI" pitchFamily="50" charset="-128"/>
              </a:rPr>
              <a:t>1,131</a:t>
            </a:r>
            <a:r>
              <a:rPr lang="ja-JP" altLang="en-US" sz="900" dirty="0">
                <a:solidFill>
                  <a:prstClr val="black"/>
                </a:solidFill>
                <a:latin typeface="Meiryo UI" pitchFamily="50" charset="-128"/>
                <a:ea typeface="Meiryo UI" pitchFamily="50" charset="-128"/>
                <a:cs typeface="Meiryo UI" pitchFamily="50" charset="-128"/>
              </a:rPr>
              <a:t>人　 事業所等</a:t>
            </a:r>
            <a:r>
              <a:rPr lang="en-US" altLang="ja-JP" sz="900" dirty="0">
                <a:solidFill>
                  <a:prstClr val="black"/>
                </a:solidFill>
                <a:latin typeface="Meiryo UI" pitchFamily="50" charset="-128"/>
                <a:ea typeface="Meiryo UI" pitchFamily="50" charset="-128"/>
                <a:cs typeface="Meiryo UI" pitchFamily="50" charset="-128"/>
              </a:rPr>
              <a:t>1,107</a:t>
            </a:r>
            <a:r>
              <a:rPr lang="ja-JP" altLang="en-US" sz="900" dirty="0">
                <a:solidFill>
                  <a:prstClr val="black"/>
                </a:solidFill>
                <a:latin typeface="Meiryo UI" pitchFamily="50" charset="-128"/>
                <a:ea typeface="Meiryo UI" pitchFamily="50" charset="-128"/>
                <a:cs typeface="Meiryo UI" pitchFamily="50" charset="-128"/>
              </a:rPr>
              <a:t>人</a:t>
            </a:r>
            <a:endParaRPr lang="en-US" altLang="ja-JP" sz="900" dirty="0">
              <a:solidFill>
                <a:prstClr val="black"/>
              </a:solidFill>
              <a:latin typeface="Meiryo UI" pitchFamily="50" charset="-128"/>
              <a:ea typeface="Meiryo UI" pitchFamily="50" charset="-128"/>
              <a:cs typeface="Meiryo UI" pitchFamily="50" charset="-128"/>
            </a:endParaRPr>
          </a:p>
          <a:p>
            <a:pPr marL="55563"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spc="610" dirty="0">
                <a:solidFill>
                  <a:prstClr val="black"/>
                </a:solidFill>
                <a:latin typeface="Meiryo UI" pitchFamily="50" charset="-128"/>
                <a:ea typeface="Meiryo UI" pitchFamily="50" charset="-128"/>
                <a:cs typeface="Meiryo UI" pitchFamily="50" charset="-128"/>
              </a:rPr>
              <a:t>執務室必要面</a:t>
            </a:r>
            <a:r>
              <a:rPr lang="ja-JP" altLang="en-US" sz="1200" dirty="0">
                <a:solidFill>
                  <a:prstClr val="black"/>
                </a:solidFill>
                <a:latin typeface="Meiryo UI" pitchFamily="50" charset="-128"/>
                <a:ea typeface="Meiryo UI" pitchFamily="50" charset="-128"/>
                <a:cs typeface="Meiryo UI" pitchFamily="50" charset="-128"/>
              </a:rPr>
              <a:t>積：</a:t>
            </a:r>
            <a:r>
              <a:rPr lang="en-US" altLang="ja-JP" sz="1200" dirty="0">
                <a:solidFill>
                  <a:schemeClr val="tx1"/>
                </a:solidFill>
                <a:latin typeface="Meiryo UI" pitchFamily="50" charset="-128"/>
                <a:ea typeface="Meiryo UI" pitchFamily="50" charset="-128"/>
                <a:cs typeface="Meiryo UI" pitchFamily="50" charset="-128"/>
              </a:rPr>
              <a:t>43,080</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保有庁舎等執務室面積</a:t>
            </a:r>
            <a:r>
              <a:rPr lang="ja-JP" altLang="en-US" sz="1200" dirty="0">
                <a:solidFill>
                  <a:prstClr val="black"/>
                </a:solidFill>
                <a:latin typeface="Meiryo UI" pitchFamily="50" charset="-128"/>
                <a:ea typeface="Meiryo UI" pitchFamily="50" charset="-128"/>
                <a:cs typeface="Meiryo UI" pitchFamily="50" charset="-128"/>
              </a:rPr>
              <a:t>：</a:t>
            </a:r>
            <a:r>
              <a:rPr lang="en-US" altLang="ja-JP" sz="1200" dirty="0">
                <a:solidFill>
                  <a:schemeClr val="tx1"/>
                </a:solidFill>
                <a:latin typeface="Meiryo UI" pitchFamily="50" charset="-128"/>
                <a:ea typeface="Meiryo UI" pitchFamily="50" charset="-128"/>
                <a:cs typeface="Meiryo UI" pitchFamily="50" charset="-128"/>
              </a:rPr>
              <a:t>29,023</a:t>
            </a:r>
            <a:r>
              <a:rPr lang="ja-JP" altLang="en-US" sz="1200" dirty="0">
                <a:solidFill>
                  <a:prstClr val="black"/>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（①＋②＋③）</a:t>
            </a:r>
            <a:endParaRPr lang="en-US" altLang="ja-JP" sz="1050" b="1" u="sng" dirty="0">
              <a:solidFill>
                <a:schemeClr val="tx1"/>
              </a:solidFill>
              <a:latin typeface="Meiryo UI" pitchFamily="50" charset="-128"/>
              <a:ea typeface="Meiryo UI" pitchFamily="50" charset="-128"/>
              <a:cs typeface="Meiryo UI" pitchFamily="50" charset="-128"/>
            </a:endParaRPr>
          </a:p>
          <a:p>
            <a:pPr marL="82550" eaLnBrk="1" hangingPunct="1">
              <a:spcBef>
                <a:spcPts val="600"/>
              </a:spcBef>
              <a:defRPr/>
            </a:pPr>
            <a:r>
              <a:rPr lang="ja-JP" altLang="en-US" sz="1200" b="1" u="sng" dirty="0">
                <a:solidFill>
                  <a:schemeClr val="tx1"/>
                </a:solidFill>
                <a:latin typeface="Meiryo UI" pitchFamily="50" charset="-128"/>
                <a:ea typeface="Meiryo UI" pitchFamily="50" charset="-128"/>
                <a:cs typeface="Meiryo UI" pitchFamily="50" charset="-128"/>
              </a:rPr>
              <a:t>不足執務室面積：</a:t>
            </a:r>
            <a:r>
              <a:rPr lang="en-US" altLang="ja-JP" sz="1200" b="1" u="sng" dirty="0">
                <a:solidFill>
                  <a:schemeClr val="tx1"/>
                </a:solidFill>
                <a:latin typeface="Meiryo UI" pitchFamily="50" charset="-128"/>
                <a:ea typeface="Meiryo UI" pitchFamily="50" charset="-128"/>
                <a:cs typeface="Meiryo UI" pitchFamily="50" charset="-128"/>
              </a:rPr>
              <a:t>14,057</a:t>
            </a:r>
            <a:r>
              <a:rPr lang="ja-JP" altLang="en-US" sz="1200" b="1" u="sng" dirty="0">
                <a:solidFill>
                  <a:schemeClr val="tx1"/>
                </a:solidFill>
                <a:latin typeface="Meiryo UI" pitchFamily="50" charset="-128"/>
                <a:ea typeface="Meiryo UI" pitchFamily="50" charset="-128"/>
                <a:cs typeface="Meiryo UI" pitchFamily="50" charset="-128"/>
              </a:rPr>
              <a:t>㎡（㋐ー㋑）</a:t>
            </a:r>
            <a:endParaRPr lang="en-US" altLang="ja-JP" sz="1200" b="1" u="sng" dirty="0">
              <a:solidFill>
                <a:schemeClr val="tx1"/>
              </a:solidFill>
              <a:latin typeface="Meiryo UI" pitchFamily="50" charset="-128"/>
              <a:ea typeface="Meiryo UI" pitchFamily="50" charset="-128"/>
              <a:cs typeface="Meiryo UI" pitchFamily="50" charset="-128"/>
            </a:endParaRPr>
          </a:p>
        </p:txBody>
      </p:sp>
      <p:sp>
        <p:nvSpPr>
          <p:cNvPr id="79" name="大かっこ 78"/>
          <p:cNvSpPr/>
          <p:nvPr/>
        </p:nvSpPr>
        <p:spPr>
          <a:xfrm>
            <a:off x="6630479" y="4227747"/>
            <a:ext cx="1791605" cy="111795"/>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1" name="テキスト ボックス 80"/>
          <p:cNvSpPr txBox="1"/>
          <p:nvPr/>
        </p:nvSpPr>
        <p:spPr bwMode="auto">
          <a:xfrm>
            <a:off x="1100358" y="5866833"/>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102</a:t>
            </a:r>
            <a:r>
              <a:rPr lang="ja-JP" altLang="en-US" sz="750" b="1" dirty="0">
                <a:latin typeface="Meiryo UI" panose="020B0604030504040204" pitchFamily="50" charset="-128"/>
                <a:ea typeface="Meiryo UI" panose="020B0604030504040204" pitchFamily="50" charset="-128"/>
              </a:rPr>
              <a:t>人</a:t>
            </a:r>
          </a:p>
        </p:txBody>
      </p:sp>
      <p:sp>
        <p:nvSpPr>
          <p:cNvPr id="92" name="テキスト ボックス 80"/>
          <p:cNvSpPr txBox="1"/>
          <p:nvPr/>
        </p:nvSpPr>
        <p:spPr bwMode="auto">
          <a:xfrm>
            <a:off x="2095419" y="5828733"/>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122</a:t>
            </a:r>
            <a:r>
              <a:rPr lang="ja-JP" altLang="en-US" sz="750" b="1" dirty="0">
                <a:latin typeface="Meiryo UI" panose="020B0604030504040204" pitchFamily="50" charset="-128"/>
                <a:ea typeface="Meiryo UI" panose="020B0604030504040204" pitchFamily="50" charset="-128"/>
              </a:rPr>
              <a:t>人</a:t>
            </a:r>
          </a:p>
        </p:txBody>
      </p:sp>
      <p:sp>
        <p:nvSpPr>
          <p:cNvPr id="93" name="テキスト ボックス 80"/>
          <p:cNvSpPr txBox="1"/>
          <p:nvPr/>
        </p:nvSpPr>
        <p:spPr bwMode="auto">
          <a:xfrm>
            <a:off x="3085513" y="5821113"/>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124</a:t>
            </a:r>
            <a:r>
              <a:rPr lang="ja-JP" altLang="en-US" sz="750" b="1" dirty="0">
                <a:latin typeface="Meiryo UI" panose="020B0604030504040204" pitchFamily="50" charset="-128"/>
                <a:ea typeface="Meiryo UI" panose="020B0604030504040204" pitchFamily="50" charset="-128"/>
              </a:rPr>
              <a:t>人</a:t>
            </a:r>
          </a:p>
        </p:txBody>
      </p:sp>
      <p:sp>
        <p:nvSpPr>
          <p:cNvPr id="95" name="テキスト ボックス 80"/>
          <p:cNvSpPr txBox="1"/>
          <p:nvPr/>
        </p:nvSpPr>
        <p:spPr bwMode="auto">
          <a:xfrm>
            <a:off x="4071717" y="5596860"/>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221</a:t>
            </a:r>
            <a:r>
              <a:rPr lang="ja-JP" altLang="en-US" sz="750" b="1" dirty="0">
                <a:latin typeface="Meiryo UI" panose="020B0604030504040204" pitchFamily="50" charset="-128"/>
                <a:ea typeface="Meiryo UI" panose="020B0604030504040204" pitchFamily="50" charset="-128"/>
              </a:rPr>
              <a:t>人</a:t>
            </a:r>
          </a:p>
        </p:txBody>
      </p:sp>
      <p:sp>
        <p:nvSpPr>
          <p:cNvPr id="96" name="テキスト ボックス 95"/>
          <p:cNvSpPr txBox="1"/>
          <p:nvPr/>
        </p:nvSpPr>
        <p:spPr bwMode="auto">
          <a:xfrm>
            <a:off x="6791253" y="3031677"/>
            <a:ext cx="1764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天王寺区職員   </a:t>
            </a:r>
            <a:r>
              <a:rPr lang="en-US" altLang="ja-JP" sz="750" b="1" dirty="0">
                <a:latin typeface="Meiryo UI" panose="020B0604030504040204" pitchFamily="50" charset="-128"/>
                <a:ea typeface="Meiryo UI" panose="020B0604030504040204" pitchFamily="50" charset="-128"/>
              </a:rPr>
              <a:t>9,347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584</a:t>
            </a:r>
            <a:r>
              <a:rPr lang="ja-JP" altLang="en-US" sz="750" b="1" dirty="0">
                <a:latin typeface="Meiryo UI" panose="020B0604030504040204" pitchFamily="50" charset="-128"/>
                <a:ea typeface="Meiryo UI" panose="020B0604030504040204" pitchFamily="50" charset="-128"/>
              </a:rPr>
              <a:t>人）</a:t>
            </a:r>
          </a:p>
        </p:txBody>
      </p:sp>
      <p:sp>
        <p:nvSpPr>
          <p:cNvPr id="103" name="テキスト ボックス 1"/>
          <p:cNvSpPr txBox="1"/>
          <p:nvPr/>
        </p:nvSpPr>
        <p:spPr bwMode="auto">
          <a:xfrm>
            <a:off x="6084000" y="5445248"/>
            <a:ext cx="1079500" cy="216000"/>
          </a:xfrm>
          <a:prstGeom prst="rect">
            <a:avLst/>
          </a:prstGeom>
          <a:noFill/>
          <a:ln w="12700">
            <a:noFill/>
          </a:ln>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286" b="1" dirty="0">
                <a:latin typeface="Meiryo UI" pitchFamily="50" charset="-128"/>
                <a:ea typeface="Meiryo UI" pitchFamily="50" charset="-128"/>
                <a:cs typeface="Meiryo UI" pitchFamily="50" charset="-128"/>
              </a:rPr>
              <a:t>【</a:t>
            </a:r>
            <a:r>
              <a:rPr lang="ja-JP" altLang="en-US" sz="1286" b="1" dirty="0">
                <a:latin typeface="Meiryo UI" pitchFamily="50" charset="-128"/>
                <a:ea typeface="Meiryo UI" pitchFamily="50" charset="-128"/>
                <a:cs typeface="Meiryo UI" pitchFamily="50" charset="-128"/>
              </a:rPr>
              <a:t>　備　　考　</a:t>
            </a:r>
            <a:r>
              <a:rPr lang="en-US" altLang="ja-JP" sz="1286" b="1" dirty="0">
                <a:latin typeface="Meiryo UI" pitchFamily="50" charset="-128"/>
                <a:ea typeface="Meiryo UI" pitchFamily="50" charset="-128"/>
                <a:cs typeface="Meiryo UI" pitchFamily="50" charset="-128"/>
              </a:rPr>
              <a:t>】</a:t>
            </a:r>
          </a:p>
        </p:txBody>
      </p:sp>
      <p:sp>
        <p:nvSpPr>
          <p:cNvPr id="104" name="テキスト ボックス 1"/>
          <p:cNvSpPr txBox="1">
            <a:spLocks noChangeArrowheads="1"/>
          </p:cNvSpPr>
          <p:nvPr/>
        </p:nvSpPr>
        <p:spPr bwMode="auto">
          <a:xfrm>
            <a:off x="38097" y="651600"/>
            <a:ext cx="2022538"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①特別区本庁舎のイメージ</a:t>
            </a:r>
            <a:endParaRPr lang="en-US" altLang="ja-JP" sz="1200" b="1" dirty="0">
              <a:latin typeface="Meiryo UI" panose="020B0604030504040204" pitchFamily="50" charset="-128"/>
              <a:ea typeface="Meiryo UI" panose="020B0604030504040204" pitchFamily="50" charset="-128"/>
            </a:endParaRPr>
          </a:p>
        </p:txBody>
      </p:sp>
      <p:sp>
        <p:nvSpPr>
          <p:cNvPr id="105" name="テキスト ボックス 80"/>
          <p:cNvSpPr txBox="1"/>
          <p:nvPr/>
        </p:nvSpPr>
        <p:spPr bwMode="auto">
          <a:xfrm>
            <a:off x="964613"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3,821</a:t>
            </a:r>
            <a:r>
              <a:rPr lang="ja-JP" altLang="en-US" sz="750" dirty="0">
                <a:latin typeface="Meiryo UI" panose="020B0604030504040204" pitchFamily="50" charset="-128"/>
                <a:ea typeface="Meiryo UI" panose="020B0604030504040204" pitchFamily="50" charset="-128"/>
              </a:rPr>
              <a:t>㎡</a:t>
            </a:r>
          </a:p>
        </p:txBody>
      </p:sp>
      <p:sp>
        <p:nvSpPr>
          <p:cNvPr id="106" name="テキスト ボックス 80"/>
          <p:cNvSpPr txBox="1"/>
          <p:nvPr/>
        </p:nvSpPr>
        <p:spPr bwMode="auto">
          <a:xfrm>
            <a:off x="1950126"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5,309</a:t>
            </a:r>
            <a:r>
              <a:rPr lang="ja-JP" altLang="en-US" sz="750" dirty="0">
                <a:latin typeface="Meiryo UI" panose="020B0604030504040204" pitchFamily="50" charset="-128"/>
                <a:ea typeface="Meiryo UI" panose="020B0604030504040204" pitchFamily="50" charset="-128"/>
              </a:rPr>
              <a:t>㎡</a:t>
            </a:r>
          </a:p>
        </p:txBody>
      </p:sp>
      <p:sp>
        <p:nvSpPr>
          <p:cNvPr id="109" name="テキスト ボックス 80"/>
          <p:cNvSpPr txBox="1"/>
          <p:nvPr/>
        </p:nvSpPr>
        <p:spPr bwMode="auto">
          <a:xfrm>
            <a:off x="2942416"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5,921</a:t>
            </a:r>
            <a:r>
              <a:rPr lang="ja-JP" altLang="en-US" sz="750" dirty="0">
                <a:latin typeface="Meiryo UI" panose="020B0604030504040204" pitchFamily="50" charset="-128"/>
                <a:ea typeface="Meiryo UI" panose="020B0604030504040204" pitchFamily="50" charset="-128"/>
              </a:rPr>
              <a:t>㎡</a:t>
            </a:r>
          </a:p>
        </p:txBody>
      </p:sp>
      <p:sp>
        <p:nvSpPr>
          <p:cNvPr id="110" name="テキスト ボックス 80"/>
          <p:cNvSpPr txBox="1"/>
          <p:nvPr/>
        </p:nvSpPr>
        <p:spPr bwMode="auto">
          <a:xfrm>
            <a:off x="3930374"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5,813</a:t>
            </a:r>
            <a:r>
              <a:rPr lang="ja-JP" altLang="en-US" sz="750" dirty="0">
                <a:latin typeface="Meiryo UI" panose="020B0604030504040204" pitchFamily="50" charset="-128"/>
                <a:ea typeface="Meiryo UI" panose="020B0604030504040204" pitchFamily="50" charset="-128"/>
              </a:rPr>
              <a:t>㎡</a:t>
            </a:r>
          </a:p>
        </p:txBody>
      </p:sp>
      <p:grpSp>
        <p:nvGrpSpPr>
          <p:cNvPr id="111" name="グループ化 110"/>
          <p:cNvGrpSpPr/>
          <p:nvPr/>
        </p:nvGrpSpPr>
        <p:grpSpPr>
          <a:xfrm>
            <a:off x="3780000" y="4176000"/>
            <a:ext cx="2086877" cy="506905"/>
            <a:chOff x="4010180" y="4156924"/>
            <a:chExt cx="2086877" cy="506905"/>
          </a:xfrm>
        </p:grpSpPr>
        <p:sp>
          <p:nvSpPr>
            <p:cNvPr id="112" name="正方形/長方形 111"/>
            <p:cNvSpPr/>
            <p:nvPr/>
          </p:nvSpPr>
          <p:spPr>
            <a:xfrm>
              <a:off x="4010180" y="4156924"/>
              <a:ext cx="2086877" cy="506905"/>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20,863㎡</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・区役所　　　　　</a:t>
              </a:r>
              <a:r>
                <a:rPr lang="en-US" altLang="ja-JP" sz="900" dirty="0">
                  <a:solidFill>
                    <a:schemeClr val="tx1"/>
                  </a:solidFill>
                  <a:latin typeface="Meiryo UI" panose="020B0604030504040204" pitchFamily="50" charset="-128"/>
                  <a:ea typeface="Meiryo UI" panose="020B0604030504040204" pitchFamily="50" charset="-128"/>
                </a:rPr>
                <a:t>12,516</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8,347</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13" name="大かっこ 112"/>
            <p:cNvSpPr/>
            <p:nvPr/>
          </p:nvSpPr>
          <p:spPr>
            <a:xfrm>
              <a:off x="4607116" y="4367286"/>
              <a:ext cx="1433727" cy="232109"/>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56" name="テキスト ボックス 55"/>
          <p:cNvSpPr txBox="1"/>
          <p:nvPr/>
        </p:nvSpPr>
        <p:spPr>
          <a:xfrm>
            <a:off x="6046234" y="3634290"/>
            <a:ext cx="3780000" cy="261610"/>
          </a:xfrm>
          <a:prstGeom prst="rect">
            <a:avLst/>
          </a:prstGeom>
          <a:noFill/>
        </p:spPr>
        <p:txBody>
          <a:bodyPr wrap="square">
            <a:spAutoFit/>
          </a:bodyPr>
          <a:lstStyle/>
          <a:p>
            <a:pPr algn="ctr">
              <a:defRPr/>
            </a:pPr>
            <a:r>
              <a:rPr lang="ja-JP" altLang="en-US" sz="1100" b="1" u="sng" dirty="0">
                <a:latin typeface="Meiryo UI" panose="020B0604030504040204" pitchFamily="50" charset="-128"/>
                <a:ea typeface="Meiryo UI" panose="020B0604030504040204" pitchFamily="50" charset="-128"/>
              </a:rPr>
              <a:t>不足執務室面積分を現大阪市本庁舎（中之島庁舎）に配置</a:t>
            </a:r>
          </a:p>
        </p:txBody>
      </p:sp>
      <p:sp>
        <p:nvSpPr>
          <p:cNvPr id="55" name="正方形/長方形 54"/>
          <p:cNvSpPr/>
          <p:nvPr/>
        </p:nvSpPr>
        <p:spPr>
          <a:xfrm>
            <a:off x="38095" y="652162"/>
            <a:ext cx="3067200"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正方形/長方形 59"/>
          <p:cNvSpPr/>
          <p:nvPr/>
        </p:nvSpPr>
        <p:spPr>
          <a:xfrm>
            <a:off x="38096" y="4129840"/>
            <a:ext cx="5926017" cy="27015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a:xfrm>
            <a:off x="5964113" y="652285"/>
            <a:ext cx="3888000" cy="46727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正方形/長方形 65"/>
          <p:cNvSpPr/>
          <p:nvPr/>
        </p:nvSpPr>
        <p:spPr>
          <a:xfrm>
            <a:off x="3105295" y="652162"/>
            <a:ext cx="2858818"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正方形/長方形 12"/>
          <p:cNvSpPr>
            <a:spLocks noChangeArrowheads="1"/>
          </p:cNvSpPr>
          <p:nvPr/>
        </p:nvSpPr>
        <p:spPr bwMode="auto">
          <a:xfrm>
            <a:off x="8835299" y="29301"/>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１２</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7435873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平行四辺形 151"/>
          <p:cNvSpPr/>
          <p:nvPr/>
        </p:nvSpPr>
        <p:spPr>
          <a:xfrm>
            <a:off x="73942" y="3296179"/>
            <a:ext cx="2643321" cy="584857"/>
          </a:xfrm>
          <a:prstGeom prst="parallelogram">
            <a:avLst>
              <a:gd name="adj" fmla="val 129853"/>
            </a:avLst>
          </a:prstGeom>
          <a:noFill/>
          <a:ln w="3175">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1"/>
          </a:p>
        </p:txBody>
      </p:sp>
      <p:graphicFrame>
        <p:nvGraphicFramePr>
          <p:cNvPr id="192" name="グラフ 83"/>
          <p:cNvGraphicFramePr>
            <a:graphicFrameLocks/>
          </p:cNvGraphicFramePr>
          <p:nvPr>
            <p:extLst>
              <p:ext uri="{D42A27DB-BD31-4B8C-83A1-F6EECF244321}">
                <p14:modId xmlns:p14="http://schemas.microsoft.com/office/powerpoint/2010/main" val="1030290655"/>
              </p:ext>
            </p:extLst>
          </p:nvPr>
        </p:nvGraphicFramePr>
        <p:xfrm>
          <a:off x="-1914376" y="1378087"/>
          <a:ext cx="6774282" cy="3176915"/>
        </p:xfrm>
        <a:graphic>
          <a:graphicData uri="http://schemas.openxmlformats.org/drawingml/2006/chart">
            <c:chart xmlns:c="http://schemas.openxmlformats.org/drawingml/2006/chart" xmlns:r="http://schemas.openxmlformats.org/officeDocument/2006/relationships" r:id="rId3"/>
          </a:graphicData>
        </a:graphic>
      </p:graphicFrame>
      <p:sp>
        <p:nvSpPr>
          <p:cNvPr id="193" name="テキスト ボックス 192"/>
          <p:cNvSpPr txBox="1"/>
          <p:nvPr/>
        </p:nvSpPr>
        <p:spPr bwMode="auto">
          <a:xfrm>
            <a:off x="267031" y="3101429"/>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北区職員 　</a:t>
            </a:r>
            <a:r>
              <a:rPr lang="en-US" altLang="ja-JP" sz="750" b="1" dirty="0">
                <a:latin typeface="Meiryo UI" panose="020B0604030504040204" pitchFamily="50" charset="-128"/>
                <a:ea typeface="Meiryo UI" panose="020B0604030504040204" pitchFamily="50" charset="-128"/>
              </a:rPr>
              <a:t>636</a:t>
            </a:r>
            <a:r>
              <a:rPr lang="ja-JP" altLang="en-US" sz="750" b="1" dirty="0">
                <a:latin typeface="Meiryo UI" panose="020B0604030504040204" pitchFamily="50" charset="-128"/>
                <a:ea typeface="Meiryo UI" panose="020B0604030504040204" pitchFamily="50" charset="-128"/>
              </a:rPr>
              <a:t>人</a:t>
            </a:r>
            <a:endParaRPr lang="en-US" altLang="ja-JP" sz="750" b="1" dirty="0">
              <a:latin typeface="Meiryo UI" panose="020B0604030504040204" pitchFamily="50" charset="-128"/>
              <a:ea typeface="Meiryo UI" panose="020B0604030504040204" pitchFamily="50" charset="-128"/>
            </a:endParaRPr>
          </a:p>
        </p:txBody>
      </p:sp>
      <p:sp>
        <p:nvSpPr>
          <p:cNvPr id="194" name="テキスト ボックス 193"/>
          <p:cNvSpPr txBox="1"/>
          <p:nvPr/>
        </p:nvSpPr>
        <p:spPr bwMode="auto">
          <a:xfrm>
            <a:off x="447578" y="2354416"/>
            <a:ext cx="1330906"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空き庁舎　</a:t>
            </a:r>
            <a:r>
              <a:rPr lang="en-US" altLang="ja-JP" sz="750" b="1" dirty="0">
                <a:latin typeface="Meiryo UI" panose="020B0604030504040204" pitchFamily="50" charset="-128"/>
                <a:ea typeface="Meiryo UI" panose="020B0604030504040204" pitchFamily="50" charset="-128"/>
              </a:rPr>
              <a:t>5,696 </a:t>
            </a:r>
            <a:r>
              <a:rPr lang="ja-JP" altLang="en-US" sz="750" b="1" dirty="0">
                <a:latin typeface="Meiryo UI" panose="020B0604030504040204" pitchFamily="50" charset="-128"/>
                <a:ea typeface="Meiryo UI" panose="020B0604030504040204" pitchFamily="50" charset="-128"/>
              </a:rPr>
              <a:t>㎡</a:t>
            </a:r>
          </a:p>
        </p:txBody>
      </p:sp>
      <p:sp>
        <p:nvSpPr>
          <p:cNvPr id="195" name="テキスト ボックス 194"/>
          <p:cNvSpPr txBox="1"/>
          <p:nvPr/>
        </p:nvSpPr>
        <p:spPr bwMode="auto">
          <a:xfrm>
            <a:off x="267031" y="2686715"/>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淀川区職員　 </a:t>
            </a:r>
            <a:r>
              <a:rPr lang="en-US" altLang="ja-JP" sz="750" b="1" dirty="0">
                <a:latin typeface="Meiryo UI" panose="020B0604030504040204" pitchFamily="50" charset="-128"/>
                <a:ea typeface="Meiryo UI" panose="020B0604030504040204" pitchFamily="50" charset="-128"/>
              </a:rPr>
              <a:t>878</a:t>
            </a:r>
            <a:r>
              <a:rPr lang="ja-JP" altLang="en-US" sz="750" b="1" dirty="0">
                <a:latin typeface="Meiryo UI" panose="020B0604030504040204" pitchFamily="50" charset="-128"/>
                <a:ea typeface="Meiryo UI" panose="020B0604030504040204" pitchFamily="50" charset="-128"/>
              </a:rPr>
              <a:t>人</a:t>
            </a:r>
          </a:p>
        </p:txBody>
      </p:sp>
      <p:sp>
        <p:nvSpPr>
          <p:cNvPr id="196" name="テキスト ボックス 195"/>
          <p:cNvSpPr txBox="1"/>
          <p:nvPr/>
        </p:nvSpPr>
        <p:spPr bwMode="auto">
          <a:xfrm>
            <a:off x="447578" y="2168673"/>
            <a:ext cx="1330906"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北区　議会</a:t>
            </a:r>
          </a:p>
        </p:txBody>
      </p:sp>
      <p:sp>
        <p:nvSpPr>
          <p:cNvPr id="197" name="テキスト ボックス 196"/>
          <p:cNvSpPr txBox="1"/>
          <p:nvPr/>
        </p:nvSpPr>
        <p:spPr bwMode="auto">
          <a:xfrm>
            <a:off x="267031" y="3646398"/>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一部事務組合　</a:t>
            </a:r>
            <a:r>
              <a:rPr lang="en-US" altLang="ja-JP" sz="750" b="1" dirty="0">
                <a:latin typeface="Meiryo UI" panose="020B0604030504040204" pitchFamily="50" charset="-128"/>
                <a:ea typeface="Meiryo UI" panose="020B0604030504040204" pitchFamily="50" charset="-128"/>
              </a:rPr>
              <a:t>233</a:t>
            </a:r>
            <a:r>
              <a:rPr lang="ja-JP" altLang="en-US" sz="750" b="1" dirty="0">
                <a:latin typeface="Meiryo UI" panose="020B0604030504040204" pitchFamily="50" charset="-128"/>
                <a:ea typeface="Meiryo UI" panose="020B0604030504040204" pitchFamily="50" charset="-128"/>
              </a:rPr>
              <a:t>人</a:t>
            </a:r>
          </a:p>
        </p:txBody>
      </p:sp>
      <p:sp>
        <p:nvSpPr>
          <p:cNvPr id="198" name="テキスト ボックス 197"/>
          <p:cNvSpPr txBox="1"/>
          <p:nvPr/>
        </p:nvSpPr>
        <p:spPr bwMode="auto">
          <a:xfrm>
            <a:off x="267031" y="3428074"/>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天王寺区職員 　</a:t>
            </a:r>
            <a:r>
              <a:rPr lang="en-US" altLang="ja-JP" sz="750" b="1" dirty="0">
                <a:latin typeface="Meiryo UI" panose="020B0604030504040204" pitchFamily="50" charset="-128"/>
                <a:ea typeface="Meiryo UI" panose="020B0604030504040204" pitchFamily="50" charset="-128"/>
              </a:rPr>
              <a:t>584</a:t>
            </a:r>
            <a:r>
              <a:rPr lang="ja-JP" altLang="en-US" sz="750" b="1" dirty="0">
                <a:latin typeface="Meiryo UI" panose="020B0604030504040204" pitchFamily="50" charset="-128"/>
                <a:ea typeface="Meiryo UI" panose="020B0604030504040204" pitchFamily="50" charset="-128"/>
              </a:rPr>
              <a:t>人</a:t>
            </a:r>
          </a:p>
        </p:txBody>
      </p:sp>
      <p:sp>
        <p:nvSpPr>
          <p:cNvPr id="68" name="正方形/長方形 67"/>
          <p:cNvSpPr/>
          <p:nvPr/>
        </p:nvSpPr>
        <p:spPr>
          <a:xfrm>
            <a:off x="6084000" y="4493681"/>
            <a:ext cx="3780000" cy="2346319"/>
          </a:xfrm>
          <a:prstGeom prst="rect">
            <a:avLst/>
          </a:prstGeom>
          <a:solidFill>
            <a:schemeClr val="accent3">
              <a:lumMod val="60000"/>
              <a:lumOff val="40000"/>
            </a:schemeClr>
          </a:solidFill>
          <a:ln w="31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tIns="36000" rIns="0" bIns="0" rtlCol="0" anchor="ctr"/>
          <a:lstStyle/>
          <a:p>
            <a:pPr lvl="0">
              <a:lnSpc>
                <a:spcPts val="1400"/>
              </a:lnSpc>
              <a:spcBef>
                <a:spcPts val="0"/>
              </a:spcBef>
              <a:defRPr/>
            </a:pPr>
            <a:r>
              <a:rPr lang="ja-JP" altLang="en-US" sz="1200" dirty="0">
                <a:solidFill>
                  <a:prstClr val="black"/>
                </a:solidFill>
                <a:latin typeface="Meiryo UI" panose="020B0604030504040204" pitchFamily="50" charset="-128"/>
                <a:ea typeface="Meiryo UI" panose="020B0604030504040204" pitchFamily="50" charset="-128"/>
              </a:rPr>
              <a:t>・本庁職員</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1,310</a:t>
            </a:r>
            <a:r>
              <a:rPr lang="ja-JP" altLang="en-US" sz="1050" dirty="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の配置状況</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a:lnSpc>
                <a:spcPts val="1400"/>
              </a:lnSpc>
              <a:spcBef>
                <a:spcPts val="0"/>
              </a:spcBef>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①</a:t>
            </a:r>
            <a:r>
              <a:rPr lang="en-US" altLang="ja-JP" sz="1200" dirty="0">
                <a:solidFill>
                  <a:prstClr val="black"/>
                </a:solidFill>
                <a:latin typeface="Meiryo UI" panose="020B0604030504040204" pitchFamily="50" charset="-128"/>
                <a:ea typeface="Meiryo UI" panose="020B0604030504040204" pitchFamily="50" charset="-128"/>
              </a:rPr>
              <a:t>636</a:t>
            </a:r>
            <a:r>
              <a:rPr lang="ja-JP" altLang="en-US" sz="1200" dirty="0">
                <a:solidFill>
                  <a:prstClr val="black"/>
                </a:solidFill>
                <a:latin typeface="Meiryo UI" panose="020B0604030504040204" pitchFamily="50" charset="-128"/>
                <a:ea typeface="Meiryo UI" panose="020B0604030504040204" pitchFamily="50" charset="-128"/>
              </a:rPr>
              <a:t>人　　②＋③　残り</a:t>
            </a:r>
            <a:r>
              <a:rPr lang="en-US" altLang="ja-JP" sz="1200" dirty="0">
                <a:solidFill>
                  <a:prstClr val="black"/>
                </a:solidFill>
                <a:latin typeface="Meiryo UI" panose="020B0604030504040204" pitchFamily="50" charset="-128"/>
                <a:ea typeface="Meiryo UI" panose="020B0604030504040204" pitchFamily="50" charset="-128"/>
              </a:rPr>
              <a:t>674</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dirty="0">
              <a:solidFill>
                <a:prstClr val="black"/>
              </a:solidFill>
              <a:latin typeface="Meiryo UI" panose="020B0604030504040204" pitchFamily="50" charset="-128"/>
              <a:ea typeface="Meiryo UI" panose="020B0604030504040204" pitchFamily="50" charset="-128"/>
            </a:endParaRPr>
          </a:p>
          <a:p>
            <a:pPr lvl="0">
              <a:lnSpc>
                <a:spcPts val="1400"/>
              </a:lnSpc>
              <a:spcBef>
                <a:spcPts val="1200"/>
              </a:spcBef>
              <a:defRPr/>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現大阪市本庁舎（中之島庁舎）</a:t>
            </a:r>
            <a:r>
              <a:rPr lang="ja-JP" altLang="en-US" sz="1200" dirty="0">
                <a:solidFill>
                  <a:prstClr val="black"/>
                </a:solidFill>
                <a:latin typeface="Meiryo UI" panose="020B0604030504040204" pitchFamily="50" charset="-128"/>
                <a:ea typeface="Meiryo UI" panose="020B0604030504040204" pitchFamily="50" charset="-128"/>
              </a:rPr>
              <a:t>に淀川区、天王寺区の</a:t>
            </a:r>
            <a:endParaRPr lang="en-US" altLang="ja-JP" sz="1200" dirty="0">
              <a:solidFill>
                <a:prstClr val="black"/>
              </a:solidFill>
              <a:latin typeface="Meiryo UI" panose="020B0604030504040204" pitchFamily="50" charset="-128"/>
              <a:ea typeface="Meiryo UI" panose="020B0604030504040204" pitchFamily="50" charset="-128"/>
            </a:endParaRPr>
          </a:p>
          <a:p>
            <a:pPr lvl="0">
              <a:lnSpc>
                <a:spcPts val="1400"/>
              </a:lnSpc>
              <a:defRPr/>
            </a:pPr>
            <a:r>
              <a:rPr lang="ja-JP" altLang="en-US" sz="1200" dirty="0">
                <a:solidFill>
                  <a:prstClr val="black"/>
                </a:solidFill>
                <a:latin typeface="Meiryo UI" panose="020B0604030504040204" pitchFamily="50" charset="-128"/>
                <a:ea typeface="Meiryo UI" panose="020B0604030504040204" pitchFamily="50" charset="-128"/>
              </a:rPr>
              <a:t>　職員を配置</a:t>
            </a:r>
            <a:endParaRPr lang="en-US" altLang="ja-JP" sz="1050" dirty="0">
              <a:solidFill>
                <a:prstClr val="black"/>
              </a:solidFill>
              <a:latin typeface="Meiryo UI" panose="020B0604030504040204" pitchFamily="50" charset="-128"/>
              <a:ea typeface="Meiryo UI" panose="020B0604030504040204" pitchFamily="50" charset="-128"/>
            </a:endParaRPr>
          </a:p>
          <a:p>
            <a:pPr lvl="0">
              <a:spcBef>
                <a:spcPts val="1200"/>
              </a:spcBef>
              <a:defRPr/>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現大阪市本庁舎（中之島庁舎）</a:t>
            </a:r>
            <a:r>
              <a:rPr lang="ja-JP" altLang="en-US" sz="1200" dirty="0">
                <a:solidFill>
                  <a:prstClr val="black"/>
                </a:solidFill>
                <a:latin typeface="Meiryo UI" panose="020B0604030504040204" pitchFamily="50" charset="-128"/>
                <a:ea typeface="Meiryo UI" panose="020B0604030504040204" pitchFamily="50" charset="-128"/>
              </a:rPr>
              <a:t>に空き庁舎が発生</a:t>
            </a:r>
            <a:endParaRPr lang="en-US" altLang="ja-JP" sz="1200" dirty="0">
              <a:solidFill>
                <a:prstClr val="black"/>
              </a:solidFill>
              <a:latin typeface="Meiryo UI" panose="020B0604030504040204" pitchFamily="50" charset="-128"/>
              <a:ea typeface="Meiryo UI" panose="020B0604030504040204" pitchFamily="50" charset="-128"/>
            </a:endParaRPr>
          </a:p>
          <a:p>
            <a:pPr lvl="0">
              <a:spcBef>
                <a:spcPts val="300"/>
              </a:spcBef>
              <a:defRPr/>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5,696㎡</a:t>
            </a:r>
            <a:r>
              <a:rPr lang="ja-JP" altLang="en-US" sz="1200" dirty="0">
                <a:solidFill>
                  <a:prstClr val="black"/>
                </a:solidFill>
                <a:latin typeface="Meiryo UI" panose="020B0604030504040204" pitchFamily="50" charset="-128"/>
                <a:ea typeface="Meiryo UI" panose="020B0604030504040204" pitchFamily="50" charset="-128"/>
              </a:rPr>
              <a:t>（㋑ー㋐）</a:t>
            </a:r>
            <a:endParaRPr lang="en-US" altLang="ja-JP" sz="1050" dirty="0">
              <a:solidFill>
                <a:prstClr val="black"/>
              </a:solidFill>
              <a:latin typeface="Meiryo UI" panose="020B0604030504040204" pitchFamily="50" charset="-128"/>
              <a:ea typeface="Meiryo UI" panose="020B0604030504040204" pitchFamily="50" charset="-128"/>
            </a:endParaRPr>
          </a:p>
        </p:txBody>
      </p:sp>
      <p:sp>
        <p:nvSpPr>
          <p:cNvPr id="42" name="正方形/長方形 12"/>
          <p:cNvSpPr>
            <a:spLocks noChangeArrowheads="1"/>
          </p:cNvSpPr>
          <p:nvPr/>
        </p:nvSpPr>
        <p:spPr bwMode="auto">
          <a:xfrm>
            <a:off x="8835667" y="16248"/>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rPr>
              <a:t>●●</a:t>
            </a:r>
            <a:r>
              <a:rPr lang="en-US" altLang="ja-JP" sz="1100" b="1" dirty="0">
                <a:solidFill>
                  <a:srgbClr val="000000"/>
                </a:solidFill>
                <a:latin typeface="ＭＳ Ｐゴシック" panose="020B0600070205080204" pitchFamily="50" charset="-128"/>
                <a:ea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rPr>
              <a:t>１１</a:t>
            </a:r>
            <a:endParaRPr lang="ja-JP" altLang="en-US" sz="1200" b="1" dirty="0">
              <a:solidFill>
                <a:srgbClr val="000000"/>
              </a:solidFill>
              <a:latin typeface="ＭＳ Ｐゴシック" panose="020B0600070205080204" pitchFamily="50" charset="-128"/>
              <a:ea typeface="Meiryo UI" panose="020B0604030504040204" pitchFamily="50" charset="-128"/>
            </a:endParaRPr>
          </a:p>
        </p:txBody>
      </p:sp>
      <p:sp>
        <p:nvSpPr>
          <p:cNvPr id="57" name="正方形/長方形 56"/>
          <p:cNvSpPr/>
          <p:nvPr/>
        </p:nvSpPr>
        <p:spPr>
          <a:xfrm>
            <a:off x="189" y="-3175"/>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　イメージ図（北区）　</a:t>
            </a:r>
            <a:endParaRPr lang="ja-JP" altLang="en-US" sz="1600" b="1" dirty="0">
              <a:solidFill>
                <a:srgbClr val="000000"/>
              </a:solidFill>
              <a:latin typeface="Meiryo UI" panose="020B0604030504040204" pitchFamily="50" charset="-128"/>
              <a:ea typeface="Meiryo UI" panose="020B0604030504040204" pitchFamily="50" charset="-128"/>
              <a:cs typeface="Meiryo UI"/>
            </a:endParaRPr>
          </a:p>
        </p:txBody>
      </p:sp>
      <p:sp>
        <p:nvSpPr>
          <p:cNvPr id="76" name="テキスト ボックス 1"/>
          <p:cNvSpPr txBox="1"/>
          <p:nvPr/>
        </p:nvSpPr>
        <p:spPr bwMode="auto">
          <a:xfrm>
            <a:off x="6084000" y="4581128"/>
            <a:ext cx="1079500" cy="216000"/>
          </a:xfrm>
          <a:prstGeom prst="rect">
            <a:avLst/>
          </a:prstGeom>
          <a:noFill/>
          <a:ln w="12700">
            <a:noFill/>
          </a:ln>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286" b="1" dirty="0">
                <a:latin typeface="Meiryo UI" pitchFamily="50" charset="-128"/>
                <a:ea typeface="Meiryo UI" pitchFamily="50" charset="-128"/>
                <a:cs typeface="Meiryo UI" pitchFamily="50" charset="-128"/>
              </a:rPr>
              <a:t>【</a:t>
            </a:r>
            <a:r>
              <a:rPr lang="ja-JP" altLang="en-US" sz="1286" b="1" dirty="0">
                <a:latin typeface="Meiryo UI" pitchFamily="50" charset="-128"/>
                <a:ea typeface="Meiryo UI" pitchFamily="50" charset="-128"/>
                <a:cs typeface="Meiryo UI" pitchFamily="50" charset="-128"/>
              </a:rPr>
              <a:t>　備　　考　</a:t>
            </a:r>
            <a:r>
              <a:rPr lang="en-US" altLang="ja-JP" sz="1286" b="1" dirty="0">
                <a:latin typeface="Meiryo UI" pitchFamily="50" charset="-128"/>
                <a:ea typeface="Meiryo UI" pitchFamily="50" charset="-128"/>
                <a:cs typeface="Meiryo UI" pitchFamily="50" charset="-128"/>
              </a:rPr>
              <a:t>】</a:t>
            </a:r>
          </a:p>
        </p:txBody>
      </p:sp>
      <p:sp>
        <p:nvSpPr>
          <p:cNvPr id="55" name="正方形/長方形 54"/>
          <p:cNvSpPr/>
          <p:nvPr/>
        </p:nvSpPr>
        <p:spPr>
          <a:xfrm>
            <a:off x="6300000" y="2491072"/>
            <a:ext cx="3204000" cy="1658008"/>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marL="82550" eaLnBrk="1" hangingPunct="1">
              <a:defRPr/>
            </a:pPr>
            <a:r>
              <a:rPr lang="ja-JP" altLang="en-US" sz="1200" dirty="0">
                <a:solidFill>
                  <a:prstClr val="black"/>
                </a:solidFill>
                <a:latin typeface="Meiryo UI" pitchFamily="50" charset="-128"/>
                <a:ea typeface="Meiryo UI" pitchFamily="50" charset="-128"/>
                <a:cs typeface="Meiryo UI" pitchFamily="50" charset="-128"/>
              </a:rPr>
              <a:t>■対象職員数：</a:t>
            </a:r>
            <a:r>
              <a:rPr lang="en-US" altLang="ja-JP" sz="1200" dirty="0">
                <a:solidFill>
                  <a:schemeClr val="tx1"/>
                </a:solidFill>
                <a:latin typeface="Meiryo UI" pitchFamily="50" charset="-128"/>
                <a:ea typeface="Meiryo UI" pitchFamily="50" charset="-128"/>
                <a:cs typeface="Meiryo UI" pitchFamily="50" charset="-128"/>
              </a:rPr>
              <a:t>2,634</a:t>
            </a:r>
            <a:r>
              <a:rPr lang="ja-JP" altLang="en-US" sz="1200" dirty="0">
                <a:solidFill>
                  <a:prstClr val="black"/>
                </a:solidFill>
                <a:latin typeface="Meiryo UI" pitchFamily="50" charset="-128"/>
                <a:ea typeface="Meiryo UI" pitchFamily="50" charset="-128"/>
                <a:cs typeface="Meiryo UI" pitchFamily="50" charset="-128"/>
              </a:rPr>
              <a:t>人</a:t>
            </a: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■議員定数：</a:t>
            </a:r>
            <a:r>
              <a:rPr lang="en-US" altLang="ja-JP" sz="1200" dirty="0">
                <a:solidFill>
                  <a:prstClr val="black"/>
                </a:solidFill>
                <a:latin typeface="Meiryo UI" pitchFamily="50" charset="-128"/>
                <a:ea typeface="Meiryo UI" pitchFamily="50" charset="-128"/>
                <a:cs typeface="Meiryo UI" pitchFamily="50" charset="-128"/>
              </a:rPr>
              <a:t>23</a:t>
            </a:r>
            <a:r>
              <a:rPr lang="ja-JP" altLang="en-US" sz="1200" dirty="0">
                <a:solidFill>
                  <a:prstClr val="black"/>
                </a:solidFill>
                <a:latin typeface="Meiryo UI" pitchFamily="50" charset="-128"/>
                <a:ea typeface="Meiryo UI" pitchFamily="50" charset="-128"/>
                <a:cs typeface="Meiryo UI" pitchFamily="50" charset="-128"/>
              </a:rPr>
              <a:t>人</a:t>
            </a:r>
            <a:endParaRPr lang="en-US" altLang="ja-JP" sz="1200" dirty="0">
              <a:solidFill>
                <a:prstClr val="black"/>
              </a:solidFill>
              <a:latin typeface="Meiryo UI" pitchFamily="50" charset="-128"/>
              <a:ea typeface="Meiryo UI" pitchFamily="50" charset="-128"/>
              <a:cs typeface="Meiryo UI" pitchFamily="50" charset="-128"/>
            </a:endParaRPr>
          </a:p>
          <a:p>
            <a:pPr marL="82550"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本庁</a:t>
            </a:r>
            <a:r>
              <a:rPr lang="en-US" altLang="ja-JP" sz="900" dirty="0">
                <a:solidFill>
                  <a:prstClr val="black"/>
                </a:solidFill>
                <a:latin typeface="Meiryo UI" pitchFamily="50" charset="-128"/>
                <a:ea typeface="Meiryo UI" pitchFamily="50" charset="-128"/>
                <a:cs typeface="Meiryo UI" pitchFamily="50" charset="-128"/>
              </a:rPr>
              <a:t>1,310</a:t>
            </a:r>
            <a:r>
              <a:rPr lang="ja-JP" altLang="en-US" sz="900" dirty="0">
                <a:solidFill>
                  <a:prstClr val="black"/>
                </a:solidFill>
                <a:latin typeface="Meiryo UI" pitchFamily="50" charset="-128"/>
                <a:ea typeface="Meiryo UI" pitchFamily="50" charset="-128"/>
                <a:cs typeface="Meiryo UI" pitchFamily="50" charset="-128"/>
              </a:rPr>
              <a:t>人　 事業所等</a:t>
            </a:r>
            <a:r>
              <a:rPr lang="en-US" altLang="ja-JP" sz="900" dirty="0">
                <a:solidFill>
                  <a:prstClr val="black"/>
                </a:solidFill>
                <a:latin typeface="Meiryo UI" pitchFamily="50" charset="-128"/>
                <a:ea typeface="Meiryo UI" pitchFamily="50" charset="-128"/>
                <a:cs typeface="Meiryo UI" pitchFamily="50" charset="-128"/>
              </a:rPr>
              <a:t>1,325</a:t>
            </a:r>
            <a:r>
              <a:rPr lang="ja-JP" altLang="en-US" sz="900" dirty="0">
                <a:solidFill>
                  <a:prstClr val="black"/>
                </a:solidFill>
                <a:latin typeface="Meiryo UI" pitchFamily="50" charset="-128"/>
                <a:ea typeface="Meiryo UI" pitchFamily="50" charset="-128"/>
                <a:cs typeface="Meiryo UI" pitchFamily="50" charset="-128"/>
              </a:rPr>
              <a:t>人</a:t>
            </a:r>
            <a:endParaRPr lang="en-US" altLang="ja-JP" sz="900" dirty="0">
              <a:solidFill>
                <a:prstClr val="black"/>
              </a:solidFill>
              <a:latin typeface="Meiryo UI" pitchFamily="50" charset="-128"/>
              <a:ea typeface="Meiryo UI" pitchFamily="50" charset="-128"/>
              <a:cs typeface="Meiryo UI" pitchFamily="50" charset="-128"/>
            </a:endParaRPr>
          </a:p>
          <a:p>
            <a:pPr marL="82550" eaLnBrk="1" hangingPunct="1">
              <a:spcBef>
                <a:spcPts val="600"/>
              </a:spcBef>
              <a:defRPr/>
            </a:pPr>
            <a:r>
              <a:rPr lang="ja-JP" altLang="en-US" sz="1200" dirty="0">
                <a:solidFill>
                  <a:prstClr val="black"/>
                </a:solidFill>
                <a:latin typeface="Meiryo UI" pitchFamily="50" charset="-128"/>
                <a:ea typeface="Meiryo UI" pitchFamily="50" charset="-128"/>
                <a:cs typeface="Meiryo UI" pitchFamily="50" charset="-128"/>
              </a:rPr>
              <a:t>■一部事務組合</a:t>
            </a:r>
            <a:r>
              <a:rPr lang="en-US" altLang="ja-JP" sz="1200" dirty="0">
                <a:solidFill>
                  <a:prstClr val="black"/>
                </a:solidFill>
                <a:latin typeface="Meiryo UI" pitchFamily="50" charset="-128"/>
                <a:ea typeface="Meiryo UI" pitchFamily="50" charset="-128"/>
                <a:cs typeface="Meiryo UI" pitchFamily="50" charset="-128"/>
              </a:rPr>
              <a:t>233</a:t>
            </a:r>
            <a:r>
              <a:rPr lang="ja-JP" altLang="en-US" sz="1200" dirty="0">
                <a:solidFill>
                  <a:prstClr val="black"/>
                </a:solidFill>
                <a:latin typeface="Meiryo UI" pitchFamily="50" charset="-128"/>
                <a:ea typeface="Meiryo UI" pitchFamily="50" charset="-128"/>
                <a:cs typeface="Meiryo UI" pitchFamily="50" charset="-128"/>
              </a:rPr>
              <a:t>人</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spc="610" dirty="0">
                <a:solidFill>
                  <a:prstClr val="black"/>
                </a:solidFill>
                <a:latin typeface="Meiryo UI" pitchFamily="50" charset="-128"/>
                <a:ea typeface="Meiryo UI" pitchFamily="50" charset="-128"/>
                <a:cs typeface="Meiryo UI" pitchFamily="50" charset="-128"/>
              </a:rPr>
              <a:t>執務室必要面</a:t>
            </a:r>
            <a:r>
              <a:rPr lang="ja-JP" altLang="en-US" sz="1200" dirty="0">
                <a:solidFill>
                  <a:prstClr val="black"/>
                </a:solidFill>
                <a:latin typeface="Meiryo UI" pitchFamily="50" charset="-128"/>
                <a:ea typeface="Meiryo UI" pitchFamily="50" charset="-128"/>
                <a:cs typeface="Meiryo UI" pitchFamily="50" charset="-128"/>
              </a:rPr>
              <a:t>積：</a:t>
            </a:r>
            <a:r>
              <a:rPr lang="en-US" altLang="ja-JP" sz="1200" dirty="0">
                <a:solidFill>
                  <a:schemeClr val="tx1"/>
                </a:solidFill>
                <a:latin typeface="Meiryo UI" pitchFamily="50" charset="-128"/>
                <a:ea typeface="Meiryo UI" pitchFamily="50" charset="-128"/>
                <a:cs typeface="Meiryo UI" pitchFamily="50" charset="-128"/>
              </a:rPr>
              <a:t>53,825</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保有庁舎等執務室面積</a:t>
            </a:r>
            <a:r>
              <a:rPr lang="ja-JP" altLang="en-US" sz="1200" dirty="0">
                <a:solidFill>
                  <a:prstClr val="black"/>
                </a:solidFill>
                <a:latin typeface="Meiryo UI" pitchFamily="50" charset="-128"/>
                <a:ea typeface="Meiryo UI" pitchFamily="50" charset="-128"/>
                <a:cs typeface="Meiryo UI" pitchFamily="50" charset="-128"/>
              </a:rPr>
              <a:t>：</a:t>
            </a:r>
            <a:r>
              <a:rPr lang="en-US" altLang="ja-JP" sz="1200" dirty="0">
                <a:solidFill>
                  <a:prstClr val="black"/>
                </a:solidFill>
                <a:latin typeface="Meiryo UI" pitchFamily="50" charset="-128"/>
                <a:ea typeface="Meiryo UI" pitchFamily="50" charset="-128"/>
                <a:cs typeface="Meiryo UI" pitchFamily="50" charset="-128"/>
              </a:rPr>
              <a:t>59,521</a:t>
            </a:r>
            <a:r>
              <a:rPr lang="ja-JP" altLang="en-US" sz="1200" dirty="0">
                <a:solidFill>
                  <a:prstClr val="black"/>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（①＋②＋③）</a:t>
            </a:r>
            <a:endParaRPr lang="en-US" altLang="ja-JP" sz="1050" b="1" u="sng" dirty="0">
              <a:solidFill>
                <a:schemeClr val="tx1"/>
              </a:solidFill>
              <a:latin typeface="Meiryo UI" pitchFamily="50" charset="-128"/>
              <a:ea typeface="Meiryo UI" pitchFamily="50" charset="-128"/>
              <a:cs typeface="Meiryo UI" pitchFamily="50" charset="-128"/>
            </a:endParaRPr>
          </a:p>
          <a:p>
            <a:pPr marL="82550" lvl="0" eaLnBrk="1" hangingPunct="1">
              <a:spcBef>
                <a:spcPts val="600"/>
              </a:spcBef>
              <a:defRPr/>
            </a:pPr>
            <a:r>
              <a:rPr lang="ja-JP" altLang="en-US" sz="1200" b="1" u="sng" dirty="0">
                <a:solidFill>
                  <a:prstClr val="black"/>
                </a:solidFill>
                <a:latin typeface="Meiryo UI" pitchFamily="50" charset="-128"/>
                <a:ea typeface="Meiryo UI" pitchFamily="50" charset="-128"/>
                <a:cs typeface="Meiryo UI" pitchFamily="50" charset="-128"/>
              </a:rPr>
              <a:t>必要面積を充足（㋐</a:t>
            </a:r>
            <a:r>
              <a:rPr lang="en-US" altLang="ja-JP" sz="1200" b="1" u="sng" dirty="0">
                <a:solidFill>
                  <a:prstClr val="black"/>
                </a:solidFill>
                <a:latin typeface="Meiryo UI" pitchFamily="50" charset="-128"/>
                <a:ea typeface="Meiryo UI" pitchFamily="50" charset="-128"/>
                <a:cs typeface="Meiryo UI" pitchFamily="50" charset="-128"/>
              </a:rPr>
              <a:t>&lt;</a:t>
            </a:r>
            <a:r>
              <a:rPr lang="ja-JP" altLang="en-US" sz="1200" b="1" u="sng" dirty="0">
                <a:solidFill>
                  <a:prstClr val="black"/>
                </a:solidFill>
                <a:latin typeface="Meiryo UI" pitchFamily="50" charset="-128"/>
                <a:ea typeface="Meiryo UI" pitchFamily="50" charset="-128"/>
                <a:cs typeface="Meiryo UI" pitchFamily="50" charset="-128"/>
              </a:rPr>
              <a:t>㋑）</a:t>
            </a:r>
            <a:endParaRPr lang="en-US" altLang="ja-JP" sz="1200" b="1" u="sng" dirty="0">
              <a:solidFill>
                <a:prstClr val="black"/>
              </a:solidFill>
              <a:latin typeface="Meiryo UI" pitchFamily="50" charset="-128"/>
              <a:ea typeface="Meiryo UI" pitchFamily="50" charset="-128"/>
              <a:cs typeface="Meiryo UI" pitchFamily="50" charset="-128"/>
            </a:endParaRPr>
          </a:p>
        </p:txBody>
      </p:sp>
      <p:sp>
        <p:nvSpPr>
          <p:cNvPr id="56" name="大かっこ 55"/>
          <p:cNvSpPr/>
          <p:nvPr/>
        </p:nvSpPr>
        <p:spPr>
          <a:xfrm>
            <a:off x="6598784" y="2826565"/>
            <a:ext cx="1836000" cy="111795"/>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2" name="テキスト ボックス 71"/>
          <p:cNvSpPr txBox="1"/>
          <p:nvPr/>
        </p:nvSpPr>
        <p:spPr>
          <a:xfrm>
            <a:off x="6137947" y="2204864"/>
            <a:ext cx="3564000" cy="261610"/>
          </a:xfrm>
          <a:prstGeom prst="rect">
            <a:avLst/>
          </a:prstGeom>
          <a:noFill/>
        </p:spPr>
        <p:txBody>
          <a:bodyPr>
            <a:spAutoFit/>
          </a:bodyPr>
          <a:lstStyle/>
          <a:p>
            <a:pPr algn="ctr">
              <a:defRPr/>
            </a:pPr>
            <a:r>
              <a:rPr lang="ja-JP" altLang="en-US" sz="1100" b="1" u="sng" spc="200" dirty="0">
                <a:latin typeface="Meiryo UI" panose="020B0604030504040204" pitchFamily="50" charset="-128"/>
                <a:ea typeface="Meiryo UI" panose="020B0604030504040204" pitchFamily="50" charset="-128"/>
              </a:rPr>
              <a:t>新庁舎の建設は不要</a:t>
            </a:r>
            <a:endParaRPr lang="ja-JP" altLang="en-US" sz="900" b="1" u="sng" spc="200" dirty="0">
              <a:latin typeface="Meiryo UI" panose="020B0604030504040204" pitchFamily="50" charset="-128"/>
              <a:ea typeface="Meiryo UI" panose="020B0604030504040204" pitchFamily="50" charset="-128"/>
            </a:endParaRPr>
          </a:p>
        </p:txBody>
      </p:sp>
      <p:graphicFrame>
        <p:nvGraphicFramePr>
          <p:cNvPr id="151" name="グラフ 45"/>
          <p:cNvGraphicFramePr>
            <a:graphicFrameLocks/>
          </p:cNvGraphicFramePr>
          <p:nvPr/>
        </p:nvGraphicFramePr>
        <p:xfrm>
          <a:off x="193093" y="4253582"/>
          <a:ext cx="5974393" cy="2410079"/>
        </p:xfrm>
        <a:graphic>
          <a:graphicData uri="http://schemas.openxmlformats.org/drawingml/2006/chart">
            <c:chart xmlns:c="http://schemas.openxmlformats.org/drawingml/2006/chart" xmlns:r="http://schemas.openxmlformats.org/officeDocument/2006/relationships" r:id="rId4"/>
          </a:graphicData>
        </a:graphic>
      </p:graphicFrame>
      <p:sp>
        <p:nvSpPr>
          <p:cNvPr id="154" name="正方形/長方形 153"/>
          <p:cNvSpPr/>
          <p:nvPr/>
        </p:nvSpPr>
        <p:spPr>
          <a:xfrm>
            <a:off x="3780000" y="4176000"/>
            <a:ext cx="2086877" cy="506905"/>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34,802㎡</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・区役所　　　　　</a:t>
            </a:r>
            <a:r>
              <a:rPr lang="en-US" altLang="ja-JP" sz="900" dirty="0">
                <a:solidFill>
                  <a:schemeClr val="tx1"/>
                </a:solidFill>
                <a:latin typeface="Meiryo UI" panose="020B0604030504040204" pitchFamily="50" charset="-128"/>
                <a:ea typeface="Meiryo UI" panose="020B0604030504040204" pitchFamily="50" charset="-128"/>
              </a:rPr>
              <a:t>18,806</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15,997</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55" name="大かっこ 154"/>
          <p:cNvSpPr/>
          <p:nvPr/>
        </p:nvSpPr>
        <p:spPr>
          <a:xfrm>
            <a:off x="4376937" y="4382737"/>
            <a:ext cx="1446038" cy="232109"/>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6" name="正方形/長方形 155"/>
          <p:cNvSpPr/>
          <p:nvPr/>
        </p:nvSpPr>
        <p:spPr>
          <a:xfrm>
            <a:off x="4320000" y="972000"/>
            <a:ext cx="1584000" cy="28800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執務室面積</a:t>
            </a:r>
            <a:r>
              <a:rPr lang="en-US" altLang="ja-JP" sz="1200" dirty="0">
                <a:solidFill>
                  <a:schemeClr val="tx1"/>
                </a:solidFill>
                <a:latin typeface="Meiryo UI" panose="020B0604030504040204" pitchFamily="50" charset="-128"/>
                <a:ea typeface="Meiryo UI" panose="020B0604030504040204" pitchFamily="50" charset="-128"/>
              </a:rPr>
              <a:t>5,103</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57" name="テキスト ボックス 80"/>
          <p:cNvSpPr txBox="1"/>
          <p:nvPr/>
        </p:nvSpPr>
        <p:spPr bwMode="auto">
          <a:xfrm>
            <a:off x="376675"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5,457</a:t>
            </a:r>
            <a:r>
              <a:rPr lang="ja-JP" altLang="en-US" sz="750" dirty="0">
                <a:latin typeface="Meiryo UI" panose="020B0604030504040204" pitchFamily="50" charset="-128"/>
                <a:ea typeface="Meiryo UI" panose="020B0604030504040204" pitchFamily="50" charset="-128"/>
              </a:rPr>
              <a:t>㎡</a:t>
            </a:r>
          </a:p>
        </p:txBody>
      </p:sp>
      <p:sp>
        <p:nvSpPr>
          <p:cNvPr id="158" name="テキスト ボックス 80"/>
          <p:cNvSpPr txBox="1"/>
          <p:nvPr/>
        </p:nvSpPr>
        <p:spPr bwMode="auto">
          <a:xfrm>
            <a:off x="1876733"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5,437</a:t>
            </a:r>
            <a:r>
              <a:rPr lang="ja-JP" altLang="en-US" sz="750" dirty="0">
                <a:latin typeface="Meiryo UI" panose="020B0604030504040204" pitchFamily="50" charset="-128"/>
                <a:ea typeface="Meiryo UI" panose="020B0604030504040204" pitchFamily="50" charset="-128"/>
              </a:rPr>
              <a:t>㎡</a:t>
            </a:r>
          </a:p>
        </p:txBody>
      </p:sp>
      <p:sp>
        <p:nvSpPr>
          <p:cNvPr id="159" name="テキスト ボックス 80"/>
          <p:cNvSpPr txBox="1"/>
          <p:nvPr/>
        </p:nvSpPr>
        <p:spPr bwMode="auto">
          <a:xfrm>
            <a:off x="2619601"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4,874</a:t>
            </a:r>
            <a:r>
              <a:rPr lang="ja-JP" altLang="en-US" sz="750" dirty="0">
                <a:latin typeface="Meiryo UI" panose="020B0604030504040204" pitchFamily="50" charset="-128"/>
                <a:ea typeface="Meiryo UI" panose="020B0604030504040204" pitchFamily="50" charset="-128"/>
              </a:rPr>
              <a:t>㎡</a:t>
            </a:r>
          </a:p>
        </p:txBody>
      </p:sp>
      <p:sp>
        <p:nvSpPr>
          <p:cNvPr id="160" name="テキスト ボックス 80"/>
          <p:cNvSpPr txBox="1"/>
          <p:nvPr/>
        </p:nvSpPr>
        <p:spPr bwMode="auto">
          <a:xfrm>
            <a:off x="4117399"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4,836</a:t>
            </a:r>
            <a:r>
              <a:rPr lang="ja-JP" altLang="en-US" sz="750" dirty="0">
                <a:latin typeface="Meiryo UI" panose="020B0604030504040204" pitchFamily="50" charset="-128"/>
                <a:ea typeface="Meiryo UI" panose="020B0604030504040204" pitchFamily="50" charset="-128"/>
              </a:rPr>
              <a:t>㎡</a:t>
            </a:r>
          </a:p>
        </p:txBody>
      </p:sp>
      <p:grpSp>
        <p:nvGrpSpPr>
          <p:cNvPr id="161" name="グループ化 160"/>
          <p:cNvGrpSpPr/>
          <p:nvPr/>
        </p:nvGrpSpPr>
        <p:grpSpPr>
          <a:xfrm>
            <a:off x="600786" y="971998"/>
            <a:ext cx="2440287" cy="686986"/>
            <a:chOff x="-661980" y="1840918"/>
            <a:chExt cx="2131731" cy="445446"/>
          </a:xfrm>
        </p:grpSpPr>
        <p:sp>
          <p:nvSpPr>
            <p:cNvPr id="162" name="正方形/長方形 161"/>
            <p:cNvSpPr/>
            <p:nvPr/>
          </p:nvSpPr>
          <p:spPr>
            <a:xfrm>
              <a:off x="-661980" y="1840918"/>
              <a:ext cx="2131731" cy="445446"/>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19,615㎡</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13,920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・空き庁舎　　　　　　　</a:t>
              </a:r>
              <a:r>
                <a:rPr lang="ja-JP" altLang="en-US" sz="900" spc="-20" dirty="0">
                  <a:solidFill>
                    <a:schemeClr val="tx1"/>
                  </a:solidFill>
                  <a:latin typeface="Meiryo UI" panose="020B0604030504040204" pitchFamily="50" charset="-128"/>
                  <a:ea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rPr>
                <a:t>5,696</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spcBef>
                  <a:spcPts val="300"/>
                </a:spcBef>
              </a:pP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議会施設面積　</a:t>
              </a:r>
              <a:r>
                <a:rPr lang="en-US" altLang="ja-JP" sz="1100" dirty="0">
                  <a:solidFill>
                    <a:schemeClr val="tx1"/>
                  </a:solidFill>
                  <a:latin typeface="Meiryo UI" panose="020B0604030504040204" pitchFamily="50" charset="-128"/>
                  <a:ea typeface="Meiryo UI" panose="020B0604030504040204" pitchFamily="50" charset="-128"/>
                </a:rPr>
                <a:t>5,684</a:t>
              </a:r>
              <a:r>
                <a:rPr lang="ja-JP" altLang="en-US" sz="1100" dirty="0">
                  <a:solidFill>
                    <a:schemeClr val="tx1"/>
                  </a:solidFill>
                  <a:latin typeface="Meiryo UI" panose="020B0604030504040204" pitchFamily="50" charset="-128"/>
                  <a:ea typeface="Meiryo UI" panose="020B0604030504040204" pitchFamily="50" charset="-128"/>
                </a:rPr>
                <a:t>㎡</a:t>
              </a:r>
            </a:p>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63" name="大かっこ 162"/>
            <p:cNvSpPr/>
            <p:nvPr/>
          </p:nvSpPr>
          <p:spPr>
            <a:xfrm>
              <a:off x="-150888" y="1966499"/>
              <a:ext cx="1540955" cy="171583"/>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64" name="テキスト ボックス 80"/>
          <p:cNvSpPr txBox="1"/>
          <p:nvPr/>
        </p:nvSpPr>
        <p:spPr bwMode="auto">
          <a:xfrm>
            <a:off x="-12435" y="6484465"/>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dirty="0">
                <a:latin typeface="Meiryo UI" panose="020B0604030504040204" pitchFamily="50" charset="-128"/>
                <a:ea typeface="Meiryo UI" panose="020B0604030504040204" pitchFamily="50" charset="-128"/>
              </a:rPr>
              <a:t>執務室</a:t>
            </a:r>
            <a:endParaRPr lang="en-US" altLang="ja-JP" sz="750" dirty="0">
              <a:latin typeface="Meiryo UI" panose="020B0604030504040204" pitchFamily="50" charset="-128"/>
              <a:ea typeface="Meiryo UI" panose="020B0604030504040204" pitchFamily="50" charset="-128"/>
            </a:endParaRPr>
          </a:p>
          <a:p>
            <a:pPr algn="ctr">
              <a:defRPr/>
            </a:pPr>
            <a:r>
              <a:rPr lang="ja-JP" altLang="en-US" sz="750" dirty="0">
                <a:latin typeface="Meiryo UI" panose="020B0604030504040204" pitchFamily="50" charset="-128"/>
                <a:ea typeface="Meiryo UI" panose="020B0604030504040204" pitchFamily="50" charset="-128"/>
              </a:rPr>
              <a:t>面積</a:t>
            </a:r>
          </a:p>
        </p:txBody>
      </p:sp>
      <p:sp>
        <p:nvSpPr>
          <p:cNvPr id="165" name="テキスト ボックス 80"/>
          <p:cNvSpPr txBox="1"/>
          <p:nvPr/>
        </p:nvSpPr>
        <p:spPr bwMode="auto">
          <a:xfrm>
            <a:off x="1096042"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4,198</a:t>
            </a:r>
            <a:r>
              <a:rPr lang="ja-JP" altLang="en-US" sz="750" dirty="0">
                <a:latin typeface="Meiryo UI" panose="020B0604030504040204" pitchFamily="50" charset="-128"/>
                <a:ea typeface="Meiryo UI" panose="020B0604030504040204" pitchFamily="50" charset="-128"/>
              </a:rPr>
              <a:t>㎡</a:t>
            </a:r>
          </a:p>
        </p:txBody>
      </p:sp>
      <p:sp>
        <p:nvSpPr>
          <p:cNvPr id="166" name="テキスト ボックス 80"/>
          <p:cNvSpPr txBox="1"/>
          <p:nvPr/>
        </p:nvSpPr>
        <p:spPr bwMode="auto">
          <a:xfrm>
            <a:off x="3358343"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4,779</a:t>
            </a:r>
            <a:r>
              <a:rPr lang="ja-JP" altLang="en-US" sz="750" dirty="0">
                <a:latin typeface="Meiryo UI" panose="020B0604030504040204" pitchFamily="50" charset="-128"/>
                <a:ea typeface="Meiryo UI" panose="020B0604030504040204" pitchFamily="50" charset="-128"/>
              </a:rPr>
              <a:t>㎡</a:t>
            </a:r>
          </a:p>
        </p:txBody>
      </p:sp>
      <p:sp>
        <p:nvSpPr>
          <p:cNvPr id="167" name="テキスト ボックス 80"/>
          <p:cNvSpPr txBox="1"/>
          <p:nvPr/>
        </p:nvSpPr>
        <p:spPr bwMode="auto">
          <a:xfrm>
            <a:off x="4859906" y="6554853"/>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5,220</a:t>
            </a:r>
            <a:r>
              <a:rPr lang="ja-JP" altLang="en-US" sz="750" dirty="0">
                <a:latin typeface="Meiryo UI" panose="020B0604030504040204" pitchFamily="50" charset="-128"/>
                <a:ea typeface="Meiryo UI" panose="020B0604030504040204" pitchFamily="50" charset="-128"/>
              </a:rPr>
              <a:t>㎡</a:t>
            </a:r>
          </a:p>
        </p:txBody>
      </p:sp>
      <p:sp>
        <p:nvSpPr>
          <p:cNvPr id="168" name="テキスト ボックス 80"/>
          <p:cNvSpPr txBox="1"/>
          <p:nvPr/>
        </p:nvSpPr>
        <p:spPr bwMode="auto">
          <a:xfrm>
            <a:off x="393335" y="5817050"/>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113</a:t>
            </a:r>
            <a:r>
              <a:rPr lang="ja-JP" altLang="en-US" sz="750" b="1" dirty="0">
                <a:latin typeface="Meiryo UI" panose="020B0604030504040204" pitchFamily="50" charset="-128"/>
                <a:ea typeface="Meiryo UI" panose="020B0604030504040204" pitchFamily="50" charset="-128"/>
              </a:rPr>
              <a:t>人</a:t>
            </a:r>
          </a:p>
        </p:txBody>
      </p:sp>
      <p:sp>
        <p:nvSpPr>
          <p:cNvPr id="169" name="テキスト ボックス 80"/>
          <p:cNvSpPr txBox="1"/>
          <p:nvPr/>
        </p:nvSpPr>
        <p:spPr bwMode="auto">
          <a:xfrm>
            <a:off x="1149800" y="5811659"/>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115</a:t>
            </a:r>
            <a:r>
              <a:rPr lang="ja-JP" altLang="en-US" sz="750" b="1" dirty="0">
                <a:latin typeface="Meiryo UI" panose="020B0604030504040204" pitchFamily="50" charset="-128"/>
                <a:ea typeface="Meiryo UI" panose="020B0604030504040204" pitchFamily="50" charset="-128"/>
              </a:rPr>
              <a:t>人</a:t>
            </a:r>
          </a:p>
        </p:txBody>
      </p:sp>
      <p:sp>
        <p:nvSpPr>
          <p:cNvPr id="170" name="テキスト ボックス 80"/>
          <p:cNvSpPr txBox="1"/>
          <p:nvPr/>
        </p:nvSpPr>
        <p:spPr bwMode="auto">
          <a:xfrm>
            <a:off x="2641887" y="5839910"/>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107</a:t>
            </a:r>
            <a:r>
              <a:rPr lang="ja-JP" altLang="en-US" sz="750" b="1" dirty="0">
                <a:latin typeface="Meiryo UI" panose="020B0604030504040204" pitchFamily="50" charset="-128"/>
                <a:ea typeface="Meiryo UI" panose="020B0604030504040204" pitchFamily="50" charset="-128"/>
              </a:rPr>
              <a:t>人</a:t>
            </a:r>
          </a:p>
        </p:txBody>
      </p:sp>
      <p:sp>
        <p:nvSpPr>
          <p:cNvPr id="171" name="テキスト ボックス 80"/>
          <p:cNvSpPr txBox="1"/>
          <p:nvPr/>
        </p:nvSpPr>
        <p:spPr bwMode="auto">
          <a:xfrm>
            <a:off x="4147878" y="5672296"/>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165</a:t>
            </a:r>
            <a:r>
              <a:rPr lang="ja-JP" altLang="en-US" sz="750" b="1" dirty="0">
                <a:latin typeface="Meiryo UI" panose="020B0604030504040204" pitchFamily="50" charset="-128"/>
                <a:ea typeface="Meiryo UI" panose="020B0604030504040204" pitchFamily="50" charset="-128"/>
              </a:rPr>
              <a:t>人</a:t>
            </a:r>
          </a:p>
        </p:txBody>
      </p:sp>
      <p:sp>
        <p:nvSpPr>
          <p:cNvPr id="172" name="テキスト ボックス 80"/>
          <p:cNvSpPr txBox="1"/>
          <p:nvPr/>
        </p:nvSpPr>
        <p:spPr bwMode="auto">
          <a:xfrm>
            <a:off x="4893080" y="5785371"/>
            <a:ext cx="890581" cy="32316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121</a:t>
            </a:r>
            <a:r>
              <a:rPr lang="ja-JP" altLang="en-US" sz="750" b="1" dirty="0">
                <a:latin typeface="Meiryo UI" panose="020B0604030504040204" pitchFamily="50" charset="-128"/>
                <a:ea typeface="Meiryo UI" panose="020B0604030504040204" pitchFamily="50" charset="-128"/>
              </a:rPr>
              <a:t>人</a:t>
            </a:r>
          </a:p>
        </p:txBody>
      </p:sp>
      <p:sp>
        <p:nvSpPr>
          <p:cNvPr id="173" name="テキスト ボックス 80"/>
          <p:cNvSpPr txBox="1"/>
          <p:nvPr/>
        </p:nvSpPr>
        <p:spPr bwMode="auto">
          <a:xfrm>
            <a:off x="1891973" y="5878010"/>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93</a:t>
            </a:r>
            <a:r>
              <a:rPr lang="ja-JP" altLang="en-US" sz="750" b="1" dirty="0">
                <a:latin typeface="Meiryo UI" panose="020B0604030504040204" pitchFamily="50" charset="-128"/>
                <a:ea typeface="Meiryo UI" panose="020B0604030504040204" pitchFamily="50" charset="-128"/>
              </a:rPr>
              <a:t>人</a:t>
            </a:r>
          </a:p>
        </p:txBody>
      </p:sp>
      <p:sp>
        <p:nvSpPr>
          <p:cNvPr id="174" name="テキスト ボックス 173"/>
          <p:cNvSpPr txBox="1"/>
          <p:nvPr/>
        </p:nvSpPr>
        <p:spPr bwMode="auto">
          <a:xfrm>
            <a:off x="3390611" y="5733256"/>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140</a:t>
            </a:r>
            <a:r>
              <a:rPr lang="ja-JP" altLang="en-US" sz="750" b="1" dirty="0">
                <a:latin typeface="Meiryo UI" panose="020B0604030504040204" pitchFamily="50" charset="-128"/>
                <a:ea typeface="Meiryo UI" panose="020B0604030504040204" pitchFamily="50" charset="-128"/>
              </a:rPr>
              <a:t>人</a:t>
            </a:r>
          </a:p>
        </p:txBody>
      </p:sp>
      <p:graphicFrame>
        <p:nvGraphicFramePr>
          <p:cNvPr id="175" name="表 174"/>
          <p:cNvGraphicFramePr>
            <a:graphicFrameLocks noGrp="1"/>
          </p:cNvGraphicFramePr>
          <p:nvPr/>
        </p:nvGraphicFramePr>
        <p:xfrm>
          <a:off x="3297168" y="1636407"/>
          <a:ext cx="2592000" cy="1100160"/>
        </p:xfrm>
        <a:graphic>
          <a:graphicData uri="http://schemas.openxmlformats.org/drawingml/2006/table">
            <a:tbl>
              <a:tblPr firstRow="1" bandRow="1">
                <a:tableStyleId>{073A0DAA-6AF3-43AB-8588-CEC1D06C72B9}</a:tableStyleId>
              </a:tblPr>
              <a:tblGrid>
                <a:gridCol w="1811355">
                  <a:extLst>
                    <a:ext uri="{9D8B030D-6E8A-4147-A177-3AD203B41FA5}">
                      <a16:colId xmlns:a16="http://schemas.microsoft.com/office/drawing/2014/main" val="6596142"/>
                    </a:ext>
                  </a:extLst>
                </a:gridCol>
                <a:gridCol w="780645">
                  <a:extLst>
                    <a:ext uri="{9D8B030D-6E8A-4147-A177-3AD203B41FA5}">
                      <a16:colId xmlns:a16="http://schemas.microsoft.com/office/drawing/2014/main" val="1039379610"/>
                    </a:ext>
                  </a:extLst>
                </a:gridCol>
              </a:tblGrid>
              <a:tr h="324000">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施設名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執務室面積（㎡）</a:t>
                      </a:r>
                      <a:endParaRPr kumimoji="1" lang="en-US" altLang="ja-JP" sz="900" b="0" dirty="0">
                        <a:solidFill>
                          <a:sysClr val="windowText" lastClr="000000"/>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50332427"/>
                  </a:ext>
                </a:extLst>
              </a:tr>
              <a:tr h="367200">
                <a:tc>
                  <a:txBody>
                    <a:bodyPr/>
                    <a:lstStyle/>
                    <a:p>
                      <a:pPr algn="l"/>
                      <a:r>
                        <a:rPr kumimoji="1" lang="ja-JP" altLang="en-US" sz="900" b="0" dirty="0">
                          <a:latin typeface="Meiryo UI" panose="020B0604030504040204" pitchFamily="50" charset="-128"/>
                          <a:ea typeface="Meiryo UI" panose="020B0604030504040204" pitchFamily="50" charset="-128"/>
                        </a:rPr>
                        <a:t>工営所</a:t>
                      </a:r>
                      <a:endParaRPr kumimoji="1" lang="zh-TW" altLang="en-US" sz="900" b="0" dirty="0">
                        <a:latin typeface="Meiryo UI" panose="020B0604030504040204" pitchFamily="50" charset="-128"/>
                        <a:ea typeface="Meiryo UI" panose="020B0604030504040204" pitchFamily="50" charset="-128"/>
                      </a:endParaRPr>
                    </a:p>
                  </a:txBody>
                  <a:tcPr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b="0" dirty="0">
                          <a:latin typeface="Meiryo UI" panose="020B0604030504040204" pitchFamily="50" charset="-128"/>
                          <a:ea typeface="Meiryo UI" panose="020B0604030504040204" pitchFamily="50" charset="-128"/>
                        </a:rPr>
                        <a:t>2,069</a:t>
                      </a:r>
                      <a:endParaRPr kumimoji="1" lang="ja-JP" altLang="en-US" sz="900" b="0" dirty="0">
                        <a:latin typeface="Meiryo UI" panose="020B0604030504040204" pitchFamily="50" charset="-128"/>
                        <a:ea typeface="Meiryo UI" panose="020B0604030504040204" pitchFamily="50" charset="-128"/>
                      </a:endParaRPr>
                    </a:p>
                  </a:txBody>
                  <a:tcPr marR="180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r h="3672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梅田市税事務所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1,143</a:t>
                      </a:r>
                    </a:p>
                  </a:txBody>
                  <a:tcPr marL="72000" marR="180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04650"/>
                  </a:ext>
                </a:extLst>
              </a:tr>
            </a:tbl>
          </a:graphicData>
        </a:graphic>
      </p:graphicFrame>
      <p:sp>
        <p:nvSpPr>
          <p:cNvPr id="176" name="正方形/長方形 175"/>
          <p:cNvSpPr/>
          <p:nvPr/>
        </p:nvSpPr>
        <p:spPr>
          <a:xfrm>
            <a:off x="3083600" y="1322968"/>
            <a:ext cx="24256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保有庁舎（現行政区庁舎除く）</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sp>
        <p:nvSpPr>
          <p:cNvPr id="177" name="正方形/長方形 176"/>
          <p:cNvSpPr/>
          <p:nvPr/>
        </p:nvSpPr>
        <p:spPr>
          <a:xfrm>
            <a:off x="3110519" y="2801693"/>
            <a:ext cx="11977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民間ビル賃借</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graphicFrame>
        <p:nvGraphicFramePr>
          <p:cNvPr id="178" name="表 177"/>
          <p:cNvGraphicFramePr>
            <a:graphicFrameLocks noGrp="1"/>
          </p:cNvGraphicFramePr>
          <p:nvPr/>
        </p:nvGraphicFramePr>
        <p:xfrm>
          <a:off x="3301900" y="3089491"/>
          <a:ext cx="2592000" cy="734400"/>
        </p:xfrm>
        <a:graphic>
          <a:graphicData uri="http://schemas.openxmlformats.org/drawingml/2006/table">
            <a:tbl>
              <a:tblPr firstRow="1" bandRow="1">
                <a:tableStyleId>{073A0DAA-6AF3-43AB-8588-CEC1D06C72B9}</a:tableStyleId>
              </a:tblPr>
              <a:tblGrid>
                <a:gridCol w="1805030">
                  <a:extLst>
                    <a:ext uri="{9D8B030D-6E8A-4147-A177-3AD203B41FA5}">
                      <a16:colId xmlns:a16="http://schemas.microsoft.com/office/drawing/2014/main" val="6596142"/>
                    </a:ext>
                  </a:extLst>
                </a:gridCol>
                <a:gridCol w="786970">
                  <a:extLst>
                    <a:ext uri="{9D8B030D-6E8A-4147-A177-3AD203B41FA5}">
                      <a16:colId xmlns:a16="http://schemas.microsoft.com/office/drawing/2014/main" val="1039379610"/>
                    </a:ext>
                  </a:extLst>
                </a:gridCol>
              </a:tblGrid>
              <a:tr h="367200">
                <a:tc>
                  <a:txBody>
                    <a:bodyPr/>
                    <a:lstStyle/>
                    <a:p>
                      <a:pPr algn="l"/>
                      <a:r>
                        <a:rPr kumimoji="1" lang="ja-JP" altLang="en-US" sz="900" b="0" dirty="0">
                          <a:solidFill>
                            <a:schemeClr val="tx1"/>
                          </a:solidFill>
                          <a:latin typeface="Meiryo UI" panose="020B0604030504040204" pitchFamily="50" charset="-128"/>
                          <a:ea typeface="Meiryo UI" panose="020B0604030504040204" pitchFamily="50" charset="-128"/>
                        </a:rPr>
                        <a:t>ＪＥＩ京橋ビル</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l"/>
                      <a:r>
                        <a:rPr kumimoji="1" lang="ja-JP" altLang="en-US" sz="900" b="0" dirty="0">
                          <a:solidFill>
                            <a:schemeClr val="tx1"/>
                          </a:solidFill>
                          <a:latin typeface="Meiryo UI" panose="020B0604030504040204" pitchFamily="50" charset="-128"/>
                          <a:ea typeface="Meiryo UI" panose="020B0604030504040204" pitchFamily="50" charset="-128"/>
                        </a:rPr>
                        <a:t>（現状：京橋市税事務所）</a:t>
                      </a:r>
                    </a:p>
                  </a:txBody>
                  <a:tcPr marL="90000" marR="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955</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r h="3672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zh-TW" altLang="en-US" sz="900" b="0" dirty="0">
                          <a:solidFill>
                            <a:schemeClr val="tx1"/>
                          </a:solidFill>
                          <a:latin typeface="Meiryo UI" panose="020B0604030504040204" pitchFamily="50" charset="-128"/>
                          <a:ea typeface="Meiryo UI" panose="020B0604030504040204" pitchFamily="50" charset="-128"/>
                        </a:rPr>
                        <a:t>中央</a:t>
                      </a:r>
                      <a:r>
                        <a:rPr kumimoji="1" lang="ja-JP" altLang="en-US" sz="900" b="0" dirty="0">
                          <a:solidFill>
                            <a:schemeClr val="tx1"/>
                          </a:solidFill>
                          <a:latin typeface="Meiryo UI" panose="020B0604030504040204" pitchFamily="50" charset="-128"/>
                          <a:ea typeface="Meiryo UI" panose="020B0604030504040204" pitchFamily="50" charset="-128"/>
                        </a:rPr>
                        <a:t>卸売</a:t>
                      </a:r>
                      <a:r>
                        <a:rPr kumimoji="1" lang="zh-TW" altLang="en-US" sz="900" b="0" dirty="0">
                          <a:solidFill>
                            <a:schemeClr val="tx1"/>
                          </a:solidFill>
                          <a:latin typeface="Meiryo UI" panose="020B0604030504040204" pitchFamily="50" charset="-128"/>
                          <a:ea typeface="Meiryo UI" panose="020B0604030504040204" pitchFamily="50" charset="-128"/>
                        </a:rPr>
                        <a:t>市場</a:t>
                      </a:r>
                      <a:r>
                        <a:rPr kumimoji="1" lang="ja-JP" altLang="en-US" sz="900" b="0" dirty="0">
                          <a:solidFill>
                            <a:schemeClr val="tx1"/>
                          </a:solidFill>
                          <a:latin typeface="Meiryo UI" panose="020B0604030504040204" pitchFamily="50" charset="-128"/>
                          <a:ea typeface="Meiryo UI" panose="020B0604030504040204" pitchFamily="50" charset="-128"/>
                        </a:rPr>
                        <a:t>本場業務</a:t>
                      </a:r>
                      <a:r>
                        <a:rPr kumimoji="1" lang="zh-TW" altLang="en-US" sz="900" b="0" dirty="0">
                          <a:solidFill>
                            <a:schemeClr val="tx1"/>
                          </a:solidFill>
                          <a:latin typeface="Meiryo UI" panose="020B0604030504040204" pitchFamily="50" charset="-128"/>
                          <a:ea typeface="Meiryo UI" panose="020B0604030504040204" pitchFamily="50" charset="-128"/>
                        </a:rPr>
                        <a:t>管理棟</a:t>
                      </a:r>
                      <a:endParaRPr kumimoji="1" lang="en-US" altLang="zh-TW" sz="900" b="0" dirty="0">
                        <a:solidFill>
                          <a:schemeClr val="tx1"/>
                        </a:solidFill>
                        <a:latin typeface="Meiryo UI" panose="020B0604030504040204" pitchFamily="50" charset="-128"/>
                        <a:ea typeface="Meiryo UI" panose="020B0604030504040204" pitchFamily="50" charset="-128"/>
                      </a:endParaRPr>
                    </a:p>
                    <a:p>
                      <a:pPr marL="0" marR="0" lvl="0" indent="0" algn="l" defTabSz="1181679" rtl="0" eaLnBrk="1" fontAlgn="auto" latinLnBrk="0" hangingPunct="1">
                        <a:lnSpc>
                          <a:spcPct val="100000"/>
                        </a:lnSpc>
                        <a:spcBef>
                          <a:spcPts val="0"/>
                        </a:spcBef>
                        <a:spcAft>
                          <a:spcPts val="0"/>
                        </a:spcAft>
                        <a:buClrTx/>
                        <a:buSzTx/>
                        <a:buFontTx/>
                        <a:buNone/>
                        <a:tabLst/>
                        <a:defRPr/>
                      </a:pPr>
                      <a:r>
                        <a:rPr kumimoji="1" lang="zh-TW" altLang="en-US"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現状：</a:t>
                      </a:r>
                      <a:r>
                        <a:rPr kumimoji="1" lang="zh-TW" altLang="en-US" sz="900" b="0" dirty="0">
                          <a:solidFill>
                            <a:schemeClr val="tx1"/>
                          </a:solidFill>
                          <a:latin typeface="Meiryo UI" panose="020B0604030504040204" pitchFamily="50" charset="-128"/>
                          <a:ea typeface="Meiryo UI" panose="020B0604030504040204" pitchFamily="50" charset="-128"/>
                        </a:rPr>
                        <a:t>建設局）</a:t>
                      </a:r>
                    </a:p>
                  </a:txBody>
                  <a:tcPr marL="9000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936</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540241"/>
                  </a:ext>
                </a:extLst>
              </a:tr>
            </a:tbl>
          </a:graphicData>
        </a:graphic>
      </p:graphicFrame>
      <p:sp>
        <p:nvSpPr>
          <p:cNvPr id="179" name="テキスト ボックス 1"/>
          <p:cNvSpPr txBox="1">
            <a:spLocks noChangeArrowheads="1"/>
          </p:cNvSpPr>
          <p:nvPr/>
        </p:nvSpPr>
        <p:spPr bwMode="auto">
          <a:xfrm>
            <a:off x="38097" y="651897"/>
            <a:ext cx="2022538"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①特別区本庁舎のイメージ</a:t>
            </a:r>
            <a:endParaRPr lang="en-US" altLang="ja-JP" sz="1200" b="1" dirty="0">
              <a:latin typeface="Meiryo UI" panose="020B0604030504040204" pitchFamily="50" charset="-128"/>
              <a:ea typeface="Meiryo UI" panose="020B0604030504040204" pitchFamily="50" charset="-128"/>
            </a:endParaRPr>
          </a:p>
        </p:txBody>
      </p:sp>
      <p:sp>
        <p:nvSpPr>
          <p:cNvPr id="180" name="テキスト ボックス 1"/>
          <p:cNvSpPr txBox="1">
            <a:spLocks noChangeArrowheads="1"/>
          </p:cNvSpPr>
          <p:nvPr/>
        </p:nvSpPr>
        <p:spPr bwMode="auto">
          <a:xfrm>
            <a:off x="3103200" y="652411"/>
            <a:ext cx="1957672"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③他の保有庁舎等の状況</a:t>
            </a:r>
            <a:endParaRPr lang="en-US" altLang="ja-JP" sz="1200" b="1" dirty="0">
              <a:latin typeface="Meiryo UI" panose="020B0604030504040204" pitchFamily="50" charset="-128"/>
              <a:ea typeface="Meiryo UI" panose="020B0604030504040204" pitchFamily="50" charset="-128"/>
            </a:endParaRPr>
          </a:p>
        </p:txBody>
      </p:sp>
      <p:sp>
        <p:nvSpPr>
          <p:cNvPr id="186" name="テキスト ボックス 1"/>
          <p:cNvSpPr txBox="1">
            <a:spLocks noChangeArrowheads="1"/>
          </p:cNvSpPr>
          <p:nvPr/>
        </p:nvSpPr>
        <p:spPr bwMode="auto">
          <a:xfrm>
            <a:off x="38096" y="4131093"/>
            <a:ext cx="3538821"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②現行政区庁舎のイメージ</a:t>
            </a:r>
            <a:r>
              <a:rPr lang="ja-JP" altLang="en-US" sz="1050" dirty="0">
                <a:latin typeface="Meiryo UI" panose="020B0604030504040204" pitchFamily="50" charset="-128"/>
                <a:ea typeface="Meiryo UI" panose="020B0604030504040204" pitchFamily="50" charset="-128"/>
              </a:rPr>
              <a:t>（特別区本庁舎を除く）</a:t>
            </a:r>
            <a:endParaRPr lang="en-US" altLang="ja-JP" sz="1050" dirty="0">
              <a:latin typeface="Meiryo UI" panose="020B0604030504040204" pitchFamily="50" charset="-128"/>
              <a:ea typeface="Meiryo UI" panose="020B0604030504040204" pitchFamily="50" charset="-128"/>
            </a:endParaRPr>
          </a:p>
        </p:txBody>
      </p:sp>
      <p:sp>
        <p:nvSpPr>
          <p:cNvPr id="188" name="正方形/長方形 187"/>
          <p:cNvSpPr/>
          <p:nvPr/>
        </p:nvSpPr>
        <p:spPr>
          <a:xfrm>
            <a:off x="38095" y="652162"/>
            <a:ext cx="3067200"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9" name="正方形/長方形 188"/>
          <p:cNvSpPr/>
          <p:nvPr/>
        </p:nvSpPr>
        <p:spPr>
          <a:xfrm>
            <a:off x="38096" y="4129840"/>
            <a:ext cx="5926017" cy="27015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0" name="正方形/長方形 189"/>
          <p:cNvSpPr/>
          <p:nvPr/>
        </p:nvSpPr>
        <p:spPr>
          <a:xfrm>
            <a:off x="3105295" y="652162"/>
            <a:ext cx="2858818"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1" name="角丸四角形吹き出し 190"/>
          <p:cNvSpPr/>
          <p:nvPr/>
        </p:nvSpPr>
        <p:spPr>
          <a:xfrm>
            <a:off x="2072680" y="3132354"/>
            <a:ext cx="1150275" cy="609205"/>
          </a:xfrm>
          <a:prstGeom prst="wedgeRoundRectCallout">
            <a:avLst>
              <a:gd name="adj1" fmla="val -80260"/>
              <a:gd name="adj2" fmla="val -23814"/>
              <a:gd name="adj3" fmla="val 16667"/>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r>
              <a:rPr kumimoji="1" lang="ja-JP" altLang="en-US" sz="900" dirty="0"/>
              <a:t> うち</a:t>
            </a:r>
            <a:endParaRPr kumimoji="1" lang="en-US" altLang="ja-JP" sz="900" dirty="0"/>
          </a:p>
          <a:p>
            <a:r>
              <a:rPr lang="ja-JP" altLang="en-US" sz="900" dirty="0"/>
              <a:t>　危機管理室　   </a:t>
            </a:r>
            <a:r>
              <a:rPr lang="en-US" altLang="ja-JP" sz="900" dirty="0"/>
              <a:t>24</a:t>
            </a:r>
            <a:r>
              <a:rPr lang="ja-JP" altLang="en-US" sz="900" dirty="0"/>
              <a:t>人　</a:t>
            </a:r>
            <a:endParaRPr lang="en-US" altLang="ja-JP" sz="900" dirty="0"/>
          </a:p>
          <a:p>
            <a:r>
              <a:rPr kumimoji="1" lang="ja-JP" altLang="en-US" sz="900" dirty="0"/>
              <a:t>　政策企画部　   </a:t>
            </a:r>
            <a:r>
              <a:rPr kumimoji="1" lang="en-US" altLang="ja-JP" sz="900" dirty="0"/>
              <a:t>45</a:t>
            </a:r>
            <a:r>
              <a:rPr kumimoji="1" lang="ja-JP" altLang="en-US" sz="900" dirty="0"/>
              <a:t>人</a:t>
            </a:r>
            <a:endParaRPr kumimoji="1" lang="en-US" altLang="ja-JP" sz="900" dirty="0"/>
          </a:p>
          <a:p>
            <a:r>
              <a:rPr lang="ja-JP" altLang="en-US" sz="900" dirty="0"/>
              <a:t>　議会事務局      </a:t>
            </a:r>
            <a:r>
              <a:rPr lang="en-US" altLang="ja-JP" sz="900" dirty="0"/>
              <a:t>26</a:t>
            </a:r>
            <a:r>
              <a:rPr lang="ja-JP" altLang="en-US" sz="900" dirty="0"/>
              <a:t>人</a:t>
            </a:r>
            <a:endParaRPr lang="en-US" altLang="ja-JP" sz="900" dirty="0"/>
          </a:p>
        </p:txBody>
      </p:sp>
      <p:sp>
        <p:nvSpPr>
          <p:cNvPr id="199" name="テキスト ボックス 198"/>
          <p:cNvSpPr txBox="1"/>
          <p:nvPr/>
        </p:nvSpPr>
        <p:spPr>
          <a:xfrm>
            <a:off x="272527" y="3857108"/>
            <a:ext cx="2304209" cy="246221"/>
          </a:xfrm>
          <a:prstGeom prst="rect">
            <a:avLst/>
          </a:prstGeom>
          <a:noFill/>
        </p:spPr>
        <p:txBody>
          <a:bodyPr wrap="square">
            <a:spAutoFit/>
          </a:bodyPr>
          <a:lstStyle/>
          <a:p>
            <a:pPr algn="ctr">
              <a:defRPr/>
            </a:pPr>
            <a:r>
              <a:rPr lang="ja-JP" altLang="en-US" sz="1000" b="1" u="sng" dirty="0">
                <a:latin typeface="Meiryo UI" panose="020B0604030504040204" pitchFamily="50" charset="-128"/>
                <a:ea typeface="Meiryo UI" panose="020B0604030504040204" pitchFamily="50" charset="-128"/>
              </a:rPr>
              <a:t>現大阪市本庁舎（中之島庁舎）</a:t>
            </a:r>
            <a:endParaRPr lang="ja-JP" altLang="en-US" sz="786" b="1" u="sng" dirty="0">
              <a:latin typeface="Meiryo UI" panose="020B0604030504040204" pitchFamily="50" charset="-128"/>
              <a:ea typeface="Meiryo UI" panose="020B0604030504040204" pitchFamily="50" charset="-128"/>
            </a:endParaRPr>
          </a:p>
        </p:txBody>
      </p:sp>
      <p:sp>
        <p:nvSpPr>
          <p:cNvPr id="200" name="正方形/長方形 199"/>
          <p:cNvSpPr/>
          <p:nvPr/>
        </p:nvSpPr>
        <p:spPr>
          <a:xfrm>
            <a:off x="5964113" y="652286"/>
            <a:ext cx="3888000" cy="36891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1" name="テキスト ボックス 1"/>
          <p:cNvSpPr txBox="1">
            <a:spLocks noChangeArrowheads="1"/>
          </p:cNvSpPr>
          <p:nvPr/>
        </p:nvSpPr>
        <p:spPr bwMode="auto">
          <a:xfrm>
            <a:off x="5964113" y="656588"/>
            <a:ext cx="1836000" cy="252000"/>
          </a:xfrm>
          <a:prstGeom prst="rect">
            <a:avLst/>
          </a:prstGeom>
          <a:solidFill>
            <a:schemeClr val="accent2">
              <a:lumMod val="40000"/>
              <a:lumOff val="60000"/>
            </a:schemeClr>
          </a:solidFill>
          <a:ln w="9525">
            <a:solidFill>
              <a:schemeClr val="tx1"/>
            </a:solidFill>
            <a:miter lim="800000"/>
            <a:headEnd/>
            <a:tailEnd/>
          </a:ln>
        </p:spPr>
        <p:txBody>
          <a:bodyPr lIns="90000" rIns="36000" anchor="ctr"/>
          <a:lstStyle/>
          <a:p>
            <a:r>
              <a:rPr lang="ja-JP" altLang="en-US" sz="1200" b="1" dirty="0">
                <a:latin typeface="Meiryo UI" panose="020B0604030504040204" pitchFamily="50" charset="-128"/>
                <a:ea typeface="Meiryo UI" panose="020B0604030504040204" pitchFamily="50" charset="-128"/>
              </a:rPr>
              <a:t>④新築する庁舎のイメージ</a:t>
            </a:r>
          </a:p>
        </p:txBody>
      </p:sp>
      <p:sp>
        <p:nvSpPr>
          <p:cNvPr id="60" name="正方形/長方形 12"/>
          <p:cNvSpPr>
            <a:spLocks noChangeArrowheads="1"/>
          </p:cNvSpPr>
          <p:nvPr/>
        </p:nvSpPr>
        <p:spPr bwMode="auto">
          <a:xfrm>
            <a:off x="8861425" y="6571194"/>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１３</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19533955"/>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7760457" y="711302"/>
            <a:ext cx="2010741" cy="473272"/>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15,493㎡</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10,811</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・空き庁舎　  　</a:t>
            </a:r>
            <a:r>
              <a:rPr lang="en-US" altLang="ja-JP" sz="900" dirty="0">
                <a:solidFill>
                  <a:schemeClr val="tx1"/>
                </a:solidFill>
                <a:latin typeface="Meiryo UI" panose="020B0604030504040204" pitchFamily="50" charset="-128"/>
                <a:ea typeface="Meiryo UI" panose="020B0604030504040204" pitchFamily="50" charset="-128"/>
              </a:rPr>
              <a:t>4,682</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p>
        </p:txBody>
      </p:sp>
      <p:sp>
        <p:nvSpPr>
          <p:cNvPr id="73" name="正方形/長方形 72"/>
          <p:cNvSpPr/>
          <p:nvPr/>
        </p:nvSpPr>
        <p:spPr>
          <a:xfrm>
            <a:off x="6084000" y="5436000"/>
            <a:ext cx="3780000" cy="1404000"/>
          </a:xfrm>
          <a:prstGeom prst="rect">
            <a:avLst/>
          </a:prstGeom>
          <a:solidFill>
            <a:schemeClr val="accent3">
              <a:lumMod val="60000"/>
              <a:lumOff val="40000"/>
            </a:schemeClr>
          </a:solidFill>
          <a:ln w="31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0"/>
              </a:spcBef>
              <a:defRPr/>
            </a:pPr>
            <a:r>
              <a:rPr lang="ja-JP" altLang="en-US" sz="1200" dirty="0">
                <a:solidFill>
                  <a:prstClr val="black"/>
                </a:solidFill>
                <a:latin typeface="Meiryo UI" panose="020B0604030504040204" pitchFamily="50" charset="-128"/>
                <a:ea typeface="Meiryo UI" panose="020B0604030504040204" pitchFamily="50" charset="-128"/>
              </a:rPr>
              <a:t>・本庁職員</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1,287</a:t>
            </a:r>
            <a:r>
              <a:rPr lang="ja-JP" altLang="en-US" sz="1050" dirty="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の配置状況</a:t>
            </a:r>
            <a:endParaRPr lang="en-US" altLang="ja-JP" sz="1200" dirty="0">
              <a:solidFill>
                <a:prstClr val="black"/>
              </a:solidFill>
              <a:latin typeface="Meiryo UI" panose="020B0604030504040204" pitchFamily="50" charset="-128"/>
              <a:ea typeface="Meiryo UI" panose="020B0604030504040204" pitchFamily="50" charset="-128"/>
            </a:endParaRPr>
          </a:p>
          <a:p>
            <a:pPr marL="82550" lvl="0">
              <a:lnSpc>
                <a:spcPts val="1400"/>
              </a:lnSpc>
              <a:spcBef>
                <a:spcPts val="0"/>
              </a:spcBef>
              <a:defRPr/>
            </a:pPr>
            <a:r>
              <a:rPr lang="ja-JP" altLang="en-US" sz="1200" dirty="0">
                <a:solidFill>
                  <a:prstClr val="black"/>
                </a:solidFill>
                <a:latin typeface="Meiryo UI" panose="020B0604030504040204" pitchFamily="50" charset="-128"/>
                <a:ea typeface="Meiryo UI" panose="020B0604030504040204" pitchFamily="50" charset="-128"/>
              </a:rPr>
              <a:t>　 ①</a:t>
            </a:r>
            <a:r>
              <a:rPr lang="en-US" altLang="ja-JP" sz="1200" dirty="0">
                <a:solidFill>
                  <a:prstClr val="black"/>
                </a:solidFill>
                <a:latin typeface="Meiryo UI" panose="020B0604030504040204" pitchFamily="50" charset="-128"/>
                <a:ea typeface="Meiryo UI" panose="020B0604030504040204" pitchFamily="50" charset="-128"/>
              </a:rPr>
              <a:t>149</a:t>
            </a:r>
            <a:r>
              <a:rPr lang="ja-JP" altLang="en-US" sz="1200" dirty="0">
                <a:solidFill>
                  <a:prstClr val="black"/>
                </a:solidFill>
                <a:latin typeface="Meiryo UI" panose="020B0604030504040204" pitchFamily="50" charset="-128"/>
                <a:ea typeface="Meiryo UI" panose="020B0604030504040204" pitchFamily="50" charset="-128"/>
              </a:rPr>
              <a:t>人　　④</a:t>
            </a:r>
            <a:r>
              <a:rPr lang="en-US" altLang="ja-JP" sz="1200" dirty="0">
                <a:solidFill>
                  <a:prstClr val="black"/>
                </a:solidFill>
                <a:latin typeface="Meiryo UI" panose="020B0604030504040204" pitchFamily="50" charset="-128"/>
                <a:ea typeface="Meiryo UI" panose="020B0604030504040204" pitchFamily="50" charset="-128"/>
              </a:rPr>
              <a:t>675</a:t>
            </a:r>
            <a:r>
              <a:rPr lang="ja-JP" altLang="en-US" sz="1200" dirty="0">
                <a:solidFill>
                  <a:prstClr val="black"/>
                </a:solidFill>
                <a:latin typeface="Meiryo UI" panose="020B0604030504040204" pitchFamily="50" charset="-128"/>
                <a:ea typeface="Meiryo UI" panose="020B0604030504040204" pitchFamily="50" charset="-128"/>
              </a:rPr>
              <a:t>人　　②＋③　残り</a:t>
            </a:r>
            <a:r>
              <a:rPr lang="en-US" altLang="ja-JP" sz="1200" dirty="0">
                <a:solidFill>
                  <a:prstClr val="black"/>
                </a:solidFill>
                <a:latin typeface="Meiryo UI" panose="020B0604030504040204" pitchFamily="50" charset="-128"/>
                <a:ea typeface="Meiryo UI" panose="020B0604030504040204" pitchFamily="50" charset="-128"/>
              </a:rPr>
              <a:t>463</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a:p>
            <a:pPr lvl="0">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ATC</a:t>
            </a:r>
            <a:r>
              <a:rPr lang="ja-JP" altLang="en-US" sz="1200" dirty="0">
                <a:solidFill>
                  <a:prstClr val="black"/>
                </a:solidFill>
                <a:latin typeface="Meiryo UI" panose="020B0604030504040204" pitchFamily="50" charset="-128"/>
                <a:ea typeface="Meiryo UI" panose="020B0604030504040204" pitchFamily="50" charset="-128"/>
              </a:rPr>
              <a:t>に空き庁舎が発生　</a:t>
            </a:r>
            <a:r>
              <a:rPr lang="en-US" altLang="ja-JP" sz="1200" dirty="0">
                <a:solidFill>
                  <a:prstClr val="black"/>
                </a:solidFill>
                <a:latin typeface="Meiryo UI" panose="020B0604030504040204" pitchFamily="50" charset="-128"/>
                <a:ea typeface="Meiryo UI" panose="020B0604030504040204" pitchFamily="50" charset="-128"/>
              </a:rPr>
              <a:t>4,682㎡</a:t>
            </a:r>
            <a:r>
              <a:rPr lang="ja-JP" altLang="en-US" sz="1200" dirty="0">
                <a:solidFill>
                  <a:prstClr val="black"/>
                </a:solidFill>
                <a:latin typeface="Meiryo UI" panose="020B0604030504040204" pitchFamily="50" charset="-128"/>
                <a:ea typeface="Meiryo UI" panose="020B0604030504040204" pitchFamily="50" charset="-128"/>
              </a:rPr>
              <a:t>（㋑ー㋐）</a:t>
            </a:r>
          </a:p>
        </p:txBody>
      </p:sp>
      <p:sp>
        <p:nvSpPr>
          <p:cNvPr id="96" name="平行四辺形 95"/>
          <p:cNvSpPr/>
          <p:nvPr/>
        </p:nvSpPr>
        <p:spPr>
          <a:xfrm>
            <a:off x="7066692" y="2902930"/>
            <a:ext cx="1684013" cy="385387"/>
          </a:xfrm>
          <a:prstGeom prst="parallelogram">
            <a:avLst>
              <a:gd name="adj" fmla="val 129853"/>
            </a:avLst>
          </a:prstGeom>
          <a:noFill/>
          <a:ln w="3175">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1"/>
          </a:p>
        </p:txBody>
      </p:sp>
      <p:sp>
        <p:nvSpPr>
          <p:cNvPr id="104" name="正方形/長方形 103"/>
          <p:cNvSpPr/>
          <p:nvPr/>
        </p:nvSpPr>
        <p:spPr>
          <a:xfrm>
            <a:off x="4319255" y="972000"/>
            <a:ext cx="1584000" cy="28800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執務室面積</a:t>
            </a:r>
            <a:r>
              <a:rPr lang="en-US" altLang="ja-JP" sz="1200" dirty="0">
                <a:solidFill>
                  <a:schemeClr val="tx1"/>
                </a:solidFill>
                <a:latin typeface="Meiryo UI" panose="020B0604030504040204" pitchFamily="50" charset="-128"/>
                <a:ea typeface="Meiryo UI" panose="020B0604030504040204" pitchFamily="50" charset="-128"/>
              </a:rPr>
              <a:t>5,679</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105" name="表 104"/>
          <p:cNvGraphicFramePr>
            <a:graphicFrameLocks noGrp="1"/>
          </p:cNvGraphicFramePr>
          <p:nvPr/>
        </p:nvGraphicFramePr>
        <p:xfrm>
          <a:off x="3297138" y="1553574"/>
          <a:ext cx="2592000" cy="1101600"/>
        </p:xfrm>
        <a:graphic>
          <a:graphicData uri="http://schemas.openxmlformats.org/drawingml/2006/table">
            <a:tbl>
              <a:tblPr firstRow="1" bandRow="1">
                <a:tableStyleId>{073A0DAA-6AF3-43AB-8588-CEC1D06C72B9}</a:tableStyleId>
              </a:tblPr>
              <a:tblGrid>
                <a:gridCol w="1811355">
                  <a:extLst>
                    <a:ext uri="{9D8B030D-6E8A-4147-A177-3AD203B41FA5}">
                      <a16:colId xmlns:a16="http://schemas.microsoft.com/office/drawing/2014/main" val="6596142"/>
                    </a:ext>
                  </a:extLst>
                </a:gridCol>
                <a:gridCol w="780645">
                  <a:extLst>
                    <a:ext uri="{9D8B030D-6E8A-4147-A177-3AD203B41FA5}">
                      <a16:colId xmlns:a16="http://schemas.microsoft.com/office/drawing/2014/main" val="1039379610"/>
                    </a:ext>
                  </a:extLst>
                </a:gridCol>
              </a:tblGrid>
              <a:tr h="367200">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施設名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執務室面積（㎡）</a:t>
                      </a:r>
                      <a:endParaRPr kumimoji="1" lang="en-US" altLang="ja-JP" sz="900" b="0" dirty="0">
                        <a:solidFill>
                          <a:sysClr val="windowText" lastClr="000000"/>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50332427"/>
                  </a:ext>
                </a:extLst>
              </a:tr>
              <a:tr h="367200">
                <a:tc>
                  <a:txBody>
                    <a:bodyPr/>
                    <a:lstStyle/>
                    <a:p>
                      <a:pPr algn="l"/>
                      <a:r>
                        <a:rPr kumimoji="1" lang="ja-JP" altLang="en-US" sz="900" b="0" dirty="0">
                          <a:latin typeface="Meiryo UI" panose="020B0604030504040204" pitchFamily="50" charset="-128"/>
                          <a:ea typeface="Meiryo UI" panose="020B0604030504040204" pitchFamily="50" charset="-128"/>
                        </a:rPr>
                        <a:t>工営所</a:t>
                      </a:r>
                      <a:endParaRPr kumimoji="1" lang="zh-TW" altLang="en-US" sz="900" b="0" dirty="0">
                        <a:latin typeface="Meiryo UI" panose="020B0604030504040204" pitchFamily="50" charset="-128"/>
                        <a:ea typeface="Meiryo UI" panose="020B0604030504040204" pitchFamily="50" charset="-128"/>
                      </a:endParaRPr>
                    </a:p>
                  </a:txBody>
                  <a:tcPr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b="0" dirty="0">
                          <a:latin typeface="Meiryo UI" panose="020B0604030504040204" pitchFamily="50" charset="-128"/>
                          <a:ea typeface="Meiryo UI" panose="020B0604030504040204" pitchFamily="50" charset="-128"/>
                        </a:rPr>
                        <a:t>1,288 </a:t>
                      </a:r>
                    </a:p>
                  </a:txBody>
                  <a:tcPr marR="180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r h="3672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大阪</a:t>
                      </a:r>
                      <a:r>
                        <a:rPr kumimoji="1" lang="zh-TW" altLang="en-US" sz="900" b="0" dirty="0">
                          <a:solidFill>
                            <a:schemeClr val="tx1"/>
                          </a:solidFill>
                          <a:latin typeface="Meiryo UI" panose="020B0604030504040204" pitchFamily="50" charset="-128"/>
                          <a:ea typeface="Meiryo UI" panose="020B0604030504040204" pitchFamily="50" charset="-128"/>
                        </a:rPr>
                        <a:t>産業創造館</a:t>
                      </a:r>
                      <a:endParaRPr kumimoji="1" lang="en-US" altLang="zh-TW" sz="900" b="0" dirty="0">
                        <a:solidFill>
                          <a:schemeClr val="tx1"/>
                        </a:solidFill>
                        <a:latin typeface="Meiryo UI" panose="020B0604030504040204" pitchFamily="50" charset="-128"/>
                        <a:ea typeface="Meiryo UI" panose="020B0604030504040204" pitchFamily="50" charset="-128"/>
                      </a:endParaRPr>
                    </a:p>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（現状：</a:t>
                      </a:r>
                      <a:r>
                        <a:rPr kumimoji="1" lang="zh-TW" altLang="en-US" sz="900" b="0" dirty="0">
                          <a:solidFill>
                            <a:schemeClr val="tx1"/>
                          </a:solidFill>
                          <a:latin typeface="Meiryo UI" panose="020B0604030504040204" pitchFamily="50" charset="-128"/>
                          <a:ea typeface="Meiryo UI" panose="020B0604030504040204" pitchFamily="50" charset="-128"/>
                        </a:rPr>
                        <a:t>契約管財局</a:t>
                      </a:r>
                      <a:r>
                        <a:rPr kumimoji="1" lang="ja-JP" altLang="en-US" sz="900" b="0" dirty="0">
                          <a:solidFill>
                            <a:schemeClr val="tx1"/>
                          </a:solidFill>
                          <a:latin typeface="Meiryo UI" panose="020B0604030504040204" pitchFamily="50" charset="-128"/>
                          <a:ea typeface="Meiryo UI" panose="020B0604030504040204" pitchFamily="50" charset="-128"/>
                        </a:rPr>
                        <a:t>）</a:t>
                      </a:r>
                      <a:endParaRPr kumimoji="1" lang="en-US" altLang="ja-JP" sz="900" b="0" dirty="0">
                        <a:solidFill>
                          <a:schemeClr val="tx1"/>
                        </a:solidFill>
                        <a:latin typeface="Meiryo UI" panose="020B0604030504040204" pitchFamily="50" charset="-128"/>
                        <a:ea typeface="Meiryo UI" panose="020B0604030504040204" pitchFamily="50" charset="-128"/>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1,447 </a:t>
                      </a:r>
                    </a:p>
                  </a:txBody>
                  <a:tcPr marL="72000" marR="180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04650"/>
                  </a:ext>
                </a:extLst>
              </a:tr>
            </a:tbl>
          </a:graphicData>
        </a:graphic>
      </p:graphicFrame>
      <p:sp>
        <p:nvSpPr>
          <p:cNvPr id="106" name="正方形/長方形 105"/>
          <p:cNvSpPr/>
          <p:nvPr/>
        </p:nvSpPr>
        <p:spPr>
          <a:xfrm>
            <a:off x="3073240" y="1253570"/>
            <a:ext cx="24256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保有庁舎（現行政区庁舎除く）</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sp>
        <p:nvSpPr>
          <p:cNvPr id="108" name="正方形/長方形 107"/>
          <p:cNvSpPr/>
          <p:nvPr/>
        </p:nvSpPr>
        <p:spPr>
          <a:xfrm>
            <a:off x="3105295" y="2711695"/>
            <a:ext cx="11977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民間ビル賃借</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graphicFrame>
        <p:nvGraphicFramePr>
          <p:cNvPr id="109" name="表 108"/>
          <p:cNvGraphicFramePr>
            <a:graphicFrameLocks noGrp="1"/>
          </p:cNvGraphicFramePr>
          <p:nvPr/>
        </p:nvGraphicFramePr>
        <p:xfrm>
          <a:off x="3297138" y="3045215"/>
          <a:ext cx="2592000" cy="734400"/>
        </p:xfrm>
        <a:graphic>
          <a:graphicData uri="http://schemas.openxmlformats.org/drawingml/2006/table">
            <a:tbl>
              <a:tblPr firstRow="1" bandRow="1">
                <a:tableStyleId>{073A0DAA-6AF3-43AB-8588-CEC1D06C72B9}</a:tableStyleId>
              </a:tblPr>
              <a:tblGrid>
                <a:gridCol w="1805030">
                  <a:extLst>
                    <a:ext uri="{9D8B030D-6E8A-4147-A177-3AD203B41FA5}">
                      <a16:colId xmlns:a16="http://schemas.microsoft.com/office/drawing/2014/main" val="6596142"/>
                    </a:ext>
                  </a:extLst>
                </a:gridCol>
                <a:gridCol w="786970">
                  <a:extLst>
                    <a:ext uri="{9D8B030D-6E8A-4147-A177-3AD203B41FA5}">
                      <a16:colId xmlns:a16="http://schemas.microsoft.com/office/drawing/2014/main" val="1039379610"/>
                    </a:ext>
                  </a:extLst>
                </a:gridCol>
              </a:tblGrid>
              <a:tr h="367200">
                <a:tc>
                  <a:txBody>
                    <a:bodyPr/>
                    <a:lstStyle/>
                    <a:p>
                      <a:pPr algn="l"/>
                      <a:r>
                        <a:rPr kumimoji="1" lang="ja-JP" altLang="en-US" sz="900" b="0" dirty="0">
                          <a:solidFill>
                            <a:schemeClr val="tx1"/>
                          </a:solidFill>
                          <a:latin typeface="Meiryo UI" panose="020B0604030504040204" pitchFamily="50" charset="-128"/>
                          <a:ea typeface="Meiryo UI" panose="020B0604030504040204" pitchFamily="50" charset="-128"/>
                        </a:rPr>
                        <a:t>ＯＣＡＴ</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l"/>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現状：なんば市税事務所</a:t>
                      </a:r>
                      <a:r>
                        <a:rPr kumimoji="1" lang="en-US" altLang="ja-JP" sz="900" b="0" dirty="0">
                          <a:solidFill>
                            <a:schemeClr val="tx1"/>
                          </a:solidFill>
                          <a:latin typeface="Meiryo UI" panose="020B0604030504040204" pitchFamily="50" charset="-128"/>
                          <a:ea typeface="Meiryo UI" panose="020B0604030504040204" pitchFamily="50" charset="-128"/>
                        </a:rPr>
                        <a:t>)</a:t>
                      </a:r>
                    </a:p>
                  </a:txBody>
                  <a:tcPr marL="90000" marR="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1,228</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r h="3672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船場センタービル</a:t>
                      </a:r>
                    </a:p>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（現状：船場法人市税事務所）</a:t>
                      </a:r>
                    </a:p>
                  </a:txBody>
                  <a:tcPr marL="9000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1,716 </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540241"/>
                  </a:ext>
                </a:extLst>
              </a:tr>
            </a:tbl>
          </a:graphicData>
        </a:graphic>
      </p:graphicFrame>
      <p:graphicFrame>
        <p:nvGraphicFramePr>
          <p:cNvPr id="83" name="グラフ 45"/>
          <p:cNvGraphicFramePr>
            <a:graphicFrameLocks/>
          </p:cNvGraphicFramePr>
          <p:nvPr/>
        </p:nvGraphicFramePr>
        <p:xfrm>
          <a:off x="73234" y="4638089"/>
          <a:ext cx="6156000" cy="2088000"/>
        </p:xfrm>
        <a:graphic>
          <a:graphicData uri="http://schemas.openxmlformats.org/drawingml/2006/chart">
            <c:chart xmlns:c="http://schemas.openxmlformats.org/drawingml/2006/chart" xmlns:r="http://schemas.openxmlformats.org/officeDocument/2006/relationships" r:id="rId3"/>
          </a:graphicData>
        </a:graphic>
      </p:graphicFrame>
      <p:sp>
        <p:nvSpPr>
          <p:cNvPr id="48" name="平行四辺形 47"/>
          <p:cNvSpPr/>
          <p:nvPr/>
        </p:nvSpPr>
        <p:spPr>
          <a:xfrm>
            <a:off x="846195" y="3424692"/>
            <a:ext cx="1105714" cy="257143"/>
          </a:xfrm>
          <a:prstGeom prst="parallelogram">
            <a:avLst>
              <a:gd name="adj" fmla="val 129853"/>
            </a:avLst>
          </a:prstGeom>
          <a:noFill/>
          <a:ln w="3175">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1"/>
          </a:p>
        </p:txBody>
      </p:sp>
      <p:graphicFrame>
        <p:nvGraphicFramePr>
          <p:cNvPr id="47" name="グラフ 46"/>
          <p:cNvGraphicFramePr/>
          <p:nvPr/>
        </p:nvGraphicFramePr>
        <p:xfrm>
          <a:off x="356534" y="1428383"/>
          <a:ext cx="2182232" cy="2791112"/>
        </p:xfrm>
        <a:graphic>
          <a:graphicData uri="http://schemas.openxmlformats.org/drawingml/2006/chart">
            <c:chart xmlns:c="http://schemas.openxmlformats.org/drawingml/2006/chart" xmlns:r="http://schemas.openxmlformats.org/officeDocument/2006/relationships" r:id="rId4"/>
          </a:graphicData>
        </a:graphic>
      </p:graphicFrame>
      <p:sp>
        <p:nvSpPr>
          <p:cNvPr id="60" name="テキスト ボックス 59"/>
          <p:cNvSpPr txBox="1"/>
          <p:nvPr/>
        </p:nvSpPr>
        <p:spPr>
          <a:xfrm>
            <a:off x="280100" y="3845470"/>
            <a:ext cx="2119313" cy="246062"/>
          </a:xfrm>
          <a:prstGeom prst="rect">
            <a:avLst/>
          </a:prstGeom>
          <a:noFill/>
        </p:spPr>
        <p:txBody>
          <a:bodyPr>
            <a:spAutoFit/>
          </a:bodyPr>
          <a:lstStyle/>
          <a:p>
            <a:pPr algn="ctr">
              <a:defRPr/>
            </a:pPr>
            <a:r>
              <a:rPr lang="ja-JP" altLang="en-US" sz="1000" b="1" u="sng" dirty="0">
                <a:latin typeface="Meiryo UI" panose="020B0604030504040204" pitchFamily="50" charset="-128"/>
                <a:ea typeface="Meiryo UI" panose="020B0604030504040204" pitchFamily="50" charset="-128"/>
              </a:rPr>
              <a:t>現中央区庁舎</a:t>
            </a:r>
            <a:endParaRPr lang="ja-JP" altLang="en-US" sz="786" b="1" u="sng" dirty="0">
              <a:latin typeface="Meiryo UI" panose="020B0604030504040204" pitchFamily="50" charset="-128"/>
              <a:ea typeface="Meiryo UI" panose="020B0604030504040204" pitchFamily="50" charset="-128"/>
            </a:endParaRPr>
          </a:p>
        </p:txBody>
      </p:sp>
      <p:sp>
        <p:nvSpPr>
          <p:cNvPr id="49" name="正方形/長方形 12"/>
          <p:cNvSpPr>
            <a:spLocks noChangeArrowheads="1"/>
          </p:cNvSpPr>
          <p:nvPr/>
        </p:nvSpPr>
        <p:spPr bwMode="auto">
          <a:xfrm>
            <a:off x="8835667" y="16248"/>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rPr>
              <a:t>●●</a:t>
            </a:r>
            <a:r>
              <a:rPr lang="en-US" altLang="ja-JP" sz="1100" b="1" dirty="0">
                <a:solidFill>
                  <a:srgbClr val="000000"/>
                </a:solidFill>
                <a:latin typeface="ＭＳ Ｐゴシック" panose="020B0600070205080204" pitchFamily="50" charset="-128"/>
                <a:ea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rPr>
              <a:t>１０</a:t>
            </a:r>
            <a:endParaRPr lang="ja-JP" altLang="en-US" sz="1200" b="1" dirty="0">
              <a:solidFill>
                <a:srgbClr val="000000"/>
              </a:solidFill>
              <a:latin typeface="ＭＳ Ｐゴシック" panose="020B0600070205080204" pitchFamily="50" charset="-128"/>
              <a:ea typeface="Meiryo UI" panose="020B0604030504040204" pitchFamily="50" charset="-128"/>
            </a:endParaRPr>
          </a:p>
        </p:txBody>
      </p:sp>
      <p:sp>
        <p:nvSpPr>
          <p:cNvPr id="59" name="正方形/長方形 58"/>
          <p:cNvSpPr/>
          <p:nvPr/>
        </p:nvSpPr>
        <p:spPr>
          <a:xfrm>
            <a:off x="189" y="-3175"/>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　イメージ図（中央区）</a:t>
            </a:r>
            <a:endParaRPr lang="ja-JP" altLang="en-US" sz="1600" b="1" dirty="0">
              <a:solidFill>
                <a:srgbClr val="000000"/>
              </a:solidFill>
              <a:latin typeface="Meiryo UI" panose="020B0604030504040204" pitchFamily="50" charset="-128"/>
              <a:ea typeface="Meiryo UI" panose="020B0604030504040204" pitchFamily="50" charset="-128"/>
              <a:cs typeface="Meiryo UI"/>
            </a:endParaRPr>
          </a:p>
        </p:txBody>
      </p:sp>
      <p:grpSp>
        <p:nvGrpSpPr>
          <p:cNvPr id="111" name="グループ化 110"/>
          <p:cNvGrpSpPr/>
          <p:nvPr/>
        </p:nvGrpSpPr>
        <p:grpSpPr>
          <a:xfrm>
            <a:off x="909872" y="971999"/>
            <a:ext cx="2131731" cy="648000"/>
            <a:chOff x="626729" y="1693261"/>
            <a:chExt cx="2131731" cy="648000"/>
          </a:xfrm>
        </p:grpSpPr>
        <p:sp>
          <p:nvSpPr>
            <p:cNvPr id="112" name="正方形/長方形 111"/>
            <p:cNvSpPr/>
            <p:nvPr/>
          </p:nvSpPr>
          <p:spPr>
            <a:xfrm>
              <a:off x="626729" y="1693261"/>
              <a:ext cx="2131731" cy="64800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5,745㎡</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・区役所　　　　　</a:t>
              </a:r>
              <a:r>
                <a:rPr lang="en-US" altLang="ja-JP" sz="900" dirty="0">
                  <a:solidFill>
                    <a:schemeClr val="tx1"/>
                  </a:solidFill>
                  <a:latin typeface="Meiryo UI" panose="020B0604030504040204" pitchFamily="50" charset="-128"/>
                  <a:ea typeface="Meiryo UI" panose="020B0604030504040204" pitchFamily="50" charset="-128"/>
                </a:rPr>
                <a:t>2,550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・議会施設 　 　 　 </a:t>
              </a:r>
              <a:r>
                <a:rPr lang="en-US" altLang="ja-JP" sz="900" dirty="0">
                  <a:solidFill>
                    <a:schemeClr val="tx1"/>
                  </a:solidFill>
                  <a:latin typeface="Meiryo UI" panose="020B0604030504040204" pitchFamily="50" charset="-128"/>
                  <a:ea typeface="Meiryo UI" panose="020B0604030504040204" pitchFamily="50" charset="-128"/>
                </a:rPr>
                <a:t>805</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2,390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a:t>
              </a:r>
            </a:p>
          </p:txBody>
        </p:sp>
        <p:sp>
          <p:nvSpPr>
            <p:cNvPr id="113" name="大かっこ 112"/>
            <p:cNvSpPr/>
            <p:nvPr/>
          </p:nvSpPr>
          <p:spPr>
            <a:xfrm>
              <a:off x="1317826" y="1895052"/>
              <a:ext cx="1336096" cy="379784"/>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4" name="テキスト ボックス 80"/>
          <p:cNvSpPr txBox="1"/>
          <p:nvPr/>
        </p:nvSpPr>
        <p:spPr bwMode="auto">
          <a:xfrm>
            <a:off x="-79853" y="6525355"/>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dirty="0">
                <a:latin typeface="Meiryo UI" panose="020B0604030504040204" pitchFamily="50" charset="-128"/>
                <a:ea typeface="Meiryo UI" panose="020B0604030504040204" pitchFamily="50" charset="-128"/>
              </a:rPr>
              <a:t>執務室</a:t>
            </a:r>
            <a:endParaRPr lang="en-US" altLang="ja-JP" sz="750" dirty="0">
              <a:latin typeface="Meiryo UI" panose="020B0604030504040204" pitchFamily="50" charset="-128"/>
              <a:ea typeface="Meiryo UI" panose="020B0604030504040204" pitchFamily="50" charset="-128"/>
            </a:endParaRPr>
          </a:p>
          <a:p>
            <a:pPr algn="ctr">
              <a:defRPr/>
            </a:pPr>
            <a:r>
              <a:rPr lang="ja-JP" altLang="en-US" sz="750" dirty="0">
                <a:latin typeface="Meiryo UI" panose="020B0604030504040204" pitchFamily="50" charset="-128"/>
                <a:ea typeface="Meiryo UI" panose="020B0604030504040204" pitchFamily="50" charset="-128"/>
              </a:rPr>
              <a:t>面積</a:t>
            </a:r>
          </a:p>
        </p:txBody>
      </p:sp>
      <p:sp>
        <p:nvSpPr>
          <p:cNvPr id="62" name="テキスト ボックス 1"/>
          <p:cNvSpPr txBox="1">
            <a:spLocks noChangeArrowheads="1"/>
          </p:cNvSpPr>
          <p:nvPr/>
        </p:nvSpPr>
        <p:spPr bwMode="auto">
          <a:xfrm>
            <a:off x="3105295" y="651600"/>
            <a:ext cx="1957672"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③他の保有庁舎等の状況</a:t>
            </a:r>
            <a:endParaRPr lang="en-US" altLang="ja-JP" sz="1200" b="1" dirty="0">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5963696" y="651600"/>
            <a:ext cx="3753491" cy="505793"/>
            <a:chOff x="3104291" y="644748"/>
            <a:chExt cx="3753491" cy="505793"/>
          </a:xfrm>
        </p:grpSpPr>
        <p:sp>
          <p:nvSpPr>
            <p:cNvPr id="67" name="テキスト ボックス 1"/>
            <p:cNvSpPr txBox="1">
              <a:spLocks noChangeArrowheads="1"/>
            </p:cNvSpPr>
            <p:nvPr/>
          </p:nvSpPr>
          <p:spPr bwMode="auto">
            <a:xfrm>
              <a:off x="3104291" y="644748"/>
              <a:ext cx="1440000" cy="252000"/>
            </a:xfrm>
            <a:prstGeom prst="rect">
              <a:avLst/>
            </a:prstGeom>
            <a:solidFill>
              <a:schemeClr val="accent2">
                <a:lumMod val="40000"/>
                <a:lumOff val="60000"/>
              </a:schemeClr>
            </a:solidFill>
            <a:ln w="9525">
              <a:solidFill>
                <a:schemeClr val="tx1"/>
              </a:solidFill>
              <a:miter lim="800000"/>
              <a:headEnd/>
              <a:tailEnd/>
            </a:ln>
          </p:spPr>
          <p:txBody>
            <a:bodyPr lIns="90000" rIns="36000" anchor="ctr"/>
            <a:lstStyle/>
            <a:p>
              <a:r>
                <a:rPr lang="ja-JP" altLang="en-US" sz="1200" b="1" dirty="0">
                  <a:latin typeface="Meiryo UI" panose="020B0604030504040204" pitchFamily="50" charset="-128"/>
                  <a:ea typeface="Meiryo UI" panose="020B0604030504040204" pitchFamily="50" charset="-128"/>
                </a:rPr>
                <a:t>④</a:t>
              </a:r>
              <a:r>
                <a:rPr lang="en-US" altLang="ja-JP" sz="1200" b="1" dirty="0">
                  <a:latin typeface="Meiryo UI" panose="020B0604030504040204" pitchFamily="50" charset="-128"/>
                  <a:ea typeface="Meiryo UI" panose="020B0604030504040204" pitchFamily="50" charset="-128"/>
                </a:rPr>
                <a:t>ATC</a:t>
              </a:r>
              <a:r>
                <a:rPr lang="ja-JP" altLang="en-US" sz="1200" b="1" dirty="0">
                  <a:latin typeface="Meiryo UI" panose="020B0604030504040204" pitchFamily="50" charset="-128"/>
                  <a:ea typeface="Meiryo UI" panose="020B0604030504040204" pitchFamily="50" charset="-128"/>
                </a:rPr>
                <a:t>のイメージ</a:t>
              </a:r>
            </a:p>
          </p:txBody>
        </p:sp>
        <p:sp>
          <p:nvSpPr>
            <p:cNvPr id="65" name="大かっこ 64"/>
            <p:cNvSpPr/>
            <p:nvPr/>
          </p:nvSpPr>
          <p:spPr>
            <a:xfrm>
              <a:off x="5571679" y="900911"/>
              <a:ext cx="1286103" cy="249630"/>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66" name="テキスト ボックス 1"/>
          <p:cNvSpPr txBox="1">
            <a:spLocks noChangeArrowheads="1"/>
          </p:cNvSpPr>
          <p:nvPr/>
        </p:nvSpPr>
        <p:spPr bwMode="auto">
          <a:xfrm>
            <a:off x="38096" y="4131093"/>
            <a:ext cx="3538821"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②現行政区庁舎のイメージ</a:t>
            </a:r>
            <a:r>
              <a:rPr lang="ja-JP" altLang="en-US" sz="1050" dirty="0">
                <a:latin typeface="Meiryo UI" panose="020B0604030504040204" pitchFamily="50" charset="-128"/>
                <a:ea typeface="Meiryo UI" panose="020B0604030504040204" pitchFamily="50" charset="-128"/>
              </a:rPr>
              <a:t>（特別区本庁舎を除く）</a:t>
            </a:r>
            <a:endParaRPr lang="en-US" altLang="ja-JP" sz="1050" dirty="0">
              <a:latin typeface="Meiryo UI" panose="020B0604030504040204" pitchFamily="50" charset="-128"/>
              <a:ea typeface="Meiryo UI" panose="020B0604030504040204" pitchFamily="50" charset="-128"/>
            </a:endParaRPr>
          </a:p>
        </p:txBody>
      </p:sp>
      <p:graphicFrame>
        <p:nvGraphicFramePr>
          <p:cNvPr id="93" name="グラフ 83"/>
          <p:cNvGraphicFramePr>
            <a:graphicFrameLocks/>
          </p:cNvGraphicFramePr>
          <p:nvPr>
            <p:extLst>
              <p:ext uri="{D42A27DB-BD31-4B8C-83A1-F6EECF244321}">
                <p14:modId xmlns:p14="http://schemas.microsoft.com/office/powerpoint/2010/main" val="1348490904"/>
              </p:ext>
            </p:extLst>
          </p:nvPr>
        </p:nvGraphicFramePr>
        <p:xfrm>
          <a:off x="6406701" y="1268760"/>
          <a:ext cx="3120643" cy="2490838"/>
        </p:xfrm>
        <a:graphic>
          <a:graphicData uri="http://schemas.openxmlformats.org/drawingml/2006/chart">
            <c:chart xmlns:c="http://schemas.openxmlformats.org/drawingml/2006/chart" xmlns:r="http://schemas.openxmlformats.org/officeDocument/2006/relationships" r:id="rId5"/>
          </a:graphicData>
        </a:graphic>
      </p:graphicFrame>
      <p:sp>
        <p:nvSpPr>
          <p:cNvPr id="57" name="テキスト ボックス 56"/>
          <p:cNvSpPr txBox="1"/>
          <p:nvPr/>
        </p:nvSpPr>
        <p:spPr bwMode="auto">
          <a:xfrm>
            <a:off x="861199" y="3146678"/>
            <a:ext cx="890587" cy="323850"/>
          </a:xfrm>
          <a:prstGeom prst="rect">
            <a:avLst/>
          </a:prstGeom>
          <a:noFill/>
        </p:spPr>
        <p:txBody>
          <a:bodyPr>
            <a:spAutoFit/>
          </a:body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116</a:t>
            </a:r>
            <a:r>
              <a:rPr lang="ja-JP" altLang="en-US" sz="750" b="1" dirty="0">
                <a:latin typeface="Meiryo UI" panose="020B0604030504040204" pitchFamily="50" charset="-128"/>
                <a:ea typeface="Meiryo UI" panose="020B0604030504040204" pitchFamily="50" charset="-128"/>
              </a:rPr>
              <a:t>人</a:t>
            </a:r>
          </a:p>
        </p:txBody>
      </p:sp>
      <p:sp>
        <p:nvSpPr>
          <p:cNvPr id="61" name="テキスト ボックス 60"/>
          <p:cNvSpPr txBox="1"/>
          <p:nvPr/>
        </p:nvSpPr>
        <p:spPr bwMode="auto">
          <a:xfrm>
            <a:off x="921242" y="2385755"/>
            <a:ext cx="763804" cy="323165"/>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本庁職員</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149</a:t>
            </a:r>
            <a:r>
              <a:rPr lang="ja-JP" altLang="en-US" sz="750" b="1" dirty="0">
                <a:latin typeface="Meiryo UI" panose="020B0604030504040204" pitchFamily="50" charset="-128"/>
                <a:ea typeface="Meiryo UI" panose="020B0604030504040204" pitchFamily="50" charset="-128"/>
              </a:rPr>
              <a:t>人</a:t>
            </a:r>
          </a:p>
        </p:txBody>
      </p:sp>
      <p:grpSp>
        <p:nvGrpSpPr>
          <p:cNvPr id="64" name="グループ化 63"/>
          <p:cNvGrpSpPr/>
          <p:nvPr/>
        </p:nvGrpSpPr>
        <p:grpSpPr>
          <a:xfrm>
            <a:off x="6300000" y="3826800"/>
            <a:ext cx="3204000" cy="1404000"/>
            <a:chOff x="6084000" y="3826800"/>
            <a:chExt cx="3672000" cy="1404000"/>
          </a:xfrm>
        </p:grpSpPr>
        <p:sp>
          <p:nvSpPr>
            <p:cNvPr id="77" name="正方形/長方形 76"/>
            <p:cNvSpPr/>
            <p:nvPr/>
          </p:nvSpPr>
          <p:spPr>
            <a:xfrm>
              <a:off x="6084000" y="3826800"/>
              <a:ext cx="3672000" cy="1404000"/>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marL="82550" eaLnBrk="1" hangingPunct="1">
                <a:defRPr/>
              </a:pPr>
              <a:r>
                <a:rPr lang="ja-JP" altLang="en-US" sz="1200" dirty="0">
                  <a:solidFill>
                    <a:prstClr val="black"/>
                  </a:solidFill>
                  <a:latin typeface="Meiryo UI" pitchFamily="50" charset="-128"/>
                  <a:ea typeface="Meiryo UI" pitchFamily="50" charset="-128"/>
                  <a:cs typeface="Meiryo UI" pitchFamily="50" charset="-128"/>
                </a:rPr>
                <a:t>■対象職員数：</a:t>
              </a:r>
              <a:r>
                <a:rPr lang="en-US" altLang="ja-JP" sz="1200" dirty="0">
                  <a:solidFill>
                    <a:schemeClr val="tx1"/>
                  </a:solidFill>
                  <a:latin typeface="Meiryo UI" pitchFamily="50" charset="-128"/>
                  <a:ea typeface="Meiryo UI" pitchFamily="50" charset="-128"/>
                  <a:cs typeface="Meiryo UI" pitchFamily="50" charset="-128"/>
                </a:rPr>
                <a:t>2,982</a:t>
              </a:r>
              <a:r>
                <a:rPr lang="ja-JP" altLang="en-US" sz="1200" dirty="0">
                  <a:solidFill>
                    <a:prstClr val="black"/>
                  </a:solidFill>
                  <a:latin typeface="Meiryo UI" pitchFamily="50" charset="-128"/>
                  <a:ea typeface="Meiryo UI" pitchFamily="50" charset="-128"/>
                  <a:cs typeface="Meiryo UI" pitchFamily="50" charset="-128"/>
                </a:rPr>
                <a:t>人</a:t>
              </a: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■議員定数：</a:t>
              </a:r>
              <a:r>
                <a:rPr lang="en-US" altLang="ja-JP" sz="1200" dirty="0">
                  <a:solidFill>
                    <a:prstClr val="black"/>
                  </a:solidFill>
                  <a:latin typeface="Meiryo UI" pitchFamily="50" charset="-128"/>
                  <a:ea typeface="Meiryo UI" pitchFamily="50" charset="-128"/>
                  <a:cs typeface="Meiryo UI" pitchFamily="50" charset="-128"/>
                </a:rPr>
                <a:t>23</a:t>
              </a:r>
              <a:r>
                <a:rPr lang="ja-JP" altLang="en-US" sz="1200" dirty="0">
                  <a:solidFill>
                    <a:prstClr val="black"/>
                  </a:solidFill>
                  <a:latin typeface="Meiryo UI" pitchFamily="50" charset="-128"/>
                  <a:ea typeface="Meiryo UI" pitchFamily="50" charset="-128"/>
                  <a:cs typeface="Meiryo UI" pitchFamily="50" charset="-128"/>
                </a:rPr>
                <a:t>人</a:t>
              </a:r>
              <a:endParaRPr lang="en-US" altLang="ja-JP" sz="1200" dirty="0">
                <a:solidFill>
                  <a:prstClr val="black"/>
                </a:solidFill>
                <a:latin typeface="Meiryo UI" pitchFamily="50" charset="-128"/>
                <a:ea typeface="Meiryo UI" pitchFamily="50" charset="-128"/>
                <a:cs typeface="Meiryo UI" pitchFamily="50" charset="-128"/>
              </a:endParaRPr>
            </a:p>
            <a:p>
              <a:pPr marL="82550"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本庁</a:t>
              </a:r>
              <a:r>
                <a:rPr lang="en-US" altLang="ja-JP" sz="900" dirty="0">
                  <a:solidFill>
                    <a:prstClr val="black"/>
                  </a:solidFill>
                  <a:latin typeface="Meiryo UI" pitchFamily="50" charset="-128"/>
                  <a:ea typeface="Meiryo UI" pitchFamily="50" charset="-128"/>
                  <a:cs typeface="Meiryo UI" pitchFamily="50" charset="-128"/>
                </a:rPr>
                <a:t>1,287</a:t>
              </a:r>
              <a:r>
                <a:rPr lang="ja-JP" altLang="en-US" sz="900" dirty="0">
                  <a:solidFill>
                    <a:prstClr val="black"/>
                  </a:solidFill>
                  <a:latin typeface="Meiryo UI" pitchFamily="50" charset="-128"/>
                  <a:ea typeface="Meiryo UI" pitchFamily="50" charset="-128"/>
                  <a:cs typeface="Meiryo UI" pitchFamily="50" charset="-128"/>
                </a:rPr>
                <a:t>人　 事業所等</a:t>
              </a:r>
              <a:r>
                <a:rPr lang="en-US" altLang="ja-JP" sz="900" dirty="0">
                  <a:solidFill>
                    <a:prstClr val="black"/>
                  </a:solidFill>
                  <a:latin typeface="Meiryo UI" pitchFamily="50" charset="-128"/>
                  <a:ea typeface="Meiryo UI" pitchFamily="50" charset="-128"/>
                  <a:cs typeface="Meiryo UI" pitchFamily="50" charset="-128"/>
                </a:rPr>
                <a:t>1,695</a:t>
              </a:r>
              <a:r>
                <a:rPr lang="ja-JP" altLang="en-US" sz="900" dirty="0">
                  <a:solidFill>
                    <a:prstClr val="black"/>
                  </a:solidFill>
                  <a:latin typeface="Meiryo UI" pitchFamily="50" charset="-128"/>
                  <a:ea typeface="Meiryo UI" pitchFamily="50" charset="-128"/>
                  <a:cs typeface="Meiryo UI" pitchFamily="50" charset="-128"/>
                </a:rPr>
                <a:t>人</a:t>
              </a:r>
              <a:endParaRPr lang="en-US" altLang="ja-JP" sz="900" dirty="0">
                <a:solidFill>
                  <a:prstClr val="black"/>
                </a:solidFill>
                <a:latin typeface="Meiryo UI" pitchFamily="50" charset="-128"/>
                <a:ea typeface="Meiryo UI" pitchFamily="50" charset="-128"/>
                <a:cs typeface="Meiryo UI" pitchFamily="50" charset="-128"/>
              </a:endParaRPr>
            </a:p>
            <a:p>
              <a:pPr marL="55563"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spc="610" dirty="0">
                  <a:solidFill>
                    <a:prstClr val="black"/>
                  </a:solidFill>
                  <a:latin typeface="Meiryo UI" pitchFamily="50" charset="-128"/>
                  <a:ea typeface="Meiryo UI" pitchFamily="50" charset="-128"/>
                  <a:cs typeface="Meiryo UI" pitchFamily="50" charset="-128"/>
                </a:rPr>
                <a:t>執務室必要面</a:t>
              </a:r>
              <a:r>
                <a:rPr lang="ja-JP" altLang="en-US" sz="1200" dirty="0">
                  <a:solidFill>
                    <a:prstClr val="black"/>
                  </a:solidFill>
                  <a:latin typeface="Meiryo UI" pitchFamily="50" charset="-128"/>
                  <a:ea typeface="Meiryo UI" pitchFamily="50" charset="-128"/>
                  <a:cs typeface="Meiryo UI" pitchFamily="50" charset="-128"/>
                </a:rPr>
                <a:t>積：</a:t>
              </a:r>
              <a:r>
                <a:rPr lang="en-US" altLang="ja-JP" sz="1200" dirty="0">
                  <a:solidFill>
                    <a:schemeClr val="tx1"/>
                  </a:solidFill>
                  <a:latin typeface="Meiryo UI" pitchFamily="50" charset="-128"/>
                  <a:ea typeface="Meiryo UI" pitchFamily="50" charset="-128"/>
                  <a:cs typeface="Meiryo UI" pitchFamily="50" charset="-128"/>
                </a:rPr>
                <a:t>58,696</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保有庁舎等執務室面積</a:t>
              </a:r>
              <a:r>
                <a:rPr lang="ja-JP" altLang="en-US" sz="1200" dirty="0">
                  <a:solidFill>
                    <a:prstClr val="black"/>
                  </a:solidFill>
                  <a:latin typeface="Meiryo UI" pitchFamily="50" charset="-128"/>
                  <a:ea typeface="Meiryo UI" pitchFamily="50" charset="-128"/>
                  <a:cs typeface="Meiryo UI" pitchFamily="50" charset="-128"/>
                </a:rPr>
                <a:t>：</a:t>
              </a:r>
              <a:r>
                <a:rPr lang="en-US" altLang="ja-JP" sz="1200" dirty="0">
                  <a:solidFill>
                    <a:prstClr val="black"/>
                  </a:solidFill>
                  <a:latin typeface="Meiryo UI" pitchFamily="50" charset="-128"/>
                  <a:ea typeface="Meiryo UI" pitchFamily="50" charset="-128"/>
                  <a:cs typeface="Meiryo UI" pitchFamily="50" charset="-128"/>
                </a:rPr>
                <a:t>63,378</a:t>
              </a:r>
              <a:r>
                <a:rPr lang="ja-JP" altLang="en-US" sz="1200" dirty="0">
                  <a:solidFill>
                    <a:prstClr val="black"/>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（①＋②＋③＋④）</a:t>
              </a:r>
              <a:endParaRPr lang="en-US" altLang="ja-JP" sz="1050" b="1" u="sng" dirty="0">
                <a:solidFill>
                  <a:schemeClr val="tx1"/>
                </a:solidFill>
                <a:latin typeface="Meiryo UI" pitchFamily="50" charset="-128"/>
                <a:ea typeface="Meiryo UI" pitchFamily="50" charset="-128"/>
                <a:cs typeface="Meiryo UI" pitchFamily="50" charset="-128"/>
              </a:endParaRPr>
            </a:p>
            <a:p>
              <a:pPr marL="82550" lvl="0" eaLnBrk="1" hangingPunct="1">
                <a:spcBef>
                  <a:spcPts val="600"/>
                </a:spcBef>
                <a:defRPr/>
              </a:pPr>
              <a:r>
                <a:rPr lang="ja-JP" altLang="en-US" sz="1200" b="1" u="sng" dirty="0">
                  <a:solidFill>
                    <a:prstClr val="black"/>
                  </a:solidFill>
                  <a:latin typeface="Meiryo UI" pitchFamily="50" charset="-128"/>
                  <a:ea typeface="Meiryo UI" pitchFamily="50" charset="-128"/>
                  <a:cs typeface="Meiryo UI" pitchFamily="50" charset="-128"/>
                </a:rPr>
                <a:t>必要面積を充足（㋐</a:t>
              </a:r>
              <a:r>
                <a:rPr lang="en-US" altLang="ja-JP" sz="1200" b="1" u="sng" dirty="0">
                  <a:solidFill>
                    <a:prstClr val="black"/>
                  </a:solidFill>
                  <a:latin typeface="Meiryo UI" pitchFamily="50" charset="-128"/>
                  <a:ea typeface="Meiryo UI" pitchFamily="50" charset="-128"/>
                  <a:cs typeface="Meiryo UI" pitchFamily="50" charset="-128"/>
                </a:rPr>
                <a:t>&lt;</a:t>
              </a:r>
              <a:r>
                <a:rPr lang="ja-JP" altLang="en-US" sz="1200" b="1" u="sng" dirty="0">
                  <a:solidFill>
                    <a:prstClr val="black"/>
                  </a:solidFill>
                  <a:latin typeface="Meiryo UI" pitchFamily="50" charset="-128"/>
                  <a:ea typeface="Meiryo UI" pitchFamily="50" charset="-128"/>
                  <a:cs typeface="Meiryo UI" pitchFamily="50" charset="-128"/>
                </a:rPr>
                <a:t>㋑）</a:t>
              </a:r>
            </a:p>
          </p:txBody>
        </p:sp>
        <p:sp>
          <p:nvSpPr>
            <p:cNvPr id="86" name="大かっこ 85"/>
            <p:cNvSpPr/>
            <p:nvPr/>
          </p:nvSpPr>
          <p:spPr>
            <a:xfrm>
              <a:off x="6472064" y="4168601"/>
              <a:ext cx="2036836" cy="104245"/>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87" name="テキスト ボックス 86"/>
          <p:cNvSpPr txBox="1"/>
          <p:nvPr/>
        </p:nvSpPr>
        <p:spPr bwMode="auto">
          <a:xfrm>
            <a:off x="7315132" y="1778040"/>
            <a:ext cx="890587" cy="323850"/>
          </a:xfrm>
          <a:prstGeom prst="rect">
            <a:avLst/>
          </a:prstGeom>
          <a:noFill/>
        </p:spPr>
        <p:txBody>
          <a:bodyPr>
            <a:spAutoFit/>
          </a:bodyPr>
          <a:lstStyle/>
          <a:p>
            <a:pPr algn="ctr">
              <a:defRPr/>
            </a:pPr>
            <a:r>
              <a:rPr lang="ja-JP" altLang="en-US" sz="750" b="1" dirty="0">
                <a:latin typeface="Meiryo UI" panose="020B0604030504040204" pitchFamily="50" charset="-128"/>
                <a:ea typeface="Meiryo UI" panose="020B0604030504040204" pitchFamily="50" charset="-128"/>
              </a:rPr>
              <a:t>空き庁舎</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4,682 </a:t>
            </a:r>
            <a:r>
              <a:rPr lang="ja-JP" altLang="en-US" sz="750" b="1" dirty="0">
                <a:latin typeface="Meiryo UI" panose="020B0604030504040204" pitchFamily="50" charset="-128"/>
                <a:ea typeface="Meiryo UI" panose="020B0604030504040204" pitchFamily="50" charset="-128"/>
              </a:rPr>
              <a:t>㎡</a:t>
            </a:r>
          </a:p>
        </p:txBody>
      </p:sp>
      <p:sp>
        <p:nvSpPr>
          <p:cNvPr id="88" name="テキスト ボックス 87"/>
          <p:cNvSpPr txBox="1"/>
          <p:nvPr/>
        </p:nvSpPr>
        <p:spPr bwMode="auto">
          <a:xfrm>
            <a:off x="7315132" y="2534424"/>
            <a:ext cx="890587" cy="323850"/>
          </a:xfrm>
          <a:prstGeom prst="rect">
            <a:avLst/>
          </a:prstGeom>
          <a:noFill/>
        </p:spPr>
        <p:txBody>
          <a:bodyPr>
            <a:spAutoFit/>
          </a:bodyPr>
          <a:lstStyle/>
          <a:p>
            <a:pPr algn="ctr">
              <a:defRPr/>
            </a:pPr>
            <a:r>
              <a:rPr lang="ja-JP" altLang="en-US" sz="750" b="1" dirty="0">
                <a:latin typeface="Meiryo UI" panose="020B0604030504040204" pitchFamily="50" charset="-128"/>
                <a:ea typeface="Meiryo UI" panose="020B0604030504040204" pitchFamily="50" charset="-128"/>
              </a:rPr>
              <a:t>本庁職員</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675 </a:t>
            </a:r>
            <a:r>
              <a:rPr lang="ja-JP" altLang="en-US" sz="750" b="1" dirty="0">
                <a:latin typeface="Meiryo UI" panose="020B0604030504040204" pitchFamily="50" charset="-128"/>
                <a:ea typeface="Meiryo UI" panose="020B0604030504040204" pitchFamily="50" charset="-128"/>
              </a:rPr>
              <a:t>人</a:t>
            </a:r>
          </a:p>
        </p:txBody>
      </p:sp>
      <p:sp>
        <p:nvSpPr>
          <p:cNvPr id="89" name="テキスト ボックス 80"/>
          <p:cNvSpPr txBox="1"/>
          <p:nvPr/>
        </p:nvSpPr>
        <p:spPr bwMode="auto">
          <a:xfrm>
            <a:off x="462310" y="6069687"/>
            <a:ext cx="809619"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97</a:t>
            </a:r>
            <a:r>
              <a:rPr lang="ja-JP" altLang="en-US" sz="750" b="1" dirty="0">
                <a:latin typeface="Meiryo UI" panose="020B0604030504040204" pitchFamily="50" charset="-128"/>
                <a:ea typeface="Meiryo UI" panose="020B0604030504040204" pitchFamily="50" charset="-128"/>
              </a:rPr>
              <a:t>人</a:t>
            </a:r>
          </a:p>
        </p:txBody>
      </p:sp>
      <p:sp>
        <p:nvSpPr>
          <p:cNvPr id="90" name="テキスト ボックス 80"/>
          <p:cNvSpPr txBox="1"/>
          <p:nvPr/>
        </p:nvSpPr>
        <p:spPr bwMode="auto">
          <a:xfrm>
            <a:off x="2208652" y="6006900"/>
            <a:ext cx="809619"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140</a:t>
            </a:r>
            <a:r>
              <a:rPr lang="ja-JP" altLang="en-US" sz="750" b="1" dirty="0">
                <a:latin typeface="Meiryo UI" panose="020B0604030504040204" pitchFamily="50" charset="-128"/>
                <a:ea typeface="Meiryo UI" panose="020B0604030504040204" pitchFamily="50" charset="-128"/>
              </a:rPr>
              <a:t>人</a:t>
            </a:r>
          </a:p>
        </p:txBody>
      </p:sp>
      <p:sp>
        <p:nvSpPr>
          <p:cNvPr id="91" name="テキスト ボックス 80"/>
          <p:cNvSpPr txBox="1"/>
          <p:nvPr/>
        </p:nvSpPr>
        <p:spPr bwMode="auto">
          <a:xfrm>
            <a:off x="1334420" y="6059388"/>
            <a:ext cx="809619"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115</a:t>
            </a:r>
            <a:r>
              <a:rPr lang="ja-JP" altLang="en-US" sz="750" b="1" dirty="0">
                <a:latin typeface="Meiryo UI" panose="020B0604030504040204" pitchFamily="50" charset="-128"/>
                <a:ea typeface="Meiryo UI" panose="020B0604030504040204" pitchFamily="50" charset="-128"/>
              </a:rPr>
              <a:t>人</a:t>
            </a:r>
          </a:p>
        </p:txBody>
      </p:sp>
      <p:sp>
        <p:nvSpPr>
          <p:cNvPr id="92" name="テキスト ボックス 80"/>
          <p:cNvSpPr txBox="1"/>
          <p:nvPr/>
        </p:nvSpPr>
        <p:spPr bwMode="auto">
          <a:xfrm>
            <a:off x="3074992" y="5968426"/>
            <a:ext cx="809619"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162</a:t>
            </a:r>
            <a:r>
              <a:rPr lang="ja-JP" altLang="en-US" sz="750" b="1" dirty="0">
                <a:latin typeface="Meiryo UI" panose="020B0604030504040204" pitchFamily="50" charset="-128"/>
                <a:ea typeface="Meiryo UI" panose="020B0604030504040204" pitchFamily="50" charset="-128"/>
              </a:rPr>
              <a:t>人</a:t>
            </a:r>
          </a:p>
        </p:txBody>
      </p:sp>
      <p:sp>
        <p:nvSpPr>
          <p:cNvPr id="97" name="テキスト ボックス 96"/>
          <p:cNvSpPr txBox="1"/>
          <p:nvPr/>
        </p:nvSpPr>
        <p:spPr bwMode="auto">
          <a:xfrm>
            <a:off x="3943251" y="5906747"/>
            <a:ext cx="809619"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196</a:t>
            </a:r>
            <a:r>
              <a:rPr lang="ja-JP" altLang="en-US" sz="750" b="1" dirty="0">
                <a:latin typeface="Meiryo UI" panose="020B0604030504040204" pitchFamily="50" charset="-128"/>
                <a:ea typeface="Meiryo UI" panose="020B0604030504040204" pitchFamily="50" charset="-128"/>
              </a:rPr>
              <a:t>人</a:t>
            </a:r>
          </a:p>
        </p:txBody>
      </p:sp>
      <p:sp>
        <p:nvSpPr>
          <p:cNvPr id="98" name="テキスト ボックス 80"/>
          <p:cNvSpPr txBox="1"/>
          <p:nvPr/>
        </p:nvSpPr>
        <p:spPr bwMode="auto">
          <a:xfrm>
            <a:off x="4810503" y="5589240"/>
            <a:ext cx="809619"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362</a:t>
            </a:r>
            <a:r>
              <a:rPr lang="ja-JP" altLang="en-US" sz="750" b="1" dirty="0">
                <a:latin typeface="Meiryo UI" panose="020B0604030504040204" pitchFamily="50" charset="-128"/>
                <a:ea typeface="Meiryo UI" panose="020B0604030504040204" pitchFamily="50" charset="-128"/>
              </a:rPr>
              <a:t>人</a:t>
            </a:r>
          </a:p>
        </p:txBody>
      </p:sp>
      <p:sp>
        <p:nvSpPr>
          <p:cNvPr id="100" name="テキスト ボックス 1"/>
          <p:cNvSpPr txBox="1"/>
          <p:nvPr/>
        </p:nvSpPr>
        <p:spPr bwMode="auto">
          <a:xfrm>
            <a:off x="6084000" y="5445248"/>
            <a:ext cx="1079500" cy="216000"/>
          </a:xfrm>
          <a:prstGeom prst="rect">
            <a:avLst/>
          </a:prstGeom>
          <a:noFill/>
          <a:ln w="12700">
            <a:noFill/>
          </a:ln>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286" b="1" dirty="0">
                <a:latin typeface="Meiryo UI" pitchFamily="50" charset="-128"/>
                <a:ea typeface="Meiryo UI" pitchFamily="50" charset="-128"/>
                <a:cs typeface="Meiryo UI" pitchFamily="50" charset="-128"/>
              </a:rPr>
              <a:t>【</a:t>
            </a:r>
            <a:r>
              <a:rPr lang="ja-JP" altLang="en-US" sz="1286" b="1" dirty="0">
                <a:latin typeface="Meiryo UI" pitchFamily="50" charset="-128"/>
                <a:ea typeface="Meiryo UI" pitchFamily="50" charset="-128"/>
                <a:cs typeface="Meiryo UI" pitchFamily="50" charset="-128"/>
              </a:rPr>
              <a:t>　備　　考　</a:t>
            </a:r>
            <a:r>
              <a:rPr lang="en-US" altLang="ja-JP" sz="1286" b="1" dirty="0">
                <a:latin typeface="Meiryo UI" pitchFamily="50" charset="-128"/>
                <a:ea typeface="Meiryo UI" pitchFamily="50" charset="-128"/>
                <a:cs typeface="Meiryo UI" pitchFamily="50" charset="-128"/>
              </a:rPr>
              <a:t>】</a:t>
            </a:r>
          </a:p>
        </p:txBody>
      </p:sp>
      <p:sp>
        <p:nvSpPr>
          <p:cNvPr id="101" name="テキスト ボックス 1"/>
          <p:cNvSpPr txBox="1">
            <a:spLocks noChangeArrowheads="1"/>
          </p:cNvSpPr>
          <p:nvPr/>
        </p:nvSpPr>
        <p:spPr bwMode="auto">
          <a:xfrm>
            <a:off x="38097" y="651600"/>
            <a:ext cx="2022538"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①特別区本庁舎のイメージ</a:t>
            </a:r>
            <a:endParaRPr lang="en-US" altLang="ja-JP" sz="1200" b="1" dirty="0">
              <a:latin typeface="Meiryo UI" panose="020B0604030504040204" pitchFamily="50" charset="-128"/>
              <a:ea typeface="Meiryo UI" panose="020B0604030504040204" pitchFamily="50" charset="-128"/>
            </a:endParaRPr>
          </a:p>
        </p:txBody>
      </p:sp>
      <p:sp>
        <p:nvSpPr>
          <p:cNvPr id="114" name="テキスト ボックス 80"/>
          <p:cNvSpPr txBox="1"/>
          <p:nvPr/>
        </p:nvSpPr>
        <p:spPr bwMode="auto">
          <a:xfrm>
            <a:off x="4736976" y="6621164"/>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9,447㎡</a:t>
            </a:r>
          </a:p>
        </p:txBody>
      </p:sp>
      <p:sp>
        <p:nvSpPr>
          <p:cNvPr id="115" name="テキスト ボックス 80"/>
          <p:cNvSpPr txBox="1"/>
          <p:nvPr/>
        </p:nvSpPr>
        <p:spPr bwMode="auto">
          <a:xfrm>
            <a:off x="416496" y="6621164"/>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4,843㎡</a:t>
            </a:r>
          </a:p>
        </p:txBody>
      </p:sp>
      <p:sp>
        <p:nvSpPr>
          <p:cNvPr id="116" name="テキスト ボックス 80"/>
          <p:cNvSpPr txBox="1"/>
          <p:nvPr/>
        </p:nvSpPr>
        <p:spPr bwMode="auto">
          <a:xfrm>
            <a:off x="1282312" y="6621164"/>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4,505㎡</a:t>
            </a:r>
          </a:p>
        </p:txBody>
      </p:sp>
      <p:sp>
        <p:nvSpPr>
          <p:cNvPr id="117" name="テキスト ボックス 80"/>
          <p:cNvSpPr txBox="1"/>
          <p:nvPr/>
        </p:nvSpPr>
        <p:spPr bwMode="auto">
          <a:xfrm>
            <a:off x="2155933" y="6621164"/>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5,905㎡</a:t>
            </a:r>
          </a:p>
        </p:txBody>
      </p:sp>
      <p:sp>
        <p:nvSpPr>
          <p:cNvPr id="118" name="テキスト ボックス 80"/>
          <p:cNvSpPr txBox="1"/>
          <p:nvPr/>
        </p:nvSpPr>
        <p:spPr bwMode="auto">
          <a:xfrm>
            <a:off x="3017304" y="6621164"/>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4,365㎡</a:t>
            </a:r>
          </a:p>
        </p:txBody>
      </p:sp>
      <p:sp>
        <p:nvSpPr>
          <p:cNvPr id="119" name="テキスト ボックス 80"/>
          <p:cNvSpPr txBox="1"/>
          <p:nvPr/>
        </p:nvSpPr>
        <p:spPr bwMode="auto">
          <a:xfrm>
            <a:off x="3890925" y="6621164"/>
            <a:ext cx="890581"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7,397㎡</a:t>
            </a:r>
          </a:p>
        </p:txBody>
      </p:sp>
      <p:sp>
        <p:nvSpPr>
          <p:cNvPr id="127" name="正方形/長方形 126"/>
          <p:cNvSpPr/>
          <p:nvPr/>
        </p:nvSpPr>
        <p:spPr>
          <a:xfrm>
            <a:off x="3780000" y="4176000"/>
            <a:ext cx="2086877" cy="55157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36,462㎡</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・区役所　　　　　</a:t>
            </a:r>
            <a:r>
              <a:rPr lang="en-US" altLang="ja-JP" sz="900" dirty="0">
                <a:solidFill>
                  <a:schemeClr val="tx1"/>
                </a:solidFill>
                <a:latin typeface="Meiryo UI" panose="020B0604030504040204" pitchFamily="50" charset="-128"/>
                <a:ea typeface="Meiryo UI" panose="020B0604030504040204" pitchFamily="50" charset="-128"/>
              </a:rPr>
              <a:t>23,570</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12,892</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30" name="大かっこ 129"/>
          <p:cNvSpPr/>
          <p:nvPr/>
        </p:nvSpPr>
        <p:spPr>
          <a:xfrm>
            <a:off x="4319255" y="4381004"/>
            <a:ext cx="1526254" cy="253407"/>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3" name="テキスト ボックス 62"/>
          <p:cNvSpPr txBox="1"/>
          <p:nvPr/>
        </p:nvSpPr>
        <p:spPr>
          <a:xfrm>
            <a:off x="6137947" y="3567688"/>
            <a:ext cx="3564000" cy="261610"/>
          </a:xfrm>
          <a:prstGeom prst="rect">
            <a:avLst/>
          </a:prstGeom>
          <a:noFill/>
        </p:spPr>
        <p:txBody>
          <a:bodyPr>
            <a:spAutoFit/>
          </a:bodyPr>
          <a:lstStyle/>
          <a:p>
            <a:pPr algn="ctr">
              <a:defRPr/>
            </a:pPr>
            <a:r>
              <a:rPr lang="ja-JP" altLang="en-US" sz="1100" b="1" u="sng" spc="200" dirty="0">
                <a:latin typeface="Meiryo UI" panose="020B0604030504040204" pitchFamily="50" charset="-128"/>
                <a:ea typeface="Meiryo UI" panose="020B0604030504040204" pitchFamily="50" charset="-128"/>
              </a:rPr>
              <a:t>新庁舎の建設は不要</a:t>
            </a:r>
            <a:endParaRPr lang="ja-JP" altLang="en-US" sz="900" b="1" u="sng" spc="200" dirty="0">
              <a:latin typeface="Meiryo UI" panose="020B0604030504040204" pitchFamily="50" charset="-128"/>
              <a:ea typeface="Meiryo UI" panose="020B0604030504040204" pitchFamily="50" charset="-128"/>
            </a:endParaRPr>
          </a:p>
        </p:txBody>
      </p:sp>
      <p:sp>
        <p:nvSpPr>
          <p:cNvPr id="68" name="正方形/長方形 67"/>
          <p:cNvSpPr/>
          <p:nvPr/>
        </p:nvSpPr>
        <p:spPr>
          <a:xfrm>
            <a:off x="38095" y="652162"/>
            <a:ext cx="3067200"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正方形/長方形 68"/>
          <p:cNvSpPr/>
          <p:nvPr/>
        </p:nvSpPr>
        <p:spPr>
          <a:xfrm>
            <a:off x="38096" y="4129840"/>
            <a:ext cx="5926017" cy="27015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a:xfrm>
            <a:off x="5964113" y="652285"/>
            <a:ext cx="3888000" cy="46727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正方形/長方形 70"/>
          <p:cNvSpPr/>
          <p:nvPr/>
        </p:nvSpPr>
        <p:spPr>
          <a:xfrm>
            <a:off x="3105295" y="652162"/>
            <a:ext cx="2858818"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テキスト ボックス 74"/>
          <p:cNvSpPr txBox="1"/>
          <p:nvPr/>
        </p:nvSpPr>
        <p:spPr>
          <a:xfrm>
            <a:off x="926101" y="1971151"/>
            <a:ext cx="890588" cy="207749"/>
          </a:xfrm>
          <a:prstGeom prst="rect">
            <a:avLst/>
          </a:prstGeom>
          <a:noFill/>
        </p:spPr>
        <p:txBody>
          <a:bodyPr>
            <a:spAutoFit/>
          </a:bodyPr>
          <a:lstStyle/>
          <a:p>
            <a:pPr>
              <a:defRPr/>
            </a:pPr>
            <a:r>
              <a:rPr lang="ja-JP" altLang="en-US" sz="750" b="1" dirty="0">
                <a:latin typeface="Meiryo UI" panose="020B0604030504040204" pitchFamily="50" charset="-128"/>
                <a:ea typeface="Meiryo UI" panose="020B0604030504040204" pitchFamily="50" charset="-128"/>
              </a:rPr>
              <a:t>議員定数　</a:t>
            </a:r>
            <a:r>
              <a:rPr lang="en-US" altLang="ja-JP" sz="750" b="1" dirty="0">
                <a:latin typeface="Meiryo UI" panose="020B0604030504040204" pitchFamily="50" charset="-128"/>
                <a:ea typeface="Meiryo UI" panose="020B0604030504040204" pitchFamily="50" charset="-128"/>
              </a:rPr>
              <a:t>23</a:t>
            </a:r>
            <a:r>
              <a:rPr lang="ja-JP" altLang="en-US" sz="750" b="1" dirty="0">
                <a:latin typeface="Meiryo UI" panose="020B0604030504040204" pitchFamily="50" charset="-128"/>
                <a:ea typeface="Meiryo UI" panose="020B0604030504040204" pitchFamily="50" charset="-128"/>
              </a:rPr>
              <a:t>人</a:t>
            </a:r>
          </a:p>
        </p:txBody>
      </p:sp>
      <p:sp>
        <p:nvSpPr>
          <p:cNvPr id="76" name="角丸四角形吹き出し 75"/>
          <p:cNvSpPr/>
          <p:nvPr/>
        </p:nvSpPr>
        <p:spPr>
          <a:xfrm>
            <a:off x="1941857" y="1667309"/>
            <a:ext cx="1094495" cy="617279"/>
          </a:xfrm>
          <a:prstGeom prst="wedgeRoundRectCallout">
            <a:avLst>
              <a:gd name="adj1" fmla="val -84409"/>
              <a:gd name="adj2" fmla="val 82241"/>
              <a:gd name="adj3" fmla="val 16667"/>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r>
              <a:rPr kumimoji="1" lang="ja-JP" altLang="en-US" sz="900" dirty="0"/>
              <a:t> うち</a:t>
            </a:r>
            <a:endParaRPr kumimoji="1" lang="en-US" altLang="ja-JP" sz="900" dirty="0"/>
          </a:p>
          <a:p>
            <a:r>
              <a:rPr lang="ja-JP" altLang="en-US" sz="900" dirty="0"/>
              <a:t>　危機管理室　</a:t>
            </a:r>
            <a:r>
              <a:rPr lang="en-US" altLang="ja-JP" sz="900" dirty="0"/>
              <a:t>23</a:t>
            </a:r>
            <a:r>
              <a:rPr lang="ja-JP" altLang="en-US" sz="900" dirty="0"/>
              <a:t>人　</a:t>
            </a:r>
            <a:endParaRPr lang="en-US" altLang="ja-JP" sz="900" dirty="0"/>
          </a:p>
          <a:p>
            <a:r>
              <a:rPr kumimoji="1" lang="ja-JP" altLang="en-US" sz="900" dirty="0"/>
              <a:t>　政策企画部　</a:t>
            </a:r>
            <a:r>
              <a:rPr lang="en-US" altLang="ja-JP" sz="900" dirty="0"/>
              <a:t>44</a:t>
            </a:r>
            <a:r>
              <a:rPr kumimoji="1" lang="ja-JP" altLang="en-US" sz="900" dirty="0"/>
              <a:t>人</a:t>
            </a:r>
            <a:endParaRPr kumimoji="1" lang="en-US" altLang="ja-JP" sz="900" dirty="0"/>
          </a:p>
          <a:p>
            <a:r>
              <a:rPr lang="ja-JP" altLang="en-US" sz="900" dirty="0"/>
              <a:t>　議会事務局　</a:t>
            </a:r>
            <a:r>
              <a:rPr lang="en-US" altLang="ja-JP" sz="900" dirty="0"/>
              <a:t>25</a:t>
            </a:r>
            <a:r>
              <a:rPr lang="ja-JP" altLang="en-US" sz="900" dirty="0"/>
              <a:t>人</a:t>
            </a:r>
            <a:endParaRPr kumimoji="1" lang="ja-JP" altLang="en-US" sz="900" dirty="0"/>
          </a:p>
        </p:txBody>
      </p:sp>
      <p:sp>
        <p:nvSpPr>
          <p:cNvPr id="78" name="正方形/長方形 12"/>
          <p:cNvSpPr>
            <a:spLocks noChangeArrowheads="1"/>
          </p:cNvSpPr>
          <p:nvPr/>
        </p:nvSpPr>
        <p:spPr bwMode="auto">
          <a:xfrm>
            <a:off x="8835299" y="29301"/>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１４</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899939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p:cNvSpPr/>
          <p:nvPr/>
        </p:nvSpPr>
        <p:spPr>
          <a:xfrm>
            <a:off x="6084000" y="5436000"/>
            <a:ext cx="3780000" cy="1404000"/>
          </a:xfrm>
          <a:prstGeom prst="rect">
            <a:avLst/>
          </a:prstGeom>
          <a:solidFill>
            <a:schemeClr val="accent3">
              <a:lumMod val="60000"/>
              <a:lumOff val="40000"/>
            </a:schemeClr>
          </a:solidFill>
          <a:ln w="31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400"/>
              </a:lnSpc>
              <a:spcBef>
                <a:spcPts val="0"/>
              </a:spcBef>
              <a:defRPr/>
            </a:pPr>
            <a:r>
              <a:rPr lang="ja-JP" altLang="en-US" sz="1200" dirty="0">
                <a:solidFill>
                  <a:prstClr val="black"/>
                </a:solidFill>
                <a:latin typeface="Meiryo UI" panose="020B0604030504040204" pitchFamily="50" charset="-128"/>
                <a:ea typeface="Meiryo UI" panose="020B0604030504040204" pitchFamily="50" charset="-128"/>
              </a:rPr>
              <a:t>・本庁職員</a:t>
            </a:r>
            <a:r>
              <a:rPr lang="ja-JP" altLang="en-US" sz="1050" dirty="0">
                <a:solidFill>
                  <a:prstClr val="black"/>
                </a:solidFill>
                <a:latin typeface="Meiryo UI" panose="020B0604030504040204" pitchFamily="50" charset="-128"/>
                <a:ea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rPr>
              <a:t>1,199</a:t>
            </a:r>
            <a:r>
              <a:rPr lang="ja-JP" altLang="en-US" sz="1050" dirty="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の配置状況</a:t>
            </a:r>
            <a:endParaRPr lang="en-US" altLang="ja-JP" sz="1200" dirty="0">
              <a:solidFill>
                <a:prstClr val="black"/>
              </a:solidFill>
              <a:latin typeface="Meiryo UI" panose="020B0604030504040204" pitchFamily="50" charset="-128"/>
              <a:ea typeface="Meiryo UI" panose="020B0604030504040204" pitchFamily="50" charset="-128"/>
            </a:endParaRPr>
          </a:p>
          <a:p>
            <a:pPr marL="82550" lvl="0">
              <a:lnSpc>
                <a:spcPts val="1400"/>
              </a:lnSpc>
              <a:spcBef>
                <a:spcPts val="0"/>
              </a:spcBef>
              <a:defRPr/>
            </a:pPr>
            <a:r>
              <a:rPr lang="ja-JP" altLang="en-US" sz="1200" dirty="0">
                <a:solidFill>
                  <a:prstClr val="black"/>
                </a:solidFill>
                <a:latin typeface="Meiryo UI" panose="020B0604030504040204" pitchFamily="50" charset="-128"/>
                <a:ea typeface="Meiryo UI" panose="020B0604030504040204" pitchFamily="50" charset="-128"/>
              </a:rPr>
              <a:t>　 ①</a:t>
            </a:r>
            <a:r>
              <a:rPr lang="en-US" altLang="ja-JP" sz="1200" dirty="0">
                <a:solidFill>
                  <a:prstClr val="black"/>
                </a:solidFill>
                <a:latin typeface="Meiryo UI" panose="020B0604030504040204" pitchFamily="50" charset="-128"/>
                <a:ea typeface="Meiryo UI" panose="020B0604030504040204" pitchFamily="50" charset="-128"/>
              </a:rPr>
              <a:t>152</a:t>
            </a:r>
            <a:r>
              <a:rPr lang="ja-JP" altLang="en-US" sz="1200" dirty="0">
                <a:solidFill>
                  <a:prstClr val="black"/>
                </a:solidFill>
                <a:latin typeface="Meiryo UI" panose="020B0604030504040204" pitchFamily="50" charset="-128"/>
                <a:ea typeface="Meiryo UI" panose="020B0604030504040204" pitchFamily="50" charset="-128"/>
              </a:rPr>
              <a:t>人　　④</a:t>
            </a:r>
            <a:r>
              <a:rPr lang="en-US" altLang="ja-JP" sz="1200" dirty="0">
                <a:solidFill>
                  <a:prstClr val="black"/>
                </a:solidFill>
                <a:latin typeface="Meiryo UI" panose="020B0604030504040204" pitchFamily="50" charset="-128"/>
                <a:ea typeface="Meiryo UI" panose="020B0604030504040204" pitchFamily="50" charset="-128"/>
              </a:rPr>
              <a:t>584</a:t>
            </a:r>
            <a:r>
              <a:rPr lang="ja-JP" altLang="en-US" sz="1200" dirty="0">
                <a:solidFill>
                  <a:prstClr val="black"/>
                </a:solidFill>
                <a:latin typeface="Meiryo UI" panose="020B0604030504040204" pitchFamily="50" charset="-128"/>
                <a:ea typeface="Meiryo UI" panose="020B0604030504040204" pitchFamily="50" charset="-128"/>
              </a:rPr>
              <a:t>人　　②＋③　残り</a:t>
            </a:r>
            <a:r>
              <a:rPr lang="en-US" altLang="ja-JP" sz="1200" dirty="0">
                <a:solidFill>
                  <a:prstClr val="black"/>
                </a:solidFill>
                <a:latin typeface="Meiryo UI" panose="020B0604030504040204" pitchFamily="50" charset="-128"/>
                <a:ea typeface="Meiryo UI" panose="020B0604030504040204" pitchFamily="50" charset="-128"/>
              </a:rPr>
              <a:t>463</a:t>
            </a:r>
            <a:r>
              <a:rPr lang="ja-JP" altLang="en-US" sz="1200" dirty="0">
                <a:solidFill>
                  <a:prstClr val="black"/>
                </a:solidFill>
                <a:latin typeface="Meiryo UI" panose="020B0604030504040204" pitchFamily="50" charset="-128"/>
                <a:ea typeface="Meiryo UI" panose="020B0604030504040204" pitchFamily="50" charset="-128"/>
              </a:rPr>
              <a:t>人</a:t>
            </a:r>
            <a:endParaRPr lang="en-US" altLang="ja-JP" sz="1200" dirty="0">
              <a:solidFill>
                <a:prstClr val="black"/>
              </a:solidFill>
              <a:latin typeface="Meiryo UI" panose="020B0604030504040204" pitchFamily="50" charset="-128"/>
              <a:ea typeface="Meiryo UI" panose="020B0604030504040204" pitchFamily="50" charset="-128"/>
            </a:endParaRPr>
          </a:p>
          <a:p>
            <a:pPr lvl="0">
              <a:spcBef>
                <a:spcPts val="600"/>
              </a:spcBef>
              <a:defRPr/>
            </a:pPr>
            <a:r>
              <a:rPr lang="ja-JP" altLang="en-US" sz="1200" dirty="0">
                <a:solidFill>
                  <a:prstClr val="black"/>
                </a:solidFill>
                <a:latin typeface="Meiryo UI" panose="020B0604030504040204" pitchFamily="50" charset="-128"/>
                <a:ea typeface="Meiryo UI" panose="020B0604030504040204" pitchFamily="50" charset="-128"/>
              </a:rPr>
              <a:t>・上記の④</a:t>
            </a:r>
            <a:r>
              <a:rPr lang="en-US" altLang="ja-JP" sz="1200" dirty="0">
                <a:solidFill>
                  <a:prstClr val="black"/>
                </a:solidFill>
                <a:latin typeface="Meiryo UI" panose="020B0604030504040204" pitchFamily="50" charset="-128"/>
                <a:ea typeface="Meiryo UI" panose="020B0604030504040204" pitchFamily="50" charset="-128"/>
              </a:rPr>
              <a:t>584</a:t>
            </a:r>
            <a:r>
              <a:rPr lang="ja-JP" altLang="en-US" sz="1200" dirty="0">
                <a:solidFill>
                  <a:prstClr val="black"/>
                </a:solidFill>
                <a:latin typeface="Meiryo UI" panose="020B0604030504040204" pitchFamily="50" charset="-128"/>
                <a:ea typeface="Meiryo UI" panose="020B0604030504040204" pitchFamily="50" charset="-128"/>
              </a:rPr>
              <a:t>人は、</a:t>
            </a:r>
            <a:r>
              <a:rPr lang="ja-JP" altLang="en-US" sz="1200" dirty="0">
                <a:solidFill>
                  <a:schemeClr val="tx1"/>
                </a:solidFill>
                <a:latin typeface="Meiryo UI" panose="020B0604030504040204" pitchFamily="50" charset="-128"/>
                <a:ea typeface="Meiryo UI" panose="020B0604030504040204" pitchFamily="50" charset="-128"/>
              </a:rPr>
              <a:t>現大阪市本庁舎（中之島庁舎）</a:t>
            </a:r>
            <a:r>
              <a:rPr lang="ja-JP" altLang="en-US" sz="1200" dirty="0">
                <a:solidFill>
                  <a:prstClr val="black"/>
                </a:solidFill>
                <a:latin typeface="Meiryo UI" panose="020B0604030504040204" pitchFamily="50" charset="-128"/>
                <a:ea typeface="Meiryo UI" panose="020B0604030504040204" pitchFamily="50" charset="-128"/>
              </a:rPr>
              <a:t>に</a:t>
            </a:r>
            <a:endParaRPr lang="en-US" altLang="ja-JP" sz="1200" dirty="0">
              <a:solidFill>
                <a:prstClr val="black"/>
              </a:solidFill>
              <a:latin typeface="Meiryo UI" panose="020B0604030504040204" pitchFamily="50" charset="-128"/>
              <a:ea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rPr>
              <a:t>　配置</a:t>
            </a:r>
            <a:endParaRPr lang="en-US" altLang="ja-JP" sz="1050" dirty="0">
              <a:solidFill>
                <a:schemeClr val="tx1"/>
              </a:solidFill>
              <a:latin typeface="Meiryo UI" panose="020B0604030504040204" pitchFamily="50" charset="-128"/>
              <a:ea typeface="Meiryo UI" panose="020B0604030504040204" pitchFamily="50" charset="-128"/>
            </a:endParaRPr>
          </a:p>
        </p:txBody>
      </p:sp>
      <p:graphicFrame>
        <p:nvGraphicFramePr>
          <p:cNvPr id="65" name="グラフ 83"/>
          <p:cNvGraphicFramePr>
            <a:graphicFrameLocks/>
          </p:cNvGraphicFramePr>
          <p:nvPr>
            <p:extLst>
              <p:ext uri="{D42A27DB-BD31-4B8C-83A1-F6EECF244321}">
                <p14:modId xmlns:p14="http://schemas.microsoft.com/office/powerpoint/2010/main" val="3099571654"/>
              </p:ext>
            </p:extLst>
          </p:nvPr>
        </p:nvGraphicFramePr>
        <p:xfrm>
          <a:off x="4644771" y="980728"/>
          <a:ext cx="6774282" cy="3176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グラフ 49"/>
          <p:cNvGraphicFramePr>
            <a:graphicFrameLocks/>
          </p:cNvGraphicFramePr>
          <p:nvPr/>
        </p:nvGraphicFramePr>
        <p:xfrm>
          <a:off x="466042" y="4464453"/>
          <a:ext cx="5139214" cy="2177216"/>
        </p:xfrm>
        <a:graphic>
          <a:graphicData uri="http://schemas.openxmlformats.org/drawingml/2006/chart">
            <c:chart xmlns:c="http://schemas.openxmlformats.org/drawingml/2006/chart" xmlns:r="http://schemas.openxmlformats.org/officeDocument/2006/relationships" r:id="rId4"/>
          </a:graphicData>
        </a:graphic>
      </p:graphicFrame>
      <p:sp>
        <p:nvSpPr>
          <p:cNvPr id="45" name="平行四辺形 44"/>
          <p:cNvSpPr/>
          <p:nvPr/>
        </p:nvSpPr>
        <p:spPr>
          <a:xfrm>
            <a:off x="765694" y="3426760"/>
            <a:ext cx="1594286" cy="360000"/>
          </a:xfrm>
          <a:prstGeom prst="parallelogram">
            <a:avLst>
              <a:gd name="adj" fmla="val 129853"/>
            </a:avLst>
          </a:prstGeom>
          <a:noFill/>
          <a:ln w="3175">
            <a:solidFill>
              <a:schemeClr val="tx1">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31"/>
          </a:p>
        </p:txBody>
      </p:sp>
      <p:graphicFrame>
        <p:nvGraphicFramePr>
          <p:cNvPr id="46" name="グラフ 45"/>
          <p:cNvGraphicFramePr/>
          <p:nvPr/>
        </p:nvGraphicFramePr>
        <p:xfrm>
          <a:off x="524234" y="1113152"/>
          <a:ext cx="2171801" cy="3287034"/>
        </p:xfrm>
        <a:graphic>
          <a:graphicData uri="http://schemas.openxmlformats.org/drawingml/2006/chart">
            <c:chart xmlns:c="http://schemas.openxmlformats.org/drawingml/2006/chart" xmlns:r="http://schemas.openxmlformats.org/officeDocument/2006/relationships" r:id="rId5"/>
          </a:graphicData>
        </a:graphic>
      </p:graphicFrame>
      <p:sp>
        <p:nvSpPr>
          <p:cNvPr id="41" name="テキスト ボックス 40"/>
          <p:cNvSpPr txBox="1"/>
          <p:nvPr/>
        </p:nvSpPr>
        <p:spPr>
          <a:xfrm>
            <a:off x="1090297" y="1968161"/>
            <a:ext cx="890588" cy="207749"/>
          </a:xfrm>
          <a:prstGeom prst="rect">
            <a:avLst/>
          </a:prstGeom>
          <a:noFill/>
        </p:spPr>
        <p:txBody>
          <a:bodyPr>
            <a:spAutoFit/>
          </a:bodyPr>
          <a:lstStyle/>
          <a:p>
            <a:pPr>
              <a:defRPr/>
            </a:pPr>
            <a:r>
              <a:rPr lang="ja-JP" altLang="en-US" sz="750" b="1" dirty="0">
                <a:latin typeface="Meiryo UI" panose="020B0604030504040204" pitchFamily="50" charset="-128"/>
                <a:ea typeface="Meiryo UI" panose="020B0604030504040204" pitchFamily="50" charset="-128"/>
              </a:rPr>
              <a:t>議員定数　</a:t>
            </a:r>
            <a:r>
              <a:rPr lang="en-US" altLang="ja-JP" sz="750" b="1" dirty="0">
                <a:latin typeface="Meiryo UI" panose="020B0604030504040204" pitchFamily="50" charset="-128"/>
                <a:ea typeface="Meiryo UI" panose="020B0604030504040204" pitchFamily="50" charset="-128"/>
              </a:rPr>
              <a:t>19</a:t>
            </a:r>
            <a:r>
              <a:rPr lang="ja-JP" altLang="en-US" sz="750" b="1" dirty="0">
                <a:latin typeface="Meiryo UI" panose="020B0604030504040204" pitchFamily="50" charset="-128"/>
                <a:ea typeface="Meiryo UI" panose="020B0604030504040204" pitchFamily="50" charset="-128"/>
              </a:rPr>
              <a:t>人</a:t>
            </a:r>
          </a:p>
        </p:txBody>
      </p:sp>
      <p:sp>
        <p:nvSpPr>
          <p:cNvPr id="58" name="テキスト ボックス 57"/>
          <p:cNvSpPr txBox="1"/>
          <p:nvPr/>
        </p:nvSpPr>
        <p:spPr>
          <a:xfrm>
            <a:off x="859184" y="3819362"/>
            <a:ext cx="1298073" cy="246062"/>
          </a:xfrm>
          <a:prstGeom prst="rect">
            <a:avLst/>
          </a:prstGeom>
          <a:noFill/>
        </p:spPr>
        <p:txBody>
          <a:bodyPr wrap="square">
            <a:spAutoFit/>
          </a:bodyPr>
          <a:lstStyle/>
          <a:p>
            <a:pPr algn="ctr">
              <a:defRPr/>
            </a:pPr>
            <a:r>
              <a:rPr lang="ja-JP" altLang="en-US" sz="1000" b="1" u="sng" dirty="0">
                <a:latin typeface="Meiryo UI" panose="020B0604030504040204" pitchFamily="50" charset="-128"/>
                <a:ea typeface="Meiryo UI" panose="020B0604030504040204" pitchFamily="50" charset="-128"/>
              </a:rPr>
              <a:t>現天王寺区庁舎</a:t>
            </a:r>
            <a:endParaRPr lang="ja-JP" altLang="en-US" sz="786" b="1" u="sng" dirty="0">
              <a:latin typeface="Meiryo UI" panose="020B0604030504040204" pitchFamily="50" charset="-128"/>
              <a:ea typeface="Meiryo UI" panose="020B0604030504040204" pitchFamily="50" charset="-128"/>
            </a:endParaRPr>
          </a:p>
        </p:txBody>
      </p:sp>
      <p:sp>
        <p:nvSpPr>
          <p:cNvPr id="42" name="正方形/長方形 12"/>
          <p:cNvSpPr>
            <a:spLocks noChangeArrowheads="1"/>
          </p:cNvSpPr>
          <p:nvPr/>
        </p:nvSpPr>
        <p:spPr bwMode="auto">
          <a:xfrm>
            <a:off x="8835667" y="16248"/>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rPr>
              <a:t>●●</a:t>
            </a:r>
            <a:r>
              <a:rPr lang="en-US" altLang="ja-JP" sz="1100" b="1" dirty="0">
                <a:solidFill>
                  <a:srgbClr val="000000"/>
                </a:solidFill>
                <a:latin typeface="ＭＳ Ｐゴシック" panose="020B0600070205080204" pitchFamily="50" charset="-128"/>
                <a:ea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rPr>
              <a:t>１１</a:t>
            </a:r>
            <a:endParaRPr lang="ja-JP" altLang="en-US" sz="1200" b="1" dirty="0">
              <a:solidFill>
                <a:srgbClr val="000000"/>
              </a:solidFill>
              <a:latin typeface="ＭＳ Ｐゴシック" panose="020B0600070205080204" pitchFamily="50" charset="-128"/>
              <a:ea typeface="Meiryo UI" panose="020B0604030504040204" pitchFamily="50" charset="-128"/>
            </a:endParaRPr>
          </a:p>
        </p:txBody>
      </p:sp>
      <p:sp>
        <p:nvSpPr>
          <p:cNvPr id="51" name="正方形/長方形 50"/>
          <p:cNvSpPr/>
          <p:nvPr/>
        </p:nvSpPr>
        <p:spPr>
          <a:xfrm>
            <a:off x="4320360" y="972000"/>
            <a:ext cx="1584000" cy="28800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執務室面積</a:t>
            </a:r>
            <a:r>
              <a:rPr lang="en-US" altLang="ja-JP" sz="1200" dirty="0">
                <a:solidFill>
                  <a:schemeClr val="tx1"/>
                </a:solidFill>
                <a:latin typeface="Meiryo UI" panose="020B0604030504040204" pitchFamily="50" charset="-128"/>
                <a:ea typeface="Meiryo UI" panose="020B0604030504040204" pitchFamily="50" charset="-128"/>
              </a:rPr>
              <a:t>8,400</a:t>
            </a:r>
            <a:r>
              <a:rPr lang="ja-JP" altLang="en-US" sz="1200" dirty="0">
                <a:solidFill>
                  <a:schemeClr val="tx1"/>
                </a:solidFill>
                <a:latin typeface="Meiryo UI" panose="020B0604030504040204" pitchFamily="50" charset="-128"/>
                <a:ea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endParaRPr>
          </a:p>
        </p:txBody>
      </p:sp>
      <p:graphicFrame>
        <p:nvGraphicFramePr>
          <p:cNvPr id="63" name="表 62"/>
          <p:cNvGraphicFramePr>
            <a:graphicFrameLocks noGrp="1"/>
          </p:cNvGraphicFramePr>
          <p:nvPr/>
        </p:nvGraphicFramePr>
        <p:xfrm>
          <a:off x="3262570" y="1597047"/>
          <a:ext cx="2592000" cy="928800"/>
        </p:xfrm>
        <a:graphic>
          <a:graphicData uri="http://schemas.openxmlformats.org/drawingml/2006/table">
            <a:tbl>
              <a:tblPr firstRow="1" bandRow="1">
                <a:tableStyleId>{073A0DAA-6AF3-43AB-8588-CEC1D06C72B9}</a:tableStyleId>
              </a:tblPr>
              <a:tblGrid>
                <a:gridCol w="1811355">
                  <a:extLst>
                    <a:ext uri="{9D8B030D-6E8A-4147-A177-3AD203B41FA5}">
                      <a16:colId xmlns:a16="http://schemas.microsoft.com/office/drawing/2014/main" val="6596142"/>
                    </a:ext>
                  </a:extLst>
                </a:gridCol>
                <a:gridCol w="780645">
                  <a:extLst>
                    <a:ext uri="{9D8B030D-6E8A-4147-A177-3AD203B41FA5}">
                      <a16:colId xmlns:a16="http://schemas.microsoft.com/office/drawing/2014/main" val="1039379610"/>
                    </a:ext>
                  </a:extLst>
                </a:gridCol>
              </a:tblGrid>
              <a:tr h="309600">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施設名</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900" b="0" dirty="0">
                          <a:solidFill>
                            <a:sysClr val="windowText" lastClr="000000"/>
                          </a:solidFill>
                          <a:latin typeface="Meiryo UI" panose="020B0604030504040204" pitchFamily="50" charset="-128"/>
                          <a:ea typeface="Meiryo UI" panose="020B0604030504040204" pitchFamily="50" charset="-128"/>
                        </a:rPr>
                        <a:t>執務室面積（㎡）</a:t>
                      </a:r>
                      <a:endParaRPr kumimoji="1" lang="en-US" altLang="ja-JP" sz="900" b="0" dirty="0">
                        <a:solidFill>
                          <a:sysClr val="windowText" lastClr="000000"/>
                        </a:solidFill>
                        <a:latin typeface="Meiryo UI" panose="020B0604030504040204" pitchFamily="50" charset="-128"/>
                        <a:ea typeface="Meiryo UI" panose="020B0604030504040204" pitchFamily="50" charset="-128"/>
                      </a:endParaRPr>
                    </a:p>
                  </a:txBody>
                  <a:tcPr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50332427"/>
                  </a:ext>
                </a:extLst>
              </a:tr>
              <a:tr h="309600">
                <a:tc>
                  <a:txBody>
                    <a:bodyPr/>
                    <a:lstStyle/>
                    <a:p>
                      <a:pPr algn="l"/>
                      <a:r>
                        <a:rPr kumimoji="1" lang="ja-JP" altLang="en-US" sz="900" b="0" dirty="0">
                          <a:latin typeface="Meiryo UI" panose="020B0604030504040204" pitchFamily="50" charset="-128"/>
                          <a:ea typeface="Meiryo UI" panose="020B0604030504040204" pitchFamily="50" charset="-128"/>
                        </a:rPr>
                        <a:t>工営所</a:t>
                      </a:r>
                      <a:endParaRPr kumimoji="1" lang="zh-TW" altLang="en-US" sz="900" b="0" dirty="0">
                        <a:latin typeface="Meiryo UI" panose="020B0604030504040204" pitchFamily="50" charset="-128"/>
                        <a:ea typeface="Meiryo UI" panose="020B0604030504040204" pitchFamily="50" charset="-128"/>
                      </a:endParaRPr>
                    </a:p>
                  </a:txBody>
                  <a:tcPr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900" b="0" dirty="0">
                          <a:latin typeface="Meiryo UI" panose="020B0604030504040204" pitchFamily="50" charset="-128"/>
                          <a:ea typeface="Meiryo UI" panose="020B0604030504040204" pitchFamily="50" charset="-128"/>
                        </a:rPr>
                        <a:t>1,362</a:t>
                      </a:r>
                      <a:endParaRPr kumimoji="1" lang="ja-JP" altLang="en-US" sz="900" b="0" dirty="0">
                        <a:latin typeface="Meiryo UI" panose="020B0604030504040204" pitchFamily="50" charset="-128"/>
                        <a:ea typeface="Meiryo UI" panose="020B0604030504040204" pitchFamily="50" charset="-128"/>
                      </a:endParaRPr>
                    </a:p>
                  </a:txBody>
                  <a:tcPr marR="18000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r h="3096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あべの市税事務所</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528</a:t>
                      </a:r>
                    </a:p>
                  </a:txBody>
                  <a:tcPr marL="72000" marR="180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8404650"/>
                  </a:ext>
                </a:extLst>
              </a:tr>
            </a:tbl>
          </a:graphicData>
        </a:graphic>
      </p:graphicFrame>
      <p:sp>
        <p:nvSpPr>
          <p:cNvPr id="71" name="正方形/長方形 70"/>
          <p:cNvSpPr/>
          <p:nvPr/>
        </p:nvSpPr>
        <p:spPr>
          <a:xfrm>
            <a:off x="3102265" y="1309841"/>
            <a:ext cx="24256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保有庁舎（現行政区庁舎除く）</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sp>
        <p:nvSpPr>
          <p:cNvPr id="77" name="正方形/長方形 76"/>
          <p:cNvSpPr/>
          <p:nvPr/>
        </p:nvSpPr>
        <p:spPr>
          <a:xfrm>
            <a:off x="3117333" y="2525847"/>
            <a:ext cx="1197764" cy="276999"/>
          </a:xfrm>
          <a:prstGeom prst="rect">
            <a:avLst/>
          </a:prstGeom>
        </p:spPr>
        <p:txBody>
          <a:bodyPr wrap="none">
            <a:spAutoFit/>
          </a:bodyPr>
          <a:lstStyle/>
          <a:p>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itchFamily="50" charset="-128"/>
              </a:rPr>
              <a:t>民間ビル賃借</a:t>
            </a:r>
            <a:r>
              <a:rPr lang="en-US" altLang="ja-JP" sz="1200" dirty="0">
                <a:solidFill>
                  <a:prstClr val="black"/>
                </a:solidFill>
                <a:latin typeface="Meiryo UI" panose="020B0604030504040204" pitchFamily="50" charset="-128"/>
                <a:ea typeface="Meiryo UI" panose="020B0604030504040204" pitchFamily="50" charset="-128"/>
                <a:cs typeface="Meiryo UI" pitchFamily="50" charset="-128"/>
              </a:rPr>
              <a:t>】</a:t>
            </a:r>
            <a:endParaRPr lang="ja-JP" altLang="en-US" sz="1200" dirty="0"/>
          </a:p>
        </p:txBody>
      </p:sp>
      <p:graphicFrame>
        <p:nvGraphicFramePr>
          <p:cNvPr id="78" name="表 77"/>
          <p:cNvGraphicFramePr>
            <a:graphicFrameLocks noGrp="1"/>
          </p:cNvGraphicFramePr>
          <p:nvPr/>
        </p:nvGraphicFramePr>
        <p:xfrm>
          <a:off x="3266063" y="2821975"/>
          <a:ext cx="2592000" cy="1239120"/>
        </p:xfrm>
        <a:graphic>
          <a:graphicData uri="http://schemas.openxmlformats.org/drawingml/2006/table">
            <a:tbl>
              <a:tblPr firstRow="1" bandRow="1">
                <a:tableStyleId>{073A0DAA-6AF3-43AB-8588-CEC1D06C72B9}</a:tableStyleId>
              </a:tblPr>
              <a:tblGrid>
                <a:gridCol w="1805030">
                  <a:extLst>
                    <a:ext uri="{9D8B030D-6E8A-4147-A177-3AD203B41FA5}">
                      <a16:colId xmlns:a16="http://schemas.microsoft.com/office/drawing/2014/main" val="6596142"/>
                    </a:ext>
                  </a:extLst>
                </a:gridCol>
                <a:gridCol w="786970">
                  <a:extLst>
                    <a:ext uri="{9D8B030D-6E8A-4147-A177-3AD203B41FA5}">
                      <a16:colId xmlns:a16="http://schemas.microsoft.com/office/drawing/2014/main" val="1039379610"/>
                    </a:ext>
                  </a:extLst>
                </a:gridCol>
              </a:tblGrid>
              <a:tr h="0">
                <a:tc>
                  <a:txBody>
                    <a:bodyPr/>
                    <a:lstStyle/>
                    <a:p>
                      <a:pPr algn="l"/>
                      <a:r>
                        <a:rPr kumimoji="1" lang="ja-JP" altLang="en-US" sz="900" b="0" dirty="0">
                          <a:solidFill>
                            <a:schemeClr val="tx1"/>
                          </a:solidFill>
                          <a:latin typeface="Meiryo UI" panose="020B0604030504040204" pitchFamily="50" charset="-128"/>
                          <a:ea typeface="Meiryo UI" panose="020B0604030504040204" pitchFamily="50" charset="-128"/>
                        </a:rPr>
                        <a:t>あべのﾒﾃﾞｨｯｸｽ</a:t>
                      </a:r>
                      <a:endParaRPr kumimoji="1" lang="en-US" altLang="ja-JP" sz="900" b="0" dirty="0">
                        <a:solidFill>
                          <a:schemeClr val="tx1"/>
                        </a:solidFill>
                        <a:latin typeface="Meiryo UI" panose="020B0604030504040204" pitchFamily="50" charset="-128"/>
                        <a:ea typeface="Meiryo UI" panose="020B0604030504040204" pitchFamily="50" charset="-128"/>
                      </a:endParaRPr>
                    </a:p>
                    <a:p>
                      <a:pPr algn="l"/>
                      <a:r>
                        <a:rPr kumimoji="1" lang="en-US" altLang="ja-JP" sz="900" b="0" dirty="0">
                          <a:solidFill>
                            <a:schemeClr val="tx1"/>
                          </a:solidFill>
                          <a:latin typeface="Meiryo UI" panose="020B0604030504040204" pitchFamily="50" charset="-128"/>
                          <a:ea typeface="Meiryo UI" panose="020B0604030504040204" pitchFamily="50" charset="-128"/>
                        </a:rPr>
                        <a:t>(</a:t>
                      </a:r>
                      <a:r>
                        <a:rPr kumimoji="1" lang="ja-JP" altLang="en-US" sz="900" b="0" dirty="0">
                          <a:solidFill>
                            <a:schemeClr val="tx1"/>
                          </a:solidFill>
                          <a:latin typeface="Meiryo UI" panose="020B0604030504040204" pitchFamily="50" charset="-128"/>
                          <a:ea typeface="Meiryo UI" panose="020B0604030504040204" pitchFamily="50" charset="-128"/>
                        </a:rPr>
                        <a:t>現状：あべの市税事務所</a:t>
                      </a:r>
                      <a:r>
                        <a:rPr kumimoji="1" lang="en-US" altLang="ja-JP" sz="900" b="0" dirty="0">
                          <a:solidFill>
                            <a:schemeClr val="tx1"/>
                          </a:solidFill>
                          <a:latin typeface="Meiryo UI" panose="020B0604030504040204" pitchFamily="50" charset="-128"/>
                          <a:ea typeface="Meiryo UI" panose="020B0604030504040204" pitchFamily="50" charset="-128"/>
                        </a:rPr>
                        <a:t>)</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90000" marR="0" marT="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994</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3514484"/>
                  </a:ext>
                </a:extLst>
              </a:tr>
              <a:tr h="3096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あべのﾒﾃﾞｨｯｸｽ（現状：保健所）</a:t>
                      </a:r>
                    </a:p>
                  </a:txBody>
                  <a:tcPr marL="9000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2,189</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540241"/>
                  </a:ext>
                </a:extLst>
              </a:tr>
              <a:tr h="3096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rPr>
                        <a:t>あべのルシアス（現状：環境局）</a:t>
                      </a:r>
                    </a:p>
                  </a:txBody>
                  <a:tcPr marL="90000" marR="4572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2,637</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0829748"/>
                  </a:ext>
                </a:extLst>
              </a:tr>
              <a:tr h="309600">
                <a:tc>
                  <a:txBody>
                    <a:bodyPr/>
                    <a:lstStyle/>
                    <a:p>
                      <a:pPr marL="0" marR="0" lvl="0" indent="0" algn="l" defTabSz="1181679"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あべのベルタ（現状：都市整備局）</a:t>
                      </a:r>
                    </a:p>
                  </a:txBody>
                  <a:tcPr marL="90000" marR="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1181679" rtl="0" eaLnBrk="1" fontAlgn="auto" latinLnBrk="0" hangingPunct="1">
                        <a:lnSpc>
                          <a:spcPct val="100000"/>
                        </a:lnSpc>
                        <a:spcBef>
                          <a:spcPts val="0"/>
                        </a:spcBef>
                        <a:spcAft>
                          <a:spcPts val="0"/>
                        </a:spcAft>
                        <a:buClrTx/>
                        <a:buSzTx/>
                        <a:buFontTx/>
                        <a:buNone/>
                        <a:tabLst/>
                        <a:defRPr/>
                      </a:pPr>
                      <a:r>
                        <a:rPr kumimoji="1" lang="en-US" altLang="ja-JP" sz="900" b="0" i="0" u="none" strike="noStrike" kern="100" cap="none" spc="0" normalizeH="0" baseline="0" dirty="0">
                          <a:ln>
                            <a:noFill/>
                          </a:ln>
                          <a:solidFill>
                            <a:schemeClr val="tx1"/>
                          </a:solidFill>
                          <a:effectLst/>
                          <a:uLnTx/>
                          <a:uFillTx/>
                          <a:latin typeface="Meiryo UI" panose="020B0604030504040204" pitchFamily="50" charset="-128"/>
                          <a:ea typeface="Meiryo UI" panose="020B0604030504040204" pitchFamily="50" charset="-128"/>
                          <a:cs typeface="Times New Roman" panose="02020603050405020304" pitchFamily="18" charset="0"/>
                        </a:rPr>
                        <a:t>690</a:t>
                      </a:r>
                    </a:p>
                  </a:txBody>
                  <a:tcPr marL="0" marR="180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7907392"/>
                  </a:ext>
                </a:extLst>
              </a:tr>
            </a:tbl>
          </a:graphicData>
        </a:graphic>
      </p:graphicFrame>
      <p:grpSp>
        <p:nvGrpSpPr>
          <p:cNvPr id="2" name="グループ化 1"/>
          <p:cNvGrpSpPr/>
          <p:nvPr/>
        </p:nvGrpSpPr>
        <p:grpSpPr>
          <a:xfrm>
            <a:off x="920552" y="972001"/>
            <a:ext cx="2131731" cy="622694"/>
            <a:chOff x="626729" y="1693263"/>
            <a:chExt cx="2131731" cy="497807"/>
          </a:xfrm>
        </p:grpSpPr>
        <p:sp>
          <p:nvSpPr>
            <p:cNvPr id="64" name="正方形/長方形 63"/>
            <p:cNvSpPr/>
            <p:nvPr/>
          </p:nvSpPr>
          <p:spPr>
            <a:xfrm>
              <a:off x="626729" y="1693263"/>
              <a:ext cx="2131731" cy="497807"/>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5,105㎡</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・区役所　　　　　</a:t>
              </a:r>
              <a:r>
                <a:rPr lang="en-US" altLang="ja-JP" sz="900" dirty="0">
                  <a:solidFill>
                    <a:schemeClr val="tx1"/>
                  </a:solidFill>
                  <a:latin typeface="Meiryo UI" panose="020B0604030504040204" pitchFamily="50" charset="-128"/>
                  <a:ea typeface="Meiryo UI" panose="020B0604030504040204" pitchFamily="50" charset="-128"/>
                </a:rPr>
                <a:t>2,009</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・議会施設 　 　 　 </a:t>
              </a:r>
              <a:r>
                <a:rPr lang="en-US" altLang="ja-JP" sz="900" dirty="0">
                  <a:solidFill>
                    <a:schemeClr val="tx1"/>
                  </a:solidFill>
                  <a:latin typeface="Meiryo UI" panose="020B0604030504040204" pitchFamily="50" charset="-128"/>
                  <a:ea typeface="Meiryo UI" panose="020B0604030504040204" pitchFamily="50" charset="-128"/>
                </a:rPr>
                <a:t>665</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2,432</a:t>
              </a:r>
              <a:r>
                <a:rPr lang="ja-JP" altLang="en-US" sz="900" dirty="0">
                  <a:solidFill>
                    <a:schemeClr val="tx1"/>
                  </a:solidFill>
                  <a:latin typeface="Meiryo UI" panose="020B0604030504040204" pitchFamily="50" charset="-128"/>
                  <a:ea typeface="Meiryo UI" panose="020B0604030504040204" pitchFamily="50" charset="-128"/>
                </a:rPr>
                <a:t>㎡　</a:t>
              </a:r>
            </a:p>
          </p:txBody>
        </p:sp>
        <p:sp>
          <p:nvSpPr>
            <p:cNvPr id="69" name="大かっこ 68"/>
            <p:cNvSpPr/>
            <p:nvPr/>
          </p:nvSpPr>
          <p:spPr>
            <a:xfrm>
              <a:off x="1317826" y="1847713"/>
              <a:ext cx="1336096" cy="313293"/>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57" name="正方形/長方形 56"/>
          <p:cNvSpPr/>
          <p:nvPr/>
        </p:nvSpPr>
        <p:spPr>
          <a:xfrm>
            <a:off x="189" y="-3175"/>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　イメージ図（天王寺区）　</a:t>
            </a:r>
            <a:endParaRPr lang="ja-JP" altLang="en-US" sz="1600" b="1" dirty="0">
              <a:solidFill>
                <a:srgbClr val="000000"/>
              </a:solidFill>
              <a:latin typeface="Meiryo UI" panose="020B0604030504040204" pitchFamily="50" charset="-128"/>
              <a:ea typeface="Meiryo UI" panose="020B0604030504040204" pitchFamily="50" charset="-128"/>
              <a:cs typeface="Meiryo UI"/>
            </a:endParaRPr>
          </a:p>
        </p:txBody>
      </p:sp>
      <p:sp>
        <p:nvSpPr>
          <p:cNvPr id="60" name="テキスト ボックス 1"/>
          <p:cNvSpPr txBox="1">
            <a:spLocks noChangeArrowheads="1"/>
          </p:cNvSpPr>
          <p:nvPr/>
        </p:nvSpPr>
        <p:spPr bwMode="auto">
          <a:xfrm>
            <a:off x="3111381" y="651600"/>
            <a:ext cx="1957672"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③他の保有庁舎等の状況</a:t>
            </a:r>
            <a:endParaRPr lang="en-US" altLang="ja-JP" sz="1200" b="1" dirty="0">
              <a:latin typeface="Meiryo UI" panose="020B0604030504040204" pitchFamily="50" charset="-128"/>
              <a:ea typeface="Meiryo UI" panose="020B0604030504040204" pitchFamily="50" charset="-128"/>
            </a:endParaRPr>
          </a:p>
        </p:txBody>
      </p:sp>
      <p:sp>
        <p:nvSpPr>
          <p:cNvPr id="47" name="テキスト ボックス 1"/>
          <p:cNvSpPr txBox="1">
            <a:spLocks noChangeArrowheads="1"/>
          </p:cNvSpPr>
          <p:nvPr/>
        </p:nvSpPr>
        <p:spPr bwMode="auto">
          <a:xfrm>
            <a:off x="38096" y="4131093"/>
            <a:ext cx="3538821"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②現行政区庁舎のイメージ</a:t>
            </a:r>
            <a:r>
              <a:rPr lang="ja-JP" altLang="en-US" sz="1050" dirty="0">
                <a:latin typeface="Meiryo UI" panose="020B0604030504040204" pitchFamily="50" charset="-128"/>
                <a:ea typeface="Meiryo UI" panose="020B0604030504040204" pitchFamily="50" charset="-128"/>
              </a:rPr>
              <a:t>（特別区本庁舎を除く）</a:t>
            </a:r>
            <a:endParaRPr lang="en-US" altLang="ja-JP" sz="1050" dirty="0">
              <a:latin typeface="Meiryo UI" panose="020B0604030504040204" pitchFamily="50" charset="-128"/>
              <a:ea typeface="Meiryo UI" panose="020B0604030504040204" pitchFamily="50" charset="-128"/>
            </a:endParaRPr>
          </a:p>
        </p:txBody>
      </p:sp>
      <p:sp>
        <p:nvSpPr>
          <p:cNvPr id="67" name="テキスト ボックス 66"/>
          <p:cNvSpPr txBox="1"/>
          <p:nvPr/>
        </p:nvSpPr>
        <p:spPr bwMode="auto">
          <a:xfrm>
            <a:off x="6829353" y="2696450"/>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北区職員 </a:t>
            </a:r>
            <a:r>
              <a:rPr lang="en-US" altLang="ja-JP" sz="750" b="1" dirty="0">
                <a:latin typeface="Meiryo UI" panose="020B0604030504040204" pitchFamily="50" charset="-128"/>
                <a:ea typeface="Meiryo UI" panose="020B0604030504040204" pitchFamily="50" charset="-128"/>
              </a:rPr>
              <a:t>10,192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636</a:t>
            </a:r>
            <a:r>
              <a:rPr lang="ja-JP" altLang="en-US" sz="750" b="1" dirty="0">
                <a:latin typeface="Meiryo UI" panose="020B0604030504040204" pitchFamily="50" charset="-128"/>
                <a:ea typeface="Meiryo UI" panose="020B0604030504040204" pitchFamily="50" charset="-128"/>
              </a:rPr>
              <a:t>人）</a:t>
            </a:r>
            <a:endParaRPr lang="en-US" altLang="ja-JP" sz="750" b="1" dirty="0">
              <a:latin typeface="Meiryo UI" panose="020B0604030504040204" pitchFamily="50" charset="-128"/>
              <a:ea typeface="Meiryo UI" panose="020B0604030504040204" pitchFamily="50" charset="-128"/>
            </a:endParaRPr>
          </a:p>
        </p:txBody>
      </p:sp>
      <p:sp>
        <p:nvSpPr>
          <p:cNvPr id="70" name="テキスト ボックス 69"/>
          <p:cNvSpPr txBox="1"/>
          <p:nvPr/>
        </p:nvSpPr>
        <p:spPr bwMode="auto">
          <a:xfrm>
            <a:off x="7009900" y="1940347"/>
            <a:ext cx="1330906"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空き庁舎　</a:t>
            </a:r>
            <a:r>
              <a:rPr lang="en-US" altLang="ja-JP" sz="750" b="1" dirty="0">
                <a:latin typeface="Meiryo UI" panose="020B0604030504040204" pitchFamily="50" charset="-128"/>
                <a:ea typeface="Meiryo UI" panose="020B0604030504040204" pitchFamily="50" charset="-128"/>
              </a:rPr>
              <a:t>5,696 </a:t>
            </a:r>
            <a:r>
              <a:rPr lang="ja-JP" altLang="en-US" sz="750" b="1" dirty="0">
                <a:latin typeface="Meiryo UI" panose="020B0604030504040204" pitchFamily="50" charset="-128"/>
                <a:ea typeface="Meiryo UI" panose="020B0604030504040204" pitchFamily="50" charset="-128"/>
              </a:rPr>
              <a:t>㎡</a:t>
            </a:r>
          </a:p>
        </p:txBody>
      </p:sp>
      <p:sp>
        <p:nvSpPr>
          <p:cNvPr id="73" name="テキスト ボックス 72"/>
          <p:cNvSpPr txBox="1"/>
          <p:nvPr/>
        </p:nvSpPr>
        <p:spPr bwMode="auto">
          <a:xfrm>
            <a:off x="6798873" y="3030715"/>
            <a:ext cx="1764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天王寺区職員   </a:t>
            </a:r>
            <a:r>
              <a:rPr lang="en-US" altLang="ja-JP" sz="750" b="1" dirty="0">
                <a:latin typeface="Meiryo UI" panose="020B0604030504040204" pitchFamily="50" charset="-128"/>
                <a:ea typeface="Meiryo UI" panose="020B0604030504040204" pitchFamily="50" charset="-128"/>
              </a:rPr>
              <a:t>9,347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584</a:t>
            </a:r>
            <a:r>
              <a:rPr lang="ja-JP" altLang="en-US" sz="750" b="1" dirty="0">
                <a:latin typeface="Meiryo UI" panose="020B0604030504040204" pitchFamily="50" charset="-128"/>
                <a:ea typeface="Meiryo UI" panose="020B0604030504040204" pitchFamily="50" charset="-128"/>
              </a:rPr>
              <a:t>人）</a:t>
            </a:r>
          </a:p>
        </p:txBody>
      </p:sp>
      <p:sp>
        <p:nvSpPr>
          <p:cNvPr id="76" name="テキスト ボックス 75"/>
          <p:cNvSpPr txBox="1"/>
          <p:nvPr/>
        </p:nvSpPr>
        <p:spPr bwMode="auto">
          <a:xfrm>
            <a:off x="6829353" y="2280955"/>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淀川区職員 </a:t>
            </a:r>
            <a:r>
              <a:rPr lang="en-US" altLang="ja-JP" sz="750" b="1" dirty="0">
                <a:latin typeface="Meiryo UI" panose="020B0604030504040204" pitchFamily="50" charset="-128"/>
                <a:ea typeface="Meiryo UI" panose="020B0604030504040204" pitchFamily="50" charset="-128"/>
              </a:rPr>
              <a:t>14,057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878</a:t>
            </a:r>
            <a:r>
              <a:rPr lang="ja-JP" altLang="en-US" sz="750" b="1" dirty="0">
                <a:latin typeface="Meiryo UI" panose="020B0604030504040204" pitchFamily="50" charset="-128"/>
                <a:ea typeface="Meiryo UI" panose="020B0604030504040204" pitchFamily="50" charset="-128"/>
              </a:rPr>
              <a:t>人）</a:t>
            </a:r>
          </a:p>
        </p:txBody>
      </p:sp>
      <p:sp>
        <p:nvSpPr>
          <p:cNvPr id="79" name="テキスト ボックス 78"/>
          <p:cNvSpPr txBox="1"/>
          <p:nvPr/>
        </p:nvSpPr>
        <p:spPr bwMode="auto">
          <a:xfrm>
            <a:off x="7009900" y="1752264"/>
            <a:ext cx="1330906"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北区　議会</a:t>
            </a:r>
          </a:p>
        </p:txBody>
      </p:sp>
      <p:sp>
        <p:nvSpPr>
          <p:cNvPr id="80" name="テキスト ボックス 79"/>
          <p:cNvSpPr txBox="1"/>
          <p:nvPr/>
        </p:nvSpPr>
        <p:spPr bwMode="auto">
          <a:xfrm>
            <a:off x="6823003" y="3249039"/>
            <a:ext cx="1692000" cy="207749"/>
          </a:xfrm>
          <a:prstGeom prst="rect">
            <a:avLst/>
          </a:prstGeom>
          <a:noFill/>
        </p:spPr>
        <p:txBody>
          <a:bodyPr wrap="square">
            <a:spAutoFit/>
          </a:bodyPr>
          <a:lstStyle/>
          <a:p>
            <a:pPr algn="ctr">
              <a:defRPr/>
            </a:pPr>
            <a:r>
              <a:rPr lang="ja-JP" altLang="en-US" sz="750" b="1" dirty="0">
                <a:latin typeface="Meiryo UI" panose="020B0604030504040204" pitchFamily="50" charset="-128"/>
                <a:ea typeface="Meiryo UI" panose="020B0604030504040204" pitchFamily="50" charset="-128"/>
              </a:rPr>
              <a:t>一部事務組合 </a:t>
            </a:r>
            <a:r>
              <a:rPr lang="en-US" altLang="ja-JP" sz="750" b="1" dirty="0">
                <a:latin typeface="Meiryo UI" panose="020B0604030504040204" pitchFamily="50" charset="-128"/>
                <a:ea typeface="Meiryo UI" panose="020B0604030504040204" pitchFamily="50" charset="-128"/>
              </a:rPr>
              <a:t>3,728 </a:t>
            </a:r>
            <a:r>
              <a:rPr lang="ja-JP" altLang="en-US" sz="750" b="1" dirty="0">
                <a:latin typeface="Meiryo UI" panose="020B0604030504040204" pitchFamily="50" charset="-128"/>
                <a:ea typeface="Meiryo UI" panose="020B0604030504040204" pitchFamily="50" charset="-128"/>
              </a:rPr>
              <a:t>㎡（</a:t>
            </a:r>
            <a:r>
              <a:rPr lang="en-US" altLang="ja-JP" sz="750" b="1" dirty="0">
                <a:latin typeface="Meiryo UI" panose="020B0604030504040204" pitchFamily="50" charset="-128"/>
                <a:ea typeface="Meiryo UI" panose="020B0604030504040204" pitchFamily="50" charset="-128"/>
              </a:rPr>
              <a:t>233</a:t>
            </a:r>
            <a:r>
              <a:rPr lang="ja-JP" altLang="en-US" sz="750" b="1" dirty="0">
                <a:latin typeface="Meiryo UI" panose="020B0604030504040204" pitchFamily="50" charset="-128"/>
                <a:ea typeface="Meiryo UI" panose="020B0604030504040204" pitchFamily="50" charset="-128"/>
              </a:rPr>
              <a:t>人）</a:t>
            </a:r>
          </a:p>
        </p:txBody>
      </p:sp>
      <p:sp>
        <p:nvSpPr>
          <p:cNvPr id="52" name="正方形/長方形 51"/>
          <p:cNvSpPr/>
          <p:nvPr/>
        </p:nvSpPr>
        <p:spPr>
          <a:xfrm>
            <a:off x="7971198" y="920400"/>
            <a:ext cx="1800000" cy="288000"/>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9,347㎡</a:t>
            </a:r>
            <a:endParaRPr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50" name="グループ化 49"/>
          <p:cNvGrpSpPr/>
          <p:nvPr/>
        </p:nvGrpSpPr>
        <p:grpSpPr>
          <a:xfrm>
            <a:off x="6300000" y="3887683"/>
            <a:ext cx="3204000" cy="1404000"/>
            <a:chOff x="6300000" y="3859108"/>
            <a:chExt cx="3204000" cy="1404000"/>
          </a:xfrm>
        </p:grpSpPr>
        <p:sp>
          <p:nvSpPr>
            <p:cNvPr id="68" name="正方形/長方形 67"/>
            <p:cNvSpPr/>
            <p:nvPr/>
          </p:nvSpPr>
          <p:spPr>
            <a:xfrm>
              <a:off x="6300000" y="3859108"/>
              <a:ext cx="3204000" cy="1404000"/>
            </a:xfrm>
            <a:prstGeom prst="rect">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lstStyle/>
            <a:p>
              <a:pPr marL="82550" eaLnBrk="1" hangingPunct="1">
                <a:defRPr/>
              </a:pPr>
              <a:r>
                <a:rPr lang="ja-JP" altLang="en-US" sz="1200" dirty="0">
                  <a:solidFill>
                    <a:prstClr val="black"/>
                  </a:solidFill>
                  <a:latin typeface="Meiryo UI" pitchFamily="50" charset="-128"/>
                  <a:ea typeface="Meiryo UI" pitchFamily="50" charset="-128"/>
                  <a:cs typeface="Meiryo UI" pitchFamily="50" charset="-128"/>
                </a:rPr>
                <a:t>■対象職員数：</a:t>
              </a:r>
              <a:r>
                <a:rPr lang="en-US" altLang="ja-JP" sz="1200" dirty="0">
                  <a:solidFill>
                    <a:schemeClr val="tx1"/>
                  </a:solidFill>
                  <a:latin typeface="Meiryo UI" pitchFamily="50" charset="-128"/>
                  <a:ea typeface="Meiryo UI" pitchFamily="50" charset="-128"/>
                  <a:cs typeface="Meiryo UI" pitchFamily="50" charset="-128"/>
                </a:rPr>
                <a:t>2,486</a:t>
              </a:r>
              <a:r>
                <a:rPr lang="ja-JP" altLang="en-US" sz="1200" dirty="0">
                  <a:solidFill>
                    <a:prstClr val="black"/>
                  </a:solidFill>
                  <a:latin typeface="Meiryo UI" pitchFamily="50" charset="-128"/>
                  <a:ea typeface="Meiryo UI" pitchFamily="50" charset="-128"/>
                  <a:cs typeface="Meiryo UI" pitchFamily="50" charset="-128"/>
                </a:rPr>
                <a:t>人</a:t>
              </a: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■議員定数：</a:t>
              </a:r>
              <a:r>
                <a:rPr lang="en-US" altLang="ja-JP" sz="1200" dirty="0">
                  <a:solidFill>
                    <a:prstClr val="black"/>
                  </a:solidFill>
                  <a:latin typeface="Meiryo UI" pitchFamily="50" charset="-128"/>
                  <a:ea typeface="Meiryo UI" pitchFamily="50" charset="-128"/>
                  <a:cs typeface="Meiryo UI" pitchFamily="50" charset="-128"/>
                </a:rPr>
                <a:t>19</a:t>
              </a:r>
              <a:r>
                <a:rPr lang="ja-JP" altLang="en-US" sz="1200" dirty="0">
                  <a:solidFill>
                    <a:prstClr val="black"/>
                  </a:solidFill>
                  <a:latin typeface="Meiryo UI" pitchFamily="50" charset="-128"/>
                  <a:ea typeface="Meiryo UI" pitchFamily="50" charset="-128"/>
                  <a:cs typeface="Meiryo UI" pitchFamily="50" charset="-128"/>
                </a:rPr>
                <a:t>人</a:t>
              </a:r>
              <a:endParaRPr lang="en-US" altLang="ja-JP" sz="1200" dirty="0">
                <a:solidFill>
                  <a:prstClr val="black"/>
                </a:solidFill>
                <a:latin typeface="Meiryo UI" pitchFamily="50" charset="-128"/>
                <a:ea typeface="Meiryo UI" pitchFamily="50" charset="-128"/>
                <a:cs typeface="Meiryo UI" pitchFamily="50" charset="-128"/>
              </a:endParaRPr>
            </a:p>
            <a:p>
              <a:pPr marL="82550"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本庁</a:t>
              </a:r>
              <a:r>
                <a:rPr lang="en-US" altLang="ja-JP" sz="900" dirty="0">
                  <a:solidFill>
                    <a:prstClr val="black"/>
                  </a:solidFill>
                  <a:latin typeface="Meiryo UI" pitchFamily="50" charset="-128"/>
                  <a:ea typeface="Meiryo UI" pitchFamily="50" charset="-128"/>
                  <a:cs typeface="Meiryo UI" pitchFamily="50" charset="-128"/>
                </a:rPr>
                <a:t>1,199</a:t>
              </a:r>
              <a:r>
                <a:rPr lang="ja-JP" altLang="en-US" sz="900" dirty="0">
                  <a:solidFill>
                    <a:prstClr val="black"/>
                  </a:solidFill>
                  <a:latin typeface="Meiryo UI" pitchFamily="50" charset="-128"/>
                  <a:ea typeface="Meiryo UI" pitchFamily="50" charset="-128"/>
                  <a:cs typeface="Meiryo UI" pitchFamily="50" charset="-128"/>
                </a:rPr>
                <a:t>人　 事業所等</a:t>
              </a:r>
              <a:r>
                <a:rPr lang="en-US" altLang="ja-JP" sz="900" dirty="0">
                  <a:solidFill>
                    <a:prstClr val="black"/>
                  </a:solidFill>
                  <a:latin typeface="Meiryo UI" pitchFamily="50" charset="-128"/>
                  <a:ea typeface="Meiryo UI" pitchFamily="50" charset="-128"/>
                  <a:cs typeface="Meiryo UI" pitchFamily="50" charset="-128"/>
                </a:rPr>
                <a:t>1,288</a:t>
              </a:r>
              <a:r>
                <a:rPr lang="ja-JP" altLang="en-US" sz="900" dirty="0">
                  <a:solidFill>
                    <a:prstClr val="black"/>
                  </a:solidFill>
                  <a:latin typeface="Meiryo UI" pitchFamily="50" charset="-128"/>
                  <a:ea typeface="Meiryo UI" pitchFamily="50" charset="-128"/>
                  <a:cs typeface="Meiryo UI" pitchFamily="50" charset="-128"/>
                </a:rPr>
                <a:t>人</a:t>
              </a:r>
              <a:endParaRPr lang="en-US" altLang="ja-JP" sz="900" dirty="0">
                <a:solidFill>
                  <a:prstClr val="black"/>
                </a:solidFill>
                <a:latin typeface="Meiryo UI" pitchFamily="50" charset="-128"/>
                <a:ea typeface="Meiryo UI" pitchFamily="50" charset="-128"/>
                <a:cs typeface="Meiryo UI" pitchFamily="50" charset="-128"/>
              </a:endParaRPr>
            </a:p>
            <a:p>
              <a:pPr marL="55563" eaLnBrk="1" hangingPunct="1">
                <a:spcBef>
                  <a:spcPts val="600"/>
                </a:spcBef>
                <a:defRPr/>
              </a:pPr>
              <a:r>
                <a:rPr lang="ja-JP" altLang="en-US" sz="9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a:t>
              </a:r>
              <a:r>
                <a:rPr lang="ja-JP" altLang="en-US" sz="1200" spc="610" dirty="0">
                  <a:solidFill>
                    <a:prstClr val="black"/>
                  </a:solidFill>
                  <a:latin typeface="Meiryo UI" pitchFamily="50" charset="-128"/>
                  <a:ea typeface="Meiryo UI" pitchFamily="50" charset="-128"/>
                  <a:cs typeface="Meiryo UI" pitchFamily="50" charset="-128"/>
                </a:rPr>
                <a:t>執務室必要面</a:t>
              </a:r>
              <a:r>
                <a:rPr lang="ja-JP" altLang="en-US" sz="1200" dirty="0">
                  <a:solidFill>
                    <a:prstClr val="black"/>
                  </a:solidFill>
                  <a:latin typeface="Meiryo UI" pitchFamily="50" charset="-128"/>
                  <a:ea typeface="Meiryo UI" pitchFamily="50" charset="-128"/>
                  <a:cs typeface="Meiryo UI" pitchFamily="50" charset="-128"/>
                </a:rPr>
                <a:t>積：</a:t>
              </a:r>
              <a:r>
                <a:rPr lang="en-US" altLang="ja-JP" sz="1200" dirty="0">
                  <a:solidFill>
                    <a:schemeClr val="tx1"/>
                  </a:solidFill>
                  <a:latin typeface="Meiryo UI" pitchFamily="50" charset="-128"/>
                  <a:ea typeface="Meiryo UI" pitchFamily="50" charset="-128"/>
                  <a:cs typeface="Meiryo UI" pitchFamily="50" charset="-128"/>
                </a:rPr>
                <a:t>48,172</a:t>
              </a:r>
              <a:r>
                <a:rPr lang="ja-JP" altLang="en-US" sz="1200" dirty="0">
                  <a:solidFill>
                    <a:schemeClr val="tx1"/>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a:solidFill>
                    <a:schemeClr val="tx1"/>
                  </a:solidFill>
                  <a:latin typeface="Meiryo UI" pitchFamily="50" charset="-128"/>
                  <a:ea typeface="Meiryo UI" pitchFamily="50" charset="-128"/>
                  <a:cs typeface="Meiryo UI" pitchFamily="50" charset="-128"/>
                </a:rPr>
                <a:t>保有庁舎等執務室面積</a:t>
              </a:r>
              <a:r>
                <a:rPr lang="ja-JP" altLang="en-US" sz="1200" dirty="0">
                  <a:solidFill>
                    <a:prstClr val="black"/>
                  </a:solidFill>
                  <a:latin typeface="Meiryo UI" pitchFamily="50" charset="-128"/>
                  <a:ea typeface="Meiryo UI" pitchFamily="50" charset="-128"/>
                  <a:cs typeface="Meiryo UI" pitchFamily="50" charset="-128"/>
                </a:rPr>
                <a:t>：</a:t>
              </a:r>
              <a:r>
                <a:rPr lang="en-US" altLang="ja-JP" sz="1200" dirty="0">
                  <a:solidFill>
                    <a:prstClr val="black"/>
                  </a:solidFill>
                  <a:latin typeface="Meiryo UI" pitchFamily="50" charset="-128"/>
                  <a:ea typeface="Meiryo UI" pitchFamily="50" charset="-128"/>
                  <a:cs typeface="Meiryo UI" pitchFamily="50" charset="-128"/>
                </a:rPr>
                <a:t>38,825</a:t>
              </a:r>
              <a:r>
                <a:rPr lang="ja-JP" altLang="en-US" sz="1200" dirty="0">
                  <a:solidFill>
                    <a:prstClr val="black"/>
                  </a:solidFill>
                  <a:latin typeface="Meiryo UI" pitchFamily="50" charset="-128"/>
                  <a:ea typeface="Meiryo UI" pitchFamily="50" charset="-128"/>
                  <a:cs typeface="Meiryo UI" pitchFamily="50" charset="-128"/>
                </a:rPr>
                <a:t>㎡</a:t>
              </a:r>
              <a:endParaRPr lang="en-US" altLang="ja-JP" sz="1200" dirty="0">
                <a:solidFill>
                  <a:prstClr val="black"/>
                </a:solidFill>
                <a:latin typeface="Meiryo UI" pitchFamily="50" charset="-128"/>
                <a:ea typeface="Meiryo UI" pitchFamily="50" charset="-128"/>
                <a:cs typeface="Meiryo UI" pitchFamily="50" charset="-128"/>
              </a:endParaRPr>
            </a:p>
            <a:p>
              <a:pPr marL="55563" eaLnBrk="1" hangingPunct="1">
                <a:defRPr/>
              </a:pPr>
              <a:r>
                <a:rPr lang="ja-JP" altLang="en-US" sz="1200" dirty="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（①＋②＋③）</a:t>
              </a:r>
              <a:endParaRPr lang="en-US" altLang="ja-JP" sz="1050" b="1" u="sng" dirty="0">
                <a:solidFill>
                  <a:schemeClr val="tx1"/>
                </a:solidFill>
                <a:latin typeface="Meiryo UI" pitchFamily="50" charset="-128"/>
                <a:ea typeface="Meiryo UI" pitchFamily="50" charset="-128"/>
                <a:cs typeface="Meiryo UI" pitchFamily="50" charset="-128"/>
              </a:endParaRPr>
            </a:p>
            <a:p>
              <a:pPr marL="82550" eaLnBrk="1" hangingPunct="1">
                <a:spcBef>
                  <a:spcPts val="600"/>
                </a:spcBef>
                <a:defRPr/>
              </a:pPr>
              <a:r>
                <a:rPr lang="ja-JP" altLang="en-US" sz="1200" b="1" u="sng" dirty="0">
                  <a:solidFill>
                    <a:schemeClr val="tx1"/>
                  </a:solidFill>
                  <a:latin typeface="Meiryo UI" pitchFamily="50" charset="-128"/>
                  <a:ea typeface="Meiryo UI" pitchFamily="50" charset="-128"/>
                  <a:cs typeface="Meiryo UI" pitchFamily="50" charset="-128"/>
                </a:rPr>
                <a:t>不足執務室面積：</a:t>
              </a:r>
              <a:r>
                <a:rPr lang="en-US" altLang="ja-JP" sz="1200" b="1" u="sng" dirty="0">
                  <a:solidFill>
                    <a:schemeClr val="tx1"/>
                  </a:solidFill>
                  <a:latin typeface="Meiryo UI" pitchFamily="50" charset="-128"/>
                  <a:ea typeface="Meiryo UI" pitchFamily="50" charset="-128"/>
                  <a:cs typeface="Meiryo UI" pitchFamily="50" charset="-128"/>
                </a:rPr>
                <a:t>9,347</a:t>
              </a:r>
              <a:r>
                <a:rPr lang="ja-JP" altLang="en-US" sz="1200" b="1" u="sng" dirty="0">
                  <a:solidFill>
                    <a:schemeClr val="tx1"/>
                  </a:solidFill>
                  <a:latin typeface="Meiryo UI" pitchFamily="50" charset="-128"/>
                  <a:ea typeface="Meiryo UI" pitchFamily="50" charset="-128"/>
                  <a:cs typeface="Meiryo UI" pitchFamily="50" charset="-128"/>
                </a:rPr>
                <a:t>㎡（㋐ー㋑）</a:t>
              </a:r>
              <a:endParaRPr lang="en-US" altLang="ja-JP" sz="1200" b="1" u="sng" dirty="0">
                <a:solidFill>
                  <a:schemeClr val="tx1"/>
                </a:solidFill>
                <a:latin typeface="Meiryo UI" pitchFamily="50" charset="-128"/>
                <a:ea typeface="Meiryo UI" pitchFamily="50" charset="-128"/>
                <a:cs typeface="Meiryo UI" pitchFamily="50" charset="-128"/>
              </a:endParaRPr>
            </a:p>
          </p:txBody>
        </p:sp>
        <p:sp>
          <p:nvSpPr>
            <p:cNvPr id="74" name="大かっこ 73"/>
            <p:cNvSpPr/>
            <p:nvPr/>
          </p:nvSpPr>
          <p:spPr>
            <a:xfrm>
              <a:off x="6630479" y="4190826"/>
              <a:ext cx="1791605" cy="111795"/>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81" name="テキスト ボックス 80"/>
          <p:cNvSpPr txBox="1"/>
          <p:nvPr/>
        </p:nvSpPr>
        <p:spPr bwMode="auto">
          <a:xfrm>
            <a:off x="845623" y="5752127"/>
            <a:ext cx="1251655" cy="323164"/>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201</a:t>
            </a:r>
            <a:r>
              <a:rPr lang="ja-JP" altLang="en-US" sz="750" b="1" dirty="0">
                <a:latin typeface="Meiryo UI" panose="020B0604030504040204" pitchFamily="50" charset="-128"/>
                <a:ea typeface="Meiryo UI" panose="020B0604030504040204" pitchFamily="50" charset="-128"/>
              </a:rPr>
              <a:t>人</a:t>
            </a:r>
          </a:p>
        </p:txBody>
      </p:sp>
      <p:sp>
        <p:nvSpPr>
          <p:cNvPr id="82" name="テキスト ボックス 80"/>
          <p:cNvSpPr txBox="1"/>
          <p:nvPr/>
        </p:nvSpPr>
        <p:spPr bwMode="auto">
          <a:xfrm>
            <a:off x="1820565" y="5877272"/>
            <a:ext cx="1251656" cy="323164"/>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118</a:t>
            </a:r>
            <a:r>
              <a:rPr lang="ja-JP" altLang="en-US" sz="750" b="1" dirty="0">
                <a:latin typeface="Meiryo UI" panose="020B0604030504040204" pitchFamily="50" charset="-128"/>
                <a:ea typeface="Meiryo UI" panose="020B0604030504040204" pitchFamily="50" charset="-128"/>
              </a:rPr>
              <a:t>人</a:t>
            </a:r>
          </a:p>
        </p:txBody>
      </p:sp>
      <p:sp>
        <p:nvSpPr>
          <p:cNvPr id="88" name="テキスト ボックス 87"/>
          <p:cNvSpPr txBox="1"/>
          <p:nvPr/>
        </p:nvSpPr>
        <p:spPr bwMode="auto">
          <a:xfrm>
            <a:off x="2795456" y="5770132"/>
            <a:ext cx="1251707" cy="323164"/>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186</a:t>
            </a:r>
            <a:r>
              <a:rPr lang="ja-JP" altLang="en-US" sz="750" b="1" dirty="0">
                <a:latin typeface="Meiryo UI" panose="020B0604030504040204" pitchFamily="50" charset="-128"/>
                <a:ea typeface="Meiryo UI" panose="020B0604030504040204" pitchFamily="50" charset="-128"/>
              </a:rPr>
              <a:t>人</a:t>
            </a:r>
          </a:p>
        </p:txBody>
      </p:sp>
      <p:sp>
        <p:nvSpPr>
          <p:cNvPr id="90" name="テキスト ボックス 80"/>
          <p:cNvSpPr txBox="1"/>
          <p:nvPr/>
        </p:nvSpPr>
        <p:spPr bwMode="auto">
          <a:xfrm>
            <a:off x="3770383" y="5667598"/>
            <a:ext cx="1251655" cy="323164"/>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263</a:t>
            </a:r>
            <a:r>
              <a:rPr lang="ja-JP" altLang="en-US" sz="750" b="1" dirty="0">
                <a:latin typeface="Meiryo UI" panose="020B0604030504040204" pitchFamily="50" charset="-128"/>
                <a:ea typeface="Meiryo UI" panose="020B0604030504040204" pitchFamily="50" charset="-128"/>
              </a:rPr>
              <a:t>人</a:t>
            </a:r>
          </a:p>
        </p:txBody>
      </p:sp>
      <p:sp>
        <p:nvSpPr>
          <p:cNvPr id="91" name="テキスト ボックス 90"/>
          <p:cNvSpPr txBox="1"/>
          <p:nvPr/>
        </p:nvSpPr>
        <p:spPr bwMode="auto">
          <a:xfrm>
            <a:off x="1021110" y="3213886"/>
            <a:ext cx="890587" cy="323850"/>
          </a:xfrm>
          <a:prstGeom prst="rect">
            <a:avLst/>
          </a:prstGeom>
          <a:noFill/>
        </p:spPr>
        <p:txBody>
          <a:bodyPr>
            <a:spAutoFit/>
          </a:bodyPr>
          <a:lstStyle/>
          <a:p>
            <a:pPr algn="ctr">
              <a:defRPr/>
            </a:pPr>
            <a:r>
              <a:rPr lang="ja-JP" altLang="en-US" sz="750" b="1" dirty="0">
                <a:latin typeface="Meiryo UI" panose="020B0604030504040204" pitchFamily="50" charset="-128"/>
                <a:ea typeface="Meiryo UI" panose="020B0604030504040204" pitchFamily="50" charset="-128"/>
              </a:rPr>
              <a:t>区役所</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91</a:t>
            </a:r>
            <a:r>
              <a:rPr lang="ja-JP" altLang="en-US" sz="750" b="1" dirty="0">
                <a:latin typeface="Meiryo UI" panose="020B0604030504040204" pitchFamily="50" charset="-128"/>
                <a:ea typeface="Meiryo UI" panose="020B0604030504040204" pitchFamily="50" charset="-128"/>
              </a:rPr>
              <a:t>人</a:t>
            </a:r>
          </a:p>
        </p:txBody>
      </p:sp>
      <p:sp>
        <p:nvSpPr>
          <p:cNvPr id="92" name="テキスト ボックス 91"/>
          <p:cNvSpPr txBox="1"/>
          <p:nvPr/>
        </p:nvSpPr>
        <p:spPr bwMode="auto">
          <a:xfrm>
            <a:off x="1033148" y="2475912"/>
            <a:ext cx="890587" cy="323850"/>
          </a:xfrm>
          <a:prstGeom prst="rect">
            <a:avLst/>
          </a:prstGeom>
          <a:noFill/>
        </p:spPr>
        <p:txBody>
          <a:bodyPr>
            <a:spAutoFit/>
          </a:bodyPr>
          <a:lstStyle/>
          <a:p>
            <a:pPr algn="ctr">
              <a:defRPr/>
            </a:pPr>
            <a:r>
              <a:rPr lang="ja-JP" altLang="en-US" sz="750" b="1" dirty="0">
                <a:latin typeface="Meiryo UI" panose="020B0604030504040204" pitchFamily="50" charset="-128"/>
                <a:ea typeface="Meiryo UI" panose="020B0604030504040204" pitchFamily="50" charset="-128"/>
              </a:rPr>
              <a:t>本庁職員</a:t>
            </a:r>
            <a:endParaRPr lang="en-US" altLang="ja-JP" sz="750" b="1" dirty="0">
              <a:latin typeface="Meiryo UI" panose="020B0604030504040204" pitchFamily="50" charset="-128"/>
              <a:ea typeface="Meiryo UI" panose="020B0604030504040204" pitchFamily="50" charset="-128"/>
            </a:endParaRPr>
          </a:p>
          <a:p>
            <a:pPr algn="ctr">
              <a:defRPr/>
            </a:pPr>
            <a:r>
              <a:rPr lang="en-US" altLang="ja-JP" sz="750" b="1" dirty="0">
                <a:latin typeface="Meiryo UI" panose="020B0604030504040204" pitchFamily="50" charset="-128"/>
                <a:ea typeface="Meiryo UI" panose="020B0604030504040204" pitchFamily="50" charset="-128"/>
              </a:rPr>
              <a:t>152</a:t>
            </a:r>
            <a:r>
              <a:rPr lang="ja-JP" altLang="en-US" sz="750" b="1" dirty="0">
                <a:latin typeface="Meiryo UI" panose="020B0604030504040204" pitchFamily="50" charset="-128"/>
                <a:ea typeface="Meiryo UI" panose="020B0604030504040204" pitchFamily="50" charset="-128"/>
              </a:rPr>
              <a:t>人</a:t>
            </a:r>
          </a:p>
        </p:txBody>
      </p:sp>
      <p:sp>
        <p:nvSpPr>
          <p:cNvPr id="93" name="テキスト ボックス 1"/>
          <p:cNvSpPr txBox="1"/>
          <p:nvPr/>
        </p:nvSpPr>
        <p:spPr bwMode="auto">
          <a:xfrm>
            <a:off x="6084000" y="5445248"/>
            <a:ext cx="1079500" cy="216000"/>
          </a:xfrm>
          <a:prstGeom prst="rect">
            <a:avLst/>
          </a:prstGeom>
          <a:noFill/>
          <a:ln w="12700">
            <a:noFill/>
          </a:ln>
        </p:spPr>
        <p:txBody>
          <a:bodyPr lIns="0" tIns="0" rIns="0"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1286" b="1" dirty="0">
                <a:latin typeface="Meiryo UI" pitchFamily="50" charset="-128"/>
                <a:ea typeface="Meiryo UI" pitchFamily="50" charset="-128"/>
                <a:cs typeface="Meiryo UI" pitchFamily="50" charset="-128"/>
              </a:rPr>
              <a:t>【</a:t>
            </a:r>
            <a:r>
              <a:rPr lang="ja-JP" altLang="en-US" sz="1286" b="1" dirty="0">
                <a:latin typeface="Meiryo UI" pitchFamily="50" charset="-128"/>
                <a:ea typeface="Meiryo UI" pitchFamily="50" charset="-128"/>
                <a:cs typeface="Meiryo UI" pitchFamily="50" charset="-128"/>
              </a:rPr>
              <a:t>　備　　考　</a:t>
            </a:r>
            <a:r>
              <a:rPr lang="en-US" altLang="ja-JP" sz="1286" b="1" dirty="0">
                <a:latin typeface="Meiryo UI" pitchFamily="50" charset="-128"/>
                <a:ea typeface="Meiryo UI" pitchFamily="50" charset="-128"/>
                <a:cs typeface="Meiryo UI" pitchFamily="50" charset="-128"/>
              </a:rPr>
              <a:t>】</a:t>
            </a:r>
          </a:p>
        </p:txBody>
      </p:sp>
      <p:sp>
        <p:nvSpPr>
          <p:cNvPr id="95" name="テキスト ボックス 1"/>
          <p:cNvSpPr txBox="1">
            <a:spLocks noChangeArrowheads="1"/>
          </p:cNvSpPr>
          <p:nvPr/>
        </p:nvSpPr>
        <p:spPr bwMode="auto">
          <a:xfrm>
            <a:off x="38097" y="651600"/>
            <a:ext cx="2022538" cy="252000"/>
          </a:xfrm>
          <a:prstGeom prst="rect">
            <a:avLst/>
          </a:prstGeom>
          <a:solidFill>
            <a:schemeClr val="accent2">
              <a:lumMod val="40000"/>
              <a:lumOff val="60000"/>
            </a:schemeClr>
          </a:solidFill>
          <a:ln w="9525">
            <a:solidFill>
              <a:schemeClr val="tx1"/>
            </a:solidFill>
            <a:miter lim="800000"/>
            <a:headEnd/>
            <a:tailEnd/>
          </a:ln>
        </p:spPr>
        <p:txBody>
          <a:bodyPr anchor="ctr"/>
          <a:lstStyle/>
          <a:p>
            <a:r>
              <a:rPr lang="ja-JP" altLang="en-US" sz="1200" b="1" dirty="0">
                <a:latin typeface="Meiryo UI" panose="020B0604030504040204" pitchFamily="50" charset="-128"/>
                <a:ea typeface="Meiryo UI" panose="020B0604030504040204" pitchFamily="50" charset="-128"/>
              </a:rPr>
              <a:t>①特別区本庁舎のイメージ</a:t>
            </a:r>
            <a:endParaRPr lang="en-US" altLang="ja-JP" sz="1200" b="1" dirty="0">
              <a:latin typeface="Meiryo UI" panose="020B0604030504040204" pitchFamily="50" charset="-128"/>
              <a:ea typeface="Meiryo UI" panose="020B0604030504040204" pitchFamily="50" charset="-128"/>
            </a:endParaRPr>
          </a:p>
        </p:txBody>
      </p:sp>
      <p:sp>
        <p:nvSpPr>
          <p:cNvPr id="99" name="テキスト ボックス 80"/>
          <p:cNvSpPr txBox="1"/>
          <p:nvPr/>
        </p:nvSpPr>
        <p:spPr bwMode="auto">
          <a:xfrm>
            <a:off x="922933" y="6554853"/>
            <a:ext cx="809619"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7,572</a:t>
            </a:r>
            <a:r>
              <a:rPr lang="ja-JP" altLang="en-US" sz="750" dirty="0">
                <a:latin typeface="Meiryo UI" panose="020B0604030504040204" pitchFamily="50" charset="-128"/>
                <a:ea typeface="Meiryo UI" panose="020B0604030504040204" pitchFamily="50" charset="-128"/>
              </a:rPr>
              <a:t>㎡</a:t>
            </a:r>
          </a:p>
        </p:txBody>
      </p:sp>
      <p:sp>
        <p:nvSpPr>
          <p:cNvPr id="100" name="テキスト ボックス 80"/>
          <p:cNvSpPr txBox="1"/>
          <p:nvPr/>
        </p:nvSpPr>
        <p:spPr bwMode="auto">
          <a:xfrm>
            <a:off x="1998973" y="6554853"/>
            <a:ext cx="608278"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4,432</a:t>
            </a:r>
            <a:r>
              <a:rPr lang="ja-JP" altLang="en-US" sz="750" dirty="0">
                <a:latin typeface="Meiryo UI" panose="020B0604030504040204" pitchFamily="50" charset="-128"/>
                <a:ea typeface="Meiryo UI" panose="020B0604030504040204" pitchFamily="50" charset="-128"/>
              </a:rPr>
              <a:t>㎡</a:t>
            </a:r>
          </a:p>
        </p:txBody>
      </p:sp>
      <p:sp>
        <p:nvSpPr>
          <p:cNvPr id="101" name="テキスト ボックス 80"/>
          <p:cNvSpPr txBox="1"/>
          <p:nvPr/>
        </p:nvSpPr>
        <p:spPr bwMode="auto">
          <a:xfrm>
            <a:off x="2972589" y="6554853"/>
            <a:ext cx="608278"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4,998</a:t>
            </a:r>
            <a:r>
              <a:rPr lang="ja-JP" altLang="en-US" sz="750" dirty="0">
                <a:latin typeface="Meiryo UI" panose="020B0604030504040204" pitchFamily="50" charset="-128"/>
                <a:ea typeface="Meiryo UI" panose="020B0604030504040204" pitchFamily="50" charset="-128"/>
              </a:rPr>
              <a:t>㎡</a:t>
            </a:r>
          </a:p>
        </p:txBody>
      </p:sp>
      <p:sp>
        <p:nvSpPr>
          <p:cNvPr id="102" name="テキスト ボックス 80"/>
          <p:cNvSpPr txBox="1"/>
          <p:nvPr/>
        </p:nvSpPr>
        <p:spPr bwMode="auto">
          <a:xfrm>
            <a:off x="3960128" y="6554853"/>
            <a:ext cx="608278" cy="207749"/>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en-US" altLang="ja-JP" sz="750" dirty="0">
                <a:latin typeface="Meiryo UI" panose="020B0604030504040204" pitchFamily="50" charset="-128"/>
                <a:ea typeface="Meiryo UI" panose="020B0604030504040204" pitchFamily="50" charset="-128"/>
              </a:rPr>
              <a:t>8,317</a:t>
            </a:r>
            <a:r>
              <a:rPr lang="ja-JP" altLang="en-US" sz="750" dirty="0">
                <a:latin typeface="Meiryo UI" panose="020B0604030504040204" pitchFamily="50" charset="-128"/>
                <a:ea typeface="Meiryo UI" panose="020B0604030504040204" pitchFamily="50" charset="-128"/>
              </a:rPr>
              <a:t>㎡</a:t>
            </a:r>
          </a:p>
        </p:txBody>
      </p:sp>
      <p:sp>
        <p:nvSpPr>
          <p:cNvPr id="103" name="テキスト ボックス 80"/>
          <p:cNvSpPr txBox="1"/>
          <p:nvPr/>
        </p:nvSpPr>
        <p:spPr bwMode="auto">
          <a:xfrm>
            <a:off x="390011" y="6497144"/>
            <a:ext cx="890581" cy="323165"/>
          </a:xfrm>
          <a:prstGeom prst="rect">
            <a:avLst/>
          </a:prstGeom>
          <a:noFill/>
        </p:spPr>
        <p:txBody>
          <a:bodyP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ja-JP" altLang="en-US" sz="750" dirty="0">
                <a:latin typeface="Meiryo UI" panose="020B0604030504040204" pitchFamily="50" charset="-128"/>
                <a:ea typeface="Meiryo UI" panose="020B0604030504040204" pitchFamily="50" charset="-128"/>
              </a:rPr>
              <a:t>執務室</a:t>
            </a:r>
            <a:endParaRPr lang="en-US" altLang="ja-JP" sz="750" dirty="0">
              <a:latin typeface="Meiryo UI" panose="020B0604030504040204" pitchFamily="50" charset="-128"/>
              <a:ea typeface="Meiryo UI" panose="020B0604030504040204" pitchFamily="50" charset="-128"/>
            </a:endParaRPr>
          </a:p>
          <a:p>
            <a:pPr algn="ctr">
              <a:defRPr/>
            </a:pPr>
            <a:r>
              <a:rPr lang="ja-JP" altLang="en-US" sz="750" dirty="0">
                <a:latin typeface="Meiryo UI" panose="020B0604030504040204" pitchFamily="50" charset="-128"/>
                <a:ea typeface="Meiryo UI" panose="020B0604030504040204" pitchFamily="50" charset="-128"/>
              </a:rPr>
              <a:t>面積</a:t>
            </a:r>
          </a:p>
        </p:txBody>
      </p:sp>
      <p:sp>
        <p:nvSpPr>
          <p:cNvPr id="104" name="正方形/長方形 103"/>
          <p:cNvSpPr/>
          <p:nvPr/>
        </p:nvSpPr>
        <p:spPr>
          <a:xfrm>
            <a:off x="3780000" y="4176000"/>
            <a:ext cx="2086877" cy="495306"/>
          </a:xfrm>
          <a:prstGeom prst="rect">
            <a:avLst/>
          </a:prstGeom>
          <a:noFill/>
          <a:ln w="63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r>
              <a:rPr lang="ja-JP" altLang="en-US" sz="1200" dirty="0">
                <a:solidFill>
                  <a:schemeClr val="tx1"/>
                </a:solidFill>
                <a:latin typeface="Meiryo UI" panose="020B0604030504040204" pitchFamily="50" charset="-128"/>
                <a:ea typeface="Meiryo UI" panose="020B0604030504040204" pitchFamily="50" charset="-128"/>
              </a:rPr>
              <a:t>執務室面積    </a:t>
            </a:r>
            <a:r>
              <a:rPr lang="en-US" altLang="ja-JP" sz="1200" dirty="0">
                <a:solidFill>
                  <a:schemeClr val="tx1"/>
                </a:solidFill>
                <a:latin typeface="Meiryo UI" panose="020B0604030504040204" pitchFamily="50" charset="-128"/>
                <a:ea typeface="Meiryo UI" panose="020B0604030504040204" pitchFamily="50" charset="-128"/>
              </a:rPr>
              <a:t>25,319㎡</a:t>
            </a:r>
            <a:endParaRPr lang="ja-JP" altLang="en-US" sz="1200" dirty="0">
              <a:solidFill>
                <a:schemeClr val="tx1"/>
              </a:solidFill>
              <a:latin typeface="Meiryo UI" panose="020B0604030504040204" pitchFamily="50" charset="-128"/>
              <a:ea typeface="Meiryo UI" panose="020B0604030504040204" pitchFamily="50" charset="-128"/>
            </a:endParaRPr>
          </a:p>
          <a:p>
            <a:pPr>
              <a:spcBef>
                <a:spcPts val="0"/>
              </a:spcBef>
            </a:pP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内訳</a:t>
            </a:r>
            <a:r>
              <a:rPr lang="en-US" altLang="ja-JP" sz="900" dirty="0">
                <a:solidFill>
                  <a:schemeClr val="tx1"/>
                </a:solidFill>
                <a:latin typeface="Meiryo UI" panose="020B0604030504040204" pitchFamily="50" charset="-128"/>
                <a:ea typeface="Meiryo UI" panose="020B0604030504040204" pitchFamily="50" charset="-128"/>
              </a:rPr>
              <a:t>】</a:t>
            </a:r>
            <a:r>
              <a:rPr lang="ja-JP" altLang="en-US" sz="900" dirty="0">
                <a:solidFill>
                  <a:schemeClr val="tx1"/>
                </a:solidFill>
                <a:latin typeface="Meiryo UI" panose="020B0604030504040204" pitchFamily="50" charset="-128"/>
                <a:ea typeface="Meiryo UI" panose="020B0604030504040204" pitchFamily="50" charset="-128"/>
              </a:rPr>
              <a:t>　　　・区役所　　　　　</a:t>
            </a:r>
            <a:r>
              <a:rPr lang="en-US" altLang="ja-JP" sz="900" dirty="0">
                <a:solidFill>
                  <a:schemeClr val="tx1"/>
                </a:solidFill>
                <a:latin typeface="Meiryo UI" panose="020B0604030504040204" pitchFamily="50" charset="-128"/>
                <a:ea typeface="Meiryo UI" panose="020B0604030504040204" pitchFamily="50" charset="-128"/>
              </a:rPr>
              <a:t>16,899</a:t>
            </a:r>
            <a:r>
              <a:rPr lang="ja-JP" altLang="en-US" sz="900" dirty="0">
                <a:solidFill>
                  <a:schemeClr val="tx1"/>
                </a:solidFill>
                <a:latin typeface="Meiryo UI" panose="020B0604030504040204" pitchFamily="50" charset="-128"/>
                <a:ea typeface="Meiryo UI" panose="020B0604030504040204" pitchFamily="50" charset="-128"/>
              </a:rPr>
              <a:t>㎡</a:t>
            </a:r>
            <a:endParaRPr lang="en-US" altLang="ja-JP" sz="900" dirty="0">
              <a:solidFill>
                <a:schemeClr val="tx1"/>
              </a:solidFill>
              <a:latin typeface="Meiryo UI" panose="020B0604030504040204" pitchFamily="50" charset="-128"/>
              <a:ea typeface="Meiryo UI" panose="020B0604030504040204" pitchFamily="50" charset="-128"/>
            </a:endParaRPr>
          </a:p>
          <a:p>
            <a:pPr>
              <a:spcBef>
                <a:spcPts val="0"/>
              </a:spcBef>
            </a:pPr>
            <a:r>
              <a:rPr lang="ja-JP" altLang="en-US" sz="900" dirty="0">
                <a:solidFill>
                  <a:schemeClr val="tx1"/>
                </a:solidFill>
                <a:latin typeface="Meiryo UI" panose="020B0604030504040204" pitchFamily="50" charset="-128"/>
                <a:ea typeface="Meiryo UI" panose="020B0604030504040204" pitchFamily="50" charset="-128"/>
              </a:rPr>
              <a:t>　             ・執務室  　　　　  </a:t>
            </a:r>
            <a:r>
              <a:rPr lang="en-US" altLang="ja-JP" sz="900" dirty="0">
                <a:solidFill>
                  <a:schemeClr val="tx1"/>
                </a:solidFill>
                <a:latin typeface="Meiryo UI" panose="020B0604030504040204" pitchFamily="50" charset="-128"/>
                <a:ea typeface="Meiryo UI" panose="020B0604030504040204" pitchFamily="50" charset="-128"/>
              </a:rPr>
              <a:t>8,421</a:t>
            </a: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endParaRPr lang="ja-JP" altLang="en-US" sz="900" dirty="0">
              <a:solidFill>
                <a:schemeClr val="tx1"/>
              </a:solidFill>
              <a:latin typeface="Meiryo UI" panose="020B0604030504040204" pitchFamily="50" charset="-128"/>
              <a:ea typeface="Meiryo UI" panose="020B0604030504040204" pitchFamily="50" charset="-128"/>
            </a:endParaRPr>
          </a:p>
        </p:txBody>
      </p:sp>
      <p:sp>
        <p:nvSpPr>
          <p:cNvPr id="105" name="大かっこ 104"/>
          <p:cNvSpPr/>
          <p:nvPr/>
        </p:nvSpPr>
        <p:spPr>
          <a:xfrm>
            <a:off x="4319255" y="4381004"/>
            <a:ext cx="1526254" cy="244182"/>
          </a:xfrm>
          <a:prstGeom prst="bracketPair">
            <a:avLst>
              <a:gd name="adj" fmla="val 11856"/>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1" name="正方形/長方形 60"/>
          <p:cNvSpPr/>
          <p:nvPr/>
        </p:nvSpPr>
        <p:spPr>
          <a:xfrm>
            <a:off x="38095" y="652162"/>
            <a:ext cx="3067200"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正方形/長方形 65"/>
          <p:cNvSpPr/>
          <p:nvPr/>
        </p:nvSpPr>
        <p:spPr>
          <a:xfrm>
            <a:off x="38096" y="4129840"/>
            <a:ext cx="5926017" cy="270150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正方形/長方形 71"/>
          <p:cNvSpPr/>
          <p:nvPr/>
        </p:nvSpPr>
        <p:spPr>
          <a:xfrm>
            <a:off x="5964113" y="652285"/>
            <a:ext cx="3888000" cy="46727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74"/>
          <p:cNvSpPr/>
          <p:nvPr/>
        </p:nvSpPr>
        <p:spPr>
          <a:xfrm>
            <a:off x="3105295" y="652162"/>
            <a:ext cx="2858818" cy="347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角丸四角形吹き出し 54"/>
          <p:cNvSpPr/>
          <p:nvPr/>
        </p:nvSpPr>
        <p:spPr>
          <a:xfrm>
            <a:off x="1941857" y="1667309"/>
            <a:ext cx="1094495" cy="617279"/>
          </a:xfrm>
          <a:prstGeom prst="wedgeRoundRectCallout">
            <a:avLst>
              <a:gd name="adj1" fmla="val -84409"/>
              <a:gd name="adj2" fmla="val 82241"/>
              <a:gd name="adj3" fmla="val 16667"/>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r>
              <a:rPr kumimoji="1" lang="ja-JP" altLang="en-US" sz="900" dirty="0"/>
              <a:t> うち</a:t>
            </a:r>
            <a:endParaRPr kumimoji="1" lang="en-US" altLang="ja-JP" sz="900" dirty="0"/>
          </a:p>
          <a:p>
            <a:r>
              <a:rPr lang="ja-JP" altLang="en-US" sz="900" dirty="0"/>
              <a:t>　危機管理室　</a:t>
            </a:r>
            <a:r>
              <a:rPr lang="en-US" altLang="ja-JP" sz="900" dirty="0"/>
              <a:t>21</a:t>
            </a:r>
            <a:r>
              <a:rPr lang="ja-JP" altLang="en-US" sz="900" dirty="0"/>
              <a:t>人　</a:t>
            </a:r>
            <a:endParaRPr lang="en-US" altLang="ja-JP" sz="900" dirty="0"/>
          </a:p>
          <a:p>
            <a:r>
              <a:rPr kumimoji="1" lang="ja-JP" altLang="en-US" sz="900" dirty="0"/>
              <a:t>　政策企画部　</a:t>
            </a:r>
            <a:r>
              <a:rPr lang="en-US" altLang="ja-JP" sz="900" dirty="0"/>
              <a:t>41</a:t>
            </a:r>
            <a:r>
              <a:rPr kumimoji="1" lang="ja-JP" altLang="en-US" sz="900" dirty="0"/>
              <a:t>人</a:t>
            </a:r>
            <a:endParaRPr kumimoji="1" lang="en-US" altLang="ja-JP" sz="900" dirty="0"/>
          </a:p>
          <a:p>
            <a:r>
              <a:rPr lang="ja-JP" altLang="en-US" sz="900" dirty="0"/>
              <a:t>　議会事務局　</a:t>
            </a:r>
            <a:r>
              <a:rPr lang="en-US" altLang="ja-JP" sz="900" dirty="0"/>
              <a:t>22</a:t>
            </a:r>
            <a:r>
              <a:rPr lang="ja-JP" altLang="en-US" sz="900" dirty="0"/>
              <a:t>人</a:t>
            </a:r>
            <a:endParaRPr kumimoji="1" lang="ja-JP" altLang="en-US" sz="900" dirty="0"/>
          </a:p>
        </p:txBody>
      </p:sp>
      <p:sp>
        <p:nvSpPr>
          <p:cNvPr id="86" name="テキスト ボックス 1"/>
          <p:cNvSpPr txBox="1">
            <a:spLocks noChangeArrowheads="1"/>
          </p:cNvSpPr>
          <p:nvPr/>
        </p:nvSpPr>
        <p:spPr bwMode="auto">
          <a:xfrm>
            <a:off x="5964111" y="651601"/>
            <a:ext cx="3067202" cy="250442"/>
          </a:xfrm>
          <a:prstGeom prst="rect">
            <a:avLst/>
          </a:prstGeom>
          <a:solidFill>
            <a:schemeClr val="accent2">
              <a:lumMod val="40000"/>
              <a:lumOff val="60000"/>
            </a:schemeClr>
          </a:solidFill>
          <a:ln w="9525">
            <a:solidFill>
              <a:schemeClr val="tx1"/>
            </a:solidFill>
            <a:miter lim="800000"/>
            <a:headEnd/>
            <a:tailEnd/>
          </a:ln>
        </p:spPr>
        <p:txBody>
          <a:bodyPr lIns="90000" rIns="36000" anchor="ctr"/>
          <a:lstStyle/>
          <a:p>
            <a:r>
              <a:rPr lang="ja-JP" altLang="en-US" sz="1200" b="1" dirty="0">
                <a:latin typeface="Meiryo UI" panose="020B0604030504040204" pitchFamily="50" charset="-128"/>
                <a:ea typeface="Meiryo UI" panose="020B0604030504040204" pitchFamily="50" charset="-128"/>
              </a:rPr>
              <a:t>④現大阪市本庁舎（中之島庁舎）のイメージ</a:t>
            </a:r>
          </a:p>
        </p:txBody>
      </p:sp>
      <p:sp>
        <p:nvSpPr>
          <p:cNvPr id="59" name="正方形/長方形 12"/>
          <p:cNvSpPr>
            <a:spLocks noChangeArrowheads="1"/>
          </p:cNvSpPr>
          <p:nvPr/>
        </p:nvSpPr>
        <p:spPr bwMode="auto">
          <a:xfrm>
            <a:off x="8861425" y="6571194"/>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１５</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6046234" y="3634290"/>
            <a:ext cx="3780000" cy="261610"/>
          </a:xfrm>
          <a:prstGeom prst="rect">
            <a:avLst/>
          </a:prstGeom>
          <a:noFill/>
        </p:spPr>
        <p:txBody>
          <a:bodyPr wrap="square">
            <a:spAutoFit/>
          </a:bodyPr>
          <a:lstStyle/>
          <a:p>
            <a:pPr algn="ctr">
              <a:defRPr/>
            </a:pPr>
            <a:r>
              <a:rPr lang="ja-JP" altLang="en-US" sz="1100" b="1" u="sng" dirty="0">
                <a:latin typeface="Meiryo UI" panose="020B0604030504040204" pitchFamily="50" charset="-128"/>
                <a:ea typeface="Meiryo UI" panose="020B0604030504040204" pitchFamily="50" charset="-128"/>
              </a:rPr>
              <a:t>不足執務室面積分を現大阪市本庁舎（中之島庁舎）に配置</a:t>
            </a:r>
          </a:p>
        </p:txBody>
      </p:sp>
    </p:spTree>
    <p:extLst>
      <p:ext uri="{BB962C8B-B14F-4D97-AF65-F5344CB8AC3E}">
        <p14:creationId xmlns:p14="http://schemas.microsoft.com/office/powerpoint/2010/main" val="237789201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485775" y="801688"/>
            <a:ext cx="8915400" cy="1143000"/>
          </a:xfrm>
        </p:spPr>
        <p:txBody>
          <a:bodyPr/>
          <a:lstStyle/>
          <a:p>
            <a:pPr eaLnBrk="1" hangingPunct="1"/>
            <a:r>
              <a:rPr lang="ja-JP" altLang="en-US" sz="3600" dirty="0"/>
              <a:t>目　　次</a:t>
            </a:r>
          </a:p>
        </p:txBody>
      </p:sp>
      <p:sp>
        <p:nvSpPr>
          <p:cNvPr id="7" name="正方形/長方形 6"/>
          <p:cNvSpPr/>
          <p:nvPr/>
        </p:nvSpPr>
        <p:spPr>
          <a:xfrm>
            <a:off x="712788" y="1914525"/>
            <a:ext cx="8394700" cy="286896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200000"/>
              </a:lnSpc>
              <a:spcBef>
                <a:spcPts val="0"/>
              </a:spcBef>
              <a:spcAft>
                <a:spcPts val="0"/>
              </a:spcAft>
              <a:defRPr/>
            </a:pPr>
            <a:r>
              <a:rPr lang="en-US" altLang="ja-JP" sz="2000" dirty="0">
                <a:solidFill>
                  <a:prstClr val="black"/>
                </a:solidFill>
                <a:latin typeface="Meiryo UI" pitchFamily="50" charset="-128"/>
                <a:ea typeface="Meiryo UI" pitchFamily="50" charset="-128"/>
                <a:cs typeface="Meiryo UI" pitchFamily="50" charset="-128"/>
              </a:rPr>
              <a:t> </a:t>
            </a:r>
            <a:r>
              <a:rPr lang="ja-JP" altLang="en-US" sz="2000" dirty="0">
                <a:solidFill>
                  <a:prstClr val="black"/>
                </a:solidFill>
                <a:latin typeface="Meiryo UI" pitchFamily="50" charset="-128"/>
                <a:ea typeface="Meiryo UI" pitchFamily="50" charset="-128"/>
                <a:cs typeface="Meiryo UI" pitchFamily="50" charset="-128"/>
              </a:rPr>
              <a:t>１　基本的な考え方</a:t>
            </a:r>
            <a:endParaRPr lang="en-US" altLang="ja-JP" sz="2000" dirty="0">
              <a:solidFill>
                <a:prstClr val="black"/>
              </a:solidFill>
              <a:latin typeface="Meiryo UI" pitchFamily="50" charset="-128"/>
              <a:ea typeface="Meiryo UI" pitchFamily="50" charset="-128"/>
              <a:cs typeface="Meiryo UI" pitchFamily="50" charset="-128"/>
            </a:endParaRPr>
          </a:p>
          <a:p>
            <a:pPr eaLnBrk="1" fontAlgn="auto" hangingPunct="1">
              <a:lnSpc>
                <a:spcPct val="200000"/>
              </a:lnSpc>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２　コストの試算（総括表）　　　</a:t>
            </a:r>
            <a:endParaRPr lang="en-US" altLang="ja-JP" sz="2000" dirty="0">
              <a:solidFill>
                <a:prstClr val="black"/>
              </a:solidFill>
              <a:latin typeface="Meiryo UI" pitchFamily="50" charset="-128"/>
              <a:ea typeface="Meiryo UI" pitchFamily="50" charset="-128"/>
              <a:cs typeface="Meiryo UI" pitchFamily="50" charset="-128"/>
            </a:endParaRPr>
          </a:p>
          <a:p>
            <a:pPr eaLnBrk="1" fontAlgn="auto" hangingPunct="1">
              <a:lnSpc>
                <a:spcPct val="200000"/>
              </a:lnSpc>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３　積算内訳</a:t>
            </a:r>
            <a:endParaRPr lang="en-US" altLang="ja-JP" sz="2000" dirty="0">
              <a:solidFill>
                <a:prstClr val="black"/>
              </a:solidFill>
              <a:latin typeface="Meiryo UI" pitchFamily="50" charset="-128"/>
              <a:ea typeface="Meiryo UI" pitchFamily="50" charset="-128"/>
              <a:cs typeface="Meiryo UI" pitchFamily="50" charset="-128"/>
            </a:endParaRPr>
          </a:p>
          <a:p>
            <a:pPr eaLnBrk="1" fontAlgn="auto" hangingPunct="1">
              <a:lnSpc>
                <a:spcPct val="200000"/>
              </a:lnSpc>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 　　 参考資料</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8" name="正方形/長方形 7"/>
          <p:cNvSpPr/>
          <p:nvPr/>
        </p:nvSpPr>
        <p:spPr>
          <a:xfrm>
            <a:off x="2505075" y="3369526"/>
            <a:ext cx="660717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・・・・・・・・・・・・・・・・・・・・・・・・・・・・・・・・コスト</a:t>
            </a:r>
            <a:r>
              <a:rPr lang="en-US" altLang="ja-JP" sz="2000" dirty="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５</a:t>
            </a:r>
          </a:p>
        </p:txBody>
      </p:sp>
      <p:sp>
        <p:nvSpPr>
          <p:cNvPr id="9" name="正方形/長方形 8"/>
          <p:cNvSpPr/>
          <p:nvPr/>
        </p:nvSpPr>
        <p:spPr>
          <a:xfrm>
            <a:off x="3081338" y="2139549"/>
            <a:ext cx="6030912" cy="649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・・・・・・・・・・・・・・・・・・・・・・・・・・・・・・・・コスト</a:t>
            </a:r>
            <a:r>
              <a:rPr lang="en-US" altLang="ja-JP" sz="2000" dirty="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１</a:t>
            </a:r>
            <a:endParaRPr lang="en-US" altLang="ja-JP" sz="2000"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795713" y="2755331"/>
            <a:ext cx="5311775"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・・・・・・・・・・・・・・・・・・・・・・・・・・・・・・・・コスト</a:t>
            </a:r>
            <a:r>
              <a:rPr lang="en-US" altLang="ja-JP" sz="2000" dirty="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４</a:t>
            </a:r>
          </a:p>
        </p:txBody>
      </p:sp>
      <p:sp>
        <p:nvSpPr>
          <p:cNvPr id="11" name="正方形/長方形 10"/>
          <p:cNvSpPr/>
          <p:nvPr/>
        </p:nvSpPr>
        <p:spPr>
          <a:xfrm>
            <a:off x="712788" y="5157788"/>
            <a:ext cx="8399462" cy="1223962"/>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eaLnBrk="1" hangingPunct="1">
              <a:defRPr/>
            </a:pPr>
            <a:r>
              <a:rPr lang="ja-JP" altLang="en-US" sz="1300" b="1" dirty="0"/>
              <a:t>　</a:t>
            </a:r>
            <a:r>
              <a:rPr lang="en-US" altLang="ja-JP" sz="1300" b="1" dirty="0"/>
              <a:t>※</a:t>
            </a:r>
            <a:r>
              <a:rPr lang="ja-JP" altLang="en-US" sz="1300" b="1" dirty="0">
                <a:latin typeface="Meiryo UI" pitchFamily="50" charset="-128"/>
                <a:ea typeface="Meiryo UI" pitchFamily="50" charset="-128"/>
                <a:cs typeface="Meiryo UI" pitchFamily="50" charset="-128"/>
              </a:rPr>
              <a:t>コストの試算にあたって</a:t>
            </a:r>
            <a:endParaRPr lang="en-US" altLang="ja-JP" sz="1300" b="1" dirty="0">
              <a:latin typeface="Meiryo UI" pitchFamily="50" charset="-128"/>
              <a:ea typeface="Meiryo UI" pitchFamily="50" charset="-128"/>
              <a:cs typeface="Meiryo UI" pitchFamily="50" charset="-128"/>
            </a:endParaRPr>
          </a:p>
          <a:p>
            <a:pPr eaLnBrk="1" hangingPunct="1">
              <a:defRPr/>
            </a:pPr>
            <a:r>
              <a:rPr lang="ja-JP" altLang="en-US" sz="1300" dirty="0">
                <a:latin typeface="Meiryo UI" pitchFamily="50" charset="-128"/>
                <a:ea typeface="Meiryo UI" pitchFamily="50" charset="-128"/>
                <a:cs typeface="Meiryo UI" pitchFamily="50" charset="-128"/>
              </a:rPr>
              <a:t>　　 ・各項目とも、その試算過程において一定の条件を設定して試算したものであり、設置の時期や今後の社会経済情勢の</a:t>
            </a:r>
            <a:endParaRPr lang="en-US" altLang="ja-JP" sz="1300" dirty="0">
              <a:latin typeface="Meiryo UI" pitchFamily="50" charset="-128"/>
              <a:ea typeface="Meiryo UI" pitchFamily="50" charset="-128"/>
              <a:cs typeface="Meiryo UI" pitchFamily="50" charset="-128"/>
            </a:endParaRPr>
          </a:p>
          <a:p>
            <a:pPr eaLnBrk="1" hangingPunct="1">
              <a:defRPr/>
            </a:pPr>
            <a:r>
              <a:rPr lang="ja-JP" altLang="en-US" sz="1300" dirty="0">
                <a:latin typeface="Meiryo UI" pitchFamily="50" charset="-128"/>
                <a:ea typeface="Meiryo UI" pitchFamily="50" charset="-128"/>
                <a:cs typeface="Meiryo UI" pitchFamily="50" charset="-128"/>
              </a:rPr>
              <a:t>　　　 変動等により、実際のコストについては変動が生じる可能性がある</a:t>
            </a:r>
            <a:endParaRPr lang="en-US" altLang="ja-JP" sz="1300" dirty="0">
              <a:latin typeface="Meiryo UI" pitchFamily="50" charset="-128"/>
              <a:ea typeface="Meiryo UI" pitchFamily="50" charset="-128"/>
              <a:cs typeface="Meiryo UI" pitchFamily="50" charset="-128"/>
            </a:endParaRPr>
          </a:p>
          <a:p>
            <a:pPr eaLnBrk="1" hangingPunct="1">
              <a:defRPr/>
            </a:pPr>
            <a:r>
              <a:rPr lang="ja-JP" altLang="en-US" sz="1300" dirty="0">
                <a:latin typeface="Meiryo UI" pitchFamily="50" charset="-128"/>
                <a:ea typeface="Meiryo UI" pitchFamily="50" charset="-128"/>
                <a:cs typeface="Meiryo UI" pitchFamily="50" charset="-128"/>
              </a:rPr>
              <a:t>　　 ・各項目の数値は、端数処理の関係上、内訳と合計が一致しない場合がある</a:t>
            </a:r>
            <a:endParaRPr lang="en-US" altLang="ja-JP" sz="1300" dirty="0">
              <a:latin typeface="Meiryo UI" pitchFamily="50" charset="-128"/>
              <a:ea typeface="Meiryo UI" pitchFamily="50" charset="-128"/>
              <a:cs typeface="Meiryo UI" pitchFamily="50" charset="-128"/>
            </a:endParaRPr>
          </a:p>
        </p:txBody>
      </p:sp>
      <p:sp>
        <p:nvSpPr>
          <p:cNvPr id="12" name="正方形/長方形 11"/>
          <p:cNvSpPr/>
          <p:nvPr/>
        </p:nvSpPr>
        <p:spPr>
          <a:xfrm>
            <a:off x="2511421" y="3985308"/>
            <a:ext cx="6607175" cy="649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ja-JP" altLang="en-US" sz="2000" dirty="0">
                <a:solidFill>
                  <a:prstClr val="black"/>
                </a:solidFill>
                <a:latin typeface="Meiryo UI" pitchFamily="50" charset="-128"/>
                <a:ea typeface="Meiryo UI" pitchFamily="50" charset="-128"/>
                <a:cs typeface="Meiryo UI" pitchFamily="50" charset="-128"/>
              </a:rPr>
              <a:t>・・・・・・・・・・・・・・・・・・・・・・・・・・・・・・・・コスト</a:t>
            </a:r>
            <a:r>
              <a:rPr lang="en-US" altLang="ja-JP" sz="2000" dirty="0">
                <a:solidFill>
                  <a:prstClr val="black"/>
                </a:solidFill>
                <a:latin typeface="Meiryo UI" pitchFamily="50" charset="-128"/>
                <a:ea typeface="Meiryo UI" pitchFamily="50" charset="-128"/>
                <a:cs typeface="Meiryo UI" pitchFamily="50" charset="-128"/>
              </a:rPr>
              <a:t>-</a:t>
            </a:r>
            <a:r>
              <a:rPr lang="ja-JP" altLang="en-US" sz="2000" dirty="0">
                <a:solidFill>
                  <a:prstClr val="black"/>
                </a:solidFill>
                <a:latin typeface="Meiryo UI" pitchFamily="50" charset="-128"/>
                <a:ea typeface="Meiryo UI" pitchFamily="50" charset="-128"/>
                <a:cs typeface="Meiryo UI" pitchFamily="50" charset="-128"/>
              </a:rPr>
              <a:t>９</a:t>
            </a:r>
          </a:p>
        </p:txBody>
      </p:sp>
    </p:spTree>
    <p:extLst>
      <p:ext uri="{BB962C8B-B14F-4D97-AF65-F5344CB8AC3E}">
        <p14:creationId xmlns:p14="http://schemas.microsoft.com/office/powerpoint/2010/main" val="3868957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a:spLocks noChangeArrowheads="1"/>
          </p:cNvSpPr>
          <p:nvPr/>
        </p:nvSpPr>
        <p:spPr bwMode="auto">
          <a:xfrm>
            <a:off x="488950" y="692150"/>
            <a:ext cx="8928100" cy="5773964"/>
          </a:xfrm>
          <a:prstGeom prst="roundRect">
            <a:avLst>
              <a:gd name="adj" fmla="val 3814"/>
            </a:avLst>
          </a:prstGeom>
          <a:solidFill>
            <a:schemeClr val="accent6">
              <a:lumMod val="20000"/>
              <a:lumOff val="80000"/>
            </a:schemeClr>
          </a:solidFill>
          <a:ln w="12700" algn="ctr">
            <a:solidFill>
              <a:schemeClr val="tx1"/>
            </a:solidFill>
            <a:prstDash val="sysDot"/>
            <a:round/>
            <a:headEnd/>
            <a:tailEnd/>
          </a:ln>
        </p:spPr>
        <p:txBody>
          <a:bodyPr lIns="72000" tIns="0" rIns="72000" bIns="72000" anchor="ctr"/>
          <a:lstStyle/>
          <a:p>
            <a:pPr marL="628650" indent="-628650" eaLnBrk="1" hangingPunct="1">
              <a:spcAft>
                <a:spcPts val="300"/>
              </a:spcAft>
              <a:defRPr/>
            </a:pPr>
            <a:r>
              <a:rPr lang="ja-JP" altLang="en-US" sz="1600" b="1" dirty="0">
                <a:solidFill>
                  <a:prstClr val="black"/>
                </a:solidFill>
                <a:latin typeface="ＭＳ Ｐゴシック" pitchFamily="50" charset="-128"/>
                <a:ea typeface="Meiryo UI" pitchFamily="50" charset="-128"/>
                <a:cs typeface="Meiryo UI" pitchFamily="50" charset="-128"/>
              </a:rPr>
              <a:t>（１）イニシャルコスト</a:t>
            </a:r>
            <a:endParaRPr lang="en-US" altLang="ja-JP" sz="1600" b="1" dirty="0">
              <a:solidFill>
                <a:prstClr val="black"/>
              </a:solidFill>
              <a:latin typeface="ＭＳ Ｐゴシック" pitchFamily="50" charset="-128"/>
              <a:ea typeface="Meiryo UI" pitchFamily="50" charset="-128"/>
              <a:cs typeface="Meiryo UI" pitchFamily="50" charset="-128"/>
            </a:endParaRPr>
          </a:p>
          <a:p>
            <a:pPr marL="628650" indent="-628650" eaLnBrk="1" hangingPunct="1">
              <a:spcBef>
                <a:spcPts val="0"/>
              </a:spcBef>
              <a:defRPr/>
            </a:pPr>
            <a:r>
              <a:rPr lang="ja-JP" altLang="en-US" sz="1400" dirty="0">
                <a:solidFill>
                  <a:prstClr val="black"/>
                </a:solidFill>
                <a:latin typeface="Meiryo UI" pitchFamily="50" charset="-128"/>
                <a:ea typeface="Meiryo UI" pitchFamily="50" charset="-128"/>
                <a:cs typeface="Meiryo UI" pitchFamily="50" charset="-128"/>
              </a:rPr>
              <a:t>　</a:t>
            </a:r>
            <a:r>
              <a:rPr lang="ja-JP" altLang="en-US" sz="1400" b="1" dirty="0">
                <a:solidFill>
                  <a:prstClr val="black"/>
                </a:solidFill>
                <a:latin typeface="Meiryo UI" pitchFamily="50" charset="-128"/>
                <a:ea typeface="Meiryo UI" pitchFamily="50" charset="-128"/>
                <a:cs typeface="Meiryo UI" pitchFamily="50" charset="-128"/>
              </a:rPr>
              <a:t>◇システム改修関係</a:t>
            </a:r>
          </a:p>
          <a:p>
            <a:pPr marL="628650" indent="-628650">
              <a:defRPr/>
            </a:pPr>
            <a:r>
              <a:rPr lang="en-US" altLang="ja-JP" sz="1400" b="1" dirty="0">
                <a:solidFill>
                  <a:prstClr val="black"/>
                </a:solidFill>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システム改修経費</a:t>
            </a:r>
            <a:r>
              <a:rPr lang="en-US" altLang="ja-JP" sz="1400" b="1" dirty="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en-US" altLang="ja-JP" sz="1100" b="1" dirty="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見積りは平成</a:t>
            </a:r>
            <a:r>
              <a:rPr lang="en-US" altLang="ja-JP" sz="1100" dirty="0">
                <a:latin typeface="Meiryo UI" pitchFamily="50" charset="-128"/>
                <a:ea typeface="Meiryo UI" pitchFamily="50" charset="-128"/>
                <a:cs typeface="Meiryo UI" pitchFamily="50" charset="-128"/>
              </a:rPr>
              <a:t>29</a:t>
            </a:r>
            <a:r>
              <a:rPr lang="ja-JP" altLang="en-US" sz="1100" dirty="0">
                <a:latin typeface="Meiryo UI" pitchFamily="50" charset="-128"/>
                <a:ea typeface="Meiryo UI" pitchFamily="50" charset="-128"/>
                <a:cs typeface="Meiryo UI" pitchFamily="50" charset="-128"/>
              </a:rPr>
              <a:t>年度のもの</a:t>
            </a:r>
            <a:endParaRPr lang="en-US" altLang="ja-JP" sz="1100" b="1" dirty="0">
              <a:latin typeface="Meiryo UI" pitchFamily="50" charset="-128"/>
              <a:ea typeface="Meiryo UI" pitchFamily="50" charset="-128"/>
              <a:cs typeface="Meiryo UI" pitchFamily="50" charset="-128"/>
            </a:endParaRPr>
          </a:p>
          <a:p>
            <a:pPr marL="628650" indent="-628650" eaLnBrk="1" hangingPunct="1">
              <a:defRPr/>
            </a:pPr>
            <a:r>
              <a:rPr lang="ja-JP" altLang="en-US" sz="1300" dirty="0">
                <a:latin typeface="Meiryo UI" pitchFamily="50" charset="-128"/>
                <a:ea typeface="Meiryo UI" pitchFamily="50" charset="-128"/>
                <a:cs typeface="Meiryo UI" pitchFamily="50" charset="-128"/>
              </a:rPr>
              <a:t>　  ＜特別区＞</a:t>
            </a:r>
            <a:endParaRPr lang="en-US" altLang="ja-JP" sz="1300" dirty="0">
              <a:latin typeface="Meiryo UI" pitchFamily="50" charset="-128"/>
              <a:ea typeface="Meiryo UI" pitchFamily="50" charset="-128"/>
              <a:cs typeface="Meiryo UI" pitchFamily="50" charset="-128"/>
            </a:endParaRPr>
          </a:p>
          <a:p>
            <a:pPr marL="628650" indent="-628650" eaLnBrk="1" hangingPunct="1">
              <a:defRPr/>
            </a:pPr>
            <a:r>
              <a:rPr lang="ja-JP" altLang="en-US" sz="1250" dirty="0">
                <a:latin typeface="Meiryo UI" pitchFamily="50" charset="-128"/>
                <a:ea typeface="Meiryo UI" pitchFamily="50" charset="-128"/>
                <a:cs typeface="Meiryo UI" pitchFamily="50" charset="-128"/>
              </a:rPr>
              <a:t>　　■住民情報系基幹システムとそれに必要な基盤については改修を行い、一部事務組合による運用を基本として試算</a:t>
            </a:r>
            <a:endParaRPr lang="en-US" altLang="ja-JP" sz="1250" dirty="0">
              <a:latin typeface="Meiryo UI" pitchFamily="50" charset="-128"/>
              <a:ea typeface="Meiryo UI" pitchFamily="50" charset="-128"/>
              <a:cs typeface="Meiryo UI" pitchFamily="50" charset="-128"/>
            </a:endParaRPr>
          </a:p>
          <a:p>
            <a:pPr marL="628650" indent="-628650" eaLnBrk="1" hangingPunct="1">
              <a:defRPr/>
            </a:pPr>
            <a:r>
              <a:rPr lang="ja-JP" altLang="en-US" sz="1250" dirty="0">
                <a:latin typeface="Meiryo UI" pitchFamily="50" charset="-128"/>
                <a:ea typeface="Meiryo UI" pitchFamily="50" charset="-128"/>
                <a:cs typeface="Meiryo UI" pitchFamily="50" charset="-128"/>
              </a:rPr>
              <a:t>　　■その他</a:t>
            </a:r>
            <a:r>
              <a:rPr lang="en-US" altLang="ja-JP" sz="1250" dirty="0">
                <a:latin typeface="Meiryo UI" pitchFamily="50" charset="-128"/>
                <a:ea typeface="Meiryo UI" pitchFamily="50" charset="-128"/>
                <a:cs typeface="Meiryo UI" pitchFamily="50" charset="-128"/>
              </a:rPr>
              <a:t>194</a:t>
            </a:r>
            <a:r>
              <a:rPr lang="ja-JP" altLang="en-US" sz="1250" dirty="0">
                <a:latin typeface="Meiryo UI" pitchFamily="50" charset="-128"/>
                <a:ea typeface="Meiryo UI" pitchFamily="50" charset="-128"/>
                <a:cs typeface="Meiryo UI" pitchFamily="50" charset="-128"/>
              </a:rPr>
              <a:t>システムについては大阪市の現行システムを改修して、一部事務組合による運用もしくは各特別区が共通利用</a:t>
            </a:r>
            <a:endParaRPr lang="en-US" altLang="ja-JP" sz="1250" dirty="0">
              <a:latin typeface="Meiryo UI" pitchFamily="50" charset="-128"/>
              <a:ea typeface="Meiryo UI" pitchFamily="50" charset="-128"/>
              <a:cs typeface="Meiryo UI" pitchFamily="50" charset="-128"/>
            </a:endParaRPr>
          </a:p>
          <a:p>
            <a:pPr marL="357188" indent="-357188" eaLnBrk="1" hangingPunct="1">
              <a:spcAft>
                <a:spcPts val="300"/>
              </a:spcAft>
              <a:defRPr/>
            </a:pPr>
            <a:r>
              <a:rPr lang="ja-JP" altLang="en-US" sz="1250" dirty="0">
                <a:latin typeface="Meiryo UI" pitchFamily="50" charset="-128"/>
                <a:ea typeface="Meiryo UI" pitchFamily="50" charset="-128"/>
                <a:cs typeface="Meiryo UI" pitchFamily="50" charset="-128"/>
              </a:rPr>
              <a:t>　　　 することを前提に試算</a:t>
            </a:r>
            <a:endParaRPr lang="en-US" altLang="ja-JP" sz="1250" dirty="0">
              <a:latin typeface="Meiryo UI" pitchFamily="50" charset="-128"/>
              <a:ea typeface="Meiryo UI" pitchFamily="50" charset="-128"/>
              <a:cs typeface="Meiryo UI" pitchFamily="50" charset="-128"/>
            </a:endParaRPr>
          </a:p>
          <a:p>
            <a:pPr marL="357188" indent="-357188" eaLnBrk="1" hangingPunct="1">
              <a:spcAft>
                <a:spcPts val="0"/>
              </a:spcAft>
              <a:defRPr/>
            </a:pPr>
            <a:r>
              <a:rPr lang="ja-JP" altLang="en-US" sz="1300" dirty="0">
                <a:latin typeface="Meiryo UI" pitchFamily="50" charset="-128"/>
                <a:ea typeface="Meiryo UI" pitchFamily="50" charset="-128"/>
                <a:cs typeface="Meiryo UI" pitchFamily="50" charset="-128"/>
              </a:rPr>
              <a:t>　　＜大阪府＞</a:t>
            </a:r>
            <a:endParaRPr lang="en-US" altLang="ja-JP" sz="1300" dirty="0">
              <a:latin typeface="Meiryo UI" pitchFamily="50" charset="-128"/>
              <a:ea typeface="Meiryo UI" pitchFamily="50" charset="-128"/>
              <a:cs typeface="Meiryo UI" pitchFamily="50" charset="-128"/>
            </a:endParaRPr>
          </a:p>
          <a:p>
            <a:pPr marL="357188" indent="-357188" eaLnBrk="1" hangingPunct="1">
              <a:spcAft>
                <a:spcPts val="1200"/>
              </a:spcAft>
              <a:defRPr/>
            </a:pPr>
            <a:r>
              <a:rPr lang="ja-JP" altLang="en-US" sz="1250" dirty="0">
                <a:latin typeface="Meiryo UI" pitchFamily="50" charset="-128"/>
                <a:ea typeface="Meiryo UI" pitchFamily="50" charset="-128"/>
                <a:cs typeface="Meiryo UI" pitchFamily="50" charset="-128"/>
              </a:rPr>
              <a:t>　　■特別区の設置に伴い事務等の変更による影響が生じるシステムを対象に改修経費を試算</a:t>
            </a:r>
            <a:endParaRPr lang="en-US" altLang="ja-JP" sz="1250" dirty="0">
              <a:latin typeface="Meiryo UI" pitchFamily="50" charset="-128"/>
              <a:ea typeface="Meiryo UI" pitchFamily="50" charset="-128"/>
              <a:cs typeface="Meiryo UI" pitchFamily="50" charset="-128"/>
            </a:endParaRPr>
          </a:p>
          <a:p>
            <a:pPr marL="628650" indent="-628650" eaLnBrk="1" hangingPunct="1">
              <a:defRPr/>
            </a:pPr>
            <a:r>
              <a:rPr lang="en-US" altLang="ja-JP" sz="1400"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◇庁舎整備関係</a:t>
            </a:r>
            <a:endParaRPr lang="en-US" altLang="ja-JP" sz="1400" b="1" dirty="0">
              <a:latin typeface="Meiryo UI" pitchFamily="50" charset="-128"/>
              <a:ea typeface="Meiryo UI" pitchFamily="50" charset="-128"/>
              <a:cs typeface="Meiryo UI" pitchFamily="50" charset="-128"/>
            </a:endParaRPr>
          </a:p>
          <a:p>
            <a:pPr marL="628650" indent="-628650" eaLnBrk="1" hangingPunct="1">
              <a:defRPr/>
            </a:pPr>
            <a:r>
              <a:rPr lang="ja-JP" altLang="en-US" sz="1400" b="1" dirty="0">
                <a:latin typeface="Meiryo UI" pitchFamily="50" charset="-128"/>
                <a:ea typeface="Meiryo UI" pitchFamily="50" charset="-128"/>
                <a:cs typeface="Meiryo UI" pitchFamily="50" charset="-128"/>
              </a:rPr>
              <a:t>　 </a:t>
            </a:r>
            <a:r>
              <a:rPr lang="en-US" altLang="ja-JP" sz="1400" b="1" dirty="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庁舎整備経費</a:t>
            </a:r>
            <a:r>
              <a:rPr lang="en-US" altLang="ja-JP" sz="1400" b="1" dirty="0">
                <a:latin typeface="Meiryo UI" pitchFamily="50" charset="-128"/>
                <a:ea typeface="Meiryo UI" pitchFamily="50" charset="-128"/>
                <a:cs typeface="Meiryo UI" pitchFamily="50" charset="-128"/>
              </a:rPr>
              <a:t>〕</a:t>
            </a:r>
          </a:p>
          <a:p>
            <a:pPr marL="628650" indent="-628650" eaLnBrk="1" hangingPunct="1">
              <a:spcAft>
                <a:spcPts val="600"/>
              </a:spcAft>
              <a:defRPr/>
            </a:pPr>
            <a:r>
              <a:rPr lang="ja-JP" altLang="en-US" sz="1250" b="1" dirty="0">
                <a:latin typeface="Meiryo UI" pitchFamily="50" charset="-128"/>
                <a:ea typeface="Meiryo UI" pitchFamily="50" charset="-128"/>
                <a:cs typeface="Meiryo UI" pitchFamily="50" charset="-128"/>
              </a:rPr>
              <a:t>　　■</a:t>
            </a:r>
            <a:r>
              <a:rPr lang="ja-JP" altLang="en-US" sz="1250" dirty="0">
                <a:latin typeface="Meiryo UI" pitchFamily="50" charset="-128"/>
                <a:ea typeface="Meiryo UI" pitchFamily="50" charset="-128"/>
                <a:cs typeface="Meiryo UI" pitchFamily="50" charset="-128"/>
              </a:rPr>
              <a:t>次頁「</a:t>
            </a:r>
            <a:r>
              <a:rPr lang="en-US" altLang="ja-JP" sz="1250" dirty="0">
                <a:latin typeface="Meiryo UI" pitchFamily="50" charset="-128"/>
                <a:ea typeface="Meiryo UI" pitchFamily="50" charset="-128"/>
                <a:cs typeface="Meiryo UI" pitchFamily="50" charset="-128"/>
              </a:rPr>
              <a:t>〔</a:t>
            </a:r>
            <a:r>
              <a:rPr lang="ja-JP" altLang="en-US" sz="1250" dirty="0">
                <a:latin typeface="Meiryo UI" pitchFamily="50" charset="-128"/>
                <a:ea typeface="Meiryo UI" pitchFamily="50" charset="-128"/>
                <a:cs typeface="Meiryo UI" pitchFamily="50" charset="-128"/>
              </a:rPr>
              <a:t>庁舎整備経費</a:t>
            </a:r>
            <a:r>
              <a:rPr lang="en-US" altLang="ja-JP" sz="1250" dirty="0">
                <a:latin typeface="Meiryo UI" pitchFamily="50" charset="-128"/>
                <a:ea typeface="Meiryo UI" pitchFamily="50" charset="-128"/>
                <a:cs typeface="Meiryo UI" pitchFamily="50" charset="-128"/>
              </a:rPr>
              <a:t>〕</a:t>
            </a:r>
            <a:r>
              <a:rPr lang="ja-JP" altLang="en-US" sz="1250" dirty="0">
                <a:latin typeface="Meiryo UI" pitchFamily="50" charset="-128"/>
                <a:ea typeface="Meiryo UI" pitchFamily="50" charset="-128"/>
                <a:cs typeface="Meiryo UI" pitchFamily="50" charset="-128"/>
              </a:rPr>
              <a:t>に関する基本的な考え方」参照</a:t>
            </a:r>
            <a:endParaRPr lang="en-US" altLang="ja-JP" sz="1250" dirty="0">
              <a:latin typeface="Meiryo UI" pitchFamily="50" charset="-128"/>
              <a:ea typeface="Meiryo UI" pitchFamily="50" charset="-128"/>
              <a:cs typeface="Meiryo UI" pitchFamily="50" charset="-128"/>
            </a:endParaRPr>
          </a:p>
          <a:p>
            <a:pPr marL="628650" indent="-628650" eaLnBrk="1" hangingPunct="1">
              <a:spcBef>
                <a:spcPts val="0"/>
              </a:spcBef>
              <a:defRPr/>
            </a:pPr>
            <a:r>
              <a:rPr lang="ja-JP" altLang="en-US" sz="1400" dirty="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 </a:t>
            </a:r>
            <a:r>
              <a:rPr lang="en-US" altLang="ja-JP" sz="1400" b="1" dirty="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移転経費</a:t>
            </a:r>
            <a:r>
              <a:rPr lang="en-US" altLang="ja-JP" sz="1400" b="1" dirty="0">
                <a:latin typeface="Meiryo UI" pitchFamily="50" charset="-128"/>
                <a:ea typeface="Meiryo UI" pitchFamily="50" charset="-128"/>
                <a:cs typeface="Meiryo UI" pitchFamily="50" charset="-128"/>
              </a:rPr>
              <a:t>〕</a:t>
            </a:r>
            <a:endParaRPr lang="ja-JP" altLang="en-US" sz="1400" b="1" dirty="0">
              <a:latin typeface="Meiryo UI" pitchFamily="50" charset="-128"/>
              <a:ea typeface="Meiryo UI" pitchFamily="50" charset="-128"/>
              <a:cs typeface="Meiryo UI" pitchFamily="50" charset="-128"/>
            </a:endParaRPr>
          </a:p>
          <a:p>
            <a:pPr marL="628650" indent="-628650" eaLnBrk="1" hangingPunct="1">
              <a:spcAft>
                <a:spcPts val="1200"/>
              </a:spcAft>
              <a:defRPr/>
            </a:pPr>
            <a:r>
              <a:rPr lang="ja-JP" altLang="en-US" sz="1250" dirty="0">
                <a:latin typeface="Meiryo UI" pitchFamily="50" charset="-128"/>
                <a:ea typeface="Meiryo UI" pitchFamily="50" charset="-128"/>
                <a:cs typeface="Meiryo UI" pitchFamily="50" charset="-128"/>
              </a:rPr>
              <a:t>　  ■特別区設置に伴い発生する職員の移転経費等について、過去の実績等をもとに試算</a:t>
            </a:r>
            <a:endParaRPr lang="en-US" altLang="ja-JP" sz="1250" dirty="0">
              <a:latin typeface="Meiryo UI" pitchFamily="50" charset="-128"/>
              <a:ea typeface="Meiryo UI" pitchFamily="50" charset="-128"/>
              <a:cs typeface="Meiryo UI" pitchFamily="50" charset="-128"/>
            </a:endParaRPr>
          </a:p>
          <a:p>
            <a:pPr marL="628650" indent="-628650" eaLnBrk="1" hangingPunct="1">
              <a:spcBef>
                <a:spcPts val="0"/>
              </a:spcBef>
              <a:defRPr/>
            </a:pPr>
            <a:r>
              <a:rPr lang="ja-JP" altLang="en-US" sz="1400" b="1" dirty="0">
                <a:latin typeface="Meiryo UI" pitchFamily="50" charset="-128"/>
                <a:ea typeface="Meiryo UI" pitchFamily="50" charset="-128"/>
                <a:cs typeface="Meiryo UI" pitchFamily="50" charset="-128"/>
              </a:rPr>
              <a:t>　◇その他</a:t>
            </a:r>
            <a:endParaRPr lang="en-US" altLang="ja-JP" sz="1400" b="1" dirty="0">
              <a:latin typeface="Meiryo UI" pitchFamily="50" charset="-128"/>
              <a:ea typeface="Meiryo UI" pitchFamily="50" charset="-128"/>
              <a:cs typeface="Meiryo UI" pitchFamily="50" charset="-128"/>
            </a:endParaRPr>
          </a:p>
          <a:p>
            <a:pPr marL="628650" indent="-628650" eaLnBrk="1" hangingPunct="1">
              <a:defRPr/>
            </a:pPr>
            <a:r>
              <a:rPr lang="ja-JP" altLang="en-US" sz="1400" b="1" dirty="0">
                <a:latin typeface="Meiryo UI" pitchFamily="50" charset="-128"/>
                <a:ea typeface="Meiryo UI" pitchFamily="50" charset="-128"/>
                <a:cs typeface="Meiryo UI" pitchFamily="50" charset="-128"/>
              </a:rPr>
              <a:t>　 </a:t>
            </a:r>
            <a:r>
              <a:rPr lang="en-US" altLang="ja-JP" sz="1400" b="1" dirty="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その他経費</a:t>
            </a:r>
            <a:r>
              <a:rPr lang="en-US" altLang="ja-JP" sz="1400" b="1" dirty="0">
                <a:latin typeface="Meiryo UI" pitchFamily="50" charset="-128"/>
                <a:ea typeface="Meiryo UI" pitchFamily="50" charset="-128"/>
                <a:cs typeface="Meiryo UI" pitchFamily="50" charset="-128"/>
              </a:rPr>
              <a:t>〕</a:t>
            </a:r>
          </a:p>
          <a:p>
            <a:pPr marL="628650" indent="-628650" eaLnBrk="1" hangingPunct="1">
              <a:defRPr/>
            </a:pPr>
            <a:r>
              <a:rPr lang="ja-JP" altLang="en-US" sz="1250" dirty="0">
                <a:latin typeface="Meiryo UI" pitchFamily="50" charset="-128"/>
                <a:ea typeface="Meiryo UI" pitchFamily="50" charset="-128"/>
                <a:cs typeface="Meiryo UI" pitchFamily="50" charset="-128"/>
              </a:rPr>
              <a:t>　  ■街区表示変更経費、標識変更経費、広報関係経費等について過去の実績等をもとに試算</a:t>
            </a:r>
            <a:endParaRPr lang="en-US" altLang="ja-JP" sz="1250" dirty="0">
              <a:latin typeface="Meiryo UI" pitchFamily="50" charset="-128"/>
              <a:ea typeface="Meiryo UI" pitchFamily="50" charset="-128"/>
              <a:cs typeface="Meiryo UI" pitchFamily="50" charset="-128"/>
            </a:endParaRPr>
          </a:p>
          <a:p>
            <a:pPr marL="628650" indent="-628650" eaLnBrk="1" hangingPunct="1">
              <a:defRPr/>
            </a:pPr>
            <a:endParaRPr lang="en-US" altLang="ja-JP" sz="1250" dirty="0">
              <a:latin typeface="Meiryo UI" pitchFamily="50" charset="-128"/>
              <a:ea typeface="Meiryo UI" pitchFamily="50" charset="-128"/>
              <a:cs typeface="Meiryo UI" pitchFamily="50" charset="-128"/>
            </a:endParaRPr>
          </a:p>
          <a:p>
            <a:pPr marL="628650" indent="-628650" eaLnBrk="1" hangingPunct="1">
              <a:defRPr/>
            </a:pPr>
            <a:endParaRPr lang="en-US" altLang="ja-JP" sz="1250" dirty="0">
              <a:latin typeface="Meiryo UI" pitchFamily="50" charset="-128"/>
              <a:ea typeface="Meiryo UI" pitchFamily="50" charset="-128"/>
              <a:cs typeface="Meiryo UI" pitchFamily="50" charset="-128"/>
            </a:endParaRPr>
          </a:p>
          <a:p>
            <a:pPr marL="628650" indent="-628650" eaLnBrk="1" hangingPunct="1">
              <a:defRPr/>
            </a:pPr>
            <a:r>
              <a:rPr lang="ja-JP" altLang="en-US" sz="1600" b="1" dirty="0">
                <a:latin typeface="ＭＳ Ｐゴシック" pitchFamily="50" charset="-128"/>
                <a:ea typeface="Meiryo UI" pitchFamily="50" charset="-128"/>
                <a:cs typeface="Meiryo UI" pitchFamily="50" charset="-128"/>
              </a:rPr>
              <a:t>（２）ランニングコスト</a:t>
            </a:r>
          </a:p>
          <a:p>
            <a:pPr marL="628650" indent="-628650" eaLnBrk="1" hangingPunct="1">
              <a:defRPr/>
            </a:pPr>
            <a:r>
              <a:rPr lang="ja-JP" altLang="en-US" sz="1400" b="1" dirty="0">
                <a:latin typeface="Meiryo UI" pitchFamily="50" charset="-128"/>
                <a:ea typeface="Meiryo UI" pitchFamily="50" charset="-128"/>
                <a:cs typeface="Meiryo UI" pitchFamily="50" charset="-128"/>
              </a:rPr>
              <a:t>　◇システム運用経費、民間ビル賃借料、各特別区に新たに必要となる経費を想定</a:t>
            </a:r>
            <a:endParaRPr lang="en-US" altLang="ja-JP" sz="1400" b="1" dirty="0">
              <a:latin typeface="Meiryo UI" pitchFamily="50" charset="-128"/>
              <a:ea typeface="Meiryo UI" pitchFamily="50" charset="-128"/>
              <a:cs typeface="Meiryo UI" pitchFamily="50" charset="-128"/>
            </a:endParaRPr>
          </a:p>
          <a:p>
            <a:pPr marL="628650" indent="-628650" eaLnBrk="1" hangingPunct="1">
              <a:spcAft>
                <a:spcPts val="0"/>
              </a:spcAft>
              <a:defRPr/>
            </a:pPr>
            <a:r>
              <a:rPr lang="ja-JP" altLang="en-US" sz="1250" dirty="0">
                <a:latin typeface="Meiryo UI" pitchFamily="50" charset="-128"/>
                <a:ea typeface="Meiryo UI" pitchFamily="50" charset="-128"/>
                <a:cs typeface="Meiryo UI" pitchFamily="50" charset="-128"/>
              </a:rPr>
              <a:t>    ■システム運用経費については、システム改修経費の考え方に準じて試算</a:t>
            </a:r>
          </a:p>
          <a:p>
            <a:pPr marL="357188" indent="-357188" eaLnBrk="1" hangingPunct="1">
              <a:defRPr/>
            </a:pPr>
            <a:r>
              <a:rPr lang="ja-JP" altLang="en-US" sz="1250" dirty="0">
                <a:latin typeface="Meiryo UI" pitchFamily="50" charset="-128"/>
                <a:ea typeface="Meiryo UI" pitchFamily="50" charset="-128"/>
                <a:cs typeface="Meiryo UI" pitchFamily="50" charset="-128"/>
              </a:rPr>
              <a:t>    ■行政委員会運営費については、近隣中核市６市（豊中市・高槻市・枚方市・東大阪市・尼崎市・西宮市）の平均をもとに試算</a:t>
            </a:r>
            <a:endParaRPr lang="en-US" altLang="ja-JP" sz="1250" dirty="0">
              <a:latin typeface="Meiryo UI" pitchFamily="50" charset="-128"/>
              <a:ea typeface="Meiryo UI" pitchFamily="50" charset="-128"/>
              <a:cs typeface="Meiryo UI" pitchFamily="50" charset="-128"/>
            </a:endParaRPr>
          </a:p>
          <a:p>
            <a:pPr marL="357188" indent="-357188">
              <a:defRPr/>
            </a:pPr>
            <a:r>
              <a:rPr lang="ja-JP" altLang="en-US" sz="1250" dirty="0">
                <a:latin typeface="Meiryo UI" pitchFamily="50" charset="-128"/>
                <a:ea typeface="Meiryo UI" pitchFamily="50" charset="-128"/>
                <a:cs typeface="Meiryo UI" pitchFamily="50" charset="-128"/>
              </a:rPr>
              <a:t>　　■議員報酬については、現状のままと見込み、特別区設置に伴うコストとしては計上していない</a:t>
            </a:r>
          </a:p>
        </p:txBody>
      </p:sp>
      <p:sp>
        <p:nvSpPr>
          <p:cNvPr id="57" name="正方形/長方形 56"/>
          <p:cNvSpPr/>
          <p:nvPr/>
        </p:nvSpPr>
        <p:spPr>
          <a:xfrm>
            <a:off x="0" y="-4763"/>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１　基本的な考え方</a:t>
            </a:r>
            <a:endParaRPr lang="ja-JP" altLang="en-US" sz="1400" b="1" dirty="0">
              <a:solidFill>
                <a:srgbClr val="000000"/>
              </a:solidFill>
              <a:latin typeface="ＭＳ Ｐゴシック" charset="-128"/>
              <a:ea typeface="Meiryo UI"/>
              <a:cs typeface="Meiryo UI"/>
            </a:endParaRPr>
          </a:p>
        </p:txBody>
      </p:sp>
      <p:sp>
        <p:nvSpPr>
          <p:cNvPr id="17412" name="正方形/長方形 12"/>
          <p:cNvSpPr>
            <a:spLocks noChangeArrowheads="1"/>
          </p:cNvSpPr>
          <p:nvPr/>
        </p:nvSpPr>
        <p:spPr bwMode="auto">
          <a:xfrm>
            <a:off x="8848362" y="6577874"/>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１</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7649143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角丸四角形 11"/>
          <p:cNvSpPr>
            <a:spLocks noChangeArrowheads="1"/>
          </p:cNvSpPr>
          <p:nvPr/>
        </p:nvSpPr>
        <p:spPr bwMode="auto">
          <a:xfrm>
            <a:off x="588325" y="836613"/>
            <a:ext cx="8651123" cy="4320579"/>
          </a:xfrm>
          <a:prstGeom prst="roundRect">
            <a:avLst>
              <a:gd name="adj" fmla="val 1796"/>
            </a:avLst>
          </a:prstGeom>
          <a:solidFill>
            <a:srgbClr val="FFFFCC"/>
          </a:solidFill>
          <a:ln w="6350" algn="ctr">
            <a:solidFill>
              <a:schemeClr val="tx1"/>
            </a:solidFill>
            <a:prstDash val="sysDash"/>
            <a:round/>
            <a:headEnd/>
            <a:tailEnd/>
          </a:ln>
        </p:spPr>
        <p:txBody>
          <a:bodyPr lIns="180000" tIns="18000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spcAft>
                <a:spcPts val="1200"/>
              </a:spcAft>
              <a:buFontTx/>
              <a:buNone/>
            </a:pPr>
            <a:r>
              <a:rPr lang="en-US" altLang="ja-JP" sz="18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8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庁舎整備経費</a:t>
            </a:r>
            <a:r>
              <a:rPr lang="en-US" altLang="ja-JP" sz="1800" b="1" dirty="0">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800" b="1" dirty="0">
                <a:latin typeface="ＭＳ Ｐゴシック" panose="020B0600070205080204" pitchFamily="50" charset="-128"/>
                <a:ea typeface="Meiryo UI" panose="020B0604030504040204" pitchFamily="50" charset="-128"/>
                <a:cs typeface="Meiryo UI" panose="020B0604030504040204" pitchFamily="50" charset="-128"/>
              </a:rPr>
              <a:t>に関する基本的な考え方</a:t>
            </a:r>
            <a:endParaRPr lang="en-US" altLang="ja-JP" sz="1800" b="1" dirty="0">
              <a:latin typeface="ＭＳ Ｐゴシック" panose="020B0600070205080204" pitchFamily="50" charset="-128"/>
              <a:ea typeface="Meiryo UI" panose="020B0604030504040204" pitchFamily="50" charset="-128"/>
              <a:cs typeface="Meiryo UI" panose="020B0604030504040204" pitchFamily="50" charset="-128"/>
            </a:endParaRPr>
          </a:p>
          <a:p>
            <a:pPr eaLnBrk="1" hangingPunct="1">
              <a:spcBef>
                <a:spcPct val="0"/>
              </a:spcBef>
              <a:spcAft>
                <a:spcPts val="600"/>
              </a:spcAft>
              <a:buFontTx/>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■各特別区における職員数に応じた必要な執務室を確保</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・既存の執務室については全面的に改修を行う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endPar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600"/>
              </a:spcAft>
              <a:buFontTx/>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■整備にあたってはコスト抑制の観点を重視</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・執務室として利用している既存庁舎（大阪市保有庁舎、民間ビル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）の活用を優先することを前提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1200"/>
              </a:spcAft>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ＡＴＣ、あべのメディックス、あべのルシアス等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3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・なお、執務室面積（次頁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執務室面積の算定について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参照）の不足が生じる特別区については、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6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特別区域を越えて、現大阪市本庁舎（中之島庁舎）を活用</a:t>
            </a:r>
          </a:p>
          <a:p>
            <a:pPr>
              <a:spcBef>
                <a:spcPct val="0"/>
              </a:spcBef>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　新たな庁舎の建設や賃借は不要</a:t>
            </a: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以上の考え方に基づき、コストを試算</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3175"/>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１　基本的な考え方</a:t>
            </a:r>
            <a:endParaRPr lang="ja-JP" altLang="en-US" sz="1400" b="1" dirty="0">
              <a:solidFill>
                <a:srgbClr val="000000"/>
              </a:solidFill>
              <a:latin typeface="ＭＳ Ｐゴシック" charset="-128"/>
              <a:ea typeface="Meiryo UI"/>
              <a:cs typeface="Meiryo UI"/>
            </a:endParaRPr>
          </a:p>
        </p:txBody>
      </p:sp>
      <p:sp>
        <p:nvSpPr>
          <p:cNvPr id="18437" name="正方形/長方形 12"/>
          <p:cNvSpPr>
            <a:spLocks noChangeArrowheads="1"/>
          </p:cNvSpPr>
          <p:nvPr/>
        </p:nvSpPr>
        <p:spPr bwMode="auto">
          <a:xfrm>
            <a:off x="8835299" y="22951"/>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２</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769843" y="5194716"/>
            <a:ext cx="8424936" cy="33679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lIns="36000" rIns="36000"/>
          <a:lstStyle/>
          <a:p>
            <a:pPr eaLnBrk="1" hangingPunct="1">
              <a:defRPr/>
            </a:pPr>
            <a:r>
              <a:rPr lang="ja-JP" altLang="en-US" sz="1300" dirty="0">
                <a:solidFill>
                  <a:schemeClr val="tx1"/>
                </a:solidFill>
                <a:latin typeface="Meiryo UI" pitchFamily="50" charset="-128"/>
                <a:ea typeface="Meiryo UI" pitchFamily="50" charset="-128"/>
                <a:cs typeface="Meiryo UI" pitchFamily="50" charset="-128"/>
              </a:rPr>
              <a:t>➢</a:t>
            </a:r>
            <a:r>
              <a:rPr lang="en-US" altLang="ja-JP" sz="1300" dirty="0">
                <a:solidFill>
                  <a:schemeClr val="tx1"/>
                </a:solidFill>
                <a:latin typeface="Meiryo UI" pitchFamily="50" charset="-128"/>
                <a:ea typeface="Meiryo UI" pitchFamily="50" charset="-128"/>
                <a:cs typeface="Meiryo UI" pitchFamily="50" charset="-128"/>
              </a:rPr>
              <a:t> </a:t>
            </a:r>
            <a:r>
              <a:rPr lang="ja-JP" altLang="en-US" sz="1300" dirty="0">
                <a:solidFill>
                  <a:schemeClr val="tx1"/>
                </a:solidFill>
                <a:latin typeface="Meiryo UI" pitchFamily="50" charset="-128"/>
                <a:ea typeface="Meiryo UI" pitchFamily="50" charset="-128"/>
                <a:cs typeface="Meiryo UI" pitchFamily="50" charset="-128"/>
              </a:rPr>
              <a:t>上記方針は、将来的な</a:t>
            </a:r>
            <a:r>
              <a:rPr lang="ja-JP" altLang="en-US" sz="1300">
                <a:solidFill>
                  <a:schemeClr val="tx1"/>
                </a:solidFill>
                <a:latin typeface="Meiryo UI" pitchFamily="50" charset="-128"/>
                <a:ea typeface="Meiryo UI" pitchFamily="50" charset="-128"/>
                <a:cs typeface="Meiryo UI" pitchFamily="50" charset="-128"/>
              </a:rPr>
              <a:t>庁舎のあり方について、特別区長・区議会を</a:t>
            </a:r>
            <a:r>
              <a:rPr lang="ja-JP" altLang="en-US" sz="1300" dirty="0">
                <a:solidFill>
                  <a:schemeClr val="tx1"/>
                </a:solidFill>
                <a:latin typeface="Meiryo UI" pitchFamily="50" charset="-128"/>
                <a:ea typeface="Meiryo UI" pitchFamily="50" charset="-128"/>
                <a:cs typeface="Meiryo UI" pitchFamily="50" charset="-128"/>
              </a:rPr>
              <a:t>拘束するものではない</a:t>
            </a:r>
            <a:endParaRPr lang="en-US" altLang="ja-JP" sz="13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47341515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角丸四角形 11"/>
          <p:cNvSpPr>
            <a:spLocks noChangeArrowheads="1"/>
          </p:cNvSpPr>
          <p:nvPr/>
        </p:nvSpPr>
        <p:spPr bwMode="auto">
          <a:xfrm>
            <a:off x="560388" y="260649"/>
            <a:ext cx="8929116" cy="6120680"/>
          </a:xfrm>
          <a:prstGeom prst="roundRect">
            <a:avLst>
              <a:gd name="adj" fmla="val 1796"/>
            </a:avLst>
          </a:prstGeom>
          <a:solidFill>
            <a:srgbClr val="FFFFCC"/>
          </a:solidFill>
          <a:ln w="6350" algn="ctr">
            <a:solidFill>
              <a:schemeClr val="tx1"/>
            </a:solidFill>
            <a:prstDash val="sysDash"/>
            <a:round/>
            <a:headEnd/>
            <a:tailEnd/>
          </a:ln>
        </p:spPr>
        <p:txBody>
          <a:bodyPr lIns="180000" tIns="108000"/>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spcAft>
                <a:spcPts val="600"/>
              </a:spcAft>
              <a:buFontTx/>
              <a:buNone/>
            </a:pPr>
            <a:r>
              <a:rPr lang="en-US" altLang="ja-JP" sz="18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8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執務室面積の算定について</a:t>
            </a:r>
            <a:r>
              <a:rPr lang="en-US" altLang="ja-JP" sz="18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p>
          <a:p>
            <a:pPr eaLnBrk="1" hangingPunct="1">
              <a:spcBef>
                <a:spcPct val="0"/>
              </a:spcBef>
              <a:spcAft>
                <a:spcPts val="300"/>
              </a:spcAft>
              <a:buFontTx/>
              <a:buNone/>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職員配置の前提</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300"/>
              </a:spcAft>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・特別区職員は、各特別区域内の既存の大阪市保有庁舎及びＡＴＣ等の賃借ビルへ配置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3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・一部事務組合職員のうち約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名は現大阪市本庁舎（中之島庁舎）に配置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300"/>
              </a:spcAft>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（他の一部事務組合職員については直営事業所（斎場等）に引き続き配置）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1200"/>
              </a:spcAft>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・大阪府へ移管する職員のうち約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名は民間ビルに配置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300"/>
              </a:spcAft>
              <a:buFontTx/>
              <a:buNone/>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職員一人当たりの必要執務室面積</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6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・本庁と事業所等に分け、使用実態に基づき、一人当たり</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本庁</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16㎡</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、事業所等</a:t>
            </a:r>
            <a:r>
              <a:rPr lang="en-US" altLang="zh-TW" sz="1400" dirty="0">
                <a:latin typeface="Meiryo UI" panose="020B0604030504040204" pitchFamily="50" charset="-128"/>
                <a:ea typeface="Meiryo UI" panose="020B0604030504040204" pitchFamily="50" charset="-128"/>
                <a:cs typeface="Meiryo UI" panose="020B0604030504040204" pitchFamily="50" charset="-128"/>
              </a:rPr>
              <a:t>22㎡</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zh-TW" sz="11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16㎡ ⇒ H19.5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時点の現大阪市本庁舎（中之島庁舎）の職員数、延床面積に基づき算出（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pPr>
              <a:spcBef>
                <a:spcPct val="0"/>
              </a:spcBef>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 ⇒ H19.5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時点の各区役所の職員数、延床面積に基づき算出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a:p>
            <a:pPr>
              <a:spcBef>
                <a:spcPct val="0"/>
              </a:spcBef>
              <a:spcAft>
                <a:spcPts val="6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 直近整備事例の城東区役所（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H28.1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）の数値（</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事業所等：区役所（地域自治区の事務所）、その他事業所等</a:t>
            </a:r>
          </a:p>
          <a:p>
            <a:pPr>
              <a:spcBef>
                <a:spcPct val="0"/>
              </a:spcBef>
              <a:spcAft>
                <a:spcPts val="1200"/>
              </a:spcAft>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本　　  庁：事業所等以外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300"/>
              </a:spcAft>
              <a:buFontTx/>
              <a:buNone/>
            </a:pP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議会関係施設の必要面積</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ts val="300"/>
              </a:spcAft>
              <a:buFontTx/>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・議員一人当たり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年度地方債同意等基準による）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・議員定数は、４区全体で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（淀川区：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名、北区：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名、中央区：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名、天王寺区：</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19</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 上記による試算の結果生じた不足執務室面積</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（淀川区：約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14,000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㎡、天王寺区：約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9,000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について、現</a:t>
            </a:r>
            <a:r>
              <a:rPr lang="zh-TW" altLang="en-US" sz="1600" b="1" dirty="0">
                <a:latin typeface="Meiryo UI" panose="020B0604030504040204" pitchFamily="50" charset="-128"/>
                <a:ea typeface="Meiryo UI" panose="020B0604030504040204" pitchFamily="50" charset="-128"/>
                <a:cs typeface="Meiryo UI" panose="020B0604030504040204" pitchFamily="50" charset="-128"/>
              </a:rPr>
              <a:t>大阪市本庁舎（中之島庁舎）</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を活用</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buNone/>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ts val="1200"/>
              </a:spcAft>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なお、前提条件に変更が生じた場合、試算数値は変動する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459" name="正方形/長方形 12"/>
          <p:cNvSpPr>
            <a:spLocks noChangeArrowheads="1"/>
          </p:cNvSpPr>
          <p:nvPr/>
        </p:nvSpPr>
        <p:spPr bwMode="auto">
          <a:xfrm>
            <a:off x="8855937" y="6568349"/>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３</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1410195" y="3426298"/>
            <a:ext cx="4406901" cy="422528"/>
          </a:xfrm>
          <a:prstGeom prst="bracketPair">
            <a:avLst>
              <a:gd name="adj" fmla="val 1117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p:cNvSpPr/>
          <p:nvPr/>
        </p:nvSpPr>
        <p:spPr>
          <a:xfrm>
            <a:off x="1382190" y="2655782"/>
            <a:ext cx="6811170" cy="720000"/>
          </a:xfrm>
          <a:prstGeom prst="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806849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5"/>
          <p:cNvSpPr txBox="1">
            <a:spLocks noChangeArrowheads="1"/>
          </p:cNvSpPr>
          <p:nvPr/>
        </p:nvSpPr>
        <p:spPr bwMode="auto">
          <a:xfrm>
            <a:off x="4658598" y="769818"/>
            <a:ext cx="173541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（単位：億円）</a:t>
            </a:r>
          </a:p>
        </p:txBody>
      </p:sp>
      <p:sp>
        <p:nvSpPr>
          <p:cNvPr id="8" name="正方形/長方形 7"/>
          <p:cNvSpPr/>
          <p:nvPr/>
        </p:nvSpPr>
        <p:spPr>
          <a:xfrm>
            <a:off x="4816350" y="1069292"/>
            <a:ext cx="2926053" cy="336791"/>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lIns="36000" rIns="36000"/>
          <a:lstStyle/>
          <a:p>
            <a:pPr eaLnBrk="1" hangingPunct="1">
              <a:defRPr/>
            </a:pPr>
            <a:r>
              <a:rPr lang="en-US" altLang="ja-JP" sz="1300" dirty="0">
                <a:solidFill>
                  <a:schemeClr val="tx1"/>
                </a:solidFill>
                <a:latin typeface="Meiryo UI" pitchFamily="50" charset="-128"/>
                <a:ea typeface="Meiryo UI" pitchFamily="50" charset="-128"/>
                <a:cs typeface="Meiryo UI" pitchFamily="50" charset="-128"/>
              </a:rPr>
              <a:t>※</a:t>
            </a:r>
            <a:r>
              <a:rPr lang="ja-JP" altLang="en-US" sz="1300" dirty="0">
                <a:solidFill>
                  <a:schemeClr val="tx1"/>
                </a:solidFill>
                <a:latin typeface="Meiryo UI" pitchFamily="50" charset="-128"/>
                <a:ea typeface="Meiryo UI" pitchFamily="50" charset="-128"/>
                <a:cs typeface="Meiryo UI" pitchFamily="50" charset="-128"/>
              </a:rPr>
              <a:t>積算内訳についてはコストー５～７参照</a:t>
            </a:r>
            <a:endParaRPr lang="en-US" altLang="ja-JP" sz="1300"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0" y="-4763"/>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prstClr val="black"/>
                </a:solidFill>
                <a:latin typeface="Meiryo UI" pitchFamily="50" charset="-128"/>
                <a:ea typeface="Meiryo UI" pitchFamily="50" charset="-128"/>
                <a:cs typeface="Meiryo UI" pitchFamily="50" charset="-128"/>
              </a:rPr>
              <a:t>２　コストの試算（総括表）</a:t>
            </a:r>
            <a:endParaRPr lang="ja-JP" altLang="en-US" sz="1400" b="1" dirty="0">
              <a:solidFill>
                <a:srgbClr val="000000"/>
              </a:solidFill>
              <a:latin typeface="ＭＳ Ｐゴシック" charset="-128"/>
              <a:ea typeface="Meiryo UI"/>
              <a:cs typeface="Meiryo UI"/>
            </a:endParaRPr>
          </a:p>
        </p:txBody>
      </p:sp>
      <p:sp>
        <p:nvSpPr>
          <p:cNvPr id="20651" name="正方形/長方形 12"/>
          <p:cNvSpPr>
            <a:spLocks noChangeArrowheads="1"/>
          </p:cNvSpPr>
          <p:nvPr/>
        </p:nvSpPr>
        <p:spPr bwMode="auto">
          <a:xfrm>
            <a:off x="8833712" y="26489"/>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４</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graphicFrame>
        <p:nvGraphicFramePr>
          <p:cNvPr id="7" name="Group 809"/>
          <p:cNvGraphicFramePr>
            <a:graphicFrameLocks noGrp="1"/>
          </p:cNvGraphicFramePr>
          <p:nvPr>
            <p:extLst>
              <p:ext uri="{D42A27DB-BD31-4B8C-83A1-F6EECF244321}">
                <p14:modId xmlns:p14="http://schemas.microsoft.com/office/powerpoint/2010/main" val="645424969"/>
              </p:ext>
            </p:extLst>
          </p:nvPr>
        </p:nvGraphicFramePr>
        <p:xfrm>
          <a:off x="855076" y="663595"/>
          <a:ext cx="3743944" cy="828000"/>
        </p:xfrm>
        <a:graphic>
          <a:graphicData uri="http://schemas.openxmlformats.org/drawingml/2006/table">
            <a:tbl>
              <a:tblPr/>
              <a:tblGrid>
                <a:gridCol w="1871972">
                  <a:extLst>
                    <a:ext uri="{9D8B030D-6E8A-4147-A177-3AD203B41FA5}">
                      <a16:colId xmlns:a16="http://schemas.microsoft.com/office/drawing/2014/main" val="20001"/>
                    </a:ext>
                  </a:extLst>
                </a:gridCol>
                <a:gridCol w="1871972">
                  <a:extLst>
                    <a:ext uri="{9D8B030D-6E8A-4147-A177-3AD203B41FA5}">
                      <a16:colId xmlns:a16="http://schemas.microsoft.com/office/drawing/2014/main" val="20002"/>
                    </a:ext>
                  </a:extLst>
                </a:gridCol>
              </a:tblGrid>
              <a:tr h="432000">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FFFFFF"/>
                          </a:solidFill>
                          <a:effectLst/>
                          <a:latin typeface="HGS創英角ｺﾞｼｯｸUB" pitchFamily="50" charset="-128"/>
                          <a:ea typeface="HGS創英角ｺﾞｼｯｸUB" pitchFamily="50" charset="-128"/>
                          <a:cs typeface="Meiryo UI" pitchFamily="50" charset="-128"/>
                        </a:rPr>
                        <a:t>イニシャルコスト</a:t>
                      </a:r>
                      <a:endParaRPr kumimoji="1" lang="en-US" altLang="ja-JP" sz="1500" b="0" i="0" u="none" strike="noStrike" cap="none" normalizeH="0" baseline="0" dirty="0">
                        <a:ln>
                          <a:noFill/>
                        </a:ln>
                        <a:solidFill>
                          <a:srgbClr val="FFFFFF"/>
                        </a:solidFill>
                        <a:effectLst/>
                        <a:latin typeface="HGS創英角ｺﾞｼｯｸUB" pitchFamily="50" charset="-128"/>
                        <a:ea typeface="HGS創英角ｺﾞｼｯｸUB" pitchFamily="50" charset="-128"/>
                        <a:cs typeface="Meiryo UI" pitchFamily="50" charset="-128"/>
                      </a:endParaRPr>
                    </a:p>
                  </a:txBody>
                  <a:tcPr marL="19509" marR="19509" marT="35965" marB="3596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FFFFFF"/>
                          </a:solidFill>
                          <a:effectLst/>
                          <a:latin typeface="HGS創英角ｺﾞｼｯｸUB" pitchFamily="50" charset="-128"/>
                          <a:ea typeface="HGS創英角ｺﾞｼｯｸUB" pitchFamily="50" charset="-128"/>
                          <a:cs typeface="Meiryo UI" pitchFamily="50" charset="-128"/>
                        </a:rPr>
                        <a:t>ランニングコスト</a:t>
                      </a:r>
                    </a:p>
                  </a:txBody>
                  <a:tcPr marL="19509" marR="19509" marT="35965" marB="3596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9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241</a:t>
                      </a:r>
                    </a:p>
                  </a:txBody>
                  <a:tcPr marL="78032" marR="78032"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78032" marR="78032"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809"/>
          <p:cNvGraphicFramePr>
            <a:graphicFrameLocks noGrp="1"/>
          </p:cNvGraphicFramePr>
          <p:nvPr>
            <p:extLst>
              <p:ext uri="{D42A27DB-BD31-4B8C-83A1-F6EECF244321}">
                <p14:modId xmlns:p14="http://schemas.microsoft.com/office/powerpoint/2010/main" val="834313414"/>
              </p:ext>
            </p:extLst>
          </p:nvPr>
        </p:nvGraphicFramePr>
        <p:xfrm>
          <a:off x="855076" y="1737352"/>
          <a:ext cx="8195848" cy="4536000"/>
        </p:xfrm>
        <a:graphic>
          <a:graphicData uri="http://schemas.openxmlformats.org/drawingml/2006/table">
            <a:tbl>
              <a:tblPr/>
              <a:tblGrid>
                <a:gridCol w="482377">
                  <a:extLst>
                    <a:ext uri="{9D8B030D-6E8A-4147-A177-3AD203B41FA5}">
                      <a16:colId xmlns:a16="http://schemas.microsoft.com/office/drawing/2014/main" val="20000"/>
                    </a:ext>
                  </a:extLst>
                </a:gridCol>
                <a:gridCol w="293007">
                  <a:extLst>
                    <a:ext uri="{9D8B030D-6E8A-4147-A177-3AD203B41FA5}">
                      <a16:colId xmlns:a16="http://schemas.microsoft.com/office/drawing/2014/main" val="20001"/>
                    </a:ext>
                  </a:extLst>
                </a:gridCol>
                <a:gridCol w="2187795">
                  <a:extLst>
                    <a:ext uri="{9D8B030D-6E8A-4147-A177-3AD203B41FA5}">
                      <a16:colId xmlns:a16="http://schemas.microsoft.com/office/drawing/2014/main" val="20002"/>
                    </a:ext>
                  </a:extLst>
                </a:gridCol>
                <a:gridCol w="1744223">
                  <a:extLst>
                    <a:ext uri="{9D8B030D-6E8A-4147-A177-3AD203B41FA5}">
                      <a16:colId xmlns:a16="http://schemas.microsoft.com/office/drawing/2014/main" val="20003"/>
                    </a:ext>
                  </a:extLst>
                </a:gridCol>
                <a:gridCol w="1744223">
                  <a:extLst>
                    <a:ext uri="{9D8B030D-6E8A-4147-A177-3AD203B41FA5}">
                      <a16:colId xmlns:a16="http://schemas.microsoft.com/office/drawing/2014/main" val="543797947"/>
                    </a:ext>
                  </a:extLst>
                </a:gridCol>
                <a:gridCol w="1744223">
                  <a:extLst>
                    <a:ext uri="{9D8B030D-6E8A-4147-A177-3AD203B41FA5}">
                      <a16:colId xmlns:a16="http://schemas.microsoft.com/office/drawing/2014/main" val="2260888278"/>
                    </a:ext>
                  </a:extLst>
                </a:gridCol>
              </a:tblGrid>
              <a:tr h="432000">
                <a:tc gridSpan="3">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FFFFFF"/>
                          </a:solidFill>
                          <a:effectLst/>
                          <a:latin typeface="HGS創英角ｺﾞｼｯｸUB" pitchFamily="50" charset="-128"/>
                          <a:ea typeface="HGS創英角ｺﾞｼｯｸUB" pitchFamily="50" charset="-128"/>
                          <a:cs typeface="Meiryo UI" pitchFamily="50" charset="-128"/>
                        </a:rPr>
                        <a:t>項　　目</a:t>
                      </a:r>
                    </a:p>
                  </a:txBody>
                  <a:tcPr marL="99090" marR="99090" marT="45709" marB="4570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endParaRPr kumimoji="1" lang="ja-JP" altLang="en-US"/>
                    </a:p>
                  </a:txBody>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FFFFFF"/>
                          </a:solidFill>
                          <a:effectLst/>
                          <a:latin typeface="HGS創英角ｺﾞｼｯｸUB" pitchFamily="50" charset="-128"/>
                          <a:ea typeface="HGS創英角ｺﾞｼｯｸUB" pitchFamily="50" charset="-128"/>
                          <a:cs typeface="Meiryo UI" pitchFamily="50" charset="-128"/>
                        </a:rPr>
                        <a:t>総　　額</a:t>
                      </a:r>
                    </a:p>
                  </a:txBody>
                  <a:tcPr marL="19505" marR="19505" marT="36004" marB="3600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FFFFFF"/>
                          </a:solidFill>
                          <a:effectLst/>
                          <a:latin typeface="HGS創英角ｺﾞｼｯｸUB" pitchFamily="50" charset="-128"/>
                          <a:ea typeface="HGS創英角ｺﾞｼｯｸUB" pitchFamily="50" charset="-128"/>
                          <a:cs typeface="Meiryo UI" pitchFamily="50" charset="-128"/>
                        </a:rPr>
                        <a:t>特別区全体</a:t>
                      </a:r>
                    </a:p>
                  </a:txBody>
                  <a:tcPr marL="19505" marR="19505" marT="36004" marB="36004"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500" b="0" i="0" u="none" strike="noStrike" cap="none" normalizeH="0" baseline="0" dirty="0">
                          <a:ln>
                            <a:noFill/>
                          </a:ln>
                          <a:solidFill>
                            <a:srgbClr val="FFFFFF"/>
                          </a:solidFill>
                          <a:effectLst/>
                          <a:latin typeface="HGS創英角ｺﾞｼｯｸUB" pitchFamily="50" charset="-128"/>
                          <a:ea typeface="HGS創英角ｺﾞｼｯｸUB" pitchFamily="50" charset="-128"/>
                          <a:cs typeface="Meiryo UI" pitchFamily="50" charset="-128"/>
                        </a:rPr>
                        <a:t>大阪府</a:t>
                      </a:r>
                    </a:p>
                  </a:txBody>
                  <a:tcPr marL="19505" marR="19505" marT="36004" marB="36004"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60000">
                <a:tc rowSpan="7">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イニシャルコスト</a:t>
                      </a:r>
                    </a:p>
                  </a:txBody>
                  <a:tcPr marL="97530" marR="97530" marT="46817" marB="46817"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99"/>
                    </a:solidFill>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システム改修経費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0000">
                <a:tc v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庁舎整備経費</a:t>
                      </a:r>
                      <a:endParaRPr kumimoji="1" lang="zh-TW"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3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7" marR="1950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78003" marR="78003"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78003" marR="78003"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vMerge="1">
                  <a:txBody>
                    <a:bodyPr/>
                    <a:lstStyle/>
                    <a:p>
                      <a:endParaRPr kumimoji="1" lang="ja-JP" altLang="en-US"/>
                    </a:p>
                  </a:txBody>
                  <a:tcPr/>
                </a:tc>
                <a:tc row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5" marR="19505"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庁舎</a:t>
                      </a: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等</a:t>
                      </a:r>
                      <a:r>
                        <a:rPr kumimoji="1" lang="zh-TW"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改修経費</a:t>
                      </a:r>
                    </a:p>
                  </a:txBody>
                  <a:tcPr marL="144000" marR="1950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78003" marR="78003"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78003" marR="78003"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0000">
                <a:tc vMerge="1">
                  <a:txBody>
                    <a:bodyPr/>
                    <a:lstStyle/>
                    <a:p>
                      <a:endParaRPr kumimoji="1" lang="ja-JP" altLang="en-US"/>
                    </a:p>
                  </a:txBody>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3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9507" marR="1950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民間ビル賃借保証金</a:t>
                      </a:r>
                    </a:p>
                  </a:txBody>
                  <a:tcPr marL="144000" marR="19505"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移転経費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その他経費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９</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2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　　計</a:t>
                      </a:r>
                    </a:p>
                  </a:txBody>
                  <a:tcPr marL="19505"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241</a:t>
                      </a:r>
                    </a:p>
                  </a:txBody>
                  <a:tcPr marL="78003" marR="78003"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204</a:t>
                      </a:r>
                    </a:p>
                  </a:txBody>
                  <a:tcPr marL="78003" marR="78003"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a:t>
                      </a:r>
                    </a:p>
                  </a:txBody>
                  <a:tcPr marL="78003" marR="78003"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r h="360000">
                <a:tc rowSpan="4">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ランニングコスト</a:t>
                      </a:r>
                    </a:p>
                  </a:txBody>
                  <a:tcPr marL="19505" marR="19505" marT="0" marB="0" vert="eaVert"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システム運用経費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a:t>
                      </a:r>
                    </a:p>
                  </a:txBody>
                  <a:tcPr marL="78016" marR="7801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78016" marR="78016"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78016" marR="78016"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民間ビル賃借料</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60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各特別区に新たに必要となる経費</a:t>
                      </a:r>
                    </a:p>
                  </a:txBody>
                  <a:tcPr marL="144000"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8016" marR="78016"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78016" marR="78016"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78016" marR="78016"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432000">
                <a:tc vMerge="1">
                  <a:txBody>
                    <a:bodyPr/>
                    <a:lstStyle/>
                    <a:p>
                      <a:endParaRPr kumimoji="1" lang="ja-JP" altLang="en-US"/>
                    </a:p>
                  </a:txBody>
                  <a:tcPr/>
                </a:tc>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合　　計</a:t>
                      </a:r>
                    </a:p>
                  </a:txBody>
                  <a:tcPr marL="19505" marR="19505"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78017" marR="78017"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a:t>
                      </a:r>
                    </a:p>
                  </a:txBody>
                  <a:tcPr marL="78017" marR="78017" marT="0" marB="0"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dot"/>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p>
                  </a:txBody>
                  <a:tcPr marL="78017" marR="78017" marT="0" marB="0" anchor="ctr" horzOverflow="overflow">
                    <a:lnL w="19050" cap="flat" cmpd="sng" algn="ctr">
                      <a:solidFill>
                        <a:schemeClr val="tx1"/>
                      </a:solidFill>
                      <a:prstDash val="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64585709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81000" y="5419824"/>
            <a:ext cx="2869208" cy="431800"/>
          </a:xfrm>
          <a:prstGeom prst="rect">
            <a:avLst/>
          </a:prstGeom>
          <a:ln w="9525">
            <a:noFill/>
          </a:ln>
        </p:spPr>
        <p:style>
          <a:lnRef idx="2">
            <a:schemeClr val="accent6"/>
          </a:lnRef>
          <a:fillRef idx="1">
            <a:schemeClr val="lt1"/>
          </a:fillRef>
          <a:effectRef idx="0">
            <a:schemeClr val="accent6"/>
          </a:effectRef>
          <a:fontRef idx="minor">
            <a:schemeClr val="dk1"/>
          </a:fontRef>
        </p:style>
        <p:txBody>
          <a:bodyPr anchor="b"/>
          <a:lstStyle/>
          <a:p>
            <a:pPr eaLnBrk="1" hangingPunct="1">
              <a:defRPr/>
            </a:pPr>
            <a:r>
              <a:rPr lang="en-US" altLang="ja-JP" sz="1200" dirty="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詳細についてはコストー</a:t>
            </a:r>
            <a:r>
              <a:rPr lang="en-US" altLang="ja-JP" sz="1200" dirty="0">
                <a:solidFill>
                  <a:schemeClr val="tx1"/>
                </a:solidFill>
                <a:latin typeface="Meiryo UI" pitchFamily="50" charset="-128"/>
                <a:ea typeface="Meiryo UI" pitchFamily="50" charset="-128"/>
                <a:cs typeface="Meiryo UI" pitchFamily="50" charset="-128"/>
              </a:rPr>
              <a:t>11</a:t>
            </a:r>
            <a:r>
              <a:rPr lang="ja-JP" altLang="en-US" sz="1200" dirty="0">
                <a:solidFill>
                  <a:schemeClr val="tx1"/>
                </a:solidFill>
                <a:latin typeface="Meiryo UI" pitchFamily="50" charset="-128"/>
                <a:ea typeface="Meiryo UI" pitchFamily="50" charset="-128"/>
                <a:cs typeface="Meiryo UI" pitchFamily="50" charset="-128"/>
              </a:rPr>
              <a:t>参照</a:t>
            </a:r>
            <a:endParaRPr lang="en-US" altLang="ja-JP" sz="1200" dirty="0">
              <a:solidFill>
                <a:schemeClr val="tx1"/>
              </a:solidFill>
              <a:latin typeface="Meiryo UI" pitchFamily="50" charset="-128"/>
              <a:ea typeface="Meiryo UI" pitchFamily="50" charset="-128"/>
              <a:cs typeface="Meiryo UI" pitchFamily="50" charset="-128"/>
            </a:endParaRPr>
          </a:p>
        </p:txBody>
      </p:sp>
      <p:sp>
        <p:nvSpPr>
          <p:cNvPr id="5" name="角丸四角形 4"/>
          <p:cNvSpPr/>
          <p:nvPr/>
        </p:nvSpPr>
        <p:spPr>
          <a:xfrm>
            <a:off x="0" y="587375"/>
            <a:ext cx="9906000" cy="358775"/>
          </a:xfrm>
          <a:prstGeom prst="roundRect">
            <a:avLst/>
          </a:prstGeom>
          <a:noFill/>
          <a:ln w="19050">
            <a:noFill/>
          </a:ln>
        </p:spPr>
        <p:style>
          <a:lnRef idx="2">
            <a:schemeClr val="accent2"/>
          </a:lnRef>
          <a:fillRef idx="1">
            <a:schemeClr val="lt1"/>
          </a:fillRef>
          <a:effectRef idx="0">
            <a:schemeClr val="accent2"/>
          </a:effectRef>
          <a:fontRef idx="minor">
            <a:schemeClr val="dk1"/>
          </a:fontRef>
        </p:style>
        <p:txBody>
          <a:bodyPr anchor="ctr"/>
          <a:lstStyle/>
          <a:p>
            <a:pPr eaLnBrk="1" hangingPunct="1">
              <a:defRPr/>
            </a:pPr>
            <a:r>
              <a:rPr lang="ja-JP" altLang="en-US"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b="1" dirty="0">
                <a:solidFill>
                  <a:srgbClr val="000000"/>
                </a:solidFill>
                <a:latin typeface="ＭＳ Ｐゴシック" charset="-128"/>
                <a:ea typeface="Meiryo UI" pitchFamily="50" charset="-128"/>
                <a:cs typeface="Meiryo UI" pitchFamily="50" charset="-128"/>
              </a:rPr>
              <a:t>イニシャルコスト</a:t>
            </a:r>
            <a:endParaRPr lang="ja-JP" altLang="en-US"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Group 20"/>
          <p:cNvGraphicFramePr>
            <a:graphicFrameLocks noGrp="1"/>
          </p:cNvGraphicFramePr>
          <p:nvPr>
            <p:extLst>
              <p:ext uri="{D42A27DB-BD31-4B8C-83A1-F6EECF244321}">
                <p14:modId xmlns:p14="http://schemas.microsoft.com/office/powerpoint/2010/main" val="4106438568"/>
              </p:ext>
            </p:extLst>
          </p:nvPr>
        </p:nvGraphicFramePr>
        <p:xfrm>
          <a:off x="431800" y="1052513"/>
          <a:ext cx="9161463" cy="4513768"/>
        </p:xfrm>
        <a:graphic>
          <a:graphicData uri="http://schemas.openxmlformats.org/drawingml/2006/table">
            <a:tbl>
              <a:tblPr/>
              <a:tblGrid>
                <a:gridCol w="359981">
                  <a:extLst>
                    <a:ext uri="{9D8B030D-6E8A-4147-A177-3AD203B41FA5}">
                      <a16:colId xmlns:a16="http://schemas.microsoft.com/office/drawing/2014/main" val="20000"/>
                    </a:ext>
                  </a:extLst>
                </a:gridCol>
                <a:gridCol w="1507680">
                  <a:extLst>
                    <a:ext uri="{9D8B030D-6E8A-4147-A177-3AD203B41FA5}">
                      <a16:colId xmlns:a16="http://schemas.microsoft.com/office/drawing/2014/main" val="20001"/>
                    </a:ext>
                  </a:extLst>
                </a:gridCol>
                <a:gridCol w="7293802">
                  <a:extLst>
                    <a:ext uri="{9D8B030D-6E8A-4147-A177-3AD203B41FA5}">
                      <a16:colId xmlns:a16="http://schemas.microsoft.com/office/drawing/2014/main" val="20002"/>
                    </a:ext>
                  </a:extLst>
                </a:gridCol>
              </a:tblGrid>
              <a:tr h="445534">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項　　　目　　</a:t>
                      </a:r>
                    </a:p>
                  </a:txBody>
                  <a:tcPr marL="99035" marR="99035"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3735"/>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積　算　根　拠　　　　　　</a:t>
                      </a:r>
                    </a:p>
                  </a:txBody>
                  <a:tcPr marL="99035" marR="99035"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0"/>
                  </a:ext>
                </a:extLst>
              </a:tr>
              <a:tr h="2160234">
                <a:tc rowSpan="3">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イニシャルコスト</a:t>
                      </a:r>
                    </a:p>
                  </a:txBody>
                  <a:tcPr marL="99035" marR="99035" marT="45681" marB="45681"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システム改修経費</a:t>
                      </a:r>
                    </a:p>
                  </a:txBody>
                  <a:tcPr marL="99035" marR="99035" marT="45678" marB="4567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266700" indent="-266700"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266700" marR="0" lvl="0" indent="-26670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■住民情報系基幹システム　　　　　　　　　　　　　　　　　　　　　　　　　　　　</a:t>
                      </a:r>
                      <a:r>
                        <a:rPr kumimoji="1" lang="ja-JP" altLang="en-US" sz="12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（①＋②）      　　　 </a:t>
                      </a:r>
                      <a:r>
                        <a:rPr kumimoji="1" lang="en-US" altLang="ja-JP" sz="13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156</a:t>
                      </a:r>
                      <a:r>
                        <a:rPr kumimoji="1" lang="ja-JP" altLang="en-US" sz="13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266700" marR="0" lvl="0" indent="-26670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Ｐゴシック" charset="-128"/>
                          <a:ea typeface="ＭＳ Ｐゴシック" charset="-128"/>
                        </a:rPr>
                        <a:t>　・</a:t>
                      </a:r>
                      <a:r>
                        <a:rPr kumimoji="1" lang="en-US" altLang="ja-JP" sz="1400" b="0" i="0" u="none" strike="noStrike" cap="none" normalizeH="0" baseline="0" dirty="0">
                          <a:ln>
                            <a:noFill/>
                          </a:ln>
                          <a:solidFill>
                            <a:schemeClr val="tx1"/>
                          </a:solidFill>
                          <a:effectLst/>
                          <a:latin typeface="HGｺﾞｼｯｸM" pitchFamily="49" charset="-128"/>
                          <a:ea typeface="HGｺﾞｼｯｸM" pitchFamily="49" charset="-128"/>
                          <a:cs typeface="Meiryo UI" pitchFamily="50" charset="-128"/>
                        </a:rPr>
                        <a:t>(</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住民基本台帳等事務システム、税務事務システムなど</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9</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システム</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p>
                    <a:p>
                      <a:pPr marL="266700" marR="0" lvl="0" indent="-266700" algn="l" defTabSz="914400" rtl="0" eaLnBrk="1" fontAlgn="base" latinLnBrk="0" hangingPunct="1">
                        <a:lnSpc>
                          <a:spcPct val="100000"/>
                        </a:lnSpc>
                        <a:spcBef>
                          <a:spcPts val="300"/>
                        </a:spcBef>
                        <a:spcAft>
                          <a:spcPts val="600"/>
                        </a:spcAft>
                        <a:buClrTx/>
                        <a:buSzTx/>
                        <a:buFontTx/>
                        <a:buNone/>
                        <a:tabLst/>
                      </a:pP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基幹システム改修経費の見積り　＝</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93.6</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億円</a:t>
                      </a:r>
                      <a:r>
                        <a:rPr kumimoji="1" lang="ja-JP" altLang="en-US" sz="1100" b="0" i="0" u="none" strike="noStrike" cap="none" normalizeH="0" baseline="0" dirty="0">
                          <a:ln>
                            <a:noFill/>
                          </a:ln>
                          <a:solidFill>
                            <a:schemeClr val="tx1"/>
                          </a:solidFill>
                          <a:effectLst/>
                          <a:latin typeface="ＭＳ Ｐゴシック" charset="-128"/>
                          <a:ea typeface="ＭＳ Ｐゴシック" charset="-128"/>
                        </a:rPr>
                        <a:t>・・・①</a:t>
                      </a:r>
                      <a:endParaRPr kumimoji="1" lang="en-US" altLang="ja-JP" sz="1300" b="0" i="0" u="none" strike="noStrike" cap="none" normalizeH="0" baseline="0" dirty="0">
                        <a:ln>
                          <a:noFill/>
                        </a:ln>
                        <a:solidFill>
                          <a:schemeClr val="tx1"/>
                        </a:solidFill>
                        <a:effectLst/>
                        <a:latin typeface="ＭＳ Ｐゴシック" charset="-128"/>
                        <a:ea typeface="ＭＳ Ｐゴシック" charset="-128"/>
                      </a:endParaRPr>
                    </a:p>
                    <a:p>
                      <a:pPr marL="266700" marR="0" lvl="0" indent="-26670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■その他</a:t>
                      </a:r>
                      <a:r>
                        <a:rPr kumimoji="1" lang="en-US" altLang="ja-JP" sz="12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194</a:t>
                      </a:r>
                      <a:r>
                        <a:rPr kumimoji="1" lang="ja-JP" altLang="en-US" sz="12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システム</a:t>
                      </a:r>
                      <a:endParaRPr kumimoji="1" lang="ja-JP" altLang="en-US" sz="13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p>
                      <a:pPr marL="266700" marR="0" lvl="0" indent="-266700" algn="l" defTabSz="914400" rtl="0" eaLnBrk="1" fontAlgn="base" latinLnBrk="0" hangingPunct="1">
                        <a:lnSpc>
                          <a:spcPct val="100000"/>
                        </a:lnSpc>
                        <a:spcBef>
                          <a:spcPct val="2000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a:t>
                      </a:r>
                      <a:r>
                        <a:rPr kumimoji="1" lang="ja-JP" altLang="en-US" sz="11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平成</a:t>
                      </a:r>
                      <a:r>
                        <a:rPr kumimoji="1" lang="en-US" altLang="ja-JP" sz="11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29</a:t>
                      </a:r>
                      <a:r>
                        <a:rPr kumimoji="1" lang="ja-JP" altLang="en-US" sz="11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年度予算の運用経費</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上位</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24</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システムの改修経費の見積り（</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56.2</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億円）</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0.9  </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62.4</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億円・・・②</a:t>
                      </a:r>
                    </a:p>
                    <a:p>
                      <a:pPr marL="266700" marR="0" lvl="0" indent="-266700" algn="l" defTabSz="914400" rtl="0" eaLnBrk="1" fontAlgn="base" latinLnBrk="0" hangingPunct="1">
                        <a:lnSpc>
                          <a:spcPct val="100000"/>
                        </a:lnSpc>
                        <a:spcBef>
                          <a:spcPts val="300"/>
                        </a:spcBef>
                        <a:spcAft>
                          <a:spcPts val="600"/>
                        </a:spcAft>
                        <a:buClrTx/>
                        <a:buSzTx/>
                        <a:buFontTx/>
                        <a:buNone/>
                        <a:tabLst/>
                      </a:pP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（上位</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24</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システムの現行運用経費（</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74.5</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億円）</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その他</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194</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システムの現行運用経費（</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83</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億円）＝　</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0.9</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a:t>
                      </a:r>
                      <a:endPar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p>
                      <a:pPr marL="266700" marR="0" lvl="0" indent="-26670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■大阪府のシステム　　　　　　　　　　　　　　　                                                                 　　</a:t>
                      </a:r>
                      <a:r>
                        <a:rPr kumimoji="1" lang="en-US" altLang="ja-JP" sz="13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3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266700" marR="0" lvl="0" indent="-26670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・システム改修経費の見積り等　＝　</a:t>
                      </a:r>
                      <a:r>
                        <a:rPr kumimoji="1" lang="en-US" altLang="ja-JP"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26</a:t>
                      </a:r>
                      <a:r>
                        <a:rPr kumimoji="1" lang="ja-JP" altLang="en-US" sz="1100" b="0" i="0" u="none" strike="noStrike" cap="none" normalizeH="0" baseline="0" dirty="0">
                          <a:ln>
                            <a:noFill/>
                          </a:ln>
                          <a:solidFill>
                            <a:schemeClr val="tx1"/>
                          </a:solidFill>
                          <a:effectLst/>
                          <a:latin typeface="ＭＳ Ｐゴシック" charset="-128"/>
                          <a:ea typeface="Meiryo UI" pitchFamily="50" charset="-128"/>
                          <a:cs typeface="Meiryo UI" pitchFamily="50" charset="-128"/>
                        </a:rPr>
                        <a:t>億円</a:t>
                      </a:r>
                      <a:endParaRPr kumimoji="1" lang="ja-JP" altLang="en-US" sz="1200" b="0" i="0" u="none" strike="noStrike" cap="none" normalizeH="0" baseline="0" dirty="0">
                        <a:ln>
                          <a:noFill/>
                        </a:ln>
                        <a:solidFill>
                          <a:schemeClr val="tx1"/>
                        </a:solidFill>
                        <a:effectLst/>
                        <a:latin typeface="ＭＳ Ｐゴシック" charset="-128"/>
                        <a:ea typeface="Meiryo UI" pitchFamily="50" charset="-128"/>
                        <a:cs typeface="Meiryo UI" pitchFamily="50" charset="-128"/>
                      </a:endParaRPr>
                    </a:p>
                    <a:p>
                      <a:pPr marL="266700" marR="0" lvl="0" indent="-26670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Ｐゴシック" charset="-128"/>
                          <a:ea typeface="Meiryo UI" pitchFamily="50" charset="-128"/>
                          <a:cs typeface="Meiryo UI" pitchFamily="50" charset="-128"/>
                        </a:rPr>
                        <a:t>　　　　　　　　　　　　　　　　　　　　　　　　　　　　　　　　　　　　　　　　　　　　　　　　　　　　　　　　　　　 </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　</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182</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7981" marR="77981" marT="71982" marB="7198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8000">
                <a:tc v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庁舎整備経費</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99035" marR="99035"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■区役所等保有庁舎改修経費　　　　　　      　 </a:t>
                      </a:r>
                      <a:r>
                        <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■民間ビル賃借執務室改修経費</a:t>
                      </a:r>
                      <a:r>
                        <a:rPr kumimoji="1" lang="ja-JP" altLang="en-US"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　　 　 　  </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７億円</a:t>
                      </a:r>
                      <a:endParaRPr kumimoji="1" lang="en-US" altLang="ja-JP"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■民間ビル賃借保証金</a:t>
                      </a:r>
                      <a:r>
                        <a:rPr kumimoji="1" lang="ja-JP" altLang="en-US"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　　</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５億円</a:t>
                      </a:r>
                      <a:endParaRPr kumimoji="1" lang="en-US" altLang="ja-JP"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en-US" altLang="ja-JP" sz="11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en-US" altLang="ja-JP" sz="105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計    </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35" marR="99035"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0000">
                <a:tc v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移転経費</a:t>
                      </a:r>
                    </a:p>
                  </a:txBody>
                  <a:tcPr marL="99035" marR="99035" marT="45690" marB="45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■移転を伴う対象職員数 ：  </a:t>
                      </a:r>
                      <a:r>
                        <a:rPr kumimoji="1" lang="en-US" altLang="ja-JP" sz="12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11,184</a:t>
                      </a:r>
                      <a:r>
                        <a:rPr kumimoji="1" lang="ja-JP" altLang="en-US" sz="12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人（特別区</a:t>
                      </a:r>
                      <a:r>
                        <a:rPr kumimoji="1" lang="en-US" altLang="ja-JP" sz="12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10,574</a:t>
                      </a:r>
                      <a:r>
                        <a:rPr kumimoji="1" lang="ja-JP" altLang="en-US" sz="12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人＋大阪府</a:t>
                      </a:r>
                      <a:r>
                        <a:rPr kumimoji="1" lang="en-US" altLang="ja-JP" sz="12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610</a:t>
                      </a:r>
                      <a:r>
                        <a:rPr kumimoji="1" lang="ja-JP" altLang="en-US" sz="12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人）　　</a:t>
                      </a:r>
                      <a:r>
                        <a:rPr kumimoji="1" lang="ja-JP" altLang="en-US" sz="1200" b="0"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　　 　  　　</a:t>
                      </a:r>
                      <a:r>
                        <a:rPr kumimoji="1" lang="ja-JP" altLang="en-US" sz="1400" b="1"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計 　</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4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億円</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・一人当たり移転経費（大阪市の過去の実績）：</a:t>
                      </a:r>
                      <a:r>
                        <a:rPr kumimoji="1" lang="en-US" altLang="ja-JP"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@15</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千円 </a:t>
                      </a:r>
                      <a:r>
                        <a:rPr kumimoji="1" lang="en-US" altLang="ja-JP"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110</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11,184</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人　　　</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185</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百万円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charset="-128"/>
                          <a:ea typeface="Meiryo UI" pitchFamily="50" charset="-128"/>
                          <a:cs typeface="Meiryo UI" pitchFamily="50" charset="-128"/>
                        </a:rPr>
                        <a:t> 　 </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・パソコン等移設単価（大阪市の単価）　　　　　：</a:t>
                      </a:r>
                      <a:r>
                        <a:rPr kumimoji="1" lang="en-US" altLang="ja-JP"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@20</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千円 </a:t>
                      </a:r>
                      <a:r>
                        <a:rPr kumimoji="1" lang="en-US" altLang="ja-JP"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110</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a:t>
                      </a:r>
                      <a:r>
                        <a:rPr kumimoji="1" lang="en-US" altLang="ja-JP"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11,184</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人　　　</a:t>
                      </a: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246</a:t>
                      </a:r>
                      <a:r>
                        <a:rPr kumimoji="1" lang="ja-JP" altLang="en-US" sz="11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百万円</a:t>
                      </a:r>
                    </a:p>
                  </a:txBody>
                  <a:tcPr marL="99035" marR="99035" marT="45690" marB="456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正方形/長方形 7"/>
          <p:cNvSpPr/>
          <p:nvPr/>
        </p:nvSpPr>
        <p:spPr>
          <a:xfrm>
            <a:off x="0" y="-4763"/>
            <a:ext cx="9906000" cy="503238"/>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３　積算内訳</a:t>
            </a:r>
            <a:endParaRPr lang="ja-JP" altLang="en-US" sz="2000" b="1" dirty="0">
              <a:solidFill>
                <a:srgbClr val="000000"/>
              </a:solidFill>
              <a:latin typeface="Meiryo UI" pitchFamily="50" charset="-128"/>
              <a:ea typeface="Meiryo UI" pitchFamily="50" charset="-128"/>
              <a:cs typeface="Meiryo UI" pitchFamily="50" charset="-128"/>
            </a:endParaRPr>
          </a:p>
        </p:txBody>
      </p:sp>
      <p:sp>
        <p:nvSpPr>
          <p:cNvPr id="25629" name="正方形/長方形 12"/>
          <p:cNvSpPr>
            <a:spLocks noChangeArrowheads="1"/>
          </p:cNvSpPr>
          <p:nvPr/>
        </p:nvSpPr>
        <p:spPr bwMode="auto">
          <a:xfrm>
            <a:off x="8848362" y="6570798"/>
            <a:ext cx="1044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５</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7510082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75" y="-1588"/>
            <a:ext cx="9906000" cy="428626"/>
          </a:xfrm>
          <a:prstGeom prst="rect">
            <a:avLst/>
          </a:prstGeom>
          <a:gradFill>
            <a:gsLst>
              <a:gs pos="0">
                <a:schemeClr val="accent2">
                  <a:lumMod val="40000"/>
                  <a:lumOff val="60000"/>
                </a:schemeClr>
              </a:gs>
              <a:gs pos="50000">
                <a:schemeClr val="bg1"/>
              </a:gs>
              <a:gs pos="100000">
                <a:schemeClr val="accent2">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dirty="0">
                <a:solidFill>
                  <a:srgbClr val="000000"/>
                </a:solidFill>
                <a:latin typeface="ＭＳ Ｐゴシック" charset="-128"/>
                <a:ea typeface="Meiryo UI"/>
                <a:cs typeface="Meiryo UI"/>
              </a:rPr>
              <a:t>３　積算内訳</a:t>
            </a:r>
            <a:endParaRPr lang="ja-JP" altLang="en-US" sz="1400" b="1" dirty="0">
              <a:solidFill>
                <a:srgbClr val="000000"/>
              </a:solidFill>
              <a:latin typeface="ＭＳ Ｐゴシック" charset="-128"/>
              <a:ea typeface="Meiryo UI"/>
              <a:cs typeface="Meiryo UI"/>
            </a:endParaRPr>
          </a:p>
        </p:txBody>
      </p:sp>
      <p:graphicFrame>
        <p:nvGraphicFramePr>
          <p:cNvPr id="10" name="Group 20"/>
          <p:cNvGraphicFramePr>
            <a:graphicFrameLocks noGrp="1"/>
          </p:cNvGraphicFramePr>
          <p:nvPr>
            <p:extLst>
              <p:ext uri="{D42A27DB-BD31-4B8C-83A1-F6EECF244321}">
                <p14:modId xmlns:p14="http://schemas.microsoft.com/office/powerpoint/2010/main" val="3180817708"/>
              </p:ext>
            </p:extLst>
          </p:nvPr>
        </p:nvGraphicFramePr>
        <p:xfrm>
          <a:off x="728663" y="819150"/>
          <a:ext cx="8374062" cy="5741988"/>
        </p:xfrm>
        <a:graphic>
          <a:graphicData uri="http://schemas.openxmlformats.org/drawingml/2006/table">
            <a:tbl>
              <a:tblPr/>
              <a:tblGrid>
                <a:gridCol w="359968">
                  <a:extLst>
                    <a:ext uri="{9D8B030D-6E8A-4147-A177-3AD203B41FA5}">
                      <a16:colId xmlns:a16="http://schemas.microsoft.com/office/drawing/2014/main" val="20000"/>
                    </a:ext>
                  </a:extLst>
                </a:gridCol>
                <a:gridCol w="1173495">
                  <a:extLst>
                    <a:ext uri="{9D8B030D-6E8A-4147-A177-3AD203B41FA5}">
                      <a16:colId xmlns:a16="http://schemas.microsoft.com/office/drawing/2014/main" val="20001"/>
                    </a:ext>
                  </a:extLst>
                </a:gridCol>
                <a:gridCol w="6840599">
                  <a:extLst>
                    <a:ext uri="{9D8B030D-6E8A-4147-A177-3AD203B41FA5}">
                      <a16:colId xmlns:a16="http://schemas.microsoft.com/office/drawing/2014/main" val="20002"/>
                    </a:ext>
                  </a:extLst>
                </a:gridCol>
              </a:tblGrid>
              <a:tr h="335216">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項　　　目</a:t>
                      </a:r>
                      <a:r>
                        <a:rPr kumimoji="1" lang="ja-JP" altLang="en-US"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　</a:t>
                      </a: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　</a:t>
                      </a:r>
                    </a:p>
                  </a:txBody>
                  <a:tcPr marL="99091" marR="99091"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3735"/>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積　算　根　拠</a:t>
                      </a:r>
                      <a:r>
                        <a:rPr kumimoji="1" lang="ja-JP" altLang="en-US" sz="16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　　</a:t>
                      </a: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　　　　</a:t>
                      </a:r>
                    </a:p>
                  </a:txBody>
                  <a:tcPr marL="99091" marR="99091"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0"/>
                  </a:ext>
                </a:extLst>
              </a:tr>
              <a:tr h="5406772">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イニシャルコスト</a:t>
                      </a:r>
                    </a:p>
                  </a:txBody>
                  <a:tcPr marL="99091" marR="99091" marT="45688" marB="45688"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その他経費</a:t>
                      </a:r>
                    </a:p>
                  </a:txBody>
                  <a:tcPr marL="99091" marR="99091"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■街区表示変更経費</a:t>
                      </a:r>
                      <a:r>
                        <a:rPr kumimoji="1" lang="ja-JP" altLang="en-US" sz="1200" b="1" i="0" u="none" strike="noStrike" cap="none" normalizeH="0" baseline="0" dirty="0">
                          <a:ln>
                            <a:noFill/>
                          </a:ln>
                          <a:solidFill>
                            <a:schemeClr val="tx1"/>
                          </a:solidFill>
                          <a:effectLst/>
                          <a:latin typeface="HGｺﾞｼｯｸM" pitchFamily="49" charset="-128"/>
                          <a:ea typeface="HGｺﾞｼｯｸM" pitchFamily="49" charset="-128"/>
                          <a:cs typeface="Meiryo UI" pitchFamily="50" charset="-128"/>
                        </a:rPr>
                        <a:t>　</a:t>
                      </a:r>
                      <a:r>
                        <a:rPr kumimoji="1" lang="ja-JP" altLang="en-US" sz="1200" b="1" i="0" u="none" strike="noStrike" cap="none" normalizeH="0" baseline="0" dirty="0">
                          <a:ln>
                            <a:noFill/>
                          </a:ln>
                          <a:solidFill>
                            <a:schemeClr val="tx1"/>
                          </a:solidFill>
                          <a:effectLst/>
                          <a:latin typeface="Meiryo UI" pitchFamily="50" charset="-128"/>
                          <a:ea typeface="HGｺﾞｼｯｸM" pitchFamily="49" charset="-128"/>
                          <a:cs typeface="Meiryo UI" pitchFamily="50" charset="-128"/>
                        </a:rPr>
                        <a:t>　　　　　　　　　　　　　　　　　</a:t>
                      </a:r>
                      <a:r>
                        <a:rPr kumimoji="1" lang="ja-JP" altLang="en-US" sz="1200" b="0" i="0" u="none" strike="noStrike" cap="none" normalizeH="0" baseline="0" dirty="0">
                          <a:ln>
                            <a:noFill/>
                          </a:ln>
                          <a:solidFill>
                            <a:schemeClr val="tx1"/>
                          </a:solidFill>
                          <a:effectLst/>
                          <a:latin typeface="Meiryo UI" pitchFamily="50" charset="-128"/>
                          <a:ea typeface="HGｺﾞｼｯｸM" pitchFamily="49" charset="-128"/>
                          <a:cs typeface="Meiryo UI" pitchFamily="50" charset="-128"/>
                        </a:rPr>
                        <a:t>　</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1" i="0" u="none" strike="noStrike" cap="none" normalizeH="0" baseline="0" dirty="0">
                          <a:ln>
                            <a:noFill/>
                          </a:ln>
                          <a:solidFill>
                            <a:schemeClr val="tx1"/>
                          </a:solidFill>
                          <a:effectLst/>
                          <a:latin typeface="Meiryo UI" pitchFamily="50" charset="-128"/>
                          <a:ea typeface="Meiryo UI" panose="020B0604030504040204" pitchFamily="50" charset="-128"/>
                          <a:cs typeface="Meiryo UI" panose="020B0604030504040204" pitchFamily="50" charset="-128"/>
                        </a:rPr>
                        <a:t>億円</a:t>
                      </a:r>
                      <a:endParaRPr kumimoji="1" lang="ja-JP" altLang="en-US" sz="1600" b="0" i="0" u="sng"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○街区表示板張替え</a:t>
                      </a:r>
                      <a:endPar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表示板作成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@1,924</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円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100,528</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枚（</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24</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区設置枚数）</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110%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213</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張替え費用</a:t>
                      </a:r>
                      <a:r>
                        <a:rPr kumimoji="1" lang="ja-JP" altLang="en-US" sz="10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@5,893</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円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25,132</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街区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110%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05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163</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a:t>
                      </a:r>
                      <a:endPar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○町名街区案内板取替え</a:t>
                      </a:r>
                      <a:endPar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ts val="6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　　　案内板作成・取替え一式　</a:t>
                      </a:r>
                      <a:r>
                        <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@74,509</a:t>
                      </a:r>
                      <a:r>
                        <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円　</a:t>
                      </a:r>
                      <a:r>
                        <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　全</a:t>
                      </a:r>
                      <a:r>
                        <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580</a:t>
                      </a:r>
                      <a:r>
                        <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基　</a:t>
                      </a:r>
                      <a:r>
                        <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 110%</a:t>
                      </a:r>
                      <a:r>
                        <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　　　　　　</a:t>
                      </a:r>
                      <a:r>
                        <a:rPr kumimoji="1" lang="en-US" altLang="ja-JP"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48</a:t>
                      </a:r>
                      <a:r>
                        <a:rPr kumimoji="1" lang="ja-JP" altLang="en-US" sz="11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百万円</a:t>
                      </a:r>
                      <a:endParaRPr kumimoji="1" lang="en-US" altLang="ja-JP" sz="1100" b="0" i="0" u="none" strike="noStrike" kern="1200" cap="none" spc="0" normalizeH="0" baseline="0" noProof="0" dirty="0">
                        <a:ln>
                          <a:noFill/>
                        </a:ln>
                        <a:solidFill>
                          <a:srgbClr val="000000"/>
                        </a:solidFill>
                        <a:effectLst/>
                        <a:uLnTx/>
                        <a:uFillTx/>
                        <a:latin typeface="Meiryo UI" pitchFamily="50" charset="-128"/>
                        <a:ea typeface="HGｺﾞｼｯｸM" pitchFamily="49" charset="-128"/>
                        <a:cs typeface="Meiryo UI"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■標識変更経費</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Meiryo UI" pitchFamily="50" charset="-128"/>
                          <a:ea typeface="HGｺﾞｼｯｸM" pitchFamily="49" charset="-128"/>
                        </a:rPr>
                        <a:t>　　　　　　　　　　　　　　　　　　　　 </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1200" b="1" i="0" u="none" strike="noStrike" cap="none" normalizeH="0" baseline="0" dirty="0">
                          <a:ln>
                            <a:noFill/>
                          </a:ln>
                          <a:solidFill>
                            <a:schemeClr val="tx1"/>
                          </a:solidFill>
                          <a:effectLst/>
                          <a:latin typeface="Meiryo UI" pitchFamily="50" charset="-128"/>
                          <a:ea typeface="Meiryo UI" panose="020B0604030504040204" pitchFamily="50" charset="-128"/>
                          <a:cs typeface="Meiryo UI" panose="020B0604030504040204" pitchFamily="50" charset="-128"/>
                        </a:rPr>
                        <a:t>億円</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○著名地点標識取替え（材料費・施工費等） </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@150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千円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29</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枚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110%</a:t>
                      </a:r>
                      <a:r>
                        <a:rPr kumimoji="1" lang="ja-JP" altLang="en-US" sz="105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５百万円　　　　</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○道路案内標識取替え（材料費・施工費等）  </a:t>
                      </a:r>
                      <a:endPar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@190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千円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46</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枚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110%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　</a:t>
                      </a:r>
                      <a:endPar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○市町村標識取替え（材料費・施工費等）  </a:t>
                      </a:r>
                      <a:endPar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ts val="60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@150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千円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18</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枚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110%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3</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　 </a:t>
                      </a:r>
                      <a:endParaRPr kumimoji="1" lang="en-US" altLang="ja-JP" sz="1100" b="1" i="0" u="none" strike="noStrike" cap="none" normalizeH="0" baseline="0" dirty="0">
                        <a:ln>
                          <a:noFill/>
                        </a:ln>
                        <a:solidFill>
                          <a:schemeClr val="tx1"/>
                        </a:solidFill>
                        <a:effectLst/>
                        <a:latin typeface="Meiryo UI" pitchFamily="50" charset="-128"/>
                        <a:ea typeface="HGｺﾞｼｯｸM" pitchFamily="49" charset="-128"/>
                      </a:endParaRPr>
                    </a:p>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■広報関係経費</a:t>
                      </a:r>
                      <a:r>
                        <a:rPr kumimoji="1" lang="ja-JP" altLang="en-US" sz="1200" b="0" i="0" u="none" strike="noStrike" cap="none" normalizeH="0" baseline="0" dirty="0">
                          <a:ln>
                            <a:noFill/>
                          </a:ln>
                          <a:solidFill>
                            <a:schemeClr val="tx1"/>
                          </a:solidFill>
                          <a:effectLst/>
                          <a:latin typeface="Meiryo UI" pitchFamily="50" charset="-128"/>
                          <a:ea typeface="HGｺﾞｼｯｸM" pitchFamily="49" charset="-128"/>
                        </a:rPr>
                        <a:t>　　　　　　　　　　　　　　　　 　　　　</a:t>
                      </a:r>
                      <a:r>
                        <a:rPr kumimoji="1" lang="ja-JP" altLang="en-US" sz="1200" b="1" i="0" u="none" strike="noStrike" cap="none" normalizeH="0" baseline="0" dirty="0">
                          <a:ln>
                            <a:noFill/>
                          </a:ln>
                          <a:solidFill>
                            <a:schemeClr val="tx1"/>
                          </a:solidFill>
                          <a:effectLst/>
                          <a:latin typeface="Meiryo UI" pitchFamily="50" charset="-128"/>
                          <a:ea typeface="HGｺﾞｼｯｸM" pitchFamily="49" charset="-128"/>
                        </a:rPr>
                        <a:t>   </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b="1" i="0" u="none" strike="noStrike" cap="none" normalizeH="0" baseline="0" dirty="0">
                          <a:ln>
                            <a:noFill/>
                          </a:ln>
                          <a:solidFill>
                            <a:schemeClr val="tx1"/>
                          </a:solidFill>
                          <a:effectLst/>
                          <a:latin typeface="Meiryo UI" pitchFamily="50" charset="-128"/>
                          <a:ea typeface="Meiryo UI" panose="020B0604030504040204" pitchFamily="50" charset="-128"/>
                          <a:cs typeface="Meiryo UI" panose="020B0604030504040204" pitchFamily="50" charset="-128"/>
                        </a:rPr>
                        <a:t>億円</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HGｺﾞｼｯｸM" pitchFamily="49" charset="-128"/>
                        </a:rPr>
                        <a:t>  </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○広報誌　印刷費　　　　　　　　　　　　　　　　　　　　　　　　　　</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28</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○広報誌　配布経費</a:t>
                      </a:r>
                      <a:endPar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25.7</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円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1,640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千件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110%</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05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05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46</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a:t>
                      </a: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○ホームページ作成委託</a:t>
                      </a:r>
                      <a:endPar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ts val="600"/>
                        </a:spcAft>
                        <a:buClrTx/>
                        <a:buSzTx/>
                        <a:buFontTx/>
                        <a:buNone/>
                        <a:tabLst/>
                      </a:pP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大阪府内自治体平均＠</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17,000</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千円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４区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110%</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75</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百万円</a:t>
                      </a:r>
                      <a:r>
                        <a:rPr kumimoji="1" lang="ja-JP" altLang="en-US" sz="1100" b="0" i="0" u="none" strike="noStrike" cap="none" normalizeH="0" baseline="0" dirty="0">
                          <a:ln>
                            <a:noFill/>
                          </a:ln>
                          <a:solidFill>
                            <a:srgbClr val="000000"/>
                          </a:solidFill>
                          <a:effectLst/>
                          <a:latin typeface="Meiryo UI" pitchFamily="50" charset="-128"/>
                          <a:ea typeface="HGｺﾞｼｯｸM" pitchFamily="49" charset="-128"/>
                        </a:rPr>
                        <a:t> </a:t>
                      </a:r>
                      <a:endParaRPr kumimoji="1" lang="ja-JP" altLang="en-US" sz="1100" b="0" i="0" u="sng" strike="noStrike" cap="none" normalizeH="0" baseline="0" dirty="0">
                        <a:ln>
                          <a:noFill/>
                        </a:ln>
                        <a:solidFill>
                          <a:srgbClr val="000000"/>
                        </a:solidFill>
                        <a:effectLst/>
                        <a:latin typeface="Meiryo UI" pitchFamily="50" charset="-128"/>
                        <a:ea typeface="HGｺﾞｼｯｸM" pitchFamily="49" charset="-128"/>
                      </a:endParaRPr>
                    </a:p>
                    <a:p>
                      <a:pPr marL="0" marR="0" lvl="0" indent="0" algn="l" defTabSz="914400" rtl="0" eaLnBrk="1" fontAlgn="base" latinLnBrk="0" hangingPunct="1">
                        <a:lnSpc>
                          <a:spcPts val="16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■議会関係経費</a:t>
                      </a:r>
                      <a:r>
                        <a:rPr kumimoji="1" lang="ja-JP" altLang="en-US" sz="12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rPr>
                        <a:t>　　　　　　　　　　　　　　　　　　　　　　　　　 　　　　　  </a:t>
                      </a:r>
                      <a:r>
                        <a:rPr kumimoji="1" lang="ja-JP" altLang="en-US" sz="1200" b="0" i="0" u="none" strike="noStrike" kern="1200" cap="none" spc="0" normalizeH="0" baseline="0" noProof="0" dirty="0">
                          <a:ln>
                            <a:noFill/>
                          </a:ln>
                          <a:solidFill>
                            <a:schemeClr val="tx1"/>
                          </a:solidFill>
                          <a:effectLst/>
                          <a:uLnTx/>
                          <a:uFillTx/>
                          <a:latin typeface="ＭＳ Ｐゴシック" pitchFamily="50" charset="-128"/>
                          <a:ea typeface="Meiryo UI" pitchFamily="50" charset="-128"/>
                          <a:cs typeface="Meiryo UI" pitchFamily="50" charset="-128"/>
                        </a:rPr>
                        <a:t> </a:t>
                      </a:r>
                      <a:r>
                        <a:rPr kumimoji="1" lang="en-US" altLang="ja-JP"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○議会音響　＠</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25,000</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千円 </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４区  　</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100</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百万円</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ts val="0"/>
                        </a:spcBef>
                        <a:spcAft>
                          <a:spcPts val="60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○議会備品　＠</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4,000</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千円 　</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 </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４区  　　</a:t>
                      </a:r>
                      <a:r>
                        <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16</a:t>
                      </a:r>
                      <a:r>
                        <a:rPr kumimoji="1" lang="ja-JP" altLang="en-US"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rPr>
                        <a:t>百万円</a:t>
                      </a:r>
                      <a:endParaRPr kumimoji="1" lang="en-US" altLang="ja-JP" sz="1100" b="0" i="0" u="none" strike="noStrike" kern="1200" cap="none" spc="0" normalizeH="0" baseline="0" noProof="0" dirty="0">
                        <a:ln>
                          <a:noFill/>
                        </a:ln>
                        <a:solidFill>
                          <a:prstClr val="black"/>
                        </a:solidFill>
                        <a:effectLst/>
                        <a:uLnTx/>
                        <a:uFillTx/>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6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■公印等経費</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Meiryo UI" pitchFamily="50" charset="-128"/>
                          <a:ea typeface="HGｺﾞｼｯｸM" pitchFamily="49" charset="-128"/>
                        </a:rPr>
                        <a:t>　　　　　　　　　　　　　　　　 　　　　 　</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200" b="1" i="0" u="none" strike="noStrike" cap="none" normalizeH="0" baseline="0" dirty="0">
                          <a:ln>
                            <a:noFill/>
                          </a:ln>
                          <a:solidFill>
                            <a:schemeClr val="tx1"/>
                          </a:solidFill>
                          <a:effectLst/>
                          <a:latin typeface="Meiryo UI" pitchFamily="50" charset="-128"/>
                          <a:ea typeface="Meiryo UI" panose="020B0604030504040204" pitchFamily="50" charset="-128"/>
                          <a:cs typeface="Meiryo UI" panose="020B0604030504040204" pitchFamily="50" charset="-128"/>
                        </a:rPr>
                        <a:t>億円</a:t>
                      </a:r>
                      <a:endParaRPr kumimoji="1"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ts val="1500"/>
                        </a:lnSpc>
                        <a:spcBef>
                          <a:spcPct val="0"/>
                        </a:spcBef>
                        <a:spcAft>
                          <a:spcPct val="0"/>
                        </a:spcAft>
                        <a:buClrTx/>
                        <a:buSzTx/>
                        <a:buFontTx/>
                        <a:buNone/>
                        <a:tabLst/>
                      </a:pP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○公印・ゴム印・封筒印刷等各種消耗品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20,000</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千円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４区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80</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百万円</a:t>
                      </a:r>
                      <a:endPar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endParaRPr>
                    </a:p>
                    <a:p>
                      <a:pPr marL="0" marR="0" lvl="0" indent="0" algn="l" defTabSz="914400" rtl="0" eaLnBrk="1" fontAlgn="base" latinLnBrk="0" hangingPunct="1">
                        <a:lnSpc>
                          <a:spcPts val="1500"/>
                        </a:lnSpc>
                        <a:spcBef>
                          <a:spcPct val="0"/>
                        </a:spcBef>
                        <a:spcAft>
                          <a:spcPts val="0"/>
                        </a:spcAft>
                        <a:buClrTx/>
                        <a:buSzTx/>
                        <a:buFontTx/>
                        <a:buNone/>
                        <a:tabLst/>
                      </a:pP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○その他施設関係経費　　　　　　　　</a:t>
                      </a:r>
                      <a:r>
                        <a:rPr kumimoji="1" lang="ja-JP" altLang="en-US" sz="12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20,000</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千円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４区　  </a:t>
                      </a:r>
                      <a:r>
                        <a:rPr kumimoji="1" lang="en-US" altLang="ja-JP"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80</a:t>
                      </a:r>
                      <a:r>
                        <a:rPr kumimoji="1" lang="ja-JP" altLang="en-US" sz="1100" b="0"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百万円</a:t>
                      </a:r>
                      <a:r>
                        <a:rPr kumimoji="1" lang="ja-JP" altLang="en-US" sz="1100" b="1" i="0" u="none" strike="noStrike" cap="none" normalizeH="0" baseline="0" dirty="0">
                          <a:ln>
                            <a:noFill/>
                          </a:ln>
                          <a:solidFill>
                            <a:srgbClr val="000000"/>
                          </a:solidFill>
                          <a:effectLst/>
                          <a:latin typeface="Meiryo UI" pitchFamily="50" charset="-128"/>
                          <a:ea typeface="Meiryo UI" pitchFamily="50" charset="-128"/>
                          <a:cs typeface="Meiryo UI" pitchFamily="50" charset="-128"/>
                        </a:rPr>
                        <a:t>　　　　　　　　　　</a:t>
                      </a: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  </a:t>
                      </a:r>
                      <a:r>
                        <a:rPr kumimoji="1" lang="en-US" altLang="ja-JP"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億円</a:t>
                      </a:r>
                      <a:endParaRPr kumimoji="1" lang="en-US" altLang="ja-JP"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91" marR="99091" marT="45688" marB="456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6640" name="テキスト ボックス 11"/>
          <p:cNvSpPr txBox="1">
            <a:spLocks noChangeArrowheads="1"/>
          </p:cNvSpPr>
          <p:nvPr/>
        </p:nvSpPr>
        <p:spPr bwMode="auto">
          <a:xfrm>
            <a:off x="-131763" y="428625"/>
            <a:ext cx="5653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900" b="1">
                <a:solidFill>
                  <a:srgbClr val="000000"/>
                </a:solidFill>
                <a:latin typeface="Meiryo UI" panose="020B0604030504040204" pitchFamily="50" charset="-128"/>
                <a:ea typeface="Meiryo UI" panose="020B0604030504040204" pitchFamily="50" charset="-128"/>
                <a:cs typeface="Meiryo UI" panose="020B0604030504040204" pitchFamily="50" charset="-128"/>
              </a:rPr>
              <a:t>（１）イニシャルコスト</a:t>
            </a:r>
            <a:endParaRPr lang="en-US" altLang="ja-JP" sz="20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641" name="正方形/長方形 27"/>
          <p:cNvSpPr>
            <a:spLocks noChangeArrowheads="1"/>
          </p:cNvSpPr>
          <p:nvPr/>
        </p:nvSpPr>
        <p:spPr bwMode="auto">
          <a:xfrm>
            <a:off x="8775337" y="30526"/>
            <a:ext cx="1117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 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６</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47042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59563" y="6117804"/>
            <a:ext cx="2749128" cy="252264"/>
          </a:xfrm>
          <a:prstGeom prst="rect">
            <a:avLst/>
          </a:prstGeom>
          <a:ln w="9525">
            <a:noFill/>
          </a:ln>
        </p:spPr>
        <p:style>
          <a:lnRef idx="2">
            <a:schemeClr val="accent6"/>
          </a:lnRef>
          <a:fillRef idx="1">
            <a:schemeClr val="lt1"/>
          </a:fillRef>
          <a:effectRef idx="0">
            <a:schemeClr val="accent6"/>
          </a:effectRef>
          <a:fontRef idx="minor">
            <a:schemeClr val="dk1"/>
          </a:fontRef>
        </p:style>
        <p:txBody>
          <a:bodyPr anchor="b"/>
          <a:lstStyle/>
          <a:p>
            <a:pPr eaLnBrk="1" hangingPunct="1">
              <a:defRPr/>
            </a:pPr>
            <a:r>
              <a:rPr lang="en-US" altLang="ja-JP" sz="1200" dirty="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詳細についてはコストー</a:t>
            </a:r>
            <a:r>
              <a:rPr lang="en-US" altLang="ja-JP" sz="1200" dirty="0">
                <a:solidFill>
                  <a:schemeClr val="tx1"/>
                </a:solidFill>
                <a:latin typeface="Meiryo UI" pitchFamily="50" charset="-128"/>
                <a:ea typeface="Meiryo UI" pitchFamily="50" charset="-128"/>
                <a:cs typeface="Meiryo UI" pitchFamily="50" charset="-128"/>
              </a:rPr>
              <a:t>11</a:t>
            </a:r>
            <a:r>
              <a:rPr lang="ja-JP" altLang="en-US" sz="1200" dirty="0">
                <a:solidFill>
                  <a:schemeClr val="tx1"/>
                </a:solidFill>
                <a:latin typeface="Meiryo UI" pitchFamily="50" charset="-128"/>
                <a:ea typeface="Meiryo UI" pitchFamily="50" charset="-128"/>
                <a:cs typeface="Meiryo UI" pitchFamily="50" charset="-128"/>
              </a:rPr>
              <a:t>参照</a:t>
            </a:r>
            <a:endParaRPr lang="en-US" altLang="ja-JP" sz="1200" dirty="0">
              <a:solidFill>
                <a:schemeClr val="tx1"/>
              </a:solidFill>
              <a:latin typeface="Meiryo UI" pitchFamily="50" charset="-128"/>
              <a:ea typeface="Meiryo UI" pitchFamily="50" charset="-128"/>
              <a:cs typeface="Meiryo UI" pitchFamily="50" charset="-128"/>
            </a:endParaRPr>
          </a:p>
        </p:txBody>
      </p:sp>
      <p:graphicFrame>
        <p:nvGraphicFramePr>
          <p:cNvPr id="6" name="Group 20"/>
          <p:cNvGraphicFramePr>
            <a:graphicFrameLocks noGrp="1"/>
          </p:cNvGraphicFramePr>
          <p:nvPr>
            <p:extLst>
              <p:ext uri="{D42A27DB-BD31-4B8C-83A1-F6EECF244321}">
                <p14:modId xmlns:p14="http://schemas.microsoft.com/office/powerpoint/2010/main" val="343583003"/>
              </p:ext>
            </p:extLst>
          </p:nvPr>
        </p:nvGraphicFramePr>
        <p:xfrm>
          <a:off x="611188" y="863558"/>
          <a:ext cx="8751887" cy="5229738"/>
        </p:xfrm>
        <a:graphic>
          <a:graphicData uri="http://schemas.openxmlformats.org/drawingml/2006/table">
            <a:tbl>
              <a:tblPr/>
              <a:tblGrid>
                <a:gridCol w="359977">
                  <a:extLst>
                    <a:ext uri="{9D8B030D-6E8A-4147-A177-3AD203B41FA5}">
                      <a16:colId xmlns:a16="http://schemas.microsoft.com/office/drawing/2014/main" val="20000"/>
                    </a:ext>
                  </a:extLst>
                </a:gridCol>
                <a:gridCol w="1655304">
                  <a:extLst>
                    <a:ext uri="{9D8B030D-6E8A-4147-A177-3AD203B41FA5}">
                      <a16:colId xmlns:a16="http://schemas.microsoft.com/office/drawing/2014/main" val="20001"/>
                    </a:ext>
                  </a:extLst>
                </a:gridCol>
                <a:gridCol w="6736606">
                  <a:extLst>
                    <a:ext uri="{9D8B030D-6E8A-4147-A177-3AD203B41FA5}">
                      <a16:colId xmlns:a16="http://schemas.microsoft.com/office/drawing/2014/main" val="20002"/>
                    </a:ext>
                  </a:extLst>
                </a:gridCol>
              </a:tblGrid>
              <a:tr h="379592">
                <a:tc grid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項　　　目　　</a:t>
                      </a:r>
                    </a:p>
                  </a:txBody>
                  <a:tcPr marL="99058" marR="99058"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3735"/>
                    </a:solidFill>
                  </a:tcPr>
                </a:tc>
                <a:tc h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FFFFFF"/>
                          </a:solidFill>
                          <a:effectLst/>
                          <a:latin typeface="Meiryo UI" pitchFamily="50" charset="-128"/>
                          <a:ea typeface="Meiryo UI" pitchFamily="50" charset="-128"/>
                          <a:cs typeface="Meiryo UI" pitchFamily="50" charset="-128"/>
                        </a:rPr>
                        <a:t>積　算　根　拠　　　　</a:t>
                      </a:r>
                    </a:p>
                  </a:txBody>
                  <a:tcPr marL="99058" marR="99058" marT="45709" marB="4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53735"/>
                    </a:solidFill>
                  </a:tcPr>
                </a:tc>
                <a:extLst>
                  <a:ext uri="{0D108BD9-81ED-4DB2-BD59-A6C34878D82A}">
                    <a16:rowId xmlns:a16="http://schemas.microsoft.com/office/drawing/2014/main" val="10000"/>
                  </a:ext>
                </a:extLst>
              </a:tr>
              <a:tr h="2403414">
                <a:tc rowSpan="4">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ランニングコスト</a:t>
                      </a:r>
                      <a:endParaRPr kumimoji="1" lang="ja-JP" altLang="en-US" sz="11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8" marR="99058" marT="45709" marB="45709"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rowSpan="2">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システム運用経費</a:t>
                      </a:r>
                    </a:p>
                  </a:txBody>
                  <a:tcPr marL="99058" marR="99058" marT="45708" marB="457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■住民情報系基幹システム（増加分）　　　　　　　　　　　　　　　　　　　　　　　　　　</a:t>
                      </a:r>
                      <a:r>
                        <a:rPr kumimoji="1" lang="ja-JP" altLang="en-US" sz="11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億円</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住民基本台帳等事務システム、税務事務システムなど</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9</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システム</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endPar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ts val="600"/>
                        </a:spcAft>
                        <a:buClrTx/>
                        <a:buSzTx/>
                        <a:buFont typeface="Arial" charset="0"/>
                        <a:buNone/>
                        <a:tabLst/>
                      </a:pP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○システム改修後運用経費</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(56.4</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－現行運用経費</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(42</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14.4</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■その他</a:t>
                      </a:r>
                      <a:r>
                        <a:rPr kumimoji="1" lang="en-US" altLang="ja-JP"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194</a:t>
                      </a: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システム（増加分） 　　　　　  　　　　　　　　　　　　　　　　　　　　　　　　　　　　　</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6.8</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億円</a:t>
                      </a: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○平成</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29</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年度予算の運用経費上位</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24</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システムの</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システム運用経費増加分（</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6.1</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　　　　　　 </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0.9    </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6.8</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 </a:t>
                      </a:r>
                    </a:p>
                    <a:p>
                      <a:pPr marL="0" marR="0" lvl="0" indent="0" algn="l" defTabSz="914400" rtl="0" eaLnBrk="0" fontAlgn="base" latinLnBrk="0" hangingPunct="0">
                        <a:lnSpc>
                          <a:spcPct val="100000"/>
                        </a:lnSpc>
                        <a:spcBef>
                          <a:spcPct val="0"/>
                        </a:spcBef>
                        <a:spcAft>
                          <a:spcPts val="600"/>
                        </a:spcAft>
                        <a:buClrTx/>
                        <a:buSzTx/>
                        <a:buFont typeface="Arial" charset="0"/>
                        <a:buNone/>
                        <a:tabLst/>
                      </a:pP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（上位</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24</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システムの現行運用経費</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(74.5</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その他</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194</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システムの現行運用経費</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(83</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0.9</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■大阪府のシステム（増加分）</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億円</a:t>
                      </a:r>
                      <a:endPar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・システム運用経費の見積り等　＝　</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11</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a:t>
                      </a:r>
                      <a:r>
                        <a:rPr kumimoji="1" lang="ja-JP" altLang="en-US" sz="16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4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endParaRPr kumimoji="1" lang="en-US" altLang="ja-JP" sz="14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endParaRPr>
                    </a:p>
                    <a:p>
                      <a:pPr marL="0" marR="0" lvl="0" indent="0" algn="l" defTabSz="914400" rtl="0" eaLnBrk="1" fontAlgn="base" latinLnBrk="0" hangingPunct="1">
                        <a:lnSpc>
                          <a:spcPct val="100000"/>
                        </a:lnSpc>
                        <a:spcBef>
                          <a:spcPct val="0"/>
                        </a:spcBef>
                        <a:spcAft>
                          <a:spcPts val="1200"/>
                        </a:spcAft>
                        <a:buClrTx/>
                        <a:buSzTx/>
                        <a:buFontTx/>
                        <a:buNone/>
                        <a:tabLst/>
                      </a:pPr>
                      <a:r>
                        <a:rPr kumimoji="1" lang="ja-JP" altLang="en-US" sz="14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計　</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32.2</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txBody>
                  <a:tcPr marL="77999" marR="77999" marT="54019" marB="540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7379">
                <a:tc vMerge="1">
                  <a:txBody>
                    <a:bodyPr/>
                    <a:lstStyle/>
                    <a:p>
                      <a:endParaRPr kumimoji="1" lang="ja-JP" altLang="en-US"/>
                    </a:p>
                  </a:txBody>
                  <a:tcPr/>
                </a:tc>
                <a:tc v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■ホームページ運用経費</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大阪府内自治体平均　＠</a:t>
                      </a:r>
                      <a:r>
                        <a:rPr kumimoji="1" lang="en-US" altLang="ja-JP"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itchFamily="50" charset="-128"/>
                        </a:rPr>
                        <a:t>4,000</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千円</a:t>
                      </a:r>
                      <a:r>
                        <a:rPr kumimoji="1" lang="en-US" altLang="ja-JP"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a:t>
                      </a: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４区</a:t>
                      </a:r>
                      <a:r>
                        <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×110%</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　</a:t>
                      </a:r>
                      <a:r>
                        <a:rPr kumimoji="1" lang="en-US" altLang="ja-JP"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18</a:t>
                      </a:r>
                      <a:r>
                        <a:rPr kumimoji="1" lang="ja-JP" altLang="en-US" sz="12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百万円　  </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計  　</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億円</a:t>
                      </a:r>
                      <a:endParaRPr kumimoji="1" lang="en-US" altLang="ja-JP" sz="1400" b="1" i="0" u="none" strike="noStrike" cap="none" normalizeH="0" baseline="0" dirty="0">
                        <a:ln>
                          <a:noFill/>
                        </a:ln>
                        <a:solidFill>
                          <a:schemeClr val="tx1"/>
                        </a:solidFill>
                        <a:effectLst/>
                        <a:latin typeface="Meiryo UI" pitchFamily="50" charset="-128"/>
                        <a:ea typeface="Meiryo UI" pitchFamily="50" charset="-128"/>
                        <a:cs typeface="Meiryo UI" pitchFamily="50" charset="-128"/>
                      </a:endParaRPr>
                    </a:p>
                  </a:txBody>
                  <a:tcPr marL="77999" marR="77999" marT="54019" marB="540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8349">
                <a:tc v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民間ビル賃借料</a:t>
                      </a:r>
                      <a:endParaRPr kumimoji="1" lang="en-US" altLang="ja-JP"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en-US" altLang="ja-JP"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r>
                        <a:rPr kumimoji="1" lang="ja-JP" altLang="en-US" sz="1200" b="1"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a:t>
                      </a:r>
                      <a:endParaRPr kumimoji="1" lang="en-US" altLang="ja-JP" sz="12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8" marR="99058"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■民間ビル賃借料　　　　　　　　　　　　　　　　　　　　　　　　　　　　　　　　　　　　　　　  　▲８億円</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ts val="1200"/>
                        </a:spcAft>
                        <a:buClrTx/>
                        <a:buSzTx/>
                        <a:buFontTx/>
                        <a:buNone/>
                        <a:tabLst/>
                        <a:defRPr/>
                      </a:pP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■大阪府へ移管する職員のうち移転を伴う対象職員にかかる民間ビル賃借料　　　</a:t>
                      </a:r>
                      <a:r>
                        <a:rPr kumimoji="1" lang="ja-JP" altLang="en-US" sz="105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５億円</a:t>
                      </a:r>
                      <a:endParaRPr kumimoji="1" lang="en-US" altLang="ja-JP" sz="1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計　</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▲３億円</a:t>
                      </a:r>
                      <a:endParaRPr kumimoji="1" lang="en-US" altLang="ja-JP" sz="13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9058" marR="99058"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6409">
                <a:tc vMerge="1">
                  <a:txBody>
                    <a:bodyPr/>
                    <a:lstStyle/>
                    <a:p>
                      <a:endParaRPr kumimoji="1" lang="ja-JP" altLang="en-US"/>
                    </a:p>
                  </a:txBody>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各特別区に新たに</a:t>
                      </a:r>
                      <a:endParaRPr kumimoji="1" lang="en-US" altLang="ja-JP"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必要となる経費</a:t>
                      </a:r>
                    </a:p>
                  </a:txBody>
                  <a:tcPr marL="99058" marR="9905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■各特別区に新たに必要となる経費（増加分）　　　　　　　　　　　　　　　</a:t>
                      </a:r>
                      <a:r>
                        <a:rPr kumimoji="1" lang="ja-JP" altLang="en-US" sz="14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200" b="1"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計　</a:t>
                      </a:r>
                      <a:r>
                        <a:rPr kumimoji="1" lang="en-US" altLang="ja-JP"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0.5</a:t>
                      </a:r>
                      <a:r>
                        <a:rPr kumimoji="1"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億円</a:t>
                      </a: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・各種行政委員会委員報酬費</a:t>
                      </a:r>
                      <a:r>
                        <a:rPr kumimoji="1" lang="ja-JP" altLang="en-US" sz="13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　</a:t>
                      </a:r>
                      <a:r>
                        <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1" lang="en-US" altLang="ja-JP" sz="1200" b="0" i="0" u="none" strike="noStrike" cap="none" normalizeH="0" baseline="0" dirty="0">
                          <a:ln>
                            <a:noFill/>
                          </a:ln>
                          <a:solidFill>
                            <a:schemeClr val="tx1"/>
                          </a:solidFill>
                          <a:effectLst/>
                          <a:latin typeface="ＭＳ Ｐゴシック" pitchFamily="50" charset="-128"/>
                          <a:ea typeface="ＭＳ Ｐゴシック" pitchFamily="50" charset="-128"/>
                        </a:rPr>
                        <a:t>0.5</a:t>
                      </a:r>
                      <a:r>
                        <a:rPr kumimoji="1" lang="ja-JP" altLang="en-US" sz="1300" b="0" i="0" u="none" strike="noStrike" cap="none" normalizeH="0" baseline="0" dirty="0">
                          <a:ln>
                            <a:noFill/>
                          </a:ln>
                          <a:solidFill>
                            <a:schemeClr val="tx1"/>
                          </a:solidFill>
                          <a:effectLst/>
                          <a:latin typeface="ＭＳ Ｐゴシック" pitchFamily="50" charset="-128"/>
                          <a:ea typeface="Meiryo UI" pitchFamily="50" charset="-128"/>
                          <a:cs typeface="Meiryo UI" pitchFamily="50" charset="-128"/>
                        </a:rPr>
                        <a:t>億円</a:t>
                      </a:r>
                      <a:endParaRPr kumimoji="1" lang="ja-JP" altLang="en-US" sz="1200" b="0" i="0" u="none" strike="noStrike" cap="none" normalizeH="0" baseline="0" dirty="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ts val="3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Ｐゴシック" pitchFamily="50" charset="-128"/>
                          <a:ea typeface="ＭＳ Ｐゴシック" pitchFamily="50" charset="-128"/>
                        </a:rPr>
                        <a:t>　 </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◇委員数・月額報酬を近隣中核市６市平均で試算（平成</a:t>
                      </a:r>
                      <a:r>
                        <a:rPr kumimoji="1" lang="en-US" altLang="ja-JP"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29</a:t>
                      </a: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年度）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eiryo UI" pitchFamily="50" charset="-128"/>
                          <a:ea typeface="Meiryo UI" pitchFamily="50" charset="-128"/>
                          <a:cs typeface="Meiryo UI" pitchFamily="50" charset="-128"/>
                        </a:rPr>
                        <a:t>　　　　・対象行政委員会：教育委員会、監査委員、選挙管理委員会、公平委員会、農業委員会</a:t>
                      </a:r>
                    </a:p>
                  </a:txBody>
                  <a:tcPr marL="99058" marR="99058"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674" name="正方形/長方形 12"/>
          <p:cNvSpPr>
            <a:spLocks noChangeArrowheads="1"/>
          </p:cNvSpPr>
          <p:nvPr/>
        </p:nvSpPr>
        <p:spPr bwMode="auto">
          <a:xfrm>
            <a:off x="8848362" y="6566399"/>
            <a:ext cx="1044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コスト</a:t>
            </a:r>
            <a:r>
              <a:rPr lang="en-US" altLang="ja-JP"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rPr>
              <a:t>７</a:t>
            </a:r>
            <a:endParaRPr lang="ja-JP" altLang="en-US" sz="1200" b="1" dirty="0">
              <a:solidFill>
                <a:srgbClr val="000000"/>
              </a:solidFill>
              <a:latin typeface="ＭＳ Ｐゴシック" panose="020B060007020508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04775" y="476250"/>
            <a:ext cx="9680575" cy="358775"/>
          </a:xfrm>
          <a:prstGeom prst="roundRect">
            <a:avLst/>
          </a:prstGeom>
          <a:noFill/>
          <a:ln w="19050">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b="1" dirty="0">
                <a:solidFill>
                  <a:srgbClr val="000000"/>
                </a:solidFill>
                <a:latin typeface="ＭＳ Ｐゴシック" charset="-128"/>
                <a:ea typeface="Meiryo UI" pitchFamily="50" charset="-128"/>
                <a:cs typeface="Meiryo UI" pitchFamily="50" charset="-128"/>
              </a:rPr>
              <a:t>（２）ランニングコスト</a:t>
            </a:r>
          </a:p>
        </p:txBody>
      </p:sp>
    </p:spTree>
    <p:extLst>
      <p:ext uri="{BB962C8B-B14F-4D97-AF65-F5344CB8AC3E}">
        <p14:creationId xmlns:p14="http://schemas.microsoft.com/office/powerpoint/2010/main" val="3713743121"/>
      </p:ext>
    </p:extLst>
  </p:cSld>
  <p:clrMapOvr>
    <a:masterClrMapping/>
  </p:clrMapOvr>
  <p:transition spd="slow"/>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E73E2422-B2E4-44DD-92BF-EE34646208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CB0820-E6E4-4354-9B2F-EB407893E4F5}">
  <ds:schemaRefs>
    <ds:schemaRef ds:uri="http://schemas.microsoft.com/sharepoint/v3/contenttype/forms"/>
  </ds:schemaRefs>
</ds:datastoreItem>
</file>

<file path=customXml/itemProps3.xml><?xml version="1.0" encoding="utf-8"?>
<ds:datastoreItem xmlns:ds="http://schemas.openxmlformats.org/officeDocument/2006/customXml" ds:itemID="{E4CD7F04-7C0D-4C17-878A-5FEB1223FA2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be2acaf-88a6-4029-b366-c28176c79890"/>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TotalTime>
  <Words>1586</Words>
  <PresentationFormat>A4 210 x 297 mm</PresentationFormat>
  <Paragraphs>659</Paragraphs>
  <Slides>17</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HGS創英角ｺﾞｼｯｸUB</vt:lpstr>
      <vt:lpstr>HGｺﾞｼｯｸM</vt:lpstr>
      <vt:lpstr>HG丸ｺﾞｼｯｸM-PRO</vt:lpstr>
      <vt:lpstr>Meiryo UI</vt:lpstr>
      <vt:lpstr>ＭＳ Ｐゴシック</vt:lpstr>
      <vt:lpstr>Arial</vt:lpstr>
      <vt:lpstr>Calibri</vt:lpstr>
      <vt:lpstr>Times New Roman</vt:lpstr>
      <vt:lpstr>Office テーマ</vt:lpstr>
      <vt:lpstr>PowerPoint プレゼンテーション</vt:lpstr>
      <vt:lpstr>目　　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2020-06-09T00:37:56Z</cp:lastPrinted>
  <dcterms:modified xsi:type="dcterms:W3CDTF">2020-06-09T00:46:23Z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