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86" r:id="rId2"/>
    <p:sldId id="487" r:id="rId3"/>
    <p:sldId id="488" r:id="rId4"/>
    <p:sldId id="489" r:id="rId5"/>
    <p:sldId id="490" r:id="rId6"/>
    <p:sldId id="491" r:id="rId7"/>
    <p:sldId id="492" r:id="rId8"/>
    <p:sldId id="462" r:id="rId9"/>
    <p:sldId id="463" r:id="rId10"/>
    <p:sldId id="464" r:id="rId11"/>
    <p:sldId id="465" r:id="rId12"/>
    <p:sldId id="466" r:id="rId13"/>
    <p:sldId id="493" r:id="rId14"/>
    <p:sldId id="468" r:id="rId15"/>
    <p:sldId id="469" r:id="rId16"/>
    <p:sldId id="470" r:id="rId17"/>
    <p:sldId id="471" r:id="rId18"/>
    <p:sldId id="472" r:id="rId19"/>
    <p:sldId id="473" r:id="rId20"/>
    <p:sldId id="474" r:id="rId21"/>
    <p:sldId id="475" r:id="rId22"/>
    <p:sldId id="476" r:id="rId23"/>
    <p:sldId id="477" r:id="rId24"/>
    <p:sldId id="478" r:id="rId25"/>
    <p:sldId id="479" r:id="rId26"/>
    <p:sldId id="480" r:id="rId27"/>
    <p:sldId id="481" r:id="rId28"/>
    <p:sldId id="482" r:id="rId29"/>
    <p:sldId id="483" r:id="rId30"/>
    <p:sldId id="484" r:id="rId31"/>
  </p:sldIdLst>
  <p:sldSz cx="9906000" cy="6858000" type="A4"/>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E6B9B8"/>
    <a:srgbClr val="6666FF"/>
    <a:srgbClr val="6699FF"/>
    <a:srgbClr val="3399FF"/>
    <a:srgbClr val="E9EDF4"/>
    <a:srgbClr val="4F81BD"/>
    <a:srgbClr val="CCECFF"/>
    <a:srgbClr val="F4F6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32" autoAdjust="0"/>
    <p:restoredTop sz="92870" autoAdjust="0"/>
  </p:normalViewPr>
  <p:slideViewPr>
    <p:cSldViewPr>
      <p:cViewPr>
        <p:scale>
          <a:sx n="250" d="100"/>
          <a:sy n="250" d="100"/>
        </p:scale>
        <p:origin x="180" y="180"/>
      </p:cViewPr>
      <p:guideLst>
        <p:guide orient="horz" pos="2160"/>
        <p:guide pos="3120"/>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200">
                <a:latin typeface="Arial" pitchFamily="34" charset="0"/>
                <a:ea typeface="ＭＳ Ｐゴシック" pitchFamily="50" charset="-128"/>
              </a:defRPr>
            </a:lvl1pPr>
          </a:lstStyle>
          <a:p>
            <a:pPr>
              <a:defRPr/>
            </a:pPr>
            <a:endParaRPr lang="en-US" altLang="ja-JP"/>
          </a:p>
        </p:txBody>
      </p:sp>
      <p:sp>
        <p:nvSpPr>
          <p:cNvPr id="34819" name="Rectangle 3"/>
          <p:cNvSpPr>
            <a:spLocks noGrp="1" noChangeArrowheads="1"/>
          </p:cNvSpPr>
          <p:nvPr>
            <p:ph type="dt" idx="1"/>
          </p:nvPr>
        </p:nvSpPr>
        <p:spPr bwMode="auto">
          <a:xfrm>
            <a:off x="3856038" y="0"/>
            <a:ext cx="2949575" cy="4968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200">
                <a:latin typeface="Arial" pitchFamily="34" charset="0"/>
                <a:ea typeface="ＭＳ Ｐゴシック" pitchFamily="50" charset="-128"/>
              </a:defRPr>
            </a:lvl1pPr>
          </a:lstStyle>
          <a:p>
            <a:pPr>
              <a:defRPr/>
            </a:pPr>
            <a:endParaRPr lang="en-US" altLang="ja-JP"/>
          </a:p>
        </p:txBody>
      </p:sp>
      <p:sp>
        <p:nvSpPr>
          <p:cNvPr id="32772" name="Rectangle 4"/>
          <p:cNvSpPr>
            <a:spLocks noGrp="1" noRot="1" noChangeAspect="1" noChangeArrowheads="1" noTextEdit="1"/>
          </p:cNvSpPr>
          <p:nvPr>
            <p:ph type="sldImg" idx="2"/>
          </p:nvPr>
        </p:nvSpPr>
        <p:spPr bwMode="auto">
          <a:xfrm>
            <a:off x="714375" y="746125"/>
            <a:ext cx="5380038" cy="3725863"/>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681038" y="4721225"/>
            <a:ext cx="5445125" cy="44719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34822" name="Rectangle 6"/>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defRPr sz="1200">
                <a:latin typeface="Arial" pitchFamily="34" charset="0"/>
                <a:ea typeface="ＭＳ Ｐゴシック" pitchFamily="50" charset="-128"/>
              </a:defRPr>
            </a:lvl1pPr>
          </a:lstStyle>
          <a:p>
            <a:pPr>
              <a:defRPr/>
            </a:pPr>
            <a:endParaRPr lang="en-US" altLang="ja-JP"/>
          </a:p>
        </p:txBody>
      </p:sp>
      <p:sp>
        <p:nvSpPr>
          <p:cNvPr id="34823" name="Rectangle 7"/>
          <p:cNvSpPr>
            <a:spLocks noGrp="1" noChangeArrowheads="1"/>
          </p:cNvSpPr>
          <p:nvPr>
            <p:ph type="sldNum" sz="quarter" idx="5"/>
          </p:nvPr>
        </p:nvSpPr>
        <p:spPr bwMode="auto">
          <a:xfrm>
            <a:off x="3856038" y="9440863"/>
            <a:ext cx="2949575" cy="496887"/>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lgn="r">
              <a:defRPr sz="1200">
                <a:latin typeface="Arial" pitchFamily="34" charset="0"/>
                <a:ea typeface="ＭＳ Ｐゴシック" pitchFamily="50" charset="-128"/>
              </a:defRPr>
            </a:lvl1pPr>
          </a:lstStyle>
          <a:p>
            <a:pPr>
              <a:defRPr/>
            </a:pPr>
            <a:fld id="{7E90F321-22DD-4E94-83EF-5FA2E5D3A772}" type="slidenum">
              <a:rPr lang="en-US" altLang="ja-JP"/>
              <a:pPr>
                <a:defRPr/>
              </a:pPr>
              <a:t>‹#›</a:t>
            </a:fld>
            <a:endParaRPr lang="en-US" altLang="ja-JP"/>
          </a:p>
        </p:txBody>
      </p:sp>
    </p:spTree>
    <p:extLst>
      <p:ext uri="{BB962C8B-B14F-4D97-AF65-F5344CB8AC3E}">
        <p14:creationId xmlns:p14="http://schemas.microsoft.com/office/powerpoint/2010/main" val="1126369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3D7144A5-955E-4008-A290-D0051B23340E}" type="slidenum">
              <a:rPr lang="en-US" altLang="ja-JP" smtClean="0">
                <a:latin typeface="Arial" charset="0"/>
                <a:ea typeface="ＭＳ Ｐゴシック" charset="-128"/>
              </a:rPr>
              <a:pPr/>
              <a:t>8</a:t>
            </a:fld>
            <a:endParaRPr lang="en-US" altLang="ja-JP" smtClean="0">
              <a:latin typeface="Arial" charset="0"/>
              <a:ea typeface="ＭＳ Ｐゴシック" charset="-128"/>
            </a:endParaRPr>
          </a:p>
        </p:txBody>
      </p:sp>
      <p:sp>
        <p:nvSpPr>
          <p:cNvPr id="35843" name="Rectangle 2"/>
          <p:cNvSpPr>
            <a:spLocks noGrp="1" noRot="1" noChangeAspect="1" noChangeArrowheads="1" noTextEdit="1"/>
          </p:cNvSpPr>
          <p:nvPr>
            <p:ph type="sldImg"/>
          </p:nvPr>
        </p:nvSpPr>
        <p:spPr>
          <a:xfrm>
            <a:off x="712788" y="746125"/>
            <a:ext cx="5383212" cy="3727450"/>
          </a:xfrm>
          <a:ln/>
        </p:spPr>
      </p:sp>
      <p:sp>
        <p:nvSpPr>
          <p:cNvPr id="35844" name="Rectangle 3"/>
          <p:cNvSpPr>
            <a:spLocks noGrp="1" noChangeArrowheads="1"/>
          </p:cNvSpPr>
          <p:nvPr>
            <p:ph type="body" idx="1"/>
          </p:nvPr>
        </p:nvSpPr>
        <p:spPr>
          <a:noFill/>
          <a:ln/>
        </p:spPr>
        <p:txBody>
          <a:bodyPr/>
          <a:lstStyle/>
          <a:p>
            <a:pPr eaLnBrk="1" hangingPunct="1"/>
            <a:endParaRPr lang="ja-JP" altLang="ja-JP" dirty="0" smtClean="0">
              <a:latin typeface="Arial" charset="0"/>
            </a:endParaRPr>
          </a:p>
        </p:txBody>
      </p:sp>
    </p:spTree>
    <p:extLst>
      <p:ext uri="{BB962C8B-B14F-4D97-AF65-F5344CB8AC3E}">
        <p14:creationId xmlns:p14="http://schemas.microsoft.com/office/powerpoint/2010/main" val="1126539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8101771-2B00-4274-8D86-A5EF0B5AE80C}" type="slidenum">
              <a:rPr lang="en-US" altLang="ja-JP" smtClean="0">
                <a:latin typeface="Arial" charset="0"/>
                <a:ea typeface="ＭＳ Ｐゴシック" charset="-128"/>
              </a:rPr>
              <a:pPr/>
              <a:t>20</a:t>
            </a:fld>
            <a:endParaRPr lang="en-US" altLang="ja-JP" smtClean="0">
              <a:latin typeface="Arial" charset="0"/>
              <a:ea typeface="ＭＳ Ｐゴシック" charset="-128"/>
            </a:endParaRPr>
          </a:p>
        </p:txBody>
      </p:sp>
      <p:sp>
        <p:nvSpPr>
          <p:cNvPr id="37891" name="Rectangle 2"/>
          <p:cNvSpPr>
            <a:spLocks noGrp="1" noRot="1" noChangeAspect="1" noChangeArrowheads="1" noTextEdit="1"/>
          </p:cNvSpPr>
          <p:nvPr>
            <p:ph type="sldImg"/>
          </p:nvPr>
        </p:nvSpPr>
        <p:spPr>
          <a:xfrm>
            <a:off x="712788" y="746125"/>
            <a:ext cx="5383212" cy="3727450"/>
          </a:xfrm>
          <a:ln/>
        </p:spPr>
      </p:sp>
      <p:sp>
        <p:nvSpPr>
          <p:cNvPr id="37892" name="Rectangle 3"/>
          <p:cNvSpPr>
            <a:spLocks noGrp="1" noChangeArrowheads="1"/>
          </p:cNvSpPr>
          <p:nvPr>
            <p:ph type="body" idx="1"/>
          </p:nvPr>
        </p:nvSpPr>
        <p:spPr>
          <a:noFill/>
          <a:ln/>
        </p:spPr>
        <p:txBody>
          <a:bodyPr/>
          <a:lstStyle/>
          <a:p>
            <a:pPr eaLnBrk="1" hangingPunct="1"/>
            <a:endParaRPr lang="ja-JP" altLang="ja-JP" smtClean="0">
              <a:latin typeface="Arial" charset="0"/>
            </a:endParaRPr>
          </a:p>
        </p:txBody>
      </p:sp>
    </p:spTree>
    <p:extLst>
      <p:ext uri="{BB962C8B-B14F-4D97-AF65-F5344CB8AC3E}">
        <p14:creationId xmlns:p14="http://schemas.microsoft.com/office/powerpoint/2010/main" val="2081349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34D2F0B-748B-4ADE-90BD-D5222C53BC6F}" type="slidenum">
              <a:rPr lang="en-US" altLang="ja-JP" smtClean="0">
                <a:latin typeface="Arial" charset="0"/>
                <a:ea typeface="ＭＳ Ｐゴシック" charset="-128"/>
              </a:rPr>
              <a:pPr/>
              <a:t>21</a:t>
            </a:fld>
            <a:endParaRPr lang="en-US" altLang="ja-JP" smtClean="0">
              <a:latin typeface="Arial" charset="0"/>
              <a:ea typeface="ＭＳ Ｐゴシック" charset="-128"/>
            </a:endParaRPr>
          </a:p>
        </p:txBody>
      </p:sp>
      <p:sp>
        <p:nvSpPr>
          <p:cNvPr id="38915" name="Rectangle 2"/>
          <p:cNvSpPr>
            <a:spLocks noGrp="1" noRot="1" noChangeAspect="1" noTextEdit="1"/>
          </p:cNvSpPr>
          <p:nvPr>
            <p:ph type="sldImg"/>
          </p:nvPr>
        </p:nvSpPr>
        <p:spPr>
          <a:xfrm>
            <a:off x="712788" y="746125"/>
            <a:ext cx="5383212" cy="3727450"/>
          </a:xfrm>
          <a:ln/>
        </p:spPr>
      </p:sp>
      <p:sp>
        <p:nvSpPr>
          <p:cNvPr id="38916" name="Rectangle 3"/>
          <p:cNvSpPr>
            <a:spLocks noGrp="1"/>
          </p:cNvSpPr>
          <p:nvPr>
            <p:ph type="body" idx="1"/>
          </p:nvPr>
        </p:nvSpPr>
        <p:spPr>
          <a:noFill/>
          <a:ln/>
        </p:spPr>
        <p:txBody>
          <a:bodyPr lIns="91419" tIns="45710" rIns="91419" bIns="45710"/>
          <a:lstStyle/>
          <a:p>
            <a:pPr eaLnBrk="1" hangingPunct="1"/>
            <a:endParaRPr lang="ja-JP" altLang="ja-JP" dirty="0" smtClean="0">
              <a:latin typeface="Arial" charset="0"/>
            </a:endParaRPr>
          </a:p>
        </p:txBody>
      </p:sp>
    </p:spTree>
    <p:extLst>
      <p:ext uri="{BB962C8B-B14F-4D97-AF65-F5344CB8AC3E}">
        <p14:creationId xmlns:p14="http://schemas.microsoft.com/office/powerpoint/2010/main" val="2506709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7E90F321-22DD-4E94-83EF-5FA2E5D3A772}" type="slidenum">
              <a:rPr lang="en-US" altLang="ja-JP" smtClean="0"/>
              <a:pPr>
                <a:defRPr/>
              </a:pPr>
              <a:t>24</a:t>
            </a:fld>
            <a:endParaRPr lang="en-US" altLang="ja-JP"/>
          </a:p>
        </p:txBody>
      </p:sp>
    </p:spTree>
    <p:extLst>
      <p:ext uri="{BB962C8B-B14F-4D97-AF65-F5344CB8AC3E}">
        <p14:creationId xmlns:p14="http://schemas.microsoft.com/office/powerpoint/2010/main" val="262889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B2EA42C7-C220-402B-9815-28673C66B995}" type="slidenum">
              <a:rPr lang="en-US" altLang="ja-JP" smtClean="0">
                <a:latin typeface="Arial" charset="0"/>
                <a:ea typeface="ＭＳ Ｐゴシック" charset="-128"/>
              </a:rPr>
              <a:pPr/>
              <a:t>26</a:t>
            </a:fld>
            <a:endParaRPr lang="en-US" altLang="ja-JP" smtClean="0">
              <a:latin typeface="Arial" charset="0"/>
              <a:ea typeface="ＭＳ Ｐゴシック" charset="-128"/>
            </a:endParaRPr>
          </a:p>
        </p:txBody>
      </p:sp>
      <p:sp>
        <p:nvSpPr>
          <p:cNvPr id="9219" name="Rectangle 2"/>
          <p:cNvSpPr>
            <a:spLocks noGrp="1" noRot="1" noChangeAspect="1" noChangeArrowheads="1" noTextEdit="1"/>
          </p:cNvSpPr>
          <p:nvPr>
            <p:ph type="sldImg"/>
          </p:nvPr>
        </p:nvSpPr>
        <p:spPr>
          <a:xfrm>
            <a:off x="712788" y="746125"/>
            <a:ext cx="5383212" cy="3727450"/>
          </a:xfrm>
          <a:ln/>
        </p:spPr>
      </p:sp>
      <p:sp>
        <p:nvSpPr>
          <p:cNvPr id="9220"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val="1839408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01E6AED2-5F4B-4907-BE53-A43E96F8A26B}" type="slidenum">
              <a:rPr lang="en-US" altLang="ja-JP" smtClean="0">
                <a:latin typeface="Arial" charset="0"/>
                <a:ea typeface="ＭＳ Ｐゴシック" charset="-128"/>
              </a:rPr>
              <a:pPr/>
              <a:t>27</a:t>
            </a:fld>
            <a:endParaRPr lang="en-US" altLang="ja-JP" smtClean="0">
              <a:latin typeface="Arial" charset="0"/>
              <a:ea typeface="ＭＳ Ｐゴシック" charset="-128"/>
            </a:endParaRPr>
          </a:p>
        </p:txBody>
      </p:sp>
      <p:sp>
        <p:nvSpPr>
          <p:cNvPr id="10243" name="Rectangle 2"/>
          <p:cNvSpPr>
            <a:spLocks noGrp="1" noRot="1" noChangeAspect="1" noTextEdit="1"/>
          </p:cNvSpPr>
          <p:nvPr>
            <p:ph type="sldImg"/>
          </p:nvPr>
        </p:nvSpPr>
        <p:spPr>
          <a:xfrm>
            <a:off x="712788" y="746125"/>
            <a:ext cx="5383212" cy="3727450"/>
          </a:xfrm>
          <a:ln/>
        </p:spPr>
      </p:sp>
      <p:sp>
        <p:nvSpPr>
          <p:cNvPr id="10244" name="Rectangle 3"/>
          <p:cNvSpPr>
            <a:spLocks noGrp="1"/>
          </p:cNvSpPr>
          <p:nvPr>
            <p:ph type="body" idx="1"/>
          </p:nvPr>
        </p:nvSpPr>
        <p:spPr>
          <a:noFill/>
          <a:ln/>
        </p:spPr>
        <p:txBody>
          <a:bodyPr lIns="91412" tIns="45706" rIns="91412" bIns="45706"/>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val="2429716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12C6604-72B7-46EF-B9F1-4A312B2335F4}" type="slidenum">
              <a:rPr lang="en-US" altLang="ja-JP" smtClean="0">
                <a:latin typeface="Arial" charset="0"/>
                <a:ea typeface="ＭＳ Ｐゴシック" charset="-128"/>
              </a:rPr>
              <a:pPr/>
              <a:t>9</a:t>
            </a:fld>
            <a:endParaRPr lang="en-US" altLang="ja-JP" smtClean="0">
              <a:latin typeface="Arial" charset="0"/>
              <a:ea typeface="ＭＳ Ｐゴシック" charset="-128"/>
            </a:endParaRPr>
          </a:p>
        </p:txBody>
      </p:sp>
      <p:sp>
        <p:nvSpPr>
          <p:cNvPr id="36867" name="Rectangle 2"/>
          <p:cNvSpPr>
            <a:spLocks noGrp="1" noRot="1" noChangeAspect="1" noTextEdit="1"/>
          </p:cNvSpPr>
          <p:nvPr>
            <p:ph type="sldImg"/>
          </p:nvPr>
        </p:nvSpPr>
        <p:spPr>
          <a:xfrm>
            <a:off x="712788" y="746125"/>
            <a:ext cx="5383212" cy="3727450"/>
          </a:xfrm>
          <a:ln/>
        </p:spPr>
      </p:sp>
      <p:sp>
        <p:nvSpPr>
          <p:cNvPr id="36868" name="Rectangle 3"/>
          <p:cNvSpPr>
            <a:spLocks noGrp="1"/>
          </p:cNvSpPr>
          <p:nvPr>
            <p:ph type="body" idx="1"/>
          </p:nvPr>
        </p:nvSpPr>
        <p:spPr>
          <a:noFill/>
          <a:ln/>
        </p:spPr>
        <p:txBody>
          <a:bodyPr lIns="91419" tIns="45710" rIns="91419" bIns="45710"/>
          <a:lstStyle/>
          <a:p>
            <a:pPr eaLnBrk="1" hangingPunct="1"/>
            <a:endParaRPr lang="ja-JP" altLang="ja-JP" dirty="0" smtClean="0">
              <a:latin typeface="Arial" charset="0"/>
            </a:endParaRPr>
          </a:p>
        </p:txBody>
      </p:sp>
    </p:spTree>
    <p:extLst>
      <p:ext uri="{BB962C8B-B14F-4D97-AF65-F5344CB8AC3E}">
        <p14:creationId xmlns:p14="http://schemas.microsoft.com/office/powerpoint/2010/main" val="3695452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7E90F321-22DD-4E94-83EF-5FA2E5D3A772}" type="slidenum">
              <a:rPr lang="en-US" altLang="ja-JP" smtClean="0"/>
              <a:pPr>
                <a:defRPr/>
              </a:pPr>
              <a:t>10</a:t>
            </a:fld>
            <a:endParaRPr lang="en-US" altLang="ja-JP"/>
          </a:p>
        </p:txBody>
      </p:sp>
    </p:spTree>
    <p:extLst>
      <p:ext uri="{BB962C8B-B14F-4D97-AF65-F5344CB8AC3E}">
        <p14:creationId xmlns:p14="http://schemas.microsoft.com/office/powerpoint/2010/main" val="741878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E90F321-22DD-4E94-83EF-5FA2E5D3A772}" type="slidenum">
              <a:rPr lang="en-US" altLang="ja-JP" smtClean="0"/>
              <a:pPr>
                <a:defRPr/>
              </a:pPr>
              <a:t>12</a:t>
            </a:fld>
            <a:endParaRPr lang="en-US" altLang="ja-JP"/>
          </a:p>
        </p:txBody>
      </p:sp>
    </p:spTree>
    <p:extLst>
      <p:ext uri="{BB962C8B-B14F-4D97-AF65-F5344CB8AC3E}">
        <p14:creationId xmlns:p14="http://schemas.microsoft.com/office/powerpoint/2010/main" val="1695905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4951C1CC-0D45-45EE-A47C-59FDFC0B048E}" type="slidenum">
              <a:rPr lang="en-US" altLang="ja-JP" smtClean="0">
                <a:latin typeface="Arial" charset="0"/>
                <a:ea typeface="ＭＳ Ｐゴシック" charset="-128"/>
              </a:rPr>
              <a:pPr/>
              <a:t>14</a:t>
            </a:fld>
            <a:endParaRPr lang="en-US" altLang="ja-JP" smtClean="0">
              <a:latin typeface="Arial" charset="0"/>
              <a:ea typeface="ＭＳ Ｐゴシック" charset="-128"/>
            </a:endParaRPr>
          </a:p>
        </p:txBody>
      </p:sp>
      <p:sp>
        <p:nvSpPr>
          <p:cNvPr id="33795" name="Rectangle 2"/>
          <p:cNvSpPr>
            <a:spLocks noGrp="1" noRot="1" noChangeAspect="1" noChangeArrowheads="1" noTextEdit="1"/>
          </p:cNvSpPr>
          <p:nvPr>
            <p:ph type="sldImg"/>
          </p:nvPr>
        </p:nvSpPr>
        <p:spPr>
          <a:xfrm>
            <a:off x="712788" y="746125"/>
            <a:ext cx="5383212" cy="3727450"/>
          </a:xfrm>
          <a:ln/>
        </p:spPr>
      </p:sp>
      <p:sp>
        <p:nvSpPr>
          <p:cNvPr id="33796" name="Rectangle 3"/>
          <p:cNvSpPr>
            <a:spLocks noGrp="1" noChangeArrowheads="1"/>
          </p:cNvSpPr>
          <p:nvPr>
            <p:ph type="body" idx="1"/>
          </p:nvPr>
        </p:nvSpPr>
        <p:spPr>
          <a:noFill/>
          <a:ln/>
        </p:spPr>
        <p:txBody>
          <a:bodyPr/>
          <a:lstStyle/>
          <a:p>
            <a:pPr eaLnBrk="1" hangingPunct="1"/>
            <a:endParaRPr lang="ja-JP" altLang="ja-JP" dirty="0" smtClean="0">
              <a:latin typeface="Arial" charset="0"/>
            </a:endParaRPr>
          </a:p>
        </p:txBody>
      </p:sp>
    </p:spTree>
    <p:extLst>
      <p:ext uri="{BB962C8B-B14F-4D97-AF65-F5344CB8AC3E}">
        <p14:creationId xmlns:p14="http://schemas.microsoft.com/office/powerpoint/2010/main" val="2122382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12C6604-72B7-46EF-B9F1-4A312B2335F4}" type="slidenum">
              <a:rPr lang="en-US" altLang="ja-JP" smtClean="0">
                <a:latin typeface="Arial" charset="0"/>
                <a:ea typeface="ＭＳ Ｐゴシック" charset="-128"/>
              </a:rPr>
              <a:pPr/>
              <a:t>15</a:t>
            </a:fld>
            <a:endParaRPr lang="en-US" altLang="ja-JP" smtClean="0">
              <a:latin typeface="Arial" charset="0"/>
              <a:ea typeface="ＭＳ Ｐゴシック" charset="-128"/>
            </a:endParaRPr>
          </a:p>
        </p:txBody>
      </p:sp>
      <p:sp>
        <p:nvSpPr>
          <p:cNvPr id="36867" name="Rectangle 2"/>
          <p:cNvSpPr>
            <a:spLocks noGrp="1" noRot="1" noChangeAspect="1" noTextEdit="1"/>
          </p:cNvSpPr>
          <p:nvPr>
            <p:ph type="sldImg"/>
          </p:nvPr>
        </p:nvSpPr>
        <p:spPr>
          <a:xfrm>
            <a:off x="712788" y="746125"/>
            <a:ext cx="5383212" cy="3727450"/>
          </a:xfrm>
          <a:ln/>
        </p:spPr>
      </p:sp>
      <p:sp>
        <p:nvSpPr>
          <p:cNvPr id="36868" name="Rectangle 3"/>
          <p:cNvSpPr>
            <a:spLocks noGrp="1"/>
          </p:cNvSpPr>
          <p:nvPr>
            <p:ph type="body" idx="1"/>
          </p:nvPr>
        </p:nvSpPr>
        <p:spPr>
          <a:noFill/>
          <a:ln/>
        </p:spPr>
        <p:txBody>
          <a:bodyPr lIns="91419" tIns="45710" rIns="91419" bIns="45710"/>
          <a:lstStyle/>
          <a:p>
            <a:pPr eaLnBrk="1" hangingPunct="1"/>
            <a:endParaRPr lang="ja-JP" altLang="ja-JP" dirty="0" smtClean="0">
              <a:latin typeface="Arial" charset="0"/>
            </a:endParaRPr>
          </a:p>
        </p:txBody>
      </p:sp>
    </p:spTree>
    <p:extLst>
      <p:ext uri="{BB962C8B-B14F-4D97-AF65-F5344CB8AC3E}">
        <p14:creationId xmlns:p14="http://schemas.microsoft.com/office/powerpoint/2010/main" val="3098849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7E90F321-22DD-4E94-83EF-5FA2E5D3A772}" type="slidenum">
              <a:rPr lang="en-US" altLang="ja-JP" smtClean="0"/>
              <a:pPr>
                <a:defRPr/>
              </a:pPr>
              <a:t>16</a:t>
            </a:fld>
            <a:endParaRPr lang="en-US" altLang="ja-JP"/>
          </a:p>
        </p:txBody>
      </p:sp>
    </p:spTree>
    <p:extLst>
      <p:ext uri="{BB962C8B-B14F-4D97-AF65-F5344CB8AC3E}">
        <p14:creationId xmlns:p14="http://schemas.microsoft.com/office/powerpoint/2010/main" val="2946832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7E90F321-22DD-4E94-83EF-5FA2E5D3A772}" type="slidenum">
              <a:rPr lang="en-US" altLang="ja-JP" smtClean="0"/>
              <a:pPr>
                <a:defRPr/>
              </a:pPr>
              <a:t>17</a:t>
            </a:fld>
            <a:endParaRPr lang="en-US" altLang="ja-JP"/>
          </a:p>
        </p:txBody>
      </p:sp>
    </p:spTree>
    <p:extLst>
      <p:ext uri="{BB962C8B-B14F-4D97-AF65-F5344CB8AC3E}">
        <p14:creationId xmlns:p14="http://schemas.microsoft.com/office/powerpoint/2010/main" val="2078876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7E90F321-22DD-4E94-83EF-5FA2E5D3A772}" type="slidenum">
              <a:rPr lang="en-US" altLang="ja-JP" smtClean="0"/>
              <a:pPr>
                <a:defRPr/>
              </a:pPr>
              <a:t>18</a:t>
            </a:fld>
            <a:endParaRPr lang="en-US" altLang="ja-JP"/>
          </a:p>
        </p:txBody>
      </p:sp>
    </p:spTree>
    <p:extLst>
      <p:ext uri="{BB962C8B-B14F-4D97-AF65-F5344CB8AC3E}">
        <p14:creationId xmlns:p14="http://schemas.microsoft.com/office/powerpoint/2010/main" val="1738910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C9719E5-B80E-4ED7-A088-A83D7B4116F9}"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607D789-CB0E-476E-9040-2C9DC1BCF5E6}"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0207EB6-7A7C-483D-8C08-759FBCFCCD97}"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29E01B2-0811-4BD2-B655-3532F56FB104}"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DC11229-CA98-4722-8F50-D74E131FA09B}"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2EB9E56-9D6F-4A32-9129-19F435868765}"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819280E-C6E9-4A90-89D5-22896C577019}"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2BBF4C3D-79CB-440C-91D3-A0B1E21E7D83}"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73ED24CD-BB2D-4122-AB8E-9D410D506F50}"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8011BD9-2086-4C75-B00D-696F472A662C}"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12A6752-3B57-486B-BAC6-8A1993455A7E}"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95300" y="1600201"/>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50" charset="-128"/>
              </a:defRPr>
            </a:lvl1pPr>
          </a:lstStyle>
          <a:p>
            <a:pPr>
              <a:defRPr/>
            </a:pPr>
            <a:fld id="{2F3FC246-3369-46B2-8E64-9F8BE19E540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420888"/>
            <a:ext cx="9906000" cy="223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500" dirty="0" smtClean="0">
                <a:solidFill>
                  <a:schemeClr val="tx1"/>
                </a:solidFill>
                <a:latin typeface="Meiryo UI" panose="020B0604030504040204" pitchFamily="50" charset="-128"/>
                <a:ea typeface="Meiryo UI" panose="020B0604030504040204" pitchFamily="50" charset="-128"/>
              </a:rPr>
              <a:t>12</a:t>
            </a:r>
            <a:r>
              <a:rPr lang="ja-JP" altLang="en-US" sz="4500" dirty="0" smtClean="0">
                <a:solidFill>
                  <a:schemeClr val="tx1"/>
                </a:solidFill>
                <a:latin typeface="Meiryo UI" panose="020B0604030504040204" pitchFamily="50" charset="-128"/>
                <a:ea typeface="Meiryo UI" panose="020B0604030504040204" pitchFamily="50" charset="-128"/>
              </a:rPr>
              <a:t>　特別区のすがた</a:t>
            </a:r>
            <a:endParaRPr lang="en-US" altLang="ja-JP" sz="4500" dirty="0" smtClean="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24359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タイトル 3"/>
          <p:cNvSpPr txBox="1">
            <a:spLocks/>
          </p:cNvSpPr>
          <p:nvPr/>
        </p:nvSpPr>
        <p:spPr bwMode="auto">
          <a:xfrm>
            <a:off x="116946" y="620713"/>
            <a:ext cx="9672108" cy="6127750"/>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pic>
        <p:nvPicPr>
          <p:cNvPr id="12" name="図 11"/>
          <p:cNvPicPr>
            <a:picLocks/>
          </p:cNvPicPr>
          <p:nvPr/>
        </p:nvPicPr>
        <p:blipFill>
          <a:blip r:embed="rId3"/>
          <a:stretch>
            <a:fillRect/>
          </a:stretch>
        </p:blipFill>
        <p:spPr>
          <a:xfrm>
            <a:off x="6301283" y="4259188"/>
            <a:ext cx="3528000" cy="2411992"/>
          </a:xfrm>
          <a:prstGeom prst="rect">
            <a:avLst/>
          </a:prstGeom>
        </p:spPr>
      </p:pic>
      <p:pic>
        <p:nvPicPr>
          <p:cNvPr id="11" name="図 10"/>
          <p:cNvPicPr>
            <a:picLocks/>
          </p:cNvPicPr>
          <p:nvPr/>
        </p:nvPicPr>
        <p:blipFill>
          <a:blip r:embed="rId4"/>
          <a:stretch>
            <a:fillRect/>
          </a:stretch>
        </p:blipFill>
        <p:spPr>
          <a:xfrm>
            <a:off x="2882387" y="4170846"/>
            <a:ext cx="3528000" cy="2484000"/>
          </a:xfrm>
          <a:prstGeom prst="rect">
            <a:avLst/>
          </a:prstGeom>
        </p:spPr>
      </p:pic>
      <p:pic>
        <p:nvPicPr>
          <p:cNvPr id="10" name="図 9"/>
          <p:cNvPicPr>
            <a:picLocks/>
          </p:cNvPicPr>
          <p:nvPr/>
        </p:nvPicPr>
        <p:blipFill>
          <a:blip r:embed="rId5"/>
          <a:stretch>
            <a:fillRect/>
          </a:stretch>
        </p:blipFill>
        <p:spPr>
          <a:xfrm>
            <a:off x="6314005" y="1278738"/>
            <a:ext cx="3528000" cy="2484000"/>
          </a:xfrm>
          <a:prstGeom prst="rect">
            <a:avLst/>
          </a:prstGeom>
        </p:spPr>
      </p:pic>
      <p:pic>
        <p:nvPicPr>
          <p:cNvPr id="9" name="図 8"/>
          <p:cNvPicPr>
            <a:picLocks/>
          </p:cNvPicPr>
          <p:nvPr/>
        </p:nvPicPr>
        <p:blipFill>
          <a:blip r:embed="rId6"/>
          <a:stretch>
            <a:fillRect/>
          </a:stretch>
        </p:blipFill>
        <p:spPr>
          <a:xfrm>
            <a:off x="2863064" y="1266487"/>
            <a:ext cx="3528000" cy="2484000"/>
          </a:xfrm>
          <a:prstGeom prst="rect">
            <a:avLst/>
          </a:prstGeom>
        </p:spPr>
      </p:pic>
      <p:sp>
        <p:nvSpPr>
          <p:cNvPr id="25" name="テキスト ボックス 24"/>
          <p:cNvSpPr txBox="1"/>
          <p:nvPr/>
        </p:nvSpPr>
        <p:spPr bwMode="gray">
          <a:xfrm>
            <a:off x="271728" y="523875"/>
            <a:ext cx="4290881"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smtClean="0">
                <a:solidFill>
                  <a:schemeClr val="bg1"/>
                </a:solidFill>
                <a:latin typeface="Meiryo UI" pitchFamily="50" charset="-128"/>
                <a:ea typeface="Meiryo UI" pitchFamily="50" charset="-128"/>
                <a:cs typeface="Meiryo UI" pitchFamily="50" charset="-128"/>
              </a:rPr>
              <a:t>淀川区の状況（統計データ）</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1</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17412" name="テキスト ボックス 24"/>
          <p:cNvSpPr txBox="1">
            <a:spLocks noChangeArrowheads="1"/>
          </p:cNvSpPr>
          <p:nvPr/>
        </p:nvSpPr>
        <p:spPr bwMode="auto">
          <a:xfrm>
            <a:off x="194337" y="765175"/>
            <a:ext cx="390392" cy="5903913"/>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人口・面積</a:t>
            </a:r>
          </a:p>
        </p:txBody>
      </p:sp>
      <p:sp>
        <p:nvSpPr>
          <p:cNvPr id="17418" name="正方形/長方形 25"/>
          <p:cNvSpPr>
            <a:spLocks noChangeArrowheads="1"/>
          </p:cNvSpPr>
          <p:nvPr/>
        </p:nvSpPr>
        <p:spPr bwMode="gray">
          <a:xfrm>
            <a:off x="0" y="0"/>
            <a:ext cx="9906000"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a:latin typeface="HGS創英角ｺﾞｼｯｸUB"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淀川区</a:t>
            </a:r>
            <a:r>
              <a:rPr lang="zh-CN" altLang="en-US" sz="1600" b="1" dirty="0" smtClean="0">
                <a:latin typeface="Meiryo UI" panose="020B0604030504040204" pitchFamily="50" charset="-128"/>
                <a:ea typeface="Meiryo UI" panose="020B0604030504040204" pitchFamily="50" charset="-128"/>
                <a:cs typeface="Meiryo UI" panose="020B0604030504040204" pitchFamily="50" charset="-128"/>
              </a:rPr>
              <a:t>（現行政区：此花区</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・港区・西淀川区・</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淀川</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・東淀川区）</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Group 23"/>
          <p:cNvGraphicFramePr>
            <a:graphicFrameLocks noGrp="1"/>
          </p:cNvGraphicFramePr>
          <p:nvPr>
            <p:extLst>
              <p:ext uri="{D42A27DB-BD31-4B8C-83A1-F6EECF244321}">
                <p14:modId xmlns:p14="http://schemas.microsoft.com/office/powerpoint/2010/main" val="477477458"/>
              </p:ext>
            </p:extLst>
          </p:nvPr>
        </p:nvGraphicFramePr>
        <p:xfrm>
          <a:off x="662120" y="764704"/>
          <a:ext cx="2184000" cy="5053188"/>
        </p:xfrm>
        <a:graphic>
          <a:graphicData uri="http://schemas.openxmlformats.org/drawingml/2006/table">
            <a:tbl>
              <a:tblPr/>
              <a:tblGrid>
                <a:gridCol w="234000">
                  <a:extLst>
                    <a:ext uri="{9D8B030D-6E8A-4147-A177-3AD203B41FA5}">
                      <a16:colId xmlns:a16="http://schemas.microsoft.com/office/drawing/2014/main" val="20000"/>
                    </a:ext>
                  </a:extLst>
                </a:gridCol>
                <a:gridCol w="1014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tblGrid>
              <a:tr h="1238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00"/>
                  </a:ext>
                </a:extLst>
              </a:tr>
              <a:tr h="1873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595,912</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extLst>
                  <a:ext uri="{0D108BD9-81ED-4DB2-BD59-A6C34878D82A}">
                    <a16:rowId xmlns:a16="http://schemas.microsoft.com/office/drawing/2014/main" val="10001"/>
                  </a:ext>
                </a:extLst>
              </a:tr>
              <a:tr h="374650">
                <a:tc row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年齢別人口割合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11.2%</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8775">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歳以上</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65</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64.4%</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03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歳以上</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24.4%</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〔R17〕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529,281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extLst>
                  <a:ext uri="{0D108BD9-81ED-4DB2-BD59-A6C34878D82A}">
                    <a16:rowId xmlns:a16="http://schemas.microsoft.com/office/drawing/2014/main" val="10005"/>
                  </a:ext>
                </a:extLst>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300,980</a:t>
                      </a:r>
                      <a:r>
                        <a:rPr lang="ja-JP" altLang="en-US" sz="1000" b="0" i="0" u="none" strike="noStrike" dirty="0" smtClean="0">
                          <a:solidFill>
                            <a:schemeClr val="tx1"/>
                          </a:solidFill>
                          <a:latin typeface="ＭＳ Ｐゴシック" pitchFamily="50" charset="-128"/>
                          <a:ea typeface="ＭＳ Ｐゴシック" pitchFamily="50" charset="-128"/>
                        </a:rPr>
                        <a:t>世帯</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extLst>
                  <a:ext uri="{0D108BD9-81ED-4DB2-BD59-A6C34878D82A}">
                    <a16:rowId xmlns:a16="http://schemas.microsoft.com/office/drawing/2014/main" val="10006"/>
                  </a:ext>
                </a:extLst>
              </a:tr>
              <a:tr h="360000">
                <a:tc rowSpan="5">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世帯構成割合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単身世帯</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（高齢単身除く）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35.1%</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0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高齢者単身世帯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13.7%</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0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人世帯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17.5%</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0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7.0%</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0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人以上世帯）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26.7%</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698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（昼夜間人口比率）</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666,995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112%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extLst>
                  <a:ext uri="{0D108BD9-81ED-4DB2-BD59-A6C34878D82A}">
                    <a16:rowId xmlns:a16="http://schemas.microsoft.com/office/drawing/2014/main" val="10012"/>
                  </a:ext>
                </a:extLst>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8,862</a:t>
                      </a:r>
                      <a:r>
                        <a:rPr lang="ja-JP" altLang="en-US" sz="1000" b="0" i="0" u="none" strike="noStrike" dirty="0" smtClean="0">
                          <a:solidFill>
                            <a:schemeClr val="tx1"/>
                          </a:solidFill>
                          <a:latin typeface="ＭＳ Ｐゴシック" pitchFamily="50" charset="-128"/>
                          <a:ea typeface="ＭＳ Ｐゴシック" pitchFamily="50" charset="-128"/>
                        </a:rPr>
                        <a:t>人</a:t>
                      </a:r>
                      <a:r>
                        <a:rPr lang="en-US" altLang="ja-JP" sz="1000" b="0" i="0" u="none" strike="noStrike" dirty="0" smtClean="0">
                          <a:solidFill>
                            <a:schemeClr val="tx1"/>
                          </a:solidFill>
                          <a:latin typeface="ＭＳ Ｐゴシック" pitchFamily="50" charset="-128"/>
                          <a:ea typeface="ＭＳ Ｐゴシック" pitchFamily="50" charset="-128"/>
                        </a:rPr>
                        <a:t>/k</a:t>
                      </a:r>
                      <a:r>
                        <a:rPr lang="ja-JP" altLang="en-US" sz="1000" b="0" i="0" u="none" strike="noStrike" dirty="0" smtClean="0">
                          <a:solidFill>
                            <a:schemeClr val="tx1"/>
                          </a:solidFill>
                          <a:latin typeface="ＭＳ Ｐゴシック" pitchFamily="50" charset="-128"/>
                          <a:ea typeface="ＭＳ Ｐゴシック" pitchFamily="50" charset="-128"/>
                        </a:rPr>
                        <a:t>㎡</a:t>
                      </a:r>
                      <a:endParaRPr lang="en-US" altLang="ja-JP" sz="1000" b="0" i="0" u="none" strike="noStrike" dirty="0" smtClean="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14,518</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en-US" altLang="ja-JP" sz="1000" b="0" i="0" u="none" strike="noStrike" dirty="0" smtClean="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面積</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hMerge="1">
                  <a:txBody>
                    <a:bodyPr/>
                    <a:lstStyle/>
                    <a:p>
                      <a:endParaRPr kumimoji="1" lang="ja-JP" altLang="en-US"/>
                    </a:p>
                  </a:txBody>
                  <a:tcPr/>
                </a:tc>
                <a:tc>
                  <a:txBody>
                    <a:bodyPr/>
                    <a:lstStyle/>
                    <a:p>
                      <a:pPr algn="ctr" fontAlgn="ctr"/>
                      <a:r>
                        <a:rPr lang="en-US" sz="1000" b="0" i="0" u="none" strike="noStrike" dirty="0" smtClean="0">
                          <a:solidFill>
                            <a:schemeClr val="tx1"/>
                          </a:solidFill>
                          <a:latin typeface="ＭＳ Ｐゴシック" pitchFamily="50" charset="-128"/>
                          <a:ea typeface="ＭＳ Ｐゴシック" pitchFamily="50" charset="-128"/>
                        </a:rPr>
                        <a:t>67.24</a:t>
                      </a:r>
                      <a:r>
                        <a:rPr lang="en-US" altLang="ja-JP" sz="1000" b="0" i="0" u="none" strike="noStrike" dirty="0" smtClean="0">
                          <a:solidFill>
                            <a:schemeClr val="tx1"/>
                          </a:solidFill>
                          <a:latin typeface="ＭＳ Ｐゴシック" pitchFamily="50" charset="-128"/>
                          <a:ea typeface="ＭＳ Ｐゴシック" pitchFamily="50" charset="-128"/>
                        </a:rPr>
                        <a:t>k㎡</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extLst>
                  <a:ext uri="{0D108BD9-81ED-4DB2-BD59-A6C34878D82A}">
                    <a16:rowId xmlns:a16="http://schemas.microsoft.com/office/drawing/2014/main" val="10015"/>
                  </a:ext>
                </a:extLst>
              </a:tr>
            </a:tbl>
          </a:graphicData>
        </a:graphic>
      </p:graphicFrame>
      <p:sp>
        <p:nvSpPr>
          <p:cNvPr id="21" name="Rectangle 6"/>
          <p:cNvSpPr>
            <a:spLocks noChangeArrowheads="1"/>
          </p:cNvSpPr>
          <p:nvPr/>
        </p:nvSpPr>
        <p:spPr bwMode="auto">
          <a:xfrm>
            <a:off x="2925365" y="3834471"/>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a:t>◆</a:t>
            </a:r>
            <a:r>
              <a:rPr lang="ja-JP" altLang="en-US" sz="1000" dirty="0"/>
              <a:t>人口密度は</a:t>
            </a:r>
            <a:r>
              <a:rPr lang="ja-JP" altLang="en-US" sz="1000" dirty="0" smtClean="0"/>
              <a:t>、尼崎市と同程度</a:t>
            </a:r>
            <a:endParaRPr lang="ja-JP" altLang="en-US" sz="1000" dirty="0"/>
          </a:p>
        </p:txBody>
      </p:sp>
      <p:sp>
        <p:nvSpPr>
          <p:cNvPr id="22" name="Rectangle 7"/>
          <p:cNvSpPr>
            <a:spLocks noChangeArrowheads="1"/>
          </p:cNvSpPr>
          <p:nvPr/>
        </p:nvSpPr>
        <p:spPr bwMode="auto">
          <a:xfrm>
            <a:off x="2924774" y="764704"/>
            <a:ext cx="3315000" cy="519113"/>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a:latin typeface="ＭＳ Ｐゴシック" pitchFamily="50" charset="-128"/>
              </a:rPr>
              <a:t>◆</a:t>
            </a:r>
            <a:r>
              <a:rPr lang="ja-JP" altLang="en-US" sz="1000" dirty="0">
                <a:latin typeface="ＭＳ Ｐゴシック" pitchFamily="50" charset="-128"/>
              </a:rPr>
              <a:t>人口は</a:t>
            </a:r>
            <a:r>
              <a:rPr lang="ja-JP" altLang="en-US" sz="1000" dirty="0" smtClean="0">
                <a:latin typeface="ＭＳ Ｐゴシック" pitchFamily="50" charset="-128"/>
              </a:rPr>
              <a:t>、東大阪市を上回る</a:t>
            </a:r>
            <a:endParaRPr lang="ja-JP" altLang="en-US" sz="1000" dirty="0">
              <a:latin typeface="ＭＳ Ｐゴシック" pitchFamily="50" charset="-128"/>
            </a:endParaRPr>
          </a:p>
          <a:p>
            <a:r>
              <a:rPr lang="ja-JP" altLang="en-US" sz="1000" dirty="0">
                <a:latin typeface="ＭＳ Ｐゴシック" pitchFamily="50" charset="-128"/>
              </a:rPr>
              <a:t>◆面積は</a:t>
            </a:r>
            <a:r>
              <a:rPr lang="ja-JP" altLang="en-US" sz="1000" dirty="0" smtClean="0">
                <a:latin typeface="ＭＳ Ｐゴシック" pitchFamily="50" charset="-128"/>
              </a:rPr>
              <a:t>、枚方市を上回る</a:t>
            </a:r>
            <a:r>
              <a:rPr lang="ja-JP" altLang="en-US" sz="1000" dirty="0">
                <a:solidFill>
                  <a:srgbClr val="FF0000"/>
                </a:solidFill>
              </a:rPr>
              <a:t>　</a:t>
            </a:r>
            <a:endParaRPr lang="ja-JP" altLang="en-US" sz="900" dirty="0">
              <a:solidFill>
                <a:srgbClr val="FF0000"/>
              </a:solidFill>
              <a:ea typeface="ＭＳ 明朝" pitchFamily="17" charset="-128"/>
            </a:endParaRPr>
          </a:p>
        </p:txBody>
      </p:sp>
      <p:sp>
        <p:nvSpPr>
          <p:cNvPr id="23" name="Rectangle 10"/>
          <p:cNvSpPr>
            <a:spLocks noChangeArrowheads="1"/>
          </p:cNvSpPr>
          <p:nvPr/>
        </p:nvSpPr>
        <p:spPr bwMode="auto">
          <a:xfrm>
            <a:off x="6342995" y="764704"/>
            <a:ext cx="3314039" cy="519113"/>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a:spcBef>
                <a:spcPct val="15000"/>
              </a:spcBef>
            </a:pPr>
            <a:r>
              <a:rPr lang="en-US" altLang="ja-JP" sz="1000" dirty="0">
                <a:latin typeface="ＭＳ Ｐゴシック" pitchFamily="50" charset="-128"/>
              </a:rPr>
              <a:t>◆</a:t>
            </a:r>
            <a:r>
              <a:rPr lang="ja-JP" altLang="en-US" sz="1000" dirty="0">
                <a:latin typeface="ＭＳ Ｐゴシック" pitchFamily="50" charset="-128"/>
              </a:rPr>
              <a:t>昼間人口は</a:t>
            </a:r>
            <a:r>
              <a:rPr lang="ja-JP" altLang="en-US" sz="1000" dirty="0" smtClean="0">
                <a:latin typeface="ＭＳ Ｐゴシック" pitchFamily="50" charset="-128"/>
              </a:rPr>
              <a:t>、東大阪市を</a:t>
            </a:r>
            <a:r>
              <a:rPr lang="ja-JP" altLang="en-US" sz="1000" dirty="0">
                <a:latin typeface="ＭＳ Ｐゴシック" pitchFamily="50" charset="-128"/>
              </a:rPr>
              <a:t>上回る</a:t>
            </a:r>
          </a:p>
          <a:p>
            <a:r>
              <a:rPr lang="ja-JP" altLang="en-US" sz="1000" dirty="0">
                <a:latin typeface="ＭＳ Ｐゴシック" pitchFamily="50" charset="-128"/>
              </a:rPr>
              <a:t>◆昼夜間人口比率は</a:t>
            </a:r>
            <a:r>
              <a:rPr lang="ja-JP" altLang="en-US" sz="1000" dirty="0" smtClean="0">
                <a:latin typeface="ＭＳ Ｐゴシック" pitchFamily="50" charset="-128"/>
              </a:rPr>
              <a:t>、京都市を上回る</a:t>
            </a:r>
            <a:endParaRPr lang="ja-JP" altLang="en-US" sz="1000" dirty="0">
              <a:latin typeface="ＭＳ Ｐゴシック" pitchFamily="50" charset="-128"/>
            </a:endParaRPr>
          </a:p>
        </p:txBody>
      </p:sp>
      <p:sp>
        <p:nvSpPr>
          <p:cNvPr id="24" name="Rectangle 11"/>
          <p:cNvSpPr>
            <a:spLocks noChangeArrowheads="1"/>
          </p:cNvSpPr>
          <p:nvPr/>
        </p:nvSpPr>
        <p:spPr bwMode="auto">
          <a:xfrm>
            <a:off x="6830555" y="764704"/>
            <a:ext cx="2338917" cy="163513"/>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rPr>
              <a:t>昼間人口・昼夜間人口比率</a:t>
            </a:r>
          </a:p>
        </p:txBody>
      </p:sp>
      <p:sp>
        <p:nvSpPr>
          <p:cNvPr id="26" name="Rectangle 12"/>
          <p:cNvSpPr>
            <a:spLocks noChangeArrowheads="1"/>
          </p:cNvSpPr>
          <p:nvPr/>
        </p:nvSpPr>
        <p:spPr bwMode="auto">
          <a:xfrm>
            <a:off x="6342514" y="3834471"/>
            <a:ext cx="3315000" cy="518400"/>
          </a:xfrm>
          <a:prstGeom prst="rect">
            <a:avLst/>
          </a:prstGeom>
          <a:solidFill>
            <a:srgbClr val="FFCC99"/>
          </a:solidFill>
          <a:ln w="9525" algn="ctr">
            <a:noFill/>
            <a:prstDash val="sysDot"/>
            <a:miter lim="800000"/>
            <a:headEnd/>
            <a:tailEnd/>
          </a:ln>
          <a:effectLst/>
        </p:spPr>
        <p:txBody>
          <a:bodyPr lIns="36000" tIns="0" rIns="0" bIns="0"/>
          <a:lstStyle/>
          <a:p>
            <a:pPr marL="85725" indent="-85725"/>
            <a:endParaRPr lang="en-US" altLang="ja-JP" sz="1000" dirty="0">
              <a:latin typeface="ＭＳ Ｐゴシック" pitchFamily="50" charset="-128"/>
            </a:endParaRPr>
          </a:p>
          <a:p>
            <a:pPr marL="85725" indent="-85725">
              <a:spcBef>
                <a:spcPct val="15000"/>
              </a:spcBef>
            </a:pPr>
            <a:r>
              <a:rPr lang="en-US" altLang="ja-JP" sz="1000" dirty="0">
                <a:latin typeface="ＭＳ Ｐゴシック" pitchFamily="50" charset="-128"/>
              </a:rPr>
              <a:t>◆</a:t>
            </a:r>
            <a:r>
              <a:rPr lang="ja-JP" altLang="en-US" sz="1000" dirty="0">
                <a:latin typeface="ＭＳ Ｐゴシック" pitchFamily="50" charset="-128"/>
              </a:rPr>
              <a:t>生産年齢人口</a:t>
            </a:r>
            <a:r>
              <a:rPr lang="ja-JP" altLang="en-US" sz="800" dirty="0">
                <a:latin typeface="ＭＳ Ｐゴシック" pitchFamily="50" charset="-128"/>
              </a:rPr>
              <a:t>（</a:t>
            </a:r>
            <a:r>
              <a:rPr lang="en-US" altLang="ja-JP" sz="800" dirty="0">
                <a:latin typeface="ＭＳ Ｐゴシック" pitchFamily="50" charset="-128"/>
              </a:rPr>
              <a:t>15</a:t>
            </a:r>
            <a:r>
              <a:rPr lang="ja-JP" altLang="en-US" sz="800" dirty="0">
                <a:latin typeface="ＭＳ Ｐゴシック" pitchFamily="50" charset="-128"/>
              </a:rPr>
              <a:t>～</a:t>
            </a:r>
            <a:r>
              <a:rPr lang="en-US" altLang="ja-JP" sz="800" dirty="0">
                <a:latin typeface="ＭＳ Ｐゴシック" pitchFamily="50" charset="-128"/>
              </a:rPr>
              <a:t>64</a:t>
            </a:r>
            <a:r>
              <a:rPr lang="ja-JP" altLang="en-US" sz="800" dirty="0">
                <a:latin typeface="ＭＳ Ｐゴシック" pitchFamily="50" charset="-128"/>
              </a:rPr>
              <a:t>歳）</a:t>
            </a:r>
            <a:r>
              <a:rPr lang="ja-JP" altLang="en-US" sz="1000" dirty="0">
                <a:latin typeface="ＭＳ Ｐゴシック" pitchFamily="50" charset="-128"/>
              </a:rPr>
              <a:t>割合は、比較都市をいずれも</a:t>
            </a:r>
          </a:p>
          <a:p>
            <a:pPr marL="85725" indent="-85725"/>
            <a:r>
              <a:rPr lang="ja-JP" altLang="en-US" sz="1000" dirty="0">
                <a:latin typeface="ＭＳ Ｐゴシック" pitchFamily="50" charset="-128"/>
              </a:rPr>
              <a:t>   上回る</a:t>
            </a:r>
          </a:p>
        </p:txBody>
      </p:sp>
      <p:sp>
        <p:nvSpPr>
          <p:cNvPr id="27" name="Rectangle 13"/>
          <p:cNvSpPr>
            <a:spLocks noChangeArrowheads="1"/>
          </p:cNvSpPr>
          <p:nvPr/>
        </p:nvSpPr>
        <p:spPr bwMode="auto">
          <a:xfrm>
            <a:off x="6830555" y="3834471"/>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a:solidFill>
                  <a:schemeClr val="bg1"/>
                </a:solidFill>
              </a:rPr>
              <a:t>年齢別人口割合</a:t>
            </a:r>
          </a:p>
        </p:txBody>
      </p:sp>
      <p:sp>
        <p:nvSpPr>
          <p:cNvPr id="28" name="Rectangle 14"/>
          <p:cNvSpPr>
            <a:spLocks noChangeArrowheads="1"/>
          </p:cNvSpPr>
          <p:nvPr/>
        </p:nvSpPr>
        <p:spPr bwMode="auto">
          <a:xfrm>
            <a:off x="3470539" y="3834471"/>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rPr>
              <a:t>人口密度</a:t>
            </a:r>
          </a:p>
        </p:txBody>
      </p:sp>
      <p:sp>
        <p:nvSpPr>
          <p:cNvPr id="31" name="Rectangle 15"/>
          <p:cNvSpPr>
            <a:spLocks noChangeArrowheads="1"/>
          </p:cNvSpPr>
          <p:nvPr/>
        </p:nvSpPr>
        <p:spPr bwMode="auto">
          <a:xfrm>
            <a:off x="3469948" y="764703"/>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a:solidFill>
                  <a:schemeClr val="bg1"/>
                </a:solidFill>
              </a:rPr>
              <a:t>人口・面積</a:t>
            </a:r>
          </a:p>
        </p:txBody>
      </p:sp>
      <p:sp>
        <p:nvSpPr>
          <p:cNvPr id="50" name="テキスト ボックス 36"/>
          <p:cNvSpPr txBox="1">
            <a:spLocks noChangeArrowheads="1"/>
          </p:cNvSpPr>
          <p:nvPr/>
        </p:nvSpPr>
        <p:spPr bwMode="auto">
          <a:xfrm>
            <a:off x="5421052" y="6597353"/>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51" name="テキスト ボックス 37"/>
          <p:cNvSpPr txBox="1">
            <a:spLocks noChangeArrowheads="1"/>
          </p:cNvSpPr>
          <p:nvPr/>
        </p:nvSpPr>
        <p:spPr bwMode="auto">
          <a:xfrm>
            <a:off x="8970433" y="6597353"/>
            <a:ext cx="935567"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52" name="テキスト ボックス 36"/>
          <p:cNvSpPr txBox="1">
            <a:spLocks noChangeArrowheads="1"/>
          </p:cNvSpPr>
          <p:nvPr/>
        </p:nvSpPr>
        <p:spPr bwMode="auto">
          <a:xfrm>
            <a:off x="8941761" y="3536058"/>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53" name="テキスト ボックス 36"/>
          <p:cNvSpPr txBox="1">
            <a:spLocks noChangeArrowheads="1"/>
          </p:cNvSpPr>
          <p:nvPr/>
        </p:nvSpPr>
        <p:spPr bwMode="auto">
          <a:xfrm>
            <a:off x="5464584" y="3520059"/>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29" name="AutoShape 93"/>
          <p:cNvSpPr>
            <a:spLocks noChangeArrowheads="1"/>
          </p:cNvSpPr>
          <p:nvPr/>
        </p:nvSpPr>
        <p:spPr bwMode="auto">
          <a:xfrm>
            <a:off x="3138164" y="4831060"/>
            <a:ext cx="287206" cy="1781150"/>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0" name="AutoShape 17"/>
          <p:cNvSpPr>
            <a:spLocks noChangeArrowheads="1"/>
          </p:cNvSpPr>
          <p:nvPr/>
        </p:nvSpPr>
        <p:spPr bwMode="auto">
          <a:xfrm>
            <a:off x="6356215" y="4503405"/>
            <a:ext cx="3355314" cy="211138"/>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2" name="Oval 16"/>
          <p:cNvSpPr>
            <a:spLocks noChangeArrowheads="1"/>
          </p:cNvSpPr>
          <p:nvPr/>
        </p:nvSpPr>
        <p:spPr bwMode="auto">
          <a:xfrm>
            <a:off x="4973072" y="2458988"/>
            <a:ext cx="519646" cy="177924"/>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3" name="AutoShape 18"/>
          <p:cNvSpPr>
            <a:spLocks/>
          </p:cNvSpPr>
          <p:nvPr/>
        </p:nvSpPr>
        <p:spPr bwMode="auto">
          <a:xfrm>
            <a:off x="5421053" y="2060849"/>
            <a:ext cx="698101" cy="263525"/>
          </a:xfrm>
          <a:prstGeom prst="borderCallout2">
            <a:avLst>
              <a:gd name="adj1" fmla="val 46989"/>
              <a:gd name="adj2" fmla="val -3110"/>
              <a:gd name="adj3" fmla="val 46989"/>
              <a:gd name="adj4" fmla="val -29922"/>
              <a:gd name="adj5" fmla="val 138676"/>
              <a:gd name="adj6" fmla="val -33734"/>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60</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面積：</a:t>
            </a:r>
            <a:r>
              <a:rPr lang="en-US" altLang="ja-JP" sz="700" dirty="0" smtClean="0">
                <a:latin typeface="ＭＳ Ｐゴシック" charset="-128"/>
              </a:rPr>
              <a:t>67k㎡</a:t>
            </a:r>
            <a:endParaRPr lang="ja-JP" altLang="en-US" sz="700" dirty="0">
              <a:latin typeface="ＭＳ Ｐゴシック" charset="-128"/>
            </a:endParaRPr>
          </a:p>
        </p:txBody>
      </p:sp>
      <p:sp>
        <p:nvSpPr>
          <p:cNvPr id="34" name="Oval 16"/>
          <p:cNvSpPr>
            <a:spLocks noChangeArrowheads="1"/>
          </p:cNvSpPr>
          <p:nvPr/>
        </p:nvSpPr>
        <p:spPr bwMode="auto">
          <a:xfrm>
            <a:off x="7620155" y="1389916"/>
            <a:ext cx="546061" cy="216024"/>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5" name="AutoShape 18"/>
          <p:cNvSpPr>
            <a:spLocks/>
          </p:cNvSpPr>
          <p:nvPr/>
        </p:nvSpPr>
        <p:spPr bwMode="auto">
          <a:xfrm>
            <a:off x="7769568" y="2125237"/>
            <a:ext cx="698101" cy="263525"/>
          </a:xfrm>
          <a:prstGeom prst="borderCallout2">
            <a:avLst>
              <a:gd name="adj1" fmla="val -2890"/>
              <a:gd name="adj2" fmla="val 79960"/>
              <a:gd name="adj3" fmla="val -134458"/>
              <a:gd name="adj4" fmla="val 80640"/>
              <a:gd name="adj5" fmla="val -229275"/>
              <a:gd name="adj6" fmla="val 57615"/>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67</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112</a:t>
            </a:r>
            <a:r>
              <a:rPr lang="ja-JP" altLang="en-US" sz="700" dirty="0" smtClean="0">
                <a:latin typeface="ＭＳ Ｐゴシック" charset="-128"/>
              </a:rPr>
              <a:t>％</a:t>
            </a:r>
            <a:endParaRPr lang="ja-JP" altLang="en-US" sz="700" dirty="0">
              <a:latin typeface="ＭＳ Ｐゴシック" charset="-128"/>
            </a:endParaRPr>
          </a:p>
        </p:txBody>
      </p:sp>
      <p:sp>
        <p:nvSpPr>
          <p:cNvPr id="39" name="Line 87"/>
          <p:cNvSpPr>
            <a:spLocks noChangeShapeType="1"/>
          </p:cNvSpPr>
          <p:nvPr/>
        </p:nvSpPr>
        <p:spPr bwMode="auto">
          <a:xfrm>
            <a:off x="4685954" y="2803788"/>
            <a:ext cx="468052" cy="0"/>
          </a:xfrm>
          <a:prstGeom prst="line">
            <a:avLst/>
          </a:prstGeom>
          <a:noFill/>
          <a:ln w="19050">
            <a:solidFill>
              <a:srgbClr val="FF0000"/>
            </a:solidFill>
            <a:round/>
            <a:headEnd/>
            <a:tailEnd/>
          </a:ln>
        </p:spPr>
        <p:txBody>
          <a:bodyPr anchor="ctr"/>
          <a:lstStyle/>
          <a:p>
            <a:endParaRPr lang="ja-JP" altLang="en-US"/>
          </a:p>
        </p:txBody>
      </p:sp>
      <p:sp>
        <p:nvSpPr>
          <p:cNvPr id="40" name="AutoShape 17"/>
          <p:cNvSpPr>
            <a:spLocks/>
          </p:cNvSpPr>
          <p:nvPr/>
        </p:nvSpPr>
        <p:spPr bwMode="auto">
          <a:xfrm>
            <a:off x="4721038" y="3087629"/>
            <a:ext cx="648361" cy="257175"/>
          </a:xfrm>
          <a:prstGeom prst="borderCallout2">
            <a:avLst>
              <a:gd name="adj1" fmla="val -14815"/>
              <a:gd name="adj2" fmla="val 63394"/>
              <a:gd name="adj3" fmla="val -99259"/>
              <a:gd name="adj4" fmla="val 59312"/>
              <a:gd name="adj5" fmla="val -104198"/>
              <a:gd name="adj6" fmla="val 58353"/>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a:latin typeface="ＭＳ Ｐゴシック" charset="-128"/>
              </a:rPr>
              <a:t>人口</a:t>
            </a:r>
            <a:r>
              <a:rPr lang="ja-JP" altLang="en-US" sz="700" dirty="0" smtClean="0">
                <a:latin typeface="ＭＳ Ｐゴシック" charset="-128"/>
              </a:rPr>
              <a:t>：</a:t>
            </a:r>
            <a:r>
              <a:rPr lang="en-US" altLang="ja-JP" sz="700" dirty="0" smtClean="0">
                <a:latin typeface="ＭＳ Ｐゴシック" charset="-128"/>
              </a:rPr>
              <a:t>50</a:t>
            </a:r>
            <a:r>
              <a:rPr lang="ja-JP" altLang="en-US" sz="700" dirty="0" smtClean="0">
                <a:latin typeface="ＭＳ Ｐゴシック" charset="-128"/>
              </a:rPr>
              <a:t>万人</a:t>
            </a:r>
            <a:endParaRPr lang="ja-JP" altLang="en-US" sz="700" dirty="0">
              <a:latin typeface="ＭＳ Ｐゴシック" charset="-128"/>
            </a:endParaRPr>
          </a:p>
          <a:p>
            <a:r>
              <a:rPr lang="ja-JP" altLang="en-US" sz="700" dirty="0">
                <a:latin typeface="ＭＳ Ｐゴシック" charset="-128"/>
              </a:rPr>
              <a:t>面積：</a:t>
            </a:r>
            <a:r>
              <a:rPr lang="en-US" altLang="ja-JP" sz="700" dirty="0">
                <a:latin typeface="ＭＳ Ｐゴシック" charset="-128"/>
              </a:rPr>
              <a:t>62k㎡</a:t>
            </a:r>
          </a:p>
        </p:txBody>
      </p:sp>
      <p:sp>
        <p:nvSpPr>
          <p:cNvPr id="41" name="Line 87"/>
          <p:cNvSpPr>
            <a:spLocks noChangeShapeType="1"/>
          </p:cNvSpPr>
          <p:nvPr/>
        </p:nvSpPr>
        <p:spPr bwMode="auto">
          <a:xfrm>
            <a:off x="3988004" y="2623959"/>
            <a:ext cx="468052" cy="0"/>
          </a:xfrm>
          <a:prstGeom prst="line">
            <a:avLst/>
          </a:prstGeom>
          <a:noFill/>
          <a:ln w="19050">
            <a:solidFill>
              <a:srgbClr val="FF0000"/>
            </a:solidFill>
            <a:round/>
            <a:headEnd/>
            <a:tailEnd/>
          </a:ln>
        </p:spPr>
        <p:txBody>
          <a:bodyPr anchor="ctr"/>
          <a:lstStyle/>
          <a:p>
            <a:endParaRPr lang="ja-JP" altLang="en-US"/>
          </a:p>
        </p:txBody>
      </p:sp>
      <p:sp>
        <p:nvSpPr>
          <p:cNvPr id="42" name="AutoShape 17"/>
          <p:cNvSpPr>
            <a:spLocks/>
          </p:cNvSpPr>
          <p:nvPr/>
        </p:nvSpPr>
        <p:spPr bwMode="auto">
          <a:xfrm>
            <a:off x="3392827" y="2204865"/>
            <a:ext cx="648361" cy="257175"/>
          </a:xfrm>
          <a:prstGeom prst="borderCallout2">
            <a:avLst>
              <a:gd name="adj1" fmla="val 108148"/>
              <a:gd name="adj2" fmla="val 40158"/>
              <a:gd name="adj3" fmla="val 164444"/>
              <a:gd name="adj4" fmla="val 40215"/>
              <a:gd name="adj5" fmla="val 163209"/>
              <a:gd name="adj6" fmla="val 95595"/>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a:latin typeface="ＭＳ Ｐゴシック" charset="-128"/>
              </a:rPr>
              <a:t>人口</a:t>
            </a:r>
            <a:r>
              <a:rPr lang="ja-JP" altLang="en-US" sz="700" dirty="0" smtClean="0">
                <a:latin typeface="ＭＳ Ｐゴシック" charset="-128"/>
              </a:rPr>
              <a:t>：</a:t>
            </a:r>
            <a:r>
              <a:rPr lang="en-US" altLang="ja-JP" sz="700" dirty="0" smtClean="0">
                <a:latin typeface="ＭＳ Ｐゴシック" charset="-128"/>
              </a:rPr>
              <a:t>40</a:t>
            </a:r>
            <a:r>
              <a:rPr lang="ja-JP" altLang="en-US" sz="700" dirty="0" smtClean="0">
                <a:latin typeface="ＭＳ Ｐゴシック" charset="-128"/>
              </a:rPr>
              <a:t>万人</a:t>
            </a:r>
            <a:endParaRPr lang="ja-JP" altLang="en-US" sz="700" dirty="0">
              <a:latin typeface="ＭＳ Ｐゴシック" charset="-128"/>
            </a:endParaRPr>
          </a:p>
          <a:p>
            <a:r>
              <a:rPr lang="ja-JP" altLang="en-US" sz="700" dirty="0">
                <a:latin typeface="ＭＳ Ｐゴシック" charset="-128"/>
              </a:rPr>
              <a:t>面積</a:t>
            </a:r>
            <a:r>
              <a:rPr lang="ja-JP" altLang="en-US" sz="700" dirty="0" smtClean="0">
                <a:latin typeface="ＭＳ Ｐゴシック" charset="-128"/>
              </a:rPr>
              <a:t>：</a:t>
            </a:r>
            <a:r>
              <a:rPr lang="en-US" altLang="ja-JP" sz="700" dirty="0" smtClean="0">
                <a:latin typeface="ＭＳ Ｐゴシック" charset="-128"/>
              </a:rPr>
              <a:t>65k</a:t>
            </a:r>
            <a:r>
              <a:rPr lang="en-US" altLang="ja-JP" sz="700" dirty="0">
                <a:latin typeface="ＭＳ Ｐゴシック" charset="-128"/>
              </a:rPr>
              <a:t>㎡</a:t>
            </a:r>
          </a:p>
        </p:txBody>
      </p:sp>
      <p:sp>
        <p:nvSpPr>
          <p:cNvPr id="43" name="Line 87"/>
          <p:cNvSpPr>
            <a:spLocks noChangeShapeType="1"/>
          </p:cNvSpPr>
          <p:nvPr/>
        </p:nvSpPr>
        <p:spPr bwMode="auto">
          <a:xfrm>
            <a:off x="7022230" y="1619275"/>
            <a:ext cx="432000" cy="0"/>
          </a:xfrm>
          <a:prstGeom prst="line">
            <a:avLst/>
          </a:prstGeom>
          <a:noFill/>
          <a:ln w="19050">
            <a:solidFill>
              <a:srgbClr val="FF0000"/>
            </a:solidFill>
            <a:round/>
            <a:headEnd/>
            <a:tailEnd/>
          </a:ln>
        </p:spPr>
        <p:txBody>
          <a:bodyPr anchor="ctr"/>
          <a:lstStyle/>
          <a:p>
            <a:endParaRPr lang="ja-JP" altLang="en-US"/>
          </a:p>
        </p:txBody>
      </p:sp>
      <p:sp>
        <p:nvSpPr>
          <p:cNvPr id="44" name="AutoShape 17"/>
          <p:cNvSpPr>
            <a:spLocks/>
          </p:cNvSpPr>
          <p:nvPr/>
        </p:nvSpPr>
        <p:spPr bwMode="auto">
          <a:xfrm>
            <a:off x="6747200" y="2132857"/>
            <a:ext cx="726370" cy="257175"/>
          </a:xfrm>
          <a:prstGeom prst="borderCallout2">
            <a:avLst>
              <a:gd name="adj1" fmla="val 22222"/>
              <a:gd name="adj2" fmla="val 105344"/>
              <a:gd name="adj3" fmla="val -188889"/>
              <a:gd name="adj4" fmla="val 83041"/>
              <a:gd name="adj5" fmla="val -184940"/>
              <a:gd name="adj6" fmla="val 8394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52</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104</a:t>
            </a:r>
            <a:r>
              <a:rPr lang="ja-JP" altLang="en-US" sz="700" dirty="0" smtClean="0">
                <a:latin typeface="ＭＳ Ｐゴシック" charset="-128"/>
              </a:rPr>
              <a:t>％</a:t>
            </a:r>
            <a:endParaRPr lang="ja-JP" altLang="en-US" sz="700" dirty="0">
              <a:latin typeface="ＭＳ Ｐゴシック" charset="-128"/>
            </a:endParaRPr>
          </a:p>
        </p:txBody>
      </p:sp>
      <p:sp>
        <p:nvSpPr>
          <p:cNvPr id="36" name="AutoShape 17"/>
          <p:cNvSpPr>
            <a:spLocks/>
          </p:cNvSpPr>
          <p:nvPr/>
        </p:nvSpPr>
        <p:spPr bwMode="auto">
          <a:xfrm>
            <a:off x="8619408" y="2204865"/>
            <a:ext cx="726370" cy="257175"/>
          </a:xfrm>
          <a:prstGeom prst="borderCallout2">
            <a:avLst>
              <a:gd name="adj1" fmla="val 48148"/>
              <a:gd name="adj2" fmla="val 102787"/>
              <a:gd name="adj3" fmla="val 44444"/>
              <a:gd name="adj4" fmla="val 126226"/>
              <a:gd name="adj5" fmla="val -234569"/>
              <a:gd name="adj6" fmla="val 60362"/>
            </a:avLst>
          </a:prstGeom>
          <a:solidFill>
            <a:srgbClr val="FFCC99">
              <a:alpha val="79999"/>
            </a:srgbClr>
          </a:solidFill>
          <a:ln w="12700" algn="ctr">
            <a:solidFill>
              <a:srgbClr val="FF6600"/>
            </a:solidFill>
            <a:prstDash val="dash"/>
            <a:miter lim="800000"/>
            <a:headEnd/>
            <a:tailEnd/>
          </a:ln>
        </p:spPr>
        <p:txBody>
          <a:bodyPr lIns="36000" rIns="36000"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700" dirty="0" smtClean="0">
                <a:latin typeface="ＭＳ Ｐゴシック" charset="-128"/>
              </a:rPr>
              <a:t>人口：</a:t>
            </a:r>
            <a:r>
              <a:rPr lang="en-US" altLang="ja-JP" sz="700" dirty="0" smtClean="0">
                <a:latin typeface="ＭＳ Ｐゴシック" charset="-128"/>
              </a:rPr>
              <a:t>161</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109</a:t>
            </a:r>
            <a:r>
              <a:rPr lang="ja-JP" altLang="en-US" sz="700" dirty="0" smtClean="0">
                <a:latin typeface="ＭＳ Ｐゴシック" charset="-128"/>
              </a:rPr>
              <a:t>％</a:t>
            </a:r>
            <a:endParaRPr lang="ja-JP" altLang="en-US" sz="700" dirty="0">
              <a:latin typeface="ＭＳ Ｐゴシック" charset="-128"/>
            </a:endParaRPr>
          </a:p>
        </p:txBody>
      </p:sp>
      <p:sp>
        <p:nvSpPr>
          <p:cNvPr id="37" name="Line 87"/>
          <p:cNvSpPr>
            <a:spLocks noChangeShapeType="1"/>
          </p:cNvSpPr>
          <p:nvPr/>
        </p:nvSpPr>
        <p:spPr bwMode="auto">
          <a:xfrm>
            <a:off x="8697464" y="1590700"/>
            <a:ext cx="432000" cy="0"/>
          </a:xfrm>
          <a:prstGeom prst="line">
            <a:avLst/>
          </a:prstGeom>
          <a:noFill/>
          <a:ln w="19050">
            <a:solidFill>
              <a:srgbClr val="FF0000"/>
            </a:solidFill>
            <a:round/>
            <a:headEnd/>
            <a:tailEnd/>
          </a:ln>
        </p:spPr>
        <p:txBody>
          <a:bodyPr anchor="ctr"/>
          <a:lstStyle/>
          <a:p>
            <a:endParaRPr lang="ja-JP" altLang="en-US"/>
          </a:p>
        </p:txBody>
      </p:sp>
      <p:cxnSp>
        <p:nvCxnSpPr>
          <p:cNvPr id="38" name="直線コネクタ 37"/>
          <p:cNvCxnSpPr/>
          <p:nvPr/>
        </p:nvCxnSpPr>
        <p:spPr>
          <a:xfrm>
            <a:off x="5292100" y="6604600"/>
            <a:ext cx="2880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Text Box 29"/>
          <p:cNvSpPr txBox="1">
            <a:spLocks noChangeArrowheads="1"/>
          </p:cNvSpPr>
          <p:nvPr/>
        </p:nvSpPr>
        <p:spPr bwMode="auto">
          <a:xfrm>
            <a:off x="603779" y="5834211"/>
            <a:ext cx="2263246" cy="581025"/>
          </a:xfrm>
          <a:prstGeom prst="rect">
            <a:avLst/>
          </a:prstGeom>
          <a:noFill/>
          <a:ln w="9525" algn="ctr">
            <a:noFill/>
            <a:miter lim="800000"/>
            <a:headEnd/>
            <a:tailEnd/>
          </a:ln>
          <a:effectLst/>
        </p:spPr>
        <p:txBody>
          <a:bodyPr>
            <a:spAutoFit/>
          </a:bodyPr>
          <a:lstStyle/>
          <a:p>
            <a:pPr>
              <a:spcBef>
                <a:spcPct val="50000"/>
              </a:spcBef>
            </a:pPr>
            <a:r>
              <a:rPr lang="en-US" altLang="ja-JP" sz="800" dirty="0"/>
              <a:t>※</a:t>
            </a:r>
            <a:r>
              <a:rPr lang="ja-JP" altLang="en-US" sz="800" dirty="0"/>
              <a:t>他都市比較は、近隣の中核市（豊中・高槻</a:t>
            </a:r>
            <a:r>
              <a:rPr lang="ja-JP" altLang="en-US" sz="800" dirty="0" smtClean="0"/>
              <a:t>・東大阪・枚方・尼崎</a:t>
            </a:r>
            <a:r>
              <a:rPr lang="ja-JP" altLang="en-US" sz="800" dirty="0"/>
              <a:t>・西宮）及び近畿の政令指定都市（京都・堺・神戸）と比較し、一部は特別区に近い都市のみを抜粋</a:t>
            </a:r>
          </a:p>
        </p:txBody>
      </p:sp>
      <p:sp>
        <p:nvSpPr>
          <p:cNvPr id="46"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８</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p:cNvPicPr>
          <p:nvPr/>
        </p:nvPicPr>
        <p:blipFill>
          <a:blip r:embed="rId2"/>
          <a:stretch>
            <a:fillRect/>
          </a:stretch>
        </p:blipFill>
        <p:spPr>
          <a:xfrm>
            <a:off x="6353957" y="4156332"/>
            <a:ext cx="3649283" cy="2484000"/>
          </a:xfrm>
          <a:prstGeom prst="rect">
            <a:avLst/>
          </a:prstGeom>
        </p:spPr>
      </p:pic>
      <p:pic>
        <p:nvPicPr>
          <p:cNvPr id="14" name="図 13"/>
          <p:cNvPicPr>
            <a:picLocks/>
          </p:cNvPicPr>
          <p:nvPr/>
        </p:nvPicPr>
        <p:blipFill>
          <a:blip r:embed="rId3"/>
          <a:stretch>
            <a:fillRect/>
          </a:stretch>
        </p:blipFill>
        <p:spPr>
          <a:xfrm>
            <a:off x="2932070" y="4177546"/>
            <a:ext cx="3657415" cy="2484000"/>
          </a:xfrm>
          <a:prstGeom prst="rect">
            <a:avLst/>
          </a:prstGeom>
        </p:spPr>
      </p:pic>
      <p:sp>
        <p:nvSpPr>
          <p:cNvPr id="18434" name="タイトル 3"/>
          <p:cNvSpPr txBox="1">
            <a:spLocks/>
          </p:cNvSpPr>
          <p:nvPr/>
        </p:nvSpPr>
        <p:spPr bwMode="auto">
          <a:xfrm>
            <a:off x="116946" y="260351"/>
            <a:ext cx="9672108"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pic>
        <p:nvPicPr>
          <p:cNvPr id="13" name="図 12"/>
          <p:cNvPicPr>
            <a:picLocks/>
          </p:cNvPicPr>
          <p:nvPr/>
        </p:nvPicPr>
        <p:blipFill>
          <a:blip r:embed="rId4"/>
          <a:stretch>
            <a:fillRect/>
          </a:stretch>
        </p:blipFill>
        <p:spPr>
          <a:xfrm>
            <a:off x="6350180" y="923234"/>
            <a:ext cx="3641910" cy="2484000"/>
          </a:xfrm>
          <a:prstGeom prst="rect">
            <a:avLst/>
          </a:prstGeom>
        </p:spPr>
      </p:pic>
      <p:pic>
        <p:nvPicPr>
          <p:cNvPr id="12" name="図 11"/>
          <p:cNvPicPr>
            <a:picLocks/>
          </p:cNvPicPr>
          <p:nvPr/>
        </p:nvPicPr>
        <p:blipFill>
          <a:blip r:embed="rId5"/>
          <a:stretch>
            <a:fillRect/>
          </a:stretch>
        </p:blipFill>
        <p:spPr>
          <a:xfrm>
            <a:off x="3016094" y="937748"/>
            <a:ext cx="3528000" cy="2484000"/>
          </a:xfrm>
          <a:prstGeom prst="rect">
            <a:avLst/>
          </a:prstGeom>
        </p:spPr>
      </p:pic>
      <p:sp>
        <p:nvSpPr>
          <p:cNvPr id="3" name="テキスト ボックス 2"/>
          <p:cNvSpPr txBox="1"/>
          <p:nvPr/>
        </p:nvSpPr>
        <p:spPr bwMode="gray">
          <a:xfrm>
            <a:off x="271728" y="163514"/>
            <a:ext cx="4290881"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smtClean="0">
                <a:solidFill>
                  <a:schemeClr val="bg1"/>
                </a:solidFill>
                <a:latin typeface="Meiryo UI" pitchFamily="50" charset="-128"/>
                <a:ea typeface="Meiryo UI" pitchFamily="50" charset="-128"/>
                <a:cs typeface="Meiryo UI" pitchFamily="50" charset="-128"/>
              </a:rPr>
              <a:t>淀川区の状況（統計データ）</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2</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18436" name="テキスト ボックス 24"/>
          <p:cNvSpPr txBox="1">
            <a:spLocks noChangeArrowheads="1"/>
          </p:cNvSpPr>
          <p:nvPr/>
        </p:nvSpPr>
        <p:spPr bwMode="auto">
          <a:xfrm>
            <a:off x="202936" y="401639"/>
            <a:ext cx="390393"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産　業</a:t>
            </a:r>
          </a:p>
        </p:txBody>
      </p:sp>
      <p:graphicFrame>
        <p:nvGraphicFramePr>
          <p:cNvPr id="54" name="Group 30"/>
          <p:cNvGraphicFramePr>
            <a:graphicFrameLocks noGrp="1"/>
          </p:cNvGraphicFramePr>
          <p:nvPr/>
        </p:nvGraphicFramePr>
        <p:xfrm>
          <a:off x="662121" y="404813"/>
          <a:ext cx="2261069" cy="6280134"/>
        </p:xfrm>
        <a:graphic>
          <a:graphicData uri="http://schemas.openxmlformats.org/drawingml/2006/table">
            <a:tbl>
              <a:tblPr/>
              <a:tblGrid>
                <a:gridCol w="258936">
                  <a:extLst>
                    <a:ext uri="{9D8B030D-6E8A-4147-A177-3AD203B41FA5}">
                      <a16:colId xmlns:a16="http://schemas.microsoft.com/office/drawing/2014/main" val="20000"/>
                    </a:ext>
                  </a:extLst>
                </a:gridCol>
                <a:gridCol w="910012">
                  <a:extLst>
                    <a:ext uri="{9D8B030D-6E8A-4147-A177-3AD203B41FA5}">
                      <a16:colId xmlns:a16="http://schemas.microsoft.com/office/drawing/2014/main" val="20001"/>
                    </a:ext>
                  </a:extLst>
                </a:gridCol>
                <a:gridCol w="1092121">
                  <a:extLst>
                    <a:ext uri="{9D8B030D-6E8A-4147-A177-3AD203B41FA5}">
                      <a16:colId xmlns:a16="http://schemas.microsoft.com/office/drawing/2014/main" val="20002"/>
                    </a:ext>
                  </a:extLst>
                </a:gridCol>
              </a:tblGrid>
              <a:tr h="21272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区内総生産</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総生産</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2</a:t>
                      </a:r>
                      <a:r>
                        <a:rPr lang="ja-JP" altLang="en-US" sz="1000" b="0" i="0" u="none" strike="noStrike" dirty="0">
                          <a:latin typeface="ＭＳ Ｐゴシック"/>
                        </a:rPr>
                        <a:t>兆</a:t>
                      </a:r>
                      <a:r>
                        <a:rPr lang="en-US" altLang="ja-JP" sz="1000" b="0" i="0" u="none" strike="noStrike" dirty="0">
                          <a:latin typeface="ＭＳ Ｐゴシック"/>
                        </a:rPr>
                        <a:t>2,341</a:t>
                      </a:r>
                      <a:r>
                        <a:rPr lang="ja-JP" altLang="en-US" sz="1000" b="0" i="0" u="none" strike="noStrike" dirty="0">
                          <a:latin typeface="ＭＳ Ｐゴシック"/>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7338">
                <a:tc rowSpan="4">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業種</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分類別</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製造業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21.4%</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卸・小売業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26.6%</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48.8%</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8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3.2%</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企業本社数</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16,543</a:t>
                      </a:r>
                      <a:r>
                        <a:rPr lang="ja-JP" altLang="en-US" sz="1000" b="0" i="0" u="none" strike="noStrike" dirty="0" smtClean="0">
                          <a:solidFill>
                            <a:schemeClr val="tx1"/>
                          </a:solidFill>
                          <a:latin typeface="ＭＳ Ｐゴシック" pitchFamily="50" charset="-128"/>
                          <a:ea typeface="ＭＳ Ｐゴシック" pitchFamily="50" charset="-128"/>
                        </a:rPr>
                        <a:t>社</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80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商業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販売額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4</a:t>
                      </a:r>
                      <a:r>
                        <a:rPr lang="ja-JP" altLang="en-US" sz="1000" b="0" i="0" u="none" strike="noStrike" dirty="0">
                          <a:latin typeface="ＭＳ Ｐゴシック"/>
                        </a:rPr>
                        <a:t>兆</a:t>
                      </a:r>
                      <a:r>
                        <a:rPr lang="en-US" altLang="ja-JP" sz="1000" b="0" i="0" u="none" strike="noStrike" dirty="0">
                          <a:latin typeface="ＭＳ Ｐゴシック"/>
                        </a:rPr>
                        <a:t>2,410</a:t>
                      </a:r>
                      <a:r>
                        <a:rPr lang="ja-JP" altLang="en-US" sz="1000" b="0" i="0" u="none" strike="noStrike" dirty="0">
                          <a:latin typeface="ＭＳ Ｐゴシック"/>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4,637</a:t>
                      </a:r>
                      <a:r>
                        <a:rPr lang="ja-JP" altLang="en-US" sz="1000" b="0" i="0" u="none" strike="noStrike" dirty="0">
                          <a:latin typeface="ＭＳ Ｐゴシック"/>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48,159</a:t>
                      </a:r>
                      <a:r>
                        <a:rPr lang="ja-JP" altLang="en-US" sz="1000" b="0" i="0" u="none" strike="noStrike" dirty="0">
                          <a:latin typeface="ＭＳ Ｐゴシック"/>
                        </a:rPr>
                        <a:t>人</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7882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ja-JP" sz="1000" b="0" i="0" u="none" strike="noStrike" dirty="0" smtClean="0">
                          <a:latin typeface="ＭＳ Ｐゴシック"/>
                        </a:rPr>
                        <a:t>3</a:t>
                      </a:r>
                      <a:r>
                        <a:rPr lang="ja-JP" altLang="en-US" sz="1000" b="0" i="0" u="none" strike="noStrike" dirty="0" smtClean="0">
                          <a:latin typeface="ＭＳ Ｐゴシック"/>
                        </a:rPr>
                        <a:t>兆</a:t>
                      </a:r>
                      <a:r>
                        <a:rPr lang="en-US" altLang="ja-JP" sz="1000" b="0" i="0" u="none" strike="noStrike" dirty="0" smtClean="0">
                          <a:latin typeface="ＭＳ Ｐゴシック"/>
                        </a:rPr>
                        <a:t>6,244</a:t>
                      </a:r>
                      <a:r>
                        <a:rPr lang="ja-JP" altLang="en-US" sz="1000" b="0" i="0" u="none" strike="noStrike" dirty="0" smtClean="0">
                          <a:latin typeface="ＭＳ Ｐゴシック"/>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20861">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ja-JP" sz="1000" b="0" i="0" u="none" strike="noStrike" dirty="0" smtClean="0">
                          <a:latin typeface="ＭＳ Ｐゴシック"/>
                        </a:rPr>
                        <a:t>2,053</a:t>
                      </a:r>
                      <a:r>
                        <a:rPr lang="ja-JP" altLang="en-US" sz="1000" b="0" i="0" u="none" strike="noStrike" dirty="0" smtClean="0">
                          <a:latin typeface="ＭＳ Ｐゴシック"/>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9088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ja-JP" sz="1000" b="0" i="0" u="none" strike="noStrike" dirty="0" smtClean="0">
                          <a:latin typeface="ＭＳ Ｐゴシック"/>
                        </a:rPr>
                        <a:t>6,166</a:t>
                      </a:r>
                      <a:r>
                        <a:rPr lang="ja-JP" altLang="en-US" sz="1000" b="0" i="0" u="none" strike="noStrike" dirty="0" smtClean="0">
                          <a:latin typeface="ＭＳ Ｐゴシック"/>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32917">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ja-JP" sz="1000" b="0" i="0" u="none" strike="noStrike" dirty="0" smtClean="0">
                          <a:latin typeface="ＭＳ Ｐゴシック"/>
                        </a:rPr>
                        <a:t>2,584</a:t>
                      </a:r>
                      <a:r>
                        <a:rPr lang="ja-JP" altLang="en-US" sz="1000" b="0" i="0" u="none" strike="noStrike" dirty="0" smtClean="0">
                          <a:latin typeface="ＭＳ Ｐゴシック"/>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工業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15"/>
                  </a:ext>
                </a:extLst>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出荷額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（事業所あたり）</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zh-TW" sz="1000" b="0" i="0" u="none" strike="noStrike" dirty="0" smtClean="0">
                          <a:latin typeface="ＭＳ Ｐゴシック"/>
                        </a:rPr>
                        <a:t>1</a:t>
                      </a:r>
                      <a:r>
                        <a:rPr lang="zh-TW" altLang="en-US" sz="1000" b="0" i="0" u="none" strike="noStrike" dirty="0" smtClean="0">
                          <a:latin typeface="ＭＳ Ｐゴシック"/>
                        </a:rPr>
                        <a:t>兆</a:t>
                      </a:r>
                      <a:r>
                        <a:rPr lang="en-US" altLang="zh-TW" sz="1000" b="0" i="0" u="none" strike="noStrike" dirty="0" smtClean="0">
                          <a:latin typeface="ＭＳ Ｐゴシック"/>
                        </a:rPr>
                        <a:t>7,071</a:t>
                      </a:r>
                      <a:r>
                        <a:rPr lang="zh-TW" altLang="en-US" sz="1000" b="0" i="0" u="none" strike="noStrike" dirty="0" smtClean="0">
                          <a:latin typeface="ＭＳ Ｐゴシック"/>
                        </a:rPr>
                        <a:t>億円</a:t>
                      </a:r>
                      <a:endParaRPr lang="en-US" altLang="zh-TW" sz="1000" b="0" i="0" u="none" strike="noStrike" dirty="0" smtClean="0">
                        <a:latin typeface="ＭＳ Ｐゴシック"/>
                      </a:endParaRPr>
                    </a:p>
                    <a:p>
                      <a:pPr algn="ctr" fontAlgn="ctr"/>
                      <a:r>
                        <a:rPr lang="zh-TW" altLang="en-US" sz="1000" b="0" i="0" u="none" strike="noStrike" dirty="0" smtClean="0">
                          <a:latin typeface="ＭＳ Ｐゴシック"/>
                        </a:rPr>
                        <a:t>（</a:t>
                      </a:r>
                      <a:r>
                        <a:rPr lang="en-US" altLang="zh-TW" sz="1000" b="0" i="0" u="none" strike="noStrike" dirty="0">
                          <a:latin typeface="ＭＳ Ｐゴシック"/>
                        </a:rPr>
                        <a:t>13.2</a:t>
                      </a:r>
                      <a:r>
                        <a:rPr lang="zh-TW" altLang="en-US" sz="1000" b="0" i="0" u="none" strike="noStrike" dirty="0">
                          <a:latin typeface="ＭＳ Ｐゴシック"/>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1,296</a:t>
                      </a:r>
                      <a:r>
                        <a:rPr lang="ja-JP" altLang="en-US" sz="1000" b="0" i="0" u="none" strike="noStrike" dirty="0">
                          <a:latin typeface="ＭＳ Ｐゴシック"/>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39,333</a:t>
                      </a:r>
                      <a:r>
                        <a:rPr lang="ja-JP" altLang="en-US" sz="1000" b="0" i="0" u="none" strike="noStrike" dirty="0">
                          <a:latin typeface="ＭＳ Ｐゴシック"/>
                        </a:rPr>
                        <a:t>人</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pPr algn="ctr" fontAlgn="ctr"/>
                      <a:endParaRPr lang="ja-JP" altLang="en-US" sz="1000" b="0" i="0" u="none" strike="noStrike" dirty="0">
                        <a:solidFill>
                          <a:schemeClr val="tx1"/>
                        </a:solidFill>
                        <a:latin typeface="ＭＳ Ｐゴシック" pitchFamily="50" charset="-128"/>
                        <a:ea typeface="ＭＳ Ｐゴシック" pitchFamily="50" charset="-128"/>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売上金額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latin typeface="ＭＳ Ｐゴシック"/>
                        </a:rPr>
                        <a:t>1</a:t>
                      </a:r>
                      <a:r>
                        <a:rPr lang="ja-JP" altLang="en-US" sz="1000" b="0" i="0" u="none" strike="noStrike" dirty="0" smtClean="0">
                          <a:latin typeface="ＭＳ Ｐゴシック"/>
                        </a:rPr>
                        <a:t>兆</a:t>
                      </a:r>
                      <a:r>
                        <a:rPr lang="en-US" altLang="ja-JP" sz="1000" b="0" i="0" u="none" strike="noStrike" dirty="0" smtClean="0">
                          <a:latin typeface="ＭＳ Ｐゴシック"/>
                        </a:rPr>
                        <a:t>6,108</a:t>
                      </a:r>
                      <a:r>
                        <a:rPr lang="ja-JP" altLang="en-US" sz="1000" b="0" i="0" u="none" strike="noStrike" dirty="0" smtClean="0">
                          <a:latin typeface="ＭＳ Ｐゴシック"/>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latin typeface="ＭＳ Ｐゴシック"/>
                        </a:rPr>
                        <a:t>12,416</a:t>
                      </a:r>
                      <a:r>
                        <a:rPr lang="ja-JP" altLang="en-US" sz="1000" b="0" i="0" u="none" strike="noStrike" dirty="0" smtClean="0">
                          <a:latin typeface="ＭＳ Ｐゴシック"/>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bl>
          </a:graphicData>
        </a:graphic>
      </p:graphicFrame>
      <p:sp>
        <p:nvSpPr>
          <p:cNvPr id="25" name="Rectangle 17"/>
          <p:cNvSpPr>
            <a:spLocks noChangeArrowheads="1"/>
          </p:cNvSpPr>
          <p:nvPr/>
        </p:nvSpPr>
        <p:spPr bwMode="auto">
          <a:xfrm>
            <a:off x="2997006" y="3645024"/>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工業出荷額は、尼崎市を上回る</a:t>
            </a:r>
          </a:p>
          <a:p>
            <a:r>
              <a:rPr lang="ja-JP" altLang="en-US" sz="1000" dirty="0" smtClean="0"/>
              <a:t>◆事業所数は、尼崎市を上回る</a:t>
            </a:r>
            <a:endParaRPr lang="ja-JP" altLang="en-US" sz="1000" dirty="0"/>
          </a:p>
        </p:txBody>
      </p:sp>
      <p:sp>
        <p:nvSpPr>
          <p:cNvPr id="26" name="Rectangle 18"/>
          <p:cNvSpPr>
            <a:spLocks noChangeArrowheads="1"/>
          </p:cNvSpPr>
          <p:nvPr/>
        </p:nvSpPr>
        <p:spPr bwMode="auto">
          <a:xfrm>
            <a:off x="3484506" y="3645024"/>
            <a:ext cx="2340000"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工業（出荷額・事業所数）</a:t>
            </a:r>
            <a:endParaRPr lang="ja-JP" altLang="en-US" sz="1000" b="1" dirty="0">
              <a:solidFill>
                <a:schemeClr val="bg1"/>
              </a:solidFill>
            </a:endParaRPr>
          </a:p>
        </p:txBody>
      </p:sp>
      <p:sp>
        <p:nvSpPr>
          <p:cNvPr id="27" name="Rectangle 24"/>
          <p:cNvSpPr>
            <a:spLocks noChangeArrowheads="1"/>
          </p:cNvSpPr>
          <p:nvPr/>
        </p:nvSpPr>
        <p:spPr bwMode="auto">
          <a:xfrm>
            <a:off x="6426807" y="3645024"/>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売上金額は、堺市を上回る</a:t>
            </a:r>
          </a:p>
          <a:p>
            <a:r>
              <a:rPr lang="ja-JP" altLang="en-US" sz="1000" dirty="0" smtClean="0"/>
              <a:t>◆事業所数は、堺市と同程度</a:t>
            </a:r>
          </a:p>
        </p:txBody>
      </p:sp>
      <p:sp>
        <p:nvSpPr>
          <p:cNvPr id="28" name="Rectangle 25"/>
          <p:cNvSpPr>
            <a:spLocks noChangeArrowheads="1"/>
          </p:cNvSpPr>
          <p:nvPr/>
        </p:nvSpPr>
        <p:spPr bwMode="auto">
          <a:xfrm>
            <a:off x="6914848" y="3645024"/>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サービス業</a:t>
            </a:r>
            <a:r>
              <a:rPr lang="ja-JP" altLang="en-US" sz="1000" b="1" smtClean="0">
                <a:solidFill>
                  <a:schemeClr val="bg1"/>
                </a:solidFill>
              </a:rPr>
              <a:t>（売上金額</a:t>
            </a:r>
            <a:r>
              <a:rPr lang="ja-JP" altLang="en-US" sz="1000" b="1" dirty="0">
                <a:solidFill>
                  <a:schemeClr val="bg1"/>
                </a:solidFill>
              </a:rPr>
              <a:t>・事業所数）</a:t>
            </a:r>
          </a:p>
        </p:txBody>
      </p:sp>
      <p:sp>
        <p:nvSpPr>
          <p:cNvPr id="29" name="Rectangle 12"/>
          <p:cNvSpPr>
            <a:spLocks noChangeArrowheads="1"/>
          </p:cNvSpPr>
          <p:nvPr/>
        </p:nvSpPr>
        <p:spPr bwMode="auto">
          <a:xfrm>
            <a:off x="2997006" y="381540"/>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商業販売額は、東大阪市の２倍を超える</a:t>
            </a:r>
          </a:p>
          <a:p>
            <a:r>
              <a:rPr lang="ja-JP" altLang="en-US" sz="1000" dirty="0" smtClean="0"/>
              <a:t>◆事業所数は、東大阪市を上回る</a:t>
            </a:r>
            <a:endParaRPr lang="ja-JP" altLang="en-US" sz="1000" dirty="0"/>
          </a:p>
        </p:txBody>
      </p:sp>
      <p:sp>
        <p:nvSpPr>
          <p:cNvPr id="30" name="Rectangle 86"/>
          <p:cNvSpPr>
            <a:spLocks noChangeArrowheads="1"/>
          </p:cNvSpPr>
          <p:nvPr/>
        </p:nvSpPr>
        <p:spPr bwMode="auto">
          <a:xfrm>
            <a:off x="3485047" y="381540"/>
            <a:ext cx="2338917" cy="162000"/>
          </a:xfrm>
          <a:prstGeom prst="rect">
            <a:avLst/>
          </a:prstGeom>
          <a:solidFill>
            <a:srgbClr val="008000"/>
          </a:solidFill>
          <a:ln w="9525" algn="ctr">
            <a:noFill/>
            <a:miter lim="800000"/>
            <a:headEnd/>
            <a:tailEnd/>
          </a:ln>
        </p:spPr>
        <p:txBody>
          <a:bodyPr wrap="none" anchor="ctr"/>
          <a:lstStyle/>
          <a:p>
            <a:pPr algn="ctr"/>
            <a:r>
              <a:rPr lang="ja-JP" altLang="en-US" sz="1000" b="1" dirty="0" smtClean="0">
                <a:solidFill>
                  <a:schemeClr val="bg1"/>
                </a:solidFill>
              </a:rPr>
              <a:t>商業（販売額・事業所数）</a:t>
            </a:r>
            <a:endParaRPr lang="ja-JP" altLang="en-US" sz="1000" b="1" dirty="0">
              <a:solidFill>
                <a:schemeClr val="bg1"/>
              </a:solidFill>
            </a:endParaRPr>
          </a:p>
        </p:txBody>
      </p:sp>
      <p:sp>
        <p:nvSpPr>
          <p:cNvPr id="31" name="Rectangle 12"/>
          <p:cNvSpPr>
            <a:spLocks noChangeArrowheads="1"/>
          </p:cNvSpPr>
          <p:nvPr/>
        </p:nvSpPr>
        <p:spPr bwMode="auto">
          <a:xfrm>
            <a:off x="6426807" y="381540"/>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r>
              <a:rPr lang="ja-JP" altLang="en-US" sz="1000" dirty="0" smtClean="0">
                <a:latin typeface="ＭＳ Ｐゴシック" pitchFamily="50" charset="-128"/>
              </a:rPr>
              <a:t>◆卸売販売額は、神戸市を上回る</a:t>
            </a:r>
          </a:p>
          <a:p>
            <a:r>
              <a:rPr lang="ja-JP" altLang="en-US" sz="1000" dirty="0" smtClean="0">
                <a:latin typeface="ＭＳ Ｐゴシック" pitchFamily="50" charset="-128"/>
              </a:rPr>
              <a:t>◆小売販売額は、堺市を上回る</a:t>
            </a:r>
            <a:endParaRPr lang="ja-JP" altLang="en-US" sz="1000" dirty="0">
              <a:latin typeface="ＭＳ Ｐゴシック" pitchFamily="50" charset="-128"/>
            </a:endParaRPr>
          </a:p>
        </p:txBody>
      </p:sp>
      <p:sp>
        <p:nvSpPr>
          <p:cNvPr id="32" name="Rectangle 13"/>
          <p:cNvSpPr>
            <a:spLocks noChangeArrowheads="1"/>
          </p:cNvSpPr>
          <p:nvPr/>
        </p:nvSpPr>
        <p:spPr bwMode="auto">
          <a:xfrm>
            <a:off x="6914848" y="381540"/>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商業のうち卸売・小売（販売額）</a:t>
            </a:r>
            <a:endParaRPr lang="ja-JP" altLang="en-US" sz="1000" b="1" dirty="0">
              <a:solidFill>
                <a:schemeClr val="bg1"/>
              </a:solidFill>
            </a:endParaRPr>
          </a:p>
        </p:txBody>
      </p:sp>
      <p:sp>
        <p:nvSpPr>
          <p:cNvPr id="48" name="Text Box 84"/>
          <p:cNvSpPr txBox="1">
            <a:spLocks noChangeArrowheads="1"/>
          </p:cNvSpPr>
          <p:nvPr/>
        </p:nvSpPr>
        <p:spPr bwMode="auto">
          <a:xfrm>
            <a:off x="5265035" y="6633646"/>
            <a:ext cx="964319"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工業</a:t>
            </a:r>
            <a:r>
              <a:rPr lang="ja-JP" altLang="en-US" sz="700" dirty="0">
                <a:latin typeface="ＭＳ Ｐゴシック" pitchFamily="50" charset="-128"/>
              </a:rPr>
              <a:t>統計調査）</a:t>
            </a:r>
          </a:p>
        </p:txBody>
      </p:sp>
      <p:sp>
        <p:nvSpPr>
          <p:cNvPr id="49" name="Text Box 81"/>
          <p:cNvSpPr txBox="1">
            <a:spLocks noChangeArrowheads="1"/>
          </p:cNvSpPr>
          <p:nvPr/>
        </p:nvSpPr>
        <p:spPr bwMode="auto">
          <a:xfrm>
            <a:off x="5421052" y="3353028"/>
            <a:ext cx="858095"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商業</a:t>
            </a:r>
            <a:r>
              <a:rPr lang="ja-JP" altLang="en-US" sz="700" dirty="0">
                <a:latin typeface="ＭＳ Ｐゴシック" pitchFamily="50" charset="-128"/>
              </a:rPr>
              <a:t>統計確報）</a:t>
            </a:r>
          </a:p>
        </p:txBody>
      </p:sp>
      <p:sp>
        <p:nvSpPr>
          <p:cNvPr id="50" name="Text Box 81"/>
          <p:cNvSpPr txBox="1">
            <a:spLocks noChangeArrowheads="1"/>
          </p:cNvSpPr>
          <p:nvPr/>
        </p:nvSpPr>
        <p:spPr bwMode="auto">
          <a:xfrm>
            <a:off x="8385382" y="6633646"/>
            <a:ext cx="1326147"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経済センサス基礎調査）</a:t>
            </a:r>
            <a:endParaRPr lang="ja-JP" altLang="en-US" sz="700" dirty="0">
              <a:latin typeface="ＭＳ Ｐゴシック" pitchFamily="50" charset="-128"/>
            </a:endParaRPr>
          </a:p>
        </p:txBody>
      </p:sp>
      <p:sp>
        <p:nvSpPr>
          <p:cNvPr id="51" name="Text Box 81"/>
          <p:cNvSpPr txBox="1">
            <a:spLocks noChangeArrowheads="1"/>
          </p:cNvSpPr>
          <p:nvPr/>
        </p:nvSpPr>
        <p:spPr bwMode="auto">
          <a:xfrm>
            <a:off x="8853434" y="3356992"/>
            <a:ext cx="858095"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商業</a:t>
            </a:r>
            <a:r>
              <a:rPr lang="ja-JP" altLang="en-US" sz="700" dirty="0">
                <a:latin typeface="ＭＳ Ｐゴシック" pitchFamily="50" charset="-128"/>
              </a:rPr>
              <a:t>統計確報）</a:t>
            </a:r>
          </a:p>
        </p:txBody>
      </p:sp>
      <p:sp>
        <p:nvSpPr>
          <p:cNvPr id="22" name="Oval 16"/>
          <p:cNvSpPr>
            <a:spLocks noChangeArrowheads="1"/>
          </p:cNvSpPr>
          <p:nvPr/>
        </p:nvSpPr>
        <p:spPr bwMode="auto">
          <a:xfrm>
            <a:off x="4989734" y="2349263"/>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23" name="AutoShape 18"/>
          <p:cNvSpPr>
            <a:spLocks/>
          </p:cNvSpPr>
          <p:nvPr/>
        </p:nvSpPr>
        <p:spPr bwMode="auto">
          <a:xfrm>
            <a:off x="4796983" y="1916832"/>
            <a:ext cx="1166153" cy="263525"/>
          </a:xfrm>
          <a:prstGeom prst="borderCallout2">
            <a:avLst>
              <a:gd name="adj1" fmla="val 108435"/>
              <a:gd name="adj2" fmla="val 73064"/>
              <a:gd name="adj3" fmla="val 142411"/>
              <a:gd name="adj4" fmla="val 73094"/>
              <a:gd name="adj5" fmla="val 168316"/>
              <a:gd name="adj6" fmla="val 53932"/>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販売額：</a:t>
            </a:r>
            <a:r>
              <a:rPr lang="en-US" altLang="ja-JP" sz="700" dirty="0" smtClean="0">
                <a:latin typeface="ＭＳ Ｐゴシック" pitchFamily="50" charset="-128"/>
                <a:ea typeface="ＭＳ Ｐゴシック" pitchFamily="50" charset="-128"/>
              </a:rPr>
              <a:t>4</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2,410</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4,637</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sp>
        <p:nvSpPr>
          <p:cNvPr id="24" name="Oval 16"/>
          <p:cNvSpPr>
            <a:spLocks noChangeArrowheads="1"/>
          </p:cNvSpPr>
          <p:nvPr/>
        </p:nvSpPr>
        <p:spPr bwMode="auto">
          <a:xfrm>
            <a:off x="7256112" y="1065690"/>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3" name="AutoShape 18"/>
          <p:cNvSpPr>
            <a:spLocks/>
          </p:cNvSpPr>
          <p:nvPr/>
        </p:nvSpPr>
        <p:spPr bwMode="auto">
          <a:xfrm>
            <a:off x="7535542" y="1461925"/>
            <a:ext cx="1166153" cy="263525"/>
          </a:xfrm>
          <a:prstGeom prst="borderCallout2">
            <a:avLst>
              <a:gd name="adj1" fmla="val 46267"/>
              <a:gd name="adj2" fmla="val -3388"/>
              <a:gd name="adj3" fmla="val 46267"/>
              <a:gd name="adj4" fmla="val -14153"/>
              <a:gd name="adj5" fmla="val -56504"/>
              <a:gd name="adj6" fmla="val -6768"/>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卸売額： </a:t>
            </a:r>
            <a:r>
              <a:rPr lang="en-US" altLang="ja-JP" sz="700" dirty="0" smtClean="0">
                <a:latin typeface="ＭＳ Ｐゴシック" pitchFamily="50" charset="-128"/>
                <a:ea typeface="ＭＳ Ｐゴシック" pitchFamily="50" charset="-128"/>
              </a:rPr>
              <a:t>3</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6,244</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      </a:t>
            </a:r>
            <a:r>
              <a:rPr lang="en-US" altLang="ja-JP" sz="700" dirty="0" smtClean="0">
                <a:latin typeface="ＭＳ Ｐゴシック" pitchFamily="50" charset="-128"/>
                <a:ea typeface="ＭＳ Ｐゴシック" pitchFamily="50" charset="-128"/>
              </a:rPr>
              <a:t>6,166</a:t>
            </a:r>
            <a:r>
              <a:rPr lang="ja-JP" altLang="en-US" sz="700" dirty="0" smtClean="0">
                <a:latin typeface="ＭＳ Ｐゴシック" pitchFamily="50" charset="-128"/>
                <a:ea typeface="ＭＳ Ｐゴシック" pitchFamily="50" charset="-128"/>
              </a:rPr>
              <a:t>億円</a:t>
            </a:r>
            <a:endParaRPr lang="ja-JP" altLang="en-US" sz="700" dirty="0">
              <a:latin typeface="ＭＳ Ｐゴシック" pitchFamily="50" charset="-128"/>
              <a:ea typeface="ＭＳ Ｐゴシック" pitchFamily="50" charset="-128"/>
            </a:endParaRPr>
          </a:p>
        </p:txBody>
      </p:sp>
      <p:cxnSp>
        <p:nvCxnSpPr>
          <p:cNvPr id="34" name="直線コネクタ 33"/>
          <p:cNvCxnSpPr/>
          <p:nvPr/>
        </p:nvCxnSpPr>
        <p:spPr>
          <a:xfrm>
            <a:off x="4319241" y="2621672"/>
            <a:ext cx="47294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AutoShape 76"/>
          <p:cNvSpPr>
            <a:spLocks/>
          </p:cNvSpPr>
          <p:nvPr/>
        </p:nvSpPr>
        <p:spPr bwMode="auto">
          <a:xfrm>
            <a:off x="3470835" y="1988841"/>
            <a:ext cx="1092067" cy="263525"/>
          </a:xfrm>
          <a:prstGeom prst="borderCallout2">
            <a:avLst>
              <a:gd name="adj1" fmla="val 99037"/>
              <a:gd name="adj2" fmla="val 77648"/>
              <a:gd name="adj3" fmla="val 234218"/>
              <a:gd name="adj4" fmla="val 80476"/>
              <a:gd name="adj5" fmla="val 238916"/>
              <a:gd name="adj6" fmla="val 80578"/>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7,761</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3,960</a:t>
            </a:r>
            <a:r>
              <a:rPr lang="ja-JP" altLang="en-US" sz="700">
                <a:latin typeface="ＭＳ Ｐゴシック" charset="-128"/>
              </a:rPr>
              <a:t>カ所</a:t>
            </a:r>
          </a:p>
        </p:txBody>
      </p:sp>
      <p:sp>
        <p:nvSpPr>
          <p:cNvPr id="36" name="Oval 16"/>
          <p:cNvSpPr>
            <a:spLocks noChangeArrowheads="1"/>
          </p:cNvSpPr>
          <p:nvPr/>
        </p:nvSpPr>
        <p:spPr bwMode="auto">
          <a:xfrm>
            <a:off x="4193552" y="5291684"/>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7" name="AutoShape 18"/>
          <p:cNvSpPr>
            <a:spLocks/>
          </p:cNvSpPr>
          <p:nvPr/>
        </p:nvSpPr>
        <p:spPr bwMode="auto">
          <a:xfrm>
            <a:off x="4793270" y="5494373"/>
            <a:ext cx="972837" cy="263525"/>
          </a:xfrm>
          <a:prstGeom prst="borderCallout2">
            <a:avLst>
              <a:gd name="adj1" fmla="val 80965"/>
              <a:gd name="adj2" fmla="val -4096"/>
              <a:gd name="adj3" fmla="val 83857"/>
              <a:gd name="adj4" fmla="val -27764"/>
              <a:gd name="adj5" fmla="val 27351"/>
              <a:gd name="adj6" fmla="val -30987"/>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出荷額：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7,071</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1,296</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sp>
        <p:nvSpPr>
          <p:cNvPr id="38" name="Oval 16"/>
          <p:cNvSpPr>
            <a:spLocks noChangeArrowheads="1"/>
          </p:cNvSpPr>
          <p:nvPr/>
        </p:nvSpPr>
        <p:spPr bwMode="auto">
          <a:xfrm>
            <a:off x="7541318" y="5521420"/>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9" name="AutoShape 18"/>
          <p:cNvSpPr>
            <a:spLocks/>
          </p:cNvSpPr>
          <p:nvPr/>
        </p:nvSpPr>
        <p:spPr bwMode="auto">
          <a:xfrm>
            <a:off x="8307373" y="5229201"/>
            <a:ext cx="1014113" cy="263525"/>
          </a:xfrm>
          <a:prstGeom prst="borderCallout2">
            <a:avLst>
              <a:gd name="adj1" fmla="val 104098"/>
              <a:gd name="adj2" fmla="val 22767"/>
              <a:gd name="adj3" fmla="val 159039"/>
              <a:gd name="adj4" fmla="val 23113"/>
              <a:gd name="adj5" fmla="val 166146"/>
              <a:gd name="adj6" fmla="val -17827"/>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売上額：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6,108</a:t>
            </a:r>
            <a:r>
              <a:rPr lang="ja-JP" altLang="en-US" sz="700" dirty="0" smtClean="0">
                <a:latin typeface="ＭＳ Ｐゴシック" pitchFamily="50" charset="-128"/>
                <a:ea typeface="ＭＳ Ｐゴシック" pitchFamily="50" charset="-128"/>
              </a:rPr>
              <a:t>億円</a:t>
            </a:r>
            <a:r>
              <a:rPr lang="en-US" altLang="ja-JP" sz="700" dirty="0" smtClean="0">
                <a:latin typeface="ＭＳ Ｐゴシック" pitchFamily="50" charset="-128"/>
                <a:ea typeface="ＭＳ Ｐゴシック" pitchFamily="50" charset="-128"/>
              </a:rPr>
              <a:t> </a:t>
            </a:r>
            <a:endParaRPr lang="ja-JP" altLang="en-US" sz="700" dirty="0" smtClean="0">
              <a:latin typeface="ＭＳ Ｐゴシック" pitchFamily="50" charset="-128"/>
              <a:ea typeface="ＭＳ Ｐゴシック" pitchFamily="50" charset="-128"/>
            </a:endParaRPr>
          </a:p>
          <a:p>
            <a:r>
              <a:rPr lang="ja-JP" altLang="en-US" sz="700" dirty="0" smtClean="0">
                <a:latin typeface="ＭＳ Ｐゴシック" pitchFamily="50" charset="-128"/>
                <a:ea typeface="ＭＳ Ｐゴシック" pitchFamily="50" charset="-128"/>
              </a:rPr>
              <a:t>事業所： </a:t>
            </a:r>
            <a:r>
              <a:rPr lang="en-US" altLang="ja-JP" sz="700" dirty="0" smtClean="0">
                <a:latin typeface="ＭＳ Ｐゴシック" pitchFamily="50" charset="-128"/>
                <a:ea typeface="ＭＳ Ｐゴシック" pitchFamily="50" charset="-128"/>
              </a:rPr>
              <a:t>12,416</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0" name="直線コネクタ 39"/>
          <p:cNvCxnSpPr/>
          <p:nvPr/>
        </p:nvCxnSpPr>
        <p:spPr>
          <a:xfrm>
            <a:off x="3930632" y="5830282"/>
            <a:ext cx="4680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AutoShape 76"/>
          <p:cNvSpPr>
            <a:spLocks/>
          </p:cNvSpPr>
          <p:nvPr/>
        </p:nvSpPr>
        <p:spPr bwMode="auto">
          <a:xfrm>
            <a:off x="4696961" y="5862033"/>
            <a:ext cx="1092121" cy="263525"/>
          </a:xfrm>
          <a:prstGeom prst="borderCallout2">
            <a:avLst>
              <a:gd name="adj1" fmla="val 50122"/>
              <a:gd name="adj2" fmla="val -4488"/>
              <a:gd name="adj3" fmla="val 48677"/>
              <a:gd name="adj4" fmla="val -32025"/>
              <a:gd name="adj5" fmla="val 1084"/>
              <a:gd name="adj6" fmla="val -32487"/>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出荷額：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3,144</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783</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2" name="直線コネクタ 41"/>
          <p:cNvCxnSpPr/>
          <p:nvPr/>
        </p:nvCxnSpPr>
        <p:spPr>
          <a:xfrm>
            <a:off x="7100509" y="5689823"/>
            <a:ext cx="3120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AutoShape 76"/>
          <p:cNvSpPr>
            <a:spLocks/>
          </p:cNvSpPr>
          <p:nvPr/>
        </p:nvSpPr>
        <p:spPr bwMode="auto">
          <a:xfrm>
            <a:off x="7059234" y="5013177"/>
            <a:ext cx="1014113" cy="263525"/>
          </a:xfrm>
          <a:prstGeom prst="borderCallout2">
            <a:avLst>
              <a:gd name="adj1" fmla="val 106990"/>
              <a:gd name="adj2" fmla="val 42047"/>
              <a:gd name="adj3" fmla="val 245785"/>
              <a:gd name="adj4" fmla="val 36527"/>
              <a:gd name="adj5" fmla="val 252650"/>
              <a:gd name="adj6" fmla="val 35388"/>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売上額：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1,526</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12,748</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6" name="直線コネクタ 45"/>
          <p:cNvCxnSpPr/>
          <p:nvPr/>
        </p:nvCxnSpPr>
        <p:spPr>
          <a:xfrm>
            <a:off x="8765106" y="1484784"/>
            <a:ext cx="4680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AutoShape 76"/>
          <p:cNvSpPr>
            <a:spLocks/>
          </p:cNvSpPr>
          <p:nvPr/>
        </p:nvSpPr>
        <p:spPr bwMode="auto">
          <a:xfrm>
            <a:off x="8385382" y="1988841"/>
            <a:ext cx="1092121" cy="263525"/>
          </a:xfrm>
          <a:prstGeom prst="borderCallout2">
            <a:avLst>
              <a:gd name="adj1" fmla="val -480"/>
              <a:gd name="adj2" fmla="val 68264"/>
              <a:gd name="adj3" fmla="val -41685"/>
              <a:gd name="adj4" fmla="val 88915"/>
              <a:gd name="adj5" fmla="val -197711"/>
              <a:gd name="adj6" fmla="val 72391"/>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販売額：</a:t>
            </a:r>
            <a:r>
              <a:rPr lang="en-US" altLang="ja-JP" sz="700" dirty="0" smtClean="0">
                <a:latin typeface="ＭＳ Ｐゴシック" pitchFamily="50" charset="-128"/>
                <a:ea typeface="ＭＳ Ｐゴシック" pitchFamily="50" charset="-128"/>
              </a:rPr>
              <a:t>3</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1,931</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6,572</a:t>
            </a:r>
            <a:r>
              <a:rPr lang="ja-JP" altLang="en-US" sz="700" dirty="0" smtClean="0">
                <a:latin typeface="ＭＳ Ｐゴシック" pitchFamily="50" charset="-128"/>
                <a:ea typeface="ＭＳ Ｐゴシック" pitchFamily="50" charset="-128"/>
              </a:rPr>
              <a:t>億円  </a:t>
            </a:r>
            <a:endParaRPr lang="ja-JP" altLang="en-US" sz="700" dirty="0">
              <a:latin typeface="ＭＳ Ｐゴシック" pitchFamily="50" charset="-128"/>
              <a:ea typeface="ＭＳ Ｐゴシック" pitchFamily="50" charset="-128"/>
            </a:endParaRPr>
          </a:p>
        </p:txBody>
      </p:sp>
      <p:cxnSp>
        <p:nvCxnSpPr>
          <p:cNvPr id="53" name="直線コネクタ 52"/>
          <p:cNvCxnSpPr/>
          <p:nvPr/>
        </p:nvCxnSpPr>
        <p:spPr>
          <a:xfrm>
            <a:off x="7745216" y="2727970"/>
            <a:ext cx="3120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AutoShape 76"/>
          <p:cNvSpPr>
            <a:spLocks/>
          </p:cNvSpPr>
          <p:nvPr/>
        </p:nvSpPr>
        <p:spPr bwMode="auto">
          <a:xfrm>
            <a:off x="8463390" y="2708921"/>
            <a:ext cx="1092121" cy="263525"/>
          </a:xfrm>
          <a:prstGeom prst="borderCallout2">
            <a:avLst>
              <a:gd name="adj1" fmla="val 64579"/>
              <a:gd name="adj2" fmla="val -709"/>
              <a:gd name="adj3" fmla="val 63135"/>
              <a:gd name="adj4" fmla="val -22577"/>
              <a:gd name="adj5" fmla="val 8313"/>
              <a:gd name="adj6" fmla="val -41935"/>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販売額：</a:t>
            </a:r>
            <a:r>
              <a:rPr lang="en-US" altLang="ja-JP" sz="700" dirty="0" smtClean="0">
                <a:latin typeface="ＭＳ Ｐゴシック" pitchFamily="50" charset="-128"/>
                <a:ea typeface="ＭＳ Ｐゴシック" pitchFamily="50" charset="-128"/>
              </a:rPr>
              <a:t>7,884</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a:t>
            </a:r>
            <a:r>
              <a:rPr lang="en-US" altLang="ja-JP" sz="700" dirty="0" smtClean="0">
                <a:latin typeface="ＭＳ Ｐゴシック" pitchFamily="50" charset="-128"/>
                <a:ea typeface="ＭＳ Ｐゴシック" pitchFamily="50" charset="-128"/>
              </a:rPr>
              <a:t>6,136</a:t>
            </a:r>
            <a:r>
              <a:rPr lang="ja-JP" altLang="en-US" sz="700" dirty="0" smtClean="0">
                <a:latin typeface="ＭＳ Ｐゴシック" pitchFamily="50" charset="-128"/>
                <a:ea typeface="ＭＳ Ｐゴシック" pitchFamily="50" charset="-128"/>
              </a:rPr>
              <a:t>億円 </a:t>
            </a:r>
            <a:endParaRPr lang="ja-JP" altLang="en-US" sz="700" dirty="0">
              <a:latin typeface="ＭＳ Ｐゴシック" pitchFamily="50" charset="-128"/>
              <a:ea typeface="ＭＳ Ｐゴシック" pitchFamily="50" charset="-128"/>
            </a:endParaRPr>
          </a:p>
        </p:txBody>
      </p:sp>
      <p:sp>
        <p:nvSpPr>
          <p:cNvPr id="44" name="正方形/長方形 27"/>
          <p:cNvSpPr>
            <a:spLocks noChangeArrowheads="1"/>
          </p:cNvSpPr>
          <p:nvPr/>
        </p:nvSpPr>
        <p:spPr bwMode="auto">
          <a:xfrm>
            <a:off x="8836304" y="640271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９</a:t>
            </a:r>
            <a:endParaRPr lang="en-US" altLang="ja-JP" sz="1100" b="1" dirty="0" smtClean="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3"/>
          <p:cNvSpPr txBox="1">
            <a:spLocks/>
          </p:cNvSpPr>
          <p:nvPr/>
        </p:nvSpPr>
        <p:spPr bwMode="auto">
          <a:xfrm>
            <a:off x="102432" y="260351"/>
            <a:ext cx="9672108"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pic>
        <p:nvPicPr>
          <p:cNvPr id="16" name="図 15"/>
          <p:cNvPicPr>
            <a:picLocks/>
          </p:cNvPicPr>
          <p:nvPr/>
        </p:nvPicPr>
        <p:blipFill>
          <a:blip r:embed="rId3"/>
          <a:stretch>
            <a:fillRect/>
          </a:stretch>
        </p:blipFill>
        <p:spPr>
          <a:xfrm>
            <a:off x="6421626" y="3953332"/>
            <a:ext cx="3492670" cy="2368553"/>
          </a:xfrm>
          <a:prstGeom prst="rect">
            <a:avLst/>
          </a:prstGeom>
        </p:spPr>
      </p:pic>
      <p:pic>
        <p:nvPicPr>
          <p:cNvPr id="15" name="図 14"/>
          <p:cNvPicPr>
            <a:picLocks/>
          </p:cNvPicPr>
          <p:nvPr/>
        </p:nvPicPr>
        <p:blipFill>
          <a:blip r:embed="rId4"/>
          <a:stretch>
            <a:fillRect/>
          </a:stretch>
        </p:blipFill>
        <p:spPr>
          <a:xfrm>
            <a:off x="2994270" y="3952932"/>
            <a:ext cx="3519854" cy="2383468"/>
          </a:xfrm>
          <a:prstGeom prst="rect">
            <a:avLst/>
          </a:prstGeom>
        </p:spPr>
      </p:pic>
      <p:pic>
        <p:nvPicPr>
          <p:cNvPr id="13" name="図 12"/>
          <p:cNvPicPr>
            <a:picLocks/>
          </p:cNvPicPr>
          <p:nvPr/>
        </p:nvPicPr>
        <p:blipFill>
          <a:blip r:embed="rId5"/>
          <a:stretch>
            <a:fillRect/>
          </a:stretch>
        </p:blipFill>
        <p:spPr>
          <a:xfrm>
            <a:off x="6393552" y="873874"/>
            <a:ext cx="3487810" cy="2372664"/>
          </a:xfrm>
          <a:prstGeom prst="rect">
            <a:avLst/>
          </a:prstGeom>
        </p:spPr>
      </p:pic>
      <p:pic>
        <p:nvPicPr>
          <p:cNvPr id="12" name="図 11"/>
          <p:cNvPicPr>
            <a:picLocks/>
          </p:cNvPicPr>
          <p:nvPr/>
        </p:nvPicPr>
        <p:blipFill>
          <a:blip r:embed="rId6"/>
          <a:stretch>
            <a:fillRect/>
          </a:stretch>
        </p:blipFill>
        <p:spPr>
          <a:xfrm>
            <a:off x="2967514" y="865740"/>
            <a:ext cx="3528000" cy="2232000"/>
          </a:xfrm>
          <a:prstGeom prst="rect">
            <a:avLst/>
          </a:prstGeom>
        </p:spPr>
      </p:pic>
      <p:sp>
        <p:nvSpPr>
          <p:cNvPr id="4" name="テキスト ボックス 3"/>
          <p:cNvSpPr txBox="1"/>
          <p:nvPr/>
        </p:nvSpPr>
        <p:spPr bwMode="gray">
          <a:xfrm>
            <a:off x="271728" y="160339"/>
            <a:ext cx="4290881" cy="187325"/>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smtClean="0">
                <a:solidFill>
                  <a:schemeClr val="bg1"/>
                </a:solidFill>
                <a:latin typeface="Meiryo UI" pitchFamily="50" charset="-128"/>
                <a:ea typeface="Meiryo UI" pitchFamily="50" charset="-128"/>
                <a:cs typeface="Meiryo UI" pitchFamily="50" charset="-128"/>
              </a:rPr>
              <a:t>淀川区の状況（統計データ）</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19460" name="テキスト ボックス 24"/>
          <p:cNvSpPr txBox="1">
            <a:spLocks noChangeArrowheads="1"/>
          </p:cNvSpPr>
          <p:nvPr/>
        </p:nvSpPr>
        <p:spPr bwMode="auto">
          <a:xfrm>
            <a:off x="163381" y="401639"/>
            <a:ext cx="390392"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まち・暮らし</a:t>
            </a:r>
          </a:p>
        </p:txBody>
      </p:sp>
      <p:graphicFrame>
        <p:nvGraphicFramePr>
          <p:cNvPr id="21" name="Group 22"/>
          <p:cNvGraphicFramePr>
            <a:graphicFrameLocks noGrp="1"/>
          </p:cNvGraphicFramePr>
          <p:nvPr>
            <p:extLst>
              <p:ext uri="{D42A27DB-BD31-4B8C-83A1-F6EECF244321}">
                <p14:modId xmlns:p14="http://schemas.microsoft.com/office/powerpoint/2010/main" val="1065386526"/>
              </p:ext>
            </p:extLst>
          </p:nvPr>
        </p:nvGraphicFramePr>
        <p:xfrm>
          <a:off x="631567" y="404665"/>
          <a:ext cx="2340260" cy="6217737"/>
        </p:xfrm>
        <a:graphic>
          <a:graphicData uri="http://schemas.openxmlformats.org/drawingml/2006/table">
            <a:tbl>
              <a:tblPr/>
              <a:tblGrid>
                <a:gridCol w="312035">
                  <a:extLst>
                    <a:ext uri="{9D8B030D-6E8A-4147-A177-3AD203B41FA5}">
                      <a16:colId xmlns:a16="http://schemas.microsoft.com/office/drawing/2014/main" val="20000"/>
                    </a:ext>
                  </a:extLst>
                </a:gridCol>
                <a:gridCol w="312035">
                  <a:extLst>
                    <a:ext uri="{9D8B030D-6E8A-4147-A177-3AD203B41FA5}">
                      <a16:colId xmlns:a16="http://schemas.microsoft.com/office/drawing/2014/main" val="20001"/>
                    </a:ext>
                  </a:extLst>
                </a:gridCol>
                <a:gridCol w="234026">
                  <a:extLst>
                    <a:ext uri="{9D8B030D-6E8A-4147-A177-3AD203B41FA5}">
                      <a16:colId xmlns:a16="http://schemas.microsoft.com/office/drawing/2014/main" val="20002"/>
                    </a:ext>
                  </a:extLst>
                </a:gridCol>
                <a:gridCol w="624069">
                  <a:extLst>
                    <a:ext uri="{9D8B030D-6E8A-4147-A177-3AD203B41FA5}">
                      <a16:colId xmlns:a16="http://schemas.microsoft.com/office/drawing/2014/main" val="20003"/>
                    </a:ext>
                  </a:extLst>
                </a:gridCol>
                <a:gridCol w="858095">
                  <a:extLst>
                    <a:ext uri="{9D8B030D-6E8A-4147-A177-3AD203B41FA5}">
                      <a16:colId xmlns:a16="http://schemas.microsoft.com/office/drawing/2014/main" val="20004"/>
                    </a:ext>
                  </a:extLst>
                </a:gridCol>
              </a:tblGrid>
              <a:tr h="215291">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59436" marR="5943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864" marR="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00"/>
                  </a:ext>
                </a:extLst>
              </a:tr>
              <a:tr h="188208">
                <a:tc rowSpan="6">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土地利用</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建物用途</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50.1%</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内訳</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住居</a:t>
                      </a: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ysDot"/>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34.2%</a:t>
                      </a: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商業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15.5%</a:t>
                      </a: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工業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38.1%</a:t>
                      </a: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その他</a:t>
                      </a:r>
                      <a:endParaRPr kumimoji="1" lang="ja-JP" altLang="en-US" sz="1000" dirty="0">
                        <a:latin typeface="+mn-ea"/>
                        <a:ea typeface="+mn-ea"/>
                      </a:endParaRPr>
                    </a:p>
                  </a:txBody>
                  <a:tcPr marL="10319" marR="10319" marT="9525" marB="0" anchor="ctr">
                    <a:lnT w="12700" cap="flat" cmpd="sng" algn="ctr">
                      <a:solidFill>
                        <a:schemeClr val="tx1"/>
                      </a:solidFill>
                      <a:prstDash val="sysDot"/>
                      <a:round/>
                      <a:headEnd type="none" w="med" len="med"/>
                      <a:tailEnd type="none" w="med" len="med"/>
                    </a:lnT>
                  </a:tcPr>
                </a:tc>
                <a:tc hMerge="1">
                  <a:txBody>
                    <a:bodyPr/>
                    <a:lstStyle/>
                    <a:p>
                      <a:pPr algn="ctr" fontAlgn="ctr"/>
                      <a:endParaRPr lang="en-US" altLang="ja-JP" sz="1000" b="0" i="0" u="none" strike="noStrike" dirty="0">
                        <a:solidFill>
                          <a:schemeClr val="tx1"/>
                        </a:solidFill>
                        <a:latin typeface="ＭＳ Ｐゴシック" pitchFamily="50" charset="-128"/>
                        <a:ea typeface="ＭＳ Ｐゴシック" pitchFamily="50" charset="-128"/>
                      </a:endParaRPr>
                    </a:p>
                  </a:txBody>
                  <a:tcPr marL="9525" marR="9525" marT="9525" marB="0" anchor="ctr"/>
                </a:tc>
                <a:tc>
                  <a:txBody>
                    <a:bodyPr/>
                    <a:lstStyle/>
                    <a:p>
                      <a:pPr algn="ctr" fontAlgn="ctr"/>
                      <a:r>
                        <a:rPr lang="en-US" altLang="ja-JP" sz="1000" b="0" i="0" u="none" strike="noStrike" dirty="0">
                          <a:latin typeface="ＭＳ Ｐゴシック"/>
                        </a:rPr>
                        <a:t>12.2%</a:t>
                      </a: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88612">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持ち家割合：借家割合</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44.1%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55.9%</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8000">
                <a:tc rowSpan="9">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子ども・教育</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98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484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認可保育所定員</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Ｐゴシック" pitchFamily="50" charset="-128"/>
                          <a:ea typeface="ＭＳ Ｐゴシック" pitchFamily="50" charset="-128"/>
                        </a:rPr>
                        <a:t>（就学前児童</a:t>
                      </a:r>
                      <a:r>
                        <a:rPr kumimoji="1" lang="en-US" altLang="ja-JP" sz="7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7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11,052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38.5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待機児童数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幼稚園数</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中学校数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高等学校数（全日）</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短期大学数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福祉・医療</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居宅介護事業者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844</a:t>
                      </a:r>
                      <a:r>
                        <a:rPr lang="zh-TW" altLang="en-US" sz="1000" b="0" i="0" u="none" strike="noStrike" dirty="0" smtClean="0">
                          <a:solidFill>
                            <a:schemeClr val="tx1"/>
                          </a:solidFill>
                          <a:latin typeface="ＭＳ Ｐゴシック" pitchFamily="50" charset="-128"/>
                          <a:ea typeface="ＭＳ Ｐゴシック" pitchFamily="50" charset="-128"/>
                        </a:rPr>
                        <a:t>業者</a:t>
                      </a:r>
                    </a:p>
                    <a:p>
                      <a:pPr marL="0" marR="0" lvl="0" indent="0" algn="ctr" defTabSz="914400" rtl="0" eaLnBrk="1" fontAlgn="base" latinLnBrk="0" hangingPunct="1">
                        <a:lnSpc>
                          <a:spcPct val="90000"/>
                        </a:lnSpc>
                        <a:spcBef>
                          <a:spcPct val="0"/>
                        </a:spcBef>
                        <a:spcAft>
                          <a:spcPct val="0"/>
                        </a:spcAft>
                        <a:buClrTx/>
                        <a:buSzTx/>
                        <a:buFontTx/>
                        <a:buNone/>
                        <a:tabLst/>
                        <a:defRPr/>
                      </a:pP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12.6</a:t>
                      </a:r>
                      <a:r>
                        <a:rPr lang="zh-TW" altLang="en-US" sz="1000" b="0" i="0" u="none" strike="noStrike" dirty="0" smtClean="0">
                          <a:solidFill>
                            <a:schemeClr val="tx1"/>
                          </a:solidFill>
                          <a:latin typeface="ＭＳ Ｐゴシック" pitchFamily="50" charset="-128"/>
                          <a:ea typeface="ＭＳ Ｐゴシック" pitchFamily="50" charset="-128"/>
                        </a:rPr>
                        <a:t>業者）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病院・診療所数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（千人あたり）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943</a:t>
                      </a:r>
                      <a:r>
                        <a:rPr lang="ja-JP" altLang="en-US" sz="1000" b="0" i="0" u="none" strike="noStrike" dirty="0" smtClean="0">
                          <a:solidFill>
                            <a:schemeClr val="tx1"/>
                          </a:solidFill>
                          <a:latin typeface="ＭＳ Ｐゴシック" pitchFamily="50" charset="-128"/>
                          <a:ea typeface="ＭＳ Ｐゴシック" pitchFamily="50" charset="-128"/>
                        </a:rPr>
                        <a:t>ヵ所</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1.6</a:t>
                      </a:r>
                      <a:r>
                        <a:rPr lang="ja-JP" altLang="en-US" sz="1000" b="0" i="0" u="none" strike="noStrike" dirty="0" smtClean="0">
                          <a:solidFill>
                            <a:schemeClr val="tx1"/>
                          </a:solidFill>
                          <a:latin typeface="ＭＳ Ｐゴシック" pitchFamily="50" charset="-128"/>
                          <a:ea typeface="ＭＳ Ｐゴシック" pitchFamily="50" charset="-128"/>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国民健康保険加入者数（加入率）</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156,427</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26.3%</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被保護実人員（生活保護）（保護率</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千分比</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28,556</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47.9‰</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交通</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鉄道駅数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baseline="0" dirty="0" smtClean="0">
                          <a:solidFill>
                            <a:schemeClr val="tx1"/>
                          </a:solidFill>
                          <a:latin typeface="ＭＳ Ｐゴシック" pitchFamily="50" charset="-128"/>
                          <a:ea typeface="ＭＳ Ｐゴシック" pitchFamily="50" charset="-128"/>
                        </a:rPr>
                        <a:t>43</a:t>
                      </a:r>
                      <a:r>
                        <a:rPr lang="ja-JP" altLang="en-US" sz="1000" b="0" i="0" u="none" strike="noStrike" baseline="0" dirty="0" smtClean="0">
                          <a:solidFill>
                            <a:schemeClr val="tx1"/>
                          </a:solidFill>
                          <a:latin typeface="ＭＳ Ｐゴシック" pitchFamily="50" charset="-128"/>
                          <a:ea typeface="ＭＳ Ｐゴシック" pitchFamily="50" charset="-128"/>
                        </a:rPr>
                        <a:t>駅</a:t>
                      </a:r>
                      <a:endParaRPr lang="en-US" altLang="ja-JP" sz="1000" b="0" i="0" u="none" strike="noStrike" baseline="0" dirty="0" smtClean="0">
                        <a:solidFill>
                          <a:schemeClr val="tx1"/>
                        </a:solidFill>
                        <a:latin typeface="ＭＳ Ｐゴシック" pitchFamily="50" charset="-128"/>
                        <a:ea typeface="ＭＳ Ｐゴシック" pitchFamily="50" charset="-128"/>
                      </a:endParaRP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0.6</a:t>
                      </a:r>
                      <a:r>
                        <a:rPr lang="ja-JP" altLang="en-US" sz="1000" b="0" i="0" u="none" strike="noStrike" dirty="0" smtClean="0">
                          <a:solidFill>
                            <a:schemeClr val="tx1"/>
                          </a:solidFill>
                          <a:latin typeface="ＭＳ Ｐゴシック" pitchFamily="50" charset="-128"/>
                          <a:ea typeface="ＭＳ Ｐゴシック" pitchFamily="50" charset="-128"/>
                        </a:rPr>
                        <a:t>駅）</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放置自転車台数（原付除く）</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1,840</a:t>
                      </a:r>
                      <a:r>
                        <a:rPr lang="ja-JP" altLang="en-US" sz="1000" b="0" i="0" u="none" strike="noStrike" dirty="0" smtClean="0">
                          <a:solidFill>
                            <a:schemeClr val="tx1"/>
                          </a:solidFill>
                          <a:latin typeface="ＭＳ Ｐゴシック" pitchFamily="50" charset="-128"/>
                          <a:ea typeface="ＭＳ Ｐゴシック" pitchFamily="50" charset="-128"/>
                        </a:rPr>
                        <a:t>台</a:t>
                      </a:r>
                      <a:endParaRPr lang="en-US" altLang="ja-JP" sz="1000" b="0" i="0" u="none" strike="noStrike" dirty="0" smtClean="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r h="19054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通勤・</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通学者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割合</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域内</a:t>
                      </a:r>
                    </a:p>
                  </a:txBody>
                  <a:tcPr marL="58500" marR="58500" marT="46800" marB="4680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ysDot"/>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44.3%</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22"/>
                  </a:ext>
                </a:extLst>
              </a:tr>
              <a:tr h="216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域外</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55.7%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3"/>
                  </a:ext>
                </a:extLst>
              </a:tr>
            </a:tbl>
          </a:graphicData>
        </a:graphic>
      </p:graphicFrame>
      <p:sp>
        <p:nvSpPr>
          <p:cNvPr id="22" name="Rectangle 8"/>
          <p:cNvSpPr>
            <a:spLocks noChangeArrowheads="1"/>
          </p:cNvSpPr>
          <p:nvPr/>
        </p:nvSpPr>
        <p:spPr bwMode="auto">
          <a:xfrm>
            <a:off x="6422897" y="408856"/>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rPr>
              <a:t>就学前児童</a:t>
            </a:r>
            <a:r>
              <a:rPr lang="en-US" altLang="ja-JP" sz="1000" dirty="0" smtClean="0">
                <a:latin typeface="ＭＳ Ｐゴシック" pitchFamily="50" charset="-128"/>
              </a:rPr>
              <a:t>100</a:t>
            </a:r>
            <a:r>
              <a:rPr lang="ja-JP" altLang="en-US" sz="1000" dirty="0" smtClean="0">
                <a:latin typeface="ＭＳ Ｐゴシック" pitchFamily="50" charset="-128"/>
              </a:rPr>
              <a:t>人あたり認可保育所定員数は、比較</a:t>
            </a:r>
            <a:r>
              <a:rPr lang="ja-JP" altLang="en-US" sz="1000" dirty="0">
                <a:latin typeface="ＭＳ Ｐゴシック" pitchFamily="50" charset="-128"/>
              </a:rPr>
              <a:t>都市</a:t>
            </a:r>
            <a:r>
              <a:rPr lang="ja-JP" altLang="en-US" sz="1000" dirty="0" smtClean="0">
                <a:latin typeface="ＭＳ Ｐゴシック" pitchFamily="50" charset="-128"/>
              </a:rPr>
              <a:t> </a:t>
            </a:r>
            <a:r>
              <a:rPr lang="en-US" altLang="ja-JP" sz="1000" dirty="0" smtClean="0">
                <a:latin typeface="ＭＳ Ｐゴシック" pitchFamily="50" charset="-128"/>
              </a:rPr>
              <a:t>   </a:t>
            </a:r>
          </a:p>
          <a:p>
            <a:pPr>
              <a:spcBef>
                <a:spcPts val="0"/>
              </a:spcBef>
            </a:pPr>
            <a:r>
              <a:rPr lang="en-US" altLang="ja-JP" sz="1000" dirty="0">
                <a:latin typeface="ＭＳ Ｐゴシック" pitchFamily="50" charset="-128"/>
              </a:rPr>
              <a:t> </a:t>
            </a:r>
            <a:r>
              <a:rPr lang="en-US" altLang="ja-JP" sz="1000" dirty="0" smtClean="0">
                <a:latin typeface="ＭＳ Ｐゴシック" pitchFamily="50" charset="-128"/>
              </a:rPr>
              <a:t>  </a:t>
            </a:r>
            <a:r>
              <a:rPr lang="ja-JP" altLang="en-US" sz="1000" dirty="0" smtClean="0">
                <a:latin typeface="ＭＳ Ｐゴシック" pitchFamily="50" charset="-128"/>
              </a:rPr>
              <a:t>をいずれも上回る</a:t>
            </a:r>
            <a:endParaRPr lang="ja-JP" altLang="en-US" sz="700" dirty="0">
              <a:latin typeface="ＭＳ Ｐゴシック" pitchFamily="50" charset="-128"/>
            </a:endParaRPr>
          </a:p>
        </p:txBody>
      </p:sp>
      <p:sp>
        <p:nvSpPr>
          <p:cNvPr id="24" name="Rectangle 11"/>
          <p:cNvSpPr>
            <a:spLocks noChangeArrowheads="1"/>
          </p:cNvSpPr>
          <p:nvPr/>
        </p:nvSpPr>
        <p:spPr bwMode="auto">
          <a:xfrm>
            <a:off x="3033740" y="3482472"/>
            <a:ext cx="3315000" cy="518400"/>
          </a:xfrm>
          <a:prstGeom prst="rect">
            <a:avLst/>
          </a:prstGeom>
          <a:solidFill>
            <a:srgbClr val="FFCC99"/>
          </a:solidFill>
          <a:ln w="9525" algn="ctr">
            <a:noFill/>
            <a:prstDash val="sysDot"/>
            <a:miter lim="800000"/>
            <a:headEnd/>
            <a:tailEnd/>
          </a:ln>
          <a:effectLst/>
        </p:spPr>
        <p:txBody>
          <a:bodyPr lIns="36000" tIns="0" rIns="36000" bIns="0"/>
          <a:lstStyle/>
          <a:p>
            <a:pPr marL="85725" indent="-85725"/>
            <a:endParaRPr lang="en-US" altLang="ja-JP" sz="1000" dirty="0"/>
          </a:p>
          <a:p>
            <a:pPr marL="85725" indent="-85725">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rPr>
              <a:t>１</a:t>
            </a:r>
            <a:r>
              <a:rPr lang="en-US" altLang="ja-JP" sz="1000" dirty="0" smtClean="0">
                <a:latin typeface="ＭＳ Ｐゴシック" pitchFamily="50" charset="-128"/>
              </a:rPr>
              <a:t>k㎡</a:t>
            </a:r>
            <a:r>
              <a:rPr lang="ja-JP" altLang="en-US" sz="1000" dirty="0" smtClean="0">
                <a:latin typeface="ＭＳ Ｐゴシック" pitchFamily="50" charset="-128"/>
              </a:rPr>
              <a:t>あたりの居宅介護事業者数は、東大阪市と同程度</a:t>
            </a:r>
            <a:endParaRPr lang="ja-JP" altLang="en-US" sz="1000" dirty="0">
              <a:latin typeface="ＭＳ Ｐゴシック" pitchFamily="50" charset="-128"/>
            </a:endParaRPr>
          </a:p>
        </p:txBody>
      </p:sp>
      <p:sp>
        <p:nvSpPr>
          <p:cNvPr id="25" name="Rectangle 12"/>
          <p:cNvSpPr>
            <a:spLocks noChangeArrowheads="1"/>
          </p:cNvSpPr>
          <p:nvPr/>
        </p:nvSpPr>
        <p:spPr bwMode="auto">
          <a:xfrm>
            <a:off x="3521781" y="3482472"/>
            <a:ext cx="2338917" cy="162000"/>
          </a:xfrm>
          <a:prstGeom prst="rect">
            <a:avLst/>
          </a:prstGeom>
          <a:solidFill>
            <a:srgbClr val="008000"/>
          </a:solidFill>
          <a:ln w="9525" algn="ctr">
            <a:noFill/>
            <a:miter lim="800000"/>
            <a:headEnd/>
            <a:tailEnd/>
          </a:ln>
          <a:effectLst/>
        </p:spPr>
        <p:txBody>
          <a:bodyPr wrap="none" anchor="ctr"/>
          <a:lstStyle/>
          <a:p>
            <a:pPr algn="ctr"/>
            <a:r>
              <a:rPr lang="en-US" altLang="ja-JP" sz="1000" b="1" dirty="0">
                <a:solidFill>
                  <a:schemeClr val="bg1"/>
                </a:solidFill>
                <a:latin typeface="ＭＳ Ｐゴシック" pitchFamily="50" charset="-128"/>
              </a:rPr>
              <a:t>1k㎡</a:t>
            </a:r>
            <a:r>
              <a:rPr lang="ja-JP" altLang="en-US" sz="1000" b="1" dirty="0">
                <a:solidFill>
                  <a:schemeClr val="bg1"/>
                </a:solidFill>
                <a:latin typeface="ＭＳ Ｐゴシック" pitchFamily="50" charset="-128"/>
              </a:rPr>
              <a:t>あたり居宅介護事業者数</a:t>
            </a:r>
          </a:p>
        </p:txBody>
      </p:sp>
      <p:sp>
        <p:nvSpPr>
          <p:cNvPr id="26" name="Rectangle 14"/>
          <p:cNvSpPr>
            <a:spLocks noChangeArrowheads="1"/>
          </p:cNvSpPr>
          <p:nvPr/>
        </p:nvSpPr>
        <p:spPr bwMode="auto">
          <a:xfrm>
            <a:off x="6422897" y="3482472"/>
            <a:ext cx="3315000" cy="518400"/>
          </a:xfrm>
          <a:prstGeom prst="rect">
            <a:avLst/>
          </a:prstGeom>
          <a:solidFill>
            <a:srgbClr val="FFCC99"/>
          </a:solidFill>
          <a:ln w="9525" algn="ctr">
            <a:noFill/>
            <a:prstDash val="sysDot"/>
            <a:miter lim="800000"/>
            <a:headEnd/>
            <a:tailEnd/>
          </a:ln>
          <a:effectLst/>
        </p:spPr>
        <p:txBody>
          <a:bodyPr lIns="36000" tIns="0" rIns="36000" bIns="0"/>
          <a:lstStyle/>
          <a:p>
            <a:pPr marL="85725" indent="-85725"/>
            <a:endParaRPr lang="en-US" altLang="ja-JP" sz="1000" dirty="0"/>
          </a:p>
          <a:p>
            <a:pPr marL="85725" indent="-85725">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rPr>
              <a:t>人口千人あたりの病院・診療所数は、堺市を上回る</a:t>
            </a:r>
            <a:endParaRPr lang="ja-JP" altLang="en-US" sz="1000" dirty="0">
              <a:latin typeface="ＭＳ Ｐゴシック" pitchFamily="50" charset="-128"/>
            </a:endParaRPr>
          </a:p>
        </p:txBody>
      </p:sp>
      <p:sp>
        <p:nvSpPr>
          <p:cNvPr id="27" name="Rectangle 15"/>
          <p:cNvSpPr>
            <a:spLocks noChangeArrowheads="1"/>
          </p:cNvSpPr>
          <p:nvPr/>
        </p:nvSpPr>
        <p:spPr bwMode="auto">
          <a:xfrm>
            <a:off x="6910938" y="3482472"/>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latin typeface="ＭＳ Ｐゴシック" pitchFamily="50" charset="-128"/>
              </a:rPr>
              <a:t>千人</a:t>
            </a:r>
            <a:r>
              <a:rPr lang="ja-JP" altLang="en-US" sz="1000" b="1" dirty="0" smtClean="0">
                <a:solidFill>
                  <a:schemeClr val="bg1"/>
                </a:solidFill>
                <a:latin typeface="ＭＳ Ｐゴシック" pitchFamily="50" charset="-128"/>
              </a:rPr>
              <a:t>あたり病院</a:t>
            </a:r>
            <a:r>
              <a:rPr lang="ja-JP" altLang="en-US" sz="1000" b="1" dirty="0">
                <a:solidFill>
                  <a:schemeClr val="bg1"/>
                </a:solidFill>
                <a:latin typeface="ＭＳ Ｐゴシック" pitchFamily="50" charset="-128"/>
              </a:rPr>
              <a:t>・診療所数</a:t>
            </a:r>
          </a:p>
        </p:txBody>
      </p:sp>
      <p:sp>
        <p:nvSpPr>
          <p:cNvPr id="28" name="Rectangle 8"/>
          <p:cNvSpPr>
            <a:spLocks noChangeArrowheads="1"/>
          </p:cNvSpPr>
          <p:nvPr/>
        </p:nvSpPr>
        <p:spPr bwMode="auto">
          <a:xfrm>
            <a:off x="3033740" y="408856"/>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ea typeface="ＭＳ Ｐゴシック" pitchFamily="50" charset="-128"/>
              </a:rPr>
              <a:t>建物用途の割合は、工業の土地利用が比較都市をいずれ</a:t>
            </a:r>
            <a:endParaRPr lang="en-US" altLang="ja-JP" sz="1000" dirty="0" smtClean="0">
              <a:latin typeface="ＭＳ Ｐゴシック" pitchFamily="50" charset="-128"/>
              <a:ea typeface="ＭＳ Ｐゴシック" pitchFamily="50" charset="-128"/>
            </a:endParaRPr>
          </a:p>
          <a:p>
            <a:pPr>
              <a:spcBef>
                <a:spcPts val="0"/>
              </a:spcBef>
            </a:pPr>
            <a:r>
              <a:rPr lang="ja-JP" altLang="en-US" sz="1000" dirty="0">
                <a:latin typeface="ＭＳ Ｐゴシック" pitchFamily="50" charset="-128"/>
                <a:ea typeface="ＭＳ Ｐゴシック" pitchFamily="50" charset="-128"/>
              </a:rPr>
              <a:t>　</a:t>
            </a:r>
            <a:r>
              <a:rPr lang="ja-JP" altLang="en-US" sz="1000" dirty="0" smtClean="0">
                <a:latin typeface="ＭＳ Ｐゴシック" pitchFamily="50" charset="-128"/>
                <a:ea typeface="ＭＳ Ｐゴシック" pitchFamily="50" charset="-128"/>
              </a:rPr>
              <a:t> も上回る</a:t>
            </a:r>
            <a:endParaRPr lang="ja-JP" altLang="en-US" sz="1000" dirty="0">
              <a:latin typeface="ＭＳ Ｐゴシック" pitchFamily="50" charset="-128"/>
            </a:endParaRPr>
          </a:p>
        </p:txBody>
      </p:sp>
      <p:sp>
        <p:nvSpPr>
          <p:cNvPr id="30" name="Rectangle 86"/>
          <p:cNvSpPr>
            <a:spLocks noChangeArrowheads="1"/>
          </p:cNvSpPr>
          <p:nvPr/>
        </p:nvSpPr>
        <p:spPr bwMode="auto">
          <a:xfrm>
            <a:off x="3521781" y="408856"/>
            <a:ext cx="2338917" cy="162000"/>
          </a:xfrm>
          <a:prstGeom prst="rect">
            <a:avLst/>
          </a:prstGeom>
          <a:solidFill>
            <a:srgbClr val="008000"/>
          </a:solidFill>
          <a:ln w="9525" algn="ctr">
            <a:noFill/>
            <a:miter lim="800000"/>
            <a:headEnd/>
            <a:tailEnd/>
          </a:ln>
        </p:spPr>
        <p:txBody>
          <a:bodyPr wrap="none" anchor="ctr"/>
          <a:lstStyle/>
          <a:p>
            <a:pPr algn="ctr"/>
            <a:r>
              <a:rPr lang="ja-JP" altLang="en-US" sz="1000" b="1" dirty="0">
                <a:solidFill>
                  <a:schemeClr val="bg1"/>
                </a:solidFill>
              </a:rPr>
              <a:t>建物用途の内訳</a:t>
            </a:r>
          </a:p>
        </p:txBody>
      </p:sp>
      <p:sp>
        <p:nvSpPr>
          <p:cNvPr id="33" name="Rectangle 86"/>
          <p:cNvSpPr>
            <a:spLocks noChangeArrowheads="1"/>
          </p:cNvSpPr>
          <p:nvPr/>
        </p:nvSpPr>
        <p:spPr bwMode="auto">
          <a:xfrm>
            <a:off x="6676241" y="408856"/>
            <a:ext cx="2808312" cy="162000"/>
          </a:xfrm>
          <a:prstGeom prst="rect">
            <a:avLst/>
          </a:prstGeom>
          <a:solidFill>
            <a:srgbClr val="008000"/>
          </a:solidFill>
          <a:ln w="9525" algn="ctr">
            <a:noFill/>
            <a:miter lim="800000"/>
            <a:headEnd/>
            <a:tailEnd/>
          </a:ln>
        </p:spPr>
        <p:txBody>
          <a:bodyPr wrap="none" anchor="ctr"/>
          <a:lstStyle/>
          <a:p>
            <a:pPr algn="ctr"/>
            <a:r>
              <a:rPr lang="ja-JP" altLang="en-US" sz="1000" b="1" dirty="0" smtClean="0">
                <a:solidFill>
                  <a:schemeClr val="bg1"/>
                </a:solidFill>
              </a:rPr>
              <a:t>就学前児童</a:t>
            </a:r>
            <a:r>
              <a:rPr lang="en-US" altLang="ja-JP" sz="1000" b="1" dirty="0" smtClean="0">
                <a:solidFill>
                  <a:schemeClr val="bg1"/>
                </a:solidFill>
              </a:rPr>
              <a:t>100</a:t>
            </a:r>
            <a:r>
              <a:rPr lang="ja-JP" altLang="en-US" sz="1000" b="1" dirty="0" smtClean="0">
                <a:solidFill>
                  <a:schemeClr val="bg1"/>
                </a:solidFill>
              </a:rPr>
              <a:t>人あたり認可保育所定員数</a:t>
            </a:r>
            <a:endParaRPr lang="ja-JP" altLang="en-US" sz="1000" b="1" dirty="0">
              <a:solidFill>
                <a:schemeClr val="bg1"/>
              </a:solidFill>
            </a:endParaRPr>
          </a:p>
        </p:txBody>
      </p:sp>
      <p:sp>
        <p:nvSpPr>
          <p:cNvPr id="38" name="Text Box 111"/>
          <p:cNvSpPr txBox="1">
            <a:spLocks noChangeArrowheads="1"/>
          </p:cNvSpPr>
          <p:nvPr/>
        </p:nvSpPr>
        <p:spPr bwMode="auto">
          <a:xfrm>
            <a:off x="3548844" y="6525344"/>
            <a:ext cx="2886321" cy="107722"/>
          </a:xfrm>
          <a:prstGeom prst="rect">
            <a:avLst/>
          </a:prstGeom>
          <a:noFill/>
          <a:ln w="9525" cap="rnd" algn="ctr">
            <a:noFill/>
            <a:prstDash val="sysDot"/>
            <a:miter lim="800000"/>
            <a:headEnd/>
            <a:tailEnd/>
          </a:ln>
          <a:effectLst/>
        </p:spPr>
        <p:txBody>
          <a:bodyPr wrap="square" lIns="0" tIns="0" rIns="0" bIns="0">
            <a:spAutoFit/>
          </a:bodyPr>
          <a:lstStyle/>
          <a:p>
            <a:pPr>
              <a:spcBef>
                <a:spcPct val="50000"/>
              </a:spcBef>
            </a:pPr>
            <a:r>
              <a:rPr lang="ja-JP" altLang="en-US" sz="700" dirty="0">
                <a:latin typeface="ＭＳ Ｐゴシック" pitchFamily="50" charset="-128"/>
              </a:rPr>
              <a:t>（Ｈ</a:t>
            </a:r>
            <a:r>
              <a:rPr lang="en-US" altLang="ja-JP" sz="700" dirty="0" smtClean="0">
                <a:latin typeface="ＭＳ Ｐゴシック" pitchFamily="50" charset="-128"/>
              </a:rPr>
              <a:t>29</a:t>
            </a:r>
            <a:r>
              <a:rPr lang="ja-JP" altLang="en-US" sz="700" dirty="0" smtClean="0">
                <a:latin typeface="ＭＳ Ｐゴシック" pitchFamily="50" charset="-128"/>
              </a:rPr>
              <a:t>年</a:t>
            </a:r>
            <a:r>
              <a:rPr lang="en-US" altLang="ja-JP" sz="700" dirty="0" smtClean="0">
                <a:latin typeface="ＭＳ Ｐゴシック" pitchFamily="50" charset="-128"/>
              </a:rPr>
              <a:t>4</a:t>
            </a:r>
            <a:r>
              <a:rPr lang="ja-JP" altLang="en-US" sz="700" dirty="0" smtClean="0">
                <a:latin typeface="ＭＳ Ｐゴシック" pitchFamily="50" charset="-128"/>
              </a:rPr>
              <a:t>月</a:t>
            </a:r>
            <a:r>
              <a:rPr lang="ja-JP" altLang="en-US" sz="700" dirty="0">
                <a:latin typeface="ＭＳ Ｐゴシック" pitchFamily="50" charset="-128"/>
              </a:rPr>
              <a:t>厚生労働省ＨＰ「介護サービス情報公表システム」より算出）</a:t>
            </a:r>
          </a:p>
        </p:txBody>
      </p:sp>
      <p:sp>
        <p:nvSpPr>
          <p:cNvPr id="39" name="AutoShape 112"/>
          <p:cNvSpPr>
            <a:spLocks noChangeArrowheads="1"/>
          </p:cNvSpPr>
          <p:nvPr/>
        </p:nvSpPr>
        <p:spPr bwMode="auto">
          <a:xfrm>
            <a:off x="6903217" y="6302970"/>
            <a:ext cx="2706979" cy="438572"/>
          </a:xfrm>
          <a:prstGeom prst="bracketPair">
            <a:avLst>
              <a:gd name="adj" fmla="val 16667"/>
            </a:avLst>
          </a:prstGeom>
          <a:noFill/>
          <a:ln w="9525">
            <a:solidFill>
              <a:schemeClr val="tx1"/>
            </a:solidFill>
            <a:round/>
            <a:headEnd/>
            <a:tailEnd/>
          </a:ln>
          <a:effectLst/>
        </p:spPr>
        <p:txBody>
          <a:bodyPr wrap="none" anchor="ctr"/>
          <a:lstStyle/>
          <a:p>
            <a:pPr>
              <a:spcBef>
                <a:spcPct val="50000"/>
              </a:spcBef>
            </a:pPr>
            <a:r>
              <a:rPr lang="ja-JP" altLang="en-US" sz="500" dirty="0" smtClean="0">
                <a:latin typeface="ＭＳ Ｐゴシック" pitchFamily="50" charset="-128"/>
              </a:rPr>
              <a:t>特別区：平成</a:t>
            </a:r>
            <a:r>
              <a:rPr lang="en-US" altLang="ja-JP" sz="500" dirty="0" smtClean="0">
                <a:latin typeface="ＭＳ Ｐゴシック" pitchFamily="50" charset="-128"/>
              </a:rPr>
              <a:t>29</a:t>
            </a:r>
            <a:r>
              <a:rPr lang="ja-JP" altLang="en-US" sz="500" dirty="0" smtClean="0">
                <a:latin typeface="ＭＳ Ｐゴシック" pitchFamily="50" charset="-128"/>
              </a:rPr>
              <a:t>年</a:t>
            </a:r>
            <a:r>
              <a:rPr lang="en-US" altLang="ja-JP" sz="500" dirty="0" smtClean="0">
                <a:latin typeface="ＭＳ Ｐゴシック" pitchFamily="50" charset="-128"/>
              </a:rPr>
              <a:t>3</a:t>
            </a:r>
            <a:r>
              <a:rPr lang="ja-JP" altLang="en-US" sz="500" dirty="0" smtClean="0">
                <a:latin typeface="ＭＳ Ｐゴシック" pitchFamily="50" charset="-128"/>
              </a:rPr>
              <a:t>月副首都推進局調べ</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堺市、豊中市、高槻市、東大阪市、枚方市：</a:t>
            </a:r>
            <a:r>
              <a:rPr lang="en-US" altLang="ja-JP" sz="500" dirty="0" smtClean="0">
                <a:latin typeface="ＭＳ Ｐゴシック" pitchFamily="50" charset="-128"/>
              </a:rPr>
              <a:t>H27</a:t>
            </a:r>
            <a:r>
              <a:rPr lang="ja-JP" altLang="en-US" sz="500" dirty="0" smtClean="0">
                <a:latin typeface="ＭＳ Ｐゴシック" pitchFamily="50" charset="-128"/>
              </a:rPr>
              <a:t>大阪府医療施設調査</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神戸市、尼崎市、西宮市：</a:t>
            </a:r>
            <a:r>
              <a:rPr lang="en-US" altLang="ja-JP" sz="500" dirty="0" smtClean="0">
                <a:latin typeface="ＭＳ Ｐゴシック" pitchFamily="50" charset="-128"/>
              </a:rPr>
              <a:t>H27</a:t>
            </a:r>
            <a:r>
              <a:rPr lang="ja-JP" altLang="en-US" sz="500" dirty="0" smtClean="0">
                <a:latin typeface="ＭＳ Ｐゴシック" pitchFamily="50" charset="-128"/>
              </a:rPr>
              <a:t>兵庫県医療施設調査</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京都市：</a:t>
            </a:r>
            <a:r>
              <a:rPr lang="en-US" altLang="ja-JP" sz="500" dirty="0" smtClean="0">
                <a:latin typeface="ＭＳ Ｐゴシック" pitchFamily="50" charset="-128"/>
              </a:rPr>
              <a:t>H27</a:t>
            </a:r>
            <a:r>
              <a:rPr lang="ja-JP" altLang="en-US" sz="500" dirty="0" smtClean="0">
                <a:latin typeface="ＭＳ Ｐゴシック" pitchFamily="50" charset="-128"/>
              </a:rPr>
              <a:t>京都市統計書</a:t>
            </a:r>
            <a:endParaRPr lang="ja-JP" altLang="en-US" sz="500" dirty="0">
              <a:latin typeface="ＭＳ Ｐゴシック" pitchFamily="50" charset="-128"/>
            </a:endParaRPr>
          </a:p>
        </p:txBody>
      </p:sp>
      <p:grpSp>
        <p:nvGrpSpPr>
          <p:cNvPr id="2" name="グループ化 39"/>
          <p:cNvGrpSpPr/>
          <p:nvPr/>
        </p:nvGrpSpPr>
        <p:grpSpPr>
          <a:xfrm>
            <a:off x="3392827" y="3012921"/>
            <a:ext cx="3197281" cy="454874"/>
            <a:chOff x="3131840" y="3084929"/>
            <a:chExt cx="2951336" cy="454874"/>
          </a:xfrm>
        </p:grpSpPr>
        <p:sp>
          <p:nvSpPr>
            <p:cNvPr id="41" name="テキスト ボックス 34"/>
            <p:cNvSpPr txBox="1">
              <a:spLocks noChangeArrowheads="1"/>
            </p:cNvSpPr>
            <p:nvPr/>
          </p:nvSpPr>
          <p:spPr bwMode="auto">
            <a:xfrm>
              <a:off x="3707904" y="3232026"/>
              <a:ext cx="2375272" cy="307777"/>
            </a:xfrm>
            <a:prstGeom prst="rect">
              <a:avLst/>
            </a:prstGeom>
            <a:noFill/>
            <a:ln w="9525">
              <a:noFill/>
              <a:miter lim="800000"/>
              <a:headEnd/>
              <a:tailEnd/>
            </a:ln>
          </p:spPr>
          <p:txBody>
            <a:bodyPr wrap="square">
              <a:spAutoFit/>
            </a:bodyPr>
            <a:lstStyle/>
            <a:p>
              <a:r>
                <a:rPr lang="ja-JP" altLang="en-US" sz="700" dirty="0" smtClean="0"/>
                <a:t>（特別区：</a:t>
              </a:r>
              <a:r>
                <a:rPr lang="en-US" altLang="ja-JP" sz="700" dirty="0" smtClean="0"/>
                <a:t>H27</a:t>
              </a:r>
              <a:r>
                <a:rPr lang="ja-JP" altLang="en-US" sz="700" dirty="0" smtClean="0"/>
                <a:t>建物</a:t>
              </a:r>
              <a:r>
                <a:rPr lang="ja-JP" altLang="en-US" sz="700" dirty="0"/>
                <a:t>用途別土地利用現況調査</a:t>
              </a:r>
              <a:r>
                <a:rPr lang="ja-JP" altLang="en-US" sz="700" dirty="0" smtClean="0"/>
                <a:t>）</a:t>
              </a:r>
              <a:endParaRPr lang="en-US" altLang="ja-JP" sz="700" dirty="0" smtClean="0"/>
            </a:p>
            <a:p>
              <a:r>
                <a:rPr lang="ja-JP" altLang="en-US" sz="700" dirty="0" smtClean="0"/>
                <a:t>（各市：</a:t>
              </a:r>
              <a:r>
                <a:rPr lang="en-US" altLang="ja-JP" sz="700" dirty="0" smtClean="0"/>
                <a:t>H27</a:t>
              </a:r>
              <a:r>
                <a:rPr lang="ja-JP" altLang="en-US" sz="700" dirty="0" smtClean="0"/>
                <a:t>府都市計画基礎調査（土地利用現況調査））</a:t>
              </a:r>
              <a:endParaRPr lang="en-US" altLang="ja-JP" sz="700" dirty="0"/>
            </a:p>
          </p:txBody>
        </p:sp>
        <p:sp>
          <p:nvSpPr>
            <p:cNvPr id="47" name="Text Box 22"/>
            <p:cNvSpPr txBox="1">
              <a:spLocks noChangeArrowheads="1"/>
            </p:cNvSpPr>
            <p:nvPr/>
          </p:nvSpPr>
          <p:spPr bwMode="auto">
            <a:xfrm>
              <a:off x="3131840" y="3084929"/>
              <a:ext cx="2663825" cy="200055"/>
            </a:xfrm>
            <a:prstGeom prst="rect">
              <a:avLst/>
            </a:prstGeom>
            <a:noFill/>
            <a:ln w="9525" algn="ctr">
              <a:noFill/>
              <a:miter lim="800000"/>
              <a:headEnd/>
              <a:tailEnd/>
            </a:ln>
          </p:spPr>
          <p:txBody>
            <a:bodyPr>
              <a:spAutoFit/>
            </a:bodyPr>
            <a:lstStyle/>
            <a:p>
              <a:pPr>
                <a:spcBef>
                  <a:spcPct val="50000"/>
                </a:spcBef>
              </a:pPr>
              <a:r>
                <a:rPr lang="en-US" altLang="ja-JP" sz="700" dirty="0" smtClean="0">
                  <a:latin typeface="ＭＳ Ｐゴシック" charset="-128"/>
                </a:rPr>
                <a:t>※</a:t>
              </a:r>
              <a:r>
                <a:rPr lang="ja-JP" altLang="en-US" sz="700" dirty="0" smtClean="0">
                  <a:latin typeface="ＭＳ Ｐゴシック" charset="-128"/>
                </a:rPr>
                <a:t>京都市・神戸市・尼崎市・西宮市は</a:t>
              </a:r>
              <a:r>
                <a:rPr lang="ja-JP" altLang="en-US" sz="700" dirty="0">
                  <a:latin typeface="ＭＳ Ｐゴシック" charset="-128"/>
                </a:rPr>
                <a:t>データが無いため記載せず</a:t>
              </a:r>
            </a:p>
          </p:txBody>
        </p:sp>
      </p:grpSp>
      <p:grpSp>
        <p:nvGrpSpPr>
          <p:cNvPr id="7" name="グループ化 47"/>
          <p:cNvGrpSpPr/>
          <p:nvPr/>
        </p:nvGrpSpPr>
        <p:grpSpPr>
          <a:xfrm>
            <a:off x="7241666" y="3169543"/>
            <a:ext cx="2833491" cy="275332"/>
            <a:chOff x="6636990" y="3212976"/>
            <a:chExt cx="2615530" cy="275332"/>
          </a:xfrm>
        </p:grpSpPr>
        <p:sp>
          <p:nvSpPr>
            <p:cNvPr id="49" name="Text Box 110"/>
            <p:cNvSpPr txBox="1">
              <a:spLocks noChangeArrowheads="1"/>
            </p:cNvSpPr>
            <p:nvPr/>
          </p:nvSpPr>
          <p:spPr bwMode="auto">
            <a:xfrm>
              <a:off x="6732240" y="3380586"/>
              <a:ext cx="2520280" cy="107722"/>
            </a:xfrm>
            <a:prstGeom prst="rect">
              <a:avLst/>
            </a:prstGeom>
            <a:noFill/>
            <a:ln w="9525" algn="ctr">
              <a:noFill/>
              <a:miter lim="800000"/>
              <a:headEnd/>
              <a:tailEnd/>
            </a:ln>
            <a:effectLst/>
          </p:spPr>
          <p:txBody>
            <a:bodyPr wrap="square" lIns="0" tIns="0" rIns="0" bIns="0">
              <a:spAutoFit/>
            </a:bodyPr>
            <a:lstStyle/>
            <a:p>
              <a:pPr>
                <a:spcBef>
                  <a:spcPct val="50000"/>
                </a:spcBef>
              </a:pPr>
              <a:r>
                <a:rPr lang="ja-JP" altLang="en-US" sz="700" dirty="0" smtClean="0">
                  <a:latin typeface="ＭＳ Ｐゴシック" charset="-128"/>
                </a:rPr>
                <a:t>（各市：</a:t>
              </a:r>
              <a:r>
                <a:rPr lang="en-US" altLang="ja-JP" sz="700" dirty="0" smtClean="0">
                  <a:latin typeface="ＭＳ Ｐゴシック" charset="-128"/>
                </a:rPr>
                <a:t>H27</a:t>
              </a:r>
              <a:r>
                <a:rPr lang="ja-JP" altLang="en-US" sz="700" dirty="0" smtClean="0">
                  <a:latin typeface="ＭＳ Ｐゴシック" charset="-128"/>
                </a:rPr>
                <a:t>年度福祉行政報告例及び</a:t>
              </a:r>
              <a:r>
                <a:rPr lang="en-US" altLang="ja-JP" sz="700" dirty="0" smtClean="0">
                  <a:latin typeface="ＭＳ Ｐゴシック" charset="-128"/>
                </a:rPr>
                <a:t>H27</a:t>
              </a:r>
              <a:r>
                <a:rPr lang="ja-JP" altLang="en-US" sz="700" dirty="0" smtClean="0">
                  <a:latin typeface="ＭＳ Ｐゴシック" charset="-128"/>
                </a:rPr>
                <a:t>国勢調査より算出）</a:t>
              </a:r>
              <a:endParaRPr lang="ja-JP" altLang="en-US" sz="700" dirty="0">
                <a:latin typeface="HG丸ｺﾞｼｯｸM-PRO" pitchFamily="50" charset="-128"/>
              </a:endParaRPr>
            </a:p>
          </p:txBody>
        </p:sp>
        <p:sp>
          <p:nvSpPr>
            <p:cNvPr id="50" name="テキスト ボックス 34"/>
            <p:cNvSpPr txBox="1">
              <a:spLocks noChangeArrowheads="1"/>
            </p:cNvSpPr>
            <p:nvPr/>
          </p:nvSpPr>
          <p:spPr bwMode="auto">
            <a:xfrm>
              <a:off x="6636990" y="3212976"/>
              <a:ext cx="1943224" cy="200055"/>
            </a:xfrm>
            <a:prstGeom prst="rect">
              <a:avLst/>
            </a:prstGeom>
            <a:noFill/>
            <a:ln w="9525">
              <a:noFill/>
              <a:miter lim="800000"/>
              <a:headEnd/>
              <a:tailEnd/>
            </a:ln>
          </p:spPr>
          <p:txBody>
            <a:bodyPr wrap="square">
              <a:spAutoFit/>
            </a:bodyPr>
            <a:lstStyle/>
            <a:p>
              <a:r>
                <a:rPr lang="ja-JP" altLang="en-US" sz="700" dirty="0" smtClean="0">
                  <a:latin typeface="+mn-ea"/>
                  <a:ea typeface="+mn-ea"/>
                </a:rPr>
                <a:t>（特別区：</a:t>
              </a:r>
              <a:r>
                <a:rPr lang="en-US" altLang="ja-JP" sz="700" dirty="0" smtClean="0">
                  <a:latin typeface="+mn-ea"/>
                  <a:ea typeface="+mn-ea"/>
                </a:rPr>
                <a:t>H29</a:t>
              </a:r>
              <a:r>
                <a:rPr lang="ja-JP" altLang="en-US" sz="700" dirty="0" smtClean="0">
                  <a:latin typeface="+mn-ea"/>
                  <a:ea typeface="+mn-ea"/>
                </a:rPr>
                <a:t>年</a:t>
              </a:r>
              <a:r>
                <a:rPr lang="en-US" altLang="ja-JP" sz="700" dirty="0" smtClean="0">
                  <a:latin typeface="+mn-ea"/>
                  <a:ea typeface="+mn-ea"/>
                </a:rPr>
                <a:t>4</a:t>
              </a:r>
              <a:r>
                <a:rPr lang="ja-JP" altLang="en-US" sz="700" dirty="0" smtClean="0">
                  <a:latin typeface="+mn-ea"/>
                  <a:ea typeface="+mn-ea"/>
                </a:rPr>
                <a:t>月副首都推進局調べ）</a:t>
              </a:r>
              <a:endParaRPr lang="en-US" altLang="ja-JP" sz="700" dirty="0" smtClean="0">
                <a:latin typeface="+mn-ea"/>
                <a:ea typeface="+mn-ea"/>
              </a:endParaRPr>
            </a:p>
          </p:txBody>
        </p:sp>
      </p:grpSp>
      <p:sp>
        <p:nvSpPr>
          <p:cNvPr id="29" name="AutoShape 9"/>
          <p:cNvSpPr>
            <a:spLocks noChangeArrowheads="1"/>
          </p:cNvSpPr>
          <p:nvPr/>
        </p:nvSpPr>
        <p:spPr bwMode="auto">
          <a:xfrm>
            <a:off x="6673733" y="1090837"/>
            <a:ext cx="277923" cy="2155701"/>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1" name="AutoShape 13"/>
          <p:cNvSpPr>
            <a:spLocks noChangeArrowheads="1"/>
          </p:cNvSpPr>
          <p:nvPr/>
        </p:nvSpPr>
        <p:spPr bwMode="auto">
          <a:xfrm>
            <a:off x="3267766" y="4557886"/>
            <a:ext cx="281078" cy="1764000"/>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2" name="AutoShape 13"/>
          <p:cNvSpPr>
            <a:spLocks noChangeArrowheads="1"/>
          </p:cNvSpPr>
          <p:nvPr/>
        </p:nvSpPr>
        <p:spPr bwMode="auto">
          <a:xfrm>
            <a:off x="6669191" y="4330055"/>
            <a:ext cx="291397" cy="1980000"/>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4" name="AutoShape 13"/>
          <p:cNvSpPr>
            <a:spLocks noChangeArrowheads="1"/>
          </p:cNvSpPr>
          <p:nvPr/>
        </p:nvSpPr>
        <p:spPr bwMode="auto">
          <a:xfrm rot="5400000">
            <a:off x="4588232" y="-410697"/>
            <a:ext cx="235071" cy="3344053"/>
          </a:xfrm>
          <a:prstGeom prst="roundRect">
            <a:avLst>
              <a:gd name="adj" fmla="val 50000"/>
            </a:avLst>
          </a:prstGeom>
          <a:noFill/>
          <a:ln w="28575" algn="ctr">
            <a:solidFill>
              <a:srgbClr val="FF0000"/>
            </a:solidFill>
            <a:prstDash val="sysDot"/>
            <a:round/>
            <a:headEnd/>
            <a:tailEnd/>
          </a:ln>
        </p:spPr>
        <p:txBody>
          <a:bodyPr wrap="none" anchor="ctr"/>
          <a:lstStyle/>
          <a:p>
            <a:endParaRPr lang="ja-JP" altLang="en-US"/>
          </a:p>
        </p:txBody>
      </p:sp>
      <p:cxnSp>
        <p:nvCxnSpPr>
          <p:cNvPr id="35" name="直線コネクタ 34"/>
          <p:cNvCxnSpPr/>
          <p:nvPr/>
        </p:nvCxnSpPr>
        <p:spPr>
          <a:xfrm>
            <a:off x="5097016" y="6279192"/>
            <a:ext cx="32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7284068" y="6280292"/>
            <a:ext cx="252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a:t>
            </a:r>
            <a:r>
              <a:rPr lang="ja-JP" altLang="en-US" sz="1100" b="1" dirty="0">
                <a:solidFill>
                  <a:srgbClr val="000000"/>
                </a:solidFill>
                <a:latin typeface="Meiryo UI" pitchFamily="50" charset="-128"/>
                <a:ea typeface="Meiryo UI" pitchFamily="50" charset="-128"/>
                <a:cs typeface="Meiryo UI" pitchFamily="50" charset="-128"/>
              </a:rPr>
              <a:t>０</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正方形/長方形 25"/>
          <p:cNvSpPr>
            <a:spLocks noChangeArrowheads="1"/>
          </p:cNvSpPr>
          <p:nvPr/>
        </p:nvSpPr>
        <p:spPr bwMode="gray">
          <a:xfrm>
            <a:off x="0" y="2924175"/>
            <a:ext cx="9906000" cy="1009650"/>
          </a:xfrm>
          <a:prstGeom prst="rect">
            <a:avLst/>
          </a:prstGeom>
          <a:solidFill>
            <a:srgbClr val="E6B9B8"/>
          </a:solidFill>
          <a:ln w="22225" algn="ctr">
            <a:solidFill>
              <a:srgbClr val="E6B9B8"/>
            </a:solidFill>
            <a:miter lim="800000"/>
            <a:headEnd/>
            <a:tailEnd/>
          </a:ln>
        </p:spPr>
        <p:txBody>
          <a:bodyPr anchor="ctr"/>
          <a:lstStyle/>
          <a:p>
            <a:pPr algn="ctr">
              <a:spcBef>
                <a:spcPct val="50000"/>
              </a:spcBef>
              <a:buFont typeface="Wingdings" pitchFamily="2" charset="2"/>
              <a:buNone/>
            </a:pPr>
            <a:r>
              <a:rPr lang="ja-JP" altLang="en-US" sz="2800" b="1" dirty="0">
                <a:latin typeface="HGS創英角ｺﾞｼｯｸUB" pitchFamily="50" charset="-128"/>
              </a:rPr>
              <a:t>北</a:t>
            </a:r>
            <a:r>
              <a:rPr lang="ja-JP" altLang="en-US" sz="2800" b="1" dirty="0" smtClean="0">
                <a:latin typeface="HGS創英角ｺﾞｼｯｸUB" pitchFamily="50" charset="-128"/>
              </a:rPr>
              <a:t>区</a:t>
            </a:r>
            <a:endParaRPr lang="ja-JP" altLang="en-US" sz="2800" b="1" dirty="0">
              <a:latin typeface="HGS創英角ｺﾞｼｯｸUB" pitchFamily="50" charset="-128"/>
            </a:endParaRPr>
          </a:p>
          <a:p>
            <a:pPr algn="ctr">
              <a:spcBef>
                <a:spcPct val="50000"/>
              </a:spcBef>
              <a:buFont typeface="Wingdings" pitchFamily="2" charset="2"/>
              <a:buNone/>
            </a:pPr>
            <a:r>
              <a:rPr lang="ja-JP" altLang="en-US" sz="2000" b="1" dirty="0" smtClean="0">
                <a:latin typeface="HGS創英角ｺﾞｼｯｸUB" pitchFamily="50" charset="-128"/>
              </a:rPr>
              <a:t>（現行政区：</a:t>
            </a:r>
            <a:r>
              <a:rPr lang="ja-JP" altLang="ja-JP" sz="2000" b="1" dirty="0" smtClean="0">
                <a:latin typeface="ＭＳ Ｐゴシック" charset="-128"/>
              </a:rPr>
              <a:t>北区・</a:t>
            </a:r>
            <a:r>
              <a:rPr lang="ja-JP" altLang="en-US" sz="2000" b="1" dirty="0" smtClean="0">
                <a:latin typeface="ＭＳ Ｐゴシック" charset="-128"/>
              </a:rPr>
              <a:t>都島区・福島</a:t>
            </a:r>
            <a:r>
              <a:rPr lang="ja-JP" altLang="ja-JP" sz="2000" b="1" dirty="0" smtClean="0">
                <a:latin typeface="ＭＳ Ｐゴシック" charset="-128"/>
              </a:rPr>
              <a:t>区</a:t>
            </a:r>
            <a:r>
              <a:rPr lang="ja-JP" altLang="en-US" sz="2000" b="1" dirty="0" smtClean="0">
                <a:latin typeface="ＭＳ Ｐゴシック" charset="-128"/>
              </a:rPr>
              <a:t>・東成区・旭区・城東区・鶴見区</a:t>
            </a:r>
            <a:r>
              <a:rPr lang="ja-JP" altLang="en-US" sz="2000" b="1" dirty="0" smtClean="0">
                <a:latin typeface="HGS創英角ｺﾞｼｯｸUB" pitchFamily="50" charset="-128"/>
              </a:rPr>
              <a:t>）</a:t>
            </a:r>
            <a:endParaRPr lang="ja-JP" altLang="en-US" sz="2000" b="1" dirty="0">
              <a:latin typeface="HGS創英角ｺﾞｼｯｸUB" pitchFamily="50" charset="-128"/>
            </a:endParaRPr>
          </a:p>
        </p:txBody>
      </p:sp>
      <p:sp>
        <p:nvSpPr>
          <p:cNvPr id="3" name="正方形/長方形 27"/>
          <p:cNvSpPr>
            <a:spLocks noChangeArrowheads="1"/>
          </p:cNvSpPr>
          <p:nvPr/>
        </p:nvSpPr>
        <p:spPr bwMode="auto">
          <a:xfrm>
            <a:off x="8874125" y="658100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a:t>
            </a:r>
            <a:r>
              <a:rPr lang="ja-JP" altLang="en-US" sz="1100" b="1" dirty="0">
                <a:solidFill>
                  <a:srgbClr val="000000"/>
                </a:solidFill>
                <a:latin typeface="Meiryo UI" pitchFamily="50" charset="-128"/>
                <a:ea typeface="Meiryo UI" pitchFamily="50" charset="-128"/>
                <a:cs typeface="Meiryo UI" pitchFamily="50" charset="-128"/>
              </a:rPr>
              <a:t>１</a:t>
            </a:r>
            <a:endParaRPr lang="en-US" altLang="ja-JP" sz="1100" b="1" dirty="0" smtClean="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353736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タイトル 3"/>
          <p:cNvSpPr txBox="1">
            <a:spLocks/>
          </p:cNvSpPr>
          <p:nvPr/>
        </p:nvSpPr>
        <p:spPr bwMode="auto">
          <a:xfrm>
            <a:off x="4354513" y="549275"/>
            <a:ext cx="5460339" cy="6192838"/>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pic>
        <p:nvPicPr>
          <p:cNvPr id="136" name="図 1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6437" y="2015263"/>
            <a:ext cx="5397960" cy="3737049"/>
          </a:xfrm>
          <a:prstGeom prst="rect">
            <a:avLst/>
          </a:prstGeom>
        </p:spPr>
      </p:pic>
      <p:sp>
        <p:nvSpPr>
          <p:cNvPr id="9218" name="正方形/長方形 25"/>
          <p:cNvSpPr>
            <a:spLocks noChangeArrowheads="1"/>
          </p:cNvSpPr>
          <p:nvPr/>
        </p:nvSpPr>
        <p:spPr bwMode="gray">
          <a:xfrm>
            <a:off x="4890" y="0"/>
            <a:ext cx="9472613"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北区</a:t>
            </a:r>
            <a:r>
              <a:rPr lang="zh-CN" altLang="en-US" sz="1600" b="1" dirty="0" smtClean="0">
                <a:latin typeface="Meiryo UI" panose="020B0604030504040204" pitchFamily="50" charset="-128"/>
                <a:ea typeface="Meiryo UI" panose="020B0604030504040204" pitchFamily="50" charset="-128"/>
                <a:cs typeface="Meiryo UI" panose="020B0604030504040204" pitchFamily="50" charset="-128"/>
              </a:rPr>
              <a:t>（現行政区：北区</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都島区・福島</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・東成区・旭区・城東区・鶴見区）</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220" name="タイトル 3"/>
          <p:cNvSpPr>
            <a:spLocks/>
          </p:cNvSpPr>
          <p:nvPr/>
        </p:nvSpPr>
        <p:spPr bwMode="auto">
          <a:xfrm>
            <a:off x="80831" y="549275"/>
            <a:ext cx="4134379" cy="6192838"/>
          </a:xfrm>
          <a:prstGeom prst="rect">
            <a:avLst/>
          </a:prstGeom>
          <a:noFill/>
          <a:ln w="22225" algn="ctr">
            <a:solidFill>
              <a:schemeClr val="accent2"/>
            </a:solidFill>
            <a:miter lim="800000"/>
            <a:headEnd/>
            <a:tailEnd/>
          </a:ln>
        </p:spPr>
        <p:txBody>
          <a:bodyPr lIns="72000" rIns="36000"/>
          <a:lstStyle/>
          <a:p>
            <a:pPr marL="85725" indent="-85725">
              <a:lnSpc>
                <a:spcPct val="40000"/>
              </a:lnSpc>
              <a:buFont typeface="Wingdings" pitchFamily="2" charset="2"/>
              <a:buNone/>
            </a:pPr>
            <a:r>
              <a:rPr lang="ja-JP" altLang="en-US" sz="1000">
                <a:solidFill>
                  <a:srgbClr val="000000"/>
                </a:solidFill>
                <a:latin typeface="HGP創英角ｺﾞｼｯｸUB" pitchFamily="50" charset="-128"/>
                <a:ea typeface="HGP創英角ｺﾞｼｯｸUB" pitchFamily="50" charset="-128"/>
              </a:rPr>
              <a:t>　　　　　　　　　　　　　　　　　　　　　　　</a:t>
            </a:r>
            <a:endParaRPr lang="ja-JP" altLang="en-US" sz="800">
              <a:solidFill>
                <a:srgbClr val="000000"/>
              </a:solidFill>
              <a:latin typeface="HGP創英角ｺﾞｼｯｸUB" pitchFamily="50" charset="-128"/>
              <a:ea typeface="HGP創英角ｺﾞｼｯｸUB" pitchFamily="50" charset="-128"/>
            </a:endParaRPr>
          </a:p>
        </p:txBody>
      </p:sp>
      <p:sp>
        <p:nvSpPr>
          <p:cNvPr id="3" name="テキスト ボックス 24"/>
          <p:cNvSpPr txBox="1"/>
          <p:nvPr/>
        </p:nvSpPr>
        <p:spPr bwMode="gray">
          <a:xfrm>
            <a:off x="75506" y="563538"/>
            <a:ext cx="1325959"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ＭＳ Ｐゴシック" pitchFamily="50" charset="-128"/>
                <a:ea typeface="ＭＳ Ｐゴシック" pitchFamily="50" charset="-128"/>
              </a:rPr>
              <a:t>概要</a:t>
            </a:r>
          </a:p>
        </p:txBody>
      </p:sp>
      <p:sp>
        <p:nvSpPr>
          <p:cNvPr id="9222" name="Text Box 8"/>
          <p:cNvSpPr txBox="1">
            <a:spLocks noChangeArrowheads="1"/>
          </p:cNvSpPr>
          <p:nvPr/>
        </p:nvSpPr>
        <p:spPr bwMode="auto">
          <a:xfrm>
            <a:off x="80831" y="2367930"/>
            <a:ext cx="132595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dirty="0">
                <a:solidFill>
                  <a:srgbClr val="000000"/>
                </a:solidFill>
                <a:latin typeface="HGP創英角ｺﾞｼｯｸUB" pitchFamily="50" charset="-128"/>
                <a:ea typeface="HGP創英角ｺﾞｼｯｸUB" pitchFamily="50" charset="-128"/>
              </a:rPr>
              <a:t>【</a:t>
            </a:r>
            <a:r>
              <a:rPr lang="ja-JP" altLang="en-US" sz="1100" dirty="0">
                <a:solidFill>
                  <a:srgbClr val="000000"/>
                </a:solidFill>
                <a:latin typeface="HGP創英角ｺﾞｼｯｸUB" pitchFamily="50" charset="-128"/>
                <a:ea typeface="HGP創英角ｺﾞｼｯｸUB" pitchFamily="50" charset="-128"/>
              </a:rPr>
              <a:t>行政関連</a:t>
            </a:r>
            <a:r>
              <a:rPr lang="en-US" altLang="ja-JP" sz="1100" dirty="0">
                <a:solidFill>
                  <a:srgbClr val="000000"/>
                </a:solidFill>
                <a:latin typeface="HGP創英角ｺﾞｼｯｸUB" pitchFamily="50" charset="-128"/>
                <a:ea typeface="HGP創英角ｺﾞｼｯｸUB" pitchFamily="50" charset="-128"/>
              </a:rPr>
              <a:t>】</a:t>
            </a:r>
          </a:p>
        </p:txBody>
      </p:sp>
      <p:sp>
        <p:nvSpPr>
          <p:cNvPr id="9223" name="Text Box 9"/>
          <p:cNvSpPr txBox="1">
            <a:spLocks noChangeArrowheads="1"/>
          </p:cNvSpPr>
          <p:nvPr/>
        </p:nvSpPr>
        <p:spPr bwMode="auto">
          <a:xfrm>
            <a:off x="80831" y="782861"/>
            <a:ext cx="132595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dirty="0">
                <a:solidFill>
                  <a:srgbClr val="000000"/>
                </a:solidFill>
                <a:latin typeface="HGP創英角ｺﾞｼｯｸUB" pitchFamily="50" charset="-128"/>
                <a:ea typeface="HGP創英角ｺﾞｼｯｸUB" pitchFamily="50" charset="-128"/>
              </a:rPr>
              <a:t>【</a:t>
            </a:r>
            <a:r>
              <a:rPr lang="ja-JP" altLang="en-US" sz="1100" dirty="0">
                <a:solidFill>
                  <a:srgbClr val="000000"/>
                </a:solidFill>
                <a:latin typeface="HGP創英角ｺﾞｼｯｸUB" pitchFamily="50" charset="-128"/>
                <a:ea typeface="HGP創英角ｺﾞｼｯｸUB" pitchFamily="50" charset="-128"/>
              </a:rPr>
              <a:t>人口・面積</a:t>
            </a:r>
            <a:r>
              <a:rPr lang="en-US" altLang="ja-JP" sz="1100" dirty="0">
                <a:solidFill>
                  <a:srgbClr val="000000"/>
                </a:solidFill>
                <a:latin typeface="HGP創英角ｺﾞｼｯｸUB" pitchFamily="50" charset="-128"/>
                <a:ea typeface="HGP創英角ｺﾞｼｯｸUB" pitchFamily="50" charset="-128"/>
              </a:rPr>
              <a:t>】</a:t>
            </a:r>
          </a:p>
        </p:txBody>
      </p:sp>
      <p:sp>
        <p:nvSpPr>
          <p:cNvPr id="9224" name="Text Box 10"/>
          <p:cNvSpPr txBox="1">
            <a:spLocks noChangeArrowheads="1"/>
          </p:cNvSpPr>
          <p:nvPr/>
        </p:nvSpPr>
        <p:spPr bwMode="auto">
          <a:xfrm>
            <a:off x="80831" y="5113338"/>
            <a:ext cx="280841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dirty="0">
                <a:solidFill>
                  <a:srgbClr val="000000"/>
                </a:solidFill>
                <a:latin typeface="HGP創英角ｺﾞｼｯｸUB" pitchFamily="50" charset="-128"/>
                <a:ea typeface="HGP創英角ｺﾞｼｯｸUB" pitchFamily="50" charset="-128"/>
              </a:rPr>
              <a:t>【</a:t>
            </a:r>
            <a:r>
              <a:rPr lang="ja-JP" altLang="en-US" sz="1100" dirty="0">
                <a:solidFill>
                  <a:srgbClr val="000000"/>
                </a:solidFill>
                <a:latin typeface="HGP創英角ｺﾞｼｯｸUB" pitchFamily="50" charset="-128"/>
                <a:ea typeface="HGP創英角ｺﾞｼｯｸUB" pitchFamily="50" charset="-128"/>
              </a:rPr>
              <a:t>市民利用施設</a:t>
            </a:r>
            <a:r>
              <a:rPr lang="ja-JP" altLang="en-US" sz="900" dirty="0">
                <a:solidFill>
                  <a:srgbClr val="000000"/>
                </a:solidFill>
                <a:latin typeface="HGP創英角ｺﾞｼｯｸUB" pitchFamily="50" charset="-128"/>
                <a:ea typeface="HGP創英角ｺﾞｼｯｸUB" pitchFamily="50" charset="-128"/>
              </a:rPr>
              <a:t>（Ｈ</a:t>
            </a:r>
            <a:r>
              <a:rPr lang="en-US" altLang="ja-JP" sz="900" dirty="0" smtClean="0">
                <a:solidFill>
                  <a:srgbClr val="000000"/>
                </a:solidFill>
                <a:latin typeface="HGP創英角ｺﾞｼｯｸUB" pitchFamily="50" charset="-128"/>
                <a:ea typeface="HGP創英角ｺﾞｼｯｸUB" pitchFamily="50" charset="-128"/>
              </a:rPr>
              <a:t>29</a:t>
            </a:r>
            <a:r>
              <a:rPr lang="ja-JP" altLang="en-US" sz="900" dirty="0" smtClean="0">
                <a:solidFill>
                  <a:srgbClr val="000000"/>
                </a:solidFill>
                <a:latin typeface="HGP創英角ｺﾞｼｯｸUB" pitchFamily="50" charset="-128"/>
                <a:ea typeface="HGP創英角ｺﾞｼｯｸUB" pitchFamily="50" charset="-128"/>
              </a:rPr>
              <a:t>年</a:t>
            </a:r>
            <a:r>
              <a:rPr lang="en-US" altLang="ja-JP" sz="900" dirty="0">
                <a:solidFill>
                  <a:srgbClr val="000000"/>
                </a:solidFill>
                <a:latin typeface="HGP創英角ｺﾞｼｯｸUB" pitchFamily="50" charset="-128"/>
                <a:ea typeface="HGP創英角ｺﾞｼｯｸUB" pitchFamily="50" charset="-128"/>
              </a:rPr>
              <a:t>4</a:t>
            </a:r>
            <a:r>
              <a:rPr lang="ja-JP" altLang="en-US" sz="900" dirty="0">
                <a:solidFill>
                  <a:srgbClr val="000000"/>
                </a:solidFill>
                <a:latin typeface="HGP創英角ｺﾞｼｯｸUB" pitchFamily="50" charset="-128"/>
                <a:ea typeface="HGP創英角ｺﾞｼｯｸUB" pitchFamily="50" charset="-128"/>
              </a:rPr>
              <a:t>月現在）</a:t>
            </a:r>
            <a:r>
              <a:rPr lang="en-US" altLang="ja-JP" sz="1100" dirty="0">
                <a:solidFill>
                  <a:srgbClr val="000000"/>
                </a:solidFill>
                <a:latin typeface="HGP創英角ｺﾞｼｯｸUB" pitchFamily="50" charset="-128"/>
                <a:ea typeface="HGP創英角ｺﾞｼｯｸUB" pitchFamily="50" charset="-128"/>
              </a:rPr>
              <a:t>】</a:t>
            </a:r>
          </a:p>
        </p:txBody>
      </p:sp>
      <p:sp>
        <p:nvSpPr>
          <p:cNvPr id="9276" name="Rectangle 106"/>
          <p:cNvSpPr>
            <a:spLocks noChangeArrowheads="1"/>
          </p:cNvSpPr>
          <p:nvPr/>
        </p:nvSpPr>
        <p:spPr bwMode="auto">
          <a:xfrm>
            <a:off x="314722" y="4878686"/>
            <a:ext cx="3666596" cy="288925"/>
          </a:xfrm>
          <a:prstGeom prst="rect">
            <a:avLst/>
          </a:prstGeom>
          <a:noFill/>
          <a:ln w="9525" algn="ctr">
            <a:noFill/>
            <a:miter lim="800000"/>
            <a:headEnd/>
            <a:tailEnd/>
          </a:ln>
        </p:spPr>
        <p:txBody>
          <a:bodyPr wrap="none" anchor="ctr"/>
          <a:lstStyle/>
          <a:p>
            <a:pPr marL="85725" indent="-85725">
              <a:lnSpc>
                <a:spcPct val="90000"/>
              </a:lnSpc>
              <a:buFont typeface="Wingdings" pitchFamily="2" charset="2"/>
              <a:buNone/>
            </a:pPr>
            <a:r>
              <a:rPr lang="en-US" altLang="ja-JP" sz="800" dirty="0">
                <a:latin typeface="ＭＳ Ｐ明朝" pitchFamily="18" charset="-128"/>
                <a:ea typeface="ＭＳ Ｐ明朝" pitchFamily="18" charset="-128"/>
              </a:rPr>
              <a:t>※</a:t>
            </a:r>
            <a:r>
              <a:rPr lang="ja-JP" altLang="en-US" sz="800" dirty="0">
                <a:latin typeface="ＭＳ Ｐ明朝" pitchFamily="18" charset="-128"/>
                <a:ea typeface="ＭＳ Ｐ明朝" pitchFamily="18" charset="-128"/>
              </a:rPr>
              <a:t>近似市は、府内市が対象。近似市の歳出額（一般財源）は、消防</a:t>
            </a:r>
            <a:r>
              <a:rPr lang="ja-JP" altLang="en-US" sz="800" dirty="0" smtClean="0">
                <a:latin typeface="ＭＳ Ｐ明朝" pitchFamily="18" charset="-128"/>
                <a:ea typeface="ＭＳ Ｐ明朝" pitchFamily="18" charset="-128"/>
              </a:rPr>
              <a:t>、上下水道</a:t>
            </a:r>
            <a:r>
              <a:rPr lang="ja-JP" altLang="en-US" sz="800" dirty="0">
                <a:latin typeface="ＭＳ Ｐ明朝" pitchFamily="18" charset="-128"/>
                <a:ea typeface="ＭＳ Ｐ明朝" pitchFamily="18" charset="-128"/>
              </a:rPr>
              <a:t>、</a:t>
            </a:r>
          </a:p>
          <a:p>
            <a:pPr marL="85725" indent="-85725">
              <a:lnSpc>
                <a:spcPct val="90000"/>
              </a:lnSpc>
              <a:buFont typeface="Wingdings" pitchFamily="2" charset="2"/>
              <a:buNone/>
            </a:pPr>
            <a:r>
              <a:rPr lang="ja-JP" altLang="en-US" sz="800" dirty="0">
                <a:latin typeface="ＭＳ Ｐ明朝" pitchFamily="18" charset="-128"/>
                <a:ea typeface="ＭＳ Ｐ明朝" pitchFamily="18" charset="-128"/>
              </a:rPr>
              <a:t>　 病院、高等学校、特別支援学校、港湾を除いたベース</a:t>
            </a:r>
          </a:p>
        </p:txBody>
      </p:sp>
      <p:sp>
        <p:nvSpPr>
          <p:cNvPr id="9313" name="テキスト ボックス 24"/>
          <p:cNvSpPr txBox="1">
            <a:spLocks noChangeArrowheads="1"/>
          </p:cNvSpPr>
          <p:nvPr/>
        </p:nvSpPr>
        <p:spPr bwMode="gray">
          <a:xfrm>
            <a:off x="4355704" y="558205"/>
            <a:ext cx="1793742"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dirty="0">
                <a:solidFill>
                  <a:schemeClr val="bg1"/>
                </a:solidFill>
                <a:latin typeface="ＭＳ Ｐゴシック" charset="-128"/>
              </a:rPr>
              <a:t>区</a:t>
            </a:r>
            <a:r>
              <a:rPr lang="ja-JP" altLang="en-US" sz="1200" b="1" dirty="0" smtClean="0">
                <a:solidFill>
                  <a:schemeClr val="bg1"/>
                </a:solidFill>
                <a:latin typeface="ＭＳ Ｐゴシック" charset="-128"/>
              </a:rPr>
              <a:t>役所等の位置図</a:t>
            </a:r>
            <a:endParaRPr lang="ja-JP" altLang="en-US" sz="1200" b="1" dirty="0">
              <a:solidFill>
                <a:schemeClr val="bg1"/>
              </a:solidFill>
              <a:latin typeface="ＭＳ Ｐゴシック" charset="-128"/>
            </a:endParaRPr>
          </a:p>
        </p:txBody>
      </p:sp>
      <p:graphicFrame>
        <p:nvGraphicFramePr>
          <p:cNvPr id="114" name="Group 11"/>
          <p:cNvGraphicFramePr>
            <a:graphicFrameLocks noGrp="1"/>
          </p:cNvGraphicFramePr>
          <p:nvPr>
            <p:extLst>
              <p:ext uri="{D42A27DB-BD31-4B8C-83A1-F6EECF244321}">
                <p14:modId xmlns:p14="http://schemas.microsoft.com/office/powerpoint/2010/main" val="197269784"/>
              </p:ext>
            </p:extLst>
          </p:nvPr>
        </p:nvGraphicFramePr>
        <p:xfrm>
          <a:off x="159942" y="1020763"/>
          <a:ext cx="3977878" cy="1369088"/>
        </p:xfrm>
        <a:graphic>
          <a:graphicData uri="http://schemas.openxmlformats.org/drawingml/2006/table">
            <a:tbl>
              <a:tblPr/>
              <a:tblGrid>
                <a:gridCol w="1325959">
                  <a:extLst>
                    <a:ext uri="{9D8B030D-6E8A-4147-A177-3AD203B41FA5}">
                      <a16:colId xmlns:a16="http://schemas.microsoft.com/office/drawing/2014/main" val="20000"/>
                    </a:ext>
                  </a:extLst>
                </a:gridCol>
                <a:gridCol w="1325960">
                  <a:extLst>
                    <a:ext uri="{9D8B030D-6E8A-4147-A177-3AD203B41FA5}">
                      <a16:colId xmlns:a16="http://schemas.microsoft.com/office/drawing/2014/main" val="20001"/>
                    </a:ext>
                  </a:extLst>
                </a:gridCol>
                <a:gridCol w="1325959">
                  <a:extLst>
                    <a:ext uri="{9D8B030D-6E8A-4147-A177-3AD203B41FA5}">
                      <a16:colId xmlns:a16="http://schemas.microsoft.com/office/drawing/2014/main" val="20002"/>
                    </a:ext>
                  </a:extLst>
                </a:gridCol>
              </a:tblGrid>
              <a:tr h="24288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人　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〔R7〕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〔R17〕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749,303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732,243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702,303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gridSpan="2">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昼間人口（昼夜間人口比率）</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extLst>
                  <a:ext uri="{0D108BD9-81ED-4DB2-BD59-A6C34878D82A}">
                    <a16:rowId xmlns:a16="http://schemas.microsoft.com/office/drawing/2014/main" val="10002"/>
                  </a:ext>
                </a:extLst>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369,437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1,010,815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135%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10003"/>
                  </a:ext>
                </a:extLst>
              </a:tr>
              <a:tr h="228600">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　積</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4"/>
                  </a:ext>
                </a:extLst>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15,450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16,409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48.5k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115" name="Group 40"/>
          <p:cNvGraphicFramePr>
            <a:graphicFrameLocks noGrp="1"/>
          </p:cNvGraphicFramePr>
          <p:nvPr/>
        </p:nvGraphicFramePr>
        <p:xfrm>
          <a:off x="194472" y="5358358"/>
          <a:ext cx="3977878" cy="1346400"/>
        </p:xfrm>
        <a:graphic>
          <a:graphicData uri="http://schemas.openxmlformats.org/drawingml/2006/table">
            <a:tbl>
              <a:tblPr/>
              <a:tblGrid>
                <a:gridCol w="1325959">
                  <a:extLst>
                    <a:ext uri="{9D8B030D-6E8A-4147-A177-3AD203B41FA5}">
                      <a16:colId xmlns:a16="http://schemas.microsoft.com/office/drawing/2014/main" val="20000"/>
                    </a:ext>
                  </a:extLst>
                </a:gridCol>
                <a:gridCol w="1325960">
                  <a:extLst>
                    <a:ext uri="{9D8B030D-6E8A-4147-A177-3AD203B41FA5}">
                      <a16:colId xmlns:a16="http://schemas.microsoft.com/office/drawing/2014/main" val="20001"/>
                    </a:ext>
                  </a:extLst>
                </a:gridCol>
                <a:gridCol w="1325959">
                  <a:extLst>
                    <a:ext uri="{9D8B030D-6E8A-4147-A177-3AD203B41FA5}">
                      <a16:colId xmlns:a16="http://schemas.microsoft.com/office/drawing/2014/main" val="20002"/>
                    </a:ext>
                  </a:extLst>
                </a:gridCol>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図書館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スポーツセンター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プール施設</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区民センター・ホール</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老人福祉センター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子ども・子育てプラザ</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2"/>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公園数（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人あたりの面積）</a:t>
                      </a: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0">
                <a:tc gridSpan="2">
                  <a:txBody>
                    <a:bodyPr/>
                    <a:lstStyle/>
                    <a:p>
                      <a:pPr algn="ctr"/>
                      <a:r>
                        <a:rPr lang="en-US" altLang="ja-JP" sz="1000" dirty="0" smtClean="0">
                          <a:solidFill>
                            <a:schemeClr val="tx1"/>
                          </a:solidFill>
                          <a:latin typeface="ＭＳ Ｐゴシック" pitchFamily="50" charset="-128"/>
                          <a:ea typeface="ＭＳ Ｐゴシック" pitchFamily="50" charset="-128"/>
                        </a:rPr>
                        <a:t>244</a:t>
                      </a:r>
                      <a:r>
                        <a:rPr lang="ja-JP" altLang="en-US" sz="1000" dirty="0" smtClean="0">
                          <a:solidFill>
                            <a:schemeClr val="tx1"/>
                          </a:solidFill>
                          <a:latin typeface="ＭＳ Ｐゴシック" pitchFamily="50" charset="-128"/>
                          <a:ea typeface="ＭＳ Ｐゴシック" pitchFamily="50" charset="-128"/>
                        </a:rPr>
                        <a:t>ヵ所（</a:t>
                      </a:r>
                      <a:r>
                        <a:rPr lang="en-US" altLang="ja-JP" sz="1000" dirty="0" smtClean="0">
                          <a:solidFill>
                            <a:schemeClr val="tx1"/>
                          </a:solidFill>
                          <a:latin typeface="ＭＳ Ｐゴシック" pitchFamily="50" charset="-128"/>
                          <a:ea typeface="ＭＳ Ｐゴシック" pitchFamily="50" charset="-128"/>
                        </a:rPr>
                        <a:t>3.34㎡</a:t>
                      </a:r>
                      <a:r>
                        <a:rPr lang="ja-JP" altLang="en-US" sz="1000" dirty="0" smtClean="0">
                          <a:solidFill>
                            <a:schemeClr val="tx1"/>
                          </a:solidFill>
                          <a:latin typeface="ＭＳ Ｐゴシック" pitchFamily="50" charset="-128"/>
                          <a:ea typeface="ＭＳ Ｐゴシック" pitchFamily="50" charset="-128"/>
                        </a:rPr>
                        <a:t>）</a:t>
                      </a:r>
                      <a:endParaRPr lang="ja-JP" altLang="en-US" sz="1000" dirty="0">
                        <a:solidFill>
                          <a:schemeClr val="tx1"/>
                        </a:solidFill>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66" name="正方形/長方形 165"/>
          <p:cNvSpPr>
            <a:spLocks/>
          </p:cNvSpPr>
          <p:nvPr/>
        </p:nvSpPr>
        <p:spPr bwMode="gray">
          <a:xfrm>
            <a:off x="7917921" y="1"/>
            <a:ext cx="1988079" cy="1700213"/>
          </a:xfrm>
          <a:prstGeom prst="rect">
            <a:avLst/>
          </a:prstGeom>
          <a:solidFill>
            <a:srgbClr val="E6B9B8"/>
          </a:solidFill>
          <a:ln w="22225" algn="ctr">
            <a:solidFill>
              <a:srgbClr val="E6B9B8"/>
            </a:solidFill>
            <a:miter lim="800000"/>
            <a:headEnd/>
            <a:tailEnd/>
          </a:ln>
        </p:spPr>
        <p:txBody>
          <a:bodyPr anchor="ctr"/>
          <a:lstStyle/>
          <a:p>
            <a:pPr algn="ctr">
              <a:defRPr/>
            </a:pPr>
            <a:endParaRPr lang="ja-JP" altLang="en-US">
              <a:solidFill>
                <a:schemeClr val="lt1"/>
              </a:solidFill>
              <a:latin typeface="+mn-lt"/>
              <a:ea typeface="+mn-ea"/>
            </a:endParaRPr>
          </a:p>
        </p:txBody>
      </p:sp>
      <p:sp>
        <p:nvSpPr>
          <p:cNvPr id="179" name="正方形/長方形 26"/>
          <p:cNvSpPr>
            <a:spLocks/>
          </p:cNvSpPr>
          <p:nvPr/>
        </p:nvSpPr>
        <p:spPr bwMode="gray">
          <a:xfrm>
            <a:off x="8016810" y="84931"/>
            <a:ext cx="1790303" cy="153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aphicFrame>
        <p:nvGraphicFramePr>
          <p:cNvPr id="119" name="Group 180"/>
          <p:cNvGraphicFramePr>
            <a:graphicFrameLocks noGrp="1"/>
          </p:cNvGraphicFramePr>
          <p:nvPr>
            <p:extLst>
              <p:ext uri="{D42A27DB-BD31-4B8C-83A1-F6EECF244321}">
                <p14:modId xmlns:p14="http://schemas.microsoft.com/office/powerpoint/2010/main" val="2240826410"/>
              </p:ext>
            </p:extLst>
          </p:nvPr>
        </p:nvGraphicFramePr>
        <p:xfrm>
          <a:off x="163381" y="2593479"/>
          <a:ext cx="3931524" cy="2249290"/>
        </p:xfrm>
        <a:graphic>
          <a:graphicData uri="http://schemas.openxmlformats.org/drawingml/2006/table">
            <a:tbl>
              <a:tblPr/>
              <a:tblGrid>
                <a:gridCol w="1258088">
                  <a:extLst>
                    <a:ext uri="{9D8B030D-6E8A-4147-A177-3AD203B41FA5}">
                      <a16:colId xmlns:a16="http://schemas.microsoft.com/office/drawing/2014/main" val="20000"/>
                    </a:ext>
                  </a:extLst>
                </a:gridCol>
                <a:gridCol w="662946">
                  <a:extLst>
                    <a:ext uri="{9D8B030D-6E8A-4147-A177-3AD203B41FA5}">
                      <a16:colId xmlns:a16="http://schemas.microsoft.com/office/drawing/2014/main" val="20001"/>
                    </a:ext>
                  </a:extLst>
                </a:gridCol>
                <a:gridCol w="633902">
                  <a:extLst>
                    <a:ext uri="{9D8B030D-6E8A-4147-A177-3AD203B41FA5}">
                      <a16:colId xmlns:a16="http://schemas.microsoft.com/office/drawing/2014/main" val="20002"/>
                    </a:ext>
                  </a:extLst>
                </a:gridCol>
                <a:gridCol w="1376588">
                  <a:extLst>
                    <a:ext uri="{9D8B030D-6E8A-4147-A177-3AD203B41FA5}">
                      <a16:colId xmlns:a16="http://schemas.microsoft.com/office/drawing/2014/main" val="20003"/>
                    </a:ext>
                  </a:extLst>
                </a:gridCol>
              </a:tblGrid>
              <a:tr h="324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職員数</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特別区に承継される財産</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extLst>
                  <a:ext uri="{0D108BD9-81ED-4DB2-BD59-A6C34878D82A}">
                    <a16:rowId xmlns:a16="http://schemas.microsoft.com/office/drawing/2014/main" val="10000"/>
                  </a:ext>
                </a:extLst>
              </a:tr>
              <a:tr h="21298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2,790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7,944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1"/>
                  </a:ext>
                </a:extLst>
              </a:tr>
              <a:tr h="302673">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〔H28</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参考：近似市</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〔H28</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endParaRPr kumimoji="1" lang="en-US" altLang="ja-JP" sz="9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extLst>
                  <a:ext uri="{0D108BD9-81ED-4DB2-BD59-A6C34878D82A}">
                    <a16:rowId xmlns:a16="http://schemas.microsoft.com/office/drawing/2014/main" val="10002"/>
                  </a:ext>
                </a:extLst>
              </a:tr>
              <a:tr h="21298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1,669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堺市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1,828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3"/>
                  </a:ext>
                </a:extLst>
              </a:tr>
              <a:tr h="232162">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区役所間道路距離</a:t>
                      </a:r>
                    </a:p>
                  </a:txBody>
                  <a:tcPr marL="19500" marR="19500" marT="36000" marB="36000" anchor="ctr" horzOverflow="overflow">
                    <a:lnL w="28575"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5312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北⇔都島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1.9km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北⇔福島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4.2km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北⇔東成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6.0km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北⇔旭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4.3km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北⇔城東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3.7km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北⇔鶴見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6.4km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都島⇔福島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5.6km</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都島⇔東成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4.3km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都島⇔旭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3.2km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都島⇔城東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1.8km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都 ⇔鶴見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4.5km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福島⇔東成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7.9km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福島⇔旭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8.2km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福島⇔城東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7.2km</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福島⇔鶴見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9.5km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東成⇔旭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6.2km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東成⇔城東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3.9km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東成⇔鶴見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6.0km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旭⇔城東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2.4km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旭⇔鶴見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4.3km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城東⇔鶴見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2.9km</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pSp>
        <p:nvGrpSpPr>
          <p:cNvPr id="9221" name="Group 2"/>
          <p:cNvGrpSpPr>
            <a:grpSpLocks noChangeAspect="1"/>
          </p:cNvGrpSpPr>
          <p:nvPr/>
        </p:nvGrpSpPr>
        <p:grpSpPr bwMode="auto">
          <a:xfrm>
            <a:off x="8107958" y="130176"/>
            <a:ext cx="1608005" cy="1439863"/>
            <a:chOff x="1698" y="1802"/>
            <a:chExt cx="13239" cy="12848"/>
          </a:xfrm>
        </p:grpSpPr>
        <p:sp>
          <p:nvSpPr>
            <p:cNvPr id="4" name="Freeform 3"/>
            <p:cNvSpPr>
              <a:spLocks noChangeAspect="1"/>
            </p:cNvSpPr>
            <p:nvPr/>
          </p:nvSpPr>
          <p:spPr bwMode="auto">
            <a:xfrm>
              <a:off x="8871" y="10269"/>
              <a:ext cx="1970" cy="2259"/>
            </a:xfrm>
            <a:custGeom>
              <a:avLst/>
              <a:gdLst/>
              <a:ahLst/>
              <a:cxnLst>
                <a:cxn ang="0">
                  <a:pos x="1191" y="270"/>
                </a:cxn>
                <a:cxn ang="0">
                  <a:pos x="1135" y="397"/>
                </a:cxn>
                <a:cxn ang="0">
                  <a:pos x="1035" y="525"/>
                </a:cxn>
                <a:cxn ang="0">
                  <a:pos x="1021" y="695"/>
                </a:cxn>
                <a:cxn ang="0">
                  <a:pos x="1007" y="766"/>
                </a:cxn>
                <a:cxn ang="0">
                  <a:pos x="993" y="809"/>
                </a:cxn>
                <a:cxn ang="0">
                  <a:pos x="950" y="936"/>
                </a:cxn>
                <a:cxn ang="0">
                  <a:pos x="879" y="1107"/>
                </a:cxn>
                <a:cxn ang="0">
                  <a:pos x="837" y="1220"/>
                </a:cxn>
                <a:cxn ang="0">
                  <a:pos x="794" y="1334"/>
                </a:cxn>
                <a:cxn ang="0">
                  <a:pos x="752" y="1390"/>
                </a:cxn>
                <a:cxn ang="0">
                  <a:pos x="738" y="1419"/>
                </a:cxn>
                <a:cxn ang="0">
                  <a:pos x="539" y="1404"/>
                </a:cxn>
                <a:cxn ang="0">
                  <a:pos x="468" y="1390"/>
                </a:cxn>
                <a:cxn ang="0">
                  <a:pos x="454" y="1334"/>
                </a:cxn>
                <a:cxn ang="0">
                  <a:pos x="468" y="1305"/>
                </a:cxn>
                <a:cxn ang="0">
                  <a:pos x="468" y="1277"/>
                </a:cxn>
                <a:cxn ang="0">
                  <a:pos x="468" y="1206"/>
                </a:cxn>
                <a:cxn ang="0">
                  <a:pos x="426" y="1149"/>
                </a:cxn>
                <a:cxn ang="0">
                  <a:pos x="355" y="1121"/>
                </a:cxn>
                <a:cxn ang="0">
                  <a:pos x="170" y="1050"/>
                </a:cxn>
                <a:cxn ang="0">
                  <a:pos x="114" y="1050"/>
                </a:cxn>
                <a:cxn ang="0">
                  <a:pos x="29" y="1092"/>
                </a:cxn>
                <a:cxn ang="0">
                  <a:pos x="0" y="1092"/>
                </a:cxn>
                <a:cxn ang="0">
                  <a:pos x="14" y="1064"/>
                </a:cxn>
                <a:cxn ang="0">
                  <a:pos x="14" y="1050"/>
                </a:cxn>
                <a:cxn ang="0">
                  <a:pos x="29" y="1021"/>
                </a:cxn>
                <a:cxn ang="0">
                  <a:pos x="43" y="965"/>
                </a:cxn>
                <a:cxn ang="0">
                  <a:pos x="57" y="951"/>
                </a:cxn>
                <a:cxn ang="0">
                  <a:pos x="71" y="922"/>
                </a:cxn>
                <a:cxn ang="0">
                  <a:pos x="114" y="865"/>
                </a:cxn>
                <a:cxn ang="0">
                  <a:pos x="128" y="823"/>
                </a:cxn>
                <a:cxn ang="0">
                  <a:pos x="142" y="809"/>
                </a:cxn>
                <a:cxn ang="0">
                  <a:pos x="170" y="780"/>
                </a:cxn>
                <a:cxn ang="0">
                  <a:pos x="185" y="738"/>
                </a:cxn>
                <a:cxn ang="0">
                  <a:pos x="185" y="724"/>
                </a:cxn>
                <a:cxn ang="0">
                  <a:pos x="199" y="695"/>
                </a:cxn>
                <a:cxn ang="0">
                  <a:pos x="213" y="681"/>
                </a:cxn>
                <a:cxn ang="0">
                  <a:pos x="227" y="639"/>
                </a:cxn>
                <a:cxn ang="0">
                  <a:pos x="241" y="610"/>
                </a:cxn>
                <a:cxn ang="0">
                  <a:pos x="255" y="553"/>
                </a:cxn>
                <a:cxn ang="0">
                  <a:pos x="270" y="525"/>
                </a:cxn>
                <a:cxn ang="0">
                  <a:pos x="298" y="482"/>
                </a:cxn>
                <a:cxn ang="0">
                  <a:pos x="312" y="454"/>
                </a:cxn>
                <a:cxn ang="0">
                  <a:pos x="355" y="383"/>
                </a:cxn>
                <a:cxn ang="0">
                  <a:pos x="397" y="270"/>
                </a:cxn>
                <a:cxn ang="0">
                  <a:pos x="411" y="227"/>
                </a:cxn>
                <a:cxn ang="0">
                  <a:pos x="426" y="185"/>
                </a:cxn>
                <a:cxn ang="0">
                  <a:pos x="440" y="142"/>
                </a:cxn>
                <a:cxn ang="0">
                  <a:pos x="454" y="114"/>
                </a:cxn>
                <a:cxn ang="0">
                  <a:pos x="468" y="71"/>
                </a:cxn>
                <a:cxn ang="0">
                  <a:pos x="482" y="14"/>
                </a:cxn>
                <a:cxn ang="0">
                  <a:pos x="497" y="14"/>
                </a:cxn>
                <a:cxn ang="0">
                  <a:pos x="525" y="29"/>
                </a:cxn>
                <a:cxn ang="0">
                  <a:pos x="610" y="57"/>
                </a:cxn>
                <a:cxn ang="0">
                  <a:pos x="794" y="114"/>
                </a:cxn>
                <a:cxn ang="0">
                  <a:pos x="837" y="114"/>
                </a:cxn>
                <a:cxn ang="0">
                  <a:pos x="879" y="114"/>
                </a:cxn>
                <a:cxn ang="0">
                  <a:pos x="922" y="99"/>
                </a:cxn>
                <a:cxn ang="0">
                  <a:pos x="965" y="85"/>
                </a:cxn>
                <a:cxn ang="0">
                  <a:pos x="993" y="71"/>
                </a:cxn>
                <a:cxn ang="0">
                  <a:pos x="1021" y="29"/>
                </a:cxn>
                <a:cxn ang="0">
                  <a:pos x="1078" y="43"/>
                </a:cxn>
              </a:cxnLst>
              <a:rect l="0" t="0" r="r" b="b"/>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 name="Freeform 4" descr="50%"/>
            <p:cNvSpPr>
              <a:spLocks noChangeAspect="1"/>
            </p:cNvSpPr>
            <p:nvPr/>
          </p:nvSpPr>
          <p:spPr bwMode="auto">
            <a:xfrm>
              <a:off x="10660" y="3383"/>
              <a:ext cx="2443" cy="2461"/>
            </a:xfrm>
            <a:custGeom>
              <a:avLst/>
              <a:gdLst/>
              <a:ahLst/>
              <a:cxnLst>
                <a:cxn ang="0">
                  <a:pos x="1276" y="241"/>
                </a:cxn>
                <a:cxn ang="0">
                  <a:pos x="1290" y="284"/>
                </a:cxn>
                <a:cxn ang="0">
                  <a:pos x="1290" y="326"/>
                </a:cxn>
                <a:cxn ang="0">
                  <a:pos x="1290" y="355"/>
                </a:cxn>
                <a:cxn ang="0">
                  <a:pos x="1262" y="411"/>
                </a:cxn>
                <a:cxn ang="0">
                  <a:pos x="1191" y="468"/>
                </a:cxn>
                <a:cxn ang="0">
                  <a:pos x="1134" y="511"/>
                </a:cxn>
                <a:cxn ang="0">
                  <a:pos x="1106" y="525"/>
                </a:cxn>
                <a:cxn ang="0">
                  <a:pos x="1063" y="553"/>
                </a:cxn>
                <a:cxn ang="0">
                  <a:pos x="1007" y="596"/>
                </a:cxn>
                <a:cxn ang="0">
                  <a:pos x="1035" y="652"/>
                </a:cxn>
                <a:cxn ang="0">
                  <a:pos x="1049" y="709"/>
                </a:cxn>
                <a:cxn ang="0">
                  <a:pos x="1063" y="837"/>
                </a:cxn>
                <a:cxn ang="0">
                  <a:pos x="1077" y="950"/>
                </a:cxn>
                <a:cxn ang="0">
                  <a:pos x="1163" y="936"/>
                </a:cxn>
                <a:cxn ang="0">
                  <a:pos x="1233" y="908"/>
                </a:cxn>
                <a:cxn ang="0">
                  <a:pos x="1276" y="936"/>
                </a:cxn>
                <a:cxn ang="0">
                  <a:pos x="1319" y="950"/>
                </a:cxn>
                <a:cxn ang="0">
                  <a:pos x="1361" y="950"/>
                </a:cxn>
                <a:cxn ang="0">
                  <a:pos x="1418" y="1007"/>
                </a:cxn>
                <a:cxn ang="0">
                  <a:pos x="1432" y="1035"/>
                </a:cxn>
                <a:cxn ang="0">
                  <a:pos x="1446" y="1064"/>
                </a:cxn>
                <a:cxn ang="0">
                  <a:pos x="1446" y="1092"/>
                </a:cxn>
                <a:cxn ang="0">
                  <a:pos x="1460" y="1177"/>
                </a:cxn>
                <a:cxn ang="0">
                  <a:pos x="1517" y="1234"/>
                </a:cxn>
                <a:cxn ang="0">
                  <a:pos x="1489" y="1291"/>
                </a:cxn>
                <a:cxn ang="0">
                  <a:pos x="1347" y="1277"/>
                </a:cxn>
                <a:cxn ang="0">
                  <a:pos x="1361" y="1390"/>
                </a:cxn>
                <a:cxn ang="0">
                  <a:pos x="1106" y="1376"/>
                </a:cxn>
                <a:cxn ang="0">
                  <a:pos x="978" y="1376"/>
                </a:cxn>
                <a:cxn ang="0">
                  <a:pos x="794" y="1376"/>
                </a:cxn>
                <a:cxn ang="0">
                  <a:pos x="680" y="1404"/>
                </a:cxn>
                <a:cxn ang="0">
                  <a:pos x="538" y="1546"/>
                </a:cxn>
                <a:cxn ang="0">
                  <a:pos x="482" y="1447"/>
                </a:cxn>
                <a:cxn ang="0">
                  <a:pos x="425" y="1376"/>
                </a:cxn>
                <a:cxn ang="0">
                  <a:pos x="354" y="1262"/>
                </a:cxn>
                <a:cxn ang="0">
                  <a:pos x="312" y="1206"/>
                </a:cxn>
                <a:cxn ang="0">
                  <a:pos x="241" y="1106"/>
                </a:cxn>
                <a:cxn ang="0">
                  <a:pos x="212" y="1064"/>
                </a:cxn>
                <a:cxn ang="0">
                  <a:pos x="198" y="1021"/>
                </a:cxn>
                <a:cxn ang="0">
                  <a:pos x="156" y="950"/>
                </a:cxn>
                <a:cxn ang="0">
                  <a:pos x="127" y="879"/>
                </a:cxn>
                <a:cxn ang="0">
                  <a:pos x="70" y="752"/>
                </a:cxn>
                <a:cxn ang="0">
                  <a:pos x="28" y="638"/>
                </a:cxn>
                <a:cxn ang="0">
                  <a:pos x="42" y="553"/>
                </a:cxn>
                <a:cxn ang="0">
                  <a:pos x="170" y="567"/>
                </a:cxn>
                <a:cxn ang="0">
                  <a:pos x="354" y="581"/>
                </a:cxn>
                <a:cxn ang="0">
                  <a:pos x="425" y="581"/>
                </a:cxn>
                <a:cxn ang="0">
                  <a:pos x="538" y="567"/>
                </a:cxn>
                <a:cxn ang="0">
                  <a:pos x="694" y="539"/>
                </a:cxn>
                <a:cxn ang="0">
                  <a:pos x="836" y="482"/>
                </a:cxn>
                <a:cxn ang="0">
                  <a:pos x="936" y="425"/>
                </a:cxn>
                <a:cxn ang="0">
                  <a:pos x="1063" y="312"/>
                </a:cxn>
                <a:cxn ang="0">
                  <a:pos x="1106" y="170"/>
                </a:cxn>
                <a:cxn ang="0">
                  <a:pos x="1106" y="14"/>
                </a:cxn>
                <a:cxn ang="0">
                  <a:pos x="1163" y="71"/>
                </a:cxn>
                <a:cxn ang="0">
                  <a:pos x="1205" y="113"/>
                </a:cxn>
                <a:cxn ang="0">
                  <a:pos x="1233" y="142"/>
                </a:cxn>
                <a:cxn ang="0">
                  <a:pos x="1248" y="170"/>
                </a:cxn>
                <a:cxn ang="0">
                  <a:pos x="1262" y="199"/>
                </a:cxn>
              </a:cxnLst>
              <a:rect l="0" t="0" r="r" b="b"/>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 name="Freeform 5"/>
            <p:cNvSpPr>
              <a:spLocks noChangeAspect="1"/>
            </p:cNvSpPr>
            <p:nvPr/>
          </p:nvSpPr>
          <p:spPr bwMode="auto">
            <a:xfrm>
              <a:off x="4526" y="8192"/>
              <a:ext cx="3147" cy="2461"/>
            </a:xfrm>
            <a:custGeom>
              <a:avLst/>
              <a:gdLst/>
              <a:ahLst/>
              <a:cxnLst>
                <a:cxn ang="0">
                  <a:pos x="1929" y="482"/>
                </a:cxn>
                <a:cxn ang="0">
                  <a:pos x="1929" y="482"/>
                </a:cxn>
                <a:cxn ang="0">
                  <a:pos x="1872" y="511"/>
                </a:cxn>
                <a:cxn ang="0">
                  <a:pos x="1816" y="553"/>
                </a:cxn>
                <a:cxn ang="0">
                  <a:pos x="1773" y="610"/>
                </a:cxn>
                <a:cxn ang="0">
                  <a:pos x="1745" y="639"/>
                </a:cxn>
                <a:cxn ang="0">
                  <a:pos x="1674" y="709"/>
                </a:cxn>
                <a:cxn ang="0">
                  <a:pos x="1660" y="724"/>
                </a:cxn>
                <a:cxn ang="0">
                  <a:pos x="1631" y="766"/>
                </a:cxn>
                <a:cxn ang="0">
                  <a:pos x="1574" y="851"/>
                </a:cxn>
                <a:cxn ang="0">
                  <a:pos x="1546" y="908"/>
                </a:cxn>
                <a:cxn ang="0">
                  <a:pos x="1475" y="993"/>
                </a:cxn>
                <a:cxn ang="0">
                  <a:pos x="1433" y="1064"/>
                </a:cxn>
                <a:cxn ang="0">
                  <a:pos x="1404" y="1121"/>
                </a:cxn>
                <a:cxn ang="0">
                  <a:pos x="1348" y="1220"/>
                </a:cxn>
                <a:cxn ang="0">
                  <a:pos x="1135" y="1376"/>
                </a:cxn>
                <a:cxn ang="0">
                  <a:pos x="724" y="1546"/>
                </a:cxn>
                <a:cxn ang="0">
                  <a:pos x="596" y="1490"/>
                </a:cxn>
                <a:cxn ang="0">
                  <a:pos x="298" y="1376"/>
                </a:cxn>
                <a:cxn ang="0">
                  <a:pos x="99" y="1277"/>
                </a:cxn>
                <a:cxn ang="0">
                  <a:pos x="185" y="965"/>
                </a:cxn>
                <a:cxn ang="0">
                  <a:pos x="326" y="865"/>
                </a:cxn>
                <a:cxn ang="0">
                  <a:pos x="369" y="837"/>
                </a:cxn>
                <a:cxn ang="0">
                  <a:pos x="411" y="809"/>
                </a:cxn>
                <a:cxn ang="0">
                  <a:pos x="440" y="795"/>
                </a:cxn>
                <a:cxn ang="0">
                  <a:pos x="440" y="795"/>
                </a:cxn>
                <a:cxn ang="0">
                  <a:pos x="482" y="766"/>
                </a:cxn>
                <a:cxn ang="0">
                  <a:pos x="553" y="738"/>
                </a:cxn>
                <a:cxn ang="0">
                  <a:pos x="567" y="724"/>
                </a:cxn>
                <a:cxn ang="0">
                  <a:pos x="624" y="695"/>
                </a:cxn>
                <a:cxn ang="0">
                  <a:pos x="638" y="695"/>
                </a:cxn>
                <a:cxn ang="0">
                  <a:pos x="681" y="681"/>
                </a:cxn>
                <a:cxn ang="0">
                  <a:pos x="695" y="681"/>
                </a:cxn>
                <a:cxn ang="0">
                  <a:pos x="709" y="667"/>
                </a:cxn>
                <a:cxn ang="0">
                  <a:pos x="724" y="639"/>
                </a:cxn>
                <a:cxn ang="0">
                  <a:pos x="766" y="582"/>
                </a:cxn>
                <a:cxn ang="0">
                  <a:pos x="880" y="369"/>
                </a:cxn>
                <a:cxn ang="0">
                  <a:pos x="922" y="298"/>
                </a:cxn>
                <a:cxn ang="0">
                  <a:pos x="950" y="284"/>
                </a:cxn>
                <a:cxn ang="0">
                  <a:pos x="979" y="256"/>
                </a:cxn>
                <a:cxn ang="0">
                  <a:pos x="1106" y="170"/>
                </a:cxn>
                <a:cxn ang="0">
                  <a:pos x="1177" y="114"/>
                </a:cxn>
                <a:cxn ang="0">
                  <a:pos x="1305" y="85"/>
                </a:cxn>
                <a:cxn ang="0">
                  <a:pos x="1348" y="71"/>
                </a:cxn>
                <a:cxn ang="0">
                  <a:pos x="1504" y="14"/>
                </a:cxn>
                <a:cxn ang="0">
                  <a:pos x="1518" y="14"/>
                </a:cxn>
                <a:cxn ang="0">
                  <a:pos x="1532" y="57"/>
                </a:cxn>
                <a:cxn ang="0">
                  <a:pos x="1603" y="128"/>
                </a:cxn>
                <a:cxn ang="0">
                  <a:pos x="1745" y="256"/>
                </a:cxn>
                <a:cxn ang="0">
                  <a:pos x="1801" y="326"/>
                </a:cxn>
                <a:cxn ang="0">
                  <a:pos x="1872" y="383"/>
                </a:cxn>
                <a:cxn ang="0">
                  <a:pos x="1886" y="397"/>
                </a:cxn>
                <a:cxn ang="0">
                  <a:pos x="1929" y="426"/>
                </a:cxn>
                <a:cxn ang="0">
                  <a:pos x="1929" y="440"/>
                </a:cxn>
                <a:cxn ang="0">
                  <a:pos x="1943" y="454"/>
                </a:cxn>
              </a:cxnLst>
              <a:rect l="0" t="0" r="r" b="b"/>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noFill/>
            <a:ln w="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 name="Freeform 6"/>
            <p:cNvSpPr>
              <a:spLocks noChangeAspect="1"/>
            </p:cNvSpPr>
            <p:nvPr/>
          </p:nvSpPr>
          <p:spPr bwMode="auto">
            <a:xfrm>
              <a:off x="1698" y="6633"/>
              <a:ext cx="5838" cy="4133"/>
            </a:xfrm>
            <a:custGeom>
              <a:avLst/>
              <a:gdLst/>
              <a:ahLst/>
              <a:cxnLst>
                <a:cxn ang="0">
                  <a:pos x="5613" y="1017"/>
                </a:cxn>
                <a:cxn ang="0">
                  <a:pos x="5635" y="1017"/>
                </a:cxn>
                <a:cxn ang="0">
                  <a:pos x="5635" y="1040"/>
                </a:cxn>
                <a:cxn ang="0">
                  <a:pos x="5635" y="1040"/>
                </a:cxn>
                <a:cxn ang="0">
                  <a:pos x="5658" y="1062"/>
                </a:cxn>
                <a:cxn ang="0">
                  <a:pos x="5726" y="1175"/>
                </a:cxn>
                <a:cxn ang="0">
                  <a:pos x="5793" y="1288"/>
                </a:cxn>
                <a:cxn ang="0">
                  <a:pos x="5816" y="1333"/>
                </a:cxn>
                <a:cxn ang="0">
                  <a:pos x="5680" y="1401"/>
                </a:cxn>
                <a:cxn ang="0">
                  <a:pos x="5477" y="1468"/>
                </a:cxn>
                <a:cxn ang="0">
                  <a:pos x="5228" y="1559"/>
                </a:cxn>
                <a:cxn ang="0">
                  <a:pos x="4979" y="1672"/>
                </a:cxn>
                <a:cxn ang="0">
                  <a:pos x="4753" y="1740"/>
                </a:cxn>
                <a:cxn ang="0">
                  <a:pos x="4571" y="1853"/>
                </a:cxn>
                <a:cxn ang="0">
                  <a:pos x="4344" y="1988"/>
                </a:cxn>
                <a:cxn ang="0">
                  <a:pos x="4300" y="2055"/>
                </a:cxn>
                <a:cxn ang="0">
                  <a:pos x="4051" y="2485"/>
                </a:cxn>
                <a:cxn ang="0">
                  <a:pos x="3984" y="2598"/>
                </a:cxn>
                <a:cxn ang="0">
                  <a:pos x="3937" y="2621"/>
                </a:cxn>
                <a:cxn ang="0">
                  <a:pos x="3893" y="2643"/>
                </a:cxn>
                <a:cxn ang="0">
                  <a:pos x="3824" y="2665"/>
                </a:cxn>
                <a:cxn ang="0">
                  <a:pos x="3733" y="2734"/>
                </a:cxn>
                <a:cxn ang="0">
                  <a:pos x="3621" y="2778"/>
                </a:cxn>
                <a:cxn ang="0">
                  <a:pos x="3530" y="2824"/>
                </a:cxn>
                <a:cxn ang="0">
                  <a:pos x="3508" y="2847"/>
                </a:cxn>
                <a:cxn ang="0">
                  <a:pos x="3395" y="2891"/>
                </a:cxn>
                <a:cxn ang="0">
                  <a:pos x="3123" y="3095"/>
                </a:cxn>
                <a:cxn ang="0">
                  <a:pos x="2601" y="3614"/>
                </a:cxn>
                <a:cxn ang="0">
                  <a:pos x="1403" y="4133"/>
                </a:cxn>
                <a:cxn ang="0">
                  <a:pos x="814" y="2576"/>
                </a:cxn>
                <a:cxn ang="0">
                  <a:pos x="1765" y="1446"/>
                </a:cxn>
                <a:cxn ang="0">
                  <a:pos x="2466" y="1266"/>
                </a:cxn>
                <a:cxn ang="0">
                  <a:pos x="3348" y="995"/>
                </a:cxn>
                <a:cxn ang="0">
                  <a:pos x="3484" y="927"/>
                </a:cxn>
                <a:cxn ang="0">
                  <a:pos x="3621" y="860"/>
                </a:cxn>
                <a:cxn ang="0">
                  <a:pos x="3757" y="814"/>
                </a:cxn>
                <a:cxn ang="0">
                  <a:pos x="3960" y="723"/>
                </a:cxn>
                <a:cxn ang="0">
                  <a:pos x="4368" y="498"/>
                </a:cxn>
                <a:cxn ang="0">
                  <a:pos x="4435" y="474"/>
                </a:cxn>
                <a:cxn ang="0">
                  <a:pos x="4706" y="317"/>
                </a:cxn>
                <a:cxn ang="0">
                  <a:pos x="4911" y="226"/>
                </a:cxn>
                <a:cxn ang="0">
                  <a:pos x="5046" y="137"/>
                </a:cxn>
                <a:cxn ang="0">
                  <a:pos x="5251" y="0"/>
                </a:cxn>
                <a:cxn ang="0">
                  <a:pos x="5364" y="181"/>
                </a:cxn>
                <a:cxn ang="0">
                  <a:pos x="5386" y="204"/>
                </a:cxn>
                <a:cxn ang="0">
                  <a:pos x="5364" y="226"/>
                </a:cxn>
                <a:cxn ang="0">
                  <a:pos x="5318" y="272"/>
                </a:cxn>
                <a:cxn ang="0">
                  <a:pos x="5295" y="295"/>
                </a:cxn>
                <a:cxn ang="0">
                  <a:pos x="5295" y="317"/>
                </a:cxn>
                <a:cxn ang="0">
                  <a:pos x="5340" y="408"/>
                </a:cxn>
                <a:cxn ang="0">
                  <a:pos x="5364" y="521"/>
                </a:cxn>
                <a:cxn ang="0">
                  <a:pos x="5364" y="610"/>
                </a:cxn>
                <a:cxn ang="0">
                  <a:pos x="5295" y="747"/>
                </a:cxn>
                <a:cxn ang="0">
                  <a:pos x="5273" y="836"/>
                </a:cxn>
                <a:cxn ang="0">
                  <a:pos x="5273" y="860"/>
                </a:cxn>
                <a:cxn ang="0">
                  <a:pos x="5273" y="882"/>
                </a:cxn>
                <a:cxn ang="0">
                  <a:pos x="5364" y="904"/>
                </a:cxn>
                <a:cxn ang="0">
                  <a:pos x="5409" y="904"/>
                </a:cxn>
                <a:cxn ang="0">
                  <a:pos x="5477" y="927"/>
                </a:cxn>
                <a:cxn ang="0">
                  <a:pos x="5522" y="927"/>
                </a:cxn>
                <a:cxn ang="0">
                  <a:pos x="5589" y="971"/>
                </a:cxn>
                <a:cxn ang="0">
                  <a:pos x="5613" y="995"/>
                </a:cxn>
                <a:cxn ang="0">
                  <a:pos x="5613" y="995"/>
                </a:cxn>
              </a:cxnLst>
              <a:rect l="0" t="0" r="r" b="b"/>
              <a:pathLst>
                <a:path w="5838" h="4133">
                  <a:moveTo>
                    <a:pt x="5613" y="995"/>
                  </a:moveTo>
                  <a:lnTo>
                    <a:pt x="5613" y="995"/>
                  </a:lnTo>
                  <a:lnTo>
                    <a:pt x="5613" y="1017"/>
                  </a:lnTo>
                  <a:lnTo>
                    <a:pt x="5635" y="1017"/>
                  </a:lnTo>
                  <a:lnTo>
                    <a:pt x="5635" y="1040"/>
                  </a:lnTo>
                  <a:lnTo>
                    <a:pt x="5635" y="1062"/>
                  </a:lnTo>
                  <a:lnTo>
                    <a:pt x="5658" y="1062"/>
                  </a:lnTo>
                  <a:lnTo>
                    <a:pt x="5658" y="1084"/>
                  </a:lnTo>
                  <a:lnTo>
                    <a:pt x="5702" y="1130"/>
                  </a:lnTo>
                  <a:lnTo>
                    <a:pt x="5726" y="1175"/>
                  </a:lnTo>
                  <a:lnTo>
                    <a:pt x="5749" y="1197"/>
                  </a:lnTo>
                  <a:lnTo>
                    <a:pt x="5749" y="1220"/>
                  </a:lnTo>
                  <a:lnTo>
                    <a:pt x="5771" y="1243"/>
                  </a:lnTo>
                  <a:lnTo>
                    <a:pt x="5771" y="1266"/>
                  </a:lnTo>
                  <a:lnTo>
                    <a:pt x="5793" y="1266"/>
                  </a:lnTo>
                  <a:lnTo>
                    <a:pt x="5793" y="1288"/>
                  </a:lnTo>
                  <a:lnTo>
                    <a:pt x="5793" y="1310"/>
                  </a:lnTo>
                  <a:lnTo>
                    <a:pt x="5816" y="1310"/>
                  </a:lnTo>
                  <a:lnTo>
                    <a:pt x="5816" y="1333"/>
                  </a:lnTo>
                  <a:lnTo>
                    <a:pt x="5838" y="1356"/>
                  </a:lnTo>
                  <a:lnTo>
                    <a:pt x="5816" y="1356"/>
                  </a:lnTo>
                  <a:lnTo>
                    <a:pt x="5793" y="1356"/>
                  </a:lnTo>
                  <a:lnTo>
                    <a:pt x="5771" y="1356"/>
                  </a:lnTo>
                  <a:lnTo>
                    <a:pt x="5726" y="1379"/>
                  </a:lnTo>
                  <a:lnTo>
                    <a:pt x="5680" y="1401"/>
                  </a:lnTo>
                  <a:lnTo>
                    <a:pt x="5658" y="1401"/>
                  </a:lnTo>
                  <a:lnTo>
                    <a:pt x="5589" y="1423"/>
                  </a:lnTo>
                  <a:lnTo>
                    <a:pt x="5544" y="1446"/>
                  </a:lnTo>
                  <a:lnTo>
                    <a:pt x="5522" y="1446"/>
                  </a:lnTo>
                  <a:lnTo>
                    <a:pt x="5477" y="1468"/>
                  </a:lnTo>
                  <a:lnTo>
                    <a:pt x="5431" y="1492"/>
                  </a:lnTo>
                  <a:lnTo>
                    <a:pt x="5409" y="1492"/>
                  </a:lnTo>
                  <a:lnTo>
                    <a:pt x="5340" y="1536"/>
                  </a:lnTo>
                  <a:lnTo>
                    <a:pt x="5273" y="1559"/>
                  </a:lnTo>
                  <a:lnTo>
                    <a:pt x="5251" y="1559"/>
                  </a:lnTo>
                  <a:lnTo>
                    <a:pt x="5228" y="1559"/>
                  </a:lnTo>
                  <a:lnTo>
                    <a:pt x="5228" y="1581"/>
                  </a:lnTo>
                  <a:lnTo>
                    <a:pt x="5115" y="1627"/>
                  </a:lnTo>
                  <a:lnTo>
                    <a:pt x="5024" y="1649"/>
                  </a:lnTo>
                  <a:lnTo>
                    <a:pt x="5002" y="1649"/>
                  </a:lnTo>
                  <a:lnTo>
                    <a:pt x="4979" y="1672"/>
                  </a:lnTo>
                  <a:lnTo>
                    <a:pt x="4955" y="1672"/>
                  </a:lnTo>
                  <a:lnTo>
                    <a:pt x="4911" y="1694"/>
                  </a:lnTo>
                  <a:lnTo>
                    <a:pt x="4888" y="1694"/>
                  </a:lnTo>
                  <a:lnTo>
                    <a:pt x="4797" y="1718"/>
                  </a:lnTo>
                  <a:lnTo>
                    <a:pt x="4753" y="1740"/>
                  </a:lnTo>
                  <a:lnTo>
                    <a:pt x="4706" y="1740"/>
                  </a:lnTo>
                  <a:lnTo>
                    <a:pt x="4662" y="1785"/>
                  </a:lnTo>
                  <a:lnTo>
                    <a:pt x="4639" y="1807"/>
                  </a:lnTo>
                  <a:lnTo>
                    <a:pt x="4593" y="1829"/>
                  </a:lnTo>
                  <a:lnTo>
                    <a:pt x="4571" y="1853"/>
                  </a:lnTo>
                  <a:lnTo>
                    <a:pt x="4548" y="1853"/>
                  </a:lnTo>
                  <a:lnTo>
                    <a:pt x="4526" y="1875"/>
                  </a:lnTo>
                  <a:lnTo>
                    <a:pt x="4390" y="1966"/>
                  </a:lnTo>
                  <a:lnTo>
                    <a:pt x="4368" y="1988"/>
                  </a:lnTo>
                  <a:lnTo>
                    <a:pt x="4344" y="1988"/>
                  </a:lnTo>
                  <a:lnTo>
                    <a:pt x="4344" y="2011"/>
                  </a:lnTo>
                  <a:lnTo>
                    <a:pt x="4322" y="2011"/>
                  </a:lnTo>
                  <a:lnTo>
                    <a:pt x="4322" y="2033"/>
                  </a:lnTo>
                  <a:lnTo>
                    <a:pt x="4300" y="2033"/>
                  </a:lnTo>
                  <a:lnTo>
                    <a:pt x="4300" y="2055"/>
                  </a:lnTo>
                  <a:lnTo>
                    <a:pt x="4277" y="2078"/>
                  </a:lnTo>
                  <a:lnTo>
                    <a:pt x="4255" y="2102"/>
                  </a:lnTo>
                  <a:lnTo>
                    <a:pt x="4232" y="2146"/>
                  </a:lnTo>
                  <a:lnTo>
                    <a:pt x="4209" y="2191"/>
                  </a:lnTo>
                  <a:lnTo>
                    <a:pt x="4073" y="2439"/>
                  </a:lnTo>
                  <a:lnTo>
                    <a:pt x="4051" y="2485"/>
                  </a:lnTo>
                  <a:lnTo>
                    <a:pt x="4028" y="2508"/>
                  </a:lnTo>
                  <a:lnTo>
                    <a:pt x="4006" y="2576"/>
                  </a:lnTo>
                  <a:lnTo>
                    <a:pt x="3984" y="2576"/>
                  </a:lnTo>
                  <a:lnTo>
                    <a:pt x="3984" y="2598"/>
                  </a:lnTo>
                  <a:lnTo>
                    <a:pt x="3960" y="2621"/>
                  </a:lnTo>
                  <a:lnTo>
                    <a:pt x="3937" y="2621"/>
                  </a:lnTo>
                  <a:lnTo>
                    <a:pt x="3937" y="2643"/>
                  </a:lnTo>
                  <a:lnTo>
                    <a:pt x="3915" y="2643"/>
                  </a:lnTo>
                  <a:lnTo>
                    <a:pt x="3893" y="2643"/>
                  </a:lnTo>
                  <a:lnTo>
                    <a:pt x="3870" y="2643"/>
                  </a:lnTo>
                  <a:lnTo>
                    <a:pt x="3846" y="2665"/>
                  </a:lnTo>
                  <a:lnTo>
                    <a:pt x="3824" y="2665"/>
                  </a:lnTo>
                  <a:lnTo>
                    <a:pt x="3802" y="2665"/>
                  </a:lnTo>
                  <a:lnTo>
                    <a:pt x="3802" y="2687"/>
                  </a:lnTo>
                  <a:lnTo>
                    <a:pt x="3779" y="2687"/>
                  </a:lnTo>
                  <a:lnTo>
                    <a:pt x="3733" y="2711"/>
                  </a:lnTo>
                  <a:lnTo>
                    <a:pt x="3733" y="2734"/>
                  </a:lnTo>
                  <a:lnTo>
                    <a:pt x="3711" y="2734"/>
                  </a:lnTo>
                  <a:lnTo>
                    <a:pt x="3688" y="2756"/>
                  </a:lnTo>
                  <a:lnTo>
                    <a:pt x="3666" y="2756"/>
                  </a:lnTo>
                  <a:lnTo>
                    <a:pt x="3621" y="2778"/>
                  </a:lnTo>
                  <a:lnTo>
                    <a:pt x="3597" y="2778"/>
                  </a:lnTo>
                  <a:lnTo>
                    <a:pt x="3597" y="2800"/>
                  </a:lnTo>
                  <a:lnTo>
                    <a:pt x="3575" y="2800"/>
                  </a:lnTo>
                  <a:lnTo>
                    <a:pt x="3553" y="2824"/>
                  </a:lnTo>
                  <a:lnTo>
                    <a:pt x="3530" y="2824"/>
                  </a:lnTo>
                  <a:lnTo>
                    <a:pt x="3508" y="2847"/>
                  </a:lnTo>
                  <a:lnTo>
                    <a:pt x="3484" y="2847"/>
                  </a:lnTo>
                  <a:lnTo>
                    <a:pt x="3484" y="2869"/>
                  </a:lnTo>
                  <a:lnTo>
                    <a:pt x="3462" y="2869"/>
                  </a:lnTo>
                  <a:lnTo>
                    <a:pt x="3439" y="2869"/>
                  </a:lnTo>
                  <a:lnTo>
                    <a:pt x="3417" y="2891"/>
                  </a:lnTo>
                  <a:lnTo>
                    <a:pt x="3395" y="2891"/>
                  </a:lnTo>
                  <a:lnTo>
                    <a:pt x="3395" y="2913"/>
                  </a:lnTo>
                  <a:lnTo>
                    <a:pt x="3372" y="2913"/>
                  </a:lnTo>
                  <a:lnTo>
                    <a:pt x="3348" y="2936"/>
                  </a:lnTo>
                  <a:lnTo>
                    <a:pt x="3168" y="3027"/>
                  </a:lnTo>
                  <a:lnTo>
                    <a:pt x="3123" y="3095"/>
                  </a:lnTo>
                  <a:lnTo>
                    <a:pt x="3055" y="3186"/>
                  </a:lnTo>
                  <a:lnTo>
                    <a:pt x="2828" y="3546"/>
                  </a:lnTo>
                  <a:lnTo>
                    <a:pt x="2806" y="3523"/>
                  </a:lnTo>
                  <a:lnTo>
                    <a:pt x="2601" y="3614"/>
                  </a:lnTo>
                  <a:lnTo>
                    <a:pt x="2081" y="3840"/>
                  </a:lnTo>
                  <a:lnTo>
                    <a:pt x="1788" y="3975"/>
                  </a:lnTo>
                  <a:lnTo>
                    <a:pt x="1606" y="4066"/>
                  </a:lnTo>
                  <a:lnTo>
                    <a:pt x="1403" y="4133"/>
                  </a:lnTo>
                  <a:lnTo>
                    <a:pt x="387" y="4050"/>
                  </a:lnTo>
                  <a:lnTo>
                    <a:pt x="0" y="3354"/>
                  </a:lnTo>
                  <a:lnTo>
                    <a:pt x="438" y="2715"/>
                  </a:lnTo>
                  <a:lnTo>
                    <a:pt x="814" y="2643"/>
                  </a:lnTo>
                  <a:lnTo>
                    <a:pt x="814" y="2576"/>
                  </a:lnTo>
                  <a:lnTo>
                    <a:pt x="814" y="2281"/>
                  </a:lnTo>
                  <a:lnTo>
                    <a:pt x="814" y="2168"/>
                  </a:lnTo>
                  <a:lnTo>
                    <a:pt x="1697" y="1785"/>
                  </a:lnTo>
                  <a:lnTo>
                    <a:pt x="1765" y="1762"/>
                  </a:lnTo>
                  <a:lnTo>
                    <a:pt x="1765" y="1627"/>
                  </a:lnTo>
                  <a:lnTo>
                    <a:pt x="1765" y="1446"/>
                  </a:lnTo>
                  <a:lnTo>
                    <a:pt x="2081" y="1401"/>
                  </a:lnTo>
                  <a:lnTo>
                    <a:pt x="2150" y="1379"/>
                  </a:lnTo>
                  <a:lnTo>
                    <a:pt x="2376" y="1310"/>
                  </a:lnTo>
                  <a:lnTo>
                    <a:pt x="2399" y="1310"/>
                  </a:lnTo>
                  <a:lnTo>
                    <a:pt x="2466" y="1266"/>
                  </a:lnTo>
                  <a:lnTo>
                    <a:pt x="2512" y="1266"/>
                  </a:lnTo>
                  <a:lnTo>
                    <a:pt x="2534" y="1243"/>
                  </a:lnTo>
                  <a:lnTo>
                    <a:pt x="2737" y="1197"/>
                  </a:lnTo>
                  <a:lnTo>
                    <a:pt x="2761" y="1175"/>
                  </a:lnTo>
                  <a:lnTo>
                    <a:pt x="3235" y="1017"/>
                  </a:lnTo>
                  <a:lnTo>
                    <a:pt x="3348" y="995"/>
                  </a:lnTo>
                  <a:lnTo>
                    <a:pt x="3372" y="971"/>
                  </a:lnTo>
                  <a:lnTo>
                    <a:pt x="3395" y="971"/>
                  </a:lnTo>
                  <a:lnTo>
                    <a:pt x="3417" y="949"/>
                  </a:lnTo>
                  <a:lnTo>
                    <a:pt x="3439" y="949"/>
                  </a:lnTo>
                  <a:lnTo>
                    <a:pt x="3462" y="949"/>
                  </a:lnTo>
                  <a:lnTo>
                    <a:pt x="3484" y="927"/>
                  </a:lnTo>
                  <a:lnTo>
                    <a:pt x="3508" y="927"/>
                  </a:lnTo>
                  <a:lnTo>
                    <a:pt x="3530" y="904"/>
                  </a:lnTo>
                  <a:lnTo>
                    <a:pt x="3553" y="904"/>
                  </a:lnTo>
                  <a:lnTo>
                    <a:pt x="3575" y="882"/>
                  </a:lnTo>
                  <a:lnTo>
                    <a:pt x="3597" y="882"/>
                  </a:lnTo>
                  <a:lnTo>
                    <a:pt x="3621" y="860"/>
                  </a:lnTo>
                  <a:lnTo>
                    <a:pt x="3644" y="860"/>
                  </a:lnTo>
                  <a:lnTo>
                    <a:pt x="3666" y="860"/>
                  </a:lnTo>
                  <a:lnTo>
                    <a:pt x="3711" y="836"/>
                  </a:lnTo>
                  <a:lnTo>
                    <a:pt x="3733" y="814"/>
                  </a:lnTo>
                  <a:lnTo>
                    <a:pt x="3757" y="814"/>
                  </a:lnTo>
                  <a:lnTo>
                    <a:pt x="3802" y="791"/>
                  </a:lnTo>
                  <a:lnTo>
                    <a:pt x="3824" y="769"/>
                  </a:lnTo>
                  <a:lnTo>
                    <a:pt x="3870" y="769"/>
                  </a:lnTo>
                  <a:lnTo>
                    <a:pt x="3915" y="747"/>
                  </a:lnTo>
                  <a:lnTo>
                    <a:pt x="3937" y="723"/>
                  </a:lnTo>
                  <a:lnTo>
                    <a:pt x="3960" y="723"/>
                  </a:lnTo>
                  <a:lnTo>
                    <a:pt x="3984" y="701"/>
                  </a:lnTo>
                  <a:lnTo>
                    <a:pt x="4006" y="701"/>
                  </a:lnTo>
                  <a:lnTo>
                    <a:pt x="4051" y="678"/>
                  </a:lnTo>
                  <a:lnTo>
                    <a:pt x="4073" y="656"/>
                  </a:lnTo>
                  <a:lnTo>
                    <a:pt x="4368" y="498"/>
                  </a:lnTo>
                  <a:lnTo>
                    <a:pt x="4390" y="498"/>
                  </a:lnTo>
                  <a:lnTo>
                    <a:pt x="4435" y="474"/>
                  </a:lnTo>
                  <a:lnTo>
                    <a:pt x="4458" y="452"/>
                  </a:lnTo>
                  <a:lnTo>
                    <a:pt x="4617" y="361"/>
                  </a:lnTo>
                  <a:lnTo>
                    <a:pt x="4639" y="361"/>
                  </a:lnTo>
                  <a:lnTo>
                    <a:pt x="4706" y="317"/>
                  </a:lnTo>
                  <a:lnTo>
                    <a:pt x="4730" y="317"/>
                  </a:lnTo>
                  <a:lnTo>
                    <a:pt x="4775" y="295"/>
                  </a:lnTo>
                  <a:lnTo>
                    <a:pt x="4820" y="272"/>
                  </a:lnTo>
                  <a:lnTo>
                    <a:pt x="4866" y="250"/>
                  </a:lnTo>
                  <a:lnTo>
                    <a:pt x="4888" y="226"/>
                  </a:lnTo>
                  <a:lnTo>
                    <a:pt x="4911" y="226"/>
                  </a:lnTo>
                  <a:lnTo>
                    <a:pt x="4933" y="204"/>
                  </a:lnTo>
                  <a:lnTo>
                    <a:pt x="4955" y="204"/>
                  </a:lnTo>
                  <a:lnTo>
                    <a:pt x="4955" y="181"/>
                  </a:lnTo>
                  <a:lnTo>
                    <a:pt x="5002" y="159"/>
                  </a:lnTo>
                  <a:lnTo>
                    <a:pt x="5046" y="137"/>
                  </a:lnTo>
                  <a:lnTo>
                    <a:pt x="5091" y="113"/>
                  </a:lnTo>
                  <a:lnTo>
                    <a:pt x="5160" y="68"/>
                  </a:lnTo>
                  <a:lnTo>
                    <a:pt x="5204" y="46"/>
                  </a:lnTo>
                  <a:lnTo>
                    <a:pt x="5228" y="24"/>
                  </a:lnTo>
                  <a:lnTo>
                    <a:pt x="5251" y="0"/>
                  </a:lnTo>
                  <a:lnTo>
                    <a:pt x="5251" y="24"/>
                  </a:lnTo>
                  <a:lnTo>
                    <a:pt x="5318" y="91"/>
                  </a:lnTo>
                  <a:lnTo>
                    <a:pt x="5340" y="159"/>
                  </a:lnTo>
                  <a:lnTo>
                    <a:pt x="5364" y="181"/>
                  </a:lnTo>
                  <a:lnTo>
                    <a:pt x="5386" y="204"/>
                  </a:lnTo>
                  <a:lnTo>
                    <a:pt x="5386" y="226"/>
                  </a:lnTo>
                  <a:lnTo>
                    <a:pt x="5364" y="226"/>
                  </a:lnTo>
                  <a:lnTo>
                    <a:pt x="5340" y="250"/>
                  </a:lnTo>
                  <a:lnTo>
                    <a:pt x="5318" y="250"/>
                  </a:lnTo>
                  <a:lnTo>
                    <a:pt x="5318" y="272"/>
                  </a:lnTo>
                  <a:lnTo>
                    <a:pt x="5295" y="295"/>
                  </a:lnTo>
                  <a:lnTo>
                    <a:pt x="5295" y="317"/>
                  </a:lnTo>
                  <a:lnTo>
                    <a:pt x="5318" y="339"/>
                  </a:lnTo>
                  <a:lnTo>
                    <a:pt x="5318" y="385"/>
                  </a:lnTo>
                  <a:lnTo>
                    <a:pt x="5340" y="385"/>
                  </a:lnTo>
                  <a:lnTo>
                    <a:pt x="5340" y="408"/>
                  </a:lnTo>
                  <a:lnTo>
                    <a:pt x="5340" y="430"/>
                  </a:lnTo>
                  <a:lnTo>
                    <a:pt x="5340" y="452"/>
                  </a:lnTo>
                  <a:lnTo>
                    <a:pt x="5364" y="474"/>
                  </a:lnTo>
                  <a:lnTo>
                    <a:pt x="5364" y="498"/>
                  </a:lnTo>
                  <a:lnTo>
                    <a:pt x="5364" y="521"/>
                  </a:lnTo>
                  <a:lnTo>
                    <a:pt x="5364" y="543"/>
                  </a:lnTo>
                  <a:lnTo>
                    <a:pt x="5364" y="565"/>
                  </a:lnTo>
                  <a:lnTo>
                    <a:pt x="5364" y="610"/>
                  </a:lnTo>
                  <a:lnTo>
                    <a:pt x="5364" y="634"/>
                  </a:lnTo>
                  <a:lnTo>
                    <a:pt x="5364" y="656"/>
                  </a:lnTo>
                  <a:lnTo>
                    <a:pt x="5340" y="656"/>
                  </a:lnTo>
                  <a:lnTo>
                    <a:pt x="5295" y="747"/>
                  </a:lnTo>
                  <a:lnTo>
                    <a:pt x="5273" y="769"/>
                  </a:lnTo>
                  <a:lnTo>
                    <a:pt x="5273" y="814"/>
                  </a:lnTo>
                  <a:lnTo>
                    <a:pt x="5273" y="836"/>
                  </a:lnTo>
                  <a:lnTo>
                    <a:pt x="5273" y="860"/>
                  </a:lnTo>
                  <a:lnTo>
                    <a:pt x="5273" y="882"/>
                  </a:lnTo>
                  <a:lnTo>
                    <a:pt x="5318" y="904"/>
                  </a:lnTo>
                  <a:lnTo>
                    <a:pt x="5364" y="904"/>
                  </a:lnTo>
                  <a:lnTo>
                    <a:pt x="5386" y="904"/>
                  </a:lnTo>
                  <a:lnTo>
                    <a:pt x="5409" y="904"/>
                  </a:lnTo>
                  <a:lnTo>
                    <a:pt x="5431" y="927"/>
                  </a:lnTo>
                  <a:lnTo>
                    <a:pt x="5453" y="927"/>
                  </a:lnTo>
                  <a:lnTo>
                    <a:pt x="5477" y="927"/>
                  </a:lnTo>
                  <a:lnTo>
                    <a:pt x="5500" y="927"/>
                  </a:lnTo>
                  <a:lnTo>
                    <a:pt x="5522" y="927"/>
                  </a:lnTo>
                  <a:lnTo>
                    <a:pt x="5567" y="949"/>
                  </a:lnTo>
                  <a:lnTo>
                    <a:pt x="5567" y="971"/>
                  </a:lnTo>
                  <a:lnTo>
                    <a:pt x="5589" y="971"/>
                  </a:lnTo>
                  <a:lnTo>
                    <a:pt x="5589" y="995"/>
                  </a:lnTo>
                  <a:lnTo>
                    <a:pt x="5613" y="995"/>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 name="Freeform 7"/>
            <p:cNvSpPr>
              <a:spLocks noChangeAspect="1"/>
            </p:cNvSpPr>
            <p:nvPr/>
          </p:nvSpPr>
          <p:spPr bwMode="auto">
            <a:xfrm>
              <a:off x="8373" y="11918"/>
              <a:ext cx="2128" cy="2732"/>
            </a:xfrm>
            <a:custGeom>
              <a:avLst/>
              <a:gdLst/>
              <a:ahLst/>
              <a:cxnLst>
                <a:cxn ang="0">
                  <a:pos x="454" y="14"/>
                </a:cxn>
                <a:cxn ang="0">
                  <a:pos x="638" y="71"/>
                </a:cxn>
                <a:cxn ang="0">
                  <a:pos x="752" y="113"/>
                </a:cxn>
                <a:cxn ang="0">
                  <a:pos x="780" y="212"/>
                </a:cxn>
                <a:cxn ang="0">
                  <a:pos x="780" y="255"/>
                </a:cxn>
                <a:cxn ang="0">
                  <a:pos x="780" y="283"/>
                </a:cxn>
                <a:cxn ang="0">
                  <a:pos x="780" y="354"/>
                </a:cxn>
                <a:cxn ang="0">
                  <a:pos x="908" y="368"/>
                </a:cxn>
                <a:cxn ang="0">
                  <a:pos x="993" y="496"/>
                </a:cxn>
                <a:cxn ang="0">
                  <a:pos x="965" y="681"/>
                </a:cxn>
                <a:cxn ang="0">
                  <a:pos x="1206" y="695"/>
                </a:cxn>
                <a:cxn ang="0">
                  <a:pos x="1319" y="723"/>
                </a:cxn>
                <a:cxn ang="0">
                  <a:pos x="1305" y="737"/>
                </a:cxn>
                <a:cxn ang="0">
                  <a:pos x="1305" y="780"/>
                </a:cxn>
                <a:cxn ang="0">
                  <a:pos x="1305" y="837"/>
                </a:cxn>
                <a:cxn ang="0">
                  <a:pos x="1305" y="879"/>
                </a:cxn>
                <a:cxn ang="0">
                  <a:pos x="1291" y="922"/>
                </a:cxn>
                <a:cxn ang="0">
                  <a:pos x="1291" y="1049"/>
                </a:cxn>
                <a:cxn ang="0">
                  <a:pos x="1305" y="1092"/>
                </a:cxn>
                <a:cxn ang="0">
                  <a:pos x="1305" y="1177"/>
                </a:cxn>
                <a:cxn ang="0">
                  <a:pos x="1291" y="1205"/>
                </a:cxn>
                <a:cxn ang="0">
                  <a:pos x="1305" y="1234"/>
                </a:cxn>
                <a:cxn ang="0">
                  <a:pos x="1291" y="1276"/>
                </a:cxn>
                <a:cxn ang="0">
                  <a:pos x="1291" y="1305"/>
                </a:cxn>
                <a:cxn ang="0">
                  <a:pos x="1277" y="1361"/>
                </a:cxn>
                <a:cxn ang="0">
                  <a:pos x="1177" y="1404"/>
                </a:cxn>
                <a:cxn ang="0">
                  <a:pos x="1078" y="1475"/>
                </a:cxn>
                <a:cxn ang="0">
                  <a:pos x="965" y="1532"/>
                </a:cxn>
                <a:cxn ang="0">
                  <a:pos x="809" y="1617"/>
                </a:cxn>
                <a:cxn ang="0">
                  <a:pos x="667" y="1688"/>
                </a:cxn>
                <a:cxn ang="0">
                  <a:pos x="567" y="1716"/>
                </a:cxn>
                <a:cxn ang="0">
                  <a:pos x="525" y="1702"/>
                </a:cxn>
                <a:cxn ang="0">
                  <a:pos x="454" y="1659"/>
                </a:cxn>
                <a:cxn ang="0">
                  <a:pos x="440" y="1588"/>
                </a:cxn>
                <a:cxn ang="0">
                  <a:pos x="411" y="1532"/>
                </a:cxn>
                <a:cxn ang="0">
                  <a:pos x="383" y="1461"/>
                </a:cxn>
                <a:cxn ang="0">
                  <a:pos x="355" y="1404"/>
                </a:cxn>
                <a:cxn ang="0">
                  <a:pos x="298" y="1347"/>
                </a:cxn>
                <a:cxn ang="0">
                  <a:pos x="241" y="1333"/>
                </a:cxn>
                <a:cxn ang="0">
                  <a:pos x="43" y="1276"/>
                </a:cxn>
                <a:cxn ang="0">
                  <a:pos x="43" y="1163"/>
                </a:cxn>
                <a:cxn ang="0">
                  <a:pos x="85" y="936"/>
                </a:cxn>
                <a:cxn ang="0">
                  <a:pos x="128" y="766"/>
                </a:cxn>
                <a:cxn ang="0">
                  <a:pos x="142" y="666"/>
                </a:cxn>
                <a:cxn ang="0">
                  <a:pos x="128" y="652"/>
                </a:cxn>
                <a:cxn ang="0">
                  <a:pos x="99" y="624"/>
                </a:cxn>
                <a:cxn ang="0">
                  <a:pos x="99" y="581"/>
                </a:cxn>
                <a:cxn ang="0">
                  <a:pos x="114" y="510"/>
                </a:cxn>
                <a:cxn ang="0">
                  <a:pos x="128" y="468"/>
                </a:cxn>
                <a:cxn ang="0">
                  <a:pos x="142" y="439"/>
                </a:cxn>
                <a:cxn ang="0">
                  <a:pos x="142" y="411"/>
                </a:cxn>
                <a:cxn ang="0">
                  <a:pos x="156" y="340"/>
                </a:cxn>
                <a:cxn ang="0">
                  <a:pos x="170" y="312"/>
                </a:cxn>
                <a:cxn ang="0">
                  <a:pos x="170" y="255"/>
                </a:cxn>
                <a:cxn ang="0">
                  <a:pos x="199" y="127"/>
                </a:cxn>
                <a:cxn ang="0">
                  <a:pos x="213" y="99"/>
                </a:cxn>
                <a:cxn ang="0">
                  <a:pos x="298" y="71"/>
                </a:cxn>
                <a:cxn ang="0">
                  <a:pos x="341" y="71"/>
                </a:cxn>
              </a:cxnLst>
              <a:rect l="0" t="0" r="r" b="b"/>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 name="Freeform 8"/>
            <p:cNvSpPr>
              <a:spLocks noChangeAspect="1"/>
            </p:cNvSpPr>
            <p:nvPr/>
          </p:nvSpPr>
          <p:spPr bwMode="auto">
            <a:xfrm>
              <a:off x="2670" y="10156"/>
              <a:ext cx="6043" cy="3794"/>
            </a:xfrm>
            <a:custGeom>
              <a:avLst/>
              <a:gdLst/>
              <a:ahLst/>
              <a:cxnLst>
                <a:cxn ang="0">
                  <a:pos x="2170" y="1022"/>
                </a:cxn>
                <a:cxn ang="0">
                  <a:pos x="2326" y="1092"/>
                </a:cxn>
                <a:cxn ang="0">
                  <a:pos x="2411" y="1107"/>
                </a:cxn>
                <a:cxn ang="0">
                  <a:pos x="2525" y="1092"/>
                </a:cxn>
                <a:cxn ang="0">
                  <a:pos x="2709" y="1064"/>
                </a:cxn>
                <a:cxn ang="0">
                  <a:pos x="2922" y="1007"/>
                </a:cxn>
                <a:cxn ang="0">
                  <a:pos x="3021" y="951"/>
                </a:cxn>
                <a:cxn ang="0">
                  <a:pos x="3120" y="936"/>
                </a:cxn>
                <a:cxn ang="0">
                  <a:pos x="3191" y="993"/>
                </a:cxn>
                <a:cxn ang="0">
                  <a:pos x="3390" y="1163"/>
                </a:cxn>
                <a:cxn ang="0">
                  <a:pos x="3574" y="1206"/>
                </a:cxn>
                <a:cxn ang="0">
                  <a:pos x="3688" y="1178"/>
                </a:cxn>
                <a:cxn ang="0">
                  <a:pos x="3759" y="1178"/>
                </a:cxn>
                <a:cxn ang="0">
                  <a:pos x="3787" y="1206"/>
                </a:cxn>
                <a:cxn ang="0">
                  <a:pos x="3773" y="1234"/>
                </a:cxn>
                <a:cxn ang="0">
                  <a:pos x="3773" y="1277"/>
                </a:cxn>
                <a:cxn ang="0">
                  <a:pos x="3744" y="1390"/>
                </a:cxn>
                <a:cxn ang="0">
                  <a:pos x="3730" y="1419"/>
                </a:cxn>
                <a:cxn ang="0">
                  <a:pos x="3730" y="1447"/>
                </a:cxn>
                <a:cxn ang="0">
                  <a:pos x="3716" y="1504"/>
                </a:cxn>
                <a:cxn ang="0">
                  <a:pos x="3716" y="1518"/>
                </a:cxn>
                <a:cxn ang="0">
                  <a:pos x="3716" y="1546"/>
                </a:cxn>
                <a:cxn ang="0">
                  <a:pos x="3702" y="1561"/>
                </a:cxn>
                <a:cxn ang="0">
                  <a:pos x="3702" y="1589"/>
                </a:cxn>
                <a:cxn ang="0">
                  <a:pos x="3688" y="1631"/>
                </a:cxn>
                <a:cxn ang="0">
                  <a:pos x="3673" y="1688"/>
                </a:cxn>
                <a:cxn ang="0">
                  <a:pos x="3673" y="1717"/>
                </a:cxn>
                <a:cxn ang="0">
                  <a:pos x="3688" y="1745"/>
                </a:cxn>
                <a:cxn ang="0">
                  <a:pos x="3716" y="1759"/>
                </a:cxn>
                <a:cxn ang="0">
                  <a:pos x="3730" y="1773"/>
                </a:cxn>
                <a:cxn ang="0">
                  <a:pos x="3716" y="1802"/>
                </a:cxn>
                <a:cxn ang="0">
                  <a:pos x="3688" y="1915"/>
                </a:cxn>
                <a:cxn ang="0">
                  <a:pos x="3659" y="2043"/>
                </a:cxn>
                <a:cxn ang="0">
                  <a:pos x="3631" y="2199"/>
                </a:cxn>
                <a:cxn ang="0">
                  <a:pos x="3588" y="2355"/>
                </a:cxn>
                <a:cxn ang="0">
                  <a:pos x="3517" y="2369"/>
                </a:cxn>
                <a:cxn ang="0">
                  <a:pos x="3447" y="2355"/>
                </a:cxn>
                <a:cxn ang="0">
                  <a:pos x="3333" y="2312"/>
                </a:cxn>
                <a:cxn ang="0">
                  <a:pos x="3248" y="2270"/>
                </a:cxn>
                <a:cxn ang="0">
                  <a:pos x="3120" y="2213"/>
                </a:cxn>
                <a:cxn ang="0">
                  <a:pos x="3049" y="2171"/>
                </a:cxn>
                <a:cxn ang="0">
                  <a:pos x="2964" y="2128"/>
                </a:cxn>
                <a:cxn ang="0">
                  <a:pos x="2865" y="2085"/>
                </a:cxn>
                <a:cxn ang="0">
                  <a:pos x="2709" y="2043"/>
                </a:cxn>
                <a:cxn ang="0">
                  <a:pos x="2610" y="2000"/>
                </a:cxn>
                <a:cxn ang="0">
                  <a:pos x="2511" y="1958"/>
                </a:cxn>
                <a:cxn ang="0">
                  <a:pos x="2057" y="1816"/>
                </a:cxn>
                <a:cxn ang="0">
                  <a:pos x="1844" y="1816"/>
                </a:cxn>
                <a:cxn ang="0">
                  <a:pos x="1532" y="1816"/>
                </a:cxn>
                <a:cxn ang="0">
                  <a:pos x="426" y="1788"/>
                </a:cxn>
                <a:cxn ang="0">
                  <a:pos x="270" y="1192"/>
                </a:cxn>
                <a:cxn ang="0">
                  <a:pos x="724" y="681"/>
                </a:cxn>
                <a:cxn ang="0">
                  <a:pos x="270" y="397"/>
                </a:cxn>
                <a:cxn ang="0">
                  <a:pos x="1163" y="14"/>
                </a:cxn>
                <a:cxn ang="0">
                  <a:pos x="1745" y="256"/>
                </a:cxn>
                <a:cxn ang="0">
                  <a:pos x="1957" y="511"/>
                </a:cxn>
              </a:cxnLst>
              <a:rect l="0" t="0" r="r" b="b"/>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 name="Freeform 9" descr="50%"/>
            <p:cNvSpPr>
              <a:spLocks noChangeAspect="1"/>
            </p:cNvSpPr>
            <p:nvPr/>
          </p:nvSpPr>
          <p:spPr bwMode="auto">
            <a:xfrm>
              <a:off x="11134" y="5573"/>
              <a:ext cx="1925" cy="2596"/>
            </a:xfrm>
            <a:custGeom>
              <a:avLst/>
              <a:gdLst/>
              <a:ahLst/>
              <a:cxnLst>
                <a:cxn ang="0">
                  <a:pos x="653" y="0"/>
                </a:cxn>
                <a:cxn ang="0">
                  <a:pos x="766" y="0"/>
                </a:cxn>
                <a:cxn ang="0">
                  <a:pos x="965" y="14"/>
                </a:cxn>
                <a:cxn ang="0">
                  <a:pos x="965" y="255"/>
                </a:cxn>
                <a:cxn ang="0">
                  <a:pos x="951" y="440"/>
                </a:cxn>
                <a:cxn ang="0">
                  <a:pos x="951" y="596"/>
                </a:cxn>
                <a:cxn ang="0">
                  <a:pos x="936" y="851"/>
                </a:cxn>
                <a:cxn ang="0">
                  <a:pos x="908" y="1177"/>
                </a:cxn>
                <a:cxn ang="0">
                  <a:pos x="993" y="1234"/>
                </a:cxn>
                <a:cxn ang="0">
                  <a:pos x="1107" y="1234"/>
                </a:cxn>
                <a:cxn ang="0">
                  <a:pos x="1135" y="1220"/>
                </a:cxn>
                <a:cxn ang="0">
                  <a:pos x="1178" y="1220"/>
                </a:cxn>
                <a:cxn ang="0">
                  <a:pos x="1149" y="1234"/>
                </a:cxn>
                <a:cxn ang="0">
                  <a:pos x="1149" y="1234"/>
                </a:cxn>
                <a:cxn ang="0">
                  <a:pos x="1206" y="1248"/>
                </a:cxn>
                <a:cxn ang="0">
                  <a:pos x="1178" y="1248"/>
                </a:cxn>
                <a:cxn ang="0">
                  <a:pos x="1149" y="1248"/>
                </a:cxn>
                <a:cxn ang="0">
                  <a:pos x="1121" y="1276"/>
                </a:cxn>
                <a:cxn ang="0">
                  <a:pos x="1121" y="1305"/>
                </a:cxn>
                <a:cxn ang="0">
                  <a:pos x="1107" y="1319"/>
                </a:cxn>
                <a:cxn ang="0">
                  <a:pos x="1092" y="1376"/>
                </a:cxn>
                <a:cxn ang="0">
                  <a:pos x="1107" y="1404"/>
                </a:cxn>
                <a:cxn ang="0">
                  <a:pos x="1107" y="1432"/>
                </a:cxn>
                <a:cxn ang="0">
                  <a:pos x="1078" y="1461"/>
                </a:cxn>
                <a:cxn ang="0">
                  <a:pos x="1078" y="1546"/>
                </a:cxn>
                <a:cxn ang="0">
                  <a:pos x="1036" y="1631"/>
                </a:cxn>
                <a:cxn ang="0">
                  <a:pos x="837" y="1574"/>
                </a:cxn>
                <a:cxn ang="0">
                  <a:pos x="738" y="1532"/>
                </a:cxn>
                <a:cxn ang="0">
                  <a:pos x="681" y="1518"/>
                </a:cxn>
                <a:cxn ang="0">
                  <a:pos x="624" y="1518"/>
                </a:cxn>
                <a:cxn ang="0">
                  <a:pos x="582" y="1503"/>
                </a:cxn>
                <a:cxn ang="0">
                  <a:pos x="454" y="1489"/>
                </a:cxn>
                <a:cxn ang="0">
                  <a:pos x="241" y="1418"/>
                </a:cxn>
                <a:cxn ang="0">
                  <a:pos x="227" y="1461"/>
                </a:cxn>
                <a:cxn ang="0">
                  <a:pos x="213" y="1489"/>
                </a:cxn>
                <a:cxn ang="0">
                  <a:pos x="114" y="1489"/>
                </a:cxn>
                <a:cxn ang="0">
                  <a:pos x="0" y="1461"/>
                </a:cxn>
                <a:cxn ang="0">
                  <a:pos x="15" y="1163"/>
                </a:cxn>
                <a:cxn ang="0">
                  <a:pos x="29" y="1092"/>
                </a:cxn>
                <a:cxn ang="0">
                  <a:pos x="43" y="1035"/>
                </a:cxn>
                <a:cxn ang="0">
                  <a:pos x="57" y="1007"/>
                </a:cxn>
                <a:cxn ang="0">
                  <a:pos x="57" y="964"/>
                </a:cxn>
                <a:cxn ang="0">
                  <a:pos x="29" y="879"/>
                </a:cxn>
                <a:cxn ang="0">
                  <a:pos x="15" y="823"/>
                </a:cxn>
                <a:cxn ang="0">
                  <a:pos x="57" y="808"/>
                </a:cxn>
                <a:cxn ang="0">
                  <a:pos x="85" y="709"/>
                </a:cxn>
                <a:cxn ang="0">
                  <a:pos x="100" y="638"/>
                </a:cxn>
                <a:cxn ang="0">
                  <a:pos x="114" y="553"/>
                </a:cxn>
                <a:cxn ang="0">
                  <a:pos x="100" y="525"/>
                </a:cxn>
                <a:cxn ang="0">
                  <a:pos x="85" y="482"/>
                </a:cxn>
                <a:cxn ang="0">
                  <a:pos x="100" y="454"/>
                </a:cxn>
                <a:cxn ang="0">
                  <a:pos x="85" y="411"/>
                </a:cxn>
                <a:cxn ang="0">
                  <a:pos x="85" y="369"/>
                </a:cxn>
                <a:cxn ang="0">
                  <a:pos x="85" y="312"/>
                </a:cxn>
                <a:cxn ang="0">
                  <a:pos x="100" y="298"/>
                </a:cxn>
                <a:cxn ang="0">
                  <a:pos x="213" y="213"/>
                </a:cxn>
                <a:cxn ang="0">
                  <a:pos x="284" y="113"/>
                </a:cxn>
                <a:cxn ang="0">
                  <a:pos x="397" y="28"/>
                </a:cxn>
                <a:cxn ang="0">
                  <a:pos x="468" y="0"/>
                </a:cxn>
              </a:cxnLst>
              <a:rect l="0" t="0" r="r" b="b"/>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 name="Freeform 10"/>
            <p:cNvSpPr>
              <a:spLocks noChangeAspect="1"/>
            </p:cNvSpPr>
            <p:nvPr/>
          </p:nvSpPr>
          <p:spPr bwMode="auto">
            <a:xfrm>
              <a:off x="10547" y="9050"/>
              <a:ext cx="2330" cy="2303"/>
            </a:xfrm>
            <a:custGeom>
              <a:avLst/>
              <a:gdLst/>
              <a:ahLst/>
              <a:cxnLst>
                <a:cxn ang="0">
                  <a:pos x="666" y="14"/>
                </a:cxn>
                <a:cxn ang="0">
                  <a:pos x="723" y="14"/>
                </a:cxn>
                <a:cxn ang="0">
                  <a:pos x="808" y="29"/>
                </a:cxn>
                <a:cxn ang="0">
                  <a:pos x="893" y="43"/>
                </a:cxn>
                <a:cxn ang="0">
                  <a:pos x="950" y="43"/>
                </a:cxn>
                <a:cxn ang="0">
                  <a:pos x="978" y="43"/>
                </a:cxn>
                <a:cxn ang="0">
                  <a:pos x="1049" y="57"/>
                </a:cxn>
                <a:cxn ang="0">
                  <a:pos x="1106" y="57"/>
                </a:cxn>
                <a:cxn ang="0">
                  <a:pos x="1148" y="57"/>
                </a:cxn>
                <a:cxn ang="0">
                  <a:pos x="1205" y="100"/>
                </a:cxn>
                <a:cxn ang="0">
                  <a:pos x="1276" y="128"/>
                </a:cxn>
                <a:cxn ang="0">
                  <a:pos x="1333" y="128"/>
                </a:cxn>
                <a:cxn ang="0">
                  <a:pos x="1361" y="170"/>
                </a:cxn>
                <a:cxn ang="0">
                  <a:pos x="1347" y="199"/>
                </a:cxn>
                <a:cxn ang="0">
                  <a:pos x="1361" y="256"/>
                </a:cxn>
                <a:cxn ang="0">
                  <a:pos x="1375" y="284"/>
                </a:cxn>
                <a:cxn ang="0">
                  <a:pos x="1375" y="312"/>
                </a:cxn>
                <a:cxn ang="0">
                  <a:pos x="1390" y="326"/>
                </a:cxn>
                <a:cxn ang="0">
                  <a:pos x="1432" y="326"/>
                </a:cxn>
                <a:cxn ang="0">
                  <a:pos x="1460" y="355"/>
                </a:cxn>
                <a:cxn ang="0">
                  <a:pos x="1460" y="412"/>
                </a:cxn>
                <a:cxn ang="0">
                  <a:pos x="1418" y="454"/>
                </a:cxn>
                <a:cxn ang="0">
                  <a:pos x="1248" y="440"/>
                </a:cxn>
                <a:cxn ang="0">
                  <a:pos x="1276" y="497"/>
                </a:cxn>
                <a:cxn ang="0">
                  <a:pos x="1276" y="553"/>
                </a:cxn>
                <a:cxn ang="0">
                  <a:pos x="1375" y="695"/>
                </a:cxn>
                <a:cxn ang="0">
                  <a:pos x="1333" y="851"/>
                </a:cxn>
                <a:cxn ang="0">
                  <a:pos x="1290" y="993"/>
                </a:cxn>
                <a:cxn ang="0">
                  <a:pos x="1092" y="1007"/>
                </a:cxn>
                <a:cxn ang="0">
                  <a:pos x="1092" y="1064"/>
                </a:cxn>
                <a:cxn ang="0">
                  <a:pos x="1049" y="1220"/>
                </a:cxn>
                <a:cxn ang="0">
                  <a:pos x="1049" y="1277"/>
                </a:cxn>
                <a:cxn ang="0">
                  <a:pos x="1049" y="1319"/>
                </a:cxn>
                <a:cxn ang="0">
                  <a:pos x="1092" y="1405"/>
                </a:cxn>
                <a:cxn ang="0">
                  <a:pos x="1092" y="1447"/>
                </a:cxn>
                <a:cxn ang="0">
                  <a:pos x="1049" y="1447"/>
                </a:cxn>
                <a:cxn ang="0">
                  <a:pos x="950" y="1390"/>
                </a:cxn>
                <a:cxn ang="0">
                  <a:pos x="893" y="1319"/>
                </a:cxn>
                <a:cxn ang="0">
                  <a:pos x="765" y="1220"/>
                </a:cxn>
                <a:cxn ang="0">
                  <a:pos x="751" y="1163"/>
                </a:cxn>
                <a:cxn ang="0">
                  <a:pos x="765" y="1121"/>
                </a:cxn>
                <a:cxn ang="0">
                  <a:pos x="638" y="1092"/>
                </a:cxn>
                <a:cxn ang="0">
                  <a:pos x="468" y="1064"/>
                </a:cxn>
                <a:cxn ang="0">
                  <a:pos x="411" y="1121"/>
                </a:cxn>
                <a:cxn ang="0">
                  <a:pos x="326" y="1078"/>
                </a:cxn>
                <a:cxn ang="0">
                  <a:pos x="212" y="965"/>
                </a:cxn>
                <a:cxn ang="0">
                  <a:pos x="42" y="823"/>
                </a:cxn>
                <a:cxn ang="0">
                  <a:pos x="28" y="724"/>
                </a:cxn>
                <a:cxn ang="0">
                  <a:pos x="42" y="681"/>
                </a:cxn>
                <a:cxn ang="0">
                  <a:pos x="71" y="596"/>
                </a:cxn>
                <a:cxn ang="0">
                  <a:pos x="85" y="553"/>
                </a:cxn>
                <a:cxn ang="0">
                  <a:pos x="85" y="525"/>
                </a:cxn>
                <a:cxn ang="0">
                  <a:pos x="99" y="468"/>
                </a:cxn>
                <a:cxn ang="0">
                  <a:pos x="113" y="440"/>
                </a:cxn>
                <a:cxn ang="0">
                  <a:pos x="127" y="369"/>
                </a:cxn>
                <a:cxn ang="0">
                  <a:pos x="170" y="213"/>
                </a:cxn>
                <a:cxn ang="0">
                  <a:pos x="184" y="156"/>
                </a:cxn>
                <a:cxn ang="0">
                  <a:pos x="212" y="71"/>
                </a:cxn>
                <a:cxn ang="0">
                  <a:pos x="255" y="14"/>
                </a:cxn>
                <a:cxn ang="0">
                  <a:pos x="297" y="14"/>
                </a:cxn>
                <a:cxn ang="0">
                  <a:pos x="326" y="14"/>
                </a:cxn>
                <a:cxn ang="0">
                  <a:pos x="411" y="14"/>
                </a:cxn>
                <a:cxn ang="0">
                  <a:pos x="524" y="0"/>
                </a:cxn>
              </a:cxnLst>
              <a:rect l="0" t="0" r="r" b="b"/>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 name="Freeform 11"/>
            <p:cNvSpPr>
              <a:spLocks noChangeAspect="1"/>
            </p:cNvSpPr>
            <p:nvPr/>
          </p:nvSpPr>
          <p:spPr bwMode="auto">
            <a:xfrm>
              <a:off x="6948" y="7132"/>
              <a:ext cx="2081" cy="1827"/>
            </a:xfrm>
            <a:custGeom>
              <a:avLst/>
              <a:gdLst/>
              <a:ahLst/>
              <a:cxnLst>
                <a:cxn ang="0">
                  <a:pos x="1290" y="28"/>
                </a:cxn>
                <a:cxn ang="0">
                  <a:pos x="1290" y="42"/>
                </a:cxn>
                <a:cxn ang="0">
                  <a:pos x="1290" y="99"/>
                </a:cxn>
                <a:cxn ang="0">
                  <a:pos x="1290" y="113"/>
                </a:cxn>
                <a:cxn ang="0">
                  <a:pos x="1290" y="141"/>
                </a:cxn>
                <a:cxn ang="0">
                  <a:pos x="1304" y="170"/>
                </a:cxn>
                <a:cxn ang="0">
                  <a:pos x="1304" y="227"/>
                </a:cxn>
                <a:cxn ang="0">
                  <a:pos x="1304" y="269"/>
                </a:cxn>
                <a:cxn ang="0">
                  <a:pos x="1304" y="340"/>
                </a:cxn>
                <a:cxn ang="0">
                  <a:pos x="1304" y="397"/>
                </a:cxn>
                <a:cxn ang="0">
                  <a:pos x="1304" y="439"/>
                </a:cxn>
                <a:cxn ang="0">
                  <a:pos x="1304" y="482"/>
                </a:cxn>
                <a:cxn ang="0">
                  <a:pos x="1304" y="482"/>
                </a:cxn>
                <a:cxn ang="0">
                  <a:pos x="1304" y="482"/>
                </a:cxn>
                <a:cxn ang="0">
                  <a:pos x="1304" y="496"/>
                </a:cxn>
                <a:cxn ang="0">
                  <a:pos x="1304" y="539"/>
                </a:cxn>
                <a:cxn ang="0">
                  <a:pos x="1304" y="581"/>
                </a:cxn>
                <a:cxn ang="0">
                  <a:pos x="1304" y="638"/>
                </a:cxn>
                <a:cxn ang="0">
                  <a:pos x="1290" y="709"/>
                </a:cxn>
                <a:cxn ang="0">
                  <a:pos x="1290" y="794"/>
                </a:cxn>
                <a:cxn ang="0">
                  <a:pos x="1290" y="851"/>
                </a:cxn>
                <a:cxn ang="0">
                  <a:pos x="1276" y="907"/>
                </a:cxn>
                <a:cxn ang="0">
                  <a:pos x="1276" y="964"/>
                </a:cxn>
                <a:cxn ang="0">
                  <a:pos x="1276" y="1035"/>
                </a:cxn>
                <a:cxn ang="0">
                  <a:pos x="1262" y="1049"/>
                </a:cxn>
                <a:cxn ang="0">
                  <a:pos x="1191" y="1049"/>
                </a:cxn>
                <a:cxn ang="0">
                  <a:pos x="1120" y="1035"/>
                </a:cxn>
                <a:cxn ang="0">
                  <a:pos x="1078" y="1021"/>
                </a:cxn>
                <a:cxn ang="0">
                  <a:pos x="964" y="1021"/>
                </a:cxn>
                <a:cxn ang="0">
                  <a:pos x="879" y="1007"/>
                </a:cxn>
                <a:cxn ang="0">
                  <a:pos x="780" y="1035"/>
                </a:cxn>
                <a:cxn ang="0">
                  <a:pos x="723" y="1035"/>
                </a:cxn>
                <a:cxn ang="0">
                  <a:pos x="695" y="1049"/>
                </a:cxn>
                <a:cxn ang="0">
                  <a:pos x="666" y="1092"/>
                </a:cxn>
                <a:cxn ang="0">
                  <a:pos x="624" y="1106"/>
                </a:cxn>
                <a:cxn ang="0">
                  <a:pos x="510" y="1134"/>
                </a:cxn>
                <a:cxn ang="0">
                  <a:pos x="454" y="1148"/>
                </a:cxn>
                <a:cxn ang="0">
                  <a:pos x="411" y="1106"/>
                </a:cxn>
                <a:cxn ang="0">
                  <a:pos x="397" y="1092"/>
                </a:cxn>
                <a:cxn ang="0">
                  <a:pos x="354" y="1049"/>
                </a:cxn>
                <a:cxn ang="0">
                  <a:pos x="227" y="936"/>
                </a:cxn>
                <a:cxn ang="0">
                  <a:pos x="127" y="836"/>
                </a:cxn>
                <a:cxn ang="0">
                  <a:pos x="14" y="709"/>
                </a:cxn>
                <a:cxn ang="0">
                  <a:pos x="14" y="666"/>
                </a:cxn>
                <a:cxn ang="0">
                  <a:pos x="184" y="595"/>
                </a:cxn>
                <a:cxn ang="0">
                  <a:pos x="326" y="539"/>
                </a:cxn>
                <a:cxn ang="0">
                  <a:pos x="383" y="539"/>
                </a:cxn>
                <a:cxn ang="0">
                  <a:pos x="510" y="482"/>
                </a:cxn>
                <a:cxn ang="0">
                  <a:pos x="680" y="368"/>
                </a:cxn>
                <a:cxn ang="0">
                  <a:pos x="737" y="354"/>
                </a:cxn>
                <a:cxn ang="0">
                  <a:pos x="780" y="312"/>
                </a:cxn>
                <a:cxn ang="0">
                  <a:pos x="794" y="312"/>
                </a:cxn>
                <a:cxn ang="0">
                  <a:pos x="836" y="283"/>
                </a:cxn>
                <a:cxn ang="0">
                  <a:pos x="950" y="198"/>
                </a:cxn>
                <a:cxn ang="0">
                  <a:pos x="1049" y="141"/>
                </a:cxn>
                <a:cxn ang="0">
                  <a:pos x="1063" y="127"/>
                </a:cxn>
                <a:cxn ang="0">
                  <a:pos x="1120" y="85"/>
                </a:cxn>
                <a:cxn ang="0">
                  <a:pos x="1163" y="42"/>
                </a:cxn>
                <a:cxn ang="0">
                  <a:pos x="1177" y="14"/>
                </a:cxn>
                <a:cxn ang="0">
                  <a:pos x="1219" y="14"/>
                </a:cxn>
                <a:cxn ang="0">
                  <a:pos x="1234" y="14"/>
                </a:cxn>
                <a:cxn ang="0">
                  <a:pos x="1248" y="14"/>
                </a:cxn>
                <a:cxn ang="0">
                  <a:pos x="1276" y="0"/>
                </a:cxn>
              </a:cxnLst>
              <a:rect l="0" t="0" r="r" b="b"/>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 name="Freeform 12"/>
            <p:cNvSpPr>
              <a:spLocks noChangeAspect="1"/>
            </p:cNvSpPr>
            <p:nvPr/>
          </p:nvSpPr>
          <p:spPr bwMode="auto">
            <a:xfrm>
              <a:off x="7604" y="9615"/>
              <a:ext cx="2036" cy="2506"/>
            </a:xfrm>
            <a:custGeom>
              <a:avLst/>
              <a:gdLst/>
              <a:ahLst/>
              <a:cxnLst>
                <a:cxn ang="0">
                  <a:pos x="425" y="85"/>
                </a:cxn>
                <a:cxn ang="0">
                  <a:pos x="440" y="255"/>
                </a:cxn>
                <a:cxn ang="0">
                  <a:pos x="539" y="156"/>
                </a:cxn>
                <a:cxn ang="0">
                  <a:pos x="610" y="170"/>
                </a:cxn>
                <a:cxn ang="0">
                  <a:pos x="667" y="170"/>
                </a:cxn>
                <a:cxn ang="0">
                  <a:pos x="709" y="213"/>
                </a:cxn>
                <a:cxn ang="0">
                  <a:pos x="766" y="241"/>
                </a:cxn>
                <a:cxn ang="0">
                  <a:pos x="808" y="284"/>
                </a:cxn>
                <a:cxn ang="0">
                  <a:pos x="851" y="298"/>
                </a:cxn>
                <a:cxn ang="0">
                  <a:pos x="922" y="312"/>
                </a:cxn>
                <a:cxn ang="0">
                  <a:pos x="964" y="326"/>
                </a:cxn>
                <a:cxn ang="0">
                  <a:pos x="1021" y="340"/>
                </a:cxn>
                <a:cxn ang="0">
                  <a:pos x="1078" y="354"/>
                </a:cxn>
                <a:cxn ang="0">
                  <a:pos x="1135" y="369"/>
                </a:cxn>
                <a:cxn ang="0">
                  <a:pos x="1191" y="397"/>
                </a:cxn>
                <a:cxn ang="0">
                  <a:pos x="1220" y="397"/>
                </a:cxn>
                <a:cxn ang="0">
                  <a:pos x="1262" y="440"/>
                </a:cxn>
                <a:cxn ang="0">
                  <a:pos x="1262" y="496"/>
                </a:cxn>
                <a:cxn ang="0">
                  <a:pos x="1234" y="539"/>
                </a:cxn>
                <a:cxn ang="0">
                  <a:pos x="1234" y="567"/>
                </a:cxn>
                <a:cxn ang="0">
                  <a:pos x="1220" y="610"/>
                </a:cxn>
                <a:cxn ang="0">
                  <a:pos x="1191" y="667"/>
                </a:cxn>
                <a:cxn ang="0">
                  <a:pos x="1149" y="780"/>
                </a:cxn>
                <a:cxn ang="0">
                  <a:pos x="1106" y="865"/>
                </a:cxn>
                <a:cxn ang="0">
                  <a:pos x="1092" y="893"/>
                </a:cxn>
                <a:cxn ang="0">
                  <a:pos x="1064" y="936"/>
                </a:cxn>
                <a:cxn ang="0">
                  <a:pos x="1049" y="979"/>
                </a:cxn>
                <a:cxn ang="0">
                  <a:pos x="1021" y="1035"/>
                </a:cxn>
                <a:cxn ang="0">
                  <a:pos x="1007" y="1078"/>
                </a:cxn>
                <a:cxn ang="0">
                  <a:pos x="1007" y="1106"/>
                </a:cxn>
                <a:cxn ang="0">
                  <a:pos x="993" y="1120"/>
                </a:cxn>
                <a:cxn ang="0">
                  <a:pos x="979" y="1149"/>
                </a:cxn>
                <a:cxn ang="0">
                  <a:pos x="964" y="1177"/>
                </a:cxn>
                <a:cxn ang="0">
                  <a:pos x="936" y="1220"/>
                </a:cxn>
                <a:cxn ang="0">
                  <a:pos x="922" y="1248"/>
                </a:cxn>
                <a:cxn ang="0">
                  <a:pos x="893" y="1276"/>
                </a:cxn>
                <a:cxn ang="0">
                  <a:pos x="865" y="1347"/>
                </a:cxn>
                <a:cxn ang="0">
                  <a:pos x="851" y="1362"/>
                </a:cxn>
                <a:cxn ang="0">
                  <a:pos x="823" y="1404"/>
                </a:cxn>
                <a:cxn ang="0">
                  <a:pos x="808" y="1447"/>
                </a:cxn>
                <a:cxn ang="0">
                  <a:pos x="808" y="1475"/>
                </a:cxn>
                <a:cxn ang="0">
                  <a:pos x="794" y="1503"/>
                </a:cxn>
                <a:cxn ang="0">
                  <a:pos x="752" y="1518"/>
                </a:cxn>
                <a:cxn ang="0">
                  <a:pos x="610" y="1518"/>
                </a:cxn>
                <a:cxn ang="0">
                  <a:pos x="511" y="1532"/>
                </a:cxn>
                <a:cxn ang="0">
                  <a:pos x="298" y="1503"/>
                </a:cxn>
                <a:cxn ang="0">
                  <a:pos x="85" y="1319"/>
                </a:cxn>
                <a:cxn ang="0">
                  <a:pos x="0" y="1248"/>
                </a:cxn>
                <a:cxn ang="0">
                  <a:pos x="142" y="964"/>
                </a:cxn>
                <a:cxn ang="0">
                  <a:pos x="184" y="794"/>
                </a:cxn>
                <a:cxn ang="0">
                  <a:pos x="199" y="567"/>
                </a:cxn>
                <a:cxn ang="0">
                  <a:pos x="184" y="340"/>
                </a:cxn>
                <a:cxn ang="0">
                  <a:pos x="199" y="284"/>
                </a:cxn>
                <a:cxn ang="0">
                  <a:pos x="241" y="184"/>
                </a:cxn>
                <a:cxn ang="0">
                  <a:pos x="269" y="128"/>
                </a:cxn>
                <a:cxn ang="0">
                  <a:pos x="312" y="85"/>
                </a:cxn>
                <a:cxn ang="0">
                  <a:pos x="355" y="57"/>
                </a:cxn>
                <a:cxn ang="0">
                  <a:pos x="411" y="28"/>
                </a:cxn>
                <a:cxn ang="0">
                  <a:pos x="440" y="14"/>
                </a:cxn>
              </a:cxnLst>
              <a:rect l="0" t="0" r="r" b="b"/>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 name="Freeform 13"/>
            <p:cNvSpPr>
              <a:spLocks noChangeAspect="1"/>
            </p:cNvSpPr>
            <p:nvPr/>
          </p:nvSpPr>
          <p:spPr bwMode="auto">
            <a:xfrm>
              <a:off x="3372" y="4558"/>
              <a:ext cx="4255" cy="3454"/>
            </a:xfrm>
            <a:custGeom>
              <a:avLst/>
              <a:gdLst/>
              <a:ahLst/>
              <a:cxnLst>
                <a:cxn ang="0">
                  <a:pos x="0" y="1829"/>
                </a:cxn>
                <a:cxn ang="0">
                  <a:pos x="57" y="1716"/>
                </a:cxn>
                <a:cxn ang="0">
                  <a:pos x="184" y="1517"/>
                </a:cxn>
                <a:cxn ang="0">
                  <a:pos x="284" y="1361"/>
                </a:cxn>
                <a:cxn ang="0">
                  <a:pos x="383" y="1234"/>
                </a:cxn>
                <a:cxn ang="0">
                  <a:pos x="468" y="1177"/>
                </a:cxn>
                <a:cxn ang="0">
                  <a:pos x="567" y="1134"/>
                </a:cxn>
                <a:cxn ang="0">
                  <a:pos x="837" y="1049"/>
                </a:cxn>
                <a:cxn ang="0">
                  <a:pos x="908" y="1021"/>
                </a:cxn>
                <a:cxn ang="0">
                  <a:pos x="936" y="964"/>
                </a:cxn>
                <a:cxn ang="0">
                  <a:pos x="1007" y="851"/>
                </a:cxn>
                <a:cxn ang="0">
                  <a:pos x="1049" y="794"/>
                </a:cxn>
                <a:cxn ang="0">
                  <a:pos x="1078" y="780"/>
                </a:cxn>
                <a:cxn ang="0">
                  <a:pos x="1134" y="737"/>
                </a:cxn>
                <a:cxn ang="0">
                  <a:pos x="1205" y="695"/>
                </a:cxn>
                <a:cxn ang="0">
                  <a:pos x="1305" y="638"/>
                </a:cxn>
                <a:cxn ang="0">
                  <a:pos x="1418" y="595"/>
                </a:cxn>
                <a:cxn ang="0">
                  <a:pos x="1532" y="553"/>
                </a:cxn>
                <a:cxn ang="0">
                  <a:pos x="1617" y="510"/>
                </a:cxn>
                <a:cxn ang="0">
                  <a:pos x="1702" y="439"/>
                </a:cxn>
                <a:cxn ang="0">
                  <a:pos x="1744" y="340"/>
                </a:cxn>
                <a:cxn ang="0">
                  <a:pos x="1730" y="269"/>
                </a:cxn>
                <a:cxn ang="0">
                  <a:pos x="1688" y="156"/>
                </a:cxn>
                <a:cxn ang="0">
                  <a:pos x="1659" y="56"/>
                </a:cxn>
                <a:cxn ang="0">
                  <a:pos x="1688" y="14"/>
                </a:cxn>
                <a:cxn ang="0">
                  <a:pos x="1872" y="56"/>
                </a:cxn>
                <a:cxn ang="0">
                  <a:pos x="1915" y="70"/>
                </a:cxn>
                <a:cxn ang="0">
                  <a:pos x="1943" y="85"/>
                </a:cxn>
                <a:cxn ang="0">
                  <a:pos x="1971" y="99"/>
                </a:cxn>
                <a:cxn ang="0">
                  <a:pos x="2014" y="127"/>
                </a:cxn>
                <a:cxn ang="0">
                  <a:pos x="2042" y="156"/>
                </a:cxn>
                <a:cxn ang="0">
                  <a:pos x="2056" y="170"/>
                </a:cxn>
                <a:cxn ang="0">
                  <a:pos x="2099" y="226"/>
                </a:cxn>
                <a:cxn ang="0">
                  <a:pos x="2127" y="269"/>
                </a:cxn>
                <a:cxn ang="0">
                  <a:pos x="2170" y="297"/>
                </a:cxn>
                <a:cxn ang="0">
                  <a:pos x="2212" y="340"/>
                </a:cxn>
                <a:cxn ang="0">
                  <a:pos x="2255" y="411"/>
                </a:cxn>
                <a:cxn ang="0">
                  <a:pos x="2283" y="453"/>
                </a:cxn>
                <a:cxn ang="0">
                  <a:pos x="2326" y="510"/>
                </a:cxn>
                <a:cxn ang="0">
                  <a:pos x="2354" y="553"/>
                </a:cxn>
                <a:cxn ang="0">
                  <a:pos x="2411" y="624"/>
                </a:cxn>
                <a:cxn ang="0">
                  <a:pos x="2439" y="680"/>
                </a:cxn>
                <a:cxn ang="0">
                  <a:pos x="2468" y="709"/>
                </a:cxn>
                <a:cxn ang="0">
                  <a:pos x="2496" y="765"/>
                </a:cxn>
                <a:cxn ang="0">
                  <a:pos x="2553" y="836"/>
                </a:cxn>
                <a:cxn ang="0">
                  <a:pos x="2581" y="879"/>
                </a:cxn>
                <a:cxn ang="0">
                  <a:pos x="2666" y="1007"/>
                </a:cxn>
                <a:cxn ang="0">
                  <a:pos x="2510" y="1120"/>
                </a:cxn>
                <a:cxn ang="0">
                  <a:pos x="2397" y="1205"/>
                </a:cxn>
                <a:cxn ang="0">
                  <a:pos x="2241" y="1304"/>
                </a:cxn>
                <a:cxn ang="0">
                  <a:pos x="2141" y="1375"/>
                </a:cxn>
                <a:cxn ang="0">
                  <a:pos x="2014" y="1446"/>
                </a:cxn>
                <a:cxn ang="0">
                  <a:pos x="1744" y="1588"/>
                </a:cxn>
                <a:cxn ang="0">
                  <a:pos x="1489" y="1730"/>
                </a:cxn>
                <a:cxn ang="0">
                  <a:pos x="1347" y="1787"/>
                </a:cxn>
                <a:cxn ang="0">
                  <a:pos x="1220" y="1844"/>
                </a:cxn>
                <a:cxn ang="0">
                  <a:pos x="1106" y="1900"/>
                </a:cxn>
                <a:cxn ang="0">
                  <a:pos x="539" y="2085"/>
                </a:cxn>
              </a:cxnLst>
              <a:rect l="0" t="0" r="r" b="b"/>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 name="Freeform 14"/>
            <p:cNvSpPr>
              <a:spLocks noChangeAspect="1"/>
            </p:cNvSpPr>
            <p:nvPr/>
          </p:nvSpPr>
          <p:spPr bwMode="auto">
            <a:xfrm>
              <a:off x="5681" y="8870"/>
              <a:ext cx="2421" cy="3048"/>
            </a:xfrm>
            <a:custGeom>
              <a:avLst/>
              <a:gdLst/>
              <a:ahLst/>
              <a:cxnLst>
                <a:cxn ang="0">
                  <a:pos x="1503" y="142"/>
                </a:cxn>
                <a:cxn ang="0">
                  <a:pos x="1503" y="142"/>
                </a:cxn>
                <a:cxn ang="0">
                  <a:pos x="1517" y="198"/>
                </a:cxn>
                <a:cxn ang="0">
                  <a:pos x="1503" y="213"/>
                </a:cxn>
                <a:cxn ang="0">
                  <a:pos x="1517" y="312"/>
                </a:cxn>
                <a:cxn ang="0">
                  <a:pos x="1517" y="340"/>
                </a:cxn>
                <a:cxn ang="0">
                  <a:pos x="1517" y="397"/>
                </a:cxn>
                <a:cxn ang="0">
                  <a:pos x="1503" y="439"/>
                </a:cxn>
                <a:cxn ang="0">
                  <a:pos x="1503" y="482"/>
                </a:cxn>
                <a:cxn ang="0">
                  <a:pos x="1489" y="567"/>
                </a:cxn>
                <a:cxn ang="0">
                  <a:pos x="1474" y="581"/>
                </a:cxn>
                <a:cxn ang="0">
                  <a:pos x="1474" y="596"/>
                </a:cxn>
                <a:cxn ang="0">
                  <a:pos x="1460" y="624"/>
                </a:cxn>
                <a:cxn ang="0">
                  <a:pos x="1446" y="666"/>
                </a:cxn>
                <a:cxn ang="0">
                  <a:pos x="1418" y="723"/>
                </a:cxn>
                <a:cxn ang="0">
                  <a:pos x="1404" y="752"/>
                </a:cxn>
                <a:cxn ang="0">
                  <a:pos x="1404" y="794"/>
                </a:cxn>
                <a:cxn ang="0">
                  <a:pos x="1389" y="808"/>
                </a:cxn>
                <a:cxn ang="0">
                  <a:pos x="1389" y="893"/>
                </a:cxn>
                <a:cxn ang="0">
                  <a:pos x="1404" y="1007"/>
                </a:cxn>
                <a:cxn ang="0">
                  <a:pos x="1404" y="1120"/>
                </a:cxn>
                <a:cxn ang="0">
                  <a:pos x="1389" y="1234"/>
                </a:cxn>
                <a:cxn ang="0">
                  <a:pos x="1375" y="1347"/>
                </a:cxn>
                <a:cxn ang="0">
                  <a:pos x="1361" y="1404"/>
                </a:cxn>
                <a:cxn ang="0">
                  <a:pos x="1333" y="1503"/>
                </a:cxn>
                <a:cxn ang="0">
                  <a:pos x="1304" y="1574"/>
                </a:cxn>
                <a:cxn ang="0">
                  <a:pos x="1304" y="1574"/>
                </a:cxn>
                <a:cxn ang="0">
                  <a:pos x="1276" y="1617"/>
                </a:cxn>
                <a:cxn ang="0">
                  <a:pos x="1191" y="1730"/>
                </a:cxn>
                <a:cxn ang="0">
                  <a:pos x="1134" y="1759"/>
                </a:cxn>
                <a:cxn ang="0">
                  <a:pos x="1077" y="1801"/>
                </a:cxn>
                <a:cxn ang="0">
                  <a:pos x="992" y="1830"/>
                </a:cxn>
                <a:cxn ang="0">
                  <a:pos x="865" y="1858"/>
                </a:cxn>
                <a:cxn ang="0">
                  <a:pos x="808" y="1872"/>
                </a:cxn>
                <a:cxn ang="0">
                  <a:pos x="638" y="1900"/>
                </a:cxn>
                <a:cxn ang="0">
                  <a:pos x="553" y="1915"/>
                </a:cxn>
                <a:cxn ang="0">
                  <a:pos x="496" y="1915"/>
                </a:cxn>
                <a:cxn ang="0">
                  <a:pos x="439" y="1900"/>
                </a:cxn>
                <a:cxn ang="0">
                  <a:pos x="397" y="1886"/>
                </a:cxn>
                <a:cxn ang="0">
                  <a:pos x="283" y="1830"/>
                </a:cxn>
                <a:cxn ang="0">
                  <a:pos x="184" y="1744"/>
                </a:cxn>
                <a:cxn ang="0">
                  <a:pos x="113" y="1447"/>
                </a:cxn>
                <a:cxn ang="0">
                  <a:pos x="14" y="1120"/>
                </a:cxn>
                <a:cxn ang="0">
                  <a:pos x="411" y="950"/>
                </a:cxn>
                <a:cxn ang="0">
                  <a:pos x="638" y="766"/>
                </a:cxn>
                <a:cxn ang="0">
                  <a:pos x="694" y="666"/>
                </a:cxn>
                <a:cxn ang="0">
                  <a:pos x="751" y="581"/>
                </a:cxn>
                <a:cxn ang="0">
                  <a:pos x="822" y="482"/>
                </a:cxn>
                <a:cxn ang="0">
                  <a:pos x="865" y="397"/>
                </a:cxn>
                <a:cxn ang="0">
                  <a:pos x="936" y="298"/>
                </a:cxn>
                <a:cxn ang="0">
                  <a:pos x="950" y="283"/>
                </a:cxn>
                <a:cxn ang="0">
                  <a:pos x="1021" y="213"/>
                </a:cxn>
                <a:cxn ang="0">
                  <a:pos x="1063" y="170"/>
                </a:cxn>
                <a:cxn ang="0">
                  <a:pos x="1120" y="113"/>
                </a:cxn>
                <a:cxn ang="0">
                  <a:pos x="1205" y="56"/>
                </a:cxn>
                <a:cxn ang="0">
                  <a:pos x="1205" y="56"/>
                </a:cxn>
                <a:cxn ang="0">
                  <a:pos x="1290" y="42"/>
                </a:cxn>
                <a:cxn ang="0">
                  <a:pos x="1318" y="42"/>
                </a:cxn>
                <a:cxn ang="0">
                  <a:pos x="1418" y="14"/>
                </a:cxn>
                <a:cxn ang="0">
                  <a:pos x="1460" y="0"/>
                </a:cxn>
              </a:cxnLst>
              <a:rect l="0" t="0" r="r" b="b"/>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 name="Freeform 15"/>
            <p:cNvSpPr>
              <a:spLocks noChangeAspect="1"/>
            </p:cNvSpPr>
            <p:nvPr/>
          </p:nvSpPr>
          <p:spPr bwMode="auto">
            <a:xfrm>
              <a:off x="8962" y="6972"/>
              <a:ext cx="2263" cy="2304"/>
            </a:xfrm>
            <a:custGeom>
              <a:avLst/>
              <a:gdLst/>
              <a:ahLst/>
              <a:cxnLst>
                <a:cxn ang="0">
                  <a:pos x="1418" y="114"/>
                </a:cxn>
                <a:cxn ang="0">
                  <a:pos x="1418" y="142"/>
                </a:cxn>
                <a:cxn ang="0">
                  <a:pos x="1404" y="199"/>
                </a:cxn>
                <a:cxn ang="0">
                  <a:pos x="1390" y="256"/>
                </a:cxn>
                <a:cxn ang="0">
                  <a:pos x="1376" y="298"/>
                </a:cxn>
                <a:cxn ang="0">
                  <a:pos x="1361" y="596"/>
                </a:cxn>
                <a:cxn ang="0">
                  <a:pos x="1361" y="639"/>
                </a:cxn>
                <a:cxn ang="0">
                  <a:pos x="1361" y="695"/>
                </a:cxn>
                <a:cxn ang="0">
                  <a:pos x="1361" y="724"/>
                </a:cxn>
                <a:cxn ang="0">
                  <a:pos x="1361" y="766"/>
                </a:cxn>
                <a:cxn ang="0">
                  <a:pos x="1361" y="795"/>
                </a:cxn>
                <a:cxn ang="0">
                  <a:pos x="1205" y="922"/>
                </a:cxn>
                <a:cxn ang="0">
                  <a:pos x="1120" y="908"/>
                </a:cxn>
                <a:cxn ang="0">
                  <a:pos x="879" y="866"/>
                </a:cxn>
                <a:cxn ang="0">
                  <a:pos x="822" y="1248"/>
                </a:cxn>
                <a:cxn ang="0">
                  <a:pos x="737" y="1277"/>
                </a:cxn>
                <a:cxn ang="0">
                  <a:pos x="624" y="1263"/>
                </a:cxn>
                <a:cxn ang="0">
                  <a:pos x="510" y="1405"/>
                </a:cxn>
                <a:cxn ang="0">
                  <a:pos x="411" y="1433"/>
                </a:cxn>
                <a:cxn ang="0">
                  <a:pos x="269" y="1419"/>
                </a:cxn>
                <a:cxn ang="0">
                  <a:pos x="213" y="1390"/>
                </a:cxn>
                <a:cxn ang="0">
                  <a:pos x="142" y="1405"/>
                </a:cxn>
                <a:cxn ang="0">
                  <a:pos x="99" y="1334"/>
                </a:cxn>
                <a:cxn ang="0">
                  <a:pos x="85" y="1305"/>
                </a:cxn>
                <a:cxn ang="0">
                  <a:pos x="57" y="1248"/>
                </a:cxn>
                <a:cxn ang="0">
                  <a:pos x="42" y="1220"/>
                </a:cxn>
                <a:cxn ang="0">
                  <a:pos x="14" y="1149"/>
                </a:cxn>
                <a:cxn ang="0">
                  <a:pos x="14" y="1064"/>
                </a:cxn>
                <a:cxn ang="0">
                  <a:pos x="28" y="951"/>
                </a:cxn>
                <a:cxn ang="0">
                  <a:pos x="42" y="795"/>
                </a:cxn>
                <a:cxn ang="0">
                  <a:pos x="42" y="709"/>
                </a:cxn>
                <a:cxn ang="0">
                  <a:pos x="42" y="596"/>
                </a:cxn>
                <a:cxn ang="0">
                  <a:pos x="42" y="539"/>
                </a:cxn>
                <a:cxn ang="0">
                  <a:pos x="42" y="426"/>
                </a:cxn>
                <a:cxn ang="0">
                  <a:pos x="42" y="327"/>
                </a:cxn>
                <a:cxn ang="0">
                  <a:pos x="28" y="241"/>
                </a:cxn>
                <a:cxn ang="0">
                  <a:pos x="28" y="156"/>
                </a:cxn>
                <a:cxn ang="0">
                  <a:pos x="42" y="100"/>
                </a:cxn>
                <a:cxn ang="0">
                  <a:pos x="128" y="100"/>
                </a:cxn>
                <a:cxn ang="0">
                  <a:pos x="184" y="100"/>
                </a:cxn>
                <a:cxn ang="0">
                  <a:pos x="269" y="114"/>
                </a:cxn>
                <a:cxn ang="0">
                  <a:pos x="354" y="128"/>
                </a:cxn>
                <a:cxn ang="0">
                  <a:pos x="425" y="156"/>
                </a:cxn>
                <a:cxn ang="0">
                  <a:pos x="468" y="185"/>
                </a:cxn>
                <a:cxn ang="0">
                  <a:pos x="510" y="199"/>
                </a:cxn>
                <a:cxn ang="0">
                  <a:pos x="610" y="185"/>
                </a:cxn>
                <a:cxn ang="0">
                  <a:pos x="752" y="185"/>
                </a:cxn>
                <a:cxn ang="0">
                  <a:pos x="851" y="156"/>
                </a:cxn>
                <a:cxn ang="0">
                  <a:pos x="879" y="170"/>
                </a:cxn>
                <a:cxn ang="0">
                  <a:pos x="908" y="170"/>
                </a:cxn>
                <a:cxn ang="0">
                  <a:pos x="936" y="185"/>
                </a:cxn>
                <a:cxn ang="0">
                  <a:pos x="964" y="185"/>
                </a:cxn>
                <a:cxn ang="0">
                  <a:pos x="1007" y="170"/>
                </a:cxn>
                <a:cxn ang="0">
                  <a:pos x="1049" y="156"/>
                </a:cxn>
                <a:cxn ang="0">
                  <a:pos x="1134" y="114"/>
                </a:cxn>
                <a:cxn ang="0">
                  <a:pos x="1177" y="85"/>
                </a:cxn>
                <a:cxn ang="0">
                  <a:pos x="1220" y="57"/>
                </a:cxn>
                <a:cxn ang="0">
                  <a:pos x="1262" y="43"/>
                </a:cxn>
                <a:cxn ang="0">
                  <a:pos x="1290" y="29"/>
                </a:cxn>
                <a:cxn ang="0">
                  <a:pos x="1347" y="14"/>
                </a:cxn>
                <a:cxn ang="0">
                  <a:pos x="1376" y="0"/>
                </a:cxn>
                <a:cxn ang="0">
                  <a:pos x="1404" y="57"/>
                </a:cxn>
              </a:cxnLst>
              <a:rect l="0" t="0" r="r" b="b"/>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 name="Freeform 16" descr="50%"/>
            <p:cNvSpPr>
              <a:spLocks noChangeAspect="1"/>
            </p:cNvSpPr>
            <p:nvPr/>
          </p:nvSpPr>
          <p:spPr bwMode="auto">
            <a:xfrm>
              <a:off x="12583" y="5008"/>
              <a:ext cx="2354" cy="2552"/>
            </a:xfrm>
            <a:custGeom>
              <a:avLst/>
              <a:gdLst/>
              <a:ahLst/>
              <a:cxnLst>
                <a:cxn ang="0">
                  <a:pos x="894" y="57"/>
                </a:cxn>
                <a:cxn ang="0">
                  <a:pos x="964" y="71"/>
                </a:cxn>
                <a:cxn ang="0">
                  <a:pos x="1021" y="142"/>
                </a:cxn>
                <a:cxn ang="0">
                  <a:pos x="1035" y="185"/>
                </a:cxn>
                <a:cxn ang="0">
                  <a:pos x="1035" y="256"/>
                </a:cxn>
                <a:cxn ang="0">
                  <a:pos x="1035" y="312"/>
                </a:cxn>
                <a:cxn ang="0">
                  <a:pos x="1021" y="369"/>
                </a:cxn>
                <a:cxn ang="0">
                  <a:pos x="1007" y="440"/>
                </a:cxn>
                <a:cxn ang="0">
                  <a:pos x="979" y="482"/>
                </a:cxn>
                <a:cxn ang="0">
                  <a:pos x="1007" y="553"/>
                </a:cxn>
                <a:cxn ang="0">
                  <a:pos x="1064" y="468"/>
                </a:cxn>
                <a:cxn ang="0">
                  <a:pos x="1120" y="426"/>
                </a:cxn>
                <a:cxn ang="0">
                  <a:pos x="1191" y="426"/>
                </a:cxn>
                <a:cxn ang="0">
                  <a:pos x="1248" y="440"/>
                </a:cxn>
                <a:cxn ang="0">
                  <a:pos x="1305" y="440"/>
                </a:cxn>
                <a:cxn ang="0">
                  <a:pos x="1404" y="412"/>
                </a:cxn>
                <a:cxn ang="0">
                  <a:pos x="1475" y="412"/>
                </a:cxn>
                <a:cxn ang="0">
                  <a:pos x="1461" y="482"/>
                </a:cxn>
                <a:cxn ang="0">
                  <a:pos x="1418" y="624"/>
                </a:cxn>
                <a:cxn ang="0">
                  <a:pos x="1248" y="724"/>
                </a:cxn>
                <a:cxn ang="0">
                  <a:pos x="1177" y="724"/>
                </a:cxn>
                <a:cxn ang="0">
                  <a:pos x="1177" y="738"/>
                </a:cxn>
                <a:cxn ang="0">
                  <a:pos x="1248" y="795"/>
                </a:cxn>
                <a:cxn ang="0">
                  <a:pos x="1291" y="837"/>
                </a:cxn>
                <a:cxn ang="0">
                  <a:pos x="1234" y="922"/>
                </a:cxn>
                <a:cxn ang="0">
                  <a:pos x="1149" y="979"/>
                </a:cxn>
                <a:cxn ang="0">
                  <a:pos x="1064" y="1050"/>
                </a:cxn>
                <a:cxn ang="0">
                  <a:pos x="1007" y="1107"/>
                </a:cxn>
                <a:cxn ang="0">
                  <a:pos x="950" y="1107"/>
                </a:cxn>
                <a:cxn ang="0">
                  <a:pos x="908" y="1121"/>
                </a:cxn>
                <a:cxn ang="0">
                  <a:pos x="879" y="1178"/>
                </a:cxn>
                <a:cxn ang="0">
                  <a:pos x="794" y="1376"/>
                </a:cxn>
                <a:cxn ang="0">
                  <a:pos x="738" y="1490"/>
                </a:cxn>
                <a:cxn ang="0">
                  <a:pos x="624" y="1561"/>
                </a:cxn>
                <a:cxn ang="0">
                  <a:pos x="567" y="1561"/>
                </a:cxn>
                <a:cxn ang="0">
                  <a:pos x="496" y="1532"/>
                </a:cxn>
                <a:cxn ang="0">
                  <a:pos x="511" y="1561"/>
                </a:cxn>
                <a:cxn ang="0">
                  <a:pos x="525" y="1575"/>
                </a:cxn>
                <a:cxn ang="0">
                  <a:pos x="454" y="1561"/>
                </a:cxn>
                <a:cxn ang="0">
                  <a:pos x="411" y="1561"/>
                </a:cxn>
                <a:cxn ang="0">
                  <a:pos x="284" y="1575"/>
                </a:cxn>
                <a:cxn ang="0">
                  <a:pos x="184" y="1603"/>
                </a:cxn>
                <a:cxn ang="0">
                  <a:pos x="14" y="1390"/>
                </a:cxn>
                <a:cxn ang="0">
                  <a:pos x="43" y="837"/>
                </a:cxn>
                <a:cxn ang="0">
                  <a:pos x="57" y="468"/>
                </a:cxn>
                <a:cxn ang="0">
                  <a:pos x="142" y="284"/>
                </a:cxn>
                <a:cxn ang="0">
                  <a:pos x="326" y="270"/>
                </a:cxn>
                <a:cxn ang="0">
                  <a:pos x="369" y="497"/>
                </a:cxn>
                <a:cxn ang="0">
                  <a:pos x="411" y="582"/>
                </a:cxn>
                <a:cxn ang="0">
                  <a:pos x="496" y="653"/>
                </a:cxn>
                <a:cxn ang="0">
                  <a:pos x="567" y="610"/>
                </a:cxn>
                <a:cxn ang="0">
                  <a:pos x="610" y="454"/>
                </a:cxn>
                <a:cxn ang="0">
                  <a:pos x="638" y="355"/>
                </a:cxn>
                <a:cxn ang="0">
                  <a:pos x="596" y="270"/>
                </a:cxn>
                <a:cxn ang="0">
                  <a:pos x="695" y="270"/>
                </a:cxn>
                <a:cxn ang="0">
                  <a:pos x="879" y="284"/>
                </a:cxn>
                <a:cxn ang="0">
                  <a:pos x="908" y="213"/>
                </a:cxn>
                <a:cxn ang="0">
                  <a:pos x="851" y="199"/>
                </a:cxn>
                <a:cxn ang="0">
                  <a:pos x="894" y="185"/>
                </a:cxn>
                <a:cxn ang="0">
                  <a:pos x="865" y="156"/>
                </a:cxn>
                <a:cxn ang="0">
                  <a:pos x="894" y="99"/>
                </a:cxn>
                <a:cxn ang="0">
                  <a:pos x="865" y="0"/>
                </a:cxn>
              </a:cxnLst>
              <a:rect l="0" t="0" r="r" b="b"/>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 name="Freeform 17"/>
            <p:cNvSpPr>
              <a:spLocks noChangeAspect="1"/>
            </p:cNvSpPr>
            <p:nvPr/>
          </p:nvSpPr>
          <p:spPr bwMode="auto">
            <a:xfrm>
              <a:off x="9505" y="8351"/>
              <a:ext cx="1584" cy="2100"/>
            </a:xfrm>
            <a:custGeom>
              <a:avLst/>
              <a:gdLst/>
              <a:ahLst/>
              <a:cxnLst>
                <a:cxn ang="0">
                  <a:pos x="965" y="156"/>
                </a:cxn>
                <a:cxn ang="0">
                  <a:pos x="950" y="212"/>
                </a:cxn>
                <a:cxn ang="0">
                  <a:pos x="894" y="382"/>
                </a:cxn>
                <a:cxn ang="0">
                  <a:pos x="880" y="425"/>
                </a:cxn>
                <a:cxn ang="0">
                  <a:pos x="865" y="496"/>
                </a:cxn>
                <a:cxn ang="0">
                  <a:pos x="851" y="567"/>
                </a:cxn>
                <a:cxn ang="0">
                  <a:pos x="837" y="595"/>
                </a:cxn>
                <a:cxn ang="0">
                  <a:pos x="837" y="624"/>
                </a:cxn>
                <a:cxn ang="0">
                  <a:pos x="823" y="652"/>
                </a:cxn>
                <a:cxn ang="0">
                  <a:pos x="809" y="723"/>
                </a:cxn>
                <a:cxn ang="0">
                  <a:pos x="780" y="794"/>
                </a:cxn>
                <a:cxn ang="0">
                  <a:pos x="780" y="836"/>
                </a:cxn>
                <a:cxn ang="0">
                  <a:pos x="766" y="865"/>
                </a:cxn>
                <a:cxn ang="0">
                  <a:pos x="766" y="893"/>
                </a:cxn>
                <a:cxn ang="0">
                  <a:pos x="752" y="907"/>
                </a:cxn>
                <a:cxn ang="0">
                  <a:pos x="752" y="936"/>
                </a:cxn>
                <a:cxn ang="0">
                  <a:pos x="738" y="950"/>
                </a:cxn>
                <a:cxn ang="0">
                  <a:pos x="738" y="964"/>
                </a:cxn>
                <a:cxn ang="0">
                  <a:pos x="738" y="992"/>
                </a:cxn>
                <a:cxn ang="0">
                  <a:pos x="724" y="1021"/>
                </a:cxn>
                <a:cxn ang="0">
                  <a:pos x="724" y="1035"/>
                </a:cxn>
                <a:cxn ang="0">
                  <a:pos x="709" y="1063"/>
                </a:cxn>
                <a:cxn ang="0">
                  <a:pos x="695" y="1106"/>
                </a:cxn>
                <a:cxn ang="0">
                  <a:pos x="695" y="1134"/>
                </a:cxn>
                <a:cxn ang="0">
                  <a:pos x="681" y="1163"/>
                </a:cxn>
                <a:cxn ang="0">
                  <a:pos x="653" y="1191"/>
                </a:cxn>
                <a:cxn ang="0">
                  <a:pos x="624" y="1219"/>
                </a:cxn>
                <a:cxn ang="0">
                  <a:pos x="596" y="1262"/>
                </a:cxn>
                <a:cxn ang="0">
                  <a:pos x="596" y="1276"/>
                </a:cxn>
                <a:cxn ang="0">
                  <a:pos x="568" y="1290"/>
                </a:cxn>
                <a:cxn ang="0">
                  <a:pos x="553" y="1304"/>
                </a:cxn>
                <a:cxn ang="0">
                  <a:pos x="525" y="1319"/>
                </a:cxn>
                <a:cxn ang="0">
                  <a:pos x="497" y="1319"/>
                </a:cxn>
                <a:cxn ang="0">
                  <a:pos x="468" y="1319"/>
                </a:cxn>
                <a:cxn ang="0">
                  <a:pos x="426" y="1319"/>
                </a:cxn>
                <a:cxn ang="0">
                  <a:pos x="397" y="1319"/>
                </a:cxn>
                <a:cxn ang="0">
                  <a:pos x="241" y="1262"/>
                </a:cxn>
                <a:cxn ang="0">
                  <a:pos x="213" y="1262"/>
                </a:cxn>
                <a:cxn ang="0">
                  <a:pos x="156" y="1234"/>
                </a:cxn>
                <a:cxn ang="0">
                  <a:pos x="114" y="1219"/>
                </a:cxn>
                <a:cxn ang="0">
                  <a:pos x="100" y="1219"/>
                </a:cxn>
                <a:cxn ang="0">
                  <a:pos x="85" y="1219"/>
                </a:cxn>
                <a:cxn ang="0">
                  <a:pos x="57" y="1205"/>
                </a:cxn>
                <a:cxn ang="0">
                  <a:pos x="14" y="1191"/>
                </a:cxn>
                <a:cxn ang="0">
                  <a:pos x="0" y="1177"/>
                </a:cxn>
                <a:cxn ang="0">
                  <a:pos x="57" y="1021"/>
                </a:cxn>
                <a:cxn ang="0">
                  <a:pos x="57" y="978"/>
                </a:cxn>
                <a:cxn ang="0">
                  <a:pos x="128" y="964"/>
                </a:cxn>
                <a:cxn ang="0">
                  <a:pos x="156" y="751"/>
                </a:cxn>
                <a:cxn ang="0">
                  <a:pos x="170" y="680"/>
                </a:cxn>
                <a:cxn ang="0">
                  <a:pos x="185" y="468"/>
                </a:cxn>
                <a:cxn ang="0">
                  <a:pos x="284" y="397"/>
                </a:cxn>
                <a:cxn ang="0">
                  <a:pos x="383" y="411"/>
                </a:cxn>
                <a:cxn ang="0">
                  <a:pos x="440" y="411"/>
                </a:cxn>
                <a:cxn ang="0">
                  <a:pos x="511" y="198"/>
                </a:cxn>
                <a:cxn ang="0">
                  <a:pos x="539" y="0"/>
                </a:cxn>
                <a:cxn ang="0">
                  <a:pos x="738" y="28"/>
                </a:cxn>
                <a:cxn ang="0">
                  <a:pos x="809" y="42"/>
                </a:cxn>
                <a:cxn ang="0">
                  <a:pos x="922" y="56"/>
                </a:cxn>
                <a:cxn ang="0">
                  <a:pos x="979" y="85"/>
                </a:cxn>
                <a:cxn ang="0">
                  <a:pos x="979" y="113"/>
                </a:cxn>
              </a:cxnLst>
              <a:rect l="0" t="0" r="r" b="b"/>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 name="Freeform 18" descr="50%"/>
            <p:cNvSpPr>
              <a:spLocks noChangeAspect="1"/>
            </p:cNvSpPr>
            <p:nvPr/>
          </p:nvSpPr>
          <p:spPr bwMode="auto">
            <a:xfrm>
              <a:off x="9913" y="4285"/>
              <a:ext cx="1606" cy="2982"/>
            </a:xfrm>
            <a:custGeom>
              <a:avLst/>
              <a:gdLst/>
              <a:ahLst/>
              <a:cxnLst>
                <a:cxn ang="0">
                  <a:pos x="780" y="639"/>
                </a:cxn>
                <a:cxn ang="0">
                  <a:pos x="808" y="695"/>
                </a:cxn>
                <a:cxn ang="0">
                  <a:pos x="865" y="752"/>
                </a:cxn>
                <a:cxn ang="0">
                  <a:pos x="936" y="866"/>
                </a:cxn>
                <a:cxn ang="0">
                  <a:pos x="992" y="951"/>
                </a:cxn>
                <a:cxn ang="0">
                  <a:pos x="978" y="1022"/>
                </a:cxn>
                <a:cxn ang="0">
                  <a:pos x="850" y="1107"/>
                </a:cxn>
                <a:cxn ang="0">
                  <a:pos x="850" y="1135"/>
                </a:cxn>
                <a:cxn ang="0">
                  <a:pos x="850" y="1192"/>
                </a:cxn>
                <a:cxn ang="0">
                  <a:pos x="865" y="1234"/>
                </a:cxn>
                <a:cxn ang="0">
                  <a:pos x="865" y="1277"/>
                </a:cxn>
                <a:cxn ang="0">
                  <a:pos x="850" y="1305"/>
                </a:cxn>
                <a:cxn ang="0">
                  <a:pos x="879" y="1362"/>
                </a:cxn>
                <a:cxn ang="0">
                  <a:pos x="865" y="1433"/>
                </a:cxn>
                <a:cxn ang="0">
                  <a:pos x="850" y="1518"/>
                </a:cxn>
                <a:cxn ang="0">
                  <a:pos x="808" y="1617"/>
                </a:cxn>
                <a:cxn ang="0">
                  <a:pos x="780" y="1646"/>
                </a:cxn>
                <a:cxn ang="0">
                  <a:pos x="780" y="1688"/>
                </a:cxn>
                <a:cxn ang="0">
                  <a:pos x="723" y="1717"/>
                </a:cxn>
                <a:cxn ang="0">
                  <a:pos x="666" y="1731"/>
                </a:cxn>
                <a:cxn ang="0">
                  <a:pos x="624" y="1745"/>
                </a:cxn>
                <a:cxn ang="0">
                  <a:pos x="567" y="1773"/>
                </a:cxn>
                <a:cxn ang="0">
                  <a:pos x="496" y="1816"/>
                </a:cxn>
                <a:cxn ang="0">
                  <a:pos x="425" y="1844"/>
                </a:cxn>
                <a:cxn ang="0">
                  <a:pos x="368" y="1873"/>
                </a:cxn>
                <a:cxn ang="0">
                  <a:pos x="326" y="1873"/>
                </a:cxn>
                <a:cxn ang="0">
                  <a:pos x="297" y="1858"/>
                </a:cxn>
                <a:cxn ang="0">
                  <a:pos x="269" y="1830"/>
                </a:cxn>
                <a:cxn ang="0">
                  <a:pos x="297" y="1802"/>
                </a:cxn>
                <a:cxn ang="0">
                  <a:pos x="340" y="1745"/>
                </a:cxn>
                <a:cxn ang="0">
                  <a:pos x="354" y="1688"/>
                </a:cxn>
                <a:cxn ang="0">
                  <a:pos x="368" y="1617"/>
                </a:cxn>
                <a:cxn ang="0">
                  <a:pos x="340" y="1546"/>
                </a:cxn>
                <a:cxn ang="0">
                  <a:pos x="312" y="1475"/>
                </a:cxn>
                <a:cxn ang="0">
                  <a:pos x="269" y="1405"/>
                </a:cxn>
                <a:cxn ang="0">
                  <a:pos x="226" y="1334"/>
                </a:cxn>
                <a:cxn ang="0">
                  <a:pos x="198" y="1291"/>
                </a:cxn>
                <a:cxn ang="0">
                  <a:pos x="184" y="1234"/>
                </a:cxn>
                <a:cxn ang="0">
                  <a:pos x="170" y="1178"/>
                </a:cxn>
                <a:cxn ang="0">
                  <a:pos x="198" y="1121"/>
                </a:cxn>
                <a:cxn ang="0">
                  <a:pos x="226" y="1064"/>
                </a:cxn>
                <a:cxn ang="0">
                  <a:pos x="297" y="993"/>
                </a:cxn>
                <a:cxn ang="0">
                  <a:pos x="312" y="894"/>
                </a:cxn>
                <a:cxn ang="0">
                  <a:pos x="312" y="795"/>
                </a:cxn>
                <a:cxn ang="0">
                  <a:pos x="283" y="752"/>
                </a:cxn>
                <a:cxn ang="0">
                  <a:pos x="226" y="653"/>
                </a:cxn>
                <a:cxn ang="0">
                  <a:pos x="127" y="610"/>
                </a:cxn>
                <a:cxn ang="0">
                  <a:pos x="85" y="582"/>
                </a:cxn>
                <a:cxn ang="0">
                  <a:pos x="42" y="539"/>
                </a:cxn>
                <a:cxn ang="0">
                  <a:pos x="184" y="270"/>
                </a:cxn>
                <a:cxn ang="0">
                  <a:pos x="255" y="156"/>
                </a:cxn>
                <a:cxn ang="0">
                  <a:pos x="312" y="85"/>
                </a:cxn>
                <a:cxn ang="0">
                  <a:pos x="368" y="43"/>
                </a:cxn>
                <a:cxn ang="0">
                  <a:pos x="453" y="0"/>
                </a:cxn>
                <a:cxn ang="0">
                  <a:pos x="510" y="128"/>
                </a:cxn>
                <a:cxn ang="0">
                  <a:pos x="553" y="199"/>
                </a:cxn>
                <a:cxn ang="0">
                  <a:pos x="595" y="327"/>
                </a:cxn>
                <a:cxn ang="0">
                  <a:pos x="624" y="383"/>
                </a:cxn>
                <a:cxn ang="0">
                  <a:pos x="666" y="454"/>
                </a:cxn>
                <a:cxn ang="0">
                  <a:pos x="680" y="497"/>
                </a:cxn>
                <a:cxn ang="0">
                  <a:pos x="709" y="539"/>
                </a:cxn>
              </a:cxnLst>
              <a:rect l="0" t="0" r="r" b="b"/>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 name="Freeform 19"/>
            <p:cNvSpPr>
              <a:spLocks noChangeAspect="1"/>
            </p:cNvSpPr>
            <p:nvPr/>
          </p:nvSpPr>
          <p:spPr bwMode="auto">
            <a:xfrm>
              <a:off x="9918" y="10537"/>
              <a:ext cx="1992" cy="3906"/>
            </a:xfrm>
            <a:custGeom>
              <a:avLst/>
              <a:gdLst/>
              <a:ahLst/>
              <a:cxnLst>
                <a:cxn ang="0">
                  <a:pos x="836" y="156"/>
                </a:cxn>
                <a:cxn ang="0">
                  <a:pos x="950" y="142"/>
                </a:cxn>
                <a:cxn ang="0">
                  <a:pos x="1148" y="185"/>
                </a:cxn>
                <a:cxn ang="0">
                  <a:pos x="1148" y="213"/>
                </a:cxn>
                <a:cxn ang="0">
                  <a:pos x="1162" y="284"/>
                </a:cxn>
                <a:cxn ang="0">
                  <a:pos x="1233" y="355"/>
                </a:cxn>
                <a:cxn ang="0">
                  <a:pos x="1106" y="681"/>
                </a:cxn>
                <a:cxn ang="0">
                  <a:pos x="992" y="1008"/>
                </a:cxn>
                <a:cxn ang="0">
                  <a:pos x="992" y="1277"/>
                </a:cxn>
                <a:cxn ang="0">
                  <a:pos x="992" y="1362"/>
                </a:cxn>
                <a:cxn ang="0">
                  <a:pos x="992" y="1476"/>
                </a:cxn>
                <a:cxn ang="0">
                  <a:pos x="1120" y="1561"/>
                </a:cxn>
                <a:cxn ang="0">
                  <a:pos x="1120" y="1646"/>
                </a:cxn>
                <a:cxn ang="0">
                  <a:pos x="1120" y="1802"/>
                </a:cxn>
                <a:cxn ang="0">
                  <a:pos x="1106" y="1915"/>
                </a:cxn>
                <a:cxn ang="0">
                  <a:pos x="1106" y="1972"/>
                </a:cxn>
                <a:cxn ang="0">
                  <a:pos x="1106" y="2000"/>
                </a:cxn>
                <a:cxn ang="0">
                  <a:pos x="992" y="2000"/>
                </a:cxn>
                <a:cxn ang="0">
                  <a:pos x="893" y="2015"/>
                </a:cxn>
                <a:cxn ang="0">
                  <a:pos x="780" y="2015"/>
                </a:cxn>
                <a:cxn ang="0">
                  <a:pos x="680" y="2029"/>
                </a:cxn>
                <a:cxn ang="0">
                  <a:pos x="638" y="2128"/>
                </a:cxn>
                <a:cxn ang="0">
                  <a:pos x="638" y="2185"/>
                </a:cxn>
                <a:cxn ang="0">
                  <a:pos x="595" y="2227"/>
                </a:cxn>
                <a:cxn ang="0">
                  <a:pos x="595" y="2270"/>
                </a:cxn>
                <a:cxn ang="0">
                  <a:pos x="609" y="2312"/>
                </a:cxn>
                <a:cxn ang="0">
                  <a:pos x="609" y="2355"/>
                </a:cxn>
                <a:cxn ang="0">
                  <a:pos x="624" y="2412"/>
                </a:cxn>
                <a:cxn ang="0">
                  <a:pos x="609" y="2412"/>
                </a:cxn>
                <a:cxn ang="0">
                  <a:pos x="609" y="2327"/>
                </a:cxn>
                <a:cxn ang="0">
                  <a:pos x="595" y="2242"/>
                </a:cxn>
                <a:cxn ang="0">
                  <a:pos x="567" y="2213"/>
                </a:cxn>
                <a:cxn ang="0">
                  <a:pos x="524" y="2199"/>
                </a:cxn>
                <a:cxn ang="0">
                  <a:pos x="468" y="2199"/>
                </a:cxn>
                <a:cxn ang="0">
                  <a:pos x="397" y="2171"/>
                </a:cxn>
                <a:cxn ang="0">
                  <a:pos x="326" y="2171"/>
                </a:cxn>
                <a:cxn ang="0">
                  <a:pos x="326" y="2142"/>
                </a:cxn>
                <a:cxn ang="0">
                  <a:pos x="326" y="2100"/>
                </a:cxn>
                <a:cxn ang="0">
                  <a:pos x="326" y="2057"/>
                </a:cxn>
                <a:cxn ang="0">
                  <a:pos x="340" y="2029"/>
                </a:cxn>
                <a:cxn ang="0">
                  <a:pos x="340" y="1944"/>
                </a:cxn>
                <a:cxn ang="0">
                  <a:pos x="326" y="1873"/>
                </a:cxn>
                <a:cxn ang="0">
                  <a:pos x="340" y="1759"/>
                </a:cxn>
                <a:cxn ang="0">
                  <a:pos x="340" y="1717"/>
                </a:cxn>
                <a:cxn ang="0">
                  <a:pos x="340" y="1660"/>
                </a:cxn>
                <a:cxn ang="0">
                  <a:pos x="340" y="1617"/>
                </a:cxn>
                <a:cxn ang="0">
                  <a:pos x="354" y="1589"/>
                </a:cxn>
                <a:cxn ang="0">
                  <a:pos x="241" y="1561"/>
                </a:cxn>
                <a:cxn ang="0">
                  <a:pos x="14" y="1518"/>
                </a:cxn>
                <a:cxn ang="0">
                  <a:pos x="56" y="1305"/>
                </a:cxn>
                <a:cxn ang="0">
                  <a:pos x="113" y="1206"/>
                </a:cxn>
                <a:cxn ang="0">
                  <a:pos x="141" y="1135"/>
                </a:cxn>
                <a:cxn ang="0">
                  <a:pos x="212" y="965"/>
                </a:cxn>
                <a:cxn ang="0">
                  <a:pos x="312" y="738"/>
                </a:cxn>
                <a:cxn ang="0">
                  <a:pos x="354" y="610"/>
                </a:cxn>
                <a:cxn ang="0">
                  <a:pos x="368" y="539"/>
                </a:cxn>
                <a:cxn ang="0">
                  <a:pos x="382" y="341"/>
                </a:cxn>
                <a:cxn ang="0">
                  <a:pos x="524" y="128"/>
                </a:cxn>
                <a:cxn ang="0">
                  <a:pos x="624" y="57"/>
                </a:cxn>
                <a:cxn ang="0">
                  <a:pos x="723" y="142"/>
                </a:cxn>
              </a:cxnLst>
              <a:rect l="0" t="0" r="r" b="b"/>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 name="Freeform 20" descr="50%"/>
            <p:cNvSpPr>
              <a:spLocks noChangeAspect="1"/>
            </p:cNvSpPr>
            <p:nvPr/>
          </p:nvSpPr>
          <p:spPr bwMode="auto">
            <a:xfrm>
              <a:off x="10909" y="7786"/>
              <a:ext cx="1923" cy="1377"/>
            </a:xfrm>
            <a:custGeom>
              <a:avLst/>
              <a:gdLst/>
              <a:ahLst/>
              <a:cxnLst>
                <a:cxn ang="0">
                  <a:pos x="723" y="113"/>
                </a:cxn>
                <a:cxn ang="0">
                  <a:pos x="751" y="128"/>
                </a:cxn>
                <a:cxn ang="0">
                  <a:pos x="822" y="128"/>
                </a:cxn>
                <a:cxn ang="0">
                  <a:pos x="865" y="142"/>
                </a:cxn>
                <a:cxn ang="0">
                  <a:pos x="936" y="170"/>
                </a:cxn>
                <a:cxn ang="0">
                  <a:pos x="1021" y="198"/>
                </a:cxn>
                <a:cxn ang="0">
                  <a:pos x="1205" y="255"/>
                </a:cxn>
                <a:cxn ang="0">
                  <a:pos x="1191" y="312"/>
                </a:cxn>
                <a:cxn ang="0">
                  <a:pos x="1205" y="326"/>
                </a:cxn>
                <a:cxn ang="0">
                  <a:pos x="1205" y="355"/>
                </a:cxn>
                <a:cxn ang="0">
                  <a:pos x="1191" y="397"/>
                </a:cxn>
                <a:cxn ang="0">
                  <a:pos x="1177" y="440"/>
                </a:cxn>
                <a:cxn ang="0">
                  <a:pos x="1163" y="482"/>
                </a:cxn>
                <a:cxn ang="0">
                  <a:pos x="1163" y="567"/>
                </a:cxn>
                <a:cxn ang="0">
                  <a:pos x="1163" y="610"/>
                </a:cxn>
                <a:cxn ang="0">
                  <a:pos x="1148" y="638"/>
                </a:cxn>
                <a:cxn ang="0">
                  <a:pos x="1134" y="695"/>
                </a:cxn>
                <a:cxn ang="0">
                  <a:pos x="992" y="752"/>
                </a:cxn>
                <a:cxn ang="0">
                  <a:pos x="950" y="865"/>
                </a:cxn>
                <a:cxn ang="0">
                  <a:pos x="921" y="851"/>
                </a:cxn>
                <a:cxn ang="0">
                  <a:pos x="893" y="851"/>
                </a:cxn>
                <a:cxn ang="0">
                  <a:pos x="851" y="851"/>
                </a:cxn>
                <a:cxn ang="0">
                  <a:pos x="822" y="851"/>
                </a:cxn>
                <a:cxn ang="0">
                  <a:pos x="765" y="837"/>
                </a:cxn>
                <a:cxn ang="0">
                  <a:pos x="737" y="837"/>
                </a:cxn>
                <a:cxn ang="0">
                  <a:pos x="723" y="837"/>
                </a:cxn>
                <a:cxn ang="0">
                  <a:pos x="680" y="837"/>
                </a:cxn>
                <a:cxn ang="0">
                  <a:pos x="652" y="823"/>
                </a:cxn>
                <a:cxn ang="0">
                  <a:pos x="581" y="823"/>
                </a:cxn>
                <a:cxn ang="0">
                  <a:pos x="496" y="808"/>
                </a:cxn>
                <a:cxn ang="0">
                  <a:pos x="468" y="808"/>
                </a:cxn>
                <a:cxn ang="0">
                  <a:pos x="425" y="808"/>
                </a:cxn>
                <a:cxn ang="0">
                  <a:pos x="397" y="808"/>
                </a:cxn>
                <a:cxn ang="0">
                  <a:pos x="312" y="794"/>
                </a:cxn>
                <a:cxn ang="0">
                  <a:pos x="283" y="794"/>
                </a:cxn>
                <a:cxn ang="0">
                  <a:pos x="198" y="808"/>
                </a:cxn>
                <a:cxn ang="0">
                  <a:pos x="113" y="808"/>
                </a:cxn>
                <a:cxn ang="0">
                  <a:pos x="85" y="808"/>
                </a:cxn>
                <a:cxn ang="0">
                  <a:pos x="70" y="808"/>
                </a:cxn>
                <a:cxn ang="0">
                  <a:pos x="42" y="808"/>
                </a:cxn>
                <a:cxn ang="0">
                  <a:pos x="14" y="808"/>
                </a:cxn>
                <a:cxn ang="0">
                  <a:pos x="0" y="780"/>
                </a:cxn>
                <a:cxn ang="0">
                  <a:pos x="28" y="723"/>
                </a:cxn>
                <a:cxn ang="0">
                  <a:pos x="85" y="525"/>
                </a:cxn>
                <a:cxn ang="0">
                  <a:pos x="99" y="454"/>
                </a:cxn>
                <a:cxn ang="0">
                  <a:pos x="113" y="411"/>
                </a:cxn>
                <a:cxn ang="0">
                  <a:pos x="141" y="284"/>
                </a:cxn>
                <a:cxn ang="0">
                  <a:pos x="141" y="241"/>
                </a:cxn>
                <a:cxn ang="0">
                  <a:pos x="141" y="198"/>
                </a:cxn>
                <a:cxn ang="0">
                  <a:pos x="141" y="170"/>
                </a:cxn>
                <a:cxn ang="0">
                  <a:pos x="141" y="113"/>
                </a:cxn>
                <a:cxn ang="0">
                  <a:pos x="269" y="99"/>
                </a:cxn>
                <a:cxn ang="0">
                  <a:pos x="354" y="99"/>
                </a:cxn>
                <a:cxn ang="0">
                  <a:pos x="368" y="71"/>
                </a:cxn>
                <a:cxn ang="0">
                  <a:pos x="368" y="14"/>
                </a:cxn>
                <a:cxn ang="0">
                  <a:pos x="581" y="99"/>
                </a:cxn>
              </a:cxnLst>
              <a:rect l="0" t="0" r="r" b="b"/>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 name="Freeform 21"/>
            <p:cNvSpPr>
              <a:spLocks noChangeAspect="1"/>
            </p:cNvSpPr>
            <p:nvPr/>
          </p:nvSpPr>
          <p:spPr bwMode="auto">
            <a:xfrm>
              <a:off x="9278" y="1802"/>
              <a:ext cx="3396" cy="3432"/>
            </a:xfrm>
            <a:custGeom>
              <a:avLst/>
              <a:gdLst/>
              <a:ahLst/>
              <a:cxnLst>
                <a:cxn ang="0">
                  <a:pos x="1731" y="14"/>
                </a:cxn>
                <a:cxn ang="0">
                  <a:pos x="1787" y="71"/>
                </a:cxn>
                <a:cxn ang="0">
                  <a:pos x="1802" y="142"/>
                </a:cxn>
                <a:cxn ang="0">
                  <a:pos x="1802" y="213"/>
                </a:cxn>
                <a:cxn ang="0">
                  <a:pos x="1787" y="270"/>
                </a:cxn>
                <a:cxn ang="0">
                  <a:pos x="1773" y="369"/>
                </a:cxn>
                <a:cxn ang="0">
                  <a:pos x="1787" y="482"/>
                </a:cxn>
                <a:cxn ang="0">
                  <a:pos x="1958" y="553"/>
                </a:cxn>
                <a:cxn ang="0">
                  <a:pos x="1887" y="567"/>
                </a:cxn>
                <a:cxn ang="0">
                  <a:pos x="1943" y="596"/>
                </a:cxn>
                <a:cxn ang="0">
                  <a:pos x="1986" y="553"/>
                </a:cxn>
                <a:cxn ang="0">
                  <a:pos x="2071" y="582"/>
                </a:cxn>
                <a:cxn ang="0">
                  <a:pos x="2043" y="738"/>
                </a:cxn>
                <a:cxn ang="0">
                  <a:pos x="1986" y="908"/>
                </a:cxn>
                <a:cxn ang="0">
                  <a:pos x="1958" y="1106"/>
                </a:cxn>
                <a:cxn ang="0">
                  <a:pos x="1929" y="1291"/>
                </a:cxn>
                <a:cxn ang="0">
                  <a:pos x="1802" y="1418"/>
                </a:cxn>
                <a:cxn ang="0">
                  <a:pos x="1646" y="1504"/>
                </a:cxn>
                <a:cxn ang="0">
                  <a:pos x="1447" y="1560"/>
                </a:cxn>
                <a:cxn ang="0">
                  <a:pos x="1291" y="1574"/>
                </a:cxn>
                <a:cxn ang="0">
                  <a:pos x="1163" y="1574"/>
                </a:cxn>
                <a:cxn ang="0">
                  <a:pos x="965" y="1546"/>
                </a:cxn>
                <a:cxn ang="0">
                  <a:pos x="851" y="1560"/>
                </a:cxn>
                <a:cxn ang="0">
                  <a:pos x="752" y="1617"/>
                </a:cxn>
                <a:cxn ang="0">
                  <a:pos x="667" y="1688"/>
                </a:cxn>
                <a:cxn ang="0">
                  <a:pos x="582" y="1830"/>
                </a:cxn>
                <a:cxn ang="0">
                  <a:pos x="57" y="2156"/>
                </a:cxn>
                <a:cxn ang="0">
                  <a:pos x="43" y="1901"/>
                </a:cxn>
                <a:cxn ang="0">
                  <a:pos x="29" y="1844"/>
                </a:cxn>
                <a:cxn ang="0">
                  <a:pos x="0" y="1731"/>
                </a:cxn>
                <a:cxn ang="0">
                  <a:pos x="0" y="1617"/>
                </a:cxn>
                <a:cxn ang="0">
                  <a:pos x="15" y="1518"/>
                </a:cxn>
                <a:cxn ang="0">
                  <a:pos x="29" y="1475"/>
                </a:cxn>
                <a:cxn ang="0">
                  <a:pos x="57" y="1390"/>
                </a:cxn>
                <a:cxn ang="0">
                  <a:pos x="128" y="1248"/>
                </a:cxn>
                <a:cxn ang="0">
                  <a:pos x="128" y="1206"/>
                </a:cxn>
                <a:cxn ang="0">
                  <a:pos x="142" y="1149"/>
                </a:cxn>
                <a:cxn ang="0">
                  <a:pos x="156" y="1106"/>
                </a:cxn>
                <a:cxn ang="0">
                  <a:pos x="227" y="1064"/>
                </a:cxn>
                <a:cxn ang="0">
                  <a:pos x="369" y="950"/>
                </a:cxn>
                <a:cxn ang="0">
                  <a:pos x="511" y="851"/>
                </a:cxn>
                <a:cxn ang="0">
                  <a:pos x="624" y="851"/>
                </a:cxn>
                <a:cxn ang="0">
                  <a:pos x="681" y="865"/>
                </a:cxn>
                <a:cxn ang="0">
                  <a:pos x="752" y="879"/>
                </a:cxn>
                <a:cxn ang="0">
                  <a:pos x="809" y="908"/>
                </a:cxn>
                <a:cxn ang="0">
                  <a:pos x="866" y="908"/>
                </a:cxn>
                <a:cxn ang="0">
                  <a:pos x="951" y="879"/>
                </a:cxn>
                <a:cxn ang="0">
                  <a:pos x="993" y="851"/>
                </a:cxn>
                <a:cxn ang="0">
                  <a:pos x="1022" y="794"/>
                </a:cxn>
                <a:cxn ang="0">
                  <a:pos x="1064" y="766"/>
                </a:cxn>
                <a:cxn ang="0">
                  <a:pos x="1092" y="709"/>
                </a:cxn>
                <a:cxn ang="0">
                  <a:pos x="979" y="638"/>
                </a:cxn>
                <a:cxn ang="0">
                  <a:pos x="1064" y="539"/>
                </a:cxn>
                <a:cxn ang="0">
                  <a:pos x="1107" y="426"/>
                </a:cxn>
                <a:cxn ang="0">
                  <a:pos x="1192" y="383"/>
                </a:cxn>
                <a:cxn ang="0">
                  <a:pos x="1348" y="340"/>
                </a:cxn>
                <a:cxn ang="0">
                  <a:pos x="1404" y="284"/>
                </a:cxn>
                <a:cxn ang="0">
                  <a:pos x="1447" y="156"/>
                </a:cxn>
                <a:cxn ang="0">
                  <a:pos x="1518" y="57"/>
                </a:cxn>
                <a:cxn ang="0">
                  <a:pos x="1617" y="14"/>
                </a:cxn>
              </a:cxnLst>
              <a:rect l="0" t="0" r="r" b="b"/>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 name="Freeform 22" descr="50%"/>
            <p:cNvSpPr>
              <a:spLocks noChangeAspect="1"/>
            </p:cNvSpPr>
            <p:nvPr/>
          </p:nvSpPr>
          <p:spPr bwMode="auto">
            <a:xfrm>
              <a:off x="6948" y="6161"/>
              <a:ext cx="1697" cy="1829"/>
            </a:xfrm>
            <a:custGeom>
              <a:avLst/>
              <a:gdLst/>
              <a:ahLst/>
              <a:cxnLst>
                <a:cxn ang="0">
                  <a:pos x="610" y="212"/>
                </a:cxn>
                <a:cxn ang="0">
                  <a:pos x="638" y="227"/>
                </a:cxn>
                <a:cxn ang="0">
                  <a:pos x="652" y="241"/>
                </a:cxn>
                <a:cxn ang="0">
                  <a:pos x="766" y="297"/>
                </a:cxn>
                <a:cxn ang="0">
                  <a:pos x="822" y="283"/>
                </a:cxn>
                <a:cxn ang="0">
                  <a:pos x="893" y="241"/>
                </a:cxn>
                <a:cxn ang="0">
                  <a:pos x="950" y="198"/>
                </a:cxn>
                <a:cxn ang="0">
                  <a:pos x="1049" y="184"/>
                </a:cxn>
                <a:cxn ang="0">
                  <a:pos x="1049" y="198"/>
                </a:cxn>
                <a:cxn ang="0">
                  <a:pos x="1035" y="241"/>
                </a:cxn>
                <a:cxn ang="0">
                  <a:pos x="1021" y="283"/>
                </a:cxn>
                <a:cxn ang="0">
                  <a:pos x="1007" y="297"/>
                </a:cxn>
                <a:cxn ang="0">
                  <a:pos x="1007" y="340"/>
                </a:cxn>
                <a:cxn ang="0">
                  <a:pos x="1007" y="368"/>
                </a:cxn>
                <a:cxn ang="0">
                  <a:pos x="1021" y="397"/>
                </a:cxn>
                <a:cxn ang="0">
                  <a:pos x="1049" y="524"/>
                </a:cxn>
                <a:cxn ang="0">
                  <a:pos x="1063" y="567"/>
                </a:cxn>
                <a:cxn ang="0">
                  <a:pos x="1021" y="581"/>
                </a:cxn>
                <a:cxn ang="0">
                  <a:pos x="978" y="610"/>
                </a:cxn>
                <a:cxn ang="0">
                  <a:pos x="964" y="624"/>
                </a:cxn>
                <a:cxn ang="0">
                  <a:pos x="922" y="652"/>
                </a:cxn>
                <a:cxn ang="0">
                  <a:pos x="879" y="695"/>
                </a:cxn>
                <a:cxn ang="0">
                  <a:pos x="780" y="808"/>
                </a:cxn>
                <a:cxn ang="0">
                  <a:pos x="737" y="879"/>
                </a:cxn>
                <a:cxn ang="0">
                  <a:pos x="709" y="922"/>
                </a:cxn>
                <a:cxn ang="0">
                  <a:pos x="496" y="1092"/>
                </a:cxn>
                <a:cxn ang="0">
                  <a:pos x="368" y="1149"/>
                </a:cxn>
                <a:cxn ang="0">
                  <a:pos x="340" y="1092"/>
                </a:cxn>
                <a:cxn ang="0">
                  <a:pos x="255" y="978"/>
                </a:cxn>
                <a:cxn ang="0">
                  <a:pos x="241" y="950"/>
                </a:cxn>
                <a:cxn ang="0">
                  <a:pos x="241" y="950"/>
                </a:cxn>
                <a:cxn ang="0">
                  <a:pos x="241" y="936"/>
                </a:cxn>
                <a:cxn ang="0">
                  <a:pos x="227" y="922"/>
                </a:cxn>
                <a:cxn ang="0">
                  <a:pos x="227" y="922"/>
                </a:cxn>
                <a:cxn ang="0">
                  <a:pos x="212" y="907"/>
                </a:cxn>
                <a:cxn ang="0">
                  <a:pos x="170" y="879"/>
                </a:cxn>
                <a:cxn ang="0">
                  <a:pos x="113" y="879"/>
                </a:cxn>
                <a:cxn ang="0">
                  <a:pos x="71" y="865"/>
                </a:cxn>
                <a:cxn ang="0">
                  <a:pos x="14" y="851"/>
                </a:cxn>
                <a:cxn ang="0">
                  <a:pos x="14" y="822"/>
                </a:cxn>
                <a:cxn ang="0">
                  <a:pos x="28" y="766"/>
                </a:cxn>
                <a:cxn ang="0">
                  <a:pos x="71" y="638"/>
                </a:cxn>
                <a:cxn ang="0">
                  <a:pos x="56" y="581"/>
                </a:cxn>
                <a:cxn ang="0">
                  <a:pos x="28" y="496"/>
                </a:cxn>
                <a:cxn ang="0">
                  <a:pos x="28" y="482"/>
                </a:cxn>
                <a:cxn ang="0">
                  <a:pos x="56" y="454"/>
                </a:cxn>
                <a:cxn ang="0">
                  <a:pos x="85" y="425"/>
                </a:cxn>
                <a:cxn ang="0">
                  <a:pos x="42" y="354"/>
                </a:cxn>
                <a:cxn ang="0">
                  <a:pos x="28" y="283"/>
                </a:cxn>
                <a:cxn ang="0">
                  <a:pos x="156" y="198"/>
                </a:cxn>
                <a:cxn ang="0">
                  <a:pos x="227" y="141"/>
                </a:cxn>
                <a:cxn ang="0">
                  <a:pos x="368" y="42"/>
                </a:cxn>
                <a:cxn ang="0">
                  <a:pos x="439" y="0"/>
                </a:cxn>
                <a:cxn ang="0">
                  <a:pos x="496" y="71"/>
                </a:cxn>
                <a:cxn ang="0">
                  <a:pos x="524" y="113"/>
                </a:cxn>
                <a:cxn ang="0">
                  <a:pos x="539" y="127"/>
                </a:cxn>
                <a:cxn ang="0">
                  <a:pos x="567" y="156"/>
                </a:cxn>
                <a:cxn ang="0">
                  <a:pos x="567" y="156"/>
                </a:cxn>
                <a:cxn ang="0">
                  <a:pos x="581" y="184"/>
                </a:cxn>
                <a:cxn ang="0">
                  <a:pos x="610" y="212"/>
                </a:cxn>
              </a:cxnLst>
              <a:rect l="0" t="0" r="r" b="b"/>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 name="Freeform 23"/>
            <p:cNvSpPr>
              <a:spLocks noChangeAspect="1"/>
            </p:cNvSpPr>
            <p:nvPr/>
          </p:nvSpPr>
          <p:spPr bwMode="auto">
            <a:xfrm>
              <a:off x="11496" y="10564"/>
              <a:ext cx="2717" cy="4041"/>
            </a:xfrm>
            <a:custGeom>
              <a:avLst/>
              <a:gdLst/>
              <a:ahLst/>
              <a:cxnLst>
                <a:cxn ang="0">
                  <a:pos x="837" y="156"/>
                </a:cxn>
                <a:cxn ang="0">
                  <a:pos x="1177" y="468"/>
                </a:cxn>
                <a:cxn ang="0">
                  <a:pos x="1248" y="624"/>
                </a:cxn>
                <a:cxn ang="0">
                  <a:pos x="1305" y="737"/>
                </a:cxn>
                <a:cxn ang="0">
                  <a:pos x="1291" y="851"/>
                </a:cxn>
                <a:cxn ang="0">
                  <a:pos x="1277" y="1007"/>
                </a:cxn>
                <a:cxn ang="0">
                  <a:pos x="1277" y="1120"/>
                </a:cxn>
                <a:cxn ang="0">
                  <a:pos x="1206" y="1134"/>
                </a:cxn>
                <a:cxn ang="0">
                  <a:pos x="1135" y="1106"/>
                </a:cxn>
                <a:cxn ang="0">
                  <a:pos x="1021" y="1063"/>
                </a:cxn>
                <a:cxn ang="0">
                  <a:pos x="979" y="1035"/>
                </a:cxn>
                <a:cxn ang="0">
                  <a:pos x="851" y="1021"/>
                </a:cxn>
                <a:cxn ang="0">
                  <a:pos x="823" y="964"/>
                </a:cxn>
                <a:cxn ang="0">
                  <a:pos x="780" y="993"/>
                </a:cxn>
                <a:cxn ang="0">
                  <a:pos x="780" y="1177"/>
                </a:cxn>
                <a:cxn ang="0">
                  <a:pos x="851" y="1234"/>
                </a:cxn>
                <a:cxn ang="0">
                  <a:pos x="993" y="1262"/>
                </a:cxn>
                <a:cxn ang="0">
                  <a:pos x="1121" y="1361"/>
                </a:cxn>
                <a:cxn ang="0">
                  <a:pos x="1234" y="1347"/>
                </a:cxn>
                <a:cxn ang="0">
                  <a:pos x="1206" y="1248"/>
                </a:cxn>
                <a:cxn ang="0">
                  <a:pos x="1206" y="1205"/>
                </a:cxn>
                <a:cxn ang="0">
                  <a:pos x="1234" y="1276"/>
                </a:cxn>
                <a:cxn ang="0">
                  <a:pos x="1319" y="1319"/>
                </a:cxn>
                <a:cxn ang="0">
                  <a:pos x="1319" y="1361"/>
                </a:cxn>
                <a:cxn ang="0">
                  <a:pos x="1433" y="1446"/>
                </a:cxn>
                <a:cxn ang="0">
                  <a:pos x="1532" y="1461"/>
                </a:cxn>
                <a:cxn ang="0">
                  <a:pos x="1589" y="1532"/>
                </a:cxn>
                <a:cxn ang="0">
                  <a:pos x="1688" y="1546"/>
                </a:cxn>
                <a:cxn ang="0">
                  <a:pos x="1688" y="1602"/>
                </a:cxn>
                <a:cxn ang="0">
                  <a:pos x="1702" y="1688"/>
                </a:cxn>
                <a:cxn ang="0">
                  <a:pos x="1631" y="1773"/>
                </a:cxn>
                <a:cxn ang="0">
                  <a:pos x="1575" y="1844"/>
                </a:cxn>
                <a:cxn ang="0">
                  <a:pos x="1433" y="1929"/>
                </a:cxn>
                <a:cxn ang="0">
                  <a:pos x="1433" y="2085"/>
                </a:cxn>
                <a:cxn ang="0">
                  <a:pos x="1433" y="2212"/>
                </a:cxn>
                <a:cxn ang="0">
                  <a:pos x="1333" y="2269"/>
                </a:cxn>
                <a:cxn ang="0">
                  <a:pos x="1121" y="2227"/>
                </a:cxn>
                <a:cxn ang="0">
                  <a:pos x="1135" y="2297"/>
                </a:cxn>
                <a:cxn ang="0">
                  <a:pos x="1078" y="2368"/>
                </a:cxn>
                <a:cxn ang="0">
                  <a:pos x="1107" y="2454"/>
                </a:cxn>
                <a:cxn ang="0">
                  <a:pos x="1050" y="2524"/>
                </a:cxn>
                <a:cxn ang="0">
                  <a:pos x="1050" y="2397"/>
                </a:cxn>
                <a:cxn ang="0">
                  <a:pos x="993" y="2326"/>
                </a:cxn>
                <a:cxn ang="0">
                  <a:pos x="951" y="2241"/>
                </a:cxn>
                <a:cxn ang="0">
                  <a:pos x="851" y="2184"/>
                </a:cxn>
                <a:cxn ang="0">
                  <a:pos x="752" y="2184"/>
                </a:cxn>
                <a:cxn ang="0">
                  <a:pos x="624" y="2184"/>
                </a:cxn>
                <a:cxn ang="0">
                  <a:pos x="497" y="2184"/>
                </a:cxn>
                <a:cxn ang="0">
                  <a:pos x="355" y="2184"/>
                </a:cxn>
                <a:cxn ang="0">
                  <a:pos x="298" y="2170"/>
                </a:cxn>
                <a:cxn ang="0">
                  <a:pos x="185" y="2170"/>
                </a:cxn>
                <a:cxn ang="0">
                  <a:pos x="114" y="2099"/>
                </a:cxn>
                <a:cxn ang="0">
                  <a:pos x="114" y="1985"/>
                </a:cxn>
                <a:cxn ang="0">
                  <a:pos x="114" y="1900"/>
                </a:cxn>
                <a:cxn ang="0">
                  <a:pos x="128" y="1631"/>
                </a:cxn>
                <a:cxn ang="0">
                  <a:pos x="0" y="1461"/>
                </a:cxn>
                <a:cxn ang="0">
                  <a:pos x="0" y="1276"/>
                </a:cxn>
                <a:cxn ang="0">
                  <a:pos x="114" y="794"/>
                </a:cxn>
                <a:cxn ang="0">
                  <a:pos x="327" y="411"/>
                </a:cxn>
                <a:cxn ang="0">
                  <a:pos x="483" y="496"/>
                </a:cxn>
                <a:cxn ang="0">
                  <a:pos x="454" y="411"/>
                </a:cxn>
                <a:cxn ang="0">
                  <a:pos x="454" y="297"/>
                </a:cxn>
                <a:cxn ang="0">
                  <a:pos x="497" y="71"/>
                </a:cxn>
              </a:cxnLst>
              <a:rect l="0" t="0" r="r" b="b"/>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 name="Freeform 24" descr="50%"/>
            <p:cNvSpPr>
              <a:spLocks noChangeAspect="1"/>
            </p:cNvSpPr>
            <p:nvPr/>
          </p:nvSpPr>
          <p:spPr bwMode="auto">
            <a:xfrm>
              <a:off x="7649" y="5076"/>
              <a:ext cx="2852" cy="2641"/>
            </a:xfrm>
            <a:custGeom>
              <a:avLst/>
              <a:gdLst/>
              <a:ahLst/>
              <a:cxnLst>
                <a:cxn ang="0">
                  <a:pos x="1504" y="85"/>
                </a:cxn>
                <a:cxn ang="0">
                  <a:pos x="1546" y="99"/>
                </a:cxn>
                <a:cxn ang="0">
                  <a:pos x="1631" y="156"/>
                </a:cxn>
                <a:cxn ang="0">
                  <a:pos x="1702" y="255"/>
                </a:cxn>
                <a:cxn ang="0">
                  <a:pos x="1731" y="298"/>
                </a:cxn>
                <a:cxn ang="0">
                  <a:pos x="1731" y="397"/>
                </a:cxn>
                <a:cxn ang="0">
                  <a:pos x="1716" y="482"/>
                </a:cxn>
                <a:cxn ang="0">
                  <a:pos x="1645" y="567"/>
                </a:cxn>
                <a:cxn ang="0">
                  <a:pos x="1617" y="610"/>
                </a:cxn>
                <a:cxn ang="0">
                  <a:pos x="1589" y="681"/>
                </a:cxn>
                <a:cxn ang="0">
                  <a:pos x="1603" y="737"/>
                </a:cxn>
                <a:cxn ang="0">
                  <a:pos x="1617" y="794"/>
                </a:cxn>
                <a:cxn ang="0">
                  <a:pos x="1645" y="837"/>
                </a:cxn>
                <a:cxn ang="0">
                  <a:pos x="1688" y="908"/>
                </a:cxn>
                <a:cxn ang="0">
                  <a:pos x="1731" y="964"/>
                </a:cxn>
                <a:cxn ang="0">
                  <a:pos x="1759" y="1035"/>
                </a:cxn>
                <a:cxn ang="0">
                  <a:pos x="1773" y="1106"/>
                </a:cxn>
                <a:cxn ang="0">
                  <a:pos x="1773" y="1177"/>
                </a:cxn>
                <a:cxn ang="0">
                  <a:pos x="1759" y="1248"/>
                </a:cxn>
                <a:cxn ang="0">
                  <a:pos x="1716" y="1305"/>
                </a:cxn>
                <a:cxn ang="0">
                  <a:pos x="1702" y="1333"/>
                </a:cxn>
                <a:cxn ang="0">
                  <a:pos x="1674" y="1347"/>
                </a:cxn>
                <a:cxn ang="0">
                  <a:pos x="1575" y="1376"/>
                </a:cxn>
                <a:cxn ang="0">
                  <a:pos x="1419" y="1376"/>
                </a:cxn>
                <a:cxn ang="0">
                  <a:pos x="1305" y="1376"/>
                </a:cxn>
                <a:cxn ang="0">
                  <a:pos x="1263" y="1347"/>
                </a:cxn>
                <a:cxn ang="0">
                  <a:pos x="1177" y="1319"/>
                </a:cxn>
                <a:cxn ang="0">
                  <a:pos x="1078" y="1305"/>
                </a:cxn>
                <a:cxn ang="0">
                  <a:pos x="979" y="1291"/>
                </a:cxn>
                <a:cxn ang="0">
                  <a:pos x="865" y="1291"/>
                </a:cxn>
                <a:cxn ang="0">
                  <a:pos x="795" y="1305"/>
                </a:cxn>
                <a:cxn ang="0">
                  <a:pos x="752" y="1305"/>
                </a:cxn>
                <a:cxn ang="0">
                  <a:pos x="681" y="1361"/>
                </a:cxn>
                <a:cxn ang="0">
                  <a:pos x="610" y="1432"/>
                </a:cxn>
                <a:cxn ang="0">
                  <a:pos x="397" y="1574"/>
                </a:cxn>
                <a:cxn ang="0">
                  <a:pos x="327" y="1631"/>
                </a:cxn>
                <a:cxn ang="0">
                  <a:pos x="298" y="1560"/>
                </a:cxn>
                <a:cxn ang="0">
                  <a:pos x="426" y="1376"/>
                </a:cxn>
                <a:cxn ang="0">
                  <a:pos x="483" y="1319"/>
                </a:cxn>
                <a:cxn ang="0">
                  <a:pos x="539" y="1291"/>
                </a:cxn>
                <a:cxn ang="0">
                  <a:pos x="596" y="1262"/>
                </a:cxn>
                <a:cxn ang="0">
                  <a:pos x="596" y="1120"/>
                </a:cxn>
                <a:cxn ang="0">
                  <a:pos x="568" y="1049"/>
                </a:cxn>
                <a:cxn ang="0">
                  <a:pos x="582" y="964"/>
                </a:cxn>
                <a:cxn ang="0">
                  <a:pos x="596" y="922"/>
                </a:cxn>
                <a:cxn ang="0">
                  <a:pos x="596" y="865"/>
                </a:cxn>
                <a:cxn ang="0">
                  <a:pos x="483" y="922"/>
                </a:cxn>
                <a:cxn ang="0">
                  <a:pos x="369" y="978"/>
                </a:cxn>
                <a:cxn ang="0">
                  <a:pos x="227" y="922"/>
                </a:cxn>
                <a:cxn ang="0">
                  <a:pos x="185" y="893"/>
                </a:cxn>
                <a:cxn ang="0">
                  <a:pos x="142" y="865"/>
                </a:cxn>
                <a:cxn ang="0">
                  <a:pos x="128" y="837"/>
                </a:cxn>
                <a:cxn ang="0">
                  <a:pos x="85" y="794"/>
                </a:cxn>
                <a:cxn ang="0">
                  <a:pos x="29" y="709"/>
                </a:cxn>
                <a:cxn ang="0">
                  <a:pos x="199" y="525"/>
                </a:cxn>
                <a:cxn ang="0">
                  <a:pos x="397" y="383"/>
                </a:cxn>
                <a:cxn ang="0">
                  <a:pos x="468" y="340"/>
                </a:cxn>
                <a:cxn ang="0">
                  <a:pos x="639" y="213"/>
                </a:cxn>
                <a:cxn ang="0">
                  <a:pos x="766" y="142"/>
                </a:cxn>
                <a:cxn ang="0">
                  <a:pos x="837" y="113"/>
                </a:cxn>
                <a:cxn ang="0">
                  <a:pos x="922" y="99"/>
                </a:cxn>
                <a:cxn ang="0">
                  <a:pos x="1064" y="99"/>
                </a:cxn>
                <a:cxn ang="0">
                  <a:pos x="1348" y="28"/>
                </a:cxn>
              </a:cxnLst>
              <a:rect l="0" t="0" r="r" b="b"/>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 name="Freeform 25"/>
            <p:cNvSpPr>
              <a:spLocks noChangeAspect="1"/>
            </p:cNvSpPr>
            <p:nvPr/>
          </p:nvSpPr>
          <p:spPr bwMode="auto">
            <a:xfrm>
              <a:off x="5997" y="3021"/>
              <a:ext cx="3554" cy="3140"/>
            </a:xfrm>
            <a:custGeom>
              <a:avLst/>
              <a:gdLst/>
              <a:ahLst/>
              <a:cxnLst>
                <a:cxn ang="0">
                  <a:pos x="1830" y="28"/>
                </a:cxn>
                <a:cxn ang="0">
                  <a:pos x="1900" y="43"/>
                </a:cxn>
                <a:cxn ang="0">
                  <a:pos x="1986" y="71"/>
                </a:cxn>
                <a:cxn ang="0">
                  <a:pos x="1971" y="128"/>
                </a:cxn>
                <a:cxn ang="0">
                  <a:pos x="2212" y="298"/>
                </a:cxn>
                <a:cxn ang="0">
                  <a:pos x="2212" y="340"/>
                </a:cxn>
                <a:cxn ang="0">
                  <a:pos x="2198" y="383"/>
                </a:cxn>
                <a:cxn ang="0">
                  <a:pos x="2184" y="440"/>
                </a:cxn>
                <a:cxn ang="0">
                  <a:pos x="2184" y="482"/>
                </a:cxn>
                <a:cxn ang="0">
                  <a:pos x="2127" y="582"/>
                </a:cxn>
                <a:cxn ang="0">
                  <a:pos x="2085" y="695"/>
                </a:cxn>
                <a:cxn ang="0">
                  <a:pos x="2085" y="738"/>
                </a:cxn>
                <a:cxn ang="0">
                  <a:pos x="2071" y="794"/>
                </a:cxn>
                <a:cxn ang="0">
                  <a:pos x="2056" y="908"/>
                </a:cxn>
                <a:cxn ang="0">
                  <a:pos x="2071" y="1035"/>
                </a:cxn>
                <a:cxn ang="0">
                  <a:pos x="2099" y="1106"/>
                </a:cxn>
                <a:cxn ang="0">
                  <a:pos x="2113" y="1234"/>
                </a:cxn>
                <a:cxn ang="0">
                  <a:pos x="2099" y="1390"/>
                </a:cxn>
                <a:cxn ang="0">
                  <a:pos x="1915" y="1390"/>
                </a:cxn>
                <a:cxn ang="0">
                  <a:pos x="1844" y="1404"/>
                </a:cxn>
                <a:cxn ang="0">
                  <a:pos x="1674" y="1504"/>
                </a:cxn>
                <a:cxn ang="0">
                  <a:pos x="1489" y="1631"/>
                </a:cxn>
                <a:cxn ang="0">
                  <a:pos x="1362" y="1716"/>
                </a:cxn>
                <a:cxn ang="0">
                  <a:pos x="1021" y="1972"/>
                </a:cxn>
                <a:cxn ang="0">
                  <a:pos x="922" y="1816"/>
                </a:cxn>
                <a:cxn ang="0">
                  <a:pos x="837" y="1702"/>
                </a:cxn>
                <a:cxn ang="0">
                  <a:pos x="794" y="1645"/>
                </a:cxn>
                <a:cxn ang="0">
                  <a:pos x="723" y="1532"/>
                </a:cxn>
                <a:cxn ang="0">
                  <a:pos x="667" y="1461"/>
                </a:cxn>
                <a:cxn ang="0">
                  <a:pos x="610" y="1376"/>
                </a:cxn>
                <a:cxn ang="0">
                  <a:pos x="539" y="1291"/>
                </a:cxn>
                <a:cxn ang="0">
                  <a:pos x="482" y="1220"/>
                </a:cxn>
                <a:cxn ang="0">
                  <a:pos x="426" y="1149"/>
                </a:cxn>
                <a:cxn ang="0">
                  <a:pos x="397" y="1121"/>
                </a:cxn>
                <a:cxn ang="0">
                  <a:pos x="326" y="1064"/>
                </a:cxn>
                <a:cxn ang="0">
                  <a:pos x="270" y="1035"/>
                </a:cxn>
                <a:cxn ang="0">
                  <a:pos x="213" y="1021"/>
                </a:cxn>
                <a:cxn ang="0">
                  <a:pos x="0" y="950"/>
                </a:cxn>
                <a:cxn ang="0">
                  <a:pos x="28" y="865"/>
                </a:cxn>
                <a:cxn ang="0">
                  <a:pos x="71" y="794"/>
                </a:cxn>
                <a:cxn ang="0">
                  <a:pos x="99" y="752"/>
                </a:cxn>
                <a:cxn ang="0">
                  <a:pos x="156" y="738"/>
                </a:cxn>
                <a:cxn ang="0">
                  <a:pos x="355" y="738"/>
                </a:cxn>
                <a:cxn ang="0">
                  <a:pos x="482" y="780"/>
                </a:cxn>
                <a:cxn ang="0">
                  <a:pos x="567" y="808"/>
                </a:cxn>
                <a:cxn ang="0">
                  <a:pos x="681" y="851"/>
                </a:cxn>
                <a:cxn ang="0">
                  <a:pos x="738" y="908"/>
                </a:cxn>
                <a:cxn ang="0">
                  <a:pos x="808" y="908"/>
                </a:cxn>
                <a:cxn ang="0">
                  <a:pos x="908" y="851"/>
                </a:cxn>
                <a:cxn ang="0">
                  <a:pos x="979" y="780"/>
                </a:cxn>
                <a:cxn ang="0">
                  <a:pos x="1064" y="695"/>
                </a:cxn>
                <a:cxn ang="0">
                  <a:pos x="1135" y="652"/>
                </a:cxn>
                <a:cxn ang="0">
                  <a:pos x="1262" y="596"/>
                </a:cxn>
                <a:cxn ang="0">
                  <a:pos x="1333" y="525"/>
                </a:cxn>
                <a:cxn ang="0">
                  <a:pos x="1319" y="426"/>
                </a:cxn>
                <a:cxn ang="0">
                  <a:pos x="1347" y="426"/>
                </a:cxn>
                <a:cxn ang="0">
                  <a:pos x="1418" y="312"/>
                </a:cxn>
                <a:cxn ang="0">
                  <a:pos x="1404" y="241"/>
                </a:cxn>
                <a:cxn ang="0">
                  <a:pos x="1461" y="128"/>
                </a:cxn>
                <a:cxn ang="0">
                  <a:pos x="1518" y="113"/>
                </a:cxn>
                <a:cxn ang="0">
                  <a:pos x="1617" y="14"/>
                </a:cxn>
                <a:cxn ang="0">
                  <a:pos x="1702" y="0"/>
                </a:cxn>
              </a:cxnLst>
              <a:rect l="0" t="0" r="r" b="b"/>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 name="Freeform 26"/>
            <p:cNvSpPr>
              <a:spLocks noChangeAspect="1"/>
            </p:cNvSpPr>
            <p:nvPr/>
          </p:nvSpPr>
          <p:spPr bwMode="auto">
            <a:xfrm>
              <a:off x="8011" y="8735"/>
              <a:ext cx="1765" cy="1512"/>
            </a:xfrm>
            <a:custGeom>
              <a:avLst/>
              <a:gdLst/>
              <a:ahLst/>
              <a:cxnLst>
                <a:cxn ang="0">
                  <a:pos x="610" y="71"/>
                </a:cxn>
                <a:cxn ang="0">
                  <a:pos x="638" y="127"/>
                </a:cxn>
                <a:cxn ang="0">
                  <a:pos x="653" y="141"/>
                </a:cxn>
                <a:cxn ang="0">
                  <a:pos x="667" y="156"/>
                </a:cxn>
                <a:cxn ang="0">
                  <a:pos x="695" y="212"/>
                </a:cxn>
                <a:cxn ang="0">
                  <a:pos x="709" y="241"/>
                </a:cxn>
                <a:cxn ang="0">
                  <a:pos x="738" y="298"/>
                </a:cxn>
                <a:cxn ang="0">
                  <a:pos x="794" y="283"/>
                </a:cxn>
                <a:cxn ang="0">
                  <a:pos x="823" y="312"/>
                </a:cxn>
                <a:cxn ang="0">
                  <a:pos x="894" y="312"/>
                </a:cxn>
                <a:cxn ang="0">
                  <a:pos x="1007" y="326"/>
                </a:cxn>
                <a:cxn ang="0">
                  <a:pos x="1092" y="340"/>
                </a:cxn>
                <a:cxn ang="0">
                  <a:pos x="1092" y="496"/>
                </a:cxn>
                <a:cxn ang="0">
                  <a:pos x="1092" y="539"/>
                </a:cxn>
                <a:cxn ang="0">
                  <a:pos x="1021" y="723"/>
                </a:cxn>
                <a:cxn ang="0">
                  <a:pos x="993" y="737"/>
                </a:cxn>
                <a:cxn ang="0">
                  <a:pos x="965" y="851"/>
                </a:cxn>
                <a:cxn ang="0">
                  <a:pos x="936" y="950"/>
                </a:cxn>
                <a:cxn ang="0">
                  <a:pos x="894" y="936"/>
                </a:cxn>
                <a:cxn ang="0">
                  <a:pos x="865" y="922"/>
                </a:cxn>
                <a:cxn ang="0">
                  <a:pos x="851" y="922"/>
                </a:cxn>
                <a:cxn ang="0">
                  <a:pos x="823" y="907"/>
                </a:cxn>
                <a:cxn ang="0">
                  <a:pos x="780" y="893"/>
                </a:cxn>
                <a:cxn ang="0">
                  <a:pos x="738" y="893"/>
                </a:cxn>
                <a:cxn ang="0">
                  <a:pos x="709" y="879"/>
                </a:cxn>
                <a:cxn ang="0">
                  <a:pos x="681" y="865"/>
                </a:cxn>
                <a:cxn ang="0">
                  <a:pos x="653" y="865"/>
                </a:cxn>
                <a:cxn ang="0">
                  <a:pos x="610" y="851"/>
                </a:cxn>
                <a:cxn ang="0">
                  <a:pos x="582" y="837"/>
                </a:cxn>
                <a:cxn ang="0">
                  <a:pos x="553" y="822"/>
                </a:cxn>
                <a:cxn ang="0">
                  <a:pos x="525" y="808"/>
                </a:cxn>
                <a:cxn ang="0">
                  <a:pos x="482" y="780"/>
                </a:cxn>
                <a:cxn ang="0">
                  <a:pos x="454" y="766"/>
                </a:cxn>
                <a:cxn ang="0">
                  <a:pos x="440" y="751"/>
                </a:cxn>
                <a:cxn ang="0">
                  <a:pos x="412" y="723"/>
                </a:cxn>
                <a:cxn ang="0">
                  <a:pos x="369" y="723"/>
                </a:cxn>
                <a:cxn ang="0">
                  <a:pos x="341" y="709"/>
                </a:cxn>
                <a:cxn ang="0">
                  <a:pos x="298" y="709"/>
                </a:cxn>
                <a:cxn ang="0">
                  <a:pos x="256" y="766"/>
                </a:cxn>
                <a:cxn ang="0">
                  <a:pos x="185" y="808"/>
                </a:cxn>
                <a:cxn ang="0">
                  <a:pos x="170" y="709"/>
                </a:cxn>
                <a:cxn ang="0">
                  <a:pos x="170" y="610"/>
                </a:cxn>
                <a:cxn ang="0">
                  <a:pos x="185" y="567"/>
                </a:cxn>
                <a:cxn ang="0">
                  <a:pos x="170" y="553"/>
                </a:cxn>
                <a:cxn ang="0">
                  <a:pos x="142" y="581"/>
                </a:cxn>
                <a:cxn ang="0">
                  <a:pos x="114" y="595"/>
                </a:cxn>
                <a:cxn ang="0">
                  <a:pos x="85" y="610"/>
                </a:cxn>
                <a:cxn ang="0">
                  <a:pos x="57" y="638"/>
                </a:cxn>
                <a:cxn ang="0">
                  <a:pos x="29" y="652"/>
                </a:cxn>
                <a:cxn ang="0">
                  <a:pos x="43" y="595"/>
                </a:cxn>
                <a:cxn ang="0">
                  <a:pos x="57" y="496"/>
                </a:cxn>
                <a:cxn ang="0">
                  <a:pos x="57" y="397"/>
                </a:cxn>
                <a:cxn ang="0">
                  <a:pos x="57" y="298"/>
                </a:cxn>
                <a:cxn ang="0">
                  <a:pos x="43" y="227"/>
                </a:cxn>
                <a:cxn ang="0">
                  <a:pos x="14" y="113"/>
                </a:cxn>
                <a:cxn ang="0">
                  <a:pos x="14" y="71"/>
                </a:cxn>
                <a:cxn ang="0">
                  <a:pos x="57" y="28"/>
                </a:cxn>
                <a:cxn ang="0">
                  <a:pos x="71" y="28"/>
                </a:cxn>
                <a:cxn ang="0">
                  <a:pos x="213" y="0"/>
                </a:cxn>
                <a:cxn ang="0">
                  <a:pos x="298" y="14"/>
                </a:cxn>
                <a:cxn ang="0">
                  <a:pos x="426" y="28"/>
                </a:cxn>
                <a:cxn ang="0">
                  <a:pos x="497" y="28"/>
                </a:cxn>
                <a:cxn ang="0">
                  <a:pos x="582" y="42"/>
                </a:cxn>
              </a:cxnLst>
              <a:rect l="0" t="0" r="r" b="b"/>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141" name="AutoShape 172"/>
          <p:cNvSpPr>
            <a:spLocks/>
          </p:cNvSpPr>
          <p:nvPr/>
        </p:nvSpPr>
        <p:spPr bwMode="auto">
          <a:xfrm>
            <a:off x="8239683" y="870620"/>
            <a:ext cx="467783" cy="179388"/>
          </a:xfrm>
          <a:prstGeom prst="borderCallout2">
            <a:avLst>
              <a:gd name="adj1" fmla="val 33983"/>
              <a:gd name="adj2" fmla="val 107060"/>
              <a:gd name="adj3" fmla="val -56282"/>
              <a:gd name="adj4" fmla="val 131913"/>
              <a:gd name="adj5" fmla="val -64600"/>
              <a:gd name="adj6" fmla="val 129633"/>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福島区</a:t>
            </a:r>
            <a:endParaRPr lang="ja-JP" altLang="en-US" sz="800" dirty="0"/>
          </a:p>
        </p:txBody>
      </p:sp>
      <p:sp>
        <p:nvSpPr>
          <p:cNvPr id="142" name="AutoShape 170"/>
          <p:cNvSpPr>
            <a:spLocks/>
          </p:cNvSpPr>
          <p:nvPr/>
        </p:nvSpPr>
        <p:spPr bwMode="auto">
          <a:xfrm>
            <a:off x="8307642" y="370756"/>
            <a:ext cx="467783" cy="179388"/>
          </a:xfrm>
          <a:prstGeom prst="borderCallout2">
            <a:avLst>
              <a:gd name="adj1" fmla="val 50974"/>
              <a:gd name="adj2" fmla="val 102352"/>
              <a:gd name="adj3" fmla="val 46727"/>
              <a:gd name="adj4" fmla="val 128529"/>
              <a:gd name="adj5" fmla="val 107079"/>
              <a:gd name="adj6" fmla="val 191029"/>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a:t>都島区</a:t>
            </a:r>
          </a:p>
        </p:txBody>
      </p:sp>
      <p:sp>
        <p:nvSpPr>
          <p:cNvPr id="145" name="AutoShape 168"/>
          <p:cNvSpPr>
            <a:spLocks/>
          </p:cNvSpPr>
          <p:nvPr/>
        </p:nvSpPr>
        <p:spPr bwMode="auto">
          <a:xfrm>
            <a:off x="8619408" y="153268"/>
            <a:ext cx="467783" cy="179388"/>
          </a:xfrm>
          <a:prstGeom prst="borderCallout2">
            <a:avLst>
              <a:gd name="adj1" fmla="val 55222"/>
              <a:gd name="adj2" fmla="val 104117"/>
              <a:gd name="adj3" fmla="val 55222"/>
              <a:gd name="adj4" fmla="val 128237"/>
              <a:gd name="adj5" fmla="val 184776"/>
              <a:gd name="adj6" fmla="val 14580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旭区</a:t>
            </a:r>
            <a:endParaRPr lang="ja-JP" altLang="en-US" sz="800" dirty="0"/>
          </a:p>
        </p:txBody>
      </p:sp>
      <p:sp>
        <p:nvSpPr>
          <p:cNvPr id="147" name="AutoShape 172"/>
          <p:cNvSpPr>
            <a:spLocks/>
          </p:cNvSpPr>
          <p:nvPr/>
        </p:nvSpPr>
        <p:spPr bwMode="auto">
          <a:xfrm>
            <a:off x="8151356" y="620688"/>
            <a:ext cx="467783" cy="179388"/>
          </a:xfrm>
          <a:prstGeom prst="borderCallout2">
            <a:avLst>
              <a:gd name="adj1" fmla="val 33983"/>
              <a:gd name="adj2" fmla="val 107060"/>
              <a:gd name="adj3" fmla="val 15931"/>
              <a:gd name="adj4" fmla="val 141619"/>
              <a:gd name="adj5" fmla="val 7613"/>
              <a:gd name="adj6" fmla="val 173751"/>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北区</a:t>
            </a:r>
            <a:endParaRPr lang="ja-JP" altLang="en-US" sz="800" dirty="0"/>
          </a:p>
        </p:txBody>
      </p:sp>
      <p:sp>
        <p:nvSpPr>
          <p:cNvPr id="149" name="AutoShape 172"/>
          <p:cNvSpPr>
            <a:spLocks/>
          </p:cNvSpPr>
          <p:nvPr/>
        </p:nvSpPr>
        <p:spPr bwMode="auto">
          <a:xfrm>
            <a:off x="8553368" y="1089372"/>
            <a:ext cx="467783" cy="179388"/>
          </a:xfrm>
          <a:prstGeom prst="borderCallout2">
            <a:avLst>
              <a:gd name="adj1" fmla="val 33983"/>
              <a:gd name="adj2" fmla="val 107060"/>
              <a:gd name="adj3" fmla="val -16991"/>
              <a:gd name="adj4" fmla="val 119560"/>
              <a:gd name="adj5" fmla="val -171855"/>
              <a:gd name="adj6" fmla="val 166692"/>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城東区</a:t>
            </a:r>
            <a:endParaRPr lang="ja-JP" altLang="en-US" sz="800" dirty="0"/>
          </a:p>
        </p:txBody>
      </p:sp>
      <p:sp>
        <p:nvSpPr>
          <p:cNvPr id="151" name="AutoShape 172"/>
          <p:cNvSpPr>
            <a:spLocks/>
          </p:cNvSpPr>
          <p:nvPr/>
        </p:nvSpPr>
        <p:spPr bwMode="auto">
          <a:xfrm>
            <a:off x="8757265" y="1305396"/>
            <a:ext cx="467783" cy="179388"/>
          </a:xfrm>
          <a:prstGeom prst="borderCallout2">
            <a:avLst>
              <a:gd name="adj1" fmla="val -19114"/>
              <a:gd name="adj2" fmla="val 89413"/>
              <a:gd name="adj3" fmla="val -98760"/>
              <a:gd name="adj4" fmla="val 105442"/>
              <a:gd name="adj5" fmla="val -228140"/>
              <a:gd name="adj6" fmla="val 13139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a:t>東成</a:t>
            </a:r>
            <a:r>
              <a:rPr lang="ja-JP" altLang="en-US" sz="800" dirty="0" smtClean="0"/>
              <a:t>区</a:t>
            </a:r>
            <a:endParaRPr lang="ja-JP" altLang="en-US" sz="800" dirty="0"/>
          </a:p>
        </p:txBody>
      </p:sp>
      <p:sp>
        <p:nvSpPr>
          <p:cNvPr id="161" name="AutoShape 172"/>
          <p:cNvSpPr>
            <a:spLocks/>
          </p:cNvSpPr>
          <p:nvPr/>
        </p:nvSpPr>
        <p:spPr bwMode="auto">
          <a:xfrm>
            <a:off x="9301117" y="1268760"/>
            <a:ext cx="467783" cy="179388"/>
          </a:xfrm>
          <a:prstGeom prst="borderCallout2">
            <a:avLst>
              <a:gd name="adj1" fmla="val 3186"/>
              <a:gd name="adj2" fmla="val 80589"/>
              <a:gd name="adj3" fmla="val -99822"/>
              <a:gd name="adj4" fmla="val 75002"/>
              <a:gd name="adj5" fmla="val -322654"/>
              <a:gd name="adj6" fmla="val 56399"/>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a:t>鶴見</a:t>
            </a:r>
            <a:r>
              <a:rPr lang="ja-JP" altLang="en-US" sz="800" dirty="0" smtClean="0"/>
              <a:t>区</a:t>
            </a:r>
            <a:endParaRPr lang="ja-JP" altLang="en-US" sz="800" dirty="0"/>
          </a:p>
        </p:txBody>
      </p:sp>
      <p:sp>
        <p:nvSpPr>
          <p:cNvPr id="121" name="正方形/長方形 25"/>
          <p:cNvSpPr/>
          <p:nvPr/>
        </p:nvSpPr>
        <p:spPr bwMode="gray">
          <a:xfrm>
            <a:off x="6667129" y="5351796"/>
            <a:ext cx="899591" cy="1581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東成区</a:t>
            </a:r>
            <a:r>
              <a:rPr lang="ja-JP" altLang="en-US" sz="800" dirty="0">
                <a:solidFill>
                  <a:schemeClr val="tx1"/>
                </a:solidFill>
              </a:rPr>
              <a:t>役所</a:t>
            </a:r>
          </a:p>
        </p:txBody>
      </p:sp>
      <p:sp>
        <p:nvSpPr>
          <p:cNvPr id="122" name="正方形/長方形 121"/>
          <p:cNvSpPr/>
          <p:nvPr/>
        </p:nvSpPr>
        <p:spPr bwMode="gray">
          <a:xfrm>
            <a:off x="7832171" y="3770109"/>
            <a:ext cx="720000" cy="144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城東区役所</a:t>
            </a:r>
            <a:endParaRPr lang="ja-JP" altLang="en-US" sz="800" dirty="0">
              <a:solidFill>
                <a:schemeClr val="tx1"/>
              </a:solidFill>
            </a:endParaRPr>
          </a:p>
        </p:txBody>
      </p:sp>
      <p:sp>
        <p:nvSpPr>
          <p:cNvPr id="126" name="正方形/長方形 125"/>
          <p:cNvSpPr/>
          <p:nvPr/>
        </p:nvSpPr>
        <p:spPr bwMode="gray">
          <a:xfrm>
            <a:off x="8918702" y="3812406"/>
            <a:ext cx="720000" cy="14233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鶴見区</a:t>
            </a:r>
            <a:r>
              <a:rPr lang="ja-JP" altLang="en-US" sz="800" dirty="0">
                <a:solidFill>
                  <a:schemeClr val="tx1"/>
                </a:solidFill>
              </a:rPr>
              <a:t>役所</a:t>
            </a:r>
          </a:p>
        </p:txBody>
      </p:sp>
      <p:sp>
        <p:nvSpPr>
          <p:cNvPr id="129" name="正方形/長方形 30"/>
          <p:cNvSpPr/>
          <p:nvPr/>
        </p:nvSpPr>
        <p:spPr bwMode="gray">
          <a:xfrm>
            <a:off x="7301720" y="2906513"/>
            <a:ext cx="612000" cy="1581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a:solidFill>
                  <a:schemeClr val="tx1"/>
                </a:solidFill>
              </a:rPr>
              <a:t>旭区役所</a:t>
            </a:r>
          </a:p>
        </p:txBody>
      </p:sp>
      <p:sp>
        <p:nvSpPr>
          <p:cNvPr id="131" name="正方形/長方形 130"/>
          <p:cNvSpPr/>
          <p:nvPr/>
        </p:nvSpPr>
        <p:spPr bwMode="gray">
          <a:xfrm>
            <a:off x="6772161" y="3868774"/>
            <a:ext cx="720000" cy="144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都島区役所</a:t>
            </a:r>
            <a:endParaRPr lang="ja-JP" altLang="en-US" sz="800" dirty="0">
              <a:solidFill>
                <a:schemeClr val="tx1"/>
              </a:solidFill>
            </a:endParaRPr>
          </a:p>
        </p:txBody>
      </p:sp>
      <p:sp>
        <p:nvSpPr>
          <p:cNvPr id="133" name="正方形/長方形 132"/>
          <p:cNvSpPr/>
          <p:nvPr/>
        </p:nvSpPr>
        <p:spPr bwMode="gray">
          <a:xfrm>
            <a:off x="6192183" y="3653149"/>
            <a:ext cx="612000" cy="144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a:solidFill>
                  <a:schemeClr val="tx1"/>
                </a:solidFill>
              </a:rPr>
              <a:t>北区役所</a:t>
            </a:r>
          </a:p>
        </p:txBody>
      </p:sp>
      <p:sp>
        <p:nvSpPr>
          <p:cNvPr id="137" name="正方形/長方形 136"/>
          <p:cNvSpPr/>
          <p:nvPr/>
        </p:nvSpPr>
        <p:spPr bwMode="gray">
          <a:xfrm>
            <a:off x="6099149" y="4445530"/>
            <a:ext cx="720000" cy="144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800" dirty="0" smtClean="0">
                <a:solidFill>
                  <a:schemeClr val="tx1"/>
                </a:solidFill>
              </a:rPr>
              <a:t>北区本庁舎</a:t>
            </a:r>
            <a:endParaRPr lang="en-US" altLang="ja-JP" sz="800" dirty="0" smtClean="0">
              <a:solidFill>
                <a:schemeClr val="tx1"/>
              </a:solidFill>
            </a:endParaRPr>
          </a:p>
        </p:txBody>
      </p:sp>
      <p:sp>
        <p:nvSpPr>
          <p:cNvPr id="154" name="円/楕円 153"/>
          <p:cNvSpPr/>
          <p:nvPr/>
        </p:nvSpPr>
        <p:spPr bwMode="gray">
          <a:xfrm>
            <a:off x="5919039" y="3842109"/>
            <a:ext cx="244040" cy="225269"/>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p>
        </p:txBody>
      </p:sp>
      <p:sp>
        <p:nvSpPr>
          <p:cNvPr id="155" name="円/楕円 154"/>
          <p:cNvSpPr/>
          <p:nvPr/>
        </p:nvSpPr>
        <p:spPr bwMode="gray">
          <a:xfrm>
            <a:off x="7233543" y="4158626"/>
            <a:ext cx="244040" cy="225269"/>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p>
        </p:txBody>
      </p:sp>
      <p:sp>
        <p:nvSpPr>
          <p:cNvPr id="156" name="正方形/長方形 155"/>
          <p:cNvSpPr/>
          <p:nvPr/>
        </p:nvSpPr>
        <p:spPr bwMode="gray">
          <a:xfrm>
            <a:off x="6469683" y="4742310"/>
            <a:ext cx="741000" cy="282508"/>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smtClean="0">
                <a:solidFill>
                  <a:schemeClr val="tx1"/>
                </a:solidFill>
              </a:rPr>
              <a:t>京橋駅</a:t>
            </a:r>
            <a:endParaRPr lang="ja-JP" altLang="en-US" sz="1050" b="1" dirty="0">
              <a:solidFill>
                <a:schemeClr val="tx1"/>
              </a:solidFill>
            </a:endParaRPr>
          </a:p>
        </p:txBody>
      </p:sp>
      <p:sp>
        <p:nvSpPr>
          <p:cNvPr id="157" name="正方形/長方形 90"/>
          <p:cNvSpPr/>
          <p:nvPr/>
        </p:nvSpPr>
        <p:spPr bwMode="gray">
          <a:xfrm>
            <a:off x="4468131" y="3151243"/>
            <a:ext cx="819000" cy="396000"/>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smtClean="0">
                <a:solidFill>
                  <a:schemeClr val="tx1"/>
                </a:solidFill>
              </a:rPr>
              <a:t>梅田駅</a:t>
            </a:r>
            <a:endParaRPr lang="en-US" altLang="ja-JP" sz="1050" b="1" dirty="0">
              <a:solidFill>
                <a:schemeClr val="tx1"/>
              </a:solidFill>
            </a:endParaRPr>
          </a:p>
          <a:p>
            <a:pPr algn="ctr">
              <a:defRPr/>
            </a:pPr>
            <a:r>
              <a:rPr lang="ja-JP" altLang="en-US" sz="1050" b="1" dirty="0" smtClean="0">
                <a:solidFill>
                  <a:schemeClr val="tx1"/>
                </a:solidFill>
              </a:rPr>
              <a:t>・大阪駅</a:t>
            </a:r>
            <a:endParaRPr lang="ja-JP" altLang="en-US" sz="1050" b="1" dirty="0">
              <a:solidFill>
                <a:schemeClr val="tx1"/>
              </a:solidFill>
            </a:endParaRPr>
          </a:p>
        </p:txBody>
      </p:sp>
      <p:cxnSp>
        <p:nvCxnSpPr>
          <p:cNvPr id="158" name="直線コネクタ 91"/>
          <p:cNvCxnSpPr>
            <a:endCxn id="154" idx="1"/>
          </p:cNvCxnSpPr>
          <p:nvPr/>
        </p:nvCxnSpPr>
        <p:spPr bwMode="gray">
          <a:xfrm>
            <a:off x="5287131" y="3540369"/>
            <a:ext cx="667647" cy="334730"/>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3" name="直線コネクタ 162"/>
          <p:cNvCxnSpPr>
            <a:endCxn id="155" idx="3"/>
          </p:cNvCxnSpPr>
          <p:nvPr/>
        </p:nvCxnSpPr>
        <p:spPr bwMode="gray">
          <a:xfrm flipV="1">
            <a:off x="7164684" y="4350905"/>
            <a:ext cx="104598" cy="377812"/>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7" name="テキスト ボックス 57"/>
          <p:cNvSpPr>
            <a:spLocks noChangeArrowheads="1"/>
          </p:cNvSpPr>
          <p:nvPr/>
        </p:nvSpPr>
        <p:spPr bwMode="auto">
          <a:xfrm>
            <a:off x="4688409" y="6093296"/>
            <a:ext cx="4779887" cy="468000"/>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dirty="0" smtClean="0"/>
              <a:t>地下鉄８路線、</a:t>
            </a:r>
            <a:r>
              <a:rPr lang="ja-JP" altLang="en-US" sz="1100" dirty="0" smtClean="0">
                <a:latin typeface="HGP創英角ｺﾞｼｯｸUB" pitchFamily="50" charset="-128"/>
              </a:rPr>
              <a:t>ＪＲ７路線、</a:t>
            </a:r>
            <a:r>
              <a:rPr lang="ja-JP" altLang="en-US" sz="1100" dirty="0" smtClean="0"/>
              <a:t>私鉄７路線が走り、主要駅として、梅田駅・大阪駅、</a:t>
            </a:r>
            <a:endParaRPr lang="en-US" altLang="ja-JP" sz="1100" dirty="0" smtClean="0"/>
          </a:p>
          <a:p>
            <a:r>
              <a:rPr lang="ja-JP" altLang="en-US" sz="1100" dirty="0" smtClean="0"/>
              <a:t>京橋駅を有する。</a:t>
            </a:r>
            <a:endParaRPr lang="ja-JP" altLang="en-US" sz="1100" dirty="0"/>
          </a:p>
        </p:txBody>
      </p:sp>
      <p:sp>
        <p:nvSpPr>
          <p:cNvPr id="189" name="正方形/長方形 188"/>
          <p:cNvSpPr/>
          <p:nvPr/>
        </p:nvSpPr>
        <p:spPr bwMode="gray">
          <a:xfrm>
            <a:off x="4802589" y="4217978"/>
            <a:ext cx="720000" cy="144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a:solidFill>
                  <a:schemeClr val="tx1"/>
                </a:solidFill>
              </a:rPr>
              <a:t>福島</a:t>
            </a:r>
            <a:r>
              <a:rPr lang="ja-JP" altLang="en-US" sz="800" dirty="0" smtClean="0">
                <a:solidFill>
                  <a:schemeClr val="tx1"/>
                </a:solidFill>
              </a:rPr>
              <a:t>区</a:t>
            </a:r>
            <a:r>
              <a:rPr lang="ja-JP" altLang="en-US" sz="800" dirty="0">
                <a:solidFill>
                  <a:schemeClr val="tx1"/>
                </a:solidFill>
              </a:rPr>
              <a:t>役所</a:t>
            </a:r>
          </a:p>
        </p:txBody>
      </p:sp>
      <p:sp>
        <p:nvSpPr>
          <p:cNvPr id="128" name="正方形/長方形 27"/>
          <p:cNvSpPr>
            <a:spLocks noChangeArrowheads="1"/>
          </p:cNvSpPr>
          <p:nvPr/>
        </p:nvSpPr>
        <p:spPr bwMode="auto">
          <a:xfrm>
            <a:off x="8961685" y="-2738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a:t>
            </a:r>
            <a:r>
              <a:rPr lang="ja-JP" altLang="en-US" sz="1100" b="1" dirty="0">
                <a:solidFill>
                  <a:srgbClr val="000000"/>
                </a:solidFill>
                <a:latin typeface="Meiryo UI" pitchFamily="50" charset="-128"/>
                <a:ea typeface="Meiryo UI" pitchFamily="50" charset="-128"/>
                <a:cs typeface="Meiryo UI" pitchFamily="50" charset="-128"/>
              </a:rPr>
              <a:t>２</a:t>
            </a:r>
          </a:p>
        </p:txBody>
      </p:sp>
      <p:sp>
        <p:nvSpPr>
          <p:cNvPr id="159" name="円/楕円 163"/>
          <p:cNvSpPr/>
          <p:nvPr/>
        </p:nvSpPr>
        <p:spPr>
          <a:xfrm>
            <a:off x="5030806" y="4373530"/>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円/楕円 163"/>
          <p:cNvSpPr/>
          <p:nvPr/>
        </p:nvSpPr>
        <p:spPr>
          <a:xfrm>
            <a:off x="6404623" y="3793316"/>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円/楕円 163"/>
          <p:cNvSpPr/>
          <p:nvPr/>
        </p:nvSpPr>
        <p:spPr>
          <a:xfrm>
            <a:off x="7687748" y="3079243"/>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円/楕円 163"/>
          <p:cNvSpPr/>
          <p:nvPr/>
        </p:nvSpPr>
        <p:spPr>
          <a:xfrm>
            <a:off x="7683134" y="3869302"/>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円/楕円 163"/>
          <p:cNvSpPr/>
          <p:nvPr/>
        </p:nvSpPr>
        <p:spPr>
          <a:xfrm>
            <a:off x="7117182" y="4021975"/>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7" name="円/楕円 163"/>
          <p:cNvSpPr/>
          <p:nvPr/>
        </p:nvSpPr>
        <p:spPr>
          <a:xfrm>
            <a:off x="8745621" y="3810743"/>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円/楕円 163"/>
          <p:cNvSpPr/>
          <p:nvPr/>
        </p:nvSpPr>
        <p:spPr>
          <a:xfrm>
            <a:off x="7578644" y="5358358"/>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フリーフォーム 1"/>
          <p:cNvSpPr/>
          <p:nvPr/>
        </p:nvSpPr>
        <p:spPr>
          <a:xfrm>
            <a:off x="7045669" y="2595755"/>
            <a:ext cx="643389" cy="1614293"/>
          </a:xfrm>
          <a:custGeom>
            <a:avLst/>
            <a:gdLst>
              <a:gd name="connsiteX0" fmla="*/ 672903 w 672903"/>
              <a:gd name="connsiteY0" fmla="*/ 1650924 h 1650924"/>
              <a:gd name="connsiteX1" fmla="*/ 601466 w 672903"/>
              <a:gd name="connsiteY1" fmla="*/ 1508049 h 1650924"/>
              <a:gd name="connsiteX2" fmla="*/ 591941 w 672903"/>
              <a:gd name="connsiteY2" fmla="*/ 1474711 h 1650924"/>
              <a:gd name="connsiteX3" fmla="*/ 539553 w 672903"/>
              <a:gd name="connsiteY3" fmla="*/ 1308024 h 1650924"/>
              <a:gd name="connsiteX4" fmla="*/ 553841 w 672903"/>
              <a:gd name="connsiteY4" fmla="*/ 1027036 h 1650924"/>
              <a:gd name="connsiteX5" fmla="*/ 510978 w 672903"/>
              <a:gd name="connsiteY5" fmla="*/ 898449 h 1650924"/>
              <a:gd name="connsiteX6" fmla="*/ 253803 w 672903"/>
              <a:gd name="connsiteY6" fmla="*/ 526974 h 1650924"/>
              <a:gd name="connsiteX7" fmla="*/ 153791 w 672903"/>
              <a:gd name="connsiteY7" fmla="*/ 336474 h 1650924"/>
              <a:gd name="connsiteX8" fmla="*/ 15678 w 672903"/>
              <a:gd name="connsiteY8" fmla="*/ 12624 h 1650924"/>
              <a:gd name="connsiteX0" fmla="*/ 656235 w 656235"/>
              <a:gd name="connsiteY0" fmla="*/ 1608061 h 1608061"/>
              <a:gd name="connsiteX1" fmla="*/ 601466 w 656235"/>
              <a:gd name="connsiteY1" fmla="*/ 1508049 h 1608061"/>
              <a:gd name="connsiteX2" fmla="*/ 591941 w 656235"/>
              <a:gd name="connsiteY2" fmla="*/ 1474711 h 1608061"/>
              <a:gd name="connsiteX3" fmla="*/ 539553 w 656235"/>
              <a:gd name="connsiteY3" fmla="*/ 1308024 h 1608061"/>
              <a:gd name="connsiteX4" fmla="*/ 553841 w 656235"/>
              <a:gd name="connsiteY4" fmla="*/ 10270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1466 w 656235"/>
              <a:gd name="connsiteY1" fmla="*/ 1508049 h 1608061"/>
              <a:gd name="connsiteX2" fmla="*/ 575272 w 656235"/>
              <a:gd name="connsiteY2" fmla="*/ 1467567 h 1608061"/>
              <a:gd name="connsiteX3" fmla="*/ 539553 w 656235"/>
              <a:gd name="connsiteY3" fmla="*/ 1308024 h 1608061"/>
              <a:gd name="connsiteX4" fmla="*/ 553841 w 656235"/>
              <a:gd name="connsiteY4" fmla="*/ 10270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5272 w 656235"/>
              <a:gd name="connsiteY2" fmla="*/ 1467567 h 1608061"/>
              <a:gd name="connsiteX3" fmla="*/ 539553 w 656235"/>
              <a:gd name="connsiteY3" fmla="*/ 1308024 h 1608061"/>
              <a:gd name="connsiteX4" fmla="*/ 553841 w 656235"/>
              <a:gd name="connsiteY4" fmla="*/ 10270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39553 w 656235"/>
              <a:gd name="connsiteY3" fmla="*/ 1308024 h 1608061"/>
              <a:gd name="connsiteX4" fmla="*/ 553841 w 656235"/>
              <a:gd name="connsiteY4" fmla="*/ 10270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49078 w 656235"/>
              <a:gd name="connsiteY3" fmla="*/ 1300880 h 1608061"/>
              <a:gd name="connsiteX4" fmla="*/ 553841 w 656235"/>
              <a:gd name="connsiteY4" fmla="*/ 10270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49078 w 656235"/>
              <a:gd name="connsiteY3" fmla="*/ 1300880 h 1608061"/>
              <a:gd name="connsiteX4" fmla="*/ 560984 w 656235"/>
              <a:gd name="connsiteY4" fmla="*/ 1024655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49078 w 656235"/>
              <a:gd name="connsiteY3" fmla="*/ 1300880 h 1608061"/>
              <a:gd name="connsiteX4" fmla="*/ 558603 w 656235"/>
              <a:gd name="connsiteY4" fmla="*/ 1062755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49078 w 656235"/>
              <a:gd name="connsiteY3" fmla="*/ 1300880 h 1608061"/>
              <a:gd name="connsiteX4" fmla="*/ 560984 w 656235"/>
              <a:gd name="connsiteY4" fmla="*/ 10651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56222 w 656235"/>
              <a:gd name="connsiteY3" fmla="*/ 1288973 h 1608061"/>
              <a:gd name="connsiteX4" fmla="*/ 560984 w 656235"/>
              <a:gd name="connsiteY4" fmla="*/ 10651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56222 w 656235"/>
              <a:gd name="connsiteY3" fmla="*/ 1288973 h 1608061"/>
              <a:gd name="connsiteX4" fmla="*/ 572890 w 656235"/>
              <a:gd name="connsiteY4" fmla="*/ 1060374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70510 w 656235"/>
              <a:gd name="connsiteY3" fmla="*/ 1284210 h 1608061"/>
              <a:gd name="connsiteX4" fmla="*/ 572890 w 656235"/>
              <a:gd name="connsiteY4" fmla="*/ 1060374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5272 w 656235"/>
              <a:gd name="connsiteY2" fmla="*/ 1429467 h 1608061"/>
              <a:gd name="connsiteX3" fmla="*/ 570510 w 656235"/>
              <a:gd name="connsiteY3" fmla="*/ 1284210 h 1608061"/>
              <a:gd name="connsiteX4" fmla="*/ 572890 w 656235"/>
              <a:gd name="connsiteY4" fmla="*/ 1060374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817 h 1608817"/>
              <a:gd name="connsiteX1" fmla="*/ 608610 w 656235"/>
              <a:gd name="connsiteY1" fmla="*/ 1520711 h 1608817"/>
              <a:gd name="connsiteX2" fmla="*/ 575272 w 656235"/>
              <a:gd name="connsiteY2" fmla="*/ 1430223 h 1608817"/>
              <a:gd name="connsiteX3" fmla="*/ 570510 w 656235"/>
              <a:gd name="connsiteY3" fmla="*/ 1284966 h 1608817"/>
              <a:gd name="connsiteX4" fmla="*/ 572890 w 656235"/>
              <a:gd name="connsiteY4" fmla="*/ 1061130 h 1608817"/>
              <a:gd name="connsiteX5" fmla="*/ 510978 w 656235"/>
              <a:gd name="connsiteY5" fmla="*/ 899205 h 1608817"/>
              <a:gd name="connsiteX6" fmla="*/ 253803 w 656235"/>
              <a:gd name="connsiteY6" fmla="*/ 527730 h 1608817"/>
              <a:gd name="connsiteX7" fmla="*/ 153791 w 656235"/>
              <a:gd name="connsiteY7" fmla="*/ 315799 h 1608817"/>
              <a:gd name="connsiteX8" fmla="*/ 15678 w 656235"/>
              <a:gd name="connsiteY8" fmla="*/ 13380 h 1608817"/>
              <a:gd name="connsiteX0" fmla="*/ 651770 w 651770"/>
              <a:gd name="connsiteY0" fmla="*/ 1608817 h 1608817"/>
              <a:gd name="connsiteX1" fmla="*/ 604145 w 651770"/>
              <a:gd name="connsiteY1" fmla="*/ 1520711 h 1608817"/>
              <a:gd name="connsiteX2" fmla="*/ 570807 w 651770"/>
              <a:gd name="connsiteY2" fmla="*/ 1430223 h 1608817"/>
              <a:gd name="connsiteX3" fmla="*/ 566045 w 651770"/>
              <a:gd name="connsiteY3" fmla="*/ 1284966 h 1608817"/>
              <a:gd name="connsiteX4" fmla="*/ 568425 w 651770"/>
              <a:gd name="connsiteY4" fmla="*/ 1061130 h 1608817"/>
              <a:gd name="connsiteX5" fmla="*/ 506513 w 651770"/>
              <a:gd name="connsiteY5" fmla="*/ 899205 h 1608817"/>
              <a:gd name="connsiteX6" fmla="*/ 249338 w 651770"/>
              <a:gd name="connsiteY6" fmla="*/ 527730 h 1608817"/>
              <a:gd name="connsiteX7" fmla="*/ 149326 w 651770"/>
              <a:gd name="connsiteY7" fmla="*/ 315799 h 1608817"/>
              <a:gd name="connsiteX8" fmla="*/ 15976 w 651770"/>
              <a:gd name="connsiteY8" fmla="*/ 13380 h 1608817"/>
              <a:gd name="connsiteX0" fmla="*/ 650126 w 650126"/>
              <a:gd name="connsiteY0" fmla="*/ 1611482 h 1611482"/>
              <a:gd name="connsiteX1" fmla="*/ 602501 w 650126"/>
              <a:gd name="connsiteY1" fmla="*/ 1523376 h 1611482"/>
              <a:gd name="connsiteX2" fmla="*/ 569163 w 650126"/>
              <a:gd name="connsiteY2" fmla="*/ 1432888 h 1611482"/>
              <a:gd name="connsiteX3" fmla="*/ 564401 w 650126"/>
              <a:gd name="connsiteY3" fmla="*/ 1287631 h 1611482"/>
              <a:gd name="connsiteX4" fmla="*/ 566781 w 650126"/>
              <a:gd name="connsiteY4" fmla="*/ 1063795 h 1611482"/>
              <a:gd name="connsiteX5" fmla="*/ 504869 w 650126"/>
              <a:gd name="connsiteY5" fmla="*/ 901870 h 1611482"/>
              <a:gd name="connsiteX6" fmla="*/ 247694 w 650126"/>
              <a:gd name="connsiteY6" fmla="*/ 530395 h 1611482"/>
              <a:gd name="connsiteX7" fmla="*/ 147682 w 650126"/>
              <a:gd name="connsiteY7" fmla="*/ 318464 h 1611482"/>
              <a:gd name="connsiteX8" fmla="*/ 14332 w 650126"/>
              <a:gd name="connsiteY8" fmla="*/ 16045 h 1611482"/>
              <a:gd name="connsiteX0" fmla="*/ 645446 w 645446"/>
              <a:gd name="connsiteY0" fmla="*/ 1613566 h 1613566"/>
              <a:gd name="connsiteX1" fmla="*/ 597821 w 645446"/>
              <a:gd name="connsiteY1" fmla="*/ 1525460 h 1613566"/>
              <a:gd name="connsiteX2" fmla="*/ 564483 w 645446"/>
              <a:gd name="connsiteY2" fmla="*/ 1434972 h 1613566"/>
              <a:gd name="connsiteX3" fmla="*/ 559721 w 645446"/>
              <a:gd name="connsiteY3" fmla="*/ 1289715 h 1613566"/>
              <a:gd name="connsiteX4" fmla="*/ 562101 w 645446"/>
              <a:gd name="connsiteY4" fmla="*/ 1065879 h 1613566"/>
              <a:gd name="connsiteX5" fmla="*/ 500189 w 645446"/>
              <a:gd name="connsiteY5" fmla="*/ 903954 h 1613566"/>
              <a:gd name="connsiteX6" fmla="*/ 243014 w 645446"/>
              <a:gd name="connsiteY6" fmla="*/ 532479 h 1613566"/>
              <a:gd name="connsiteX7" fmla="*/ 143002 w 645446"/>
              <a:gd name="connsiteY7" fmla="*/ 320548 h 1613566"/>
              <a:gd name="connsiteX8" fmla="*/ 9652 w 645446"/>
              <a:gd name="connsiteY8" fmla="*/ 18129 h 1613566"/>
              <a:gd name="connsiteX0" fmla="*/ 643287 w 643287"/>
              <a:gd name="connsiteY0" fmla="*/ 1614275 h 1614275"/>
              <a:gd name="connsiteX1" fmla="*/ 595662 w 643287"/>
              <a:gd name="connsiteY1" fmla="*/ 1526169 h 1614275"/>
              <a:gd name="connsiteX2" fmla="*/ 562324 w 643287"/>
              <a:gd name="connsiteY2" fmla="*/ 1435681 h 1614275"/>
              <a:gd name="connsiteX3" fmla="*/ 557562 w 643287"/>
              <a:gd name="connsiteY3" fmla="*/ 1290424 h 1614275"/>
              <a:gd name="connsiteX4" fmla="*/ 559942 w 643287"/>
              <a:gd name="connsiteY4" fmla="*/ 1066588 h 1614275"/>
              <a:gd name="connsiteX5" fmla="*/ 498030 w 643287"/>
              <a:gd name="connsiteY5" fmla="*/ 904663 h 1614275"/>
              <a:gd name="connsiteX6" fmla="*/ 240855 w 643287"/>
              <a:gd name="connsiteY6" fmla="*/ 533188 h 1614275"/>
              <a:gd name="connsiteX7" fmla="*/ 140843 w 643287"/>
              <a:gd name="connsiteY7" fmla="*/ 321257 h 1614275"/>
              <a:gd name="connsiteX8" fmla="*/ 7493 w 643287"/>
              <a:gd name="connsiteY8" fmla="*/ 18838 h 1614275"/>
              <a:gd name="connsiteX0" fmla="*/ 643389 w 643389"/>
              <a:gd name="connsiteY0" fmla="*/ 1614293 h 1614293"/>
              <a:gd name="connsiteX1" fmla="*/ 595764 w 643389"/>
              <a:gd name="connsiteY1" fmla="*/ 1526187 h 1614293"/>
              <a:gd name="connsiteX2" fmla="*/ 562426 w 643389"/>
              <a:gd name="connsiteY2" fmla="*/ 1435699 h 1614293"/>
              <a:gd name="connsiteX3" fmla="*/ 557664 w 643389"/>
              <a:gd name="connsiteY3" fmla="*/ 1290442 h 1614293"/>
              <a:gd name="connsiteX4" fmla="*/ 560044 w 643389"/>
              <a:gd name="connsiteY4" fmla="*/ 1066606 h 1614293"/>
              <a:gd name="connsiteX5" fmla="*/ 498132 w 643389"/>
              <a:gd name="connsiteY5" fmla="*/ 904681 h 1614293"/>
              <a:gd name="connsiteX6" fmla="*/ 255245 w 643389"/>
              <a:gd name="connsiteY6" fmla="*/ 535587 h 1614293"/>
              <a:gd name="connsiteX7" fmla="*/ 140945 w 643389"/>
              <a:gd name="connsiteY7" fmla="*/ 321275 h 1614293"/>
              <a:gd name="connsiteX8" fmla="*/ 7595 w 643389"/>
              <a:gd name="connsiteY8" fmla="*/ 18856 h 161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389" h="1614293">
                <a:moveTo>
                  <a:pt x="643389" y="1614293"/>
                </a:moveTo>
                <a:cubicBezTo>
                  <a:pt x="614417" y="1557540"/>
                  <a:pt x="609258" y="1555953"/>
                  <a:pt x="595764" y="1526187"/>
                </a:cubicBezTo>
                <a:cubicBezTo>
                  <a:pt x="582270" y="1496421"/>
                  <a:pt x="568776" y="1474990"/>
                  <a:pt x="562426" y="1435699"/>
                </a:cubicBezTo>
                <a:cubicBezTo>
                  <a:pt x="556076" y="1396408"/>
                  <a:pt x="558061" y="1351957"/>
                  <a:pt x="557664" y="1290442"/>
                </a:cubicBezTo>
                <a:cubicBezTo>
                  <a:pt x="557267" y="1228927"/>
                  <a:pt x="569966" y="1130899"/>
                  <a:pt x="560044" y="1066606"/>
                </a:cubicBezTo>
                <a:cubicBezTo>
                  <a:pt x="550122" y="1002313"/>
                  <a:pt x="548932" y="993184"/>
                  <a:pt x="498132" y="904681"/>
                </a:cubicBezTo>
                <a:cubicBezTo>
                  <a:pt x="447332" y="816178"/>
                  <a:pt x="314776" y="632821"/>
                  <a:pt x="255245" y="535587"/>
                </a:cubicBezTo>
                <a:cubicBezTo>
                  <a:pt x="195714" y="438353"/>
                  <a:pt x="182220" y="407397"/>
                  <a:pt x="140945" y="321275"/>
                </a:cubicBezTo>
                <a:cubicBezTo>
                  <a:pt x="99670" y="235153"/>
                  <a:pt x="-32887" y="-79569"/>
                  <a:pt x="7595" y="18856"/>
                </a:cubicBez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フリーフォーム 85"/>
          <p:cNvSpPr/>
          <p:nvPr/>
        </p:nvSpPr>
        <p:spPr>
          <a:xfrm>
            <a:off x="7045669" y="2595755"/>
            <a:ext cx="643389" cy="1614293"/>
          </a:xfrm>
          <a:custGeom>
            <a:avLst/>
            <a:gdLst>
              <a:gd name="connsiteX0" fmla="*/ 672903 w 672903"/>
              <a:gd name="connsiteY0" fmla="*/ 1650924 h 1650924"/>
              <a:gd name="connsiteX1" fmla="*/ 601466 w 672903"/>
              <a:gd name="connsiteY1" fmla="*/ 1508049 h 1650924"/>
              <a:gd name="connsiteX2" fmla="*/ 591941 w 672903"/>
              <a:gd name="connsiteY2" fmla="*/ 1474711 h 1650924"/>
              <a:gd name="connsiteX3" fmla="*/ 539553 w 672903"/>
              <a:gd name="connsiteY3" fmla="*/ 1308024 h 1650924"/>
              <a:gd name="connsiteX4" fmla="*/ 553841 w 672903"/>
              <a:gd name="connsiteY4" fmla="*/ 1027036 h 1650924"/>
              <a:gd name="connsiteX5" fmla="*/ 510978 w 672903"/>
              <a:gd name="connsiteY5" fmla="*/ 898449 h 1650924"/>
              <a:gd name="connsiteX6" fmla="*/ 253803 w 672903"/>
              <a:gd name="connsiteY6" fmla="*/ 526974 h 1650924"/>
              <a:gd name="connsiteX7" fmla="*/ 153791 w 672903"/>
              <a:gd name="connsiteY7" fmla="*/ 336474 h 1650924"/>
              <a:gd name="connsiteX8" fmla="*/ 15678 w 672903"/>
              <a:gd name="connsiteY8" fmla="*/ 12624 h 1650924"/>
              <a:gd name="connsiteX0" fmla="*/ 656235 w 656235"/>
              <a:gd name="connsiteY0" fmla="*/ 1608061 h 1608061"/>
              <a:gd name="connsiteX1" fmla="*/ 601466 w 656235"/>
              <a:gd name="connsiteY1" fmla="*/ 1508049 h 1608061"/>
              <a:gd name="connsiteX2" fmla="*/ 591941 w 656235"/>
              <a:gd name="connsiteY2" fmla="*/ 1474711 h 1608061"/>
              <a:gd name="connsiteX3" fmla="*/ 539553 w 656235"/>
              <a:gd name="connsiteY3" fmla="*/ 1308024 h 1608061"/>
              <a:gd name="connsiteX4" fmla="*/ 553841 w 656235"/>
              <a:gd name="connsiteY4" fmla="*/ 10270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1466 w 656235"/>
              <a:gd name="connsiteY1" fmla="*/ 1508049 h 1608061"/>
              <a:gd name="connsiteX2" fmla="*/ 575272 w 656235"/>
              <a:gd name="connsiteY2" fmla="*/ 1467567 h 1608061"/>
              <a:gd name="connsiteX3" fmla="*/ 539553 w 656235"/>
              <a:gd name="connsiteY3" fmla="*/ 1308024 h 1608061"/>
              <a:gd name="connsiteX4" fmla="*/ 553841 w 656235"/>
              <a:gd name="connsiteY4" fmla="*/ 10270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5272 w 656235"/>
              <a:gd name="connsiteY2" fmla="*/ 1467567 h 1608061"/>
              <a:gd name="connsiteX3" fmla="*/ 539553 w 656235"/>
              <a:gd name="connsiteY3" fmla="*/ 1308024 h 1608061"/>
              <a:gd name="connsiteX4" fmla="*/ 553841 w 656235"/>
              <a:gd name="connsiteY4" fmla="*/ 10270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39553 w 656235"/>
              <a:gd name="connsiteY3" fmla="*/ 1308024 h 1608061"/>
              <a:gd name="connsiteX4" fmla="*/ 553841 w 656235"/>
              <a:gd name="connsiteY4" fmla="*/ 10270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49078 w 656235"/>
              <a:gd name="connsiteY3" fmla="*/ 1300880 h 1608061"/>
              <a:gd name="connsiteX4" fmla="*/ 553841 w 656235"/>
              <a:gd name="connsiteY4" fmla="*/ 10270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49078 w 656235"/>
              <a:gd name="connsiteY3" fmla="*/ 1300880 h 1608061"/>
              <a:gd name="connsiteX4" fmla="*/ 560984 w 656235"/>
              <a:gd name="connsiteY4" fmla="*/ 1024655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49078 w 656235"/>
              <a:gd name="connsiteY3" fmla="*/ 1300880 h 1608061"/>
              <a:gd name="connsiteX4" fmla="*/ 558603 w 656235"/>
              <a:gd name="connsiteY4" fmla="*/ 1062755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49078 w 656235"/>
              <a:gd name="connsiteY3" fmla="*/ 1300880 h 1608061"/>
              <a:gd name="connsiteX4" fmla="*/ 560984 w 656235"/>
              <a:gd name="connsiteY4" fmla="*/ 10651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56222 w 656235"/>
              <a:gd name="connsiteY3" fmla="*/ 1288973 h 1608061"/>
              <a:gd name="connsiteX4" fmla="*/ 560984 w 656235"/>
              <a:gd name="connsiteY4" fmla="*/ 10651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56222 w 656235"/>
              <a:gd name="connsiteY3" fmla="*/ 1288973 h 1608061"/>
              <a:gd name="connsiteX4" fmla="*/ 572890 w 656235"/>
              <a:gd name="connsiteY4" fmla="*/ 1060374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70510 w 656235"/>
              <a:gd name="connsiteY3" fmla="*/ 1284210 h 1608061"/>
              <a:gd name="connsiteX4" fmla="*/ 572890 w 656235"/>
              <a:gd name="connsiteY4" fmla="*/ 1060374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5272 w 656235"/>
              <a:gd name="connsiteY2" fmla="*/ 1429467 h 1608061"/>
              <a:gd name="connsiteX3" fmla="*/ 570510 w 656235"/>
              <a:gd name="connsiteY3" fmla="*/ 1284210 h 1608061"/>
              <a:gd name="connsiteX4" fmla="*/ 572890 w 656235"/>
              <a:gd name="connsiteY4" fmla="*/ 1060374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817 h 1608817"/>
              <a:gd name="connsiteX1" fmla="*/ 608610 w 656235"/>
              <a:gd name="connsiteY1" fmla="*/ 1520711 h 1608817"/>
              <a:gd name="connsiteX2" fmla="*/ 575272 w 656235"/>
              <a:gd name="connsiteY2" fmla="*/ 1430223 h 1608817"/>
              <a:gd name="connsiteX3" fmla="*/ 570510 w 656235"/>
              <a:gd name="connsiteY3" fmla="*/ 1284966 h 1608817"/>
              <a:gd name="connsiteX4" fmla="*/ 572890 w 656235"/>
              <a:gd name="connsiteY4" fmla="*/ 1061130 h 1608817"/>
              <a:gd name="connsiteX5" fmla="*/ 510978 w 656235"/>
              <a:gd name="connsiteY5" fmla="*/ 899205 h 1608817"/>
              <a:gd name="connsiteX6" fmla="*/ 253803 w 656235"/>
              <a:gd name="connsiteY6" fmla="*/ 527730 h 1608817"/>
              <a:gd name="connsiteX7" fmla="*/ 153791 w 656235"/>
              <a:gd name="connsiteY7" fmla="*/ 315799 h 1608817"/>
              <a:gd name="connsiteX8" fmla="*/ 15678 w 656235"/>
              <a:gd name="connsiteY8" fmla="*/ 13380 h 1608817"/>
              <a:gd name="connsiteX0" fmla="*/ 651770 w 651770"/>
              <a:gd name="connsiteY0" fmla="*/ 1608817 h 1608817"/>
              <a:gd name="connsiteX1" fmla="*/ 604145 w 651770"/>
              <a:gd name="connsiteY1" fmla="*/ 1520711 h 1608817"/>
              <a:gd name="connsiteX2" fmla="*/ 570807 w 651770"/>
              <a:gd name="connsiteY2" fmla="*/ 1430223 h 1608817"/>
              <a:gd name="connsiteX3" fmla="*/ 566045 w 651770"/>
              <a:gd name="connsiteY3" fmla="*/ 1284966 h 1608817"/>
              <a:gd name="connsiteX4" fmla="*/ 568425 w 651770"/>
              <a:gd name="connsiteY4" fmla="*/ 1061130 h 1608817"/>
              <a:gd name="connsiteX5" fmla="*/ 506513 w 651770"/>
              <a:gd name="connsiteY5" fmla="*/ 899205 h 1608817"/>
              <a:gd name="connsiteX6" fmla="*/ 249338 w 651770"/>
              <a:gd name="connsiteY6" fmla="*/ 527730 h 1608817"/>
              <a:gd name="connsiteX7" fmla="*/ 149326 w 651770"/>
              <a:gd name="connsiteY7" fmla="*/ 315799 h 1608817"/>
              <a:gd name="connsiteX8" fmla="*/ 15976 w 651770"/>
              <a:gd name="connsiteY8" fmla="*/ 13380 h 1608817"/>
              <a:gd name="connsiteX0" fmla="*/ 650126 w 650126"/>
              <a:gd name="connsiteY0" fmla="*/ 1611482 h 1611482"/>
              <a:gd name="connsiteX1" fmla="*/ 602501 w 650126"/>
              <a:gd name="connsiteY1" fmla="*/ 1523376 h 1611482"/>
              <a:gd name="connsiteX2" fmla="*/ 569163 w 650126"/>
              <a:gd name="connsiteY2" fmla="*/ 1432888 h 1611482"/>
              <a:gd name="connsiteX3" fmla="*/ 564401 w 650126"/>
              <a:gd name="connsiteY3" fmla="*/ 1287631 h 1611482"/>
              <a:gd name="connsiteX4" fmla="*/ 566781 w 650126"/>
              <a:gd name="connsiteY4" fmla="*/ 1063795 h 1611482"/>
              <a:gd name="connsiteX5" fmla="*/ 504869 w 650126"/>
              <a:gd name="connsiteY5" fmla="*/ 901870 h 1611482"/>
              <a:gd name="connsiteX6" fmla="*/ 247694 w 650126"/>
              <a:gd name="connsiteY6" fmla="*/ 530395 h 1611482"/>
              <a:gd name="connsiteX7" fmla="*/ 147682 w 650126"/>
              <a:gd name="connsiteY7" fmla="*/ 318464 h 1611482"/>
              <a:gd name="connsiteX8" fmla="*/ 14332 w 650126"/>
              <a:gd name="connsiteY8" fmla="*/ 16045 h 1611482"/>
              <a:gd name="connsiteX0" fmla="*/ 645446 w 645446"/>
              <a:gd name="connsiteY0" fmla="*/ 1613566 h 1613566"/>
              <a:gd name="connsiteX1" fmla="*/ 597821 w 645446"/>
              <a:gd name="connsiteY1" fmla="*/ 1525460 h 1613566"/>
              <a:gd name="connsiteX2" fmla="*/ 564483 w 645446"/>
              <a:gd name="connsiteY2" fmla="*/ 1434972 h 1613566"/>
              <a:gd name="connsiteX3" fmla="*/ 559721 w 645446"/>
              <a:gd name="connsiteY3" fmla="*/ 1289715 h 1613566"/>
              <a:gd name="connsiteX4" fmla="*/ 562101 w 645446"/>
              <a:gd name="connsiteY4" fmla="*/ 1065879 h 1613566"/>
              <a:gd name="connsiteX5" fmla="*/ 500189 w 645446"/>
              <a:gd name="connsiteY5" fmla="*/ 903954 h 1613566"/>
              <a:gd name="connsiteX6" fmla="*/ 243014 w 645446"/>
              <a:gd name="connsiteY6" fmla="*/ 532479 h 1613566"/>
              <a:gd name="connsiteX7" fmla="*/ 143002 w 645446"/>
              <a:gd name="connsiteY7" fmla="*/ 320548 h 1613566"/>
              <a:gd name="connsiteX8" fmla="*/ 9652 w 645446"/>
              <a:gd name="connsiteY8" fmla="*/ 18129 h 1613566"/>
              <a:gd name="connsiteX0" fmla="*/ 643287 w 643287"/>
              <a:gd name="connsiteY0" fmla="*/ 1614275 h 1614275"/>
              <a:gd name="connsiteX1" fmla="*/ 595662 w 643287"/>
              <a:gd name="connsiteY1" fmla="*/ 1526169 h 1614275"/>
              <a:gd name="connsiteX2" fmla="*/ 562324 w 643287"/>
              <a:gd name="connsiteY2" fmla="*/ 1435681 h 1614275"/>
              <a:gd name="connsiteX3" fmla="*/ 557562 w 643287"/>
              <a:gd name="connsiteY3" fmla="*/ 1290424 h 1614275"/>
              <a:gd name="connsiteX4" fmla="*/ 559942 w 643287"/>
              <a:gd name="connsiteY4" fmla="*/ 1066588 h 1614275"/>
              <a:gd name="connsiteX5" fmla="*/ 498030 w 643287"/>
              <a:gd name="connsiteY5" fmla="*/ 904663 h 1614275"/>
              <a:gd name="connsiteX6" fmla="*/ 240855 w 643287"/>
              <a:gd name="connsiteY6" fmla="*/ 533188 h 1614275"/>
              <a:gd name="connsiteX7" fmla="*/ 140843 w 643287"/>
              <a:gd name="connsiteY7" fmla="*/ 321257 h 1614275"/>
              <a:gd name="connsiteX8" fmla="*/ 7493 w 643287"/>
              <a:gd name="connsiteY8" fmla="*/ 18838 h 1614275"/>
              <a:gd name="connsiteX0" fmla="*/ 643389 w 643389"/>
              <a:gd name="connsiteY0" fmla="*/ 1614293 h 1614293"/>
              <a:gd name="connsiteX1" fmla="*/ 595764 w 643389"/>
              <a:gd name="connsiteY1" fmla="*/ 1526187 h 1614293"/>
              <a:gd name="connsiteX2" fmla="*/ 562426 w 643389"/>
              <a:gd name="connsiteY2" fmla="*/ 1435699 h 1614293"/>
              <a:gd name="connsiteX3" fmla="*/ 557664 w 643389"/>
              <a:gd name="connsiteY3" fmla="*/ 1290442 h 1614293"/>
              <a:gd name="connsiteX4" fmla="*/ 560044 w 643389"/>
              <a:gd name="connsiteY4" fmla="*/ 1066606 h 1614293"/>
              <a:gd name="connsiteX5" fmla="*/ 498132 w 643389"/>
              <a:gd name="connsiteY5" fmla="*/ 904681 h 1614293"/>
              <a:gd name="connsiteX6" fmla="*/ 255245 w 643389"/>
              <a:gd name="connsiteY6" fmla="*/ 535587 h 1614293"/>
              <a:gd name="connsiteX7" fmla="*/ 140945 w 643389"/>
              <a:gd name="connsiteY7" fmla="*/ 321275 h 1614293"/>
              <a:gd name="connsiteX8" fmla="*/ 7595 w 643389"/>
              <a:gd name="connsiteY8" fmla="*/ 18856 h 161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389" h="1614293">
                <a:moveTo>
                  <a:pt x="643389" y="1614293"/>
                </a:moveTo>
                <a:cubicBezTo>
                  <a:pt x="614417" y="1557540"/>
                  <a:pt x="609258" y="1555953"/>
                  <a:pt x="595764" y="1526187"/>
                </a:cubicBezTo>
                <a:cubicBezTo>
                  <a:pt x="582270" y="1496421"/>
                  <a:pt x="568776" y="1474990"/>
                  <a:pt x="562426" y="1435699"/>
                </a:cubicBezTo>
                <a:cubicBezTo>
                  <a:pt x="556076" y="1396408"/>
                  <a:pt x="558061" y="1351957"/>
                  <a:pt x="557664" y="1290442"/>
                </a:cubicBezTo>
                <a:cubicBezTo>
                  <a:pt x="557267" y="1228927"/>
                  <a:pt x="569966" y="1130899"/>
                  <a:pt x="560044" y="1066606"/>
                </a:cubicBezTo>
                <a:cubicBezTo>
                  <a:pt x="550122" y="1002313"/>
                  <a:pt x="548932" y="993184"/>
                  <a:pt x="498132" y="904681"/>
                </a:cubicBezTo>
                <a:cubicBezTo>
                  <a:pt x="447332" y="816178"/>
                  <a:pt x="314776" y="632821"/>
                  <a:pt x="255245" y="535587"/>
                </a:cubicBezTo>
                <a:cubicBezTo>
                  <a:pt x="195714" y="438353"/>
                  <a:pt x="182220" y="407397"/>
                  <a:pt x="140945" y="321275"/>
                </a:cubicBezTo>
                <a:cubicBezTo>
                  <a:pt x="99670" y="235153"/>
                  <a:pt x="-32887" y="-79569"/>
                  <a:pt x="7595" y="18856"/>
                </a:cubicBezTo>
              </a:path>
            </a:pathLst>
          </a:cu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円/楕円 217"/>
          <p:cNvSpPr>
            <a:spLocks noChangeArrowheads="1"/>
          </p:cNvSpPr>
          <p:nvPr/>
        </p:nvSpPr>
        <p:spPr bwMode="auto">
          <a:xfrm>
            <a:off x="6114958" y="4283338"/>
            <a:ext cx="144000" cy="144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pic>
        <p:nvPicPr>
          <p:cNvPr id="100" name="図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9516" y="2430072"/>
            <a:ext cx="666047" cy="111673"/>
          </a:xfrm>
          <a:prstGeom prst="rect">
            <a:avLst/>
          </a:prstGeom>
        </p:spPr>
      </p:pic>
      <p:grpSp>
        <p:nvGrpSpPr>
          <p:cNvPr id="101" name="グループ化 100"/>
          <p:cNvGrpSpPr/>
          <p:nvPr/>
        </p:nvGrpSpPr>
        <p:grpSpPr>
          <a:xfrm>
            <a:off x="4431901" y="908048"/>
            <a:ext cx="1799999" cy="1476000"/>
            <a:chOff x="4431901" y="908048"/>
            <a:chExt cx="1799999" cy="1476000"/>
          </a:xfrm>
        </p:grpSpPr>
        <p:grpSp>
          <p:nvGrpSpPr>
            <p:cNvPr id="102" name="グループ化 135"/>
            <p:cNvGrpSpPr/>
            <p:nvPr/>
          </p:nvGrpSpPr>
          <p:grpSpPr>
            <a:xfrm>
              <a:off x="4431901" y="908048"/>
              <a:ext cx="1799999" cy="1476000"/>
              <a:chOff x="4090989" y="908048"/>
              <a:chExt cx="1661539" cy="1476000"/>
            </a:xfrm>
          </p:grpSpPr>
          <p:grpSp>
            <p:nvGrpSpPr>
              <p:cNvPr id="104" name="グループ化 64"/>
              <p:cNvGrpSpPr>
                <a:grpSpLocks/>
              </p:cNvGrpSpPr>
              <p:nvPr/>
            </p:nvGrpSpPr>
            <p:grpSpPr bwMode="auto">
              <a:xfrm>
                <a:off x="4090989" y="908048"/>
                <a:ext cx="1661539" cy="1476000"/>
                <a:chOff x="5508104" y="3645023"/>
                <a:chExt cx="1661755" cy="1476073"/>
              </a:xfrm>
            </p:grpSpPr>
            <p:sp>
              <p:nvSpPr>
                <p:cNvPr id="107" name="Rectangle 63"/>
                <p:cNvSpPr>
                  <a:spLocks noChangeArrowheads="1"/>
                </p:cNvSpPr>
                <p:nvPr/>
              </p:nvSpPr>
              <p:spPr bwMode="auto">
                <a:xfrm>
                  <a:off x="5508104" y="3645023"/>
                  <a:ext cx="1661755" cy="1476073"/>
                </a:xfrm>
                <a:prstGeom prst="rect">
                  <a:avLst/>
                </a:prstGeom>
                <a:solidFill>
                  <a:srgbClr val="FFFFFF"/>
                </a:solidFill>
                <a:ln w="9525">
                  <a:solidFill>
                    <a:srgbClr val="000000"/>
                  </a:solidFill>
                  <a:miter lim="800000"/>
                  <a:headEnd/>
                  <a:tailEnd/>
                </a:ln>
              </p:spPr>
              <p:txBody>
                <a:bodyPr lIns="74295" tIns="8890" rIns="74295" bIns="889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dirty="0"/>
                </a:p>
              </p:txBody>
            </p:sp>
            <p:sp>
              <p:nvSpPr>
                <p:cNvPr id="108" name="Line 65"/>
                <p:cNvSpPr>
                  <a:spLocks noChangeShapeType="1"/>
                </p:cNvSpPr>
                <p:nvPr/>
              </p:nvSpPr>
              <p:spPr bwMode="auto">
                <a:xfrm>
                  <a:off x="5566842" y="3854573"/>
                  <a:ext cx="457200" cy="0"/>
                </a:xfrm>
                <a:prstGeom prst="line">
                  <a:avLst/>
                </a:prstGeom>
                <a:noFill/>
                <a:ln w="38100" cmpd="sng">
                  <a:solidFill>
                    <a:schemeClr val="tx1"/>
                  </a:solidFill>
                  <a:prstDash val="sysDot"/>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09" name="Line 66"/>
                <p:cNvSpPr>
                  <a:spLocks noChangeShapeType="1"/>
                </p:cNvSpPr>
                <p:nvPr/>
              </p:nvSpPr>
              <p:spPr bwMode="auto">
                <a:xfrm>
                  <a:off x="5566842" y="4089523"/>
                  <a:ext cx="4572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10" name="Text Box 67"/>
                <p:cNvSpPr txBox="1">
                  <a:spLocks noChangeArrowheads="1"/>
                </p:cNvSpPr>
                <p:nvPr/>
              </p:nvSpPr>
              <p:spPr bwMode="auto">
                <a:xfrm>
                  <a:off x="6025625" y="3759326"/>
                  <a:ext cx="1129994" cy="126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0" bIns="8890"/>
                <a:lstStyle>
                  <a:lvl1pPr marL="85725" indent="-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地下鉄</a:t>
                  </a: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私鉄</a:t>
                  </a: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ＪＲ</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特別区本庁舎</a:t>
                  </a:r>
                  <a:endParaRPr lang="en-US" altLang="ja-JP" sz="1000" dirty="0" smtClean="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区役所</a:t>
                  </a:r>
                  <a:endParaRPr lang="en-US" altLang="ja-JP" sz="1000" dirty="0" smtClean="0">
                    <a:solidFill>
                      <a:srgbClr val="000000"/>
                    </a:solidFill>
                    <a:latin typeface="ＭＳ ゴシック" pitchFamily="49" charset="-128"/>
                    <a:ea typeface="ＭＳ ゴシック" pitchFamily="49" charset="-128"/>
                  </a:endParaRPr>
                </a:p>
                <a:p>
                  <a:pPr algn="just" eaLnBrk="1" hangingPunct="1">
                    <a:spcBef>
                      <a:spcPts val="0"/>
                    </a:spcBef>
                    <a:buFont typeface="Wingdings" pitchFamily="2" charset="2"/>
                    <a:buNone/>
                  </a:pPr>
                  <a:r>
                    <a:rPr lang="en-US" altLang="ja-JP" sz="900" dirty="0" smtClean="0">
                      <a:solidFill>
                        <a:srgbClr val="000000"/>
                      </a:solidFill>
                      <a:latin typeface="ＭＳ ゴシック" pitchFamily="49" charset="-128"/>
                      <a:ea typeface="ＭＳ ゴシック" pitchFamily="49" charset="-128"/>
                    </a:rPr>
                    <a:t>(</a:t>
                  </a:r>
                  <a:r>
                    <a:rPr lang="ja-JP" altLang="en-US" sz="900" dirty="0" smtClean="0">
                      <a:solidFill>
                        <a:srgbClr val="000000"/>
                      </a:solidFill>
                      <a:latin typeface="ＭＳ ゴシック" pitchFamily="49" charset="-128"/>
                      <a:ea typeface="ＭＳ ゴシック" pitchFamily="49" charset="-128"/>
                    </a:rPr>
                    <a:t>地域自治区の事務所</a:t>
                  </a:r>
                  <a:r>
                    <a:rPr lang="en-US" altLang="ja-JP" sz="900" dirty="0" smtClean="0">
                      <a:solidFill>
                        <a:srgbClr val="000000"/>
                      </a:solidFill>
                      <a:latin typeface="ＭＳ ゴシック" pitchFamily="49" charset="-128"/>
                      <a:ea typeface="ＭＳ ゴシック" pitchFamily="49" charset="-128"/>
                    </a:rPr>
                    <a:t>)</a:t>
                  </a:r>
                  <a:endParaRPr lang="en-US" altLang="ja-JP" sz="1000" dirty="0" smtClean="0">
                    <a:solidFill>
                      <a:srgbClr val="000000"/>
                    </a:solidFill>
                    <a:latin typeface="ＭＳ ゴシック" pitchFamily="49" charset="-128"/>
                    <a:ea typeface="ＭＳ ゴシック" pitchFamily="49" charset="-128"/>
                  </a:endParaRPr>
                </a:p>
              </p:txBody>
            </p:sp>
          </p:grpSp>
          <p:sp>
            <p:nvSpPr>
              <p:cNvPr id="105" name="円/楕円 165"/>
              <p:cNvSpPr/>
              <p:nvPr/>
            </p:nvSpPr>
            <p:spPr>
              <a:xfrm>
                <a:off x="4300237" y="2024034"/>
                <a:ext cx="132923"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3" name="円/楕円 217"/>
            <p:cNvSpPr>
              <a:spLocks noChangeArrowheads="1"/>
            </p:cNvSpPr>
            <p:nvPr/>
          </p:nvSpPr>
          <p:spPr bwMode="auto">
            <a:xfrm>
              <a:off x="4658589" y="1737329"/>
              <a:ext cx="144000" cy="144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grpSp>
      <p:grpSp>
        <p:nvGrpSpPr>
          <p:cNvPr id="28" name="グループ化 27"/>
          <p:cNvGrpSpPr/>
          <p:nvPr/>
        </p:nvGrpSpPr>
        <p:grpSpPr>
          <a:xfrm>
            <a:off x="4495610" y="1574327"/>
            <a:ext cx="495235" cy="0"/>
            <a:chOff x="4662299" y="1744844"/>
            <a:chExt cx="495235" cy="0"/>
          </a:xfrm>
        </p:grpSpPr>
        <p:sp>
          <p:nvSpPr>
            <p:cNvPr id="88" name="Line 64"/>
            <p:cNvSpPr>
              <a:spLocks noChangeShapeType="1"/>
            </p:cNvSpPr>
            <p:nvPr/>
          </p:nvSpPr>
          <p:spPr bwMode="auto">
            <a:xfrm>
              <a:off x="4662299" y="1744844"/>
              <a:ext cx="495235"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89" name="Line 68"/>
            <p:cNvSpPr>
              <a:spLocks noChangeShapeType="1"/>
            </p:cNvSpPr>
            <p:nvPr/>
          </p:nvSpPr>
          <p:spPr bwMode="auto">
            <a:xfrm>
              <a:off x="4662299" y="1744844"/>
              <a:ext cx="495235" cy="0"/>
            </a:xfrm>
            <a:prstGeom prst="line">
              <a:avLst/>
            </a:prstGeom>
            <a:noFill/>
            <a:ln w="12700">
              <a:solidFill>
                <a:srgbClr val="FFFFFF"/>
              </a:solidFill>
              <a:prstDash val="dash"/>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タイトル 3"/>
          <p:cNvSpPr txBox="1">
            <a:spLocks/>
          </p:cNvSpPr>
          <p:nvPr/>
        </p:nvSpPr>
        <p:spPr bwMode="auto">
          <a:xfrm>
            <a:off x="4364832" y="136603"/>
            <a:ext cx="5458619" cy="6624000"/>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ja-JP" altLang="ja-JP" sz="900">
              <a:solidFill>
                <a:srgbClr val="000000"/>
              </a:solidFill>
              <a:latin typeface="Meiryo UI" pitchFamily="50" charset="-128"/>
              <a:ea typeface="Meiryo UI" pitchFamily="50" charset="-128"/>
              <a:cs typeface="Meiryo UI" pitchFamily="50" charset="-128"/>
            </a:endParaRPr>
          </a:p>
        </p:txBody>
      </p:sp>
      <p:pic>
        <p:nvPicPr>
          <p:cNvPr id="61" name="図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9576" y="1768651"/>
            <a:ext cx="5397960" cy="3737049"/>
          </a:xfrm>
          <a:prstGeom prst="rect">
            <a:avLst/>
          </a:prstGeom>
        </p:spPr>
      </p:pic>
      <p:sp>
        <p:nvSpPr>
          <p:cNvPr id="4" name="テキスト ボックス 24"/>
          <p:cNvSpPr txBox="1"/>
          <p:nvPr/>
        </p:nvSpPr>
        <p:spPr bwMode="gray">
          <a:xfrm>
            <a:off x="128464" y="112440"/>
            <a:ext cx="1559851"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特徴</a:t>
            </a:r>
          </a:p>
        </p:txBody>
      </p:sp>
      <p:sp>
        <p:nvSpPr>
          <p:cNvPr id="16389" name="タイトル 3"/>
          <p:cNvSpPr>
            <a:spLocks/>
          </p:cNvSpPr>
          <p:nvPr/>
        </p:nvSpPr>
        <p:spPr bwMode="auto">
          <a:xfrm>
            <a:off x="116463" y="102172"/>
            <a:ext cx="4133976" cy="2894781"/>
          </a:xfrm>
          <a:prstGeom prst="rect">
            <a:avLst/>
          </a:prstGeom>
          <a:noFill/>
          <a:ln w="22225" algn="ctr">
            <a:solidFill>
              <a:schemeClr val="accent2"/>
            </a:solidFill>
            <a:miter lim="800000"/>
            <a:headEnd/>
            <a:tailEnd/>
          </a:ln>
        </p:spPr>
        <p:txBody>
          <a:bodyPr lIns="108000" tIns="144000" rIns="108000" bIns="72000"/>
          <a:lstStyle/>
          <a:p>
            <a:pPr marL="85725" indent="-85725">
              <a:lnSpc>
                <a:spcPct val="40000"/>
              </a:lnSpc>
              <a:buFont typeface="Wingdings" pitchFamily="2" charset="2"/>
              <a:buNone/>
            </a:pPr>
            <a:endParaRPr lang="en-US" altLang="ja-JP" sz="1000" dirty="0" smtClean="0">
              <a:solidFill>
                <a:srgbClr val="000000"/>
              </a:solidFill>
              <a:latin typeface="HGP創英角ｺﾞｼｯｸUB" pitchFamily="50" charset="-128"/>
              <a:ea typeface="HGP創英角ｺﾞｼｯｸUB" pitchFamily="50" charset="-128"/>
            </a:endParaRPr>
          </a:p>
          <a:p>
            <a:endParaRPr lang="en-US" altLang="ja-JP" sz="1100" b="1" dirty="0" smtClean="0">
              <a:latin typeface="HG創英角ｺﾞｼｯｸUB" pitchFamily="49" charset="-128"/>
              <a:ea typeface="HG創英角ｺﾞｼｯｸUB" pitchFamily="49" charset="-128"/>
            </a:endParaRPr>
          </a:p>
          <a:p>
            <a:r>
              <a:rPr lang="ja-JP" altLang="ja-JP" sz="1100" b="1" dirty="0" smtClean="0">
                <a:latin typeface="HG創英角ｺﾞｼｯｸUB" pitchFamily="49" charset="-128"/>
                <a:ea typeface="HG創英角ｺﾞｼｯｸUB" pitchFamily="49" charset="-128"/>
              </a:rPr>
              <a:t>○</a:t>
            </a:r>
            <a:r>
              <a:rPr lang="ja-JP" altLang="ja-JP" sz="1100" b="1" dirty="0">
                <a:latin typeface="HG創英角ｺﾞｼｯｸUB" pitchFamily="49" charset="-128"/>
                <a:ea typeface="HG創英角ｺﾞｼｯｸUB" pitchFamily="49" charset="-128"/>
              </a:rPr>
              <a:t>西日本最大の</a:t>
            </a:r>
            <a:r>
              <a:rPr lang="ja-JP" altLang="en-US" sz="1100" b="1" dirty="0">
                <a:latin typeface="HG創英角ｺﾞｼｯｸUB" pitchFamily="49" charset="-128"/>
                <a:ea typeface="HG創英角ｺﾞｼｯｸUB" pitchFamily="49" charset="-128"/>
              </a:rPr>
              <a:t>大阪・梅田ターミナルをはじめ</a:t>
            </a:r>
            <a:r>
              <a:rPr lang="ja-JP" altLang="ja-JP" sz="1100" b="1" dirty="0">
                <a:latin typeface="HG創英角ｺﾞｼｯｸUB" pitchFamily="49" charset="-128"/>
                <a:ea typeface="HG創英角ｺﾞｼｯｸUB" pitchFamily="49" charset="-128"/>
              </a:rPr>
              <a:t>、大川・中之島エリアにある歴史的建造物、美術館などの文化集客施設、福島地区</a:t>
            </a:r>
            <a:r>
              <a:rPr lang="ja-JP" altLang="en-US" sz="1100" b="1" dirty="0">
                <a:latin typeface="HG創英角ｺﾞｼｯｸUB" pitchFamily="49" charset="-128"/>
                <a:ea typeface="HG創英角ｺﾞｼｯｸUB" pitchFamily="49" charset="-128"/>
              </a:rPr>
              <a:t>等の</a:t>
            </a:r>
            <a:r>
              <a:rPr lang="ja-JP" altLang="ja-JP" sz="1100" b="1" dirty="0">
                <a:latin typeface="HG創英角ｺﾞｼｯｸUB" pitchFamily="49" charset="-128"/>
                <a:ea typeface="HG創英角ｺﾞｼｯｸUB" pitchFamily="49" charset="-128"/>
              </a:rPr>
              <a:t>商業地</a:t>
            </a:r>
            <a:r>
              <a:rPr lang="ja-JP" altLang="en-US" sz="1100" b="1" dirty="0">
                <a:latin typeface="HG創英角ｺﾞｼｯｸUB" pitchFamily="49" charset="-128"/>
                <a:ea typeface="HG創英角ｺﾞｼｯｸUB" pitchFamily="49" charset="-128"/>
              </a:rPr>
              <a:t>域</a:t>
            </a:r>
            <a:r>
              <a:rPr lang="ja-JP" altLang="ja-JP" sz="1100" b="1" dirty="0">
                <a:latin typeface="HG創英角ｺﾞｼｯｸUB" pitchFamily="49" charset="-128"/>
                <a:ea typeface="HG創英角ｺﾞｼｯｸUB" pitchFamily="49" charset="-128"/>
              </a:rPr>
              <a:t>、鶴見緑地や毛馬桜之宮公園</a:t>
            </a:r>
            <a:r>
              <a:rPr lang="ja-JP" altLang="en-US" sz="1100" b="1" dirty="0">
                <a:latin typeface="HG創英角ｺﾞｼｯｸUB" pitchFamily="49" charset="-128"/>
                <a:ea typeface="HG創英角ｺﾞｼｯｸUB" pitchFamily="49" charset="-128"/>
              </a:rPr>
              <a:t>、城北公園・菖蒲園</a:t>
            </a:r>
            <a:r>
              <a:rPr lang="ja-JP" altLang="ja-JP" sz="1100" b="1" dirty="0">
                <a:latin typeface="HG創英角ｺﾞｼｯｸUB" pitchFamily="49" charset="-128"/>
                <a:ea typeface="HG創英角ｺﾞｼｯｸUB" pitchFamily="49" charset="-128"/>
              </a:rPr>
              <a:t>など</a:t>
            </a:r>
            <a:r>
              <a:rPr lang="ja-JP" altLang="en-US" sz="1100" b="1" dirty="0">
                <a:latin typeface="HG創英角ｺﾞｼｯｸUB" pitchFamily="49" charset="-128"/>
                <a:ea typeface="HG創英角ｺﾞｼｯｸUB" pitchFamily="49" charset="-128"/>
              </a:rPr>
              <a:t>があり</a:t>
            </a:r>
            <a:r>
              <a:rPr lang="ja-JP" altLang="ja-JP" sz="1100" b="1" dirty="0">
                <a:latin typeface="HG創英角ｺﾞｼｯｸUB" pitchFamily="49" charset="-128"/>
                <a:ea typeface="HG創英角ｺﾞｼｯｸUB" pitchFamily="49" charset="-128"/>
              </a:rPr>
              <a:t>、ビジネス</a:t>
            </a:r>
            <a:r>
              <a:rPr lang="ja-JP" altLang="en-US" sz="1100" b="1" dirty="0">
                <a:latin typeface="HG創英角ｺﾞｼｯｸUB" pitchFamily="49" charset="-128"/>
                <a:ea typeface="HG創英角ｺﾞｼｯｸUB" pitchFamily="49" charset="-128"/>
              </a:rPr>
              <a:t>・文化機能と水・みどり豊かな環境などを</a:t>
            </a:r>
            <a:r>
              <a:rPr lang="ja-JP" altLang="en-US" sz="1100" b="1" dirty="0" smtClean="0">
                <a:latin typeface="HG創英角ｺﾞｼｯｸUB" pitchFamily="49" charset="-128"/>
                <a:ea typeface="HG創英角ｺﾞｼｯｸUB" pitchFamily="49" charset="-128"/>
              </a:rPr>
              <a:t>有する都市</a:t>
            </a:r>
            <a:endParaRPr lang="ja-JP" altLang="ja-JP" sz="1100" b="1" dirty="0">
              <a:latin typeface="HG創英角ｺﾞｼｯｸUB" pitchFamily="49" charset="-128"/>
              <a:ea typeface="HG創英角ｺﾞｼｯｸUB" pitchFamily="49" charset="-128"/>
            </a:endParaRPr>
          </a:p>
          <a:p>
            <a:r>
              <a:rPr lang="ja-JP" altLang="ja-JP" sz="1100" b="1" dirty="0">
                <a:latin typeface="HG創英角ｺﾞｼｯｸUB" pitchFamily="49" charset="-128"/>
                <a:ea typeface="HG創英角ｺﾞｼｯｸUB" pitchFamily="49" charset="-128"/>
              </a:rPr>
              <a:t>○大阪・梅田周辺では「みどり」と「イノベーション」の融合拠点をめざすうめきた２期区域のまちづくりや、なにわ筋線の新駅開設による鉄道ネットワークの充実等が進められている</a:t>
            </a:r>
            <a:endParaRPr lang="en-US" altLang="ja-JP" sz="1100" b="1" dirty="0">
              <a:latin typeface="HG創英角ｺﾞｼｯｸUB" pitchFamily="49" charset="-128"/>
              <a:ea typeface="HG創英角ｺﾞｼｯｸUB" pitchFamily="49" charset="-128"/>
            </a:endParaRPr>
          </a:p>
          <a:p>
            <a:r>
              <a:rPr lang="ja-JP" altLang="ja-JP" sz="1100" b="1" dirty="0">
                <a:latin typeface="HG創英角ｺﾞｼｯｸUB" pitchFamily="49" charset="-128"/>
                <a:ea typeface="HG創英角ｺﾞｼｯｸUB" pitchFamily="49" charset="-128"/>
              </a:rPr>
              <a:t>○ものづくり産業の集積地である城東・東成地区には企業の成長・発展に貢献する大阪産業技術研究所も立地。</a:t>
            </a:r>
            <a:r>
              <a:rPr lang="ja-JP" altLang="en-US" sz="1100" b="1" dirty="0">
                <a:latin typeface="HG創英角ｺﾞｼｯｸUB" pitchFamily="49" charset="-128"/>
                <a:ea typeface="HG創英角ｺﾞｼｯｸUB" pitchFamily="49" charset="-128"/>
              </a:rPr>
              <a:t>大阪城東部地区では、健康医療機能や</a:t>
            </a:r>
            <a:r>
              <a:rPr lang="ja-JP" altLang="ja-JP" sz="1100" b="1" dirty="0">
                <a:latin typeface="HG創英角ｺﾞｼｯｸUB" pitchFamily="49" charset="-128"/>
                <a:ea typeface="HG創英角ｺﾞｼｯｸUB" pitchFamily="49" charset="-128"/>
              </a:rPr>
              <a:t>観光・人材育成・居住等の機能集積により、多世代・多様な人が集い、交流をはぐくむまちをめざしている</a:t>
            </a:r>
          </a:p>
          <a:p>
            <a:r>
              <a:rPr lang="en-US" altLang="ja-JP" sz="1200" dirty="0"/>
              <a:t> </a:t>
            </a:r>
            <a:endParaRPr lang="ja-JP" altLang="ja-JP" sz="1200" dirty="0"/>
          </a:p>
        </p:txBody>
      </p:sp>
      <p:sp>
        <p:nvSpPr>
          <p:cNvPr id="16390" name="テキスト ボックス 24"/>
          <p:cNvSpPr txBox="1">
            <a:spLocks noChangeArrowheads="1"/>
          </p:cNvSpPr>
          <p:nvPr/>
        </p:nvSpPr>
        <p:spPr bwMode="gray">
          <a:xfrm>
            <a:off x="4376936" y="126157"/>
            <a:ext cx="1833298"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dirty="0" smtClean="0">
                <a:solidFill>
                  <a:schemeClr val="bg1"/>
                </a:solidFill>
                <a:latin typeface="ＭＳ Ｐゴシック" charset="-128"/>
              </a:rPr>
              <a:t>地域の特徴</a:t>
            </a:r>
            <a:endParaRPr lang="ja-JP" altLang="en-US" sz="1200" b="1" dirty="0">
              <a:solidFill>
                <a:schemeClr val="bg1"/>
              </a:solidFill>
              <a:latin typeface="ＭＳ Ｐゴシック" charset="-128"/>
            </a:endParaRPr>
          </a:p>
        </p:txBody>
      </p:sp>
      <p:sp>
        <p:nvSpPr>
          <p:cNvPr id="83" name="テキスト ボックス 24"/>
          <p:cNvSpPr txBox="1"/>
          <p:nvPr/>
        </p:nvSpPr>
        <p:spPr bwMode="gray">
          <a:xfrm>
            <a:off x="116463" y="3125217"/>
            <a:ext cx="2651919" cy="184150"/>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他都市比較からみた状況</a:t>
            </a:r>
          </a:p>
        </p:txBody>
      </p:sp>
      <p:sp>
        <p:nvSpPr>
          <p:cNvPr id="5128" name="タイトル 3"/>
          <p:cNvSpPr>
            <a:spLocks/>
          </p:cNvSpPr>
          <p:nvPr/>
        </p:nvSpPr>
        <p:spPr bwMode="auto">
          <a:xfrm>
            <a:off x="116946" y="3127584"/>
            <a:ext cx="4133976" cy="3633019"/>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p>
          <a:p>
            <a:pPr marL="85725" indent="-85725">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endParaRPr lang="ja-JP" altLang="en-US" sz="800" dirty="0">
              <a:solidFill>
                <a:srgbClr val="000000"/>
              </a:solidFill>
              <a:latin typeface="HGP創英角ｺﾞｼｯｸUB" pitchFamily="50" charset="-128"/>
              <a:ea typeface="HGP創英角ｺﾞｼｯｸUB" pitchFamily="50" charset="-128"/>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85725" indent="-85725">
              <a:buFont typeface="Wingdings" pitchFamily="2" charset="2"/>
              <a:buNone/>
              <a:defRPr/>
            </a:pPr>
            <a:endParaRPr lang="en-US" altLang="ja-JP" sz="1100" dirty="0" smtClean="0">
              <a:solidFill>
                <a:srgbClr val="000000"/>
              </a:solidFill>
              <a:latin typeface="HGP創英角ｺﾞｼｯｸUB" pitchFamily="50" charset="-128"/>
              <a:ea typeface="HGP創英角ｺﾞｼｯｸUB" pitchFamily="50" charset="-128"/>
            </a:endParaRPr>
          </a:p>
          <a:p>
            <a:pPr marL="85725" indent="-85725">
              <a:buFont typeface="Wingdings" pitchFamily="2" charset="2"/>
              <a:buNone/>
              <a:defRPr/>
            </a:pPr>
            <a:r>
              <a:rPr lang="en-US" altLang="ja-JP" sz="1100" dirty="0" smtClean="0">
                <a:solidFill>
                  <a:srgbClr val="000000"/>
                </a:solidFill>
                <a:latin typeface="HGP創英角ｺﾞｼｯｸUB" pitchFamily="50" charset="-128"/>
                <a:ea typeface="HGP創英角ｺﾞｼｯｸUB" pitchFamily="50" charset="-128"/>
              </a:rPr>
              <a:t>【</a:t>
            </a:r>
            <a:r>
              <a:rPr lang="ja-JP" altLang="en-US" sz="1100" dirty="0" smtClean="0">
                <a:solidFill>
                  <a:srgbClr val="000000"/>
                </a:solidFill>
                <a:latin typeface="HGP創英角ｺﾞｼｯｸUB" pitchFamily="50" charset="-128"/>
                <a:ea typeface="HGP創英角ｺﾞｼｯｸUB" pitchFamily="50" charset="-128"/>
              </a:rPr>
              <a:t>人口</a:t>
            </a:r>
            <a:r>
              <a:rPr lang="en-US" altLang="ja-JP" sz="1100" dirty="0" smtClean="0">
                <a:solidFill>
                  <a:srgbClr val="000000"/>
                </a:solidFill>
                <a:latin typeface="HGP創英角ｺﾞｼｯｸUB" pitchFamily="50" charset="-128"/>
                <a:ea typeface="HGP創英角ｺﾞｼｯｸUB" pitchFamily="50" charset="-128"/>
              </a:rPr>
              <a:t>】</a:t>
            </a:r>
          </a:p>
          <a:p>
            <a:pPr marL="85725" indent="-85725">
              <a:buFont typeface="Wingdings" pitchFamily="2" charset="2"/>
              <a:buNone/>
              <a:defRPr/>
            </a:pPr>
            <a:r>
              <a:rPr lang="ja-JP" altLang="en-US" sz="1100" dirty="0" smtClean="0">
                <a:solidFill>
                  <a:srgbClr val="000000"/>
                </a:solidFill>
                <a:latin typeface="ＭＳ Ｐ明朝" pitchFamily="18" charset="-128"/>
                <a:ea typeface="ＭＳ Ｐ明朝" pitchFamily="18" charset="-128"/>
              </a:rPr>
              <a:t>　</a:t>
            </a:r>
            <a:r>
              <a:rPr lang="ja-JP" altLang="en-US" sz="1100" dirty="0" smtClean="0">
                <a:latin typeface="ＭＳ Ｐゴシック" pitchFamily="50" charset="-128"/>
                <a:ea typeface="ＭＳ Ｐゴシック" pitchFamily="50" charset="-128"/>
              </a:rPr>
              <a:t>○平成</a:t>
            </a:r>
            <a:r>
              <a:rPr lang="en-US" altLang="ja-JP" sz="1100" dirty="0" smtClean="0">
                <a:latin typeface="ＭＳ Ｐゴシック" pitchFamily="50" charset="-128"/>
                <a:ea typeface="ＭＳ Ｐゴシック" pitchFamily="50" charset="-128"/>
              </a:rPr>
              <a:t>27</a:t>
            </a:r>
            <a:r>
              <a:rPr lang="ja-JP" altLang="en-US" sz="1100" dirty="0" smtClean="0">
                <a:latin typeface="ＭＳ Ｐゴシック" pitchFamily="50" charset="-128"/>
                <a:ea typeface="ＭＳ Ｐゴシック" pitchFamily="50" charset="-128"/>
              </a:rPr>
              <a:t>年の人口は</a:t>
            </a:r>
            <a:r>
              <a:rPr lang="en-US" altLang="ja-JP" sz="1100" dirty="0" smtClean="0">
                <a:latin typeface="ＭＳ Ｐゴシック" pitchFamily="50" charset="-128"/>
                <a:ea typeface="ＭＳ Ｐゴシック" pitchFamily="50" charset="-128"/>
              </a:rPr>
              <a:t>749,303</a:t>
            </a:r>
            <a:r>
              <a:rPr lang="ja-JP" altLang="en-US" sz="1100" dirty="0" smtClean="0">
                <a:latin typeface="ＭＳ Ｐゴシック" pitchFamily="50" charset="-128"/>
                <a:ea typeface="ＭＳ Ｐゴシック" pitchFamily="50" charset="-128"/>
              </a:rPr>
              <a:t>人で特別区の中で最も多く、東大阪市（</a:t>
            </a:r>
            <a:r>
              <a:rPr lang="en-US" altLang="ja-JP" sz="1100" dirty="0" smtClean="0">
                <a:latin typeface="ＭＳ Ｐゴシック" pitchFamily="50" charset="-128"/>
                <a:ea typeface="ＭＳ Ｐゴシック" pitchFamily="50" charset="-128"/>
              </a:rPr>
              <a:t>502,784</a:t>
            </a:r>
            <a:r>
              <a:rPr lang="ja-JP" altLang="en-US" sz="1100" dirty="0" smtClean="0">
                <a:latin typeface="ＭＳ Ｐゴシック" pitchFamily="50" charset="-128"/>
                <a:ea typeface="ＭＳ Ｐゴシック" pitchFamily="50" charset="-128"/>
              </a:rPr>
              <a:t>人）を上回る</a:t>
            </a:r>
            <a:endParaRPr lang="en-US" altLang="ja-JP" sz="1100" dirty="0" smtClean="0">
              <a:latin typeface="ＭＳ Ｐゴシック" pitchFamily="50" charset="-128"/>
              <a:ea typeface="ＭＳ Ｐゴシック" pitchFamily="50" charset="-128"/>
            </a:endParaRPr>
          </a:p>
          <a:p>
            <a:pPr marL="85725" indent="-85725">
              <a:defRPr/>
            </a:pPr>
            <a:r>
              <a:rPr lang="ja-JP" altLang="en-US" sz="1100" dirty="0" smtClean="0">
                <a:latin typeface="ＭＳ Ｐゴシック" pitchFamily="50" charset="-128"/>
                <a:ea typeface="ＭＳ Ｐゴシック" pitchFamily="50" charset="-128"/>
              </a:rPr>
              <a:t>○昼夜間人口比率は</a:t>
            </a:r>
            <a:r>
              <a:rPr lang="en-US" altLang="ja-JP" sz="1100" dirty="0" smtClean="0">
                <a:latin typeface="ＭＳ Ｐゴシック" pitchFamily="50" charset="-128"/>
                <a:ea typeface="ＭＳ Ｐゴシック" pitchFamily="50" charset="-128"/>
              </a:rPr>
              <a:t>135</a:t>
            </a:r>
            <a:r>
              <a:rPr lang="ja-JP" altLang="en-US" sz="1100" dirty="0" smtClean="0">
                <a:latin typeface="ＭＳ Ｐゴシック" pitchFamily="50" charset="-128"/>
                <a:ea typeface="ＭＳ Ｐゴシック" pitchFamily="50" charset="-128"/>
              </a:rPr>
              <a:t>％で、比較都市の中で最も高い京都市（</a:t>
            </a:r>
            <a:r>
              <a:rPr lang="en-US" altLang="ja-JP" sz="1100" dirty="0" smtClean="0">
                <a:latin typeface="ＭＳ Ｐゴシック" pitchFamily="50" charset="-128"/>
                <a:ea typeface="ＭＳ Ｐゴシック" pitchFamily="50" charset="-128"/>
              </a:rPr>
              <a:t>109</a:t>
            </a:r>
            <a:r>
              <a:rPr lang="ja-JP" altLang="en-US" sz="1100" dirty="0" smtClean="0">
                <a:latin typeface="ＭＳ Ｐゴシック" pitchFamily="50" charset="-128"/>
                <a:ea typeface="ＭＳ Ｐゴシック" pitchFamily="50" charset="-128"/>
              </a:rPr>
              <a:t>％）を上回る</a:t>
            </a:r>
            <a:endParaRPr lang="ja-JP" altLang="en-US" sz="1100" dirty="0" smtClean="0">
              <a:solidFill>
                <a:srgbClr val="000000"/>
              </a:solidFill>
              <a:latin typeface="ＭＳ Ｐゴシック" pitchFamily="50" charset="-128"/>
              <a:ea typeface="ＭＳ Ｐゴシック" pitchFamily="50" charset="-128"/>
            </a:endParaRPr>
          </a:p>
          <a:p>
            <a:pPr marL="85725" indent="-85725">
              <a:defRPr/>
            </a:pPr>
            <a:r>
              <a:rPr lang="en-US" altLang="ja-JP" sz="1100" dirty="0" smtClean="0">
                <a:latin typeface="HGP創英角ｺﾞｼｯｸUB" pitchFamily="50" charset="-128"/>
                <a:ea typeface="HGP創英角ｺﾞｼｯｸUB" pitchFamily="50" charset="-128"/>
              </a:rPr>
              <a:t>【</a:t>
            </a:r>
            <a:r>
              <a:rPr lang="ja-JP" altLang="en-US" sz="1100" dirty="0" smtClean="0">
                <a:latin typeface="HGP創英角ｺﾞｼｯｸUB" pitchFamily="50" charset="-128"/>
                <a:ea typeface="HGP創英角ｺﾞｼｯｸUB" pitchFamily="50" charset="-128"/>
              </a:rPr>
              <a:t>産業</a:t>
            </a:r>
            <a:r>
              <a:rPr lang="en-US" altLang="ja-JP" sz="1100" dirty="0" smtClean="0">
                <a:latin typeface="HGP創英角ｺﾞｼｯｸUB" pitchFamily="50" charset="-128"/>
                <a:ea typeface="HGP創英角ｺﾞｼｯｸUB" pitchFamily="50" charset="-128"/>
              </a:rPr>
              <a:t>】</a:t>
            </a:r>
          </a:p>
          <a:p>
            <a:pPr marL="85725" indent="-85725">
              <a:defRPr/>
            </a:pPr>
            <a:r>
              <a:rPr lang="ja-JP" altLang="en-US" sz="1100" dirty="0" smtClean="0">
                <a:latin typeface="ＭＳ Ｐゴシック" pitchFamily="50" charset="-128"/>
                <a:ea typeface="ＭＳ Ｐゴシック" pitchFamily="50" charset="-128"/>
              </a:rPr>
              <a:t>○商業の販売額は</a:t>
            </a:r>
            <a:r>
              <a:rPr lang="en-US" altLang="ja-JP" sz="1100" dirty="0" smtClean="0">
                <a:latin typeface="ＭＳ Ｐゴシック" pitchFamily="50" charset="-128"/>
                <a:ea typeface="ＭＳ Ｐゴシック" pitchFamily="50" charset="-128"/>
              </a:rPr>
              <a:t>10</a:t>
            </a:r>
            <a:r>
              <a:rPr lang="ja-JP" altLang="en-US" sz="1100" dirty="0" smtClean="0">
                <a:latin typeface="ＭＳ Ｐゴシック" pitchFamily="50" charset="-128"/>
                <a:ea typeface="ＭＳ Ｐゴシック" pitchFamily="50" charset="-128"/>
              </a:rPr>
              <a:t>兆</a:t>
            </a:r>
            <a:r>
              <a:rPr lang="en-US" altLang="ja-JP" sz="1100" dirty="0" smtClean="0">
                <a:latin typeface="ＭＳ Ｐゴシック" pitchFamily="50" charset="-128"/>
                <a:ea typeface="ＭＳ Ｐゴシック" pitchFamily="50" charset="-128"/>
              </a:rPr>
              <a:t>9,709</a:t>
            </a:r>
            <a:r>
              <a:rPr lang="ja-JP" altLang="en-US" sz="1100" dirty="0" smtClean="0">
                <a:latin typeface="ＭＳ Ｐゴシック" pitchFamily="50" charset="-128"/>
                <a:ea typeface="ＭＳ Ｐゴシック" pitchFamily="50" charset="-128"/>
              </a:rPr>
              <a:t>億円で、比較都市の中で最も多い神戸市（</a:t>
            </a:r>
            <a:r>
              <a:rPr lang="en-US" altLang="ja-JP" sz="1100" dirty="0" smtClean="0">
                <a:latin typeface="ＭＳ Ｐゴシック" pitchFamily="50" charset="-128"/>
                <a:ea typeface="ＭＳ Ｐゴシック" pitchFamily="50" charset="-128"/>
              </a:rPr>
              <a:t>4</a:t>
            </a:r>
            <a:r>
              <a:rPr lang="ja-JP" altLang="en-US" sz="1100" dirty="0" smtClean="0">
                <a:latin typeface="ＭＳ Ｐゴシック" pitchFamily="50" charset="-128"/>
                <a:ea typeface="ＭＳ Ｐゴシック" pitchFamily="50" charset="-128"/>
              </a:rPr>
              <a:t>兆</a:t>
            </a:r>
            <a:r>
              <a:rPr lang="en-US" altLang="ja-JP" sz="1100" dirty="0" smtClean="0">
                <a:latin typeface="ＭＳ Ｐゴシック" pitchFamily="50" charset="-128"/>
                <a:ea typeface="ＭＳ Ｐゴシック" pitchFamily="50" charset="-128"/>
              </a:rPr>
              <a:t>8,503</a:t>
            </a:r>
            <a:r>
              <a:rPr lang="ja-JP" altLang="en-US" sz="1100" dirty="0" smtClean="0">
                <a:latin typeface="ＭＳ Ｐゴシック" pitchFamily="50" charset="-128"/>
                <a:ea typeface="ＭＳ Ｐゴシック" pitchFamily="50" charset="-128"/>
              </a:rPr>
              <a:t>億円）の</a:t>
            </a:r>
            <a:r>
              <a:rPr lang="en-US" altLang="ja-JP" sz="1100" dirty="0" smtClean="0">
                <a:latin typeface="ＭＳ Ｐゴシック" pitchFamily="50" charset="-128"/>
                <a:ea typeface="ＭＳ Ｐゴシック" pitchFamily="50" charset="-128"/>
              </a:rPr>
              <a:t>2</a:t>
            </a:r>
            <a:r>
              <a:rPr lang="ja-JP" altLang="en-US" sz="1100" dirty="0" smtClean="0">
                <a:latin typeface="ＭＳ Ｐゴシック" pitchFamily="50" charset="-128"/>
                <a:ea typeface="ＭＳ Ｐゴシック" pitchFamily="50" charset="-128"/>
              </a:rPr>
              <a:t>倍を超える</a:t>
            </a:r>
            <a:endParaRPr lang="en-US" altLang="ja-JP" sz="1100" dirty="0" smtClean="0">
              <a:latin typeface="ＭＳ Ｐゴシック" pitchFamily="50" charset="-128"/>
              <a:ea typeface="ＭＳ Ｐゴシック" pitchFamily="50" charset="-128"/>
            </a:endParaRPr>
          </a:p>
          <a:p>
            <a:pPr marL="85725" indent="-85725">
              <a:buFont typeface="Wingdings" pitchFamily="2" charset="2"/>
              <a:buNone/>
              <a:defRPr/>
            </a:pPr>
            <a:r>
              <a:rPr lang="ja-JP" altLang="en-US" sz="1100" dirty="0" smtClean="0">
                <a:latin typeface="ＭＳ Ｐゴシック" pitchFamily="50" charset="-128"/>
                <a:ea typeface="ＭＳ Ｐゴシック" pitchFamily="50" charset="-128"/>
              </a:rPr>
              <a:t>○工業の出荷額は</a:t>
            </a:r>
            <a:r>
              <a:rPr lang="en-US" altLang="ja-JP" sz="1100" dirty="0" smtClean="0">
                <a:latin typeface="ＭＳ Ｐゴシック" pitchFamily="50" charset="-128"/>
                <a:ea typeface="ＭＳ Ｐゴシック" pitchFamily="50" charset="-128"/>
              </a:rPr>
              <a:t>6,672</a:t>
            </a:r>
            <a:r>
              <a:rPr lang="ja-JP" altLang="en-US" sz="1100" dirty="0" smtClean="0">
                <a:latin typeface="ＭＳ Ｐゴシック" pitchFamily="50" charset="-128"/>
                <a:ea typeface="ＭＳ Ｐゴシック" pitchFamily="50" charset="-128"/>
              </a:rPr>
              <a:t>億円で高槻市（</a:t>
            </a:r>
            <a:r>
              <a:rPr lang="en-US" altLang="ja-JP" sz="1100" dirty="0" smtClean="0">
                <a:latin typeface="ＭＳ Ｐゴシック" pitchFamily="50" charset="-128"/>
                <a:ea typeface="ＭＳ Ｐゴシック" pitchFamily="50" charset="-128"/>
              </a:rPr>
              <a:t>3,838</a:t>
            </a:r>
            <a:r>
              <a:rPr lang="ja-JP" altLang="en-US" sz="1100" dirty="0" smtClean="0">
                <a:latin typeface="ＭＳ Ｐゴシック" pitchFamily="50" charset="-128"/>
                <a:ea typeface="ＭＳ Ｐゴシック" pitchFamily="50" charset="-128"/>
              </a:rPr>
              <a:t>億円）を上回る</a:t>
            </a:r>
            <a:endParaRPr lang="en-US" altLang="ja-JP" sz="1100" dirty="0" smtClean="0">
              <a:latin typeface="ＭＳ Ｐゴシック" pitchFamily="50" charset="-128"/>
              <a:ea typeface="ＭＳ Ｐゴシック" pitchFamily="50" charset="-128"/>
            </a:endParaRPr>
          </a:p>
          <a:p>
            <a:pPr marL="85725" indent="-85725">
              <a:buFont typeface="Wingdings" pitchFamily="2" charset="2"/>
              <a:buNone/>
              <a:defRPr/>
            </a:pPr>
            <a:r>
              <a:rPr lang="en-US" altLang="ja-JP" sz="1100" dirty="0" smtClean="0">
                <a:latin typeface="HGP創英角ｺﾞｼｯｸUB" pitchFamily="50" charset="-128"/>
                <a:ea typeface="HGP創英角ｺﾞｼｯｸUB" pitchFamily="50" charset="-128"/>
              </a:rPr>
              <a:t>【</a:t>
            </a:r>
            <a:r>
              <a:rPr lang="ja-JP" altLang="en-US" sz="1100" dirty="0" smtClean="0">
                <a:latin typeface="HGP創英角ｺﾞｼｯｸUB" pitchFamily="50" charset="-128"/>
                <a:ea typeface="HGP創英角ｺﾞｼｯｸUB" pitchFamily="50" charset="-128"/>
              </a:rPr>
              <a:t>まち・暮らし</a:t>
            </a:r>
            <a:r>
              <a:rPr lang="en-US" altLang="ja-JP" sz="1100" dirty="0" smtClean="0">
                <a:latin typeface="HGP創英角ｺﾞｼｯｸUB" pitchFamily="50" charset="-128"/>
                <a:ea typeface="HGP創英角ｺﾞｼｯｸUB" pitchFamily="50" charset="-128"/>
              </a:rPr>
              <a:t>】</a:t>
            </a:r>
          </a:p>
          <a:p>
            <a:pPr marL="85725" indent="-85725">
              <a:buFont typeface="Wingdings" pitchFamily="2" charset="2"/>
              <a:buNone/>
              <a:defRPr/>
            </a:pPr>
            <a:r>
              <a:rPr lang="en-US" altLang="ja-JP" sz="1100" dirty="0" smtClean="0">
                <a:latin typeface="ＭＳ Ｐゴシック" pitchFamily="50" charset="-128"/>
                <a:ea typeface="ＭＳ Ｐゴシック" pitchFamily="50" charset="-128"/>
              </a:rPr>
              <a:t>○</a:t>
            </a:r>
            <a:r>
              <a:rPr lang="ja-JP" altLang="en-US" sz="1100" dirty="0" smtClean="0">
                <a:latin typeface="ＭＳ Ｐゴシック" pitchFamily="50" charset="-128"/>
                <a:ea typeface="ＭＳ Ｐゴシック" pitchFamily="50" charset="-128"/>
              </a:rPr>
              <a:t>建物用途の割合は商業が</a:t>
            </a:r>
            <a:r>
              <a:rPr lang="en-US" altLang="ja-JP" sz="1100" dirty="0" smtClean="0">
                <a:latin typeface="ＭＳ Ｐゴシック" pitchFamily="50" charset="-128"/>
                <a:ea typeface="ＭＳ Ｐゴシック" pitchFamily="50" charset="-128"/>
              </a:rPr>
              <a:t>21.7</a:t>
            </a:r>
            <a:r>
              <a:rPr lang="ja-JP" altLang="en-US" sz="1100" dirty="0" smtClean="0">
                <a:latin typeface="ＭＳ Ｐゴシック" pitchFamily="50" charset="-128"/>
                <a:ea typeface="ＭＳ Ｐゴシック" pitchFamily="50" charset="-128"/>
              </a:rPr>
              <a:t>％で、比較都市をいずれも上回る</a:t>
            </a:r>
            <a:endParaRPr lang="en-US" altLang="ja-JP" sz="1100" dirty="0" smtClean="0">
              <a:latin typeface="ＭＳ Ｐゴシック" pitchFamily="50" charset="-128"/>
              <a:ea typeface="ＭＳ Ｐゴシック" pitchFamily="50" charset="-128"/>
            </a:endParaRPr>
          </a:p>
          <a:p>
            <a:pPr marL="85725" indent="-85725">
              <a:buFont typeface="Wingdings" pitchFamily="2" charset="2"/>
              <a:buNone/>
              <a:defRPr/>
            </a:pPr>
            <a:r>
              <a:rPr lang="ja-JP" altLang="en-US" sz="1100" dirty="0" smtClean="0">
                <a:latin typeface="ＭＳ Ｐゴシック" pitchFamily="50" charset="-128"/>
                <a:ea typeface="ＭＳ Ｐゴシック" pitchFamily="50" charset="-128"/>
              </a:rPr>
              <a:t>○就学前児童</a:t>
            </a:r>
            <a:r>
              <a:rPr lang="en-US" altLang="ja-JP" sz="1100" dirty="0" smtClean="0">
                <a:latin typeface="ＭＳ Ｐゴシック" pitchFamily="50" charset="-128"/>
                <a:ea typeface="ＭＳ Ｐゴシック" pitchFamily="50" charset="-128"/>
              </a:rPr>
              <a:t>100</a:t>
            </a:r>
            <a:r>
              <a:rPr lang="ja-JP" altLang="en-US" sz="1100" dirty="0" smtClean="0">
                <a:latin typeface="ＭＳ Ｐゴシック" pitchFamily="50" charset="-128"/>
                <a:ea typeface="ＭＳ Ｐゴシック" pitchFamily="50" charset="-128"/>
              </a:rPr>
              <a:t>人あたりの認可保育所定員数は</a:t>
            </a:r>
            <a:r>
              <a:rPr lang="en-US" altLang="ja-JP" sz="1100" dirty="0" smtClean="0">
                <a:latin typeface="ＭＳ Ｐゴシック" pitchFamily="50" charset="-128"/>
                <a:ea typeface="ＭＳ Ｐゴシック" pitchFamily="50" charset="-128"/>
              </a:rPr>
              <a:t>36.0</a:t>
            </a:r>
            <a:r>
              <a:rPr lang="ja-JP" altLang="en-US" sz="1100" dirty="0" smtClean="0">
                <a:latin typeface="ＭＳ Ｐゴシック" pitchFamily="50" charset="-128"/>
                <a:ea typeface="ＭＳ Ｐゴシック" pitchFamily="50" charset="-128"/>
              </a:rPr>
              <a:t>人で、枚方市（</a:t>
            </a:r>
            <a:r>
              <a:rPr lang="en-US" altLang="ja-JP" sz="1100" dirty="0" smtClean="0">
                <a:latin typeface="ＭＳ Ｐゴシック" pitchFamily="50" charset="-128"/>
                <a:ea typeface="ＭＳ Ｐゴシック" pitchFamily="50" charset="-128"/>
              </a:rPr>
              <a:t>31.0</a:t>
            </a:r>
            <a:r>
              <a:rPr lang="ja-JP" altLang="en-US" sz="1100" dirty="0" smtClean="0">
                <a:latin typeface="ＭＳ Ｐゴシック" pitchFamily="50" charset="-128"/>
                <a:ea typeface="ＭＳ Ｐゴシック" pitchFamily="50" charset="-128"/>
              </a:rPr>
              <a:t>人）を超える</a:t>
            </a:r>
            <a:endParaRPr lang="en-US" altLang="ja-JP" sz="1100" dirty="0" smtClean="0">
              <a:ea typeface="ＭＳ Ｐゴシック" pitchFamily="50" charset="-128"/>
            </a:endParaRPr>
          </a:p>
          <a:p>
            <a:pPr marL="85725" indent="-85725">
              <a:buFont typeface="Wingdings" pitchFamily="2" charset="2"/>
              <a:buNone/>
              <a:defRPr/>
            </a:pPr>
            <a:r>
              <a:rPr lang="ja-JP" altLang="en-US" sz="1100" dirty="0" smtClean="0">
                <a:latin typeface="ＭＳ Ｐゴシック" pitchFamily="50" charset="-128"/>
                <a:ea typeface="ＭＳ Ｐゴシック" pitchFamily="50" charset="-128"/>
              </a:rPr>
              <a:t>○千人あたりの病院・診療所数は</a:t>
            </a:r>
            <a:r>
              <a:rPr lang="en-US" altLang="ja-JP" sz="1100" dirty="0" smtClean="0">
                <a:latin typeface="ＭＳ Ｐゴシック" pitchFamily="50" charset="-128"/>
                <a:ea typeface="ＭＳ Ｐゴシック" pitchFamily="50" charset="-128"/>
              </a:rPr>
              <a:t>2.4</a:t>
            </a:r>
            <a:r>
              <a:rPr lang="ja-JP" altLang="en-US" sz="1100" dirty="0" smtClean="0">
                <a:latin typeface="ＭＳ Ｐゴシック" pitchFamily="50" charset="-128"/>
                <a:ea typeface="ＭＳ Ｐゴシック" pitchFamily="50" charset="-128"/>
              </a:rPr>
              <a:t>ヵ所で、比較都市をいずれも上回る</a:t>
            </a:r>
          </a:p>
          <a:p>
            <a:pPr marL="85725" indent="-85725">
              <a:buFont typeface="Wingdings" pitchFamily="2" charset="2"/>
              <a:buNone/>
              <a:defRPr/>
            </a:pPr>
            <a:endParaRPr lang="en-US" altLang="ja-JP" sz="1100" dirty="0" smtClean="0">
              <a:latin typeface="HGP創英角ｺﾞｼｯｸUB" pitchFamily="50" charset="-128"/>
              <a:ea typeface="HGP創英角ｺﾞｼｯｸUB" pitchFamily="50" charset="-128"/>
            </a:endParaRPr>
          </a:p>
          <a:p>
            <a:pPr marL="85725" indent="-85725">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a:p>
            <a:pPr marL="85725" indent="-85725">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a:p>
            <a:pPr marL="85725" indent="-85725">
              <a:lnSpc>
                <a:spcPts val="1800"/>
              </a:lnSpc>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p:txBody>
      </p:sp>
      <p:graphicFrame>
        <p:nvGraphicFramePr>
          <p:cNvPr id="63" name="Group 154"/>
          <p:cNvGraphicFramePr>
            <a:graphicFrameLocks noGrp="1"/>
          </p:cNvGraphicFramePr>
          <p:nvPr>
            <p:extLst>
              <p:ext uri="{D42A27DB-BD31-4B8C-83A1-F6EECF244321}">
                <p14:modId xmlns:p14="http://schemas.microsoft.com/office/powerpoint/2010/main" val="2849357040"/>
              </p:ext>
            </p:extLst>
          </p:nvPr>
        </p:nvGraphicFramePr>
        <p:xfrm>
          <a:off x="272480" y="3412348"/>
          <a:ext cx="3823177" cy="376692"/>
        </p:xfrm>
        <a:graphic>
          <a:graphicData uri="http://schemas.openxmlformats.org/drawingml/2006/table">
            <a:tbl>
              <a:tblPr/>
              <a:tblGrid>
                <a:gridCol w="391497">
                  <a:extLst>
                    <a:ext uri="{9D8B030D-6E8A-4147-A177-3AD203B41FA5}">
                      <a16:colId xmlns:a16="http://schemas.microsoft.com/office/drawing/2014/main" val="20000"/>
                    </a:ext>
                  </a:extLst>
                </a:gridCol>
                <a:gridCol w="3431680">
                  <a:extLst>
                    <a:ext uri="{9D8B030D-6E8A-4147-A177-3AD203B41FA5}">
                      <a16:colId xmlns:a16="http://schemas.microsoft.com/office/drawing/2014/main" val="20001"/>
                    </a:ext>
                  </a:extLst>
                </a:gridCol>
              </a:tblGrid>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比較</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都市</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Arial" pitchFamily="34" charset="0"/>
                          <a:ea typeface="ＭＳ Ｐ明朝" pitchFamily="18" charset="-128"/>
                        </a:rPr>
                        <a:t>・</a:t>
                      </a: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近隣６中核市　（豊中・高槻・東大阪・枚方・尼崎・西宮）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・近畿の３政令指定都市（京都・堺・神戸）</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8" name="テキスト ボックス 57"/>
          <p:cNvSpPr>
            <a:spLocks noChangeArrowheads="1"/>
          </p:cNvSpPr>
          <p:nvPr/>
        </p:nvSpPr>
        <p:spPr bwMode="auto">
          <a:xfrm>
            <a:off x="4664968" y="6021288"/>
            <a:ext cx="4484991" cy="468000"/>
          </a:xfrm>
          <a:prstGeom prst="roundRect">
            <a:avLst>
              <a:gd name="adj" fmla="val 9315"/>
            </a:avLst>
          </a:prstGeom>
          <a:noFill/>
          <a:ln w="19050" algn="ctr">
            <a:solidFill>
              <a:schemeClr val="tx1"/>
            </a:solidFill>
            <a:round/>
            <a:headEnd/>
            <a:tailEnd/>
          </a:ln>
        </p:spPr>
        <p:txBody>
          <a:bodyPr lIns="36000" tIns="36000" rIns="0" anchor="ctr"/>
          <a:lstStyle/>
          <a:p>
            <a:r>
              <a:rPr lang="ja-JP" altLang="ja-JP" sz="1100" dirty="0" smtClean="0"/>
              <a:t>北を</a:t>
            </a:r>
            <a:r>
              <a:rPr lang="ja-JP" altLang="en-US" sz="1100" dirty="0" smtClean="0"/>
              <a:t>淀川</a:t>
            </a:r>
            <a:r>
              <a:rPr lang="ja-JP" altLang="ja-JP" sz="1100" dirty="0" smtClean="0"/>
              <a:t>、</a:t>
            </a:r>
            <a:r>
              <a:rPr lang="ja-JP" altLang="en-US" sz="1100" dirty="0" smtClean="0"/>
              <a:t>中央部を南北に大川・城北川、南を東西に寝屋川・第二寝屋川、</a:t>
            </a:r>
            <a:endParaRPr lang="en-US" altLang="ja-JP" sz="1100" dirty="0" smtClean="0"/>
          </a:p>
          <a:p>
            <a:r>
              <a:rPr lang="ja-JP" altLang="en-US" sz="1100" dirty="0" smtClean="0"/>
              <a:t>南を南北に平野川・平野川分水路</a:t>
            </a:r>
            <a:r>
              <a:rPr lang="ja-JP" altLang="ja-JP" sz="1100" dirty="0" smtClean="0"/>
              <a:t>が流れる</a:t>
            </a:r>
            <a:r>
              <a:rPr lang="ja-JP" altLang="en-US" sz="1100" dirty="0" smtClean="0"/>
              <a:t>。</a:t>
            </a:r>
            <a:endParaRPr lang="ja-JP" altLang="en-US" sz="1100" dirty="0"/>
          </a:p>
        </p:txBody>
      </p:sp>
      <p:sp>
        <p:nvSpPr>
          <p:cNvPr id="19" name="円/楕円 18"/>
          <p:cNvSpPr/>
          <p:nvPr/>
        </p:nvSpPr>
        <p:spPr bwMode="gray">
          <a:xfrm>
            <a:off x="5782670" y="3484256"/>
            <a:ext cx="283008" cy="232776"/>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bwMode="gray">
          <a:xfrm rot="19682498">
            <a:off x="5301455" y="4154746"/>
            <a:ext cx="874559" cy="259511"/>
          </a:xfrm>
          <a:prstGeom prst="ellipse">
            <a:avLst/>
          </a:prstGeom>
          <a:solidFill>
            <a:srgbClr val="FF0000">
              <a:alpha val="50196"/>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bwMode="gray">
          <a:xfrm>
            <a:off x="5063011" y="4912704"/>
            <a:ext cx="1248000" cy="324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smtClean="0">
                <a:solidFill>
                  <a:schemeClr val="tx1"/>
                </a:solidFill>
              </a:rPr>
              <a:t>中之島エリア</a:t>
            </a:r>
            <a:endParaRPr lang="ja-JP" altLang="en-US" sz="1050" dirty="0">
              <a:solidFill>
                <a:schemeClr val="tx1"/>
              </a:solidFill>
            </a:endParaRPr>
          </a:p>
        </p:txBody>
      </p:sp>
      <p:cxnSp>
        <p:nvCxnSpPr>
          <p:cNvPr id="27" name="直線コネクタ 26"/>
          <p:cNvCxnSpPr>
            <a:stCxn id="26" idx="0"/>
            <a:endCxn id="25" idx="4"/>
          </p:cNvCxnSpPr>
          <p:nvPr/>
        </p:nvCxnSpPr>
        <p:spPr bwMode="gray">
          <a:xfrm flipV="1">
            <a:off x="5687011" y="4394590"/>
            <a:ext cx="120404" cy="518114"/>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9" name="フリーフォーム 28"/>
          <p:cNvSpPr/>
          <p:nvPr/>
        </p:nvSpPr>
        <p:spPr bwMode="gray">
          <a:xfrm>
            <a:off x="7510861" y="4293096"/>
            <a:ext cx="216024" cy="432048"/>
          </a:xfrm>
          <a:custGeom>
            <a:avLst/>
            <a:gdLst>
              <a:gd name="connsiteX0" fmla="*/ 28575 w 361950"/>
              <a:gd name="connsiteY0" fmla="*/ 9525 h 457200"/>
              <a:gd name="connsiteX1" fmla="*/ 0 w 361950"/>
              <a:gd name="connsiteY1" fmla="*/ 438150 h 457200"/>
              <a:gd name="connsiteX2" fmla="*/ 228600 w 361950"/>
              <a:gd name="connsiteY2" fmla="*/ 457200 h 457200"/>
              <a:gd name="connsiteX3" fmla="*/ 361950 w 361950"/>
              <a:gd name="connsiteY3" fmla="*/ 0 h 457200"/>
              <a:gd name="connsiteX4" fmla="*/ 28575 w 361950"/>
              <a:gd name="connsiteY4" fmla="*/ 9525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 h="457200">
                <a:moveTo>
                  <a:pt x="28575" y="9525"/>
                </a:moveTo>
                <a:lnTo>
                  <a:pt x="0" y="438150"/>
                </a:lnTo>
                <a:lnTo>
                  <a:pt x="228600" y="457200"/>
                </a:lnTo>
                <a:lnTo>
                  <a:pt x="361950" y="0"/>
                </a:lnTo>
                <a:lnTo>
                  <a:pt x="28575" y="9525"/>
                </a:lnTo>
                <a:close/>
              </a:path>
            </a:pathLst>
          </a:cu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bwMode="gray">
          <a:xfrm>
            <a:off x="7537653" y="4432088"/>
            <a:ext cx="72008" cy="72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31" name="正方形/長方形 30"/>
          <p:cNvSpPr/>
          <p:nvPr/>
        </p:nvSpPr>
        <p:spPr bwMode="gray">
          <a:xfrm>
            <a:off x="6593306" y="4369708"/>
            <a:ext cx="897000"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大阪産業</a:t>
            </a:r>
            <a:endParaRPr lang="en-US" altLang="ja-JP" sz="900" dirty="0" smtClean="0">
              <a:solidFill>
                <a:schemeClr val="tx1"/>
              </a:solidFill>
            </a:endParaRPr>
          </a:p>
          <a:p>
            <a:pPr algn="ctr">
              <a:defRPr/>
            </a:pPr>
            <a:r>
              <a:rPr lang="ja-JP" altLang="en-US" sz="900" dirty="0" smtClean="0">
                <a:solidFill>
                  <a:schemeClr val="tx1"/>
                </a:solidFill>
              </a:rPr>
              <a:t>技術研究所</a:t>
            </a:r>
            <a:endParaRPr lang="en-US" altLang="ja-JP" sz="900" dirty="0">
              <a:solidFill>
                <a:schemeClr val="tx1"/>
              </a:solidFill>
            </a:endParaRPr>
          </a:p>
        </p:txBody>
      </p:sp>
      <p:sp>
        <p:nvSpPr>
          <p:cNvPr id="32" name="正方形/長方形 31"/>
          <p:cNvSpPr/>
          <p:nvPr/>
        </p:nvSpPr>
        <p:spPr bwMode="gray">
          <a:xfrm>
            <a:off x="6430741" y="5229200"/>
            <a:ext cx="1248000" cy="324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smtClean="0">
                <a:solidFill>
                  <a:schemeClr val="tx1"/>
                </a:solidFill>
              </a:rPr>
              <a:t>大阪城東部地区</a:t>
            </a:r>
            <a:endParaRPr lang="ja-JP" altLang="en-US" sz="1050" dirty="0">
              <a:solidFill>
                <a:schemeClr val="tx1"/>
              </a:solidFill>
            </a:endParaRPr>
          </a:p>
        </p:txBody>
      </p:sp>
      <p:cxnSp>
        <p:nvCxnSpPr>
          <p:cNvPr id="33" name="直線コネクタ 32"/>
          <p:cNvCxnSpPr>
            <a:stCxn id="32" idx="0"/>
          </p:cNvCxnSpPr>
          <p:nvPr/>
        </p:nvCxnSpPr>
        <p:spPr bwMode="gray">
          <a:xfrm flipV="1">
            <a:off x="7054741" y="4725144"/>
            <a:ext cx="502199" cy="504056"/>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7" name="円/楕円 36"/>
          <p:cNvSpPr/>
          <p:nvPr/>
        </p:nvSpPr>
        <p:spPr bwMode="gray">
          <a:xfrm rot="16565548">
            <a:off x="7802418" y="4524298"/>
            <a:ext cx="932729" cy="700728"/>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bwMode="gray">
          <a:xfrm>
            <a:off x="8600089" y="5230056"/>
            <a:ext cx="975000" cy="180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中小工場立地</a:t>
            </a:r>
            <a:endParaRPr lang="en-US" altLang="ja-JP" sz="900" dirty="0">
              <a:solidFill>
                <a:schemeClr val="tx1"/>
              </a:solidFill>
            </a:endParaRPr>
          </a:p>
        </p:txBody>
      </p:sp>
      <p:cxnSp>
        <p:nvCxnSpPr>
          <p:cNvPr id="47" name="直線コネクタ 46"/>
          <p:cNvCxnSpPr/>
          <p:nvPr/>
        </p:nvCxnSpPr>
        <p:spPr bwMode="gray">
          <a:xfrm flipH="1" flipV="1">
            <a:off x="8590981" y="5013176"/>
            <a:ext cx="286782" cy="213718"/>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bwMode="gray">
          <a:xfrm rot="16558805">
            <a:off x="7561796" y="4650534"/>
            <a:ext cx="1170193" cy="3138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平野川分水路</a:t>
            </a:r>
            <a:endParaRPr lang="en-US" altLang="ja-JP" sz="700" dirty="0">
              <a:solidFill>
                <a:schemeClr val="tx1"/>
              </a:solidFill>
            </a:endParaRPr>
          </a:p>
        </p:txBody>
      </p:sp>
      <p:sp>
        <p:nvSpPr>
          <p:cNvPr id="53" name="正方形/長方形 52"/>
          <p:cNvSpPr/>
          <p:nvPr/>
        </p:nvSpPr>
        <p:spPr bwMode="gray">
          <a:xfrm rot="21420518">
            <a:off x="8956585" y="3960620"/>
            <a:ext cx="734121" cy="16064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寝屋川</a:t>
            </a:r>
            <a:endParaRPr lang="en-US" altLang="ja-JP" sz="700" dirty="0">
              <a:solidFill>
                <a:schemeClr val="tx1"/>
              </a:solidFill>
            </a:endParaRPr>
          </a:p>
        </p:txBody>
      </p:sp>
      <p:sp>
        <p:nvSpPr>
          <p:cNvPr id="54" name="正方形/長方形 53"/>
          <p:cNvSpPr/>
          <p:nvPr/>
        </p:nvSpPr>
        <p:spPr bwMode="gray">
          <a:xfrm rot="16388348">
            <a:off x="7832590" y="3270447"/>
            <a:ext cx="701655" cy="1480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城北川</a:t>
            </a:r>
            <a:endParaRPr lang="en-US" altLang="ja-JP" sz="700" dirty="0">
              <a:solidFill>
                <a:schemeClr val="tx1"/>
              </a:solidFill>
            </a:endParaRPr>
          </a:p>
        </p:txBody>
      </p:sp>
      <p:sp>
        <p:nvSpPr>
          <p:cNvPr id="58" name="正方形/長方形 57"/>
          <p:cNvSpPr/>
          <p:nvPr/>
        </p:nvSpPr>
        <p:spPr bwMode="gray">
          <a:xfrm>
            <a:off x="6905453" y="3733579"/>
            <a:ext cx="97500" cy="9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59" name="正方形/長方形 58"/>
          <p:cNvSpPr/>
          <p:nvPr/>
        </p:nvSpPr>
        <p:spPr bwMode="gray">
          <a:xfrm>
            <a:off x="6997248" y="4064309"/>
            <a:ext cx="849454" cy="2207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第二</a:t>
            </a:r>
            <a:endParaRPr lang="en-US" altLang="ja-JP" sz="700" dirty="0">
              <a:solidFill>
                <a:schemeClr val="tx1"/>
              </a:solidFill>
            </a:endParaRPr>
          </a:p>
          <a:p>
            <a:pPr algn="ctr">
              <a:defRPr/>
            </a:pPr>
            <a:r>
              <a:rPr lang="ja-JP" altLang="en-US" sz="700" dirty="0">
                <a:solidFill>
                  <a:schemeClr val="tx1"/>
                </a:solidFill>
              </a:rPr>
              <a:t>寝屋川</a:t>
            </a:r>
            <a:endParaRPr lang="en-US" altLang="ja-JP" sz="700" dirty="0">
              <a:solidFill>
                <a:schemeClr val="tx1"/>
              </a:solidFill>
            </a:endParaRPr>
          </a:p>
        </p:txBody>
      </p:sp>
      <p:sp>
        <p:nvSpPr>
          <p:cNvPr id="60" name="左矢印吹き出し 59"/>
          <p:cNvSpPr/>
          <p:nvPr/>
        </p:nvSpPr>
        <p:spPr bwMode="gray">
          <a:xfrm flipH="1">
            <a:off x="4683167" y="3660212"/>
            <a:ext cx="950464" cy="288032"/>
          </a:xfrm>
          <a:prstGeom prst="leftArrowCallout">
            <a:avLst>
              <a:gd name="adj1" fmla="val 30292"/>
              <a:gd name="adj2" fmla="val 25661"/>
              <a:gd name="adj3" fmla="val 44559"/>
              <a:gd name="adj4" fmla="val 81312"/>
            </a:avLst>
          </a:prstGeom>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rPr>
              <a:t>なにわ筋線</a:t>
            </a:r>
            <a:endParaRPr kumimoji="1" lang="en-US" altLang="ja-JP" sz="900" dirty="0" smtClean="0">
              <a:solidFill>
                <a:schemeClr val="tx1"/>
              </a:solidFill>
            </a:endParaRPr>
          </a:p>
          <a:p>
            <a:pPr algn="ctr"/>
            <a:r>
              <a:rPr kumimoji="1" lang="ja-JP" altLang="en-US" sz="900" dirty="0" smtClean="0">
                <a:solidFill>
                  <a:schemeClr val="tx1"/>
                </a:solidFill>
              </a:rPr>
              <a:t>整備区間</a:t>
            </a:r>
            <a:endParaRPr kumimoji="1" lang="ja-JP" altLang="en-US" sz="900" dirty="0">
              <a:solidFill>
                <a:schemeClr val="tx1"/>
              </a:solidFill>
            </a:endParaRPr>
          </a:p>
        </p:txBody>
      </p:sp>
      <p:sp>
        <p:nvSpPr>
          <p:cNvPr id="69" name="正方形/長方形 68"/>
          <p:cNvSpPr/>
          <p:nvPr/>
        </p:nvSpPr>
        <p:spPr bwMode="gray">
          <a:xfrm>
            <a:off x="8114863" y="2717856"/>
            <a:ext cx="98016" cy="904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70" name="正方形/長方形 69"/>
          <p:cNvSpPr/>
          <p:nvPr/>
        </p:nvSpPr>
        <p:spPr bwMode="gray">
          <a:xfrm>
            <a:off x="8158933" y="2492896"/>
            <a:ext cx="897000" cy="180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千林商店街</a:t>
            </a:r>
            <a:endParaRPr lang="en-US" altLang="ja-JP" sz="900" dirty="0">
              <a:solidFill>
                <a:schemeClr val="tx1"/>
              </a:solidFill>
            </a:endParaRPr>
          </a:p>
        </p:txBody>
      </p:sp>
      <p:sp>
        <p:nvSpPr>
          <p:cNvPr id="71" name="正方形/長方形 70"/>
          <p:cNvSpPr/>
          <p:nvPr/>
        </p:nvSpPr>
        <p:spPr bwMode="gray">
          <a:xfrm>
            <a:off x="7550916" y="2481211"/>
            <a:ext cx="97500" cy="9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73" name="正方形/長方形 72"/>
          <p:cNvSpPr/>
          <p:nvPr/>
        </p:nvSpPr>
        <p:spPr bwMode="gray">
          <a:xfrm>
            <a:off x="7654877" y="2276872"/>
            <a:ext cx="648072" cy="17750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城北公園</a:t>
            </a:r>
            <a:endParaRPr lang="en-US" altLang="ja-JP" sz="900" dirty="0">
              <a:solidFill>
                <a:schemeClr val="tx1"/>
              </a:solidFill>
            </a:endParaRPr>
          </a:p>
        </p:txBody>
      </p:sp>
      <p:sp>
        <p:nvSpPr>
          <p:cNvPr id="75" name="正方形/長方形 74"/>
          <p:cNvSpPr/>
          <p:nvPr/>
        </p:nvSpPr>
        <p:spPr bwMode="gray">
          <a:xfrm>
            <a:off x="8662989" y="2852936"/>
            <a:ext cx="668160" cy="19428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鶴見緑地</a:t>
            </a:r>
            <a:endParaRPr lang="en-US" altLang="ja-JP" sz="900" dirty="0">
              <a:solidFill>
                <a:schemeClr val="tx1"/>
              </a:solidFill>
            </a:endParaRPr>
          </a:p>
        </p:txBody>
      </p:sp>
      <p:sp>
        <p:nvSpPr>
          <p:cNvPr id="77" name="正方形/長方形 76"/>
          <p:cNvSpPr/>
          <p:nvPr/>
        </p:nvSpPr>
        <p:spPr bwMode="gray">
          <a:xfrm>
            <a:off x="7152493" y="2213484"/>
            <a:ext cx="668111" cy="1772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淀川</a:t>
            </a:r>
            <a:endParaRPr lang="en-US" altLang="ja-JP" sz="700" dirty="0">
              <a:solidFill>
                <a:schemeClr val="tx1"/>
              </a:solidFill>
            </a:endParaRPr>
          </a:p>
        </p:txBody>
      </p:sp>
      <p:sp>
        <p:nvSpPr>
          <p:cNvPr id="78" name="正方形/長方形 77"/>
          <p:cNvSpPr/>
          <p:nvPr/>
        </p:nvSpPr>
        <p:spPr bwMode="gray">
          <a:xfrm rot="16630812">
            <a:off x="7312707" y="4826848"/>
            <a:ext cx="670111" cy="1624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平野川</a:t>
            </a:r>
            <a:endParaRPr lang="en-US" altLang="ja-JP" sz="700" dirty="0">
              <a:solidFill>
                <a:schemeClr val="tx1"/>
              </a:solidFill>
            </a:endParaRPr>
          </a:p>
        </p:txBody>
      </p:sp>
      <p:sp>
        <p:nvSpPr>
          <p:cNvPr id="81" name="正方形/長方形 80"/>
          <p:cNvSpPr/>
          <p:nvPr/>
        </p:nvSpPr>
        <p:spPr bwMode="gray">
          <a:xfrm rot="3225158">
            <a:off x="6601920" y="2814089"/>
            <a:ext cx="576064" cy="2207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smtClean="0">
                <a:solidFill>
                  <a:schemeClr val="tx1"/>
                </a:solidFill>
              </a:rPr>
              <a:t>大川</a:t>
            </a:r>
            <a:endParaRPr lang="en-US" altLang="ja-JP" sz="700" dirty="0">
              <a:solidFill>
                <a:schemeClr val="tx1"/>
              </a:solidFill>
            </a:endParaRPr>
          </a:p>
        </p:txBody>
      </p:sp>
      <p:sp>
        <p:nvSpPr>
          <p:cNvPr id="64" name="円/楕円 63"/>
          <p:cNvSpPr/>
          <p:nvPr/>
        </p:nvSpPr>
        <p:spPr bwMode="gray">
          <a:xfrm rot="1263483">
            <a:off x="8642294" y="3086831"/>
            <a:ext cx="640423" cy="388615"/>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フリーフォーム 64"/>
          <p:cNvSpPr/>
          <p:nvPr/>
        </p:nvSpPr>
        <p:spPr>
          <a:xfrm>
            <a:off x="5656661" y="3667125"/>
            <a:ext cx="230982" cy="671512"/>
          </a:xfrm>
          <a:custGeom>
            <a:avLst/>
            <a:gdLst>
              <a:gd name="connsiteX0" fmla="*/ 230982 w 230982"/>
              <a:gd name="connsiteY0" fmla="*/ 0 h 671512"/>
              <a:gd name="connsiteX1" fmla="*/ 35719 w 230982"/>
              <a:gd name="connsiteY1" fmla="*/ 100013 h 671512"/>
              <a:gd name="connsiteX2" fmla="*/ 26194 w 230982"/>
              <a:gd name="connsiteY2" fmla="*/ 371475 h 671512"/>
              <a:gd name="connsiteX3" fmla="*/ 192882 w 230982"/>
              <a:gd name="connsiteY3" fmla="*/ 628650 h 671512"/>
              <a:gd name="connsiteX4" fmla="*/ 197644 w 230982"/>
              <a:gd name="connsiteY4" fmla="*/ 628650 h 671512"/>
              <a:gd name="connsiteX5" fmla="*/ 197644 w 230982"/>
              <a:gd name="connsiteY5" fmla="*/ 628650 h 67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82" h="671512">
                <a:moveTo>
                  <a:pt x="230982" y="0"/>
                </a:moveTo>
                <a:cubicBezTo>
                  <a:pt x="150416" y="19050"/>
                  <a:pt x="69850" y="38101"/>
                  <a:pt x="35719" y="100013"/>
                </a:cubicBezTo>
                <a:cubicBezTo>
                  <a:pt x="1588" y="161926"/>
                  <a:pt x="0" y="283369"/>
                  <a:pt x="26194" y="371475"/>
                </a:cubicBezTo>
                <a:cubicBezTo>
                  <a:pt x="52388" y="459581"/>
                  <a:pt x="164307" y="585788"/>
                  <a:pt x="192882" y="628650"/>
                </a:cubicBezTo>
                <a:cubicBezTo>
                  <a:pt x="221457" y="671512"/>
                  <a:pt x="197644" y="628650"/>
                  <a:pt x="197644" y="628650"/>
                </a:cubicBezTo>
                <a:lnTo>
                  <a:pt x="197644" y="628650"/>
                </a:lnTo>
              </a:path>
            </a:pathLst>
          </a:cu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9" name="フリーフォーム 78"/>
          <p:cNvSpPr/>
          <p:nvPr/>
        </p:nvSpPr>
        <p:spPr>
          <a:xfrm>
            <a:off x="6214717" y="2989263"/>
            <a:ext cx="3240360" cy="583753"/>
          </a:xfrm>
          <a:custGeom>
            <a:avLst/>
            <a:gdLst>
              <a:gd name="connsiteX0" fmla="*/ 0 w 3705225"/>
              <a:gd name="connsiteY0" fmla="*/ 144462 h 636587"/>
              <a:gd name="connsiteX1" fmla="*/ 495300 w 3705225"/>
              <a:gd name="connsiteY1" fmla="*/ 134937 h 636587"/>
              <a:gd name="connsiteX2" fmla="*/ 657225 w 3705225"/>
              <a:gd name="connsiteY2" fmla="*/ 68262 h 636587"/>
              <a:gd name="connsiteX3" fmla="*/ 1657350 w 3705225"/>
              <a:gd name="connsiteY3" fmla="*/ 544512 h 636587"/>
              <a:gd name="connsiteX4" fmla="*/ 3000375 w 3705225"/>
              <a:gd name="connsiteY4" fmla="*/ 592137 h 636587"/>
              <a:gd name="connsiteX5" fmla="*/ 3705225 w 3705225"/>
              <a:gd name="connsiteY5" fmla="*/ 277812 h 63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5225" h="636587">
                <a:moveTo>
                  <a:pt x="0" y="144462"/>
                </a:moveTo>
                <a:cubicBezTo>
                  <a:pt x="192881" y="146049"/>
                  <a:pt x="385763" y="147637"/>
                  <a:pt x="495300" y="134937"/>
                </a:cubicBezTo>
                <a:cubicBezTo>
                  <a:pt x="604837" y="122237"/>
                  <a:pt x="463550" y="0"/>
                  <a:pt x="657225" y="68262"/>
                </a:cubicBezTo>
                <a:cubicBezTo>
                  <a:pt x="850900" y="136524"/>
                  <a:pt x="1266825" y="457200"/>
                  <a:pt x="1657350" y="544512"/>
                </a:cubicBezTo>
                <a:cubicBezTo>
                  <a:pt x="2047875" y="631824"/>
                  <a:pt x="2659063" y="636587"/>
                  <a:pt x="3000375" y="592137"/>
                </a:cubicBezTo>
                <a:cubicBezTo>
                  <a:pt x="3341688" y="547687"/>
                  <a:pt x="3523456" y="412749"/>
                  <a:pt x="3705225" y="277812"/>
                </a:cubicBezTo>
              </a:path>
            </a:pathLst>
          </a:cu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2" name="左矢印吹き出し 81"/>
          <p:cNvSpPr/>
          <p:nvPr/>
        </p:nvSpPr>
        <p:spPr bwMode="gray">
          <a:xfrm flipH="1">
            <a:off x="4887261" y="2982891"/>
            <a:ext cx="1296988" cy="288925"/>
          </a:xfrm>
          <a:prstGeom prst="leftArrowCallout">
            <a:avLst>
              <a:gd name="adj1" fmla="val 30291"/>
              <a:gd name="adj2" fmla="val 35582"/>
              <a:gd name="adj3" fmla="val 42905"/>
              <a:gd name="adj4" fmla="val 86177"/>
            </a:avLst>
          </a:prstGeom>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ja-JP" sz="900" dirty="0">
                <a:solidFill>
                  <a:schemeClr val="tx1"/>
                </a:solidFill>
                <a:latin typeface="+mn-ea"/>
                <a:cs typeface="Times New Roman" pitchFamily="18" charset="0"/>
              </a:rPr>
              <a:t>淀川左岸線延伸部</a:t>
            </a:r>
            <a:endParaRPr lang="ja-JP" altLang="en-US" sz="900" dirty="0">
              <a:solidFill>
                <a:schemeClr val="tx1"/>
              </a:solidFill>
              <a:latin typeface="+mn-ea"/>
            </a:endParaRPr>
          </a:p>
        </p:txBody>
      </p:sp>
      <p:sp>
        <p:nvSpPr>
          <p:cNvPr id="20" name="正方形/長方形 19"/>
          <p:cNvSpPr/>
          <p:nvPr/>
        </p:nvSpPr>
        <p:spPr bwMode="gray">
          <a:xfrm>
            <a:off x="5225477" y="2069433"/>
            <a:ext cx="1248000" cy="432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smtClean="0">
                <a:solidFill>
                  <a:schemeClr val="tx1"/>
                </a:solidFill>
              </a:rPr>
              <a:t>うめきた</a:t>
            </a:r>
            <a:endParaRPr lang="en-US" altLang="ja-JP" sz="1050" dirty="0" smtClean="0">
              <a:solidFill>
                <a:schemeClr val="tx1"/>
              </a:solidFill>
            </a:endParaRPr>
          </a:p>
          <a:p>
            <a:pPr algn="ctr">
              <a:defRPr/>
            </a:pPr>
            <a:r>
              <a:rPr lang="ja-JP" altLang="en-US" sz="1050" dirty="0" smtClean="0">
                <a:solidFill>
                  <a:schemeClr val="tx1"/>
                </a:solidFill>
              </a:rPr>
              <a:t>（大阪駅北地区）</a:t>
            </a:r>
            <a:endParaRPr lang="ja-JP" altLang="en-US" sz="1050" dirty="0">
              <a:solidFill>
                <a:schemeClr val="tx1"/>
              </a:solidFill>
            </a:endParaRPr>
          </a:p>
        </p:txBody>
      </p:sp>
      <p:cxnSp>
        <p:nvCxnSpPr>
          <p:cNvPr id="21" name="直線コネクタ 20"/>
          <p:cNvCxnSpPr/>
          <p:nvPr/>
        </p:nvCxnSpPr>
        <p:spPr bwMode="gray">
          <a:xfrm flipV="1">
            <a:off x="6070701" y="2501433"/>
            <a:ext cx="400568" cy="999577"/>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5" name="正方形/長方形 27"/>
          <p:cNvSpPr>
            <a:spLocks noChangeArrowheads="1"/>
          </p:cNvSpPr>
          <p:nvPr/>
        </p:nvSpPr>
        <p:spPr bwMode="auto">
          <a:xfrm>
            <a:off x="8855075" y="6519629"/>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a:t>
            </a:r>
            <a:r>
              <a:rPr lang="ja-JP" altLang="en-US" sz="1100" b="1" dirty="0">
                <a:solidFill>
                  <a:srgbClr val="000000"/>
                </a:solidFill>
                <a:latin typeface="Meiryo UI" pitchFamily="50" charset="-128"/>
                <a:ea typeface="Meiryo UI" pitchFamily="50" charset="-128"/>
                <a:cs typeface="Meiryo UI" pitchFamily="50" charset="-128"/>
              </a:rPr>
              <a:t>３</a:t>
            </a:r>
            <a:endParaRPr lang="en-US" altLang="ja-JP" sz="1100" b="1" dirty="0" smtClean="0">
              <a:solidFill>
                <a:srgbClr val="000000"/>
              </a:solidFill>
              <a:latin typeface="Meiryo UI" pitchFamily="50" charset="-128"/>
              <a:ea typeface="Meiryo UI" pitchFamily="50" charset="-128"/>
              <a:cs typeface="Meiryo UI" pitchFamily="50" charset="-128"/>
            </a:endParaRPr>
          </a:p>
        </p:txBody>
      </p:sp>
      <p:sp>
        <p:nvSpPr>
          <p:cNvPr id="51" name="フリーフォーム 50"/>
          <p:cNvSpPr/>
          <p:nvPr/>
        </p:nvSpPr>
        <p:spPr>
          <a:xfrm>
            <a:off x="7061149" y="2352867"/>
            <a:ext cx="643389" cy="1614293"/>
          </a:xfrm>
          <a:custGeom>
            <a:avLst/>
            <a:gdLst>
              <a:gd name="connsiteX0" fmla="*/ 672903 w 672903"/>
              <a:gd name="connsiteY0" fmla="*/ 1650924 h 1650924"/>
              <a:gd name="connsiteX1" fmla="*/ 601466 w 672903"/>
              <a:gd name="connsiteY1" fmla="*/ 1508049 h 1650924"/>
              <a:gd name="connsiteX2" fmla="*/ 591941 w 672903"/>
              <a:gd name="connsiteY2" fmla="*/ 1474711 h 1650924"/>
              <a:gd name="connsiteX3" fmla="*/ 539553 w 672903"/>
              <a:gd name="connsiteY3" fmla="*/ 1308024 h 1650924"/>
              <a:gd name="connsiteX4" fmla="*/ 553841 w 672903"/>
              <a:gd name="connsiteY4" fmla="*/ 1027036 h 1650924"/>
              <a:gd name="connsiteX5" fmla="*/ 510978 w 672903"/>
              <a:gd name="connsiteY5" fmla="*/ 898449 h 1650924"/>
              <a:gd name="connsiteX6" fmla="*/ 253803 w 672903"/>
              <a:gd name="connsiteY6" fmla="*/ 526974 h 1650924"/>
              <a:gd name="connsiteX7" fmla="*/ 153791 w 672903"/>
              <a:gd name="connsiteY7" fmla="*/ 336474 h 1650924"/>
              <a:gd name="connsiteX8" fmla="*/ 15678 w 672903"/>
              <a:gd name="connsiteY8" fmla="*/ 12624 h 1650924"/>
              <a:gd name="connsiteX0" fmla="*/ 656235 w 656235"/>
              <a:gd name="connsiteY0" fmla="*/ 1608061 h 1608061"/>
              <a:gd name="connsiteX1" fmla="*/ 601466 w 656235"/>
              <a:gd name="connsiteY1" fmla="*/ 1508049 h 1608061"/>
              <a:gd name="connsiteX2" fmla="*/ 591941 w 656235"/>
              <a:gd name="connsiteY2" fmla="*/ 1474711 h 1608061"/>
              <a:gd name="connsiteX3" fmla="*/ 539553 w 656235"/>
              <a:gd name="connsiteY3" fmla="*/ 1308024 h 1608061"/>
              <a:gd name="connsiteX4" fmla="*/ 553841 w 656235"/>
              <a:gd name="connsiteY4" fmla="*/ 10270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1466 w 656235"/>
              <a:gd name="connsiteY1" fmla="*/ 1508049 h 1608061"/>
              <a:gd name="connsiteX2" fmla="*/ 575272 w 656235"/>
              <a:gd name="connsiteY2" fmla="*/ 1467567 h 1608061"/>
              <a:gd name="connsiteX3" fmla="*/ 539553 w 656235"/>
              <a:gd name="connsiteY3" fmla="*/ 1308024 h 1608061"/>
              <a:gd name="connsiteX4" fmla="*/ 553841 w 656235"/>
              <a:gd name="connsiteY4" fmla="*/ 10270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5272 w 656235"/>
              <a:gd name="connsiteY2" fmla="*/ 1467567 h 1608061"/>
              <a:gd name="connsiteX3" fmla="*/ 539553 w 656235"/>
              <a:gd name="connsiteY3" fmla="*/ 1308024 h 1608061"/>
              <a:gd name="connsiteX4" fmla="*/ 553841 w 656235"/>
              <a:gd name="connsiteY4" fmla="*/ 10270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39553 w 656235"/>
              <a:gd name="connsiteY3" fmla="*/ 1308024 h 1608061"/>
              <a:gd name="connsiteX4" fmla="*/ 553841 w 656235"/>
              <a:gd name="connsiteY4" fmla="*/ 10270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49078 w 656235"/>
              <a:gd name="connsiteY3" fmla="*/ 1300880 h 1608061"/>
              <a:gd name="connsiteX4" fmla="*/ 553841 w 656235"/>
              <a:gd name="connsiteY4" fmla="*/ 10270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49078 w 656235"/>
              <a:gd name="connsiteY3" fmla="*/ 1300880 h 1608061"/>
              <a:gd name="connsiteX4" fmla="*/ 560984 w 656235"/>
              <a:gd name="connsiteY4" fmla="*/ 1024655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49078 w 656235"/>
              <a:gd name="connsiteY3" fmla="*/ 1300880 h 1608061"/>
              <a:gd name="connsiteX4" fmla="*/ 558603 w 656235"/>
              <a:gd name="connsiteY4" fmla="*/ 1062755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49078 w 656235"/>
              <a:gd name="connsiteY3" fmla="*/ 1300880 h 1608061"/>
              <a:gd name="connsiteX4" fmla="*/ 560984 w 656235"/>
              <a:gd name="connsiteY4" fmla="*/ 10651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56222 w 656235"/>
              <a:gd name="connsiteY3" fmla="*/ 1288973 h 1608061"/>
              <a:gd name="connsiteX4" fmla="*/ 560984 w 656235"/>
              <a:gd name="connsiteY4" fmla="*/ 10651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56222 w 656235"/>
              <a:gd name="connsiteY3" fmla="*/ 1288973 h 1608061"/>
              <a:gd name="connsiteX4" fmla="*/ 572890 w 656235"/>
              <a:gd name="connsiteY4" fmla="*/ 1060374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70510 w 656235"/>
              <a:gd name="connsiteY3" fmla="*/ 1284210 h 1608061"/>
              <a:gd name="connsiteX4" fmla="*/ 572890 w 656235"/>
              <a:gd name="connsiteY4" fmla="*/ 1060374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5272 w 656235"/>
              <a:gd name="connsiteY2" fmla="*/ 1429467 h 1608061"/>
              <a:gd name="connsiteX3" fmla="*/ 570510 w 656235"/>
              <a:gd name="connsiteY3" fmla="*/ 1284210 h 1608061"/>
              <a:gd name="connsiteX4" fmla="*/ 572890 w 656235"/>
              <a:gd name="connsiteY4" fmla="*/ 1060374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817 h 1608817"/>
              <a:gd name="connsiteX1" fmla="*/ 608610 w 656235"/>
              <a:gd name="connsiteY1" fmla="*/ 1520711 h 1608817"/>
              <a:gd name="connsiteX2" fmla="*/ 575272 w 656235"/>
              <a:gd name="connsiteY2" fmla="*/ 1430223 h 1608817"/>
              <a:gd name="connsiteX3" fmla="*/ 570510 w 656235"/>
              <a:gd name="connsiteY3" fmla="*/ 1284966 h 1608817"/>
              <a:gd name="connsiteX4" fmla="*/ 572890 w 656235"/>
              <a:gd name="connsiteY4" fmla="*/ 1061130 h 1608817"/>
              <a:gd name="connsiteX5" fmla="*/ 510978 w 656235"/>
              <a:gd name="connsiteY5" fmla="*/ 899205 h 1608817"/>
              <a:gd name="connsiteX6" fmla="*/ 253803 w 656235"/>
              <a:gd name="connsiteY6" fmla="*/ 527730 h 1608817"/>
              <a:gd name="connsiteX7" fmla="*/ 153791 w 656235"/>
              <a:gd name="connsiteY7" fmla="*/ 315799 h 1608817"/>
              <a:gd name="connsiteX8" fmla="*/ 15678 w 656235"/>
              <a:gd name="connsiteY8" fmla="*/ 13380 h 1608817"/>
              <a:gd name="connsiteX0" fmla="*/ 651770 w 651770"/>
              <a:gd name="connsiteY0" fmla="*/ 1608817 h 1608817"/>
              <a:gd name="connsiteX1" fmla="*/ 604145 w 651770"/>
              <a:gd name="connsiteY1" fmla="*/ 1520711 h 1608817"/>
              <a:gd name="connsiteX2" fmla="*/ 570807 w 651770"/>
              <a:gd name="connsiteY2" fmla="*/ 1430223 h 1608817"/>
              <a:gd name="connsiteX3" fmla="*/ 566045 w 651770"/>
              <a:gd name="connsiteY3" fmla="*/ 1284966 h 1608817"/>
              <a:gd name="connsiteX4" fmla="*/ 568425 w 651770"/>
              <a:gd name="connsiteY4" fmla="*/ 1061130 h 1608817"/>
              <a:gd name="connsiteX5" fmla="*/ 506513 w 651770"/>
              <a:gd name="connsiteY5" fmla="*/ 899205 h 1608817"/>
              <a:gd name="connsiteX6" fmla="*/ 249338 w 651770"/>
              <a:gd name="connsiteY6" fmla="*/ 527730 h 1608817"/>
              <a:gd name="connsiteX7" fmla="*/ 149326 w 651770"/>
              <a:gd name="connsiteY7" fmla="*/ 315799 h 1608817"/>
              <a:gd name="connsiteX8" fmla="*/ 15976 w 651770"/>
              <a:gd name="connsiteY8" fmla="*/ 13380 h 1608817"/>
              <a:gd name="connsiteX0" fmla="*/ 650126 w 650126"/>
              <a:gd name="connsiteY0" fmla="*/ 1611482 h 1611482"/>
              <a:gd name="connsiteX1" fmla="*/ 602501 w 650126"/>
              <a:gd name="connsiteY1" fmla="*/ 1523376 h 1611482"/>
              <a:gd name="connsiteX2" fmla="*/ 569163 w 650126"/>
              <a:gd name="connsiteY2" fmla="*/ 1432888 h 1611482"/>
              <a:gd name="connsiteX3" fmla="*/ 564401 w 650126"/>
              <a:gd name="connsiteY3" fmla="*/ 1287631 h 1611482"/>
              <a:gd name="connsiteX4" fmla="*/ 566781 w 650126"/>
              <a:gd name="connsiteY4" fmla="*/ 1063795 h 1611482"/>
              <a:gd name="connsiteX5" fmla="*/ 504869 w 650126"/>
              <a:gd name="connsiteY5" fmla="*/ 901870 h 1611482"/>
              <a:gd name="connsiteX6" fmla="*/ 247694 w 650126"/>
              <a:gd name="connsiteY6" fmla="*/ 530395 h 1611482"/>
              <a:gd name="connsiteX7" fmla="*/ 147682 w 650126"/>
              <a:gd name="connsiteY7" fmla="*/ 318464 h 1611482"/>
              <a:gd name="connsiteX8" fmla="*/ 14332 w 650126"/>
              <a:gd name="connsiteY8" fmla="*/ 16045 h 1611482"/>
              <a:gd name="connsiteX0" fmla="*/ 645446 w 645446"/>
              <a:gd name="connsiteY0" fmla="*/ 1613566 h 1613566"/>
              <a:gd name="connsiteX1" fmla="*/ 597821 w 645446"/>
              <a:gd name="connsiteY1" fmla="*/ 1525460 h 1613566"/>
              <a:gd name="connsiteX2" fmla="*/ 564483 w 645446"/>
              <a:gd name="connsiteY2" fmla="*/ 1434972 h 1613566"/>
              <a:gd name="connsiteX3" fmla="*/ 559721 w 645446"/>
              <a:gd name="connsiteY3" fmla="*/ 1289715 h 1613566"/>
              <a:gd name="connsiteX4" fmla="*/ 562101 w 645446"/>
              <a:gd name="connsiteY4" fmla="*/ 1065879 h 1613566"/>
              <a:gd name="connsiteX5" fmla="*/ 500189 w 645446"/>
              <a:gd name="connsiteY5" fmla="*/ 903954 h 1613566"/>
              <a:gd name="connsiteX6" fmla="*/ 243014 w 645446"/>
              <a:gd name="connsiteY6" fmla="*/ 532479 h 1613566"/>
              <a:gd name="connsiteX7" fmla="*/ 143002 w 645446"/>
              <a:gd name="connsiteY7" fmla="*/ 320548 h 1613566"/>
              <a:gd name="connsiteX8" fmla="*/ 9652 w 645446"/>
              <a:gd name="connsiteY8" fmla="*/ 18129 h 1613566"/>
              <a:gd name="connsiteX0" fmla="*/ 643287 w 643287"/>
              <a:gd name="connsiteY0" fmla="*/ 1614275 h 1614275"/>
              <a:gd name="connsiteX1" fmla="*/ 595662 w 643287"/>
              <a:gd name="connsiteY1" fmla="*/ 1526169 h 1614275"/>
              <a:gd name="connsiteX2" fmla="*/ 562324 w 643287"/>
              <a:gd name="connsiteY2" fmla="*/ 1435681 h 1614275"/>
              <a:gd name="connsiteX3" fmla="*/ 557562 w 643287"/>
              <a:gd name="connsiteY3" fmla="*/ 1290424 h 1614275"/>
              <a:gd name="connsiteX4" fmla="*/ 559942 w 643287"/>
              <a:gd name="connsiteY4" fmla="*/ 1066588 h 1614275"/>
              <a:gd name="connsiteX5" fmla="*/ 498030 w 643287"/>
              <a:gd name="connsiteY5" fmla="*/ 904663 h 1614275"/>
              <a:gd name="connsiteX6" fmla="*/ 240855 w 643287"/>
              <a:gd name="connsiteY6" fmla="*/ 533188 h 1614275"/>
              <a:gd name="connsiteX7" fmla="*/ 140843 w 643287"/>
              <a:gd name="connsiteY7" fmla="*/ 321257 h 1614275"/>
              <a:gd name="connsiteX8" fmla="*/ 7493 w 643287"/>
              <a:gd name="connsiteY8" fmla="*/ 18838 h 1614275"/>
              <a:gd name="connsiteX0" fmla="*/ 643389 w 643389"/>
              <a:gd name="connsiteY0" fmla="*/ 1614293 h 1614293"/>
              <a:gd name="connsiteX1" fmla="*/ 595764 w 643389"/>
              <a:gd name="connsiteY1" fmla="*/ 1526187 h 1614293"/>
              <a:gd name="connsiteX2" fmla="*/ 562426 w 643389"/>
              <a:gd name="connsiteY2" fmla="*/ 1435699 h 1614293"/>
              <a:gd name="connsiteX3" fmla="*/ 557664 w 643389"/>
              <a:gd name="connsiteY3" fmla="*/ 1290442 h 1614293"/>
              <a:gd name="connsiteX4" fmla="*/ 560044 w 643389"/>
              <a:gd name="connsiteY4" fmla="*/ 1066606 h 1614293"/>
              <a:gd name="connsiteX5" fmla="*/ 498132 w 643389"/>
              <a:gd name="connsiteY5" fmla="*/ 904681 h 1614293"/>
              <a:gd name="connsiteX6" fmla="*/ 255245 w 643389"/>
              <a:gd name="connsiteY6" fmla="*/ 535587 h 1614293"/>
              <a:gd name="connsiteX7" fmla="*/ 140945 w 643389"/>
              <a:gd name="connsiteY7" fmla="*/ 321275 h 1614293"/>
              <a:gd name="connsiteX8" fmla="*/ 7595 w 643389"/>
              <a:gd name="connsiteY8" fmla="*/ 18856 h 161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389" h="1614293">
                <a:moveTo>
                  <a:pt x="643389" y="1614293"/>
                </a:moveTo>
                <a:cubicBezTo>
                  <a:pt x="614417" y="1557540"/>
                  <a:pt x="609258" y="1555953"/>
                  <a:pt x="595764" y="1526187"/>
                </a:cubicBezTo>
                <a:cubicBezTo>
                  <a:pt x="582270" y="1496421"/>
                  <a:pt x="568776" y="1474990"/>
                  <a:pt x="562426" y="1435699"/>
                </a:cubicBezTo>
                <a:cubicBezTo>
                  <a:pt x="556076" y="1396408"/>
                  <a:pt x="558061" y="1351957"/>
                  <a:pt x="557664" y="1290442"/>
                </a:cubicBezTo>
                <a:cubicBezTo>
                  <a:pt x="557267" y="1228927"/>
                  <a:pt x="569966" y="1130899"/>
                  <a:pt x="560044" y="1066606"/>
                </a:cubicBezTo>
                <a:cubicBezTo>
                  <a:pt x="550122" y="1002313"/>
                  <a:pt x="548932" y="993184"/>
                  <a:pt x="498132" y="904681"/>
                </a:cubicBezTo>
                <a:cubicBezTo>
                  <a:pt x="447332" y="816178"/>
                  <a:pt x="314776" y="632821"/>
                  <a:pt x="255245" y="535587"/>
                </a:cubicBezTo>
                <a:cubicBezTo>
                  <a:pt x="195714" y="438353"/>
                  <a:pt x="182220" y="407397"/>
                  <a:pt x="140945" y="321275"/>
                </a:cubicBezTo>
                <a:cubicBezTo>
                  <a:pt x="99670" y="235153"/>
                  <a:pt x="-32887" y="-79569"/>
                  <a:pt x="7595" y="18856"/>
                </a:cubicBez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51"/>
          <p:cNvSpPr/>
          <p:nvPr/>
        </p:nvSpPr>
        <p:spPr>
          <a:xfrm>
            <a:off x="7061149" y="2352867"/>
            <a:ext cx="643389" cy="1614293"/>
          </a:xfrm>
          <a:custGeom>
            <a:avLst/>
            <a:gdLst>
              <a:gd name="connsiteX0" fmla="*/ 672903 w 672903"/>
              <a:gd name="connsiteY0" fmla="*/ 1650924 h 1650924"/>
              <a:gd name="connsiteX1" fmla="*/ 601466 w 672903"/>
              <a:gd name="connsiteY1" fmla="*/ 1508049 h 1650924"/>
              <a:gd name="connsiteX2" fmla="*/ 591941 w 672903"/>
              <a:gd name="connsiteY2" fmla="*/ 1474711 h 1650924"/>
              <a:gd name="connsiteX3" fmla="*/ 539553 w 672903"/>
              <a:gd name="connsiteY3" fmla="*/ 1308024 h 1650924"/>
              <a:gd name="connsiteX4" fmla="*/ 553841 w 672903"/>
              <a:gd name="connsiteY4" fmla="*/ 1027036 h 1650924"/>
              <a:gd name="connsiteX5" fmla="*/ 510978 w 672903"/>
              <a:gd name="connsiteY5" fmla="*/ 898449 h 1650924"/>
              <a:gd name="connsiteX6" fmla="*/ 253803 w 672903"/>
              <a:gd name="connsiteY6" fmla="*/ 526974 h 1650924"/>
              <a:gd name="connsiteX7" fmla="*/ 153791 w 672903"/>
              <a:gd name="connsiteY7" fmla="*/ 336474 h 1650924"/>
              <a:gd name="connsiteX8" fmla="*/ 15678 w 672903"/>
              <a:gd name="connsiteY8" fmla="*/ 12624 h 1650924"/>
              <a:gd name="connsiteX0" fmla="*/ 656235 w 656235"/>
              <a:gd name="connsiteY0" fmla="*/ 1608061 h 1608061"/>
              <a:gd name="connsiteX1" fmla="*/ 601466 w 656235"/>
              <a:gd name="connsiteY1" fmla="*/ 1508049 h 1608061"/>
              <a:gd name="connsiteX2" fmla="*/ 591941 w 656235"/>
              <a:gd name="connsiteY2" fmla="*/ 1474711 h 1608061"/>
              <a:gd name="connsiteX3" fmla="*/ 539553 w 656235"/>
              <a:gd name="connsiteY3" fmla="*/ 1308024 h 1608061"/>
              <a:gd name="connsiteX4" fmla="*/ 553841 w 656235"/>
              <a:gd name="connsiteY4" fmla="*/ 10270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1466 w 656235"/>
              <a:gd name="connsiteY1" fmla="*/ 1508049 h 1608061"/>
              <a:gd name="connsiteX2" fmla="*/ 575272 w 656235"/>
              <a:gd name="connsiteY2" fmla="*/ 1467567 h 1608061"/>
              <a:gd name="connsiteX3" fmla="*/ 539553 w 656235"/>
              <a:gd name="connsiteY3" fmla="*/ 1308024 h 1608061"/>
              <a:gd name="connsiteX4" fmla="*/ 553841 w 656235"/>
              <a:gd name="connsiteY4" fmla="*/ 10270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5272 w 656235"/>
              <a:gd name="connsiteY2" fmla="*/ 1467567 h 1608061"/>
              <a:gd name="connsiteX3" fmla="*/ 539553 w 656235"/>
              <a:gd name="connsiteY3" fmla="*/ 1308024 h 1608061"/>
              <a:gd name="connsiteX4" fmla="*/ 553841 w 656235"/>
              <a:gd name="connsiteY4" fmla="*/ 10270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39553 w 656235"/>
              <a:gd name="connsiteY3" fmla="*/ 1308024 h 1608061"/>
              <a:gd name="connsiteX4" fmla="*/ 553841 w 656235"/>
              <a:gd name="connsiteY4" fmla="*/ 10270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49078 w 656235"/>
              <a:gd name="connsiteY3" fmla="*/ 1300880 h 1608061"/>
              <a:gd name="connsiteX4" fmla="*/ 553841 w 656235"/>
              <a:gd name="connsiteY4" fmla="*/ 10270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49078 w 656235"/>
              <a:gd name="connsiteY3" fmla="*/ 1300880 h 1608061"/>
              <a:gd name="connsiteX4" fmla="*/ 560984 w 656235"/>
              <a:gd name="connsiteY4" fmla="*/ 1024655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49078 w 656235"/>
              <a:gd name="connsiteY3" fmla="*/ 1300880 h 1608061"/>
              <a:gd name="connsiteX4" fmla="*/ 558603 w 656235"/>
              <a:gd name="connsiteY4" fmla="*/ 1062755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49078 w 656235"/>
              <a:gd name="connsiteY3" fmla="*/ 1300880 h 1608061"/>
              <a:gd name="connsiteX4" fmla="*/ 560984 w 656235"/>
              <a:gd name="connsiteY4" fmla="*/ 10651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56222 w 656235"/>
              <a:gd name="connsiteY3" fmla="*/ 1288973 h 1608061"/>
              <a:gd name="connsiteX4" fmla="*/ 560984 w 656235"/>
              <a:gd name="connsiteY4" fmla="*/ 10651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56222 w 656235"/>
              <a:gd name="connsiteY3" fmla="*/ 1288973 h 1608061"/>
              <a:gd name="connsiteX4" fmla="*/ 572890 w 656235"/>
              <a:gd name="connsiteY4" fmla="*/ 1060374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70510 w 656235"/>
              <a:gd name="connsiteY3" fmla="*/ 1284210 h 1608061"/>
              <a:gd name="connsiteX4" fmla="*/ 572890 w 656235"/>
              <a:gd name="connsiteY4" fmla="*/ 1060374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5272 w 656235"/>
              <a:gd name="connsiteY2" fmla="*/ 1429467 h 1608061"/>
              <a:gd name="connsiteX3" fmla="*/ 570510 w 656235"/>
              <a:gd name="connsiteY3" fmla="*/ 1284210 h 1608061"/>
              <a:gd name="connsiteX4" fmla="*/ 572890 w 656235"/>
              <a:gd name="connsiteY4" fmla="*/ 1060374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817 h 1608817"/>
              <a:gd name="connsiteX1" fmla="*/ 608610 w 656235"/>
              <a:gd name="connsiteY1" fmla="*/ 1520711 h 1608817"/>
              <a:gd name="connsiteX2" fmla="*/ 575272 w 656235"/>
              <a:gd name="connsiteY2" fmla="*/ 1430223 h 1608817"/>
              <a:gd name="connsiteX3" fmla="*/ 570510 w 656235"/>
              <a:gd name="connsiteY3" fmla="*/ 1284966 h 1608817"/>
              <a:gd name="connsiteX4" fmla="*/ 572890 w 656235"/>
              <a:gd name="connsiteY4" fmla="*/ 1061130 h 1608817"/>
              <a:gd name="connsiteX5" fmla="*/ 510978 w 656235"/>
              <a:gd name="connsiteY5" fmla="*/ 899205 h 1608817"/>
              <a:gd name="connsiteX6" fmla="*/ 253803 w 656235"/>
              <a:gd name="connsiteY6" fmla="*/ 527730 h 1608817"/>
              <a:gd name="connsiteX7" fmla="*/ 153791 w 656235"/>
              <a:gd name="connsiteY7" fmla="*/ 315799 h 1608817"/>
              <a:gd name="connsiteX8" fmla="*/ 15678 w 656235"/>
              <a:gd name="connsiteY8" fmla="*/ 13380 h 1608817"/>
              <a:gd name="connsiteX0" fmla="*/ 651770 w 651770"/>
              <a:gd name="connsiteY0" fmla="*/ 1608817 h 1608817"/>
              <a:gd name="connsiteX1" fmla="*/ 604145 w 651770"/>
              <a:gd name="connsiteY1" fmla="*/ 1520711 h 1608817"/>
              <a:gd name="connsiteX2" fmla="*/ 570807 w 651770"/>
              <a:gd name="connsiteY2" fmla="*/ 1430223 h 1608817"/>
              <a:gd name="connsiteX3" fmla="*/ 566045 w 651770"/>
              <a:gd name="connsiteY3" fmla="*/ 1284966 h 1608817"/>
              <a:gd name="connsiteX4" fmla="*/ 568425 w 651770"/>
              <a:gd name="connsiteY4" fmla="*/ 1061130 h 1608817"/>
              <a:gd name="connsiteX5" fmla="*/ 506513 w 651770"/>
              <a:gd name="connsiteY5" fmla="*/ 899205 h 1608817"/>
              <a:gd name="connsiteX6" fmla="*/ 249338 w 651770"/>
              <a:gd name="connsiteY6" fmla="*/ 527730 h 1608817"/>
              <a:gd name="connsiteX7" fmla="*/ 149326 w 651770"/>
              <a:gd name="connsiteY7" fmla="*/ 315799 h 1608817"/>
              <a:gd name="connsiteX8" fmla="*/ 15976 w 651770"/>
              <a:gd name="connsiteY8" fmla="*/ 13380 h 1608817"/>
              <a:gd name="connsiteX0" fmla="*/ 650126 w 650126"/>
              <a:gd name="connsiteY0" fmla="*/ 1611482 h 1611482"/>
              <a:gd name="connsiteX1" fmla="*/ 602501 w 650126"/>
              <a:gd name="connsiteY1" fmla="*/ 1523376 h 1611482"/>
              <a:gd name="connsiteX2" fmla="*/ 569163 w 650126"/>
              <a:gd name="connsiteY2" fmla="*/ 1432888 h 1611482"/>
              <a:gd name="connsiteX3" fmla="*/ 564401 w 650126"/>
              <a:gd name="connsiteY3" fmla="*/ 1287631 h 1611482"/>
              <a:gd name="connsiteX4" fmla="*/ 566781 w 650126"/>
              <a:gd name="connsiteY4" fmla="*/ 1063795 h 1611482"/>
              <a:gd name="connsiteX5" fmla="*/ 504869 w 650126"/>
              <a:gd name="connsiteY5" fmla="*/ 901870 h 1611482"/>
              <a:gd name="connsiteX6" fmla="*/ 247694 w 650126"/>
              <a:gd name="connsiteY6" fmla="*/ 530395 h 1611482"/>
              <a:gd name="connsiteX7" fmla="*/ 147682 w 650126"/>
              <a:gd name="connsiteY7" fmla="*/ 318464 h 1611482"/>
              <a:gd name="connsiteX8" fmla="*/ 14332 w 650126"/>
              <a:gd name="connsiteY8" fmla="*/ 16045 h 1611482"/>
              <a:gd name="connsiteX0" fmla="*/ 645446 w 645446"/>
              <a:gd name="connsiteY0" fmla="*/ 1613566 h 1613566"/>
              <a:gd name="connsiteX1" fmla="*/ 597821 w 645446"/>
              <a:gd name="connsiteY1" fmla="*/ 1525460 h 1613566"/>
              <a:gd name="connsiteX2" fmla="*/ 564483 w 645446"/>
              <a:gd name="connsiteY2" fmla="*/ 1434972 h 1613566"/>
              <a:gd name="connsiteX3" fmla="*/ 559721 w 645446"/>
              <a:gd name="connsiteY3" fmla="*/ 1289715 h 1613566"/>
              <a:gd name="connsiteX4" fmla="*/ 562101 w 645446"/>
              <a:gd name="connsiteY4" fmla="*/ 1065879 h 1613566"/>
              <a:gd name="connsiteX5" fmla="*/ 500189 w 645446"/>
              <a:gd name="connsiteY5" fmla="*/ 903954 h 1613566"/>
              <a:gd name="connsiteX6" fmla="*/ 243014 w 645446"/>
              <a:gd name="connsiteY6" fmla="*/ 532479 h 1613566"/>
              <a:gd name="connsiteX7" fmla="*/ 143002 w 645446"/>
              <a:gd name="connsiteY7" fmla="*/ 320548 h 1613566"/>
              <a:gd name="connsiteX8" fmla="*/ 9652 w 645446"/>
              <a:gd name="connsiteY8" fmla="*/ 18129 h 1613566"/>
              <a:gd name="connsiteX0" fmla="*/ 643287 w 643287"/>
              <a:gd name="connsiteY0" fmla="*/ 1614275 h 1614275"/>
              <a:gd name="connsiteX1" fmla="*/ 595662 w 643287"/>
              <a:gd name="connsiteY1" fmla="*/ 1526169 h 1614275"/>
              <a:gd name="connsiteX2" fmla="*/ 562324 w 643287"/>
              <a:gd name="connsiteY2" fmla="*/ 1435681 h 1614275"/>
              <a:gd name="connsiteX3" fmla="*/ 557562 w 643287"/>
              <a:gd name="connsiteY3" fmla="*/ 1290424 h 1614275"/>
              <a:gd name="connsiteX4" fmla="*/ 559942 w 643287"/>
              <a:gd name="connsiteY4" fmla="*/ 1066588 h 1614275"/>
              <a:gd name="connsiteX5" fmla="*/ 498030 w 643287"/>
              <a:gd name="connsiteY5" fmla="*/ 904663 h 1614275"/>
              <a:gd name="connsiteX6" fmla="*/ 240855 w 643287"/>
              <a:gd name="connsiteY6" fmla="*/ 533188 h 1614275"/>
              <a:gd name="connsiteX7" fmla="*/ 140843 w 643287"/>
              <a:gd name="connsiteY7" fmla="*/ 321257 h 1614275"/>
              <a:gd name="connsiteX8" fmla="*/ 7493 w 643287"/>
              <a:gd name="connsiteY8" fmla="*/ 18838 h 1614275"/>
              <a:gd name="connsiteX0" fmla="*/ 643389 w 643389"/>
              <a:gd name="connsiteY0" fmla="*/ 1614293 h 1614293"/>
              <a:gd name="connsiteX1" fmla="*/ 595764 w 643389"/>
              <a:gd name="connsiteY1" fmla="*/ 1526187 h 1614293"/>
              <a:gd name="connsiteX2" fmla="*/ 562426 w 643389"/>
              <a:gd name="connsiteY2" fmla="*/ 1435699 h 1614293"/>
              <a:gd name="connsiteX3" fmla="*/ 557664 w 643389"/>
              <a:gd name="connsiteY3" fmla="*/ 1290442 h 1614293"/>
              <a:gd name="connsiteX4" fmla="*/ 560044 w 643389"/>
              <a:gd name="connsiteY4" fmla="*/ 1066606 h 1614293"/>
              <a:gd name="connsiteX5" fmla="*/ 498132 w 643389"/>
              <a:gd name="connsiteY5" fmla="*/ 904681 h 1614293"/>
              <a:gd name="connsiteX6" fmla="*/ 255245 w 643389"/>
              <a:gd name="connsiteY6" fmla="*/ 535587 h 1614293"/>
              <a:gd name="connsiteX7" fmla="*/ 140945 w 643389"/>
              <a:gd name="connsiteY7" fmla="*/ 321275 h 1614293"/>
              <a:gd name="connsiteX8" fmla="*/ 7595 w 643389"/>
              <a:gd name="connsiteY8" fmla="*/ 18856 h 161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389" h="1614293">
                <a:moveTo>
                  <a:pt x="643389" y="1614293"/>
                </a:moveTo>
                <a:cubicBezTo>
                  <a:pt x="614417" y="1557540"/>
                  <a:pt x="609258" y="1555953"/>
                  <a:pt x="595764" y="1526187"/>
                </a:cubicBezTo>
                <a:cubicBezTo>
                  <a:pt x="582270" y="1496421"/>
                  <a:pt x="568776" y="1474990"/>
                  <a:pt x="562426" y="1435699"/>
                </a:cubicBezTo>
                <a:cubicBezTo>
                  <a:pt x="556076" y="1396408"/>
                  <a:pt x="558061" y="1351957"/>
                  <a:pt x="557664" y="1290442"/>
                </a:cubicBezTo>
                <a:cubicBezTo>
                  <a:pt x="557267" y="1228927"/>
                  <a:pt x="569966" y="1130899"/>
                  <a:pt x="560044" y="1066606"/>
                </a:cubicBezTo>
                <a:cubicBezTo>
                  <a:pt x="550122" y="1002313"/>
                  <a:pt x="548932" y="993184"/>
                  <a:pt x="498132" y="904681"/>
                </a:cubicBezTo>
                <a:cubicBezTo>
                  <a:pt x="447332" y="816178"/>
                  <a:pt x="314776" y="632821"/>
                  <a:pt x="255245" y="535587"/>
                </a:cubicBezTo>
                <a:cubicBezTo>
                  <a:pt x="195714" y="438353"/>
                  <a:pt x="182220" y="407397"/>
                  <a:pt x="140945" y="321275"/>
                </a:cubicBezTo>
                <a:cubicBezTo>
                  <a:pt x="99670" y="235153"/>
                  <a:pt x="-32887" y="-79569"/>
                  <a:pt x="7595" y="18856"/>
                </a:cubicBezTo>
              </a:path>
            </a:pathLst>
          </a:cu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bwMode="gray">
          <a:xfrm>
            <a:off x="6554582" y="3428849"/>
            <a:ext cx="864096"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毛馬桜之宮</a:t>
            </a:r>
            <a:endParaRPr lang="en-US" altLang="ja-JP" sz="900" dirty="0">
              <a:solidFill>
                <a:schemeClr val="tx1"/>
              </a:solidFill>
            </a:endParaRPr>
          </a:p>
          <a:p>
            <a:pPr algn="ctr">
              <a:defRPr/>
            </a:pPr>
            <a:r>
              <a:rPr lang="ja-JP" altLang="en-US" sz="900" dirty="0" smtClean="0">
                <a:solidFill>
                  <a:schemeClr val="tx1"/>
                </a:solidFill>
              </a:rPr>
              <a:t>公園</a:t>
            </a:r>
            <a:endParaRPr lang="en-US" altLang="ja-JP" sz="900" dirty="0">
              <a:solidFill>
                <a:schemeClr val="tx1"/>
              </a:solidFill>
            </a:endParaRPr>
          </a:p>
        </p:txBody>
      </p:sp>
      <p:sp>
        <p:nvSpPr>
          <p:cNvPr id="49" name="円/楕円 163"/>
          <p:cNvSpPr/>
          <p:nvPr/>
        </p:nvSpPr>
        <p:spPr>
          <a:xfrm>
            <a:off x="5044756" y="4131767"/>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163"/>
          <p:cNvSpPr/>
          <p:nvPr/>
        </p:nvSpPr>
        <p:spPr>
          <a:xfrm>
            <a:off x="6418573" y="3551553"/>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163"/>
          <p:cNvSpPr/>
          <p:nvPr/>
        </p:nvSpPr>
        <p:spPr>
          <a:xfrm>
            <a:off x="7701698" y="2837480"/>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163"/>
          <p:cNvSpPr/>
          <p:nvPr/>
        </p:nvSpPr>
        <p:spPr>
          <a:xfrm>
            <a:off x="7697084" y="3627539"/>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163"/>
          <p:cNvSpPr/>
          <p:nvPr/>
        </p:nvSpPr>
        <p:spPr>
          <a:xfrm>
            <a:off x="7131132" y="3780212"/>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4" name="円/楕円 163"/>
          <p:cNvSpPr/>
          <p:nvPr/>
        </p:nvSpPr>
        <p:spPr>
          <a:xfrm>
            <a:off x="8759571" y="3568980"/>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163"/>
          <p:cNvSpPr/>
          <p:nvPr/>
        </p:nvSpPr>
        <p:spPr>
          <a:xfrm>
            <a:off x="7592594" y="5116595"/>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217"/>
          <p:cNvSpPr>
            <a:spLocks noChangeArrowheads="1"/>
          </p:cNvSpPr>
          <p:nvPr/>
        </p:nvSpPr>
        <p:spPr bwMode="auto">
          <a:xfrm>
            <a:off x="6128908" y="4041575"/>
            <a:ext cx="144000" cy="144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2429" y="2180167"/>
            <a:ext cx="666047" cy="111673"/>
          </a:xfrm>
          <a:prstGeom prst="rect">
            <a:avLst/>
          </a:prstGeom>
        </p:spPr>
      </p:pic>
    </p:spTree>
    <p:extLst>
      <p:ext uri="{BB962C8B-B14F-4D97-AF65-F5344CB8AC3E}">
        <p14:creationId xmlns:p14="http://schemas.microsoft.com/office/powerpoint/2010/main" val="584903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3"/>
          <p:cNvSpPr txBox="1">
            <a:spLocks/>
          </p:cNvSpPr>
          <p:nvPr/>
        </p:nvSpPr>
        <p:spPr bwMode="auto">
          <a:xfrm>
            <a:off x="116946" y="620713"/>
            <a:ext cx="9672108" cy="6127750"/>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pic>
        <p:nvPicPr>
          <p:cNvPr id="7" name="図 6"/>
          <p:cNvPicPr>
            <a:picLocks/>
          </p:cNvPicPr>
          <p:nvPr/>
        </p:nvPicPr>
        <p:blipFill>
          <a:blip r:embed="rId3"/>
          <a:stretch>
            <a:fillRect/>
          </a:stretch>
        </p:blipFill>
        <p:spPr>
          <a:xfrm>
            <a:off x="6248843" y="4287715"/>
            <a:ext cx="3528000" cy="2354310"/>
          </a:xfrm>
          <a:prstGeom prst="rect">
            <a:avLst/>
          </a:prstGeom>
        </p:spPr>
      </p:pic>
      <p:pic>
        <p:nvPicPr>
          <p:cNvPr id="6" name="図 5"/>
          <p:cNvPicPr>
            <a:picLocks/>
          </p:cNvPicPr>
          <p:nvPr/>
        </p:nvPicPr>
        <p:blipFill>
          <a:blip r:embed="rId4"/>
          <a:stretch>
            <a:fillRect/>
          </a:stretch>
        </p:blipFill>
        <p:spPr>
          <a:xfrm>
            <a:off x="2931491" y="4256161"/>
            <a:ext cx="3493404" cy="2427880"/>
          </a:xfrm>
          <a:prstGeom prst="rect">
            <a:avLst/>
          </a:prstGeom>
        </p:spPr>
      </p:pic>
      <p:pic>
        <p:nvPicPr>
          <p:cNvPr id="5" name="図 4"/>
          <p:cNvPicPr>
            <a:picLocks noChangeAspect="1"/>
          </p:cNvPicPr>
          <p:nvPr/>
        </p:nvPicPr>
        <p:blipFill>
          <a:blip r:embed="rId5"/>
          <a:stretch>
            <a:fillRect/>
          </a:stretch>
        </p:blipFill>
        <p:spPr>
          <a:xfrm>
            <a:off x="6330245" y="1297226"/>
            <a:ext cx="3528000" cy="2455465"/>
          </a:xfrm>
          <a:prstGeom prst="rect">
            <a:avLst/>
          </a:prstGeom>
        </p:spPr>
      </p:pic>
      <p:pic>
        <p:nvPicPr>
          <p:cNvPr id="3" name="図 2"/>
          <p:cNvPicPr>
            <a:picLocks/>
          </p:cNvPicPr>
          <p:nvPr/>
        </p:nvPicPr>
        <p:blipFill>
          <a:blip r:embed="rId6"/>
          <a:stretch>
            <a:fillRect/>
          </a:stretch>
        </p:blipFill>
        <p:spPr>
          <a:xfrm>
            <a:off x="2865330" y="1268760"/>
            <a:ext cx="3528000" cy="2475084"/>
          </a:xfrm>
          <a:prstGeom prst="rect">
            <a:avLst/>
          </a:prstGeom>
        </p:spPr>
      </p:pic>
      <p:sp>
        <p:nvSpPr>
          <p:cNvPr id="25" name="テキスト ボックス 24"/>
          <p:cNvSpPr txBox="1"/>
          <p:nvPr/>
        </p:nvSpPr>
        <p:spPr bwMode="gray">
          <a:xfrm>
            <a:off x="271728" y="523875"/>
            <a:ext cx="4290881"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smtClean="0">
                <a:solidFill>
                  <a:schemeClr val="bg1"/>
                </a:solidFill>
                <a:latin typeface="Meiryo UI" pitchFamily="50" charset="-128"/>
                <a:ea typeface="Meiryo UI" pitchFamily="50" charset="-128"/>
                <a:cs typeface="Meiryo UI" pitchFamily="50" charset="-128"/>
              </a:rPr>
              <a:t>北区の状況（統計データ）</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1</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11268" name="テキスト ボックス 24"/>
          <p:cNvSpPr txBox="1">
            <a:spLocks noChangeArrowheads="1"/>
          </p:cNvSpPr>
          <p:nvPr/>
        </p:nvSpPr>
        <p:spPr bwMode="auto">
          <a:xfrm>
            <a:off x="194337" y="765175"/>
            <a:ext cx="390392" cy="5903913"/>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人口・面積</a:t>
            </a:r>
          </a:p>
        </p:txBody>
      </p:sp>
      <p:sp>
        <p:nvSpPr>
          <p:cNvPr id="11272" name="テキスト ボックス 36"/>
          <p:cNvSpPr txBox="1">
            <a:spLocks noChangeArrowheads="1"/>
          </p:cNvSpPr>
          <p:nvPr/>
        </p:nvSpPr>
        <p:spPr bwMode="auto">
          <a:xfrm>
            <a:off x="5421052" y="6597353"/>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11273" name="テキスト ボックス 37"/>
          <p:cNvSpPr txBox="1">
            <a:spLocks noChangeArrowheads="1"/>
          </p:cNvSpPr>
          <p:nvPr/>
        </p:nvSpPr>
        <p:spPr bwMode="auto">
          <a:xfrm>
            <a:off x="8970433" y="6597353"/>
            <a:ext cx="935567"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11274" name="正方形/長方形 25"/>
          <p:cNvSpPr>
            <a:spLocks noChangeArrowheads="1"/>
          </p:cNvSpPr>
          <p:nvPr/>
        </p:nvSpPr>
        <p:spPr bwMode="gray">
          <a:xfrm>
            <a:off x="0" y="0"/>
            <a:ext cx="9906000"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北区</a:t>
            </a:r>
            <a:r>
              <a:rPr lang="zh-CN" altLang="en-US" sz="1600" b="1" dirty="0" smtClean="0">
                <a:latin typeface="Meiryo UI" panose="020B0604030504040204" pitchFamily="50" charset="-128"/>
                <a:ea typeface="Meiryo UI" panose="020B0604030504040204" pitchFamily="50" charset="-128"/>
                <a:cs typeface="Meiryo UI" panose="020B0604030504040204" pitchFamily="50" charset="-128"/>
              </a:rPr>
              <a:t>（現行政区：北区</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都島区・福島</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・東成区・旭区・城東区・鶴見区）</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Group 23"/>
          <p:cNvGraphicFramePr>
            <a:graphicFrameLocks noGrp="1"/>
          </p:cNvGraphicFramePr>
          <p:nvPr>
            <p:extLst>
              <p:ext uri="{D42A27DB-BD31-4B8C-83A1-F6EECF244321}">
                <p14:modId xmlns:p14="http://schemas.microsoft.com/office/powerpoint/2010/main" val="3813112430"/>
              </p:ext>
            </p:extLst>
          </p:nvPr>
        </p:nvGraphicFramePr>
        <p:xfrm>
          <a:off x="662120" y="764704"/>
          <a:ext cx="2184000" cy="5053188"/>
        </p:xfrm>
        <a:graphic>
          <a:graphicData uri="http://schemas.openxmlformats.org/drawingml/2006/table">
            <a:tbl>
              <a:tblPr/>
              <a:tblGrid>
                <a:gridCol w="234000">
                  <a:extLst>
                    <a:ext uri="{9D8B030D-6E8A-4147-A177-3AD203B41FA5}">
                      <a16:colId xmlns:a16="http://schemas.microsoft.com/office/drawing/2014/main" val="20000"/>
                    </a:ext>
                  </a:extLst>
                </a:gridCol>
                <a:gridCol w="1014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tblGrid>
              <a:tr h="1238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00"/>
                  </a:ext>
                </a:extLst>
              </a:tr>
              <a:tr h="1873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749,303</a:t>
                      </a:r>
                      <a:r>
                        <a:rPr lang="ja-JP" altLang="en-US" sz="1000" b="0" i="0" u="none" strike="noStrike">
                          <a:latin typeface="ＭＳ Ｐゴシック"/>
                        </a:rPr>
                        <a:t>人</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extLst>
                  <a:ext uri="{0D108BD9-81ED-4DB2-BD59-A6C34878D82A}">
                    <a16:rowId xmlns:a16="http://schemas.microsoft.com/office/drawing/2014/main" val="10001"/>
                  </a:ext>
                </a:extLst>
              </a:tr>
              <a:tr h="374650">
                <a:tc row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年齢別人口割合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a:latin typeface="ＭＳ Ｐゴシック"/>
                        </a:rPr>
                        <a:t>11.8%</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8775">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15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a:latin typeface="ＭＳ Ｐゴシック"/>
                        </a:rPr>
                        <a:t>64.6%</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03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歳以上</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23.6%</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〔R17〕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702,303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extLst>
                  <a:ext uri="{0D108BD9-81ED-4DB2-BD59-A6C34878D82A}">
                    <a16:rowId xmlns:a16="http://schemas.microsoft.com/office/drawing/2014/main" val="10005"/>
                  </a:ext>
                </a:extLst>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369,437</a:t>
                      </a:r>
                      <a:r>
                        <a:rPr lang="ja-JP" altLang="en-US" sz="1000" b="0" i="0" u="none" strike="noStrike" dirty="0" smtClean="0">
                          <a:solidFill>
                            <a:schemeClr val="tx1"/>
                          </a:solidFill>
                          <a:latin typeface="ＭＳ Ｐゴシック" pitchFamily="50" charset="-128"/>
                          <a:ea typeface="ＭＳ Ｐゴシック" pitchFamily="50" charset="-128"/>
                        </a:rPr>
                        <a:t>世帯</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extLst>
                  <a:ext uri="{0D108BD9-81ED-4DB2-BD59-A6C34878D82A}">
                    <a16:rowId xmlns:a16="http://schemas.microsoft.com/office/drawing/2014/main" val="10006"/>
                  </a:ext>
                </a:extLst>
              </a:tr>
              <a:tr h="360000">
                <a:tc rowSpan="5">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世帯構成割合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単身世帯</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（高齢単身除く）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33.5%</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0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高齢者単身世帯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12.6%</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556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人世帯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18.6%</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0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7.1%</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94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人以上世帯）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28.2%</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698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（昼夜間人口比率）</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1,010,815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135%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extLst>
                  <a:ext uri="{0D108BD9-81ED-4DB2-BD59-A6C34878D82A}">
                    <a16:rowId xmlns:a16="http://schemas.microsoft.com/office/drawing/2014/main" val="10012"/>
                  </a:ext>
                </a:extLst>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15,450</a:t>
                      </a:r>
                      <a:r>
                        <a:rPr lang="ja-JP" altLang="en-US" sz="1000" b="0" i="0" u="none" strike="noStrike" dirty="0" smtClean="0">
                          <a:solidFill>
                            <a:schemeClr val="tx1"/>
                          </a:solidFill>
                          <a:latin typeface="ＭＳ Ｐゴシック" pitchFamily="50" charset="-128"/>
                          <a:ea typeface="ＭＳ Ｐゴシック" pitchFamily="50" charset="-128"/>
                        </a:rPr>
                        <a:t>人</a:t>
                      </a:r>
                      <a:r>
                        <a:rPr lang="en-US" altLang="ja-JP" sz="1000" b="0" i="0" u="none" strike="noStrike" dirty="0" smtClean="0">
                          <a:solidFill>
                            <a:schemeClr val="tx1"/>
                          </a:solidFill>
                          <a:latin typeface="ＭＳ Ｐゴシック" pitchFamily="50" charset="-128"/>
                          <a:ea typeface="ＭＳ Ｐゴシック" pitchFamily="50" charset="-128"/>
                        </a:rPr>
                        <a:t>/k</a:t>
                      </a:r>
                      <a:r>
                        <a:rPr lang="ja-JP" altLang="en-US" sz="1000" b="0" i="0" u="none" strike="noStrike" dirty="0" smtClean="0">
                          <a:solidFill>
                            <a:schemeClr val="tx1"/>
                          </a:solidFill>
                          <a:latin typeface="ＭＳ Ｐゴシック" pitchFamily="50" charset="-128"/>
                          <a:ea typeface="ＭＳ Ｐゴシック" pitchFamily="50" charset="-128"/>
                        </a:rPr>
                        <a:t>㎡</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16,409</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面積</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hMerge="1">
                  <a:txBody>
                    <a:bodyPr/>
                    <a:lstStyle/>
                    <a:p>
                      <a:endParaRPr kumimoji="1" lang="ja-JP" altLang="en-US"/>
                    </a:p>
                  </a:txBody>
                  <a:tcPr/>
                </a:tc>
                <a:tc>
                  <a:txBody>
                    <a:bodyPr/>
                    <a:lstStyle/>
                    <a:p>
                      <a:pPr algn="ctr" fontAlgn="ctr"/>
                      <a:r>
                        <a:rPr lang="en-US" sz="1000" b="0" i="0" u="none" strike="noStrike" dirty="0" smtClean="0">
                          <a:solidFill>
                            <a:schemeClr val="tx1"/>
                          </a:solidFill>
                          <a:latin typeface="ＭＳ Ｐゴシック" pitchFamily="50" charset="-128"/>
                          <a:ea typeface="ＭＳ Ｐゴシック" pitchFamily="50" charset="-128"/>
                        </a:rPr>
                        <a:t>48.5</a:t>
                      </a:r>
                      <a:r>
                        <a:rPr lang="en-US" altLang="ja-JP" sz="1000" b="0" i="0" u="none" strike="noStrike" dirty="0" smtClean="0">
                          <a:solidFill>
                            <a:schemeClr val="tx1"/>
                          </a:solidFill>
                          <a:latin typeface="ＭＳ Ｐゴシック" pitchFamily="50" charset="-128"/>
                          <a:ea typeface="ＭＳ Ｐゴシック" pitchFamily="50" charset="-128"/>
                        </a:rPr>
                        <a:t>k</a:t>
                      </a:r>
                      <a:r>
                        <a:rPr lang="ja-JP" altLang="en-US" sz="1000" b="0" i="0" u="none" strike="noStrike" dirty="0" smtClean="0">
                          <a:solidFill>
                            <a:schemeClr val="tx1"/>
                          </a:solidFill>
                          <a:latin typeface="ＭＳ Ｐゴシック" pitchFamily="50" charset="-128"/>
                          <a:ea typeface="ＭＳ Ｐゴシック" pitchFamily="50" charset="-128"/>
                        </a:rPr>
                        <a:t>㎡</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extLst>
                  <a:ext uri="{0D108BD9-81ED-4DB2-BD59-A6C34878D82A}">
                    <a16:rowId xmlns:a16="http://schemas.microsoft.com/office/drawing/2014/main" val="10015"/>
                  </a:ext>
                </a:extLst>
              </a:tr>
            </a:tbl>
          </a:graphicData>
        </a:graphic>
      </p:graphicFrame>
      <p:sp>
        <p:nvSpPr>
          <p:cNvPr id="29" name="Rectangle 6"/>
          <p:cNvSpPr>
            <a:spLocks noChangeArrowheads="1"/>
          </p:cNvSpPr>
          <p:nvPr/>
        </p:nvSpPr>
        <p:spPr bwMode="auto">
          <a:xfrm>
            <a:off x="2925365" y="3834471"/>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a:t>◆</a:t>
            </a:r>
            <a:r>
              <a:rPr lang="ja-JP" altLang="en-US" sz="1000" dirty="0"/>
              <a:t>人口密度は、比較都市をいずれも上回る</a:t>
            </a:r>
          </a:p>
        </p:txBody>
      </p:sp>
      <p:sp>
        <p:nvSpPr>
          <p:cNvPr id="30" name="Rectangle 7"/>
          <p:cNvSpPr>
            <a:spLocks noChangeArrowheads="1"/>
          </p:cNvSpPr>
          <p:nvPr/>
        </p:nvSpPr>
        <p:spPr bwMode="auto">
          <a:xfrm>
            <a:off x="2924774" y="764704"/>
            <a:ext cx="3315000" cy="519113"/>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a:latin typeface="ＭＳ Ｐゴシック" pitchFamily="50" charset="-128"/>
              </a:rPr>
              <a:t>◆</a:t>
            </a:r>
            <a:r>
              <a:rPr lang="ja-JP" altLang="en-US" sz="1000" dirty="0">
                <a:latin typeface="ＭＳ Ｐゴシック" pitchFamily="50" charset="-128"/>
              </a:rPr>
              <a:t>人口は</a:t>
            </a:r>
            <a:r>
              <a:rPr lang="ja-JP" altLang="en-US" sz="1000" dirty="0" smtClean="0">
                <a:latin typeface="ＭＳ Ｐゴシック" pitchFamily="50" charset="-128"/>
              </a:rPr>
              <a:t>、東大阪市を上回る</a:t>
            </a:r>
            <a:endParaRPr lang="ja-JP" altLang="en-US" sz="1000" dirty="0">
              <a:latin typeface="ＭＳ Ｐゴシック" pitchFamily="50" charset="-128"/>
            </a:endParaRPr>
          </a:p>
          <a:p>
            <a:r>
              <a:rPr lang="ja-JP" altLang="en-US" sz="1000" dirty="0">
                <a:latin typeface="ＭＳ Ｐゴシック" pitchFamily="50" charset="-128"/>
              </a:rPr>
              <a:t>◆面積は</a:t>
            </a:r>
            <a:r>
              <a:rPr lang="ja-JP" altLang="en-US" sz="1000" dirty="0" smtClean="0">
                <a:latin typeface="ＭＳ Ｐゴシック" pitchFamily="50" charset="-128"/>
              </a:rPr>
              <a:t>、豊中市を上回る</a:t>
            </a:r>
            <a:r>
              <a:rPr lang="ja-JP" altLang="en-US" sz="1000" dirty="0"/>
              <a:t>　</a:t>
            </a:r>
            <a:endParaRPr lang="ja-JP" altLang="en-US" sz="900" dirty="0">
              <a:ea typeface="ＭＳ 明朝" pitchFamily="17" charset="-128"/>
            </a:endParaRPr>
          </a:p>
        </p:txBody>
      </p:sp>
      <p:sp>
        <p:nvSpPr>
          <p:cNvPr id="32" name="Rectangle 10"/>
          <p:cNvSpPr>
            <a:spLocks noChangeArrowheads="1"/>
          </p:cNvSpPr>
          <p:nvPr/>
        </p:nvSpPr>
        <p:spPr bwMode="auto">
          <a:xfrm>
            <a:off x="6342995" y="764704"/>
            <a:ext cx="3314039" cy="519113"/>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a:spcBef>
                <a:spcPct val="15000"/>
              </a:spcBef>
            </a:pPr>
            <a:r>
              <a:rPr lang="en-US" altLang="ja-JP" sz="1000" dirty="0">
                <a:latin typeface="ＭＳ Ｐゴシック" pitchFamily="50" charset="-128"/>
              </a:rPr>
              <a:t>◆</a:t>
            </a:r>
            <a:r>
              <a:rPr lang="ja-JP" altLang="en-US" sz="1000" dirty="0">
                <a:latin typeface="ＭＳ Ｐゴシック" pitchFamily="50" charset="-128"/>
              </a:rPr>
              <a:t>昼間人口は</a:t>
            </a:r>
            <a:r>
              <a:rPr lang="ja-JP" altLang="en-US" sz="1000" dirty="0" smtClean="0">
                <a:latin typeface="ＭＳ Ｐゴシック" pitchFamily="50" charset="-128"/>
              </a:rPr>
              <a:t>、堺市を</a:t>
            </a:r>
            <a:r>
              <a:rPr lang="ja-JP" altLang="en-US" sz="1000" dirty="0">
                <a:latin typeface="ＭＳ Ｐゴシック" pitchFamily="50" charset="-128"/>
              </a:rPr>
              <a:t>上回る</a:t>
            </a:r>
          </a:p>
          <a:p>
            <a:r>
              <a:rPr lang="ja-JP" altLang="en-US" sz="1000" dirty="0">
                <a:latin typeface="ＭＳ Ｐゴシック" pitchFamily="50" charset="-128"/>
              </a:rPr>
              <a:t>◆昼夜間人口比率は</a:t>
            </a:r>
            <a:r>
              <a:rPr lang="ja-JP" altLang="en-US" sz="1000" dirty="0" smtClean="0">
                <a:latin typeface="ＭＳ Ｐゴシック" pitchFamily="50" charset="-128"/>
              </a:rPr>
              <a:t>、京都市を上回る</a:t>
            </a:r>
            <a:endParaRPr lang="ja-JP" altLang="en-US" sz="1000" dirty="0">
              <a:latin typeface="ＭＳ Ｐゴシック" pitchFamily="50" charset="-128"/>
            </a:endParaRPr>
          </a:p>
        </p:txBody>
      </p:sp>
      <p:sp>
        <p:nvSpPr>
          <p:cNvPr id="33" name="Rectangle 11"/>
          <p:cNvSpPr>
            <a:spLocks noChangeArrowheads="1"/>
          </p:cNvSpPr>
          <p:nvPr/>
        </p:nvSpPr>
        <p:spPr bwMode="auto">
          <a:xfrm>
            <a:off x="6830555" y="764704"/>
            <a:ext cx="2338917" cy="163513"/>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rPr>
              <a:t>昼間人口・昼夜間人口比率</a:t>
            </a:r>
          </a:p>
        </p:txBody>
      </p:sp>
      <p:sp>
        <p:nvSpPr>
          <p:cNvPr id="34" name="Rectangle 12"/>
          <p:cNvSpPr>
            <a:spLocks noChangeArrowheads="1"/>
          </p:cNvSpPr>
          <p:nvPr/>
        </p:nvSpPr>
        <p:spPr bwMode="auto">
          <a:xfrm>
            <a:off x="6342514" y="3834471"/>
            <a:ext cx="3315000" cy="518400"/>
          </a:xfrm>
          <a:prstGeom prst="rect">
            <a:avLst/>
          </a:prstGeom>
          <a:solidFill>
            <a:srgbClr val="FFCC99"/>
          </a:solidFill>
          <a:ln w="9525" algn="ctr">
            <a:noFill/>
            <a:prstDash val="sysDot"/>
            <a:miter lim="800000"/>
            <a:headEnd/>
            <a:tailEnd/>
          </a:ln>
          <a:effectLst/>
        </p:spPr>
        <p:txBody>
          <a:bodyPr lIns="36000" tIns="0" rIns="0" bIns="0"/>
          <a:lstStyle/>
          <a:p>
            <a:pPr marL="85725" indent="-85725"/>
            <a:endParaRPr lang="en-US" altLang="ja-JP" sz="1000" dirty="0">
              <a:latin typeface="ＭＳ Ｐゴシック" pitchFamily="50" charset="-128"/>
            </a:endParaRPr>
          </a:p>
          <a:p>
            <a:pPr marL="85725" indent="-85725">
              <a:spcBef>
                <a:spcPct val="15000"/>
              </a:spcBef>
            </a:pPr>
            <a:r>
              <a:rPr lang="en-US" altLang="ja-JP" sz="1000" dirty="0">
                <a:latin typeface="ＭＳ Ｐゴシック" pitchFamily="50" charset="-128"/>
              </a:rPr>
              <a:t>◆</a:t>
            </a:r>
            <a:r>
              <a:rPr lang="ja-JP" altLang="en-US" sz="1000" dirty="0">
                <a:latin typeface="ＭＳ Ｐゴシック" pitchFamily="50" charset="-128"/>
              </a:rPr>
              <a:t>生産年齢人口</a:t>
            </a:r>
            <a:r>
              <a:rPr lang="ja-JP" altLang="en-US" sz="800" dirty="0">
                <a:latin typeface="ＭＳ Ｐゴシック" pitchFamily="50" charset="-128"/>
              </a:rPr>
              <a:t>（</a:t>
            </a:r>
            <a:r>
              <a:rPr lang="en-US" altLang="ja-JP" sz="800" dirty="0">
                <a:latin typeface="ＭＳ Ｐゴシック" pitchFamily="50" charset="-128"/>
              </a:rPr>
              <a:t>15</a:t>
            </a:r>
            <a:r>
              <a:rPr lang="ja-JP" altLang="en-US" sz="800" dirty="0">
                <a:latin typeface="ＭＳ Ｐゴシック" pitchFamily="50" charset="-128"/>
              </a:rPr>
              <a:t>～</a:t>
            </a:r>
            <a:r>
              <a:rPr lang="en-US" altLang="ja-JP" sz="800" dirty="0">
                <a:latin typeface="ＭＳ Ｐゴシック" pitchFamily="50" charset="-128"/>
              </a:rPr>
              <a:t>64</a:t>
            </a:r>
            <a:r>
              <a:rPr lang="ja-JP" altLang="en-US" sz="800" dirty="0">
                <a:latin typeface="ＭＳ Ｐゴシック" pitchFamily="50" charset="-128"/>
              </a:rPr>
              <a:t>歳）</a:t>
            </a:r>
            <a:r>
              <a:rPr lang="ja-JP" altLang="en-US" sz="1000" dirty="0">
                <a:latin typeface="ＭＳ Ｐゴシック" pitchFamily="50" charset="-128"/>
              </a:rPr>
              <a:t>割合は、比較都市をいずれも</a:t>
            </a:r>
          </a:p>
          <a:p>
            <a:pPr marL="85725" indent="-85725"/>
            <a:r>
              <a:rPr lang="ja-JP" altLang="en-US" sz="1000" dirty="0">
                <a:latin typeface="ＭＳ Ｐゴシック" pitchFamily="50" charset="-128"/>
              </a:rPr>
              <a:t>   上回る</a:t>
            </a:r>
          </a:p>
        </p:txBody>
      </p:sp>
      <p:sp>
        <p:nvSpPr>
          <p:cNvPr id="36" name="Rectangle 13"/>
          <p:cNvSpPr>
            <a:spLocks noChangeArrowheads="1"/>
          </p:cNvSpPr>
          <p:nvPr/>
        </p:nvSpPr>
        <p:spPr bwMode="auto">
          <a:xfrm>
            <a:off x="6830555" y="3834471"/>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a:solidFill>
                  <a:schemeClr val="bg1"/>
                </a:solidFill>
              </a:rPr>
              <a:t>年齢別人口割合</a:t>
            </a:r>
          </a:p>
        </p:txBody>
      </p:sp>
      <p:sp>
        <p:nvSpPr>
          <p:cNvPr id="37" name="Rectangle 14"/>
          <p:cNvSpPr>
            <a:spLocks noChangeArrowheads="1"/>
          </p:cNvSpPr>
          <p:nvPr/>
        </p:nvSpPr>
        <p:spPr bwMode="auto">
          <a:xfrm>
            <a:off x="3470539" y="3834471"/>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rPr>
              <a:t>人口密度</a:t>
            </a:r>
          </a:p>
        </p:txBody>
      </p:sp>
      <p:sp>
        <p:nvSpPr>
          <p:cNvPr id="38" name="Rectangle 15"/>
          <p:cNvSpPr>
            <a:spLocks noChangeArrowheads="1"/>
          </p:cNvSpPr>
          <p:nvPr/>
        </p:nvSpPr>
        <p:spPr bwMode="auto">
          <a:xfrm>
            <a:off x="3469948" y="764703"/>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a:solidFill>
                  <a:schemeClr val="bg1"/>
                </a:solidFill>
              </a:rPr>
              <a:t>人口・面積</a:t>
            </a:r>
          </a:p>
        </p:txBody>
      </p:sp>
      <p:sp>
        <p:nvSpPr>
          <p:cNvPr id="57" name="Text Box 29"/>
          <p:cNvSpPr txBox="1">
            <a:spLocks noChangeArrowheads="1"/>
          </p:cNvSpPr>
          <p:nvPr/>
        </p:nvSpPr>
        <p:spPr bwMode="auto">
          <a:xfrm>
            <a:off x="584729" y="5839173"/>
            <a:ext cx="2263246" cy="581025"/>
          </a:xfrm>
          <a:prstGeom prst="rect">
            <a:avLst/>
          </a:prstGeom>
          <a:noFill/>
          <a:ln w="9525" algn="ctr">
            <a:noFill/>
            <a:miter lim="800000"/>
            <a:headEnd/>
            <a:tailEnd/>
          </a:ln>
          <a:effectLst/>
        </p:spPr>
        <p:txBody>
          <a:bodyPr>
            <a:spAutoFit/>
          </a:bodyPr>
          <a:lstStyle/>
          <a:p>
            <a:pPr>
              <a:spcBef>
                <a:spcPct val="50000"/>
              </a:spcBef>
            </a:pPr>
            <a:r>
              <a:rPr lang="en-US" altLang="ja-JP" sz="800" dirty="0"/>
              <a:t>※</a:t>
            </a:r>
            <a:r>
              <a:rPr lang="ja-JP" altLang="en-US" sz="800" dirty="0"/>
              <a:t>他都市比較は、近隣の中核市（豊中・高槻</a:t>
            </a:r>
            <a:r>
              <a:rPr lang="ja-JP" altLang="en-US" sz="800" dirty="0" smtClean="0"/>
              <a:t>・東大阪・枚方・尼崎</a:t>
            </a:r>
            <a:r>
              <a:rPr lang="ja-JP" altLang="en-US" sz="800" dirty="0"/>
              <a:t>・西宮）及び近畿の政令指定都市（京都・堺・神戸）と比較し、一部は特別区に近い都市のみを抜粋</a:t>
            </a:r>
          </a:p>
        </p:txBody>
      </p:sp>
      <p:sp>
        <p:nvSpPr>
          <p:cNvPr id="42" name="テキスト ボックス 36"/>
          <p:cNvSpPr txBox="1">
            <a:spLocks noChangeArrowheads="1"/>
          </p:cNvSpPr>
          <p:nvPr/>
        </p:nvSpPr>
        <p:spPr bwMode="auto">
          <a:xfrm>
            <a:off x="8941761" y="3517008"/>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43" name="テキスト ボックス 36"/>
          <p:cNvSpPr txBox="1">
            <a:spLocks noChangeArrowheads="1"/>
          </p:cNvSpPr>
          <p:nvPr/>
        </p:nvSpPr>
        <p:spPr bwMode="auto">
          <a:xfrm>
            <a:off x="5464584" y="3501009"/>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27" name="Oval 16"/>
          <p:cNvSpPr>
            <a:spLocks noChangeArrowheads="1"/>
          </p:cNvSpPr>
          <p:nvPr/>
        </p:nvSpPr>
        <p:spPr bwMode="auto">
          <a:xfrm>
            <a:off x="5408669" y="2655963"/>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28" name="AutoShape 18"/>
          <p:cNvSpPr>
            <a:spLocks/>
          </p:cNvSpPr>
          <p:nvPr/>
        </p:nvSpPr>
        <p:spPr bwMode="auto">
          <a:xfrm>
            <a:off x="5223760" y="2229372"/>
            <a:ext cx="698101" cy="263525"/>
          </a:xfrm>
          <a:prstGeom prst="borderCallout2">
            <a:avLst>
              <a:gd name="adj1" fmla="val 43375"/>
              <a:gd name="adj2" fmla="val 107749"/>
              <a:gd name="adj3" fmla="val 43375"/>
              <a:gd name="adj4" fmla="val 134149"/>
              <a:gd name="adj5" fmla="val 177713"/>
              <a:gd name="adj6" fmla="val 98706"/>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75</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面積：</a:t>
            </a:r>
            <a:r>
              <a:rPr lang="en-US" altLang="ja-JP" sz="700" dirty="0" smtClean="0">
                <a:latin typeface="ＭＳ Ｐゴシック" charset="-128"/>
              </a:rPr>
              <a:t>49k㎡</a:t>
            </a:r>
            <a:endParaRPr lang="ja-JP" altLang="en-US" sz="700" dirty="0">
              <a:latin typeface="ＭＳ Ｐゴシック" charset="-128"/>
            </a:endParaRPr>
          </a:p>
        </p:txBody>
      </p:sp>
      <p:sp>
        <p:nvSpPr>
          <p:cNvPr id="31" name="Oval 16"/>
          <p:cNvSpPr>
            <a:spLocks noChangeArrowheads="1"/>
          </p:cNvSpPr>
          <p:nvPr/>
        </p:nvSpPr>
        <p:spPr bwMode="auto">
          <a:xfrm>
            <a:off x="7768076" y="1562890"/>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5" name="AutoShape 18"/>
          <p:cNvSpPr>
            <a:spLocks/>
          </p:cNvSpPr>
          <p:nvPr/>
        </p:nvSpPr>
        <p:spPr bwMode="auto">
          <a:xfrm>
            <a:off x="8503371" y="1484785"/>
            <a:ext cx="698101" cy="263525"/>
          </a:xfrm>
          <a:prstGeom prst="borderCallout2">
            <a:avLst>
              <a:gd name="adj1" fmla="val 66508"/>
              <a:gd name="adj2" fmla="val 142"/>
              <a:gd name="adj3" fmla="val 70121"/>
              <a:gd name="adj4" fmla="val -27853"/>
              <a:gd name="adj5" fmla="val 68556"/>
              <a:gd name="adj6" fmla="val -26933"/>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101</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135</a:t>
            </a:r>
            <a:r>
              <a:rPr lang="ja-JP" altLang="en-US" sz="700" dirty="0" smtClean="0">
                <a:latin typeface="ＭＳ Ｐゴシック" charset="-128"/>
              </a:rPr>
              <a:t>％</a:t>
            </a:r>
            <a:endParaRPr lang="ja-JP" altLang="en-US" sz="700" dirty="0">
              <a:latin typeface="ＭＳ Ｐゴシック" charset="-128"/>
            </a:endParaRPr>
          </a:p>
        </p:txBody>
      </p:sp>
      <p:sp>
        <p:nvSpPr>
          <p:cNvPr id="39" name="AutoShape 93"/>
          <p:cNvSpPr>
            <a:spLocks noChangeArrowheads="1"/>
          </p:cNvSpPr>
          <p:nvPr/>
        </p:nvSpPr>
        <p:spPr bwMode="auto">
          <a:xfrm>
            <a:off x="3162929" y="4530551"/>
            <a:ext cx="287206" cy="2124000"/>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40" name="AutoShape 17"/>
          <p:cNvSpPr>
            <a:spLocks noChangeArrowheads="1"/>
          </p:cNvSpPr>
          <p:nvPr/>
        </p:nvSpPr>
        <p:spPr bwMode="auto">
          <a:xfrm>
            <a:off x="6348902" y="4507215"/>
            <a:ext cx="3355314" cy="211138"/>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41" name="Line 87"/>
          <p:cNvSpPr>
            <a:spLocks noChangeShapeType="1"/>
          </p:cNvSpPr>
          <p:nvPr/>
        </p:nvSpPr>
        <p:spPr bwMode="auto">
          <a:xfrm>
            <a:off x="4815616" y="2677294"/>
            <a:ext cx="468052" cy="0"/>
          </a:xfrm>
          <a:prstGeom prst="line">
            <a:avLst/>
          </a:prstGeom>
          <a:noFill/>
          <a:ln w="19050">
            <a:solidFill>
              <a:srgbClr val="FF0000"/>
            </a:solidFill>
            <a:round/>
            <a:headEnd/>
            <a:tailEnd/>
          </a:ln>
        </p:spPr>
        <p:txBody>
          <a:bodyPr anchor="ctr"/>
          <a:lstStyle/>
          <a:p>
            <a:endParaRPr lang="ja-JP" altLang="en-US"/>
          </a:p>
        </p:txBody>
      </p:sp>
      <p:sp>
        <p:nvSpPr>
          <p:cNvPr id="44" name="AutoShape 17"/>
          <p:cNvSpPr>
            <a:spLocks/>
          </p:cNvSpPr>
          <p:nvPr/>
        </p:nvSpPr>
        <p:spPr bwMode="auto">
          <a:xfrm>
            <a:off x="4850700" y="2989710"/>
            <a:ext cx="648361" cy="257175"/>
          </a:xfrm>
          <a:prstGeom prst="borderCallout2">
            <a:avLst>
              <a:gd name="adj1" fmla="val -14815"/>
              <a:gd name="adj2" fmla="val 63394"/>
              <a:gd name="adj3" fmla="val -125926"/>
              <a:gd name="adj4" fmla="val 56766"/>
              <a:gd name="adj5" fmla="val -130865"/>
              <a:gd name="adj6" fmla="val 58353"/>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a:latin typeface="ＭＳ Ｐゴシック" charset="-128"/>
              </a:rPr>
              <a:t>人口</a:t>
            </a:r>
            <a:r>
              <a:rPr lang="ja-JP" altLang="en-US" sz="700" dirty="0" smtClean="0">
                <a:latin typeface="ＭＳ Ｐゴシック" charset="-128"/>
              </a:rPr>
              <a:t>：</a:t>
            </a:r>
            <a:r>
              <a:rPr lang="en-US" altLang="ja-JP" sz="700" dirty="0" smtClean="0">
                <a:latin typeface="ＭＳ Ｐゴシック" charset="-128"/>
              </a:rPr>
              <a:t>50</a:t>
            </a:r>
            <a:r>
              <a:rPr lang="ja-JP" altLang="en-US" sz="700" dirty="0" smtClean="0">
                <a:latin typeface="ＭＳ Ｐゴシック" charset="-128"/>
              </a:rPr>
              <a:t>万人</a:t>
            </a:r>
            <a:endParaRPr lang="ja-JP" altLang="en-US" sz="700" dirty="0">
              <a:latin typeface="ＭＳ Ｐゴシック" charset="-128"/>
            </a:endParaRPr>
          </a:p>
          <a:p>
            <a:r>
              <a:rPr lang="ja-JP" altLang="en-US" sz="700" dirty="0">
                <a:latin typeface="ＭＳ Ｐゴシック" charset="-128"/>
              </a:rPr>
              <a:t>面積：</a:t>
            </a:r>
            <a:r>
              <a:rPr lang="en-US" altLang="ja-JP" sz="700" dirty="0">
                <a:latin typeface="ＭＳ Ｐゴシック" charset="-128"/>
              </a:rPr>
              <a:t>62k㎡</a:t>
            </a:r>
          </a:p>
        </p:txBody>
      </p:sp>
      <p:sp>
        <p:nvSpPr>
          <p:cNvPr id="45" name="AutoShape 17"/>
          <p:cNvSpPr>
            <a:spLocks/>
          </p:cNvSpPr>
          <p:nvPr/>
        </p:nvSpPr>
        <p:spPr bwMode="auto">
          <a:xfrm>
            <a:off x="8619408" y="2564905"/>
            <a:ext cx="726370" cy="257175"/>
          </a:xfrm>
          <a:prstGeom prst="borderCallout2">
            <a:avLst>
              <a:gd name="adj1" fmla="val 48148"/>
              <a:gd name="adj2" fmla="val 102787"/>
              <a:gd name="adj3" fmla="val 44444"/>
              <a:gd name="adj4" fmla="val 126226"/>
              <a:gd name="adj5" fmla="val -201236"/>
              <a:gd name="adj6" fmla="val 66044"/>
            </a:avLst>
          </a:prstGeom>
          <a:solidFill>
            <a:srgbClr val="FFCC99">
              <a:alpha val="79999"/>
            </a:srgbClr>
          </a:solidFill>
          <a:ln w="12700" algn="ctr">
            <a:solidFill>
              <a:srgbClr val="FF6600"/>
            </a:solidFill>
            <a:prstDash val="dash"/>
            <a:miter lim="800000"/>
            <a:headEnd/>
            <a:tailEnd/>
          </a:ln>
        </p:spPr>
        <p:txBody>
          <a:bodyPr lIns="36000" rIns="36000"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700" dirty="0" smtClean="0">
                <a:latin typeface="ＭＳ Ｐゴシック" charset="-128"/>
              </a:rPr>
              <a:t>人口：</a:t>
            </a:r>
            <a:r>
              <a:rPr lang="en-US" altLang="ja-JP" sz="700" dirty="0" smtClean="0">
                <a:latin typeface="ＭＳ Ｐゴシック" charset="-128"/>
              </a:rPr>
              <a:t>161</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109</a:t>
            </a:r>
            <a:r>
              <a:rPr lang="ja-JP" altLang="en-US" sz="700" dirty="0" smtClean="0">
                <a:latin typeface="ＭＳ Ｐゴシック" charset="-128"/>
              </a:rPr>
              <a:t>％</a:t>
            </a:r>
            <a:endParaRPr lang="ja-JP" altLang="en-US" sz="700" dirty="0">
              <a:latin typeface="ＭＳ Ｐゴシック" charset="-128"/>
            </a:endParaRPr>
          </a:p>
        </p:txBody>
      </p:sp>
      <p:sp>
        <p:nvSpPr>
          <p:cNvPr id="48" name="Line 87"/>
          <p:cNvSpPr>
            <a:spLocks noChangeShapeType="1"/>
          </p:cNvSpPr>
          <p:nvPr/>
        </p:nvSpPr>
        <p:spPr bwMode="auto">
          <a:xfrm>
            <a:off x="8703324" y="2053228"/>
            <a:ext cx="468052" cy="0"/>
          </a:xfrm>
          <a:prstGeom prst="line">
            <a:avLst/>
          </a:prstGeom>
          <a:noFill/>
          <a:ln w="19050">
            <a:solidFill>
              <a:srgbClr val="FF0000"/>
            </a:solidFill>
            <a:round/>
            <a:headEnd/>
            <a:tailEnd/>
          </a:ln>
        </p:spPr>
        <p:txBody>
          <a:bodyPr anchor="ctr"/>
          <a:lstStyle/>
          <a:p>
            <a:endParaRPr lang="ja-JP" altLang="en-US"/>
          </a:p>
        </p:txBody>
      </p:sp>
      <p:sp>
        <p:nvSpPr>
          <p:cNvPr id="49" name="Line 87"/>
          <p:cNvSpPr>
            <a:spLocks noChangeShapeType="1"/>
          </p:cNvSpPr>
          <p:nvPr/>
        </p:nvSpPr>
        <p:spPr bwMode="auto">
          <a:xfrm>
            <a:off x="3995316" y="3009900"/>
            <a:ext cx="466725" cy="0"/>
          </a:xfrm>
          <a:prstGeom prst="line">
            <a:avLst/>
          </a:prstGeom>
          <a:noFill/>
          <a:ln w="19050">
            <a:solidFill>
              <a:srgbClr val="FF0000"/>
            </a:solidFill>
            <a:round/>
            <a:headEnd/>
            <a:tailEnd/>
          </a:ln>
        </p:spPr>
        <p:txBody>
          <a:bodyPr anchor="ctr"/>
          <a:lstStyle/>
          <a:p>
            <a:endParaRPr lang="ja-JP" altLang="en-US"/>
          </a:p>
        </p:txBody>
      </p:sp>
      <p:sp>
        <p:nvSpPr>
          <p:cNvPr id="50" name="AutoShape 17"/>
          <p:cNvSpPr>
            <a:spLocks/>
          </p:cNvSpPr>
          <p:nvPr/>
        </p:nvSpPr>
        <p:spPr bwMode="auto">
          <a:xfrm>
            <a:off x="3325391" y="2603500"/>
            <a:ext cx="649288" cy="257175"/>
          </a:xfrm>
          <a:prstGeom prst="borderCallout2">
            <a:avLst>
              <a:gd name="adj1" fmla="val 107407"/>
              <a:gd name="adj2" fmla="val 31565"/>
              <a:gd name="adj3" fmla="val 140741"/>
              <a:gd name="adj4" fmla="val 31301"/>
              <a:gd name="adj5" fmla="val 139505"/>
              <a:gd name="adj6" fmla="val 102917"/>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a:latin typeface="ＭＳ Ｐゴシック" charset="-128"/>
              </a:rPr>
              <a:t>人口：</a:t>
            </a:r>
            <a:r>
              <a:rPr lang="en-US" altLang="ja-JP" sz="700" dirty="0">
                <a:latin typeface="ＭＳ Ｐゴシック" charset="-128"/>
              </a:rPr>
              <a:t>40</a:t>
            </a:r>
            <a:r>
              <a:rPr lang="ja-JP" altLang="en-US" sz="700" dirty="0">
                <a:latin typeface="ＭＳ Ｐゴシック" charset="-128"/>
              </a:rPr>
              <a:t>万人</a:t>
            </a:r>
          </a:p>
          <a:p>
            <a:r>
              <a:rPr lang="ja-JP" altLang="en-US" sz="700" dirty="0">
                <a:latin typeface="ＭＳ Ｐゴシック" charset="-128"/>
              </a:rPr>
              <a:t>面積：</a:t>
            </a:r>
            <a:r>
              <a:rPr lang="en-US" altLang="ja-JP" sz="700" dirty="0">
                <a:latin typeface="ＭＳ Ｐゴシック" charset="-128"/>
              </a:rPr>
              <a:t>36k㎡</a:t>
            </a:r>
          </a:p>
        </p:txBody>
      </p:sp>
      <p:sp>
        <p:nvSpPr>
          <p:cNvPr id="51" name="Line 87"/>
          <p:cNvSpPr>
            <a:spLocks noChangeShapeType="1"/>
          </p:cNvSpPr>
          <p:nvPr/>
        </p:nvSpPr>
        <p:spPr bwMode="auto">
          <a:xfrm>
            <a:off x="7964128" y="2269252"/>
            <a:ext cx="234026" cy="0"/>
          </a:xfrm>
          <a:prstGeom prst="line">
            <a:avLst/>
          </a:prstGeom>
          <a:noFill/>
          <a:ln w="19050">
            <a:solidFill>
              <a:srgbClr val="FF0000"/>
            </a:solidFill>
            <a:round/>
            <a:headEnd/>
            <a:tailEnd/>
          </a:ln>
        </p:spPr>
        <p:txBody>
          <a:bodyPr anchor="ctr"/>
          <a:lstStyle/>
          <a:p>
            <a:endParaRPr lang="ja-JP" altLang="en-US"/>
          </a:p>
        </p:txBody>
      </p:sp>
      <p:sp>
        <p:nvSpPr>
          <p:cNvPr id="52" name="AutoShape 17"/>
          <p:cNvSpPr>
            <a:spLocks/>
          </p:cNvSpPr>
          <p:nvPr/>
        </p:nvSpPr>
        <p:spPr bwMode="auto">
          <a:xfrm>
            <a:off x="7329264" y="2644533"/>
            <a:ext cx="726370" cy="257175"/>
          </a:xfrm>
          <a:prstGeom prst="borderCallout2">
            <a:avLst>
              <a:gd name="adj1" fmla="val 44444"/>
              <a:gd name="adj2" fmla="val 112731"/>
              <a:gd name="adj3" fmla="val 44444"/>
              <a:gd name="adj4" fmla="val 129068"/>
              <a:gd name="adj5" fmla="val -127162"/>
              <a:gd name="adj6" fmla="val 11292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79</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94</a:t>
            </a:r>
            <a:r>
              <a:rPr lang="ja-JP" altLang="en-US" sz="700" dirty="0" smtClean="0">
                <a:latin typeface="ＭＳ Ｐゴシック" charset="-128"/>
              </a:rPr>
              <a:t>％</a:t>
            </a:r>
            <a:endParaRPr lang="ja-JP" altLang="en-US" sz="700" dirty="0">
              <a:latin typeface="ＭＳ Ｐゴシック" charset="-128"/>
            </a:endParaRPr>
          </a:p>
        </p:txBody>
      </p:sp>
      <p:sp>
        <p:nvSpPr>
          <p:cNvPr id="46"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a:t>
            </a:r>
            <a:r>
              <a:rPr lang="ja-JP" altLang="en-US" sz="1100" b="1" dirty="0">
                <a:solidFill>
                  <a:srgbClr val="000000"/>
                </a:solidFill>
                <a:latin typeface="Meiryo UI" pitchFamily="50" charset="-128"/>
                <a:ea typeface="Meiryo UI" pitchFamily="50" charset="-128"/>
                <a:cs typeface="Meiryo UI" pitchFamily="50" charset="-128"/>
              </a:rPr>
              <a:t>４</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p:cNvPicPr>
          <p:nvPr/>
        </p:nvPicPr>
        <p:blipFill>
          <a:blip r:embed="rId3"/>
          <a:stretch>
            <a:fillRect/>
          </a:stretch>
        </p:blipFill>
        <p:spPr>
          <a:xfrm>
            <a:off x="6278735" y="4163968"/>
            <a:ext cx="3660198" cy="2487111"/>
          </a:xfrm>
          <a:prstGeom prst="rect">
            <a:avLst/>
          </a:prstGeom>
        </p:spPr>
      </p:pic>
      <p:pic>
        <p:nvPicPr>
          <p:cNvPr id="8" name="図 7"/>
          <p:cNvPicPr>
            <a:picLocks noChangeAspect="1"/>
          </p:cNvPicPr>
          <p:nvPr/>
        </p:nvPicPr>
        <p:blipFill>
          <a:blip r:embed="rId4"/>
          <a:stretch>
            <a:fillRect/>
          </a:stretch>
        </p:blipFill>
        <p:spPr>
          <a:xfrm>
            <a:off x="2864768" y="4151244"/>
            <a:ext cx="3626532" cy="2518116"/>
          </a:xfrm>
          <a:prstGeom prst="rect">
            <a:avLst/>
          </a:prstGeom>
        </p:spPr>
      </p:pic>
      <p:pic>
        <p:nvPicPr>
          <p:cNvPr id="7" name="図 6"/>
          <p:cNvPicPr>
            <a:picLocks/>
          </p:cNvPicPr>
          <p:nvPr/>
        </p:nvPicPr>
        <p:blipFill>
          <a:blip r:embed="rId5"/>
          <a:stretch>
            <a:fillRect/>
          </a:stretch>
        </p:blipFill>
        <p:spPr>
          <a:xfrm>
            <a:off x="6344994" y="940425"/>
            <a:ext cx="3691546" cy="2497103"/>
          </a:xfrm>
          <a:prstGeom prst="rect">
            <a:avLst/>
          </a:prstGeom>
        </p:spPr>
      </p:pic>
      <p:pic>
        <p:nvPicPr>
          <p:cNvPr id="2" name="図 1"/>
          <p:cNvPicPr>
            <a:picLocks/>
          </p:cNvPicPr>
          <p:nvPr/>
        </p:nvPicPr>
        <p:blipFill>
          <a:blip r:embed="rId6"/>
          <a:stretch>
            <a:fillRect/>
          </a:stretch>
        </p:blipFill>
        <p:spPr>
          <a:xfrm>
            <a:off x="2859545" y="931229"/>
            <a:ext cx="3624859" cy="2473739"/>
          </a:xfrm>
          <a:prstGeom prst="rect">
            <a:avLst/>
          </a:prstGeom>
        </p:spPr>
      </p:pic>
      <p:sp>
        <p:nvSpPr>
          <p:cNvPr id="12290" name="タイトル 3"/>
          <p:cNvSpPr txBox="1">
            <a:spLocks/>
          </p:cNvSpPr>
          <p:nvPr/>
        </p:nvSpPr>
        <p:spPr bwMode="auto">
          <a:xfrm>
            <a:off x="116946" y="141014"/>
            <a:ext cx="9672108" cy="6624000"/>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 name="テキスト ボックス 2"/>
          <p:cNvSpPr txBox="1"/>
          <p:nvPr/>
        </p:nvSpPr>
        <p:spPr bwMode="gray">
          <a:xfrm>
            <a:off x="272480" y="47626"/>
            <a:ext cx="4290881"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smtClean="0">
                <a:solidFill>
                  <a:schemeClr val="bg1"/>
                </a:solidFill>
                <a:latin typeface="Meiryo UI" pitchFamily="50" charset="-128"/>
                <a:ea typeface="Meiryo UI" pitchFamily="50" charset="-128"/>
                <a:cs typeface="Meiryo UI" pitchFamily="50" charset="-128"/>
              </a:rPr>
              <a:t>北区の状況（統計データ）</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2</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12292" name="テキスト ボックス 24"/>
          <p:cNvSpPr txBox="1">
            <a:spLocks noChangeArrowheads="1"/>
          </p:cNvSpPr>
          <p:nvPr/>
        </p:nvSpPr>
        <p:spPr bwMode="auto">
          <a:xfrm>
            <a:off x="151342" y="401639"/>
            <a:ext cx="390393"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産　業</a:t>
            </a:r>
          </a:p>
        </p:txBody>
      </p:sp>
      <p:sp>
        <p:nvSpPr>
          <p:cNvPr id="33" name="Rectangle 17"/>
          <p:cNvSpPr>
            <a:spLocks noChangeArrowheads="1"/>
          </p:cNvSpPr>
          <p:nvPr/>
        </p:nvSpPr>
        <p:spPr bwMode="auto">
          <a:xfrm>
            <a:off x="2935093" y="3645024"/>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工業出荷額は、高槻市を上回る</a:t>
            </a:r>
          </a:p>
          <a:p>
            <a:r>
              <a:rPr lang="ja-JP" altLang="en-US" sz="1000" dirty="0" smtClean="0"/>
              <a:t>◆事業所数は、堺市を上回る</a:t>
            </a:r>
            <a:endParaRPr lang="ja-JP" altLang="en-US" sz="1000" dirty="0"/>
          </a:p>
        </p:txBody>
      </p:sp>
      <p:sp>
        <p:nvSpPr>
          <p:cNvPr id="34" name="Rectangle 18"/>
          <p:cNvSpPr>
            <a:spLocks noChangeArrowheads="1"/>
          </p:cNvSpPr>
          <p:nvPr/>
        </p:nvSpPr>
        <p:spPr bwMode="auto">
          <a:xfrm>
            <a:off x="3422593" y="3645024"/>
            <a:ext cx="2340000"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工業（出荷額・事業所数）</a:t>
            </a:r>
            <a:endParaRPr lang="ja-JP" altLang="en-US" sz="1000" b="1" dirty="0">
              <a:solidFill>
                <a:schemeClr val="bg1"/>
              </a:solidFill>
            </a:endParaRPr>
          </a:p>
        </p:txBody>
      </p:sp>
      <p:sp>
        <p:nvSpPr>
          <p:cNvPr id="37" name="Rectangle 24"/>
          <p:cNvSpPr>
            <a:spLocks noChangeArrowheads="1"/>
          </p:cNvSpPr>
          <p:nvPr/>
        </p:nvSpPr>
        <p:spPr bwMode="auto">
          <a:xfrm>
            <a:off x="6385532" y="3645024"/>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売上額は、京都市の２倍を超える</a:t>
            </a:r>
            <a:endParaRPr lang="ja-JP" altLang="en-US" sz="1000" dirty="0"/>
          </a:p>
          <a:p>
            <a:r>
              <a:rPr lang="ja-JP" altLang="en-US" sz="1000" dirty="0" smtClean="0"/>
              <a:t>◆事業所数は、堺市の</a:t>
            </a:r>
            <a:r>
              <a:rPr lang="ja-JP" altLang="en-US" sz="1000" dirty="0" smtClean="0">
                <a:latin typeface="+mn-ea"/>
                <a:ea typeface="+mn-ea"/>
              </a:rPr>
              <a:t>２</a:t>
            </a:r>
            <a:r>
              <a:rPr lang="ja-JP" altLang="en-US" sz="1000" dirty="0" smtClean="0"/>
              <a:t>倍を超える</a:t>
            </a:r>
            <a:endParaRPr lang="en-US" altLang="ja-JP" sz="1000" dirty="0" smtClean="0"/>
          </a:p>
          <a:p>
            <a:endParaRPr lang="ja-JP" altLang="en-US" sz="1000" dirty="0"/>
          </a:p>
        </p:txBody>
      </p:sp>
      <p:sp>
        <p:nvSpPr>
          <p:cNvPr id="38" name="Rectangle 25"/>
          <p:cNvSpPr>
            <a:spLocks noChangeArrowheads="1"/>
          </p:cNvSpPr>
          <p:nvPr/>
        </p:nvSpPr>
        <p:spPr bwMode="auto">
          <a:xfrm>
            <a:off x="6873573" y="3645024"/>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サービス業</a:t>
            </a:r>
            <a:r>
              <a:rPr lang="ja-JP" altLang="en-US" sz="1000" b="1" smtClean="0">
                <a:solidFill>
                  <a:schemeClr val="bg1"/>
                </a:solidFill>
              </a:rPr>
              <a:t>（売上金額</a:t>
            </a:r>
            <a:r>
              <a:rPr lang="ja-JP" altLang="en-US" sz="1000" b="1" dirty="0">
                <a:solidFill>
                  <a:schemeClr val="bg1"/>
                </a:solidFill>
              </a:rPr>
              <a:t>・事業所数）</a:t>
            </a:r>
          </a:p>
        </p:txBody>
      </p:sp>
      <p:sp>
        <p:nvSpPr>
          <p:cNvPr id="46" name="Text Box 84"/>
          <p:cNvSpPr txBox="1">
            <a:spLocks noChangeArrowheads="1"/>
          </p:cNvSpPr>
          <p:nvPr/>
        </p:nvSpPr>
        <p:spPr bwMode="auto">
          <a:xfrm>
            <a:off x="5265035" y="6633646"/>
            <a:ext cx="964319"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工業</a:t>
            </a:r>
            <a:r>
              <a:rPr lang="ja-JP" altLang="en-US" sz="700" dirty="0">
                <a:latin typeface="ＭＳ Ｐゴシック" pitchFamily="50" charset="-128"/>
              </a:rPr>
              <a:t>統計調査）</a:t>
            </a:r>
          </a:p>
        </p:txBody>
      </p:sp>
      <p:sp>
        <p:nvSpPr>
          <p:cNvPr id="47" name="Rectangle 12"/>
          <p:cNvSpPr>
            <a:spLocks noChangeArrowheads="1"/>
          </p:cNvSpPr>
          <p:nvPr/>
        </p:nvSpPr>
        <p:spPr bwMode="auto">
          <a:xfrm>
            <a:off x="2935093" y="381540"/>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商業販売額は、神戸市の２倍を超える</a:t>
            </a:r>
          </a:p>
          <a:p>
            <a:r>
              <a:rPr lang="ja-JP" altLang="en-US" sz="1000" dirty="0" smtClean="0"/>
              <a:t>◆事業所数は、堺市の</a:t>
            </a:r>
            <a:r>
              <a:rPr lang="ja-JP" altLang="en-US" sz="1000" dirty="0" smtClean="0">
                <a:latin typeface="ＭＳ Ｐゴシック" pitchFamily="50" charset="-128"/>
              </a:rPr>
              <a:t>２</a:t>
            </a:r>
            <a:r>
              <a:rPr lang="ja-JP" altLang="en-US" sz="1000" dirty="0" smtClean="0"/>
              <a:t>倍を超える</a:t>
            </a:r>
            <a:endParaRPr lang="ja-JP" altLang="en-US" sz="1000" dirty="0"/>
          </a:p>
        </p:txBody>
      </p:sp>
      <p:sp>
        <p:nvSpPr>
          <p:cNvPr id="50" name="Rectangle 86"/>
          <p:cNvSpPr>
            <a:spLocks noChangeArrowheads="1"/>
          </p:cNvSpPr>
          <p:nvPr/>
        </p:nvSpPr>
        <p:spPr bwMode="auto">
          <a:xfrm>
            <a:off x="3423135" y="381540"/>
            <a:ext cx="2338917" cy="162000"/>
          </a:xfrm>
          <a:prstGeom prst="rect">
            <a:avLst/>
          </a:prstGeom>
          <a:solidFill>
            <a:srgbClr val="008000"/>
          </a:solidFill>
          <a:ln w="9525" algn="ctr">
            <a:noFill/>
            <a:miter lim="800000"/>
            <a:headEnd/>
            <a:tailEnd/>
          </a:ln>
        </p:spPr>
        <p:txBody>
          <a:bodyPr wrap="none" anchor="ctr"/>
          <a:lstStyle/>
          <a:p>
            <a:pPr algn="ctr"/>
            <a:r>
              <a:rPr lang="ja-JP" altLang="en-US" sz="1000" b="1" dirty="0" smtClean="0">
                <a:solidFill>
                  <a:schemeClr val="bg1"/>
                </a:solidFill>
              </a:rPr>
              <a:t>商業（販売額・事業所数）</a:t>
            </a:r>
            <a:endParaRPr lang="ja-JP" altLang="en-US" sz="1000" b="1" dirty="0">
              <a:solidFill>
                <a:schemeClr val="bg1"/>
              </a:solidFill>
            </a:endParaRPr>
          </a:p>
        </p:txBody>
      </p:sp>
      <p:sp>
        <p:nvSpPr>
          <p:cNvPr id="51" name="Rectangle 12"/>
          <p:cNvSpPr>
            <a:spLocks noChangeArrowheads="1"/>
          </p:cNvSpPr>
          <p:nvPr/>
        </p:nvSpPr>
        <p:spPr bwMode="auto">
          <a:xfrm>
            <a:off x="6385532" y="381540"/>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rPr>
              <a:t>卸売販売額は、神戸市の３倍を超える</a:t>
            </a:r>
          </a:p>
          <a:p>
            <a:r>
              <a:rPr lang="ja-JP" altLang="en-US" sz="1000" dirty="0" smtClean="0">
                <a:latin typeface="ＭＳ Ｐゴシック" pitchFamily="50" charset="-128"/>
              </a:rPr>
              <a:t>◆小売販売額は、堺市を上回る</a:t>
            </a:r>
            <a:endParaRPr lang="ja-JP" altLang="en-US" sz="1000" dirty="0">
              <a:latin typeface="ＭＳ Ｐゴシック" pitchFamily="50" charset="-128"/>
            </a:endParaRPr>
          </a:p>
        </p:txBody>
      </p:sp>
      <p:sp>
        <p:nvSpPr>
          <p:cNvPr id="58" name="Rectangle 13"/>
          <p:cNvSpPr>
            <a:spLocks noChangeArrowheads="1"/>
          </p:cNvSpPr>
          <p:nvPr/>
        </p:nvSpPr>
        <p:spPr bwMode="auto">
          <a:xfrm>
            <a:off x="6873573" y="381540"/>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商業のうち卸売・小売（販売額）</a:t>
            </a:r>
            <a:endParaRPr lang="ja-JP" altLang="en-US" sz="1000" b="1" dirty="0">
              <a:solidFill>
                <a:schemeClr val="bg1"/>
              </a:solidFill>
            </a:endParaRPr>
          </a:p>
        </p:txBody>
      </p:sp>
      <p:sp>
        <p:nvSpPr>
          <p:cNvPr id="66" name="Text Box 81"/>
          <p:cNvSpPr txBox="1">
            <a:spLocks noChangeArrowheads="1"/>
          </p:cNvSpPr>
          <p:nvPr/>
        </p:nvSpPr>
        <p:spPr bwMode="auto">
          <a:xfrm>
            <a:off x="5421052" y="3353028"/>
            <a:ext cx="858095"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商業</a:t>
            </a:r>
            <a:r>
              <a:rPr lang="ja-JP" altLang="en-US" sz="700" dirty="0">
                <a:latin typeface="ＭＳ Ｐゴシック" pitchFamily="50" charset="-128"/>
              </a:rPr>
              <a:t>統計確報）</a:t>
            </a:r>
          </a:p>
        </p:txBody>
      </p:sp>
      <p:sp>
        <p:nvSpPr>
          <p:cNvPr id="68" name="Text Box 81"/>
          <p:cNvSpPr txBox="1">
            <a:spLocks noChangeArrowheads="1"/>
          </p:cNvSpPr>
          <p:nvPr/>
        </p:nvSpPr>
        <p:spPr bwMode="auto">
          <a:xfrm>
            <a:off x="8385382" y="6633646"/>
            <a:ext cx="1326147"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経済センサス基礎調査）</a:t>
            </a:r>
            <a:endParaRPr lang="ja-JP" altLang="en-US" sz="700" dirty="0">
              <a:latin typeface="ＭＳ Ｐゴシック" pitchFamily="50" charset="-128"/>
            </a:endParaRPr>
          </a:p>
        </p:txBody>
      </p:sp>
      <p:graphicFrame>
        <p:nvGraphicFramePr>
          <p:cNvPr id="44" name="Group 30"/>
          <p:cNvGraphicFramePr>
            <a:graphicFrameLocks noGrp="1"/>
          </p:cNvGraphicFramePr>
          <p:nvPr/>
        </p:nvGraphicFramePr>
        <p:xfrm>
          <a:off x="579571" y="404813"/>
          <a:ext cx="2261069" cy="6280134"/>
        </p:xfrm>
        <a:graphic>
          <a:graphicData uri="http://schemas.openxmlformats.org/drawingml/2006/table">
            <a:tbl>
              <a:tblPr/>
              <a:tblGrid>
                <a:gridCol w="258936">
                  <a:extLst>
                    <a:ext uri="{9D8B030D-6E8A-4147-A177-3AD203B41FA5}">
                      <a16:colId xmlns:a16="http://schemas.microsoft.com/office/drawing/2014/main" val="20000"/>
                    </a:ext>
                  </a:extLst>
                </a:gridCol>
                <a:gridCol w="910012">
                  <a:extLst>
                    <a:ext uri="{9D8B030D-6E8A-4147-A177-3AD203B41FA5}">
                      <a16:colId xmlns:a16="http://schemas.microsoft.com/office/drawing/2014/main" val="20001"/>
                    </a:ext>
                  </a:extLst>
                </a:gridCol>
                <a:gridCol w="1092121">
                  <a:extLst>
                    <a:ext uri="{9D8B030D-6E8A-4147-A177-3AD203B41FA5}">
                      <a16:colId xmlns:a16="http://schemas.microsoft.com/office/drawing/2014/main" val="20002"/>
                    </a:ext>
                  </a:extLst>
                </a:gridCol>
              </a:tblGrid>
              <a:tr h="21272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区内総生産</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総生産</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5</a:t>
                      </a:r>
                      <a:r>
                        <a:rPr lang="ja-JP" altLang="en-US" sz="1000" b="0" i="0" u="none" strike="noStrike" dirty="0">
                          <a:latin typeface="ＭＳ Ｐゴシック"/>
                        </a:rPr>
                        <a:t>兆</a:t>
                      </a:r>
                      <a:r>
                        <a:rPr lang="en-US" altLang="ja-JP" sz="1000" b="0" i="0" u="none" strike="noStrike" dirty="0">
                          <a:latin typeface="ＭＳ Ｐゴシック"/>
                        </a:rPr>
                        <a:t>7,704</a:t>
                      </a:r>
                      <a:r>
                        <a:rPr lang="ja-JP" altLang="en-US" sz="1000" b="0" i="0" u="none" strike="noStrike" dirty="0">
                          <a:latin typeface="ＭＳ Ｐゴシック"/>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7338">
                <a:tc rowSpan="4">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業種</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分類別</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製造業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7.9%</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卸・小売業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27.9%</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61.2%</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8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3.0%</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企業本社数</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30,148</a:t>
                      </a:r>
                      <a:r>
                        <a:rPr lang="ja-JP" altLang="en-US" sz="1000" b="0" i="0" u="none" strike="noStrike" dirty="0" smtClean="0">
                          <a:solidFill>
                            <a:schemeClr val="tx1"/>
                          </a:solidFill>
                          <a:latin typeface="ＭＳ Ｐゴシック" pitchFamily="50" charset="-128"/>
                          <a:ea typeface="ＭＳ Ｐゴシック" pitchFamily="50" charset="-128"/>
                        </a:rPr>
                        <a:t>社</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80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商業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販売額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10</a:t>
                      </a:r>
                      <a:r>
                        <a:rPr lang="ja-JP" altLang="en-US" sz="1000" b="0" i="0" u="none" strike="noStrike" dirty="0">
                          <a:latin typeface="ＭＳ Ｐゴシック"/>
                        </a:rPr>
                        <a:t>兆</a:t>
                      </a:r>
                      <a:r>
                        <a:rPr lang="en-US" altLang="ja-JP" sz="1000" b="0" i="0" u="none" strike="noStrike" dirty="0">
                          <a:latin typeface="ＭＳ Ｐゴシック"/>
                        </a:rPr>
                        <a:t>9,709</a:t>
                      </a:r>
                      <a:r>
                        <a:rPr lang="ja-JP" altLang="en-US" sz="1000" b="0" i="0" u="none" strike="noStrike" dirty="0">
                          <a:latin typeface="ＭＳ Ｐゴシック"/>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9,418</a:t>
                      </a:r>
                      <a:r>
                        <a:rPr lang="ja-JP" altLang="en-US" sz="1000" b="0" i="0" u="none" strike="noStrike" dirty="0">
                          <a:latin typeface="ＭＳ Ｐゴシック"/>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103,529</a:t>
                      </a:r>
                      <a:r>
                        <a:rPr lang="ja-JP" altLang="en-US" sz="1000" b="0" i="0" u="none" strike="noStrike" dirty="0">
                          <a:latin typeface="ＭＳ Ｐゴシック"/>
                        </a:rPr>
                        <a:t>人</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7882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ja-JP" sz="1000" b="0" i="0" u="none" strike="noStrike" dirty="0" smtClean="0">
                          <a:latin typeface="ＭＳ Ｐゴシック"/>
                        </a:rPr>
                        <a:t>9</a:t>
                      </a:r>
                      <a:r>
                        <a:rPr lang="ja-JP" altLang="en-US" sz="1000" b="0" i="0" u="none" strike="noStrike" dirty="0" smtClean="0">
                          <a:latin typeface="ＭＳ Ｐゴシック"/>
                        </a:rPr>
                        <a:t>兆</a:t>
                      </a:r>
                      <a:r>
                        <a:rPr lang="en-US" altLang="ja-JP" sz="1000" b="0" i="0" u="none" strike="noStrike" dirty="0" smtClean="0">
                          <a:latin typeface="ＭＳ Ｐゴシック"/>
                        </a:rPr>
                        <a:t>7,474</a:t>
                      </a:r>
                      <a:r>
                        <a:rPr lang="ja-JP" altLang="en-US" sz="1000" b="0" i="0" u="none" strike="noStrike" dirty="0" smtClean="0">
                          <a:latin typeface="ＭＳ Ｐゴシック"/>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20861">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ja-JP" sz="1000" b="0" i="0" u="none" strike="noStrike" dirty="0" smtClean="0">
                          <a:latin typeface="ＭＳ Ｐゴシック"/>
                        </a:rPr>
                        <a:t>3,823</a:t>
                      </a:r>
                      <a:r>
                        <a:rPr lang="ja-JP" altLang="en-US" sz="1000" b="0" i="0" u="none" strike="noStrike" dirty="0" smtClean="0">
                          <a:latin typeface="ＭＳ Ｐゴシック"/>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9088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ja-JP" sz="1000" b="0" i="0" u="none" strike="noStrike" dirty="0" smtClean="0">
                          <a:latin typeface="ＭＳ Ｐゴシック"/>
                        </a:rPr>
                        <a:t>1</a:t>
                      </a:r>
                      <a:r>
                        <a:rPr lang="ja-JP" altLang="en-US" sz="1000" b="0" i="0" u="none" strike="noStrike" dirty="0" smtClean="0">
                          <a:latin typeface="ＭＳ Ｐゴシック"/>
                        </a:rPr>
                        <a:t>兆</a:t>
                      </a:r>
                      <a:r>
                        <a:rPr lang="en-US" altLang="ja-JP" sz="1000" b="0" i="0" u="none" strike="noStrike" dirty="0" smtClean="0">
                          <a:latin typeface="ＭＳ Ｐゴシック"/>
                        </a:rPr>
                        <a:t>2,235</a:t>
                      </a:r>
                      <a:r>
                        <a:rPr lang="ja-JP" altLang="en-US" sz="1000" b="0" i="0" u="none" strike="noStrike" dirty="0" smtClean="0">
                          <a:latin typeface="ＭＳ Ｐゴシック"/>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32917">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ja-JP" sz="1000" b="0" i="0" u="none" strike="noStrike" dirty="0" smtClean="0">
                          <a:latin typeface="ＭＳ Ｐゴシック"/>
                        </a:rPr>
                        <a:t>5,595</a:t>
                      </a:r>
                      <a:r>
                        <a:rPr lang="ja-JP" altLang="en-US" sz="1000" b="0" i="0" u="none" strike="noStrike" dirty="0" smtClean="0">
                          <a:latin typeface="ＭＳ Ｐゴシック"/>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工業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15"/>
                  </a:ext>
                </a:extLst>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出荷額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（事業所あたり）</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zh-TW" sz="1000" b="0" i="0" u="none" strike="noStrike" dirty="0" smtClean="0">
                          <a:latin typeface="ＭＳ Ｐゴシック"/>
                        </a:rPr>
                        <a:t>6,672</a:t>
                      </a:r>
                      <a:r>
                        <a:rPr lang="zh-TW" altLang="en-US" sz="1000" b="0" i="0" u="none" strike="noStrike" dirty="0" smtClean="0">
                          <a:latin typeface="ＭＳ Ｐゴシック"/>
                        </a:rPr>
                        <a:t>億円</a:t>
                      </a:r>
                      <a:endParaRPr lang="en-US" altLang="zh-TW" sz="1000" b="0" i="0" u="none" strike="noStrike" dirty="0" smtClean="0">
                        <a:latin typeface="ＭＳ Ｐゴシック"/>
                      </a:endParaRPr>
                    </a:p>
                    <a:p>
                      <a:pPr algn="ctr" fontAlgn="ctr"/>
                      <a:r>
                        <a:rPr lang="zh-TW" altLang="en-US" sz="1000" b="0" i="0" u="none" strike="noStrike" dirty="0" smtClean="0">
                          <a:latin typeface="ＭＳ Ｐゴシック"/>
                        </a:rPr>
                        <a:t>（</a:t>
                      </a:r>
                      <a:r>
                        <a:rPr lang="en-US" altLang="zh-TW" sz="1000" b="0" i="0" u="none" strike="noStrike" dirty="0">
                          <a:latin typeface="ＭＳ Ｐゴシック"/>
                        </a:rPr>
                        <a:t>4.3</a:t>
                      </a:r>
                      <a:r>
                        <a:rPr lang="zh-TW" altLang="en-US" sz="1000" b="0" i="0" u="none" strike="noStrike" dirty="0">
                          <a:latin typeface="ＭＳ Ｐゴシック"/>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1,537</a:t>
                      </a:r>
                      <a:r>
                        <a:rPr lang="ja-JP" altLang="en-US" sz="1000" b="0" i="0" u="none" strike="noStrike">
                          <a:latin typeface="ＭＳ Ｐゴシック"/>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27,490</a:t>
                      </a:r>
                      <a:r>
                        <a:rPr lang="ja-JP" altLang="en-US" sz="1000" b="0" i="0" u="none" strike="noStrike" dirty="0">
                          <a:latin typeface="ＭＳ Ｐゴシック"/>
                        </a:rPr>
                        <a:t>人</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pPr algn="ctr" fontAlgn="ctr"/>
                      <a:endParaRPr lang="ja-JP" altLang="en-US" sz="1000" b="0" i="0" u="none" strike="noStrike" dirty="0">
                        <a:solidFill>
                          <a:schemeClr val="tx1"/>
                        </a:solidFill>
                        <a:latin typeface="ＭＳ Ｐゴシック" pitchFamily="50" charset="-128"/>
                        <a:ea typeface="ＭＳ Ｐゴシック" pitchFamily="50" charset="-128"/>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売上金額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latin typeface="ＭＳ Ｐゴシック"/>
                        </a:rPr>
                        <a:t>10</a:t>
                      </a:r>
                      <a:r>
                        <a:rPr lang="ja-JP" altLang="en-US" sz="1000" b="0" i="0" u="none" strike="noStrike" dirty="0" smtClean="0">
                          <a:latin typeface="ＭＳ Ｐゴシック"/>
                        </a:rPr>
                        <a:t>兆</a:t>
                      </a:r>
                      <a:r>
                        <a:rPr lang="en-US" altLang="ja-JP" sz="1000" b="0" i="0" u="none" strike="noStrike" dirty="0" smtClean="0">
                          <a:latin typeface="ＭＳ Ｐゴシック"/>
                        </a:rPr>
                        <a:t>2,745</a:t>
                      </a:r>
                      <a:r>
                        <a:rPr lang="ja-JP" altLang="en-US" sz="1000" b="0" i="0" u="none" strike="noStrike" dirty="0" smtClean="0">
                          <a:latin typeface="ＭＳ Ｐゴシック"/>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latin typeface="ＭＳ Ｐゴシック"/>
                        </a:rPr>
                        <a:t>29,718</a:t>
                      </a:r>
                      <a:r>
                        <a:rPr lang="ja-JP" altLang="en-US" sz="1000" b="0" i="0" u="none" strike="noStrike" dirty="0" smtClean="0">
                          <a:latin typeface="ＭＳ Ｐゴシック"/>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bl>
          </a:graphicData>
        </a:graphic>
      </p:graphicFrame>
      <p:sp>
        <p:nvSpPr>
          <p:cNvPr id="65" name="Text Box 81"/>
          <p:cNvSpPr txBox="1">
            <a:spLocks noChangeArrowheads="1"/>
          </p:cNvSpPr>
          <p:nvPr/>
        </p:nvSpPr>
        <p:spPr bwMode="auto">
          <a:xfrm>
            <a:off x="8853434" y="3356992"/>
            <a:ext cx="858095"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商業</a:t>
            </a:r>
            <a:r>
              <a:rPr lang="ja-JP" altLang="en-US" sz="700" dirty="0">
                <a:latin typeface="ＭＳ Ｐゴシック" pitchFamily="50" charset="-128"/>
              </a:rPr>
              <a:t>統計確報）</a:t>
            </a:r>
          </a:p>
        </p:txBody>
      </p:sp>
      <p:sp>
        <p:nvSpPr>
          <p:cNvPr id="22" name="Oval 16"/>
          <p:cNvSpPr>
            <a:spLocks noChangeArrowheads="1"/>
          </p:cNvSpPr>
          <p:nvPr/>
        </p:nvSpPr>
        <p:spPr bwMode="auto">
          <a:xfrm>
            <a:off x="5488742" y="1719859"/>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23" name="AutoShape 18"/>
          <p:cNvSpPr>
            <a:spLocks/>
          </p:cNvSpPr>
          <p:nvPr/>
        </p:nvSpPr>
        <p:spPr bwMode="auto">
          <a:xfrm>
            <a:off x="4745390" y="2161432"/>
            <a:ext cx="1166153" cy="263525"/>
          </a:xfrm>
          <a:prstGeom prst="borderCallout2">
            <a:avLst>
              <a:gd name="adj1" fmla="val 43375"/>
              <a:gd name="adj2" fmla="val 100671"/>
              <a:gd name="adj3" fmla="val 43375"/>
              <a:gd name="adj4" fmla="val 117337"/>
              <a:gd name="adj5" fmla="val -70962"/>
              <a:gd name="adj6" fmla="val 108616"/>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販売額：</a:t>
            </a:r>
            <a:r>
              <a:rPr lang="en-US" altLang="ja-JP" sz="700" dirty="0" smtClean="0">
                <a:latin typeface="ＭＳ Ｐゴシック" pitchFamily="50" charset="-128"/>
                <a:ea typeface="ＭＳ Ｐゴシック" pitchFamily="50" charset="-128"/>
              </a:rPr>
              <a:t>10</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9,709</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9,418</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sp>
        <p:nvSpPr>
          <p:cNvPr id="24" name="Oval 16"/>
          <p:cNvSpPr>
            <a:spLocks noChangeArrowheads="1"/>
          </p:cNvSpPr>
          <p:nvPr/>
        </p:nvSpPr>
        <p:spPr bwMode="auto">
          <a:xfrm>
            <a:off x="8101825" y="1265075"/>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25" name="AutoShape 18"/>
          <p:cNvSpPr>
            <a:spLocks/>
          </p:cNvSpPr>
          <p:nvPr/>
        </p:nvSpPr>
        <p:spPr bwMode="auto">
          <a:xfrm>
            <a:off x="7137243" y="1630448"/>
            <a:ext cx="1166153" cy="263525"/>
          </a:xfrm>
          <a:prstGeom prst="borderCallout2">
            <a:avLst>
              <a:gd name="adj1" fmla="val 43375"/>
              <a:gd name="adj2" fmla="val 104210"/>
              <a:gd name="adj3" fmla="val 43375"/>
              <a:gd name="adj4" fmla="val 113266"/>
              <a:gd name="adj5" fmla="val -33371"/>
              <a:gd name="adj6" fmla="val 111448"/>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卸売額： </a:t>
            </a:r>
            <a:r>
              <a:rPr lang="en-US" altLang="ja-JP" sz="700" dirty="0" smtClean="0">
                <a:latin typeface="ＭＳ Ｐゴシック" pitchFamily="50" charset="-128"/>
                <a:ea typeface="ＭＳ Ｐゴシック" pitchFamily="50" charset="-128"/>
              </a:rPr>
              <a:t>9</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7,474</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 </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2,235</a:t>
            </a:r>
            <a:r>
              <a:rPr lang="ja-JP" altLang="en-US" sz="700" dirty="0" smtClean="0">
                <a:latin typeface="ＭＳ Ｐゴシック" pitchFamily="50" charset="-128"/>
                <a:ea typeface="ＭＳ Ｐゴシック" pitchFamily="50" charset="-128"/>
              </a:rPr>
              <a:t>億円</a:t>
            </a:r>
            <a:endParaRPr lang="ja-JP" altLang="en-US" sz="700" dirty="0">
              <a:latin typeface="ＭＳ Ｐゴシック" pitchFamily="50" charset="-128"/>
              <a:ea typeface="ＭＳ Ｐゴシック" pitchFamily="50" charset="-128"/>
            </a:endParaRPr>
          </a:p>
        </p:txBody>
      </p:sp>
      <p:cxnSp>
        <p:nvCxnSpPr>
          <p:cNvPr id="26" name="直線コネクタ 25"/>
          <p:cNvCxnSpPr/>
          <p:nvPr/>
        </p:nvCxnSpPr>
        <p:spPr>
          <a:xfrm>
            <a:off x="4071790" y="1503834"/>
            <a:ext cx="47053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utoShape 76"/>
          <p:cNvSpPr>
            <a:spLocks/>
          </p:cNvSpPr>
          <p:nvPr/>
        </p:nvSpPr>
        <p:spPr bwMode="auto">
          <a:xfrm>
            <a:off x="4718974" y="1124745"/>
            <a:ext cx="1092121" cy="263525"/>
          </a:xfrm>
          <a:prstGeom prst="borderCallout2">
            <a:avLst>
              <a:gd name="adj1" fmla="val 101206"/>
              <a:gd name="adj2" fmla="val 36077"/>
              <a:gd name="adj3" fmla="val 141689"/>
              <a:gd name="adj4" fmla="val 36257"/>
              <a:gd name="adj5" fmla="val 144218"/>
              <a:gd name="adj6" fmla="val -13652"/>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販売額：</a:t>
            </a:r>
            <a:r>
              <a:rPr lang="en-US" altLang="ja-JP" sz="700" dirty="0" smtClean="0">
                <a:latin typeface="ＭＳ Ｐゴシック" pitchFamily="50" charset="-128"/>
                <a:ea typeface="ＭＳ Ｐゴシック" pitchFamily="50" charset="-128"/>
              </a:rPr>
              <a:t>4</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8,503</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12,557</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28" name="直線コネクタ 27"/>
          <p:cNvCxnSpPr/>
          <p:nvPr/>
        </p:nvCxnSpPr>
        <p:spPr>
          <a:xfrm>
            <a:off x="3409337" y="2506231"/>
            <a:ext cx="3306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utoShape 76"/>
          <p:cNvSpPr>
            <a:spLocks/>
          </p:cNvSpPr>
          <p:nvPr/>
        </p:nvSpPr>
        <p:spPr bwMode="auto">
          <a:xfrm>
            <a:off x="3505919" y="1837205"/>
            <a:ext cx="1092121" cy="263525"/>
          </a:xfrm>
          <a:prstGeom prst="borderCallout2">
            <a:avLst>
              <a:gd name="adj1" fmla="val 109881"/>
              <a:gd name="adj2" fmla="val 62532"/>
              <a:gd name="adj3" fmla="val 176388"/>
              <a:gd name="adj4" fmla="val 61199"/>
              <a:gd name="adj5" fmla="val 233856"/>
              <a:gd name="adj6" fmla="val 24456"/>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販売額：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4,020</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4,659</a:t>
            </a:r>
            <a:r>
              <a:rPr lang="ja-JP" altLang="en-US" sz="700" dirty="0" smtClean="0">
                <a:latin typeface="ＭＳ Ｐゴシック" pitchFamily="50" charset="-128"/>
                <a:ea typeface="ＭＳ Ｐゴシック" pitchFamily="50" charset="-128"/>
              </a:rPr>
              <a:t>カ所</a:t>
            </a:r>
            <a:endParaRPr lang="ja-JP" altLang="en-US" sz="700" dirty="0">
              <a:latin typeface="ＭＳ Ｐゴシック" pitchFamily="50" charset="-128"/>
              <a:ea typeface="ＭＳ Ｐゴシック" pitchFamily="50" charset="-128"/>
            </a:endParaRPr>
          </a:p>
        </p:txBody>
      </p:sp>
      <p:cxnSp>
        <p:nvCxnSpPr>
          <p:cNvPr id="30" name="直線コネクタ 29"/>
          <p:cNvCxnSpPr/>
          <p:nvPr/>
        </p:nvCxnSpPr>
        <p:spPr>
          <a:xfrm>
            <a:off x="8812158" y="2549664"/>
            <a:ext cx="3120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AutoShape 76"/>
          <p:cNvSpPr>
            <a:spLocks/>
          </p:cNvSpPr>
          <p:nvPr/>
        </p:nvSpPr>
        <p:spPr bwMode="auto">
          <a:xfrm>
            <a:off x="8504251" y="1934360"/>
            <a:ext cx="1014113" cy="263525"/>
          </a:xfrm>
          <a:prstGeom prst="borderCallout2">
            <a:avLst>
              <a:gd name="adj1" fmla="val 126508"/>
              <a:gd name="adj2" fmla="val 78678"/>
              <a:gd name="adj3" fmla="val 233495"/>
              <a:gd name="adj4" fmla="val 79449"/>
              <a:gd name="adj5" fmla="val 234579"/>
              <a:gd name="adj6" fmla="val 63862"/>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卸売額：</a:t>
            </a:r>
            <a:r>
              <a:rPr lang="en-US" altLang="ja-JP" sz="700" dirty="0" smtClean="0">
                <a:latin typeface="ＭＳ Ｐゴシック" pitchFamily="50" charset="-128"/>
                <a:ea typeface="ＭＳ Ｐゴシック" pitchFamily="50" charset="-128"/>
              </a:rPr>
              <a:t>3</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1,931</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6,572</a:t>
            </a:r>
            <a:r>
              <a:rPr lang="ja-JP" altLang="en-US" sz="700" dirty="0" smtClean="0">
                <a:latin typeface="ＭＳ Ｐゴシック" pitchFamily="50" charset="-128"/>
                <a:ea typeface="ＭＳ Ｐゴシック" pitchFamily="50" charset="-128"/>
              </a:rPr>
              <a:t>億円 </a:t>
            </a:r>
            <a:endParaRPr lang="ja-JP" altLang="en-US" sz="700" dirty="0">
              <a:latin typeface="ＭＳ Ｐゴシック" pitchFamily="50" charset="-128"/>
              <a:ea typeface="ＭＳ Ｐゴシック" pitchFamily="50" charset="-128"/>
            </a:endParaRPr>
          </a:p>
        </p:txBody>
      </p:sp>
      <p:cxnSp>
        <p:nvCxnSpPr>
          <p:cNvPr id="32" name="直線コネクタ 31"/>
          <p:cNvCxnSpPr/>
          <p:nvPr/>
        </p:nvCxnSpPr>
        <p:spPr>
          <a:xfrm>
            <a:off x="7714259" y="2987427"/>
            <a:ext cx="3120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AutoShape 76"/>
          <p:cNvSpPr>
            <a:spLocks/>
          </p:cNvSpPr>
          <p:nvPr/>
        </p:nvSpPr>
        <p:spPr bwMode="auto">
          <a:xfrm>
            <a:off x="7683303" y="2420889"/>
            <a:ext cx="936104" cy="263525"/>
          </a:xfrm>
          <a:prstGeom prst="borderCallout2">
            <a:avLst>
              <a:gd name="adj1" fmla="val 115664"/>
              <a:gd name="adj2" fmla="val 63414"/>
              <a:gd name="adj3" fmla="val 182170"/>
              <a:gd name="adj4" fmla="val 63593"/>
              <a:gd name="adj5" fmla="val 207832"/>
              <a:gd name="adj6" fmla="val 37558"/>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卸売額：</a:t>
            </a:r>
            <a:r>
              <a:rPr lang="en-US" altLang="ja-JP" sz="700" dirty="0" smtClean="0">
                <a:latin typeface="ＭＳ Ｐゴシック" pitchFamily="50" charset="-128"/>
                <a:ea typeface="ＭＳ Ｐゴシック" pitchFamily="50" charset="-128"/>
              </a:rPr>
              <a:t>7,884</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a:t>
            </a:r>
            <a:r>
              <a:rPr lang="en-US" altLang="ja-JP" sz="700" dirty="0" smtClean="0">
                <a:latin typeface="ＭＳ Ｐゴシック" pitchFamily="50" charset="-128"/>
                <a:ea typeface="ＭＳ Ｐゴシック" pitchFamily="50" charset="-128"/>
              </a:rPr>
              <a:t>6,136</a:t>
            </a:r>
            <a:r>
              <a:rPr lang="ja-JP" altLang="en-US" sz="700" dirty="0" smtClean="0">
                <a:latin typeface="ＭＳ Ｐゴシック" pitchFamily="50" charset="-128"/>
                <a:ea typeface="ＭＳ Ｐゴシック" pitchFamily="50" charset="-128"/>
              </a:rPr>
              <a:t>億円 </a:t>
            </a:r>
            <a:endParaRPr lang="ja-JP" altLang="en-US" sz="700" dirty="0">
              <a:latin typeface="ＭＳ Ｐゴシック" pitchFamily="50" charset="-128"/>
              <a:ea typeface="ＭＳ Ｐゴシック" pitchFamily="50" charset="-128"/>
            </a:endParaRPr>
          </a:p>
        </p:txBody>
      </p:sp>
      <p:sp>
        <p:nvSpPr>
          <p:cNvPr id="36" name="Oval 16"/>
          <p:cNvSpPr>
            <a:spLocks noChangeArrowheads="1"/>
          </p:cNvSpPr>
          <p:nvPr/>
        </p:nvSpPr>
        <p:spPr bwMode="auto">
          <a:xfrm>
            <a:off x="3351550" y="5121380"/>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9" name="AutoShape 18"/>
          <p:cNvSpPr>
            <a:spLocks/>
          </p:cNvSpPr>
          <p:nvPr/>
        </p:nvSpPr>
        <p:spPr bwMode="auto">
          <a:xfrm>
            <a:off x="3930632" y="5346929"/>
            <a:ext cx="936104" cy="263525"/>
          </a:xfrm>
          <a:prstGeom prst="borderCallout2">
            <a:avLst>
              <a:gd name="adj1" fmla="val 80965"/>
              <a:gd name="adj2" fmla="val -4096"/>
              <a:gd name="adj3" fmla="val 83857"/>
              <a:gd name="adj4" fmla="val -27764"/>
              <a:gd name="adj5" fmla="val 7110"/>
              <a:gd name="adj6" fmla="val -29224"/>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出荷額：</a:t>
            </a:r>
            <a:r>
              <a:rPr lang="en-US" altLang="ja-JP" sz="700" dirty="0" smtClean="0">
                <a:latin typeface="ＭＳ Ｐゴシック" pitchFamily="50" charset="-128"/>
                <a:ea typeface="ＭＳ Ｐゴシック" pitchFamily="50" charset="-128"/>
              </a:rPr>
              <a:t>6,672</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1,537</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0" name="直線コネクタ 39"/>
          <p:cNvCxnSpPr/>
          <p:nvPr/>
        </p:nvCxnSpPr>
        <p:spPr>
          <a:xfrm>
            <a:off x="5759915" y="5356071"/>
            <a:ext cx="3120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AutoShape 76"/>
          <p:cNvSpPr>
            <a:spLocks/>
          </p:cNvSpPr>
          <p:nvPr/>
        </p:nvSpPr>
        <p:spPr bwMode="auto">
          <a:xfrm>
            <a:off x="5006244" y="4717525"/>
            <a:ext cx="1092121" cy="263525"/>
          </a:xfrm>
          <a:prstGeom prst="borderCallout2">
            <a:avLst>
              <a:gd name="adj1" fmla="val 112773"/>
              <a:gd name="adj2" fmla="val 74248"/>
              <a:gd name="adj3" fmla="val 190846"/>
              <a:gd name="adj4" fmla="val 76316"/>
              <a:gd name="adj5" fmla="val 196265"/>
              <a:gd name="adj6" fmla="val 7522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出荷額：</a:t>
            </a:r>
            <a:r>
              <a:rPr lang="en-US" altLang="ja-JP" sz="700" dirty="0" smtClean="0">
                <a:latin typeface="ＭＳ Ｐゴシック" pitchFamily="50" charset="-128"/>
                <a:ea typeface="ＭＳ Ｐゴシック" pitchFamily="50" charset="-128"/>
              </a:rPr>
              <a:t>3</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8,213</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1,471</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2" name="直線コネクタ 41"/>
          <p:cNvCxnSpPr/>
          <p:nvPr/>
        </p:nvCxnSpPr>
        <p:spPr>
          <a:xfrm>
            <a:off x="3344673" y="6133554"/>
            <a:ext cx="39004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AutoShape 76"/>
          <p:cNvSpPr>
            <a:spLocks/>
          </p:cNvSpPr>
          <p:nvPr/>
        </p:nvSpPr>
        <p:spPr bwMode="auto">
          <a:xfrm>
            <a:off x="4406940" y="5733257"/>
            <a:ext cx="1092121" cy="263525"/>
          </a:xfrm>
          <a:prstGeom prst="borderCallout2">
            <a:avLst>
              <a:gd name="adj1" fmla="val 101689"/>
              <a:gd name="adj2" fmla="val 43510"/>
              <a:gd name="adj3" fmla="val 149883"/>
              <a:gd name="adj4" fmla="val 43814"/>
              <a:gd name="adj5" fmla="val 157229"/>
              <a:gd name="adj6" fmla="val -6171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出荷額：</a:t>
            </a:r>
            <a:r>
              <a:rPr lang="en-US" altLang="ja-JP" sz="700" dirty="0" smtClean="0">
                <a:latin typeface="ＭＳ Ｐゴシック" pitchFamily="50" charset="-128"/>
                <a:ea typeface="ＭＳ Ｐゴシック" pitchFamily="50" charset="-128"/>
              </a:rPr>
              <a:t>3,838</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213</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sp>
        <p:nvSpPr>
          <p:cNvPr id="45" name="Oval 16"/>
          <p:cNvSpPr>
            <a:spLocks noChangeArrowheads="1"/>
          </p:cNvSpPr>
          <p:nvPr/>
        </p:nvSpPr>
        <p:spPr bwMode="auto">
          <a:xfrm>
            <a:off x="8765520" y="4649327"/>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48" name="AutoShape 18"/>
          <p:cNvSpPr>
            <a:spLocks/>
          </p:cNvSpPr>
          <p:nvPr/>
        </p:nvSpPr>
        <p:spPr bwMode="auto">
          <a:xfrm>
            <a:off x="8131132" y="5009367"/>
            <a:ext cx="1014113" cy="263525"/>
          </a:xfrm>
          <a:prstGeom prst="borderCallout2">
            <a:avLst>
              <a:gd name="adj1" fmla="val 66507"/>
              <a:gd name="adj2" fmla="val 101726"/>
              <a:gd name="adj3" fmla="val 63617"/>
              <a:gd name="adj4" fmla="val 115096"/>
              <a:gd name="adj5" fmla="val -50722"/>
              <a:gd name="adj6" fmla="val 106717"/>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売上額：</a:t>
            </a:r>
            <a:r>
              <a:rPr lang="en-US" altLang="ja-JP" sz="700" dirty="0" smtClean="0">
                <a:latin typeface="ＭＳ Ｐゴシック" pitchFamily="50" charset="-128"/>
                <a:ea typeface="ＭＳ Ｐゴシック" pitchFamily="50" charset="-128"/>
              </a:rPr>
              <a:t>10</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2,745</a:t>
            </a:r>
            <a:r>
              <a:rPr lang="ja-JP" altLang="en-US" sz="700" dirty="0" smtClean="0">
                <a:latin typeface="ＭＳ Ｐゴシック" pitchFamily="50" charset="-128"/>
                <a:ea typeface="ＭＳ Ｐゴシック" pitchFamily="50" charset="-128"/>
              </a:rPr>
              <a:t>億円</a:t>
            </a:r>
            <a:r>
              <a:rPr lang="en-US" altLang="ja-JP" sz="700" dirty="0" smtClean="0">
                <a:latin typeface="ＭＳ Ｐゴシック" pitchFamily="50" charset="-128"/>
                <a:ea typeface="ＭＳ Ｐゴシック" pitchFamily="50" charset="-128"/>
              </a:rPr>
              <a:t> </a:t>
            </a:r>
            <a:endParaRPr lang="ja-JP" altLang="en-US" sz="700" dirty="0" smtClean="0">
              <a:latin typeface="ＭＳ Ｐゴシック" pitchFamily="50" charset="-128"/>
              <a:ea typeface="ＭＳ Ｐゴシック" pitchFamily="50" charset="-128"/>
            </a:endParaRP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29,718</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9" name="直線コネクタ 48"/>
          <p:cNvCxnSpPr/>
          <p:nvPr/>
        </p:nvCxnSpPr>
        <p:spPr>
          <a:xfrm>
            <a:off x="7541319" y="4740384"/>
            <a:ext cx="39004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AutoShape 76"/>
          <p:cNvSpPr>
            <a:spLocks/>
          </p:cNvSpPr>
          <p:nvPr/>
        </p:nvSpPr>
        <p:spPr bwMode="auto">
          <a:xfrm>
            <a:off x="6870197" y="4912976"/>
            <a:ext cx="1014113" cy="263525"/>
          </a:xfrm>
          <a:prstGeom prst="borderCallout2">
            <a:avLst>
              <a:gd name="adj1" fmla="val -7227"/>
              <a:gd name="adj2" fmla="val 77659"/>
              <a:gd name="adj3" fmla="val -52770"/>
              <a:gd name="adj4" fmla="val 84960"/>
              <a:gd name="adj5" fmla="val -50964"/>
              <a:gd name="adj6" fmla="val 85857"/>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売上額：</a:t>
            </a:r>
            <a:r>
              <a:rPr lang="en-US" altLang="ja-JP" sz="700" dirty="0" smtClean="0">
                <a:latin typeface="ＭＳ Ｐゴシック" pitchFamily="50" charset="-128"/>
                <a:ea typeface="ＭＳ Ｐゴシック" pitchFamily="50" charset="-128"/>
              </a:rPr>
              <a:t>4</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9,600</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31,252</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53" name="直線コネクタ 52"/>
          <p:cNvCxnSpPr/>
          <p:nvPr/>
        </p:nvCxnSpPr>
        <p:spPr>
          <a:xfrm>
            <a:off x="6794665" y="5683850"/>
            <a:ext cx="3120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AutoShape 76"/>
          <p:cNvSpPr>
            <a:spLocks/>
          </p:cNvSpPr>
          <p:nvPr/>
        </p:nvSpPr>
        <p:spPr bwMode="auto">
          <a:xfrm>
            <a:off x="7449277" y="5445225"/>
            <a:ext cx="1014113" cy="263525"/>
          </a:xfrm>
          <a:prstGeom prst="borderCallout2">
            <a:avLst>
              <a:gd name="adj1" fmla="val 43375"/>
              <a:gd name="adj2" fmla="val 1346"/>
              <a:gd name="adj3" fmla="val 89640"/>
              <a:gd name="adj4" fmla="val -39990"/>
              <a:gd name="adj5" fmla="val 90723"/>
              <a:gd name="adj6" fmla="val -41129"/>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売上額：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1,526</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12,748</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sp>
        <p:nvSpPr>
          <p:cNvPr id="55" name="正方形/長方形 27"/>
          <p:cNvSpPr>
            <a:spLocks noChangeArrowheads="1"/>
          </p:cNvSpPr>
          <p:nvPr/>
        </p:nvSpPr>
        <p:spPr bwMode="auto">
          <a:xfrm>
            <a:off x="8837391" y="6412638"/>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a:t>
            </a:r>
            <a:r>
              <a:rPr lang="ja-JP" altLang="en-US" sz="1100" b="1" dirty="0">
                <a:solidFill>
                  <a:srgbClr val="000000"/>
                </a:solidFill>
                <a:latin typeface="Meiryo UI" pitchFamily="50" charset="-128"/>
                <a:ea typeface="Meiryo UI" pitchFamily="50" charset="-128"/>
                <a:cs typeface="Meiryo UI" pitchFamily="50" charset="-128"/>
              </a:rPr>
              <a:t>５</a:t>
            </a:r>
            <a:endParaRPr lang="en-US" altLang="ja-JP" sz="1100" b="1" dirty="0" smtClean="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p:cNvPicPr>
          <p:nvPr/>
        </p:nvPicPr>
        <p:blipFill>
          <a:blip r:embed="rId3"/>
          <a:stretch>
            <a:fillRect/>
          </a:stretch>
        </p:blipFill>
        <p:spPr>
          <a:xfrm>
            <a:off x="6393747" y="3972246"/>
            <a:ext cx="3511960" cy="2402732"/>
          </a:xfrm>
          <a:prstGeom prst="rect">
            <a:avLst/>
          </a:prstGeom>
        </p:spPr>
      </p:pic>
      <p:pic>
        <p:nvPicPr>
          <p:cNvPr id="4" name="図 3"/>
          <p:cNvPicPr>
            <a:picLocks noChangeAspect="1"/>
          </p:cNvPicPr>
          <p:nvPr/>
        </p:nvPicPr>
        <p:blipFill>
          <a:blip r:embed="rId4"/>
          <a:stretch>
            <a:fillRect/>
          </a:stretch>
        </p:blipFill>
        <p:spPr>
          <a:xfrm>
            <a:off x="3001342" y="3990685"/>
            <a:ext cx="3479530" cy="2393497"/>
          </a:xfrm>
          <a:prstGeom prst="rect">
            <a:avLst/>
          </a:prstGeom>
        </p:spPr>
      </p:pic>
      <p:pic>
        <p:nvPicPr>
          <p:cNvPr id="3" name="図 2"/>
          <p:cNvPicPr>
            <a:picLocks/>
          </p:cNvPicPr>
          <p:nvPr/>
        </p:nvPicPr>
        <p:blipFill>
          <a:blip r:embed="rId5"/>
          <a:stretch>
            <a:fillRect/>
          </a:stretch>
        </p:blipFill>
        <p:spPr>
          <a:xfrm>
            <a:off x="6378729" y="803499"/>
            <a:ext cx="3492875" cy="2393510"/>
          </a:xfrm>
          <a:prstGeom prst="rect">
            <a:avLst/>
          </a:prstGeom>
        </p:spPr>
      </p:pic>
      <p:pic>
        <p:nvPicPr>
          <p:cNvPr id="2" name="図 1"/>
          <p:cNvPicPr>
            <a:picLocks/>
          </p:cNvPicPr>
          <p:nvPr/>
        </p:nvPicPr>
        <p:blipFill>
          <a:blip r:embed="rId6"/>
          <a:stretch>
            <a:fillRect/>
          </a:stretch>
        </p:blipFill>
        <p:spPr>
          <a:xfrm>
            <a:off x="2884828" y="851295"/>
            <a:ext cx="3528000" cy="2076788"/>
          </a:xfrm>
          <a:prstGeom prst="rect">
            <a:avLst/>
          </a:prstGeom>
        </p:spPr>
      </p:pic>
      <p:sp>
        <p:nvSpPr>
          <p:cNvPr id="37" name="タイトル 3"/>
          <p:cNvSpPr txBox="1">
            <a:spLocks/>
          </p:cNvSpPr>
          <p:nvPr/>
        </p:nvSpPr>
        <p:spPr bwMode="auto">
          <a:xfrm>
            <a:off x="116946" y="213022"/>
            <a:ext cx="9672108" cy="6600354"/>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13316" name="テキスト ボックス 24"/>
          <p:cNvSpPr txBox="1">
            <a:spLocks noChangeArrowheads="1"/>
          </p:cNvSpPr>
          <p:nvPr/>
        </p:nvSpPr>
        <p:spPr bwMode="auto">
          <a:xfrm>
            <a:off x="163381" y="332657"/>
            <a:ext cx="390392"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まち・暮らし</a:t>
            </a:r>
          </a:p>
        </p:txBody>
      </p:sp>
      <p:sp>
        <p:nvSpPr>
          <p:cNvPr id="13343" name="テキスト ボックス 34"/>
          <p:cNvSpPr txBox="1">
            <a:spLocks noChangeArrowheads="1"/>
          </p:cNvSpPr>
          <p:nvPr/>
        </p:nvSpPr>
        <p:spPr bwMode="auto">
          <a:xfrm>
            <a:off x="4016896" y="3212977"/>
            <a:ext cx="2573211" cy="307777"/>
          </a:xfrm>
          <a:prstGeom prst="rect">
            <a:avLst/>
          </a:prstGeom>
          <a:noFill/>
          <a:ln w="9525">
            <a:noFill/>
            <a:miter lim="800000"/>
            <a:headEnd/>
            <a:tailEnd/>
          </a:ln>
        </p:spPr>
        <p:txBody>
          <a:bodyPr wrap="square">
            <a:spAutoFit/>
          </a:bodyPr>
          <a:lstStyle/>
          <a:p>
            <a:r>
              <a:rPr lang="ja-JP" altLang="en-US" sz="700" dirty="0" smtClean="0"/>
              <a:t>（特別区：</a:t>
            </a:r>
            <a:r>
              <a:rPr lang="en-US" altLang="ja-JP" sz="700" dirty="0" smtClean="0"/>
              <a:t>H27</a:t>
            </a:r>
            <a:r>
              <a:rPr lang="ja-JP" altLang="en-US" sz="700" dirty="0" smtClean="0"/>
              <a:t>建物</a:t>
            </a:r>
            <a:r>
              <a:rPr lang="ja-JP" altLang="en-US" sz="700" dirty="0"/>
              <a:t>用途別土地利用現況調査</a:t>
            </a:r>
            <a:r>
              <a:rPr lang="ja-JP" altLang="en-US" sz="700" dirty="0" smtClean="0"/>
              <a:t>）</a:t>
            </a:r>
            <a:endParaRPr lang="en-US" altLang="ja-JP" sz="700" dirty="0" smtClean="0"/>
          </a:p>
          <a:p>
            <a:r>
              <a:rPr lang="ja-JP" altLang="en-US" sz="700" dirty="0" smtClean="0"/>
              <a:t>（各市：</a:t>
            </a:r>
            <a:r>
              <a:rPr lang="en-US" altLang="ja-JP" sz="700" dirty="0" smtClean="0"/>
              <a:t>H27</a:t>
            </a:r>
            <a:r>
              <a:rPr lang="ja-JP" altLang="en-US" sz="700" dirty="0" smtClean="0"/>
              <a:t>府都市計画基礎調査（土地利用現況調査））</a:t>
            </a:r>
            <a:endParaRPr lang="en-US" altLang="ja-JP" sz="700" dirty="0"/>
          </a:p>
        </p:txBody>
      </p:sp>
      <p:graphicFrame>
        <p:nvGraphicFramePr>
          <p:cNvPr id="11" name="Group 22"/>
          <p:cNvGraphicFramePr>
            <a:graphicFrameLocks noGrp="1"/>
          </p:cNvGraphicFramePr>
          <p:nvPr>
            <p:extLst>
              <p:ext uri="{D42A27DB-BD31-4B8C-83A1-F6EECF244321}">
                <p14:modId xmlns:p14="http://schemas.microsoft.com/office/powerpoint/2010/main" val="3653712376"/>
              </p:ext>
            </p:extLst>
          </p:nvPr>
        </p:nvGraphicFramePr>
        <p:xfrm>
          <a:off x="621249" y="335683"/>
          <a:ext cx="2272570" cy="6360693"/>
        </p:xfrm>
        <a:graphic>
          <a:graphicData uri="http://schemas.openxmlformats.org/drawingml/2006/table">
            <a:tbl>
              <a:tblPr/>
              <a:tblGrid>
                <a:gridCol w="156000">
                  <a:extLst>
                    <a:ext uri="{9D8B030D-6E8A-4147-A177-3AD203B41FA5}">
                      <a16:colId xmlns:a16="http://schemas.microsoft.com/office/drawing/2014/main" val="20000"/>
                    </a:ext>
                  </a:extLst>
                </a:gridCol>
                <a:gridCol w="312035">
                  <a:extLst>
                    <a:ext uri="{9D8B030D-6E8A-4147-A177-3AD203B41FA5}">
                      <a16:colId xmlns:a16="http://schemas.microsoft.com/office/drawing/2014/main" val="20001"/>
                    </a:ext>
                  </a:extLst>
                </a:gridCol>
                <a:gridCol w="234026">
                  <a:extLst>
                    <a:ext uri="{9D8B030D-6E8A-4147-A177-3AD203B41FA5}">
                      <a16:colId xmlns:a16="http://schemas.microsoft.com/office/drawing/2014/main" val="20002"/>
                    </a:ext>
                  </a:extLst>
                </a:gridCol>
                <a:gridCol w="712414">
                  <a:extLst>
                    <a:ext uri="{9D8B030D-6E8A-4147-A177-3AD203B41FA5}">
                      <a16:colId xmlns:a16="http://schemas.microsoft.com/office/drawing/2014/main" val="20003"/>
                    </a:ext>
                  </a:extLst>
                </a:gridCol>
                <a:gridCol w="858095">
                  <a:extLst>
                    <a:ext uri="{9D8B030D-6E8A-4147-A177-3AD203B41FA5}">
                      <a16:colId xmlns:a16="http://schemas.microsoft.com/office/drawing/2014/main" val="20004"/>
                    </a:ext>
                  </a:extLst>
                </a:gridCol>
              </a:tblGrid>
              <a:tr h="242734">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59436" marR="5943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864" marR="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00"/>
                  </a:ext>
                </a:extLst>
              </a:tr>
              <a:tr h="229713">
                <a:tc rowSpan="6">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土地利用</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建物用途</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57.7%</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内訳</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u="none" dirty="0" smtClean="0">
                          <a:latin typeface="+mn-ea"/>
                          <a:ea typeface="+mn-ea"/>
                        </a:rPr>
                        <a:t>住居</a:t>
                      </a: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46.0%</a:t>
                      </a: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u="none" dirty="0" smtClean="0">
                          <a:latin typeface="+mn-ea"/>
                          <a:ea typeface="+mn-ea"/>
                        </a:rPr>
                        <a:t>商業</a:t>
                      </a:r>
                      <a:endParaRPr kumimoji="1" lang="ja-JP" altLang="en-US" sz="1000" u="none"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21.7%</a:t>
                      </a: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u="none" dirty="0" smtClean="0">
                          <a:latin typeface="+mn-ea"/>
                          <a:ea typeface="+mn-ea"/>
                        </a:rPr>
                        <a:t>工業</a:t>
                      </a:r>
                      <a:endParaRPr kumimoji="1" lang="ja-JP" altLang="en-US" sz="1000" u="none"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16.7%</a:t>
                      </a: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u="none" dirty="0" smtClean="0">
                          <a:latin typeface="+mn-ea"/>
                          <a:ea typeface="+mn-ea"/>
                        </a:rPr>
                        <a:t>その他</a:t>
                      </a:r>
                      <a:endParaRPr kumimoji="1" lang="ja-JP" altLang="en-US" sz="1000" u="none" dirty="0">
                        <a:latin typeface="+mn-ea"/>
                        <a:ea typeface="+mn-ea"/>
                      </a:endParaRPr>
                    </a:p>
                  </a:txBody>
                  <a:tcPr marL="10319" marR="10319" marT="9525" marB="0" anchor="ctr">
                    <a:lnT w="12700" cap="flat" cmpd="sng" algn="ctr">
                      <a:solidFill>
                        <a:schemeClr val="tx1"/>
                      </a:solidFill>
                      <a:prstDash val="sysDash"/>
                      <a:round/>
                      <a:headEnd type="none" w="med" len="med"/>
                      <a:tailEnd type="none" w="med" len="med"/>
                    </a:lnT>
                  </a:tcPr>
                </a:tc>
                <a:tc hMerge="1">
                  <a:txBody>
                    <a:bodyPr/>
                    <a:lstStyle/>
                    <a:p>
                      <a:pPr algn="ctr" fontAlgn="ctr"/>
                      <a:endParaRPr lang="en-US" altLang="ja-JP" sz="1000" b="0" i="0" u="none" strike="noStrike" dirty="0">
                        <a:solidFill>
                          <a:schemeClr val="tx1"/>
                        </a:solidFill>
                        <a:latin typeface="ＭＳ Ｐゴシック" pitchFamily="50" charset="-128"/>
                        <a:ea typeface="ＭＳ Ｐゴシック" pitchFamily="50" charset="-128"/>
                      </a:endParaRPr>
                    </a:p>
                  </a:txBody>
                  <a:tcPr marL="9525" marR="9525" marT="9525" marB="0" anchor="ctr"/>
                </a:tc>
                <a:tc>
                  <a:txBody>
                    <a:bodyPr/>
                    <a:lstStyle/>
                    <a:p>
                      <a:pPr algn="ctr" fontAlgn="ctr"/>
                      <a:r>
                        <a:rPr lang="en-US" altLang="ja-JP" sz="1000" b="0" i="0" u="none" strike="noStrike" dirty="0">
                          <a:latin typeface="ＭＳ Ｐゴシック"/>
                        </a:rPr>
                        <a:t>15.6%</a:t>
                      </a: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持ち家割合：借家割合</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49.1%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50.9%</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29713">
                <a:tc rowSpan="9">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子ども・教育</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112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6251">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認可保育所定員</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Ｐゴシック" pitchFamily="50" charset="-128"/>
                          <a:ea typeface="ＭＳ Ｐゴシック" pitchFamily="50" charset="-128"/>
                        </a:rPr>
                        <a:t>（就学前児童</a:t>
                      </a:r>
                      <a:r>
                        <a:rPr kumimoji="1" lang="en-US" altLang="ja-JP" sz="7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7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14,025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36.0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待機児童数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幼稚園数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中学校数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高等学校数（全日）</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短期大学数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66251">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福祉・医療</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居宅介護事業者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1,131</a:t>
                      </a:r>
                      <a:r>
                        <a:rPr lang="zh-TW" altLang="en-US" sz="1000" b="0" i="0" u="none" strike="noStrike" dirty="0" smtClean="0">
                          <a:solidFill>
                            <a:schemeClr val="tx1"/>
                          </a:solidFill>
                          <a:latin typeface="ＭＳ Ｐゴシック" pitchFamily="50" charset="-128"/>
                          <a:ea typeface="ＭＳ Ｐゴシック" pitchFamily="50" charset="-128"/>
                        </a:rPr>
                        <a:t>業者</a:t>
                      </a:r>
                    </a:p>
                    <a:p>
                      <a:pPr marL="0" marR="0" lvl="0" indent="0" algn="ctr" defTabSz="914400" rtl="0" eaLnBrk="1" fontAlgn="base" latinLnBrk="0" hangingPunct="1">
                        <a:lnSpc>
                          <a:spcPct val="90000"/>
                        </a:lnSpc>
                        <a:spcBef>
                          <a:spcPct val="0"/>
                        </a:spcBef>
                        <a:spcAft>
                          <a:spcPct val="0"/>
                        </a:spcAft>
                        <a:buClrTx/>
                        <a:buSzTx/>
                        <a:buFontTx/>
                        <a:buNone/>
                        <a:tabLst/>
                        <a:defRPr/>
                      </a:pP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23.3</a:t>
                      </a:r>
                      <a:r>
                        <a:rPr lang="zh-TW" altLang="en-US" sz="1000" b="0" i="0" u="none" strike="noStrike" dirty="0" smtClean="0">
                          <a:solidFill>
                            <a:schemeClr val="tx1"/>
                          </a:solidFill>
                          <a:latin typeface="ＭＳ Ｐゴシック" pitchFamily="50" charset="-128"/>
                          <a:ea typeface="ＭＳ Ｐゴシック" pitchFamily="50" charset="-128"/>
                        </a:rPr>
                        <a:t>業者）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33894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病院・診療所数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（千人あたり）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1,770</a:t>
                      </a:r>
                      <a:r>
                        <a:rPr lang="ja-JP" altLang="en-US" sz="1000" b="0" i="0" u="none" strike="noStrike" dirty="0" smtClean="0">
                          <a:solidFill>
                            <a:schemeClr val="tx1"/>
                          </a:solidFill>
                          <a:latin typeface="ＭＳ Ｐゴシック" pitchFamily="50" charset="-128"/>
                          <a:ea typeface="ＭＳ Ｐゴシック" pitchFamily="50" charset="-128"/>
                        </a:rPr>
                        <a:t>ヵ所</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2.4</a:t>
                      </a:r>
                      <a:r>
                        <a:rPr lang="ja-JP" altLang="en-US" sz="1000" b="0" i="0" u="none" strike="noStrike" dirty="0" smtClean="0">
                          <a:solidFill>
                            <a:schemeClr val="tx1"/>
                          </a:solidFill>
                          <a:latin typeface="ＭＳ Ｐゴシック" pitchFamily="50" charset="-128"/>
                          <a:ea typeface="ＭＳ Ｐゴシック" pitchFamily="50" charset="-128"/>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325289">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国民健康保険加入者数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（加入率）</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190,389</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25.4%</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312899">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Ｐゴシック" pitchFamily="50" charset="-128"/>
                          <a:ea typeface="ＭＳ Ｐゴシック" pitchFamily="50" charset="-128"/>
                        </a:rPr>
                        <a:t>被保護実人員（生活保護）</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Ｐゴシック" pitchFamily="50" charset="-128"/>
                          <a:ea typeface="ＭＳ Ｐゴシック" pitchFamily="50" charset="-128"/>
                        </a:rPr>
                        <a:t>（保護率</a:t>
                      </a:r>
                      <a:r>
                        <a:rPr kumimoji="1" lang="en-US" altLang="ja-JP" sz="7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700" b="0" i="0" u="none" strike="noStrike" cap="none" normalizeH="0" baseline="0" dirty="0" smtClean="0">
                          <a:ln>
                            <a:noFill/>
                          </a:ln>
                          <a:solidFill>
                            <a:schemeClr val="tx1"/>
                          </a:solidFill>
                          <a:effectLst/>
                          <a:latin typeface="ＭＳ Ｐゴシック" pitchFamily="50" charset="-128"/>
                          <a:ea typeface="ＭＳ Ｐゴシック" pitchFamily="50" charset="-128"/>
                        </a:rPr>
                        <a:t>千分比</a:t>
                      </a:r>
                      <a:r>
                        <a:rPr kumimoji="1" lang="en-US" altLang="ja-JP" sz="7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7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23,520</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31.3‰</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396592">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交通</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鉄道駅数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baseline="0" dirty="0" smtClean="0">
                          <a:solidFill>
                            <a:schemeClr val="tx1"/>
                          </a:solidFill>
                          <a:latin typeface="ＭＳ Ｐゴシック" pitchFamily="50" charset="-128"/>
                          <a:ea typeface="ＭＳ Ｐゴシック" pitchFamily="50" charset="-128"/>
                        </a:rPr>
                        <a:t>73</a:t>
                      </a:r>
                      <a:r>
                        <a:rPr lang="ja-JP" altLang="en-US" sz="1000" b="0" i="0" u="none" strike="noStrike" baseline="0" dirty="0" smtClean="0">
                          <a:solidFill>
                            <a:schemeClr val="tx1"/>
                          </a:solidFill>
                          <a:latin typeface="ＭＳ Ｐゴシック" pitchFamily="50" charset="-128"/>
                          <a:ea typeface="ＭＳ Ｐゴシック" pitchFamily="50" charset="-128"/>
                        </a:rPr>
                        <a:t>駅</a:t>
                      </a:r>
                      <a:endParaRPr lang="en-US" altLang="ja-JP" sz="1000" b="0" i="0" u="none" strike="noStrike" baseline="0" dirty="0" smtClean="0">
                        <a:solidFill>
                          <a:schemeClr val="tx1"/>
                        </a:solidFill>
                        <a:latin typeface="ＭＳ Ｐゴシック" pitchFamily="50" charset="-128"/>
                        <a:ea typeface="ＭＳ Ｐゴシック" pitchFamily="50" charset="-128"/>
                      </a:endParaRP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1.5</a:t>
                      </a:r>
                      <a:r>
                        <a:rPr lang="ja-JP" altLang="en-US" sz="1000" b="0" i="0" u="none" strike="noStrike" dirty="0" smtClean="0">
                          <a:solidFill>
                            <a:schemeClr val="tx1"/>
                          </a:solidFill>
                          <a:latin typeface="ＭＳ Ｐゴシック" pitchFamily="50" charset="-128"/>
                          <a:ea typeface="ＭＳ Ｐゴシック" pitchFamily="50" charset="-128"/>
                        </a:rPr>
                        <a:t>駅）</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311635">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放置自転車台数</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（原付除く）</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2,640</a:t>
                      </a:r>
                      <a:r>
                        <a:rPr lang="ja-JP" altLang="en-US" sz="1000" b="0" i="0" u="none" strike="noStrike" dirty="0" smtClean="0">
                          <a:solidFill>
                            <a:schemeClr val="tx1"/>
                          </a:solidFill>
                          <a:latin typeface="ＭＳ Ｐゴシック" pitchFamily="50" charset="-128"/>
                          <a:ea typeface="ＭＳ Ｐゴシック" pitchFamily="50" charset="-128"/>
                        </a:rPr>
                        <a:t>台</a:t>
                      </a:r>
                      <a:endParaRPr lang="en-US" altLang="ja-JP" sz="1000" b="0" i="0" u="none" strike="noStrike" dirty="0" smtClean="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通勤・</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通学者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割合</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域内</a:t>
                      </a:r>
                    </a:p>
                  </a:txBody>
                  <a:tcPr marL="58500" marR="58500" marT="46800" marB="4680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48.5%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22"/>
                  </a:ext>
                </a:extLst>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域外</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51.5%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3"/>
                  </a:ext>
                </a:extLst>
              </a:tr>
            </a:tbl>
          </a:graphicData>
        </a:graphic>
      </p:graphicFrame>
      <p:sp>
        <p:nvSpPr>
          <p:cNvPr id="25" name="Rectangle 8"/>
          <p:cNvSpPr>
            <a:spLocks noChangeArrowheads="1"/>
          </p:cNvSpPr>
          <p:nvPr/>
        </p:nvSpPr>
        <p:spPr bwMode="auto">
          <a:xfrm>
            <a:off x="6402259" y="332656"/>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rPr>
              <a:t>就学前児童</a:t>
            </a:r>
            <a:r>
              <a:rPr lang="en-US" altLang="ja-JP" sz="1000" dirty="0" smtClean="0">
                <a:latin typeface="ＭＳ Ｐゴシック" pitchFamily="50" charset="-128"/>
              </a:rPr>
              <a:t>100</a:t>
            </a:r>
            <a:r>
              <a:rPr lang="ja-JP" altLang="en-US" sz="1000" dirty="0" smtClean="0">
                <a:latin typeface="ＭＳ Ｐゴシック" pitchFamily="50" charset="-128"/>
              </a:rPr>
              <a:t>人あたり認可保育所定員数は、枚方市</a:t>
            </a:r>
            <a:endParaRPr lang="en-US" altLang="ja-JP" sz="1000" dirty="0" smtClean="0">
              <a:latin typeface="ＭＳ Ｐゴシック" pitchFamily="50" charset="-128"/>
            </a:endParaRPr>
          </a:p>
          <a:p>
            <a:pPr>
              <a:spcBef>
                <a:spcPts val="0"/>
              </a:spcBef>
            </a:pPr>
            <a:r>
              <a:rPr lang="ja-JP" altLang="en-US" sz="1000" dirty="0" smtClean="0">
                <a:latin typeface="ＭＳ Ｐゴシック" pitchFamily="50" charset="-128"/>
              </a:rPr>
              <a:t>　 を超える</a:t>
            </a:r>
            <a:endParaRPr lang="ja-JP" altLang="en-US" sz="700" dirty="0">
              <a:latin typeface="ＭＳ Ｐゴシック" pitchFamily="50" charset="-128"/>
            </a:endParaRPr>
          </a:p>
        </p:txBody>
      </p:sp>
      <p:sp>
        <p:nvSpPr>
          <p:cNvPr id="28" name="Rectangle 11"/>
          <p:cNvSpPr>
            <a:spLocks noChangeArrowheads="1"/>
          </p:cNvSpPr>
          <p:nvPr/>
        </p:nvSpPr>
        <p:spPr bwMode="auto">
          <a:xfrm>
            <a:off x="2982146" y="3558672"/>
            <a:ext cx="3315000" cy="518400"/>
          </a:xfrm>
          <a:prstGeom prst="rect">
            <a:avLst/>
          </a:prstGeom>
          <a:solidFill>
            <a:srgbClr val="FFCC99"/>
          </a:solidFill>
          <a:ln w="9525" algn="ctr">
            <a:noFill/>
            <a:prstDash val="sysDot"/>
            <a:miter lim="800000"/>
            <a:headEnd/>
            <a:tailEnd/>
          </a:ln>
          <a:effectLst/>
        </p:spPr>
        <p:txBody>
          <a:bodyPr lIns="36000" tIns="0" rIns="36000" bIns="0"/>
          <a:lstStyle/>
          <a:p>
            <a:pPr marL="85725" indent="-85725"/>
            <a:endParaRPr lang="en-US" altLang="ja-JP" sz="1000" dirty="0"/>
          </a:p>
          <a:p>
            <a:pPr marL="85725" indent="-85725">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rPr>
              <a:t>１</a:t>
            </a:r>
            <a:r>
              <a:rPr lang="en-US" altLang="ja-JP" sz="1000" dirty="0" smtClean="0">
                <a:latin typeface="ＭＳ Ｐゴシック" pitchFamily="50" charset="-128"/>
              </a:rPr>
              <a:t>k</a:t>
            </a:r>
            <a:r>
              <a:rPr lang="en-US" altLang="ja-JP" sz="1000" dirty="0">
                <a:latin typeface="ＭＳ Ｐゴシック" pitchFamily="50" charset="-128"/>
              </a:rPr>
              <a:t>㎡</a:t>
            </a:r>
            <a:r>
              <a:rPr lang="ja-JP" altLang="en-US" sz="1000" dirty="0">
                <a:latin typeface="ＭＳ Ｐゴシック" pitchFamily="50" charset="-128"/>
              </a:rPr>
              <a:t>あたりの居宅介護事業者数は、比較都市を</a:t>
            </a:r>
            <a:r>
              <a:rPr lang="ja-JP" altLang="en-US" sz="1000" dirty="0" smtClean="0">
                <a:latin typeface="ＭＳ Ｐゴシック" pitchFamily="50" charset="-128"/>
              </a:rPr>
              <a:t>いずれも</a:t>
            </a:r>
            <a:endParaRPr lang="ja-JP" altLang="en-US" sz="1000" dirty="0">
              <a:latin typeface="ＭＳ Ｐゴシック" pitchFamily="50" charset="-128"/>
            </a:endParaRPr>
          </a:p>
          <a:p>
            <a:pPr marL="85725" indent="-85725"/>
            <a:r>
              <a:rPr lang="ja-JP" altLang="en-US" sz="1000" dirty="0" smtClean="0">
                <a:latin typeface="ＭＳ Ｐゴシック" pitchFamily="50" charset="-128"/>
              </a:rPr>
              <a:t>　 上回る</a:t>
            </a:r>
            <a:endParaRPr lang="ja-JP" altLang="en-US" sz="1000" dirty="0">
              <a:latin typeface="ＭＳ Ｐゴシック" pitchFamily="50" charset="-128"/>
            </a:endParaRPr>
          </a:p>
        </p:txBody>
      </p:sp>
      <p:sp>
        <p:nvSpPr>
          <p:cNvPr id="29" name="Rectangle 12"/>
          <p:cNvSpPr>
            <a:spLocks noChangeArrowheads="1"/>
          </p:cNvSpPr>
          <p:nvPr/>
        </p:nvSpPr>
        <p:spPr bwMode="auto">
          <a:xfrm>
            <a:off x="3470187" y="3558672"/>
            <a:ext cx="2338917" cy="162000"/>
          </a:xfrm>
          <a:prstGeom prst="rect">
            <a:avLst/>
          </a:prstGeom>
          <a:solidFill>
            <a:srgbClr val="008000"/>
          </a:solidFill>
          <a:ln w="9525" algn="ctr">
            <a:noFill/>
            <a:miter lim="800000"/>
            <a:headEnd/>
            <a:tailEnd/>
          </a:ln>
          <a:effectLst/>
        </p:spPr>
        <p:txBody>
          <a:bodyPr wrap="none" anchor="ctr"/>
          <a:lstStyle/>
          <a:p>
            <a:pPr algn="ctr"/>
            <a:r>
              <a:rPr lang="en-US" altLang="ja-JP" sz="1000" b="1" dirty="0">
                <a:solidFill>
                  <a:schemeClr val="bg1"/>
                </a:solidFill>
                <a:latin typeface="ＭＳ Ｐゴシック" pitchFamily="50" charset="-128"/>
              </a:rPr>
              <a:t>1k㎡</a:t>
            </a:r>
            <a:r>
              <a:rPr lang="ja-JP" altLang="en-US" sz="1000" b="1" dirty="0">
                <a:solidFill>
                  <a:schemeClr val="bg1"/>
                </a:solidFill>
                <a:latin typeface="ＭＳ Ｐゴシック" pitchFamily="50" charset="-128"/>
              </a:rPr>
              <a:t>あたり居宅介護事業者数</a:t>
            </a:r>
          </a:p>
        </p:txBody>
      </p:sp>
      <p:sp>
        <p:nvSpPr>
          <p:cNvPr id="31" name="Rectangle 14"/>
          <p:cNvSpPr>
            <a:spLocks noChangeArrowheads="1"/>
          </p:cNvSpPr>
          <p:nvPr/>
        </p:nvSpPr>
        <p:spPr bwMode="auto">
          <a:xfrm>
            <a:off x="6402259" y="3558672"/>
            <a:ext cx="3315000" cy="518400"/>
          </a:xfrm>
          <a:prstGeom prst="rect">
            <a:avLst/>
          </a:prstGeom>
          <a:solidFill>
            <a:srgbClr val="FFCC99"/>
          </a:solidFill>
          <a:ln w="9525" algn="ctr">
            <a:noFill/>
            <a:prstDash val="sysDot"/>
            <a:miter lim="800000"/>
            <a:headEnd/>
            <a:tailEnd/>
          </a:ln>
          <a:effectLst/>
        </p:spPr>
        <p:txBody>
          <a:bodyPr lIns="36000" tIns="0" rIns="36000" bIns="0"/>
          <a:lstStyle/>
          <a:p>
            <a:pPr marL="85725" indent="-85725"/>
            <a:endParaRPr lang="en-US" altLang="ja-JP" sz="1000" dirty="0"/>
          </a:p>
          <a:p>
            <a:pPr marL="85725" indent="-85725">
              <a:spcBef>
                <a:spcPct val="15000"/>
              </a:spcBef>
            </a:pPr>
            <a:r>
              <a:rPr lang="en-US" altLang="ja-JP" sz="1000" dirty="0">
                <a:latin typeface="ＭＳ Ｐゴシック" pitchFamily="50" charset="-128"/>
              </a:rPr>
              <a:t>◆</a:t>
            </a:r>
            <a:r>
              <a:rPr lang="ja-JP" altLang="en-US" sz="1000" dirty="0">
                <a:latin typeface="ＭＳ Ｐゴシック" pitchFamily="50" charset="-128"/>
              </a:rPr>
              <a:t>人口千人あたりの病院・診療所数は</a:t>
            </a:r>
            <a:r>
              <a:rPr lang="ja-JP" altLang="en-US" sz="1000" dirty="0" smtClean="0">
                <a:latin typeface="ＭＳ Ｐゴシック" pitchFamily="50" charset="-128"/>
              </a:rPr>
              <a:t>、比較都市をいずれも</a:t>
            </a:r>
            <a:endParaRPr lang="en-US" altLang="ja-JP" sz="1000" dirty="0" smtClean="0">
              <a:latin typeface="ＭＳ Ｐゴシック" pitchFamily="50" charset="-128"/>
            </a:endParaRPr>
          </a:p>
          <a:p>
            <a:pPr marL="85725" indent="-85725">
              <a:spcBef>
                <a:spcPts val="0"/>
              </a:spcBef>
            </a:pPr>
            <a:r>
              <a:rPr lang="ja-JP" altLang="en-US" sz="1000" dirty="0">
                <a:latin typeface="ＭＳ Ｐゴシック" pitchFamily="50" charset="-128"/>
              </a:rPr>
              <a:t>　</a:t>
            </a:r>
            <a:r>
              <a:rPr lang="ja-JP" altLang="en-US" sz="1000" dirty="0" smtClean="0">
                <a:latin typeface="ＭＳ Ｐゴシック" pitchFamily="50" charset="-128"/>
              </a:rPr>
              <a:t> 上回る</a:t>
            </a:r>
            <a:endParaRPr lang="ja-JP" altLang="en-US" sz="1000" dirty="0">
              <a:latin typeface="ＭＳ Ｐゴシック" pitchFamily="50" charset="-128"/>
            </a:endParaRPr>
          </a:p>
        </p:txBody>
      </p:sp>
      <p:sp>
        <p:nvSpPr>
          <p:cNvPr id="32" name="Rectangle 15"/>
          <p:cNvSpPr>
            <a:spLocks noChangeArrowheads="1"/>
          </p:cNvSpPr>
          <p:nvPr/>
        </p:nvSpPr>
        <p:spPr bwMode="auto">
          <a:xfrm>
            <a:off x="6890301" y="3558672"/>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latin typeface="ＭＳ Ｐゴシック" pitchFamily="50" charset="-128"/>
              </a:rPr>
              <a:t>千人</a:t>
            </a:r>
            <a:r>
              <a:rPr lang="ja-JP" altLang="en-US" sz="1000" b="1" dirty="0" smtClean="0">
                <a:solidFill>
                  <a:schemeClr val="bg1"/>
                </a:solidFill>
                <a:latin typeface="ＭＳ Ｐゴシック" pitchFamily="50" charset="-128"/>
              </a:rPr>
              <a:t>あたり病院</a:t>
            </a:r>
            <a:r>
              <a:rPr lang="ja-JP" altLang="en-US" sz="1000" b="1" dirty="0">
                <a:solidFill>
                  <a:schemeClr val="bg1"/>
                </a:solidFill>
                <a:latin typeface="ＭＳ Ｐゴシック" pitchFamily="50" charset="-128"/>
              </a:rPr>
              <a:t>・診療所数</a:t>
            </a:r>
          </a:p>
        </p:txBody>
      </p:sp>
      <p:sp>
        <p:nvSpPr>
          <p:cNvPr id="34" name="Text Box 110"/>
          <p:cNvSpPr txBox="1">
            <a:spLocks noChangeArrowheads="1"/>
          </p:cNvSpPr>
          <p:nvPr/>
        </p:nvSpPr>
        <p:spPr bwMode="auto">
          <a:xfrm>
            <a:off x="7293260" y="3380586"/>
            <a:ext cx="2730303" cy="107722"/>
          </a:xfrm>
          <a:prstGeom prst="rect">
            <a:avLst/>
          </a:prstGeom>
          <a:noFill/>
          <a:ln w="9525" algn="ctr">
            <a:noFill/>
            <a:miter lim="800000"/>
            <a:headEnd/>
            <a:tailEnd/>
          </a:ln>
          <a:effectLst/>
        </p:spPr>
        <p:txBody>
          <a:bodyPr wrap="square" lIns="0" tIns="0" rIns="0" bIns="0">
            <a:spAutoFit/>
          </a:bodyPr>
          <a:lstStyle/>
          <a:p>
            <a:pPr>
              <a:spcBef>
                <a:spcPct val="50000"/>
              </a:spcBef>
            </a:pPr>
            <a:r>
              <a:rPr lang="ja-JP" altLang="en-US" sz="700" dirty="0" smtClean="0">
                <a:latin typeface="ＭＳ Ｐゴシック" charset="-128"/>
              </a:rPr>
              <a:t>（各市：</a:t>
            </a:r>
            <a:r>
              <a:rPr lang="en-US" altLang="ja-JP" sz="700" dirty="0" smtClean="0">
                <a:latin typeface="ＭＳ Ｐゴシック" charset="-128"/>
              </a:rPr>
              <a:t>H27</a:t>
            </a:r>
            <a:r>
              <a:rPr lang="ja-JP" altLang="en-US" sz="700" dirty="0" smtClean="0">
                <a:latin typeface="ＭＳ Ｐゴシック" charset="-128"/>
              </a:rPr>
              <a:t>年度福祉行政報告例及び</a:t>
            </a:r>
            <a:r>
              <a:rPr lang="en-US" altLang="ja-JP" sz="700" dirty="0" smtClean="0">
                <a:latin typeface="ＭＳ Ｐゴシック" charset="-128"/>
              </a:rPr>
              <a:t>H27</a:t>
            </a:r>
            <a:r>
              <a:rPr lang="ja-JP" altLang="en-US" sz="700" dirty="0" smtClean="0">
                <a:latin typeface="ＭＳ Ｐゴシック" charset="-128"/>
              </a:rPr>
              <a:t>国勢調査より算出）</a:t>
            </a:r>
            <a:endParaRPr lang="ja-JP" altLang="en-US" sz="700" dirty="0">
              <a:latin typeface="HG丸ｺﾞｼｯｸM-PRO" pitchFamily="50" charset="-128"/>
            </a:endParaRPr>
          </a:p>
        </p:txBody>
      </p:sp>
      <p:sp>
        <p:nvSpPr>
          <p:cNvPr id="35" name="Text Box 111"/>
          <p:cNvSpPr txBox="1">
            <a:spLocks noChangeArrowheads="1"/>
          </p:cNvSpPr>
          <p:nvPr/>
        </p:nvSpPr>
        <p:spPr bwMode="auto">
          <a:xfrm>
            <a:off x="3548844" y="6597352"/>
            <a:ext cx="2886321" cy="107722"/>
          </a:xfrm>
          <a:prstGeom prst="rect">
            <a:avLst/>
          </a:prstGeom>
          <a:noFill/>
          <a:ln w="9525" cap="rnd" algn="ctr">
            <a:noFill/>
            <a:prstDash val="sysDot"/>
            <a:miter lim="800000"/>
            <a:headEnd/>
            <a:tailEnd/>
          </a:ln>
          <a:effectLst/>
        </p:spPr>
        <p:txBody>
          <a:bodyPr wrap="square" lIns="0" tIns="0" rIns="0" bIns="0">
            <a:spAutoFit/>
          </a:bodyPr>
          <a:lstStyle/>
          <a:p>
            <a:pPr>
              <a:spcBef>
                <a:spcPct val="50000"/>
              </a:spcBef>
            </a:pPr>
            <a:r>
              <a:rPr lang="ja-JP" altLang="en-US" sz="700" dirty="0">
                <a:latin typeface="ＭＳ Ｐゴシック" pitchFamily="50" charset="-128"/>
              </a:rPr>
              <a:t>（Ｈ</a:t>
            </a:r>
            <a:r>
              <a:rPr lang="en-US" altLang="ja-JP" sz="700" dirty="0" smtClean="0">
                <a:latin typeface="ＭＳ Ｐゴシック" pitchFamily="50" charset="-128"/>
              </a:rPr>
              <a:t>29</a:t>
            </a:r>
            <a:r>
              <a:rPr lang="ja-JP" altLang="en-US" sz="700" dirty="0" smtClean="0">
                <a:latin typeface="ＭＳ Ｐゴシック" pitchFamily="50" charset="-128"/>
              </a:rPr>
              <a:t>年</a:t>
            </a:r>
            <a:r>
              <a:rPr lang="en-US" altLang="ja-JP" sz="700" dirty="0" smtClean="0">
                <a:latin typeface="ＭＳ Ｐゴシック" pitchFamily="50" charset="-128"/>
              </a:rPr>
              <a:t>4</a:t>
            </a:r>
            <a:r>
              <a:rPr lang="ja-JP" altLang="en-US" sz="700" dirty="0" smtClean="0">
                <a:latin typeface="ＭＳ Ｐゴシック" pitchFamily="50" charset="-128"/>
              </a:rPr>
              <a:t>月</a:t>
            </a:r>
            <a:r>
              <a:rPr lang="ja-JP" altLang="en-US" sz="700" dirty="0">
                <a:latin typeface="ＭＳ Ｐゴシック" pitchFamily="50" charset="-128"/>
              </a:rPr>
              <a:t>厚生労働省ＨＰ「介護サービス情報公表システム」より算出）</a:t>
            </a:r>
          </a:p>
        </p:txBody>
      </p:sp>
      <p:sp>
        <p:nvSpPr>
          <p:cNvPr id="36" name="AutoShape 112"/>
          <p:cNvSpPr>
            <a:spLocks noChangeArrowheads="1"/>
          </p:cNvSpPr>
          <p:nvPr/>
        </p:nvSpPr>
        <p:spPr bwMode="auto">
          <a:xfrm>
            <a:off x="6903217" y="6374978"/>
            <a:ext cx="2706979" cy="438572"/>
          </a:xfrm>
          <a:prstGeom prst="bracketPair">
            <a:avLst>
              <a:gd name="adj" fmla="val 16667"/>
            </a:avLst>
          </a:prstGeom>
          <a:noFill/>
          <a:ln w="9525">
            <a:solidFill>
              <a:schemeClr val="tx1"/>
            </a:solidFill>
            <a:round/>
            <a:headEnd/>
            <a:tailEnd/>
          </a:ln>
          <a:effectLst/>
        </p:spPr>
        <p:txBody>
          <a:bodyPr wrap="none" anchor="ctr"/>
          <a:lstStyle/>
          <a:p>
            <a:pPr>
              <a:spcBef>
                <a:spcPct val="50000"/>
              </a:spcBef>
            </a:pPr>
            <a:r>
              <a:rPr lang="ja-JP" altLang="en-US" sz="500" dirty="0" smtClean="0">
                <a:latin typeface="ＭＳ Ｐゴシック" pitchFamily="50" charset="-128"/>
              </a:rPr>
              <a:t>特別区：平成</a:t>
            </a:r>
            <a:r>
              <a:rPr lang="en-US" altLang="ja-JP" sz="500" dirty="0" smtClean="0">
                <a:latin typeface="ＭＳ Ｐゴシック" pitchFamily="50" charset="-128"/>
              </a:rPr>
              <a:t>29</a:t>
            </a:r>
            <a:r>
              <a:rPr lang="ja-JP" altLang="en-US" sz="500" dirty="0" smtClean="0">
                <a:latin typeface="ＭＳ Ｐゴシック" pitchFamily="50" charset="-128"/>
              </a:rPr>
              <a:t>年</a:t>
            </a:r>
            <a:r>
              <a:rPr lang="en-US" altLang="ja-JP" sz="500" dirty="0" smtClean="0">
                <a:latin typeface="ＭＳ Ｐゴシック" pitchFamily="50" charset="-128"/>
              </a:rPr>
              <a:t>3</a:t>
            </a:r>
            <a:r>
              <a:rPr lang="ja-JP" altLang="en-US" sz="500" dirty="0" smtClean="0">
                <a:latin typeface="ＭＳ Ｐゴシック" pitchFamily="50" charset="-128"/>
              </a:rPr>
              <a:t>月副首都推進局調べ</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堺市、豊中市、高槻市、東大阪市、枚方市：</a:t>
            </a:r>
            <a:r>
              <a:rPr lang="en-US" altLang="ja-JP" sz="500" dirty="0" smtClean="0">
                <a:latin typeface="ＭＳ Ｐゴシック" pitchFamily="50" charset="-128"/>
              </a:rPr>
              <a:t>H27</a:t>
            </a:r>
            <a:r>
              <a:rPr lang="ja-JP" altLang="en-US" sz="500" dirty="0" smtClean="0">
                <a:latin typeface="ＭＳ Ｐゴシック" pitchFamily="50" charset="-128"/>
              </a:rPr>
              <a:t>大阪府医療施設調査</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神戸市、尼崎市、西宮市：</a:t>
            </a:r>
            <a:r>
              <a:rPr lang="en-US" altLang="ja-JP" sz="500" dirty="0" smtClean="0">
                <a:latin typeface="ＭＳ Ｐゴシック" pitchFamily="50" charset="-128"/>
              </a:rPr>
              <a:t>H27</a:t>
            </a:r>
            <a:r>
              <a:rPr lang="ja-JP" altLang="en-US" sz="500" dirty="0" smtClean="0">
                <a:latin typeface="ＭＳ Ｐゴシック" pitchFamily="50" charset="-128"/>
              </a:rPr>
              <a:t>兵庫県医療施設調査</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京都市：</a:t>
            </a:r>
            <a:r>
              <a:rPr lang="en-US" altLang="ja-JP" sz="500" dirty="0" smtClean="0">
                <a:latin typeface="ＭＳ Ｐゴシック" pitchFamily="50" charset="-128"/>
              </a:rPr>
              <a:t>H27</a:t>
            </a:r>
            <a:r>
              <a:rPr lang="ja-JP" altLang="en-US" sz="500" dirty="0" smtClean="0">
                <a:latin typeface="ＭＳ Ｐゴシック" pitchFamily="50" charset="-128"/>
              </a:rPr>
              <a:t>京都市統計書</a:t>
            </a:r>
            <a:endParaRPr lang="ja-JP" altLang="en-US" sz="500" dirty="0">
              <a:latin typeface="ＭＳ Ｐゴシック" pitchFamily="50" charset="-128"/>
            </a:endParaRPr>
          </a:p>
        </p:txBody>
      </p:sp>
      <p:sp>
        <p:nvSpPr>
          <p:cNvPr id="52" name="Rectangle 8"/>
          <p:cNvSpPr>
            <a:spLocks noChangeArrowheads="1"/>
          </p:cNvSpPr>
          <p:nvPr/>
        </p:nvSpPr>
        <p:spPr bwMode="auto">
          <a:xfrm>
            <a:off x="2982146" y="332656"/>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ea typeface="ＭＳ Ｐゴシック" pitchFamily="50" charset="-128"/>
              </a:rPr>
              <a:t>建物用途の割合は、商業の土地利用が比較都市をいずれ</a:t>
            </a:r>
            <a:endParaRPr lang="en-US" altLang="ja-JP" sz="1000" dirty="0" smtClean="0">
              <a:latin typeface="ＭＳ Ｐゴシック" pitchFamily="50" charset="-128"/>
              <a:ea typeface="ＭＳ Ｐゴシック" pitchFamily="50" charset="-128"/>
            </a:endParaRPr>
          </a:p>
          <a:p>
            <a:pPr>
              <a:spcBef>
                <a:spcPts val="0"/>
              </a:spcBef>
            </a:pPr>
            <a:r>
              <a:rPr lang="ja-JP" altLang="en-US" sz="1000" dirty="0">
                <a:latin typeface="ＭＳ Ｐゴシック" pitchFamily="50" charset="-128"/>
                <a:ea typeface="ＭＳ Ｐゴシック" pitchFamily="50" charset="-128"/>
              </a:rPr>
              <a:t>　</a:t>
            </a:r>
            <a:r>
              <a:rPr lang="ja-JP" altLang="en-US" sz="1000" dirty="0" smtClean="0">
                <a:latin typeface="ＭＳ Ｐゴシック" pitchFamily="50" charset="-128"/>
                <a:ea typeface="ＭＳ Ｐゴシック" pitchFamily="50" charset="-128"/>
              </a:rPr>
              <a:t> も上回る</a:t>
            </a:r>
            <a:endParaRPr lang="ja-JP" altLang="en-US" sz="1000" dirty="0">
              <a:latin typeface="ＭＳ Ｐゴシック" pitchFamily="50" charset="-128"/>
            </a:endParaRPr>
          </a:p>
        </p:txBody>
      </p:sp>
      <p:sp>
        <p:nvSpPr>
          <p:cNvPr id="13342" name="Rectangle 86"/>
          <p:cNvSpPr>
            <a:spLocks noChangeArrowheads="1"/>
          </p:cNvSpPr>
          <p:nvPr/>
        </p:nvSpPr>
        <p:spPr bwMode="auto">
          <a:xfrm>
            <a:off x="3470187" y="332656"/>
            <a:ext cx="2338917" cy="162000"/>
          </a:xfrm>
          <a:prstGeom prst="rect">
            <a:avLst/>
          </a:prstGeom>
          <a:solidFill>
            <a:srgbClr val="008000"/>
          </a:solidFill>
          <a:ln w="9525" algn="ctr">
            <a:noFill/>
            <a:miter lim="800000"/>
            <a:headEnd/>
            <a:tailEnd/>
          </a:ln>
        </p:spPr>
        <p:txBody>
          <a:bodyPr wrap="none" anchor="ctr"/>
          <a:lstStyle/>
          <a:p>
            <a:pPr algn="ctr"/>
            <a:r>
              <a:rPr lang="ja-JP" altLang="en-US" sz="1000" b="1" dirty="0">
                <a:solidFill>
                  <a:schemeClr val="bg1"/>
                </a:solidFill>
              </a:rPr>
              <a:t>建物用途の内訳</a:t>
            </a:r>
          </a:p>
        </p:txBody>
      </p:sp>
      <p:sp>
        <p:nvSpPr>
          <p:cNvPr id="53" name="Rectangle 86"/>
          <p:cNvSpPr>
            <a:spLocks noChangeArrowheads="1"/>
          </p:cNvSpPr>
          <p:nvPr/>
        </p:nvSpPr>
        <p:spPr bwMode="auto">
          <a:xfrm>
            <a:off x="6655603" y="332656"/>
            <a:ext cx="2808312" cy="162000"/>
          </a:xfrm>
          <a:prstGeom prst="rect">
            <a:avLst/>
          </a:prstGeom>
          <a:solidFill>
            <a:srgbClr val="008000"/>
          </a:solidFill>
          <a:ln w="9525" algn="ctr">
            <a:noFill/>
            <a:miter lim="800000"/>
            <a:headEnd/>
            <a:tailEnd/>
          </a:ln>
        </p:spPr>
        <p:txBody>
          <a:bodyPr wrap="none" anchor="ctr"/>
          <a:lstStyle/>
          <a:p>
            <a:pPr algn="ctr"/>
            <a:r>
              <a:rPr lang="ja-JP" altLang="en-US" sz="1000" b="1" dirty="0" smtClean="0">
                <a:solidFill>
                  <a:schemeClr val="bg1"/>
                </a:solidFill>
              </a:rPr>
              <a:t>就学前児童</a:t>
            </a:r>
            <a:r>
              <a:rPr lang="en-US" altLang="ja-JP" sz="1000" b="1" dirty="0" smtClean="0">
                <a:solidFill>
                  <a:schemeClr val="bg1"/>
                </a:solidFill>
              </a:rPr>
              <a:t>100</a:t>
            </a:r>
            <a:r>
              <a:rPr lang="ja-JP" altLang="en-US" sz="1000" b="1" dirty="0" smtClean="0">
                <a:solidFill>
                  <a:schemeClr val="bg1"/>
                </a:solidFill>
              </a:rPr>
              <a:t>人あたり認可保育所定員数</a:t>
            </a:r>
            <a:endParaRPr lang="ja-JP" altLang="en-US" sz="1000" b="1" dirty="0">
              <a:solidFill>
                <a:schemeClr val="bg1"/>
              </a:solidFill>
            </a:endParaRPr>
          </a:p>
        </p:txBody>
      </p:sp>
      <p:sp>
        <p:nvSpPr>
          <p:cNvPr id="38" name="テキスト ボックス 37"/>
          <p:cNvSpPr txBox="1"/>
          <p:nvPr/>
        </p:nvSpPr>
        <p:spPr bwMode="gray">
          <a:xfrm>
            <a:off x="272480" y="108819"/>
            <a:ext cx="4290881"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smtClean="0">
                <a:solidFill>
                  <a:schemeClr val="bg1"/>
                </a:solidFill>
                <a:latin typeface="Meiryo UI" pitchFamily="50" charset="-128"/>
                <a:ea typeface="Meiryo UI" pitchFamily="50" charset="-128"/>
                <a:cs typeface="Meiryo UI" pitchFamily="50" charset="-128"/>
              </a:rPr>
              <a:t>北区の状況（統計データ）＜</a:t>
            </a:r>
            <a:r>
              <a:rPr lang="ja-JP" altLang="en-US" sz="1200" b="1" dirty="0">
                <a:solidFill>
                  <a:schemeClr val="bg1"/>
                </a:solidFill>
                <a:latin typeface="Meiryo UI" pitchFamily="50" charset="-128"/>
                <a:ea typeface="Meiryo UI" pitchFamily="50" charset="-128"/>
                <a:cs typeface="Meiryo UI" pitchFamily="50" charset="-128"/>
              </a:rPr>
              <a:t>３</a:t>
            </a:r>
            <a:r>
              <a:rPr lang="ja-JP" altLang="en-US" sz="1200" b="1" dirty="0" smtClean="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40" name="Text Box 22"/>
          <p:cNvSpPr txBox="1">
            <a:spLocks noChangeArrowheads="1"/>
          </p:cNvSpPr>
          <p:nvPr/>
        </p:nvSpPr>
        <p:spPr bwMode="auto">
          <a:xfrm>
            <a:off x="3392827" y="2996953"/>
            <a:ext cx="2885810" cy="200055"/>
          </a:xfrm>
          <a:prstGeom prst="rect">
            <a:avLst/>
          </a:prstGeom>
          <a:noFill/>
          <a:ln w="9525" algn="ctr">
            <a:noFill/>
            <a:miter lim="800000"/>
            <a:headEnd/>
            <a:tailEnd/>
          </a:ln>
        </p:spPr>
        <p:txBody>
          <a:bodyPr>
            <a:spAutoFit/>
          </a:bodyPr>
          <a:lstStyle/>
          <a:p>
            <a:pPr>
              <a:spcBef>
                <a:spcPct val="50000"/>
              </a:spcBef>
            </a:pPr>
            <a:r>
              <a:rPr lang="en-US" altLang="ja-JP" sz="700" dirty="0" smtClean="0">
                <a:latin typeface="ＭＳ Ｐゴシック" charset="-128"/>
              </a:rPr>
              <a:t>※</a:t>
            </a:r>
            <a:r>
              <a:rPr lang="ja-JP" altLang="en-US" sz="700" dirty="0" smtClean="0">
                <a:latin typeface="ＭＳ Ｐゴシック" charset="-128"/>
              </a:rPr>
              <a:t>京都市・神戸市・尼崎市・西宮市は</a:t>
            </a:r>
            <a:r>
              <a:rPr lang="ja-JP" altLang="en-US" sz="700" dirty="0">
                <a:latin typeface="ＭＳ Ｐゴシック" charset="-128"/>
              </a:rPr>
              <a:t>データが無いため記載せず</a:t>
            </a:r>
          </a:p>
        </p:txBody>
      </p:sp>
      <p:sp>
        <p:nvSpPr>
          <p:cNvPr id="33" name="テキスト ボックス 34"/>
          <p:cNvSpPr txBox="1">
            <a:spLocks noChangeArrowheads="1"/>
          </p:cNvSpPr>
          <p:nvPr/>
        </p:nvSpPr>
        <p:spPr bwMode="auto">
          <a:xfrm>
            <a:off x="7190073" y="3212977"/>
            <a:ext cx="2105159" cy="200055"/>
          </a:xfrm>
          <a:prstGeom prst="rect">
            <a:avLst/>
          </a:prstGeom>
          <a:noFill/>
          <a:ln w="9525">
            <a:noFill/>
            <a:miter lim="800000"/>
            <a:headEnd/>
            <a:tailEnd/>
          </a:ln>
        </p:spPr>
        <p:txBody>
          <a:bodyPr wrap="square">
            <a:spAutoFit/>
          </a:bodyPr>
          <a:lstStyle/>
          <a:p>
            <a:r>
              <a:rPr lang="ja-JP" altLang="en-US" sz="700" dirty="0" smtClean="0">
                <a:latin typeface="+mn-ea"/>
                <a:ea typeface="+mn-ea"/>
              </a:rPr>
              <a:t>（特別区：</a:t>
            </a:r>
            <a:r>
              <a:rPr lang="en-US" altLang="ja-JP" sz="700" dirty="0" smtClean="0">
                <a:latin typeface="+mn-ea"/>
                <a:ea typeface="+mn-ea"/>
              </a:rPr>
              <a:t>H29</a:t>
            </a:r>
            <a:r>
              <a:rPr lang="ja-JP" altLang="en-US" sz="700" dirty="0" smtClean="0">
                <a:latin typeface="+mn-ea"/>
                <a:ea typeface="+mn-ea"/>
              </a:rPr>
              <a:t>年</a:t>
            </a:r>
            <a:r>
              <a:rPr lang="en-US" altLang="ja-JP" sz="700" dirty="0" smtClean="0">
                <a:latin typeface="+mn-ea"/>
                <a:ea typeface="+mn-ea"/>
              </a:rPr>
              <a:t>4</a:t>
            </a:r>
            <a:r>
              <a:rPr lang="ja-JP" altLang="en-US" sz="700" dirty="0" smtClean="0">
                <a:latin typeface="+mn-ea"/>
                <a:ea typeface="+mn-ea"/>
              </a:rPr>
              <a:t>月副首都推進局調べ）</a:t>
            </a:r>
            <a:endParaRPr lang="en-US" altLang="ja-JP" sz="700" dirty="0" smtClean="0">
              <a:latin typeface="+mn-ea"/>
              <a:ea typeface="+mn-ea"/>
            </a:endParaRPr>
          </a:p>
        </p:txBody>
      </p:sp>
      <p:sp>
        <p:nvSpPr>
          <p:cNvPr id="24" name="AutoShape 9"/>
          <p:cNvSpPr>
            <a:spLocks noChangeArrowheads="1"/>
          </p:cNvSpPr>
          <p:nvPr/>
        </p:nvSpPr>
        <p:spPr bwMode="auto">
          <a:xfrm>
            <a:off x="6653095" y="980729"/>
            <a:ext cx="287206" cy="2227709"/>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26" name="AutoShape 13"/>
          <p:cNvSpPr>
            <a:spLocks noChangeArrowheads="1"/>
          </p:cNvSpPr>
          <p:nvPr/>
        </p:nvSpPr>
        <p:spPr bwMode="auto">
          <a:xfrm>
            <a:off x="3261988" y="4192513"/>
            <a:ext cx="291397" cy="2196000"/>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27" name="AutoShape 13"/>
          <p:cNvSpPr>
            <a:spLocks noChangeArrowheads="1"/>
          </p:cNvSpPr>
          <p:nvPr/>
        </p:nvSpPr>
        <p:spPr bwMode="auto">
          <a:xfrm>
            <a:off x="6632457" y="4336529"/>
            <a:ext cx="291397" cy="2052000"/>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0" name="AutoShape 13"/>
          <p:cNvSpPr>
            <a:spLocks noChangeArrowheads="1"/>
          </p:cNvSpPr>
          <p:nvPr/>
        </p:nvSpPr>
        <p:spPr bwMode="auto">
          <a:xfrm rot="5400000">
            <a:off x="4530860" y="-458320"/>
            <a:ext cx="235071" cy="3344053"/>
          </a:xfrm>
          <a:prstGeom prst="roundRect">
            <a:avLst>
              <a:gd name="adj" fmla="val 50000"/>
            </a:avLst>
          </a:prstGeom>
          <a:noFill/>
          <a:ln w="28575" algn="ctr">
            <a:solidFill>
              <a:srgbClr val="FF0000"/>
            </a:solidFill>
            <a:prstDash val="sysDot"/>
            <a:round/>
            <a:headEnd/>
            <a:tailEnd/>
          </a:ln>
        </p:spPr>
        <p:txBody>
          <a:bodyPr wrap="none" anchor="ctr"/>
          <a:lstStyle/>
          <a:p>
            <a:endParaRPr lang="ja-JP" altLang="en-US"/>
          </a:p>
        </p:txBody>
      </p:sp>
      <p:cxnSp>
        <p:nvCxnSpPr>
          <p:cNvPr id="39" name="直線コネクタ 38"/>
          <p:cNvCxnSpPr/>
          <p:nvPr/>
        </p:nvCxnSpPr>
        <p:spPr>
          <a:xfrm>
            <a:off x="9417496" y="3148588"/>
            <a:ext cx="2880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正方形/長方形 27"/>
          <p:cNvSpPr>
            <a:spLocks noChangeArrowheads="1"/>
          </p:cNvSpPr>
          <p:nvPr/>
        </p:nvSpPr>
        <p:spPr bwMode="auto">
          <a:xfrm>
            <a:off x="8896935" y="-1905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a:t>
            </a:r>
            <a:r>
              <a:rPr lang="ja-JP" altLang="en-US" sz="1100" b="1" dirty="0">
                <a:solidFill>
                  <a:srgbClr val="000000"/>
                </a:solidFill>
                <a:latin typeface="Meiryo UI" pitchFamily="50" charset="-128"/>
                <a:ea typeface="Meiryo UI" pitchFamily="50" charset="-128"/>
                <a:cs typeface="Meiryo UI" pitchFamily="50" charset="-128"/>
              </a:rPr>
              <a:t>６</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正方形/長方形 25"/>
          <p:cNvSpPr>
            <a:spLocks noChangeArrowheads="1"/>
          </p:cNvSpPr>
          <p:nvPr/>
        </p:nvSpPr>
        <p:spPr bwMode="gray">
          <a:xfrm>
            <a:off x="0" y="2924175"/>
            <a:ext cx="9906000" cy="1009650"/>
          </a:xfrm>
          <a:prstGeom prst="rect">
            <a:avLst/>
          </a:prstGeom>
          <a:solidFill>
            <a:srgbClr val="E6B9B8"/>
          </a:solidFill>
          <a:ln w="22225" algn="ctr">
            <a:solidFill>
              <a:srgbClr val="E6B9B8"/>
            </a:solidFill>
            <a:miter lim="800000"/>
            <a:headEnd/>
            <a:tailEnd/>
          </a:ln>
        </p:spPr>
        <p:txBody>
          <a:bodyPr anchor="ctr"/>
          <a:lstStyle/>
          <a:p>
            <a:pPr algn="ctr">
              <a:spcBef>
                <a:spcPct val="50000"/>
              </a:spcBef>
              <a:buFont typeface="Wingdings" pitchFamily="2" charset="2"/>
              <a:buNone/>
            </a:pPr>
            <a:r>
              <a:rPr lang="ja-JP" altLang="en-US" sz="2800" b="1" dirty="0" smtClean="0">
                <a:latin typeface="HGS創英角ｺﾞｼｯｸUB" pitchFamily="50" charset="-128"/>
              </a:rPr>
              <a:t>中央区</a:t>
            </a:r>
            <a:endParaRPr lang="ja-JP" altLang="en-US" sz="2800" b="1" dirty="0">
              <a:latin typeface="HGS創英角ｺﾞｼｯｸUB" pitchFamily="50" charset="-128"/>
            </a:endParaRPr>
          </a:p>
          <a:p>
            <a:pPr algn="ctr">
              <a:spcBef>
                <a:spcPct val="50000"/>
              </a:spcBef>
              <a:buFont typeface="Wingdings" pitchFamily="2" charset="2"/>
              <a:buNone/>
            </a:pPr>
            <a:r>
              <a:rPr lang="ja-JP" altLang="en-US" sz="2000" b="1" dirty="0" smtClean="0">
                <a:latin typeface="HGS創英角ｺﾞｼｯｸUB" pitchFamily="50" charset="-128"/>
              </a:rPr>
              <a:t>（現行政区：</a:t>
            </a:r>
            <a:r>
              <a:rPr lang="ja-JP" altLang="en-US" sz="2000" b="1" dirty="0" smtClean="0">
                <a:latin typeface="ＭＳ Ｐゴシック" charset="-128"/>
              </a:rPr>
              <a:t>中央</a:t>
            </a:r>
            <a:r>
              <a:rPr lang="ja-JP" altLang="ja-JP" sz="2000" b="1" dirty="0" smtClean="0">
                <a:latin typeface="ＭＳ Ｐゴシック" charset="-128"/>
              </a:rPr>
              <a:t>区・</a:t>
            </a:r>
            <a:r>
              <a:rPr lang="ja-JP" altLang="en-US" sz="2000" b="1" dirty="0" smtClean="0">
                <a:latin typeface="ＭＳ Ｐゴシック" charset="-128"/>
              </a:rPr>
              <a:t>西</a:t>
            </a:r>
            <a:r>
              <a:rPr lang="ja-JP" altLang="ja-JP" sz="2000" b="1" dirty="0" smtClean="0">
                <a:latin typeface="ＭＳ Ｐゴシック" charset="-128"/>
              </a:rPr>
              <a:t>区・</a:t>
            </a:r>
            <a:r>
              <a:rPr lang="ja-JP" altLang="en-US" sz="2000" b="1" dirty="0" smtClean="0">
                <a:latin typeface="ＭＳ Ｐゴシック" charset="-128"/>
              </a:rPr>
              <a:t>大正</a:t>
            </a:r>
            <a:r>
              <a:rPr lang="ja-JP" altLang="ja-JP" sz="2000" b="1" dirty="0" smtClean="0">
                <a:latin typeface="ＭＳ Ｐゴシック" charset="-128"/>
              </a:rPr>
              <a:t>区・</a:t>
            </a:r>
            <a:r>
              <a:rPr lang="ja-JP" altLang="en-US" sz="2000" b="1" dirty="0" smtClean="0">
                <a:latin typeface="ＭＳ Ｐゴシック" charset="-128"/>
              </a:rPr>
              <a:t>浪速</a:t>
            </a:r>
            <a:r>
              <a:rPr lang="ja-JP" altLang="ja-JP" sz="2000" b="1" dirty="0" smtClean="0">
                <a:latin typeface="ＭＳ Ｐゴシック" charset="-128"/>
              </a:rPr>
              <a:t>区・</a:t>
            </a:r>
            <a:r>
              <a:rPr lang="ja-JP" altLang="en-US" sz="2000" b="1" dirty="0" smtClean="0">
                <a:latin typeface="ＭＳ Ｐゴシック" charset="-128"/>
              </a:rPr>
              <a:t>住之江区・住吉</a:t>
            </a:r>
            <a:r>
              <a:rPr lang="ja-JP" altLang="ja-JP" sz="2000" b="1" dirty="0" smtClean="0">
                <a:latin typeface="ＭＳ Ｐゴシック" charset="-128"/>
              </a:rPr>
              <a:t>区</a:t>
            </a:r>
            <a:r>
              <a:rPr lang="ja-JP" altLang="en-US" sz="2000" b="1" dirty="0" smtClean="0">
                <a:latin typeface="ＭＳ Ｐゴシック" charset="-128"/>
              </a:rPr>
              <a:t>・西成区</a:t>
            </a:r>
            <a:r>
              <a:rPr lang="ja-JP" altLang="en-US" sz="2000" b="1" dirty="0" smtClean="0">
                <a:latin typeface="HGS創英角ｺﾞｼｯｸUB" pitchFamily="50" charset="-128"/>
              </a:rPr>
              <a:t>）</a:t>
            </a:r>
            <a:endParaRPr lang="ja-JP" altLang="en-US" sz="2000" b="1" dirty="0">
              <a:latin typeface="HGS創英角ｺﾞｼｯｸUB" pitchFamily="50" charset="-128"/>
            </a:endParaRPr>
          </a:p>
        </p:txBody>
      </p:sp>
      <p:sp>
        <p:nvSpPr>
          <p:cNvPr id="3" name="正方形/長方形 27"/>
          <p:cNvSpPr>
            <a:spLocks noChangeArrowheads="1"/>
          </p:cNvSpPr>
          <p:nvPr/>
        </p:nvSpPr>
        <p:spPr bwMode="auto">
          <a:xfrm>
            <a:off x="8874125" y="658100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a:t>
            </a:r>
            <a:r>
              <a:rPr lang="ja-JP" altLang="en-US" sz="1100" b="1" dirty="0">
                <a:solidFill>
                  <a:srgbClr val="000000"/>
                </a:solidFill>
                <a:latin typeface="Meiryo UI" pitchFamily="50" charset="-128"/>
                <a:ea typeface="Meiryo UI" pitchFamily="50" charset="-128"/>
                <a:cs typeface="Meiryo UI" pitchFamily="50" charset="-128"/>
              </a:rPr>
              <a:t>７</a:t>
            </a:r>
            <a:endParaRPr lang="en-US" altLang="ja-JP" sz="1100" b="1" dirty="0" smtClean="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85916" y="800964"/>
            <a:ext cx="8915400" cy="1143000"/>
          </a:xfrm>
        </p:spPr>
        <p:txBody>
          <a:bodyPr>
            <a:noAutofit/>
          </a:bodyPr>
          <a:lstStyle/>
          <a:p>
            <a:r>
              <a:rPr kumimoji="1" lang="ja-JP" altLang="en-US" sz="3600" dirty="0" smtClean="0"/>
              <a:t>目　　次</a:t>
            </a:r>
            <a:endParaRPr kumimoji="1" lang="ja-JP" altLang="en-US" sz="3600" dirty="0"/>
          </a:p>
        </p:txBody>
      </p:sp>
      <p:sp>
        <p:nvSpPr>
          <p:cNvPr id="7" name="正方形/長方形 6"/>
          <p:cNvSpPr/>
          <p:nvPr/>
        </p:nvSpPr>
        <p:spPr>
          <a:xfrm>
            <a:off x="344488" y="1914902"/>
            <a:ext cx="9217024" cy="3890362"/>
          </a:xfrm>
          <a:prstGeom prst="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200000"/>
              </a:lnSpc>
              <a:spcBef>
                <a:spcPts val="0"/>
              </a:spcBef>
              <a:spcAft>
                <a:spcPts val="0"/>
              </a:spcAft>
            </a:pPr>
            <a:r>
              <a:rPr lang="en-US" altLang="ja-JP" sz="2000" dirty="0" smtClean="0">
                <a:solidFill>
                  <a:prstClr val="black"/>
                </a:solidFill>
                <a:latin typeface="Meiryo UI" pitchFamily="50" charset="-128"/>
                <a:ea typeface="Meiryo UI" pitchFamily="50" charset="-128"/>
                <a:cs typeface="Meiryo UI" pitchFamily="50" charset="-128"/>
              </a:rPr>
              <a:t> </a:t>
            </a:r>
            <a:r>
              <a:rPr lang="ja-JP" altLang="en-US" dirty="0" smtClean="0">
                <a:solidFill>
                  <a:prstClr val="black"/>
                </a:solidFill>
                <a:latin typeface="Meiryo UI" pitchFamily="50" charset="-128"/>
                <a:ea typeface="Meiryo UI" pitchFamily="50" charset="-128"/>
                <a:cs typeface="Meiryo UI" pitchFamily="50" charset="-128"/>
              </a:rPr>
              <a:t>・ 特別</a:t>
            </a:r>
            <a:r>
              <a:rPr lang="ja-JP" altLang="en-US" dirty="0">
                <a:solidFill>
                  <a:prstClr val="black"/>
                </a:solidFill>
                <a:latin typeface="Meiryo UI" pitchFamily="50" charset="-128"/>
                <a:ea typeface="Meiryo UI" pitchFamily="50" charset="-128"/>
                <a:cs typeface="Meiryo UI" pitchFamily="50" charset="-128"/>
              </a:rPr>
              <a:t>区の</a:t>
            </a:r>
            <a:r>
              <a:rPr lang="ja-JP" altLang="en-US" dirty="0" smtClean="0">
                <a:solidFill>
                  <a:prstClr val="black"/>
                </a:solidFill>
                <a:latin typeface="Meiryo UI" pitchFamily="50" charset="-128"/>
                <a:ea typeface="Meiryo UI" pitchFamily="50" charset="-128"/>
                <a:cs typeface="Meiryo UI" pitchFamily="50" charset="-128"/>
              </a:rPr>
              <a:t>特徴</a:t>
            </a:r>
            <a:endParaRPr lang="en-US" altLang="ja-JP" dirty="0" smtClean="0">
              <a:solidFill>
                <a:prstClr val="black"/>
              </a:solidFill>
              <a:latin typeface="Meiryo UI" pitchFamily="50" charset="-128"/>
              <a:ea typeface="Meiryo UI" pitchFamily="50" charset="-128"/>
              <a:cs typeface="Meiryo UI" pitchFamily="50" charset="-128"/>
            </a:endParaRPr>
          </a:p>
          <a:p>
            <a:pPr fontAlgn="auto">
              <a:lnSpc>
                <a:spcPct val="200000"/>
              </a:lnSpc>
              <a:spcBef>
                <a:spcPts val="0"/>
              </a:spcBef>
              <a:spcAft>
                <a:spcPts val="0"/>
              </a:spcAft>
            </a:pPr>
            <a:r>
              <a:rPr lang="ja-JP" altLang="en-US" dirty="0">
                <a:solidFill>
                  <a:prstClr val="black"/>
                </a:solidFill>
                <a:latin typeface="Meiryo UI" pitchFamily="50" charset="-128"/>
                <a:ea typeface="Meiryo UI" pitchFamily="50" charset="-128"/>
                <a:cs typeface="Meiryo UI" pitchFamily="50" charset="-128"/>
              </a:rPr>
              <a:t> </a:t>
            </a:r>
            <a:r>
              <a:rPr lang="ja-JP" altLang="en-US" dirty="0" smtClean="0">
                <a:solidFill>
                  <a:prstClr val="black"/>
                </a:solidFill>
                <a:latin typeface="Meiryo UI" pitchFamily="50" charset="-128"/>
                <a:ea typeface="Meiryo UI" pitchFamily="50" charset="-128"/>
                <a:cs typeface="Meiryo UI" pitchFamily="50" charset="-128"/>
              </a:rPr>
              <a:t>・ 特別</a:t>
            </a:r>
            <a:r>
              <a:rPr lang="ja-JP" altLang="en-US" dirty="0">
                <a:solidFill>
                  <a:prstClr val="black"/>
                </a:solidFill>
                <a:latin typeface="Meiryo UI" pitchFamily="50" charset="-128"/>
                <a:ea typeface="Meiryo UI" pitchFamily="50" charset="-128"/>
                <a:cs typeface="Meiryo UI" pitchFamily="50" charset="-128"/>
              </a:rPr>
              <a:t>区基礎データ</a:t>
            </a:r>
            <a:r>
              <a:rPr lang="ja-JP" altLang="en-US" dirty="0" smtClean="0">
                <a:solidFill>
                  <a:prstClr val="black"/>
                </a:solidFill>
                <a:latin typeface="Meiryo UI" pitchFamily="50" charset="-128"/>
                <a:ea typeface="Meiryo UI" pitchFamily="50" charset="-128"/>
                <a:cs typeface="Meiryo UI" pitchFamily="50" charset="-128"/>
              </a:rPr>
              <a:t>　　</a:t>
            </a:r>
            <a:endParaRPr lang="en-US" altLang="ja-JP" dirty="0" smtClean="0">
              <a:solidFill>
                <a:prstClr val="black"/>
              </a:solidFill>
              <a:latin typeface="Meiryo UI" pitchFamily="50" charset="-128"/>
              <a:ea typeface="Meiryo UI" pitchFamily="50" charset="-128"/>
              <a:cs typeface="Meiryo UI" pitchFamily="50" charset="-128"/>
            </a:endParaRPr>
          </a:p>
          <a:p>
            <a:pPr fontAlgn="auto">
              <a:lnSpc>
                <a:spcPct val="200000"/>
              </a:lnSpc>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 ・ 淀川区</a:t>
            </a:r>
            <a:r>
              <a:rPr lang="ja-JP" altLang="en-US" sz="1400" dirty="0" smtClean="0">
                <a:solidFill>
                  <a:prstClr val="black"/>
                </a:solidFill>
                <a:latin typeface="Meiryo UI" pitchFamily="50" charset="-128"/>
                <a:ea typeface="Meiryo UI" pitchFamily="50" charset="-128"/>
                <a:cs typeface="Meiryo UI" pitchFamily="50" charset="-128"/>
              </a:rPr>
              <a:t>（</a:t>
            </a:r>
            <a:r>
              <a:rPr lang="zh-CN" altLang="en-US" sz="1400" dirty="0">
                <a:solidFill>
                  <a:prstClr val="black"/>
                </a:solidFill>
                <a:latin typeface="Meiryo UI" pitchFamily="50" charset="-128"/>
                <a:ea typeface="Meiryo UI" pitchFamily="50" charset="-128"/>
                <a:cs typeface="Meiryo UI" pitchFamily="50" charset="-128"/>
              </a:rPr>
              <a:t>現行政区：</a:t>
            </a:r>
            <a:r>
              <a:rPr lang="ja-JP" altLang="en-US" sz="1400" dirty="0" smtClean="0">
                <a:solidFill>
                  <a:prstClr val="black"/>
                </a:solidFill>
                <a:latin typeface="Meiryo UI" pitchFamily="50" charset="-128"/>
                <a:ea typeface="Meiryo UI" pitchFamily="50" charset="-128"/>
                <a:cs typeface="Meiryo UI" pitchFamily="50" charset="-128"/>
              </a:rPr>
              <a:t>此花区</a:t>
            </a:r>
            <a:r>
              <a:rPr lang="ja-JP" altLang="en-US" sz="1400" dirty="0">
                <a:solidFill>
                  <a:prstClr val="black"/>
                </a:solidFill>
                <a:latin typeface="Meiryo UI" pitchFamily="50" charset="-128"/>
                <a:ea typeface="Meiryo UI" pitchFamily="50" charset="-128"/>
                <a:cs typeface="Meiryo UI" pitchFamily="50" charset="-128"/>
              </a:rPr>
              <a:t>・港区・西淀川区・淀川区・東淀川区</a:t>
            </a:r>
            <a:r>
              <a:rPr lang="ja-JP" altLang="en-US" sz="1400" dirty="0" smtClean="0">
                <a:solidFill>
                  <a:prstClr val="black"/>
                </a:solidFill>
                <a:latin typeface="Meiryo UI" pitchFamily="50" charset="-128"/>
                <a:ea typeface="Meiryo UI" pitchFamily="50" charset="-128"/>
                <a:cs typeface="Meiryo UI" pitchFamily="50" charset="-128"/>
              </a:rPr>
              <a:t>）</a:t>
            </a:r>
            <a:r>
              <a:rPr lang="ja-JP" altLang="en-US" dirty="0" smtClean="0">
                <a:solidFill>
                  <a:prstClr val="black"/>
                </a:solidFill>
                <a:latin typeface="Meiryo UI" pitchFamily="50" charset="-128"/>
                <a:ea typeface="Meiryo UI" pitchFamily="50" charset="-128"/>
                <a:cs typeface="Meiryo UI" pitchFamily="50" charset="-128"/>
              </a:rPr>
              <a:t> </a:t>
            </a:r>
            <a:endParaRPr lang="en-US" altLang="ja-JP" dirty="0" smtClean="0">
              <a:solidFill>
                <a:prstClr val="black"/>
              </a:solidFill>
              <a:latin typeface="Meiryo UI" pitchFamily="50" charset="-128"/>
              <a:ea typeface="Meiryo UI" pitchFamily="50" charset="-128"/>
              <a:cs typeface="Meiryo UI" pitchFamily="50" charset="-128"/>
            </a:endParaRPr>
          </a:p>
          <a:p>
            <a:pPr fontAlgn="auto">
              <a:lnSpc>
                <a:spcPct val="200000"/>
              </a:lnSpc>
              <a:spcBef>
                <a:spcPts val="0"/>
              </a:spcBef>
              <a:spcAft>
                <a:spcPts val="0"/>
              </a:spcAft>
            </a:pPr>
            <a:r>
              <a:rPr lang="ja-JP" altLang="en-US" dirty="0">
                <a:solidFill>
                  <a:prstClr val="black"/>
                </a:solidFill>
                <a:latin typeface="Meiryo UI" pitchFamily="50" charset="-128"/>
                <a:ea typeface="Meiryo UI" pitchFamily="50" charset="-128"/>
                <a:cs typeface="Meiryo UI" pitchFamily="50" charset="-128"/>
              </a:rPr>
              <a:t> </a:t>
            </a:r>
            <a:r>
              <a:rPr lang="ja-JP" altLang="en-US" dirty="0" smtClean="0">
                <a:solidFill>
                  <a:prstClr val="black"/>
                </a:solidFill>
                <a:latin typeface="Meiryo UI" pitchFamily="50" charset="-128"/>
                <a:ea typeface="Meiryo UI" pitchFamily="50" charset="-128"/>
                <a:cs typeface="Meiryo UI" pitchFamily="50" charset="-128"/>
              </a:rPr>
              <a:t>・ </a:t>
            </a:r>
            <a:r>
              <a:rPr lang="ja-JP" altLang="en-US" dirty="0">
                <a:solidFill>
                  <a:prstClr val="black"/>
                </a:solidFill>
                <a:latin typeface="Meiryo UI" pitchFamily="50" charset="-128"/>
                <a:ea typeface="Meiryo UI" pitchFamily="50" charset="-128"/>
                <a:cs typeface="Meiryo UI" pitchFamily="50" charset="-128"/>
              </a:rPr>
              <a:t>北</a:t>
            </a:r>
            <a:r>
              <a:rPr lang="ja-JP" altLang="en-US" dirty="0" smtClean="0">
                <a:solidFill>
                  <a:prstClr val="black"/>
                </a:solidFill>
                <a:latin typeface="Meiryo UI" pitchFamily="50" charset="-128"/>
                <a:ea typeface="Meiryo UI" pitchFamily="50" charset="-128"/>
                <a:cs typeface="Meiryo UI" pitchFamily="50" charset="-128"/>
              </a:rPr>
              <a:t>区</a:t>
            </a:r>
            <a:r>
              <a:rPr lang="zh-CN" altLang="en-US" sz="1400" dirty="0" smtClean="0">
                <a:solidFill>
                  <a:prstClr val="black"/>
                </a:solidFill>
                <a:latin typeface="Meiryo UI" pitchFamily="50" charset="-128"/>
                <a:ea typeface="Meiryo UI" pitchFamily="50" charset="-128"/>
                <a:cs typeface="Meiryo UI" pitchFamily="50" charset="-128"/>
              </a:rPr>
              <a:t>（</a:t>
            </a:r>
            <a:r>
              <a:rPr lang="zh-CN" altLang="en-US" sz="1400" dirty="0">
                <a:solidFill>
                  <a:prstClr val="black"/>
                </a:solidFill>
                <a:latin typeface="Meiryo UI" pitchFamily="50" charset="-128"/>
                <a:ea typeface="Meiryo UI" pitchFamily="50" charset="-128"/>
                <a:cs typeface="Meiryo UI" pitchFamily="50" charset="-128"/>
              </a:rPr>
              <a:t>現行政区：</a:t>
            </a:r>
            <a:r>
              <a:rPr lang="zh-CN" altLang="en-US" sz="1400" dirty="0" smtClean="0">
                <a:solidFill>
                  <a:prstClr val="black"/>
                </a:solidFill>
                <a:latin typeface="Meiryo UI" pitchFamily="50" charset="-128"/>
                <a:ea typeface="Meiryo UI" pitchFamily="50" charset="-128"/>
                <a:cs typeface="Meiryo UI" pitchFamily="50" charset="-128"/>
              </a:rPr>
              <a:t>北区</a:t>
            </a:r>
            <a:r>
              <a:rPr lang="ja-JP" altLang="en-US" sz="1400" dirty="0" smtClean="0">
                <a:solidFill>
                  <a:prstClr val="black"/>
                </a:solidFill>
                <a:latin typeface="Meiryo UI" pitchFamily="50" charset="-128"/>
                <a:ea typeface="Meiryo UI" pitchFamily="50" charset="-128"/>
                <a:cs typeface="Meiryo UI" pitchFamily="50" charset="-128"/>
              </a:rPr>
              <a:t>・</a:t>
            </a:r>
            <a:r>
              <a:rPr lang="ja-JP" altLang="en-US" sz="1400" dirty="0">
                <a:solidFill>
                  <a:prstClr val="black"/>
                </a:solidFill>
                <a:latin typeface="Meiryo UI" pitchFamily="50" charset="-128"/>
                <a:ea typeface="Meiryo UI" pitchFamily="50" charset="-128"/>
                <a:cs typeface="Meiryo UI" pitchFamily="50" charset="-128"/>
              </a:rPr>
              <a:t>都島区・福島区・東成区・旭区・城東区・鶴見区</a:t>
            </a:r>
            <a:r>
              <a:rPr lang="ja-JP" altLang="en-US" sz="1400" dirty="0" smtClean="0">
                <a:solidFill>
                  <a:prstClr val="black"/>
                </a:solidFill>
                <a:latin typeface="Meiryo UI" pitchFamily="50" charset="-128"/>
                <a:ea typeface="Meiryo UI" pitchFamily="50" charset="-128"/>
                <a:cs typeface="Meiryo UI" pitchFamily="50" charset="-128"/>
              </a:rPr>
              <a:t>）    </a:t>
            </a:r>
            <a:endParaRPr lang="en-US" altLang="ja-JP" sz="1400" dirty="0" smtClean="0">
              <a:solidFill>
                <a:prstClr val="black"/>
              </a:solidFill>
              <a:latin typeface="Meiryo UI" pitchFamily="50" charset="-128"/>
              <a:ea typeface="Meiryo UI" pitchFamily="50" charset="-128"/>
              <a:cs typeface="Meiryo UI" pitchFamily="50" charset="-128"/>
            </a:endParaRPr>
          </a:p>
          <a:p>
            <a:pPr fontAlgn="auto">
              <a:lnSpc>
                <a:spcPct val="200000"/>
              </a:lnSpc>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 ・ </a:t>
            </a:r>
            <a:r>
              <a:rPr lang="ja-JP" altLang="en-US" dirty="0">
                <a:solidFill>
                  <a:prstClr val="black"/>
                </a:solidFill>
                <a:latin typeface="Meiryo UI" pitchFamily="50" charset="-128"/>
                <a:ea typeface="Meiryo UI" pitchFamily="50" charset="-128"/>
                <a:cs typeface="Meiryo UI" pitchFamily="50" charset="-128"/>
              </a:rPr>
              <a:t>中央</a:t>
            </a:r>
            <a:r>
              <a:rPr lang="ja-JP" altLang="en-US" dirty="0" smtClean="0">
                <a:solidFill>
                  <a:prstClr val="black"/>
                </a:solidFill>
                <a:latin typeface="Meiryo UI" pitchFamily="50" charset="-128"/>
                <a:ea typeface="Meiryo UI" pitchFamily="50" charset="-128"/>
                <a:cs typeface="Meiryo UI" pitchFamily="50" charset="-128"/>
              </a:rPr>
              <a:t>区</a:t>
            </a:r>
            <a:r>
              <a:rPr lang="zh-CN" altLang="en-US" sz="1400" dirty="0" smtClean="0">
                <a:solidFill>
                  <a:prstClr val="black"/>
                </a:solidFill>
                <a:latin typeface="Meiryo UI" pitchFamily="50" charset="-128"/>
                <a:ea typeface="Meiryo UI" pitchFamily="50" charset="-128"/>
                <a:cs typeface="Meiryo UI" pitchFamily="50" charset="-128"/>
              </a:rPr>
              <a:t>（</a:t>
            </a:r>
            <a:r>
              <a:rPr lang="zh-CN" altLang="en-US" sz="1400" dirty="0">
                <a:solidFill>
                  <a:prstClr val="black"/>
                </a:solidFill>
                <a:latin typeface="Meiryo UI" pitchFamily="50" charset="-128"/>
                <a:ea typeface="Meiryo UI" pitchFamily="50" charset="-128"/>
                <a:cs typeface="Meiryo UI" pitchFamily="50" charset="-128"/>
              </a:rPr>
              <a:t>現行政区：</a:t>
            </a:r>
            <a:r>
              <a:rPr lang="zh-CN" altLang="en-US" sz="1400" dirty="0" smtClean="0">
                <a:solidFill>
                  <a:prstClr val="black"/>
                </a:solidFill>
                <a:latin typeface="Meiryo UI" pitchFamily="50" charset="-128"/>
                <a:ea typeface="Meiryo UI" pitchFamily="50" charset="-128"/>
                <a:cs typeface="Meiryo UI" pitchFamily="50" charset="-128"/>
              </a:rPr>
              <a:t>中央区</a:t>
            </a:r>
            <a:r>
              <a:rPr lang="ja-JP" altLang="en-US" sz="1400" dirty="0" smtClean="0">
                <a:solidFill>
                  <a:prstClr val="black"/>
                </a:solidFill>
                <a:latin typeface="Meiryo UI" pitchFamily="50" charset="-128"/>
                <a:ea typeface="Meiryo UI" pitchFamily="50" charset="-128"/>
                <a:cs typeface="Meiryo UI" pitchFamily="50" charset="-128"/>
              </a:rPr>
              <a:t>・西区・大正区・浪速区・住之江区・住吉区・西成区）</a:t>
            </a:r>
            <a:endParaRPr lang="en-US" altLang="ja-JP" sz="1400" dirty="0" smtClean="0">
              <a:solidFill>
                <a:prstClr val="black"/>
              </a:solidFill>
              <a:latin typeface="Meiryo UI" pitchFamily="50" charset="-128"/>
              <a:ea typeface="Meiryo UI" pitchFamily="50" charset="-128"/>
              <a:cs typeface="Meiryo UI" pitchFamily="50" charset="-128"/>
            </a:endParaRPr>
          </a:p>
          <a:p>
            <a:pPr fontAlgn="auto">
              <a:lnSpc>
                <a:spcPct val="200000"/>
              </a:lnSpc>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 ・ </a:t>
            </a:r>
            <a:r>
              <a:rPr lang="ja-JP" altLang="en-US" dirty="0">
                <a:solidFill>
                  <a:prstClr val="black"/>
                </a:solidFill>
                <a:latin typeface="Meiryo UI" pitchFamily="50" charset="-128"/>
                <a:ea typeface="Meiryo UI" pitchFamily="50" charset="-128"/>
                <a:cs typeface="Meiryo UI" pitchFamily="50" charset="-128"/>
              </a:rPr>
              <a:t>天王寺</a:t>
            </a:r>
            <a:r>
              <a:rPr lang="ja-JP" altLang="en-US" dirty="0" smtClean="0">
                <a:solidFill>
                  <a:prstClr val="black"/>
                </a:solidFill>
                <a:latin typeface="Meiryo UI" pitchFamily="50" charset="-128"/>
                <a:ea typeface="Meiryo UI" pitchFamily="50" charset="-128"/>
                <a:cs typeface="Meiryo UI" pitchFamily="50" charset="-128"/>
              </a:rPr>
              <a:t>区</a:t>
            </a:r>
            <a:r>
              <a:rPr lang="zh-CN" altLang="en-US" sz="1400" dirty="0" smtClean="0">
                <a:solidFill>
                  <a:prstClr val="black"/>
                </a:solidFill>
                <a:latin typeface="Meiryo UI" pitchFamily="50" charset="-128"/>
                <a:ea typeface="Meiryo UI" pitchFamily="50" charset="-128"/>
                <a:cs typeface="Meiryo UI" pitchFamily="50" charset="-128"/>
              </a:rPr>
              <a:t>（</a:t>
            </a:r>
            <a:r>
              <a:rPr lang="zh-CN" altLang="en-US" sz="1400" dirty="0">
                <a:solidFill>
                  <a:prstClr val="black"/>
                </a:solidFill>
                <a:latin typeface="Meiryo UI" pitchFamily="50" charset="-128"/>
                <a:ea typeface="Meiryo UI" pitchFamily="50" charset="-128"/>
                <a:cs typeface="Meiryo UI" pitchFamily="50" charset="-128"/>
              </a:rPr>
              <a:t>現行政区：</a:t>
            </a:r>
            <a:r>
              <a:rPr lang="zh-CN" altLang="en-US" sz="1400" dirty="0" smtClean="0">
                <a:solidFill>
                  <a:prstClr val="black"/>
                </a:solidFill>
                <a:latin typeface="Meiryo UI" pitchFamily="50" charset="-128"/>
                <a:ea typeface="Meiryo UI" pitchFamily="50" charset="-128"/>
                <a:cs typeface="Meiryo UI" pitchFamily="50" charset="-128"/>
              </a:rPr>
              <a:t>天王寺区</a:t>
            </a:r>
            <a:r>
              <a:rPr lang="ja-JP" altLang="en-US" sz="1400" dirty="0" smtClean="0">
                <a:solidFill>
                  <a:prstClr val="black"/>
                </a:solidFill>
                <a:latin typeface="Meiryo UI" pitchFamily="50" charset="-128"/>
                <a:ea typeface="Meiryo UI" pitchFamily="50" charset="-128"/>
                <a:cs typeface="Meiryo UI" pitchFamily="50" charset="-128"/>
              </a:rPr>
              <a:t>・</a:t>
            </a:r>
            <a:r>
              <a:rPr lang="ja-JP" altLang="en-US" sz="1400" dirty="0">
                <a:solidFill>
                  <a:prstClr val="black"/>
                </a:solidFill>
                <a:latin typeface="Meiryo UI" pitchFamily="50" charset="-128"/>
                <a:ea typeface="Meiryo UI" pitchFamily="50" charset="-128"/>
                <a:cs typeface="Meiryo UI" pitchFamily="50" charset="-128"/>
              </a:rPr>
              <a:t>生野区・阿倍野区・東住吉区・平野区</a:t>
            </a:r>
            <a:r>
              <a:rPr lang="ja-JP" altLang="en-US" sz="1400" dirty="0" smtClean="0">
                <a:solidFill>
                  <a:prstClr val="black"/>
                </a:solidFill>
                <a:latin typeface="Meiryo UI" pitchFamily="50" charset="-128"/>
                <a:ea typeface="Meiryo UI" pitchFamily="50" charset="-128"/>
                <a:cs typeface="Meiryo UI" pitchFamily="50" charset="-128"/>
              </a:rPr>
              <a:t>）</a:t>
            </a:r>
            <a:r>
              <a:rPr lang="ja-JP" altLang="en-US" dirty="0" smtClean="0">
                <a:solidFill>
                  <a:prstClr val="black"/>
                </a:solidFill>
                <a:latin typeface="Meiryo UI" pitchFamily="50" charset="-128"/>
                <a:ea typeface="Meiryo UI" pitchFamily="50" charset="-128"/>
                <a:cs typeface="Meiryo UI" pitchFamily="50" charset="-128"/>
              </a:rPr>
              <a:t>　</a:t>
            </a:r>
            <a:endParaRPr lang="en-US" altLang="ja-JP" dirty="0">
              <a:solidFill>
                <a:prstClr val="black"/>
              </a:solidFill>
              <a:latin typeface="Meiryo UI" pitchFamily="50" charset="-128"/>
              <a:ea typeface="Meiryo UI" pitchFamily="50" charset="-128"/>
              <a:cs typeface="Meiryo UI" pitchFamily="50" charset="-128"/>
            </a:endParaRPr>
          </a:p>
        </p:txBody>
      </p:sp>
      <p:sp>
        <p:nvSpPr>
          <p:cNvPr id="9" name="正方形/長方形 8"/>
          <p:cNvSpPr/>
          <p:nvPr/>
        </p:nvSpPr>
        <p:spPr>
          <a:xfrm>
            <a:off x="2085335" y="2232454"/>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 </a:t>
            </a:r>
            <a:r>
              <a:rPr lang="ja-JP" altLang="en-US" dirty="0" smtClean="0">
                <a:solidFill>
                  <a:prstClr val="black"/>
                </a:solidFill>
                <a:latin typeface="Meiryo UI" pitchFamily="50" charset="-128"/>
                <a:ea typeface="Meiryo UI" pitchFamily="50" charset="-128"/>
                <a:cs typeface="Meiryo UI" pitchFamily="50" charset="-128"/>
              </a:rPr>
              <a:t>１</a:t>
            </a:r>
            <a:endParaRPr lang="ja-JP" altLang="en-US" dirty="0">
              <a:solidFill>
                <a:prstClr val="black"/>
              </a:solidFill>
              <a:latin typeface="Meiryo UI" pitchFamily="50" charset="-128"/>
              <a:ea typeface="Meiryo UI" pitchFamily="50" charset="-128"/>
              <a:cs typeface="Meiryo UI" pitchFamily="50" charset="-128"/>
            </a:endParaRPr>
          </a:p>
        </p:txBody>
      </p:sp>
      <p:sp>
        <p:nvSpPr>
          <p:cNvPr id="13" name="正方形/長方形 12"/>
          <p:cNvSpPr/>
          <p:nvPr/>
        </p:nvSpPr>
        <p:spPr>
          <a:xfrm>
            <a:off x="2085335" y="2783319"/>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 </a:t>
            </a:r>
            <a:r>
              <a:rPr lang="ja-JP" altLang="en-US" dirty="0" smtClean="0">
                <a:solidFill>
                  <a:prstClr val="black"/>
                </a:solidFill>
                <a:latin typeface="Meiryo UI" pitchFamily="50" charset="-128"/>
                <a:ea typeface="Meiryo UI" pitchFamily="50" charset="-128"/>
                <a:cs typeface="Meiryo UI" pitchFamily="50" charset="-128"/>
              </a:rPr>
              <a:t>２</a:t>
            </a:r>
            <a:endParaRPr lang="ja-JP" altLang="en-US" dirty="0">
              <a:solidFill>
                <a:prstClr val="black"/>
              </a:solidFill>
              <a:latin typeface="Meiryo UI" pitchFamily="50" charset="-128"/>
              <a:ea typeface="Meiryo UI" pitchFamily="50" charset="-128"/>
              <a:cs typeface="Meiryo UI" pitchFamily="50" charset="-128"/>
            </a:endParaRPr>
          </a:p>
        </p:txBody>
      </p:sp>
      <p:sp>
        <p:nvSpPr>
          <p:cNvPr id="14" name="正方形/長方形 13"/>
          <p:cNvSpPr/>
          <p:nvPr/>
        </p:nvSpPr>
        <p:spPr>
          <a:xfrm>
            <a:off x="2085335" y="3334184"/>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 </a:t>
            </a:r>
            <a:r>
              <a:rPr lang="ja-JP" altLang="en-US" dirty="0" smtClean="0">
                <a:solidFill>
                  <a:prstClr val="black"/>
                </a:solidFill>
                <a:latin typeface="Meiryo UI" pitchFamily="50" charset="-128"/>
                <a:ea typeface="Meiryo UI" pitchFamily="50" charset="-128"/>
                <a:cs typeface="Meiryo UI" pitchFamily="50" charset="-128"/>
              </a:rPr>
              <a:t>５</a:t>
            </a:r>
            <a:endParaRPr lang="ja-JP" altLang="en-US" dirty="0">
              <a:solidFill>
                <a:prstClr val="black"/>
              </a:solidFill>
              <a:latin typeface="Meiryo UI" pitchFamily="50" charset="-128"/>
              <a:ea typeface="Meiryo UI" pitchFamily="50" charset="-128"/>
              <a:cs typeface="Meiryo UI" pitchFamily="50" charset="-128"/>
            </a:endParaRPr>
          </a:p>
        </p:txBody>
      </p:sp>
      <p:sp>
        <p:nvSpPr>
          <p:cNvPr id="15" name="正方形/長方形 14"/>
          <p:cNvSpPr/>
          <p:nvPr/>
        </p:nvSpPr>
        <p:spPr>
          <a:xfrm>
            <a:off x="2085335" y="3885049"/>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-11</a:t>
            </a:r>
            <a:endParaRPr lang="ja-JP" altLang="en-US" dirty="0">
              <a:solidFill>
                <a:prstClr val="black"/>
              </a:solidFill>
              <a:latin typeface="Meiryo UI" pitchFamily="50" charset="-128"/>
              <a:ea typeface="Meiryo UI" pitchFamily="50" charset="-128"/>
              <a:cs typeface="Meiryo UI" pitchFamily="50" charset="-128"/>
            </a:endParaRPr>
          </a:p>
        </p:txBody>
      </p:sp>
      <p:sp>
        <p:nvSpPr>
          <p:cNvPr id="16" name="正方形/長方形 15"/>
          <p:cNvSpPr/>
          <p:nvPr/>
        </p:nvSpPr>
        <p:spPr>
          <a:xfrm>
            <a:off x="2085335" y="4435914"/>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-17</a:t>
            </a:r>
            <a:endParaRPr lang="ja-JP" altLang="en-US" dirty="0">
              <a:solidFill>
                <a:prstClr val="black"/>
              </a:solidFill>
              <a:latin typeface="Meiryo UI" pitchFamily="50" charset="-128"/>
              <a:ea typeface="Meiryo UI" pitchFamily="50" charset="-128"/>
              <a:cs typeface="Meiryo UI" pitchFamily="50" charset="-128"/>
            </a:endParaRPr>
          </a:p>
        </p:txBody>
      </p:sp>
      <p:sp>
        <p:nvSpPr>
          <p:cNvPr id="17" name="正方形/長方形 16"/>
          <p:cNvSpPr/>
          <p:nvPr/>
        </p:nvSpPr>
        <p:spPr>
          <a:xfrm>
            <a:off x="2085335" y="4986779"/>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-23</a:t>
            </a:r>
            <a:endParaRPr lang="ja-JP" altLang="en-US" dirty="0">
              <a:solidFill>
                <a:prstClr val="black"/>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931898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1" name="タイトル 3"/>
          <p:cNvSpPr txBox="1">
            <a:spLocks/>
          </p:cNvSpPr>
          <p:nvPr/>
        </p:nvSpPr>
        <p:spPr bwMode="auto">
          <a:xfrm>
            <a:off x="4354513" y="549275"/>
            <a:ext cx="5460339" cy="6192838"/>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en-US" altLang="ja-JP" sz="900" dirty="0">
              <a:solidFill>
                <a:srgbClr val="000000"/>
              </a:solidFill>
              <a:latin typeface="Meiryo UI" pitchFamily="50" charset="-128"/>
              <a:ea typeface="Meiryo UI" pitchFamily="50" charset="-128"/>
              <a:cs typeface="Meiryo UI" pitchFamily="50" charset="-128"/>
            </a:endParaRPr>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6976" y="2205141"/>
            <a:ext cx="4924815" cy="4392211"/>
          </a:xfrm>
          <a:prstGeom prst="rect">
            <a:avLst/>
          </a:prstGeom>
        </p:spPr>
      </p:pic>
      <p:sp>
        <p:nvSpPr>
          <p:cNvPr id="21506" name="正方形/長方形 25"/>
          <p:cNvSpPr>
            <a:spLocks noChangeArrowheads="1"/>
          </p:cNvSpPr>
          <p:nvPr/>
        </p:nvSpPr>
        <p:spPr bwMode="gray">
          <a:xfrm>
            <a:off x="4890" y="0"/>
            <a:ext cx="9472613"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中央区</a:t>
            </a:r>
            <a:r>
              <a:rPr lang="zh-CN" altLang="en-US" sz="1600" b="1" dirty="0" smtClean="0">
                <a:latin typeface="Meiryo UI" panose="020B0604030504040204" pitchFamily="50" charset="-128"/>
                <a:ea typeface="Meiryo UI" panose="020B0604030504040204" pitchFamily="50" charset="-128"/>
                <a:cs typeface="Meiryo UI" panose="020B0604030504040204" pitchFamily="50" charset="-128"/>
              </a:rPr>
              <a:t>（現行政区：中央区</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西</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大正</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浪速</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住之江区・住吉</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・西成区）</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4"/>
          <p:cNvSpPr txBox="1"/>
          <p:nvPr/>
        </p:nvSpPr>
        <p:spPr bwMode="gray">
          <a:xfrm>
            <a:off x="75506" y="550391"/>
            <a:ext cx="1325959"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ＭＳ Ｐゴシック" pitchFamily="50" charset="-128"/>
                <a:ea typeface="ＭＳ Ｐゴシック" pitchFamily="50" charset="-128"/>
              </a:rPr>
              <a:t>概要</a:t>
            </a:r>
          </a:p>
        </p:txBody>
      </p:sp>
      <p:sp>
        <p:nvSpPr>
          <p:cNvPr id="21508" name="Text Box 8"/>
          <p:cNvSpPr txBox="1">
            <a:spLocks noChangeArrowheads="1"/>
          </p:cNvSpPr>
          <p:nvPr/>
        </p:nvSpPr>
        <p:spPr bwMode="auto">
          <a:xfrm>
            <a:off x="80831" y="2348880"/>
            <a:ext cx="132595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dirty="0">
                <a:solidFill>
                  <a:srgbClr val="000000"/>
                </a:solidFill>
                <a:latin typeface="HGP創英角ｺﾞｼｯｸUB" pitchFamily="50" charset="-128"/>
                <a:ea typeface="HGP創英角ｺﾞｼｯｸUB" pitchFamily="50" charset="-128"/>
              </a:rPr>
              <a:t>【</a:t>
            </a:r>
            <a:r>
              <a:rPr lang="ja-JP" altLang="en-US" sz="1100" dirty="0">
                <a:solidFill>
                  <a:srgbClr val="000000"/>
                </a:solidFill>
                <a:latin typeface="HGP創英角ｺﾞｼｯｸUB" pitchFamily="50" charset="-128"/>
                <a:ea typeface="HGP創英角ｺﾞｼｯｸUB" pitchFamily="50" charset="-128"/>
              </a:rPr>
              <a:t>行政関連</a:t>
            </a:r>
            <a:r>
              <a:rPr lang="en-US" altLang="ja-JP" sz="1100" dirty="0">
                <a:solidFill>
                  <a:srgbClr val="000000"/>
                </a:solidFill>
                <a:latin typeface="HGP創英角ｺﾞｼｯｸUB" pitchFamily="50" charset="-128"/>
                <a:ea typeface="HGP創英角ｺﾞｼｯｸUB" pitchFamily="50" charset="-128"/>
              </a:rPr>
              <a:t>】</a:t>
            </a:r>
          </a:p>
        </p:txBody>
      </p:sp>
      <p:sp>
        <p:nvSpPr>
          <p:cNvPr id="21509" name="Text Box 9"/>
          <p:cNvSpPr txBox="1">
            <a:spLocks noChangeArrowheads="1"/>
          </p:cNvSpPr>
          <p:nvPr/>
        </p:nvSpPr>
        <p:spPr bwMode="auto">
          <a:xfrm>
            <a:off x="80831" y="779463"/>
            <a:ext cx="132595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dirty="0">
                <a:solidFill>
                  <a:srgbClr val="000000"/>
                </a:solidFill>
                <a:latin typeface="HGP創英角ｺﾞｼｯｸUB" pitchFamily="50" charset="-128"/>
                <a:ea typeface="HGP創英角ｺﾞｼｯｸUB" pitchFamily="50" charset="-128"/>
              </a:rPr>
              <a:t>【</a:t>
            </a:r>
            <a:r>
              <a:rPr lang="ja-JP" altLang="en-US" sz="1100" dirty="0">
                <a:solidFill>
                  <a:srgbClr val="000000"/>
                </a:solidFill>
                <a:latin typeface="HGP創英角ｺﾞｼｯｸUB" pitchFamily="50" charset="-128"/>
                <a:ea typeface="HGP創英角ｺﾞｼｯｸUB" pitchFamily="50" charset="-128"/>
              </a:rPr>
              <a:t>人口・面積</a:t>
            </a:r>
            <a:r>
              <a:rPr lang="en-US" altLang="ja-JP" sz="1100" dirty="0">
                <a:solidFill>
                  <a:srgbClr val="000000"/>
                </a:solidFill>
                <a:latin typeface="HGP創英角ｺﾞｼｯｸUB" pitchFamily="50" charset="-128"/>
                <a:ea typeface="HGP創英角ｺﾞｼｯｸUB" pitchFamily="50" charset="-128"/>
              </a:rPr>
              <a:t>】</a:t>
            </a:r>
          </a:p>
        </p:txBody>
      </p:sp>
      <p:sp>
        <p:nvSpPr>
          <p:cNvPr id="21510" name="Text Box 10"/>
          <p:cNvSpPr txBox="1">
            <a:spLocks noChangeArrowheads="1"/>
          </p:cNvSpPr>
          <p:nvPr/>
        </p:nvSpPr>
        <p:spPr bwMode="auto">
          <a:xfrm>
            <a:off x="80831" y="5157192"/>
            <a:ext cx="280841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dirty="0">
                <a:solidFill>
                  <a:srgbClr val="000000"/>
                </a:solidFill>
                <a:latin typeface="HGP創英角ｺﾞｼｯｸUB" pitchFamily="50" charset="-128"/>
                <a:ea typeface="HGP創英角ｺﾞｼｯｸUB" pitchFamily="50" charset="-128"/>
              </a:rPr>
              <a:t>【</a:t>
            </a:r>
            <a:r>
              <a:rPr lang="ja-JP" altLang="en-US" sz="1100" dirty="0">
                <a:solidFill>
                  <a:srgbClr val="000000"/>
                </a:solidFill>
                <a:latin typeface="HGP創英角ｺﾞｼｯｸUB" pitchFamily="50" charset="-128"/>
                <a:ea typeface="HGP創英角ｺﾞｼｯｸUB" pitchFamily="50" charset="-128"/>
              </a:rPr>
              <a:t>市民利用施設</a:t>
            </a:r>
            <a:r>
              <a:rPr lang="ja-JP" altLang="en-US" sz="900" dirty="0">
                <a:solidFill>
                  <a:srgbClr val="000000"/>
                </a:solidFill>
                <a:latin typeface="HGP創英角ｺﾞｼｯｸUB" pitchFamily="50" charset="-128"/>
                <a:ea typeface="HGP創英角ｺﾞｼｯｸUB" pitchFamily="50" charset="-128"/>
              </a:rPr>
              <a:t>（Ｈ</a:t>
            </a:r>
            <a:r>
              <a:rPr lang="en-US" altLang="ja-JP" sz="900" dirty="0" smtClean="0">
                <a:solidFill>
                  <a:srgbClr val="000000"/>
                </a:solidFill>
                <a:latin typeface="HGP創英角ｺﾞｼｯｸUB" pitchFamily="50" charset="-128"/>
                <a:ea typeface="HGP創英角ｺﾞｼｯｸUB" pitchFamily="50" charset="-128"/>
              </a:rPr>
              <a:t>29</a:t>
            </a:r>
            <a:r>
              <a:rPr lang="ja-JP" altLang="en-US" sz="900" dirty="0" smtClean="0">
                <a:solidFill>
                  <a:srgbClr val="000000"/>
                </a:solidFill>
                <a:latin typeface="HGP創英角ｺﾞｼｯｸUB" pitchFamily="50" charset="-128"/>
                <a:ea typeface="HGP創英角ｺﾞｼｯｸUB" pitchFamily="50" charset="-128"/>
              </a:rPr>
              <a:t>年</a:t>
            </a:r>
            <a:r>
              <a:rPr lang="en-US" altLang="ja-JP" sz="900" dirty="0">
                <a:solidFill>
                  <a:srgbClr val="000000"/>
                </a:solidFill>
                <a:latin typeface="HGP創英角ｺﾞｼｯｸUB" pitchFamily="50" charset="-128"/>
                <a:ea typeface="HGP創英角ｺﾞｼｯｸUB" pitchFamily="50" charset="-128"/>
              </a:rPr>
              <a:t>4</a:t>
            </a:r>
            <a:r>
              <a:rPr lang="ja-JP" altLang="en-US" sz="900" dirty="0">
                <a:solidFill>
                  <a:srgbClr val="000000"/>
                </a:solidFill>
                <a:latin typeface="HGP創英角ｺﾞｼｯｸUB" pitchFamily="50" charset="-128"/>
                <a:ea typeface="HGP創英角ｺﾞｼｯｸUB" pitchFamily="50" charset="-128"/>
              </a:rPr>
              <a:t>月現在）</a:t>
            </a:r>
            <a:r>
              <a:rPr lang="en-US" altLang="ja-JP" sz="1100" dirty="0">
                <a:solidFill>
                  <a:srgbClr val="000000"/>
                </a:solidFill>
                <a:latin typeface="HGP創英角ｺﾞｼｯｸUB" pitchFamily="50" charset="-128"/>
                <a:ea typeface="HGP創英角ｺﾞｼｯｸUB" pitchFamily="50" charset="-128"/>
              </a:rPr>
              <a:t>】</a:t>
            </a:r>
          </a:p>
        </p:txBody>
      </p:sp>
      <p:sp>
        <p:nvSpPr>
          <p:cNvPr id="21540" name="Rectangle 106"/>
          <p:cNvSpPr>
            <a:spLocks noChangeArrowheads="1"/>
          </p:cNvSpPr>
          <p:nvPr/>
        </p:nvSpPr>
        <p:spPr bwMode="auto">
          <a:xfrm>
            <a:off x="116274" y="4960219"/>
            <a:ext cx="3666596" cy="288925"/>
          </a:xfrm>
          <a:prstGeom prst="rect">
            <a:avLst/>
          </a:prstGeom>
          <a:noFill/>
          <a:ln w="9525" algn="ctr">
            <a:noFill/>
            <a:miter lim="800000"/>
            <a:headEnd/>
            <a:tailEnd/>
          </a:ln>
        </p:spPr>
        <p:txBody>
          <a:bodyPr wrap="none" anchor="ctr"/>
          <a:lstStyle/>
          <a:p>
            <a:pPr marL="85725" indent="-85725">
              <a:lnSpc>
                <a:spcPct val="90000"/>
              </a:lnSpc>
              <a:buFont typeface="Wingdings" pitchFamily="2" charset="2"/>
              <a:buNone/>
            </a:pPr>
            <a:r>
              <a:rPr lang="en-US" altLang="ja-JP" sz="800" dirty="0">
                <a:latin typeface="ＭＳ Ｐ明朝" pitchFamily="18" charset="-128"/>
                <a:ea typeface="ＭＳ Ｐ明朝" pitchFamily="18" charset="-128"/>
              </a:rPr>
              <a:t>※</a:t>
            </a:r>
            <a:r>
              <a:rPr lang="ja-JP" altLang="en-US" sz="800" dirty="0">
                <a:latin typeface="ＭＳ Ｐ明朝" pitchFamily="18" charset="-128"/>
                <a:ea typeface="ＭＳ Ｐ明朝" pitchFamily="18" charset="-128"/>
              </a:rPr>
              <a:t>近似市は、府内市が対象。近似市の歳出額（一般財源）は、消防</a:t>
            </a:r>
            <a:r>
              <a:rPr lang="ja-JP" altLang="en-US" sz="800" dirty="0" smtClean="0">
                <a:latin typeface="ＭＳ Ｐ明朝" pitchFamily="18" charset="-128"/>
                <a:ea typeface="ＭＳ Ｐ明朝" pitchFamily="18" charset="-128"/>
              </a:rPr>
              <a:t>、上下水</a:t>
            </a:r>
            <a:r>
              <a:rPr lang="ja-JP" altLang="en-US" sz="800" dirty="0">
                <a:latin typeface="ＭＳ Ｐ明朝" pitchFamily="18" charset="-128"/>
                <a:ea typeface="ＭＳ Ｐ明朝" pitchFamily="18" charset="-128"/>
              </a:rPr>
              <a:t>道、</a:t>
            </a:r>
          </a:p>
          <a:p>
            <a:pPr marL="85725" indent="-85725">
              <a:lnSpc>
                <a:spcPct val="90000"/>
              </a:lnSpc>
              <a:buFont typeface="Wingdings" pitchFamily="2" charset="2"/>
              <a:buNone/>
            </a:pPr>
            <a:r>
              <a:rPr lang="ja-JP" altLang="en-US" sz="800" dirty="0">
                <a:latin typeface="ＭＳ Ｐ明朝" pitchFamily="18" charset="-128"/>
                <a:ea typeface="ＭＳ Ｐ明朝" pitchFamily="18" charset="-128"/>
              </a:rPr>
              <a:t>　 病院、高等学校、特別支援学校、港湾を除いたベース</a:t>
            </a:r>
          </a:p>
        </p:txBody>
      </p:sp>
      <p:sp>
        <p:nvSpPr>
          <p:cNvPr id="21576" name="テキスト ボックス 24"/>
          <p:cNvSpPr txBox="1">
            <a:spLocks noChangeArrowheads="1"/>
          </p:cNvSpPr>
          <p:nvPr/>
        </p:nvSpPr>
        <p:spPr bwMode="gray">
          <a:xfrm>
            <a:off x="4355704" y="548680"/>
            <a:ext cx="1793742"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dirty="0" smtClean="0">
                <a:solidFill>
                  <a:schemeClr val="bg1"/>
                </a:solidFill>
                <a:latin typeface="ＭＳ Ｐゴシック" charset="-128"/>
              </a:rPr>
              <a:t>区役所</a:t>
            </a:r>
            <a:r>
              <a:rPr lang="ja-JP" altLang="en-US" sz="1200" b="1" smtClean="0">
                <a:solidFill>
                  <a:schemeClr val="bg1"/>
                </a:solidFill>
                <a:latin typeface="ＭＳ Ｐゴシック" charset="-128"/>
              </a:rPr>
              <a:t>等の位置図</a:t>
            </a:r>
            <a:endParaRPr lang="ja-JP" altLang="en-US" sz="1200" b="1" dirty="0">
              <a:solidFill>
                <a:schemeClr val="bg1"/>
              </a:solidFill>
              <a:latin typeface="ＭＳ Ｐゴシック" charset="-128"/>
            </a:endParaRPr>
          </a:p>
        </p:txBody>
      </p:sp>
      <p:grpSp>
        <p:nvGrpSpPr>
          <p:cNvPr id="7" name="グループ化 120"/>
          <p:cNvGrpSpPr>
            <a:grpSpLocks/>
          </p:cNvGrpSpPr>
          <p:nvPr/>
        </p:nvGrpSpPr>
        <p:grpSpPr bwMode="gray">
          <a:xfrm>
            <a:off x="6920228" y="2178454"/>
            <a:ext cx="2835964" cy="3780456"/>
            <a:chOff x="4473472" y="119141"/>
            <a:chExt cx="3894319" cy="5623910"/>
          </a:xfrm>
        </p:grpSpPr>
        <p:sp>
          <p:nvSpPr>
            <p:cNvPr id="143" name="円/楕円 142"/>
            <p:cNvSpPr/>
            <p:nvPr/>
          </p:nvSpPr>
          <p:spPr bwMode="gray">
            <a:xfrm>
              <a:off x="6386353" y="2237791"/>
              <a:ext cx="197739" cy="21421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46" name="円/楕円 22"/>
            <p:cNvSpPr/>
            <p:nvPr/>
          </p:nvSpPr>
          <p:spPr bwMode="gray">
            <a:xfrm>
              <a:off x="5686139" y="1139447"/>
              <a:ext cx="197739" cy="21421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49" name="円/楕円 24"/>
            <p:cNvSpPr/>
            <p:nvPr/>
          </p:nvSpPr>
          <p:spPr bwMode="gray">
            <a:xfrm>
              <a:off x="5196251" y="2565725"/>
              <a:ext cx="197739" cy="21421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51" name="円/楕円 150"/>
            <p:cNvSpPr/>
            <p:nvPr/>
          </p:nvSpPr>
          <p:spPr bwMode="gray">
            <a:xfrm>
              <a:off x="5565842" y="5201297"/>
              <a:ext cx="197739" cy="21421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53" name="円/楕円 152"/>
            <p:cNvSpPr/>
            <p:nvPr/>
          </p:nvSpPr>
          <p:spPr bwMode="gray">
            <a:xfrm>
              <a:off x="6409369" y="5528833"/>
              <a:ext cx="197739" cy="21421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69" name="正方形/長方形 168"/>
            <p:cNvSpPr/>
            <p:nvPr/>
          </p:nvSpPr>
          <p:spPr bwMode="gray">
            <a:xfrm>
              <a:off x="7042932" y="119141"/>
              <a:ext cx="1324859" cy="43217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900" dirty="0">
                <a:solidFill>
                  <a:schemeClr val="tx1"/>
                </a:solidFill>
              </a:endParaRPr>
            </a:p>
          </p:txBody>
        </p:sp>
        <p:sp>
          <p:nvSpPr>
            <p:cNvPr id="171" name="正方形/長方形 170"/>
            <p:cNvSpPr/>
            <p:nvPr/>
          </p:nvSpPr>
          <p:spPr bwMode="gray">
            <a:xfrm>
              <a:off x="5170182" y="3274250"/>
              <a:ext cx="802945" cy="27158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900" dirty="0">
                <a:solidFill>
                  <a:schemeClr val="tx1"/>
                </a:solidFill>
              </a:endParaRPr>
            </a:p>
          </p:txBody>
        </p:sp>
        <p:sp>
          <p:nvSpPr>
            <p:cNvPr id="172" name="正方形/長方形 171"/>
            <p:cNvSpPr/>
            <p:nvPr/>
          </p:nvSpPr>
          <p:spPr bwMode="gray">
            <a:xfrm>
              <a:off x="4473472" y="4403356"/>
              <a:ext cx="831284" cy="35660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900" dirty="0">
                <a:solidFill>
                  <a:schemeClr val="tx1"/>
                </a:solidFill>
              </a:endParaRPr>
            </a:p>
          </p:txBody>
        </p:sp>
      </p:grpSp>
      <p:sp>
        <p:nvSpPr>
          <p:cNvPr id="21600" name="タイトル 3"/>
          <p:cNvSpPr>
            <a:spLocks/>
          </p:cNvSpPr>
          <p:nvPr/>
        </p:nvSpPr>
        <p:spPr bwMode="auto">
          <a:xfrm>
            <a:off x="80831" y="549276"/>
            <a:ext cx="4134379" cy="6192093"/>
          </a:xfrm>
          <a:prstGeom prst="rect">
            <a:avLst/>
          </a:prstGeom>
          <a:noFill/>
          <a:ln w="22225" algn="ctr">
            <a:solidFill>
              <a:schemeClr val="accent2"/>
            </a:solidFill>
            <a:miter lim="800000"/>
            <a:headEnd/>
            <a:tailEnd/>
          </a:ln>
        </p:spPr>
        <p:txBody>
          <a:bodyPr lIns="72000" rIns="36000"/>
          <a:lstStyle/>
          <a:p>
            <a:pPr marL="85725" indent="-85725">
              <a:lnSpc>
                <a:spcPct val="40000"/>
              </a:lnSpc>
              <a:buFont typeface="Wingdings" pitchFamily="2" charset="2"/>
              <a:buNone/>
            </a:pPr>
            <a:r>
              <a:rPr lang="ja-JP" altLang="en-US" sz="1000">
                <a:solidFill>
                  <a:srgbClr val="000000"/>
                </a:solidFill>
                <a:latin typeface="HGP創英角ｺﾞｼｯｸUB" pitchFamily="50" charset="-128"/>
                <a:ea typeface="HGP創英角ｺﾞｼｯｸUB" pitchFamily="50" charset="-128"/>
              </a:rPr>
              <a:t>　　　　　　　　　　　　　　　　　　　　　　　</a:t>
            </a:r>
            <a:endParaRPr lang="ja-JP" altLang="en-US" sz="800">
              <a:solidFill>
                <a:srgbClr val="000000"/>
              </a:solidFill>
              <a:latin typeface="HGP創英角ｺﾞｼｯｸUB" pitchFamily="50" charset="-128"/>
              <a:ea typeface="HGP創英角ｺﾞｼｯｸUB" pitchFamily="50" charset="-128"/>
            </a:endParaRPr>
          </a:p>
        </p:txBody>
      </p:sp>
      <p:graphicFrame>
        <p:nvGraphicFramePr>
          <p:cNvPr id="109" name="Group 11"/>
          <p:cNvGraphicFramePr>
            <a:graphicFrameLocks noGrp="1"/>
          </p:cNvGraphicFramePr>
          <p:nvPr>
            <p:extLst>
              <p:ext uri="{D42A27DB-BD31-4B8C-83A1-F6EECF244321}">
                <p14:modId xmlns:p14="http://schemas.microsoft.com/office/powerpoint/2010/main" val="3413963082"/>
              </p:ext>
            </p:extLst>
          </p:nvPr>
        </p:nvGraphicFramePr>
        <p:xfrm>
          <a:off x="159942" y="1013700"/>
          <a:ext cx="3977878" cy="1369088"/>
        </p:xfrm>
        <a:graphic>
          <a:graphicData uri="http://schemas.openxmlformats.org/drawingml/2006/table">
            <a:tbl>
              <a:tblPr/>
              <a:tblGrid>
                <a:gridCol w="1325959">
                  <a:extLst>
                    <a:ext uri="{9D8B030D-6E8A-4147-A177-3AD203B41FA5}">
                      <a16:colId xmlns:a16="http://schemas.microsoft.com/office/drawing/2014/main" val="20000"/>
                    </a:ext>
                  </a:extLst>
                </a:gridCol>
                <a:gridCol w="1325960">
                  <a:extLst>
                    <a:ext uri="{9D8B030D-6E8A-4147-A177-3AD203B41FA5}">
                      <a16:colId xmlns:a16="http://schemas.microsoft.com/office/drawing/2014/main" val="20001"/>
                    </a:ext>
                  </a:extLst>
                </a:gridCol>
                <a:gridCol w="1325959">
                  <a:extLst>
                    <a:ext uri="{9D8B030D-6E8A-4147-A177-3AD203B41FA5}">
                      <a16:colId xmlns:a16="http://schemas.microsoft.com/office/drawing/2014/main" val="20002"/>
                    </a:ext>
                  </a:extLst>
                </a:gridCol>
              </a:tblGrid>
              <a:tr h="24288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人　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〔R7〕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〔R17〕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709,516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670,773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623,666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gridSpan="2">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昼間人口（昼夜間人口比率）</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extLst>
                  <a:ext uri="{0D108BD9-81ED-4DB2-BD59-A6C34878D82A}">
                    <a16:rowId xmlns:a16="http://schemas.microsoft.com/office/drawing/2014/main" val="10002"/>
                  </a:ext>
                </a:extLst>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385,835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1,202,077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10003"/>
                  </a:ext>
                </a:extLst>
              </a:tr>
              <a:tr h="228600">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　積</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4"/>
                  </a:ext>
                </a:extLst>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10,869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19,732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65.28k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110" name="Group 40"/>
          <p:cNvGraphicFramePr>
            <a:graphicFrameLocks noGrp="1"/>
          </p:cNvGraphicFramePr>
          <p:nvPr/>
        </p:nvGraphicFramePr>
        <p:xfrm>
          <a:off x="194472" y="5367883"/>
          <a:ext cx="3977878" cy="1346400"/>
        </p:xfrm>
        <a:graphic>
          <a:graphicData uri="http://schemas.openxmlformats.org/drawingml/2006/table">
            <a:tbl>
              <a:tblPr/>
              <a:tblGrid>
                <a:gridCol w="1325959">
                  <a:extLst>
                    <a:ext uri="{9D8B030D-6E8A-4147-A177-3AD203B41FA5}">
                      <a16:colId xmlns:a16="http://schemas.microsoft.com/office/drawing/2014/main" val="20000"/>
                    </a:ext>
                  </a:extLst>
                </a:gridCol>
                <a:gridCol w="1325960">
                  <a:extLst>
                    <a:ext uri="{9D8B030D-6E8A-4147-A177-3AD203B41FA5}">
                      <a16:colId xmlns:a16="http://schemas.microsoft.com/office/drawing/2014/main" val="20001"/>
                    </a:ext>
                  </a:extLst>
                </a:gridCol>
                <a:gridCol w="1325959">
                  <a:extLst>
                    <a:ext uri="{9D8B030D-6E8A-4147-A177-3AD203B41FA5}">
                      <a16:colId xmlns:a16="http://schemas.microsoft.com/office/drawing/2014/main" val="20002"/>
                    </a:ext>
                  </a:extLst>
                </a:gridCol>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図書館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スポーツセンター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プール施設</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区民センター・ホール</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老人福祉センター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子ども・子育てプラザ</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2"/>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公園数（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人あたりの面積）</a:t>
                      </a: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0">
                <a:tc gridSpan="2">
                  <a:txBody>
                    <a:bodyPr/>
                    <a:lstStyle/>
                    <a:p>
                      <a:pPr algn="ctr"/>
                      <a:r>
                        <a:rPr lang="en-US" altLang="ja-JP" sz="1000" dirty="0" smtClean="0">
                          <a:solidFill>
                            <a:schemeClr val="tx1"/>
                          </a:solidFill>
                          <a:latin typeface="ＭＳ Ｐゴシック" pitchFamily="50" charset="-128"/>
                          <a:ea typeface="ＭＳ Ｐゴシック" pitchFamily="50" charset="-128"/>
                        </a:rPr>
                        <a:t>274</a:t>
                      </a:r>
                      <a:r>
                        <a:rPr lang="ja-JP" altLang="en-US" sz="1000" dirty="0" smtClean="0">
                          <a:solidFill>
                            <a:schemeClr val="tx1"/>
                          </a:solidFill>
                          <a:latin typeface="ＭＳ Ｐゴシック" pitchFamily="50" charset="-128"/>
                          <a:ea typeface="ＭＳ Ｐゴシック" pitchFamily="50" charset="-128"/>
                        </a:rPr>
                        <a:t>ヵ所（</a:t>
                      </a:r>
                      <a:r>
                        <a:rPr lang="en-US" altLang="ja-JP" sz="1000" dirty="0" smtClean="0">
                          <a:solidFill>
                            <a:schemeClr val="tx1"/>
                          </a:solidFill>
                          <a:latin typeface="ＭＳ Ｐゴシック" pitchFamily="50" charset="-128"/>
                          <a:ea typeface="ＭＳ Ｐゴシック" pitchFamily="50" charset="-128"/>
                        </a:rPr>
                        <a:t>4.23㎡</a:t>
                      </a:r>
                      <a:r>
                        <a:rPr lang="ja-JP" altLang="en-US" sz="1000" dirty="0" smtClean="0">
                          <a:solidFill>
                            <a:schemeClr val="tx1"/>
                          </a:solidFill>
                          <a:latin typeface="ＭＳ Ｐゴシック" pitchFamily="50" charset="-128"/>
                          <a:ea typeface="ＭＳ Ｐゴシック" pitchFamily="50" charset="-128"/>
                        </a:rPr>
                        <a:t>）</a:t>
                      </a:r>
                      <a:endParaRPr lang="ja-JP" altLang="en-US" sz="1000" dirty="0">
                        <a:solidFill>
                          <a:schemeClr val="tx1"/>
                        </a:solidFill>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111" name="Group 180"/>
          <p:cNvGraphicFramePr>
            <a:graphicFrameLocks noGrp="1"/>
          </p:cNvGraphicFramePr>
          <p:nvPr>
            <p:extLst>
              <p:ext uri="{D42A27DB-BD31-4B8C-83A1-F6EECF244321}">
                <p14:modId xmlns:p14="http://schemas.microsoft.com/office/powerpoint/2010/main" val="3938196995"/>
              </p:ext>
            </p:extLst>
          </p:nvPr>
        </p:nvGraphicFramePr>
        <p:xfrm>
          <a:off x="163381" y="2582318"/>
          <a:ext cx="3931524" cy="2326402"/>
        </p:xfrm>
        <a:graphic>
          <a:graphicData uri="http://schemas.openxmlformats.org/drawingml/2006/table">
            <a:tbl>
              <a:tblPr/>
              <a:tblGrid>
                <a:gridCol w="1258088">
                  <a:extLst>
                    <a:ext uri="{9D8B030D-6E8A-4147-A177-3AD203B41FA5}">
                      <a16:colId xmlns:a16="http://schemas.microsoft.com/office/drawing/2014/main" val="20000"/>
                    </a:ext>
                  </a:extLst>
                </a:gridCol>
                <a:gridCol w="662946">
                  <a:extLst>
                    <a:ext uri="{9D8B030D-6E8A-4147-A177-3AD203B41FA5}">
                      <a16:colId xmlns:a16="http://schemas.microsoft.com/office/drawing/2014/main" val="20001"/>
                    </a:ext>
                  </a:extLst>
                </a:gridCol>
                <a:gridCol w="633902">
                  <a:extLst>
                    <a:ext uri="{9D8B030D-6E8A-4147-A177-3AD203B41FA5}">
                      <a16:colId xmlns:a16="http://schemas.microsoft.com/office/drawing/2014/main" val="20002"/>
                    </a:ext>
                  </a:extLst>
                </a:gridCol>
                <a:gridCol w="1376588">
                  <a:extLst>
                    <a:ext uri="{9D8B030D-6E8A-4147-A177-3AD203B41FA5}">
                      <a16:colId xmlns:a16="http://schemas.microsoft.com/office/drawing/2014/main" val="20003"/>
                    </a:ext>
                  </a:extLst>
                </a:gridCol>
              </a:tblGrid>
              <a:tr h="324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職員数</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特別区に承継される財産</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extLst>
                  <a:ext uri="{0D108BD9-81ED-4DB2-BD59-A6C34878D82A}">
                    <a16:rowId xmlns:a16="http://schemas.microsoft.com/office/drawing/2014/main" val="10000"/>
                  </a:ext>
                </a:extLst>
              </a:tr>
              <a:tr h="21298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3,110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388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1"/>
                  </a:ext>
                </a:extLst>
              </a:tr>
              <a:tr h="324000">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〔H28</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参考：近似市</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〔H28</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endParaRPr kumimoji="1" lang="en-US" altLang="ja-JP" sz="9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extLst>
                  <a:ext uri="{0D108BD9-81ED-4DB2-BD59-A6C34878D82A}">
                    <a16:rowId xmlns:a16="http://schemas.microsoft.com/office/drawing/2014/main" val="10002"/>
                  </a:ext>
                </a:extLst>
              </a:tr>
              <a:tr h="21298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1,851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堺市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1,828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3"/>
                  </a:ext>
                </a:extLst>
              </a:tr>
              <a:tr h="232162">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区役所間道路距離</a:t>
                      </a:r>
                    </a:p>
                  </a:txBody>
                  <a:tcPr marL="19500" marR="19500" marT="36000" marB="36000" anchor="ctr" horzOverflow="overflow">
                    <a:lnL w="28575"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5312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中央⇔西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2.6km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中央⇔大正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6.1km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中央⇔浪速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3.1km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中央⇔住之江</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9.1km</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中央⇔住吉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9.7km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中央⇔西成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5.9km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西⇔大正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3.5km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西⇔浪速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3.0km</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西⇔住之江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7.7km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西⇔住吉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9.2km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西⇔西成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5.1km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大正⇔浪速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3.7km</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50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大正⇔住之江</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6.4km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大正⇔住吉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8.2km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大正⇔西成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4.5km</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浪速⇔住之江</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6.2km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浪速⇔住吉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7.0km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浪速⇔西成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3.0km</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住之江⇔住吉</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2.1km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住之江⇔西成</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3.3km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住吉⇔西成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4.2km</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13" name="正方形/長方形 112"/>
          <p:cNvSpPr>
            <a:spLocks/>
          </p:cNvSpPr>
          <p:nvPr/>
        </p:nvSpPr>
        <p:spPr bwMode="gray">
          <a:xfrm>
            <a:off x="7917921" y="1"/>
            <a:ext cx="1988079" cy="1700213"/>
          </a:xfrm>
          <a:prstGeom prst="rect">
            <a:avLst/>
          </a:prstGeom>
          <a:solidFill>
            <a:srgbClr val="E6B9B8"/>
          </a:solidFill>
          <a:ln w="22225" algn="ctr">
            <a:solidFill>
              <a:srgbClr val="E6B9B8"/>
            </a:solidFill>
            <a:miter lim="800000"/>
            <a:headEnd/>
            <a:tailEnd/>
          </a:ln>
        </p:spPr>
        <p:txBody>
          <a:bodyPr anchor="ctr"/>
          <a:lstStyle/>
          <a:p>
            <a:pPr algn="ctr">
              <a:defRPr/>
            </a:pPr>
            <a:endParaRPr lang="ja-JP" altLang="en-US">
              <a:solidFill>
                <a:schemeClr val="lt1"/>
              </a:solidFill>
              <a:latin typeface="+mn-lt"/>
              <a:ea typeface="+mn-ea"/>
            </a:endParaRPr>
          </a:p>
        </p:txBody>
      </p:sp>
      <p:sp>
        <p:nvSpPr>
          <p:cNvPr id="114" name="正方形/長方形 26"/>
          <p:cNvSpPr>
            <a:spLocks/>
          </p:cNvSpPr>
          <p:nvPr/>
        </p:nvSpPr>
        <p:spPr bwMode="gray">
          <a:xfrm>
            <a:off x="8016810" y="84931"/>
            <a:ext cx="1790303" cy="153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10" name="Group 2"/>
          <p:cNvGrpSpPr>
            <a:grpSpLocks noChangeAspect="1"/>
          </p:cNvGrpSpPr>
          <p:nvPr/>
        </p:nvGrpSpPr>
        <p:grpSpPr bwMode="auto">
          <a:xfrm>
            <a:off x="8107959" y="130175"/>
            <a:ext cx="1608006" cy="1439862"/>
            <a:chOff x="1698" y="1802"/>
            <a:chExt cx="13239" cy="12848"/>
          </a:xfrm>
        </p:grpSpPr>
        <p:sp>
          <p:nvSpPr>
            <p:cNvPr id="1027" name="Freeform 3"/>
            <p:cNvSpPr>
              <a:spLocks noChangeAspect="1"/>
            </p:cNvSpPr>
            <p:nvPr/>
          </p:nvSpPr>
          <p:spPr bwMode="auto">
            <a:xfrm>
              <a:off x="8871" y="10269"/>
              <a:ext cx="1970" cy="2259"/>
            </a:xfrm>
            <a:custGeom>
              <a:avLst/>
              <a:gdLst/>
              <a:ahLst/>
              <a:cxnLst>
                <a:cxn ang="0">
                  <a:pos x="1191" y="270"/>
                </a:cxn>
                <a:cxn ang="0">
                  <a:pos x="1135" y="397"/>
                </a:cxn>
                <a:cxn ang="0">
                  <a:pos x="1035" y="525"/>
                </a:cxn>
                <a:cxn ang="0">
                  <a:pos x="1021" y="695"/>
                </a:cxn>
                <a:cxn ang="0">
                  <a:pos x="1007" y="766"/>
                </a:cxn>
                <a:cxn ang="0">
                  <a:pos x="993" y="809"/>
                </a:cxn>
                <a:cxn ang="0">
                  <a:pos x="950" y="936"/>
                </a:cxn>
                <a:cxn ang="0">
                  <a:pos x="879" y="1107"/>
                </a:cxn>
                <a:cxn ang="0">
                  <a:pos x="837" y="1220"/>
                </a:cxn>
                <a:cxn ang="0">
                  <a:pos x="794" y="1334"/>
                </a:cxn>
                <a:cxn ang="0">
                  <a:pos x="752" y="1390"/>
                </a:cxn>
                <a:cxn ang="0">
                  <a:pos x="738" y="1419"/>
                </a:cxn>
                <a:cxn ang="0">
                  <a:pos x="539" y="1404"/>
                </a:cxn>
                <a:cxn ang="0">
                  <a:pos x="468" y="1390"/>
                </a:cxn>
                <a:cxn ang="0">
                  <a:pos x="454" y="1334"/>
                </a:cxn>
                <a:cxn ang="0">
                  <a:pos x="468" y="1305"/>
                </a:cxn>
                <a:cxn ang="0">
                  <a:pos x="468" y="1277"/>
                </a:cxn>
                <a:cxn ang="0">
                  <a:pos x="468" y="1206"/>
                </a:cxn>
                <a:cxn ang="0">
                  <a:pos x="426" y="1149"/>
                </a:cxn>
                <a:cxn ang="0">
                  <a:pos x="355" y="1121"/>
                </a:cxn>
                <a:cxn ang="0">
                  <a:pos x="170" y="1050"/>
                </a:cxn>
                <a:cxn ang="0">
                  <a:pos x="114" y="1050"/>
                </a:cxn>
                <a:cxn ang="0">
                  <a:pos x="29" y="1092"/>
                </a:cxn>
                <a:cxn ang="0">
                  <a:pos x="0" y="1092"/>
                </a:cxn>
                <a:cxn ang="0">
                  <a:pos x="14" y="1064"/>
                </a:cxn>
                <a:cxn ang="0">
                  <a:pos x="14" y="1050"/>
                </a:cxn>
                <a:cxn ang="0">
                  <a:pos x="29" y="1021"/>
                </a:cxn>
                <a:cxn ang="0">
                  <a:pos x="43" y="965"/>
                </a:cxn>
                <a:cxn ang="0">
                  <a:pos x="57" y="951"/>
                </a:cxn>
                <a:cxn ang="0">
                  <a:pos x="71" y="922"/>
                </a:cxn>
                <a:cxn ang="0">
                  <a:pos x="114" y="865"/>
                </a:cxn>
                <a:cxn ang="0">
                  <a:pos x="128" y="823"/>
                </a:cxn>
                <a:cxn ang="0">
                  <a:pos x="142" y="809"/>
                </a:cxn>
                <a:cxn ang="0">
                  <a:pos x="170" y="780"/>
                </a:cxn>
                <a:cxn ang="0">
                  <a:pos x="185" y="738"/>
                </a:cxn>
                <a:cxn ang="0">
                  <a:pos x="185" y="724"/>
                </a:cxn>
                <a:cxn ang="0">
                  <a:pos x="199" y="695"/>
                </a:cxn>
                <a:cxn ang="0">
                  <a:pos x="213" y="681"/>
                </a:cxn>
                <a:cxn ang="0">
                  <a:pos x="227" y="639"/>
                </a:cxn>
                <a:cxn ang="0">
                  <a:pos x="241" y="610"/>
                </a:cxn>
                <a:cxn ang="0">
                  <a:pos x="255" y="553"/>
                </a:cxn>
                <a:cxn ang="0">
                  <a:pos x="270" y="525"/>
                </a:cxn>
                <a:cxn ang="0">
                  <a:pos x="298" y="482"/>
                </a:cxn>
                <a:cxn ang="0">
                  <a:pos x="312" y="454"/>
                </a:cxn>
                <a:cxn ang="0">
                  <a:pos x="355" y="383"/>
                </a:cxn>
                <a:cxn ang="0">
                  <a:pos x="397" y="270"/>
                </a:cxn>
                <a:cxn ang="0">
                  <a:pos x="411" y="227"/>
                </a:cxn>
                <a:cxn ang="0">
                  <a:pos x="426" y="185"/>
                </a:cxn>
                <a:cxn ang="0">
                  <a:pos x="440" y="142"/>
                </a:cxn>
                <a:cxn ang="0">
                  <a:pos x="454" y="114"/>
                </a:cxn>
                <a:cxn ang="0">
                  <a:pos x="468" y="71"/>
                </a:cxn>
                <a:cxn ang="0">
                  <a:pos x="482" y="14"/>
                </a:cxn>
                <a:cxn ang="0">
                  <a:pos x="497" y="14"/>
                </a:cxn>
                <a:cxn ang="0">
                  <a:pos x="525" y="29"/>
                </a:cxn>
                <a:cxn ang="0">
                  <a:pos x="610" y="57"/>
                </a:cxn>
                <a:cxn ang="0">
                  <a:pos x="794" y="114"/>
                </a:cxn>
                <a:cxn ang="0">
                  <a:pos x="837" y="114"/>
                </a:cxn>
                <a:cxn ang="0">
                  <a:pos x="879" y="114"/>
                </a:cxn>
                <a:cxn ang="0">
                  <a:pos x="922" y="99"/>
                </a:cxn>
                <a:cxn ang="0">
                  <a:pos x="965" y="85"/>
                </a:cxn>
                <a:cxn ang="0">
                  <a:pos x="993" y="71"/>
                </a:cxn>
                <a:cxn ang="0">
                  <a:pos x="1021" y="29"/>
                </a:cxn>
                <a:cxn ang="0">
                  <a:pos x="1078" y="43"/>
                </a:cxn>
              </a:cxnLst>
              <a:rect l="0" t="0" r="r" b="b"/>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8" name="Freeform 4"/>
            <p:cNvSpPr>
              <a:spLocks noChangeAspect="1"/>
            </p:cNvSpPr>
            <p:nvPr/>
          </p:nvSpPr>
          <p:spPr bwMode="auto">
            <a:xfrm>
              <a:off x="10660" y="3383"/>
              <a:ext cx="2443" cy="2461"/>
            </a:xfrm>
            <a:custGeom>
              <a:avLst/>
              <a:gdLst/>
              <a:ahLst/>
              <a:cxnLst>
                <a:cxn ang="0">
                  <a:pos x="1276" y="241"/>
                </a:cxn>
                <a:cxn ang="0">
                  <a:pos x="1290" y="284"/>
                </a:cxn>
                <a:cxn ang="0">
                  <a:pos x="1290" y="326"/>
                </a:cxn>
                <a:cxn ang="0">
                  <a:pos x="1290" y="355"/>
                </a:cxn>
                <a:cxn ang="0">
                  <a:pos x="1262" y="411"/>
                </a:cxn>
                <a:cxn ang="0">
                  <a:pos x="1191" y="468"/>
                </a:cxn>
                <a:cxn ang="0">
                  <a:pos x="1134" y="511"/>
                </a:cxn>
                <a:cxn ang="0">
                  <a:pos x="1106" y="525"/>
                </a:cxn>
                <a:cxn ang="0">
                  <a:pos x="1063" y="553"/>
                </a:cxn>
                <a:cxn ang="0">
                  <a:pos x="1007" y="596"/>
                </a:cxn>
                <a:cxn ang="0">
                  <a:pos x="1035" y="652"/>
                </a:cxn>
                <a:cxn ang="0">
                  <a:pos x="1049" y="709"/>
                </a:cxn>
                <a:cxn ang="0">
                  <a:pos x="1063" y="837"/>
                </a:cxn>
                <a:cxn ang="0">
                  <a:pos x="1077" y="950"/>
                </a:cxn>
                <a:cxn ang="0">
                  <a:pos x="1163" y="936"/>
                </a:cxn>
                <a:cxn ang="0">
                  <a:pos x="1233" y="908"/>
                </a:cxn>
                <a:cxn ang="0">
                  <a:pos x="1276" y="936"/>
                </a:cxn>
                <a:cxn ang="0">
                  <a:pos x="1319" y="950"/>
                </a:cxn>
                <a:cxn ang="0">
                  <a:pos x="1361" y="950"/>
                </a:cxn>
                <a:cxn ang="0">
                  <a:pos x="1418" y="1007"/>
                </a:cxn>
                <a:cxn ang="0">
                  <a:pos x="1432" y="1035"/>
                </a:cxn>
                <a:cxn ang="0">
                  <a:pos x="1446" y="1064"/>
                </a:cxn>
                <a:cxn ang="0">
                  <a:pos x="1446" y="1092"/>
                </a:cxn>
                <a:cxn ang="0">
                  <a:pos x="1460" y="1177"/>
                </a:cxn>
                <a:cxn ang="0">
                  <a:pos x="1517" y="1234"/>
                </a:cxn>
                <a:cxn ang="0">
                  <a:pos x="1489" y="1291"/>
                </a:cxn>
                <a:cxn ang="0">
                  <a:pos x="1347" y="1277"/>
                </a:cxn>
                <a:cxn ang="0">
                  <a:pos x="1361" y="1390"/>
                </a:cxn>
                <a:cxn ang="0">
                  <a:pos x="1106" y="1376"/>
                </a:cxn>
                <a:cxn ang="0">
                  <a:pos x="978" y="1376"/>
                </a:cxn>
                <a:cxn ang="0">
                  <a:pos x="794" y="1376"/>
                </a:cxn>
                <a:cxn ang="0">
                  <a:pos x="680" y="1404"/>
                </a:cxn>
                <a:cxn ang="0">
                  <a:pos x="538" y="1546"/>
                </a:cxn>
                <a:cxn ang="0">
                  <a:pos x="482" y="1447"/>
                </a:cxn>
                <a:cxn ang="0">
                  <a:pos x="425" y="1376"/>
                </a:cxn>
                <a:cxn ang="0">
                  <a:pos x="354" y="1262"/>
                </a:cxn>
                <a:cxn ang="0">
                  <a:pos x="312" y="1206"/>
                </a:cxn>
                <a:cxn ang="0">
                  <a:pos x="241" y="1106"/>
                </a:cxn>
                <a:cxn ang="0">
                  <a:pos x="212" y="1064"/>
                </a:cxn>
                <a:cxn ang="0">
                  <a:pos x="198" y="1021"/>
                </a:cxn>
                <a:cxn ang="0">
                  <a:pos x="156" y="950"/>
                </a:cxn>
                <a:cxn ang="0">
                  <a:pos x="127" y="879"/>
                </a:cxn>
                <a:cxn ang="0">
                  <a:pos x="70" y="752"/>
                </a:cxn>
                <a:cxn ang="0">
                  <a:pos x="28" y="638"/>
                </a:cxn>
                <a:cxn ang="0">
                  <a:pos x="42" y="553"/>
                </a:cxn>
                <a:cxn ang="0">
                  <a:pos x="170" y="567"/>
                </a:cxn>
                <a:cxn ang="0">
                  <a:pos x="354" y="581"/>
                </a:cxn>
                <a:cxn ang="0">
                  <a:pos x="425" y="581"/>
                </a:cxn>
                <a:cxn ang="0">
                  <a:pos x="538" y="567"/>
                </a:cxn>
                <a:cxn ang="0">
                  <a:pos x="694" y="539"/>
                </a:cxn>
                <a:cxn ang="0">
                  <a:pos x="836" y="482"/>
                </a:cxn>
                <a:cxn ang="0">
                  <a:pos x="936" y="425"/>
                </a:cxn>
                <a:cxn ang="0">
                  <a:pos x="1063" y="312"/>
                </a:cxn>
                <a:cxn ang="0">
                  <a:pos x="1106" y="170"/>
                </a:cxn>
                <a:cxn ang="0">
                  <a:pos x="1106" y="14"/>
                </a:cxn>
                <a:cxn ang="0">
                  <a:pos x="1163" y="71"/>
                </a:cxn>
                <a:cxn ang="0">
                  <a:pos x="1205" y="113"/>
                </a:cxn>
                <a:cxn ang="0">
                  <a:pos x="1233" y="142"/>
                </a:cxn>
                <a:cxn ang="0">
                  <a:pos x="1248" y="170"/>
                </a:cxn>
                <a:cxn ang="0">
                  <a:pos x="1262" y="199"/>
                </a:cxn>
              </a:cxnLst>
              <a:rect l="0" t="0" r="r" b="b"/>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9" name="Freeform 5"/>
            <p:cNvSpPr>
              <a:spLocks noChangeAspect="1"/>
            </p:cNvSpPr>
            <p:nvPr/>
          </p:nvSpPr>
          <p:spPr bwMode="auto">
            <a:xfrm>
              <a:off x="4526" y="8192"/>
              <a:ext cx="3147" cy="2461"/>
            </a:xfrm>
            <a:custGeom>
              <a:avLst/>
              <a:gdLst/>
              <a:ahLst/>
              <a:cxnLst>
                <a:cxn ang="0">
                  <a:pos x="1929" y="482"/>
                </a:cxn>
                <a:cxn ang="0">
                  <a:pos x="1929" y="482"/>
                </a:cxn>
                <a:cxn ang="0">
                  <a:pos x="1872" y="511"/>
                </a:cxn>
                <a:cxn ang="0">
                  <a:pos x="1816" y="553"/>
                </a:cxn>
                <a:cxn ang="0">
                  <a:pos x="1773" y="610"/>
                </a:cxn>
                <a:cxn ang="0">
                  <a:pos x="1745" y="639"/>
                </a:cxn>
                <a:cxn ang="0">
                  <a:pos x="1674" y="709"/>
                </a:cxn>
                <a:cxn ang="0">
                  <a:pos x="1660" y="724"/>
                </a:cxn>
                <a:cxn ang="0">
                  <a:pos x="1631" y="766"/>
                </a:cxn>
                <a:cxn ang="0">
                  <a:pos x="1574" y="851"/>
                </a:cxn>
                <a:cxn ang="0">
                  <a:pos x="1546" y="908"/>
                </a:cxn>
                <a:cxn ang="0">
                  <a:pos x="1475" y="993"/>
                </a:cxn>
                <a:cxn ang="0">
                  <a:pos x="1433" y="1064"/>
                </a:cxn>
                <a:cxn ang="0">
                  <a:pos x="1404" y="1121"/>
                </a:cxn>
                <a:cxn ang="0">
                  <a:pos x="1348" y="1220"/>
                </a:cxn>
                <a:cxn ang="0">
                  <a:pos x="1135" y="1376"/>
                </a:cxn>
                <a:cxn ang="0">
                  <a:pos x="724" y="1546"/>
                </a:cxn>
                <a:cxn ang="0">
                  <a:pos x="596" y="1490"/>
                </a:cxn>
                <a:cxn ang="0">
                  <a:pos x="298" y="1376"/>
                </a:cxn>
                <a:cxn ang="0">
                  <a:pos x="99" y="1277"/>
                </a:cxn>
                <a:cxn ang="0">
                  <a:pos x="185" y="965"/>
                </a:cxn>
                <a:cxn ang="0">
                  <a:pos x="326" y="865"/>
                </a:cxn>
                <a:cxn ang="0">
                  <a:pos x="369" y="837"/>
                </a:cxn>
                <a:cxn ang="0">
                  <a:pos x="411" y="809"/>
                </a:cxn>
                <a:cxn ang="0">
                  <a:pos x="440" y="795"/>
                </a:cxn>
                <a:cxn ang="0">
                  <a:pos x="440" y="795"/>
                </a:cxn>
                <a:cxn ang="0">
                  <a:pos x="482" y="766"/>
                </a:cxn>
                <a:cxn ang="0">
                  <a:pos x="553" y="738"/>
                </a:cxn>
                <a:cxn ang="0">
                  <a:pos x="567" y="724"/>
                </a:cxn>
                <a:cxn ang="0">
                  <a:pos x="624" y="695"/>
                </a:cxn>
                <a:cxn ang="0">
                  <a:pos x="638" y="695"/>
                </a:cxn>
                <a:cxn ang="0">
                  <a:pos x="681" y="681"/>
                </a:cxn>
                <a:cxn ang="0">
                  <a:pos x="695" y="681"/>
                </a:cxn>
                <a:cxn ang="0">
                  <a:pos x="709" y="667"/>
                </a:cxn>
                <a:cxn ang="0">
                  <a:pos x="724" y="639"/>
                </a:cxn>
                <a:cxn ang="0">
                  <a:pos x="766" y="582"/>
                </a:cxn>
                <a:cxn ang="0">
                  <a:pos x="880" y="369"/>
                </a:cxn>
                <a:cxn ang="0">
                  <a:pos x="922" y="298"/>
                </a:cxn>
                <a:cxn ang="0">
                  <a:pos x="950" y="284"/>
                </a:cxn>
                <a:cxn ang="0">
                  <a:pos x="979" y="256"/>
                </a:cxn>
                <a:cxn ang="0">
                  <a:pos x="1106" y="170"/>
                </a:cxn>
                <a:cxn ang="0">
                  <a:pos x="1177" y="114"/>
                </a:cxn>
                <a:cxn ang="0">
                  <a:pos x="1305" y="85"/>
                </a:cxn>
                <a:cxn ang="0">
                  <a:pos x="1348" y="71"/>
                </a:cxn>
                <a:cxn ang="0">
                  <a:pos x="1504" y="14"/>
                </a:cxn>
                <a:cxn ang="0">
                  <a:pos x="1518" y="14"/>
                </a:cxn>
                <a:cxn ang="0">
                  <a:pos x="1532" y="57"/>
                </a:cxn>
                <a:cxn ang="0">
                  <a:pos x="1603" y="128"/>
                </a:cxn>
                <a:cxn ang="0">
                  <a:pos x="1745" y="256"/>
                </a:cxn>
                <a:cxn ang="0">
                  <a:pos x="1801" y="326"/>
                </a:cxn>
                <a:cxn ang="0">
                  <a:pos x="1872" y="383"/>
                </a:cxn>
                <a:cxn ang="0">
                  <a:pos x="1886" y="397"/>
                </a:cxn>
                <a:cxn ang="0">
                  <a:pos x="1929" y="426"/>
                </a:cxn>
                <a:cxn ang="0">
                  <a:pos x="1929" y="440"/>
                </a:cxn>
                <a:cxn ang="0">
                  <a:pos x="1943" y="454"/>
                </a:cxn>
              </a:cxnLst>
              <a:rect l="0" t="0" r="r" b="b"/>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noFill/>
            <a:ln w="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0" name="Freeform 6"/>
            <p:cNvSpPr>
              <a:spLocks noChangeAspect="1"/>
            </p:cNvSpPr>
            <p:nvPr/>
          </p:nvSpPr>
          <p:spPr bwMode="auto">
            <a:xfrm>
              <a:off x="1698" y="6633"/>
              <a:ext cx="5838" cy="4133"/>
            </a:xfrm>
            <a:custGeom>
              <a:avLst/>
              <a:gdLst/>
              <a:ahLst/>
              <a:cxnLst>
                <a:cxn ang="0">
                  <a:pos x="5613" y="1017"/>
                </a:cxn>
                <a:cxn ang="0">
                  <a:pos x="5635" y="1017"/>
                </a:cxn>
                <a:cxn ang="0">
                  <a:pos x="5635" y="1040"/>
                </a:cxn>
                <a:cxn ang="0">
                  <a:pos x="5635" y="1040"/>
                </a:cxn>
                <a:cxn ang="0">
                  <a:pos x="5658" y="1062"/>
                </a:cxn>
                <a:cxn ang="0">
                  <a:pos x="5726" y="1175"/>
                </a:cxn>
                <a:cxn ang="0">
                  <a:pos x="5793" y="1288"/>
                </a:cxn>
                <a:cxn ang="0">
                  <a:pos x="5816" y="1333"/>
                </a:cxn>
                <a:cxn ang="0">
                  <a:pos x="5680" y="1401"/>
                </a:cxn>
                <a:cxn ang="0">
                  <a:pos x="5477" y="1468"/>
                </a:cxn>
                <a:cxn ang="0">
                  <a:pos x="5228" y="1559"/>
                </a:cxn>
                <a:cxn ang="0">
                  <a:pos x="4979" y="1672"/>
                </a:cxn>
                <a:cxn ang="0">
                  <a:pos x="4753" y="1740"/>
                </a:cxn>
                <a:cxn ang="0">
                  <a:pos x="4571" y="1853"/>
                </a:cxn>
                <a:cxn ang="0">
                  <a:pos x="4344" y="1988"/>
                </a:cxn>
                <a:cxn ang="0">
                  <a:pos x="4300" y="2055"/>
                </a:cxn>
                <a:cxn ang="0">
                  <a:pos x="4051" y="2485"/>
                </a:cxn>
                <a:cxn ang="0">
                  <a:pos x="3984" y="2598"/>
                </a:cxn>
                <a:cxn ang="0">
                  <a:pos x="3937" y="2621"/>
                </a:cxn>
                <a:cxn ang="0">
                  <a:pos x="3893" y="2643"/>
                </a:cxn>
                <a:cxn ang="0">
                  <a:pos x="3824" y="2665"/>
                </a:cxn>
                <a:cxn ang="0">
                  <a:pos x="3733" y="2734"/>
                </a:cxn>
                <a:cxn ang="0">
                  <a:pos x="3621" y="2778"/>
                </a:cxn>
                <a:cxn ang="0">
                  <a:pos x="3530" y="2824"/>
                </a:cxn>
                <a:cxn ang="0">
                  <a:pos x="3508" y="2847"/>
                </a:cxn>
                <a:cxn ang="0">
                  <a:pos x="3395" y="2891"/>
                </a:cxn>
                <a:cxn ang="0">
                  <a:pos x="3123" y="3095"/>
                </a:cxn>
                <a:cxn ang="0">
                  <a:pos x="2601" y="3614"/>
                </a:cxn>
                <a:cxn ang="0">
                  <a:pos x="1403" y="4133"/>
                </a:cxn>
                <a:cxn ang="0">
                  <a:pos x="814" y="2576"/>
                </a:cxn>
                <a:cxn ang="0">
                  <a:pos x="1765" y="1446"/>
                </a:cxn>
                <a:cxn ang="0">
                  <a:pos x="2466" y="1266"/>
                </a:cxn>
                <a:cxn ang="0">
                  <a:pos x="3348" y="995"/>
                </a:cxn>
                <a:cxn ang="0">
                  <a:pos x="3484" y="927"/>
                </a:cxn>
                <a:cxn ang="0">
                  <a:pos x="3621" y="860"/>
                </a:cxn>
                <a:cxn ang="0">
                  <a:pos x="3757" y="814"/>
                </a:cxn>
                <a:cxn ang="0">
                  <a:pos x="3960" y="723"/>
                </a:cxn>
                <a:cxn ang="0">
                  <a:pos x="4368" y="498"/>
                </a:cxn>
                <a:cxn ang="0">
                  <a:pos x="4435" y="474"/>
                </a:cxn>
                <a:cxn ang="0">
                  <a:pos x="4706" y="317"/>
                </a:cxn>
                <a:cxn ang="0">
                  <a:pos x="4911" y="226"/>
                </a:cxn>
                <a:cxn ang="0">
                  <a:pos x="5046" y="137"/>
                </a:cxn>
                <a:cxn ang="0">
                  <a:pos x="5251" y="0"/>
                </a:cxn>
                <a:cxn ang="0">
                  <a:pos x="5364" y="181"/>
                </a:cxn>
                <a:cxn ang="0">
                  <a:pos x="5386" y="204"/>
                </a:cxn>
                <a:cxn ang="0">
                  <a:pos x="5364" y="226"/>
                </a:cxn>
                <a:cxn ang="0">
                  <a:pos x="5318" y="272"/>
                </a:cxn>
                <a:cxn ang="0">
                  <a:pos x="5295" y="295"/>
                </a:cxn>
                <a:cxn ang="0">
                  <a:pos x="5295" y="317"/>
                </a:cxn>
                <a:cxn ang="0">
                  <a:pos x="5340" y="408"/>
                </a:cxn>
                <a:cxn ang="0">
                  <a:pos x="5364" y="521"/>
                </a:cxn>
                <a:cxn ang="0">
                  <a:pos x="5364" y="610"/>
                </a:cxn>
                <a:cxn ang="0">
                  <a:pos x="5295" y="747"/>
                </a:cxn>
                <a:cxn ang="0">
                  <a:pos x="5273" y="836"/>
                </a:cxn>
                <a:cxn ang="0">
                  <a:pos x="5273" y="860"/>
                </a:cxn>
                <a:cxn ang="0">
                  <a:pos x="5273" y="882"/>
                </a:cxn>
                <a:cxn ang="0">
                  <a:pos x="5364" y="904"/>
                </a:cxn>
                <a:cxn ang="0">
                  <a:pos x="5409" y="904"/>
                </a:cxn>
                <a:cxn ang="0">
                  <a:pos x="5477" y="927"/>
                </a:cxn>
                <a:cxn ang="0">
                  <a:pos x="5522" y="927"/>
                </a:cxn>
                <a:cxn ang="0">
                  <a:pos x="5589" y="971"/>
                </a:cxn>
                <a:cxn ang="0">
                  <a:pos x="5613" y="995"/>
                </a:cxn>
                <a:cxn ang="0">
                  <a:pos x="5613" y="995"/>
                </a:cxn>
              </a:cxnLst>
              <a:rect l="0" t="0" r="r" b="b"/>
              <a:pathLst>
                <a:path w="5838" h="4133">
                  <a:moveTo>
                    <a:pt x="5613" y="995"/>
                  </a:moveTo>
                  <a:lnTo>
                    <a:pt x="5613" y="995"/>
                  </a:lnTo>
                  <a:lnTo>
                    <a:pt x="5613" y="1017"/>
                  </a:lnTo>
                  <a:lnTo>
                    <a:pt x="5635" y="1017"/>
                  </a:lnTo>
                  <a:lnTo>
                    <a:pt x="5635" y="1040"/>
                  </a:lnTo>
                  <a:lnTo>
                    <a:pt x="5635" y="1062"/>
                  </a:lnTo>
                  <a:lnTo>
                    <a:pt x="5658" y="1062"/>
                  </a:lnTo>
                  <a:lnTo>
                    <a:pt x="5658" y="1084"/>
                  </a:lnTo>
                  <a:lnTo>
                    <a:pt x="5702" y="1130"/>
                  </a:lnTo>
                  <a:lnTo>
                    <a:pt x="5726" y="1175"/>
                  </a:lnTo>
                  <a:lnTo>
                    <a:pt x="5749" y="1197"/>
                  </a:lnTo>
                  <a:lnTo>
                    <a:pt x="5749" y="1220"/>
                  </a:lnTo>
                  <a:lnTo>
                    <a:pt x="5771" y="1243"/>
                  </a:lnTo>
                  <a:lnTo>
                    <a:pt x="5771" y="1266"/>
                  </a:lnTo>
                  <a:lnTo>
                    <a:pt x="5793" y="1266"/>
                  </a:lnTo>
                  <a:lnTo>
                    <a:pt x="5793" y="1288"/>
                  </a:lnTo>
                  <a:lnTo>
                    <a:pt x="5793" y="1310"/>
                  </a:lnTo>
                  <a:lnTo>
                    <a:pt x="5816" y="1310"/>
                  </a:lnTo>
                  <a:lnTo>
                    <a:pt x="5816" y="1333"/>
                  </a:lnTo>
                  <a:lnTo>
                    <a:pt x="5838" y="1356"/>
                  </a:lnTo>
                  <a:lnTo>
                    <a:pt x="5816" y="1356"/>
                  </a:lnTo>
                  <a:lnTo>
                    <a:pt x="5793" y="1356"/>
                  </a:lnTo>
                  <a:lnTo>
                    <a:pt x="5771" y="1356"/>
                  </a:lnTo>
                  <a:lnTo>
                    <a:pt x="5726" y="1379"/>
                  </a:lnTo>
                  <a:lnTo>
                    <a:pt x="5680" y="1401"/>
                  </a:lnTo>
                  <a:lnTo>
                    <a:pt x="5658" y="1401"/>
                  </a:lnTo>
                  <a:lnTo>
                    <a:pt x="5589" y="1423"/>
                  </a:lnTo>
                  <a:lnTo>
                    <a:pt x="5544" y="1446"/>
                  </a:lnTo>
                  <a:lnTo>
                    <a:pt x="5522" y="1446"/>
                  </a:lnTo>
                  <a:lnTo>
                    <a:pt x="5477" y="1468"/>
                  </a:lnTo>
                  <a:lnTo>
                    <a:pt x="5431" y="1492"/>
                  </a:lnTo>
                  <a:lnTo>
                    <a:pt x="5409" y="1492"/>
                  </a:lnTo>
                  <a:lnTo>
                    <a:pt x="5340" y="1536"/>
                  </a:lnTo>
                  <a:lnTo>
                    <a:pt x="5273" y="1559"/>
                  </a:lnTo>
                  <a:lnTo>
                    <a:pt x="5251" y="1559"/>
                  </a:lnTo>
                  <a:lnTo>
                    <a:pt x="5228" y="1559"/>
                  </a:lnTo>
                  <a:lnTo>
                    <a:pt x="5228" y="1581"/>
                  </a:lnTo>
                  <a:lnTo>
                    <a:pt x="5115" y="1627"/>
                  </a:lnTo>
                  <a:lnTo>
                    <a:pt x="5024" y="1649"/>
                  </a:lnTo>
                  <a:lnTo>
                    <a:pt x="5002" y="1649"/>
                  </a:lnTo>
                  <a:lnTo>
                    <a:pt x="4979" y="1672"/>
                  </a:lnTo>
                  <a:lnTo>
                    <a:pt x="4955" y="1672"/>
                  </a:lnTo>
                  <a:lnTo>
                    <a:pt x="4911" y="1694"/>
                  </a:lnTo>
                  <a:lnTo>
                    <a:pt x="4888" y="1694"/>
                  </a:lnTo>
                  <a:lnTo>
                    <a:pt x="4797" y="1718"/>
                  </a:lnTo>
                  <a:lnTo>
                    <a:pt x="4753" y="1740"/>
                  </a:lnTo>
                  <a:lnTo>
                    <a:pt x="4706" y="1740"/>
                  </a:lnTo>
                  <a:lnTo>
                    <a:pt x="4662" y="1785"/>
                  </a:lnTo>
                  <a:lnTo>
                    <a:pt x="4639" y="1807"/>
                  </a:lnTo>
                  <a:lnTo>
                    <a:pt x="4593" y="1829"/>
                  </a:lnTo>
                  <a:lnTo>
                    <a:pt x="4571" y="1853"/>
                  </a:lnTo>
                  <a:lnTo>
                    <a:pt x="4548" y="1853"/>
                  </a:lnTo>
                  <a:lnTo>
                    <a:pt x="4526" y="1875"/>
                  </a:lnTo>
                  <a:lnTo>
                    <a:pt x="4390" y="1966"/>
                  </a:lnTo>
                  <a:lnTo>
                    <a:pt x="4368" y="1988"/>
                  </a:lnTo>
                  <a:lnTo>
                    <a:pt x="4344" y="1988"/>
                  </a:lnTo>
                  <a:lnTo>
                    <a:pt x="4344" y="2011"/>
                  </a:lnTo>
                  <a:lnTo>
                    <a:pt x="4322" y="2011"/>
                  </a:lnTo>
                  <a:lnTo>
                    <a:pt x="4322" y="2033"/>
                  </a:lnTo>
                  <a:lnTo>
                    <a:pt x="4300" y="2033"/>
                  </a:lnTo>
                  <a:lnTo>
                    <a:pt x="4300" y="2055"/>
                  </a:lnTo>
                  <a:lnTo>
                    <a:pt x="4277" y="2078"/>
                  </a:lnTo>
                  <a:lnTo>
                    <a:pt x="4255" y="2102"/>
                  </a:lnTo>
                  <a:lnTo>
                    <a:pt x="4232" y="2146"/>
                  </a:lnTo>
                  <a:lnTo>
                    <a:pt x="4209" y="2191"/>
                  </a:lnTo>
                  <a:lnTo>
                    <a:pt x="4073" y="2439"/>
                  </a:lnTo>
                  <a:lnTo>
                    <a:pt x="4051" y="2485"/>
                  </a:lnTo>
                  <a:lnTo>
                    <a:pt x="4028" y="2508"/>
                  </a:lnTo>
                  <a:lnTo>
                    <a:pt x="4006" y="2576"/>
                  </a:lnTo>
                  <a:lnTo>
                    <a:pt x="3984" y="2576"/>
                  </a:lnTo>
                  <a:lnTo>
                    <a:pt x="3984" y="2598"/>
                  </a:lnTo>
                  <a:lnTo>
                    <a:pt x="3960" y="2621"/>
                  </a:lnTo>
                  <a:lnTo>
                    <a:pt x="3937" y="2621"/>
                  </a:lnTo>
                  <a:lnTo>
                    <a:pt x="3937" y="2643"/>
                  </a:lnTo>
                  <a:lnTo>
                    <a:pt x="3915" y="2643"/>
                  </a:lnTo>
                  <a:lnTo>
                    <a:pt x="3893" y="2643"/>
                  </a:lnTo>
                  <a:lnTo>
                    <a:pt x="3870" y="2643"/>
                  </a:lnTo>
                  <a:lnTo>
                    <a:pt x="3846" y="2665"/>
                  </a:lnTo>
                  <a:lnTo>
                    <a:pt x="3824" y="2665"/>
                  </a:lnTo>
                  <a:lnTo>
                    <a:pt x="3802" y="2665"/>
                  </a:lnTo>
                  <a:lnTo>
                    <a:pt x="3802" y="2687"/>
                  </a:lnTo>
                  <a:lnTo>
                    <a:pt x="3779" y="2687"/>
                  </a:lnTo>
                  <a:lnTo>
                    <a:pt x="3733" y="2711"/>
                  </a:lnTo>
                  <a:lnTo>
                    <a:pt x="3733" y="2734"/>
                  </a:lnTo>
                  <a:lnTo>
                    <a:pt x="3711" y="2734"/>
                  </a:lnTo>
                  <a:lnTo>
                    <a:pt x="3688" y="2756"/>
                  </a:lnTo>
                  <a:lnTo>
                    <a:pt x="3666" y="2756"/>
                  </a:lnTo>
                  <a:lnTo>
                    <a:pt x="3621" y="2778"/>
                  </a:lnTo>
                  <a:lnTo>
                    <a:pt x="3597" y="2778"/>
                  </a:lnTo>
                  <a:lnTo>
                    <a:pt x="3597" y="2800"/>
                  </a:lnTo>
                  <a:lnTo>
                    <a:pt x="3575" y="2800"/>
                  </a:lnTo>
                  <a:lnTo>
                    <a:pt x="3553" y="2824"/>
                  </a:lnTo>
                  <a:lnTo>
                    <a:pt x="3530" y="2824"/>
                  </a:lnTo>
                  <a:lnTo>
                    <a:pt x="3508" y="2847"/>
                  </a:lnTo>
                  <a:lnTo>
                    <a:pt x="3484" y="2847"/>
                  </a:lnTo>
                  <a:lnTo>
                    <a:pt x="3484" y="2869"/>
                  </a:lnTo>
                  <a:lnTo>
                    <a:pt x="3462" y="2869"/>
                  </a:lnTo>
                  <a:lnTo>
                    <a:pt x="3439" y="2869"/>
                  </a:lnTo>
                  <a:lnTo>
                    <a:pt x="3417" y="2891"/>
                  </a:lnTo>
                  <a:lnTo>
                    <a:pt x="3395" y="2891"/>
                  </a:lnTo>
                  <a:lnTo>
                    <a:pt x="3395" y="2913"/>
                  </a:lnTo>
                  <a:lnTo>
                    <a:pt x="3372" y="2913"/>
                  </a:lnTo>
                  <a:lnTo>
                    <a:pt x="3348" y="2936"/>
                  </a:lnTo>
                  <a:lnTo>
                    <a:pt x="3168" y="3027"/>
                  </a:lnTo>
                  <a:lnTo>
                    <a:pt x="3123" y="3095"/>
                  </a:lnTo>
                  <a:lnTo>
                    <a:pt x="3055" y="3186"/>
                  </a:lnTo>
                  <a:lnTo>
                    <a:pt x="2828" y="3546"/>
                  </a:lnTo>
                  <a:lnTo>
                    <a:pt x="2806" y="3523"/>
                  </a:lnTo>
                  <a:lnTo>
                    <a:pt x="2601" y="3614"/>
                  </a:lnTo>
                  <a:lnTo>
                    <a:pt x="2081" y="3840"/>
                  </a:lnTo>
                  <a:lnTo>
                    <a:pt x="1788" y="3975"/>
                  </a:lnTo>
                  <a:lnTo>
                    <a:pt x="1606" y="4066"/>
                  </a:lnTo>
                  <a:lnTo>
                    <a:pt x="1403" y="4133"/>
                  </a:lnTo>
                  <a:lnTo>
                    <a:pt x="387" y="4050"/>
                  </a:lnTo>
                  <a:lnTo>
                    <a:pt x="0" y="3354"/>
                  </a:lnTo>
                  <a:lnTo>
                    <a:pt x="438" y="2715"/>
                  </a:lnTo>
                  <a:lnTo>
                    <a:pt x="814" y="2643"/>
                  </a:lnTo>
                  <a:lnTo>
                    <a:pt x="814" y="2576"/>
                  </a:lnTo>
                  <a:lnTo>
                    <a:pt x="814" y="2281"/>
                  </a:lnTo>
                  <a:lnTo>
                    <a:pt x="814" y="2168"/>
                  </a:lnTo>
                  <a:lnTo>
                    <a:pt x="1697" y="1785"/>
                  </a:lnTo>
                  <a:lnTo>
                    <a:pt x="1765" y="1762"/>
                  </a:lnTo>
                  <a:lnTo>
                    <a:pt x="1765" y="1627"/>
                  </a:lnTo>
                  <a:lnTo>
                    <a:pt x="1765" y="1446"/>
                  </a:lnTo>
                  <a:lnTo>
                    <a:pt x="2081" y="1401"/>
                  </a:lnTo>
                  <a:lnTo>
                    <a:pt x="2150" y="1379"/>
                  </a:lnTo>
                  <a:lnTo>
                    <a:pt x="2376" y="1310"/>
                  </a:lnTo>
                  <a:lnTo>
                    <a:pt x="2399" y="1310"/>
                  </a:lnTo>
                  <a:lnTo>
                    <a:pt x="2466" y="1266"/>
                  </a:lnTo>
                  <a:lnTo>
                    <a:pt x="2512" y="1266"/>
                  </a:lnTo>
                  <a:lnTo>
                    <a:pt x="2534" y="1243"/>
                  </a:lnTo>
                  <a:lnTo>
                    <a:pt x="2737" y="1197"/>
                  </a:lnTo>
                  <a:lnTo>
                    <a:pt x="2761" y="1175"/>
                  </a:lnTo>
                  <a:lnTo>
                    <a:pt x="3235" y="1017"/>
                  </a:lnTo>
                  <a:lnTo>
                    <a:pt x="3348" y="995"/>
                  </a:lnTo>
                  <a:lnTo>
                    <a:pt x="3372" y="971"/>
                  </a:lnTo>
                  <a:lnTo>
                    <a:pt x="3395" y="971"/>
                  </a:lnTo>
                  <a:lnTo>
                    <a:pt x="3417" y="949"/>
                  </a:lnTo>
                  <a:lnTo>
                    <a:pt x="3439" y="949"/>
                  </a:lnTo>
                  <a:lnTo>
                    <a:pt x="3462" y="949"/>
                  </a:lnTo>
                  <a:lnTo>
                    <a:pt x="3484" y="927"/>
                  </a:lnTo>
                  <a:lnTo>
                    <a:pt x="3508" y="927"/>
                  </a:lnTo>
                  <a:lnTo>
                    <a:pt x="3530" y="904"/>
                  </a:lnTo>
                  <a:lnTo>
                    <a:pt x="3553" y="904"/>
                  </a:lnTo>
                  <a:lnTo>
                    <a:pt x="3575" y="882"/>
                  </a:lnTo>
                  <a:lnTo>
                    <a:pt x="3597" y="882"/>
                  </a:lnTo>
                  <a:lnTo>
                    <a:pt x="3621" y="860"/>
                  </a:lnTo>
                  <a:lnTo>
                    <a:pt x="3644" y="860"/>
                  </a:lnTo>
                  <a:lnTo>
                    <a:pt x="3666" y="860"/>
                  </a:lnTo>
                  <a:lnTo>
                    <a:pt x="3711" y="836"/>
                  </a:lnTo>
                  <a:lnTo>
                    <a:pt x="3733" y="814"/>
                  </a:lnTo>
                  <a:lnTo>
                    <a:pt x="3757" y="814"/>
                  </a:lnTo>
                  <a:lnTo>
                    <a:pt x="3802" y="791"/>
                  </a:lnTo>
                  <a:lnTo>
                    <a:pt x="3824" y="769"/>
                  </a:lnTo>
                  <a:lnTo>
                    <a:pt x="3870" y="769"/>
                  </a:lnTo>
                  <a:lnTo>
                    <a:pt x="3915" y="747"/>
                  </a:lnTo>
                  <a:lnTo>
                    <a:pt x="3937" y="723"/>
                  </a:lnTo>
                  <a:lnTo>
                    <a:pt x="3960" y="723"/>
                  </a:lnTo>
                  <a:lnTo>
                    <a:pt x="3984" y="701"/>
                  </a:lnTo>
                  <a:lnTo>
                    <a:pt x="4006" y="701"/>
                  </a:lnTo>
                  <a:lnTo>
                    <a:pt x="4051" y="678"/>
                  </a:lnTo>
                  <a:lnTo>
                    <a:pt x="4073" y="656"/>
                  </a:lnTo>
                  <a:lnTo>
                    <a:pt x="4368" y="498"/>
                  </a:lnTo>
                  <a:lnTo>
                    <a:pt x="4390" y="498"/>
                  </a:lnTo>
                  <a:lnTo>
                    <a:pt x="4435" y="474"/>
                  </a:lnTo>
                  <a:lnTo>
                    <a:pt x="4458" y="452"/>
                  </a:lnTo>
                  <a:lnTo>
                    <a:pt x="4617" y="361"/>
                  </a:lnTo>
                  <a:lnTo>
                    <a:pt x="4639" y="361"/>
                  </a:lnTo>
                  <a:lnTo>
                    <a:pt x="4706" y="317"/>
                  </a:lnTo>
                  <a:lnTo>
                    <a:pt x="4730" y="317"/>
                  </a:lnTo>
                  <a:lnTo>
                    <a:pt x="4775" y="295"/>
                  </a:lnTo>
                  <a:lnTo>
                    <a:pt x="4820" y="272"/>
                  </a:lnTo>
                  <a:lnTo>
                    <a:pt x="4866" y="250"/>
                  </a:lnTo>
                  <a:lnTo>
                    <a:pt x="4888" y="226"/>
                  </a:lnTo>
                  <a:lnTo>
                    <a:pt x="4911" y="226"/>
                  </a:lnTo>
                  <a:lnTo>
                    <a:pt x="4933" y="204"/>
                  </a:lnTo>
                  <a:lnTo>
                    <a:pt x="4955" y="204"/>
                  </a:lnTo>
                  <a:lnTo>
                    <a:pt x="4955" y="181"/>
                  </a:lnTo>
                  <a:lnTo>
                    <a:pt x="5002" y="159"/>
                  </a:lnTo>
                  <a:lnTo>
                    <a:pt x="5046" y="137"/>
                  </a:lnTo>
                  <a:lnTo>
                    <a:pt x="5091" y="113"/>
                  </a:lnTo>
                  <a:lnTo>
                    <a:pt x="5160" y="68"/>
                  </a:lnTo>
                  <a:lnTo>
                    <a:pt x="5204" y="46"/>
                  </a:lnTo>
                  <a:lnTo>
                    <a:pt x="5228" y="24"/>
                  </a:lnTo>
                  <a:lnTo>
                    <a:pt x="5251" y="0"/>
                  </a:lnTo>
                  <a:lnTo>
                    <a:pt x="5251" y="24"/>
                  </a:lnTo>
                  <a:lnTo>
                    <a:pt x="5318" y="91"/>
                  </a:lnTo>
                  <a:lnTo>
                    <a:pt x="5340" y="159"/>
                  </a:lnTo>
                  <a:lnTo>
                    <a:pt x="5364" y="181"/>
                  </a:lnTo>
                  <a:lnTo>
                    <a:pt x="5386" y="204"/>
                  </a:lnTo>
                  <a:lnTo>
                    <a:pt x="5386" y="226"/>
                  </a:lnTo>
                  <a:lnTo>
                    <a:pt x="5364" y="226"/>
                  </a:lnTo>
                  <a:lnTo>
                    <a:pt x="5340" y="250"/>
                  </a:lnTo>
                  <a:lnTo>
                    <a:pt x="5318" y="250"/>
                  </a:lnTo>
                  <a:lnTo>
                    <a:pt x="5318" y="272"/>
                  </a:lnTo>
                  <a:lnTo>
                    <a:pt x="5295" y="295"/>
                  </a:lnTo>
                  <a:lnTo>
                    <a:pt x="5295" y="317"/>
                  </a:lnTo>
                  <a:lnTo>
                    <a:pt x="5318" y="339"/>
                  </a:lnTo>
                  <a:lnTo>
                    <a:pt x="5318" y="385"/>
                  </a:lnTo>
                  <a:lnTo>
                    <a:pt x="5340" y="385"/>
                  </a:lnTo>
                  <a:lnTo>
                    <a:pt x="5340" y="408"/>
                  </a:lnTo>
                  <a:lnTo>
                    <a:pt x="5340" y="430"/>
                  </a:lnTo>
                  <a:lnTo>
                    <a:pt x="5340" y="452"/>
                  </a:lnTo>
                  <a:lnTo>
                    <a:pt x="5364" y="474"/>
                  </a:lnTo>
                  <a:lnTo>
                    <a:pt x="5364" y="498"/>
                  </a:lnTo>
                  <a:lnTo>
                    <a:pt x="5364" y="521"/>
                  </a:lnTo>
                  <a:lnTo>
                    <a:pt x="5364" y="543"/>
                  </a:lnTo>
                  <a:lnTo>
                    <a:pt x="5364" y="565"/>
                  </a:lnTo>
                  <a:lnTo>
                    <a:pt x="5364" y="610"/>
                  </a:lnTo>
                  <a:lnTo>
                    <a:pt x="5364" y="634"/>
                  </a:lnTo>
                  <a:lnTo>
                    <a:pt x="5364" y="656"/>
                  </a:lnTo>
                  <a:lnTo>
                    <a:pt x="5340" y="656"/>
                  </a:lnTo>
                  <a:lnTo>
                    <a:pt x="5295" y="747"/>
                  </a:lnTo>
                  <a:lnTo>
                    <a:pt x="5273" y="769"/>
                  </a:lnTo>
                  <a:lnTo>
                    <a:pt x="5273" y="814"/>
                  </a:lnTo>
                  <a:lnTo>
                    <a:pt x="5273" y="836"/>
                  </a:lnTo>
                  <a:lnTo>
                    <a:pt x="5273" y="860"/>
                  </a:lnTo>
                  <a:lnTo>
                    <a:pt x="5273" y="882"/>
                  </a:lnTo>
                  <a:lnTo>
                    <a:pt x="5318" y="904"/>
                  </a:lnTo>
                  <a:lnTo>
                    <a:pt x="5364" y="904"/>
                  </a:lnTo>
                  <a:lnTo>
                    <a:pt x="5386" y="904"/>
                  </a:lnTo>
                  <a:lnTo>
                    <a:pt x="5409" y="904"/>
                  </a:lnTo>
                  <a:lnTo>
                    <a:pt x="5431" y="927"/>
                  </a:lnTo>
                  <a:lnTo>
                    <a:pt x="5453" y="927"/>
                  </a:lnTo>
                  <a:lnTo>
                    <a:pt x="5477" y="927"/>
                  </a:lnTo>
                  <a:lnTo>
                    <a:pt x="5500" y="927"/>
                  </a:lnTo>
                  <a:lnTo>
                    <a:pt x="5522" y="927"/>
                  </a:lnTo>
                  <a:lnTo>
                    <a:pt x="5567" y="949"/>
                  </a:lnTo>
                  <a:lnTo>
                    <a:pt x="5567" y="971"/>
                  </a:lnTo>
                  <a:lnTo>
                    <a:pt x="5589" y="971"/>
                  </a:lnTo>
                  <a:lnTo>
                    <a:pt x="5589" y="995"/>
                  </a:lnTo>
                  <a:lnTo>
                    <a:pt x="5613" y="995"/>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1" name="Freeform 7" descr="50%"/>
            <p:cNvSpPr>
              <a:spLocks noChangeAspect="1"/>
            </p:cNvSpPr>
            <p:nvPr/>
          </p:nvSpPr>
          <p:spPr bwMode="auto">
            <a:xfrm>
              <a:off x="8373" y="11918"/>
              <a:ext cx="2128" cy="2732"/>
            </a:xfrm>
            <a:custGeom>
              <a:avLst/>
              <a:gdLst/>
              <a:ahLst/>
              <a:cxnLst>
                <a:cxn ang="0">
                  <a:pos x="454" y="14"/>
                </a:cxn>
                <a:cxn ang="0">
                  <a:pos x="638" y="71"/>
                </a:cxn>
                <a:cxn ang="0">
                  <a:pos x="752" y="113"/>
                </a:cxn>
                <a:cxn ang="0">
                  <a:pos x="780" y="212"/>
                </a:cxn>
                <a:cxn ang="0">
                  <a:pos x="780" y="255"/>
                </a:cxn>
                <a:cxn ang="0">
                  <a:pos x="780" y="283"/>
                </a:cxn>
                <a:cxn ang="0">
                  <a:pos x="780" y="354"/>
                </a:cxn>
                <a:cxn ang="0">
                  <a:pos x="908" y="368"/>
                </a:cxn>
                <a:cxn ang="0">
                  <a:pos x="993" y="496"/>
                </a:cxn>
                <a:cxn ang="0">
                  <a:pos x="965" y="681"/>
                </a:cxn>
                <a:cxn ang="0">
                  <a:pos x="1206" y="695"/>
                </a:cxn>
                <a:cxn ang="0">
                  <a:pos x="1319" y="723"/>
                </a:cxn>
                <a:cxn ang="0">
                  <a:pos x="1305" y="737"/>
                </a:cxn>
                <a:cxn ang="0">
                  <a:pos x="1305" y="780"/>
                </a:cxn>
                <a:cxn ang="0">
                  <a:pos x="1305" y="837"/>
                </a:cxn>
                <a:cxn ang="0">
                  <a:pos x="1305" y="879"/>
                </a:cxn>
                <a:cxn ang="0">
                  <a:pos x="1291" y="922"/>
                </a:cxn>
                <a:cxn ang="0">
                  <a:pos x="1291" y="1049"/>
                </a:cxn>
                <a:cxn ang="0">
                  <a:pos x="1305" y="1092"/>
                </a:cxn>
                <a:cxn ang="0">
                  <a:pos x="1305" y="1177"/>
                </a:cxn>
                <a:cxn ang="0">
                  <a:pos x="1291" y="1205"/>
                </a:cxn>
                <a:cxn ang="0">
                  <a:pos x="1305" y="1234"/>
                </a:cxn>
                <a:cxn ang="0">
                  <a:pos x="1291" y="1276"/>
                </a:cxn>
                <a:cxn ang="0">
                  <a:pos x="1291" y="1305"/>
                </a:cxn>
                <a:cxn ang="0">
                  <a:pos x="1277" y="1361"/>
                </a:cxn>
                <a:cxn ang="0">
                  <a:pos x="1177" y="1404"/>
                </a:cxn>
                <a:cxn ang="0">
                  <a:pos x="1078" y="1475"/>
                </a:cxn>
                <a:cxn ang="0">
                  <a:pos x="965" y="1532"/>
                </a:cxn>
                <a:cxn ang="0">
                  <a:pos x="809" y="1617"/>
                </a:cxn>
                <a:cxn ang="0">
                  <a:pos x="667" y="1688"/>
                </a:cxn>
                <a:cxn ang="0">
                  <a:pos x="567" y="1716"/>
                </a:cxn>
                <a:cxn ang="0">
                  <a:pos x="525" y="1702"/>
                </a:cxn>
                <a:cxn ang="0">
                  <a:pos x="454" y="1659"/>
                </a:cxn>
                <a:cxn ang="0">
                  <a:pos x="440" y="1588"/>
                </a:cxn>
                <a:cxn ang="0">
                  <a:pos x="411" y="1532"/>
                </a:cxn>
                <a:cxn ang="0">
                  <a:pos x="383" y="1461"/>
                </a:cxn>
                <a:cxn ang="0">
                  <a:pos x="355" y="1404"/>
                </a:cxn>
                <a:cxn ang="0">
                  <a:pos x="298" y="1347"/>
                </a:cxn>
                <a:cxn ang="0">
                  <a:pos x="241" y="1333"/>
                </a:cxn>
                <a:cxn ang="0">
                  <a:pos x="43" y="1276"/>
                </a:cxn>
                <a:cxn ang="0">
                  <a:pos x="43" y="1163"/>
                </a:cxn>
                <a:cxn ang="0">
                  <a:pos x="85" y="936"/>
                </a:cxn>
                <a:cxn ang="0">
                  <a:pos x="128" y="766"/>
                </a:cxn>
                <a:cxn ang="0">
                  <a:pos x="142" y="666"/>
                </a:cxn>
                <a:cxn ang="0">
                  <a:pos x="128" y="652"/>
                </a:cxn>
                <a:cxn ang="0">
                  <a:pos x="99" y="624"/>
                </a:cxn>
                <a:cxn ang="0">
                  <a:pos x="99" y="581"/>
                </a:cxn>
                <a:cxn ang="0">
                  <a:pos x="114" y="510"/>
                </a:cxn>
                <a:cxn ang="0">
                  <a:pos x="128" y="468"/>
                </a:cxn>
                <a:cxn ang="0">
                  <a:pos x="142" y="439"/>
                </a:cxn>
                <a:cxn ang="0">
                  <a:pos x="142" y="411"/>
                </a:cxn>
                <a:cxn ang="0">
                  <a:pos x="156" y="340"/>
                </a:cxn>
                <a:cxn ang="0">
                  <a:pos x="170" y="312"/>
                </a:cxn>
                <a:cxn ang="0">
                  <a:pos x="170" y="255"/>
                </a:cxn>
                <a:cxn ang="0">
                  <a:pos x="199" y="127"/>
                </a:cxn>
                <a:cxn ang="0">
                  <a:pos x="213" y="99"/>
                </a:cxn>
                <a:cxn ang="0">
                  <a:pos x="298" y="71"/>
                </a:cxn>
                <a:cxn ang="0">
                  <a:pos x="341" y="71"/>
                </a:cxn>
              </a:cxnLst>
              <a:rect l="0" t="0" r="r" b="b"/>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2" name="Freeform 8" descr="50%"/>
            <p:cNvSpPr>
              <a:spLocks noChangeAspect="1"/>
            </p:cNvSpPr>
            <p:nvPr/>
          </p:nvSpPr>
          <p:spPr bwMode="auto">
            <a:xfrm>
              <a:off x="2670" y="10156"/>
              <a:ext cx="6043" cy="3794"/>
            </a:xfrm>
            <a:custGeom>
              <a:avLst/>
              <a:gdLst/>
              <a:ahLst/>
              <a:cxnLst>
                <a:cxn ang="0">
                  <a:pos x="2170" y="1022"/>
                </a:cxn>
                <a:cxn ang="0">
                  <a:pos x="2326" y="1092"/>
                </a:cxn>
                <a:cxn ang="0">
                  <a:pos x="2411" y="1107"/>
                </a:cxn>
                <a:cxn ang="0">
                  <a:pos x="2525" y="1092"/>
                </a:cxn>
                <a:cxn ang="0">
                  <a:pos x="2709" y="1064"/>
                </a:cxn>
                <a:cxn ang="0">
                  <a:pos x="2922" y="1007"/>
                </a:cxn>
                <a:cxn ang="0">
                  <a:pos x="3021" y="951"/>
                </a:cxn>
                <a:cxn ang="0">
                  <a:pos x="3120" y="936"/>
                </a:cxn>
                <a:cxn ang="0">
                  <a:pos x="3191" y="993"/>
                </a:cxn>
                <a:cxn ang="0">
                  <a:pos x="3390" y="1163"/>
                </a:cxn>
                <a:cxn ang="0">
                  <a:pos x="3574" y="1206"/>
                </a:cxn>
                <a:cxn ang="0">
                  <a:pos x="3688" y="1178"/>
                </a:cxn>
                <a:cxn ang="0">
                  <a:pos x="3759" y="1178"/>
                </a:cxn>
                <a:cxn ang="0">
                  <a:pos x="3787" y="1206"/>
                </a:cxn>
                <a:cxn ang="0">
                  <a:pos x="3773" y="1234"/>
                </a:cxn>
                <a:cxn ang="0">
                  <a:pos x="3773" y="1277"/>
                </a:cxn>
                <a:cxn ang="0">
                  <a:pos x="3744" y="1390"/>
                </a:cxn>
                <a:cxn ang="0">
                  <a:pos x="3730" y="1419"/>
                </a:cxn>
                <a:cxn ang="0">
                  <a:pos x="3730" y="1447"/>
                </a:cxn>
                <a:cxn ang="0">
                  <a:pos x="3716" y="1504"/>
                </a:cxn>
                <a:cxn ang="0">
                  <a:pos x="3716" y="1518"/>
                </a:cxn>
                <a:cxn ang="0">
                  <a:pos x="3716" y="1546"/>
                </a:cxn>
                <a:cxn ang="0">
                  <a:pos x="3702" y="1561"/>
                </a:cxn>
                <a:cxn ang="0">
                  <a:pos x="3702" y="1589"/>
                </a:cxn>
                <a:cxn ang="0">
                  <a:pos x="3688" y="1631"/>
                </a:cxn>
                <a:cxn ang="0">
                  <a:pos x="3673" y="1688"/>
                </a:cxn>
                <a:cxn ang="0">
                  <a:pos x="3673" y="1717"/>
                </a:cxn>
                <a:cxn ang="0">
                  <a:pos x="3688" y="1745"/>
                </a:cxn>
                <a:cxn ang="0">
                  <a:pos x="3716" y="1759"/>
                </a:cxn>
                <a:cxn ang="0">
                  <a:pos x="3730" y="1773"/>
                </a:cxn>
                <a:cxn ang="0">
                  <a:pos x="3716" y="1802"/>
                </a:cxn>
                <a:cxn ang="0">
                  <a:pos x="3688" y="1915"/>
                </a:cxn>
                <a:cxn ang="0">
                  <a:pos x="3659" y="2043"/>
                </a:cxn>
                <a:cxn ang="0">
                  <a:pos x="3631" y="2199"/>
                </a:cxn>
                <a:cxn ang="0">
                  <a:pos x="3588" y="2355"/>
                </a:cxn>
                <a:cxn ang="0">
                  <a:pos x="3517" y="2369"/>
                </a:cxn>
                <a:cxn ang="0">
                  <a:pos x="3447" y="2355"/>
                </a:cxn>
                <a:cxn ang="0">
                  <a:pos x="3333" y="2312"/>
                </a:cxn>
                <a:cxn ang="0">
                  <a:pos x="3248" y="2270"/>
                </a:cxn>
                <a:cxn ang="0">
                  <a:pos x="3120" y="2213"/>
                </a:cxn>
                <a:cxn ang="0">
                  <a:pos x="3049" y="2171"/>
                </a:cxn>
                <a:cxn ang="0">
                  <a:pos x="2964" y="2128"/>
                </a:cxn>
                <a:cxn ang="0">
                  <a:pos x="2865" y="2085"/>
                </a:cxn>
                <a:cxn ang="0">
                  <a:pos x="2709" y="2043"/>
                </a:cxn>
                <a:cxn ang="0">
                  <a:pos x="2610" y="2000"/>
                </a:cxn>
                <a:cxn ang="0">
                  <a:pos x="2511" y="1958"/>
                </a:cxn>
                <a:cxn ang="0">
                  <a:pos x="2057" y="1816"/>
                </a:cxn>
                <a:cxn ang="0">
                  <a:pos x="1844" y="1816"/>
                </a:cxn>
                <a:cxn ang="0">
                  <a:pos x="1532" y="1816"/>
                </a:cxn>
                <a:cxn ang="0">
                  <a:pos x="426" y="1788"/>
                </a:cxn>
                <a:cxn ang="0">
                  <a:pos x="270" y="1192"/>
                </a:cxn>
                <a:cxn ang="0">
                  <a:pos x="724" y="681"/>
                </a:cxn>
                <a:cxn ang="0">
                  <a:pos x="270" y="397"/>
                </a:cxn>
                <a:cxn ang="0">
                  <a:pos x="1163" y="14"/>
                </a:cxn>
                <a:cxn ang="0">
                  <a:pos x="1745" y="256"/>
                </a:cxn>
                <a:cxn ang="0">
                  <a:pos x="1957" y="511"/>
                </a:cxn>
              </a:cxnLst>
              <a:rect l="0" t="0" r="r" b="b"/>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3" name="Freeform 9"/>
            <p:cNvSpPr>
              <a:spLocks noChangeAspect="1"/>
            </p:cNvSpPr>
            <p:nvPr/>
          </p:nvSpPr>
          <p:spPr bwMode="auto">
            <a:xfrm>
              <a:off x="11134" y="5573"/>
              <a:ext cx="1925" cy="2596"/>
            </a:xfrm>
            <a:custGeom>
              <a:avLst/>
              <a:gdLst/>
              <a:ahLst/>
              <a:cxnLst>
                <a:cxn ang="0">
                  <a:pos x="653" y="0"/>
                </a:cxn>
                <a:cxn ang="0">
                  <a:pos x="766" y="0"/>
                </a:cxn>
                <a:cxn ang="0">
                  <a:pos x="965" y="14"/>
                </a:cxn>
                <a:cxn ang="0">
                  <a:pos x="965" y="255"/>
                </a:cxn>
                <a:cxn ang="0">
                  <a:pos x="951" y="440"/>
                </a:cxn>
                <a:cxn ang="0">
                  <a:pos x="951" y="596"/>
                </a:cxn>
                <a:cxn ang="0">
                  <a:pos x="936" y="851"/>
                </a:cxn>
                <a:cxn ang="0">
                  <a:pos x="908" y="1177"/>
                </a:cxn>
                <a:cxn ang="0">
                  <a:pos x="993" y="1234"/>
                </a:cxn>
                <a:cxn ang="0">
                  <a:pos x="1107" y="1234"/>
                </a:cxn>
                <a:cxn ang="0">
                  <a:pos x="1135" y="1220"/>
                </a:cxn>
                <a:cxn ang="0">
                  <a:pos x="1178" y="1220"/>
                </a:cxn>
                <a:cxn ang="0">
                  <a:pos x="1149" y="1234"/>
                </a:cxn>
                <a:cxn ang="0">
                  <a:pos x="1149" y="1234"/>
                </a:cxn>
                <a:cxn ang="0">
                  <a:pos x="1206" y="1248"/>
                </a:cxn>
                <a:cxn ang="0">
                  <a:pos x="1178" y="1248"/>
                </a:cxn>
                <a:cxn ang="0">
                  <a:pos x="1149" y="1248"/>
                </a:cxn>
                <a:cxn ang="0">
                  <a:pos x="1121" y="1276"/>
                </a:cxn>
                <a:cxn ang="0">
                  <a:pos x="1121" y="1305"/>
                </a:cxn>
                <a:cxn ang="0">
                  <a:pos x="1107" y="1319"/>
                </a:cxn>
                <a:cxn ang="0">
                  <a:pos x="1092" y="1376"/>
                </a:cxn>
                <a:cxn ang="0">
                  <a:pos x="1107" y="1404"/>
                </a:cxn>
                <a:cxn ang="0">
                  <a:pos x="1107" y="1432"/>
                </a:cxn>
                <a:cxn ang="0">
                  <a:pos x="1078" y="1461"/>
                </a:cxn>
                <a:cxn ang="0">
                  <a:pos x="1078" y="1546"/>
                </a:cxn>
                <a:cxn ang="0">
                  <a:pos x="1036" y="1631"/>
                </a:cxn>
                <a:cxn ang="0">
                  <a:pos x="837" y="1574"/>
                </a:cxn>
                <a:cxn ang="0">
                  <a:pos x="738" y="1532"/>
                </a:cxn>
                <a:cxn ang="0">
                  <a:pos x="681" y="1518"/>
                </a:cxn>
                <a:cxn ang="0">
                  <a:pos x="624" y="1518"/>
                </a:cxn>
                <a:cxn ang="0">
                  <a:pos x="582" y="1503"/>
                </a:cxn>
                <a:cxn ang="0">
                  <a:pos x="454" y="1489"/>
                </a:cxn>
                <a:cxn ang="0">
                  <a:pos x="241" y="1418"/>
                </a:cxn>
                <a:cxn ang="0">
                  <a:pos x="227" y="1461"/>
                </a:cxn>
                <a:cxn ang="0">
                  <a:pos x="213" y="1489"/>
                </a:cxn>
                <a:cxn ang="0">
                  <a:pos x="114" y="1489"/>
                </a:cxn>
                <a:cxn ang="0">
                  <a:pos x="0" y="1461"/>
                </a:cxn>
                <a:cxn ang="0">
                  <a:pos x="15" y="1163"/>
                </a:cxn>
                <a:cxn ang="0">
                  <a:pos x="29" y="1092"/>
                </a:cxn>
                <a:cxn ang="0">
                  <a:pos x="43" y="1035"/>
                </a:cxn>
                <a:cxn ang="0">
                  <a:pos x="57" y="1007"/>
                </a:cxn>
                <a:cxn ang="0">
                  <a:pos x="57" y="964"/>
                </a:cxn>
                <a:cxn ang="0">
                  <a:pos x="29" y="879"/>
                </a:cxn>
                <a:cxn ang="0">
                  <a:pos x="15" y="823"/>
                </a:cxn>
                <a:cxn ang="0">
                  <a:pos x="57" y="808"/>
                </a:cxn>
                <a:cxn ang="0">
                  <a:pos x="85" y="709"/>
                </a:cxn>
                <a:cxn ang="0">
                  <a:pos x="100" y="638"/>
                </a:cxn>
                <a:cxn ang="0">
                  <a:pos x="114" y="553"/>
                </a:cxn>
                <a:cxn ang="0">
                  <a:pos x="100" y="525"/>
                </a:cxn>
                <a:cxn ang="0">
                  <a:pos x="85" y="482"/>
                </a:cxn>
                <a:cxn ang="0">
                  <a:pos x="100" y="454"/>
                </a:cxn>
                <a:cxn ang="0">
                  <a:pos x="85" y="411"/>
                </a:cxn>
                <a:cxn ang="0">
                  <a:pos x="85" y="369"/>
                </a:cxn>
                <a:cxn ang="0">
                  <a:pos x="85" y="312"/>
                </a:cxn>
                <a:cxn ang="0">
                  <a:pos x="100" y="298"/>
                </a:cxn>
                <a:cxn ang="0">
                  <a:pos x="213" y="213"/>
                </a:cxn>
                <a:cxn ang="0">
                  <a:pos x="284" y="113"/>
                </a:cxn>
                <a:cxn ang="0">
                  <a:pos x="397" y="28"/>
                </a:cxn>
                <a:cxn ang="0">
                  <a:pos x="468" y="0"/>
                </a:cxn>
              </a:cxnLst>
              <a:rect l="0" t="0" r="r" b="b"/>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4" name="Freeform 10"/>
            <p:cNvSpPr>
              <a:spLocks noChangeAspect="1"/>
            </p:cNvSpPr>
            <p:nvPr/>
          </p:nvSpPr>
          <p:spPr bwMode="auto">
            <a:xfrm>
              <a:off x="10547" y="9050"/>
              <a:ext cx="2330" cy="2303"/>
            </a:xfrm>
            <a:custGeom>
              <a:avLst/>
              <a:gdLst/>
              <a:ahLst/>
              <a:cxnLst>
                <a:cxn ang="0">
                  <a:pos x="666" y="14"/>
                </a:cxn>
                <a:cxn ang="0">
                  <a:pos x="723" y="14"/>
                </a:cxn>
                <a:cxn ang="0">
                  <a:pos x="808" y="29"/>
                </a:cxn>
                <a:cxn ang="0">
                  <a:pos x="893" y="43"/>
                </a:cxn>
                <a:cxn ang="0">
                  <a:pos x="950" y="43"/>
                </a:cxn>
                <a:cxn ang="0">
                  <a:pos x="978" y="43"/>
                </a:cxn>
                <a:cxn ang="0">
                  <a:pos x="1049" y="57"/>
                </a:cxn>
                <a:cxn ang="0">
                  <a:pos x="1106" y="57"/>
                </a:cxn>
                <a:cxn ang="0">
                  <a:pos x="1148" y="57"/>
                </a:cxn>
                <a:cxn ang="0">
                  <a:pos x="1205" y="100"/>
                </a:cxn>
                <a:cxn ang="0">
                  <a:pos x="1276" y="128"/>
                </a:cxn>
                <a:cxn ang="0">
                  <a:pos x="1333" y="128"/>
                </a:cxn>
                <a:cxn ang="0">
                  <a:pos x="1361" y="170"/>
                </a:cxn>
                <a:cxn ang="0">
                  <a:pos x="1347" y="199"/>
                </a:cxn>
                <a:cxn ang="0">
                  <a:pos x="1361" y="256"/>
                </a:cxn>
                <a:cxn ang="0">
                  <a:pos x="1375" y="284"/>
                </a:cxn>
                <a:cxn ang="0">
                  <a:pos x="1375" y="312"/>
                </a:cxn>
                <a:cxn ang="0">
                  <a:pos x="1390" y="326"/>
                </a:cxn>
                <a:cxn ang="0">
                  <a:pos x="1432" y="326"/>
                </a:cxn>
                <a:cxn ang="0">
                  <a:pos x="1460" y="355"/>
                </a:cxn>
                <a:cxn ang="0">
                  <a:pos x="1460" y="412"/>
                </a:cxn>
                <a:cxn ang="0">
                  <a:pos x="1418" y="454"/>
                </a:cxn>
                <a:cxn ang="0">
                  <a:pos x="1248" y="440"/>
                </a:cxn>
                <a:cxn ang="0">
                  <a:pos x="1276" y="497"/>
                </a:cxn>
                <a:cxn ang="0">
                  <a:pos x="1276" y="553"/>
                </a:cxn>
                <a:cxn ang="0">
                  <a:pos x="1375" y="695"/>
                </a:cxn>
                <a:cxn ang="0">
                  <a:pos x="1333" y="851"/>
                </a:cxn>
                <a:cxn ang="0">
                  <a:pos x="1290" y="993"/>
                </a:cxn>
                <a:cxn ang="0">
                  <a:pos x="1092" y="1007"/>
                </a:cxn>
                <a:cxn ang="0">
                  <a:pos x="1092" y="1064"/>
                </a:cxn>
                <a:cxn ang="0">
                  <a:pos x="1049" y="1220"/>
                </a:cxn>
                <a:cxn ang="0">
                  <a:pos x="1049" y="1277"/>
                </a:cxn>
                <a:cxn ang="0">
                  <a:pos x="1049" y="1319"/>
                </a:cxn>
                <a:cxn ang="0">
                  <a:pos x="1092" y="1405"/>
                </a:cxn>
                <a:cxn ang="0">
                  <a:pos x="1092" y="1447"/>
                </a:cxn>
                <a:cxn ang="0">
                  <a:pos x="1049" y="1447"/>
                </a:cxn>
                <a:cxn ang="0">
                  <a:pos x="950" y="1390"/>
                </a:cxn>
                <a:cxn ang="0">
                  <a:pos x="893" y="1319"/>
                </a:cxn>
                <a:cxn ang="0">
                  <a:pos x="765" y="1220"/>
                </a:cxn>
                <a:cxn ang="0">
                  <a:pos x="751" y="1163"/>
                </a:cxn>
                <a:cxn ang="0">
                  <a:pos x="765" y="1121"/>
                </a:cxn>
                <a:cxn ang="0">
                  <a:pos x="638" y="1092"/>
                </a:cxn>
                <a:cxn ang="0">
                  <a:pos x="468" y="1064"/>
                </a:cxn>
                <a:cxn ang="0">
                  <a:pos x="411" y="1121"/>
                </a:cxn>
                <a:cxn ang="0">
                  <a:pos x="326" y="1078"/>
                </a:cxn>
                <a:cxn ang="0">
                  <a:pos x="212" y="965"/>
                </a:cxn>
                <a:cxn ang="0">
                  <a:pos x="42" y="823"/>
                </a:cxn>
                <a:cxn ang="0">
                  <a:pos x="28" y="724"/>
                </a:cxn>
                <a:cxn ang="0">
                  <a:pos x="42" y="681"/>
                </a:cxn>
                <a:cxn ang="0">
                  <a:pos x="71" y="596"/>
                </a:cxn>
                <a:cxn ang="0">
                  <a:pos x="85" y="553"/>
                </a:cxn>
                <a:cxn ang="0">
                  <a:pos x="85" y="525"/>
                </a:cxn>
                <a:cxn ang="0">
                  <a:pos x="99" y="468"/>
                </a:cxn>
                <a:cxn ang="0">
                  <a:pos x="113" y="440"/>
                </a:cxn>
                <a:cxn ang="0">
                  <a:pos x="127" y="369"/>
                </a:cxn>
                <a:cxn ang="0">
                  <a:pos x="170" y="213"/>
                </a:cxn>
                <a:cxn ang="0">
                  <a:pos x="184" y="156"/>
                </a:cxn>
                <a:cxn ang="0">
                  <a:pos x="212" y="71"/>
                </a:cxn>
                <a:cxn ang="0">
                  <a:pos x="255" y="14"/>
                </a:cxn>
                <a:cxn ang="0">
                  <a:pos x="297" y="14"/>
                </a:cxn>
                <a:cxn ang="0">
                  <a:pos x="326" y="14"/>
                </a:cxn>
                <a:cxn ang="0">
                  <a:pos x="411" y="14"/>
                </a:cxn>
                <a:cxn ang="0">
                  <a:pos x="524" y="0"/>
                </a:cxn>
              </a:cxnLst>
              <a:rect l="0" t="0" r="r" b="b"/>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5" name="Freeform 11" descr="50%"/>
            <p:cNvSpPr>
              <a:spLocks noChangeAspect="1"/>
            </p:cNvSpPr>
            <p:nvPr/>
          </p:nvSpPr>
          <p:spPr bwMode="auto">
            <a:xfrm>
              <a:off x="6948" y="7132"/>
              <a:ext cx="2081" cy="1827"/>
            </a:xfrm>
            <a:custGeom>
              <a:avLst/>
              <a:gdLst/>
              <a:ahLst/>
              <a:cxnLst>
                <a:cxn ang="0">
                  <a:pos x="1290" y="28"/>
                </a:cxn>
                <a:cxn ang="0">
                  <a:pos x="1290" y="42"/>
                </a:cxn>
                <a:cxn ang="0">
                  <a:pos x="1290" y="99"/>
                </a:cxn>
                <a:cxn ang="0">
                  <a:pos x="1290" y="113"/>
                </a:cxn>
                <a:cxn ang="0">
                  <a:pos x="1290" y="141"/>
                </a:cxn>
                <a:cxn ang="0">
                  <a:pos x="1304" y="170"/>
                </a:cxn>
                <a:cxn ang="0">
                  <a:pos x="1304" y="227"/>
                </a:cxn>
                <a:cxn ang="0">
                  <a:pos x="1304" y="269"/>
                </a:cxn>
                <a:cxn ang="0">
                  <a:pos x="1304" y="340"/>
                </a:cxn>
                <a:cxn ang="0">
                  <a:pos x="1304" y="397"/>
                </a:cxn>
                <a:cxn ang="0">
                  <a:pos x="1304" y="439"/>
                </a:cxn>
                <a:cxn ang="0">
                  <a:pos x="1304" y="482"/>
                </a:cxn>
                <a:cxn ang="0">
                  <a:pos x="1304" y="482"/>
                </a:cxn>
                <a:cxn ang="0">
                  <a:pos x="1304" y="482"/>
                </a:cxn>
                <a:cxn ang="0">
                  <a:pos x="1304" y="496"/>
                </a:cxn>
                <a:cxn ang="0">
                  <a:pos x="1304" y="539"/>
                </a:cxn>
                <a:cxn ang="0">
                  <a:pos x="1304" y="581"/>
                </a:cxn>
                <a:cxn ang="0">
                  <a:pos x="1304" y="638"/>
                </a:cxn>
                <a:cxn ang="0">
                  <a:pos x="1290" y="709"/>
                </a:cxn>
                <a:cxn ang="0">
                  <a:pos x="1290" y="794"/>
                </a:cxn>
                <a:cxn ang="0">
                  <a:pos x="1290" y="851"/>
                </a:cxn>
                <a:cxn ang="0">
                  <a:pos x="1276" y="907"/>
                </a:cxn>
                <a:cxn ang="0">
                  <a:pos x="1276" y="964"/>
                </a:cxn>
                <a:cxn ang="0">
                  <a:pos x="1276" y="1035"/>
                </a:cxn>
                <a:cxn ang="0">
                  <a:pos x="1262" y="1049"/>
                </a:cxn>
                <a:cxn ang="0">
                  <a:pos x="1191" y="1049"/>
                </a:cxn>
                <a:cxn ang="0">
                  <a:pos x="1120" y="1035"/>
                </a:cxn>
                <a:cxn ang="0">
                  <a:pos x="1078" y="1021"/>
                </a:cxn>
                <a:cxn ang="0">
                  <a:pos x="964" y="1021"/>
                </a:cxn>
                <a:cxn ang="0">
                  <a:pos x="879" y="1007"/>
                </a:cxn>
                <a:cxn ang="0">
                  <a:pos x="780" y="1035"/>
                </a:cxn>
                <a:cxn ang="0">
                  <a:pos x="723" y="1035"/>
                </a:cxn>
                <a:cxn ang="0">
                  <a:pos x="695" y="1049"/>
                </a:cxn>
                <a:cxn ang="0">
                  <a:pos x="666" y="1092"/>
                </a:cxn>
                <a:cxn ang="0">
                  <a:pos x="624" y="1106"/>
                </a:cxn>
                <a:cxn ang="0">
                  <a:pos x="510" y="1134"/>
                </a:cxn>
                <a:cxn ang="0">
                  <a:pos x="454" y="1148"/>
                </a:cxn>
                <a:cxn ang="0">
                  <a:pos x="411" y="1106"/>
                </a:cxn>
                <a:cxn ang="0">
                  <a:pos x="397" y="1092"/>
                </a:cxn>
                <a:cxn ang="0">
                  <a:pos x="354" y="1049"/>
                </a:cxn>
                <a:cxn ang="0">
                  <a:pos x="227" y="936"/>
                </a:cxn>
                <a:cxn ang="0">
                  <a:pos x="127" y="836"/>
                </a:cxn>
                <a:cxn ang="0">
                  <a:pos x="14" y="709"/>
                </a:cxn>
                <a:cxn ang="0">
                  <a:pos x="14" y="666"/>
                </a:cxn>
                <a:cxn ang="0">
                  <a:pos x="184" y="595"/>
                </a:cxn>
                <a:cxn ang="0">
                  <a:pos x="326" y="539"/>
                </a:cxn>
                <a:cxn ang="0">
                  <a:pos x="383" y="539"/>
                </a:cxn>
                <a:cxn ang="0">
                  <a:pos x="510" y="482"/>
                </a:cxn>
                <a:cxn ang="0">
                  <a:pos x="680" y="368"/>
                </a:cxn>
                <a:cxn ang="0">
                  <a:pos x="737" y="354"/>
                </a:cxn>
                <a:cxn ang="0">
                  <a:pos x="780" y="312"/>
                </a:cxn>
                <a:cxn ang="0">
                  <a:pos x="794" y="312"/>
                </a:cxn>
                <a:cxn ang="0">
                  <a:pos x="836" y="283"/>
                </a:cxn>
                <a:cxn ang="0">
                  <a:pos x="950" y="198"/>
                </a:cxn>
                <a:cxn ang="0">
                  <a:pos x="1049" y="141"/>
                </a:cxn>
                <a:cxn ang="0">
                  <a:pos x="1063" y="127"/>
                </a:cxn>
                <a:cxn ang="0">
                  <a:pos x="1120" y="85"/>
                </a:cxn>
                <a:cxn ang="0">
                  <a:pos x="1163" y="42"/>
                </a:cxn>
                <a:cxn ang="0">
                  <a:pos x="1177" y="14"/>
                </a:cxn>
                <a:cxn ang="0">
                  <a:pos x="1219" y="14"/>
                </a:cxn>
                <a:cxn ang="0">
                  <a:pos x="1234" y="14"/>
                </a:cxn>
                <a:cxn ang="0">
                  <a:pos x="1248" y="14"/>
                </a:cxn>
                <a:cxn ang="0">
                  <a:pos x="1276" y="0"/>
                </a:cxn>
              </a:cxnLst>
              <a:rect l="0" t="0" r="r" b="b"/>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6" name="Freeform 12" descr="50%"/>
            <p:cNvSpPr>
              <a:spLocks noChangeAspect="1"/>
            </p:cNvSpPr>
            <p:nvPr/>
          </p:nvSpPr>
          <p:spPr bwMode="auto">
            <a:xfrm>
              <a:off x="7604" y="9615"/>
              <a:ext cx="2036" cy="2506"/>
            </a:xfrm>
            <a:custGeom>
              <a:avLst/>
              <a:gdLst/>
              <a:ahLst/>
              <a:cxnLst>
                <a:cxn ang="0">
                  <a:pos x="425" y="85"/>
                </a:cxn>
                <a:cxn ang="0">
                  <a:pos x="440" y="255"/>
                </a:cxn>
                <a:cxn ang="0">
                  <a:pos x="539" y="156"/>
                </a:cxn>
                <a:cxn ang="0">
                  <a:pos x="610" y="170"/>
                </a:cxn>
                <a:cxn ang="0">
                  <a:pos x="667" y="170"/>
                </a:cxn>
                <a:cxn ang="0">
                  <a:pos x="709" y="213"/>
                </a:cxn>
                <a:cxn ang="0">
                  <a:pos x="766" y="241"/>
                </a:cxn>
                <a:cxn ang="0">
                  <a:pos x="808" y="284"/>
                </a:cxn>
                <a:cxn ang="0">
                  <a:pos x="851" y="298"/>
                </a:cxn>
                <a:cxn ang="0">
                  <a:pos x="922" y="312"/>
                </a:cxn>
                <a:cxn ang="0">
                  <a:pos x="964" y="326"/>
                </a:cxn>
                <a:cxn ang="0">
                  <a:pos x="1021" y="340"/>
                </a:cxn>
                <a:cxn ang="0">
                  <a:pos x="1078" y="354"/>
                </a:cxn>
                <a:cxn ang="0">
                  <a:pos x="1135" y="369"/>
                </a:cxn>
                <a:cxn ang="0">
                  <a:pos x="1191" y="397"/>
                </a:cxn>
                <a:cxn ang="0">
                  <a:pos x="1220" y="397"/>
                </a:cxn>
                <a:cxn ang="0">
                  <a:pos x="1262" y="440"/>
                </a:cxn>
                <a:cxn ang="0">
                  <a:pos x="1262" y="496"/>
                </a:cxn>
                <a:cxn ang="0">
                  <a:pos x="1234" y="539"/>
                </a:cxn>
                <a:cxn ang="0">
                  <a:pos x="1234" y="567"/>
                </a:cxn>
                <a:cxn ang="0">
                  <a:pos x="1220" y="610"/>
                </a:cxn>
                <a:cxn ang="0">
                  <a:pos x="1191" y="667"/>
                </a:cxn>
                <a:cxn ang="0">
                  <a:pos x="1149" y="780"/>
                </a:cxn>
                <a:cxn ang="0">
                  <a:pos x="1106" y="865"/>
                </a:cxn>
                <a:cxn ang="0">
                  <a:pos x="1092" y="893"/>
                </a:cxn>
                <a:cxn ang="0">
                  <a:pos x="1064" y="936"/>
                </a:cxn>
                <a:cxn ang="0">
                  <a:pos x="1049" y="979"/>
                </a:cxn>
                <a:cxn ang="0">
                  <a:pos x="1021" y="1035"/>
                </a:cxn>
                <a:cxn ang="0">
                  <a:pos x="1007" y="1078"/>
                </a:cxn>
                <a:cxn ang="0">
                  <a:pos x="1007" y="1106"/>
                </a:cxn>
                <a:cxn ang="0">
                  <a:pos x="993" y="1120"/>
                </a:cxn>
                <a:cxn ang="0">
                  <a:pos x="979" y="1149"/>
                </a:cxn>
                <a:cxn ang="0">
                  <a:pos x="964" y="1177"/>
                </a:cxn>
                <a:cxn ang="0">
                  <a:pos x="936" y="1220"/>
                </a:cxn>
                <a:cxn ang="0">
                  <a:pos x="922" y="1248"/>
                </a:cxn>
                <a:cxn ang="0">
                  <a:pos x="893" y="1276"/>
                </a:cxn>
                <a:cxn ang="0">
                  <a:pos x="865" y="1347"/>
                </a:cxn>
                <a:cxn ang="0">
                  <a:pos x="851" y="1362"/>
                </a:cxn>
                <a:cxn ang="0">
                  <a:pos x="823" y="1404"/>
                </a:cxn>
                <a:cxn ang="0">
                  <a:pos x="808" y="1447"/>
                </a:cxn>
                <a:cxn ang="0">
                  <a:pos x="808" y="1475"/>
                </a:cxn>
                <a:cxn ang="0">
                  <a:pos x="794" y="1503"/>
                </a:cxn>
                <a:cxn ang="0">
                  <a:pos x="752" y="1518"/>
                </a:cxn>
                <a:cxn ang="0">
                  <a:pos x="610" y="1518"/>
                </a:cxn>
                <a:cxn ang="0">
                  <a:pos x="511" y="1532"/>
                </a:cxn>
                <a:cxn ang="0">
                  <a:pos x="298" y="1503"/>
                </a:cxn>
                <a:cxn ang="0">
                  <a:pos x="85" y="1319"/>
                </a:cxn>
                <a:cxn ang="0">
                  <a:pos x="0" y="1248"/>
                </a:cxn>
                <a:cxn ang="0">
                  <a:pos x="142" y="964"/>
                </a:cxn>
                <a:cxn ang="0">
                  <a:pos x="184" y="794"/>
                </a:cxn>
                <a:cxn ang="0">
                  <a:pos x="199" y="567"/>
                </a:cxn>
                <a:cxn ang="0">
                  <a:pos x="184" y="340"/>
                </a:cxn>
                <a:cxn ang="0">
                  <a:pos x="199" y="284"/>
                </a:cxn>
                <a:cxn ang="0">
                  <a:pos x="241" y="184"/>
                </a:cxn>
                <a:cxn ang="0">
                  <a:pos x="269" y="128"/>
                </a:cxn>
                <a:cxn ang="0">
                  <a:pos x="312" y="85"/>
                </a:cxn>
                <a:cxn ang="0">
                  <a:pos x="355" y="57"/>
                </a:cxn>
                <a:cxn ang="0">
                  <a:pos x="411" y="28"/>
                </a:cxn>
                <a:cxn ang="0">
                  <a:pos x="440" y="14"/>
                </a:cxn>
              </a:cxnLst>
              <a:rect l="0" t="0" r="r" b="b"/>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7" name="Freeform 13"/>
            <p:cNvSpPr>
              <a:spLocks noChangeAspect="1"/>
            </p:cNvSpPr>
            <p:nvPr/>
          </p:nvSpPr>
          <p:spPr bwMode="auto">
            <a:xfrm>
              <a:off x="3372" y="4558"/>
              <a:ext cx="4255" cy="3454"/>
            </a:xfrm>
            <a:custGeom>
              <a:avLst/>
              <a:gdLst/>
              <a:ahLst/>
              <a:cxnLst>
                <a:cxn ang="0">
                  <a:pos x="0" y="1829"/>
                </a:cxn>
                <a:cxn ang="0">
                  <a:pos x="57" y="1716"/>
                </a:cxn>
                <a:cxn ang="0">
                  <a:pos x="184" y="1517"/>
                </a:cxn>
                <a:cxn ang="0">
                  <a:pos x="284" y="1361"/>
                </a:cxn>
                <a:cxn ang="0">
                  <a:pos x="383" y="1234"/>
                </a:cxn>
                <a:cxn ang="0">
                  <a:pos x="468" y="1177"/>
                </a:cxn>
                <a:cxn ang="0">
                  <a:pos x="567" y="1134"/>
                </a:cxn>
                <a:cxn ang="0">
                  <a:pos x="837" y="1049"/>
                </a:cxn>
                <a:cxn ang="0">
                  <a:pos x="908" y="1021"/>
                </a:cxn>
                <a:cxn ang="0">
                  <a:pos x="936" y="964"/>
                </a:cxn>
                <a:cxn ang="0">
                  <a:pos x="1007" y="851"/>
                </a:cxn>
                <a:cxn ang="0">
                  <a:pos x="1049" y="794"/>
                </a:cxn>
                <a:cxn ang="0">
                  <a:pos x="1078" y="780"/>
                </a:cxn>
                <a:cxn ang="0">
                  <a:pos x="1134" y="737"/>
                </a:cxn>
                <a:cxn ang="0">
                  <a:pos x="1205" y="695"/>
                </a:cxn>
                <a:cxn ang="0">
                  <a:pos x="1305" y="638"/>
                </a:cxn>
                <a:cxn ang="0">
                  <a:pos x="1418" y="595"/>
                </a:cxn>
                <a:cxn ang="0">
                  <a:pos x="1532" y="553"/>
                </a:cxn>
                <a:cxn ang="0">
                  <a:pos x="1617" y="510"/>
                </a:cxn>
                <a:cxn ang="0">
                  <a:pos x="1702" y="439"/>
                </a:cxn>
                <a:cxn ang="0">
                  <a:pos x="1744" y="340"/>
                </a:cxn>
                <a:cxn ang="0">
                  <a:pos x="1730" y="269"/>
                </a:cxn>
                <a:cxn ang="0">
                  <a:pos x="1688" y="156"/>
                </a:cxn>
                <a:cxn ang="0">
                  <a:pos x="1659" y="56"/>
                </a:cxn>
                <a:cxn ang="0">
                  <a:pos x="1688" y="14"/>
                </a:cxn>
                <a:cxn ang="0">
                  <a:pos x="1872" y="56"/>
                </a:cxn>
                <a:cxn ang="0">
                  <a:pos x="1915" y="70"/>
                </a:cxn>
                <a:cxn ang="0">
                  <a:pos x="1943" y="85"/>
                </a:cxn>
                <a:cxn ang="0">
                  <a:pos x="1971" y="99"/>
                </a:cxn>
                <a:cxn ang="0">
                  <a:pos x="2014" y="127"/>
                </a:cxn>
                <a:cxn ang="0">
                  <a:pos x="2042" y="156"/>
                </a:cxn>
                <a:cxn ang="0">
                  <a:pos x="2056" y="170"/>
                </a:cxn>
                <a:cxn ang="0">
                  <a:pos x="2099" y="226"/>
                </a:cxn>
                <a:cxn ang="0">
                  <a:pos x="2127" y="269"/>
                </a:cxn>
                <a:cxn ang="0">
                  <a:pos x="2170" y="297"/>
                </a:cxn>
                <a:cxn ang="0">
                  <a:pos x="2212" y="340"/>
                </a:cxn>
                <a:cxn ang="0">
                  <a:pos x="2255" y="411"/>
                </a:cxn>
                <a:cxn ang="0">
                  <a:pos x="2283" y="453"/>
                </a:cxn>
                <a:cxn ang="0">
                  <a:pos x="2326" y="510"/>
                </a:cxn>
                <a:cxn ang="0">
                  <a:pos x="2354" y="553"/>
                </a:cxn>
                <a:cxn ang="0">
                  <a:pos x="2411" y="624"/>
                </a:cxn>
                <a:cxn ang="0">
                  <a:pos x="2439" y="680"/>
                </a:cxn>
                <a:cxn ang="0">
                  <a:pos x="2468" y="709"/>
                </a:cxn>
                <a:cxn ang="0">
                  <a:pos x="2496" y="765"/>
                </a:cxn>
                <a:cxn ang="0">
                  <a:pos x="2553" y="836"/>
                </a:cxn>
                <a:cxn ang="0">
                  <a:pos x="2581" y="879"/>
                </a:cxn>
                <a:cxn ang="0">
                  <a:pos x="2666" y="1007"/>
                </a:cxn>
                <a:cxn ang="0">
                  <a:pos x="2510" y="1120"/>
                </a:cxn>
                <a:cxn ang="0">
                  <a:pos x="2397" y="1205"/>
                </a:cxn>
                <a:cxn ang="0">
                  <a:pos x="2241" y="1304"/>
                </a:cxn>
                <a:cxn ang="0">
                  <a:pos x="2141" y="1375"/>
                </a:cxn>
                <a:cxn ang="0">
                  <a:pos x="2014" y="1446"/>
                </a:cxn>
                <a:cxn ang="0">
                  <a:pos x="1744" y="1588"/>
                </a:cxn>
                <a:cxn ang="0">
                  <a:pos x="1489" y="1730"/>
                </a:cxn>
                <a:cxn ang="0">
                  <a:pos x="1347" y="1787"/>
                </a:cxn>
                <a:cxn ang="0">
                  <a:pos x="1220" y="1844"/>
                </a:cxn>
                <a:cxn ang="0">
                  <a:pos x="1106" y="1900"/>
                </a:cxn>
                <a:cxn ang="0">
                  <a:pos x="539" y="2085"/>
                </a:cxn>
              </a:cxnLst>
              <a:rect l="0" t="0" r="r" b="b"/>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8" name="Freeform 14" descr="50%"/>
            <p:cNvSpPr>
              <a:spLocks noChangeAspect="1"/>
            </p:cNvSpPr>
            <p:nvPr/>
          </p:nvSpPr>
          <p:spPr bwMode="auto">
            <a:xfrm>
              <a:off x="5681" y="8870"/>
              <a:ext cx="2421" cy="3048"/>
            </a:xfrm>
            <a:custGeom>
              <a:avLst/>
              <a:gdLst/>
              <a:ahLst/>
              <a:cxnLst>
                <a:cxn ang="0">
                  <a:pos x="1503" y="142"/>
                </a:cxn>
                <a:cxn ang="0">
                  <a:pos x="1503" y="142"/>
                </a:cxn>
                <a:cxn ang="0">
                  <a:pos x="1517" y="198"/>
                </a:cxn>
                <a:cxn ang="0">
                  <a:pos x="1503" y="213"/>
                </a:cxn>
                <a:cxn ang="0">
                  <a:pos x="1517" y="312"/>
                </a:cxn>
                <a:cxn ang="0">
                  <a:pos x="1517" y="340"/>
                </a:cxn>
                <a:cxn ang="0">
                  <a:pos x="1517" y="397"/>
                </a:cxn>
                <a:cxn ang="0">
                  <a:pos x="1503" y="439"/>
                </a:cxn>
                <a:cxn ang="0">
                  <a:pos x="1503" y="482"/>
                </a:cxn>
                <a:cxn ang="0">
                  <a:pos x="1489" y="567"/>
                </a:cxn>
                <a:cxn ang="0">
                  <a:pos x="1474" y="581"/>
                </a:cxn>
                <a:cxn ang="0">
                  <a:pos x="1474" y="596"/>
                </a:cxn>
                <a:cxn ang="0">
                  <a:pos x="1460" y="624"/>
                </a:cxn>
                <a:cxn ang="0">
                  <a:pos x="1446" y="666"/>
                </a:cxn>
                <a:cxn ang="0">
                  <a:pos x="1418" y="723"/>
                </a:cxn>
                <a:cxn ang="0">
                  <a:pos x="1404" y="752"/>
                </a:cxn>
                <a:cxn ang="0">
                  <a:pos x="1404" y="794"/>
                </a:cxn>
                <a:cxn ang="0">
                  <a:pos x="1389" y="808"/>
                </a:cxn>
                <a:cxn ang="0">
                  <a:pos x="1389" y="893"/>
                </a:cxn>
                <a:cxn ang="0">
                  <a:pos x="1404" y="1007"/>
                </a:cxn>
                <a:cxn ang="0">
                  <a:pos x="1404" y="1120"/>
                </a:cxn>
                <a:cxn ang="0">
                  <a:pos x="1389" y="1234"/>
                </a:cxn>
                <a:cxn ang="0">
                  <a:pos x="1375" y="1347"/>
                </a:cxn>
                <a:cxn ang="0">
                  <a:pos x="1361" y="1404"/>
                </a:cxn>
                <a:cxn ang="0">
                  <a:pos x="1333" y="1503"/>
                </a:cxn>
                <a:cxn ang="0">
                  <a:pos x="1304" y="1574"/>
                </a:cxn>
                <a:cxn ang="0">
                  <a:pos x="1304" y="1574"/>
                </a:cxn>
                <a:cxn ang="0">
                  <a:pos x="1276" y="1617"/>
                </a:cxn>
                <a:cxn ang="0">
                  <a:pos x="1191" y="1730"/>
                </a:cxn>
                <a:cxn ang="0">
                  <a:pos x="1134" y="1759"/>
                </a:cxn>
                <a:cxn ang="0">
                  <a:pos x="1077" y="1801"/>
                </a:cxn>
                <a:cxn ang="0">
                  <a:pos x="992" y="1830"/>
                </a:cxn>
                <a:cxn ang="0">
                  <a:pos x="865" y="1858"/>
                </a:cxn>
                <a:cxn ang="0">
                  <a:pos x="808" y="1872"/>
                </a:cxn>
                <a:cxn ang="0">
                  <a:pos x="638" y="1900"/>
                </a:cxn>
                <a:cxn ang="0">
                  <a:pos x="553" y="1915"/>
                </a:cxn>
                <a:cxn ang="0">
                  <a:pos x="496" y="1915"/>
                </a:cxn>
                <a:cxn ang="0">
                  <a:pos x="439" y="1900"/>
                </a:cxn>
                <a:cxn ang="0">
                  <a:pos x="397" y="1886"/>
                </a:cxn>
                <a:cxn ang="0">
                  <a:pos x="283" y="1830"/>
                </a:cxn>
                <a:cxn ang="0">
                  <a:pos x="184" y="1744"/>
                </a:cxn>
                <a:cxn ang="0">
                  <a:pos x="113" y="1447"/>
                </a:cxn>
                <a:cxn ang="0">
                  <a:pos x="14" y="1120"/>
                </a:cxn>
                <a:cxn ang="0">
                  <a:pos x="411" y="950"/>
                </a:cxn>
                <a:cxn ang="0">
                  <a:pos x="638" y="766"/>
                </a:cxn>
                <a:cxn ang="0">
                  <a:pos x="694" y="666"/>
                </a:cxn>
                <a:cxn ang="0">
                  <a:pos x="751" y="581"/>
                </a:cxn>
                <a:cxn ang="0">
                  <a:pos x="822" y="482"/>
                </a:cxn>
                <a:cxn ang="0">
                  <a:pos x="865" y="397"/>
                </a:cxn>
                <a:cxn ang="0">
                  <a:pos x="936" y="298"/>
                </a:cxn>
                <a:cxn ang="0">
                  <a:pos x="950" y="283"/>
                </a:cxn>
                <a:cxn ang="0">
                  <a:pos x="1021" y="213"/>
                </a:cxn>
                <a:cxn ang="0">
                  <a:pos x="1063" y="170"/>
                </a:cxn>
                <a:cxn ang="0">
                  <a:pos x="1120" y="113"/>
                </a:cxn>
                <a:cxn ang="0">
                  <a:pos x="1205" y="56"/>
                </a:cxn>
                <a:cxn ang="0">
                  <a:pos x="1205" y="56"/>
                </a:cxn>
                <a:cxn ang="0">
                  <a:pos x="1290" y="42"/>
                </a:cxn>
                <a:cxn ang="0">
                  <a:pos x="1318" y="42"/>
                </a:cxn>
                <a:cxn ang="0">
                  <a:pos x="1418" y="14"/>
                </a:cxn>
                <a:cxn ang="0">
                  <a:pos x="1460" y="0"/>
                </a:cxn>
              </a:cxnLst>
              <a:rect l="0" t="0" r="r" b="b"/>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9" name="Freeform 15" descr="50%"/>
            <p:cNvSpPr>
              <a:spLocks noChangeAspect="1"/>
            </p:cNvSpPr>
            <p:nvPr/>
          </p:nvSpPr>
          <p:spPr bwMode="auto">
            <a:xfrm>
              <a:off x="8962" y="6972"/>
              <a:ext cx="2263" cy="2304"/>
            </a:xfrm>
            <a:custGeom>
              <a:avLst/>
              <a:gdLst/>
              <a:ahLst/>
              <a:cxnLst>
                <a:cxn ang="0">
                  <a:pos x="1418" y="114"/>
                </a:cxn>
                <a:cxn ang="0">
                  <a:pos x="1418" y="142"/>
                </a:cxn>
                <a:cxn ang="0">
                  <a:pos x="1404" y="199"/>
                </a:cxn>
                <a:cxn ang="0">
                  <a:pos x="1390" y="256"/>
                </a:cxn>
                <a:cxn ang="0">
                  <a:pos x="1376" y="298"/>
                </a:cxn>
                <a:cxn ang="0">
                  <a:pos x="1361" y="596"/>
                </a:cxn>
                <a:cxn ang="0">
                  <a:pos x="1361" y="639"/>
                </a:cxn>
                <a:cxn ang="0">
                  <a:pos x="1361" y="695"/>
                </a:cxn>
                <a:cxn ang="0">
                  <a:pos x="1361" y="724"/>
                </a:cxn>
                <a:cxn ang="0">
                  <a:pos x="1361" y="766"/>
                </a:cxn>
                <a:cxn ang="0">
                  <a:pos x="1361" y="795"/>
                </a:cxn>
                <a:cxn ang="0">
                  <a:pos x="1205" y="922"/>
                </a:cxn>
                <a:cxn ang="0">
                  <a:pos x="1120" y="908"/>
                </a:cxn>
                <a:cxn ang="0">
                  <a:pos x="879" y="866"/>
                </a:cxn>
                <a:cxn ang="0">
                  <a:pos x="822" y="1248"/>
                </a:cxn>
                <a:cxn ang="0">
                  <a:pos x="737" y="1277"/>
                </a:cxn>
                <a:cxn ang="0">
                  <a:pos x="624" y="1263"/>
                </a:cxn>
                <a:cxn ang="0">
                  <a:pos x="510" y="1405"/>
                </a:cxn>
                <a:cxn ang="0">
                  <a:pos x="411" y="1433"/>
                </a:cxn>
                <a:cxn ang="0">
                  <a:pos x="269" y="1419"/>
                </a:cxn>
                <a:cxn ang="0">
                  <a:pos x="213" y="1390"/>
                </a:cxn>
                <a:cxn ang="0">
                  <a:pos x="142" y="1405"/>
                </a:cxn>
                <a:cxn ang="0">
                  <a:pos x="99" y="1334"/>
                </a:cxn>
                <a:cxn ang="0">
                  <a:pos x="85" y="1305"/>
                </a:cxn>
                <a:cxn ang="0">
                  <a:pos x="57" y="1248"/>
                </a:cxn>
                <a:cxn ang="0">
                  <a:pos x="42" y="1220"/>
                </a:cxn>
                <a:cxn ang="0">
                  <a:pos x="14" y="1149"/>
                </a:cxn>
                <a:cxn ang="0">
                  <a:pos x="14" y="1064"/>
                </a:cxn>
                <a:cxn ang="0">
                  <a:pos x="28" y="951"/>
                </a:cxn>
                <a:cxn ang="0">
                  <a:pos x="42" y="795"/>
                </a:cxn>
                <a:cxn ang="0">
                  <a:pos x="42" y="709"/>
                </a:cxn>
                <a:cxn ang="0">
                  <a:pos x="42" y="596"/>
                </a:cxn>
                <a:cxn ang="0">
                  <a:pos x="42" y="539"/>
                </a:cxn>
                <a:cxn ang="0">
                  <a:pos x="42" y="426"/>
                </a:cxn>
                <a:cxn ang="0">
                  <a:pos x="42" y="327"/>
                </a:cxn>
                <a:cxn ang="0">
                  <a:pos x="28" y="241"/>
                </a:cxn>
                <a:cxn ang="0">
                  <a:pos x="28" y="156"/>
                </a:cxn>
                <a:cxn ang="0">
                  <a:pos x="42" y="100"/>
                </a:cxn>
                <a:cxn ang="0">
                  <a:pos x="128" y="100"/>
                </a:cxn>
                <a:cxn ang="0">
                  <a:pos x="184" y="100"/>
                </a:cxn>
                <a:cxn ang="0">
                  <a:pos x="269" y="114"/>
                </a:cxn>
                <a:cxn ang="0">
                  <a:pos x="354" y="128"/>
                </a:cxn>
                <a:cxn ang="0">
                  <a:pos x="425" y="156"/>
                </a:cxn>
                <a:cxn ang="0">
                  <a:pos x="468" y="185"/>
                </a:cxn>
                <a:cxn ang="0">
                  <a:pos x="510" y="199"/>
                </a:cxn>
                <a:cxn ang="0">
                  <a:pos x="610" y="185"/>
                </a:cxn>
                <a:cxn ang="0">
                  <a:pos x="752" y="185"/>
                </a:cxn>
                <a:cxn ang="0">
                  <a:pos x="851" y="156"/>
                </a:cxn>
                <a:cxn ang="0">
                  <a:pos x="879" y="170"/>
                </a:cxn>
                <a:cxn ang="0">
                  <a:pos x="908" y="170"/>
                </a:cxn>
                <a:cxn ang="0">
                  <a:pos x="936" y="185"/>
                </a:cxn>
                <a:cxn ang="0">
                  <a:pos x="964" y="185"/>
                </a:cxn>
                <a:cxn ang="0">
                  <a:pos x="1007" y="170"/>
                </a:cxn>
                <a:cxn ang="0">
                  <a:pos x="1049" y="156"/>
                </a:cxn>
                <a:cxn ang="0">
                  <a:pos x="1134" y="114"/>
                </a:cxn>
                <a:cxn ang="0">
                  <a:pos x="1177" y="85"/>
                </a:cxn>
                <a:cxn ang="0">
                  <a:pos x="1220" y="57"/>
                </a:cxn>
                <a:cxn ang="0">
                  <a:pos x="1262" y="43"/>
                </a:cxn>
                <a:cxn ang="0">
                  <a:pos x="1290" y="29"/>
                </a:cxn>
                <a:cxn ang="0">
                  <a:pos x="1347" y="14"/>
                </a:cxn>
                <a:cxn ang="0">
                  <a:pos x="1376" y="0"/>
                </a:cxn>
                <a:cxn ang="0">
                  <a:pos x="1404" y="57"/>
                </a:cxn>
              </a:cxnLst>
              <a:rect l="0" t="0" r="r" b="b"/>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0" name="Freeform 16"/>
            <p:cNvSpPr>
              <a:spLocks noChangeAspect="1"/>
            </p:cNvSpPr>
            <p:nvPr/>
          </p:nvSpPr>
          <p:spPr bwMode="auto">
            <a:xfrm>
              <a:off x="12583" y="5008"/>
              <a:ext cx="2354" cy="2552"/>
            </a:xfrm>
            <a:custGeom>
              <a:avLst/>
              <a:gdLst/>
              <a:ahLst/>
              <a:cxnLst>
                <a:cxn ang="0">
                  <a:pos x="894" y="57"/>
                </a:cxn>
                <a:cxn ang="0">
                  <a:pos x="964" y="71"/>
                </a:cxn>
                <a:cxn ang="0">
                  <a:pos x="1021" y="142"/>
                </a:cxn>
                <a:cxn ang="0">
                  <a:pos x="1035" y="185"/>
                </a:cxn>
                <a:cxn ang="0">
                  <a:pos x="1035" y="256"/>
                </a:cxn>
                <a:cxn ang="0">
                  <a:pos x="1035" y="312"/>
                </a:cxn>
                <a:cxn ang="0">
                  <a:pos x="1021" y="369"/>
                </a:cxn>
                <a:cxn ang="0">
                  <a:pos x="1007" y="440"/>
                </a:cxn>
                <a:cxn ang="0">
                  <a:pos x="979" y="482"/>
                </a:cxn>
                <a:cxn ang="0">
                  <a:pos x="1007" y="553"/>
                </a:cxn>
                <a:cxn ang="0">
                  <a:pos x="1064" y="468"/>
                </a:cxn>
                <a:cxn ang="0">
                  <a:pos x="1120" y="426"/>
                </a:cxn>
                <a:cxn ang="0">
                  <a:pos x="1191" y="426"/>
                </a:cxn>
                <a:cxn ang="0">
                  <a:pos x="1248" y="440"/>
                </a:cxn>
                <a:cxn ang="0">
                  <a:pos x="1305" y="440"/>
                </a:cxn>
                <a:cxn ang="0">
                  <a:pos x="1404" y="412"/>
                </a:cxn>
                <a:cxn ang="0">
                  <a:pos x="1475" y="412"/>
                </a:cxn>
                <a:cxn ang="0">
                  <a:pos x="1461" y="482"/>
                </a:cxn>
                <a:cxn ang="0">
                  <a:pos x="1418" y="624"/>
                </a:cxn>
                <a:cxn ang="0">
                  <a:pos x="1248" y="724"/>
                </a:cxn>
                <a:cxn ang="0">
                  <a:pos x="1177" y="724"/>
                </a:cxn>
                <a:cxn ang="0">
                  <a:pos x="1177" y="738"/>
                </a:cxn>
                <a:cxn ang="0">
                  <a:pos x="1248" y="795"/>
                </a:cxn>
                <a:cxn ang="0">
                  <a:pos x="1291" y="837"/>
                </a:cxn>
                <a:cxn ang="0">
                  <a:pos x="1234" y="922"/>
                </a:cxn>
                <a:cxn ang="0">
                  <a:pos x="1149" y="979"/>
                </a:cxn>
                <a:cxn ang="0">
                  <a:pos x="1064" y="1050"/>
                </a:cxn>
                <a:cxn ang="0">
                  <a:pos x="1007" y="1107"/>
                </a:cxn>
                <a:cxn ang="0">
                  <a:pos x="950" y="1107"/>
                </a:cxn>
                <a:cxn ang="0">
                  <a:pos x="908" y="1121"/>
                </a:cxn>
                <a:cxn ang="0">
                  <a:pos x="879" y="1178"/>
                </a:cxn>
                <a:cxn ang="0">
                  <a:pos x="794" y="1376"/>
                </a:cxn>
                <a:cxn ang="0">
                  <a:pos x="738" y="1490"/>
                </a:cxn>
                <a:cxn ang="0">
                  <a:pos x="624" y="1561"/>
                </a:cxn>
                <a:cxn ang="0">
                  <a:pos x="567" y="1561"/>
                </a:cxn>
                <a:cxn ang="0">
                  <a:pos x="496" y="1532"/>
                </a:cxn>
                <a:cxn ang="0">
                  <a:pos x="511" y="1561"/>
                </a:cxn>
                <a:cxn ang="0">
                  <a:pos x="525" y="1575"/>
                </a:cxn>
                <a:cxn ang="0">
                  <a:pos x="454" y="1561"/>
                </a:cxn>
                <a:cxn ang="0">
                  <a:pos x="411" y="1561"/>
                </a:cxn>
                <a:cxn ang="0">
                  <a:pos x="284" y="1575"/>
                </a:cxn>
                <a:cxn ang="0">
                  <a:pos x="184" y="1603"/>
                </a:cxn>
                <a:cxn ang="0">
                  <a:pos x="14" y="1390"/>
                </a:cxn>
                <a:cxn ang="0">
                  <a:pos x="43" y="837"/>
                </a:cxn>
                <a:cxn ang="0">
                  <a:pos x="57" y="468"/>
                </a:cxn>
                <a:cxn ang="0">
                  <a:pos x="142" y="284"/>
                </a:cxn>
                <a:cxn ang="0">
                  <a:pos x="326" y="270"/>
                </a:cxn>
                <a:cxn ang="0">
                  <a:pos x="369" y="497"/>
                </a:cxn>
                <a:cxn ang="0">
                  <a:pos x="411" y="582"/>
                </a:cxn>
                <a:cxn ang="0">
                  <a:pos x="496" y="653"/>
                </a:cxn>
                <a:cxn ang="0">
                  <a:pos x="567" y="610"/>
                </a:cxn>
                <a:cxn ang="0">
                  <a:pos x="610" y="454"/>
                </a:cxn>
                <a:cxn ang="0">
                  <a:pos x="638" y="355"/>
                </a:cxn>
                <a:cxn ang="0">
                  <a:pos x="596" y="270"/>
                </a:cxn>
                <a:cxn ang="0">
                  <a:pos x="695" y="270"/>
                </a:cxn>
                <a:cxn ang="0">
                  <a:pos x="879" y="284"/>
                </a:cxn>
                <a:cxn ang="0">
                  <a:pos x="908" y="213"/>
                </a:cxn>
                <a:cxn ang="0">
                  <a:pos x="851" y="199"/>
                </a:cxn>
                <a:cxn ang="0">
                  <a:pos x="894" y="185"/>
                </a:cxn>
                <a:cxn ang="0">
                  <a:pos x="865" y="156"/>
                </a:cxn>
                <a:cxn ang="0">
                  <a:pos x="894" y="99"/>
                </a:cxn>
                <a:cxn ang="0">
                  <a:pos x="865" y="0"/>
                </a:cxn>
              </a:cxnLst>
              <a:rect l="0" t="0" r="r" b="b"/>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1" name="Freeform 17"/>
            <p:cNvSpPr>
              <a:spLocks noChangeAspect="1"/>
            </p:cNvSpPr>
            <p:nvPr/>
          </p:nvSpPr>
          <p:spPr bwMode="auto">
            <a:xfrm>
              <a:off x="9505" y="8351"/>
              <a:ext cx="1584" cy="2100"/>
            </a:xfrm>
            <a:custGeom>
              <a:avLst/>
              <a:gdLst/>
              <a:ahLst/>
              <a:cxnLst>
                <a:cxn ang="0">
                  <a:pos x="965" y="156"/>
                </a:cxn>
                <a:cxn ang="0">
                  <a:pos x="950" y="212"/>
                </a:cxn>
                <a:cxn ang="0">
                  <a:pos x="894" y="382"/>
                </a:cxn>
                <a:cxn ang="0">
                  <a:pos x="880" y="425"/>
                </a:cxn>
                <a:cxn ang="0">
                  <a:pos x="865" y="496"/>
                </a:cxn>
                <a:cxn ang="0">
                  <a:pos x="851" y="567"/>
                </a:cxn>
                <a:cxn ang="0">
                  <a:pos x="837" y="595"/>
                </a:cxn>
                <a:cxn ang="0">
                  <a:pos x="837" y="624"/>
                </a:cxn>
                <a:cxn ang="0">
                  <a:pos x="823" y="652"/>
                </a:cxn>
                <a:cxn ang="0">
                  <a:pos x="809" y="723"/>
                </a:cxn>
                <a:cxn ang="0">
                  <a:pos x="780" y="794"/>
                </a:cxn>
                <a:cxn ang="0">
                  <a:pos x="780" y="836"/>
                </a:cxn>
                <a:cxn ang="0">
                  <a:pos x="766" y="865"/>
                </a:cxn>
                <a:cxn ang="0">
                  <a:pos x="766" y="893"/>
                </a:cxn>
                <a:cxn ang="0">
                  <a:pos x="752" y="907"/>
                </a:cxn>
                <a:cxn ang="0">
                  <a:pos x="752" y="936"/>
                </a:cxn>
                <a:cxn ang="0">
                  <a:pos x="738" y="950"/>
                </a:cxn>
                <a:cxn ang="0">
                  <a:pos x="738" y="964"/>
                </a:cxn>
                <a:cxn ang="0">
                  <a:pos x="738" y="992"/>
                </a:cxn>
                <a:cxn ang="0">
                  <a:pos x="724" y="1021"/>
                </a:cxn>
                <a:cxn ang="0">
                  <a:pos x="724" y="1035"/>
                </a:cxn>
                <a:cxn ang="0">
                  <a:pos x="709" y="1063"/>
                </a:cxn>
                <a:cxn ang="0">
                  <a:pos x="695" y="1106"/>
                </a:cxn>
                <a:cxn ang="0">
                  <a:pos x="695" y="1134"/>
                </a:cxn>
                <a:cxn ang="0">
                  <a:pos x="681" y="1163"/>
                </a:cxn>
                <a:cxn ang="0">
                  <a:pos x="653" y="1191"/>
                </a:cxn>
                <a:cxn ang="0">
                  <a:pos x="624" y="1219"/>
                </a:cxn>
                <a:cxn ang="0">
                  <a:pos x="596" y="1262"/>
                </a:cxn>
                <a:cxn ang="0">
                  <a:pos x="596" y="1276"/>
                </a:cxn>
                <a:cxn ang="0">
                  <a:pos x="568" y="1290"/>
                </a:cxn>
                <a:cxn ang="0">
                  <a:pos x="553" y="1304"/>
                </a:cxn>
                <a:cxn ang="0">
                  <a:pos x="525" y="1319"/>
                </a:cxn>
                <a:cxn ang="0">
                  <a:pos x="497" y="1319"/>
                </a:cxn>
                <a:cxn ang="0">
                  <a:pos x="468" y="1319"/>
                </a:cxn>
                <a:cxn ang="0">
                  <a:pos x="426" y="1319"/>
                </a:cxn>
                <a:cxn ang="0">
                  <a:pos x="397" y="1319"/>
                </a:cxn>
                <a:cxn ang="0">
                  <a:pos x="241" y="1262"/>
                </a:cxn>
                <a:cxn ang="0">
                  <a:pos x="213" y="1262"/>
                </a:cxn>
                <a:cxn ang="0">
                  <a:pos x="156" y="1234"/>
                </a:cxn>
                <a:cxn ang="0">
                  <a:pos x="114" y="1219"/>
                </a:cxn>
                <a:cxn ang="0">
                  <a:pos x="100" y="1219"/>
                </a:cxn>
                <a:cxn ang="0">
                  <a:pos x="85" y="1219"/>
                </a:cxn>
                <a:cxn ang="0">
                  <a:pos x="57" y="1205"/>
                </a:cxn>
                <a:cxn ang="0">
                  <a:pos x="14" y="1191"/>
                </a:cxn>
                <a:cxn ang="0">
                  <a:pos x="0" y="1177"/>
                </a:cxn>
                <a:cxn ang="0">
                  <a:pos x="57" y="1021"/>
                </a:cxn>
                <a:cxn ang="0">
                  <a:pos x="57" y="978"/>
                </a:cxn>
                <a:cxn ang="0">
                  <a:pos x="128" y="964"/>
                </a:cxn>
                <a:cxn ang="0">
                  <a:pos x="156" y="751"/>
                </a:cxn>
                <a:cxn ang="0">
                  <a:pos x="170" y="680"/>
                </a:cxn>
                <a:cxn ang="0">
                  <a:pos x="185" y="468"/>
                </a:cxn>
                <a:cxn ang="0">
                  <a:pos x="284" y="397"/>
                </a:cxn>
                <a:cxn ang="0">
                  <a:pos x="383" y="411"/>
                </a:cxn>
                <a:cxn ang="0">
                  <a:pos x="440" y="411"/>
                </a:cxn>
                <a:cxn ang="0">
                  <a:pos x="511" y="198"/>
                </a:cxn>
                <a:cxn ang="0">
                  <a:pos x="539" y="0"/>
                </a:cxn>
                <a:cxn ang="0">
                  <a:pos x="738" y="28"/>
                </a:cxn>
                <a:cxn ang="0">
                  <a:pos x="809" y="42"/>
                </a:cxn>
                <a:cxn ang="0">
                  <a:pos x="922" y="56"/>
                </a:cxn>
                <a:cxn ang="0">
                  <a:pos x="979" y="85"/>
                </a:cxn>
                <a:cxn ang="0">
                  <a:pos x="979" y="113"/>
                </a:cxn>
              </a:cxnLst>
              <a:rect l="0" t="0" r="r" b="b"/>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2" name="Freeform 18"/>
            <p:cNvSpPr>
              <a:spLocks noChangeAspect="1"/>
            </p:cNvSpPr>
            <p:nvPr/>
          </p:nvSpPr>
          <p:spPr bwMode="auto">
            <a:xfrm>
              <a:off x="9913" y="4285"/>
              <a:ext cx="1606" cy="2982"/>
            </a:xfrm>
            <a:custGeom>
              <a:avLst/>
              <a:gdLst/>
              <a:ahLst/>
              <a:cxnLst>
                <a:cxn ang="0">
                  <a:pos x="780" y="639"/>
                </a:cxn>
                <a:cxn ang="0">
                  <a:pos x="808" y="695"/>
                </a:cxn>
                <a:cxn ang="0">
                  <a:pos x="865" y="752"/>
                </a:cxn>
                <a:cxn ang="0">
                  <a:pos x="936" y="866"/>
                </a:cxn>
                <a:cxn ang="0">
                  <a:pos x="992" y="951"/>
                </a:cxn>
                <a:cxn ang="0">
                  <a:pos x="978" y="1022"/>
                </a:cxn>
                <a:cxn ang="0">
                  <a:pos x="850" y="1107"/>
                </a:cxn>
                <a:cxn ang="0">
                  <a:pos x="850" y="1135"/>
                </a:cxn>
                <a:cxn ang="0">
                  <a:pos x="850" y="1192"/>
                </a:cxn>
                <a:cxn ang="0">
                  <a:pos x="865" y="1234"/>
                </a:cxn>
                <a:cxn ang="0">
                  <a:pos x="865" y="1277"/>
                </a:cxn>
                <a:cxn ang="0">
                  <a:pos x="850" y="1305"/>
                </a:cxn>
                <a:cxn ang="0">
                  <a:pos x="879" y="1362"/>
                </a:cxn>
                <a:cxn ang="0">
                  <a:pos x="865" y="1433"/>
                </a:cxn>
                <a:cxn ang="0">
                  <a:pos x="850" y="1518"/>
                </a:cxn>
                <a:cxn ang="0">
                  <a:pos x="808" y="1617"/>
                </a:cxn>
                <a:cxn ang="0">
                  <a:pos x="780" y="1646"/>
                </a:cxn>
                <a:cxn ang="0">
                  <a:pos x="780" y="1688"/>
                </a:cxn>
                <a:cxn ang="0">
                  <a:pos x="723" y="1717"/>
                </a:cxn>
                <a:cxn ang="0">
                  <a:pos x="666" y="1731"/>
                </a:cxn>
                <a:cxn ang="0">
                  <a:pos x="624" y="1745"/>
                </a:cxn>
                <a:cxn ang="0">
                  <a:pos x="567" y="1773"/>
                </a:cxn>
                <a:cxn ang="0">
                  <a:pos x="496" y="1816"/>
                </a:cxn>
                <a:cxn ang="0">
                  <a:pos x="425" y="1844"/>
                </a:cxn>
                <a:cxn ang="0">
                  <a:pos x="368" y="1873"/>
                </a:cxn>
                <a:cxn ang="0">
                  <a:pos x="326" y="1873"/>
                </a:cxn>
                <a:cxn ang="0">
                  <a:pos x="297" y="1858"/>
                </a:cxn>
                <a:cxn ang="0">
                  <a:pos x="269" y="1830"/>
                </a:cxn>
                <a:cxn ang="0">
                  <a:pos x="297" y="1802"/>
                </a:cxn>
                <a:cxn ang="0">
                  <a:pos x="340" y="1745"/>
                </a:cxn>
                <a:cxn ang="0">
                  <a:pos x="354" y="1688"/>
                </a:cxn>
                <a:cxn ang="0">
                  <a:pos x="368" y="1617"/>
                </a:cxn>
                <a:cxn ang="0">
                  <a:pos x="340" y="1546"/>
                </a:cxn>
                <a:cxn ang="0">
                  <a:pos x="312" y="1475"/>
                </a:cxn>
                <a:cxn ang="0">
                  <a:pos x="269" y="1405"/>
                </a:cxn>
                <a:cxn ang="0">
                  <a:pos x="226" y="1334"/>
                </a:cxn>
                <a:cxn ang="0">
                  <a:pos x="198" y="1291"/>
                </a:cxn>
                <a:cxn ang="0">
                  <a:pos x="184" y="1234"/>
                </a:cxn>
                <a:cxn ang="0">
                  <a:pos x="170" y="1178"/>
                </a:cxn>
                <a:cxn ang="0">
                  <a:pos x="198" y="1121"/>
                </a:cxn>
                <a:cxn ang="0">
                  <a:pos x="226" y="1064"/>
                </a:cxn>
                <a:cxn ang="0">
                  <a:pos x="297" y="993"/>
                </a:cxn>
                <a:cxn ang="0">
                  <a:pos x="312" y="894"/>
                </a:cxn>
                <a:cxn ang="0">
                  <a:pos x="312" y="795"/>
                </a:cxn>
                <a:cxn ang="0">
                  <a:pos x="283" y="752"/>
                </a:cxn>
                <a:cxn ang="0">
                  <a:pos x="226" y="653"/>
                </a:cxn>
                <a:cxn ang="0">
                  <a:pos x="127" y="610"/>
                </a:cxn>
                <a:cxn ang="0">
                  <a:pos x="85" y="582"/>
                </a:cxn>
                <a:cxn ang="0">
                  <a:pos x="42" y="539"/>
                </a:cxn>
                <a:cxn ang="0">
                  <a:pos x="184" y="270"/>
                </a:cxn>
                <a:cxn ang="0">
                  <a:pos x="255" y="156"/>
                </a:cxn>
                <a:cxn ang="0">
                  <a:pos x="312" y="85"/>
                </a:cxn>
                <a:cxn ang="0">
                  <a:pos x="368" y="43"/>
                </a:cxn>
                <a:cxn ang="0">
                  <a:pos x="453" y="0"/>
                </a:cxn>
                <a:cxn ang="0">
                  <a:pos x="510" y="128"/>
                </a:cxn>
                <a:cxn ang="0">
                  <a:pos x="553" y="199"/>
                </a:cxn>
                <a:cxn ang="0">
                  <a:pos x="595" y="327"/>
                </a:cxn>
                <a:cxn ang="0">
                  <a:pos x="624" y="383"/>
                </a:cxn>
                <a:cxn ang="0">
                  <a:pos x="666" y="454"/>
                </a:cxn>
                <a:cxn ang="0">
                  <a:pos x="680" y="497"/>
                </a:cxn>
                <a:cxn ang="0">
                  <a:pos x="709" y="539"/>
                </a:cxn>
              </a:cxnLst>
              <a:rect l="0" t="0" r="r" b="b"/>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3" name="Freeform 19"/>
            <p:cNvSpPr>
              <a:spLocks noChangeAspect="1"/>
            </p:cNvSpPr>
            <p:nvPr/>
          </p:nvSpPr>
          <p:spPr bwMode="auto">
            <a:xfrm>
              <a:off x="9918" y="10537"/>
              <a:ext cx="1992" cy="3906"/>
            </a:xfrm>
            <a:custGeom>
              <a:avLst/>
              <a:gdLst/>
              <a:ahLst/>
              <a:cxnLst>
                <a:cxn ang="0">
                  <a:pos x="836" y="156"/>
                </a:cxn>
                <a:cxn ang="0">
                  <a:pos x="950" y="142"/>
                </a:cxn>
                <a:cxn ang="0">
                  <a:pos x="1148" y="185"/>
                </a:cxn>
                <a:cxn ang="0">
                  <a:pos x="1148" y="213"/>
                </a:cxn>
                <a:cxn ang="0">
                  <a:pos x="1162" y="284"/>
                </a:cxn>
                <a:cxn ang="0">
                  <a:pos x="1233" y="355"/>
                </a:cxn>
                <a:cxn ang="0">
                  <a:pos x="1106" y="681"/>
                </a:cxn>
                <a:cxn ang="0">
                  <a:pos x="992" y="1008"/>
                </a:cxn>
                <a:cxn ang="0">
                  <a:pos x="992" y="1277"/>
                </a:cxn>
                <a:cxn ang="0">
                  <a:pos x="992" y="1362"/>
                </a:cxn>
                <a:cxn ang="0">
                  <a:pos x="992" y="1476"/>
                </a:cxn>
                <a:cxn ang="0">
                  <a:pos x="1120" y="1561"/>
                </a:cxn>
                <a:cxn ang="0">
                  <a:pos x="1120" y="1646"/>
                </a:cxn>
                <a:cxn ang="0">
                  <a:pos x="1120" y="1802"/>
                </a:cxn>
                <a:cxn ang="0">
                  <a:pos x="1106" y="1915"/>
                </a:cxn>
                <a:cxn ang="0">
                  <a:pos x="1106" y="1972"/>
                </a:cxn>
                <a:cxn ang="0">
                  <a:pos x="1106" y="2000"/>
                </a:cxn>
                <a:cxn ang="0">
                  <a:pos x="992" y="2000"/>
                </a:cxn>
                <a:cxn ang="0">
                  <a:pos x="893" y="2015"/>
                </a:cxn>
                <a:cxn ang="0">
                  <a:pos x="780" y="2015"/>
                </a:cxn>
                <a:cxn ang="0">
                  <a:pos x="680" y="2029"/>
                </a:cxn>
                <a:cxn ang="0">
                  <a:pos x="638" y="2128"/>
                </a:cxn>
                <a:cxn ang="0">
                  <a:pos x="638" y="2185"/>
                </a:cxn>
                <a:cxn ang="0">
                  <a:pos x="595" y="2227"/>
                </a:cxn>
                <a:cxn ang="0">
                  <a:pos x="595" y="2270"/>
                </a:cxn>
                <a:cxn ang="0">
                  <a:pos x="609" y="2312"/>
                </a:cxn>
                <a:cxn ang="0">
                  <a:pos x="609" y="2355"/>
                </a:cxn>
                <a:cxn ang="0">
                  <a:pos x="624" y="2412"/>
                </a:cxn>
                <a:cxn ang="0">
                  <a:pos x="609" y="2412"/>
                </a:cxn>
                <a:cxn ang="0">
                  <a:pos x="609" y="2327"/>
                </a:cxn>
                <a:cxn ang="0">
                  <a:pos x="595" y="2242"/>
                </a:cxn>
                <a:cxn ang="0">
                  <a:pos x="567" y="2213"/>
                </a:cxn>
                <a:cxn ang="0">
                  <a:pos x="524" y="2199"/>
                </a:cxn>
                <a:cxn ang="0">
                  <a:pos x="468" y="2199"/>
                </a:cxn>
                <a:cxn ang="0">
                  <a:pos x="397" y="2171"/>
                </a:cxn>
                <a:cxn ang="0">
                  <a:pos x="326" y="2171"/>
                </a:cxn>
                <a:cxn ang="0">
                  <a:pos x="326" y="2142"/>
                </a:cxn>
                <a:cxn ang="0">
                  <a:pos x="326" y="2100"/>
                </a:cxn>
                <a:cxn ang="0">
                  <a:pos x="326" y="2057"/>
                </a:cxn>
                <a:cxn ang="0">
                  <a:pos x="340" y="2029"/>
                </a:cxn>
                <a:cxn ang="0">
                  <a:pos x="340" y="1944"/>
                </a:cxn>
                <a:cxn ang="0">
                  <a:pos x="326" y="1873"/>
                </a:cxn>
                <a:cxn ang="0">
                  <a:pos x="340" y="1759"/>
                </a:cxn>
                <a:cxn ang="0">
                  <a:pos x="340" y="1717"/>
                </a:cxn>
                <a:cxn ang="0">
                  <a:pos x="340" y="1660"/>
                </a:cxn>
                <a:cxn ang="0">
                  <a:pos x="340" y="1617"/>
                </a:cxn>
                <a:cxn ang="0">
                  <a:pos x="354" y="1589"/>
                </a:cxn>
                <a:cxn ang="0">
                  <a:pos x="241" y="1561"/>
                </a:cxn>
                <a:cxn ang="0">
                  <a:pos x="14" y="1518"/>
                </a:cxn>
                <a:cxn ang="0">
                  <a:pos x="56" y="1305"/>
                </a:cxn>
                <a:cxn ang="0">
                  <a:pos x="113" y="1206"/>
                </a:cxn>
                <a:cxn ang="0">
                  <a:pos x="141" y="1135"/>
                </a:cxn>
                <a:cxn ang="0">
                  <a:pos x="212" y="965"/>
                </a:cxn>
                <a:cxn ang="0">
                  <a:pos x="312" y="738"/>
                </a:cxn>
                <a:cxn ang="0">
                  <a:pos x="354" y="610"/>
                </a:cxn>
                <a:cxn ang="0">
                  <a:pos x="368" y="539"/>
                </a:cxn>
                <a:cxn ang="0">
                  <a:pos x="382" y="341"/>
                </a:cxn>
                <a:cxn ang="0">
                  <a:pos x="524" y="128"/>
                </a:cxn>
                <a:cxn ang="0">
                  <a:pos x="624" y="57"/>
                </a:cxn>
                <a:cxn ang="0">
                  <a:pos x="723" y="142"/>
                </a:cxn>
              </a:cxnLst>
              <a:rect l="0" t="0" r="r" b="b"/>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4" name="Freeform 20"/>
            <p:cNvSpPr>
              <a:spLocks noChangeAspect="1"/>
            </p:cNvSpPr>
            <p:nvPr/>
          </p:nvSpPr>
          <p:spPr bwMode="auto">
            <a:xfrm>
              <a:off x="10909" y="7786"/>
              <a:ext cx="1923" cy="1377"/>
            </a:xfrm>
            <a:custGeom>
              <a:avLst/>
              <a:gdLst/>
              <a:ahLst/>
              <a:cxnLst>
                <a:cxn ang="0">
                  <a:pos x="723" y="113"/>
                </a:cxn>
                <a:cxn ang="0">
                  <a:pos x="751" y="128"/>
                </a:cxn>
                <a:cxn ang="0">
                  <a:pos x="822" y="128"/>
                </a:cxn>
                <a:cxn ang="0">
                  <a:pos x="865" y="142"/>
                </a:cxn>
                <a:cxn ang="0">
                  <a:pos x="936" y="170"/>
                </a:cxn>
                <a:cxn ang="0">
                  <a:pos x="1021" y="198"/>
                </a:cxn>
                <a:cxn ang="0">
                  <a:pos x="1205" y="255"/>
                </a:cxn>
                <a:cxn ang="0">
                  <a:pos x="1191" y="312"/>
                </a:cxn>
                <a:cxn ang="0">
                  <a:pos x="1205" y="326"/>
                </a:cxn>
                <a:cxn ang="0">
                  <a:pos x="1205" y="355"/>
                </a:cxn>
                <a:cxn ang="0">
                  <a:pos x="1191" y="397"/>
                </a:cxn>
                <a:cxn ang="0">
                  <a:pos x="1177" y="440"/>
                </a:cxn>
                <a:cxn ang="0">
                  <a:pos x="1163" y="482"/>
                </a:cxn>
                <a:cxn ang="0">
                  <a:pos x="1163" y="567"/>
                </a:cxn>
                <a:cxn ang="0">
                  <a:pos x="1163" y="610"/>
                </a:cxn>
                <a:cxn ang="0">
                  <a:pos x="1148" y="638"/>
                </a:cxn>
                <a:cxn ang="0">
                  <a:pos x="1134" y="695"/>
                </a:cxn>
                <a:cxn ang="0">
                  <a:pos x="992" y="752"/>
                </a:cxn>
                <a:cxn ang="0">
                  <a:pos x="950" y="865"/>
                </a:cxn>
                <a:cxn ang="0">
                  <a:pos x="921" y="851"/>
                </a:cxn>
                <a:cxn ang="0">
                  <a:pos x="893" y="851"/>
                </a:cxn>
                <a:cxn ang="0">
                  <a:pos x="851" y="851"/>
                </a:cxn>
                <a:cxn ang="0">
                  <a:pos x="822" y="851"/>
                </a:cxn>
                <a:cxn ang="0">
                  <a:pos x="765" y="837"/>
                </a:cxn>
                <a:cxn ang="0">
                  <a:pos x="737" y="837"/>
                </a:cxn>
                <a:cxn ang="0">
                  <a:pos x="723" y="837"/>
                </a:cxn>
                <a:cxn ang="0">
                  <a:pos x="680" y="837"/>
                </a:cxn>
                <a:cxn ang="0">
                  <a:pos x="652" y="823"/>
                </a:cxn>
                <a:cxn ang="0">
                  <a:pos x="581" y="823"/>
                </a:cxn>
                <a:cxn ang="0">
                  <a:pos x="496" y="808"/>
                </a:cxn>
                <a:cxn ang="0">
                  <a:pos x="468" y="808"/>
                </a:cxn>
                <a:cxn ang="0">
                  <a:pos x="425" y="808"/>
                </a:cxn>
                <a:cxn ang="0">
                  <a:pos x="397" y="808"/>
                </a:cxn>
                <a:cxn ang="0">
                  <a:pos x="312" y="794"/>
                </a:cxn>
                <a:cxn ang="0">
                  <a:pos x="283" y="794"/>
                </a:cxn>
                <a:cxn ang="0">
                  <a:pos x="198" y="808"/>
                </a:cxn>
                <a:cxn ang="0">
                  <a:pos x="113" y="808"/>
                </a:cxn>
                <a:cxn ang="0">
                  <a:pos x="85" y="808"/>
                </a:cxn>
                <a:cxn ang="0">
                  <a:pos x="70" y="808"/>
                </a:cxn>
                <a:cxn ang="0">
                  <a:pos x="42" y="808"/>
                </a:cxn>
                <a:cxn ang="0">
                  <a:pos x="14" y="808"/>
                </a:cxn>
                <a:cxn ang="0">
                  <a:pos x="0" y="780"/>
                </a:cxn>
                <a:cxn ang="0">
                  <a:pos x="28" y="723"/>
                </a:cxn>
                <a:cxn ang="0">
                  <a:pos x="85" y="525"/>
                </a:cxn>
                <a:cxn ang="0">
                  <a:pos x="99" y="454"/>
                </a:cxn>
                <a:cxn ang="0">
                  <a:pos x="113" y="411"/>
                </a:cxn>
                <a:cxn ang="0">
                  <a:pos x="141" y="284"/>
                </a:cxn>
                <a:cxn ang="0">
                  <a:pos x="141" y="241"/>
                </a:cxn>
                <a:cxn ang="0">
                  <a:pos x="141" y="198"/>
                </a:cxn>
                <a:cxn ang="0">
                  <a:pos x="141" y="170"/>
                </a:cxn>
                <a:cxn ang="0">
                  <a:pos x="141" y="113"/>
                </a:cxn>
                <a:cxn ang="0">
                  <a:pos x="269" y="99"/>
                </a:cxn>
                <a:cxn ang="0">
                  <a:pos x="354" y="99"/>
                </a:cxn>
                <a:cxn ang="0">
                  <a:pos x="368" y="71"/>
                </a:cxn>
                <a:cxn ang="0">
                  <a:pos x="368" y="14"/>
                </a:cxn>
                <a:cxn ang="0">
                  <a:pos x="581" y="99"/>
                </a:cxn>
              </a:cxnLst>
              <a:rect l="0" t="0" r="r" b="b"/>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5" name="Freeform 21"/>
            <p:cNvSpPr>
              <a:spLocks noChangeAspect="1"/>
            </p:cNvSpPr>
            <p:nvPr/>
          </p:nvSpPr>
          <p:spPr bwMode="auto">
            <a:xfrm>
              <a:off x="9278" y="1802"/>
              <a:ext cx="3396" cy="3432"/>
            </a:xfrm>
            <a:custGeom>
              <a:avLst/>
              <a:gdLst/>
              <a:ahLst/>
              <a:cxnLst>
                <a:cxn ang="0">
                  <a:pos x="1731" y="14"/>
                </a:cxn>
                <a:cxn ang="0">
                  <a:pos x="1787" y="71"/>
                </a:cxn>
                <a:cxn ang="0">
                  <a:pos x="1802" y="142"/>
                </a:cxn>
                <a:cxn ang="0">
                  <a:pos x="1802" y="213"/>
                </a:cxn>
                <a:cxn ang="0">
                  <a:pos x="1787" y="270"/>
                </a:cxn>
                <a:cxn ang="0">
                  <a:pos x="1773" y="369"/>
                </a:cxn>
                <a:cxn ang="0">
                  <a:pos x="1787" y="482"/>
                </a:cxn>
                <a:cxn ang="0">
                  <a:pos x="1958" y="553"/>
                </a:cxn>
                <a:cxn ang="0">
                  <a:pos x="1887" y="567"/>
                </a:cxn>
                <a:cxn ang="0">
                  <a:pos x="1943" y="596"/>
                </a:cxn>
                <a:cxn ang="0">
                  <a:pos x="1986" y="553"/>
                </a:cxn>
                <a:cxn ang="0">
                  <a:pos x="2071" y="582"/>
                </a:cxn>
                <a:cxn ang="0">
                  <a:pos x="2043" y="738"/>
                </a:cxn>
                <a:cxn ang="0">
                  <a:pos x="1986" y="908"/>
                </a:cxn>
                <a:cxn ang="0">
                  <a:pos x="1958" y="1106"/>
                </a:cxn>
                <a:cxn ang="0">
                  <a:pos x="1929" y="1291"/>
                </a:cxn>
                <a:cxn ang="0">
                  <a:pos x="1802" y="1418"/>
                </a:cxn>
                <a:cxn ang="0">
                  <a:pos x="1646" y="1504"/>
                </a:cxn>
                <a:cxn ang="0">
                  <a:pos x="1447" y="1560"/>
                </a:cxn>
                <a:cxn ang="0">
                  <a:pos x="1291" y="1574"/>
                </a:cxn>
                <a:cxn ang="0">
                  <a:pos x="1163" y="1574"/>
                </a:cxn>
                <a:cxn ang="0">
                  <a:pos x="965" y="1546"/>
                </a:cxn>
                <a:cxn ang="0">
                  <a:pos x="851" y="1560"/>
                </a:cxn>
                <a:cxn ang="0">
                  <a:pos x="752" y="1617"/>
                </a:cxn>
                <a:cxn ang="0">
                  <a:pos x="667" y="1688"/>
                </a:cxn>
                <a:cxn ang="0">
                  <a:pos x="582" y="1830"/>
                </a:cxn>
                <a:cxn ang="0">
                  <a:pos x="57" y="2156"/>
                </a:cxn>
                <a:cxn ang="0">
                  <a:pos x="43" y="1901"/>
                </a:cxn>
                <a:cxn ang="0">
                  <a:pos x="29" y="1844"/>
                </a:cxn>
                <a:cxn ang="0">
                  <a:pos x="0" y="1731"/>
                </a:cxn>
                <a:cxn ang="0">
                  <a:pos x="0" y="1617"/>
                </a:cxn>
                <a:cxn ang="0">
                  <a:pos x="15" y="1518"/>
                </a:cxn>
                <a:cxn ang="0">
                  <a:pos x="29" y="1475"/>
                </a:cxn>
                <a:cxn ang="0">
                  <a:pos x="57" y="1390"/>
                </a:cxn>
                <a:cxn ang="0">
                  <a:pos x="128" y="1248"/>
                </a:cxn>
                <a:cxn ang="0">
                  <a:pos x="128" y="1206"/>
                </a:cxn>
                <a:cxn ang="0">
                  <a:pos x="142" y="1149"/>
                </a:cxn>
                <a:cxn ang="0">
                  <a:pos x="156" y="1106"/>
                </a:cxn>
                <a:cxn ang="0">
                  <a:pos x="227" y="1064"/>
                </a:cxn>
                <a:cxn ang="0">
                  <a:pos x="369" y="950"/>
                </a:cxn>
                <a:cxn ang="0">
                  <a:pos x="511" y="851"/>
                </a:cxn>
                <a:cxn ang="0">
                  <a:pos x="624" y="851"/>
                </a:cxn>
                <a:cxn ang="0">
                  <a:pos x="681" y="865"/>
                </a:cxn>
                <a:cxn ang="0">
                  <a:pos x="752" y="879"/>
                </a:cxn>
                <a:cxn ang="0">
                  <a:pos x="809" y="908"/>
                </a:cxn>
                <a:cxn ang="0">
                  <a:pos x="866" y="908"/>
                </a:cxn>
                <a:cxn ang="0">
                  <a:pos x="951" y="879"/>
                </a:cxn>
                <a:cxn ang="0">
                  <a:pos x="993" y="851"/>
                </a:cxn>
                <a:cxn ang="0">
                  <a:pos x="1022" y="794"/>
                </a:cxn>
                <a:cxn ang="0">
                  <a:pos x="1064" y="766"/>
                </a:cxn>
                <a:cxn ang="0">
                  <a:pos x="1092" y="709"/>
                </a:cxn>
                <a:cxn ang="0">
                  <a:pos x="979" y="638"/>
                </a:cxn>
                <a:cxn ang="0">
                  <a:pos x="1064" y="539"/>
                </a:cxn>
                <a:cxn ang="0">
                  <a:pos x="1107" y="426"/>
                </a:cxn>
                <a:cxn ang="0">
                  <a:pos x="1192" y="383"/>
                </a:cxn>
                <a:cxn ang="0">
                  <a:pos x="1348" y="340"/>
                </a:cxn>
                <a:cxn ang="0">
                  <a:pos x="1404" y="284"/>
                </a:cxn>
                <a:cxn ang="0">
                  <a:pos x="1447" y="156"/>
                </a:cxn>
                <a:cxn ang="0">
                  <a:pos x="1518" y="57"/>
                </a:cxn>
                <a:cxn ang="0">
                  <a:pos x="1617" y="14"/>
                </a:cxn>
              </a:cxnLst>
              <a:rect l="0" t="0" r="r" b="b"/>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6" name="Freeform 22"/>
            <p:cNvSpPr>
              <a:spLocks noChangeAspect="1"/>
            </p:cNvSpPr>
            <p:nvPr/>
          </p:nvSpPr>
          <p:spPr bwMode="auto">
            <a:xfrm>
              <a:off x="6948" y="6161"/>
              <a:ext cx="1697" cy="1829"/>
            </a:xfrm>
            <a:custGeom>
              <a:avLst/>
              <a:gdLst/>
              <a:ahLst/>
              <a:cxnLst>
                <a:cxn ang="0">
                  <a:pos x="610" y="212"/>
                </a:cxn>
                <a:cxn ang="0">
                  <a:pos x="638" y="227"/>
                </a:cxn>
                <a:cxn ang="0">
                  <a:pos x="652" y="241"/>
                </a:cxn>
                <a:cxn ang="0">
                  <a:pos x="766" y="297"/>
                </a:cxn>
                <a:cxn ang="0">
                  <a:pos x="822" y="283"/>
                </a:cxn>
                <a:cxn ang="0">
                  <a:pos x="893" y="241"/>
                </a:cxn>
                <a:cxn ang="0">
                  <a:pos x="950" y="198"/>
                </a:cxn>
                <a:cxn ang="0">
                  <a:pos x="1049" y="184"/>
                </a:cxn>
                <a:cxn ang="0">
                  <a:pos x="1049" y="198"/>
                </a:cxn>
                <a:cxn ang="0">
                  <a:pos x="1035" y="241"/>
                </a:cxn>
                <a:cxn ang="0">
                  <a:pos x="1021" y="283"/>
                </a:cxn>
                <a:cxn ang="0">
                  <a:pos x="1007" y="297"/>
                </a:cxn>
                <a:cxn ang="0">
                  <a:pos x="1007" y="340"/>
                </a:cxn>
                <a:cxn ang="0">
                  <a:pos x="1007" y="368"/>
                </a:cxn>
                <a:cxn ang="0">
                  <a:pos x="1021" y="397"/>
                </a:cxn>
                <a:cxn ang="0">
                  <a:pos x="1049" y="524"/>
                </a:cxn>
                <a:cxn ang="0">
                  <a:pos x="1063" y="567"/>
                </a:cxn>
                <a:cxn ang="0">
                  <a:pos x="1021" y="581"/>
                </a:cxn>
                <a:cxn ang="0">
                  <a:pos x="978" y="610"/>
                </a:cxn>
                <a:cxn ang="0">
                  <a:pos x="964" y="624"/>
                </a:cxn>
                <a:cxn ang="0">
                  <a:pos x="922" y="652"/>
                </a:cxn>
                <a:cxn ang="0">
                  <a:pos x="879" y="695"/>
                </a:cxn>
                <a:cxn ang="0">
                  <a:pos x="780" y="808"/>
                </a:cxn>
                <a:cxn ang="0">
                  <a:pos x="737" y="879"/>
                </a:cxn>
                <a:cxn ang="0">
                  <a:pos x="709" y="922"/>
                </a:cxn>
                <a:cxn ang="0">
                  <a:pos x="496" y="1092"/>
                </a:cxn>
                <a:cxn ang="0">
                  <a:pos x="368" y="1149"/>
                </a:cxn>
                <a:cxn ang="0">
                  <a:pos x="340" y="1092"/>
                </a:cxn>
                <a:cxn ang="0">
                  <a:pos x="255" y="978"/>
                </a:cxn>
                <a:cxn ang="0">
                  <a:pos x="241" y="950"/>
                </a:cxn>
                <a:cxn ang="0">
                  <a:pos x="241" y="950"/>
                </a:cxn>
                <a:cxn ang="0">
                  <a:pos x="241" y="936"/>
                </a:cxn>
                <a:cxn ang="0">
                  <a:pos x="227" y="922"/>
                </a:cxn>
                <a:cxn ang="0">
                  <a:pos x="227" y="922"/>
                </a:cxn>
                <a:cxn ang="0">
                  <a:pos x="212" y="907"/>
                </a:cxn>
                <a:cxn ang="0">
                  <a:pos x="170" y="879"/>
                </a:cxn>
                <a:cxn ang="0">
                  <a:pos x="113" y="879"/>
                </a:cxn>
                <a:cxn ang="0">
                  <a:pos x="71" y="865"/>
                </a:cxn>
                <a:cxn ang="0">
                  <a:pos x="14" y="851"/>
                </a:cxn>
                <a:cxn ang="0">
                  <a:pos x="14" y="822"/>
                </a:cxn>
                <a:cxn ang="0">
                  <a:pos x="28" y="766"/>
                </a:cxn>
                <a:cxn ang="0">
                  <a:pos x="71" y="638"/>
                </a:cxn>
                <a:cxn ang="0">
                  <a:pos x="56" y="581"/>
                </a:cxn>
                <a:cxn ang="0">
                  <a:pos x="28" y="496"/>
                </a:cxn>
                <a:cxn ang="0">
                  <a:pos x="28" y="482"/>
                </a:cxn>
                <a:cxn ang="0">
                  <a:pos x="56" y="454"/>
                </a:cxn>
                <a:cxn ang="0">
                  <a:pos x="85" y="425"/>
                </a:cxn>
                <a:cxn ang="0">
                  <a:pos x="42" y="354"/>
                </a:cxn>
                <a:cxn ang="0">
                  <a:pos x="28" y="283"/>
                </a:cxn>
                <a:cxn ang="0">
                  <a:pos x="156" y="198"/>
                </a:cxn>
                <a:cxn ang="0">
                  <a:pos x="227" y="141"/>
                </a:cxn>
                <a:cxn ang="0">
                  <a:pos x="368" y="42"/>
                </a:cxn>
                <a:cxn ang="0">
                  <a:pos x="439" y="0"/>
                </a:cxn>
                <a:cxn ang="0">
                  <a:pos x="496" y="71"/>
                </a:cxn>
                <a:cxn ang="0">
                  <a:pos x="524" y="113"/>
                </a:cxn>
                <a:cxn ang="0">
                  <a:pos x="539" y="127"/>
                </a:cxn>
                <a:cxn ang="0">
                  <a:pos x="567" y="156"/>
                </a:cxn>
                <a:cxn ang="0">
                  <a:pos x="567" y="156"/>
                </a:cxn>
                <a:cxn ang="0">
                  <a:pos x="581" y="184"/>
                </a:cxn>
                <a:cxn ang="0">
                  <a:pos x="610" y="212"/>
                </a:cxn>
              </a:cxnLst>
              <a:rect l="0" t="0" r="r" b="b"/>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7" name="Freeform 23"/>
            <p:cNvSpPr>
              <a:spLocks noChangeAspect="1"/>
            </p:cNvSpPr>
            <p:nvPr/>
          </p:nvSpPr>
          <p:spPr bwMode="auto">
            <a:xfrm>
              <a:off x="11496" y="10564"/>
              <a:ext cx="2717" cy="4041"/>
            </a:xfrm>
            <a:custGeom>
              <a:avLst/>
              <a:gdLst/>
              <a:ahLst/>
              <a:cxnLst>
                <a:cxn ang="0">
                  <a:pos x="837" y="156"/>
                </a:cxn>
                <a:cxn ang="0">
                  <a:pos x="1177" y="468"/>
                </a:cxn>
                <a:cxn ang="0">
                  <a:pos x="1248" y="624"/>
                </a:cxn>
                <a:cxn ang="0">
                  <a:pos x="1305" y="737"/>
                </a:cxn>
                <a:cxn ang="0">
                  <a:pos x="1291" y="851"/>
                </a:cxn>
                <a:cxn ang="0">
                  <a:pos x="1277" y="1007"/>
                </a:cxn>
                <a:cxn ang="0">
                  <a:pos x="1277" y="1120"/>
                </a:cxn>
                <a:cxn ang="0">
                  <a:pos x="1206" y="1134"/>
                </a:cxn>
                <a:cxn ang="0">
                  <a:pos x="1135" y="1106"/>
                </a:cxn>
                <a:cxn ang="0">
                  <a:pos x="1021" y="1063"/>
                </a:cxn>
                <a:cxn ang="0">
                  <a:pos x="979" y="1035"/>
                </a:cxn>
                <a:cxn ang="0">
                  <a:pos x="851" y="1021"/>
                </a:cxn>
                <a:cxn ang="0">
                  <a:pos x="823" y="964"/>
                </a:cxn>
                <a:cxn ang="0">
                  <a:pos x="780" y="993"/>
                </a:cxn>
                <a:cxn ang="0">
                  <a:pos x="780" y="1177"/>
                </a:cxn>
                <a:cxn ang="0">
                  <a:pos x="851" y="1234"/>
                </a:cxn>
                <a:cxn ang="0">
                  <a:pos x="993" y="1262"/>
                </a:cxn>
                <a:cxn ang="0">
                  <a:pos x="1121" y="1361"/>
                </a:cxn>
                <a:cxn ang="0">
                  <a:pos x="1234" y="1347"/>
                </a:cxn>
                <a:cxn ang="0">
                  <a:pos x="1206" y="1248"/>
                </a:cxn>
                <a:cxn ang="0">
                  <a:pos x="1206" y="1205"/>
                </a:cxn>
                <a:cxn ang="0">
                  <a:pos x="1234" y="1276"/>
                </a:cxn>
                <a:cxn ang="0">
                  <a:pos x="1319" y="1319"/>
                </a:cxn>
                <a:cxn ang="0">
                  <a:pos x="1319" y="1361"/>
                </a:cxn>
                <a:cxn ang="0">
                  <a:pos x="1433" y="1446"/>
                </a:cxn>
                <a:cxn ang="0">
                  <a:pos x="1532" y="1461"/>
                </a:cxn>
                <a:cxn ang="0">
                  <a:pos x="1589" y="1532"/>
                </a:cxn>
                <a:cxn ang="0">
                  <a:pos x="1688" y="1546"/>
                </a:cxn>
                <a:cxn ang="0">
                  <a:pos x="1688" y="1602"/>
                </a:cxn>
                <a:cxn ang="0">
                  <a:pos x="1702" y="1688"/>
                </a:cxn>
                <a:cxn ang="0">
                  <a:pos x="1631" y="1773"/>
                </a:cxn>
                <a:cxn ang="0">
                  <a:pos x="1575" y="1844"/>
                </a:cxn>
                <a:cxn ang="0">
                  <a:pos x="1433" y="1929"/>
                </a:cxn>
                <a:cxn ang="0">
                  <a:pos x="1433" y="2085"/>
                </a:cxn>
                <a:cxn ang="0">
                  <a:pos x="1433" y="2212"/>
                </a:cxn>
                <a:cxn ang="0">
                  <a:pos x="1333" y="2269"/>
                </a:cxn>
                <a:cxn ang="0">
                  <a:pos x="1121" y="2227"/>
                </a:cxn>
                <a:cxn ang="0">
                  <a:pos x="1135" y="2297"/>
                </a:cxn>
                <a:cxn ang="0">
                  <a:pos x="1078" y="2368"/>
                </a:cxn>
                <a:cxn ang="0">
                  <a:pos x="1107" y="2454"/>
                </a:cxn>
                <a:cxn ang="0">
                  <a:pos x="1050" y="2524"/>
                </a:cxn>
                <a:cxn ang="0">
                  <a:pos x="1050" y="2397"/>
                </a:cxn>
                <a:cxn ang="0">
                  <a:pos x="993" y="2326"/>
                </a:cxn>
                <a:cxn ang="0">
                  <a:pos x="951" y="2241"/>
                </a:cxn>
                <a:cxn ang="0">
                  <a:pos x="851" y="2184"/>
                </a:cxn>
                <a:cxn ang="0">
                  <a:pos x="752" y="2184"/>
                </a:cxn>
                <a:cxn ang="0">
                  <a:pos x="624" y="2184"/>
                </a:cxn>
                <a:cxn ang="0">
                  <a:pos x="497" y="2184"/>
                </a:cxn>
                <a:cxn ang="0">
                  <a:pos x="355" y="2184"/>
                </a:cxn>
                <a:cxn ang="0">
                  <a:pos x="298" y="2170"/>
                </a:cxn>
                <a:cxn ang="0">
                  <a:pos x="185" y="2170"/>
                </a:cxn>
                <a:cxn ang="0">
                  <a:pos x="114" y="2099"/>
                </a:cxn>
                <a:cxn ang="0">
                  <a:pos x="114" y="1985"/>
                </a:cxn>
                <a:cxn ang="0">
                  <a:pos x="114" y="1900"/>
                </a:cxn>
                <a:cxn ang="0">
                  <a:pos x="128" y="1631"/>
                </a:cxn>
                <a:cxn ang="0">
                  <a:pos x="0" y="1461"/>
                </a:cxn>
                <a:cxn ang="0">
                  <a:pos x="0" y="1276"/>
                </a:cxn>
                <a:cxn ang="0">
                  <a:pos x="114" y="794"/>
                </a:cxn>
                <a:cxn ang="0">
                  <a:pos x="327" y="411"/>
                </a:cxn>
                <a:cxn ang="0">
                  <a:pos x="483" y="496"/>
                </a:cxn>
                <a:cxn ang="0">
                  <a:pos x="454" y="411"/>
                </a:cxn>
                <a:cxn ang="0">
                  <a:pos x="454" y="297"/>
                </a:cxn>
                <a:cxn ang="0">
                  <a:pos x="497" y="71"/>
                </a:cxn>
              </a:cxnLst>
              <a:rect l="0" t="0" r="r" b="b"/>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8" name="Freeform 24"/>
            <p:cNvSpPr>
              <a:spLocks noChangeAspect="1"/>
            </p:cNvSpPr>
            <p:nvPr/>
          </p:nvSpPr>
          <p:spPr bwMode="auto">
            <a:xfrm>
              <a:off x="7649" y="5076"/>
              <a:ext cx="2852" cy="2641"/>
            </a:xfrm>
            <a:custGeom>
              <a:avLst/>
              <a:gdLst/>
              <a:ahLst/>
              <a:cxnLst>
                <a:cxn ang="0">
                  <a:pos x="1504" y="85"/>
                </a:cxn>
                <a:cxn ang="0">
                  <a:pos x="1546" y="99"/>
                </a:cxn>
                <a:cxn ang="0">
                  <a:pos x="1631" y="156"/>
                </a:cxn>
                <a:cxn ang="0">
                  <a:pos x="1702" y="255"/>
                </a:cxn>
                <a:cxn ang="0">
                  <a:pos x="1731" y="298"/>
                </a:cxn>
                <a:cxn ang="0">
                  <a:pos x="1731" y="397"/>
                </a:cxn>
                <a:cxn ang="0">
                  <a:pos x="1716" y="482"/>
                </a:cxn>
                <a:cxn ang="0">
                  <a:pos x="1645" y="567"/>
                </a:cxn>
                <a:cxn ang="0">
                  <a:pos x="1617" y="610"/>
                </a:cxn>
                <a:cxn ang="0">
                  <a:pos x="1589" y="681"/>
                </a:cxn>
                <a:cxn ang="0">
                  <a:pos x="1603" y="737"/>
                </a:cxn>
                <a:cxn ang="0">
                  <a:pos x="1617" y="794"/>
                </a:cxn>
                <a:cxn ang="0">
                  <a:pos x="1645" y="837"/>
                </a:cxn>
                <a:cxn ang="0">
                  <a:pos x="1688" y="908"/>
                </a:cxn>
                <a:cxn ang="0">
                  <a:pos x="1731" y="964"/>
                </a:cxn>
                <a:cxn ang="0">
                  <a:pos x="1759" y="1035"/>
                </a:cxn>
                <a:cxn ang="0">
                  <a:pos x="1773" y="1106"/>
                </a:cxn>
                <a:cxn ang="0">
                  <a:pos x="1773" y="1177"/>
                </a:cxn>
                <a:cxn ang="0">
                  <a:pos x="1759" y="1248"/>
                </a:cxn>
                <a:cxn ang="0">
                  <a:pos x="1716" y="1305"/>
                </a:cxn>
                <a:cxn ang="0">
                  <a:pos x="1702" y="1333"/>
                </a:cxn>
                <a:cxn ang="0">
                  <a:pos x="1674" y="1347"/>
                </a:cxn>
                <a:cxn ang="0">
                  <a:pos x="1575" y="1376"/>
                </a:cxn>
                <a:cxn ang="0">
                  <a:pos x="1419" y="1376"/>
                </a:cxn>
                <a:cxn ang="0">
                  <a:pos x="1305" y="1376"/>
                </a:cxn>
                <a:cxn ang="0">
                  <a:pos x="1263" y="1347"/>
                </a:cxn>
                <a:cxn ang="0">
                  <a:pos x="1177" y="1319"/>
                </a:cxn>
                <a:cxn ang="0">
                  <a:pos x="1078" y="1305"/>
                </a:cxn>
                <a:cxn ang="0">
                  <a:pos x="979" y="1291"/>
                </a:cxn>
                <a:cxn ang="0">
                  <a:pos x="865" y="1291"/>
                </a:cxn>
                <a:cxn ang="0">
                  <a:pos x="795" y="1305"/>
                </a:cxn>
                <a:cxn ang="0">
                  <a:pos x="752" y="1305"/>
                </a:cxn>
                <a:cxn ang="0">
                  <a:pos x="681" y="1361"/>
                </a:cxn>
                <a:cxn ang="0">
                  <a:pos x="610" y="1432"/>
                </a:cxn>
                <a:cxn ang="0">
                  <a:pos x="397" y="1574"/>
                </a:cxn>
                <a:cxn ang="0">
                  <a:pos x="327" y="1631"/>
                </a:cxn>
                <a:cxn ang="0">
                  <a:pos x="298" y="1560"/>
                </a:cxn>
                <a:cxn ang="0">
                  <a:pos x="426" y="1376"/>
                </a:cxn>
                <a:cxn ang="0">
                  <a:pos x="483" y="1319"/>
                </a:cxn>
                <a:cxn ang="0">
                  <a:pos x="539" y="1291"/>
                </a:cxn>
                <a:cxn ang="0">
                  <a:pos x="596" y="1262"/>
                </a:cxn>
                <a:cxn ang="0">
                  <a:pos x="596" y="1120"/>
                </a:cxn>
                <a:cxn ang="0">
                  <a:pos x="568" y="1049"/>
                </a:cxn>
                <a:cxn ang="0">
                  <a:pos x="582" y="964"/>
                </a:cxn>
                <a:cxn ang="0">
                  <a:pos x="596" y="922"/>
                </a:cxn>
                <a:cxn ang="0">
                  <a:pos x="596" y="865"/>
                </a:cxn>
                <a:cxn ang="0">
                  <a:pos x="483" y="922"/>
                </a:cxn>
                <a:cxn ang="0">
                  <a:pos x="369" y="978"/>
                </a:cxn>
                <a:cxn ang="0">
                  <a:pos x="227" y="922"/>
                </a:cxn>
                <a:cxn ang="0">
                  <a:pos x="185" y="893"/>
                </a:cxn>
                <a:cxn ang="0">
                  <a:pos x="142" y="865"/>
                </a:cxn>
                <a:cxn ang="0">
                  <a:pos x="128" y="837"/>
                </a:cxn>
                <a:cxn ang="0">
                  <a:pos x="85" y="794"/>
                </a:cxn>
                <a:cxn ang="0">
                  <a:pos x="29" y="709"/>
                </a:cxn>
                <a:cxn ang="0">
                  <a:pos x="199" y="525"/>
                </a:cxn>
                <a:cxn ang="0">
                  <a:pos x="397" y="383"/>
                </a:cxn>
                <a:cxn ang="0">
                  <a:pos x="468" y="340"/>
                </a:cxn>
                <a:cxn ang="0">
                  <a:pos x="639" y="213"/>
                </a:cxn>
                <a:cxn ang="0">
                  <a:pos x="766" y="142"/>
                </a:cxn>
                <a:cxn ang="0">
                  <a:pos x="837" y="113"/>
                </a:cxn>
                <a:cxn ang="0">
                  <a:pos x="922" y="99"/>
                </a:cxn>
                <a:cxn ang="0">
                  <a:pos x="1064" y="99"/>
                </a:cxn>
                <a:cxn ang="0">
                  <a:pos x="1348" y="28"/>
                </a:cxn>
              </a:cxnLst>
              <a:rect l="0" t="0" r="r" b="b"/>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9" name="Freeform 25"/>
            <p:cNvSpPr>
              <a:spLocks noChangeAspect="1"/>
            </p:cNvSpPr>
            <p:nvPr/>
          </p:nvSpPr>
          <p:spPr bwMode="auto">
            <a:xfrm>
              <a:off x="5997" y="3021"/>
              <a:ext cx="3554" cy="3140"/>
            </a:xfrm>
            <a:custGeom>
              <a:avLst/>
              <a:gdLst/>
              <a:ahLst/>
              <a:cxnLst>
                <a:cxn ang="0">
                  <a:pos x="1830" y="28"/>
                </a:cxn>
                <a:cxn ang="0">
                  <a:pos x="1900" y="43"/>
                </a:cxn>
                <a:cxn ang="0">
                  <a:pos x="1986" y="71"/>
                </a:cxn>
                <a:cxn ang="0">
                  <a:pos x="1971" y="128"/>
                </a:cxn>
                <a:cxn ang="0">
                  <a:pos x="2212" y="298"/>
                </a:cxn>
                <a:cxn ang="0">
                  <a:pos x="2212" y="340"/>
                </a:cxn>
                <a:cxn ang="0">
                  <a:pos x="2198" y="383"/>
                </a:cxn>
                <a:cxn ang="0">
                  <a:pos x="2184" y="440"/>
                </a:cxn>
                <a:cxn ang="0">
                  <a:pos x="2184" y="482"/>
                </a:cxn>
                <a:cxn ang="0">
                  <a:pos x="2127" y="582"/>
                </a:cxn>
                <a:cxn ang="0">
                  <a:pos x="2085" y="695"/>
                </a:cxn>
                <a:cxn ang="0">
                  <a:pos x="2085" y="738"/>
                </a:cxn>
                <a:cxn ang="0">
                  <a:pos x="2071" y="794"/>
                </a:cxn>
                <a:cxn ang="0">
                  <a:pos x="2056" y="908"/>
                </a:cxn>
                <a:cxn ang="0">
                  <a:pos x="2071" y="1035"/>
                </a:cxn>
                <a:cxn ang="0">
                  <a:pos x="2099" y="1106"/>
                </a:cxn>
                <a:cxn ang="0">
                  <a:pos x="2113" y="1234"/>
                </a:cxn>
                <a:cxn ang="0">
                  <a:pos x="2099" y="1390"/>
                </a:cxn>
                <a:cxn ang="0">
                  <a:pos x="1915" y="1390"/>
                </a:cxn>
                <a:cxn ang="0">
                  <a:pos x="1844" y="1404"/>
                </a:cxn>
                <a:cxn ang="0">
                  <a:pos x="1674" y="1504"/>
                </a:cxn>
                <a:cxn ang="0">
                  <a:pos x="1489" y="1631"/>
                </a:cxn>
                <a:cxn ang="0">
                  <a:pos x="1362" y="1716"/>
                </a:cxn>
                <a:cxn ang="0">
                  <a:pos x="1021" y="1972"/>
                </a:cxn>
                <a:cxn ang="0">
                  <a:pos x="922" y="1816"/>
                </a:cxn>
                <a:cxn ang="0">
                  <a:pos x="837" y="1702"/>
                </a:cxn>
                <a:cxn ang="0">
                  <a:pos x="794" y="1645"/>
                </a:cxn>
                <a:cxn ang="0">
                  <a:pos x="723" y="1532"/>
                </a:cxn>
                <a:cxn ang="0">
                  <a:pos x="667" y="1461"/>
                </a:cxn>
                <a:cxn ang="0">
                  <a:pos x="610" y="1376"/>
                </a:cxn>
                <a:cxn ang="0">
                  <a:pos x="539" y="1291"/>
                </a:cxn>
                <a:cxn ang="0">
                  <a:pos x="482" y="1220"/>
                </a:cxn>
                <a:cxn ang="0">
                  <a:pos x="426" y="1149"/>
                </a:cxn>
                <a:cxn ang="0">
                  <a:pos x="397" y="1121"/>
                </a:cxn>
                <a:cxn ang="0">
                  <a:pos x="326" y="1064"/>
                </a:cxn>
                <a:cxn ang="0">
                  <a:pos x="270" y="1035"/>
                </a:cxn>
                <a:cxn ang="0">
                  <a:pos x="213" y="1021"/>
                </a:cxn>
                <a:cxn ang="0">
                  <a:pos x="0" y="950"/>
                </a:cxn>
                <a:cxn ang="0">
                  <a:pos x="28" y="865"/>
                </a:cxn>
                <a:cxn ang="0">
                  <a:pos x="71" y="794"/>
                </a:cxn>
                <a:cxn ang="0">
                  <a:pos x="99" y="752"/>
                </a:cxn>
                <a:cxn ang="0">
                  <a:pos x="156" y="738"/>
                </a:cxn>
                <a:cxn ang="0">
                  <a:pos x="355" y="738"/>
                </a:cxn>
                <a:cxn ang="0">
                  <a:pos x="482" y="780"/>
                </a:cxn>
                <a:cxn ang="0">
                  <a:pos x="567" y="808"/>
                </a:cxn>
                <a:cxn ang="0">
                  <a:pos x="681" y="851"/>
                </a:cxn>
                <a:cxn ang="0">
                  <a:pos x="738" y="908"/>
                </a:cxn>
                <a:cxn ang="0">
                  <a:pos x="808" y="908"/>
                </a:cxn>
                <a:cxn ang="0">
                  <a:pos x="908" y="851"/>
                </a:cxn>
                <a:cxn ang="0">
                  <a:pos x="979" y="780"/>
                </a:cxn>
                <a:cxn ang="0">
                  <a:pos x="1064" y="695"/>
                </a:cxn>
                <a:cxn ang="0">
                  <a:pos x="1135" y="652"/>
                </a:cxn>
                <a:cxn ang="0">
                  <a:pos x="1262" y="596"/>
                </a:cxn>
                <a:cxn ang="0">
                  <a:pos x="1333" y="525"/>
                </a:cxn>
                <a:cxn ang="0">
                  <a:pos x="1319" y="426"/>
                </a:cxn>
                <a:cxn ang="0">
                  <a:pos x="1347" y="426"/>
                </a:cxn>
                <a:cxn ang="0">
                  <a:pos x="1418" y="312"/>
                </a:cxn>
                <a:cxn ang="0">
                  <a:pos x="1404" y="241"/>
                </a:cxn>
                <a:cxn ang="0">
                  <a:pos x="1461" y="128"/>
                </a:cxn>
                <a:cxn ang="0">
                  <a:pos x="1518" y="113"/>
                </a:cxn>
                <a:cxn ang="0">
                  <a:pos x="1617" y="14"/>
                </a:cxn>
                <a:cxn ang="0">
                  <a:pos x="1702" y="0"/>
                </a:cxn>
              </a:cxnLst>
              <a:rect l="0" t="0" r="r" b="b"/>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0" name="Freeform 26" descr="50%"/>
            <p:cNvSpPr>
              <a:spLocks noChangeAspect="1"/>
            </p:cNvSpPr>
            <p:nvPr/>
          </p:nvSpPr>
          <p:spPr bwMode="auto">
            <a:xfrm>
              <a:off x="8011" y="8735"/>
              <a:ext cx="1765" cy="1512"/>
            </a:xfrm>
            <a:custGeom>
              <a:avLst/>
              <a:gdLst/>
              <a:ahLst/>
              <a:cxnLst>
                <a:cxn ang="0">
                  <a:pos x="610" y="71"/>
                </a:cxn>
                <a:cxn ang="0">
                  <a:pos x="638" y="127"/>
                </a:cxn>
                <a:cxn ang="0">
                  <a:pos x="653" y="141"/>
                </a:cxn>
                <a:cxn ang="0">
                  <a:pos x="667" y="156"/>
                </a:cxn>
                <a:cxn ang="0">
                  <a:pos x="695" y="212"/>
                </a:cxn>
                <a:cxn ang="0">
                  <a:pos x="709" y="241"/>
                </a:cxn>
                <a:cxn ang="0">
                  <a:pos x="738" y="298"/>
                </a:cxn>
                <a:cxn ang="0">
                  <a:pos x="794" y="283"/>
                </a:cxn>
                <a:cxn ang="0">
                  <a:pos x="823" y="312"/>
                </a:cxn>
                <a:cxn ang="0">
                  <a:pos x="894" y="312"/>
                </a:cxn>
                <a:cxn ang="0">
                  <a:pos x="1007" y="326"/>
                </a:cxn>
                <a:cxn ang="0">
                  <a:pos x="1092" y="340"/>
                </a:cxn>
                <a:cxn ang="0">
                  <a:pos x="1092" y="496"/>
                </a:cxn>
                <a:cxn ang="0">
                  <a:pos x="1092" y="539"/>
                </a:cxn>
                <a:cxn ang="0">
                  <a:pos x="1021" y="723"/>
                </a:cxn>
                <a:cxn ang="0">
                  <a:pos x="993" y="737"/>
                </a:cxn>
                <a:cxn ang="0">
                  <a:pos x="965" y="851"/>
                </a:cxn>
                <a:cxn ang="0">
                  <a:pos x="936" y="950"/>
                </a:cxn>
                <a:cxn ang="0">
                  <a:pos x="894" y="936"/>
                </a:cxn>
                <a:cxn ang="0">
                  <a:pos x="865" y="922"/>
                </a:cxn>
                <a:cxn ang="0">
                  <a:pos x="851" y="922"/>
                </a:cxn>
                <a:cxn ang="0">
                  <a:pos x="823" y="907"/>
                </a:cxn>
                <a:cxn ang="0">
                  <a:pos x="780" y="893"/>
                </a:cxn>
                <a:cxn ang="0">
                  <a:pos x="738" y="893"/>
                </a:cxn>
                <a:cxn ang="0">
                  <a:pos x="709" y="879"/>
                </a:cxn>
                <a:cxn ang="0">
                  <a:pos x="681" y="865"/>
                </a:cxn>
                <a:cxn ang="0">
                  <a:pos x="653" y="865"/>
                </a:cxn>
                <a:cxn ang="0">
                  <a:pos x="610" y="851"/>
                </a:cxn>
                <a:cxn ang="0">
                  <a:pos x="582" y="837"/>
                </a:cxn>
                <a:cxn ang="0">
                  <a:pos x="553" y="822"/>
                </a:cxn>
                <a:cxn ang="0">
                  <a:pos x="525" y="808"/>
                </a:cxn>
                <a:cxn ang="0">
                  <a:pos x="482" y="780"/>
                </a:cxn>
                <a:cxn ang="0">
                  <a:pos x="454" y="766"/>
                </a:cxn>
                <a:cxn ang="0">
                  <a:pos x="440" y="751"/>
                </a:cxn>
                <a:cxn ang="0">
                  <a:pos x="412" y="723"/>
                </a:cxn>
                <a:cxn ang="0">
                  <a:pos x="369" y="723"/>
                </a:cxn>
                <a:cxn ang="0">
                  <a:pos x="341" y="709"/>
                </a:cxn>
                <a:cxn ang="0">
                  <a:pos x="298" y="709"/>
                </a:cxn>
                <a:cxn ang="0">
                  <a:pos x="256" y="766"/>
                </a:cxn>
                <a:cxn ang="0">
                  <a:pos x="185" y="808"/>
                </a:cxn>
                <a:cxn ang="0">
                  <a:pos x="170" y="709"/>
                </a:cxn>
                <a:cxn ang="0">
                  <a:pos x="170" y="610"/>
                </a:cxn>
                <a:cxn ang="0">
                  <a:pos x="185" y="567"/>
                </a:cxn>
                <a:cxn ang="0">
                  <a:pos x="170" y="553"/>
                </a:cxn>
                <a:cxn ang="0">
                  <a:pos x="142" y="581"/>
                </a:cxn>
                <a:cxn ang="0">
                  <a:pos x="114" y="595"/>
                </a:cxn>
                <a:cxn ang="0">
                  <a:pos x="85" y="610"/>
                </a:cxn>
                <a:cxn ang="0">
                  <a:pos x="57" y="638"/>
                </a:cxn>
                <a:cxn ang="0">
                  <a:pos x="29" y="652"/>
                </a:cxn>
                <a:cxn ang="0">
                  <a:pos x="43" y="595"/>
                </a:cxn>
                <a:cxn ang="0">
                  <a:pos x="57" y="496"/>
                </a:cxn>
                <a:cxn ang="0">
                  <a:pos x="57" y="397"/>
                </a:cxn>
                <a:cxn ang="0">
                  <a:pos x="57" y="298"/>
                </a:cxn>
                <a:cxn ang="0">
                  <a:pos x="43" y="227"/>
                </a:cxn>
                <a:cxn ang="0">
                  <a:pos x="14" y="113"/>
                </a:cxn>
                <a:cxn ang="0">
                  <a:pos x="14" y="71"/>
                </a:cxn>
                <a:cxn ang="0">
                  <a:pos x="57" y="28"/>
                </a:cxn>
                <a:cxn ang="0">
                  <a:pos x="71" y="28"/>
                </a:cxn>
                <a:cxn ang="0">
                  <a:pos x="213" y="0"/>
                </a:cxn>
                <a:cxn ang="0">
                  <a:pos x="298" y="14"/>
                </a:cxn>
                <a:cxn ang="0">
                  <a:pos x="426" y="28"/>
                </a:cxn>
                <a:cxn ang="0">
                  <a:pos x="497" y="28"/>
                </a:cxn>
                <a:cxn ang="0">
                  <a:pos x="582" y="42"/>
                </a:cxn>
              </a:cxnLst>
              <a:rect l="0" t="0" r="r" b="b"/>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105" name="AutoShape 168"/>
          <p:cNvSpPr>
            <a:spLocks/>
          </p:cNvSpPr>
          <p:nvPr/>
        </p:nvSpPr>
        <p:spPr bwMode="auto">
          <a:xfrm>
            <a:off x="9009451" y="404664"/>
            <a:ext cx="467783" cy="179388"/>
          </a:xfrm>
          <a:prstGeom prst="borderCallout2">
            <a:avLst>
              <a:gd name="adj1" fmla="val 122125"/>
              <a:gd name="adj2" fmla="val 79411"/>
              <a:gd name="adj3" fmla="val 180532"/>
              <a:gd name="adj4" fmla="val 80148"/>
              <a:gd name="adj5" fmla="val 238935"/>
              <a:gd name="adj6" fmla="val 4080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中央区</a:t>
            </a:r>
            <a:endParaRPr lang="ja-JP" altLang="en-US" sz="800" dirty="0"/>
          </a:p>
        </p:txBody>
      </p:sp>
      <p:sp>
        <p:nvSpPr>
          <p:cNvPr id="106" name="AutoShape 168"/>
          <p:cNvSpPr>
            <a:spLocks/>
          </p:cNvSpPr>
          <p:nvPr/>
        </p:nvSpPr>
        <p:spPr bwMode="auto">
          <a:xfrm>
            <a:off x="8463390" y="332656"/>
            <a:ext cx="467783" cy="179388"/>
          </a:xfrm>
          <a:prstGeom prst="borderCallout2">
            <a:avLst>
              <a:gd name="adj1" fmla="val 122125"/>
              <a:gd name="adj2" fmla="val 79411"/>
              <a:gd name="adj3" fmla="val 180532"/>
              <a:gd name="adj4" fmla="val 80148"/>
              <a:gd name="adj5" fmla="val 276103"/>
              <a:gd name="adj6" fmla="val 91544"/>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西区</a:t>
            </a:r>
            <a:endParaRPr lang="ja-JP" altLang="en-US" sz="800" dirty="0"/>
          </a:p>
        </p:txBody>
      </p:sp>
      <p:sp>
        <p:nvSpPr>
          <p:cNvPr id="107" name="AutoShape 168"/>
          <p:cNvSpPr>
            <a:spLocks/>
          </p:cNvSpPr>
          <p:nvPr/>
        </p:nvSpPr>
        <p:spPr bwMode="auto">
          <a:xfrm>
            <a:off x="8151356" y="548680"/>
            <a:ext cx="467783" cy="179388"/>
          </a:xfrm>
          <a:prstGeom prst="borderCallout2">
            <a:avLst>
              <a:gd name="adj1" fmla="val 63718"/>
              <a:gd name="adj2" fmla="val 105882"/>
              <a:gd name="adj3" fmla="val 69028"/>
              <a:gd name="adj4" fmla="val 126471"/>
              <a:gd name="adj5" fmla="val 302652"/>
              <a:gd name="adj6" fmla="val 12683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大正区</a:t>
            </a:r>
            <a:endParaRPr lang="ja-JP" altLang="en-US" sz="800" dirty="0"/>
          </a:p>
        </p:txBody>
      </p:sp>
      <p:sp>
        <p:nvSpPr>
          <p:cNvPr id="108" name="AutoShape 168"/>
          <p:cNvSpPr>
            <a:spLocks/>
          </p:cNvSpPr>
          <p:nvPr/>
        </p:nvSpPr>
        <p:spPr bwMode="auto">
          <a:xfrm>
            <a:off x="8073347" y="836712"/>
            <a:ext cx="467783" cy="179388"/>
          </a:xfrm>
          <a:prstGeom prst="borderCallout2">
            <a:avLst>
              <a:gd name="adj1" fmla="val 111506"/>
              <a:gd name="adj2" fmla="val 66176"/>
              <a:gd name="adj3" fmla="val 180532"/>
              <a:gd name="adj4" fmla="val 80148"/>
              <a:gd name="adj5" fmla="val 254864"/>
              <a:gd name="adj6" fmla="val 93750"/>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住之江区</a:t>
            </a:r>
            <a:endParaRPr lang="ja-JP" altLang="en-US" sz="800" dirty="0"/>
          </a:p>
        </p:txBody>
      </p:sp>
      <p:sp>
        <p:nvSpPr>
          <p:cNvPr id="112" name="AutoShape 168"/>
          <p:cNvSpPr>
            <a:spLocks/>
          </p:cNvSpPr>
          <p:nvPr/>
        </p:nvSpPr>
        <p:spPr bwMode="auto">
          <a:xfrm>
            <a:off x="9321486" y="836712"/>
            <a:ext cx="467783" cy="179388"/>
          </a:xfrm>
          <a:prstGeom prst="borderCallout2">
            <a:avLst>
              <a:gd name="adj1" fmla="val 69028"/>
              <a:gd name="adj2" fmla="val -2207"/>
              <a:gd name="adj3" fmla="val 63718"/>
              <a:gd name="adj4" fmla="val -3675"/>
              <a:gd name="adj5" fmla="val 95573"/>
              <a:gd name="adj6" fmla="val -60663"/>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浪速区</a:t>
            </a:r>
            <a:endParaRPr lang="ja-JP" altLang="en-US" sz="800" dirty="0"/>
          </a:p>
        </p:txBody>
      </p:sp>
      <p:sp>
        <p:nvSpPr>
          <p:cNvPr id="115" name="AutoShape 168"/>
          <p:cNvSpPr>
            <a:spLocks/>
          </p:cNvSpPr>
          <p:nvPr/>
        </p:nvSpPr>
        <p:spPr bwMode="auto">
          <a:xfrm>
            <a:off x="9243477" y="1062261"/>
            <a:ext cx="467783" cy="179388"/>
          </a:xfrm>
          <a:prstGeom prst="borderCallout2">
            <a:avLst>
              <a:gd name="adj1" fmla="val 69028"/>
              <a:gd name="adj2" fmla="val -2207"/>
              <a:gd name="adj3" fmla="val 63718"/>
              <a:gd name="adj4" fmla="val -3675"/>
              <a:gd name="adj5" fmla="val 63714"/>
              <a:gd name="adj6" fmla="val -4742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西成区</a:t>
            </a:r>
            <a:endParaRPr lang="ja-JP" altLang="en-US" sz="800" dirty="0"/>
          </a:p>
        </p:txBody>
      </p:sp>
      <p:sp>
        <p:nvSpPr>
          <p:cNvPr id="116" name="AutoShape 168"/>
          <p:cNvSpPr>
            <a:spLocks/>
          </p:cNvSpPr>
          <p:nvPr/>
        </p:nvSpPr>
        <p:spPr bwMode="auto">
          <a:xfrm>
            <a:off x="9284752" y="1305396"/>
            <a:ext cx="467783" cy="179388"/>
          </a:xfrm>
          <a:prstGeom prst="borderCallout2">
            <a:avLst>
              <a:gd name="adj1" fmla="val 69028"/>
              <a:gd name="adj2" fmla="val -2207"/>
              <a:gd name="adj3" fmla="val 63718"/>
              <a:gd name="adj4" fmla="val -3675"/>
              <a:gd name="adj5" fmla="val 63714"/>
              <a:gd name="adj6" fmla="val -4742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住吉区</a:t>
            </a:r>
            <a:endParaRPr lang="ja-JP" altLang="en-US" sz="800" dirty="0"/>
          </a:p>
        </p:txBody>
      </p:sp>
      <p:sp>
        <p:nvSpPr>
          <p:cNvPr id="119" name="円/楕円 24"/>
          <p:cNvSpPr/>
          <p:nvPr/>
        </p:nvSpPr>
        <p:spPr bwMode="gray">
          <a:xfrm>
            <a:off x="8141434" y="4519473"/>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18" name="正方形/長方形 117"/>
          <p:cNvSpPr/>
          <p:nvPr/>
        </p:nvSpPr>
        <p:spPr bwMode="auto">
          <a:xfrm>
            <a:off x="5842624" y="4787131"/>
            <a:ext cx="78009" cy="7200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dirty="0">
              <a:solidFill>
                <a:schemeClr val="tx1"/>
              </a:solidFill>
            </a:endParaRPr>
          </a:p>
        </p:txBody>
      </p:sp>
      <p:sp>
        <p:nvSpPr>
          <p:cNvPr id="130" name="円/楕円 129"/>
          <p:cNvSpPr/>
          <p:nvPr/>
        </p:nvSpPr>
        <p:spPr bwMode="gray">
          <a:xfrm>
            <a:off x="8298385" y="2278116"/>
            <a:ext cx="190897" cy="179387"/>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35" name="直線コネクタ 134"/>
          <p:cNvCxnSpPr>
            <a:stCxn id="274" idx="3"/>
          </p:cNvCxnSpPr>
          <p:nvPr/>
        </p:nvCxnSpPr>
        <p:spPr bwMode="gray">
          <a:xfrm>
            <a:off x="7617076" y="1985097"/>
            <a:ext cx="723831" cy="319836"/>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8" name="直線コネクタ 167"/>
          <p:cNvCxnSpPr>
            <a:endCxn id="133" idx="2"/>
          </p:cNvCxnSpPr>
          <p:nvPr/>
        </p:nvCxnSpPr>
        <p:spPr bwMode="gray">
          <a:xfrm flipV="1">
            <a:off x="6790099" y="3363243"/>
            <a:ext cx="1456958" cy="22797"/>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74" name="正方形/長方形 90"/>
          <p:cNvSpPr/>
          <p:nvPr/>
        </p:nvSpPr>
        <p:spPr bwMode="gray">
          <a:xfrm>
            <a:off x="6824988" y="1841081"/>
            <a:ext cx="792088" cy="288032"/>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smtClean="0">
                <a:solidFill>
                  <a:schemeClr val="tx1"/>
                </a:solidFill>
              </a:rPr>
              <a:t>淀屋橋駅</a:t>
            </a:r>
            <a:endParaRPr lang="en-US" altLang="ja-JP" sz="1050" b="1" dirty="0">
              <a:solidFill>
                <a:schemeClr val="tx1"/>
              </a:solidFill>
            </a:endParaRPr>
          </a:p>
        </p:txBody>
      </p:sp>
      <p:sp>
        <p:nvSpPr>
          <p:cNvPr id="275" name="正方形/長方形 90"/>
          <p:cNvSpPr/>
          <p:nvPr/>
        </p:nvSpPr>
        <p:spPr bwMode="gray">
          <a:xfrm>
            <a:off x="6012579" y="3242345"/>
            <a:ext cx="792088" cy="288032"/>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smtClean="0">
                <a:solidFill>
                  <a:schemeClr val="tx1"/>
                </a:solidFill>
              </a:rPr>
              <a:t>難波駅</a:t>
            </a:r>
            <a:endParaRPr lang="en-US" altLang="ja-JP" sz="1050" b="1" dirty="0">
              <a:solidFill>
                <a:schemeClr val="tx1"/>
              </a:solidFill>
            </a:endParaRPr>
          </a:p>
        </p:txBody>
      </p:sp>
      <p:sp>
        <p:nvSpPr>
          <p:cNvPr id="276" name="テキスト ボックス 57"/>
          <p:cNvSpPr>
            <a:spLocks noChangeArrowheads="1"/>
          </p:cNvSpPr>
          <p:nvPr/>
        </p:nvSpPr>
        <p:spPr bwMode="auto">
          <a:xfrm>
            <a:off x="4448944" y="6165304"/>
            <a:ext cx="2880320" cy="432048"/>
          </a:xfrm>
          <a:prstGeom prst="roundRect">
            <a:avLst>
              <a:gd name="adj" fmla="val 9315"/>
            </a:avLst>
          </a:prstGeom>
          <a:noFill/>
          <a:ln w="19050" algn="ctr">
            <a:solidFill>
              <a:schemeClr val="tx1"/>
            </a:solidFill>
            <a:round/>
            <a:headEnd/>
            <a:tailEnd/>
          </a:ln>
        </p:spPr>
        <p:txBody>
          <a:bodyPr lIns="36000" tIns="36000" rIns="0" anchor="ctr"/>
          <a:lstStyle/>
          <a:p>
            <a:endParaRPr lang="ja-JP" altLang="en-US" sz="1100" dirty="0"/>
          </a:p>
          <a:p>
            <a:r>
              <a:rPr lang="ja-JP" altLang="en-US" sz="1100" dirty="0" smtClean="0"/>
              <a:t>地下鉄８路線、ＪＲ３路線、私鉄９路線が走り、</a:t>
            </a:r>
            <a:endParaRPr lang="en-US" altLang="ja-JP" sz="1100" dirty="0" smtClean="0"/>
          </a:p>
          <a:p>
            <a:r>
              <a:rPr lang="ja-JP" altLang="en-US" sz="1100" dirty="0" smtClean="0"/>
              <a:t>主要駅として、淀屋橋駅、難波駅を有する。</a:t>
            </a:r>
            <a:endParaRPr lang="en-US" altLang="ja-JP" sz="1100" dirty="0" smtClean="0"/>
          </a:p>
          <a:p>
            <a:pPr>
              <a:buFont typeface="Wingdings" pitchFamily="2" charset="2"/>
              <a:buChar char="ü"/>
            </a:pPr>
            <a:endParaRPr lang="ja-JP" altLang="en-US" sz="1100" dirty="0"/>
          </a:p>
        </p:txBody>
      </p:sp>
      <p:sp>
        <p:nvSpPr>
          <p:cNvPr id="141" name="正方形/長方形 22"/>
          <p:cNvSpPr/>
          <p:nvPr/>
        </p:nvSpPr>
        <p:spPr bwMode="gray">
          <a:xfrm>
            <a:off x="8807552" y="2791037"/>
            <a:ext cx="997200" cy="252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中央区本庁舎</a:t>
            </a:r>
            <a:endParaRPr lang="en-US" altLang="ja-JP" sz="800" dirty="0" smtClean="0">
              <a:solidFill>
                <a:schemeClr val="tx1"/>
              </a:solidFill>
            </a:endParaRPr>
          </a:p>
          <a:p>
            <a:pPr algn="ctr">
              <a:defRPr/>
            </a:pPr>
            <a:r>
              <a:rPr lang="zh-CN" altLang="en-US" sz="800" dirty="0" smtClean="0">
                <a:solidFill>
                  <a:schemeClr val="tx1"/>
                </a:solidFill>
              </a:rPr>
              <a:t>（中央区</a:t>
            </a:r>
            <a:r>
              <a:rPr lang="ja-JP" altLang="en-US" sz="800" dirty="0" smtClean="0">
                <a:solidFill>
                  <a:schemeClr val="tx1"/>
                </a:solidFill>
              </a:rPr>
              <a:t>役所含む）</a:t>
            </a:r>
            <a:endParaRPr lang="ja-JP" altLang="en-US" sz="800" dirty="0">
              <a:solidFill>
                <a:schemeClr val="tx1"/>
              </a:solidFill>
            </a:endParaRPr>
          </a:p>
        </p:txBody>
      </p:sp>
      <p:sp>
        <p:nvSpPr>
          <p:cNvPr id="142" name="正方形/長方形 22"/>
          <p:cNvSpPr/>
          <p:nvPr/>
        </p:nvSpPr>
        <p:spPr bwMode="gray">
          <a:xfrm>
            <a:off x="7529434" y="2673591"/>
            <a:ext cx="612000"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西区役所</a:t>
            </a:r>
            <a:endParaRPr lang="ja-JP" altLang="en-US" sz="800" dirty="0">
              <a:solidFill>
                <a:schemeClr val="tx1"/>
              </a:solidFill>
            </a:endParaRPr>
          </a:p>
        </p:txBody>
      </p:sp>
      <p:sp>
        <p:nvSpPr>
          <p:cNvPr id="147" name="正方形/長方形 22"/>
          <p:cNvSpPr/>
          <p:nvPr/>
        </p:nvSpPr>
        <p:spPr bwMode="gray">
          <a:xfrm>
            <a:off x="8486256" y="3594017"/>
            <a:ext cx="720000"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浪速区</a:t>
            </a:r>
            <a:r>
              <a:rPr lang="ja-JP" altLang="en-US" sz="800" dirty="0">
                <a:solidFill>
                  <a:schemeClr val="tx1"/>
                </a:solidFill>
              </a:rPr>
              <a:t>役所</a:t>
            </a:r>
          </a:p>
        </p:txBody>
      </p:sp>
      <p:sp>
        <p:nvSpPr>
          <p:cNvPr id="158" name="正方形/長方形 22"/>
          <p:cNvSpPr/>
          <p:nvPr/>
        </p:nvSpPr>
        <p:spPr bwMode="gray">
          <a:xfrm>
            <a:off x="6897076" y="3984071"/>
            <a:ext cx="720000"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大正区</a:t>
            </a:r>
            <a:r>
              <a:rPr lang="ja-JP" altLang="en-US" sz="800" dirty="0">
                <a:solidFill>
                  <a:schemeClr val="tx1"/>
                </a:solidFill>
              </a:rPr>
              <a:t>役所</a:t>
            </a:r>
          </a:p>
        </p:txBody>
      </p:sp>
      <p:sp>
        <p:nvSpPr>
          <p:cNvPr id="193" name="正方形/長方形 22"/>
          <p:cNvSpPr/>
          <p:nvPr/>
        </p:nvSpPr>
        <p:spPr bwMode="gray">
          <a:xfrm>
            <a:off x="8303915" y="4514467"/>
            <a:ext cx="720000"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西成区</a:t>
            </a:r>
            <a:r>
              <a:rPr lang="ja-JP" altLang="en-US" sz="800" dirty="0">
                <a:solidFill>
                  <a:schemeClr val="tx1"/>
                </a:solidFill>
              </a:rPr>
              <a:t>役所</a:t>
            </a:r>
          </a:p>
        </p:txBody>
      </p:sp>
      <p:sp>
        <p:nvSpPr>
          <p:cNvPr id="194" name="正方形/長方形 22"/>
          <p:cNvSpPr/>
          <p:nvPr/>
        </p:nvSpPr>
        <p:spPr bwMode="gray">
          <a:xfrm>
            <a:off x="8352592" y="5639131"/>
            <a:ext cx="720000" cy="15716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住吉区</a:t>
            </a:r>
            <a:r>
              <a:rPr lang="ja-JP" altLang="en-US" sz="800" dirty="0">
                <a:solidFill>
                  <a:schemeClr val="tx1"/>
                </a:solidFill>
              </a:rPr>
              <a:t>役所</a:t>
            </a:r>
          </a:p>
        </p:txBody>
      </p:sp>
      <p:sp>
        <p:nvSpPr>
          <p:cNvPr id="195" name="正方形/長方形 22"/>
          <p:cNvSpPr/>
          <p:nvPr/>
        </p:nvSpPr>
        <p:spPr bwMode="gray">
          <a:xfrm>
            <a:off x="6848907" y="5644241"/>
            <a:ext cx="828000"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住之江区</a:t>
            </a:r>
            <a:r>
              <a:rPr lang="ja-JP" altLang="en-US" sz="800" dirty="0">
                <a:solidFill>
                  <a:schemeClr val="tx1"/>
                </a:solidFill>
              </a:rPr>
              <a:t>役所</a:t>
            </a:r>
          </a:p>
        </p:txBody>
      </p:sp>
      <p:sp>
        <p:nvSpPr>
          <p:cNvPr id="196" name="正方形/長方形 195"/>
          <p:cNvSpPr/>
          <p:nvPr/>
        </p:nvSpPr>
        <p:spPr bwMode="gray">
          <a:xfrm>
            <a:off x="5103862" y="4889098"/>
            <a:ext cx="857250" cy="2762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南港ポートタウン</a:t>
            </a:r>
            <a:endParaRPr lang="en-US" altLang="ja-JP" sz="700" dirty="0">
              <a:solidFill>
                <a:schemeClr val="tx1"/>
              </a:solidFill>
            </a:endParaRPr>
          </a:p>
          <a:p>
            <a:pPr algn="ctr">
              <a:defRPr/>
            </a:pPr>
            <a:r>
              <a:rPr lang="ja-JP" altLang="en-US" sz="700" dirty="0">
                <a:solidFill>
                  <a:schemeClr val="tx1"/>
                </a:solidFill>
              </a:rPr>
              <a:t>サービスコーナー</a:t>
            </a:r>
          </a:p>
        </p:txBody>
      </p:sp>
      <p:sp>
        <p:nvSpPr>
          <p:cNvPr id="133" name="円/楕円 132"/>
          <p:cNvSpPr/>
          <p:nvPr/>
        </p:nvSpPr>
        <p:spPr bwMode="gray">
          <a:xfrm>
            <a:off x="8247057" y="3274343"/>
            <a:ext cx="192617" cy="177800"/>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0" name="正方形/長方形 27"/>
          <p:cNvSpPr>
            <a:spLocks noChangeArrowheads="1"/>
          </p:cNvSpPr>
          <p:nvPr/>
        </p:nvSpPr>
        <p:spPr bwMode="auto">
          <a:xfrm>
            <a:off x="8961685" y="-2738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a:t>
            </a:r>
            <a:r>
              <a:rPr lang="ja-JP" altLang="en-US" sz="1100" b="1" dirty="0">
                <a:solidFill>
                  <a:srgbClr val="000000"/>
                </a:solidFill>
                <a:latin typeface="Meiryo UI" pitchFamily="50" charset="-128"/>
                <a:ea typeface="Meiryo UI" pitchFamily="50" charset="-128"/>
                <a:cs typeface="Meiryo UI" pitchFamily="50" charset="-128"/>
              </a:rPr>
              <a:t>８</a:t>
            </a:r>
          </a:p>
        </p:txBody>
      </p:sp>
      <p:sp>
        <p:nvSpPr>
          <p:cNvPr id="102" name="円/楕円 217"/>
          <p:cNvSpPr>
            <a:spLocks noChangeArrowheads="1"/>
          </p:cNvSpPr>
          <p:nvPr/>
        </p:nvSpPr>
        <p:spPr bwMode="auto">
          <a:xfrm>
            <a:off x="8653816" y="2716679"/>
            <a:ext cx="144000" cy="144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grpSp>
        <p:nvGrpSpPr>
          <p:cNvPr id="131" name="グループ化 130"/>
          <p:cNvGrpSpPr/>
          <p:nvPr/>
        </p:nvGrpSpPr>
        <p:grpSpPr>
          <a:xfrm>
            <a:off x="4431901" y="908047"/>
            <a:ext cx="1799999" cy="1656000"/>
            <a:chOff x="4431901" y="908047"/>
            <a:chExt cx="1799999" cy="1656000"/>
          </a:xfrm>
        </p:grpSpPr>
        <p:grpSp>
          <p:nvGrpSpPr>
            <p:cNvPr id="132" name="グループ化 135"/>
            <p:cNvGrpSpPr/>
            <p:nvPr/>
          </p:nvGrpSpPr>
          <p:grpSpPr>
            <a:xfrm>
              <a:off x="4431901" y="908047"/>
              <a:ext cx="1799999" cy="1656000"/>
              <a:chOff x="4090989" y="908047"/>
              <a:chExt cx="1661539" cy="1656000"/>
            </a:xfrm>
          </p:grpSpPr>
          <p:grpSp>
            <p:nvGrpSpPr>
              <p:cNvPr id="136" name="グループ化 64"/>
              <p:cNvGrpSpPr>
                <a:grpSpLocks/>
              </p:cNvGrpSpPr>
              <p:nvPr/>
            </p:nvGrpSpPr>
            <p:grpSpPr bwMode="auto">
              <a:xfrm>
                <a:off x="4090989" y="908047"/>
                <a:ext cx="1661539" cy="1656000"/>
                <a:chOff x="5508104" y="3645023"/>
                <a:chExt cx="1661755" cy="1656082"/>
              </a:xfrm>
            </p:grpSpPr>
            <p:sp>
              <p:nvSpPr>
                <p:cNvPr id="139" name="Rectangle 63"/>
                <p:cNvSpPr>
                  <a:spLocks noChangeArrowheads="1"/>
                </p:cNvSpPr>
                <p:nvPr/>
              </p:nvSpPr>
              <p:spPr bwMode="auto">
                <a:xfrm>
                  <a:off x="5508104" y="3645023"/>
                  <a:ext cx="1661755" cy="1656082"/>
                </a:xfrm>
                <a:prstGeom prst="rect">
                  <a:avLst/>
                </a:prstGeom>
                <a:solidFill>
                  <a:srgbClr val="FFFFFF"/>
                </a:solidFill>
                <a:ln w="9525">
                  <a:solidFill>
                    <a:srgbClr val="000000"/>
                  </a:solidFill>
                  <a:miter lim="800000"/>
                  <a:headEnd/>
                  <a:tailEnd/>
                </a:ln>
              </p:spPr>
              <p:txBody>
                <a:bodyPr lIns="74295" tIns="8890" rIns="74295" bIns="889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dirty="0"/>
                </a:p>
              </p:txBody>
            </p:sp>
            <p:sp>
              <p:nvSpPr>
                <p:cNvPr id="140" name="Line 65"/>
                <p:cNvSpPr>
                  <a:spLocks noChangeShapeType="1"/>
                </p:cNvSpPr>
                <p:nvPr/>
              </p:nvSpPr>
              <p:spPr bwMode="auto">
                <a:xfrm>
                  <a:off x="5566842" y="3861731"/>
                  <a:ext cx="457200" cy="0"/>
                </a:xfrm>
                <a:prstGeom prst="line">
                  <a:avLst/>
                </a:prstGeom>
                <a:noFill/>
                <a:ln w="38100" cmpd="sng">
                  <a:solidFill>
                    <a:schemeClr val="tx1"/>
                  </a:solidFill>
                  <a:prstDash val="sysDot"/>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44" name="Line 66"/>
                <p:cNvSpPr>
                  <a:spLocks noChangeShapeType="1"/>
                </p:cNvSpPr>
                <p:nvPr/>
              </p:nvSpPr>
              <p:spPr bwMode="auto">
                <a:xfrm>
                  <a:off x="5566842" y="4083171"/>
                  <a:ext cx="4572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45" name="Text Box 67"/>
                <p:cNvSpPr txBox="1">
                  <a:spLocks noChangeArrowheads="1"/>
                </p:cNvSpPr>
                <p:nvPr/>
              </p:nvSpPr>
              <p:spPr bwMode="auto">
                <a:xfrm>
                  <a:off x="6025625" y="3759326"/>
                  <a:ext cx="1129994" cy="146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0" bIns="8890"/>
                <a:lstStyle>
                  <a:lvl1pPr marL="85725" indent="-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地下鉄</a:t>
                  </a: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私鉄</a:t>
                  </a: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ＪＲ</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特別区本庁舎</a:t>
                  </a:r>
                  <a:endParaRPr lang="en-US" altLang="ja-JP" sz="1000" dirty="0" smtClean="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区役所</a:t>
                  </a:r>
                  <a:endParaRPr lang="en-US" altLang="ja-JP" sz="1000" dirty="0" smtClean="0">
                    <a:solidFill>
                      <a:srgbClr val="000000"/>
                    </a:solidFill>
                    <a:latin typeface="ＭＳ ゴシック" pitchFamily="49" charset="-128"/>
                    <a:ea typeface="ＭＳ ゴシック" pitchFamily="49" charset="-128"/>
                  </a:endParaRPr>
                </a:p>
                <a:p>
                  <a:pPr algn="just" eaLnBrk="1" hangingPunct="1">
                    <a:spcBef>
                      <a:spcPts val="0"/>
                    </a:spcBef>
                    <a:buFont typeface="Wingdings" pitchFamily="2" charset="2"/>
                    <a:buNone/>
                  </a:pPr>
                  <a:r>
                    <a:rPr lang="en-US" altLang="ja-JP" sz="900" dirty="0" smtClean="0">
                      <a:solidFill>
                        <a:srgbClr val="000000"/>
                      </a:solidFill>
                      <a:latin typeface="ＭＳ ゴシック" pitchFamily="49" charset="-128"/>
                      <a:ea typeface="ＭＳ ゴシック" pitchFamily="49" charset="-128"/>
                    </a:rPr>
                    <a:t>(</a:t>
                  </a:r>
                  <a:r>
                    <a:rPr lang="ja-JP" altLang="en-US" sz="900" dirty="0" smtClean="0">
                      <a:solidFill>
                        <a:srgbClr val="000000"/>
                      </a:solidFill>
                      <a:latin typeface="ＭＳ ゴシック" pitchFamily="49" charset="-128"/>
                      <a:ea typeface="ＭＳ ゴシック" pitchFamily="49" charset="-128"/>
                    </a:rPr>
                    <a:t>地域自治区の事務所</a:t>
                  </a:r>
                  <a:r>
                    <a:rPr lang="en-US" altLang="ja-JP" sz="900" dirty="0" smtClean="0">
                      <a:solidFill>
                        <a:srgbClr val="000000"/>
                      </a:solidFill>
                      <a:latin typeface="ＭＳ ゴシック" pitchFamily="49" charset="-128"/>
                      <a:ea typeface="ＭＳ ゴシック" pitchFamily="49" charset="-128"/>
                    </a:rPr>
                    <a:t>)</a:t>
                  </a: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出張所</a:t>
                  </a:r>
                  <a:endParaRPr lang="en-US" altLang="ja-JP" sz="1000" dirty="0" smtClean="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endParaRPr lang="en-US" altLang="ja-JP" sz="1000" dirty="0">
                    <a:solidFill>
                      <a:srgbClr val="000000"/>
                    </a:solidFill>
                    <a:latin typeface="ＭＳ ゴシック" pitchFamily="49" charset="-128"/>
                    <a:ea typeface="ＭＳ ゴシック" pitchFamily="49" charset="-128"/>
                  </a:endParaRPr>
                </a:p>
              </p:txBody>
            </p:sp>
          </p:grpSp>
          <p:sp>
            <p:nvSpPr>
              <p:cNvPr id="137" name="円/楕円 165"/>
              <p:cNvSpPr/>
              <p:nvPr/>
            </p:nvSpPr>
            <p:spPr>
              <a:xfrm>
                <a:off x="4300237" y="2030384"/>
                <a:ext cx="132923"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正方形/長方形 137"/>
              <p:cNvSpPr/>
              <p:nvPr/>
            </p:nvSpPr>
            <p:spPr>
              <a:xfrm>
                <a:off x="4300927" y="2326020"/>
                <a:ext cx="126000" cy="126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4" name="円/楕円 217"/>
            <p:cNvSpPr>
              <a:spLocks noChangeArrowheads="1"/>
            </p:cNvSpPr>
            <p:nvPr/>
          </p:nvSpPr>
          <p:spPr bwMode="auto">
            <a:xfrm>
              <a:off x="4658589" y="1737329"/>
              <a:ext cx="144000" cy="144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grpSp>
      <p:grpSp>
        <p:nvGrpSpPr>
          <p:cNvPr id="91" name="グループ化 90"/>
          <p:cNvGrpSpPr/>
          <p:nvPr/>
        </p:nvGrpSpPr>
        <p:grpSpPr>
          <a:xfrm>
            <a:off x="4495610" y="1574327"/>
            <a:ext cx="495235" cy="0"/>
            <a:chOff x="4662299" y="1744844"/>
            <a:chExt cx="495235" cy="0"/>
          </a:xfrm>
        </p:grpSpPr>
        <p:sp>
          <p:nvSpPr>
            <p:cNvPr id="92" name="Line 64"/>
            <p:cNvSpPr>
              <a:spLocks noChangeShapeType="1"/>
            </p:cNvSpPr>
            <p:nvPr/>
          </p:nvSpPr>
          <p:spPr bwMode="auto">
            <a:xfrm>
              <a:off x="4662299" y="1744844"/>
              <a:ext cx="495235"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93" name="Line 68"/>
            <p:cNvSpPr>
              <a:spLocks noChangeShapeType="1"/>
            </p:cNvSpPr>
            <p:nvPr/>
          </p:nvSpPr>
          <p:spPr bwMode="auto">
            <a:xfrm>
              <a:off x="4662299" y="1744844"/>
              <a:ext cx="495235" cy="0"/>
            </a:xfrm>
            <a:prstGeom prst="line">
              <a:avLst/>
            </a:prstGeom>
            <a:noFill/>
            <a:ln w="12700">
              <a:solidFill>
                <a:srgbClr val="FFFFFF"/>
              </a:solidFill>
              <a:prstDash val="dash"/>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タイトル 3"/>
          <p:cNvSpPr txBox="1">
            <a:spLocks/>
          </p:cNvSpPr>
          <p:nvPr/>
        </p:nvSpPr>
        <p:spPr bwMode="auto">
          <a:xfrm>
            <a:off x="4368754" y="30163"/>
            <a:ext cx="5458619" cy="6769100"/>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ja-JP" altLang="ja-JP" sz="900">
              <a:solidFill>
                <a:srgbClr val="000000"/>
              </a:solidFill>
              <a:latin typeface="Meiryo UI" pitchFamily="50" charset="-128"/>
              <a:ea typeface="Meiryo UI" pitchFamily="50" charset="-128"/>
              <a:cs typeface="Meiryo UI" pitchFamily="50" charset="-128"/>
            </a:endParaRPr>
          </a:p>
        </p:txBody>
      </p:sp>
      <p:pic>
        <p:nvPicPr>
          <p:cNvPr id="113" name="図 1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9487" y="907455"/>
            <a:ext cx="4924815" cy="4392211"/>
          </a:xfrm>
          <a:prstGeom prst="rect">
            <a:avLst/>
          </a:prstGeom>
        </p:spPr>
      </p:pic>
      <p:grpSp>
        <p:nvGrpSpPr>
          <p:cNvPr id="2" name="グループ化 131"/>
          <p:cNvGrpSpPr>
            <a:grpSpLocks/>
          </p:cNvGrpSpPr>
          <p:nvPr/>
        </p:nvGrpSpPr>
        <p:grpSpPr bwMode="gray">
          <a:xfrm>
            <a:off x="4598409" y="1028353"/>
            <a:ext cx="5207529" cy="3903662"/>
            <a:chOff x="1216625" y="404143"/>
            <a:chExt cx="7114008" cy="5777158"/>
          </a:xfrm>
        </p:grpSpPr>
        <p:grpSp>
          <p:nvGrpSpPr>
            <p:cNvPr id="5" name="グループ化 120"/>
            <p:cNvGrpSpPr>
              <a:grpSpLocks/>
            </p:cNvGrpSpPr>
            <p:nvPr/>
          </p:nvGrpSpPr>
          <p:grpSpPr bwMode="gray">
            <a:xfrm>
              <a:off x="1216625" y="404143"/>
              <a:ext cx="7114008" cy="5777158"/>
              <a:chOff x="1216625" y="404143"/>
              <a:chExt cx="7114008" cy="5777158"/>
            </a:xfrm>
          </p:grpSpPr>
          <p:grpSp>
            <p:nvGrpSpPr>
              <p:cNvPr id="6" name="グループ化 1"/>
              <p:cNvGrpSpPr>
                <a:grpSpLocks/>
              </p:cNvGrpSpPr>
              <p:nvPr/>
            </p:nvGrpSpPr>
            <p:grpSpPr bwMode="gray">
              <a:xfrm>
                <a:off x="1216625" y="404143"/>
                <a:ext cx="7114008" cy="5777158"/>
                <a:chOff x="1143195" y="-1586"/>
                <a:chExt cx="9109462" cy="7398162"/>
              </a:xfrm>
            </p:grpSpPr>
            <p:sp>
              <p:nvSpPr>
                <p:cNvPr id="215" name="正方形/長方形 6"/>
                <p:cNvSpPr/>
                <p:nvPr/>
              </p:nvSpPr>
              <p:spPr bwMode="gray">
                <a:xfrm>
                  <a:off x="8291175" y="3362035"/>
                  <a:ext cx="493379" cy="291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17" name="正方形/長方形 7"/>
                <p:cNvSpPr/>
                <p:nvPr/>
              </p:nvSpPr>
              <p:spPr bwMode="gray">
                <a:xfrm>
                  <a:off x="9669026" y="1547847"/>
                  <a:ext cx="493379" cy="28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19" name="正方形/長方形 8"/>
                <p:cNvSpPr/>
                <p:nvPr/>
              </p:nvSpPr>
              <p:spPr bwMode="gray">
                <a:xfrm>
                  <a:off x="10002960" y="669334"/>
                  <a:ext cx="249697" cy="28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31" name="正方形/長方形 9"/>
                <p:cNvSpPr/>
                <p:nvPr/>
              </p:nvSpPr>
              <p:spPr bwMode="gray">
                <a:xfrm>
                  <a:off x="5523439" y="338387"/>
                  <a:ext cx="589648" cy="631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36" name="正方形/長方形 10"/>
                <p:cNvSpPr/>
                <p:nvPr/>
              </p:nvSpPr>
              <p:spPr bwMode="gray">
                <a:xfrm>
                  <a:off x="6609475" y="-1586"/>
                  <a:ext cx="589648" cy="243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37" name="正方形/長方形 11"/>
                <p:cNvSpPr/>
                <p:nvPr/>
              </p:nvSpPr>
              <p:spPr bwMode="gray">
                <a:xfrm>
                  <a:off x="6564348" y="91682"/>
                  <a:ext cx="442237" cy="382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43" name="正方形/長方形 12"/>
                <p:cNvSpPr/>
                <p:nvPr/>
              </p:nvSpPr>
              <p:spPr bwMode="gray">
                <a:xfrm>
                  <a:off x="6588415" y="359447"/>
                  <a:ext cx="192538" cy="246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47" name="正方形/長方形 13"/>
                <p:cNvSpPr/>
                <p:nvPr/>
              </p:nvSpPr>
              <p:spPr bwMode="gray">
                <a:xfrm>
                  <a:off x="6600449" y="582083"/>
                  <a:ext cx="108303" cy="123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55" name="正方形/長方形 14"/>
                <p:cNvSpPr/>
                <p:nvPr/>
              </p:nvSpPr>
              <p:spPr bwMode="gray">
                <a:xfrm flipH="1">
                  <a:off x="9145563" y="7270215"/>
                  <a:ext cx="198555" cy="126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65" name="正方形/長方形 15"/>
                <p:cNvSpPr/>
                <p:nvPr/>
              </p:nvSpPr>
              <p:spPr bwMode="gray">
                <a:xfrm>
                  <a:off x="1143195" y="3867481"/>
                  <a:ext cx="231648" cy="156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sp>
            <p:nvSpPr>
              <p:cNvPr id="165" name="正方形/長方形 164"/>
              <p:cNvSpPr/>
              <p:nvPr/>
            </p:nvSpPr>
            <p:spPr bwMode="gray">
              <a:xfrm>
                <a:off x="4479954" y="4510882"/>
                <a:ext cx="824642" cy="5098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900" dirty="0">
                  <a:solidFill>
                    <a:schemeClr val="tx1"/>
                  </a:solidFill>
                </a:endParaRPr>
              </a:p>
            </p:txBody>
          </p:sp>
          <p:sp>
            <p:nvSpPr>
              <p:cNvPr id="186" name="正方形/長方形 185"/>
              <p:cNvSpPr/>
              <p:nvPr/>
            </p:nvSpPr>
            <p:spPr bwMode="gray">
              <a:xfrm rot="16726031">
                <a:off x="4848170" y="3341035"/>
                <a:ext cx="844999" cy="19084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木津川</a:t>
                </a:r>
                <a:endParaRPr lang="en-US" altLang="ja-JP" sz="700" dirty="0">
                  <a:solidFill>
                    <a:schemeClr val="tx1"/>
                  </a:solidFill>
                </a:endParaRPr>
              </a:p>
            </p:txBody>
          </p:sp>
          <p:sp>
            <p:nvSpPr>
              <p:cNvPr id="187" name="正方形/長方形 186"/>
              <p:cNvSpPr/>
              <p:nvPr/>
            </p:nvSpPr>
            <p:spPr bwMode="gray">
              <a:xfrm rot="18420703">
                <a:off x="3853833" y="2228075"/>
                <a:ext cx="1323491" cy="2927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尻無川</a:t>
                </a:r>
                <a:endParaRPr lang="en-US" altLang="ja-JP" sz="700" dirty="0">
                  <a:solidFill>
                    <a:schemeClr val="tx1"/>
                  </a:solidFill>
                </a:endParaRPr>
              </a:p>
            </p:txBody>
          </p:sp>
        </p:grpSp>
        <p:sp>
          <p:nvSpPr>
            <p:cNvPr id="119" name="正方形/長方形 118"/>
            <p:cNvSpPr/>
            <p:nvPr/>
          </p:nvSpPr>
          <p:spPr bwMode="gray">
            <a:xfrm>
              <a:off x="6157431" y="1715104"/>
              <a:ext cx="986751" cy="18090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道頓堀川</a:t>
              </a:r>
              <a:endParaRPr lang="en-US" altLang="ja-JP" sz="700" dirty="0">
                <a:solidFill>
                  <a:schemeClr val="tx1"/>
                </a:solidFill>
              </a:endParaRPr>
            </a:p>
          </p:txBody>
        </p:sp>
        <p:sp>
          <p:nvSpPr>
            <p:cNvPr id="120" name="正方形/長方形 119"/>
            <p:cNvSpPr/>
            <p:nvPr/>
          </p:nvSpPr>
          <p:spPr bwMode="gray">
            <a:xfrm rot="20332671">
              <a:off x="4647048" y="963398"/>
              <a:ext cx="1092475" cy="20674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土佐堀川</a:t>
              </a:r>
              <a:endParaRPr lang="en-US" altLang="ja-JP" sz="700" dirty="0">
                <a:solidFill>
                  <a:schemeClr val="tx1"/>
                </a:solidFill>
              </a:endParaRPr>
            </a:p>
          </p:txBody>
        </p:sp>
      </p:grpSp>
      <p:sp>
        <p:nvSpPr>
          <p:cNvPr id="4" name="テキスト ボックス 24"/>
          <p:cNvSpPr txBox="1"/>
          <p:nvPr/>
        </p:nvSpPr>
        <p:spPr bwMode="gray">
          <a:xfrm>
            <a:off x="132424" y="50800"/>
            <a:ext cx="1559851"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特徴</a:t>
            </a:r>
          </a:p>
        </p:txBody>
      </p:sp>
      <p:sp>
        <p:nvSpPr>
          <p:cNvPr id="22531" name="Rectangle 37"/>
          <p:cNvSpPr>
            <a:spLocks noChangeArrowheads="1"/>
          </p:cNvSpPr>
          <p:nvPr/>
        </p:nvSpPr>
        <p:spPr bwMode="gray">
          <a:xfrm>
            <a:off x="3938323" y="2133600"/>
            <a:ext cx="261408" cy="4032250"/>
          </a:xfrm>
          <a:prstGeom prst="rect">
            <a:avLst/>
          </a:prstGeom>
          <a:solidFill>
            <a:schemeClr val="bg1"/>
          </a:solidFill>
          <a:ln w="57150" cmpd="thickThin" algn="ctr">
            <a:noFill/>
            <a:miter lim="800000"/>
            <a:headEnd/>
            <a:tailEnd/>
          </a:ln>
        </p:spPr>
        <p:txBody>
          <a:bodyPr wrap="none" anchor="ctr"/>
          <a:lstStyle/>
          <a:p>
            <a:endParaRPr lang="ja-JP" altLang="en-US"/>
          </a:p>
        </p:txBody>
      </p:sp>
      <p:sp>
        <p:nvSpPr>
          <p:cNvPr id="22532" name="タイトル 3"/>
          <p:cNvSpPr>
            <a:spLocks/>
          </p:cNvSpPr>
          <p:nvPr/>
        </p:nvSpPr>
        <p:spPr bwMode="auto">
          <a:xfrm>
            <a:off x="116946" y="30162"/>
            <a:ext cx="4094825" cy="2966790"/>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pPr>
            <a:endParaRPr lang="en-US" altLang="ja-JP" sz="1000" dirty="0">
              <a:solidFill>
                <a:srgbClr val="000000"/>
              </a:solidFill>
              <a:latin typeface="HGP創英角ｺﾞｼｯｸUB" pitchFamily="50" charset="-128"/>
              <a:ea typeface="HGP創英角ｺﾞｼｯｸUB" pitchFamily="50" charset="-128"/>
            </a:endParaRPr>
          </a:p>
        </p:txBody>
      </p:sp>
      <p:sp>
        <p:nvSpPr>
          <p:cNvPr id="22533" name="テキスト ボックス 24"/>
          <p:cNvSpPr txBox="1">
            <a:spLocks noChangeArrowheads="1"/>
          </p:cNvSpPr>
          <p:nvPr/>
        </p:nvSpPr>
        <p:spPr bwMode="gray">
          <a:xfrm>
            <a:off x="4367411" y="34925"/>
            <a:ext cx="1833298"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dirty="0" smtClean="0">
                <a:solidFill>
                  <a:schemeClr val="bg1"/>
                </a:solidFill>
                <a:latin typeface="ＭＳ Ｐゴシック" charset="-128"/>
              </a:rPr>
              <a:t>地域の特徴</a:t>
            </a:r>
            <a:endParaRPr lang="ja-JP" altLang="en-US" sz="1200" b="1" dirty="0">
              <a:solidFill>
                <a:schemeClr val="bg1"/>
              </a:solidFill>
              <a:latin typeface="ＭＳ Ｐゴシック" charset="-128"/>
            </a:endParaRPr>
          </a:p>
        </p:txBody>
      </p:sp>
      <p:sp>
        <p:nvSpPr>
          <p:cNvPr id="83" name="テキスト ボックス 24"/>
          <p:cNvSpPr txBox="1"/>
          <p:nvPr/>
        </p:nvSpPr>
        <p:spPr bwMode="gray">
          <a:xfrm>
            <a:off x="116946" y="3088010"/>
            <a:ext cx="2651919" cy="184150"/>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他都市比較からみた状況</a:t>
            </a:r>
          </a:p>
        </p:txBody>
      </p:sp>
      <p:sp>
        <p:nvSpPr>
          <p:cNvPr id="22535" name="テキスト ボックス 57"/>
          <p:cNvSpPr>
            <a:spLocks noChangeArrowheads="1"/>
          </p:cNvSpPr>
          <p:nvPr/>
        </p:nvSpPr>
        <p:spPr bwMode="auto">
          <a:xfrm>
            <a:off x="4929758" y="6117679"/>
            <a:ext cx="4122026" cy="432048"/>
          </a:xfrm>
          <a:prstGeom prst="roundRect">
            <a:avLst>
              <a:gd name="adj" fmla="val 9315"/>
            </a:avLst>
          </a:prstGeom>
          <a:noFill/>
          <a:ln w="19050" algn="ctr">
            <a:solidFill>
              <a:schemeClr val="tx1"/>
            </a:solidFill>
            <a:round/>
            <a:headEnd/>
            <a:tailEnd/>
          </a:ln>
        </p:spPr>
        <p:txBody>
          <a:bodyPr lIns="36000" tIns="36000" rIns="0" anchor="ctr"/>
          <a:lstStyle/>
          <a:p>
            <a:endParaRPr lang="ja-JP" altLang="en-US" sz="1100" dirty="0"/>
          </a:p>
          <a:p>
            <a:r>
              <a:rPr lang="ja-JP" altLang="en-US" sz="1100" dirty="0" smtClean="0"/>
              <a:t>西</a:t>
            </a:r>
            <a:r>
              <a:rPr lang="ja-JP" altLang="en-US" sz="1100" dirty="0"/>
              <a:t>を大阪湾に面し</a:t>
            </a:r>
            <a:r>
              <a:rPr lang="ja-JP" altLang="en-US" sz="1100" dirty="0" smtClean="0"/>
              <a:t>、北を東西に道頓堀川、中央部</a:t>
            </a:r>
            <a:r>
              <a:rPr lang="ja-JP" altLang="ja-JP" sz="1100" dirty="0"/>
              <a:t>を</a:t>
            </a:r>
            <a:r>
              <a:rPr lang="ja-JP" altLang="en-US" sz="1100" dirty="0"/>
              <a:t>南北に木津</a:t>
            </a:r>
            <a:r>
              <a:rPr lang="ja-JP" altLang="ja-JP" sz="1100" dirty="0"/>
              <a:t>川</a:t>
            </a:r>
            <a:r>
              <a:rPr lang="ja-JP" altLang="ja-JP" sz="1100" dirty="0" smtClean="0"/>
              <a:t>、</a:t>
            </a:r>
            <a:endParaRPr lang="en-US" altLang="ja-JP" sz="1100" dirty="0" smtClean="0"/>
          </a:p>
          <a:p>
            <a:r>
              <a:rPr lang="ja-JP" altLang="en-US" sz="1100" dirty="0" smtClean="0"/>
              <a:t>東西</a:t>
            </a:r>
            <a:r>
              <a:rPr lang="ja-JP" altLang="en-US" sz="1100" dirty="0"/>
              <a:t>に尻無川、南</a:t>
            </a:r>
            <a:r>
              <a:rPr lang="ja-JP" altLang="en-US" sz="1100" dirty="0" smtClean="0"/>
              <a:t>を東西に大和</a:t>
            </a:r>
            <a:r>
              <a:rPr lang="ja-JP" altLang="en-US" sz="1100" dirty="0"/>
              <a:t>川</a:t>
            </a:r>
            <a:r>
              <a:rPr lang="ja-JP" altLang="ja-JP" sz="1100" dirty="0"/>
              <a:t>が流れる</a:t>
            </a:r>
            <a:r>
              <a:rPr lang="ja-JP" altLang="en-US" sz="1100" dirty="0" smtClean="0"/>
              <a:t>。</a:t>
            </a:r>
            <a:endParaRPr lang="en-US" altLang="ja-JP" sz="1100" dirty="0" smtClean="0"/>
          </a:p>
          <a:p>
            <a:pPr>
              <a:buFont typeface="Wingdings" pitchFamily="2" charset="2"/>
              <a:buChar char="ü"/>
            </a:pPr>
            <a:endParaRPr lang="ja-JP" altLang="en-US" sz="1100" dirty="0"/>
          </a:p>
        </p:txBody>
      </p:sp>
      <p:graphicFrame>
        <p:nvGraphicFramePr>
          <p:cNvPr id="63" name="Group 154"/>
          <p:cNvGraphicFramePr>
            <a:graphicFrameLocks noGrp="1"/>
          </p:cNvGraphicFramePr>
          <p:nvPr>
            <p:extLst>
              <p:ext uri="{D42A27DB-BD31-4B8C-83A1-F6EECF244321}">
                <p14:modId xmlns:p14="http://schemas.microsoft.com/office/powerpoint/2010/main" val="1740430205"/>
              </p:ext>
            </p:extLst>
          </p:nvPr>
        </p:nvGraphicFramePr>
        <p:xfrm>
          <a:off x="271727" y="3412348"/>
          <a:ext cx="3823177" cy="376692"/>
        </p:xfrm>
        <a:graphic>
          <a:graphicData uri="http://schemas.openxmlformats.org/drawingml/2006/table">
            <a:tbl>
              <a:tblPr/>
              <a:tblGrid>
                <a:gridCol w="327514">
                  <a:extLst>
                    <a:ext uri="{9D8B030D-6E8A-4147-A177-3AD203B41FA5}">
                      <a16:colId xmlns:a16="http://schemas.microsoft.com/office/drawing/2014/main" val="20000"/>
                    </a:ext>
                  </a:extLst>
                </a:gridCol>
                <a:gridCol w="3495663">
                  <a:extLst>
                    <a:ext uri="{9D8B030D-6E8A-4147-A177-3AD203B41FA5}">
                      <a16:colId xmlns:a16="http://schemas.microsoft.com/office/drawing/2014/main" val="20001"/>
                    </a:ext>
                  </a:extLst>
                </a:gridCol>
              </a:tblGrid>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比較</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都市</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Arial" pitchFamily="34" charset="0"/>
                          <a:ea typeface="ＭＳ Ｐ明朝" pitchFamily="18" charset="-128"/>
                        </a:rPr>
                        <a:t>・</a:t>
                      </a: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近隣６中核市　（豊中・高槻・東大阪・枚方・尼崎・西宮）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・近畿の３政令指定都市（京都・堺・神戸）</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128" name="タイトル 3"/>
          <p:cNvSpPr>
            <a:spLocks/>
          </p:cNvSpPr>
          <p:nvPr/>
        </p:nvSpPr>
        <p:spPr bwMode="auto">
          <a:xfrm>
            <a:off x="116946" y="3089027"/>
            <a:ext cx="4094825" cy="3710236"/>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p>
          <a:p>
            <a:pPr marL="85725" indent="-85725">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endParaRPr lang="ja-JP" altLang="en-US" sz="800" dirty="0">
              <a:solidFill>
                <a:srgbClr val="000000"/>
              </a:solidFill>
              <a:latin typeface="HGP創英角ｺﾞｼｯｸUB" pitchFamily="50" charset="-128"/>
              <a:ea typeface="HGP創英角ｺﾞｼｯｸUB" pitchFamily="50" charset="-128"/>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85725" indent="-85725">
              <a:buFont typeface="Wingdings" pitchFamily="2" charset="2"/>
              <a:buNone/>
              <a:defRPr/>
            </a:pPr>
            <a:endParaRPr lang="en-US" altLang="ja-JP" sz="1100" dirty="0" smtClean="0">
              <a:latin typeface="HGP創英角ｺﾞｼｯｸUB" pitchFamily="50" charset="-128"/>
              <a:ea typeface="HGP創英角ｺﾞｼｯｸUB" pitchFamily="50" charset="-128"/>
            </a:endParaRPr>
          </a:p>
          <a:p>
            <a:pPr marL="85725" indent="-85725">
              <a:defRPr/>
            </a:pPr>
            <a:r>
              <a:rPr lang="en-US" altLang="ja-JP" sz="1100" dirty="0" smtClean="0">
                <a:latin typeface="HGP創英角ｺﾞｼｯｸUB" pitchFamily="50" charset="-128"/>
                <a:ea typeface="HGP創英角ｺﾞｼｯｸUB" pitchFamily="50" charset="-128"/>
              </a:rPr>
              <a:t>【</a:t>
            </a:r>
            <a:r>
              <a:rPr lang="ja-JP" altLang="en-US" sz="1100" dirty="0" smtClean="0">
                <a:latin typeface="HGP創英角ｺﾞｼｯｸUB" pitchFamily="50" charset="-128"/>
                <a:ea typeface="HGP創英角ｺﾞｼｯｸUB" pitchFamily="50" charset="-128"/>
              </a:rPr>
              <a:t>人口</a:t>
            </a:r>
            <a:r>
              <a:rPr lang="en-US" altLang="ja-JP" sz="1100" dirty="0" smtClean="0">
                <a:latin typeface="HGP創英角ｺﾞｼｯｸUB" pitchFamily="50" charset="-128"/>
                <a:ea typeface="HGP創英角ｺﾞｼｯｸUB" pitchFamily="50" charset="-128"/>
              </a:rPr>
              <a:t>】</a:t>
            </a:r>
            <a:r>
              <a:rPr lang="ja-JP" altLang="en-US" sz="1100" dirty="0" smtClean="0">
                <a:latin typeface="ＭＳ Ｐ明朝" pitchFamily="18" charset="-128"/>
                <a:ea typeface="ＭＳ Ｐ明朝" pitchFamily="18" charset="-128"/>
              </a:rPr>
              <a:t>　</a:t>
            </a:r>
            <a:endParaRPr lang="en-US" altLang="ja-JP" sz="1100" dirty="0" smtClean="0">
              <a:latin typeface="ＭＳ Ｐ明朝" pitchFamily="18" charset="-128"/>
              <a:ea typeface="ＭＳ Ｐ明朝" pitchFamily="18" charset="-128"/>
            </a:endParaRPr>
          </a:p>
          <a:p>
            <a:pPr marL="85725" indent="-85725">
              <a:defRPr/>
            </a:pPr>
            <a:r>
              <a:rPr lang="ja-JP" altLang="en-US" sz="1100" dirty="0" smtClean="0">
                <a:latin typeface="ＭＳ Ｐゴシック" pitchFamily="50" charset="-128"/>
                <a:ea typeface="ＭＳ Ｐゴシック" pitchFamily="50" charset="-128"/>
              </a:rPr>
              <a:t>○平成</a:t>
            </a:r>
            <a:r>
              <a:rPr lang="en-US" altLang="ja-JP" sz="1100" dirty="0" smtClean="0">
                <a:latin typeface="ＭＳ Ｐゴシック" pitchFamily="50" charset="-128"/>
                <a:ea typeface="ＭＳ Ｐゴシック" pitchFamily="50" charset="-128"/>
              </a:rPr>
              <a:t>27</a:t>
            </a:r>
            <a:r>
              <a:rPr lang="ja-JP" altLang="en-US" sz="1100" dirty="0" smtClean="0">
                <a:latin typeface="ＭＳ Ｐゴシック" pitchFamily="50" charset="-128"/>
                <a:ea typeface="ＭＳ Ｐゴシック" pitchFamily="50" charset="-128"/>
              </a:rPr>
              <a:t>年の人口は</a:t>
            </a:r>
            <a:r>
              <a:rPr lang="en-US" altLang="ja-JP" sz="1100" dirty="0" smtClean="0">
                <a:latin typeface="ＭＳ Ｐゴシック" pitchFamily="50" charset="-128"/>
                <a:ea typeface="ＭＳ Ｐゴシック" pitchFamily="50" charset="-128"/>
              </a:rPr>
              <a:t>709,516</a:t>
            </a:r>
            <a:r>
              <a:rPr lang="ja-JP" altLang="en-US" sz="1100" dirty="0" smtClean="0">
                <a:latin typeface="ＭＳ Ｐゴシック" pitchFamily="50" charset="-128"/>
                <a:ea typeface="ＭＳ Ｐゴシック" pitchFamily="50" charset="-128"/>
              </a:rPr>
              <a:t>人で、東大阪市（</a:t>
            </a:r>
            <a:r>
              <a:rPr lang="en-US" altLang="ja-JP" sz="1100" dirty="0" smtClean="0">
                <a:latin typeface="ＭＳ Ｐゴシック" pitchFamily="50" charset="-128"/>
                <a:ea typeface="ＭＳ Ｐゴシック" pitchFamily="50" charset="-128"/>
              </a:rPr>
              <a:t>502,784</a:t>
            </a:r>
            <a:r>
              <a:rPr lang="ja-JP" altLang="en-US" sz="1100" dirty="0" smtClean="0">
                <a:latin typeface="ＭＳ Ｐゴシック" pitchFamily="50" charset="-128"/>
                <a:ea typeface="ＭＳ Ｐゴシック" pitchFamily="50" charset="-128"/>
              </a:rPr>
              <a:t>人）を上回る</a:t>
            </a:r>
            <a:endParaRPr lang="en-US" altLang="ja-JP" sz="1100" dirty="0" smtClean="0">
              <a:latin typeface="ＭＳ Ｐゴシック" pitchFamily="50" charset="-128"/>
              <a:ea typeface="ＭＳ Ｐゴシック" pitchFamily="50" charset="-128"/>
            </a:endParaRPr>
          </a:p>
          <a:p>
            <a:pPr marL="85725" indent="-85725">
              <a:defRPr/>
            </a:pPr>
            <a:r>
              <a:rPr lang="ja-JP" altLang="en-US" sz="1100" dirty="0" smtClean="0">
                <a:latin typeface="ＭＳ Ｐゴシック" pitchFamily="50" charset="-128"/>
                <a:ea typeface="ＭＳ Ｐゴシック" pitchFamily="50" charset="-128"/>
              </a:rPr>
              <a:t>○昼夜間人口比率は</a:t>
            </a:r>
            <a:r>
              <a:rPr lang="en-US" altLang="ja-JP" sz="1100" dirty="0" smtClean="0">
                <a:latin typeface="ＭＳ Ｐゴシック" pitchFamily="50" charset="-128"/>
                <a:ea typeface="ＭＳ Ｐゴシック" pitchFamily="50" charset="-128"/>
              </a:rPr>
              <a:t>169</a:t>
            </a:r>
            <a:r>
              <a:rPr lang="ja-JP" altLang="en-US" sz="1100" dirty="0" smtClean="0">
                <a:latin typeface="ＭＳ Ｐゴシック" pitchFamily="50" charset="-128"/>
                <a:ea typeface="ＭＳ Ｐゴシック" pitchFamily="50" charset="-128"/>
              </a:rPr>
              <a:t>％で、特別区の中で最も高く、比較都市の中で最も高い京都市</a:t>
            </a:r>
            <a:r>
              <a:rPr lang="en-US" altLang="ja-JP" sz="1100" dirty="0" smtClean="0">
                <a:latin typeface="ＭＳ Ｐゴシック" pitchFamily="50" charset="-128"/>
                <a:ea typeface="ＭＳ Ｐゴシック" pitchFamily="50" charset="-128"/>
              </a:rPr>
              <a:t>(109</a:t>
            </a:r>
            <a:r>
              <a:rPr lang="ja-JP" altLang="en-US" sz="1100" dirty="0" smtClean="0">
                <a:latin typeface="ＭＳ Ｐゴシック" pitchFamily="50" charset="-128"/>
                <a:ea typeface="ＭＳ Ｐゴシック" pitchFamily="50" charset="-128"/>
              </a:rPr>
              <a:t>％</a:t>
            </a:r>
            <a:r>
              <a:rPr lang="en-US" altLang="ja-JP" sz="1100" dirty="0" smtClean="0">
                <a:latin typeface="ＭＳ Ｐゴシック" pitchFamily="50" charset="-128"/>
                <a:ea typeface="ＭＳ Ｐゴシック" pitchFamily="50" charset="-128"/>
              </a:rPr>
              <a:t>)</a:t>
            </a:r>
            <a:r>
              <a:rPr lang="ja-JP" altLang="en-US" sz="1100" dirty="0" smtClean="0">
                <a:latin typeface="ＭＳ Ｐゴシック" pitchFamily="50" charset="-128"/>
                <a:ea typeface="ＭＳ Ｐゴシック" pitchFamily="50" charset="-128"/>
              </a:rPr>
              <a:t>を大きく上回る</a:t>
            </a:r>
            <a:endParaRPr lang="en-US" altLang="ja-JP" sz="1100" dirty="0" smtClean="0">
              <a:latin typeface="ＭＳ Ｐゴシック" pitchFamily="50" charset="-128"/>
              <a:ea typeface="ＭＳ Ｐゴシック" pitchFamily="50" charset="-128"/>
            </a:endParaRPr>
          </a:p>
          <a:p>
            <a:pPr marL="85725" indent="-85725">
              <a:defRPr/>
            </a:pPr>
            <a:r>
              <a:rPr lang="en-US" altLang="ja-JP" sz="1100" dirty="0" smtClean="0">
                <a:latin typeface="HGP創英角ｺﾞｼｯｸUB" pitchFamily="50" charset="-128"/>
                <a:ea typeface="HGP創英角ｺﾞｼｯｸUB" pitchFamily="50" charset="-128"/>
              </a:rPr>
              <a:t>【</a:t>
            </a:r>
            <a:r>
              <a:rPr lang="ja-JP" altLang="en-US" sz="1100" dirty="0" smtClean="0">
                <a:latin typeface="HGP創英角ｺﾞｼｯｸUB" pitchFamily="50" charset="-128"/>
                <a:ea typeface="HGP創英角ｺﾞｼｯｸUB" pitchFamily="50" charset="-128"/>
              </a:rPr>
              <a:t>産業</a:t>
            </a:r>
            <a:r>
              <a:rPr lang="en-US" altLang="ja-JP" sz="1100" dirty="0" smtClean="0">
                <a:latin typeface="HGP創英角ｺﾞｼｯｸUB" pitchFamily="50" charset="-128"/>
                <a:ea typeface="HGP創英角ｺﾞｼｯｸUB" pitchFamily="50" charset="-128"/>
              </a:rPr>
              <a:t>】</a:t>
            </a:r>
          </a:p>
          <a:p>
            <a:pPr marL="85725" indent="-85725">
              <a:defRPr/>
            </a:pPr>
            <a:r>
              <a:rPr lang="ja-JP" altLang="en-US" sz="1100" dirty="0" smtClean="0">
                <a:latin typeface="ＭＳ Ｐゴシック" pitchFamily="50" charset="-128"/>
                <a:ea typeface="ＭＳ Ｐゴシック" pitchFamily="50" charset="-128"/>
              </a:rPr>
              <a:t>○商業の販売額は</a:t>
            </a:r>
            <a:r>
              <a:rPr lang="en-US" altLang="ja-JP" sz="1100" dirty="0" smtClean="0">
                <a:latin typeface="ＭＳ Ｐゴシック" pitchFamily="50" charset="-128"/>
                <a:ea typeface="ＭＳ Ｐゴシック" pitchFamily="50" charset="-128"/>
              </a:rPr>
              <a:t>17</a:t>
            </a:r>
            <a:r>
              <a:rPr lang="ja-JP" altLang="en-US" sz="1100" dirty="0" smtClean="0">
                <a:latin typeface="ＭＳ Ｐゴシック" pitchFamily="50" charset="-128"/>
                <a:ea typeface="ＭＳ Ｐゴシック" pitchFamily="50" charset="-128"/>
              </a:rPr>
              <a:t>兆</a:t>
            </a:r>
            <a:r>
              <a:rPr lang="en-US" altLang="ja-JP" sz="1100" dirty="0" smtClean="0">
                <a:latin typeface="ＭＳ Ｐゴシック" pitchFamily="50" charset="-128"/>
                <a:ea typeface="ＭＳ Ｐゴシック" pitchFamily="50" charset="-128"/>
              </a:rPr>
              <a:t>8,577</a:t>
            </a:r>
            <a:r>
              <a:rPr lang="ja-JP" altLang="en-US" sz="1100" dirty="0" smtClean="0">
                <a:latin typeface="ＭＳ Ｐゴシック" pitchFamily="50" charset="-128"/>
                <a:ea typeface="ＭＳ Ｐゴシック" pitchFamily="50" charset="-128"/>
              </a:rPr>
              <a:t>億円で</a:t>
            </a:r>
            <a:r>
              <a:rPr lang="ja-JP" altLang="en-US" sz="1100" dirty="0" smtClean="0">
                <a:ea typeface="ＭＳ Ｐゴシック" pitchFamily="50" charset="-128"/>
              </a:rPr>
              <a:t>、特別区の中で最も多く、比較都市の中で最も多い神戸市（</a:t>
            </a:r>
            <a:r>
              <a:rPr lang="en-US" altLang="ja-JP" sz="1100" dirty="0" smtClean="0">
                <a:latin typeface="+mn-ea"/>
                <a:ea typeface="+mn-ea"/>
              </a:rPr>
              <a:t>4</a:t>
            </a:r>
            <a:r>
              <a:rPr lang="ja-JP" altLang="en-US" sz="1100" dirty="0" smtClean="0">
                <a:latin typeface="+mn-ea"/>
                <a:ea typeface="+mn-ea"/>
              </a:rPr>
              <a:t>兆</a:t>
            </a:r>
            <a:r>
              <a:rPr lang="en-US" altLang="ja-JP" sz="1100" dirty="0" smtClean="0">
                <a:latin typeface="+mn-ea"/>
                <a:ea typeface="+mn-ea"/>
              </a:rPr>
              <a:t>8,503</a:t>
            </a:r>
            <a:r>
              <a:rPr lang="ja-JP" altLang="en-US" sz="1100" dirty="0" smtClean="0">
                <a:ea typeface="ＭＳ Ｐゴシック" pitchFamily="50" charset="-128"/>
              </a:rPr>
              <a:t>億円）の</a:t>
            </a:r>
            <a:r>
              <a:rPr lang="en-US" altLang="ja-JP" sz="1100" dirty="0" smtClean="0">
                <a:latin typeface="+mn-ea"/>
                <a:ea typeface="+mn-ea"/>
              </a:rPr>
              <a:t>3</a:t>
            </a:r>
            <a:r>
              <a:rPr lang="ja-JP" altLang="en-US" sz="1100" dirty="0" smtClean="0">
                <a:ea typeface="ＭＳ Ｐゴシック" pitchFamily="50" charset="-128"/>
              </a:rPr>
              <a:t>倍を超える</a:t>
            </a:r>
            <a:endParaRPr lang="en-US" altLang="ja-JP" sz="1100" dirty="0" smtClean="0">
              <a:latin typeface="ＭＳ Ｐゴシック" pitchFamily="50" charset="-128"/>
              <a:ea typeface="ＭＳ Ｐゴシック" pitchFamily="50" charset="-128"/>
            </a:endParaRPr>
          </a:p>
          <a:p>
            <a:pPr marL="85725" indent="-85725">
              <a:defRPr/>
            </a:pPr>
            <a:r>
              <a:rPr lang="ja-JP" altLang="en-US" sz="1100" dirty="0" smtClean="0">
                <a:latin typeface="ＭＳ Ｐゴシック" pitchFamily="50" charset="-128"/>
                <a:ea typeface="ＭＳ Ｐゴシック" pitchFamily="50" charset="-128"/>
              </a:rPr>
              <a:t>○工業の出荷額は</a:t>
            </a:r>
            <a:r>
              <a:rPr lang="en-US" altLang="zh-TW" sz="1100" dirty="0" smtClean="0">
                <a:latin typeface="ＭＳ Ｐゴシック" pitchFamily="50" charset="-128"/>
                <a:ea typeface="ＭＳ Ｐゴシック" pitchFamily="50" charset="-128"/>
              </a:rPr>
              <a:t>7,608</a:t>
            </a:r>
            <a:r>
              <a:rPr lang="zh-TW" altLang="en-US" sz="1100" dirty="0" smtClean="0">
                <a:latin typeface="ＭＳ Ｐゴシック" pitchFamily="50" charset="-128"/>
                <a:ea typeface="ＭＳ Ｐゴシック" pitchFamily="50" charset="-128"/>
              </a:rPr>
              <a:t>億円</a:t>
            </a:r>
            <a:r>
              <a:rPr lang="ja-JP" altLang="en-US" sz="1100" dirty="0" smtClean="0">
                <a:latin typeface="ＭＳ Ｐゴシック" pitchFamily="50" charset="-128"/>
                <a:ea typeface="ＭＳ Ｐゴシック" pitchFamily="50" charset="-128"/>
              </a:rPr>
              <a:t>で枚方市（</a:t>
            </a:r>
            <a:r>
              <a:rPr lang="en-US" altLang="ja-JP" sz="1100" dirty="0" smtClean="0">
                <a:latin typeface="ＭＳ Ｐゴシック" pitchFamily="50" charset="-128"/>
                <a:ea typeface="ＭＳ Ｐゴシック" pitchFamily="50" charset="-128"/>
              </a:rPr>
              <a:t>7,366</a:t>
            </a:r>
            <a:r>
              <a:rPr lang="ja-JP" altLang="en-US" sz="1100" dirty="0" smtClean="0">
                <a:latin typeface="ＭＳ Ｐゴシック" pitchFamily="50" charset="-128"/>
                <a:ea typeface="ＭＳ Ｐゴシック" pitchFamily="50" charset="-128"/>
              </a:rPr>
              <a:t>億円）を上回る</a:t>
            </a:r>
            <a:endParaRPr lang="en-US" altLang="ja-JP" sz="1100" dirty="0" smtClean="0">
              <a:latin typeface="ＭＳ Ｐゴシック" pitchFamily="50" charset="-128"/>
              <a:ea typeface="ＭＳ Ｐゴシック" pitchFamily="50" charset="-128"/>
            </a:endParaRPr>
          </a:p>
          <a:p>
            <a:pPr marL="85725" indent="-85725">
              <a:buFont typeface="Wingdings" pitchFamily="2" charset="2"/>
              <a:buNone/>
              <a:defRPr/>
            </a:pPr>
            <a:r>
              <a:rPr lang="en-US" altLang="ja-JP" sz="1100" dirty="0" smtClean="0">
                <a:latin typeface="HGP創英角ｺﾞｼｯｸUB" pitchFamily="50" charset="-128"/>
                <a:ea typeface="HGP創英角ｺﾞｼｯｸUB" pitchFamily="50" charset="-128"/>
              </a:rPr>
              <a:t>【</a:t>
            </a:r>
            <a:r>
              <a:rPr lang="ja-JP" altLang="en-US" sz="1100" dirty="0" smtClean="0">
                <a:latin typeface="HGP創英角ｺﾞｼｯｸUB" pitchFamily="50" charset="-128"/>
                <a:ea typeface="HGP創英角ｺﾞｼｯｸUB" pitchFamily="50" charset="-128"/>
              </a:rPr>
              <a:t>まち・暮らし</a:t>
            </a:r>
            <a:r>
              <a:rPr lang="en-US" altLang="ja-JP" sz="1100" dirty="0" smtClean="0">
                <a:latin typeface="HGP創英角ｺﾞｼｯｸUB" pitchFamily="50" charset="-128"/>
                <a:ea typeface="HGP創英角ｺﾞｼｯｸUB" pitchFamily="50" charset="-128"/>
              </a:rPr>
              <a:t>】</a:t>
            </a:r>
          </a:p>
          <a:p>
            <a:pPr marL="85725" indent="-85725">
              <a:buFont typeface="Wingdings" pitchFamily="2" charset="2"/>
              <a:buNone/>
              <a:defRPr/>
            </a:pPr>
            <a:r>
              <a:rPr lang="en-US" altLang="ja-JP" sz="1100" dirty="0" smtClean="0">
                <a:latin typeface="ＭＳ Ｐゴシック" pitchFamily="50" charset="-128"/>
                <a:ea typeface="ＭＳ Ｐゴシック" pitchFamily="50" charset="-128"/>
              </a:rPr>
              <a:t>○</a:t>
            </a:r>
            <a:r>
              <a:rPr lang="ja-JP" altLang="en-US" sz="1100" dirty="0" smtClean="0">
                <a:latin typeface="ＭＳ Ｐゴシック" pitchFamily="50" charset="-128"/>
                <a:ea typeface="ＭＳ Ｐゴシック" pitchFamily="50" charset="-128"/>
              </a:rPr>
              <a:t>建物用途の割合のうち商業が</a:t>
            </a:r>
            <a:r>
              <a:rPr lang="en-US" altLang="ja-JP" sz="1100" dirty="0" smtClean="0">
                <a:latin typeface="ＭＳ Ｐゴシック" pitchFamily="50" charset="-128"/>
                <a:ea typeface="ＭＳ Ｐゴシック" pitchFamily="50" charset="-128"/>
              </a:rPr>
              <a:t>22.5</a:t>
            </a:r>
            <a:r>
              <a:rPr lang="ja-JP" altLang="en-US" sz="1100" dirty="0" smtClean="0">
                <a:latin typeface="ＭＳ Ｐゴシック" pitchFamily="50" charset="-128"/>
                <a:ea typeface="ＭＳ Ｐゴシック" pitchFamily="50" charset="-128"/>
              </a:rPr>
              <a:t>％で、比較都市をいずれも上回る</a:t>
            </a:r>
            <a:endParaRPr lang="en-US" altLang="ja-JP" sz="1100" dirty="0" smtClean="0">
              <a:latin typeface="ＭＳ Ｐゴシック" pitchFamily="50" charset="-128"/>
              <a:ea typeface="ＭＳ Ｐゴシック" pitchFamily="50" charset="-128"/>
            </a:endParaRPr>
          </a:p>
          <a:p>
            <a:pPr marL="85725" indent="-85725">
              <a:buFont typeface="Wingdings" pitchFamily="2" charset="2"/>
              <a:buNone/>
              <a:defRPr/>
            </a:pPr>
            <a:r>
              <a:rPr lang="ja-JP" altLang="en-US" sz="1100" dirty="0" smtClean="0">
                <a:latin typeface="ＭＳ Ｐゴシック" pitchFamily="50" charset="-128"/>
                <a:ea typeface="ＭＳ Ｐゴシック" pitchFamily="50" charset="-128"/>
              </a:rPr>
              <a:t>○就学前児童</a:t>
            </a:r>
            <a:r>
              <a:rPr lang="en-US" altLang="ja-JP" sz="1100" dirty="0" smtClean="0">
                <a:latin typeface="ＭＳ Ｐゴシック" pitchFamily="50" charset="-128"/>
                <a:ea typeface="ＭＳ Ｐゴシック" pitchFamily="50" charset="-128"/>
              </a:rPr>
              <a:t>100</a:t>
            </a:r>
            <a:r>
              <a:rPr lang="ja-JP" altLang="en-US" sz="1100" dirty="0" smtClean="0">
                <a:latin typeface="ＭＳ Ｐゴシック" pitchFamily="50" charset="-128"/>
                <a:ea typeface="ＭＳ Ｐゴシック" pitchFamily="50" charset="-128"/>
              </a:rPr>
              <a:t>人あたりの認可保育所定員数は</a:t>
            </a:r>
            <a:r>
              <a:rPr lang="en-US" altLang="ja-JP" sz="1100" dirty="0" smtClean="0">
                <a:latin typeface="ＭＳ Ｐゴシック" pitchFamily="50" charset="-128"/>
                <a:ea typeface="ＭＳ Ｐゴシック" pitchFamily="50" charset="-128"/>
              </a:rPr>
              <a:t>36.5</a:t>
            </a:r>
            <a:r>
              <a:rPr lang="ja-JP" altLang="en-US" sz="1100" dirty="0" smtClean="0">
                <a:latin typeface="ＭＳ Ｐゴシック" pitchFamily="50" charset="-128"/>
                <a:ea typeface="ＭＳ Ｐゴシック" pitchFamily="50" charset="-128"/>
              </a:rPr>
              <a:t>人で、枚方市（</a:t>
            </a:r>
            <a:r>
              <a:rPr lang="en-US" altLang="ja-JP" sz="1100" dirty="0" smtClean="0">
                <a:latin typeface="ＭＳ Ｐゴシック" pitchFamily="50" charset="-128"/>
                <a:ea typeface="ＭＳ Ｐゴシック" pitchFamily="50" charset="-128"/>
              </a:rPr>
              <a:t>31.0</a:t>
            </a:r>
            <a:r>
              <a:rPr lang="ja-JP" altLang="en-US" sz="1100" dirty="0" smtClean="0">
                <a:latin typeface="ＭＳ Ｐゴシック" pitchFamily="50" charset="-128"/>
                <a:ea typeface="ＭＳ Ｐゴシック" pitchFamily="50" charset="-128"/>
              </a:rPr>
              <a:t>人）を上回る</a:t>
            </a:r>
            <a:endParaRPr lang="en-US" altLang="ja-JP" sz="1100" dirty="0" smtClean="0">
              <a:ea typeface="ＭＳ Ｐゴシック" pitchFamily="50" charset="-128"/>
            </a:endParaRPr>
          </a:p>
          <a:p>
            <a:pPr marL="85725" indent="-85725">
              <a:buFont typeface="Wingdings" pitchFamily="2" charset="2"/>
              <a:buNone/>
              <a:defRPr/>
            </a:pPr>
            <a:r>
              <a:rPr lang="ja-JP" altLang="en-US" sz="1100" dirty="0" smtClean="0">
                <a:latin typeface="ＭＳ Ｐゴシック" pitchFamily="50" charset="-128"/>
                <a:ea typeface="ＭＳ Ｐゴシック" pitchFamily="50" charset="-128"/>
              </a:rPr>
              <a:t>○千人あたりの病院・診療所数は</a:t>
            </a:r>
            <a:r>
              <a:rPr lang="en-US" altLang="ja-JP" sz="1100" dirty="0" smtClean="0">
                <a:latin typeface="ＭＳ Ｐゴシック" pitchFamily="50" charset="-128"/>
                <a:ea typeface="ＭＳ Ｐゴシック" pitchFamily="50" charset="-128"/>
              </a:rPr>
              <a:t>2.6</a:t>
            </a:r>
            <a:r>
              <a:rPr lang="ja-JP" altLang="en-US" sz="1100" dirty="0" smtClean="0">
                <a:latin typeface="ＭＳ Ｐゴシック" pitchFamily="50" charset="-128"/>
                <a:ea typeface="ＭＳ Ｐゴシック" pitchFamily="50" charset="-128"/>
              </a:rPr>
              <a:t>ヵ所で、比較都市をいずれも上回る</a:t>
            </a:r>
          </a:p>
          <a:p>
            <a:pPr marL="85725" indent="-85725">
              <a:buFont typeface="Wingdings" pitchFamily="2" charset="2"/>
              <a:buNone/>
              <a:defRPr/>
            </a:pPr>
            <a:endParaRPr lang="en-US" altLang="ja-JP" sz="1100" dirty="0" smtClean="0">
              <a:latin typeface="HGP創英角ｺﾞｼｯｸUB" pitchFamily="50" charset="-128"/>
              <a:ea typeface="HGP創英角ｺﾞｼｯｸUB" pitchFamily="50" charset="-128"/>
            </a:endParaRPr>
          </a:p>
          <a:p>
            <a:pPr marL="85725" indent="-85725">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a:p>
            <a:pPr marL="85725" indent="-85725">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a:p>
            <a:pPr marL="85725" indent="-85725">
              <a:lnSpc>
                <a:spcPts val="1800"/>
              </a:lnSpc>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p:txBody>
      </p:sp>
      <p:sp>
        <p:nvSpPr>
          <p:cNvPr id="4097" name="Rectangle 1"/>
          <p:cNvSpPr>
            <a:spLocks noChangeArrowheads="1"/>
          </p:cNvSpPr>
          <p:nvPr/>
        </p:nvSpPr>
        <p:spPr bwMode="auto">
          <a:xfrm>
            <a:off x="116463" y="280824"/>
            <a:ext cx="4083269" cy="26314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ja-JP" altLang="ja-JP" sz="1100" b="1" dirty="0">
                <a:latin typeface="HG創英角ｺﾞｼｯｸUB" pitchFamily="49" charset="-128"/>
                <a:ea typeface="HG創英角ｺﾞｼｯｸUB" pitchFamily="49" charset="-128"/>
              </a:rPr>
              <a:t>○日本屈指のインバウンド観光拠点であるミナミや</a:t>
            </a:r>
            <a:r>
              <a:rPr lang="ja-JP" altLang="en-US" sz="1100" b="1" dirty="0">
                <a:latin typeface="HG創英角ｺﾞｼｯｸUB" pitchFamily="49" charset="-128"/>
                <a:ea typeface="HG創英角ｺﾞｼｯｸUB" pitchFamily="49" charset="-128"/>
              </a:rPr>
              <a:t>大阪城公園、</a:t>
            </a:r>
            <a:r>
              <a:rPr lang="ja-JP" altLang="ja-JP" sz="1100" b="1" dirty="0">
                <a:latin typeface="HG創英角ｺﾞｼｯｸUB" pitchFamily="49" charset="-128"/>
                <a:ea typeface="HG創英角ｺﾞｼｯｸUB" pitchFamily="49" charset="-128"/>
              </a:rPr>
              <a:t>船場地区など大阪を代表するビジネス街、</a:t>
            </a:r>
            <a:r>
              <a:rPr lang="ja-JP" altLang="en-US" sz="1100" b="1" dirty="0">
                <a:latin typeface="HG創英角ｺﾞｼｯｸUB" pitchFamily="49" charset="-128"/>
                <a:ea typeface="HG創英角ｺﾞｼｯｸUB" pitchFamily="49" charset="-128"/>
              </a:rPr>
              <a:t>タワーマンションの建設が進む都心部、</a:t>
            </a:r>
            <a:r>
              <a:rPr lang="ja-JP" altLang="ja-JP" sz="1100" b="1" dirty="0">
                <a:latin typeface="HG創英角ｺﾞｼｯｸUB" pitchFamily="49" charset="-128"/>
                <a:ea typeface="HG創英角ｺﾞｼｯｸUB" pitchFamily="49" charset="-128"/>
              </a:rPr>
              <a:t>住吉大社</a:t>
            </a:r>
            <a:r>
              <a:rPr lang="ja-JP" altLang="en-US" sz="1100" b="1" dirty="0">
                <a:latin typeface="HG創英角ｺﾞｼｯｸUB" pitchFamily="49" charset="-128"/>
                <a:ea typeface="HG創英角ｺﾞｼｯｸUB" pitchFamily="49" charset="-128"/>
              </a:rPr>
              <a:t>や路面電車などの趣きのあるまちなみ</a:t>
            </a:r>
            <a:r>
              <a:rPr lang="ja-JP" altLang="ja-JP" sz="1100" b="1" dirty="0">
                <a:latin typeface="HG創英角ｺﾞｼｯｸUB" pitchFamily="49" charset="-128"/>
                <a:ea typeface="HG創英角ｺﾞｼｯｸUB" pitchFamily="49" charset="-128"/>
              </a:rPr>
              <a:t>など</a:t>
            </a:r>
            <a:r>
              <a:rPr lang="ja-JP" altLang="en-US" sz="1100" b="1" dirty="0">
                <a:latin typeface="HG創英角ｺﾞｼｯｸUB" pitchFamily="49" charset="-128"/>
                <a:ea typeface="HG創英角ｺﾞｼｯｸUB" pitchFamily="49" charset="-128"/>
              </a:rPr>
              <a:t>があり、ビジネス・集客・物流機能と利便性の高い居住環境などを</a:t>
            </a:r>
            <a:r>
              <a:rPr lang="ja-JP" altLang="en-US" sz="1100" b="1" dirty="0" smtClean="0">
                <a:latin typeface="HG創英角ｺﾞｼｯｸUB" pitchFamily="49" charset="-128"/>
                <a:ea typeface="HG創英角ｺﾞｼｯｸUB" pitchFamily="49" charset="-128"/>
              </a:rPr>
              <a:t>有する都市</a:t>
            </a:r>
            <a:endParaRPr lang="ja-JP" altLang="ja-JP" sz="1100" b="1" dirty="0">
              <a:latin typeface="HG創英角ｺﾞｼｯｸUB" pitchFamily="49" charset="-128"/>
              <a:ea typeface="HG創英角ｺﾞｼｯｸUB" pitchFamily="49" charset="-128"/>
            </a:endParaRPr>
          </a:p>
          <a:p>
            <a:r>
              <a:rPr lang="ja-JP" altLang="ja-JP" sz="1100" b="1" dirty="0">
                <a:latin typeface="HG創英角ｺﾞｼｯｸUB" pitchFamily="49" charset="-128"/>
                <a:ea typeface="HG創英角ｺﾞｼｯｸUB" pitchFamily="49" charset="-128"/>
              </a:rPr>
              <a:t>○ミナミにおけるなんば駅前広場の改造や御堂筋の道路空間再生、新今宮駅への観光ホテル進出等に加え、民間活力による魅力向上が進む大阪城公園など、更なる賑わい創出が図られている</a:t>
            </a:r>
          </a:p>
          <a:p>
            <a:r>
              <a:rPr lang="ja-JP" altLang="ja-JP" sz="1100" b="1" dirty="0">
                <a:latin typeface="HG創英角ｺﾞｼｯｸUB" pitchFamily="49" charset="-128"/>
                <a:ea typeface="HG創英角ｺﾞｼｯｸUB" pitchFamily="49" charset="-128"/>
              </a:rPr>
              <a:t>○ベイエリアでは、大阪港の国際競争力の強化、咲洲地区の活性化などの取組みが進む一方で</a:t>
            </a:r>
            <a:r>
              <a:rPr lang="ja-JP" altLang="ja-JP" sz="1100" b="1" dirty="0" smtClean="0">
                <a:latin typeface="HG創英角ｺﾞｼｯｸUB" pitchFamily="49" charset="-128"/>
                <a:ea typeface="HG創英角ｺﾞｼｯｸUB" pitchFamily="49" charset="-128"/>
              </a:rPr>
              <a:t>、新た</a:t>
            </a:r>
            <a:r>
              <a:rPr lang="ja-JP" altLang="ja-JP" sz="1100" b="1" dirty="0">
                <a:latin typeface="HG創英角ｺﾞｼｯｸUB" pitchFamily="49" charset="-128"/>
                <a:ea typeface="HG創英角ｺﾞｼｯｸUB" pitchFamily="49" charset="-128"/>
              </a:rPr>
              <a:t>な中高一貫教育校が公設民営校と</a:t>
            </a:r>
            <a:r>
              <a:rPr lang="ja-JP" altLang="ja-JP" sz="1100" b="1" dirty="0" smtClean="0">
                <a:latin typeface="HG創英角ｺﾞｼｯｸUB" pitchFamily="49" charset="-128"/>
                <a:ea typeface="HG創英角ｺﾞｼｯｸUB" pitchFamily="49" charset="-128"/>
              </a:rPr>
              <a:t>して</a:t>
            </a:r>
            <a:r>
              <a:rPr lang="en-US" altLang="ja-JP" sz="1100" b="1" dirty="0" smtClean="0">
                <a:latin typeface="HG創英角ｺﾞｼｯｸUB" pitchFamily="49" charset="-128"/>
                <a:ea typeface="HG創英角ｺﾞｼｯｸUB" pitchFamily="49" charset="-128"/>
              </a:rPr>
              <a:t>2019</a:t>
            </a:r>
            <a:r>
              <a:rPr lang="ja-JP" altLang="en-US" sz="1100" b="1" dirty="0" smtClean="0">
                <a:latin typeface="HG創英角ｺﾞｼｯｸUB" pitchFamily="49" charset="-128"/>
                <a:ea typeface="HG創英角ｺﾞｼｯｸUB" pitchFamily="49" charset="-128"/>
              </a:rPr>
              <a:t>年に開校し、</a:t>
            </a:r>
            <a:r>
              <a:rPr lang="en-US" altLang="ja-JP" sz="1100" b="1" dirty="0" smtClean="0">
                <a:latin typeface="HG創英角ｺﾞｼｯｸUB" pitchFamily="49" charset="-128"/>
                <a:ea typeface="HG創英角ｺﾞｼｯｸUB" pitchFamily="49" charset="-128"/>
              </a:rPr>
              <a:t>2023</a:t>
            </a:r>
            <a:r>
              <a:rPr lang="ja-JP" altLang="en-US" sz="1100" b="1" dirty="0" smtClean="0">
                <a:latin typeface="HG創英角ｺﾞｼｯｸUB" pitchFamily="49" charset="-128"/>
                <a:ea typeface="HG創英角ｺﾞｼｯｸUB" pitchFamily="49" charset="-128"/>
              </a:rPr>
              <a:t>年には国際</a:t>
            </a:r>
            <a:r>
              <a:rPr lang="ja-JP" altLang="en-US" sz="1100" b="1" dirty="0">
                <a:latin typeface="HG創英角ｺﾞｼｯｸUB" pitchFamily="49" charset="-128"/>
                <a:ea typeface="HG創英角ｺﾞｼｯｸUB" pitchFamily="49" charset="-128"/>
              </a:rPr>
              <a:t>バカロレアコース</a:t>
            </a:r>
            <a:r>
              <a:rPr lang="ja-JP" altLang="en-US" sz="1100" b="1" dirty="0" smtClean="0">
                <a:latin typeface="HG創英角ｺﾞｼｯｸUB" pitchFamily="49" charset="-128"/>
                <a:ea typeface="HG創英角ｺﾞｼｯｸUB" pitchFamily="49" charset="-128"/>
              </a:rPr>
              <a:t>を開設予定</a:t>
            </a:r>
            <a:endParaRPr lang="ja-JP" altLang="ja-JP" sz="1100" b="1" dirty="0">
              <a:latin typeface="HG創英角ｺﾞｼｯｸUB" pitchFamily="49" charset="-128"/>
              <a:ea typeface="HG創英角ｺﾞｼｯｸUB" pitchFamily="49" charset="-128"/>
            </a:endParaRPr>
          </a:p>
          <a:p>
            <a:r>
              <a:rPr lang="ja-JP" altLang="ja-JP" sz="1100" b="1" dirty="0">
                <a:latin typeface="HG創英角ｺﾞｼｯｸUB" pitchFamily="49" charset="-128"/>
                <a:ea typeface="HG創英角ｺﾞｼｯｸUB" pitchFamily="49" charset="-128"/>
              </a:rPr>
              <a:t>○西成特区構想により地域と警察・行政が連携した安全なまちづくりに向けた取組みが進められて</a:t>
            </a:r>
            <a:r>
              <a:rPr lang="ja-JP" altLang="ja-JP" sz="1100" b="1" dirty="0" smtClean="0">
                <a:latin typeface="HG創英角ｺﾞｼｯｸUB" pitchFamily="49" charset="-128"/>
                <a:ea typeface="HG創英角ｺﾞｼｯｸUB" pitchFamily="49" charset="-128"/>
              </a:rPr>
              <a:t>いる</a:t>
            </a:r>
            <a:endParaRPr lang="ja-JP" altLang="ja-JP" sz="1100" b="1" dirty="0">
              <a:latin typeface="HG創英角ｺﾞｼｯｸUB" pitchFamily="49" charset="-128"/>
              <a:ea typeface="HG創英角ｺﾞｼｯｸUB" pitchFamily="49" charset="-128"/>
            </a:endParaRPr>
          </a:p>
        </p:txBody>
      </p:sp>
      <p:sp>
        <p:nvSpPr>
          <p:cNvPr id="136" name="正方形/長方形 135"/>
          <p:cNvSpPr/>
          <p:nvPr/>
        </p:nvSpPr>
        <p:spPr bwMode="gray">
          <a:xfrm>
            <a:off x="5733087" y="4109837"/>
            <a:ext cx="546061" cy="3600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smtClean="0">
                <a:solidFill>
                  <a:schemeClr val="tx1"/>
                </a:solidFill>
              </a:rPr>
              <a:t>大和川</a:t>
            </a:r>
            <a:endParaRPr lang="en-US" altLang="ja-JP" sz="700" dirty="0">
              <a:solidFill>
                <a:schemeClr val="tx1"/>
              </a:solidFill>
            </a:endParaRPr>
          </a:p>
        </p:txBody>
      </p:sp>
      <p:sp>
        <p:nvSpPr>
          <p:cNvPr id="147" name="正方形/長方形 146"/>
          <p:cNvSpPr/>
          <p:nvPr/>
        </p:nvSpPr>
        <p:spPr bwMode="gray">
          <a:xfrm>
            <a:off x="6177136" y="764704"/>
            <a:ext cx="1872208" cy="4341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ミナミ・船場地区</a:t>
            </a:r>
            <a:r>
              <a:rPr lang="en-US" altLang="ja-JP" sz="900" dirty="0" smtClean="0">
                <a:solidFill>
                  <a:schemeClr val="tx1"/>
                </a:solidFill>
              </a:rPr>
              <a:t/>
            </a:r>
            <a:br>
              <a:rPr lang="en-US" altLang="ja-JP" sz="900" dirty="0" smtClean="0">
                <a:solidFill>
                  <a:schemeClr val="tx1"/>
                </a:solidFill>
              </a:rPr>
            </a:br>
            <a:r>
              <a:rPr lang="ja-JP" altLang="en-US" sz="900" dirty="0" smtClean="0">
                <a:solidFill>
                  <a:schemeClr val="tx1"/>
                </a:solidFill>
              </a:rPr>
              <a:t>（観光拠点・ビジネス街の都心部）</a:t>
            </a:r>
            <a:endParaRPr lang="ja-JP" altLang="en-US" sz="900" dirty="0">
              <a:solidFill>
                <a:schemeClr val="tx1"/>
              </a:solidFill>
            </a:endParaRPr>
          </a:p>
        </p:txBody>
      </p:sp>
      <p:cxnSp>
        <p:nvCxnSpPr>
          <p:cNvPr id="149" name="直線コネクタ 148"/>
          <p:cNvCxnSpPr>
            <a:stCxn id="137" idx="1"/>
          </p:cNvCxnSpPr>
          <p:nvPr/>
        </p:nvCxnSpPr>
        <p:spPr bwMode="gray">
          <a:xfrm flipH="1" flipV="1">
            <a:off x="7603007" y="1191990"/>
            <a:ext cx="546588" cy="349824"/>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4" name="円/楕円 163"/>
          <p:cNvSpPr/>
          <p:nvPr/>
        </p:nvSpPr>
        <p:spPr bwMode="gray">
          <a:xfrm>
            <a:off x="8137195" y="2764374"/>
            <a:ext cx="276829" cy="249896"/>
          </a:xfrm>
          <a:prstGeom prst="ellipse">
            <a:avLst/>
          </a:prstGeom>
          <a:solidFill>
            <a:srgbClr val="FF0000">
              <a:alpha val="50196"/>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bwMode="gray">
          <a:xfrm>
            <a:off x="8798463" y="3050796"/>
            <a:ext cx="936104" cy="2668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西成特区構想</a:t>
            </a:r>
            <a:endParaRPr lang="ja-JP" altLang="en-US" sz="900" dirty="0">
              <a:solidFill>
                <a:schemeClr val="tx1"/>
              </a:solidFill>
            </a:endParaRPr>
          </a:p>
        </p:txBody>
      </p:sp>
      <p:cxnSp>
        <p:nvCxnSpPr>
          <p:cNvPr id="173" name="直線コネクタ 172"/>
          <p:cNvCxnSpPr>
            <a:stCxn id="164" idx="5"/>
            <a:endCxn id="166" idx="1"/>
          </p:cNvCxnSpPr>
          <p:nvPr/>
        </p:nvCxnSpPr>
        <p:spPr bwMode="gray">
          <a:xfrm>
            <a:off x="8373483" y="2977674"/>
            <a:ext cx="424980" cy="206547"/>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4" name="正方形/長方形 113"/>
          <p:cNvSpPr/>
          <p:nvPr/>
        </p:nvSpPr>
        <p:spPr bwMode="gray">
          <a:xfrm>
            <a:off x="8000594" y="4168558"/>
            <a:ext cx="97500" cy="9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115" name="円/楕円 114"/>
          <p:cNvSpPr/>
          <p:nvPr/>
        </p:nvSpPr>
        <p:spPr bwMode="gray">
          <a:xfrm>
            <a:off x="8192176" y="2477545"/>
            <a:ext cx="251054" cy="27794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6" name="直線コネクタ 115"/>
          <p:cNvCxnSpPr>
            <a:stCxn id="112" idx="3"/>
            <a:endCxn id="121" idx="1"/>
          </p:cNvCxnSpPr>
          <p:nvPr/>
        </p:nvCxnSpPr>
        <p:spPr bwMode="gray">
          <a:xfrm>
            <a:off x="8371222" y="2643557"/>
            <a:ext cx="388345" cy="58517"/>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1" name="正方形/長方形 120"/>
          <p:cNvSpPr/>
          <p:nvPr/>
        </p:nvSpPr>
        <p:spPr bwMode="gray">
          <a:xfrm>
            <a:off x="8759567" y="2558058"/>
            <a:ext cx="975000"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新今宮駅前</a:t>
            </a:r>
            <a:endParaRPr lang="en-US" altLang="ja-JP" sz="900" dirty="0" smtClean="0">
              <a:solidFill>
                <a:schemeClr val="tx1"/>
              </a:solidFill>
            </a:endParaRPr>
          </a:p>
          <a:p>
            <a:pPr algn="ctr">
              <a:defRPr/>
            </a:pPr>
            <a:r>
              <a:rPr lang="ja-JP" altLang="en-US" sz="900" dirty="0" smtClean="0">
                <a:solidFill>
                  <a:schemeClr val="tx1"/>
                </a:solidFill>
              </a:rPr>
              <a:t>観光ホテル進出</a:t>
            </a:r>
            <a:endParaRPr lang="en-US" altLang="ja-JP" sz="900" dirty="0">
              <a:solidFill>
                <a:schemeClr val="tx1"/>
              </a:solidFill>
            </a:endParaRPr>
          </a:p>
        </p:txBody>
      </p:sp>
      <p:sp>
        <p:nvSpPr>
          <p:cNvPr id="195" name="正方形/長方形 194"/>
          <p:cNvSpPr/>
          <p:nvPr/>
        </p:nvSpPr>
        <p:spPr bwMode="gray">
          <a:xfrm>
            <a:off x="4405985" y="3661551"/>
            <a:ext cx="1512000"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水</a:t>
            </a:r>
            <a:r>
              <a:rPr lang="ja-JP" altLang="en-US" sz="900" dirty="0">
                <a:solidFill>
                  <a:schemeClr val="tx1"/>
                </a:solidFill>
              </a:rPr>
              <a:t>都国際中学校・高等学校</a:t>
            </a:r>
            <a:endParaRPr lang="en-US" altLang="ja-JP" sz="900" dirty="0" smtClean="0">
              <a:solidFill>
                <a:schemeClr val="tx1"/>
              </a:solidFill>
            </a:endParaRPr>
          </a:p>
          <a:p>
            <a:pPr algn="ctr">
              <a:defRPr/>
            </a:pPr>
            <a:r>
              <a:rPr lang="ja-JP" altLang="en-US" sz="900" dirty="0" smtClean="0">
                <a:solidFill>
                  <a:schemeClr val="tx1"/>
                </a:solidFill>
              </a:rPr>
              <a:t>（中高一貫教育校）</a:t>
            </a:r>
            <a:endParaRPr lang="en-US" altLang="ja-JP" sz="900" dirty="0" smtClean="0">
              <a:solidFill>
                <a:schemeClr val="tx1"/>
              </a:solidFill>
            </a:endParaRPr>
          </a:p>
        </p:txBody>
      </p:sp>
      <p:sp>
        <p:nvSpPr>
          <p:cNvPr id="76" name="正方形/長方形 75"/>
          <p:cNvSpPr/>
          <p:nvPr/>
        </p:nvSpPr>
        <p:spPr bwMode="gray">
          <a:xfrm>
            <a:off x="5611584" y="3558206"/>
            <a:ext cx="97500" cy="9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95" name="正方形/長方形 94"/>
          <p:cNvSpPr/>
          <p:nvPr/>
        </p:nvSpPr>
        <p:spPr bwMode="gray">
          <a:xfrm>
            <a:off x="8120684" y="4072844"/>
            <a:ext cx="648000" cy="26940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住吉大社</a:t>
            </a:r>
            <a:endParaRPr lang="en-US" altLang="ja-JP" sz="900" dirty="0">
              <a:solidFill>
                <a:schemeClr val="tx1"/>
              </a:solidFill>
            </a:endParaRPr>
          </a:p>
        </p:txBody>
      </p:sp>
      <p:sp>
        <p:nvSpPr>
          <p:cNvPr id="98" name="正方形/長方形 97"/>
          <p:cNvSpPr/>
          <p:nvPr/>
        </p:nvSpPr>
        <p:spPr bwMode="gray">
          <a:xfrm>
            <a:off x="5540566" y="3201474"/>
            <a:ext cx="97500" cy="9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100" name="正方形/長方形 99"/>
          <p:cNvSpPr/>
          <p:nvPr/>
        </p:nvSpPr>
        <p:spPr bwMode="gray">
          <a:xfrm>
            <a:off x="5252534" y="3184221"/>
            <a:ext cx="97500" cy="9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101" name="正方形/長方形 100"/>
          <p:cNvSpPr/>
          <p:nvPr/>
        </p:nvSpPr>
        <p:spPr bwMode="gray">
          <a:xfrm>
            <a:off x="4795506" y="3189600"/>
            <a:ext cx="432048" cy="216024"/>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en-US" altLang="ja-JP" sz="900" dirty="0" smtClean="0"/>
              <a:t>ATC</a:t>
            </a:r>
            <a:endParaRPr lang="ja-JP" altLang="en-US" sz="900" dirty="0"/>
          </a:p>
        </p:txBody>
      </p:sp>
      <p:sp>
        <p:nvSpPr>
          <p:cNvPr id="102" name="円/楕円 101"/>
          <p:cNvSpPr/>
          <p:nvPr/>
        </p:nvSpPr>
        <p:spPr bwMode="gray">
          <a:xfrm>
            <a:off x="6678227" y="3329604"/>
            <a:ext cx="455294" cy="42638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3" name="円/楕円 102"/>
          <p:cNvSpPr/>
          <p:nvPr/>
        </p:nvSpPr>
        <p:spPr bwMode="gray">
          <a:xfrm rot="21079481">
            <a:off x="6117345" y="3097092"/>
            <a:ext cx="281313" cy="863494"/>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4" name="正方形/長方形 103"/>
          <p:cNvSpPr/>
          <p:nvPr/>
        </p:nvSpPr>
        <p:spPr bwMode="gray">
          <a:xfrm>
            <a:off x="6393160" y="4581128"/>
            <a:ext cx="792163" cy="215900"/>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工場集積地</a:t>
            </a:r>
            <a:endParaRPr lang="en-US" altLang="ja-JP" sz="900" dirty="0">
              <a:solidFill>
                <a:schemeClr val="tx1"/>
              </a:solidFill>
            </a:endParaRPr>
          </a:p>
        </p:txBody>
      </p:sp>
      <p:sp>
        <p:nvSpPr>
          <p:cNvPr id="105" name="正方形/長方形 104"/>
          <p:cNvSpPr/>
          <p:nvPr/>
        </p:nvSpPr>
        <p:spPr bwMode="gray">
          <a:xfrm>
            <a:off x="5313040" y="4581128"/>
            <a:ext cx="889000" cy="201613"/>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大型物流施設</a:t>
            </a:r>
            <a:endParaRPr lang="en-US" altLang="ja-JP" sz="900" dirty="0">
              <a:solidFill>
                <a:schemeClr val="tx1"/>
              </a:solidFill>
            </a:endParaRPr>
          </a:p>
        </p:txBody>
      </p:sp>
      <p:cxnSp>
        <p:nvCxnSpPr>
          <p:cNvPr id="106" name="直線コネクタ 105"/>
          <p:cNvCxnSpPr>
            <a:stCxn id="102" idx="4"/>
            <a:endCxn id="104" idx="0"/>
          </p:cNvCxnSpPr>
          <p:nvPr/>
        </p:nvCxnSpPr>
        <p:spPr bwMode="gray">
          <a:xfrm flipH="1">
            <a:off x="6789242" y="3755989"/>
            <a:ext cx="116632" cy="825139"/>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a:stCxn id="103" idx="3"/>
            <a:endCxn id="105" idx="0"/>
          </p:cNvCxnSpPr>
          <p:nvPr/>
        </p:nvCxnSpPr>
        <p:spPr bwMode="gray">
          <a:xfrm flipH="1">
            <a:off x="5757540" y="3845639"/>
            <a:ext cx="448188" cy="735489"/>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2" name="正方形/長方形 111"/>
          <p:cNvSpPr/>
          <p:nvPr/>
        </p:nvSpPr>
        <p:spPr bwMode="gray">
          <a:xfrm>
            <a:off x="8273722" y="2598557"/>
            <a:ext cx="97500" cy="9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117" name="正方形/長方形 116"/>
          <p:cNvSpPr/>
          <p:nvPr/>
        </p:nvSpPr>
        <p:spPr bwMode="gray">
          <a:xfrm>
            <a:off x="8877383" y="2179658"/>
            <a:ext cx="785813" cy="2698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900" dirty="0" smtClean="0">
                <a:solidFill>
                  <a:schemeClr val="tx1"/>
                </a:solidFill>
              </a:rPr>
              <a:t>新世界</a:t>
            </a:r>
            <a:endParaRPr lang="ja-JP" altLang="en-US" sz="900" dirty="0">
              <a:solidFill>
                <a:schemeClr val="tx1"/>
              </a:solidFill>
            </a:endParaRPr>
          </a:p>
        </p:txBody>
      </p:sp>
      <p:cxnSp>
        <p:nvCxnSpPr>
          <p:cNvPr id="124" name="直線コネクタ 123"/>
          <p:cNvCxnSpPr>
            <a:stCxn id="115" idx="7"/>
            <a:endCxn id="117" idx="1"/>
          </p:cNvCxnSpPr>
          <p:nvPr/>
        </p:nvCxnSpPr>
        <p:spPr bwMode="gray">
          <a:xfrm flipV="1">
            <a:off x="8406464" y="2314596"/>
            <a:ext cx="470919" cy="203653"/>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9" name="円/楕円 128"/>
          <p:cNvSpPr/>
          <p:nvPr/>
        </p:nvSpPr>
        <p:spPr bwMode="gray">
          <a:xfrm rot="21438073">
            <a:off x="8993731" y="1115031"/>
            <a:ext cx="444396" cy="301909"/>
          </a:xfrm>
          <a:prstGeom prst="ellipse">
            <a:avLst/>
          </a:prstGeom>
          <a:solidFill>
            <a:srgbClr val="FF0000">
              <a:alpha val="50196"/>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0" name="正方形/長方形 129"/>
          <p:cNvSpPr/>
          <p:nvPr/>
        </p:nvSpPr>
        <p:spPr bwMode="gray">
          <a:xfrm>
            <a:off x="8727085" y="926695"/>
            <a:ext cx="886237" cy="1703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大阪城公園</a:t>
            </a:r>
            <a:endParaRPr lang="en-US" altLang="ja-JP" sz="900" dirty="0">
              <a:solidFill>
                <a:schemeClr val="tx1"/>
              </a:solidFill>
            </a:endParaRPr>
          </a:p>
        </p:txBody>
      </p:sp>
      <p:sp>
        <p:nvSpPr>
          <p:cNvPr id="131" name="正方形/長方形 130"/>
          <p:cNvSpPr/>
          <p:nvPr/>
        </p:nvSpPr>
        <p:spPr bwMode="gray">
          <a:xfrm>
            <a:off x="8390417" y="1052166"/>
            <a:ext cx="576263" cy="2206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大川</a:t>
            </a:r>
            <a:endParaRPr lang="en-US" altLang="ja-JP" sz="700" dirty="0">
              <a:solidFill>
                <a:schemeClr val="tx1"/>
              </a:solidFill>
            </a:endParaRPr>
          </a:p>
        </p:txBody>
      </p:sp>
      <p:sp>
        <p:nvSpPr>
          <p:cNvPr id="132" name="フリーフォーム 131"/>
          <p:cNvSpPr/>
          <p:nvPr/>
        </p:nvSpPr>
        <p:spPr>
          <a:xfrm>
            <a:off x="8021328" y="1358436"/>
            <a:ext cx="187411" cy="909252"/>
          </a:xfrm>
          <a:custGeom>
            <a:avLst/>
            <a:gdLst>
              <a:gd name="connsiteX0" fmla="*/ 0 w 187411"/>
              <a:gd name="connsiteY0" fmla="*/ 0 h 909252"/>
              <a:gd name="connsiteX1" fmla="*/ 55606 w 187411"/>
              <a:gd name="connsiteY1" fmla="*/ 308919 h 909252"/>
              <a:gd name="connsiteX2" fmla="*/ 74141 w 187411"/>
              <a:gd name="connsiteY2" fmla="*/ 685800 h 909252"/>
              <a:gd name="connsiteX3" fmla="*/ 172995 w 187411"/>
              <a:gd name="connsiteY3" fmla="*/ 877330 h 909252"/>
              <a:gd name="connsiteX4" fmla="*/ 160638 w 187411"/>
              <a:gd name="connsiteY4" fmla="*/ 877330 h 909252"/>
              <a:gd name="connsiteX5" fmla="*/ 160638 w 187411"/>
              <a:gd name="connsiteY5" fmla="*/ 877330 h 90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411" h="909252">
                <a:moveTo>
                  <a:pt x="0" y="0"/>
                </a:moveTo>
                <a:cubicBezTo>
                  <a:pt x="21624" y="97309"/>
                  <a:pt x="43249" y="194619"/>
                  <a:pt x="55606" y="308919"/>
                </a:cubicBezTo>
                <a:cubicBezTo>
                  <a:pt x="67963" y="423219"/>
                  <a:pt x="54576" y="591065"/>
                  <a:pt x="74141" y="685800"/>
                </a:cubicBezTo>
                <a:cubicBezTo>
                  <a:pt x="93706" y="780535"/>
                  <a:pt x="158579" y="845408"/>
                  <a:pt x="172995" y="877330"/>
                </a:cubicBezTo>
                <a:cubicBezTo>
                  <a:pt x="187411" y="909252"/>
                  <a:pt x="160638" y="877330"/>
                  <a:pt x="160638" y="877330"/>
                </a:cubicBezTo>
                <a:lnTo>
                  <a:pt x="160638" y="877330"/>
                </a:lnTo>
              </a:path>
            </a:pathLst>
          </a:cu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2" name="フリーフォーム 71"/>
          <p:cNvSpPr/>
          <p:nvPr/>
        </p:nvSpPr>
        <p:spPr>
          <a:xfrm>
            <a:off x="8100180" y="1991608"/>
            <a:ext cx="202957" cy="701475"/>
          </a:xfrm>
          <a:custGeom>
            <a:avLst/>
            <a:gdLst>
              <a:gd name="connsiteX0" fmla="*/ 0 w 203993"/>
              <a:gd name="connsiteY0" fmla="*/ 0 h 661987"/>
              <a:gd name="connsiteX1" fmla="*/ 176212 w 203993"/>
              <a:gd name="connsiteY1" fmla="*/ 219075 h 661987"/>
              <a:gd name="connsiteX2" fmla="*/ 166687 w 203993"/>
              <a:gd name="connsiteY2" fmla="*/ 661987 h 661987"/>
            </a:gdLst>
            <a:ahLst/>
            <a:cxnLst>
              <a:cxn ang="0">
                <a:pos x="connsiteX0" y="connsiteY0"/>
              </a:cxn>
              <a:cxn ang="0">
                <a:pos x="connsiteX1" y="connsiteY1"/>
              </a:cxn>
              <a:cxn ang="0">
                <a:pos x="connsiteX2" y="connsiteY2"/>
              </a:cxn>
            </a:cxnLst>
            <a:rect l="l" t="t" r="r" b="b"/>
            <a:pathLst>
              <a:path w="203993" h="661987">
                <a:moveTo>
                  <a:pt x="0" y="0"/>
                </a:moveTo>
                <a:cubicBezTo>
                  <a:pt x="74215" y="54372"/>
                  <a:pt x="148431" y="108744"/>
                  <a:pt x="176212" y="219075"/>
                </a:cubicBezTo>
                <a:cubicBezTo>
                  <a:pt x="203993" y="329406"/>
                  <a:pt x="185340" y="495696"/>
                  <a:pt x="166687" y="661987"/>
                </a:cubicBezTo>
              </a:path>
            </a:pathLst>
          </a:custGeom>
          <a:ln w="3492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73" name="正方形/長方形 27"/>
          <p:cNvSpPr>
            <a:spLocks noChangeArrowheads="1"/>
          </p:cNvSpPr>
          <p:nvPr/>
        </p:nvSpPr>
        <p:spPr bwMode="auto">
          <a:xfrm>
            <a:off x="8855075" y="654290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a:t>
            </a:r>
            <a:r>
              <a:rPr lang="ja-JP" altLang="en-US" sz="1100" b="1" dirty="0">
                <a:solidFill>
                  <a:srgbClr val="000000"/>
                </a:solidFill>
                <a:latin typeface="Meiryo UI" pitchFamily="50" charset="-128"/>
                <a:ea typeface="Meiryo UI" pitchFamily="50" charset="-128"/>
                <a:cs typeface="Meiryo UI" pitchFamily="50" charset="-128"/>
              </a:rPr>
              <a:t>９</a:t>
            </a:r>
            <a:endParaRPr lang="en-US" altLang="ja-JP" sz="1100" b="1" dirty="0" smtClean="0">
              <a:solidFill>
                <a:srgbClr val="000000"/>
              </a:solidFill>
              <a:latin typeface="Meiryo UI" pitchFamily="50" charset="-128"/>
              <a:ea typeface="Meiryo UI" pitchFamily="50" charset="-128"/>
              <a:cs typeface="Meiryo UI" pitchFamily="50" charset="-128"/>
            </a:endParaRPr>
          </a:p>
        </p:txBody>
      </p:sp>
      <p:sp>
        <p:nvSpPr>
          <p:cNvPr id="67" name="円/楕円 22"/>
          <p:cNvSpPr/>
          <p:nvPr/>
        </p:nvSpPr>
        <p:spPr bwMode="gray">
          <a:xfrm>
            <a:off x="7668617" y="1578803"/>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68" name="円/楕円 24"/>
          <p:cNvSpPr/>
          <p:nvPr/>
        </p:nvSpPr>
        <p:spPr bwMode="gray">
          <a:xfrm>
            <a:off x="7311865" y="2537563"/>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69" name="円/楕円 150"/>
          <p:cNvSpPr/>
          <p:nvPr/>
        </p:nvSpPr>
        <p:spPr bwMode="gray">
          <a:xfrm>
            <a:off x="7581013" y="4309225"/>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70" name="円/楕円 152"/>
          <p:cNvSpPr/>
          <p:nvPr/>
        </p:nvSpPr>
        <p:spPr bwMode="gray">
          <a:xfrm>
            <a:off x="8195295" y="4529398"/>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71" name="円/楕円 24"/>
          <p:cNvSpPr/>
          <p:nvPr/>
        </p:nvSpPr>
        <p:spPr bwMode="gray">
          <a:xfrm>
            <a:off x="8006858" y="3206553"/>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75" name="正方形/長方形 74"/>
          <p:cNvSpPr/>
          <p:nvPr/>
        </p:nvSpPr>
        <p:spPr bwMode="auto">
          <a:xfrm>
            <a:off x="5708048" y="3474211"/>
            <a:ext cx="78009" cy="7200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dirty="0">
              <a:solidFill>
                <a:schemeClr val="tx1"/>
              </a:solidFill>
            </a:endParaRPr>
          </a:p>
        </p:txBody>
      </p:sp>
      <p:sp>
        <p:nvSpPr>
          <p:cNvPr id="77" name="円/楕円 217"/>
          <p:cNvSpPr>
            <a:spLocks noChangeArrowheads="1"/>
          </p:cNvSpPr>
          <p:nvPr/>
        </p:nvSpPr>
        <p:spPr bwMode="auto">
          <a:xfrm>
            <a:off x="8529339" y="1413155"/>
            <a:ext cx="144000" cy="144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sp>
        <p:nvSpPr>
          <p:cNvPr id="78" name="円/楕円 24"/>
          <p:cNvSpPr/>
          <p:nvPr/>
        </p:nvSpPr>
        <p:spPr bwMode="gray">
          <a:xfrm>
            <a:off x="8187147" y="2314048"/>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35" name="右矢印吹き出し 134"/>
          <p:cNvSpPr/>
          <p:nvPr/>
        </p:nvSpPr>
        <p:spPr>
          <a:xfrm>
            <a:off x="6290550" y="1410313"/>
            <a:ext cx="1722014" cy="281854"/>
          </a:xfrm>
          <a:prstGeom prst="rightArrowCallout">
            <a:avLst>
              <a:gd name="adj1" fmla="val 22900"/>
              <a:gd name="adj2" fmla="val 27729"/>
              <a:gd name="adj3" fmla="val 65230"/>
              <a:gd name="adj4" fmla="val 85385"/>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rPr>
              <a:t>なにわ筋線整備区間</a:t>
            </a:r>
            <a:endParaRPr lang="ja-JP" altLang="en-US" sz="1050" dirty="0">
              <a:solidFill>
                <a:schemeClr val="tx1"/>
              </a:solidFill>
            </a:endParaRPr>
          </a:p>
        </p:txBody>
      </p:sp>
      <p:sp>
        <p:nvSpPr>
          <p:cNvPr id="137" name="円/楕円 136"/>
          <p:cNvSpPr/>
          <p:nvPr/>
        </p:nvSpPr>
        <p:spPr bwMode="gray">
          <a:xfrm>
            <a:off x="8033346" y="1408013"/>
            <a:ext cx="793797" cy="913648"/>
          </a:xfrm>
          <a:prstGeom prst="ellipse">
            <a:avLst/>
          </a:prstGeom>
          <a:solidFill>
            <a:srgbClr val="FF0000">
              <a:alpha val="50196"/>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bwMode="gray">
          <a:xfrm>
            <a:off x="5605811" y="3321008"/>
            <a:ext cx="648000" cy="180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咲洲地区</a:t>
            </a:r>
            <a:endParaRPr lang="ja-JP" altLang="en-US" sz="900" dirty="0">
              <a:solidFill>
                <a:schemeClr val="tx1"/>
              </a:solidFill>
            </a:endParaRPr>
          </a:p>
        </p:txBody>
      </p:sp>
      <p:sp>
        <p:nvSpPr>
          <p:cNvPr id="96" name="正方形/長方形 95"/>
          <p:cNvSpPr/>
          <p:nvPr/>
        </p:nvSpPr>
        <p:spPr bwMode="gray">
          <a:xfrm>
            <a:off x="5531985" y="2907292"/>
            <a:ext cx="756000" cy="2698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インテックス</a:t>
            </a:r>
            <a:endParaRPr lang="en-US" altLang="ja-JP" sz="900" dirty="0" smtClean="0">
              <a:solidFill>
                <a:schemeClr val="tx1"/>
              </a:solidFill>
            </a:endParaRPr>
          </a:p>
          <a:p>
            <a:pPr algn="ctr">
              <a:defRPr/>
            </a:pPr>
            <a:r>
              <a:rPr lang="ja-JP" altLang="en-US" sz="900" dirty="0" smtClean="0">
                <a:solidFill>
                  <a:schemeClr val="tx1"/>
                </a:solidFill>
              </a:rPr>
              <a:t>大阪</a:t>
            </a:r>
            <a:endParaRPr lang="ja-JP" altLang="en-US" sz="900"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p:cNvPicPr>
          <p:nvPr/>
        </p:nvPicPr>
        <p:blipFill>
          <a:blip r:embed="rId2"/>
          <a:stretch>
            <a:fillRect/>
          </a:stretch>
        </p:blipFill>
        <p:spPr>
          <a:xfrm>
            <a:off x="6312396" y="1268168"/>
            <a:ext cx="3523401" cy="2482772"/>
          </a:xfrm>
          <a:prstGeom prst="rect">
            <a:avLst/>
          </a:prstGeom>
        </p:spPr>
      </p:pic>
      <p:pic>
        <p:nvPicPr>
          <p:cNvPr id="6" name="図 5"/>
          <p:cNvPicPr>
            <a:picLocks/>
          </p:cNvPicPr>
          <p:nvPr/>
        </p:nvPicPr>
        <p:blipFill>
          <a:blip r:embed="rId3"/>
          <a:stretch>
            <a:fillRect/>
          </a:stretch>
        </p:blipFill>
        <p:spPr>
          <a:xfrm>
            <a:off x="6359077" y="4284502"/>
            <a:ext cx="3468261" cy="2372626"/>
          </a:xfrm>
          <a:prstGeom prst="rect">
            <a:avLst/>
          </a:prstGeom>
        </p:spPr>
      </p:pic>
      <p:pic>
        <p:nvPicPr>
          <p:cNvPr id="5" name="図 4"/>
          <p:cNvPicPr>
            <a:picLocks/>
          </p:cNvPicPr>
          <p:nvPr/>
        </p:nvPicPr>
        <p:blipFill>
          <a:blip r:embed="rId4"/>
          <a:stretch>
            <a:fillRect/>
          </a:stretch>
        </p:blipFill>
        <p:spPr>
          <a:xfrm>
            <a:off x="2919836" y="4315649"/>
            <a:ext cx="3507089" cy="2369713"/>
          </a:xfrm>
          <a:prstGeom prst="rect">
            <a:avLst/>
          </a:prstGeom>
        </p:spPr>
      </p:pic>
      <p:pic>
        <p:nvPicPr>
          <p:cNvPr id="3" name="図 2"/>
          <p:cNvPicPr>
            <a:picLocks/>
          </p:cNvPicPr>
          <p:nvPr/>
        </p:nvPicPr>
        <p:blipFill>
          <a:blip r:embed="rId5"/>
          <a:stretch>
            <a:fillRect/>
          </a:stretch>
        </p:blipFill>
        <p:spPr>
          <a:xfrm>
            <a:off x="2879513" y="1285832"/>
            <a:ext cx="3528000" cy="2464666"/>
          </a:xfrm>
          <a:prstGeom prst="rect">
            <a:avLst/>
          </a:prstGeom>
        </p:spPr>
      </p:pic>
      <p:sp>
        <p:nvSpPr>
          <p:cNvPr id="23554" name="タイトル 3"/>
          <p:cNvSpPr txBox="1">
            <a:spLocks/>
          </p:cNvSpPr>
          <p:nvPr/>
        </p:nvSpPr>
        <p:spPr bwMode="auto">
          <a:xfrm>
            <a:off x="116946" y="620713"/>
            <a:ext cx="9672108" cy="6127750"/>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25" name="テキスト ボックス 24"/>
          <p:cNvSpPr txBox="1"/>
          <p:nvPr/>
        </p:nvSpPr>
        <p:spPr bwMode="gray">
          <a:xfrm>
            <a:off x="271728" y="523875"/>
            <a:ext cx="4290881"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smtClean="0">
                <a:solidFill>
                  <a:schemeClr val="bg1"/>
                </a:solidFill>
                <a:latin typeface="Meiryo UI" pitchFamily="50" charset="-128"/>
                <a:ea typeface="Meiryo UI" pitchFamily="50" charset="-128"/>
                <a:cs typeface="Meiryo UI" pitchFamily="50" charset="-128"/>
              </a:rPr>
              <a:t>中央区の状況（統計データ）</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1</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23556" name="テキスト ボックス 24"/>
          <p:cNvSpPr txBox="1">
            <a:spLocks noChangeArrowheads="1"/>
          </p:cNvSpPr>
          <p:nvPr/>
        </p:nvSpPr>
        <p:spPr bwMode="auto">
          <a:xfrm>
            <a:off x="194337" y="765175"/>
            <a:ext cx="390392" cy="5903913"/>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人口・面積</a:t>
            </a:r>
          </a:p>
        </p:txBody>
      </p:sp>
      <p:sp>
        <p:nvSpPr>
          <p:cNvPr id="23562" name="正方形/長方形 25"/>
          <p:cNvSpPr>
            <a:spLocks noChangeArrowheads="1"/>
          </p:cNvSpPr>
          <p:nvPr/>
        </p:nvSpPr>
        <p:spPr bwMode="gray">
          <a:xfrm>
            <a:off x="0" y="0"/>
            <a:ext cx="9906000"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中央区</a:t>
            </a:r>
            <a:r>
              <a:rPr lang="zh-CN" altLang="en-US" sz="1600" b="1" dirty="0" smtClean="0">
                <a:latin typeface="Meiryo UI" panose="020B0604030504040204" pitchFamily="50" charset="-128"/>
                <a:ea typeface="Meiryo UI" panose="020B0604030504040204" pitchFamily="50" charset="-128"/>
                <a:cs typeface="Meiryo UI" panose="020B0604030504040204" pitchFamily="50" charset="-128"/>
              </a:rPr>
              <a:t>（現行政区：中央区</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西</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大正</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浪速</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住之江区・住吉</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・西成区）</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Group 23"/>
          <p:cNvGraphicFramePr>
            <a:graphicFrameLocks noGrp="1"/>
          </p:cNvGraphicFramePr>
          <p:nvPr>
            <p:extLst>
              <p:ext uri="{D42A27DB-BD31-4B8C-83A1-F6EECF244321}">
                <p14:modId xmlns:p14="http://schemas.microsoft.com/office/powerpoint/2010/main" val="300726207"/>
              </p:ext>
            </p:extLst>
          </p:nvPr>
        </p:nvGraphicFramePr>
        <p:xfrm>
          <a:off x="662120" y="836712"/>
          <a:ext cx="2184000" cy="4825188"/>
        </p:xfrm>
        <a:graphic>
          <a:graphicData uri="http://schemas.openxmlformats.org/drawingml/2006/table">
            <a:tbl>
              <a:tblPr/>
              <a:tblGrid>
                <a:gridCol w="234000">
                  <a:extLst>
                    <a:ext uri="{9D8B030D-6E8A-4147-A177-3AD203B41FA5}">
                      <a16:colId xmlns:a16="http://schemas.microsoft.com/office/drawing/2014/main" val="20000"/>
                    </a:ext>
                  </a:extLst>
                </a:gridCol>
                <a:gridCol w="1014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tblGrid>
              <a:tr h="1238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00"/>
                  </a:ext>
                </a:extLst>
              </a:tr>
              <a:tr h="1873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709,516</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extLst>
                  <a:ext uri="{0D108BD9-81ED-4DB2-BD59-A6C34878D82A}">
                    <a16:rowId xmlns:a16="http://schemas.microsoft.com/office/drawing/2014/main" val="10001"/>
                  </a:ext>
                </a:extLst>
              </a:tr>
              <a:tr h="374650">
                <a:tc row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年齢別人口割合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10.0%</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8775">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15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64.2%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03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25.8%</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〔R17〕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623,666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extLst>
                  <a:ext uri="{0D108BD9-81ED-4DB2-BD59-A6C34878D82A}">
                    <a16:rowId xmlns:a16="http://schemas.microsoft.com/office/drawing/2014/main" val="10005"/>
                  </a:ext>
                </a:extLst>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385,835</a:t>
                      </a:r>
                      <a:r>
                        <a:rPr lang="ja-JP" altLang="en-US" sz="1000" b="0" i="0" u="none" strike="noStrike" dirty="0" smtClean="0">
                          <a:solidFill>
                            <a:schemeClr val="tx1"/>
                          </a:solidFill>
                          <a:latin typeface="ＭＳ Ｐゴシック" pitchFamily="50" charset="-128"/>
                          <a:ea typeface="ＭＳ Ｐゴシック" pitchFamily="50" charset="-128"/>
                        </a:rPr>
                        <a:t>世帯</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extLst>
                  <a:ext uri="{0D108BD9-81ED-4DB2-BD59-A6C34878D82A}">
                    <a16:rowId xmlns:a16="http://schemas.microsoft.com/office/drawing/2014/main" val="10006"/>
                  </a:ext>
                </a:extLst>
              </a:tr>
              <a:tr h="188913">
                <a:tc rowSpan="5">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世帯構成割合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単身世帯</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（高齢単身除く）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38.6%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3971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高齢者単身世帯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16.5%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556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人世帯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16.6%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444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94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人以上世帯）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22.4%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698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（昼夜間人口比率）</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1,202,077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extLst>
                  <a:ext uri="{0D108BD9-81ED-4DB2-BD59-A6C34878D82A}">
                    <a16:rowId xmlns:a16="http://schemas.microsoft.com/office/drawing/2014/main" val="10012"/>
                  </a:ext>
                </a:extLst>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10,869</a:t>
                      </a:r>
                      <a:r>
                        <a:rPr lang="ja-JP" altLang="en-US" sz="1000" b="0" i="0" u="none" strike="noStrike" dirty="0" smtClean="0">
                          <a:solidFill>
                            <a:schemeClr val="tx1"/>
                          </a:solidFill>
                          <a:latin typeface="ＭＳ Ｐゴシック" pitchFamily="50" charset="-128"/>
                          <a:ea typeface="ＭＳ Ｐゴシック" pitchFamily="50" charset="-128"/>
                        </a:rPr>
                        <a:t>人</a:t>
                      </a:r>
                      <a:r>
                        <a:rPr lang="en-US" altLang="ja-JP" sz="1000" b="0" i="0" u="none" strike="noStrike" dirty="0" smtClean="0">
                          <a:solidFill>
                            <a:schemeClr val="tx1"/>
                          </a:solidFill>
                          <a:latin typeface="ＭＳ Ｐゴシック" pitchFamily="50" charset="-128"/>
                          <a:ea typeface="ＭＳ Ｐゴシック" pitchFamily="50" charset="-128"/>
                        </a:rPr>
                        <a:t>/k</a:t>
                      </a:r>
                      <a:r>
                        <a:rPr lang="ja-JP" altLang="en-US" sz="1000" b="0" i="0" u="none" strike="noStrike" dirty="0" smtClean="0">
                          <a:solidFill>
                            <a:schemeClr val="tx1"/>
                          </a:solidFill>
                          <a:latin typeface="ＭＳ Ｐゴシック" pitchFamily="50" charset="-128"/>
                          <a:ea typeface="ＭＳ Ｐゴシック" pitchFamily="50" charset="-128"/>
                        </a:rPr>
                        <a:t>㎡</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19,732</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面積</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hMerge="1">
                  <a:txBody>
                    <a:bodyPr/>
                    <a:lstStyle/>
                    <a:p>
                      <a:endParaRPr kumimoji="1" lang="ja-JP" altLang="en-US"/>
                    </a:p>
                  </a:txBody>
                  <a:tcPr/>
                </a:tc>
                <a:tc>
                  <a:txBody>
                    <a:bodyPr/>
                    <a:lstStyle/>
                    <a:p>
                      <a:pPr algn="ctr" fontAlgn="ctr"/>
                      <a:r>
                        <a:rPr lang="en-US" sz="1000" b="0" i="0" u="none" strike="noStrike" dirty="0" smtClean="0">
                          <a:solidFill>
                            <a:schemeClr val="tx1"/>
                          </a:solidFill>
                          <a:latin typeface="ＭＳ Ｐゴシック" pitchFamily="50" charset="-128"/>
                          <a:ea typeface="ＭＳ Ｐゴシック" pitchFamily="50" charset="-128"/>
                        </a:rPr>
                        <a:t>65.28</a:t>
                      </a:r>
                      <a:r>
                        <a:rPr lang="en-US" altLang="ja-JP" sz="1000" b="0" i="0" u="none" strike="noStrike" dirty="0" smtClean="0">
                          <a:solidFill>
                            <a:schemeClr val="tx1"/>
                          </a:solidFill>
                          <a:latin typeface="ＭＳ Ｐゴシック" pitchFamily="50" charset="-128"/>
                          <a:ea typeface="ＭＳ Ｐゴシック" pitchFamily="50" charset="-128"/>
                        </a:rPr>
                        <a:t>k</a:t>
                      </a:r>
                      <a:r>
                        <a:rPr lang="en-US" sz="1000" b="0" i="0" u="none" strike="noStrike" dirty="0" smtClean="0">
                          <a:solidFill>
                            <a:schemeClr val="tx1"/>
                          </a:solidFill>
                          <a:latin typeface="ＭＳ Ｐゴシック" pitchFamily="50" charset="-128"/>
                          <a:ea typeface="ＭＳ Ｐゴシック" pitchFamily="50" charset="-128"/>
                        </a:rPr>
                        <a:t>㎡</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extLst>
                  <a:ext uri="{0D108BD9-81ED-4DB2-BD59-A6C34878D82A}">
                    <a16:rowId xmlns:a16="http://schemas.microsoft.com/office/drawing/2014/main" val="10015"/>
                  </a:ext>
                </a:extLst>
              </a:tr>
            </a:tbl>
          </a:graphicData>
        </a:graphic>
      </p:graphicFrame>
      <p:sp>
        <p:nvSpPr>
          <p:cNvPr id="51" name="Text Box 94"/>
          <p:cNvSpPr txBox="1">
            <a:spLocks noChangeArrowheads="1"/>
          </p:cNvSpPr>
          <p:nvPr/>
        </p:nvSpPr>
        <p:spPr bwMode="auto">
          <a:xfrm>
            <a:off x="9080500" y="3912990"/>
            <a:ext cx="581290" cy="92075"/>
          </a:xfrm>
          <a:prstGeom prst="rect">
            <a:avLst/>
          </a:prstGeom>
          <a:noFill/>
          <a:ln w="9525" algn="ctr">
            <a:noFill/>
            <a:miter lim="800000"/>
            <a:headEnd/>
            <a:tailEnd/>
          </a:ln>
          <a:effectLst/>
        </p:spPr>
        <p:txBody>
          <a:bodyPr lIns="0" tIns="0" rIns="0" bIns="0">
            <a:spAutoFit/>
          </a:bodyPr>
          <a:lstStyle/>
          <a:p>
            <a:pPr algn="r">
              <a:spcBef>
                <a:spcPct val="50000"/>
              </a:spcBef>
            </a:pPr>
            <a:r>
              <a:rPr lang="ja-JP" altLang="en-US" sz="600" dirty="0">
                <a:latin typeface="ＭＳ Ｐゴシック" pitchFamily="50" charset="-128"/>
              </a:rPr>
              <a:t>（</a:t>
            </a:r>
            <a:r>
              <a:rPr lang="en-US" altLang="ja-JP" sz="600" dirty="0" smtClean="0">
                <a:latin typeface="ＭＳ Ｐゴシック" pitchFamily="50" charset="-128"/>
              </a:rPr>
              <a:t>H27</a:t>
            </a:r>
            <a:r>
              <a:rPr lang="ja-JP" altLang="en-US" sz="600" dirty="0" smtClean="0">
                <a:latin typeface="ＭＳ Ｐゴシック" pitchFamily="50" charset="-128"/>
              </a:rPr>
              <a:t>国勢</a:t>
            </a:r>
            <a:r>
              <a:rPr lang="ja-JP" altLang="en-US" sz="600" dirty="0">
                <a:latin typeface="ＭＳ Ｐゴシック" pitchFamily="50" charset="-128"/>
              </a:rPr>
              <a:t>調査）</a:t>
            </a:r>
          </a:p>
        </p:txBody>
      </p:sp>
      <p:sp>
        <p:nvSpPr>
          <p:cNvPr id="52" name="AutoShape 95"/>
          <p:cNvSpPr>
            <a:spLocks noChangeArrowheads="1"/>
          </p:cNvSpPr>
          <p:nvPr/>
        </p:nvSpPr>
        <p:spPr bwMode="auto">
          <a:xfrm>
            <a:off x="5345113" y="3867522"/>
            <a:ext cx="839258" cy="209550"/>
          </a:xfrm>
          <a:prstGeom prst="bracketPair">
            <a:avLst>
              <a:gd name="adj" fmla="val 16667"/>
            </a:avLst>
          </a:prstGeom>
          <a:noFill/>
          <a:ln w="9525">
            <a:solidFill>
              <a:schemeClr val="tx1"/>
            </a:solidFill>
            <a:round/>
            <a:headEnd/>
            <a:tailEnd/>
          </a:ln>
          <a:effectLst/>
        </p:spPr>
        <p:txBody>
          <a:bodyPr wrap="none" anchor="ctr"/>
          <a:lstStyle/>
          <a:p>
            <a:pPr>
              <a:lnSpc>
                <a:spcPct val="80000"/>
              </a:lnSpc>
            </a:pPr>
            <a:r>
              <a:rPr lang="ja-JP" altLang="en-US" sz="600" dirty="0">
                <a:latin typeface="ＭＳ Ｐゴシック" pitchFamily="50" charset="-128"/>
              </a:rPr>
              <a:t>人口：</a:t>
            </a:r>
            <a:r>
              <a:rPr lang="en-US" altLang="ja-JP" sz="600" dirty="0" smtClean="0">
                <a:latin typeface="ＭＳ Ｐゴシック" pitchFamily="50" charset="-128"/>
              </a:rPr>
              <a:t>H27</a:t>
            </a:r>
            <a:r>
              <a:rPr lang="ja-JP" altLang="en-US" sz="600" dirty="0" smtClean="0">
                <a:latin typeface="ＭＳ Ｐゴシック" pitchFamily="50" charset="-128"/>
              </a:rPr>
              <a:t>国勢</a:t>
            </a:r>
            <a:r>
              <a:rPr lang="ja-JP" altLang="en-US" sz="600" dirty="0">
                <a:latin typeface="ＭＳ Ｐゴシック" pitchFamily="50" charset="-128"/>
              </a:rPr>
              <a:t>調査</a:t>
            </a:r>
            <a:br>
              <a:rPr lang="ja-JP" altLang="en-US" sz="600" dirty="0">
                <a:latin typeface="ＭＳ Ｐゴシック" pitchFamily="50" charset="-128"/>
              </a:rPr>
            </a:br>
            <a:r>
              <a:rPr lang="ja-JP" altLang="en-US" sz="600" dirty="0">
                <a:latin typeface="ＭＳ Ｐゴシック" pitchFamily="50" charset="-128"/>
              </a:rPr>
              <a:t>面積：各市統計書</a:t>
            </a:r>
          </a:p>
        </p:txBody>
      </p:sp>
      <p:sp>
        <p:nvSpPr>
          <p:cNvPr id="21" name="Rectangle 6"/>
          <p:cNvSpPr>
            <a:spLocks noChangeArrowheads="1"/>
          </p:cNvSpPr>
          <p:nvPr/>
        </p:nvSpPr>
        <p:spPr bwMode="auto">
          <a:xfrm>
            <a:off x="2925365" y="3834471"/>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a:t>◆</a:t>
            </a:r>
            <a:r>
              <a:rPr lang="ja-JP" altLang="en-US" sz="1000" dirty="0"/>
              <a:t>人口密度は</a:t>
            </a:r>
            <a:r>
              <a:rPr lang="ja-JP" altLang="en-US" sz="1000" dirty="0" smtClean="0"/>
              <a:t>、豊中市と同程度</a:t>
            </a:r>
            <a:endParaRPr lang="ja-JP" altLang="en-US" sz="1000" dirty="0"/>
          </a:p>
        </p:txBody>
      </p:sp>
      <p:sp>
        <p:nvSpPr>
          <p:cNvPr id="22" name="Rectangle 7"/>
          <p:cNvSpPr>
            <a:spLocks noChangeArrowheads="1"/>
          </p:cNvSpPr>
          <p:nvPr/>
        </p:nvSpPr>
        <p:spPr bwMode="auto">
          <a:xfrm>
            <a:off x="2924774" y="764704"/>
            <a:ext cx="3315000" cy="519113"/>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a:latin typeface="ＭＳ Ｐゴシック" pitchFamily="50" charset="-128"/>
              </a:rPr>
              <a:t>◆</a:t>
            </a:r>
            <a:r>
              <a:rPr lang="ja-JP" altLang="en-US" sz="1000" dirty="0">
                <a:latin typeface="ＭＳ Ｐゴシック" pitchFamily="50" charset="-128"/>
              </a:rPr>
              <a:t>人口は</a:t>
            </a:r>
            <a:r>
              <a:rPr lang="ja-JP" altLang="en-US" sz="1000" dirty="0" smtClean="0">
                <a:latin typeface="ＭＳ Ｐゴシック" pitchFamily="50" charset="-128"/>
              </a:rPr>
              <a:t>、東大阪市を上回る</a:t>
            </a:r>
            <a:endParaRPr lang="ja-JP" altLang="en-US" sz="1000" dirty="0">
              <a:latin typeface="ＭＳ Ｐゴシック" pitchFamily="50" charset="-128"/>
            </a:endParaRPr>
          </a:p>
          <a:p>
            <a:r>
              <a:rPr lang="ja-JP" altLang="en-US" sz="1000" dirty="0">
                <a:latin typeface="ＭＳ Ｐゴシック" pitchFamily="50" charset="-128"/>
              </a:rPr>
              <a:t>◆面積は</a:t>
            </a:r>
            <a:r>
              <a:rPr lang="ja-JP" altLang="en-US" sz="1000" dirty="0" smtClean="0">
                <a:latin typeface="ＭＳ Ｐゴシック" pitchFamily="50" charset="-128"/>
              </a:rPr>
              <a:t>、枚方市と同程度</a:t>
            </a:r>
            <a:r>
              <a:rPr lang="ja-JP" altLang="en-US" sz="1000" dirty="0">
                <a:solidFill>
                  <a:srgbClr val="FF0000"/>
                </a:solidFill>
              </a:rPr>
              <a:t>　</a:t>
            </a:r>
            <a:endParaRPr lang="ja-JP" altLang="en-US" sz="900" dirty="0">
              <a:solidFill>
                <a:srgbClr val="FF0000"/>
              </a:solidFill>
              <a:ea typeface="ＭＳ 明朝" pitchFamily="17" charset="-128"/>
            </a:endParaRPr>
          </a:p>
        </p:txBody>
      </p:sp>
      <p:sp>
        <p:nvSpPr>
          <p:cNvPr id="23" name="Rectangle 10"/>
          <p:cNvSpPr>
            <a:spLocks noChangeArrowheads="1"/>
          </p:cNvSpPr>
          <p:nvPr/>
        </p:nvSpPr>
        <p:spPr bwMode="auto">
          <a:xfrm>
            <a:off x="6342995" y="764704"/>
            <a:ext cx="3314039" cy="519113"/>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a:spcBef>
                <a:spcPct val="15000"/>
              </a:spcBef>
            </a:pPr>
            <a:r>
              <a:rPr lang="en-US" altLang="ja-JP" sz="1000" dirty="0">
                <a:latin typeface="ＭＳ Ｐゴシック" pitchFamily="50" charset="-128"/>
              </a:rPr>
              <a:t>◆</a:t>
            </a:r>
            <a:r>
              <a:rPr lang="ja-JP" altLang="en-US" sz="1000" dirty="0">
                <a:latin typeface="ＭＳ Ｐゴシック" pitchFamily="50" charset="-128"/>
              </a:rPr>
              <a:t>昼間人口は</a:t>
            </a:r>
            <a:r>
              <a:rPr lang="ja-JP" altLang="en-US" sz="1000" dirty="0" smtClean="0">
                <a:latin typeface="ＭＳ Ｐゴシック" pitchFamily="50" charset="-128"/>
              </a:rPr>
              <a:t>、堺市を大きく上回る</a:t>
            </a:r>
            <a:endParaRPr lang="ja-JP" altLang="en-US" sz="1000" dirty="0">
              <a:latin typeface="ＭＳ Ｐゴシック" pitchFamily="50" charset="-128"/>
            </a:endParaRPr>
          </a:p>
          <a:p>
            <a:r>
              <a:rPr lang="ja-JP" altLang="en-US" sz="1000" dirty="0">
                <a:latin typeface="ＭＳ Ｐゴシック" pitchFamily="50" charset="-128"/>
              </a:rPr>
              <a:t>◆昼夜間人口比率は</a:t>
            </a:r>
            <a:r>
              <a:rPr lang="ja-JP" altLang="en-US" sz="1000" dirty="0" smtClean="0">
                <a:latin typeface="ＭＳ Ｐゴシック" pitchFamily="50" charset="-128"/>
              </a:rPr>
              <a:t>、京都市を大きく上回る</a:t>
            </a:r>
            <a:endParaRPr lang="ja-JP" altLang="en-US" sz="1000" dirty="0">
              <a:latin typeface="ＭＳ Ｐゴシック" pitchFamily="50" charset="-128"/>
            </a:endParaRPr>
          </a:p>
        </p:txBody>
      </p:sp>
      <p:sp>
        <p:nvSpPr>
          <p:cNvPr id="24" name="Rectangle 11"/>
          <p:cNvSpPr>
            <a:spLocks noChangeArrowheads="1"/>
          </p:cNvSpPr>
          <p:nvPr/>
        </p:nvSpPr>
        <p:spPr bwMode="auto">
          <a:xfrm>
            <a:off x="6830555" y="764704"/>
            <a:ext cx="2338917" cy="163513"/>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rPr>
              <a:t>昼間人口・昼夜間人口比率</a:t>
            </a:r>
          </a:p>
        </p:txBody>
      </p:sp>
      <p:sp>
        <p:nvSpPr>
          <p:cNvPr id="26" name="Rectangle 12"/>
          <p:cNvSpPr>
            <a:spLocks noChangeArrowheads="1"/>
          </p:cNvSpPr>
          <p:nvPr/>
        </p:nvSpPr>
        <p:spPr bwMode="auto">
          <a:xfrm>
            <a:off x="6342514" y="3834471"/>
            <a:ext cx="3315000" cy="518400"/>
          </a:xfrm>
          <a:prstGeom prst="rect">
            <a:avLst/>
          </a:prstGeom>
          <a:solidFill>
            <a:srgbClr val="FFCC99"/>
          </a:solidFill>
          <a:ln w="9525" algn="ctr">
            <a:noFill/>
            <a:prstDash val="sysDot"/>
            <a:miter lim="800000"/>
            <a:headEnd/>
            <a:tailEnd/>
          </a:ln>
          <a:effectLst/>
        </p:spPr>
        <p:txBody>
          <a:bodyPr lIns="36000" tIns="0" rIns="0" bIns="0"/>
          <a:lstStyle/>
          <a:p>
            <a:pPr marL="85725" indent="-85725"/>
            <a:endParaRPr lang="en-US" altLang="ja-JP" sz="1000" dirty="0">
              <a:latin typeface="ＭＳ Ｐゴシック" pitchFamily="50" charset="-128"/>
            </a:endParaRPr>
          </a:p>
          <a:p>
            <a:pPr marL="85725" indent="-85725">
              <a:spcBef>
                <a:spcPct val="15000"/>
              </a:spcBef>
            </a:pPr>
            <a:r>
              <a:rPr lang="en-US" altLang="ja-JP" sz="1000" dirty="0">
                <a:latin typeface="ＭＳ Ｐゴシック" pitchFamily="50" charset="-128"/>
              </a:rPr>
              <a:t>◆</a:t>
            </a:r>
            <a:r>
              <a:rPr lang="ja-JP" altLang="en-US" sz="1000" dirty="0">
                <a:latin typeface="ＭＳ Ｐゴシック" pitchFamily="50" charset="-128"/>
              </a:rPr>
              <a:t>生産年齢人口</a:t>
            </a:r>
            <a:r>
              <a:rPr lang="ja-JP" altLang="en-US" sz="800" dirty="0">
                <a:latin typeface="ＭＳ Ｐゴシック" pitchFamily="50" charset="-128"/>
              </a:rPr>
              <a:t>（</a:t>
            </a:r>
            <a:r>
              <a:rPr lang="en-US" altLang="ja-JP" sz="800" dirty="0">
                <a:latin typeface="ＭＳ Ｐゴシック" pitchFamily="50" charset="-128"/>
              </a:rPr>
              <a:t>15</a:t>
            </a:r>
            <a:r>
              <a:rPr lang="ja-JP" altLang="en-US" sz="800" dirty="0">
                <a:latin typeface="ＭＳ Ｐゴシック" pitchFamily="50" charset="-128"/>
              </a:rPr>
              <a:t>～</a:t>
            </a:r>
            <a:r>
              <a:rPr lang="en-US" altLang="ja-JP" sz="800" dirty="0">
                <a:latin typeface="ＭＳ Ｐゴシック" pitchFamily="50" charset="-128"/>
              </a:rPr>
              <a:t>64</a:t>
            </a:r>
            <a:r>
              <a:rPr lang="ja-JP" altLang="en-US" sz="800" dirty="0">
                <a:latin typeface="ＭＳ Ｐゴシック" pitchFamily="50" charset="-128"/>
              </a:rPr>
              <a:t>歳）</a:t>
            </a:r>
            <a:r>
              <a:rPr lang="ja-JP" altLang="en-US" sz="1000" dirty="0">
                <a:latin typeface="ＭＳ Ｐゴシック" pitchFamily="50" charset="-128"/>
              </a:rPr>
              <a:t>割合は、比較都市をいずれも</a:t>
            </a:r>
          </a:p>
          <a:p>
            <a:pPr marL="85725" indent="-85725"/>
            <a:r>
              <a:rPr lang="ja-JP" altLang="en-US" sz="1000" dirty="0">
                <a:latin typeface="ＭＳ Ｐゴシック" pitchFamily="50" charset="-128"/>
              </a:rPr>
              <a:t>   上回る</a:t>
            </a:r>
          </a:p>
        </p:txBody>
      </p:sp>
      <p:sp>
        <p:nvSpPr>
          <p:cNvPr id="27" name="Rectangle 13"/>
          <p:cNvSpPr>
            <a:spLocks noChangeArrowheads="1"/>
          </p:cNvSpPr>
          <p:nvPr/>
        </p:nvSpPr>
        <p:spPr bwMode="auto">
          <a:xfrm>
            <a:off x="6830555" y="3834471"/>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a:solidFill>
                  <a:schemeClr val="bg1"/>
                </a:solidFill>
              </a:rPr>
              <a:t>年齢別人口割合</a:t>
            </a:r>
          </a:p>
        </p:txBody>
      </p:sp>
      <p:sp>
        <p:nvSpPr>
          <p:cNvPr id="28" name="Rectangle 14"/>
          <p:cNvSpPr>
            <a:spLocks noChangeArrowheads="1"/>
          </p:cNvSpPr>
          <p:nvPr/>
        </p:nvSpPr>
        <p:spPr bwMode="auto">
          <a:xfrm>
            <a:off x="3470539" y="3834471"/>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rPr>
              <a:t>人口密度</a:t>
            </a:r>
          </a:p>
        </p:txBody>
      </p:sp>
      <p:sp>
        <p:nvSpPr>
          <p:cNvPr id="31" name="Rectangle 15"/>
          <p:cNvSpPr>
            <a:spLocks noChangeArrowheads="1"/>
          </p:cNvSpPr>
          <p:nvPr/>
        </p:nvSpPr>
        <p:spPr bwMode="auto">
          <a:xfrm>
            <a:off x="3469948" y="764703"/>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a:solidFill>
                  <a:schemeClr val="bg1"/>
                </a:solidFill>
              </a:rPr>
              <a:t>人口・面積</a:t>
            </a:r>
          </a:p>
        </p:txBody>
      </p:sp>
      <p:sp>
        <p:nvSpPr>
          <p:cNvPr id="35" name="テキスト ボックス 36"/>
          <p:cNvSpPr txBox="1">
            <a:spLocks noChangeArrowheads="1"/>
          </p:cNvSpPr>
          <p:nvPr/>
        </p:nvSpPr>
        <p:spPr bwMode="auto">
          <a:xfrm>
            <a:off x="5421052" y="6597353"/>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39" name="テキスト ボックス 37"/>
          <p:cNvSpPr txBox="1">
            <a:spLocks noChangeArrowheads="1"/>
          </p:cNvSpPr>
          <p:nvPr/>
        </p:nvSpPr>
        <p:spPr bwMode="auto">
          <a:xfrm>
            <a:off x="8970433" y="6597353"/>
            <a:ext cx="935567"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40" name="テキスト ボックス 36"/>
          <p:cNvSpPr txBox="1">
            <a:spLocks noChangeArrowheads="1"/>
          </p:cNvSpPr>
          <p:nvPr/>
        </p:nvSpPr>
        <p:spPr bwMode="auto">
          <a:xfrm>
            <a:off x="5421052" y="6597353"/>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41" name="テキスト ボックス 37"/>
          <p:cNvSpPr txBox="1">
            <a:spLocks noChangeArrowheads="1"/>
          </p:cNvSpPr>
          <p:nvPr/>
        </p:nvSpPr>
        <p:spPr bwMode="auto">
          <a:xfrm>
            <a:off x="8970433" y="6597353"/>
            <a:ext cx="935567"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42" name="テキスト ボックス 36"/>
          <p:cNvSpPr txBox="1">
            <a:spLocks noChangeArrowheads="1"/>
          </p:cNvSpPr>
          <p:nvPr/>
        </p:nvSpPr>
        <p:spPr bwMode="auto">
          <a:xfrm>
            <a:off x="8941761" y="3553967"/>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43" name="テキスト ボックス 36"/>
          <p:cNvSpPr txBox="1">
            <a:spLocks noChangeArrowheads="1"/>
          </p:cNvSpPr>
          <p:nvPr/>
        </p:nvSpPr>
        <p:spPr bwMode="auto">
          <a:xfrm>
            <a:off x="5464584" y="3553967"/>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29" name="Oval 16"/>
          <p:cNvSpPr>
            <a:spLocks noChangeArrowheads="1"/>
          </p:cNvSpPr>
          <p:nvPr/>
        </p:nvSpPr>
        <p:spPr bwMode="auto">
          <a:xfrm>
            <a:off x="4950236" y="2458989"/>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2" name="AutoShape 18"/>
          <p:cNvSpPr>
            <a:spLocks/>
          </p:cNvSpPr>
          <p:nvPr/>
        </p:nvSpPr>
        <p:spPr bwMode="auto">
          <a:xfrm>
            <a:off x="4916267" y="2041799"/>
            <a:ext cx="698101" cy="263525"/>
          </a:xfrm>
          <a:prstGeom prst="borderCallout2">
            <a:avLst>
              <a:gd name="adj1" fmla="val 43375"/>
              <a:gd name="adj2" fmla="val 107749"/>
              <a:gd name="adj3" fmla="val 43375"/>
              <a:gd name="adj4" fmla="val 134149"/>
              <a:gd name="adj5" fmla="val 182532"/>
              <a:gd name="adj6" fmla="val 80969"/>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71</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面積：</a:t>
            </a:r>
            <a:r>
              <a:rPr lang="en-US" altLang="ja-JP" sz="700" dirty="0" smtClean="0">
                <a:latin typeface="ＭＳ Ｐゴシック" charset="-128"/>
              </a:rPr>
              <a:t>65k㎡</a:t>
            </a:r>
            <a:endParaRPr lang="ja-JP" altLang="en-US" sz="700" dirty="0">
              <a:latin typeface="ＭＳ Ｐゴシック" charset="-128"/>
            </a:endParaRPr>
          </a:p>
        </p:txBody>
      </p:sp>
      <p:sp>
        <p:nvSpPr>
          <p:cNvPr id="33" name="Oval 16"/>
          <p:cNvSpPr>
            <a:spLocks noChangeArrowheads="1"/>
          </p:cNvSpPr>
          <p:nvPr/>
        </p:nvSpPr>
        <p:spPr bwMode="auto">
          <a:xfrm>
            <a:off x="8012536" y="1340769"/>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4" name="AutoShape 18"/>
          <p:cNvSpPr>
            <a:spLocks/>
          </p:cNvSpPr>
          <p:nvPr/>
        </p:nvSpPr>
        <p:spPr bwMode="auto">
          <a:xfrm>
            <a:off x="7547924" y="1744242"/>
            <a:ext cx="698101" cy="263525"/>
          </a:xfrm>
          <a:prstGeom prst="borderCallout2">
            <a:avLst>
              <a:gd name="adj1" fmla="val 47712"/>
              <a:gd name="adj2" fmla="val 104595"/>
              <a:gd name="adj3" fmla="val 49398"/>
              <a:gd name="adj4" fmla="val 138288"/>
              <a:gd name="adj5" fmla="val -41323"/>
              <a:gd name="adj6" fmla="val 114966"/>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120</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169</a:t>
            </a:r>
            <a:r>
              <a:rPr lang="ja-JP" altLang="en-US" sz="700" dirty="0" smtClean="0">
                <a:latin typeface="ＭＳ Ｐゴシック" charset="-128"/>
              </a:rPr>
              <a:t>％</a:t>
            </a:r>
            <a:endParaRPr lang="ja-JP" altLang="en-US" sz="700" dirty="0">
              <a:latin typeface="ＭＳ Ｐゴシック" charset="-128"/>
            </a:endParaRPr>
          </a:p>
        </p:txBody>
      </p:sp>
      <p:sp>
        <p:nvSpPr>
          <p:cNvPr id="36" name="AutoShape 93"/>
          <p:cNvSpPr>
            <a:spLocks noChangeArrowheads="1"/>
          </p:cNvSpPr>
          <p:nvPr/>
        </p:nvSpPr>
        <p:spPr bwMode="auto">
          <a:xfrm>
            <a:off x="3169872" y="4480386"/>
            <a:ext cx="287206" cy="2213198"/>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7" name="AutoShape 17"/>
          <p:cNvSpPr>
            <a:spLocks noChangeArrowheads="1"/>
          </p:cNvSpPr>
          <p:nvPr/>
        </p:nvSpPr>
        <p:spPr bwMode="auto">
          <a:xfrm>
            <a:off x="6368756" y="4535214"/>
            <a:ext cx="3355314" cy="211138"/>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8" name="Line 87"/>
          <p:cNvSpPr>
            <a:spLocks noChangeShapeType="1"/>
          </p:cNvSpPr>
          <p:nvPr/>
        </p:nvSpPr>
        <p:spPr bwMode="auto">
          <a:xfrm>
            <a:off x="4527873" y="2559571"/>
            <a:ext cx="468052" cy="0"/>
          </a:xfrm>
          <a:prstGeom prst="line">
            <a:avLst/>
          </a:prstGeom>
          <a:noFill/>
          <a:ln w="19050">
            <a:solidFill>
              <a:srgbClr val="FF0000"/>
            </a:solidFill>
            <a:round/>
            <a:headEnd/>
            <a:tailEnd/>
          </a:ln>
        </p:spPr>
        <p:txBody>
          <a:bodyPr anchor="ctr"/>
          <a:lstStyle/>
          <a:p>
            <a:endParaRPr lang="ja-JP" altLang="en-US"/>
          </a:p>
        </p:txBody>
      </p:sp>
      <p:sp>
        <p:nvSpPr>
          <p:cNvPr id="44" name="AutoShape 17"/>
          <p:cNvSpPr>
            <a:spLocks/>
          </p:cNvSpPr>
          <p:nvPr/>
        </p:nvSpPr>
        <p:spPr bwMode="auto">
          <a:xfrm>
            <a:off x="4562957" y="2881512"/>
            <a:ext cx="648361" cy="257175"/>
          </a:xfrm>
          <a:prstGeom prst="borderCallout2">
            <a:avLst>
              <a:gd name="adj1" fmla="val -14815"/>
              <a:gd name="adj2" fmla="val 63394"/>
              <a:gd name="adj3" fmla="val -125926"/>
              <a:gd name="adj4" fmla="val 56766"/>
              <a:gd name="adj5" fmla="val -130865"/>
              <a:gd name="adj6" fmla="val 58353"/>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a:latin typeface="ＭＳ Ｐゴシック" charset="-128"/>
              </a:rPr>
              <a:t>人口</a:t>
            </a:r>
            <a:r>
              <a:rPr lang="ja-JP" altLang="en-US" sz="700" dirty="0" smtClean="0">
                <a:latin typeface="ＭＳ Ｐゴシック" charset="-128"/>
              </a:rPr>
              <a:t>：</a:t>
            </a:r>
            <a:r>
              <a:rPr lang="en-US" altLang="ja-JP" sz="700" dirty="0" smtClean="0">
                <a:latin typeface="ＭＳ Ｐゴシック" charset="-128"/>
              </a:rPr>
              <a:t>50</a:t>
            </a:r>
            <a:r>
              <a:rPr lang="ja-JP" altLang="en-US" sz="700" dirty="0" smtClean="0">
                <a:latin typeface="ＭＳ Ｐゴシック" charset="-128"/>
              </a:rPr>
              <a:t>万人</a:t>
            </a:r>
            <a:endParaRPr lang="ja-JP" altLang="en-US" sz="700" dirty="0">
              <a:latin typeface="ＭＳ Ｐゴシック" charset="-128"/>
            </a:endParaRPr>
          </a:p>
          <a:p>
            <a:r>
              <a:rPr lang="ja-JP" altLang="en-US" sz="700" dirty="0">
                <a:latin typeface="ＭＳ Ｐゴシック" charset="-128"/>
              </a:rPr>
              <a:t>面積：</a:t>
            </a:r>
            <a:r>
              <a:rPr lang="en-US" altLang="ja-JP" sz="700" dirty="0">
                <a:latin typeface="ＭＳ Ｐゴシック" charset="-128"/>
              </a:rPr>
              <a:t>62k㎡</a:t>
            </a:r>
          </a:p>
        </p:txBody>
      </p:sp>
      <p:sp>
        <p:nvSpPr>
          <p:cNvPr id="45" name="Line 87"/>
          <p:cNvSpPr>
            <a:spLocks noChangeShapeType="1"/>
          </p:cNvSpPr>
          <p:nvPr/>
        </p:nvSpPr>
        <p:spPr bwMode="auto">
          <a:xfrm>
            <a:off x="4016896" y="2631579"/>
            <a:ext cx="468052" cy="0"/>
          </a:xfrm>
          <a:prstGeom prst="line">
            <a:avLst/>
          </a:prstGeom>
          <a:noFill/>
          <a:ln w="19050">
            <a:solidFill>
              <a:srgbClr val="FF0000"/>
            </a:solidFill>
            <a:round/>
            <a:headEnd/>
            <a:tailEnd/>
          </a:ln>
        </p:spPr>
        <p:txBody>
          <a:bodyPr anchor="ctr"/>
          <a:lstStyle/>
          <a:p>
            <a:endParaRPr lang="ja-JP" altLang="en-US"/>
          </a:p>
        </p:txBody>
      </p:sp>
      <p:sp>
        <p:nvSpPr>
          <p:cNvPr id="46" name="AutoShape 17"/>
          <p:cNvSpPr>
            <a:spLocks/>
          </p:cNvSpPr>
          <p:nvPr/>
        </p:nvSpPr>
        <p:spPr bwMode="auto">
          <a:xfrm>
            <a:off x="3314819" y="2708921"/>
            <a:ext cx="648361" cy="257175"/>
          </a:xfrm>
          <a:prstGeom prst="borderCallout2">
            <a:avLst>
              <a:gd name="adj1" fmla="val 37037"/>
              <a:gd name="adj2" fmla="val 99999"/>
              <a:gd name="adj3" fmla="val 37037"/>
              <a:gd name="adj4" fmla="val 126793"/>
              <a:gd name="adj5" fmla="val -23458"/>
              <a:gd name="adj6" fmla="val 129972"/>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a:latin typeface="ＭＳ Ｐゴシック" charset="-128"/>
              </a:rPr>
              <a:t>人口</a:t>
            </a:r>
            <a:r>
              <a:rPr lang="ja-JP" altLang="en-US" sz="700" dirty="0" smtClean="0">
                <a:latin typeface="ＭＳ Ｐゴシック" charset="-128"/>
              </a:rPr>
              <a:t>：</a:t>
            </a:r>
            <a:r>
              <a:rPr lang="en-US" altLang="ja-JP" sz="700" dirty="0" smtClean="0">
                <a:latin typeface="ＭＳ Ｐゴシック" charset="-128"/>
              </a:rPr>
              <a:t>40</a:t>
            </a:r>
            <a:r>
              <a:rPr lang="ja-JP" altLang="en-US" sz="700" dirty="0" smtClean="0">
                <a:latin typeface="ＭＳ Ｐゴシック" charset="-128"/>
              </a:rPr>
              <a:t>万人</a:t>
            </a:r>
            <a:endParaRPr lang="ja-JP" altLang="en-US" sz="700" dirty="0">
              <a:latin typeface="ＭＳ Ｐゴシック" charset="-128"/>
            </a:endParaRPr>
          </a:p>
          <a:p>
            <a:r>
              <a:rPr lang="ja-JP" altLang="en-US" sz="700" dirty="0">
                <a:latin typeface="ＭＳ Ｐゴシック" charset="-128"/>
              </a:rPr>
              <a:t>面積</a:t>
            </a:r>
            <a:r>
              <a:rPr lang="ja-JP" altLang="en-US" sz="700" dirty="0" smtClean="0">
                <a:latin typeface="ＭＳ Ｐゴシック" charset="-128"/>
              </a:rPr>
              <a:t>：</a:t>
            </a:r>
            <a:r>
              <a:rPr lang="en-US" altLang="ja-JP" sz="700" dirty="0" smtClean="0">
                <a:latin typeface="ＭＳ Ｐゴシック" charset="-128"/>
              </a:rPr>
              <a:t>65k</a:t>
            </a:r>
            <a:r>
              <a:rPr lang="en-US" altLang="ja-JP" sz="700" dirty="0">
                <a:latin typeface="ＭＳ Ｐゴシック" charset="-128"/>
              </a:rPr>
              <a:t>㎡</a:t>
            </a:r>
          </a:p>
        </p:txBody>
      </p:sp>
      <p:sp>
        <p:nvSpPr>
          <p:cNvPr id="47" name="Line 87"/>
          <p:cNvSpPr>
            <a:spLocks noChangeShapeType="1"/>
          </p:cNvSpPr>
          <p:nvPr/>
        </p:nvSpPr>
        <p:spPr bwMode="auto">
          <a:xfrm>
            <a:off x="7656888" y="2295922"/>
            <a:ext cx="234026" cy="0"/>
          </a:xfrm>
          <a:prstGeom prst="line">
            <a:avLst/>
          </a:prstGeom>
          <a:noFill/>
          <a:ln w="19050">
            <a:solidFill>
              <a:srgbClr val="FF0000"/>
            </a:solidFill>
            <a:round/>
            <a:headEnd/>
            <a:tailEnd/>
          </a:ln>
        </p:spPr>
        <p:txBody>
          <a:bodyPr anchor="ctr"/>
          <a:lstStyle/>
          <a:p>
            <a:endParaRPr lang="ja-JP" altLang="en-US"/>
          </a:p>
        </p:txBody>
      </p:sp>
      <p:sp>
        <p:nvSpPr>
          <p:cNvPr id="48" name="AutoShape 17"/>
          <p:cNvSpPr>
            <a:spLocks/>
          </p:cNvSpPr>
          <p:nvPr/>
        </p:nvSpPr>
        <p:spPr bwMode="auto">
          <a:xfrm>
            <a:off x="6991544" y="2663583"/>
            <a:ext cx="726370" cy="257175"/>
          </a:xfrm>
          <a:prstGeom prst="borderCallout2">
            <a:avLst>
              <a:gd name="adj1" fmla="val 44444"/>
              <a:gd name="adj2" fmla="val 112731"/>
              <a:gd name="adj3" fmla="val 44444"/>
              <a:gd name="adj4" fmla="val 129068"/>
              <a:gd name="adj5" fmla="val -127162"/>
              <a:gd name="adj6" fmla="val 11292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79</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94</a:t>
            </a:r>
            <a:r>
              <a:rPr lang="ja-JP" altLang="en-US" sz="700" dirty="0" smtClean="0">
                <a:latin typeface="ＭＳ Ｐゴシック" charset="-128"/>
              </a:rPr>
              <a:t>％</a:t>
            </a:r>
            <a:endParaRPr lang="ja-JP" altLang="en-US" sz="700" dirty="0">
              <a:latin typeface="ＭＳ Ｐゴシック" charset="-128"/>
            </a:endParaRPr>
          </a:p>
        </p:txBody>
      </p:sp>
      <p:sp>
        <p:nvSpPr>
          <p:cNvPr id="49" name="Line 87"/>
          <p:cNvSpPr>
            <a:spLocks noChangeShapeType="1"/>
          </p:cNvSpPr>
          <p:nvPr/>
        </p:nvSpPr>
        <p:spPr bwMode="auto">
          <a:xfrm>
            <a:off x="8697416" y="2132856"/>
            <a:ext cx="400362" cy="0"/>
          </a:xfrm>
          <a:prstGeom prst="line">
            <a:avLst/>
          </a:prstGeom>
          <a:noFill/>
          <a:ln w="19050">
            <a:solidFill>
              <a:srgbClr val="FF0000"/>
            </a:solidFill>
            <a:round/>
            <a:headEnd/>
            <a:tailEnd/>
          </a:ln>
        </p:spPr>
        <p:txBody>
          <a:bodyPr anchor="ctr"/>
          <a:lstStyle/>
          <a:p>
            <a:endParaRPr lang="ja-JP" altLang="en-US"/>
          </a:p>
        </p:txBody>
      </p:sp>
      <p:sp>
        <p:nvSpPr>
          <p:cNvPr id="50" name="AutoShape 17"/>
          <p:cNvSpPr>
            <a:spLocks/>
          </p:cNvSpPr>
          <p:nvPr/>
        </p:nvSpPr>
        <p:spPr bwMode="auto">
          <a:xfrm>
            <a:off x="8484028" y="2548137"/>
            <a:ext cx="726370" cy="257175"/>
          </a:xfrm>
          <a:prstGeom prst="borderCallout2">
            <a:avLst>
              <a:gd name="adj1" fmla="val 0"/>
              <a:gd name="adj2" fmla="val 87160"/>
              <a:gd name="adj3" fmla="val -88889"/>
              <a:gd name="adj4" fmla="val 87871"/>
              <a:gd name="adj5" fmla="val -149384"/>
              <a:gd name="adj6" fmla="val 75989"/>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161</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109</a:t>
            </a:r>
            <a:r>
              <a:rPr lang="ja-JP" altLang="en-US" sz="700" dirty="0" smtClean="0">
                <a:latin typeface="ＭＳ Ｐゴシック" charset="-128"/>
              </a:rPr>
              <a:t>％</a:t>
            </a:r>
            <a:endParaRPr lang="ja-JP" altLang="en-US" sz="700" dirty="0">
              <a:latin typeface="ＭＳ Ｐゴシック" charset="-128"/>
            </a:endParaRPr>
          </a:p>
        </p:txBody>
      </p:sp>
      <p:cxnSp>
        <p:nvCxnSpPr>
          <p:cNvPr id="53" name="直線コネクタ 52"/>
          <p:cNvCxnSpPr/>
          <p:nvPr/>
        </p:nvCxnSpPr>
        <p:spPr>
          <a:xfrm>
            <a:off x="4399796" y="6633800"/>
            <a:ext cx="2880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Text Box 29"/>
          <p:cNvSpPr txBox="1">
            <a:spLocks noChangeArrowheads="1"/>
          </p:cNvSpPr>
          <p:nvPr/>
        </p:nvSpPr>
        <p:spPr bwMode="auto">
          <a:xfrm>
            <a:off x="584729" y="5680298"/>
            <a:ext cx="2263246" cy="581025"/>
          </a:xfrm>
          <a:prstGeom prst="rect">
            <a:avLst/>
          </a:prstGeom>
          <a:noFill/>
          <a:ln w="9525" algn="ctr">
            <a:noFill/>
            <a:miter lim="800000"/>
            <a:headEnd/>
            <a:tailEnd/>
          </a:ln>
          <a:effectLst/>
        </p:spPr>
        <p:txBody>
          <a:bodyPr>
            <a:spAutoFit/>
          </a:bodyPr>
          <a:lstStyle/>
          <a:p>
            <a:pPr>
              <a:spcBef>
                <a:spcPct val="50000"/>
              </a:spcBef>
            </a:pPr>
            <a:r>
              <a:rPr lang="en-US" altLang="ja-JP" sz="800" dirty="0"/>
              <a:t>※</a:t>
            </a:r>
            <a:r>
              <a:rPr lang="ja-JP" altLang="en-US" sz="800" dirty="0"/>
              <a:t>他都市比較は、近隣の中核市（豊中・高槻</a:t>
            </a:r>
            <a:r>
              <a:rPr lang="ja-JP" altLang="en-US" sz="800" dirty="0" smtClean="0"/>
              <a:t>・東大阪・枚方・尼崎</a:t>
            </a:r>
            <a:r>
              <a:rPr lang="ja-JP" altLang="en-US" sz="800" dirty="0"/>
              <a:t>・西宮）及び近畿の政令指定都市（京都・堺・神戸）と比較し、一部は特別区に近い都市のみを抜粋</a:t>
            </a:r>
          </a:p>
        </p:txBody>
      </p:sp>
      <p:sp>
        <p:nvSpPr>
          <p:cNvPr id="55"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a:t>
            </a:r>
            <a:r>
              <a:rPr lang="ja-JP" altLang="en-US" sz="1100" b="1" dirty="0">
                <a:solidFill>
                  <a:srgbClr val="000000"/>
                </a:solidFill>
                <a:latin typeface="Meiryo UI" pitchFamily="50" charset="-128"/>
                <a:ea typeface="Meiryo UI" pitchFamily="50" charset="-128"/>
                <a:cs typeface="Meiryo UI" pitchFamily="50" charset="-128"/>
              </a:rPr>
              <a:t>０</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p:cNvPicPr>
          <p:nvPr/>
        </p:nvPicPr>
        <p:blipFill>
          <a:blip r:embed="rId2"/>
          <a:stretch>
            <a:fillRect/>
          </a:stretch>
        </p:blipFill>
        <p:spPr>
          <a:xfrm>
            <a:off x="6369759" y="4201460"/>
            <a:ext cx="3621920" cy="2429318"/>
          </a:xfrm>
          <a:prstGeom prst="rect">
            <a:avLst/>
          </a:prstGeom>
        </p:spPr>
      </p:pic>
      <p:pic>
        <p:nvPicPr>
          <p:cNvPr id="6" name="図 5"/>
          <p:cNvPicPr>
            <a:picLocks/>
          </p:cNvPicPr>
          <p:nvPr/>
        </p:nvPicPr>
        <p:blipFill>
          <a:blip r:embed="rId3"/>
          <a:stretch>
            <a:fillRect/>
          </a:stretch>
        </p:blipFill>
        <p:spPr>
          <a:xfrm>
            <a:off x="2944108" y="4172705"/>
            <a:ext cx="3624844" cy="2526756"/>
          </a:xfrm>
          <a:prstGeom prst="rect">
            <a:avLst/>
          </a:prstGeom>
        </p:spPr>
      </p:pic>
      <p:pic>
        <p:nvPicPr>
          <p:cNvPr id="5" name="図 4"/>
          <p:cNvPicPr>
            <a:picLocks/>
          </p:cNvPicPr>
          <p:nvPr/>
        </p:nvPicPr>
        <p:blipFill>
          <a:blip r:embed="rId4"/>
          <a:stretch>
            <a:fillRect/>
          </a:stretch>
        </p:blipFill>
        <p:spPr>
          <a:xfrm>
            <a:off x="6358326" y="934668"/>
            <a:ext cx="3691155" cy="2490259"/>
          </a:xfrm>
          <a:prstGeom prst="rect">
            <a:avLst/>
          </a:prstGeom>
        </p:spPr>
      </p:pic>
      <p:pic>
        <p:nvPicPr>
          <p:cNvPr id="4" name="図 3"/>
          <p:cNvPicPr>
            <a:picLocks/>
          </p:cNvPicPr>
          <p:nvPr/>
        </p:nvPicPr>
        <p:blipFill>
          <a:blip r:embed="rId5"/>
          <a:stretch>
            <a:fillRect/>
          </a:stretch>
        </p:blipFill>
        <p:spPr>
          <a:xfrm>
            <a:off x="2925946" y="930066"/>
            <a:ext cx="3643569" cy="2478748"/>
          </a:xfrm>
          <a:prstGeom prst="rect">
            <a:avLst/>
          </a:prstGeom>
        </p:spPr>
      </p:pic>
      <p:sp>
        <p:nvSpPr>
          <p:cNvPr id="24578" name="タイトル 3"/>
          <p:cNvSpPr txBox="1">
            <a:spLocks/>
          </p:cNvSpPr>
          <p:nvPr/>
        </p:nvSpPr>
        <p:spPr bwMode="auto">
          <a:xfrm>
            <a:off x="116946" y="260351"/>
            <a:ext cx="9672108"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 name="テキスト ボックス 2"/>
          <p:cNvSpPr txBox="1"/>
          <p:nvPr/>
        </p:nvSpPr>
        <p:spPr bwMode="gray">
          <a:xfrm>
            <a:off x="271728" y="163514"/>
            <a:ext cx="4290881"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smtClean="0">
                <a:solidFill>
                  <a:schemeClr val="bg1"/>
                </a:solidFill>
                <a:latin typeface="Meiryo UI" pitchFamily="50" charset="-128"/>
                <a:ea typeface="Meiryo UI" pitchFamily="50" charset="-128"/>
                <a:cs typeface="Meiryo UI" pitchFamily="50" charset="-128"/>
              </a:rPr>
              <a:t>中央区の状況（統計データ）</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2</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24580" name="テキスト ボックス 24"/>
          <p:cNvSpPr txBox="1">
            <a:spLocks noChangeArrowheads="1"/>
          </p:cNvSpPr>
          <p:nvPr/>
        </p:nvSpPr>
        <p:spPr bwMode="auto">
          <a:xfrm>
            <a:off x="202936" y="401639"/>
            <a:ext cx="390393"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産　業</a:t>
            </a:r>
          </a:p>
        </p:txBody>
      </p:sp>
      <p:graphicFrame>
        <p:nvGraphicFramePr>
          <p:cNvPr id="52" name="Group 30"/>
          <p:cNvGraphicFramePr>
            <a:graphicFrameLocks noGrp="1"/>
          </p:cNvGraphicFramePr>
          <p:nvPr/>
        </p:nvGraphicFramePr>
        <p:xfrm>
          <a:off x="662121" y="404813"/>
          <a:ext cx="2261069" cy="6280134"/>
        </p:xfrm>
        <a:graphic>
          <a:graphicData uri="http://schemas.openxmlformats.org/drawingml/2006/table">
            <a:tbl>
              <a:tblPr/>
              <a:tblGrid>
                <a:gridCol w="258936">
                  <a:extLst>
                    <a:ext uri="{9D8B030D-6E8A-4147-A177-3AD203B41FA5}">
                      <a16:colId xmlns:a16="http://schemas.microsoft.com/office/drawing/2014/main" val="20000"/>
                    </a:ext>
                  </a:extLst>
                </a:gridCol>
                <a:gridCol w="910012">
                  <a:extLst>
                    <a:ext uri="{9D8B030D-6E8A-4147-A177-3AD203B41FA5}">
                      <a16:colId xmlns:a16="http://schemas.microsoft.com/office/drawing/2014/main" val="20001"/>
                    </a:ext>
                  </a:extLst>
                </a:gridCol>
                <a:gridCol w="1092121">
                  <a:extLst>
                    <a:ext uri="{9D8B030D-6E8A-4147-A177-3AD203B41FA5}">
                      <a16:colId xmlns:a16="http://schemas.microsoft.com/office/drawing/2014/main" val="20002"/>
                    </a:ext>
                  </a:extLst>
                </a:gridCol>
              </a:tblGrid>
              <a:tr h="21272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区内総生産</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総生産</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8</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2,791</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7338">
                <a:tc rowSpan="4">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業種</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分類別</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製造業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7.7%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卸・小売業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28.7%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60.5%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8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3.1%</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企業本社数</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27,853</a:t>
                      </a:r>
                      <a:r>
                        <a:rPr lang="ja-JP" altLang="en-US" sz="1000" b="0" i="0" u="none" strike="noStrike" dirty="0" smtClean="0">
                          <a:solidFill>
                            <a:schemeClr val="tx1"/>
                          </a:solidFill>
                          <a:latin typeface="ＭＳ Ｐゴシック" pitchFamily="50" charset="-128"/>
                          <a:ea typeface="ＭＳ Ｐゴシック" pitchFamily="50" charset="-128"/>
                        </a:rPr>
                        <a:t>社</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80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商業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販売額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17</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8,577</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13,798</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ja-JP" altLang="en-US" sz="1000" b="0" i="0" u="none" strike="noStrike" dirty="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154,001</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7882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3,079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20861">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7,456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9088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5,498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32917">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6,342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工業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15"/>
                  </a:ext>
                </a:extLst>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出荷額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（事業所あたり）</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zh-TW" sz="1000" b="0" i="0" u="none" strike="noStrike" dirty="0" smtClean="0">
                          <a:solidFill>
                            <a:schemeClr val="tx1"/>
                          </a:solidFill>
                          <a:latin typeface="ＭＳ Ｐゴシック" pitchFamily="50" charset="-128"/>
                          <a:ea typeface="ＭＳ Ｐゴシック" pitchFamily="50" charset="-128"/>
                        </a:rPr>
                        <a:t>7,608</a:t>
                      </a:r>
                      <a:r>
                        <a:rPr lang="zh-TW" altLang="en-US" sz="1000" b="0" i="0" u="none" strike="noStrike" dirty="0" smtClean="0">
                          <a:solidFill>
                            <a:schemeClr val="tx1"/>
                          </a:solidFill>
                          <a:latin typeface="ＭＳ Ｐゴシック" pitchFamily="50" charset="-128"/>
                          <a:ea typeface="ＭＳ Ｐゴシック" pitchFamily="50" charset="-128"/>
                        </a:rPr>
                        <a:t>億円</a:t>
                      </a:r>
                    </a:p>
                    <a:p>
                      <a:pPr algn="ctr" fontAlgn="ct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zh-TW" sz="1000" b="0" i="0" u="none" strike="noStrike" dirty="0" smtClean="0">
                          <a:solidFill>
                            <a:schemeClr val="tx1"/>
                          </a:solidFill>
                          <a:latin typeface="ＭＳ Ｐゴシック" pitchFamily="50" charset="-128"/>
                          <a:ea typeface="ＭＳ Ｐゴシック" pitchFamily="50" charset="-128"/>
                        </a:rPr>
                        <a:t>7.2</a:t>
                      </a:r>
                      <a:r>
                        <a:rPr lang="zh-TW" altLang="en-US" sz="1000" b="0" i="0" u="none" strike="noStrike" dirty="0" smtClean="0">
                          <a:solidFill>
                            <a:schemeClr val="tx1"/>
                          </a:solidFill>
                          <a:latin typeface="ＭＳ Ｐゴシック" pitchFamily="50" charset="-128"/>
                          <a:ea typeface="ＭＳ Ｐゴシック" pitchFamily="50" charset="-128"/>
                        </a:rPr>
                        <a:t>億円）</a:t>
                      </a:r>
                      <a:endParaRPr lang="zh-TW"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1,060</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23,007</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pPr algn="ctr" fontAlgn="ctr"/>
                      <a:endParaRPr lang="ja-JP" altLang="en-US" sz="1000" b="0" i="0" u="none" strike="noStrike" dirty="0">
                        <a:solidFill>
                          <a:schemeClr val="tx1"/>
                        </a:solidFill>
                        <a:latin typeface="ＭＳ Ｐゴシック" pitchFamily="50" charset="-128"/>
                        <a:ea typeface="ＭＳ Ｐゴシック" pitchFamily="50" charset="-128"/>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売上金額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15</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5,722</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38,545</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bl>
          </a:graphicData>
        </a:graphic>
      </p:graphicFrame>
      <p:sp>
        <p:nvSpPr>
          <p:cNvPr id="20" name="Rectangle 17"/>
          <p:cNvSpPr>
            <a:spLocks noChangeArrowheads="1"/>
          </p:cNvSpPr>
          <p:nvPr/>
        </p:nvSpPr>
        <p:spPr bwMode="auto">
          <a:xfrm>
            <a:off x="2997006" y="3645024"/>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工業出荷額は、枚方市を上回る</a:t>
            </a:r>
          </a:p>
          <a:p>
            <a:r>
              <a:rPr lang="ja-JP" altLang="en-US" sz="1000" dirty="0" smtClean="0"/>
              <a:t>◆事業所数は、尼崎市を上回る</a:t>
            </a:r>
            <a:endParaRPr lang="ja-JP" altLang="en-US" sz="1000" dirty="0"/>
          </a:p>
        </p:txBody>
      </p:sp>
      <p:sp>
        <p:nvSpPr>
          <p:cNvPr id="21" name="Rectangle 18"/>
          <p:cNvSpPr>
            <a:spLocks noChangeArrowheads="1"/>
          </p:cNvSpPr>
          <p:nvPr/>
        </p:nvSpPr>
        <p:spPr bwMode="auto">
          <a:xfrm>
            <a:off x="3484506" y="3645024"/>
            <a:ext cx="2340000"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工業（出荷額・事業所数）</a:t>
            </a:r>
            <a:endParaRPr lang="ja-JP" altLang="en-US" sz="1000" b="1" dirty="0">
              <a:solidFill>
                <a:schemeClr val="bg1"/>
              </a:solidFill>
            </a:endParaRPr>
          </a:p>
        </p:txBody>
      </p:sp>
      <p:sp>
        <p:nvSpPr>
          <p:cNvPr id="22" name="Rectangle 24"/>
          <p:cNvSpPr>
            <a:spLocks noChangeArrowheads="1"/>
          </p:cNvSpPr>
          <p:nvPr/>
        </p:nvSpPr>
        <p:spPr bwMode="auto">
          <a:xfrm>
            <a:off x="6426807" y="3645024"/>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売上金額は、京都市の３倍を超える</a:t>
            </a:r>
          </a:p>
          <a:p>
            <a:r>
              <a:rPr lang="ja-JP" altLang="en-US" sz="1000" dirty="0" smtClean="0"/>
              <a:t>◆事業所数は、神戸市を上回る</a:t>
            </a:r>
            <a:endParaRPr lang="ja-JP" altLang="en-US" sz="1000" dirty="0" smtClean="0">
              <a:solidFill>
                <a:srgbClr val="FF0000"/>
              </a:solidFill>
            </a:endParaRPr>
          </a:p>
        </p:txBody>
      </p:sp>
      <p:sp>
        <p:nvSpPr>
          <p:cNvPr id="23" name="Rectangle 25"/>
          <p:cNvSpPr>
            <a:spLocks noChangeArrowheads="1"/>
          </p:cNvSpPr>
          <p:nvPr/>
        </p:nvSpPr>
        <p:spPr bwMode="auto">
          <a:xfrm>
            <a:off x="6914848" y="3645024"/>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サービス業</a:t>
            </a:r>
            <a:r>
              <a:rPr lang="ja-JP" altLang="en-US" sz="1000" b="1" smtClean="0">
                <a:solidFill>
                  <a:schemeClr val="bg1"/>
                </a:solidFill>
              </a:rPr>
              <a:t>（売上金額</a:t>
            </a:r>
            <a:r>
              <a:rPr lang="ja-JP" altLang="en-US" sz="1000" b="1" dirty="0">
                <a:solidFill>
                  <a:schemeClr val="bg1"/>
                </a:solidFill>
              </a:rPr>
              <a:t>・事業所数）</a:t>
            </a:r>
          </a:p>
        </p:txBody>
      </p:sp>
      <p:sp>
        <p:nvSpPr>
          <p:cNvPr id="24" name="Rectangle 12"/>
          <p:cNvSpPr>
            <a:spLocks noChangeArrowheads="1"/>
          </p:cNvSpPr>
          <p:nvPr/>
        </p:nvSpPr>
        <p:spPr bwMode="auto">
          <a:xfrm>
            <a:off x="2997006" y="381540"/>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商業販売額は、神戸市の３倍を超える</a:t>
            </a:r>
          </a:p>
          <a:p>
            <a:r>
              <a:rPr lang="ja-JP" altLang="en-US" sz="1000" dirty="0" smtClean="0"/>
              <a:t>◆事業所数は、神戸市を上回る</a:t>
            </a:r>
            <a:endParaRPr lang="ja-JP" altLang="en-US" sz="1000" dirty="0"/>
          </a:p>
        </p:txBody>
      </p:sp>
      <p:sp>
        <p:nvSpPr>
          <p:cNvPr id="25" name="Rectangle 86"/>
          <p:cNvSpPr>
            <a:spLocks noChangeArrowheads="1"/>
          </p:cNvSpPr>
          <p:nvPr/>
        </p:nvSpPr>
        <p:spPr bwMode="auto">
          <a:xfrm>
            <a:off x="3485047" y="381540"/>
            <a:ext cx="2338917" cy="162000"/>
          </a:xfrm>
          <a:prstGeom prst="rect">
            <a:avLst/>
          </a:prstGeom>
          <a:solidFill>
            <a:srgbClr val="008000"/>
          </a:solidFill>
          <a:ln w="9525" algn="ctr">
            <a:noFill/>
            <a:miter lim="800000"/>
            <a:headEnd/>
            <a:tailEnd/>
          </a:ln>
        </p:spPr>
        <p:txBody>
          <a:bodyPr wrap="none" anchor="ctr"/>
          <a:lstStyle/>
          <a:p>
            <a:pPr algn="ctr"/>
            <a:r>
              <a:rPr lang="ja-JP" altLang="en-US" sz="1000" b="1" dirty="0" smtClean="0">
                <a:solidFill>
                  <a:schemeClr val="bg1"/>
                </a:solidFill>
              </a:rPr>
              <a:t>商業（販売額・事業所数）</a:t>
            </a:r>
            <a:endParaRPr lang="ja-JP" altLang="en-US" sz="1000" b="1" dirty="0">
              <a:solidFill>
                <a:schemeClr val="bg1"/>
              </a:solidFill>
            </a:endParaRPr>
          </a:p>
        </p:txBody>
      </p:sp>
      <p:sp>
        <p:nvSpPr>
          <p:cNvPr id="26" name="Rectangle 12"/>
          <p:cNvSpPr>
            <a:spLocks noChangeArrowheads="1"/>
          </p:cNvSpPr>
          <p:nvPr/>
        </p:nvSpPr>
        <p:spPr bwMode="auto">
          <a:xfrm>
            <a:off x="6426807" y="381540"/>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r>
              <a:rPr lang="ja-JP" altLang="en-US" sz="1000" dirty="0" smtClean="0">
                <a:latin typeface="ＭＳ Ｐゴシック" pitchFamily="50" charset="-128"/>
              </a:rPr>
              <a:t>◆卸売販売額は、神戸市の５倍を超える</a:t>
            </a:r>
          </a:p>
          <a:p>
            <a:r>
              <a:rPr lang="ja-JP" altLang="en-US" sz="1000" dirty="0" smtClean="0">
                <a:latin typeface="ＭＳ Ｐゴシック" pitchFamily="50" charset="-128"/>
              </a:rPr>
              <a:t>◆小売販売額は、堺市の２倍を超える</a:t>
            </a:r>
            <a:endParaRPr lang="ja-JP" altLang="en-US" sz="1000" dirty="0">
              <a:latin typeface="ＭＳ Ｐゴシック" pitchFamily="50" charset="-128"/>
            </a:endParaRPr>
          </a:p>
        </p:txBody>
      </p:sp>
      <p:sp>
        <p:nvSpPr>
          <p:cNvPr id="27" name="Rectangle 13"/>
          <p:cNvSpPr>
            <a:spLocks noChangeArrowheads="1"/>
          </p:cNvSpPr>
          <p:nvPr/>
        </p:nvSpPr>
        <p:spPr bwMode="auto">
          <a:xfrm>
            <a:off x="6914848" y="381540"/>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商業のうち卸売・小売（販売額）</a:t>
            </a:r>
            <a:endParaRPr lang="ja-JP" altLang="en-US" sz="1000" b="1" dirty="0">
              <a:solidFill>
                <a:schemeClr val="bg1"/>
              </a:solidFill>
            </a:endParaRPr>
          </a:p>
        </p:txBody>
      </p:sp>
      <p:sp>
        <p:nvSpPr>
          <p:cNvPr id="32" name="Text Box 84"/>
          <p:cNvSpPr txBox="1">
            <a:spLocks noChangeArrowheads="1"/>
          </p:cNvSpPr>
          <p:nvPr/>
        </p:nvSpPr>
        <p:spPr bwMode="auto">
          <a:xfrm>
            <a:off x="5265035" y="6633646"/>
            <a:ext cx="964319"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工業</a:t>
            </a:r>
            <a:r>
              <a:rPr lang="ja-JP" altLang="en-US" sz="700" dirty="0">
                <a:latin typeface="ＭＳ Ｐゴシック" pitchFamily="50" charset="-128"/>
              </a:rPr>
              <a:t>統計調査）</a:t>
            </a:r>
          </a:p>
        </p:txBody>
      </p:sp>
      <p:sp>
        <p:nvSpPr>
          <p:cNvPr id="33" name="Text Box 81"/>
          <p:cNvSpPr txBox="1">
            <a:spLocks noChangeArrowheads="1"/>
          </p:cNvSpPr>
          <p:nvPr/>
        </p:nvSpPr>
        <p:spPr bwMode="auto">
          <a:xfrm>
            <a:off x="5421052" y="3353028"/>
            <a:ext cx="858095"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商業</a:t>
            </a:r>
            <a:r>
              <a:rPr lang="ja-JP" altLang="en-US" sz="700" dirty="0">
                <a:latin typeface="ＭＳ Ｐゴシック" pitchFamily="50" charset="-128"/>
              </a:rPr>
              <a:t>統計確報）</a:t>
            </a:r>
          </a:p>
        </p:txBody>
      </p:sp>
      <p:sp>
        <p:nvSpPr>
          <p:cNvPr id="34" name="Text Box 81"/>
          <p:cNvSpPr txBox="1">
            <a:spLocks noChangeArrowheads="1"/>
          </p:cNvSpPr>
          <p:nvPr/>
        </p:nvSpPr>
        <p:spPr bwMode="auto">
          <a:xfrm>
            <a:off x="8385382" y="6633646"/>
            <a:ext cx="1326147"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経済センサス基礎調査）</a:t>
            </a:r>
            <a:endParaRPr lang="ja-JP" altLang="en-US" sz="700" dirty="0">
              <a:latin typeface="ＭＳ Ｐゴシック" pitchFamily="50" charset="-128"/>
            </a:endParaRPr>
          </a:p>
        </p:txBody>
      </p:sp>
      <p:sp>
        <p:nvSpPr>
          <p:cNvPr id="35" name="Text Box 81"/>
          <p:cNvSpPr txBox="1">
            <a:spLocks noChangeArrowheads="1"/>
          </p:cNvSpPr>
          <p:nvPr/>
        </p:nvSpPr>
        <p:spPr bwMode="auto">
          <a:xfrm>
            <a:off x="8853434" y="3356992"/>
            <a:ext cx="858095"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商業</a:t>
            </a:r>
            <a:r>
              <a:rPr lang="ja-JP" altLang="en-US" sz="700" dirty="0">
                <a:latin typeface="ＭＳ Ｐゴシック" pitchFamily="50" charset="-128"/>
              </a:rPr>
              <a:t>統計確報）</a:t>
            </a:r>
          </a:p>
        </p:txBody>
      </p:sp>
      <p:sp>
        <p:nvSpPr>
          <p:cNvPr id="28" name="Oval 16"/>
          <p:cNvSpPr>
            <a:spLocks noChangeArrowheads="1"/>
          </p:cNvSpPr>
          <p:nvPr/>
        </p:nvSpPr>
        <p:spPr bwMode="auto">
          <a:xfrm>
            <a:off x="5499061" y="1162845"/>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29" name="AutoShape 18"/>
          <p:cNvSpPr>
            <a:spLocks/>
          </p:cNvSpPr>
          <p:nvPr/>
        </p:nvSpPr>
        <p:spPr bwMode="auto">
          <a:xfrm>
            <a:off x="4718975" y="1560985"/>
            <a:ext cx="1166153" cy="263525"/>
          </a:xfrm>
          <a:prstGeom prst="borderCallout2">
            <a:avLst>
              <a:gd name="adj1" fmla="val 43375"/>
              <a:gd name="adj2" fmla="val 104210"/>
              <a:gd name="adj3" fmla="val 43375"/>
              <a:gd name="adj4" fmla="val 121761"/>
              <a:gd name="adj5" fmla="val -70962"/>
              <a:gd name="adj6" fmla="val 108616"/>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販売額：</a:t>
            </a:r>
            <a:r>
              <a:rPr lang="en-US" altLang="ja-JP" sz="700" dirty="0" smtClean="0">
                <a:latin typeface="ＭＳ Ｐゴシック" pitchFamily="50" charset="-128"/>
                <a:ea typeface="ＭＳ Ｐゴシック" pitchFamily="50" charset="-128"/>
              </a:rPr>
              <a:t>17</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8,577</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13,798</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sp>
        <p:nvSpPr>
          <p:cNvPr id="30" name="Oval 16"/>
          <p:cNvSpPr>
            <a:spLocks noChangeArrowheads="1"/>
          </p:cNvSpPr>
          <p:nvPr/>
        </p:nvSpPr>
        <p:spPr bwMode="auto">
          <a:xfrm>
            <a:off x="8564374" y="1067595"/>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1" name="AutoShape 18"/>
          <p:cNvSpPr>
            <a:spLocks/>
          </p:cNvSpPr>
          <p:nvPr/>
        </p:nvSpPr>
        <p:spPr bwMode="auto">
          <a:xfrm>
            <a:off x="7558517" y="1397155"/>
            <a:ext cx="1166153" cy="263525"/>
          </a:xfrm>
          <a:prstGeom prst="borderCallout2">
            <a:avLst>
              <a:gd name="adj1" fmla="val 43375"/>
              <a:gd name="adj2" fmla="val 104210"/>
              <a:gd name="adj3" fmla="val 43375"/>
              <a:gd name="adj4" fmla="val 113266"/>
              <a:gd name="adj5" fmla="val -23732"/>
              <a:gd name="adj6" fmla="val 112628"/>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卸売額： </a:t>
            </a:r>
            <a:r>
              <a:rPr lang="en-US" altLang="ja-JP" sz="700" dirty="0" smtClean="0">
                <a:latin typeface="ＭＳ Ｐゴシック" pitchFamily="50" charset="-128"/>
                <a:ea typeface="ＭＳ Ｐゴシック" pitchFamily="50" charset="-128"/>
              </a:rPr>
              <a:t>16</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3,079</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   </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5,498</a:t>
            </a:r>
            <a:r>
              <a:rPr lang="ja-JP" altLang="en-US" sz="700" dirty="0" smtClean="0">
                <a:latin typeface="ＭＳ Ｐゴシック" pitchFamily="50" charset="-128"/>
                <a:ea typeface="ＭＳ Ｐゴシック" pitchFamily="50" charset="-128"/>
              </a:rPr>
              <a:t>億円</a:t>
            </a:r>
            <a:endParaRPr lang="ja-JP" altLang="en-US" sz="700" dirty="0">
              <a:latin typeface="ＭＳ Ｐゴシック" pitchFamily="50" charset="-128"/>
              <a:ea typeface="ＭＳ Ｐゴシック" pitchFamily="50" charset="-128"/>
            </a:endParaRPr>
          </a:p>
        </p:txBody>
      </p:sp>
      <p:sp>
        <p:nvSpPr>
          <p:cNvPr id="36" name="Oval 16"/>
          <p:cNvSpPr>
            <a:spLocks noChangeArrowheads="1"/>
          </p:cNvSpPr>
          <p:nvPr/>
        </p:nvSpPr>
        <p:spPr bwMode="auto">
          <a:xfrm>
            <a:off x="3484594" y="5473800"/>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7" name="AutoShape 18"/>
          <p:cNvSpPr>
            <a:spLocks/>
          </p:cNvSpPr>
          <p:nvPr/>
        </p:nvSpPr>
        <p:spPr bwMode="auto">
          <a:xfrm>
            <a:off x="3938887" y="5113760"/>
            <a:ext cx="936104" cy="263525"/>
          </a:xfrm>
          <a:prstGeom prst="borderCallout2">
            <a:avLst>
              <a:gd name="adj1" fmla="val 109881"/>
              <a:gd name="adj2" fmla="val 51019"/>
              <a:gd name="adj3" fmla="val 168194"/>
              <a:gd name="adj4" fmla="val 50867"/>
              <a:gd name="adj5" fmla="val 167110"/>
              <a:gd name="adj6" fmla="val 11636"/>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出荷額：</a:t>
            </a:r>
            <a:r>
              <a:rPr lang="en-US" altLang="ja-JP" sz="700" dirty="0" smtClean="0">
                <a:latin typeface="ＭＳ Ｐゴシック" pitchFamily="50" charset="-128"/>
                <a:ea typeface="ＭＳ Ｐゴシック" pitchFamily="50" charset="-128"/>
              </a:rPr>
              <a:t>7,608</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1,060</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sp>
        <p:nvSpPr>
          <p:cNvPr id="38" name="Oval 16"/>
          <p:cNvSpPr>
            <a:spLocks noChangeArrowheads="1"/>
          </p:cNvSpPr>
          <p:nvPr/>
        </p:nvSpPr>
        <p:spPr bwMode="auto">
          <a:xfrm>
            <a:off x="8578132" y="4429746"/>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9" name="AutoShape 18"/>
          <p:cNvSpPr>
            <a:spLocks/>
          </p:cNvSpPr>
          <p:nvPr/>
        </p:nvSpPr>
        <p:spPr bwMode="auto">
          <a:xfrm>
            <a:off x="7896692" y="4770736"/>
            <a:ext cx="1014113" cy="263525"/>
          </a:xfrm>
          <a:prstGeom prst="borderCallout2">
            <a:avLst>
              <a:gd name="adj1" fmla="val 66507"/>
              <a:gd name="adj2" fmla="val 101726"/>
              <a:gd name="adj3" fmla="val 63617"/>
              <a:gd name="adj4" fmla="val 115096"/>
              <a:gd name="adj5" fmla="val -33372"/>
              <a:gd name="adj6" fmla="val 108345"/>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売上額：</a:t>
            </a:r>
            <a:r>
              <a:rPr lang="en-US" altLang="ja-JP" sz="700" dirty="0" smtClean="0">
                <a:latin typeface="ＭＳ Ｐゴシック" pitchFamily="50" charset="-128"/>
                <a:ea typeface="ＭＳ Ｐゴシック" pitchFamily="50" charset="-128"/>
              </a:rPr>
              <a:t>15</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5,722</a:t>
            </a:r>
            <a:r>
              <a:rPr lang="ja-JP" altLang="en-US" sz="700" dirty="0" smtClean="0">
                <a:latin typeface="ＭＳ Ｐゴシック" pitchFamily="50" charset="-128"/>
                <a:ea typeface="ＭＳ Ｐゴシック" pitchFamily="50" charset="-128"/>
              </a:rPr>
              <a:t>億円</a:t>
            </a:r>
            <a:r>
              <a:rPr lang="en-US" altLang="ja-JP" sz="700" dirty="0" smtClean="0">
                <a:latin typeface="ＭＳ Ｐゴシック" pitchFamily="50" charset="-128"/>
                <a:ea typeface="ＭＳ Ｐゴシック" pitchFamily="50" charset="-128"/>
              </a:rPr>
              <a:t> </a:t>
            </a:r>
            <a:endParaRPr lang="ja-JP" altLang="en-US" sz="700" dirty="0" smtClean="0">
              <a:latin typeface="ＭＳ Ｐゴシック" pitchFamily="50" charset="-128"/>
              <a:ea typeface="ＭＳ Ｐゴシック" pitchFamily="50" charset="-128"/>
            </a:endParaRP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 38,545</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0" name="直線コネクタ 39"/>
          <p:cNvCxnSpPr/>
          <p:nvPr/>
        </p:nvCxnSpPr>
        <p:spPr>
          <a:xfrm>
            <a:off x="3677345" y="1512342"/>
            <a:ext cx="47053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AutoShape 76"/>
          <p:cNvSpPr>
            <a:spLocks/>
          </p:cNvSpPr>
          <p:nvPr/>
        </p:nvSpPr>
        <p:spPr bwMode="auto">
          <a:xfrm>
            <a:off x="3860879" y="1988841"/>
            <a:ext cx="1092121" cy="263525"/>
          </a:xfrm>
          <a:prstGeom prst="borderCallout2">
            <a:avLst>
              <a:gd name="adj1" fmla="val -9637"/>
              <a:gd name="adj2" fmla="val 22849"/>
              <a:gd name="adj3" fmla="val -173974"/>
              <a:gd name="adj4" fmla="val 10431"/>
              <a:gd name="adj5" fmla="val -170963"/>
              <a:gd name="adj6" fmla="val 10410"/>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販売額：</a:t>
            </a:r>
            <a:r>
              <a:rPr lang="en-US" altLang="ja-JP" sz="700" dirty="0" smtClean="0">
                <a:latin typeface="ＭＳ Ｐゴシック" pitchFamily="50" charset="-128"/>
                <a:ea typeface="ＭＳ Ｐゴシック" pitchFamily="50" charset="-128"/>
              </a:rPr>
              <a:t>4</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8,503</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12,557</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2" name="直線コネクタ 41"/>
          <p:cNvCxnSpPr/>
          <p:nvPr/>
        </p:nvCxnSpPr>
        <p:spPr>
          <a:xfrm>
            <a:off x="3904491" y="6095454"/>
            <a:ext cx="35331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AutoShape 76"/>
          <p:cNvSpPr>
            <a:spLocks/>
          </p:cNvSpPr>
          <p:nvPr/>
        </p:nvSpPr>
        <p:spPr bwMode="auto">
          <a:xfrm>
            <a:off x="4640965" y="5949281"/>
            <a:ext cx="936104" cy="263525"/>
          </a:xfrm>
          <a:prstGeom prst="borderCallout2">
            <a:avLst>
              <a:gd name="adj1" fmla="val 53496"/>
              <a:gd name="adj2" fmla="val -8425"/>
              <a:gd name="adj3" fmla="val 56390"/>
              <a:gd name="adj4" fmla="val -21128"/>
              <a:gd name="adj5" fmla="val 53373"/>
              <a:gd name="adj6" fmla="val -4000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出荷額：</a:t>
            </a:r>
            <a:r>
              <a:rPr lang="en-US" altLang="ja-JP" sz="700" dirty="0" smtClean="0">
                <a:latin typeface="ＭＳ Ｐゴシック" pitchFamily="50" charset="-128"/>
                <a:ea typeface="ＭＳ Ｐゴシック" pitchFamily="50" charset="-128"/>
              </a:rPr>
              <a:t>7,366</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297</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6" name="直線コネクタ 45"/>
          <p:cNvCxnSpPr/>
          <p:nvPr/>
        </p:nvCxnSpPr>
        <p:spPr>
          <a:xfrm>
            <a:off x="3938887" y="5845522"/>
            <a:ext cx="4680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AutoShape 76"/>
          <p:cNvSpPr>
            <a:spLocks/>
          </p:cNvSpPr>
          <p:nvPr/>
        </p:nvSpPr>
        <p:spPr bwMode="auto">
          <a:xfrm>
            <a:off x="4796983" y="5517233"/>
            <a:ext cx="1092121" cy="263525"/>
          </a:xfrm>
          <a:prstGeom prst="borderCallout2">
            <a:avLst>
              <a:gd name="adj1" fmla="val 50122"/>
              <a:gd name="adj2" fmla="val -4488"/>
              <a:gd name="adj3" fmla="val 48677"/>
              <a:gd name="adj4" fmla="val -32025"/>
              <a:gd name="adj5" fmla="val 119156"/>
              <a:gd name="adj6" fmla="val -37526"/>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出荷額：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3,144</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783</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8" name="直線コネクタ 47"/>
          <p:cNvCxnSpPr/>
          <p:nvPr/>
        </p:nvCxnSpPr>
        <p:spPr>
          <a:xfrm>
            <a:off x="8860312" y="2683520"/>
            <a:ext cx="3120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AutoShape 76"/>
          <p:cNvSpPr>
            <a:spLocks/>
          </p:cNvSpPr>
          <p:nvPr/>
        </p:nvSpPr>
        <p:spPr bwMode="auto">
          <a:xfrm>
            <a:off x="8527640" y="2068216"/>
            <a:ext cx="1014113" cy="263525"/>
          </a:xfrm>
          <a:prstGeom prst="borderCallout2">
            <a:avLst>
              <a:gd name="adj1" fmla="val 126508"/>
              <a:gd name="adj2" fmla="val 78678"/>
              <a:gd name="adj3" fmla="val 221929"/>
              <a:gd name="adj4" fmla="val 79449"/>
              <a:gd name="adj5" fmla="val 234579"/>
              <a:gd name="adj6" fmla="val 71188"/>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卸売額：</a:t>
            </a:r>
            <a:r>
              <a:rPr lang="en-US" altLang="ja-JP" sz="700" dirty="0" smtClean="0">
                <a:latin typeface="ＭＳ Ｐゴシック" pitchFamily="50" charset="-128"/>
                <a:ea typeface="ＭＳ Ｐゴシック" pitchFamily="50" charset="-128"/>
              </a:rPr>
              <a:t>3</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1,931</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6,572</a:t>
            </a:r>
            <a:r>
              <a:rPr lang="ja-JP" altLang="en-US" sz="700" dirty="0" smtClean="0">
                <a:latin typeface="ＭＳ Ｐゴシック" pitchFamily="50" charset="-128"/>
                <a:ea typeface="ＭＳ Ｐゴシック" pitchFamily="50" charset="-128"/>
              </a:rPr>
              <a:t>億円 </a:t>
            </a:r>
            <a:endParaRPr lang="ja-JP" altLang="en-US" sz="700" dirty="0">
              <a:latin typeface="ＭＳ Ｐゴシック" pitchFamily="50" charset="-128"/>
              <a:ea typeface="ＭＳ Ｐゴシック" pitchFamily="50" charset="-128"/>
            </a:endParaRPr>
          </a:p>
        </p:txBody>
      </p:sp>
      <p:cxnSp>
        <p:nvCxnSpPr>
          <p:cNvPr id="50" name="直線コネクタ 49"/>
          <p:cNvCxnSpPr/>
          <p:nvPr/>
        </p:nvCxnSpPr>
        <p:spPr>
          <a:xfrm>
            <a:off x="7755534" y="3030860"/>
            <a:ext cx="3120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AutoShape 76"/>
          <p:cNvSpPr>
            <a:spLocks/>
          </p:cNvSpPr>
          <p:nvPr/>
        </p:nvSpPr>
        <p:spPr bwMode="auto">
          <a:xfrm>
            <a:off x="7215251" y="2348881"/>
            <a:ext cx="936104" cy="263525"/>
          </a:xfrm>
          <a:prstGeom prst="borderCallout2">
            <a:avLst>
              <a:gd name="adj1" fmla="val 43375"/>
              <a:gd name="adj2" fmla="val 104567"/>
              <a:gd name="adj3" fmla="val 42411"/>
              <a:gd name="adj4" fmla="val 123852"/>
              <a:gd name="adj5" fmla="val 250241"/>
              <a:gd name="adj6" fmla="val 87383"/>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卸売額：</a:t>
            </a:r>
            <a:r>
              <a:rPr lang="en-US" altLang="ja-JP" sz="700" dirty="0" smtClean="0">
                <a:latin typeface="ＭＳ Ｐゴシック" pitchFamily="50" charset="-128"/>
                <a:ea typeface="ＭＳ Ｐゴシック" pitchFamily="50" charset="-128"/>
              </a:rPr>
              <a:t>7,884</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a:t>
            </a:r>
            <a:r>
              <a:rPr lang="en-US" altLang="ja-JP" sz="700" dirty="0" smtClean="0">
                <a:latin typeface="ＭＳ Ｐゴシック" pitchFamily="50" charset="-128"/>
                <a:ea typeface="ＭＳ Ｐゴシック" pitchFamily="50" charset="-128"/>
              </a:rPr>
              <a:t>6,136</a:t>
            </a:r>
            <a:r>
              <a:rPr lang="ja-JP" altLang="en-US" sz="700" dirty="0" smtClean="0">
                <a:latin typeface="ＭＳ Ｐゴシック" pitchFamily="50" charset="-128"/>
                <a:ea typeface="ＭＳ Ｐゴシック" pitchFamily="50" charset="-128"/>
              </a:rPr>
              <a:t>億円 </a:t>
            </a:r>
            <a:endParaRPr lang="ja-JP" altLang="en-US" sz="700" dirty="0">
              <a:latin typeface="ＭＳ Ｐゴシック" pitchFamily="50" charset="-128"/>
              <a:ea typeface="ＭＳ Ｐゴシック" pitchFamily="50" charset="-128"/>
            </a:endParaRPr>
          </a:p>
        </p:txBody>
      </p:sp>
      <p:cxnSp>
        <p:nvCxnSpPr>
          <p:cNvPr id="53" name="直線コネクタ 52"/>
          <p:cNvCxnSpPr/>
          <p:nvPr/>
        </p:nvCxnSpPr>
        <p:spPr>
          <a:xfrm>
            <a:off x="7137243" y="4941168"/>
            <a:ext cx="39004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AutoShape 76"/>
          <p:cNvSpPr>
            <a:spLocks/>
          </p:cNvSpPr>
          <p:nvPr/>
        </p:nvSpPr>
        <p:spPr bwMode="auto">
          <a:xfrm>
            <a:off x="6981225" y="5229201"/>
            <a:ext cx="1014113" cy="263525"/>
          </a:xfrm>
          <a:prstGeom prst="borderCallout2">
            <a:avLst>
              <a:gd name="adj1" fmla="val -14455"/>
              <a:gd name="adj2" fmla="val 42385"/>
              <a:gd name="adj3" fmla="val -93734"/>
              <a:gd name="adj4" fmla="val 42224"/>
              <a:gd name="adj5" fmla="val -94338"/>
              <a:gd name="adj6" fmla="val 43121"/>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売上額：</a:t>
            </a:r>
            <a:r>
              <a:rPr lang="en-US" altLang="ja-JP" sz="700" dirty="0" smtClean="0">
                <a:latin typeface="ＭＳ Ｐゴシック" pitchFamily="50" charset="-128"/>
                <a:ea typeface="ＭＳ Ｐゴシック" pitchFamily="50" charset="-128"/>
              </a:rPr>
              <a:t>4</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9,600</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31,252</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sp>
        <p:nvSpPr>
          <p:cNvPr id="44" name="AutoShape 76"/>
          <p:cNvSpPr>
            <a:spLocks/>
          </p:cNvSpPr>
          <p:nvPr/>
        </p:nvSpPr>
        <p:spPr bwMode="auto">
          <a:xfrm>
            <a:off x="7371269" y="4365105"/>
            <a:ext cx="1014113" cy="263525"/>
          </a:xfrm>
          <a:prstGeom prst="borderCallout2">
            <a:avLst>
              <a:gd name="adj1" fmla="val 54220"/>
              <a:gd name="adj2" fmla="val -2385"/>
              <a:gd name="adj3" fmla="val 54458"/>
              <a:gd name="adj4" fmla="val -18827"/>
              <a:gd name="adj5" fmla="val 115301"/>
              <a:gd name="adj6" fmla="val -18947"/>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売上額：</a:t>
            </a:r>
            <a:r>
              <a:rPr lang="en-US" altLang="ja-JP" sz="700" dirty="0" smtClean="0">
                <a:latin typeface="ＭＳ Ｐゴシック" pitchFamily="50" charset="-128"/>
                <a:ea typeface="ＭＳ Ｐゴシック" pitchFamily="50" charset="-128"/>
              </a:rPr>
              <a:t>3</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9,360</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34,980</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5" name="直線コネクタ 44"/>
          <p:cNvCxnSpPr/>
          <p:nvPr/>
        </p:nvCxnSpPr>
        <p:spPr>
          <a:xfrm>
            <a:off x="6991544" y="4778102"/>
            <a:ext cx="39004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正方形/長方形 27"/>
          <p:cNvSpPr>
            <a:spLocks noChangeArrowheads="1"/>
          </p:cNvSpPr>
          <p:nvPr/>
        </p:nvSpPr>
        <p:spPr bwMode="auto">
          <a:xfrm>
            <a:off x="8845550" y="6426383"/>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a:t>
            </a:r>
            <a:r>
              <a:rPr lang="ja-JP" altLang="en-US" sz="1100" b="1" dirty="0">
                <a:solidFill>
                  <a:srgbClr val="000000"/>
                </a:solidFill>
                <a:latin typeface="Meiryo UI" pitchFamily="50" charset="-128"/>
                <a:ea typeface="Meiryo UI" pitchFamily="50" charset="-128"/>
                <a:cs typeface="Meiryo UI" pitchFamily="50" charset="-128"/>
              </a:rPr>
              <a:t>１</a:t>
            </a:r>
            <a:endParaRPr lang="en-US" altLang="ja-JP" sz="1100" b="1" dirty="0" smtClean="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p:cNvPicPr>
          <p:nvPr/>
        </p:nvPicPr>
        <p:blipFill>
          <a:blip r:embed="rId3"/>
          <a:stretch>
            <a:fillRect/>
          </a:stretch>
        </p:blipFill>
        <p:spPr>
          <a:xfrm>
            <a:off x="6409046" y="3901330"/>
            <a:ext cx="3504874" cy="2417012"/>
          </a:xfrm>
          <a:prstGeom prst="rect">
            <a:avLst/>
          </a:prstGeom>
        </p:spPr>
      </p:pic>
      <p:pic>
        <p:nvPicPr>
          <p:cNvPr id="7" name="図 6"/>
          <p:cNvPicPr>
            <a:picLocks/>
          </p:cNvPicPr>
          <p:nvPr/>
        </p:nvPicPr>
        <p:blipFill>
          <a:blip r:embed="rId4"/>
          <a:stretch>
            <a:fillRect/>
          </a:stretch>
        </p:blipFill>
        <p:spPr>
          <a:xfrm>
            <a:off x="2996714" y="3905552"/>
            <a:ext cx="3500120" cy="2402482"/>
          </a:xfrm>
          <a:prstGeom prst="rect">
            <a:avLst/>
          </a:prstGeom>
        </p:spPr>
      </p:pic>
      <p:pic>
        <p:nvPicPr>
          <p:cNvPr id="6" name="図 5"/>
          <p:cNvPicPr>
            <a:picLocks/>
          </p:cNvPicPr>
          <p:nvPr/>
        </p:nvPicPr>
        <p:blipFill>
          <a:blip r:embed="rId5"/>
          <a:stretch>
            <a:fillRect/>
          </a:stretch>
        </p:blipFill>
        <p:spPr>
          <a:xfrm>
            <a:off x="6400321" y="847968"/>
            <a:ext cx="3496680" cy="2384688"/>
          </a:xfrm>
          <a:prstGeom prst="rect">
            <a:avLst/>
          </a:prstGeom>
        </p:spPr>
      </p:pic>
      <p:pic>
        <p:nvPicPr>
          <p:cNvPr id="5" name="図 4"/>
          <p:cNvPicPr>
            <a:picLocks/>
          </p:cNvPicPr>
          <p:nvPr/>
        </p:nvPicPr>
        <p:blipFill>
          <a:blip r:embed="rId6"/>
          <a:stretch>
            <a:fillRect/>
          </a:stretch>
        </p:blipFill>
        <p:spPr>
          <a:xfrm>
            <a:off x="2943996" y="865491"/>
            <a:ext cx="3528000" cy="2150990"/>
          </a:xfrm>
          <a:prstGeom prst="rect">
            <a:avLst/>
          </a:prstGeom>
        </p:spPr>
      </p:pic>
      <p:sp>
        <p:nvSpPr>
          <p:cNvPr id="25602" name="タイトル 3"/>
          <p:cNvSpPr txBox="1">
            <a:spLocks/>
          </p:cNvSpPr>
          <p:nvPr/>
        </p:nvSpPr>
        <p:spPr bwMode="auto">
          <a:xfrm>
            <a:off x="116946" y="260351"/>
            <a:ext cx="9672108"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4" name="テキスト ボックス 3"/>
          <p:cNvSpPr txBox="1"/>
          <p:nvPr/>
        </p:nvSpPr>
        <p:spPr bwMode="gray">
          <a:xfrm>
            <a:off x="271728" y="160339"/>
            <a:ext cx="4290881" cy="187325"/>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smtClean="0">
                <a:solidFill>
                  <a:schemeClr val="bg1"/>
                </a:solidFill>
                <a:latin typeface="Meiryo UI" pitchFamily="50" charset="-128"/>
                <a:ea typeface="Meiryo UI" pitchFamily="50" charset="-128"/>
                <a:cs typeface="Meiryo UI" pitchFamily="50" charset="-128"/>
              </a:rPr>
              <a:t>中央区の状況（統計データ）</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25604" name="テキスト ボックス 24"/>
          <p:cNvSpPr txBox="1">
            <a:spLocks noChangeArrowheads="1"/>
          </p:cNvSpPr>
          <p:nvPr/>
        </p:nvSpPr>
        <p:spPr bwMode="auto">
          <a:xfrm>
            <a:off x="163381" y="401639"/>
            <a:ext cx="390392"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まち・暮らし</a:t>
            </a:r>
          </a:p>
        </p:txBody>
      </p:sp>
      <p:graphicFrame>
        <p:nvGraphicFramePr>
          <p:cNvPr id="42" name="Group 22"/>
          <p:cNvGraphicFramePr>
            <a:graphicFrameLocks noGrp="1"/>
          </p:cNvGraphicFramePr>
          <p:nvPr>
            <p:extLst>
              <p:ext uri="{D42A27DB-BD31-4B8C-83A1-F6EECF244321}">
                <p14:modId xmlns:p14="http://schemas.microsoft.com/office/powerpoint/2010/main" val="2425432336"/>
              </p:ext>
            </p:extLst>
          </p:nvPr>
        </p:nvGraphicFramePr>
        <p:xfrm>
          <a:off x="631567" y="404665"/>
          <a:ext cx="2340260" cy="6217737"/>
        </p:xfrm>
        <a:graphic>
          <a:graphicData uri="http://schemas.openxmlformats.org/drawingml/2006/table">
            <a:tbl>
              <a:tblPr/>
              <a:tblGrid>
                <a:gridCol w="312035">
                  <a:extLst>
                    <a:ext uri="{9D8B030D-6E8A-4147-A177-3AD203B41FA5}">
                      <a16:colId xmlns:a16="http://schemas.microsoft.com/office/drawing/2014/main" val="20000"/>
                    </a:ext>
                  </a:extLst>
                </a:gridCol>
                <a:gridCol w="312035">
                  <a:extLst>
                    <a:ext uri="{9D8B030D-6E8A-4147-A177-3AD203B41FA5}">
                      <a16:colId xmlns:a16="http://schemas.microsoft.com/office/drawing/2014/main" val="20001"/>
                    </a:ext>
                  </a:extLst>
                </a:gridCol>
                <a:gridCol w="234026">
                  <a:extLst>
                    <a:ext uri="{9D8B030D-6E8A-4147-A177-3AD203B41FA5}">
                      <a16:colId xmlns:a16="http://schemas.microsoft.com/office/drawing/2014/main" val="20002"/>
                    </a:ext>
                  </a:extLst>
                </a:gridCol>
                <a:gridCol w="624069">
                  <a:extLst>
                    <a:ext uri="{9D8B030D-6E8A-4147-A177-3AD203B41FA5}">
                      <a16:colId xmlns:a16="http://schemas.microsoft.com/office/drawing/2014/main" val="20003"/>
                    </a:ext>
                  </a:extLst>
                </a:gridCol>
                <a:gridCol w="858095">
                  <a:extLst>
                    <a:ext uri="{9D8B030D-6E8A-4147-A177-3AD203B41FA5}">
                      <a16:colId xmlns:a16="http://schemas.microsoft.com/office/drawing/2014/main" val="20004"/>
                    </a:ext>
                  </a:extLst>
                </a:gridCol>
              </a:tblGrid>
              <a:tr h="215291">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59436" marR="5943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864" marR="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00"/>
                  </a:ext>
                </a:extLst>
              </a:tr>
              <a:tr h="188208">
                <a:tc rowSpan="6">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土地利用</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建物用途</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57.5%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内訳</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smtClean="0">
                          <a:latin typeface="+mn-ea"/>
                          <a:ea typeface="+mn-ea"/>
                        </a:rPr>
                        <a:t>住居</a:t>
                      </a:r>
                      <a:endParaRPr kumimoji="1" lang="ja-JP" altLang="en-US" sz="1000" dirty="0" smtClean="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29.6%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商業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22.5%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工業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33.3%</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その他</a:t>
                      </a:r>
                      <a:endParaRPr kumimoji="1" lang="ja-JP" altLang="en-US" sz="1000" dirty="0">
                        <a:latin typeface="+mn-ea"/>
                        <a:ea typeface="+mn-ea"/>
                      </a:endParaRPr>
                    </a:p>
                  </a:txBody>
                  <a:tcPr marL="10319" marR="10319" marT="9525" marB="0" anchor="ctr">
                    <a:lnT w="12700" cap="flat" cmpd="sng" algn="ctr">
                      <a:solidFill>
                        <a:schemeClr val="tx1"/>
                      </a:solidFill>
                      <a:prstDash val="sysDash"/>
                      <a:round/>
                      <a:headEnd type="none" w="med" len="med"/>
                      <a:tailEnd type="none" w="med" len="med"/>
                    </a:lnT>
                  </a:tcPr>
                </a:tc>
                <a:tc hMerge="1">
                  <a:txBody>
                    <a:bodyPr/>
                    <a:lstStyle/>
                    <a:p>
                      <a:pPr algn="ctr" fontAlgn="ctr"/>
                      <a:endParaRPr lang="en-US" altLang="ja-JP" sz="1000" b="0" i="0" u="none" strike="noStrike" dirty="0">
                        <a:solidFill>
                          <a:schemeClr val="tx1"/>
                        </a:solidFill>
                        <a:latin typeface="ＭＳ Ｐゴシック" pitchFamily="50" charset="-128"/>
                        <a:ea typeface="ＭＳ Ｐゴシック" pitchFamily="50" charset="-128"/>
                      </a:endParaRPr>
                    </a:p>
                  </a:txBody>
                  <a:tcPr marL="9525" marR="9525" marT="9525" marB="0" anchor="ct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88612">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持ち家割合：借家割合</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38.9%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61.1%</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8000">
                <a:tc rowSpan="9">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子ども・教育</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484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認可保育所定員</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Ｐゴシック" pitchFamily="50" charset="-128"/>
                          <a:ea typeface="ＭＳ Ｐゴシック" pitchFamily="50" charset="-128"/>
                        </a:rPr>
                        <a:t>（就学前児童</a:t>
                      </a:r>
                      <a:r>
                        <a:rPr kumimoji="1" lang="en-US" altLang="ja-JP" sz="7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7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11,587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36.5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待機児童数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幼稚園数</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中学校数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高等学校数（全日）</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短期大学数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福祉・医療</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居宅介護事業者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zh-TW" sz="1000" b="0" i="0" u="none" strike="noStrike" dirty="0" smtClean="0">
                          <a:solidFill>
                            <a:schemeClr val="tx1"/>
                          </a:solidFill>
                          <a:latin typeface="ＭＳ Ｐゴシック" pitchFamily="50" charset="-128"/>
                          <a:ea typeface="ＭＳ Ｐゴシック" pitchFamily="50" charset="-128"/>
                        </a:rPr>
                        <a:t>1,288</a:t>
                      </a:r>
                      <a:r>
                        <a:rPr lang="zh-TW" altLang="en-US" sz="1000" b="0" i="0" u="none" strike="noStrike" dirty="0" smtClean="0">
                          <a:solidFill>
                            <a:schemeClr val="tx1"/>
                          </a:solidFill>
                          <a:latin typeface="ＭＳ Ｐゴシック" pitchFamily="50" charset="-128"/>
                          <a:ea typeface="ＭＳ Ｐゴシック" pitchFamily="50" charset="-128"/>
                        </a:rPr>
                        <a:t>業者</a:t>
                      </a:r>
                    </a:p>
                    <a:p>
                      <a:pPr marL="0" marR="0" lvl="0" indent="0" algn="ctr" defTabSz="914400" rtl="0" eaLnBrk="1" fontAlgn="base" latinLnBrk="0" hangingPunct="1">
                        <a:lnSpc>
                          <a:spcPct val="90000"/>
                        </a:lnSpc>
                        <a:spcBef>
                          <a:spcPct val="0"/>
                        </a:spcBef>
                        <a:spcAft>
                          <a:spcPct val="0"/>
                        </a:spcAft>
                        <a:buClrTx/>
                        <a:buSzTx/>
                        <a:buFontTx/>
                        <a:buNone/>
                        <a:tabLst/>
                        <a:defRPr/>
                      </a:pP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zh-TW" sz="1000" b="0" i="0" u="none" strike="noStrike" dirty="0" smtClean="0">
                          <a:solidFill>
                            <a:schemeClr val="tx1"/>
                          </a:solidFill>
                          <a:latin typeface="ＭＳ Ｐゴシック" pitchFamily="50" charset="-128"/>
                          <a:ea typeface="ＭＳ Ｐゴシック" pitchFamily="50" charset="-128"/>
                        </a:rPr>
                        <a:t>19.7</a:t>
                      </a:r>
                      <a:r>
                        <a:rPr lang="zh-TW" altLang="en-US" sz="1000" b="0" i="0" u="none" strike="noStrike" dirty="0" smtClean="0">
                          <a:solidFill>
                            <a:schemeClr val="tx1"/>
                          </a:solidFill>
                          <a:latin typeface="ＭＳ Ｐゴシック" pitchFamily="50" charset="-128"/>
                          <a:ea typeface="ＭＳ Ｐゴシック" pitchFamily="50" charset="-128"/>
                        </a:rPr>
                        <a:t>業者）</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病院・診療所数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（千人あたり）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1,824</a:t>
                      </a:r>
                      <a:r>
                        <a:rPr lang="ja-JP" altLang="en-US" sz="1000" b="0" i="0" u="none" strike="noStrike" dirty="0" smtClean="0">
                          <a:solidFill>
                            <a:schemeClr val="tx1"/>
                          </a:solidFill>
                          <a:latin typeface="ＭＳ Ｐゴシック" pitchFamily="50" charset="-128"/>
                          <a:ea typeface="ＭＳ Ｐゴシック" pitchFamily="50" charset="-128"/>
                        </a:rPr>
                        <a:t>ヵ所</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2.6</a:t>
                      </a:r>
                      <a:r>
                        <a:rPr lang="ja-JP" altLang="en-US" sz="1000" b="0" i="0" u="none" strike="noStrike" dirty="0" smtClean="0">
                          <a:solidFill>
                            <a:schemeClr val="tx1"/>
                          </a:solidFill>
                          <a:latin typeface="ＭＳ Ｐゴシック" pitchFamily="50" charset="-128"/>
                          <a:ea typeface="ＭＳ Ｐゴシック" pitchFamily="50" charset="-128"/>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国民健康保険加入者数（加入率）</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201,496</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28.4%</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被保護実人員（生活保護）（保護率</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千分比</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57,350</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smtClean="0">
                          <a:solidFill>
                            <a:schemeClr val="tx1"/>
                          </a:solidFill>
                          <a:latin typeface="ＭＳ Ｐゴシック" pitchFamily="50" charset="-128"/>
                          <a:ea typeface="ＭＳ Ｐゴシック" pitchFamily="50" charset="-128"/>
                        </a:rPr>
                        <a:t>80.7‰</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交通</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鉄道駅数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126</a:t>
                      </a:r>
                      <a:r>
                        <a:rPr lang="ja-JP" altLang="en-US" sz="1000" b="0" i="0" u="none" strike="noStrike" dirty="0" smtClean="0">
                          <a:solidFill>
                            <a:schemeClr val="tx1"/>
                          </a:solidFill>
                          <a:latin typeface="ＭＳ Ｐゴシック" pitchFamily="50" charset="-128"/>
                          <a:ea typeface="ＭＳ Ｐゴシック" pitchFamily="50" charset="-128"/>
                        </a:rPr>
                        <a:t>駅</a:t>
                      </a:r>
                      <a:endParaRPr lang="en-US" altLang="ja-JP" sz="1000" b="0" i="0" u="none" strike="noStrike" dirty="0" smtClean="0">
                        <a:solidFill>
                          <a:schemeClr val="tx1"/>
                        </a:solidFill>
                        <a:latin typeface="ＭＳ Ｐゴシック" pitchFamily="50" charset="-128"/>
                        <a:ea typeface="ＭＳ Ｐゴシック" pitchFamily="50" charset="-128"/>
                      </a:endParaRP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1.9</a:t>
                      </a:r>
                      <a:r>
                        <a:rPr lang="ja-JP" altLang="en-US" sz="1000" b="0" i="0" u="none" strike="noStrike" dirty="0" smtClean="0">
                          <a:solidFill>
                            <a:schemeClr val="tx1"/>
                          </a:solidFill>
                          <a:latin typeface="ＭＳ Ｐゴシック" pitchFamily="50" charset="-128"/>
                          <a:ea typeface="ＭＳ Ｐゴシック" pitchFamily="50" charset="-128"/>
                        </a:rPr>
                        <a:t>駅）</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放置自転車台数（原付除く）</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3,948</a:t>
                      </a:r>
                      <a:r>
                        <a:rPr lang="ja-JP" altLang="en-US" sz="1000" b="0" i="0" u="none" strike="noStrike" dirty="0" smtClean="0">
                          <a:solidFill>
                            <a:schemeClr val="tx1"/>
                          </a:solidFill>
                          <a:latin typeface="ＭＳ Ｐゴシック" pitchFamily="50" charset="-128"/>
                          <a:ea typeface="ＭＳ Ｐゴシック" pitchFamily="50" charset="-128"/>
                        </a:rPr>
                        <a:t>台</a:t>
                      </a:r>
                      <a:endParaRPr lang="en-US" altLang="ja-JP" sz="1000" b="0" i="0" u="none" strike="noStrike" dirty="0" smtClean="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r h="19054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通勤・通学者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割合</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域内</a:t>
                      </a:r>
                    </a:p>
                  </a:txBody>
                  <a:tcPr marL="58500" marR="58500" marT="46800" marB="4680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54.9%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22"/>
                  </a:ext>
                </a:extLst>
              </a:tr>
              <a:tr h="216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域外</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45.1%</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3"/>
                  </a:ext>
                </a:extLst>
              </a:tr>
            </a:tbl>
          </a:graphicData>
        </a:graphic>
      </p:graphicFrame>
      <p:sp>
        <p:nvSpPr>
          <p:cNvPr id="21" name="Rectangle 8"/>
          <p:cNvSpPr>
            <a:spLocks noChangeArrowheads="1"/>
          </p:cNvSpPr>
          <p:nvPr/>
        </p:nvSpPr>
        <p:spPr bwMode="auto">
          <a:xfrm>
            <a:off x="6422897" y="408856"/>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rPr>
              <a:t>就学前児童</a:t>
            </a:r>
            <a:r>
              <a:rPr lang="en-US" altLang="ja-JP" sz="1000" dirty="0" smtClean="0">
                <a:latin typeface="ＭＳ Ｐゴシック" pitchFamily="50" charset="-128"/>
              </a:rPr>
              <a:t>100</a:t>
            </a:r>
            <a:r>
              <a:rPr lang="ja-JP" altLang="en-US" sz="1000" dirty="0" smtClean="0">
                <a:latin typeface="ＭＳ Ｐゴシック" pitchFamily="50" charset="-128"/>
              </a:rPr>
              <a:t>人あたり認可保育所定員数は、枚方市</a:t>
            </a:r>
            <a:endParaRPr lang="en-US" altLang="ja-JP" sz="1000" dirty="0" smtClean="0">
              <a:latin typeface="ＭＳ Ｐゴシック" pitchFamily="50" charset="-128"/>
            </a:endParaRPr>
          </a:p>
          <a:p>
            <a:pPr>
              <a:spcBef>
                <a:spcPts val="0"/>
              </a:spcBef>
            </a:pPr>
            <a:r>
              <a:rPr lang="ja-JP" altLang="en-US" sz="1000" dirty="0">
                <a:latin typeface="ＭＳ Ｐゴシック" pitchFamily="50" charset="-128"/>
              </a:rPr>
              <a:t>　</a:t>
            </a:r>
            <a:r>
              <a:rPr lang="ja-JP" altLang="en-US" sz="1000" dirty="0" smtClean="0">
                <a:latin typeface="ＭＳ Ｐゴシック" pitchFamily="50" charset="-128"/>
              </a:rPr>
              <a:t> を上回る</a:t>
            </a:r>
            <a:endParaRPr lang="ja-JP" altLang="en-US" sz="700" dirty="0">
              <a:latin typeface="ＭＳ Ｐゴシック" pitchFamily="50" charset="-128"/>
            </a:endParaRPr>
          </a:p>
        </p:txBody>
      </p:sp>
      <p:sp>
        <p:nvSpPr>
          <p:cNvPr id="22" name="Rectangle 11"/>
          <p:cNvSpPr>
            <a:spLocks noChangeArrowheads="1"/>
          </p:cNvSpPr>
          <p:nvPr/>
        </p:nvSpPr>
        <p:spPr bwMode="auto">
          <a:xfrm>
            <a:off x="3033740" y="3482472"/>
            <a:ext cx="3315000" cy="518400"/>
          </a:xfrm>
          <a:prstGeom prst="rect">
            <a:avLst/>
          </a:prstGeom>
          <a:solidFill>
            <a:srgbClr val="FFCC99"/>
          </a:solidFill>
          <a:ln w="9525" algn="ctr">
            <a:noFill/>
            <a:prstDash val="sysDot"/>
            <a:miter lim="800000"/>
            <a:headEnd/>
            <a:tailEnd/>
          </a:ln>
          <a:effectLst/>
        </p:spPr>
        <p:txBody>
          <a:bodyPr lIns="36000" tIns="0" rIns="36000" bIns="0"/>
          <a:lstStyle/>
          <a:p>
            <a:pPr marL="85725" indent="-85725"/>
            <a:endParaRPr lang="en-US" altLang="ja-JP" sz="1000" dirty="0"/>
          </a:p>
          <a:p>
            <a:pPr marL="85725" indent="-85725">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rPr>
              <a:t>１</a:t>
            </a:r>
            <a:r>
              <a:rPr lang="en-US" altLang="ja-JP" sz="1000" dirty="0" smtClean="0">
                <a:latin typeface="ＭＳ Ｐゴシック" pitchFamily="50" charset="-128"/>
              </a:rPr>
              <a:t>k㎡</a:t>
            </a:r>
            <a:r>
              <a:rPr lang="ja-JP" altLang="en-US" sz="1000" dirty="0" smtClean="0">
                <a:latin typeface="ＭＳ Ｐゴシック" pitchFamily="50" charset="-128"/>
              </a:rPr>
              <a:t>あたりの居宅介護事業者数は、比較都市をいずれも</a:t>
            </a:r>
            <a:endParaRPr lang="en-US" altLang="ja-JP" sz="1000" dirty="0" smtClean="0">
              <a:latin typeface="ＭＳ Ｐゴシック" pitchFamily="50" charset="-128"/>
            </a:endParaRPr>
          </a:p>
          <a:p>
            <a:pPr marL="85725" indent="-85725">
              <a:spcBef>
                <a:spcPts val="0"/>
              </a:spcBef>
            </a:pPr>
            <a:r>
              <a:rPr lang="ja-JP" altLang="en-US" sz="1000" dirty="0">
                <a:latin typeface="ＭＳ Ｐゴシック" pitchFamily="50" charset="-128"/>
              </a:rPr>
              <a:t>　</a:t>
            </a:r>
            <a:r>
              <a:rPr lang="ja-JP" altLang="en-US" sz="1000" dirty="0" smtClean="0">
                <a:latin typeface="ＭＳ Ｐゴシック" pitchFamily="50" charset="-128"/>
              </a:rPr>
              <a:t> 上回る</a:t>
            </a:r>
            <a:endParaRPr lang="ja-JP" altLang="en-US" sz="1000" dirty="0">
              <a:latin typeface="ＭＳ Ｐゴシック" pitchFamily="50" charset="-128"/>
            </a:endParaRPr>
          </a:p>
        </p:txBody>
      </p:sp>
      <p:sp>
        <p:nvSpPr>
          <p:cNvPr id="24" name="Rectangle 12"/>
          <p:cNvSpPr>
            <a:spLocks noChangeArrowheads="1"/>
          </p:cNvSpPr>
          <p:nvPr/>
        </p:nvSpPr>
        <p:spPr bwMode="auto">
          <a:xfrm>
            <a:off x="3521781" y="3482472"/>
            <a:ext cx="2338917" cy="162000"/>
          </a:xfrm>
          <a:prstGeom prst="rect">
            <a:avLst/>
          </a:prstGeom>
          <a:solidFill>
            <a:srgbClr val="008000"/>
          </a:solidFill>
          <a:ln w="9525" algn="ctr">
            <a:noFill/>
            <a:miter lim="800000"/>
            <a:headEnd/>
            <a:tailEnd/>
          </a:ln>
          <a:effectLst/>
        </p:spPr>
        <p:txBody>
          <a:bodyPr wrap="none" anchor="ctr"/>
          <a:lstStyle/>
          <a:p>
            <a:pPr algn="ctr"/>
            <a:r>
              <a:rPr lang="en-US" altLang="ja-JP" sz="1000" b="1" dirty="0">
                <a:solidFill>
                  <a:schemeClr val="bg1"/>
                </a:solidFill>
                <a:latin typeface="ＭＳ Ｐゴシック" pitchFamily="50" charset="-128"/>
              </a:rPr>
              <a:t>1k㎡</a:t>
            </a:r>
            <a:r>
              <a:rPr lang="ja-JP" altLang="en-US" sz="1000" b="1" dirty="0">
                <a:solidFill>
                  <a:schemeClr val="bg1"/>
                </a:solidFill>
                <a:latin typeface="ＭＳ Ｐゴシック" pitchFamily="50" charset="-128"/>
              </a:rPr>
              <a:t>あたり居宅介護事業者数</a:t>
            </a:r>
          </a:p>
        </p:txBody>
      </p:sp>
      <p:sp>
        <p:nvSpPr>
          <p:cNvPr id="25" name="Rectangle 14"/>
          <p:cNvSpPr>
            <a:spLocks noChangeArrowheads="1"/>
          </p:cNvSpPr>
          <p:nvPr/>
        </p:nvSpPr>
        <p:spPr bwMode="auto">
          <a:xfrm>
            <a:off x="6422897" y="3482472"/>
            <a:ext cx="3315000" cy="518400"/>
          </a:xfrm>
          <a:prstGeom prst="rect">
            <a:avLst/>
          </a:prstGeom>
          <a:solidFill>
            <a:srgbClr val="FFCC99"/>
          </a:solidFill>
          <a:ln w="9525" algn="ctr">
            <a:noFill/>
            <a:prstDash val="sysDot"/>
            <a:miter lim="800000"/>
            <a:headEnd/>
            <a:tailEnd/>
          </a:ln>
          <a:effectLst/>
        </p:spPr>
        <p:txBody>
          <a:bodyPr lIns="36000" tIns="0" rIns="36000" bIns="0"/>
          <a:lstStyle/>
          <a:p>
            <a:pPr marL="85725" indent="-85725"/>
            <a:endParaRPr lang="en-US" altLang="ja-JP" sz="1000" dirty="0"/>
          </a:p>
          <a:p>
            <a:pPr marL="85725" indent="-85725">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rPr>
              <a:t>人口千人あたりの病院・診療所数は、比較都市をいずれも</a:t>
            </a:r>
            <a:endParaRPr lang="en-US" altLang="ja-JP" sz="1000" dirty="0" smtClean="0">
              <a:latin typeface="ＭＳ Ｐゴシック" pitchFamily="50" charset="-128"/>
            </a:endParaRPr>
          </a:p>
          <a:p>
            <a:pPr marL="85725" indent="-85725">
              <a:spcBef>
                <a:spcPts val="0"/>
              </a:spcBef>
            </a:pPr>
            <a:r>
              <a:rPr lang="ja-JP" altLang="en-US" sz="1000" dirty="0">
                <a:latin typeface="ＭＳ Ｐゴシック" pitchFamily="50" charset="-128"/>
              </a:rPr>
              <a:t>　</a:t>
            </a:r>
            <a:r>
              <a:rPr lang="ja-JP" altLang="en-US" sz="1000" dirty="0" smtClean="0">
                <a:latin typeface="ＭＳ Ｐゴシック" pitchFamily="50" charset="-128"/>
              </a:rPr>
              <a:t> 上回る</a:t>
            </a:r>
            <a:endParaRPr lang="en-US" altLang="ja-JP" sz="1000" dirty="0" smtClean="0">
              <a:latin typeface="ＭＳ Ｐゴシック" pitchFamily="50" charset="-128"/>
            </a:endParaRPr>
          </a:p>
        </p:txBody>
      </p:sp>
      <p:sp>
        <p:nvSpPr>
          <p:cNvPr id="26" name="Rectangle 15"/>
          <p:cNvSpPr>
            <a:spLocks noChangeArrowheads="1"/>
          </p:cNvSpPr>
          <p:nvPr/>
        </p:nvSpPr>
        <p:spPr bwMode="auto">
          <a:xfrm>
            <a:off x="6910938" y="3482472"/>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latin typeface="ＭＳ Ｐゴシック" pitchFamily="50" charset="-128"/>
              </a:rPr>
              <a:t>千人</a:t>
            </a:r>
            <a:r>
              <a:rPr lang="ja-JP" altLang="en-US" sz="1000" b="1" dirty="0" smtClean="0">
                <a:solidFill>
                  <a:schemeClr val="bg1"/>
                </a:solidFill>
                <a:latin typeface="ＭＳ Ｐゴシック" pitchFamily="50" charset="-128"/>
              </a:rPr>
              <a:t>あたり病院</a:t>
            </a:r>
            <a:r>
              <a:rPr lang="ja-JP" altLang="en-US" sz="1000" b="1" dirty="0">
                <a:solidFill>
                  <a:schemeClr val="bg1"/>
                </a:solidFill>
                <a:latin typeface="ＭＳ Ｐゴシック" pitchFamily="50" charset="-128"/>
              </a:rPr>
              <a:t>・診療所数</a:t>
            </a:r>
          </a:p>
        </p:txBody>
      </p:sp>
      <p:sp>
        <p:nvSpPr>
          <p:cNvPr id="27" name="Rectangle 8"/>
          <p:cNvSpPr>
            <a:spLocks noChangeArrowheads="1"/>
          </p:cNvSpPr>
          <p:nvPr/>
        </p:nvSpPr>
        <p:spPr bwMode="auto">
          <a:xfrm>
            <a:off x="3033740" y="408856"/>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ea typeface="ＭＳ Ｐゴシック" pitchFamily="50" charset="-128"/>
              </a:rPr>
              <a:t>建物用途の割合は、商業の土地利用が比較都市をいずれ</a:t>
            </a:r>
            <a:endParaRPr lang="en-US" altLang="ja-JP" sz="1000" dirty="0" smtClean="0">
              <a:latin typeface="ＭＳ Ｐゴシック" pitchFamily="50" charset="-128"/>
              <a:ea typeface="ＭＳ Ｐゴシック" pitchFamily="50" charset="-128"/>
            </a:endParaRPr>
          </a:p>
          <a:p>
            <a:pPr>
              <a:spcBef>
                <a:spcPts val="0"/>
              </a:spcBef>
            </a:pPr>
            <a:r>
              <a:rPr lang="ja-JP" altLang="en-US" sz="1000" dirty="0" smtClean="0">
                <a:latin typeface="ＭＳ Ｐゴシック" pitchFamily="50" charset="-128"/>
                <a:ea typeface="ＭＳ Ｐゴシック" pitchFamily="50" charset="-128"/>
              </a:rPr>
              <a:t>　 も上回る</a:t>
            </a:r>
            <a:endParaRPr lang="ja-JP" altLang="en-US" sz="1000" dirty="0">
              <a:latin typeface="ＭＳ Ｐゴシック" pitchFamily="50" charset="-128"/>
            </a:endParaRPr>
          </a:p>
        </p:txBody>
      </p:sp>
      <p:sp>
        <p:nvSpPr>
          <p:cNvPr id="28" name="Rectangle 86"/>
          <p:cNvSpPr>
            <a:spLocks noChangeArrowheads="1"/>
          </p:cNvSpPr>
          <p:nvPr/>
        </p:nvSpPr>
        <p:spPr bwMode="auto">
          <a:xfrm>
            <a:off x="3521781" y="408856"/>
            <a:ext cx="2338917" cy="162000"/>
          </a:xfrm>
          <a:prstGeom prst="rect">
            <a:avLst/>
          </a:prstGeom>
          <a:solidFill>
            <a:srgbClr val="008000"/>
          </a:solidFill>
          <a:ln w="9525" algn="ctr">
            <a:noFill/>
            <a:miter lim="800000"/>
            <a:headEnd/>
            <a:tailEnd/>
          </a:ln>
        </p:spPr>
        <p:txBody>
          <a:bodyPr wrap="none" anchor="ctr"/>
          <a:lstStyle/>
          <a:p>
            <a:pPr algn="ctr"/>
            <a:r>
              <a:rPr lang="ja-JP" altLang="en-US" sz="1000" b="1" dirty="0">
                <a:solidFill>
                  <a:schemeClr val="bg1"/>
                </a:solidFill>
              </a:rPr>
              <a:t>建物用途の内訳</a:t>
            </a:r>
          </a:p>
        </p:txBody>
      </p:sp>
      <p:sp>
        <p:nvSpPr>
          <p:cNvPr id="30" name="Rectangle 86"/>
          <p:cNvSpPr>
            <a:spLocks noChangeArrowheads="1"/>
          </p:cNvSpPr>
          <p:nvPr/>
        </p:nvSpPr>
        <p:spPr bwMode="auto">
          <a:xfrm>
            <a:off x="6676241" y="408856"/>
            <a:ext cx="2808312" cy="162000"/>
          </a:xfrm>
          <a:prstGeom prst="rect">
            <a:avLst/>
          </a:prstGeom>
          <a:solidFill>
            <a:srgbClr val="008000"/>
          </a:solidFill>
          <a:ln w="9525" algn="ctr">
            <a:noFill/>
            <a:miter lim="800000"/>
            <a:headEnd/>
            <a:tailEnd/>
          </a:ln>
        </p:spPr>
        <p:txBody>
          <a:bodyPr wrap="none" anchor="ctr"/>
          <a:lstStyle/>
          <a:p>
            <a:pPr algn="ctr"/>
            <a:r>
              <a:rPr lang="ja-JP" altLang="en-US" sz="1000" b="1" dirty="0" smtClean="0">
                <a:solidFill>
                  <a:schemeClr val="bg1"/>
                </a:solidFill>
              </a:rPr>
              <a:t>就学前児童</a:t>
            </a:r>
            <a:r>
              <a:rPr lang="en-US" altLang="ja-JP" sz="1000" b="1" dirty="0" smtClean="0">
                <a:solidFill>
                  <a:schemeClr val="bg1"/>
                </a:solidFill>
              </a:rPr>
              <a:t>100</a:t>
            </a:r>
            <a:r>
              <a:rPr lang="ja-JP" altLang="en-US" sz="1000" b="1" dirty="0" smtClean="0">
                <a:solidFill>
                  <a:schemeClr val="bg1"/>
                </a:solidFill>
              </a:rPr>
              <a:t>人あたり認可保育所定員数</a:t>
            </a:r>
            <a:endParaRPr lang="ja-JP" altLang="en-US" sz="1000" b="1" dirty="0">
              <a:solidFill>
                <a:schemeClr val="bg1"/>
              </a:solidFill>
            </a:endParaRPr>
          </a:p>
        </p:txBody>
      </p:sp>
      <p:sp>
        <p:nvSpPr>
          <p:cNvPr id="43" name="Text Box 111"/>
          <p:cNvSpPr txBox="1">
            <a:spLocks noChangeArrowheads="1"/>
          </p:cNvSpPr>
          <p:nvPr/>
        </p:nvSpPr>
        <p:spPr bwMode="auto">
          <a:xfrm>
            <a:off x="3548844" y="6530677"/>
            <a:ext cx="2886321" cy="107722"/>
          </a:xfrm>
          <a:prstGeom prst="rect">
            <a:avLst/>
          </a:prstGeom>
          <a:noFill/>
          <a:ln w="9525" cap="rnd" algn="ctr">
            <a:noFill/>
            <a:prstDash val="sysDot"/>
            <a:miter lim="800000"/>
            <a:headEnd/>
            <a:tailEnd/>
          </a:ln>
          <a:effectLst/>
        </p:spPr>
        <p:txBody>
          <a:bodyPr wrap="square" lIns="0" tIns="0" rIns="0" bIns="0">
            <a:spAutoFit/>
          </a:bodyPr>
          <a:lstStyle/>
          <a:p>
            <a:pPr>
              <a:spcBef>
                <a:spcPct val="50000"/>
              </a:spcBef>
            </a:pPr>
            <a:r>
              <a:rPr lang="ja-JP" altLang="en-US" sz="700" dirty="0">
                <a:latin typeface="ＭＳ Ｐゴシック" pitchFamily="50" charset="-128"/>
              </a:rPr>
              <a:t>（Ｈ</a:t>
            </a:r>
            <a:r>
              <a:rPr lang="en-US" altLang="ja-JP" sz="700" dirty="0" smtClean="0">
                <a:latin typeface="ＭＳ Ｐゴシック" pitchFamily="50" charset="-128"/>
              </a:rPr>
              <a:t>29</a:t>
            </a:r>
            <a:r>
              <a:rPr lang="ja-JP" altLang="en-US" sz="700" dirty="0" smtClean="0">
                <a:latin typeface="ＭＳ Ｐゴシック" pitchFamily="50" charset="-128"/>
              </a:rPr>
              <a:t>年</a:t>
            </a:r>
            <a:r>
              <a:rPr lang="en-US" altLang="ja-JP" sz="700" dirty="0" smtClean="0">
                <a:latin typeface="ＭＳ Ｐゴシック" pitchFamily="50" charset="-128"/>
              </a:rPr>
              <a:t>4</a:t>
            </a:r>
            <a:r>
              <a:rPr lang="ja-JP" altLang="en-US" sz="700" dirty="0" smtClean="0">
                <a:latin typeface="ＭＳ Ｐゴシック" pitchFamily="50" charset="-128"/>
              </a:rPr>
              <a:t>月</a:t>
            </a:r>
            <a:r>
              <a:rPr lang="ja-JP" altLang="en-US" sz="700" dirty="0">
                <a:latin typeface="ＭＳ Ｐゴシック" pitchFamily="50" charset="-128"/>
              </a:rPr>
              <a:t>厚生労働省ＨＰ「介護サービス情報公表システム」より算出）</a:t>
            </a:r>
          </a:p>
        </p:txBody>
      </p:sp>
      <p:sp>
        <p:nvSpPr>
          <p:cNvPr id="44" name="AutoShape 112"/>
          <p:cNvSpPr>
            <a:spLocks noChangeArrowheads="1"/>
          </p:cNvSpPr>
          <p:nvPr/>
        </p:nvSpPr>
        <p:spPr bwMode="auto">
          <a:xfrm>
            <a:off x="6903217" y="6308303"/>
            <a:ext cx="2706979" cy="438572"/>
          </a:xfrm>
          <a:prstGeom prst="bracketPair">
            <a:avLst>
              <a:gd name="adj" fmla="val 16667"/>
            </a:avLst>
          </a:prstGeom>
          <a:noFill/>
          <a:ln w="9525">
            <a:solidFill>
              <a:schemeClr val="tx1"/>
            </a:solidFill>
            <a:round/>
            <a:headEnd/>
            <a:tailEnd/>
          </a:ln>
          <a:effectLst/>
        </p:spPr>
        <p:txBody>
          <a:bodyPr wrap="none" anchor="ctr"/>
          <a:lstStyle/>
          <a:p>
            <a:pPr>
              <a:spcBef>
                <a:spcPct val="50000"/>
              </a:spcBef>
            </a:pPr>
            <a:r>
              <a:rPr lang="ja-JP" altLang="en-US" sz="500" dirty="0" smtClean="0">
                <a:latin typeface="ＭＳ Ｐゴシック" pitchFamily="50" charset="-128"/>
              </a:rPr>
              <a:t>特別区：平成</a:t>
            </a:r>
            <a:r>
              <a:rPr lang="en-US" altLang="ja-JP" sz="500" dirty="0" smtClean="0">
                <a:latin typeface="ＭＳ Ｐゴシック" pitchFamily="50" charset="-128"/>
              </a:rPr>
              <a:t>29</a:t>
            </a:r>
            <a:r>
              <a:rPr lang="ja-JP" altLang="en-US" sz="500" dirty="0" smtClean="0">
                <a:latin typeface="ＭＳ Ｐゴシック" pitchFamily="50" charset="-128"/>
              </a:rPr>
              <a:t>年</a:t>
            </a:r>
            <a:r>
              <a:rPr lang="en-US" altLang="ja-JP" sz="500" dirty="0" smtClean="0">
                <a:latin typeface="ＭＳ Ｐゴシック" pitchFamily="50" charset="-128"/>
              </a:rPr>
              <a:t>3</a:t>
            </a:r>
            <a:r>
              <a:rPr lang="ja-JP" altLang="en-US" sz="500" dirty="0" smtClean="0">
                <a:latin typeface="ＭＳ Ｐゴシック" pitchFamily="50" charset="-128"/>
              </a:rPr>
              <a:t>月副首都推進局調べ</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堺市、豊中市、高槻市、東大阪市、枚方市：</a:t>
            </a:r>
            <a:r>
              <a:rPr lang="en-US" altLang="ja-JP" sz="500" dirty="0" smtClean="0">
                <a:latin typeface="ＭＳ Ｐゴシック" pitchFamily="50" charset="-128"/>
              </a:rPr>
              <a:t>H27</a:t>
            </a:r>
            <a:r>
              <a:rPr lang="ja-JP" altLang="en-US" sz="500" dirty="0" smtClean="0">
                <a:latin typeface="ＭＳ Ｐゴシック" pitchFamily="50" charset="-128"/>
              </a:rPr>
              <a:t>大阪府医療施設調査</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神戸市、尼崎市、西宮市：</a:t>
            </a:r>
            <a:r>
              <a:rPr lang="en-US" altLang="ja-JP" sz="500" dirty="0" smtClean="0">
                <a:latin typeface="ＭＳ Ｐゴシック" pitchFamily="50" charset="-128"/>
              </a:rPr>
              <a:t>H27</a:t>
            </a:r>
            <a:r>
              <a:rPr lang="ja-JP" altLang="en-US" sz="500" dirty="0" smtClean="0">
                <a:latin typeface="ＭＳ Ｐゴシック" pitchFamily="50" charset="-128"/>
              </a:rPr>
              <a:t>兵庫県医療施設調査</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京都市：</a:t>
            </a:r>
            <a:r>
              <a:rPr lang="en-US" altLang="ja-JP" sz="500" dirty="0" smtClean="0">
                <a:latin typeface="ＭＳ Ｐゴシック" pitchFamily="50" charset="-128"/>
              </a:rPr>
              <a:t>H27</a:t>
            </a:r>
            <a:r>
              <a:rPr lang="ja-JP" altLang="en-US" sz="500" dirty="0" smtClean="0">
                <a:latin typeface="ＭＳ Ｐゴシック" pitchFamily="50" charset="-128"/>
              </a:rPr>
              <a:t>京都市統計書</a:t>
            </a:r>
            <a:endParaRPr lang="ja-JP" altLang="en-US" sz="500" dirty="0">
              <a:latin typeface="ＭＳ Ｐゴシック" pitchFamily="50" charset="-128"/>
            </a:endParaRPr>
          </a:p>
        </p:txBody>
      </p:sp>
      <p:sp>
        <p:nvSpPr>
          <p:cNvPr id="31" name="AutoShape 9"/>
          <p:cNvSpPr>
            <a:spLocks noChangeArrowheads="1"/>
          </p:cNvSpPr>
          <p:nvPr/>
        </p:nvSpPr>
        <p:spPr bwMode="auto">
          <a:xfrm>
            <a:off x="6673383" y="990254"/>
            <a:ext cx="287206" cy="2227709"/>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2" name="AutoShape 13"/>
          <p:cNvSpPr>
            <a:spLocks noChangeArrowheads="1"/>
          </p:cNvSpPr>
          <p:nvPr/>
        </p:nvSpPr>
        <p:spPr bwMode="auto">
          <a:xfrm>
            <a:off x="3264326" y="4293096"/>
            <a:ext cx="284518" cy="2016224"/>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4" name="AutoShape 13"/>
          <p:cNvSpPr>
            <a:spLocks noChangeArrowheads="1"/>
          </p:cNvSpPr>
          <p:nvPr/>
        </p:nvSpPr>
        <p:spPr bwMode="auto">
          <a:xfrm>
            <a:off x="6655432" y="4221088"/>
            <a:ext cx="291397" cy="2088232"/>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grpSp>
        <p:nvGrpSpPr>
          <p:cNvPr id="2" name="グループ化 34"/>
          <p:cNvGrpSpPr/>
          <p:nvPr/>
        </p:nvGrpSpPr>
        <p:grpSpPr>
          <a:xfrm>
            <a:off x="3392827" y="3025527"/>
            <a:ext cx="3197281" cy="476176"/>
            <a:chOff x="3131840" y="3025527"/>
            <a:chExt cx="2951336" cy="476176"/>
          </a:xfrm>
        </p:grpSpPr>
        <p:sp>
          <p:nvSpPr>
            <p:cNvPr id="37" name="テキスト ボックス 34"/>
            <p:cNvSpPr txBox="1">
              <a:spLocks noChangeArrowheads="1"/>
            </p:cNvSpPr>
            <p:nvPr/>
          </p:nvSpPr>
          <p:spPr bwMode="auto">
            <a:xfrm>
              <a:off x="3707904" y="3193926"/>
              <a:ext cx="2375272" cy="307777"/>
            </a:xfrm>
            <a:prstGeom prst="rect">
              <a:avLst/>
            </a:prstGeom>
            <a:noFill/>
            <a:ln w="9525">
              <a:noFill/>
              <a:miter lim="800000"/>
              <a:headEnd/>
              <a:tailEnd/>
            </a:ln>
          </p:spPr>
          <p:txBody>
            <a:bodyPr wrap="square">
              <a:spAutoFit/>
            </a:bodyPr>
            <a:lstStyle/>
            <a:p>
              <a:r>
                <a:rPr lang="ja-JP" altLang="en-US" sz="700" dirty="0" smtClean="0"/>
                <a:t>（特別区：</a:t>
              </a:r>
              <a:r>
                <a:rPr lang="en-US" altLang="ja-JP" sz="700" dirty="0" smtClean="0"/>
                <a:t>H27</a:t>
              </a:r>
              <a:r>
                <a:rPr lang="ja-JP" altLang="en-US" sz="700" dirty="0" smtClean="0"/>
                <a:t>建物</a:t>
              </a:r>
              <a:r>
                <a:rPr lang="ja-JP" altLang="en-US" sz="700" dirty="0"/>
                <a:t>用途別土地利用現況調査</a:t>
              </a:r>
              <a:r>
                <a:rPr lang="ja-JP" altLang="en-US" sz="700" dirty="0" smtClean="0"/>
                <a:t>）</a:t>
              </a:r>
              <a:endParaRPr lang="en-US" altLang="ja-JP" sz="700" dirty="0" smtClean="0"/>
            </a:p>
            <a:p>
              <a:r>
                <a:rPr lang="ja-JP" altLang="en-US" sz="700" dirty="0" smtClean="0"/>
                <a:t>（各市：</a:t>
              </a:r>
              <a:r>
                <a:rPr lang="en-US" altLang="ja-JP" sz="700" dirty="0" smtClean="0"/>
                <a:t>H27</a:t>
              </a:r>
              <a:r>
                <a:rPr lang="ja-JP" altLang="en-US" sz="700" dirty="0" smtClean="0"/>
                <a:t>府都市計画基礎調査（土地利用現況調査））</a:t>
              </a:r>
              <a:endParaRPr lang="en-US" altLang="ja-JP" sz="700" dirty="0"/>
            </a:p>
          </p:txBody>
        </p:sp>
        <p:sp>
          <p:nvSpPr>
            <p:cNvPr id="38" name="Text Box 22"/>
            <p:cNvSpPr txBox="1">
              <a:spLocks noChangeArrowheads="1"/>
            </p:cNvSpPr>
            <p:nvPr/>
          </p:nvSpPr>
          <p:spPr bwMode="auto">
            <a:xfrm>
              <a:off x="3131840" y="3025527"/>
              <a:ext cx="2663825" cy="200055"/>
            </a:xfrm>
            <a:prstGeom prst="rect">
              <a:avLst/>
            </a:prstGeom>
            <a:noFill/>
            <a:ln w="9525" algn="ctr">
              <a:noFill/>
              <a:miter lim="800000"/>
              <a:headEnd/>
              <a:tailEnd/>
            </a:ln>
          </p:spPr>
          <p:txBody>
            <a:bodyPr>
              <a:spAutoFit/>
            </a:bodyPr>
            <a:lstStyle/>
            <a:p>
              <a:pPr>
                <a:spcBef>
                  <a:spcPct val="50000"/>
                </a:spcBef>
              </a:pPr>
              <a:r>
                <a:rPr lang="en-US" altLang="ja-JP" sz="700" dirty="0" smtClean="0">
                  <a:latin typeface="ＭＳ Ｐゴシック" charset="-128"/>
                </a:rPr>
                <a:t>※</a:t>
              </a:r>
              <a:r>
                <a:rPr lang="ja-JP" altLang="en-US" sz="700" dirty="0" smtClean="0">
                  <a:latin typeface="ＭＳ Ｐゴシック" charset="-128"/>
                </a:rPr>
                <a:t>京都市・神戸市・尼崎市・西宮市は</a:t>
              </a:r>
              <a:r>
                <a:rPr lang="ja-JP" altLang="en-US" sz="700" dirty="0">
                  <a:latin typeface="ＭＳ Ｐゴシック" charset="-128"/>
                </a:rPr>
                <a:t>データが無いため記載せず</a:t>
              </a:r>
            </a:p>
          </p:txBody>
        </p:sp>
      </p:grpSp>
      <p:grpSp>
        <p:nvGrpSpPr>
          <p:cNvPr id="3" name="グループ化 38"/>
          <p:cNvGrpSpPr/>
          <p:nvPr/>
        </p:nvGrpSpPr>
        <p:grpSpPr>
          <a:xfrm>
            <a:off x="7221029" y="3165351"/>
            <a:ext cx="2833491" cy="275332"/>
            <a:chOff x="6665565" y="3165351"/>
            <a:chExt cx="2615530" cy="275332"/>
          </a:xfrm>
        </p:grpSpPr>
        <p:sp>
          <p:nvSpPr>
            <p:cNvPr id="40" name="Text Box 110"/>
            <p:cNvSpPr txBox="1">
              <a:spLocks noChangeArrowheads="1"/>
            </p:cNvSpPr>
            <p:nvPr/>
          </p:nvSpPr>
          <p:spPr bwMode="auto">
            <a:xfrm>
              <a:off x="6760815" y="3332961"/>
              <a:ext cx="2520280" cy="107722"/>
            </a:xfrm>
            <a:prstGeom prst="rect">
              <a:avLst/>
            </a:prstGeom>
            <a:noFill/>
            <a:ln w="9525" algn="ctr">
              <a:noFill/>
              <a:miter lim="800000"/>
              <a:headEnd/>
              <a:tailEnd/>
            </a:ln>
            <a:effectLst/>
          </p:spPr>
          <p:txBody>
            <a:bodyPr wrap="square" lIns="0" tIns="0" rIns="0" bIns="0">
              <a:spAutoFit/>
            </a:bodyPr>
            <a:lstStyle/>
            <a:p>
              <a:pPr>
                <a:spcBef>
                  <a:spcPct val="50000"/>
                </a:spcBef>
              </a:pPr>
              <a:r>
                <a:rPr lang="ja-JP" altLang="en-US" sz="700" dirty="0" smtClean="0">
                  <a:latin typeface="ＭＳ Ｐゴシック" charset="-128"/>
                </a:rPr>
                <a:t>（各市：</a:t>
              </a:r>
              <a:r>
                <a:rPr lang="en-US" altLang="ja-JP" sz="700" dirty="0" smtClean="0">
                  <a:latin typeface="ＭＳ Ｐゴシック" charset="-128"/>
                </a:rPr>
                <a:t>H27</a:t>
              </a:r>
              <a:r>
                <a:rPr lang="ja-JP" altLang="en-US" sz="700" dirty="0" smtClean="0">
                  <a:latin typeface="ＭＳ Ｐゴシック" charset="-128"/>
                </a:rPr>
                <a:t>年度福祉行政報告例及び</a:t>
              </a:r>
              <a:r>
                <a:rPr lang="en-US" altLang="ja-JP" sz="700" dirty="0" smtClean="0">
                  <a:latin typeface="ＭＳ Ｐゴシック" charset="-128"/>
                </a:rPr>
                <a:t>H27</a:t>
              </a:r>
              <a:r>
                <a:rPr lang="ja-JP" altLang="en-US" sz="700" dirty="0" smtClean="0">
                  <a:latin typeface="ＭＳ Ｐゴシック" charset="-128"/>
                </a:rPr>
                <a:t>国勢調査より算出）</a:t>
              </a:r>
              <a:endParaRPr lang="ja-JP" altLang="en-US" sz="700" dirty="0">
                <a:latin typeface="HG丸ｺﾞｼｯｸM-PRO" pitchFamily="50" charset="-128"/>
              </a:endParaRPr>
            </a:p>
          </p:txBody>
        </p:sp>
        <p:sp>
          <p:nvSpPr>
            <p:cNvPr id="41" name="テキスト ボックス 34"/>
            <p:cNvSpPr txBox="1">
              <a:spLocks noChangeArrowheads="1"/>
            </p:cNvSpPr>
            <p:nvPr/>
          </p:nvSpPr>
          <p:spPr bwMode="auto">
            <a:xfrm>
              <a:off x="6665565" y="3165351"/>
              <a:ext cx="1943224" cy="200055"/>
            </a:xfrm>
            <a:prstGeom prst="rect">
              <a:avLst/>
            </a:prstGeom>
            <a:noFill/>
            <a:ln w="9525">
              <a:noFill/>
              <a:miter lim="800000"/>
              <a:headEnd/>
              <a:tailEnd/>
            </a:ln>
          </p:spPr>
          <p:txBody>
            <a:bodyPr wrap="square">
              <a:spAutoFit/>
            </a:bodyPr>
            <a:lstStyle/>
            <a:p>
              <a:r>
                <a:rPr lang="ja-JP" altLang="en-US" sz="700" dirty="0" smtClean="0">
                  <a:latin typeface="+mn-ea"/>
                  <a:ea typeface="+mn-ea"/>
                </a:rPr>
                <a:t>（特別区：</a:t>
              </a:r>
              <a:r>
                <a:rPr lang="en-US" altLang="ja-JP" sz="700" dirty="0" smtClean="0">
                  <a:latin typeface="+mn-ea"/>
                  <a:ea typeface="+mn-ea"/>
                </a:rPr>
                <a:t>H29</a:t>
              </a:r>
              <a:r>
                <a:rPr lang="ja-JP" altLang="en-US" sz="700" dirty="0" smtClean="0">
                  <a:latin typeface="+mn-ea"/>
                  <a:ea typeface="+mn-ea"/>
                </a:rPr>
                <a:t>年</a:t>
              </a:r>
              <a:r>
                <a:rPr lang="en-US" altLang="ja-JP" sz="700" dirty="0" smtClean="0">
                  <a:latin typeface="+mn-ea"/>
                  <a:ea typeface="+mn-ea"/>
                </a:rPr>
                <a:t>4</a:t>
              </a:r>
              <a:r>
                <a:rPr lang="ja-JP" altLang="en-US" sz="700" dirty="0" smtClean="0">
                  <a:latin typeface="+mn-ea"/>
                  <a:ea typeface="+mn-ea"/>
                </a:rPr>
                <a:t>月副首都推進局調べ）</a:t>
              </a:r>
              <a:endParaRPr lang="en-US" altLang="ja-JP" sz="700" dirty="0" smtClean="0">
                <a:latin typeface="+mn-ea"/>
                <a:ea typeface="+mn-ea"/>
              </a:endParaRPr>
            </a:p>
          </p:txBody>
        </p:sp>
      </p:grpSp>
      <p:sp>
        <p:nvSpPr>
          <p:cNvPr id="29" name="AutoShape 13"/>
          <p:cNvSpPr>
            <a:spLocks noChangeArrowheads="1"/>
          </p:cNvSpPr>
          <p:nvPr/>
        </p:nvSpPr>
        <p:spPr bwMode="auto">
          <a:xfrm rot="5400000">
            <a:off x="4588232" y="-429747"/>
            <a:ext cx="235071" cy="3344053"/>
          </a:xfrm>
          <a:prstGeom prst="roundRect">
            <a:avLst>
              <a:gd name="adj" fmla="val 50000"/>
            </a:avLst>
          </a:prstGeom>
          <a:noFill/>
          <a:ln w="28575" algn="ctr">
            <a:solidFill>
              <a:srgbClr val="FF0000"/>
            </a:solidFill>
            <a:prstDash val="sysDot"/>
            <a:round/>
            <a:headEnd/>
            <a:tailEnd/>
          </a:ln>
        </p:spPr>
        <p:txBody>
          <a:bodyPr wrap="none" anchor="ctr"/>
          <a:lstStyle/>
          <a:p>
            <a:endParaRPr lang="ja-JP" altLang="en-US"/>
          </a:p>
        </p:txBody>
      </p:sp>
      <p:cxnSp>
        <p:nvCxnSpPr>
          <p:cNvPr id="33" name="直線コネクタ 32"/>
          <p:cNvCxnSpPr/>
          <p:nvPr/>
        </p:nvCxnSpPr>
        <p:spPr>
          <a:xfrm>
            <a:off x="9443784" y="3179068"/>
            <a:ext cx="2880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a:t>
            </a:r>
            <a:r>
              <a:rPr lang="ja-JP" altLang="en-US" sz="1100" b="1" dirty="0">
                <a:solidFill>
                  <a:srgbClr val="000000"/>
                </a:solidFill>
                <a:latin typeface="Meiryo UI" pitchFamily="50" charset="-128"/>
                <a:ea typeface="Meiryo UI" pitchFamily="50" charset="-128"/>
                <a:cs typeface="Meiryo UI" pitchFamily="50" charset="-128"/>
              </a:rPr>
              <a:t>２</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正方形/長方形 25"/>
          <p:cNvSpPr>
            <a:spLocks noChangeArrowheads="1"/>
          </p:cNvSpPr>
          <p:nvPr/>
        </p:nvSpPr>
        <p:spPr bwMode="gray">
          <a:xfrm>
            <a:off x="0" y="2924175"/>
            <a:ext cx="9906000" cy="1009650"/>
          </a:xfrm>
          <a:prstGeom prst="rect">
            <a:avLst/>
          </a:prstGeom>
          <a:solidFill>
            <a:srgbClr val="E6B9B8"/>
          </a:solidFill>
          <a:ln w="22225" algn="ctr">
            <a:solidFill>
              <a:srgbClr val="E6B9B8"/>
            </a:solidFill>
            <a:miter lim="800000"/>
            <a:headEnd/>
            <a:tailEnd/>
          </a:ln>
        </p:spPr>
        <p:txBody>
          <a:bodyPr anchor="ctr"/>
          <a:lstStyle/>
          <a:p>
            <a:pPr algn="ctr">
              <a:spcBef>
                <a:spcPct val="50000"/>
              </a:spcBef>
              <a:buFont typeface="Wingdings" pitchFamily="2" charset="2"/>
              <a:buNone/>
            </a:pPr>
            <a:r>
              <a:rPr lang="ja-JP" altLang="en-US" sz="2800" b="1" dirty="0" smtClean="0">
                <a:latin typeface="HGS創英角ｺﾞｼｯｸUB" pitchFamily="50" charset="-128"/>
              </a:rPr>
              <a:t>天王寺区</a:t>
            </a:r>
            <a:endParaRPr lang="ja-JP" altLang="en-US" sz="2800" b="1" dirty="0">
              <a:latin typeface="HGS創英角ｺﾞｼｯｸUB" pitchFamily="50" charset="-128"/>
            </a:endParaRPr>
          </a:p>
          <a:p>
            <a:pPr algn="ctr">
              <a:spcBef>
                <a:spcPct val="50000"/>
              </a:spcBef>
              <a:buFont typeface="Wingdings" pitchFamily="2" charset="2"/>
              <a:buNone/>
            </a:pPr>
            <a:r>
              <a:rPr lang="ja-JP" altLang="en-US" sz="2000" b="1" dirty="0" smtClean="0">
                <a:latin typeface="HGS創英角ｺﾞｼｯｸUB" pitchFamily="50" charset="-128"/>
              </a:rPr>
              <a:t>（現行政区：</a:t>
            </a:r>
            <a:r>
              <a:rPr lang="ja-JP" altLang="en-US" sz="2000" b="1" dirty="0" smtClean="0">
                <a:latin typeface="ＭＳ Ｐゴシック" charset="-128"/>
              </a:rPr>
              <a:t>天王寺</a:t>
            </a:r>
            <a:r>
              <a:rPr lang="ja-JP" altLang="ja-JP" sz="2000" b="1" dirty="0" smtClean="0">
                <a:latin typeface="ＭＳ Ｐゴシック" charset="-128"/>
              </a:rPr>
              <a:t>区・</a:t>
            </a:r>
            <a:r>
              <a:rPr lang="ja-JP" altLang="en-US" sz="2000" b="1" dirty="0" smtClean="0">
                <a:latin typeface="ＭＳ Ｐゴシック" charset="-128"/>
              </a:rPr>
              <a:t>生野</a:t>
            </a:r>
            <a:r>
              <a:rPr lang="ja-JP" altLang="ja-JP" sz="2000" b="1" dirty="0" smtClean="0">
                <a:latin typeface="ＭＳ Ｐゴシック" charset="-128"/>
              </a:rPr>
              <a:t>区・</a:t>
            </a:r>
            <a:r>
              <a:rPr lang="ja-JP" altLang="en-US" sz="2000" b="1" dirty="0" smtClean="0">
                <a:latin typeface="ＭＳ Ｐゴシック" charset="-128"/>
              </a:rPr>
              <a:t>阿倍野</a:t>
            </a:r>
            <a:r>
              <a:rPr lang="ja-JP" altLang="ja-JP" sz="2000" b="1" dirty="0" smtClean="0">
                <a:latin typeface="ＭＳ Ｐゴシック" charset="-128"/>
              </a:rPr>
              <a:t>区・東住吉区</a:t>
            </a:r>
            <a:r>
              <a:rPr lang="ja-JP" altLang="en-US" sz="2000" b="1" dirty="0" smtClean="0">
                <a:latin typeface="ＭＳ Ｐゴシック" charset="-128"/>
              </a:rPr>
              <a:t>・平野区</a:t>
            </a:r>
            <a:r>
              <a:rPr lang="ja-JP" altLang="en-US" sz="2000" b="1" dirty="0" smtClean="0">
                <a:latin typeface="HGS創英角ｺﾞｼｯｸUB" pitchFamily="50" charset="-128"/>
              </a:rPr>
              <a:t>）</a:t>
            </a:r>
            <a:endParaRPr lang="ja-JP" altLang="en-US" sz="2000" b="1" dirty="0">
              <a:latin typeface="HGS創英角ｺﾞｼｯｸUB" pitchFamily="50" charset="-128"/>
            </a:endParaRPr>
          </a:p>
        </p:txBody>
      </p:sp>
      <p:sp>
        <p:nvSpPr>
          <p:cNvPr id="3" name="正方形/長方形 27"/>
          <p:cNvSpPr>
            <a:spLocks noChangeArrowheads="1"/>
          </p:cNvSpPr>
          <p:nvPr/>
        </p:nvSpPr>
        <p:spPr bwMode="auto">
          <a:xfrm>
            <a:off x="8874125" y="658100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a:t>
            </a:r>
            <a:r>
              <a:rPr lang="ja-JP" altLang="en-US" sz="1100" b="1" dirty="0">
                <a:solidFill>
                  <a:srgbClr val="000000"/>
                </a:solidFill>
                <a:latin typeface="Meiryo UI" pitchFamily="50" charset="-128"/>
                <a:ea typeface="Meiryo UI" pitchFamily="50" charset="-128"/>
                <a:cs typeface="Meiryo UI" pitchFamily="50" charset="-128"/>
              </a:rPr>
              <a:t>３</a:t>
            </a:r>
            <a:endParaRPr lang="en-US" altLang="ja-JP" sz="1100" b="1" dirty="0" smtClean="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 name="タイトル 3"/>
          <p:cNvSpPr txBox="1">
            <a:spLocks/>
          </p:cNvSpPr>
          <p:nvPr/>
        </p:nvSpPr>
        <p:spPr bwMode="auto">
          <a:xfrm>
            <a:off x="4354513" y="549275"/>
            <a:ext cx="5461000" cy="6192838"/>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pic>
        <p:nvPicPr>
          <p:cNvPr id="17" name="図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8641" y="1649159"/>
            <a:ext cx="3881079" cy="4726242"/>
          </a:xfrm>
          <a:prstGeom prst="rect">
            <a:avLst/>
          </a:prstGeom>
        </p:spPr>
      </p:pic>
      <p:grpSp>
        <p:nvGrpSpPr>
          <p:cNvPr id="4" name="グループ化 91"/>
          <p:cNvGrpSpPr>
            <a:grpSpLocks/>
          </p:cNvGrpSpPr>
          <p:nvPr/>
        </p:nvGrpSpPr>
        <p:grpSpPr bwMode="auto">
          <a:xfrm>
            <a:off x="5612667" y="1841500"/>
            <a:ext cx="3486150" cy="4344988"/>
            <a:chOff x="1704541" y="306976"/>
            <a:chExt cx="4623288" cy="6243049"/>
          </a:xfrm>
        </p:grpSpPr>
        <p:grpSp>
          <p:nvGrpSpPr>
            <p:cNvPr id="9" name="グループ化 83"/>
            <p:cNvGrpSpPr>
              <a:grpSpLocks/>
            </p:cNvGrpSpPr>
            <p:nvPr/>
          </p:nvGrpSpPr>
          <p:grpSpPr bwMode="auto">
            <a:xfrm>
              <a:off x="1704541" y="306976"/>
              <a:ext cx="4623288" cy="6243049"/>
              <a:chOff x="1704542" y="306976"/>
              <a:chExt cx="4623287" cy="6243049"/>
            </a:xfrm>
          </p:grpSpPr>
          <p:grpSp>
            <p:nvGrpSpPr>
              <p:cNvPr id="10" name="グループ化 1"/>
              <p:cNvGrpSpPr>
                <a:grpSpLocks/>
              </p:cNvGrpSpPr>
              <p:nvPr/>
            </p:nvGrpSpPr>
            <p:grpSpPr bwMode="auto">
              <a:xfrm>
                <a:off x="1704542" y="306976"/>
                <a:ext cx="4278014" cy="6243049"/>
                <a:chOff x="-21070" y="-999"/>
                <a:chExt cx="4277874" cy="6242676"/>
              </a:xfrm>
            </p:grpSpPr>
            <p:sp>
              <p:nvSpPr>
                <p:cNvPr id="172" name="正方形/長方形 3"/>
                <p:cNvSpPr/>
                <p:nvPr/>
              </p:nvSpPr>
              <p:spPr bwMode="gray">
                <a:xfrm>
                  <a:off x="-21070" y="446047"/>
                  <a:ext cx="827364" cy="510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79" name="正方形/長方形 4"/>
                <p:cNvSpPr/>
                <p:nvPr/>
              </p:nvSpPr>
              <p:spPr bwMode="gray">
                <a:xfrm>
                  <a:off x="2087" y="1757534"/>
                  <a:ext cx="734734" cy="255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81" name="正方形/長方形 5"/>
                <p:cNvSpPr/>
                <p:nvPr/>
              </p:nvSpPr>
              <p:spPr bwMode="gray">
                <a:xfrm>
                  <a:off x="56824" y="5990784"/>
                  <a:ext cx="1549466" cy="250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84" name="正方形/長方形 6"/>
                <p:cNvSpPr/>
                <p:nvPr/>
              </p:nvSpPr>
              <p:spPr bwMode="gray">
                <a:xfrm>
                  <a:off x="3808384" y="35495"/>
                  <a:ext cx="448420" cy="713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85" name="正方形/長方形 7"/>
                <p:cNvSpPr/>
                <p:nvPr/>
              </p:nvSpPr>
              <p:spPr bwMode="gray">
                <a:xfrm>
                  <a:off x="2416813" y="-999"/>
                  <a:ext cx="195788" cy="168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88" name="正方形/長方形 8"/>
                <p:cNvSpPr/>
                <p:nvPr/>
              </p:nvSpPr>
              <p:spPr bwMode="gray">
                <a:xfrm>
                  <a:off x="71561" y="5810596"/>
                  <a:ext cx="193683" cy="168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grpSp>
          <p:sp>
            <p:nvSpPr>
              <p:cNvPr id="140" name="円/楕円 139"/>
              <p:cNvSpPr/>
              <p:nvPr/>
            </p:nvSpPr>
            <p:spPr bwMode="gray">
              <a:xfrm>
                <a:off x="3587750" y="4085423"/>
                <a:ext cx="190971" cy="20690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41" name="円/楕円 140"/>
              <p:cNvSpPr/>
              <p:nvPr/>
            </p:nvSpPr>
            <p:spPr bwMode="gray">
              <a:xfrm>
                <a:off x="4685674" y="4222282"/>
                <a:ext cx="190971" cy="20690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44" name="円/楕円 143"/>
              <p:cNvSpPr/>
              <p:nvPr/>
            </p:nvSpPr>
            <p:spPr bwMode="gray">
              <a:xfrm>
                <a:off x="3201425" y="2847989"/>
                <a:ext cx="190971" cy="20690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51" name="正方形/長方形 150"/>
              <p:cNvSpPr/>
              <p:nvPr/>
            </p:nvSpPr>
            <p:spPr bwMode="gray">
              <a:xfrm>
                <a:off x="3811969" y="5541831"/>
                <a:ext cx="134741" cy="136859"/>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152" name="正方形/長方形 151"/>
              <p:cNvSpPr/>
              <p:nvPr/>
            </p:nvSpPr>
            <p:spPr bwMode="gray">
              <a:xfrm>
                <a:off x="6193088" y="5090196"/>
                <a:ext cx="134741" cy="136859"/>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153" name="正方形/長方形 152"/>
              <p:cNvSpPr/>
              <p:nvPr/>
            </p:nvSpPr>
            <p:spPr bwMode="gray">
              <a:xfrm>
                <a:off x="5750969" y="3924614"/>
                <a:ext cx="136845" cy="136859"/>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grpSp>
        <p:grpSp>
          <p:nvGrpSpPr>
            <p:cNvPr id="11" name="グループ化 90"/>
            <p:cNvGrpSpPr>
              <a:grpSpLocks/>
            </p:cNvGrpSpPr>
            <p:nvPr/>
          </p:nvGrpSpPr>
          <p:grpSpPr bwMode="auto">
            <a:xfrm>
              <a:off x="1980439" y="565462"/>
              <a:ext cx="2576495" cy="2058992"/>
              <a:chOff x="1980439" y="565462"/>
              <a:chExt cx="2576495" cy="2058992"/>
            </a:xfrm>
          </p:grpSpPr>
          <p:cxnSp>
            <p:nvCxnSpPr>
              <p:cNvPr id="124" name="直線コネクタ 123"/>
              <p:cNvCxnSpPr/>
              <p:nvPr/>
            </p:nvCxnSpPr>
            <p:spPr bwMode="gray">
              <a:xfrm flipH="1">
                <a:off x="4036920" y="565462"/>
                <a:ext cx="520014" cy="410577"/>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2" name="グループ化 72"/>
              <p:cNvGrpSpPr>
                <a:grpSpLocks/>
              </p:cNvGrpSpPr>
              <p:nvPr/>
            </p:nvGrpSpPr>
            <p:grpSpPr bwMode="auto">
              <a:xfrm>
                <a:off x="1980439" y="919832"/>
                <a:ext cx="2079768" cy="1704622"/>
                <a:chOff x="1980688" y="918971"/>
                <a:chExt cx="2079324" cy="1705938"/>
              </a:xfrm>
            </p:grpSpPr>
            <p:cxnSp>
              <p:nvCxnSpPr>
                <p:cNvPr id="115" name="直線コネクタ 114"/>
                <p:cNvCxnSpPr>
                  <a:stCxn id="358" idx="3"/>
                  <a:endCxn id="116" idx="2"/>
                </p:cNvCxnSpPr>
                <p:nvPr/>
              </p:nvCxnSpPr>
              <p:spPr bwMode="gray">
                <a:xfrm>
                  <a:off x="1980688" y="2478815"/>
                  <a:ext cx="846058" cy="12555"/>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6" name="円/楕円 115"/>
                <p:cNvSpPr/>
                <p:nvPr/>
              </p:nvSpPr>
              <p:spPr bwMode="gray">
                <a:xfrm>
                  <a:off x="2826746" y="2357829"/>
                  <a:ext cx="265214" cy="267080"/>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solidFill>
                      <a:schemeClr val="tx1"/>
                    </a:solidFill>
                  </a:endParaRPr>
                </a:p>
              </p:txBody>
            </p:sp>
            <p:sp>
              <p:nvSpPr>
                <p:cNvPr id="259" name="円/楕円 258"/>
                <p:cNvSpPr/>
                <p:nvPr/>
              </p:nvSpPr>
              <p:spPr bwMode="gray">
                <a:xfrm>
                  <a:off x="3794798" y="918971"/>
                  <a:ext cx="265214" cy="267082"/>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solidFill>
                      <a:schemeClr val="tx1"/>
                    </a:solidFill>
                  </a:endParaRPr>
                </a:p>
              </p:txBody>
            </p:sp>
          </p:grpSp>
        </p:grpSp>
      </p:grpSp>
      <p:sp>
        <p:nvSpPr>
          <p:cNvPr id="3075" name="正方形/長方形 25"/>
          <p:cNvSpPr>
            <a:spLocks noChangeArrowheads="1"/>
          </p:cNvSpPr>
          <p:nvPr/>
        </p:nvSpPr>
        <p:spPr bwMode="gray">
          <a:xfrm>
            <a:off x="4763" y="0"/>
            <a:ext cx="9472612"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天王寺区</a:t>
            </a:r>
            <a:r>
              <a:rPr lang="zh-CN" altLang="en-US" sz="1600" b="1" dirty="0" smtClean="0">
                <a:latin typeface="Meiryo UI" panose="020B0604030504040204" pitchFamily="50" charset="-128"/>
                <a:ea typeface="Meiryo UI" panose="020B0604030504040204" pitchFamily="50" charset="-128"/>
                <a:cs typeface="Meiryo UI" panose="020B0604030504040204" pitchFamily="50" charset="-128"/>
              </a:rPr>
              <a:t>（現行政区：天王寺区</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生野区・阿倍野区・東住吉区・平野区）</a:t>
            </a:r>
          </a:p>
        </p:txBody>
      </p:sp>
      <p:sp>
        <p:nvSpPr>
          <p:cNvPr id="3" name="テキスト ボックス 24"/>
          <p:cNvSpPr txBox="1"/>
          <p:nvPr/>
        </p:nvSpPr>
        <p:spPr bwMode="gray">
          <a:xfrm>
            <a:off x="98425" y="565150"/>
            <a:ext cx="1325563"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ＭＳ Ｐゴシック" pitchFamily="50" charset="-128"/>
                <a:ea typeface="ＭＳ Ｐゴシック" pitchFamily="50" charset="-128"/>
              </a:rPr>
              <a:t>概要</a:t>
            </a:r>
          </a:p>
        </p:txBody>
      </p:sp>
      <p:sp>
        <p:nvSpPr>
          <p:cNvPr id="3077" name="Text Box 8"/>
          <p:cNvSpPr txBox="1">
            <a:spLocks noChangeArrowheads="1"/>
          </p:cNvSpPr>
          <p:nvPr/>
        </p:nvSpPr>
        <p:spPr bwMode="auto">
          <a:xfrm>
            <a:off x="80963" y="2565400"/>
            <a:ext cx="1325562"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行政関連</a:t>
            </a:r>
            <a:r>
              <a:rPr lang="en-US" altLang="ja-JP" sz="1100">
                <a:solidFill>
                  <a:srgbClr val="000000"/>
                </a:solidFill>
                <a:latin typeface="HGP創英角ｺﾞｼｯｸUB" pitchFamily="50" charset="-128"/>
                <a:ea typeface="HGP創英角ｺﾞｼｯｸUB" pitchFamily="50" charset="-128"/>
              </a:rPr>
              <a:t>】</a:t>
            </a:r>
          </a:p>
        </p:txBody>
      </p:sp>
      <p:sp>
        <p:nvSpPr>
          <p:cNvPr id="3078" name="Text Box 9"/>
          <p:cNvSpPr txBox="1">
            <a:spLocks noChangeArrowheads="1"/>
          </p:cNvSpPr>
          <p:nvPr/>
        </p:nvSpPr>
        <p:spPr bwMode="auto">
          <a:xfrm>
            <a:off x="80963" y="836613"/>
            <a:ext cx="1325562"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人口・面積</a:t>
            </a:r>
            <a:r>
              <a:rPr lang="en-US" altLang="ja-JP" sz="1100">
                <a:solidFill>
                  <a:srgbClr val="000000"/>
                </a:solidFill>
                <a:latin typeface="HGP創英角ｺﾞｼｯｸUB" pitchFamily="50" charset="-128"/>
                <a:ea typeface="HGP創英角ｺﾞｼｯｸUB" pitchFamily="50" charset="-128"/>
              </a:rPr>
              <a:t>】</a:t>
            </a:r>
          </a:p>
        </p:txBody>
      </p:sp>
      <p:sp>
        <p:nvSpPr>
          <p:cNvPr id="3079" name="Text Box 10"/>
          <p:cNvSpPr txBox="1">
            <a:spLocks noChangeArrowheads="1"/>
          </p:cNvSpPr>
          <p:nvPr/>
        </p:nvSpPr>
        <p:spPr bwMode="auto">
          <a:xfrm>
            <a:off x="80963" y="5084763"/>
            <a:ext cx="2808287"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市民利用施設</a:t>
            </a:r>
            <a:r>
              <a:rPr lang="ja-JP" altLang="en-US" sz="900">
                <a:solidFill>
                  <a:srgbClr val="000000"/>
                </a:solidFill>
                <a:latin typeface="HGP創英角ｺﾞｼｯｸUB" pitchFamily="50" charset="-128"/>
                <a:ea typeface="HGP創英角ｺﾞｼｯｸUB" pitchFamily="50" charset="-128"/>
              </a:rPr>
              <a:t>（Ｈ</a:t>
            </a:r>
            <a:r>
              <a:rPr lang="en-US" altLang="ja-JP" sz="900">
                <a:solidFill>
                  <a:srgbClr val="000000"/>
                </a:solidFill>
                <a:latin typeface="HGP創英角ｺﾞｼｯｸUB" pitchFamily="50" charset="-128"/>
                <a:ea typeface="HGP創英角ｺﾞｼｯｸUB" pitchFamily="50" charset="-128"/>
              </a:rPr>
              <a:t>29</a:t>
            </a:r>
            <a:r>
              <a:rPr lang="ja-JP" altLang="en-US" sz="900">
                <a:solidFill>
                  <a:srgbClr val="000000"/>
                </a:solidFill>
                <a:latin typeface="HGP創英角ｺﾞｼｯｸUB" pitchFamily="50" charset="-128"/>
                <a:ea typeface="HGP創英角ｺﾞｼｯｸUB" pitchFamily="50" charset="-128"/>
              </a:rPr>
              <a:t>年</a:t>
            </a:r>
            <a:r>
              <a:rPr lang="en-US" altLang="ja-JP" sz="900">
                <a:solidFill>
                  <a:srgbClr val="000000"/>
                </a:solidFill>
                <a:latin typeface="HGP創英角ｺﾞｼｯｸUB" pitchFamily="50" charset="-128"/>
                <a:ea typeface="HGP創英角ｺﾞｼｯｸUB" pitchFamily="50" charset="-128"/>
              </a:rPr>
              <a:t>4</a:t>
            </a:r>
            <a:r>
              <a:rPr lang="ja-JP" altLang="en-US" sz="900">
                <a:solidFill>
                  <a:srgbClr val="000000"/>
                </a:solidFill>
                <a:latin typeface="HGP創英角ｺﾞｼｯｸUB" pitchFamily="50" charset="-128"/>
                <a:ea typeface="HGP創英角ｺﾞｼｯｸUB" pitchFamily="50" charset="-128"/>
              </a:rPr>
              <a:t>月現在）</a:t>
            </a:r>
            <a:r>
              <a:rPr lang="en-US" altLang="ja-JP" sz="1100">
                <a:solidFill>
                  <a:srgbClr val="000000"/>
                </a:solidFill>
                <a:latin typeface="HGP創英角ｺﾞｼｯｸUB" pitchFamily="50" charset="-128"/>
                <a:ea typeface="HGP創英角ｺﾞｼｯｸUB" pitchFamily="50" charset="-128"/>
              </a:rPr>
              <a:t>】</a:t>
            </a:r>
          </a:p>
        </p:txBody>
      </p:sp>
      <p:sp>
        <p:nvSpPr>
          <p:cNvPr id="3080" name="Rectangle 106"/>
          <p:cNvSpPr>
            <a:spLocks noChangeArrowheads="1"/>
          </p:cNvSpPr>
          <p:nvPr/>
        </p:nvSpPr>
        <p:spPr bwMode="auto">
          <a:xfrm>
            <a:off x="284163" y="4840288"/>
            <a:ext cx="3665537" cy="288925"/>
          </a:xfrm>
          <a:prstGeom prst="rect">
            <a:avLst/>
          </a:prstGeom>
          <a:noFill/>
          <a:ln w="9525" algn="ctr">
            <a:noFill/>
            <a:miter lim="800000"/>
            <a:headEnd/>
            <a:tailEnd/>
          </a:ln>
        </p:spPr>
        <p:txBody>
          <a:bodyPr wrap="none" anchor="ctr"/>
          <a:lstStyle/>
          <a:p>
            <a:pPr marL="85725" indent="-85725">
              <a:lnSpc>
                <a:spcPct val="90000"/>
              </a:lnSpc>
              <a:buFont typeface="Wingdings" pitchFamily="2" charset="2"/>
              <a:buNone/>
            </a:pPr>
            <a:r>
              <a:rPr lang="en-US" altLang="ja-JP" sz="800" dirty="0">
                <a:latin typeface="ＭＳ Ｐ明朝" charset="-128"/>
                <a:ea typeface="ＭＳ Ｐ明朝" charset="-128"/>
              </a:rPr>
              <a:t>※</a:t>
            </a:r>
            <a:r>
              <a:rPr lang="ja-JP" altLang="en-US" sz="800" dirty="0">
                <a:latin typeface="ＭＳ Ｐ明朝" charset="-128"/>
                <a:ea typeface="ＭＳ Ｐ明朝" charset="-128"/>
              </a:rPr>
              <a:t>近似市は、府内市が対象。近似市の歳出額（一般財源）は、消防</a:t>
            </a:r>
            <a:r>
              <a:rPr lang="ja-JP" altLang="en-US" sz="800" dirty="0" smtClean="0">
                <a:latin typeface="ＭＳ Ｐ明朝" charset="-128"/>
                <a:ea typeface="ＭＳ Ｐ明朝" charset="-128"/>
              </a:rPr>
              <a:t>、上下水</a:t>
            </a:r>
            <a:r>
              <a:rPr lang="ja-JP" altLang="en-US" sz="800" dirty="0">
                <a:latin typeface="ＭＳ Ｐ明朝" charset="-128"/>
                <a:ea typeface="ＭＳ Ｐ明朝" charset="-128"/>
              </a:rPr>
              <a:t>道、</a:t>
            </a:r>
          </a:p>
          <a:p>
            <a:pPr marL="85725" indent="-85725">
              <a:lnSpc>
                <a:spcPct val="90000"/>
              </a:lnSpc>
              <a:buFont typeface="Wingdings" pitchFamily="2" charset="2"/>
              <a:buNone/>
            </a:pPr>
            <a:r>
              <a:rPr lang="ja-JP" altLang="en-US" sz="800" dirty="0">
                <a:latin typeface="ＭＳ Ｐ明朝" charset="-128"/>
                <a:ea typeface="ＭＳ Ｐ明朝" charset="-128"/>
              </a:rPr>
              <a:t>　 病院、高等学校、特別支援学校、港湾を除いたベース</a:t>
            </a:r>
          </a:p>
        </p:txBody>
      </p:sp>
      <p:sp>
        <p:nvSpPr>
          <p:cNvPr id="3081" name="テキスト ボックス 24"/>
          <p:cNvSpPr txBox="1">
            <a:spLocks noChangeArrowheads="1"/>
          </p:cNvSpPr>
          <p:nvPr/>
        </p:nvSpPr>
        <p:spPr bwMode="gray">
          <a:xfrm>
            <a:off x="4370388" y="568325"/>
            <a:ext cx="1793875"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dirty="0">
                <a:solidFill>
                  <a:schemeClr val="bg1"/>
                </a:solidFill>
                <a:latin typeface="ＭＳ Ｐゴシック" charset="-128"/>
              </a:rPr>
              <a:t>区役所等</a:t>
            </a:r>
            <a:r>
              <a:rPr lang="ja-JP" altLang="en-US" sz="1200" b="1" dirty="0" smtClean="0">
                <a:solidFill>
                  <a:schemeClr val="bg1"/>
                </a:solidFill>
                <a:latin typeface="ＭＳ Ｐゴシック" charset="-128"/>
              </a:rPr>
              <a:t>の位置図</a:t>
            </a:r>
            <a:endParaRPr lang="ja-JP" altLang="en-US" sz="1200" b="1" dirty="0">
              <a:solidFill>
                <a:schemeClr val="bg1"/>
              </a:solidFill>
              <a:latin typeface="ＭＳ Ｐゴシック" charset="-128"/>
            </a:endParaRPr>
          </a:p>
        </p:txBody>
      </p:sp>
      <p:sp>
        <p:nvSpPr>
          <p:cNvPr id="3082" name="タイトル 3"/>
          <p:cNvSpPr>
            <a:spLocks/>
          </p:cNvSpPr>
          <p:nvPr/>
        </p:nvSpPr>
        <p:spPr bwMode="auto">
          <a:xfrm>
            <a:off x="80963" y="549275"/>
            <a:ext cx="4133850" cy="6192838"/>
          </a:xfrm>
          <a:prstGeom prst="rect">
            <a:avLst/>
          </a:prstGeom>
          <a:noFill/>
          <a:ln w="22225" algn="ctr">
            <a:solidFill>
              <a:schemeClr val="accent2"/>
            </a:solidFill>
            <a:miter lim="800000"/>
            <a:headEnd/>
            <a:tailEnd/>
          </a:ln>
        </p:spPr>
        <p:txBody>
          <a:bodyPr lIns="72000" rIns="36000"/>
          <a:lstStyle/>
          <a:p>
            <a:pPr marL="85725" indent="-85725">
              <a:lnSpc>
                <a:spcPct val="40000"/>
              </a:lnSpc>
              <a:buFont typeface="Wingdings" pitchFamily="2" charset="2"/>
              <a:buNone/>
            </a:pPr>
            <a:r>
              <a:rPr lang="ja-JP" altLang="en-US" sz="1000">
                <a:solidFill>
                  <a:srgbClr val="000000"/>
                </a:solidFill>
                <a:latin typeface="HGP創英角ｺﾞｼｯｸUB" pitchFamily="50" charset="-128"/>
                <a:ea typeface="HGP創英角ｺﾞｼｯｸUB" pitchFamily="50" charset="-128"/>
              </a:rPr>
              <a:t>　　　　　　　　　　　　　　　　　　　　　　　</a:t>
            </a:r>
            <a:endParaRPr lang="ja-JP" altLang="en-US" sz="800">
              <a:solidFill>
                <a:srgbClr val="000000"/>
              </a:solidFill>
              <a:latin typeface="HGP創英角ｺﾞｼｯｸUB" pitchFamily="50" charset="-128"/>
              <a:ea typeface="HGP創英角ｺﾞｼｯｸUB" pitchFamily="50" charset="-128"/>
            </a:endParaRPr>
          </a:p>
        </p:txBody>
      </p:sp>
      <p:graphicFrame>
        <p:nvGraphicFramePr>
          <p:cNvPr id="100" name="Group 11"/>
          <p:cNvGraphicFramePr>
            <a:graphicFrameLocks noGrp="1"/>
          </p:cNvGraphicFramePr>
          <p:nvPr>
            <p:extLst>
              <p:ext uri="{D42A27DB-BD31-4B8C-83A1-F6EECF244321}">
                <p14:modId xmlns:p14="http://schemas.microsoft.com/office/powerpoint/2010/main" val="1119284728"/>
              </p:ext>
            </p:extLst>
          </p:nvPr>
        </p:nvGraphicFramePr>
        <p:xfrm>
          <a:off x="160338" y="1125538"/>
          <a:ext cx="3977878" cy="1369088"/>
        </p:xfrm>
        <a:graphic>
          <a:graphicData uri="http://schemas.openxmlformats.org/drawingml/2006/table">
            <a:tbl>
              <a:tblPr/>
              <a:tblGrid>
                <a:gridCol w="1325959">
                  <a:extLst>
                    <a:ext uri="{9D8B030D-6E8A-4147-A177-3AD203B41FA5}">
                      <a16:colId xmlns:a16="http://schemas.microsoft.com/office/drawing/2014/main" val="20000"/>
                    </a:ext>
                  </a:extLst>
                </a:gridCol>
                <a:gridCol w="1325960">
                  <a:extLst>
                    <a:ext uri="{9D8B030D-6E8A-4147-A177-3AD203B41FA5}">
                      <a16:colId xmlns:a16="http://schemas.microsoft.com/office/drawing/2014/main" val="20001"/>
                    </a:ext>
                  </a:extLst>
                </a:gridCol>
                <a:gridCol w="1325959">
                  <a:extLst>
                    <a:ext uri="{9D8B030D-6E8A-4147-A177-3AD203B41FA5}">
                      <a16:colId xmlns:a16="http://schemas.microsoft.com/office/drawing/2014/main" val="20002"/>
                    </a:ext>
                  </a:extLst>
                </a:gridCol>
              </a:tblGrid>
              <a:tr h="24288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人　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〔R7〕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〔R17〕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636,454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599,711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554,067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gridSpan="2">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昼間人口（昼夜間人口比率）</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extLst>
                  <a:ext uri="{0D108BD9-81ED-4DB2-BD59-A6C34878D82A}">
                    <a16:rowId xmlns:a16="http://schemas.microsoft.com/office/drawing/2014/main" val="10002"/>
                  </a:ext>
                </a:extLst>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298,541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663,562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10003"/>
                  </a:ext>
                </a:extLst>
              </a:tr>
              <a:tr h="228600">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　積</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4"/>
                  </a:ext>
                </a:extLst>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14,393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28,909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44.22k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101" name="Group 40"/>
          <p:cNvGraphicFramePr>
            <a:graphicFrameLocks noGrp="1"/>
          </p:cNvGraphicFramePr>
          <p:nvPr/>
        </p:nvGraphicFramePr>
        <p:xfrm>
          <a:off x="193675" y="5300663"/>
          <a:ext cx="3977878" cy="1346400"/>
        </p:xfrm>
        <a:graphic>
          <a:graphicData uri="http://schemas.openxmlformats.org/drawingml/2006/table">
            <a:tbl>
              <a:tblPr/>
              <a:tblGrid>
                <a:gridCol w="1325959">
                  <a:extLst>
                    <a:ext uri="{9D8B030D-6E8A-4147-A177-3AD203B41FA5}">
                      <a16:colId xmlns:a16="http://schemas.microsoft.com/office/drawing/2014/main" val="20000"/>
                    </a:ext>
                  </a:extLst>
                </a:gridCol>
                <a:gridCol w="1325960">
                  <a:extLst>
                    <a:ext uri="{9D8B030D-6E8A-4147-A177-3AD203B41FA5}">
                      <a16:colId xmlns:a16="http://schemas.microsoft.com/office/drawing/2014/main" val="20001"/>
                    </a:ext>
                  </a:extLst>
                </a:gridCol>
                <a:gridCol w="1325959">
                  <a:extLst>
                    <a:ext uri="{9D8B030D-6E8A-4147-A177-3AD203B41FA5}">
                      <a16:colId xmlns:a16="http://schemas.microsoft.com/office/drawing/2014/main" val="20002"/>
                    </a:ext>
                  </a:extLst>
                </a:gridCol>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図書館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スポーツセンター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プール施設</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区民センター・ホール</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老人福祉センター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子ども・子育てプラザ</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2"/>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公園数（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人あたりの面積）</a:t>
                      </a: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0">
                <a:tc gridSpan="2">
                  <a:txBody>
                    <a:bodyPr/>
                    <a:lstStyle/>
                    <a:p>
                      <a:pPr algn="ctr"/>
                      <a:r>
                        <a:rPr lang="en-US" altLang="ja-JP" sz="1000" dirty="0" smtClean="0">
                          <a:solidFill>
                            <a:schemeClr val="tx1"/>
                          </a:solidFill>
                          <a:latin typeface="ＭＳ Ｐゴシック" pitchFamily="50" charset="-128"/>
                          <a:ea typeface="ＭＳ Ｐゴシック" pitchFamily="50" charset="-128"/>
                        </a:rPr>
                        <a:t>228</a:t>
                      </a:r>
                      <a:r>
                        <a:rPr lang="ja-JP" altLang="en-US" sz="1000" dirty="0" smtClean="0">
                          <a:solidFill>
                            <a:schemeClr val="tx1"/>
                          </a:solidFill>
                          <a:latin typeface="ＭＳ Ｐゴシック" pitchFamily="50" charset="-128"/>
                          <a:ea typeface="ＭＳ Ｐゴシック" pitchFamily="50" charset="-128"/>
                        </a:rPr>
                        <a:t>ヵ所（</a:t>
                      </a:r>
                      <a:r>
                        <a:rPr lang="en-US" altLang="ja-JP" sz="1000" dirty="0" smtClean="0">
                          <a:solidFill>
                            <a:schemeClr val="tx1"/>
                          </a:solidFill>
                          <a:latin typeface="ＭＳ Ｐゴシック" pitchFamily="50" charset="-128"/>
                          <a:ea typeface="ＭＳ Ｐゴシック" pitchFamily="50" charset="-128"/>
                        </a:rPr>
                        <a:t>3.16㎡</a:t>
                      </a:r>
                      <a:r>
                        <a:rPr lang="ja-JP" altLang="en-US" sz="1000" dirty="0" smtClean="0">
                          <a:solidFill>
                            <a:schemeClr val="tx1"/>
                          </a:solidFill>
                          <a:latin typeface="ＭＳ Ｐゴシック" pitchFamily="50" charset="-128"/>
                          <a:ea typeface="ＭＳ Ｐゴシック" pitchFamily="50" charset="-128"/>
                        </a:rPr>
                        <a:t>）</a:t>
                      </a:r>
                      <a:endParaRPr lang="ja-JP" altLang="en-US" sz="1000" dirty="0">
                        <a:solidFill>
                          <a:schemeClr val="tx1"/>
                        </a:solidFill>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103" name="Group 180"/>
          <p:cNvGraphicFramePr>
            <a:graphicFrameLocks noGrp="1"/>
          </p:cNvGraphicFramePr>
          <p:nvPr>
            <p:extLst>
              <p:ext uri="{D42A27DB-BD31-4B8C-83A1-F6EECF244321}">
                <p14:modId xmlns:p14="http://schemas.microsoft.com/office/powerpoint/2010/main" val="4097708998"/>
              </p:ext>
            </p:extLst>
          </p:nvPr>
        </p:nvGraphicFramePr>
        <p:xfrm>
          <a:off x="142875" y="2800350"/>
          <a:ext cx="4009533" cy="1941840"/>
        </p:xfrm>
        <a:graphic>
          <a:graphicData uri="http://schemas.openxmlformats.org/drawingml/2006/table">
            <a:tbl>
              <a:tblPr/>
              <a:tblGrid>
                <a:gridCol w="1377875">
                  <a:extLst>
                    <a:ext uri="{9D8B030D-6E8A-4147-A177-3AD203B41FA5}">
                      <a16:colId xmlns:a16="http://schemas.microsoft.com/office/drawing/2014/main" val="20000"/>
                    </a:ext>
                  </a:extLst>
                </a:gridCol>
                <a:gridCol w="527967">
                  <a:extLst>
                    <a:ext uri="{9D8B030D-6E8A-4147-A177-3AD203B41FA5}">
                      <a16:colId xmlns:a16="http://schemas.microsoft.com/office/drawing/2014/main" val="20001"/>
                    </a:ext>
                  </a:extLst>
                </a:gridCol>
                <a:gridCol w="798181">
                  <a:extLst>
                    <a:ext uri="{9D8B030D-6E8A-4147-A177-3AD203B41FA5}">
                      <a16:colId xmlns:a16="http://schemas.microsoft.com/office/drawing/2014/main" val="20002"/>
                    </a:ext>
                  </a:extLst>
                </a:gridCol>
                <a:gridCol w="1305510">
                  <a:extLst>
                    <a:ext uri="{9D8B030D-6E8A-4147-A177-3AD203B41FA5}">
                      <a16:colId xmlns:a16="http://schemas.microsoft.com/office/drawing/2014/main" val="20003"/>
                    </a:ext>
                  </a:extLst>
                </a:gridCol>
              </a:tblGrid>
              <a:tr h="324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職員数</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特別区に承継される財産</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extLst>
                  <a:ext uri="{0D108BD9-81ED-4DB2-BD59-A6C34878D82A}">
                    <a16:rowId xmlns:a16="http://schemas.microsoft.com/office/drawing/2014/main" val="10000"/>
                  </a:ext>
                </a:extLst>
              </a:tr>
              <a:tr h="16599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2,620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7,338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1"/>
                  </a:ext>
                </a:extLst>
              </a:tr>
              <a:tr h="324000">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〔H28</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参考：近似市</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〔H28</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endParaRPr kumimoji="1" lang="en-US" altLang="ja-JP" sz="9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extLst>
                  <a:ext uri="{0D108BD9-81ED-4DB2-BD59-A6C34878D82A}">
                    <a16:rowId xmlns:a16="http://schemas.microsoft.com/office/drawing/2014/main" val="10002"/>
                  </a:ext>
                </a:extLst>
              </a:tr>
              <a:tr h="16599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1,556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堺市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1,828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3"/>
                  </a:ext>
                </a:extLst>
              </a:tr>
              <a:tr h="165995">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区役所間道路距離</a:t>
                      </a:r>
                    </a:p>
                  </a:txBody>
                  <a:tcPr marL="19500" marR="19500" marT="36000" marB="36000" anchor="ctr" horzOverflow="overflow">
                    <a:lnL w="28575"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5881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天王寺 ⇔ 生野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1.6km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天王寺 ⇔ 阿倍野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2.5km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天王寺 ⇔ 東住吉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4.5km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天王寺 ⇔ 平野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5.3km</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生野 ⇔ 阿倍野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2.6km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生野 ⇔ 東住吉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4.0km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生野 ⇔ 平野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4.2km</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阿倍野 ⇔ 東住吉</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2.2km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阿倍野 ⇔ 平野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3.7km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東住吉 ⇔ 平野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1.9km</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02" name="正方形/長方形 101"/>
          <p:cNvSpPr>
            <a:spLocks/>
          </p:cNvSpPr>
          <p:nvPr/>
        </p:nvSpPr>
        <p:spPr bwMode="gray">
          <a:xfrm>
            <a:off x="7908925" y="0"/>
            <a:ext cx="1989138" cy="1700213"/>
          </a:xfrm>
          <a:prstGeom prst="rect">
            <a:avLst/>
          </a:prstGeom>
          <a:solidFill>
            <a:srgbClr val="E6B9B8"/>
          </a:solidFill>
          <a:ln w="22225" algn="ctr">
            <a:solidFill>
              <a:srgbClr val="E6B9B8"/>
            </a:solidFill>
            <a:miter lim="800000"/>
            <a:headEnd/>
            <a:tailEnd/>
          </a:ln>
        </p:spPr>
        <p:txBody>
          <a:bodyPr anchor="ctr"/>
          <a:lstStyle/>
          <a:p>
            <a:pPr algn="ctr">
              <a:defRPr/>
            </a:pPr>
            <a:endParaRPr lang="ja-JP" altLang="en-US">
              <a:solidFill>
                <a:schemeClr val="lt1"/>
              </a:solidFill>
              <a:latin typeface="+mn-lt"/>
              <a:ea typeface="+mn-ea"/>
            </a:endParaRPr>
          </a:p>
        </p:txBody>
      </p:sp>
      <p:sp>
        <p:nvSpPr>
          <p:cNvPr id="104" name="正方形/長方形 26"/>
          <p:cNvSpPr>
            <a:spLocks/>
          </p:cNvSpPr>
          <p:nvPr/>
        </p:nvSpPr>
        <p:spPr bwMode="gray">
          <a:xfrm>
            <a:off x="8008938" y="84138"/>
            <a:ext cx="1790700" cy="153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13" name="グループ化 104"/>
          <p:cNvGrpSpPr>
            <a:grpSpLocks/>
          </p:cNvGrpSpPr>
          <p:nvPr/>
        </p:nvGrpSpPr>
        <p:grpSpPr bwMode="auto">
          <a:xfrm>
            <a:off x="8101013" y="130175"/>
            <a:ext cx="1611312" cy="1439863"/>
            <a:chOff x="7476567" y="130175"/>
            <a:chExt cx="1487673" cy="1439862"/>
          </a:xfrm>
        </p:grpSpPr>
        <p:grpSp>
          <p:nvGrpSpPr>
            <p:cNvPr id="14" name="Group 2"/>
            <p:cNvGrpSpPr>
              <a:grpSpLocks noChangeAspect="1"/>
            </p:cNvGrpSpPr>
            <p:nvPr/>
          </p:nvGrpSpPr>
          <p:grpSpPr bwMode="auto">
            <a:xfrm>
              <a:off x="7476567" y="130175"/>
              <a:ext cx="1484313" cy="1439862"/>
              <a:chOff x="1698" y="1802"/>
              <a:chExt cx="13239" cy="12848"/>
            </a:xfrm>
          </p:grpSpPr>
          <p:sp>
            <p:nvSpPr>
              <p:cNvPr id="3200" name="Freeform 3" descr="50%"/>
              <p:cNvSpPr>
                <a:spLocks noChangeAspect="1"/>
              </p:cNvSpPr>
              <p:nvPr/>
            </p:nvSpPr>
            <p:spPr bwMode="auto">
              <a:xfrm>
                <a:off x="8871" y="10269"/>
                <a:ext cx="1970" cy="2259"/>
              </a:xfrm>
              <a:custGeom>
                <a:avLst/>
                <a:gdLst>
                  <a:gd name="T0" fmla="*/ 2147483647 w 1234"/>
                  <a:gd name="T1" fmla="*/ 2147483647 h 1419"/>
                  <a:gd name="T2" fmla="*/ 2147483647 w 1234"/>
                  <a:gd name="T3" fmla="*/ 2147483647 h 1419"/>
                  <a:gd name="T4" fmla="*/ 2147483647 w 1234"/>
                  <a:gd name="T5" fmla="*/ 2147483647 h 1419"/>
                  <a:gd name="T6" fmla="*/ 2147483647 w 1234"/>
                  <a:gd name="T7" fmla="*/ 2147483647 h 1419"/>
                  <a:gd name="T8" fmla="*/ 2147483647 w 1234"/>
                  <a:gd name="T9" fmla="*/ 2147483647 h 1419"/>
                  <a:gd name="T10" fmla="*/ 2147483647 w 1234"/>
                  <a:gd name="T11" fmla="*/ 2147483647 h 1419"/>
                  <a:gd name="T12" fmla="*/ 2147483647 w 1234"/>
                  <a:gd name="T13" fmla="*/ 2147483647 h 1419"/>
                  <a:gd name="T14" fmla="*/ 2147483647 w 1234"/>
                  <a:gd name="T15" fmla="*/ 2147483647 h 1419"/>
                  <a:gd name="T16" fmla="*/ 2147483647 w 1234"/>
                  <a:gd name="T17" fmla="*/ 2147483647 h 1419"/>
                  <a:gd name="T18" fmla="*/ 2147483647 w 1234"/>
                  <a:gd name="T19" fmla="*/ 2147483647 h 1419"/>
                  <a:gd name="T20" fmla="*/ 2147483647 w 1234"/>
                  <a:gd name="T21" fmla="*/ 2147483647 h 1419"/>
                  <a:gd name="T22" fmla="*/ 2147483647 w 1234"/>
                  <a:gd name="T23" fmla="*/ 2147483647 h 1419"/>
                  <a:gd name="T24" fmla="*/ 2147483647 w 1234"/>
                  <a:gd name="T25" fmla="*/ 2147483647 h 1419"/>
                  <a:gd name="T26" fmla="*/ 2147483647 w 1234"/>
                  <a:gd name="T27" fmla="*/ 2147483647 h 1419"/>
                  <a:gd name="T28" fmla="*/ 2147483647 w 1234"/>
                  <a:gd name="T29" fmla="*/ 2147483647 h 1419"/>
                  <a:gd name="T30" fmla="*/ 2147483647 w 1234"/>
                  <a:gd name="T31" fmla="*/ 2147483647 h 1419"/>
                  <a:gd name="T32" fmla="*/ 2147483647 w 1234"/>
                  <a:gd name="T33" fmla="*/ 2147483647 h 1419"/>
                  <a:gd name="T34" fmla="*/ 2147483647 w 1234"/>
                  <a:gd name="T35" fmla="*/ 2147483647 h 1419"/>
                  <a:gd name="T36" fmla="*/ 2147483647 w 1234"/>
                  <a:gd name="T37" fmla="*/ 2147483647 h 1419"/>
                  <a:gd name="T38" fmla="*/ 2147483647 w 1234"/>
                  <a:gd name="T39" fmla="*/ 2147483647 h 1419"/>
                  <a:gd name="T40" fmla="*/ 2147483647 w 1234"/>
                  <a:gd name="T41" fmla="*/ 2147483647 h 1419"/>
                  <a:gd name="T42" fmla="*/ 2147483647 w 1234"/>
                  <a:gd name="T43" fmla="*/ 2147483647 h 1419"/>
                  <a:gd name="T44" fmla="*/ 1510698136 w 1234"/>
                  <a:gd name="T45" fmla="*/ 2147483647 h 1419"/>
                  <a:gd name="T46" fmla="*/ 0 w 1234"/>
                  <a:gd name="T47" fmla="*/ 2147483647 h 1419"/>
                  <a:gd name="T48" fmla="*/ 718820212 w 1234"/>
                  <a:gd name="T49" fmla="*/ 2147483647 h 1419"/>
                  <a:gd name="T50" fmla="*/ 718820212 w 1234"/>
                  <a:gd name="T51" fmla="*/ 2147483647 h 1419"/>
                  <a:gd name="T52" fmla="*/ 1510698136 w 1234"/>
                  <a:gd name="T53" fmla="*/ 2147483647 h 1419"/>
                  <a:gd name="T54" fmla="*/ 2147483647 w 1234"/>
                  <a:gd name="T55" fmla="*/ 2147483647 h 1419"/>
                  <a:gd name="T56" fmla="*/ 2147483647 w 1234"/>
                  <a:gd name="T57" fmla="*/ 2147483647 h 1419"/>
                  <a:gd name="T58" fmla="*/ 2147483647 w 1234"/>
                  <a:gd name="T59" fmla="*/ 2147483647 h 1419"/>
                  <a:gd name="T60" fmla="*/ 2147483647 w 1234"/>
                  <a:gd name="T61" fmla="*/ 2147483647 h 1419"/>
                  <a:gd name="T62" fmla="*/ 2147483647 w 1234"/>
                  <a:gd name="T63" fmla="*/ 2147483647 h 1419"/>
                  <a:gd name="T64" fmla="*/ 2147483647 w 1234"/>
                  <a:gd name="T65" fmla="*/ 2147483647 h 1419"/>
                  <a:gd name="T66" fmla="*/ 2147483647 w 1234"/>
                  <a:gd name="T67" fmla="*/ 2147483647 h 1419"/>
                  <a:gd name="T68" fmla="*/ 2147483647 w 1234"/>
                  <a:gd name="T69" fmla="*/ 2147483647 h 1419"/>
                  <a:gd name="T70" fmla="*/ 2147483647 w 1234"/>
                  <a:gd name="T71" fmla="*/ 2147483647 h 1419"/>
                  <a:gd name="T72" fmla="*/ 2147483647 w 1234"/>
                  <a:gd name="T73" fmla="*/ 2147483647 h 1419"/>
                  <a:gd name="T74" fmla="*/ 2147483647 w 1234"/>
                  <a:gd name="T75" fmla="*/ 2147483647 h 1419"/>
                  <a:gd name="T76" fmla="*/ 2147483647 w 1234"/>
                  <a:gd name="T77" fmla="*/ 2147483647 h 1419"/>
                  <a:gd name="T78" fmla="*/ 2147483647 w 1234"/>
                  <a:gd name="T79" fmla="*/ 2147483647 h 1419"/>
                  <a:gd name="T80" fmla="*/ 2147483647 w 1234"/>
                  <a:gd name="T81" fmla="*/ 2147483647 h 1419"/>
                  <a:gd name="T82" fmla="*/ 2147483647 w 1234"/>
                  <a:gd name="T83" fmla="*/ 2147483647 h 1419"/>
                  <a:gd name="T84" fmla="*/ 2147483647 w 1234"/>
                  <a:gd name="T85" fmla="*/ 2147483647 h 1419"/>
                  <a:gd name="T86" fmla="*/ 2147483647 w 1234"/>
                  <a:gd name="T87" fmla="*/ 2147483647 h 1419"/>
                  <a:gd name="T88" fmla="*/ 2147483647 w 1234"/>
                  <a:gd name="T89" fmla="*/ 2147483647 h 1419"/>
                  <a:gd name="T90" fmla="*/ 2147483647 w 1234"/>
                  <a:gd name="T91" fmla="*/ 2147483647 h 1419"/>
                  <a:gd name="T92" fmla="*/ 2147483647 w 1234"/>
                  <a:gd name="T93" fmla="*/ 2147483647 h 1419"/>
                  <a:gd name="T94" fmla="*/ 2147483647 w 1234"/>
                  <a:gd name="T95" fmla="*/ 2147483647 h 1419"/>
                  <a:gd name="T96" fmla="*/ 2147483647 w 1234"/>
                  <a:gd name="T97" fmla="*/ 2147483647 h 1419"/>
                  <a:gd name="T98" fmla="*/ 2147483647 w 1234"/>
                  <a:gd name="T99" fmla="*/ 2147483647 h 1419"/>
                  <a:gd name="T100" fmla="*/ 2147483647 w 1234"/>
                  <a:gd name="T101" fmla="*/ 2147483647 h 1419"/>
                  <a:gd name="T102" fmla="*/ 2147483647 w 1234"/>
                  <a:gd name="T103" fmla="*/ 654976330 h 1419"/>
                  <a:gd name="T104" fmla="*/ 2147483647 w 1234"/>
                  <a:gd name="T105" fmla="*/ 654976330 h 1419"/>
                  <a:gd name="T106" fmla="*/ 2147483647 w 1234"/>
                  <a:gd name="T107" fmla="*/ 1361044720 h 1419"/>
                  <a:gd name="T108" fmla="*/ 2147483647 w 1234"/>
                  <a:gd name="T109" fmla="*/ 2147483647 h 1419"/>
                  <a:gd name="T110" fmla="*/ 2147483647 w 1234"/>
                  <a:gd name="T111" fmla="*/ 2147483647 h 1419"/>
                  <a:gd name="T112" fmla="*/ 2147483647 w 1234"/>
                  <a:gd name="T113" fmla="*/ 2147483647 h 1419"/>
                  <a:gd name="T114" fmla="*/ 2147483647 w 1234"/>
                  <a:gd name="T115" fmla="*/ 2147483647 h 1419"/>
                  <a:gd name="T116" fmla="*/ 2147483647 w 1234"/>
                  <a:gd name="T117" fmla="*/ 2147483647 h 1419"/>
                  <a:gd name="T118" fmla="*/ 2147483647 w 1234"/>
                  <a:gd name="T119" fmla="*/ 2147483647 h 1419"/>
                  <a:gd name="T120" fmla="*/ 2147483647 w 1234"/>
                  <a:gd name="T121" fmla="*/ 2147483647 h 1419"/>
                  <a:gd name="T122" fmla="*/ 2147483647 w 1234"/>
                  <a:gd name="T123" fmla="*/ 1361044720 h 1419"/>
                  <a:gd name="T124" fmla="*/ 2147483647 w 1234"/>
                  <a:gd name="T125" fmla="*/ 2010385339 h 14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4"/>
                  <a:gd name="T190" fmla="*/ 0 h 1419"/>
                  <a:gd name="T191" fmla="*/ 1234 w 1234"/>
                  <a:gd name="T192" fmla="*/ 1419 h 14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01" name="Freeform 4"/>
              <p:cNvSpPr>
                <a:spLocks noChangeAspect="1"/>
              </p:cNvSpPr>
              <p:nvPr/>
            </p:nvSpPr>
            <p:spPr bwMode="auto">
              <a:xfrm>
                <a:off x="10660" y="3383"/>
                <a:ext cx="2443" cy="2461"/>
              </a:xfrm>
              <a:custGeom>
                <a:avLst/>
                <a:gdLst>
                  <a:gd name="T0" fmla="*/ 2147483647 w 1531"/>
                  <a:gd name="T1" fmla="*/ 2147483647 h 1546"/>
                  <a:gd name="T2" fmla="*/ 2147483647 w 1531"/>
                  <a:gd name="T3" fmla="*/ 2147483647 h 1546"/>
                  <a:gd name="T4" fmla="*/ 2147483647 w 1531"/>
                  <a:gd name="T5" fmla="*/ 2147483647 h 1546"/>
                  <a:gd name="T6" fmla="*/ 2147483647 w 1531"/>
                  <a:gd name="T7" fmla="*/ 2147483647 h 1546"/>
                  <a:gd name="T8" fmla="*/ 2147483647 w 1531"/>
                  <a:gd name="T9" fmla="*/ 2147483647 h 1546"/>
                  <a:gd name="T10" fmla="*/ 2147483647 w 1531"/>
                  <a:gd name="T11" fmla="*/ 2147483647 h 1546"/>
                  <a:gd name="T12" fmla="*/ 2147483647 w 1531"/>
                  <a:gd name="T13" fmla="*/ 2147483647 h 1546"/>
                  <a:gd name="T14" fmla="*/ 2147483647 w 1531"/>
                  <a:gd name="T15" fmla="*/ 2147483647 h 1546"/>
                  <a:gd name="T16" fmla="*/ 2147483647 w 1531"/>
                  <a:gd name="T17" fmla="*/ 2147483647 h 1546"/>
                  <a:gd name="T18" fmla="*/ 2147483647 w 1531"/>
                  <a:gd name="T19" fmla="*/ 2147483647 h 1546"/>
                  <a:gd name="T20" fmla="*/ 2147483647 w 1531"/>
                  <a:gd name="T21" fmla="*/ 2147483647 h 1546"/>
                  <a:gd name="T22" fmla="*/ 2147483647 w 1531"/>
                  <a:gd name="T23" fmla="*/ 2147483647 h 1546"/>
                  <a:gd name="T24" fmla="*/ 2147483647 w 1531"/>
                  <a:gd name="T25" fmla="*/ 2147483647 h 1546"/>
                  <a:gd name="T26" fmla="*/ 2147483647 w 1531"/>
                  <a:gd name="T27" fmla="*/ 2147483647 h 1546"/>
                  <a:gd name="T28" fmla="*/ 2147483647 w 1531"/>
                  <a:gd name="T29" fmla="*/ 2147483647 h 1546"/>
                  <a:gd name="T30" fmla="*/ 2147483647 w 1531"/>
                  <a:gd name="T31" fmla="*/ 2147483647 h 1546"/>
                  <a:gd name="T32" fmla="*/ 2147483647 w 1531"/>
                  <a:gd name="T33" fmla="*/ 2147483647 h 1546"/>
                  <a:gd name="T34" fmla="*/ 2147483647 w 1531"/>
                  <a:gd name="T35" fmla="*/ 2147483647 h 1546"/>
                  <a:gd name="T36" fmla="*/ 2147483647 w 1531"/>
                  <a:gd name="T37" fmla="*/ 2147483647 h 1546"/>
                  <a:gd name="T38" fmla="*/ 2147483647 w 1531"/>
                  <a:gd name="T39" fmla="*/ 2147483647 h 1546"/>
                  <a:gd name="T40" fmla="*/ 2147483647 w 1531"/>
                  <a:gd name="T41" fmla="*/ 2147483647 h 1546"/>
                  <a:gd name="T42" fmla="*/ 2147483647 w 1531"/>
                  <a:gd name="T43" fmla="*/ 2147483647 h 1546"/>
                  <a:gd name="T44" fmla="*/ 2147483647 w 1531"/>
                  <a:gd name="T45" fmla="*/ 2147483647 h 1546"/>
                  <a:gd name="T46" fmla="*/ 2147483647 w 1531"/>
                  <a:gd name="T47" fmla="*/ 2147483647 h 1546"/>
                  <a:gd name="T48" fmla="*/ 2147483647 w 1531"/>
                  <a:gd name="T49" fmla="*/ 2147483647 h 1546"/>
                  <a:gd name="T50" fmla="*/ 2147483647 w 1531"/>
                  <a:gd name="T51" fmla="*/ 2147483647 h 1546"/>
                  <a:gd name="T52" fmla="*/ 2147483647 w 1531"/>
                  <a:gd name="T53" fmla="*/ 2147483647 h 1546"/>
                  <a:gd name="T54" fmla="*/ 2147483647 w 1531"/>
                  <a:gd name="T55" fmla="*/ 2147483647 h 1546"/>
                  <a:gd name="T56" fmla="*/ 2147483647 w 1531"/>
                  <a:gd name="T57" fmla="*/ 2147483647 h 1546"/>
                  <a:gd name="T58" fmla="*/ 2147483647 w 1531"/>
                  <a:gd name="T59" fmla="*/ 2147483647 h 1546"/>
                  <a:gd name="T60" fmla="*/ 2147483647 w 1531"/>
                  <a:gd name="T61" fmla="*/ 2147483647 h 1546"/>
                  <a:gd name="T62" fmla="*/ 2147483647 w 1531"/>
                  <a:gd name="T63" fmla="*/ 2147483647 h 1546"/>
                  <a:gd name="T64" fmla="*/ 2147483647 w 1531"/>
                  <a:gd name="T65" fmla="*/ 2147483647 h 1546"/>
                  <a:gd name="T66" fmla="*/ 2147483647 w 1531"/>
                  <a:gd name="T67" fmla="*/ 2147483647 h 1546"/>
                  <a:gd name="T68" fmla="*/ 2147483647 w 1531"/>
                  <a:gd name="T69" fmla="*/ 2147483647 h 1546"/>
                  <a:gd name="T70" fmla="*/ 2147483647 w 1531"/>
                  <a:gd name="T71" fmla="*/ 2147483647 h 1546"/>
                  <a:gd name="T72" fmla="*/ 2147483647 w 1531"/>
                  <a:gd name="T73" fmla="*/ 2147483647 h 1546"/>
                  <a:gd name="T74" fmla="*/ 2147483647 w 1531"/>
                  <a:gd name="T75" fmla="*/ 2147483647 h 1546"/>
                  <a:gd name="T76" fmla="*/ 2147483647 w 1531"/>
                  <a:gd name="T77" fmla="*/ 2147483647 h 1546"/>
                  <a:gd name="T78" fmla="*/ 2147483647 w 1531"/>
                  <a:gd name="T79" fmla="*/ 2147483647 h 1546"/>
                  <a:gd name="T80" fmla="*/ 2147483647 w 1531"/>
                  <a:gd name="T81" fmla="*/ 2147483647 h 1546"/>
                  <a:gd name="T82" fmla="*/ 2147483647 w 1531"/>
                  <a:gd name="T83" fmla="*/ 2147483647 h 1546"/>
                  <a:gd name="T84" fmla="*/ 2147483647 w 1531"/>
                  <a:gd name="T85" fmla="*/ 2147483647 h 1546"/>
                  <a:gd name="T86" fmla="*/ 1463662995 w 1531"/>
                  <a:gd name="T87" fmla="*/ 2147483647 h 1546"/>
                  <a:gd name="T88" fmla="*/ 2147483647 w 1531"/>
                  <a:gd name="T89" fmla="*/ 2147483647 h 1546"/>
                  <a:gd name="T90" fmla="*/ 2147483647 w 1531"/>
                  <a:gd name="T91" fmla="*/ 2147483647 h 1546"/>
                  <a:gd name="T92" fmla="*/ 2147483647 w 1531"/>
                  <a:gd name="T93" fmla="*/ 2147483647 h 1546"/>
                  <a:gd name="T94" fmla="*/ 2147483647 w 1531"/>
                  <a:gd name="T95" fmla="*/ 2147483647 h 1546"/>
                  <a:gd name="T96" fmla="*/ 2147483647 w 1531"/>
                  <a:gd name="T97" fmla="*/ 2147483647 h 1546"/>
                  <a:gd name="T98" fmla="*/ 2147483647 w 1531"/>
                  <a:gd name="T99" fmla="*/ 2147483647 h 1546"/>
                  <a:gd name="T100" fmla="*/ 2147483647 w 1531"/>
                  <a:gd name="T101" fmla="*/ 2147483647 h 1546"/>
                  <a:gd name="T102" fmla="*/ 2147483647 w 1531"/>
                  <a:gd name="T103" fmla="*/ 2147483647 h 1546"/>
                  <a:gd name="T104" fmla="*/ 2147483647 w 1531"/>
                  <a:gd name="T105" fmla="*/ 2147483647 h 1546"/>
                  <a:gd name="T106" fmla="*/ 2147483647 w 1531"/>
                  <a:gd name="T107" fmla="*/ 2147483647 h 1546"/>
                  <a:gd name="T108" fmla="*/ 2147483647 w 1531"/>
                  <a:gd name="T109" fmla="*/ 653337592 h 1546"/>
                  <a:gd name="T110" fmla="*/ 2147483647 w 1531"/>
                  <a:gd name="T111" fmla="*/ 2147483647 h 1546"/>
                  <a:gd name="T112" fmla="*/ 2147483647 w 1531"/>
                  <a:gd name="T113" fmla="*/ 2147483647 h 1546"/>
                  <a:gd name="T114" fmla="*/ 2147483647 w 1531"/>
                  <a:gd name="T115" fmla="*/ 2147483647 h 1546"/>
                  <a:gd name="T116" fmla="*/ 2147483647 w 1531"/>
                  <a:gd name="T117" fmla="*/ 2147483647 h 1546"/>
                  <a:gd name="T118" fmla="*/ 2147483647 w 1531"/>
                  <a:gd name="T119" fmla="*/ 2147483647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1"/>
                  <a:gd name="T181" fmla="*/ 0 h 1546"/>
                  <a:gd name="T182" fmla="*/ 1531 w 1531"/>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noFill/>
              <a:ln w="0">
                <a:solidFill>
                  <a:srgbClr val="000000"/>
                </a:solidFill>
                <a:round/>
                <a:headEnd/>
                <a:tailEnd/>
              </a:ln>
            </p:spPr>
            <p:txBody>
              <a:bodyPr/>
              <a:lstStyle/>
              <a:p>
                <a:endParaRPr lang="ja-JP" altLang="en-US"/>
              </a:p>
            </p:txBody>
          </p:sp>
          <p:sp>
            <p:nvSpPr>
              <p:cNvPr id="3202" name="Freeform 5"/>
              <p:cNvSpPr>
                <a:spLocks noChangeAspect="1"/>
              </p:cNvSpPr>
              <p:nvPr/>
            </p:nvSpPr>
            <p:spPr bwMode="auto">
              <a:xfrm>
                <a:off x="4526" y="8192"/>
                <a:ext cx="3147" cy="2461"/>
              </a:xfrm>
              <a:custGeom>
                <a:avLst/>
                <a:gdLst>
                  <a:gd name="T0" fmla="*/ 2147483647 w 1972"/>
                  <a:gd name="T1" fmla="*/ 2147483647 h 1546"/>
                  <a:gd name="T2" fmla="*/ 2147483647 w 1972"/>
                  <a:gd name="T3" fmla="*/ 2147483647 h 1546"/>
                  <a:gd name="T4" fmla="*/ 2147483647 w 1972"/>
                  <a:gd name="T5" fmla="*/ 2147483647 h 1546"/>
                  <a:gd name="T6" fmla="*/ 2147483647 w 1972"/>
                  <a:gd name="T7" fmla="*/ 2147483647 h 1546"/>
                  <a:gd name="T8" fmla="*/ 2147483647 w 1972"/>
                  <a:gd name="T9" fmla="*/ 2147483647 h 1546"/>
                  <a:gd name="T10" fmla="*/ 2147483647 w 1972"/>
                  <a:gd name="T11" fmla="*/ 2147483647 h 1546"/>
                  <a:gd name="T12" fmla="*/ 2147483647 w 1972"/>
                  <a:gd name="T13" fmla="*/ 2147483647 h 1546"/>
                  <a:gd name="T14" fmla="*/ 2147483647 w 1972"/>
                  <a:gd name="T15" fmla="*/ 2147483647 h 1546"/>
                  <a:gd name="T16" fmla="*/ 2147483647 w 1972"/>
                  <a:gd name="T17" fmla="*/ 2147483647 h 1546"/>
                  <a:gd name="T18" fmla="*/ 2147483647 w 1972"/>
                  <a:gd name="T19" fmla="*/ 2147483647 h 1546"/>
                  <a:gd name="T20" fmla="*/ 2147483647 w 1972"/>
                  <a:gd name="T21" fmla="*/ 2147483647 h 1546"/>
                  <a:gd name="T22" fmla="*/ 2147483647 w 1972"/>
                  <a:gd name="T23" fmla="*/ 2147483647 h 1546"/>
                  <a:gd name="T24" fmla="*/ 2147483647 w 1972"/>
                  <a:gd name="T25" fmla="*/ 2147483647 h 1546"/>
                  <a:gd name="T26" fmla="*/ 2147483647 w 1972"/>
                  <a:gd name="T27" fmla="*/ 2147483647 h 1546"/>
                  <a:gd name="T28" fmla="*/ 2147483647 w 1972"/>
                  <a:gd name="T29" fmla="*/ 2147483647 h 1546"/>
                  <a:gd name="T30" fmla="*/ 2147483647 w 1972"/>
                  <a:gd name="T31" fmla="*/ 2147483647 h 1546"/>
                  <a:gd name="T32" fmla="*/ 2147483647 w 1972"/>
                  <a:gd name="T33" fmla="*/ 2147483647 h 1546"/>
                  <a:gd name="T34" fmla="*/ 2147483647 w 1972"/>
                  <a:gd name="T35" fmla="*/ 2147483647 h 1546"/>
                  <a:gd name="T36" fmla="*/ 2147483647 w 1972"/>
                  <a:gd name="T37" fmla="*/ 2147483647 h 1546"/>
                  <a:gd name="T38" fmla="*/ 2147483647 w 1972"/>
                  <a:gd name="T39" fmla="*/ 2147483647 h 1546"/>
                  <a:gd name="T40" fmla="*/ 2147483647 w 1972"/>
                  <a:gd name="T41" fmla="*/ 2147483647 h 1546"/>
                  <a:gd name="T42" fmla="*/ 2147483647 w 1972"/>
                  <a:gd name="T43" fmla="*/ 2147483647 h 1546"/>
                  <a:gd name="T44" fmla="*/ 2147483647 w 1972"/>
                  <a:gd name="T45" fmla="*/ 2147483647 h 1546"/>
                  <a:gd name="T46" fmla="*/ 2147483647 w 1972"/>
                  <a:gd name="T47" fmla="*/ 2147483647 h 1546"/>
                  <a:gd name="T48" fmla="*/ 2147483647 w 1972"/>
                  <a:gd name="T49" fmla="*/ 2147483647 h 1546"/>
                  <a:gd name="T50" fmla="*/ 2147483647 w 1972"/>
                  <a:gd name="T51" fmla="*/ 2147483647 h 1546"/>
                  <a:gd name="T52" fmla="*/ 2147483647 w 1972"/>
                  <a:gd name="T53" fmla="*/ 2147483647 h 1546"/>
                  <a:gd name="T54" fmla="*/ 2147483647 w 1972"/>
                  <a:gd name="T55" fmla="*/ 2147483647 h 1546"/>
                  <a:gd name="T56" fmla="*/ 2147483647 w 1972"/>
                  <a:gd name="T57" fmla="*/ 2147483647 h 1546"/>
                  <a:gd name="T58" fmla="*/ 2147483647 w 1972"/>
                  <a:gd name="T59" fmla="*/ 2147483647 h 1546"/>
                  <a:gd name="T60" fmla="*/ 2147483647 w 1972"/>
                  <a:gd name="T61" fmla="*/ 2147483647 h 1546"/>
                  <a:gd name="T62" fmla="*/ 2147483647 w 1972"/>
                  <a:gd name="T63" fmla="*/ 2147483647 h 1546"/>
                  <a:gd name="T64" fmla="*/ 2147483647 w 1972"/>
                  <a:gd name="T65" fmla="*/ 2147483647 h 1546"/>
                  <a:gd name="T66" fmla="*/ 2147483647 w 1972"/>
                  <a:gd name="T67" fmla="*/ 2147483647 h 1546"/>
                  <a:gd name="T68" fmla="*/ 2147483647 w 1972"/>
                  <a:gd name="T69" fmla="*/ 2147483647 h 1546"/>
                  <a:gd name="T70" fmla="*/ 2147483647 w 1972"/>
                  <a:gd name="T71" fmla="*/ 2147483647 h 1546"/>
                  <a:gd name="T72" fmla="*/ 2147483647 w 1972"/>
                  <a:gd name="T73" fmla="*/ 2147483647 h 1546"/>
                  <a:gd name="T74" fmla="*/ 2147483647 w 1972"/>
                  <a:gd name="T75" fmla="*/ 2147483647 h 1546"/>
                  <a:gd name="T76" fmla="*/ 2147483647 w 1972"/>
                  <a:gd name="T77" fmla="*/ 2147483647 h 1546"/>
                  <a:gd name="T78" fmla="*/ 2147483647 w 1972"/>
                  <a:gd name="T79" fmla="*/ 2147483647 h 1546"/>
                  <a:gd name="T80" fmla="*/ 2147483647 w 1972"/>
                  <a:gd name="T81" fmla="*/ 2147483647 h 1546"/>
                  <a:gd name="T82" fmla="*/ 2147483647 w 1972"/>
                  <a:gd name="T83" fmla="*/ 2147483647 h 1546"/>
                  <a:gd name="T84" fmla="*/ 2147483647 w 1972"/>
                  <a:gd name="T85" fmla="*/ 2147483647 h 1546"/>
                  <a:gd name="T86" fmla="*/ 2147483647 w 1972"/>
                  <a:gd name="T87" fmla="*/ 2147483647 h 1546"/>
                  <a:gd name="T88" fmla="*/ 2147483647 w 1972"/>
                  <a:gd name="T89" fmla="*/ 653337592 h 1546"/>
                  <a:gd name="T90" fmla="*/ 2147483647 w 1972"/>
                  <a:gd name="T91" fmla="*/ 653337592 h 1546"/>
                  <a:gd name="T92" fmla="*/ 2147483647 w 1972"/>
                  <a:gd name="T93" fmla="*/ 2147483647 h 1546"/>
                  <a:gd name="T94" fmla="*/ 2147483647 w 1972"/>
                  <a:gd name="T95" fmla="*/ 2147483647 h 1546"/>
                  <a:gd name="T96" fmla="*/ 2147483647 w 1972"/>
                  <a:gd name="T97" fmla="*/ 2147483647 h 1546"/>
                  <a:gd name="T98" fmla="*/ 2147483647 w 1972"/>
                  <a:gd name="T99" fmla="*/ 2147483647 h 1546"/>
                  <a:gd name="T100" fmla="*/ 2147483647 w 1972"/>
                  <a:gd name="T101" fmla="*/ 2147483647 h 1546"/>
                  <a:gd name="T102" fmla="*/ 2147483647 w 1972"/>
                  <a:gd name="T103" fmla="*/ 2147483647 h 1546"/>
                  <a:gd name="T104" fmla="*/ 2147483647 w 1972"/>
                  <a:gd name="T105" fmla="*/ 2147483647 h 1546"/>
                  <a:gd name="T106" fmla="*/ 2147483647 w 1972"/>
                  <a:gd name="T107" fmla="*/ 2147483647 h 1546"/>
                  <a:gd name="T108" fmla="*/ 2147483647 w 1972"/>
                  <a:gd name="T109" fmla="*/ 2147483647 h 1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2"/>
                  <a:gd name="T166" fmla="*/ 0 h 1546"/>
                  <a:gd name="T167" fmla="*/ 1972 w 1972"/>
                  <a:gd name="T168" fmla="*/ 1546 h 1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noFill/>
              <a:ln w="0">
                <a:solidFill>
                  <a:srgbClr val="000000"/>
                </a:solidFill>
                <a:prstDash val="dash"/>
                <a:round/>
                <a:headEnd/>
                <a:tailEnd/>
              </a:ln>
            </p:spPr>
            <p:txBody>
              <a:bodyPr/>
              <a:lstStyle/>
              <a:p>
                <a:endParaRPr lang="ja-JP" altLang="en-US"/>
              </a:p>
            </p:txBody>
          </p:sp>
          <p:sp>
            <p:nvSpPr>
              <p:cNvPr id="3203" name="Freeform 6"/>
              <p:cNvSpPr>
                <a:spLocks noChangeAspect="1"/>
              </p:cNvSpPr>
              <p:nvPr/>
            </p:nvSpPr>
            <p:spPr bwMode="auto">
              <a:xfrm>
                <a:off x="1698" y="6633"/>
                <a:ext cx="5838" cy="4133"/>
              </a:xfrm>
              <a:custGeom>
                <a:avLst/>
                <a:gdLst>
                  <a:gd name="T0" fmla="*/ 5613 w 5838"/>
                  <a:gd name="T1" fmla="*/ 1017 h 4133"/>
                  <a:gd name="T2" fmla="*/ 5635 w 5838"/>
                  <a:gd name="T3" fmla="*/ 1017 h 4133"/>
                  <a:gd name="T4" fmla="*/ 5635 w 5838"/>
                  <a:gd name="T5" fmla="*/ 1040 h 4133"/>
                  <a:gd name="T6" fmla="*/ 5635 w 5838"/>
                  <a:gd name="T7" fmla="*/ 1040 h 4133"/>
                  <a:gd name="T8" fmla="*/ 5658 w 5838"/>
                  <a:gd name="T9" fmla="*/ 1062 h 4133"/>
                  <a:gd name="T10" fmla="*/ 5726 w 5838"/>
                  <a:gd name="T11" fmla="*/ 1175 h 4133"/>
                  <a:gd name="T12" fmla="*/ 5793 w 5838"/>
                  <a:gd name="T13" fmla="*/ 1288 h 4133"/>
                  <a:gd name="T14" fmla="*/ 5816 w 5838"/>
                  <a:gd name="T15" fmla="*/ 1333 h 4133"/>
                  <a:gd name="T16" fmla="*/ 5680 w 5838"/>
                  <a:gd name="T17" fmla="*/ 1401 h 4133"/>
                  <a:gd name="T18" fmla="*/ 5477 w 5838"/>
                  <a:gd name="T19" fmla="*/ 1468 h 4133"/>
                  <a:gd name="T20" fmla="*/ 5228 w 5838"/>
                  <a:gd name="T21" fmla="*/ 1559 h 4133"/>
                  <a:gd name="T22" fmla="*/ 4979 w 5838"/>
                  <a:gd name="T23" fmla="*/ 1672 h 4133"/>
                  <a:gd name="T24" fmla="*/ 4753 w 5838"/>
                  <a:gd name="T25" fmla="*/ 1740 h 4133"/>
                  <a:gd name="T26" fmla="*/ 4571 w 5838"/>
                  <a:gd name="T27" fmla="*/ 1853 h 4133"/>
                  <a:gd name="T28" fmla="*/ 4344 w 5838"/>
                  <a:gd name="T29" fmla="*/ 1988 h 4133"/>
                  <a:gd name="T30" fmla="*/ 4300 w 5838"/>
                  <a:gd name="T31" fmla="*/ 2055 h 4133"/>
                  <a:gd name="T32" fmla="*/ 4051 w 5838"/>
                  <a:gd name="T33" fmla="*/ 2485 h 4133"/>
                  <a:gd name="T34" fmla="*/ 3984 w 5838"/>
                  <a:gd name="T35" fmla="*/ 2598 h 4133"/>
                  <a:gd name="T36" fmla="*/ 3937 w 5838"/>
                  <a:gd name="T37" fmla="*/ 2621 h 4133"/>
                  <a:gd name="T38" fmla="*/ 3893 w 5838"/>
                  <a:gd name="T39" fmla="*/ 2643 h 4133"/>
                  <a:gd name="T40" fmla="*/ 3824 w 5838"/>
                  <a:gd name="T41" fmla="*/ 2665 h 4133"/>
                  <a:gd name="T42" fmla="*/ 3733 w 5838"/>
                  <a:gd name="T43" fmla="*/ 2734 h 4133"/>
                  <a:gd name="T44" fmla="*/ 3621 w 5838"/>
                  <a:gd name="T45" fmla="*/ 2778 h 4133"/>
                  <a:gd name="T46" fmla="*/ 3530 w 5838"/>
                  <a:gd name="T47" fmla="*/ 2824 h 4133"/>
                  <a:gd name="T48" fmla="*/ 3508 w 5838"/>
                  <a:gd name="T49" fmla="*/ 2847 h 4133"/>
                  <a:gd name="T50" fmla="*/ 3395 w 5838"/>
                  <a:gd name="T51" fmla="*/ 2891 h 4133"/>
                  <a:gd name="T52" fmla="*/ 3123 w 5838"/>
                  <a:gd name="T53" fmla="*/ 3095 h 4133"/>
                  <a:gd name="T54" fmla="*/ 2601 w 5838"/>
                  <a:gd name="T55" fmla="*/ 3614 h 4133"/>
                  <a:gd name="T56" fmla="*/ 1403 w 5838"/>
                  <a:gd name="T57" fmla="*/ 4133 h 4133"/>
                  <a:gd name="T58" fmla="*/ 814 w 5838"/>
                  <a:gd name="T59" fmla="*/ 2576 h 4133"/>
                  <a:gd name="T60" fmla="*/ 1765 w 5838"/>
                  <a:gd name="T61" fmla="*/ 1446 h 4133"/>
                  <a:gd name="T62" fmla="*/ 2466 w 5838"/>
                  <a:gd name="T63" fmla="*/ 1266 h 4133"/>
                  <a:gd name="T64" fmla="*/ 3348 w 5838"/>
                  <a:gd name="T65" fmla="*/ 995 h 4133"/>
                  <a:gd name="T66" fmla="*/ 3484 w 5838"/>
                  <a:gd name="T67" fmla="*/ 927 h 4133"/>
                  <a:gd name="T68" fmla="*/ 3621 w 5838"/>
                  <a:gd name="T69" fmla="*/ 860 h 4133"/>
                  <a:gd name="T70" fmla="*/ 3757 w 5838"/>
                  <a:gd name="T71" fmla="*/ 814 h 4133"/>
                  <a:gd name="T72" fmla="*/ 3960 w 5838"/>
                  <a:gd name="T73" fmla="*/ 723 h 4133"/>
                  <a:gd name="T74" fmla="*/ 4368 w 5838"/>
                  <a:gd name="T75" fmla="*/ 498 h 4133"/>
                  <a:gd name="T76" fmla="*/ 4435 w 5838"/>
                  <a:gd name="T77" fmla="*/ 474 h 4133"/>
                  <a:gd name="T78" fmla="*/ 4706 w 5838"/>
                  <a:gd name="T79" fmla="*/ 317 h 4133"/>
                  <a:gd name="T80" fmla="*/ 4911 w 5838"/>
                  <a:gd name="T81" fmla="*/ 226 h 4133"/>
                  <a:gd name="T82" fmla="*/ 5046 w 5838"/>
                  <a:gd name="T83" fmla="*/ 137 h 4133"/>
                  <a:gd name="T84" fmla="*/ 5251 w 5838"/>
                  <a:gd name="T85" fmla="*/ 0 h 4133"/>
                  <a:gd name="T86" fmla="*/ 5364 w 5838"/>
                  <a:gd name="T87" fmla="*/ 181 h 4133"/>
                  <a:gd name="T88" fmla="*/ 5386 w 5838"/>
                  <a:gd name="T89" fmla="*/ 204 h 4133"/>
                  <a:gd name="T90" fmla="*/ 5364 w 5838"/>
                  <a:gd name="T91" fmla="*/ 226 h 4133"/>
                  <a:gd name="T92" fmla="*/ 5318 w 5838"/>
                  <a:gd name="T93" fmla="*/ 272 h 4133"/>
                  <a:gd name="T94" fmla="*/ 5295 w 5838"/>
                  <a:gd name="T95" fmla="*/ 295 h 4133"/>
                  <a:gd name="T96" fmla="*/ 5295 w 5838"/>
                  <a:gd name="T97" fmla="*/ 317 h 4133"/>
                  <a:gd name="T98" fmla="*/ 5340 w 5838"/>
                  <a:gd name="T99" fmla="*/ 408 h 4133"/>
                  <a:gd name="T100" fmla="*/ 5364 w 5838"/>
                  <a:gd name="T101" fmla="*/ 521 h 4133"/>
                  <a:gd name="T102" fmla="*/ 5364 w 5838"/>
                  <a:gd name="T103" fmla="*/ 610 h 4133"/>
                  <a:gd name="T104" fmla="*/ 5295 w 5838"/>
                  <a:gd name="T105" fmla="*/ 747 h 4133"/>
                  <a:gd name="T106" fmla="*/ 5273 w 5838"/>
                  <a:gd name="T107" fmla="*/ 836 h 4133"/>
                  <a:gd name="T108" fmla="*/ 5273 w 5838"/>
                  <a:gd name="T109" fmla="*/ 860 h 4133"/>
                  <a:gd name="T110" fmla="*/ 5273 w 5838"/>
                  <a:gd name="T111" fmla="*/ 882 h 4133"/>
                  <a:gd name="T112" fmla="*/ 5364 w 5838"/>
                  <a:gd name="T113" fmla="*/ 904 h 4133"/>
                  <a:gd name="T114" fmla="*/ 5409 w 5838"/>
                  <a:gd name="T115" fmla="*/ 904 h 4133"/>
                  <a:gd name="T116" fmla="*/ 5477 w 5838"/>
                  <a:gd name="T117" fmla="*/ 927 h 4133"/>
                  <a:gd name="T118" fmla="*/ 5522 w 5838"/>
                  <a:gd name="T119" fmla="*/ 927 h 4133"/>
                  <a:gd name="T120" fmla="*/ 5589 w 5838"/>
                  <a:gd name="T121" fmla="*/ 971 h 4133"/>
                  <a:gd name="T122" fmla="*/ 5613 w 5838"/>
                  <a:gd name="T123" fmla="*/ 995 h 4133"/>
                  <a:gd name="T124" fmla="*/ 5613 w 5838"/>
                  <a:gd name="T125" fmla="*/ 995 h 41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38"/>
                  <a:gd name="T190" fmla="*/ 0 h 4133"/>
                  <a:gd name="T191" fmla="*/ 5838 w 5838"/>
                  <a:gd name="T192" fmla="*/ 4133 h 41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38" h="4133">
                    <a:moveTo>
                      <a:pt x="5613" y="995"/>
                    </a:moveTo>
                    <a:lnTo>
                      <a:pt x="5613" y="995"/>
                    </a:lnTo>
                    <a:lnTo>
                      <a:pt x="5613" y="1017"/>
                    </a:lnTo>
                    <a:lnTo>
                      <a:pt x="5635" y="1017"/>
                    </a:lnTo>
                    <a:lnTo>
                      <a:pt x="5635" y="1040"/>
                    </a:lnTo>
                    <a:lnTo>
                      <a:pt x="5635" y="1062"/>
                    </a:lnTo>
                    <a:lnTo>
                      <a:pt x="5658" y="1062"/>
                    </a:lnTo>
                    <a:lnTo>
                      <a:pt x="5658" y="1084"/>
                    </a:lnTo>
                    <a:lnTo>
                      <a:pt x="5702" y="1130"/>
                    </a:lnTo>
                    <a:lnTo>
                      <a:pt x="5726" y="1175"/>
                    </a:lnTo>
                    <a:lnTo>
                      <a:pt x="5749" y="1197"/>
                    </a:lnTo>
                    <a:lnTo>
                      <a:pt x="5749" y="1220"/>
                    </a:lnTo>
                    <a:lnTo>
                      <a:pt x="5771" y="1243"/>
                    </a:lnTo>
                    <a:lnTo>
                      <a:pt x="5771" y="1266"/>
                    </a:lnTo>
                    <a:lnTo>
                      <a:pt x="5793" y="1266"/>
                    </a:lnTo>
                    <a:lnTo>
                      <a:pt x="5793" y="1288"/>
                    </a:lnTo>
                    <a:lnTo>
                      <a:pt x="5793" y="1310"/>
                    </a:lnTo>
                    <a:lnTo>
                      <a:pt x="5816" y="1310"/>
                    </a:lnTo>
                    <a:lnTo>
                      <a:pt x="5816" y="1333"/>
                    </a:lnTo>
                    <a:lnTo>
                      <a:pt x="5838" y="1356"/>
                    </a:lnTo>
                    <a:lnTo>
                      <a:pt x="5816" y="1356"/>
                    </a:lnTo>
                    <a:lnTo>
                      <a:pt x="5793" y="1356"/>
                    </a:lnTo>
                    <a:lnTo>
                      <a:pt x="5771" y="1356"/>
                    </a:lnTo>
                    <a:lnTo>
                      <a:pt x="5726" y="1379"/>
                    </a:lnTo>
                    <a:lnTo>
                      <a:pt x="5680" y="1401"/>
                    </a:lnTo>
                    <a:lnTo>
                      <a:pt x="5658" y="1401"/>
                    </a:lnTo>
                    <a:lnTo>
                      <a:pt x="5589" y="1423"/>
                    </a:lnTo>
                    <a:lnTo>
                      <a:pt x="5544" y="1446"/>
                    </a:lnTo>
                    <a:lnTo>
                      <a:pt x="5522" y="1446"/>
                    </a:lnTo>
                    <a:lnTo>
                      <a:pt x="5477" y="1468"/>
                    </a:lnTo>
                    <a:lnTo>
                      <a:pt x="5431" y="1492"/>
                    </a:lnTo>
                    <a:lnTo>
                      <a:pt x="5409" y="1492"/>
                    </a:lnTo>
                    <a:lnTo>
                      <a:pt x="5340" y="1536"/>
                    </a:lnTo>
                    <a:lnTo>
                      <a:pt x="5273" y="1559"/>
                    </a:lnTo>
                    <a:lnTo>
                      <a:pt x="5251" y="1559"/>
                    </a:lnTo>
                    <a:lnTo>
                      <a:pt x="5228" y="1559"/>
                    </a:lnTo>
                    <a:lnTo>
                      <a:pt x="5228" y="1581"/>
                    </a:lnTo>
                    <a:lnTo>
                      <a:pt x="5115" y="1627"/>
                    </a:lnTo>
                    <a:lnTo>
                      <a:pt x="5024" y="1649"/>
                    </a:lnTo>
                    <a:lnTo>
                      <a:pt x="5002" y="1649"/>
                    </a:lnTo>
                    <a:lnTo>
                      <a:pt x="4979" y="1672"/>
                    </a:lnTo>
                    <a:lnTo>
                      <a:pt x="4955" y="1672"/>
                    </a:lnTo>
                    <a:lnTo>
                      <a:pt x="4911" y="1694"/>
                    </a:lnTo>
                    <a:lnTo>
                      <a:pt x="4888" y="1694"/>
                    </a:lnTo>
                    <a:lnTo>
                      <a:pt x="4797" y="1718"/>
                    </a:lnTo>
                    <a:lnTo>
                      <a:pt x="4753" y="1740"/>
                    </a:lnTo>
                    <a:lnTo>
                      <a:pt x="4706" y="1740"/>
                    </a:lnTo>
                    <a:lnTo>
                      <a:pt x="4662" y="1785"/>
                    </a:lnTo>
                    <a:lnTo>
                      <a:pt x="4639" y="1807"/>
                    </a:lnTo>
                    <a:lnTo>
                      <a:pt x="4593" y="1829"/>
                    </a:lnTo>
                    <a:lnTo>
                      <a:pt x="4571" y="1853"/>
                    </a:lnTo>
                    <a:lnTo>
                      <a:pt x="4548" y="1853"/>
                    </a:lnTo>
                    <a:lnTo>
                      <a:pt x="4526" y="1875"/>
                    </a:lnTo>
                    <a:lnTo>
                      <a:pt x="4390" y="1966"/>
                    </a:lnTo>
                    <a:lnTo>
                      <a:pt x="4368" y="1988"/>
                    </a:lnTo>
                    <a:lnTo>
                      <a:pt x="4344" y="1988"/>
                    </a:lnTo>
                    <a:lnTo>
                      <a:pt x="4344" y="2011"/>
                    </a:lnTo>
                    <a:lnTo>
                      <a:pt x="4322" y="2011"/>
                    </a:lnTo>
                    <a:lnTo>
                      <a:pt x="4322" y="2033"/>
                    </a:lnTo>
                    <a:lnTo>
                      <a:pt x="4300" y="2033"/>
                    </a:lnTo>
                    <a:lnTo>
                      <a:pt x="4300" y="2055"/>
                    </a:lnTo>
                    <a:lnTo>
                      <a:pt x="4277" y="2078"/>
                    </a:lnTo>
                    <a:lnTo>
                      <a:pt x="4255" y="2102"/>
                    </a:lnTo>
                    <a:lnTo>
                      <a:pt x="4232" y="2146"/>
                    </a:lnTo>
                    <a:lnTo>
                      <a:pt x="4209" y="2191"/>
                    </a:lnTo>
                    <a:lnTo>
                      <a:pt x="4073" y="2439"/>
                    </a:lnTo>
                    <a:lnTo>
                      <a:pt x="4051" y="2485"/>
                    </a:lnTo>
                    <a:lnTo>
                      <a:pt x="4028" y="2508"/>
                    </a:lnTo>
                    <a:lnTo>
                      <a:pt x="4006" y="2576"/>
                    </a:lnTo>
                    <a:lnTo>
                      <a:pt x="3984" y="2576"/>
                    </a:lnTo>
                    <a:lnTo>
                      <a:pt x="3984" y="2598"/>
                    </a:lnTo>
                    <a:lnTo>
                      <a:pt x="3960" y="2621"/>
                    </a:lnTo>
                    <a:lnTo>
                      <a:pt x="3937" y="2621"/>
                    </a:lnTo>
                    <a:lnTo>
                      <a:pt x="3937" y="2643"/>
                    </a:lnTo>
                    <a:lnTo>
                      <a:pt x="3915" y="2643"/>
                    </a:lnTo>
                    <a:lnTo>
                      <a:pt x="3893" y="2643"/>
                    </a:lnTo>
                    <a:lnTo>
                      <a:pt x="3870" y="2643"/>
                    </a:lnTo>
                    <a:lnTo>
                      <a:pt x="3846" y="2665"/>
                    </a:lnTo>
                    <a:lnTo>
                      <a:pt x="3824" y="2665"/>
                    </a:lnTo>
                    <a:lnTo>
                      <a:pt x="3802" y="2665"/>
                    </a:lnTo>
                    <a:lnTo>
                      <a:pt x="3802" y="2687"/>
                    </a:lnTo>
                    <a:lnTo>
                      <a:pt x="3779" y="2687"/>
                    </a:lnTo>
                    <a:lnTo>
                      <a:pt x="3733" y="2711"/>
                    </a:lnTo>
                    <a:lnTo>
                      <a:pt x="3733" y="2734"/>
                    </a:lnTo>
                    <a:lnTo>
                      <a:pt x="3711" y="2734"/>
                    </a:lnTo>
                    <a:lnTo>
                      <a:pt x="3688" y="2756"/>
                    </a:lnTo>
                    <a:lnTo>
                      <a:pt x="3666" y="2756"/>
                    </a:lnTo>
                    <a:lnTo>
                      <a:pt x="3621" y="2778"/>
                    </a:lnTo>
                    <a:lnTo>
                      <a:pt x="3597" y="2778"/>
                    </a:lnTo>
                    <a:lnTo>
                      <a:pt x="3597" y="2800"/>
                    </a:lnTo>
                    <a:lnTo>
                      <a:pt x="3575" y="2800"/>
                    </a:lnTo>
                    <a:lnTo>
                      <a:pt x="3553" y="2824"/>
                    </a:lnTo>
                    <a:lnTo>
                      <a:pt x="3530" y="2824"/>
                    </a:lnTo>
                    <a:lnTo>
                      <a:pt x="3508" y="2847"/>
                    </a:lnTo>
                    <a:lnTo>
                      <a:pt x="3484" y="2847"/>
                    </a:lnTo>
                    <a:lnTo>
                      <a:pt x="3484" y="2869"/>
                    </a:lnTo>
                    <a:lnTo>
                      <a:pt x="3462" y="2869"/>
                    </a:lnTo>
                    <a:lnTo>
                      <a:pt x="3439" y="2869"/>
                    </a:lnTo>
                    <a:lnTo>
                      <a:pt x="3417" y="2891"/>
                    </a:lnTo>
                    <a:lnTo>
                      <a:pt x="3395" y="2891"/>
                    </a:lnTo>
                    <a:lnTo>
                      <a:pt x="3395" y="2913"/>
                    </a:lnTo>
                    <a:lnTo>
                      <a:pt x="3372" y="2913"/>
                    </a:lnTo>
                    <a:lnTo>
                      <a:pt x="3348" y="2936"/>
                    </a:lnTo>
                    <a:lnTo>
                      <a:pt x="3168" y="3027"/>
                    </a:lnTo>
                    <a:lnTo>
                      <a:pt x="3123" y="3095"/>
                    </a:lnTo>
                    <a:lnTo>
                      <a:pt x="3055" y="3186"/>
                    </a:lnTo>
                    <a:lnTo>
                      <a:pt x="2828" y="3546"/>
                    </a:lnTo>
                    <a:lnTo>
                      <a:pt x="2806" y="3523"/>
                    </a:lnTo>
                    <a:lnTo>
                      <a:pt x="2601" y="3614"/>
                    </a:lnTo>
                    <a:lnTo>
                      <a:pt x="2081" y="3840"/>
                    </a:lnTo>
                    <a:lnTo>
                      <a:pt x="1788" y="3975"/>
                    </a:lnTo>
                    <a:lnTo>
                      <a:pt x="1606" y="4066"/>
                    </a:lnTo>
                    <a:lnTo>
                      <a:pt x="1403" y="4133"/>
                    </a:lnTo>
                    <a:lnTo>
                      <a:pt x="387" y="4050"/>
                    </a:lnTo>
                    <a:lnTo>
                      <a:pt x="0" y="3354"/>
                    </a:lnTo>
                    <a:lnTo>
                      <a:pt x="438" y="2715"/>
                    </a:lnTo>
                    <a:lnTo>
                      <a:pt x="814" y="2643"/>
                    </a:lnTo>
                    <a:lnTo>
                      <a:pt x="814" y="2576"/>
                    </a:lnTo>
                    <a:lnTo>
                      <a:pt x="814" y="2281"/>
                    </a:lnTo>
                    <a:lnTo>
                      <a:pt x="814" y="2168"/>
                    </a:lnTo>
                    <a:lnTo>
                      <a:pt x="1697" y="1785"/>
                    </a:lnTo>
                    <a:lnTo>
                      <a:pt x="1765" y="1762"/>
                    </a:lnTo>
                    <a:lnTo>
                      <a:pt x="1765" y="1627"/>
                    </a:lnTo>
                    <a:lnTo>
                      <a:pt x="1765" y="1446"/>
                    </a:lnTo>
                    <a:lnTo>
                      <a:pt x="2081" y="1401"/>
                    </a:lnTo>
                    <a:lnTo>
                      <a:pt x="2150" y="1379"/>
                    </a:lnTo>
                    <a:lnTo>
                      <a:pt x="2376" y="1310"/>
                    </a:lnTo>
                    <a:lnTo>
                      <a:pt x="2399" y="1310"/>
                    </a:lnTo>
                    <a:lnTo>
                      <a:pt x="2466" y="1266"/>
                    </a:lnTo>
                    <a:lnTo>
                      <a:pt x="2512" y="1266"/>
                    </a:lnTo>
                    <a:lnTo>
                      <a:pt x="2534" y="1243"/>
                    </a:lnTo>
                    <a:lnTo>
                      <a:pt x="2737" y="1197"/>
                    </a:lnTo>
                    <a:lnTo>
                      <a:pt x="2761" y="1175"/>
                    </a:lnTo>
                    <a:lnTo>
                      <a:pt x="3235" y="1017"/>
                    </a:lnTo>
                    <a:lnTo>
                      <a:pt x="3348" y="995"/>
                    </a:lnTo>
                    <a:lnTo>
                      <a:pt x="3372" y="971"/>
                    </a:lnTo>
                    <a:lnTo>
                      <a:pt x="3395" y="971"/>
                    </a:lnTo>
                    <a:lnTo>
                      <a:pt x="3417" y="949"/>
                    </a:lnTo>
                    <a:lnTo>
                      <a:pt x="3439" y="949"/>
                    </a:lnTo>
                    <a:lnTo>
                      <a:pt x="3462" y="949"/>
                    </a:lnTo>
                    <a:lnTo>
                      <a:pt x="3484" y="927"/>
                    </a:lnTo>
                    <a:lnTo>
                      <a:pt x="3508" y="927"/>
                    </a:lnTo>
                    <a:lnTo>
                      <a:pt x="3530" y="904"/>
                    </a:lnTo>
                    <a:lnTo>
                      <a:pt x="3553" y="904"/>
                    </a:lnTo>
                    <a:lnTo>
                      <a:pt x="3575" y="882"/>
                    </a:lnTo>
                    <a:lnTo>
                      <a:pt x="3597" y="882"/>
                    </a:lnTo>
                    <a:lnTo>
                      <a:pt x="3621" y="860"/>
                    </a:lnTo>
                    <a:lnTo>
                      <a:pt x="3644" y="860"/>
                    </a:lnTo>
                    <a:lnTo>
                      <a:pt x="3666" y="860"/>
                    </a:lnTo>
                    <a:lnTo>
                      <a:pt x="3711" y="836"/>
                    </a:lnTo>
                    <a:lnTo>
                      <a:pt x="3733" y="814"/>
                    </a:lnTo>
                    <a:lnTo>
                      <a:pt x="3757" y="814"/>
                    </a:lnTo>
                    <a:lnTo>
                      <a:pt x="3802" y="791"/>
                    </a:lnTo>
                    <a:lnTo>
                      <a:pt x="3824" y="769"/>
                    </a:lnTo>
                    <a:lnTo>
                      <a:pt x="3870" y="769"/>
                    </a:lnTo>
                    <a:lnTo>
                      <a:pt x="3915" y="747"/>
                    </a:lnTo>
                    <a:lnTo>
                      <a:pt x="3937" y="723"/>
                    </a:lnTo>
                    <a:lnTo>
                      <a:pt x="3960" y="723"/>
                    </a:lnTo>
                    <a:lnTo>
                      <a:pt x="3984" y="701"/>
                    </a:lnTo>
                    <a:lnTo>
                      <a:pt x="4006" y="701"/>
                    </a:lnTo>
                    <a:lnTo>
                      <a:pt x="4051" y="678"/>
                    </a:lnTo>
                    <a:lnTo>
                      <a:pt x="4073" y="656"/>
                    </a:lnTo>
                    <a:lnTo>
                      <a:pt x="4368" y="498"/>
                    </a:lnTo>
                    <a:lnTo>
                      <a:pt x="4390" y="498"/>
                    </a:lnTo>
                    <a:lnTo>
                      <a:pt x="4435" y="474"/>
                    </a:lnTo>
                    <a:lnTo>
                      <a:pt x="4458" y="452"/>
                    </a:lnTo>
                    <a:lnTo>
                      <a:pt x="4617" y="361"/>
                    </a:lnTo>
                    <a:lnTo>
                      <a:pt x="4639" y="361"/>
                    </a:lnTo>
                    <a:lnTo>
                      <a:pt x="4706" y="317"/>
                    </a:lnTo>
                    <a:lnTo>
                      <a:pt x="4730" y="317"/>
                    </a:lnTo>
                    <a:lnTo>
                      <a:pt x="4775" y="295"/>
                    </a:lnTo>
                    <a:lnTo>
                      <a:pt x="4820" y="272"/>
                    </a:lnTo>
                    <a:lnTo>
                      <a:pt x="4866" y="250"/>
                    </a:lnTo>
                    <a:lnTo>
                      <a:pt x="4888" y="226"/>
                    </a:lnTo>
                    <a:lnTo>
                      <a:pt x="4911" y="226"/>
                    </a:lnTo>
                    <a:lnTo>
                      <a:pt x="4933" y="204"/>
                    </a:lnTo>
                    <a:lnTo>
                      <a:pt x="4955" y="204"/>
                    </a:lnTo>
                    <a:lnTo>
                      <a:pt x="4955" y="181"/>
                    </a:lnTo>
                    <a:lnTo>
                      <a:pt x="5002" y="159"/>
                    </a:lnTo>
                    <a:lnTo>
                      <a:pt x="5046" y="137"/>
                    </a:lnTo>
                    <a:lnTo>
                      <a:pt x="5091" y="113"/>
                    </a:lnTo>
                    <a:lnTo>
                      <a:pt x="5160" y="68"/>
                    </a:lnTo>
                    <a:lnTo>
                      <a:pt x="5204" y="46"/>
                    </a:lnTo>
                    <a:lnTo>
                      <a:pt x="5228" y="24"/>
                    </a:lnTo>
                    <a:lnTo>
                      <a:pt x="5251" y="0"/>
                    </a:lnTo>
                    <a:lnTo>
                      <a:pt x="5251" y="24"/>
                    </a:lnTo>
                    <a:lnTo>
                      <a:pt x="5318" y="91"/>
                    </a:lnTo>
                    <a:lnTo>
                      <a:pt x="5340" y="159"/>
                    </a:lnTo>
                    <a:lnTo>
                      <a:pt x="5364" y="181"/>
                    </a:lnTo>
                    <a:lnTo>
                      <a:pt x="5386" y="204"/>
                    </a:lnTo>
                    <a:lnTo>
                      <a:pt x="5386" y="226"/>
                    </a:lnTo>
                    <a:lnTo>
                      <a:pt x="5364" y="226"/>
                    </a:lnTo>
                    <a:lnTo>
                      <a:pt x="5340" y="250"/>
                    </a:lnTo>
                    <a:lnTo>
                      <a:pt x="5318" y="250"/>
                    </a:lnTo>
                    <a:lnTo>
                      <a:pt x="5318" y="272"/>
                    </a:lnTo>
                    <a:lnTo>
                      <a:pt x="5295" y="295"/>
                    </a:lnTo>
                    <a:lnTo>
                      <a:pt x="5295" y="317"/>
                    </a:lnTo>
                    <a:lnTo>
                      <a:pt x="5318" y="339"/>
                    </a:lnTo>
                    <a:lnTo>
                      <a:pt x="5318" y="385"/>
                    </a:lnTo>
                    <a:lnTo>
                      <a:pt x="5340" y="385"/>
                    </a:lnTo>
                    <a:lnTo>
                      <a:pt x="5340" y="408"/>
                    </a:lnTo>
                    <a:lnTo>
                      <a:pt x="5340" y="430"/>
                    </a:lnTo>
                    <a:lnTo>
                      <a:pt x="5340" y="452"/>
                    </a:lnTo>
                    <a:lnTo>
                      <a:pt x="5364" y="474"/>
                    </a:lnTo>
                    <a:lnTo>
                      <a:pt x="5364" y="498"/>
                    </a:lnTo>
                    <a:lnTo>
                      <a:pt x="5364" y="521"/>
                    </a:lnTo>
                    <a:lnTo>
                      <a:pt x="5364" y="543"/>
                    </a:lnTo>
                    <a:lnTo>
                      <a:pt x="5364" y="565"/>
                    </a:lnTo>
                    <a:lnTo>
                      <a:pt x="5364" y="610"/>
                    </a:lnTo>
                    <a:lnTo>
                      <a:pt x="5364" y="634"/>
                    </a:lnTo>
                    <a:lnTo>
                      <a:pt x="5364" y="656"/>
                    </a:lnTo>
                    <a:lnTo>
                      <a:pt x="5340" y="656"/>
                    </a:lnTo>
                    <a:lnTo>
                      <a:pt x="5295" y="747"/>
                    </a:lnTo>
                    <a:lnTo>
                      <a:pt x="5273" y="769"/>
                    </a:lnTo>
                    <a:lnTo>
                      <a:pt x="5273" y="814"/>
                    </a:lnTo>
                    <a:lnTo>
                      <a:pt x="5273" y="836"/>
                    </a:lnTo>
                    <a:lnTo>
                      <a:pt x="5273" y="860"/>
                    </a:lnTo>
                    <a:lnTo>
                      <a:pt x="5273" y="882"/>
                    </a:lnTo>
                    <a:lnTo>
                      <a:pt x="5318" y="904"/>
                    </a:lnTo>
                    <a:lnTo>
                      <a:pt x="5364" y="904"/>
                    </a:lnTo>
                    <a:lnTo>
                      <a:pt x="5386" y="904"/>
                    </a:lnTo>
                    <a:lnTo>
                      <a:pt x="5409" y="904"/>
                    </a:lnTo>
                    <a:lnTo>
                      <a:pt x="5431" y="927"/>
                    </a:lnTo>
                    <a:lnTo>
                      <a:pt x="5453" y="927"/>
                    </a:lnTo>
                    <a:lnTo>
                      <a:pt x="5477" y="927"/>
                    </a:lnTo>
                    <a:lnTo>
                      <a:pt x="5500" y="927"/>
                    </a:lnTo>
                    <a:lnTo>
                      <a:pt x="5522" y="927"/>
                    </a:lnTo>
                    <a:lnTo>
                      <a:pt x="5567" y="949"/>
                    </a:lnTo>
                    <a:lnTo>
                      <a:pt x="5567" y="971"/>
                    </a:lnTo>
                    <a:lnTo>
                      <a:pt x="5589" y="971"/>
                    </a:lnTo>
                    <a:lnTo>
                      <a:pt x="5589" y="995"/>
                    </a:lnTo>
                    <a:lnTo>
                      <a:pt x="5613" y="995"/>
                    </a:lnTo>
                    <a:close/>
                  </a:path>
                </a:pathLst>
              </a:custGeom>
              <a:noFill/>
              <a:ln w="0">
                <a:solidFill>
                  <a:srgbClr val="000000"/>
                </a:solidFill>
                <a:round/>
                <a:headEnd/>
                <a:tailEnd/>
              </a:ln>
            </p:spPr>
            <p:txBody>
              <a:bodyPr/>
              <a:lstStyle/>
              <a:p>
                <a:endParaRPr lang="ja-JP" altLang="en-US"/>
              </a:p>
            </p:txBody>
          </p:sp>
          <p:sp>
            <p:nvSpPr>
              <p:cNvPr id="3204" name="Freeform 7"/>
              <p:cNvSpPr>
                <a:spLocks noChangeAspect="1"/>
              </p:cNvSpPr>
              <p:nvPr/>
            </p:nvSpPr>
            <p:spPr bwMode="auto">
              <a:xfrm>
                <a:off x="8373" y="11918"/>
                <a:ext cx="2128" cy="2732"/>
              </a:xfrm>
              <a:custGeom>
                <a:avLst/>
                <a:gdLst>
                  <a:gd name="T0" fmla="*/ 2147483647 w 1333"/>
                  <a:gd name="T1" fmla="*/ 656156468 h 1716"/>
                  <a:gd name="T2" fmla="*/ 2147483647 w 1333"/>
                  <a:gd name="T3" fmla="*/ 2147483647 h 1716"/>
                  <a:gd name="T4" fmla="*/ 2147483647 w 1333"/>
                  <a:gd name="T5" fmla="*/ 2147483647 h 1716"/>
                  <a:gd name="T6" fmla="*/ 2147483647 w 1333"/>
                  <a:gd name="T7" fmla="*/ 2147483647 h 1716"/>
                  <a:gd name="T8" fmla="*/ 2147483647 w 1333"/>
                  <a:gd name="T9" fmla="*/ 2147483647 h 1716"/>
                  <a:gd name="T10" fmla="*/ 2147483647 w 1333"/>
                  <a:gd name="T11" fmla="*/ 2147483647 h 1716"/>
                  <a:gd name="T12" fmla="*/ 2147483647 w 1333"/>
                  <a:gd name="T13" fmla="*/ 2147483647 h 1716"/>
                  <a:gd name="T14" fmla="*/ 2147483647 w 1333"/>
                  <a:gd name="T15" fmla="*/ 2147483647 h 1716"/>
                  <a:gd name="T16" fmla="*/ 2147483647 w 1333"/>
                  <a:gd name="T17" fmla="*/ 2147483647 h 1716"/>
                  <a:gd name="T18" fmla="*/ 2147483647 w 1333"/>
                  <a:gd name="T19" fmla="*/ 2147483647 h 1716"/>
                  <a:gd name="T20" fmla="*/ 2147483647 w 1333"/>
                  <a:gd name="T21" fmla="*/ 2147483647 h 1716"/>
                  <a:gd name="T22" fmla="*/ 2147483647 w 1333"/>
                  <a:gd name="T23" fmla="*/ 2147483647 h 1716"/>
                  <a:gd name="T24" fmla="*/ 2147483647 w 1333"/>
                  <a:gd name="T25" fmla="*/ 2147483647 h 1716"/>
                  <a:gd name="T26" fmla="*/ 2147483647 w 1333"/>
                  <a:gd name="T27" fmla="*/ 2147483647 h 1716"/>
                  <a:gd name="T28" fmla="*/ 2147483647 w 1333"/>
                  <a:gd name="T29" fmla="*/ 2147483647 h 1716"/>
                  <a:gd name="T30" fmla="*/ 2147483647 w 1333"/>
                  <a:gd name="T31" fmla="*/ 2147483647 h 1716"/>
                  <a:gd name="T32" fmla="*/ 2147483647 w 1333"/>
                  <a:gd name="T33" fmla="*/ 2147483647 h 1716"/>
                  <a:gd name="T34" fmla="*/ 2147483647 w 1333"/>
                  <a:gd name="T35" fmla="*/ 2147483647 h 1716"/>
                  <a:gd name="T36" fmla="*/ 2147483647 w 1333"/>
                  <a:gd name="T37" fmla="*/ 2147483647 h 1716"/>
                  <a:gd name="T38" fmla="*/ 2147483647 w 1333"/>
                  <a:gd name="T39" fmla="*/ 2147483647 h 1716"/>
                  <a:gd name="T40" fmla="*/ 2147483647 w 1333"/>
                  <a:gd name="T41" fmla="*/ 2147483647 h 1716"/>
                  <a:gd name="T42" fmla="*/ 2147483647 w 1333"/>
                  <a:gd name="T43" fmla="*/ 2147483647 h 1716"/>
                  <a:gd name="T44" fmla="*/ 2147483647 w 1333"/>
                  <a:gd name="T45" fmla="*/ 2147483647 h 1716"/>
                  <a:gd name="T46" fmla="*/ 2147483647 w 1333"/>
                  <a:gd name="T47" fmla="*/ 2147483647 h 1716"/>
                  <a:gd name="T48" fmla="*/ 2147483647 w 1333"/>
                  <a:gd name="T49" fmla="*/ 2147483647 h 1716"/>
                  <a:gd name="T50" fmla="*/ 2147483647 w 1333"/>
                  <a:gd name="T51" fmla="*/ 2147483647 h 1716"/>
                  <a:gd name="T52" fmla="*/ 2147483647 w 1333"/>
                  <a:gd name="T53" fmla="*/ 2147483647 h 1716"/>
                  <a:gd name="T54" fmla="*/ 2147483647 w 1333"/>
                  <a:gd name="T55" fmla="*/ 2147483647 h 1716"/>
                  <a:gd name="T56" fmla="*/ 2147483647 w 1333"/>
                  <a:gd name="T57" fmla="*/ 2147483647 h 1716"/>
                  <a:gd name="T58" fmla="*/ 2147483647 w 1333"/>
                  <a:gd name="T59" fmla="*/ 2147483647 h 1716"/>
                  <a:gd name="T60" fmla="*/ 2147483647 w 1333"/>
                  <a:gd name="T61" fmla="*/ 2147483647 h 1716"/>
                  <a:gd name="T62" fmla="*/ 2147483647 w 1333"/>
                  <a:gd name="T63" fmla="*/ 2147483647 h 1716"/>
                  <a:gd name="T64" fmla="*/ 2147483647 w 1333"/>
                  <a:gd name="T65" fmla="*/ 2147483647 h 1716"/>
                  <a:gd name="T66" fmla="*/ 2147483647 w 1333"/>
                  <a:gd name="T67" fmla="*/ 2147483647 h 1716"/>
                  <a:gd name="T68" fmla="*/ 2147483647 w 1333"/>
                  <a:gd name="T69" fmla="*/ 2147483647 h 1716"/>
                  <a:gd name="T70" fmla="*/ 2147483647 w 1333"/>
                  <a:gd name="T71" fmla="*/ 2147483647 h 1716"/>
                  <a:gd name="T72" fmla="*/ 2147483647 w 1333"/>
                  <a:gd name="T73" fmla="*/ 2147483647 h 1716"/>
                  <a:gd name="T74" fmla="*/ 2147483647 w 1333"/>
                  <a:gd name="T75" fmla="*/ 2147483647 h 1716"/>
                  <a:gd name="T76" fmla="*/ 2147483647 w 1333"/>
                  <a:gd name="T77" fmla="*/ 2147483647 h 1716"/>
                  <a:gd name="T78" fmla="*/ 2147483647 w 1333"/>
                  <a:gd name="T79" fmla="*/ 2147483647 h 1716"/>
                  <a:gd name="T80" fmla="*/ 2147483647 w 1333"/>
                  <a:gd name="T81" fmla="*/ 2147483647 h 1716"/>
                  <a:gd name="T82" fmla="*/ 2147483647 w 1333"/>
                  <a:gd name="T83" fmla="*/ 2147483647 h 1716"/>
                  <a:gd name="T84" fmla="*/ 2147483647 w 1333"/>
                  <a:gd name="T85" fmla="*/ 2147483647 h 1716"/>
                  <a:gd name="T86" fmla="*/ 2147483647 w 1333"/>
                  <a:gd name="T87" fmla="*/ 2147483647 h 1716"/>
                  <a:gd name="T88" fmla="*/ 2147483647 w 1333"/>
                  <a:gd name="T89" fmla="*/ 2147483647 h 1716"/>
                  <a:gd name="T90" fmla="*/ 2147483647 w 1333"/>
                  <a:gd name="T91" fmla="*/ 2147483647 h 1716"/>
                  <a:gd name="T92" fmla="*/ 2147483647 w 1333"/>
                  <a:gd name="T93" fmla="*/ 2147483647 h 1716"/>
                  <a:gd name="T94" fmla="*/ 2147483647 w 1333"/>
                  <a:gd name="T95" fmla="*/ 2147483647 h 1716"/>
                  <a:gd name="T96" fmla="*/ 2147483647 w 1333"/>
                  <a:gd name="T97" fmla="*/ 2147483647 h 1716"/>
                  <a:gd name="T98" fmla="*/ 2147483647 w 1333"/>
                  <a:gd name="T99" fmla="*/ 2147483647 h 1716"/>
                  <a:gd name="T100" fmla="*/ 2147483647 w 1333"/>
                  <a:gd name="T101" fmla="*/ 2147483647 h 1716"/>
                  <a:gd name="T102" fmla="*/ 2147483647 w 1333"/>
                  <a:gd name="T103" fmla="*/ 2147483647 h 1716"/>
                  <a:gd name="T104" fmla="*/ 2147483647 w 1333"/>
                  <a:gd name="T105" fmla="*/ 2147483647 h 1716"/>
                  <a:gd name="T106" fmla="*/ 2147483647 w 1333"/>
                  <a:gd name="T107" fmla="*/ 2147483647 h 1716"/>
                  <a:gd name="T108" fmla="*/ 2147483647 w 1333"/>
                  <a:gd name="T109" fmla="*/ 2147483647 h 1716"/>
                  <a:gd name="T110" fmla="*/ 2147483647 w 1333"/>
                  <a:gd name="T111" fmla="*/ 2147483647 h 1716"/>
                  <a:gd name="T112" fmla="*/ 2147483647 w 1333"/>
                  <a:gd name="T113" fmla="*/ 2147483647 h 1716"/>
                  <a:gd name="T114" fmla="*/ 2147483647 w 1333"/>
                  <a:gd name="T115" fmla="*/ 2147483647 h 1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3"/>
                  <a:gd name="T175" fmla="*/ 0 h 1716"/>
                  <a:gd name="T176" fmla="*/ 1333 w 1333"/>
                  <a:gd name="T177" fmla="*/ 1716 h 1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solidFill>
                <a:srgbClr val="FFFFFF"/>
              </a:solidFill>
              <a:ln w="0">
                <a:solidFill>
                  <a:srgbClr val="000000"/>
                </a:solidFill>
                <a:round/>
                <a:headEnd/>
                <a:tailEnd/>
              </a:ln>
            </p:spPr>
            <p:txBody>
              <a:bodyPr/>
              <a:lstStyle/>
              <a:p>
                <a:endParaRPr lang="ja-JP" altLang="en-US"/>
              </a:p>
            </p:txBody>
          </p:sp>
          <p:sp>
            <p:nvSpPr>
              <p:cNvPr id="3205" name="Freeform 8"/>
              <p:cNvSpPr>
                <a:spLocks noChangeAspect="1"/>
              </p:cNvSpPr>
              <p:nvPr/>
            </p:nvSpPr>
            <p:spPr bwMode="auto">
              <a:xfrm>
                <a:off x="2670" y="10156"/>
                <a:ext cx="6043" cy="3794"/>
              </a:xfrm>
              <a:custGeom>
                <a:avLst/>
                <a:gdLst>
                  <a:gd name="T0" fmla="*/ 2147483647 w 3787"/>
                  <a:gd name="T1" fmla="*/ 2147483647 h 2383"/>
                  <a:gd name="T2" fmla="*/ 2147483647 w 3787"/>
                  <a:gd name="T3" fmla="*/ 2147483647 h 2383"/>
                  <a:gd name="T4" fmla="*/ 2147483647 w 3787"/>
                  <a:gd name="T5" fmla="*/ 2147483647 h 2383"/>
                  <a:gd name="T6" fmla="*/ 2147483647 w 3787"/>
                  <a:gd name="T7" fmla="*/ 2147483647 h 2383"/>
                  <a:gd name="T8" fmla="*/ 2147483647 w 3787"/>
                  <a:gd name="T9" fmla="*/ 2147483647 h 2383"/>
                  <a:gd name="T10" fmla="*/ 2147483647 w 3787"/>
                  <a:gd name="T11" fmla="*/ 2147483647 h 2383"/>
                  <a:gd name="T12" fmla="*/ 2147483647 w 3787"/>
                  <a:gd name="T13" fmla="*/ 2147483647 h 2383"/>
                  <a:gd name="T14" fmla="*/ 2147483647 w 3787"/>
                  <a:gd name="T15" fmla="*/ 2147483647 h 2383"/>
                  <a:gd name="T16" fmla="*/ 2147483647 w 3787"/>
                  <a:gd name="T17" fmla="*/ 2147483647 h 2383"/>
                  <a:gd name="T18" fmla="*/ 2147483647 w 3787"/>
                  <a:gd name="T19" fmla="*/ 2147483647 h 2383"/>
                  <a:gd name="T20" fmla="*/ 2147483647 w 3787"/>
                  <a:gd name="T21" fmla="*/ 2147483647 h 2383"/>
                  <a:gd name="T22" fmla="*/ 2147483647 w 3787"/>
                  <a:gd name="T23" fmla="*/ 2147483647 h 2383"/>
                  <a:gd name="T24" fmla="*/ 2147483647 w 3787"/>
                  <a:gd name="T25" fmla="*/ 2147483647 h 2383"/>
                  <a:gd name="T26" fmla="*/ 2147483647 w 3787"/>
                  <a:gd name="T27" fmla="*/ 2147483647 h 2383"/>
                  <a:gd name="T28" fmla="*/ 2147483647 w 3787"/>
                  <a:gd name="T29" fmla="*/ 2147483647 h 2383"/>
                  <a:gd name="T30" fmla="*/ 2147483647 w 3787"/>
                  <a:gd name="T31" fmla="*/ 2147483647 h 2383"/>
                  <a:gd name="T32" fmla="*/ 2147483647 w 3787"/>
                  <a:gd name="T33" fmla="*/ 2147483647 h 2383"/>
                  <a:gd name="T34" fmla="*/ 2147483647 w 3787"/>
                  <a:gd name="T35" fmla="*/ 2147483647 h 2383"/>
                  <a:gd name="T36" fmla="*/ 2147483647 w 3787"/>
                  <a:gd name="T37" fmla="*/ 2147483647 h 2383"/>
                  <a:gd name="T38" fmla="*/ 2147483647 w 3787"/>
                  <a:gd name="T39" fmla="*/ 2147483647 h 2383"/>
                  <a:gd name="T40" fmla="*/ 2147483647 w 3787"/>
                  <a:gd name="T41" fmla="*/ 2147483647 h 2383"/>
                  <a:gd name="T42" fmla="*/ 2147483647 w 3787"/>
                  <a:gd name="T43" fmla="*/ 2147483647 h 2383"/>
                  <a:gd name="T44" fmla="*/ 2147483647 w 3787"/>
                  <a:gd name="T45" fmla="*/ 2147483647 h 2383"/>
                  <a:gd name="T46" fmla="*/ 2147483647 w 3787"/>
                  <a:gd name="T47" fmla="*/ 2147483647 h 2383"/>
                  <a:gd name="T48" fmla="*/ 2147483647 w 3787"/>
                  <a:gd name="T49" fmla="*/ 2147483647 h 2383"/>
                  <a:gd name="T50" fmla="*/ 2147483647 w 3787"/>
                  <a:gd name="T51" fmla="*/ 2147483647 h 2383"/>
                  <a:gd name="T52" fmla="*/ 2147483647 w 3787"/>
                  <a:gd name="T53" fmla="*/ 2147483647 h 2383"/>
                  <a:gd name="T54" fmla="*/ 2147483647 w 3787"/>
                  <a:gd name="T55" fmla="*/ 2147483647 h 2383"/>
                  <a:gd name="T56" fmla="*/ 2147483647 w 3787"/>
                  <a:gd name="T57" fmla="*/ 2147483647 h 2383"/>
                  <a:gd name="T58" fmla="*/ 2147483647 w 3787"/>
                  <a:gd name="T59" fmla="*/ 2147483647 h 2383"/>
                  <a:gd name="T60" fmla="*/ 2147483647 w 3787"/>
                  <a:gd name="T61" fmla="*/ 2147483647 h 2383"/>
                  <a:gd name="T62" fmla="*/ 2147483647 w 3787"/>
                  <a:gd name="T63" fmla="*/ 2147483647 h 2383"/>
                  <a:gd name="T64" fmla="*/ 2147483647 w 3787"/>
                  <a:gd name="T65" fmla="*/ 2147483647 h 2383"/>
                  <a:gd name="T66" fmla="*/ 2147483647 w 3787"/>
                  <a:gd name="T67" fmla="*/ 2147483647 h 2383"/>
                  <a:gd name="T68" fmla="*/ 2147483647 w 3787"/>
                  <a:gd name="T69" fmla="*/ 2147483647 h 2383"/>
                  <a:gd name="T70" fmla="*/ 2147483647 w 3787"/>
                  <a:gd name="T71" fmla="*/ 2147483647 h 2383"/>
                  <a:gd name="T72" fmla="*/ 2147483647 w 3787"/>
                  <a:gd name="T73" fmla="*/ 2147483647 h 2383"/>
                  <a:gd name="T74" fmla="*/ 2147483647 w 3787"/>
                  <a:gd name="T75" fmla="*/ 2147483647 h 2383"/>
                  <a:gd name="T76" fmla="*/ 2147483647 w 3787"/>
                  <a:gd name="T77" fmla="*/ 2147483647 h 2383"/>
                  <a:gd name="T78" fmla="*/ 2147483647 w 3787"/>
                  <a:gd name="T79" fmla="*/ 2147483647 h 2383"/>
                  <a:gd name="T80" fmla="*/ 2147483647 w 3787"/>
                  <a:gd name="T81" fmla="*/ 2147483647 h 2383"/>
                  <a:gd name="T82" fmla="*/ 2147483647 w 3787"/>
                  <a:gd name="T83" fmla="*/ 2147483647 h 2383"/>
                  <a:gd name="T84" fmla="*/ 2147483647 w 3787"/>
                  <a:gd name="T85" fmla="*/ 2147483647 h 2383"/>
                  <a:gd name="T86" fmla="*/ 2147483647 w 3787"/>
                  <a:gd name="T87" fmla="*/ 2147483647 h 2383"/>
                  <a:gd name="T88" fmla="*/ 2147483647 w 3787"/>
                  <a:gd name="T89" fmla="*/ 2147483647 h 2383"/>
                  <a:gd name="T90" fmla="*/ 2147483647 w 3787"/>
                  <a:gd name="T91" fmla="*/ 2147483647 h 2383"/>
                  <a:gd name="T92" fmla="*/ 2147483647 w 3787"/>
                  <a:gd name="T93" fmla="*/ 2147483647 h 2383"/>
                  <a:gd name="T94" fmla="*/ 2147483647 w 3787"/>
                  <a:gd name="T95" fmla="*/ 2147483647 h 2383"/>
                  <a:gd name="T96" fmla="*/ 2147483647 w 3787"/>
                  <a:gd name="T97" fmla="*/ 2147483647 h 2383"/>
                  <a:gd name="T98" fmla="*/ 2147483647 w 3787"/>
                  <a:gd name="T99" fmla="*/ 2147483647 h 2383"/>
                  <a:gd name="T100" fmla="*/ 2147483647 w 3787"/>
                  <a:gd name="T101" fmla="*/ 2147483647 h 2383"/>
                  <a:gd name="T102" fmla="*/ 2147483647 w 3787"/>
                  <a:gd name="T103" fmla="*/ 2147483647 h 2383"/>
                  <a:gd name="T104" fmla="*/ 2147483647 w 3787"/>
                  <a:gd name="T105" fmla="*/ 2147483647 h 2383"/>
                  <a:gd name="T106" fmla="*/ 2147483647 w 3787"/>
                  <a:gd name="T107" fmla="*/ 656569100 h 2383"/>
                  <a:gd name="T108" fmla="*/ 2147483647 w 3787"/>
                  <a:gd name="T109" fmla="*/ 2147483647 h 2383"/>
                  <a:gd name="T110" fmla="*/ 2147483647 w 3787"/>
                  <a:gd name="T111" fmla="*/ 2147483647 h 23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7"/>
                  <a:gd name="T169" fmla="*/ 0 h 2383"/>
                  <a:gd name="T170" fmla="*/ 3787 w 3787"/>
                  <a:gd name="T171" fmla="*/ 2383 h 23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0">
                <a:solidFill>
                  <a:srgbClr val="000000"/>
                </a:solidFill>
                <a:round/>
                <a:headEnd/>
                <a:tailEnd/>
              </a:ln>
            </p:spPr>
            <p:txBody>
              <a:bodyPr/>
              <a:lstStyle/>
              <a:p>
                <a:endParaRPr lang="ja-JP" altLang="en-US"/>
              </a:p>
            </p:txBody>
          </p:sp>
          <p:sp>
            <p:nvSpPr>
              <p:cNvPr id="3206" name="Freeform 9"/>
              <p:cNvSpPr>
                <a:spLocks noChangeAspect="1"/>
              </p:cNvSpPr>
              <p:nvPr/>
            </p:nvSpPr>
            <p:spPr bwMode="auto">
              <a:xfrm>
                <a:off x="11134" y="5573"/>
                <a:ext cx="1925" cy="2596"/>
              </a:xfrm>
              <a:custGeom>
                <a:avLst/>
                <a:gdLst>
                  <a:gd name="T0" fmla="*/ 2147483647 w 1206"/>
                  <a:gd name="T1" fmla="*/ 0 h 1631"/>
                  <a:gd name="T2" fmla="*/ 2147483647 w 1206"/>
                  <a:gd name="T3" fmla="*/ 0 h 1631"/>
                  <a:gd name="T4" fmla="*/ 2147483647 w 1206"/>
                  <a:gd name="T5" fmla="*/ 651245780 h 1631"/>
                  <a:gd name="T6" fmla="*/ 2147483647 w 1206"/>
                  <a:gd name="T7" fmla="*/ 2147483647 h 1631"/>
                  <a:gd name="T8" fmla="*/ 2147483647 w 1206"/>
                  <a:gd name="T9" fmla="*/ 2147483647 h 1631"/>
                  <a:gd name="T10" fmla="*/ 2147483647 w 1206"/>
                  <a:gd name="T11" fmla="*/ 2147483647 h 1631"/>
                  <a:gd name="T12" fmla="*/ 2147483647 w 1206"/>
                  <a:gd name="T13" fmla="*/ 2147483647 h 1631"/>
                  <a:gd name="T14" fmla="*/ 2147483647 w 1206"/>
                  <a:gd name="T15" fmla="*/ 2147483647 h 1631"/>
                  <a:gd name="T16" fmla="*/ 2147483647 w 1206"/>
                  <a:gd name="T17" fmla="*/ 2147483647 h 1631"/>
                  <a:gd name="T18" fmla="*/ 2147483647 w 1206"/>
                  <a:gd name="T19" fmla="*/ 2147483647 h 1631"/>
                  <a:gd name="T20" fmla="*/ 2147483647 w 1206"/>
                  <a:gd name="T21" fmla="*/ 2147483647 h 1631"/>
                  <a:gd name="T22" fmla="*/ 2147483647 w 1206"/>
                  <a:gd name="T23" fmla="*/ 2147483647 h 1631"/>
                  <a:gd name="T24" fmla="*/ 2147483647 w 1206"/>
                  <a:gd name="T25" fmla="*/ 2147483647 h 1631"/>
                  <a:gd name="T26" fmla="*/ 2147483647 w 1206"/>
                  <a:gd name="T27" fmla="*/ 2147483647 h 1631"/>
                  <a:gd name="T28" fmla="*/ 2147483647 w 1206"/>
                  <a:gd name="T29" fmla="*/ 2147483647 h 1631"/>
                  <a:gd name="T30" fmla="*/ 2147483647 w 1206"/>
                  <a:gd name="T31" fmla="*/ 2147483647 h 1631"/>
                  <a:gd name="T32" fmla="*/ 2147483647 w 1206"/>
                  <a:gd name="T33" fmla="*/ 2147483647 h 1631"/>
                  <a:gd name="T34" fmla="*/ 2147483647 w 1206"/>
                  <a:gd name="T35" fmla="*/ 2147483647 h 1631"/>
                  <a:gd name="T36" fmla="*/ 2147483647 w 1206"/>
                  <a:gd name="T37" fmla="*/ 2147483647 h 1631"/>
                  <a:gd name="T38" fmla="*/ 2147483647 w 1206"/>
                  <a:gd name="T39" fmla="*/ 2147483647 h 1631"/>
                  <a:gd name="T40" fmla="*/ 2147483647 w 1206"/>
                  <a:gd name="T41" fmla="*/ 2147483647 h 1631"/>
                  <a:gd name="T42" fmla="*/ 2147483647 w 1206"/>
                  <a:gd name="T43" fmla="*/ 2147483647 h 1631"/>
                  <a:gd name="T44" fmla="*/ 2147483647 w 1206"/>
                  <a:gd name="T45" fmla="*/ 2147483647 h 1631"/>
                  <a:gd name="T46" fmla="*/ 2147483647 w 1206"/>
                  <a:gd name="T47" fmla="*/ 2147483647 h 1631"/>
                  <a:gd name="T48" fmla="*/ 2147483647 w 1206"/>
                  <a:gd name="T49" fmla="*/ 2147483647 h 1631"/>
                  <a:gd name="T50" fmla="*/ 2147483647 w 1206"/>
                  <a:gd name="T51" fmla="*/ 2147483647 h 1631"/>
                  <a:gd name="T52" fmla="*/ 2147483647 w 1206"/>
                  <a:gd name="T53" fmla="*/ 2147483647 h 1631"/>
                  <a:gd name="T54" fmla="*/ 2147483647 w 1206"/>
                  <a:gd name="T55" fmla="*/ 2147483647 h 1631"/>
                  <a:gd name="T56" fmla="*/ 2147483647 w 1206"/>
                  <a:gd name="T57" fmla="*/ 2147483647 h 1631"/>
                  <a:gd name="T58" fmla="*/ 2147483647 w 1206"/>
                  <a:gd name="T59" fmla="*/ 2147483647 h 1631"/>
                  <a:gd name="T60" fmla="*/ 2147483647 w 1206"/>
                  <a:gd name="T61" fmla="*/ 2147483647 h 1631"/>
                  <a:gd name="T62" fmla="*/ 2147483647 w 1206"/>
                  <a:gd name="T63" fmla="*/ 2147483647 h 1631"/>
                  <a:gd name="T64" fmla="*/ 2147483647 w 1206"/>
                  <a:gd name="T65" fmla="*/ 2147483647 h 1631"/>
                  <a:gd name="T66" fmla="*/ 2147483647 w 1206"/>
                  <a:gd name="T67" fmla="*/ 2147483647 h 1631"/>
                  <a:gd name="T68" fmla="*/ 2147483647 w 1206"/>
                  <a:gd name="T69" fmla="*/ 2147483647 h 1631"/>
                  <a:gd name="T70" fmla="*/ 2147483647 w 1206"/>
                  <a:gd name="T71" fmla="*/ 2147483647 h 1631"/>
                  <a:gd name="T72" fmla="*/ 0 w 1206"/>
                  <a:gd name="T73" fmla="*/ 2147483647 h 1631"/>
                  <a:gd name="T74" fmla="*/ 778641868 w 1206"/>
                  <a:gd name="T75" fmla="*/ 2147483647 h 1631"/>
                  <a:gd name="T76" fmla="*/ 1500523497 w 1206"/>
                  <a:gd name="T77" fmla="*/ 2147483647 h 1631"/>
                  <a:gd name="T78" fmla="*/ 2147483647 w 1206"/>
                  <a:gd name="T79" fmla="*/ 2147483647 h 1631"/>
                  <a:gd name="T80" fmla="*/ 2147483647 w 1206"/>
                  <a:gd name="T81" fmla="*/ 2147483647 h 1631"/>
                  <a:gd name="T82" fmla="*/ 2147483647 w 1206"/>
                  <a:gd name="T83" fmla="*/ 2147483647 h 1631"/>
                  <a:gd name="T84" fmla="*/ 1500523497 w 1206"/>
                  <a:gd name="T85" fmla="*/ 2147483647 h 1631"/>
                  <a:gd name="T86" fmla="*/ 778641868 w 1206"/>
                  <a:gd name="T87" fmla="*/ 2147483647 h 1631"/>
                  <a:gd name="T88" fmla="*/ 2147483647 w 1206"/>
                  <a:gd name="T89" fmla="*/ 2147483647 h 1631"/>
                  <a:gd name="T90" fmla="*/ 2147483647 w 1206"/>
                  <a:gd name="T91" fmla="*/ 2147483647 h 1631"/>
                  <a:gd name="T92" fmla="*/ 2147483647 w 1206"/>
                  <a:gd name="T93" fmla="*/ 2147483647 h 1631"/>
                  <a:gd name="T94" fmla="*/ 2147483647 w 1206"/>
                  <a:gd name="T95" fmla="*/ 2147483647 h 1631"/>
                  <a:gd name="T96" fmla="*/ 2147483647 w 1206"/>
                  <a:gd name="T97" fmla="*/ 2147483647 h 1631"/>
                  <a:gd name="T98" fmla="*/ 2147483647 w 1206"/>
                  <a:gd name="T99" fmla="*/ 2147483647 h 1631"/>
                  <a:gd name="T100" fmla="*/ 2147483647 w 1206"/>
                  <a:gd name="T101" fmla="*/ 2147483647 h 1631"/>
                  <a:gd name="T102" fmla="*/ 2147483647 w 1206"/>
                  <a:gd name="T103" fmla="*/ 2147483647 h 1631"/>
                  <a:gd name="T104" fmla="*/ 2147483647 w 1206"/>
                  <a:gd name="T105" fmla="*/ 2147483647 h 1631"/>
                  <a:gd name="T106" fmla="*/ 2147483647 w 1206"/>
                  <a:gd name="T107" fmla="*/ 2147483647 h 1631"/>
                  <a:gd name="T108" fmla="*/ 2147483647 w 1206"/>
                  <a:gd name="T109" fmla="*/ 2147483647 h 1631"/>
                  <a:gd name="T110" fmla="*/ 2147483647 w 1206"/>
                  <a:gd name="T111" fmla="*/ 2147483647 h 1631"/>
                  <a:gd name="T112" fmla="*/ 2147483647 w 1206"/>
                  <a:gd name="T113" fmla="*/ 2147483647 h 1631"/>
                  <a:gd name="T114" fmla="*/ 2147483647 w 1206"/>
                  <a:gd name="T115" fmla="*/ 1333063676 h 1631"/>
                  <a:gd name="T116" fmla="*/ 2147483647 w 1206"/>
                  <a:gd name="T117" fmla="*/ 0 h 1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6"/>
                  <a:gd name="T178" fmla="*/ 0 h 1631"/>
                  <a:gd name="T179" fmla="*/ 1206 w 1206"/>
                  <a:gd name="T180" fmla="*/ 1631 h 16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solidFill>
                <a:srgbClr val="FFFFFF"/>
              </a:solidFill>
              <a:ln w="0">
                <a:solidFill>
                  <a:srgbClr val="000000"/>
                </a:solidFill>
                <a:round/>
                <a:headEnd/>
                <a:tailEnd/>
              </a:ln>
            </p:spPr>
            <p:txBody>
              <a:bodyPr/>
              <a:lstStyle/>
              <a:p>
                <a:endParaRPr lang="ja-JP" altLang="en-US"/>
              </a:p>
            </p:txBody>
          </p:sp>
          <p:sp>
            <p:nvSpPr>
              <p:cNvPr id="3207" name="Freeform 10" descr="50%"/>
              <p:cNvSpPr>
                <a:spLocks noChangeAspect="1"/>
              </p:cNvSpPr>
              <p:nvPr/>
            </p:nvSpPr>
            <p:spPr bwMode="auto">
              <a:xfrm>
                <a:off x="10547" y="9050"/>
                <a:ext cx="2330" cy="2303"/>
              </a:xfrm>
              <a:custGeom>
                <a:avLst/>
                <a:gdLst>
                  <a:gd name="T0" fmla="*/ 2147483647 w 1460"/>
                  <a:gd name="T1" fmla="*/ 650265375 h 1447"/>
                  <a:gd name="T2" fmla="*/ 2147483647 w 1460"/>
                  <a:gd name="T3" fmla="*/ 650265375 h 1447"/>
                  <a:gd name="T4" fmla="*/ 2147483647 w 1460"/>
                  <a:gd name="T5" fmla="*/ 1345769790 h 1447"/>
                  <a:gd name="T6" fmla="*/ 2147483647 w 1460"/>
                  <a:gd name="T7" fmla="*/ 1995448653 h 1447"/>
                  <a:gd name="T8" fmla="*/ 2147483647 w 1460"/>
                  <a:gd name="T9" fmla="*/ 1995448653 h 1447"/>
                  <a:gd name="T10" fmla="*/ 2147483647 w 1460"/>
                  <a:gd name="T11" fmla="*/ 1995448653 h 1447"/>
                  <a:gd name="T12" fmla="*/ 2147483647 w 1460"/>
                  <a:gd name="T13" fmla="*/ 2147483647 h 1447"/>
                  <a:gd name="T14" fmla="*/ 2147483647 w 1460"/>
                  <a:gd name="T15" fmla="*/ 2147483647 h 1447"/>
                  <a:gd name="T16" fmla="*/ 2147483647 w 1460"/>
                  <a:gd name="T17" fmla="*/ 2147483647 h 1447"/>
                  <a:gd name="T18" fmla="*/ 2147483647 w 1460"/>
                  <a:gd name="T19" fmla="*/ 2147483647 h 1447"/>
                  <a:gd name="T20" fmla="*/ 2147483647 w 1460"/>
                  <a:gd name="T21" fmla="*/ 2147483647 h 1447"/>
                  <a:gd name="T22" fmla="*/ 2147483647 w 1460"/>
                  <a:gd name="T23" fmla="*/ 2147483647 h 1447"/>
                  <a:gd name="T24" fmla="*/ 2147483647 w 1460"/>
                  <a:gd name="T25" fmla="*/ 2147483647 h 1447"/>
                  <a:gd name="T26" fmla="*/ 2147483647 w 1460"/>
                  <a:gd name="T27" fmla="*/ 2147483647 h 1447"/>
                  <a:gd name="T28" fmla="*/ 2147483647 w 1460"/>
                  <a:gd name="T29" fmla="*/ 2147483647 h 1447"/>
                  <a:gd name="T30" fmla="*/ 2147483647 w 1460"/>
                  <a:gd name="T31" fmla="*/ 2147483647 h 1447"/>
                  <a:gd name="T32" fmla="*/ 2147483647 w 1460"/>
                  <a:gd name="T33" fmla="*/ 2147483647 h 1447"/>
                  <a:gd name="T34" fmla="*/ 2147483647 w 1460"/>
                  <a:gd name="T35" fmla="*/ 2147483647 h 1447"/>
                  <a:gd name="T36" fmla="*/ 2147483647 w 1460"/>
                  <a:gd name="T37" fmla="*/ 2147483647 h 1447"/>
                  <a:gd name="T38" fmla="*/ 2147483647 w 1460"/>
                  <a:gd name="T39" fmla="*/ 2147483647 h 1447"/>
                  <a:gd name="T40" fmla="*/ 2147483647 w 1460"/>
                  <a:gd name="T41" fmla="*/ 2147483647 h 1447"/>
                  <a:gd name="T42" fmla="*/ 2147483647 w 1460"/>
                  <a:gd name="T43" fmla="*/ 2147483647 h 1447"/>
                  <a:gd name="T44" fmla="*/ 2147483647 w 1460"/>
                  <a:gd name="T45" fmla="*/ 2147483647 h 1447"/>
                  <a:gd name="T46" fmla="*/ 2147483647 w 1460"/>
                  <a:gd name="T47" fmla="*/ 2147483647 h 1447"/>
                  <a:gd name="T48" fmla="*/ 2147483647 w 1460"/>
                  <a:gd name="T49" fmla="*/ 2147483647 h 1447"/>
                  <a:gd name="T50" fmla="*/ 2147483647 w 1460"/>
                  <a:gd name="T51" fmla="*/ 2147483647 h 1447"/>
                  <a:gd name="T52" fmla="*/ 2147483647 w 1460"/>
                  <a:gd name="T53" fmla="*/ 2147483647 h 1447"/>
                  <a:gd name="T54" fmla="*/ 2147483647 w 1460"/>
                  <a:gd name="T55" fmla="*/ 2147483647 h 1447"/>
                  <a:gd name="T56" fmla="*/ 2147483647 w 1460"/>
                  <a:gd name="T57" fmla="*/ 2147483647 h 1447"/>
                  <a:gd name="T58" fmla="*/ 2147483647 w 1460"/>
                  <a:gd name="T59" fmla="*/ 2147483647 h 1447"/>
                  <a:gd name="T60" fmla="*/ 2147483647 w 1460"/>
                  <a:gd name="T61" fmla="*/ 2147483647 h 1447"/>
                  <a:gd name="T62" fmla="*/ 2147483647 w 1460"/>
                  <a:gd name="T63" fmla="*/ 2147483647 h 1447"/>
                  <a:gd name="T64" fmla="*/ 2147483647 w 1460"/>
                  <a:gd name="T65" fmla="*/ 2147483647 h 1447"/>
                  <a:gd name="T66" fmla="*/ 2147483647 w 1460"/>
                  <a:gd name="T67" fmla="*/ 2147483647 h 1447"/>
                  <a:gd name="T68" fmla="*/ 2147483647 w 1460"/>
                  <a:gd name="T69" fmla="*/ 2147483647 h 1447"/>
                  <a:gd name="T70" fmla="*/ 2147483647 w 1460"/>
                  <a:gd name="T71" fmla="*/ 2147483647 h 1447"/>
                  <a:gd name="T72" fmla="*/ 2147483647 w 1460"/>
                  <a:gd name="T73" fmla="*/ 2147483647 h 1447"/>
                  <a:gd name="T74" fmla="*/ 2147483647 w 1460"/>
                  <a:gd name="T75" fmla="*/ 2147483647 h 1447"/>
                  <a:gd name="T76" fmla="*/ 2147483647 w 1460"/>
                  <a:gd name="T77" fmla="*/ 2147483647 h 1447"/>
                  <a:gd name="T78" fmla="*/ 2147483647 w 1460"/>
                  <a:gd name="T79" fmla="*/ 2147483647 h 1447"/>
                  <a:gd name="T80" fmla="*/ 2147483647 w 1460"/>
                  <a:gd name="T81" fmla="*/ 2147483647 h 1447"/>
                  <a:gd name="T82" fmla="*/ 2147483647 w 1460"/>
                  <a:gd name="T83" fmla="*/ 2147483647 h 1447"/>
                  <a:gd name="T84" fmla="*/ 2147483647 w 1460"/>
                  <a:gd name="T85" fmla="*/ 2147483647 h 1447"/>
                  <a:gd name="T86" fmla="*/ 2147483647 w 1460"/>
                  <a:gd name="T87" fmla="*/ 2147483647 h 1447"/>
                  <a:gd name="T88" fmla="*/ 2147483647 w 1460"/>
                  <a:gd name="T89" fmla="*/ 2147483647 h 1447"/>
                  <a:gd name="T90" fmla="*/ 2147483647 w 1460"/>
                  <a:gd name="T91" fmla="*/ 2147483647 h 1447"/>
                  <a:gd name="T92" fmla="*/ 2147483647 w 1460"/>
                  <a:gd name="T93" fmla="*/ 2147483647 h 1447"/>
                  <a:gd name="T94" fmla="*/ 1468851528 w 1460"/>
                  <a:gd name="T95" fmla="*/ 2147483647 h 1447"/>
                  <a:gd name="T96" fmla="*/ 2147483647 w 1460"/>
                  <a:gd name="T97" fmla="*/ 2147483647 h 1447"/>
                  <a:gd name="T98" fmla="*/ 2147483647 w 1460"/>
                  <a:gd name="T99" fmla="*/ 2147483647 h 1447"/>
                  <a:gd name="T100" fmla="*/ 2147483647 w 1460"/>
                  <a:gd name="T101" fmla="*/ 2147483647 h 1447"/>
                  <a:gd name="T102" fmla="*/ 2147483647 w 1460"/>
                  <a:gd name="T103" fmla="*/ 2147483647 h 1447"/>
                  <a:gd name="T104" fmla="*/ 2147483647 w 1460"/>
                  <a:gd name="T105" fmla="*/ 2147483647 h 1447"/>
                  <a:gd name="T106" fmla="*/ 2147483647 w 1460"/>
                  <a:gd name="T107" fmla="*/ 2147483647 h 1447"/>
                  <a:gd name="T108" fmla="*/ 2147483647 w 1460"/>
                  <a:gd name="T109" fmla="*/ 2147483647 h 1447"/>
                  <a:gd name="T110" fmla="*/ 2147483647 w 1460"/>
                  <a:gd name="T111" fmla="*/ 2147483647 h 1447"/>
                  <a:gd name="T112" fmla="*/ 2147483647 w 1460"/>
                  <a:gd name="T113" fmla="*/ 2147483647 h 1447"/>
                  <a:gd name="T114" fmla="*/ 2147483647 w 1460"/>
                  <a:gd name="T115" fmla="*/ 2147483647 h 1447"/>
                  <a:gd name="T116" fmla="*/ 2147483647 w 1460"/>
                  <a:gd name="T117" fmla="*/ 650265375 h 1447"/>
                  <a:gd name="T118" fmla="*/ 2147483647 w 1460"/>
                  <a:gd name="T119" fmla="*/ 650265375 h 1447"/>
                  <a:gd name="T120" fmla="*/ 2147483647 w 1460"/>
                  <a:gd name="T121" fmla="*/ 650265375 h 1447"/>
                  <a:gd name="T122" fmla="*/ 2147483647 w 1460"/>
                  <a:gd name="T123" fmla="*/ 650265375 h 1447"/>
                  <a:gd name="T124" fmla="*/ 2147483647 w 1460"/>
                  <a:gd name="T125" fmla="*/ 0 h 1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0"/>
                  <a:gd name="T190" fmla="*/ 0 h 1447"/>
                  <a:gd name="T191" fmla="*/ 1460 w 1460"/>
                  <a:gd name="T192" fmla="*/ 1447 h 1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08" name="Freeform 11"/>
              <p:cNvSpPr>
                <a:spLocks noChangeAspect="1"/>
              </p:cNvSpPr>
              <p:nvPr/>
            </p:nvSpPr>
            <p:spPr bwMode="auto">
              <a:xfrm>
                <a:off x="6948" y="7132"/>
                <a:ext cx="2081" cy="1827"/>
              </a:xfrm>
              <a:custGeom>
                <a:avLst/>
                <a:gdLst>
                  <a:gd name="T0" fmla="*/ 2147483647 w 1304"/>
                  <a:gd name="T1" fmla="*/ 1327830136 h 1148"/>
                  <a:gd name="T2" fmla="*/ 2147483647 w 1304"/>
                  <a:gd name="T3" fmla="*/ 1967885995 h 1148"/>
                  <a:gd name="T4" fmla="*/ 2147483647 w 1304"/>
                  <a:gd name="T5" fmla="*/ 2147483647 h 1148"/>
                  <a:gd name="T6" fmla="*/ 2147483647 w 1304"/>
                  <a:gd name="T7" fmla="*/ 2147483647 h 1148"/>
                  <a:gd name="T8" fmla="*/ 2147483647 w 1304"/>
                  <a:gd name="T9" fmla="*/ 2147483647 h 1148"/>
                  <a:gd name="T10" fmla="*/ 2147483647 w 1304"/>
                  <a:gd name="T11" fmla="*/ 2147483647 h 1148"/>
                  <a:gd name="T12" fmla="*/ 2147483647 w 1304"/>
                  <a:gd name="T13" fmla="*/ 2147483647 h 1148"/>
                  <a:gd name="T14" fmla="*/ 2147483647 w 1304"/>
                  <a:gd name="T15" fmla="*/ 2147483647 h 1148"/>
                  <a:gd name="T16" fmla="*/ 2147483647 w 1304"/>
                  <a:gd name="T17" fmla="*/ 2147483647 h 1148"/>
                  <a:gd name="T18" fmla="*/ 2147483647 w 1304"/>
                  <a:gd name="T19" fmla="*/ 2147483647 h 1148"/>
                  <a:gd name="T20" fmla="*/ 2147483647 w 1304"/>
                  <a:gd name="T21" fmla="*/ 2147483647 h 1148"/>
                  <a:gd name="T22" fmla="*/ 2147483647 w 1304"/>
                  <a:gd name="T23" fmla="*/ 2147483647 h 1148"/>
                  <a:gd name="T24" fmla="*/ 2147483647 w 1304"/>
                  <a:gd name="T25" fmla="*/ 2147483647 h 1148"/>
                  <a:gd name="T26" fmla="*/ 2147483647 w 1304"/>
                  <a:gd name="T27" fmla="*/ 2147483647 h 1148"/>
                  <a:gd name="T28" fmla="*/ 2147483647 w 1304"/>
                  <a:gd name="T29" fmla="*/ 2147483647 h 1148"/>
                  <a:gd name="T30" fmla="*/ 2147483647 w 1304"/>
                  <a:gd name="T31" fmla="*/ 2147483647 h 1148"/>
                  <a:gd name="T32" fmla="*/ 2147483647 w 1304"/>
                  <a:gd name="T33" fmla="*/ 2147483647 h 1148"/>
                  <a:gd name="T34" fmla="*/ 2147483647 w 1304"/>
                  <a:gd name="T35" fmla="*/ 2147483647 h 1148"/>
                  <a:gd name="T36" fmla="*/ 2147483647 w 1304"/>
                  <a:gd name="T37" fmla="*/ 2147483647 h 1148"/>
                  <a:gd name="T38" fmla="*/ 2147483647 w 1304"/>
                  <a:gd name="T39" fmla="*/ 2147483647 h 1148"/>
                  <a:gd name="T40" fmla="*/ 2147483647 w 1304"/>
                  <a:gd name="T41" fmla="*/ 2147483647 h 1148"/>
                  <a:gd name="T42" fmla="*/ 2147483647 w 1304"/>
                  <a:gd name="T43" fmla="*/ 2147483647 h 1148"/>
                  <a:gd name="T44" fmla="*/ 2147483647 w 1304"/>
                  <a:gd name="T45" fmla="*/ 2147483647 h 1148"/>
                  <a:gd name="T46" fmla="*/ 2147483647 w 1304"/>
                  <a:gd name="T47" fmla="*/ 2147483647 h 1148"/>
                  <a:gd name="T48" fmla="*/ 2147483647 w 1304"/>
                  <a:gd name="T49" fmla="*/ 2147483647 h 1148"/>
                  <a:gd name="T50" fmla="*/ 2147483647 w 1304"/>
                  <a:gd name="T51" fmla="*/ 2147483647 h 1148"/>
                  <a:gd name="T52" fmla="*/ 2147483647 w 1304"/>
                  <a:gd name="T53" fmla="*/ 2147483647 h 1148"/>
                  <a:gd name="T54" fmla="*/ 2147483647 w 1304"/>
                  <a:gd name="T55" fmla="*/ 2147483647 h 1148"/>
                  <a:gd name="T56" fmla="*/ 2147483647 w 1304"/>
                  <a:gd name="T57" fmla="*/ 2147483647 h 1148"/>
                  <a:gd name="T58" fmla="*/ 2147483647 w 1304"/>
                  <a:gd name="T59" fmla="*/ 2147483647 h 1148"/>
                  <a:gd name="T60" fmla="*/ 2147483647 w 1304"/>
                  <a:gd name="T61" fmla="*/ 2147483647 h 1148"/>
                  <a:gd name="T62" fmla="*/ 2147483647 w 1304"/>
                  <a:gd name="T63" fmla="*/ 2147483647 h 1148"/>
                  <a:gd name="T64" fmla="*/ 2147483647 w 1304"/>
                  <a:gd name="T65" fmla="*/ 2147483647 h 1148"/>
                  <a:gd name="T66" fmla="*/ 2147483647 w 1304"/>
                  <a:gd name="T67" fmla="*/ 2147483647 h 1148"/>
                  <a:gd name="T68" fmla="*/ 2147483647 w 1304"/>
                  <a:gd name="T69" fmla="*/ 2147483647 h 1148"/>
                  <a:gd name="T70" fmla="*/ 2147483647 w 1304"/>
                  <a:gd name="T71" fmla="*/ 2147483647 h 1148"/>
                  <a:gd name="T72" fmla="*/ 2147483647 w 1304"/>
                  <a:gd name="T73" fmla="*/ 2147483647 h 1148"/>
                  <a:gd name="T74" fmla="*/ 2147483647 w 1304"/>
                  <a:gd name="T75" fmla="*/ 2147483647 h 1148"/>
                  <a:gd name="T76" fmla="*/ 2147483647 w 1304"/>
                  <a:gd name="T77" fmla="*/ 2147483647 h 1148"/>
                  <a:gd name="T78" fmla="*/ 2147483647 w 1304"/>
                  <a:gd name="T79" fmla="*/ 2147483647 h 1148"/>
                  <a:gd name="T80" fmla="*/ 2147483647 w 1304"/>
                  <a:gd name="T81" fmla="*/ 2147483647 h 1148"/>
                  <a:gd name="T82" fmla="*/ 2147483647 w 1304"/>
                  <a:gd name="T83" fmla="*/ 2147483647 h 1148"/>
                  <a:gd name="T84" fmla="*/ 710454870 w 1304"/>
                  <a:gd name="T85" fmla="*/ 2147483647 h 1148"/>
                  <a:gd name="T86" fmla="*/ 710454870 w 1304"/>
                  <a:gd name="T87" fmla="*/ 2147483647 h 1148"/>
                  <a:gd name="T88" fmla="*/ 2147483647 w 1304"/>
                  <a:gd name="T89" fmla="*/ 2147483647 h 1148"/>
                  <a:gd name="T90" fmla="*/ 2147483647 w 1304"/>
                  <a:gd name="T91" fmla="*/ 2147483647 h 1148"/>
                  <a:gd name="T92" fmla="*/ 2147483647 w 1304"/>
                  <a:gd name="T93" fmla="*/ 2147483647 h 1148"/>
                  <a:gd name="T94" fmla="*/ 2147483647 w 1304"/>
                  <a:gd name="T95" fmla="*/ 2147483647 h 1148"/>
                  <a:gd name="T96" fmla="*/ 2147483647 w 1304"/>
                  <a:gd name="T97" fmla="*/ 2147483647 h 1148"/>
                  <a:gd name="T98" fmla="*/ 2147483647 w 1304"/>
                  <a:gd name="T99" fmla="*/ 2147483647 h 1148"/>
                  <a:gd name="T100" fmla="*/ 2147483647 w 1304"/>
                  <a:gd name="T101" fmla="*/ 2147483647 h 1148"/>
                  <a:gd name="T102" fmla="*/ 2147483647 w 1304"/>
                  <a:gd name="T103" fmla="*/ 2147483647 h 1148"/>
                  <a:gd name="T104" fmla="*/ 2147483647 w 1304"/>
                  <a:gd name="T105" fmla="*/ 2147483647 h 1148"/>
                  <a:gd name="T106" fmla="*/ 2147483647 w 1304"/>
                  <a:gd name="T107" fmla="*/ 2147483647 h 1148"/>
                  <a:gd name="T108" fmla="*/ 2147483647 w 1304"/>
                  <a:gd name="T109" fmla="*/ 2147483647 h 1148"/>
                  <a:gd name="T110" fmla="*/ 2147483647 w 1304"/>
                  <a:gd name="T111" fmla="*/ 2147483647 h 1148"/>
                  <a:gd name="T112" fmla="*/ 2147483647 w 1304"/>
                  <a:gd name="T113" fmla="*/ 2147483647 h 1148"/>
                  <a:gd name="T114" fmla="*/ 2147483647 w 1304"/>
                  <a:gd name="T115" fmla="*/ 1967885995 h 1148"/>
                  <a:gd name="T116" fmla="*/ 2147483647 w 1304"/>
                  <a:gd name="T117" fmla="*/ 648562877 h 1148"/>
                  <a:gd name="T118" fmla="*/ 2147483647 w 1304"/>
                  <a:gd name="T119" fmla="*/ 648562877 h 1148"/>
                  <a:gd name="T120" fmla="*/ 2147483647 w 1304"/>
                  <a:gd name="T121" fmla="*/ 648562877 h 1148"/>
                  <a:gd name="T122" fmla="*/ 2147483647 w 1304"/>
                  <a:gd name="T123" fmla="*/ 648562877 h 1148"/>
                  <a:gd name="T124" fmla="*/ 2147483647 w 1304"/>
                  <a:gd name="T125" fmla="*/ 0 h 1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4"/>
                  <a:gd name="T190" fmla="*/ 0 h 1148"/>
                  <a:gd name="T191" fmla="*/ 1304 w 1304"/>
                  <a:gd name="T192" fmla="*/ 1148 h 1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noFill/>
              <a:ln w="0">
                <a:solidFill>
                  <a:srgbClr val="000000"/>
                </a:solidFill>
                <a:round/>
                <a:headEnd/>
                <a:tailEnd/>
              </a:ln>
            </p:spPr>
            <p:txBody>
              <a:bodyPr/>
              <a:lstStyle/>
              <a:p>
                <a:endParaRPr lang="ja-JP" altLang="en-US"/>
              </a:p>
            </p:txBody>
          </p:sp>
          <p:sp>
            <p:nvSpPr>
              <p:cNvPr id="3209" name="Freeform 12"/>
              <p:cNvSpPr>
                <a:spLocks noChangeAspect="1"/>
              </p:cNvSpPr>
              <p:nvPr/>
            </p:nvSpPr>
            <p:spPr bwMode="auto">
              <a:xfrm>
                <a:off x="7604" y="9615"/>
                <a:ext cx="2036" cy="2506"/>
              </a:xfrm>
              <a:custGeom>
                <a:avLst/>
                <a:gdLst>
                  <a:gd name="T0" fmla="*/ 2147483647 w 1276"/>
                  <a:gd name="T1" fmla="*/ 2147483647 h 1574"/>
                  <a:gd name="T2" fmla="*/ 2147483647 w 1276"/>
                  <a:gd name="T3" fmla="*/ 2147483647 h 1574"/>
                  <a:gd name="T4" fmla="*/ 2147483647 w 1276"/>
                  <a:gd name="T5" fmla="*/ 2147483647 h 1574"/>
                  <a:gd name="T6" fmla="*/ 2147483647 w 1276"/>
                  <a:gd name="T7" fmla="*/ 2147483647 h 1574"/>
                  <a:gd name="T8" fmla="*/ 2147483647 w 1276"/>
                  <a:gd name="T9" fmla="*/ 2147483647 h 1574"/>
                  <a:gd name="T10" fmla="*/ 2147483647 w 1276"/>
                  <a:gd name="T11" fmla="*/ 2147483647 h 1574"/>
                  <a:gd name="T12" fmla="*/ 2147483647 w 1276"/>
                  <a:gd name="T13" fmla="*/ 2147483647 h 1574"/>
                  <a:gd name="T14" fmla="*/ 2147483647 w 1276"/>
                  <a:gd name="T15" fmla="*/ 2147483647 h 1574"/>
                  <a:gd name="T16" fmla="*/ 2147483647 w 1276"/>
                  <a:gd name="T17" fmla="*/ 2147483647 h 1574"/>
                  <a:gd name="T18" fmla="*/ 2147483647 w 1276"/>
                  <a:gd name="T19" fmla="*/ 2147483647 h 1574"/>
                  <a:gd name="T20" fmla="*/ 2147483647 w 1276"/>
                  <a:gd name="T21" fmla="*/ 2147483647 h 1574"/>
                  <a:gd name="T22" fmla="*/ 2147483647 w 1276"/>
                  <a:gd name="T23" fmla="*/ 2147483647 h 1574"/>
                  <a:gd name="T24" fmla="*/ 2147483647 w 1276"/>
                  <a:gd name="T25" fmla="*/ 2147483647 h 1574"/>
                  <a:gd name="T26" fmla="*/ 2147483647 w 1276"/>
                  <a:gd name="T27" fmla="*/ 2147483647 h 1574"/>
                  <a:gd name="T28" fmla="*/ 2147483647 w 1276"/>
                  <a:gd name="T29" fmla="*/ 2147483647 h 1574"/>
                  <a:gd name="T30" fmla="*/ 2147483647 w 1276"/>
                  <a:gd name="T31" fmla="*/ 2147483647 h 1574"/>
                  <a:gd name="T32" fmla="*/ 2147483647 w 1276"/>
                  <a:gd name="T33" fmla="*/ 2147483647 h 1574"/>
                  <a:gd name="T34" fmla="*/ 2147483647 w 1276"/>
                  <a:gd name="T35" fmla="*/ 2147483647 h 1574"/>
                  <a:gd name="T36" fmla="*/ 2147483647 w 1276"/>
                  <a:gd name="T37" fmla="*/ 2147483647 h 1574"/>
                  <a:gd name="T38" fmla="*/ 2147483647 w 1276"/>
                  <a:gd name="T39" fmla="*/ 2147483647 h 1574"/>
                  <a:gd name="T40" fmla="*/ 2147483647 w 1276"/>
                  <a:gd name="T41" fmla="*/ 2147483647 h 1574"/>
                  <a:gd name="T42" fmla="*/ 2147483647 w 1276"/>
                  <a:gd name="T43" fmla="*/ 2147483647 h 1574"/>
                  <a:gd name="T44" fmla="*/ 2147483647 w 1276"/>
                  <a:gd name="T45" fmla="*/ 2147483647 h 1574"/>
                  <a:gd name="T46" fmla="*/ 2147483647 w 1276"/>
                  <a:gd name="T47" fmla="*/ 2147483647 h 1574"/>
                  <a:gd name="T48" fmla="*/ 2147483647 w 1276"/>
                  <a:gd name="T49" fmla="*/ 2147483647 h 1574"/>
                  <a:gd name="T50" fmla="*/ 2147483647 w 1276"/>
                  <a:gd name="T51" fmla="*/ 2147483647 h 1574"/>
                  <a:gd name="T52" fmla="*/ 2147483647 w 1276"/>
                  <a:gd name="T53" fmla="*/ 2147483647 h 1574"/>
                  <a:gd name="T54" fmla="*/ 2147483647 w 1276"/>
                  <a:gd name="T55" fmla="*/ 2147483647 h 1574"/>
                  <a:gd name="T56" fmla="*/ 2147483647 w 1276"/>
                  <a:gd name="T57" fmla="*/ 2147483647 h 1574"/>
                  <a:gd name="T58" fmla="*/ 2147483647 w 1276"/>
                  <a:gd name="T59" fmla="*/ 2147483647 h 1574"/>
                  <a:gd name="T60" fmla="*/ 2147483647 w 1276"/>
                  <a:gd name="T61" fmla="*/ 2147483647 h 1574"/>
                  <a:gd name="T62" fmla="*/ 2147483647 w 1276"/>
                  <a:gd name="T63" fmla="*/ 2147483647 h 1574"/>
                  <a:gd name="T64" fmla="*/ 2147483647 w 1276"/>
                  <a:gd name="T65" fmla="*/ 2147483647 h 1574"/>
                  <a:gd name="T66" fmla="*/ 2147483647 w 1276"/>
                  <a:gd name="T67" fmla="*/ 2147483647 h 1574"/>
                  <a:gd name="T68" fmla="*/ 2147483647 w 1276"/>
                  <a:gd name="T69" fmla="*/ 2147483647 h 1574"/>
                  <a:gd name="T70" fmla="*/ 2147483647 w 1276"/>
                  <a:gd name="T71" fmla="*/ 2147483647 h 1574"/>
                  <a:gd name="T72" fmla="*/ 2147483647 w 1276"/>
                  <a:gd name="T73" fmla="*/ 2147483647 h 1574"/>
                  <a:gd name="T74" fmla="*/ 2147483647 w 1276"/>
                  <a:gd name="T75" fmla="*/ 2147483647 h 1574"/>
                  <a:gd name="T76" fmla="*/ 2147483647 w 1276"/>
                  <a:gd name="T77" fmla="*/ 2147483647 h 1574"/>
                  <a:gd name="T78" fmla="*/ 2147483647 w 1276"/>
                  <a:gd name="T79" fmla="*/ 2147483647 h 1574"/>
                  <a:gd name="T80" fmla="*/ 2147483647 w 1276"/>
                  <a:gd name="T81" fmla="*/ 2147483647 h 1574"/>
                  <a:gd name="T82" fmla="*/ 2147483647 w 1276"/>
                  <a:gd name="T83" fmla="*/ 2147483647 h 1574"/>
                  <a:gd name="T84" fmla="*/ 2147483647 w 1276"/>
                  <a:gd name="T85" fmla="*/ 2147483647 h 1574"/>
                  <a:gd name="T86" fmla="*/ 2147483647 w 1276"/>
                  <a:gd name="T87" fmla="*/ 2147483647 h 1574"/>
                  <a:gd name="T88" fmla="*/ 2147483647 w 1276"/>
                  <a:gd name="T89" fmla="*/ 2147483647 h 1574"/>
                  <a:gd name="T90" fmla="*/ 2147483647 w 1276"/>
                  <a:gd name="T91" fmla="*/ 2147483647 h 1574"/>
                  <a:gd name="T92" fmla="*/ 2147483647 w 1276"/>
                  <a:gd name="T93" fmla="*/ 2147483647 h 1574"/>
                  <a:gd name="T94" fmla="*/ 0 w 1276"/>
                  <a:gd name="T95" fmla="*/ 2147483647 h 1574"/>
                  <a:gd name="T96" fmla="*/ 2147483647 w 1276"/>
                  <a:gd name="T97" fmla="*/ 2147483647 h 1574"/>
                  <a:gd name="T98" fmla="*/ 2147483647 w 1276"/>
                  <a:gd name="T99" fmla="*/ 2147483647 h 1574"/>
                  <a:gd name="T100" fmla="*/ 2147483647 w 1276"/>
                  <a:gd name="T101" fmla="*/ 2147483647 h 1574"/>
                  <a:gd name="T102" fmla="*/ 2147483647 w 1276"/>
                  <a:gd name="T103" fmla="*/ 2147483647 h 1574"/>
                  <a:gd name="T104" fmla="*/ 2147483647 w 1276"/>
                  <a:gd name="T105" fmla="*/ 2147483647 h 1574"/>
                  <a:gd name="T106" fmla="*/ 2147483647 w 1276"/>
                  <a:gd name="T107" fmla="*/ 2147483647 h 1574"/>
                  <a:gd name="T108" fmla="*/ 2147483647 w 1276"/>
                  <a:gd name="T109" fmla="*/ 2147483647 h 1574"/>
                  <a:gd name="T110" fmla="*/ 2147483647 w 1276"/>
                  <a:gd name="T111" fmla="*/ 2147483647 h 1574"/>
                  <a:gd name="T112" fmla="*/ 2147483647 w 1276"/>
                  <a:gd name="T113" fmla="*/ 2147483647 h 1574"/>
                  <a:gd name="T114" fmla="*/ 2147483647 w 1276"/>
                  <a:gd name="T115" fmla="*/ 1344871390 h 1574"/>
                  <a:gd name="T116" fmla="*/ 2147483647 w 1276"/>
                  <a:gd name="T117" fmla="*/ 656682608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574"/>
                  <a:gd name="T179" fmla="*/ 1276 w 1276"/>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0">
                <a:solidFill>
                  <a:srgbClr val="000000"/>
                </a:solidFill>
                <a:round/>
                <a:headEnd/>
                <a:tailEnd/>
              </a:ln>
            </p:spPr>
            <p:txBody>
              <a:bodyPr/>
              <a:lstStyle/>
              <a:p>
                <a:endParaRPr lang="ja-JP" altLang="en-US"/>
              </a:p>
            </p:txBody>
          </p:sp>
          <p:sp>
            <p:nvSpPr>
              <p:cNvPr id="3210" name="Freeform 13"/>
              <p:cNvSpPr>
                <a:spLocks noChangeAspect="1"/>
              </p:cNvSpPr>
              <p:nvPr/>
            </p:nvSpPr>
            <p:spPr bwMode="auto">
              <a:xfrm>
                <a:off x="3372" y="4558"/>
                <a:ext cx="4255" cy="3454"/>
              </a:xfrm>
              <a:custGeom>
                <a:avLst/>
                <a:gdLst>
                  <a:gd name="T0" fmla="*/ 0 w 2666"/>
                  <a:gd name="T1" fmla="*/ 2147483647 h 2170"/>
                  <a:gd name="T2" fmla="*/ 2147483647 w 2666"/>
                  <a:gd name="T3" fmla="*/ 2147483647 h 2170"/>
                  <a:gd name="T4" fmla="*/ 2147483647 w 2666"/>
                  <a:gd name="T5" fmla="*/ 2147483647 h 2170"/>
                  <a:gd name="T6" fmla="*/ 2147483647 w 2666"/>
                  <a:gd name="T7" fmla="*/ 2147483647 h 2170"/>
                  <a:gd name="T8" fmla="*/ 2147483647 w 2666"/>
                  <a:gd name="T9" fmla="*/ 2147483647 h 2170"/>
                  <a:gd name="T10" fmla="*/ 2147483647 w 2666"/>
                  <a:gd name="T11" fmla="*/ 2147483647 h 2170"/>
                  <a:gd name="T12" fmla="*/ 2147483647 w 2666"/>
                  <a:gd name="T13" fmla="*/ 2147483647 h 2170"/>
                  <a:gd name="T14" fmla="*/ 2147483647 w 2666"/>
                  <a:gd name="T15" fmla="*/ 2147483647 h 2170"/>
                  <a:gd name="T16" fmla="*/ 2147483647 w 2666"/>
                  <a:gd name="T17" fmla="*/ 2147483647 h 2170"/>
                  <a:gd name="T18" fmla="*/ 2147483647 w 2666"/>
                  <a:gd name="T19" fmla="*/ 2147483647 h 2170"/>
                  <a:gd name="T20" fmla="*/ 2147483647 w 2666"/>
                  <a:gd name="T21" fmla="*/ 2147483647 h 2170"/>
                  <a:gd name="T22" fmla="*/ 2147483647 w 2666"/>
                  <a:gd name="T23" fmla="*/ 2147483647 h 2170"/>
                  <a:gd name="T24" fmla="*/ 2147483647 w 2666"/>
                  <a:gd name="T25" fmla="*/ 2147483647 h 2170"/>
                  <a:gd name="T26" fmla="*/ 2147483647 w 2666"/>
                  <a:gd name="T27" fmla="*/ 2147483647 h 2170"/>
                  <a:gd name="T28" fmla="*/ 2147483647 w 2666"/>
                  <a:gd name="T29" fmla="*/ 2147483647 h 2170"/>
                  <a:gd name="T30" fmla="*/ 2147483647 w 2666"/>
                  <a:gd name="T31" fmla="*/ 2147483647 h 2170"/>
                  <a:gd name="T32" fmla="*/ 2147483647 w 2666"/>
                  <a:gd name="T33" fmla="*/ 2147483647 h 2170"/>
                  <a:gd name="T34" fmla="*/ 2147483647 w 2666"/>
                  <a:gd name="T35" fmla="*/ 2147483647 h 2170"/>
                  <a:gd name="T36" fmla="*/ 2147483647 w 2666"/>
                  <a:gd name="T37" fmla="*/ 2147483647 h 2170"/>
                  <a:gd name="T38" fmla="*/ 2147483647 w 2666"/>
                  <a:gd name="T39" fmla="*/ 2147483647 h 2170"/>
                  <a:gd name="T40" fmla="*/ 2147483647 w 2666"/>
                  <a:gd name="T41" fmla="*/ 2147483647 h 2170"/>
                  <a:gd name="T42" fmla="*/ 2147483647 w 2666"/>
                  <a:gd name="T43" fmla="*/ 2147483647 h 2170"/>
                  <a:gd name="T44" fmla="*/ 2147483647 w 2666"/>
                  <a:gd name="T45" fmla="*/ 2147483647 h 2170"/>
                  <a:gd name="T46" fmla="*/ 2147483647 w 2666"/>
                  <a:gd name="T47" fmla="*/ 2147483647 h 2170"/>
                  <a:gd name="T48" fmla="*/ 2147483647 w 2666"/>
                  <a:gd name="T49" fmla="*/ 651670961 h 2170"/>
                  <a:gd name="T50" fmla="*/ 2147483647 w 2666"/>
                  <a:gd name="T51" fmla="*/ 2147483647 h 2170"/>
                  <a:gd name="T52" fmla="*/ 2147483647 w 2666"/>
                  <a:gd name="T53" fmla="*/ 2147483647 h 2170"/>
                  <a:gd name="T54" fmla="*/ 2147483647 w 2666"/>
                  <a:gd name="T55" fmla="*/ 2147483647 h 2170"/>
                  <a:gd name="T56" fmla="*/ 2147483647 w 2666"/>
                  <a:gd name="T57" fmla="*/ 2147483647 h 2170"/>
                  <a:gd name="T58" fmla="*/ 2147483647 w 2666"/>
                  <a:gd name="T59" fmla="*/ 2147483647 h 2170"/>
                  <a:gd name="T60" fmla="*/ 2147483647 w 2666"/>
                  <a:gd name="T61" fmla="*/ 2147483647 h 2170"/>
                  <a:gd name="T62" fmla="*/ 2147483647 w 2666"/>
                  <a:gd name="T63" fmla="*/ 2147483647 h 2170"/>
                  <a:gd name="T64" fmla="*/ 2147483647 w 2666"/>
                  <a:gd name="T65" fmla="*/ 2147483647 h 2170"/>
                  <a:gd name="T66" fmla="*/ 2147483647 w 2666"/>
                  <a:gd name="T67" fmla="*/ 2147483647 h 2170"/>
                  <a:gd name="T68" fmla="*/ 2147483647 w 2666"/>
                  <a:gd name="T69" fmla="*/ 2147483647 h 2170"/>
                  <a:gd name="T70" fmla="*/ 2147483647 w 2666"/>
                  <a:gd name="T71" fmla="*/ 2147483647 h 2170"/>
                  <a:gd name="T72" fmla="*/ 2147483647 w 2666"/>
                  <a:gd name="T73" fmla="*/ 2147483647 h 2170"/>
                  <a:gd name="T74" fmla="*/ 2147483647 w 2666"/>
                  <a:gd name="T75" fmla="*/ 2147483647 h 2170"/>
                  <a:gd name="T76" fmla="*/ 2147483647 w 2666"/>
                  <a:gd name="T77" fmla="*/ 2147483647 h 2170"/>
                  <a:gd name="T78" fmla="*/ 2147483647 w 2666"/>
                  <a:gd name="T79" fmla="*/ 2147483647 h 2170"/>
                  <a:gd name="T80" fmla="*/ 2147483647 w 2666"/>
                  <a:gd name="T81" fmla="*/ 2147483647 h 2170"/>
                  <a:gd name="T82" fmla="*/ 2147483647 w 2666"/>
                  <a:gd name="T83" fmla="*/ 2147483647 h 2170"/>
                  <a:gd name="T84" fmla="*/ 2147483647 w 2666"/>
                  <a:gd name="T85" fmla="*/ 2147483647 h 2170"/>
                  <a:gd name="T86" fmla="*/ 2147483647 w 2666"/>
                  <a:gd name="T87" fmla="*/ 2147483647 h 2170"/>
                  <a:gd name="T88" fmla="*/ 2147483647 w 2666"/>
                  <a:gd name="T89" fmla="*/ 2147483647 h 2170"/>
                  <a:gd name="T90" fmla="*/ 2147483647 w 2666"/>
                  <a:gd name="T91" fmla="*/ 2147483647 h 2170"/>
                  <a:gd name="T92" fmla="*/ 2147483647 w 2666"/>
                  <a:gd name="T93" fmla="*/ 2147483647 h 2170"/>
                  <a:gd name="T94" fmla="*/ 2147483647 w 2666"/>
                  <a:gd name="T95" fmla="*/ 2147483647 h 2170"/>
                  <a:gd name="T96" fmla="*/ 2147483647 w 2666"/>
                  <a:gd name="T97" fmla="*/ 2147483647 h 2170"/>
                  <a:gd name="T98" fmla="*/ 2147483647 w 2666"/>
                  <a:gd name="T99" fmla="*/ 2147483647 h 2170"/>
                  <a:gd name="T100" fmla="*/ 2147483647 w 2666"/>
                  <a:gd name="T101" fmla="*/ 2147483647 h 2170"/>
                  <a:gd name="T102" fmla="*/ 2147483647 w 2666"/>
                  <a:gd name="T103" fmla="*/ 2147483647 h 2170"/>
                  <a:gd name="T104" fmla="*/ 2147483647 w 2666"/>
                  <a:gd name="T105" fmla="*/ 2147483647 h 2170"/>
                  <a:gd name="T106" fmla="*/ 2147483647 w 2666"/>
                  <a:gd name="T107" fmla="*/ 2147483647 h 2170"/>
                  <a:gd name="T108" fmla="*/ 2147483647 w 2666"/>
                  <a:gd name="T109" fmla="*/ 2147483647 h 2170"/>
                  <a:gd name="T110" fmla="*/ 2147483647 w 2666"/>
                  <a:gd name="T111" fmla="*/ 2147483647 h 2170"/>
                  <a:gd name="T112" fmla="*/ 2147483647 w 2666"/>
                  <a:gd name="T113" fmla="*/ 2147483647 h 2170"/>
                  <a:gd name="T114" fmla="*/ 2147483647 w 2666"/>
                  <a:gd name="T115" fmla="*/ 2147483647 h 2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2170"/>
                  <a:gd name="T176" fmla="*/ 2666 w 2666"/>
                  <a:gd name="T177" fmla="*/ 2170 h 2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noFill/>
              <a:ln w="0">
                <a:solidFill>
                  <a:srgbClr val="000000"/>
                </a:solidFill>
                <a:round/>
                <a:headEnd/>
                <a:tailEnd/>
              </a:ln>
            </p:spPr>
            <p:txBody>
              <a:bodyPr/>
              <a:lstStyle/>
              <a:p>
                <a:endParaRPr lang="ja-JP" altLang="en-US"/>
              </a:p>
            </p:txBody>
          </p:sp>
          <p:sp>
            <p:nvSpPr>
              <p:cNvPr id="3211" name="Freeform 14"/>
              <p:cNvSpPr>
                <a:spLocks noChangeAspect="1"/>
              </p:cNvSpPr>
              <p:nvPr/>
            </p:nvSpPr>
            <p:spPr bwMode="auto">
              <a:xfrm>
                <a:off x="5681" y="8870"/>
                <a:ext cx="2421" cy="3048"/>
              </a:xfrm>
              <a:custGeom>
                <a:avLst/>
                <a:gdLst>
                  <a:gd name="T0" fmla="*/ 2147483647 w 1517"/>
                  <a:gd name="T1" fmla="*/ 2147483647 h 1915"/>
                  <a:gd name="T2" fmla="*/ 2147483647 w 1517"/>
                  <a:gd name="T3" fmla="*/ 2147483647 h 1915"/>
                  <a:gd name="T4" fmla="*/ 2147483647 w 1517"/>
                  <a:gd name="T5" fmla="*/ 2147483647 h 1915"/>
                  <a:gd name="T6" fmla="*/ 2147483647 w 1517"/>
                  <a:gd name="T7" fmla="*/ 2147483647 h 1915"/>
                  <a:gd name="T8" fmla="*/ 2147483647 w 1517"/>
                  <a:gd name="T9" fmla="*/ 2147483647 h 1915"/>
                  <a:gd name="T10" fmla="*/ 2147483647 w 1517"/>
                  <a:gd name="T11" fmla="*/ 2147483647 h 1915"/>
                  <a:gd name="T12" fmla="*/ 2147483647 w 1517"/>
                  <a:gd name="T13" fmla="*/ 2147483647 h 1915"/>
                  <a:gd name="T14" fmla="*/ 2147483647 w 1517"/>
                  <a:gd name="T15" fmla="*/ 2147483647 h 1915"/>
                  <a:gd name="T16" fmla="*/ 2147483647 w 1517"/>
                  <a:gd name="T17" fmla="*/ 2147483647 h 1915"/>
                  <a:gd name="T18" fmla="*/ 2147483647 w 1517"/>
                  <a:gd name="T19" fmla="*/ 2147483647 h 1915"/>
                  <a:gd name="T20" fmla="*/ 2147483647 w 1517"/>
                  <a:gd name="T21" fmla="*/ 2147483647 h 1915"/>
                  <a:gd name="T22" fmla="*/ 2147483647 w 1517"/>
                  <a:gd name="T23" fmla="*/ 2147483647 h 1915"/>
                  <a:gd name="T24" fmla="*/ 2147483647 w 1517"/>
                  <a:gd name="T25" fmla="*/ 2147483647 h 1915"/>
                  <a:gd name="T26" fmla="*/ 2147483647 w 1517"/>
                  <a:gd name="T27" fmla="*/ 2147483647 h 1915"/>
                  <a:gd name="T28" fmla="*/ 2147483647 w 1517"/>
                  <a:gd name="T29" fmla="*/ 2147483647 h 1915"/>
                  <a:gd name="T30" fmla="*/ 2147483647 w 1517"/>
                  <a:gd name="T31" fmla="*/ 2147483647 h 1915"/>
                  <a:gd name="T32" fmla="*/ 2147483647 w 1517"/>
                  <a:gd name="T33" fmla="*/ 2147483647 h 1915"/>
                  <a:gd name="T34" fmla="*/ 2147483647 w 1517"/>
                  <a:gd name="T35" fmla="*/ 2147483647 h 1915"/>
                  <a:gd name="T36" fmla="*/ 2147483647 w 1517"/>
                  <a:gd name="T37" fmla="*/ 2147483647 h 1915"/>
                  <a:gd name="T38" fmla="*/ 2147483647 w 1517"/>
                  <a:gd name="T39" fmla="*/ 2147483647 h 1915"/>
                  <a:gd name="T40" fmla="*/ 2147483647 w 1517"/>
                  <a:gd name="T41" fmla="*/ 2147483647 h 1915"/>
                  <a:gd name="T42" fmla="*/ 2147483647 w 1517"/>
                  <a:gd name="T43" fmla="*/ 2147483647 h 1915"/>
                  <a:gd name="T44" fmla="*/ 2147483647 w 1517"/>
                  <a:gd name="T45" fmla="*/ 2147483647 h 1915"/>
                  <a:gd name="T46" fmla="*/ 2147483647 w 1517"/>
                  <a:gd name="T47" fmla="*/ 2147483647 h 1915"/>
                  <a:gd name="T48" fmla="*/ 2147483647 w 1517"/>
                  <a:gd name="T49" fmla="*/ 2147483647 h 1915"/>
                  <a:gd name="T50" fmla="*/ 2147483647 w 1517"/>
                  <a:gd name="T51" fmla="*/ 2147483647 h 1915"/>
                  <a:gd name="T52" fmla="*/ 2147483647 w 1517"/>
                  <a:gd name="T53" fmla="*/ 2147483647 h 1915"/>
                  <a:gd name="T54" fmla="*/ 2147483647 w 1517"/>
                  <a:gd name="T55" fmla="*/ 2147483647 h 1915"/>
                  <a:gd name="T56" fmla="*/ 2147483647 w 1517"/>
                  <a:gd name="T57" fmla="*/ 2147483647 h 1915"/>
                  <a:gd name="T58" fmla="*/ 2147483647 w 1517"/>
                  <a:gd name="T59" fmla="*/ 2147483647 h 1915"/>
                  <a:gd name="T60" fmla="*/ 2147483647 w 1517"/>
                  <a:gd name="T61" fmla="*/ 2147483647 h 1915"/>
                  <a:gd name="T62" fmla="*/ 2147483647 w 1517"/>
                  <a:gd name="T63" fmla="*/ 2147483647 h 1915"/>
                  <a:gd name="T64" fmla="*/ 2147483647 w 1517"/>
                  <a:gd name="T65" fmla="*/ 2147483647 h 1915"/>
                  <a:gd name="T66" fmla="*/ 2147483647 w 1517"/>
                  <a:gd name="T67" fmla="*/ 2147483647 h 1915"/>
                  <a:gd name="T68" fmla="*/ 2147483647 w 1517"/>
                  <a:gd name="T69" fmla="*/ 2147483647 h 1915"/>
                  <a:gd name="T70" fmla="*/ 2147483647 w 1517"/>
                  <a:gd name="T71" fmla="*/ 2147483647 h 1915"/>
                  <a:gd name="T72" fmla="*/ 2147483647 w 1517"/>
                  <a:gd name="T73" fmla="*/ 2147483647 h 1915"/>
                  <a:gd name="T74" fmla="*/ 2147483647 w 1517"/>
                  <a:gd name="T75" fmla="*/ 2147483647 h 1915"/>
                  <a:gd name="T76" fmla="*/ 2147483647 w 1517"/>
                  <a:gd name="T77" fmla="*/ 2147483647 h 1915"/>
                  <a:gd name="T78" fmla="*/ 2147483647 w 1517"/>
                  <a:gd name="T79" fmla="*/ 2147483647 h 1915"/>
                  <a:gd name="T80" fmla="*/ 2147483647 w 1517"/>
                  <a:gd name="T81" fmla="*/ 2147483647 h 1915"/>
                  <a:gd name="T82" fmla="*/ 2147483647 w 1517"/>
                  <a:gd name="T83" fmla="*/ 2147483647 h 1915"/>
                  <a:gd name="T84" fmla="*/ 711107752 w 1517"/>
                  <a:gd name="T85" fmla="*/ 2147483647 h 1915"/>
                  <a:gd name="T86" fmla="*/ 2147483647 w 1517"/>
                  <a:gd name="T87" fmla="*/ 2147483647 h 1915"/>
                  <a:gd name="T88" fmla="*/ 2147483647 w 1517"/>
                  <a:gd name="T89" fmla="*/ 2147483647 h 1915"/>
                  <a:gd name="T90" fmla="*/ 2147483647 w 1517"/>
                  <a:gd name="T91" fmla="*/ 2147483647 h 1915"/>
                  <a:gd name="T92" fmla="*/ 2147483647 w 1517"/>
                  <a:gd name="T93" fmla="*/ 2147483647 h 1915"/>
                  <a:gd name="T94" fmla="*/ 2147483647 w 1517"/>
                  <a:gd name="T95" fmla="*/ 2147483647 h 1915"/>
                  <a:gd name="T96" fmla="*/ 2147483647 w 1517"/>
                  <a:gd name="T97" fmla="*/ 2147483647 h 1915"/>
                  <a:gd name="T98" fmla="*/ 2147483647 w 1517"/>
                  <a:gd name="T99" fmla="*/ 2147483647 h 1915"/>
                  <a:gd name="T100" fmla="*/ 2147483647 w 1517"/>
                  <a:gd name="T101" fmla="*/ 2147483647 h 1915"/>
                  <a:gd name="T102" fmla="*/ 2147483647 w 1517"/>
                  <a:gd name="T103" fmla="*/ 2147483647 h 1915"/>
                  <a:gd name="T104" fmla="*/ 2147483647 w 1517"/>
                  <a:gd name="T105" fmla="*/ 2147483647 h 1915"/>
                  <a:gd name="T106" fmla="*/ 2147483647 w 1517"/>
                  <a:gd name="T107" fmla="*/ 2147483647 h 1915"/>
                  <a:gd name="T108" fmla="*/ 2147483647 w 1517"/>
                  <a:gd name="T109" fmla="*/ 2147483647 h 1915"/>
                  <a:gd name="T110" fmla="*/ 2147483647 w 1517"/>
                  <a:gd name="T111" fmla="*/ 2147483647 h 1915"/>
                  <a:gd name="T112" fmla="*/ 2147483647 w 1517"/>
                  <a:gd name="T113" fmla="*/ 1973818466 h 1915"/>
                  <a:gd name="T114" fmla="*/ 2147483647 w 1517"/>
                  <a:gd name="T115" fmla="*/ 1973818466 h 1915"/>
                  <a:gd name="T116" fmla="*/ 2147483647 w 1517"/>
                  <a:gd name="T117" fmla="*/ 651005929 h 1915"/>
                  <a:gd name="T118" fmla="*/ 2147483647 w 1517"/>
                  <a:gd name="T119" fmla="*/ 0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7"/>
                  <a:gd name="T181" fmla="*/ 0 h 1915"/>
                  <a:gd name="T182" fmla="*/ 1517 w 1517"/>
                  <a:gd name="T183" fmla="*/ 1915 h 19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noFill/>
              <a:ln w="0">
                <a:solidFill>
                  <a:srgbClr val="000000"/>
                </a:solidFill>
                <a:round/>
                <a:headEnd/>
                <a:tailEnd/>
              </a:ln>
            </p:spPr>
            <p:txBody>
              <a:bodyPr/>
              <a:lstStyle/>
              <a:p>
                <a:endParaRPr lang="ja-JP" altLang="en-US"/>
              </a:p>
            </p:txBody>
          </p:sp>
          <p:sp>
            <p:nvSpPr>
              <p:cNvPr id="3212" name="Freeform 15"/>
              <p:cNvSpPr>
                <a:spLocks noChangeAspect="1"/>
              </p:cNvSpPr>
              <p:nvPr/>
            </p:nvSpPr>
            <p:spPr bwMode="auto">
              <a:xfrm>
                <a:off x="8962" y="6972"/>
                <a:ext cx="2263" cy="2304"/>
              </a:xfrm>
              <a:custGeom>
                <a:avLst/>
                <a:gdLst>
                  <a:gd name="T0" fmla="*/ 2147483647 w 1418"/>
                  <a:gd name="T1" fmla="*/ 2147483647 h 1447"/>
                  <a:gd name="T2" fmla="*/ 2147483647 w 1418"/>
                  <a:gd name="T3" fmla="*/ 2147483647 h 1447"/>
                  <a:gd name="T4" fmla="*/ 2147483647 w 1418"/>
                  <a:gd name="T5" fmla="*/ 2147483647 h 1447"/>
                  <a:gd name="T6" fmla="*/ 2147483647 w 1418"/>
                  <a:gd name="T7" fmla="*/ 2147483647 h 1447"/>
                  <a:gd name="T8" fmla="*/ 2147483647 w 1418"/>
                  <a:gd name="T9" fmla="*/ 2147483647 h 1447"/>
                  <a:gd name="T10" fmla="*/ 2147483647 w 1418"/>
                  <a:gd name="T11" fmla="*/ 2147483647 h 1447"/>
                  <a:gd name="T12" fmla="*/ 2147483647 w 1418"/>
                  <a:gd name="T13" fmla="*/ 2147483647 h 1447"/>
                  <a:gd name="T14" fmla="*/ 2147483647 w 1418"/>
                  <a:gd name="T15" fmla="*/ 2147483647 h 1447"/>
                  <a:gd name="T16" fmla="*/ 2147483647 w 1418"/>
                  <a:gd name="T17" fmla="*/ 2147483647 h 1447"/>
                  <a:gd name="T18" fmla="*/ 2147483647 w 1418"/>
                  <a:gd name="T19" fmla="*/ 2147483647 h 1447"/>
                  <a:gd name="T20" fmla="*/ 2147483647 w 1418"/>
                  <a:gd name="T21" fmla="*/ 2147483647 h 1447"/>
                  <a:gd name="T22" fmla="*/ 2147483647 w 1418"/>
                  <a:gd name="T23" fmla="*/ 2147483647 h 1447"/>
                  <a:gd name="T24" fmla="*/ 2147483647 w 1418"/>
                  <a:gd name="T25" fmla="*/ 2147483647 h 1447"/>
                  <a:gd name="T26" fmla="*/ 2147483647 w 1418"/>
                  <a:gd name="T27" fmla="*/ 2147483647 h 1447"/>
                  <a:gd name="T28" fmla="*/ 2147483647 w 1418"/>
                  <a:gd name="T29" fmla="*/ 2147483647 h 1447"/>
                  <a:gd name="T30" fmla="*/ 2147483647 w 1418"/>
                  <a:gd name="T31" fmla="*/ 2147483647 h 1447"/>
                  <a:gd name="T32" fmla="*/ 2147483647 w 1418"/>
                  <a:gd name="T33" fmla="*/ 2147483647 h 1447"/>
                  <a:gd name="T34" fmla="*/ 2147483647 w 1418"/>
                  <a:gd name="T35" fmla="*/ 2147483647 h 1447"/>
                  <a:gd name="T36" fmla="*/ 2147483647 w 1418"/>
                  <a:gd name="T37" fmla="*/ 2147483647 h 1447"/>
                  <a:gd name="T38" fmla="*/ 2147483647 w 1418"/>
                  <a:gd name="T39" fmla="*/ 2147483647 h 1447"/>
                  <a:gd name="T40" fmla="*/ 2147483647 w 1418"/>
                  <a:gd name="T41" fmla="*/ 2147483647 h 1447"/>
                  <a:gd name="T42" fmla="*/ 2147483647 w 1418"/>
                  <a:gd name="T43" fmla="*/ 2147483647 h 1447"/>
                  <a:gd name="T44" fmla="*/ 2147483647 w 1418"/>
                  <a:gd name="T45" fmla="*/ 2147483647 h 1447"/>
                  <a:gd name="T46" fmla="*/ 2147483647 w 1418"/>
                  <a:gd name="T47" fmla="*/ 2147483647 h 1447"/>
                  <a:gd name="T48" fmla="*/ 2147483647 w 1418"/>
                  <a:gd name="T49" fmla="*/ 2147483647 h 1447"/>
                  <a:gd name="T50" fmla="*/ 2147483647 w 1418"/>
                  <a:gd name="T51" fmla="*/ 2147483647 h 1447"/>
                  <a:gd name="T52" fmla="*/ 711075236 w 1418"/>
                  <a:gd name="T53" fmla="*/ 2147483647 h 1447"/>
                  <a:gd name="T54" fmla="*/ 711075236 w 1418"/>
                  <a:gd name="T55" fmla="*/ 2147483647 h 1447"/>
                  <a:gd name="T56" fmla="*/ 1470226508 w 1418"/>
                  <a:gd name="T57" fmla="*/ 2147483647 h 1447"/>
                  <a:gd name="T58" fmla="*/ 2147483647 w 1418"/>
                  <a:gd name="T59" fmla="*/ 2147483647 h 1447"/>
                  <a:gd name="T60" fmla="*/ 2147483647 w 1418"/>
                  <a:gd name="T61" fmla="*/ 2147483647 h 1447"/>
                  <a:gd name="T62" fmla="*/ 2147483647 w 1418"/>
                  <a:gd name="T63" fmla="*/ 2147483647 h 1447"/>
                  <a:gd name="T64" fmla="*/ 2147483647 w 1418"/>
                  <a:gd name="T65" fmla="*/ 2147483647 h 1447"/>
                  <a:gd name="T66" fmla="*/ 2147483647 w 1418"/>
                  <a:gd name="T67" fmla="*/ 2147483647 h 1447"/>
                  <a:gd name="T68" fmla="*/ 2147483647 w 1418"/>
                  <a:gd name="T69" fmla="*/ 2147483647 h 1447"/>
                  <a:gd name="T70" fmla="*/ 1470226508 w 1418"/>
                  <a:gd name="T71" fmla="*/ 2147483647 h 1447"/>
                  <a:gd name="T72" fmla="*/ 1470226508 w 1418"/>
                  <a:gd name="T73" fmla="*/ 2147483647 h 1447"/>
                  <a:gd name="T74" fmla="*/ 2147483647 w 1418"/>
                  <a:gd name="T75" fmla="*/ 2147483647 h 1447"/>
                  <a:gd name="T76" fmla="*/ 2147483647 w 1418"/>
                  <a:gd name="T77" fmla="*/ 2147483647 h 1447"/>
                  <a:gd name="T78" fmla="*/ 2147483647 w 1418"/>
                  <a:gd name="T79" fmla="*/ 2147483647 h 1447"/>
                  <a:gd name="T80" fmla="*/ 2147483647 w 1418"/>
                  <a:gd name="T81" fmla="*/ 2147483647 h 1447"/>
                  <a:gd name="T82" fmla="*/ 2147483647 w 1418"/>
                  <a:gd name="T83" fmla="*/ 2147483647 h 1447"/>
                  <a:gd name="T84" fmla="*/ 2147483647 w 1418"/>
                  <a:gd name="T85" fmla="*/ 2147483647 h 1447"/>
                  <a:gd name="T86" fmla="*/ 2147483647 w 1418"/>
                  <a:gd name="T87" fmla="*/ 2147483647 h 1447"/>
                  <a:gd name="T88" fmla="*/ 2147483647 w 1418"/>
                  <a:gd name="T89" fmla="*/ 2147483647 h 1447"/>
                  <a:gd name="T90" fmla="*/ 2147483647 w 1418"/>
                  <a:gd name="T91" fmla="*/ 2147483647 h 1447"/>
                  <a:gd name="T92" fmla="*/ 2147483647 w 1418"/>
                  <a:gd name="T93" fmla="*/ 2147483647 h 1447"/>
                  <a:gd name="T94" fmla="*/ 2147483647 w 1418"/>
                  <a:gd name="T95" fmla="*/ 2147483647 h 1447"/>
                  <a:gd name="T96" fmla="*/ 2147483647 w 1418"/>
                  <a:gd name="T97" fmla="*/ 2147483647 h 1447"/>
                  <a:gd name="T98" fmla="*/ 2147483647 w 1418"/>
                  <a:gd name="T99" fmla="*/ 2147483647 h 1447"/>
                  <a:gd name="T100" fmla="*/ 2147483647 w 1418"/>
                  <a:gd name="T101" fmla="*/ 2147483647 h 1447"/>
                  <a:gd name="T102" fmla="*/ 2147483647 w 1418"/>
                  <a:gd name="T103" fmla="*/ 2147483647 h 1447"/>
                  <a:gd name="T104" fmla="*/ 2147483647 w 1418"/>
                  <a:gd name="T105" fmla="*/ 2147483647 h 1447"/>
                  <a:gd name="T106" fmla="*/ 2147483647 w 1418"/>
                  <a:gd name="T107" fmla="*/ 2147483647 h 1447"/>
                  <a:gd name="T108" fmla="*/ 2147483647 w 1418"/>
                  <a:gd name="T109" fmla="*/ 2147483647 h 1447"/>
                  <a:gd name="T110" fmla="*/ 2147483647 w 1418"/>
                  <a:gd name="T111" fmla="*/ 2147483647 h 1447"/>
                  <a:gd name="T112" fmla="*/ 2147483647 w 1418"/>
                  <a:gd name="T113" fmla="*/ 2147483647 h 1447"/>
                  <a:gd name="T114" fmla="*/ 2147483647 w 1418"/>
                  <a:gd name="T115" fmla="*/ 2021696691 h 1447"/>
                  <a:gd name="T116" fmla="*/ 2147483647 w 1418"/>
                  <a:gd name="T117" fmla="*/ 1368518803 h 1447"/>
                  <a:gd name="T118" fmla="*/ 2147483647 w 1418"/>
                  <a:gd name="T119" fmla="*/ 658110682 h 1447"/>
                  <a:gd name="T120" fmla="*/ 2147483647 w 1418"/>
                  <a:gd name="T121" fmla="*/ 0 h 1447"/>
                  <a:gd name="T122" fmla="*/ 2147483647 w 1418"/>
                  <a:gd name="T123" fmla="*/ 2147483647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8"/>
                  <a:gd name="T187" fmla="*/ 0 h 1447"/>
                  <a:gd name="T188" fmla="*/ 1418 w 1418"/>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0">
                <a:solidFill>
                  <a:srgbClr val="000000"/>
                </a:solidFill>
                <a:round/>
                <a:headEnd/>
                <a:tailEnd/>
              </a:ln>
            </p:spPr>
            <p:txBody>
              <a:bodyPr/>
              <a:lstStyle/>
              <a:p>
                <a:endParaRPr lang="ja-JP" altLang="en-US"/>
              </a:p>
            </p:txBody>
          </p:sp>
          <p:sp>
            <p:nvSpPr>
              <p:cNvPr id="3213" name="Freeform 16"/>
              <p:cNvSpPr>
                <a:spLocks noChangeAspect="1"/>
              </p:cNvSpPr>
              <p:nvPr/>
            </p:nvSpPr>
            <p:spPr bwMode="auto">
              <a:xfrm>
                <a:off x="12583" y="5008"/>
                <a:ext cx="2354" cy="2552"/>
              </a:xfrm>
              <a:custGeom>
                <a:avLst/>
                <a:gdLst>
                  <a:gd name="T0" fmla="*/ 2147483647 w 1475"/>
                  <a:gd name="T1" fmla="*/ 2147483647 h 1603"/>
                  <a:gd name="T2" fmla="*/ 2147483647 w 1475"/>
                  <a:gd name="T3" fmla="*/ 2147483647 h 1603"/>
                  <a:gd name="T4" fmla="*/ 2147483647 w 1475"/>
                  <a:gd name="T5" fmla="*/ 2147483647 h 1603"/>
                  <a:gd name="T6" fmla="*/ 2147483647 w 1475"/>
                  <a:gd name="T7" fmla="*/ 2147483647 h 1603"/>
                  <a:gd name="T8" fmla="*/ 2147483647 w 1475"/>
                  <a:gd name="T9" fmla="*/ 2147483647 h 1603"/>
                  <a:gd name="T10" fmla="*/ 2147483647 w 1475"/>
                  <a:gd name="T11" fmla="*/ 2147483647 h 1603"/>
                  <a:gd name="T12" fmla="*/ 2147483647 w 1475"/>
                  <a:gd name="T13" fmla="*/ 2147483647 h 1603"/>
                  <a:gd name="T14" fmla="*/ 2147483647 w 1475"/>
                  <a:gd name="T15" fmla="*/ 2147483647 h 1603"/>
                  <a:gd name="T16" fmla="*/ 2147483647 w 1475"/>
                  <a:gd name="T17" fmla="*/ 2147483647 h 1603"/>
                  <a:gd name="T18" fmla="*/ 2147483647 w 1475"/>
                  <a:gd name="T19" fmla="*/ 2147483647 h 1603"/>
                  <a:gd name="T20" fmla="*/ 2147483647 w 1475"/>
                  <a:gd name="T21" fmla="*/ 2147483647 h 1603"/>
                  <a:gd name="T22" fmla="*/ 2147483647 w 1475"/>
                  <a:gd name="T23" fmla="*/ 2147483647 h 1603"/>
                  <a:gd name="T24" fmla="*/ 2147483647 w 1475"/>
                  <a:gd name="T25" fmla="*/ 2147483647 h 1603"/>
                  <a:gd name="T26" fmla="*/ 2147483647 w 1475"/>
                  <a:gd name="T27" fmla="*/ 2147483647 h 1603"/>
                  <a:gd name="T28" fmla="*/ 2147483647 w 1475"/>
                  <a:gd name="T29" fmla="*/ 2147483647 h 1603"/>
                  <a:gd name="T30" fmla="*/ 2147483647 w 1475"/>
                  <a:gd name="T31" fmla="*/ 2147483647 h 1603"/>
                  <a:gd name="T32" fmla="*/ 2147483647 w 1475"/>
                  <a:gd name="T33" fmla="*/ 2147483647 h 1603"/>
                  <a:gd name="T34" fmla="*/ 2147483647 w 1475"/>
                  <a:gd name="T35" fmla="*/ 2147483647 h 1603"/>
                  <a:gd name="T36" fmla="*/ 2147483647 w 1475"/>
                  <a:gd name="T37" fmla="*/ 2147483647 h 1603"/>
                  <a:gd name="T38" fmla="*/ 2147483647 w 1475"/>
                  <a:gd name="T39" fmla="*/ 2147483647 h 1603"/>
                  <a:gd name="T40" fmla="*/ 2147483647 w 1475"/>
                  <a:gd name="T41" fmla="*/ 2147483647 h 1603"/>
                  <a:gd name="T42" fmla="*/ 2147483647 w 1475"/>
                  <a:gd name="T43" fmla="*/ 2147483647 h 1603"/>
                  <a:gd name="T44" fmla="*/ 2147483647 w 1475"/>
                  <a:gd name="T45" fmla="*/ 2147483647 h 1603"/>
                  <a:gd name="T46" fmla="*/ 2147483647 w 1475"/>
                  <a:gd name="T47" fmla="*/ 2147483647 h 1603"/>
                  <a:gd name="T48" fmla="*/ 2147483647 w 1475"/>
                  <a:gd name="T49" fmla="*/ 2147483647 h 1603"/>
                  <a:gd name="T50" fmla="*/ 2147483647 w 1475"/>
                  <a:gd name="T51" fmla="*/ 2147483647 h 1603"/>
                  <a:gd name="T52" fmla="*/ 2147483647 w 1475"/>
                  <a:gd name="T53" fmla="*/ 2147483647 h 1603"/>
                  <a:gd name="T54" fmla="*/ 2147483647 w 1475"/>
                  <a:gd name="T55" fmla="*/ 2147483647 h 1603"/>
                  <a:gd name="T56" fmla="*/ 2147483647 w 1475"/>
                  <a:gd name="T57" fmla="*/ 2147483647 h 1603"/>
                  <a:gd name="T58" fmla="*/ 2147483647 w 1475"/>
                  <a:gd name="T59" fmla="*/ 2147483647 h 1603"/>
                  <a:gd name="T60" fmla="*/ 2147483647 w 1475"/>
                  <a:gd name="T61" fmla="*/ 2147483647 h 1603"/>
                  <a:gd name="T62" fmla="*/ 2147483647 w 1475"/>
                  <a:gd name="T63" fmla="*/ 2147483647 h 1603"/>
                  <a:gd name="T64" fmla="*/ 2147483647 w 1475"/>
                  <a:gd name="T65" fmla="*/ 2147483647 h 1603"/>
                  <a:gd name="T66" fmla="*/ 2147483647 w 1475"/>
                  <a:gd name="T67" fmla="*/ 2147483647 h 1603"/>
                  <a:gd name="T68" fmla="*/ 2147483647 w 1475"/>
                  <a:gd name="T69" fmla="*/ 2147483647 h 1603"/>
                  <a:gd name="T70" fmla="*/ 2147483647 w 1475"/>
                  <a:gd name="T71" fmla="*/ 2147483647 h 1603"/>
                  <a:gd name="T72" fmla="*/ 2147483647 w 1475"/>
                  <a:gd name="T73" fmla="*/ 2147483647 h 1603"/>
                  <a:gd name="T74" fmla="*/ 2147483647 w 1475"/>
                  <a:gd name="T75" fmla="*/ 2147483647 h 1603"/>
                  <a:gd name="T76" fmla="*/ 2147483647 w 1475"/>
                  <a:gd name="T77" fmla="*/ 2147483647 h 1603"/>
                  <a:gd name="T78" fmla="*/ 2147483647 w 1475"/>
                  <a:gd name="T79" fmla="*/ 2147483647 h 1603"/>
                  <a:gd name="T80" fmla="*/ 2147483647 w 1475"/>
                  <a:gd name="T81" fmla="*/ 2147483647 h 1603"/>
                  <a:gd name="T82" fmla="*/ 2147483647 w 1475"/>
                  <a:gd name="T83" fmla="*/ 2147483647 h 1603"/>
                  <a:gd name="T84" fmla="*/ 711363895 w 1475"/>
                  <a:gd name="T85" fmla="*/ 2147483647 h 1603"/>
                  <a:gd name="T86" fmla="*/ 2147483647 w 1475"/>
                  <a:gd name="T87" fmla="*/ 2147483647 h 1603"/>
                  <a:gd name="T88" fmla="*/ 2147483647 w 1475"/>
                  <a:gd name="T89" fmla="*/ 2147483647 h 1603"/>
                  <a:gd name="T90" fmla="*/ 2147483647 w 1475"/>
                  <a:gd name="T91" fmla="*/ 2147483647 h 1603"/>
                  <a:gd name="T92" fmla="*/ 2147483647 w 1475"/>
                  <a:gd name="T93" fmla="*/ 2147483647 h 1603"/>
                  <a:gd name="T94" fmla="*/ 2147483647 w 1475"/>
                  <a:gd name="T95" fmla="*/ 2147483647 h 1603"/>
                  <a:gd name="T96" fmla="*/ 2147483647 w 1475"/>
                  <a:gd name="T97" fmla="*/ 2147483647 h 1603"/>
                  <a:gd name="T98" fmla="*/ 2147483647 w 1475"/>
                  <a:gd name="T99" fmla="*/ 2147483647 h 1603"/>
                  <a:gd name="T100" fmla="*/ 2147483647 w 1475"/>
                  <a:gd name="T101" fmla="*/ 2147483647 h 1603"/>
                  <a:gd name="T102" fmla="*/ 2147483647 w 1475"/>
                  <a:gd name="T103" fmla="*/ 2147483647 h 1603"/>
                  <a:gd name="T104" fmla="*/ 2147483647 w 1475"/>
                  <a:gd name="T105" fmla="*/ 2147483647 h 1603"/>
                  <a:gd name="T106" fmla="*/ 2147483647 w 1475"/>
                  <a:gd name="T107" fmla="*/ 2147483647 h 1603"/>
                  <a:gd name="T108" fmla="*/ 2147483647 w 1475"/>
                  <a:gd name="T109" fmla="*/ 2147483647 h 1603"/>
                  <a:gd name="T110" fmla="*/ 2147483647 w 1475"/>
                  <a:gd name="T111" fmla="*/ 2147483647 h 1603"/>
                  <a:gd name="T112" fmla="*/ 2147483647 w 1475"/>
                  <a:gd name="T113" fmla="*/ 2147483647 h 1603"/>
                  <a:gd name="T114" fmla="*/ 2147483647 w 1475"/>
                  <a:gd name="T115" fmla="*/ 2147483647 h 1603"/>
                  <a:gd name="T116" fmla="*/ 2147483647 w 1475"/>
                  <a:gd name="T117" fmla="*/ 2147483647 h 1603"/>
                  <a:gd name="T118" fmla="*/ 2147483647 w 1475"/>
                  <a:gd name="T119" fmla="*/ 2147483647 h 1603"/>
                  <a:gd name="T120" fmla="*/ 2147483647 w 1475"/>
                  <a:gd name="T121" fmla="*/ 2147483647 h 1603"/>
                  <a:gd name="T122" fmla="*/ 2147483647 w 1475"/>
                  <a:gd name="T123" fmla="*/ 0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5"/>
                  <a:gd name="T187" fmla="*/ 0 h 1603"/>
                  <a:gd name="T188" fmla="*/ 1475 w 1475"/>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solidFill>
                <a:srgbClr val="FFFFFF"/>
              </a:solidFill>
              <a:ln w="0">
                <a:solidFill>
                  <a:srgbClr val="000000"/>
                </a:solidFill>
                <a:round/>
                <a:headEnd/>
                <a:tailEnd/>
              </a:ln>
            </p:spPr>
            <p:txBody>
              <a:bodyPr/>
              <a:lstStyle/>
              <a:p>
                <a:endParaRPr lang="ja-JP" altLang="en-US"/>
              </a:p>
            </p:txBody>
          </p:sp>
          <p:sp>
            <p:nvSpPr>
              <p:cNvPr id="3214" name="Freeform 17" descr="50%"/>
              <p:cNvSpPr>
                <a:spLocks noChangeAspect="1"/>
              </p:cNvSpPr>
              <p:nvPr/>
            </p:nvSpPr>
            <p:spPr bwMode="auto">
              <a:xfrm>
                <a:off x="9505" y="8351"/>
                <a:ext cx="1584" cy="2100"/>
              </a:xfrm>
              <a:custGeom>
                <a:avLst/>
                <a:gdLst>
                  <a:gd name="T0" fmla="*/ 2147483647 w 993"/>
                  <a:gd name="T1" fmla="*/ 2147483647 h 1319"/>
                  <a:gd name="T2" fmla="*/ 2147483647 w 993"/>
                  <a:gd name="T3" fmla="*/ 2147483647 h 1319"/>
                  <a:gd name="T4" fmla="*/ 2147483647 w 993"/>
                  <a:gd name="T5" fmla="*/ 2147483647 h 1319"/>
                  <a:gd name="T6" fmla="*/ 2147483647 w 993"/>
                  <a:gd name="T7" fmla="*/ 2147483647 h 1319"/>
                  <a:gd name="T8" fmla="*/ 2147483647 w 993"/>
                  <a:gd name="T9" fmla="*/ 2147483647 h 1319"/>
                  <a:gd name="T10" fmla="*/ 2147483647 w 993"/>
                  <a:gd name="T11" fmla="*/ 2147483647 h 1319"/>
                  <a:gd name="T12" fmla="*/ 2147483647 w 993"/>
                  <a:gd name="T13" fmla="*/ 2147483647 h 1319"/>
                  <a:gd name="T14" fmla="*/ 2147483647 w 993"/>
                  <a:gd name="T15" fmla="*/ 2147483647 h 1319"/>
                  <a:gd name="T16" fmla="*/ 2147483647 w 993"/>
                  <a:gd name="T17" fmla="*/ 2147483647 h 1319"/>
                  <a:gd name="T18" fmla="*/ 2147483647 w 993"/>
                  <a:gd name="T19" fmla="*/ 2147483647 h 1319"/>
                  <a:gd name="T20" fmla="*/ 2147483647 w 993"/>
                  <a:gd name="T21" fmla="*/ 2147483647 h 1319"/>
                  <a:gd name="T22" fmla="*/ 2147483647 w 993"/>
                  <a:gd name="T23" fmla="*/ 2147483647 h 1319"/>
                  <a:gd name="T24" fmla="*/ 2147483647 w 993"/>
                  <a:gd name="T25" fmla="*/ 2147483647 h 1319"/>
                  <a:gd name="T26" fmla="*/ 2147483647 w 993"/>
                  <a:gd name="T27" fmla="*/ 2147483647 h 1319"/>
                  <a:gd name="T28" fmla="*/ 2147483647 w 993"/>
                  <a:gd name="T29" fmla="*/ 2147483647 h 1319"/>
                  <a:gd name="T30" fmla="*/ 2147483647 w 993"/>
                  <a:gd name="T31" fmla="*/ 2147483647 h 1319"/>
                  <a:gd name="T32" fmla="*/ 2147483647 w 993"/>
                  <a:gd name="T33" fmla="*/ 2147483647 h 1319"/>
                  <a:gd name="T34" fmla="*/ 2147483647 w 993"/>
                  <a:gd name="T35" fmla="*/ 2147483647 h 1319"/>
                  <a:gd name="T36" fmla="*/ 2147483647 w 993"/>
                  <a:gd name="T37" fmla="*/ 2147483647 h 1319"/>
                  <a:gd name="T38" fmla="*/ 2147483647 w 993"/>
                  <a:gd name="T39" fmla="*/ 2147483647 h 1319"/>
                  <a:gd name="T40" fmla="*/ 2147483647 w 993"/>
                  <a:gd name="T41" fmla="*/ 2147483647 h 1319"/>
                  <a:gd name="T42" fmla="*/ 2147483647 w 993"/>
                  <a:gd name="T43" fmla="*/ 2147483647 h 1319"/>
                  <a:gd name="T44" fmla="*/ 2147483647 w 993"/>
                  <a:gd name="T45" fmla="*/ 2147483647 h 1319"/>
                  <a:gd name="T46" fmla="*/ 2147483647 w 993"/>
                  <a:gd name="T47" fmla="*/ 2147483647 h 1319"/>
                  <a:gd name="T48" fmla="*/ 2147483647 w 993"/>
                  <a:gd name="T49" fmla="*/ 2147483647 h 1319"/>
                  <a:gd name="T50" fmla="*/ 2147483647 w 993"/>
                  <a:gd name="T51" fmla="*/ 2147483647 h 1319"/>
                  <a:gd name="T52" fmla="*/ 2147483647 w 993"/>
                  <a:gd name="T53" fmla="*/ 2147483647 h 1319"/>
                  <a:gd name="T54" fmla="*/ 2147483647 w 993"/>
                  <a:gd name="T55" fmla="*/ 2147483647 h 1319"/>
                  <a:gd name="T56" fmla="*/ 2147483647 w 993"/>
                  <a:gd name="T57" fmla="*/ 2147483647 h 1319"/>
                  <a:gd name="T58" fmla="*/ 2147483647 w 993"/>
                  <a:gd name="T59" fmla="*/ 2147483647 h 1319"/>
                  <a:gd name="T60" fmla="*/ 2147483647 w 993"/>
                  <a:gd name="T61" fmla="*/ 2147483647 h 1319"/>
                  <a:gd name="T62" fmla="*/ 2147483647 w 993"/>
                  <a:gd name="T63" fmla="*/ 2147483647 h 1319"/>
                  <a:gd name="T64" fmla="*/ 2147483647 w 993"/>
                  <a:gd name="T65" fmla="*/ 2147483647 h 1319"/>
                  <a:gd name="T66" fmla="*/ 2147483647 w 993"/>
                  <a:gd name="T67" fmla="*/ 2147483647 h 1319"/>
                  <a:gd name="T68" fmla="*/ 2147483647 w 993"/>
                  <a:gd name="T69" fmla="*/ 2147483647 h 1319"/>
                  <a:gd name="T70" fmla="*/ 2147483647 w 993"/>
                  <a:gd name="T71" fmla="*/ 2147483647 h 1319"/>
                  <a:gd name="T72" fmla="*/ 2147483647 w 993"/>
                  <a:gd name="T73" fmla="*/ 2147483647 h 1319"/>
                  <a:gd name="T74" fmla="*/ 2147483647 w 993"/>
                  <a:gd name="T75" fmla="*/ 2147483647 h 1319"/>
                  <a:gd name="T76" fmla="*/ 2147483647 w 993"/>
                  <a:gd name="T77" fmla="*/ 2147483647 h 1319"/>
                  <a:gd name="T78" fmla="*/ 2147483647 w 993"/>
                  <a:gd name="T79" fmla="*/ 2147483647 h 1319"/>
                  <a:gd name="T80" fmla="*/ 2147483647 w 993"/>
                  <a:gd name="T81" fmla="*/ 2147483647 h 1319"/>
                  <a:gd name="T82" fmla="*/ 2147483647 w 993"/>
                  <a:gd name="T83" fmla="*/ 2147483647 h 1319"/>
                  <a:gd name="T84" fmla="*/ 2147483647 w 993"/>
                  <a:gd name="T85" fmla="*/ 2147483647 h 1319"/>
                  <a:gd name="T86" fmla="*/ 700470827 w 993"/>
                  <a:gd name="T87" fmla="*/ 2147483647 h 1319"/>
                  <a:gd name="T88" fmla="*/ 0 w 993"/>
                  <a:gd name="T89" fmla="*/ 2147483647 h 1319"/>
                  <a:gd name="T90" fmla="*/ 2147483647 w 993"/>
                  <a:gd name="T91" fmla="*/ 2147483647 h 1319"/>
                  <a:gd name="T92" fmla="*/ 2147483647 w 993"/>
                  <a:gd name="T93" fmla="*/ 2147483647 h 1319"/>
                  <a:gd name="T94" fmla="*/ 2147483647 w 993"/>
                  <a:gd name="T95" fmla="*/ 2147483647 h 1319"/>
                  <a:gd name="T96" fmla="*/ 2147483647 w 993"/>
                  <a:gd name="T97" fmla="*/ 2147483647 h 1319"/>
                  <a:gd name="T98" fmla="*/ 2147483647 w 993"/>
                  <a:gd name="T99" fmla="*/ 2147483647 h 1319"/>
                  <a:gd name="T100" fmla="*/ 2147483647 w 993"/>
                  <a:gd name="T101" fmla="*/ 2147483647 h 1319"/>
                  <a:gd name="T102" fmla="*/ 2147483647 w 993"/>
                  <a:gd name="T103" fmla="*/ 2147483647 h 1319"/>
                  <a:gd name="T104" fmla="*/ 2147483647 w 993"/>
                  <a:gd name="T105" fmla="*/ 2147483647 h 1319"/>
                  <a:gd name="T106" fmla="*/ 2147483647 w 993"/>
                  <a:gd name="T107" fmla="*/ 2147483647 h 1319"/>
                  <a:gd name="T108" fmla="*/ 2147483647 w 993"/>
                  <a:gd name="T109" fmla="*/ 2147483647 h 1319"/>
                  <a:gd name="T110" fmla="*/ 2147483647 w 993"/>
                  <a:gd name="T111" fmla="*/ 0 h 1319"/>
                  <a:gd name="T112" fmla="*/ 2147483647 w 993"/>
                  <a:gd name="T113" fmla="*/ 1344744154 h 1319"/>
                  <a:gd name="T114" fmla="*/ 2147483647 w 993"/>
                  <a:gd name="T115" fmla="*/ 1993722487 h 1319"/>
                  <a:gd name="T116" fmla="*/ 2147483647 w 993"/>
                  <a:gd name="T117" fmla="*/ 2147483647 h 1319"/>
                  <a:gd name="T118" fmla="*/ 2147483647 w 993"/>
                  <a:gd name="T119" fmla="*/ 2147483647 h 1319"/>
                  <a:gd name="T120" fmla="*/ 2147483647 w 993"/>
                  <a:gd name="T121" fmla="*/ 2147483647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3"/>
                  <a:gd name="T184" fmla="*/ 0 h 1319"/>
                  <a:gd name="T185" fmla="*/ 993 w 993"/>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15" name="Freeform 18"/>
              <p:cNvSpPr>
                <a:spLocks noChangeAspect="1"/>
              </p:cNvSpPr>
              <p:nvPr/>
            </p:nvSpPr>
            <p:spPr bwMode="auto">
              <a:xfrm>
                <a:off x="9913" y="4285"/>
                <a:ext cx="1606" cy="2982"/>
              </a:xfrm>
              <a:custGeom>
                <a:avLst/>
                <a:gdLst>
                  <a:gd name="T0" fmla="*/ 2147483647 w 1006"/>
                  <a:gd name="T1" fmla="*/ 2147483647 h 1873"/>
                  <a:gd name="T2" fmla="*/ 2147483647 w 1006"/>
                  <a:gd name="T3" fmla="*/ 2147483647 h 1873"/>
                  <a:gd name="T4" fmla="*/ 2147483647 w 1006"/>
                  <a:gd name="T5" fmla="*/ 2147483647 h 1873"/>
                  <a:gd name="T6" fmla="*/ 2147483647 w 1006"/>
                  <a:gd name="T7" fmla="*/ 2147483647 h 1873"/>
                  <a:gd name="T8" fmla="*/ 2147483647 w 1006"/>
                  <a:gd name="T9" fmla="*/ 2147483647 h 1873"/>
                  <a:gd name="T10" fmla="*/ 2147483647 w 1006"/>
                  <a:gd name="T11" fmla="*/ 2147483647 h 1873"/>
                  <a:gd name="T12" fmla="*/ 2147483647 w 1006"/>
                  <a:gd name="T13" fmla="*/ 2147483647 h 1873"/>
                  <a:gd name="T14" fmla="*/ 2147483647 w 1006"/>
                  <a:gd name="T15" fmla="*/ 2147483647 h 1873"/>
                  <a:gd name="T16" fmla="*/ 2147483647 w 1006"/>
                  <a:gd name="T17" fmla="*/ 2147483647 h 1873"/>
                  <a:gd name="T18" fmla="*/ 2147483647 w 1006"/>
                  <a:gd name="T19" fmla="*/ 2147483647 h 1873"/>
                  <a:gd name="T20" fmla="*/ 2147483647 w 1006"/>
                  <a:gd name="T21" fmla="*/ 2147483647 h 1873"/>
                  <a:gd name="T22" fmla="*/ 2147483647 w 1006"/>
                  <a:gd name="T23" fmla="*/ 2147483647 h 1873"/>
                  <a:gd name="T24" fmla="*/ 2147483647 w 1006"/>
                  <a:gd name="T25" fmla="*/ 2147483647 h 1873"/>
                  <a:gd name="T26" fmla="*/ 2147483647 w 1006"/>
                  <a:gd name="T27" fmla="*/ 2147483647 h 1873"/>
                  <a:gd name="T28" fmla="*/ 2147483647 w 1006"/>
                  <a:gd name="T29" fmla="*/ 2147483647 h 1873"/>
                  <a:gd name="T30" fmla="*/ 2147483647 w 1006"/>
                  <a:gd name="T31" fmla="*/ 2147483647 h 1873"/>
                  <a:gd name="T32" fmla="*/ 2147483647 w 1006"/>
                  <a:gd name="T33" fmla="*/ 2147483647 h 1873"/>
                  <a:gd name="T34" fmla="*/ 2147483647 w 1006"/>
                  <a:gd name="T35" fmla="*/ 2147483647 h 1873"/>
                  <a:gd name="T36" fmla="*/ 2147483647 w 1006"/>
                  <a:gd name="T37" fmla="*/ 2147483647 h 1873"/>
                  <a:gd name="T38" fmla="*/ 2147483647 w 1006"/>
                  <a:gd name="T39" fmla="*/ 2147483647 h 1873"/>
                  <a:gd name="T40" fmla="*/ 2147483647 w 1006"/>
                  <a:gd name="T41" fmla="*/ 2147483647 h 1873"/>
                  <a:gd name="T42" fmla="*/ 2147483647 w 1006"/>
                  <a:gd name="T43" fmla="*/ 2147483647 h 1873"/>
                  <a:gd name="T44" fmla="*/ 2147483647 w 1006"/>
                  <a:gd name="T45" fmla="*/ 2147483647 h 1873"/>
                  <a:gd name="T46" fmla="*/ 2147483647 w 1006"/>
                  <a:gd name="T47" fmla="*/ 2147483647 h 1873"/>
                  <a:gd name="T48" fmla="*/ 2147483647 w 1006"/>
                  <a:gd name="T49" fmla="*/ 2147483647 h 1873"/>
                  <a:gd name="T50" fmla="*/ 2147483647 w 1006"/>
                  <a:gd name="T51" fmla="*/ 2147483647 h 1873"/>
                  <a:gd name="T52" fmla="*/ 2147483647 w 1006"/>
                  <a:gd name="T53" fmla="*/ 2147483647 h 1873"/>
                  <a:gd name="T54" fmla="*/ 2147483647 w 1006"/>
                  <a:gd name="T55" fmla="*/ 2147483647 h 1873"/>
                  <a:gd name="T56" fmla="*/ 2147483647 w 1006"/>
                  <a:gd name="T57" fmla="*/ 2147483647 h 1873"/>
                  <a:gd name="T58" fmla="*/ 2147483647 w 1006"/>
                  <a:gd name="T59" fmla="*/ 2147483647 h 1873"/>
                  <a:gd name="T60" fmla="*/ 2147483647 w 1006"/>
                  <a:gd name="T61" fmla="*/ 2147483647 h 1873"/>
                  <a:gd name="T62" fmla="*/ 2147483647 w 1006"/>
                  <a:gd name="T63" fmla="*/ 2147483647 h 1873"/>
                  <a:gd name="T64" fmla="*/ 2147483647 w 1006"/>
                  <a:gd name="T65" fmla="*/ 2147483647 h 1873"/>
                  <a:gd name="T66" fmla="*/ 2147483647 w 1006"/>
                  <a:gd name="T67" fmla="*/ 2147483647 h 1873"/>
                  <a:gd name="T68" fmla="*/ 2147483647 w 1006"/>
                  <a:gd name="T69" fmla="*/ 2147483647 h 1873"/>
                  <a:gd name="T70" fmla="*/ 2147483647 w 1006"/>
                  <a:gd name="T71" fmla="*/ 2147483647 h 1873"/>
                  <a:gd name="T72" fmla="*/ 2147483647 w 1006"/>
                  <a:gd name="T73" fmla="*/ 2147483647 h 1873"/>
                  <a:gd name="T74" fmla="*/ 2147483647 w 1006"/>
                  <a:gd name="T75" fmla="*/ 2147483647 h 1873"/>
                  <a:gd name="T76" fmla="*/ 2147483647 w 1006"/>
                  <a:gd name="T77" fmla="*/ 2147483647 h 1873"/>
                  <a:gd name="T78" fmla="*/ 2147483647 w 1006"/>
                  <a:gd name="T79" fmla="*/ 2147483647 h 1873"/>
                  <a:gd name="T80" fmla="*/ 2147483647 w 1006"/>
                  <a:gd name="T81" fmla="*/ 2147483647 h 1873"/>
                  <a:gd name="T82" fmla="*/ 2147483647 w 1006"/>
                  <a:gd name="T83" fmla="*/ 2147483647 h 1873"/>
                  <a:gd name="T84" fmla="*/ 2147483647 w 1006"/>
                  <a:gd name="T85" fmla="*/ 2147483647 h 1873"/>
                  <a:gd name="T86" fmla="*/ 2147483647 w 1006"/>
                  <a:gd name="T87" fmla="*/ 2147483647 h 1873"/>
                  <a:gd name="T88" fmla="*/ 2147483647 w 1006"/>
                  <a:gd name="T89" fmla="*/ 2147483647 h 1873"/>
                  <a:gd name="T90" fmla="*/ 2147483647 w 1006"/>
                  <a:gd name="T91" fmla="*/ 2147483647 h 1873"/>
                  <a:gd name="T92" fmla="*/ 2147483647 w 1006"/>
                  <a:gd name="T93" fmla="*/ 2147483647 h 1873"/>
                  <a:gd name="T94" fmla="*/ 2147483647 w 1006"/>
                  <a:gd name="T95" fmla="*/ 2147483647 h 1873"/>
                  <a:gd name="T96" fmla="*/ 2147483647 w 1006"/>
                  <a:gd name="T97" fmla="*/ 2147483647 h 1873"/>
                  <a:gd name="T98" fmla="*/ 2147483647 w 1006"/>
                  <a:gd name="T99" fmla="*/ 2147483647 h 1873"/>
                  <a:gd name="T100" fmla="*/ 2147483647 w 1006"/>
                  <a:gd name="T101" fmla="*/ 2147483647 h 1873"/>
                  <a:gd name="T102" fmla="*/ 2147483647 w 1006"/>
                  <a:gd name="T103" fmla="*/ 2147483647 h 1873"/>
                  <a:gd name="T104" fmla="*/ 2147483647 w 1006"/>
                  <a:gd name="T105" fmla="*/ 2015436685 h 1873"/>
                  <a:gd name="T106" fmla="*/ 2147483647 w 1006"/>
                  <a:gd name="T107" fmla="*/ 0 h 1873"/>
                  <a:gd name="T108" fmla="*/ 2147483647 w 1006"/>
                  <a:gd name="T109" fmla="*/ 2147483647 h 1873"/>
                  <a:gd name="T110" fmla="*/ 2147483647 w 1006"/>
                  <a:gd name="T111" fmla="*/ 2147483647 h 1873"/>
                  <a:gd name="T112" fmla="*/ 2147483647 w 1006"/>
                  <a:gd name="T113" fmla="*/ 2147483647 h 1873"/>
                  <a:gd name="T114" fmla="*/ 2147483647 w 1006"/>
                  <a:gd name="T115" fmla="*/ 2147483647 h 1873"/>
                  <a:gd name="T116" fmla="*/ 2147483647 w 1006"/>
                  <a:gd name="T117" fmla="*/ 2147483647 h 1873"/>
                  <a:gd name="T118" fmla="*/ 2147483647 w 1006"/>
                  <a:gd name="T119" fmla="*/ 2147483647 h 1873"/>
                  <a:gd name="T120" fmla="*/ 2147483647 w 1006"/>
                  <a:gd name="T121" fmla="*/ 2147483647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873"/>
                  <a:gd name="T185" fmla="*/ 1006 w 1006"/>
                  <a:gd name="T186" fmla="*/ 1873 h 18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noFill/>
              <a:ln w="0">
                <a:solidFill>
                  <a:srgbClr val="000000"/>
                </a:solidFill>
                <a:round/>
                <a:headEnd/>
                <a:tailEnd/>
              </a:ln>
            </p:spPr>
            <p:txBody>
              <a:bodyPr/>
              <a:lstStyle/>
              <a:p>
                <a:endParaRPr lang="ja-JP" altLang="en-US"/>
              </a:p>
            </p:txBody>
          </p:sp>
          <p:sp>
            <p:nvSpPr>
              <p:cNvPr id="3216" name="Freeform 19" descr="50%"/>
              <p:cNvSpPr>
                <a:spLocks noChangeAspect="1"/>
              </p:cNvSpPr>
              <p:nvPr/>
            </p:nvSpPr>
            <p:spPr bwMode="auto">
              <a:xfrm>
                <a:off x="9918" y="10537"/>
                <a:ext cx="1992" cy="3906"/>
              </a:xfrm>
              <a:custGeom>
                <a:avLst/>
                <a:gdLst>
                  <a:gd name="T0" fmla="*/ 2147483647 w 1248"/>
                  <a:gd name="T1" fmla="*/ 2147483647 h 2454"/>
                  <a:gd name="T2" fmla="*/ 2147483647 w 1248"/>
                  <a:gd name="T3" fmla="*/ 2147483647 h 2454"/>
                  <a:gd name="T4" fmla="*/ 2147483647 w 1248"/>
                  <a:gd name="T5" fmla="*/ 2147483647 h 2454"/>
                  <a:gd name="T6" fmla="*/ 2147483647 w 1248"/>
                  <a:gd name="T7" fmla="*/ 2147483647 h 2454"/>
                  <a:gd name="T8" fmla="*/ 2147483647 w 1248"/>
                  <a:gd name="T9" fmla="*/ 2147483647 h 2454"/>
                  <a:gd name="T10" fmla="*/ 2147483647 w 1248"/>
                  <a:gd name="T11" fmla="*/ 2147483647 h 2454"/>
                  <a:gd name="T12" fmla="*/ 2147483647 w 1248"/>
                  <a:gd name="T13" fmla="*/ 2147483647 h 2454"/>
                  <a:gd name="T14" fmla="*/ 2147483647 w 1248"/>
                  <a:gd name="T15" fmla="*/ 2147483647 h 2454"/>
                  <a:gd name="T16" fmla="*/ 2147483647 w 1248"/>
                  <a:gd name="T17" fmla="*/ 2147483647 h 2454"/>
                  <a:gd name="T18" fmla="*/ 2147483647 w 1248"/>
                  <a:gd name="T19" fmla="*/ 2147483647 h 2454"/>
                  <a:gd name="T20" fmla="*/ 2147483647 w 1248"/>
                  <a:gd name="T21" fmla="*/ 2147483647 h 2454"/>
                  <a:gd name="T22" fmla="*/ 2147483647 w 1248"/>
                  <a:gd name="T23" fmla="*/ 2147483647 h 2454"/>
                  <a:gd name="T24" fmla="*/ 2147483647 w 1248"/>
                  <a:gd name="T25" fmla="*/ 2147483647 h 2454"/>
                  <a:gd name="T26" fmla="*/ 2147483647 w 1248"/>
                  <a:gd name="T27" fmla="*/ 2147483647 h 2454"/>
                  <a:gd name="T28" fmla="*/ 2147483647 w 1248"/>
                  <a:gd name="T29" fmla="*/ 2147483647 h 2454"/>
                  <a:gd name="T30" fmla="*/ 2147483647 w 1248"/>
                  <a:gd name="T31" fmla="*/ 2147483647 h 2454"/>
                  <a:gd name="T32" fmla="*/ 2147483647 w 1248"/>
                  <a:gd name="T33" fmla="*/ 2147483647 h 2454"/>
                  <a:gd name="T34" fmla="*/ 2147483647 w 1248"/>
                  <a:gd name="T35" fmla="*/ 2147483647 h 2454"/>
                  <a:gd name="T36" fmla="*/ 2147483647 w 1248"/>
                  <a:gd name="T37" fmla="*/ 2147483647 h 2454"/>
                  <a:gd name="T38" fmla="*/ 2147483647 w 1248"/>
                  <a:gd name="T39" fmla="*/ 2147483647 h 2454"/>
                  <a:gd name="T40" fmla="*/ 2147483647 w 1248"/>
                  <a:gd name="T41" fmla="*/ 2147483647 h 2454"/>
                  <a:gd name="T42" fmla="*/ 2147483647 w 1248"/>
                  <a:gd name="T43" fmla="*/ 2147483647 h 2454"/>
                  <a:gd name="T44" fmla="*/ 2147483647 w 1248"/>
                  <a:gd name="T45" fmla="*/ 2147483647 h 2454"/>
                  <a:gd name="T46" fmla="*/ 2147483647 w 1248"/>
                  <a:gd name="T47" fmla="*/ 2147483647 h 2454"/>
                  <a:gd name="T48" fmla="*/ 2147483647 w 1248"/>
                  <a:gd name="T49" fmla="*/ 2147483647 h 2454"/>
                  <a:gd name="T50" fmla="*/ 2147483647 w 1248"/>
                  <a:gd name="T51" fmla="*/ 2147483647 h 2454"/>
                  <a:gd name="T52" fmla="*/ 2147483647 w 1248"/>
                  <a:gd name="T53" fmla="*/ 2147483647 h 2454"/>
                  <a:gd name="T54" fmla="*/ 2147483647 w 1248"/>
                  <a:gd name="T55" fmla="*/ 2147483647 h 2454"/>
                  <a:gd name="T56" fmla="*/ 2147483647 w 1248"/>
                  <a:gd name="T57" fmla="*/ 2147483647 h 2454"/>
                  <a:gd name="T58" fmla="*/ 2147483647 w 1248"/>
                  <a:gd name="T59" fmla="*/ 2147483647 h 2454"/>
                  <a:gd name="T60" fmla="*/ 2147483647 w 1248"/>
                  <a:gd name="T61" fmla="*/ 2147483647 h 2454"/>
                  <a:gd name="T62" fmla="*/ 2147483647 w 1248"/>
                  <a:gd name="T63" fmla="*/ 2147483647 h 2454"/>
                  <a:gd name="T64" fmla="*/ 2147483647 w 1248"/>
                  <a:gd name="T65" fmla="*/ 2147483647 h 2454"/>
                  <a:gd name="T66" fmla="*/ 2147483647 w 1248"/>
                  <a:gd name="T67" fmla="*/ 2147483647 h 2454"/>
                  <a:gd name="T68" fmla="*/ 2147483647 w 1248"/>
                  <a:gd name="T69" fmla="*/ 2147483647 h 2454"/>
                  <a:gd name="T70" fmla="*/ 2147483647 w 1248"/>
                  <a:gd name="T71" fmla="*/ 2147483647 h 2454"/>
                  <a:gd name="T72" fmla="*/ 2147483647 w 1248"/>
                  <a:gd name="T73" fmla="*/ 2147483647 h 2454"/>
                  <a:gd name="T74" fmla="*/ 2147483647 w 1248"/>
                  <a:gd name="T75" fmla="*/ 2147483647 h 2454"/>
                  <a:gd name="T76" fmla="*/ 2147483647 w 1248"/>
                  <a:gd name="T77" fmla="*/ 2147483647 h 2454"/>
                  <a:gd name="T78" fmla="*/ 2147483647 w 1248"/>
                  <a:gd name="T79" fmla="*/ 2147483647 h 2454"/>
                  <a:gd name="T80" fmla="*/ 2147483647 w 1248"/>
                  <a:gd name="T81" fmla="*/ 2147483647 h 2454"/>
                  <a:gd name="T82" fmla="*/ 2147483647 w 1248"/>
                  <a:gd name="T83" fmla="*/ 2147483647 h 2454"/>
                  <a:gd name="T84" fmla="*/ 2147483647 w 1248"/>
                  <a:gd name="T85" fmla="*/ 2147483647 h 2454"/>
                  <a:gd name="T86" fmla="*/ 2147483647 w 1248"/>
                  <a:gd name="T87" fmla="*/ 2147483647 h 2454"/>
                  <a:gd name="T88" fmla="*/ 2147483647 w 1248"/>
                  <a:gd name="T89" fmla="*/ 2147483647 h 2454"/>
                  <a:gd name="T90" fmla="*/ 2147483647 w 1248"/>
                  <a:gd name="T91" fmla="*/ 2147483647 h 2454"/>
                  <a:gd name="T92" fmla="*/ 2147483647 w 1248"/>
                  <a:gd name="T93" fmla="*/ 2147483647 h 2454"/>
                  <a:gd name="T94" fmla="*/ 2147483647 w 1248"/>
                  <a:gd name="T95" fmla="*/ 2147483647 h 2454"/>
                  <a:gd name="T96" fmla="*/ 714994307 w 1248"/>
                  <a:gd name="T97" fmla="*/ 2147483647 h 2454"/>
                  <a:gd name="T98" fmla="*/ 2147483647 w 1248"/>
                  <a:gd name="T99" fmla="*/ 2147483647 h 2454"/>
                  <a:gd name="T100" fmla="*/ 2147483647 w 1248"/>
                  <a:gd name="T101" fmla="*/ 2147483647 h 2454"/>
                  <a:gd name="T102" fmla="*/ 2147483647 w 1248"/>
                  <a:gd name="T103" fmla="*/ 2147483647 h 2454"/>
                  <a:gd name="T104" fmla="*/ 2147483647 w 1248"/>
                  <a:gd name="T105" fmla="*/ 2147483647 h 2454"/>
                  <a:gd name="T106" fmla="*/ 2147483647 w 1248"/>
                  <a:gd name="T107" fmla="*/ 2147483647 h 2454"/>
                  <a:gd name="T108" fmla="*/ 2147483647 w 1248"/>
                  <a:gd name="T109" fmla="*/ 2147483647 h 2454"/>
                  <a:gd name="T110" fmla="*/ 2147483647 w 1248"/>
                  <a:gd name="T111" fmla="*/ 2147483647 h 2454"/>
                  <a:gd name="T112" fmla="*/ 2147483647 w 1248"/>
                  <a:gd name="T113" fmla="*/ 2147483647 h 2454"/>
                  <a:gd name="T114" fmla="*/ 2147483647 w 1248"/>
                  <a:gd name="T115" fmla="*/ 2147483647 h 2454"/>
                  <a:gd name="T116" fmla="*/ 2147483647 w 1248"/>
                  <a:gd name="T117" fmla="*/ 2147483647 h 2454"/>
                  <a:gd name="T118" fmla="*/ 2147483647 w 1248"/>
                  <a:gd name="T119" fmla="*/ 2147483647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8"/>
                  <a:gd name="T181" fmla="*/ 0 h 2454"/>
                  <a:gd name="T182" fmla="*/ 1248 w 1248"/>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17" name="Freeform 20"/>
              <p:cNvSpPr>
                <a:spLocks noChangeAspect="1"/>
              </p:cNvSpPr>
              <p:nvPr/>
            </p:nvSpPr>
            <p:spPr bwMode="auto">
              <a:xfrm>
                <a:off x="10909" y="7786"/>
                <a:ext cx="1923" cy="1377"/>
              </a:xfrm>
              <a:custGeom>
                <a:avLst/>
                <a:gdLst>
                  <a:gd name="T0" fmla="*/ 2147483647 w 1205"/>
                  <a:gd name="T1" fmla="*/ 2147483647 h 865"/>
                  <a:gd name="T2" fmla="*/ 2147483647 w 1205"/>
                  <a:gd name="T3" fmla="*/ 2147483647 h 865"/>
                  <a:gd name="T4" fmla="*/ 2147483647 w 1205"/>
                  <a:gd name="T5" fmla="*/ 2147483647 h 865"/>
                  <a:gd name="T6" fmla="*/ 2147483647 w 1205"/>
                  <a:gd name="T7" fmla="*/ 2147483647 h 865"/>
                  <a:gd name="T8" fmla="*/ 2147483647 w 1205"/>
                  <a:gd name="T9" fmla="*/ 2147483647 h 865"/>
                  <a:gd name="T10" fmla="*/ 2147483647 w 1205"/>
                  <a:gd name="T11" fmla="*/ 2147483647 h 865"/>
                  <a:gd name="T12" fmla="*/ 2147483647 w 1205"/>
                  <a:gd name="T13" fmla="*/ 2147483647 h 865"/>
                  <a:gd name="T14" fmla="*/ 2147483647 w 1205"/>
                  <a:gd name="T15" fmla="*/ 2147483647 h 865"/>
                  <a:gd name="T16" fmla="*/ 2147483647 w 1205"/>
                  <a:gd name="T17" fmla="*/ 2147483647 h 865"/>
                  <a:gd name="T18" fmla="*/ 2147483647 w 1205"/>
                  <a:gd name="T19" fmla="*/ 2147483647 h 865"/>
                  <a:gd name="T20" fmla="*/ 2147483647 w 1205"/>
                  <a:gd name="T21" fmla="*/ 2147483647 h 865"/>
                  <a:gd name="T22" fmla="*/ 2147483647 w 1205"/>
                  <a:gd name="T23" fmla="*/ 2147483647 h 865"/>
                  <a:gd name="T24" fmla="*/ 2147483647 w 1205"/>
                  <a:gd name="T25" fmla="*/ 2147483647 h 865"/>
                  <a:gd name="T26" fmla="*/ 2147483647 w 1205"/>
                  <a:gd name="T27" fmla="*/ 2147483647 h 865"/>
                  <a:gd name="T28" fmla="*/ 2147483647 w 1205"/>
                  <a:gd name="T29" fmla="*/ 2147483647 h 865"/>
                  <a:gd name="T30" fmla="*/ 2147483647 w 1205"/>
                  <a:gd name="T31" fmla="*/ 2147483647 h 865"/>
                  <a:gd name="T32" fmla="*/ 2147483647 w 1205"/>
                  <a:gd name="T33" fmla="*/ 2147483647 h 865"/>
                  <a:gd name="T34" fmla="*/ 2147483647 w 1205"/>
                  <a:gd name="T35" fmla="*/ 2147483647 h 865"/>
                  <a:gd name="T36" fmla="*/ 2147483647 w 1205"/>
                  <a:gd name="T37" fmla="*/ 2147483647 h 865"/>
                  <a:gd name="T38" fmla="*/ 2147483647 w 1205"/>
                  <a:gd name="T39" fmla="*/ 2147483647 h 865"/>
                  <a:gd name="T40" fmla="*/ 2147483647 w 1205"/>
                  <a:gd name="T41" fmla="*/ 2147483647 h 865"/>
                  <a:gd name="T42" fmla="*/ 2147483647 w 1205"/>
                  <a:gd name="T43" fmla="*/ 2147483647 h 865"/>
                  <a:gd name="T44" fmla="*/ 2147483647 w 1205"/>
                  <a:gd name="T45" fmla="*/ 2147483647 h 865"/>
                  <a:gd name="T46" fmla="*/ 2147483647 w 1205"/>
                  <a:gd name="T47" fmla="*/ 2147483647 h 865"/>
                  <a:gd name="T48" fmla="*/ 2147483647 w 1205"/>
                  <a:gd name="T49" fmla="*/ 2147483647 h 865"/>
                  <a:gd name="T50" fmla="*/ 2147483647 w 1205"/>
                  <a:gd name="T51" fmla="*/ 2147483647 h 865"/>
                  <a:gd name="T52" fmla="*/ 2147483647 w 1205"/>
                  <a:gd name="T53" fmla="*/ 2147483647 h 865"/>
                  <a:gd name="T54" fmla="*/ 2147483647 w 1205"/>
                  <a:gd name="T55" fmla="*/ 2147483647 h 865"/>
                  <a:gd name="T56" fmla="*/ 2147483647 w 1205"/>
                  <a:gd name="T57" fmla="*/ 2147483647 h 865"/>
                  <a:gd name="T58" fmla="*/ 2147483647 w 1205"/>
                  <a:gd name="T59" fmla="*/ 2147483647 h 865"/>
                  <a:gd name="T60" fmla="*/ 2147483647 w 1205"/>
                  <a:gd name="T61" fmla="*/ 2147483647 h 865"/>
                  <a:gd name="T62" fmla="*/ 2147483647 w 1205"/>
                  <a:gd name="T63" fmla="*/ 2147483647 h 865"/>
                  <a:gd name="T64" fmla="*/ 2147483647 w 1205"/>
                  <a:gd name="T65" fmla="*/ 2147483647 h 865"/>
                  <a:gd name="T66" fmla="*/ 2147483647 w 1205"/>
                  <a:gd name="T67" fmla="*/ 2147483647 h 865"/>
                  <a:gd name="T68" fmla="*/ 2147483647 w 1205"/>
                  <a:gd name="T69" fmla="*/ 2147483647 h 865"/>
                  <a:gd name="T70" fmla="*/ 2147483647 w 1205"/>
                  <a:gd name="T71" fmla="*/ 2147483647 h 865"/>
                  <a:gd name="T72" fmla="*/ 2147483647 w 1205"/>
                  <a:gd name="T73" fmla="*/ 2147483647 h 865"/>
                  <a:gd name="T74" fmla="*/ 2147483647 w 1205"/>
                  <a:gd name="T75" fmla="*/ 2147483647 h 865"/>
                  <a:gd name="T76" fmla="*/ 2147483647 w 1205"/>
                  <a:gd name="T77" fmla="*/ 2147483647 h 865"/>
                  <a:gd name="T78" fmla="*/ 2147483647 w 1205"/>
                  <a:gd name="T79" fmla="*/ 2147483647 h 865"/>
                  <a:gd name="T80" fmla="*/ 709965006 w 1205"/>
                  <a:gd name="T81" fmla="*/ 2147483647 h 865"/>
                  <a:gd name="T82" fmla="*/ 0 w 1205"/>
                  <a:gd name="T83" fmla="*/ 2147483647 h 865"/>
                  <a:gd name="T84" fmla="*/ 1467539348 w 1205"/>
                  <a:gd name="T85" fmla="*/ 2147483647 h 865"/>
                  <a:gd name="T86" fmla="*/ 2147483647 w 1205"/>
                  <a:gd name="T87" fmla="*/ 2147483647 h 865"/>
                  <a:gd name="T88" fmla="*/ 2147483647 w 1205"/>
                  <a:gd name="T89" fmla="*/ 2147483647 h 865"/>
                  <a:gd name="T90" fmla="*/ 2147483647 w 1205"/>
                  <a:gd name="T91" fmla="*/ 2147483647 h 865"/>
                  <a:gd name="T92" fmla="*/ 2147483647 w 1205"/>
                  <a:gd name="T93" fmla="*/ 2147483647 h 865"/>
                  <a:gd name="T94" fmla="*/ 2147483647 w 1205"/>
                  <a:gd name="T95" fmla="*/ 2147483647 h 865"/>
                  <a:gd name="T96" fmla="*/ 2147483647 w 1205"/>
                  <a:gd name="T97" fmla="*/ 2147483647 h 865"/>
                  <a:gd name="T98" fmla="*/ 2147483647 w 1205"/>
                  <a:gd name="T99" fmla="*/ 2147483647 h 865"/>
                  <a:gd name="T100" fmla="*/ 2147483647 w 1205"/>
                  <a:gd name="T101" fmla="*/ 2147483647 h 865"/>
                  <a:gd name="T102" fmla="*/ 2147483647 w 1205"/>
                  <a:gd name="T103" fmla="*/ 2147483647 h 865"/>
                  <a:gd name="T104" fmla="*/ 2147483647 w 1205"/>
                  <a:gd name="T105" fmla="*/ 2147483647 h 865"/>
                  <a:gd name="T106" fmla="*/ 2147483647 w 1205"/>
                  <a:gd name="T107" fmla="*/ 2147483647 h 865"/>
                  <a:gd name="T108" fmla="*/ 2147483647 w 1205"/>
                  <a:gd name="T109" fmla="*/ 654086239 h 865"/>
                  <a:gd name="T110" fmla="*/ 2147483647 w 1205"/>
                  <a:gd name="T111" fmla="*/ 2147483647 h 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5"/>
                  <a:gd name="T169" fmla="*/ 0 h 865"/>
                  <a:gd name="T170" fmla="*/ 1205 w 1205"/>
                  <a:gd name="T171" fmla="*/ 865 h 8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solidFill>
                <a:srgbClr val="FFFFFF"/>
              </a:solidFill>
              <a:ln w="0">
                <a:solidFill>
                  <a:srgbClr val="000000"/>
                </a:solidFill>
                <a:round/>
                <a:headEnd/>
                <a:tailEnd/>
              </a:ln>
            </p:spPr>
            <p:txBody>
              <a:bodyPr/>
              <a:lstStyle/>
              <a:p>
                <a:endParaRPr lang="ja-JP" altLang="en-US"/>
              </a:p>
            </p:txBody>
          </p:sp>
          <p:sp>
            <p:nvSpPr>
              <p:cNvPr id="3218" name="Freeform 21"/>
              <p:cNvSpPr>
                <a:spLocks noChangeAspect="1"/>
              </p:cNvSpPr>
              <p:nvPr/>
            </p:nvSpPr>
            <p:spPr bwMode="auto">
              <a:xfrm>
                <a:off x="9278" y="1802"/>
                <a:ext cx="3396" cy="3432"/>
              </a:xfrm>
              <a:custGeom>
                <a:avLst/>
                <a:gdLst>
                  <a:gd name="T0" fmla="*/ 2147483647 w 2128"/>
                  <a:gd name="T1" fmla="*/ 653232245 h 2156"/>
                  <a:gd name="T2" fmla="*/ 2147483647 w 2128"/>
                  <a:gd name="T3" fmla="*/ 2147483647 h 2156"/>
                  <a:gd name="T4" fmla="*/ 2147483647 w 2128"/>
                  <a:gd name="T5" fmla="*/ 2147483647 h 2156"/>
                  <a:gd name="T6" fmla="*/ 2147483647 w 2128"/>
                  <a:gd name="T7" fmla="*/ 2147483647 h 2156"/>
                  <a:gd name="T8" fmla="*/ 2147483647 w 2128"/>
                  <a:gd name="T9" fmla="*/ 2147483647 h 2156"/>
                  <a:gd name="T10" fmla="*/ 2147483647 w 2128"/>
                  <a:gd name="T11" fmla="*/ 2147483647 h 2156"/>
                  <a:gd name="T12" fmla="*/ 2147483647 w 2128"/>
                  <a:gd name="T13" fmla="*/ 2147483647 h 2156"/>
                  <a:gd name="T14" fmla="*/ 2147483647 w 2128"/>
                  <a:gd name="T15" fmla="*/ 2147483647 h 2156"/>
                  <a:gd name="T16" fmla="*/ 2147483647 w 2128"/>
                  <a:gd name="T17" fmla="*/ 2147483647 h 2156"/>
                  <a:gd name="T18" fmla="*/ 2147483647 w 2128"/>
                  <a:gd name="T19" fmla="*/ 2147483647 h 2156"/>
                  <a:gd name="T20" fmla="*/ 2147483647 w 2128"/>
                  <a:gd name="T21" fmla="*/ 2147483647 h 2156"/>
                  <a:gd name="T22" fmla="*/ 2147483647 w 2128"/>
                  <a:gd name="T23" fmla="*/ 2147483647 h 2156"/>
                  <a:gd name="T24" fmla="*/ 2147483647 w 2128"/>
                  <a:gd name="T25" fmla="*/ 2147483647 h 2156"/>
                  <a:gd name="T26" fmla="*/ 2147483647 w 2128"/>
                  <a:gd name="T27" fmla="*/ 2147483647 h 2156"/>
                  <a:gd name="T28" fmla="*/ 2147483647 w 2128"/>
                  <a:gd name="T29" fmla="*/ 2147483647 h 2156"/>
                  <a:gd name="T30" fmla="*/ 2147483647 w 2128"/>
                  <a:gd name="T31" fmla="*/ 2147483647 h 2156"/>
                  <a:gd name="T32" fmla="*/ 2147483647 w 2128"/>
                  <a:gd name="T33" fmla="*/ 2147483647 h 2156"/>
                  <a:gd name="T34" fmla="*/ 2147483647 w 2128"/>
                  <a:gd name="T35" fmla="*/ 2147483647 h 2156"/>
                  <a:gd name="T36" fmla="*/ 2147483647 w 2128"/>
                  <a:gd name="T37" fmla="*/ 2147483647 h 2156"/>
                  <a:gd name="T38" fmla="*/ 2147483647 w 2128"/>
                  <a:gd name="T39" fmla="*/ 2147483647 h 2156"/>
                  <a:gd name="T40" fmla="*/ 2147483647 w 2128"/>
                  <a:gd name="T41" fmla="*/ 2147483647 h 2156"/>
                  <a:gd name="T42" fmla="*/ 2147483647 w 2128"/>
                  <a:gd name="T43" fmla="*/ 2147483647 h 2156"/>
                  <a:gd name="T44" fmla="*/ 2147483647 w 2128"/>
                  <a:gd name="T45" fmla="*/ 2147483647 h 2156"/>
                  <a:gd name="T46" fmla="*/ 2147483647 w 2128"/>
                  <a:gd name="T47" fmla="*/ 2147483647 h 2156"/>
                  <a:gd name="T48" fmla="*/ 2147483647 w 2128"/>
                  <a:gd name="T49" fmla="*/ 2147483647 h 2156"/>
                  <a:gd name="T50" fmla="*/ 2147483647 w 2128"/>
                  <a:gd name="T51" fmla="*/ 2147483647 h 2156"/>
                  <a:gd name="T52" fmla="*/ 2147483647 w 2128"/>
                  <a:gd name="T53" fmla="*/ 2147483647 h 2156"/>
                  <a:gd name="T54" fmla="*/ 2147483647 w 2128"/>
                  <a:gd name="T55" fmla="*/ 2147483647 h 2156"/>
                  <a:gd name="T56" fmla="*/ 1475857822 w 2128"/>
                  <a:gd name="T57" fmla="*/ 2147483647 h 2156"/>
                  <a:gd name="T58" fmla="*/ 0 w 2128"/>
                  <a:gd name="T59" fmla="*/ 2147483647 h 2156"/>
                  <a:gd name="T60" fmla="*/ 0 w 2128"/>
                  <a:gd name="T61" fmla="*/ 2147483647 h 2156"/>
                  <a:gd name="T62" fmla="*/ 773894832 w 2128"/>
                  <a:gd name="T63" fmla="*/ 2147483647 h 2156"/>
                  <a:gd name="T64" fmla="*/ 1475857822 w 2128"/>
                  <a:gd name="T65" fmla="*/ 2147483647 h 2156"/>
                  <a:gd name="T66" fmla="*/ 2147483647 w 2128"/>
                  <a:gd name="T67" fmla="*/ 2147483647 h 2156"/>
                  <a:gd name="T68" fmla="*/ 2147483647 w 2128"/>
                  <a:gd name="T69" fmla="*/ 2147483647 h 2156"/>
                  <a:gd name="T70" fmla="*/ 2147483647 w 2128"/>
                  <a:gd name="T71" fmla="*/ 2147483647 h 2156"/>
                  <a:gd name="T72" fmla="*/ 2147483647 w 2128"/>
                  <a:gd name="T73" fmla="*/ 2147483647 h 2156"/>
                  <a:gd name="T74" fmla="*/ 2147483647 w 2128"/>
                  <a:gd name="T75" fmla="*/ 2147483647 h 2156"/>
                  <a:gd name="T76" fmla="*/ 2147483647 w 2128"/>
                  <a:gd name="T77" fmla="*/ 2147483647 h 2156"/>
                  <a:gd name="T78" fmla="*/ 2147483647 w 2128"/>
                  <a:gd name="T79" fmla="*/ 2147483647 h 2156"/>
                  <a:gd name="T80" fmla="*/ 2147483647 w 2128"/>
                  <a:gd name="T81" fmla="*/ 2147483647 h 2156"/>
                  <a:gd name="T82" fmla="*/ 2147483647 w 2128"/>
                  <a:gd name="T83" fmla="*/ 2147483647 h 2156"/>
                  <a:gd name="T84" fmla="*/ 2147483647 w 2128"/>
                  <a:gd name="T85" fmla="*/ 2147483647 h 2156"/>
                  <a:gd name="T86" fmla="*/ 2147483647 w 2128"/>
                  <a:gd name="T87" fmla="*/ 2147483647 h 2156"/>
                  <a:gd name="T88" fmla="*/ 2147483647 w 2128"/>
                  <a:gd name="T89" fmla="*/ 2147483647 h 2156"/>
                  <a:gd name="T90" fmla="*/ 2147483647 w 2128"/>
                  <a:gd name="T91" fmla="*/ 2147483647 h 2156"/>
                  <a:gd name="T92" fmla="*/ 2147483647 w 2128"/>
                  <a:gd name="T93" fmla="*/ 2147483647 h 2156"/>
                  <a:gd name="T94" fmla="*/ 2147483647 w 2128"/>
                  <a:gd name="T95" fmla="*/ 2147483647 h 2156"/>
                  <a:gd name="T96" fmla="*/ 2147483647 w 2128"/>
                  <a:gd name="T97" fmla="*/ 2147483647 h 2156"/>
                  <a:gd name="T98" fmla="*/ 2147483647 w 2128"/>
                  <a:gd name="T99" fmla="*/ 2147483647 h 2156"/>
                  <a:gd name="T100" fmla="*/ 2147483647 w 2128"/>
                  <a:gd name="T101" fmla="*/ 2147483647 h 2156"/>
                  <a:gd name="T102" fmla="*/ 2147483647 w 2128"/>
                  <a:gd name="T103" fmla="*/ 2147483647 h 2156"/>
                  <a:gd name="T104" fmla="*/ 2147483647 w 2128"/>
                  <a:gd name="T105" fmla="*/ 2147483647 h 2156"/>
                  <a:gd name="T106" fmla="*/ 2147483647 w 2128"/>
                  <a:gd name="T107" fmla="*/ 2147483647 h 2156"/>
                  <a:gd name="T108" fmla="*/ 2147483647 w 2128"/>
                  <a:gd name="T109" fmla="*/ 2147483647 h 2156"/>
                  <a:gd name="T110" fmla="*/ 2147483647 w 2128"/>
                  <a:gd name="T111" fmla="*/ 2147483647 h 2156"/>
                  <a:gd name="T112" fmla="*/ 2147483647 w 2128"/>
                  <a:gd name="T113" fmla="*/ 2147483647 h 2156"/>
                  <a:gd name="T114" fmla="*/ 2147483647 w 2128"/>
                  <a:gd name="T115" fmla="*/ 2147483647 h 2156"/>
                  <a:gd name="T116" fmla="*/ 2147483647 w 2128"/>
                  <a:gd name="T117" fmla="*/ 2147483647 h 2156"/>
                  <a:gd name="T118" fmla="*/ 2147483647 w 2128"/>
                  <a:gd name="T119" fmla="*/ 653232245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2156"/>
                  <a:gd name="T182" fmla="*/ 2128 w 2128"/>
                  <a:gd name="T183" fmla="*/ 2156 h 2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noFill/>
              <a:ln w="0">
                <a:solidFill>
                  <a:srgbClr val="000000"/>
                </a:solidFill>
                <a:round/>
                <a:headEnd/>
                <a:tailEnd/>
              </a:ln>
            </p:spPr>
            <p:txBody>
              <a:bodyPr/>
              <a:lstStyle/>
              <a:p>
                <a:endParaRPr lang="ja-JP" altLang="en-US"/>
              </a:p>
            </p:txBody>
          </p:sp>
          <p:sp>
            <p:nvSpPr>
              <p:cNvPr id="3219" name="Freeform 22"/>
              <p:cNvSpPr>
                <a:spLocks noChangeAspect="1"/>
              </p:cNvSpPr>
              <p:nvPr/>
            </p:nvSpPr>
            <p:spPr bwMode="auto">
              <a:xfrm>
                <a:off x="6948" y="6161"/>
                <a:ext cx="1697" cy="1829"/>
              </a:xfrm>
              <a:custGeom>
                <a:avLst/>
                <a:gdLst>
                  <a:gd name="T0" fmla="*/ 2147483647 w 1063"/>
                  <a:gd name="T1" fmla="*/ 2147483647 h 1149"/>
                  <a:gd name="T2" fmla="*/ 2147483647 w 1063"/>
                  <a:gd name="T3" fmla="*/ 2147483647 h 1149"/>
                  <a:gd name="T4" fmla="*/ 2147483647 w 1063"/>
                  <a:gd name="T5" fmla="*/ 2147483647 h 1149"/>
                  <a:gd name="T6" fmla="*/ 2147483647 w 1063"/>
                  <a:gd name="T7" fmla="*/ 2147483647 h 1149"/>
                  <a:gd name="T8" fmla="*/ 2147483647 w 1063"/>
                  <a:gd name="T9" fmla="*/ 2147483647 h 1149"/>
                  <a:gd name="T10" fmla="*/ 2147483647 w 1063"/>
                  <a:gd name="T11" fmla="*/ 2147483647 h 1149"/>
                  <a:gd name="T12" fmla="*/ 2147483647 w 1063"/>
                  <a:gd name="T13" fmla="*/ 2147483647 h 1149"/>
                  <a:gd name="T14" fmla="*/ 2147483647 w 1063"/>
                  <a:gd name="T15" fmla="*/ 2147483647 h 1149"/>
                  <a:gd name="T16" fmla="*/ 2147483647 w 1063"/>
                  <a:gd name="T17" fmla="*/ 2147483647 h 1149"/>
                  <a:gd name="T18" fmla="*/ 2147483647 w 1063"/>
                  <a:gd name="T19" fmla="*/ 2147483647 h 1149"/>
                  <a:gd name="T20" fmla="*/ 2147483647 w 1063"/>
                  <a:gd name="T21" fmla="*/ 2147483647 h 1149"/>
                  <a:gd name="T22" fmla="*/ 2147483647 w 1063"/>
                  <a:gd name="T23" fmla="*/ 2147483647 h 1149"/>
                  <a:gd name="T24" fmla="*/ 2147483647 w 1063"/>
                  <a:gd name="T25" fmla="*/ 2147483647 h 1149"/>
                  <a:gd name="T26" fmla="*/ 2147483647 w 1063"/>
                  <a:gd name="T27" fmla="*/ 2147483647 h 1149"/>
                  <a:gd name="T28" fmla="*/ 2147483647 w 1063"/>
                  <a:gd name="T29" fmla="*/ 2147483647 h 1149"/>
                  <a:gd name="T30" fmla="*/ 2147483647 w 1063"/>
                  <a:gd name="T31" fmla="*/ 2147483647 h 1149"/>
                  <a:gd name="T32" fmla="*/ 2147483647 w 1063"/>
                  <a:gd name="T33" fmla="*/ 2147483647 h 1149"/>
                  <a:gd name="T34" fmla="*/ 2147483647 w 1063"/>
                  <a:gd name="T35" fmla="*/ 2147483647 h 1149"/>
                  <a:gd name="T36" fmla="*/ 2147483647 w 1063"/>
                  <a:gd name="T37" fmla="*/ 2147483647 h 1149"/>
                  <a:gd name="T38" fmla="*/ 2147483647 w 1063"/>
                  <a:gd name="T39" fmla="*/ 2147483647 h 1149"/>
                  <a:gd name="T40" fmla="*/ 2147483647 w 1063"/>
                  <a:gd name="T41" fmla="*/ 2147483647 h 1149"/>
                  <a:gd name="T42" fmla="*/ 2147483647 w 1063"/>
                  <a:gd name="T43" fmla="*/ 2147483647 h 1149"/>
                  <a:gd name="T44" fmla="*/ 2147483647 w 1063"/>
                  <a:gd name="T45" fmla="*/ 2147483647 h 1149"/>
                  <a:gd name="T46" fmla="*/ 2147483647 w 1063"/>
                  <a:gd name="T47" fmla="*/ 2147483647 h 1149"/>
                  <a:gd name="T48" fmla="*/ 2147483647 w 1063"/>
                  <a:gd name="T49" fmla="*/ 2147483647 h 1149"/>
                  <a:gd name="T50" fmla="*/ 2147483647 w 1063"/>
                  <a:gd name="T51" fmla="*/ 2147483647 h 1149"/>
                  <a:gd name="T52" fmla="*/ 2147483647 w 1063"/>
                  <a:gd name="T53" fmla="*/ 2147483647 h 1149"/>
                  <a:gd name="T54" fmla="*/ 2147483647 w 1063"/>
                  <a:gd name="T55" fmla="*/ 2147483647 h 1149"/>
                  <a:gd name="T56" fmla="*/ 2147483647 w 1063"/>
                  <a:gd name="T57" fmla="*/ 2147483647 h 1149"/>
                  <a:gd name="T58" fmla="*/ 2147483647 w 1063"/>
                  <a:gd name="T59" fmla="*/ 2147483647 h 1149"/>
                  <a:gd name="T60" fmla="*/ 2147483647 w 1063"/>
                  <a:gd name="T61" fmla="*/ 2147483647 h 1149"/>
                  <a:gd name="T62" fmla="*/ 2147483647 w 1063"/>
                  <a:gd name="T63" fmla="*/ 2147483647 h 1149"/>
                  <a:gd name="T64" fmla="*/ 2147483647 w 1063"/>
                  <a:gd name="T65" fmla="*/ 2147483647 h 1149"/>
                  <a:gd name="T66" fmla="*/ 2147483647 w 1063"/>
                  <a:gd name="T67" fmla="*/ 2147483647 h 1149"/>
                  <a:gd name="T68" fmla="*/ 2147483647 w 1063"/>
                  <a:gd name="T69" fmla="*/ 2147483647 h 1149"/>
                  <a:gd name="T70" fmla="*/ 2147483647 w 1063"/>
                  <a:gd name="T71" fmla="*/ 2147483647 h 1149"/>
                  <a:gd name="T72" fmla="*/ 2147483647 w 1063"/>
                  <a:gd name="T73" fmla="*/ 2147483647 h 1149"/>
                  <a:gd name="T74" fmla="*/ 2147483647 w 1063"/>
                  <a:gd name="T75" fmla="*/ 2147483647 h 1149"/>
                  <a:gd name="T76" fmla="*/ 718739623 w 1063"/>
                  <a:gd name="T77" fmla="*/ 2147483647 h 1149"/>
                  <a:gd name="T78" fmla="*/ 718739623 w 1063"/>
                  <a:gd name="T79" fmla="*/ 2147483647 h 1149"/>
                  <a:gd name="T80" fmla="*/ 1486447026 w 1063"/>
                  <a:gd name="T81" fmla="*/ 2147483647 h 1149"/>
                  <a:gd name="T82" fmla="*/ 2147483647 w 1063"/>
                  <a:gd name="T83" fmla="*/ 2147483647 h 1149"/>
                  <a:gd name="T84" fmla="*/ 2147483647 w 1063"/>
                  <a:gd name="T85" fmla="*/ 2147483647 h 1149"/>
                  <a:gd name="T86" fmla="*/ 1486447026 w 1063"/>
                  <a:gd name="T87" fmla="*/ 2147483647 h 1149"/>
                  <a:gd name="T88" fmla="*/ 1486447026 w 1063"/>
                  <a:gd name="T89" fmla="*/ 2147483647 h 1149"/>
                  <a:gd name="T90" fmla="*/ 2147483647 w 1063"/>
                  <a:gd name="T91" fmla="*/ 2147483647 h 1149"/>
                  <a:gd name="T92" fmla="*/ 2147483647 w 1063"/>
                  <a:gd name="T93" fmla="*/ 2147483647 h 1149"/>
                  <a:gd name="T94" fmla="*/ 2147483647 w 1063"/>
                  <a:gd name="T95" fmla="*/ 2147483647 h 1149"/>
                  <a:gd name="T96" fmla="*/ 1486447026 w 1063"/>
                  <a:gd name="T97" fmla="*/ 2147483647 h 1149"/>
                  <a:gd name="T98" fmla="*/ 2147483647 w 1063"/>
                  <a:gd name="T99" fmla="*/ 2147483647 h 1149"/>
                  <a:gd name="T100" fmla="*/ 2147483647 w 1063"/>
                  <a:gd name="T101" fmla="*/ 2147483647 h 1149"/>
                  <a:gd name="T102" fmla="*/ 2147483647 w 1063"/>
                  <a:gd name="T103" fmla="*/ 1981365829 h 1149"/>
                  <a:gd name="T104" fmla="*/ 2147483647 w 1063"/>
                  <a:gd name="T105" fmla="*/ 0 h 1149"/>
                  <a:gd name="T106" fmla="*/ 2147483647 w 1063"/>
                  <a:gd name="T107" fmla="*/ 2147483647 h 1149"/>
                  <a:gd name="T108" fmla="*/ 2147483647 w 1063"/>
                  <a:gd name="T109" fmla="*/ 2147483647 h 1149"/>
                  <a:gd name="T110" fmla="*/ 2147483647 w 1063"/>
                  <a:gd name="T111" fmla="*/ 2147483647 h 1149"/>
                  <a:gd name="T112" fmla="*/ 2147483647 w 1063"/>
                  <a:gd name="T113" fmla="*/ 2147483647 h 1149"/>
                  <a:gd name="T114" fmla="*/ 2147483647 w 1063"/>
                  <a:gd name="T115" fmla="*/ 2147483647 h 1149"/>
                  <a:gd name="T116" fmla="*/ 2147483647 w 1063"/>
                  <a:gd name="T117" fmla="*/ 2147483647 h 1149"/>
                  <a:gd name="T118" fmla="*/ 2147483647 w 1063"/>
                  <a:gd name="T119" fmla="*/ 2147483647 h 1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3"/>
                  <a:gd name="T181" fmla="*/ 0 h 1149"/>
                  <a:gd name="T182" fmla="*/ 1063 w 1063"/>
                  <a:gd name="T183" fmla="*/ 1149 h 1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noFill/>
              <a:ln w="0">
                <a:solidFill>
                  <a:srgbClr val="000000"/>
                </a:solidFill>
                <a:round/>
                <a:headEnd/>
                <a:tailEnd/>
              </a:ln>
            </p:spPr>
            <p:txBody>
              <a:bodyPr/>
              <a:lstStyle/>
              <a:p>
                <a:endParaRPr lang="ja-JP" altLang="en-US"/>
              </a:p>
            </p:txBody>
          </p:sp>
          <p:sp>
            <p:nvSpPr>
              <p:cNvPr id="3220" name="Freeform 23" descr="50%"/>
              <p:cNvSpPr>
                <a:spLocks noChangeAspect="1"/>
              </p:cNvSpPr>
              <p:nvPr/>
            </p:nvSpPr>
            <p:spPr bwMode="auto">
              <a:xfrm>
                <a:off x="11496" y="10564"/>
                <a:ext cx="2717" cy="4041"/>
              </a:xfrm>
              <a:custGeom>
                <a:avLst/>
                <a:gdLst>
                  <a:gd name="T0" fmla="*/ 2147483647 w 1702"/>
                  <a:gd name="T1" fmla="*/ 2147483647 h 2539"/>
                  <a:gd name="T2" fmla="*/ 2147483647 w 1702"/>
                  <a:gd name="T3" fmla="*/ 2147483647 h 2539"/>
                  <a:gd name="T4" fmla="*/ 2147483647 w 1702"/>
                  <a:gd name="T5" fmla="*/ 2147483647 h 2539"/>
                  <a:gd name="T6" fmla="*/ 2147483647 w 1702"/>
                  <a:gd name="T7" fmla="*/ 2147483647 h 2539"/>
                  <a:gd name="T8" fmla="*/ 2147483647 w 1702"/>
                  <a:gd name="T9" fmla="*/ 2147483647 h 2539"/>
                  <a:gd name="T10" fmla="*/ 2147483647 w 1702"/>
                  <a:gd name="T11" fmla="*/ 2147483647 h 2539"/>
                  <a:gd name="T12" fmla="*/ 2147483647 w 1702"/>
                  <a:gd name="T13" fmla="*/ 2147483647 h 2539"/>
                  <a:gd name="T14" fmla="*/ 2147483647 w 1702"/>
                  <a:gd name="T15" fmla="*/ 2147483647 h 2539"/>
                  <a:gd name="T16" fmla="*/ 2147483647 w 1702"/>
                  <a:gd name="T17" fmla="*/ 2147483647 h 2539"/>
                  <a:gd name="T18" fmla="*/ 2147483647 w 1702"/>
                  <a:gd name="T19" fmla="*/ 2147483647 h 2539"/>
                  <a:gd name="T20" fmla="*/ 2147483647 w 1702"/>
                  <a:gd name="T21" fmla="*/ 2147483647 h 2539"/>
                  <a:gd name="T22" fmla="*/ 2147483647 w 1702"/>
                  <a:gd name="T23" fmla="*/ 2147483647 h 2539"/>
                  <a:gd name="T24" fmla="*/ 2147483647 w 1702"/>
                  <a:gd name="T25" fmla="*/ 2147483647 h 2539"/>
                  <a:gd name="T26" fmla="*/ 2147483647 w 1702"/>
                  <a:gd name="T27" fmla="*/ 2147483647 h 2539"/>
                  <a:gd name="T28" fmla="*/ 2147483647 w 1702"/>
                  <a:gd name="T29" fmla="*/ 2147483647 h 2539"/>
                  <a:gd name="T30" fmla="*/ 2147483647 w 1702"/>
                  <a:gd name="T31" fmla="*/ 2147483647 h 2539"/>
                  <a:gd name="T32" fmla="*/ 2147483647 w 1702"/>
                  <a:gd name="T33" fmla="*/ 2147483647 h 2539"/>
                  <a:gd name="T34" fmla="*/ 2147483647 w 1702"/>
                  <a:gd name="T35" fmla="*/ 2147483647 h 2539"/>
                  <a:gd name="T36" fmla="*/ 2147483647 w 1702"/>
                  <a:gd name="T37" fmla="*/ 2147483647 h 2539"/>
                  <a:gd name="T38" fmla="*/ 2147483647 w 1702"/>
                  <a:gd name="T39" fmla="*/ 2147483647 h 2539"/>
                  <a:gd name="T40" fmla="*/ 2147483647 w 1702"/>
                  <a:gd name="T41" fmla="*/ 2147483647 h 2539"/>
                  <a:gd name="T42" fmla="*/ 2147483647 w 1702"/>
                  <a:gd name="T43" fmla="*/ 2147483647 h 2539"/>
                  <a:gd name="T44" fmla="*/ 2147483647 w 1702"/>
                  <a:gd name="T45" fmla="*/ 2147483647 h 2539"/>
                  <a:gd name="T46" fmla="*/ 2147483647 w 1702"/>
                  <a:gd name="T47" fmla="*/ 2147483647 h 2539"/>
                  <a:gd name="T48" fmla="*/ 2147483647 w 1702"/>
                  <a:gd name="T49" fmla="*/ 2147483647 h 2539"/>
                  <a:gd name="T50" fmla="*/ 2147483647 w 1702"/>
                  <a:gd name="T51" fmla="*/ 2147483647 h 2539"/>
                  <a:gd name="T52" fmla="*/ 2147483647 w 1702"/>
                  <a:gd name="T53" fmla="*/ 2147483647 h 2539"/>
                  <a:gd name="T54" fmla="*/ 2147483647 w 1702"/>
                  <a:gd name="T55" fmla="*/ 2147483647 h 2539"/>
                  <a:gd name="T56" fmla="*/ 2147483647 w 1702"/>
                  <a:gd name="T57" fmla="*/ 2147483647 h 2539"/>
                  <a:gd name="T58" fmla="*/ 2147483647 w 1702"/>
                  <a:gd name="T59" fmla="*/ 2147483647 h 2539"/>
                  <a:gd name="T60" fmla="*/ 2147483647 w 1702"/>
                  <a:gd name="T61" fmla="*/ 2147483647 h 2539"/>
                  <a:gd name="T62" fmla="*/ 2147483647 w 1702"/>
                  <a:gd name="T63" fmla="*/ 2147483647 h 2539"/>
                  <a:gd name="T64" fmla="*/ 2147483647 w 1702"/>
                  <a:gd name="T65" fmla="*/ 2147483647 h 2539"/>
                  <a:gd name="T66" fmla="*/ 2147483647 w 1702"/>
                  <a:gd name="T67" fmla="*/ 2147483647 h 2539"/>
                  <a:gd name="T68" fmla="*/ 2147483647 w 1702"/>
                  <a:gd name="T69" fmla="*/ 2147483647 h 2539"/>
                  <a:gd name="T70" fmla="*/ 2147483647 w 1702"/>
                  <a:gd name="T71" fmla="*/ 2147483647 h 2539"/>
                  <a:gd name="T72" fmla="*/ 2147483647 w 1702"/>
                  <a:gd name="T73" fmla="*/ 2147483647 h 2539"/>
                  <a:gd name="T74" fmla="*/ 2147483647 w 1702"/>
                  <a:gd name="T75" fmla="*/ 2147483647 h 2539"/>
                  <a:gd name="T76" fmla="*/ 2147483647 w 1702"/>
                  <a:gd name="T77" fmla="*/ 2147483647 h 2539"/>
                  <a:gd name="T78" fmla="*/ 2147483647 w 1702"/>
                  <a:gd name="T79" fmla="*/ 2147483647 h 2539"/>
                  <a:gd name="T80" fmla="*/ 2147483647 w 1702"/>
                  <a:gd name="T81" fmla="*/ 2147483647 h 2539"/>
                  <a:gd name="T82" fmla="*/ 2147483647 w 1702"/>
                  <a:gd name="T83" fmla="*/ 2147483647 h 2539"/>
                  <a:gd name="T84" fmla="*/ 2147483647 w 1702"/>
                  <a:gd name="T85" fmla="*/ 2147483647 h 2539"/>
                  <a:gd name="T86" fmla="*/ 2147483647 w 1702"/>
                  <a:gd name="T87" fmla="*/ 2147483647 h 2539"/>
                  <a:gd name="T88" fmla="*/ 2147483647 w 1702"/>
                  <a:gd name="T89" fmla="*/ 2147483647 h 2539"/>
                  <a:gd name="T90" fmla="*/ 2147483647 w 1702"/>
                  <a:gd name="T91" fmla="*/ 2147483647 h 2539"/>
                  <a:gd name="T92" fmla="*/ 2147483647 w 1702"/>
                  <a:gd name="T93" fmla="*/ 2147483647 h 2539"/>
                  <a:gd name="T94" fmla="*/ 2147483647 w 1702"/>
                  <a:gd name="T95" fmla="*/ 2147483647 h 2539"/>
                  <a:gd name="T96" fmla="*/ 2147483647 w 1702"/>
                  <a:gd name="T97" fmla="*/ 2147483647 h 2539"/>
                  <a:gd name="T98" fmla="*/ 2147483647 w 1702"/>
                  <a:gd name="T99" fmla="*/ 2147483647 h 2539"/>
                  <a:gd name="T100" fmla="*/ 2147483647 w 1702"/>
                  <a:gd name="T101" fmla="*/ 2147483647 h 2539"/>
                  <a:gd name="T102" fmla="*/ 2147483647 w 1702"/>
                  <a:gd name="T103" fmla="*/ 2147483647 h 2539"/>
                  <a:gd name="T104" fmla="*/ 2147483647 w 1702"/>
                  <a:gd name="T105" fmla="*/ 2147483647 h 2539"/>
                  <a:gd name="T106" fmla="*/ 2147483647 w 1702"/>
                  <a:gd name="T107" fmla="*/ 2147483647 h 2539"/>
                  <a:gd name="T108" fmla="*/ 2147483647 w 1702"/>
                  <a:gd name="T109" fmla="*/ 2147483647 h 2539"/>
                  <a:gd name="T110" fmla="*/ 0 w 1702"/>
                  <a:gd name="T111" fmla="*/ 2147483647 h 2539"/>
                  <a:gd name="T112" fmla="*/ 0 w 1702"/>
                  <a:gd name="T113" fmla="*/ 2147483647 h 2539"/>
                  <a:gd name="T114" fmla="*/ 2147483647 w 1702"/>
                  <a:gd name="T115" fmla="*/ 2147483647 h 2539"/>
                  <a:gd name="T116" fmla="*/ 2147483647 w 1702"/>
                  <a:gd name="T117" fmla="*/ 2147483647 h 2539"/>
                  <a:gd name="T118" fmla="*/ 2147483647 w 1702"/>
                  <a:gd name="T119" fmla="*/ 2147483647 h 2539"/>
                  <a:gd name="T120" fmla="*/ 2147483647 w 1702"/>
                  <a:gd name="T121" fmla="*/ 2147483647 h 2539"/>
                  <a:gd name="T122" fmla="*/ 2147483647 w 1702"/>
                  <a:gd name="T123" fmla="*/ 2147483647 h 2539"/>
                  <a:gd name="T124" fmla="*/ 2147483647 w 1702"/>
                  <a:gd name="T125" fmla="*/ 2147483647 h 25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2"/>
                  <a:gd name="T190" fmla="*/ 0 h 2539"/>
                  <a:gd name="T191" fmla="*/ 1702 w 1702"/>
                  <a:gd name="T192" fmla="*/ 2539 h 25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21" name="Freeform 24"/>
              <p:cNvSpPr>
                <a:spLocks noChangeAspect="1"/>
              </p:cNvSpPr>
              <p:nvPr/>
            </p:nvSpPr>
            <p:spPr bwMode="auto">
              <a:xfrm>
                <a:off x="7649" y="5076"/>
                <a:ext cx="2852" cy="2641"/>
              </a:xfrm>
              <a:custGeom>
                <a:avLst/>
                <a:gdLst>
                  <a:gd name="T0" fmla="*/ 2147483647 w 1787"/>
                  <a:gd name="T1" fmla="*/ 2147483647 h 1659"/>
                  <a:gd name="T2" fmla="*/ 2147483647 w 1787"/>
                  <a:gd name="T3" fmla="*/ 2147483647 h 1659"/>
                  <a:gd name="T4" fmla="*/ 2147483647 w 1787"/>
                  <a:gd name="T5" fmla="*/ 2147483647 h 1659"/>
                  <a:gd name="T6" fmla="*/ 2147483647 w 1787"/>
                  <a:gd name="T7" fmla="*/ 2147483647 h 1659"/>
                  <a:gd name="T8" fmla="*/ 2147483647 w 1787"/>
                  <a:gd name="T9" fmla="*/ 2147483647 h 1659"/>
                  <a:gd name="T10" fmla="*/ 2147483647 w 1787"/>
                  <a:gd name="T11" fmla="*/ 2147483647 h 1659"/>
                  <a:gd name="T12" fmla="*/ 2147483647 w 1787"/>
                  <a:gd name="T13" fmla="*/ 2147483647 h 1659"/>
                  <a:gd name="T14" fmla="*/ 2147483647 w 1787"/>
                  <a:gd name="T15" fmla="*/ 2147483647 h 1659"/>
                  <a:gd name="T16" fmla="*/ 2147483647 w 1787"/>
                  <a:gd name="T17" fmla="*/ 2147483647 h 1659"/>
                  <a:gd name="T18" fmla="*/ 2147483647 w 1787"/>
                  <a:gd name="T19" fmla="*/ 2147483647 h 1659"/>
                  <a:gd name="T20" fmla="*/ 2147483647 w 1787"/>
                  <a:gd name="T21" fmla="*/ 2147483647 h 1659"/>
                  <a:gd name="T22" fmla="*/ 2147483647 w 1787"/>
                  <a:gd name="T23" fmla="*/ 2147483647 h 1659"/>
                  <a:gd name="T24" fmla="*/ 2147483647 w 1787"/>
                  <a:gd name="T25" fmla="*/ 2147483647 h 1659"/>
                  <a:gd name="T26" fmla="*/ 2147483647 w 1787"/>
                  <a:gd name="T27" fmla="*/ 2147483647 h 1659"/>
                  <a:gd name="T28" fmla="*/ 2147483647 w 1787"/>
                  <a:gd name="T29" fmla="*/ 2147483647 h 1659"/>
                  <a:gd name="T30" fmla="*/ 2147483647 w 1787"/>
                  <a:gd name="T31" fmla="*/ 2147483647 h 1659"/>
                  <a:gd name="T32" fmla="*/ 2147483647 w 1787"/>
                  <a:gd name="T33" fmla="*/ 2147483647 h 1659"/>
                  <a:gd name="T34" fmla="*/ 2147483647 w 1787"/>
                  <a:gd name="T35" fmla="*/ 2147483647 h 1659"/>
                  <a:gd name="T36" fmla="*/ 2147483647 w 1787"/>
                  <a:gd name="T37" fmla="*/ 2147483647 h 1659"/>
                  <a:gd name="T38" fmla="*/ 2147483647 w 1787"/>
                  <a:gd name="T39" fmla="*/ 2147483647 h 1659"/>
                  <a:gd name="T40" fmla="*/ 2147483647 w 1787"/>
                  <a:gd name="T41" fmla="*/ 2147483647 h 1659"/>
                  <a:gd name="T42" fmla="*/ 2147483647 w 1787"/>
                  <a:gd name="T43" fmla="*/ 2147483647 h 1659"/>
                  <a:gd name="T44" fmla="*/ 2147483647 w 1787"/>
                  <a:gd name="T45" fmla="*/ 2147483647 h 1659"/>
                  <a:gd name="T46" fmla="*/ 2147483647 w 1787"/>
                  <a:gd name="T47" fmla="*/ 2147483647 h 1659"/>
                  <a:gd name="T48" fmla="*/ 2147483647 w 1787"/>
                  <a:gd name="T49" fmla="*/ 2147483647 h 1659"/>
                  <a:gd name="T50" fmla="*/ 2147483647 w 1787"/>
                  <a:gd name="T51" fmla="*/ 2147483647 h 1659"/>
                  <a:gd name="T52" fmla="*/ 2147483647 w 1787"/>
                  <a:gd name="T53" fmla="*/ 2147483647 h 1659"/>
                  <a:gd name="T54" fmla="*/ 2147483647 w 1787"/>
                  <a:gd name="T55" fmla="*/ 2147483647 h 1659"/>
                  <a:gd name="T56" fmla="*/ 2147483647 w 1787"/>
                  <a:gd name="T57" fmla="*/ 2147483647 h 1659"/>
                  <a:gd name="T58" fmla="*/ 2147483647 w 1787"/>
                  <a:gd name="T59" fmla="*/ 2147483647 h 1659"/>
                  <a:gd name="T60" fmla="*/ 2147483647 w 1787"/>
                  <a:gd name="T61" fmla="*/ 2147483647 h 1659"/>
                  <a:gd name="T62" fmla="*/ 2147483647 w 1787"/>
                  <a:gd name="T63" fmla="*/ 2147483647 h 1659"/>
                  <a:gd name="T64" fmla="*/ 2147483647 w 1787"/>
                  <a:gd name="T65" fmla="*/ 2147483647 h 1659"/>
                  <a:gd name="T66" fmla="*/ 2147483647 w 1787"/>
                  <a:gd name="T67" fmla="*/ 2147483647 h 1659"/>
                  <a:gd name="T68" fmla="*/ 2147483647 w 1787"/>
                  <a:gd name="T69" fmla="*/ 2147483647 h 1659"/>
                  <a:gd name="T70" fmla="*/ 2147483647 w 1787"/>
                  <a:gd name="T71" fmla="*/ 2147483647 h 1659"/>
                  <a:gd name="T72" fmla="*/ 2147483647 w 1787"/>
                  <a:gd name="T73" fmla="*/ 2147483647 h 1659"/>
                  <a:gd name="T74" fmla="*/ 2147483647 w 1787"/>
                  <a:gd name="T75" fmla="*/ 2147483647 h 1659"/>
                  <a:gd name="T76" fmla="*/ 2147483647 w 1787"/>
                  <a:gd name="T77" fmla="*/ 2147483647 h 1659"/>
                  <a:gd name="T78" fmla="*/ 2147483647 w 1787"/>
                  <a:gd name="T79" fmla="*/ 2147483647 h 1659"/>
                  <a:gd name="T80" fmla="*/ 2147483647 w 1787"/>
                  <a:gd name="T81" fmla="*/ 2147483647 h 1659"/>
                  <a:gd name="T82" fmla="*/ 2147483647 w 1787"/>
                  <a:gd name="T83" fmla="*/ 2147483647 h 1659"/>
                  <a:gd name="T84" fmla="*/ 2147483647 w 1787"/>
                  <a:gd name="T85" fmla="*/ 2147483647 h 1659"/>
                  <a:gd name="T86" fmla="*/ 2147483647 w 1787"/>
                  <a:gd name="T87" fmla="*/ 2147483647 h 1659"/>
                  <a:gd name="T88" fmla="*/ 2147483647 w 1787"/>
                  <a:gd name="T89" fmla="*/ 2147483647 h 1659"/>
                  <a:gd name="T90" fmla="*/ 2147483647 w 1787"/>
                  <a:gd name="T91" fmla="*/ 2147483647 h 1659"/>
                  <a:gd name="T92" fmla="*/ 2147483647 w 1787"/>
                  <a:gd name="T93" fmla="*/ 2147483647 h 1659"/>
                  <a:gd name="T94" fmla="*/ 2147483647 w 1787"/>
                  <a:gd name="T95" fmla="*/ 2147483647 h 1659"/>
                  <a:gd name="T96" fmla="*/ 2147483647 w 1787"/>
                  <a:gd name="T97" fmla="*/ 2147483647 h 1659"/>
                  <a:gd name="T98" fmla="*/ 2147483647 w 1787"/>
                  <a:gd name="T99" fmla="*/ 2147483647 h 1659"/>
                  <a:gd name="T100" fmla="*/ 2147483647 w 1787"/>
                  <a:gd name="T101" fmla="*/ 2147483647 h 1659"/>
                  <a:gd name="T102" fmla="*/ 2147483647 w 1787"/>
                  <a:gd name="T103" fmla="*/ 2147483647 h 1659"/>
                  <a:gd name="T104" fmla="*/ 2147483647 w 1787"/>
                  <a:gd name="T105" fmla="*/ 2147483647 h 1659"/>
                  <a:gd name="T106" fmla="*/ 1495187662 w 1787"/>
                  <a:gd name="T107" fmla="*/ 2147483647 h 1659"/>
                  <a:gd name="T108" fmla="*/ 2147483647 w 1787"/>
                  <a:gd name="T109" fmla="*/ 2147483647 h 1659"/>
                  <a:gd name="T110" fmla="*/ 2147483647 w 1787"/>
                  <a:gd name="T111" fmla="*/ 2147483647 h 1659"/>
                  <a:gd name="T112" fmla="*/ 2147483647 w 1787"/>
                  <a:gd name="T113" fmla="*/ 2147483647 h 1659"/>
                  <a:gd name="T114" fmla="*/ 2147483647 w 1787"/>
                  <a:gd name="T115" fmla="*/ 2147483647 h 1659"/>
                  <a:gd name="T116" fmla="*/ 2147483647 w 1787"/>
                  <a:gd name="T117" fmla="*/ 2147483647 h 1659"/>
                  <a:gd name="T118" fmla="*/ 2147483647 w 1787"/>
                  <a:gd name="T119" fmla="*/ 2147483647 h 1659"/>
                  <a:gd name="T120" fmla="*/ 2147483647 w 1787"/>
                  <a:gd name="T121" fmla="*/ 2147483647 h 1659"/>
                  <a:gd name="T122" fmla="*/ 2147483647 w 1787"/>
                  <a:gd name="T123" fmla="*/ 2147483647 h 1659"/>
                  <a:gd name="T124" fmla="*/ 2147483647 w 1787"/>
                  <a:gd name="T125" fmla="*/ 1339162392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7"/>
                  <a:gd name="T190" fmla="*/ 0 h 1659"/>
                  <a:gd name="T191" fmla="*/ 1787 w 1787"/>
                  <a:gd name="T192" fmla="*/ 1659 h 1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noFill/>
              <a:ln w="0">
                <a:solidFill>
                  <a:srgbClr val="000000"/>
                </a:solidFill>
                <a:round/>
                <a:headEnd/>
                <a:tailEnd/>
              </a:ln>
            </p:spPr>
            <p:txBody>
              <a:bodyPr/>
              <a:lstStyle/>
              <a:p>
                <a:endParaRPr lang="ja-JP" altLang="en-US"/>
              </a:p>
            </p:txBody>
          </p:sp>
          <p:sp>
            <p:nvSpPr>
              <p:cNvPr id="3222" name="Freeform 25"/>
              <p:cNvSpPr>
                <a:spLocks noChangeAspect="1"/>
              </p:cNvSpPr>
              <p:nvPr/>
            </p:nvSpPr>
            <p:spPr bwMode="auto">
              <a:xfrm>
                <a:off x="5997" y="3021"/>
                <a:ext cx="3554" cy="3140"/>
              </a:xfrm>
              <a:custGeom>
                <a:avLst/>
                <a:gdLst>
                  <a:gd name="T0" fmla="*/ 2147483647 w 2227"/>
                  <a:gd name="T1" fmla="*/ 1349839018 h 1972"/>
                  <a:gd name="T2" fmla="*/ 2147483647 w 2227"/>
                  <a:gd name="T3" fmla="*/ 2022986778 h 1972"/>
                  <a:gd name="T4" fmla="*/ 2147483647 w 2227"/>
                  <a:gd name="T5" fmla="*/ 2147483647 h 1972"/>
                  <a:gd name="T6" fmla="*/ 2147483647 w 2227"/>
                  <a:gd name="T7" fmla="*/ 2147483647 h 1972"/>
                  <a:gd name="T8" fmla="*/ 2147483647 w 2227"/>
                  <a:gd name="T9" fmla="*/ 2147483647 h 1972"/>
                  <a:gd name="T10" fmla="*/ 2147483647 w 2227"/>
                  <a:gd name="T11" fmla="*/ 2147483647 h 1972"/>
                  <a:gd name="T12" fmla="*/ 2147483647 w 2227"/>
                  <a:gd name="T13" fmla="*/ 2147483647 h 1972"/>
                  <a:gd name="T14" fmla="*/ 2147483647 w 2227"/>
                  <a:gd name="T15" fmla="*/ 2147483647 h 1972"/>
                  <a:gd name="T16" fmla="*/ 2147483647 w 2227"/>
                  <a:gd name="T17" fmla="*/ 2147483647 h 1972"/>
                  <a:gd name="T18" fmla="*/ 2147483647 w 2227"/>
                  <a:gd name="T19" fmla="*/ 2147483647 h 1972"/>
                  <a:gd name="T20" fmla="*/ 2147483647 w 2227"/>
                  <a:gd name="T21" fmla="*/ 2147483647 h 1972"/>
                  <a:gd name="T22" fmla="*/ 2147483647 w 2227"/>
                  <a:gd name="T23" fmla="*/ 2147483647 h 1972"/>
                  <a:gd name="T24" fmla="*/ 2147483647 w 2227"/>
                  <a:gd name="T25" fmla="*/ 2147483647 h 1972"/>
                  <a:gd name="T26" fmla="*/ 2147483647 w 2227"/>
                  <a:gd name="T27" fmla="*/ 2147483647 h 1972"/>
                  <a:gd name="T28" fmla="*/ 2147483647 w 2227"/>
                  <a:gd name="T29" fmla="*/ 2147483647 h 1972"/>
                  <a:gd name="T30" fmla="*/ 2147483647 w 2227"/>
                  <a:gd name="T31" fmla="*/ 2147483647 h 1972"/>
                  <a:gd name="T32" fmla="*/ 2147483647 w 2227"/>
                  <a:gd name="T33" fmla="*/ 2147483647 h 1972"/>
                  <a:gd name="T34" fmla="*/ 2147483647 w 2227"/>
                  <a:gd name="T35" fmla="*/ 2147483647 h 1972"/>
                  <a:gd name="T36" fmla="*/ 2147483647 w 2227"/>
                  <a:gd name="T37" fmla="*/ 2147483647 h 1972"/>
                  <a:gd name="T38" fmla="*/ 2147483647 w 2227"/>
                  <a:gd name="T39" fmla="*/ 2147483647 h 1972"/>
                  <a:gd name="T40" fmla="*/ 2147483647 w 2227"/>
                  <a:gd name="T41" fmla="*/ 2147483647 h 1972"/>
                  <a:gd name="T42" fmla="*/ 2147483647 w 2227"/>
                  <a:gd name="T43" fmla="*/ 2147483647 h 1972"/>
                  <a:gd name="T44" fmla="*/ 2147483647 w 2227"/>
                  <a:gd name="T45" fmla="*/ 2147483647 h 1972"/>
                  <a:gd name="T46" fmla="*/ 2147483647 w 2227"/>
                  <a:gd name="T47" fmla="*/ 2147483647 h 1972"/>
                  <a:gd name="T48" fmla="*/ 2147483647 w 2227"/>
                  <a:gd name="T49" fmla="*/ 2147483647 h 1972"/>
                  <a:gd name="T50" fmla="*/ 2147483647 w 2227"/>
                  <a:gd name="T51" fmla="*/ 2147483647 h 1972"/>
                  <a:gd name="T52" fmla="*/ 2147483647 w 2227"/>
                  <a:gd name="T53" fmla="*/ 2147483647 h 1972"/>
                  <a:gd name="T54" fmla="*/ 2147483647 w 2227"/>
                  <a:gd name="T55" fmla="*/ 2147483647 h 1972"/>
                  <a:gd name="T56" fmla="*/ 2147483647 w 2227"/>
                  <a:gd name="T57" fmla="*/ 2147483647 h 1972"/>
                  <a:gd name="T58" fmla="*/ 2147483647 w 2227"/>
                  <a:gd name="T59" fmla="*/ 2147483647 h 1972"/>
                  <a:gd name="T60" fmla="*/ 2147483647 w 2227"/>
                  <a:gd name="T61" fmla="*/ 2147483647 h 1972"/>
                  <a:gd name="T62" fmla="*/ 2147483647 w 2227"/>
                  <a:gd name="T63" fmla="*/ 2147483647 h 1972"/>
                  <a:gd name="T64" fmla="*/ 2147483647 w 2227"/>
                  <a:gd name="T65" fmla="*/ 2147483647 h 1972"/>
                  <a:gd name="T66" fmla="*/ 2147483647 w 2227"/>
                  <a:gd name="T67" fmla="*/ 2147483647 h 1972"/>
                  <a:gd name="T68" fmla="*/ 2147483647 w 2227"/>
                  <a:gd name="T69" fmla="*/ 2147483647 h 1972"/>
                  <a:gd name="T70" fmla="*/ 2147483647 w 2227"/>
                  <a:gd name="T71" fmla="*/ 2147483647 h 1972"/>
                  <a:gd name="T72" fmla="*/ 2147483647 w 2227"/>
                  <a:gd name="T73" fmla="*/ 2147483647 h 1972"/>
                  <a:gd name="T74" fmla="*/ 0 w 2227"/>
                  <a:gd name="T75" fmla="*/ 2147483647 h 1972"/>
                  <a:gd name="T76" fmla="*/ 1468176258 w 2227"/>
                  <a:gd name="T77" fmla="*/ 2147483647 h 1972"/>
                  <a:gd name="T78" fmla="*/ 2147483647 w 2227"/>
                  <a:gd name="T79" fmla="*/ 2147483647 h 1972"/>
                  <a:gd name="T80" fmla="*/ 2147483647 w 2227"/>
                  <a:gd name="T81" fmla="*/ 2147483647 h 1972"/>
                  <a:gd name="T82" fmla="*/ 2147483647 w 2227"/>
                  <a:gd name="T83" fmla="*/ 2147483647 h 1972"/>
                  <a:gd name="T84" fmla="*/ 2147483647 w 2227"/>
                  <a:gd name="T85" fmla="*/ 2147483647 h 1972"/>
                  <a:gd name="T86" fmla="*/ 2147483647 w 2227"/>
                  <a:gd name="T87" fmla="*/ 2147483647 h 1972"/>
                  <a:gd name="T88" fmla="*/ 2147483647 w 2227"/>
                  <a:gd name="T89" fmla="*/ 2147483647 h 1972"/>
                  <a:gd name="T90" fmla="*/ 2147483647 w 2227"/>
                  <a:gd name="T91" fmla="*/ 2147483647 h 1972"/>
                  <a:gd name="T92" fmla="*/ 2147483647 w 2227"/>
                  <a:gd name="T93" fmla="*/ 2147483647 h 1972"/>
                  <a:gd name="T94" fmla="*/ 2147483647 w 2227"/>
                  <a:gd name="T95" fmla="*/ 2147483647 h 1972"/>
                  <a:gd name="T96" fmla="*/ 2147483647 w 2227"/>
                  <a:gd name="T97" fmla="*/ 2147483647 h 1972"/>
                  <a:gd name="T98" fmla="*/ 2147483647 w 2227"/>
                  <a:gd name="T99" fmla="*/ 2147483647 h 1972"/>
                  <a:gd name="T100" fmla="*/ 2147483647 w 2227"/>
                  <a:gd name="T101" fmla="*/ 2147483647 h 1972"/>
                  <a:gd name="T102" fmla="*/ 2147483647 w 2227"/>
                  <a:gd name="T103" fmla="*/ 2147483647 h 1972"/>
                  <a:gd name="T104" fmla="*/ 2147483647 w 2227"/>
                  <a:gd name="T105" fmla="*/ 2147483647 h 1972"/>
                  <a:gd name="T106" fmla="*/ 2147483647 w 2227"/>
                  <a:gd name="T107" fmla="*/ 2147483647 h 1972"/>
                  <a:gd name="T108" fmla="*/ 2147483647 w 2227"/>
                  <a:gd name="T109" fmla="*/ 2147483647 h 1972"/>
                  <a:gd name="T110" fmla="*/ 2147483647 w 2227"/>
                  <a:gd name="T111" fmla="*/ 2147483647 h 1972"/>
                  <a:gd name="T112" fmla="*/ 2147483647 w 2227"/>
                  <a:gd name="T113" fmla="*/ 2147483647 h 1972"/>
                  <a:gd name="T114" fmla="*/ 2147483647 w 2227"/>
                  <a:gd name="T115" fmla="*/ 2147483647 h 1972"/>
                  <a:gd name="T116" fmla="*/ 2147483647 w 2227"/>
                  <a:gd name="T117" fmla="*/ 2147483647 h 1972"/>
                  <a:gd name="T118" fmla="*/ 2147483647 w 2227"/>
                  <a:gd name="T119" fmla="*/ 2147483647 h 1972"/>
                  <a:gd name="T120" fmla="*/ 2147483647 w 2227"/>
                  <a:gd name="T121" fmla="*/ 658444054 h 1972"/>
                  <a:gd name="T122" fmla="*/ 2147483647 w 2227"/>
                  <a:gd name="T123" fmla="*/ 0 h 1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7"/>
                  <a:gd name="T187" fmla="*/ 0 h 1972"/>
                  <a:gd name="T188" fmla="*/ 2227 w 2227"/>
                  <a:gd name="T189" fmla="*/ 1972 h 1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noFill/>
              <a:ln w="0">
                <a:solidFill>
                  <a:srgbClr val="000000"/>
                </a:solidFill>
                <a:round/>
                <a:headEnd/>
                <a:tailEnd/>
              </a:ln>
            </p:spPr>
            <p:txBody>
              <a:bodyPr/>
              <a:lstStyle/>
              <a:p>
                <a:endParaRPr lang="ja-JP" altLang="en-US"/>
              </a:p>
            </p:txBody>
          </p:sp>
          <p:sp>
            <p:nvSpPr>
              <p:cNvPr id="3223" name="Freeform 26"/>
              <p:cNvSpPr>
                <a:spLocks noChangeAspect="1"/>
              </p:cNvSpPr>
              <p:nvPr/>
            </p:nvSpPr>
            <p:spPr bwMode="auto">
              <a:xfrm>
                <a:off x="8011" y="8735"/>
                <a:ext cx="1765" cy="1512"/>
              </a:xfrm>
              <a:custGeom>
                <a:avLst/>
                <a:gdLst>
                  <a:gd name="T0" fmla="*/ 2147483647 w 1106"/>
                  <a:gd name="T1" fmla="*/ 2147483647 h 950"/>
                  <a:gd name="T2" fmla="*/ 2147483647 w 1106"/>
                  <a:gd name="T3" fmla="*/ 2147483647 h 950"/>
                  <a:gd name="T4" fmla="*/ 2147483647 w 1106"/>
                  <a:gd name="T5" fmla="*/ 2147483647 h 950"/>
                  <a:gd name="T6" fmla="*/ 2147483647 w 1106"/>
                  <a:gd name="T7" fmla="*/ 2147483647 h 950"/>
                  <a:gd name="T8" fmla="*/ 2147483647 w 1106"/>
                  <a:gd name="T9" fmla="*/ 2147483647 h 950"/>
                  <a:gd name="T10" fmla="*/ 2147483647 w 1106"/>
                  <a:gd name="T11" fmla="*/ 2147483647 h 950"/>
                  <a:gd name="T12" fmla="*/ 2147483647 w 1106"/>
                  <a:gd name="T13" fmla="*/ 2147483647 h 950"/>
                  <a:gd name="T14" fmla="*/ 2147483647 w 1106"/>
                  <a:gd name="T15" fmla="*/ 2147483647 h 950"/>
                  <a:gd name="T16" fmla="*/ 2147483647 w 1106"/>
                  <a:gd name="T17" fmla="*/ 2147483647 h 950"/>
                  <a:gd name="T18" fmla="*/ 2147483647 w 1106"/>
                  <a:gd name="T19" fmla="*/ 2147483647 h 950"/>
                  <a:gd name="T20" fmla="*/ 2147483647 w 1106"/>
                  <a:gd name="T21" fmla="*/ 2147483647 h 950"/>
                  <a:gd name="T22" fmla="*/ 2147483647 w 1106"/>
                  <a:gd name="T23" fmla="*/ 2147483647 h 950"/>
                  <a:gd name="T24" fmla="*/ 2147483647 w 1106"/>
                  <a:gd name="T25" fmla="*/ 2147483647 h 950"/>
                  <a:gd name="T26" fmla="*/ 2147483647 w 1106"/>
                  <a:gd name="T27" fmla="*/ 2147483647 h 950"/>
                  <a:gd name="T28" fmla="*/ 2147483647 w 1106"/>
                  <a:gd name="T29" fmla="*/ 2147483647 h 950"/>
                  <a:gd name="T30" fmla="*/ 2147483647 w 1106"/>
                  <a:gd name="T31" fmla="*/ 2147483647 h 950"/>
                  <a:gd name="T32" fmla="*/ 2147483647 w 1106"/>
                  <a:gd name="T33" fmla="*/ 2147483647 h 950"/>
                  <a:gd name="T34" fmla="*/ 2147483647 w 1106"/>
                  <a:gd name="T35" fmla="*/ 2147483647 h 950"/>
                  <a:gd name="T36" fmla="*/ 2147483647 w 1106"/>
                  <a:gd name="T37" fmla="*/ 2147483647 h 950"/>
                  <a:gd name="T38" fmla="*/ 2147483647 w 1106"/>
                  <a:gd name="T39" fmla="*/ 2147483647 h 950"/>
                  <a:gd name="T40" fmla="*/ 2147483647 w 1106"/>
                  <a:gd name="T41" fmla="*/ 2147483647 h 950"/>
                  <a:gd name="T42" fmla="*/ 2147483647 w 1106"/>
                  <a:gd name="T43" fmla="*/ 2147483647 h 950"/>
                  <a:gd name="T44" fmla="*/ 2147483647 w 1106"/>
                  <a:gd name="T45" fmla="*/ 2147483647 h 950"/>
                  <a:gd name="T46" fmla="*/ 2147483647 w 1106"/>
                  <a:gd name="T47" fmla="*/ 2147483647 h 950"/>
                  <a:gd name="T48" fmla="*/ 2147483647 w 1106"/>
                  <a:gd name="T49" fmla="*/ 2147483647 h 950"/>
                  <a:gd name="T50" fmla="*/ 2147483647 w 1106"/>
                  <a:gd name="T51" fmla="*/ 2147483647 h 950"/>
                  <a:gd name="T52" fmla="*/ 2147483647 w 1106"/>
                  <a:gd name="T53" fmla="*/ 2147483647 h 950"/>
                  <a:gd name="T54" fmla="*/ 2147483647 w 1106"/>
                  <a:gd name="T55" fmla="*/ 2147483647 h 950"/>
                  <a:gd name="T56" fmla="*/ 2147483647 w 1106"/>
                  <a:gd name="T57" fmla="*/ 2147483647 h 950"/>
                  <a:gd name="T58" fmla="*/ 2147483647 w 1106"/>
                  <a:gd name="T59" fmla="*/ 2147483647 h 950"/>
                  <a:gd name="T60" fmla="*/ 2147483647 w 1106"/>
                  <a:gd name="T61" fmla="*/ 2147483647 h 950"/>
                  <a:gd name="T62" fmla="*/ 2147483647 w 1106"/>
                  <a:gd name="T63" fmla="*/ 2147483647 h 950"/>
                  <a:gd name="T64" fmla="*/ 2147483647 w 1106"/>
                  <a:gd name="T65" fmla="*/ 2147483647 h 950"/>
                  <a:gd name="T66" fmla="*/ 2147483647 w 1106"/>
                  <a:gd name="T67" fmla="*/ 2147483647 h 950"/>
                  <a:gd name="T68" fmla="*/ 2147483647 w 1106"/>
                  <a:gd name="T69" fmla="*/ 2147483647 h 950"/>
                  <a:gd name="T70" fmla="*/ 2147483647 w 1106"/>
                  <a:gd name="T71" fmla="*/ 2147483647 h 950"/>
                  <a:gd name="T72" fmla="*/ 2147483647 w 1106"/>
                  <a:gd name="T73" fmla="*/ 2147483647 h 950"/>
                  <a:gd name="T74" fmla="*/ 2147483647 w 1106"/>
                  <a:gd name="T75" fmla="*/ 2147483647 h 950"/>
                  <a:gd name="T76" fmla="*/ 2147483647 w 1106"/>
                  <a:gd name="T77" fmla="*/ 2147483647 h 950"/>
                  <a:gd name="T78" fmla="*/ 2147483647 w 1106"/>
                  <a:gd name="T79" fmla="*/ 2147483647 h 950"/>
                  <a:gd name="T80" fmla="*/ 2147483647 w 1106"/>
                  <a:gd name="T81" fmla="*/ 2147483647 h 950"/>
                  <a:gd name="T82" fmla="*/ 2147483647 w 1106"/>
                  <a:gd name="T83" fmla="*/ 2147483647 h 950"/>
                  <a:gd name="T84" fmla="*/ 2147483647 w 1106"/>
                  <a:gd name="T85" fmla="*/ 2147483647 h 950"/>
                  <a:gd name="T86" fmla="*/ 2147483647 w 1106"/>
                  <a:gd name="T87" fmla="*/ 2147483647 h 950"/>
                  <a:gd name="T88" fmla="*/ 2147483647 w 1106"/>
                  <a:gd name="T89" fmla="*/ 2147483647 h 950"/>
                  <a:gd name="T90" fmla="*/ 2147483647 w 1106"/>
                  <a:gd name="T91" fmla="*/ 2147483647 h 950"/>
                  <a:gd name="T92" fmla="*/ 2147483647 w 1106"/>
                  <a:gd name="T93" fmla="*/ 2147483647 h 950"/>
                  <a:gd name="T94" fmla="*/ 2147483647 w 1106"/>
                  <a:gd name="T95" fmla="*/ 2147483647 h 950"/>
                  <a:gd name="T96" fmla="*/ 1475210784 w 1106"/>
                  <a:gd name="T97" fmla="*/ 2147483647 h 950"/>
                  <a:gd name="T98" fmla="*/ 2147483647 w 1106"/>
                  <a:gd name="T99" fmla="*/ 2147483647 h 950"/>
                  <a:gd name="T100" fmla="*/ 2147483647 w 1106"/>
                  <a:gd name="T101" fmla="*/ 2147483647 h 950"/>
                  <a:gd name="T102" fmla="*/ 2147483647 w 1106"/>
                  <a:gd name="T103" fmla="*/ 2147483647 h 950"/>
                  <a:gd name="T104" fmla="*/ 2147483647 w 1106"/>
                  <a:gd name="T105" fmla="*/ 2147483647 h 950"/>
                  <a:gd name="T106" fmla="*/ 2147483647 w 1106"/>
                  <a:gd name="T107" fmla="*/ 2147483647 h 950"/>
                  <a:gd name="T108" fmla="*/ 709857281 w 1106"/>
                  <a:gd name="T109" fmla="*/ 2147483647 h 950"/>
                  <a:gd name="T110" fmla="*/ 709857281 w 1106"/>
                  <a:gd name="T111" fmla="*/ 2147483647 h 950"/>
                  <a:gd name="T112" fmla="*/ 2147483647 w 1106"/>
                  <a:gd name="T113" fmla="*/ 1330951619 h 950"/>
                  <a:gd name="T114" fmla="*/ 2147483647 w 1106"/>
                  <a:gd name="T115" fmla="*/ 1330951619 h 950"/>
                  <a:gd name="T116" fmla="*/ 2147483647 w 1106"/>
                  <a:gd name="T117" fmla="*/ 0 h 950"/>
                  <a:gd name="T118" fmla="*/ 2147483647 w 1106"/>
                  <a:gd name="T119" fmla="*/ 650371857 h 950"/>
                  <a:gd name="T120" fmla="*/ 2147483647 w 1106"/>
                  <a:gd name="T121" fmla="*/ 1330951619 h 950"/>
                  <a:gd name="T122" fmla="*/ 2147483647 w 1106"/>
                  <a:gd name="T123" fmla="*/ 1330951619 h 950"/>
                  <a:gd name="T124" fmla="*/ 2147483647 w 1106"/>
                  <a:gd name="T125" fmla="*/ 1971720630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6"/>
                  <a:gd name="T190" fmla="*/ 0 h 950"/>
                  <a:gd name="T191" fmla="*/ 1106 w 1106"/>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noFill/>
              <a:ln w="0">
                <a:solidFill>
                  <a:srgbClr val="000000"/>
                </a:solidFill>
                <a:round/>
                <a:headEnd/>
                <a:tailEnd/>
              </a:ln>
            </p:spPr>
            <p:txBody>
              <a:bodyPr/>
              <a:lstStyle/>
              <a:p>
                <a:endParaRPr lang="ja-JP" altLang="en-US"/>
              </a:p>
            </p:txBody>
          </p:sp>
        </p:grpSp>
        <p:sp>
          <p:nvSpPr>
            <p:cNvPr id="3195" name="AutoShape 168"/>
            <p:cNvSpPr>
              <a:spLocks/>
            </p:cNvSpPr>
            <p:nvPr/>
          </p:nvSpPr>
          <p:spPr bwMode="auto">
            <a:xfrm>
              <a:off x="8532440" y="692696"/>
              <a:ext cx="431800" cy="179388"/>
            </a:xfrm>
            <a:prstGeom prst="borderCallout2">
              <a:avLst>
                <a:gd name="adj1" fmla="val 122125"/>
                <a:gd name="adj2" fmla="val 79412"/>
                <a:gd name="adj3" fmla="val 223009"/>
                <a:gd name="adj4" fmla="val 80148"/>
                <a:gd name="adj5" fmla="val 318583"/>
                <a:gd name="adj6" fmla="val 47426"/>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平野区</a:t>
              </a:r>
            </a:p>
          </p:txBody>
        </p:sp>
        <p:sp>
          <p:nvSpPr>
            <p:cNvPr id="3196" name="AutoShape 168"/>
            <p:cNvSpPr>
              <a:spLocks/>
            </p:cNvSpPr>
            <p:nvPr/>
          </p:nvSpPr>
          <p:spPr bwMode="auto">
            <a:xfrm>
              <a:off x="8028384" y="548680"/>
              <a:ext cx="431800" cy="179388"/>
            </a:xfrm>
            <a:prstGeom prst="borderCallout2">
              <a:avLst>
                <a:gd name="adj1" fmla="val 122125"/>
                <a:gd name="adj2" fmla="val 79412"/>
                <a:gd name="adj3" fmla="val 180532"/>
                <a:gd name="adj4" fmla="val 80148"/>
                <a:gd name="adj5" fmla="val 244245"/>
                <a:gd name="adj6" fmla="val 120222"/>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生野区</a:t>
              </a:r>
            </a:p>
          </p:txBody>
        </p:sp>
        <p:sp>
          <p:nvSpPr>
            <p:cNvPr id="3197" name="AutoShape 168"/>
            <p:cNvSpPr>
              <a:spLocks/>
            </p:cNvSpPr>
            <p:nvPr/>
          </p:nvSpPr>
          <p:spPr bwMode="auto">
            <a:xfrm>
              <a:off x="7740352" y="764704"/>
              <a:ext cx="431800" cy="179388"/>
            </a:xfrm>
            <a:prstGeom prst="borderCallout2">
              <a:avLst>
                <a:gd name="adj1" fmla="val 122125"/>
                <a:gd name="adj2" fmla="val 79412"/>
                <a:gd name="adj3" fmla="val 180532"/>
                <a:gd name="adj4" fmla="val 80148"/>
                <a:gd name="adj5" fmla="val 153981"/>
                <a:gd name="adj6" fmla="val 151102"/>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天王寺区</a:t>
              </a:r>
            </a:p>
          </p:txBody>
        </p:sp>
        <p:sp>
          <p:nvSpPr>
            <p:cNvPr id="3198" name="AutoShape 168"/>
            <p:cNvSpPr>
              <a:spLocks/>
            </p:cNvSpPr>
            <p:nvPr/>
          </p:nvSpPr>
          <p:spPr bwMode="auto">
            <a:xfrm>
              <a:off x="7596336" y="980728"/>
              <a:ext cx="431800" cy="179388"/>
            </a:xfrm>
            <a:prstGeom prst="borderCallout2">
              <a:avLst>
                <a:gd name="adj1" fmla="val 122125"/>
                <a:gd name="adj2" fmla="val 79412"/>
                <a:gd name="adj3" fmla="val 143366"/>
                <a:gd name="adj4" fmla="val 80148"/>
                <a:gd name="adj5" fmla="val 148671"/>
                <a:gd name="adj6" fmla="val 181986"/>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阿倍野区</a:t>
              </a:r>
            </a:p>
          </p:txBody>
        </p:sp>
        <p:sp>
          <p:nvSpPr>
            <p:cNvPr id="3199" name="AutoShape 168"/>
            <p:cNvSpPr>
              <a:spLocks/>
            </p:cNvSpPr>
            <p:nvPr/>
          </p:nvSpPr>
          <p:spPr bwMode="auto">
            <a:xfrm>
              <a:off x="7740352" y="1340768"/>
              <a:ext cx="431800" cy="179388"/>
            </a:xfrm>
            <a:prstGeom prst="borderCallout2">
              <a:avLst>
                <a:gd name="adj1" fmla="val 79648"/>
                <a:gd name="adj2" fmla="val 105884"/>
                <a:gd name="adj3" fmla="val 84958"/>
                <a:gd name="adj4" fmla="val 141912"/>
                <a:gd name="adj5" fmla="val 5310"/>
                <a:gd name="adj6" fmla="val 175366"/>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東住吉区</a:t>
              </a:r>
            </a:p>
          </p:txBody>
        </p:sp>
      </p:grpSp>
      <p:sp>
        <p:nvSpPr>
          <p:cNvPr id="260" name="正方形/長方形 22"/>
          <p:cNvSpPr/>
          <p:nvPr/>
        </p:nvSpPr>
        <p:spPr bwMode="gray">
          <a:xfrm>
            <a:off x="5588448" y="2657699"/>
            <a:ext cx="1116000" cy="27146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天王寺区本庁舎</a:t>
            </a:r>
            <a:endParaRPr lang="en-US" altLang="ja-JP" sz="800" dirty="0" smtClean="0">
              <a:solidFill>
                <a:schemeClr val="tx1"/>
              </a:solidFill>
            </a:endParaRPr>
          </a:p>
          <a:p>
            <a:pPr algn="ctr">
              <a:defRPr/>
            </a:pPr>
            <a:r>
              <a:rPr lang="ja-JP" altLang="en-US" sz="800" dirty="0" smtClean="0">
                <a:solidFill>
                  <a:schemeClr val="tx1"/>
                </a:solidFill>
              </a:rPr>
              <a:t>（天王寺区役所含む）</a:t>
            </a:r>
            <a:endParaRPr lang="ja-JP" altLang="en-US" sz="800" dirty="0">
              <a:solidFill>
                <a:schemeClr val="tx1"/>
              </a:solidFill>
            </a:endParaRPr>
          </a:p>
        </p:txBody>
      </p:sp>
      <p:sp>
        <p:nvSpPr>
          <p:cNvPr id="261" name="正方形/長方形 22"/>
          <p:cNvSpPr/>
          <p:nvPr/>
        </p:nvSpPr>
        <p:spPr bwMode="gray">
          <a:xfrm>
            <a:off x="5871010" y="3606231"/>
            <a:ext cx="828000" cy="1571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阿倍野区</a:t>
            </a:r>
            <a:r>
              <a:rPr lang="ja-JP" altLang="en-US" sz="800" dirty="0">
                <a:solidFill>
                  <a:schemeClr val="tx1"/>
                </a:solidFill>
              </a:rPr>
              <a:t>役所</a:t>
            </a:r>
          </a:p>
        </p:txBody>
      </p:sp>
      <p:sp>
        <p:nvSpPr>
          <p:cNvPr id="262" name="正方形/長方形 22"/>
          <p:cNvSpPr/>
          <p:nvPr/>
        </p:nvSpPr>
        <p:spPr bwMode="gray">
          <a:xfrm>
            <a:off x="6683434" y="4635548"/>
            <a:ext cx="828000"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東住吉区</a:t>
            </a:r>
            <a:r>
              <a:rPr lang="ja-JP" altLang="en-US" sz="800" dirty="0">
                <a:solidFill>
                  <a:schemeClr val="tx1"/>
                </a:solidFill>
              </a:rPr>
              <a:t>役所</a:t>
            </a:r>
          </a:p>
        </p:txBody>
      </p:sp>
      <p:sp>
        <p:nvSpPr>
          <p:cNvPr id="263" name="正方形/長方形 22"/>
          <p:cNvSpPr/>
          <p:nvPr/>
        </p:nvSpPr>
        <p:spPr bwMode="gray">
          <a:xfrm>
            <a:off x="7633508" y="4738491"/>
            <a:ext cx="720000"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平野区</a:t>
            </a:r>
            <a:r>
              <a:rPr lang="ja-JP" altLang="en-US" sz="800" dirty="0">
                <a:solidFill>
                  <a:schemeClr val="tx1"/>
                </a:solidFill>
              </a:rPr>
              <a:t>役所</a:t>
            </a:r>
          </a:p>
        </p:txBody>
      </p:sp>
      <p:sp>
        <p:nvSpPr>
          <p:cNvPr id="358" name="正方形/長方形 90"/>
          <p:cNvSpPr/>
          <p:nvPr/>
        </p:nvSpPr>
        <p:spPr bwMode="gray">
          <a:xfrm>
            <a:off x="4631667" y="3154363"/>
            <a:ext cx="1189038" cy="396875"/>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a:solidFill>
                  <a:schemeClr val="tx1"/>
                </a:solidFill>
              </a:rPr>
              <a:t>天王寺駅・</a:t>
            </a:r>
            <a:endParaRPr lang="en-US" altLang="ja-JP" sz="1050" b="1" dirty="0">
              <a:solidFill>
                <a:schemeClr val="tx1"/>
              </a:solidFill>
            </a:endParaRPr>
          </a:p>
          <a:p>
            <a:pPr algn="ctr">
              <a:defRPr/>
            </a:pPr>
            <a:r>
              <a:rPr lang="ja-JP" altLang="en-US" sz="1050" b="1" dirty="0">
                <a:solidFill>
                  <a:schemeClr val="tx1"/>
                </a:solidFill>
              </a:rPr>
              <a:t>大阪阿部野橋駅</a:t>
            </a:r>
            <a:endParaRPr lang="en-US" altLang="ja-JP" sz="1050" b="1" dirty="0">
              <a:solidFill>
                <a:schemeClr val="tx1"/>
              </a:solidFill>
            </a:endParaRPr>
          </a:p>
        </p:txBody>
      </p:sp>
      <p:sp>
        <p:nvSpPr>
          <p:cNvPr id="360" name="正方形/長方形 359"/>
          <p:cNvSpPr/>
          <p:nvPr/>
        </p:nvSpPr>
        <p:spPr bwMode="gray">
          <a:xfrm>
            <a:off x="7687529" y="1938338"/>
            <a:ext cx="790575" cy="282575"/>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a:solidFill>
                  <a:schemeClr val="tx1"/>
                </a:solidFill>
              </a:rPr>
              <a:t>鶴橋駅</a:t>
            </a:r>
          </a:p>
        </p:txBody>
      </p:sp>
      <p:sp>
        <p:nvSpPr>
          <p:cNvPr id="362" name="正方形/長方形 361"/>
          <p:cNvSpPr/>
          <p:nvPr/>
        </p:nvSpPr>
        <p:spPr bwMode="gray">
          <a:xfrm>
            <a:off x="8815690" y="4270648"/>
            <a:ext cx="976010" cy="2762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ja-JP" altLang="en-US" sz="700" dirty="0">
                <a:solidFill>
                  <a:schemeClr val="tx1"/>
                </a:solidFill>
              </a:rPr>
              <a:t>平野区役所</a:t>
            </a:r>
            <a:endParaRPr lang="en-US" altLang="ja-JP" sz="700" dirty="0">
              <a:solidFill>
                <a:schemeClr val="tx1"/>
              </a:solidFill>
            </a:endParaRPr>
          </a:p>
          <a:p>
            <a:pPr algn="ctr">
              <a:defRPr/>
            </a:pPr>
            <a:r>
              <a:rPr lang="ja-JP" altLang="en-US" sz="700" dirty="0">
                <a:solidFill>
                  <a:schemeClr val="tx1"/>
                </a:solidFill>
              </a:rPr>
              <a:t>北部サービスセンター</a:t>
            </a:r>
          </a:p>
        </p:txBody>
      </p:sp>
      <p:sp>
        <p:nvSpPr>
          <p:cNvPr id="363" name="正方形/長方形 362"/>
          <p:cNvSpPr/>
          <p:nvPr/>
        </p:nvSpPr>
        <p:spPr bwMode="gray">
          <a:xfrm>
            <a:off x="8563450" y="5297141"/>
            <a:ext cx="1008000" cy="2762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平野区役所</a:t>
            </a:r>
            <a:endParaRPr lang="en-US" altLang="ja-JP" sz="700" dirty="0">
              <a:solidFill>
                <a:schemeClr val="tx1"/>
              </a:solidFill>
            </a:endParaRPr>
          </a:p>
          <a:p>
            <a:pPr algn="ctr">
              <a:defRPr/>
            </a:pPr>
            <a:r>
              <a:rPr lang="ja-JP" altLang="en-US" sz="700" dirty="0">
                <a:solidFill>
                  <a:schemeClr val="tx1"/>
                </a:solidFill>
              </a:rPr>
              <a:t>南部サービスセンター</a:t>
            </a:r>
          </a:p>
        </p:txBody>
      </p:sp>
      <p:sp>
        <p:nvSpPr>
          <p:cNvPr id="364" name="正方形/長方形 363"/>
          <p:cNvSpPr/>
          <p:nvPr/>
        </p:nvSpPr>
        <p:spPr bwMode="gray">
          <a:xfrm>
            <a:off x="6421999" y="5461571"/>
            <a:ext cx="720000" cy="2762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東住吉区役所</a:t>
            </a:r>
            <a:endParaRPr lang="en-US" altLang="ja-JP" sz="700" dirty="0">
              <a:solidFill>
                <a:schemeClr val="tx1"/>
              </a:solidFill>
            </a:endParaRPr>
          </a:p>
          <a:p>
            <a:pPr algn="ctr">
              <a:defRPr/>
            </a:pPr>
            <a:r>
              <a:rPr lang="ja-JP" altLang="en-US" sz="700" dirty="0">
                <a:solidFill>
                  <a:schemeClr val="tx1"/>
                </a:solidFill>
              </a:rPr>
              <a:t>矢田出張所</a:t>
            </a:r>
          </a:p>
        </p:txBody>
      </p:sp>
      <p:sp>
        <p:nvSpPr>
          <p:cNvPr id="113" name="円/楕円 112"/>
          <p:cNvSpPr/>
          <p:nvPr/>
        </p:nvSpPr>
        <p:spPr bwMode="gray">
          <a:xfrm>
            <a:off x="7381141" y="2946399"/>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14" name="正方形/長方形 22"/>
          <p:cNvSpPr/>
          <p:nvPr/>
        </p:nvSpPr>
        <p:spPr bwMode="gray">
          <a:xfrm>
            <a:off x="7332908" y="2770410"/>
            <a:ext cx="720000"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生野区</a:t>
            </a:r>
            <a:r>
              <a:rPr lang="ja-JP" altLang="en-US" sz="800" dirty="0">
                <a:solidFill>
                  <a:schemeClr val="tx1"/>
                </a:solidFill>
              </a:rPr>
              <a:t>役所</a:t>
            </a:r>
          </a:p>
        </p:txBody>
      </p:sp>
      <p:sp>
        <p:nvSpPr>
          <p:cNvPr id="119" name="正方形/長方形 27"/>
          <p:cNvSpPr>
            <a:spLocks noChangeArrowheads="1"/>
          </p:cNvSpPr>
          <p:nvPr/>
        </p:nvSpPr>
        <p:spPr bwMode="auto">
          <a:xfrm>
            <a:off x="8961685" y="-2738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a:t>
            </a:r>
            <a:r>
              <a:rPr lang="ja-JP" altLang="en-US" sz="1100" b="1" dirty="0">
                <a:solidFill>
                  <a:srgbClr val="000000"/>
                </a:solidFill>
                <a:latin typeface="Meiryo UI" pitchFamily="50" charset="-128"/>
                <a:ea typeface="Meiryo UI" pitchFamily="50" charset="-128"/>
                <a:cs typeface="Meiryo UI" pitchFamily="50" charset="-128"/>
              </a:rPr>
              <a:t>４</a:t>
            </a:r>
          </a:p>
        </p:txBody>
      </p:sp>
      <p:grpSp>
        <p:nvGrpSpPr>
          <p:cNvPr id="95" name="グループ化 94"/>
          <p:cNvGrpSpPr/>
          <p:nvPr/>
        </p:nvGrpSpPr>
        <p:grpSpPr>
          <a:xfrm>
            <a:off x="4431901" y="908047"/>
            <a:ext cx="1799999" cy="1656000"/>
            <a:chOff x="4431901" y="908047"/>
            <a:chExt cx="1799999" cy="1656000"/>
          </a:xfrm>
        </p:grpSpPr>
        <p:grpSp>
          <p:nvGrpSpPr>
            <p:cNvPr id="96" name="グループ化 135"/>
            <p:cNvGrpSpPr/>
            <p:nvPr/>
          </p:nvGrpSpPr>
          <p:grpSpPr>
            <a:xfrm>
              <a:off x="4431901" y="908047"/>
              <a:ext cx="1799999" cy="1656000"/>
              <a:chOff x="4090989" y="908047"/>
              <a:chExt cx="1661539" cy="1656000"/>
            </a:xfrm>
          </p:grpSpPr>
          <p:grpSp>
            <p:nvGrpSpPr>
              <p:cNvPr id="98" name="グループ化 64"/>
              <p:cNvGrpSpPr>
                <a:grpSpLocks/>
              </p:cNvGrpSpPr>
              <p:nvPr/>
            </p:nvGrpSpPr>
            <p:grpSpPr bwMode="auto">
              <a:xfrm>
                <a:off x="4090989" y="908047"/>
                <a:ext cx="1661539" cy="1656000"/>
                <a:chOff x="5508104" y="3645023"/>
                <a:chExt cx="1661755" cy="1656082"/>
              </a:xfrm>
            </p:grpSpPr>
            <p:sp>
              <p:nvSpPr>
                <p:cNvPr id="106" name="Rectangle 63"/>
                <p:cNvSpPr>
                  <a:spLocks noChangeArrowheads="1"/>
                </p:cNvSpPr>
                <p:nvPr/>
              </p:nvSpPr>
              <p:spPr bwMode="auto">
                <a:xfrm>
                  <a:off x="5508104" y="3645023"/>
                  <a:ext cx="1661755" cy="1656082"/>
                </a:xfrm>
                <a:prstGeom prst="rect">
                  <a:avLst/>
                </a:prstGeom>
                <a:solidFill>
                  <a:srgbClr val="FFFFFF"/>
                </a:solidFill>
                <a:ln w="9525">
                  <a:solidFill>
                    <a:srgbClr val="000000"/>
                  </a:solidFill>
                  <a:miter lim="800000"/>
                  <a:headEnd/>
                  <a:tailEnd/>
                </a:ln>
              </p:spPr>
              <p:txBody>
                <a:bodyPr lIns="74295" tIns="8890" rIns="74295" bIns="889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dirty="0"/>
                </a:p>
              </p:txBody>
            </p:sp>
            <p:sp>
              <p:nvSpPr>
                <p:cNvPr id="107" name="Line 65"/>
                <p:cNvSpPr>
                  <a:spLocks noChangeShapeType="1"/>
                </p:cNvSpPr>
                <p:nvPr/>
              </p:nvSpPr>
              <p:spPr bwMode="auto">
                <a:xfrm>
                  <a:off x="5566842" y="3859335"/>
                  <a:ext cx="457200" cy="0"/>
                </a:xfrm>
                <a:prstGeom prst="line">
                  <a:avLst/>
                </a:prstGeom>
                <a:noFill/>
                <a:ln w="38100" cmpd="sng">
                  <a:solidFill>
                    <a:schemeClr val="tx1"/>
                  </a:solidFill>
                  <a:prstDash val="sysDot"/>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08" name="Line 66"/>
                <p:cNvSpPr>
                  <a:spLocks noChangeShapeType="1"/>
                </p:cNvSpPr>
                <p:nvPr/>
              </p:nvSpPr>
              <p:spPr bwMode="auto">
                <a:xfrm>
                  <a:off x="5566842" y="4083171"/>
                  <a:ext cx="4572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09" name="Text Box 67"/>
                <p:cNvSpPr txBox="1">
                  <a:spLocks noChangeArrowheads="1"/>
                </p:cNvSpPr>
                <p:nvPr/>
              </p:nvSpPr>
              <p:spPr bwMode="auto">
                <a:xfrm>
                  <a:off x="6025625" y="3759326"/>
                  <a:ext cx="1129994" cy="146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0" bIns="8890"/>
                <a:lstStyle>
                  <a:lvl1pPr marL="85725" indent="-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地下鉄</a:t>
                  </a: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私鉄</a:t>
                  </a: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ＪＲ</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特別区本庁舎</a:t>
                  </a:r>
                  <a:endParaRPr lang="en-US" altLang="ja-JP" sz="1000" dirty="0" smtClean="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区役所</a:t>
                  </a:r>
                  <a:endParaRPr lang="en-US" altLang="ja-JP" sz="1000" dirty="0" smtClean="0">
                    <a:solidFill>
                      <a:srgbClr val="000000"/>
                    </a:solidFill>
                    <a:latin typeface="ＭＳ ゴシック" pitchFamily="49" charset="-128"/>
                    <a:ea typeface="ＭＳ ゴシック" pitchFamily="49" charset="-128"/>
                  </a:endParaRPr>
                </a:p>
                <a:p>
                  <a:pPr algn="just" eaLnBrk="1" hangingPunct="1">
                    <a:spcBef>
                      <a:spcPts val="0"/>
                    </a:spcBef>
                    <a:buFont typeface="Wingdings" pitchFamily="2" charset="2"/>
                    <a:buNone/>
                  </a:pPr>
                  <a:r>
                    <a:rPr lang="en-US" altLang="ja-JP" sz="900" dirty="0" smtClean="0">
                      <a:solidFill>
                        <a:srgbClr val="000000"/>
                      </a:solidFill>
                      <a:latin typeface="ＭＳ ゴシック" pitchFamily="49" charset="-128"/>
                      <a:ea typeface="ＭＳ ゴシック" pitchFamily="49" charset="-128"/>
                    </a:rPr>
                    <a:t>(</a:t>
                  </a:r>
                  <a:r>
                    <a:rPr lang="ja-JP" altLang="en-US" sz="900" dirty="0" smtClean="0">
                      <a:solidFill>
                        <a:srgbClr val="000000"/>
                      </a:solidFill>
                      <a:latin typeface="ＭＳ ゴシック" pitchFamily="49" charset="-128"/>
                      <a:ea typeface="ＭＳ ゴシック" pitchFamily="49" charset="-128"/>
                    </a:rPr>
                    <a:t>地域自治区の事務所</a:t>
                  </a:r>
                  <a:r>
                    <a:rPr lang="en-US" altLang="ja-JP" sz="900" dirty="0" smtClean="0">
                      <a:solidFill>
                        <a:srgbClr val="000000"/>
                      </a:solidFill>
                      <a:latin typeface="ＭＳ ゴシック" pitchFamily="49" charset="-128"/>
                      <a:ea typeface="ＭＳ ゴシック" pitchFamily="49" charset="-128"/>
                    </a:rPr>
                    <a:t>)</a:t>
                  </a: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出張所</a:t>
                  </a:r>
                  <a:endParaRPr lang="en-US" altLang="ja-JP" sz="1000" dirty="0" smtClean="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endParaRPr lang="en-US" altLang="ja-JP" sz="1000" dirty="0">
                    <a:solidFill>
                      <a:srgbClr val="000000"/>
                    </a:solidFill>
                    <a:latin typeface="ＭＳ ゴシック" pitchFamily="49" charset="-128"/>
                    <a:ea typeface="ＭＳ ゴシック" pitchFamily="49" charset="-128"/>
                  </a:endParaRPr>
                </a:p>
              </p:txBody>
            </p:sp>
          </p:grpSp>
          <p:sp>
            <p:nvSpPr>
              <p:cNvPr id="99" name="円/楕円 165"/>
              <p:cNvSpPr/>
              <p:nvPr/>
            </p:nvSpPr>
            <p:spPr>
              <a:xfrm>
                <a:off x="4300237" y="2030384"/>
                <a:ext cx="132923"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4300927" y="2326020"/>
                <a:ext cx="126000" cy="126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7" name="円/楕円 217"/>
            <p:cNvSpPr>
              <a:spLocks noChangeArrowheads="1"/>
            </p:cNvSpPr>
            <p:nvPr/>
          </p:nvSpPr>
          <p:spPr bwMode="auto">
            <a:xfrm>
              <a:off x="4658589" y="1737329"/>
              <a:ext cx="144000" cy="144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grpSp>
      <p:sp>
        <p:nvSpPr>
          <p:cNvPr id="3171" name="テキスト ボックス 57"/>
          <p:cNvSpPr>
            <a:spLocks noChangeArrowheads="1"/>
          </p:cNvSpPr>
          <p:nvPr/>
        </p:nvSpPr>
        <p:spPr bwMode="auto">
          <a:xfrm>
            <a:off x="4535801" y="6135588"/>
            <a:ext cx="3771983" cy="466725"/>
          </a:xfrm>
          <a:prstGeom prst="roundRect">
            <a:avLst>
              <a:gd name="adj" fmla="val 9315"/>
            </a:avLst>
          </a:prstGeom>
          <a:solidFill>
            <a:schemeClr val="bg1"/>
          </a:solidFill>
          <a:ln w="19050" algn="ctr">
            <a:solidFill>
              <a:schemeClr val="tx1"/>
            </a:solidFill>
            <a:round/>
            <a:headEnd/>
            <a:tailEnd/>
          </a:ln>
        </p:spPr>
        <p:txBody>
          <a:bodyPr lIns="36000" tIns="36000" rIns="0" anchor="ctr"/>
          <a:lstStyle/>
          <a:p>
            <a:r>
              <a:rPr lang="ja-JP" altLang="en-US" sz="1100" dirty="0"/>
              <a:t>地下鉄４路線、</a:t>
            </a:r>
            <a:r>
              <a:rPr lang="ja-JP" altLang="en-US" sz="1100" dirty="0">
                <a:latin typeface="HGP創英角ｺﾞｼｯｸUB" pitchFamily="50" charset="-128"/>
              </a:rPr>
              <a:t>ＪＲ４路線、</a:t>
            </a:r>
            <a:r>
              <a:rPr lang="ja-JP" altLang="en-US" sz="1100" dirty="0"/>
              <a:t>私鉄４路線が走り</a:t>
            </a:r>
            <a:r>
              <a:rPr lang="ja-JP" altLang="en-US" sz="1100" dirty="0" smtClean="0"/>
              <a:t>、</a:t>
            </a:r>
            <a:endParaRPr lang="en-US" altLang="ja-JP" sz="1100" dirty="0" smtClean="0"/>
          </a:p>
          <a:p>
            <a:r>
              <a:rPr lang="ja-JP" altLang="en-US" sz="1100" dirty="0" smtClean="0"/>
              <a:t>主</a:t>
            </a:r>
            <a:r>
              <a:rPr lang="ja-JP" altLang="en-US" sz="1100" dirty="0"/>
              <a:t>要駅として、天王寺駅・大阪阿部野橋駅、鶴橋駅を有する。</a:t>
            </a:r>
          </a:p>
        </p:txBody>
      </p:sp>
      <p:sp>
        <p:nvSpPr>
          <p:cNvPr id="112" name="円/楕円 217"/>
          <p:cNvSpPr>
            <a:spLocks noChangeArrowheads="1"/>
          </p:cNvSpPr>
          <p:nvPr/>
        </p:nvSpPr>
        <p:spPr bwMode="auto">
          <a:xfrm>
            <a:off x="6729891" y="2718541"/>
            <a:ext cx="144000" cy="144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grpSp>
        <p:nvGrpSpPr>
          <p:cNvPr id="120" name="グループ化 119"/>
          <p:cNvGrpSpPr/>
          <p:nvPr/>
        </p:nvGrpSpPr>
        <p:grpSpPr>
          <a:xfrm>
            <a:off x="4495610" y="1574327"/>
            <a:ext cx="495235" cy="0"/>
            <a:chOff x="4662299" y="1744844"/>
            <a:chExt cx="495235" cy="0"/>
          </a:xfrm>
        </p:grpSpPr>
        <p:sp>
          <p:nvSpPr>
            <p:cNvPr id="121" name="Line 64"/>
            <p:cNvSpPr>
              <a:spLocks noChangeShapeType="1"/>
            </p:cNvSpPr>
            <p:nvPr/>
          </p:nvSpPr>
          <p:spPr bwMode="auto">
            <a:xfrm>
              <a:off x="4662299" y="1744844"/>
              <a:ext cx="495235"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22" name="Line 68"/>
            <p:cNvSpPr>
              <a:spLocks noChangeShapeType="1"/>
            </p:cNvSpPr>
            <p:nvPr/>
          </p:nvSpPr>
          <p:spPr bwMode="auto">
            <a:xfrm>
              <a:off x="4662299" y="1744844"/>
              <a:ext cx="495235" cy="0"/>
            </a:xfrm>
            <a:prstGeom prst="line">
              <a:avLst/>
            </a:prstGeom>
            <a:noFill/>
            <a:ln w="12700">
              <a:solidFill>
                <a:srgbClr val="FFFFFF"/>
              </a:solidFill>
              <a:prstDash val="dash"/>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0" name="タイトル 3"/>
          <p:cNvSpPr txBox="1">
            <a:spLocks/>
          </p:cNvSpPr>
          <p:nvPr/>
        </p:nvSpPr>
        <p:spPr bwMode="auto">
          <a:xfrm>
            <a:off x="4365625" y="30163"/>
            <a:ext cx="5457825" cy="6769100"/>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ja-JP" altLang="ja-JP" sz="900">
              <a:solidFill>
                <a:srgbClr val="000000"/>
              </a:solidFill>
              <a:latin typeface="Meiryo UI" pitchFamily="50" charset="-128"/>
              <a:ea typeface="Meiryo UI" pitchFamily="50" charset="-128"/>
              <a:cs typeface="Meiryo UI" pitchFamily="50" charset="-128"/>
            </a:endParaRPr>
          </a:p>
        </p:txBody>
      </p:sp>
      <p:sp>
        <p:nvSpPr>
          <p:cNvPr id="4" name="テキスト ボックス 24"/>
          <p:cNvSpPr txBox="1"/>
          <p:nvPr/>
        </p:nvSpPr>
        <p:spPr bwMode="gray">
          <a:xfrm>
            <a:off x="128588" y="50800"/>
            <a:ext cx="1560512"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特徴</a:t>
            </a:r>
          </a:p>
        </p:txBody>
      </p:sp>
      <p:sp>
        <p:nvSpPr>
          <p:cNvPr id="4100" name="タイトル 3"/>
          <p:cNvSpPr>
            <a:spLocks/>
          </p:cNvSpPr>
          <p:nvPr/>
        </p:nvSpPr>
        <p:spPr bwMode="auto">
          <a:xfrm>
            <a:off x="117475" y="30163"/>
            <a:ext cx="4054475" cy="3095625"/>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pPr>
            <a:endParaRPr lang="en-US" altLang="ja-JP" sz="1000">
              <a:solidFill>
                <a:srgbClr val="000000"/>
              </a:solidFill>
              <a:latin typeface="HGP創英角ｺﾞｼｯｸUB" pitchFamily="50" charset="-128"/>
              <a:ea typeface="HGP創英角ｺﾞｼｯｸUB" pitchFamily="50" charset="-128"/>
            </a:endParaRPr>
          </a:p>
        </p:txBody>
      </p:sp>
      <p:sp>
        <p:nvSpPr>
          <p:cNvPr id="83" name="テキスト ボックス 24"/>
          <p:cNvSpPr txBox="1"/>
          <p:nvPr/>
        </p:nvSpPr>
        <p:spPr bwMode="gray">
          <a:xfrm>
            <a:off x="123825" y="3257550"/>
            <a:ext cx="2651125" cy="184150"/>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他都市比較からみた状況</a:t>
            </a:r>
          </a:p>
        </p:txBody>
      </p:sp>
      <p:graphicFrame>
        <p:nvGraphicFramePr>
          <p:cNvPr id="63" name="Group 154"/>
          <p:cNvGraphicFramePr>
            <a:graphicFrameLocks noGrp="1"/>
          </p:cNvGraphicFramePr>
          <p:nvPr/>
        </p:nvGraphicFramePr>
        <p:xfrm>
          <a:off x="271463" y="3573463"/>
          <a:ext cx="3745169" cy="376692"/>
        </p:xfrm>
        <a:graphic>
          <a:graphicData uri="http://schemas.openxmlformats.org/drawingml/2006/table">
            <a:tbl>
              <a:tblPr/>
              <a:tblGrid>
                <a:gridCol w="383509">
                  <a:extLst>
                    <a:ext uri="{9D8B030D-6E8A-4147-A177-3AD203B41FA5}">
                      <a16:colId xmlns:a16="http://schemas.microsoft.com/office/drawing/2014/main" val="20000"/>
                    </a:ext>
                  </a:extLst>
                </a:gridCol>
                <a:gridCol w="3361660">
                  <a:extLst>
                    <a:ext uri="{9D8B030D-6E8A-4147-A177-3AD203B41FA5}">
                      <a16:colId xmlns:a16="http://schemas.microsoft.com/office/drawing/2014/main" val="20001"/>
                    </a:ext>
                  </a:extLst>
                </a:gridCol>
              </a:tblGrid>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比較</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都市</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Arial" pitchFamily="34" charset="0"/>
                          <a:ea typeface="ＭＳ Ｐ明朝" pitchFamily="18" charset="-128"/>
                        </a:rPr>
                        <a:t>・</a:t>
                      </a: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近隣６中核市　（豊中・高槻・東大阪・枚方・尼崎・西宮）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・近畿の３政令指定都市（京都・堺・神戸）</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128" name="タイトル 3"/>
          <p:cNvSpPr>
            <a:spLocks/>
          </p:cNvSpPr>
          <p:nvPr/>
        </p:nvSpPr>
        <p:spPr bwMode="auto">
          <a:xfrm>
            <a:off x="117475" y="3252788"/>
            <a:ext cx="4068763" cy="3546475"/>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p>
          <a:p>
            <a:pPr marL="85725" indent="-85725">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endParaRPr lang="ja-JP" altLang="en-US" sz="800" dirty="0">
              <a:solidFill>
                <a:srgbClr val="000000"/>
              </a:solidFill>
              <a:latin typeface="HGP創英角ｺﾞｼｯｸUB" pitchFamily="50" charset="-128"/>
              <a:ea typeface="HGP創英角ｺﾞｼｯｸUB" pitchFamily="50" charset="-128"/>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85725" indent="-85725">
              <a:buFont typeface="Wingdings" pitchFamily="2" charset="2"/>
              <a:buNone/>
              <a:defRPr/>
            </a:pPr>
            <a:endParaRPr lang="en-US" altLang="ja-JP" sz="1100" dirty="0">
              <a:latin typeface="HGP創英角ｺﾞｼｯｸUB" pitchFamily="50" charset="-128"/>
              <a:ea typeface="HGP創英角ｺﾞｼｯｸUB" pitchFamily="50" charset="-128"/>
            </a:endParaRPr>
          </a:p>
          <a:p>
            <a:pPr marL="85725" indent="-85725">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人口</a:t>
            </a:r>
            <a:r>
              <a:rPr lang="en-US" altLang="ja-JP" sz="1100" dirty="0">
                <a:latin typeface="HGP創英角ｺﾞｼｯｸUB" pitchFamily="50" charset="-128"/>
                <a:ea typeface="HGP創英角ｺﾞｼｯｸUB" pitchFamily="50" charset="-128"/>
              </a:rPr>
              <a:t>】</a:t>
            </a:r>
            <a:r>
              <a:rPr lang="ja-JP" altLang="en-US" sz="1100" dirty="0">
                <a:latin typeface="ＭＳ Ｐ明朝" pitchFamily="18" charset="-128"/>
                <a:ea typeface="ＭＳ Ｐ明朝" pitchFamily="18" charset="-128"/>
              </a:rPr>
              <a:t>　</a:t>
            </a:r>
            <a:endParaRPr lang="en-US" altLang="ja-JP" sz="1100" dirty="0">
              <a:latin typeface="ＭＳ Ｐ明朝" pitchFamily="18" charset="-128"/>
              <a:ea typeface="ＭＳ Ｐ明朝" pitchFamily="18" charset="-128"/>
            </a:endParaRPr>
          </a:p>
          <a:p>
            <a:pPr marL="85725" indent="-85725">
              <a:defRPr/>
            </a:pPr>
            <a:r>
              <a:rPr lang="ja-JP" altLang="en-US" sz="1100" dirty="0">
                <a:latin typeface="ＭＳ Ｐゴシック" pitchFamily="50" charset="-128"/>
                <a:ea typeface="ＭＳ Ｐゴシック" pitchFamily="50" charset="-128"/>
              </a:rPr>
              <a:t>○平成</a:t>
            </a:r>
            <a:r>
              <a:rPr lang="en-US" altLang="ja-JP" sz="1100" dirty="0">
                <a:latin typeface="ＭＳ Ｐゴシック" pitchFamily="50" charset="-128"/>
                <a:ea typeface="ＭＳ Ｐゴシック" pitchFamily="50" charset="-128"/>
              </a:rPr>
              <a:t>27</a:t>
            </a:r>
            <a:r>
              <a:rPr lang="ja-JP" altLang="en-US" sz="1100" dirty="0">
                <a:latin typeface="ＭＳ Ｐゴシック" pitchFamily="50" charset="-128"/>
                <a:ea typeface="ＭＳ Ｐゴシック" pitchFamily="50" charset="-128"/>
              </a:rPr>
              <a:t>年の人口は</a:t>
            </a:r>
            <a:r>
              <a:rPr lang="en-US" altLang="ja-JP" sz="1100" dirty="0">
                <a:latin typeface="ＭＳ Ｐゴシック" pitchFamily="50" charset="-128"/>
                <a:ea typeface="ＭＳ Ｐゴシック" pitchFamily="50" charset="-128"/>
              </a:rPr>
              <a:t>636,454</a:t>
            </a:r>
            <a:r>
              <a:rPr lang="ja-JP" altLang="en-US" sz="1100" dirty="0">
                <a:latin typeface="ＭＳ Ｐゴシック" pitchFamily="50" charset="-128"/>
                <a:ea typeface="ＭＳ Ｐゴシック" pitchFamily="50" charset="-128"/>
              </a:rPr>
              <a:t>人で、東大阪市（</a:t>
            </a:r>
            <a:r>
              <a:rPr lang="en-US" altLang="ja-JP" sz="1100" dirty="0">
                <a:latin typeface="ＭＳ Ｐゴシック" pitchFamily="50" charset="-128"/>
                <a:ea typeface="ＭＳ Ｐゴシック" pitchFamily="50" charset="-128"/>
              </a:rPr>
              <a:t>502,784</a:t>
            </a:r>
            <a:r>
              <a:rPr lang="ja-JP" altLang="en-US" sz="1100" dirty="0">
                <a:latin typeface="ＭＳ Ｐゴシック" pitchFamily="50" charset="-128"/>
                <a:ea typeface="ＭＳ Ｐゴシック" pitchFamily="50" charset="-128"/>
              </a:rPr>
              <a:t>人）を上回る</a:t>
            </a:r>
            <a:endParaRPr lang="en-US" altLang="ja-JP" sz="1100" dirty="0">
              <a:latin typeface="ＭＳ Ｐゴシック" pitchFamily="50" charset="-128"/>
              <a:ea typeface="ＭＳ Ｐゴシック" pitchFamily="50" charset="-128"/>
            </a:endParaRPr>
          </a:p>
          <a:p>
            <a:pPr marL="85725" indent="-85725">
              <a:defRPr/>
            </a:pPr>
            <a:r>
              <a:rPr lang="ja-JP" altLang="en-US" sz="1100" dirty="0" smtClean="0">
                <a:latin typeface="ＭＳ Ｐゴシック" pitchFamily="50" charset="-128"/>
                <a:ea typeface="ＭＳ Ｐゴシック" pitchFamily="50" charset="-128"/>
              </a:rPr>
              <a:t>○昼夜間人口比率は</a:t>
            </a:r>
            <a:r>
              <a:rPr lang="en-US" altLang="ja-JP" sz="1100" dirty="0" smtClean="0">
                <a:latin typeface="ＭＳ Ｐゴシック" pitchFamily="50" charset="-128"/>
                <a:ea typeface="ＭＳ Ｐゴシック" pitchFamily="50" charset="-128"/>
              </a:rPr>
              <a:t>104</a:t>
            </a:r>
            <a:r>
              <a:rPr lang="ja-JP" altLang="en-US" sz="1100" dirty="0" smtClean="0">
                <a:latin typeface="ＭＳ Ｐゴシック" pitchFamily="50" charset="-128"/>
                <a:ea typeface="ＭＳ Ｐゴシック" pitchFamily="50" charset="-128"/>
              </a:rPr>
              <a:t>％で、東大阪市（</a:t>
            </a:r>
            <a:r>
              <a:rPr lang="en-US" altLang="ja-JP" sz="1100" dirty="0" smtClean="0">
                <a:latin typeface="ＭＳ Ｐゴシック" pitchFamily="50" charset="-128"/>
                <a:ea typeface="ＭＳ Ｐゴシック" pitchFamily="50" charset="-128"/>
              </a:rPr>
              <a:t>104</a:t>
            </a:r>
            <a:r>
              <a:rPr lang="ja-JP" altLang="en-US" sz="1100" dirty="0" smtClean="0">
                <a:latin typeface="ＭＳ Ｐゴシック" pitchFamily="50" charset="-128"/>
                <a:ea typeface="ＭＳ Ｐゴシック" pitchFamily="50" charset="-128"/>
              </a:rPr>
              <a:t>％）と同程度</a:t>
            </a:r>
            <a:endParaRPr lang="ja-JP" altLang="en-US" sz="1100" dirty="0">
              <a:latin typeface="ＭＳ Ｐゴシック" pitchFamily="50" charset="-128"/>
              <a:ea typeface="ＭＳ Ｐゴシック" pitchFamily="50" charset="-128"/>
            </a:endParaRPr>
          </a:p>
          <a:p>
            <a:pPr marL="85725" indent="-85725">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産業</a:t>
            </a:r>
            <a:r>
              <a:rPr lang="en-US" altLang="ja-JP" sz="1100" dirty="0">
                <a:latin typeface="HGP創英角ｺﾞｼｯｸUB" pitchFamily="50" charset="-128"/>
                <a:ea typeface="HGP創英角ｺﾞｼｯｸUB" pitchFamily="50" charset="-128"/>
              </a:rPr>
              <a:t>】</a:t>
            </a:r>
          </a:p>
          <a:p>
            <a:pPr marL="85725" indent="-85725">
              <a:defRPr/>
            </a:pPr>
            <a:r>
              <a:rPr lang="ja-JP" altLang="en-US" sz="1100" dirty="0">
                <a:latin typeface="ＭＳ Ｐゴシック" pitchFamily="50" charset="-128"/>
                <a:ea typeface="ＭＳ Ｐゴシック" pitchFamily="50" charset="-128"/>
              </a:rPr>
              <a:t>○商業の販売額は</a:t>
            </a:r>
            <a:r>
              <a:rPr lang="en-US" altLang="ja-JP" sz="1100" dirty="0">
                <a:latin typeface="ＭＳ Ｐゴシック" pitchFamily="50" charset="-128"/>
                <a:ea typeface="ＭＳ Ｐゴシック" pitchFamily="50" charset="-128"/>
              </a:rPr>
              <a:t>1</a:t>
            </a:r>
            <a:r>
              <a:rPr lang="ja-JP" altLang="en-US" sz="1100" dirty="0">
                <a:latin typeface="ＭＳ Ｐゴシック" pitchFamily="50" charset="-128"/>
                <a:ea typeface="ＭＳ Ｐゴシック" pitchFamily="50" charset="-128"/>
              </a:rPr>
              <a:t>兆</a:t>
            </a:r>
            <a:r>
              <a:rPr lang="en-US" altLang="ja-JP" sz="1100" dirty="0">
                <a:latin typeface="ＭＳ Ｐゴシック" pitchFamily="50" charset="-128"/>
                <a:ea typeface="ＭＳ Ｐゴシック" pitchFamily="50" charset="-128"/>
              </a:rPr>
              <a:t>6,782</a:t>
            </a:r>
            <a:r>
              <a:rPr lang="ja-JP" altLang="en-US" sz="1100" dirty="0">
                <a:latin typeface="ＭＳ Ｐゴシック" pitchFamily="50" charset="-128"/>
                <a:ea typeface="ＭＳ Ｐゴシック" pitchFamily="50" charset="-128"/>
              </a:rPr>
              <a:t>億円で、堺市（</a:t>
            </a:r>
            <a:r>
              <a:rPr lang="en-US" altLang="ja-JP" sz="1100" dirty="0">
                <a:latin typeface="ＭＳ Ｐゴシック" pitchFamily="50" charset="-128"/>
                <a:ea typeface="ＭＳ Ｐゴシック" pitchFamily="50" charset="-128"/>
              </a:rPr>
              <a:t>1</a:t>
            </a:r>
            <a:r>
              <a:rPr lang="ja-JP" altLang="en-US" sz="1100" dirty="0">
                <a:latin typeface="ＭＳ Ｐゴシック" pitchFamily="50" charset="-128"/>
                <a:ea typeface="ＭＳ Ｐゴシック" pitchFamily="50" charset="-128"/>
              </a:rPr>
              <a:t>兆</a:t>
            </a:r>
            <a:r>
              <a:rPr lang="en-US" altLang="ja-JP" sz="1100" dirty="0">
                <a:latin typeface="ＭＳ Ｐゴシック" pitchFamily="50" charset="-128"/>
                <a:ea typeface="ＭＳ Ｐゴシック" pitchFamily="50" charset="-128"/>
              </a:rPr>
              <a:t>4,020</a:t>
            </a:r>
            <a:r>
              <a:rPr lang="ja-JP" altLang="en-US" sz="1100" dirty="0">
                <a:latin typeface="ＭＳ Ｐゴシック" pitchFamily="50" charset="-128"/>
                <a:ea typeface="ＭＳ Ｐゴシック" pitchFamily="50" charset="-128"/>
              </a:rPr>
              <a:t>億円）を上回る</a:t>
            </a:r>
            <a:endParaRPr lang="en-US" altLang="ja-JP" sz="1100" dirty="0">
              <a:latin typeface="ＭＳ Ｐゴシック" pitchFamily="50" charset="-128"/>
              <a:ea typeface="ＭＳ Ｐゴシック" pitchFamily="50" charset="-128"/>
            </a:endParaRPr>
          </a:p>
          <a:p>
            <a:pPr marL="85725" indent="-85725">
              <a:defRPr/>
            </a:pPr>
            <a:r>
              <a:rPr lang="ja-JP" altLang="en-US" sz="1100" dirty="0">
                <a:latin typeface="ＭＳ Ｐゴシック" pitchFamily="50" charset="-128"/>
                <a:ea typeface="ＭＳ Ｐゴシック" pitchFamily="50" charset="-128"/>
              </a:rPr>
              <a:t>○工業の出荷額は</a:t>
            </a:r>
            <a:r>
              <a:rPr lang="en-US" altLang="zh-TW" sz="1100" dirty="0">
                <a:latin typeface="ＭＳ Ｐゴシック" pitchFamily="50" charset="-128"/>
                <a:ea typeface="ＭＳ Ｐゴシック" pitchFamily="50" charset="-128"/>
              </a:rPr>
              <a:t>4,998</a:t>
            </a:r>
            <a:r>
              <a:rPr lang="zh-TW" altLang="en-US" sz="1100" dirty="0">
                <a:latin typeface="ＭＳ Ｐゴシック" pitchFamily="50" charset="-128"/>
                <a:ea typeface="ＭＳ Ｐゴシック" pitchFamily="50" charset="-128"/>
              </a:rPr>
              <a:t>億円</a:t>
            </a:r>
            <a:r>
              <a:rPr lang="ja-JP" altLang="en-US" sz="1100" dirty="0">
                <a:latin typeface="ＭＳ Ｐゴシック" pitchFamily="50" charset="-128"/>
                <a:ea typeface="ＭＳ Ｐゴシック" pitchFamily="50" charset="-128"/>
              </a:rPr>
              <a:t>で高槻市（</a:t>
            </a:r>
            <a:r>
              <a:rPr lang="en-US" altLang="ja-JP" sz="1100" dirty="0">
                <a:latin typeface="ＭＳ Ｐゴシック" pitchFamily="50" charset="-128"/>
                <a:ea typeface="ＭＳ Ｐゴシック" pitchFamily="50" charset="-128"/>
              </a:rPr>
              <a:t>3,838</a:t>
            </a:r>
            <a:r>
              <a:rPr lang="ja-JP" altLang="en-US" sz="1100" dirty="0">
                <a:latin typeface="ＭＳ Ｐゴシック" pitchFamily="50" charset="-128"/>
                <a:ea typeface="ＭＳ Ｐゴシック" pitchFamily="50" charset="-128"/>
              </a:rPr>
              <a:t>億円）を上回る</a:t>
            </a:r>
            <a:endParaRPr lang="en-US" altLang="ja-JP" sz="1100" dirty="0">
              <a:latin typeface="HGP創英角ｺﾞｼｯｸUB" pitchFamily="50" charset="-128"/>
              <a:ea typeface="HGP創英角ｺﾞｼｯｸUB" pitchFamily="50" charset="-128"/>
            </a:endParaRPr>
          </a:p>
          <a:p>
            <a:pPr marL="85725" indent="-85725">
              <a:buFont typeface="Wingdings" pitchFamily="2" charset="2"/>
              <a:buNone/>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まち・暮らし</a:t>
            </a:r>
            <a:r>
              <a:rPr lang="en-US" altLang="ja-JP" sz="1100" dirty="0">
                <a:latin typeface="HGP創英角ｺﾞｼｯｸUB" pitchFamily="50" charset="-128"/>
                <a:ea typeface="HGP創英角ｺﾞｼｯｸUB" pitchFamily="50" charset="-128"/>
              </a:rPr>
              <a:t>】</a:t>
            </a:r>
          </a:p>
          <a:p>
            <a:pPr marL="85725" indent="-85725">
              <a:buFont typeface="Wingdings" pitchFamily="2" charset="2"/>
              <a:buNone/>
              <a:defRPr/>
            </a:pPr>
            <a:r>
              <a:rPr lang="en-US" altLang="ja-JP" sz="1100" dirty="0">
                <a:latin typeface="ＭＳ Ｐゴシック" pitchFamily="50" charset="-128"/>
                <a:ea typeface="ＭＳ Ｐゴシック" pitchFamily="50" charset="-128"/>
              </a:rPr>
              <a:t>○</a:t>
            </a:r>
            <a:r>
              <a:rPr lang="ja-JP" altLang="en-US" sz="1100" dirty="0">
                <a:latin typeface="ＭＳ Ｐゴシック" pitchFamily="50" charset="-128"/>
                <a:ea typeface="ＭＳ Ｐゴシック" pitchFamily="50" charset="-128"/>
              </a:rPr>
              <a:t>建物用途割合は住居が</a:t>
            </a:r>
            <a:r>
              <a:rPr lang="en-US" altLang="ja-JP" sz="1100" dirty="0">
                <a:latin typeface="ＭＳ Ｐゴシック" pitchFamily="50" charset="-128"/>
                <a:ea typeface="ＭＳ Ｐゴシック" pitchFamily="50" charset="-128"/>
              </a:rPr>
              <a:t>51.5</a:t>
            </a:r>
            <a:r>
              <a:rPr lang="ja-JP" altLang="en-US" sz="1100" dirty="0">
                <a:latin typeface="ＭＳ Ｐゴシック" pitchFamily="50" charset="-128"/>
                <a:ea typeface="ＭＳ Ｐゴシック" pitchFamily="50" charset="-128"/>
              </a:rPr>
              <a:t>％で、堺市と同程度</a:t>
            </a:r>
            <a:endParaRPr lang="en-US" altLang="ja-JP" sz="1100" dirty="0">
              <a:latin typeface="ＭＳ Ｐゴシック" pitchFamily="50" charset="-128"/>
              <a:ea typeface="ＭＳ Ｐゴシック" pitchFamily="50" charset="-128"/>
            </a:endParaRPr>
          </a:p>
          <a:p>
            <a:pPr marL="85725" indent="-85725">
              <a:defRPr/>
            </a:pPr>
            <a:r>
              <a:rPr lang="ja-JP" altLang="en-US" sz="1100" dirty="0">
                <a:latin typeface="ＭＳ Ｐゴシック" pitchFamily="50" charset="-128"/>
                <a:ea typeface="ＭＳ Ｐゴシック" pitchFamily="50" charset="-128"/>
              </a:rPr>
              <a:t>○就業前児童</a:t>
            </a:r>
            <a:r>
              <a:rPr lang="en-US" altLang="ja-JP" sz="1100" dirty="0">
                <a:latin typeface="ＭＳ Ｐゴシック" pitchFamily="50" charset="-128"/>
                <a:ea typeface="ＭＳ Ｐゴシック" pitchFamily="50" charset="-128"/>
              </a:rPr>
              <a:t>100</a:t>
            </a:r>
            <a:r>
              <a:rPr lang="ja-JP" altLang="en-US" sz="1100" dirty="0">
                <a:latin typeface="ＭＳ Ｐゴシック" pitchFamily="50" charset="-128"/>
                <a:ea typeface="ＭＳ Ｐゴシック" pitchFamily="50" charset="-128"/>
              </a:rPr>
              <a:t>人あたりの認可保育所定員数は</a:t>
            </a:r>
            <a:r>
              <a:rPr lang="en-US" altLang="ja-JP" sz="1100" dirty="0">
                <a:latin typeface="ＭＳ Ｐゴシック" pitchFamily="50" charset="-128"/>
                <a:ea typeface="ＭＳ Ｐゴシック" pitchFamily="50" charset="-128"/>
              </a:rPr>
              <a:t>45.3</a:t>
            </a:r>
            <a:r>
              <a:rPr lang="ja-JP" altLang="en-US" sz="1100" dirty="0">
                <a:latin typeface="ＭＳ Ｐゴシック" pitchFamily="50" charset="-128"/>
                <a:ea typeface="ＭＳ Ｐゴシック" pitchFamily="50" charset="-128"/>
              </a:rPr>
              <a:t>人で、比較都市いずれも上回る</a:t>
            </a:r>
            <a:endParaRPr lang="en-US" altLang="ja-JP" sz="1100" dirty="0">
              <a:ea typeface="ＭＳ Ｐゴシック" pitchFamily="50" charset="-128"/>
            </a:endParaRPr>
          </a:p>
          <a:p>
            <a:pPr marL="85725" indent="-85725">
              <a:buFont typeface="Wingdings" pitchFamily="2" charset="2"/>
              <a:buNone/>
              <a:defRPr/>
            </a:pPr>
            <a:r>
              <a:rPr lang="ja-JP" altLang="en-US" sz="1100" dirty="0">
                <a:latin typeface="ＭＳ Ｐゴシック" pitchFamily="50" charset="-128"/>
                <a:ea typeface="ＭＳ Ｐゴシック" pitchFamily="50" charset="-128"/>
              </a:rPr>
              <a:t>○千人あたりの病院・診療所数は</a:t>
            </a:r>
            <a:r>
              <a:rPr lang="en-US" altLang="ja-JP" sz="1100" dirty="0">
                <a:latin typeface="ＭＳ Ｐゴシック" pitchFamily="50" charset="-128"/>
                <a:ea typeface="ＭＳ Ｐゴシック" pitchFamily="50" charset="-128"/>
              </a:rPr>
              <a:t>2.1</a:t>
            </a:r>
            <a:r>
              <a:rPr lang="ja-JP" altLang="en-US" sz="1100" dirty="0">
                <a:latin typeface="ＭＳ Ｐゴシック" pitchFamily="50" charset="-128"/>
                <a:ea typeface="ＭＳ Ｐゴシック" pitchFamily="50" charset="-128"/>
              </a:rPr>
              <a:t>ヵ所で、比較都市をいずれも上回る</a:t>
            </a:r>
          </a:p>
          <a:p>
            <a:pPr marL="85725" indent="-85725">
              <a:buFont typeface="Wingdings" pitchFamily="2" charset="2"/>
              <a:buNone/>
              <a:defRPr/>
            </a:pPr>
            <a:endParaRPr lang="en-US" altLang="ja-JP" sz="1100" dirty="0">
              <a:latin typeface="HGP創英角ｺﾞｼｯｸUB" pitchFamily="50" charset="-128"/>
              <a:ea typeface="HGP創英角ｺﾞｼｯｸUB" pitchFamily="50" charset="-128"/>
            </a:endParaRPr>
          </a:p>
          <a:p>
            <a:pPr marL="85725" indent="-85725">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a:p>
            <a:pPr marL="85725" indent="-85725">
              <a:lnSpc>
                <a:spcPts val="1800"/>
              </a:lnSpc>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p:txBody>
      </p:sp>
      <p:sp>
        <p:nvSpPr>
          <p:cNvPr id="4112" name="Rectangle 1"/>
          <p:cNvSpPr>
            <a:spLocks noChangeArrowheads="1"/>
          </p:cNvSpPr>
          <p:nvPr/>
        </p:nvSpPr>
        <p:spPr bwMode="auto">
          <a:xfrm>
            <a:off x="139700" y="537319"/>
            <a:ext cx="4010025" cy="2308324"/>
          </a:xfrm>
          <a:prstGeom prst="rect">
            <a:avLst/>
          </a:prstGeom>
          <a:noFill/>
          <a:ln w="9525">
            <a:noFill/>
            <a:miter lim="800000"/>
            <a:headEnd/>
            <a:tailEnd/>
          </a:ln>
        </p:spPr>
        <p:txBody>
          <a:bodyPr anchor="ctr">
            <a:spAutoFit/>
          </a:bodyPr>
          <a:lstStyle/>
          <a:p>
            <a:r>
              <a:rPr lang="ja-JP" altLang="ja-JP" sz="1200" b="1" dirty="0">
                <a:latin typeface="HG創英角ｺﾞｼｯｸUB" pitchFamily="49" charset="-128"/>
                <a:ea typeface="HG創英角ｺﾞｼｯｸUB" pitchFamily="49" charset="-128"/>
                <a:cs typeface="Times New Roman" pitchFamily="18" charset="0"/>
              </a:rPr>
              <a:t>○日本で最も高層の商業ビルであるあべのハルカスや、天王寺公園や長居公園</a:t>
            </a:r>
            <a:r>
              <a:rPr lang="ja-JP" altLang="en-US" sz="1200" b="1" dirty="0">
                <a:latin typeface="HG創英角ｺﾞｼｯｸUB" pitchFamily="49" charset="-128"/>
                <a:ea typeface="HG創英角ｺﾞｼｯｸUB" pitchFamily="49" charset="-128"/>
                <a:cs typeface="Times New Roman" pitchFamily="18" charset="0"/>
              </a:rPr>
              <a:t>などのみどり</a:t>
            </a:r>
            <a:r>
              <a:rPr lang="ja-JP" altLang="ja-JP" sz="1200" b="1" dirty="0">
                <a:latin typeface="HG創英角ｺﾞｼｯｸUB" pitchFamily="49" charset="-128"/>
                <a:ea typeface="HG創英角ｺﾞｼｯｸUB" pitchFamily="49" charset="-128"/>
                <a:cs typeface="Times New Roman" pitchFamily="18" charset="0"/>
              </a:rPr>
              <a:t>、コリアタウンや平野環壕集落といった</a:t>
            </a:r>
            <a:r>
              <a:rPr lang="ja-JP" altLang="en-US" sz="1200" b="1" dirty="0">
                <a:latin typeface="HG創英角ｺﾞｼｯｸUB" pitchFamily="49" charset="-128"/>
                <a:ea typeface="HG創英角ｺﾞｼｯｸUB" pitchFamily="49" charset="-128"/>
                <a:cs typeface="Times New Roman" pitchFamily="18" charset="0"/>
              </a:rPr>
              <a:t>個性豊かな</a:t>
            </a:r>
            <a:r>
              <a:rPr lang="ja-JP" altLang="ja-JP" sz="1200" b="1" dirty="0">
                <a:latin typeface="HG創英角ｺﾞｼｯｸUB" pitchFamily="49" charset="-128"/>
                <a:ea typeface="HG創英角ｺﾞｼｯｸUB" pitchFamily="49" charset="-128"/>
                <a:cs typeface="Times New Roman" pitchFamily="18" charset="0"/>
              </a:rPr>
              <a:t>まちなみなどを有</a:t>
            </a:r>
            <a:r>
              <a:rPr lang="ja-JP" altLang="en-US" sz="1200" b="1" dirty="0">
                <a:latin typeface="HG創英角ｺﾞｼｯｸUB" pitchFamily="49" charset="-128"/>
                <a:ea typeface="HG創英角ｺﾞｼｯｸUB" pitchFamily="49" charset="-128"/>
                <a:cs typeface="Times New Roman" pitchFamily="18" charset="0"/>
              </a:rPr>
              <a:t>し</a:t>
            </a:r>
            <a:r>
              <a:rPr lang="ja-JP" altLang="ja-JP" sz="1200" b="1" dirty="0">
                <a:latin typeface="HG創英角ｺﾞｼｯｸUB" pitchFamily="49" charset="-128"/>
                <a:ea typeface="HG創英角ｺﾞｼｯｸUB" pitchFamily="49" charset="-128"/>
                <a:cs typeface="Times New Roman" pitchFamily="18" charset="0"/>
              </a:rPr>
              <a:t>、文教地区として学校も多く立地。</a:t>
            </a:r>
            <a:r>
              <a:rPr lang="ja-JP" altLang="en-US" sz="1200" b="1" dirty="0">
                <a:latin typeface="HG創英角ｺﾞｼｯｸUB" pitchFamily="49" charset="-128"/>
                <a:ea typeface="HG創英角ｺﾞｼｯｸUB" pitchFamily="49" charset="-128"/>
                <a:cs typeface="Times New Roman" pitchFamily="18" charset="0"/>
              </a:rPr>
              <a:t>歴史・文化豊かな居住環境と賑わい・集客機能などを有する都市</a:t>
            </a:r>
          </a:p>
          <a:p>
            <a:r>
              <a:rPr lang="ja-JP" altLang="ja-JP" sz="1200" b="1" dirty="0">
                <a:latin typeface="HG創英角ｺﾞｼｯｸUB" pitchFamily="49" charset="-128"/>
                <a:ea typeface="HG創英角ｺﾞｼｯｸUB" pitchFamily="49" charset="-128"/>
                <a:cs typeface="Times New Roman" pitchFamily="18" charset="0"/>
              </a:rPr>
              <a:t>○天王寺・阿倍野地区では</a:t>
            </a:r>
            <a:r>
              <a:rPr lang="ja-JP" altLang="en-US" sz="1200" b="1" dirty="0">
                <a:latin typeface="HG創英角ｺﾞｼｯｸUB" pitchFamily="49" charset="-128"/>
                <a:ea typeface="HG創英角ｺﾞｼｯｸUB" pitchFamily="49" charset="-128"/>
                <a:cs typeface="Times New Roman" pitchFamily="18" charset="0"/>
              </a:rPr>
              <a:t>、</a:t>
            </a:r>
            <a:r>
              <a:rPr lang="ja-JP" altLang="ja-JP" sz="1200" b="1" dirty="0">
                <a:latin typeface="HG創英角ｺﾞｼｯｸUB" pitchFamily="49" charset="-128"/>
                <a:ea typeface="HG創英角ｺﾞｼｯｸUB" pitchFamily="49" charset="-128"/>
                <a:cs typeface="Times New Roman" pitchFamily="18" charset="0"/>
              </a:rPr>
              <a:t>民間活力により整備された天王寺公園エントランスエリア「てんしば」や、ナイト</a:t>
            </a:r>
            <a:r>
              <a:rPr lang="en-US" altLang="ja-JP" sz="1200" b="1" dirty="0">
                <a:latin typeface="HG創英角ｺﾞｼｯｸUB" pitchFamily="49" charset="-128"/>
                <a:ea typeface="HG創英角ｺﾞｼｯｸUB" pitchFamily="49" charset="-128"/>
                <a:cs typeface="Times New Roman" pitchFamily="18" charset="0"/>
              </a:rPr>
              <a:t>ZOO</a:t>
            </a:r>
            <a:r>
              <a:rPr lang="ja-JP" altLang="ja-JP" sz="1200" b="1" dirty="0">
                <a:latin typeface="HG創英角ｺﾞｼｯｸUB" pitchFamily="49" charset="-128"/>
                <a:ea typeface="HG創英角ｺﾞｼｯｸUB" pitchFamily="49" charset="-128"/>
                <a:cs typeface="Times New Roman" pitchFamily="18" charset="0"/>
              </a:rPr>
              <a:t>など新たな魅力づくりが進む天王寺</a:t>
            </a:r>
            <a:r>
              <a:rPr lang="ja-JP" altLang="en-US" sz="1200" b="1" dirty="0">
                <a:latin typeface="HG創英角ｺﾞｼｯｸUB" pitchFamily="49" charset="-128"/>
                <a:ea typeface="HG創英角ｺﾞｼｯｸUB" pitchFamily="49" charset="-128"/>
                <a:cs typeface="Times New Roman" pitchFamily="18" charset="0"/>
              </a:rPr>
              <a:t>動物園</a:t>
            </a:r>
            <a:r>
              <a:rPr lang="ja-JP" altLang="ja-JP" sz="1200" b="1" dirty="0">
                <a:latin typeface="HG創英角ｺﾞｼｯｸUB" pitchFamily="49" charset="-128"/>
                <a:ea typeface="HG創英角ｺﾞｼｯｸUB" pitchFamily="49" charset="-128"/>
                <a:cs typeface="Times New Roman" pitchFamily="18" charset="0"/>
              </a:rPr>
              <a:t>など、都市魅力向上の取組みが進む</a:t>
            </a:r>
          </a:p>
          <a:p>
            <a:r>
              <a:rPr lang="ja-JP" altLang="ja-JP" sz="1200" b="1" dirty="0">
                <a:latin typeface="HG創英角ｺﾞｼｯｸUB" pitchFamily="49" charset="-128"/>
                <a:ea typeface="HG創英角ｺﾞｼｯｸUB" pitchFamily="49" charset="-128"/>
                <a:cs typeface="Times New Roman" pitchFamily="18" charset="0"/>
              </a:rPr>
              <a:t>○日本有数の大規模な陸上競技場・植物園・自然史博物館等を有する長居公園では、スタジアム改修を</a:t>
            </a:r>
            <a:r>
              <a:rPr lang="ja-JP" altLang="en-US" sz="1200" b="1" dirty="0">
                <a:latin typeface="HG創英角ｺﾞｼｯｸUB" pitchFamily="49" charset="-128"/>
                <a:ea typeface="HG創英角ｺﾞｼｯｸUB" pitchFamily="49" charset="-128"/>
                <a:cs typeface="Times New Roman" pitchFamily="18" charset="0"/>
              </a:rPr>
              <a:t>核</a:t>
            </a:r>
            <a:r>
              <a:rPr lang="ja-JP" altLang="ja-JP" sz="1200" b="1" dirty="0">
                <a:latin typeface="HG創英角ｺﾞｼｯｸUB" pitchFamily="49" charset="-128"/>
                <a:ea typeface="HG創英角ｺﾞｼｯｸUB" pitchFamily="49" charset="-128"/>
                <a:cs typeface="Times New Roman" pitchFamily="18" charset="0"/>
              </a:rPr>
              <a:t>としたサッカー拠点の形成も計画されて</a:t>
            </a:r>
            <a:r>
              <a:rPr lang="ja-JP" altLang="ja-JP" sz="1200" b="1" dirty="0" smtClean="0">
                <a:latin typeface="HG創英角ｺﾞｼｯｸUB" pitchFamily="49" charset="-128"/>
                <a:ea typeface="HG創英角ｺﾞｼｯｸUB" pitchFamily="49" charset="-128"/>
                <a:cs typeface="Times New Roman" pitchFamily="18" charset="0"/>
              </a:rPr>
              <a:t>いる</a:t>
            </a:r>
            <a:endParaRPr lang="ja-JP" altLang="ja-JP" sz="1200" b="1" dirty="0">
              <a:latin typeface="HG創英角ｺﾞｼｯｸUB" pitchFamily="49" charset="-128"/>
              <a:ea typeface="HG創英角ｺﾞｼｯｸUB" pitchFamily="49" charset="-128"/>
              <a:cs typeface="Times New Roman" pitchFamily="18" charset="0"/>
            </a:endParaRPr>
          </a:p>
        </p:txBody>
      </p:sp>
      <p:sp>
        <p:nvSpPr>
          <p:cNvPr id="4114" name="テキスト ボックス 24"/>
          <p:cNvSpPr txBox="1">
            <a:spLocks noChangeArrowheads="1"/>
          </p:cNvSpPr>
          <p:nvPr/>
        </p:nvSpPr>
        <p:spPr bwMode="gray">
          <a:xfrm>
            <a:off x="4383088" y="47625"/>
            <a:ext cx="1833562"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a:solidFill>
                  <a:schemeClr val="bg1"/>
                </a:solidFill>
                <a:latin typeface="ＭＳ Ｐゴシック" charset="-128"/>
              </a:rPr>
              <a:t>地域の特徴</a:t>
            </a:r>
          </a:p>
        </p:txBody>
      </p:sp>
      <p:sp>
        <p:nvSpPr>
          <p:cNvPr id="4115" name="テキスト ボックス 57"/>
          <p:cNvSpPr>
            <a:spLocks noChangeArrowheads="1"/>
          </p:cNvSpPr>
          <p:nvPr/>
        </p:nvSpPr>
        <p:spPr bwMode="auto">
          <a:xfrm>
            <a:off x="4511675" y="6093296"/>
            <a:ext cx="4041776" cy="468312"/>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dirty="0"/>
              <a:t>東部を南北に平野川・平野川分水路、南を東西に大和川</a:t>
            </a:r>
            <a:r>
              <a:rPr lang="ja-JP" altLang="ja-JP" sz="1100" dirty="0"/>
              <a:t>が流れる</a:t>
            </a:r>
            <a:r>
              <a:rPr lang="ja-JP" altLang="en-US" sz="1100" dirty="0"/>
              <a:t>。</a:t>
            </a:r>
          </a:p>
        </p:txBody>
      </p:sp>
      <p:sp>
        <p:nvSpPr>
          <p:cNvPr id="57" name="正方形/長方形 27"/>
          <p:cNvSpPr>
            <a:spLocks noChangeArrowheads="1"/>
          </p:cNvSpPr>
          <p:nvPr/>
        </p:nvSpPr>
        <p:spPr bwMode="auto">
          <a:xfrm>
            <a:off x="8853487" y="6555745"/>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a:t>
            </a:r>
            <a:r>
              <a:rPr lang="ja-JP" altLang="en-US" sz="1100" b="1" dirty="0">
                <a:solidFill>
                  <a:srgbClr val="000000"/>
                </a:solidFill>
                <a:latin typeface="Meiryo UI" pitchFamily="50" charset="-128"/>
                <a:ea typeface="Meiryo UI" pitchFamily="50" charset="-128"/>
                <a:cs typeface="Meiryo UI" pitchFamily="50" charset="-128"/>
              </a:rPr>
              <a:t>５</a:t>
            </a:r>
            <a:endParaRPr lang="en-US" altLang="ja-JP" sz="1100" b="1" dirty="0" smtClean="0">
              <a:solidFill>
                <a:srgbClr val="000000"/>
              </a:solidFill>
              <a:latin typeface="Meiryo UI" pitchFamily="50" charset="-128"/>
              <a:ea typeface="Meiryo UI" pitchFamily="50" charset="-128"/>
              <a:cs typeface="Meiryo UI" pitchFamily="50" charset="-128"/>
            </a:endParaRPr>
          </a:p>
        </p:txBody>
      </p:sp>
      <p:pic>
        <p:nvPicPr>
          <p:cNvPr id="37" name="図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4192" y="537319"/>
            <a:ext cx="4717206" cy="5744449"/>
          </a:xfrm>
          <a:prstGeom prst="rect">
            <a:avLst/>
          </a:prstGeom>
        </p:spPr>
      </p:pic>
      <p:sp>
        <p:nvSpPr>
          <p:cNvPr id="38" name="正方形/長方形 37"/>
          <p:cNvSpPr/>
          <p:nvPr/>
        </p:nvSpPr>
        <p:spPr bwMode="gray">
          <a:xfrm>
            <a:off x="5834855" y="2632074"/>
            <a:ext cx="108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39" name="円/楕円 50"/>
          <p:cNvSpPr/>
          <p:nvPr/>
        </p:nvSpPr>
        <p:spPr bwMode="gray">
          <a:xfrm>
            <a:off x="5548792" y="2148512"/>
            <a:ext cx="312737" cy="325438"/>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正方形/長方形 39"/>
          <p:cNvSpPr/>
          <p:nvPr/>
        </p:nvSpPr>
        <p:spPr bwMode="gray">
          <a:xfrm>
            <a:off x="5563774" y="2268999"/>
            <a:ext cx="108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41" name="円/楕円 57"/>
          <p:cNvSpPr/>
          <p:nvPr/>
        </p:nvSpPr>
        <p:spPr bwMode="gray">
          <a:xfrm>
            <a:off x="5862638" y="4490047"/>
            <a:ext cx="576262" cy="360362"/>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2" name="正方形/長方形 41"/>
          <p:cNvSpPr/>
          <p:nvPr/>
        </p:nvSpPr>
        <p:spPr bwMode="gray">
          <a:xfrm>
            <a:off x="4435475" y="1760538"/>
            <a:ext cx="976313" cy="3603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天王寺公園</a:t>
            </a:r>
            <a:endParaRPr lang="en-US" altLang="ja-JP" sz="900" dirty="0">
              <a:solidFill>
                <a:schemeClr val="tx1"/>
              </a:solidFill>
            </a:endParaRPr>
          </a:p>
          <a:p>
            <a:pPr algn="ctr">
              <a:defRPr/>
            </a:pPr>
            <a:r>
              <a:rPr lang="ja-JP" altLang="en-US" sz="900" dirty="0">
                <a:solidFill>
                  <a:schemeClr val="tx1"/>
                </a:solidFill>
              </a:rPr>
              <a:t>（てんしば）</a:t>
            </a:r>
            <a:endParaRPr lang="en-US" altLang="ja-JP" sz="900" dirty="0">
              <a:solidFill>
                <a:schemeClr val="tx1"/>
              </a:solidFill>
            </a:endParaRPr>
          </a:p>
        </p:txBody>
      </p:sp>
      <p:sp>
        <p:nvSpPr>
          <p:cNvPr id="43" name="正方形/長方形 42"/>
          <p:cNvSpPr/>
          <p:nvPr/>
        </p:nvSpPr>
        <p:spPr bwMode="gray">
          <a:xfrm>
            <a:off x="4435475" y="2239963"/>
            <a:ext cx="976313" cy="17938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天王寺動物園</a:t>
            </a:r>
            <a:endParaRPr lang="en-US" altLang="ja-JP" sz="900" dirty="0">
              <a:solidFill>
                <a:schemeClr val="tx1"/>
              </a:solidFill>
            </a:endParaRPr>
          </a:p>
        </p:txBody>
      </p:sp>
      <p:sp>
        <p:nvSpPr>
          <p:cNvPr id="44" name="円/楕円 67"/>
          <p:cNvSpPr/>
          <p:nvPr/>
        </p:nvSpPr>
        <p:spPr bwMode="gray">
          <a:xfrm>
            <a:off x="6814189" y="1674240"/>
            <a:ext cx="360362" cy="11271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円/楕円 70"/>
          <p:cNvSpPr/>
          <p:nvPr/>
        </p:nvSpPr>
        <p:spPr bwMode="gray">
          <a:xfrm rot="16200000">
            <a:off x="5594350" y="2513013"/>
            <a:ext cx="384175" cy="37147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 name="円/楕円 66"/>
          <p:cNvSpPr/>
          <p:nvPr/>
        </p:nvSpPr>
        <p:spPr bwMode="gray">
          <a:xfrm rot="16200000">
            <a:off x="7370201" y="1819326"/>
            <a:ext cx="828675" cy="808037"/>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7" name="正方形/長方形 46"/>
          <p:cNvSpPr/>
          <p:nvPr/>
        </p:nvSpPr>
        <p:spPr bwMode="gray">
          <a:xfrm>
            <a:off x="7029163" y="1433804"/>
            <a:ext cx="863600" cy="219075"/>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コリアタウン</a:t>
            </a:r>
            <a:endParaRPr lang="en-US" altLang="ja-JP" sz="900" dirty="0">
              <a:solidFill>
                <a:schemeClr val="tx1"/>
              </a:solidFill>
            </a:endParaRPr>
          </a:p>
        </p:txBody>
      </p:sp>
      <p:sp>
        <p:nvSpPr>
          <p:cNvPr id="48" name="円/楕円 71"/>
          <p:cNvSpPr/>
          <p:nvPr/>
        </p:nvSpPr>
        <p:spPr bwMode="gray">
          <a:xfrm rot="16200000">
            <a:off x="7689851" y="2738388"/>
            <a:ext cx="863600" cy="8636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49" name="直線コネクタ 48"/>
          <p:cNvCxnSpPr>
            <a:stCxn id="48" idx="5"/>
            <a:endCxn id="89" idx="1"/>
          </p:cNvCxnSpPr>
          <p:nvPr/>
        </p:nvCxnSpPr>
        <p:spPr bwMode="gray">
          <a:xfrm flipV="1">
            <a:off x="8426980" y="2195489"/>
            <a:ext cx="173549" cy="669370"/>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bwMode="gray">
          <a:xfrm>
            <a:off x="7442763" y="3762235"/>
            <a:ext cx="900000" cy="17938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平野環濠集落</a:t>
            </a:r>
            <a:endParaRPr lang="en-US" altLang="ja-JP" sz="900" dirty="0">
              <a:solidFill>
                <a:schemeClr val="tx1"/>
              </a:solidFill>
            </a:endParaRPr>
          </a:p>
        </p:txBody>
      </p:sp>
      <p:sp>
        <p:nvSpPr>
          <p:cNvPr id="59" name="正方形/長方形 58"/>
          <p:cNvSpPr/>
          <p:nvPr/>
        </p:nvSpPr>
        <p:spPr bwMode="gray">
          <a:xfrm>
            <a:off x="5070475" y="4589463"/>
            <a:ext cx="792163" cy="215900"/>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長居公園</a:t>
            </a:r>
            <a:endParaRPr lang="en-US" altLang="ja-JP" sz="900" dirty="0">
              <a:solidFill>
                <a:schemeClr val="tx1"/>
              </a:solidFill>
            </a:endParaRPr>
          </a:p>
        </p:txBody>
      </p:sp>
      <p:sp>
        <p:nvSpPr>
          <p:cNvPr id="77" name="正方形/長方形 76"/>
          <p:cNvSpPr/>
          <p:nvPr/>
        </p:nvSpPr>
        <p:spPr bwMode="gray">
          <a:xfrm>
            <a:off x="5969530" y="2593978"/>
            <a:ext cx="1008063" cy="180000"/>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あべのハルカス</a:t>
            </a:r>
            <a:endParaRPr lang="en-US" altLang="ja-JP" sz="900" dirty="0">
              <a:solidFill>
                <a:schemeClr val="tx1"/>
              </a:solidFill>
            </a:endParaRPr>
          </a:p>
        </p:txBody>
      </p:sp>
      <p:sp>
        <p:nvSpPr>
          <p:cNvPr id="78" name="円/楕円 217"/>
          <p:cNvSpPr>
            <a:spLocks noChangeArrowheads="1"/>
          </p:cNvSpPr>
          <p:nvPr/>
        </p:nvSpPr>
        <p:spPr bwMode="auto">
          <a:xfrm>
            <a:off x="6000138" y="1833114"/>
            <a:ext cx="180000" cy="180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sp>
        <p:nvSpPr>
          <p:cNvPr id="79" name="正方形/長方形 78"/>
          <p:cNvSpPr/>
          <p:nvPr/>
        </p:nvSpPr>
        <p:spPr bwMode="gray">
          <a:xfrm>
            <a:off x="5756339" y="1815752"/>
            <a:ext cx="647700" cy="215900"/>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defRPr/>
            </a:pPr>
            <a:r>
              <a:rPr lang="ja-JP" altLang="en-US" sz="900" dirty="0"/>
              <a:t>四天王寺</a:t>
            </a:r>
          </a:p>
        </p:txBody>
      </p:sp>
      <p:sp>
        <p:nvSpPr>
          <p:cNvPr id="80" name="円/楕円 143"/>
          <p:cNvSpPr/>
          <p:nvPr/>
        </p:nvSpPr>
        <p:spPr bwMode="gray">
          <a:xfrm>
            <a:off x="6759321" y="2087872"/>
            <a:ext cx="180000" cy="180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81" name="円/楕円 143"/>
          <p:cNvSpPr/>
          <p:nvPr/>
        </p:nvSpPr>
        <p:spPr bwMode="gray">
          <a:xfrm>
            <a:off x="6013689" y="2917698"/>
            <a:ext cx="180000" cy="180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84" name="円/楕円 143"/>
          <p:cNvSpPr/>
          <p:nvPr/>
        </p:nvSpPr>
        <p:spPr bwMode="gray">
          <a:xfrm>
            <a:off x="7366843" y="4076323"/>
            <a:ext cx="180000" cy="180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85" name="円/楕円 143"/>
          <p:cNvSpPr/>
          <p:nvPr/>
        </p:nvSpPr>
        <p:spPr bwMode="gray">
          <a:xfrm>
            <a:off x="6354304" y="3964193"/>
            <a:ext cx="180000" cy="180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86" name="正方形/長方形 85"/>
          <p:cNvSpPr/>
          <p:nvPr/>
        </p:nvSpPr>
        <p:spPr bwMode="gray">
          <a:xfrm>
            <a:off x="6580248" y="5217319"/>
            <a:ext cx="101600" cy="9525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87" name="正方形/長方形 86"/>
          <p:cNvSpPr/>
          <p:nvPr/>
        </p:nvSpPr>
        <p:spPr bwMode="gray">
          <a:xfrm>
            <a:off x="8758238" y="4829076"/>
            <a:ext cx="101600" cy="9525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88" name="正方形/長方形 87"/>
          <p:cNvSpPr/>
          <p:nvPr/>
        </p:nvSpPr>
        <p:spPr bwMode="gray">
          <a:xfrm>
            <a:off x="8368432" y="3837781"/>
            <a:ext cx="101600" cy="9525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89" name="正方形/長方形 88"/>
          <p:cNvSpPr/>
          <p:nvPr/>
        </p:nvSpPr>
        <p:spPr bwMode="gray">
          <a:xfrm>
            <a:off x="8600529" y="2085951"/>
            <a:ext cx="936000" cy="219075"/>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smtClean="0">
                <a:solidFill>
                  <a:schemeClr val="tx1"/>
                </a:solidFill>
              </a:rPr>
              <a:t>中小工場立地</a:t>
            </a:r>
            <a:endParaRPr lang="en-US" altLang="ja-JP" sz="900" dirty="0">
              <a:solidFill>
                <a:schemeClr val="tx1"/>
              </a:solidFill>
            </a:endParaRPr>
          </a:p>
        </p:txBody>
      </p:sp>
      <p:cxnSp>
        <p:nvCxnSpPr>
          <p:cNvPr id="90" name="直線コネクタ 89"/>
          <p:cNvCxnSpPr>
            <a:stCxn id="46" idx="4"/>
            <a:endCxn id="89" idx="1"/>
          </p:cNvCxnSpPr>
          <p:nvPr/>
        </p:nvCxnSpPr>
        <p:spPr bwMode="gray">
          <a:xfrm flipV="1">
            <a:off x="8188557" y="2195489"/>
            <a:ext cx="411972" cy="27855"/>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1" name="正方形/長方形 90"/>
          <p:cNvSpPr/>
          <p:nvPr/>
        </p:nvSpPr>
        <p:spPr bwMode="gray">
          <a:xfrm>
            <a:off x="5888855" y="2060067"/>
            <a:ext cx="108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92" name="正方形/長方形 91"/>
          <p:cNvSpPr/>
          <p:nvPr/>
        </p:nvSpPr>
        <p:spPr bwMode="gray">
          <a:xfrm>
            <a:off x="7856537" y="3626850"/>
            <a:ext cx="108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93" name="正方形/長方形 92"/>
          <p:cNvSpPr/>
          <p:nvPr/>
        </p:nvSpPr>
        <p:spPr bwMode="gray">
          <a:xfrm>
            <a:off x="6556356" y="4034549"/>
            <a:ext cx="108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94" name="正方形/長方形 93"/>
          <p:cNvSpPr/>
          <p:nvPr/>
        </p:nvSpPr>
        <p:spPr bwMode="gray">
          <a:xfrm>
            <a:off x="6286356" y="4168288"/>
            <a:ext cx="756000" cy="17938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駒川商店街</a:t>
            </a:r>
            <a:endParaRPr lang="en-US" altLang="ja-JP" sz="900" dirty="0">
              <a:solidFill>
                <a:schemeClr val="tx1"/>
              </a:solidFill>
            </a:endParaRPr>
          </a:p>
        </p:txBody>
      </p:sp>
      <p:sp>
        <p:nvSpPr>
          <p:cNvPr id="51" name="正方形/長方形 50"/>
          <p:cNvSpPr/>
          <p:nvPr/>
        </p:nvSpPr>
        <p:spPr bwMode="gray">
          <a:xfrm>
            <a:off x="4432300" y="2740074"/>
            <a:ext cx="765473" cy="206326"/>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smtClean="0">
                <a:solidFill>
                  <a:schemeClr val="tx1"/>
                </a:solidFill>
              </a:rPr>
              <a:t>商業集積地</a:t>
            </a:r>
            <a:endParaRPr lang="en-US" altLang="ja-JP" sz="900" dirty="0">
              <a:solidFill>
                <a:schemeClr val="tx1"/>
              </a:solidFill>
            </a:endParaRPr>
          </a:p>
        </p:txBody>
      </p:sp>
      <p:cxnSp>
        <p:nvCxnSpPr>
          <p:cNvPr id="52" name="直線コネクタ 51"/>
          <p:cNvCxnSpPr>
            <a:stCxn id="51" idx="3"/>
            <a:endCxn id="45" idx="0"/>
          </p:cNvCxnSpPr>
          <p:nvPr/>
        </p:nvCxnSpPr>
        <p:spPr bwMode="gray">
          <a:xfrm flipV="1">
            <a:off x="5197773" y="2698750"/>
            <a:ext cx="402927" cy="144487"/>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rot="17249862">
            <a:off x="6748593" y="2252615"/>
            <a:ext cx="611277" cy="230832"/>
          </a:xfrm>
          <a:prstGeom prst="rect">
            <a:avLst/>
          </a:prstGeom>
          <a:noFill/>
        </p:spPr>
        <p:txBody>
          <a:bodyPr wrap="square" rtlCol="0">
            <a:spAutoFit/>
          </a:bodyPr>
          <a:lstStyle/>
          <a:p>
            <a:r>
              <a:rPr kumimoji="1" lang="ja-JP" altLang="en-US" sz="900" dirty="0" smtClean="0">
                <a:solidFill>
                  <a:schemeClr val="tx1">
                    <a:lumMod val="85000"/>
                    <a:lumOff val="15000"/>
                  </a:schemeClr>
                </a:solidFill>
                <a:latin typeface="HGｺﾞｼｯｸM" panose="020B0609000000000000" pitchFamily="49" charset="-128"/>
                <a:ea typeface="HGｺﾞｼｯｸM" panose="020B0609000000000000" pitchFamily="49" charset="-128"/>
              </a:rPr>
              <a:t>平野川</a:t>
            </a:r>
            <a:endParaRPr kumimoji="1" lang="ja-JP" altLang="en-US" sz="900" dirty="0">
              <a:solidFill>
                <a:schemeClr val="tx1">
                  <a:lumMod val="85000"/>
                  <a:lumOff val="15000"/>
                </a:schemeClr>
              </a:solidFill>
              <a:latin typeface="HGｺﾞｼｯｸM" panose="020B0609000000000000" pitchFamily="49" charset="-128"/>
              <a:ea typeface="HGｺﾞｼｯｸM" panose="020B0609000000000000" pitchFamily="49" charset="-128"/>
            </a:endParaRPr>
          </a:p>
        </p:txBody>
      </p:sp>
      <p:sp>
        <p:nvSpPr>
          <p:cNvPr id="53" name="テキスト ボックス 52"/>
          <p:cNvSpPr txBox="1"/>
          <p:nvPr/>
        </p:nvSpPr>
        <p:spPr>
          <a:xfrm rot="16362853">
            <a:off x="7004474" y="2119003"/>
            <a:ext cx="1042948" cy="230832"/>
          </a:xfrm>
          <a:prstGeom prst="rect">
            <a:avLst/>
          </a:prstGeom>
          <a:noFill/>
        </p:spPr>
        <p:txBody>
          <a:bodyPr wrap="square" rtlCol="0">
            <a:spAutoFit/>
          </a:bodyPr>
          <a:lstStyle/>
          <a:p>
            <a:r>
              <a:rPr kumimoji="1" lang="ja-JP" altLang="en-US" sz="900" dirty="0" smtClean="0">
                <a:solidFill>
                  <a:schemeClr val="tx1">
                    <a:lumMod val="85000"/>
                    <a:lumOff val="15000"/>
                  </a:schemeClr>
                </a:solidFill>
                <a:latin typeface="HGｺﾞｼｯｸM" panose="020B0609000000000000" pitchFamily="49" charset="-128"/>
                <a:ea typeface="HGｺﾞｼｯｸM" panose="020B0609000000000000" pitchFamily="49" charset="-128"/>
              </a:rPr>
              <a:t>平野川分水路</a:t>
            </a:r>
            <a:endParaRPr kumimoji="1" lang="ja-JP" altLang="en-US" sz="900" dirty="0">
              <a:solidFill>
                <a:schemeClr val="tx1">
                  <a:lumMod val="85000"/>
                  <a:lumOff val="15000"/>
                </a:schemeClr>
              </a:solidFill>
              <a:latin typeface="HGｺﾞｼｯｸM" panose="020B0609000000000000" pitchFamily="49" charset="-128"/>
              <a:ea typeface="HGｺﾞｼｯｸM" panose="020B0609000000000000" pitchFamily="49" charset="-128"/>
            </a:endParaRPr>
          </a:p>
        </p:txBody>
      </p:sp>
      <p:sp>
        <p:nvSpPr>
          <p:cNvPr id="54" name="テキスト ボックス 53"/>
          <p:cNvSpPr txBox="1"/>
          <p:nvPr/>
        </p:nvSpPr>
        <p:spPr>
          <a:xfrm>
            <a:off x="7546843" y="5335254"/>
            <a:ext cx="629699" cy="230832"/>
          </a:xfrm>
          <a:prstGeom prst="rect">
            <a:avLst/>
          </a:prstGeom>
          <a:noFill/>
        </p:spPr>
        <p:txBody>
          <a:bodyPr wrap="square" rtlCol="0">
            <a:spAutoFit/>
          </a:bodyPr>
          <a:lstStyle/>
          <a:p>
            <a:r>
              <a:rPr kumimoji="1" lang="ja-JP" altLang="en-US" sz="900" dirty="0" smtClean="0">
                <a:solidFill>
                  <a:schemeClr val="tx1">
                    <a:lumMod val="85000"/>
                    <a:lumOff val="15000"/>
                  </a:schemeClr>
                </a:solidFill>
                <a:latin typeface="HGｺﾞｼｯｸM" panose="020B0609000000000000" pitchFamily="49" charset="-128"/>
                <a:ea typeface="HGｺﾞｼｯｸM" panose="020B0609000000000000" pitchFamily="49" charset="-128"/>
              </a:rPr>
              <a:t>大和川</a:t>
            </a:r>
            <a:endParaRPr kumimoji="1" lang="ja-JP" altLang="en-US" sz="900" dirty="0">
              <a:solidFill>
                <a:schemeClr val="tx1">
                  <a:lumMod val="85000"/>
                  <a:lumOff val="15000"/>
                </a:schemeClr>
              </a:solidFill>
              <a:latin typeface="HGｺﾞｼｯｸM" panose="020B0609000000000000" pitchFamily="49" charset="-128"/>
              <a:ea typeface="HGｺﾞｼｯｸM" panose="020B0609000000000000" pitchFamily="49"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3"/>
          <p:cNvSpPr txBox="1">
            <a:spLocks/>
          </p:cNvSpPr>
          <p:nvPr/>
        </p:nvSpPr>
        <p:spPr bwMode="auto">
          <a:xfrm>
            <a:off x="117475" y="620713"/>
            <a:ext cx="9671050" cy="6127750"/>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pic>
        <p:nvPicPr>
          <p:cNvPr id="7" name="図 6"/>
          <p:cNvPicPr>
            <a:picLocks/>
          </p:cNvPicPr>
          <p:nvPr/>
        </p:nvPicPr>
        <p:blipFill>
          <a:blip r:embed="rId2"/>
          <a:stretch>
            <a:fillRect/>
          </a:stretch>
        </p:blipFill>
        <p:spPr>
          <a:xfrm>
            <a:off x="6395468" y="4329761"/>
            <a:ext cx="3528000" cy="2325945"/>
          </a:xfrm>
          <a:prstGeom prst="rect">
            <a:avLst/>
          </a:prstGeom>
        </p:spPr>
      </p:pic>
      <p:pic>
        <p:nvPicPr>
          <p:cNvPr id="6" name="図 5"/>
          <p:cNvPicPr>
            <a:picLocks/>
          </p:cNvPicPr>
          <p:nvPr/>
        </p:nvPicPr>
        <p:blipFill>
          <a:blip r:embed="rId3"/>
          <a:stretch>
            <a:fillRect/>
          </a:stretch>
        </p:blipFill>
        <p:spPr>
          <a:xfrm>
            <a:off x="2893928" y="4271705"/>
            <a:ext cx="3524421" cy="2383099"/>
          </a:xfrm>
          <a:prstGeom prst="rect">
            <a:avLst/>
          </a:prstGeom>
        </p:spPr>
      </p:pic>
      <p:pic>
        <p:nvPicPr>
          <p:cNvPr id="5" name="図 4"/>
          <p:cNvPicPr>
            <a:picLocks/>
          </p:cNvPicPr>
          <p:nvPr/>
        </p:nvPicPr>
        <p:blipFill>
          <a:blip r:embed="rId4"/>
          <a:stretch>
            <a:fillRect/>
          </a:stretch>
        </p:blipFill>
        <p:spPr>
          <a:xfrm>
            <a:off x="6298206" y="1288369"/>
            <a:ext cx="3571420" cy="2486366"/>
          </a:xfrm>
          <a:prstGeom prst="rect">
            <a:avLst/>
          </a:prstGeom>
        </p:spPr>
      </p:pic>
      <p:pic>
        <p:nvPicPr>
          <p:cNvPr id="4" name="図 3"/>
          <p:cNvPicPr>
            <a:picLocks/>
          </p:cNvPicPr>
          <p:nvPr/>
        </p:nvPicPr>
        <p:blipFill>
          <a:blip r:embed="rId5"/>
          <a:stretch>
            <a:fillRect/>
          </a:stretch>
        </p:blipFill>
        <p:spPr>
          <a:xfrm>
            <a:off x="2875696" y="1271788"/>
            <a:ext cx="3528000" cy="2454763"/>
          </a:xfrm>
          <a:prstGeom prst="rect">
            <a:avLst/>
          </a:prstGeom>
        </p:spPr>
      </p:pic>
      <p:sp>
        <p:nvSpPr>
          <p:cNvPr id="25" name="テキスト ボックス 24"/>
          <p:cNvSpPr txBox="1"/>
          <p:nvPr/>
        </p:nvSpPr>
        <p:spPr bwMode="gray">
          <a:xfrm>
            <a:off x="271463" y="523875"/>
            <a:ext cx="4291012"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smtClean="0">
                <a:solidFill>
                  <a:schemeClr val="bg1"/>
                </a:solidFill>
                <a:latin typeface="Meiryo UI" pitchFamily="50" charset="-128"/>
                <a:ea typeface="Meiryo UI" pitchFamily="50" charset="-128"/>
                <a:cs typeface="Meiryo UI" pitchFamily="50" charset="-128"/>
              </a:rPr>
              <a:t>天王寺区の状況（</a:t>
            </a:r>
            <a:r>
              <a:rPr lang="ja-JP" altLang="en-US" sz="1200" b="1" dirty="0">
                <a:solidFill>
                  <a:schemeClr val="bg1"/>
                </a:solidFill>
                <a:latin typeface="Meiryo UI" pitchFamily="50" charset="-128"/>
                <a:ea typeface="Meiryo UI" pitchFamily="50" charset="-128"/>
                <a:cs typeface="Meiryo UI" pitchFamily="50" charset="-128"/>
              </a:rPr>
              <a:t>統計データ）＜</a:t>
            </a:r>
            <a:r>
              <a:rPr lang="en-US" altLang="ja-JP" sz="1200" b="1" dirty="0">
                <a:solidFill>
                  <a:schemeClr val="bg1"/>
                </a:solidFill>
                <a:latin typeface="Meiryo UI" pitchFamily="50" charset="-128"/>
                <a:ea typeface="Meiryo UI" pitchFamily="50" charset="-128"/>
                <a:cs typeface="Meiryo UI" pitchFamily="50" charset="-128"/>
              </a:rPr>
              <a:t>1</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5124" name="テキスト ボックス 24"/>
          <p:cNvSpPr txBox="1">
            <a:spLocks noChangeArrowheads="1"/>
          </p:cNvSpPr>
          <p:nvPr/>
        </p:nvSpPr>
        <p:spPr bwMode="auto">
          <a:xfrm>
            <a:off x="193675" y="765175"/>
            <a:ext cx="390525" cy="5903913"/>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人口・面積</a:t>
            </a:r>
          </a:p>
        </p:txBody>
      </p:sp>
      <p:sp>
        <p:nvSpPr>
          <p:cNvPr id="5125" name="正方形/長方形 25"/>
          <p:cNvSpPr>
            <a:spLocks noChangeArrowheads="1"/>
          </p:cNvSpPr>
          <p:nvPr/>
        </p:nvSpPr>
        <p:spPr bwMode="gray">
          <a:xfrm>
            <a:off x="0" y="0"/>
            <a:ext cx="9906000"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天王寺区</a:t>
            </a:r>
            <a:r>
              <a:rPr lang="zh-CN" altLang="en-US" sz="1600" b="1" dirty="0" smtClean="0">
                <a:latin typeface="Meiryo UI" panose="020B0604030504040204" pitchFamily="50" charset="-128"/>
                <a:ea typeface="Meiryo UI" panose="020B0604030504040204" pitchFamily="50" charset="-128"/>
                <a:cs typeface="Meiryo UI" panose="020B0604030504040204" pitchFamily="50" charset="-128"/>
              </a:rPr>
              <a:t>（現行政区：天王寺区</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生野区・阿倍野区・東住吉区・平野区）</a:t>
            </a:r>
          </a:p>
        </p:txBody>
      </p:sp>
      <p:graphicFrame>
        <p:nvGraphicFramePr>
          <p:cNvPr id="20" name="Group 23"/>
          <p:cNvGraphicFramePr>
            <a:graphicFrameLocks noGrp="1"/>
          </p:cNvGraphicFramePr>
          <p:nvPr>
            <p:extLst>
              <p:ext uri="{D42A27DB-BD31-4B8C-83A1-F6EECF244321}">
                <p14:modId xmlns:p14="http://schemas.microsoft.com/office/powerpoint/2010/main" val="3231878886"/>
              </p:ext>
            </p:extLst>
          </p:nvPr>
        </p:nvGraphicFramePr>
        <p:xfrm>
          <a:off x="661988" y="765175"/>
          <a:ext cx="2184000" cy="4825188"/>
        </p:xfrm>
        <a:graphic>
          <a:graphicData uri="http://schemas.openxmlformats.org/drawingml/2006/table">
            <a:tbl>
              <a:tblPr/>
              <a:tblGrid>
                <a:gridCol w="234000">
                  <a:extLst>
                    <a:ext uri="{9D8B030D-6E8A-4147-A177-3AD203B41FA5}">
                      <a16:colId xmlns:a16="http://schemas.microsoft.com/office/drawing/2014/main" val="20000"/>
                    </a:ext>
                  </a:extLst>
                </a:gridCol>
                <a:gridCol w="1014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tblGrid>
              <a:tr h="1238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00"/>
                  </a:ext>
                </a:extLst>
              </a:tr>
              <a:tr h="1873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636,454</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extLst>
                  <a:ext uri="{0D108BD9-81ED-4DB2-BD59-A6C34878D82A}">
                    <a16:rowId xmlns:a16="http://schemas.microsoft.com/office/drawing/2014/main" val="10001"/>
                  </a:ext>
                </a:extLst>
              </a:tr>
              <a:tr h="374650">
                <a:tc row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年齢別人口割合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11.7%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8775">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15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60.9%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03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27.4%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〔R17〕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554,067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extLst>
                  <a:ext uri="{0D108BD9-81ED-4DB2-BD59-A6C34878D82A}">
                    <a16:rowId xmlns:a16="http://schemas.microsoft.com/office/drawing/2014/main" val="10005"/>
                  </a:ext>
                </a:extLst>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298,541</a:t>
                      </a:r>
                      <a:r>
                        <a:rPr lang="ja-JP" altLang="en-US" sz="1000" b="0" i="0" u="none" strike="noStrike" dirty="0" smtClean="0">
                          <a:solidFill>
                            <a:schemeClr val="tx1"/>
                          </a:solidFill>
                          <a:latin typeface="ＭＳ Ｐゴシック" pitchFamily="50" charset="-128"/>
                          <a:ea typeface="ＭＳ Ｐゴシック" pitchFamily="50" charset="-128"/>
                        </a:rPr>
                        <a:t>世帯</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extLst>
                  <a:ext uri="{0D108BD9-81ED-4DB2-BD59-A6C34878D82A}">
                    <a16:rowId xmlns:a16="http://schemas.microsoft.com/office/drawing/2014/main" val="10006"/>
                  </a:ext>
                </a:extLst>
              </a:tr>
              <a:tr h="188913">
                <a:tc rowSpan="5">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世帯構成割合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単身世帯</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（高齢単身除く）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26.1%</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3971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高齢者単身世帯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16.7%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556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人世帯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18.0%</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444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8.4%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94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人以上世帯）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30.8</a:t>
                      </a:r>
                      <a:r>
                        <a:rPr lang="en-US" altLang="ja-JP" sz="1000" b="0" i="0" u="none" strike="noStrike" dirty="0">
                          <a:solidFill>
                            <a:schemeClr val="tx1"/>
                          </a:solidFill>
                          <a:latin typeface="ＭＳ Ｐゴシック" pitchFamily="50" charset="-128"/>
                          <a:ea typeface="ＭＳ Ｐゴシック" pitchFamily="50" charset="-128"/>
                        </a:rPr>
                        <a:t>%</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698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（昼夜間人口比率）</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663,562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extLst>
                  <a:ext uri="{0D108BD9-81ED-4DB2-BD59-A6C34878D82A}">
                    <a16:rowId xmlns:a16="http://schemas.microsoft.com/office/drawing/2014/main" val="10012"/>
                  </a:ext>
                </a:extLst>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14,393</a:t>
                      </a:r>
                      <a:r>
                        <a:rPr lang="ja-JP" altLang="en-US" sz="1000" b="0" i="0" u="none" strike="noStrike" dirty="0" smtClean="0">
                          <a:solidFill>
                            <a:schemeClr val="tx1"/>
                          </a:solidFill>
                          <a:latin typeface="ＭＳ Ｐゴシック" pitchFamily="50" charset="-128"/>
                          <a:ea typeface="ＭＳ Ｐゴシック" pitchFamily="50" charset="-128"/>
                        </a:rPr>
                        <a:t>人</a:t>
                      </a:r>
                      <a:r>
                        <a:rPr lang="en-US" altLang="ja-JP" sz="1000" b="0" i="0" u="none" strike="noStrike" dirty="0" smtClean="0">
                          <a:solidFill>
                            <a:schemeClr val="tx1"/>
                          </a:solidFill>
                          <a:latin typeface="ＭＳ Ｐゴシック" pitchFamily="50" charset="-128"/>
                          <a:ea typeface="ＭＳ Ｐゴシック" pitchFamily="50" charset="-128"/>
                        </a:rPr>
                        <a:t>/k㎡</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28,909</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面積</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hMerge="1">
                  <a:txBody>
                    <a:bodyPr/>
                    <a:lstStyle/>
                    <a:p>
                      <a:endParaRPr kumimoji="1" lang="ja-JP" altLang="en-US"/>
                    </a:p>
                  </a:txBody>
                  <a:tcPr/>
                </a:tc>
                <a:tc>
                  <a:txBody>
                    <a:bodyPr/>
                    <a:lstStyle/>
                    <a:p>
                      <a:pPr algn="ctr" fontAlgn="ctr"/>
                      <a:r>
                        <a:rPr lang="en-US" sz="1000" b="0" i="0" u="none" strike="noStrike" dirty="0" smtClean="0">
                          <a:solidFill>
                            <a:schemeClr val="tx1"/>
                          </a:solidFill>
                          <a:latin typeface="ＭＳ Ｐゴシック" pitchFamily="50" charset="-128"/>
                          <a:ea typeface="ＭＳ Ｐゴシック" pitchFamily="50" charset="-128"/>
                        </a:rPr>
                        <a:t>44.22k㎡</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extLst>
                  <a:ext uri="{0D108BD9-81ED-4DB2-BD59-A6C34878D82A}">
                    <a16:rowId xmlns:a16="http://schemas.microsoft.com/office/drawing/2014/main" val="10015"/>
                  </a:ext>
                </a:extLst>
              </a:tr>
            </a:tbl>
          </a:graphicData>
        </a:graphic>
      </p:graphicFrame>
      <p:sp>
        <p:nvSpPr>
          <p:cNvPr id="5186" name="Rectangle 6"/>
          <p:cNvSpPr>
            <a:spLocks noChangeArrowheads="1"/>
          </p:cNvSpPr>
          <p:nvPr/>
        </p:nvSpPr>
        <p:spPr bwMode="auto">
          <a:xfrm>
            <a:off x="2946400" y="3833813"/>
            <a:ext cx="3314700" cy="519112"/>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人口密度は、比較都市をいずれも上回る</a:t>
            </a:r>
          </a:p>
        </p:txBody>
      </p:sp>
      <p:sp>
        <p:nvSpPr>
          <p:cNvPr id="5187" name="Rectangle 7"/>
          <p:cNvSpPr>
            <a:spLocks noChangeArrowheads="1"/>
          </p:cNvSpPr>
          <p:nvPr/>
        </p:nvSpPr>
        <p:spPr bwMode="auto">
          <a:xfrm>
            <a:off x="2946400" y="765175"/>
            <a:ext cx="3313113"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latin typeface="ＭＳ Ｐゴシック" charset="-128"/>
              </a:rPr>
              <a:t>◆</a:t>
            </a:r>
            <a:r>
              <a:rPr lang="ja-JP" altLang="en-US" sz="1000">
                <a:latin typeface="ＭＳ Ｐゴシック" charset="-128"/>
              </a:rPr>
              <a:t>人口は、東大阪市を上回る</a:t>
            </a:r>
          </a:p>
          <a:p>
            <a:r>
              <a:rPr lang="ja-JP" altLang="en-US" sz="1000">
                <a:latin typeface="ＭＳ Ｐゴシック" charset="-128"/>
              </a:rPr>
              <a:t>◆面積は、豊中市を上回る</a:t>
            </a:r>
            <a:r>
              <a:rPr lang="ja-JP" altLang="en-US" sz="1000">
                <a:solidFill>
                  <a:srgbClr val="FF0000"/>
                </a:solidFill>
              </a:rPr>
              <a:t>　</a:t>
            </a:r>
            <a:endParaRPr lang="ja-JP" altLang="en-US" sz="900">
              <a:solidFill>
                <a:srgbClr val="FF0000"/>
              </a:solidFill>
              <a:ea typeface="ＭＳ 明朝" pitchFamily="17" charset="-128"/>
            </a:endParaRPr>
          </a:p>
        </p:txBody>
      </p:sp>
      <p:sp>
        <p:nvSpPr>
          <p:cNvPr id="5188" name="Rectangle 10"/>
          <p:cNvSpPr>
            <a:spLocks noChangeArrowheads="1"/>
          </p:cNvSpPr>
          <p:nvPr/>
        </p:nvSpPr>
        <p:spPr bwMode="auto">
          <a:xfrm>
            <a:off x="6362700" y="765175"/>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dirty="0">
              <a:latin typeface="ＭＳ Ｐゴシック" charset="-128"/>
            </a:endParaRPr>
          </a:p>
          <a:p>
            <a:pPr>
              <a:spcBef>
                <a:spcPct val="15000"/>
              </a:spcBef>
            </a:pPr>
            <a:r>
              <a:rPr lang="en-US" altLang="ja-JP" sz="1000" dirty="0">
                <a:latin typeface="ＭＳ Ｐゴシック" charset="-128"/>
              </a:rPr>
              <a:t>◆</a:t>
            </a:r>
            <a:r>
              <a:rPr lang="ja-JP" altLang="en-US" sz="1000" dirty="0">
                <a:latin typeface="ＭＳ Ｐゴシック" charset="-128"/>
              </a:rPr>
              <a:t>昼間人口は、東大阪市を上回る</a:t>
            </a:r>
          </a:p>
          <a:p>
            <a:r>
              <a:rPr lang="ja-JP" altLang="en-US" sz="1000" dirty="0">
                <a:latin typeface="ＭＳ Ｐゴシック" charset="-128"/>
              </a:rPr>
              <a:t>◆昼夜間人口比率は、東大阪市と同程度</a:t>
            </a:r>
          </a:p>
        </p:txBody>
      </p:sp>
      <p:sp>
        <p:nvSpPr>
          <p:cNvPr id="5189" name="Rectangle 11"/>
          <p:cNvSpPr>
            <a:spLocks noChangeArrowheads="1"/>
          </p:cNvSpPr>
          <p:nvPr/>
        </p:nvSpPr>
        <p:spPr bwMode="auto">
          <a:xfrm>
            <a:off x="6851650" y="765175"/>
            <a:ext cx="2338388" cy="163513"/>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昼間人口・昼夜間人口比率</a:t>
            </a:r>
          </a:p>
        </p:txBody>
      </p:sp>
      <p:sp>
        <p:nvSpPr>
          <p:cNvPr id="5190" name="Rectangle 12"/>
          <p:cNvSpPr>
            <a:spLocks noChangeArrowheads="1"/>
          </p:cNvSpPr>
          <p:nvPr/>
        </p:nvSpPr>
        <p:spPr bwMode="auto">
          <a:xfrm>
            <a:off x="6362700" y="3833813"/>
            <a:ext cx="3316288" cy="519112"/>
          </a:xfrm>
          <a:prstGeom prst="rect">
            <a:avLst/>
          </a:prstGeom>
          <a:solidFill>
            <a:srgbClr val="FFCC99"/>
          </a:solidFill>
          <a:ln w="9525" algn="ctr">
            <a:noFill/>
            <a:prstDash val="sysDot"/>
            <a:miter lim="800000"/>
            <a:headEnd/>
            <a:tailEnd/>
          </a:ln>
        </p:spPr>
        <p:txBody>
          <a:bodyPr lIns="36000" tIns="0" rIns="0" bIns="0"/>
          <a:lstStyle/>
          <a:p>
            <a:pPr marL="85725" indent="-85725"/>
            <a:endParaRPr lang="en-US" altLang="ja-JP" sz="1000">
              <a:latin typeface="ＭＳ Ｐゴシック" charset="-128"/>
            </a:endParaRPr>
          </a:p>
          <a:p>
            <a:pPr marL="85725" indent="-85725">
              <a:spcBef>
                <a:spcPct val="15000"/>
              </a:spcBef>
            </a:pPr>
            <a:r>
              <a:rPr lang="en-US" altLang="ja-JP" sz="1000">
                <a:latin typeface="ＭＳ Ｐゴシック" charset="-128"/>
              </a:rPr>
              <a:t>◆</a:t>
            </a:r>
            <a:r>
              <a:rPr lang="ja-JP" altLang="en-US" sz="1000">
                <a:latin typeface="ＭＳ Ｐゴシック" charset="-128"/>
              </a:rPr>
              <a:t>生産年齢人口</a:t>
            </a:r>
            <a:r>
              <a:rPr lang="ja-JP" altLang="en-US" sz="800">
                <a:latin typeface="ＭＳ Ｐゴシック" charset="-128"/>
              </a:rPr>
              <a:t>（</a:t>
            </a:r>
            <a:r>
              <a:rPr lang="en-US" altLang="ja-JP" sz="800">
                <a:latin typeface="ＭＳ Ｐゴシック" charset="-128"/>
              </a:rPr>
              <a:t>15</a:t>
            </a:r>
            <a:r>
              <a:rPr lang="ja-JP" altLang="en-US" sz="800">
                <a:latin typeface="ＭＳ Ｐゴシック" charset="-128"/>
              </a:rPr>
              <a:t>～</a:t>
            </a:r>
            <a:r>
              <a:rPr lang="en-US" altLang="ja-JP" sz="800">
                <a:latin typeface="ＭＳ Ｐゴシック" charset="-128"/>
              </a:rPr>
              <a:t>64</a:t>
            </a:r>
            <a:r>
              <a:rPr lang="ja-JP" altLang="en-US" sz="800">
                <a:latin typeface="ＭＳ Ｐゴシック" charset="-128"/>
              </a:rPr>
              <a:t>歳）</a:t>
            </a:r>
            <a:r>
              <a:rPr lang="ja-JP" altLang="en-US" sz="1000">
                <a:latin typeface="ＭＳ Ｐゴシック" charset="-128"/>
              </a:rPr>
              <a:t>割合は、豊中市と同程度</a:t>
            </a:r>
          </a:p>
        </p:txBody>
      </p:sp>
      <p:sp>
        <p:nvSpPr>
          <p:cNvPr id="5191" name="Rectangle 13"/>
          <p:cNvSpPr>
            <a:spLocks noChangeArrowheads="1"/>
          </p:cNvSpPr>
          <p:nvPr/>
        </p:nvSpPr>
        <p:spPr bwMode="auto">
          <a:xfrm>
            <a:off x="6851650" y="3833813"/>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年齢別人口割合</a:t>
            </a:r>
          </a:p>
        </p:txBody>
      </p:sp>
      <p:sp>
        <p:nvSpPr>
          <p:cNvPr id="5192" name="Rectangle 14"/>
          <p:cNvSpPr>
            <a:spLocks noChangeArrowheads="1"/>
          </p:cNvSpPr>
          <p:nvPr/>
        </p:nvSpPr>
        <p:spPr bwMode="auto">
          <a:xfrm>
            <a:off x="3490913" y="3833813"/>
            <a:ext cx="23399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人口密度</a:t>
            </a:r>
          </a:p>
        </p:txBody>
      </p:sp>
      <p:sp>
        <p:nvSpPr>
          <p:cNvPr id="5193" name="Rectangle 15"/>
          <p:cNvSpPr>
            <a:spLocks noChangeArrowheads="1"/>
          </p:cNvSpPr>
          <p:nvPr/>
        </p:nvSpPr>
        <p:spPr bwMode="auto">
          <a:xfrm>
            <a:off x="3490913" y="765175"/>
            <a:ext cx="23399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人口・面積</a:t>
            </a:r>
          </a:p>
        </p:txBody>
      </p:sp>
      <p:sp>
        <p:nvSpPr>
          <p:cNvPr id="5194" name="Oval 16"/>
          <p:cNvSpPr>
            <a:spLocks noChangeArrowheads="1"/>
          </p:cNvSpPr>
          <p:nvPr/>
        </p:nvSpPr>
        <p:spPr bwMode="auto">
          <a:xfrm>
            <a:off x="4562475" y="2703513"/>
            <a:ext cx="676275"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5195" name="AutoShape 18"/>
          <p:cNvSpPr>
            <a:spLocks/>
          </p:cNvSpPr>
          <p:nvPr/>
        </p:nvSpPr>
        <p:spPr bwMode="auto">
          <a:xfrm>
            <a:off x="5130800" y="2243138"/>
            <a:ext cx="696913" cy="263525"/>
          </a:xfrm>
          <a:prstGeom prst="borderCallout2">
            <a:avLst>
              <a:gd name="adj1" fmla="val 108435"/>
              <a:gd name="adj2" fmla="val 64884"/>
              <a:gd name="adj3" fmla="val 222894"/>
              <a:gd name="adj4" fmla="val 65171"/>
              <a:gd name="adj5" fmla="val 221088"/>
              <a:gd name="adj6" fmla="val 20366"/>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64</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面積：</a:t>
            </a:r>
            <a:r>
              <a:rPr lang="en-US" altLang="ja-JP" sz="700">
                <a:latin typeface="ＭＳ Ｐゴシック" charset="-128"/>
              </a:rPr>
              <a:t>44k㎡</a:t>
            </a:r>
            <a:endParaRPr lang="ja-JP" altLang="en-US" sz="700">
              <a:latin typeface="ＭＳ Ｐゴシック" charset="-128"/>
            </a:endParaRPr>
          </a:p>
        </p:txBody>
      </p:sp>
      <p:sp>
        <p:nvSpPr>
          <p:cNvPr id="5196" name="Oval 16"/>
          <p:cNvSpPr>
            <a:spLocks noChangeArrowheads="1"/>
          </p:cNvSpPr>
          <p:nvPr/>
        </p:nvSpPr>
        <p:spPr bwMode="auto">
          <a:xfrm>
            <a:off x="7626349" y="1484313"/>
            <a:ext cx="724247"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5197" name="AutoShape 18"/>
          <p:cNvSpPr>
            <a:spLocks/>
          </p:cNvSpPr>
          <p:nvPr/>
        </p:nvSpPr>
        <p:spPr bwMode="auto">
          <a:xfrm>
            <a:off x="7859713" y="2205038"/>
            <a:ext cx="698500" cy="263525"/>
          </a:xfrm>
          <a:prstGeom prst="borderCallout2">
            <a:avLst>
              <a:gd name="adj1" fmla="val -2889"/>
              <a:gd name="adj2" fmla="val 41528"/>
              <a:gd name="adj3" fmla="val -54218"/>
              <a:gd name="adj4" fmla="val 40731"/>
              <a:gd name="adj5" fmla="val -181565"/>
              <a:gd name="adj6" fmla="val 18889"/>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66</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比率：</a:t>
            </a:r>
            <a:r>
              <a:rPr lang="en-US" altLang="ja-JP" sz="700">
                <a:latin typeface="ＭＳ Ｐゴシック" charset="-128"/>
              </a:rPr>
              <a:t>104</a:t>
            </a:r>
            <a:r>
              <a:rPr lang="ja-JP" altLang="en-US" sz="700">
                <a:latin typeface="ＭＳ Ｐゴシック" charset="-128"/>
              </a:rPr>
              <a:t>％</a:t>
            </a:r>
          </a:p>
        </p:txBody>
      </p:sp>
      <p:sp>
        <p:nvSpPr>
          <p:cNvPr id="5198" name="AutoShape 93"/>
          <p:cNvSpPr>
            <a:spLocks noChangeArrowheads="1"/>
          </p:cNvSpPr>
          <p:nvPr/>
        </p:nvSpPr>
        <p:spPr bwMode="auto">
          <a:xfrm>
            <a:off x="3151188" y="4489450"/>
            <a:ext cx="287337" cy="2214563"/>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5199" name="Line 87"/>
          <p:cNvSpPr>
            <a:spLocks noChangeShapeType="1"/>
          </p:cNvSpPr>
          <p:nvPr/>
        </p:nvSpPr>
        <p:spPr bwMode="auto">
          <a:xfrm>
            <a:off x="4548188" y="2559050"/>
            <a:ext cx="468312" cy="0"/>
          </a:xfrm>
          <a:prstGeom prst="line">
            <a:avLst/>
          </a:prstGeom>
          <a:noFill/>
          <a:ln w="19050">
            <a:solidFill>
              <a:srgbClr val="FF0000"/>
            </a:solidFill>
            <a:round/>
            <a:headEnd/>
            <a:tailEnd/>
          </a:ln>
        </p:spPr>
        <p:txBody>
          <a:bodyPr anchor="ctr"/>
          <a:lstStyle/>
          <a:p>
            <a:endParaRPr lang="ja-JP" altLang="en-US"/>
          </a:p>
        </p:txBody>
      </p:sp>
      <p:sp>
        <p:nvSpPr>
          <p:cNvPr id="5200" name="AutoShape 17"/>
          <p:cNvSpPr>
            <a:spLocks/>
          </p:cNvSpPr>
          <p:nvPr/>
        </p:nvSpPr>
        <p:spPr bwMode="auto">
          <a:xfrm>
            <a:off x="4816475" y="1844675"/>
            <a:ext cx="649288" cy="257175"/>
          </a:xfrm>
          <a:prstGeom prst="borderCallout2">
            <a:avLst>
              <a:gd name="adj1" fmla="val 114815"/>
              <a:gd name="adj2" fmla="val 34745"/>
              <a:gd name="adj3" fmla="val 237037"/>
              <a:gd name="adj4" fmla="val 24935"/>
              <a:gd name="adj5" fmla="val 235801"/>
              <a:gd name="adj6" fmla="val 21750"/>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50</a:t>
            </a:r>
            <a:r>
              <a:rPr lang="ja-JP" altLang="en-US" sz="700">
                <a:latin typeface="ＭＳ Ｐゴシック" charset="-128"/>
              </a:rPr>
              <a:t>万人</a:t>
            </a:r>
          </a:p>
          <a:p>
            <a:r>
              <a:rPr lang="ja-JP" altLang="en-US" sz="700">
                <a:latin typeface="ＭＳ Ｐゴシック" charset="-128"/>
              </a:rPr>
              <a:t>面積：</a:t>
            </a:r>
            <a:r>
              <a:rPr lang="en-US" altLang="ja-JP" sz="700">
                <a:latin typeface="ＭＳ Ｐゴシック" charset="-128"/>
              </a:rPr>
              <a:t>62k㎡</a:t>
            </a:r>
          </a:p>
        </p:txBody>
      </p:sp>
      <p:sp>
        <p:nvSpPr>
          <p:cNvPr id="5201" name="Line 87"/>
          <p:cNvSpPr>
            <a:spLocks noChangeShapeType="1"/>
          </p:cNvSpPr>
          <p:nvPr/>
        </p:nvSpPr>
        <p:spPr bwMode="auto">
          <a:xfrm>
            <a:off x="4006850" y="2997200"/>
            <a:ext cx="468313" cy="0"/>
          </a:xfrm>
          <a:prstGeom prst="line">
            <a:avLst/>
          </a:prstGeom>
          <a:noFill/>
          <a:ln w="19050">
            <a:solidFill>
              <a:srgbClr val="FF0000"/>
            </a:solidFill>
            <a:round/>
            <a:headEnd/>
            <a:tailEnd/>
          </a:ln>
        </p:spPr>
        <p:txBody>
          <a:bodyPr anchor="ctr"/>
          <a:lstStyle/>
          <a:p>
            <a:endParaRPr lang="ja-JP" altLang="en-US"/>
          </a:p>
        </p:txBody>
      </p:sp>
      <p:sp>
        <p:nvSpPr>
          <p:cNvPr id="5202" name="AutoShape 17"/>
          <p:cNvSpPr>
            <a:spLocks/>
          </p:cNvSpPr>
          <p:nvPr/>
        </p:nvSpPr>
        <p:spPr bwMode="auto">
          <a:xfrm>
            <a:off x="3413125" y="3068638"/>
            <a:ext cx="649288" cy="257175"/>
          </a:xfrm>
          <a:prstGeom prst="borderCallout2">
            <a:avLst>
              <a:gd name="adj1" fmla="val 51852"/>
              <a:gd name="adj2" fmla="val 106366"/>
              <a:gd name="adj3" fmla="val 51852"/>
              <a:gd name="adj4" fmla="val 142708"/>
              <a:gd name="adj5" fmla="val -19755"/>
              <a:gd name="adj6" fmla="val 14270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40</a:t>
            </a:r>
            <a:r>
              <a:rPr lang="ja-JP" altLang="en-US" sz="700">
                <a:latin typeface="ＭＳ Ｐゴシック" charset="-128"/>
              </a:rPr>
              <a:t>万人</a:t>
            </a:r>
          </a:p>
          <a:p>
            <a:r>
              <a:rPr lang="ja-JP" altLang="en-US" sz="700">
                <a:latin typeface="ＭＳ Ｐゴシック" charset="-128"/>
              </a:rPr>
              <a:t>面積：</a:t>
            </a:r>
            <a:r>
              <a:rPr lang="en-US" altLang="ja-JP" sz="700">
                <a:latin typeface="ＭＳ Ｐゴシック" charset="-128"/>
              </a:rPr>
              <a:t>36k㎡</a:t>
            </a:r>
          </a:p>
        </p:txBody>
      </p:sp>
      <p:sp>
        <p:nvSpPr>
          <p:cNvPr id="5203" name="Line 87"/>
          <p:cNvSpPr>
            <a:spLocks noChangeShapeType="1"/>
          </p:cNvSpPr>
          <p:nvPr/>
        </p:nvSpPr>
        <p:spPr bwMode="auto">
          <a:xfrm>
            <a:off x="6970713" y="1647825"/>
            <a:ext cx="546100" cy="0"/>
          </a:xfrm>
          <a:prstGeom prst="line">
            <a:avLst/>
          </a:prstGeom>
          <a:noFill/>
          <a:ln w="19050">
            <a:solidFill>
              <a:srgbClr val="FF0000"/>
            </a:solidFill>
            <a:round/>
            <a:headEnd/>
            <a:tailEnd/>
          </a:ln>
        </p:spPr>
        <p:txBody>
          <a:bodyPr anchor="ctr"/>
          <a:lstStyle/>
          <a:p>
            <a:endParaRPr lang="ja-JP" altLang="en-US"/>
          </a:p>
        </p:txBody>
      </p:sp>
      <p:sp>
        <p:nvSpPr>
          <p:cNvPr id="5204" name="AutoShape 17"/>
          <p:cNvSpPr>
            <a:spLocks/>
          </p:cNvSpPr>
          <p:nvPr/>
        </p:nvSpPr>
        <p:spPr bwMode="auto">
          <a:xfrm>
            <a:off x="6904038" y="2420938"/>
            <a:ext cx="725487" cy="257175"/>
          </a:xfrm>
          <a:prstGeom prst="borderCallout2">
            <a:avLst>
              <a:gd name="adj1" fmla="val -14815"/>
              <a:gd name="adj2" fmla="val 26074"/>
              <a:gd name="adj3" fmla="val -7407"/>
              <a:gd name="adj4" fmla="val 25366"/>
              <a:gd name="adj5" fmla="val -304940"/>
              <a:gd name="adj6" fmla="val 61782"/>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52</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比率：</a:t>
            </a:r>
            <a:r>
              <a:rPr lang="en-US" altLang="ja-JP" sz="700">
                <a:latin typeface="ＭＳ Ｐゴシック" charset="-128"/>
              </a:rPr>
              <a:t>104</a:t>
            </a:r>
            <a:r>
              <a:rPr lang="ja-JP" altLang="en-US" sz="700">
                <a:latin typeface="ＭＳ Ｐゴシック" charset="-128"/>
              </a:rPr>
              <a:t>％</a:t>
            </a:r>
          </a:p>
        </p:txBody>
      </p:sp>
      <p:sp>
        <p:nvSpPr>
          <p:cNvPr id="5205" name="テキスト ボックス 36"/>
          <p:cNvSpPr txBox="1">
            <a:spLocks noChangeArrowheads="1"/>
          </p:cNvSpPr>
          <p:nvPr/>
        </p:nvSpPr>
        <p:spPr bwMode="auto">
          <a:xfrm>
            <a:off x="5421313" y="6597650"/>
            <a:ext cx="857250"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206" name="テキスト ボックス 37"/>
          <p:cNvSpPr txBox="1">
            <a:spLocks noChangeArrowheads="1"/>
          </p:cNvSpPr>
          <p:nvPr/>
        </p:nvSpPr>
        <p:spPr bwMode="auto">
          <a:xfrm>
            <a:off x="8970963" y="6597650"/>
            <a:ext cx="935037"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207" name="テキスト ボックス 36"/>
          <p:cNvSpPr txBox="1">
            <a:spLocks noChangeArrowheads="1"/>
          </p:cNvSpPr>
          <p:nvPr/>
        </p:nvSpPr>
        <p:spPr bwMode="auto">
          <a:xfrm>
            <a:off x="8940800" y="3551238"/>
            <a:ext cx="858838"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208" name="テキスト ボックス 36"/>
          <p:cNvSpPr txBox="1">
            <a:spLocks noChangeArrowheads="1"/>
          </p:cNvSpPr>
          <p:nvPr/>
        </p:nvSpPr>
        <p:spPr bwMode="auto">
          <a:xfrm>
            <a:off x="5464175" y="3535363"/>
            <a:ext cx="857250"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210" name="AutoShape 17"/>
          <p:cNvSpPr>
            <a:spLocks noChangeArrowheads="1"/>
          </p:cNvSpPr>
          <p:nvPr/>
        </p:nvSpPr>
        <p:spPr bwMode="auto">
          <a:xfrm>
            <a:off x="6375400" y="4532313"/>
            <a:ext cx="3424238" cy="249886"/>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cxnSp>
        <p:nvCxnSpPr>
          <p:cNvPr id="37" name="直線コネクタ 36"/>
          <p:cNvCxnSpPr/>
          <p:nvPr/>
        </p:nvCxnSpPr>
        <p:spPr>
          <a:xfrm>
            <a:off x="6537176" y="5877272"/>
            <a:ext cx="2873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212" name="Text Box 29"/>
          <p:cNvSpPr txBox="1">
            <a:spLocks noChangeArrowheads="1"/>
          </p:cNvSpPr>
          <p:nvPr/>
        </p:nvSpPr>
        <p:spPr bwMode="auto">
          <a:xfrm>
            <a:off x="615950" y="5589588"/>
            <a:ext cx="2262188" cy="581025"/>
          </a:xfrm>
          <a:prstGeom prst="rect">
            <a:avLst/>
          </a:prstGeom>
          <a:noFill/>
          <a:ln w="9525" algn="ctr">
            <a:noFill/>
            <a:miter lim="800000"/>
            <a:headEnd/>
            <a:tailEnd/>
          </a:ln>
        </p:spPr>
        <p:txBody>
          <a:bodyPr>
            <a:spAutoFit/>
          </a:bodyPr>
          <a:lstStyle/>
          <a:p>
            <a:pPr>
              <a:spcBef>
                <a:spcPct val="50000"/>
              </a:spcBef>
            </a:pPr>
            <a:r>
              <a:rPr lang="en-US" altLang="ja-JP" sz="800"/>
              <a:t>※</a:t>
            </a:r>
            <a:r>
              <a:rPr lang="ja-JP" altLang="en-US" sz="800"/>
              <a:t>他都市比較は、近隣の中核市（豊中・高槻・東大阪・枚方・尼崎・西宮）及び近畿の政令指定都市（京都・堺・神戸）と比較し、一部は特別区に近い都市のみを抜粋</a:t>
            </a:r>
          </a:p>
        </p:txBody>
      </p:sp>
      <p:sp>
        <p:nvSpPr>
          <p:cNvPr id="38" name="正方形/長方形 27"/>
          <p:cNvSpPr>
            <a:spLocks noChangeArrowheads="1"/>
          </p:cNvSpPr>
          <p:nvPr/>
        </p:nvSpPr>
        <p:spPr bwMode="auto">
          <a:xfrm>
            <a:off x="8874125" y="-2738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a:t>
            </a:r>
            <a:r>
              <a:rPr lang="ja-JP" altLang="en-US" sz="1100" b="1" dirty="0">
                <a:solidFill>
                  <a:srgbClr val="000000"/>
                </a:solidFill>
                <a:latin typeface="Meiryo UI" pitchFamily="50" charset="-128"/>
                <a:ea typeface="Meiryo UI" pitchFamily="50" charset="-128"/>
                <a:cs typeface="Meiryo UI" pitchFamily="50" charset="-128"/>
              </a:rPr>
              <a:t>６</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p:cNvPicPr>
          <p:nvPr/>
        </p:nvPicPr>
        <p:blipFill>
          <a:blip r:embed="rId2"/>
          <a:stretch>
            <a:fillRect/>
          </a:stretch>
        </p:blipFill>
        <p:spPr>
          <a:xfrm>
            <a:off x="6359526" y="4213648"/>
            <a:ext cx="3628683" cy="2480840"/>
          </a:xfrm>
          <a:prstGeom prst="rect">
            <a:avLst/>
          </a:prstGeom>
        </p:spPr>
      </p:pic>
      <p:pic>
        <p:nvPicPr>
          <p:cNvPr id="5" name="図 4"/>
          <p:cNvPicPr>
            <a:picLocks/>
          </p:cNvPicPr>
          <p:nvPr/>
        </p:nvPicPr>
        <p:blipFill>
          <a:blip r:embed="rId3"/>
          <a:stretch>
            <a:fillRect/>
          </a:stretch>
        </p:blipFill>
        <p:spPr>
          <a:xfrm>
            <a:off x="2902399" y="4195763"/>
            <a:ext cx="3664641" cy="2506662"/>
          </a:xfrm>
          <a:prstGeom prst="rect">
            <a:avLst/>
          </a:prstGeom>
        </p:spPr>
      </p:pic>
      <p:pic>
        <p:nvPicPr>
          <p:cNvPr id="4" name="図 3"/>
          <p:cNvPicPr>
            <a:picLocks/>
          </p:cNvPicPr>
          <p:nvPr/>
        </p:nvPicPr>
        <p:blipFill>
          <a:blip r:embed="rId4"/>
          <a:stretch>
            <a:fillRect/>
          </a:stretch>
        </p:blipFill>
        <p:spPr>
          <a:xfrm>
            <a:off x="6345471" y="949960"/>
            <a:ext cx="3708687" cy="2511003"/>
          </a:xfrm>
          <a:prstGeom prst="rect">
            <a:avLst/>
          </a:prstGeom>
        </p:spPr>
      </p:pic>
      <p:pic>
        <p:nvPicPr>
          <p:cNvPr id="2" name="図 1"/>
          <p:cNvPicPr>
            <a:picLocks/>
          </p:cNvPicPr>
          <p:nvPr/>
        </p:nvPicPr>
        <p:blipFill>
          <a:blip r:embed="rId5"/>
          <a:stretch>
            <a:fillRect/>
          </a:stretch>
        </p:blipFill>
        <p:spPr>
          <a:xfrm>
            <a:off x="2952799" y="948084"/>
            <a:ext cx="3660896" cy="2498798"/>
          </a:xfrm>
          <a:prstGeom prst="rect">
            <a:avLst/>
          </a:prstGeom>
        </p:spPr>
      </p:pic>
      <p:sp>
        <p:nvSpPr>
          <p:cNvPr id="6146" name="タイトル 3"/>
          <p:cNvSpPr txBox="1">
            <a:spLocks/>
          </p:cNvSpPr>
          <p:nvPr/>
        </p:nvSpPr>
        <p:spPr bwMode="auto">
          <a:xfrm>
            <a:off x="117475" y="260350"/>
            <a:ext cx="9671050"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 name="テキスト ボックス 2"/>
          <p:cNvSpPr txBox="1"/>
          <p:nvPr/>
        </p:nvSpPr>
        <p:spPr bwMode="gray">
          <a:xfrm>
            <a:off x="271463" y="163513"/>
            <a:ext cx="4291012"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smtClean="0">
                <a:solidFill>
                  <a:schemeClr val="bg1"/>
                </a:solidFill>
                <a:latin typeface="Meiryo UI" pitchFamily="50" charset="-128"/>
                <a:ea typeface="Meiryo UI" pitchFamily="50" charset="-128"/>
                <a:cs typeface="Meiryo UI" pitchFamily="50" charset="-128"/>
              </a:rPr>
              <a:t>天王寺区の状況（</a:t>
            </a:r>
            <a:r>
              <a:rPr lang="ja-JP" altLang="en-US" sz="1200" b="1" dirty="0">
                <a:solidFill>
                  <a:schemeClr val="bg1"/>
                </a:solidFill>
                <a:latin typeface="Meiryo UI" pitchFamily="50" charset="-128"/>
                <a:ea typeface="Meiryo UI" pitchFamily="50" charset="-128"/>
                <a:cs typeface="Meiryo UI" pitchFamily="50" charset="-128"/>
              </a:rPr>
              <a:t>統計データ）＜</a:t>
            </a:r>
            <a:r>
              <a:rPr lang="en-US" altLang="ja-JP" sz="1200" b="1" dirty="0">
                <a:solidFill>
                  <a:schemeClr val="bg1"/>
                </a:solidFill>
                <a:latin typeface="Meiryo UI" pitchFamily="50" charset="-128"/>
                <a:ea typeface="Meiryo UI" pitchFamily="50" charset="-128"/>
                <a:cs typeface="Meiryo UI" pitchFamily="50" charset="-128"/>
              </a:rPr>
              <a:t>2</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6148" name="テキスト ボックス 24"/>
          <p:cNvSpPr txBox="1">
            <a:spLocks noChangeArrowheads="1"/>
          </p:cNvSpPr>
          <p:nvPr/>
        </p:nvSpPr>
        <p:spPr bwMode="auto">
          <a:xfrm>
            <a:off x="203200" y="401638"/>
            <a:ext cx="390525"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産　業</a:t>
            </a:r>
          </a:p>
        </p:txBody>
      </p:sp>
      <p:graphicFrame>
        <p:nvGraphicFramePr>
          <p:cNvPr id="24" name="Group 30"/>
          <p:cNvGraphicFramePr>
            <a:graphicFrameLocks noGrp="1"/>
          </p:cNvGraphicFramePr>
          <p:nvPr/>
        </p:nvGraphicFramePr>
        <p:xfrm>
          <a:off x="661988" y="404813"/>
          <a:ext cx="2261069" cy="6280134"/>
        </p:xfrm>
        <a:graphic>
          <a:graphicData uri="http://schemas.openxmlformats.org/drawingml/2006/table">
            <a:tbl>
              <a:tblPr/>
              <a:tblGrid>
                <a:gridCol w="258936">
                  <a:extLst>
                    <a:ext uri="{9D8B030D-6E8A-4147-A177-3AD203B41FA5}">
                      <a16:colId xmlns:a16="http://schemas.microsoft.com/office/drawing/2014/main" val="20000"/>
                    </a:ext>
                  </a:extLst>
                </a:gridCol>
                <a:gridCol w="910012">
                  <a:extLst>
                    <a:ext uri="{9D8B030D-6E8A-4147-A177-3AD203B41FA5}">
                      <a16:colId xmlns:a16="http://schemas.microsoft.com/office/drawing/2014/main" val="20001"/>
                    </a:ext>
                  </a:extLst>
                </a:gridCol>
                <a:gridCol w="1092121">
                  <a:extLst>
                    <a:ext uri="{9D8B030D-6E8A-4147-A177-3AD203B41FA5}">
                      <a16:colId xmlns:a16="http://schemas.microsoft.com/office/drawing/2014/main" val="20002"/>
                    </a:ext>
                  </a:extLst>
                </a:gridCol>
              </a:tblGrid>
              <a:tr h="21272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区内総生産</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総生産</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812</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7338">
                <a:tc rowSpan="4">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業種</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分類別</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製造業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21.2%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卸・小売業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20.2%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55.1%</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8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企業本社数</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22,639</a:t>
                      </a:r>
                      <a:r>
                        <a:rPr lang="ja-JP" altLang="en-US" sz="1000" b="0" i="0" u="none" strike="noStrike" dirty="0" smtClean="0">
                          <a:solidFill>
                            <a:schemeClr val="tx1"/>
                          </a:solidFill>
                          <a:latin typeface="ＭＳ Ｐゴシック" pitchFamily="50" charset="-128"/>
                          <a:ea typeface="ＭＳ Ｐゴシック" pitchFamily="50" charset="-128"/>
                        </a:rPr>
                        <a:t>社</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80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商業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販売額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ja-JP" altLang="en-US" sz="1000" b="0" i="0" u="none" strike="noStrike" dirty="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1</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6,782</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6,345</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46,148</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7882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1,258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20861">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1,990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9088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5,524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32917">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4,355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工業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15"/>
                  </a:ext>
                </a:extLst>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出荷額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（事業所あたり）</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zh-TW" sz="1000" b="0" i="0" u="none" strike="noStrike" dirty="0" smtClean="0">
                          <a:solidFill>
                            <a:schemeClr val="tx1"/>
                          </a:solidFill>
                          <a:latin typeface="ＭＳ Ｐゴシック" pitchFamily="50" charset="-128"/>
                          <a:ea typeface="ＭＳ Ｐゴシック" pitchFamily="50" charset="-128"/>
                        </a:rPr>
                        <a:t>4,998</a:t>
                      </a:r>
                      <a:r>
                        <a:rPr lang="zh-TW" altLang="en-US" sz="1000" b="0" i="0" u="none" strike="noStrike" dirty="0" smtClean="0">
                          <a:solidFill>
                            <a:schemeClr val="tx1"/>
                          </a:solidFill>
                          <a:latin typeface="ＭＳ Ｐゴシック" pitchFamily="50" charset="-128"/>
                          <a:ea typeface="ＭＳ Ｐゴシック" pitchFamily="50" charset="-128"/>
                        </a:rPr>
                        <a:t>億円</a:t>
                      </a:r>
                    </a:p>
                    <a:p>
                      <a:pPr algn="ctr" fontAlgn="ct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zh-TW" sz="1000" b="0" i="0" u="none" strike="noStrike" dirty="0" smtClean="0">
                          <a:solidFill>
                            <a:schemeClr val="tx1"/>
                          </a:solidFill>
                          <a:latin typeface="ＭＳ Ｐゴシック" pitchFamily="50" charset="-128"/>
                          <a:ea typeface="ＭＳ Ｐゴシック" pitchFamily="50" charset="-128"/>
                        </a:rPr>
                        <a:t>2.7</a:t>
                      </a:r>
                      <a:r>
                        <a:rPr lang="zh-TW" altLang="en-US" sz="1000" b="0" i="0" u="none" strike="noStrike" dirty="0" smtClean="0">
                          <a:solidFill>
                            <a:schemeClr val="tx1"/>
                          </a:solidFill>
                          <a:latin typeface="ＭＳ Ｐゴシック" pitchFamily="50" charset="-128"/>
                          <a:ea typeface="ＭＳ Ｐゴシック" pitchFamily="50" charset="-128"/>
                        </a:rPr>
                        <a:t>億円）</a:t>
                      </a:r>
                      <a:endParaRPr lang="zh-TW"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1,834</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28,067</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pPr algn="ctr" fontAlgn="ctr"/>
                      <a:endParaRPr lang="ja-JP" altLang="en-US" sz="1000" b="0" i="0" u="none" strike="noStrike" dirty="0">
                        <a:solidFill>
                          <a:schemeClr val="tx1"/>
                        </a:solidFill>
                        <a:latin typeface="ＭＳ Ｐゴシック" pitchFamily="50" charset="-128"/>
                        <a:ea typeface="ＭＳ Ｐゴシック" pitchFamily="50" charset="-128"/>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売上金額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3,060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14,018</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bl>
          </a:graphicData>
        </a:graphic>
      </p:graphicFrame>
      <p:sp>
        <p:nvSpPr>
          <p:cNvPr id="6235" name="Rectangle 17"/>
          <p:cNvSpPr>
            <a:spLocks noChangeArrowheads="1"/>
          </p:cNvSpPr>
          <p:nvPr/>
        </p:nvSpPr>
        <p:spPr bwMode="auto">
          <a:xfrm>
            <a:off x="2997200" y="3663950"/>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工業出荷額は、高槻市を上回る</a:t>
            </a:r>
          </a:p>
          <a:p>
            <a:r>
              <a:rPr lang="ja-JP" altLang="en-US" sz="1000"/>
              <a:t>◆事業所数は、神戸市を上回る</a:t>
            </a:r>
          </a:p>
        </p:txBody>
      </p:sp>
      <p:sp>
        <p:nvSpPr>
          <p:cNvPr id="6236" name="Rectangle 18"/>
          <p:cNvSpPr>
            <a:spLocks noChangeArrowheads="1"/>
          </p:cNvSpPr>
          <p:nvPr/>
        </p:nvSpPr>
        <p:spPr bwMode="auto">
          <a:xfrm>
            <a:off x="3484563" y="3663950"/>
            <a:ext cx="23399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工業（出荷額・事業所数）</a:t>
            </a:r>
          </a:p>
        </p:txBody>
      </p:sp>
      <p:sp>
        <p:nvSpPr>
          <p:cNvPr id="6237" name="Rectangle 24"/>
          <p:cNvSpPr>
            <a:spLocks noChangeArrowheads="1"/>
          </p:cNvSpPr>
          <p:nvPr/>
        </p:nvSpPr>
        <p:spPr bwMode="auto">
          <a:xfrm>
            <a:off x="6426200" y="3663950"/>
            <a:ext cx="3316288"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売上金額は、堺市を上回る</a:t>
            </a:r>
          </a:p>
          <a:p>
            <a:r>
              <a:rPr lang="ja-JP" altLang="en-US" sz="1000"/>
              <a:t>◆事業所数は、堺市を上回る</a:t>
            </a:r>
          </a:p>
        </p:txBody>
      </p:sp>
      <p:sp>
        <p:nvSpPr>
          <p:cNvPr id="6238" name="Rectangle 25"/>
          <p:cNvSpPr>
            <a:spLocks noChangeArrowheads="1"/>
          </p:cNvSpPr>
          <p:nvPr/>
        </p:nvSpPr>
        <p:spPr bwMode="auto">
          <a:xfrm>
            <a:off x="6915150" y="3663950"/>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サービス業（売上金額・事業所数）</a:t>
            </a:r>
          </a:p>
        </p:txBody>
      </p:sp>
      <p:sp>
        <p:nvSpPr>
          <p:cNvPr id="6239" name="Rectangle 12"/>
          <p:cNvSpPr>
            <a:spLocks noChangeArrowheads="1"/>
          </p:cNvSpPr>
          <p:nvPr/>
        </p:nvSpPr>
        <p:spPr bwMode="auto">
          <a:xfrm>
            <a:off x="2997200" y="400050"/>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dirty="0"/>
          </a:p>
          <a:p>
            <a:pPr>
              <a:spcBef>
                <a:spcPct val="15000"/>
              </a:spcBef>
            </a:pPr>
            <a:r>
              <a:rPr lang="en-US" altLang="ja-JP" sz="1000" dirty="0"/>
              <a:t>◆</a:t>
            </a:r>
            <a:r>
              <a:rPr lang="ja-JP" altLang="en-US" sz="1000" dirty="0"/>
              <a:t>商業販売額は、堺市を上回る</a:t>
            </a:r>
          </a:p>
          <a:p>
            <a:r>
              <a:rPr lang="ja-JP" altLang="en-US" sz="1000" dirty="0"/>
              <a:t>◆事業所数は、堺市を上回る</a:t>
            </a:r>
          </a:p>
        </p:txBody>
      </p:sp>
      <p:sp>
        <p:nvSpPr>
          <p:cNvPr id="6240" name="Rectangle 86"/>
          <p:cNvSpPr>
            <a:spLocks noChangeArrowheads="1"/>
          </p:cNvSpPr>
          <p:nvPr/>
        </p:nvSpPr>
        <p:spPr bwMode="auto">
          <a:xfrm>
            <a:off x="3484563" y="400050"/>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商業（販売額・事業所数）</a:t>
            </a:r>
          </a:p>
        </p:txBody>
      </p:sp>
      <p:sp>
        <p:nvSpPr>
          <p:cNvPr id="6241" name="Rectangle 12"/>
          <p:cNvSpPr>
            <a:spLocks noChangeArrowheads="1"/>
          </p:cNvSpPr>
          <p:nvPr/>
        </p:nvSpPr>
        <p:spPr bwMode="auto">
          <a:xfrm>
            <a:off x="6426200" y="400050"/>
            <a:ext cx="3316288"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dirty="0"/>
          </a:p>
          <a:p>
            <a:pPr>
              <a:spcBef>
                <a:spcPts val="180"/>
              </a:spcBef>
            </a:pPr>
            <a:r>
              <a:rPr lang="ja-JP" altLang="en-US" sz="1000" dirty="0">
                <a:latin typeface="ＭＳ Ｐゴシック" charset="-128"/>
              </a:rPr>
              <a:t>◆卸売販売額は、豊中市を上回る</a:t>
            </a:r>
            <a:endParaRPr lang="en-US" altLang="ja-JP" sz="1000" dirty="0">
              <a:latin typeface="ＭＳ Ｐゴシック" charset="-128"/>
            </a:endParaRPr>
          </a:p>
          <a:p>
            <a:r>
              <a:rPr lang="ja-JP" altLang="en-US" sz="1000" dirty="0">
                <a:latin typeface="ＭＳ Ｐゴシック" charset="-128"/>
              </a:rPr>
              <a:t>◆小売販売額は、西宮市を上回る</a:t>
            </a:r>
          </a:p>
        </p:txBody>
      </p:sp>
      <p:sp>
        <p:nvSpPr>
          <p:cNvPr id="6242" name="Rectangle 13"/>
          <p:cNvSpPr>
            <a:spLocks noChangeArrowheads="1"/>
          </p:cNvSpPr>
          <p:nvPr/>
        </p:nvSpPr>
        <p:spPr bwMode="auto">
          <a:xfrm>
            <a:off x="6915150" y="400050"/>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商業のうち卸売・小売（販売額）</a:t>
            </a:r>
          </a:p>
        </p:txBody>
      </p:sp>
      <p:sp>
        <p:nvSpPr>
          <p:cNvPr id="6243" name="Oval 16"/>
          <p:cNvSpPr>
            <a:spLocks noChangeArrowheads="1"/>
          </p:cNvSpPr>
          <p:nvPr/>
        </p:nvSpPr>
        <p:spPr bwMode="auto">
          <a:xfrm>
            <a:off x="3692525" y="2138363"/>
            <a:ext cx="622300" cy="241299"/>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44" name="AutoShape 18"/>
          <p:cNvSpPr>
            <a:spLocks/>
          </p:cNvSpPr>
          <p:nvPr/>
        </p:nvSpPr>
        <p:spPr bwMode="auto">
          <a:xfrm>
            <a:off x="3798888" y="1647825"/>
            <a:ext cx="1166812" cy="263525"/>
          </a:xfrm>
          <a:prstGeom prst="borderCallout2">
            <a:avLst>
              <a:gd name="adj1" fmla="val 96508"/>
              <a:gd name="adj2" fmla="val 49823"/>
              <a:gd name="adj3" fmla="val 232049"/>
              <a:gd name="adj4" fmla="val 53653"/>
              <a:gd name="adj5" fmla="val 232653"/>
              <a:gd name="adj6" fmla="val 46324"/>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6,782</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6,345</a:t>
            </a:r>
            <a:r>
              <a:rPr lang="ja-JP" altLang="en-US" sz="700">
                <a:latin typeface="ＭＳ Ｐゴシック" charset="-128"/>
              </a:rPr>
              <a:t>カ所 </a:t>
            </a:r>
          </a:p>
        </p:txBody>
      </p:sp>
      <p:sp>
        <p:nvSpPr>
          <p:cNvPr id="6245" name="Oval 16"/>
          <p:cNvSpPr>
            <a:spLocks noChangeArrowheads="1"/>
          </p:cNvSpPr>
          <p:nvPr/>
        </p:nvSpPr>
        <p:spPr bwMode="auto">
          <a:xfrm>
            <a:off x="7577137" y="2295525"/>
            <a:ext cx="623839" cy="2508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46" name="AutoShape 18"/>
          <p:cNvSpPr>
            <a:spLocks/>
          </p:cNvSpPr>
          <p:nvPr/>
        </p:nvSpPr>
        <p:spPr bwMode="auto">
          <a:xfrm>
            <a:off x="7761288" y="1863725"/>
            <a:ext cx="1166812" cy="263525"/>
          </a:xfrm>
          <a:prstGeom prst="borderCallout2">
            <a:avLst>
              <a:gd name="adj1" fmla="val 97110"/>
              <a:gd name="adj2" fmla="val 49704"/>
              <a:gd name="adj3" fmla="val 211569"/>
              <a:gd name="adj4" fmla="val 49940"/>
              <a:gd name="adj5" fmla="val 211931"/>
              <a:gd name="adj6" fmla="val 36853"/>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卸売額： </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1,258</a:t>
            </a:r>
            <a:r>
              <a:rPr lang="ja-JP" altLang="en-US" sz="700">
                <a:latin typeface="ＭＳ Ｐゴシック" charset="-128"/>
              </a:rPr>
              <a:t>億円 </a:t>
            </a:r>
          </a:p>
          <a:p>
            <a:r>
              <a:rPr lang="ja-JP" altLang="en-US" sz="700">
                <a:latin typeface="ＭＳ Ｐゴシック" charset="-128"/>
              </a:rPr>
              <a:t>小売額： 　　 </a:t>
            </a:r>
            <a:r>
              <a:rPr lang="en-US" altLang="ja-JP" sz="700">
                <a:latin typeface="ＭＳ Ｐゴシック" charset="-128"/>
              </a:rPr>
              <a:t>5,524</a:t>
            </a:r>
            <a:r>
              <a:rPr lang="ja-JP" altLang="en-US" sz="700">
                <a:latin typeface="ＭＳ Ｐゴシック" charset="-128"/>
              </a:rPr>
              <a:t>億円</a:t>
            </a:r>
          </a:p>
        </p:txBody>
      </p:sp>
      <p:sp>
        <p:nvSpPr>
          <p:cNvPr id="6247" name="Oval 16"/>
          <p:cNvSpPr>
            <a:spLocks noChangeArrowheads="1"/>
          </p:cNvSpPr>
          <p:nvPr/>
        </p:nvSpPr>
        <p:spPr bwMode="auto">
          <a:xfrm>
            <a:off x="3692525" y="4953000"/>
            <a:ext cx="633882"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48" name="AutoShape 18"/>
          <p:cNvSpPr>
            <a:spLocks/>
          </p:cNvSpPr>
          <p:nvPr/>
        </p:nvSpPr>
        <p:spPr bwMode="auto">
          <a:xfrm>
            <a:off x="3997325" y="5354638"/>
            <a:ext cx="935038" cy="263525"/>
          </a:xfrm>
          <a:prstGeom prst="borderCallout2">
            <a:avLst>
              <a:gd name="adj1" fmla="val 46264"/>
              <a:gd name="adj2" fmla="val -3213"/>
              <a:gd name="adj3" fmla="val 49157"/>
              <a:gd name="adj4" fmla="val -26000"/>
              <a:gd name="adj5" fmla="val -68069"/>
              <a:gd name="adj6" fmla="val -17759"/>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4,998</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1,834</a:t>
            </a:r>
            <a:r>
              <a:rPr lang="ja-JP" altLang="en-US" sz="700">
                <a:latin typeface="ＭＳ Ｐゴシック" charset="-128"/>
              </a:rPr>
              <a:t>カ所 </a:t>
            </a:r>
          </a:p>
        </p:txBody>
      </p:sp>
      <p:sp>
        <p:nvSpPr>
          <p:cNvPr id="6249" name="Oval 16"/>
          <p:cNvSpPr>
            <a:spLocks noChangeArrowheads="1"/>
          </p:cNvSpPr>
          <p:nvPr/>
        </p:nvSpPr>
        <p:spPr bwMode="auto">
          <a:xfrm>
            <a:off x="8642350" y="4765675"/>
            <a:ext cx="611188"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50" name="AutoShape 18"/>
          <p:cNvSpPr>
            <a:spLocks/>
          </p:cNvSpPr>
          <p:nvPr/>
        </p:nvSpPr>
        <p:spPr bwMode="auto">
          <a:xfrm>
            <a:off x="7370763" y="4527550"/>
            <a:ext cx="1014412" cy="263525"/>
          </a:xfrm>
          <a:prstGeom prst="borderCallout2">
            <a:avLst>
              <a:gd name="adj1" fmla="val 66509"/>
              <a:gd name="adj2" fmla="val 101727"/>
              <a:gd name="adj3" fmla="val 114222"/>
              <a:gd name="adj4" fmla="val 123912"/>
              <a:gd name="adj5" fmla="val 118435"/>
              <a:gd name="adj6" fmla="val 124625"/>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a:latin typeface="ＭＳ Ｐゴシック" charset="-128"/>
              </a:rPr>
              <a:t>売上額：</a:t>
            </a:r>
            <a:r>
              <a:rPr lang="en-US" altLang="ja-JP" sz="700" dirty="0">
                <a:latin typeface="ＭＳ Ｐゴシック" charset="-128"/>
              </a:rPr>
              <a:t>1</a:t>
            </a:r>
            <a:r>
              <a:rPr lang="ja-JP" altLang="en-US" sz="700" dirty="0">
                <a:latin typeface="ＭＳ Ｐゴシック" charset="-128"/>
              </a:rPr>
              <a:t>兆</a:t>
            </a:r>
            <a:r>
              <a:rPr lang="en-US" altLang="ja-JP" sz="700" dirty="0">
                <a:latin typeface="ＭＳ Ｐゴシック" charset="-128"/>
              </a:rPr>
              <a:t>3,060</a:t>
            </a:r>
            <a:r>
              <a:rPr lang="ja-JP" altLang="en-US" sz="700" dirty="0">
                <a:latin typeface="ＭＳ Ｐゴシック" charset="-128"/>
              </a:rPr>
              <a:t>億円</a:t>
            </a:r>
            <a:r>
              <a:rPr lang="en-US" altLang="ja-JP" sz="700" dirty="0">
                <a:latin typeface="ＭＳ Ｐゴシック" charset="-128"/>
              </a:rPr>
              <a:t> </a:t>
            </a:r>
            <a:endParaRPr lang="ja-JP" altLang="en-US" sz="700" dirty="0">
              <a:latin typeface="ＭＳ Ｐゴシック" charset="-128"/>
            </a:endParaRPr>
          </a:p>
          <a:p>
            <a:r>
              <a:rPr lang="ja-JP" altLang="en-US" sz="700" dirty="0">
                <a:latin typeface="ＭＳ Ｐゴシック" charset="-128"/>
              </a:rPr>
              <a:t>事業所：</a:t>
            </a:r>
            <a:r>
              <a:rPr lang="en-US" altLang="ja-JP" sz="700" dirty="0">
                <a:latin typeface="ＭＳ Ｐゴシック" charset="-128"/>
              </a:rPr>
              <a:t>14,018</a:t>
            </a:r>
            <a:r>
              <a:rPr lang="ja-JP" altLang="en-US" sz="700" dirty="0">
                <a:latin typeface="ＭＳ Ｐゴシック" charset="-128"/>
              </a:rPr>
              <a:t>カ所 </a:t>
            </a:r>
          </a:p>
        </p:txBody>
      </p:sp>
      <p:cxnSp>
        <p:nvCxnSpPr>
          <p:cNvPr id="57" name="直線コネクタ 56"/>
          <p:cNvCxnSpPr/>
          <p:nvPr/>
        </p:nvCxnSpPr>
        <p:spPr>
          <a:xfrm>
            <a:off x="3767138" y="2543175"/>
            <a:ext cx="3889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2" name="AutoShape 76"/>
          <p:cNvSpPr>
            <a:spLocks/>
          </p:cNvSpPr>
          <p:nvPr/>
        </p:nvSpPr>
        <p:spPr bwMode="auto">
          <a:xfrm>
            <a:off x="5030788" y="2079625"/>
            <a:ext cx="1092200" cy="263525"/>
          </a:xfrm>
          <a:prstGeom prst="borderCallout2">
            <a:avLst>
              <a:gd name="adj1" fmla="val 53014"/>
              <a:gd name="adj2" fmla="val -1718"/>
              <a:gd name="adj3" fmla="val 170602"/>
              <a:gd name="adj4" fmla="val -79014"/>
              <a:gd name="adj5" fmla="val 166384"/>
              <a:gd name="adj6" fmla="val -78403"/>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4,020</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4,659</a:t>
            </a:r>
            <a:r>
              <a:rPr lang="ja-JP" altLang="en-US" sz="700">
                <a:latin typeface="ＭＳ Ｐゴシック" charset="-128"/>
              </a:rPr>
              <a:t>カ所 </a:t>
            </a:r>
          </a:p>
        </p:txBody>
      </p:sp>
      <p:cxnSp>
        <p:nvCxnSpPr>
          <p:cNvPr id="59" name="直線コネクタ 58"/>
          <p:cNvCxnSpPr/>
          <p:nvPr/>
        </p:nvCxnSpPr>
        <p:spPr>
          <a:xfrm>
            <a:off x="7469188" y="2838450"/>
            <a:ext cx="3127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4" name="AutoShape 76"/>
          <p:cNvSpPr>
            <a:spLocks/>
          </p:cNvSpPr>
          <p:nvPr/>
        </p:nvSpPr>
        <p:spPr bwMode="auto">
          <a:xfrm>
            <a:off x="8229600" y="2679700"/>
            <a:ext cx="935038" cy="263525"/>
          </a:xfrm>
          <a:prstGeom prst="borderCallout2">
            <a:avLst>
              <a:gd name="adj1" fmla="val 53014"/>
              <a:gd name="adj2" fmla="val -5662"/>
              <a:gd name="adj3" fmla="val 59278"/>
              <a:gd name="adj4" fmla="val -48106"/>
              <a:gd name="adj5" fmla="val 62287"/>
              <a:gd name="adj6" fmla="val -47097"/>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卸売額：</a:t>
            </a:r>
            <a:r>
              <a:rPr lang="en-US" altLang="ja-JP" sz="700">
                <a:latin typeface="ＭＳ Ｐゴシック" charset="-128"/>
              </a:rPr>
              <a:t>6,230</a:t>
            </a:r>
            <a:r>
              <a:rPr lang="ja-JP" altLang="en-US" sz="700">
                <a:latin typeface="ＭＳ Ｐゴシック" charset="-128"/>
              </a:rPr>
              <a:t>億円 </a:t>
            </a:r>
          </a:p>
          <a:p>
            <a:r>
              <a:rPr lang="ja-JP" altLang="en-US" sz="700">
                <a:latin typeface="ＭＳ Ｐゴシック" charset="-128"/>
              </a:rPr>
              <a:t>小売額：</a:t>
            </a:r>
            <a:r>
              <a:rPr lang="en-US" altLang="ja-JP" sz="700">
                <a:latin typeface="ＭＳ Ｐゴシック" charset="-128"/>
              </a:rPr>
              <a:t>4,038</a:t>
            </a:r>
            <a:r>
              <a:rPr lang="ja-JP" altLang="en-US" sz="700">
                <a:latin typeface="ＭＳ Ｐゴシック" charset="-128"/>
              </a:rPr>
              <a:t>億円 </a:t>
            </a:r>
          </a:p>
        </p:txBody>
      </p:sp>
      <p:cxnSp>
        <p:nvCxnSpPr>
          <p:cNvPr id="61" name="直線コネクタ 60"/>
          <p:cNvCxnSpPr/>
          <p:nvPr/>
        </p:nvCxnSpPr>
        <p:spPr>
          <a:xfrm>
            <a:off x="6904038" y="2511425"/>
            <a:ext cx="3111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6" name="AutoShape 76"/>
          <p:cNvSpPr>
            <a:spLocks/>
          </p:cNvSpPr>
          <p:nvPr/>
        </p:nvSpPr>
        <p:spPr bwMode="auto">
          <a:xfrm>
            <a:off x="7448550" y="1360488"/>
            <a:ext cx="936625" cy="263525"/>
          </a:xfrm>
          <a:prstGeom prst="borderCallout2">
            <a:avLst>
              <a:gd name="adj1" fmla="val 43375"/>
              <a:gd name="adj2" fmla="val -2727"/>
              <a:gd name="adj3" fmla="val 47231"/>
              <a:gd name="adj4" fmla="val -41495"/>
              <a:gd name="adj5" fmla="val 358676"/>
              <a:gd name="adj6" fmla="val -4195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卸売額：</a:t>
            </a:r>
            <a:r>
              <a:rPr lang="en-US" altLang="ja-JP" sz="700">
                <a:latin typeface="ＭＳ Ｐゴシック" charset="-128"/>
              </a:rPr>
              <a:t>9,654</a:t>
            </a:r>
            <a:r>
              <a:rPr lang="ja-JP" altLang="en-US" sz="700">
                <a:latin typeface="ＭＳ Ｐゴシック" charset="-128"/>
              </a:rPr>
              <a:t>億円 </a:t>
            </a:r>
          </a:p>
          <a:p>
            <a:r>
              <a:rPr lang="ja-JP" altLang="en-US" sz="700">
                <a:latin typeface="ＭＳ Ｐゴシック" charset="-128"/>
              </a:rPr>
              <a:t>小売額：</a:t>
            </a:r>
            <a:r>
              <a:rPr lang="en-US" altLang="ja-JP" sz="700">
                <a:latin typeface="ＭＳ Ｐゴシック" charset="-128"/>
              </a:rPr>
              <a:t>2,615</a:t>
            </a:r>
            <a:r>
              <a:rPr lang="ja-JP" altLang="en-US" sz="700">
                <a:latin typeface="ＭＳ Ｐゴシック" charset="-128"/>
              </a:rPr>
              <a:t>億円 </a:t>
            </a:r>
          </a:p>
        </p:txBody>
      </p:sp>
      <p:cxnSp>
        <p:nvCxnSpPr>
          <p:cNvPr id="63" name="直線コネクタ 62"/>
          <p:cNvCxnSpPr/>
          <p:nvPr/>
        </p:nvCxnSpPr>
        <p:spPr>
          <a:xfrm>
            <a:off x="4991100" y="5287963"/>
            <a:ext cx="4699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8" name="AutoShape 76"/>
          <p:cNvSpPr>
            <a:spLocks/>
          </p:cNvSpPr>
          <p:nvPr/>
        </p:nvSpPr>
        <p:spPr bwMode="auto">
          <a:xfrm>
            <a:off x="5110163" y="4600575"/>
            <a:ext cx="1092200" cy="263525"/>
          </a:xfrm>
          <a:prstGeom prst="borderCallout2">
            <a:avLst>
              <a:gd name="adj1" fmla="val 105546"/>
              <a:gd name="adj2" fmla="val 41495"/>
              <a:gd name="adj3" fmla="val 248676"/>
              <a:gd name="adj4" fmla="val 31593"/>
              <a:gd name="adj5" fmla="val 251685"/>
              <a:gd name="adj6" fmla="val 3113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2</a:t>
            </a:r>
            <a:r>
              <a:rPr lang="ja-JP" altLang="en-US" sz="700">
                <a:latin typeface="ＭＳ Ｐゴシック" charset="-128"/>
              </a:rPr>
              <a:t>兆</a:t>
            </a:r>
            <a:r>
              <a:rPr lang="en-US" altLang="ja-JP" sz="700">
                <a:latin typeface="ＭＳ Ｐゴシック" charset="-128"/>
              </a:rPr>
              <a:t>8,318</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1,617</a:t>
            </a:r>
            <a:r>
              <a:rPr lang="ja-JP" altLang="en-US" sz="700">
                <a:latin typeface="ＭＳ Ｐゴシック" charset="-128"/>
              </a:rPr>
              <a:t>カ所 </a:t>
            </a:r>
          </a:p>
        </p:txBody>
      </p:sp>
      <p:cxnSp>
        <p:nvCxnSpPr>
          <p:cNvPr id="65" name="直線コネクタ 64"/>
          <p:cNvCxnSpPr/>
          <p:nvPr/>
        </p:nvCxnSpPr>
        <p:spPr>
          <a:xfrm>
            <a:off x="3502025" y="6153150"/>
            <a:ext cx="38893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60" name="AutoShape 76"/>
          <p:cNvSpPr>
            <a:spLocks/>
          </p:cNvSpPr>
          <p:nvPr/>
        </p:nvSpPr>
        <p:spPr bwMode="auto">
          <a:xfrm>
            <a:off x="4795838" y="5751513"/>
            <a:ext cx="1092200" cy="263525"/>
          </a:xfrm>
          <a:prstGeom prst="borderCallout2">
            <a:avLst>
              <a:gd name="adj1" fmla="val 110361"/>
              <a:gd name="adj2" fmla="val 31417"/>
              <a:gd name="adj3" fmla="val 164338"/>
              <a:gd name="adj4" fmla="val 30963"/>
              <a:gd name="adj5" fmla="val 160120"/>
              <a:gd name="adj6" fmla="val -90435"/>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3,838</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213</a:t>
            </a:r>
            <a:r>
              <a:rPr lang="ja-JP" altLang="en-US" sz="700">
                <a:latin typeface="ＭＳ Ｐゴシック" charset="-128"/>
              </a:rPr>
              <a:t>カ所 </a:t>
            </a:r>
          </a:p>
        </p:txBody>
      </p:sp>
      <p:cxnSp>
        <p:nvCxnSpPr>
          <p:cNvPr id="67" name="直線コネクタ 66"/>
          <p:cNvCxnSpPr/>
          <p:nvPr/>
        </p:nvCxnSpPr>
        <p:spPr>
          <a:xfrm>
            <a:off x="8148638" y="5083175"/>
            <a:ext cx="3905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62" name="AutoShape 76"/>
          <p:cNvSpPr>
            <a:spLocks/>
          </p:cNvSpPr>
          <p:nvPr/>
        </p:nvSpPr>
        <p:spPr bwMode="auto">
          <a:xfrm>
            <a:off x="8462963" y="5464175"/>
            <a:ext cx="1014412" cy="263525"/>
          </a:xfrm>
          <a:prstGeom prst="borderCallout2">
            <a:avLst>
              <a:gd name="adj1" fmla="val -2407"/>
              <a:gd name="adj2" fmla="val 24750"/>
              <a:gd name="adj3" fmla="val -134699"/>
              <a:gd name="adj4" fmla="val -4579"/>
              <a:gd name="adj5" fmla="val -135301"/>
              <a:gd name="adj6" fmla="val -5718"/>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売上額：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1,526</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12,748</a:t>
            </a:r>
            <a:r>
              <a:rPr lang="ja-JP" altLang="en-US" sz="700">
                <a:latin typeface="ＭＳ Ｐゴシック" charset="-128"/>
              </a:rPr>
              <a:t>カ所 </a:t>
            </a:r>
          </a:p>
        </p:txBody>
      </p:sp>
      <p:sp>
        <p:nvSpPr>
          <p:cNvPr id="6263" name="Text Box 84"/>
          <p:cNvSpPr txBox="1">
            <a:spLocks noChangeArrowheads="1"/>
          </p:cNvSpPr>
          <p:nvPr/>
        </p:nvSpPr>
        <p:spPr bwMode="auto">
          <a:xfrm>
            <a:off x="5264150" y="6634163"/>
            <a:ext cx="965200"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工業統計調査）</a:t>
            </a:r>
          </a:p>
        </p:txBody>
      </p:sp>
      <p:sp>
        <p:nvSpPr>
          <p:cNvPr id="6264" name="Text Box 81"/>
          <p:cNvSpPr txBox="1">
            <a:spLocks noChangeArrowheads="1"/>
          </p:cNvSpPr>
          <p:nvPr/>
        </p:nvSpPr>
        <p:spPr bwMode="auto">
          <a:xfrm>
            <a:off x="5421313" y="3352800"/>
            <a:ext cx="857250"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dirty="0">
                <a:latin typeface="ＭＳ Ｐゴシック" charset="-128"/>
              </a:rPr>
              <a:t>（</a:t>
            </a:r>
            <a:r>
              <a:rPr lang="en-US" altLang="ja-JP" sz="700" dirty="0">
                <a:latin typeface="ＭＳ Ｐゴシック" charset="-128"/>
              </a:rPr>
              <a:t>H26</a:t>
            </a:r>
            <a:r>
              <a:rPr lang="ja-JP" altLang="en-US" sz="700" dirty="0">
                <a:latin typeface="ＭＳ Ｐゴシック" charset="-128"/>
              </a:rPr>
              <a:t>商業統計確報）</a:t>
            </a:r>
          </a:p>
        </p:txBody>
      </p:sp>
      <p:sp>
        <p:nvSpPr>
          <p:cNvPr id="6265" name="Text Box 81"/>
          <p:cNvSpPr txBox="1">
            <a:spLocks noChangeArrowheads="1"/>
          </p:cNvSpPr>
          <p:nvPr/>
        </p:nvSpPr>
        <p:spPr bwMode="auto">
          <a:xfrm>
            <a:off x="8385175" y="6634163"/>
            <a:ext cx="1327150"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経済センサス基礎調査）</a:t>
            </a:r>
          </a:p>
        </p:txBody>
      </p:sp>
      <p:sp>
        <p:nvSpPr>
          <p:cNvPr id="6266" name="Text Box 81"/>
          <p:cNvSpPr txBox="1">
            <a:spLocks noChangeArrowheads="1"/>
          </p:cNvSpPr>
          <p:nvPr/>
        </p:nvSpPr>
        <p:spPr bwMode="auto">
          <a:xfrm>
            <a:off x="8853488" y="3357563"/>
            <a:ext cx="858837"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商業統計確報）</a:t>
            </a:r>
          </a:p>
        </p:txBody>
      </p:sp>
      <p:sp>
        <p:nvSpPr>
          <p:cNvPr id="42" name="正方形/長方形 27"/>
          <p:cNvSpPr>
            <a:spLocks noChangeArrowheads="1"/>
          </p:cNvSpPr>
          <p:nvPr/>
        </p:nvSpPr>
        <p:spPr bwMode="auto">
          <a:xfrm>
            <a:off x="8836025" y="6426528"/>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a:t>
            </a:r>
            <a:r>
              <a:rPr lang="ja-JP" altLang="en-US" sz="1100" b="1" dirty="0">
                <a:solidFill>
                  <a:srgbClr val="000000"/>
                </a:solidFill>
                <a:latin typeface="Meiryo UI" pitchFamily="50" charset="-128"/>
                <a:ea typeface="Meiryo UI" pitchFamily="50" charset="-128"/>
                <a:cs typeface="Meiryo UI" pitchFamily="50" charset="-128"/>
              </a:rPr>
              <a:t>７</a:t>
            </a:r>
            <a:endParaRPr lang="en-US" altLang="ja-JP" sz="1100" b="1" dirty="0" smtClean="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1" name="Rectangle 179"/>
          <p:cNvSpPr>
            <a:spLocks noChangeArrowheads="1"/>
          </p:cNvSpPr>
          <p:nvPr/>
        </p:nvSpPr>
        <p:spPr bwMode="auto">
          <a:xfrm>
            <a:off x="0" y="0"/>
            <a:ext cx="9906000" cy="476250"/>
          </a:xfrm>
          <a:prstGeom prst="rect">
            <a:avLst/>
          </a:prstGeom>
          <a:gradFill rotWithShape="1">
            <a:gsLst>
              <a:gs pos="0">
                <a:srgbClr val="E6B9B8"/>
              </a:gs>
              <a:gs pos="50000">
                <a:schemeClr val="bg1"/>
              </a:gs>
              <a:gs pos="100000">
                <a:srgbClr val="E6B9B8"/>
              </a:gs>
            </a:gsLst>
            <a:lin ang="5400000" scaled="1"/>
          </a:gradFill>
          <a:ln w="9525">
            <a:noFill/>
            <a:miter lim="800000"/>
            <a:headEnd/>
            <a:tailEnd/>
          </a:ln>
          <a:effectLst/>
        </p:spPr>
        <p:txBody>
          <a:bodyPr anchor="ctr"/>
          <a:lstStyle/>
          <a:p>
            <a:pPr algn="ctr">
              <a:defRPr/>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特別</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区の特徴</a:t>
            </a:r>
          </a:p>
        </p:txBody>
      </p:sp>
      <p:graphicFrame>
        <p:nvGraphicFramePr>
          <p:cNvPr id="13493" name="Group 181"/>
          <p:cNvGraphicFramePr>
            <a:graphicFrameLocks noGrp="1"/>
          </p:cNvGraphicFramePr>
          <p:nvPr>
            <p:extLst>
              <p:ext uri="{D42A27DB-BD31-4B8C-83A1-F6EECF244321}">
                <p14:modId xmlns:p14="http://schemas.microsoft.com/office/powerpoint/2010/main" val="3359024607"/>
              </p:ext>
            </p:extLst>
          </p:nvPr>
        </p:nvGraphicFramePr>
        <p:xfrm>
          <a:off x="4350483" y="604212"/>
          <a:ext cx="5499061" cy="6071616"/>
        </p:xfrm>
        <a:graphic>
          <a:graphicData uri="http://schemas.openxmlformats.org/drawingml/2006/table">
            <a:tbl>
              <a:tblPr/>
              <a:tblGrid>
                <a:gridCol w="5499061">
                  <a:extLst>
                    <a:ext uri="{9D8B030D-6E8A-4147-A177-3AD203B41FA5}">
                      <a16:colId xmlns:a16="http://schemas.microsoft.com/office/drawing/2014/main" val="20000"/>
                    </a:ext>
                  </a:extLst>
                </a:gridCol>
              </a:tblGrid>
              <a:tr h="349468">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6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淀川区</a:t>
                      </a:r>
                      <a:r>
                        <a:rPr kumimoji="1" lang="ja-JP" altLang="en-US" sz="12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（現行政区：</a:t>
                      </a:r>
                      <a:r>
                        <a:rPr lang="ja-JP" altLang="en-US" sz="1200" b="1" u="none" dirty="0" smtClean="0">
                          <a:solidFill>
                            <a:schemeClr val="bg1"/>
                          </a:solidFill>
                          <a:latin typeface="Meiryo UI" pitchFamily="50" charset="-128"/>
                          <a:ea typeface="Meiryo UI" pitchFamily="50" charset="-128"/>
                          <a:cs typeface="Meiryo UI" pitchFamily="50" charset="-128"/>
                        </a:rPr>
                        <a:t>此花</a:t>
                      </a:r>
                      <a:r>
                        <a:rPr lang="ja-JP" altLang="ja-JP" sz="1200" b="1" u="none" dirty="0" smtClean="0">
                          <a:solidFill>
                            <a:schemeClr val="bg1"/>
                          </a:solidFill>
                          <a:latin typeface="Meiryo UI" pitchFamily="50" charset="-128"/>
                          <a:ea typeface="Meiryo UI" pitchFamily="50" charset="-128"/>
                          <a:cs typeface="Meiryo UI" pitchFamily="50" charset="-128"/>
                        </a:rPr>
                        <a:t>区・港区・西淀川区・</a:t>
                      </a:r>
                      <a:r>
                        <a:rPr lang="ja-JP" altLang="en-US" sz="1200" b="1" u="none" dirty="0" smtClean="0">
                          <a:solidFill>
                            <a:schemeClr val="bg1"/>
                          </a:solidFill>
                          <a:latin typeface="Meiryo UI" pitchFamily="50" charset="-128"/>
                          <a:ea typeface="Meiryo UI" pitchFamily="50" charset="-128"/>
                          <a:cs typeface="Meiryo UI" pitchFamily="50" charset="-128"/>
                        </a:rPr>
                        <a:t>淀川</a:t>
                      </a:r>
                      <a:r>
                        <a:rPr lang="ja-JP" altLang="ja-JP" sz="1200" b="1" u="none" dirty="0" smtClean="0">
                          <a:solidFill>
                            <a:schemeClr val="bg1"/>
                          </a:solidFill>
                          <a:latin typeface="Meiryo UI" pitchFamily="50" charset="-128"/>
                          <a:ea typeface="Meiryo UI" pitchFamily="50" charset="-128"/>
                          <a:cs typeface="Meiryo UI" pitchFamily="50" charset="-128"/>
                        </a:rPr>
                        <a:t>区</a:t>
                      </a:r>
                      <a:r>
                        <a:rPr lang="ja-JP" altLang="en-US" sz="1200" b="1" u="none" dirty="0" smtClean="0">
                          <a:solidFill>
                            <a:schemeClr val="bg1"/>
                          </a:solidFill>
                          <a:latin typeface="Meiryo UI" pitchFamily="50" charset="-128"/>
                          <a:ea typeface="Meiryo UI" pitchFamily="50" charset="-128"/>
                          <a:cs typeface="Meiryo UI" pitchFamily="50" charset="-128"/>
                        </a:rPr>
                        <a:t>・東淀川区）</a:t>
                      </a:r>
                      <a:endParaRPr kumimoji="1" lang="ja-JP" altLang="en-US" sz="12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0000"/>
                  </a:ext>
                </a:extLst>
              </a:tr>
              <a:tr h="11361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ja-JP" altLang="ja-JP" sz="1400" b="0" u="none" dirty="0" smtClean="0">
                          <a:latin typeface="HG創英角ｺﾞｼｯｸUB" pitchFamily="49" charset="-128"/>
                          <a:ea typeface="HG創英角ｺﾞｼｯｸUB" pitchFamily="49" charset="-128"/>
                        </a:rPr>
                        <a:t>大阪の玄関口新大阪や</a:t>
                      </a:r>
                      <a:r>
                        <a:rPr lang="ja-JP" altLang="en-US" sz="1400" b="0" u="none" dirty="0" smtClean="0">
                          <a:latin typeface="HG創英角ｺﾞｼｯｸUB" pitchFamily="49" charset="-128"/>
                          <a:ea typeface="HG創英角ｺﾞｼｯｸUB" pitchFamily="49" charset="-128"/>
                        </a:rPr>
                        <a:t>ベンチャー企業の集積が進む西中島近辺</a:t>
                      </a:r>
                      <a:r>
                        <a:rPr lang="ja-JP" altLang="ja-JP" sz="1400" b="0" u="none" dirty="0" smtClean="0">
                          <a:latin typeface="HG創英角ｺﾞｼｯｸUB" pitchFamily="49" charset="-128"/>
                          <a:ea typeface="HG創英角ｺﾞｼｯｸUB" pitchFamily="49" charset="-128"/>
                        </a:rPr>
                        <a:t>、 </a:t>
                      </a:r>
                      <a:r>
                        <a:rPr lang="en-US" altLang="ja-JP" sz="1400" b="0" u="none" dirty="0" smtClean="0">
                          <a:latin typeface="HG創英角ｺﾞｼｯｸUB" pitchFamily="49" charset="-128"/>
                          <a:ea typeface="HG創英角ｺﾞｼｯｸUB" pitchFamily="49" charset="-128"/>
                        </a:rPr>
                        <a:t>USJ</a:t>
                      </a:r>
                      <a:r>
                        <a:rPr lang="ja-JP" altLang="ja-JP" sz="1400" b="0" u="none" dirty="0" err="1" smtClean="0">
                          <a:latin typeface="HG創英角ｺﾞｼｯｸUB" pitchFamily="49" charset="-128"/>
                          <a:ea typeface="HG創英角ｺﾞｼｯｸUB" pitchFamily="49" charset="-128"/>
                        </a:rPr>
                        <a:t>、</a:t>
                      </a:r>
                      <a:r>
                        <a:rPr lang="ja-JP" altLang="ja-JP" sz="1400" b="0" u="none" dirty="0" smtClean="0">
                          <a:latin typeface="HG創英角ｺﾞｼｯｸUB" pitchFamily="49" charset="-128"/>
                          <a:ea typeface="HG創英角ｺﾞｼｯｸUB" pitchFamily="49" charset="-128"/>
                        </a:rPr>
                        <a:t>海遊館等の集客施設</a:t>
                      </a:r>
                      <a:r>
                        <a:rPr lang="ja-JP" altLang="en-US" sz="1400" b="0" u="none" dirty="0" smtClean="0">
                          <a:latin typeface="HG創英角ｺﾞｼｯｸUB" pitchFamily="49" charset="-128"/>
                          <a:ea typeface="HG創英角ｺﾞｼｯｸUB" pitchFamily="49" charset="-128"/>
                        </a:rPr>
                        <a:t>、高い工業出荷額を誇る工業地域</a:t>
                      </a:r>
                      <a:r>
                        <a:rPr lang="ja-JP" altLang="ja-JP" sz="1400" b="0" u="none" dirty="0" smtClean="0">
                          <a:latin typeface="HG創英角ｺﾞｼｯｸUB" pitchFamily="49" charset="-128"/>
                          <a:ea typeface="HG創英角ｺﾞｼｯｸUB" pitchFamily="49" charset="-128"/>
                        </a:rPr>
                        <a:t>と併せ、都心の中に緑豊かな水辺空間である淀川河川敷</a:t>
                      </a:r>
                      <a:r>
                        <a:rPr lang="ja-JP" altLang="en-US" sz="1400" b="0" u="none" dirty="0" smtClean="0">
                          <a:latin typeface="HG創英角ｺﾞｼｯｸUB" pitchFamily="49" charset="-128"/>
                          <a:ea typeface="HG創英角ｺﾞｼｯｸUB" pitchFamily="49" charset="-128"/>
                        </a:rPr>
                        <a:t>があり、</a:t>
                      </a:r>
                      <a:r>
                        <a:rPr lang="ja-JP" altLang="en-US" sz="1400" b="0" u="none" baseline="0" dirty="0" smtClean="0">
                          <a:latin typeface="HG創英角ｺﾞｼｯｸUB" pitchFamily="49" charset="-128"/>
                          <a:ea typeface="HG創英角ｺﾞｼｯｸUB" pitchFamily="49" charset="-128"/>
                        </a:rPr>
                        <a:t>ベイエリアでは</a:t>
                      </a:r>
                      <a:r>
                        <a:rPr lang="en-US" altLang="ja-JP" sz="1400" b="0" u="none" baseline="0" dirty="0" smtClean="0">
                          <a:latin typeface="HG創英角ｺﾞｼｯｸUB" pitchFamily="49" charset="-128"/>
                          <a:ea typeface="HG創英角ｺﾞｼｯｸUB" pitchFamily="49" charset="-128"/>
                        </a:rPr>
                        <a:t>2025</a:t>
                      </a:r>
                      <a:r>
                        <a:rPr lang="ja-JP" altLang="en-US" sz="1400" b="0" u="none" baseline="0" dirty="0" smtClean="0">
                          <a:latin typeface="HG創英角ｺﾞｼｯｸUB" pitchFamily="49" charset="-128"/>
                          <a:ea typeface="HG創英角ｺﾞｼｯｸUB" pitchFamily="49" charset="-128"/>
                        </a:rPr>
                        <a:t>年大阪・関西万博の開催も予定されているなど、</a:t>
                      </a:r>
                      <a:r>
                        <a:rPr lang="ja-JP" altLang="en-US" sz="1400" b="0" u="none" dirty="0" smtClean="0">
                          <a:latin typeface="HG創英角ｺﾞｼｯｸUB" pitchFamily="49" charset="-128"/>
                          <a:ea typeface="HG創英角ｺﾞｼｯｸUB" pitchFamily="49" charset="-128"/>
                        </a:rPr>
                        <a:t>ビジネス・生産機能と豊かな水辺環境などを有する都市</a:t>
                      </a:r>
                      <a:endParaRPr kumimoji="1" lang="ja-JP" altLang="en-US" sz="1300" b="0" i="0" u="none" strike="noStrike" cap="none" normalizeH="0" baseline="0" dirty="0" smtClean="0">
                        <a:ln>
                          <a:noFill/>
                        </a:ln>
                        <a:solidFill>
                          <a:srgbClr val="FF0000"/>
                        </a:solidFill>
                        <a:effectLst/>
                        <a:latin typeface="HGS創英角ｺﾞｼｯｸUB" pitchFamily="50" charset="-128"/>
                        <a:ea typeface="HGS創英角ｺﾞｼｯｸUB"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4F6FA"/>
                    </a:solidFill>
                  </a:tcPr>
                </a:tc>
                <a:extLst>
                  <a:ext uri="{0D108BD9-81ED-4DB2-BD59-A6C34878D82A}">
                    <a16:rowId xmlns:a16="http://schemas.microsoft.com/office/drawing/2014/main" val="10001"/>
                  </a:ext>
                </a:extLst>
              </a:tr>
              <a:tr h="349468">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600" b="1" i="0" u="none" strike="noStrike" kern="1200" cap="none" normalizeH="0" baseline="0" dirty="0" smtClean="0">
                          <a:ln>
                            <a:noFill/>
                          </a:ln>
                          <a:solidFill>
                            <a:schemeClr val="bg1"/>
                          </a:solidFill>
                          <a:effectLst/>
                          <a:latin typeface="Meiryo UI" pitchFamily="50" charset="-128"/>
                          <a:ea typeface="Meiryo UI" pitchFamily="50" charset="-128"/>
                          <a:cs typeface="Meiryo UI" pitchFamily="50" charset="-128"/>
                        </a:rPr>
                        <a:t>北</a:t>
                      </a:r>
                      <a:r>
                        <a:rPr kumimoji="1" lang="ja-JP" altLang="en-US" sz="16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区 </a:t>
                      </a:r>
                      <a:r>
                        <a:rPr kumimoji="1" lang="ja-JP" altLang="en-US" sz="12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a:t>
                      </a:r>
                      <a:r>
                        <a:rPr kumimoji="1" lang="ja-JP" altLang="en-US" sz="1200" b="1" i="0" u="none" strike="noStrike" kern="1200" cap="none" normalizeH="0" baseline="0" dirty="0" smtClean="0">
                          <a:ln>
                            <a:noFill/>
                          </a:ln>
                          <a:solidFill>
                            <a:schemeClr val="bg1"/>
                          </a:solidFill>
                          <a:effectLst/>
                          <a:latin typeface="Meiryo UI" pitchFamily="50" charset="-128"/>
                          <a:ea typeface="Meiryo UI" pitchFamily="50" charset="-128"/>
                          <a:cs typeface="Meiryo UI" pitchFamily="50" charset="-128"/>
                        </a:rPr>
                        <a:t>現行政区：</a:t>
                      </a:r>
                      <a:r>
                        <a:rPr lang="ja-JP" altLang="en-US" sz="1200" b="1" u="none" kern="1200" baseline="0" dirty="0" smtClean="0">
                          <a:solidFill>
                            <a:schemeClr val="bg1"/>
                          </a:solidFill>
                          <a:latin typeface="Meiryo UI" pitchFamily="50" charset="-128"/>
                          <a:ea typeface="Meiryo UI" pitchFamily="50" charset="-128"/>
                          <a:cs typeface="Meiryo UI" pitchFamily="50" charset="-128"/>
                        </a:rPr>
                        <a:t>北区・都島区・福島区・東成区・旭区・城東区・鶴見区）</a:t>
                      </a:r>
                      <a:endParaRPr kumimoji="1" lang="ja-JP" altLang="en-US" sz="12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0002"/>
                  </a:ext>
                </a:extLst>
              </a:tr>
              <a:tr h="11361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ja-JP" sz="1400" b="0" u="none" dirty="0" smtClean="0">
                          <a:latin typeface="HG創英角ｺﾞｼｯｸUB" pitchFamily="49" charset="-128"/>
                          <a:ea typeface="HG創英角ｺﾞｼｯｸUB" pitchFamily="49" charset="-128"/>
                        </a:rPr>
                        <a:t>西日本最大の</a:t>
                      </a:r>
                      <a:r>
                        <a:rPr lang="ja-JP" altLang="en-US" sz="1400" b="0" u="none" dirty="0" smtClean="0">
                          <a:latin typeface="HG創英角ｺﾞｼｯｸUB" pitchFamily="49" charset="-128"/>
                          <a:ea typeface="HG創英角ｺﾞｼｯｸUB" pitchFamily="49" charset="-128"/>
                        </a:rPr>
                        <a:t>大阪・梅田ターミナルをはじめ</a:t>
                      </a:r>
                      <a:r>
                        <a:rPr lang="ja-JP" altLang="ja-JP" sz="1400" b="0" u="none" dirty="0" smtClean="0">
                          <a:latin typeface="HG創英角ｺﾞｼｯｸUB" pitchFamily="49" charset="-128"/>
                          <a:ea typeface="HG創英角ｺﾞｼｯｸUB" pitchFamily="49" charset="-128"/>
                        </a:rPr>
                        <a:t>、大川・中之島エリアにある歴史的建造物、美術館などの文化集客施設、福島地区</a:t>
                      </a:r>
                      <a:r>
                        <a:rPr lang="ja-JP" altLang="en-US" sz="1400" b="0" u="none" dirty="0" smtClean="0">
                          <a:latin typeface="HG創英角ｺﾞｼｯｸUB" pitchFamily="49" charset="-128"/>
                          <a:ea typeface="HG創英角ｺﾞｼｯｸUB" pitchFamily="49" charset="-128"/>
                        </a:rPr>
                        <a:t>等の</a:t>
                      </a:r>
                      <a:r>
                        <a:rPr lang="ja-JP" altLang="ja-JP" sz="1400" b="0" u="none" dirty="0" smtClean="0">
                          <a:latin typeface="HG創英角ｺﾞｼｯｸUB" pitchFamily="49" charset="-128"/>
                          <a:ea typeface="HG創英角ｺﾞｼｯｸUB" pitchFamily="49" charset="-128"/>
                        </a:rPr>
                        <a:t>商業地</a:t>
                      </a:r>
                      <a:r>
                        <a:rPr lang="ja-JP" altLang="en-US" sz="1400" b="0" u="none" dirty="0" smtClean="0">
                          <a:latin typeface="HG創英角ｺﾞｼｯｸUB" pitchFamily="49" charset="-128"/>
                          <a:ea typeface="HG創英角ｺﾞｼｯｸUB" pitchFamily="49" charset="-128"/>
                        </a:rPr>
                        <a:t>域</a:t>
                      </a:r>
                      <a:r>
                        <a:rPr lang="ja-JP" altLang="ja-JP" sz="1400" b="0" u="none" dirty="0" smtClean="0">
                          <a:latin typeface="HG創英角ｺﾞｼｯｸUB" pitchFamily="49" charset="-128"/>
                          <a:ea typeface="HG創英角ｺﾞｼｯｸUB" pitchFamily="49" charset="-128"/>
                        </a:rPr>
                        <a:t>、鶴見緑地や毛馬桜之宮公園</a:t>
                      </a:r>
                      <a:r>
                        <a:rPr lang="ja-JP" altLang="en-US" sz="1400" b="0" u="none" dirty="0" smtClean="0">
                          <a:latin typeface="HG創英角ｺﾞｼｯｸUB" pitchFamily="49" charset="-128"/>
                          <a:ea typeface="HG創英角ｺﾞｼｯｸUB" pitchFamily="49" charset="-128"/>
                        </a:rPr>
                        <a:t>、城北公園・菖蒲園</a:t>
                      </a:r>
                      <a:r>
                        <a:rPr lang="ja-JP" altLang="ja-JP" sz="1400" b="0" u="none" dirty="0" smtClean="0">
                          <a:latin typeface="HG創英角ｺﾞｼｯｸUB" pitchFamily="49" charset="-128"/>
                          <a:ea typeface="HG創英角ｺﾞｼｯｸUB" pitchFamily="49" charset="-128"/>
                        </a:rPr>
                        <a:t>など</a:t>
                      </a:r>
                      <a:r>
                        <a:rPr lang="ja-JP" altLang="en-US" sz="1400" b="0" u="none" dirty="0" smtClean="0">
                          <a:latin typeface="HG創英角ｺﾞｼｯｸUB" pitchFamily="49" charset="-128"/>
                          <a:ea typeface="HG創英角ｺﾞｼｯｸUB" pitchFamily="49" charset="-128"/>
                        </a:rPr>
                        <a:t>があり</a:t>
                      </a:r>
                      <a:r>
                        <a:rPr lang="ja-JP" altLang="ja-JP" sz="1400" b="0" u="none" dirty="0" smtClean="0">
                          <a:latin typeface="HG創英角ｺﾞｼｯｸUB" pitchFamily="49" charset="-128"/>
                          <a:ea typeface="HG創英角ｺﾞｼｯｸUB" pitchFamily="49" charset="-128"/>
                        </a:rPr>
                        <a:t>、ビジネス</a:t>
                      </a:r>
                      <a:r>
                        <a:rPr lang="ja-JP" altLang="en-US" sz="1400" b="0" u="none" dirty="0" smtClean="0">
                          <a:latin typeface="HG創英角ｺﾞｼｯｸUB" pitchFamily="49" charset="-128"/>
                          <a:ea typeface="HG創英角ｺﾞｼｯｸUB" pitchFamily="49" charset="-128"/>
                        </a:rPr>
                        <a:t>・文化機能と水・みどり豊かな環境などを有する都市</a:t>
                      </a:r>
                      <a:endParaRPr kumimoji="1" lang="ja-JP" altLang="en-US" sz="1300" b="0" i="0" u="none" strike="noStrike" cap="none" normalizeH="0" baseline="0" dirty="0" smtClean="0">
                        <a:ln>
                          <a:noFill/>
                        </a:ln>
                        <a:solidFill>
                          <a:srgbClr val="FF0000"/>
                        </a:solidFill>
                        <a:effectLst/>
                        <a:latin typeface="HGS創英角ｺﾞｼｯｸUB" pitchFamily="50" charset="-128"/>
                        <a:ea typeface="HGS創英角ｺﾞｼｯｸUB"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4F6FA"/>
                    </a:solidFill>
                  </a:tcPr>
                </a:tc>
                <a:extLst>
                  <a:ext uri="{0D108BD9-81ED-4DB2-BD59-A6C34878D82A}">
                    <a16:rowId xmlns:a16="http://schemas.microsoft.com/office/drawing/2014/main" val="10003"/>
                  </a:ext>
                </a:extLst>
              </a:tr>
              <a:tr h="349468">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600" b="1" i="0" u="none" strike="noStrike" kern="1200" cap="none" normalizeH="0" baseline="0" dirty="0" smtClean="0">
                          <a:ln>
                            <a:noFill/>
                          </a:ln>
                          <a:solidFill>
                            <a:schemeClr val="bg1"/>
                          </a:solidFill>
                          <a:effectLst/>
                          <a:latin typeface="Meiryo UI" pitchFamily="50" charset="-128"/>
                          <a:ea typeface="Meiryo UI" pitchFamily="50" charset="-128"/>
                          <a:cs typeface="Meiryo UI" pitchFamily="50" charset="-128"/>
                        </a:rPr>
                        <a:t>中央</a:t>
                      </a:r>
                      <a:r>
                        <a:rPr kumimoji="1" lang="ja-JP" altLang="en-US" sz="16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区</a:t>
                      </a:r>
                      <a:r>
                        <a:rPr kumimoji="1" lang="ja-JP" altLang="en-US" sz="12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（現行政区：</a:t>
                      </a:r>
                      <a:r>
                        <a:rPr lang="ja-JP" altLang="en-US" sz="1200" b="1" u="none" dirty="0" smtClean="0">
                          <a:solidFill>
                            <a:schemeClr val="bg1"/>
                          </a:solidFill>
                          <a:latin typeface="Meiryo UI" pitchFamily="50" charset="-128"/>
                          <a:ea typeface="Meiryo UI" pitchFamily="50" charset="-128"/>
                          <a:cs typeface="Meiryo UI" pitchFamily="50" charset="-128"/>
                        </a:rPr>
                        <a:t>中央</a:t>
                      </a:r>
                      <a:r>
                        <a:rPr lang="ja-JP" altLang="ja-JP" sz="1200" b="1" u="none" dirty="0" smtClean="0">
                          <a:solidFill>
                            <a:schemeClr val="bg1"/>
                          </a:solidFill>
                          <a:latin typeface="Meiryo UI" pitchFamily="50" charset="-128"/>
                          <a:ea typeface="Meiryo UI" pitchFamily="50" charset="-128"/>
                          <a:cs typeface="Meiryo UI" pitchFamily="50" charset="-128"/>
                        </a:rPr>
                        <a:t>区・</a:t>
                      </a:r>
                      <a:r>
                        <a:rPr lang="ja-JP" altLang="en-US" sz="1200" b="1" u="none" dirty="0" smtClean="0">
                          <a:solidFill>
                            <a:schemeClr val="bg1"/>
                          </a:solidFill>
                          <a:latin typeface="Meiryo UI" pitchFamily="50" charset="-128"/>
                          <a:ea typeface="Meiryo UI" pitchFamily="50" charset="-128"/>
                          <a:cs typeface="Meiryo UI" pitchFamily="50" charset="-128"/>
                        </a:rPr>
                        <a:t>西</a:t>
                      </a:r>
                      <a:r>
                        <a:rPr lang="ja-JP" altLang="ja-JP" sz="1200" b="1" u="none" dirty="0" smtClean="0">
                          <a:solidFill>
                            <a:schemeClr val="bg1"/>
                          </a:solidFill>
                          <a:latin typeface="Meiryo UI" pitchFamily="50" charset="-128"/>
                          <a:ea typeface="Meiryo UI" pitchFamily="50" charset="-128"/>
                          <a:cs typeface="Meiryo UI" pitchFamily="50" charset="-128"/>
                        </a:rPr>
                        <a:t>区・</a:t>
                      </a:r>
                      <a:r>
                        <a:rPr lang="ja-JP" altLang="en-US" sz="1200" b="1" u="none" dirty="0" smtClean="0">
                          <a:solidFill>
                            <a:schemeClr val="bg1"/>
                          </a:solidFill>
                          <a:latin typeface="Meiryo UI" pitchFamily="50" charset="-128"/>
                          <a:ea typeface="Meiryo UI" pitchFamily="50" charset="-128"/>
                          <a:cs typeface="Meiryo UI" pitchFamily="50" charset="-128"/>
                        </a:rPr>
                        <a:t>大正</a:t>
                      </a:r>
                      <a:r>
                        <a:rPr lang="ja-JP" altLang="ja-JP" sz="1200" b="1" u="none" dirty="0" smtClean="0">
                          <a:solidFill>
                            <a:schemeClr val="bg1"/>
                          </a:solidFill>
                          <a:latin typeface="Meiryo UI" pitchFamily="50" charset="-128"/>
                          <a:ea typeface="Meiryo UI" pitchFamily="50" charset="-128"/>
                          <a:cs typeface="Meiryo UI" pitchFamily="50" charset="-128"/>
                        </a:rPr>
                        <a:t>区・</a:t>
                      </a:r>
                      <a:r>
                        <a:rPr lang="ja-JP" altLang="en-US" sz="1200" b="1" u="none" dirty="0" smtClean="0">
                          <a:solidFill>
                            <a:schemeClr val="bg1"/>
                          </a:solidFill>
                          <a:latin typeface="Meiryo UI" pitchFamily="50" charset="-128"/>
                          <a:ea typeface="Meiryo UI" pitchFamily="50" charset="-128"/>
                          <a:cs typeface="Meiryo UI" pitchFamily="50" charset="-128"/>
                        </a:rPr>
                        <a:t>浪速</a:t>
                      </a:r>
                      <a:r>
                        <a:rPr lang="ja-JP" altLang="ja-JP" sz="1200" b="1" u="none" dirty="0" smtClean="0">
                          <a:solidFill>
                            <a:schemeClr val="bg1"/>
                          </a:solidFill>
                          <a:latin typeface="Meiryo UI" pitchFamily="50" charset="-128"/>
                          <a:ea typeface="Meiryo UI" pitchFamily="50" charset="-128"/>
                          <a:cs typeface="Meiryo UI" pitchFamily="50" charset="-128"/>
                        </a:rPr>
                        <a:t>区・</a:t>
                      </a:r>
                      <a:r>
                        <a:rPr lang="ja-JP" altLang="en-US" sz="1200" b="1" u="none" dirty="0" smtClean="0">
                          <a:solidFill>
                            <a:schemeClr val="bg1"/>
                          </a:solidFill>
                          <a:latin typeface="Meiryo UI" pitchFamily="50" charset="-128"/>
                          <a:ea typeface="Meiryo UI" pitchFamily="50" charset="-128"/>
                          <a:cs typeface="Meiryo UI" pitchFamily="50" charset="-128"/>
                        </a:rPr>
                        <a:t>住之江区・住吉</a:t>
                      </a:r>
                      <a:r>
                        <a:rPr lang="ja-JP" altLang="ja-JP" sz="1200" b="1" u="none" dirty="0" smtClean="0">
                          <a:solidFill>
                            <a:schemeClr val="bg1"/>
                          </a:solidFill>
                          <a:latin typeface="Meiryo UI" pitchFamily="50" charset="-128"/>
                          <a:ea typeface="Meiryo UI" pitchFamily="50" charset="-128"/>
                          <a:cs typeface="Meiryo UI" pitchFamily="50" charset="-128"/>
                        </a:rPr>
                        <a:t>区</a:t>
                      </a:r>
                      <a:r>
                        <a:rPr lang="ja-JP" altLang="en-US" sz="1200" b="1" u="none" dirty="0" smtClean="0">
                          <a:solidFill>
                            <a:schemeClr val="bg1"/>
                          </a:solidFill>
                          <a:latin typeface="Meiryo UI" pitchFamily="50" charset="-128"/>
                          <a:ea typeface="Meiryo UI" pitchFamily="50" charset="-128"/>
                          <a:cs typeface="Meiryo UI" pitchFamily="50" charset="-128"/>
                        </a:rPr>
                        <a:t>・西成区）</a:t>
                      </a:r>
                      <a:endParaRPr kumimoji="1" lang="ja-JP" altLang="en-US" sz="12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endParaRPr>
                    </a:p>
                  </a:txBody>
                  <a:tcPr marL="99060" marR="3600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0004"/>
                  </a:ext>
                </a:extLst>
              </a:tr>
              <a:tr h="11361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ja-JP" altLang="ja-JP" sz="1400" b="0" u="none" dirty="0" smtClean="0">
                          <a:latin typeface="HG創英角ｺﾞｼｯｸUB" pitchFamily="49" charset="-128"/>
                          <a:ea typeface="HG創英角ｺﾞｼｯｸUB" pitchFamily="49" charset="-128"/>
                        </a:rPr>
                        <a:t>日本屈指のインバウンド観光拠点であるミナミや</a:t>
                      </a:r>
                      <a:r>
                        <a:rPr lang="ja-JP" altLang="en-US" sz="1400" b="0" u="none" dirty="0" smtClean="0">
                          <a:latin typeface="HG創英角ｺﾞｼｯｸUB" pitchFamily="49" charset="-128"/>
                          <a:ea typeface="HG創英角ｺﾞｼｯｸUB" pitchFamily="49" charset="-128"/>
                        </a:rPr>
                        <a:t>大阪城公園、</a:t>
                      </a:r>
                      <a:r>
                        <a:rPr lang="ja-JP" altLang="ja-JP" sz="1400" b="0" u="none" dirty="0" smtClean="0">
                          <a:latin typeface="HG創英角ｺﾞｼｯｸUB" pitchFamily="49" charset="-128"/>
                          <a:ea typeface="HG創英角ｺﾞｼｯｸUB" pitchFamily="49" charset="-128"/>
                        </a:rPr>
                        <a:t>船場地区など大阪を代表するビジネス街、</a:t>
                      </a:r>
                      <a:r>
                        <a:rPr lang="ja-JP" altLang="en-US" sz="1400" b="0" u="none" dirty="0" smtClean="0">
                          <a:latin typeface="HG創英角ｺﾞｼｯｸUB" pitchFamily="49" charset="-128"/>
                          <a:ea typeface="HG創英角ｺﾞｼｯｸUB" pitchFamily="49" charset="-128"/>
                        </a:rPr>
                        <a:t>タワーマンションの建設が進む都心部、</a:t>
                      </a:r>
                      <a:r>
                        <a:rPr lang="ja-JP" altLang="ja-JP" sz="1400" b="0" u="none" dirty="0" smtClean="0">
                          <a:latin typeface="HG創英角ｺﾞｼｯｸUB" pitchFamily="49" charset="-128"/>
                          <a:ea typeface="HG創英角ｺﾞｼｯｸUB" pitchFamily="49" charset="-128"/>
                        </a:rPr>
                        <a:t>住吉大社</a:t>
                      </a:r>
                      <a:r>
                        <a:rPr lang="ja-JP" altLang="en-US" sz="1400" b="0" u="none" dirty="0" smtClean="0">
                          <a:latin typeface="HG創英角ｺﾞｼｯｸUB" pitchFamily="49" charset="-128"/>
                          <a:ea typeface="HG創英角ｺﾞｼｯｸUB" pitchFamily="49" charset="-128"/>
                        </a:rPr>
                        <a:t>や路面電車などの趣きのあるまちなみ</a:t>
                      </a:r>
                      <a:r>
                        <a:rPr lang="ja-JP" altLang="ja-JP" sz="1400" b="0" u="none" dirty="0" smtClean="0">
                          <a:latin typeface="HG創英角ｺﾞｼｯｸUB" pitchFamily="49" charset="-128"/>
                          <a:ea typeface="HG創英角ｺﾞｼｯｸUB" pitchFamily="49" charset="-128"/>
                        </a:rPr>
                        <a:t>など</a:t>
                      </a:r>
                      <a:r>
                        <a:rPr lang="ja-JP" altLang="en-US" sz="1400" b="0" u="none" dirty="0" smtClean="0">
                          <a:latin typeface="HG創英角ｺﾞｼｯｸUB" pitchFamily="49" charset="-128"/>
                          <a:ea typeface="HG創英角ｺﾞｼｯｸUB" pitchFamily="49" charset="-128"/>
                        </a:rPr>
                        <a:t>があり、ビジネス・集客・物流機能と利便性の高い居住環境などを有する都市</a:t>
                      </a:r>
                      <a:endParaRPr kumimoji="1" lang="ja-JP" altLang="en-US" sz="1400" b="0" i="0" u="none" strike="noStrike" cap="none" normalizeH="0" baseline="0" dirty="0" smtClean="0">
                        <a:ln>
                          <a:noFill/>
                        </a:ln>
                        <a:solidFill>
                          <a:srgbClr val="FF0000"/>
                        </a:solidFill>
                        <a:effectLst/>
                        <a:latin typeface="HG丸ｺﾞｼｯｸM-PRO" pitchFamily="50" charset="-128"/>
                        <a:ea typeface="HGS創英角ｺﾞｼｯｸUB"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4F6FA"/>
                    </a:solidFill>
                  </a:tcPr>
                </a:tc>
                <a:extLst>
                  <a:ext uri="{0D108BD9-81ED-4DB2-BD59-A6C34878D82A}">
                    <a16:rowId xmlns:a16="http://schemas.microsoft.com/office/drawing/2014/main" val="10005"/>
                  </a:ext>
                </a:extLst>
              </a:tr>
              <a:tr h="349468">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600" b="1" i="0" u="none" strike="noStrike" kern="1200" cap="none" normalizeH="0" baseline="0" dirty="0" smtClean="0">
                          <a:ln>
                            <a:noFill/>
                          </a:ln>
                          <a:solidFill>
                            <a:schemeClr val="bg1"/>
                          </a:solidFill>
                          <a:effectLst/>
                          <a:latin typeface="Meiryo UI" pitchFamily="50" charset="-128"/>
                          <a:ea typeface="Meiryo UI" pitchFamily="50" charset="-128"/>
                          <a:cs typeface="Meiryo UI" pitchFamily="50" charset="-128"/>
                        </a:rPr>
                        <a:t>天王寺</a:t>
                      </a:r>
                      <a:r>
                        <a:rPr kumimoji="1" lang="ja-JP" altLang="en-US" sz="16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区</a:t>
                      </a:r>
                      <a:r>
                        <a:rPr kumimoji="1" lang="ja-JP" altLang="en-US" sz="12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（現行政区：</a:t>
                      </a:r>
                      <a:r>
                        <a:rPr lang="ja-JP" altLang="en-US" sz="1200" b="1" u="none" dirty="0" smtClean="0">
                          <a:solidFill>
                            <a:schemeClr val="bg1"/>
                          </a:solidFill>
                          <a:latin typeface="Meiryo UI" pitchFamily="50" charset="-128"/>
                          <a:ea typeface="Meiryo UI" pitchFamily="50" charset="-128"/>
                          <a:cs typeface="Meiryo UI" pitchFamily="50" charset="-128"/>
                        </a:rPr>
                        <a:t>天王寺</a:t>
                      </a:r>
                      <a:r>
                        <a:rPr lang="ja-JP" altLang="ja-JP" sz="1200" b="1" u="none" dirty="0" smtClean="0">
                          <a:solidFill>
                            <a:schemeClr val="bg1"/>
                          </a:solidFill>
                          <a:latin typeface="Meiryo UI" pitchFamily="50" charset="-128"/>
                          <a:ea typeface="Meiryo UI" pitchFamily="50" charset="-128"/>
                          <a:cs typeface="Meiryo UI" pitchFamily="50" charset="-128"/>
                        </a:rPr>
                        <a:t>区・</a:t>
                      </a:r>
                      <a:r>
                        <a:rPr lang="ja-JP" altLang="en-US" sz="1200" b="1" u="none" dirty="0" smtClean="0">
                          <a:solidFill>
                            <a:schemeClr val="bg1"/>
                          </a:solidFill>
                          <a:latin typeface="Meiryo UI" pitchFamily="50" charset="-128"/>
                          <a:ea typeface="Meiryo UI" pitchFamily="50" charset="-128"/>
                          <a:cs typeface="Meiryo UI" pitchFamily="50" charset="-128"/>
                        </a:rPr>
                        <a:t>生野</a:t>
                      </a:r>
                      <a:r>
                        <a:rPr lang="ja-JP" altLang="ja-JP" sz="1200" b="1" u="none" dirty="0" smtClean="0">
                          <a:solidFill>
                            <a:schemeClr val="bg1"/>
                          </a:solidFill>
                          <a:latin typeface="Meiryo UI" pitchFamily="50" charset="-128"/>
                          <a:ea typeface="Meiryo UI" pitchFamily="50" charset="-128"/>
                          <a:cs typeface="Meiryo UI" pitchFamily="50" charset="-128"/>
                        </a:rPr>
                        <a:t>区・</a:t>
                      </a:r>
                      <a:r>
                        <a:rPr lang="ja-JP" altLang="en-US" sz="1200" b="1" u="none" dirty="0" smtClean="0">
                          <a:solidFill>
                            <a:schemeClr val="bg1"/>
                          </a:solidFill>
                          <a:latin typeface="Meiryo UI" pitchFamily="50" charset="-128"/>
                          <a:ea typeface="Meiryo UI" pitchFamily="50" charset="-128"/>
                          <a:cs typeface="Meiryo UI" pitchFamily="50" charset="-128"/>
                        </a:rPr>
                        <a:t>阿倍野</a:t>
                      </a:r>
                      <a:r>
                        <a:rPr lang="ja-JP" altLang="ja-JP" sz="1200" b="1" u="none" dirty="0" smtClean="0">
                          <a:solidFill>
                            <a:schemeClr val="bg1"/>
                          </a:solidFill>
                          <a:latin typeface="Meiryo UI" pitchFamily="50" charset="-128"/>
                          <a:ea typeface="Meiryo UI" pitchFamily="50" charset="-128"/>
                          <a:cs typeface="Meiryo UI" pitchFamily="50" charset="-128"/>
                        </a:rPr>
                        <a:t>区・東住吉区</a:t>
                      </a:r>
                      <a:r>
                        <a:rPr lang="ja-JP" altLang="en-US" sz="1200" b="1" u="none" dirty="0" smtClean="0">
                          <a:solidFill>
                            <a:schemeClr val="bg1"/>
                          </a:solidFill>
                          <a:latin typeface="Meiryo UI" pitchFamily="50" charset="-128"/>
                          <a:ea typeface="Meiryo UI" pitchFamily="50" charset="-128"/>
                          <a:cs typeface="Meiryo UI" pitchFamily="50" charset="-128"/>
                        </a:rPr>
                        <a:t>・平野区）</a:t>
                      </a:r>
                      <a:endParaRPr kumimoji="1" lang="ja-JP" altLang="en-US" sz="12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0006"/>
                  </a:ext>
                </a:extLst>
              </a:tr>
              <a:tr h="11361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ja-JP" altLang="ja-JP" sz="1400" b="0" u="none" dirty="0" smtClean="0">
                          <a:latin typeface="HG創英角ｺﾞｼｯｸUB" pitchFamily="49" charset="-128"/>
                          <a:ea typeface="HG創英角ｺﾞｼｯｸUB" pitchFamily="49" charset="-128"/>
                        </a:rPr>
                        <a:t>日本で最も高層の商業ビルであるあべのハルカスや、天王寺公園や長居公園</a:t>
                      </a:r>
                      <a:r>
                        <a:rPr lang="ja-JP" altLang="en-US" sz="1400" b="0" u="none" dirty="0" smtClean="0">
                          <a:latin typeface="HG創英角ｺﾞｼｯｸUB" pitchFamily="49" charset="-128"/>
                          <a:ea typeface="HG創英角ｺﾞｼｯｸUB" pitchFamily="49" charset="-128"/>
                        </a:rPr>
                        <a:t>などのみどり、</a:t>
                      </a:r>
                      <a:r>
                        <a:rPr lang="ja-JP" altLang="ja-JP" sz="1400" b="0" u="none" dirty="0" smtClean="0">
                          <a:latin typeface="HG創英角ｺﾞｼｯｸUB" pitchFamily="49" charset="-128"/>
                          <a:ea typeface="HG創英角ｺﾞｼｯｸUB" pitchFamily="49" charset="-128"/>
                        </a:rPr>
                        <a:t>コリアタウンや平野環壕集落といった</a:t>
                      </a:r>
                      <a:r>
                        <a:rPr lang="ja-JP" altLang="en-US" sz="1400" b="0" u="none" dirty="0" smtClean="0">
                          <a:latin typeface="HG創英角ｺﾞｼｯｸUB" pitchFamily="49" charset="-128"/>
                          <a:ea typeface="HG創英角ｺﾞｼｯｸUB" pitchFamily="49" charset="-128"/>
                        </a:rPr>
                        <a:t>個性豊かな</a:t>
                      </a:r>
                      <a:r>
                        <a:rPr lang="ja-JP" altLang="ja-JP" sz="1400" b="0" u="none" dirty="0" smtClean="0">
                          <a:latin typeface="HG創英角ｺﾞｼｯｸUB" pitchFamily="49" charset="-128"/>
                          <a:ea typeface="HG創英角ｺﾞｼｯｸUB" pitchFamily="49" charset="-128"/>
                        </a:rPr>
                        <a:t>まちなみなどを有するとともに、文教地区として学校も多く立地。</a:t>
                      </a:r>
                      <a:r>
                        <a:rPr lang="ja-JP" altLang="en-US" sz="1400" b="0" u="none" dirty="0" smtClean="0">
                          <a:latin typeface="HG創英角ｺﾞｼｯｸUB" pitchFamily="49" charset="-128"/>
                          <a:ea typeface="HG創英角ｺﾞｼｯｸUB" pitchFamily="49" charset="-128"/>
                        </a:rPr>
                        <a:t>歴史・文化豊かな居住環境と賑わい・集客機能などを有する都市</a:t>
                      </a:r>
                      <a:endParaRPr kumimoji="1" lang="ja-JP" altLang="en-US" sz="1400" b="0" i="0" u="none" strike="noStrike" cap="none" normalizeH="0" baseline="0" dirty="0" smtClean="0">
                        <a:ln>
                          <a:noFill/>
                        </a:ln>
                        <a:solidFill>
                          <a:srgbClr val="FF0000"/>
                        </a:solidFill>
                        <a:effectLst/>
                        <a:latin typeface="HGS創英角ｺﾞｼｯｸUB" pitchFamily="50" charset="-128"/>
                        <a:ea typeface="HGS創英角ｺﾞｼｯｸUB"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6FA"/>
                    </a:solidFill>
                  </a:tcPr>
                </a:tc>
                <a:extLst>
                  <a:ext uri="{0D108BD9-81ED-4DB2-BD59-A6C34878D82A}">
                    <a16:rowId xmlns:a16="http://schemas.microsoft.com/office/drawing/2014/main" val="10007"/>
                  </a:ext>
                </a:extLst>
              </a:tr>
            </a:tbl>
          </a:graphicData>
        </a:graphic>
      </p:graphicFrame>
      <p:grpSp>
        <p:nvGrpSpPr>
          <p:cNvPr id="2" name="Group 9"/>
          <p:cNvGrpSpPr>
            <a:grpSpLocks/>
          </p:cNvGrpSpPr>
          <p:nvPr/>
        </p:nvGrpSpPr>
        <p:grpSpPr bwMode="auto">
          <a:xfrm>
            <a:off x="194471" y="1268760"/>
            <a:ext cx="4056451" cy="4194900"/>
            <a:chOff x="1" y="110"/>
            <a:chExt cx="6840" cy="6368"/>
          </a:xfrm>
        </p:grpSpPr>
        <p:grpSp>
          <p:nvGrpSpPr>
            <p:cNvPr id="3" name="Group 34"/>
            <p:cNvGrpSpPr>
              <a:grpSpLocks/>
            </p:cNvGrpSpPr>
            <p:nvPr/>
          </p:nvGrpSpPr>
          <p:grpSpPr bwMode="auto">
            <a:xfrm>
              <a:off x="1" y="110"/>
              <a:ext cx="6840" cy="6368"/>
              <a:chOff x="0" y="140"/>
              <a:chExt cx="7786" cy="7931"/>
            </a:xfrm>
          </p:grpSpPr>
          <p:sp>
            <p:nvSpPr>
              <p:cNvPr id="135" name="Freeform 58"/>
              <p:cNvSpPr>
                <a:spLocks/>
              </p:cNvSpPr>
              <p:nvPr/>
            </p:nvSpPr>
            <p:spPr bwMode="auto">
              <a:xfrm>
                <a:off x="3984" y="5319"/>
                <a:ext cx="1234" cy="1419"/>
              </a:xfrm>
              <a:custGeom>
                <a:avLst/>
                <a:gdLst>
                  <a:gd name="T0" fmla="*/ 1191 w 1234"/>
                  <a:gd name="T1" fmla="*/ 270 h 1419"/>
                  <a:gd name="T2" fmla="*/ 1135 w 1234"/>
                  <a:gd name="T3" fmla="*/ 397 h 1419"/>
                  <a:gd name="T4" fmla="*/ 1035 w 1234"/>
                  <a:gd name="T5" fmla="*/ 525 h 1419"/>
                  <a:gd name="T6" fmla="*/ 1021 w 1234"/>
                  <a:gd name="T7" fmla="*/ 695 h 1419"/>
                  <a:gd name="T8" fmla="*/ 1007 w 1234"/>
                  <a:gd name="T9" fmla="*/ 766 h 1419"/>
                  <a:gd name="T10" fmla="*/ 993 w 1234"/>
                  <a:gd name="T11" fmla="*/ 809 h 1419"/>
                  <a:gd name="T12" fmla="*/ 950 w 1234"/>
                  <a:gd name="T13" fmla="*/ 936 h 1419"/>
                  <a:gd name="T14" fmla="*/ 879 w 1234"/>
                  <a:gd name="T15" fmla="*/ 1107 h 1419"/>
                  <a:gd name="T16" fmla="*/ 837 w 1234"/>
                  <a:gd name="T17" fmla="*/ 1220 h 1419"/>
                  <a:gd name="T18" fmla="*/ 794 w 1234"/>
                  <a:gd name="T19" fmla="*/ 1334 h 1419"/>
                  <a:gd name="T20" fmla="*/ 752 w 1234"/>
                  <a:gd name="T21" fmla="*/ 1390 h 1419"/>
                  <a:gd name="T22" fmla="*/ 738 w 1234"/>
                  <a:gd name="T23" fmla="*/ 1419 h 1419"/>
                  <a:gd name="T24" fmla="*/ 539 w 1234"/>
                  <a:gd name="T25" fmla="*/ 1404 h 1419"/>
                  <a:gd name="T26" fmla="*/ 468 w 1234"/>
                  <a:gd name="T27" fmla="*/ 1390 h 1419"/>
                  <a:gd name="T28" fmla="*/ 454 w 1234"/>
                  <a:gd name="T29" fmla="*/ 1334 h 1419"/>
                  <a:gd name="T30" fmla="*/ 468 w 1234"/>
                  <a:gd name="T31" fmla="*/ 1305 h 1419"/>
                  <a:gd name="T32" fmla="*/ 468 w 1234"/>
                  <a:gd name="T33" fmla="*/ 1277 h 1419"/>
                  <a:gd name="T34" fmla="*/ 468 w 1234"/>
                  <a:gd name="T35" fmla="*/ 1206 h 1419"/>
                  <a:gd name="T36" fmla="*/ 426 w 1234"/>
                  <a:gd name="T37" fmla="*/ 1149 h 1419"/>
                  <a:gd name="T38" fmla="*/ 355 w 1234"/>
                  <a:gd name="T39" fmla="*/ 1121 h 1419"/>
                  <a:gd name="T40" fmla="*/ 170 w 1234"/>
                  <a:gd name="T41" fmla="*/ 1050 h 1419"/>
                  <a:gd name="T42" fmla="*/ 114 w 1234"/>
                  <a:gd name="T43" fmla="*/ 1050 h 1419"/>
                  <a:gd name="T44" fmla="*/ 29 w 1234"/>
                  <a:gd name="T45" fmla="*/ 1092 h 1419"/>
                  <a:gd name="T46" fmla="*/ 0 w 1234"/>
                  <a:gd name="T47" fmla="*/ 1092 h 1419"/>
                  <a:gd name="T48" fmla="*/ 14 w 1234"/>
                  <a:gd name="T49" fmla="*/ 1064 h 1419"/>
                  <a:gd name="T50" fmla="*/ 14 w 1234"/>
                  <a:gd name="T51" fmla="*/ 1050 h 1419"/>
                  <a:gd name="T52" fmla="*/ 29 w 1234"/>
                  <a:gd name="T53" fmla="*/ 1021 h 1419"/>
                  <a:gd name="T54" fmla="*/ 43 w 1234"/>
                  <a:gd name="T55" fmla="*/ 965 h 1419"/>
                  <a:gd name="T56" fmla="*/ 57 w 1234"/>
                  <a:gd name="T57" fmla="*/ 951 h 1419"/>
                  <a:gd name="T58" fmla="*/ 71 w 1234"/>
                  <a:gd name="T59" fmla="*/ 922 h 1419"/>
                  <a:gd name="T60" fmla="*/ 114 w 1234"/>
                  <a:gd name="T61" fmla="*/ 865 h 1419"/>
                  <a:gd name="T62" fmla="*/ 128 w 1234"/>
                  <a:gd name="T63" fmla="*/ 823 h 1419"/>
                  <a:gd name="T64" fmla="*/ 142 w 1234"/>
                  <a:gd name="T65" fmla="*/ 809 h 1419"/>
                  <a:gd name="T66" fmla="*/ 170 w 1234"/>
                  <a:gd name="T67" fmla="*/ 780 h 1419"/>
                  <a:gd name="T68" fmla="*/ 185 w 1234"/>
                  <a:gd name="T69" fmla="*/ 738 h 1419"/>
                  <a:gd name="T70" fmla="*/ 185 w 1234"/>
                  <a:gd name="T71" fmla="*/ 724 h 1419"/>
                  <a:gd name="T72" fmla="*/ 199 w 1234"/>
                  <a:gd name="T73" fmla="*/ 695 h 1419"/>
                  <a:gd name="T74" fmla="*/ 213 w 1234"/>
                  <a:gd name="T75" fmla="*/ 681 h 1419"/>
                  <a:gd name="T76" fmla="*/ 227 w 1234"/>
                  <a:gd name="T77" fmla="*/ 639 h 1419"/>
                  <a:gd name="T78" fmla="*/ 241 w 1234"/>
                  <a:gd name="T79" fmla="*/ 610 h 1419"/>
                  <a:gd name="T80" fmla="*/ 255 w 1234"/>
                  <a:gd name="T81" fmla="*/ 553 h 1419"/>
                  <a:gd name="T82" fmla="*/ 270 w 1234"/>
                  <a:gd name="T83" fmla="*/ 525 h 1419"/>
                  <a:gd name="T84" fmla="*/ 298 w 1234"/>
                  <a:gd name="T85" fmla="*/ 482 h 1419"/>
                  <a:gd name="T86" fmla="*/ 312 w 1234"/>
                  <a:gd name="T87" fmla="*/ 454 h 1419"/>
                  <a:gd name="T88" fmla="*/ 355 w 1234"/>
                  <a:gd name="T89" fmla="*/ 383 h 1419"/>
                  <a:gd name="T90" fmla="*/ 397 w 1234"/>
                  <a:gd name="T91" fmla="*/ 270 h 1419"/>
                  <a:gd name="T92" fmla="*/ 411 w 1234"/>
                  <a:gd name="T93" fmla="*/ 227 h 1419"/>
                  <a:gd name="T94" fmla="*/ 426 w 1234"/>
                  <a:gd name="T95" fmla="*/ 185 h 1419"/>
                  <a:gd name="T96" fmla="*/ 440 w 1234"/>
                  <a:gd name="T97" fmla="*/ 142 h 1419"/>
                  <a:gd name="T98" fmla="*/ 454 w 1234"/>
                  <a:gd name="T99" fmla="*/ 114 h 1419"/>
                  <a:gd name="T100" fmla="*/ 468 w 1234"/>
                  <a:gd name="T101" fmla="*/ 71 h 1419"/>
                  <a:gd name="T102" fmla="*/ 482 w 1234"/>
                  <a:gd name="T103" fmla="*/ 14 h 1419"/>
                  <a:gd name="T104" fmla="*/ 497 w 1234"/>
                  <a:gd name="T105" fmla="*/ 14 h 1419"/>
                  <a:gd name="T106" fmla="*/ 525 w 1234"/>
                  <a:gd name="T107" fmla="*/ 29 h 1419"/>
                  <a:gd name="T108" fmla="*/ 610 w 1234"/>
                  <a:gd name="T109" fmla="*/ 57 h 1419"/>
                  <a:gd name="T110" fmla="*/ 794 w 1234"/>
                  <a:gd name="T111" fmla="*/ 114 h 1419"/>
                  <a:gd name="T112" fmla="*/ 837 w 1234"/>
                  <a:gd name="T113" fmla="*/ 114 h 1419"/>
                  <a:gd name="T114" fmla="*/ 879 w 1234"/>
                  <a:gd name="T115" fmla="*/ 114 h 1419"/>
                  <a:gd name="T116" fmla="*/ 922 w 1234"/>
                  <a:gd name="T117" fmla="*/ 99 h 1419"/>
                  <a:gd name="T118" fmla="*/ 965 w 1234"/>
                  <a:gd name="T119" fmla="*/ 85 h 1419"/>
                  <a:gd name="T120" fmla="*/ 993 w 1234"/>
                  <a:gd name="T121" fmla="*/ 71 h 1419"/>
                  <a:gd name="T122" fmla="*/ 1021 w 1234"/>
                  <a:gd name="T123" fmla="*/ 29 h 1419"/>
                  <a:gd name="T124" fmla="*/ 1078 w 1234"/>
                  <a:gd name="T125" fmla="*/ 43 h 14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4"/>
                  <a:gd name="T190" fmla="*/ 0 h 1419"/>
                  <a:gd name="T191" fmla="*/ 1234 w 1234"/>
                  <a:gd name="T192" fmla="*/ 1419 h 14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p>
            </p:txBody>
          </p:sp>
          <p:sp>
            <p:nvSpPr>
              <p:cNvPr id="136" name="Freeform 57"/>
              <p:cNvSpPr>
                <a:spLocks/>
              </p:cNvSpPr>
              <p:nvPr/>
            </p:nvSpPr>
            <p:spPr bwMode="auto">
              <a:xfrm>
                <a:off x="5106" y="1133"/>
                <a:ext cx="1531" cy="1546"/>
              </a:xfrm>
              <a:custGeom>
                <a:avLst/>
                <a:gdLst>
                  <a:gd name="T0" fmla="*/ 1276 w 1531"/>
                  <a:gd name="T1" fmla="*/ 241 h 1546"/>
                  <a:gd name="T2" fmla="*/ 1290 w 1531"/>
                  <a:gd name="T3" fmla="*/ 284 h 1546"/>
                  <a:gd name="T4" fmla="*/ 1290 w 1531"/>
                  <a:gd name="T5" fmla="*/ 326 h 1546"/>
                  <a:gd name="T6" fmla="*/ 1290 w 1531"/>
                  <a:gd name="T7" fmla="*/ 355 h 1546"/>
                  <a:gd name="T8" fmla="*/ 1262 w 1531"/>
                  <a:gd name="T9" fmla="*/ 411 h 1546"/>
                  <a:gd name="T10" fmla="*/ 1191 w 1531"/>
                  <a:gd name="T11" fmla="*/ 468 h 1546"/>
                  <a:gd name="T12" fmla="*/ 1134 w 1531"/>
                  <a:gd name="T13" fmla="*/ 511 h 1546"/>
                  <a:gd name="T14" fmla="*/ 1106 w 1531"/>
                  <a:gd name="T15" fmla="*/ 525 h 1546"/>
                  <a:gd name="T16" fmla="*/ 1063 w 1531"/>
                  <a:gd name="T17" fmla="*/ 553 h 1546"/>
                  <a:gd name="T18" fmla="*/ 1007 w 1531"/>
                  <a:gd name="T19" fmla="*/ 596 h 1546"/>
                  <a:gd name="T20" fmla="*/ 1035 w 1531"/>
                  <a:gd name="T21" fmla="*/ 652 h 1546"/>
                  <a:gd name="T22" fmla="*/ 1049 w 1531"/>
                  <a:gd name="T23" fmla="*/ 709 h 1546"/>
                  <a:gd name="T24" fmla="*/ 1063 w 1531"/>
                  <a:gd name="T25" fmla="*/ 837 h 1546"/>
                  <a:gd name="T26" fmla="*/ 1077 w 1531"/>
                  <a:gd name="T27" fmla="*/ 950 h 1546"/>
                  <a:gd name="T28" fmla="*/ 1163 w 1531"/>
                  <a:gd name="T29" fmla="*/ 936 h 1546"/>
                  <a:gd name="T30" fmla="*/ 1233 w 1531"/>
                  <a:gd name="T31" fmla="*/ 908 h 1546"/>
                  <a:gd name="T32" fmla="*/ 1276 w 1531"/>
                  <a:gd name="T33" fmla="*/ 936 h 1546"/>
                  <a:gd name="T34" fmla="*/ 1319 w 1531"/>
                  <a:gd name="T35" fmla="*/ 950 h 1546"/>
                  <a:gd name="T36" fmla="*/ 1361 w 1531"/>
                  <a:gd name="T37" fmla="*/ 950 h 1546"/>
                  <a:gd name="T38" fmla="*/ 1418 w 1531"/>
                  <a:gd name="T39" fmla="*/ 1007 h 1546"/>
                  <a:gd name="T40" fmla="*/ 1432 w 1531"/>
                  <a:gd name="T41" fmla="*/ 1035 h 1546"/>
                  <a:gd name="T42" fmla="*/ 1446 w 1531"/>
                  <a:gd name="T43" fmla="*/ 1064 h 1546"/>
                  <a:gd name="T44" fmla="*/ 1446 w 1531"/>
                  <a:gd name="T45" fmla="*/ 1092 h 1546"/>
                  <a:gd name="T46" fmla="*/ 1460 w 1531"/>
                  <a:gd name="T47" fmla="*/ 1177 h 1546"/>
                  <a:gd name="T48" fmla="*/ 1517 w 1531"/>
                  <a:gd name="T49" fmla="*/ 1234 h 1546"/>
                  <a:gd name="T50" fmla="*/ 1489 w 1531"/>
                  <a:gd name="T51" fmla="*/ 1291 h 1546"/>
                  <a:gd name="T52" fmla="*/ 1347 w 1531"/>
                  <a:gd name="T53" fmla="*/ 1277 h 1546"/>
                  <a:gd name="T54" fmla="*/ 1361 w 1531"/>
                  <a:gd name="T55" fmla="*/ 1390 h 1546"/>
                  <a:gd name="T56" fmla="*/ 1106 w 1531"/>
                  <a:gd name="T57" fmla="*/ 1376 h 1546"/>
                  <a:gd name="T58" fmla="*/ 978 w 1531"/>
                  <a:gd name="T59" fmla="*/ 1376 h 1546"/>
                  <a:gd name="T60" fmla="*/ 794 w 1531"/>
                  <a:gd name="T61" fmla="*/ 1376 h 1546"/>
                  <a:gd name="T62" fmla="*/ 680 w 1531"/>
                  <a:gd name="T63" fmla="*/ 1404 h 1546"/>
                  <a:gd name="T64" fmla="*/ 538 w 1531"/>
                  <a:gd name="T65" fmla="*/ 1546 h 1546"/>
                  <a:gd name="T66" fmla="*/ 482 w 1531"/>
                  <a:gd name="T67" fmla="*/ 1447 h 1546"/>
                  <a:gd name="T68" fmla="*/ 425 w 1531"/>
                  <a:gd name="T69" fmla="*/ 1376 h 1546"/>
                  <a:gd name="T70" fmla="*/ 354 w 1531"/>
                  <a:gd name="T71" fmla="*/ 1262 h 1546"/>
                  <a:gd name="T72" fmla="*/ 312 w 1531"/>
                  <a:gd name="T73" fmla="*/ 1206 h 1546"/>
                  <a:gd name="T74" fmla="*/ 241 w 1531"/>
                  <a:gd name="T75" fmla="*/ 1106 h 1546"/>
                  <a:gd name="T76" fmla="*/ 212 w 1531"/>
                  <a:gd name="T77" fmla="*/ 1064 h 1546"/>
                  <a:gd name="T78" fmla="*/ 198 w 1531"/>
                  <a:gd name="T79" fmla="*/ 1021 h 1546"/>
                  <a:gd name="T80" fmla="*/ 156 w 1531"/>
                  <a:gd name="T81" fmla="*/ 950 h 1546"/>
                  <a:gd name="T82" fmla="*/ 127 w 1531"/>
                  <a:gd name="T83" fmla="*/ 879 h 1546"/>
                  <a:gd name="T84" fmla="*/ 70 w 1531"/>
                  <a:gd name="T85" fmla="*/ 752 h 1546"/>
                  <a:gd name="T86" fmla="*/ 28 w 1531"/>
                  <a:gd name="T87" fmla="*/ 638 h 1546"/>
                  <a:gd name="T88" fmla="*/ 42 w 1531"/>
                  <a:gd name="T89" fmla="*/ 553 h 1546"/>
                  <a:gd name="T90" fmla="*/ 170 w 1531"/>
                  <a:gd name="T91" fmla="*/ 567 h 1546"/>
                  <a:gd name="T92" fmla="*/ 354 w 1531"/>
                  <a:gd name="T93" fmla="*/ 581 h 1546"/>
                  <a:gd name="T94" fmla="*/ 425 w 1531"/>
                  <a:gd name="T95" fmla="*/ 581 h 1546"/>
                  <a:gd name="T96" fmla="*/ 538 w 1531"/>
                  <a:gd name="T97" fmla="*/ 567 h 1546"/>
                  <a:gd name="T98" fmla="*/ 694 w 1531"/>
                  <a:gd name="T99" fmla="*/ 539 h 1546"/>
                  <a:gd name="T100" fmla="*/ 836 w 1531"/>
                  <a:gd name="T101" fmla="*/ 482 h 1546"/>
                  <a:gd name="T102" fmla="*/ 936 w 1531"/>
                  <a:gd name="T103" fmla="*/ 425 h 1546"/>
                  <a:gd name="T104" fmla="*/ 1063 w 1531"/>
                  <a:gd name="T105" fmla="*/ 312 h 1546"/>
                  <a:gd name="T106" fmla="*/ 1106 w 1531"/>
                  <a:gd name="T107" fmla="*/ 170 h 1546"/>
                  <a:gd name="T108" fmla="*/ 1106 w 1531"/>
                  <a:gd name="T109" fmla="*/ 14 h 1546"/>
                  <a:gd name="T110" fmla="*/ 1163 w 1531"/>
                  <a:gd name="T111" fmla="*/ 71 h 1546"/>
                  <a:gd name="T112" fmla="*/ 1205 w 1531"/>
                  <a:gd name="T113" fmla="*/ 113 h 1546"/>
                  <a:gd name="T114" fmla="*/ 1233 w 1531"/>
                  <a:gd name="T115" fmla="*/ 142 h 1546"/>
                  <a:gd name="T116" fmla="*/ 1248 w 1531"/>
                  <a:gd name="T117" fmla="*/ 170 h 1546"/>
                  <a:gd name="T118" fmla="*/ 1262 w 1531"/>
                  <a:gd name="T119" fmla="*/ 199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1"/>
                  <a:gd name="T181" fmla="*/ 0 h 1546"/>
                  <a:gd name="T182" fmla="*/ 1531 w 1531"/>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p>
            </p:txBody>
          </p:sp>
          <p:sp>
            <p:nvSpPr>
              <p:cNvPr id="137" name="Freeform 56"/>
              <p:cNvSpPr>
                <a:spLocks/>
              </p:cNvSpPr>
              <p:nvPr/>
            </p:nvSpPr>
            <p:spPr bwMode="auto">
              <a:xfrm>
                <a:off x="1263" y="4014"/>
                <a:ext cx="1970" cy="1547"/>
              </a:xfrm>
              <a:custGeom>
                <a:avLst/>
                <a:gdLst>
                  <a:gd name="T0" fmla="*/ 1921 w 1972"/>
                  <a:gd name="T1" fmla="*/ 482 h 1546"/>
                  <a:gd name="T2" fmla="*/ 1921 w 1972"/>
                  <a:gd name="T3" fmla="*/ 482 h 1546"/>
                  <a:gd name="T4" fmla="*/ 1864 w 1972"/>
                  <a:gd name="T5" fmla="*/ 511 h 1546"/>
                  <a:gd name="T6" fmla="*/ 1808 w 1972"/>
                  <a:gd name="T7" fmla="*/ 553 h 1546"/>
                  <a:gd name="T8" fmla="*/ 1765 w 1972"/>
                  <a:gd name="T9" fmla="*/ 610 h 1546"/>
                  <a:gd name="T10" fmla="*/ 1737 w 1972"/>
                  <a:gd name="T11" fmla="*/ 639 h 1546"/>
                  <a:gd name="T12" fmla="*/ 1666 w 1972"/>
                  <a:gd name="T13" fmla="*/ 709 h 1546"/>
                  <a:gd name="T14" fmla="*/ 1652 w 1972"/>
                  <a:gd name="T15" fmla="*/ 724 h 1546"/>
                  <a:gd name="T16" fmla="*/ 1623 w 1972"/>
                  <a:gd name="T17" fmla="*/ 766 h 1546"/>
                  <a:gd name="T18" fmla="*/ 1566 w 1972"/>
                  <a:gd name="T19" fmla="*/ 855 h 1546"/>
                  <a:gd name="T20" fmla="*/ 1538 w 1972"/>
                  <a:gd name="T21" fmla="*/ 912 h 1546"/>
                  <a:gd name="T22" fmla="*/ 1471 w 1972"/>
                  <a:gd name="T23" fmla="*/ 997 h 1546"/>
                  <a:gd name="T24" fmla="*/ 1429 w 1972"/>
                  <a:gd name="T25" fmla="*/ 1068 h 1546"/>
                  <a:gd name="T26" fmla="*/ 1400 w 1972"/>
                  <a:gd name="T27" fmla="*/ 1125 h 1546"/>
                  <a:gd name="T28" fmla="*/ 1344 w 1972"/>
                  <a:gd name="T29" fmla="*/ 1224 h 1546"/>
                  <a:gd name="T30" fmla="*/ 1131 w 1972"/>
                  <a:gd name="T31" fmla="*/ 1380 h 1546"/>
                  <a:gd name="T32" fmla="*/ 720 w 1972"/>
                  <a:gd name="T33" fmla="*/ 1550 h 1546"/>
                  <a:gd name="T34" fmla="*/ 592 w 1972"/>
                  <a:gd name="T35" fmla="*/ 1494 h 1546"/>
                  <a:gd name="T36" fmla="*/ 298 w 1972"/>
                  <a:gd name="T37" fmla="*/ 1380 h 1546"/>
                  <a:gd name="T38" fmla="*/ 99 w 1972"/>
                  <a:gd name="T39" fmla="*/ 1281 h 1546"/>
                  <a:gd name="T40" fmla="*/ 185 w 1972"/>
                  <a:gd name="T41" fmla="*/ 969 h 1546"/>
                  <a:gd name="T42" fmla="*/ 326 w 1972"/>
                  <a:gd name="T43" fmla="*/ 869 h 1546"/>
                  <a:gd name="T44" fmla="*/ 369 w 1972"/>
                  <a:gd name="T45" fmla="*/ 841 h 1546"/>
                  <a:gd name="T46" fmla="*/ 411 w 1972"/>
                  <a:gd name="T47" fmla="*/ 813 h 1546"/>
                  <a:gd name="T48" fmla="*/ 440 w 1972"/>
                  <a:gd name="T49" fmla="*/ 799 h 1546"/>
                  <a:gd name="T50" fmla="*/ 440 w 1972"/>
                  <a:gd name="T51" fmla="*/ 799 h 1546"/>
                  <a:gd name="T52" fmla="*/ 482 w 1972"/>
                  <a:gd name="T53" fmla="*/ 766 h 1546"/>
                  <a:gd name="T54" fmla="*/ 549 w 1972"/>
                  <a:gd name="T55" fmla="*/ 738 h 1546"/>
                  <a:gd name="T56" fmla="*/ 563 w 1972"/>
                  <a:gd name="T57" fmla="*/ 724 h 1546"/>
                  <a:gd name="T58" fmla="*/ 620 w 1972"/>
                  <a:gd name="T59" fmla="*/ 695 h 1546"/>
                  <a:gd name="T60" fmla="*/ 634 w 1972"/>
                  <a:gd name="T61" fmla="*/ 695 h 1546"/>
                  <a:gd name="T62" fmla="*/ 677 w 1972"/>
                  <a:gd name="T63" fmla="*/ 681 h 1546"/>
                  <a:gd name="T64" fmla="*/ 691 w 1972"/>
                  <a:gd name="T65" fmla="*/ 681 h 1546"/>
                  <a:gd name="T66" fmla="*/ 705 w 1972"/>
                  <a:gd name="T67" fmla="*/ 667 h 1546"/>
                  <a:gd name="T68" fmla="*/ 720 w 1972"/>
                  <a:gd name="T69" fmla="*/ 639 h 1546"/>
                  <a:gd name="T70" fmla="*/ 762 w 1972"/>
                  <a:gd name="T71" fmla="*/ 582 h 1546"/>
                  <a:gd name="T72" fmla="*/ 876 w 1972"/>
                  <a:gd name="T73" fmla="*/ 369 h 1546"/>
                  <a:gd name="T74" fmla="*/ 918 w 1972"/>
                  <a:gd name="T75" fmla="*/ 298 h 1546"/>
                  <a:gd name="T76" fmla="*/ 946 w 1972"/>
                  <a:gd name="T77" fmla="*/ 284 h 1546"/>
                  <a:gd name="T78" fmla="*/ 975 w 1972"/>
                  <a:gd name="T79" fmla="*/ 256 h 1546"/>
                  <a:gd name="T80" fmla="*/ 1102 w 1972"/>
                  <a:gd name="T81" fmla="*/ 170 h 1546"/>
                  <a:gd name="T82" fmla="*/ 1173 w 1972"/>
                  <a:gd name="T83" fmla="*/ 114 h 1546"/>
                  <a:gd name="T84" fmla="*/ 1301 w 1972"/>
                  <a:gd name="T85" fmla="*/ 85 h 1546"/>
                  <a:gd name="T86" fmla="*/ 1344 w 1972"/>
                  <a:gd name="T87" fmla="*/ 71 h 1546"/>
                  <a:gd name="T88" fmla="*/ 1496 w 1972"/>
                  <a:gd name="T89" fmla="*/ 14 h 1546"/>
                  <a:gd name="T90" fmla="*/ 1510 w 1972"/>
                  <a:gd name="T91" fmla="*/ 14 h 1546"/>
                  <a:gd name="T92" fmla="*/ 1524 w 1972"/>
                  <a:gd name="T93" fmla="*/ 57 h 1546"/>
                  <a:gd name="T94" fmla="*/ 1595 w 1972"/>
                  <a:gd name="T95" fmla="*/ 128 h 1546"/>
                  <a:gd name="T96" fmla="*/ 1737 w 1972"/>
                  <a:gd name="T97" fmla="*/ 256 h 1546"/>
                  <a:gd name="T98" fmla="*/ 1793 w 1972"/>
                  <a:gd name="T99" fmla="*/ 326 h 1546"/>
                  <a:gd name="T100" fmla="*/ 1864 w 1972"/>
                  <a:gd name="T101" fmla="*/ 383 h 1546"/>
                  <a:gd name="T102" fmla="*/ 1878 w 1972"/>
                  <a:gd name="T103" fmla="*/ 397 h 1546"/>
                  <a:gd name="T104" fmla="*/ 1921 w 1972"/>
                  <a:gd name="T105" fmla="*/ 426 h 1546"/>
                  <a:gd name="T106" fmla="*/ 1921 w 1972"/>
                  <a:gd name="T107" fmla="*/ 440 h 1546"/>
                  <a:gd name="T108" fmla="*/ 1935 w 1972"/>
                  <a:gd name="T109" fmla="*/ 454 h 1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2"/>
                  <a:gd name="T166" fmla="*/ 0 h 1546"/>
                  <a:gd name="T167" fmla="*/ 1972 w 1972"/>
                  <a:gd name="T168" fmla="*/ 1546 h 1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p>
            </p:txBody>
          </p:sp>
          <p:sp>
            <p:nvSpPr>
              <p:cNvPr id="139" name="Freeform 54"/>
              <p:cNvSpPr>
                <a:spLocks/>
              </p:cNvSpPr>
              <p:nvPr/>
            </p:nvSpPr>
            <p:spPr bwMode="auto">
              <a:xfrm>
                <a:off x="3673" y="6355"/>
                <a:ext cx="1333" cy="1716"/>
              </a:xfrm>
              <a:custGeom>
                <a:avLst/>
                <a:gdLst>
                  <a:gd name="T0" fmla="*/ 454 w 1333"/>
                  <a:gd name="T1" fmla="*/ 14 h 1716"/>
                  <a:gd name="T2" fmla="*/ 638 w 1333"/>
                  <a:gd name="T3" fmla="*/ 71 h 1716"/>
                  <a:gd name="T4" fmla="*/ 752 w 1333"/>
                  <a:gd name="T5" fmla="*/ 113 h 1716"/>
                  <a:gd name="T6" fmla="*/ 780 w 1333"/>
                  <a:gd name="T7" fmla="*/ 212 h 1716"/>
                  <a:gd name="T8" fmla="*/ 780 w 1333"/>
                  <a:gd name="T9" fmla="*/ 255 h 1716"/>
                  <a:gd name="T10" fmla="*/ 780 w 1333"/>
                  <a:gd name="T11" fmla="*/ 283 h 1716"/>
                  <a:gd name="T12" fmla="*/ 780 w 1333"/>
                  <a:gd name="T13" fmla="*/ 354 h 1716"/>
                  <a:gd name="T14" fmla="*/ 908 w 1333"/>
                  <a:gd name="T15" fmla="*/ 368 h 1716"/>
                  <a:gd name="T16" fmla="*/ 993 w 1333"/>
                  <a:gd name="T17" fmla="*/ 496 h 1716"/>
                  <a:gd name="T18" fmla="*/ 965 w 1333"/>
                  <a:gd name="T19" fmla="*/ 681 h 1716"/>
                  <a:gd name="T20" fmla="*/ 1206 w 1333"/>
                  <a:gd name="T21" fmla="*/ 695 h 1716"/>
                  <a:gd name="T22" fmla="*/ 1319 w 1333"/>
                  <a:gd name="T23" fmla="*/ 723 h 1716"/>
                  <a:gd name="T24" fmla="*/ 1305 w 1333"/>
                  <a:gd name="T25" fmla="*/ 737 h 1716"/>
                  <a:gd name="T26" fmla="*/ 1305 w 1333"/>
                  <a:gd name="T27" fmla="*/ 780 h 1716"/>
                  <a:gd name="T28" fmla="*/ 1305 w 1333"/>
                  <a:gd name="T29" fmla="*/ 837 h 1716"/>
                  <a:gd name="T30" fmla="*/ 1305 w 1333"/>
                  <a:gd name="T31" fmla="*/ 879 h 1716"/>
                  <a:gd name="T32" fmla="*/ 1291 w 1333"/>
                  <a:gd name="T33" fmla="*/ 922 h 1716"/>
                  <a:gd name="T34" fmla="*/ 1291 w 1333"/>
                  <a:gd name="T35" fmla="*/ 1049 h 1716"/>
                  <a:gd name="T36" fmla="*/ 1305 w 1333"/>
                  <a:gd name="T37" fmla="*/ 1092 h 1716"/>
                  <a:gd name="T38" fmla="*/ 1305 w 1333"/>
                  <a:gd name="T39" fmla="*/ 1177 h 1716"/>
                  <a:gd name="T40" fmla="*/ 1291 w 1333"/>
                  <a:gd name="T41" fmla="*/ 1205 h 1716"/>
                  <a:gd name="T42" fmla="*/ 1305 w 1333"/>
                  <a:gd name="T43" fmla="*/ 1234 h 1716"/>
                  <a:gd name="T44" fmla="*/ 1291 w 1333"/>
                  <a:gd name="T45" fmla="*/ 1276 h 1716"/>
                  <a:gd name="T46" fmla="*/ 1291 w 1333"/>
                  <a:gd name="T47" fmla="*/ 1305 h 1716"/>
                  <a:gd name="T48" fmla="*/ 1277 w 1333"/>
                  <a:gd name="T49" fmla="*/ 1361 h 1716"/>
                  <a:gd name="T50" fmla="*/ 1177 w 1333"/>
                  <a:gd name="T51" fmla="*/ 1404 h 1716"/>
                  <a:gd name="T52" fmla="*/ 1078 w 1333"/>
                  <a:gd name="T53" fmla="*/ 1475 h 1716"/>
                  <a:gd name="T54" fmla="*/ 965 w 1333"/>
                  <a:gd name="T55" fmla="*/ 1532 h 1716"/>
                  <a:gd name="T56" fmla="*/ 809 w 1333"/>
                  <a:gd name="T57" fmla="*/ 1617 h 1716"/>
                  <a:gd name="T58" fmla="*/ 667 w 1333"/>
                  <a:gd name="T59" fmla="*/ 1688 h 1716"/>
                  <a:gd name="T60" fmla="*/ 567 w 1333"/>
                  <a:gd name="T61" fmla="*/ 1716 h 1716"/>
                  <a:gd name="T62" fmla="*/ 525 w 1333"/>
                  <a:gd name="T63" fmla="*/ 1702 h 1716"/>
                  <a:gd name="T64" fmla="*/ 454 w 1333"/>
                  <a:gd name="T65" fmla="*/ 1659 h 1716"/>
                  <a:gd name="T66" fmla="*/ 440 w 1333"/>
                  <a:gd name="T67" fmla="*/ 1588 h 1716"/>
                  <a:gd name="T68" fmla="*/ 411 w 1333"/>
                  <a:gd name="T69" fmla="*/ 1532 h 1716"/>
                  <a:gd name="T70" fmla="*/ 383 w 1333"/>
                  <a:gd name="T71" fmla="*/ 1461 h 1716"/>
                  <a:gd name="T72" fmla="*/ 355 w 1333"/>
                  <a:gd name="T73" fmla="*/ 1404 h 1716"/>
                  <a:gd name="T74" fmla="*/ 298 w 1333"/>
                  <a:gd name="T75" fmla="*/ 1347 h 1716"/>
                  <a:gd name="T76" fmla="*/ 241 w 1333"/>
                  <a:gd name="T77" fmla="*/ 1333 h 1716"/>
                  <a:gd name="T78" fmla="*/ 43 w 1333"/>
                  <a:gd name="T79" fmla="*/ 1276 h 1716"/>
                  <a:gd name="T80" fmla="*/ 43 w 1333"/>
                  <a:gd name="T81" fmla="*/ 1163 h 1716"/>
                  <a:gd name="T82" fmla="*/ 85 w 1333"/>
                  <a:gd name="T83" fmla="*/ 936 h 1716"/>
                  <a:gd name="T84" fmla="*/ 128 w 1333"/>
                  <a:gd name="T85" fmla="*/ 766 h 1716"/>
                  <a:gd name="T86" fmla="*/ 142 w 1333"/>
                  <a:gd name="T87" fmla="*/ 666 h 1716"/>
                  <a:gd name="T88" fmla="*/ 128 w 1333"/>
                  <a:gd name="T89" fmla="*/ 652 h 1716"/>
                  <a:gd name="T90" fmla="*/ 99 w 1333"/>
                  <a:gd name="T91" fmla="*/ 624 h 1716"/>
                  <a:gd name="T92" fmla="*/ 99 w 1333"/>
                  <a:gd name="T93" fmla="*/ 581 h 1716"/>
                  <a:gd name="T94" fmla="*/ 114 w 1333"/>
                  <a:gd name="T95" fmla="*/ 510 h 1716"/>
                  <a:gd name="T96" fmla="*/ 128 w 1333"/>
                  <a:gd name="T97" fmla="*/ 468 h 1716"/>
                  <a:gd name="T98" fmla="*/ 142 w 1333"/>
                  <a:gd name="T99" fmla="*/ 439 h 1716"/>
                  <a:gd name="T100" fmla="*/ 142 w 1333"/>
                  <a:gd name="T101" fmla="*/ 411 h 1716"/>
                  <a:gd name="T102" fmla="*/ 156 w 1333"/>
                  <a:gd name="T103" fmla="*/ 340 h 1716"/>
                  <a:gd name="T104" fmla="*/ 170 w 1333"/>
                  <a:gd name="T105" fmla="*/ 312 h 1716"/>
                  <a:gd name="T106" fmla="*/ 170 w 1333"/>
                  <a:gd name="T107" fmla="*/ 255 h 1716"/>
                  <a:gd name="T108" fmla="*/ 199 w 1333"/>
                  <a:gd name="T109" fmla="*/ 127 h 1716"/>
                  <a:gd name="T110" fmla="*/ 213 w 1333"/>
                  <a:gd name="T111" fmla="*/ 99 h 1716"/>
                  <a:gd name="T112" fmla="*/ 298 w 1333"/>
                  <a:gd name="T113" fmla="*/ 71 h 1716"/>
                  <a:gd name="T114" fmla="*/ 341 w 1333"/>
                  <a:gd name="T115" fmla="*/ 71 h 1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3"/>
                  <a:gd name="T175" fmla="*/ 0 h 1716"/>
                  <a:gd name="T176" fmla="*/ 1333 w 1333"/>
                  <a:gd name="T177" fmla="*/ 1716 h 1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noFill/>
              <a:ln w="9525">
                <a:solidFill>
                  <a:srgbClr val="333333"/>
                </a:solidFill>
                <a:round/>
                <a:headEnd/>
                <a:tailEnd/>
              </a:ln>
            </p:spPr>
            <p:txBody>
              <a:bodyPr/>
              <a:lstStyle/>
              <a:p>
                <a:endParaRPr lang="ja-JP" altLang="en-US"/>
              </a:p>
            </p:txBody>
          </p:sp>
          <p:sp>
            <p:nvSpPr>
              <p:cNvPr id="140" name="Freeform 53"/>
              <p:cNvSpPr>
                <a:spLocks/>
              </p:cNvSpPr>
              <p:nvPr/>
            </p:nvSpPr>
            <p:spPr bwMode="auto">
              <a:xfrm>
                <a:off x="99" y="5248"/>
                <a:ext cx="3787" cy="2383"/>
              </a:xfrm>
              <a:custGeom>
                <a:avLst/>
                <a:gdLst>
                  <a:gd name="T0" fmla="*/ 2170 w 3787"/>
                  <a:gd name="T1" fmla="*/ 1022 h 2383"/>
                  <a:gd name="T2" fmla="*/ 2326 w 3787"/>
                  <a:gd name="T3" fmla="*/ 1092 h 2383"/>
                  <a:gd name="T4" fmla="*/ 2411 w 3787"/>
                  <a:gd name="T5" fmla="*/ 1107 h 2383"/>
                  <a:gd name="T6" fmla="*/ 2525 w 3787"/>
                  <a:gd name="T7" fmla="*/ 1092 h 2383"/>
                  <a:gd name="T8" fmla="*/ 2709 w 3787"/>
                  <a:gd name="T9" fmla="*/ 1064 h 2383"/>
                  <a:gd name="T10" fmla="*/ 2922 w 3787"/>
                  <a:gd name="T11" fmla="*/ 1007 h 2383"/>
                  <a:gd name="T12" fmla="*/ 3021 w 3787"/>
                  <a:gd name="T13" fmla="*/ 951 h 2383"/>
                  <a:gd name="T14" fmla="*/ 3120 w 3787"/>
                  <a:gd name="T15" fmla="*/ 936 h 2383"/>
                  <a:gd name="T16" fmla="*/ 3191 w 3787"/>
                  <a:gd name="T17" fmla="*/ 993 h 2383"/>
                  <a:gd name="T18" fmla="*/ 3390 w 3787"/>
                  <a:gd name="T19" fmla="*/ 1163 h 2383"/>
                  <a:gd name="T20" fmla="*/ 3574 w 3787"/>
                  <a:gd name="T21" fmla="*/ 1206 h 2383"/>
                  <a:gd name="T22" fmla="*/ 3688 w 3787"/>
                  <a:gd name="T23" fmla="*/ 1178 h 2383"/>
                  <a:gd name="T24" fmla="*/ 3759 w 3787"/>
                  <a:gd name="T25" fmla="*/ 1178 h 2383"/>
                  <a:gd name="T26" fmla="*/ 3787 w 3787"/>
                  <a:gd name="T27" fmla="*/ 1206 h 2383"/>
                  <a:gd name="T28" fmla="*/ 3773 w 3787"/>
                  <a:gd name="T29" fmla="*/ 1234 h 2383"/>
                  <a:gd name="T30" fmla="*/ 3773 w 3787"/>
                  <a:gd name="T31" fmla="*/ 1277 h 2383"/>
                  <a:gd name="T32" fmla="*/ 3744 w 3787"/>
                  <a:gd name="T33" fmla="*/ 1390 h 2383"/>
                  <a:gd name="T34" fmla="*/ 3730 w 3787"/>
                  <a:gd name="T35" fmla="*/ 1419 h 2383"/>
                  <a:gd name="T36" fmla="*/ 3730 w 3787"/>
                  <a:gd name="T37" fmla="*/ 1447 h 2383"/>
                  <a:gd name="T38" fmla="*/ 3716 w 3787"/>
                  <a:gd name="T39" fmla="*/ 1504 h 2383"/>
                  <a:gd name="T40" fmla="*/ 3716 w 3787"/>
                  <a:gd name="T41" fmla="*/ 1518 h 2383"/>
                  <a:gd name="T42" fmla="*/ 3716 w 3787"/>
                  <a:gd name="T43" fmla="*/ 1546 h 2383"/>
                  <a:gd name="T44" fmla="*/ 3702 w 3787"/>
                  <a:gd name="T45" fmla="*/ 1561 h 2383"/>
                  <a:gd name="T46" fmla="*/ 3702 w 3787"/>
                  <a:gd name="T47" fmla="*/ 1589 h 2383"/>
                  <a:gd name="T48" fmla="*/ 3688 w 3787"/>
                  <a:gd name="T49" fmla="*/ 1631 h 2383"/>
                  <a:gd name="T50" fmla="*/ 3673 w 3787"/>
                  <a:gd name="T51" fmla="*/ 1688 h 2383"/>
                  <a:gd name="T52" fmla="*/ 3673 w 3787"/>
                  <a:gd name="T53" fmla="*/ 1717 h 2383"/>
                  <a:gd name="T54" fmla="*/ 3688 w 3787"/>
                  <a:gd name="T55" fmla="*/ 1745 h 2383"/>
                  <a:gd name="T56" fmla="*/ 3716 w 3787"/>
                  <a:gd name="T57" fmla="*/ 1759 h 2383"/>
                  <a:gd name="T58" fmla="*/ 3730 w 3787"/>
                  <a:gd name="T59" fmla="*/ 1773 h 2383"/>
                  <a:gd name="T60" fmla="*/ 3716 w 3787"/>
                  <a:gd name="T61" fmla="*/ 1802 h 2383"/>
                  <a:gd name="T62" fmla="*/ 3688 w 3787"/>
                  <a:gd name="T63" fmla="*/ 1915 h 2383"/>
                  <a:gd name="T64" fmla="*/ 3659 w 3787"/>
                  <a:gd name="T65" fmla="*/ 2043 h 2383"/>
                  <a:gd name="T66" fmla="*/ 3631 w 3787"/>
                  <a:gd name="T67" fmla="*/ 2199 h 2383"/>
                  <a:gd name="T68" fmla="*/ 3588 w 3787"/>
                  <a:gd name="T69" fmla="*/ 2355 h 2383"/>
                  <a:gd name="T70" fmla="*/ 3517 w 3787"/>
                  <a:gd name="T71" fmla="*/ 2369 h 2383"/>
                  <a:gd name="T72" fmla="*/ 3447 w 3787"/>
                  <a:gd name="T73" fmla="*/ 2355 h 2383"/>
                  <a:gd name="T74" fmla="*/ 3333 w 3787"/>
                  <a:gd name="T75" fmla="*/ 2312 h 2383"/>
                  <a:gd name="T76" fmla="*/ 3248 w 3787"/>
                  <a:gd name="T77" fmla="*/ 2270 h 2383"/>
                  <a:gd name="T78" fmla="*/ 3120 w 3787"/>
                  <a:gd name="T79" fmla="*/ 2213 h 2383"/>
                  <a:gd name="T80" fmla="*/ 3049 w 3787"/>
                  <a:gd name="T81" fmla="*/ 2171 h 2383"/>
                  <a:gd name="T82" fmla="*/ 2964 w 3787"/>
                  <a:gd name="T83" fmla="*/ 2128 h 2383"/>
                  <a:gd name="T84" fmla="*/ 2865 w 3787"/>
                  <a:gd name="T85" fmla="*/ 2085 h 2383"/>
                  <a:gd name="T86" fmla="*/ 2709 w 3787"/>
                  <a:gd name="T87" fmla="*/ 2043 h 2383"/>
                  <a:gd name="T88" fmla="*/ 2610 w 3787"/>
                  <a:gd name="T89" fmla="*/ 2000 h 2383"/>
                  <a:gd name="T90" fmla="*/ 2511 w 3787"/>
                  <a:gd name="T91" fmla="*/ 1958 h 2383"/>
                  <a:gd name="T92" fmla="*/ 2057 w 3787"/>
                  <a:gd name="T93" fmla="*/ 1816 h 2383"/>
                  <a:gd name="T94" fmla="*/ 1844 w 3787"/>
                  <a:gd name="T95" fmla="*/ 1816 h 2383"/>
                  <a:gd name="T96" fmla="*/ 1532 w 3787"/>
                  <a:gd name="T97" fmla="*/ 1816 h 2383"/>
                  <a:gd name="T98" fmla="*/ 426 w 3787"/>
                  <a:gd name="T99" fmla="*/ 1788 h 2383"/>
                  <a:gd name="T100" fmla="*/ 270 w 3787"/>
                  <a:gd name="T101" fmla="*/ 1192 h 2383"/>
                  <a:gd name="T102" fmla="*/ 724 w 3787"/>
                  <a:gd name="T103" fmla="*/ 681 h 2383"/>
                  <a:gd name="T104" fmla="*/ 270 w 3787"/>
                  <a:gd name="T105" fmla="*/ 397 h 2383"/>
                  <a:gd name="T106" fmla="*/ 1163 w 3787"/>
                  <a:gd name="T107" fmla="*/ 14 h 2383"/>
                  <a:gd name="T108" fmla="*/ 1745 w 3787"/>
                  <a:gd name="T109" fmla="*/ 256 h 2383"/>
                  <a:gd name="T110" fmla="*/ 1957 w 3787"/>
                  <a:gd name="T111" fmla="*/ 511 h 23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7"/>
                  <a:gd name="T169" fmla="*/ 0 h 2383"/>
                  <a:gd name="T170" fmla="*/ 3787 w 3787"/>
                  <a:gd name="T171" fmla="*/ 2383 h 23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9525">
                <a:solidFill>
                  <a:srgbClr val="333333"/>
                </a:solidFill>
                <a:round/>
                <a:headEnd/>
                <a:tailEnd/>
              </a:ln>
            </p:spPr>
            <p:txBody>
              <a:bodyPr/>
              <a:lstStyle/>
              <a:p>
                <a:endParaRPr lang="ja-JP" altLang="en-US"/>
              </a:p>
            </p:txBody>
          </p:sp>
          <p:sp>
            <p:nvSpPr>
              <p:cNvPr id="141" name="Freeform 52"/>
              <p:cNvSpPr>
                <a:spLocks/>
              </p:cNvSpPr>
              <p:nvPr/>
            </p:nvSpPr>
            <p:spPr bwMode="auto">
              <a:xfrm>
                <a:off x="5403" y="2511"/>
                <a:ext cx="1206" cy="1539"/>
              </a:xfrm>
              <a:custGeom>
                <a:avLst/>
                <a:gdLst>
                  <a:gd name="T0" fmla="*/ 653 w 1206"/>
                  <a:gd name="T1" fmla="*/ 0 h 1631"/>
                  <a:gd name="T2" fmla="*/ 766 w 1206"/>
                  <a:gd name="T3" fmla="*/ 0 h 1631"/>
                  <a:gd name="T4" fmla="*/ 965 w 1206"/>
                  <a:gd name="T5" fmla="*/ 8 h 1631"/>
                  <a:gd name="T6" fmla="*/ 965 w 1206"/>
                  <a:gd name="T7" fmla="*/ 170 h 1631"/>
                  <a:gd name="T8" fmla="*/ 951 w 1206"/>
                  <a:gd name="T9" fmla="*/ 293 h 1631"/>
                  <a:gd name="T10" fmla="*/ 951 w 1206"/>
                  <a:gd name="T11" fmla="*/ 396 h 1631"/>
                  <a:gd name="T12" fmla="*/ 936 w 1206"/>
                  <a:gd name="T13" fmla="*/ 567 h 1631"/>
                  <a:gd name="T14" fmla="*/ 908 w 1206"/>
                  <a:gd name="T15" fmla="*/ 783 h 1631"/>
                  <a:gd name="T16" fmla="*/ 993 w 1206"/>
                  <a:gd name="T17" fmla="*/ 822 h 1631"/>
                  <a:gd name="T18" fmla="*/ 1107 w 1206"/>
                  <a:gd name="T19" fmla="*/ 822 h 1631"/>
                  <a:gd name="T20" fmla="*/ 1135 w 1206"/>
                  <a:gd name="T21" fmla="*/ 812 h 1631"/>
                  <a:gd name="T22" fmla="*/ 1178 w 1206"/>
                  <a:gd name="T23" fmla="*/ 812 h 1631"/>
                  <a:gd name="T24" fmla="*/ 1149 w 1206"/>
                  <a:gd name="T25" fmla="*/ 822 h 1631"/>
                  <a:gd name="T26" fmla="*/ 1149 w 1206"/>
                  <a:gd name="T27" fmla="*/ 822 h 1631"/>
                  <a:gd name="T28" fmla="*/ 1206 w 1206"/>
                  <a:gd name="T29" fmla="*/ 831 h 1631"/>
                  <a:gd name="T30" fmla="*/ 1178 w 1206"/>
                  <a:gd name="T31" fmla="*/ 831 h 1631"/>
                  <a:gd name="T32" fmla="*/ 1149 w 1206"/>
                  <a:gd name="T33" fmla="*/ 831 h 1631"/>
                  <a:gd name="T34" fmla="*/ 1121 w 1206"/>
                  <a:gd name="T35" fmla="*/ 850 h 1631"/>
                  <a:gd name="T36" fmla="*/ 1121 w 1206"/>
                  <a:gd name="T37" fmla="*/ 869 h 1631"/>
                  <a:gd name="T38" fmla="*/ 1107 w 1206"/>
                  <a:gd name="T39" fmla="*/ 878 h 1631"/>
                  <a:gd name="T40" fmla="*/ 1092 w 1206"/>
                  <a:gd name="T41" fmla="*/ 916 h 1631"/>
                  <a:gd name="T42" fmla="*/ 1107 w 1206"/>
                  <a:gd name="T43" fmla="*/ 934 h 1631"/>
                  <a:gd name="T44" fmla="*/ 1107 w 1206"/>
                  <a:gd name="T45" fmla="*/ 954 h 1631"/>
                  <a:gd name="T46" fmla="*/ 1078 w 1206"/>
                  <a:gd name="T47" fmla="*/ 974 h 1631"/>
                  <a:gd name="T48" fmla="*/ 1078 w 1206"/>
                  <a:gd name="T49" fmla="*/ 1030 h 1631"/>
                  <a:gd name="T50" fmla="*/ 1036 w 1206"/>
                  <a:gd name="T51" fmla="*/ 1086 h 1631"/>
                  <a:gd name="T52" fmla="*/ 837 w 1206"/>
                  <a:gd name="T53" fmla="*/ 1048 h 1631"/>
                  <a:gd name="T54" fmla="*/ 738 w 1206"/>
                  <a:gd name="T55" fmla="*/ 1020 h 1631"/>
                  <a:gd name="T56" fmla="*/ 681 w 1206"/>
                  <a:gd name="T57" fmla="*/ 1011 h 1631"/>
                  <a:gd name="T58" fmla="*/ 624 w 1206"/>
                  <a:gd name="T59" fmla="*/ 1011 h 1631"/>
                  <a:gd name="T60" fmla="*/ 582 w 1206"/>
                  <a:gd name="T61" fmla="*/ 1002 h 1631"/>
                  <a:gd name="T62" fmla="*/ 454 w 1206"/>
                  <a:gd name="T63" fmla="*/ 991 h 1631"/>
                  <a:gd name="T64" fmla="*/ 241 w 1206"/>
                  <a:gd name="T65" fmla="*/ 945 h 1631"/>
                  <a:gd name="T66" fmla="*/ 227 w 1206"/>
                  <a:gd name="T67" fmla="*/ 974 h 1631"/>
                  <a:gd name="T68" fmla="*/ 213 w 1206"/>
                  <a:gd name="T69" fmla="*/ 991 h 1631"/>
                  <a:gd name="T70" fmla="*/ 114 w 1206"/>
                  <a:gd name="T71" fmla="*/ 991 h 1631"/>
                  <a:gd name="T72" fmla="*/ 0 w 1206"/>
                  <a:gd name="T73" fmla="*/ 974 h 1631"/>
                  <a:gd name="T74" fmla="*/ 15 w 1206"/>
                  <a:gd name="T75" fmla="*/ 775 h 1631"/>
                  <a:gd name="T76" fmla="*/ 29 w 1206"/>
                  <a:gd name="T77" fmla="*/ 727 h 1631"/>
                  <a:gd name="T78" fmla="*/ 43 w 1206"/>
                  <a:gd name="T79" fmla="*/ 690 h 1631"/>
                  <a:gd name="T80" fmla="*/ 57 w 1206"/>
                  <a:gd name="T81" fmla="*/ 670 h 1631"/>
                  <a:gd name="T82" fmla="*/ 57 w 1206"/>
                  <a:gd name="T83" fmla="*/ 643 h 1631"/>
                  <a:gd name="T84" fmla="*/ 29 w 1206"/>
                  <a:gd name="T85" fmla="*/ 585 h 1631"/>
                  <a:gd name="T86" fmla="*/ 15 w 1206"/>
                  <a:gd name="T87" fmla="*/ 548 h 1631"/>
                  <a:gd name="T88" fmla="*/ 57 w 1206"/>
                  <a:gd name="T89" fmla="*/ 538 h 1631"/>
                  <a:gd name="T90" fmla="*/ 85 w 1206"/>
                  <a:gd name="T91" fmla="*/ 471 h 1631"/>
                  <a:gd name="T92" fmla="*/ 100 w 1206"/>
                  <a:gd name="T93" fmla="*/ 425 h 1631"/>
                  <a:gd name="T94" fmla="*/ 114 w 1206"/>
                  <a:gd name="T95" fmla="*/ 369 h 1631"/>
                  <a:gd name="T96" fmla="*/ 100 w 1206"/>
                  <a:gd name="T97" fmla="*/ 350 h 1631"/>
                  <a:gd name="T98" fmla="*/ 85 w 1206"/>
                  <a:gd name="T99" fmla="*/ 321 h 1631"/>
                  <a:gd name="T100" fmla="*/ 100 w 1206"/>
                  <a:gd name="T101" fmla="*/ 303 h 1631"/>
                  <a:gd name="T102" fmla="*/ 85 w 1206"/>
                  <a:gd name="T103" fmla="*/ 275 h 1631"/>
                  <a:gd name="T104" fmla="*/ 85 w 1206"/>
                  <a:gd name="T105" fmla="*/ 245 h 1631"/>
                  <a:gd name="T106" fmla="*/ 85 w 1206"/>
                  <a:gd name="T107" fmla="*/ 207 h 1631"/>
                  <a:gd name="T108" fmla="*/ 100 w 1206"/>
                  <a:gd name="T109" fmla="*/ 198 h 1631"/>
                  <a:gd name="T110" fmla="*/ 213 w 1206"/>
                  <a:gd name="T111" fmla="*/ 142 h 1631"/>
                  <a:gd name="T112" fmla="*/ 284 w 1206"/>
                  <a:gd name="T113" fmla="*/ 75 h 1631"/>
                  <a:gd name="T114" fmla="*/ 397 w 1206"/>
                  <a:gd name="T115" fmla="*/ 20 h 1631"/>
                  <a:gd name="T116" fmla="*/ 468 w 1206"/>
                  <a:gd name="T117" fmla="*/ 0 h 1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6"/>
                  <a:gd name="T178" fmla="*/ 0 h 1631"/>
                  <a:gd name="T179" fmla="*/ 1206 w 1206"/>
                  <a:gd name="T180" fmla="*/ 1631 h 16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blipFill dpi="0" rotWithShape="1">
                <a:blip r:embed="rId3" cstate="print"/>
                <a:srcRect/>
                <a:tile tx="0" ty="0" sx="100000" sy="100000" flip="none" algn="tl"/>
              </a:blipFill>
              <a:ln w="9525">
                <a:solidFill>
                  <a:srgbClr val="333333"/>
                </a:solidFill>
                <a:round/>
                <a:headEnd/>
                <a:tailEnd/>
              </a:ln>
            </p:spPr>
            <p:txBody>
              <a:bodyPr anchor="ctr" anchorCtr="1"/>
              <a:lstStyle/>
              <a:p>
                <a:endParaRPr lang="ja-JP" altLang="en-US"/>
              </a:p>
            </p:txBody>
          </p:sp>
          <p:sp>
            <p:nvSpPr>
              <p:cNvPr id="142" name="Freeform 51"/>
              <p:cNvSpPr>
                <a:spLocks/>
              </p:cNvSpPr>
              <p:nvPr/>
            </p:nvSpPr>
            <p:spPr bwMode="auto">
              <a:xfrm>
                <a:off x="5036" y="4543"/>
                <a:ext cx="1459" cy="1445"/>
              </a:xfrm>
              <a:custGeom>
                <a:avLst/>
                <a:gdLst>
                  <a:gd name="T0" fmla="*/ 666 w 1460"/>
                  <a:gd name="T1" fmla="*/ 14 h 1447"/>
                  <a:gd name="T2" fmla="*/ 723 w 1460"/>
                  <a:gd name="T3" fmla="*/ 14 h 1447"/>
                  <a:gd name="T4" fmla="*/ 804 w 1460"/>
                  <a:gd name="T5" fmla="*/ 29 h 1447"/>
                  <a:gd name="T6" fmla="*/ 889 w 1460"/>
                  <a:gd name="T7" fmla="*/ 43 h 1447"/>
                  <a:gd name="T8" fmla="*/ 946 w 1460"/>
                  <a:gd name="T9" fmla="*/ 43 h 1447"/>
                  <a:gd name="T10" fmla="*/ 974 w 1460"/>
                  <a:gd name="T11" fmla="*/ 43 h 1447"/>
                  <a:gd name="T12" fmla="*/ 1045 w 1460"/>
                  <a:gd name="T13" fmla="*/ 57 h 1447"/>
                  <a:gd name="T14" fmla="*/ 1102 w 1460"/>
                  <a:gd name="T15" fmla="*/ 57 h 1447"/>
                  <a:gd name="T16" fmla="*/ 1144 w 1460"/>
                  <a:gd name="T17" fmla="*/ 57 h 1447"/>
                  <a:gd name="T18" fmla="*/ 1201 w 1460"/>
                  <a:gd name="T19" fmla="*/ 100 h 1447"/>
                  <a:gd name="T20" fmla="*/ 1272 w 1460"/>
                  <a:gd name="T21" fmla="*/ 128 h 1447"/>
                  <a:gd name="T22" fmla="*/ 1329 w 1460"/>
                  <a:gd name="T23" fmla="*/ 128 h 1447"/>
                  <a:gd name="T24" fmla="*/ 1357 w 1460"/>
                  <a:gd name="T25" fmla="*/ 170 h 1447"/>
                  <a:gd name="T26" fmla="*/ 1343 w 1460"/>
                  <a:gd name="T27" fmla="*/ 199 h 1447"/>
                  <a:gd name="T28" fmla="*/ 1357 w 1460"/>
                  <a:gd name="T29" fmla="*/ 256 h 1447"/>
                  <a:gd name="T30" fmla="*/ 1371 w 1460"/>
                  <a:gd name="T31" fmla="*/ 284 h 1447"/>
                  <a:gd name="T32" fmla="*/ 1371 w 1460"/>
                  <a:gd name="T33" fmla="*/ 312 h 1447"/>
                  <a:gd name="T34" fmla="*/ 1386 w 1460"/>
                  <a:gd name="T35" fmla="*/ 326 h 1447"/>
                  <a:gd name="T36" fmla="*/ 1428 w 1460"/>
                  <a:gd name="T37" fmla="*/ 326 h 1447"/>
                  <a:gd name="T38" fmla="*/ 1456 w 1460"/>
                  <a:gd name="T39" fmla="*/ 355 h 1447"/>
                  <a:gd name="T40" fmla="*/ 1456 w 1460"/>
                  <a:gd name="T41" fmla="*/ 408 h 1447"/>
                  <a:gd name="T42" fmla="*/ 1414 w 1460"/>
                  <a:gd name="T43" fmla="*/ 450 h 1447"/>
                  <a:gd name="T44" fmla="*/ 1244 w 1460"/>
                  <a:gd name="T45" fmla="*/ 436 h 1447"/>
                  <a:gd name="T46" fmla="*/ 1272 w 1460"/>
                  <a:gd name="T47" fmla="*/ 493 h 1447"/>
                  <a:gd name="T48" fmla="*/ 1272 w 1460"/>
                  <a:gd name="T49" fmla="*/ 549 h 1447"/>
                  <a:gd name="T50" fmla="*/ 1371 w 1460"/>
                  <a:gd name="T51" fmla="*/ 691 h 1447"/>
                  <a:gd name="T52" fmla="*/ 1329 w 1460"/>
                  <a:gd name="T53" fmla="*/ 847 h 1447"/>
                  <a:gd name="T54" fmla="*/ 1286 w 1460"/>
                  <a:gd name="T55" fmla="*/ 989 h 1447"/>
                  <a:gd name="T56" fmla="*/ 1088 w 1460"/>
                  <a:gd name="T57" fmla="*/ 1003 h 1447"/>
                  <a:gd name="T58" fmla="*/ 1088 w 1460"/>
                  <a:gd name="T59" fmla="*/ 1060 h 1447"/>
                  <a:gd name="T60" fmla="*/ 1045 w 1460"/>
                  <a:gd name="T61" fmla="*/ 1212 h 1447"/>
                  <a:gd name="T62" fmla="*/ 1045 w 1460"/>
                  <a:gd name="T63" fmla="*/ 1269 h 1447"/>
                  <a:gd name="T64" fmla="*/ 1045 w 1460"/>
                  <a:gd name="T65" fmla="*/ 1311 h 1447"/>
                  <a:gd name="T66" fmla="*/ 1088 w 1460"/>
                  <a:gd name="T67" fmla="*/ 1397 h 1447"/>
                  <a:gd name="T68" fmla="*/ 1088 w 1460"/>
                  <a:gd name="T69" fmla="*/ 1439 h 1447"/>
                  <a:gd name="T70" fmla="*/ 1045 w 1460"/>
                  <a:gd name="T71" fmla="*/ 1439 h 1447"/>
                  <a:gd name="T72" fmla="*/ 946 w 1460"/>
                  <a:gd name="T73" fmla="*/ 1382 h 1447"/>
                  <a:gd name="T74" fmla="*/ 889 w 1460"/>
                  <a:gd name="T75" fmla="*/ 1311 h 1447"/>
                  <a:gd name="T76" fmla="*/ 761 w 1460"/>
                  <a:gd name="T77" fmla="*/ 1212 h 1447"/>
                  <a:gd name="T78" fmla="*/ 747 w 1460"/>
                  <a:gd name="T79" fmla="*/ 1155 h 1447"/>
                  <a:gd name="T80" fmla="*/ 761 w 1460"/>
                  <a:gd name="T81" fmla="*/ 1113 h 1447"/>
                  <a:gd name="T82" fmla="*/ 638 w 1460"/>
                  <a:gd name="T83" fmla="*/ 1084 h 1447"/>
                  <a:gd name="T84" fmla="*/ 468 w 1460"/>
                  <a:gd name="T85" fmla="*/ 1060 h 1447"/>
                  <a:gd name="T86" fmla="*/ 411 w 1460"/>
                  <a:gd name="T87" fmla="*/ 1113 h 1447"/>
                  <a:gd name="T88" fmla="*/ 326 w 1460"/>
                  <a:gd name="T89" fmla="*/ 1074 h 1447"/>
                  <a:gd name="T90" fmla="*/ 212 w 1460"/>
                  <a:gd name="T91" fmla="*/ 961 h 1447"/>
                  <a:gd name="T92" fmla="*/ 42 w 1460"/>
                  <a:gd name="T93" fmla="*/ 819 h 1447"/>
                  <a:gd name="T94" fmla="*/ 28 w 1460"/>
                  <a:gd name="T95" fmla="*/ 720 h 1447"/>
                  <a:gd name="T96" fmla="*/ 42 w 1460"/>
                  <a:gd name="T97" fmla="*/ 677 h 1447"/>
                  <a:gd name="T98" fmla="*/ 71 w 1460"/>
                  <a:gd name="T99" fmla="*/ 592 h 1447"/>
                  <a:gd name="T100" fmla="*/ 85 w 1460"/>
                  <a:gd name="T101" fmla="*/ 549 h 1447"/>
                  <a:gd name="T102" fmla="*/ 85 w 1460"/>
                  <a:gd name="T103" fmla="*/ 521 h 1447"/>
                  <a:gd name="T104" fmla="*/ 99 w 1460"/>
                  <a:gd name="T105" fmla="*/ 464 h 1447"/>
                  <a:gd name="T106" fmla="*/ 113 w 1460"/>
                  <a:gd name="T107" fmla="*/ 436 h 1447"/>
                  <a:gd name="T108" fmla="*/ 127 w 1460"/>
                  <a:gd name="T109" fmla="*/ 365 h 1447"/>
                  <a:gd name="T110" fmla="*/ 170 w 1460"/>
                  <a:gd name="T111" fmla="*/ 213 h 1447"/>
                  <a:gd name="T112" fmla="*/ 184 w 1460"/>
                  <a:gd name="T113" fmla="*/ 156 h 1447"/>
                  <a:gd name="T114" fmla="*/ 212 w 1460"/>
                  <a:gd name="T115" fmla="*/ 71 h 1447"/>
                  <a:gd name="T116" fmla="*/ 255 w 1460"/>
                  <a:gd name="T117" fmla="*/ 14 h 1447"/>
                  <a:gd name="T118" fmla="*/ 297 w 1460"/>
                  <a:gd name="T119" fmla="*/ 14 h 1447"/>
                  <a:gd name="T120" fmla="*/ 326 w 1460"/>
                  <a:gd name="T121" fmla="*/ 14 h 1447"/>
                  <a:gd name="T122" fmla="*/ 411 w 1460"/>
                  <a:gd name="T123" fmla="*/ 14 h 1447"/>
                  <a:gd name="T124" fmla="*/ 524 w 1460"/>
                  <a:gd name="T125" fmla="*/ 0 h 1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0"/>
                  <a:gd name="T190" fmla="*/ 0 h 1447"/>
                  <a:gd name="T191" fmla="*/ 1460 w 1460"/>
                  <a:gd name="T192" fmla="*/ 1447 h 1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p>
            </p:txBody>
          </p:sp>
          <p:sp>
            <p:nvSpPr>
              <p:cNvPr id="143" name="Freeform 49"/>
              <p:cNvSpPr>
                <a:spLocks/>
              </p:cNvSpPr>
              <p:nvPr/>
            </p:nvSpPr>
            <p:spPr bwMode="auto">
              <a:xfrm>
                <a:off x="3191" y="4908"/>
                <a:ext cx="1276" cy="1574"/>
              </a:xfrm>
              <a:custGeom>
                <a:avLst/>
                <a:gdLst>
                  <a:gd name="T0" fmla="*/ 425 w 1276"/>
                  <a:gd name="T1" fmla="*/ 85 h 1574"/>
                  <a:gd name="T2" fmla="*/ 440 w 1276"/>
                  <a:gd name="T3" fmla="*/ 255 h 1574"/>
                  <a:gd name="T4" fmla="*/ 539 w 1276"/>
                  <a:gd name="T5" fmla="*/ 156 h 1574"/>
                  <a:gd name="T6" fmla="*/ 610 w 1276"/>
                  <a:gd name="T7" fmla="*/ 170 h 1574"/>
                  <a:gd name="T8" fmla="*/ 667 w 1276"/>
                  <a:gd name="T9" fmla="*/ 170 h 1574"/>
                  <a:gd name="T10" fmla="*/ 709 w 1276"/>
                  <a:gd name="T11" fmla="*/ 213 h 1574"/>
                  <a:gd name="T12" fmla="*/ 766 w 1276"/>
                  <a:gd name="T13" fmla="*/ 241 h 1574"/>
                  <a:gd name="T14" fmla="*/ 808 w 1276"/>
                  <a:gd name="T15" fmla="*/ 284 h 1574"/>
                  <a:gd name="T16" fmla="*/ 851 w 1276"/>
                  <a:gd name="T17" fmla="*/ 298 h 1574"/>
                  <a:gd name="T18" fmla="*/ 922 w 1276"/>
                  <a:gd name="T19" fmla="*/ 312 h 1574"/>
                  <a:gd name="T20" fmla="*/ 964 w 1276"/>
                  <a:gd name="T21" fmla="*/ 326 h 1574"/>
                  <a:gd name="T22" fmla="*/ 1021 w 1276"/>
                  <a:gd name="T23" fmla="*/ 340 h 1574"/>
                  <a:gd name="T24" fmla="*/ 1078 w 1276"/>
                  <a:gd name="T25" fmla="*/ 354 h 1574"/>
                  <a:gd name="T26" fmla="*/ 1135 w 1276"/>
                  <a:gd name="T27" fmla="*/ 369 h 1574"/>
                  <a:gd name="T28" fmla="*/ 1191 w 1276"/>
                  <a:gd name="T29" fmla="*/ 397 h 1574"/>
                  <a:gd name="T30" fmla="*/ 1220 w 1276"/>
                  <a:gd name="T31" fmla="*/ 397 h 1574"/>
                  <a:gd name="T32" fmla="*/ 1262 w 1276"/>
                  <a:gd name="T33" fmla="*/ 440 h 1574"/>
                  <a:gd name="T34" fmla="*/ 1262 w 1276"/>
                  <a:gd name="T35" fmla="*/ 496 h 1574"/>
                  <a:gd name="T36" fmla="*/ 1234 w 1276"/>
                  <a:gd name="T37" fmla="*/ 539 h 1574"/>
                  <a:gd name="T38" fmla="*/ 1234 w 1276"/>
                  <a:gd name="T39" fmla="*/ 567 h 1574"/>
                  <a:gd name="T40" fmla="*/ 1220 w 1276"/>
                  <a:gd name="T41" fmla="*/ 610 h 1574"/>
                  <a:gd name="T42" fmla="*/ 1191 w 1276"/>
                  <a:gd name="T43" fmla="*/ 667 h 1574"/>
                  <a:gd name="T44" fmla="*/ 1149 w 1276"/>
                  <a:gd name="T45" fmla="*/ 780 h 1574"/>
                  <a:gd name="T46" fmla="*/ 1106 w 1276"/>
                  <a:gd name="T47" fmla="*/ 865 h 1574"/>
                  <a:gd name="T48" fmla="*/ 1092 w 1276"/>
                  <a:gd name="T49" fmla="*/ 893 h 1574"/>
                  <a:gd name="T50" fmla="*/ 1064 w 1276"/>
                  <a:gd name="T51" fmla="*/ 936 h 1574"/>
                  <a:gd name="T52" fmla="*/ 1049 w 1276"/>
                  <a:gd name="T53" fmla="*/ 979 h 1574"/>
                  <a:gd name="T54" fmla="*/ 1021 w 1276"/>
                  <a:gd name="T55" fmla="*/ 1035 h 1574"/>
                  <a:gd name="T56" fmla="*/ 1007 w 1276"/>
                  <a:gd name="T57" fmla="*/ 1078 h 1574"/>
                  <a:gd name="T58" fmla="*/ 1007 w 1276"/>
                  <a:gd name="T59" fmla="*/ 1106 h 1574"/>
                  <a:gd name="T60" fmla="*/ 993 w 1276"/>
                  <a:gd name="T61" fmla="*/ 1120 h 1574"/>
                  <a:gd name="T62" fmla="*/ 979 w 1276"/>
                  <a:gd name="T63" fmla="*/ 1149 h 1574"/>
                  <a:gd name="T64" fmla="*/ 964 w 1276"/>
                  <a:gd name="T65" fmla="*/ 1177 h 1574"/>
                  <a:gd name="T66" fmla="*/ 936 w 1276"/>
                  <a:gd name="T67" fmla="*/ 1220 h 1574"/>
                  <a:gd name="T68" fmla="*/ 922 w 1276"/>
                  <a:gd name="T69" fmla="*/ 1248 h 1574"/>
                  <a:gd name="T70" fmla="*/ 893 w 1276"/>
                  <a:gd name="T71" fmla="*/ 1276 h 1574"/>
                  <a:gd name="T72" fmla="*/ 865 w 1276"/>
                  <a:gd name="T73" fmla="*/ 1347 h 1574"/>
                  <a:gd name="T74" fmla="*/ 851 w 1276"/>
                  <a:gd name="T75" fmla="*/ 1362 h 1574"/>
                  <a:gd name="T76" fmla="*/ 823 w 1276"/>
                  <a:gd name="T77" fmla="*/ 1404 h 1574"/>
                  <a:gd name="T78" fmla="*/ 808 w 1276"/>
                  <a:gd name="T79" fmla="*/ 1447 h 1574"/>
                  <a:gd name="T80" fmla="*/ 808 w 1276"/>
                  <a:gd name="T81" fmla="*/ 1475 h 1574"/>
                  <a:gd name="T82" fmla="*/ 794 w 1276"/>
                  <a:gd name="T83" fmla="*/ 1503 h 1574"/>
                  <a:gd name="T84" fmla="*/ 752 w 1276"/>
                  <a:gd name="T85" fmla="*/ 1518 h 1574"/>
                  <a:gd name="T86" fmla="*/ 610 w 1276"/>
                  <a:gd name="T87" fmla="*/ 1518 h 1574"/>
                  <a:gd name="T88" fmla="*/ 511 w 1276"/>
                  <a:gd name="T89" fmla="*/ 1532 h 1574"/>
                  <a:gd name="T90" fmla="*/ 298 w 1276"/>
                  <a:gd name="T91" fmla="*/ 1503 h 1574"/>
                  <a:gd name="T92" fmla="*/ 85 w 1276"/>
                  <a:gd name="T93" fmla="*/ 1319 h 1574"/>
                  <a:gd name="T94" fmla="*/ 0 w 1276"/>
                  <a:gd name="T95" fmla="*/ 1248 h 1574"/>
                  <a:gd name="T96" fmla="*/ 142 w 1276"/>
                  <a:gd name="T97" fmla="*/ 964 h 1574"/>
                  <a:gd name="T98" fmla="*/ 184 w 1276"/>
                  <a:gd name="T99" fmla="*/ 794 h 1574"/>
                  <a:gd name="T100" fmla="*/ 199 w 1276"/>
                  <a:gd name="T101" fmla="*/ 567 h 1574"/>
                  <a:gd name="T102" fmla="*/ 184 w 1276"/>
                  <a:gd name="T103" fmla="*/ 340 h 1574"/>
                  <a:gd name="T104" fmla="*/ 199 w 1276"/>
                  <a:gd name="T105" fmla="*/ 284 h 1574"/>
                  <a:gd name="T106" fmla="*/ 241 w 1276"/>
                  <a:gd name="T107" fmla="*/ 184 h 1574"/>
                  <a:gd name="T108" fmla="*/ 269 w 1276"/>
                  <a:gd name="T109" fmla="*/ 128 h 1574"/>
                  <a:gd name="T110" fmla="*/ 312 w 1276"/>
                  <a:gd name="T111" fmla="*/ 85 h 1574"/>
                  <a:gd name="T112" fmla="*/ 355 w 1276"/>
                  <a:gd name="T113" fmla="*/ 57 h 1574"/>
                  <a:gd name="T114" fmla="*/ 411 w 1276"/>
                  <a:gd name="T115" fmla="*/ 28 h 1574"/>
                  <a:gd name="T116" fmla="*/ 440 w 1276"/>
                  <a:gd name="T117" fmla="*/ 14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574"/>
                  <a:gd name="T179" fmla="*/ 1276 w 1276"/>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9525">
                <a:solidFill>
                  <a:srgbClr val="333333"/>
                </a:solidFill>
                <a:round/>
                <a:headEnd/>
                <a:tailEnd/>
              </a:ln>
            </p:spPr>
            <p:txBody>
              <a:bodyPr/>
              <a:lstStyle/>
              <a:p>
                <a:endParaRPr lang="ja-JP" altLang="en-US"/>
              </a:p>
            </p:txBody>
          </p:sp>
          <p:sp>
            <p:nvSpPr>
              <p:cNvPr id="144" name="Freeform 50"/>
              <p:cNvSpPr>
                <a:spLocks/>
              </p:cNvSpPr>
              <p:nvPr/>
            </p:nvSpPr>
            <p:spPr bwMode="auto">
              <a:xfrm>
                <a:off x="2796" y="3432"/>
                <a:ext cx="1304" cy="1050"/>
              </a:xfrm>
              <a:custGeom>
                <a:avLst/>
                <a:gdLst>
                  <a:gd name="T0" fmla="*/ 1290 w 1304"/>
                  <a:gd name="T1" fmla="*/ 20 h 1148"/>
                  <a:gd name="T2" fmla="*/ 1290 w 1304"/>
                  <a:gd name="T3" fmla="*/ 29 h 1148"/>
                  <a:gd name="T4" fmla="*/ 1290 w 1304"/>
                  <a:gd name="T5" fmla="*/ 70 h 1148"/>
                  <a:gd name="T6" fmla="*/ 1290 w 1304"/>
                  <a:gd name="T7" fmla="*/ 79 h 1148"/>
                  <a:gd name="T8" fmla="*/ 1290 w 1304"/>
                  <a:gd name="T9" fmla="*/ 99 h 1148"/>
                  <a:gd name="T10" fmla="*/ 1304 w 1304"/>
                  <a:gd name="T11" fmla="*/ 119 h 1148"/>
                  <a:gd name="T12" fmla="*/ 1304 w 1304"/>
                  <a:gd name="T13" fmla="*/ 159 h 1148"/>
                  <a:gd name="T14" fmla="*/ 1304 w 1304"/>
                  <a:gd name="T15" fmla="*/ 188 h 1148"/>
                  <a:gd name="T16" fmla="*/ 1304 w 1304"/>
                  <a:gd name="T17" fmla="*/ 238 h 1148"/>
                  <a:gd name="T18" fmla="*/ 1304 w 1304"/>
                  <a:gd name="T19" fmla="*/ 278 h 1148"/>
                  <a:gd name="T20" fmla="*/ 1304 w 1304"/>
                  <a:gd name="T21" fmla="*/ 308 h 1148"/>
                  <a:gd name="T22" fmla="*/ 1304 w 1304"/>
                  <a:gd name="T23" fmla="*/ 337 h 1148"/>
                  <a:gd name="T24" fmla="*/ 1304 w 1304"/>
                  <a:gd name="T25" fmla="*/ 337 h 1148"/>
                  <a:gd name="T26" fmla="*/ 1304 w 1304"/>
                  <a:gd name="T27" fmla="*/ 337 h 1148"/>
                  <a:gd name="T28" fmla="*/ 1304 w 1304"/>
                  <a:gd name="T29" fmla="*/ 348 h 1148"/>
                  <a:gd name="T30" fmla="*/ 1304 w 1304"/>
                  <a:gd name="T31" fmla="*/ 377 h 1148"/>
                  <a:gd name="T32" fmla="*/ 1304 w 1304"/>
                  <a:gd name="T33" fmla="*/ 407 h 1148"/>
                  <a:gd name="T34" fmla="*/ 1304 w 1304"/>
                  <a:gd name="T35" fmla="*/ 446 h 1148"/>
                  <a:gd name="T36" fmla="*/ 1290 w 1304"/>
                  <a:gd name="T37" fmla="*/ 496 h 1148"/>
                  <a:gd name="T38" fmla="*/ 1290 w 1304"/>
                  <a:gd name="T39" fmla="*/ 555 h 1148"/>
                  <a:gd name="T40" fmla="*/ 1290 w 1304"/>
                  <a:gd name="T41" fmla="*/ 595 h 1148"/>
                  <a:gd name="T42" fmla="*/ 1276 w 1304"/>
                  <a:gd name="T43" fmla="*/ 635 h 1148"/>
                  <a:gd name="T44" fmla="*/ 1276 w 1304"/>
                  <a:gd name="T45" fmla="*/ 675 h 1148"/>
                  <a:gd name="T46" fmla="*/ 1276 w 1304"/>
                  <a:gd name="T47" fmla="*/ 724 h 1148"/>
                  <a:gd name="T48" fmla="*/ 1262 w 1304"/>
                  <a:gd name="T49" fmla="*/ 734 h 1148"/>
                  <a:gd name="T50" fmla="*/ 1191 w 1304"/>
                  <a:gd name="T51" fmla="*/ 734 h 1148"/>
                  <a:gd name="T52" fmla="*/ 1120 w 1304"/>
                  <a:gd name="T53" fmla="*/ 724 h 1148"/>
                  <a:gd name="T54" fmla="*/ 1078 w 1304"/>
                  <a:gd name="T55" fmla="*/ 714 h 1148"/>
                  <a:gd name="T56" fmla="*/ 964 w 1304"/>
                  <a:gd name="T57" fmla="*/ 714 h 1148"/>
                  <a:gd name="T58" fmla="*/ 879 w 1304"/>
                  <a:gd name="T59" fmla="*/ 704 h 1148"/>
                  <a:gd name="T60" fmla="*/ 780 w 1304"/>
                  <a:gd name="T61" fmla="*/ 724 h 1148"/>
                  <a:gd name="T62" fmla="*/ 723 w 1304"/>
                  <a:gd name="T63" fmla="*/ 724 h 1148"/>
                  <a:gd name="T64" fmla="*/ 695 w 1304"/>
                  <a:gd name="T65" fmla="*/ 734 h 1148"/>
                  <a:gd name="T66" fmla="*/ 666 w 1304"/>
                  <a:gd name="T67" fmla="*/ 765 h 1148"/>
                  <a:gd name="T68" fmla="*/ 624 w 1304"/>
                  <a:gd name="T69" fmla="*/ 775 h 1148"/>
                  <a:gd name="T70" fmla="*/ 510 w 1304"/>
                  <a:gd name="T71" fmla="*/ 793 h 1148"/>
                  <a:gd name="T72" fmla="*/ 454 w 1304"/>
                  <a:gd name="T73" fmla="*/ 803 h 1148"/>
                  <a:gd name="T74" fmla="*/ 411 w 1304"/>
                  <a:gd name="T75" fmla="*/ 775 h 1148"/>
                  <a:gd name="T76" fmla="*/ 397 w 1304"/>
                  <a:gd name="T77" fmla="*/ 765 h 1148"/>
                  <a:gd name="T78" fmla="*/ 354 w 1304"/>
                  <a:gd name="T79" fmla="*/ 734 h 1148"/>
                  <a:gd name="T80" fmla="*/ 227 w 1304"/>
                  <a:gd name="T81" fmla="*/ 655 h 1148"/>
                  <a:gd name="T82" fmla="*/ 127 w 1304"/>
                  <a:gd name="T83" fmla="*/ 585 h 1148"/>
                  <a:gd name="T84" fmla="*/ 14 w 1304"/>
                  <a:gd name="T85" fmla="*/ 496 h 1148"/>
                  <a:gd name="T86" fmla="*/ 14 w 1304"/>
                  <a:gd name="T87" fmla="*/ 466 h 1148"/>
                  <a:gd name="T88" fmla="*/ 184 w 1304"/>
                  <a:gd name="T89" fmla="*/ 416 h 1148"/>
                  <a:gd name="T90" fmla="*/ 326 w 1304"/>
                  <a:gd name="T91" fmla="*/ 377 h 1148"/>
                  <a:gd name="T92" fmla="*/ 383 w 1304"/>
                  <a:gd name="T93" fmla="*/ 377 h 1148"/>
                  <a:gd name="T94" fmla="*/ 510 w 1304"/>
                  <a:gd name="T95" fmla="*/ 337 h 1148"/>
                  <a:gd name="T96" fmla="*/ 680 w 1304"/>
                  <a:gd name="T97" fmla="*/ 258 h 1148"/>
                  <a:gd name="T98" fmla="*/ 737 w 1304"/>
                  <a:gd name="T99" fmla="*/ 248 h 1148"/>
                  <a:gd name="T100" fmla="*/ 780 w 1304"/>
                  <a:gd name="T101" fmla="*/ 219 h 1148"/>
                  <a:gd name="T102" fmla="*/ 794 w 1304"/>
                  <a:gd name="T103" fmla="*/ 219 h 1148"/>
                  <a:gd name="T104" fmla="*/ 836 w 1304"/>
                  <a:gd name="T105" fmla="*/ 198 h 1148"/>
                  <a:gd name="T106" fmla="*/ 950 w 1304"/>
                  <a:gd name="T107" fmla="*/ 139 h 1148"/>
                  <a:gd name="T108" fmla="*/ 1049 w 1304"/>
                  <a:gd name="T109" fmla="*/ 99 h 1148"/>
                  <a:gd name="T110" fmla="*/ 1063 w 1304"/>
                  <a:gd name="T111" fmla="*/ 89 h 1148"/>
                  <a:gd name="T112" fmla="*/ 1120 w 1304"/>
                  <a:gd name="T113" fmla="*/ 59 h 1148"/>
                  <a:gd name="T114" fmla="*/ 1163 w 1304"/>
                  <a:gd name="T115" fmla="*/ 29 h 1148"/>
                  <a:gd name="T116" fmla="*/ 1177 w 1304"/>
                  <a:gd name="T117" fmla="*/ 10 h 1148"/>
                  <a:gd name="T118" fmla="*/ 1219 w 1304"/>
                  <a:gd name="T119" fmla="*/ 10 h 1148"/>
                  <a:gd name="T120" fmla="*/ 1234 w 1304"/>
                  <a:gd name="T121" fmla="*/ 10 h 1148"/>
                  <a:gd name="T122" fmla="*/ 1248 w 1304"/>
                  <a:gd name="T123" fmla="*/ 10 h 1148"/>
                  <a:gd name="T124" fmla="*/ 1276 w 1304"/>
                  <a:gd name="T125" fmla="*/ 0 h 1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4"/>
                  <a:gd name="T190" fmla="*/ 0 h 1148"/>
                  <a:gd name="T191" fmla="*/ 1304 w 1304"/>
                  <a:gd name="T192" fmla="*/ 1148 h 1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noFill/>
              <a:ln w="9525">
                <a:solidFill>
                  <a:srgbClr val="333333"/>
                </a:solidFill>
                <a:round/>
                <a:headEnd/>
                <a:tailEnd/>
              </a:ln>
            </p:spPr>
            <p:txBody>
              <a:bodyPr/>
              <a:lstStyle/>
              <a:p>
                <a:endParaRPr lang="ja-JP" altLang="en-US"/>
              </a:p>
            </p:txBody>
          </p:sp>
          <p:sp>
            <p:nvSpPr>
              <p:cNvPr id="145" name="Freeform 48"/>
              <p:cNvSpPr>
                <a:spLocks/>
              </p:cNvSpPr>
              <p:nvPr/>
            </p:nvSpPr>
            <p:spPr bwMode="auto">
              <a:xfrm>
                <a:off x="556" y="1829"/>
                <a:ext cx="2664" cy="2171"/>
              </a:xfrm>
              <a:custGeom>
                <a:avLst/>
                <a:gdLst>
                  <a:gd name="T0" fmla="*/ 0 w 2666"/>
                  <a:gd name="T1" fmla="*/ 1833 h 2170"/>
                  <a:gd name="T2" fmla="*/ 57 w 2666"/>
                  <a:gd name="T3" fmla="*/ 1720 h 2170"/>
                  <a:gd name="T4" fmla="*/ 184 w 2666"/>
                  <a:gd name="T5" fmla="*/ 1521 h 2170"/>
                  <a:gd name="T6" fmla="*/ 284 w 2666"/>
                  <a:gd name="T7" fmla="*/ 1365 h 2170"/>
                  <a:gd name="T8" fmla="*/ 383 w 2666"/>
                  <a:gd name="T9" fmla="*/ 1238 h 2170"/>
                  <a:gd name="T10" fmla="*/ 468 w 2666"/>
                  <a:gd name="T11" fmla="*/ 1181 h 2170"/>
                  <a:gd name="T12" fmla="*/ 567 w 2666"/>
                  <a:gd name="T13" fmla="*/ 1138 h 2170"/>
                  <a:gd name="T14" fmla="*/ 833 w 2666"/>
                  <a:gd name="T15" fmla="*/ 1049 h 2170"/>
                  <a:gd name="T16" fmla="*/ 904 w 2666"/>
                  <a:gd name="T17" fmla="*/ 1021 h 2170"/>
                  <a:gd name="T18" fmla="*/ 932 w 2666"/>
                  <a:gd name="T19" fmla="*/ 964 h 2170"/>
                  <a:gd name="T20" fmla="*/ 1003 w 2666"/>
                  <a:gd name="T21" fmla="*/ 851 h 2170"/>
                  <a:gd name="T22" fmla="*/ 1045 w 2666"/>
                  <a:gd name="T23" fmla="*/ 794 h 2170"/>
                  <a:gd name="T24" fmla="*/ 1074 w 2666"/>
                  <a:gd name="T25" fmla="*/ 780 h 2170"/>
                  <a:gd name="T26" fmla="*/ 1130 w 2666"/>
                  <a:gd name="T27" fmla="*/ 737 h 2170"/>
                  <a:gd name="T28" fmla="*/ 1201 w 2666"/>
                  <a:gd name="T29" fmla="*/ 695 h 2170"/>
                  <a:gd name="T30" fmla="*/ 1301 w 2666"/>
                  <a:gd name="T31" fmla="*/ 638 h 2170"/>
                  <a:gd name="T32" fmla="*/ 1414 w 2666"/>
                  <a:gd name="T33" fmla="*/ 595 h 2170"/>
                  <a:gd name="T34" fmla="*/ 1528 w 2666"/>
                  <a:gd name="T35" fmla="*/ 553 h 2170"/>
                  <a:gd name="T36" fmla="*/ 1613 w 2666"/>
                  <a:gd name="T37" fmla="*/ 510 h 2170"/>
                  <a:gd name="T38" fmla="*/ 1698 w 2666"/>
                  <a:gd name="T39" fmla="*/ 439 h 2170"/>
                  <a:gd name="T40" fmla="*/ 1740 w 2666"/>
                  <a:gd name="T41" fmla="*/ 340 h 2170"/>
                  <a:gd name="T42" fmla="*/ 1726 w 2666"/>
                  <a:gd name="T43" fmla="*/ 269 h 2170"/>
                  <a:gd name="T44" fmla="*/ 1684 w 2666"/>
                  <a:gd name="T45" fmla="*/ 156 h 2170"/>
                  <a:gd name="T46" fmla="*/ 1655 w 2666"/>
                  <a:gd name="T47" fmla="*/ 56 h 2170"/>
                  <a:gd name="T48" fmla="*/ 1684 w 2666"/>
                  <a:gd name="T49" fmla="*/ 14 h 2170"/>
                  <a:gd name="T50" fmla="*/ 1868 w 2666"/>
                  <a:gd name="T51" fmla="*/ 56 h 2170"/>
                  <a:gd name="T52" fmla="*/ 1911 w 2666"/>
                  <a:gd name="T53" fmla="*/ 70 h 2170"/>
                  <a:gd name="T54" fmla="*/ 1939 w 2666"/>
                  <a:gd name="T55" fmla="*/ 85 h 2170"/>
                  <a:gd name="T56" fmla="*/ 1967 w 2666"/>
                  <a:gd name="T57" fmla="*/ 99 h 2170"/>
                  <a:gd name="T58" fmla="*/ 2006 w 2666"/>
                  <a:gd name="T59" fmla="*/ 127 h 2170"/>
                  <a:gd name="T60" fmla="*/ 2034 w 2666"/>
                  <a:gd name="T61" fmla="*/ 156 h 2170"/>
                  <a:gd name="T62" fmla="*/ 2048 w 2666"/>
                  <a:gd name="T63" fmla="*/ 170 h 2170"/>
                  <a:gd name="T64" fmla="*/ 2091 w 2666"/>
                  <a:gd name="T65" fmla="*/ 226 h 2170"/>
                  <a:gd name="T66" fmla="*/ 2119 w 2666"/>
                  <a:gd name="T67" fmla="*/ 269 h 2170"/>
                  <a:gd name="T68" fmla="*/ 2162 w 2666"/>
                  <a:gd name="T69" fmla="*/ 297 h 2170"/>
                  <a:gd name="T70" fmla="*/ 2204 w 2666"/>
                  <a:gd name="T71" fmla="*/ 340 h 2170"/>
                  <a:gd name="T72" fmla="*/ 2247 w 2666"/>
                  <a:gd name="T73" fmla="*/ 411 h 2170"/>
                  <a:gd name="T74" fmla="*/ 2275 w 2666"/>
                  <a:gd name="T75" fmla="*/ 453 h 2170"/>
                  <a:gd name="T76" fmla="*/ 2318 w 2666"/>
                  <a:gd name="T77" fmla="*/ 510 h 2170"/>
                  <a:gd name="T78" fmla="*/ 2346 w 2666"/>
                  <a:gd name="T79" fmla="*/ 553 h 2170"/>
                  <a:gd name="T80" fmla="*/ 2403 w 2666"/>
                  <a:gd name="T81" fmla="*/ 624 h 2170"/>
                  <a:gd name="T82" fmla="*/ 2431 w 2666"/>
                  <a:gd name="T83" fmla="*/ 680 h 2170"/>
                  <a:gd name="T84" fmla="*/ 2460 w 2666"/>
                  <a:gd name="T85" fmla="*/ 709 h 2170"/>
                  <a:gd name="T86" fmla="*/ 2488 w 2666"/>
                  <a:gd name="T87" fmla="*/ 765 h 2170"/>
                  <a:gd name="T88" fmla="*/ 2545 w 2666"/>
                  <a:gd name="T89" fmla="*/ 836 h 2170"/>
                  <a:gd name="T90" fmla="*/ 2573 w 2666"/>
                  <a:gd name="T91" fmla="*/ 879 h 2170"/>
                  <a:gd name="T92" fmla="*/ 2658 w 2666"/>
                  <a:gd name="T93" fmla="*/ 1007 h 2170"/>
                  <a:gd name="T94" fmla="*/ 2502 w 2666"/>
                  <a:gd name="T95" fmla="*/ 1124 h 2170"/>
                  <a:gd name="T96" fmla="*/ 2389 w 2666"/>
                  <a:gd name="T97" fmla="*/ 1209 h 2170"/>
                  <a:gd name="T98" fmla="*/ 2233 w 2666"/>
                  <a:gd name="T99" fmla="*/ 1308 h 2170"/>
                  <a:gd name="T100" fmla="*/ 2133 w 2666"/>
                  <a:gd name="T101" fmla="*/ 1379 h 2170"/>
                  <a:gd name="T102" fmla="*/ 2006 w 2666"/>
                  <a:gd name="T103" fmla="*/ 1450 h 2170"/>
                  <a:gd name="T104" fmla="*/ 1740 w 2666"/>
                  <a:gd name="T105" fmla="*/ 1592 h 2170"/>
                  <a:gd name="T106" fmla="*/ 1485 w 2666"/>
                  <a:gd name="T107" fmla="*/ 1734 h 2170"/>
                  <a:gd name="T108" fmla="*/ 1343 w 2666"/>
                  <a:gd name="T109" fmla="*/ 1791 h 2170"/>
                  <a:gd name="T110" fmla="*/ 1216 w 2666"/>
                  <a:gd name="T111" fmla="*/ 1848 h 2170"/>
                  <a:gd name="T112" fmla="*/ 1102 w 2666"/>
                  <a:gd name="T113" fmla="*/ 1904 h 2170"/>
                  <a:gd name="T114" fmla="*/ 539 w 2666"/>
                  <a:gd name="T115" fmla="*/ 2089 h 2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2170"/>
                  <a:gd name="T176" fmla="*/ 2666 w 2666"/>
                  <a:gd name="T177" fmla="*/ 2170 h 2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p>
            </p:txBody>
          </p:sp>
          <p:sp>
            <p:nvSpPr>
              <p:cNvPr id="146" name="Freeform 47"/>
              <p:cNvSpPr>
                <a:spLocks/>
              </p:cNvSpPr>
              <p:nvPr/>
            </p:nvSpPr>
            <p:spPr bwMode="auto">
              <a:xfrm>
                <a:off x="1986" y="4440"/>
                <a:ext cx="1517" cy="1915"/>
              </a:xfrm>
              <a:custGeom>
                <a:avLst/>
                <a:gdLst>
                  <a:gd name="T0" fmla="*/ 1503 w 1517"/>
                  <a:gd name="T1" fmla="*/ 142 h 1915"/>
                  <a:gd name="T2" fmla="*/ 1503 w 1517"/>
                  <a:gd name="T3" fmla="*/ 142 h 1915"/>
                  <a:gd name="T4" fmla="*/ 1517 w 1517"/>
                  <a:gd name="T5" fmla="*/ 198 h 1915"/>
                  <a:gd name="T6" fmla="*/ 1503 w 1517"/>
                  <a:gd name="T7" fmla="*/ 213 h 1915"/>
                  <a:gd name="T8" fmla="*/ 1517 w 1517"/>
                  <a:gd name="T9" fmla="*/ 312 h 1915"/>
                  <a:gd name="T10" fmla="*/ 1517 w 1517"/>
                  <a:gd name="T11" fmla="*/ 340 h 1915"/>
                  <a:gd name="T12" fmla="*/ 1517 w 1517"/>
                  <a:gd name="T13" fmla="*/ 397 h 1915"/>
                  <a:gd name="T14" fmla="*/ 1503 w 1517"/>
                  <a:gd name="T15" fmla="*/ 439 h 1915"/>
                  <a:gd name="T16" fmla="*/ 1503 w 1517"/>
                  <a:gd name="T17" fmla="*/ 482 h 1915"/>
                  <a:gd name="T18" fmla="*/ 1489 w 1517"/>
                  <a:gd name="T19" fmla="*/ 567 h 1915"/>
                  <a:gd name="T20" fmla="*/ 1474 w 1517"/>
                  <a:gd name="T21" fmla="*/ 581 h 1915"/>
                  <a:gd name="T22" fmla="*/ 1474 w 1517"/>
                  <a:gd name="T23" fmla="*/ 596 h 1915"/>
                  <a:gd name="T24" fmla="*/ 1460 w 1517"/>
                  <a:gd name="T25" fmla="*/ 624 h 1915"/>
                  <a:gd name="T26" fmla="*/ 1446 w 1517"/>
                  <a:gd name="T27" fmla="*/ 666 h 1915"/>
                  <a:gd name="T28" fmla="*/ 1418 w 1517"/>
                  <a:gd name="T29" fmla="*/ 723 h 1915"/>
                  <a:gd name="T30" fmla="*/ 1404 w 1517"/>
                  <a:gd name="T31" fmla="*/ 752 h 1915"/>
                  <a:gd name="T32" fmla="*/ 1404 w 1517"/>
                  <a:gd name="T33" fmla="*/ 794 h 1915"/>
                  <a:gd name="T34" fmla="*/ 1389 w 1517"/>
                  <a:gd name="T35" fmla="*/ 808 h 1915"/>
                  <a:gd name="T36" fmla="*/ 1389 w 1517"/>
                  <a:gd name="T37" fmla="*/ 893 h 1915"/>
                  <a:gd name="T38" fmla="*/ 1404 w 1517"/>
                  <a:gd name="T39" fmla="*/ 1007 h 1915"/>
                  <a:gd name="T40" fmla="*/ 1404 w 1517"/>
                  <a:gd name="T41" fmla="*/ 1120 h 1915"/>
                  <a:gd name="T42" fmla="*/ 1389 w 1517"/>
                  <a:gd name="T43" fmla="*/ 1234 h 1915"/>
                  <a:gd name="T44" fmla="*/ 1375 w 1517"/>
                  <a:gd name="T45" fmla="*/ 1347 h 1915"/>
                  <a:gd name="T46" fmla="*/ 1361 w 1517"/>
                  <a:gd name="T47" fmla="*/ 1404 h 1915"/>
                  <a:gd name="T48" fmla="*/ 1333 w 1517"/>
                  <a:gd name="T49" fmla="*/ 1503 h 1915"/>
                  <a:gd name="T50" fmla="*/ 1304 w 1517"/>
                  <a:gd name="T51" fmla="*/ 1574 h 1915"/>
                  <a:gd name="T52" fmla="*/ 1304 w 1517"/>
                  <a:gd name="T53" fmla="*/ 1574 h 1915"/>
                  <a:gd name="T54" fmla="*/ 1276 w 1517"/>
                  <a:gd name="T55" fmla="*/ 1617 h 1915"/>
                  <a:gd name="T56" fmla="*/ 1191 w 1517"/>
                  <a:gd name="T57" fmla="*/ 1730 h 1915"/>
                  <a:gd name="T58" fmla="*/ 1134 w 1517"/>
                  <a:gd name="T59" fmla="*/ 1759 h 1915"/>
                  <a:gd name="T60" fmla="*/ 1077 w 1517"/>
                  <a:gd name="T61" fmla="*/ 1801 h 1915"/>
                  <a:gd name="T62" fmla="*/ 992 w 1517"/>
                  <a:gd name="T63" fmla="*/ 1830 h 1915"/>
                  <a:gd name="T64" fmla="*/ 865 w 1517"/>
                  <a:gd name="T65" fmla="*/ 1858 h 1915"/>
                  <a:gd name="T66" fmla="*/ 808 w 1517"/>
                  <a:gd name="T67" fmla="*/ 1872 h 1915"/>
                  <a:gd name="T68" fmla="*/ 638 w 1517"/>
                  <a:gd name="T69" fmla="*/ 1900 h 1915"/>
                  <a:gd name="T70" fmla="*/ 553 w 1517"/>
                  <a:gd name="T71" fmla="*/ 1915 h 1915"/>
                  <a:gd name="T72" fmla="*/ 496 w 1517"/>
                  <a:gd name="T73" fmla="*/ 1915 h 1915"/>
                  <a:gd name="T74" fmla="*/ 439 w 1517"/>
                  <a:gd name="T75" fmla="*/ 1900 h 1915"/>
                  <a:gd name="T76" fmla="*/ 397 w 1517"/>
                  <a:gd name="T77" fmla="*/ 1886 h 1915"/>
                  <a:gd name="T78" fmla="*/ 283 w 1517"/>
                  <a:gd name="T79" fmla="*/ 1830 h 1915"/>
                  <a:gd name="T80" fmla="*/ 184 w 1517"/>
                  <a:gd name="T81" fmla="*/ 1744 h 1915"/>
                  <a:gd name="T82" fmla="*/ 113 w 1517"/>
                  <a:gd name="T83" fmla="*/ 1447 h 1915"/>
                  <a:gd name="T84" fmla="*/ 14 w 1517"/>
                  <a:gd name="T85" fmla="*/ 1120 h 1915"/>
                  <a:gd name="T86" fmla="*/ 411 w 1517"/>
                  <a:gd name="T87" fmla="*/ 950 h 1915"/>
                  <a:gd name="T88" fmla="*/ 638 w 1517"/>
                  <a:gd name="T89" fmla="*/ 766 h 1915"/>
                  <a:gd name="T90" fmla="*/ 694 w 1517"/>
                  <a:gd name="T91" fmla="*/ 666 h 1915"/>
                  <a:gd name="T92" fmla="*/ 751 w 1517"/>
                  <a:gd name="T93" fmla="*/ 581 h 1915"/>
                  <a:gd name="T94" fmla="*/ 822 w 1517"/>
                  <a:gd name="T95" fmla="*/ 482 h 1915"/>
                  <a:gd name="T96" fmla="*/ 865 w 1517"/>
                  <a:gd name="T97" fmla="*/ 397 h 1915"/>
                  <a:gd name="T98" fmla="*/ 936 w 1517"/>
                  <a:gd name="T99" fmla="*/ 298 h 1915"/>
                  <a:gd name="T100" fmla="*/ 950 w 1517"/>
                  <a:gd name="T101" fmla="*/ 283 h 1915"/>
                  <a:gd name="T102" fmla="*/ 1021 w 1517"/>
                  <a:gd name="T103" fmla="*/ 213 h 1915"/>
                  <a:gd name="T104" fmla="*/ 1063 w 1517"/>
                  <a:gd name="T105" fmla="*/ 170 h 1915"/>
                  <a:gd name="T106" fmla="*/ 1120 w 1517"/>
                  <a:gd name="T107" fmla="*/ 113 h 1915"/>
                  <a:gd name="T108" fmla="*/ 1205 w 1517"/>
                  <a:gd name="T109" fmla="*/ 56 h 1915"/>
                  <a:gd name="T110" fmla="*/ 1205 w 1517"/>
                  <a:gd name="T111" fmla="*/ 56 h 1915"/>
                  <a:gd name="T112" fmla="*/ 1290 w 1517"/>
                  <a:gd name="T113" fmla="*/ 42 h 1915"/>
                  <a:gd name="T114" fmla="*/ 1318 w 1517"/>
                  <a:gd name="T115" fmla="*/ 42 h 1915"/>
                  <a:gd name="T116" fmla="*/ 1418 w 1517"/>
                  <a:gd name="T117" fmla="*/ 14 h 1915"/>
                  <a:gd name="T118" fmla="*/ 1460 w 1517"/>
                  <a:gd name="T119" fmla="*/ 0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7"/>
                  <a:gd name="T181" fmla="*/ 0 h 1915"/>
                  <a:gd name="T182" fmla="*/ 1517 w 1517"/>
                  <a:gd name="T183" fmla="*/ 1915 h 19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noFill/>
              <a:ln w="9525">
                <a:solidFill>
                  <a:srgbClr val="333333"/>
                </a:solidFill>
                <a:round/>
                <a:headEnd/>
                <a:tailEnd/>
              </a:ln>
            </p:spPr>
            <p:txBody>
              <a:bodyPr/>
              <a:lstStyle/>
              <a:p>
                <a:endParaRPr lang="ja-JP" altLang="en-US"/>
              </a:p>
            </p:txBody>
          </p:sp>
          <p:sp>
            <p:nvSpPr>
              <p:cNvPr id="147" name="Freeform 46"/>
              <p:cNvSpPr>
                <a:spLocks/>
              </p:cNvSpPr>
              <p:nvPr/>
            </p:nvSpPr>
            <p:spPr bwMode="auto">
              <a:xfrm>
                <a:off x="4042" y="3248"/>
                <a:ext cx="1418" cy="1447"/>
              </a:xfrm>
              <a:custGeom>
                <a:avLst/>
                <a:gdLst>
                  <a:gd name="T0" fmla="*/ 1418 w 1418"/>
                  <a:gd name="T1" fmla="*/ 114 h 1447"/>
                  <a:gd name="T2" fmla="*/ 1418 w 1418"/>
                  <a:gd name="T3" fmla="*/ 142 h 1447"/>
                  <a:gd name="T4" fmla="*/ 1404 w 1418"/>
                  <a:gd name="T5" fmla="*/ 199 h 1447"/>
                  <a:gd name="T6" fmla="*/ 1390 w 1418"/>
                  <a:gd name="T7" fmla="*/ 256 h 1447"/>
                  <a:gd name="T8" fmla="*/ 1376 w 1418"/>
                  <a:gd name="T9" fmla="*/ 298 h 1447"/>
                  <a:gd name="T10" fmla="*/ 1361 w 1418"/>
                  <a:gd name="T11" fmla="*/ 596 h 1447"/>
                  <a:gd name="T12" fmla="*/ 1361 w 1418"/>
                  <a:gd name="T13" fmla="*/ 639 h 1447"/>
                  <a:gd name="T14" fmla="*/ 1361 w 1418"/>
                  <a:gd name="T15" fmla="*/ 695 h 1447"/>
                  <a:gd name="T16" fmla="*/ 1361 w 1418"/>
                  <a:gd name="T17" fmla="*/ 724 h 1447"/>
                  <a:gd name="T18" fmla="*/ 1361 w 1418"/>
                  <a:gd name="T19" fmla="*/ 766 h 1447"/>
                  <a:gd name="T20" fmla="*/ 1361 w 1418"/>
                  <a:gd name="T21" fmla="*/ 795 h 1447"/>
                  <a:gd name="T22" fmla="*/ 1205 w 1418"/>
                  <a:gd name="T23" fmla="*/ 922 h 1447"/>
                  <a:gd name="T24" fmla="*/ 1120 w 1418"/>
                  <a:gd name="T25" fmla="*/ 908 h 1447"/>
                  <a:gd name="T26" fmla="*/ 879 w 1418"/>
                  <a:gd name="T27" fmla="*/ 866 h 1447"/>
                  <a:gd name="T28" fmla="*/ 822 w 1418"/>
                  <a:gd name="T29" fmla="*/ 1248 h 1447"/>
                  <a:gd name="T30" fmla="*/ 737 w 1418"/>
                  <a:gd name="T31" fmla="*/ 1277 h 1447"/>
                  <a:gd name="T32" fmla="*/ 624 w 1418"/>
                  <a:gd name="T33" fmla="*/ 1263 h 1447"/>
                  <a:gd name="T34" fmla="*/ 510 w 1418"/>
                  <a:gd name="T35" fmla="*/ 1405 h 1447"/>
                  <a:gd name="T36" fmla="*/ 411 w 1418"/>
                  <a:gd name="T37" fmla="*/ 1433 h 1447"/>
                  <a:gd name="T38" fmla="*/ 269 w 1418"/>
                  <a:gd name="T39" fmla="*/ 1419 h 1447"/>
                  <a:gd name="T40" fmla="*/ 213 w 1418"/>
                  <a:gd name="T41" fmla="*/ 1390 h 1447"/>
                  <a:gd name="T42" fmla="*/ 142 w 1418"/>
                  <a:gd name="T43" fmla="*/ 1405 h 1447"/>
                  <a:gd name="T44" fmla="*/ 99 w 1418"/>
                  <a:gd name="T45" fmla="*/ 1334 h 1447"/>
                  <a:gd name="T46" fmla="*/ 85 w 1418"/>
                  <a:gd name="T47" fmla="*/ 1305 h 1447"/>
                  <a:gd name="T48" fmla="*/ 57 w 1418"/>
                  <a:gd name="T49" fmla="*/ 1248 h 1447"/>
                  <a:gd name="T50" fmla="*/ 42 w 1418"/>
                  <a:gd name="T51" fmla="*/ 1220 h 1447"/>
                  <a:gd name="T52" fmla="*/ 14 w 1418"/>
                  <a:gd name="T53" fmla="*/ 1149 h 1447"/>
                  <a:gd name="T54" fmla="*/ 14 w 1418"/>
                  <a:gd name="T55" fmla="*/ 1064 h 1447"/>
                  <a:gd name="T56" fmla="*/ 28 w 1418"/>
                  <a:gd name="T57" fmla="*/ 951 h 1447"/>
                  <a:gd name="T58" fmla="*/ 42 w 1418"/>
                  <a:gd name="T59" fmla="*/ 795 h 1447"/>
                  <a:gd name="T60" fmla="*/ 42 w 1418"/>
                  <a:gd name="T61" fmla="*/ 709 h 1447"/>
                  <a:gd name="T62" fmla="*/ 42 w 1418"/>
                  <a:gd name="T63" fmla="*/ 596 h 1447"/>
                  <a:gd name="T64" fmla="*/ 42 w 1418"/>
                  <a:gd name="T65" fmla="*/ 539 h 1447"/>
                  <a:gd name="T66" fmla="*/ 42 w 1418"/>
                  <a:gd name="T67" fmla="*/ 426 h 1447"/>
                  <a:gd name="T68" fmla="*/ 42 w 1418"/>
                  <a:gd name="T69" fmla="*/ 327 h 1447"/>
                  <a:gd name="T70" fmla="*/ 28 w 1418"/>
                  <a:gd name="T71" fmla="*/ 241 h 1447"/>
                  <a:gd name="T72" fmla="*/ 28 w 1418"/>
                  <a:gd name="T73" fmla="*/ 156 h 1447"/>
                  <a:gd name="T74" fmla="*/ 42 w 1418"/>
                  <a:gd name="T75" fmla="*/ 100 h 1447"/>
                  <a:gd name="T76" fmla="*/ 128 w 1418"/>
                  <a:gd name="T77" fmla="*/ 100 h 1447"/>
                  <a:gd name="T78" fmla="*/ 184 w 1418"/>
                  <a:gd name="T79" fmla="*/ 100 h 1447"/>
                  <a:gd name="T80" fmla="*/ 269 w 1418"/>
                  <a:gd name="T81" fmla="*/ 114 h 1447"/>
                  <a:gd name="T82" fmla="*/ 354 w 1418"/>
                  <a:gd name="T83" fmla="*/ 128 h 1447"/>
                  <a:gd name="T84" fmla="*/ 425 w 1418"/>
                  <a:gd name="T85" fmla="*/ 156 h 1447"/>
                  <a:gd name="T86" fmla="*/ 468 w 1418"/>
                  <a:gd name="T87" fmla="*/ 185 h 1447"/>
                  <a:gd name="T88" fmla="*/ 510 w 1418"/>
                  <a:gd name="T89" fmla="*/ 199 h 1447"/>
                  <a:gd name="T90" fmla="*/ 610 w 1418"/>
                  <a:gd name="T91" fmla="*/ 185 h 1447"/>
                  <a:gd name="T92" fmla="*/ 752 w 1418"/>
                  <a:gd name="T93" fmla="*/ 185 h 1447"/>
                  <a:gd name="T94" fmla="*/ 851 w 1418"/>
                  <a:gd name="T95" fmla="*/ 156 h 1447"/>
                  <a:gd name="T96" fmla="*/ 879 w 1418"/>
                  <a:gd name="T97" fmla="*/ 170 h 1447"/>
                  <a:gd name="T98" fmla="*/ 908 w 1418"/>
                  <a:gd name="T99" fmla="*/ 170 h 1447"/>
                  <a:gd name="T100" fmla="*/ 936 w 1418"/>
                  <a:gd name="T101" fmla="*/ 185 h 1447"/>
                  <a:gd name="T102" fmla="*/ 964 w 1418"/>
                  <a:gd name="T103" fmla="*/ 185 h 1447"/>
                  <a:gd name="T104" fmla="*/ 1007 w 1418"/>
                  <a:gd name="T105" fmla="*/ 170 h 1447"/>
                  <a:gd name="T106" fmla="*/ 1049 w 1418"/>
                  <a:gd name="T107" fmla="*/ 156 h 1447"/>
                  <a:gd name="T108" fmla="*/ 1134 w 1418"/>
                  <a:gd name="T109" fmla="*/ 114 h 1447"/>
                  <a:gd name="T110" fmla="*/ 1177 w 1418"/>
                  <a:gd name="T111" fmla="*/ 85 h 1447"/>
                  <a:gd name="T112" fmla="*/ 1220 w 1418"/>
                  <a:gd name="T113" fmla="*/ 57 h 1447"/>
                  <a:gd name="T114" fmla="*/ 1262 w 1418"/>
                  <a:gd name="T115" fmla="*/ 43 h 1447"/>
                  <a:gd name="T116" fmla="*/ 1290 w 1418"/>
                  <a:gd name="T117" fmla="*/ 29 h 1447"/>
                  <a:gd name="T118" fmla="*/ 1347 w 1418"/>
                  <a:gd name="T119" fmla="*/ 14 h 1447"/>
                  <a:gd name="T120" fmla="*/ 1376 w 1418"/>
                  <a:gd name="T121" fmla="*/ 0 h 1447"/>
                  <a:gd name="T122" fmla="*/ 1404 w 1418"/>
                  <a:gd name="T123" fmla="*/ 57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8"/>
                  <a:gd name="T187" fmla="*/ 0 h 1447"/>
                  <a:gd name="T188" fmla="*/ 1418 w 1418"/>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9525">
                <a:solidFill>
                  <a:srgbClr val="333333"/>
                </a:solidFill>
                <a:round/>
                <a:headEnd/>
                <a:tailEnd/>
              </a:ln>
            </p:spPr>
            <p:txBody>
              <a:bodyPr/>
              <a:lstStyle/>
              <a:p>
                <a:endParaRPr lang="ja-JP" altLang="en-US"/>
              </a:p>
            </p:txBody>
          </p:sp>
          <p:sp>
            <p:nvSpPr>
              <p:cNvPr id="148" name="Freeform 45"/>
              <p:cNvSpPr>
                <a:spLocks/>
              </p:cNvSpPr>
              <p:nvPr/>
            </p:nvSpPr>
            <p:spPr bwMode="auto">
              <a:xfrm>
                <a:off x="6311" y="2169"/>
                <a:ext cx="1475" cy="1512"/>
              </a:xfrm>
              <a:custGeom>
                <a:avLst/>
                <a:gdLst>
                  <a:gd name="T0" fmla="*/ 894 w 1475"/>
                  <a:gd name="T1" fmla="*/ 38 h 1603"/>
                  <a:gd name="T2" fmla="*/ 964 w 1475"/>
                  <a:gd name="T3" fmla="*/ 47 h 1603"/>
                  <a:gd name="T4" fmla="*/ 1021 w 1475"/>
                  <a:gd name="T5" fmla="*/ 94 h 1603"/>
                  <a:gd name="T6" fmla="*/ 1035 w 1475"/>
                  <a:gd name="T7" fmla="*/ 123 h 1603"/>
                  <a:gd name="T8" fmla="*/ 1035 w 1475"/>
                  <a:gd name="T9" fmla="*/ 170 h 1603"/>
                  <a:gd name="T10" fmla="*/ 1035 w 1475"/>
                  <a:gd name="T11" fmla="*/ 207 h 1603"/>
                  <a:gd name="T12" fmla="*/ 1021 w 1475"/>
                  <a:gd name="T13" fmla="*/ 243 h 1603"/>
                  <a:gd name="T14" fmla="*/ 1007 w 1475"/>
                  <a:gd name="T15" fmla="*/ 291 h 1603"/>
                  <a:gd name="T16" fmla="*/ 979 w 1475"/>
                  <a:gd name="T17" fmla="*/ 321 h 1603"/>
                  <a:gd name="T18" fmla="*/ 1007 w 1475"/>
                  <a:gd name="T19" fmla="*/ 368 h 1603"/>
                  <a:gd name="T20" fmla="*/ 1064 w 1475"/>
                  <a:gd name="T21" fmla="*/ 310 h 1603"/>
                  <a:gd name="T22" fmla="*/ 1120 w 1475"/>
                  <a:gd name="T23" fmla="*/ 283 h 1603"/>
                  <a:gd name="T24" fmla="*/ 1191 w 1475"/>
                  <a:gd name="T25" fmla="*/ 283 h 1603"/>
                  <a:gd name="T26" fmla="*/ 1248 w 1475"/>
                  <a:gd name="T27" fmla="*/ 291 h 1603"/>
                  <a:gd name="T28" fmla="*/ 1305 w 1475"/>
                  <a:gd name="T29" fmla="*/ 291 h 1603"/>
                  <a:gd name="T30" fmla="*/ 1404 w 1475"/>
                  <a:gd name="T31" fmla="*/ 274 h 1603"/>
                  <a:gd name="T32" fmla="*/ 1475 w 1475"/>
                  <a:gd name="T33" fmla="*/ 274 h 1603"/>
                  <a:gd name="T34" fmla="*/ 1461 w 1475"/>
                  <a:gd name="T35" fmla="*/ 321 h 1603"/>
                  <a:gd name="T36" fmla="*/ 1418 w 1475"/>
                  <a:gd name="T37" fmla="*/ 415 h 1603"/>
                  <a:gd name="T38" fmla="*/ 1248 w 1475"/>
                  <a:gd name="T39" fmla="*/ 480 h 1603"/>
                  <a:gd name="T40" fmla="*/ 1177 w 1475"/>
                  <a:gd name="T41" fmla="*/ 480 h 1603"/>
                  <a:gd name="T42" fmla="*/ 1177 w 1475"/>
                  <a:gd name="T43" fmla="*/ 490 h 1603"/>
                  <a:gd name="T44" fmla="*/ 1248 w 1475"/>
                  <a:gd name="T45" fmla="*/ 527 h 1603"/>
                  <a:gd name="T46" fmla="*/ 1291 w 1475"/>
                  <a:gd name="T47" fmla="*/ 556 h 1603"/>
                  <a:gd name="T48" fmla="*/ 1234 w 1475"/>
                  <a:gd name="T49" fmla="*/ 613 h 1603"/>
                  <a:gd name="T50" fmla="*/ 1149 w 1475"/>
                  <a:gd name="T51" fmla="*/ 651 h 1603"/>
                  <a:gd name="T52" fmla="*/ 1064 w 1475"/>
                  <a:gd name="T53" fmla="*/ 697 h 1603"/>
                  <a:gd name="T54" fmla="*/ 1007 w 1475"/>
                  <a:gd name="T55" fmla="*/ 735 h 1603"/>
                  <a:gd name="T56" fmla="*/ 950 w 1475"/>
                  <a:gd name="T57" fmla="*/ 735 h 1603"/>
                  <a:gd name="T58" fmla="*/ 908 w 1475"/>
                  <a:gd name="T59" fmla="*/ 744 h 1603"/>
                  <a:gd name="T60" fmla="*/ 879 w 1475"/>
                  <a:gd name="T61" fmla="*/ 783 h 1603"/>
                  <a:gd name="T62" fmla="*/ 794 w 1475"/>
                  <a:gd name="T63" fmla="*/ 914 h 1603"/>
                  <a:gd name="T64" fmla="*/ 738 w 1475"/>
                  <a:gd name="T65" fmla="*/ 989 h 1603"/>
                  <a:gd name="T66" fmla="*/ 624 w 1475"/>
                  <a:gd name="T67" fmla="*/ 1037 h 1603"/>
                  <a:gd name="T68" fmla="*/ 567 w 1475"/>
                  <a:gd name="T69" fmla="*/ 1037 h 1603"/>
                  <a:gd name="T70" fmla="*/ 496 w 1475"/>
                  <a:gd name="T71" fmla="*/ 1018 h 1603"/>
                  <a:gd name="T72" fmla="*/ 511 w 1475"/>
                  <a:gd name="T73" fmla="*/ 1037 h 1603"/>
                  <a:gd name="T74" fmla="*/ 525 w 1475"/>
                  <a:gd name="T75" fmla="*/ 1046 h 1603"/>
                  <a:gd name="T76" fmla="*/ 454 w 1475"/>
                  <a:gd name="T77" fmla="*/ 1037 h 1603"/>
                  <a:gd name="T78" fmla="*/ 411 w 1475"/>
                  <a:gd name="T79" fmla="*/ 1037 h 1603"/>
                  <a:gd name="T80" fmla="*/ 284 w 1475"/>
                  <a:gd name="T81" fmla="*/ 1046 h 1603"/>
                  <a:gd name="T82" fmla="*/ 184 w 1475"/>
                  <a:gd name="T83" fmla="*/ 1065 h 1603"/>
                  <a:gd name="T84" fmla="*/ 14 w 1475"/>
                  <a:gd name="T85" fmla="*/ 923 h 1603"/>
                  <a:gd name="T86" fmla="*/ 43 w 1475"/>
                  <a:gd name="T87" fmla="*/ 556 h 1603"/>
                  <a:gd name="T88" fmla="*/ 57 w 1475"/>
                  <a:gd name="T89" fmla="*/ 310 h 1603"/>
                  <a:gd name="T90" fmla="*/ 142 w 1475"/>
                  <a:gd name="T91" fmla="*/ 189 h 1603"/>
                  <a:gd name="T92" fmla="*/ 326 w 1475"/>
                  <a:gd name="T93" fmla="*/ 180 h 1603"/>
                  <a:gd name="T94" fmla="*/ 369 w 1475"/>
                  <a:gd name="T95" fmla="*/ 330 h 1603"/>
                  <a:gd name="T96" fmla="*/ 411 w 1475"/>
                  <a:gd name="T97" fmla="*/ 387 h 1603"/>
                  <a:gd name="T98" fmla="*/ 496 w 1475"/>
                  <a:gd name="T99" fmla="*/ 434 h 1603"/>
                  <a:gd name="T100" fmla="*/ 567 w 1475"/>
                  <a:gd name="T101" fmla="*/ 405 h 1603"/>
                  <a:gd name="T102" fmla="*/ 610 w 1475"/>
                  <a:gd name="T103" fmla="*/ 302 h 1603"/>
                  <a:gd name="T104" fmla="*/ 638 w 1475"/>
                  <a:gd name="T105" fmla="*/ 236 h 1603"/>
                  <a:gd name="T106" fmla="*/ 596 w 1475"/>
                  <a:gd name="T107" fmla="*/ 180 h 1603"/>
                  <a:gd name="T108" fmla="*/ 695 w 1475"/>
                  <a:gd name="T109" fmla="*/ 180 h 1603"/>
                  <a:gd name="T110" fmla="*/ 879 w 1475"/>
                  <a:gd name="T111" fmla="*/ 189 h 1603"/>
                  <a:gd name="T112" fmla="*/ 908 w 1475"/>
                  <a:gd name="T113" fmla="*/ 141 h 1603"/>
                  <a:gd name="T114" fmla="*/ 851 w 1475"/>
                  <a:gd name="T115" fmla="*/ 133 h 1603"/>
                  <a:gd name="T116" fmla="*/ 894 w 1475"/>
                  <a:gd name="T117" fmla="*/ 123 h 1603"/>
                  <a:gd name="T118" fmla="*/ 865 w 1475"/>
                  <a:gd name="T119" fmla="*/ 104 h 1603"/>
                  <a:gd name="T120" fmla="*/ 894 w 1475"/>
                  <a:gd name="T121" fmla="*/ 66 h 1603"/>
                  <a:gd name="T122" fmla="*/ 865 w 1475"/>
                  <a:gd name="T123" fmla="*/ 0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5"/>
                  <a:gd name="T187" fmla="*/ 0 h 1603"/>
                  <a:gd name="T188" fmla="*/ 1475 w 1475"/>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p>
            </p:txBody>
          </p:sp>
          <p:sp>
            <p:nvSpPr>
              <p:cNvPr id="149" name="Freeform 44"/>
              <p:cNvSpPr>
                <a:spLocks/>
              </p:cNvSpPr>
              <p:nvPr/>
            </p:nvSpPr>
            <p:spPr bwMode="auto">
              <a:xfrm>
                <a:off x="4381" y="4116"/>
                <a:ext cx="994" cy="1317"/>
              </a:xfrm>
              <a:custGeom>
                <a:avLst/>
                <a:gdLst>
                  <a:gd name="T0" fmla="*/ 969 w 993"/>
                  <a:gd name="T1" fmla="*/ 156 h 1319"/>
                  <a:gd name="T2" fmla="*/ 954 w 993"/>
                  <a:gd name="T3" fmla="*/ 212 h 1319"/>
                  <a:gd name="T4" fmla="*/ 898 w 993"/>
                  <a:gd name="T5" fmla="*/ 378 h 1319"/>
                  <a:gd name="T6" fmla="*/ 884 w 993"/>
                  <a:gd name="T7" fmla="*/ 421 h 1319"/>
                  <a:gd name="T8" fmla="*/ 869 w 993"/>
                  <a:gd name="T9" fmla="*/ 492 h 1319"/>
                  <a:gd name="T10" fmla="*/ 855 w 993"/>
                  <a:gd name="T11" fmla="*/ 563 h 1319"/>
                  <a:gd name="T12" fmla="*/ 841 w 993"/>
                  <a:gd name="T13" fmla="*/ 591 h 1319"/>
                  <a:gd name="T14" fmla="*/ 841 w 993"/>
                  <a:gd name="T15" fmla="*/ 620 h 1319"/>
                  <a:gd name="T16" fmla="*/ 827 w 993"/>
                  <a:gd name="T17" fmla="*/ 648 h 1319"/>
                  <a:gd name="T18" fmla="*/ 813 w 993"/>
                  <a:gd name="T19" fmla="*/ 719 h 1319"/>
                  <a:gd name="T20" fmla="*/ 784 w 993"/>
                  <a:gd name="T21" fmla="*/ 790 h 1319"/>
                  <a:gd name="T22" fmla="*/ 784 w 993"/>
                  <a:gd name="T23" fmla="*/ 832 h 1319"/>
                  <a:gd name="T24" fmla="*/ 770 w 993"/>
                  <a:gd name="T25" fmla="*/ 861 h 1319"/>
                  <a:gd name="T26" fmla="*/ 770 w 993"/>
                  <a:gd name="T27" fmla="*/ 889 h 1319"/>
                  <a:gd name="T28" fmla="*/ 756 w 993"/>
                  <a:gd name="T29" fmla="*/ 903 h 1319"/>
                  <a:gd name="T30" fmla="*/ 756 w 993"/>
                  <a:gd name="T31" fmla="*/ 932 h 1319"/>
                  <a:gd name="T32" fmla="*/ 742 w 993"/>
                  <a:gd name="T33" fmla="*/ 946 h 1319"/>
                  <a:gd name="T34" fmla="*/ 742 w 993"/>
                  <a:gd name="T35" fmla="*/ 960 h 1319"/>
                  <a:gd name="T36" fmla="*/ 742 w 993"/>
                  <a:gd name="T37" fmla="*/ 986 h 1319"/>
                  <a:gd name="T38" fmla="*/ 728 w 993"/>
                  <a:gd name="T39" fmla="*/ 1013 h 1319"/>
                  <a:gd name="T40" fmla="*/ 728 w 993"/>
                  <a:gd name="T41" fmla="*/ 1027 h 1319"/>
                  <a:gd name="T42" fmla="*/ 713 w 993"/>
                  <a:gd name="T43" fmla="*/ 1055 h 1319"/>
                  <a:gd name="T44" fmla="*/ 699 w 993"/>
                  <a:gd name="T45" fmla="*/ 1098 h 1319"/>
                  <a:gd name="T46" fmla="*/ 699 w 993"/>
                  <a:gd name="T47" fmla="*/ 1126 h 1319"/>
                  <a:gd name="T48" fmla="*/ 685 w 993"/>
                  <a:gd name="T49" fmla="*/ 1155 h 1319"/>
                  <a:gd name="T50" fmla="*/ 657 w 993"/>
                  <a:gd name="T51" fmla="*/ 1183 h 1319"/>
                  <a:gd name="T52" fmla="*/ 628 w 993"/>
                  <a:gd name="T53" fmla="*/ 1211 h 1319"/>
                  <a:gd name="T54" fmla="*/ 600 w 993"/>
                  <a:gd name="T55" fmla="*/ 1254 h 1319"/>
                  <a:gd name="T56" fmla="*/ 600 w 993"/>
                  <a:gd name="T57" fmla="*/ 1268 h 1319"/>
                  <a:gd name="T58" fmla="*/ 572 w 993"/>
                  <a:gd name="T59" fmla="*/ 1282 h 1319"/>
                  <a:gd name="T60" fmla="*/ 557 w 993"/>
                  <a:gd name="T61" fmla="*/ 1296 h 1319"/>
                  <a:gd name="T62" fmla="*/ 529 w 993"/>
                  <a:gd name="T63" fmla="*/ 1311 h 1319"/>
                  <a:gd name="T64" fmla="*/ 501 w 993"/>
                  <a:gd name="T65" fmla="*/ 1311 h 1319"/>
                  <a:gd name="T66" fmla="*/ 468 w 993"/>
                  <a:gd name="T67" fmla="*/ 1311 h 1319"/>
                  <a:gd name="T68" fmla="*/ 426 w 993"/>
                  <a:gd name="T69" fmla="*/ 1311 h 1319"/>
                  <a:gd name="T70" fmla="*/ 397 w 993"/>
                  <a:gd name="T71" fmla="*/ 1311 h 1319"/>
                  <a:gd name="T72" fmla="*/ 241 w 993"/>
                  <a:gd name="T73" fmla="*/ 1254 h 1319"/>
                  <a:gd name="T74" fmla="*/ 213 w 993"/>
                  <a:gd name="T75" fmla="*/ 1254 h 1319"/>
                  <a:gd name="T76" fmla="*/ 156 w 993"/>
                  <a:gd name="T77" fmla="*/ 1226 h 1319"/>
                  <a:gd name="T78" fmla="*/ 114 w 993"/>
                  <a:gd name="T79" fmla="*/ 1211 h 1319"/>
                  <a:gd name="T80" fmla="*/ 100 w 993"/>
                  <a:gd name="T81" fmla="*/ 1211 h 1319"/>
                  <a:gd name="T82" fmla="*/ 85 w 993"/>
                  <a:gd name="T83" fmla="*/ 1211 h 1319"/>
                  <a:gd name="T84" fmla="*/ 57 w 993"/>
                  <a:gd name="T85" fmla="*/ 1197 h 1319"/>
                  <a:gd name="T86" fmla="*/ 14 w 993"/>
                  <a:gd name="T87" fmla="*/ 1183 h 1319"/>
                  <a:gd name="T88" fmla="*/ 0 w 993"/>
                  <a:gd name="T89" fmla="*/ 1169 h 1319"/>
                  <a:gd name="T90" fmla="*/ 57 w 993"/>
                  <a:gd name="T91" fmla="*/ 1013 h 1319"/>
                  <a:gd name="T92" fmla="*/ 57 w 993"/>
                  <a:gd name="T93" fmla="*/ 974 h 1319"/>
                  <a:gd name="T94" fmla="*/ 128 w 993"/>
                  <a:gd name="T95" fmla="*/ 960 h 1319"/>
                  <a:gd name="T96" fmla="*/ 156 w 993"/>
                  <a:gd name="T97" fmla="*/ 747 h 1319"/>
                  <a:gd name="T98" fmla="*/ 170 w 993"/>
                  <a:gd name="T99" fmla="*/ 676 h 1319"/>
                  <a:gd name="T100" fmla="*/ 185 w 993"/>
                  <a:gd name="T101" fmla="*/ 464 h 1319"/>
                  <a:gd name="T102" fmla="*/ 284 w 993"/>
                  <a:gd name="T103" fmla="*/ 393 h 1319"/>
                  <a:gd name="T104" fmla="*/ 383 w 993"/>
                  <a:gd name="T105" fmla="*/ 407 h 1319"/>
                  <a:gd name="T106" fmla="*/ 440 w 993"/>
                  <a:gd name="T107" fmla="*/ 407 h 1319"/>
                  <a:gd name="T108" fmla="*/ 515 w 993"/>
                  <a:gd name="T109" fmla="*/ 198 h 1319"/>
                  <a:gd name="T110" fmla="*/ 543 w 993"/>
                  <a:gd name="T111" fmla="*/ 0 h 1319"/>
                  <a:gd name="T112" fmla="*/ 742 w 993"/>
                  <a:gd name="T113" fmla="*/ 28 h 1319"/>
                  <a:gd name="T114" fmla="*/ 813 w 993"/>
                  <a:gd name="T115" fmla="*/ 42 h 1319"/>
                  <a:gd name="T116" fmla="*/ 926 w 993"/>
                  <a:gd name="T117" fmla="*/ 56 h 1319"/>
                  <a:gd name="T118" fmla="*/ 983 w 993"/>
                  <a:gd name="T119" fmla="*/ 85 h 1319"/>
                  <a:gd name="T120" fmla="*/ 983 w 993"/>
                  <a:gd name="T121" fmla="*/ 113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3"/>
                  <a:gd name="T184" fmla="*/ 0 h 1319"/>
                  <a:gd name="T185" fmla="*/ 993 w 993"/>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p>
            </p:txBody>
          </p:sp>
          <p:sp>
            <p:nvSpPr>
              <p:cNvPr id="150" name="Freeform 43"/>
              <p:cNvSpPr>
                <a:spLocks/>
              </p:cNvSpPr>
              <p:nvPr/>
            </p:nvSpPr>
            <p:spPr bwMode="auto">
              <a:xfrm>
                <a:off x="4638" y="1686"/>
                <a:ext cx="1006" cy="1873"/>
              </a:xfrm>
              <a:custGeom>
                <a:avLst/>
                <a:gdLst>
                  <a:gd name="T0" fmla="*/ 780 w 1006"/>
                  <a:gd name="T1" fmla="*/ 639 h 1873"/>
                  <a:gd name="T2" fmla="*/ 808 w 1006"/>
                  <a:gd name="T3" fmla="*/ 695 h 1873"/>
                  <a:gd name="T4" fmla="*/ 865 w 1006"/>
                  <a:gd name="T5" fmla="*/ 752 h 1873"/>
                  <a:gd name="T6" fmla="*/ 936 w 1006"/>
                  <a:gd name="T7" fmla="*/ 866 h 1873"/>
                  <a:gd name="T8" fmla="*/ 992 w 1006"/>
                  <a:gd name="T9" fmla="*/ 951 h 1873"/>
                  <a:gd name="T10" fmla="*/ 978 w 1006"/>
                  <a:gd name="T11" fmla="*/ 1022 h 1873"/>
                  <a:gd name="T12" fmla="*/ 850 w 1006"/>
                  <a:gd name="T13" fmla="*/ 1107 h 1873"/>
                  <a:gd name="T14" fmla="*/ 850 w 1006"/>
                  <a:gd name="T15" fmla="*/ 1135 h 1873"/>
                  <a:gd name="T16" fmla="*/ 850 w 1006"/>
                  <a:gd name="T17" fmla="*/ 1192 h 1873"/>
                  <a:gd name="T18" fmla="*/ 865 w 1006"/>
                  <a:gd name="T19" fmla="*/ 1234 h 1873"/>
                  <a:gd name="T20" fmla="*/ 865 w 1006"/>
                  <a:gd name="T21" fmla="*/ 1277 h 1873"/>
                  <a:gd name="T22" fmla="*/ 850 w 1006"/>
                  <a:gd name="T23" fmla="*/ 1305 h 1873"/>
                  <a:gd name="T24" fmla="*/ 879 w 1006"/>
                  <a:gd name="T25" fmla="*/ 1362 h 1873"/>
                  <a:gd name="T26" fmla="*/ 865 w 1006"/>
                  <a:gd name="T27" fmla="*/ 1433 h 1873"/>
                  <a:gd name="T28" fmla="*/ 850 w 1006"/>
                  <a:gd name="T29" fmla="*/ 1518 h 1873"/>
                  <a:gd name="T30" fmla="*/ 808 w 1006"/>
                  <a:gd name="T31" fmla="*/ 1617 h 1873"/>
                  <a:gd name="T32" fmla="*/ 780 w 1006"/>
                  <a:gd name="T33" fmla="*/ 1646 h 1873"/>
                  <a:gd name="T34" fmla="*/ 780 w 1006"/>
                  <a:gd name="T35" fmla="*/ 1688 h 1873"/>
                  <a:gd name="T36" fmla="*/ 723 w 1006"/>
                  <a:gd name="T37" fmla="*/ 1717 h 1873"/>
                  <a:gd name="T38" fmla="*/ 666 w 1006"/>
                  <a:gd name="T39" fmla="*/ 1731 h 1873"/>
                  <a:gd name="T40" fmla="*/ 624 w 1006"/>
                  <a:gd name="T41" fmla="*/ 1745 h 1873"/>
                  <a:gd name="T42" fmla="*/ 567 w 1006"/>
                  <a:gd name="T43" fmla="*/ 1773 h 1873"/>
                  <a:gd name="T44" fmla="*/ 496 w 1006"/>
                  <a:gd name="T45" fmla="*/ 1816 h 1873"/>
                  <a:gd name="T46" fmla="*/ 425 w 1006"/>
                  <a:gd name="T47" fmla="*/ 1844 h 1873"/>
                  <a:gd name="T48" fmla="*/ 368 w 1006"/>
                  <a:gd name="T49" fmla="*/ 1873 h 1873"/>
                  <a:gd name="T50" fmla="*/ 326 w 1006"/>
                  <a:gd name="T51" fmla="*/ 1873 h 1873"/>
                  <a:gd name="T52" fmla="*/ 297 w 1006"/>
                  <a:gd name="T53" fmla="*/ 1858 h 1873"/>
                  <a:gd name="T54" fmla="*/ 269 w 1006"/>
                  <a:gd name="T55" fmla="*/ 1830 h 1873"/>
                  <a:gd name="T56" fmla="*/ 297 w 1006"/>
                  <a:gd name="T57" fmla="*/ 1802 h 1873"/>
                  <a:gd name="T58" fmla="*/ 340 w 1006"/>
                  <a:gd name="T59" fmla="*/ 1745 h 1873"/>
                  <a:gd name="T60" fmla="*/ 354 w 1006"/>
                  <a:gd name="T61" fmla="*/ 1688 h 1873"/>
                  <a:gd name="T62" fmla="*/ 368 w 1006"/>
                  <a:gd name="T63" fmla="*/ 1617 h 1873"/>
                  <a:gd name="T64" fmla="*/ 340 w 1006"/>
                  <a:gd name="T65" fmla="*/ 1546 h 1873"/>
                  <a:gd name="T66" fmla="*/ 312 w 1006"/>
                  <a:gd name="T67" fmla="*/ 1475 h 1873"/>
                  <a:gd name="T68" fmla="*/ 269 w 1006"/>
                  <a:gd name="T69" fmla="*/ 1405 h 1873"/>
                  <a:gd name="T70" fmla="*/ 226 w 1006"/>
                  <a:gd name="T71" fmla="*/ 1334 h 1873"/>
                  <a:gd name="T72" fmla="*/ 198 w 1006"/>
                  <a:gd name="T73" fmla="*/ 1291 h 1873"/>
                  <a:gd name="T74" fmla="*/ 184 w 1006"/>
                  <a:gd name="T75" fmla="*/ 1234 h 1873"/>
                  <a:gd name="T76" fmla="*/ 170 w 1006"/>
                  <a:gd name="T77" fmla="*/ 1178 h 1873"/>
                  <a:gd name="T78" fmla="*/ 198 w 1006"/>
                  <a:gd name="T79" fmla="*/ 1121 h 1873"/>
                  <a:gd name="T80" fmla="*/ 226 w 1006"/>
                  <a:gd name="T81" fmla="*/ 1064 h 1873"/>
                  <a:gd name="T82" fmla="*/ 297 w 1006"/>
                  <a:gd name="T83" fmla="*/ 993 h 1873"/>
                  <a:gd name="T84" fmla="*/ 312 w 1006"/>
                  <a:gd name="T85" fmla="*/ 894 h 1873"/>
                  <a:gd name="T86" fmla="*/ 312 w 1006"/>
                  <a:gd name="T87" fmla="*/ 795 h 1873"/>
                  <a:gd name="T88" fmla="*/ 283 w 1006"/>
                  <a:gd name="T89" fmla="*/ 752 h 1873"/>
                  <a:gd name="T90" fmla="*/ 226 w 1006"/>
                  <a:gd name="T91" fmla="*/ 653 h 1873"/>
                  <a:gd name="T92" fmla="*/ 127 w 1006"/>
                  <a:gd name="T93" fmla="*/ 610 h 1873"/>
                  <a:gd name="T94" fmla="*/ 85 w 1006"/>
                  <a:gd name="T95" fmla="*/ 582 h 1873"/>
                  <a:gd name="T96" fmla="*/ 42 w 1006"/>
                  <a:gd name="T97" fmla="*/ 539 h 1873"/>
                  <a:gd name="T98" fmla="*/ 184 w 1006"/>
                  <a:gd name="T99" fmla="*/ 270 h 1873"/>
                  <a:gd name="T100" fmla="*/ 255 w 1006"/>
                  <a:gd name="T101" fmla="*/ 156 h 1873"/>
                  <a:gd name="T102" fmla="*/ 312 w 1006"/>
                  <a:gd name="T103" fmla="*/ 85 h 1873"/>
                  <a:gd name="T104" fmla="*/ 368 w 1006"/>
                  <a:gd name="T105" fmla="*/ 43 h 1873"/>
                  <a:gd name="T106" fmla="*/ 453 w 1006"/>
                  <a:gd name="T107" fmla="*/ 0 h 1873"/>
                  <a:gd name="T108" fmla="*/ 510 w 1006"/>
                  <a:gd name="T109" fmla="*/ 128 h 1873"/>
                  <a:gd name="T110" fmla="*/ 553 w 1006"/>
                  <a:gd name="T111" fmla="*/ 199 h 1873"/>
                  <a:gd name="T112" fmla="*/ 595 w 1006"/>
                  <a:gd name="T113" fmla="*/ 327 h 1873"/>
                  <a:gd name="T114" fmla="*/ 624 w 1006"/>
                  <a:gd name="T115" fmla="*/ 383 h 1873"/>
                  <a:gd name="T116" fmla="*/ 666 w 1006"/>
                  <a:gd name="T117" fmla="*/ 454 h 1873"/>
                  <a:gd name="T118" fmla="*/ 680 w 1006"/>
                  <a:gd name="T119" fmla="*/ 497 h 1873"/>
                  <a:gd name="T120" fmla="*/ 709 w 1006"/>
                  <a:gd name="T121" fmla="*/ 539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873"/>
                  <a:gd name="T185" fmla="*/ 1006 w 1006"/>
                  <a:gd name="T186" fmla="*/ 1873 h 18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blipFill dpi="0" rotWithShape="1">
                <a:blip r:embed="rId3" cstate="print"/>
                <a:srcRect/>
                <a:tile tx="0" ty="0" sx="100000" sy="100000" flip="none" algn="tl"/>
              </a:blipFill>
              <a:ln w="0">
                <a:solidFill>
                  <a:srgbClr val="333333"/>
                </a:solidFill>
                <a:round/>
                <a:headEnd/>
                <a:tailEnd/>
              </a:ln>
            </p:spPr>
            <p:txBody>
              <a:bodyPr/>
              <a:lstStyle/>
              <a:p>
                <a:endParaRPr lang="ja-JP" altLang="en-US"/>
              </a:p>
            </p:txBody>
          </p:sp>
          <p:sp>
            <p:nvSpPr>
              <p:cNvPr id="151" name="Freeform 42"/>
              <p:cNvSpPr>
                <a:spLocks/>
              </p:cNvSpPr>
              <p:nvPr/>
            </p:nvSpPr>
            <p:spPr bwMode="auto">
              <a:xfrm>
                <a:off x="4638" y="5489"/>
                <a:ext cx="1248" cy="2454"/>
              </a:xfrm>
              <a:custGeom>
                <a:avLst/>
                <a:gdLst>
                  <a:gd name="T0" fmla="*/ 836 w 1248"/>
                  <a:gd name="T1" fmla="*/ 156 h 2454"/>
                  <a:gd name="T2" fmla="*/ 950 w 1248"/>
                  <a:gd name="T3" fmla="*/ 142 h 2454"/>
                  <a:gd name="T4" fmla="*/ 1148 w 1248"/>
                  <a:gd name="T5" fmla="*/ 185 h 2454"/>
                  <a:gd name="T6" fmla="*/ 1148 w 1248"/>
                  <a:gd name="T7" fmla="*/ 213 h 2454"/>
                  <a:gd name="T8" fmla="*/ 1162 w 1248"/>
                  <a:gd name="T9" fmla="*/ 284 h 2454"/>
                  <a:gd name="T10" fmla="*/ 1233 w 1248"/>
                  <a:gd name="T11" fmla="*/ 355 h 2454"/>
                  <a:gd name="T12" fmla="*/ 1106 w 1248"/>
                  <a:gd name="T13" fmla="*/ 681 h 2454"/>
                  <a:gd name="T14" fmla="*/ 992 w 1248"/>
                  <a:gd name="T15" fmla="*/ 1008 h 2454"/>
                  <a:gd name="T16" fmla="*/ 992 w 1248"/>
                  <a:gd name="T17" fmla="*/ 1277 h 2454"/>
                  <a:gd name="T18" fmla="*/ 992 w 1248"/>
                  <a:gd name="T19" fmla="*/ 1362 h 2454"/>
                  <a:gd name="T20" fmla="*/ 992 w 1248"/>
                  <a:gd name="T21" fmla="*/ 1476 h 2454"/>
                  <a:gd name="T22" fmla="*/ 1120 w 1248"/>
                  <a:gd name="T23" fmla="*/ 1561 h 2454"/>
                  <a:gd name="T24" fmla="*/ 1120 w 1248"/>
                  <a:gd name="T25" fmla="*/ 1646 h 2454"/>
                  <a:gd name="T26" fmla="*/ 1120 w 1248"/>
                  <a:gd name="T27" fmla="*/ 1802 h 2454"/>
                  <a:gd name="T28" fmla="*/ 1106 w 1248"/>
                  <a:gd name="T29" fmla="*/ 1915 h 2454"/>
                  <a:gd name="T30" fmla="*/ 1106 w 1248"/>
                  <a:gd name="T31" fmla="*/ 1972 h 2454"/>
                  <a:gd name="T32" fmla="*/ 1106 w 1248"/>
                  <a:gd name="T33" fmla="*/ 2000 h 2454"/>
                  <a:gd name="T34" fmla="*/ 992 w 1248"/>
                  <a:gd name="T35" fmla="*/ 2000 h 2454"/>
                  <a:gd name="T36" fmla="*/ 893 w 1248"/>
                  <a:gd name="T37" fmla="*/ 2015 h 2454"/>
                  <a:gd name="T38" fmla="*/ 780 w 1248"/>
                  <a:gd name="T39" fmla="*/ 2015 h 2454"/>
                  <a:gd name="T40" fmla="*/ 680 w 1248"/>
                  <a:gd name="T41" fmla="*/ 2029 h 2454"/>
                  <a:gd name="T42" fmla="*/ 638 w 1248"/>
                  <a:gd name="T43" fmla="*/ 2128 h 2454"/>
                  <a:gd name="T44" fmla="*/ 638 w 1248"/>
                  <a:gd name="T45" fmla="*/ 2185 h 2454"/>
                  <a:gd name="T46" fmla="*/ 595 w 1248"/>
                  <a:gd name="T47" fmla="*/ 2227 h 2454"/>
                  <a:gd name="T48" fmla="*/ 595 w 1248"/>
                  <a:gd name="T49" fmla="*/ 2270 h 2454"/>
                  <a:gd name="T50" fmla="*/ 609 w 1248"/>
                  <a:gd name="T51" fmla="*/ 2312 h 2454"/>
                  <a:gd name="T52" fmla="*/ 609 w 1248"/>
                  <a:gd name="T53" fmla="*/ 2355 h 2454"/>
                  <a:gd name="T54" fmla="*/ 624 w 1248"/>
                  <a:gd name="T55" fmla="*/ 2412 h 2454"/>
                  <a:gd name="T56" fmla="*/ 609 w 1248"/>
                  <a:gd name="T57" fmla="*/ 2412 h 2454"/>
                  <a:gd name="T58" fmla="*/ 609 w 1248"/>
                  <a:gd name="T59" fmla="*/ 2327 h 2454"/>
                  <a:gd name="T60" fmla="*/ 595 w 1248"/>
                  <a:gd name="T61" fmla="*/ 2242 h 2454"/>
                  <a:gd name="T62" fmla="*/ 567 w 1248"/>
                  <a:gd name="T63" fmla="*/ 2213 h 2454"/>
                  <a:gd name="T64" fmla="*/ 524 w 1248"/>
                  <a:gd name="T65" fmla="*/ 2199 h 2454"/>
                  <a:gd name="T66" fmla="*/ 468 w 1248"/>
                  <a:gd name="T67" fmla="*/ 2199 h 2454"/>
                  <a:gd name="T68" fmla="*/ 397 w 1248"/>
                  <a:gd name="T69" fmla="*/ 2171 h 2454"/>
                  <a:gd name="T70" fmla="*/ 326 w 1248"/>
                  <a:gd name="T71" fmla="*/ 2171 h 2454"/>
                  <a:gd name="T72" fmla="*/ 326 w 1248"/>
                  <a:gd name="T73" fmla="*/ 2142 h 2454"/>
                  <a:gd name="T74" fmla="*/ 326 w 1248"/>
                  <a:gd name="T75" fmla="*/ 2100 h 2454"/>
                  <a:gd name="T76" fmla="*/ 326 w 1248"/>
                  <a:gd name="T77" fmla="*/ 2057 h 2454"/>
                  <a:gd name="T78" fmla="*/ 340 w 1248"/>
                  <a:gd name="T79" fmla="*/ 2029 h 2454"/>
                  <a:gd name="T80" fmla="*/ 340 w 1248"/>
                  <a:gd name="T81" fmla="*/ 1944 h 2454"/>
                  <a:gd name="T82" fmla="*/ 326 w 1248"/>
                  <a:gd name="T83" fmla="*/ 1873 h 2454"/>
                  <a:gd name="T84" fmla="*/ 340 w 1248"/>
                  <a:gd name="T85" fmla="*/ 1759 h 2454"/>
                  <a:gd name="T86" fmla="*/ 340 w 1248"/>
                  <a:gd name="T87" fmla="*/ 1717 h 2454"/>
                  <a:gd name="T88" fmla="*/ 340 w 1248"/>
                  <a:gd name="T89" fmla="*/ 1660 h 2454"/>
                  <a:gd name="T90" fmla="*/ 340 w 1248"/>
                  <a:gd name="T91" fmla="*/ 1617 h 2454"/>
                  <a:gd name="T92" fmla="*/ 354 w 1248"/>
                  <a:gd name="T93" fmla="*/ 1589 h 2454"/>
                  <a:gd name="T94" fmla="*/ 241 w 1248"/>
                  <a:gd name="T95" fmla="*/ 1561 h 2454"/>
                  <a:gd name="T96" fmla="*/ 14 w 1248"/>
                  <a:gd name="T97" fmla="*/ 1518 h 2454"/>
                  <a:gd name="T98" fmla="*/ 56 w 1248"/>
                  <a:gd name="T99" fmla="*/ 1305 h 2454"/>
                  <a:gd name="T100" fmla="*/ 113 w 1248"/>
                  <a:gd name="T101" fmla="*/ 1206 h 2454"/>
                  <a:gd name="T102" fmla="*/ 141 w 1248"/>
                  <a:gd name="T103" fmla="*/ 1135 h 2454"/>
                  <a:gd name="T104" fmla="*/ 212 w 1248"/>
                  <a:gd name="T105" fmla="*/ 965 h 2454"/>
                  <a:gd name="T106" fmla="*/ 312 w 1248"/>
                  <a:gd name="T107" fmla="*/ 738 h 2454"/>
                  <a:gd name="T108" fmla="*/ 354 w 1248"/>
                  <a:gd name="T109" fmla="*/ 610 h 2454"/>
                  <a:gd name="T110" fmla="*/ 368 w 1248"/>
                  <a:gd name="T111" fmla="*/ 539 h 2454"/>
                  <a:gd name="T112" fmla="*/ 382 w 1248"/>
                  <a:gd name="T113" fmla="*/ 341 h 2454"/>
                  <a:gd name="T114" fmla="*/ 524 w 1248"/>
                  <a:gd name="T115" fmla="*/ 128 h 2454"/>
                  <a:gd name="T116" fmla="*/ 624 w 1248"/>
                  <a:gd name="T117" fmla="*/ 57 h 2454"/>
                  <a:gd name="T118" fmla="*/ 723 w 1248"/>
                  <a:gd name="T119" fmla="*/ 142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8"/>
                  <a:gd name="T181" fmla="*/ 0 h 2454"/>
                  <a:gd name="T182" fmla="*/ 1248 w 1248"/>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p>
            </p:txBody>
          </p:sp>
          <p:sp>
            <p:nvSpPr>
              <p:cNvPr id="152" name="Freeform 41"/>
              <p:cNvSpPr>
                <a:spLocks/>
              </p:cNvSpPr>
              <p:nvPr/>
            </p:nvSpPr>
            <p:spPr bwMode="auto">
              <a:xfrm>
                <a:off x="5262" y="3773"/>
                <a:ext cx="1205" cy="832"/>
              </a:xfrm>
              <a:custGeom>
                <a:avLst/>
                <a:gdLst>
                  <a:gd name="T0" fmla="*/ 723 w 1205"/>
                  <a:gd name="T1" fmla="*/ 85 h 865"/>
                  <a:gd name="T2" fmla="*/ 751 w 1205"/>
                  <a:gd name="T3" fmla="*/ 96 h 865"/>
                  <a:gd name="T4" fmla="*/ 822 w 1205"/>
                  <a:gd name="T5" fmla="*/ 96 h 865"/>
                  <a:gd name="T6" fmla="*/ 865 w 1205"/>
                  <a:gd name="T7" fmla="*/ 106 h 865"/>
                  <a:gd name="T8" fmla="*/ 936 w 1205"/>
                  <a:gd name="T9" fmla="*/ 127 h 865"/>
                  <a:gd name="T10" fmla="*/ 1021 w 1205"/>
                  <a:gd name="T11" fmla="*/ 148 h 865"/>
                  <a:gd name="T12" fmla="*/ 1205 w 1205"/>
                  <a:gd name="T13" fmla="*/ 190 h 865"/>
                  <a:gd name="T14" fmla="*/ 1191 w 1205"/>
                  <a:gd name="T15" fmla="*/ 233 h 865"/>
                  <a:gd name="T16" fmla="*/ 1205 w 1205"/>
                  <a:gd name="T17" fmla="*/ 244 h 865"/>
                  <a:gd name="T18" fmla="*/ 1205 w 1205"/>
                  <a:gd name="T19" fmla="*/ 265 h 865"/>
                  <a:gd name="T20" fmla="*/ 1191 w 1205"/>
                  <a:gd name="T21" fmla="*/ 297 h 865"/>
                  <a:gd name="T22" fmla="*/ 1177 w 1205"/>
                  <a:gd name="T23" fmla="*/ 328 h 865"/>
                  <a:gd name="T24" fmla="*/ 1163 w 1205"/>
                  <a:gd name="T25" fmla="*/ 361 h 865"/>
                  <a:gd name="T26" fmla="*/ 1163 w 1205"/>
                  <a:gd name="T27" fmla="*/ 424 h 865"/>
                  <a:gd name="T28" fmla="*/ 1163 w 1205"/>
                  <a:gd name="T29" fmla="*/ 455 h 865"/>
                  <a:gd name="T30" fmla="*/ 1148 w 1205"/>
                  <a:gd name="T31" fmla="*/ 477 h 865"/>
                  <a:gd name="T32" fmla="*/ 1134 w 1205"/>
                  <a:gd name="T33" fmla="*/ 520 h 865"/>
                  <a:gd name="T34" fmla="*/ 992 w 1205"/>
                  <a:gd name="T35" fmla="*/ 562 h 865"/>
                  <a:gd name="T36" fmla="*/ 950 w 1205"/>
                  <a:gd name="T37" fmla="*/ 645 h 865"/>
                  <a:gd name="T38" fmla="*/ 921 w 1205"/>
                  <a:gd name="T39" fmla="*/ 637 h 865"/>
                  <a:gd name="T40" fmla="*/ 893 w 1205"/>
                  <a:gd name="T41" fmla="*/ 637 h 865"/>
                  <a:gd name="T42" fmla="*/ 851 w 1205"/>
                  <a:gd name="T43" fmla="*/ 637 h 865"/>
                  <a:gd name="T44" fmla="*/ 822 w 1205"/>
                  <a:gd name="T45" fmla="*/ 637 h 865"/>
                  <a:gd name="T46" fmla="*/ 765 w 1205"/>
                  <a:gd name="T47" fmla="*/ 625 h 865"/>
                  <a:gd name="T48" fmla="*/ 737 w 1205"/>
                  <a:gd name="T49" fmla="*/ 625 h 865"/>
                  <a:gd name="T50" fmla="*/ 723 w 1205"/>
                  <a:gd name="T51" fmla="*/ 625 h 865"/>
                  <a:gd name="T52" fmla="*/ 680 w 1205"/>
                  <a:gd name="T53" fmla="*/ 625 h 865"/>
                  <a:gd name="T54" fmla="*/ 652 w 1205"/>
                  <a:gd name="T55" fmla="*/ 616 h 865"/>
                  <a:gd name="T56" fmla="*/ 581 w 1205"/>
                  <a:gd name="T57" fmla="*/ 616 h 865"/>
                  <a:gd name="T58" fmla="*/ 496 w 1205"/>
                  <a:gd name="T59" fmla="*/ 603 h 865"/>
                  <a:gd name="T60" fmla="*/ 468 w 1205"/>
                  <a:gd name="T61" fmla="*/ 603 h 865"/>
                  <a:gd name="T62" fmla="*/ 425 w 1205"/>
                  <a:gd name="T63" fmla="*/ 603 h 865"/>
                  <a:gd name="T64" fmla="*/ 397 w 1205"/>
                  <a:gd name="T65" fmla="*/ 603 h 865"/>
                  <a:gd name="T66" fmla="*/ 312 w 1205"/>
                  <a:gd name="T67" fmla="*/ 594 h 865"/>
                  <a:gd name="T68" fmla="*/ 283 w 1205"/>
                  <a:gd name="T69" fmla="*/ 594 h 865"/>
                  <a:gd name="T70" fmla="*/ 198 w 1205"/>
                  <a:gd name="T71" fmla="*/ 603 h 865"/>
                  <a:gd name="T72" fmla="*/ 113 w 1205"/>
                  <a:gd name="T73" fmla="*/ 603 h 865"/>
                  <a:gd name="T74" fmla="*/ 85 w 1205"/>
                  <a:gd name="T75" fmla="*/ 603 h 865"/>
                  <a:gd name="T76" fmla="*/ 70 w 1205"/>
                  <a:gd name="T77" fmla="*/ 603 h 865"/>
                  <a:gd name="T78" fmla="*/ 42 w 1205"/>
                  <a:gd name="T79" fmla="*/ 603 h 865"/>
                  <a:gd name="T80" fmla="*/ 14 w 1205"/>
                  <a:gd name="T81" fmla="*/ 603 h 865"/>
                  <a:gd name="T82" fmla="*/ 0 w 1205"/>
                  <a:gd name="T83" fmla="*/ 583 h 865"/>
                  <a:gd name="T84" fmla="*/ 28 w 1205"/>
                  <a:gd name="T85" fmla="*/ 541 h 865"/>
                  <a:gd name="T86" fmla="*/ 85 w 1205"/>
                  <a:gd name="T87" fmla="*/ 392 h 865"/>
                  <a:gd name="T88" fmla="*/ 99 w 1205"/>
                  <a:gd name="T89" fmla="*/ 339 h 865"/>
                  <a:gd name="T90" fmla="*/ 113 w 1205"/>
                  <a:gd name="T91" fmla="*/ 307 h 865"/>
                  <a:gd name="T92" fmla="*/ 141 w 1205"/>
                  <a:gd name="T93" fmla="*/ 213 h 865"/>
                  <a:gd name="T94" fmla="*/ 141 w 1205"/>
                  <a:gd name="T95" fmla="*/ 180 h 865"/>
                  <a:gd name="T96" fmla="*/ 141 w 1205"/>
                  <a:gd name="T97" fmla="*/ 148 h 865"/>
                  <a:gd name="T98" fmla="*/ 141 w 1205"/>
                  <a:gd name="T99" fmla="*/ 127 h 865"/>
                  <a:gd name="T100" fmla="*/ 141 w 1205"/>
                  <a:gd name="T101" fmla="*/ 85 h 865"/>
                  <a:gd name="T102" fmla="*/ 269 w 1205"/>
                  <a:gd name="T103" fmla="*/ 74 h 865"/>
                  <a:gd name="T104" fmla="*/ 354 w 1205"/>
                  <a:gd name="T105" fmla="*/ 74 h 865"/>
                  <a:gd name="T106" fmla="*/ 368 w 1205"/>
                  <a:gd name="T107" fmla="*/ 54 h 865"/>
                  <a:gd name="T108" fmla="*/ 368 w 1205"/>
                  <a:gd name="T109" fmla="*/ 13 h 865"/>
                  <a:gd name="T110" fmla="*/ 581 w 1205"/>
                  <a:gd name="T111" fmla="*/ 74 h 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5"/>
                  <a:gd name="T169" fmla="*/ 0 h 865"/>
                  <a:gd name="T170" fmla="*/ 1205 w 1205"/>
                  <a:gd name="T171" fmla="*/ 865 h 8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p>
            </p:txBody>
          </p:sp>
          <p:sp>
            <p:nvSpPr>
              <p:cNvPr id="153" name="Freeform 40"/>
              <p:cNvSpPr>
                <a:spLocks/>
              </p:cNvSpPr>
              <p:nvPr/>
            </p:nvSpPr>
            <p:spPr bwMode="auto">
              <a:xfrm>
                <a:off x="4240" y="140"/>
                <a:ext cx="2128" cy="2156"/>
              </a:xfrm>
              <a:custGeom>
                <a:avLst/>
                <a:gdLst>
                  <a:gd name="T0" fmla="*/ 1731 w 2128"/>
                  <a:gd name="T1" fmla="*/ 14 h 2156"/>
                  <a:gd name="T2" fmla="*/ 1787 w 2128"/>
                  <a:gd name="T3" fmla="*/ 71 h 2156"/>
                  <a:gd name="T4" fmla="*/ 1802 w 2128"/>
                  <a:gd name="T5" fmla="*/ 142 h 2156"/>
                  <a:gd name="T6" fmla="*/ 1802 w 2128"/>
                  <a:gd name="T7" fmla="*/ 213 h 2156"/>
                  <a:gd name="T8" fmla="*/ 1787 w 2128"/>
                  <a:gd name="T9" fmla="*/ 270 h 2156"/>
                  <a:gd name="T10" fmla="*/ 1773 w 2128"/>
                  <a:gd name="T11" fmla="*/ 369 h 2156"/>
                  <a:gd name="T12" fmla="*/ 1787 w 2128"/>
                  <a:gd name="T13" fmla="*/ 482 h 2156"/>
                  <a:gd name="T14" fmla="*/ 1958 w 2128"/>
                  <a:gd name="T15" fmla="*/ 553 h 2156"/>
                  <a:gd name="T16" fmla="*/ 1887 w 2128"/>
                  <a:gd name="T17" fmla="*/ 567 h 2156"/>
                  <a:gd name="T18" fmla="*/ 1943 w 2128"/>
                  <a:gd name="T19" fmla="*/ 596 h 2156"/>
                  <a:gd name="T20" fmla="*/ 1986 w 2128"/>
                  <a:gd name="T21" fmla="*/ 553 h 2156"/>
                  <a:gd name="T22" fmla="*/ 2071 w 2128"/>
                  <a:gd name="T23" fmla="*/ 582 h 2156"/>
                  <a:gd name="T24" fmla="*/ 2043 w 2128"/>
                  <a:gd name="T25" fmla="*/ 738 h 2156"/>
                  <a:gd name="T26" fmla="*/ 1986 w 2128"/>
                  <a:gd name="T27" fmla="*/ 908 h 2156"/>
                  <a:gd name="T28" fmla="*/ 1958 w 2128"/>
                  <a:gd name="T29" fmla="*/ 1106 h 2156"/>
                  <a:gd name="T30" fmla="*/ 1929 w 2128"/>
                  <a:gd name="T31" fmla="*/ 1291 h 2156"/>
                  <a:gd name="T32" fmla="*/ 1802 w 2128"/>
                  <a:gd name="T33" fmla="*/ 1418 h 2156"/>
                  <a:gd name="T34" fmla="*/ 1646 w 2128"/>
                  <a:gd name="T35" fmla="*/ 1504 h 2156"/>
                  <a:gd name="T36" fmla="*/ 1447 w 2128"/>
                  <a:gd name="T37" fmla="*/ 1560 h 2156"/>
                  <a:gd name="T38" fmla="*/ 1291 w 2128"/>
                  <a:gd name="T39" fmla="*/ 1574 h 2156"/>
                  <a:gd name="T40" fmla="*/ 1163 w 2128"/>
                  <a:gd name="T41" fmla="*/ 1574 h 2156"/>
                  <a:gd name="T42" fmla="*/ 965 w 2128"/>
                  <a:gd name="T43" fmla="*/ 1546 h 2156"/>
                  <a:gd name="T44" fmla="*/ 851 w 2128"/>
                  <a:gd name="T45" fmla="*/ 1560 h 2156"/>
                  <a:gd name="T46" fmla="*/ 752 w 2128"/>
                  <a:gd name="T47" fmla="*/ 1617 h 2156"/>
                  <a:gd name="T48" fmla="*/ 667 w 2128"/>
                  <a:gd name="T49" fmla="*/ 1688 h 2156"/>
                  <a:gd name="T50" fmla="*/ 582 w 2128"/>
                  <a:gd name="T51" fmla="*/ 1830 h 2156"/>
                  <a:gd name="T52" fmla="*/ 57 w 2128"/>
                  <a:gd name="T53" fmla="*/ 2156 h 2156"/>
                  <a:gd name="T54" fmla="*/ 43 w 2128"/>
                  <a:gd name="T55" fmla="*/ 1901 h 2156"/>
                  <a:gd name="T56" fmla="*/ 29 w 2128"/>
                  <a:gd name="T57" fmla="*/ 1844 h 2156"/>
                  <a:gd name="T58" fmla="*/ 0 w 2128"/>
                  <a:gd name="T59" fmla="*/ 1731 h 2156"/>
                  <a:gd name="T60" fmla="*/ 0 w 2128"/>
                  <a:gd name="T61" fmla="*/ 1617 h 2156"/>
                  <a:gd name="T62" fmla="*/ 15 w 2128"/>
                  <a:gd name="T63" fmla="*/ 1518 h 2156"/>
                  <a:gd name="T64" fmla="*/ 29 w 2128"/>
                  <a:gd name="T65" fmla="*/ 1475 h 2156"/>
                  <a:gd name="T66" fmla="*/ 57 w 2128"/>
                  <a:gd name="T67" fmla="*/ 1390 h 2156"/>
                  <a:gd name="T68" fmla="*/ 128 w 2128"/>
                  <a:gd name="T69" fmla="*/ 1248 h 2156"/>
                  <a:gd name="T70" fmla="*/ 128 w 2128"/>
                  <a:gd name="T71" fmla="*/ 1206 h 2156"/>
                  <a:gd name="T72" fmla="*/ 142 w 2128"/>
                  <a:gd name="T73" fmla="*/ 1149 h 2156"/>
                  <a:gd name="T74" fmla="*/ 156 w 2128"/>
                  <a:gd name="T75" fmla="*/ 1106 h 2156"/>
                  <a:gd name="T76" fmla="*/ 227 w 2128"/>
                  <a:gd name="T77" fmla="*/ 1064 h 2156"/>
                  <a:gd name="T78" fmla="*/ 369 w 2128"/>
                  <a:gd name="T79" fmla="*/ 950 h 2156"/>
                  <a:gd name="T80" fmla="*/ 511 w 2128"/>
                  <a:gd name="T81" fmla="*/ 851 h 2156"/>
                  <a:gd name="T82" fmla="*/ 624 w 2128"/>
                  <a:gd name="T83" fmla="*/ 851 h 2156"/>
                  <a:gd name="T84" fmla="*/ 681 w 2128"/>
                  <a:gd name="T85" fmla="*/ 865 h 2156"/>
                  <a:gd name="T86" fmla="*/ 752 w 2128"/>
                  <a:gd name="T87" fmla="*/ 879 h 2156"/>
                  <a:gd name="T88" fmla="*/ 809 w 2128"/>
                  <a:gd name="T89" fmla="*/ 908 h 2156"/>
                  <a:gd name="T90" fmla="*/ 866 w 2128"/>
                  <a:gd name="T91" fmla="*/ 908 h 2156"/>
                  <a:gd name="T92" fmla="*/ 951 w 2128"/>
                  <a:gd name="T93" fmla="*/ 879 h 2156"/>
                  <a:gd name="T94" fmla="*/ 993 w 2128"/>
                  <a:gd name="T95" fmla="*/ 851 h 2156"/>
                  <a:gd name="T96" fmla="*/ 1022 w 2128"/>
                  <a:gd name="T97" fmla="*/ 794 h 2156"/>
                  <a:gd name="T98" fmla="*/ 1064 w 2128"/>
                  <a:gd name="T99" fmla="*/ 766 h 2156"/>
                  <a:gd name="T100" fmla="*/ 1092 w 2128"/>
                  <a:gd name="T101" fmla="*/ 709 h 2156"/>
                  <a:gd name="T102" fmla="*/ 979 w 2128"/>
                  <a:gd name="T103" fmla="*/ 638 h 2156"/>
                  <a:gd name="T104" fmla="*/ 1064 w 2128"/>
                  <a:gd name="T105" fmla="*/ 539 h 2156"/>
                  <a:gd name="T106" fmla="*/ 1107 w 2128"/>
                  <a:gd name="T107" fmla="*/ 426 h 2156"/>
                  <a:gd name="T108" fmla="*/ 1192 w 2128"/>
                  <a:gd name="T109" fmla="*/ 383 h 2156"/>
                  <a:gd name="T110" fmla="*/ 1348 w 2128"/>
                  <a:gd name="T111" fmla="*/ 340 h 2156"/>
                  <a:gd name="T112" fmla="*/ 1404 w 2128"/>
                  <a:gd name="T113" fmla="*/ 284 h 2156"/>
                  <a:gd name="T114" fmla="*/ 1447 w 2128"/>
                  <a:gd name="T115" fmla="*/ 156 h 2156"/>
                  <a:gd name="T116" fmla="*/ 1518 w 2128"/>
                  <a:gd name="T117" fmla="*/ 57 h 2156"/>
                  <a:gd name="T118" fmla="*/ 1617 w 2128"/>
                  <a:gd name="T119" fmla="*/ 14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2156"/>
                  <a:gd name="T182" fmla="*/ 2128 w 2128"/>
                  <a:gd name="T183" fmla="*/ 2156 h 2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blipFill>
                <a:blip r:embed="rId4" cstate="print"/>
                <a:tile tx="0" ty="0" sx="100000" sy="100000" flip="none" algn="tl"/>
              </a:blipFill>
              <a:ln w="9525">
                <a:solidFill>
                  <a:srgbClr val="333333"/>
                </a:solidFill>
                <a:round/>
                <a:headEnd/>
                <a:tailEnd/>
              </a:ln>
            </p:spPr>
            <p:txBody>
              <a:bodyPr/>
              <a:lstStyle/>
              <a:p>
                <a:endParaRPr lang="ja-JP" altLang="en-US"/>
              </a:p>
            </p:txBody>
          </p:sp>
          <p:sp>
            <p:nvSpPr>
              <p:cNvPr id="154" name="Freeform 39"/>
              <p:cNvSpPr>
                <a:spLocks/>
              </p:cNvSpPr>
              <p:nvPr/>
            </p:nvSpPr>
            <p:spPr bwMode="auto">
              <a:xfrm>
                <a:off x="2779" y="2823"/>
                <a:ext cx="1065" cy="1148"/>
              </a:xfrm>
              <a:custGeom>
                <a:avLst/>
                <a:gdLst>
                  <a:gd name="T0" fmla="*/ 614 w 1063"/>
                  <a:gd name="T1" fmla="*/ 212 h 1149"/>
                  <a:gd name="T2" fmla="*/ 642 w 1063"/>
                  <a:gd name="T3" fmla="*/ 227 h 1149"/>
                  <a:gd name="T4" fmla="*/ 656 w 1063"/>
                  <a:gd name="T5" fmla="*/ 241 h 1149"/>
                  <a:gd name="T6" fmla="*/ 770 w 1063"/>
                  <a:gd name="T7" fmla="*/ 297 h 1149"/>
                  <a:gd name="T8" fmla="*/ 830 w 1063"/>
                  <a:gd name="T9" fmla="*/ 283 h 1149"/>
                  <a:gd name="T10" fmla="*/ 901 w 1063"/>
                  <a:gd name="T11" fmla="*/ 241 h 1149"/>
                  <a:gd name="T12" fmla="*/ 958 w 1063"/>
                  <a:gd name="T13" fmla="*/ 198 h 1149"/>
                  <a:gd name="T14" fmla="*/ 1057 w 1063"/>
                  <a:gd name="T15" fmla="*/ 184 h 1149"/>
                  <a:gd name="T16" fmla="*/ 1057 w 1063"/>
                  <a:gd name="T17" fmla="*/ 198 h 1149"/>
                  <a:gd name="T18" fmla="*/ 1043 w 1063"/>
                  <a:gd name="T19" fmla="*/ 241 h 1149"/>
                  <a:gd name="T20" fmla="*/ 1029 w 1063"/>
                  <a:gd name="T21" fmla="*/ 283 h 1149"/>
                  <a:gd name="T22" fmla="*/ 1015 w 1063"/>
                  <a:gd name="T23" fmla="*/ 297 h 1149"/>
                  <a:gd name="T24" fmla="*/ 1015 w 1063"/>
                  <a:gd name="T25" fmla="*/ 340 h 1149"/>
                  <a:gd name="T26" fmla="*/ 1015 w 1063"/>
                  <a:gd name="T27" fmla="*/ 368 h 1149"/>
                  <a:gd name="T28" fmla="*/ 1029 w 1063"/>
                  <a:gd name="T29" fmla="*/ 397 h 1149"/>
                  <a:gd name="T30" fmla="*/ 1057 w 1063"/>
                  <a:gd name="T31" fmla="*/ 524 h 1149"/>
                  <a:gd name="T32" fmla="*/ 1071 w 1063"/>
                  <a:gd name="T33" fmla="*/ 567 h 1149"/>
                  <a:gd name="T34" fmla="*/ 1029 w 1063"/>
                  <a:gd name="T35" fmla="*/ 577 h 1149"/>
                  <a:gd name="T36" fmla="*/ 986 w 1063"/>
                  <a:gd name="T37" fmla="*/ 606 h 1149"/>
                  <a:gd name="T38" fmla="*/ 972 w 1063"/>
                  <a:gd name="T39" fmla="*/ 620 h 1149"/>
                  <a:gd name="T40" fmla="*/ 930 w 1063"/>
                  <a:gd name="T41" fmla="*/ 648 h 1149"/>
                  <a:gd name="T42" fmla="*/ 887 w 1063"/>
                  <a:gd name="T43" fmla="*/ 691 h 1149"/>
                  <a:gd name="T44" fmla="*/ 784 w 1063"/>
                  <a:gd name="T45" fmla="*/ 804 h 1149"/>
                  <a:gd name="T46" fmla="*/ 741 w 1063"/>
                  <a:gd name="T47" fmla="*/ 875 h 1149"/>
                  <a:gd name="T48" fmla="*/ 713 w 1063"/>
                  <a:gd name="T49" fmla="*/ 918 h 1149"/>
                  <a:gd name="T50" fmla="*/ 500 w 1063"/>
                  <a:gd name="T51" fmla="*/ 1088 h 1149"/>
                  <a:gd name="T52" fmla="*/ 372 w 1063"/>
                  <a:gd name="T53" fmla="*/ 1145 h 1149"/>
                  <a:gd name="T54" fmla="*/ 344 w 1063"/>
                  <a:gd name="T55" fmla="*/ 1088 h 1149"/>
                  <a:gd name="T56" fmla="*/ 255 w 1063"/>
                  <a:gd name="T57" fmla="*/ 974 h 1149"/>
                  <a:gd name="T58" fmla="*/ 241 w 1063"/>
                  <a:gd name="T59" fmla="*/ 946 h 1149"/>
                  <a:gd name="T60" fmla="*/ 241 w 1063"/>
                  <a:gd name="T61" fmla="*/ 946 h 1149"/>
                  <a:gd name="T62" fmla="*/ 241 w 1063"/>
                  <a:gd name="T63" fmla="*/ 932 h 1149"/>
                  <a:gd name="T64" fmla="*/ 227 w 1063"/>
                  <a:gd name="T65" fmla="*/ 918 h 1149"/>
                  <a:gd name="T66" fmla="*/ 227 w 1063"/>
                  <a:gd name="T67" fmla="*/ 918 h 1149"/>
                  <a:gd name="T68" fmla="*/ 212 w 1063"/>
                  <a:gd name="T69" fmla="*/ 903 h 1149"/>
                  <a:gd name="T70" fmla="*/ 170 w 1063"/>
                  <a:gd name="T71" fmla="*/ 875 h 1149"/>
                  <a:gd name="T72" fmla="*/ 113 w 1063"/>
                  <a:gd name="T73" fmla="*/ 875 h 1149"/>
                  <a:gd name="T74" fmla="*/ 71 w 1063"/>
                  <a:gd name="T75" fmla="*/ 861 h 1149"/>
                  <a:gd name="T76" fmla="*/ 14 w 1063"/>
                  <a:gd name="T77" fmla="*/ 847 h 1149"/>
                  <a:gd name="T78" fmla="*/ 14 w 1063"/>
                  <a:gd name="T79" fmla="*/ 818 h 1149"/>
                  <a:gd name="T80" fmla="*/ 28 w 1063"/>
                  <a:gd name="T81" fmla="*/ 762 h 1149"/>
                  <a:gd name="T82" fmla="*/ 71 w 1063"/>
                  <a:gd name="T83" fmla="*/ 634 h 1149"/>
                  <a:gd name="T84" fmla="*/ 56 w 1063"/>
                  <a:gd name="T85" fmla="*/ 577 h 1149"/>
                  <a:gd name="T86" fmla="*/ 28 w 1063"/>
                  <a:gd name="T87" fmla="*/ 496 h 1149"/>
                  <a:gd name="T88" fmla="*/ 28 w 1063"/>
                  <a:gd name="T89" fmla="*/ 482 h 1149"/>
                  <a:gd name="T90" fmla="*/ 56 w 1063"/>
                  <a:gd name="T91" fmla="*/ 454 h 1149"/>
                  <a:gd name="T92" fmla="*/ 85 w 1063"/>
                  <a:gd name="T93" fmla="*/ 425 h 1149"/>
                  <a:gd name="T94" fmla="*/ 42 w 1063"/>
                  <a:gd name="T95" fmla="*/ 354 h 1149"/>
                  <a:gd name="T96" fmla="*/ 28 w 1063"/>
                  <a:gd name="T97" fmla="*/ 283 h 1149"/>
                  <a:gd name="T98" fmla="*/ 156 w 1063"/>
                  <a:gd name="T99" fmla="*/ 198 h 1149"/>
                  <a:gd name="T100" fmla="*/ 227 w 1063"/>
                  <a:gd name="T101" fmla="*/ 141 h 1149"/>
                  <a:gd name="T102" fmla="*/ 372 w 1063"/>
                  <a:gd name="T103" fmla="*/ 42 h 1149"/>
                  <a:gd name="T104" fmla="*/ 443 w 1063"/>
                  <a:gd name="T105" fmla="*/ 0 h 1149"/>
                  <a:gd name="T106" fmla="*/ 500 w 1063"/>
                  <a:gd name="T107" fmla="*/ 71 h 1149"/>
                  <a:gd name="T108" fmla="*/ 528 w 1063"/>
                  <a:gd name="T109" fmla="*/ 113 h 1149"/>
                  <a:gd name="T110" fmla="*/ 543 w 1063"/>
                  <a:gd name="T111" fmla="*/ 127 h 1149"/>
                  <a:gd name="T112" fmla="*/ 571 w 1063"/>
                  <a:gd name="T113" fmla="*/ 156 h 1149"/>
                  <a:gd name="T114" fmla="*/ 571 w 1063"/>
                  <a:gd name="T115" fmla="*/ 156 h 1149"/>
                  <a:gd name="T116" fmla="*/ 585 w 1063"/>
                  <a:gd name="T117" fmla="*/ 184 h 1149"/>
                  <a:gd name="T118" fmla="*/ 614 w 1063"/>
                  <a:gd name="T119" fmla="*/ 212 h 1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3"/>
                  <a:gd name="T181" fmla="*/ 0 h 1149"/>
                  <a:gd name="T182" fmla="*/ 1063 w 1063"/>
                  <a:gd name="T183" fmla="*/ 1149 h 1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blipFill>
                <a:blip r:embed="rId3" cstate="print"/>
                <a:tile tx="0" ty="0" sx="100000" sy="100000" flip="none" algn="tl"/>
              </a:blipFill>
              <a:ln w="9525">
                <a:solidFill>
                  <a:srgbClr val="333333"/>
                </a:solidFill>
                <a:round/>
                <a:headEnd/>
                <a:tailEnd/>
              </a:ln>
            </p:spPr>
            <p:txBody>
              <a:bodyPr/>
              <a:lstStyle/>
              <a:p>
                <a:endParaRPr lang="ja-JP" altLang="en-US"/>
              </a:p>
            </p:txBody>
          </p:sp>
          <p:sp>
            <p:nvSpPr>
              <p:cNvPr id="155" name="Freeform 38"/>
              <p:cNvSpPr>
                <a:spLocks/>
              </p:cNvSpPr>
              <p:nvPr/>
            </p:nvSpPr>
            <p:spPr bwMode="auto">
              <a:xfrm>
                <a:off x="5630" y="5490"/>
                <a:ext cx="1702" cy="2539"/>
              </a:xfrm>
              <a:custGeom>
                <a:avLst/>
                <a:gdLst>
                  <a:gd name="T0" fmla="*/ 837 w 1702"/>
                  <a:gd name="T1" fmla="*/ 156 h 2539"/>
                  <a:gd name="T2" fmla="*/ 1177 w 1702"/>
                  <a:gd name="T3" fmla="*/ 468 h 2539"/>
                  <a:gd name="T4" fmla="*/ 1248 w 1702"/>
                  <a:gd name="T5" fmla="*/ 624 h 2539"/>
                  <a:gd name="T6" fmla="*/ 1305 w 1702"/>
                  <a:gd name="T7" fmla="*/ 737 h 2539"/>
                  <a:gd name="T8" fmla="*/ 1291 w 1702"/>
                  <a:gd name="T9" fmla="*/ 851 h 2539"/>
                  <a:gd name="T10" fmla="*/ 1277 w 1702"/>
                  <a:gd name="T11" fmla="*/ 1007 h 2539"/>
                  <a:gd name="T12" fmla="*/ 1277 w 1702"/>
                  <a:gd name="T13" fmla="*/ 1120 h 2539"/>
                  <a:gd name="T14" fmla="*/ 1206 w 1702"/>
                  <a:gd name="T15" fmla="*/ 1134 h 2539"/>
                  <a:gd name="T16" fmla="*/ 1135 w 1702"/>
                  <a:gd name="T17" fmla="*/ 1106 h 2539"/>
                  <a:gd name="T18" fmla="*/ 1021 w 1702"/>
                  <a:gd name="T19" fmla="*/ 1063 h 2539"/>
                  <a:gd name="T20" fmla="*/ 979 w 1702"/>
                  <a:gd name="T21" fmla="*/ 1035 h 2539"/>
                  <a:gd name="T22" fmla="*/ 851 w 1702"/>
                  <a:gd name="T23" fmla="*/ 1021 h 2539"/>
                  <a:gd name="T24" fmla="*/ 823 w 1702"/>
                  <a:gd name="T25" fmla="*/ 964 h 2539"/>
                  <a:gd name="T26" fmla="*/ 780 w 1702"/>
                  <a:gd name="T27" fmla="*/ 993 h 2539"/>
                  <a:gd name="T28" fmla="*/ 780 w 1702"/>
                  <a:gd name="T29" fmla="*/ 1177 h 2539"/>
                  <a:gd name="T30" fmla="*/ 851 w 1702"/>
                  <a:gd name="T31" fmla="*/ 1234 h 2539"/>
                  <a:gd name="T32" fmla="*/ 993 w 1702"/>
                  <a:gd name="T33" fmla="*/ 1262 h 2539"/>
                  <a:gd name="T34" fmla="*/ 1121 w 1702"/>
                  <a:gd name="T35" fmla="*/ 1361 h 2539"/>
                  <a:gd name="T36" fmla="*/ 1234 w 1702"/>
                  <a:gd name="T37" fmla="*/ 1347 h 2539"/>
                  <a:gd name="T38" fmla="*/ 1206 w 1702"/>
                  <a:gd name="T39" fmla="*/ 1248 h 2539"/>
                  <a:gd name="T40" fmla="*/ 1206 w 1702"/>
                  <a:gd name="T41" fmla="*/ 1205 h 2539"/>
                  <a:gd name="T42" fmla="*/ 1234 w 1702"/>
                  <a:gd name="T43" fmla="*/ 1276 h 2539"/>
                  <a:gd name="T44" fmla="*/ 1319 w 1702"/>
                  <a:gd name="T45" fmla="*/ 1319 h 2539"/>
                  <a:gd name="T46" fmla="*/ 1319 w 1702"/>
                  <a:gd name="T47" fmla="*/ 1361 h 2539"/>
                  <a:gd name="T48" fmla="*/ 1433 w 1702"/>
                  <a:gd name="T49" fmla="*/ 1446 h 2539"/>
                  <a:gd name="T50" fmla="*/ 1532 w 1702"/>
                  <a:gd name="T51" fmla="*/ 1461 h 2539"/>
                  <a:gd name="T52" fmla="*/ 1589 w 1702"/>
                  <a:gd name="T53" fmla="*/ 1532 h 2539"/>
                  <a:gd name="T54" fmla="*/ 1688 w 1702"/>
                  <a:gd name="T55" fmla="*/ 1546 h 2539"/>
                  <a:gd name="T56" fmla="*/ 1688 w 1702"/>
                  <a:gd name="T57" fmla="*/ 1602 h 2539"/>
                  <a:gd name="T58" fmla="*/ 1702 w 1702"/>
                  <a:gd name="T59" fmla="*/ 1688 h 2539"/>
                  <a:gd name="T60" fmla="*/ 1631 w 1702"/>
                  <a:gd name="T61" fmla="*/ 1773 h 2539"/>
                  <a:gd name="T62" fmla="*/ 1575 w 1702"/>
                  <a:gd name="T63" fmla="*/ 1844 h 2539"/>
                  <a:gd name="T64" fmla="*/ 1433 w 1702"/>
                  <a:gd name="T65" fmla="*/ 1929 h 2539"/>
                  <a:gd name="T66" fmla="*/ 1433 w 1702"/>
                  <a:gd name="T67" fmla="*/ 2085 h 2539"/>
                  <a:gd name="T68" fmla="*/ 1433 w 1702"/>
                  <a:gd name="T69" fmla="*/ 2212 h 2539"/>
                  <a:gd name="T70" fmla="*/ 1333 w 1702"/>
                  <a:gd name="T71" fmla="*/ 2269 h 2539"/>
                  <a:gd name="T72" fmla="*/ 1121 w 1702"/>
                  <a:gd name="T73" fmla="*/ 2227 h 2539"/>
                  <a:gd name="T74" fmla="*/ 1135 w 1702"/>
                  <a:gd name="T75" fmla="*/ 2297 h 2539"/>
                  <a:gd name="T76" fmla="*/ 1078 w 1702"/>
                  <a:gd name="T77" fmla="*/ 2368 h 2539"/>
                  <a:gd name="T78" fmla="*/ 1107 w 1702"/>
                  <a:gd name="T79" fmla="*/ 2454 h 2539"/>
                  <a:gd name="T80" fmla="*/ 1050 w 1702"/>
                  <a:gd name="T81" fmla="*/ 2524 h 2539"/>
                  <a:gd name="T82" fmla="*/ 1050 w 1702"/>
                  <a:gd name="T83" fmla="*/ 2397 h 2539"/>
                  <a:gd name="T84" fmla="*/ 993 w 1702"/>
                  <a:gd name="T85" fmla="*/ 2326 h 2539"/>
                  <a:gd name="T86" fmla="*/ 951 w 1702"/>
                  <a:gd name="T87" fmla="*/ 2241 h 2539"/>
                  <a:gd name="T88" fmla="*/ 851 w 1702"/>
                  <a:gd name="T89" fmla="*/ 2184 h 2539"/>
                  <a:gd name="T90" fmla="*/ 752 w 1702"/>
                  <a:gd name="T91" fmla="*/ 2184 h 2539"/>
                  <a:gd name="T92" fmla="*/ 624 w 1702"/>
                  <a:gd name="T93" fmla="*/ 2184 h 2539"/>
                  <a:gd name="T94" fmla="*/ 497 w 1702"/>
                  <a:gd name="T95" fmla="*/ 2184 h 2539"/>
                  <a:gd name="T96" fmla="*/ 355 w 1702"/>
                  <a:gd name="T97" fmla="*/ 2184 h 2539"/>
                  <a:gd name="T98" fmla="*/ 298 w 1702"/>
                  <a:gd name="T99" fmla="*/ 2170 h 2539"/>
                  <a:gd name="T100" fmla="*/ 185 w 1702"/>
                  <a:gd name="T101" fmla="*/ 2170 h 2539"/>
                  <a:gd name="T102" fmla="*/ 114 w 1702"/>
                  <a:gd name="T103" fmla="*/ 2099 h 2539"/>
                  <a:gd name="T104" fmla="*/ 114 w 1702"/>
                  <a:gd name="T105" fmla="*/ 1985 h 2539"/>
                  <a:gd name="T106" fmla="*/ 114 w 1702"/>
                  <a:gd name="T107" fmla="*/ 1900 h 2539"/>
                  <a:gd name="T108" fmla="*/ 128 w 1702"/>
                  <a:gd name="T109" fmla="*/ 1631 h 2539"/>
                  <a:gd name="T110" fmla="*/ 0 w 1702"/>
                  <a:gd name="T111" fmla="*/ 1461 h 2539"/>
                  <a:gd name="T112" fmla="*/ 0 w 1702"/>
                  <a:gd name="T113" fmla="*/ 1276 h 2539"/>
                  <a:gd name="T114" fmla="*/ 114 w 1702"/>
                  <a:gd name="T115" fmla="*/ 794 h 2539"/>
                  <a:gd name="T116" fmla="*/ 327 w 1702"/>
                  <a:gd name="T117" fmla="*/ 411 h 2539"/>
                  <a:gd name="T118" fmla="*/ 483 w 1702"/>
                  <a:gd name="T119" fmla="*/ 496 h 2539"/>
                  <a:gd name="T120" fmla="*/ 454 w 1702"/>
                  <a:gd name="T121" fmla="*/ 411 h 2539"/>
                  <a:gd name="T122" fmla="*/ 454 w 1702"/>
                  <a:gd name="T123" fmla="*/ 297 h 2539"/>
                  <a:gd name="T124" fmla="*/ 497 w 1702"/>
                  <a:gd name="T125" fmla="*/ 71 h 25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2"/>
                  <a:gd name="T190" fmla="*/ 0 h 2539"/>
                  <a:gd name="T191" fmla="*/ 1702 w 1702"/>
                  <a:gd name="T192" fmla="*/ 2539 h 25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p>
            </p:txBody>
          </p:sp>
          <p:sp>
            <p:nvSpPr>
              <p:cNvPr id="156" name="Freeform 37"/>
              <p:cNvSpPr>
                <a:spLocks/>
              </p:cNvSpPr>
              <p:nvPr/>
            </p:nvSpPr>
            <p:spPr bwMode="auto">
              <a:xfrm>
                <a:off x="3219" y="2155"/>
                <a:ext cx="1787" cy="1659"/>
              </a:xfrm>
              <a:custGeom>
                <a:avLst/>
                <a:gdLst>
                  <a:gd name="T0" fmla="*/ 1504 w 1787"/>
                  <a:gd name="T1" fmla="*/ 85 h 1659"/>
                  <a:gd name="T2" fmla="*/ 1546 w 1787"/>
                  <a:gd name="T3" fmla="*/ 99 h 1659"/>
                  <a:gd name="T4" fmla="*/ 1631 w 1787"/>
                  <a:gd name="T5" fmla="*/ 156 h 1659"/>
                  <a:gd name="T6" fmla="*/ 1702 w 1787"/>
                  <a:gd name="T7" fmla="*/ 255 h 1659"/>
                  <a:gd name="T8" fmla="*/ 1731 w 1787"/>
                  <a:gd name="T9" fmla="*/ 298 h 1659"/>
                  <a:gd name="T10" fmla="*/ 1731 w 1787"/>
                  <a:gd name="T11" fmla="*/ 397 h 1659"/>
                  <a:gd name="T12" fmla="*/ 1716 w 1787"/>
                  <a:gd name="T13" fmla="*/ 482 h 1659"/>
                  <a:gd name="T14" fmla="*/ 1645 w 1787"/>
                  <a:gd name="T15" fmla="*/ 567 h 1659"/>
                  <a:gd name="T16" fmla="*/ 1617 w 1787"/>
                  <a:gd name="T17" fmla="*/ 610 h 1659"/>
                  <a:gd name="T18" fmla="*/ 1589 w 1787"/>
                  <a:gd name="T19" fmla="*/ 681 h 1659"/>
                  <a:gd name="T20" fmla="*/ 1603 w 1787"/>
                  <a:gd name="T21" fmla="*/ 737 h 1659"/>
                  <a:gd name="T22" fmla="*/ 1617 w 1787"/>
                  <a:gd name="T23" fmla="*/ 794 h 1659"/>
                  <a:gd name="T24" fmla="*/ 1645 w 1787"/>
                  <a:gd name="T25" fmla="*/ 837 h 1659"/>
                  <a:gd name="T26" fmla="*/ 1688 w 1787"/>
                  <a:gd name="T27" fmla="*/ 908 h 1659"/>
                  <a:gd name="T28" fmla="*/ 1731 w 1787"/>
                  <a:gd name="T29" fmla="*/ 964 h 1659"/>
                  <a:gd name="T30" fmla="*/ 1759 w 1787"/>
                  <a:gd name="T31" fmla="*/ 1035 h 1659"/>
                  <a:gd name="T32" fmla="*/ 1773 w 1787"/>
                  <a:gd name="T33" fmla="*/ 1106 h 1659"/>
                  <a:gd name="T34" fmla="*/ 1773 w 1787"/>
                  <a:gd name="T35" fmla="*/ 1177 h 1659"/>
                  <a:gd name="T36" fmla="*/ 1759 w 1787"/>
                  <a:gd name="T37" fmla="*/ 1248 h 1659"/>
                  <a:gd name="T38" fmla="*/ 1716 w 1787"/>
                  <a:gd name="T39" fmla="*/ 1305 h 1659"/>
                  <a:gd name="T40" fmla="*/ 1702 w 1787"/>
                  <a:gd name="T41" fmla="*/ 1333 h 1659"/>
                  <a:gd name="T42" fmla="*/ 1674 w 1787"/>
                  <a:gd name="T43" fmla="*/ 1347 h 1659"/>
                  <a:gd name="T44" fmla="*/ 1575 w 1787"/>
                  <a:gd name="T45" fmla="*/ 1376 h 1659"/>
                  <a:gd name="T46" fmla="*/ 1419 w 1787"/>
                  <a:gd name="T47" fmla="*/ 1376 h 1659"/>
                  <a:gd name="T48" fmla="*/ 1305 w 1787"/>
                  <a:gd name="T49" fmla="*/ 1376 h 1659"/>
                  <a:gd name="T50" fmla="*/ 1263 w 1787"/>
                  <a:gd name="T51" fmla="*/ 1347 h 1659"/>
                  <a:gd name="T52" fmla="*/ 1177 w 1787"/>
                  <a:gd name="T53" fmla="*/ 1319 h 1659"/>
                  <a:gd name="T54" fmla="*/ 1078 w 1787"/>
                  <a:gd name="T55" fmla="*/ 1305 h 1659"/>
                  <a:gd name="T56" fmla="*/ 979 w 1787"/>
                  <a:gd name="T57" fmla="*/ 1291 h 1659"/>
                  <a:gd name="T58" fmla="*/ 865 w 1787"/>
                  <a:gd name="T59" fmla="*/ 1291 h 1659"/>
                  <a:gd name="T60" fmla="*/ 795 w 1787"/>
                  <a:gd name="T61" fmla="*/ 1305 h 1659"/>
                  <a:gd name="T62" fmla="*/ 752 w 1787"/>
                  <a:gd name="T63" fmla="*/ 1305 h 1659"/>
                  <a:gd name="T64" fmla="*/ 681 w 1787"/>
                  <a:gd name="T65" fmla="*/ 1361 h 1659"/>
                  <a:gd name="T66" fmla="*/ 610 w 1787"/>
                  <a:gd name="T67" fmla="*/ 1432 h 1659"/>
                  <a:gd name="T68" fmla="*/ 397 w 1787"/>
                  <a:gd name="T69" fmla="*/ 1574 h 1659"/>
                  <a:gd name="T70" fmla="*/ 327 w 1787"/>
                  <a:gd name="T71" fmla="*/ 1631 h 1659"/>
                  <a:gd name="T72" fmla="*/ 298 w 1787"/>
                  <a:gd name="T73" fmla="*/ 1560 h 1659"/>
                  <a:gd name="T74" fmla="*/ 426 w 1787"/>
                  <a:gd name="T75" fmla="*/ 1376 h 1659"/>
                  <a:gd name="T76" fmla="*/ 483 w 1787"/>
                  <a:gd name="T77" fmla="*/ 1319 h 1659"/>
                  <a:gd name="T78" fmla="*/ 539 w 1787"/>
                  <a:gd name="T79" fmla="*/ 1291 h 1659"/>
                  <a:gd name="T80" fmla="*/ 596 w 1787"/>
                  <a:gd name="T81" fmla="*/ 1262 h 1659"/>
                  <a:gd name="T82" fmla="*/ 596 w 1787"/>
                  <a:gd name="T83" fmla="*/ 1120 h 1659"/>
                  <a:gd name="T84" fmla="*/ 568 w 1787"/>
                  <a:gd name="T85" fmla="*/ 1049 h 1659"/>
                  <a:gd name="T86" fmla="*/ 582 w 1787"/>
                  <a:gd name="T87" fmla="*/ 964 h 1659"/>
                  <a:gd name="T88" fmla="*/ 596 w 1787"/>
                  <a:gd name="T89" fmla="*/ 922 h 1659"/>
                  <a:gd name="T90" fmla="*/ 596 w 1787"/>
                  <a:gd name="T91" fmla="*/ 865 h 1659"/>
                  <a:gd name="T92" fmla="*/ 483 w 1787"/>
                  <a:gd name="T93" fmla="*/ 922 h 1659"/>
                  <a:gd name="T94" fmla="*/ 369 w 1787"/>
                  <a:gd name="T95" fmla="*/ 978 h 1659"/>
                  <a:gd name="T96" fmla="*/ 227 w 1787"/>
                  <a:gd name="T97" fmla="*/ 922 h 1659"/>
                  <a:gd name="T98" fmla="*/ 185 w 1787"/>
                  <a:gd name="T99" fmla="*/ 893 h 1659"/>
                  <a:gd name="T100" fmla="*/ 142 w 1787"/>
                  <a:gd name="T101" fmla="*/ 865 h 1659"/>
                  <a:gd name="T102" fmla="*/ 128 w 1787"/>
                  <a:gd name="T103" fmla="*/ 837 h 1659"/>
                  <a:gd name="T104" fmla="*/ 85 w 1787"/>
                  <a:gd name="T105" fmla="*/ 794 h 1659"/>
                  <a:gd name="T106" fmla="*/ 29 w 1787"/>
                  <a:gd name="T107" fmla="*/ 709 h 1659"/>
                  <a:gd name="T108" fmla="*/ 199 w 1787"/>
                  <a:gd name="T109" fmla="*/ 525 h 1659"/>
                  <a:gd name="T110" fmla="*/ 397 w 1787"/>
                  <a:gd name="T111" fmla="*/ 383 h 1659"/>
                  <a:gd name="T112" fmla="*/ 468 w 1787"/>
                  <a:gd name="T113" fmla="*/ 340 h 1659"/>
                  <a:gd name="T114" fmla="*/ 639 w 1787"/>
                  <a:gd name="T115" fmla="*/ 213 h 1659"/>
                  <a:gd name="T116" fmla="*/ 766 w 1787"/>
                  <a:gd name="T117" fmla="*/ 142 h 1659"/>
                  <a:gd name="T118" fmla="*/ 837 w 1787"/>
                  <a:gd name="T119" fmla="*/ 113 h 1659"/>
                  <a:gd name="T120" fmla="*/ 922 w 1787"/>
                  <a:gd name="T121" fmla="*/ 99 h 1659"/>
                  <a:gd name="T122" fmla="*/ 1064 w 1787"/>
                  <a:gd name="T123" fmla="*/ 99 h 1659"/>
                  <a:gd name="T124" fmla="*/ 1348 w 1787"/>
                  <a:gd name="T125" fmla="*/ 28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7"/>
                  <a:gd name="T190" fmla="*/ 0 h 1659"/>
                  <a:gd name="T191" fmla="*/ 1787 w 1787"/>
                  <a:gd name="T192" fmla="*/ 1659 h 1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p>
            </p:txBody>
          </p:sp>
          <p:sp>
            <p:nvSpPr>
              <p:cNvPr id="157" name="Freeform 36"/>
              <p:cNvSpPr>
                <a:spLocks/>
              </p:cNvSpPr>
              <p:nvPr/>
            </p:nvSpPr>
            <p:spPr bwMode="auto">
              <a:xfrm>
                <a:off x="2200" y="878"/>
                <a:ext cx="2227" cy="1972"/>
              </a:xfrm>
              <a:custGeom>
                <a:avLst/>
                <a:gdLst>
                  <a:gd name="T0" fmla="*/ 1830 w 2227"/>
                  <a:gd name="T1" fmla="*/ 28 h 1972"/>
                  <a:gd name="T2" fmla="*/ 1900 w 2227"/>
                  <a:gd name="T3" fmla="*/ 43 h 1972"/>
                  <a:gd name="T4" fmla="*/ 1986 w 2227"/>
                  <a:gd name="T5" fmla="*/ 71 h 1972"/>
                  <a:gd name="T6" fmla="*/ 1971 w 2227"/>
                  <a:gd name="T7" fmla="*/ 128 h 1972"/>
                  <a:gd name="T8" fmla="*/ 2212 w 2227"/>
                  <a:gd name="T9" fmla="*/ 298 h 1972"/>
                  <a:gd name="T10" fmla="*/ 2212 w 2227"/>
                  <a:gd name="T11" fmla="*/ 340 h 1972"/>
                  <a:gd name="T12" fmla="*/ 2198 w 2227"/>
                  <a:gd name="T13" fmla="*/ 383 h 1972"/>
                  <a:gd name="T14" fmla="*/ 2184 w 2227"/>
                  <a:gd name="T15" fmla="*/ 440 h 1972"/>
                  <a:gd name="T16" fmla="*/ 2184 w 2227"/>
                  <a:gd name="T17" fmla="*/ 482 h 1972"/>
                  <a:gd name="T18" fmla="*/ 2127 w 2227"/>
                  <a:gd name="T19" fmla="*/ 582 h 1972"/>
                  <a:gd name="T20" fmla="*/ 2085 w 2227"/>
                  <a:gd name="T21" fmla="*/ 695 h 1972"/>
                  <a:gd name="T22" fmla="*/ 2085 w 2227"/>
                  <a:gd name="T23" fmla="*/ 738 h 1972"/>
                  <a:gd name="T24" fmla="*/ 2071 w 2227"/>
                  <a:gd name="T25" fmla="*/ 794 h 1972"/>
                  <a:gd name="T26" fmla="*/ 2056 w 2227"/>
                  <a:gd name="T27" fmla="*/ 908 h 1972"/>
                  <a:gd name="T28" fmla="*/ 2071 w 2227"/>
                  <a:gd name="T29" fmla="*/ 1035 h 1972"/>
                  <a:gd name="T30" fmla="*/ 2099 w 2227"/>
                  <a:gd name="T31" fmla="*/ 1106 h 1972"/>
                  <a:gd name="T32" fmla="*/ 2113 w 2227"/>
                  <a:gd name="T33" fmla="*/ 1234 h 1972"/>
                  <a:gd name="T34" fmla="*/ 2099 w 2227"/>
                  <a:gd name="T35" fmla="*/ 1390 h 1972"/>
                  <a:gd name="T36" fmla="*/ 1915 w 2227"/>
                  <a:gd name="T37" fmla="*/ 1390 h 1972"/>
                  <a:gd name="T38" fmla="*/ 1844 w 2227"/>
                  <a:gd name="T39" fmla="*/ 1404 h 1972"/>
                  <a:gd name="T40" fmla="*/ 1674 w 2227"/>
                  <a:gd name="T41" fmla="*/ 1504 h 1972"/>
                  <a:gd name="T42" fmla="*/ 1489 w 2227"/>
                  <a:gd name="T43" fmla="*/ 1631 h 1972"/>
                  <a:gd name="T44" fmla="*/ 1362 w 2227"/>
                  <a:gd name="T45" fmla="*/ 1716 h 1972"/>
                  <a:gd name="T46" fmla="*/ 1021 w 2227"/>
                  <a:gd name="T47" fmla="*/ 1972 h 1972"/>
                  <a:gd name="T48" fmla="*/ 922 w 2227"/>
                  <a:gd name="T49" fmla="*/ 1816 h 1972"/>
                  <a:gd name="T50" fmla="*/ 837 w 2227"/>
                  <a:gd name="T51" fmla="*/ 1702 h 1972"/>
                  <a:gd name="T52" fmla="*/ 794 w 2227"/>
                  <a:gd name="T53" fmla="*/ 1645 h 1972"/>
                  <a:gd name="T54" fmla="*/ 723 w 2227"/>
                  <a:gd name="T55" fmla="*/ 1532 h 1972"/>
                  <a:gd name="T56" fmla="*/ 667 w 2227"/>
                  <a:gd name="T57" fmla="*/ 1461 h 1972"/>
                  <a:gd name="T58" fmla="*/ 610 w 2227"/>
                  <a:gd name="T59" fmla="*/ 1376 h 1972"/>
                  <a:gd name="T60" fmla="*/ 539 w 2227"/>
                  <a:gd name="T61" fmla="*/ 1291 h 1972"/>
                  <a:gd name="T62" fmla="*/ 482 w 2227"/>
                  <a:gd name="T63" fmla="*/ 1220 h 1972"/>
                  <a:gd name="T64" fmla="*/ 426 w 2227"/>
                  <a:gd name="T65" fmla="*/ 1149 h 1972"/>
                  <a:gd name="T66" fmla="*/ 397 w 2227"/>
                  <a:gd name="T67" fmla="*/ 1121 h 1972"/>
                  <a:gd name="T68" fmla="*/ 326 w 2227"/>
                  <a:gd name="T69" fmla="*/ 1064 h 1972"/>
                  <a:gd name="T70" fmla="*/ 270 w 2227"/>
                  <a:gd name="T71" fmla="*/ 1035 h 1972"/>
                  <a:gd name="T72" fmla="*/ 213 w 2227"/>
                  <a:gd name="T73" fmla="*/ 1021 h 1972"/>
                  <a:gd name="T74" fmla="*/ 0 w 2227"/>
                  <a:gd name="T75" fmla="*/ 950 h 1972"/>
                  <a:gd name="T76" fmla="*/ 28 w 2227"/>
                  <a:gd name="T77" fmla="*/ 865 h 1972"/>
                  <a:gd name="T78" fmla="*/ 71 w 2227"/>
                  <a:gd name="T79" fmla="*/ 794 h 1972"/>
                  <a:gd name="T80" fmla="*/ 99 w 2227"/>
                  <a:gd name="T81" fmla="*/ 752 h 1972"/>
                  <a:gd name="T82" fmla="*/ 156 w 2227"/>
                  <a:gd name="T83" fmla="*/ 738 h 1972"/>
                  <a:gd name="T84" fmla="*/ 355 w 2227"/>
                  <a:gd name="T85" fmla="*/ 738 h 1972"/>
                  <a:gd name="T86" fmla="*/ 482 w 2227"/>
                  <a:gd name="T87" fmla="*/ 780 h 1972"/>
                  <a:gd name="T88" fmla="*/ 567 w 2227"/>
                  <a:gd name="T89" fmla="*/ 808 h 1972"/>
                  <a:gd name="T90" fmla="*/ 681 w 2227"/>
                  <a:gd name="T91" fmla="*/ 851 h 1972"/>
                  <a:gd name="T92" fmla="*/ 738 w 2227"/>
                  <a:gd name="T93" fmla="*/ 908 h 1972"/>
                  <a:gd name="T94" fmla="*/ 808 w 2227"/>
                  <a:gd name="T95" fmla="*/ 908 h 1972"/>
                  <a:gd name="T96" fmla="*/ 908 w 2227"/>
                  <a:gd name="T97" fmla="*/ 851 h 1972"/>
                  <a:gd name="T98" fmla="*/ 979 w 2227"/>
                  <a:gd name="T99" fmla="*/ 780 h 1972"/>
                  <a:gd name="T100" fmla="*/ 1064 w 2227"/>
                  <a:gd name="T101" fmla="*/ 695 h 1972"/>
                  <a:gd name="T102" fmla="*/ 1135 w 2227"/>
                  <a:gd name="T103" fmla="*/ 652 h 1972"/>
                  <a:gd name="T104" fmla="*/ 1262 w 2227"/>
                  <a:gd name="T105" fmla="*/ 596 h 1972"/>
                  <a:gd name="T106" fmla="*/ 1333 w 2227"/>
                  <a:gd name="T107" fmla="*/ 525 h 1972"/>
                  <a:gd name="T108" fmla="*/ 1319 w 2227"/>
                  <a:gd name="T109" fmla="*/ 426 h 1972"/>
                  <a:gd name="T110" fmla="*/ 1347 w 2227"/>
                  <a:gd name="T111" fmla="*/ 426 h 1972"/>
                  <a:gd name="T112" fmla="*/ 1418 w 2227"/>
                  <a:gd name="T113" fmla="*/ 312 h 1972"/>
                  <a:gd name="T114" fmla="*/ 1404 w 2227"/>
                  <a:gd name="T115" fmla="*/ 241 h 1972"/>
                  <a:gd name="T116" fmla="*/ 1461 w 2227"/>
                  <a:gd name="T117" fmla="*/ 128 h 1972"/>
                  <a:gd name="T118" fmla="*/ 1518 w 2227"/>
                  <a:gd name="T119" fmla="*/ 113 h 1972"/>
                  <a:gd name="T120" fmla="*/ 1617 w 2227"/>
                  <a:gd name="T121" fmla="*/ 14 h 1972"/>
                  <a:gd name="T122" fmla="*/ 1702 w 2227"/>
                  <a:gd name="T123" fmla="*/ 0 h 1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7"/>
                  <a:gd name="T187" fmla="*/ 0 h 1972"/>
                  <a:gd name="T188" fmla="*/ 2227 w 2227"/>
                  <a:gd name="T189" fmla="*/ 1972 h 1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p>
            </p:txBody>
          </p:sp>
          <p:sp>
            <p:nvSpPr>
              <p:cNvPr id="158" name="Freeform 35"/>
              <p:cNvSpPr>
                <a:spLocks/>
              </p:cNvSpPr>
              <p:nvPr/>
            </p:nvSpPr>
            <p:spPr bwMode="auto">
              <a:xfrm>
                <a:off x="3446" y="4355"/>
                <a:ext cx="1106" cy="950"/>
              </a:xfrm>
              <a:custGeom>
                <a:avLst/>
                <a:gdLst>
                  <a:gd name="T0" fmla="*/ 610 w 1106"/>
                  <a:gd name="T1" fmla="*/ 71 h 950"/>
                  <a:gd name="T2" fmla="*/ 638 w 1106"/>
                  <a:gd name="T3" fmla="*/ 127 h 950"/>
                  <a:gd name="T4" fmla="*/ 653 w 1106"/>
                  <a:gd name="T5" fmla="*/ 141 h 950"/>
                  <a:gd name="T6" fmla="*/ 667 w 1106"/>
                  <a:gd name="T7" fmla="*/ 156 h 950"/>
                  <a:gd name="T8" fmla="*/ 695 w 1106"/>
                  <a:gd name="T9" fmla="*/ 212 h 950"/>
                  <a:gd name="T10" fmla="*/ 709 w 1106"/>
                  <a:gd name="T11" fmla="*/ 241 h 950"/>
                  <a:gd name="T12" fmla="*/ 738 w 1106"/>
                  <a:gd name="T13" fmla="*/ 298 h 950"/>
                  <a:gd name="T14" fmla="*/ 794 w 1106"/>
                  <a:gd name="T15" fmla="*/ 283 h 950"/>
                  <a:gd name="T16" fmla="*/ 823 w 1106"/>
                  <a:gd name="T17" fmla="*/ 312 h 950"/>
                  <a:gd name="T18" fmla="*/ 894 w 1106"/>
                  <a:gd name="T19" fmla="*/ 312 h 950"/>
                  <a:gd name="T20" fmla="*/ 1007 w 1106"/>
                  <a:gd name="T21" fmla="*/ 326 h 950"/>
                  <a:gd name="T22" fmla="*/ 1092 w 1106"/>
                  <a:gd name="T23" fmla="*/ 340 h 950"/>
                  <a:gd name="T24" fmla="*/ 1092 w 1106"/>
                  <a:gd name="T25" fmla="*/ 496 h 950"/>
                  <a:gd name="T26" fmla="*/ 1092 w 1106"/>
                  <a:gd name="T27" fmla="*/ 539 h 950"/>
                  <a:gd name="T28" fmla="*/ 1021 w 1106"/>
                  <a:gd name="T29" fmla="*/ 723 h 950"/>
                  <a:gd name="T30" fmla="*/ 993 w 1106"/>
                  <a:gd name="T31" fmla="*/ 737 h 950"/>
                  <a:gd name="T32" fmla="*/ 965 w 1106"/>
                  <a:gd name="T33" fmla="*/ 851 h 950"/>
                  <a:gd name="T34" fmla="*/ 936 w 1106"/>
                  <a:gd name="T35" fmla="*/ 950 h 950"/>
                  <a:gd name="T36" fmla="*/ 894 w 1106"/>
                  <a:gd name="T37" fmla="*/ 936 h 950"/>
                  <a:gd name="T38" fmla="*/ 865 w 1106"/>
                  <a:gd name="T39" fmla="*/ 922 h 950"/>
                  <a:gd name="T40" fmla="*/ 851 w 1106"/>
                  <a:gd name="T41" fmla="*/ 922 h 950"/>
                  <a:gd name="T42" fmla="*/ 823 w 1106"/>
                  <a:gd name="T43" fmla="*/ 907 h 950"/>
                  <a:gd name="T44" fmla="*/ 780 w 1106"/>
                  <a:gd name="T45" fmla="*/ 893 h 950"/>
                  <a:gd name="T46" fmla="*/ 738 w 1106"/>
                  <a:gd name="T47" fmla="*/ 893 h 950"/>
                  <a:gd name="T48" fmla="*/ 709 w 1106"/>
                  <a:gd name="T49" fmla="*/ 879 h 950"/>
                  <a:gd name="T50" fmla="*/ 681 w 1106"/>
                  <a:gd name="T51" fmla="*/ 865 h 950"/>
                  <a:gd name="T52" fmla="*/ 653 w 1106"/>
                  <a:gd name="T53" fmla="*/ 865 h 950"/>
                  <a:gd name="T54" fmla="*/ 610 w 1106"/>
                  <a:gd name="T55" fmla="*/ 851 h 950"/>
                  <a:gd name="T56" fmla="*/ 582 w 1106"/>
                  <a:gd name="T57" fmla="*/ 837 h 950"/>
                  <a:gd name="T58" fmla="*/ 553 w 1106"/>
                  <a:gd name="T59" fmla="*/ 822 h 950"/>
                  <a:gd name="T60" fmla="*/ 525 w 1106"/>
                  <a:gd name="T61" fmla="*/ 808 h 950"/>
                  <a:gd name="T62" fmla="*/ 482 w 1106"/>
                  <a:gd name="T63" fmla="*/ 780 h 950"/>
                  <a:gd name="T64" fmla="*/ 454 w 1106"/>
                  <a:gd name="T65" fmla="*/ 766 h 950"/>
                  <a:gd name="T66" fmla="*/ 440 w 1106"/>
                  <a:gd name="T67" fmla="*/ 751 h 950"/>
                  <a:gd name="T68" fmla="*/ 412 w 1106"/>
                  <a:gd name="T69" fmla="*/ 723 h 950"/>
                  <a:gd name="T70" fmla="*/ 369 w 1106"/>
                  <a:gd name="T71" fmla="*/ 723 h 950"/>
                  <a:gd name="T72" fmla="*/ 341 w 1106"/>
                  <a:gd name="T73" fmla="*/ 709 h 950"/>
                  <a:gd name="T74" fmla="*/ 298 w 1106"/>
                  <a:gd name="T75" fmla="*/ 709 h 950"/>
                  <a:gd name="T76" fmla="*/ 256 w 1106"/>
                  <a:gd name="T77" fmla="*/ 766 h 950"/>
                  <a:gd name="T78" fmla="*/ 185 w 1106"/>
                  <a:gd name="T79" fmla="*/ 808 h 950"/>
                  <a:gd name="T80" fmla="*/ 170 w 1106"/>
                  <a:gd name="T81" fmla="*/ 709 h 950"/>
                  <a:gd name="T82" fmla="*/ 170 w 1106"/>
                  <a:gd name="T83" fmla="*/ 610 h 950"/>
                  <a:gd name="T84" fmla="*/ 185 w 1106"/>
                  <a:gd name="T85" fmla="*/ 567 h 950"/>
                  <a:gd name="T86" fmla="*/ 170 w 1106"/>
                  <a:gd name="T87" fmla="*/ 553 h 950"/>
                  <a:gd name="T88" fmla="*/ 142 w 1106"/>
                  <a:gd name="T89" fmla="*/ 581 h 950"/>
                  <a:gd name="T90" fmla="*/ 114 w 1106"/>
                  <a:gd name="T91" fmla="*/ 595 h 950"/>
                  <a:gd name="T92" fmla="*/ 85 w 1106"/>
                  <a:gd name="T93" fmla="*/ 610 h 950"/>
                  <a:gd name="T94" fmla="*/ 57 w 1106"/>
                  <a:gd name="T95" fmla="*/ 638 h 950"/>
                  <a:gd name="T96" fmla="*/ 29 w 1106"/>
                  <a:gd name="T97" fmla="*/ 652 h 950"/>
                  <a:gd name="T98" fmla="*/ 43 w 1106"/>
                  <a:gd name="T99" fmla="*/ 595 h 950"/>
                  <a:gd name="T100" fmla="*/ 57 w 1106"/>
                  <a:gd name="T101" fmla="*/ 496 h 950"/>
                  <a:gd name="T102" fmla="*/ 57 w 1106"/>
                  <a:gd name="T103" fmla="*/ 397 h 950"/>
                  <a:gd name="T104" fmla="*/ 57 w 1106"/>
                  <a:gd name="T105" fmla="*/ 298 h 950"/>
                  <a:gd name="T106" fmla="*/ 43 w 1106"/>
                  <a:gd name="T107" fmla="*/ 227 h 950"/>
                  <a:gd name="T108" fmla="*/ 14 w 1106"/>
                  <a:gd name="T109" fmla="*/ 113 h 950"/>
                  <a:gd name="T110" fmla="*/ 14 w 1106"/>
                  <a:gd name="T111" fmla="*/ 71 h 950"/>
                  <a:gd name="T112" fmla="*/ 57 w 1106"/>
                  <a:gd name="T113" fmla="*/ 28 h 950"/>
                  <a:gd name="T114" fmla="*/ 71 w 1106"/>
                  <a:gd name="T115" fmla="*/ 28 h 950"/>
                  <a:gd name="T116" fmla="*/ 213 w 1106"/>
                  <a:gd name="T117" fmla="*/ 0 h 950"/>
                  <a:gd name="T118" fmla="*/ 298 w 1106"/>
                  <a:gd name="T119" fmla="*/ 14 h 950"/>
                  <a:gd name="T120" fmla="*/ 426 w 1106"/>
                  <a:gd name="T121" fmla="*/ 28 h 950"/>
                  <a:gd name="T122" fmla="*/ 497 w 1106"/>
                  <a:gd name="T123" fmla="*/ 28 h 950"/>
                  <a:gd name="T124" fmla="*/ 582 w 1106"/>
                  <a:gd name="T125" fmla="*/ 42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6"/>
                  <a:gd name="T190" fmla="*/ 0 h 950"/>
                  <a:gd name="T191" fmla="*/ 1106 w 1106"/>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noFill/>
              <a:ln w="9525">
                <a:solidFill>
                  <a:srgbClr val="333333"/>
                </a:solidFill>
                <a:round/>
                <a:headEnd/>
                <a:tailEnd/>
              </a:ln>
            </p:spPr>
            <p:txBody>
              <a:bodyPr/>
              <a:lstStyle/>
              <a:p>
                <a:endParaRPr lang="ja-JP" altLang="en-US"/>
              </a:p>
            </p:txBody>
          </p:sp>
          <p:sp>
            <p:nvSpPr>
              <p:cNvPr id="138" name="Freeform 55"/>
              <p:cNvSpPr>
                <a:spLocks/>
              </p:cNvSpPr>
              <p:nvPr/>
            </p:nvSpPr>
            <p:spPr bwMode="auto">
              <a:xfrm>
                <a:off x="0" y="3106"/>
                <a:ext cx="3147" cy="2595"/>
              </a:xfrm>
              <a:custGeom>
                <a:avLst/>
                <a:gdLst>
                  <a:gd name="T0" fmla="*/ 3003 w 3148"/>
                  <a:gd name="T1" fmla="*/ 639 h 2596"/>
                  <a:gd name="T2" fmla="*/ 3017 w 3148"/>
                  <a:gd name="T3" fmla="*/ 653 h 2596"/>
                  <a:gd name="T4" fmla="*/ 3017 w 3148"/>
                  <a:gd name="T5" fmla="*/ 653 h 2596"/>
                  <a:gd name="T6" fmla="*/ 3031 w 3148"/>
                  <a:gd name="T7" fmla="*/ 667 h 2596"/>
                  <a:gd name="T8" fmla="*/ 3059 w 3148"/>
                  <a:gd name="T9" fmla="*/ 710 h 2596"/>
                  <a:gd name="T10" fmla="*/ 3116 w 3148"/>
                  <a:gd name="T11" fmla="*/ 809 h 2596"/>
                  <a:gd name="T12" fmla="*/ 3144 w 3148"/>
                  <a:gd name="T13" fmla="*/ 852 h 2596"/>
                  <a:gd name="T14" fmla="*/ 2988 w 3148"/>
                  <a:gd name="T15" fmla="*/ 894 h 2596"/>
                  <a:gd name="T16" fmla="*/ 2832 w 3148"/>
                  <a:gd name="T17" fmla="*/ 965 h 2596"/>
                  <a:gd name="T18" fmla="*/ 2620 w 3148"/>
                  <a:gd name="T19" fmla="*/ 1036 h 2596"/>
                  <a:gd name="T20" fmla="*/ 2492 w 3148"/>
                  <a:gd name="T21" fmla="*/ 1079 h 2596"/>
                  <a:gd name="T22" fmla="*/ 2350 w 3148"/>
                  <a:gd name="T23" fmla="*/ 1164 h 2596"/>
                  <a:gd name="T24" fmla="*/ 2208 w 3148"/>
                  <a:gd name="T25" fmla="*/ 1263 h 2596"/>
                  <a:gd name="T26" fmla="*/ 2152 w 3148"/>
                  <a:gd name="T27" fmla="*/ 1316 h 2596"/>
                  <a:gd name="T28" fmla="*/ 1996 w 3148"/>
                  <a:gd name="T29" fmla="*/ 1614 h 2596"/>
                  <a:gd name="T30" fmla="*/ 1967 w 3148"/>
                  <a:gd name="T31" fmla="*/ 1642 h 2596"/>
                  <a:gd name="T32" fmla="*/ 1939 w 3148"/>
                  <a:gd name="T33" fmla="*/ 1656 h 2596"/>
                  <a:gd name="T34" fmla="*/ 1882 w 3148"/>
                  <a:gd name="T35" fmla="*/ 1670 h 2596"/>
                  <a:gd name="T36" fmla="*/ 1811 w 3148"/>
                  <a:gd name="T37" fmla="*/ 1713 h 2596"/>
                  <a:gd name="T38" fmla="*/ 1740 w 3148"/>
                  <a:gd name="T39" fmla="*/ 1755 h 2596"/>
                  <a:gd name="T40" fmla="*/ 1698 w 3148"/>
                  <a:gd name="T41" fmla="*/ 1770 h 2596"/>
                  <a:gd name="T42" fmla="*/ 1641 w 3148"/>
                  <a:gd name="T43" fmla="*/ 1798 h 2596"/>
                  <a:gd name="T44" fmla="*/ 1475 w 3148"/>
                  <a:gd name="T45" fmla="*/ 1897 h 2596"/>
                  <a:gd name="T46" fmla="*/ 1120 w 3148"/>
                  <a:gd name="T47" fmla="*/ 2266 h 2596"/>
                  <a:gd name="T48" fmla="*/ 369 w 3148"/>
                  <a:gd name="T49" fmla="*/ 2550 h 2596"/>
                  <a:gd name="T50" fmla="*/ 397 w 3148"/>
                  <a:gd name="T51" fmla="*/ 2379 h 2596"/>
                  <a:gd name="T52" fmla="*/ 681 w 3148"/>
                  <a:gd name="T53" fmla="*/ 1982 h 2596"/>
                  <a:gd name="T54" fmla="*/ 411 w 3148"/>
                  <a:gd name="T55" fmla="*/ 1741 h 2596"/>
                  <a:gd name="T56" fmla="*/ 596 w 3148"/>
                  <a:gd name="T57" fmla="*/ 1107 h 2596"/>
                  <a:gd name="T58" fmla="*/ 993 w 3148"/>
                  <a:gd name="T59" fmla="*/ 823 h 2596"/>
                  <a:gd name="T60" fmla="*/ 1584 w 3148"/>
                  <a:gd name="T61" fmla="*/ 625 h 2596"/>
                  <a:gd name="T62" fmla="*/ 1684 w 3148"/>
                  <a:gd name="T63" fmla="*/ 582 h 2596"/>
                  <a:gd name="T64" fmla="*/ 1783 w 3148"/>
                  <a:gd name="T65" fmla="*/ 540 h 2596"/>
                  <a:gd name="T66" fmla="*/ 1911 w 3148"/>
                  <a:gd name="T67" fmla="*/ 483 h 2596"/>
                  <a:gd name="T68" fmla="*/ 2024 w 3148"/>
                  <a:gd name="T69" fmla="*/ 426 h 2596"/>
                  <a:gd name="T70" fmla="*/ 2265 w 3148"/>
                  <a:gd name="T71" fmla="*/ 298 h 2596"/>
                  <a:gd name="T72" fmla="*/ 2435 w 3148"/>
                  <a:gd name="T73" fmla="*/ 199 h 2596"/>
                  <a:gd name="T74" fmla="*/ 2563 w 3148"/>
                  <a:gd name="T75" fmla="*/ 142 h 2596"/>
                  <a:gd name="T76" fmla="*/ 2719 w 3148"/>
                  <a:gd name="T77" fmla="*/ 43 h 2596"/>
                  <a:gd name="T78" fmla="*/ 2776 w 3148"/>
                  <a:gd name="T79" fmla="*/ 15 h 2596"/>
                  <a:gd name="T80" fmla="*/ 2861 w 3148"/>
                  <a:gd name="T81" fmla="*/ 128 h 2596"/>
                  <a:gd name="T82" fmla="*/ 2861 w 3148"/>
                  <a:gd name="T83" fmla="*/ 142 h 2596"/>
                  <a:gd name="T84" fmla="*/ 2818 w 3148"/>
                  <a:gd name="T85" fmla="*/ 171 h 2596"/>
                  <a:gd name="T86" fmla="*/ 2804 w 3148"/>
                  <a:gd name="T87" fmla="*/ 185 h 2596"/>
                  <a:gd name="T88" fmla="*/ 2818 w 3148"/>
                  <a:gd name="T89" fmla="*/ 242 h 2596"/>
                  <a:gd name="T90" fmla="*/ 2847 w 3148"/>
                  <a:gd name="T91" fmla="*/ 298 h 2596"/>
                  <a:gd name="T92" fmla="*/ 2847 w 3148"/>
                  <a:gd name="T93" fmla="*/ 341 h 2596"/>
                  <a:gd name="T94" fmla="*/ 2832 w 3148"/>
                  <a:gd name="T95" fmla="*/ 412 h 2596"/>
                  <a:gd name="T96" fmla="*/ 2790 w 3148"/>
                  <a:gd name="T97" fmla="*/ 525 h 2596"/>
                  <a:gd name="T98" fmla="*/ 2790 w 3148"/>
                  <a:gd name="T99" fmla="*/ 540 h 2596"/>
                  <a:gd name="T100" fmla="*/ 2790 w 3148"/>
                  <a:gd name="T101" fmla="*/ 554 h 2596"/>
                  <a:gd name="T102" fmla="*/ 2861 w 3148"/>
                  <a:gd name="T103" fmla="*/ 568 h 2596"/>
                  <a:gd name="T104" fmla="*/ 2903 w 3148"/>
                  <a:gd name="T105" fmla="*/ 582 h 2596"/>
                  <a:gd name="T106" fmla="*/ 2946 w 3148"/>
                  <a:gd name="T107" fmla="*/ 582 h 2596"/>
                  <a:gd name="T108" fmla="*/ 2988 w 3148"/>
                  <a:gd name="T109" fmla="*/ 610 h 2596"/>
                  <a:gd name="T110" fmla="*/ 3003 w 3148"/>
                  <a:gd name="T111" fmla="*/ 625 h 2596"/>
                  <a:gd name="T112" fmla="*/ 3003 w 3148"/>
                  <a:gd name="T113" fmla="*/ 625 h 25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48"/>
                  <a:gd name="T172" fmla="*/ 0 h 2596"/>
                  <a:gd name="T173" fmla="*/ 3148 w 3148"/>
                  <a:gd name="T174" fmla="*/ 2596 h 25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48" h="2596">
                    <a:moveTo>
                      <a:pt x="3007" y="625"/>
                    </a:moveTo>
                    <a:lnTo>
                      <a:pt x="3007" y="625"/>
                    </a:lnTo>
                    <a:lnTo>
                      <a:pt x="3007" y="639"/>
                    </a:lnTo>
                    <a:lnTo>
                      <a:pt x="3021" y="639"/>
                    </a:lnTo>
                    <a:lnTo>
                      <a:pt x="3021" y="653"/>
                    </a:lnTo>
                    <a:lnTo>
                      <a:pt x="3021" y="667"/>
                    </a:lnTo>
                    <a:lnTo>
                      <a:pt x="3035" y="667"/>
                    </a:lnTo>
                    <a:lnTo>
                      <a:pt x="3035" y="681"/>
                    </a:lnTo>
                    <a:lnTo>
                      <a:pt x="3063" y="710"/>
                    </a:lnTo>
                    <a:lnTo>
                      <a:pt x="3078" y="738"/>
                    </a:lnTo>
                    <a:lnTo>
                      <a:pt x="3092" y="752"/>
                    </a:lnTo>
                    <a:lnTo>
                      <a:pt x="3092" y="766"/>
                    </a:lnTo>
                    <a:lnTo>
                      <a:pt x="3106" y="781"/>
                    </a:lnTo>
                    <a:lnTo>
                      <a:pt x="3106" y="795"/>
                    </a:lnTo>
                    <a:lnTo>
                      <a:pt x="3120" y="795"/>
                    </a:lnTo>
                    <a:lnTo>
                      <a:pt x="3120" y="809"/>
                    </a:lnTo>
                    <a:lnTo>
                      <a:pt x="3120" y="823"/>
                    </a:lnTo>
                    <a:lnTo>
                      <a:pt x="3134" y="823"/>
                    </a:lnTo>
                    <a:lnTo>
                      <a:pt x="3134" y="837"/>
                    </a:lnTo>
                    <a:lnTo>
                      <a:pt x="3148" y="852"/>
                    </a:lnTo>
                    <a:lnTo>
                      <a:pt x="3134" y="852"/>
                    </a:lnTo>
                    <a:lnTo>
                      <a:pt x="3120" y="852"/>
                    </a:lnTo>
                    <a:lnTo>
                      <a:pt x="3106" y="852"/>
                    </a:lnTo>
                    <a:lnTo>
                      <a:pt x="3078" y="866"/>
                    </a:lnTo>
                    <a:lnTo>
                      <a:pt x="3049" y="880"/>
                    </a:lnTo>
                    <a:lnTo>
                      <a:pt x="3035" y="880"/>
                    </a:lnTo>
                    <a:lnTo>
                      <a:pt x="2992" y="894"/>
                    </a:lnTo>
                    <a:lnTo>
                      <a:pt x="2964" y="908"/>
                    </a:lnTo>
                    <a:lnTo>
                      <a:pt x="2950" y="908"/>
                    </a:lnTo>
                    <a:lnTo>
                      <a:pt x="2922" y="922"/>
                    </a:lnTo>
                    <a:lnTo>
                      <a:pt x="2893" y="937"/>
                    </a:lnTo>
                    <a:lnTo>
                      <a:pt x="2879" y="937"/>
                    </a:lnTo>
                    <a:lnTo>
                      <a:pt x="2836" y="965"/>
                    </a:lnTo>
                    <a:lnTo>
                      <a:pt x="2794" y="979"/>
                    </a:lnTo>
                    <a:lnTo>
                      <a:pt x="2780" y="979"/>
                    </a:lnTo>
                    <a:lnTo>
                      <a:pt x="2766" y="979"/>
                    </a:lnTo>
                    <a:lnTo>
                      <a:pt x="2766" y="993"/>
                    </a:lnTo>
                    <a:lnTo>
                      <a:pt x="2695" y="1022"/>
                    </a:lnTo>
                    <a:lnTo>
                      <a:pt x="2638" y="1036"/>
                    </a:lnTo>
                    <a:lnTo>
                      <a:pt x="2624" y="1036"/>
                    </a:lnTo>
                    <a:lnTo>
                      <a:pt x="2610" y="1050"/>
                    </a:lnTo>
                    <a:lnTo>
                      <a:pt x="2595" y="1050"/>
                    </a:lnTo>
                    <a:lnTo>
                      <a:pt x="2567" y="1064"/>
                    </a:lnTo>
                    <a:lnTo>
                      <a:pt x="2553" y="1064"/>
                    </a:lnTo>
                    <a:lnTo>
                      <a:pt x="2496" y="1079"/>
                    </a:lnTo>
                    <a:lnTo>
                      <a:pt x="2468" y="1093"/>
                    </a:lnTo>
                    <a:lnTo>
                      <a:pt x="2439" y="1093"/>
                    </a:lnTo>
                    <a:lnTo>
                      <a:pt x="2411" y="1121"/>
                    </a:lnTo>
                    <a:lnTo>
                      <a:pt x="2397" y="1135"/>
                    </a:lnTo>
                    <a:lnTo>
                      <a:pt x="2368" y="1149"/>
                    </a:lnTo>
                    <a:lnTo>
                      <a:pt x="2354" y="1164"/>
                    </a:lnTo>
                    <a:lnTo>
                      <a:pt x="2340" y="1164"/>
                    </a:lnTo>
                    <a:lnTo>
                      <a:pt x="2326" y="1178"/>
                    </a:lnTo>
                    <a:lnTo>
                      <a:pt x="2241" y="1235"/>
                    </a:lnTo>
                    <a:lnTo>
                      <a:pt x="2227" y="1249"/>
                    </a:lnTo>
                    <a:lnTo>
                      <a:pt x="2212" y="1249"/>
                    </a:lnTo>
                    <a:lnTo>
                      <a:pt x="2212" y="1263"/>
                    </a:lnTo>
                    <a:lnTo>
                      <a:pt x="2198" y="1263"/>
                    </a:lnTo>
                    <a:lnTo>
                      <a:pt x="2198" y="1277"/>
                    </a:lnTo>
                    <a:lnTo>
                      <a:pt x="2184" y="1277"/>
                    </a:lnTo>
                    <a:lnTo>
                      <a:pt x="2184" y="1291"/>
                    </a:lnTo>
                    <a:lnTo>
                      <a:pt x="2170" y="1305"/>
                    </a:lnTo>
                    <a:lnTo>
                      <a:pt x="2156" y="1320"/>
                    </a:lnTo>
                    <a:lnTo>
                      <a:pt x="2142" y="1348"/>
                    </a:lnTo>
                    <a:lnTo>
                      <a:pt x="2127" y="1376"/>
                    </a:lnTo>
                    <a:lnTo>
                      <a:pt x="2042" y="1532"/>
                    </a:lnTo>
                    <a:lnTo>
                      <a:pt x="2028" y="1561"/>
                    </a:lnTo>
                    <a:lnTo>
                      <a:pt x="2014" y="1575"/>
                    </a:lnTo>
                    <a:lnTo>
                      <a:pt x="2000" y="1618"/>
                    </a:lnTo>
                    <a:lnTo>
                      <a:pt x="1986" y="1618"/>
                    </a:lnTo>
                    <a:lnTo>
                      <a:pt x="1986" y="1632"/>
                    </a:lnTo>
                    <a:lnTo>
                      <a:pt x="1971" y="1646"/>
                    </a:lnTo>
                    <a:lnTo>
                      <a:pt x="1957" y="1646"/>
                    </a:lnTo>
                    <a:lnTo>
                      <a:pt x="1957" y="1660"/>
                    </a:lnTo>
                    <a:lnTo>
                      <a:pt x="1943" y="1660"/>
                    </a:lnTo>
                    <a:lnTo>
                      <a:pt x="1929" y="1660"/>
                    </a:lnTo>
                    <a:lnTo>
                      <a:pt x="1915" y="1660"/>
                    </a:lnTo>
                    <a:lnTo>
                      <a:pt x="1900" y="1674"/>
                    </a:lnTo>
                    <a:lnTo>
                      <a:pt x="1886" y="1674"/>
                    </a:lnTo>
                    <a:lnTo>
                      <a:pt x="1872" y="1674"/>
                    </a:lnTo>
                    <a:lnTo>
                      <a:pt x="1872" y="1688"/>
                    </a:lnTo>
                    <a:lnTo>
                      <a:pt x="1858" y="1688"/>
                    </a:lnTo>
                    <a:lnTo>
                      <a:pt x="1829" y="1703"/>
                    </a:lnTo>
                    <a:lnTo>
                      <a:pt x="1829" y="1717"/>
                    </a:lnTo>
                    <a:lnTo>
                      <a:pt x="1815" y="1717"/>
                    </a:lnTo>
                    <a:lnTo>
                      <a:pt x="1801" y="1731"/>
                    </a:lnTo>
                    <a:lnTo>
                      <a:pt x="1787" y="1731"/>
                    </a:lnTo>
                    <a:lnTo>
                      <a:pt x="1759" y="1745"/>
                    </a:lnTo>
                    <a:lnTo>
                      <a:pt x="1744" y="1745"/>
                    </a:lnTo>
                    <a:lnTo>
                      <a:pt x="1744" y="1759"/>
                    </a:lnTo>
                    <a:lnTo>
                      <a:pt x="1730" y="1759"/>
                    </a:lnTo>
                    <a:lnTo>
                      <a:pt x="1716" y="1774"/>
                    </a:lnTo>
                    <a:lnTo>
                      <a:pt x="1702" y="1774"/>
                    </a:lnTo>
                    <a:lnTo>
                      <a:pt x="1688" y="1788"/>
                    </a:lnTo>
                    <a:lnTo>
                      <a:pt x="1673" y="1788"/>
                    </a:lnTo>
                    <a:lnTo>
                      <a:pt x="1673" y="1802"/>
                    </a:lnTo>
                    <a:lnTo>
                      <a:pt x="1659" y="1802"/>
                    </a:lnTo>
                    <a:lnTo>
                      <a:pt x="1645" y="1802"/>
                    </a:lnTo>
                    <a:lnTo>
                      <a:pt x="1631" y="1816"/>
                    </a:lnTo>
                    <a:lnTo>
                      <a:pt x="1617" y="1816"/>
                    </a:lnTo>
                    <a:lnTo>
                      <a:pt x="1617" y="1830"/>
                    </a:lnTo>
                    <a:lnTo>
                      <a:pt x="1603" y="1830"/>
                    </a:lnTo>
                    <a:lnTo>
                      <a:pt x="1588" y="1844"/>
                    </a:lnTo>
                    <a:lnTo>
                      <a:pt x="1475" y="1901"/>
                    </a:lnTo>
                    <a:lnTo>
                      <a:pt x="1447" y="1944"/>
                    </a:lnTo>
                    <a:lnTo>
                      <a:pt x="1404" y="2001"/>
                    </a:lnTo>
                    <a:lnTo>
                      <a:pt x="1262" y="2227"/>
                    </a:lnTo>
                    <a:lnTo>
                      <a:pt x="1248" y="2213"/>
                    </a:lnTo>
                    <a:lnTo>
                      <a:pt x="1120" y="2270"/>
                    </a:lnTo>
                    <a:lnTo>
                      <a:pt x="794" y="2412"/>
                    </a:lnTo>
                    <a:lnTo>
                      <a:pt x="610" y="2497"/>
                    </a:lnTo>
                    <a:lnTo>
                      <a:pt x="496" y="2554"/>
                    </a:lnTo>
                    <a:lnTo>
                      <a:pt x="369" y="2596"/>
                    </a:lnTo>
                    <a:lnTo>
                      <a:pt x="369" y="2554"/>
                    </a:lnTo>
                    <a:lnTo>
                      <a:pt x="355" y="2554"/>
                    </a:lnTo>
                    <a:lnTo>
                      <a:pt x="355" y="2511"/>
                    </a:lnTo>
                    <a:lnTo>
                      <a:pt x="355" y="2497"/>
                    </a:lnTo>
                    <a:lnTo>
                      <a:pt x="355" y="2454"/>
                    </a:lnTo>
                    <a:lnTo>
                      <a:pt x="369" y="2426"/>
                    </a:lnTo>
                    <a:lnTo>
                      <a:pt x="383" y="2398"/>
                    </a:lnTo>
                    <a:lnTo>
                      <a:pt x="397" y="2383"/>
                    </a:lnTo>
                    <a:lnTo>
                      <a:pt x="411" y="2369"/>
                    </a:lnTo>
                    <a:lnTo>
                      <a:pt x="425" y="2355"/>
                    </a:lnTo>
                    <a:lnTo>
                      <a:pt x="454" y="2341"/>
                    </a:lnTo>
                    <a:lnTo>
                      <a:pt x="737" y="2227"/>
                    </a:lnTo>
                    <a:lnTo>
                      <a:pt x="723" y="2213"/>
                    </a:lnTo>
                    <a:lnTo>
                      <a:pt x="709" y="2015"/>
                    </a:lnTo>
                    <a:lnTo>
                      <a:pt x="681" y="1986"/>
                    </a:lnTo>
                    <a:lnTo>
                      <a:pt x="652" y="1788"/>
                    </a:lnTo>
                    <a:lnTo>
                      <a:pt x="553" y="1774"/>
                    </a:lnTo>
                    <a:lnTo>
                      <a:pt x="525" y="1759"/>
                    </a:lnTo>
                    <a:lnTo>
                      <a:pt x="511" y="1759"/>
                    </a:lnTo>
                    <a:lnTo>
                      <a:pt x="496" y="1759"/>
                    </a:lnTo>
                    <a:lnTo>
                      <a:pt x="411" y="1745"/>
                    </a:lnTo>
                    <a:lnTo>
                      <a:pt x="0" y="1660"/>
                    </a:lnTo>
                    <a:lnTo>
                      <a:pt x="0" y="1618"/>
                    </a:lnTo>
                    <a:lnTo>
                      <a:pt x="0" y="1433"/>
                    </a:lnTo>
                    <a:lnTo>
                      <a:pt x="0" y="1362"/>
                    </a:lnTo>
                    <a:lnTo>
                      <a:pt x="553" y="1121"/>
                    </a:lnTo>
                    <a:lnTo>
                      <a:pt x="596" y="1107"/>
                    </a:lnTo>
                    <a:lnTo>
                      <a:pt x="596" y="1022"/>
                    </a:lnTo>
                    <a:lnTo>
                      <a:pt x="596" y="908"/>
                    </a:lnTo>
                    <a:lnTo>
                      <a:pt x="794" y="880"/>
                    </a:lnTo>
                    <a:lnTo>
                      <a:pt x="837" y="866"/>
                    </a:lnTo>
                    <a:lnTo>
                      <a:pt x="979" y="823"/>
                    </a:lnTo>
                    <a:lnTo>
                      <a:pt x="993" y="823"/>
                    </a:lnTo>
                    <a:lnTo>
                      <a:pt x="1035" y="795"/>
                    </a:lnTo>
                    <a:lnTo>
                      <a:pt x="1064" y="795"/>
                    </a:lnTo>
                    <a:lnTo>
                      <a:pt x="1078" y="781"/>
                    </a:lnTo>
                    <a:lnTo>
                      <a:pt x="1205" y="752"/>
                    </a:lnTo>
                    <a:lnTo>
                      <a:pt x="1220" y="738"/>
                    </a:lnTo>
                    <a:lnTo>
                      <a:pt x="1517" y="639"/>
                    </a:lnTo>
                    <a:lnTo>
                      <a:pt x="1588" y="625"/>
                    </a:lnTo>
                    <a:lnTo>
                      <a:pt x="1603" y="610"/>
                    </a:lnTo>
                    <a:lnTo>
                      <a:pt x="1617" y="610"/>
                    </a:lnTo>
                    <a:lnTo>
                      <a:pt x="1631" y="596"/>
                    </a:lnTo>
                    <a:lnTo>
                      <a:pt x="1645" y="596"/>
                    </a:lnTo>
                    <a:lnTo>
                      <a:pt x="1659" y="596"/>
                    </a:lnTo>
                    <a:lnTo>
                      <a:pt x="1673" y="582"/>
                    </a:lnTo>
                    <a:lnTo>
                      <a:pt x="1688" y="582"/>
                    </a:lnTo>
                    <a:lnTo>
                      <a:pt x="1702" y="568"/>
                    </a:lnTo>
                    <a:lnTo>
                      <a:pt x="1716" y="568"/>
                    </a:lnTo>
                    <a:lnTo>
                      <a:pt x="1730" y="554"/>
                    </a:lnTo>
                    <a:lnTo>
                      <a:pt x="1744" y="554"/>
                    </a:lnTo>
                    <a:lnTo>
                      <a:pt x="1759" y="540"/>
                    </a:lnTo>
                    <a:lnTo>
                      <a:pt x="1773" y="540"/>
                    </a:lnTo>
                    <a:lnTo>
                      <a:pt x="1787" y="540"/>
                    </a:lnTo>
                    <a:lnTo>
                      <a:pt x="1815" y="525"/>
                    </a:lnTo>
                    <a:lnTo>
                      <a:pt x="1829" y="511"/>
                    </a:lnTo>
                    <a:lnTo>
                      <a:pt x="1844" y="511"/>
                    </a:lnTo>
                    <a:lnTo>
                      <a:pt x="1872" y="497"/>
                    </a:lnTo>
                    <a:lnTo>
                      <a:pt x="1886" y="483"/>
                    </a:lnTo>
                    <a:lnTo>
                      <a:pt x="1915" y="483"/>
                    </a:lnTo>
                    <a:lnTo>
                      <a:pt x="1943" y="469"/>
                    </a:lnTo>
                    <a:lnTo>
                      <a:pt x="1957" y="454"/>
                    </a:lnTo>
                    <a:lnTo>
                      <a:pt x="1971" y="454"/>
                    </a:lnTo>
                    <a:lnTo>
                      <a:pt x="1986" y="440"/>
                    </a:lnTo>
                    <a:lnTo>
                      <a:pt x="2000" y="440"/>
                    </a:lnTo>
                    <a:lnTo>
                      <a:pt x="2028" y="426"/>
                    </a:lnTo>
                    <a:lnTo>
                      <a:pt x="2042" y="412"/>
                    </a:lnTo>
                    <a:lnTo>
                      <a:pt x="2227" y="313"/>
                    </a:lnTo>
                    <a:lnTo>
                      <a:pt x="2241" y="313"/>
                    </a:lnTo>
                    <a:lnTo>
                      <a:pt x="2269" y="298"/>
                    </a:lnTo>
                    <a:lnTo>
                      <a:pt x="2283" y="284"/>
                    </a:lnTo>
                    <a:lnTo>
                      <a:pt x="2383" y="227"/>
                    </a:lnTo>
                    <a:lnTo>
                      <a:pt x="2397" y="227"/>
                    </a:lnTo>
                    <a:lnTo>
                      <a:pt x="2439" y="199"/>
                    </a:lnTo>
                    <a:lnTo>
                      <a:pt x="2454" y="199"/>
                    </a:lnTo>
                    <a:lnTo>
                      <a:pt x="2482" y="185"/>
                    </a:lnTo>
                    <a:lnTo>
                      <a:pt x="2510" y="171"/>
                    </a:lnTo>
                    <a:lnTo>
                      <a:pt x="2539" y="157"/>
                    </a:lnTo>
                    <a:lnTo>
                      <a:pt x="2553" y="142"/>
                    </a:lnTo>
                    <a:lnTo>
                      <a:pt x="2567" y="142"/>
                    </a:lnTo>
                    <a:lnTo>
                      <a:pt x="2581" y="128"/>
                    </a:lnTo>
                    <a:lnTo>
                      <a:pt x="2595" y="128"/>
                    </a:lnTo>
                    <a:lnTo>
                      <a:pt x="2595" y="114"/>
                    </a:lnTo>
                    <a:lnTo>
                      <a:pt x="2624" y="100"/>
                    </a:lnTo>
                    <a:lnTo>
                      <a:pt x="2652" y="86"/>
                    </a:lnTo>
                    <a:lnTo>
                      <a:pt x="2680" y="71"/>
                    </a:lnTo>
                    <a:lnTo>
                      <a:pt x="2723" y="43"/>
                    </a:lnTo>
                    <a:lnTo>
                      <a:pt x="2751" y="29"/>
                    </a:lnTo>
                    <a:lnTo>
                      <a:pt x="2766" y="15"/>
                    </a:lnTo>
                    <a:lnTo>
                      <a:pt x="2780" y="0"/>
                    </a:lnTo>
                    <a:lnTo>
                      <a:pt x="2780" y="15"/>
                    </a:lnTo>
                    <a:lnTo>
                      <a:pt x="2822" y="57"/>
                    </a:lnTo>
                    <a:lnTo>
                      <a:pt x="2836" y="100"/>
                    </a:lnTo>
                    <a:lnTo>
                      <a:pt x="2851" y="114"/>
                    </a:lnTo>
                    <a:lnTo>
                      <a:pt x="2865" y="128"/>
                    </a:lnTo>
                    <a:lnTo>
                      <a:pt x="2865" y="142"/>
                    </a:lnTo>
                    <a:lnTo>
                      <a:pt x="2851" y="142"/>
                    </a:lnTo>
                    <a:lnTo>
                      <a:pt x="2836" y="157"/>
                    </a:lnTo>
                    <a:lnTo>
                      <a:pt x="2822" y="157"/>
                    </a:lnTo>
                    <a:lnTo>
                      <a:pt x="2822" y="171"/>
                    </a:lnTo>
                    <a:lnTo>
                      <a:pt x="2808" y="185"/>
                    </a:lnTo>
                    <a:lnTo>
                      <a:pt x="2808" y="199"/>
                    </a:lnTo>
                    <a:lnTo>
                      <a:pt x="2822" y="213"/>
                    </a:lnTo>
                    <a:lnTo>
                      <a:pt x="2822" y="242"/>
                    </a:lnTo>
                    <a:lnTo>
                      <a:pt x="2836" y="242"/>
                    </a:lnTo>
                    <a:lnTo>
                      <a:pt x="2836" y="256"/>
                    </a:lnTo>
                    <a:lnTo>
                      <a:pt x="2836" y="270"/>
                    </a:lnTo>
                    <a:lnTo>
                      <a:pt x="2836" y="284"/>
                    </a:lnTo>
                    <a:lnTo>
                      <a:pt x="2851" y="298"/>
                    </a:lnTo>
                    <a:lnTo>
                      <a:pt x="2851" y="313"/>
                    </a:lnTo>
                    <a:lnTo>
                      <a:pt x="2851" y="327"/>
                    </a:lnTo>
                    <a:lnTo>
                      <a:pt x="2851" y="341"/>
                    </a:lnTo>
                    <a:lnTo>
                      <a:pt x="2851" y="355"/>
                    </a:lnTo>
                    <a:lnTo>
                      <a:pt x="2851" y="383"/>
                    </a:lnTo>
                    <a:lnTo>
                      <a:pt x="2851" y="398"/>
                    </a:lnTo>
                    <a:lnTo>
                      <a:pt x="2851" y="412"/>
                    </a:lnTo>
                    <a:lnTo>
                      <a:pt x="2836" y="412"/>
                    </a:lnTo>
                    <a:lnTo>
                      <a:pt x="2808" y="469"/>
                    </a:lnTo>
                    <a:lnTo>
                      <a:pt x="2794" y="483"/>
                    </a:lnTo>
                    <a:lnTo>
                      <a:pt x="2794" y="511"/>
                    </a:lnTo>
                    <a:lnTo>
                      <a:pt x="2794" y="525"/>
                    </a:lnTo>
                    <a:lnTo>
                      <a:pt x="2794" y="540"/>
                    </a:lnTo>
                    <a:lnTo>
                      <a:pt x="2794" y="554"/>
                    </a:lnTo>
                    <a:lnTo>
                      <a:pt x="2822" y="568"/>
                    </a:lnTo>
                    <a:lnTo>
                      <a:pt x="2851" y="568"/>
                    </a:lnTo>
                    <a:lnTo>
                      <a:pt x="2865" y="568"/>
                    </a:lnTo>
                    <a:lnTo>
                      <a:pt x="2879" y="568"/>
                    </a:lnTo>
                    <a:lnTo>
                      <a:pt x="2893" y="582"/>
                    </a:lnTo>
                    <a:lnTo>
                      <a:pt x="2907" y="582"/>
                    </a:lnTo>
                    <a:lnTo>
                      <a:pt x="2922" y="582"/>
                    </a:lnTo>
                    <a:lnTo>
                      <a:pt x="2936" y="582"/>
                    </a:lnTo>
                    <a:lnTo>
                      <a:pt x="2950" y="582"/>
                    </a:lnTo>
                    <a:lnTo>
                      <a:pt x="2978" y="596"/>
                    </a:lnTo>
                    <a:lnTo>
                      <a:pt x="2978" y="610"/>
                    </a:lnTo>
                    <a:lnTo>
                      <a:pt x="2992" y="610"/>
                    </a:lnTo>
                    <a:lnTo>
                      <a:pt x="2992" y="625"/>
                    </a:lnTo>
                    <a:lnTo>
                      <a:pt x="3007" y="625"/>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p>
            </p:txBody>
          </p:sp>
        </p:grpSp>
        <p:sp>
          <p:nvSpPr>
            <p:cNvPr id="111" name="Text Box 33"/>
            <p:cNvSpPr txBox="1">
              <a:spLocks noChangeArrowheads="1"/>
            </p:cNvSpPr>
            <p:nvPr/>
          </p:nvSpPr>
          <p:spPr bwMode="auto">
            <a:xfrm>
              <a:off x="2763" y="1422"/>
              <a:ext cx="935" cy="295"/>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淀川区</a:t>
              </a:r>
              <a:endParaRPr lang="ja-JP" altLang="en-US" sz="1050" b="1" dirty="0" smtClean="0">
                <a:latin typeface="Meiryo UI" pitchFamily="50" charset="-128"/>
                <a:ea typeface="Meiryo UI" pitchFamily="50" charset="-128"/>
                <a:cs typeface="Meiryo UI" pitchFamily="50" charset="-128"/>
              </a:endParaRPr>
            </a:p>
          </p:txBody>
        </p:sp>
        <p:sp>
          <p:nvSpPr>
            <p:cNvPr id="112" name="Text Box 32"/>
            <p:cNvSpPr txBox="1">
              <a:spLocks noChangeArrowheads="1"/>
            </p:cNvSpPr>
            <p:nvPr/>
          </p:nvSpPr>
          <p:spPr bwMode="auto">
            <a:xfrm>
              <a:off x="4262" y="919"/>
              <a:ext cx="1135" cy="29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東淀川区</a:t>
              </a:r>
              <a:endParaRPr lang="ja-JP" altLang="en-US" sz="1050" b="1" dirty="0" smtClean="0">
                <a:latin typeface="Meiryo UI" pitchFamily="50" charset="-128"/>
                <a:ea typeface="Meiryo UI" pitchFamily="50" charset="-128"/>
                <a:cs typeface="Meiryo UI" pitchFamily="50" charset="-128"/>
              </a:endParaRPr>
            </a:p>
          </p:txBody>
        </p:sp>
        <p:sp>
          <p:nvSpPr>
            <p:cNvPr id="113" name="Text Box 31"/>
            <p:cNvSpPr txBox="1">
              <a:spLocks noChangeArrowheads="1"/>
            </p:cNvSpPr>
            <p:nvPr/>
          </p:nvSpPr>
          <p:spPr bwMode="auto">
            <a:xfrm>
              <a:off x="922" y="2515"/>
              <a:ext cx="1447"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西淀川区</a:t>
              </a:r>
              <a:endParaRPr lang="ja-JP" altLang="en-US" sz="1050" b="1" dirty="0" smtClean="0">
                <a:latin typeface="Meiryo UI" pitchFamily="50" charset="-128"/>
                <a:ea typeface="Meiryo UI" pitchFamily="50" charset="-128"/>
                <a:cs typeface="Meiryo UI" pitchFamily="50" charset="-128"/>
              </a:endParaRPr>
            </a:p>
          </p:txBody>
        </p:sp>
        <p:sp>
          <p:nvSpPr>
            <p:cNvPr id="114" name="Text Box 30"/>
            <p:cNvSpPr txBox="1">
              <a:spLocks noChangeArrowheads="1"/>
            </p:cNvSpPr>
            <p:nvPr/>
          </p:nvSpPr>
          <p:spPr bwMode="auto">
            <a:xfrm>
              <a:off x="2518" y="2586"/>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福島区</a:t>
              </a:r>
              <a:endParaRPr lang="ja-JP" altLang="en-US" sz="1050" b="1" dirty="0" smtClean="0">
                <a:latin typeface="Meiryo UI" pitchFamily="50" charset="-128"/>
                <a:ea typeface="Meiryo UI" pitchFamily="50" charset="-128"/>
                <a:cs typeface="Meiryo UI" pitchFamily="50" charset="-128"/>
              </a:endParaRPr>
            </a:p>
          </p:txBody>
        </p:sp>
        <p:sp>
          <p:nvSpPr>
            <p:cNvPr id="115" name="Text Box 29"/>
            <p:cNvSpPr txBox="1">
              <a:spLocks noChangeArrowheads="1"/>
            </p:cNvSpPr>
            <p:nvPr/>
          </p:nvSpPr>
          <p:spPr bwMode="auto">
            <a:xfrm>
              <a:off x="3504" y="2232"/>
              <a:ext cx="720"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北区</a:t>
              </a:r>
              <a:endParaRPr lang="ja-JP" altLang="en-US" sz="1050" b="1" dirty="0" smtClean="0">
                <a:latin typeface="Meiryo UI" pitchFamily="50" charset="-128"/>
                <a:ea typeface="Meiryo UI" pitchFamily="50" charset="-128"/>
                <a:cs typeface="Meiryo UI" pitchFamily="50" charset="-128"/>
              </a:endParaRPr>
            </a:p>
          </p:txBody>
        </p:sp>
        <p:sp>
          <p:nvSpPr>
            <p:cNvPr id="116" name="Text Box 28"/>
            <p:cNvSpPr txBox="1">
              <a:spLocks noChangeArrowheads="1"/>
            </p:cNvSpPr>
            <p:nvPr/>
          </p:nvSpPr>
          <p:spPr bwMode="auto">
            <a:xfrm>
              <a:off x="4079" y="1750"/>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都島区</a:t>
              </a:r>
              <a:endParaRPr lang="ja-JP" altLang="en-US" sz="1050" b="1" dirty="0" smtClean="0">
                <a:latin typeface="Meiryo UI" pitchFamily="50" charset="-128"/>
                <a:ea typeface="Meiryo UI" pitchFamily="50" charset="-128"/>
                <a:cs typeface="Meiryo UI" pitchFamily="50" charset="-128"/>
              </a:endParaRPr>
            </a:p>
          </p:txBody>
        </p:sp>
        <p:sp>
          <p:nvSpPr>
            <p:cNvPr id="117" name="Text Box 27"/>
            <p:cNvSpPr txBox="1">
              <a:spLocks noChangeArrowheads="1"/>
            </p:cNvSpPr>
            <p:nvPr/>
          </p:nvSpPr>
          <p:spPr bwMode="auto">
            <a:xfrm>
              <a:off x="4929" y="1678"/>
              <a:ext cx="900" cy="360"/>
            </a:xfrm>
            <a:prstGeom prst="rect">
              <a:avLst/>
            </a:prstGeom>
            <a:noFill/>
            <a:ln w="9525">
              <a:noFill/>
              <a:miter lim="800000"/>
              <a:headEnd/>
              <a:tailEnd/>
            </a:ln>
          </p:spPr>
          <p:txBody>
            <a:bodyPr lIns="74295" tIns="8890" rIns="74295" bIns="8890"/>
            <a:lstStyle/>
            <a:p>
              <a:pPr eaLnBrk="1" hangingPunct="1"/>
              <a:r>
                <a:rPr lang="ja-JP" altLang="en-US" sz="900" b="1">
                  <a:solidFill>
                    <a:srgbClr val="000000"/>
                  </a:solidFill>
                  <a:latin typeface="Meiryo UI" pitchFamily="50" charset="-128"/>
                  <a:ea typeface="Meiryo UI" pitchFamily="50" charset="-128"/>
                  <a:cs typeface="Meiryo UI" pitchFamily="50" charset="-128"/>
                </a:rPr>
                <a:t>旭区</a:t>
              </a:r>
              <a:endParaRPr lang="ja-JP" altLang="en-US" sz="1000" b="1">
                <a:latin typeface="Meiryo UI" pitchFamily="50" charset="-128"/>
                <a:ea typeface="Meiryo UI" pitchFamily="50" charset="-128"/>
                <a:cs typeface="Meiryo UI" pitchFamily="50" charset="-128"/>
              </a:endParaRPr>
            </a:p>
          </p:txBody>
        </p:sp>
        <p:sp>
          <p:nvSpPr>
            <p:cNvPr id="118" name="Text Box 26"/>
            <p:cNvSpPr txBox="1">
              <a:spLocks noChangeArrowheads="1"/>
            </p:cNvSpPr>
            <p:nvPr/>
          </p:nvSpPr>
          <p:spPr bwMode="auto">
            <a:xfrm>
              <a:off x="1053" y="3280"/>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此花区</a:t>
              </a:r>
              <a:endParaRPr lang="ja-JP" altLang="en-US" sz="1050" b="1" dirty="0" smtClean="0">
                <a:latin typeface="Meiryo UI" pitchFamily="50" charset="-128"/>
                <a:ea typeface="Meiryo UI" pitchFamily="50" charset="-128"/>
                <a:cs typeface="Meiryo UI" pitchFamily="50" charset="-128"/>
              </a:endParaRPr>
            </a:p>
          </p:txBody>
        </p:sp>
        <p:sp>
          <p:nvSpPr>
            <p:cNvPr id="119" name="Text Box 25"/>
            <p:cNvSpPr txBox="1">
              <a:spLocks noChangeArrowheads="1"/>
            </p:cNvSpPr>
            <p:nvPr/>
          </p:nvSpPr>
          <p:spPr bwMode="auto">
            <a:xfrm>
              <a:off x="2863" y="3165"/>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西区</a:t>
              </a:r>
              <a:endParaRPr lang="ja-JP" altLang="en-US" sz="1050" b="1" dirty="0" smtClean="0">
                <a:latin typeface="Meiryo UI" pitchFamily="50" charset="-128"/>
                <a:ea typeface="Meiryo UI" pitchFamily="50" charset="-128"/>
                <a:cs typeface="Meiryo UI" pitchFamily="50" charset="-128"/>
              </a:endParaRPr>
            </a:p>
          </p:txBody>
        </p:sp>
        <p:sp>
          <p:nvSpPr>
            <p:cNvPr id="120" name="Text Box 24"/>
            <p:cNvSpPr txBox="1">
              <a:spLocks noChangeArrowheads="1"/>
            </p:cNvSpPr>
            <p:nvPr/>
          </p:nvSpPr>
          <p:spPr bwMode="auto">
            <a:xfrm>
              <a:off x="3701" y="3031"/>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中央区</a:t>
              </a:r>
              <a:endParaRPr lang="ja-JP" altLang="en-US" sz="1050" b="1" dirty="0" smtClean="0">
                <a:latin typeface="Meiryo UI" pitchFamily="50" charset="-128"/>
                <a:ea typeface="Meiryo UI" pitchFamily="50" charset="-128"/>
                <a:cs typeface="Meiryo UI" pitchFamily="50" charset="-128"/>
              </a:endParaRPr>
            </a:p>
          </p:txBody>
        </p:sp>
        <p:sp>
          <p:nvSpPr>
            <p:cNvPr id="121" name="Text Box 23"/>
            <p:cNvSpPr txBox="1">
              <a:spLocks noChangeArrowheads="1"/>
            </p:cNvSpPr>
            <p:nvPr/>
          </p:nvSpPr>
          <p:spPr bwMode="auto">
            <a:xfrm>
              <a:off x="4736" y="2733"/>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城東区</a:t>
              </a:r>
              <a:endParaRPr lang="ja-JP" altLang="en-US" sz="1050" b="1" dirty="0" smtClean="0">
                <a:latin typeface="Meiryo UI" pitchFamily="50" charset="-128"/>
                <a:ea typeface="Meiryo UI" pitchFamily="50" charset="-128"/>
                <a:cs typeface="Meiryo UI" pitchFamily="50" charset="-128"/>
              </a:endParaRPr>
            </a:p>
          </p:txBody>
        </p:sp>
        <p:sp>
          <p:nvSpPr>
            <p:cNvPr id="122" name="Text Box 21"/>
            <p:cNvSpPr txBox="1">
              <a:spLocks noChangeArrowheads="1"/>
            </p:cNvSpPr>
            <p:nvPr/>
          </p:nvSpPr>
          <p:spPr bwMode="auto">
            <a:xfrm>
              <a:off x="659" y="4997"/>
              <a:ext cx="1417"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住之江区</a:t>
              </a:r>
              <a:endParaRPr lang="ja-JP" altLang="en-US" sz="1050" b="1" dirty="0" smtClean="0">
                <a:latin typeface="Meiryo UI" pitchFamily="50" charset="-128"/>
                <a:ea typeface="Meiryo UI" pitchFamily="50" charset="-128"/>
                <a:cs typeface="Meiryo UI" pitchFamily="50" charset="-128"/>
              </a:endParaRPr>
            </a:p>
          </p:txBody>
        </p:sp>
        <p:sp>
          <p:nvSpPr>
            <p:cNvPr id="123" name="Text Box 20"/>
            <p:cNvSpPr txBox="1">
              <a:spLocks noChangeArrowheads="1"/>
            </p:cNvSpPr>
            <p:nvPr/>
          </p:nvSpPr>
          <p:spPr bwMode="auto">
            <a:xfrm>
              <a:off x="1790" y="3732"/>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港区</a:t>
              </a:r>
              <a:endParaRPr lang="ja-JP" altLang="en-US" sz="1050" b="1" dirty="0" smtClean="0">
                <a:latin typeface="Meiryo UI" pitchFamily="50" charset="-128"/>
                <a:ea typeface="Meiryo UI" pitchFamily="50" charset="-128"/>
                <a:cs typeface="Meiryo UI" pitchFamily="50" charset="-128"/>
              </a:endParaRPr>
            </a:p>
          </p:txBody>
        </p:sp>
        <p:sp>
          <p:nvSpPr>
            <p:cNvPr id="124" name="Text Box 19"/>
            <p:cNvSpPr txBox="1">
              <a:spLocks noChangeArrowheads="1"/>
            </p:cNvSpPr>
            <p:nvPr/>
          </p:nvSpPr>
          <p:spPr bwMode="auto">
            <a:xfrm>
              <a:off x="2106" y="4264"/>
              <a:ext cx="900" cy="360"/>
            </a:xfrm>
            <a:prstGeom prst="rect">
              <a:avLst/>
            </a:prstGeom>
            <a:noFill/>
            <a:ln w="9525">
              <a:noFill/>
              <a:miter lim="800000"/>
              <a:headEnd/>
              <a:tailEnd/>
            </a:ln>
          </p:spPr>
          <p:txBody>
            <a:bodyPr lIns="74295" tIns="8890" rIns="74295" bIns="8890"/>
            <a:lstStyle/>
            <a:p>
              <a:pPr eaLnBrk="1" hangingPunct="1"/>
              <a:r>
                <a:rPr lang="ja-JP" altLang="en-US" sz="900" b="1" dirty="0">
                  <a:solidFill>
                    <a:srgbClr val="000000"/>
                  </a:solidFill>
                  <a:latin typeface="Meiryo UI" pitchFamily="50" charset="-128"/>
                  <a:ea typeface="Meiryo UI" pitchFamily="50" charset="-128"/>
                  <a:cs typeface="Meiryo UI" pitchFamily="50" charset="-128"/>
                </a:rPr>
                <a:t>大正区</a:t>
              </a:r>
              <a:endParaRPr lang="ja-JP" altLang="en-US" sz="1000" b="1" dirty="0">
                <a:latin typeface="Meiryo UI" pitchFamily="50" charset="-128"/>
                <a:ea typeface="Meiryo UI" pitchFamily="50" charset="-128"/>
                <a:cs typeface="Meiryo UI" pitchFamily="50" charset="-128"/>
              </a:endParaRPr>
            </a:p>
          </p:txBody>
        </p:sp>
        <p:sp>
          <p:nvSpPr>
            <p:cNvPr id="125" name="Text Box 18"/>
            <p:cNvSpPr txBox="1">
              <a:spLocks noChangeArrowheads="1"/>
            </p:cNvSpPr>
            <p:nvPr/>
          </p:nvSpPr>
          <p:spPr bwMode="auto">
            <a:xfrm>
              <a:off x="2997" y="4373"/>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西成区</a:t>
              </a:r>
              <a:endParaRPr lang="ja-JP" altLang="en-US" sz="1050" b="1" dirty="0" smtClean="0">
                <a:latin typeface="Meiryo UI" pitchFamily="50" charset="-128"/>
                <a:ea typeface="Meiryo UI" pitchFamily="50" charset="-128"/>
                <a:cs typeface="Meiryo UI" pitchFamily="50" charset="-128"/>
              </a:endParaRPr>
            </a:p>
          </p:txBody>
        </p:sp>
        <p:sp>
          <p:nvSpPr>
            <p:cNvPr id="126" name="Text Box 17"/>
            <p:cNvSpPr txBox="1">
              <a:spLocks noChangeArrowheads="1"/>
            </p:cNvSpPr>
            <p:nvPr/>
          </p:nvSpPr>
          <p:spPr bwMode="auto">
            <a:xfrm>
              <a:off x="3044" y="3752"/>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浪速区</a:t>
              </a:r>
              <a:endParaRPr lang="ja-JP" altLang="en-US" sz="1050" b="1" dirty="0" smtClean="0">
                <a:latin typeface="Meiryo UI" pitchFamily="50" charset="-128"/>
                <a:ea typeface="Meiryo UI" pitchFamily="50" charset="-128"/>
                <a:cs typeface="Meiryo UI" pitchFamily="50" charset="-128"/>
              </a:endParaRPr>
            </a:p>
          </p:txBody>
        </p:sp>
        <p:sp>
          <p:nvSpPr>
            <p:cNvPr id="127" name="Text Box 16"/>
            <p:cNvSpPr txBox="1">
              <a:spLocks noChangeArrowheads="1"/>
            </p:cNvSpPr>
            <p:nvPr/>
          </p:nvSpPr>
          <p:spPr bwMode="auto">
            <a:xfrm>
              <a:off x="3580" y="3621"/>
              <a:ext cx="952" cy="874"/>
            </a:xfrm>
            <a:prstGeom prst="rect">
              <a:avLst/>
            </a:prstGeom>
            <a:noFill/>
            <a:ln>
              <a:noFill/>
            </a:ln>
            <a:extLst/>
          </p:spPr>
          <p:txBody>
            <a:bodyPr vert="eaVert"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天王寺区</a:t>
              </a:r>
              <a:endParaRPr lang="ja-JP" altLang="en-US" sz="1050" b="1" dirty="0" smtClean="0">
                <a:latin typeface="Meiryo UI" pitchFamily="50" charset="-128"/>
                <a:ea typeface="Meiryo UI" pitchFamily="50" charset="-128"/>
                <a:cs typeface="Meiryo UI" pitchFamily="50" charset="-128"/>
              </a:endParaRPr>
            </a:p>
          </p:txBody>
        </p:sp>
        <p:sp>
          <p:nvSpPr>
            <p:cNvPr id="128" name="Text Box 15"/>
            <p:cNvSpPr txBox="1">
              <a:spLocks noChangeArrowheads="1"/>
            </p:cNvSpPr>
            <p:nvPr/>
          </p:nvSpPr>
          <p:spPr bwMode="auto">
            <a:xfrm>
              <a:off x="4730" y="3299"/>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東成区</a:t>
              </a:r>
              <a:endParaRPr lang="ja-JP" altLang="en-US" sz="1050" b="1" dirty="0" smtClean="0">
                <a:latin typeface="Meiryo UI" pitchFamily="50" charset="-128"/>
                <a:ea typeface="Meiryo UI" pitchFamily="50" charset="-128"/>
                <a:cs typeface="Meiryo UI" pitchFamily="50" charset="-128"/>
              </a:endParaRPr>
            </a:p>
          </p:txBody>
        </p:sp>
        <p:sp>
          <p:nvSpPr>
            <p:cNvPr id="129" name="Text Box 14"/>
            <p:cNvSpPr txBox="1">
              <a:spLocks noChangeArrowheads="1"/>
            </p:cNvSpPr>
            <p:nvPr/>
          </p:nvSpPr>
          <p:spPr bwMode="auto">
            <a:xfrm>
              <a:off x="4605" y="4045"/>
              <a:ext cx="901" cy="358"/>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生野区</a:t>
              </a:r>
              <a:endParaRPr lang="ja-JP" altLang="en-US" sz="1050" b="1" dirty="0" smtClean="0">
                <a:latin typeface="Meiryo UI" pitchFamily="50" charset="-128"/>
                <a:ea typeface="Meiryo UI" pitchFamily="50" charset="-128"/>
                <a:cs typeface="Meiryo UI" pitchFamily="50" charset="-128"/>
              </a:endParaRPr>
            </a:p>
          </p:txBody>
        </p:sp>
        <p:sp>
          <p:nvSpPr>
            <p:cNvPr id="130" name="Text Box 13"/>
            <p:cNvSpPr txBox="1">
              <a:spLocks noChangeArrowheads="1"/>
            </p:cNvSpPr>
            <p:nvPr/>
          </p:nvSpPr>
          <p:spPr bwMode="auto">
            <a:xfrm>
              <a:off x="3421" y="5743"/>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住吉区</a:t>
              </a:r>
              <a:endParaRPr lang="ja-JP" altLang="en-US" sz="1050" b="1" dirty="0" smtClean="0">
                <a:latin typeface="Meiryo UI" pitchFamily="50" charset="-128"/>
                <a:ea typeface="Meiryo UI" pitchFamily="50" charset="-128"/>
                <a:cs typeface="Meiryo UI" pitchFamily="50" charset="-128"/>
              </a:endParaRPr>
            </a:p>
          </p:txBody>
        </p:sp>
        <p:sp>
          <p:nvSpPr>
            <p:cNvPr id="131" name="Text Box 12"/>
            <p:cNvSpPr txBox="1">
              <a:spLocks noChangeArrowheads="1"/>
            </p:cNvSpPr>
            <p:nvPr/>
          </p:nvSpPr>
          <p:spPr bwMode="auto">
            <a:xfrm>
              <a:off x="3767" y="4482"/>
              <a:ext cx="575" cy="874"/>
            </a:xfrm>
            <a:prstGeom prst="rect">
              <a:avLst/>
            </a:prstGeom>
            <a:noFill/>
            <a:ln>
              <a:noFill/>
            </a:ln>
            <a:extLst/>
          </p:spPr>
          <p:txBody>
            <a:bodyPr vert="eaVert"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阿倍野区</a:t>
              </a:r>
              <a:endParaRPr lang="ja-JP" altLang="en-US" sz="1050" b="1" dirty="0" smtClean="0">
                <a:latin typeface="Meiryo UI" pitchFamily="50" charset="-128"/>
                <a:ea typeface="Meiryo UI" pitchFamily="50" charset="-128"/>
                <a:cs typeface="Meiryo UI" pitchFamily="50" charset="-128"/>
              </a:endParaRPr>
            </a:p>
          </p:txBody>
        </p:sp>
        <p:sp>
          <p:nvSpPr>
            <p:cNvPr id="132" name="Text Box 11"/>
            <p:cNvSpPr txBox="1">
              <a:spLocks noChangeArrowheads="1"/>
            </p:cNvSpPr>
            <p:nvPr/>
          </p:nvSpPr>
          <p:spPr bwMode="auto">
            <a:xfrm>
              <a:off x="4079" y="5466"/>
              <a:ext cx="1159" cy="358"/>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東住吉区</a:t>
              </a:r>
              <a:endParaRPr lang="ja-JP" altLang="en-US" sz="1050" b="1" dirty="0" smtClean="0">
                <a:latin typeface="Meiryo UI" pitchFamily="50" charset="-128"/>
                <a:ea typeface="Meiryo UI" pitchFamily="50" charset="-128"/>
                <a:cs typeface="Meiryo UI" pitchFamily="50" charset="-128"/>
              </a:endParaRPr>
            </a:p>
          </p:txBody>
        </p:sp>
        <p:sp>
          <p:nvSpPr>
            <p:cNvPr id="133" name="Text Box 10"/>
            <p:cNvSpPr txBox="1">
              <a:spLocks noChangeArrowheads="1"/>
            </p:cNvSpPr>
            <p:nvPr/>
          </p:nvSpPr>
          <p:spPr bwMode="auto">
            <a:xfrm>
              <a:off x="5263" y="5576"/>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平野区</a:t>
              </a:r>
              <a:endParaRPr lang="ja-JP" altLang="en-US" sz="1050" b="1" dirty="0" smtClean="0">
                <a:latin typeface="Meiryo UI" pitchFamily="50" charset="-128"/>
                <a:ea typeface="Meiryo UI" pitchFamily="50" charset="-128"/>
                <a:cs typeface="Meiryo UI" pitchFamily="50" charset="-128"/>
              </a:endParaRPr>
            </a:p>
          </p:txBody>
        </p:sp>
        <p:sp>
          <p:nvSpPr>
            <p:cNvPr id="134" name="Text Box 23"/>
            <p:cNvSpPr txBox="1">
              <a:spLocks noChangeArrowheads="1"/>
            </p:cNvSpPr>
            <p:nvPr/>
          </p:nvSpPr>
          <p:spPr bwMode="auto">
            <a:xfrm>
              <a:off x="5670" y="2306"/>
              <a:ext cx="899" cy="360"/>
            </a:xfrm>
            <a:prstGeom prst="rect">
              <a:avLst/>
            </a:prstGeom>
            <a:noFill/>
            <a:ln>
              <a:noFill/>
            </a:ln>
            <a:extLst/>
          </p:spPr>
          <p:txBody>
            <a:bodyPr lIns="74295" tIns="8890" rIns="74295" bIns="8890"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鶴見区</a:t>
              </a:r>
              <a:endParaRPr lang="ja-JP" altLang="en-US" sz="1050" b="1" dirty="0" smtClean="0">
                <a:latin typeface="Meiryo UI" pitchFamily="50" charset="-128"/>
                <a:ea typeface="Meiryo UI" pitchFamily="50" charset="-128"/>
                <a:cs typeface="Meiryo UI" pitchFamily="50" charset="-128"/>
              </a:endParaRPr>
            </a:p>
          </p:txBody>
        </p:sp>
      </p:grpSp>
      <p:sp>
        <p:nvSpPr>
          <p:cNvPr id="162" name="Text Box 6"/>
          <p:cNvSpPr txBox="1">
            <a:spLocks noChangeArrowheads="1"/>
          </p:cNvSpPr>
          <p:nvPr/>
        </p:nvSpPr>
        <p:spPr bwMode="auto">
          <a:xfrm>
            <a:off x="1045291" y="2349105"/>
            <a:ext cx="702078" cy="360362"/>
          </a:xfrm>
          <a:prstGeom prst="rect">
            <a:avLst/>
          </a:prstGeom>
          <a:solidFill>
            <a:srgbClr val="FFFFFF"/>
          </a:solidFill>
          <a:ln w="9525">
            <a:solidFill>
              <a:srgbClr val="000000"/>
            </a:solidFill>
            <a:miter lim="800000"/>
            <a:headEnd/>
            <a:tailEnd/>
          </a:ln>
        </p:spPr>
        <p:txBody>
          <a:bodyPr lIns="74295" tIns="8890" rIns="74295" bIns="8890" anchor="ctr"/>
          <a:lstStyle/>
          <a:p>
            <a:pPr algn="ctr" eaLnBrk="1" hangingPunct="1"/>
            <a:r>
              <a:rPr lang="ja-JP" altLang="en-US" sz="1200" dirty="0" smtClean="0">
                <a:latin typeface="Meiryo UI" pitchFamily="50" charset="-128"/>
                <a:ea typeface="Meiryo UI" pitchFamily="50" charset="-128"/>
                <a:cs typeface="Meiryo UI" pitchFamily="50" charset="-128"/>
              </a:rPr>
              <a:t>淀川区</a:t>
            </a:r>
            <a:endParaRPr lang="ja-JP" altLang="en-US" sz="1200" dirty="0">
              <a:latin typeface="Meiryo UI" pitchFamily="50" charset="-128"/>
              <a:ea typeface="Meiryo UI" pitchFamily="50" charset="-128"/>
              <a:cs typeface="Meiryo UI" pitchFamily="50" charset="-128"/>
            </a:endParaRPr>
          </a:p>
        </p:txBody>
      </p:sp>
      <p:sp>
        <p:nvSpPr>
          <p:cNvPr id="58" name="Text Box 6"/>
          <p:cNvSpPr txBox="1">
            <a:spLocks noChangeArrowheads="1"/>
          </p:cNvSpPr>
          <p:nvPr/>
        </p:nvSpPr>
        <p:spPr bwMode="auto">
          <a:xfrm>
            <a:off x="2846766" y="2564904"/>
            <a:ext cx="702078" cy="360362"/>
          </a:xfrm>
          <a:prstGeom prst="rect">
            <a:avLst/>
          </a:prstGeom>
          <a:solidFill>
            <a:srgbClr val="FFFFFF"/>
          </a:solidFill>
          <a:ln w="9525">
            <a:solidFill>
              <a:srgbClr val="000000"/>
            </a:solidFill>
            <a:miter lim="800000"/>
            <a:headEnd/>
            <a:tailEnd/>
          </a:ln>
        </p:spPr>
        <p:txBody>
          <a:bodyPr lIns="74295" tIns="8890" rIns="74295" bIns="8890" anchor="ctr"/>
          <a:lstStyle/>
          <a:p>
            <a:pPr algn="ctr" eaLnBrk="1" hangingPunct="1"/>
            <a:r>
              <a:rPr lang="ja-JP" altLang="en-US" sz="1200" dirty="0">
                <a:latin typeface="Meiryo UI" pitchFamily="50" charset="-128"/>
                <a:ea typeface="Meiryo UI" pitchFamily="50" charset="-128"/>
                <a:cs typeface="Meiryo UI" pitchFamily="50" charset="-128"/>
              </a:rPr>
              <a:t>北</a:t>
            </a:r>
            <a:r>
              <a:rPr lang="ja-JP" altLang="en-US" sz="1200" dirty="0" smtClean="0">
                <a:latin typeface="Meiryo UI" pitchFamily="50" charset="-128"/>
                <a:ea typeface="Meiryo UI" pitchFamily="50" charset="-128"/>
                <a:cs typeface="Meiryo UI" pitchFamily="50" charset="-128"/>
              </a:rPr>
              <a:t>区</a:t>
            </a:r>
            <a:endParaRPr lang="ja-JP" altLang="en-US" sz="1200" dirty="0">
              <a:latin typeface="Meiryo UI" pitchFamily="50" charset="-128"/>
              <a:ea typeface="Meiryo UI" pitchFamily="50" charset="-128"/>
              <a:cs typeface="Meiryo UI" pitchFamily="50" charset="-128"/>
            </a:endParaRPr>
          </a:p>
        </p:txBody>
      </p:sp>
      <p:sp>
        <p:nvSpPr>
          <p:cNvPr id="59" name="Text Box 6"/>
          <p:cNvSpPr txBox="1">
            <a:spLocks noChangeArrowheads="1"/>
          </p:cNvSpPr>
          <p:nvPr/>
        </p:nvSpPr>
        <p:spPr bwMode="auto">
          <a:xfrm>
            <a:off x="1442610" y="4365104"/>
            <a:ext cx="702078" cy="360362"/>
          </a:xfrm>
          <a:prstGeom prst="rect">
            <a:avLst/>
          </a:prstGeom>
          <a:solidFill>
            <a:srgbClr val="FFFFFF"/>
          </a:solidFill>
          <a:ln w="9525">
            <a:solidFill>
              <a:srgbClr val="000000"/>
            </a:solidFill>
            <a:miter lim="800000"/>
            <a:headEnd/>
            <a:tailEnd/>
          </a:ln>
        </p:spPr>
        <p:txBody>
          <a:bodyPr lIns="74295" tIns="8890" rIns="74295" bIns="8890" anchor="ctr"/>
          <a:lstStyle/>
          <a:p>
            <a:pPr algn="ctr" eaLnBrk="1" hangingPunct="1"/>
            <a:r>
              <a:rPr lang="ja-JP" altLang="en-US" sz="1200" dirty="0">
                <a:latin typeface="Meiryo UI" pitchFamily="50" charset="-128"/>
                <a:ea typeface="Meiryo UI" pitchFamily="50" charset="-128"/>
                <a:cs typeface="Meiryo UI" pitchFamily="50" charset="-128"/>
              </a:rPr>
              <a:t>中央</a:t>
            </a:r>
            <a:r>
              <a:rPr lang="ja-JP" altLang="en-US" sz="1200" dirty="0" smtClean="0">
                <a:latin typeface="Meiryo UI" pitchFamily="50" charset="-128"/>
                <a:ea typeface="Meiryo UI" pitchFamily="50" charset="-128"/>
                <a:cs typeface="Meiryo UI" pitchFamily="50" charset="-128"/>
              </a:rPr>
              <a:t>区</a:t>
            </a:r>
            <a:endParaRPr lang="ja-JP" altLang="en-US" sz="1200" dirty="0">
              <a:latin typeface="Meiryo UI" pitchFamily="50" charset="-128"/>
              <a:ea typeface="Meiryo UI" pitchFamily="50" charset="-128"/>
              <a:cs typeface="Meiryo UI" pitchFamily="50" charset="-128"/>
            </a:endParaRPr>
          </a:p>
        </p:txBody>
      </p:sp>
      <p:sp>
        <p:nvSpPr>
          <p:cNvPr id="60" name="Text Box 6"/>
          <p:cNvSpPr txBox="1">
            <a:spLocks noChangeArrowheads="1"/>
          </p:cNvSpPr>
          <p:nvPr/>
        </p:nvSpPr>
        <p:spPr bwMode="auto">
          <a:xfrm>
            <a:off x="2924775" y="4293096"/>
            <a:ext cx="702078" cy="360362"/>
          </a:xfrm>
          <a:prstGeom prst="rect">
            <a:avLst/>
          </a:prstGeom>
          <a:solidFill>
            <a:srgbClr val="FFFFFF"/>
          </a:solidFill>
          <a:ln w="9525">
            <a:solidFill>
              <a:srgbClr val="000000"/>
            </a:solidFill>
            <a:miter lim="800000"/>
            <a:headEnd/>
            <a:tailEnd/>
          </a:ln>
        </p:spPr>
        <p:txBody>
          <a:bodyPr lIns="0" tIns="8890" rIns="0" bIns="8890" anchor="ctr"/>
          <a:lstStyle/>
          <a:p>
            <a:pPr algn="ctr" eaLnBrk="1" hangingPunct="1"/>
            <a:r>
              <a:rPr lang="ja-JP" altLang="en-US" sz="1200" dirty="0">
                <a:latin typeface="Meiryo UI" pitchFamily="50" charset="-128"/>
                <a:ea typeface="Meiryo UI" pitchFamily="50" charset="-128"/>
                <a:cs typeface="Meiryo UI" pitchFamily="50" charset="-128"/>
              </a:rPr>
              <a:t>天王寺</a:t>
            </a:r>
            <a:r>
              <a:rPr lang="ja-JP" altLang="en-US" sz="1200" dirty="0" smtClean="0">
                <a:latin typeface="Meiryo UI" pitchFamily="50" charset="-128"/>
                <a:ea typeface="Meiryo UI" pitchFamily="50" charset="-128"/>
                <a:cs typeface="Meiryo UI" pitchFamily="50" charset="-128"/>
              </a:rPr>
              <a:t>区</a:t>
            </a:r>
            <a:endParaRPr lang="ja-JP" altLang="en-US" sz="1200" dirty="0">
              <a:latin typeface="Meiryo UI" pitchFamily="50" charset="-128"/>
              <a:ea typeface="Meiryo UI" pitchFamily="50" charset="-128"/>
              <a:cs typeface="Meiryo UI" pitchFamily="50" charset="-128"/>
            </a:endParaRPr>
          </a:p>
        </p:txBody>
      </p:sp>
      <p:sp>
        <p:nvSpPr>
          <p:cNvPr id="61" name="正方形/長方形 27"/>
          <p:cNvSpPr>
            <a:spLocks noChangeArrowheads="1"/>
          </p:cNvSpPr>
          <p:nvPr/>
        </p:nvSpPr>
        <p:spPr bwMode="auto">
          <a:xfrm>
            <a:off x="8874125" y="661910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１</a:t>
            </a:r>
            <a:endParaRPr lang="en-US" altLang="ja-JP" sz="1100" b="1" dirty="0" smtClean="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7858372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3"/>
          <p:cNvSpPr txBox="1">
            <a:spLocks/>
          </p:cNvSpPr>
          <p:nvPr/>
        </p:nvSpPr>
        <p:spPr bwMode="auto">
          <a:xfrm>
            <a:off x="117475" y="260350"/>
            <a:ext cx="9671050"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pic>
        <p:nvPicPr>
          <p:cNvPr id="8" name="図 7"/>
          <p:cNvPicPr>
            <a:picLocks/>
          </p:cNvPicPr>
          <p:nvPr/>
        </p:nvPicPr>
        <p:blipFill>
          <a:blip r:embed="rId2"/>
          <a:stretch>
            <a:fillRect/>
          </a:stretch>
        </p:blipFill>
        <p:spPr>
          <a:xfrm>
            <a:off x="6441138" y="3932503"/>
            <a:ext cx="3490913" cy="2385747"/>
          </a:xfrm>
          <a:prstGeom prst="rect">
            <a:avLst/>
          </a:prstGeom>
        </p:spPr>
      </p:pic>
      <p:pic>
        <p:nvPicPr>
          <p:cNvPr id="7" name="図 6"/>
          <p:cNvPicPr>
            <a:picLocks/>
          </p:cNvPicPr>
          <p:nvPr/>
        </p:nvPicPr>
        <p:blipFill>
          <a:blip r:embed="rId3"/>
          <a:stretch>
            <a:fillRect/>
          </a:stretch>
        </p:blipFill>
        <p:spPr>
          <a:xfrm>
            <a:off x="3014018" y="3937799"/>
            <a:ext cx="3493145" cy="2396326"/>
          </a:xfrm>
          <a:prstGeom prst="rect">
            <a:avLst/>
          </a:prstGeom>
        </p:spPr>
      </p:pic>
      <p:pic>
        <p:nvPicPr>
          <p:cNvPr id="6" name="図 5"/>
          <p:cNvPicPr>
            <a:picLocks/>
          </p:cNvPicPr>
          <p:nvPr/>
        </p:nvPicPr>
        <p:blipFill>
          <a:blip r:embed="rId4"/>
          <a:stretch>
            <a:fillRect/>
          </a:stretch>
        </p:blipFill>
        <p:spPr>
          <a:xfrm>
            <a:off x="6411913" y="811212"/>
            <a:ext cx="3488751" cy="2375401"/>
          </a:xfrm>
          <a:prstGeom prst="rect">
            <a:avLst/>
          </a:prstGeom>
        </p:spPr>
      </p:pic>
      <p:pic>
        <p:nvPicPr>
          <p:cNvPr id="5" name="図 4"/>
          <p:cNvPicPr>
            <a:picLocks/>
          </p:cNvPicPr>
          <p:nvPr/>
        </p:nvPicPr>
        <p:blipFill>
          <a:blip r:embed="rId5"/>
          <a:stretch>
            <a:fillRect/>
          </a:stretch>
        </p:blipFill>
        <p:spPr>
          <a:xfrm>
            <a:off x="3033539" y="917347"/>
            <a:ext cx="3493075" cy="2186365"/>
          </a:xfrm>
          <a:prstGeom prst="rect">
            <a:avLst/>
          </a:prstGeom>
        </p:spPr>
      </p:pic>
      <p:sp>
        <p:nvSpPr>
          <p:cNvPr id="4" name="テキスト ボックス 3"/>
          <p:cNvSpPr txBox="1"/>
          <p:nvPr/>
        </p:nvSpPr>
        <p:spPr bwMode="gray">
          <a:xfrm>
            <a:off x="271463" y="160338"/>
            <a:ext cx="4291012" cy="187325"/>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smtClean="0">
                <a:solidFill>
                  <a:schemeClr val="bg1"/>
                </a:solidFill>
                <a:latin typeface="Meiryo UI" pitchFamily="50" charset="-128"/>
                <a:ea typeface="Meiryo UI" pitchFamily="50" charset="-128"/>
                <a:cs typeface="Meiryo UI" pitchFamily="50" charset="-128"/>
              </a:rPr>
              <a:t>天王寺区の状況（</a:t>
            </a:r>
            <a:r>
              <a:rPr lang="ja-JP" altLang="en-US" sz="1200" b="1" dirty="0">
                <a:solidFill>
                  <a:schemeClr val="bg1"/>
                </a:solidFill>
                <a:latin typeface="Meiryo UI" pitchFamily="50" charset="-128"/>
                <a:ea typeface="Meiryo UI" pitchFamily="50" charset="-128"/>
                <a:cs typeface="Meiryo UI" pitchFamily="50" charset="-128"/>
              </a:rPr>
              <a:t>統計データ）＜</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7172" name="テキスト ボックス 24"/>
          <p:cNvSpPr txBox="1">
            <a:spLocks noChangeArrowheads="1"/>
          </p:cNvSpPr>
          <p:nvPr/>
        </p:nvSpPr>
        <p:spPr bwMode="auto">
          <a:xfrm>
            <a:off x="173038" y="401638"/>
            <a:ext cx="390525"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まち・暮らし</a:t>
            </a:r>
          </a:p>
        </p:txBody>
      </p:sp>
      <p:graphicFrame>
        <p:nvGraphicFramePr>
          <p:cNvPr id="21" name="Group 22"/>
          <p:cNvGraphicFramePr>
            <a:graphicFrameLocks noGrp="1"/>
          </p:cNvGraphicFramePr>
          <p:nvPr>
            <p:extLst>
              <p:ext uri="{D42A27DB-BD31-4B8C-83A1-F6EECF244321}">
                <p14:modId xmlns:p14="http://schemas.microsoft.com/office/powerpoint/2010/main" val="4016409328"/>
              </p:ext>
            </p:extLst>
          </p:nvPr>
        </p:nvGraphicFramePr>
        <p:xfrm>
          <a:off x="641350" y="404813"/>
          <a:ext cx="2340260" cy="6217737"/>
        </p:xfrm>
        <a:graphic>
          <a:graphicData uri="http://schemas.openxmlformats.org/drawingml/2006/table">
            <a:tbl>
              <a:tblPr/>
              <a:tblGrid>
                <a:gridCol w="312035">
                  <a:extLst>
                    <a:ext uri="{9D8B030D-6E8A-4147-A177-3AD203B41FA5}">
                      <a16:colId xmlns:a16="http://schemas.microsoft.com/office/drawing/2014/main" val="20000"/>
                    </a:ext>
                  </a:extLst>
                </a:gridCol>
                <a:gridCol w="312035">
                  <a:extLst>
                    <a:ext uri="{9D8B030D-6E8A-4147-A177-3AD203B41FA5}">
                      <a16:colId xmlns:a16="http://schemas.microsoft.com/office/drawing/2014/main" val="20001"/>
                    </a:ext>
                  </a:extLst>
                </a:gridCol>
                <a:gridCol w="234026">
                  <a:extLst>
                    <a:ext uri="{9D8B030D-6E8A-4147-A177-3AD203B41FA5}">
                      <a16:colId xmlns:a16="http://schemas.microsoft.com/office/drawing/2014/main" val="20002"/>
                    </a:ext>
                  </a:extLst>
                </a:gridCol>
                <a:gridCol w="624069">
                  <a:extLst>
                    <a:ext uri="{9D8B030D-6E8A-4147-A177-3AD203B41FA5}">
                      <a16:colId xmlns:a16="http://schemas.microsoft.com/office/drawing/2014/main" val="20003"/>
                    </a:ext>
                  </a:extLst>
                </a:gridCol>
                <a:gridCol w="858095">
                  <a:extLst>
                    <a:ext uri="{9D8B030D-6E8A-4147-A177-3AD203B41FA5}">
                      <a16:colId xmlns:a16="http://schemas.microsoft.com/office/drawing/2014/main" val="20004"/>
                    </a:ext>
                  </a:extLst>
                </a:gridCol>
              </a:tblGrid>
              <a:tr h="215291">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59436" marR="5943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864" marR="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00"/>
                  </a:ext>
                </a:extLst>
              </a:tr>
              <a:tr h="188208">
                <a:tc rowSpan="6">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土地利用</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建物用途</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63.7%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内訳</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住居</a:t>
                      </a: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51.5%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商業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工業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その他</a:t>
                      </a:r>
                      <a:endParaRPr kumimoji="1" lang="ja-JP" altLang="en-US" sz="1000" dirty="0">
                        <a:latin typeface="+mn-ea"/>
                        <a:ea typeface="+mn-ea"/>
                      </a:endParaRPr>
                    </a:p>
                  </a:txBody>
                  <a:tcPr marL="10319" marR="10319" marT="9525" marB="0" anchor="ctr">
                    <a:lnT w="12700" cap="flat" cmpd="sng" algn="ctr">
                      <a:solidFill>
                        <a:schemeClr val="tx1"/>
                      </a:solidFill>
                      <a:prstDash val="sysDash"/>
                      <a:round/>
                      <a:headEnd type="none" w="med" len="med"/>
                      <a:tailEnd type="none" w="med" len="med"/>
                    </a:lnT>
                  </a:tcPr>
                </a:tc>
                <a:tc hMerge="1">
                  <a:txBody>
                    <a:bodyPr/>
                    <a:lstStyle/>
                    <a:p>
                      <a:pPr algn="ctr" fontAlgn="ctr"/>
                      <a:endParaRPr lang="en-US" altLang="ja-JP" sz="1000" b="0" i="0" u="none" strike="noStrike" dirty="0">
                        <a:solidFill>
                          <a:schemeClr val="tx1"/>
                        </a:solidFill>
                        <a:latin typeface="ＭＳ Ｐゴシック" pitchFamily="50" charset="-128"/>
                        <a:ea typeface="ＭＳ Ｐゴシック" pitchFamily="50" charset="-128"/>
                      </a:endParaRPr>
                    </a:p>
                  </a:txBody>
                  <a:tcPr marL="9525" marR="9525" marT="9525" marB="0" anchor="ct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19.0%</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88612">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持ち家割合：借家割合</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49.8%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50.2%</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8000">
                <a:tc rowSpan="9">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子ども・教育</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484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認可保育所定員</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Ｐゴシック" pitchFamily="50" charset="-128"/>
                          <a:ea typeface="ＭＳ Ｐゴシック" pitchFamily="50" charset="-128"/>
                        </a:rPr>
                        <a:t>（就学前児童</a:t>
                      </a:r>
                      <a:r>
                        <a:rPr kumimoji="1" lang="en-US" altLang="ja-JP" sz="7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7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13,792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45.3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待機児童数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幼稚園数</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中学校数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高等学校数（全日）</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短期大学数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福祉・医療</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居宅介護事業者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zh-TW" sz="1000" b="0" i="0" u="none" strike="noStrike" dirty="0" smtClean="0">
                          <a:solidFill>
                            <a:schemeClr val="tx1"/>
                          </a:solidFill>
                          <a:latin typeface="ＭＳ Ｐゴシック" pitchFamily="50" charset="-128"/>
                          <a:ea typeface="ＭＳ Ｐゴシック" pitchFamily="50" charset="-128"/>
                        </a:rPr>
                        <a:t>1,346</a:t>
                      </a:r>
                      <a:r>
                        <a:rPr lang="zh-TW" altLang="en-US" sz="1000" b="0" i="0" u="none" strike="noStrike" dirty="0" smtClean="0">
                          <a:solidFill>
                            <a:schemeClr val="tx1"/>
                          </a:solidFill>
                          <a:latin typeface="ＭＳ Ｐゴシック" pitchFamily="50" charset="-128"/>
                          <a:ea typeface="ＭＳ Ｐゴシック" pitchFamily="50" charset="-128"/>
                        </a:rPr>
                        <a:t>業者</a:t>
                      </a:r>
                    </a:p>
                    <a:p>
                      <a:pPr marL="0" marR="0" lvl="0" indent="0" algn="ctr" defTabSz="914400" rtl="0" eaLnBrk="1" fontAlgn="base" latinLnBrk="0" hangingPunct="1">
                        <a:lnSpc>
                          <a:spcPct val="90000"/>
                        </a:lnSpc>
                        <a:spcBef>
                          <a:spcPct val="0"/>
                        </a:spcBef>
                        <a:spcAft>
                          <a:spcPct val="0"/>
                        </a:spcAft>
                        <a:buClrTx/>
                        <a:buSzTx/>
                        <a:buFontTx/>
                        <a:buNone/>
                        <a:tabLst/>
                        <a:defRPr/>
                      </a:pP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zh-TW" sz="1000" b="0" i="0" u="none" strike="noStrike" dirty="0" smtClean="0">
                          <a:solidFill>
                            <a:schemeClr val="tx1"/>
                          </a:solidFill>
                          <a:latin typeface="ＭＳ Ｐゴシック" pitchFamily="50" charset="-128"/>
                          <a:ea typeface="ＭＳ Ｐゴシック" pitchFamily="50" charset="-128"/>
                        </a:rPr>
                        <a:t>30.4</a:t>
                      </a:r>
                      <a:r>
                        <a:rPr lang="zh-TW" altLang="en-US" sz="1000" b="0" i="0" u="none" strike="noStrike" dirty="0" smtClean="0">
                          <a:solidFill>
                            <a:schemeClr val="tx1"/>
                          </a:solidFill>
                          <a:latin typeface="ＭＳ Ｐゴシック" pitchFamily="50" charset="-128"/>
                          <a:ea typeface="ＭＳ Ｐゴシック" pitchFamily="50" charset="-128"/>
                        </a:rPr>
                        <a:t>業者）</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病院・診療所数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（千人あたり）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1,368</a:t>
                      </a:r>
                      <a:r>
                        <a:rPr lang="ja-JP" altLang="en-US" sz="1000" b="0" i="0" u="none" strike="noStrike" dirty="0" smtClean="0">
                          <a:solidFill>
                            <a:schemeClr val="tx1"/>
                          </a:solidFill>
                          <a:latin typeface="ＭＳ Ｐゴシック" pitchFamily="50" charset="-128"/>
                          <a:ea typeface="ＭＳ Ｐゴシック" pitchFamily="50" charset="-128"/>
                        </a:rPr>
                        <a:t>ヵ所</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2.1</a:t>
                      </a:r>
                      <a:r>
                        <a:rPr lang="ja-JP" altLang="en-US" sz="1000" b="0" i="0" u="none" strike="noStrike" dirty="0" smtClean="0">
                          <a:solidFill>
                            <a:schemeClr val="tx1"/>
                          </a:solidFill>
                          <a:latin typeface="ＭＳ Ｐゴシック" pitchFamily="50" charset="-128"/>
                          <a:ea typeface="ＭＳ Ｐゴシック" pitchFamily="50" charset="-128"/>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国民健康保険加入者数（加入率）</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180,412</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28.3%</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被保護実人員（生活保護）（保護率</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千分比</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36,152</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56.7‰</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交通</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鉄道駅数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50</a:t>
                      </a:r>
                      <a:r>
                        <a:rPr lang="ja-JP" altLang="en-US" sz="1000" b="0" i="0" u="none" strike="noStrike" dirty="0" smtClean="0">
                          <a:solidFill>
                            <a:schemeClr val="tx1"/>
                          </a:solidFill>
                          <a:latin typeface="ＭＳ Ｐゴシック" pitchFamily="50" charset="-128"/>
                          <a:ea typeface="ＭＳ Ｐゴシック" pitchFamily="50" charset="-128"/>
                        </a:rPr>
                        <a:t>駅</a:t>
                      </a:r>
                      <a:endParaRPr lang="en-US" altLang="ja-JP" sz="1000" b="0" i="0" u="none" strike="noStrike" dirty="0" smtClean="0">
                        <a:solidFill>
                          <a:schemeClr val="tx1"/>
                        </a:solidFill>
                        <a:latin typeface="ＭＳ Ｐゴシック" pitchFamily="50" charset="-128"/>
                        <a:ea typeface="ＭＳ Ｐゴシック" pitchFamily="50" charset="-128"/>
                      </a:endParaRP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1.1</a:t>
                      </a:r>
                      <a:r>
                        <a:rPr lang="ja-JP" altLang="en-US" sz="1000" b="0" i="0" u="none" strike="noStrike" dirty="0" smtClean="0">
                          <a:solidFill>
                            <a:schemeClr val="tx1"/>
                          </a:solidFill>
                          <a:latin typeface="ＭＳ Ｐゴシック" pitchFamily="50" charset="-128"/>
                          <a:ea typeface="ＭＳ Ｐゴシック" pitchFamily="50" charset="-128"/>
                        </a:rPr>
                        <a:t>駅）</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放置自転車台数（原付除く）</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918</a:t>
                      </a:r>
                      <a:r>
                        <a:rPr lang="ja-JP" altLang="en-US" sz="1000" b="0" i="0" u="none" strike="noStrike" dirty="0" smtClean="0">
                          <a:solidFill>
                            <a:schemeClr val="tx1"/>
                          </a:solidFill>
                          <a:latin typeface="ＭＳ Ｐゴシック" pitchFamily="50" charset="-128"/>
                          <a:ea typeface="ＭＳ Ｐゴシック" pitchFamily="50" charset="-128"/>
                        </a:rPr>
                        <a:t>台</a:t>
                      </a:r>
                      <a:endParaRPr lang="en-US" altLang="ja-JP" sz="1000" b="0" i="0" u="none" strike="noStrike" dirty="0" smtClean="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r h="19054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通勤・</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通学者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割合</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域内</a:t>
                      </a:r>
                    </a:p>
                  </a:txBody>
                  <a:tcPr marL="58500" marR="58500" marT="46800" marB="4680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47.0%</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22"/>
                  </a:ext>
                </a:extLst>
              </a:tr>
              <a:tr h="216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域外</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53.0%</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3"/>
                  </a:ext>
                </a:extLst>
              </a:tr>
            </a:tbl>
          </a:graphicData>
        </a:graphic>
      </p:graphicFrame>
      <p:sp>
        <p:nvSpPr>
          <p:cNvPr id="7273" name="Rectangle 8"/>
          <p:cNvSpPr>
            <a:spLocks noChangeArrowheads="1"/>
          </p:cNvSpPr>
          <p:nvPr/>
        </p:nvSpPr>
        <p:spPr bwMode="auto">
          <a:xfrm>
            <a:off x="6423025" y="409575"/>
            <a:ext cx="3314700" cy="517525"/>
          </a:xfrm>
          <a:prstGeom prst="rect">
            <a:avLst/>
          </a:prstGeom>
          <a:solidFill>
            <a:srgbClr val="FFCC99"/>
          </a:solidFill>
          <a:ln w="9525" algn="ctr">
            <a:noFill/>
            <a:prstDash val="sysDot"/>
            <a:miter lim="800000"/>
            <a:headEnd/>
            <a:tailEnd/>
          </a:ln>
        </p:spPr>
        <p:txBody>
          <a:bodyPr lIns="36000" tIns="0" rIns="36000" bIns="0"/>
          <a:lstStyle/>
          <a:p>
            <a:endParaRPr lang="en-US" altLang="ja-JP" sz="1000" dirty="0">
              <a:latin typeface="ＭＳ Ｐゴシック" charset="-128"/>
            </a:endParaRPr>
          </a:p>
          <a:p>
            <a:pPr>
              <a:spcBef>
                <a:spcPct val="15000"/>
              </a:spcBef>
            </a:pPr>
            <a:r>
              <a:rPr lang="en-US" altLang="ja-JP" sz="1000" dirty="0">
                <a:latin typeface="ＭＳ Ｐゴシック" charset="-128"/>
              </a:rPr>
              <a:t>◆</a:t>
            </a:r>
            <a:r>
              <a:rPr lang="ja-JP" altLang="en-US" sz="1000" dirty="0">
                <a:latin typeface="ＭＳ Ｐゴシック" charset="-128"/>
              </a:rPr>
              <a:t>就学前児童</a:t>
            </a:r>
            <a:r>
              <a:rPr lang="en-US" altLang="ja-JP" sz="1000" dirty="0">
                <a:latin typeface="ＭＳ Ｐゴシック" charset="-128"/>
              </a:rPr>
              <a:t>100</a:t>
            </a:r>
            <a:r>
              <a:rPr lang="ja-JP" altLang="en-US" sz="1000" dirty="0">
                <a:latin typeface="ＭＳ Ｐゴシック" charset="-128"/>
              </a:rPr>
              <a:t>人あたり認可保育所定員数は、</a:t>
            </a:r>
            <a:r>
              <a:rPr lang="ja-JP" altLang="en-US" sz="1000" dirty="0" smtClean="0">
                <a:latin typeface="ＭＳ Ｐゴシック" charset="-128"/>
              </a:rPr>
              <a:t>比較都市</a:t>
            </a:r>
            <a:endParaRPr lang="en-US" altLang="ja-JP" sz="1000" dirty="0" smtClean="0">
              <a:latin typeface="ＭＳ Ｐゴシック" charset="-128"/>
            </a:endParaRPr>
          </a:p>
          <a:p>
            <a:pPr>
              <a:spcBef>
                <a:spcPts val="0"/>
              </a:spcBef>
            </a:pPr>
            <a:r>
              <a:rPr lang="ja-JP" altLang="en-US" sz="1000" dirty="0">
                <a:latin typeface="ＭＳ Ｐゴシック" charset="-128"/>
              </a:rPr>
              <a:t>　</a:t>
            </a:r>
            <a:r>
              <a:rPr lang="ja-JP" altLang="en-US" sz="1000" dirty="0" smtClean="0">
                <a:latin typeface="ＭＳ Ｐゴシック" charset="-128"/>
              </a:rPr>
              <a:t> を</a:t>
            </a:r>
            <a:r>
              <a:rPr lang="ja-JP" altLang="en-US" sz="1000" dirty="0">
                <a:latin typeface="ＭＳ Ｐゴシック" charset="-128"/>
              </a:rPr>
              <a:t>いずれも上回る</a:t>
            </a:r>
            <a:endParaRPr lang="ja-JP" altLang="en-US" sz="700" dirty="0">
              <a:latin typeface="ＭＳ Ｐゴシック" charset="-128"/>
            </a:endParaRPr>
          </a:p>
        </p:txBody>
      </p:sp>
      <p:sp>
        <p:nvSpPr>
          <p:cNvPr id="7274" name="Rectangle 11"/>
          <p:cNvSpPr>
            <a:spLocks noChangeArrowheads="1"/>
          </p:cNvSpPr>
          <p:nvPr/>
        </p:nvSpPr>
        <p:spPr bwMode="auto">
          <a:xfrm>
            <a:off x="3033713" y="3482975"/>
            <a:ext cx="3316287" cy="517525"/>
          </a:xfrm>
          <a:prstGeom prst="rect">
            <a:avLst/>
          </a:prstGeom>
          <a:solidFill>
            <a:srgbClr val="FFCC99"/>
          </a:solidFill>
          <a:ln w="9525" algn="ctr">
            <a:noFill/>
            <a:prstDash val="sysDot"/>
            <a:miter lim="800000"/>
            <a:headEnd/>
            <a:tailEnd/>
          </a:ln>
        </p:spPr>
        <p:txBody>
          <a:bodyPr lIns="36000" tIns="0" rIns="36000" bIns="0"/>
          <a:lstStyle/>
          <a:p>
            <a:pPr marL="85725" indent="-85725"/>
            <a:endParaRPr lang="en-US" altLang="ja-JP" sz="1000" dirty="0"/>
          </a:p>
          <a:p>
            <a:pPr marL="85725" indent="-85725">
              <a:spcBef>
                <a:spcPct val="15000"/>
              </a:spcBef>
            </a:pPr>
            <a:r>
              <a:rPr lang="en-US" altLang="ja-JP" sz="1000" dirty="0" smtClean="0">
                <a:latin typeface="ＭＳ Ｐゴシック" charset="-128"/>
              </a:rPr>
              <a:t>◆</a:t>
            </a:r>
            <a:r>
              <a:rPr lang="ja-JP" altLang="en-US" sz="1000" dirty="0" smtClean="0">
                <a:latin typeface="ＭＳ Ｐゴシック" charset="-128"/>
              </a:rPr>
              <a:t>１</a:t>
            </a:r>
            <a:r>
              <a:rPr lang="en-US" altLang="ja-JP" sz="1000" dirty="0" smtClean="0">
                <a:latin typeface="ＭＳ Ｐゴシック" charset="-128"/>
              </a:rPr>
              <a:t>k</a:t>
            </a:r>
            <a:r>
              <a:rPr lang="en-US" altLang="ja-JP" sz="1000" dirty="0">
                <a:latin typeface="ＭＳ Ｐゴシック" charset="-128"/>
              </a:rPr>
              <a:t>㎡</a:t>
            </a:r>
            <a:r>
              <a:rPr lang="ja-JP" altLang="en-US" sz="1000" dirty="0">
                <a:latin typeface="ＭＳ Ｐゴシック" charset="-128"/>
              </a:rPr>
              <a:t>あたりの居宅介護事業者数は、比較都市をいずれ</a:t>
            </a:r>
            <a:r>
              <a:rPr lang="ja-JP" altLang="en-US" sz="1000" dirty="0" smtClean="0">
                <a:latin typeface="ＭＳ Ｐゴシック" charset="-128"/>
              </a:rPr>
              <a:t>も</a:t>
            </a:r>
            <a:endParaRPr lang="en-US" altLang="ja-JP" sz="1000" dirty="0" smtClean="0">
              <a:latin typeface="ＭＳ Ｐゴシック" charset="-128"/>
            </a:endParaRPr>
          </a:p>
          <a:p>
            <a:pPr marL="85725" indent="-85725">
              <a:spcBef>
                <a:spcPts val="0"/>
              </a:spcBef>
            </a:pPr>
            <a:r>
              <a:rPr lang="ja-JP" altLang="en-US" sz="1000" dirty="0" smtClean="0">
                <a:latin typeface="ＭＳ Ｐゴシック" charset="-128"/>
              </a:rPr>
              <a:t>　 大きく</a:t>
            </a:r>
            <a:r>
              <a:rPr lang="ja-JP" altLang="en-US" sz="1000" dirty="0">
                <a:latin typeface="ＭＳ Ｐゴシック" charset="-128"/>
              </a:rPr>
              <a:t>上回る</a:t>
            </a:r>
          </a:p>
        </p:txBody>
      </p:sp>
      <p:sp>
        <p:nvSpPr>
          <p:cNvPr id="7275" name="Rectangle 12"/>
          <p:cNvSpPr>
            <a:spLocks noChangeArrowheads="1"/>
          </p:cNvSpPr>
          <p:nvPr/>
        </p:nvSpPr>
        <p:spPr bwMode="auto">
          <a:xfrm>
            <a:off x="3522663" y="3482975"/>
            <a:ext cx="2338387" cy="161925"/>
          </a:xfrm>
          <a:prstGeom prst="rect">
            <a:avLst/>
          </a:prstGeom>
          <a:solidFill>
            <a:srgbClr val="008000"/>
          </a:solidFill>
          <a:ln w="9525" algn="ctr">
            <a:noFill/>
            <a:miter lim="800000"/>
            <a:headEnd/>
            <a:tailEnd/>
          </a:ln>
        </p:spPr>
        <p:txBody>
          <a:bodyPr wrap="none" anchor="ctr"/>
          <a:lstStyle/>
          <a:p>
            <a:pPr algn="ctr"/>
            <a:r>
              <a:rPr lang="en-US" altLang="ja-JP" sz="1000" b="1">
                <a:solidFill>
                  <a:schemeClr val="bg1"/>
                </a:solidFill>
                <a:latin typeface="ＭＳ Ｐゴシック" charset="-128"/>
              </a:rPr>
              <a:t>1k㎡</a:t>
            </a:r>
            <a:r>
              <a:rPr lang="ja-JP" altLang="en-US" sz="1000" b="1">
                <a:solidFill>
                  <a:schemeClr val="bg1"/>
                </a:solidFill>
                <a:latin typeface="ＭＳ Ｐゴシック" charset="-128"/>
              </a:rPr>
              <a:t>あたり居宅介護事業者数</a:t>
            </a:r>
          </a:p>
        </p:txBody>
      </p:sp>
      <p:sp>
        <p:nvSpPr>
          <p:cNvPr id="7276" name="Rectangle 14"/>
          <p:cNvSpPr>
            <a:spLocks noChangeArrowheads="1"/>
          </p:cNvSpPr>
          <p:nvPr/>
        </p:nvSpPr>
        <p:spPr bwMode="auto">
          <a:xfrm>
            <a:off x="6423025" y="3482975"/>
            <a:ext cx="3314700" cy="517525"/>
          </a:xfrm>
          <a:prstGeom prst="rect">
            <a:avLst/>
          </a:prstGeom>
          <a:solidFill>
            <a:srgbClr val="FFCC99"/>
          </a:solidFill>
          <a:ln w="9525" algn="ctr">
            <a:noFill/>
            <a:prstDash val="sysDot"/>
            <a:miter lim="800000"/>
            <a:headEnd/>
            <a:tailEnd/>
          </a:ln>
        </p:spPr>
        <p:txBody>
          <a:bodyPr lIns="36000" tIns="0" rIns="36000" bIns="0"/>
          <a:lstStyle/>
          <a:p>
            <a:pPr marL="85725" indent="-85725"/>
            <a:endParaRPr lang="en-US" altLang="ja-JP" sz="1000" dirty="0"/>
          </a:p>
          <a:p>
            <a:pPr marL="85725" indent="-85725">
              <a:spcBef>
                <a:spcPct val="15000"/>
              </a:spcBef>
            </a:pPr>
            <a:r>
              <a:rPr lang="en-US" altLang="ja-JP" sz="1000" dirty="0">
                <a:latin typeface="ＭＳ Ｐゴシック" charset="-128"/>
              </a:rPr>
              <a:t>◆</a:t>
            </a:r>
            <a:r>
              <a:rPr lang="ja-JP" altLang="en-US" sz="1000" dirty="0">
                <a:latin typeface="ＭＳ Ｐゴシック" charset="-128"/>
              </a:rPr>
              <a:t>人口千人あたりの病院・診療所数は、比較都市をいずれ</a:t>
            </a:r>
            <a:r>
              <a:rPr lang="ja-JP" altLang="en-US" sz="1000" dirty="0" smtClean="0">
                <a:latin typeface="ＭＳ Ｐゴシック" charset="-128"/>
              </a:rPr>
              <a:t>も</a:t>
            </a:r>
            <a:endParaRPr lang="en-US" altLang="ja-JP" sz="1000" dirty="0" smtClean="0">
              <a:latin typeface="ＭＳ Ｐゴシック" charset="-128"/>
            </a:endParaRPr>
          </a:p>
          <a:p>
            <a:pPr marL="85725" indent="-85725">
              <a:spcBef>
                <a:spcPts val="0"/>
              </a:spcBef>
            </a:pPr>
            <a:r>
              <a:rPr lang="ja-JP" altLang="en-US" sz="1000" dirty="0">
                <a:latin typeface="ＭＳ Ｐゴシック" charset="-128"/>
              </a:rPr>
              <a:t>　</a:t>
            </a:r>
            <a:r>
              <a:rPr lang="ja-JP" altLang="en-US" sz="1000" dirty="0" smtClean="0">
                <a:latin typeface="ＭＳ Ｐゴシック" charset="-128"/>
              </a:rPr>
              <a:t> 上回る</a:t>
            </a:r>
            <a:endParaRPr lang="ja-JP" altLang="en-US" sz="1000" dirty="0">
              <a:latin typeface="ＭＳ Ｐゴシック" charset="-128"/>
            </a:endParaRPr>
          </a:p>
        </p:txBody>
      </p:sp>
      <p:sp>
        <p:nvSpPr>
          <p:cNvPr id="7277" name="Rectangle 15"/>
          <p:cNvSpPr>
            <a:spLocks noChangeArrowheads="1"/>
          </p:cNvSpPr>
          <p:nvPr/>
        </p:nvSpPr>
        <p:spPr bwMode="auto">
          <a:xfrm>
            <a:off x="6910388" y="3482975"/>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latin typeface="ＭＳ Ｐゴシック" charset="-128"/>
              </a:rPr>
              <a:t>千人あたり病院・診療所数</a:t>
            </a:r>
          </a:p>
        </p:txBody>
      </p:sp>
      <p:sp>
        <p:nvSpPr>
          <p:cNvPr id="7278" name="Rectangle 8"/>
          <p:cNvSpPr>
            <a:spLocks noChangeArrowheads="1"/>
          </p:cNvSpPr>
          <p:nvPr/>
        </p:nvSpPr>
        <p:spPr bwMode="auto">
          <a:xfrm>
            <a:off x="3033713" y="409575"/>
            <a:ext cx="3316287" cy="517525"/>
          </a:xfrm>
          <a:prstGeom prst="rect">
            <a:avLst/>
          </a:prstGeom>
          <a:solidFill>
            <a:srgbClr val="FFCC99"/>
          </a:solidFill>
          <a:ln w="9525" algn="ctr">
            <a:noFill/>
            <a:prstDash val="sysDot"/>
            <a:miter lim="800000"/>
            <a:headEnd/>
            <a:tailEnd/>
          </a:ln>
        </p:spPr>
        <p:txBody>
          <a:bodyPr lIns="36000" tIns="0" rIns="36000" bIns="0"/>
          <a:lstStyle/>
          <a:p>
            <a:endParaRPr lang="en-US" altLang="ja-JP" sz="1000">
              <a:latin typeface="ＭＳ Ｐゴシック" charset="-128"/>
            </a:endParaRPr>
          </a:p>
          <a:p>
            <a:pPr>
              <a:spcBef>
                <a:spcPct val="15000"/>
              </a:spcBef>
            </a:pPr>
            <a:r>
              <a:rPr lang="en-US" altLang="ja-JP" sz="1000">
                <a:latin typeface="ＭＳ Ｐゴシック" charset="-128"/>
              </a:rPr>
              <a:t>◆</a:t>
            </a:r>
            <a:r>
              <a:rPr lang="ja-JP" altLang="en-US" sz="1000">
                <a:latin typeface="ＭＳ Ｐゴシック" charset="-128"/>
              </a:rPr>
              <a:t>建物用途の割合は、住居の土地利用が堺市と同程度</a:t>
            </a:r>
          </a:p>
        </p:txBody>
      </p:sp>
      <p:sp>
        <p:nvSpPr>
          <p:cNvPr id="7279" name="Rectangle 86"/>
          <p:cNvSpPr>
            <a:spLocks noChangeArrowheads="1"/>
          </p:cNvSpPr>
          <p:nvPr/>
        </p:nvSpPr>
        <p:spPr bwMode="auto">
          <a:xfrm>
            <a:off x="3522663" y="409575"/>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建物用途の内訳</a:t>
            </a:r>
          </a:p>
        </p:txBody>
      </p:sp>
      <p:sp>
        <p:nvSpPr>
          <p:cNvPr id="7280" name="Rectangle 86"/>
          <p:cNvSpPr>
            <a:spLocks noChangeArrowheads="1"/>
          </p:cNvSpPr>
          <p:nvPr/>
        </p:nvSpPr>
        <p:spPr bwMode="auto">
          <a:xfrm>
            <a:off x="6675438" y="409575"/>
            <a:ext cx="28098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就学前児童</a:t>
            </a:r>
            <a:r>
              <a:rPr lang="en-US" altLang="ja-JP" sz="1000" b="1">
                <a:solidFill>
                  <a:schemeClr val="bg1"/>
                </a:solidFill>
              </a:rPr>
              <a:t>100</a:t>
            </a:r>
            <a:r>
              <a:rPr lang="ja-JP" altLang="en-US" sz="1000" b="1">
                <a:solidFill>
                  <a:schemeClr val="bg1"/>
                </a:solidFill>
              </a:rPr>
              <a:t>人あたり認可保育所定員数</a:t>
            </a:r>
          </a:p>
        </p:txBody>
      </p:sp>
      <p:sp>
        <p:nvSpPr>
          <p:cNvPr id="7281" name="AutoShape 9"/>
          <p:cNvSpPr>
            <a:spLocks noChangeArrowheads="1"/>
          </p:cNvSpPr>
          <p:nvPr/>
        </p:nvSpPr>
        <p:spPr bwMode="auto">
          <a:xfrm>
            <a:off x="6661150" y="1052513"/>
            <a:ext cx="312738" cy="2165350"/>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7282" name="AutoShape 13"/>
          <p:cNvSpPr>
            <a:spLocks noChangeArrowheads="1"/>
          </p:cNvSpPr>
          <p:nvPr/>
        </p:nvSpPr>
        <p:spPr bwMode="auto">
          <a:xfrm>
            <a:off x="3278188" y="4149725"/>
            <a:ext cx="277812" cy="2190750"/>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7283" name="AutoShape 13"/>
          <p:cNvSpPr>
            <a:spLocks noChangeArrowheads="1"/>
          </p:cNvSpPr>
          <p:nvPr/>
        </p:nvSpPr>
        <p:spPr bwMode="auto">
          <a:xfrm>
            <a:off x="6669088" y="4149725"/>
            <a:ext cx="279400" cy="2190750"/>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7284" name="Text Box 111"/>
          <p:cNvSpPr txBox="1">
            <a:spLocks noChangeArrowheads="1"/>
          </p:cNvSpPr>
          <p:nvPr/>
        </p:nvSpPr>
        <p:spPr bwMode="auto">
          <a:xfrm>
            <a:off x="3549650" y="6530975"/>
            <a:ext cx="2886075" cy="107950"/>
          </a:xfrm>
          <a:prstGeom prst="rect">
            <a:avLst/>
          </a:prstGeom>
          <a:noFill/>
          <a:ln w="9525" cap="rnd" algn="ctr">
            <a:noFill/>
            <a:prstDash val="sysDot"/>
            <a:miter lim="800000"/>
            <a:headEnd/>
            <a:tailEnd/>
          </a:ln>
        </p:spPr>
        <p:txBody>
          <a:bodyPr lIns="0" tIns="0" rIns="0" bIns="0">
            <a:spAutoFit/>
          </a:bodyPr>
          <a:lstStyle/>
          <a:p>
            <a:pPr>
              <a:spcBef>
                <a:spcPct val="50000"/>
              </a:spcBef>
            </a:pPr>
            <a:r>
              <a:rPr lang="ja-JP" altLang="en-US" sz="700">
                <a:latin typeface="ＭＳ Ｐゴシック" charset="-128"/>
              </a:rPr>
              <a:t>（Ｈ</a:t>
            </a:r>
            <a:r>
              <a:rPr lang="en-US" altLang="ja-JP" sz="700">
                <a:latin typeface="ＭＳ Ｐゴシック" charset="-128"/>
              </a:rPr>
              <a:t>29</a:t>
            </a:r>
            <a:r>
              <a:rPr lang="ja-JP" altLang="en-US" sz="700">
                <a:latin typeface="ＭＳ Ｐゴシック" charset="-128"/>
              </a:rPr>
              <a:t>年</a:t>
            </a:r>
            <a:r>
              <a:rPr lang="en-US" altLang="ja-JP" sz="700">
                <a:latin typeface="ＭＳ Ｐゴシック" charset="-128"/>
              </a:rPr>
              <a:t>4</a:t>
            </a:r>
            <a:r>
              <a:rPr lang="ja-JP" altLang="en-US" sz="700">
                <a:latin typeface="ＭＳ Ｐゴシック" charset="-128"/>
              </a:rPr>
              <a:t>月厚生労働省ＨＰ「介護サービス情報公表システム」より算出）</a:t>
            </a:r>
          </a:p>
        </p:txBody>
      </p:sp>
      <p:sp>
        <p:nvSpPr>
          <p:cNvPr id="7285" name="AutoShape 112"/>
          <p:cNvSpPr>
            <a:spLocks noChangeArrowheads="1"/>
          </p:cNvSpPr>
          <p:nvPr/>
        </p:nvSpPr>
        <p:spPr bwMode="auto">
          <a:xfrm>
            <a:off x="6904038" y="6308725"/>
            <a:ext cx="2706687" cy="438150"/>
          </a:xfrm>
          <a:prstGeom prst="bracketPair">
            <a:avLst>
              <a:gd name="adj" fmla="val 16667"/>
            </a:avLst>
          </a:prstGeom>
          <a:noFill/>
          <a:ln w="9525">
            <a:solidFill>
              <a:schemeClr val="tx1"/>
            </a:solidFill>
            <a:round/>
            <a:headEnd/>
            <a:tailEnd/>
          </a:ln>
        </p:spPr>
        <p:txBody>
          <a:bodyPr wrap="none" anchor="ctr"/>
          <a:lstStyle/>
          <a:p>
            <a:pPr>
              <a:spcBef>
                <a:spcPct val="50000"/>
              </a:spcBef>
            </a:pPr>
            <a:r>
              <a:rPr lang="ja-JP" altLang="en-US" sz="500">
                <a:latin typeface="ＭＳ Ｐゴシック" charset="-128"/>
              </a:rPr>
              <a:t>特別区：平成</a:t>
            </a:r>
            <a:r>
              <a:rPr lang="en-US" altLang="ja-JP" sz="500">
                <a:latin typeface="ＭＳ Ｐゴシック" charset="-128"/>
              </a:rPr>
              <a:t>29</a:t>
            </a:r>
            <a:r>
              <a:rPr lang="ja-JP" altLang="en-US" sz="500">
                <a:latin typeface="ＭＳ Ｐゴシック" charset="-128"/>
              </a:rPr>
              <a:t>年</a:t>
            </a:r>
            <a:r>
              <a:rPr lang="en-US" altLang="ja-JP" sz="500">
                <a:latin typeface="ＭＳ Ｐゴシック" charset="-128"/>
              </a:rPr>
              <a:t>3</a:t>
            </a:r>
            <a:r>
              <a:rPr lang="ja-JP" altLang="en-US" sz="500">
                <a:latin typeface="ＭＳ Ｐゴシック" charset="-128"/>
              </a:rPr>
              <a:t>月副首都推進局調べ</a:t>
            </a:r>
            <a:endParaRPr lang="en-US" altLang="ja-JP" sz="500">
              <a:latin typeface="ＭＳ Ｐゴシック" charset="-128"/>
            </a:endParaRPr>
          </a:p>
          <a:p>
            <a:pPr>
              <a:spcBef>
                <a:spcPct val="50000"/>
              </a:spcBef>
            </a:pPr>
            <a:r>
              <a:rPr lang="ja-JP" altLang="en-US" sz="500">
                <a:latin typeface="ＭＳ Ｐゴシック" charset="-128"/>
              </a:rPr>
              <a:t>堺市、豊中市、高槻市、東大阪市、枚方市：</a:t>
            </a:r>
            <a:r>
              <a:rPr lang="en-US" altLang="ja-JP" sz="500">
                <a:latin typeface="ＭＳ Ｐゴシック" charset="-128"/>
              </a:rPr>
              <a:t>H27</a:t>
            </a:r>
            <a:r>
              <a:rPr lang="ja-JP" altLang="en-US" sz="500">
                <a:latin typeface="ＭＳ Ｐゴシック" charset="-128"/>
              </a:rPr>
              <a:t>大阪府医療施設調査</a:t>
            </a:r>
            <a:endParaRPr lang="en-US" altLang="ja-JP" sz="500">
              <a:latin typeface="ＭＳ Ｐゴシック" charset="-128"/>
            </a:endParaRPr>
          </a:p>
          <a:p>
            <a:pPr>
              <a:spcBef>
                <a:spcPct val="50000"/>
              </a:spcBef>
            </a:pPr>
            <a:r>
              <a:rPr lang="ja-JP" altLang="en-US" sz="500">
                <a:latin typeface="ＭＳ Ｐゴシック" charset="-128"/>
              </a:rPr>
              <a:t>神戸市、尼崎市、西宮市：</a:t>
            </a:r>
            <a:r>
              <a:rPr lang="en-US" altLang="ja-JP" sz="500">
                <a:latin typeface="ＭＳ Ｐゴシック" charset="-128"/>
              </a:rPr>
              <a:t>H27</a:t>
            </a:r>
            <a:r>
              <a:rPr lang="ja-JP" altLang="en-US" sz="500">
                <a:latin typeface="ＭＳ Ｐゴシック" charset="-128"/>
              </a:rPr>
              <a:t>兵庫県医療施設調査</a:t>
            </a:r>
            <a:endParaRPr lang="en-US" altLang="ja-JP" sz="500">
              <a:latin typeface="ＭＳ Ｐゴシック" charset="-128"/>
            </a:endParaRPr>
          </a:p>
          <a:p>
            <a:pPr>
              <a:spcBef>
                <a:spcPct val="50000"/>
              </a:spcBef>
            </a:pPr>
            <a:r>
              <a:rPr lang="ja-JP" altLang="en-US" sz="500">
                <a:latin typeface="ＭＳ Ｐゴシック" charset="-128"/>
              </a:rPr>
              <a:t>京都市：</a:t>
            </a:r>
            <a:r>
              <a:rPr lang="en-US" altLang="ja-JP" sz="500">
                <a:latin typeface="ＭＳ Ｐゴシック" charset="-128"/>
              </a:rPr>
              <a:t>H27</a:t>
            </a:r>
            <a:r>
              <a:rPr lang="ja-JP" altLang="en-US" sz="500">
                <a:latin typeface="ＭＳ Ｐゴシック" charset="-128"/>
              </a:rPr>
              <a:t>京都市統計書</a:t>
            </a:r>
          </a:p>
        </p:txBody>
      </p:sp>
      <p:grpSp>
        <p:nvGrpSpPr>
          <p:cNvPr id="2" name="グループ化 67"/>
          <p:cNvGrpSpPr>
            <a:grpSpLocks/>
          </p:cNvGrpSpPr>
          <p:nvPr/>
        </p:nvGrpSpPr>
        <p:grpSpPr bwMode="auto">
          <a:xfrm>
            <a:off x="3392488" y="3025775"/>
            <a:ext cx="3197225" cy="476250"/>
            <a:chOff x="3131840" y="3025527"/>
            <a:chExt cx="2951336" cy="476176"/>
          </a:xfrm>
        </p:grpSpPr>
        <p:sp>
          <p:nvSpPr>
            <p:cNvPr id="7293" name="テキスト ボックス 68"/>
            <p:cNvSpPr txBox="1">
              <a:spLocks noChangeArrowheads="1"/>
            </p:cNvSpPr>
            <p:nvPr/>
          </p:nvSpPr>
          <p:spPr bwMode="auto">
            <a:xfrm>
              <a:off x="3707904" y="3193926"/>
              <a:ext cx="2375272" cy="307777"/>
            </a:xfrm>
            <a:prstGeom prst="rect">
              <a:avLst/>
            </a:prstGeom>
            <a:noFill/>
            <a:ln w="9525">
              <a:noFill/>
              <a:miter lim="800000"/>
              <a:headEnd/>
              <a:tailEnd/>
            </a:ln>
          </p:spPr>
          <p:txBody>
            <a:bodyPr>
              <a:spAutoFit/>
            </a:bodyPr>
            <a:lstStyle/>
            <a:p>
              <a:r>
                <a:rPr lang="ja-JP" altLang="en-US" sz="700"/>
                <a:t>（特別区：</a:t>
              </a:r>
              <a:r>
                <a:rPr lang="en-US" altLang="ja-JP" sz="700"/>
                <a:t>H27</a:t>
              </a:r>
              <a:r>
                <a:rPr lang="ja-JP" altLang="en-US" sz="700"/>
                <a:t>建物用途別土地利用現況調査）</a:t>
              </a:r>
              <a:endParaRPr lang="en-US" altLang="ja-JP" sz="700"/>
            </a:p>
            <a:p>
              <a:r>
                <a:rPr lang="ja-JP" altLang="en-US" sz="700"/>
                <a:t>（各市：</a:t>
              </a:r>
              <a:r>
                <a:rPr lang="en-US" altLang="ja-JP" sz="700"/>
                <a:t>H27</a:t>
              </a:r>
              <a:r>
                <a:rPr lang="ja-JP" altLang="en-US" sz="700"/>
                <a:t>府都市計画基礎調査（土地利用現況調査））</a:t>
              </a:r>
              <a:endParaRPr lang="en-US" altLang="ja-JP" sz="700"/>
            </a:p>
          </p:txBody>
        </p:sp>
        <p:sp>
          <p:nvSpPr>
            <p:cNvPr id="7294" name="Text Box 22"/>
            <p:cNvSpPr txBox="1">
              <a:spLocks noChangeArrowheads="1"/>
            </p:cNvSpPr>
            <p:nvPr/>
          </p:nvSpPr>
          <p:spPr bwMode="auto">
            <a:xfrm>
              <a:off x="3131840" y="3025527"/>
              <a:ext cx="2663825" cy="200055"/>
            </a:xfrm>
            <a:prstGeom prst="rect">
              <a:avLst/>
            </a:prstGeom>
            <a:noFill/>
            <a:ln w="9525" algn="ctr">
              <a:noFill/>
              <a:miter lim="800000"/>
              <a:headEnd/>
              <a:tailEnd/>
            </a:ln>
          </p:spPr>
          <p:txBody>
            <a:bodyPr>
              <a:spAutoFit/>
            </a:bodyPr>
            <a:lstStyle/>
            <a:p>
              <a:pPr>
                <a:spcBef>
                  <a:spcPct val="50000"/>
                </a:spcBef>
              </a:pPr>
              <a:r>
                <a:rPr lang="en-US" altLang="ja-JP" sz="700">
                  <a:latin typeface="ＭＳ Ｐゴシック" charset="-128"/>
                </a:rPr>
                <a:t>※</a:t>
              </a:r>
              <a:r>
                <a:rPr lang="ja-JP" altLang="en-US" sz="700">
                  <a:latin typeface="ＭＳ Ｐゴシック" charset="-128"/>
                </a:rPr>
                <a:t>京都市・神戸市・尼崎市・西宮市はデータが無いため記載せず</a:t>
              </a:r>
            </a:p>
          </p:txBody>
        </p:sp>
      </p:grpSp>
      <p:grpSp>
        <p:nvGrpSpPr>
          <p:cNvPr id="3" name="グループ化 70"/>
          <p:cNvGrpSpPr>
            <a:grpSpLocks/>
          </p:cNvGrpSpPr>
          <p:nvPr/>
        </p:nvGrpSpPr>
        <p:grpSpPr bwMode="auto">
          <a:xfrm>
            <a:off x="7221538" y="3165475"/>
            <a:ext cx="2832100" cy="274638"/>
            <a:chOff x="6665565" y="3165351"/>
            <a:chExt cx="2615530" cy="275332"/>
          </a:xfrm>
        </p:grpSpPr>
        <p:sp>
          <p:nvSpPr>
            <p:cNvPr id="7291" name="Text Box 110"/>
            <p:cNvSpPr txBox="1">
              <a:spLocks noChangeArrowheads="1"/>
            </p:cNvSpPr>
            <p:nvPr/>
          </p:nvSpPr>
          <p:spPr bwMode="auto">
            <a:xfrm>
              <a:off x="6760815" y="3332961"/>
              <a:ext cx="2520280" cy="107722"/>
            </a:xfrm>
            <a:prstGeom prst="rect">
              <a:avLst/>
            </a:prstGeom>
            <a:noFill/>
            <a:ln w="9525" algn="ctr">
              <a:noFill/>
              <a:miter lim="800000"/>
              <a:headEnd/>
              <a:tailEnd/>
            </a:ln>
          </p:spPr>
          <p:txBody>
            <a:bodyPr lIns="0" tIns="0" rIns="0" bIns="0">
              <a:spAutoFit/>
            </a:bodyPr>
            <a:lstStyle/>
            <a:p>
              <a:pPr>
                <a:spcBef>
                  <a:spcPct val="50000"/>
                </a:spcBef>
              </a:pPr>
              <a:r>
                <a:rPr lang="ja-JP" altLang="en-US" sz="700">
                  <a:latin typeface="ＭＳ Ｐゴシック" charset="-128"/>
                </a:rPr>
                <a:t>（各市：</a:t>
              </a:r>
              <a:r>
                <a:rPr lang="en-US" altLang="ja-JP" sz="700">
                  <a:latin typeface="ＭＳ Ｐゴシック" charset="-128"/>
                </a:rPr>
                <a:t>H27</a:t>
              </a:r>
              <a:r>
                <a:rPr lang="ja-JP" altLang="en-US" sz="700">
                  <a:latin typeface="ＭＳ Ｐゴシック" charset="-128"/>
                </a:rPr>
                <a:t>年度福祉行政報告例及び</a:t>
              </a:r>
              <a:r>
                <a:rPr lang="en-US" altLang="ja-JP" sz="700">
                  <a:latin typeface="ＭＳ Ｐゴシック" charset="-128"/>
                </a:rPr>
                <a:t>H27</a:t>
              </a:r>
              <a:r>
                <a:rPr lang="ja-JP" altLang="en-US" sz="700">
                  <a:latin typeface="ＭＳ Ｐゴシック" charset="-128"/>
                </a:rPr>
                <a:t>国勢調査より算出）</a:t>
              </a:r>
              <a:endParaRPr lang="ja-JP" altLang="en-US" sz="700">
                <a:latin typeface="HG丸ｺﾞｼｯｸM-PRO" pitchFamily="50" charset="-128"/>
              </a:endParaRPr>
            </a:p>
          </p:txBody>
        </p:sp>
        <p:sp>
          <p:nvSpPr>
            <p:cNvPr id="73" name="テキスト ボックス 34"/>
            <p:cNvSpPr txBox="1">
              <a:spLocks noChangeArrowheads="1"/>
            </p:cNvSpPr>
            <p:nvPr/>
          </p:nvSpPr>
          <p:spPr bwMode="auto">
            <a:xfrm>
              <a:off x="6665565" y="3165351"/>
              <a:ext cx="1944054" cy="200530"/>
            </a:xfrm>
            <a:prstGeom prst="rect">
              <a:avLst/>
            </a:prstGeom>
            <a:noFill/>
            <a:ln w="9525">
              <a:noFill/>
              <a:miter lim="800000"/>
              <a:headEnd/>
              <a:tailEnd/>
            </a:ln>
          </p:spPr>
          <p:txBody>
            <a:bodyPr>
              <a:spAutoFit/>
            </a:bodyPr>
            <a:lstStyle/>
            <a:p>
              <a:pPr>
                <a:defRPr/>
              </a:pPr>
              <a:r>
                <a:rPr lang="ja-JP" altLang="en-US" sz="700" dirty="0">
                  <a:latin typeface="+mn-ea"/>
                  <a:ea typeface="+mn-ea"/>
                </a:rPr>
                <a:t>（特別区：</a:t>
              </a:r>
              <a:r>
                <a:rPr lang="en-US" altLang="ja-JP" sz="700" dirty="0">
                  <a:latin typeface="+mn-ea"/>
                  <a:ea typeface="+mn-ea"/>
                </a:rPr>
                <a:t>H29</a:t>
              </a:r>
              <a:r>
                <a:rPr lang="ja-JP" altLang="en-US" sz="700" dirty="0">
                  <a:latin typeface="+mn-ea"/>
                  <a:ea typeface="+mn-ea"/>
                </a:rPr>
                <a:t>年</a:t>
              </a:r>
              <a:r>
                <a:rPr lang="en-US" altLang="ja-JP" sz="700" dirty="0">
                  <a:latin typeface="+mn-ea"/>
                  <a:ea typeface="+mn-ea"/>
                </a:rPr>
                <a:t>4</a:t>
              </a:r>
              <a:r>
                <a:rPr lang="ja-JP" altLang="en-US" sz="700" dirty="0">
                  <a:latin typeface="+mn-ea"/>
                  <a:ea typeface="+mn-ea"/>
                </a:rPr>
                <a:t>月副首都推進局調べ）</a:t>
              </a:r>
              <a:endParaRPr lang="en-US" altLang="ja-JP" sz="700" dirty="0">
                <a:latin typeface="+mn-ea"/>
                <a:ea typeface="+mn-ea"/>
              </a:endParaRPr>
            </a:p>
          </p:txBody>
        </p:sp>
      </p:grpSp>
      <p:sp>
        <p:nvSpPr>
          <p:cNvPr id="7289" name="AutoShape 13"/>
          <p:cNvSpPr>
            <a:spLocks noChangeArrowheads="1"/>
          </p:cNvSpPr>
          <p:nvPr/>
        </p:nvSpPr>
        <p:spPr bwMode="auto">
          <a:xfrm rot="5400000">
            <a:off x="4611415" y="-380949"/>
            <a:ext cx="234950" cy="3390354"/>
          </a:xfrm>
          <a:prstGeom prst="roundRect">
            <a:avLst>
              <a:gd name="adj" fmla="val 50000"/>
            </a:avLst>
          </a:prstGeom>
          <a:noFill/>
          <a:ln w="28575" algn="ctr">
            <a:solidFill>
              <a:srgbClr val="FF0000"/>
            </a:solidFill>
            <a:prstDash val="sysDot"/>
            <a:round/>
            <a:headEnd/>
            <a:tailEnd/>
          </a:ln>
        </p:spPr>
        <p:txBody>
          <a:bodyPr wrap="none" anchor="ctr"/>
          <a:lstStyle/>
          <a:p>
            <a:endParaRPr lang="ja-JP" altLang="en-US"/>
          </a:p>
        </p:txBody>
      </p:sp>
      <p:cxnSp>
        <p:nvCxnSpPr>
          <p:cNvPr id="30" name="直線コネクタ 29"/>
          <p:cNvCxnSpPr/>
          <p:nvPr/>
        </p:nvCxnSpPr>
        <p:spPr>
          <a:xfrm>
            <a:off x="3171825" y="2824361"/>
            <a:ext cx="28733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a:t>
            </a:r>
            <a:r>
              <a:rPr lang="ja-JP" altLang="en-US" sz="1100" b="1" dirty="0">
                <a:solidFill>
                  <a:srgbClr val="000000"/>
                </a:solidFill>
                <a:latin typeface="Meiryo UI" pitchFamily="50" charset="-128"/>
                <a:ea typeface="Meiryo UI" pitchFamily="50" charset="-128"/>
                <a:cs typeface="Meiryo UI" pitchFamily="50" charset="-128"/>
              </a:rPr>
              <a:t>８</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2" name="Rectangle 26"/>
          <p:cNvSpPr>
            <a:spLocks noChangeArrowheads="1"/>
          </p:cNvSpPr>
          <p:nvPr/>
        </p:nvSpPr>
        <p:spPr bwMode="auto">
          <a:xfrm>
            <a:off x="0" y="0"/>
            <a:ext cx="9906000" cy="476250"/>
          </a:xfrm>
          <a:prstGeom prst="rect">
            <a:avLst/>
          </a:prstGeom>
          <a:gradFill rotWithShape="1">
            <a:gsLst>
              <a:gs pos="0">
                <a:srgbClr val="E6B9B8"/>
              </a:gs>
              <a:gs pos="50000">
                <a:schemeClr val="bg1"/>
              </a:gs>
              <a:gs pos="100000">
                <a:srgbClr val="E6B9B8"/>
              </a:gs>
            </a:gsLst>
            <a:lin ang="5400000" scaled="1"/>
          </a:gradFill>
          <a:ln w="9525">
            <a:noFill/>
            <a:miter lim="800000"/>
            <a:headEnd/>
            <a:tailEnd/>
          </a:ln>
          <a:effectLst/>
        </p:spPr>
        <p:txBody>
          <a:bodyPr anchor="ctr"/>
          <a:lstStyle/>
          <a:p>
            <a:pPr algn="ctr">
              <a:defRPr/>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特別</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区基礎データ①</a:t>
            </a:r>
          </a:p>
        </p:txBody>
      </p:sp>
      <p:sp>
        <p:nvSpPr>
          <p:cNvPr id="5"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２</a:t>
            </a:r>
          </a:p>
        </p:txBody>
      </p:sp>
      <p:pic>
        <p:nvPicPr>
          <p:cNvPr id="2" name="図 1"/>
          <p:cNvPicPr>
            <a:picLocks noChangeAspect="1"/>
          </p:cNvPicPr>
          <p:nvPr/>
        </p:nvPicPr>
        <p:blipFill>
          <a:blip r:embed="rId2"/>
          <a:stretch>
            <a:fillRect/>
          </a:stretch>
        </p:blipFill>
        <p:spPr>
          <a:xfrm>
            <a:off x="1" y="476251"/>
            <a:ext cx="9928810" cy="6265118"/>
          </a:xfrm>
          <a:prstGeom prst="rect">
            <a:avLst/>
          </a:prstGeom>
        </p:spPr>
      </p:pic>
    </p:spTree>
    <p:extLst>
      <p:ext uri="{BB962C8B-B14F-4D97-AF65-F5344CB8AC3E}">
        <p14:creationId xmlns:p14="http://schemas.microsoft.com/office/powerpoint/2010/main" val="2856635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 y="476251"/>
            <a:ext cx="9906000" cy="6265117"/>
          </a:xfrm>
          <a:prstGeom prst="rect">
            <a:avLst/>
          </a:prstGeom>
        </p:spPr>
      </p:pic>
      <p:sp>
        <p:nvSpPr>
          <p:cNvPr id="20507" name="Rectangle 27"/>
          <p:cNvSpPr>
            <a:spLocks noChangeArrowheads="1"/>
          </p:cNvSpPr>
          <p:nvPr/>
        </p:nvSpPr>
        <p:spPr bwMode="auto">
          <a:xfrm>
            <a:off x="0" y="0"/>
            <a:ext cx="9906000" cy="476250"/>
          </a:xfrm>
          <a:prstGeom prst="rect">
            <a:avLst/>
          </a:prstGeom>
          <a:gradFill rotWithShape="1">
            <a:gsLst>
              <a:gs pos="0">
                <a:srgbClr val="E6B9B8"/>
              </a:gs>
              <a:gs pos="50000">
                <a:schemeClr val="bg1"/>
              </a:gs>
              <a:gs pos="100000">
                <a:srgbClr val="E6B9B8"/>
              </a:gs>
            </a:gsLst>
            <a:lin ang="5400000" scaled="1"/>
          </a:gradFill>
          <a:ln w="9525">
            <a:noFill/>
            <a:miter lim="800000"/>
            <a:headEnd/>
            <a:tailEnd/>
          </a:ln>
          <a:effectLst/>
        </p:spPr>
        <p:txBody>
          <a:bodyPr anchor="ctr"/>
          <a:lstStyle/>
          <a:p>
            <a:pPr algn="ctr">
              <a:defRPr/>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特別</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区基礎データ②</a:t>
            </a:r>
          </a:p>
        </p:txBody>
      </p:sp>
      <p:sp>
        <p:nvSpPr>
          <p:cNvPr id="4" name="正方形/長方形 27"/>
          <p:cNvSpPr>
            <a:spLocks noChangeArrowheads="1"/>
          </p:cNvSpPr>
          <p:nvPr/>
        </p:nvSpPr>
        <p:spPr bwMode="auto">
          <a:xfrm>
            <a:off x="8883650" y="661910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３</a:t>
            </a:r>
            <a:endParaRPr lang="en-US" altLang="ja-JP" sz="1100" b="1" dirty="0" smtClean="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534101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476250"/>
            <a:ext cx="9928810" cy="6121102"/>
          </a:xfrm>
          <a:prstGeom prst="rect">
            <a:avLst/>
          </a:prstGeom>
        </p:spPr>
      </p:pic>
      <p:sp>
        <p:nvSpPr>
          <p:cNvPr id="25619" name="Rectangle 19"/>
          <p:cNvSpPr>
            <a:spLocks noChangeArrowheads="1"/>
          </p:cNvSpPr>
          <p:nvPr/>
        </p:nvSpPr>
        <p:spPr bwMode="auto">
          <a:xfrm>
            <a:off x="0" y="0"/>
            <a:ext cx="9906000" cy="476250"/>
          </a:xfrm>
          <a:prstGeom prst="rect">
            <a:avLst/>
          </a:prstGeom>
          <a:gradFill rotWithShape="1">
            <a:gsLst>
              <a:gs pos="0">
                <a:srgbClr val="E6B9B8"/>
              </a:gs>
              <a:gs pos="50000">
                <a:schemeClr val="bg1"/>
              </a:gs>
              <a:gs pos="100000">
                <a:srgbClr val="E6B9B8"/>
              </a:gs>
            </a:gsLst>
            <a:lin ang="5400000" scaled="1"/>
          </a:gradFill>
          <a:ln w="9525">
            <a:noFill/>
            <a:miter lim="800000"/>
            <a:headEnd/>
            <a:tailEnd/>
          </a:ln>
          <a:effectLst/>
        </p:spPr>
        <p:txBody>
          <a:bodyPr anchor="ctr"/>
          <a:lstStyle/>
          <a:p>
            <a:pPr algn="ctr">
              <a:defRPr/>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特別</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区基礎データ③</a:t>
            </a:r>
          </a:p>
        </p:txBody>
      </p:sp>
      <p:sp>
        <p:nvSpPr>
          <p:cNvPr id="4"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４</a:t>
            </a:r>
          </a:p>
        </p:txBody>
      </p:sp>
    </p:spTree>
    <p:extLst>
      <p:ext uri="{BB962C8B-B14F-4D97-AF65-F5344CB8AC3E}">
        <p14:creationId xmlns:p14="http://schemas.microsoft.com/office/powerpoint/2010/main" val="3108507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正方形/長方形 25"/>
          <p:cNvSpPr>
            <a:spLocks noChangeArrowheads="1"/>
          </p:cNvSpPr>
          <p:nvPr/>
        </p:nvSpPr>
        <p:spPr bwMode="gray">
          <a:xfrm>
            <a:off x="0" y="2924175"/>
            <a:ext cx="9906000" cy="1009650"/>
          </a:xfrm>
          <a:prstGeom prst="rect">
            <a:avLst/>
          </a:prstGeom>
          <a:solidFill>
            <a:srgbClr val="E6B9B8"/>
          </a:solidFill>
          <a:ln w="22225" algn="ctr">
            <a:solidFill>
              <a:srgbClr val="E6B9B8"/>
            </a:solidFill>
            <a:miter lim="800000"/>
            <a:headEnd/>
            <a:tailEnd/>
          </a:ln>
        </p:spPr>
        <p:txBody>
          <a:bodyPr anchor="ctr"/>
          <a:lstStyle/>
          <a:p>
            <a:pPr algn="ctr">
              <a:spcBef>
                <a:spcPct val="50000"/>
              </a:spcBef>
              <a:buFont typeface="Wingdings" pitchFamily="2" charset="2"/>
              <a:buNone/>
            </a:pPr>
            <a:r>
              <a:rPr lang="ja-JP" altLang="en-US" sz="2800" b="1" dirty="0" smtClean="0">
                <a:latin typeface="HGS創英角ｺﾞｼｯｸUB" pitchFamily="50" charset="-128"/>
              </a:rPr>
              <a:t>淀川区</a:t>
            </a:r>
            <a:endParaRPr lang="ja-JP" altLang="en-US" sz="2800" b="1" dirty="0">
              <a:latin typeface="HGS創英角ｺﾞｼｯｸUB" pitchFamily="50" charset="-128"/>
            </a:endParaRPr>
          </a:p>
          <a:p>
            <a:pPr algn="ctr">
              <a:spcBef>
                <a:spcPct val="50000"/>
              </a:spcBef>
              <a:buFont typeface="Wingdings" pitchFamily="2" charset="2"/>
              <a:buNone/>
            </a:pPr>
            <a:r>
              <a:rPr lang="ja-JP" altLang="en-US" sz="2000" b="1" dirty="0" smtClean="0">
                <a:latin typeface="HGS創英角ｺﾞｼｯｸUB" pitchFamily="50" charset="-128"/>
              </a:rPr>
              <a:t>（現行政区：</a:t>
            </a:r>
            <a:r>
              <a:rPr lang="ja-JP" altLang="en-US" sz="2000" b="1" dirty="0" smtClean="0">
                <a:latin typeface="ＭＳ Ｐゴシック" charset="-128"/>
              </a:rPr>
              <a:t>此花</a:t>
            </a:r>
            <a:r>
              <a:rPr lang="ja-JP" altLang="ja-JP" sz="2000" b="1" dirty="0" smtClean="0">
                <a:latin typeface="ＭＳ Ｐゴシック" charset="-128"/>
              </a:rPr>
              <a:t>区・港区・西淀川区・</a:t>
            </a:r>
            <a:r>
              <a:rPr lang="ja-JP" altLang="en-US" sz="2000" b="1" dirty="0" smtClean="0">
                <a:latin typeface="ＭＳ Ｐゴシック" charset="-128"/>
              </a:rPr>
              <a:t>淀川</a:t>
            </a:r>
            <a:r>
              <a:rPr lang="ja-JP" altLang="ja-JP" sz="2000" b="1" dirty="0" smtClean="0">
                <a:latin typeface="ＭＳ Ｐゴシック" charset="-128"/>
              </a:rPr>
              <a:t>区</a:t>
            </a:r>
            <a:r>
              <a:rPr lang="ja-JP" altLang="en-US" sz="2000" b="1" dirty="0" smtClean="0">
                <a:latin typeface="ＭＳ Ｐゴシック" charset="-128"/>
              </a:rPr>
              <a:t>・東淀川区</a:t>
            </a:r>
            <a:r>
              <a:rPr lang="ja-JP" altLang="en-US" sz="2000" b="1" dirty="0" smtClean="0">
                <a:latin typeface="HGS創英角ｺﾞｼｯｸUB" pitchFamily="50" charset="-128"/>
              </a:rPr>
              <a:t>）</a:t>
            </a:r>
            <a:endParaRPr lang="ja-JP" altLang="en-US" sz="2000" b="1" dirty="0">
              <a:latin typeface="HGS創英角ｺﾞｼｯｸUB" pitchFamily="50" charset="-128"/>
            </a:endParaRPr>
          </a:p>
        </p:txBody>
      </p:sp>
      <p:sp>
        <p:nvSpPr>
          <p:cNvPr id="3" name="正方形/長方形 27"/>
          <p:cNvSpPr>
            <a:spLocks noChangeArrowheads="1"/>
          </p:cNvSpPr>
          <p:nvPr/>
        </p:nvSpPr>
        <p:spPr bwMode="auto">
          <a:xfrm>
            <a:off x="8874125" y="658100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５</a:t>
            </a:r>
            <a:endParaRPr lang="en-US" altLang="ja-JP" sz="1100" b="1" dirty="0" smtClean="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086259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タイトル 3"/>
          <p:cNvSpPr txBox="1">
            <a:spLocks/>
          </p:cNvSpPr>
          <p:nvPr/>
        </p:nvSpPr>
        <p:spPr bwMode="auto">
          <a:xfrm>
            <a:off x="4354513" y="549275"/>
            <a:ext cx="5460339" cy="6192838"/>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pic>
        <p:nvPicPr>
          <p:cNvPr id="233" name="図 2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8834" y="1818813"/>
            <a:ext cx="5078669" cy="4195979"/>
          </a:xfrm>
          <a:prstGeom prst="rect">
            <a:avLst/>
          </a:prstGeom>
        </p:spPr>
      </p:pic>
      <p:sp>
        <p:nvSpPr>
          <p:cNvPr id="15362" name="正方形/長方形 25"/>
          <p:cNvSpPr>
            <a:spLocks noChangeArrowheads="1"/>
          </p:cNvSpPr>
          <p:nvPr/>
        </p:nvSpPr>
        <p:spPr bwMode="gray">
          <a:xfrm>
            <a:off x="4890" y="0"/>
            <a:ext cx="9472613"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淀川区</a:t>
            </a:r>
            <a:r>
              <a:rPr lang="zh-CN" altLang="en-US" sz="1600" b="1" dirty="0" smtClean="0">
                <a:latin typeface="Meiryo UI" panose="020B0604030504040204" pitchFamily="50" charset="-128"/>
                <a:ea typeface="Meiryo UI" panose="020B0604030504040204" pitchFamily="50" charset="-128"/>
                <a:cs typeface="Meiryo UI" panose="020B0604030504040204" pitchFamily="50" charset="-128"/>
              </a:rPr>
              <a:t>（現行政区：此花区</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・港区・西淀川区・</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淀川</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・東淀川区）</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364" name="タイトル 3"/>
          <p:cNvSpPr>
            <a:spLocks/>
          </p:cNvSpPr>
          <p:nvPr/>
        </p:nvSpPr>
        <p:spPr bwMode="auto">
          <a:xfrm>
            <a:off x="80831" y="549275"/>
            <a:ext cx="4134379" cy="6192838"/>
          </a:xfrm>
          <a:prstGeom prst="rect">
            <a:avLst/>
          </a:prstGeom>
          <a:noFill/>
          <a:ln w="22225" algn="ctr">
            <a:solidFill>
              <a:schemeClr val="accent2"/>
            </a:solidFill>
            <a:miter lim="800000"/>
            <a:headEnd/>
            <a:tailEnd/>
          </a:ln>
        </p:spPr>
        <p:txBody>
          <a:bodyPr lIns="72000" rIns="36000"/>
          <a:lstStyle/>
          <a:p>
            <a:pPr marL="85725" indent="-85725">
              <a:lnSpc>
                <a:spcPct val="40000"/>
              </a:lnSpc>
              <a:buFont typeface="Wingdings" pitchFamily="2" charset="2"/>
              <a:buNone/>
            </a:pPr>
            <a:r>
              <a:rPr lang="ja-JP" altLang="en-US" sz="1000">
                <a:solidFill>
                  <a:srgbClr val="000000"/>
                </a:solidFill>
                <a:latin typeface="HGP創英角ｺﾞｼｯｸUB" pitchFamily="50" charset="-128"/>
                <a:ea typeface="HGP創英角ｺﾞｼｯｸUB" pitchFamily="50" charset="-128"/>
              </a:rPr>
              <a:t>　　　　　　　　　　　　　　　　　　　　　　　</a:t>
            </a:r>
            <a:endParaRPr lang="ja-JP" altLang="en-US" sz="800">
              <a:solidFill>
                <a:srgbClr val="000000"/>
              </a:solidFill>
              <a:latin typeface="HGP創英角ｺﾞｼｯｸUB" pitchFamily="50" charset="-128"/>
              <a:ea typeface="HGP創英角ｺﾞｼｯｸUB" pitchFamily="50" charset="-128"/>
            </a:endParaRPr>
          </a:p>
        </p:txBody>
      </p:sp>
      <p:sp>
        <p:nvSpPr>
          <p:cNvPr id="3" name="テキスト ボックス 24"/>
          <p:cNvSpPr txBox="1"/>
          <p:nvPr/>
        </p:nvSpPr>
        <p:spPr bwMode="gray">
          <a:xfrm>
            <a:off x="85031" y="558205"/>
            <a:ext cx="1325959"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ＭＳ Ｐゴシック" pitchFamily="50" charset="-128"/>
                <a:ea typeface="ＭＳ Ｐゴシック" pitchFamily="50" charset="-128"/>
              </a:rPr>
              <a:t>概要</a:t>
            </a:r>
          </a:p>
        </p:txBody>
      </p:sp>
      <p:sp>
        <p:nvSpPr>
          <p:cNvPr id="15366" name="Text Box 8"/>
          <p:cNvSpPr txBox="1">
            <a:spLocks noChangeArrowheads="1"/>
          </p:cNvSpPr>
          <p:nvPr/>
        </p:nvSpPr>
        <p:spPr bwMode="auto">
          <a:xfrm>
            <a:off x="80831" y="2565400"/>
            <a:ext cx="132595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行政関連</a:t>
            </a:r>
            <a:r>
              <a:rPr lang="en-US" altLang="ja-JP" sz="1100">
                <a:solidFill>
                  <a:srgbClr val="000000"/>
                </a:solidFill>
                <a:latin typeface="HGP創英角ｺﾞｼｯｸUB" pitchFamily="50" charset="-128"/>
                <a:ea typeface="HGP創英角ｺﾞｼｯｸUB" pitchFamily="50" charset="-128"/>
              </a:rPr>
              <a:t>】</a:t>
            </a:r>
          </a:p>
        </p:txBody>
      </p:sp>
      <p:sp>
        <p:nvSpPr>
          <p:cNvPr id="15367" name="Text Box 9"/>
          <p:cNvSpPr txBox="1">
            <a:spLocks noChangeArrowheads="1"/>
          </p:cNvSpPr>
          <p:nvPr/>
        </p:nvSpPr>
        <p:spPr bwMode="auto">
          <a:xfrm>
            <a:off x="80831" y="836613"/>
            <a:ext cx="132595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人口・面積</a:t>
            </a:r>
            <a:r>
              <a:rPr lang="en-US" altLang="ja-JP" sz="1100">
                <a:solidFill>
                  <a:srgbClr val="000000"/>
                </a:solidFill>
                <a:latin typeface="HGP創英角ｺﾞｼｯｸUB" pitchFamily="50" charset="-128"/>
                <a:ea typeface="HGP創英角ｺﾞｼｯｸUB" pitchFamily="50" charset="-128"/>
              </a:rPr>
              <a:t>】</a:t>
            </a:r>
          </a:p>
        </p:txBody>
      </p:sp>
      <p:sp>
        <p:nvSpPr>
          <p:cNvPr id="15368" name="Text Box 10"/>
          <p:cNvSpPr txBox="1">
            <a:spLocks noChangeArrowheads="1"/>
          </p:cNvSpPr>
          <p:nvPr/>
        </p:nvSpPr>
        <p:spPr bwMode="auto">
          <a:xfrm>
            <a:off x="80831" y="5084763"/>
            <a:ext cx="280841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dirty="0">
                <a:solidFill>
                  <a:srgbClr val="000000"/>
                </a:solidFill>
                <a:latin typeface="HGP創英角ｺﾞｼｯｸUB" pitchFamily="50" charset="-128"/>
                <a:ea typeface="HGP創英角ｺﾞｼｯｸUB" pitchFamily="50" charset="-128"/>
              </a:rPr>
              <a:t>【</a:t>
            </a:r>
            <a:r>
              <a:rPr lang="ja-JP" altLang="en-US" sz="1100" dirty="0">
                <a:solidFill>
                  <a:srgbClr val="000000"/>
                </a:solidFill>
                <a:latin typeface="HGP創英角ｺﾞｼｯｸUB" pitchFamily="50" charset="-128"/>
                <a:ea typeface="HGP創英角ｺﾞｼｯｸUB" pitchFamily="50" charset="-128"/>
              </a:rPr>
              <a:t>市民利用施設</a:t>
            </a:r>
            <a:r>
              <a:rPr lang="ja-JP" altLang="en-US" sz="900" dirty="0">
                <a:solidFill>
                  <a:srgbClr val="000000"/>
                </a:solidFill>
                <a:latin typeface="HGP創英角ｺﾞｼｯｸUB" pitchFamily="50" charset="-128"/>
                <a:ea typeface="HGP創英角ｺﾞｼｯｸUB" pitchFamily="50" charset="-128"/>
              </a:rPr>
              <a:t>（Ｈ</a:t>
            </a:r>
            <a:r>
              <a:rPr lang="en-US" altLang="ja-JP" sz="900" dirty="0" smtClean="0">
                <a:solidFill>
                  <a:srgbClr val="000000"/>
                </a:solidFill>
                <a:latin typeface="HGP創英角ｺﾞｼｯｸUB" pitchFamily="50" charset="-128"/>
                <a:ea typeface="HGP創英角ｺﾞｼｯｸUB" pitchFamily="50" charset="-128"/>
              </a:rPr>
              <a:t>29</a:t>
            </a:r>
            <a:r>
              <a:rPr lang="ja-JP" altLang="en-US" sz="900" dirty="0" smtClean="0">
                <a:solidFill>
                  <a:srgbClr val="000000"/>
                </a:solidFill>
                <a:latin typeface="HGP創英角ｺﾞｼｯｸUB" pitchFamily="50" charset="-128"/>
                <a:ea typeface="HGP創英角ｺﾞｼｯｸUB" pitchFamily="50" charset="-128"/>
              </a:rPr>
              <a:t>年</a:t>
            </a:r>
            <a:r>
              <a:rPr lang="en-US" altLang="ja-JP" sz="900" dirty="0">
                <a:solidFill>
                  <a:srgbClr val="000000"/>
                </a:solidFill>
                <a:latin typeface="HGP創英角ｺﾞｼｯｸUB" pitchFamily="50" charset="-128"/>
                <a:ea typeface="HGP創英角ｺﾞｼｯｸUB" pitchFamily="50" charset="-128"/>
              </a:rPr>
              <a:t>4</a:t>
            </a:r>
            <a:r>
              <a:rPr lang="ja-JP" altLang="en-US" sz="900" dirty="0">
                <a:solidFill>
                  <a:srgbClr val="000000"/>
                </a:solidFill>
                <a:latin typeface="HGP創英角ｺﾞｼｯｸUB" pitchFamily="50" charset="-128"/>
                <a:ea typeface="HGP創英角ｺﾞｼｯｸUB" pitchFamily="50" charset="-128"/>
              </a:rPr>
              <a:t>月現在）</a:t>
            </a:r>
            <a:r>
              <a:rPr lang="en-US" altLang="ja-JP" sz="1100" dirty="0">
                <a:solidFill>
                  <a:srgbClr val="000000"/>
                </a:solidFill>
                <a:latin typeface="HGP創英角ｺﾞｼｯｸUB" pitchFamily="50" charset="-128"/>
                <a:ea typeface="HGP創英角ｺﾞｼｯｸUB" pitchFamily="50" charset="-128"/>
              </a:rPr>
              <a:t>】</a:t>
            </a:r>
          </a:p>
        </p:txBody>
      </p:sp>
      <p:sp>
        <p:nvSpPr>
          <p:cNvPr id="15420" name="Rectangle 106"/>
          <p:cNvSpPr>
            <a:spLocks noChangeArrowheads="1"/>
          </p:cNvSpPr>
          <p:nvPr/>
        </p:nvSpPr>
        <p:spPr bwMode="auto">
          <a:xfrm>
            <a:off x="314722" y="4839693"/>
            <a:ext cx="3666596" cy="288925"/>
          </a:xfrm>
          <a:prstGeom prst="rect">
            <a:avLst/>
          </a:prstGeom>
          <a:noFill/>
          <a:ln w="9525" algn="ctr">
            <a:noFill/>
            <a:miter lim="800000"/>
            <a:headEnd/>
            <a:tailEnd/>
          </a:ln>
        </p:spPr>
        <p:txBody>
          <a:bodyPr wrap="none" anchor="ctr"/>
          <a:lstStyle/>
          <a:p>
            <a:pPr marL="85725" indent="-85725">
              <a:lnSpc>
                <a:spcPct val="90000"/>
              </a:lnSpc>
              <a:buFont typeface="Wingdings" pitchFamily="2" charset="2"/>
              <a:buNone/>
            </a:pPr>
            <a:r>
              <a:rPr lang="en-US" altLang="ja-JP" sz="800" dirty="0">
                <a:latin typeface="ＭＳ Ｐ明朝" pitchFamily="18" charset="-128"/>
                <a:ea typeface="ＭＳ Ｐ明朝" pitchFamily="18" charset="-128"/>
              </a:rPr>
              <a:t>※</a:t>
            </a:r>
            <a:r>
              <a:rPr lang="ja-JP" altLang="en-US" sz="800" dirty="0">
                <a:latin typeface="ＭＳ Ｐ明朝" pitchFamily="18" charset="-128"/>
                <a:ea typeface="ＭＳ Ｐ明朝" pitchFamily="18" charset="-128"/>
              </a:rPr>
              <a:t>近似市は、府内市が対象。近似市の歳出額（一般財源）は、消防</a:t>
            </a:r>
            <a:r>
              <a:rPr lang="ja-JP" altLang="en-US" sz="800" dirty="0" smtClean="0">
                <a:latin typeface="ＭＳ Ｐ明朝" pitchFamily="18" charset="-128"/>
                <a:ea typeface="ＭＳ Ｐ明朝" pitchFamily="18" charset="-128"/>
              </a:rPr>
              <a:t>、上下水</a:t>
            </a:r>
            <a:r>
              <a:rPr lang="ja-JP" altLang="en-US" sz="800" dirty="0">
                <a:latin typeface="ＭＳ Ｐ明朝" pitchFamily="18" charset="-128"/>
                <a:ea typeface="ＭＳ Ｐ明朝" pitchFamily="18" charset="-128"/>
              </a:rPr>
              <a:t>道、</a:t>
            </a:r>
          </a:p>
          <a:p>
            <a:pPr marL="85725" indent="-85725">
              <a:lnSpc>
                <a:spcPct val="90000"/>
              </a:lnSpc>
              <a:buFont typeface="Wingdings" pitchFamily="2" charset="2"/>
              <a:buNone/>
            </a:pPr>
            <a:r>
              <a:rPr lang="ja-JP" altLang="en-US" sz="800" dirty="0">
                <a:latin typeface="ＭＳ Ｐ明朝" pitchFamily="18" charset="-128"/>
                <a:ea typeface="ＭＳ Ｐ明朝" pitchFamily="18" charset="-128"/>
              </a:rPr>
              <a:t>　 病院、高等学校、特別支援学校、港湾を除いたベース</a:t>
            </a:r>
          </a:p>
        </p:txBody>
      </p:sp>
      <p:sp>
        <p:nvSpPr>
          <p:cNvPr id="15457" name="テキスト ボックス 24"/>
          <p:cNvSpPr txBox="1">
            <a:spLocks noChangeArrowheads="1"/>
          </p:cNvSpPr>
          <p:nvPr/>
        </p:nvSpPr>
        <p:spPr bwMode="gray">
          <a:xfrm>
            <a:off x="4355704" y="558205"/>
            <a:ext cx="1793742"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dirty="0" smtClean="0">
                <a:solidFill>
                  <a:schemeClr val="bg1"/>
                </a:solidFill>
                <a:latin typeface="ＭＳ Ｐゴシック" charset="-128"/>
              </a:rPr>
              <a:t>区役所等の位置図</a:t>
            </a:r>
            <a:endParaRPr lang="ja-JP" altLang="en-US" sz="1200" b="1" dirty="0">
              <a:solidFill>
                <a:schemeClr val="bg1"/>
              </a:solidFill>
              <a:latin typeface="ＭＳ Ｐゴシック" charset="-128"/>
            </a:endParaRPr>
          </a:p>
        </p:txBody>
      </p:sp>
      <p:graphicFrame>
        <p:nvGraphicFramePr>
          <p:cNvPr id="98" name="Group 11"/>
          <p:cNvGraphicFramePr>
            <a:graphicFrameLocks noGrp="1"/>
          </p:cNvGraphicFramePr>
          <p:nvPr>
            <p:extLst>
              <p:ext uri="{D42A27DB-BD31-4B8C-83A1-F6EECF244321}">
                <p14:modId xmlns:p14="http://schemas.microsoft.com/office/powerpoint/2010/main" val="2989994537"/>
              </p:ext>
            </p:extLst>
          </p:nvPr>
        </p:nvGraphicFramePr>
        <p:xfrm>
          <a:off x="159942" y="1125538"/>
          <a:ext cx="3977878" cy="1369088"/>
        </p:xfrm>
        <a:graphic>
          <a:graphicData uri="http://schemas.openxmlformats.org/drawingml/2006/table">
            <a:tbl>
              <a:tblPr/>
              <a:tblGrid>
                <a:gridCol w="1325959">
                  <a:extLst>
                    <a:ext uri="{9D8B030D-6E8A-4147-A177-3AD203B41FA5}">
                      <a16:colId xmlns:a16="http://schemas.microsoft.com/office/drawing/2014/main" val="20000"/>
                    </a:ext>
                  </a:extLst>
                </a:gridCol>
                <a:gridCol w="1325960">
                  <a:extLst>
                    <a:ext uri="{9D8B030D-6E8A-4147-A177-3AD203B41FA5}">
                      <a16:colId xmlns:a16="http://schemas.microsoft.com/office/drawing/2014/main" val="20001"/>
                    </a:ext>
                  </a:extLst>
                </a:gridCol>
                <a:gridCol w="1325959">
                  <a:extLst>
                    <a:ext uri="{9D8B030D-6E8A-4147-A177-3AD203B41FA5}">
                      <a16:colId xmlns:a16="http://schemas.microsoft.com/office/drawing/2014/main" val="20002"/>
                    </a:ext>
                  </a:extLst>
                </a:gridCol>
              </a:tblGrid>
              <a:tr h="24288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人　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〔R7〕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〔R17〕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595,912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566,277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529,281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gridSpan="2">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昼間人口（昼夜間人口比率）</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extLst>
                  <a:ext uri="{0D108BD9-81ED-4DB2-BD59-A6C34878D82A}">
                    <a16:rowId xmlns:a16="http://schemas.microsoft.com/office/drawing/2014/main" val="10002"/>
                  </a:ext>
                </a:extLst>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300,980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666,995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112%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10003"/>
                  </a:ext>
                </a:extLst>
              </a:tr>
              <a:tr h="228600">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　積</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4"/>
                  </a:ext>
                </a:extLst>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8,862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14,518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67.24k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99" name="Group 40"/>
          <p:cNvGraphicFramePr>
            <a:graphicFrameLocks noGrp="1"/>
          </p:cNvGraphicFramePr>
          <p:nvPr/>
        </p:nvGraphicFramePr>
        <p:xfrm>
          <a:off x="194472" y="5301208"/>
          <a:ext cx="3977878" cy="1346400"/>
        </p:xfrm>
        <a:graphic>
          <a:graphicData uri="http://schemas.openxmlformats.org/drawingml/2006/table">
            <a:tbl>
              <a:tblPr/>
              <a:tblGrid>
                <a:gridCol w="1325959">
                  <a:extLst>
                    <a:ext uri="{9D8B030D-6E8A-4147-A177-3AD203B41FA5}">
                      <a16:colId xmlns:a16="http://schemas.microsoft.com/office/drawing/2014/main" val="20000"/>
                    </a:ext>
                  </a:extLst>
                </a:gridCol>
                <a:gridCol w="1325960">
                  <a:extLst>
                    <a:ext uri="{9D8B030D-6E8A-4147-A177-3AD203B41FA5}">
                      <a16:colId xmlns:a16="http://schemas.microsoft.com/office/drawing/2014/main" val="20001"/>
                    </a:ext>
                  </a:extLst>
                </a:gridCol>
                <a:gridCol w="1325959">
                  <a:extLst>
                    <a:ext uri="{9D8B030D-6E8A-4147-A177-3AD203B41FA5}">
                      <a16:colId xmlns:a16="http://schemas.microsoft.com/office/drawing/2014/main" val="20002"/>
                    </a:ext>
                  </a:extLst>
                </a:gridCol>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図書館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スポーツセンター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プール施設</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区民センター・ホール</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老人福祉センター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子ども・子育てプラザ</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2"/>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公園数（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人あたりの面積）</a:t>
                      </a: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0">
                <a:tc gridSpan="2">
                  <a:txBody>
                    <a:bodyPr/>
                    <a:lstStyle/>
                    <a:p>
                      <a:pPr algn="ctr"/>
                      <a:r>
                        <a:rPr lang="en-US" altLang="ja-JP" sz="1000" dirty="0" smtClean="0">
                          <a:solidFill>
                            <a:schemeClr val="tx1"/>
                          </a:solidFill>
                          <a:latin typeface="ＭＳ Ｐゴシック" pitchFamily="50" charset="-128"/>
                          <a:ea typeface="ＭＳ Ｐゴシック" pitchFamily="50" charset="-128"/>
                        </a:rPr>
                        <a:t>242</a:t>
                      </a:r>
                      <a:r>
                        <a:rPr lang="ja-JP" altLang="en-US" sz="1000" dirty="0" smtClean="0">
                          <a:solidFill>
                            <a:schemeClr val="tx1"/>
                          </a:solidFill>
                          <a:latin typeface="ＭＳ Ｐゴシック" pitchFamily="50" charset="-128"/>
                          <a:ea typeface="ＭＳ Ｐゴシック" pitchFamily="50" charset="-128"/>
                        </a:rPr>
                        <a:t>ヵ所（</a:t>
                      </a:r>
                      <a:r>
                        <a:rPr lang="en-US" altLang="ja-JP" sz="1000" dirty="0" smtClean="0">
                          <a:solidFill>
                            <a:schemeClr val="tx1"/>
                          </a:solidFill>
                          <a:latin typeface="ＭＳ Ｐゴシック" pitchFamily="50" charset="-128"/>
                          <a:ea typeface="ＭＳ Ｐゴシック" pitchFamily="50" charset="-128"/>
                        </a:rPr>
                        <a:t>2.43㎡</a:t>
                      </a:r>
                      <a:r>
                        <a:rPr lang="ja-JP" altLang="en-US" sz="1000" dirty="0" smtClean="0">
                          <a:solidFill>
                            <a:schemeClr val="tx1"/>
                          </a:solidFill>
                          <a:latin typeface="ＭＳ Ｐゴシック" pitchFamily="50" charset="-128"/>
                          <a:ea typeface="ＭＳ Ｐゴシック" pitchFamily="50" charset="-128"/>
                        </a:rPr>
                        <a:t>）</a:t>
                      </a:r>
                      <a:endParaRPr lang="ja-JP" altLang="en-US" sz="1000" dirty="0">
                        <a:solidFill>
                          <a:schemeClr val="tx1"/>
                        </a:solidFill>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23" name="正方形/長方形 122"/>
          <p:cNvSpPr>
            <a:spLocks/>
          </p:cNvSpPr>
          <p:nvPr/>
        </p:nvSpPr>
        <p:spPr bwMode="gray">
          <a:xfrm>
            <a:off x="7917921" y="1"/>
            <a:ext cx="1988079" cy="1700213"/>
          </a:xfrm>
          <a:prstGeom prst="rect">
            <a:avLst/>
          </a:prstGeom>
          <a:solidFill>
            <a:srgbClr val="E6B9B8"/>
          </a:solidFill>
          <a:ln w="22225" algn="ctr">
            <a:solidFill>
              <a:srgbClr val="E6B9B8"/>
            </a:solidFill>
            <a:miter lim="800000"/>
            <a:headEnd/>
            <a:tailEnd/>
          </a:ln>
        </p:spPr>
        <p:txBody>
          <a:bodyPr anchor="ctr"/>
          <a:lstStyle/>
          <a:p>
            <a:pPr algn="ctr">
              <a:defRPr/>
            </a:pPr>
            <a:endParaRPr lang="ja-JP" altLang="en-US">
              <a:solidFill>
                <a:schemeClr val="lt1"/>
              </a:solidFill>
              <a:latin typeface="+mn-lt"/>
              <a:ea typeface="+mn-ea"/>
            </a:endParaRPr>
          </a:p>
        </p:txBody>
      </p:sp>
      <p:sp>
        <p:nvSpPr>
          <p:cNvPr id="124" name="正方形/長方形 26"/>
          <p:cNvSpPr>
            <a:spLocks/>
          </p:cNvSpPr>
          <p:nvPr/>
        </p:nvSpPr>
        <p:spPr bwMode="gray">
          <a:xfrm>
            <a:off x="8016810" y="84931"/>
            <a:ext cx="1790303" cy="153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aphicFrame>
        <p:nvGraphicFramePr>
          <p:cNvPr id="102" name="Group 180"/>
          <p:cNvGraphicFramePr>
            <a:graphicFrameLocks noGrp="1"/>
          </p:cNvGraphicFramePr>
          <p:nvPr>
            <p:extLst>
              <p:ext uri="{D42A27DB-BD31-4B8C-83A1-F6EECF244321}">
                <p14:modId xmlns:p14="http://schemas.microsoft.com/office/powerpoint/2010/main" val="257453811"/>
              </p:ext>
            </p:extLst>
          </p:nvPr>
        </p:nvGraphicFramePr>
        <p:xfrm>
          <a:off x="163381" y="2808247"/>
          <a:ext cx="3931524" cy="1979921"/>
        </p:xfrm>
        <a:graphic>
          <a:graphicData uri="http://schemas.openxmlformats.org/drawingml/2006/table">
            <a:tbl>
              <a:tblPr/>
              <a:tblGrid>
                <a:gridCol w="1258088">
                  <a:extLst>
                    <a:ext uri="{9D8B030D-6E8A-4147-A177-3AD203B41FA5}">
                      <a16:colId xmlns:a16="http://schemas.microsoft.com/office/drawing/2014/main" val="20000"/>
                    </a:ext>
                  </a:extLst>
                </a:gridCol>
                <a:gridCol w="662946">
                  <a:extLst>
                    <a:ext uri="{9D8B030D-6E8A-4147-A177-3AD203B41FA5}">
                      <a16:colId xmlns:a16="http://schemas.microsoft.com/office/drawing/2014/main" val="20001"/>
                    </a:ext>
                  </a:extLst>
                </a:gridCol>
                <a:gridCol w="633902">
                  <a:extLst>
                    <a:ext uri="{9D8B030D-6E8A-4147-A177-3AD203B41FA5}">
                      <a16:colId xmlns:a16="http://schemas.microsoft.com/office/drawing/2014/main" val="20002"/>
                    </a:ext>
                  </a:extLst>
                </a:gridCol>
                <a:gridCol w="1376588">
                  <a:extLst>
                    <a:ext uri="{9D8B030D-6E8A-4147-A177-3AD203B41FA5}">
                      <a16:colId xmlns:a16="http://schemas.microsoft.com/office/drawing/2014/main" val="20003"/>
                    </a:ext>
                  </a:extLst>
                </a:gridCol>
              </a:tblGrid>
              <a:tr h="324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職員数</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特別区に承継される財産</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extLst>
                  <a:ext uri="{0D108BD9-81ED-4DB2-BD59-A6C34878D82A}">
                    <a16:rowId xmlns:a16="http://schemas.microsoft.com/office/drawing/2014/main" val="10000"/>
                  </a:ext>
                </a:extLst>
              </a:tr>
              <a:tr h="21298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2,420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5,950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1"/>
                  </a:ext>
                </a:extLst>
              </a:tr>
              <a:tr h="302673">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〔H28</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参考：近似市</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〔H28</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endParaRPr kumimoji="1" lang="en-US" altLang="ja-JP" sz="9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extLst>
                  <a:ext uri="{0D108BD9-81ED-4DB2-BD59-A6C34878D82A}">
                    <a16:rowId xmlns:a16="http://schemas.microsoft.com/office/drawing/2014/main" val="10002"/>
                  </a:ext>
                </a:extLst>
              </a:tr>
              <a:tr h="21298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1,396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東大阪市  </a:t>
                      </a:r>
                      <a:r>
                        <a:rPr kumimoji="1" lang="en-US" altLang="zh-TW"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1,045</a:t>
                      </a: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3"/>
                  </a:ext>
                </a:extLst>
              </a:tr>
              <a:tr h="232162">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区役所間道路距離</a:t>
                      </a:r>
                    </a:p>
                  </a:txBody>
                  <a:tcPr marL="19500" marR="19500" marT="36000" marB="36000" anchor="ctr" horzOverflow="overflow">
                    <a:lnL w="28575"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6560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此花⇔港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2.7km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此花⇔西淀川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4.1km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此花⇔淀川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6.4km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此花⇔東淀川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10.9km</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港⇔西淀川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6.9km</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港⇔淀川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7.9km</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港⇔東淀川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12.0km</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西淀川⇔淀川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3.1km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西淀川⇔東淀川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8.1km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淀川⇔東淀川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5.0km</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pSp>
        <p:nvGrpSpPr>
          <p:cNvPr id="15462" name="Group 2"/>
          <p:cNvGrpSpPr>
            <a:grpSpLocks noChangeAspect="1"/>
          </p:cNvGrpSpPr>
          <p:nvPr/>
        </p:nvGrpSpPr>
        <p:grpSpPr bwMode="auto">
          <a:xfrm>
            <a:off x="8107958" y="130175"/>
            <a:ext cx="1608005" cy="1439862"/>
            <a:chOff x="6349" y="1776"/>
            <a:chExt cx="3819" cy="3706"/>
          </a:xfrm>
        </p:grpSpPr>
        <p:sp>
          <p:nvSpPr>
            <p:cNvPr id="4" name="Freeform 3"/>
            <p:cNvSpPr>
              <a:spLocks noChangeAspect="1"/>
            </p:cNvSpPr>
            <p:nvPr/>
          </p:nvSpPr>
          <p:spPr bwMode="auto">
            <a:xfrm>
              <a:off x="8418" y="4218"/>
              <a:ext cx="568" cy="652"/>
            </a:xfrm>
            <a:custGeom>
              <a:avLst/>
              <a:gdLst/>
              <a:ahLst/>
              <a:cxnLst>
                <a:cxn ang="0">
                  <a:pos x="1191" y="270"/>
                </a:cxn>
                <a:cxn ang="0">
                  <a:pos x="1135" y="397"/>
                </a:cxn>
                <a:cxn ang="0">
                  <a:pos x="1035" y="525"/>
                </a:cxn>
                <a:cxn ang="0">
                  <a:pos x="1021" y="695"/>
                </a:cxn>
                <a:cxn ang="0">
                  <a:pos x="1007" y="766"/>
                </a:cxn>
                <a:cxn ang="0">
                  <a:pos x="993" y="809"/>
                </a:cxn>
                <a:cxn ang="0">
                  <a:pos x="950" y="936"/>
                </a:cxn>
                <a:cxn ang="0">
                  <a:pos x="879" y="1107"/>
                </a:cxn>
                <a:cxn ang="0">
                  <a:pos x="837" y="1220"/>
                </a:cxn>
                <a:cxn ang="0">
                  <a:pos x="794" y="1334"/>
                </a:cxn>
                <a:cxn ang="0">
                  <a:pos x="752" y="1390"/>
                </a:cxn>
                <a:cxn ang="0">
                  <a:pos x="738" y="1419"/>
                </a:cxn>
                <a:cxn ang="0">
                  <a:pos x="539" y="1404"/>
                </a:cxn>
                <a:cxn ang="0">
                  <a:pos x="468" y="1390"/>
                </a:cxn>
                <a:cxn ang="0">
                  <a:pos x="454" y="1334"/>
                </a:cxn>
                <a:cxn ang="0">
                  <a:pos x="468" y="1305"/>
                </a:cxn>
                <a:cxn ang="0">
                  <a:pos x="468" y="1277"/>
                </a:cxn>
                <a:cxn ang="0">
                  <a:pos x="468" y="1206"/>
                </a:cxn>
                <a:cxn ang="0">
                  <a:pos x="426" y="1149"/>
                </a:cxn>
                <a:cxn ang="0">
                  <a:pos x="355" y="1121"/>
                </a:cxn>
                <a:cxn ang="0">
                  <a:pos x="170" y="1050"/>
                </a:cxn>
                <a:cxn ang="0">
                  <a:pos x="114" y="1050"/>
                </a:cxn>
                <a:cxn ang="0">
                  <a:pos x="29" y="1092"/>
                </a:cxn>
                <a:cxn ang="0">
                  <a:pos x="0" y="1092"/>
                </a:cxn>
                <a:cxn ang="0">
                  <a:pos x="14" y="1064"/>
                </a:cxn>
                <a:cxn ang="0">
                  <a:pos x="14" y="1050"/>
                </a:cxn>
                <a:cxn ang="0">
                  <a:pos x="29" y="1021"/>
                </a:cxn>
                <a:cxn ang="0">
                  <a:pos x="43" y="965"/>
                </a:cxn>
                <a:cxn ang="0">
                  <a:pos x="57" y="951"/>
                </a:cxn>
                <a:cxn ang="0">
                  <a:pos x="71" y="922"/>
                </a:cxn>
                <a:cxn ang="0">
                  <a:pos x="114" y="865"/>
                </a:cxn>
                <a:cxn ang="0">
                  <a:pos x="128" y="823"/>
                </a:cxn>
                <a:cxn ang="0">
                  <a:pos x="142" y="809"/>
                </a:cxn>
                <a:cxn ang="0">
                  <a:pos x="170" y="780"/>
                </a:cxn>
                <a:cxn ang="0">
                  <a:pos x="185" y="738"/>
                </a:cxn>
                <a:cxn ang="0">
                  <a:pos x="185" y="724"/>
                </a:cxn>
                <a:cxn ang="0">
                  <a:pos x="199" y="695"/>
                </a:cxn>
                <a:cxn ang="0">
                  <a:pos x="213" y="681"/>
                </a:cxn>
                <a:cxn ang="0">
                  <a:pos x="227" y="639"/>
                </a:cxn>
                <a:cxn ang="0">
                  <a:pos x="241" y="610"/>
                </a:cxn>
                <a:cxn ang="0">
                  <a:pos x="255" y="553"/>
                </a:cxn>
                <a:cxn ang="0">
                  <a:pos x="270" y="525"/>
                </a:cxn>
                <a:cxn ang="0">
                  <a:pos x="298" y="482"/>
                </a:cxn>
                <a:cxn ang="0">
                  <a:pos x="312" y="454"/>
                </a:cxn>
                <a:cxn ang="0">
                  <a:pos x="355" y="383"/>
                </a:cxn>
                <a:cxn ang="0">
                  <a:pos x="397" y="270"/>
                </a:cxn>
                <a:cxn ang="0">
                  <a:pos x="411" y="227"/>
                </a:cxn>
                <a:cxn ang="0">
                  <a:pos x="426" y="185"/>
                </a:cxn>
                <a:cxn ang="0">
                  <a:pos x="440" y="142"/>
                </a:cxn>
                <a:cxn ang="0">
                  <a:pos x="454" y="114"/>
                </a:cxn>
                <a:cxn ang="0">
                  <a:pos x="468" y="71"/>
                </a:cxn>
                <a:cxn ang="0">
                  <a:pos x="482" y="14"/>
                </a:cxn>
                <a:cxn ang="0">
                  <a:pos x="497" y="14"/>
                </a:cxn>
                <a:cxn ang="0">
                  <a:pos x="525" y="29"/>
                </a:cxn>
                <a:cxn ang="0">
                  <a:pos x="610" y="57"/>
                </a:cxn>
                <a:cxn ang="0">
                  <a:pos x="794" y="114"/>
                </a:cxn>
                <a:cxn ang="0">
                  <a:pos x="837" y="114"/>
                </a:cxn>
                <a:cxn ang="0">
                  <a:pos x="879" y="114"/>
                </a:cxn>
                <a:cxn ang="0">
                  <a:pos x="922" y="99"/>
                </a:cxn>
                <a:cxn ang="0">
                  <a:pos x="965" y="85"/>
                </a:cxn>
                <a:cxn ang="0">
                  <a:pos x="993" y="71"/>
                </a:cxn>
                <a:cxn ang="0">
                  <a:pos x="1021" y="29"/>
                </a:cxn>
                <a:cxn ang="0">
                  <a:pos x="1078" y="43"/>
                </a:cxn>
              </a:cxnLst>
              <a:rect l="0" t="0" r="r" b="b"/>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 name="Freeform 4"/>
            <p:cNvSpPr>
              <a:spLocks noChangeAspect="1"/>
            </p:cNvSpPr>
            <p:nvPr/>
          </p:nvSpPr>
          <p:spPr bwMode="auto">
            <a:xfrm>
              <a:off x="8934" y="2232"/>
              <a:ext cx="705" cy="710"/>
            </a:xfrm>
            <a:custGeom>
              <a:avLst/>
              <a:gdLst/>
              <a:ahLst/>
              <a:cxnLst>
                <a:cxn ang="0">
                  <a:pos x="1276" y="241"/>
                </a:cxn>
                <a:cxn ang="0">
                  <a:pos x="1290" y="284"/>
                </a:cxn>
                <a:cxn ang="0">
                  <a:pos x="1290" y="326"/>
                </a:cxn>
                <a:cxn ang="0">
                  <a:pos x="1290" y="355"/>
                </a:cxn>
                <a:cxn ang="0">
                  <a:pos x="1262" y="411"/>
                </a:cxn>
                <a:cxn ang="0">
                  <a:pos x="1191" y="468"/>
                </a:cxn>
                <a:cxn ang="0">
                  <a:pos x="1134" y="511"/>
                </a:cxn>
                <a:cxn ang="0">
                  <a:pos x="1106" y="525"/>
                </a:cxn>
                <a:cxn ang="0">
                  <a:pos x="1063" y="553"/>
                </a:cxn>
                <a:cxn ang="0">
                  <a:pos x="1007" y="596"/>
                </a:cxn>
                <a:cxn ang="0">
                  <a:pos x="1035" y="652"/>
                </a:cxn>
                <a:cxn ang="0">
                  <a:pos x="1049" y="709"/>
                </a:cxn>
                <a:cxn ang="0">
                  <a:pos x="1063" y="837"/>
                </a:cxn>
                <a:cxn ang="0">
                  <a:pos x="1077" y="950"/>
                </a:cxn>
                <a:cxn ang="0">
                  <a:pos x="1163" y="936"/>
                </a:cxn>
                <a:cxn ang="0">
                  <a:pos x="1233" y="908"/>
                </a:cxn>
                <a:cxn ang="0">
                  <a:pos x="1276" y="936"/>
                </a:cxn>
                <a:cxn ang="0">
                  <a:pos x="1319" y="950"/>
                </a:cxn>
                <a:cxn ang="0">
                  <a:pos x="1361" y="950"/>
                </a:cxn>
                <a:cxn ang="0">
                  <a:pos x="1418" y="1007"/>
                </a:cxn>
                <a:cxn ang="0">
                  <a:pos x="1432" y="1035"/>
                </a:cxn>
                <a:cxn ang="0">
                  <a:pos x="1446" y="1064"/>
                </a:cxn>
                <a:cxn ang="0">
                  <a:pos x="1446" y="1092"/>
                </a:cxn>
                <a:cxn ang="0">
                  <a:pos x="1460" y="1177"/>
                </a:cxn>
                <a:cxn ang="0">
                  <a:pos x="1517" y="1234"/>
                </a:cxn>
                <a:cxn ang="0">
                  <a:pos x="1489" y="1291"/>
                </a:cxn>
                <a:cxn ang="0">
                  <a:pos x="1347" y="1277"/>
                </a:cxn>
                <a:cxn ang="0">
                  <a:pos x="1361" y="1390"/>
                </a:cxn>
                <a:cxn ang="0">
                  <a:pos x="1106" y="1376"/>
                </a:cxn>
                <a:cxn ang="0">
                  <a:pos x="978" y="1376"/>
                </a:cxn>
                <a:cxn ang="0">
                  <a:pos x="794" y="1376"/>
                </a:cxn>
                <a:cxn ang="0">
                  <a:pos x="680" y="1404"/>
                </a:cxn>
                <a:cxn ang="0">
                  <a:pos x="538" y="1546"/>
                </a:cxn>
                <a:cxn ang="0">
                  <a:pos x="482" y="1447"/>
                </a:cxn>
                <a:cxn ang="0">
                  <a:pos x="425" y="1376"/>
                </a:cxn>
                <a:cxn ang="0">
                  <a:pos x="354" y="1262"/>
                </a:cxn>
                <a:cxn ang="0">
                  <a:pos x="312" y="1206"/>
                </a:cxn>
                <a:cxn ang="0">
                  <a:pos x="241" y="1106"/>
                </a:cxn>
                <a:cxn ang="0">
                  <a:pos x="212" y="1064"/>
                </a:cxn>
                <a:cxn ang="0">
                  <a:pos x="198" y="1021"/>
                </a:cxn>
                <a:cxn ang="0">
                  <a:pos x="156" y="950"/>
                </a:cxn>
                <a:cxn ang="0">
                  <a:pos x="127" y="879"/>
                </a:cxn>
                <a:cxn ang="0">
                  <a:pos x="70" y="752"/>
                </a:cxn>
                <a:cxn ang="0">
                  <a:pos x="28" y="638"/>
                </a:cxn>
                <a:cxn ang="0">
                  <a:pos x="42" y="553"/>
                </a:cxn>
                <a:cxn ang="0">
                  <a:pos x="170" y="567"/>
                </a:cxn>
                <a:cxn ang="0">
                  <a:pos x="354" y="581"/>
                </a:cxn>
                <a:cxn ang="0">
                  <a:pos x="425" y="581"/>
                </a:cxn>
                <a:cxn ang="0">
                  <a:pos x="538" y="567"/>
                </a:cxn>
                <a:cxn ang="0">
                  <a:pos x="694" y="539"/>
                </a:cxn>
                <a:cxn ang="0">
                  <a:pos x="836" y="482"/>
                </a:cxn>
                <a:cxn ang="0">
                  <a:pos x="936" y="425"/>
                </a:cxn>
                <a:cxn ang="0">
                  <a:pos x="1063" y="312"/>
                </a:cxn>
                <a:cxn ang="0">
                  <a:pos x="1106" y="170"/>
                </a:cxn>
                <a:cxn ang="0">
                  <a:pos x="1106" y="14"/>
                </a:cxn>
                <a:cxn ang="0">
                  <a:pos x="1163" y="71"/>
                </a:cxn>
                <a:cxn ang="0">
                  <a:pos x="1205" y="113"/>
                </a:cxn>
                <a:cxn ang="0">
                  <a:pos x="1233" y="142"/>
                </a:cxn>
                <a:cxn ang="0">
                  <a:pos x="1248" y="170"/>
                </a:cxn>
                <a:cxn ang="0">
                  <a:pos x="1262" y="199"/>
                </a:cxn>
              </a:cxnLst>
              <a:rect l="0" t="0" r="r" b="b"/>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 name="Freeform 5" descr="50%"/>
            <p:cNvSpPr>
              <a:spLocks noChangeAspect="1"/>
            </p:cNvSpPr>
            <p:nvPr/>
          </p:nvSpPr>
          <p:spPr bwMode="auto">
            <a:xfrm>
              <a:off x="7165" y="3619"/>
              <a:ext cx="908" cy="710"/>
            </a:xfrm>
            <a:custGeom>
              <a:avLst/>
              <a:gdLst/>
              <a:ahLst/>
              <a:cxnLst>
                <a:cxn ang="0">
                  <a:pos x="1929" y="482"/>
                </a:cxn>
                <a:cxn ang="0">
                  <a:pos x="1929" y="482"/>
                </a:cxn>
                <a:cxn ang="0">
                  <a:pos x="1872" y="511"/>
                </a:cxn>
                <a:cxn ang="0">
                  <a:pos x="1816" y="553"/>
                </a:cxn>
                <a:cxn ang="0">
                  <a:pos x="1773" y="610"/>
                </a:cxn>
                <a:cxn ang="0">
                  <a:pos x="1745" y="639"/>
                </a:cxn>
                <a:cxn ang="0">
                  <a:pos x="1674" y="709"/>
                </a:cxn>
                <a:cxn ang="0">
                  <a:pos x="1660" y="724"/>
                </a:cxn>
                <a:cxn ang="0">
                  <a:pos x="1631" y="766"/>
                </a:cxn>
                <a:cxn ang="0">
                  <a:pos x="1574" y="851"/>
                </a:cxn>
                <a:cxn ang="0">
                  <a:pos x="1546" y="908"/>
                </a:cxn>
                <a:cxn ang="0">
                  <a:pos x="1475" y="993"/>
                </a:cxn>
                <a:cxn ang="0">
                  <a:pos x="1433" y="1064"/>
                </a:cxn>
                <a:cxn ang="0">
                  <a:pos x="1404" y="1121"/>
                </a:cxn>
                <a:cxn ang="0">
                  <a:pos x="1348" y="1220"/>
                </a:cxn>
                <a:cxn ang="0">
                  <a:pos x="1135" y="1376"/>
                </a:cxn>
                <a:cxn ang="0">
                  <a:pos x="724" y="1546"/>
                </a:cxn>
                <a:cxn ang="0">
                  <a:pos x="596" y="1490"/>
                </a:cxn>
                <a:cxn ang="0">
                  <a:pos x="298" y="1376"/>
                </a:cxn>
                <a:cxn ang="0">
                  <a:pos x="99" y="1277"/>
                </a:cxn>
                <a:cxn ang="0">
                  <a:pos x="185" y="965"/>
                </a:cxn>
                <a:cxn ang="0">
                  <a:pos x="326" y="865"/>
                </a:cxn>
                <a:cxn ang="0">
                  <a:pos x="369" y="837"/>
                </a:cxn>
                <a:cxn ang="0">
                  <a:pos x="411" y="809"/>
                </a:cxn>
                <a:cxn ang="0">
                  <a:pos x="440" y="795"/>
                </a:cxn>
                <a:cxn ang="0">
                  <a:pos x="440" y="795"/>
                </a:cxn>
                <a:cxn ang="0">
                  <a:pos x="482" y="766"/>
                </a:cxn>
                <a:cxn ang="0">
                  <a:pos x="553" y="738"/>
                </a:cxn>
                <a:cxn ang="0">
                  <a:pos x="567" y="724"/>
                </a:cxn>
                <a:cxn ang="0">
                  <a:pos x="624" y="695"/>
                </a:cxn>
                <a:cxn ang="0">
                  <a:pos x="638" y="695"/>
                </a:cxn>
                <a:cxn ang="0">
                  <a:pos x="681" y="681"/>
                </a:cxn>
                <a:cxn ang="0">
                  <a:pos x="695" y="681"/>
                </a:cxn>
                <a:cxn ang="0">
                  <a:pos x="709" y="667"/>
                </a:cxn>
                <a:cxn ang="0">
                  <a:pos x="724" y="639"/>
                </a:cxn>
                <a:cxn ang="0">
                  <a:pos x="766" y="582"/>
                </a:cxn>
                <a:cxn ang="0">
                  <a:pos x="880" y="369"/>
                </a:cxn>
                <a:cxn ang="0">
                  <a:pos x="922" y="298"/>
                </a:cxn>
                <a:cxn ang="0">
                  <a:pos x="950" y="284"/>
                </a:cxn>
                <a:cxn ang="0">
                  <a:pos x="979" y="256"/>
                </a:cxn>
                <a:cxn ang="0">
                  <a:pos x="1106" y="170"/>
                </a:cxn>
                <a:cxn ang="0">
                  <a:pos x="1177" y="114"/>
                </a:cxn>
                <a:cxn ang="0">
                  <a:pos x="1305" y="85"/>
                </a:cxn>
                <a:cxn ang="0">
                  <a:pos x="1348" y="71"/>
                </a:cxn>
                <a:cxn ang="0">
                  <a:pos x="1504" y="14"/>
                </a:cxn>
                <a:cxn ang="0">
                  <a:pos x="1518" y="14"/>
                </a:cxn>
                <a:cxn ang="0">
                  <a:pos x="1532" y="57"/>
                </a:cxn>
                <a:cxn ang="0">
                  <a:pos x="1603" y="128"/>
                </a:cxn>
                <a:cxn ang="0">
                  <a:pos x="1745" y="256"/>
                </a:cxn>
                <a:cxn ang="0">
                  <a:pos x="1801" y="326"/>
                </a:cxn>
                <a:cxn ang="0">
                  <a:pos x="1872" y="383"/>
                </a:cxn>
                <a:cxn ang="0">
                  <a:pos x="1886" y="397"/>
                </a:cxn>
                <a:cxn ang="0">
                  <a:pos x="1929" y="426"/>
                </a:cxn>
                <a:cxn ang="0">
                  <a:pos x="1929" y="440"/>
                </a:cxn>
                <a:cxn ang="0">
                  <a:pos x="1943" y="454"/>
                </a:cxn>
              </a:cxnLst>
              <a:rect l="0" t="0" r="r" b="b"/>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pattFill prst="pct50">
              <a:fgClr>
                <a:srgbClr val="000000"/>
              </a:fgClr>
              <a:bgClr>
                <a:srgbClr val="FFFFFF"/>
              </a:bgClr>
            </a:pattFill>
            <a:ln w="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 name="Freeform 6" descr="50%"/>
            <p:cNvSpPr>
              <a:spLocks noChangeAspect="1"/>
            </p:cNvSpPr>
            <p:nvPr/>
          </p:nvSpPr>
          <p:spPr bwMode="auto">
            <a:xfrm>
              <a:off x="6349" y="3169"/>
              <a:ext cx="1684" cy="1193"/>
            </a:xfrm>
            <a:custGeom>
              <a:avLst/>
              <a:gdLst/>
              <a:ahLst/>
              <a:cxnLst>
                <a:cxn ang="0">
                  <a:pos x="5613" y="1017"/>
                </a:cxn>
                <a:cxn ang="0">
                  <a:pos x="5635" y="1017"/>
                </a:cxn>
                <a:cxn ang="0">
                  <a:pos x="5635" y="1040"/>
                </a:cxn>
                <a:cxn ang="0">
                  <a:pos x="5635" y="1040"/>
                </a:cxn>
                <a:cxn ang="0">
                  <a:pos x="5658" y="1062"/>
                </a:cxn>
                <a:cxn ang="0">
                  <a:pos x="5726" y="1175"/>
                </a:cxn>
                <a:cxn ang="0">
                  <a:pos x="5793" y="1288"/>
                </a:cxn>
                <a:cxn ang="0">
                  <a:pos x="5816" y="1333"/>
                </a:cxn>
                <a:cxn ang="0">
                  <a:pos x="5680" y="1401"/>
                </a:cxn>
                <a:cxn ang="0">
                  <a:pos x="5477" y="1468"/>
                </a:cxn>
                <a:cxn ang="0">
                  <a:pos x="5228" y="1559"/>
                </a:cxn>
                <a:cxn ang="0">
                  <a:pos x="4979" y="1672"/>
                </a:cxn>
                <a:cxn ang="0">
                  <a:pos x="4753" y="1740"/>
                </a:cxn>
                <a:cxn ang="0">
                  <a:pos x="4571" y="1853"/>
                </a:cxn>
                <a:cxn ang="0">
                  <a:pos x="4344" y="1988"/>
                </a:cxn>
                <a:cxn ang="0">
                  <a:pos x="4300" y="2055"/>
                </a:cxn>
                <a:cxn ang="0">
                  <a:pos x="4051" y="2485"/>
                </a:cxn>
                <a:cxn ang="0">
                  <a:pos x="3984" y="2598"/>
                </a:cxn>
                <a:cxn ang="0">
                  <a:pos x="3937" y="2621"/>
                </a:cxn>
                <a:cxn ang="0">
                  <a:pos x="3893" y="2643"/>
                </a:cxn>
                <a:cxn ang="0">
                  <a:pos x="3824" y="2665"/>
                </a:cxn>
                <a:cxn ang="0">
                  <a:pos x="3733" y="2734"/>
                </a:cxn>
                <a:cxn ang="0">
                  <a:pos x="3621" y="2778"/>
                </a:cxn>
                <a:cxn ang="0">
                  <a:pos x="3530" y="2824"/>
                </a:cxn>
                <a:cxn ang="0">
                  <a:pos x="3508" y="2847"/>
                </a:cxn>
                <a:cxn ang="0">
                  <a:pos x="3395" y="2891"/>
                </a:cxn>
                <a:cxn ang="0">
                  <a:pos x="3123" y="3095"/>
                </a:cxn>
                <a:cxn ang="0">
                  <a:pos x="2601" y="3614"/>
                </a:cxn>
                <a:cxn ang="0">
                  <a:pos x="1403" y="4133"/>
                </a:cxn>
                <a:cxn ang="0">
                  <a:pos x="814" y="2576"/>
                </a:cxn>
                <a:cxn ang="0">
                  <a:pos x="1765" y="1446"/>
                </a:cxn>
                <a:cxn ang="0">
                  <a:pos x="2466" y="1266"/>
                </a:cxn>
                <a:cxn ang="0">
                  <a:pos x="3348" y="995"/>
                </a:cxn>
                <a:cxn ang="0">
                  <a:pos x="3484" y="927"/>
                </a:cxn>
                <a:cxn ang="0">
                  <a:pos x="3621" y="860"/>
                </a:cxn>
                <a:cxn ang="0">
                  <a:pos x="3757" y="814"/>
                </a:cxn>
                <a:cxn ang="0">
                  <a:pos x="3960" y="723"/>
                </a:cxn>
                <a:cxn ang="0">
                  <a:pos x="4368" y="498"/>
                </a:cxn>
                <a:cxn ang="0">
                  <a:pos x="4435" y="474"/>
                </a:cxn>
                <a:cxn ang="0">
                  <a:pos x="4706" y="317"/>
                </a:cxn>
                <a:cxn ang="0">
                  <a:pos x="4911" y="226"/>
                </a:cxn>
                <a:cxn ang="0">
                  <a:pos x="5046" y="137"/>
                </a:cxn>
                <a:cxn ang="0">
                  <a:pos x="5251" y="0"/>
                </a:cxn>
                <a:cxn ang="0">
                  <a:pos x="5364" y="181"/>
                </a:cxn>
                <a:cxn ang="0">
                  <a:pos x="5386" y="204"/>
                </a:cxn>
                <a:cxn ang="0">
                  <a:pos x="5364" y="226"/>
                </a:cxn>
                <a:cxn ang="0">
                  <a:pos x="5318" y="272"/>
                </a:cxn>
                <a:cxn ang="0">
                  <a:pos x="5295" y="295"/>
                </a:cxn>
                <a:cxn ang="0">
                  <a:pos x="5295" y="317"/>
                </a:cxn>
                <a:cxn ang="0">
                  <a:pos x="5340" y="408"/>
                </a:cxn>
                <a:cxn ang="0">
                  <a:pos x="5364" y="521"/>
                </a:cxn>
                <a:cxn ang="0">
                  <a:pos x="5364" y="610"/>
                </a:cxn>
                <a:cxn ang="0">
                  <a:pos x="5295" y="747"/>
                </a:cxn>
                <a:cxn ang="0">
                  <a:pos x="5273" y="836"/>
                </a:cxn>
                <a:cxn ang="0">
                  <a:pos x="5273" y="860"/>
                </a:cxn>
                <a:cxn ang="0">
                  <a:pos x="5273" y="882"/>
                </a:cxn>
                <a:cxn ang="0">
                  <a:pos x="5364" y="904"/>
                </a:cxn>
                <a:cxn ang="0">
                  <a:pos x="5409" y="904"/>
                </a:cxn>
                <a:cxn ang="0">
                  <a:pos x="5477" y="927"/>
                </a:cxn>
                <a:cxn ang="0">
                  <a:pos x="5522" y="927"/>
                </a:cxn>
                <a:cxn ang="0">
                  <a:pos x="5589" y="971"/>
                </a:cxn>
                <a:cxn ang="0">
                  <a:pos x="5613" y="995"/>
                </a:cxn>
                <a:cxn ang="0">
                  <a:pos x="5613" y="995"/>
                </a:cxn>
              </a:cxnLst>
              <a:rect l="0" t="0" r="r" b="b"/>
              <a:pathLst>
                <a:path w="5838" h="4133">
                  <a:moveTo>
                    <a:pt x="5613" y="995"/>
                  </a:moveTo>
                  <a:lnTo>
                    <a:pt x="5613" y="995"/>
                  </a:lnTo>
                  <a:lnTo>
                    <a:pt x="5613" y="1017"/>
                  </a:lnTo>
                  <a:lnTo>
                    <a:pt x="5635" y="1017"/>
                  </a:lnTo>
                  <a:lnTo>
                    <a:pt x="5635" y="1040"/>
                  </a:lnTo>
                  <a:lnTo>
                    <a:pt x="5635" y="1062"/>
                  </a:lnTo>
                  <a:lnTo>
                    <a:pt x="5658" y="1062"/>
                  </a:lnTo>
                  <a:lnTo>
                    <a:pt x="5658" y="1084"/>
                  </a:lnTo>
                  <a:lnTo>
                    <a:pt x="5702" y="1130"/>
                  </a:lnTo>
                  <a:lnTo>
                    <a:pt x="5726" y="1175"/>
                  </a:lnTo>
                  <a:lnTo>
                    <a:pt x="5749" y="1197"/>
                  </a:lnTo>
                  <a:lnTo>
                    <a:pt x="5749" y="1220"/>
                  </a:lnTo>
                  <a:lnTo>
                    <a:pt x="5771" y="1243"/>
                  </a:lnTo>
                  <a:lnTo>
                    <a:pt x="5771" y="1266"/>
                  </a:lnTo>
                  <a:lnTo>
                    <a:pt x="5793" y="1266"/>
                  </a:lnTo>
                  <a:lnTo>
                    <a:pt x="5793" y="1288"/>
                  </a:lnTo>
                  <a:lnTo>
                    <a:pt x="5793" y="1310"/>
                  </a:lnTo>
                  <a:lnTo>
                    <a:pt x="5816" y="1310"/>
                  </a:lnTo>
                  <a:lnTo>
                    <a:pt x="5816" y="1333"/>
                  </a:lnTo>
                  <a:lnTo>
                    <a:pt x="5838" y="1356"/>
                  </a:lnTo>
                  <a:lnTo>
                    <a:pt x="5816" y="1356"/>
                  </a:lnTo>
                  <a:lnTo>
                    <a:pt x="5793" y="1356"/>
                  </a:lnTo>
                  <a:lnTo>
                    <a:pt x="5771" y="1356"/>
                  </a:lnTo>
                  <a:lnTo>
                    <a:pt x="5726" y="1379"/>
                  </a:lnTo>
                  <a:lnTo>
                    <a:pt x="5680" y="1401"/>
                  </a:lnTo>
                  <a:lnTo>
                    <a:pt x="5658" y="1401"/>
                  </a:lnTo>
                  <a:lnTo>
                    <a:pt x="5589" y="1423"/>
                  </a:lnTo>
                  <a:lnTo>
                    <a:pt x="5544" y="1446"/>
                  </a:lnTo>
                  <a:lnTo>
                    <a:pt x="5522" y="1446"/>
                  </a:lnTo>
                  <a:lnTo>
                    <a:pt x="5477" y="1468"/>
                  </a:lnTo>
                  <a:lnTo>
                    <a:pt x="5431" y="1492"/>
                  </a:lnTo>
                  <a:lnTo>
                    <a:pt x="5409" y="1492"/>
                  </a:lnTo>
                  <a:lnTo>
                    <a:pt x="5340" y="1536"/>
                  </a:lnTo>
                  <a:lnTo>
                    <a:pt x="5273" y="1559"/>
                  </a:lnTo>
                  <a:lnTo>
                    <a:pt x="5251" y="1559"/>
                  </a:lnTo>
                  <a:lnTo>
                    <a:pt x="5228" y="1559"/>
                  </a:lnTo>
                  <a:lnTo>
                    <a:pt x="5228" y="1581"/>
                  </a:lnTo>
                  <a:lnTo>
                    <a:pt x="5115" y="1627"/>
                  </a:lnTo>
                  <a:lnTo>
                    <a:pt x="5024" y="1649"/>
                  </a:lnTo>
                  <a:lnTo>
                    <a:pt x="5002" y="1649"/>
                  </a:lnTo>
                  <a:lnTo>
                    <a:pt x="4979" y="1672"/>
                  </a:lnTo>
                  <a:lnTo>
                    <a:pt x="4955" y="1672"/>
                  </a:lnTo>
                  <a:lnTo>
                    <a:pt x="4911" y="1694"/>
                  </a:lnTo>
                  <a:lnTo>
                    <a:pt x="4888" y="1694"/>
                  </a:lnTo>
                  <a:lnTo>
                    <a:pt x="4797" y="1718"/>
                  </a:lnTo>
                  <a:lnTo>
                    <a:pt x="4753" y="1740"/>
                  </a:lnTo>
                  <a:lnTo>
                    <a:pt x="4706" y="1740"/>
                  </a:lnTo>
                  <a:lnTo>
                    <a:pt x="4662" y="1785"/>
                  </a:lnTo>
                  <a:lnTo>
                    <a:pt x="4639" y="1807"/>
                  </a:lnTo>
                  <a:lnTo>
                    <a:pt x="4593" y="1829"/>
                  </a:lnTo>
                  <a:lnTo>
                    <a:pt x="4571" y="1853"/>
                  </a:lnTo>
                  <a:lnTo>
                    <a:pt x="4548" y="1853"/>
                  </a:lnTo>
                  <a:lnTo>
                    <a:pt x="4526" y="1875"/>
                  </a:lnTo>
                  <a:lnTo>
                    <a:pt x="4390" y="1966"/>
                  </a:lnTo>
                  <a:lnTo>
                    <a:pt x="4368" y="1988"/>
                  </a:lnTo>
                  <a:lnTo>
                    <a:pt x="4344" y="1988"/>
                  </a:lnTo>
                  <a:lnTo>
                    <a:pt x="4344" y="2011"/>
                  </a:lnTo>
                  <a:lnTo>
                    <a:pt x="4322" y="2011"/>
                  </a:lnTo>
                  <a:lnTo>
                    <a:pt x="4322" y="2033"/>
                  </a:lnTo>
                  <a:lnTo>
                    <a:pt x="4300" y="2033"/>
                  </a:lnTo>
                  <a:lnTo>
                    <a:pt x="4300" y="2055"/>
                  </a:lnTo>
                  <a:lnTo>
                    <a:pt x="4277" y="2078"/>
                  </a:lnTo>
                  <a:lnTo>
                    <a:pt x="4255" y="2102"/>
                  </a:lnTo>
                  <a:lnTo>
                    <a:pt x="4232" y="2146"/>
                  </a:lnTo>
                  <a:lnTo>
                    <a:pt x="4209" y="2191"/>
                  </a:lnTo>
                  <a:lnTo>
                    <a:pt x="4073" y="2439"/>
                  </a:lnTo>
                  <a:lnTo>
                    <a:pt x="4051" y="2485"/>
                  </a:lnTo>
                  <a:lnTo>
                    <a:pt x="4028" y="2508"/>
                  </a:lnTo>
                  <a:lnTo>
                    <a:pt x="4006" y="2576"/>
                  </a:lnTo>
                  <a:lnTo>
                    <a:pt x="3984" y="2576"/>
                  </a:lnTo>
                  <a:lnTo>
                    <a:pt x="3984" y="2598"/>
                  </a:lnTo>
                  <a:lnTo>
                    <a:pt x="3960" y="2621"/>
                  </a:lnTo>
                  <a:lnTo>
                    <a:pt x="3937" y="2621"/>
                  </a:lnTo>
                  <a:lnTo>
                    <a:pt x="3937" y="2643"/>
                  </a:lnTo>
                  <a:lnTo>
                    <a:pt x="3915" y="2643"/>
                  </a:lnTo>
                  <a:lnTo>
                    <a:pt x="3893" y="2643"/>
                  </a:lnTo>
                  <a:lnTo>
                    <a:pt x="3870" y="2643"/>
                  </a:lnTo>
                  <a:lnTo>
                    <a:pt x="3846" y="2665"/>
                  </a:lnTo>
                  <a:lnTo>
                    <a:pt x="3824" y="2665"/>
                  </a:lnTo>
                  <a:lnTo>
                    <a:pt x="3802" y="2665"/>
                  </a:lnTo>
                  <a:lnTo>
                    <a:pt x="3802" y="2687"/>
                  </a:lnTo>
                  <a:lnTo>
                    <a:pt x="3779" y="2687"/>
                  </a:lnTo>
                  <a:lnTo>
                    <a:pt x="3733" y="2711"/>
                  </a:lnTo>
                  <a:lnTo>
                    <a:pt x="3733" y="2734"/>
                  </a:lnTo>
                  <a:lnTo>
                    <a:pt x="3711" y="2734"/>
                  </a:lnTo>
                  <a:lnTo>
                    <a:pt x="3688" y="2756"/>
                  </a:lnTo>
                  <a:lnTo>
                    <a:pt x="3666" y="2756"/>
                  </a:lnTo>
                  <a:lnTo>
                    <a:pt x="3621" y="2778"/>
                  </a:lnTo>
                  <a:lnTo>
                    <a:pt x="3597" y="2778"/>
                  </a:lnTo>
                  <a:lnTo>
                    <a:pt x="3597" y="2800"/>
                  </a:lnTo>
                  <a:lnTo>
                    <a:pt x="3575" y="2800"/>
                  </a:lnTo>
                  <a:lnTo>
                    <a:pt x="3553" y="2824"/>
                  </a:lnTo>
                  <a:lnTo>
                    <a:pt x="3530" y="2824"/>
                  </a:lnTo>
                  <a:lnTo>
                    <a:pt x="3508" y="2847"/>
                  </a:lnTo>
                  <a:lnTo>
                    <a:pt x="3484" y="2847"/>
                  </a:lnTo>
                  <a:lnTo>
                    <a:pt x="3484" y="2869"/>
                  </a:lnTo>
                  <a:lnTo>
                    <a:pt x="3462" y="2869"/>
                  </a:lnTo>
                  <a:lnTo>
                    <a:pt x="3439" y="2869"/>
                  </a:lnTo>
                  <a:lnTo>
                    <a:pt x="3417" y="2891"/>
                  </a:lnTo>
                  <a:lnTo>
                    <a:pt x="3395" y="2891"/>
                  </a:lnTo>
                  <a:lnTo>
                    <a:pt x="3395" y="2913"/>
                  </a:lnTo>
                  <a:lnTo>
                    <a:pt x="3372" y="2913"/>
                  </a:lnTo>
                  <a:lnTo>
                    <a:pt x="3348" y="2936"/>
                  </a:lnTo>
                  <a:lnTo>
                    <a:pt x="3168" y="3027"/>
                  </a:lnTo>
                  <a:lnTo>
                    <a:pt x="3123" y="3095"/>
                  </a:lnTo>
                  <a:lnTo>
                    <a:pt x="3055" y="3186"/>
                  </a:lnTo>
                  <a:lnTo>
                    <a:pt x="2828" y="3546"/>
                  </a:lnTo>
                  <a:lnTo>
                    <a:pt x="2806" y="3523"/>
                  </a:lnTo>
                  <a:lnTo>
                    <a:pt x="2601" y="3614"/>
                  </a:lnTo>
                  <a:lnTo>
                    <a:pt x="2081" y="3840"/>
                  </a:lnTo>
                  <a:lnTo>
                    <a:pt x="1788" y="3975"/>
                  </a:lnTo>
                  <a:lnTo>
                    <a:pt x="1606" y="4066"/>
                  </a:lnTo>
                  <a:lnTo>
                    <a:pt x="1403" y="4133"/>
                  </a:lnTo>
                  <a:lnTo>
                    <a:pt x="387" y="4050"/>
                  </a:lnTo>
                  <a:lnTo>
                    <a:pt x="0" y="3354"/>
                  </a:lnTo>
                  <a:lnTo>
                    <a:pt x="438" y="2715"/>
                  </a:lnTo>
                  <a:lnTo>
                    <a:pt x="814" y="2643"/>
                  </a:lnTo>
                  <a:lnTo>
                    <a:pt x="814" y="2576"/>
                  </a:lnTo>
                  <a:lnTo>
                    <a:pt x="814" y="2281"/>
                  </a:lnTo>
                  <a:lnTo>
                    <a:pt x="814" y="2168"/>
                  </a:lnTo>
                  <a:lnTo>
                    <a:pt x="1697" y="1785"/>
                  </a:lnTo>
                  <a:lnTo>
                    <a:pt x="1765" y="1762"/>
                  </a:lnTo>
                  <a:lnTo>
                    <a:pt x="1765" y="1627"/>
                  </a:lnTo>
                  <a:lnTo>
                    <a:pt x="1765" y="1446"/>
                  </a:lnTo>
                  <a:lnTo>
                    <a:pt x="2081" y="1401"/>
                  </a:lnTo>
                  <a:lnTo>
                    <a:pt x="2150" y="1379"/>
                  </a:lnTo>
                  <a:lnTo>
                    <a:pt x="2376" y="1310"/>
                  </a:lnTo>
                  <a:lnTo>
                    <a:pt x="2399" y="1310"/>
                  </a:lnTo>
                  <a:lnTo>
                    <a:pt x="2466" y="1266"/>
                  </a:lnTo>
                  <a:lnTo>
                    <a:pt x="2512" y="1266"/>
                  </a:lnTo>
                  <a:lnTo>
                    <a:pt x="2534" y="1243"/>
                  </a:lnTo>
                  <a:lnTo>
                    <a:pt x="2737" y="1197"/>
                  </a:lnTo>
                  <a:lnTo>
                    <a:pt x="2761" y="1175"/>
                  </a:lnTo>
                  <a:lnTo>
                    <a:pt x="3235" y="1017"/>
                  </a:lnTo>
                  <a:lnTo>
                    <a:pt x="3348" y="995"/>
                  </a:lnTo>
                  <a:lnTo>
                    <a:pt x="3372" y="971"/>
                  </a:lnTo>
                  <a:lnTo>
                    <a:pt x="3395" y="971"/>
                  </a:lnTo>
                  <a:lnTo>
                    <a:pt x="3417" y="949"/>
                  </a:lnTo>
                  <a:lnTo>
                    <a:pt x="3439" y="949"/>
                  </a:lnTo>
                  <a:lnTo>
                    <a:pt x="3462" y="949"/>
                  </a:lnTo>
                  <a:lnTo>
                    <a:pt x="3484" y="927"/>
                  </a:lnTo>
                  <a:lnTo>
                    <a:pt x="3508" y="927"/>
                  </a:lnTo>
                  <a:lnTo>
                    <a:pt x="3530" y="904"/>
                  </a:lnTo>
                  <a:lnTo>
                    <a:pt x="3553" y="904"/>
                  </a:lnTo>
                  <a:lnTo>
                    <a:pt x="3575" y="882"/>
                  </a:lnTo>
                  <a:lnTo>
                    <a:pt x="3597" y="882"/>
                  </a:lnTo>
                  <a:lnTo>
                    <a:pt x="3621" y="860"/>
                  </a:lnTo>
                  <a:lnTo>
                    <a:pt x="3644" y="860"/>
                  </a:lnTo>
                  <a:lnTo>
                    <a:pt x="3666" y="860"/>
                  </a:lnTo>
                  <a:lnTo>
                    <a:pt x="3711" y="836"/>
                  </a:lnTo>
                  <a:lnTo>
                    <a:pt x="3733" y="814"/>
                  </a:lnTo>
                  <a:lnTo>
                    <a:pt x="3757" y="814"/>
                  </a:lnTo>
                  <a:lnTo>
                    <a:pt x="3802" y="791"/>
                  </a:lnTo>
                  <a:lnTo>
                    <a:pt x="3824" y="769"/>
                  </a:lnTo>
                  <a:lnTo>
                    <a:pt x="3870" y="769"/>
                  </a:lnTo>
                  <a:lnTo>
                    <a:pt x="3915" y="747"/>
                  </a:lnTo>
                  <a:lnTo>
                    <a:pt x="3937" y="723"/>
                  </a:lnTo>
                  <a:lnTo>
                    <a:pt x="3960" y="723"/>
                  </a:lnTo>
                  <a:lnTo>
                    <a:pt x="3984" y="701"/>
                  </a:lnTo>
                  <a:lnTo>
                    <a:pt x="4006" y="701"/>
                  </a:lnTo>
                  <a:lnTo>
                    <a:pt x="4051" y="678"/>
                  </a:lnTo>
                  <a:lnTo>
                    <a:pt x="4073" y="656"/>
                  </a:lnTo>
                  <a:lnTo>
                    <a:pt x="4368" y="498"/>
                  </a:lnTo>
                  <a:lnTo>
                    <a:pt x="4390" y="498"/>
                  </a:lnTo>
                  <a:lnTo>
                    <a:pt x="4435" y="474"/>
                  </a:lnTo>
                  <a:lnTo>
                    <a:pt x="4458" y="452"/>
                  </a:lnTo>
                  <a:lnTo>
                    <a:pt x="4617" y="361"/>
                  </a:lnTo>
                  <a:lnTo>
                    <a:pt x="4639" y="361"/>
                  </a:lnTo>
                  <a:lnTo>
                    <a:pt x="4706" y="317"/>
                  </a:lnTo>
                  <a:lnTo>
                    <a:pt x="4730" y="317"/>
                  </a:lnTo>
                  <a:lnTo>
                    <a:pt x="4775" y="295"/>
                  </a:lnTo>
                  <a:lnTo>
                    <a:pt x="4820" y="272"/>
                  </a:lnTo>
                  <a:lnTo>
                    <a:pt x="4866" y="250"/>
                  </a:lnTo>
                  <a:lnTo>
                    <a:pt x="4888" y="226"/>
                  </a:lnTo>
                  <a:lnTo>
                    <a:pt x="4911" y="226"/>
                  </a:lnTo>
                  <a:lnTo>
                    <a:pt x="4933" y="204"/>
                  </a:lnTo>
                  <a:lnTo>
                    <a:pt x="4955" y="204"/>
                  </a:lnTo>
                  <a:lnTo>
                    <a:pt x="4955" y="181"/>
                  </a:lnTo>
                  <a:lnTo>
                    <a:pt x="5002" y="159"/>
                  </a:lnTo>
                  <a:lnTo>
                    <a:pt x="5046" y="137"/>
                  </a:lnTo>
                  <a:lnTo>
                    <a:pt x="5091" y="113"/>
                  </a:lnTo>
                  <a:lnTo>
                    <a:pt x="5160" y="68"/>
                  </a:lnTo>
                  <a:lnTo>
                    <a:pt x="5204" y="46"/>
                  </a:lnTo>
                  <a:lnTo>
                    <a:pt x="5228" y="24"/>
                  </a:lnTo>
                  <a:lnTo>
                    <a:pt x="5251" y="0"/>
                  </a:lnTo>
                  <a:lnTo>
                    <a:pt x="5251" y="24"/>
                  </a:lnTo>
                  <a:lnTo>
                    <a:pt x="5318" y="91"/>
                  </a:lnTo>
                  <a:lnTo>
                    <a:pt x="5340" y="159"/>
                  </a:lnTo>
                  <a:lnTo>
                    <a:pt x="5364" y="181"/>
                  </a:lnTo>
                  <a:lnTo>
                    <a:pt x="5386" y="204"/>
                  </a:lnTo>
                  <a:lnTo>
                    <a:pt x="5386" y="226"/>
                  </a:lnTo>
                  <a:lnTo>
                    <a:pt x="5364" y="226"/>
                  </a:lnTo>
                  <a:lnTo>
                    <a:pt x="5340" y="250"/>
                  </a:lnTo>
                  <a:lnTo>
                    <a:pt x="5318" y="250"/>
                  </a:lnTo>
                  <a:lnTo>
                    <a:pt x="5318" y="272"/>
                  </a:lnTo>
                  <a:lnTo>
                    <a:pt x="5295" y="295"/>
                  </a:lnTo>
                  <a:lnTo>
                    <a:pt x="5295" y="317"/>
                  </a:lnTo>
                  <a:lnTo>
                    <a:pt x="5318" y="339"/>
                  </a:lnTo>
                  <a:lnTo>
                    <a:pt x="5318" y="385"/>
                  </a:lnTo>
                  <a:lnTo>
                    <a:pt x="5340" y="385"/>
                  </a:lnTo>
                  <a:lnTo>
                    <a:pt x="5340" y="408"/>
                  </a:lnTo>
                  <a:lnTo>
                    <a:pt x="5340" y="430"/>
                  </a:lnTo>
                  <a:lnTo>
                    <a:pt x="5340" y="452"/>
                  </a:lnTo>
                  <a:lnTo>
                    <a:pt x="5364" y="474"/>
                  </a:lnTo>
                  <a:lnTo>
                    <a:pt x="5364" y="498"/>
                  </a:lnTo>
                  <a:lnTo>
                    <a:pt x="5364" y="521"/>
                  </a:lnTo>
                  <a:lnTo>
                    <a:pt x="5364" y="543"/>
                  </a:lnTo>
                  <a:lnTo>
                    <a:pt x="5364" y="565"/>
                  </a:lnTo>
                  <a:lnTo>
                    <a:pt x="5364" y="610"/>
                  </a:lnTo>
                  <a:lnTo>
                    <a:pt x="5364" y="634"/>
                  </a:lnTo>
                  <a:lnTo>
                    <a:pt x="5364" y="656"/>
                  </a:lnTo>
                  <a:lnTo>
                    <a:pt x="5340" y="656"/>
                  </a:lnTo>
                  <a:lnTo>
                    <a:pt x="5295" y="747"/>
                  </a:lnTo>
                  <a:lnTo>
                    <a:pt x="5273" y="769"/>
                  </a:lnTo>
                  <a:lnTo>
                    <a:pt x="5273" y="814"/>
                  </a:lnTo>
                  <a:lnTo>
                    <a:pt x="5273" y="836"/>
                  </a:lnTo>
                  <a:lnTo>
                    <a:pt x="5273" y="860"/>
                  </a:lnTo>
                  <a:lnTo>
                    <a:pt x="5273" y="882"/>
                  </a:lnTo>
                  <a:lnTo>
                    <a:pt x="5318" y="904"/>
                  </a:lnTo>
                  <a:lnTo>
                    <a:pt x="5364" y="904"/>
                  </a:lnTo>
                  <a:lnTo>
                    <a:pt x="5386" y="904"/>
                  </a:lnTo>
                  <a:lnTo>
                    <a:pt x="5409" y="904"/>
                  </a:lnTo>
                  <a:lnTo>
                    <a:pt x="5431" y="927"/>
                  </a:lnTo>
                  <a:lnTo>
                    <a:pt x="5453" y="927"/>
                  </a:lnTo>
                  <a:lnTo>
                    <a:pt x="5477" y="927"/>
                  </a:lnTo>
                  <a:lnTo>
                    <a:pt x="5500" y="927"/>
                  </a:lnTo>
                  <a:lnTo>
                    <a:pt x="5522" y="927"/>
                  </a:lnTo>
                  <a:lnTo>
                    <a:pt x="5567" y="949"/>
                  </a:lnTo>
                  <a:lnTo>
                    <a:pt x="5567" y="971"/>
                  </a:lnTo>
                  <a:lnTo>
                    <a:pt x="5589" y="971"/>
                  </a:lnTo>
                  <a:lnTo>
                    <a:pt x="5589" y="995"/>
                  </a:lnTo>
                  <a:lnTo>
                    <a:pt x="5613" y="995"/>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 name="Freeform 7"/>
            <p:cNvSpPr>
              <a:spLocks noChangeAspect="1"/>
            </p:cNvSpPr>
            <p:nvPr/>
          </p:nvSpPr>
          <p:spPr bwMode="auto">
            <a:xfrm>
              <a:off x="8275" y="4694"/>
              <a:ext cx="613" cy="788"/>
            </a:xfrm>
            <a:custGeom>
              <a:avLst/>
              <a:gdLst/>
              <a:ahLst/>
              <a:cxnLst>
                <a:cxn ang="0">
                  <a:pos x="454" y="14"/>
                </a:cxn>
                <a:cxn ang="0">
                  <a:pos x="638" y="71"/>
                </a:cxn>
                <a:cxn ang="0">
                  <a:pos x="752" y="113"/>
                </a:cxn>
                <a:cxn ang="0">
                  <a:pos x="780" y="212"/>
                </a:cxn>
                <a:cxn ang="0">
                  <a:pos x="780" y="255"/>
                </a:cxn>
                <a:cxn ang="0">
                  <a:pos x="780" y="283"/>
                </a:cxn>
                <a:cxn ang="0">
                  <a:pos x="780" y="354"/>
                </a:cxn>
                <a:cxn ang="0">
                  <a:pos x="908" y="368"/>
                </a:cxn>
                <a:cxn ang="0">
                  <a:pos x="993" y="496"/>
                </a:cxn>
                <a:cxn ang="0">
                  <a:pos x="965" y="681"/>
                </a:cxn>
                <a:cxn ang="0">
                  <a:pos x="1206" y="695"/>
                </a:cxn>
                <a:cxn ang="0">
                  <a:pos x="1319" y="723"/>
                </a:cxn>
                <a:cxn ang="0">
                  <a:pos x="1305" y="737"/>
                </a:cxn>
                <a:cxn ang="0">
                  <a:pos x="1305" y="780"/>
                </a:cxn>
                <a:cxn ang="0">
                  <a:pos x="1305" y="837"/>
                </a:cxn>
                <a:cxn ang="0">
                  <a:pos x="1305" y="879"/>
                </a:cxn>
                <a:cxn ang="0">
                  <a:pos x="1291" y="922"/>
                </a:cxn>
                <a:cxn ang="0">
                  <a:pos x="1291" y="1049"/>
                </a:cxn>
                <a:cxn ang="0">
                  <a:pos x="1305" y="1092"/>
                </a:cxn>
                <a:cxn ang="0">
                  <a:pos x="1305" y="1177"/>
                </a:cxn>
                <a:cxn ang="0">
                  <a:pos x="1291" y="1205"/>
                </a:cxn>
                <a:cxn ang="0">
                  <a:pos x="1305" y="1234"/>
                </a:cxn>
                <a:cxn ang="0">
                  <a:pos x="1291" y="1276"/>
                </a:cxn>
                <a:cxn ang="0">
                  <a:pos x="1291" y="1305"/>
                </a:cxn>
                <a:cxn ang="0">
                  <a:pos x="1277" y="1361"/>
                </a:cxn>
                <a:cxn ang="0">
                  <a:pos x="1177" y="1404"/>
                </a:cxn>
                <a:cxn ang="0">
                  <a:pos x="1078" y="1475"/>
                </a:cxn>
                <a:cxn ang="0">
                  <a:pos x="965" y="1532"/>
                </a:cxn>
                <a:cxn ang="0">
                  <a:pos x="809" y="1617"/>
                </a:cxn>
                <a:cxn ang="0">
                  <a:pos x="667" y="1688"/>
                </a:cxn>
                <a:cxn ang="0">
                  <a:pos x="567" y="1716"/>
                </a:cxn>
                <a:cxn ang="0">
                  <a:pos x="525" y="1702"/>
                </a:cxn>
                <a:cxn ang="0">
                  <a:pos x="454" y="1659"/>
                </a:cxn>
                <a:cxn ang="0">
                  <a:pos x="440" y="1588"/>
                </a:cxn>
                <a:cxn ang="0">
                  <a:pos x="411" y="1532"/>
                </a:cxn>
                <a:cxn ang="0">
                  <a:pos x="383" y="1461"/>
                </a:cxn>
                <a:cxn ang="0">
                  <a:pos x="355" y="1404"/>
                </a:cxn>
                <a:cxn ang="0">
                  <a:pos x="298" y="1347"/>
                </a:cxn>
                <a:cxn ang="0">
                  <a:pos x="241" y="1333"/>
                </a:cxn>
                <a:cxn ang="0">
                  <a:pos x="43" y="1276"/>
                </a:cxn>
                <a:cxn ang="0">
                  <a:pos x="43" y="1163"/>
                </a:cxn>
                <a:cxn ang="0">
                  <a:pos x="85" y="936"/>
                </a:cxn>
                <a:cxn ang="0">
                  <a:pos x="128" y="766"/>
                </a:cxn>
                <a:cxn ang="0">
                  <a:pos x="142" y="666"/>
                </a:cxn>
                <a:cxn ang="0">
                  <a:pos x="128" y="652"/>
                </a:cxn>
                <a:cxn ang="0">
                  <a:pos x="99" y="624"/>
                </a:cxn>
                <a:cxn ang="0">
                  <a:pos x="99" y="581"/>
                </a:cxn>
                <a:cxn ang="0">
                  <a:pos x="114" y="510"/>
                </a:cxn>
                <a:cxn ang="0">
                  <a:pos x="128" y="468"/>
                </a:cxn>
                <a:cxn ang="0">
                  <a:pos x="142" y="439"/>
                </a:cxn>
                <a:cxn ang="0">
                  <a:pos x="142" y="411"/>
                </a:cxn>
                <a:cxn ang="0">
                  <a:pos x="156" y="340"/>
                </a:cxn>
                <a:cxn ang="0">
                  <a:pos x="170" y="312"/>
                </a:cxn>
                <a:cxn ang="0">
                  <a:pos x="170" y="255"/>
                </a:cxn>
                <a:cxn ang="0">
                  <a:pos x="199" y="127"/>
                </a:cxn>
                <a:cxn ang="0">
                  <a:pos x="213" y="99"/>
                </a:cxn>
                <a:cxn ang="0">
                  <a:pos x="298" y="71"/>
                </a:cxn>
                <a:cxn ang="0">
                  <a:pos x="341" y="71"/>
                </a:cxn>
              </a:cxnLst>
              <a:rect l="0" t="0" r="r" b="b"/>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 name="Freeform 8"/>
            <p:cNvSpPr>
              <a:spLocks noChangeAspect="1"/>
            </p:cNvSpPr>
            <p:nvPr/>
          </p:nvSpPr>
          <p:spPr bwMode="auto">
            <a:xfrm>
              <a:off x="6629" y="4186"/>
              <a:ext cx="1744" cy="1094"/>
            </a:xfrm>
            <a:custGeom>
              <a:avLst/>
              <a:gdLst/>
              <a:ahLst/>
              <a:cxnLst>
                <a:cxn ang="0">
                  <a:pos x="2170" y="1022"/>
                </a:cxn>
                <a:cxn ang="0">
                  <a:pos x="2326" y="1092"/>
                </a:cxn>
                <a:cxn ang="0">
                  <a:pos x="2411" y="1107"/>
                </a:cxn>
                <a:cxn ang="0">
                  <a:pos x="2525" y="1092"/>
                </a:cxn>
                <a:cxn ang="0">
                  <a:pos x="2709" y="1064"/>
                </a:cxn>
                <a:cxn ang="0">
                  <a:pos x="2922" y="1007"/>
                </a:cxn>
                <a:cxn ang="0">
                  <a:pos x="3021" y="951"/>
                </a:cxn>
                <a:cxn ang="0">
                  <a:pos x="3120" y="936"/>
                </a:cxn>
                <a:cxn ang="0">
                  <a:pos x="3191" y="993"/>
                </a:cxn>
                <a:cxn ang="0">
                  <a:pos x="3390" y="1163"/>
                </a:cxn>
                <a:cxn ang="0">
                  <a:pos x="3574" y="1206"/>
                </a:cxn>
                <a:cxn ang="0">
                  <a:pos x="3688" y="1178"/>
                </a:cxn>
                <a:cxn ang="0">
                  <a:pos x="3759" y="1178"/>
                </a:cxn>
                <a:cxn ang="0">
                  <a:pos x="3787" y="1206"/>
                </a:cxn>
                <a:cxn ang="0">
                  <a:pos x="3773" y="1234"/>
                </a:cxn>
                <a:cxn ang="0">
                  <a:pos x="3773" y="1277"/>
                </a:cxn>
                <a:cxn ang="0">
                  <a:pos x="3744" y="1390"/>
                </a:cxn>
                <a:cxn ang="0">
                  <a:pos x="3730" y="1419"/>
                </a:cxn>
                <a:cxn ang="0">
                  <a:pos x="3730" y="1447"/>
                </a:cxn>
                <a:cxn ang="0">
                  <a:pos x="3716" y="1504"/>
                </a:cxn>
                <a:cxn ang="0">
                  <a:pos x="3716" y="1518"/>
                </a:cxn>
                <a:cxn ang="0">
                  <a:pos x="3716" y="1546"/>
                </a:cxn>
                <a:cxn ang="0">
                  <a:pos x="3702" y="1561"/>
                </a:cxn>
                <a:cxn ang="0">
                  <a:pos x="3702" y="1589"/>
                </a:cxn>
                <a:cxn ang="0">
                  <a:pos x="3688" y="1631"/>
                </a:cxn>
                <a:cxn ang="0">
                  <a:pos x="3673" y="1688"/>
                </a:cxn>
                <a:cxn ang="0">
                  <a:pos x="3673" y="1717"/>
                </a:cxn>
                <a:cxn ang="0">
                  <a:pos x="3688" y="1745"/>
                </a:cxn>
                <a:cxn ang="0">
                  <a:pos x="3716" y="1759"/>
                </a:cxn>
                <a:cxn ang="0">
                  <a:pos x="3730" y="1773"/>
                </a:cxn>
                <a:cxn ang="0">
                  <a:pos x="3716" y="1802"/>
                </a:cxn>
                <a:cxn ang="0">
                  <a:pos x="3688" y="1915"/>
                </a:cxn>
                <a:cxn ang="0">
                  <a:pos x="3659" y="2043"/>
                </a:cxn>
                <a:cxn ang="0">
                  <a:pos x="3631" y="2199"/>
                </a:cxn>
                <a:cxn ang="0">
                  <a:pos x="3588" y="2355"/>
                </a:cxn>
                <a:cxn ang="0">
                  <a:pos x="3517" y="2369"/>
                </a:cxn>
                <a:cxn ang="0">
                  <a:pos x="3447" y="2355"/>
                </a:cxn>
                <a:cxn ang="0">
                  <a:pos x="3333" y="2312"/>
                </a:cxn>
                <a:cxn ang="0">
                  <a:pos x="3248" y="2270"/>
                </a:cxn>
                <a:cxn ang="0">
                  <a:pos x="3120" y="2213"/>
                </a:cxn>
                <a:cxn ang="0">
                  <a:pos x="3049" y="2171"/>
                </a:cxn>
                <a:cxn ang="0">
                  <a:pos x="2964" y="2128"/>
                </a:cxn>
                <a:cxn ang="0">
                  <a:pos x="2865" y="2085"/>
                </a:cxn>
                <a:cxn ang="0">
                  <a:pos x="2709" y="2043"/>
                </a:cxn>
                <a:cxn ang="0">
                  <a:pos x="2610" y="2000"/>
                </a:cxn>
                <a:cxn ang="0">
                  <a:pos x="2511" y="1958"/>
                </a:cxn>
                <a:cxn ang="0">
                  <a:pos x="2057" y="1816"/>
                </a:cxn>
                <a:cxn ang="0">
                  <a:pos x="1844" y="1816"/>
                </a:cxn>
                <a:cxn ang="0">
                  <a:pos x="1532" y="1816"/>
                </a:cxn>
                <a:cxn ang="0">
                  <a:pos x="426" y="1788"/>
                </a:cxn>
                <a:cxn ang="0">
                  <a:pos x="270" y="1192"/>
                </a:cxn>
                <a:cxn ang="0">
                  <a:pos x="724" y="681"/>
                </a:cxn>
                <a:cxn ang="0">
                  <a:pos x="270" y="397"/>
                </a:cxn>
                <a:cxn ang="0">
                  <a:pos x="1163" y="14"/>
                </a:cxn>
                <a:cxn ang="0">
                  <a:pos x="1745" y="256"/>
                </a:cxn>
                <a:cxn ang="0">
                  <a:pos x="1957" y="511"/>
                </a:cxn>
              </a:cxnLst>
              <a:rect l="0" t="0" r="r" b="b"/>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 name="Freeform 9"/>
            <p:cNvSpPr>
              <a:spLocks noChangeAspect="1"/>
            </p:cNvSpPr>
            <p:nvPr/>
          </p:nvSpPr>
          <p:spPr bwMode="auto">
            <a:xfrm>
              <a:off x="9071" y="2864"/>
              <a:ext cx="555" cy="749"/>
            </a:xfrm>
            <a:custGeom>
              <a:avLst/>
              <a:gdLst/>
              <a:ahLst/>
              <a:cxnLst>
                <a:cxn ang="0">
                  <a:pos x="653" y="0"/>
                </a:cxn>
                <a:cxn ang="0">
                  <a:pos x="766" y="0"/>
                </a:cxn>
                <a:cxn ang="0">
                  <a:pos x="965" y="14"/>
                </a:cxn>
                <a:cxn ang="0">
                  <a:pos x="965" y="255"/>
                </a:cxn>
                <a:cxn ang="0">
                  <a:pos x="951" y="440"/>
                </a:cxn>
                <a:cxn ang="0">
                  <a:pos x="951" y="596"/>
                </a:cxn>
                <a:cxn ang="0">
                  <a:pos x="936" y="851"/>
                </a:cxn>
                <a:cxn ang="0">
                  <a:pos x="908" y="1177"/>
                </a:cxn>
                <a:cxn ang="0">
                  <a:pos x="993" y="1234"/>
                </a:cxn>
                <a:cxn ang="0">
                  <a:pos x="1107" y="1234"/>
                </a:cxn>
                <a:cxn ang="0">
                  <a:pos x="1135" y="1220"/>
                </a:cxn>
                <a:cxn ang="0">
                  <a:pos x="1178" y="1220"/>
                </a:cxn>
                <a:cxn ang="0">
                  <a:pos x="1149" y="1234"/>
                </a:cxn>
                <a:cxn ang="0">
                  <a:pos x="1149" y="1234"/>
                </a:cxn>
                <a:cxn ang="0">
                  <a:pos x="1206" y="1248"/>
                </a:cxn>
                <a:cxn ang="0">
                  <a:pos x="1178" y="1248"/>
                </a:cxn>
                <a:cxn ang="0">
                  <a:pos x="1149" y="1248"/>
                </a:cxn>
                <a:cxn ang="0">
                  <a:pos x="1121" y="1276"/>
                </a:cxn>
                <a:cxn ang="0">
                  <a:pos x="1121" y="1305"/>
                </a:cxn>
                <a:cxn ang="0">
                  <a:pos x="1107" y="1319"/>
                </a:cxn>
                <a:cxn ang="0">
                  <a:pos x="1092" y="1376"/>
                </a:cxn>
                <a:cxn ang="0">
                  <a:pos x="1107" y="1404"/>
                </a:cxn>
                <a:cxn ang="0">
                  <a:pos x="1107" y="1432"/>
                </a:cxn>
                <a:cxn ang="0">
                  <a:pos x="1078" y="1461"/>
                </a:cxn>
                <a:cxn ang="0">
                  <a:pos x="1078" y="1546"/>
                </a:cxn>
                <a:cxn ang="0">
                  <a:pos x="1036" y="1631"/>
                </a:cxn>
                <a:cxn ang="0">
                  <a:pos x="837" y="1574"/>
                </a:cxn>
                <a:cxn ang="0">
                  <a:pos x="738" y="1532"/>
                </a:cxn>
                <a:cxn ang="0">
                  <a:pos x="681" y="1518"/>
                </a:cxn>
                <a:cxn ang="0">
                  <a:pos x="624" y="1518"/>
                </a:cxn>
                <a:cxn ang="0">
                  <a:pos x="582" y="1503"/>
                </a:cxn>
                <a:cxn ang="0">
                  <a:pos x="454" y="1489"/>
                </a:cxn>
                <a:cxn ang="0">
                  <a:pos x="241" y="1418"/>
                </a:cxn>
                <a:cxn ang="0">
                  <a:pos x="227" y="1461"/>
                </a:cxn>
                <a:cxn ang="0">
                  <a:pos x="213" y="1489"/>
                </a:cxn>
                <a:cxn ang="0">
                  <a:pos x="114" y="1489"/>
                </a:cxn>
                <a:cxn ang="0">
                  <a:pos x="0" y="1461"/>
                </a:cxn>
                <a:cxn ang="0">
                  <a:pos x="15" y="1163"/>
                </a:cxn>
                <a:cxn ang="0">
                  <a:pos x="29" y="1092"/>
                </a:cxn>
                <a:cxn ang="0">
                  <a:pos x="43" y="1035"/>
                </a:cxn>
                <a:cxn ang="0">
                  <a:pos x="57" y="1007"/>
                </a:cxn>
                <a:cxn ang="0">
                  <a:pos x="57" y="964"/>
                </a:cxn>
                <a:cxn ang="0">
                  <a:pos x="29" y="879"/>
                </a:cxn>
                <a:cxn ang="0">
                  <a:pos x="15" y="823"/>
                </a:cxn>
                <a:cxn ang="0">
                  <a:pos x="57" y="808"/>
                </a:cxn>
                <a:cxn ang="0">
                  <a:pos x="85" y="709"/>
                </a:cxn>
                <a:cxn ang="0">
                  <a:pos x="100" y="638"/>
                </a:cxn>
                <a:cxn ang="0">
                  <a:pos x="114" y="553"/>
                </a:cxn>
                <a:cxn ang="0">
                  <a:pos x="100" y="525"/>
                </a:cxn>
                <a:cxn ang="0">
                  <a:pos x="85" y="482"/>
                </a:cxn>
                <a:cxn ang="0">
                  <a:pos x="100" y="454"/>
                </a:cxn>
                <a:cxn ang="0">
                  <a:pos x="85" y="411"/>
                </a:cxn>
                <a:cxn ang="0">
                  <a:pos x="85" y="369"/>
                </a:cxn>
                <a:cxn ang="0">
                  <a:pos x="85" y="312"/>
                </a:cxn>
                <a:cxn ang="0">
                  <a:pos x="100" y="298"/>
                </a:cxn>
                <a:cxn ang="0">
                  <a:pos x="213" y="213"/>
                </a:cxn>
                <a:cxn ang="0">
                  <a:pos x="284" y="113"/>
                </a:cxn>
                <a:cxn ang="0">
                  <a:pos x="397" y="28"/>
                </a:cxn>
                <a:cxn ang="0">
                  <a:pos x="468" y="0"/>
                </a:cxn>
              </a:cxnLst>
              <a:rect l="0" t="0" r="r" b="b"/>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 name="Freeform 10"/>
            <p:cNvSpPr>
              <a:spLocks noChangeAspect="1"/>
            </p:cNvSpPr>
            <p:nvPr/>
          </p:nvSpPr>
          <p:spPr bwMode="auto">
            <a:xfrm>
              <a:off x="8902" y="3867"/>
              <a:ext cx="672" cy="664"/>
            </a:xfrm>
            <a:custGeom>
              <a:avLst/>
              <a:gdLst/>
              <a:ahLst/>
              <a:cxnLst>
                <a:cxn ang="0">
                  <a:pos x="666" y="14"/>
                </a:cxn>
                <a:cxn ang="0">
                  <a:pos x="723" y="14"/>
                </a:cxn>
                <a:cxn ang="0">
                  <a:pos x="808" y="29"/>
                </a:cxn>
                <a:cxn ang="0">
                  <a:pos x="893" y="43"/>
                </a:cxn>
                <a:cxn ang="0">
                  <a:pos x="950" y="43"/>
                </a:cxn>
                <a:cxn ang="0">
                  <a:pos x="978" y="43"/>
                </a:cxn>
                <a:cxn ang="0">
                  <a:pos x="1049" y="57"/>
                </a:cxn>
                <a:cxn ang="0">
                  <a:pos x="1106" y="57"/>
                </a:cxn>
                <a:cxn ang="0">
                  <a:pos x="1148" y="57"/>
                </a:cxn>
                <a:cxn ang="0">
                  <a:pos x="1205" y="100"/>
                </a:cxn>
                <a:cxn ang="0">
                  <a:pos x="1276" y="128"/>
                </a:cxn>
                <a:cxn ang="0">
                  <a:pos x="1333" y="128"/>
                </a:cxn>
                <a:cxn ang="0">
                  <a:pos x="1361" y="170"/>
                </a:cxn>
                <a:cxn ang="0">
                  <a:pos x="1347" y="199"/>
                </a:cxn>
                <a:cxn ang="0">
                  <a:pos x="1361" y="256"/>
                </a:cxn>
                <a:cxn ang="0">
                  <a:pos x="1375" y="284"/>
                </a:cxn>
                <a:cxn ang="0">
                  <a:pos x="1375" y="312"/>
                </a:cxn>
                <a:cxn ang="0">
                  <a:pos x="1390" y="326"/>
                </a:cxn>
                <a:cxn ang="0">
                  <a:pos x="1432" y="326"/>
                </a:cxn>
                <a:cxn ang="0">
                  <a:pos x="1460" y="355"/>
                </a:cxn>
                <a:cxn ang="0">
                  <a:pos x="1460" y="412"/>
                </a:cxn>
                <a:cxn ang="0">
                  <a:pos x="1418" y="454"/>
                </a:cxn>
                <a:cxn ang="0">
                  <a:pos x="1248" y="440"/>
                </a:cxn>
                <a:cxn ang="0">
                  <a:pos x="1276" y="497"/>
                </a:cxn>
                <a:cxn ang="0">
                  <a:pos x="1276" y="553"/>
                </a:cxn>
                <a:cxn ang="0">
                  <a:pos x="1375" y="695"/>
                </a:cxn>
                <a:cxn ang="0">
                  <a:pos x="1333" y="851"/>
                </a:cxn>
                <a:cxn ang="0">
                  <a:pos x="1290" y="993"/>
                </a:cxn>
                <a:cxn ang="0">
                  <a:pos x="1092" y="1007"/>
                </a:cxn>
                <a:cxn ang="0">
                  <a:pos x="1092" y="1064"/>
                </a:cxn>
                <a:cxn ang="0">
                  <a:pos x="1049" y="1220"/>
                </a:cxn>
                <a:cxn ang="0">
                  <a:pos x="1049" y="1277"/>
                </a:cxn>
                <a:cxn ang="0">
                  <a:pos x="1049" y="1319"/>
                </a:cxn>
                <a:cxn ang="0">
                  <a:pos x="1092" y="1405"/>
                </a:cxn>
                <a:cxn ang="0">
                  <a:pos x="1092" y="1447"/>
                </a:cxn>
                <a:cxn ang="0">
                  <a:pos x="1049" y="1447"/>
                </a:cxn>
                <a:cxn ang="0">
                  <a:pos x="950" y="1390"/>
                </a:cxn>
                <a:cxn ang="0">
                  <a:pos x="893" y="1319"/>
                </a:cxn>
                <a:cxn ang="0">
                  <a:pos x="765" y="1220"/>
                </a:cxn>
                <a:cxn ang="0">
                  <a:pos x="751" y="1163"/>
                </a:cxn>
                <a:cxn ang="0">
                  <a:pos x="765" y="1121"/>
                </a:cxn>
                <a:cxn ang="0">
                  <a:pos x="638" y="1092"/>
                </a:cxn>
                <a:cxn ang="0">
                  <a:pos x="468" y="1064"/>
                </a:cxn>
                <a:cxn ang="0">
                  <a:pos x="411" y="1121"/>
                </a:cxn>
                <a:cxn ang="0">
                  <a:pos x="326" y="1078"/>
                </a:cxn>
                <a:cxn ang="0">
                  <a:pos x="212" y="965"/>
                </a:cxn>
                <a:cxn ang="0">
                  <a:pos x="42" y="823"/>
                </a:cxn>
                <a:cxn ang="0">
                  <a:pos x="28" y="724"/>
                </a:cxn>
                <a:cxn ang="0">
                  <a:pos x="42" y="681"/>
                </a:cxn>
                <a:cxn ang="0">
                  <a:pos x="71" y="596"/>
                </a:cxn>
                <a:cxn ang="0">
                  <a:pos x="85" y="553"/>
                </a:cxn>
                <a:cxn ang="0">
                  <a:pos x="85" y="525"/>
                </a:cxn>
                <a:cxn ang="0">
                  <a:pos x="99" y="468"/>
                </a:cxn>
                <a:cxn ang="0">
                  <a:pos x="113" y="440"/>
                </a:cxn>
                <a:cxn ang="0">
                  <a:pos x="127" y="369"/>
                </a:cxn>
                <a:cxn ang="0">
                  <a:pos x="170" y="213"/>
                </a:cxn>
                <a:cxn ang="0">
                  <a:pos x="184" y="156"/>
                </a:cxn>
                <a:cxn ang="0">
                  <a:pos x="212" y="71"/>
                </a:cxn>
                <a:cxn ang="0">
                  <a:pos x="255" y="14"/>
                </a:cxn>
                <a:cxn ang="0">
                  <a:pos x="297" y="14"/>
                </a:cxn>
                <a:cxn ang="0">
                  <a:pos x="326" y="14"/>
                </a:cxn>
                <a:cxn ang="0">
                  <a:pos x="411" y="14"/>
                </a:cxn>
                <a:cxn ang="0">
                  <a:pos x="524" y="0"/>
                </a:cxn>
              </a:cxnLst>
              <a:rect l="0" t="0" r="r" b="b"/>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 name="Freeform 11"/>
            <p:cNvSpPr>
              <a:spLocks noChangeAspect="1"/>
            </p:cNvSpPr>
            <p:nvPr/>
          </p:nvSpPr>
          <p:spPr bwMode="auto">
            <a:xfrm>
              <a:off x="7863" y="3313"/>
              <a:ext cx="601" cy="527"/>
            </a:xfrm>
            <a:custGeom>
              <a:avLst/>
              <a:gdLst/>
              <a:ahLst/>
              <a:cxnLst>
                <a:cxn ang="0">
                  <a:pos x="1290" y="28"/>
                </a:cxn>
                <a:cxn ang="0">
                  <a:pos x="1290" y="42"/>
                </a:cxn>
                <a:cxn ang="0">
                  <a:pos x="1290" y="99"/>
                </a:cxn>
                <a:cxn ang="0">
                  <a:pos x="1290" y="113"/>
                </a:cxn>
                <a:cxn ang="0">
                  <a:pos x="1290" y="141"/>
                </a:cxn>
                <a:cxn ang="0">
                  <a:pos x="1304" y="170"/>
                </a:cxn>
                <a:cxn ang="0">
                  <a:pos x="1304" y="227"/>
                </a:cxn>
                <a:cxn ang="0">
                  <a:pos x="1304" y="269"/>
                </a:cxn>
                <a:cxn ang="0">
                  <a:pos x="1304" y="340"/>
                </a:cxn>
                <a:cxn ang="0">
                  <a:pos x="1304" y="397"/>
                </a:cxn>
                <a:cxn ang="0">
                  <a:pos x="1304" y="439"/>
                </a:cxn>
                <a:cxn ang="0">
                  <a:pos x="1304" y="482"/>
                </a:cxn>
                <a:cxn ang="0">
                  <a:pos x="1304" y="482"/>
                </a:cxn>
                <a:cxn ang="0">
                  <a:pos x="1304" y="482"/>
                </a:cxn>
                <a:cxn ang="0">
                  <a:pos x="1304" y="496"/>
                </a:cxn>
                <a:cxn ang="0">
                  <a:pos x="1304" y="539"/>
                </a:cxn>
                <a:cxn ang="0">
                  <a:pos x="1304" y="581"/>
                </a:cxn>
                <a:cxn ang="0">
                  <a:pos x="1304" y="638"/>
                </a:cxn>
                <a:cxn ang="0">
                  <a:pos x="1290" y="709"/>
                </a:cxn>
                <a:cxn ang="0">
                  <a:pos x="1290" y="794"/>
                </a:cxn>
                <a:cxn ang="0">
                  <a:pos x="1290" y="851"/>
                </a:cxn>
                <a:cxn ang="0">
                  <a:pos x="1276" y="907"/>
                </a:cxn>
                <a:cxn ang="0">
                  <a:pos x="1276" y="964"/>
                </a:cxn>
                <a:cxn ang="0">
                  <a:pos x="1276" y="1035"/>
                </a:cxn>
                <a:cxn ang="0">
                  <a:pos x="1262" y="1049"/>
                </a:cxn>
                <a:cxn ang="0">
                  <a:pos x="1191" y="1049"/>
                </a:cxn>
                <a:cxn ang="0">
                  <a:pos x="1120" y="1035"/>
                </a:cxn>
                <a:cxn ang="0">
                  <a:pos x="1078" y="1021"/>
                </a:cxn>
                <a:cxn ang="0">
                  <a:pos x="964" y="1021"/>
                </a:cxn>
                <a:cxn ang="0">
                  <a:pos x="879" y="1007"/>
                </a:cxn>
                <a:cxn ang="0">
                  <a:pos x="780" y="1035"/>
                </a:cxn>
                <a:cxn ang="0">
                  <a:pos x="723" y="1035"/>
                </a:cxn>
                <a:cxn ang="0">
                  <a:pos x="695" y="1049"/>
                </a:cxn>
                <a:cxn ang="0">
                  <a:pos x="666" y="1092"/>
                </a:cxn>
                <a:cxn ang="0">
                  <a:pos x="624" y="1106"/>
                </a:cxn>
                <a:cxn ang="0">
                  <a:pos x="510" y="1134"/>
                </a:cxn>
                <a:cxn ang="0">
                  <a:pos x="454" y="1148"/>
                </a:cxn>
                <a:cxn ang="0">
                  <a:pos x="411" y="1106"/>
                </a:cxn>
                <a:cxn ang="0">
                  <a:pos x="397" y="1092"/>
                </a:cxn>
                <a:cxn ang="0">
                  <a:pos x="354" y="1049"/>
                </a:cxn>
                <a:cxn ang="0">
                  <a:pos x="227" y="936"/>
                </a:cxn>
                <a:cxn ang="0">
                  <a:pos x="127" y="836"/>
                </a:cxn>
                <a:cxn ang="0">
                  <a:pos x="14" y="709"/>
                </a:cxn>
                <a:cxn ang="0">
                  <a:pos x="14" y="666"/>
                </a:cxn>
                <a:cxn ang="0">
                  <a:pos x="184" y="595"/>
                </a:cxn>
                <a:cxn ang="0">
                  <a:pos x="326" y="539"/>
                </a:cxn>
                <a:cxn ang="0">
                  <a:pos x="383" y="539"/>
                </a:cxn>
                <a:cxn ang="0">
                  <a:pos x="510" y="482"/>
                </a:cxn>
                <a:cxn ang="0">
                  <a:pos x="680" y="368"/>
                </a:cxn>
                <a:cxn ang="0">
                  <a:pos x="737" y="354"/>
                </a:cxn>
                <a:cxn ang="0">
                  <a:pos x="780" y="312"/>
                </a:cxn>
                <a:cxn ang="0">
                  <a:pos x="794" y="312"/>
                </a:cxn>
                <a:cxn ang="0">
                  <a:pos x="836" y="283"/>
                </a:cxn>
                <a:cxn ang="0">
                  <a:pos x="950" y="198"/>
                </a:cxn>
                <a:cxn ang="0">
                  <a:pos x="1049" y="141"/>
                </a:cxn>
                <a:cxn ang="0">
                  <a:pos x="1063" y="127"/>
                </a:cxn>
                <a:cxn ang="0">
                  <a:pos x="1120" y="85"/>
                </a:cxn>
                <a:cxn ang="0">
                  <a:pos x="1163" y="42"/>
                </a:cxn>
                <a:cxn ang="0">
                  <a:pos x="1177" y="14"/>
                </a:cxn>
                <a:cxn ang="0">
                  <a:pos x="1219" y="14"/>
                </a:cxn>
                <a:cxn ang="0">
                  <a:pos x="1234" y="14"/>
                </a:cxn>
                <a:cxn ang="0">
                  <a:pos x="1248" y="14"/>
                </a:cxn>
                <a:cxn ang="0">
                  <a:pos x="1276" y="0"/>
                </a:cxn>
              </a:cxnLst>
              <a:rect l="0" t="0" r="r" b="b"/>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 name="Freeform 12"/>
            <p:cNvSpPr>
              <a:spLocks noChangeAspect="1"/>
            </p:cNvSpPr>
            <p:nvPr/>
          </p:nvSpPr>
          <p:spPr bwMode="auto">
            <a:xfrm>
              <a:off x="8053" y="4030"/>
              <a:ext cx="587" cy="723"/>
            </a:xfrm>
            <a:custGeom>
              <a:avLst/>
              <a:gdLst/>
              <a:ahLst/>
              <a:cxnLst>
                <a:cxn ang="0">
                  <a:pos x="425" y="85"/>
                </a:cxn>
                <a:cxn ang="0">
                  <a:pos x="440" y="255"/>
                </a:cxn>
                <a:cxn ang="0">
                  <a:pos x="539" y="156"/>
                </a:cxn>
                <a:cxn ang="0">
                  <a:pos x="610" y="170"/>
                </a:cxn>
                <a:cxn ang="0">
                  <a:pos x="667" y="170"/>
                </a:cxn>
                <a:cxn ang="0">
                  <a:pos x="709" y="213"/>
                </a:cxn>
                <a:cxn ang="0">
                  <a:pos x="766" y="241"/>
                </a:cxn>
                <a:cxn ang="0">
                  <a:pos x="808" y="284"/>
                </a:cxn>
                <a:cxn ang="0">
                  <a:pos x="851" y="298"/>
                </a:cxn>
                <a:cxn ang="0">
                  <a:pos x="922" y="312"/>
                </a:cxn>
                <a:cxn ang="0">
                  <a:pos x="964" y="326"/>
                </a:cxn>
                <a:cxn ang="0">
                  <a:pos x="1021" y="340"/>
                </a:cxn>
                <a:cxn ang="0">
                  <a:pos x="1078" y="354"/>
                </a:cxn>
                <a:cxn ang="0">
                  <a:pos x="1135" y="369"/>
                </a:cxn>
                <a:cxn ang="0">
                  <a:pos x="1191" y="397"/>
                </a:cxn>
                <a:cxn ang="0">
                  <a:pos x="1220" y="397"/>
                </a:cxn>
                <a:cxn ang="0">
                  <a:pos x="1262" y="440"/>
                </a:cxn>
                <a:cxn ang="0">
                  <a:pos x="1262" y="496"/>
                </a:cxn>
                <a:cxn ang="0">
                  <a:pos x="1234" y="539"/>
                </a:cxn>
                <a:cxn ang="0">
                  <a:pos x="1234" y="567"/>
                </a:cxn>
                <a:cxn ang="0">
                  <a:pos x="1220" y="610"/>
                </a:cxn>
                <a:cxn ang="0">
                  <a:pos x="1191" y="667"/>
                </a:cxn>
                <a:cxn ang="0">
                  <a:pos x="1149" y="780"/>
                </a:cxn>
                <a:cxn ang="0">
                  <a:pos x="1106" y="865"/>
                </a:cxn>
                <a:cxn ang="0">
                  <a:pos x="1092" y="893"/>
                </a:cxn>
                <a:cxn ang="0">
                  <a:pos x="1064" y="936"/>
                </a:cxn>
                <a:cxn ang="0">
                  <a:pos x="1049" y="979"/>
                </a:cxn>
                <a:cxn ang="0">
                  <a:pos x="1021" y="1035"/>
                </a:cxn>
                <a:cxn ang="0">
                  <a:pos x="1007" y="1078"/>
                </a:cxn>
                <a:cxn ang="0">
                  <a:pos x="1007" y="1106"/>
                </a:cxn>
                <a:cxn ang="0">
                  <a:pos x="993" y="1120"/>
                </a:cxn>
                <a:cxn ang="0">
                  <a:pos x="979" y="1149"/>
                </a:cxn>
                <a:cxn ang="0">
                  <a:pos x="964" y="1177"/>
                </a:cxn>
                <a:cxn ang="0">
                  <a:pos x="936" y="1220"/>
                </a:cxn>
                <a:cxn ang="0">
                  <a:pos x="922" y="1248"/>
                </a:cxn>
                <a:cxn ang="0">
                  <a:pos x="893" y="1276"/>
                </a:cxn>
                <a:cxn ang="0">
                  <a:pos x="865" y="1347"/>
                </a:cxn>
                <a:cxn ang="0">
                  <a:pos x="851" y="1362"/>
                </a:cxn>
                <a:cxn ang="0">
                  <a:pos x="823" y="1404"/>
                </a:cxn>
                <a:cxn ang="0">
                  <a:pos x="808" y="1447"/>
                </a:cxn>
                <a:cxn ang="0">
                  <a:pos x="808" y="1475"/>
                </a:cxn>
                <a:cxn ang="0">
                  <a:pos x="794" y="1503"/>
                </a:cxn>
                <a:cxn ang="0">
                  <a:pos x="752" y="1518"/>
                </a:cxn>
                <a:cxn ang="0">
                  <a:pos x="610" y="1518"/>
                </a:cxn>
                <a:cxn ang="0">
                  <a:pos x="511" y="1532"/>
                </a:cxn>
                <a:cxn ang="0">
                  <a:pos x="298" y="1503"/>
                </a:cxn>
                <a:cxn ang="0">
                  <a:pos x="85" y="1319"/>
                </a:cxn>
                <a:cxn ang="0">
                  <a:pos x="0" y="1248"/>
                </a:cxn>
                <a:cxn ang="0">
                  <a:pos x="142" y="964"/>
                </a:cxn>
                <a:cxn ang="0">
                  <a:pos x="184" y="794"/>
                </a:cxn>
                <a:cxn ang="0">
                  <a:pos x="199" y="567"/>
                </a:cxn>
                <a:cxn ang="0">
                  <a:pos x="184" y="340"/>
                </a:cxn>
                <a:cxn ang="0">
                  <a:pos x="199" y="284"/>
                </a:cxn>
                <a:cxn ang="0">
                  <a:pos x="241" y="184"/>
                </a:cxn>
                <a:cxn ang="0">
                  <a:pos x="269" y="128"/>
                </a:cxn>
                <a:cxn ang="0">
                  <a:pos x="312" y="85"/>
                </a:cxn>
                <a:cxn ang="0">
                  <a:pos x="355" y="57"/>
                </a:cxn>
                <a:cxn ang="0">
                  <a:pos x="411" y="28"/>
                </a:cxn>
                <a:cxn ang="0">
                  <a:pos x="440" y="14"/>
                </a:cxn>
              </a:cxnLst>
              <a:rect l="0" t="0" r="r" b="b"/>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 name="Freeform 13" descr="50%"/>
            <p:cNvSpPr>
              <a:spLocks noChangeAspect="1"/>
            </p:cNvSpPr>
            <p:nvPr/>
          </p:nvSpPr>
          <p:spPr bwMode="auto">
            <a:xfrm>
              <a:off x="6832" y="2571"/>
              <a:ext cx="1227" cy="996"/>
            </a:xfrm>
            <a:custGeom>
              <a:avLst/>
              <a:gdLst/>
              <a:ahLst/>
              <a:cxnLst>
                <a:cxn ang="0">
                  <a:pos x="0" y="1829"/>
                </a:cxn>
                <a:cxn ang="0">
                  <a:pos x="57" y="1716"/>
                </a:cxn>
                <a:cxn ang="0">
                  <a:pos x="184" y="1517"/>
                </a:cxn>
                <a:cxn ang="0">
                  <a:pos x="284" y="1361"/>
                </a:cxn>
                <a:cxn ang="0">
                  <a:pos x="383" y="1234"/>
                </a:cxn>
                <a:cxn ang="0">
                  <a:pos x="468" y="1177"/>
                </a:cxn>
                <a:cxn ang="0">
                  <a:pos x="567" y="1134"/>
                </a:cxn>
                <a:cxn ang="0">
                  <a:pos x="837" y="1049"/>
                </a:cxn>
                <a:cxn ang="0">
                  <a:pos x="908" y="1021"/>
                </a:cxn>
                <a:cxn ang="0">
                  <a:pos x="936" y="964"/>
                </a:cxn>
                <a:cxn ang="0">
                  <a:pos x="1007" y="851"/>
                </a:cxn>
                <a:cxn ang="0">
                  <a:pos x="1049" y="794"/>
                </a:cxn>
                <a:cxn ang="0">
                  <a:pos x="1078" y="780"/>
                </a:cxn>
                <a:cxn ang="0">
                  <a:pos x="1134" y="737"/>
                </a:cxn>
                <a:cxn ang="0">
                  <a:pos x="1205" y="695"/>
                </a:cxn>
                <a:cxn ang="0">
                  <a:pos x="1305" y="638"/>
                </a:cxn>
                <a:cxn ang="0">
                  <a:pos x="1418" y="595"/>
                </a:cxn>
                <a:cxn ang="0">
                  <a:pos x="1532" y="553"/>
                </a:cxn>
                <a:cxn ang="0">
                  <a:pos x="1617" y="510"/>
                </a:cxn>
                <a:cxn ang="0">
                  <a:pos x="1702" y="439"/>
                </a:cxn>
                <a:cxn ang="0">
                  <a:pos x="1744" y="340"/>
                </a:cxn>
                <a:cxn ang="0">
                  <a:pos x="1730" y="269"/>
                </a:cxn>
                <a:cxn ang="0">
                  <a:pos x="1688" y="156"/>
                </a:cxn>
                <a:cxn ang="0">
                  <a:pos x="1659" y="56"/>
                </a:cxn>
                <a:cxn ang="0">
                  <a:pos x="1688" y="14"/>
                </a:cxn>
                <a:cxn ang="0">
                  <a:pos x="1872" y="56"/>
                </a:cxn>
                <a:cxn ang="0">
                  <a:pos x="1915" y="70"/>
                </a:cxn>
                <a:cxn ang="0">
                  <a:pos x="1943" y="85"/>
                </a:cxn>
                <a:cxn ang="0">
                  <a:pos x="1971" y="99"/>
                </a:cxn>
                <a:cxn ang="0">
                  <a:pos x="2014" y="127"/>
                </a:cxn>
                <a:cxn ang="0">
                  <a:pos x="2042" y="156"/>
                </a:cxn>
                <a:cxn ang="0">
                  <a:pos x="2056" y="170"/>
                </a:cxn>
                <a:cxn ang="0">
                  <a:pos x="2099" y="226"/>
                </a:cxn>
                <a:cxn ang="0">
                  <a:pos x="2127" y="269"/>
                </a:cxn>
                <a:cxn ang="0">
                  <a:pos x="2170" y="297"/>
                </a:cxn>
                <a:cxn ang="0">
                  <a:pos x="2212" y="340"/>
                </a:cxn>
                <a:cxn ang="0">
                  <a:pos x="2255" y="411"/>
                </a:cxn>
                <a:cxn ang="0">
                  <a:pos x="2283" y="453"/>
                </a:cxn>
                <a:cxn ang="0">
                  <a:pos x="2326" y="510"/>
                </a:cxn>
                <a:cxn ang="0">
                  <a:pos x="2354" y="553"/>
                </a:cxn>
                <a:cxn ang="0">
                  <a:pos x="2411" y="624"/>
                </a:cxn>
                <a:cxn ang="0">
                  <a:pos x="2439" y="680"/>
                </a:cxn>
                <a:cxn ang="0">
                  <a:pos x="2468" y="709"/>
                </a:cxn>
                <a:cxn ang="0">
                  <a:pos x="2496" y="765"/>
                </a:cxn>
                <a:cxn ang="0">
                  <a:pos x="2553" y="836"/>
                </a:cxn>
                <a:cxn ang="0">
                  <a:pos x="2581" y="879"/>
                </a:cxn>
                <a:cxn ang="0">
                  <a:pos x="2666" y="1007"/>
                </a:cxn>
                <a:cxn ang="0">
                  <a:pos x="2510" y="1120"/>
                </a:cxn>
                <a:cxn ang="0">
                  <a:pos x="2397" y="1205"/>
                </a:cxn>
                <a:cxn ang="0">
                  <a:pos x="2241" y="1304"/>
                </a:cxn>
                <a:cxn ang="0">
                  <a:pos x="2141" y="1375"/>
                </a:cxn>
                <a:cxn ang="0">
                  <a:pos x="2014" y="1446"/>
                </a:cxn>
                <a:cxn ang="0">
                  <a:pos x="1744" y="1588"/>
                </a:cxn>
                <a:cxn ang="0">
                  <a:pos x="1489" y="1730"/>
                </a:cxn>
                <a:cxn ang="0">
                  <a:pos x="1347" y="1787"/>
                </a:cxn>
                <a:cxn ang="0">
                  <a:pos x="1220" y="1844"/>
                </a:cxn>
                <a:cxn ang="0">
                  <a:pos x="1106" y="1900"/>
                </a:cxn>
                <a:cxn ang="0">
                  <a:pos x="539" y="2085"/>
                </a:cxn>
              </a:cxnLst>
              <a:rect l="0" t="0" r="r" b="b"/>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 name="Freeform 14"/>
            <p:cNvSpPr>
              <a:spLocks noChangeAspect="1"/>
            </p:cNvSpPr>
            <p:nvPr/>
          </p:nvSpPr>
          <p:spPr bwMode="auto">
            <a:xfrm>
              <a:off x="7495" y="3815"/>
              <a:ext cx="698" cy="879"/>
            </a:xfrm>
            <a:custGeom>
              <a:avLst/>
              <a:gdLst/>
              <a:ahLst/>
              <a:cxnLst>
                <a:cxn ang="0">
                  <a:pos x="1503" y="142"/>
                </a:cxn>
                <a:cxn ang="0">
                  <a:pos x="1503" y="142"/>
                </a:cxn>
                <a:cxn ang="0">
                  <a:pos x="1517" y="198"/>
                </a:cxn>
                <a:cxn ang="0">
                  <a:pos x="1503" y="213"/>
                </a:cxn>
                <a:cxn ang="0">
                  <a:pos x="1517" y="312"/>
                </a:cxn>
                <a:cxn ang="0">
                  <a:pos x="1517" y="340"/>
                </a:cxn>
                <a:cxn ang="0">
                  <a:pos x="1517" y="397"/>
                </a:cxn>
                <a:cxn ang="0">
                  <a:pos x="1503" y="439"/>
                </a:cxn>
                <a:cxn ang="0">
                  <a:pos x="1503" y="482"/>
                </a:cxn>
                <a:cxn ang="0">
                  <a:pos x="1489" y="567"/>
                </a:cxn>
                <a:cxn ang="0">
                  <a:pos x="1474" y="581"/>
                </a:cxn>
                <a:cxn ang="0">
                  <a:pos x="1474" y="596"/>
                </a:cxn>
                <a:cxn ang="0">
                  <a:pos x="1460" y="624"/>
                </a:cxn>
                <a:cxn ang="0">
                  <a:pos x="1446" y="666"/>
                </a:cxn>
                <a:cxn ang="0">
                  <a:pos x="1418" y="723"/>
                </a:cxn>
                <a:cxn ang="0">
                  <a:pos x="1404" y="752"/>
                </a:cxn>
                <a:cxn ang="0">
                  <a:pos x="1404" y="794"/>
                </a:cxn>
                <a:cxn ang="0">
                  <a:pos x="1389" y="808"/>
                </a:cxn>
                <a:cxn ang="0">
                  <a:pos x="1389" y="893"/>
                </a:cxn>
                <a:cxn ang="0">
                  <a:pos x="1404" y="1007"/>
                </a:cxn>
                <a:cxn ang="0">
                  <a:pos x="1404" y="1120"/>
                </a:cxn>
                <a:cxn ang="0">
                  <a:pos x="1389" y="1234"/>
                </a:cxn>
                <a:cxn ang="0">
                  <a:pos x="1375" y="1347"/>
                </a:cxn>
                <a:cxn ang="0">
                  <a:pos x="1361" y="1404"/>
                </a:cxn>
                <a:cxn ang="0">
                  <a:pos x="1333" y="1503"/>
                </a:cxn>
                <a:cxn ang="0">
                  <a:pos x="1304" y="1574"/>
                </a:cxn>
                <a:cxn ang="0">
                  <a:pos x="1304" y="1574"/>
                </a:cxn>
                <a:cxn ang="0">
                  <a:pos x="1276" y="1617"/>
                </a:cxn>
                <a:cxn ang="0">
                  <a:pos x="1191" y="1730"/>
                </a:cxn>
                <a:cxn ang="0">
                  <a:pos x="1134" y="1759"/>
                </a:cxn>
                <a:cxn ang="0">
                  <a:pos x="1077" y="1801"/>
                </a:cxn>
                <a:cxn ang="0">
                  <a:pos x="992" y="1830"/>
                </a:cxn>
                <a:cxn ang="0">
                  <a:pos x="865" y="1858"/>
                </a:cxn>
                <a:cxn ang="0">
                  <a:pos x="808" y="1872"/>
                </a:cxn>
                <a:cxn ang="0">
                  <a:pos x="638" y="1900"/>
                </a:cxn>
                <a:cxn ang="0">
                  <a:pos x="553" y="1915"/>
                </a:cxn>
                <a:cxn ang="0">
                  <a:pos x="496" y="1915"/>
                </a:cxn>
                <a:cxn ang="0">
                  <a:pos x="439" y="1900"/>
                </a:cxn>
                <a:cxn ang="0">
                  <a:pos x="397" y="1886"/>
                </a:cxn>
                <a:cxn ang="0">
                  <a:pos x="283" y="1830"/>
                </a:cxn>
                <a:cxn ang="0">
                  <a:pos x="184" y="1744"/>
                </a:cxn>
                <a:cxn ang="0">
                  <a:pos x="113" y="1447"/>
                </a:cxn>
                <a:cxn ang="0">
                  <a:pos x="14" y="1120"/>
                </a:cxn>
                <a:cxn ang="0">
                  <a:pos x="411" y="950"/>
                </a:cxn>
                <a:cxn ang="0">
                  <a:pos x="638" y="766"/>
                </a:cxn>
                <a:cxn ang="0">
                  <a:pos x="694" y="666"/>
                </a:cxn>
                <a:cxn ang="0">
                  <a:pos x="751" y="581"/>
                </a:cxn>
                <a:cxn ang="0">
                  <a:pos x="822" y="482"/>
                </a:cxn>
                <a:cxn ang="0">
                  <a:pos x="865" y="397"/>
                </a:cxn>
                <a:cxn ang="0">
                  <a:pos x="936" y="298"/>
                </a:cxn>
                <a:cxn ang="0">
                  <a:pos x="950" y="283"/>
                </a:cxn>
                <a:cxn ang="0">
                  <a:pos x="1021" y="213"/>
                </a:cxn>
                <a:cxn ang="0">
                  <a:pos x="1063" y="170"/>
                </a:cxn>
                <a:cxn ang="0">
                  <a:pos x="1120" y="113"/>
                </a:cxn>
                <a:cxn ang="0">
                  <a:pos x="1205" y="56"/>
                </a:cxn>
                <a:cxn ang="0">
                  <a:pos x="1205" y="56"/>
                </a:cxn>
                <a:cxn ang="0">
                  <a:pos x="1290" y="42"/>
                </a:cxn>
                <a:cxn ang="0">
                  <a:pos x="1318" y="42"/>
                </a:cxn>
                <a:cxn ang="0">
                  <a:pos x="1418" y="14"/>
                </a:cxn>
                <a:cxn ang="0">
                  <a:pos x="1460" y="0"/>
                </a:cxn>
              </a:cxnLst>
              <a:rect l="0" t="0" r="r" b="b"/>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 name="Freeform 15"/>
            <p:cNvSpPr>
              <a:spLocks noChangeAspect="1"/>
            </p:cNvSpPr>
            <p:nvPr/>
          </p:nvSpPr>
          <p:spPr bwMode="auto">
            <a:xfrm>
              <a:off x="8444" y="3267"/>
              <a:ext cx="653" cy="665"/>
            </a:xfrm>
            <a:custGeom>
              <a:avLst/>
              <a:gdLst/>
              <a:ahLst/>
              <a:cxnLst>
                <a:cxn ang="0">
                  <a:pos x="1418" y="114"/>
                </a:cxn>
                <a:cxn ang="0">
                  <a:pos x="1418" y="142"/>
                </a:cxn>
                <a:cxn ang="0">
                  <a:pos x="1404" y="199"/>
                </a:cxn>
                <a:cxn ang="0">
                  <a:pos x="1390" y="256"/>
                </a:cxn>
                <a:cxn ang="0">
                  <a:pos x="1376" y="298"/>
                </a:cxn>
                <a:cxn ang="0">
                  <a:pos x="1361" y="596"/>
                </a:cxn>
                <a:cxn ang="0">
                  <a:pos x="1361" y="639"/>
                </a:cxn>
                <a:cxn ang="0">
                  <a:pos x="1361" y="695"/>
                </a:cxn>
                <a:cxn ang="0">
                  <a:pos x="1361" y="724"/>
                </a:cxn>
                <a:cxn ang="0">
                  <a:pos x="1361" y="766"/>
                </a:cxn>
                <a:cxn ang="0">
                  <a:pos x="1361" y="795"/>
                </a:cxn>
                <a:cxn ang="0">
                  <a:pos x="1205" y="922"/>
                </a:cxn>
                <a:cxn ang="0">
                  <a:pos x="1120" y="908"/>
                </a:cxn>
                <a:cxn ang="0">
                  <a:pos x="879" y="866"/>
                </a:cxn>
                <a:cxn ang="0">
                  <a:pos x="822" y="1248"/>
                </a:cxn>
                <a:cxn ang="0">
                  <a:pos x="737" y="1277"/>
                </a:cxn>
                <a:cxn ang="0">
                  <a:pos x="624" y="1263"/>
                </a:cxn>
                <a:cxn ang="0">
                  <a:pos x="510" y="1405"/>
                </a:cxn>
                <a:cxn ang="0">
                  <a:pos x="411" y="1433"/>
                </a:cxn>
                <a:cxn ang="0">
                  <a:pos x="269" y="1419"/>
                </a:cxn>
                <a:cxn ang="0">
                  <a:pos x="213" y="1390"/>
                </a:cxn>
                <a:cxn ang="0">
                  <a:pos x="142" y="1405"/>
                </a:cxn>
                <a:cxn ang="0">
                  <a:pos x="99" y="1334"/>
                </a:cxn>
                <a:cxn ang="0">
                  <a:pos x="85" y="1305"/>
                </a:cxn>
                <a:cxn ang="0">
                  <a:pos x="57" y="1248"/>
                </a:cxn>
                <a:cxn ang="0">
                  <a:pos x="42" y="1220"/>
                </a:cxn>
                <a:cxn ang="0">
                  <a:pos x="14" y="1149"/>
                </a:cxn>
                <a:cxn ang="0">
                  <a:pos x="14" y="1064"/>
                </a:cxn>
                <a:cxn ang="0">
                  <a:pos x="28" y="951"/>
                </a:cxn>
                <a:cxn ang="0">
                  <a:pos x="42" y="795"/>
                </a:cxn>
                <a:cxn ang="0">
                  <a:pos x="42" y="709"/>
                </a:cxn>
                <a:cxn ang="0">
                  <a:pos x="42" y="596"/>
                </a:cxn>
                <a:cxn ang="0">
                  <a:pos x="42" y="539"/>
                </a:cxn>
                <a:cxn ang="0">
                  <a:pos x="42" y="426"/>
                </a:cxn>
                <a:cxn ang="0">
                  <a:pos x="42" y="327"/>
                </a:cxn>
                <a:cxn ang="0">
                  <a:pos x="28" y="241"/>
                </a:cxn>
                <a:cxn ang="0">
                  <a:pos x="28" y="156"/>
                </a:cxn>
                <a:cxn ang="0">
                  <a:pos x="42" y="100"/>
                </a:cxn>
                <a:cxn ang="0">
                  <a:pos x="128" y="100"/>
                </a:cxn>
                <a:cxn ang="0">
                  <a:pos x="184" y="100"/>
                </a:cxn>
                <a:cxn ang="0">
                  <a:pos x="269" y="114"/>
                </a:cxn>
                <a:cxn ang="0">
                  <a:pos x="354" y="128"/>
                </a:cxn>
                <a:cxn ang="0">
                  <a:pos x="425" y="156"/>
                </a:cxn>
                <a:cxn ang="0">
                  <a:pos x="468" y="185"/>
                </a:cxn>
                <a:cxn ang="0">
                  <a:pos x="510" y="199"/>
                </a:cxn>
                <a:cxn ang="0">
                  <a:pos x="610" y="185"/>
                </a:cxn>
                <a:cxn ang="0">
                  <a:pos x="752" y="185"/>
                </a:cxn>
                <a:cxn ang="0">
                  <a:pos x="851" y="156"/>
                </a:cxn>
                <a:cxn ang="0">
                  <a:pos x="879" y="170"/>
                </a:cxn>
                <a:cxn ang="0">
                  <a:pos x="908" y="170"/>
                </a:cxn>
                <a:cxn ang="0">
                  <a:pos x="936" y="185"/>
                </a:cxn>
                <a:cxn ang="0">
                  <a:pos x="964" y="185"/>
                </a:cxn>
                <a:cxn ang="0">
                  <a:pos x="1007" y="170"/>
                </a:cxn>
                <a:cxn ang="0">
                  <a:pos x="1049" y="156"/>
                </a:cxn>
                <a:cxn ang="0">
                  <a:pos x="1134" y="114"/>
                </a:cxn>
                <a:cxn ang="0">
                  <a:pos x="1177" y="85"/>
                </a:cxn>
                <a:cxn ang="0">
                  <a:pos x="1220" y="57"/>
                </a:cxn>
                <a:cxn ang="0">
                  <a:pos x="1262" y="43"/>
                </a:cxn>
                <a:cxn ang="0">
                  <a:pos x="1290" y="29"/>
                </a:cxn>
                <a:cxn ang="0">
                  <a:pos x="1347" y="14"/>
                </a:cxn>
                <a:cxn ang="0">
                  <a:pos x="1376" y="0"/>
                </a:cxn>
                <a:cxn ang="0">
                  <a:pos x="1404" y="57"/>
                </a:cxn>
              </a:cxnLst>
              <a:rect l="0" t="0" r="r" b="b"/>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 name="Freeform 16"/>
            <p:cNvSpPr>
              <a:spLocks noChangeAspect="1"/>
            </p:cNvSpPr>
            <p:nvPr/>
          </p:nvSpPr>
          <p:spPr bwMode="auto">
            <a:xfrm>
              <a:off x="9489" y="2701"/>
              <a:ext cx="679" cy="736"/>
            </a:xfrm>
            <a:custGeom>
              <a:avLst/>
              <a:gdLst/>
              <a:ahLst/>
              <a:cxnLst>
                <a:cxn ang="0">
                  <a:pos x="894" y="57"/>
                </a:cxn>
                <a:cxn ang="0">
                  <a:pos x="964" y="71"/>
                </a:cxn>
                <a:cxn ang="0">
                  <a:pos x="1021" y="142"/>
                </a:cxn>
                <a:cxn ang="0">
                  <a:pos x="1035" y="185"/>
                </a:cxn>
                <a:cxn ang="0">
                  <a:pos x="1035" y="256"/>
                </a:cxn>
                <a:cxn ang="0">
                  <a:pos x="1035" y="312"/>
                </a:cxn>
                <a:cxn ang="0">
                  <a:pos x="1021" y="369"/>
                </a:cxn>
                <a:cxn ang="0">
                  <a:pos x="1007" y="440"/>
                </a:cxn>
                <a:cxn ang="0">
                  <a:pos x="979" y="482"/>
                </a:cxn>
                <a:cxn ang="0">
                  <a:pos x="1007" y="553"/>
                </a:cxn>
                <a:cxn ang="0">
                  <a:pos x="1064" y="468"/>
                </a:cxn>
                <a:cxn ang="0">
                  <a:pos x="1120" y="426"/>
                </a:cxn>
                <a:cxn ang="0">
                  <a:pos x="1191" y="426"/>
                </a:cxn>
                <a:cxn ang="0">
                  <a:pos x="1248" y="440"/>
                </a:cxn>
                <a:cxn ang="0">
                  <a:pos x="1305" y="440"/>
                </a:cxn>
                <a:cxn ang="0">
                  <a:pos x="1404" y="412"/>
                </a:cxn>
                <a:cxn ang="0">
                  <a:pos x="1475" y="412"/>
                </a:cxn>
                <a:cxn ang="0">
                  <a:pos x="1461" y="482"/>
                </a:cxn>
                <a:cxn ang="0">
                  <a:pos x="1418" y="624"/>
                </a:cxn>
                <a:cxn ang="0">
                  <a:pos x="1248" y="724"/>
                </a:cxn>
                <a:cxn ang="0">
                  <a:pos x="1177" y="724"/>
                </a:cxn>
                <a:cxn ang="0">
                  <a:pos x="1177" y="738"/>
                </a:cxn>
                <a:cxn ang="0">
                  <a:pos x="1248" y="795"/>
                </a:cxn>
                <a:cxn ang="0">
                  <a:pos x="1291" y="837"/>
                </a:cxn>
                <a:cxn ang="0">
                  <a:pos x="1234" y="922"/>
                </a:cxn>
                <a:cxn ang="0">
                  <a:pos x="1149" y="979"/>
                </a:cxn>
                <a:cxn ang="0">
                  <a:pos x="1064" y="1050"/>
                </a:cxn>
                <a:cxn ang="0">
                  <a:pos x="1007" y="1107"/>
                </a:cxn>
                <a:cxn ang="0">
                  <a:pos x="950" y="1107"/>
                </a:cxn>
                <a:cxn ang="0">
                  <a:pos x="908" y="1121"/>
                </a:cxn>
                <a:cxn ang="0">
                  <a:pos x="879" y="1178"/>
                </a:cxn>
                <a:cxn ang="0">
                  <a:pos x="794" y="1376"/>
                </a:cxn>
                <a:cxn ang="0">
                  <a:pos x="738" y="1490"/>
                </a:cxn>
                <a:cxn ang="0">
                  <a:pos x="624" y="1561"/>
                </a:cxn>
                <a:cxn ang="0">
                  <a:pos x="567" y="1561"/>
                </a:cxn>
                <a:cxn ang="0">
                  <a:pos x="496" y="1532"/>
                </a:cxn>
                <a:cxn ang="0">
                  <a:pos x="511" y="1561"/>
                </a:cxn>
                <a:cxn ang="0">
                  <a:pos x="525" y="1575"/>
                </a:cxn>
                <a:cxn ang="0">
                  <a:pos x="454" y="1561"/>
                </a:cxn>
                <a:cxn ang="0">
                  <a:pos x="411" y="1561"/>
                </a:cxn>
                <a:cxn ang="0">
                  <a:pos x="284" y="1575"/>
                </a:cxn>
                <a:cxn ang="0">
                  <a:pos x="184" y="1603"/>
                </a:cxn>
                <a:cxn ang="0">
                  <a:pos x="14" y="1390"/>
                </a:cxn>
                <a:cxn ang="0">
                  <a:pos x="43" y="837"/>
                </a:cxn>
                <a:cxn ang="0">
                  <a:pos x="57" y="468"/>
                </a:cxn>
                <a:cxn ang="0">
                  <a:pos x="142" y="284"/>
                </a:cxn>
                <a:cxn ang="0">
                  <a:pos x="326" y="270"/>
                </a:cxn>
                <a:cxn ang="0">
                  <a:pos x="369" y="497"/>
                </a:cxn>
                <a:cxn ang="0">
                  <a:pos x="411" y="582"/>
                </a:cxn>
                <a:cxn ang="0">
                  <a:pos x="496" y="653"/>
                </a:cxn>
                <a:cxn ang="0">
                  <a:pos x="567" y="610"/>
                </a:cxn>
                <a:cxn ang="0">
                  <a:pos x="610" y="454"/>
                </a:cxn>
                <a:cxn ang="0">
                  <a:pos x="638" y="355"/>
                </a:cxn>
                <a:cxn ang="0">
                  <a:pos x="596" y="270"/>
                </a:cxn>
                <a:cxn ang="0">
                  <a:pos x="695" y="270"/>
                </a:cxn>
                <a:cxn ang="0">
                  <a:pos x="879" y="284"/>
                </a:cxn>
                <a:cxn ang="0">
                  <a:pos x="908" y="213"/>
                </a:cxn>
                <a:cxn ang="0">
                  <a:pos x="851" y="199"/>
                </a:cxn>
                <a:cxn ang="0">
                  <a:pos x="894" y="185"/>
                </a:cxn>
                <a:cxn ang="0">
                  <a:pos x="865" y="156"/>
                </a:cxn>
                <a:cxn ang="0">
                  <a:pos x="894" y="99"/>
                </a:cxn>
                <a:cxn ang="0">
                  <a:pos x="865" y="0"/>
                </a:cxn>
              </a:cxnLst>
              <a:rect l="0" t="0" r="r" b="b"/>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 name="Freeform 17"/>
            <p:cNvSpPr>
              <a:spLocks noChangeAspect="1"/>
            </p:cNvSpPr>
            <p:nvPr/>
          </p:nvSpPr>
          <p:spPr bwMode="auto">
            <a:xfrm>
              <a:off x="8601" y="3665"/>
              <a:ext cx="457" cy="606"/>
            </a:xfrm>
            <a:custGeom>
              <a:avLst/>
              <a:gdLst/>
              <a:ahLst/>
              <a:cxnLst>
                <a:cxn ang="0">
                  <a:pos x="965" y="156"/>
                </a:cxn>
                <a:cxn ang="0">
                  <a:pos x="950" y="212"/>
                </a:cxn>
                <a:cxn ang="0">
                  <a:pos x="894" y="382"/>
                </a:cxn>
                <a:cxn ang="0">
                  <a:pos x="880" y="425"/>
                </a:cxn>
                <a:cxn ang="0">
                  <a:pos x="865" y="496"/>
                </a:cxn>
                <a:cxn ang="0">
                  <a:pos x="851" y="567"/>
                </a:cxn>
                <a:cxn ang="0">
                  <a:pos x="837" y="595"/>
                </a:cxn>
                <a:cxn ang="0">
                  <a:pos x="837" y="624"/>
                </a:cxn>
                <a:cxn ang="0">
                  <a:pos x="823" y="652"/>
                </a:cxn>
                <a:cxn ang="0">
                  <a:pos x="809" y="723"/>
                </a:cxn>
                <a:cxn ang="0">
                  <a:pos x="780" y="794"/>
                </a:cxn>
                <a:cxn ang="0">
                  <a:pos x="780" y="836"/>
                </a:cxn>
                <a:cxn ang="0">
                  <a:pos x="766" y="865"/>
                </a:cxn>
                <a:cxn ang="0">
                  <a:pos x="766" y="893"/>
                </a:cxn>
                <a:cxn ang="0">
                  <a:pos x="752" y="907"/>
                </a:cxn>
                <a:cxn ang="0">
                  <a:pos x="752" y="936"/>
                </a:cxn>
                <a:cxn ang="0">
                  <a:pos x="738" y="950"/>
                </a:cxn>
                <a:cxn ang="0">
                  <a:pos x="738" y="964"/>
                </a:cxn>
                <a:cxn ang="0">
                  <a:pos x="738" y="992"/>
                </a:cxn>
                <a:cxn ang="0">
                  <a:pos x="724" y="1021"/>
                </a:cxn>
                <a:cxn ang="0">
                  <a:pos x="724" y="1035"/>
                </a:cxn>
                <a:cxn ang="0">
                  <a:pos x="709" y="1063"/>
                </a:cxn>
                <a:cxn ang="0">
                  <a:pos x="695" y="1106"/>
                </a:cxn>
                <a:cxn ang="0">
                  <a:pos x="695" y="1134"/>
                </a:cxn>
                <a:cxn ang="0">
                  <a:pos x="681" y="1163"/>
                </a:cxn>
                <a:cxn ang="0">
                  <a:pos x="653" y="1191"/>
                </a:cxn>
                <a:cxn ang="0">
                  <a:pos x="624" y="1219"/>
                </a:cxn>
                <a:cxn ang="0">
                  <a:pos x="596" y="1262"/>
                </a:cxn>
                <a:cxn ang="0">
                  <a:pos x="596" y="1276"/>
                </a:cxn>
                <a:cxn ang="0">
                  <a:pos x="568" y="1290"/>
                </a:cxn>
                <a:cxn ang="0">
                  <a:pos x="553" y="1304"/>
                </a:cxn>
                <a:cxn ang="0">
                  <a:pos x="525" y="1319"/>
                </a:cxn>
                <a:cxn ang="0">
                  <a:pos x="497" y="1319"/>
                </a:cxn>
                <a:cxn ang="0">
                  <a:pos x="468" y="1319"/>
                </a:cxn>
                <a:cxn ang="0">
                  <a:pos x="426" y="1319"/>
                </a:cxn>
                <a:cxn ang="0">
                  <a:pos x="397" y="1319"/>
                </a:cxn>
                <a:cxn ang="0">
                  <a:pos x="241" y="1262"/>
                </a:cxn>
                <a:cxn ang="0">
                  <a:pos x="213" y="1262"/>
                </a:cxn>
                <a:cxn ang="0">
                  <a:pos x="156" y="1234"/>
                </a:cxn>
                <a:cxn ang="0">
                  <a:pos x="114" y="1219"/>
                </a:cxn>
                <a:cxn ang="0">
                  <a:pos x="100" y="1219"/>
                </a:cxn>
                <a:cxn ang="0">
                  <a:pos x="85" y="1219"/>
                </a:cxn>
                <a:cxn ang="0">
                  <a:pos x="57" y="1205"/>
                </a:cxn>
                <a:cxn ang="0">
                  <a:pos x="14" y="1191"/>
                </a:cxn>
                <a:cxn ang="0">
                  <a:pos x="0" y="1177"/>
                </a:cxn>
                <a:cxn ang="0">
                  <a:pos x="57" y="1021"/>
                </a:cxn>
                <a:cxn ang="0">
                  <a:pos x="57" y="978"/>
                </a:cxn>
                <a:cxn ang="0">
                  <a:pos x="128" y="964"/>
                </a:cxn>
                <a:cxn ang="0">
                  <a:pos x="156" y="751"/>
                </a:cxn>
                <a:cxn ang="0">
                  <a:pos x="170" y="680"/>
                </a:cxn>
                <a:cxn ang="0">
                  <a:pos x="185" y="468"/>
                </a:cxn>
                <a:cxn ang="0">
                  <a:pos x="284" y="397"/>
                </a:cxn>
                <a:cxn ang="0">
                  <a:pos x="383" y="411"/>
                </a:cxn>
                <a:cxn ang="0">
                  <a:pos x="440" y="411"/>
                </a:cxn>
                <a:cxn ang="0">
                  <a:pos x="511" y="198"/>
                </a:cxn>
                <a:cxn ang="0">
                  <a:pos x="539" y="0"/>
                </a:cxn>
                <a:cxn ang="0">
                  <a:pos x="738" y="28"/>
                </a:cxn>
                <a:cxn ang="0">
                  <a:pos x="809" y="42"/>
                </a:cxn>
                <a:cxn ang="0">
                  <a:pos x="922" y="56"/>
                </a:cxn>
                <a:cxn ang="0">
                  <a:pos x="979" y="85"/>
                </a:cxn>
                <a:cxn ang="0">
                  <a:pos x="979" y="113"/>
                </a:cxn>
              </a:cxnLst>
              <a:rect l="0" t="0" r="r" b="b"/>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 name="Freeform 18"/>
            <p:cNvSpPr>
              <a:spLocks noChangeAspect="1"/>
            </p:cNvSpPr>
            <p:nvPr/>
          </p:nvSpPr>
          <p:spPr bwMode="auto">
            <a:xfrm>
              <a:off x="8719" y="2492"/>
              <a:ext cx="463" cy="860"/>
            </a:xfrm>
            <a:custGeom>
              <a:avLst/>
              <a:gdLst/>
              <a:ahLst/>
              <a:cxnLst>
                <a:cxn ang="0">
                  <a:pos x="780" y="639"/>
                </a:cxn>
                <a:cxn ang="0">
                  <a:pos x="808" y="695"/>
                </a:cxn>
                <a:cxn ang="0">
                  <a:pos x="865" y="752"/>
                </a:cxn>
                <a:cxn ang="0">
                  <a:pos x="936" y="866"/>
                </a:cxn>
                <a:cxn ang="0">
                  <a:pos x="992" y="951"/>
                </a:cxn>
                <a:cxn ang="0">
                  <a:pos x="978" y="1022"/>
                </a:cxn>
                <a:cxn ang="0">
                  <a:pos x="850" y="1107"/>
                </a:cxn>
                <a:cxn ang="0">
                  <a:pos x="850" y="1135"/>
                </a:cxn>
                <a:cxn ang="0">
                  <a:pos x="850" y="1192"/>
                </a:cxn>
                <a:cxn ang="0">
                  <a:pos x="865" y="1234"/>
                </a:cxn>
                <a:cxn ang="0">
                  <a:pos x="865" y="1277"/>
                </a:cxn>
                <a:cxn ang="0">
                  <a:pos x="850" y="1305"/>
                </a:cxn>
                <a:cxn ang="0">
                  <a:pos x="879" y="1362"/>
                </a:cxn>
                <a:cxn ang="0">
                  <a:pos x="865" y="1433"/>
                </a:cxn>
                <a:cxn ang="0">
                  <a:pos x="850" y="1518"/>
                </a:cxn>
                <a:cxn ang="0">
                  <a:pos x="808" y="1617"/>
                </a:cxn>
                <a:cxn ang="0">
                  <a:pos x="780" y="1646"/>
                </a:cxn>
                <a:cxn ang="0">
                  <a:pos x="780" y="1688"/>
                </a:cxn>
                <a:cxn ang="0">
                  <a:pos x="723" y="1717"/>
                </a:cxn>
                <a:cxn ang="0">
                  <a:pos x="666" y="1731"/>
                </a:cxn>
                <a:cxn ang="0">
                  <a:pos x="624" y="1745"/>
                </a:cxn>
                <a:cxn ang="0">
                  <a:pos x="567" y="1773"/>
                </a:cxn>
                <a:cxn ang="0">
                  <a:pos x="496" y="1816"/>
                </a:cxn>
                <a:cxn ang="0">
                  <a:pos x="425" y="1844"/>
                </a:cxn>
                <a:cxn ang="0">
                  <a:pos x="368" y="1873"/>
                </a:cxn>
                <a:cxn ang="0">
                  <a:pos x="326" y="1873"/>
                </a:cxn>
                <a:cxn ang="0">
                  <a:pos x="297" y="1858"/>
                </a:cxn>
                <a:cxn ang="0">
                  <a:pos x="269" y="1830"/>
                </a:cxn>
                <a:cxn ang="0">
                  <a:pos x="297" y="1802"/>
                </a:cxn>
                <a:cxn ang="0">
                  <a:pos x="340" y="1745"/>
                </a:cxn>
                <a:cxn ang="0">
                  <a:pos x="354" y="1688"/>
                </a:cxn>
                <a:cxn ang="0">
                  <a:pos x="368" y="1617"/>
                </a:cxn>
                <a:cxn ang="0">
                  <a:pos x="340" y="1546"/>
                </a:cxn>
                <a:cxn ang="0">
                  <a:pos x="312" y="1475"/>
                </a:cxn>
                <a:cxn ang="0">
                  <a:pos x="269" y="1405"/>
                </a:cxn>
                <a:cxn ang="0">
                  <a:pos x="226" y="1334"/>
                </a:cxn>
                <a:cxn ang="0">
                  <a:pos x="198" y="1291"/>
                </a:cxn>
                <a:cxn ang="0">
                  <a:pos x="184" y="1234"/>
                </a:cxn>
                <a:cxn ang="0">
                  <a:pos x="170" y="1178"/>
                </a:cxn>
                <a:cxn ang="0">
                  <a:pos x="198" y="1121"/>
                </a:cxn>
                <a:cxn ang="0">
                  <a:pos x="226" y="1064"/>
                </a:cxn>
                <a:cxn ang="0">
                  <a:pos x="297" y="993"/>
                </a:cxn>
                <a:cxn ang="0">
                  <a:pos x="312" y="894"/>
                </a:cxn>
                <a:cxn ang="0">
                  <a:pos x="312" y="795"/>
                </a:cxn>
                <a:cxn ang="0">
                  <a:pos x="283" y="752"/>
                </a:cxn>
                <a:cxn ang="0">
                  <a:pos x="226" y="653"/>
                </a:cxn>
                <a:cxn ang="0">
                  <a:pos x="127" y="610"/>
                </a:cxn>
                <a:cxn ang="0">
                  <a:pos x="85" y="582"/>
                </a:cxn>
                <a:cxn ang="0">
                  <a:pos x="42" y="539"/>
                </a:cxn>
                <a:cxn ang="0">
                  <a:pos x="184" y="270"/>
                </a:cxn>
                <a:cxn ang="0">
                  <a:pos x="255" y="156"/>
                </a:cxn>
                <a:cxn ang="0">
                  <a:pos x="312" y="85"/>
                </a:cxn>
                <a:cxn ang="0">
                  <a:pos x="368" y="43"/>
                </a:cxn>
                <a:cxn ang="0">
                  <a:pos x="453" y="0"/>
                </a:cxn>
                <a:cxn ang="0">
                  <a:pos x="510" y="128"/>
                </a:cxn>
                <a:cxn ang="0">
                  <a:pos x="553" y="199"/>
                </a:cxn>
                <a:cxn ang="0">
                  <a:pos x="595" y="327"/>
                </a:cxn>
                <a:cxn ang="0">
                  <a:pos x="624" y="383"/>
                </a:cxn>
                <a:cxn ang="0">
                  <a:pos x="666" y="454"/>
                </a:cxn>
                <a:cxn ang="0">
                  <a:pos x="680" y="497"/>
                </a:cxn>
                <a:cxn ang="0">
                  <a:pos x="709" y="539"/>
                </a:cxn>
              </a:cxnLst>
              <a:rect l="0" t="0" r="r" b="b"/>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 name="Freeform 19"/>
            <p:cNvSpPr>
              <a:spLocks noChangeAspect="1"/>
            </p:cNvSpPr>
            <p:nvPr/>
          </p:nvSpPr>
          <p:spPr bwMode="auto">
            <a:xfrm>
              <a:off x="8720" y="4296"/>
              <a:ext cx="575" cy="1126"/>
            </a:xfrm>
            <a:custGeom>
              <a:avLst/>
              <a:gdLst/>
              <a:ahLst/>
              <a:cxnLst>
                <a:cxn ang="0">
                  <a:pos x="836" y="156"/>
                </a:cxn>
                <a:cxn ang="0">
                  <a:pos x="950" y="142"/>
                </a:cxn>
                <a:cxn ang="0">
                  <a:pos x="1148" y="185"/>
                </a:cxn>
                <a:cxn ang="0">
                  <a:pos x="1148" y="213"/>
                </a:cxn>
                <a:cxn ang="0">
                  <a:pos x="1162" y="284"/>
                </a:cxn>
                <a:cxn ang="0">
                  <a:pos x="1233" y="355"/>
                </a:cxn>
                <a:cxn ang="0">
                  <a:pos x="1106" y="681"/>
                </a:cxn>
                <a:cxn ang="0">
                  <a:pos x="992" y="1008"/>
                </a:cxn>
                <a:cxn ang="0">
                  <a:pos x="992" y="1277"/>
                </a:cxn>
                <a:cxn ang="0">
                  <a:pos x="992" y="1362"/>
                </a:cxn>
                <a:cxn ang="0">
                  <a:pos x="992" y="1476"/>
                </a:cxn>
                <a:cxn ang="0">
                  <a:pos x="1120" y="1561"/>
                </a:cxn>
                <a:cxn ang="0">
                  <a:pos x="1120" y="1646"/>
                </a:cxn>
                <a:cxn ang="0">
                  <a:pos x="1120" y="1802"/>
                </a:cxn>
                <a:cxn ang="0">
                  <a:pos x="1106" y="1915"/>
                </a:cxn>
                <a:cxn ang="0">
                  <a:pos x="1106" y="1972"/>
                </a:cxn>
                <a:cxn ang="0">
                  <a:pos x="1106" y="2000"/>
                </a:cxn>
                <a:cxn ang="0">
                  <a:pos x="992" y="2000"/>
                </a:cxn>
                <a:cxn ang="0">
                  <a:pos x="893" y="2015"/>
                </a:cxn>
                <a:cxn ang="0">
                  <a:pos x="780" y="2015"/>
                </a:cxn>
                <a:cxn ang="0">
                  <a:pos x="680" y="2029"/>
                </a:cxn>
                <a:cxn ang="0">
                  <a:pos x="638" y="2128"/>
                </a:cxn>
                <a:cxn ang="0">
                  <a:pos x="638" y="2185"/>
                </a:cxn>
                <a:cxn ang="0">
                  <a:pos x="595" y="2227"/>
                </a:cxn>
                <a:cxn ang="0">
                  <a:pos x="595" y="2270"/>
                </a:cxn>
                <a:cxn ang="0">
                  <a:pos x="609" y="2312"/>
                </a:cxn>
                <a:cxn ang="0">
                  <a:pos x="609" y="2355"/>
                </a:cxn>
                <a:cxn ang="0">
                  <a:pos x="624" y="2412"/>
                </a:cxn>
                <a:cxn ang="0">
                  <a:pos x="609" y="2412"/>
                </a:cxn>
                <a:cxn ang="0">
                  <a:pos x="609" y="2327"/>
                </a:cxn>
                <a:cxn ang="0">
                  <a:pos x="595" y="2242"/>
                </a:cxn>
                <a:cxn ang="0">
                  <a:pos x="567" y="2213"/>
                </a:cxn>
                <a:cxn ang="0">
                  <a:pos x="524" y="2199"/>
                </a:cxn>
                <a:cxn ang="0">
                  <a:pos x="468" y="2199"/>
                </a:cxn>
                <a:cxn ang="0">
                  <a:pos x="397" y="2171"/>
                </a:cxn>
                <a:cxn ang="0">
                  <a:pos x="326" y="2171"/>
                </a:cxn>
                <a:cxn ang="0">
                  <a:pos x="326" y="2142"/>
                </a:cxn>
                <a:cxn ang="0">
                  <a:pos x="326" y="2100"/>
                </a:cxn>
                <a:cxn ang="0">
                  <a:pos x="326" y="2057"/>
                </a:cxn>
                <a:cxn ang="0">
                  <a:pos x="340" y="2029"/>
                </a:cxn>
                <a:cxn ang="0">
                  <a:pos x="340" y="1944"/>
                </a:cxn>
                <a:cxn ang="0">
                  <a:pos x="326" y="1873"/>
                </a:cxn>
                <a:cxn ang="0">
                  <a:pos x="340" y="1759"/>
                </a:cxn>
                <a:cxn ang="0">
                  <a:pos x="340" y="1717"/>
                </a:cxn>
                <a:cxn ang="0">
                  <a:pos x="340" y="1660"/>
                </a:cxn>
                <a:cxn ang="0">
                  <a:pos x="340" y="1617"/>
                </a:cxn>
                <a:cxn ang="0">
                  <a:pos x="354" y="1589"/>
                </a:cxn>
                <a:cxn ang="0">
                  <a:pos x="241" y="1561"/>
                </a:cxn>
                <a:cxn ang="0">
                  <a:pos x="14" y="1518"/>
                </a:cxn>
                <a:cxn ang="0">
                  <a:pos x="56" y="1305"/>
                </a:cxn>
                <a:cxn ang="0">
                  <a:pos x="113" y="1206"/>
                </a:cxn>
                <a:cxn ang="0">
                  <a:pos x="141" y="1135"/>
                </a:cxn>
                <a:cxn ang="0">
                  <a:pos x="212" y="965"/>
                </a:cxn>
                <a:cxn ang="0">
                  <a:pos x="312" y="738"/>
                </a:cxn>
                <a:cxn ang="0">
                  <a:pos x="354" y="610"/>
                </a:cxn>
                <a:cxn ang="0">
                  <a:pos x="368" y="539"/>
                </a:cxn>
                <a:cxn ang="0">
                  <a:pos x="382" y="341"/>
                </a:cxn>
                <a:cxn ang="0">
                  <a:pos x="524" y="128"/>
                </a:cxn>
                <a:cxn ang="0">
                  <a:pos x="624" y="57"/>
                </a:cxn>
                <a:cxn ang="0">
                  <a:pos x="723" y="142"/>
                </a:cxn>
              </a:cxnLst>
              <a:rect l="0" t="0" r="r" b="b"/>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 name="Freeform 20"/>
            <p:cNvSpPr>
              <a:spLocks noChangeAspect="1"/>
            </p:cNvSpPr>
            <p:nvPr/>
          </p:nvSpPr>
          <p:spPr bwMode="auto">
            <a:xfrm>
              <a:off x="9006" y="3502"/>
              <a:ext cx="555" cy="397"/>
            </a:xfrm>
            <a:custGeom>
              <a:avLst/>
              <a:gdLst/>
              <a:ahLst/>
              <a:cxnLst>
                <a:cxn ang="0">
                  <a:pos x="723" y="113"/>
                </a:cxn>
                <a:cxn ang="0">
                  <a:pos x="751" y="128"/>
                </a:cxn>
                <a:cxn ang="0">
                  <a:pos x="822" y="128"/>
                </a:cxn>
                <a:cxn ang="0">
                  <a:pos x="865" y="142"/>
                </a:cxn>
                <a:cxn ang="0">
                  <a:pos x="936" y="170"/>
                </a:cxn>
                <a:cxn ang="0">
                  <a:pos x="1021" y="198"/>
                </a:cxn>
                <a:cxn ang="0">
                  <a:pos x="1205" y="255"/>
                </a:cxn>
                <a:cxn ang="0">
                  <a:pos x="1191" y="312"/>
                </a:cxn>
                <a:cxn ang="0">
                  <a:pos x="1205" y="326"/>
                </a:cxn>
                <a:cxn ang="0">
                  <a:pos x="1205" y="355"/>
                </a:cxn>
                <a:cxn ang="0">
                  <a:pos x="1191" y="397"/>
                </a:cxn>
                <a:cxn ang="0">
                  <a:pos x="1177" y="440"/>
                </a:cxn>
                <a:cxn ang="0">
                  <a:pos x="1163" y="482"/>
                </a:cxn>
                <a:cxn ang="0">
                  <a:pos x="1163" y="567"/>
                </a:cxn>
                <a:cxn ang="0">
                  <a:pos x="1163" y="610"/>
                </a:cxn>
                <a:cxn ang="0">
                  <a:pos x="1148" y="638"/>
                </a:cxn>
                <a:cxn ang="0">
                  <a:pos x="1134" y="695"/>
                </a:cxn>
                <a:cxn ang="0">
                  <a:pos x="992" y="752"/>
                </a:cxn>
                <a:cxn ang="0">
                  <a:pos x="950" y="865"/>
                </a:cxn>
                <a:cxn ang="0">
                  <a:pos x="921" y="851"/>
                </a:cxn>
                <a:cxn ang="0">
                  <a:pos x="893" y="851"/>
                </a:cxn>
                <a:cxn ang="0">
                  <a:pos x="851" y="851"/>
                </a:cxn>
                <a:cxn ang="0">
                  <a:pos x="822" y="851"/>
                </a:cxn>
                <a:cxn ang="0">
                  <a:pos x="765" y="837"/>
                </a:cxn>
                <a:cxn ang="0">
                  <a:pos x="737" y="837"/>
                </a:cxn>
                <a:cxn ang="0">
                  <a:pos x="723" y="837"/>
                </a:cxn>
                <a:cxn ang="0">
                  <a:pos x="680" y="837"/>
                </a:cxn>
                <a:cxn ang="0">
                  <a:pos x="652" y="823"/>
                </a:cxn>
                <a:cxn ang="0">
                  <a:pos x="581" y="823"/>
                </a:cxn>
                <a:cxn ang="0">
                  <a:pos x="496" y="808"/>
                </a:cxn>
                <a:cxn ang="0">
                  <a:pos x="468" y="808"/>
                </a:cxn>
                <a:cxn ang="0">
                  <a:pos x="425" y="808"/>
                </a:cxn>
                <a:cxn ang="0">
                  <a:pos x="397" y="808"/>
                </a:cxn>
                <a:cxn ang="0">
                  <a:pos x="312" y="794"/>
                </a:cxn>
                <a:cxn ang="0">
                  <a:pos x="283" y="794"/>
                </a:cxn>
                <a:cxn ang="0">
                  <a:pos x="198" y="808"/>
                </a:cxn>
                <a:cxn ang="0">
                  <a:pos x="113" y="808"/>
                </a:cxn>
                <a:cxn ang="0">
                  <a:pos x="85" y="808"/>
                </a:cxn>
                <a:cxn ang="0">
                  <a:pos x="70" y="808"/>
                </a:cxn>
                <a:cxn ang="0">
                  <a:pos x="42" y="808"/>
                </a:cxn>
                <a:cxn ang="0">
                  <a:pos x="14" y="808"/>
                </a:cxn>
                <a:cxn ang="0">
                  <a:pos x="0" y="780"/>
                </a:cxn>
                <a:cxn ang="0">
                  <a:pos x="28" y="723"/>
                </a:cxn>
                <a:cxn ang="0">
                  <a:pos x="85" y="525"/>
                </a:cxn>
                <a:cxn ang="0">
                  <a:pos x="99" y="454"/>
                </a:cxn>
                <a:cxn ang="0">
                  <a:pos x="113" y="411"/>
                </a:cxn>
                <a:cxn ang="0">
                  <a:pos x="141" y="284"/>
                </a:cxn>
                <a:cxn ang="0">
                  <a:pos x="141" y="241"/>
                </a:cxn>
                <a:cxn ang="0">
                  <a:pos x="141" y="198"/>
                </a:cxn>
                <a:cxn ang="0">
                  <a:pos x="141" y="170"/>
                </a:cxn>
                <a:cxn ang="0">
                  <a:pos x="141" y="113"/>
                </a:cxn>
                <a:cxn ang="0">
                  <a:pos x="269" y="99"/>
                </a:cxn>
                <a:cxn ang="0">
                  <a:pos x="354" y="99"/>
                </a:cxn>
                <a:cxn ang="0">
                  <a:pos x="368" y="71"/>
                </a:cxn>
                <a:cxn ang="0">
                  <a:pos x="368" y="14"/>
                </a:cxn>
                <a:cxn ang="0">
                  <a:pos x="581" y="99"/>
                </a:cxn>
              </a:cxnLst>
              <a:rect l="0" t="0" r="r" b="b"/>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 name="Freeform 21" descr="50%"/>
            <p:cNvSpPr>
              <a:spLocks noChangeAspect="1"/>
            </p:cNvSpPr>
            <p:nvPr/>
          </p:nvSpPr>
          <p:spPr bwMode="auto">
            <a:xfrm>
              <a:off x="8536" y="1776"/>
              <a:ext cx="979" cy="990"/>
            </a:xfrm>
            <a:custGeom>
              <a:avLst/>
              <a:gdLst/>
              <a:ahLst/>
              <a:cxnLst>
                <a:cxn ang="0">
                  <a:pos x="1731" y="14"/>
                </a:cxn>
                <a:cxn ang="0">
                  <a:pos x="1787" y="71"/>
                </a:cxn>
                <a:cxn ang="0">
                  <a:pos x="1802" y="142"/>
                </a:cxn>
                <a:cxn ang="0">
                  <a:pos x="1802" y="213"/>
                </a:cxn>
                <a:cxn ang="0">
                  <a:pos x="1787" y="270"/>
                </a:cxn>
                <a:cxn ang="0">
                  <a:pos x="1773" y="369"/>
                </a:cxn>
                <a:cxn ang="0">
                  <a:pos x="1787" y="482"/>
                </a:cxn>
                <a:cxn ang="0">
                  <a:pos x="1958" y="553"/>
                </a:cxn>
                <a:cxn ang="0">
                  <a:pos x="1887" y="567"/>
                </a:cxn>
                <a:cxn ang="0">
                  <a:pos x="1943" y="596"/>
                </a:cxn>
                <a:cxn ang="0">
                  <a:pos x="1986" y="553"/>
                </a:cxn>
                <a:cxn ang="0">
                  <a:pos x="2071" y="582"/>
                </a:cxn>
                <a:cxn ang="0">
                  <a:pos x="2043" y="738"/>
                </a:cxn>
                <a:cxn ang="0">
                  <a:pos x="1986" y="908"/>
                </a:cxn>
                <a:cxn ang="0">
                  <a:pos x="1958" y="1106"/>
                </a:cxn>
                <a:cxn ang="0">
                  <a:pos x="1929" y="1291"/>
                </a:cxn>
                <a:cxn ang="0">
                  <a:pos x="1802" y="1418"/>
                </a:cxn>
                <a:cxn ang="0">
                  <a:pos x="1646" y="1504"/>
                </a:cxn>
                <a:cxn ang="0">
                  <a:pos x="1447" y="1560"/>
                </a:cxn>
                <a:cxn ang="0">
                  <a:pos x="1291" y="1574"/>
                </a:cxn>
                <a:cxn ang="0">
                  <a:pos x="1163" y="1574"/>
                </a:cxn>
                <a:cxn ang="0">
                  <a:pos x="965" y="1546"/>
                </a:cxn>
                <a:cxn ang="0">
                  <a:pos x="851" y="1560"/>
                </a:cxn>
                <a:cxn ang="0">
                  <a:pos x="752" y="1617"/>
                </a:cxn>
                <a:cxn ang="0">
                  <a:pos x="667" y="1688"/>
                </a:cxn>
                <a:cxn ang="0">
                  <a:pos x="582" y="1830"/>
                </a:cxn>
                <a:cxn ang="0">
                  <a:pos x="57" y="2156"/>
                </a:cxn>
                <a:cxn ang="0">
                  <a:pos x="43" y="1901"/>
                </a:cxn>
                <a:cxn ang="0">
                  <a:pos x="29" y="1844"/>
                </a:cxn>
                <a:cxn ang="0">
                  <a:pos x="0" y="1731"/>
                </a:cxn>
                <a:cxn ang="0">
                  <a:pos x="0" y="1617"/>
                </a:cxn>
                <a:cxn ang="0">
                  <a:pos x="15" y="1518"/>
                </a:cxn>
                <a:cxn ang="0">
                  <a:pos x="29" y="1475"/>
                </a:cxn>
                <a:cxn ang="0">
                  <a:pos x="57" y="1390"/>
                </a:cxn>
                <a:cxn ang="0">
                  <a:pos x="128" y="1248"/>
                </a:cxn>
                <a:cxn ang="0">
                  <a:pos x="128" y="1206"/>
                </a:cxn>
                <a:cxn ang="0">
                  <a:pos x="142" y="1149"/>
                </a:cxn>
                <a:cxn ang="0">
                  <a:pos x="156" y="1106"/>
                </a:cxn>
                <a:cxn ang="0">
                  <a:pos x="227" y="1064"/>
                </a:cxn>
                <a:cxn ang="0">
                  <a:pos x="369" y="950"/>
                </a:cxn>
                <a:cxn ang="0">
                  <a:pos x="511" y="851"/>
                </a:cxn>
                <a:cxn ang="0">
                  <a:pos x="624" y="851"/>
                </a:cxn>
                <a:cxn ang="0">
                  <a:pos x="681" y="865"/>
                </a:cxn>
                <a:cxn ang="0">
                  <a:pos x="752" y="879"/>
                </a:cxn>
                <a:cxn ang="0">
                  <a:pos x="809" y="908"/>
                </a:cxn>
                <a:cxn ang="0">
                  <a:pos x="866" y="908"/>
                </a:cxn>
                <a:cxn ang="0">
                  <a:pos x="951" y="879"/>
                </a:cxn>
                <a:cxn ang="0">
                  <a:pos x="993" y="851"/>
                </a:cxn>
                <a:cxn ang="0">
                  <a:pos x="1022" y="794"/>
                </a:cxn>
                <a:cxn ang="0">
                  <a:pos x="1064" y="766"/>
                </a:cxn>
                <a:cxn ang="0">
                  <a:pos x="1092" y="709"/>
                </a:cxn>
                <a:cxn ang="0">
                  <a:pos x="979" y="638"/>
                </a:cxn>
                <a:cxn ang="0">
                  <a:pos x="1064" y="539"/>
                </a:cxn>
                <a:cxn ang="0">
                  <a:pos x="1107" y="426"/>
                </a:cxn>
                <a:cxn ang="0">
                  <a:pos x="1192" y="383"/>
                </a:cxn>
                <a:cxn ang="0">
                  <a:pos x="1348" y="340"/>
                </a:cxn>
                <a:cxn ang="0">
                  <a:pos x="1404" y="284"/>
                </a:cxn>
                <a:cxn ang="0">
                  <a:pos x="1447" y="156"/>
                </a:cxn>
                <a:cxn ang="0">
                  <a:pos x="1518" y="57"/>
                </a:cxn>
                <a:cxn ang="0">
                  <a:pos x="1617" y="14"/>
                </a:cxn>
              </a:cxnLst>
              <a:rect l="0" t="0" r="r" b="b"/>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 name="Freeform 22"/>
            <p:cNvSpPr>
              <a:spLocks noChangeAspect="1"/>
            </p:cNvSpPr>
            <p:nvPr/>
          </p:nvSpPr>
          <p:spPr bwMode="auto">
            <a:xfrm>
              <a:off x="7863" y="3033"/>
              <a:ext cx="490" cy="528"/>
            </a:xfrm>
            <a:custGeom>
              <a:avLst/>
              <a:gdLst/>
              <a:ahLst/>
              <a:cxnLst>
                <a:cxn ang="0">
                  <a:pos x="610" y="212"/>
                </a:cxn>
                <a:cxn ang="0">
                  <a:pos x="638" y="227"/>
                </a:cxn>
                <a:cxn ang="0">
                  <a:pos x="652" y="241"/>
                </a:cxn>
                <a:cxn ang="0">
                  <a:pos x="766" y="297"/>
                </a:cxn>
                <a:cxn ang="0">
                  <a:pos x="822" y="283"/>
                </a:cxn>
                <a:cxn ang="0">
                  <a:pos x="893" y="241"/>
                </a:cxn>
                <a:cxn ang="0">
                  <a:pos x="950" y="198"/>
                </a:cxn>
                <a:cxn ang="0">
                  <a:pos x="1049" y="184"/>
                </a:cxn>
                <a:cxn ang="0">
                  <a:pos x="1049" y="198"/>
                </a:cxn>
                <a:cxn ang="0">
                  <a:pos x="1035" y="241"/>
                </a:cxn>
                <a:cxn ang="0">
                  <a:pos x="1021" y="283"/>
                </a:cxn>
                <a:cxn ang="0">
                  <a:pos x="1007" y="297"/>
                </a:cxn>
                <a:cxn ang="0">
                  <a:pos x="1007" y="340"/>
                </a:cxn>
                <a:cxn ang="0">
                  <a:pos x="1007" y="368"/>
                </a:cxn>
                <a:cxn ang="0">
                  <a:pos x="1021" y="397"/>
                </a:cxn>
                <a:cxn ang="0">
                  <a:pos x="1049" y="524"/>
                </a:cxn>
                <a:cxn ang="0">
                  <a:pos x="1063" y="567"/>
                </a:cxn>
                <a:cxn ang="0">
                  <a:pos x="1021" y="581"/>
                </a:cxn>
                <a:cxn ang="0">
                  <a:pos x="978" y="610"/>
                </a:cxn>
                <a:cxn ang="0">
                  <a:pos x="964" y="624"/>
                </a:cxn>
                <a:cxn ang="0">
                  <a:pos x="922" y="652"/>
                </a:cxn>
                <a:cxn ang="0">
                  <a:pos x="879" y="695"/>
                </a:cxn>
                <a:cxn ang="0">
                  <a:pos x="780" y="808"/>
                </a:cxn>
                <a:cxn ang="0">
                  <a:pos x="737" y="879"/>
                </a:cxn>
                <a:cxn ang="0">
                  <a:pos x="709" y="922"/>
                </a:cxn>
                <a:cxn ang="0">
                  <a:pos x="496" y="1092"/>
                </a:cxn>
                <a:cxn ang="0">
                  <a:pos x="368" y="1149"/>
                </a:cxn>
                <a:cxn ang="0">
                  <a:pos x="340" y="1092"/>
                </a:cxn>
                <a:cxn ang="0">
                  <a:pos x="255" y="978"/>
                </a:cxn>
                <a:cxn ang="0">
                  <a:pos x="241" y="950"/>
                </a:cxn>
                <a:cxn ang="0">
                  <a:pos x="241" y="950"/>
                </a:cxn>
                <a:cxn ang="0">
                  <a:pos x="241" y="936"/>
                </a:cxn>
                <a:cxn ang="0">
                  <a:pos x="227" y="922"/>
                </a:cxn>
                <a:cxn ang="0">
                  <a:pos x="227" y="922"/>
                </a:cxn>
                <a:cxn ang="0">
                  <a:pos x="212" y="907"/>
                </a:cxn>
                <a:cxn ang="0">
                  <a:pos x="170" y="879"/>
                </a:cxn>
                <a:cxn ang="0">
                  <a:pos x="113" y="879"/>
                </a:cxn>
                <a:cxn ang="0">
                  <a:pos x="71" y="865"/>
                </a:cxn>
                <a:cxn ang="0">
                  <a:pos x="14" y="851"/>
                </a:cxn>
                <a:cxn ang="0">
                  <a:pos x="14" y="822"/>
                </a:cxn>
                <a:cxn ang="0">
                  <a:pos x="28" y="766"/>
                </a:cxn>
                <a:cxn ang="0">
                  <a:pos x="71" y="638"/>
                </a:cxn>
                <a:cxn ang="0">
                  <a:pos x="56" y="581"/>
                </a:cxn>
                <a:cxn ang="0">
                  <a:pos x="28" y="496"/>
                </a:cxn>
                <a:cxn ang="0">
                  <a:pos x="28" y="482"/>
                </a:cxn>
                <a:cxn ang="0">
                  <a:pos x="56" y="454"/>
                </a:cxn>
                <a:cxn ang="0">
                  <a:pos x="85" y="425"/>
                </a:cxn>
                <a:cxn ang="0">
                  <a:pos x="42" y="354"/>
                </a:cxn>
                <a:cxn ang="0">
                  <a:pos x="28" y="283"/>
                </a:cxn>
                <a:cxn ang="0">
                  <a:pos x="156" y="198"/>
                </a:cxn>
                <a:cxn ang="0">
                  <a:pos x="227" y="141"/>
                </a:cxn>
                <a:cxn ang="0">
                  <a:pos x="368" y="42"/>
                </a:cxn>
                <a:cxn ang="0">
                  <a:pos x="439" y="0"/>
                </a:cxn>
                <a:cxn ang="0">
                  <a:pos x="496" y="71"/>
                </a:cxn>
                <a:cxn ang="0">
                  <a:pos x="524" y="113"/>
                </a:cxn>
                <a:cxn ang="0">
                  <a:pos x="539" y="127"/>
                </a:cxn>
                <a:cxn ang="0">
                  <a:pos x="567" y="156"/>
                </a:cxn>
                <a:cxn ang="0">
                  <a:pos x="567" y="156"/>
                </a:cxn>
                <a:cxn ang="0">
                  <a:pos x="581" y="184"/>
                </a:cxn>
                <a:cxn ang="0">
                  <a:pos x="610" y="212"/>
                </a:cxn>
              </a:cxnLst>
              <a:rect l="0" t="0" r="r" b="b"/>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 name="Freeform 23"/>
            <p:cNvSpPr>
              <a:spLocks noChangeAspect="1"/>
            </p:cNvSpPr>
            <p:nvPr/>
          </p:nvSpPr>
          <p:spPr bwMode="auto">
            <a:xfrm>
              <a:off x="9175" y="4303"/>
              <a:ext cx="784" cy="1166"/>
            </a:xfrm>
            <a:custGeom>
              <a:avLst/>
              <a:gdLst/>
              <a:ahLst/>
              <a:cxnLst>
                <a:cxn ang="0">
                  <a:pos x="837" y="156"/>
                </a:cxn>
                <a:cxn ang="0">
                  <a:pos x="1177" y="468"/>
                </a:cxn>
                <a:cxn ang="0">
                  <a:pos x="1248" y="624"/>
                </a:cxn>
                <a:cxn ang="0">
                  <a:pos x="1305" y="737"/>
                </a:cxn>
                <a:cxn ang="0">
                  <a:pos x="1291" y="851"/>
                </a:cxn>
                <a:cxn ang="0">
                  <a:pos x="1277" y="1007"/>
                </a:cxn>
                <a:cxn ang="0">
                  <a:pos x="1277" y="1120"/>
                </a:cxn>
                <a:cxn ang="0">
                  <a:pos x="1206" y="1134"/>
                </a:cxn>
                <a:cxn ang="0">
                  <a:pos x="1135" y="1106"/>
                </a:cxn>
                <a:cxn ang="0">
                  <a:pos x="1021" y="1063"/>
                </a:cxn>
                <a:cxn ang="0">
                  <a:pos x="979" y="1035"/>
                </a:cxn>
                <a:cxn ang="0">
                  <a:pos x="851" y="1021"/>
                </a:cxn>
                <a:cxn ang="0">
                  <a:pos x="823" y="964"/>
                </a:cxn>
                <a:cxn ang="0">
                  <a:pos x="780" y="993"/>
                </a:cxn>
                <a:cxn ang="0">
                  <a:pos x="780" y="1177"/>
                </a:cxn>
                <a:cxn ang="0">
                  <a:pos x="851" y="1234"/>
                </a:cxn>
                <a:cxn ang="0">
                  <a:pos x="993" y="1262"/>
                </a:cxn>
                <a:cxn ang="0">
                  <a:pos x="1121" y="1361"/>
                </a:cxn>
                <a:cxn ang="0">
                  <a:pos x="1234" y="1347"/>
                </a:cxn>
                <a:cxn ang="0">
                  <a:pos x="1206" y="1248"/>
                </a:cxn>
                <a:cxn ang="0">
                  <a:pos x="1206" y="1205"/>
                </a:cxn>
                <a:cxn ang="0">
                  <a:pos x="1234" y="1276"/>
                </a:cxn>
                <a:cxn ang="0">
                  <a:pos x="1319" y="1319"/>
                </a:cxn>
                <a:cxn ang="0">
                  <a:pos x="1319" y="1361"/>
                </a:cxn>
                <a:cxn ang="0">
                  <a:pos x="1433" y="1446"/>
                </a:cxn>
                <a:cxn ang="0">
                  <a:pos x="1532" y="1461"/>
                </a:cxn>
                <a:cxn ang="0">
                  <a:pos x="1589" y="1532"/>
                </a:cxn>
                <a:cxn ang="0">
                  <a:pos x="1688" y="1546"/>
                </a:cxn>
                <a:cxn ang="0">
                  <a:pos x="1688" y="1602"/>
                </a:cxn>
                <a:cxn ang="0">
                  <a:pos x="1702" y="1688"/>
                </a:cxn>
                <a:cxn ang="0">
                  <a:pos x="1631" y="1773"/>
                </a:cxn>
                <a:cxn ang="0">
                  <a:pos x="1575" y="1844"/>
                </a:cxn>
                <a:cxn ang="0">
                  <a:pos x="1433" y="1929"/>
                </a:cxn>
                <a:cxn ang="0">
                  <a:pos x="1433" y="2085"/>
                </a:cxn>
                <a:cxn ang="0">
                  <a:pos x="1433" y="2212"/>
                </a:cxn>
                <a:cxn ang="0">
                  <a:pos x="1333" y="2269"/>
                </a:cxn>
                <a:cxn ang="0">
                  <a:pos x="1121" y="2227"/>
                </a:cxn>
                <a:cxn ang="0">
                  <a:pos x="1135" y="2297"/>
                </a:cxn>
                <a:cxn ang="0">
                  <a:pos x="1078" y="2368"/>
                </a:cxn>
                <a:cxn ang="0">
                  <a:pos x="1107" y="2454"/>
                </a:cxn>
                <a:cxn ang="0">
                  <a:pos x="1050" y="2524"/>
                </a:cxn>
                <a:cxn ang="0">
                  <a:pos x="1050" y="2397"/>
                </a:cxn>
                <a:cxn ang="0">
                  <a:pos x="993" y="2326"/>
                </a:cxn>
                <a:cxn ang="0">
                  <a:pos x="951" y="2241"/>
                </a:cxn>
                <a:cxn ang="0">
                  <a:pos x="851" y="2184"/>
                </a:cxn>
                <a:cxn ang="0">
                  <a:pos x="752" y="2184"/>
                </a:cxn>
                <a:cxn ang="0">
                  <a:pos x="624" y="2184"/>
                </a:cxn>
                <a:cxn ang="0">
                  <a:pos x="497" y="2184"/>
                </a:cxn>
                <a:cxn ang="0">
                  <a:pos x="355" y="2184"/>
                </a:cxn>
                <a:cxn ang="0">
                  <a:pos x="298" y="2170"/>
                </a:cxn>
                <a:cxn ang="0">
                  <a:pos x="185" y="2170"/>
                </a:cxn>
                <a:cxn ang="0">
                  <a:pos x="114" y="2099"/>
                </a:cxn>
                <a:cxn ang="0">
                  <a:pos x="114" y="1985"/>
                </a:cxn>
                <a:cxn ang="0">
                  <a:pos x="114" y="1900"/>
                </a:cxn>
                <a:cxn ang="0">
                  <a:pos x="128" y="1631"/>
                </a:cxn>
                <a:cxn ang="0">
                  <a:pos x="0" y="1461"/>
                </a:cxn>
                <a:cxn ang="0">
                  <a:pos x="0" y="1276"/>
                </a:cxn>
                <a:cxn ang="0">
                  <a:pos x="114" y="794"/>
                </a:cxn>
                <a:cxn ang="0">
                  <a:pos x="327" y="411"/>
                </a:cxn>
                <a:cxn ang="0">
                  <a:pos x="483" y="496"/>
                </a:cxn>
                <a:cxn ang="0">
                  <a:pos x="454" y="411"/>
                </a:cxn>
                <a:cxn ang="0">
                  <a:pos x="454" y="297"/>
                </a:cxn>
                <a:cxn ang="0">
                  <a:pos x="497" y="71"/>
                </a:cxn>
              </a:cxnLst>
              <a:rect l="0" t="0" r="r" b="b"/>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 name="Freeform 24"/>
            <p:cNvSpPr>
              <a:spLocks noChangeAspect="1"/>
            </p:cNvSpPr>
            <p:nvPr/>
          </p:nvSpPr>
          <p:spPr bwMode="auto">
            <a:xfrm>
              <a:off x="8066" y="2720"/>
              <a:ext cx="822" cy="762"/>
            </a:xfrm>
            <a:custGeom>
              <a:avLst/>
              <a:gdLst/>
              <a:ahLst/>
              <a:cxnLst>
                <a:cxn ang="0">
                  <a:pos x="1504" y="85"/>
                </a:cxn>
                <a:cxn ang="0">
                  <a:pos x="1546" y="99"/>
                </a:cxn>
                <a:cxn ang="0">
                  <a:pos x="1631" y="156"/>
                </a:cxn>
                <a:cxn ang="0">
                  <a:pos x="1702" y="255"/>
                </a:cxn>
                <a:cxn ang="0">
                  <a:pos x="1731" y="298"/>
                </a:cxn>
                <a:cxn ang="0">
                  <a:pos x="1731" y="397"/>
                </a:cxn>
                <a:cxn ang="0">
                  <a:pos x="1716" y="482"/>
                </a:cxn>
                <a:cxn ang="0">
                  <a:pos x="1645" y="567"/>
                </a:cxn>
                <a:cxn ang="0">
                  <a:pos x="1617" y="610"/>
                </a:cxn>
                <a:cxn ang="0">
                  <a:pos x="1589" y="681"/>
                </a:cxn>
                <a:cxn ang="0">
                  <a:pos x="1603" y="737"/>
                </a:cxn>
                <a:cxn ang="0">
                  <a:pos x="1617" y="794"/>
                </a:cxn>
                <a:cxn ang="0">
                  <a:pos x="1645" y="837"/>
                </a:cxn>
                <a:cxn ang="0">
                  <a:pos x="1688" y="908"/>
                </a:cxn>
                <a:cxn ang="0">
                  <a:pos x="1731" y="964"/>
                </a:cxn>
                <a:cxn ang="0">
                  <a:pos x="1759" y="1035"/>
                </a:cxn>
                <a:cxn ang="0">
                  <a:pos x="1773" y="1106"/>
                </a:cxn>
                <a:cxn ang="0">
                  <a:pos x="1773" y="1177"/>
                </a:cxn>
                <a:cxn ang="0">
                  <a:pos x="1759" y="1248"/>
                </a:cxn>
                <a:cxn ang="0">
                  <a:pos x="1716" y="1305"/>
                </a:cxn>
                <a:cxn ang="0">
                  <a:pos x="1702" y="1333"/>
                </a:cxn>
                <a:cxn ang="0">
                  <a:pos x="1674" y="1347"/>
                </a:cxn>
                <a:cxn ang="0">
                  <a:pos x="1575" y="1376"/>
                </a:cxn>
                <a:cxn ang="0">
                  <a:pos x="1419" y="1376"/>
                </a:cxn>
                <a:cxn ang="0">
                  <a:pos x="1305" y="1376"/>
                </a:cxn>
                <a:cxn ang="0">
                  <a:pos x="1263" y="1347"/>
                </a:cxn>
                <a:cxn ang="0">
                  <a:pos x="1177" y="1319"/>
                </a:cxn>
                <a:cxn ang="0">
                  <a:pos x="1078" y="1305"/>
                </a:cxn>
                <a:cxn ang="0">
                  <a:pos x="979" y="1291"/>
                </a:cxn>
                <a:cxn ang="0">
                  <a:pos x="865" y="1291"/>
                </a:cxn>
                <a:cxn ang="0">
                  <a:pos x="795" y="1305"/>
                </a:cxn>
                <a:cxn ang="0">
                  <a:pos x="752" y="1305"/>
                </a:cxn>
                <a:cxn ang="0">
                  <a:pos x="681" y="1361"/>
                </a:cxn>
                <a:cxn ang="0">
                  <a:pos x="610" y="1432"/>
                </a:cxn>
                <a:cxn ang="0">
                  <a:pos x="397" y="1574"/>
                </a:cxn>
                <a:cxn ang="0">
                  <a:pos x="327" y="1631"/>
                </a:cxn>
                <a:cxn ang="0">
                  <a:pos x="298" y="1560"/>
                </a:cxn>
                <a:cxn ang="0">
                  <a:pos x="426" y="1376"/>
                </a:cxn>
                <a:cxn ang="0">
                  <a:pos x="483" y="1319"/>
                </a:cxn>
                <a:cxn ang="0">
                  <a:pos x="539" y="1291"/>
                </a:cxn>
                <a:cxn ang="0">
                  <a:pos x="596" y="1262"/>
                </a:cxn>
                <a:cxn ang="0">
                  <a:pos x="596" y="1120"/>
                </a:cxn>
                <a:cxn ang="0">
                  <a:pos x="568" y="1049"/>
                </a:cxn>
                <a:cxn ang="0">
                  <a:pos x="582" y="964"/>
                </a:cxn>
                <a:cxn ang="0">
                  <a:pos x="596" y="922"/>
                </a:cxn>
                <a:cxn ang="0">
                  <a:pos x="596" y="865"/>
                </a:cxn>
                <a:cxn ang="0">
                  <a:pos x="483" y="922"/>
                </a:cxn>
                <a:cxn ang="0">
                  <a:pos x="369" y="978"/>
                </a:cxn>
                <a:cxn ang="0">
                  <a:pos x="227" y="922"/>
                </a:cxn>
                <a:cxn ang="0">
                  <a:pos x="185" y="893"/>
                </a:cxn>
                <a:cxn ang="0">
                  <a:pos x="142" y="865"/>
                </a:cxn>
                <a:cxn ang="0">
                  <a:pos x="128" y="837"/>
                </a:cxn>
                <a:cxn ang="0">
                  <a:pos x="85" y="794"/>
                </a:cxn>
                <a:cxn ang="0">
                  <a:pos x="29" y="709"/>
                </a:cxn>
                <a:cxn ang="0">
                  <a:pos x="199" y="525"/>
                </a:cxn>
                <a:cxn ang="0">
                  <a:pos x="397" y="383"/>
                </a:cxn>
                <a:cxn ang="0">
                  <a:pos x="468" y="340"/>
                </a:cxn>
                <a:cxn ang="0">
                  <a:pos x="639" y="213"/>
                </a:cxn>
                <a:cxn ang="0">
                  <a:pos x="766" y="142"/>
                </a:cxn>
                <a:cxn ang="0">
                  <a:pos x="837" y="113"/>
                </a:cxn>
                <a:cxn ang="0">
                  <a:pos x="922" y="99"/>
                </a:cxn>
                <a:cxn ang="0">
                  <a:pos x="1064" y="99"/>
                </a:cxn>
                <a:cxn ang="0">
                  <a:pos x="1348" y="28"/>
                </a:cxn>
              </a:cxnLst>
              <a:rect l="0" t="0" r="r" b="b"/>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 name="Freeform 25" descr="50%"/>
            <p:cNvSpPr>
              <a:spLocks noChangeAspect="1"/>
            </p:cNvSpPr>
            <p:nvPr/>
          </p:nvSpPr>
          <p:spPr bwMode="auto">
            <a:xfrm>
              <a:off x="7589" y="2128"/>
              <a:ext cx="1025" cy="905"/>
            </a:xfrm>
            <a:custGeom>
              <a:avLst/>
              <a:gdLst/>
              <a:ahLst/>
              <a:cxnLst>
                <a:cxn ang="0">
                  <a:pos x="1830" y="28"/>
                </a:cxn>
                <a:cxn ang="0">
                  <a:pos x="1900" y="43"/>
                </a:cxn>
                <a:cxn ang="0">
                  <a:pos x="1986" y="71"/>
                </a:cxn>
                <a:cxn ang="0">
                  <a:pos x="1971" y="128"/>
                </a:cxn>
                <a:cxn ang="0">
                  <a:pos x="2212" y="298"/>
                </a:cxn>
                <a:cxn ang="0">
                  <a:pos x="2212" y="340"/>
                </a:cxn>
                <a:cxn ang="0">
                  <a:pos x="2198" y="383"/>
                </a:cxn>
                <a:cxn ang="0">
                  <a:pos x="2184" y="440"/>
                </a:cxn>
                <a:cxn ang="0">
                  <a:pos x="2184" y="482"/>
                </a:cxn>
                <a:cxn ang="0">
                  <a:pos x="2127" y="582"/>
                </a:cxn>
                <a:cxn ang="0">
                  <a:pos x="2085" y="695"/>
                </a:cxn>
                <a:cxn ang="0">
                  <a:pos x="2085" y="738"/>
                </a:cxn>
                <a:cxn ang="0">
                  <a:pos x="2071" y="794"/>
                </a:cxn>
                <a:cxn ang="0">
                  <a:pos x="2056" y="908"/>
                </a:cxn>
                <a:cxn ang="0">
                  <a:pos x="2071" y="1035"/>
                </a:cxn>
                <a:cxn ang="0">
                  <a:pos x="2099" y="1106"/>
                </a:cxn>
                <a:cxn ang="0">
                  <a:pos x="2113" y="1234"/>
                </a:cxn>
                <a:cxn ang="0">
                  <a:pos x="2099" y="1390"/>
                </a:cxn>
                <a:cxn ang="0">
                  <a:pos x="1915" y="1390"/>
                </a:cxn>
                <a:cxn ang="0">
                  <a:pos x="1844" y="1404"/>
                </a:cxn>
                <a:cxn ang="0">
                  <a:pos x="1674" y="1504"/>
                </a:cxn>
                <a:cxn ang="0">
                  <a:pos x="1489" y="1631"/>
                </a:cxn>
                <a:cxn ang="0">
                  <a:pos x="1362" y="1716"/>
                </a:cxn>
                <a:cxn ang="0">
                  <a:pos x="1021" y="1972"/>
                </a:cxn>
                <a:cxn ang="0">
                  <a:pos x="922" y="1816"/>
                </a:cxn>
                <a:cxn ang="0">
                  <a:pos x="837" y="1702"/>
                </a:cxn>
                <a:cxn ang="0">
                  <a:pos x="794" y="1645"/>
                </a:cxn>
                <a:cxn ang="0">
                  <a:pos x="723" y="1532"/>
                </a:cxn>
                <a:cxn ang="0">
                  <a:pos x="667" y="1461"/>
                </a:cxn>
                <a:cxn ang="0">
                  <a:pos x="610" y="1376"/>
                </a:cxn>
                <a:cxn ang="0">
                  <a:pos x="539" y="1291"/>
                </a:cxn>
                <a:cxn ang="0">
                  <a:pos x="482" y="1220"/>
                </a:cxn>
                <a:cxn ang="0">
                  <a:pos x="426" y="1149"/>
                </a:cxn>
                <a:cxn ang="0">
                  <a:pos x="397" y="1121"/>
                </a:cxn>
                <a:cxn ang="0">
                  <a:pos x="326" y="1064"/>
                </a:cxn>
                <a:cxn ang="0">
                  <a:pos x="270" y="1035"/>
                </a:cxn>
                <a:cxn ang="0">
                  <a:pos x="213" y="1021"/>
                </a:cxn>
                <a:cxn ang="0">
                  <a:pos x="0" y="950"/>
                </a:cxn>
                <a:cxn ang="0">
                  <a:pos x="28" y="865"/>
                </a:cxn>
                <a:cxn ang="0">
                  <a:pos x="71" y="794"/>
                </a:cxn>
                <a:cxn ang="0">
                  <a:pos x="99" y="752"/>
                </a:cxn>
                <a:cxn ang="0">
                  <a:pos x="156" y="738"/>
                </a:cxn>
                <a:cxn ang="0">
                  <a:pos x="355" y="738"/>
                </a:cxn>
                <a:cxn ang="0">
                  <a:pos x="482" y="780"/>
                </a:cxn>
                <a:cxn ang="0">
                  <a:pos x="567" y="808"/>
                </a:cxn>
                <a:cxn ang="0">
                  <a:pos x="681" y="851"/>
                </a:cxn>
                <a:cxn ang="0">
                  <a:pos x="738" y="908"/>
                </a:cxn>
                <a:cxn ang="0">
                  <a:pos x="808" y="908"/>
                </a:cxn>
                <a:cxn ang="0">
                  <a:pos x="908" y="851"/>
                </a:cxn>
                <a:cxn ang="0">
                  <a:pos x="979" y="780"/>
                </a:cxn>
                <a:cxn ang="0">
                  <a:pos x="1064" y="695"/>
                </a:cxn>
                <a:cxn ang="0">
                  <a:pos x="1135" y="652"/>
                </a:cxn>
                <a:cxn ang="0">
                  <a:pos x="1262" y="596"/>
                </a:cxn>
                <a:cxn ang="0">
                  <a:pos x="1333" y="525"/>
                </a:cxn>
                <a:cxn ang="0">
                  <a:pos x="1319" y="426"/>
                </a:cxn>
                <a:cxn ang="0">
                  <a:pos x="1347" y="426"/>
                </a:cxn>
                <a:cxn ang="0">
                  <a:pos x="1418" y="312"/>
                </a:cxn>
                <a:cxn ang="0">
                  <a:pos x="1404" y="241"/>
                </a:cxn>
                <a:cxn ang="0">
                  <a:pos x="1461" y="128"/>
                </a:cxn>
                <a:cxn ang="0">
                  <a:pos x="1518" y="113"/>
                </a:cxn>
                <a:cxn ang="0">
                  <a:pos x="1617" y="14"/>
                </a:cxn>
                <a:cxn ang="0">
                  <a:pos x="1702" y="0"/>
                </a:cxn>
              </a:cxnLst>
              <a:rect l="0" t="0" r="r" b="b"/>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 name="Freeform 26"/>
            <p:cNvSpPr>
              <a:spLocks noChangeAspect="1"/>
            </p:cNvSpPr>
            <p:nvPr/>
          </p:nvSpPr>
          <p:spPr bwMode="auto">
            <a:xfrm>
              <a:off x="8170" y="3776"/>
              <a:ext cx="509" cy="436"/>
            </a:xfrm>
            <a:custGeom>
              <a:avLst/>
              <a:gdLst/>
              <a:ahLst/>
              <a:cxnLst>
                <a:cxn ang="0">
                  <a:pos x="610" y="71"/>
                </a:cxn>
                <a:cxn ang="0">
                  <a:pos x="638" y="127"/>
                </a:cxn>
                <a:cxn ang="0">
                  <a:pos x="653" y="141"/>
                </a:cxn>
                <a:cxn ang="0">
                  <a:pos x="667" y="156"/>
                </a:cxn>
                <a:cxn ang="0">
                  <a:pos x="695" y="212"/>
                </a:cxn>
                <a:cxn ang="0">
                  <a:pos x="709" y="241"/>
                </a:cxn>
                <a:cxn ang="0">
                  <a:pos x="738" y="298"/>
                </a:cxn>
                <a:cxn ang="0">
                  <a:pos x="794" y="283"/>
                </a:cxn>
                <a:cxn ang="0">
                  <a:pos x="823" y="312"/>
                </a:cxn>
                <a:cxn ang="0">
                  <a:pos x="894" y="312"/>
                </a:cxn>
                <a:cxn ang="0">
                  <a:pos x="1007" y="326"/>
                </a:cxn>
                <a:cxn ang="0">
                  <a:pos x="1092" y="340"/>
                </a:cxn>
                <a:cxn ang="0">
                  <a:pos x="1092" y="496"/>
                </a:cxn>
                <a:cxn ang="0">
                  <a:pos x="1092" y="539"/>
                </a:cxn>
                <a:cxn ang="0">
                  <a:pos x="1021" y="723"/>
                </a:cxn>
                <a:cxn ang="0">
                  <a:pos x="993" y="737"/>
                </a:cxn>
                <a:cxn ang="0">
                  <a:pos x="965" y="851"/>
                </a:cxn>
                <a:cxn ang="0">
                  <a:pos x="936" y="950"/>
                </a:cxn>
                <a:cxn ang="0">
                  <a:pos x="894" y="936"/>
                </a:cxn>
                <a:cxn ang="0">
                  <a:pos x="865" y="922"/>
                </a:cxn>
                <a:cxn ang="0">
                  <a:pos x="851" y="922"/>
                </a:cxn>
                <a:cxn ang="0">
                  <a:pos x="823" y="907"/>
                </a:cxn>
                <a:cxn ang="0">
                  <a:pos x="780" y="893"/>
                </a:cxn>
                <a:cxn ang="0">
                  <a:pos x="738" y="893"/>
                </a:cxn>
                <a:cxn ang="0">
                  <a:pos x="709" y="879"/>
                </a:cxn>
                <a:cxn ang="0">
                  <a:pos x="681" y="865"/>
                </a:cxn>
                <a:cxn ang="0">
                  <a:pos x="653" y="865"/>
                </a:cxn>
                <a:cxn ang="0">
                  <a:pos x="610" y="851"/>
                </a:cxn>
                <a:cxn ang="0">
                  <a:pos x="582" y="837"/>
                </a:cxn>
                <a:cxn ang="0">
                  <a:pos x="553" y="822"/>
                </a:cxn>
                <a:cxn ang="0">
                  <a:pos x="525" y="808"/>
                </a:cxn>
                <a:cxn ang="0">
                  <a:pos x="482" y="780"/>
                </a:cxn>
                <a:cxn ang="0">
                  <a:pos x="454" y="766"/>
                </a:cxn>
                <a:cxn ang="0">
                  <a:pos x="440" y="751"/>
                </a:cxn>
                <a:cxn ang="0">
                  <a:pos x="412" y="723"/>
                </a:cxn>
                <a:cxn ang="0">
                  <a:pos x="369" y="723"/>
                </a:cxn>
                <a:cxn ang="0">
                  <a:pos x="341" y="709"/>
                </a:cxn>
                <a:cxn ang="0">
                  <a:pos x="298" y="709"/>
                </a:cxn>
                <a:cxn ang="0">
                  <a:pos x="256" y="766"/>
                </a:cxn>
                <a:cxn ang="0">
                  <a:pos x="185" y="808"/>
                </a:cxn>
                <a:cxn ang="0">
                  <a:pos x="170" y="709"/>
                </a:cxn>
                <a:cxn ang="0">
                  <a:pos x="170" y="610"/>
                </a:cxn>
                <a:cxn ang="0">
                  <a:pos x="185" y="567"/>
                </a:cxn>
                <a:cxn ang="0">
                  <a:pos x="170" y="553"/>
                </a:cxn>
                <a:cxn ang="0">
                  <a:pos x="142" y="581"/>
                </a:cxn>
                <a:cxn ang="0">
                  <a:pos x="114" y="595"/>
                </a:cxn>
                <a:cxn ang="0">
                  <a:pos x="85" y="610"/>
                </a:cxn>
                <a:cxn ang="0">
                  <a:pos x="57" y="638"/>
                </a:cxn>
                <a:cxn ang="0">
                  <a:pos x="29" y="652"/>
                </a:cxn>
                <a:cxn ang="0">
                  <a:pos x="43" y="595"/>
                </a:cxn>
                <a:cxn ang="0">
                  <a:pos x="57" y="496"/>
                </a:cxn>
                <a:cxn ang="0">
                  <a:pos x="57" y="397"/>
                </a:cxn>
                <a:cxn ang="0">
                  <a:pos x="57" y="298"/>
                </a:cxn>
                <a:cxn ang="0">
                  <a:pos x="43" y="227"/>
                </a:cxn>
                <a:cxn ang="0">
                  <a:pos x="14" y="113"/>
                </a:cxn>
                <a:cxn ang="0">
                  <a:pos x="14" y="71"/>
                </a:cxn>
                <a:cxn ang="0">
                  <a:pos x="57" y="28"/>
                </a:cxn>
                <a:cxn ang="0">
                  <a:pos x="71" y="28"/>
                </a:cxn>
                <a:cxn ang="0">
                  <a:pos x="213" y="0"/>
                </a:cxn>
                <a:cxn ang="0">
                  <a:pos x="298" y="14"/>
                </a:cxn>
                <a:cxn ang="0">
                  <a:pos x="426" y="28"/>
                </a:cxn>
                <a:cxn ang="0">
                  <a:pos x="497" y="28"/>
                </a:cxn>
                <a:cxn ang="0">
                  <a:pos x="582" y="42"/>
                </a:cxn>
              </a:cxnLst>
              <a:rect l="0" t="0" r="r" b="b"/>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140" name="AutoShape 168"/>
          <p:cNvSpPr>
            <a:spLocks/>
          </p:cNvSpPr>
          <p:nvPr/>
        </p:nvSpPr>
        <p:spPr bwMode="auto">
          <a:xfrm>
            <a:off x="8931442" y="980728"/>
            <a:ext cx="467783" cy="179388"/>
          </a:xfrm>
          <a:prstGeom prst="borderCallout2">
            <a:avLst>
              <a:gd name="adj1" fmla="val 63718"/>
              <a:gd name="adj2" fmla="val -17648"/>
              <a:gd name="adj3" fmla="val 63718"/>
              <a:gd name="adj4" fmla="val -23528"/>
              <a:gd name="adj5" fmla="val -21241"/>
              <a:gd name="adj6" fmla="val -49633"/>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港区</a:t>
            </a:r>
            <a:endParaRPr lang="ja-JP" altLang="en-US" sz="800" dirty="0"/>
          </a:p>
        </p:txBody>
      </p:sp>
      <p:sp>
        <p:nvSpPr>
          <p:cNvPr id="143" name="AutoShape 168"/>
          <p:cNvSpPr>
            <a:spLocks/>
          </p:cNvSpPr>
          <p:nvPr/>
        </p:nvSpPr>
        <p:spPr bwMode="auto">
          <a:xfrm>
            <a:off x="8541399" y="1196752"/>
            <a:ext cx="467783" cy="179388"/>
          </a:xfrm>
          <a:prstGeom prst="borderCallout2">
            <a:avLst>
              <a:gd name="adj1" fmla="val 63718"/>
              <a:gd name="adj2" fmla="val -17648"/>
              <a:gd name="adj3" fmla="val 63718"/>
              <a:gd name="adj4" fmla="val -23528"/>
              <a:gd name="adj5" fmla="val -69029"/>
              <a:gd name="adj6" fmla="val -3639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此花区</a:t>
            </a:r>
            <a:endParaRPr lang="ja-JP" altLang="en-US" sz="800" dirty="0"/>
          </a:p>
        </p:txBody>
      </p:sp>
      <p:sp>
        <p:nvSpPr>
          <p:cNvPr id="129" name="AutoShape 169"/>
          <p:cNvSpPr>
            <a:spLocks/>
          </p:cNvSpPr>
          <p:nvPr/>
        </p:nvSpPr>
        <p:spPr bwMode="auto">
          <a:xfrm>
            <a:off x="8385382" y="116632"/>
            <a:ext cx="467783" cy="179388"/>
          </a:xfrm>
          <a:prstGeom prst="borderCallout2">
            <a:avLst>
              <a:gd name="adj1" fmla="val 100886"/>
              <a:gd name="adj2" fmla="val 77942"/>
              <a:gd name="adj3" fmla="val 95576"/>
              <a:gd name="adj4" fmla="val 76102"/>
              <a:gd name="adj5" fmla="val 183186"/>
              <a:gd name="adj6" fmla="val 9705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a:t>淀川区</a:t>
            </a:r>
          </a:p>
        </p:txBody>
      </p:sp>
      <p:sp>
        <p:nvSpPr>
          <p:cNvPr id="144" name="AutoShape 169"/>
          <p:cNvSpPr>
            <a:spLocks/>
          </p:cNvSpPr>
          <p:nvPr/>
        </p:nvSpPr>
        <p:spPr bwMode="auto">
          <a:xfrm>
            <a:off x="8073347" y="404664"/>
            <a:ext cx="467783" cy="179388"/>
          </a:xfrm>
          <a:prstGeom prst="borderCallout2">
            <a:avLst>
              <a:gd name="adj1" fmla="val 100886"/>
              <a:gd name="adj2" fmla="val 77942"/>
              <a:gd name="adj3" fmla="val 95576"/>
              <a:gd name="adj4" fmla="val 76102"/>
              <a:gd name="adj5" fmla="val 151328"/>
              <a:gd name="adj6" fmla="val 9705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西淀川区</a:t>
            </a:r>
            <a:endParaRPr lang="ja-JP" altLang="en-US" sz="800" dirty="0"/>
          </a:p>
        </p:txBody>
      </p:sp>
      <p:sp>
        <p:nvSpPr>
          <p:cNvPr id="139" name="AutoShape 168"/>
          <p:cNvSpPr>
            <a:spLocks/>
          </p:cNvSpPr>
          <p:nvPr/>
        </p:nvSpPr>
        <p:spPr bwMode="auto">
          <a:xfrm>
            <a:off x="9165737" y="585316"/>
            <a:ext cx="467783" cy="179388"/>
          </a:xfrm>
          <a:prstGeom prst="borderCallout2">
            <a:avLst>
              <a:gd name="adj1" fmla="val -10618"/>
              <a:gd name="adj2" fmla="val 48529"/>
              <a:gd name="adj3" fmla="val -63716"/>
              <a:gd name="adj4" fmla="val 36031"/>
              <a:gd name="adj5" fmla="val -127436"/>
              <a:gd name="adj6" fmla="val 16544"/>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東淀川区</a:t>
            </a:r>
            <a:endParaRPr lang="ja-JP" altLang="en-US" sz="800" dirty="0"/>
          </a:p>
        </p:txBody>
      </p:sp>
      <p:sp>
        <p:nvSpPr>
          <p:cNvPr id="108" name="正方形/長方形 22"/>
          <p:cNvSpPr/>
          <p:nvPr/>
        </p:nvSpPr>
        <p:spPr bwMode="gray">
          <a:xfrm>
            <a:off x="7160919" y="3469480"/>
            <a:ext cx="1002139" cy="28743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淀川区本庁舎</a:t>
            </a:r>
            <a:endParaRPr lang="en-US" altLang="ja-JP" sz="800" dirty="0" smtClean="0">
              <a:solidFill>
                <a:schemeClr val="tx1"/>
              </a:solidFill>
            </a:endParaRPr>
          </a:p>
          <a:p>
            <a:pPr algn="ctr">
              <a:defRPr/>
            </a:pPr>
            <a:r>
              <a:rPr lang="ja-JP" altLang="en-US" sz="800" dirty="0" smtClean="0">
                <a:solidFill>
                  <a:schemeClr val="tx1"/>
                </a:solidFill>
              </a:rPr>
              <a:t>（淀川区役所含む）</a:t>
            </a:r>
            <a:endParaRPr lang="ja-JP" altLang="en-US" sz="800" dirty="0">
              <a:solidFill>
                <a:schemeClr val="tx1"/>
              </a:solidFill>
            </a:endParaRPr>
          </a:p>
        </p:txBody>
      </p:sp>
      <p:sp>
        <p:nvSpPr>
          <p:cNvPr id="109" name="正方形/長方形 22"/>
          <p:cNvSpPr/>
          <p:nvPr/>
        </p:nvSpPr>
        <p:spPr bwMode="gray">
          <a:xfrm>
            <a:off x="5757904" y="3585568"/>
            <a:ext cx="828000" cy="1581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西淀川区</a:t>
            </a:r>
            <a:r>
              <a:rPr lang="ja-JP" altLang="en-US" sz="800" dirty="0">
                <a:solidFill>
                  <a:schemeClr val="tx1"/>
                </a:solidFill>
              </a:rPr>
              <a:t>役所</a:t>
            </a:r>
          </a:p>
        </p:txBody>
      </p:sp>
      <p:sp>
        <p:nvSpPr>
          <p:cNvPr id="110" name="正方形/長方形 22"/>
          <p:cNvSpPr/>
          <p:nvPr/>
        </p:nvSpPr>
        <p:spPr bwMode="gray">
          <a:xfrm>
            <a:off x="5724253" y="4531790"/>
            <a:ext cx="720000" cy="1581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此花区</a:t>
            </a:r>
            <a:r>
              <a:rPr lang="ja-JP" altLang="en-US" sz="800" dirty="0">
                <a:solidFill>
                  <a:schemeClr val="tx1"/>
                </a:solidFill>
              </a:rPr>
              <a:t>役所</a:t>
            </a:r>
          </a:p>
        </p:txBody>
      </p:sp>
      <p:sp>
        <p:nvSpPr>
          <p:cNvPr id="111" name="正方形/長方形 22"/>
          <p:cNvSpPr/>
          <p:nvPr/>
        </p:nvSpPr>
        <p:spPr bwMode="gray">
          <a:xfrm>
            <a:off x="6479078" y="5311223"/>
            <a:ext cx="612000" cy="1581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港区</a:t>
            </a:r>
            <a:r>
              <a:rPr lang="ja-JP" altLang="en-US" sz="800" dirty="0">
                <a:solidFill>
                  <a:schemeClr val="tx1"/>
                </a:solidFill>
              </a:rPr>
              <a:t>役所</a:t>
            </a:r>
          </a:p>
        </p:txBody>
      </p:sp>
      <p:sp>
        <p:nvSpPr>
          <p:cNvPr id="158" name="テキスト ボックス 57"/>
          <p:cNvSpPr>
            <a:spLocks noChangeArrowheads="1"/>
          </p:cNvSpPr>
          <p:nvPr/>
        </p:nvSpPr>
        <p:spPr bwMode="auto">
          <a:xfrm>
            <a:off x="4664968" y="6093296"/>
            <a:ext cx="4824000" cy="468000"/>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dirty="0" smtClean="0"/>
              <a:t>地下鉄３路線</a:t>
            </a:r>
            <a:r>
              <a:rPr lang="ja-JP" altLang="en-US" sz="1100" dirty="0"/>
              <a:t>、</a:t>
            </a:r>
            <a:r>
              <a:rPr lang="ja-JP" altLang="en-US" sz="1100" dirty="0" smtClean="0">
                <a:latin typeface="HGP創英角ｺﾞｼｯｸUB" pitchFamily="50" charset="-128"/>
              </a:rPr>
              <a:t>ＪＲ</a:t>
            </a:r>
            <a:r>
              <a:rPr lang="ja-JP" altLang="en-US" sz="1100" dirty="0" smtClean="0"/>
              <a:t>８</a:t>
            </a:r>
            <a:r>
              <a:rPr lang="ja-JP" altLang="en-US" sz="1100" dirty="0" smtClean="0">
                <a:latin typeface="HGP創英角ｺﾞｼｯｸUB" pitchFamily="50" charset="-128"/>
              </a:rPr>
              <a:t>路線</a:t>
            </a:r>
            <a:r>
              <a:rPr lang="ja-JP" altLang="en-US" sz="1100" dirty="0">
                <a:latin typeface="HGP創英角ｺﾞｼｯｸUB" pitchFamily="50" charset="-128"/>
              </a:rPr>
              <a:t>、</a:t>
            </a:r>
            <a:r>
              <a:rPr lang="ja-JP" altLang="en-US" sz="1100" dirty="0" smtClean="0"/>
              <a:t>私鉄６路線</a:t>
            </a:r>
            <a:r>
              <a:rPr lang="ja-JP" altLang="en-US" sz="1100" dirty="0"/>
              <a:t>が走り、主要駅として、新大阪駅（新幹線）</a:t>
            </a:r>
            <a:r>
              <a:rPr lang="ja-JP" altLang="en-US" sz="1100" dirty="0" smtClean="0"/>
              <a:t>、</a:t>
            </a:r>
            <a:endParaRPr lang="en-US" altLang="ja-JP" sz="1100" dirty="0" smtClean="0"/>
          </a:p>
          <a:p>
            <a:r>
              <a:rPr lang="ja-JP" altLang="en-US" sz="1100" dirty="0" smtClean="0"/>
              <a:t>西中島南方駅・</a:t>
            </a:r>
            <a:r>
              <a:rPr lang="ja-JP" altLang="en-US" sz="1100" dirty="0"/>
              <a:t>南方駅を有する</a:t>
            </a:r>
            <a:r>
              <a:rPr lang="ja-JP" altLang="en-US" sz="1100" dirty="0" smtClean="0"/>
              <a:t>。</a:t>
            </a:r>
            <a:endParaRPr lang="ja-JP" altLang="en-US" sz="1100" dirty="0"/>
          </a:p>
        </p:txBody>
      </p:sp>
      <p:sp>
        <p:nvSpPr>
          <p:cNvPr id="159" name="円/楕円 158"/>
          <p:cNvSpPr/>
          <p:nvPr/>
        </p:nvSpPr>
        <p:spPr bwMode="gray">
          <a:xfrm>
            <a:off x="7751787" y="3131723"/>
            <a:ext cx="244040" cy="225269"/>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p>
        </p:txBody>
      </p:sp>
      <p:sp>
        <p:nvSpPr>
          <p:cNvPr id="160" name="円/楕円 159"/>
          <p:cNvSpPr/>
          <p:nvPr/>
        </p:nvSpPr>
        <p:spPr bwMode="gray">
          <a:xfrm>
            <a:off x="7755233" y="2854332"/>
            <a:ext cx="244040" cy="225269"/>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p>
        </p:txBody>
      </p:sp>
      <p:sp>
        <p:nvSpPr>
          <p:cNvPr id="161" name="正方形/長方形 90"/>
          <p:cNvSpPr/>
          <p:nvPr/>
        </p:nvSpPr>
        <p:spPr bwMode="gray">
          <a:xfrm>
            <a:off x="8507172" y="3356968"/>
            <a:ext cx="1224136" cy="396000"/>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smtClean="0">
                <a:solidFill>
                  <a:schemeClr val="tx1"/>
                </a:solidFill>
              </a:rPr>
              <a:t>西中島南方駅・</a:t>
            </a:r>
            <a:endParaRPr lang="en-US" altLang="ja-JP" sz="1050" b="1" dirty="0" smtClean="0">
              <a:solidFill>
                <a:schemeClr val="tx1"/>
              </a:solidFill>
            </a:endParaRPr>
          </a:p>
          <a:p>
            <a:pPr algn="ctr">
              <a:defRPr/>
            </a:pPr>
            <a:r>
              <a:rPr lang="ja-JP" altLang="en-US" sz="1050" b="1" dirty="0" smtClean="0">
                <a:solidFill>
                  <a:schemeClr val="tx1"/>
                </a:solidFill>
              </a:rPr>
              <a:t>南方駅</a:t>
            </a:r>
            <a:endParaRPr lang="en-US" altLang="ja-JP" sz="1050" b="1" dirty="0" smtClean="0">
              <a:solidFill>
                <a:schemeClr val="tx1"/>
              </a:solidFill>
            </a:endParaRPr>
          </a:p>
        </p:txBody>
      </p:sp>
      <p:sp>
        <p:nvSpPr>
          <p:cNvPr id="162" name="正方形/長方形 161"/>
          <p:cNvSpPr/>
          <p:nvPr/>
        </p:nvSpPr>
        <p:spPr bwMode="gray">
          <a:xfrm>
            <a:off x="6609184" y="2204864"/>
            <a:ext cx="741000" cy="282508"/>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smtClean="0">
                <a:solidFill>
                  <a:schemeClr val="tx1"/>
                </a:solidFill>
              </a:rPr>
              <a:t>新大阪駅</a:t>
            </a:r>
            <a:endParaRPr lang="ja-JP" altLang="en-US" sz="1050" b="1" dirty="0">
              <a:solidFill>
                <a:schemeClr val="tx1"/>
              </a:solidFill>
            </a:endParaRPr>
          </a:p>
        </p:txBody>
      </p:sp>
      <p:cxnSp>
        <p:nvCxnSpPr>
          <p:cNvPr id="163" name="直線コネクタ 91"/>
          <p:cNvCxnSpPr>
            <a:endCxn id="160" idx="1"/>
          </p:cNvCxnSpPr>
          <p:nvPr/>
        </p:nvCxnSpPr>
        <p:spPr bwMode="gray">
          <a:xfrm>
            <a:off x="7251177" y="2494292"/>
            <a:ext cx="539795" cy="393030"/>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5" name="直線コネクタ 164"/>
          <p:cNvCxnSpPr/>
          <p:nvPr/>
        </p:nvCxnSpPr>
        <p:spPr bwMode="gray">
          <a:xfrm flipH="1" flipV="1">
            <a:off x="7981950" y="3307348"/>
            <a:ext cx="525222" cy="265668"/>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2" name="正方形/長方形 27"/>
          <p:cNvSpPr>
            <a:spLocks noChangeArrowheads="1"/>
          </p:cNvSpPr>
          <p:nvPr/>
        </p:nvSpPr>
        <p:spPr bwMode="auto">
          <a:xfrm>
            <a:off x="8961685" y="-2738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６</a:t>
            </a:r>
          </a:p>
        </p:txBody>
      </p:sp>
      <p:sp>
        <p:nvSpPr>
          <p:cNvPr id="127" name="円/楕円 165"/>
          <p:cNvSpPr/>
          <p:nvPr/>
        </p:nvSpPr>
        <p:spPr>
          <a:xfrm>
            <a:off x="6622979" y="3605642"/>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円/楕円 165"/>
          <p:cNvSpPr/>
          <p:nvPr/>
        </p:nvSpPr>
        <p:spPr>
          <a:xfrm>
            <a:off x="6513904" y="4547612"/>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円/楕円 165"/>
          <p:cNvSpPr/>
          <p:nvPr/>
        </p:nvSpPr>
        <p:spPr>
          <a:xfrm>
            <a:off x="8572296" y="2663281"/>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円/楕円 165"/>
          <p:cNvSpPr/>
          <p:nvPr/>
        </p:nvSpPr>
        <p:spPr>
          <a:xfrm>
            <a:off x="6689921" y="5137506"/>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正方形/長方形 141"/>
          <p:cNvSpPr/>
          <p:nvPr/>
        </p:nvSpPr>
        <p:spPr>
          <a:xfrm>
            <a:off x="8288451" y="2825441"/>
            <a:ext cx="72000" cy="72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フリーフォーム 1"/>
          <p:cNvSpPr/>
          <p:nvPr/>
        </p:nvSpPr>
        <p:spPr>
          <a:xfrm>
            <a:off x="8170069" y="2526505"/>
            <a:ext cx="404813" cy="423863"/>
          </a:xfrm>
          <a:custGeom>
            <a:avLst/>
            <a:gdLst>
              <a:gd name="connsiteX0" fmla="*/ 0 w 604837"/>
              <a:gd name="connsiteY0" fmla="*/ 64305 h 504836"/>
              <a:gd name="connsiteX1" fmla="*/ 35718 w 604837"/>
              <a:gd name="connsiteY1" fmla="*/ 4774 h 504836"/>
              <a:gd name="connsiteX2" fmla="*/ 154781 w 604837"/>
              <a:gd name="connsiteY2" fmla="*/ 21442 h 504836"/>
              <a:gd name="connsiteX3" fmla="*/ 292893 w 604837"/>
              <a:gd name="connsiteY3" fmla="*/ 161936 h 504836"/>
              <a:gd name="connsiteX4" fmla="*/ 416718 w 604837"/>
              <a:gd name="connsiteY4" fmla="*/ 257186 h 504836"/>
              <a:gd name="connsiteX5" fmla="*/ 516731 w 604837"/>
              <a:gd name="connsiteY5" fmla="*/ 388155 h 504836"/>
              <a:gd name="connsiteX6" fmla="*/ 604837 w 604837"/>
              <a:gd name="connsiteY6" fmla="*/ 504836 h 504836"/>
              <a:gd name="connsiteX0" fmla="*/ 0 w 604837"/>
              <a:gd name="connsiteY0" fmla="*/ 46085 h 486616"/>
              <a:gd name="connsiteX1" fmla="*/ 154781 w 604837"/>
              <a:gd name="connsiteY1" fmla="*/ 3222 h 486616"/>
              <a:gd name="connsiteX2" fmla="*/ 292893 w 604837"/>
              <a:gd name="connsiteY2" fmla="*/ 143716 h 486616"/>
              <a:gd name="connsiteX3" fmla="*/ 416718 w 604837"/>
              <a:gd name="connsiteY3" fmla="*/ 238966 h 486616"/>
              <a:gd name="connsiteX4" fmla="*/ 516731 w 604837"/>
              <a:gd name="connsiteY4" fmla="*/ 369935 h 486616"/>
              <a:gd name="connsiteX5" fmla="*/ 604837 w 604837"/>
              <a:gd name="connsiteY5" fmla="*/ 486616 h 486616"/>
              <a:gd name="connsiteX0" fmla="*/ 0 w 450056"/>
              <a:gd name="connsiteY0" fmla="*/ 0 h 483394"/>
              <a:gd name="connsiteX1" fmla="*/ 138112 w 450056"/>
              <a:gd name="connsiteY1" fmla="*/ 140494 h 483394"/>
              <a:gd name="connsiteX2" fmla="*/ 261937 w 450056"/>
              <a:gd name="connsiteY2" fmla="*/ 235744 h 483394"/>
              <a:gd name="connsiteX3" fmla="*/ 361950 w 450056"/>
              <a:gd name="connsiteY3" fmla="*/ 366713 h 483394"/>
              <a:gd name="connsiteX4" fmla="*/ 450056 w 450056"/>
              <a:gd name="connsiteY4" fmla="*/ 483394 h 483394"/>
              <a:gd name="connsiteX0" fmla="*/ 0 w 450056"/>
              <a:gd name="connsiteY0" fmla="*/ 0 h 483394"/>
              <a:gd name="connsiteX1" fmla="*/ 142875 w 450056"/>
              <a:gd name="connsiteY1" fmla="*/ 130969 h 483394"/>
              <a:gd name="connsiteX2" fmla="*/ 261937 w 450056"/>
              <a:gd name="connsiteY2" fmla="*/ 235744 h 483394"/>
              <a:gd name="connsiteX3" fmla="*/ 361950 w 450056"/>
              <a:gd name="connsiteY3" fmla="*/ 366713 h 483394"/>
              <a:gd name="connsiteX4" fmla="*/ 450056 w 450056"/>
              <a:gd name="connsiteY4" fmla="*/ 483394 h 483394"/>
              <a:gd name="connsiteX0" fmla="*/ 0 w 404813"/>
              <a:gd name="connsiteY0" fmla="*/ 0 h 423863"/>
              <a:gd name="connsiteX1" fmla="*/ 142875 w 404813"/>
              <a:gd name="connsiteY1" fmla="*/ 130969 h 423863"/>
              <a:gd name="connsiteX2" fmla="*/ 261937 w 404813"/>
              <a:gd name="connsiteY2" fmla="*/ 235744 h 423863"/>
              <a:gd name="connsiteX3" fmla="*/ 361950 w 404813"/>
              <a:gd name="connsiteY3" fmla="*/ 366713 h 423863"/>
              <a:gd name="connsiteX4" fmla="*/ 404813 w 404813"/>
              <a:gd name="connsiteY4" fmla="*/ 423863 h 423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13" h="423863">
                <a:moveTo>
                  <a:pt x="0" y="0"/>
                </a:moveTo>
                <a:cubicBezTo>
                  <a:pt x="48815" y="16272"/>
                  <a:pt x="99219" y="91678"/>
                  <a:pt x="142875" y="130969"/>
                </a:cubicBezTo>
                <a:cubicBezTo>
                  <a:pt x="186531" y="170260"/>
                  <a:pt x="225425" y="196453"/>
                  <a:pt x="261937" y="235744"/>
                </a:cubicBezTo>
                <a:cubicBezTo>
                  <a:pt x="298449" y="275035"/>
                  <a:pt x="338137" y="335360"/>
                  <a:pt x="361950" y="366713"/>
                </a:cubicBezTo>
                <a:cubicBezTo>
                  <a:pt x="385763" y="398066"/>
                  <a:pt x="390525" y="404813"/>
                  <a:pt x="404813" y="423863"/>
                </a:cubicBez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79"/>
          <p:cNvSpPr/>
          <p:nvPr/>
        </p:nvSpPr>
        <p:spPr>
          <a:xfrm>
            <a:off x="8170069" y="2526505"/>
            <a:ext cx="404813" cy="423863"/>
          </a:xfrm>
          <a:custGeom>
            <a:avLst/>
            <a:gdLst>
              <a:gd name="connsiteX0" fmla="*/ 0 w 604837"/>
              <a:gd name="connsiteY0" fmla="*/ 64305 h 504836"/>
              <a:gd name="connsiteX1" fmla="*/ 35718 w 604837"/>
              <a:gd name="connsiteY1" fmla="*/ 4774 h 504836"/>
              <a:gd name="connsiteX2" fmla="*/ 154781 w 604837"/>
              <a:gd name="connsiteY2" fmla="*/ 21442 h 504836"/>
              <a:gd name="connsiteX3" fmla="*/ 292893 w 604837"/>
              <a:gd name="connsiteY3" fmla="*/ 161936 h 504836"/>
              <a:gd name="connsiteX4" fmla="*/ 416718 w 604837"/>
              <a:gd name="connsiteY4" fmla="*/ 257186 h 504836"/>
              <a:gd name="connsiteX5" fmla="*/ 516731 w 604837"/>
              <a:gd name="connsiteY5" fmla="*/ 388155 h 504836"/>
              <a:gd name="connsiteX6" fmla="*/ 604837 w 604837"/>
              <a:gd name="connsiteY6" fmla="*/ 504836 h 504836"/>
              <a:gd name="connsiteX0" fmla="*/ 0 w 604837"/>
              <a:gd name="connsiteY0" fmla="*/ 46085 h 486616"/>
              <a:gd name="connsiteX1" fmla="*/ 154781 w 604837"/>
              <a:gd name="connsiteY1" fmla="*/ 3222 h 486616"/>
              <a:gd name="connsiteX2" fmla="*/ 292893 w 604837"/>
              <a:gd name="connsiteY2" fmla="*/ 143716 h 486616"/>
              <a:gd name="connsiteX3" fmla="*/ 416718 w 604837"/>
              <a:gd name="connsiteY3" fmla="*/ 238966 h 486616"/>
              <a:gd name="connsiteX4" fmla="*/ 516731 w 604837"/>
              <a:gd name="connsiteY4" fmla="*/ 369935 h 486616"/>
              <a:gd name="connsiteX5" fmla="*/ 604837 w 604837"/>
              <a:gd name="connsiteY5" fmla="*/ 486616 h 486616"/>
              <a:gd name="connsiteX0" fmla="*/ 0 w 450056"/>
              <a:gd name="connsiteY0" fmla="*/ 0 h 483394"/>
              <a:gd name="connsiteX1" fmla="*/ 138112 w 450056"/>
              <a:gd name="connsiteY1" fmla="*/ 140494 h 483394"/>
              <a:gd name="connsiteX2" fmla="*/ 261937 w 450056"/>
              <a:gd name="connsiteY2" fmla="*/ 235744 h 483394"/>
              <a:gd name="connsiteX3" fmla="*/ 361950 w 450056"/>
              <a:gd name="connsiteY3" fmla="*/ 366713 h 483394"/>
              <a:gd name="connsiteX4" fmla="*/ 450056 w 450056"/>
              <a:gd name="connsiteY4" fmla="*/ 483394 h 483394"/>
              <a:gd name="connsiteX0" fmla="*/ 0 w 450056"/>
              <a:gd name="connsiteY0" fmla="*/ 0 h 483394"/>
              <a:gd name="connsiteX1" fmla="*/ 142875 w 450056"/>
              <a:gd name="connsiteY1" fmla="*/ 130969 h 483394"/>
              <a:gd name="connsiteX2" fmla="*/ 261937 w 450056"/>
              <a:gd name="connsiteY2" fmla="*/ 235744 h 483394"/>
              <a:gd name="connsiteX3" fmla="*/ 361950 w 450056"/>
              <a:gd name="connsiteY3" fmla="*/ 366713 h 483394"/>
              <a:gd name="connsiteX4" fmla="*/ 450056 w 450056"/>
              <a:gd name="connsiteY4" fmla="*/ 483394 h 483394"/>
              <a:gd name="connsiteX0" fmla="*/ 0 w 404813"/>
              <a:gd name="connsiteY0" fmla="*/ 0 h 423863"/>
              <a:gd name="connsiteX1" fmla="*/ 142875 w 404813"/>
              <a:gd name="connsiteY1" fmla="*/ 130969 h 423863"/>
              <a:gd name="connsiteX2" fmla="*/ 261937 w 404813"/>
              <a:gd name="connsiteY2" fmla="*/ 235744 h 423863"/>
              <a:gd name="connsiteX3" fmla="*/ 361950 w 404813"/>
              <a:gd name="connsiteY3" fmla="*/ 366713 h 423863"/>
              <a:gd name="connsiteX4" fmla="*/ 404813 w 404813"/>
              <a:gd name="connsiteY4" fmla="*/ 423863 h 423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13" h="423863">
                <a:moveTo>
                  <a:pt x="0" y="0"/>
                </a:moveTo>
                <a:cubicBezTo>
                  <a:pt x="48815" y="16272"/>
                  <a:pt x="99219" y="91678"/>
                  <a:pt x="142875" y="130969"/>
                </a:cubicBezTo>
                <a:cubicBezTo>
                  <a:pt x="186531" y="170260"/>
                  <a:pt x="225425" y="196453"/>
                  <a:pt x="261937" y="235744"/>
                </a:cubicBezTo>
                <a:cubicBezTo>
                  <a:pt x="298449" y="275035"/>
                  <a:pt x="338137" y="335360"/>
                  <a:pt x="361950" y="366713"/>
                </a:cubicBezTo>
                <a:cubicBezTo>
                  <a:pt x="385763" y="398066"/>
                  <a:pt x="390525" y="404813"/>
                  <a:pt x="404813" y="423863"/>
                </a:cubicBezTo>
              </a:path>
            </a:pathLst>
          </a:cu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217"/>
          <p:cNvSpPr>
            <a:spLocks noChangeArrowheads="1"/>
          </p:cNvSpPr>
          <p:nvPr/>
        </p:nvSpPr>
        <p:spPr bwMode="auto">
          <a:xfrm>
            <a:off x="7431637" y="3296134"/>
            <a:ext cx="144000" cy="144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pic>
        <p:nvPicPr>
          <p:cNvPr id="84" name="図 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078680">
            <a:off x="8340231" y="2786935"/>
            <a:ext cx="396552" cy="66488"/>
          </a:xfrm>
          <a:prstGeom prst="rect">
            <a:avLst/>
          </a:prstGeom>
        </p:spPr>
      </p:pic>
      <p:sp>
        <p:nvSpPr>
          <p:cNvPr id="107" name="正方形/長方形 106"/>
          <p:cNvSpPr/>
          <p:nvPr/>
        </p:nvSpPr>
        <p:spPr bwMode="gray">
          <a:xfrm>
            <a:off x="8084922" y="2930333"/>
            <a:ext cx="720000" cy="23259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東淀川区</a:t>
            </a:r>
            <a:r>
              <a:rPr lang="ja-JP" altLang="en-US" sz="700" dirty="0" smtClean="0">
                <a:solidFill>
                  <a:schemeClr val="tx1"/>
                </a:solidFill>
              </a:rPr>
              <a:t>役所</a:t>
            </a:r>
            <a:endParaRPr lang="en-US" altLang="ja-JP" sz="700" dirty="0" smtClean="0">
              <a:solidFill>
                <a:schemeClr val="tx1"/>
              </a:solidFill>
            </a:endParaRPr>
          </a:p>
          <a:p>
            <a:pPr algn="ctr">
              <a:defRPr/>
            </a:pPr>
            <a:r>
              <a:rPr lang="ja-JP" altLang="en-US" sz="700" dirty="0" smtClean="0">
                <a:solidFill>
                  <a:schemeClr val="tx1"/>
                </a:solidFill>
              </a:rPr>
              <a:t>出張所</a:t>
            </a:r>
            <a:endParaRPr lang="ja-JP" altLang="en-US" sz="700" dirty="0">
              <a:solidFill>
                <a:schemeClr val="tx1"/>
              </a:solidFill>
            </a:endParaRPr>
          </a:p>
        </p:txBody>
      </p:sp>
      <p:sp>
        <p:nvSpPr>
          <p:cNvPr id="101" name="正方形/長方形 22"/>
          <p:cNvSpPr/>
          <p:nvPr/>
        </p:nvSpPr>
        <p:spPr bwMode="gray">
          <a:xfrm>
            <a:off x="8181182" y="2479542"/>
            <a:ext cx="828000" cy="16466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東淀川区</a:t>
            </a:r>
            <a:r>
              <a:rPr lang="ja-JP" altLang="en-US" sz="800" dirty="0">
                <a:solidFill>
                  <a:schemeClr val="tx1"/>
                </a:solidFill>
              </a:rPr>
              <a:t>役所</a:t>
            </a:r>
          </a:p>
        </p:txBody>
      </p:sp>
      <p:grpSp>
        <p:nvGrpSpPr>
          <p:cNvPr id="82" name="グループ化 81"/>
          <p:cNvGrpSpPr/>
          <p:nvPr/>
        </p:nvGrpSpPr>
        <p:grpSpPr>
          <a:xfrm>
            <a:off x="4431901" y="908047"/>
            <a:ext cx="1799999" cy="1656000"/>
            <a:chOff x="4431901" y="908047"/>
            <a:chExt cx="1799999" cy="1656000"/>
          </a:xfrm>
        </p:grpSpPr>
        <p:grpSp>
          <p:nvGrpSpPr>
            <p:cNvPr id="83" name="グループ化 135"/>
            <p:cNvGrpSpPr/>
            <p:nvPr/>
          </p:nvGrpSpPr>
          <p:grpSpPr>
            <a:xfrm>
              <a:off x="4431901" y="908047"/>
              <a:ext cx="1799999" cy="1656000"/>
              <a:chOff x="4090989" y="908047"/>
              <a:chExt cx="1661539" cy="1656000"/>
            </a:xfrm>
          </p:grpSpPr>
          <p:grpSp>
            <p:nvGrpSpPr>
              <p:cNvPr id="100" name="グループ化 64"/>
              <p:cNvGrpSpPr>
                <a:grpSpLocks/>
              </p:cNvGrpSpPr>
              <p:nvPr/>
            </p:nvGrpSpPr>
            <p:grpSpPr bwMode="auto">
              <a:xfrm>
                <a:off x="4090989" y="908047"/>
                <a:ext cx="1661539" cy="1656000"/>
                <a:chOff x="5508104" y="3645023"/>
                <a:chExt cx="1661755" cy="1656082"/>
              </a:xfrm>
            </p:grpSpPr>
            <p:sp>
              <p:nvSpPr>
                <p:cNvPr id="105" name="Rectangle 63"/>
                <p:cNvSpPr>
                  <a:spLocks noChangeArrowheads="1"/>
                </p:cNvSpPr>
                <p:nvPr/>
              </p:nvSpPr>
              <p:spPr bwMode="auto">
                <a:xfrm>
                  <a:off x="5508104" y="3645023"/>
                  <a:ext cx="1661755" cy="1656082"/>
                </a:xfrm>
                <a:prstGeom prst="rect">
                  <a:avLst/>
                </a:prstGeom>
                <a:solidFill>
                  <a:srgbClr val="FFFFFF"/>
                </a:solidFill>
                <a:ln w="9525">
                  <a:solidFill>
                    <a:srgbClr val="000000"/>
                  </a:solidFill>
                  <a:miter lim="800000"/>
                  <a:headEnd/>
                  <a:tailEnd/>
                </a:ln>
              </p:spPr>
              <p:txBody>
                <a:bodyPr lIns="74295" tIns="8890" rIns="74295" bIns="889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dirty="0"/>
                </a:p>
              </p:txBody>
            </p:sp>
            <p:sp>
              <p:nvSpPr>
                <p:cNvPr id="106" name="Line 65"/>
                <p:cNvSpPr>
                  <a:spLocks noChangeShapeType="1"/>
                </p:cNvSpPr>
                <p:nvPr/>
              </p:nvSpPr>
              <p:spPr bwMode="auto">
                <a:xfrm>
                  <a:off x="5566842" y="3857749"/>
                  <a:ext cx="457200" cy="0"/>
                </a:xfrm>
                <a:prstGeom prst="line">
                  <a:avLst/>
                </a:prstGeom>
                <a:noFill/>
                <a:ln w="38100" cmpd="sng">
                  <a:solidFill>
                    <a:schemeClr val="tx1"/>
                  </a:solidFill>
                  <a:prstDash val="sysDot"/>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12" name="Line 66"/>
                <p:cNvSpPr>
                  <a:spLocks noChangeShapeType="1"/>
                </p:cNvSpPr>
                <p:nvPr/>
              </p:nvSpPr>
              <p:spPr bwMode="auto">
                <a:xfrm>
                  <a:off x="5566842" y="4083173"/>
                  <a:ext cx="4572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13" name="Text Box 67"/>
                <p:cNvSpPr txBox="1">
                  <a:spLocks noChangeArrowheads="1"/>
                </p:cNvSpPr>
                <p:nvPr/>
              </p:nvSpPr>
              <p:spPr bwMode="auto">
                <a:xfrm>
                  <a:off x="6025625" y="3759326"/>
                  <a:ext cx="1129994" cy="146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0" bIns="8890"/>
                <a:lstStyle>
                  <a:lvl1pPr marL="85725" indent="-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地下鉄</a:t>
                  </a: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私鉄</a:t>
                  </a: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ＪＲ</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特別区本庁舎</a:t>
                  </a:r>
                  <a:endParaRPr lang="en-US" altLang="ja-JP" sz="1000" dirty="0" smtClean="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区役所</a:t>
                  </a:r>
                  <a:endParaRPr lang="en-US" altLang="ja-JP" sz="1000" dirty="0" smtClean="0">
                    <a:solidFill>
                      <a:srgbClr val="000000"/>
                    </a:solidFill>
                    <a:latin typeface="ＭＳ ゴシック" pitchFamily="49" charset="-128"/>
                    <a:ea typeface="ＭＳ ゴシック" pitchFamily="49" charset="-128"/>
                  </a:endParaRPr>
                </a:p>
                <a:p>
                  <a:pPr algn="just" eaLnBrk="1" hangingPunct="1">
                    <a:spcBef>
                      <a:spcPts val="0"/>
                    </a:spcBef>
                    <a:buFont typeface="Wingdings" pitchFamily="2" charset="2"/>
                    <a:buNone/>
                  </a:pPr>
                  <a:r>
                    <a:rPr lang="en-US" altLang="ja-JP" sz="900" dirty="0" smtClean="0">
                      <a:solidFill>
                        <a:srgbClr val="000000"/>
                      </a:solidFill>
                      <a:latin typeface="ＭＳ ゴシック" pitchFamily="49" charset="-128"/>
                      <a:ea typeface="ＭＳ ゴシック" pitchFamily="49" charset="-128"/>
                    </a:rPr>
                    <a:t>(</a:t>
                  </a:r>
                  <a:r>
                    <a:rPr lang="ja-JP" altLang="en-US" sz="900" dirty="0" smtClean="0">
                      <a:solidFill>
                        <a:srgbClr val="000000"/>
                      </a:solidFill>
                      <a:latin typeface="ＭＳ ゴシック" pitchFamily="49" charset="-128"/>
                      <a:ea typeface="ＭＳ ゴシック" pitchFamily="49" charset="-128"/>
                    </a:rPr>
                    <a:t>地域自治区の事務所</a:t>
                  </a:r>
                  <a:r>
                    <a:rPr lang="en-US" altLang="ja-JP" sz="900" dirty="0" smtClean="0">
                      <a:solidFill>
                        <a:srgbClr val="000000"/>
                      </a:solidFill>
                      <a:latin typeface="ＭＳ ゴシック" pitchFamily="49" charset="-128"/>
                      <a:ea typeface="ＭＳ ゴシック" pitchFamily="49" charset="-128"/>
                    </a:rPr>
                    <a:t>)</a:t>
                  </a: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出張所</a:t>
                  </a:r>
                  <a:endParaRPr lang="en-US" altLang="ja-JP" sz="1000" dirty="0" smtClean="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endParaRPr lang="en-US" altLang="ja-JP" sz="1000" dirty="0">
                    <a:solidFill>
                      <a:srgbClr val="000000"/>
                    </a:solidFill>
                    <a:latin typeface="ＭＳ ゴシック" pitchFamily="49" charset="-128"/>
                    <a:ea typeface="ＭＳ ゴシック" pitchFamily="49" charset="-128"/>
                  </a:endParaRPr>
                </a:p>
              </p:txBody>
            </p:sp>
          </p:grpSp>
          <p:sp>
            <p:nvSpPr>
              <p:cNvPr id="103" name="円/楕円 165"/>
              <p:cNvSpPr/>
              <p:nvPr/>
            </p:nvSpPr>
            <p:spPr>
              <a:xfrm>
                <a:off x="4300237" y="2027209"/>
                <a:ext cx="132923"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正方形/長方形 103"/>
              <p:cNvSpPr/>
              <p:nvPr/>
            </p:nvSpPr>
            <p:spPr>
              <a:xfrm>
                <a:off x="4300927" y="2326020"/>
                <a:ext cx="126000" cy="126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5" name="円/楕円 217"/>
            <p:cNvSpPr>
              <a:spLocks noChangeArrowheads="1"/>
            </p:cNvSpPr>
            <p:nvPr/>
          </p:nvSpPr>
          <p:spPr bwMode="auto">
            <a:xfrm>
              <a:off x="4658589" y="1737329"/>
              <a:ext cx="144000" cy="144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grpSp>
      <p:grpSp>
        <p:nvGrpSpPr>
          <p:cNvPr id="86" name="グループ化 85"/>
          <p:cNvGrpSpPr/>
          <p:nvPr/>
        </p:nvGrpSpPr>
        <p:grpSpPr>
          <a:xfrm>
            <a:off x="4495610" y="1574327"/>
            <a:ext cx="495235" cy="0"/>
            <a:chOff x="4662299" y="1744844"/>
            <a:chExt cx="495235" cy="0"/>
          </a:xfrm>
        </p:grpSpPr>
        <p:sp>
          <p:nvSpPr>
            <p:cNvPr id="87" name="Line 64"/>
            <p:cNvSpPr>
              <a:spLocks noChangeShapeType="1"/>
            </p:cNvSpPr>
            <p:nvPr/>
          </p:nvSpPr>
          <p:spPr bwMode="auto">
            <a:xfrm>
              <a:off x="4662299" y="1744844"/>
              <a:ext cx="495235"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88" name="Line 68"/>
            <p:cNvSpPr>
              <a:spLocks noChangeShapeType="1"/>
            </p:cNvSpPr>
            <p:nvPr/>
          </p:nvSpPr>
          <p:spPr bwMode="auto">
            <a:xfrm>
              <a:off x="4662299" y="1744844"/>
              <a:ext cx="495235" cy="0"/>
            </a:xfrm>
            <a:prstGeom prst="line">
              <a:avLst/>
            </a:prstGeom>
            <a:noFill/>
            <a:ln w="12700">
              <a:solidFill>
                <a:srgbClr val="FFFFFF"/>
              </a:solidFill>
              <a:prstDash val="dash"/>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タイトル 3"/>
          <p:cNvSpPr txBox="1">
            <a:spLocks/>
          </p:cNvSpPr>
          <p:nvPr/>
        </p:nvSpPr>
        <p:spPr bwMode="auto">
          <a:xfrm>
            <a:off x="4364832" y="30163"/>
            <a:ext cx="5458619" cy="6711205"/>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ja-JP" altLang="ja-JP" sz="900">
              <a:solidFill>
                <a:srgbClr val="000000"/>
              </a:solidFill>
              <a:latin typeface="Meiryo UI" pitchFamily="50" charset="-128"/>
              <a:ea typeface="Meiryo UI" pitchFamily="50" charset="-128"/>
              <a:cs typeface="Meiryo UI" pitchFamily="50" charset="-128"/>
            </a:endParaRPr>
          </a:p>
        </p:txBody>
      </p:sp>
      <p:pic>
        <p:nvPicPr>
          <p:cNvPr id="68" name="図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2097" y="890155"/>
            <a:ext cx="5078669" cy="4195979"/>
          </a:xfrm>
          <a:prstGeom prst="rect">
            <a:avLst/>
          </a:prstGeom>
        </p:spPr>
      </p:pic>
      <p:sp>
        <p:nvSpPr>
          <p:cNvPr id="4" name="テキスト ボックス 24"/>
          <p:cNvSpPr txBox="1"/>
          <p:nvPr/>
        </p:nvSpPr>
        <p:spPr bwMode="gray">
          <a:xfrm>
            <a:off x="118939" y="35099"/>
            <a:ext cx="1559851"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特徴</a:t>
            </a:r>
          </a:p>
        </p:txBody>
      </p:sp>
      <p:sp>
        <p:nvSpPr>
          <p:cNvPr id="16389" name="タイトル 3"/>
          <p:cNvSpPr>
            <a:spLocks/>
          </p:cNvSpPr>
          <p:nvPr/>
        </p:nvSpPr>
        <p:spPr bwMode="auto">
          <a:xfrm>
            <a:off x="116946" y="30162"/>
            <a:ext cx="4133976" cy="3038798"/>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pPr>
            <a:endParaRPr lang="en-US" altLang="ja-JP" sz="1000" dirty="0">
              <a:solidFill>
                <a:srgbClr val="000000"/>
              </a:solidFill>
              <a:latin typeface="HGP創英角ｺﾞｼｯｸUB" pitchFamily="50" charset="-128"/>
              <a:ea typeface="HGP創英角ｺﾞｼｯｸUB" pitchFamily="50" charset="-128"/>
            </a:endParaRPr>
          </a:p>
          <a:p>
            <a:endParaRPr lang="en-US" altLang="ja-JP" sz="1100" b="1" dirty="0" smtClean="0">
              <a:solidFill>
                <a:srgbClr val="FF0000"/>
              </a:solidFill>
              <a:latin typeface="HG創英角ｺﾞｼｯｸUB" pitchFamily="49" charset="-128"/>
              <a:ea typeface="HG創英角ｺﾞｼｯｸUB" pitchFamily="49" charset="-128"/>
            </a:endParaRPr>
          </a:p>
          <a:p>
            <a:r>
              <a:rPr lang="ja-JP" altLang="ja-JP" sz="1100" b="1" dirty="0">
                <a:latin typeface="HG創英角ｺﾞｼｯｸUB" pitchFamily="49" charset="-128"/>
                <a:ea typeface="HG創英角ｺﾞｼｯｸUB" pitchFamily="49" charset="-128"/>
              </a:rPr>
              <a:t>○大阪の玄関口新大阪や</a:t>
            </a:r>
            <a:r>
              <a:rPr lang="ja-JP" altLang="en-US" sz="1100" b="1" dirty="0">
                <a:latin typeface="HG創英角ｺﾞｼｯｸUB" pitchFamily="49" charset="-128"/>
                <a:ea typeface="HG創英角ｺﾞｼｯｸUB" pitchFamily="49" charset="-128"/>
              </a:rPr>
              <a:t>ベンチャー企業の集積が進む西中島近辺</a:t>
            </a:r>
            <a:r>
              <a:rPr lang="ja-JP" altLang="ja-JP" sz="1100" b="1" dirty="0">
                <a:latin typeface="HG創英角ｺﾞｼｯｸUB" pitchFamily="49" charset="-128"/>
                <a:ea typeface="HG創英角ｺﾞｼｯｸUB" pitchFamily="49" charset="-128"/>
              </a:rPr>
              <a:t>、 </a:t>
            </a:r>
            <a:r>
              <a:rPr lang="en-US" altLang="ja-JP" sz="1100" b="1" dirty="0">
                <a:latin typeface="HG創英角ｺﾞｼｯｸUB" pitchFamily="49" charset="-128"/>
                <a:ea typeface="HG創英角ｺﾞｼｯｸUB" pitchFamily="49" charset="-128"/>
              </a:rPr>
              <a:t>USJ</a:t>
            </a:r>
            <a:r>
              <a:rPr lang="ja-JP" altLang="ja-JP" sz="1100" b="1" dirty="0" err="1">
                <a:latin typeface="HG創英角ｺﾞｼｯｸUB" pitchFamily="49" charset="-128"/>
                <a:ea typeface="HG創英角ｺﾞｼｯｸUB" pitchFamily="49" charset="-128"/>
              </a:rPr>
              <a:t>、</a:t>
            </a:r>
            <a:r>
              <a:rPr lang="ja-JP" altLang="ja-JP" sz="1100" b="1" dirty="0">
                <a:latin typeface="HG創英角ｺﾞｼｯｸUB" pitchFamily="49" charset="-128"/>
                <a:ea typeface="HG創英角ｺﾞｼｯｸUB" pitchFamily="49" charset="-128"/>
              </a:rPr>
              <a:t>海遊館等の集客施設</a:t>
            </a:r>
            <a:r>
              <a:rPr lang="ja-JP" altLang="en-US" sz="1100" b="1" dirty="0">
                <a:latin typeface="HG創英角ｺﾞｼｯｸUB" pitchFamily="49" charset="-128"/>
                <a:ea typeface="HG創英角ｺﾞｼｯｸUB" pitchFamily="49" charset="-128"/>
              </a:rPr>
              <a:t>、高い工業出荷額を誇る工業地域</a:t>
            </a:r>
            <a:r>
              <a:rPr lang="ja-JP" altLang="ja-JP" sz="1100" b="1" dirty="0">
                <a:latin typeface="HG創英角ｺﾞｼｯｸUB" pitchFamily="49" charset="-128"/>
                <a:ea typeface="HG創英角ｺﾞｼｯｸUB" pitchFamily="49" charset="-128"/>
              </a:rPr>
              <a:t>と併せ、都心の中に緑豊かな水辺空間である淀川河川敷</a:t>
            </a:r>
            <a:r>
              <a:rPr lang="ja-JP" altLang="en-US" sz="1100" b="1" dirty="0">
                <a:latin typeface="HG創英角ｺﾞｼｯｸUB" pitchFamily="49" charset="-128"/>
                <a:ea typeface="HG創英角ｺﾞｼｯｸUB" pitchFamily="49" charset="-128"/>
              </a:rPr>
              <a:t>があり、ビジネス・生産機能と豊かな水辺環境などを</a:t>
            </a:r>
            <a:r>
              <a:rPr lang="ja-JP" altLang="en-US" sz="1100" b="1" dirty="0" smtClean="0">
                <a:latin typeface="HG創英角ｺﾞｼｯｸUB" pitchFamily="49" charset="-128"/>
                <a:ea typeface="HG創英角ｺﾞｼｯｸUB" pitchFamily="49" charset="-128"/>
              </a:rPr>
              <a:t>有する都市</a:t>
            </a:r>
            <a:endParaRPr lang="ja-JP" altLang="ja-JP" sz="1100" b="1" dirty="0">
              <a:latin typeface="HG創英角ｺﾞｼｯｸUB" pitchFamily="49" charset="-128"/>
              <a:ea typeface="HG創英角ｺﾞｼｯｸUB" pitchFamily="49" charset="-128"/>
            </a:endParaRPr>
          </a:p>
          <a:p>
            <a:r>
              <a:rPr lang="ja-JP" altLang="ja-JP" sz="1100" b="1" dirty="0">
                <a:latin typeface="HG創英角ｺﾞｼｯｸUB" pitchFamily="49" charset="-128"/>
                <a:ea typeface="HG創英角ｺﾞｼｯｸUB" pitchFamily="49" charset="-128"/>
              </a:rPr>
              <a:t>○ベイエリアでは、夢洲において、</a:t>
            </a:r>
            <a:r>
              <a:rPr lang="en-US" altLang="ja-JP" sz="1100" b="1" dirty="0">
                <a:latin typeface="HG創英角ｺﾞｼｯｸUB" pitchFamily="49" charset="-128"/>
                <a:ea typeface="HG創英角ｺﾞｼｯｸUB" pitchFamily="49" charset="-128"/>
              </a:rPr>
              <a:t>2025</a:t>
            </a:r>
            <a:r>
              <a:rPr lang="ja-JP" altLang="en-US" sz="1100" b="1" dirty="0" smtClean="0">
                <a:latin typeface="HG創英角ｺﾞｼｯｸUB" pitchFamily="49" charset="-128"/>
                <a:ea typeface="HG創英角ｺﾞｼｯｸUB" pitchFamily="49" charset="-128"/>
              </a:rPr>
              <a:t>年大阪・関西万博の</a:t>
            </a:r>
            <a:r>
              <a:rPr lang="ja-JP" altLang="en-US" sz="1100" b="1" dirty="0">
                <a:latin typeface="HG創英角ｺﾞｼｯｸUB" pitchFamily="49" charset="-128"/>
                <a:ea typeface="HG創英角ｺﾞｼｯｸUB" pitchFamily="49" charset="-128"/>
              </a:rPr>
              <a:t>開催や、</a:t>
            </a:r>
            <a:r>
              <a:rPr lang="en-US" altLang="ja-JP" sz="1100" b="1" dirty="0">
                <a:latin typeface="HG創英角ｺﾞｼｯｸUB" pitchFamily="49" charset="-128"/>
                <a:ea typeface="HG創英角ｺﾞｼｯｸUB" pitchFamily="49" charset="-128"/>
              </a:rPr>
              <a:t>MICE</a:t>
            </a:r>
            <a:r>
              <a:rPr lang="ja-JP" altLang="ja-JP" sz="1100" b="1" dirty="0">
                <a:latin typeface="HG創英角ｺﾞｼｯｸUB" pitchFamily="49" charset="-128"/>
                <a:ea typeface="HG創英角ｺﾞｼｯｸUB" pitchFamily="49" charset="-128"/>
              </a:rPr>
              <a:t>機能や国際的なエンターテイメント機能等を備えた国際観光拠点形成に向けた取組みが計画されている。また、舞洲では大阪を本拠とするプロスポーツチームの活動拠点を核として、スポーツアイランドが形成されている</a:t>
            </a:r>
          </a:p>
          <a:p>
            <a:r>
              <a:rPr lang="ja-JP" altLang="ja-JP" sz="1100" b="1" dirty="0">
                <a:latin typeface="HG創英角ｺﾞｼｯｸUB" pitchFamily="49" charset="-128"/>
                <a:ea typeface="HG創英角ｺﾞｼｯｸUB" pitchFamily="49" charset="-128"/>
              </a:rPr>
              <a:t>○新大阪は、リニア中央新幹線・北陸新幹線の延伸により、大阪の玄関口としての拠点機能強化が期待される。また</a:t>
            </a:r>
            <a:r>
              <a:rPr lang="ja-JP" altLang="ja-JP" sz="1100" b="1" dirty="0" smtClean="0">
                <a:latin typeface="HG創英角ｺﾞｼｯｸUB" pitchFamily="49" charset="-128"/>
                <a:ea typeface="HG創英角ｺﾞｼｯｸUB" pitchFamily="49" charset="-128"/>
              </a:rPr>
              <a:t>、なにわ</a:t>
            </a:r>
            <a:r>
              <a:rPr lang="ja-JP" altLang="ja-JP" sz="1100" b="1" dirty="0">
                <a:latin typeface="HG創英角ｺﾞｼｯｸUB" pitchFamily="49" charset="-128"/>
                <a:ea typeface="HG創英角ｺﾞｼｯｸUB" pitchFamily="49" charset="-128"/>
              </a:rPr>
              <a:t>筋線につながる西梅田十三連絡線の計画</a:t>
            </a:r>
            <a:r>
              <a:rPr lang="ja-JP" altLang="en-US" sz="1100" b="1" dirty="0">
                <a:latin typeface="HG創英角ｺﾞｼｯｸUB" pitchFamily="49" charset="-128"/>
                <a:ea typeface="HG創英角ｺﾞｼｯｸUB" pitchFamily="49" charset="-128"/>
              </a:rPr>
              <a:t>、</a:t>
            </a:r>
            <a:r>
              <a:rPr lang="ja-JP" altLang="ja-JP" sz="1100" b="1" dirty="0">
                <a:latin typeface="HG創英角ｺﾞｼｯｸUB" pitchFamily="49" charset="-128"/>
                <a:ea typeface="HG創英角ｺﾞｼｯｸUB" pitchFamily="49" charset="-128"/>
              </a:rPr>
              <a:t>阪急電鉄京都線・千里線連続立体交差事業等、鉄道ネットワークの充実・強化が進む</a:t>
            </a:r>
          </a:p>
          <a:p>
            <a:endParaRPr lang="ja-JP" altLang="ja-JP" sz="1100" b="1" dirty="0" smtClean="0">
              <a:solidFill>
                <a:srgbClr val="FF0000"/>
              </a:solidFill>
              <a:latin typeface="HG創英角ｺﾞｼｯｸUB" pitchFamily="49" charset="-128"/>
              <a:ea typeface="HG創英角ｺﾞｼｯｸUB" pitchFamily="49" charset="-128"/>
            </a:endParaRPr>
          </a:p>
        </p:txBody>
      </p:sp>
      <p:sp>
        <p:nvSpPr>
          <p:cNvPr id="16390" name="テキスト ボックス 24"/>
          <p:cNvSpPr txBox="1">
            <a:spLocks noChangeArrowheads="1"/>
          </p:cNvSpPr>
          <p:nvPr/>
        </p:nvSpPr>
        <p:spPr bwMode="gray">
          <a:xfrm>
            <a:off x="4367411" y="34925"/>
            <a:ext cx="1833298"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smtClean="0">
                <a:solidFill>
                  <a:schemeClr val="bg1"/>
                </a:solidFill>
                <a:latin typeface="ＭＳ Ｐゴシック" charset="-128"/>
              </a:rPr>
              <a:t>地域の特徴</a:t>
            </a:r>
            <a:endParaRPr lang="ja-JP" altLang="en-US" sz="1200" b="1">
              <a:solidFill>
                <a:schemeClr val="bg1"/>
              </a:solidFill>
              <a:latin typeface="ＭＳ Ｐゴシック" charset="-128"/>
            </a:endParaRPr>
          </a:p>
        </p:txBody>
      </p:sp>
      <p:sp>
        <p:nvSpPr>
          <p:cNvPr id="83" name="テキスト ボックス 24"/>
          <p:cNvSpPr txBox="1"/>
          <p:nvPr/>
        </p:nvSpPr>
        <p:spPr bwMode="gray">
          <a:xfrm>
            <a:off x="116463" y="3212976"/>
            <a:ext cx="2651919" cy="184150"/>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他都市比較からみた状況</a:t>
            </a:r>
          </a:p>
        </p:txBody>
      </p:sp>
      <p:sp>
        <p:nvSpPr>
          <p:cNvPr id="5128" name="タイトル 3"/>
          <p:cNvSpPr>
            <a:spLocks/>
          </p:cNvSpPr>
          <p:nvPr/>
        </p:nvSpPr>
        <p:spPr bwMode="auto">
          <a:xfrm>
            <a:off x="116946" y="3212977"/>
            <a:ext cx="4133976" cy="3529137"/>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p>
          <a:p>
            <a:pPr marL="85725" indent="-85725">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endParaRPr lang="ja-JP" altLang="en-US" sz="800" dirty="0">
              <a:solidFill>
                <a:srgbClr val="000000"/>
              </a:solidFill>
              <a:latin typeface="HGP創英角ｺﾞｼｯｸUB" pitchFamily="50" charset="-128"/>
              <a:ea typeface="HGP創英角ｺﾞｼｯｸUB" pitchFamily="50" charset="-128"/>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85725" indent="-85725">
              <a:defRPr/>
            </a:pPr>
            <a:r>
              <a:rPr lang="en-US" altLang="ja-JP" sz="1100" dirty="0" smtClean="0">
                <a:latin typeface="HGP創英角ｺﾞｼｯｸUB" pitchFamily="50" charset="-128"/>
                <a:ea typeface="HGP創英角ｺﾞｼｯｸUB" pitchFamily="50" charset="-128"/>
              </a:rPr>
              <a:t>【</a:t>
            </a:r>
            <a:r>
              <a:rPr lang="ja-JP" altLang="en-US" sz="1100" dirty="0" smtClean="0">
                <a:latin typeface="HGP創英角ｺﾞｼｯｸUB" pitchFamily="50" charset="-128"/>
                <a:ea typeface="HGP創英角ｺﾞｼｯｸUB" pitchFamily="50" charset="-128"/>
              </a:rPr>
              <a:t>人口</a:t>
            </a:r>
            <a:r>
              <a:rPr lang="en-US" altLang="ja-JP" sz="1100" dirty="0" smtClean="0">
                <a:latin typeface="HGP創英角ｺﾞｼｯｸUB" pitchFamily="50" charset="-128"/>
                <a:ea typeface="HGP創英角ｺﾞｼｯｸUB" pitchFamily="50" charset="-128"/>
              </a:rPr>
              <a:t>】</a:t>
            </a:r>
          </a:p>
          <a:p>
            <a:pPr marL="85725" indent="-85725">
              <a:defRPr/>
            </a:pPr>
            <a:r>
              <a:rPr lang="ja-JP" altLang="en-US" sz="1100" dirty="0" smtClean="0">
                <a:latin typeface="ＭＳ Ｐゴシック" pitchFamily="50" charset="-128"/>
                <a:ea typeface="ＭＳ Ｐゴシック" pitchFamily="50" charset="-128"/>
              </a:rPr>
              <a:t>○平成</a:t>
            </a:r>
            <a:r>
              <a:rPr lang="en-US" altLang="ja-JP" sz="1100" dirty="0" smtClean="0">
                <a:latin typeface="ＭＳ Ｐゴシック" pitchFamily="50" charset="-128"/>
                <a:ea typeface="ＭＳ Ｐゴシック" pitchFamily="50" charset="-128"/>
              </a:rPr>
              <a:t>27</a:t>
            </a:r>
            <a:r>
              <a:rPr lang="ja-JP" altLang="en-US" sz="1100" dirty="0" smtClean="0">
                <a:latin typeface="ＭＳ Ｐゴシック" pitchFamily="50" charset="-128"/>
                <a:ea typeface="ＭＳ Ｐゴシック" pitchFamily="50" charset="-128"/>
              </a:rPr>
              <a:t>年の人口は</a:t>
            </a:r>
            <a:r>
              <a:rPr lang="en-US" altLang="ja-JP" sz="1100" dirty="0" smtClean="0">
                <a:latin typeface="ＭＳ Ｐゴシック" pitchFamily="50" charset="-128"/>
                <a:ea typeface="ＭＳ Ｐゴシック" pitchFamily="50" charset="-128"/>
              </a:rPr>
              <a:t>595,912</a:t>
            </a:r>
            <a:r>
              <a:rPr lang="ja-JP" altLang="en-US" sz="1100" dirty="0" smtClean="0">
                <a:latin typeface="ＭＳ Ｐゴシック" pitchFamily="50" charset="-128"/>
                <a:ea typeface="ＭＳ Ｐゴシック" pitchFamily="50" charset="-128"/>
              </a:rPr>
              <a:t>人で、東大阪市（</a:t>
            </a:r>
            <a:r>
              <a:rPr lang="en-US" altLang="ja-JP" sz="1100" dirty="0" smtClean="0">
                <a:latin typeface="ＭＳ Ｐゴシック" pitchFamily="50" charset="-128"/>
                <a:ea typeface="ＭＳ Ｐゴシック" pitchFamily="50" charset="-128"/>
              </a:rPr>
              <a:t>502,784</a:t>
            </a:r>
            <a:r>
              <a:rPr lang="ja-JP" altLang="en-US" sz="1100" dirty="0" smtClean="0">
                <a:latin typeface="ＭＳ Ｐゴシック" pitchFamily="50" charset="-128"/>
                <a:ea typeface="ＭＳ Ｐゴシック" pitchFamily="50" charset="-128"/>
              </a:rPr>
              <a:t>人）を上回る</a:t>
            </a:r>
            <a:endParaRPr lang="en-US" altLang="ja-JP" sz="1100" dirty="0" smtClean="0">
              <a:latin typeface="ＭＳ Ｐゴシック" pitchFamily="50" charset="-128"/>
              <a:ea typeface="ＭＳ Ｐゴシック" pitchFamily="50" charset="-128"/>
            </a:endParaRPr>
          </a:p>
          <a:p>
            <a:pPr marL="85725" indent="-85725">
              <a:defRPr/>
            </a:pPr>
            <a:r>
              <a:rPr lang="ja-JP" altLang="en-US" sz="1100" dirty="0" smtClean="0">
                <a:latin typeface="ＭＳ Ｐゴシック" pitchFamily="50" charset="-128"/>
                <a:ea typeface="ＭＳ Ｐゴシック" pitchFamily="50" charset="-128"/>
              </a:rPr>
              <a:t>○昼夜間人口比率は</a:t>
            </a:r>
            <a:r>
              <a:rPr lang="en-US" altLang="ja-JP" sz="1100" dirty="0" smtClean="0">
                <a:latin typeface="ＭＳ Ｐゴシック" pitchFamily="50" charset="-128"/>
                <a:ea typeface="ＭＳ Ｐゴシック" pitchFamily="50" charset="-128"/>
              </a:rPr>
              <a:t>112</a:t>
            </a:r>
            <a:r>
              <a:rPr lang="ja-JP" altLang="en-US" sz="1100" dirty="0" smtClean="0">
                <a:latin typeface="ＭＳ Ｐゴシック" pitchFamily="50" charset="-128"/>
                <a:ea typeface="ＭＳ Ｐゴシック" pitchFamily="50" charset="-128"/>
              </a:rPr>
              <a:t>％で、比較都市の中で最も高い京都市（</a:t>
            </a:r>
            <a:r>
              <a:rPr lang="en-US" altLang="ja-JP" sz="1100" dirty="0" smtClean="0">
                <a:latin typeface="ＭＳ Ｐゴシック" pitchFamily="50" charset="-128"/>
                <a:ea typeface="ＭＳ Ｐゴシック" pitchFamily="50" charset="-128"/>
              </a:rPr>
              <a:t>109</a:t>
            </a:r>
            <a:r>
              <a:rPr lang="ja-JP" altLang="en-US" sz="1100" dirty="0" smtClean="0">
                <a:latin typeface="ＭＳ Ｐゴシック" pitchFamily="50" charset="-128"/>
                <a:ea typeface="ＭＳ Ｐゴシック" pitchFamily="50" charset="-128"/>
              </a:rPr>
              <a:t>％）を上回る</a:t>
            </a:r>
          </a:p>
          <a:p>
            <a:pPr marL="85725" indent="-85725">
              <a:defRPr/>
            </a:pPr>
            <a:r>
              <a:rPr lang="en-US" altLang="ja-JP" sz="1100" dirty="0" smtClean="0">
                <a:latin typeface="HGP創英角ｺﾞｼｯｸUB" pitchFamily="50" charset="-128"/>
                <a:ea typeface="HGP創英角ｺﾞｼｯｸUB" pitchFamily="50" charset="-128"/>
              </a:rPr>
              <a:t>【</a:t>
            </a:r>
            <a:r>
              <a:rPr lang="ja-JP" altLang="en-US" sz="1100" dirty="0" smtClean="0">
                <a:latin typeface="HGP創英角ｺﾞｼｯｸUB" pitchFamily="50" charset="-128"/>
                <a:ea typeface="HGP創英角ｺﾞｼｯｸUB" pitchFamily="50" charset="-128"/>
              </a:rPr>
              <a:t>産業</a:t>
            </a:r>
            <a:r>
              <a:rPr lang="en-US" altLang="ja-JP" sz="1100" dirty="0" smtClean="0">
                <a:latin typeface="HGP創英角ｺﾞｼｯｸUB" pitchFamily="50" charset="-128"/>
                <a:ea typeface="HGP創英角ｺﾞｼｯｸUB" pitchFamily="50" charset="-128"/>
              </a:rPr>
              <a:t>】</a:t>
            </a:r>
          </a:p>
          <a:p>
            <a:pPr marL="85725" indent="-85725">
              <a:defRPr/>
            </a:pPr>
            <a:r>
              <a:rPr lang="ja-JP" altLang="en-US" sz="1100" dirty="0" smtClean="0">
                <a:latin typeface="ＭＳ Ｐゴシック" pitchFamily="50" charset="-128"/>
                <a:ea typeface="ＭＳ Ｐゴシック" pitchFamily="50" charset="-128"/>
              </a:rPr>
              <a:t>○商業の販売額は</a:t>
            </a:r>
            <a:r>
              <a:rPr lang="en-US" altLang="ja-JP" sz="1100" dirty="0" smtClean="0">
                <a:latin typeface="ＭＳ Ｐゴシック" pitchFamily="50" charset="-128"/>
                <a:ea typeface="ＭＳ Ｐゴシック" pitchFamily="50" charset="-128"/>
              </a:rPr>
              <a:t>4</a:t>
            </a:r>
            <a:r>
              <a:rPr lang="ja-JP" altLang="en-US" sz="1100" dirty="0" smtClean="0">
                <a:latin typeface="ＭＳ Ｐゴシック" pitchFamily="50" charset="-128"/>
                <a:ea typeface="ＭＳ Ｐゴシック" pitchFamily="50" charset="-128"/>
              </a:rPr>
              <a:t>兆</a:t>
            </a:r>
            <a:r>
              <a:rPr lang="en-US" altLang="ja-JP" sz="1100" dirty="0" smtClean="0">
                <a:latin typeface="ＭＳ Ｐゴシック" pitchFamily="50" charset="-128"/>
                <a:ea typeface="ＭＳ Ｐゴシック" pitchFamily="50" charset="-128"/>
              </a:rPr>
              <a:t>2,410</a:t>
            </a:r>
            <a:r>
              <a:rPr lang="ja-JP" altLang="en-US" sz="1100" dirty="0" smtClean="0">
                <a:latin typeface="ＭＳ Ｐゴシック" pitchFamily="50" charset="-128"/>
                <a:ea typeface="ＭＳ Ｐゴシック" pitchFamily="50" charset="-128"/>
              </a:rPr>
              <a:t>億円で、東大阪市（</a:t>
            </a:r>
            <a:r>
              <a:rPr lang="en-US" altLang="ja-JP" sz="1100" dirty="0" smtClean="0">
                <a:latin typeface="ＭＳ Ｐゴシック" pitchFamily="50" charset="-128"/>
                <a:ea typeface="ＭＳ Ｐゴシック" pitchFamily="50" charset="-128"/>
              </a:rPr>
              <a:t>1</a:t>
            </a:r>
            <a:r>
              <a:rPr lang="ja-JP" altLang="en-US" sz="1100" dirty="0" smtClean="0">
                <a:latin typeface="ＭＳ Ｐゴシック" pitchFamily="50" charset="-128"/>
                <a:ea typeface="ＭＳ Ｐゴシック" pitchFamily="50" charset="-128"/>
              </a:rPr>
              <a:t>兆</a:t>
            </a:r>
            <a:r>
              <a:rPr lang="en-US" altLang="ja-JP" sz="1100" dirty="0" smtClean="0">
                <a:latin typeface="ＭＳ Ｐゴシック" pitchFamily="50" charset="-128"/>
                <a:ea typeface="ＭＳ Ｐゴシック" pitchFamily="50" charset="-128"/>
              </a:rPr>
              <a:t>7,761</a:t>
            </a:r>
            <a:r>
              <a:rPr lang="ja-JP" altLang="en-US" sz="1100" dirty="0" smtClean="0">
                <a:latin typeface="ＭＳ Ｐゴシック" pitchFamily="50" charset="-128"/>
                <a:ea typeface="ＭＳ Ｐゴシック" pitchFamily="50" charset="-128"/>
              </a:rPr>
              <a:t>億円）の</a:t>
            </a:r>
            <a:r>
              <a:rPr lang="en-US" altLang="ja-JP" sz="1100" dirty="0" smtClean="0">
                <a:latin typeface="ＭＳ Ｐゴシック" pitchFamily="50" charset="-128"/>
                <a:ea typeface="ＭＳ Ｐゴシック" pitchFamily="50" charset="-128"/>
              </a:rPr>
              <a:t>2</a:t>
            </a:r>
            <a:r>
              <a:rPr lang="ja-JP" altLang="en-US" sz="1100" dirty="0" smtClean="0">
                <a:latin typeface="ＭＳ Ｐゴシック" pitchFamily="50" charset="-128"/>
                <a:ea typeface="ＭＳ Ｐゴシック" pitchFamily="50" charset="-128"/>
              </a:rPr>
              <a:t>倍を超える</a:t>
            </a:r>
            <a:endParaRPr lang="en-US" altLang="ja-JP" sz="1100" dirty="0" smtClean="0">
              <a:latin typeface="ＭＳ Ｐゴシック" pitchFamily="50" charset="-128"/>
              <a:ea typeface="ＭＳ Ｐゴシック" pitchFamily="50" charset="-128"/>
            </a:endParaRPr>
          </a:p>
          <a:p>
            <a:pPr marL="85725" indent="-85725">
              <a:defRPr/>
            </a:pPr>
            <a:r>
              <a:rPr lang="ja-JP" altLang="en-US" sz="1100" dirty="0" smtClean="0">
                <a:latin typeface="ＭＳ Ｐゴシック" pitchFamily="50" charset="-128"/>
                <a:ea typeface="ＭＳ Ｐゴシック" pitchFamily="50" charset="-128"/>
              </a:rPr>
              <a:t>○工業の出荷額は</a:t>
            </a:r>
            <a:r>
              <a:rPr lang="en-US" altLang="zh-TW" sz="1100" dirty="0" smtClean="0">
                <a:latin typeface="ＭＳ Ｐゴシック" pitchFamily="50" charset="-128"/>
                <a:ea typeface="ＭＳ Ｐゴシック" pitchFamily="50" charset="-128"/>
              </a:rPr>
              <a:t>1</a:t>
            </a:r>
            <a:r>
              <a:rPr lang="zh-TW" altLang="en-US" sz="1100" dirty="0" smtClean="0">
                <a:latin typeface="ＭＳ Ｐゴシック" pitchFamily="50" charset="-128"/>
                <a:ea typeface="ＭＳ Ｐゴシック" pitchFamily="50" charset="-128"/>
              </a:rPr>
              <a:t>兆</a:t>
            </a:r>
            <a:r>
              <a:rPr lang="en-US" altLang="ja-JP" sz="1100" dirty="0" smtClean="0">
                <a:latin typeface="ＭＳ Ｐゴシック" pitchFamily="50" charset="-128"/>
                <a:ea typeface="ＭＳ Ｐゴシック" pitchFamily="50" charset="-128"/>
              </a:rPr>
              <a:t>7</a:t>
            </a:r>
            <a:r>
              <a:rPr lang="en-US" altLang="zh-TW" sz="1100" dirty="0" smtClean="0">
                <a:latin typeface="ＭＳ Ｐゴシック" pitchFamily="50" charset="-128"/>
                <a:ea typeface="ＭＳ Ｐゴシック" pitchFamily="50" charset="-128"/>
              </a:rPr>
              <a:t>,</a:t>
            </a:r>
            <a:r>
              <a:rPr lang="en-US" altLang="ja-JP" sz="1100" dirty="0" smtClean="0">
                <a:latin typeface="ＭＳ Ｐゴシック" pitchFamily="50" charset="-128"/>
                <a:ea typeface="ＭＳ Ｐゴシック" pitchFamily="50" charset="-128"/>
              </a:rPr>
              <a:t>071</a:t>
            </a:r>
            <a:r>
              <a:rPr lang="zh-TW" altLang="en-US" sz="1100" dirty="0" smtClean="0">
                <a:latin typeface="ＭＳ Ｐゴシック" pitchFamily="50" charset="-128"/>
                <a:ea typeface="ＭＳ Ｐゴシック" pitchFamily="50" charset="-128"/>
              </a:rPr>
              <a:t>億円</a:t>
            </a:r>
            <a:r>
              <a:rPr lang="ja-JP" altLang="en-US" sz="1100" dirty="0" smtClean="0">
                <a:latin typeface="ＭＳ Ｐゴシック" pitchFamily="50" charset="-128"/>
                <a:ea typeface="ＭＳ Ｐゴシック" pitchFamily="50" charset="-128"/>
              </a:rPr>
              <a:t>で</a:t>
            </a:r>
            <a:r>
              <a:rPr lang="ja-JP" altLang="en-US" sz="1100" dirty="0" smtClean="0">
                <a:latin typeface="ＭＳ Ｐゴシック" charset="-128"/>
              </a:rPr>
              <a:t>、特別区の中で最も多く、尼崎市（</a:t>
            </a:r>
            <a:r>
              <a:rPr lang="en-US" altLang="ja-JP" sz="1100" dirty="0" smtClean="0">
                <a:latin typeface="ＭＳ Ｐゴシック" charset="-128"/>
              </a:rPr>
              <a:t>1</a:t>
            </a:r>
            <a:r>
              <a:rPr lang="ja-JP" altLang="en-US" sz="1100" dirty="0" smtClean="0">
                <a:latin typeface="ＭＳ Ｐゴシック" charset="-128"/>
              </a:rPr>
              <a:t>兆</a:t>
            </a:r>
            <a:r>
              <a:rPr lang="en-US" altLang="ja-JP" sz="1100" dirty="0" smtClean="0">
                <a:latin typeface="ＭＳ Ｐゴシック" charset="-128"/>
              </a:rPr>
              <a:t>3,144</a:t>
            </a:r>
            <a:r>
              <a:rPr lang="ja-JP" altLang="en-US" sz="1100" dirty="0" smtClean="0">
                <a:latin typeface="ＭＳ Ｐゴシック" charset="-128"/>
              </a:rPr>
              <a:t>億円）を上回る</a:t>
            </a:r>
            <a:endParaRPr lang="en-US" altLang="ja-JP" sz="1100" dirty="0" smtClean="0">
              <a:latin typeface="ＭＳ Ｐゴシック" charset="-128"/>
            </a:endParaRPr>
          </a:p>
          <a:p>
            <a:pPr marL="85725" indent="-85725">
              <a:buFont typeface="Wingdings" pitchFamily="2" charset="2"/>
              <a:buNone/>
              <a:defRPr/>
            </a:pPr>
            <a:r>
              <a:rPr lang="en-US" altLang="ja-JP" sz="1100" b="1" dirty="0" smtClean="0">
                <a:latin typeface="ＭＳ Ｐゴシック" charset="-128"/>
                <a:ea typeface="ＭＳ Ｐゴシック" pitchFamily="50" charset="-128"/>
              </a:rPr>
              <a:t>【</a:t>
            </a:r>
            <a:r>
              <a:rPr lang="ja-JP" altLang="en-US" sz="1100" b="1" dirty="0" smtClean="0">
                <a:latin typeface="ＭＳ Ｐゴシック" charset="-128"/>
                <a:ea typeface="ＭＳ Ｐゴシック" pitchFamily="50" charset="-128"/>
              </a:rPr>
              <a:t>まち・暮らし</a:t>
            </a:r>
            <a:r>
              <a:rPr lang="en-US" altLang="ja-JP" sz="1100" b="1" dirty="0" smtClean="0">
                <a:latin typeface="ＭＳ Ｐゴシック" charset="-128"/>
                <a:ea typeface="ＭＳ Ｐゴシック" pitchFamily="50" charset="-128"/>
              </a:rPr>
              <a:t>】</a:t>
            </a:r>
          </a:p>
          <a:p>
            <a:pPr marL="85725" indent="-85725">
              <a:buFont typeface="Wingdings" pitchFamily="2" charset="2"/>
              <a:buNone/>
              <a:defRPr/>
            </a:pPr>
            <a:r>
              <a:rPr lang="en-US" altLang="ja-JP" sz="1100" dirty="0" smtClean="0">
                <a:latin typeface="ＭＳ Ｐゴシック" pitchFamily="50" charset="-128"/>
                <a:ea typeface="ＭＳ Ｐゴシック" pitchFamily="50" charset="-128"/>
              </a:rPr>
              <a:t>○</a:t>
            </a:r>
            <a:r>
              <a:rPr lang="ja-JP" altLang="en-US" sz="1100" dirty="0" smtClean="0">
                <a:latin typeface="ＭＳ Ｐゴシック" pitchFamily="50" charset="-128"/>
                <a:ea typeface="ＭＳ Ｐゴシック" pitchFamily="50" charset="-128"/>
              </a:rPr>
              <a:t>建物用途の割合のうち工業が</a:t>
            </a:r>
            <a:r>
              <a:rPr lang="en-US" altLang="ja-JP" sz="1100" dirty="0" smtClean="0">
                <a:latin typeface="ＭＳ Ｐゴシック" pitchFamily="50" charset="-128"/>
                <a:ea typeface="ＭＳ Ｐゴシック" pitchFamily="50" charset="-128"/>
              </a:rPr>
              <a:t>38.1</a:t>
            </a:r>
            <a:r>
              <a:rPr lang="ja-JP" altLang="en-US" sz="1100" dirty="0" smtClean="0">
                <a:latin typeface="ＭＳ Ｐゴシック" pitchFamily="50" charset="-128"/>
                <a:ea typeface="ＭＳ Ｐゴシック" pitchFamily="50" charset="-128"/>
              </a:rPr>
              <a:t>％で、特別区の中で最も高く、比較都市をいずれも上回る</a:t>
            </a:r>
            <a:endParaRPr lang="en-US" altLang="ja-JP" sz="1100" dirty="0" smtClean="0">
              <a:latin typeface="ＭＳ Ｐゴシック" pitchFamily="50" charset="-128"/>
              <a:ea typeface="ＭＳ Ｐゴシック" pitchFamily="50" charset="-128"/>
            </a:endParaRPr>
          </a:p>
          <a:p>
            <a:pPr marL="85725" indent="-85725">
              <a:buFont typeface="Wingdings" pitchFamily="2" charset="2"/>
              <a:buNone/>
              <a:defRPr/>
            </a:pPr>
            <a:r>
              <a:rPr lang="ja-JP" altLang="en-US" sz="1100" dirty="0" smtClean="0">
                <a:latin typeface="ＭＳ Ｐゴシック" pitchFamily="50" charset="-128"/>
                <a:ea typeface="ＭＳ Ｐゴシック" pitchFamily="50" charset="-128"/>
              </a:rPr>
              <a:t>○就学前児童</a:t>
            </a:r>
            <a:r>
              <a:rPr lang="en-US" altLang="ja-JP" sz="1100" dirty="0" smtClean="0">
                <a:latin typeface="ＭＳ Ｐゴシック" pitchFamily="50" charset="-128"/>
                <a:ea typeface="ＭＳ Ｐゴシック" pitchFamily="50" charset="-128"/>
              </a:rPr>
              <a:t>100</a:t>
            </a:r>
            <a:r>
              <a:rPr lang="ja-JP" altLang="en-US" sz="1100" dirty="0" smtClean="0">
                <a:latin typeface="ＭＳ Ｐゴシック" pitchFamily="50" charset="-128"/>
                <a:ea typeface="ＭＳ Ｐゴシック" pitchFamily="50" charset="-128"/>
              </a:rPr>
              <a:t>人あたりの認可保育所定員数は</a:t>
            </a:r>
            <a:r>
              <a:rPr lang="en-US" altLang="ja-JP" sz="1100" dirty="0" smtClean="0">
                <a:latin typeface="ＭＳ Ｐゴシック" pitchFamily="50" charset="-128"/>
                <a:ea typeface="ＭＳ Ｐゴシック" pitchFamily="50" charset="-128"/>
              </a:rPr>
              <a:t>38.5</a:t>
            </a:r>
            <a:r>
              <a:rPr lang="ja-JP" altLang="en-US" sz="1100" dirty="0" smtClean="0">
                <a:latin typeface="ＭＳ Ｐゴシック" pitchFamily="50" charset="-128"/>
                <a:ea typeface="ＭＳ Ｐゴシック" pitchFamily="50" charset="-128"/>
              </a:rPr>
              <a:t>人で、比較都市をいずれも上回る</a:t>
            </a:r>
            <a:endParaRPr lang="en-US" altLang="ja-JP" sz="1100" dirty="0" smtClean="0">
              <a:ea typeface="ＭＳ Ｐゴシック" pitchFamily="50" charset="-128"/>
            </a:endParaRPr>
          </a:p>
          <a:p>
            <a:pPr marL="85725" indent="-85725">
              <a:buFont typeface="Wingdings" pitchFamily="2" charset="2"/>
              <a:buNone/>
              <a:defRPr/>
            </a:pPr>
            <a:r>
              <a:rPr lang="ja-JP" altLang="en-US" sz="1100" dirty="0" smtClean="0">
                <a:latin typeface="ＭＳ Ｐゴシック" pitchFamily="50" charset="-128"/>
                <a:ea typeface="ＭＳ Ｐゴシック" pitchFamily="50" charset="-128"/>
              </a:rPr>
              <a:t>○千人あたりの病院・診療所数は</a:t>
            </a:r>
            <a:r>
              <a:rPr lang="en-US" altLang="ja-JP" sz="1100" dirty="0" smtClean="0">
                <a:latin typeface="ＭＳ Ｐゴシック" pitchFamily="50" charset="-128"/>
                <a:ea typeface="ＭＳ Ｐゴシック" pitchFamily="50" charset="-128"/>
              </a:rPr>
              <a:t>1.6</a:t>
            </a:r>
            <a:r>
              <a:rPr lang="ja-JP" altLang="en-US" sz="1100" dirty="0" smtClean="0">
                <a:latin typeface="ＭＳ Ｐゴシック" pitchFamily="50" charset="-128"/>
                <a:ea typeface="ＭＳ Ｐゴシック" pitchFamily="50" charset="-128"/>
              </a:rPr>
              <a:t>ヵ所で、堺市（</a:t>
            </a:r>
            <a:r>
              <a:rPr lang="en-US" altLang="ja-JP" sz="1100" dirty="0" smtClean="0">
                <a:latin typeface="ＭＳ Ｐゴシック" pitchFamily="50" charset="-128"/>
                <a:ea typeface="ＭＳ Ｐゴシック" pitchFamily="50" charset="-128"/>
              </a:rPr>
              <a:t>1.5</a:t>
            </a:r>
            <a:r>
              <a:rPr lang="ja-JP" altLang="en-US" sz="1100" dirty="0" smtClean="0">
                <a:latin typeface="ＭＳ Ｐゴシック" pitchFamily="50" charset="-128"/>
                <a:ea typeface="ＭＳ Ｐゴシック" pitchFamily="50" charset="-128"/>
              </a:rPr>
              <a:t>ヵ所）を上回る</a:t>
            </a:r>
          </a:p>
          <a:p>
            <a:pPr marL="85725" indent="-85725">
              <a:defRPr/>
            </a:pPr>
            <a:endParaRPr lang="ja-JP" altLang="en-US" sz="1100" b="1" dirty="0" smtClean="0">
              <a:latin typeface="ＭＳ Ｐゴシック" pitchFamily="50" charset="-128"/>
              <a:ea typeface="ＭＳ Ｐゴシック" pitchFamily="50" charset="-128"/>
            </a:endParaRPr>
          </a:p>
          <a:p>
            <a:pPr marL="85725" indent="-85725">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a:p>
            <a:pPr marL="85725" indent="-85725">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a:p>
            <a:pPr marL="85725" indent="-85725">
              <a:lnSpc>
                <a:spcPts val="1800"/>
              </a:lnSpc>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p:txBody>
      </p:sp>
      <p:sp>
        <p:nvSpPr>
          <p:cNvPr id="16393" name="テキスト ボックス 57"/>
          <p:cNvSpPr>
            <a:spLocks noChangeArrowheads="1"/>
          </p:cNvSpPr>
          <p:nvPr/>
        </p:nvSpPr>
        <p:spPr bwMode="auto">
          <a:xfrm>
            <a:off x="5241032" y="6093296"/>
            <a:ext cx="3794952" cy="468000"/>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dirty="0" smtClean="0"/>
              <a:t>西</a:t>
            </a:r>
            <a:r>
              <a:rPr lang="ja-JP" altLang="en-US" sz="1100" dirty="0"/>
              <a:t>を大阪湾に面し</a:t>
            </a:r>
            <a:r>
              <a:rPr lang="ja-JP" altLang="en-US" sz="1100" dirty="0" smtClean="0"/>
              <a:t>、北を東西に神崎川、中央部</a:t>
            </a:r>
            <a:r>
              <a:rPr lang="ja-JP" altLang="ja-JP" sz="1100" dirty="0"/>
              <a:t>を</a:t>
            </a:r>
            <a:r>
              <a:rPr lang="ja-JP" altLang="en-US" sz="1100" dirty="0"/>
              <a:t>東西に淀</a:t>
            </a:r>
            <a:r>
              <a:rPr lang="ja-JP" altLang="ja-JP" sz="1100" dirty="0"/>
              <a:t>川</a:t>
            </a:r>
            <a:r>
              <a:rPr lang="ja-JP" altLang="ja-JP" sz="1100" dirty="0" smtClean="0"/>
              <a:t>、</a:t>
            </a:r>
            <a:endParaRPr lang="en-US" altLang="ja-JP" sz="1100" dirty="0" smtClean="0"/>
          </a:p>
          <a:p>
            <a:r>
              <a:rPr lang="ja-JP" altLang="en-US" sz="1100" dirty="0" smtClean="0"/>
              <a:t>南</a:t>
            </a:r>
            <a:r>
              <a:rPr lang="ja-JP" altLang="en-US" sz="1100" dirty="0"/>
              <a:t>を安治川・尻無川</a:t>
            </a:r>
            <a:r>
              <a:rPr lang="ja-JP" altLang="ja-JP" sz="1100" dirty="0"/>
              <a:t>が流れる</a:t>
            </a:r>
            <a:r>
              <a:rPr lang="ja-JP" altLang="en-US" sz="1100" dirty="0"/>
              <a:t>。</a:t>
            </a:r>
          </a:p>
        </p:txBody>
      </p:sp>
      <p:graphicFrame>
        <p:nvGraphicFramePr>
          <p:cNvPr id="63" name="Group 154"/>
          <p:cNvGraphicFramePr>
            <a:graphicFrameLocks noGrp="1"/>
          </p:cNvGraphicFramePr>
          <p:nvPr>
            <p:extLst>
              <p:ext uri="{D42A27DB-BD31-4B8C-83A1-F6EECF244321}">
                <p14:modId xmlns:p14="http://schemas.microsoft.com/office/powerpoint/2010/main" val="758082364"/>
              </p:ext>
            </p:extLst>
          </p:nvPr>
        </p:nvGraphicFramePr>
        <p:xfrm>
          <a:off x="194472" y="3429000"/>
          <a:ext cx="3823177" cy="376692"/>
        </p:xfrm>
        <a:graphic>
          <a:graphicData uri="http://schemas.openxmlformats.org/drawingml/2006/table">
            <a:tbl>
              <a:tblPr/>
              <a:tblGrid>
                <a:gridCol w="391497">
                  <a:extLst>
                    <a:ext uri="{9D8B030D-6E8A-4147-A177-3AD203B41FA5}">
                      <a16:colId xmlns:a16="http://schemas.microsoft.com/office/drawing/2014/main" val="20000"/>
                    </a:ext>
                  </a:extLst>
                </a:gridCol>
                <a:gridCol w="3431680">
                  <a:extLst>
                    <a:ext uri="{9D8B030D-6E8A-4147-A177-3AD203B41FA5}">
                      <a16:colId xmlns:a16="http://schemas.microsoft.com/office/drawing/2014/main" val="20001"/>
                    </a:ext>
                  </a:extLst>
                </a:gridCol>
              </a:tblGrid>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比較</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都市</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Arial" pitchFamily="34" charset="0"/>
                          <a:ea typeface="ＭＳ Ｐ明朝" pitchFamily="18" charset="-128"/>
                        </a:rPr>
                        <a:t>・</a:t>
                      </a: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近隣６中核市　（豊中・高槻・東大阪・枚方・尼崎・西宮）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・近畿の３政令指定都市（京都・堺・神戸）</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01" name="正方形/長方形 100"/>
          <p:cNvSpPr/>
          <p:nvPr/>
        </p:nvSpPr>
        <p:spPr bwMode="gray">
          <a:xfrm>
            <a:off x="6058977" y="4154162"/>
            <a:ext cx="98027" cy="904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03" name="正方形/長方形 102"/>
          <p:cNvSpPr/>
          <p:nvPr/>
        </p:nvSpPr>
        <p:spPr bwMode="gray">
          <a:xfrm>
            <a:off x="5546109" y="4134671"/>
            <a:ext cx="491860" cy="1936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900" dirty="0">
                <a:solidFill>
                  <a:schemeClr val="tx1"/>
                </a:solidFill>
              </a:rPr>
              <a:t>USJ</a:t>
            </a:r>
          </a:p>
        </p:txBody>
      </p:sp>
      <p:sp>
        <p:nvSpPr>
          <p:cNvPr id="104" name="正方形/長方形 103"/>
          <p:cNvSpPr/>
          <p:nvPr/>
        </p:nvSpPr>
        <p:spPr bwMode="gray">
          <a:xfrm>
            <a:off x="5990223" y="4566681"/>
            <a:ext cx="98027" cy="904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06" name="正方形/長方形 105"/>
          <p:cNvSpPr/>
          <p:nvPr/>
        </p:nvSpPr>
        <p:spPr bwMode="gray">
          <a:xfrm>
            <a:off x="6123869" y="4524885"/>
            <a:ext cx="576064" cy="21869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海遊館</a:t>
            </a:r>
            <a:endParaRPr lang="en-US" altLang="ja-JP" sz="900" dirty="0">
              <a:solidFill>
                <a:schemeClr val="tx1"/>
              </a:solidFill>
            </a:endParaRPr>
          </a:p>
        </p:txBody>
      </p:sp>
      <p:sp>
        <p:nvSpPr>
          <p:cNvPr id="107" name="円/楕円 106"/>
          <p:cNvSpPr/>
          <p:nvPr/>
        </p:nvSpPr>
        <p:spPr bwMode="gray">
          <a:xfrm rot="18316210">
            <a:off x="4865357" y="4601744"/>
            <a:ext cx="583967" cy="243580"/>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8" name="正方形/長方形 107"/>
          <p:cNvSpPr/>
          <p:nvPr/>
        </p:nvSpPr>
        <p:spPr bwMode="gray">
          <a:xfrm>
            <a:off x="5241032" y="5013176"/>
            <a:ext cx="936104" cy="2622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sz="900" dirty="0" smtClean="0">
                <a:solidFill>
                  <a:schemeClr val="tx1"/>
                </a:solidFill>
              </a:rPr>
              <a:t>大型物流施設</a:t>
            </a:r>
            <a:endParaRPr lang="en-US" altLang="ja-JP" sz="900" dirty="0" smtClean="0">
              <a:solidFill>
                <a:schemeClr val="tx1"/>
              </a:solidFill>
            </a:endParaRPr>
          </a:p>
        </p:txBody>
      </p:sp>
      <p:cxnSp>
        <p:nvCxnSpPr>
          <p:cNvPr id="109" name="直線コネクタ 108"/>
          <p:cNvCxnSpPr/>
          <p:nvPr/>
        </p:nvCxnSpPr>
        <p:spPr bwMode="gray">
          <a:xfrm>
            <a:off x="5313040" y="4653136"/>
            <a:ext cx="335806" cy="367283"/>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1" name="正方形/長方形 110"/>
          <p:cNvSpPr/>
          <p:nvPr/>
        </p:nvSpPr>
        <p:spPr bwMode="gray">
          <a:xfrm>
            <a:off x="4488549" y="3947194"/>
            <a:ext cx="858836"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sz="900" dirty="0" smtClean="0">
                <a:solidFill>
                  <a:schemeClr val="tx1"/>
                </a:solidFill>
              </a:rPr>
              <a:t>舞洲スポーツ</a:t>
            </a:r>
            <a:endParaRPr lang="en-US" altLang="ja-JP" sz="900" dirty="0" smtClean="0">
              <a:solidFill>
                <a:schemeClr val="tx1"/>
              </a:solidFill>
            </a:endParaRPr>
          </a:p>
          <a:p>
            <a:pPr algn="ctr">
              <a:defRPr/>
            </a:pPr>
            <a:r>
              <a:rPr lang="ja-JP" altLang="en-US" sz="900" dirty="0" smtClean="0">
                <a:solidFill>
                  <a:schemeClr val="tx1"/>
                </a:solidFill>
              </a:rPr>
              <a:t>アイランド</a:t>
            </a:r>
            <a:endParaRPr lang="en-US" altLang="ja-JP" sz="900" dirty="0" smtClean="0">
              <a:solidFill>
                <a:schemeClr val="tx1"/>
              </a:solidFill>
            </a:endParaRPr>
          </a:p>
        </p:txBody>
      </p:sp>
      <p:sp>
        <p:nvSpPr>
          <p:cNvPr id="112" name="円/楕円 71"/>
          <p:cNvSpPr/>
          <p:nvPr/>
        </p:nvSpPr>
        <p:spPr bwMode="gray">
          <a:xfrm rot="21240468">
            <a:off x="5594752" y="3209538"/>
            <a:ext cx="582204" cy="288032"/>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3" name="円/楕円 112"/>
          <p:cNvSpPr/>
          <p:nvPr/>
        </p:nvSpPr>
        <p:spPr bwMode="gray">
          <a:xfrm rot="20616383">
            <a:off x="5904924" y="3803915"/>
            <a:ext cx="636984" cy="224633"/>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4" name="正方形/長方形 113"/>
          <p:cNvSpPr/>
          <p:nvPr/>
        </p:nvSpPr>
        <p:spPr bwMode="gray">
          <a:xfrm>
            <a:off x="4448944" y="3140968"/>
            <a:ext cx="864096" cy="21602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sz="1050" dirty="0" smtClean="0">
                <a:solidFill>
                  <a:schemeClr val="tx1"/>
                </a:solidFill>
              </a:rPr>
              <a:t>工場集積地</a:t>
            </a:r>
            <a:endParaRPr lang="en-US" altLang="ja-JP" sz="1050" dirty="0" smtClean="0">
              <a:solidFill>
                <a:schemeClr val="tx1"/>
              </a:solidFill>
            </a:endParaRPr>
          </a:p>
        </p:txBody>
      </p:sp>
      <p:cxnSp>
        <p:nvCxnSpPr>
          <p:cNvPr id="115" name="直線コネクタ 114"/>
          <p:cNvCxnSpPr>
            <a:endCxn id="112" idx="2"/>
          </p:cNvCxnSpPr>
          <p:nvPr/>
        </p:nvCxnSpPr>
        <p:spPr bwMode="gray">
          <a:xfrm>
            <a:off x="5302230" y="3287514"/>
            <a:ext cx="294113" cy="96429"/>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a:endCxn id="113" idx="1"/>
          </p:cNvCxnSpPr>
          <p:nvPr/>
        </p:nvCxnSpPr>
        <p:spPr bwMode="gray">
          <a:xfrm>
            <a:off x="5302230" y="3287514"/>
            <a:ext cx="682719" cy="616088"/>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9" name="正方形/長方形 128"/>
          <p:cNvSpPr/>
          <p:nvPr/>
        </p:nvSpPr>
        <p:spPr bwMode="gray">
          <a:xfrm rot="18783795">
            <a:off x="6206519" y="4123373"/>
            <a:ext cx="579569" cy="13493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安治川</a:t>
            </a:r>
            <a:endParaRPr lang="en-US" altLang="ja-JP" sz="700" dirty="0">
              <a:solidFill>
                <a:schemeClr val="tx1"/>
              </a:solidFill>
            </a:endParaRPr>
          </a:p>
        </p:txBody>
      </p:sp>
      <p:sp>
        <p:nvSpPr>
          <p:cNvPr id="130" name="正方形/長方形 129"/>
          <p:cNvSpPr/>
          <p:nvPr/>
        </p:nvSpPr>
        <p:spPr bwMode="gray">
          <a:xfrm rot="18442493">
            <a:off x="6570092" y="4677564"/>
            <a:ext cx="626004" cy="14763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尻無川</a:t>
            </a:r>
            <a:endParaRPr lang="en-US" altLang="ja-JP" sz="700" dirty="0">
              <a:solidFill>
                <a:schemeClr val="tx1"/>
              </a:solidFill>
            </a:endParaRPr>
          </a:p>
        </p:txBody>
      </p:sp>
      <p:sp>
        <p:nvSpPr>
          <p:cNvPr id="131" name="正方形/長方形 130"/>
          <p:cNvSpPr/>
          <p:nvPr/>
        </p:nvSpPr>
        <p:spPr bwMode="gray">
          <a:xfrm rot="19858254">
            <a:off x="6336392" y="3167115"/>
            <a:ext cx="650517" cy="14798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淀川</a:t>
            </a:r>
            <a:endParaRPr lang="en-US" altLang="ja-JP" sz="700" dirty="0">
              <a:solidFill>
                <a:schemeClr val="tx1"/>
              </a:solidFill>
            </a:endParaRPr>
          </a:p>
        </p:txBody>
      </p:sp>
      <p:sp>
        <p:nvSpPr>
          <p:cNvPr id="133" name="正方形/長方形 132"/>
          <p:cNvSpPr/>
          <p:nvPr/>
        </p:nvSpPr>
        <p:spPr bwMode="gray">
          <a:xfrm>
            <a:off x="8079824" y="2825884"/>
            <a:ext cx="1326147" cy="3600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sz="900" dirty="0" smtClean="0">
                <a:solidFill>
                  <a:schemeClr val="tx1"/>
                </a:solidFill>
              </a:rPr>
              <a:t>ベンチャー企業集積</a:t>
            </a:r>
            <a:endParaRPr lang="en-US" altLang="ja-JP" sz="900" dirty="0" smtClean="0">
              <a:solidFill>
                <a:schemeClr val="tx1"/>
              </a:solidFill>
            </a:endParaRPr>
          </a:p>
          <a:p>
            <a:pPr algn="ctr">
              <a:defRPr/>
            </a:pPr>
            <a:r>
              <a:rPr lang="ja-JP" altLang="en-US" sz="900" dirty="0" smtClean="0">
                <a:solidFill>
                  <a:schemeClr val="tx1"/>
                </a:solidFill>
              </a:rPr>
              <a:t>（新大阪・西中島</a:t>
            </a:r>
            <a:r>
              <a:rPr lang="ja-JP" altLang="en-US" sz="1000" dirty="0" smtClean="0">
                <a:solidFill>
                  <a:schemeClr val="tx1"/>
                </a:solidFill>
              </a:rPr>
              <a:t>）</a:t>
            </a:r>
            <a:endParaRPr lang="en-US" altLang="ja-JP" sz="1000" dirty="0" smtClean="0">
              <a:solidFill>
                <a:schemeClr val="tx1"/>
              </a:solidFill>
            </a:endParaRPr>
          </a:p>
        </p:txBody>
      </p:sp>
      <p:cxnSp>
        <p:nvCxnSpPr>
          <p:cNvPr id="134" name="直線コネクタ 133"/>
          <p:cNvCxnSpPr/>
          <p:nvPr/>
        </p:nvCxnSpPr>
        <p:spPr bwMode="gray">
          <a:xfrm flipH="1" flipV="1">
            <a:off x="8049344" y="2420888"/>
            <a:ext cx="303148" cy="385212"/>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3" name="フリーフォーム 52"/>
          <p:cNvSpPr/>
          <p:nvPr/>
        </p:nvSpPr>
        <p:spPr>
          <a:xfrm>
            <a:off x="7435657" y="2073705"/>
            <a:ext cx="398140" cy="792088"/>
          </a:xfrm>
          <a:custGeom>
            <a:avLst/>
            <a:gdLst>
              <a:gd name="connsiteX0" fmla="*/ 554577 w 554577"/>
              <a:gd name="connsiteY0" fmla="*/ 0 h 923925"/>
              <a:gd name="connsiteX1" fmla="*/ 506952 w 554577"/>
              <a:gd name="connsiteY1" fmla="*/ 28575 h 923925"/>
              <a:gd name="connsiteX2" fmla="*/ 449802 w 554577"/>
              <a:gd name="connsiteY2" fmla="*/ 47625 h 923925"/>
              <a:gd name="connsiteX3" fmla="*/ 421227 w 554577"/>
              <a:gd name="connsiteY3" fmla="*/ 57150 h 923925"/>
              <a:gd name="connsiteX4" fmla="*/ 268827 w 554577"/>
              <a:gd name="connsiteY4" fmla="*/ 85725 h 923925"/>
              <a:gd name="connsiteX5" fmla="*/ 230727 w 554577"/>
              <a:gd name="connsiteY5" fmla="*/ 95250 h 923925"/>
              <a:gd name="connsiteX6" fmla="*/ 173577 w 554577"/>
              <a:gd name="connsiteY6" fmla="*/ 114300 h 923925"/>
              <a:gd name="connsiteX7" fmla="*/ 78327 w 554577"/>
              <a:gd name="connsiteY7" fmla="*/ 142875 h 923925"/>
              <a:gd name="connsiteX8" fmla="*/ 68802 w 554577"/>
              <a:gd name="connsiteY8" fmla="*/ 171450 h 923925"/>
              <a:gd name="connsiteX9" fmla="*/ 49752 w 554577"/>
              <a:gd name="connsiteY9" fmla="*/ 200025 h 923925"/>
              <a:gd name="connsiteX10" fmla="*/ 40227 w 554577"/>
              <a:gd name="connsiteY10" fmla="*/ 266700 h 923925"/>
              <a:gd name="connsiteX11" fmla="*/ 11652 w 554577"/>
              <a:gd name="connsiteY11" fmla="*/ 323850 h 923925"/>
              <a:gd name="connsiteX12" fmla="*/ 2127 w 554577"/>
              <a:gd name="connsiteY12" fmla="*/ 371475 h 923925"/>
              <a:gd name="connsiteX13" fmla="*/ 30702 w 554577"/>
              <a:gd name="connsiteY13" fmla="*/ 485775 h 923925"/>
              <a:gd name="connsiteX14" fmla="*/ 59277 w 554577"/>
              <a:gd name="connsiteY14" fmla="*/ 504825 h 923925"/>
              <a:gd name="connsiteX15" fmla="*/ 87852 w 554577"/>
              <a:gd name="connsiteY15" fmla="*/ 571500 h 923925"/>
              <a:gd name="connsiteX16" fmla="*/ 116427 w 554577"/>
              <a:gd name="connsiteY16" fmla="*/ 590550 h 923925"/>
              <a:gd name="connsiteX17" fmla="*/ 154527 w 554577"/>
              <a:gd name="connsiteY17" fmla="*/ 647700 h 923925"/>
              <a:gd name="connsiteX18" fmla="*/ 164052 w 554577"/>
              <a:gd name="connsiteY18" fmla="*/ 676275 h 923925"/>
              <a:gd name="connsiteX19" fmla="*/ 192627 w 554577"/>
              <a:gd name="connsiteY19" fmla="*/ 695325 h 923925"/>
              <a:gd name="connsiteX20" fmla="*/ 202152 w 554577"/>
              <a:gd name="connsiteY20" fmla="*/ 723900 h 923925"/>
              <a:gd name="connsiteX21" fmla="*/ 230727 w 554577"/>
              <a:gd name="connsiteY21" fmla="*/ 733425 h 923925"/>
              <a:gd name="connsiteX22" fmla="*/ 287877 w 554577"/>
              <a:gd name="connsiteY22" fmla="*/ 771525 h 923925"/>
              <a:gd name="connsiteX23" fmla="*/ 316452 w 554577"/>
              <a:gd name="connsiteY23" fmla="*/ 800100 h 923925"/>
              <a:gd name="connsiteX24" fmla="*/ 345027 w 554577"/>
              <a:gd name="connsiteY24" fmla="*/ 809625 h 923925"/>
              <a:gd name="connsiteX25" fmla="*/ 364077 w 554577"/>
              <a:gd name="connsiteY25" fmla="*/ 838200 h 923925"/>
              <a:gd name="connsiteX26" fmla="*/ 373602 w 554577"/>
              <a:gd name="connsiteY26" fmla="*/ 866775 h 923925"/>
              <a:gd name="connsiteX27" fmla="*/ 402177 w 554577"/>
              <a:gd name="connsiteY27" fmla="*/ 895350 h 923925"/>
              <a:gd name="connsiteX28" fmla="*/ 411702 w 554577"/>
              <a:gd name="connsiteY28" fmla="*/ 923925 h 923925"/>
              <a:gd name="connsiteX0" fmla="*/ 554577 w 554577"/>
              <a:gd name="connsiteY0" fmla="*/ 0 h 923925"/>
              <a:gd name="connsiteX1" fmla="*/ 506952 w 554577"/>
              <a:gd name="connsiteY1" fmla="*/ 28575 h 923925"/>
              <a:gd name="connsiteX2" fmla="*/ 449802 w 554577"/>
              <a:gd name="connsiteY2" fmla="*/ 47625 h 923925"/>
              <a:gd name="connsiteX3" fmla="*/ 421227 w 554577"/>
              <a:gd name="connsiteY3" fmla="*/ 57150 h 923925"/>
              <a:gd name="connsiteX4" fmla="*/ 268827 w 554577"/>
              <a:gd name="connsiteY4" fmla="*/ 85725 h 923925"/>
              <a:gd name="connsiteX5" fmla="*/ 230727 w 554577"/>
              <a:gd name="connsiteY5" fmla="*/ 95250 h 923925"/>
              <a:gd name="connsiteX6" fmla="*/ 173577 w 554577"/>
              <a:gd name="connsiteY6" fmla="*/ 114300 h 923925"/>
              <a:gd name="connsiteX7" fmla="*/ 78327 w 554577"/>
              <a:gd name="connsiteY7" fmla="*/ 142875 h 923925"/>
              <a:gd name="connsiteX8" fmla="*/ 68802 w 554577"/>
              <a:gd name="connsiteY8" fmla="*/ 171450 h 923925"/>
              <a:gd name="connsiteX9" fmla="*/ 49752 w 554577"/>
              <a:gd name="connsiteY9" fmla="*/ 200025 h 923925"/>
              <a:gd name="connsiteX10" fmla="*/ 40227 w 554577"/>
              <a:gd name="connsiteY10" fmla="*/ 266700 h 923925"/>
              <a:gd name="connsiteX11" fmla="*/ 11652 w 554577"/>
              <a:gd name="connsiteY11" fmla="*/ 323850 h 923925"/>
              <a:gd name="connsiteX12" fmla="*/ 2127 w 554577"/>
              <a:gd name="connsiteY12" fmla="*/ 371475 h 923925"/>
              <a:gd name="connsiteX13" fmla="*/ 30702 w 554577"/>
              <a:gd name="connsiteY13" fmla="*/ 485775 h 923925"/>
              <a:gd name="connsiteX14" fmla="*/ 59277 w 554577"/>
              <a:gd name="connsiteY14" fmla="*/ 504825 h 923925"/>
              <a:gd name="connsiteX15" fmla="*/ 87852 w 554577"/>
              <a:gd name="connsiteY15" fmla="*/ 571500 h 923925"/>
              <a:gd name="connsiteX16" fmla="*/ 116427 w 554577"/>
              <a:gd name="connsiteY16" fmla="*/ 590550 h 923925"/>
              <a:gd name="connsiteX17" fmla="*/ 154527 w 554577"/>
              <a:gd name="connsiteY17" fmla="*/ 647700 h 923925"/>
              <a:gd name="connsiteX18" fmla="*/ 164052 w 554577"/>
              <a:gd name="connsiteY18" fmla="*/ 676275 h 923925"/>
              <a:gd name="connsiteX19" fmla="*/ 192627 w 554577"/>
              <a:gd name="connsiteY19" fmla="*/ 695325 h 923925"/>
              <a:gd name="connsiteX20" fmla="*/ 202152 w 554577"/>
              <a:gd name="connsiteY20" fmla="*/ 723900 h 923925"/>
              <a:gd name="connsiteX21" fmla="*/ 230727 w 554577"/>
              <a:gd name="connsiteY21" fmla="*/ 733425 h 923925"/>
              <a:gd name="connsiteX22" fmla="*/ 287877 w 554577"/>
              <a:gd name="connsiteY22" fmla="*/ 771525 h 923925"/>
              <a:gd name="connsiteX23" fmla="*/ 316452 w 554577"/>
              <a:gd name="connsiteY23" fmla="*/ 800100 h 923925"/>
              <a:gd name="connsiteX24" fmla="*/ 364027 w 554577"/>
              <a:gd name="connsiteY24" fmla="*/ 863352 h 923925"/>
              <a:gd name="connsiteX25" fmla="*/ 364077 w 554577"/>
              <a:gd name="connsiteY25" fmla="*/ 838200 h 923925"/>
              <a:gd name="connsiteX26" fmla="*/ 373602 w 554577"/>
              <a:gd name="connsiteY26" fmla="*/ 866775 h 923925"/>
              <a:gd name="connsiteX27" fmla="*/ 402177 w 554577"/>
              <a:gd name="connsiteY27" fmla="*/ 895350 h 923925"/>
              <a:gd name="connsiteX28" fmla="*/ 411702 w 554577"/>
              <a:gd name="connsiteY28" fmla="*/ 923925 h 923925"/>
              <a:gd name="connsiteX0" fmla="*/ 554577 w 554577"/>
              <a:gd name="connsiteY0" fmla="*/ 0 h 935360"/>
              <a:gd name="connsiteX1" fmla="*/ 506952 w 554577"/>
              <a:gd name="connsiteY1" fmla="*/ 28575 h 935360"/>
              <a:gd name="connsiteX2" fmla="*/ 449802 w 554577"/>
              <a:gd name="connsiteY2" fmla="*/ 47625 h 935360"/>
              <a:gd name="connsiteX3" fmla="*/ 421227 w 554577"/>
              <a:gd name="connsiteY3" fmla="*/ 57150 h 935360"/>
              <a:gd name="connsiteX4" fmla="*/ 268827 w 554577"/>
              <a:gd name="connsiteY4" fmla="*/ 85725 h 935360"/>
              <a:gd name="connsiteX5" fmla="*/ 230727 w 554577"/>
              <a:gd name="connsiteY5" fmla="*/ 95250 h 935360"/>
              <a:gd name="connsiteX6" fmla="*/ 173577 w 554577"/>
              <a:gd name="connsiteY6" fmla="*/ 114300 h 935360"/>
              <a:gd name="connsiteX7" fmla="*/ 78327 w 554577"/>
              <a:gd name="connsiteY7" fmla="*/ 142875 h 935360"/>
              <a:gd name="connsiteX8" fmla="*/ 68802 w 554577"/>
              <a:gd name="connsiteY8" fmla="*/ 171450 h 935360"/>
              <a:gd name="connsiteX9" fmla="*/ 49752 w 554577"/>
              <a:gd name="connsiteY9" fmla="*/ 200025 h 935360"/>
              <a:gd name="connsiteX10" fmla="*/ 40227 w 554577"/>
              <a:gd name="connsiteY10" fmla="*/ 266700 h 935360"/>
              <a:gd name="connsiteX11" fmla="*/ 11652 w 554577"/>
              <a:gd name="connsiteY11" fmla="*/ 323850 h 935360"/>
              <a:gd name="connsiteX12" fmla="*/ 2127 w 554577"/>
              <a:gd name="connsiteY12" fmla="*/ 371475 h 935360"/>
              <a:gd name="connsiteX13" fmla="*/ 30702 w 554577"/>
              <a:gd name="connsiteY13" fmla="*/ 485775 h 935360"/>
              <a:gd name="connsiteX14" fmla="*/ 59277 w 554577"/>
              <a:gd name="connsiteY14" fmla="*/ 504825 h 935360"/>
              <a:gd name="connsiteX15" fmla="*/ 87852 w 554577"/>
              <a:gd name="connsiteY15" fmla="*/ 571500 h 935360"/>
              <a:gd name="connsiteX16" fmla="*/ 116427 w 554577"/>
              <a:gd name="connsiteY16" fmla="*/ 590550 h 935360"/>
              <a:gd name="connsiteX17" fmla="*/ 154527 w 554577"/>
              <a:gd name="connsiteY17" fmla="*/ 647700 h 935360"/>
              <a:gd name="connsiteX18" fmla="*/ 164052 w 554577"/>
              <a:gd name="connsiteY18" fmla="*/ 676275 h 935360"/>
              <a:gd name="connsiteX19" fmla="*/ 192627 w 554577"/>
              <a:gd name="connsiteY19" fmla="*/ 695325 h 935360"/>
              <a:gd name="connsiteX20" fmla="*/ 202152 w 554577"/>
              <a:gd name="connsiteY20" fmla="*/ 723900 h 935360"/>
              <a:gd name="connsiteX21" fmla="*/ 230727 w 554577"/>
              <a:gd name="connsiteY21" fmla="*/ 733425 h 935360"/>
              <a:gd name="connsiteX22" fmla="*/ 287877 w 554577"/>
              <a:gd name="connsiteY22" fmla="*/ 771525 h 935360"/>
              <a:gd name="connsiteX23" fmla="*/ 316452 w 554577"/>
              <a:gd name="connsiteY23" fmla="*/ 800100 h 935360"/>
              <a:gd name="connsiteX24" fmla="*/ 364027 w 554577"/>
              <a:gd name="connsiteY24" fmla="*/ 863352 h 935360"/>
              <a:gd name="connsiteX25" fmla="*/ 364077 w 554577"/>
              <a:gd name="connsiteY25" fmla="*/ 838200 h 935360"/>
              <a:gd name="connsiteX26" fmla="*/ 373602 w 554577"/>
              <a:gd name="connsiteY26" fmla="*/ 866775 h 935360"/>
              <a:gd name="connsiteX27" fmla="*/ 436035 w 554577"/>
              <a:gd name="connsiteY27" fmla="*/ 935360 h 935360"/>
              <a:gd name="connsiteX28" fmla="*/ 411702 w 554577"/>
              <a:gd name="connsiteY28" fmla="*/ 923925 h 935360"/>
              <a:gd name="connsiteX0" fmla="*/ 554577 w 554577"/>
              <a:gd name="connsiteY0" fmla="*/ 0 h 935360"/>
              <a:gd name="connsiteX1" fmla="*/ 506952 w 554577"/>
              <a:gd name="connsiteY1" fmla="*/ 28575 h 935360"/>
              <a:gd name="connsiteX2" fmla="*/ 449802 w 554577"/>
              <a:gd name="connsiteY2" fmla="*/ 47625 h 935360"/>
              <a:gd name="connsiteX3" fmla="*/ 421227 w 554577"/>
              <a:gd name="connsiteY3" fmla="*/ 57150 h 935360"/>
              <a:gd name="connsiteX4" fmla="*/ 268827 w 554577"/>
              <a:gd name="connsiteY4" fmla="*/ 85725 h 935360"/>
              <a:gd name="connsiteX5" fmla="*/ 230727 w 554577"/>
              <a:gd name="connsiteY5" fmla="*/ 95250 h 935360"/>
              <a:gd name="connsiteX6" fmla="*/ 173577 w 554577"/>
              <a:gd name="connsiteY6" fmla="*/ 114300 h 935360"/>
              <a:gd name="connsiteX7" fmla="*/ 78327 w 554577"/>
              <a:gd name="connsiteY7" fmla="*/ 142875 h 935360"/>
              <a:gd name="connsiteX8" fmla="*/ 68802 w 554577"/>
              <a:gd name="connsiteY8" fmla="*/ 171450 h 935360"/>
              <a:gd name="connsiteX9" fmla="*/ 49752 w 554577"/>
              <a:gd name="connsiteY9" fmla="*/ 200025 h 935360"/>
              <a:gd name="connsiteX10" fmla="*/ 40227 w 554577"/>
              <a:gd name="connsiteY10" fmla="*/ 266700 h 935360"/>
              <a:gd name="connsiteX11" fmla="*/ 11652 w 554577"/>
              <a:gd name="connsiteY11" fmla="*/ 323850 h 935360"/>
              <a:gd name="connsiteX12" fmla="*/ 2127 w 554577"/>
              <a:gd name="connsiteY12" fmla="*/ 371475 h 935360"/>
              <a:gd name="connsiteX13" fmla="*/ 30702 w 554577"/>
              <a:gd name="connsiteY13" fmla="*/ 485775 h 935360"/>
              <a:gd name="connsiteX14" fmla="*/ 59277 w 554577"/>
              <a:gd name="connsiteY14" fmla="*/ 504825 h 935360"/>
              <a:gd name="connsiteX15" fmla="*/ 87852 w 554577"/>
              <a:gd name="connsiteY15" fmla="*/ 571500 h 935360"/>
              <a:gd name="connsiteX16" fmla="*/ 116427 w 554577"/>
              <a:gd name="connsiteY16" fmla="*/ 590550 h 935360"/>
              <a:gd name="connsiteX17" fmla="*/ 154527 w 554577"/>
              <a:gd name="connsiteY17" fmla="*/ 647700 h 935360"/>
              <a:gd name="connsiteX18" fmla="*/ 164052 w 554577"/>
              <a:gd name="connsiteY18" fmla="*/ 676275 h 935360"/>
              <a:gd name="connsiteX19" fmla="*/ 192627 w 554577"/>
              <a:gd name="connsiteY19" fmla="*/ 695325 h 935360"/>
              <a:gd name="connsiteX20" fmla="*/ 202152 w 554577"/>
              <a:gd name="connsiteY20" fmla="*/ 723900 h 935360"/>
              <a:gd name="connsiteX21" fmla="*/ 230727 w 554577"/>
              <a:gd name="connsiteY21" fmla="*/ 733425 h 935360"/>
              <a:gd name="connsiteX22" fmla="*/ 287877 w 554577"/>
              <a:gd name="connsiteY22" fmla="*/ 771525 h 935360"/>
              <a:gd name="connsiteX23" fmla="*/ 292019 w 554577"/>
              <a:gd name="connsiteY23" fmla="*/ 791343 h 935360"/>
              <a:gd name="connsiteX24" fmla="*/ 364027 w 554577"/>
              <a:gd name="connsiteY24" fmla="*/ 863352 h 935360"/>
              <a:gd name="connsiteX25" fmla="*/ 364077 w 554577"/>
              <a:gd name="connsiteY25" fmla="*/ 838200 h 935360"/>
              <a:gd name="connsiteX26" fmla="*/ 373602 w 554577"/>
              <a:gd name="connsiteY26" fmla="*/ 866775 h 935360"/>
              <a:gd name="connsiteX27" fmla="*/ 436035 w 554577"/>
              <a:gd name="connsiteY27" fmla="*/ 935360 h 935360"/>
              <a:gd name="connsiteX28" fmla="*/ 411702 w 554577"/>
              <a:gd name="connsiteY28" fmla="*/ 923925 h 935360"/>
              <a:gd name="connsiteX0" fmla="*/ 554577 w 554577"/>
              <a:gd name="connsiteY0" fmla="*/ 0 h 935360"/>
              <a:gd name="connsiteX1" fmla="*/ 506952 w 554577"/>
              <a:gd name="connsiteY1" fmla="*/ 28575 h 935360"/>
              <a:gd name="connsiteX2" fmla="*/ 449802 w 554577"/>
              <a:gd name="connsiteY2" fmla="*/ 47625 h 935360"/>
              <a:gd name="connsiteX3" fmla="*/ 421227 w 554577"/>
              <a:gd name="connsiteY3" fmla="*/ 57150 h 935360"/>
              <a:gd name="connsiteX4" fmla="*/ 268827 w 554577"/>
              <a:gd name="connsiteY4" fmla="*/ 85725 h 935360"/>
              <a:gd name="connsiteX5" fmla="*/ 230727 w 554577"/>
              <a:gd name="connsiteY5" fmla="*/ 95250 h 935360"/>
              <a:gd name="connsiteX6" fmla="*/ 173577 w 554577"/>
              <a:gd name="connsiteY6" fmla="*/ 114300 h 935360"/>
              <a:gd name="connsiteX7" fmla="*/ 78327 w 554577"/>
              <a:gd name="connsiteY7" fmla="*/ 142875 h 935360"/>
              <a:gd name="connsiteX8" fmla="*/ 68802 w 554577"/>
              <a:gd name="connsiteY8" fmla="*/ 171450 h 935360"/>
              <a:gd name="connsiteX9" fmla="*/ 49752 w 554577"/>
              <a:gd name="connsiteY9" fmla="*/ 200025 h 935360"/>
              <a:gd name="connsiteX10" fmla="*/ 40227 w 554577"/>
              <a:gd name="connsiteY10" fmla="*/ 266700 h 935360"/>
              <a:gd name="connsiteX11" fmla="*/ 11652 w 554577"/>
              <a:gd name="connsiteY11" fmla="*/ 323850 h 935360"/>
              <a:gd name="connsiteX12" fmla="*/ 2127 w 554577"/>
              <a:gd name="connsiteY12" fmla="*/ 371475 h 935360"/>
              <a:gd name="connsiteX13" fmla="*/ 30702 w 554577"/>
              <a:gd name="connsiteY13" fmla="*/ 485775 h 935360"/>
              <a:gd name="connsiteX14" fmla="*/ 59277 w 554577"/>
              <a:gd name="connsiteY14" fmla="*/ 504825 h 935360"/>
              <a:gd name="connsiteX15" fmla="*/ 87852 w 554577"/>
              <a:gd name="connsiteY15" fmla="*/ 571500 h 935360"/>
              <a:gd name="connsiteX16" fmla="*/ 116427 w 554577"/>
              <a:gd name="connsiteY16" fmla="*/ 590550 h 935360"/>
              <a:gd name="connsiteX17" fmla="*/ 154527 w 554577"/>
              <a:gd name="connsiteY17" fmla="*/ 647700 h 935360"/>
              <a:gd name="connsiteX18" fmla="*/ 164052 w 554577"/>
              <a:gd name="connsiteY18" fmla="*/ 676275 h 935360"/>
              <a:gd name="connsiteX19" fmla="*/ 192627 w 554577"/>
              <a:gd name="connsiteY19" fmla="*/ 695325 h 935360"/>
              <a:gd name="connsiteX20" fmla="*/ 202152 w 554577"/>
              <a:gd name="connsiteY20" fmla="*/ 723900 h 935360"/>
              <a:gd name="connsiteX21" fmla="*/ 230727 w 554577"/>
              <a:gd name="connsiteY21" fmla="*/ 733425 h 935360"/>
              <a:gd name="connsiteX22" fmla="*/ 287877 w 554577"/>
              <a:gd name="connsiteY22" fmla="*/ 771525 h 935360"/>
              <a:gd name="connsiteX23" fmla="*/ 220011 w 554577"/>
              <a:gd name="connsiteY23" fmla="*/ 863351 h 935360"/>
              <a:gd name="connsiteX24" fmla="*/ 364027 w 554577"/>
              <a:gd name="connsiteY24" fmla="*/ 863352 h 935360"/>
              <a:gd name="connsiteX25" fmla="*/ 364077 w 554577"/>
              <a:gd name="connsiteY25" fmla="*/ 838200 h 935360"/>
              <a:gd name="connsiteX26" fmla="*/ 373602 w 554577"/>
              <a:gd name="connsiteY26" fmla="*/ 866775 h 935360"/>
              <a:gd name="connsiteX27" fmla="*/ 436035 w 554577"/>
              <a:gd name="connsiteY27" fmla="*/ 935360 h 935360"/>
              <a:gd name="connsiteX28" fmla="*/ 411702 w 554577"/>
              <a:gd name="connsiteY28" fmla="*/ 923925 h 935360"/>
              <a:gd name="connsiteX0" fmla="*/ 554577 w 554577"/>
              <a:gd name="connsiteY0" fmla="*/ 0 h 935360"/>
              <a:gd name="connsiteX1" fmla="*/ 506952 w 554577"/>
              <a:gd name="connsiteY1" fmla="*/ 28575 h 935360"/>
              <a:gd name="connsiteX2" fmla="*/ 449802 w 554577"/>
              <a:gd name="connsiteY2" fmla="*/ 47625 h 935360"/>
              <a:gd name="connsiteX3" fmla="*/ 421227 w 554577"/>
              <a:gd name="connsiteY3" fmla="*/ 57150 h 935360"/>
              <a:gd name="connsiteX4" fmla="*/ 268827 w 554577"/>
              <a:gd name="connsiteY4" fmla="*/ 85725 h 935360"/>
              <a:gd name="connsiteX5" fmla="*/ 230727 w 554577"/>
              <a:gd name="connsiteY5" fmla="*/ 95250 h 935360"/>
              <a:gd name="connsiteX6" fmla="*/ 173577 w 554577"/>
              <a:gd name="connsiteY6" fmla="*/ 114300 h 935360"/>
              <a:gd name="connsiteX7" fmla="*/ 78327 w 554577"/>
              <a:gd name="connsiteY7" fmla="*/ 142875 h 935360"/>
              <a:gd name="connsiteX8" fmla="*/ 68802 w 554577"/>
              <a:gd name="connsiteY8" fmla="*/ 171450 h 935360"/>
              <a:gd name="connsiteX9" fmla="*/ 49752 w 554577"/>
              <a:gd name="connsiteY9" fmla="*/ 200025 h 935360"/>
              <a:gd name="connsiteX10" fmla="*/ 40227 w 554577"/>
              <a:gd name="connsiteY10" fmla="*/ 266700 h 935360"/>
              <a:gd name="connsiteX11" fmla="*/ 11652 w 554577"/>
              <a:gd name="connsiteY11" fmla="*/ 323850 h 935360"/>
              <a:gd name="connsiteX12" fmla="*/ 2127 w 554577"/>
              <a:gd name="connsiteY12" fmla="*/ 371475 h 935360"/>
              <a:gd name="connsiteX13" fmla="*/ 30702 w 554577"/>
              <a:gd name="connsiteY13" fmla="*/ 485775 h 935360"/>
              <a:gd name="connsiteX14" fmla="*/ 59277 w 554577"/>
              <a:gd name="connsiteY14" fmla="*/ 504825 h 935360"/>
              <a:gd name="connsiteX15" fmla="*/ 87852 w 554577"/>
              <a:gd name="connsiteY15" fmla="*/ 571500 h 935360"/>
              <a:gd name="connsiteX16" fmla="*/ 116427 w 554577"/>
              <a:gd name="connsiteY16" fmla="*/ 590550 h 935360"/>
              <a:gd name="connsiteX17" fmla="*/ 154527 w 554577"/>
              <a:gd name="connsiteY17" fmla="*/ 647700 h 935360"/>
              <a:gd name="connsiteX18" fmla="*/ 164052 w 554577"/>
              <a:gd name="connsiteY18" fmla="*/ 676275 h 935360"/>
              <a:gd name="connsiteX19" fmla="*/ 192627 w 554577"/>
              <a:gd name="connsiteY19" fmla="*/ 695325 h 935360"/>
              <a:gd name="connsiteX20" fmla="*/ 202152 w 554577"/>
              <a:gd name="connsiteY20" fmla="*/ 723900 h 935360"/>
              <a:gd name="connsiteX21" fmla="*/ 230727 w 554577"/>
              <a:gd name="connsiteY21" fmla="*/ 733425 h 935360"/>
              <a:gd name="connsiteX22" fmla="*/ 287877 w 554577"/>
              <a:gd name="connsiteY22" fmla="*/ 771525 h 935360"/>
              <a:gd name="connsiteX23" fmla="*/ 220011 w 554577"/>
              <a:gd name="connsiteY23" fmla="*/ 719335 h 935360"/>
              <a:gd name="connsiteX24" fmla="*/ 364027 w 554577"/>
              <a:gd name="connsiteY24" fmla="*/ 863352 h 935360"/>
              <a:gd name="connsiteX25" fmla="*/ 364077 w 554577"/>
              <a:gd name="connsiteY25" fmla="*/ 838200 h 935360"/>
              <a:gd name="connsiteX26" fmla="*/ 373602 w 554577"/>
              <a:gd name="connsiteY26" fmla="*/ 866775 h 935360"/>
              <a:gd name="connsiteX27" fmla="*/ 436035 w 554577"/>
              <a:gd name="connsiteY27" fmla="*/ 935360 h 935360"/>
              <a:gd name="connsiteX28" fmla="*/ 411702 w 554577"/>
              <a:gd name="connsiteY28" fmla="*/ 923925 h 935360"/>
              <a:gd name="connsiteX0" fmla="*/ 554577 w 554577"/>
              <a:gd name="connsiteY0" fmla="*/ 0 h 935360"/>
              <a:gd name="connsiteX1" fmla="*/ 506952 w 554577"/>
              <a:gd name="connsiteY1" fmla="*/ 28575 h 935360"/>
              <a:gd name="connsiteX2" fmla="*/ 449802 w 554577"/>
              <a:gd name="connsiteY2" fmla="*/ 47625 h 935360"/>
              <a:gd name="connsiteX3" fmla="*/ 421227 w 554577"/>
              <a:gd name="connsiteY3" fmla="*/ 57150 h 935360"/>
              <a:gd name="connsiteX4" fmla="*/ 268827 w 554577"/>
              <a:gd name="connsiteY4" fmla="*/ 85725 h 935360"/>
              <a:gd name="connsiteX5" fmla="*/ 230727 w 554577"/>
              <a:gd name="connsiteY5" fmla="*/ 95250 h 935360"/>
              <a:gd name="connsiteX6" fmla="*/ 173577 w 554577"/>
              <a:gd name="connsiteY6" fmla="*/ 114300 h 935360"/>
              <a:gd name="connsiteX7" fmla="*/ 78327 w 554577"/>
              <a:gd name="connsiteY7" fmla="*/ 142875 h 935360"/>
              <a:gd name="connsiteX8" fmla="*/ 68802 w 554577"/>
              <a:gd name="connsiteY8" fmla="*/ 171450 h 935360"/>
              <a:gd name="connsiteX9" fmla="*/ 49752 w 554577"/>
              <a:gd name="connsiteY9" fmla="*/ 200025 h 935360"/>
              <a:gd name="connsiteX10" fmla="*/ 40227 w 554577"/>
              <a:gd name="connsiteY10" fmla="*/ 266700 h 935360"/>
              <a:gd name="connsiteX11" fmla="*/ 11652 w 554577"/>
              <a:gd name="connsiteY11" fmla="*/ 323850 h 935360"/>
              <a:gd name="connsiteX12" fmla="*/ 2127 w 554577"/>
              <a:gd name="connsiteY12" fmla="*/ 371475 h 935360"/>
              <a:gd name="connsiteX13" fmla="*/ 30702 w 554577"/>
              <a:gd name="connsiteY13" fmla="*/ 485775 h 935360"/>
              <a:gd name="connsiteX14" fmla="*/ 59277 w 554577"/>
              <a:gd name="connsiteY14" fmla="*/ 504825 h 935360"/>
              <a:gd name="connsiteX15" fmla="*/ 87852 w 554577"/>
              <a:gd name="connsiteY15" fmla="*/ 571500 h 935360"/>
              <a:gd name="connsiteX16" fmla="*/ 75995 w 554577"/>
              <a:gd name="connsiteY16" fmla="*/ 575319 h 935360"/>
              <a:gd name="connsiteX17" fmla="*/ 154527 w 554577"/>
              <a:gd name="connsiteY17" fmla="*/ 647700 h 935360"/>
              <a:gd name="connsiteX18" fmla="*/ 164052 w 554577"/>
              <a:gd name="connsiteY18" fmla="*/ 676275 h 935360"/>
              <a:gd name="connsiteX19" fmla="*/ 192627 w 554577"/>
              <a:gd name="connsiteY19" fmla="*/ 695325 h 935360"/>
              <a:gd name="connsiteX20" fmla="*/ 202152 w 554577"/>
              <a:gd name="connsiteY20" fmla="*/ 723900 h 935360"/>
              <a:gd name="connsiteX21" fmla="*/ 230727 w 554577"/>
              <a:gd name="connsiteY21" fmla="*/ 733425 h 935360"/>
              <a:gd name="connsiteX22" fmla="*/ 287877 w 554577"/>
              <a:gd name="connsiteY22" fmla="*/ 771525 h 935360"/>
              <a:gd name="connsiteX23" fmla="*/ 220011 w 554577"/>
              <a:gd name="connsiteY23" fmla="*/ 719335 h 935360"/>
              <a:gd name="connsiteX24" fmla="*/ 364027 w 554577"/>
              <a:gd name="connsiteY24" fmla="*/ 863352 h 935360"/>
              <a:gd name="connsiteX25" fmla="*/ 364077 w 554577"/>
              <a:gd name="connsiteY25" fmla="*/ 838200 h 935360"/>
              <a:gd name="connsiteX26" fmla="*/ 373602 w 554577"/>
              <a:gd name="connsiteY26" fmla="*/ 866775 h 935360"/>
              <a:gd name="connsiteX27" fmla="*/ 436035 w 554577"/>
              <a:gd name="connsiteY27" fmla="*/ 935360 h 935360"/>
              <a:gd name="connsiteX28" fmla="*/ 411702 w 554577"/>
              <a:gd name="connsiteY28" fmla="*/ 923925 h 93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54577" h="935360">
                <a:moveTo>
                  <a:pt x="554577" y="0"/>
                </a:moveTo>
                <a:cubicBezTo>
                  <a:pt x="538702" y="9525"/>
                  <a:pt x="523806" y="20914"/>
                  <a:pt x="506952" y="28575"/>
                </a:cubicBezTo>
                <a:cubicBezTo>
                  <a:pt x="488671" y="36884"/>
                  <a:pt x="468852" y="41275"/>
                  <a:pt x="449802" y="47625"/>
                </a:cubicBezTo>
                <a:cubicBezTo>
                  <a:pt x="440277" y="50800"/>
                  <a:pt x="431131" y="55499"/>
                  <a:pt x="421227" y="57150"/>
                </a:cubicBezTo>
                <a:cubicBezTo>
                  <a:pt x="373004" y="65187"/>
                  <a:pt x="314502" y="74306"/>
                  <a:pt x="268827" y="85725"/>
                </a:cubicBezTo>
                <a:cubicBezTo>
                  <a:pt x="256127" y="88900"/>
                  <a:pt x="243266" y="91488"/>
                  <a:pt x="230727" y="95250"/>
                </a:cubicBezTo>
                <a:cubicBezTo>
                  <a:pt x="211493" y="101020"/>
                  <a:pt x="193268" y="110362"/>
                  <a:pt x="173577" y="114300"/>
                </a:cubicBezTo>
                <a:cubicBezTo>
                  <a:pt x="109186" y="127178"/>
                  <a:pt x="140983" y="117812"/>
                  <a:pt x="78327" y="142875"/>
                </a:cubicBezTo>
                <a:cubicBezTo>
                  <a:pt x="75152" y="152400"/>
                  <a:pt x="73292" y="162470"/>
                  <a:pt x="68802" y="171450"/>
                </a:cubicBezTo>
                <a:cubicBezTo>
                  <a:pt x="63682" y="181689"/>
                  <a:pt x="53041" y="189060"/>
                  <a:pt x="49752" y="200025"/>
                </a:cubicBezTo>
                <a:cubicBezTo>
                  <a:pt x="43301" y="221529"/>
                  <a:pt x="44630" y="244685"/>
                  <a:pt x="40227" y="266700"/>
                </a:cubicBezTo>
                <a:cubicBezTo>
                  <a:pt x="34593" y="294868"/>
                  <a:pt x="27707" y="299768"/>
                  <a:pt x="11652" y="323850"/>
                </a:cubicBezTo>
                <a:cubicBezTo>
                  <a:pt x="8477" y="339725"/>
                  <a:pt x="2127" y="355286"/>
                  <a:pt x="2127" y="371475"/>
                </a:cubicBezTo>
                <a:cubicBezTo>
                  <a:pt x="2127" y="413839"/>
                  <a:pt x="0" y="455073"/>
                  <a:pt x="30702" y="485775"/>
                </a:cubicBezTo>
                <a:cubicBezTo>
                  <a:pt x="38797" y="493870"/>
                  <a:pt x="49752" y="498475"/>
                  <a:pt x="59277" y="504825"/>
                </a:cubicBezTo>
                <a:cubicBezTo>
                  <a:pt x="65894" y="524677"/>
                  <a:pt x="74774" y="555807"/>
                  <a:pt x="87852" y="571500"/>
                </a:cubicBezTo>
                <a:cubicBezTo>
                  <a:pt x="95181" y="580294"/>
                  <a:pt x="66470" y="568969"/>
                  <a:pt x="75995" y="575319"/>
                </a:cubicBezTo>
                <a:cubicBezTo>
                  <a:pt x="88695" y="594369"/>
                  <a:pt x="147287" y="625980"/>
                  <a:pt x="154527" y="647700"/>
                </a:cubicBezTo>
                <a:cubicBezTo>
                  <a:pt x="157702" y="657225"/>
                  <a:pt x="157780" y="668435"/>
                  <a:pt x="164052" y="676275"/>
                </a:cubicBezTo>
                <a:cubicBezTo>
                  <a:pt x="171203" y="685214"/>
                  <a:pt x="183102" y="688975"/>
                  <a:pt x="192627" y="695325"/>
                </a:cubicBezTo>
                <a:cubicBezTo>
                  <a:pt x="195802" y="704850"/>
                  <a:pt x="195052" y="716800"/>
                  <a:pt x="202152" y="723900"/>
                </a:cubicBezTo>
                <a:cubicBezTo>
                  <a:pt x="209252" y="731000"/>
                  <a:pt x="221950" y="728549"/>
                  <a:pt x="230727" y="733425"/>
                </a:cubicBezTo>
                <a:cubicBezTo>
                  <a:pt x="250741" y="744544"/>
                  <a:pt x="268827" y="758825"/>
                  <a:pt x="287877" y="771525"/>
                </a:cubicBezTo>
                <a:cubicBezTo>
                  <a:pt x="299085" y="778997"/>
                  <a:pt x="208803" y="711863"/>
                  <a:pt x="220011" y="719335"/>
                </a:cubicBezTo>
                <a:cubicBezTo>
                  <a:pt x="228365" y="724904"/>
                  <a:pt x="354502" y="860177"/>
                  <a:pt x="364027" y="863352"/>
                </a:cubicBezTo>
                <a:cubicBezTo>
                  <a:pt x="370377" y="872877"/>
                  <a:pt x="358957" y="827961"/>
                  <a:pt x="364077" y="838200"/>
                </a:cubicBezTo>
                <a:cubicBezTo>
                  <a:pt x="368567" y="847180"/>
                  <a:pt x="368033" y="858421"/>
                  <a:pt x="373602" y="866775"/>
                </a:cubicBezTo>
                <a:cubicBezTo>
                  <a:pt x="381074" y="877983"/>
                  <a:pt x="426510" y="925835"/>
                  <a:pt x="436035" y="935360"/>
                </a:cubicBezTo>
                <a:lnTo>
                  <a:pt x="411702" y="923925"/>
                </a:lnTo>
              </a:path>
            </a:pathLst>
          </a:cu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正方形/長方形 61"/>
          <p:cNvSpPr/>
          <p:nvPr/>
        </p:nvSpPr>
        <p:spPr bwMode="gray">
          <a:xfrm>
            <a:off x="7041232" y="2636912"/>
            <a:ext cx="854118" cy="20141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淀川河川敷</a:t>
            </a:r>
            <a:endParaRPr lang="en-US" altLang="ja-JP" sz="900" dirty="0">
              <a:solidFill>
                <a:schemeClr val="tx1"/>
              </a:solidFill>
            </a:endParaRPr>
          </a:p>
        </p:txBody>
      </p:sp>
      <p:sp>
        <p:nvSpPr>
          <p:cNvPr id="55" name="右矢印吹き出し 54"/>
          <p:cNvSpPr/>
          <p:nvPr/>
        </p:nvSpPr>
        <p:spPr>
          <a:xfrm>
            <a:off x="5665937" y="2149523"/>
            <a:ext cx="1716191" cy="432048"/>
          </a:xfrm>
          <a:prstGeom prst="rightArrowCallout">
            <a:avLst>
              <a:gd name="adj1" fmla="val 22900"/>
              <a:gd name="adj2" fmla="val 27729"/>
              <a:gd name="adj3" fmla="val 32349"/>
              <a:gd name="adj4" fmla="val 853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050" dirty="0" smtClean="0">
                <a:solidFill>
                  <a:schemeClr val="tx1"/>
                </a:solidFill>
              </a:rPr>
              <a:t>西梅田十三連絡線</a:t>
            </a:r>
            <a:endParaRPr lang="en-US" altLang="ja-JP" sz="1050" dirty="0" smtClean="0">
              <a:solidFill>
                <a:schemeClr val="tx1"/>
              </a:solidFill>
            </a:endParaRPr>
          </a:p>
          <a:p>
            <a:pPr algn="ctr">
              <a:defRPr/>
            </a:pPr>
            <a:r>
              <a:rPr lang="ja-JP" altLang="en-US" sz="1050" dirty="0" smtClean="0">
                <a:solidFill>
                  <a:schemeClr val="tx1"/>
                </a:solidFill>
              </a:rPr>
              <a:t>整備区間</a:t>
            </a:r>
            <a:endParaRPr lang="en-US" altLang="ja-JP" sz="1050" dirty="0" smtClean="0">
              <a:solidFill>
                <a:schemeClr val="tx1"/>
              </a:solidFill>
            </a:endParaRPr>
          </a:p>
        </p:txBody>
      </p:sp>
      <p:sp>
        <p:nvSpPr>
          <p:cNvPr id="60" name="円/楕円 59"/>
          <p:cNvSpPr/>
          <p:nvPr/>
        </p:nvSpPr>
        <p:spPr bwMode="gray">
          <a:xfrm rot="18435194">
            <a:off x="7955759" y="1612055"/>
            <a:ext cx="873834" cy="50669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bwMode="gray">
          <a:xfrm>
            <a:off x="7143720" y="501008"/>
            <a:ext cx="1872208" cy="432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smtClean="0">
                <a:solidFill>
                  <a:schemeClr val="tx1"/>
                </a:solidFill>
              </a:rPr>
              <a:t>阪急電鉄京都線・千里線</a:t>
            </a:r>
            <a:endParaRPr lang="en-US" altLang="ja-JP" sz="1050" dirty="0" smtClean="0">
              <a:solidFill>
                <a:schemeClr val="tx1"/>
              </a:solidFill>
            </a:endParaRPr>
          </a:p>
          <a:p>
            <a:pPr algn="ctr">
              <a:defRPr/>
            </a:pPr>
            <a:r>
              <a:rPr lang="ja-JP" altLang="en-US" sz="1050" dirty="0" smtClean="0">
                <a:solidFill>
                  <a:schemeClr val="tx1"/>
                </a:solidFill>
              </a:rPr>
              <a:t>連続立体交差事業</a:t>
            </a:r>
            <a:endParaRPr lang="ja-JP" altLang="en-US" sz="1050" dirty="0">
              <a:solidFill>
                <a:schemeClr val="tx1"/>
              </a:solidFill>
            </a:endParaRPr>
          </a:p>
        </p:txBody>
      </p:sp>
      <p:cxnSp>
        <p:nvCxnSpPr>
          <p:cNvPr id="62" name="直線コネクタ 61"/>
          <p:cNvCxnSpPr>
            <a:stCxn id="60" idx="7"/>
          </p:cNvCxnSpPr>
          <p:nvPr/>
        </p:nvCxnSpPr>
        <p:spPr bwMode="gray">
          <a:xfrm flipV="1">
            <a:off x="8437101" y="942183"/>
            <a:ext cx="116299" cy="568864"/>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5" name="正方形/長方形 64"/>
          <p:cNvSpPr/>
          <p:nvPr/>
        </p:nvSpPr>
        <p:spPr bwMode="gray">
          <a:xfrm rot="19912292">
            <a:off x="8332530" y="1233250"/>
            <a:ext cx="670112" cy="12186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神崎川</a:t>
            </a:r>
            <a:endParaRPr lang="en-US" altLang="ja-JP" sz="700" dirty="0">
              <a:solidFill>
                <a:schemeClr val="tx1"/>
              </a:solidFill>
            </a:endParaRPr>
          </a:p>
        </p:txBody>
      </p:sp>
      <p:sp>
        <p:nvSpPr>
          <p:cNvPr id="66" name="正方形/長方形 65"/>
          <p:cNvSpPr/>
          <p:nvPr/>
        </p:nvSpPr>
        <p:spPr bwMode="gray">
          <a:xfrm rot="20057005">
            <a:off x="8129616" y="2170949"/>
            <a:ext cx="668111" cy="1772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淀川</a:t>
            </a:r>
            <a:endParaRPr lang="en-US" altLang="ja-JP" sz="700" dirty="0">
              <a:solidFill>
                <a:schemeClr val="tx1"/>
              </a:solidFill>
            </a:endParaRPr>
          </a:p>
        </p:txBody>
      </p:sp>
      <p:sp>
        <p:nvSpPr>
          <p:cNvPr id="132" name="円/楕円 131"/>
          <p:cNvSpPr/>
          <p:nvPr/>
        </p:nvSpPr>
        <p:spPr bwMode="gray">
          <a:xfrm>
            <a:off x="7833319" y="1965980"/>
            <a:ext cx="216025" cy="526916"/>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正方形/長方形 134"/>
          <p:cNvSpPr/>
          <p:nvPr/>
        </p:nvSpPr>
        <p:spPr bwMode="gray">
          <a:xfrm>
            <a:off x="7409667" y="1752013"/>
            <a:ext cx="720000" cy="180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sz="900" dirty="0" smtClean="0">
                <a:solidFill>
                  <a:schemeClr val="tx1"/>
                </a:solidFill>
              </a:rPr>
              <a:t>新大阪駅</a:t>
            </a:r>
            <a:endParaRPr lang="en-US" altLang="ja-JP" sz="900" dirty="0" smtClean="0">
              <a:solidFill>
                <a:schemeClr val="tx1"/>
              </a:solidFill>
            </a:endParaRPr>
          </a:p>
        </p:txBody>
      </p:sp>
      <p:sp>
        <p:nvSpPr>
          <p:cNvPr id="136" name="正方形/長方形 135"/>
          <p:cNvSpPr/>
          <p:nvPr/>
        </p:nvSpPr>
        <p:spPr bwMode="gray">
          <a:xfrm>
            <a:off x="7905328" y="1988840"/>
            <a:ext cx="98027" cy="904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64" name="正方形/長方形 27"/>
          <p:cNvSpPr>
            <a:spLocks noChangeArrowheads="1"/>
          </p:cNvSpPr>
          <p:nvPr/>
        </p:nvSpPr>
        <p:spPr bwMode="auto">
          <a:xfrm>
            <a:off x="8855075" y="649161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７</a:t>
            </a:r>
            <a:endParaRPr lang="en-US" altLang="ja-JP" sz="1100" b="1" dirty="0" smtClean="0">
              <a:solidFill>
                <a:srgbClr val="000000"/>
              </a:solidFill>
              <a:latin typeface="Meiryo UI" pitchFamily="50" charset="-128"/>
              <a:ea typeface="Meiryo UI" pitchFamily="50" charset="-128"/>
              <a:cs typeface="Meiryo UI" pitchFamily="50" charset="-128"/>
            </a:endParaRPr>
          </a:p>
        </p:txBody>
      </p:sp>
      <p:sp>
        <p:nvSpPr>
          <p:cNvPr id="69" name="フリーフォーム 68"/>
          <p:cNvSpPr/>
          <p:nvPr/>
        </p:nvSpPr>
        <p:spPr>
          <a:xfrm>
            <a:off x="8236845" y="1591812"/>
            <a:ext cx="404813" cy="423863"/>
          </a:xfrm>
          <a:custGeom>
            <a:avLst/>
            <a:gdLst>
              <a:gd name="connsiteX0" fmla="*/ 0 w 604837"/>
              <a:gd name="connsiteY0" fmla="*/ 64305 h 504836"/>
              <a:gd name="connsiteX1" fmla="*/ 35718 w 604837"/>
              <a:gd name="connsiteY1" fmla="*/ 4774 h 504836"/>
              <a:gd name="connsiteX2" fmla="*/ 154781 w 604837"/>
              <a:gd name="connsiteY2" fmla="*/ 21442 h 504836"/>
              <a:gd name="connsiteX3" fmla="*/ 292893 w 604837"/>
              <a:gd name="connsiteY3" fmla="*/ 161936 h 504836"/>
              <a:gd name="connsiteX4" fmla="*/ 416718 w 604837"/>
              <a:gd name="connsiteY4" fmla="*/ 257186 h 504836"/>
              <a:gd name="connsiteX5" fmla="*/ 516731 w 604837"/>
              <a:gd name="connsiteY5" fmla="*/ 388155 h 504836"/>
              <a:gd name="connsiteX6" fmla="*/ 604837 w 604837"/>
              <a:gd name="connsiteY6" fmla="*/ 504836 h 504836"/>
              <a:gd name="connsiteX0" fmla="*/ 0 w 604837"/>
              <a:gd name="connsiteY0" fmla="*/ 46085 h 486616"/>
              <a:gd name="connsiteX1" fmla="*/ 154781 w 604837"/>
              <a:gd name="connsiteY1" fmla="*/ 3222 h 486616"/>
              <a:gd name="connsiteX2" fmla="*/ 292893 w 604837"/>
              <a:gd name="connsiteY2" fmla="*/ 143716 h 486616"/>
              <a:gd name="connsiteX3" fmla="*/ 416718 w 604837"/>
              <a:gd name="connsiteY3" fmla="*/ 238966 h 486616"/>
              <a:gd name="connsiteX4" fmla="*/ 516731 w 604837"/>
              <a:gd name="connsiteY4" fmla="*/ 369935 h 486616"/>
              <a:gd name="connsiteX5" fmla="*/ 604837 w 604837"/>
              <a:gd name="connsiteY5" fmla="*/ 486616 h 486616"/>
              <a:gd name="connsiteX0" fmla="*/ 0 w 450056"/>
              <a:gd name="connsiteY0" fmla="*/ 0 h 483394"/>
              <a:gd name="connsiteX1" fmla="*/ 138112 w 450056"/>
              <a:gd name="connsiteY1" fmla="*/ 140494 h 483394"/>
              <a:gd name="connsiteX2" fmla="*/ 261937 w 450056"/>
              <a:gd name="connsiteY2" fmla="*/ 235744 h 483394"/>
              <a:gd name="connsiteX3" fmla="*/ 361950 w 450056"/>
              <a:gd name="connsiteY3" fmla="*/ 366713 h 483394"/>
              <a:gd name="connsiteX4" fmla="*/ 450056 w 450056"/>
              <a:gd name="connsiteY4" fmla="*/ 483394 h 483394"/>
              <a:gd name="connsiteX0" fmla="*/ 0 w 450056"/>
              <a:gd name="connsiteY0" fmla="*/ 0 h 483394"/>
              <a:gd name="connsiteX1" fmla="*/ 142875 w 450056"/>
              <a:gd name="connsiteY1" fmla="*/ 130969 h 483394"/>
              <a:gd name="connsiteX2" fmla="*/ 261937 w 450056"/>
              <a:gd name="connsiteY2" fmla="*/ 235744 h 483394"/>
              <a:gd name="connsiteX3" fmla="*/ 361950 w 450056"/>
              <a:gd name="connsiteY3" fmla="*/ 366713 h 483394"/>
              <a:gd name="connsiteX4" fmla="*/ 450056 w 450056"/>
              <a:gd name="connsiteY4" fmla="*/ 483394 h 483394"/>
              <a:gd name="connsiteX0" fmla="*/ 0 w 404813"/>
              <a:gd name="connsiteY0" fmla="*/ 0 h 423863"/>
              <a:gd name="connsiteX1" fmla="*/ 142875 w 404813"/>
              <a:gd name="connsiteY1" fmla="*/ 130969 h 423863"/>
              <a:gd name="connsiteX2" fmla="*/ 261937 w 404813"/>
              <a:gd name="connsiteY2" fmla="*/ 235744 h 423863"/>
              <a:gd name="connsiteX3" fmla="*/ 361950 w 404813"/>
              <a:gd name="connsiteY3" fmla="*/ 366713 h 423863"/>
              <a:gd name="connsiteX4" fmla="*/ 404813 w 404813"/>
              <a:gd name="connsiteY4" fmla="*/ 423863 h 423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13" h="423863">
                <a:moveTo>
                  <a:pt x="0" y="0"/>
                </a:moveTo>
                <a:cubicBezTo>
                  <a:pt x="48815" y="16272"/>
                  <a:pt x="99219" y="91678"/>
                  <a:pt x="142875" y="130969"/>
                </a:cubicBezTo>
                <a:cubicBezTo>
                  <a:pt x="186531" y="170260"/>
                  <a:pt x="225425" y="196453"/>
                  <a:pt x="261937" y="235744"/>
                </a:cubicBezTo>
                <a:cubicBezTo>
                  <a:pt x="298449" y="275035"/>
                  <a:pt x="338137" y="335360"/>
                  <a:pt x="361950" y="366713"/>
                </a:cubicBezTo>
                <a:cubicBezTo>
                  <a:pt x="385763" y="398066"/>
                  <a:pt x="390525" y="404813"/>
                  <a:pt x="404813" y="423863"/>
                </a:cubicBez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リーフォーム 69"/>
          <p:cNvSpPr/>
          <p:nvPr/>
        </p:nvSpPr>
        <p:spPr>
          <a:xfrm>
            <a:off x="8236845" y="1591812"/>
            <a:ext cx="404813" cy="423863"/>
          </a:xfrm>
          <a:custGeom>
            <a:avLst/>
            <a:gdLst>
              <a:gd name="connsiteX0" fmla="*/ 0 w 604837"/>
              <a:gd name="connsiteY0" fmla="*/ 64305 h 504836"/>
              <a:gd name="connsiteX1" fmla="*/ 35718 w 604837"/>
              <a:gd name="connsiteY1" fmla="*/ 4774 h 504836"/>
              <a:gd name="connsiteX2" fmla="*/ 154781 w 604837"/>
              <a:gd name="connsiteY2" fmla="*/ 21442 h 504836"/>
              <a:gd name="connsiteX3" fmla="*/ 292893 w 604837"/>
              <a:gd name="connsiteY3" fmla="*/ 161936 h 504836"/>
              <a:gd name="connsiteX4" fmla="*/ 416718 w 604837"/>
              <a:gd name="connsiteY4" fmla="*/ 257186 h 504836"/>
              <a:gd name="connsiteX5" fmla="*/ 516731 w 604837"/>
              <a:gd name="connsiteY5" fmla="*/ 388155 h 504836"/>
              <a:gd name="connsiteX6" fmla="*/ 604837 w 604837"/>
              <a:gd name="connsiteY6" fmla="*/ 504836 h 504836"/>
              <a:gd name="connsiteX0" fmla="*/ 0 w 604837"/>
              <a:gd name="connsiteY0" fmla="*/ 46085 h 486616"/>
              <a:gd name="connsiteX1" fmla="*/ 154781 w 604837"/>
              <a:gd name="connsiteY1" fmla="*/ 3222 h 486616"/>
              <a:gd name="connsiteX2" fmla="*/ 292893 w 604837"/>
              <a:gd name="connsiteY2" fmla="*/ 143716 h 486616"/>
              <a:gd name="connsiteX3" fmla="*/ 416718 w 604837"/>
              <a:gd name="connsiteY3" fmla="*/ 238966 h 486616"/>
              <a:gd name="connsiteX4" fmla="*/ 516731 w 604837"/>
              <a:gd name="connsiteY4" fmla="*/ 369935 h 486616"/>
              <a:gd name="connsiteX5" fmla="*/ 604837 w 604837"/>
              <a:gd name="connsiteY5" fmla="*/ 486616 h 486616"/>
              <a:gd name="connsiteX0" fmla="*/ 0 w 450056"/>
              <a:gd name="connsiteY0" fmla="*/ 0 h 483394"/>
              <a:gd name="connsiteX1" fmla="*/ 138112 w 450056"/>
              <a:gd name="connsiteY1" fmla="*/ 140494 h 483394"/>
              <a:gd name="connsiteX2" fmla="*/ 261937 w 450056"/>
              <a:gd name="connsiteY2" fmla="*/ 235744 h 483394"/>
              <a:gd name="connsiteX3" fmla="*/ 361950 w 450056"/>
              <a:gd name="connsiteY3" fmla="*/ 366713 h 483394"/>
              <a:gd name="connsiteX4" fmla="*/ 450056 w 450056"/>
              <a:gd name="connsiteY4" fmla="*/ 483394 h 483394"/>
              <a:gd name="connsiteX0" fmla="*/ 0 w 450056"/>
              <a:gd name="connsiteY0" fmla="*/ 0 h 483394"/>
              <a:gd name="connsiteX1" fmla="*/ 142875 w 450056"/>
              <a:gd name="connsiteY1" fmla="*/ 130969 h 483394"/>
              <a:gd name="connsiteX2" fmla="*/ 261937 w 450056"/>
              <a:gd name="connsiteY2" fmla="*/ 235744 h 483394"/>
              <a:gd name="connsiteX3" fmla="*/ 361950 w 450056"/>
              <a:gd name="connsiteY3" fmla="*/ 366713 h 483394"/>
              <a:gd name="connsiteX4" fmla="*/ 450056 w 450056"/>
              <a:gd name="connsiteY4" fmla="*/ 483394 h 483394"/>
              <a:gd name="connsiteX0" fmla="*/ 0 w 404813"/>
              <a:gd name="connsiteY0" fmla="*/ 0 h 423863"/>
              <a:gd name="connsiteX1" fmla="*/ 142875 w 404813"/>
              <a:gd name="connsiteY1" fmla="*/ 130969 h 423863"/>
              <a:gd name="connsiteX2" fmla="*/ 261937 w 404813"/>
              <a:gd name="connsiteY2" fmla="*/ 235744 h 423863"/>
              <a:gd name="connsiteX3" fmla="*/ 361950 w 404813"/>
              <a:gd name="connsiteY3" fmla="*/ 366713 h 423863"/>
              <a:gd name="connsiteX4" fmla="*/ 404813 w 404813"/>
              <a:gd name="connsiteY4" fmla="*/ 423863 h 423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13" h="423863">
                <a:moveTo>
                  <a:pt x="0" y="0"/>
                </a:moveTo>
                <a:cubicBezTo>
                  <a:pt x="48815" y="16272"/>
                  <a:pt x="99219" y="91678"/>
                  <a:pt x="142875" y="130969"/>
                </a:cubicBezTo>
                <a:cubicBezTo>
                  <a:pt x="186531" y="170260"/>
                  <a:pt x="225425" y="196453"/>
                  <a:pt x="261937" y="235744"/>
                </a:cubicBezTo>
                <a:cubicBezTo>
                  <a:pt x="298449" y="275035"/>
                  <a:pt x="338137" y="335360"/>
                  <a:pt x="361950" y="366713"/>
                </a:cubicBezTo>
                <a:cubicBezTo>
                  <a:pt x="385763" y="398066"/>
                  <a:pt x="390525" y="404813"/>
                  <a:pt x="404813" y="423863"/>
                </a:cubicBezTo>
              </a:path>
            </a:pathLst>
          </a:cu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165"/>
          <p:cNvSpPr/>
          <p:nvPr/>
        </p:nvSpPr>
        <p:spPr>
          <a:xfrm>
            <a:off x="6691850" y="2675692"/>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165"/>
          <p:cNvSpPr/>
          <p:nvPr/>
        </p:nvSpPr>
        <p:spPr>
          <a:xfrm>
            <a:off x="6582775" y="3617662"/>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165"/>
          <p:cNvSpPr/>
          <p:nvPr/>
        </p:nvSpPr>
        <p:spPr>
          <a:xfrm>
            <a:off x="8641167" y="1733331"/>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165"/>
          <p:cNvSpPr/>
          <p:nvPr/>
        </p:nvSpPr>
        <p:spPr>
          <a:xfrm>
            <a:off x="6758792" y="4207556"/>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217"/>
          <p:cNvSpPr>
            <a:spLocks noChangeArrowheads="1"/>
          </p:cNvSpPr>
          <p:nvPr/>
        </p:nvSpPr>
        <p:spPr bwMode="auto">
          <a:xfrm>
            <a:off x="7487474" y="2374138"/>
            <a:ext cx="144000" cy="144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sp>
        <p:nvSpPr>
          <p:cNvPr id="71" name="円/楕円 106"/>
          <p:cNvSpPr/>
          <p:nvPr/>
        </p:nvSpPr>
        <p:spPr bwMode="gray">
          <a:xfrm rot="14129661">
            <a:off x="4450326" y="4721419"/>
            <a:ext cx="583967" cy="243580"/>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0" name="正方形/長方形 109"/>
          <p:cNvSpPr/>
          <p:nvPr/>
        </p:nvSpPr>
        <p:spPr bwMode="gray">
          <a:xfrm>
            <a:off x="4645918" y="4466715"/>
            <a:ext cx="470148" cy="21602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sz="900" dirty="0" smtClean="0">
                <a:solidFill>
                  <a:schemeClr val="tx1"/>
                </a:solidFill>
              </a:rPr>
              <a:t>夢洲</a:t>
            </a:r>
            <a:endParaRPr lang="en-US" altLang="ja-JP" sz="900" dirty="0" smtClean="0">
              <a:solidFill>
                <a:schemeClr val="tx1"/>
              </a:solidFill>
            </a:endParaRPr>
          </a:p>
        </p:txBody>
      </p:sp>
      <p:sp>
        <p:nvSpPr>
          <p:cNvPr id="76" name="正方形/長方形 75"/>
          <p:cNvSpPr/>
          <p:nvPr/>
        </p:nvSpPr>
        <p:spPr bwMode="gray">
          <a:xfrm>
            <a:off x="4768168" y="5536324"/>
            <a:ext cx="936104" cy="2622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sz="900" dirty="0" smtClean="0">
                <a:solidFill>
                  <a:schemeClr val="tx1"/>
                </a:solidFill>
              </a:rPr>
              <a:t>大阪・関西万博</a:t>
            </a:r>
            <a:endParaRPr lang="en-US" altLang="ja-JP" sz="900" dirty="0" smtClean="0">
              <a:solidFill>
                <a:schemeClr val="tx1"/>
              </a:solidFill>
            </a:endParaRPr>
          </a:p>
        </p:txBody>
      </p:sp>
      <p:cxnSp>
        <p:nvCxnSpPr>
          <p:cNvPr id="77" name="直線コネクタ 76"/>
          <p:cNvCxnSpPr>
            <a:stCxn id="71" idx="2"/>
          </p:cNvCxnSpPr>
          <p:nvPr/>
        </p:nvCxnSpPr>
        <p:spPr bwMode="gray">
          <a:xfrm>
            <a:off x="4907715" y="5083824"/>
            <a:ext cx="268267" cy="459743"/>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56" name="図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111532">
            <a:off x="8550176" y="2221197"/>
            <a:ext cx="523630" cy="87795"/>
          </a:xfrm>
          <a:prstGeom prst="rect">
            <a:avLst/>
          </a:prstGeom>
        </p:spPr>
      </p:pic>
      <p:sp>
        <p:nvSpPr>
          <p:cNvPr id="26" name="円/楕円 25"/>
          <p:cNvSpPr/>
          <p:nvPr/>
        </p:nvSpPr>
        <p:spPr bwMode="gray">
          <a:xfrm rot="20012728">
            <a:off x="5966775" y="2383634"/>
            <a:ext cx="3870905" cy="364801"/>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kumimoji="1" lang="ja-JP" altLang="en-US"/>
          </a:p>
        </p:txBody>
      </p:sp>
    </p:spTree>
    <p:extLst>
      <p:ext uri="{BB962C8B-B14F-4D97-AF65-F5344CB8AC3E}">
        <p14:creationId xmlns:p14="http://schemas.microsoft.com/office/powerpoint/2010/main" val="3818067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チームサイト用共有ライブラリ" ma:contentTypeID="0x01010016B13BF77A90F249889FB5DD587B167C0039D37C264BF6024199D1523A07C22F7B" ma:contentTypeVersion="" ma:contentTypeDescription="" ma:contentTypeScope="" ma:versionID="2fd4aecbf0a67636e045d890bab3e494">
  <xsd:schema xmlns:xsd="http://www.w3.org/2001/XMLSchema" xmlns:xs="http://www.w3.org/2001/XMLSchema" xmlns:p="http://schemas.microsoft.com/office/2006/metadata/properties" xmlns:ns2="2be2acaf-88a6-4029-b366-c28176c79890" targetNamespace="http://schemas.microsoft.com/office/2006/metadata/properties" ma:root="true" ma:fieldsID="2f1a7762e99f23df00567060dae6aafc" ns2:_="">
    <xsd:import namespace="2be2acaf-88a6-4029-b366-c28176c79890"/>
    <xsd:element name="properties">
      <xsd:complexType>
        <xsd:sequence>
          <xsd:element name="documentManagement">
            <xsd:complexType>
              <xsd:all>
                <xsd:element ref="ns2:コメント_x300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e2acaf-88a6-4029-b366-c28176c79890" elementFormDefault="qualified">
    <xsd:import namespace="http://schemas.microsoft.com/office/2006/documentManagement/types"/>
    <xsd:import namespace="http://schemas.microsoft.com/office/infopath/2007/PartnerControls"/>
    <xsd:element name="コメント_x3000_" ma:index="8" nillable="true" ma:displayName="コメント　" ma:internalName="_x30b3__x30e1__x30f3__x30c8__x3000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コメント_x3000_ xmlns="2be2acaf-88a6-4029-b366-c28176c79890" xsi:nil="true"/>
  </documentManagement>
</p:properties>
</file>

<file path=customXml/itemProps1.xml><?xml version="1.0" encoding="utf-8"?>
<ds:datastoreItem xmlns:ds="http://schemas.openxmlformats.org/officeDocument/2006/customXml" ds:itemID="{E1AB1383-D3ED-4155-A43F-31B075DE4F5D}"/>
</file>

<file path=customXml/itemProps2.xml><?xml version="1.0" encoding="utf-8"?>
<ds:datastoreItem xmlns:ds="http://schemas.openxmlformats.org/officeDocument/2006/customXml" ds:itemID="{347A87D0-8954-450D-803C-2C52E75236D6}"/>
</file>

<file path=customXml/itemProps3.xml><?xml version="1.0" encoding="utf-8"?>
<ds:datastoreItem xmlns:ds="http://schemas.openxmlformats.org/officeDocument/2006/customXml" ds:itemID="{B70FC88A-B2E6-4298-8CFD-92AF9732E193}"/>
</file>

<file path=docProps/app.xml><?xml version="1.0" encoding="utf-8"?>
<Properties xmlns="http://schemas.openxmlformats.org/officeDocument/2006/extended-properties" xmlns:vt="http://schemas.openxmlformats.org/officeDocument/2006/docPropsVTypes">
  <TotalTime>6496</TotalTime>
  <Words>7524</Words>
  <PresentationFormat>A4 210 x 297 mm</PresentationFormat>
  <Paragraphs>1697</Paragraphs>
  <Slides>30</Slides>
  <Notes>14</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30</vt:i4>
      </vt:variant>
    </vt:vector>
  </HeadingPairs>
  <TitlesOfParts>
    <vt:vector size="44" baseType="lpstr">
      <vt:lpstr>HGP創英角ｺﾞｼｯｸUB</vt:lpstr>
      <vt:lpstr>HGS創英角ｺﾞｼｯｸUB</vt:lpstr>
      <vt:lpstr>HGｺﾞｼｯｸM</vt:lpstr>
      <vt:lpstr>HG丸ｺﾞｼｯｸM-PRO</vt:lpstr>
      <vt:lpstr>HG創英角ｺﾞｼｯｸUB</vt:lpstr>
      <vt:lpstr>Meiryo UI</vt:lpstr>
      <vt:lpstr>ＭＳ Ｐゴシック</vt:lpstr>
      <vt:lpstr>ＭＳ Ｐ明朝</vt:lpstr>
      <vt:lpstr>ＭＳ ゴシック</vt:lpstr>
      <vt:lpstr>ＭＳ 明朝</vt:lpstr>
      <vt:lpstr>Arial</vt:lpstr>
      <vt:lpstr>Times New Roman</vt:lpstr>
      <vt:lpstr>Wingdings</vt:lpstr>
      <vt:lpstr>標準デザイン</vt:lpstr>
      <vt:lpstr>PowerPoint プレゼンテーション</vt:lpstr>
      <vt:lpstr>目　　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2019-12-24T03:13:18Z</cp:lastPrinted>
  <dcterms:created xsi:type="dcterms:W3CDTF">2013-06-27T08:44:08Z</dcterms:created>
  <dcterms:modified xsi:type="dcterms:W3CDTF">2019-12-24T04:37:07Z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0x01010016B13BF77A90F249889FB5DD587B167C0039D37C264BF6024199D1523A07C22F7B</vt:lpwstr>
  </property>
</Properties>
</file>